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4"/>
    <p:sldMasterId id="2147483692" r:id="rId5"/>
  </p:sldMasterIdLst>
  <p:notesMasterIdLst>
    <p:notesMasterId r:id="rId51"/>
  </p:notesMasterIdLst>
  <p:handoutMasterIdLst>
    <p:handoutMasterId r:id="rId52"/>
  </p:handoutMasterIdLst>
  <p:sldIdLst>
    <p:sldId id="1941" r:id="rId6"/>
    <p:sldId id="284" r:id="rId7"/>
    <p:sldId id="268" r:id="rId8"/>
    <p:sldId id="1921" r:id="rId9"/>
    <p:sldId id="2172" r:id="rId10"/>
    <p:sldId id="4550" r:id="rId11"/>
    <p:sldId id="287" r:id="rId12"/>
    <p:sldId id="290" r:id="rId13"/>
    <p:sldId id="1994" r:id="rId14"/>
    <p:sldId id="1942" r:id="rId15"/>
    <p:sldId id="4549" r:id="rId16"/>
    <p:sldId id="4547" r:id="rId17"/>
    <p:sldId id="295" r:id="rId18"/>
    <p:sldId id="2057" r:id="rId19"/>
    <p:sldId id="1968" r:id="rId20"/>
    <p:sldId id="299" r:id="rId21"/>
    <p:sldId id="4535" r:id="rId22"/>
    <p:sldId id="1992" r:id="rId23"/>
    <p:sldId id="4532" r:id="rId24"/>
    <p:sldId id="2207" r:id="rId25"/>
    <p:sldId id="1974" r:id="rId26"/>
    <p:sldId id="2168" r:id="rId27"/>
    <p:sldId id="301" r:id="rId28"/>
    <p:sldId id="4543" r:id="rId29"/>
    <p:sldId id="4551" r:id="rId30"/>
    <p:sldId id="4558" r:id="rId31"/>
    <p:sldId id="4557" r:id="rId32"/>
    <p:sldId id="4559" r:id="rId33"/>
    <p:sldId id="4562" r:id="rId34"/>
    <p:sldId id="4561" r:id="rId35"/>
    <p:sldId id="4560" r:id="rId36"/>
    <p:sldId id="4556" r:id="rId37"/>
    <p:sldId id="4555" r:id="rId38"/>
    <p:sldId id="4554" r:id="rId39"/>
    <p:sldId id="4552" r:id="rId40"/>
    <p:sldId id="4553" r:id="rId41"/>
    <p:sldId id="1900" r:id="rId42"/>
    <p:sldId id="1934" r:id="rId43"/>
    <p:sldId id="2196" r:id="rId44"/>
    <p:sldId id="4528" r:id="rId45"/>
    <p:sldId id="4540" r:id="rId46"/>
    <p:sldId id="4530" r:id="rId47"/>
    <p:sldId id="4538" r:id="rId48"/>
    <p:sldId id="4531" r:id="rId49"/>
    <p:sldId id="4541" r:id="rId50"/>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27" autoAdjust="0"/>
  </p:normalViewPr>
  <p:slideViewPr>
    <p:cSldViewPr snapToGrid="0">
      <p:cViewPr varScale="1">
        <p:scale>
          <a:sx n="110" d="100"/>
          <a:sy n="110" d="100"/>
        </p:scale>
        <p:origin x="51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19"/>
              </a:spcBef>
              <a:spcAft>
                <a:spcPts val="0"/>
              </a:spcAft>
              <a:buClrTx/>
              <a:buSzTx/>
              <a:buFontTx/>
              <a:buNone/>
              <a:tabLst/>
              <a:defRPr/>
            </a:pPr>
            <a:r>
              <a:rPr lang="en-US">
                <a:highlight>
                  <a:srgbClr val="FFFF00"/>
                </a:highlight>
                <a:latin typeface="Calibri" panose="020F0502020204030204" pitchFamily="34" charset="0"/>
                <a:ea typeface="Calibri" panose="020F0502020204030204" pitchFamily="34" charset="0"/>
                <a:cs typeface="Arial" panose="020B0604020202020204" pitchFamily="34" charset="0"/>
              </a:rPr>
              <a:t>Community Involvement with the Zero-Emissions Truck Working Group</a:t>
            </a:r>
            <a:endParaRPr lang="en-US" sz="1200">
              <a:effectLst/>
              <a:highlight>
                <a:srgbClr val="FFFF00"/>
              </a:highlight>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1019"/>
              </a:spcBef>
            </a:pPr>
            <a:endParaRPr lang="en-US">
              <a:cs typeface="Calibri"/>
            </a:endParaRPr>
          </a:p>
          <a:p>
            <a:pPr marL="0" marR="0" lvl="0" indent="0" algn="l" defTabSz="914400" rtl="0" eaLnBrk="1" fontAlgn="auto" latinLnBrk="0" hangingPunct="1">
              <a:lnSpc>
                <a:spcPct val="90000"/>
              </a:lnSpc>
              <a:spcBef>
                <a:spcPts val="1019"/>
              </a:spcBef>
              <a:spcAft>
                <a:spcPts val="0"/>
              </a:spcAft>
              <a:buClrTx/>
              <a:buSzTx/>
              <a:buFontTx/>
              <a:buNone/>
              <a:tabLst/>
              <a:defRPr/>
            </a:pPr>
            <a:r>
              <a:rPr lang="en-US">
                <a:latin typeface="Calibri"/>
                <a:cs typeface="Arial"/>
              </a:rPr>
              <a:t>Evaluate policies, programs and timing for advancing ZET Program to Board of Directors</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11</a:t>
            </a:fld>
            <a:endParaRPr lang="en-US"/>
          </a:p>
        </p:txBody>
      </p:sp>
    </p:spTree>
    <p:extLst>
      <p:ext uri="{BB962C8B-B14F-4D97-AF65-F5344CB8AC3E}">
        <p14:creationId xmlns:p14="http://schemas.microsoft.com/office/powerpoint/2010/main" val="590436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come to a decision</a:t>
            </a:r>
          </a:p>
          <a:p>
            <a:r>
              <a:rPr lang="en-US"/>
              <a:t>Rationale to transmit to the Board</a:t>
            </a:r>
          </a:p>
          <a:p>
            <a:endParaRPr lang="en-US"/>
          </a:p>
          <a:p>
            <a:endParaRPr lang="en-US"/>
          </a:p>
          <a:p>
            <a:pPr marL="285750" indent="-285750">
              <a:buFont typeface="Arial"/>
              <a:buChar char="•"/>
            </a:pPr>
            <a:r>
              <a:rPr lang="en-US" sz="4400"/>
              <a:t>(Dutra request)  BIL will offer $380 million to the state to support zero emission infrastructure.  The state (Caltrans/</a:t>
            </a:r>
            <a:r>
              <a:rPr lang="en-US" sz="4400" err="1"/>
              <a:t>CalSTA</a:t>
            </a:r>
            <a:r>
              <a:rPr lang="en-US" sz="4400"/>
              <a:t>) will need to submit a state plan to the federal government to harness the funds. </a:t>
            </a:r>
            <a:r>
              <a:rPr lang="en-US" sz="4400" u="sng"/>
              <a:t> How is Metro coordinating and what is Metro going to submit to the state?</a:t>
            </a:r>
            <a:endParaRPr lang="en-US" sz="4400"/>
          </a:p>
          <a:p>
            <a:pPr marL="742950" lvl="1" indent="-285750">
              <a:buFont typeface="Arial"/>
              <a:buChar char="•"/>
            </a:pPr>
            <a:r>
              <a:rPr lang="en-US" sz="4400"/>
              <a:t>Michael Turner stated that question is more of what specific items Metro is going to submit.  Dutra responded that he'd like to know what our plan is and requested a staff report back in May.</a:t>
            </a:r>
            <a:endParaRPr lang="en-US" sz="4400">
              <a:cs typeface="Calibri"/>
            </a:endParaRPr>
          </a:p>
          <a:p>
            <a:pPr marL="742950" lvl="1" indent="-285750">
              <a:buFont typeface="Arial"/>
              <a:buChar char="•"/>
            </a:pPr>
            <a:r>
              <a:rPr lang="en-US" sz="4400"/>
              <a:t> </a:t>
            </a:r>
            <a:endParaRPr lang="en-US" sz="4400">
              <a:cs typeface="Calibri"/>
            </a:endParaRPr>
          </a:p>
          <a:p>
            <a:pPr marL="742950" lvl="1" indent="-285750">
              <a:buFont typeface="Arial"/>
              <a:buChar char="•"/>
            </a:pPr>
            <a:r>
              <a:rPr lang="en-US" sz="4400"/>
              <a:t>(Hahn request) With respect to the three options for how the $50 million will be spent,</a:t>
            </a:r>
            <a:r>
              <a:rPr lang="en-US" sz="4400" u="sng"/>
              <a:t> </a:t>
            </a:r>
            <a:endParaRPr lang="en-US" sz="4400"/>
          </a:p>
          <a:p>
            <a:pPr marL="742950" lvl="1" indent="-285750">
              <a:buFont typeface="Arial"/>
              <a:buChar char="•"/>
            </a:pPr>
            <a:r>
              <a:rPr lang="en-US" sz="4400" u="sng"/>
              <a:t>1) how do we choose the option and</a:t>
            </a:r>
            <a:endParaRPr lang="en-US" sz="4400"/>
          </a:p>
          <a:p>
            <a:pPr marL="742950" lvl="1" indent="-285750">
              <a:buFont typeface="Arial"/>
              <a:buChar char="•"/>
            </a:pPr>
            <a:r>
              <a:rPr lang="en-US" sz="4400" u="sng"/>
              <a:t>2) when can the Board approve the option?</a:t>
            </a:r>
            <a:endParaRPr lang="en-US" sz="4400"/>
          </a:p>
          <a:p>
            <a:pPr lvl="1"/>
            <a:r>
              <a:rPr lang="en-US" sz="4400" u="sng"/>
              <a:t> </a:t>
            </a:r>
            <a:endParaRPr lang="en-US" sz="4400"/>
          </a:p>
          <a:p>
            <a:pPr lvl="1"/>
            <a:r>
              <a:rPr lang="en-US" sz="4800"/>
              <a:t> </a:t>
            </a:r>
            <a:endParaRPr lang="en-US" sz="4800">
              <a:cs typeface="Calibri"/>
            </a:endParaRPr>
          </a:p>
          <a:p>
            <a:pPr marL="1657350" lvl="3" indent="-285750">
              <a:buFont typeface="Arial"/>
              <a:buChar char="•"/>
            </a:pPr>
            <a:r>
              <a:rPr lang="en-US" sz="4800"/>
              <a:t>Staff anticipate the ZET Working Group to make a formal recommendation at its April meeting.  Staff will then be able to report back to the Board on the outcome.</a:t>
            </a:r>
            <a:endParaRPr lang="en-US" sz="4800">
              <a:cs typeface="Calibri"/>
            </a:endParaRPr>
          </a:p>
          <a:p>
            <a:pPr marL="1657350" lvl="3" indent="-285750">
              <a:buFont typeface="Arial"/>
              <a:buChar char="•"/>
            </a:pPr>
            <a:r>
              <a:rPr lang="en-US" sz="4800"/>
              <a:t>Staff anticipate strategic recommendations will be ready to be reported back in May. </a:t>
            </a:r>
            <a:endParaRPr lang="en-US" sz="4800">
              <a:cs typeface="Calibri"/>
            </a:endParaRPr>
          </a:p>
          <a:p>
            <a:pPr marL="1657350" lvl="3" indent="-285750">
              <a:buFont typeface="Arial"/>
              <a:buChar char="•"/>
            </a:pPr>
            <a:r>
              <a:rPr lang="en-US" sz="4800"/>
              <a:t>Does it need to be approved by the Task Force at #8 Meeting</a:t>
            </a:r>
            <a:endParaRPr lang="en-US" sz="4800">
              <a:cs typeface="Calibri"/>
            </a:endParaRPr>
          </a:p>
          <a:p>
            <a:pPr lvl="3"/>
            <a:r>
              <a:rPr lang="en-US" sz="4800"/>
              <a:t> </a:t>
            </a:r>
            <a:endParaRPr lang="en-US" sz="4800">
              <a:cs typeface="Calibri"/>
            </a:endParaRPr>
          </a:p>
          <a:p>
            <a:pPr lvl="3"/>
            <a:r>
              <a:rPr lang="en-US" sz="4800"/>
              <a:t> </a:t>
            </a:r>
            <a:endParaRPr lang="en-US" sz="4800">
              <a:cs typeface="Calibri"/>
            </a:endParaRPr>
          </a:p>
          <a:p>
            <a:pPr lvl="3"/>
            <a:r>
              <a:rPr lang="en-US" sz="4800" b="1"/>
              <a:t>Items with no specific dates, but requested for follow-up information:</a:t>
            </a:r>
            <a:endParaRPr lang="en-US" sz="4800"/>
          </a:p>
          <a:p>
            <a:pPr marL="2114550" lvl="4" indent="-285750">
              <a:buFont typeface="Arial"/>
              <a:buChar char="•"/>
            </a:pPr>
            <a:r>
              <a:rPr lang="en-US" sz="4800"/>
              <a:t>(Cano) report back to the Board realities of income tax penalty and sales tax imposed on truck owners in trying to minimize ZE truck purchasing cost.</a:t>
            </a:r>
            <a:endParaRPr lang="en-US" sz="4800">
              <a:cs typeface="Calibri"/>
            </a:endParaRPr>
          </a:p>
          <a:p>
            <a:pPr marL="2114550" lvl="4" indent="-285750">
              <a:buFont typeface="Arial"/>
              <a:buChar char="•"/>
            </a:pPr>
            <a:r>
              <a:rPr lang="en-US" sz="4800"/>
              <a:t>(Solis) with respect to the double whammy that truck owners face with subsidies and sales taxes when purchasing zero emission trucks, what financial assistance opportunities exist through the state to support independent truck owners?</a:t>
            </a:r>
            <a:endParaRPr lang="en-US" sz="4800">
              <a:cs typeface="Calibri"/>
            </a:endParaRPr>
          </a:p>
          <a:p>
            <a:pPr marL="2114550" lvl="4" indent="-285750">
              <a:buFont typeface="Arial"/>
              <a:buChar char="•"/>
            </a:pPr>
            <a:r>
              <a:rPr lang="en-US" sz="4800"/>
              <a:t>(Solis) What relief can be offered to residents along the heavy air pollution corridors to subsidize air filters?</a:t>
            </a:r>
            <a:endParaRPr lang="en-US" sz="4800">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3631682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71932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312486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24524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t>1) Should Metro use the $50 m for ze infrastructure development in the corridor</a:t>
            </a:r>
          </a:p>
          <a:p>
            <a:r>
              <a:rPr lang="en-US"/>
              <a:t>Main focus of the Metro program </a:t>
            </a:r>
          </a:p>
          <a:p>
            <a:r>
              <a:rPr lang="en-US"/>
              <a:t>2) If we were to target funding to help provide subsidies for </a:t>
            </a:r>
            <a:r>
              <a:rPr lang="en-US" err="1"/>
              <a:t>zev</a:t>
            </a:r>
            <a:r>
              <a:rPr lang="en-US"/>
              <a:t> deployment, what are key considerations we should consider?</a:t>
            </a:r>
          </a:p>
          <a:p>
            <a:r>
              <a:rPr lang="en-US"/>
              <a:t>3) Are there specific programs that Metro funds can help enhance (targeting funding for </a:t>
            </a:r>
            <a:r>
              <a:rPr lang="en-US" err="1"/>
              <a:t>zev’s</a:t>
            </a:r>
            <a:r>
              <a:rPr lang="en-US"/>
              <a:t>)</a:t>
            </a:r>
          </a:p>
          <a:p>
            <a:r>
              <a:rPr lang="en-US" b="1"/>
              <a:t>How can we leverage the $50m Metro funds for the deployment of </a:t>
            </a:r>
            <a:r>
              <a:rPr lang="en-US" b="1" err="1"/>
              <a:t>zev</a:t>
            </a:r>
            <a:r>
              <a:rPr lang="en-US" b="1"/>
              <a:t> in the corridor-to leverage funds, accelerate </a:t>
            </a:r>
            <a:r>
              <a:rPr lang="en-US" b="1" err="1"/>
              <a:t>zev</a:t>
            </a:r>
            <a:r>
              <a:rPr lang="en-US" b="1"/>
              <a:t> deployment</a:t>
            </a:r>
          </a:p>
          <a:p>
            <a:endParaRPr lang="en-US" b="1"/>
          </a:p>
          <a:p>
            <a:r>
              <a:rPr lang="en-US" b="1"/>
              <a:t>DEGREES OF AGREEMENT-Infrastructure only </a:t>
            </a:r>
          </a:p>
          <a:p>
            <a:r>
              <a:rPr lang="en-US" b="1"/>
              <a:t>These are options (above)</a:t>
            </a:r>
          </a:p>
          <a:p>
            <a:r>
              <a:rPr lang="en-US" b="1"/>
              <a:t>Present proposal-what are your thoughts?</a:t>
            </a:r>
          </a:p>
          <a:p>
            <a:endParaRPr lang="en-US" b="1"/>
          </a:p>
          <a:p>
            <a:r>
              <a:rPr lang="en-US" b="1"/>
              <a:t>MOTION—trucks and infrastructure</a:t>
            </a:r>
          </a:p>
          <a:p>
            <a:endParaRPr lang="en-US" b="1"/>
          </a:p>
          <a:p>
            <a:endParaRPr lang="en-US" b="1"/>
          </a:p>
          <a:p>
            <a:endParaRPr lang="en-US" b="1"/>
          </a:p>
          <a:p>
            <a:r>
              <a:rPr lang="en-US" b="1">
                <a:highlight>
                  <a:srgbClr val="FFFF00"/>
                </a:highlight>
              </a:rPr>
              <a:t>Partner with all/some of you-existing programs</a:t>
            </a:r>
          </a:p>
          <a:p>
            <a:r>
              <a:rPr lang="en-US" b="0"/>
              <a:t>-what we’ve heard</a:t>
            </a:r>
          </a:p>
          <a:p>
            <a:r>
              <a:rPr lang="en-US" b="0"/>
              <a:t>Primary focus on infrastructure deployment</a:t>
            </a:r>
          </a:p>
          <a:p>
            <a:r>
              <a:rPr lang="en-US" b="0"/>
              <a:t>Subsidy funding-how do we structure, goals (</a:t>
            </a:r>
            <a:r>
              <a:rPr lang="en-US" b="0" err="1"/>
              <a:t>ie</a:t>
            </a:r>
            <a:r>
              <a:rPr lang="en-US" b="0"/>
              <a:t> owner operators, </a:t>
            </a:r>
            <a:r>
              <a:rPr lang="en-US" b="0" err="1"/>
              <a:t>etc</a:t>
            </a:r>
            <a:r>
              <a:rPr lang="en-US" b="0"/>
              <a:t>)</a:t>
            </a:r>
          </a:p>
          <a:p>
            <a:endParaRPr lang="en-US"/>
          </a:p>
          <a:p>
            <a:r>
              <a:rPr lang="en-US"/>
              <a:t>Discussion-</a:t>
            </a:r>
            <a:r>
              <a:rPr lang="en-US" err="1"/>
              <a:t>Miroboard</a:t>
            </a:r>
            <a:r>
              <a:rPr lang="en-US"/>
              <a:t>-Pros and cons of each option</a:t>
            </a:r>
          </a:p>
          <a:p>
            <a:r>
              <a:rPr lang="en-US"/>
              <a:t>Community outreach/land use-RFP-help support the planning for this effort</a:t>
            </a:r>
          </a:p>
          <a:p>
            <a:r>
              <a:rPr lang="en-US"/>
              <a:t>Ports-their funding -$90m program</a:t>
            </a:r>
          </a:p>
          <a:p>
            <a:r>
              <a:rPr lang="en-US"/>
              <a:t>Metro-$50m =must be used in the corridor</a:t>
            </a:r>
          </a:p>
          <a:p>
            <a:r>
              <a:rPr lang="en-US"/>
              <a:t>Infrastructure focus</a:t>
            </a:r>
          </a:p>
        </p:txBody>
      </p:sp>
      <p:sp>
        <p:nvSpPr>
          <p:cNvPr id="4" name="Slide Number Placeholder 3"/>
          <p:cNvSpPr>
            <a:spLocks noGrp="1"/>
          </p:cNvSpPr>
          <p:nvPr>
            <p:ph type="sldNum" sz="quarter" idx="5"/>
          </p:nvPr>
        </p:nvSpPr>
        <p:spPr/>
        <p:txBody>
          <a:bodyPr/>
          <a:lstStyle/>
          <a:p>
            <a:fld id="{1CA99CD2-19A0-6F48-895C-C7AB61D791DF}" type="slidenum">
              <a:rPr lang="en-US" smtClean="0"/>
              <a:t>16</a:t>
            </a:fld>
            <a:endParaRPr lang="en-US"/>
          </a:p>
        </p:txBody>
      </p:sp>
    </p:spTree>
    <p:extLst>
      <p:ext uri="{BB962C8B-B14F-4D97-AF65-F5344CB8AC3E}">
        <p14:creationId xmlns:p14="http://schemas.microsoft.com/office/powerpoint/2010/main" val="406323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Arial" panose="020B0604020202020204" pitchFamily="34" charset="0"/>
              </a:rPr>
              <a:t>THINGS WE HEARD</a:t>
            </a:r>
          </a:p>
          <a:p>
            <a:r>
              <a:rPr lang="en-US" sz="1800" b="0" i="0" u="none" strike="noStrike">
                <a:solidFill>
                  <a:srgbClr val="000000"/>
                </a:solidFill>
                <a:effectLst/>
                <a:latin typeface="Arial" panose="020B0604020202020204" pitchFamily="34" charset="0"/>
              </a:rPr>
              <a:t>THINGS WE”D LIKE CLARIFCATION ON</a:t>
            </a:r>
          </a:p>
          <a:p>
            <a:endParaRPr lang="en-US" sz="1800" b="0" i="0" u="none" strike="noStrike">
              <a:solidFill>
                <a:srgbClr val="000000"/>
              </a:solidFill>
              <a:effectLst/>
              <a:latin typeface="Arial" panose="020B0604020202020204" pitchFamily="34" charset="0"/>
            </a:endParaRPr>
          </a:p>
          <a:p>
            <a:r>
              <a:rPr lang="en-US" sz="1800" b="0" i="0" u="none" strike="noStrike">
                <a:solidFill>
                  <a:srgbClr val="000000"/>
                </a:solidFill>
                <a:effectLst/>
                <a:latin typeface="Arial" panose="020B0604020202020204" pitchFamily="34" charset="0"/>
              </a:rPr>
              <a:t>Match Metro programs with other local programs to gain matching funds/commitment</a:t>
            </a:r>
            <a:r>
              <a:rPr lang="en-US" sz="2800"/>
              <a:t> </a:t>
            </a:r>
          </a:p>
          <a:p>
            <a:endParaRPr lang="en-US" sz="2800"/>
          </a:p>
          <a:p>
            <a:r>
              <a:rPr lang="en-US" sz="1800" b="0" i="0" u="none" strike="noStrike">
                <a:solidFill>
                  <a:srgbClr val="000000"/>
                </a:solidFill>
                <a:effectLst/>
                <a:latin typeface="Arial" panose="020B0604020202020204" pitchFamily="34" charset="0"/>
              </a:rPr>
              <a:t>Not knowing where the infrastructure is needed</a:t>
            </a:r>
            <a:r>
              <a:rPr lang="en-US" sz="2800"/>
              <a:t> </a:t>
            </a:r>
            <a:r>
              <a:rPr lang="en-US" sz="1800" b="0" i="0" u="none" strike="noStrike">
                <a:solidFill>
                  <a:srgbClr val="000000"/>
                </a:solidFill>
                <a:effectLst/>
                <a:latin typeface="Arial" panose="020B0604020202020204" pitchFamily="34" charset="0"/>
              </a:rPr>
              <a:t>Infrastructure planning and deployment is needed ahead of vehicles</a:t>
            </a:r>
            <a:r>
              <a:rPr lang="en-US" sz="2800"/>
              <a:t> </a:t>
            </a:r>
          </a:p>
          <a:p>
            <a:endParaRPr lang="en-US" sz="2800" b="0" i="0" u="none" strike="noStrike">
              <a:solidFill>
                <a:srgbClr val="000000"/>
              </a:solidFill>
              <a:effectLst/>
              <a:latin typeface="Arial" panose="020B0604020202020204" pitchFamily="34" charset="0"/>
            </a:endParaRPr>
          </a:p>
          <a:p>
            <a:r>
              <a:rPr lang="en-US" sz="1800" b="0" i="0" u="none" strike="noStrike">
                <a:solidFill>
                  <a:srgbClr val="000000"/>
                </a:solidFill>
                <a:effectLst/>
                <a:latin typeface="Arial" panose="020B0604020202020204" pitchFamily="34" charset="0"/>
              </a:rPr>
              <a:t>Labor and misclassification issues?</a:t>
            </a:r>
            <a:r>
              <a:rPr lang="en-US" sz="2800"/>
              <a:t> </a:t>
            </a:r>
          </a:p>
          <a:p>
            <a:endParaRPr lang="en-US" sz="2800"/>
          </a:p>
          <a:p>
            <a:r>
              <a:rPr lang="en-US" sz="1800" b="0" i="0" u="none" strike="noStrike" err="1">
                <a:solidFill>
                  <a:srgbClr val="000000"/>
                </a:solidFill>
                <a:effectLst/>
                <a:latin typeface="Arial" panose="020B0604020202020204" pitchFamily="34" charset="0"/>
              </a:rPr>
              <a:t>Infrastucture</a:t>
            </a:r>
            <a:r>
              <a:rPr lang="en-US" sz="1800" b="0" i="0" u="none" strike="noStrike">
                <a:solidFill>
                  <a:srgbClr val="000000"/>
                </a:solidFill>
                <a:effectLst/>
                <a:latin typeface="Arial" panose="020B0604020202020204" pitchFamily="34" charset="0"/>
              </a:rPr>
              <a:t> Investment and not subsidies focused on EJ Communities - best option</a:t>
            </a:r>
            <a:r>
              <a:rPr lang="en-US" sz="2800"/>
              <a:t> </a:t>
            </a:r>
            <a:r>
              <a:rPr lang="en-US" sz="1800" b="0" i="0" u="none" strike="noStrike">
                <a:solidFill>
                  <a:srgbClr val="000000"/>
                </a:solidFill>
                <a:effectLst/>
                <a:latin typeface="Arial" panose="020B0604020202020204" pitchFamily="34" charset="0"/>
              </a:rPr>
              <a:t>Focus on seed funding for infrastructure investment for EJ Communities and not subsidies for vehicles</a:t>
            </a:r>
          </a:p>
          <a:p>
            <a:endParaRPr lang="en-US" sz="1800" b="0" i="0" u="none" strike="noStrike">
              <a:solidFill>
                <a:srgbClr val="000000"/>
              </a:solidFill>
              <a:effectLst/>
              <a:latin typeface="Arial" panose="020B0604020202020204" pitchFamily="34" charset="0"/>
            </a:endParaRPr>
          </a:p>
          <a:p>
            <a:r>
              <a:rPr lang="en-US" sz="1800" b="0" i="0" u="none" strike="noStrike">
                <a:solidFill>
                  <a:srgbClr val="000000"/>
                </a:solidFill>
                <a:effectLst/>
                <a:latin typeface="Arial" panose="020B0604020202020204" pitchFamily="34" charset="0"/>
              </a:rPr>
              <a:t>don't pre-determine $ amount (F Gayton, </a:t>
            </a:r>
            <a:r>
              <a:rPr lang="en-US" sz="1800" b="0" i="0" u="none" strike="noStrike" err="1">
                <a:solidFill>
                  <a:srgbClr val="000000"/>
                </a:solidFill>
                <a:effectLst/>
                <a:latin typeface="Arial" panose="020B0604020202020204" pitchFamily="34" charset="0"/>
              </a:rPr>
              <a:t>EarthJustice</a:t>
            </a:r>
            <a:r>
              <a:rPr lang="en-US" sz="2800"/>
              <a:t> </a:t>
            </a:r>
            <a:r>
              <a:rPr lang="en-US" sz="1800" b="0" i="0" u="none" strike="noStrike">
                <a:solidFill>
                  <a:srgbClr val="000000"/>
                </a:solidFill>
                <a:effectLst/>
                <a:latin typeface="Arial" panose="020B0604020202020204" pitchFamily="34" charset="0"/>
              </a:rPr>
              <a:t>Focus on Infrastructure, not subsidies and focus on EJ Communities (N Ospina, NRDC)</a:t>
            </a:r>
            <a:r>
              <a:rPr lang="en-US" sz="2800"/>
              <a:t> </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185840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50425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Mentimeter Poll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cs typeface="Calibri"/>
              </a:rPr>
              <a:t>What is your initial reaction to Option 2 – The Metro Zero Emission Truck Program should invest its resources primarily on infrastructure for ZEV with a small carve out for small fleets to achieve strategic funding opportunities</a:t>
            </a:r>
            <a:r>
              <a:rPr lang="en-US">
                <a:solidFill>
                  <a:srgbClr val="FF0000"/>
                </a:solidFill>
                <a:cs typeface="Calibri"/>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DEGREES OF AGREEMENT</a:t>
            </a:r>
          </a:p>
          <a:p>
            <a:r>
              <a:rPr lang="en-US"/>
              <a:t>I support the proposal</a:t>
            </a:r>
          </a:p>
          <a:p>
            <a:r>
              <a:rPr lang="en-US"/>
              <a:t>I can live with the proposal </a:t>
            </a:r>
          </a:p>
          <a:p>
            <a:r>
              <a:rPr lang="en-US"/>
              <a:t>I have concerns about the proposal</a:t>
            </a:r>
          </a:p>
          <a:p>
            <a:r>
              <a:rPr lang="en-US"/>
              <a:t>I will stand aside on this one</a:t>
            </a: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248929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82308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1871876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(Dutra request)  BIL will offer $380 million to the state to support zero emission infrastructure.  The state (Caltrans/</a:t>
            </a:r>
            <a:r>
              <a:rPr lang="en-US" err="1"/>
              <a:t>CalSTA</a:t>
            </a:r>
            <a:r>
              <a:rPr lang="en-US"/>
              <a:t>) will need to submit a state plan to the federal government to harness the funds. </a:t>
            </a:r>
            <a:r>
              <a:rPr lang="en-US" u="sng"/>
              <a:t> How is Metro coordinating and what is Metro going to submit to the state?</a:t>
            </a:r>
            <a:endParaRPr lang="en-US"/>
          </a:p>
          <a:p>
            <a:pPr marL="742950" lvl="1" indent="-285750">
              <a:buFont typeface="Arial"/>
              <a:buChar char="•"/>
            </a:pPr>
            <a:r>
              <a:rPr lang="en-US"/>
              <a:t>Michael Turner stated that question is more of what specific items Metro is going to submit.  Dutra responded that he'd like to know what our plan is and requested a staff report back in May.</a:t>
            </a:r>
            <a:endParaRPr lang="en-US">
              <a:cs typeface="Calibri"/>
            </a:endParaRPr>
          </a:p>
          <a:p>
            <a:pPr marL="742950" lvl="1" indent="-285750">
              <a:buFont typeface="Arial"/>
              <a:buChar char="•"/>
            </a:pPr>
            <a:r>
              <a:rPr lang="en-US"/>
              <a:t> </a:t>
            </a:r>
            <a:endParaRPr lang="en-US">
              <a:cs typeface="Calibri"/>
            </a:endParaRPr>
          </a:p>
          <a:p>
            <a:pPr marL="742950" lvl="1" indent="-285750">
              <a:buFont typeface="Arial"/>
              <a:buChar char="•"/>
            </a:pPr>
            <a:r>
              <a:rPr lang="en-US"/>
              <a:t>(Hahn request) With respect to the three options for how the $50 million will be spent,</a:t>
            </a:r>
            <a:r>
              <a:rPr lang="en-US" u="sng"/>
              <a:t> </a:t>
            </a:r>
            <a:endParaRPr lang="en-US"/>
          </a:p>
          <a:p>
            <a:pPr marL="742950" lvl="1" indent="-285750">
              <a:buFont typeface="Arial"/>
              <a:buChar char="•"/>
            </a:pPr>
            <a:r>
              <a:rPr lang="en-US" u="sng"/>
              <a:t>1) how do we choose the option and</a:t>
            </a:r>
            <a:endParaRPr lang="en-US"/>
          </a:p>
          <a:p>
            <a:pPr marL="742950" lvl="1" indent="-285750">
              <a:buFont typeface="Arial"/>
              <a:buChar char="•"/>
            </a:pPr>
            <a:r>
              <a:rPr lang="en-US" u="sng"/>
              <a:t>2) when can the Board approve the option?</a:t>
            </a:r>
            <a:endParaRPr lang="en-US"/>
          </a:p>
          <a:p>
            <a:pPr lvl="1"/>
            <a:r>
              <a:rPr lang="en-US" u="sng"/>
              <a:t> </a:t>
            </a:r>
            <a:endParaRPr lang="en-US"/>
          </a:p>
          <a:p>
            <a:pPr lvl="1"/>
            <a:r>
              <a:rPr lang="en-US"/>
              <a:t> </a:t>
            </a:r>
            <a:endParaRPr lang="en-US">
              <a:cs typeface="Calibri"/>
            </a:endParaRPr>
          </a:p>
          <a:p>
            <a:pPr marL="1657350" lvl="3" indent="-285750">
              <a:buFont typeface="Arial"/>
              <a:buChar char="•"/>
            </a:pPr>
            <a:r>
              <a:rPr lang="en-US"/>
              <a:t>Staff anticipate the ZET Working Group to make a formal recommendation at its April meeting.  Staff will then be able to report back to the Board on the outcome.</a:t>
            </a:r>
            <a:endParaRPr lang="en-US">
              <a:cs typeface="Calibri"/>
            </a:endParaRPr>
          </a:p>
          <a:p>
            <a:pPr marL="1657350" lvl="3" indent="-285750">
              <a:buFont typeface="Arial"/>
              <a:buChar char="•"/>
            </a:pPr>
            <a:r>
              <a:rPr lang="en-US"/>
              <a:t>Staff anticipate strategic recommendations will be ready to be reported back in May. </a:t>
            </a:r>
            <a:endParaRPr lang="en-US">
              <a:cs typeface="Calibri"/>
            </a:endParaRPr>
          </a:p>
          <a:p>
            <a:pPr marL="1657350" lvl="3" indent="-285750">
              <a:buFont typeface="Arial"/>
              <a:buChar char="•"/>
            </a:pPr>
            <a:r>
              <a:rPr lang="en-US"/>
              <a:t>Does it need to be approved by the Task Force at #8 Meeting</a:t>
            </a:r>
            <a:endParaRPr lang="en-US">
              <a:cs typeface="Calibri"/>
            </a:endParaRPr>
          </a:p>
          <a:p>
            <a:pPr lvl="3"/>
            <a:r>
              <a:rPr lang="en-US"/>
              <a:t> </a:t>
            </a:r>
            <a:endParaRPr lang="en-US">
              <a:cs typeface="Calibri"/>
            </a:endParaRPr>
          </a:p>
          <a:p>
            <a:pPr lvl="3"/>
            <a:r>
              <a:rPr lang="en-US"/>
              <a:t> </a:t>
            </a:r>
            <a:endParaRPr lang="en-US">
              <a:cs typeface="Calibri"/>
            </a:endParaRPr>
          </a:p>
          <a:p>
            <a:pPr lvl="3"/>
            <a:r>
              <a:rPr lang="en-US" b="1"/>
              <a:t>Items with no specific dates, but requested for follow-up information:</a:t>
            </a:r>
            <a:endParaRPr lang="en-US"/>
          </a:p>
          <a:p>
            <a:pPr marL="2114550" lvl="4" indent="-285750">
              <a:buFont typeface="Arial"/>
              <a:buChar char="•"/>
            </a:pPr>
            <a:r>
              <a:rPr lang="en-US"/>
              <a:t>(Cano) report back to the Board realities of income tax penalty and sales tax imposed on truck owners in trying to minimize ZE truck purchasing cost.</a:t>
            </a:r>
            <a:endParaRPr lang="en-US">
              <a:cs typeface="Calibri"/>
            </a:endParaRPr>
          </a:p>
          <a:p>
            <a:pPr marL="2114550" lvl="4" indent="-285750">
              <a:buFont typeface="Arial"/>
              <a:buChar char="•"/>
            </a:pPr>
            <a:r>
              <a:rPr lang="en-US"/>
              <a:t>(Solis) with respect to the double whammy that truck owners face with subsidies and sales taxes when purchasing zero emission trucks, what financial assistance opportunities exist through the state to support independent truck owners?</a:t>
            </a:r>
            <a:endParaRPr lang="en-US">
              <a:cs typeface="Calibri"/>
            </a:endParaRPr>
          </a:p>
          <a:p>
            <a:pPr marL="2114550" lvl="4" indent="-285750">
              <a:buFont typeface="Arial"/>
              <a:buChar char="•"/>
            </a:pPr>
            <a:r>
              <a:rPr lang="en-US"/>
              <a:t>(Solis) What relief can be offered to residents along the heavy air pollution corridors to subsidize air filters?</a:t>
            </a:r>
            <a:endParaRPr lang="en-US">
              <a:cs typeface="Calibri"/>
            </a:endParaRPr>
          </a:p>
          <a:p>
            <a:pPr lvl="4"/>
            <a:r>
              <a:rPr lang="en-US"/>
              <a:t> </a:t>
            </a:r>
            <a:endParaRPr lang="en-US">
              <a:cs typeface="Calibri"/>
            </a:endParaRPr>
          </a:p>
          <a:p>
            <a:r>
              <a:rPr lang="en-US"/>
              <a:t> </a:t>
            </a: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16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additional issues we will have to discuss</a:t>
            </a:r>
          </a:p>
          <a:p>
            <a:endParaRPr lang="en-US"/>
          </a:p>
          <a:p>
            <a:r>
              <a:rPr lang="en-US"/>
              <a:t>This will help--Infrastructure discussion</a:t>
            </a:r>
          </a:p>
          <a:p>
            <a:endParaRPr lang="en-US"/>
          </a:p>
          <a:p>
            <a:r>
              <a:rPr lang="en-US"/>
              <a:t>What do we need to get more info on?</a:t>
            </a:r>
          </a:p>
          <a:p>
            <a:r>
              <a:rPr lang="en-US"/>
              <a:t>Things we don’t know-that we need to learn</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422202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3737918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2160399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2099370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384835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1554964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497590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a:p>
            <a:r>
              <a:rPr lang="en-US">
                <a:cs typeface="Calibri"/>
              </a:rPr>
              <a:t>We are making adjustments based on feedback regarding Public Comment</a:t>
            </a:r>
          </a:p>
          <a:p>
            <a:r>
              <a:rPr lang="en-US">
                <a:cs typeface="Calibri"/>
              </a:rPr>
              <a:t>Public comment after each topic-1 minute per person</a:t>
            </a:r>
          </a:p>
          <a:p>
            <a:r>
              <a:rPr lang="en-US">
                <a:cs typeface="Calibri"/>
              </a:rPr>
              <a:t>At end of meeting-public comment-2 minutes per person</a:t>
            </a: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2316051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1098444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1905799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2816058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1121464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6982336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levels</a:t>
            </a:r>
          </a:p>
          <a:p>
            <a:r>
              <a:rPr lang="en-US"/>
              <a:t>What is the maximum share?</a:t>
            </a:r>
          </a:p>
          <a:p>
            <a:r>
              <a:rPr lang="en-US"/>
              <a:t>What are we targeting </a:t>
            </a:r>
          </a:p>
          <a:p>
            <a:r>
              <a:rPr lang="en-US"/>
              <a:t>What amounts?</a:t>
            </a:r>
          </a:p>
          <a:p>
            <a:r>
              <a:rPr lang="en-US"/>
              <a:t>ROI</a:t>
            </a:r>
          </a:p>
          <a:p>
            <a:r>
              <a:rPr lang="en-US"/>
              <a:t>Strategy-funding</a:t>
            </a:r>
          </a:p>
          <a:p>
            <a:endParaRPr lang="en-US"/>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Eligibility Criteria</a:t>
            </a:r>
          </a:p>
          <a:p>
            <a:pPr marL="800100" lvl="1">
              <a:spcBef>
                <a:spcPts val="0"/>
              </a:spcBef>
            </a:pPr>
            <a:r>
              <a:rPr lang="en-US" sz="1600">
                <a:highlight>
                  <a:srgbClr val="FFFF00"/>
                </a:highlight>
                <a:ea typeface="+mn-lt"/>
                <a:cs typeface="+mn-lt"/>
              </a:rPr>
              <a:t>Public Benefit</a:t>
            </a:r>
          </a:p>
          <a:p>
            <a:pPr marL="800100" lvl="1">
              <a:spcBef>
                <a:spcPts val="0"/>
              </a:spcBef>
            </a:pPr>
            <a:r>
              <a:rPr lang="en-US" sz="1600">
                <a:highlight>
                  <a:srgbClr val="FFFF00"/>
                </a:highlight>
                <a:ea typeface="+mn-lt"/>
                <a:cs typeface="+mn-lt"/>
              </a:rPr>
              <a:t>Participation Share </a:t>
            </a:r>
          </a:p>
          <a:p>
            <a:pPr marL="1257300" lvl="2">
              <a:spcBef>
                <a:spcPts val="0"/>
              </a:spcBef>
              <a:buFont typeface="Courier New"/>
              <a:buChar char="o"/>
            </a:pPr>
            <a:r>
              <a:rPr lang="en-US" sz="1600">
                <a:highlight>
                  <a:srgbClr val="FFFF00"/>
                </a:highlight>
                <a:ea typeface="+mn-lt"/>
                <a:cs typeface="+mn-lt"/>
              </a:rPr>
              <a:t>Infrastructure Investment (2/1 or 3/1?)</a:t>
            </a:r>
          </a:p>
          <a:p>
            <a:pPr marL="1257300" lvl="2">
              <a:spcBef>
                <a:spcPts val="0"/>
              </a:spcBef>
              <a:buFont typeface="Courier New"/>
              <a:buChar char="o"/>
            </a:pPr>
            <a:r>
              <a:rPr lang="en-US" sz="1600">
                <a:highlight>
                  <a:srgbClr val="FFFF00"/>
                </a:highlight>
                <a:ea typeface="+mn-lt"/>
                <a:cs typeface="+mn-lt"/>
              </a:rPr>
              <a:t>Truck subsidies to meet strategic funding opportunities (10/1?); Cap ($5 million per 100 trucks?)</a:t>
            </a:r>
          </a:p>
          <a:p>
            <a:pPr marL="1257300" lvl="2">
              <a:spcBef>
                <a:spcPts val="0"/>
              </a:spcBef>
              <a:buFont typeface="Courier New"/>
              <a:buChar char="o"/>
            </a:pPr>
            <a:endParaRPr lang="en-US" sz="1600">
              <a:highlight>
                <a:srgbClr val="FFFF00"/>
              </a:highlight>
              <a:cs typeface="Calibri" panose="020F0502020204030204"/>
            </a:endParaRPr>
          </a:p>
          <a:p>
            <a:pPr marL="0" indent="0">
              <a:spcBef>
                <a:spcPts val="0"/>
              </a:spcBef>
              <a:buNone/>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Leveraging Metro Funds - (e.g. $200 million target?)</a:t>
            </a:r>
          </a:p>
          <a:p>
            <a:pPr marL="342900" indent="-342900">
              <a:spcBef>
                <a:spcPts val="0"/>
              </a:spcBef>
              <a:buFont typeface="Arial"/>
              <a:buChar char="•"/>
            </a:pPr>
            <a:endParaRPr lang="en-US" sz="1600">
              <a:highlight>
                <a:srgbClr val="FFFF00"/>
              </a:highlight>
              <a:ea typeface="+mn-lt"/>
              <a:cs typeface="+mn-lt"/>
            </a:endParaRPr>
          </a:p>
          <a:p>
            <a:pPr marL="342900" indent="-342900">
              <a:spcBef>
                <a:spcPts val="0"/>
              </a:spcBef>
              <a:buFont typeface="Arial"/>
              <a:buChar char="•"/>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Evaluating policies, programs and timing for advancing ZET Program to Board of Directors</a:t>
            </a: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endParaRPr lang="en-US" sz="1600">
              <a:highlight>
                <a:srgbClr val="FFFF00"/>
              </a:highlight>
              <a:ea typeface="+mn-lt"/>
              <a:cs typeface="+mn-lt"/>
            </a:endParaRPr>
          </a:p>
          <a:p>
            <a:pPr>
              <a:spcBef>
                <a:spcPts val="0"/>
              </a:spcBef>
              <a:buFont typeface="Calibri" panose="020F0502020204030204" pitchFamily="34" charset="0"/>
              <a:buChar char="&gt;"/>
            </a:pPr>
            <a:r>
              <a:rPr lang="en-US" sz="1600">
                <a:highlight>
                  <a:srgbClr val="FFFF00"/>
                </a:highlight>
                <a:ea typeface="+mn-lt"/>
                <a:cs typeface="+mn-lt"/>
              </a:rPr>
              <a:t>Community Engagement</a:t>
            </a:r>
          </a:p>
          <a:p>
            <a:pPr marL="800100" lvl="1">
              <a:spcBef>
                <a:spcPts val="0"/>
              </a:spcBef>
              <a:buFont typeface="Wingdings,Sans-Serif"/>
              <a:buChar char=""/>
            </a:pPr>
            <a:endParaRPr lang="en-US">
              <a:cs typeface="Calibri"/>
            </a:endParaRPr>
          </a:p>
          <a:p>
            <a:pPr marL="800100" lvl="1">
              <a:spcBef>
                <a:spcPts val="0"/>
              </a:spcBef>
              <a:buFont typeface="Wingdings,Sans-Serif"/>
              <a:buChar char=""/>
            </a:pP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36</a:t>
            </a:fld>
            <a:endParaRPr lang="en-US"/>
          </a:p>
        </p:txBody>
      </p:sp>
    </p:spTree>
    <p:extLst>
      <p:ext uri="{BB962C8B-B14F-4D97-AF65-F5344CB8AC3E}">
        <p14:creationId xmlns:p14="http://schemas.microsoft.com/office/powerpoint/2010/main" val="3133963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37</a:t>
            </a:fld>
            <a:endParaRPr lang="en-US"/>
          </a:p>
        </p:txBody>
      </p:sp>
    </p:spTree>
    <p:extLst>
      <p:ext uri="{BB962C8B-B14F-4D97-AF65-F5344CB8AC3E}">
        <p14:creationId xmlns:p14="http://schemas.microsoft.com/office/powerpoint/2010/main" val="3663302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MIROBOARD</a:t>
            </a:r>
          </a:p>
          <a:p>
            <a:endParaRPr lang="en-US"/>
          </a:p>
          <a:p>
            <a:endParaRPr lang="en-US"/>
          </a:p>
          <a:p>
            <a:r>
              <a:rPr lang="en-US"/>
              <a:t>Does this cover what you’re concerned about?</a:t>
            </a:r>
          </a:p>
          <a:p>
            <a:r>
              <a:rPr lang="en-US"/>
              <a:t>Is this vision inclusive of what you like to see in the I-710 South Corridor?</a:t>
            </a:r>
          </a:p>
          <a:p>
            <a:endParaRPr lang="en-US"/>
          </a:p>
          <a:p>
            <a:endParaRPr lang="en-US" b="1"/>
          </a:p>
          <a:p>
            <a:r>
              <a:rPr lang="en-US"/>
              <a:t>Task Force Members-We encourage that you send written communication-memo, letter, email-following this meeting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provide additional input by </a:t>
            </a:r>
            <a:r>
              <a:rPr lang="en-US" b="1"/>
              <a:t>______ date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36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Challenges-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r>
              <a:rPr lang="en-US"/>
              <a:t>2) </a:t>
            </a:r>
            <a:r>
              <a:rPr lang="en-US" err="1"/>
              <a:t>Miroboard</a:t>
            </a:r>
            <a:r>
              <a:rPr lang="en-US"/>
              <a:t>-document additional opportunities, challenges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40</a:t>
            </a:fld>
            <a:endParaRPr lang="en-US"/>
          </a:p>
        </p:txBody>
      </p:sp>
    </p:spTree>
    <p:extLst>
      <p:ext uri="{BB962C8B-B14F-4D97-AF65-F5344CB8AC3E}">
        <p14:creationId xmlns:p14="http://schemas.microsoft.com/office/powerpoint/2010/main" val="1558802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solidFill>
                  <a:schemeClr val="accent1"/>
                </a:solidFill>
              </a:rPr>
              <a:t>OPPORTUNITIES</a:t>
            </a:r>
          </a:p>
          <a:p>
            <a:pPr marL="342900" indent="-342900">
              <a:buFont typeface="Arial,Sans-Serif"/>
              <a:buChar char="•"/>
            </a:pPr>
            <a:r>
              <a:rPr lang="en-US" sz="1200">
                <a:solidFill>
                  <a:srgbClr val="000000"/>
                </a:solidFill>
                <a:ea typeface="+mn-lt"/>
                <a:cs typeface="+mn-lt"/>
              </a:rPr>
              <a:t>Focus on seed funding for infrastructure investment in EJ Communities and not subsidies for vehicles (GCCOG, NRDC)</a:t>
            </a:r>
            <a:endParaRPr lang="en-US" sz="1200">
              <a:ea typeface="+mn-lt"/>
              <a:cs typeface="+mn-lt"/>
            </a:endParaRPr>
          </a:p>
          <a:p>
            <a:pPr marL="342900" indent="-342900">
              <a:buFont typeface="Arial"/>
              <a:buChar char="•"/>
            </a:pPr>
            <a:r>
              <a:rPr lang="en-US" sz="1200" b="0" i="0" u="none" strike="noStrike">
                <a:solidFill>
                  <a:srgbClr val="000000"/>
                </a:solidFill>
                <a:effectLst/>
              </a:rPr>
              <a:t>Opportunity to partner with COG/Cities in the corridor on a series of pilot deployments to test acceptance and market users..</a:t>
            </a:r>
            <a:r>
              <a:rPr lang="en-US" sz="1200">
                <a:solidFill>
                  <a:srgbClr val="000000"/>
                </a:solidFill>
              </a:rPr>
              <a:t> </a:t>
            </a:r>
            <a:r>
              <a:rPr lang="en-US" sz="1200" b="0" i="0" u="none" strike="noStrike">
                <a:solidFill>
                  <a:srgbClr val="000000"/>
                </a:solidFill>
                <a:effectLst/>
              </a:rPr>
              <a:t> (N Pfeffer, GCCOG) - timing issues</a:t>
            </a:r>
            <a:r>
              <a:rPr lang="en-US" sz="1200"/>
              <a:t> </a:t>
            </a:r>
            <a:endParaRPr lang="en-US" sz="1200" b="0" i="0" u="none" strike="noStrike">
              <a:effectLst/>
              <a:cs typeface="Calibri" panose="020F0502020204030204"/>
            </a:endParaRPr>
          </a:p>
          <a:p>
            <a:pPr marL="342900" indent="-342900">
              <a:buFont typeface="Arial"/>
              <a:buChar char="•"/>
            </a:pPr>
            <a:r>
              <a:rPr lang="en-US" sz="1200" b="0" i="0" u="none" strike="noStrike">
                <a:solidFill>
                  <a:srgbClr val="000000"/>
                </a:solidFill>
                <a:effectLst/>
              </a:rPr>
              <a:t>Funding available for Infrastructure for ZE Trucks for the next 2 years</a:t>
            </a:r>
            <a:r>
              <a:rPr lang="en-US" sz="1200" b="0"/>
              <a:t> </a:t>
            </a:r>
            <a:r>
              <a:rPr lang="en-US" sz="1200" b="0" i="0" u="none" strike="noStrike">
                <a:solidFill>
                  <a:srgbClr val="000000"/>
                </a:solidFill>
                <a:effectLst/>
              </a:rPr>
              <a:t>(J </a:t>
            </a:r>
            <a:r>
              <a:rPr lang="en-US" sz="1200" b="0" i="0" u="none" strike="noStrike" err="1">
                <a:solidFill>
                  <a:srgbClr val="000000"/>
                </a:solidFill>
                <a:effectLst/>
              </a:rPr>
              <a:t>Shankel</a:t>
            </a:r>
            <a:r>
              <a:rPr lang="en-US" sz="1200" b="0" i="0" u="none" strike="noStrike">
                <a:solidFill>
                  <a:srgbClr val="000000"/>
                </a:solidFill>
                <a:effectLst/>
              </a:rPr>
              <a:t>, Caltrans)</a:t>
            </a:r>
            <a:endParaRPr lang="en-US" sz="1200" b="0">
              <a:solidFill>
                <a:srgbClr val="000000"/>
              </a:solidFill>
              <a:cs typeface="Calibri" panose="020F0502020204030204"/>
            </a:endParaRPr>
          </a:p>
          <a:p>
            <a:pPr marL="342900" indent="-342900">
              <a:buFont typeface="Arial"/>
              <a:buChar char="•"/>
            </a:pPr>
            <a:r>
              <a:rPr lang="en-US" sz="1200" b="0" i="0" u="none" strike="noStrike">
                <a:solidFill>
                  <a:srgbClr val="000000"/>
                </a:solidFill>
                <a:effectLst/>
              </a:rPr>
              <a:t>Caltrans</a:t>
            </a:r>
            <a:r>
              <a:rPr lang="en-US" sz="1200"/>
              <a:t> </a:t>
            </a:r>
            <a:r>
              <a:rPr lang="en-US" sz="1200" b="0" i="0" u="none" strike="noStrike">
                <a:solidFill>
                  <a:srgbClr val="000000"/>
                </a:solidFill>
                <a:effectLst/>
              </a:rPr>
              <a:t>SCE Charge Ready Program $350 million dedicated to </a:t>
            </a:r>
            <a:r>
              <a:rPr lang="en-US" sz="1200">
                <a:solidFill>
                  <a:srgbClr val="000000"/>
                </a:solidFill>
              </a:rPr>
              <a:t>infrastructure (D </a:t>
            </a:r>
            <a:r>
              <a:rPr lang="en-US" sz="1200" err="1">
                <a:solidFill>
                  <a:srgbClr val="000000"/>
                </a:solidFill>
              </a:rPr>
              <a:t>Hannaman</a:t>
            </a:r>
            <a:r>
              <a:rPr lang="en-US" sz="1200">
                <a:solidFill>
                  <a:srgbClr val="000000"/>
                </a:solidFill>
              </a:rPr>
              <a:t>, SCE) </a:t>
            </a:r>
          </a:p>
          <a:p>
            <a:pPr marL="342900" indent="-342900">
              <a:buFont typeface="Arial"/>
              <a:buChar char="•"/>
            </a:pPr>
            <a:r>
              <a:rPr lang="en-US" sz="1200">
                <a:solidFill>
                  <a:srgbClr val="000000"/>
                </a:solidFill>
              </a:rPr>
              <a:t>Match Metro programs with other local programs to gain matching funds/commitment </a:t>
            </a:r>
          </a:p>
          <a:p>
            <a:pPr marL="342900" indent="-342900">
              <a:buFont typeface="Arial"/>
              <a:buChar char="•"/>
            </a:pPr>
            <a:endParaRPr lang="en-US" sz="1200">
              <a:solidFill>
                <a:srgbClr val="000000"/>
              </a:solidFill>
              <a:cs typeface="Calibri" panose="020F0502020204030204"/>
            </a:endParaRPr>
          </a:p>
          <a:p>
            <a:pPr marL="0" indent="0">
              <a:buNone/>
            </a:pPr>
            <a:r>
              <a:rPr lang="en-US" sz="1200" b="1">
                <a:solidFill>
                  <a:schemeClr val="accent1"/>
                </a:solidFill>
              </a:rPr>
              <a:t>CHALLENGES</a:t>
            </a:r>
          </a:p>
          <a:p>
            <a:pPr marL="342900" indent="-342900">
              <a:buFont typeface="Arial"/>
              <a:buChar char="•"/>
            </a:pPr>
            <a:r>
              <a:rPr lang="en-US" sz="1200" b="0" i="0" u="none" strike="noStrike">
                <a:solidFill>
                  <a:srgbClr val="000000"/>
                </a:solidFill>
                <a:effectLst/>
              </a:rPr>
              <a:t>Infrastructure to fuel ZE trucks is critical (</a:t>
            </a:r>
            <a:r>
              <a:rPr lang="en-US" sz="1200">
                <a:solidFill>
                  <a:srgbClr val="000000"/>
                </a:solidFill>
              </a:rPr>
              <a:t>J </a:t>
            </a:r>
            <a:r>
              <a:rPr lang="en-US" sz="1200" err="1">
                <a:solidFill>
                  <a:srgbClr val="000000"/>
                </a:solidFill>
              </a:rPr>
              <a:t>Shankel</a:t>
            </a:r>
            <a:r>
              <a:rPr lang="en-US" sz="1200">
                <a:solidFill>
                  <a:srgbClr val="000000"/>
                </a:solidFill>
              </a:rPr>
              <a:t>, Caltrans </a:t>
            </a:r>
            <a:r>
              <a:rPr lang="en-US" sz="1200" b="0" i="0" u="none" strike="noStrike">
                <a:solidFill>
                  <a:srgbClr val="000000"/>
                </a:solidFill>
                <a:effectLst/>
              </a:rPr>
              <a:t>on Option 3)</a:t>
            </a:r>
            <a:r>
              <a:rPr lang="en-US" sz="1200"/>
              <a:t> </a:t>
            </a:r>
            <a:endParaRPr lang="en-US" sz="1200">
              <a:cs typeface="Calibri" panose="020F0502020204030204"/>
            </a:endParaRPr>
          </a:p>
          <a:p>
            <a:pPr marL="342900" indent="-342900">
              <a:buFont typeface="Arial"/>
              <a:buChar char="•"/>
            </a:pPr>
            <a:r>
              <a:rPr lang="en-US" sz="1200" b="0" i="0" u="none" strike="noStrike">
                <a:solidFill>
                  <a:srgbClr val="000000"/>
                </a:solidFill>
                <a:effectLst/>
              </a:rPr>
              <a:t>Time needed to plan and install EV chargers for medium-duty to heavy-duty trucks?</a:t>
            </a:r>
            <a:r>
              <a:rPr lang="en-US" sz="1200"/>
              <a:t> (</a:t>
            </a:r>
            <a:r>
              <a:rPr lang="en-US" sz="1200" b="0" i="0" u="none" strike="noStrike">
                <a:solidFill>
                  <a:srgbClr val="000000"/>
                </a:solidFill>
                <a:effectLst/>
              </a:rPr>
              <a:t>A </a:t>
            </a:r>
            <a:r>
              <a:rPr lang="en-US" sz="1200">
                <a:solidFill>
                  <a:srgbClr val="000000"/>
                </a:solidFill>
              </a:rPr>
              <a:t>Yamagami, Metro</a:t>
            </a:r>
            <a:r>
              <a:rPr lang="en-US" sz="1200" b="0" i="0" u="none" strike="noStrike">
                <a:solidFill>
                  <a:srgbClr val="000000"/>
                </a:solidFill>
                <a:effectLst/>
              </a:rPr>
              <a:t>)</a:t>
            </a:r>
            <a:r>
              <a:rPr lang="en-US" sz="1200"/>
              <a:t> </a:t>
            </a:r>
            <a:endParaRPr lang="en-US" sz="1200">
              <a:cs typeface="Calibri" panose="020F0502020204030204"/>
            </a:endParaRPr>
          </a:p>
          <a:p>
            <a:pPr marL="342900" indent="-342900">
              <a:buFont typeface="Arial"/>
              <a:buChar char="•"/>
            </a:pPr>
            <a:r>
              <a:rPr lang="en-US" sz="1200">
                <a:solidFill>
                  <a:srgbClr val="000000"/>
                </a:solidFill>
              </a:rPr>
              <a:t>Support of communities on location of ZET Infrastructure                         </a:t>
            </a:r>
          </a:p>
          <a:p>
            <a:pPr marL="339725" indent="0">
              <a:buNone/>
            </a:pPr>
            <a:r>
              <a:rPr lang="en-US" sz="1200">
                <a:solidFill>
                  <a:srgbClr val="000000"/>
                </a:solidFill>
              </a:rPr>
              <a:t>(J </a:t>
            </a:r>
            <a:r>
              <a:rPr lang="en-US" sz="1200" err="1">
                <a:solidFill>
                  <a:srgbClr val="000000"/>
                </a:solidFill>
              </a:rPr>
              <a:t>Shankel</a:t>
            </a:r>
            <a:r>
              <a:rPr lang="en-US" sz="1200">
                <a:solidFill>
                  <a:srgbClr val="000000"/>
                </a:solidFill>
              </a:rPr>
              <a:t>, Caltrans) </a:t>
            </a:r>
          </a:p>
          <a:p>
            <a:pPr marL="342900" indent="-342900">
              <a:buFont typeface="Arial"/>
              <a:buChar char="•"/>
            </a:pPr>
            <a:r>
              <a:rPr lang="en-US" sz="1200" b="0" i="0" u="none" strike="noStrike">
                <a:solidFill>
                  <a:srgbClr val="000000"/>
                </a:solidFill>
                <a:effectLst/>
              </a:rPr>
              <a:t>Clear coordinated approach among state agencies needed where there are overlapping areas of focus e.g. CEC and Caltrans on funding for infrastructure) (N Pfeffer, GCCOG)</a:t>
            </a:r>
            <a:r>
              <a:rPr lang="en-US" sz="1200"/>
              <a:t> </a:t>
            </a:r>
            <a:endParaRPr lang="en-US" sz="1200">
              <a:cs typeface="Calibri" panose="020F0502020204030204"/>
            </a:endParaRPr>
          </a:p>
          <a:p>
            <a:pPr marL="342900" indent="-342900">
              <a:buFont typeface="Arial"/>
              <a:buChar char="•"/>
            </a:pPr>
            <a:r>
              <a:rPr lang="en-US" sz="1200" b="0" i="0" u="none" strike="noStrike">
                <a:solidFill>
                  <a:srgbClr val="000000"/>
                </a:solidFill>
                <a:effectLst/>
              </a:rPr>
              <a:t>Siting of infrastructure must not result in displacement or further harm; construction/operations impacts must be addressed</a:t>
            </a:r>
            <a:r>
              <a:rPr lang="en-US" sz="1200"/>
              <a:t> (</a:t>
            </a:r>
            <a:r>
              <a:rPr lang="en-US" sz="1200">
                <a:solidFill>
                  <a:srgbClr val="000000"/>
                </a:solidFill>
              </a:rPr>
              <a:t>F Gayton, </a:t>
            </a:r>
            <a:r>
              <a:rPr lang="en-US" sz="1200" err="1">
                <a:solidFill>
                  <a:srgbClr val="000000"/>
                </a:solidFill>
              </a:rPr>
              <a:t>EarthJustice</a:t>
            </a:r>
            <a:r>
              <a:rPr lang="en-US" sz="1200"/>
              <a:t>) </a:t>
            </a:r>
            <a:endParaRPr lang="en-US" sz="1200">
              <a:cs typeface="Calibri" panose="020F0502020204030204"/>
            </a:endParaRPr>
          </a:p>
          <a:p>
            <a:pPr marL="342900" indent="-342900">
              <a:buFont typeface="Arial"/>
              <a:buChar char="•"/>
            </a:pPr>
            <a:r>
              <a:rPr lang="en-US" sz="1200">
                <a:solidFill>
                  <a:srgbClr val="000000"/>
                </a:solidFill>
              </a:rPr>
              <a:t>Infrastructure planning and deployment is needed ahead of vehicle deployment (D </a:t>
            </a:r>
            <a:r>
              <a:rPr lang="en-US" sz="1200" err="1">
                <a:solidFill>
                  <a:srgbClr val="000000"/>
                </a:solidFill>
              </a:rPr>
              <a:t>Hannaman</a:t>
            </a:r>
            <a:r>
              <a:rPr lang="en-US" sz="1200">
                <a:solidFill>
                  <a:srgbClr val="000000"/>
                </a:solidFill>
              </a:rPr>
              <a:t>-SCE)</a:t>
            </a:r>
            <a:endParaRPr lang="en-US" sz="1200">
              <a:solidFill>
                <a:srgbClr val="000000"/>
              </a:solidFill>
              <a:cs typeface="Calibri" panose="020F0502020204030204"/>
            </a:endParaRPr>
          </a:p>
          <a:p>
            <a:pPr marL="342900" indent="-342900">
              <a:buFont typeface="Arial"/>
              <a:buChar char="•"/>
            </a:pPr>
            <a:r>
              <a:rPr lang="en-US" sz="1200">
                <a:solidFill>
                  <a:srgbClr val="000000"/>
                </a:solidFill>
              </a:rPr>
              <a:t>Labor and classification issues</a:t>
            </a:r>
            <a:endParaRPr lang="en-US" sz="1200">
              <a:solidFill>
                <a:srgbClr val="000000"/>
              </a:solidFill>
              <a:cs typeface="Calibri" panose="020F0502020204030204"/>
            </a:endParaRPr>
          </a:p>
          <a:p>
            <a:pPr marL="0" indent="0">
              <a:buFont typeface="Arial"/>
              <a:buNone/>
            </a:pPr>
            <a:endParaRPr lang="en-US" sz="1200">
              <a:solidFill>
                <a:srgbClr val="000000"/>
              </a:solidFill>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2177436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endParaRPr lang="en-US"/>
          </a:p>
          <a:p>
            <a:r>
              <a:rPr lang="en-US"/>
              <a:t>2) </a:t>
            </a:r>
            <a:r>
              <a:rPr lang="en-US" err="1"/>
              <a:t>Miroboard</a:t>
            </a:r>
            <a:r>
              <a:rPr lang="en-US"/>
              <a:t>-document additional opportunities, challenges</a:t>
            </a:r>
          </a:p>
        </p:txBody>
      </p:sp>
      <p:sp>
        <p:nvSpPr>
          <p:cNvPr id="4" name="Slide Number Placeholder 3"/>
          <p:cNvSpPr>
            <a:spLocks noGrp="1"/>
          </p:cNvSpPr>
          <p:nvPr>
            <p:ph type="sldNum" sz="quarter" idx="5"/>
          </p:nvPr>
        </p:nvSpPr>
        <p:spPr/>
        <p:txBody>
          <a:bodyPr/>
          <a:lstStyle/>
          <a:p>
            <a:fld id="{1CA99CD2-19A0-6F48-895C-C7AB61D791DF}" type="slidenum">
              <a:rPr lang="en-US" smtClean="0"/>
              <a:t>42</a:t>
            </a:fld>
            <a:endParaRPr lang="en-US"/>
          </a:p>
        </p:txBody>
      </p:sp>
    </p:spTree>
    <p:extLst>
      <p:ext uri="{BB962C8B-B14F-4D97-AF65-F5344CB8AC3E}">
        <p14:creationId xmlns:p14="http://schemas.microsoft.com/office/powerpoint/2010/main" val="2376964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solidFill>
                  <a:schemeClr val="accent1"/>
                </a:solidFill>
              </a:rPr>
              <a:t>OPPORTUNITIES</a:t>
            </a:r>
          </a:p>
          <a:p>
            <a:pPr marL="342900" indent="-342900">
              <a:buFont typeface="Arial,Sans-Serif"/>
              <a:buChar char="•"/>
            </a:pPr>
            <a:r>
              <a:rPr lang="en-US" sz="1200">
                <a:solidFill>
                  <a:srgbClr val="000000"/>
                </a:solidFill>
                <a:ea typeface="+mn-lt"/>
                <a:cs typeface="+mn-lt"/>
              </a:rPr>
              <a:t>Focus on seed funding for infrastructure investment in EJ Communities and not subsidies for vehicles (GCCOG, NRDC)</a:t>
            </a:r>
            <a:endParaRPr lang="en-US" sz="1200">
              <a:ea typeface="+mn-lt"/>
              <a:cs typeface="+mn-lt"/>
            </a:endParaRPr>
          </a:p>
          <a:p>
            <a:pPr marL="342900" indent="-342900">
              <a:buFont typeface="Arial"/>
              <a:buChar char="•"/>
            </a:pPr>
            <a:r>
              <a:rPr lang="en-US" sz="1200" b="0" i="0" u="none" strike="noStrike">
                <a:solidFill>
                  <a:srgbClr val="000000"/>
                </a:solidFill>
                <a:effectLst/>
              </a:rPr>
              <a:t>Targeted subsidy funding component would potentially increase clarity regarding location of infrastructure (J </a:t>
            </a:r>
            <a:r>
              <a:rPr lang="en-US" sz="1200" b="0" i="0" u="none" strike="noStrike" err="1">
                <a:solidFill>
                  <a:srgbClr val="000000"/>
                </a:solidFill>
                <a:effectLst/>
              </a:rPr>
              <a:t>Shankel</a:t>
            </a:r>
            <a:r>
              <a:rPr lang="en-US" sz="1200" b="0" i="0" u="none" strike="noStrike">
                <a:solidFill>
                  <a:srgbClr val="000000"/>
                </a:solidFill>
                <a:effectLst/>
              </a:rPr>
              <a:t>, Caltrans)</a:t>
            </a:r>
            <a:endParaRPr lang="en-US" sz="1200" b="0" i="0" u="none" strike="noStrike">
              <a:solidFill>
                <a:srgbClr val="000000"/>
              </a:solidFill>
              <a:effectLst/>
              <a:cs typeface="Calibri" panose="020F0502020204030204"/>
            </a:endParaRPr>
          </a:p>
          <a:p>
            <a:pPr marL="342900" indent="-342900">
              <a:buFont typeface="Arial"/>
              <a:buChar char="•"/>
            </a:pPr>
            <a:r>
              <a:rPr lang="en-US" sz="1200" b="0" i="0" u="none" strike="noStrike">
                <a:solidFill>
                  <a:srgbClr val="000000"/>
                </a:solidFill>
                <a:effectLst/>
              </a:rPr>
              <a:t>Funding available for Infrastructure for ZE Trucks for the next 2 years</a:t>
            </a:r>
            <a:r>
              <a:rPr lang="en-US" sz="1200"/>
              <a:t> </a:t>
            </a:r>
            <a:r>
              <a:rPr lang="en-US" sz="1200" b="0" i="0" u="none" strike="noStrike">
                <a:solidFill>
                  <a:srgbClr val="000000"/>
                </a:solidFill>
                <a:effectLst/>
              </a:rPr>
              <a:t>(J </a:t>
            </a:r>
            <a:r>
              <a:rPr lang="en-US" sz="1200" b="0" i="0" u="none" strike="noStrike" err="1">
                <a:solidFill>
                  <a:srgbClr val="000000"/>
                </a:solidFill>
                <a:effectLst/>
              </a:rPr>
              <a:t>Shankel</a:t>
            </a:r>
            <a:r>
              <a:rPr lang="en-US" sz="1200" b="0" i="0" u="none" strike="noStrike">
                <a:solidFill>
                  <a:srgbClr val="000000"/>
                </a:solidFill>
                <a:effectLst/>
              </a:rPr>
              <a:t>, Caltrans)</a:t>
            </a:r>
            <a:endParaRPr lang="en-US" sz="1200">
              <a:solidFill>
                <a:srgbClr val="000000"/>
              </a:solidFill>
              <a:cs typeface="Calibri" panose="020F0502020204030204"/>
            </a:endParaRPr>
          </a:p>
          <a:p>
            <a:pPr marL="342900" indent="-342900">
              <a:buFont typeface="Arial"/>
              <a:buChar char="•"/>
            </a:pPr>
            <a:r>
              <a:rPr lang="en-US" sz="1200" b="0" i="0" u="none" strike="noStrike">
                <a:solidFill>
                  <a:srgbClr val="000000"/>
                </a:solidFill>
                <a:effectLst/>
              </a:rPr>
              <a:t>Caltrans</a:t>
            </a:r>
            <a:r>
              <a:rPr lang="en-US" sz="1200"/>
              <a:t> </a:t>
            </a:r>
            <a:r>
              <a:rPr lang="en-US" sz="1200" b="0" i="0" u="none" strike="noStrike">
                <a:solidFill>
                  <a:srgbClr val="000000"/>
                </a:solidFill>
                <a:effectLst/>
              </a:rPr>
              <a:t>SCE Charge Ready Program $350 million dedicated to </a:t>
            </a:r>
            <a:r>
              <a:rPr lang="en-US" sz="1200">
                <a:solidFill>
                  <a:srgbClr val="000000"/>
                </a:solidFill>
              </a:rPr>
              <a:t>infrastructure (D </a:t>
            </a:r>
            <a:r>
              <a:rPr lang="en-US" sz="1200" err="1">
                <a:solidFill>
                  <a:srgbClr val="000000"/>
                </a:solidFill>
              </a:rPr>
              <a:t>Hannaman</a:t>
            </a:r>
            <a:r>
              <a:rPr lang="en-US" sz="1200">
                <a:solidFill>
                  <a:srgbClr val="000000"/>
                </a:solidFill>
              </a:rPr>
              <a:t>, SCE) </a:t>
            </a:r>
          </a:p>
          <a:p>
            <a:pPr marL="342900" indent="-342900">
              <a:buFont typeface="Arial"/>
              <a:buChar char="•"/>
            </a:pPr>
            <a:r>
              <a:rPr lang="en-US" sz="1200">
                <a:solidFill>
                  <a:srgbClr val="000000"/>
                </a:solidFill>
              </a:rPr>
              <a:t>Match Metro programs with other local programs to gain matching funds/commitment </a:t>
            </a:r>
          </a:p>
          <a:p>
            <a:pPr marL="342900" indent="-342900">
              <a:buFont typeface="Arial"/>
              <a:buChar char="•"/>
            </a:pPr>
            <a:endParaRPr lang="en-US" sz="1200">
              <a:solidFill>
                <a:srgbClr val="000000"/>
              </a:solidFill>
              <a:cs typeface="Calibri" panose="020F0502020204030204"/>
            </a:endParaRPr>
          </a:p>
          <a:p>
            <a:pPr marL="0" indent="0">
              <a:buNone/>
            </a:pPr>
            <a:r>
              <a:rPr lang="en-US" sz="1200" b="1">
                <a:solidFill>
                  <a:schemeClr val="accent1"/>
                </a:solidFill>
              </a:rPr>
              <a:t>CHALLENGES</a:t>
            </a:r>
          </a:p>
          <a:p>
            <a:pPr marL="342900" indent="-342900">
              <a:buFont typeface="Arial"/>
              <a:buChar char="•"/>
            </a:pPr>
            <a:r>
              <a:rPr lang="en-US" sz="1200" b="0" i="0" u="none" strike="noStrike">
                <a:solidFill>
                  <a:srgbClr val="000000"/>
                </a:solidFill>
                <a:effectLst/>
              </a:rPr>
              <a:t>Infrastructure to fuel ZE trucks is critical (</a:t>
            </a:r>
            <a:r>
              <a:rPr lang="en-US" sz="1200">
                <a:solidFill>
                  <a:srgbClr val="000000"/>
                </a:solidFill>
              </a:rPr>
              <a:t>J </a:t>
            </a:r>
            <a:r>
              <a:rPr lang="en-US" sz="1200" err="1">
                <a:solidFill>
                  <a:srgbClr val="000000"/>
                </a:solidFill>
              </a:rPr>
              <a:t>Shankel</a:t>
            </a:r>
            <a:r>
              <a:rPr lang="en-US" sz="1200">
                <a:solidFill>
                  <a:srgbClr val="000000"/>
                </a:solidFill>
              </a:rPr>
              <a:t>, Caltrans </a:t>
            </a:r>
            <a:r>
              <a:rPr lang="en-US" sz="1200" b="0" i="0" u="none" strike="noStrike">
                <a:solidFill>
                  <a:srgbClr val="000000"/>
                </a:solidFill>
                <a:effectLst/>
              </a:rPr>
              <a:t>on Option 3)</a:t>
            </a:r>
            <a:r>
              <a:rPr lang="en-US" sz="1200"/>
              <a:t> </a:t>
            </a:r>
            <a:endParaRPr lang="en-US" sz="1200">
              <a:cs typeface="Calibri" panose="020F0502020204030204"/>
            </a:endParaRPr>
          </a:p>
          <a:p>
            <a:pPr marL="342900" indent="-342900">
              <a:buFont typeface="Arial"/>
              <a:buChar char="•"/>
            </a:pPr>
            <a:r>
              <a:rPr lang="en-US" sz="1200" b="0" i="0" u="none" strike="noStrike">
                <a:solidFill>
                  <a:srgbClr val="000000"/>
                </a:solidFill>
                <a:effectLst/>
              </a:rPr>
              <a:t>Time needed to plan and install EV chargers for medium-duty to heavy-duty trucks?</a:t>
            </a:r>
            <a:r>
              <a:rPr lang="en-US" sz="1200"/>
              <a:t> (</a:t>
            </a:r>
            <a:r>
              <a:rPr lang="en-US" sz="1200" b="0" i="0" u="none" strike="noStrike">
                <a:solidFill>
                  <a:srgbClr val="000000"/>
                </a:solidFill>
                <a:effectLst/>
              </a:rPr>
              <a:t>A </a:t>
            </a:r>
            <a:r>
              <a:rPr lang="en-US" sz="1200" err="1">
                <a:solidFill>
                  <a:srgbClr val="000000"/>
                </a:solidFill>
              </a:rPr>
              <a:t>Yamagami</a:t>
            </a:r>
            <a:r>
              <a:rPr lang="en-US" sz="1200">
                <a:solidFill>
                  <a:srgbClr val="000000"/>
                </a:solidFill>
              </a:rPr>
              <a:t>, Metro</a:t>
            </a:r>
            <a:r>
              <a:rPr lang="en-US" sz="1200" b="0" i="0" u="none" strike="noStrike">
                <a:solidFill>
                  <a:srgbClr val="000000"/>
                </a:solidFill>
                <a:effectLst/>
              </a:rPr>
              <a:t>)</a:t>
            </a:r>
            <a:r>
              <a:rPr lang="en-US" sz="1200"/>
              <a:t> </a:t>
            </a:r>
            <a:endParaRPr lang="en-US" sz="1200">
              <a:cs typeface="Calibri" panose="020F0502020204030204"/>
            </a:endParaRPr>
          </a:p>
          <a:p>
            <a:pPr marL="342900" indent="-342900">
              <a:buFont typeface="Arial"/>
              <a:buChar char="•"/>
            </a:pPr>
            <a:r>
              <a:rPr lang="en-US" sz="1200">
                <a:solidFill>
                  <a:srgbClr val="000000"/>
                </a:solidFill>
              </a:rPr>
              <a:t>Support of communities on location of ZET Infrastructure                         </a:t>
            </a:r>
          </a:p>
          <a:p>
            <a:pPr marL="339725" indent="0">
              <a:buNone/>
            </a:pPr>
            <a:r>
              <a:rPr lang="en-US" sz="1200">
                <a:solidFill>
                  <a:srgbClr val="000000"/>
                </a:solidFill>
              </a:rPr>
              <a:t>(J </a:t>
            </a:r>
            <a:r>
              <a:rPr lang="en-US" sz="1200" err="1">
                <a:solidFill>
                  <a:srgbClr val="000000"/>
                </a:solidFill>
              </a:rPr>
              <a:t>Shankel</a:t>
            </a:r>
            <a:r>
              <a:rPr lang="en-US" sz="1200">
                <a:solidFill>
                  <a:srgbClr val="000000"/>
                </a:solidFill>
              </a:rPr>
              <a:t>, Caltrans) </a:t>
            </a:r>
          </a:p>
          <a:p>
            <a:pPr marL="342900" indent="-342900">
              <a:buFont typeface="Arial"/>
              <a:buChar char="•"/>
            </a:pPr>
            <a:r>
              <a:rPr lang="en-US" sz="1200" b="0" i="0" u="none" strike="noStrike">
                <a:solidFill>
                  <a:srgbClr val="000000"/>
                </a:solidFill>
                <a:effectLst/>
              </a:rPr>
              <a:t>Clear coordinated approach among state agencies needed where there are overlapping areas of focus e.g. CEC and Caltrans on funding for infrastructure) (N Pfeffer, GCCOG)</a:t>
            </a:r>
            <a:r>
              <a:rPr lang="en-US" sz="1200"/>
              <a:t> </a:t>
            </a:r>
            <a:endParaRPr lang="en-US" sz="1200">
              <a:cs typeface="Calibri" panose="020F0502020204030204"/>
            </a:endParaRPr>
          </a:p>
          <a:p>
            <a:pPr marL="342900" indent="-342900">
              <a:buFont typeface="Arial"/>
              <a:buChar char="•"/>
            </a:pPr>
            <a:r>
              <a:rPr lang="en-US" sz="1200">
                <a:solidFill>
                  <a:srgbClr val="000000"/>
                </a:solidFill>
              </a:rPr>
              <a:t>Infrastructure planning and deployment is needed ahead of vehicle deployment (D </a:t>
            </a:r>
            <a:r>
              <a:rPr lang="en-US" sz="1200" err="1">
                <a:solidFill>
                  <a:srgbClr val="000000"/>
                </a:solidFill>
              </a:rPr>
              <a:t>Hannaman</a:t>
            </a:r>
            <a:r>
              <a:rPr lang="en-US" sz="1200">
                <a:solidFill>
                  <a:srgbClr val="000000"/>
                </a:solidFill>
              </a:rPr>
              <a:t>-SCE)</a:t>
            </a:r>
            <a:endParaRPr lang="en-US" sz="1200">
              <a:solidFill>
                <a:srgbClr val="000000"/>
              </a:solidFill>
              <a:cs typeface="Calibri" panose="020F0502020204030204"/>
            </a:endParaRPr>
          </a:p>
          <a:p>
            <a:pPr marL="342900" indent="-342900">
              <a:buFont typeface="Arial"/>
              <a:buChar char="•"/>
            </a:pPr>
            <a:r>
              <a:rPr lang="en-US" sz="1200">
                <a:solidFill>
                  <a:srgbClr val="000000"/>
                </a:solidFill>
              </a:rPr>
              <a:t>Labor and classification issues</a:t>
            </a:r>
            <a:endParaRPr lang="en-US" sz="1200">
              <a:solidFill>
                <a:srgbClr val="000000"/>
              </a:solidFill>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1195665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t>Present slide information</a:t>
            </a:r>
          </a:p>
          <a:p>
            <a:endParaRPr lang="en-US"/>
          </a:p>
          <a:p>
            <a:r>
              <a:rPr lang="en-US"/>
              <a:t>2) </a:t>
            </a:r>
            <a:r>
              <a:rPr lang="en-US" err="1"/>
              <a:t>Miroboard</a:t>
            </a:r>
            <a:r>
              <a:rPr lang="en-US"/>
              <a:t>-document additional opportunities, challenges</a:t>
            </a:r>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4137590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solidFill>
                  <a:schemeClr val="accent1"/>
                </a:solidFill>
              </a:rPr>
              <a:t>OPPORTUNITIES</a:t>
            </a:r>
          </a:p>
          <a:p>
            <a:pPr marL="342900" indent="-342900">
              <a:buFont typeface="Arial,Sans-Serif"/>
              <a:buChar char="•"/>
            </a:pPr>
            <a:r>
              <a:rPr lang="en-US" sz="1200">
                <a:solidFill>
                  <a:srgbClr val="000000"/>
                </a:solidFill>
                <a:ea typeface="+mn-lt"/>
                <a:cs typeface="+mn-lt"/>
              </a:rPr>
              <a:t>Focus on seed funding for infrastructure investment in EJ Communities and not subsidies for vehicles (GCCOG, NRDC)</a:t>
            </a:r>
            <a:endParaRPr lang="en-US" sz="1200">
              <a:ea typeface="+mn-lt"/>
              <a:cs typeface="+mn-lt"/>
            </a:endParaRPr>
          </a:p>
          <a:p>
            <a:pPr marL="342900" indent="-342900">
              <a:buFont typeface="Arial"/>
              <a:buChar char="•"/>
            </a:pPr>
            <a:r>
              <a:rPr lang="en-US" sz="1200" b="0" i="0" u="none" strike="noStrike">
                <a:solidFill>
                  <a:srgbClr val="000000"/>
                </a:solidFill>
                <a:effectLst/>
              </a:rPr>
              <a:t>Opportunity to partner with COG/Cities in the corridor on a series of pilot deployments to test acceptance and market users..</a:t>
            </a:r>
            <a:r>
              <a:rPr lang="en-US" sz="1200">
                <a:solidFill>
                  <a:srgbClr val="000000"/>
                </a:solidFill>
              </a:rPr>
              <a:t> </a:t>
            </a:r>
            <a:r>
              <a:rPr lang="en-US" sz="1200" b="0" i="0" u="none" strike="noStrike">
                <a:solidFill>
                  <a:srgbClr val="000000"/>
                </a:solidFill>
                <a:effectLst/>
              </a:rPr>
              <a:t> (N Pfeffer, GCCOG) - timing issues</a:t>
            </a:r>
            <a:r>
              <a:rPr lang="en-US" sz="1200"/>
              <a:t> </a:t>
            </a:r>
            <a:endParaRPr lang="en-US" sz="1200" b="0" i="0" u="none" strike="noStrike">
              <a:effectLst/>
              <a:cs typeface="Calibri" panose="020F0502020204030204"/>
            </a:endParaRPr>
          </a:p>
          <a:p>
            <a:pPr marL="342900" indent="-342900">
              <a:buFont typeface="Arial"/>
              <a:buChar char="•"/>
            </a:pPr>
            <a:r>
              <a:rPr lang="en-US" sz="1200" b="0" i="0" u="none" strike="noStrike">
                <a:solidFill>
                  <a:srgbClr val="000000"/>
                </a:solidFill>
                <a:effectLst/>
              </a:rPr>
              <a:t>Targeted subsidy funding component would potentially increase clarity regarding location of infrastructure (J </a:t>
            </a:r>
            <a:r>
              <a:rPr lang="en-US" sz="1200" b="0" i="0" u="none" strike="noStrike" err="1">
                <a:solidFill>
                  <a:srgbClr val="000000"/>
                </a:solidFill>
                <a:effectLst/>
              </a:rPr>
              <a:t>Shankel</a:t>
            </a:r>
            <a:r>
              <a:rPr lang="en-US" sz="1200" b="0" i="0" u="none" strike="noStrike">
                <a:solidFill>
                  <a:srgbClr val="000000"/>
                </a:solidFill>
                <a:effectLst/>
              </a:rPr>
              <a:t>, Caltrans)</a:t>
            </a:r>
            <a:endParaRPr lang="en-US" sz="1200" b="0" i="0" u="none" strike="noStrike">
              <a:solidFill>
                <a:srgbClr val="000000"/>
              </a:solidFill>
              <a:effectLst/>
              <a:cs typeface="Calibri" panose="020F0502020204030204"/>
            </a:endParaRPr>
          </a:p>
          <a:p>
            <a:pPr marL="342900" indent="-342900">
              <a:buFont typeface="Arial"/>
              <a:buChar char="•"/>
            </a:pPr>
            <a:r>
              <a:rPr lang="en-US" sz="1200" b="0" i="0" u="none" strike="noStrike">
                <a:solidFill>
                  <a:srgbClr val="000000"/>
                </a:solidFill>
                <a:effectLst/>
              </a:rPr>
              <a:t>Funding available for Infrastructure for ZE Trucks for the next 2 years</a:t>
            </a:r>
            <a:r>
              <a:rPr lang="en-US" sz="1200"/>
              <a:t> </a:t>
            </a:r>
            <a:r>
              <a:rPr lang="en-US" sz="1200" b="0" i="0" u="none" strike="noStrike">
                <a:solidFill>
                  <a:srgbClr val="000000"/>
                </a:solidFill>
                <a:effectLst/>
              </a:rPr>
              <a:t>(J </a:t>
            </a:r>
            <a:r>
              <a:rPr lang="en-US" sz="1200" b="0" i="0" u="none" strike="noStrike" err="1">
                <a:solidFill>
                  <a:srgbClr val="000000"/>
                </a:solidFill>
                <a:effectLst/>
              </a:rPr>
              <a:t>Shankel</a:t>
            </a:r>
            <a:r>
              <a:rPr lang="en-US" sz="1200" b="0" i="0" u="none" strike="noStrike">
                <a:solidFill>
                  <a:srgbClr val="000000"/>
                </a:solidFill>
                <a:effectLst/>
              </a:rPr>
              <a:t>, Caltrans)</a:t>
            </a:r>
            <a:endParaRPr lang="en-US" sz="1200">
              <a:solidFill>
                <a:srgbClr val="000000"/>
              </a:solidFill>
              <a:cs typeface="Calibri" panose="020F0502020204030204"/>
            </a:endParaRPr>
          </a:p>
          <a:p>
            <a:pPr marL="342900" indent="-342900">
              <a:buFont typeface="Arial"/>
              <a:buChar char="•"/>
            </a:pPr>
            <a:r>
              <a:rPr lang="en-US" sz="1200" b="0" i="0" u="none" strike="noStrike">
                <a:solidFill>
                  <a:srgbClr val="000000"/>
                </a:solidFill>
                <a:effectLst/>
              </a:rPr>
              <a:t>Caltrans</a:t>
            </a:r>
            <a:r>
              <a:rPr lang="en-US" sz="1200"/>
              <a:t> </a:t>
            </a:r>
            <a:r>
              <a:rPr lang="en-US" sz="1200" b="0" i="0" u="none" strike="noStrike">
                <a:solidFill>
                  <a:srgbClr val="000000"/>
                </a:solidFill>
                <a:effectLst/>
              </a:rPr>
              <a:t>SCE Charge Ready Program $350 million dedicated to </a:t>
            </a:r>
            <a:r>
              <a:rPr lang="en-US" sz="1200">
                <a:solidFill>
                  <a:srgbClr val="000000"/>
                </a:solidFill>
              </a:rPr>
              <a:t>infrastructure (D </a:t>
            </a:r>
            <a:r>
              <a:rPr lang="en-US" sz="1200" err="1">
                <a:solidFill>
                  <a:srgbClr val="000000"/>
                </a:solidFill>
              </a:rPr>
              <a:t>Hannaman</a:t>
            </a:r>
            <a:r>
              <a:rPr lang="en-US" sz="1200">
                <a:solidFill>
                  <a:srgbClr val="000000"/>
                </a:solidFill>
              </a:rPr>
              <a:t>, SCE) </a:t>
            </a:r>
          </a:p>
          <a:p>
            <a:pPr marL="342900" indent="-342900">
              <a:buFont typeface="Arial"/>
              <a:buChar char="•"/>
            </a:pPr>
            <a:r>
              <a:rPr lang="en-US" sz="1200">
                <a:solidFill>
                  <a:srgbClr val="000000"/>
                </a:solidFill>
              </a:rPr>
              <a:t>Match Metro programs with other local programs to gain matching funds/commitment </a:t>
            </a:r>
          </a:p>
          <a:p>
            <a:pPr marL="342900" indent="-342900">
              <a:buFont typeface="Arial"/>
              <a:buChar char="•"/>
            </a:pPr>
            <a:endParaRPr lang="en-US" sz="1200">
              <a:solidFill>
                <a:srgbClr val="000000"/>
              </a:solidFill>
              <a:cs typeface="Calibri" panose="020F0502020204030204"/>
            </a:endParaRPr>
          </a:p>
          <a:p>
            <a:pPr marL="0" indent="0">
              <a:buNone/>
            </a:pPr>
            <a:r>
              <a:rPr lang="en-US" sz="1200" b="1">
                <a:solidFill>
                  <a:schemeClr val="accent1"/>
                </a:solidFill>
              </a:rPr>
              <a:t>CHALLENGES</a:t>
            </a:r>
          </a:p>
          <a:p>
            <a:pPr marL="342900" indent="-342900">
              <a:buFont typeface="Arial"/>
              <a:buChar char="•"/>
            </a:pPr>
            <a:r>
              <a:rPr lang="en-US" sz="1200" b="0" i="0" u="none" strike="noStrike">
                <a:solidFill>
                  <a:srgbClr val="000000"/>
                </a:solidFill>
                <a:effectLst/>
              </a:rPr>
              <a:t>Infrastructure to fuel ZE trucks is critical (</a:t>
            </a:r>
            <a:r>
              <a:rPr lang="en-US" sz="1200">
                <a:solidFill>
                  <a:srgbClr val="000000"/>
                </a:solidFill>
              </a:rPr>
              <a:t>J </a:t>
            </a:r>
            <a:r>
              <a:rPr lang="en-US" sz="1200" err="1">
                <a:solidFill>
                  <a:srgbClr val="000000"/>
                </a:solidFill>
              </a:rPr>
              <a:t>Shankel</a:t>
            </a:r>
            <a:r>
              <a:rPr lang="en-US" sz="1200">
                <a:solidFill>
                  <a:srgbClr val="000000"/>
                </a:solidFill>
              </a:rPr>
              <a:t>, Caltrans </a:t>
            </a:r>
            <a:r>
              <a:rPr lang="en-US" sz="1200" b="0" i="0" u="none" strike="noStrike">
                <a:solidFill>
                  <a:srgbClr val="000000"/>
                </a:solidFill>
                <a:effectLst/>
              </a:rPr>
              <a:t>on Option 3)</a:t>
            </a:r>
            <a:r>
              <a:rPr lang="en-US" sz="1200"/>
              <a:t> </a:t>
            </a:r>
            <a:endParaRPr lang="en-US" sz="1200">
              <a:cs typeface="Calibri" panose="020F0502020204030204"/>
            </a:endParaRPr>
          </a:p>
          <a:p>
            <a:pPr marL="342900" indent="-342900">
              <a:buFont typeface="Arial"/>
              <a:buChar char="•"/>
            </a:pPr>
            <a:r>
              <a:rPr lang="en-US" sz="1200" b="0" i="0" u="none" strike="noStrike">
                <a:solidFill>
                  <a:srgbClr val="000000"/>
                </a:solidFill>
                <a:effectLst/>
              </a:rPr>
              <a:t>Time needed to plan and install EV chargers for medium-duty to heavy-duty trucks?</a:t>
            </a:r>
            <a:r>
              <a:rPr lang="en-US" sz="1200"/>
              <a:t> (</a:t>
            </a:r>
            <a:r>
              <a:rPr lang="en-US" sz="1200" b="0" i="0" u="none" strike="noStrike">
                <a:solidFill>
                  <a:srgbClr val="000000"/>
                </a:solidFill>
                <a:effectLst/>
              </a:rPr>
              <a:t>A </a:t>
            </a:r>
            <a:r>
              <a:rPr lang="en-US" sz="1200">
                <a:solidFill>
                  <a:srgbClr val="000000"/>
                </a:solidFill>
              </a:rPr>
              <a:t>Yamagami, Metro</a:t>
            </a:r>
            <a:r>
              <a:rPr lang="en-US" sz="1200" b="0" i="0" u="none" strike="noStrike">
                <a:solidFill>
                  <a:srgbClr val="000000"/>
                </a:solidFill>
                <a:effectLst/>
              </a:rPr>
              <a:t>)</a:t>
            </a:r>
            <a:r>
              <a:rPr lang="en-US" sz="1200"/>
              <a:t> </a:t>
            </a:r>
            <a:endParaRPr lang="en-US" sz="1200">
              <a:cs typeface="Calibri" panose="020F0502020204030204"/>
            </a:endParaRPr>
          </a:p>
          <a:p>
            <a:pPr marL="342900" indent="-342900">
              <a:buFont typeface="Arial"/>
              <a:buChar char="•"/>
            </a:pPr>
            <a:r>
              <a:rPr lang="en-US" sz="1200">
                <a:solidFill>
                  <a:srgbClr val="000000"/>
                </a:solidFill>
              </a:rPr>
              <a:t>Support of communities on location of ZET Infrastructure                         </a:t>
            </a:r>
          </a:p>
          <a:p>
            <a:pPr marL="339725" indent="0">
              <a:buNone/>
            </a:pPr>
            <a:r>
              <a:rPr lang="en-US" sz="1200">
                <a:solidFill>
                  <a:srgbClr val="000000"/>
                </a:solidFill>
              </a:rPr>
              <a:t>(J </a:t>
            </a:r>
            <a:r>
              <a:rPr lang="en-US" sz="1200" err="1">
                <a:solidFill>
                  <a:srgbClr val="000000"/>
                </a:solidFill>
              </a:rPr>
              <a:t>Shankel</a:t>
            </a:r>
            <a:r>
              <a:rPr lang="en-US" sz="1200">
                <a:solidFill>
                  <a:srgbClr val="000000"/>
                </a:solidFill>
              </a:rPr>
              <a:t>, Caltrans) </a:t>
            </a:r>
          </a:p>
          <a:p>
            <a:pPr marL="342900" indent="-342900">
              <a:buFont typeface="Arial"/>
              <a:buChar char="•"/>
            </a:pPr>
            <a:r>
              <a:rPr lang="en-US" sz="1200" b="0" i="0" u="none" strike="noStrike">
                <a:solidFill>
                  <a:srgbClr val="000000"/>
                </a:solidFill>
                <a:effectLst/>
              </a:rPr>
              <a:t>Clear coordinated approach among state agencies needed where there are overlapping areas of focus e.g. CEC and Caltrans on funding for infrastructure) (N Pfeffer, GCCOG)</a:t>
            </a:r>
            <a:r>
              <a:rPr lang="en-US" sz="1200"/>
              <a:t> </a:t>
            </a:r>
            <a:endParaRPr lang="en-US" sz="1200">
              <a:cs typeface="Calibri" panose="020F0502020204030204"/>
            </a:endParaRPr>
          </a:p>
          <a:p>
            <a:pPr marL="342900" indent="-342900">
              <a:buFont typeface="Arial"/>
              <a:buChar char="•"/>
            </a:pPr>
            <a:r>
              <a:rPr lang="en-US" sz="1200" b="0" i="0" u="none" strike="noStrike">
                <a:solidFill>
                  <a:srgbClr val="000000"/>
                </a:solidFill>
                <a:effectLst/>
              </a:rPr>
              <a:t>Siting of infrastructure must not result in displacement or further harm; construction/operations impacts must be addressed</a:t>
            </a:r>
            <a:r>
              <a:rPr lang="en-US" sz="1200"/>
              <a:t> (</a:t>
            </a:r>
            <a:r>
              <a:rPr lang="en-US" sz="1200">
                <a:solidFill>
                  <a:srgbClr val="000000"/>
                </a:solidFill>
              </a:rPr>
              <a:t>F Gayton, </a:t>
            </a:r>
            <a:r>
              <a:rPr lang="en-US" sz="1200" err="1">
                <a:solidFill>
                  <a:srgbClr val="000000"/>
                </a:solidFill>
              </a:rPr>
              <a:t>EarthJustice</a:t>
            </a:r>
            <a:r>
              <a:rPr lang="en-US" sz="1200"/>
              <a:t>) </a:t>
            </a:r>
            <a:endParaRPr lang="en-US" sz="1200">
              <a:cs typeface="Calibri" panose="020F0502020204030204"/>
            </a:endParaRPr>
          </a:p>
          <a:p>
            <a:pPr marL="342900" indent="-342900">
              <a:buFont typeface="Arial"/>
              <a:buChar char="•"/>
            </a:pPr>
            <a:r>
              <a:rPr lang="en-US" sz="1200">
                <a:solidFill>
                  <a:srgbClr val="000000"/>
                </a:solidFill>
              </a:rPr>
              <a:t>Infrastructure planning and deployment is needed ahead of vehicle deployment (D </a:t>
            </a:r>
            <a:r>
              <a:rPr lang="en-US" sz="1200" err="1">
                <a:solidFill>
                  <a:srgbClr val="000000"/>
                </a:solidFill>
              </a:rPr>
              <a:t>Hannaman</a:t>
            </a:r>
            <a:r>
              <a:rPr lang="en-US" sz="1200">
                <a:solidFill>
                  <a:srgbClr val="000000"/>
                </a:solidFill>
              </a:rPr>
              <a:t>-SCE)</a:t>
            </a:r>
            <a:endParaRPr lang="en-US" sz="1200">
              <a:solidFill>
                <a:srgbClr val="000000"/>
              </a:solidFill>
              <a:cs typeface="Calibri" panose="020F0502020204030204"/>
            </a:endParaRPr>
          </a:p>
          <a:p>
            <a:pPr marL="342900" indent="-342900">
              <a:buFont typeface="Arial"/>
              <a:buChar char="•"/>
            </a:pPr>
            <a:r>
              <a:rPr lang="en-US" sz="1200">
                <a:solidFill>
                  <a:srgbClr val="000000"/>
                </a:solidFill>
              </a:rPr>
              <a:t>Labor and classification issues</a:t>
            </a:r>
            <a:endParaRPr lang="en-US" sz="1200">
              <a:solidFill>
                <a:srgbClr val="000000"/>
              </a:solidFill>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91702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All attendees </a:t>
            </a:r>
            <a:r>
              <a:rPr lang="en-US" u="sng"/>
              <a:t>must</a:t>
            </a:r>
            <a:r>
              <a:rPr lang="en-US"/>
              <a:t> choose between an English and Spanish interpretation room </a:t>
            </a:r>
          </a:p>
          <a:p>
            <a:r>
              <a:rPr lang="en-US"/>
              <a:t>Interpreter 1: (English to Spanish) Simultaneous Spanish interpretation  </a:t>
            </a:r>
          </a:p>
          <a:p>
            <a:r>
              <a:rPr lang="en-US"/>
              <a:t>Interpreter 2: (Spanish to English) Liaison between both rooms; translates all comments and questions from monolingual speakers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77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sz="1200" b="1">
                <a:ea typeface="+mn-lt"/>
                <a:cs typeface="Calibri"/>
              </a:rPr>
              <a:t>Erika</a:t>
            </a:r>
          </a:p>
          <a:p>
            <a:pPr>
              <a:lnSpc>
                <a:spcPct val="90000"/>
              </a:lnSpc>
              <a:spcBef>
                <a:spcPts val="1019"/>
              </a:spcBef>
            </a:pPr>
            <a:endParaRPr lang="en-US" sz="1200" b="1">
              <a:ea typeface="+mn-lt"/>
              <a:cs typeface="Calibri"/>
            </a:endParaRPr>
          </a:p>
          <a:p>
            <a:pPr>
              <a:lnSpc>
                <a:spcPct val="90000"/>
              </a:lnSpc>
              <a:spcBef>
                <a:spcPts val="1019"/>
              </a:spcBef>
            </a:pPr>
            <a:r>
              <a:rPr lang="en-US" sz="1200" b="1">
                <a:ea typeface="+mn-lt"/>
                <a:cs typeface="Calibri"/>
              </a:rPr>
              <a:t>All infrastructure w strategic partnering opportunities</a:t>
            </a:r>
          </a:p>
          <a:p>
            <a:pPr>
              <a:lnSpc>
                <a:spcPct val="90000"/>
              </a:lnSpc>
              <a:spcBef>
                <a:spcPts val="1019"/>
              </a:spcBef>
            </a:pPr>
            <a:endParaRPr lang="en-US" sz="1200" b="1">
              <a:ea typeface="+mn-lt"/>
              <a:cs typeface="Calibri"/>
            </a:endParaRP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9</a:t>
            </a:fld>
            <a:endParaRPr lang="en-US"/>
          </a:p>
        </p:txBody>
      </p:sp>
    </p:spTree>
    <p:extLst>
      <p:ext uri="{BB962C8B-B14F-4D97-AF65-F5344CB8AC3E}">
        <p14:creationId xmlns:p14="http://schemas.microsoft.com/office/powerpoint/2010/main" val="3412964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F88DFD-579B-4C65-B11A-2C2CE050F73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153709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88DFD-579B-4C65-B11A-2C2CE050F73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179324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F88DFD-579B-4C65-B11A-2C2CE050F73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2654014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F88DFD-579B-4C65-B11A-2C2CE050F73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125830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F88DFD-579B-4C65-B11A-2C2CE050F734}"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3073865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F88DFD-579B-4C65-B11A-2C2CE050F734}"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290559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88DFD-579B-4C65-B11A-2C2CE050F734}"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3864081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F88DFD-579B-4C65-B11A-2C2CE050F73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60133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F88DFD-579B-4C65-B11A-2C2CE050F734}"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3310945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88DFD-579B-4C65-B11A-2C2CE050F73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2803401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88DFD-579B-4C65-B11A-2C2CE050F734}"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14770A-8FC9-4009-9B50-3FC15D4F6D89}" type="slidenum">
              <a:rPr lang="en-US" smtClean="0"/>
              <a:t>‹#›</a:t>
            </a:fld>
            <a:endParaRPr lang="en-US"/>
          </a:p>
        </p:txBody>
      </p:sp>
    </p:spTree>
    <p:extLst>
      <p:ext uri="{BB962C8B-B14F-4D97-AF65-F5344CB8AC3E}">
        <p14:creationId xmlns:p14="http://schemas.microsoft.com/office/powerpoint/2010/main" val="3004513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93268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8662984"/>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687" r:id="rId11"/>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88DFD-579B-4C65-B11A-2C2CE050F734}" type="datetimeFigureOut">
              <a:rPr lang="en-US" smtClean="0"/>
              <a:t>8/22/2024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4770A-8FC9-4009-9B50-3FC15D4F6D89}" type="slidenum">
              <a:rPr lang="en-US" smtClean="0"/>
              <a:t>‹#›</a:t>
            </a:fld>
            <a:endParaRPr lang="en-US"/>
          </a:p>
        </p:txBody>
      </p:sp>
    </p:spTree>
    <p:extLst>
      <p:ext uri="{BB962C8B-B14F-4D97-AF65-F5344CB8AC3E}">
        <p14:creationId xmlns:p14="http://schemas.microsoft.com/office/powerpoint/2010/main" val="40652167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791204"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#5</a:t>
            </a:r>
            <a:endParaRPr lang="en-US">
              <a:solidFill>
                <a:schemeClr val="bg1"/>
              </a:solidFill>
              <a:cs typeface="Calibri"/>
            </a:endParaRPr>
          </a:p>
          <a:p>
            <a:pPr>
              <a:spcAft>
                <a:spcPts val="600"/>
              </a:spcAft>
            </a:pPr>
            <a:r>
              <a:rPr lang="en-US" sz="2000">
                <a:solidFill>
                  <a:schemeClr val="bg1"/>
                </a:solidFill>
              </a:rPr>
              <a:t>April 19,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381000" y="1276350"/>
            <a:ext cx="11078688" cy="4675563"/>
          </a:xfrm>
        </p:spPr>
        <p:txBody>
          <a:bodyPr vert="horz" lIns="91440" tIns="45720" rIns="91440" bIns="45720" rtlCol="0" anchor="t">
            <a:normAutofit/>
          </a:bodyPr>
          <a:lstStyle/>
          <a:p>
            <a:pPr marL="342900" indent="-342900">
              <a:lnSpc>
                <a:spcPct val="100000"/>
              </a:lnSpc>
              <a:spcBef>
                <a:spcPts val="0"/>
              </a:spcBef>
              <a:buFont typeface="Wingdings" panose="05000000000000000000" pitchFamily="2" charset="2"/>
              <a:buChar char=""/>
              <a:tabLst>
                <a:tab pos="457200" algn="l"/>
              </a:tabLst>
            </a:pPr>
            <a:r>
              <a:rPr lang="en-US">
                <a:latin typeface="Calibri"/>
                <a:ea typeface="Calibri"/>
                <a:cs typeface="Arial"/>
              </a:rPr>
              <a:t>Review Metro Board direction from March 2022 Board presentation</a:t>
            </a:r>
            <a:endParaRPr lang="en-US"/>
          </a:p>
          <a:p>
            <a:pPr marL="0" indent="0">
              <a:lnSpc>
                <a:spcPct val="100000"/>
              </a:lnSpc>
              <a:spcBef>
                <a:spcPts val="0"/>
              </a:spcBef>
              <a:buNone/>
              <a:tabLst>
                <a:tab pos="457200" algn="l"/>
              </a:tabLst>
            </a:pPr>
            <a:endParaRPr lang="en-US">
              <a:latin typeface="Calibri"/>
              <a:ea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ea typeface="Calibri"/>
                <a:cs typeface="Arial"/>
              </a:rPr>
              <a:t>Review ZET</a:t>
            </a:r>
            <a:r>
              <a:rPr lang="en-US" sz="1800">
                <a:effectLst/>
                <a:latin typeface="Calibri"/>
                <a:ea typeface="Calibri"/>
                <a:cs typeface="Arial"/>
              </a:rPr>
              <a:t> </a:t>
            </a:r>
            <a:r>
              <a:rPr lang="en-US">
                <a:latin typeface="Calibri"/>
                <a:ea typeface="Calibri"/>
                <a:cs typeface="Arial"/>
              </a:rPr>
              <a:t>Program's</a:t>
            </a:r>
            <a:r>
              <a:rPr lang="en-US" sz="1800">
                <a:effectLst/>
                <a:latin typeface="Calibri"/>
                <a:ea typeface="Calibri"/>
                <a:cs typeface="Arial"/>
              </a:rPr>
              <a:t> </a:t>
            </a:r>
            <a:r>
              <a:rPr lang="en-US">
                <a:latin typeface="Calibri"/>
                <a:ea typeface="Calibri"/>
                <a:cs typeface="Arial"/>
              </a:rPr>
              <a:t>3 Options - </a:t>
            </a:r>
            <a:r>
              <a:rPr lang="en-US" sz="1800">
                <a:effectLst/>
                <a:latin typeface="Calibri"/>
                <a:ea typeface="Calibri"/>
                <a:cs typeface="Arial"/>
              </a:rPr>
              <a:t>Opportunities</a:t>
            </a:r>
            <a:r>
              <a:rPr lang="en-US">
                <a:latin typeface="Calibri"/>
                <a:ea typeface="Calibri"/>
                <a:cs typeface="Arial"/>
              </a:rPr>
              <a:t> and Challenges </a:t>
            </a:r>
            <a:endParaRPr lang="en-US">
              <a:cs typeface="Calibri" panose="020F0502020204030204"/>
            </a:endParaRP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cs typeface="Arial"/>
              </a:rPr>
              <a:t>Present ZET Program Refined Recommendation based on Working Group input</a:t>
            </a: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cs typeface="Arial"/>
              </a:rPr>
              <a:t>Achieve Consensus and Vote on ZET Program Refined Recommendation</a:t>
            </a:r>
            <a:endParaRPr lang="en-US">
              <a:cs typeface="Calibri"/>
            </a:endParaRPr>
          </a:p>
          <a:p>
            <a:pPr marL="342900" indent="-342900">
              <a:lnSpc>
                <a:spcPct val="100000"/>
              </a:lnSpc>
              <a:spcBef>
                <a:spcPts val="0"/>
              </a:spcBef>
              <a:buFont typeface="Wingdings" panose="05000000000000000000" pitchFamily="2" charset="2"/>
              <a:buChar char=""/>
              <a:tabLst>
                <a:tab pos="457200" algn="l"/>
              </a:tabLst>
            </a:pPr>
            <a:endParaRPr lang="en-US">
              <a:latin typeface="Calibri"/>
              <a:cs typeface="Arial"/>
            </a:endParaRPr>
          </a:p>
          <a:p>
            <a:pPr marL="342900" indent="-342900">
              <a:lnSpc>
                <a:spcPct val="100000"/>
              </a:lnSpc>
              <a:spcBef>
                <a:spcPts val="0"/>
              </a:spcBef>
              <a:buFont typeface="Wingdings" panose="05000000000000000000" pitchFamily="2" charset="2"/>
              <a:buChar char=""/>
              <a:tabLst>
                <a:tab pos="457200" algn="l"/>
              </a:tabLst>
            </a:pPr>
            <a:r>
              <a:rPr lang="en-US">
                <a:latin typeface="Calibri"/>
                <a:cs typeface="Arial"/>
              </a:rPr>
              <a:t>Conduct Interactive discussion on priorities, goals, considerations, and next steps</a:t>
            </a:r>
          </a:p>
          <a:p>
            <a:pPr marL="511175" lvl="1" indent="-169863">
              <a:lnSpc>
                <a:spcPct val="100000"/>
              </a:lnSpc>
              <a:spcBef>
                <a:spcPts val="600"/>
              </a:spcBef>
              <a:tabLst>
                <a:tab pos="517525" algn="l"/>
              </a:tabLst>
            </a:pPr>
            <a:r>
              <a:rPr lang="en-US">
                <a:latin typeface="Calibri"/>
                <a:cs typeface="Arial"/>
              </a:rPr>
              <a:t>Initial discussion on program structure, funding protocols, eligibility criteria, and leveraging funds</a:t>
            </a:r>
          </a:p>
          <a:p>
            <a:pPr marL="511175" lvl="1" indent="-169863">
              <a:lnSpc>
                <a:spcPct val="100000"/>
              </a:lnSpc>
              <a:spcBef>
                <a:spcPts val="600"/>
              </a:spcBef>
              <a:tabLst>
                <a:tab pos="517525" algn="l"/>
              </a:tabLst>
            </a:pPr>
            <a:r>
              <a:rPr lang="en-US">
                <a:latin typeface="Calibri"/>
                <a:cs typeface="Arial"/>
              </a:rPr>
              <a:t>Discuss areas for research and development</a:t>
            </a:r>
          </a:p>
          <a:p>
            <a:pPr marL="1257300" lvl="2">
              <a:spcBef>
                <a:spcPts val="0"/>
              </a:spcBef>
              <a:buFont typeface="Wingdings" panose="05000000000000000000" pitchFamily="2" charset="2"/>
              <a:buChar char=""/>
            </a:pPr>
            <a:endParaRPr lang="en-US">
              <a:solidFill>
                <a:srgbClr val="FF0000"/>
              </a:solidFill>
              <a:latin typeface="Calibri" panose="020F0502020204030204" pitchFamily="34" charset="0"/>
              <a:cs typeface="Arial" panose="020B0604020202020204" pitchFamily="34" charset="0"/>
            </a:endParaRPr>
          </a:p>
          <a:p>
            <a:pPr marL="800100" lvl="1">
              <a:spcBef>
                <a:spcPts val="0"/>
              </a:spcBef>
              <a:buFont typeface="Wingdings" panose="05000000000000000000" pitchFamily="2" charset="2"/>
              <a:buChar char=""/>
            </a:pPr>
            <a:endParaRPr lang="en-US">
              <a:solidFill>
                <a:srgbClr val="FF0000"/>
              </a:solidFill>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#1:</a:t>
            </a:r>
          </a:p>
          <a:p>
            <a:pPr algn="ctr"/>
            <a:r>
              <a:rPr lang="en-US" sz="4000" b="1">
                <a:solidFill>
                  <a:schemeClr val="bg1"/>
                </a:solidFill>
                <a:ea typeface="+mn-lt"/>
                <a:cs typeface="Calibri"/>
              </a:rPr>
              <a:t>Project Team Updates</a:t>
            </a:r>
            <a:endParaRPr lang="en-US" sz="4000" b="1">
              <a:solidFill>
                <a:schemeClr val="bg1"/>
              </a:solidFill>
              <a:cs typeface="Calibri"/>
            </a:endParaRPr>
          </a:p>
        </p:txBody>
      </p:sp>
    </p:spTree>
    <p:extLst>
      <p:ext uri="{BB962C8B-B14F-4D97-AF65-F5344CB8AC3E}">
        <p14:creationId xmlns:p14="http://schemas.microsoft.com/office/powerpoint/2010/main" val="350270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Metro Board Direction</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411405" y="962582"/>
            <a:ext cx="11228522" cy="5030096"/>
          </a:xfrm>
        </p:spPr>
        <p:txBody>
          <a:bodyPr vert="horz" lIns="91440" tIns="45720" rIns="91440" bIns="45720" rtlCol="0" anchor="t">
            <a:normAutofit fontScale="92500"/>
          </a:bodyPr>
          <a:lstStyle/>
          <a:p>
            <a:pPr>
              <a:lnSpc>
                <a:spcPct val="100000"/>
              </a:lnSpc>
              <a:spcAft>
                <a:spcPts val="800"/>
              </a:spcAft>
              <a:buFont typeface="Calibri" panose="020F0502020204030204" pitchFamily="34" charset="0"/>
              <a:buChar char="&gt;"/>
            </a:pPr>
            <a:r>
              <a:rPr lang="en-US" sz="1900"/>
              <a:t>Metro to coordinate with the state on the State Plan for the Bipartisan Infrastructure Law and report back to the Metro Board.</a:t>
            </a:r>
            <a:endParaRPr lang="en-US" sz="1900">
              <a:cs typeface="Calibri" panose="020F0502020204030204"/>
            </a:endParaRPr>
          </a:p>
          <a:p>
            <a:pPr>
              <a:lnSpc>
                <a:spcPct val="100000"/>
              </a:lnSpc>
              <a:spcBef>
                <a:spcPts val="500"/>
              </a:spcBef>
              <a:spcAft>
                <a:spcPts val="800"/>
              </a:spcAft>
              <a:buFont typeface="Calibri" panose="020F0502020204030204" pitchFamily="34" charset="0"/>
              <a:buChar char="&gt;"/>
            </a:pPr>
            <a:r>
              <a:rPr lang="en-US" sz="1900"/>
              <a:t>Metro to report on the Zero-Emission Truck Working Group’s final recommendation for use of the $50 million and report back to the Metro Board.</a:t>
            </a:r>
            <a:endParaRPr lang="en-US" sz="1900">
              <a:cs typeface="Calibri"/>
            </a:endParaRPr>
          </a:p>
          <a:p>
            <a:pPr>
              <a:lnSpc>
                <a:spcPct val="100000"/>
              </a:lnSpc>
              <a:spcBef>
                <a:spcPts val="500"/>
              </a:spcBef>
              <a:spcAft>
                <a:spcPts val="800"/>
              </a:spcAft>
              <a:buFont typeface="Calibri" panose="020F0502020204030204" pitchFamily="34" charset="0"/>
              <a:buChar char="&gt;"/>
            </a:pPr>
            <a:r>
              <a:rPr lang="en-US" sz="1900">
                <a:cs typeface="Calibri"/>
              </a:rPr>
              <a:t>Keep "Truck" in the Working Group title.</a:t>
            </a:r>
            <a:endParaRPr lang="en-US" sz="1900"/>
          </a:p>
          <a:p>
            <a:pPr>
              <a:spcBef>
                <a:spcPts val="500"/>
              </a:spcBef>
              <a:buFont typeface="Calibri" panose="020F0502020204030204" pitchFamily="34" charset="0"/>
              <a:buChar char="&gt;"/>
            </a:pPr>
            <a:r>
              <a:rPr lang="en-US" sz="1900"/>
              <a:t>Metro to provide follow up information to the Metro Board:</a:t>
            </a:r>
            <a:endParaRPr lang="en-US" sz="1900">
              <a:cs typeface="Calibri"/>
            </a:endParaRPr>
          </a:p>
          <a:p>
            <a:pPr lvl="1"/>
            <a:r>
              <a:rPr lang="en-US" sz="1900"/>
              <a:t>Income tax penalty and sales tax imposed on truck owners in trying to minimize zero-emission truck purchasing cost</a:t>
            </a:r>
            <a:endParaRPr lang="en-US" sz="1900">
              <a:cs typeface="Calibri"/>
            </a:endParaRPr>
          </a:p>
          <a:p>
            <a:pPr lvl="1"/>
            <a:r>
              <a:rPr lang="en-US" sz="1900"/>
              <a:t>State financial assistance to independent truck owners for the purchase of zero-emission trucks</a:t>
            </a:r>
            <a:endParaRPr lang="en-US" sz="1900">
              <a:cs typeface="Calibri"/>
            </a:endParaRPr>
          </a:p>
          <a:p>
            <a:pPr lvl="1"/>
            <a:r>
              <a:rPr lang="en-US" sz="1900"/>
              <a:t>Subsidies for air filters to provide relief to residents along the corridor</a:t>
            </a:r>
            <a:endParaRPr lang="en-US" sz="1900">
              <a:cs typeface="Calibri"/>
            </a:endParaRPr>
          </a:p>
          <a:p>
            <a:pPr lvl="1"/>
            <a:r>
              <a:rPr lang="en-US" sz="1900">
                <a:cs typeface="Calibri"/>
              </a:rPr>
              <a:t>How to harness funding opportunities for workforce development being released by the Department of Labor</a:t>
            </a:r>
          </a:p>
          <a:p>
            <a:pPr lvl="1"/>
            <a:r>
              <a:rPr lang="en-US" sz="1900">
                <a:cs typeface="Calibri"/>
              </a:rPr>
              <a:t>Truck Parking – Can Metro work with Union Pacific to share space at its railyard in the City of Commerce along I-710 for overnight truck parking?</a:t>
            </a:r>
          </a:p>
          <a:p>
            <a:pPr lvl="1"/>
            <a:r>
              <a:rPr lang="en-US" sz="1900">
                <a:cs typeface="Calibri"/>
              </a:rPr>
              <a:t>How to make ZE trucks affordable for small business owners?  Is there an innovative mechanism like a housing development trust fund, etc., in which participants contribute money to purchase a property jointly?</a:t>
            </a: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329110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Zero-Emission Truck Working Group – Updates</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416512" y="1114730"/>
            <a:ext cx="11077575" cy="4742065"/>
          </a:xfrm>
        </p:spPr>
        <p:txBody>
          <a:bodyPr vert="horz" lIns="91440" tIns="45720" rIns="91440" bIns="45720" rtlCol="0" anchor="t">
            <a:noAutofit/>
          </a:bodyPr>
          <a:lstStyle/>
          <a:p>
            <a:pPr marL="0" indent="0">
              <a:lnSpc>
                <a:spcPct val="110000"/>
              </a:lnSpc>
              <a:buNone/>
            </a:pPr>
            <a:r>
              <a:rPr lang="en-US" sz="1500" b="1">
                <a:solidFill>
                  <a:srgbClr val="00B4BD"/>
                </a:solidFill>
              </a:rPr>
              <a:t>Meetings to-date</a:t>
            </a:r>
            <a:r>
              <a:rPr lang="en-US" sz="1500">
                <a:solidFill>
                  <a:srgbClr val="00B4BD"/>
                </a:solidFill>
              </a:rPr>
              <a:t>:</a:t>
            </a:r>
            <a:endParaRPr lang="en-US" sz="1500">
              <a:solidFill>
                <a:srgbClr val="00B4BD"/>
              </a:solidFill>
              <a:ea typeface="Calibri"/>
              <a:cs typeface="Calibri"/>
            </a:endParaRPr>
          </a:p>
          <a:p>
            <a:pPr marL="0" indent="283210">
              <a:lnSpc>
                <a:spcPct val="120000"/>
              </a:lnSpc>
              <a:spcBef>
                <a:spcPts val="0"/>
              </a:spcBef>
              <a:buFont typeface="System Font Regular" panose="020B0604020202020204" pitchFamily="34" charset="0"/>
              <a:buChar char="&gt;"/>
            </a:pPr>
            <a:r>
              <a:rPr lang="en-US" sz="1500"/>
              <a:t>November 29, 2021</a:t>
            </a:r>
            <a:endParaRPr lang="en-US" sz="15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500"/>
              <a:t>January 25, 2021</a:t>
            </a:r>
            <a:endParaRPr lang="en-US" sz="15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500"/>
              <a:t>February 24, 2022</a:t>
            </a:r>
            <a:endParaRPr lang="en-US" sz="15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500"/>
              <a:t>March 22, 2022</a:t>
            </a:r>
            <a:endParaRPr lang="en-US" sz="1500">
              <a:ea typeface="Calibri" panose="020F0502020204030204"/>
              <a:cs typeface="Calibri"/>
            </a:endParaRPr>
          </a:p>
          <a:p>
            <a:pPr marL="0" indent="283210">
              <a:lnSpc>
                <a:spcPct val="120000"/>
              </a:lnSpc>
              <a:spcBef>
                <a:spcPts val="0"/>
              </a:spcBef>
              <a:buFont typeface="System Font Regular" panose="020B0604020202020204" pitchFamily="34" charset="0"/>
              <a:buChar char="&gt;"/>
            </a:pPr>
            <a:r>
              <a:rPr lang="en-US" sz="1500">
                <a:cs typeface="Calibri"/>
              </a:rPr>
              <a:t>April 19, 2022</a:t>
            </a:r>
            <a:endParaRPr lang="en-US" sz="1500">
              <a:ea typeface="Calibri"/>
              <a:cs typeface="Calibri"/>
            </a:endParaRPr>
          </a:p>
          <a:p>
            <a:pPr marL="0" indent="0">
              <a:lnSpc>
                <a:spcPct val="110000"/>
              </a:lnSpc>
              <a:buNone/>
            </a:pPr>
            <a:r>
              <a:rPr lang="en-US" sz="1500" b="1">
                <a:solidFill>
                  <a:srgbClr val="00B4BD"/>
                </a:solidFill>
              </a:rPr>
              <a:t>Topics reviewed and discussed:</a:t>
            </a:r>
            <a:endParaRPr lang="en-US" sz="1500" b="1">
              <a:solidFill>
                <a:srgbClr val="00B4BD"/>
              </a:solidFill>
              <a:ea typeface="Calibri" panose="020F0502020204030204"/>
              <a:cs typeface="Calibri"/>
            </a:endParaRPr>
          </a:p>
          <a:p>
            <a:pPr marL="0" lvl="1" indent="283210">
              <a:lnSpc>
                <a:spcPct val="120000"/>
              </a:lnSpc>
              <a:spcBef>
                <a:spcPts val="0"/>
              </a:spcBef>
              <a:buFont typeface="System Font Regular" panose="020B0604020202020204" pitchFamily="34" charset="0"/>
              <a:buChar char="&gt;"/>
            </a:pPr>
            <a:r>
              <a:rPr lang="en-US" sz="1500"/>
              <a:t>Goals and objectives for the 710 South Clean (now ZE) Truck Program</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Industry perspectives and the role of stakeholders in the 710 South Task Force</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Air quality and environmental justice challenges and opportunities in the corridor</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The state of clean truck technology and efforts to accelerate the commercialization of ZE Class 8 trucks</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Governor Newsom’s FY2022 budget and the prospects for ZE trucks and infrastructure funding opportunities</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Strategies to leverage Metro’s $50 million in seed funding at the state and federal level</a:t>
            </a:r>
            <a:endParaRPr lang="en-US" sz="1500">
              <a:ea typeface="Calibri"/>
              <a:cs typeface="Calibri"/>
            </a:endParaRPr>
          </a:p>
          <a:p>
            <a:pPr marL="0" lvl="1" indent="283210">
              <a:lnSpc>
                <a:spcPct val="120000"/>
              </a:lnSpc>
              <a:spcBef>
                <a:spcPts val="0"/>
              </a:spcBef>
              <a:buFont typeface="System Font Regular" panose="020B0604020202020204" pitchFamily="34" charset="0"/>
              <a:buChar char="&gt;"/>
            </a:pPr>
            <a:r>
              <a:rPr lang="en-US" sz="1500"/>
              <a:t>ZET Program Recommendation and associated policies, programs, and timing for advancing to Metro Board</a:t>
            </a:r>
            <a:endParaRPr lang="en-US" sz="1500">
              <a:ea typeface="Calibri"/>
              <a:cs typeface="Calibri"/>
            </a:endParaRP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13</a:t>
            </a:fld>
            <a:endParaRPr lang="en-US"/>
          </a:p>
        </p:txBody>
      </p:sp>
    </p:spTree>
    <p:extLst>
      <p:ext uri="{BB962C8B-B14F-4D97-AF65-F5344CB8AC3E}">
        <p14:creationId xmlns:p14="http://schemas.microsoft.com/office/powerpoint/2010/main" val="270099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14</a:t>
            </a:fld>
            <a:endParaRPr lang="en-US"/>
          </a:p>
        </p:txBody>
      </p:sp>
      <p:sp>
        <p:nvSpPr>
          <p:cNvPr id="12" name="TextBox 11">
            <a:extLst>
              <a:ext uri="{FF2B5EF4-FFF2-40B4-BE49-F238E27FC236}">
                <a16:creationId xmlns:a16="http://schemas.microsoft.com/office/drawing/2014/main" id="{10FDC56A-63B8-4EBC-AC15-6D6A15A87E79}"/>
              </a:ext>
            </a:extLst>
          </p:cNvPr>
          <p:cNvSpPr txBox="1"/>
          <p:nvPr/>
        </p:nvSpPr>
        <p:spPr>
          <a:xfrm>
            <a:off x="381000" y="1000953"/>
            <a:ext cx="11461813" cy="5050100"/>
          </a:xfrm>
          <a:prstGeom prst="rect">
            <a:avLst/>
          </a:prstGeom>
          <a:noFill/>
          <a:ln>
            <a:noFill/>
          </a:ln>
        </p:spPr>
        <p:txBody>
          <a:bodyPr wrap="square" lIns="91440" tIns="45720" rIns="91440" bIns="45720" rtlCol="0" anchor="t">
            <a:spAutoFit/>
          </a:bodyPr>
          <a:lstStyle/>
          <a:p>
            <a:pPr>
              <a:lnSpc>
                <a:spcPct val="110000"/>
              </a:lnSpc>
            </a:pPr>
            <a:r>
              <a:rPr lang="en-US" sz="1500" b="1">
                <a:solidFill>
                  <a:schemeClr val="accent1"/>
                </a:solidFill>
              </a:rPr>
              <a:t>Summary</a:t>
            </a:r>
          </a:p>
          <a:p>
            <a:pPr marL="285750" indent="-285750">
              <a:lnSpc>
                <a:spcPct val="110000"/>
              </a:lnSpc>
              <a:buFont typeface="Calibri" panose="020F0502020204030204" pitchFamily="34" charset="0"/>
              <a:buChar char="&gt;"/>
            </a:pPr>
            <a:r>
              <a:rPr lang="en-US" sz="1500"/>
              <a:t>Held virtually via Zoom on Thursday, March 22, 2022 </a:t>
            </a:r>
            <a:endParaRPr lang="en-US" sz="1500">
              <a:ea typeface="Calibri"/>
              <a:cs typeface="Calibri"/>
            </a:endParaRPr>
          </a:p>
          <a:p>
            <a:pPr marL="285750" indent="-285750">
              <a:lnSpc>
                <a:spcPct val="110000"/>
              </a:lnSpc>
              <a:buFont typeface="Calibri" panose="020F0502020204030204" pitchFamily="34" charset="0"/>
              <a:buChar char="&gt;"/>
            </a:pPr>
            <a:r>
              <a:rPr lang="en-US" sz="1500"/>
              <a:t>17 participants (14 Task Force Members, 3 Ex-Officio Task Force Members)</a:t>
            </a:r>
            <a:endParaRPr lang="en-US" sz="1500">
              <a:ea typeface="Calibri" panose="020F0502020204030204"/>
              <a:cs typeface="Calibri"/>
            </a:endParaRPr>
          </a:p>
          <a:p>
            <a:pPr marL="285750" indent="-285750">
              <a:lnSpc>
                <a:spcPct val="110000"/>
              </a:lnSpc>
              <a:buFont typeface="Calibri" panose="020F0502020204030204" pitchFamily="34" charset="0"/>
              <a:buChar char="&gt;"/>
            </a:pPr>
            <a:r>
              <a:rPr lang="en-US" sz="1500"/>
              <a:t>Meeting topics included:</a:t>
            </a:r>
            <a:endParaRPr lang="en-US" sz="1500">
              <a:cs typeface="Calibri"/>
            </a:endParaRPr>
          </a:p>
          <a:p>
            <a:pPr marL="640080" lvl="1" indent="-285750" fontAlgn="base">
              <a:lnSpc>
                <a:spcPct val="110000"/>
              </a:lnSpc>
              <a:buFont typeface="Wingdings" panose="05000000000000000000" pitchFamily="2" charset="2"/>
              <a:buChar char="ü"/>
              <a:tabLst>
                <a:tab pos="914400" algn="l"/>
              </a:tabLst>
            </a:pPr>
            <a:r>
              <a:rPr lang="en-US" sz="1500"/>
              <a:t>Zero-Emission Truck Program Options </a:t>
            </a:r>
            <a:endParaRPr lang="en-US" sz="1500">
              <a:cs typeface="Calibri"/>
            </a:endParaRPr>
          </a:p>
          <a:p>
            <a:pPr marL="640080" lvl="1" indent="-285750" fontAlgn="base">
              <a:lnSpc>
                <a:spcPct val="110000"/>
              </a:lnSpc>
              <a:buFont typeface="Wingdings" panose="05000000000000000000" pitchFamily="2" charset="2"/>
              <a:buChar char="ü"/>
              <a:tabLst>
                <a:tab pos="914400" algn="l"/>
              </a:tabLst>
            </a:pPr>
            <a:r>
              <a:rPr lang="en-US" sz="1500"/>
              <a:t>Explore Grant Funding Opportunities </a:t>
            </a:r>
            <a:endParaRPr lang="en-US" sz="1500">
              <a:ea typeface="Calibri"/>
              <a:cs typeface="Calibri"/>
            </a:endParaRPr>
          </a:p>
          <a:p>
            <a:pPr marL="0" lvl="1" fontAlgn="base">
              <a:lnSpc>
                <a:spcPct val="110000"/>
              </a:lnSpc>
              <a:spcBef>
                <a:spcPts val="1200"/>
              </a:spcBef>
              <a:tabLst>
                <a:tab pos="914400" algn="l"/>
              </a:tabLst>
            </a:pPr>
            <a:r>
              <a:rPr lang="en-US" sz="1500" b="1">
                <a:solidFill>
                  <a:schemeClr val="accent1"/>
                </a:solidFill>
              </a:rPr>
              <a:t>Objectives</a:t>
            </a:r>
          </a:p>
          <a:p>
            <a:pPr marL="285750" marR="0" lvl="0" indent="-285750">
              <a:lnSpc>
                <a:spcPct val="110000"/>
              </a:lnSpc>
              <a:spcBef>
                <a:spcPts val="0"/>
              </a:spcBef>
              <a:spcAft>
                <a:spcPts val="0"/>
              </a:spcAft>
              <a:buFont typeface="Calibri" panose="020F0502020204030204" pitchFamily="34" charset="0"/>
              <a:buChar char="&gt;"/>
              <a:tabLst>
                <a:tab pos="457200" algn="l"/>
              </a:tabLst>
            </a:pPr>
            <a:r>
              <a:rPr lang="en-US" sz="1500"/>
              <a:t>Presented Zero-Emissions Truck Program Funding Opportunities and Partnerships</a:t>
            </a:r>
            <a:endParaRPr lang="en-US" sz="1500">
              <a:ea typeface="Calibri"/>
              <a:cs typeface="Calibri"/>
            </a:endParaRPr>
          </a:p>
          <a:p>
            <a:pPr marL="285750" indent="-285750">
              <a:lnSpc>
                <a:spcPct val="110000"/>
              </a:lnSpc>
              <a:spcBef>
                <a:spcPts val="0"/>
              </a:spcBef>
              <a:buFont typeface="Calibri" panose="020F0502020204030204" pitchFamily="34" charset="0"/>
              <a:buChar char="&gt;"/>
              <a:tabLst>
                <a:tab pos="457200" algn="l"/>
              </a:tabLst>
            </a:pPr>
            <a:r>
              <a:rPr lang="en-US" sz="1500"/>
              <a:t>Discussed Zero-Emissions Truck Program priorities, goals, considerations, and next steps</a:t>
            </a:r>
            <a:endParaRPr lang="en-US" sz="1500">
              <a:ea typeface="Calibri"/>
              <a:cs typeface="Calibri"/>
            </a:endParaRPr>
          </a:p>
          <a:p>
            <a:pPr marL="0" lvl="1">
              <a:lnSpc>
                <a:spcPct val="110000"/>
              </a:lnSpc>
              <a:spcBef>
                <a:spcPts val="1200"/>
              </a:spcBef>
              <a:tabLst>
                <a:tab pos="914400" algn="l"/>
              </a:tabLst>
            </a:pPr>
            <a:r>
              <a:rPr lang="en-US" sz="1500" b="1">
                <a:solidFill>
                  <a:schemeClr val="accent1"/>
                </a:solidFill>
              </a:rPr>
              <a:t>Highlights</a:t>
            </a:r>
            <a:endParaRPr lang="en-US" sz="1500" b="1">
              <a:solidFill>
                <a:schemeClr val="accent1"/>
              </a:solidFill>
              <a:ea typeface="Calibri"/>
              <a:cs typeface="Calibri"/>
            </a:endParaRPr>
          </a:p>
          <a:p>
            <a:pPr marL="285750" marR="0" indent="-285750" fontAlgn="base">
              <a:lnSpc>
                <a:spcPct val="110000"/>
              </a:lnSpc>
              <a:spcBef>
                <a:spcPts val="0"/>
              </a:spcBef>
              <a:buFont typeface="Wingdings" panose="05000000000000000000" pitchFamily="2" charset="2"/>
              <a:buChar char="ü"/>
              <a:tabLst>
                <a:tab pos="914400" algn="l"/>
              </a:tabLst>
            </a:pPr>
            <a:r>
              <a:rPr lang="en-US" sz="1500"/>
              <a:t>Presentations from Deputy Assistant Secretary for Climate Policy Andrew </a:t>
            </a:r>
            <a:r>
              <a:rPr lang="en-US" sz="1500" err="1"/>
              <a:t>Wishnia</a:t>
            </a:r>
            <a:r>
              <a:rPr lang="en-US" sz="1500"/>
              <a:t> and Deputy Assistant Secretary for Intergovernmental Affairs Charles Small from the US Department of Transportation on opportunities to partner with the federal government on funding programs</a:t>
            </a:r>
            <a:endParaRPr lang="en-US" sz="1500">
              <a:ea typeface="Calibri" panose="020F0502020204030204"/>
              <a:cs typeface="Calibri"/>
            </a:endParaRPr>
          </a:p>
          <a:p>
            <a:pPr marL="285750" indent="-285750" fontAlgn="base">
              <a:lnSpc>
                <a:spcPct val="110000"/>
              </a:lnSpc>
              <a:buFont typeface="Wingdings" panose="05000000000000000000" pitchFamily="2" charset="2"/>
              <a:buChar char="ü"/>
              <a:tabLst>
                <a:tab pos="914400" algn="l"/>
              </a:tabLst>
            </a:pPr>
            <a:r>
              <a:rPr lang="en-US" sz="1500"/>
              <a:t>Metro highlighted different funding opportunities that can be beneficial to the ZET Program.</a:t>
            </a:r>
            <a:endParaRPr lang="en-US" sz="1500">
              <a:ea typeface="Calibri"/>
              <a:cs typeface="Calibri"/>
            </a:endParaRPr>
          </a:p>
          <a:p>
            <a:pPr marL="285750" indent="-285750" fontAlgn="base">
              <a:lnSpc>
                <a:spcPct val="110000"/>
              </a:lnSpc>
              <a:buFont typeface="Wingdings" panose="05000000000000000000" pitchFamily="2" charset="2"/>
              <a:buChar char="ü"/>
              <a:tabLst>
                <a:tab pos="914400" algn="l"/>
              </a:tabLst>
            </a:pPr>
            <a:r>
              <a:rPr lang="en-US" sz="1500"/>
              <a:t>Metro presented three ZET Program options for consideration</a:t>
            </a:r>
            <a:endParaRPr lang="en-US" sz="1500">
              <a:ea typeface="Calibri" panose="020F0502020204030204"/>
              <a:cs typeface="Calibri"/>
            </a:endParaRPr>
          </a:p>
          <a:p>
            <a:pPr marL="568325" marR="0" indent="-285750">
              <a:lnSpc>
                <a:spcPct val="110000"/>
              </a:lnSpc>
              <a:spcBef>
                <a:spcPts val="0"/>
              </a:spcBef>
              <a:spcAft>
                <a:spcPts val="0"/>
              </a:spcAft>
              <a:buFont typeface="Arial" panose="020B0604020202020204" pitchFamily="34" charset="0"/>
              <a:buChar char="•"/>
            </a:pPr>
            <a:r>
              <a:rPr lang="en-US" sz="1500">
                <a:effectLst/>
                <a:latin typeface="Calibri"/>
                <a:ea typeface="Yu Mincho"/>
                <a:cs typeface="Arial"/>
              </a:rPr>
              <a:t>Focus on ZE infrastructure only</a:t>
            </a:r>
          </a:p>
          <a:p>
            <a:pPr marL="568325" marR="0" indent="-285750">
              <a:lnSpc>
                <a:spcPct val="110000"/>
              </a:lnSpc>
              <a:spcBef>
                <a:spcPts val="0"/>
              </a:spcBef>
              <a:spcAft>
                <a:spcPts val="0"/>
              </a:spcAft>
              <a:buFont typeface="Arial" panose="020B0604020202020204" pitchFamily="34" charset="0"/>
              <a:buChar char="•"/>
            </a:pPr>
            <a:r>
              <a:rPr lang="en-US" sz="1500">
                <a:effectLst/>
                <a:latin typeface="Calibri"/>
                <a:ea typeface="Yu Mincho"/>
                <a:cs typeface="Arial"/>
              </a:rPr>
              <a:t>Focus primarily on ZE infrastructure with some targeted subsidy funding</a:t>
            </a:r>
          </a:p>
          <a:p>
            <a:pPr marL="568325" marR="0" indent="-285750">
              <a:lnSpc>
                <a:spcPct val="110000"/>
              </a:lnSpc>
              <a:spcBef>
                <a:spcPts val="0"/>
              </a:spcBef>
              <a:spcAft>
                <a:spcPts val="800"/>
              </a:spcAft>
              <a:buFont typeface="Arial" panose="020B0604020202020204" pitchFamily="34" charset="0"/>
              <a:buChar char="•"/>
            </a:pPr>
            <a:r>
              <a:rPr lang="en-US" sz="1500">
                <a:effectLst/>
                <a:latin typeface="Calibri"/>
                <a:ea typeface="Yu Mincho"/>
                <a:cs typeface="Arial"/>
              </a:rPr>
              <a:t>Focus primarily on subsidy funding for ZE purchases/leases</a:t>
            </a:r>
          </a:p>
          <a:p>
            <a:pPr lvl="1" fontAlgn="base">
              <a:tabLst>
                <a:tab pos="914400" algn="l"/>
              </a:tabLst>
            </a:pPr>
            <a:endParaRPr lang="en-US" sz="1500">
              <a:ea typeface="Calibri"/>
              <a:cs typeface="Calibri"/>
            </a:endParaRPr>
          </a:p>
        </p:txBody>
      </p:sp>
      <p:sp>
        <p:nvSpPr>
          <p:cNvPr id="5" name="Title 4">
            <a:extLst>
              <a:ext uri="{FF2B5EF4-FFF2-40B4-BE49-F238E27FC236}">
                <a16:creationId xmlns:a16="http://schemas.microsoft.com/office/drawing/2014/main" id="{72C5DB69-B55B-E96D-BC7F-6A136534C62A}"/>
              </a:ext>
            </a:extLst>
          </p:cNvPr>
          <p:cNvSpPr>
            <a:spLocks noGrp="1"/>
          </p:cNvSpPr>
          <p:nvPr>
            <p:ph type="title"/>
          </p:nvPr>
        </p:nvSpPr>
        <p:spPr/>
        <p:txBody>
          <a:bodyPr/>
          <a:lstStyle/>
          <a:p>
            <a:r>
              <a:rPr lang="en-US">
                <a:ea typeface="Calibri"/>
                <a:cs typeface="Calibri"/>
              </a:rPr>
              <a:t>ZET WG #4 Overview</a:t>
            </a:r>
            <a:endParaRPr lang="en-US"/>
          </a:p>
        </p:txBody>
      </p:sp>
    </p:spTree>
    <p:extLst>
      <p:ext uri="{BB962C8B-B14F-4D97-AF65-F5344CB8AC3E}">
        <p14:creationId xmlns:p14="http://schemas.microsoft.com/office/powerpoint/2010/main" val="2939223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554545"/>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#2:</a:t>
            </a:r>
          </a:p>
          <a:p>
            <a:pPr algn="ctr"/>
            <a:r>
              <a:rPr lang="en-US" sz="4000" b="1">
                <a:solidFill>
                  <a:schemeClr val="bg1"/>
                </a:solidFill>
                <a:ea typeface="+mn-lt"/>
                <a:cs typeface="Calibri"/>
              </a:rPr>
              <a:t>ZET Three Program Options –</a:t>
            </a:r>
          </a:p>
          <a:p>
            <a:pPr algn="ctr"/>
            <a:r>
              <a:rPr lang="en-US" sz="4000" b="1">
                <a:solidFill>
                  <a:schemeClr val="bg1"/>
                </a:solidFill>
                <a:ea typeface="+mn-lt"/>
                <a:cs typeface="Calibri"/>
              </a:rPr>
              <a:t> Opportunities and Challenges</a:t>
            </a:r>
          </a:p>
          <a:p>
            <a:pPr algn="ctr"/>
            <a:r>
              <a:rPr lang="en-US" sz="4000" b="1">
                <a:solidFill>
                  <a:schemeClr val="bg1"/>
                </a:solidFill>
                <a:ea typeface="+mn-lt"/>
                <a:cs typeface="Calibri"/>
              </a:rPr>
              <a:t> &amp; Interactive Discussion</a:t>
            </a:r>
            <a:endParaRPr lang="en-US" sz="4000" b="1">
              <a:solidFill>
                <a:schemeClr val="bg1"/>
              </a:solidFill>
              <a:cs typeface="Calibri"/>
            </a:endParaRPr>
          </a:p>
        </p:txBody>
      </p:sp>
    </p:spTree>
    <p:extLst>
      <p:ext uri="{BB962C8B-B14F-4D97-AF65-F5344CB8AC3E}">
        <p14:creationId xmlns:p14="http://schemas.microsoft.com/office/powerpoint/2010/main" val="2178816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514562" cy="429145"/>
          </a:xfrm>
        </p:spPr>
        <p:txBody>
          <a:bodyPr/>
          <a:lstStyle/>
          <a:p>
            <a:r>
              <a:rPr lang="en-US"/>
              <a:t>Development of the 710 ZE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r>
              <a:rPr lang="en-US" sz="1600" b="1" u="sng" dirty="0"/>
              <a:t>Options emerging for use of $50 million:</a:t>
            </a:r>
            <a:endParaRPr lang="en-US" sz="1600" u="sng" dirty="0">
              <a:cs typeface="Calibri" panose="020F0502020204030204"/>
            </a:endParaRPr>
          </a:p>
          <a:p>
            <a:r>
              <a:rPr lang="en-US" sz="1600" b="1" dirty="0"/>
              <a:t>Focus on ZE Infrastructure only</a:t>
            </a:r>
            <a:endParaRPr lang="en-US" sz="1600" b="1" dirty="0">
              <a:cs typeface="Calibri" panose="020F0502020204030204"/>
            </a:endParaRPr>
          </a:p>
          <a:p>
            <a:pPr lvl="1"/>
            <a:r>
              <a:rPr lang="en-US" sz="1600" dirty="0">
                <a:cs typeface="Calibri"/>
              </a:rPr>
              <a:t>Will require a strong community outreach component to plan, site and implement ZE infrastructure</a:t>
            </a:r>
          </a:p>
          <a:p>
            <a:pPr lvl="1"/>
            <a:r>
              <a:rPr lang="en-US" sz="1600" dirty="0">
                <a:cs typeface="Calibri"/>
              </a:rPr>
              <a:t>Work with current pilot programs / early adopters</a:t>
            </a:r>
          </a:p>
          <a:p>
            <a:pPr lvl="1"/>
            <a:r>
              <a:rPr lang="en-US" sz="1600" dirty="0">
                <a:cs typeface="Calibri"/>
              </a:rPr>
              <a:t>Will need fast-tracked Regional ZE infrastructure planning for Metro/Caltrans </a:t>
            </a:r>
            <a:endParaRPr lang="en-US" sz="1600" dirty="0"/>
          </a:p>
          <a:p>
            <a:pPr lvl="2"/>
            <a:r>
              <a:rPr lang="en-US" sz="1600" dirty="0">
                <a:cs typeface="Calibri"/>
              </a:rPr>
              <a:t>Partner with SCAG, AQMD, LACI, Communities, etc.</a:t>
            </a:r>
          </a:p>
          <a:p>
            <a:pPr lvl="1"/>
            <a:r>
              <a:rPr lang="en-US" sz="1600" dirty="0">
                <a:cs typeface="Calibri"/>
              </a:rPr>
              <a:t>Many opportunities for Metro to leverage $50 million many times over – TCEP, IIJA, CARB, CEC</a:t>
            </a:r>
          </a:p>
          <a:p>
            <a:pPr lvl="1"/>
            <a:endParaRPr lang="en-US" sz="1600" dirty="0">
              <a:cs typeface="Calibri"/>
            </a:endParaRPr>
          </a:p>
          <a:p>
            <a:r>
              <a:rPr lang="en-US" sz="1600" b="1" dirty="0">
                <a:cs typeface="Calibri"/>
              </a:rPr>
              <a:t>Focus primarily on ZE Infrastructure with some targeted subsidy funding</a:t>
            </a:r>
          </a:p>
          <a:p>
            <a:pPr lvl="1"/>
            <a:r>
              <a:rPr lang="en-US" sz="1600" dirty="0">
                <a:cs typeface="Calibri"/>
              </a:rPr>
              <a:t>Targeted subsidy funding will need to layer on top of other funding sources (Ports, AQMD, CARB, etc.)</a:t>
            </a:r>
          </a:p>
          <a:p>
            <a:pPr lvl="1"/>
            <a:r>
              <a:rPr lang="en-US" sz="1600" dirty="0">
                <a:cs typeface="Calibri"/>
              </a:rPr>
              <a:t>What will be the focus?  Small Business, Independent Owners/Operators in corridor, etc.?</a:t>
            </a:r>
          </a:p>
          <a:p>
            <a:pPr lvl="1"/>
            <a:endParaRPr lang="en-US" sz="1600" dirty="0">
              <a:cs typeface="Calibri"/>
            </a:endParaRPr>
          </a:p>
          <a:p>
            <a:r>
              <a:rPr lang="en-US" sz="1600" b="1" dirty="0">
                <a:cs typeface="Calibri"/>
              </a:rPr>
              <a:t>Focus primarily on subsidy funding for ZE truck purchases/leases</a:t>
            </a:r>
          </a:p>
          <a:p>
            <a:pPr lvl="1">
              <a:lnSpc>
                <a:spcPct val="100000"/>
              </a:lnSpc>
              <a:spcBef>
                <a:spcPts val="400"/>
              </a:spcBef>
            </a:pPr>
            <a:r>
              <a:rPr lang="en-US" sz="1600" dirty="0">
                <a:cs typeface="Calibri"/>
              </a:rPr>
              <a:t>Need a strong business case as subsidy need per ZE truck is extremely expensive in near term</a:t>
            </a:r>
          </a:p>
          <a:p>
            <a:pPr lvl="2">
              <a:lnSpc>
                <a:spcPct val="100000"/>
              </a:lnSpc>
              <a:spcBef>
                <a:spcPts val="400"/>
              </a:spcBef>
            </a:pPr>
            <a:r>
              <a:rPr lang="en-US" sz="1600" dirty="0">
                <a:cs typeface="Calibri"/>
              </a:rPr>
              <a:t>Also, dependent upon access to ZE infrastructure for charging/fueling.</a:t>
            </a:r>
          </a:p>
          <a:p>
            <a:pPr marL="0" indent="0">
              <a:buNone/>
            </a:pPr>
            <a:endParaRPr lang="en-US" b="1" u="sng" dirty="0">
              <a:cs typeface="Calibri"/>
            </a:endParaRPr>
          </a:p>
          <a:p>
            <a:pPr lvl="1"/>
            <a:endParaRPr lang="en-US" dirty="0">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16</a:t>
            </a:fld>
            <a:endParaRPr lang="en-US"/>
          </a:p>
        </p:txBody>
      </p:sp>
    </p:spTree>
    <p:extLst>
      <p:ext uri="{BB962C8B-B14F-4D97-AF65-F5344CB8AC3E}">
        <p14:creationId xmlns:p14="http://schemas.microsoft.com/office/powerpoint/2010/main" val="620489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F91B0-9347-45AC-8476-1DE64B30E0E1}"/>
              </a:ext>
            </a:extLst>
          </p:cNvPr>
          <p:cNvSpPr>
            <a:spLocks noGrp="1"/>
          </p:cNvSpPr>
          <p:nvPr>
            <p:ph type="title"/>
          </p:nvPr>
        </p:nvSpPr>
        <p:spPr/>
        <p:txBody>
          <a:bodyPr/>
          <a:lstStyle/>
          <a:p>
            <a:r>
              <a:rPr lang="en-US"/>
              <a:t>Task Force Input ZET Program Options</a:t>
            </a:r>
          </a:p>
        </p:txBody>
      </p:sp>
      <p:sp>
        <p:nvSpPr>
          <p:cNvPr id="3" name="Content Placeholder 2">
            <a:extLst>
              <a:ext uri="{FF2B5EF4-FFF2-40B4-BE49-F238E27FC236}">
                <a16:creationId xmlns:a16="http://schemas.microsoft.com/office/drawing/2014/main" id="{FBC18BF4-3E15-422E-8606-1504B210340E}"/>
              </a:ext>
            </a:extLst>
          </p:cNvPr>
          <p:cNvSpPr>
            <a:spLocks noGrp="1"/>
          </p:cNvSpPr>
          <p:nvPr>
            <p:ph sz="half" idx="1"/>
          </p:nvPr>
        </p:nvSpPr>
        <p:spPr>
          <a:xfrm>
            <a:off x="420687" y="1189038"/>
            <a:ext cx="5286375" cy="4675563"/>
          </a:xfrm>
        </p:spPr>
        <p:txBody>
          <a:bodyPr vert="horz" lIns="91440" tIns="45720" rIns="91440" bIns="45720" rtlCol="0" anchor="t">
            <a:normAutofit/>
          </a:bodyPr>
          <a:lstStyle/>
          <a:p>
            <a:pPr marL="0" indent="0">
              <a:buNone/>
            </a:pPr>
            <a:r>
              <a:rPr lang="en-US" b="1">
                <a:solidFill>
                  <a:schemeClr val="accent1"/>
                </a:solidFill>
              </a:rPr>
              <a:t>OPPORTUNITIES</a:t>
            </a:r>
          </a:p>
          <a:p>
            <a:pPr>
              <a:buFont typeface="Calibri" panose="020F0502020204030204" pitchFamily="34" charset="0"/>
              <a:buChar char="&gt;"/>
            </a:pPr>
            <a:r>
              <a:rPr lang="en-US" sz="1600">
                <a:solidFill>
                  <a:srgbClr val="000000"/>
                </a:solidFill>
                <a:ea typeface="+mn-lt"/>
                <a:cs typeface="+mn-lt"/>
              </a:rPr>
              <a:t>Focus on seed funding for infrastructure investment in Environmental Justice Communities and not subsidies for vehicles </a:t>
            </a:r>
          </a:p>
          <a:p>
            <a:pPr>
              <a:buFont typeface="Calibri" panose="020F0502020204030204" pitchFamily="34" charset="0"/>
              <a:buChar char="&gt;"/>
            </a:pPr>
            <a:r>
              <a:rPr lang="en-US" sz="1600" b="0" i="0" u="none" strike="noStrike">
                <a:solidFill>
                  <a:srgbClr val="000000"/>
                </a:solidFill>
                <a:effectLst/>
              </a:rPr>
              <a:t>Opportunity to partner with COG/Cities in the corridor on a series of pilot deployments to test acceptance and market users </a:t>
            </a:r>
          </a:p>
          <a:p>
            <a:pPr>
              <a:buFont typeface="Calibri" panose="020F0502020204030204" pitchFamily="34" charset="0"/>
              <a:buChar char="&gt;"/>
            </a:pPr>
            <a:r>
              <a:rPr lang="en-US" sz="1600" b="0" i="0" u="none" strike="noStrike">
                <a:solidFill>
                  <a:srgbClr val="000000"/>
                </a:solidFill>
                <a:effectLst/>
              </a:rPr>
              <a:t>Targeted subsidy funding component would potentially increase clarity regarding the location of infrastructure </a:t>
            </a:r>
          </a:p>
          <a:p>
            <a:pPr>
              <a:buFont typeface="Calibri" panose="020F0502020204030204" pitchFamily="34" charset="0"/>
              <a:buChar char="&gt;"/>
            </a:pPr>
            <a:r>
              <a:rPr lang="en-US" sz="1600" b="0" i="0" u="none" strike="noStrike">
                <a:solidFill>
                  <a:srgbClr val="000000"/>
                </a:solidFill>
                <a:effectLst/>
              </a:rPr>
              <a:t>Significant funding available for Infrastructure for Zero-Emission Trucks for the next 2 years</a:t>
            </a:r>
            <a:r>
              <a:rPr lang="en-US" sz="1600"/>
              <a:t> </a:t>
            </a:r>
          </a:p>
          <a:p>
            <a:pPr>
              <a:buFont typeface="Calibri" panose="020F0502020204030204" pitchFamily="34" charset="0"/>
              <a:buChar char="&gt;"/>
            </a:pPr>
            <a:r>
              <a:rPr lang="en-US" sz="1600" b="0" i="0" u="none" strike="noStrike">
                <a:solidFill>
                  <a:srgbClr val="000000"/>
                </a:solidFill>
                <a:effectLst/>
              </a:rPr>
              <a:t>Caltrans</a:t>
            </a:r>
            <a:r>
              <a:rPr lang="en-US" sz="1600"/>
              <a:t> </a:t>
            </a:r>
            <a:r>
              <a:rPr lang="en-US" sz="1600" b="0" i="0" u="none" strike="noStrike">
                <a:solidFill>
                  <a:srgbClr val="000000"/>
                </a:solidFill>
                <a:effectLst/>
              </a:rPr>
              <a:t>SCE Charge Ready Program $350 million dedicated to </a:t>
            </a:r>
            <a:r>
              <a:rPr lang="en-US" sz="1600">
                <a:solidFill>
                  <a:srgbClr val="000000"/>
                </a:solidFill>
              </a:rPr>
              <a:t>infrastructure </a:t>
            </a:r>
          </a:p>
          <a:p>
            <a:pPr>
              <a:buFont typeface="Calibri" panose="020F0502020204030204" pitchFamily="34" charset="0"/>
              <a:buChar char="&gt;"/>
            </a:pPr>
            <a:r>
              <a:rPr lang="en-US" sz="1600">
                <a:solidFill>
                  <a:srgbClr val="000000"/>
                </a:solidFill>
              </a:rPr>
              <a:t>Match Metro programs with other local programs to gain matching funds/commitment </a:t>
            </a:r>
            <a:endParaRPr lang="en-US" sz="1600">
              <a:solidFill>
                <a:srgbClr val="000000"/>
              </a:solidFill>
              <a:cs typeface="Calibri" panose="020F0502020204030204"/>
            </a:endParaRPr>
          </a:p>
          <a:p>
            <a:pPr marL="0" indent="0">
              <a:buNone/>
            </a:pPr>
            <a:endParaRPr lang="en-US" sz="1400" b="0" i="0" u="none" strike="noStrike">
              <a:solidFill>
                <a:srgbClr val="000000"/>
              </a:solidFill>
              <a:effectLst/>
              <a:latin typeface="Arial" panose="020B0604020202020204" pitchFamily="34" charset="0"/>
              <a:cs typeface="Arial" panose="020B0604020202020204" pitchFamily="34" charset="0"/>
            </a:endParaRPr>
          </a:p>
          <a:p>
            <a:pPr marL="0" indent="0">
              <a:buNone/>
            </a:pPr>
            <a:endParaRPr lang="en-US" sz="1400"/>
          </a:p>
          <a:p>
            <a:pPr marL="0" indent="0">
              <a:buNone/>
            </a:pPr>
            <a:endParaRPr lang="en-US"/>
          </a:p>
        </p:txBody>
      </p:sp>
      <p:sp>
        <p:nvSpPr>
          <p:cNvPr id="4" name="Content Placeholder 3">
            <a:extLst>
              <a:ext uri="{FF2B5EF4-FFF2-40B4-BE49-F238E27FC236}">
                <a16:creationId xmlns:a16="http://schemas.microsoft.com/office/drawing/2014/main" id="{6FDA415A-5B0D-4614-901E-62070555010A}"/>
              </a:ext>
            </a:extLst>
          </p:cNvPr>
          <p:cNvSpPr>
            <a:spLocks noGrp="1"/>
          </p:cNvSpPr>
          <p:nvPr>
            <p:ph sz="half" idx="2"/>
          </p:nvPr>
        </p:nvSpPr>
        <p:spPr>
          <a:xfrm>
            <a:off x="6164263" y="1189038"/>
            <a:ext cx="5638800" cy="4675563"/>
          </a:xfrm>
        </p:spPr>
        <p:txBody>
          <a:bodyPr vert="horz" lIns="91440" tIns="45720" rIns="91440" bIns="45720" rtlCol="0" anchor="t">
            <a:normAutofit/>
          </a:bodyPr>
          <a:lstStyle/>
          <a:p>
            <a:pPr marL="0" indent="0">
              <a:buNone/>
            </a:pPr>
            <a:r>
              <a:rPr lang="en-US" b="1">
                <a:solidFill>
                  <a:schemeClr val="accent1"/>
                </a:solidFill>
              </a:rPr>
              <a:t>CHALLENGES</a:t>
            </a:r>
          </a:p>
          <a:p>
            <a:pPr>
              <a:buFont typeface="Calibri" panose="020F0502020204030204" pitchFamily="34" charset="0"/>
              <a:buChar char="&gt;"/>
            </a:pPr>
            <a:r>
              <a:rPr lang="en-US" sz="1600" b="0" i="0" u="none" strike="noStrike">
                <a:solidFill>
                  <a:srgbClr val="000000"/>
                </a:solidFill>
                <a:effectLst/>
              </a:rPr>
              <a:t>Infrastructure to fuel Zero-Emission </a:t>
            </a:r>
            <a:r>
              <a:rPr lang="en-US" sz="1600">
                <a:solidFill>
                  <a:srgbClr val="000000"/>
                </a:solidFill>
              </a:rPr>
              <a:t>T</a:t>
            </a:r>
            <a:r>
              <a:rPr lang="en-US" sz="1600" b="0" i="0" u="none" strike="noStrike">
                <a:solidFill>
                  <a:srgbClr val="000000"/>
                </a:solidFill>
                <a:effectLst/>
              </a:rPr>
              <a:t>rucks is critical </a:t>
            </a:r>
          </a:p>
          <a:p>
            <a:pPr>
              <a:buFont typeface="Calibri" panose="020F0502020204030204" pitchFamily="34" charset="0"/>
              <a:buChar char="&gt;"/>
            </a:pPr>
            <a:r>
              <a:rPr lang="en-US" sz="1600" b="0" i="0" u="none" strike="noStrike">
                <a:solidFill>
                  <a:srgbClr val="000000"/>
                </a:solidFill>
                <a:effectLst/>
              </a:rPr>
              <a:t>Significant time needed to plan and install EV chargers for medium-duty to heavy-duty trucks</a:t>
            </a:r>
            <a:endParaRPr lang="en-US" sz="1600"/>
          </a:p>
          <a:p>
            <a:pPr>
              <a:buFont typeface="Calibri" panose="020F0502020204030204" pitchFamily="34" charset="0"/>
              <a:buChar char="&gt;"/>
            </a:pPr>
            <a:r>
              <a:rPr lang="en-US" sz="1600">
                <a:solidFill>
                  <a:srgbClr val="000000"/>
                </a:solidFill>
              </a:rPr>
              <a:t>Support of communities on the location of Zero-Emission Truck Infrastructure                         </a:t>
            </a:r>
          </a:p>
          <a:p>
            <a:pPr>
              <a:buFont typeface="Calibri" panose="020F0502020204030204" pitchFamily="34" charset="0"/>
              <a:buChar char="&gt;"/>
            </a:pPr>
            <a:r>
              <a:rPr lang="en-US" sz="1600" b="0" i="0" u="none" strike="noStrike">
                <a:solidFill>
                  <a:srgbClr val="000000"/>
                </a:solidFill>
                <a:effectLst/>
              </a:rPr>
              <a:t>Clear, coordinated approach among state agencies is needed where there are overlapping areas of focus</a:t>
            </a:r>
          </a:p>
          <a:p>
            <a:pPr>
              <a:buFont typeface="Calibri" panose="020F0502020204030204" pitchFamily="34" charset="0"/>
              <a:buChar char="&gt;"/>
            </a:pPr>
            <a:r>
              <a:rPr lang="en-US" sz="1600" b="0" i="0" u="none" strike="noStrike">
                <a:solidFill>
                  <a:srgbClr val="000000"/>
                </a:solidFill>
                <a:effectLst/>
              </a:rPr>
              <a:t>Siting of infrastructure must not result in displacement or further harm; construction/operations impacts must be addressed</a:t>
            </a:r>
            <a:r>
              <a:rPr lang="en-US" sz="1600"/>
              <a:t> </a:t>
            </a:r>
          </a:p>
          <a:p>
            <a:pPr>
              <a:buFont typeface="Calibri" panose="020F0502020204030204" pitchFamily="34" charset="0"/>
              <a:buChar char="&gt;"/>
            </a:pPr>
            <a:r>
              <a:rPr lang="en-US" sz="1600">
                <a:solidFill>
                  <a:srgbClr val="000000"/>
                </a:solidFill>
              </a:rPr>
              <a:t>Infrastructure planning and deployment are needed ahead of vehicle deployment </a:t>
            </a:r>
            <a:endParaRPr lang="en-US" sz="1600">
              <a:solidFill>
                <a:srgbClr val="000000"/>
              </a:solidFill>
              <a:cs typeface="Calibri" panose="020F0502020204030204"/>
            </a:endParaRPr>
          </a:p>
          <a:p>
            <a:pPr>
              <a:buFont typeface="Calibri" panose="020F0502020204030204" pitchFamily="34" charset="0"/>
              <a:buChar char="&gt;"/>
            </a:pPr>
            <a:r>
              <a:rPr lang="en-US" sz="1600">
                <a:solidFill>
                  <a:srgbClr val="000000"/>
                </a:solidFill>
              </a:rPr>
              <a:t>Labor and classification issues related to Justice40</a:t>
            </a:r>
            <a:endParaRPr lang="en-US" sz="1600">
              <a:solidFill>
                <a:srgbClr val="000000"/>
              </a:solidFill>
              <a:cs typeface="Calibri" panose="020F0502020204030204"/>
            </a:endParaRPr>
          </a:p>
          <a:p>
            <a:pPr marL="342900" indent="-342900">
              <a:buFont typeface="Arial"/>
              <a:buChar char="•"/>
            </a:pPr>
            <a:endParaRPr lang="en-US" sz="1400">
              <a:solidFill>
                <a:srgbClr val="000000"/>
              </a:solidFill>
              <a:cs typeface="Calibri" panose="020F0502020204030204"/>
            </a:endParaRPr>
          </a:p>
          <a:p>
            <a:pPr marL="0" indent="0">
              <a:buNone/>
            </a:pPr>
            <a:endParaRPr lang="en-US"/>
          </a:p>
          <a:p>
            <a:pPr marL="0" indent="0">
              <a:buNone/>
            </a:pPr>
            <a:endParaRPr lang="en-US"/>
          </a:p>
        </p:txBody>
      </p:sp>
      <p:sp>
        <p:nvSpPr>
          <p:cNvPr id="5" name="Slide Number Placeholder 4">
            <a:extLst>
              <a:ext uri="{FF2B5EF4-FFF2-40B4-BE49-F238E27FC236}">
                <a16:creationId xmlns:a16="http://schemas.microsoft.com/office/drawing/2014/main" id="{8868E11C-CE56-4F18-B64B-5D285DF57689}"/>
              </a:ext>
            </a:extLst>
          </p:cNvPr>
          <p:cNvSpPr>
            <a:spLocks noGrp="1"/>
          </p:cNvSpPr>
          <p:nvPr>
            <p:ph type="sldNum" sz="quarter" idx="12"/>
          </p:nvPr>
        </p:nvSpPr>
        <p:spPr/>
        <p:txBody>
          <a:bodyPr/>
          <a:lstStyle/>
          <a:p>
            <a:fld id="{2429C633-AF9B-9840-B7F1-7587910FEF71}" type="slidenum">
              <a:rPr lang="en-US" smtClean="0"/>
              <a:pPr/>
              <a:t>17</a:t>
            </a:fld>
            <a:endParaRPr lang="en-US"/>
          </a:p>
        </p:txBody>
      </p:sp>
    </p:spTree>
    <p:extLst>
      <p:ext uri="{BB962C8B-B14F-4D97-AF65-F5344CB8AC3E}">
        <p14:creationId xmlns:p14="http://schemas.microsoft.com/office/powerpoint/2010/main" val="419214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23439"/>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#3:</a:t>
            </a:r>
          </a:p>
          <a:p>
            <a:pPr algn="ctr"/>
            <a:r>
              <a:rPr lang="en-US" sz="4000" b="1">
                <a:solidFill>
                  <a:schemeClr val="bg1"/>
                </a:solidFill>
                <a:cs typeface="Calibri"/>
              </a:rPr>
              <a:t>Refined Recommendation</a:t>
            </a:r>
          </a:p>
        </p:txBody>
      </p:sp>
    </p:spTree>
    <p:extLst>
      <p:ext uri="{BB962C8B-B14F-4D97-AF65-F5344CB8AC3E}">
        <p14:creationId xmlns:p14="http://schemas.microsoft.com/office/powerpoint/2010/main" val="3554179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sz="2800"/>
              <a:t>710 ZE Truck Program Draft Recommendation </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19</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5197320"/>
          </a:xfrm>
          <a:prstGeom prst="rect">
            <a:avLst/>
          </a:prstGeom>
          <a:noFill/>
        </p:spPr>
        <p:txBody>
          <a:bodyPr wrap="square" lIns="91440" tIns="45720" rIns="91440" bIns="45720" anchor="t">
            <a:spAutoFit/>
          </a:bodyPr>
          <a:lstStyle/>
          <a:p>
            <a:r>
              <a:rPr lang="en-US" sz="2400" b="1"/>
              <a:t>DRAFT RECOMMENDATION</a:t>
            </a:r>
          </a:p>
          <a:p>
            <a:endParaRPr lang="en-US" sz="1200" b="1">
              <a:solidFill>
                <a:schemeClr val="tx2"/>
              </a:solidFill>
            </a:endParaRPr>
          </a:p>
          <a:p>
            <a:r>
              <a:rPr lang="en-US" sz="2800" b="1">
                <a:solidFill>
                  <a:schemeClr val="tx2"/>
                </a:solidFill>
              </a:rPr>
              <a:t>Metro should leverage its $50 million to implement ZE Infrastructure with a small strategic set-aside for targeted ZE truck subsidies.</a:t>
            </a:r>
            <a:endParaRPr lang="en-US" sz="2800" b="1">
              <a:solidFill>
                <a:schemeClr val="tx2"/>
              </a:solidFill>
              <a:cs typeface="Calibri"/>
            </a:endParaRPr>
          </a:p>
          <a:p>
            <a:endParaRPr lang="en-US" sz="2400" b="1">
              <a:solidFill>
                <a:srgbClr val="FF0000"/>
              </a:solidFill>
              <a:cs typeface="Calibri"/>
            </a:endParaRPr>
          </a:p>
          <a:p>
            <a:pPr lvl="0">
              <a:defRPr/>
            </a:pPr>
            <a:r>
              <a:rPr lang="en-US" sz="2400" b="1"/>
              <a:t>DEGREES OF AGREEMENT</a:t>
            </a:r>
            <a:endParaRPr lang="en-US" sz="2400" b="1">
              <a:cs typeface="Calibri"/>
            </a:endParaRPr>
          </a:p>
          <a:p>
            <a:pPr marL="228600" indent="-228600" defTabSz="914400">
              <a:lnSpc>
                <a:spcPct val="90000"/>
              </a:lnSpc>
              <a:spcBef>
                <a:spcPts val="1000"/>
              </a:spcBef>
              <a:buFont typeface="Wingdings" panose="05000000000000000000" pitchFamily="2" charset="2"/>
              <a:buChar char="q"/>
            </a:pPr>
            <a:r>
              <a:rPr lang="en-US" sz="2400"/>
              <a:t> I support the proposal</a:t>
            </a:r>
            <a:endParaRPr lang="en-US" sz="2400">
              <a:cs typeface="Calibri"/>
            </a:endParaRPr>
          </a:p>
          <a:p>
            <a:pPr marL="228600" indent="-228600" defTabSz="914400">
              <a:lnSpc>
                <a:spcPct val="90000"/>
              </a:lnSpc>
              <a:spcBef>
                <a:spcPts val="1000"/>
              </a:spcBef>
              <a:buFont typeface="Wingdings" panose="05000000000000000000" pitchFamily="2" charset="2"/>
              <a:buChar char="q"/>
            </a:pPr>
            <a:r>
              <a:rPr lang="en-US" sz="2400"/>
              <a:t> I can live with the proposal </a:t>
            </a:r>
            <a:endParaRPr lang="en-US" sz="2400">
              <a:cs typeface="Calibri"/>
            </a:endParaRPr>
          </a:p>
          <a:p>
            <a:pPr marL="228600" indent="-228600" defTabSz="914400">
              <a:lnSpc>
                <a:spcPct val="90000"/>
              </a:lnSpc>
              <a:spcBef>
                <a:spcPts val="1000"/>
              </a:spcBef>
              <a:buFont typeface="Wingdings" panose="05000000000000000000" pitchFamily="2" charset="2"/>
              <a:buChar char="q"/>
            </a:pPr>
            <a:r>
              <a:rPr lang="en-US" sz="2400"/>
              <a:t> I have concerns about the proposal</a:t>
            </a:r>
            <a:endParaRPr lang="en-US" sz="2400">
              <a:cs typeface="Calibri"/>
            </a:endParaRPr>
          </a:p>
          <a:p>
            <a:pPr marL="228600" indent="-228600" defTabSz="914400">
              <a:lnSpc>
                <a:spcPct val="90000"/>
              </a:lnSpc>
              <a:spcBef>
                <a:spcPts val="1000"/>
              </a:spcBef>
              <a:buFont typeface="Wingdings" panose="05000000000000000000" pitchFamily="2" charset="2"/>
              <a:buChar char="q"/>
            </a:pPr>
            <a:r>
              <a:rPr lang="en-US" sz="2400"/>
              <a:t> I will stand aside on this one</a:t>
            </a:r>
            <a:endParaRPr lang="en-US" sz="2400">
              <a:cs typeface="Calibri"/>
            </a:endParaRPr>
          </a:p>
          <a:p>
            <a:endParaRPr lang="en-US" sz="2400" b="1">
              <a:solidFill>
                <a:srgbClr val="FF0000"/>
              </a:solidFill>
              <a:cs typeface="Calibri"/>
            </a:endParaRPr>
          </a:p>
          <a:p>
            <a:endParaRPr lang="en-US" sz="2400" b="1">
              <a:solidFill>
                <a:srgbClr val="FF0000"/>
              </a:solidFill>
              <a:cs typeface="Calibri"/>
            </a:endParaRPr>
          </a:p>
          <a:p>
            <a:endParaRPr lang="en-US" sz="2400" b="1">
              <a:solidFill>
                <a:schemeClr val="tx2"/>
              </a:solidFill>
              <a:cs typeface="Calibri" panose="020F0502020204030204"/>
            </a:endParaRPr>
          </a:p>
        </p:txBody>
      </p:sp>
    </p:spTree>
    <p:extLst>
      <p:ext uri="{BB962C8B-B14F-4D97-AF65-F5344CB8AC3E}">
        <p14:creationId xmlns:p14="http://schemas.microsoft.com/office/powerpoint/2010/main" val="1959618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2214-7205-5F7A-7E8D-604227712EE4}"/>
              </a:ext>
            </a:extLst>
          </p:cNvPr>
          <p:cNvSpPr>
            <a:spLocks noGrp="1"/>
          </p:cNvSpPr>
          <p:nvPr>
            <p:ph type="title"/>
          </p:nvPr>
        </p:nvSpPr>
        <p:spPr/>
        <p:txBody>
          <a:bodyPr>
            <a:normAutofit/>
          </a:bodyPr>
          <a:lstStyle/>
          <a:p>
            <a:r>
              <a:rPr lang="en-US" sz="2800" b="1">
                <a:solidFill>
                  <a:schemeClr val="bg1"/>
                </a:solidFill>
                <a:latin typeface="+mn-lt"/>
                <a:ea typeface="+mn-ea"/>
                <a:cs typeface="Calibri" panose="020F0502020204030204"/>
              </a:rPr>
              <a:t>Zero-Emission Truck Working Group Vote</a:t>
            </a:r>
          </a:p>
        </p:txBody>
      </p:sp>
      <p:sp>
        <p:nvSpPr>
          <p:cNvPr id="4" name="Content Placeholder 2">
            <a:extLst>
              <a:ext uri="{FF2B5EF4-FFF2-40B4-BE49-F238E27FC236}">
                <a16:creationId xmlns:a16="http://schemas.microsoft.com/office/drawing/2014/main" id="{36EEFB31-76B4-944F-ADBE-6E46694F2009}"/>
              </a:ext>
            </a:extLst>
          </p:cNvPr>
          <p:cNvSpPr txBox="1">
            <a:spLocks/>
          </p:cNvSpPr>
          <p:nvPr/>
        </p:nvSpPr>
        <p:spPr>
          <a:xfrm>
            <a:off x="5704114" y="1040186"/>
            <a:ext cx="5573486" cy="5439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marL="0" indent="0">
              <a:buNone/>
            </a:pPr>
            <a:r>
              <a:rPr lang="en-US" b="1">
                <a:solidFill>
                  <a:schemeClr val="tx2"/>
                </a:solidFill>
              </a:rPr>
              <a:t>Metro should leverage its $50 million on ZE Infrastructure with a small set-aside for targeted ZE truck subsidies.</a:t>
            </a:r>
          </a:p>
          <a:p>
            <a:pPr marL="0" indent="0">
              <a:buNone/>
              <a:defRPr/>
            </a:pPr>
            <a:endParaRPr lang="en-US" sz="1800" b="1">
              <a:latin typeface="Calibri" panose="020F0502020204030204"/>
              <a:cs typeface="Calibri"/>
            </a:endParaRPr>
          </a:p>
        </p:txBody>
      </p:sp>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20</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pic>
        <p:nvPicPr>
          <p:cNvPr id="6" name="Picture 5">
            <a:extLst>
              <a:ext uri="{FF2B5EF4-FFF2-40B4-BE49-F238E27FC236}">
                <a16:creationId xmlns:a16="http://schemas.microsoft.com/office/drawing/2014/main" id="{7A421759-8F87-4CE9-8D8D-C2E77AA9B4E5}"/>
              </a:ext>
            </a:extLst>
          </p:cNvPr>
          <p:cNvPicPr>
            <a:picLocks noChangeAspect="1"/>
          </p:cNvPicPr>
          <p:nvPr/>
        </p:nvPicPr>
        <p:blipFill>
          <a:blip r:embed="rId4"/>
          <a:stretch>
            <a:fillRect/>
          </a:stretch>
        </p:blipFill>
        <p:spPr>
          <a:xfrm>
            <a:off x="381000" y="2854509"/>
            <a:ext cx="4978400" cy="1590425"/>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6"/>
              <a:stretch>
                <a:fillRect/>
              </a:stretch>
            </p:blipFill>
            <p:spPr>
              <a:xfrm>
                <a:off x="672497" y="6223259"/>
                <a:ext cx="1014868" cy="297998"/>
              </a:xfrm>
              <a:prstGeom prst="rect">
                <a:avLst/>
              </a:prstGeom>
            </p:spPr>
          </p:pic>
        </p:grpSp>
      </p:grpSp>
      <p:sp>
        <p:nvSpPr>
          <p:cNvPr id="12" name="Content Placeholder 2">
            <a:extLst>
              <a:ext uri="{FF2B5EF4-FFF2-40B4-BE49-F238E27FC236}">
                <a16:creationId xmlns:a16="http://schemas.microsoft.com/office/drawing/2014/main" id="{CE555CA3-E8A4-41B7-BF26-636228F5C209}"/>
              </a:ext>
            </a:extLst>
          </p:cNvPr>
          <p:cNvSpPr txBox="1">
            <a:spLocks/>
          </p:cNvSpPr>
          <p:nvPr/>
        </p:nvSpPr>
        <p:spPr>
          <a:xfrm>
            <a:off x="5800859" y="3354267"/>
            <a:ext cx="5344886" cy="24635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a:buFont typeface="Wingdings" panose="05000000000000000000" pitchFamily="2" charset="2"/>
              <a:buChar char="q"/>
            </a:pPr>
            <a:r>
              <a:rPr lang="en-US" sz="3200"/>
              <a:t> Yes</a:t>
            </a:r>
          </a:p>
          <a:p>
            <a:pPr>
              <a:buFont typeface="Wingdings" panose="05000000000000000000" pitchFamily="2" charset="2"/>
              <a:buChar char="q"/>
            </a:pPr>
            <a:r>
              <a:rPr lang="en-US" sz="3200"/>
              <a:t> No </a:t>
            </a:r>
          </a:p>
          <a:p>
            <a:pPr>
              <a:buFont typeface="Wingdings" panose="05000000000000000000" pitchFamily="2" charset="2"/>
              <a:buChar char="q"/>
            </a:pPr>
            <a:r>
              <a:rPr lang="en-US" sz="3200"/>
              <a:t> Abstain</a:t>
            </a:r>
            <a:endParaRPr lang="en-US" sz="1600"/>
          </a:p>
          <a:p>
            <a:pPr marL="0" indent="0">
              <a:buNone/>
              <a:defRPr/>
            </a:pPr>
            <a:endParaRPr lang="en-US" sz="1800" b="1">
              <a:latin typeface="Calibri" panose="020F0502020204030204"/>
              <a:cs typeface="Calibri"/>
            </a:endParaRPr>
          </a:p>
        </p:txBody>
      </p:sp>
    </p:spTree>
    <p:extLst>
      <p:ext uri="{BB962C8B-B14F-4D97-AF65-F5344CB8AC3E}">
        <p14:creationId xmlns:p14="http://schemas.microsoft.com/office/powerpoint/2010/main" val="3816070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69633"/>
          </a:xfrm>
          <a:prstGeom prst="rect">
            <a:avLst/>
          </a:prstGeom>
          <a:solidFill>
            <a:srgbClr val="00B4BD"/>
          </a:solidFill>
        </p:spPr>
        <p:txBody>
          <a:bodyPr wrap="square" lIns="91440" tIns="45720" rIns="91440" bIns="45720" rtlCol="0" anchor="t">
            <a:spAutoFit/>
          </a:bodyPr>
          <a:lstStyle/>
          <a:p>
            <a:pPr algn="ctr"/>
            <a:r>
              <a:rPr lang="en-US" sz="4000" b="1">
                <a:solidFill>
                  <a:schemeClr val="bg1"/>
                </a:solidFill>
                <a:cs typeface="Calibri"/>
              </a:rPr>
              <a:t>Agenda Item #4:</a:t>
            </a:r>
          </a:p>
          <a:p>
            <a:pPr algn="ctr"/>
            <a:endParaRPr lang="en-US" sz="1200" b="1">
              <a:solidFill>
                <a:schemeClr val="bg1"/>
              </a:solidFill>
              <a:cs typeface="Calibri"/>
            </a:endParaRPr>
          </a:p>
          <a:p>
            <a:pPr marR="0" lvl="0" algn="ctr">
              <a:lnSpc>
                <a:spcPts val="4500"/>
              </a:lnSpc>
              <a:spcBef>
                <a:spcPts val="0"/>
              </a:spcBef>
              <a:spcAft>
                <a:spcPts val="0"/>
              </a:spcAft>
            </a:pPr>
            <a:r>
              <a:rPr lang="en-US" sz="4000" b="1">
                <a:solidFill>
                  <a:schemeClr val="bg1"/>
                </a:solidFill>
                <a:cs typeface="Calibri"/>
              </a:rPr>
              <a:t>Next Steps</a:t>
            </a:r>
          </a:p>
        </p:txBody>
      </p:sp>
    </p:spTree>
    <p:extLst>
      <p:ext uri="{BB962C8B-B14F-4D97-AF65-F5344CB8AC3E}">
        <p14:creationId xmlns:p14="http://schemas.microsoft.com/office/powerpoint/2010/main" val="3458764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310126"/>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319474"/>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300775"/>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401974"/>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751808" y="2149019"/>
            <a:ext cx="2203764" cy="4301177"/>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pPr>
            <a:r>
              <a:rPr lang="en-US" sz="1200">
                <a:latin typeface="Calibri"/>
                <a:cs typeface="Calibri"/>
              </a:rPr>
              <a:t>Zero-Emission Truck Working Group (ZET WG) to finalize </a:t>
            </a:r>
            <a:r>
              <a:rPr lang="en-US" sz="1200" b="0" i="0" u="none" strike="noStrike">
                <a:effectLst/>
                <a:latin typeface="Calibri"/>
                <a:cs typeface="Calibri"/>
              </a:rPr>
              <a:t>recommendation on</a:t>
            </a:r>
            <a:r>
              <a:rPr lang="en-US" sz="1200">
                <a:latin typeface="Calibri"/>
                <a:cs typeface="Calibri"/>
              </a:rPr>
              <a:t> </a:t>
            </a:r>
            <a:r>
              <a:rPr lang="en-US" sz="1200" b="0" i="0" u="none" strike="noStrike">
                <a:effectLst/>
                <a:latin typeface="Calibri"/>
                <a:cs typeface="Calibri"/>
              </a:rPr>
              <a:t> $50 million funding use.  </a:t>
            </a:r>
            <a:endParaRPr lang="en-US" sz="1200">
              <a:latin typeface="Calibri"/>
              <a:cs typeface="Calibri"/>
            </a:endParaRPr>
          </a:p>
          <a:p>
            <a:pPr marL="171450" indent="-171450">
              <a:buFont typeface="Calibri" panose="020F0502020204030204" pitchFamily="34" charset="0"/>
              <a:buChar char="&gt;"/>
            </a:pPr>
            <a:endParaRPr lang="en-US" sz="1200">
              <a:latin typeface="Calibri"/>
              <a:cs typeface="Calibri"/>
            </a:endParaRPr>
          </a:p>
          <a:p>
            <a:pPr marL="171450" indent="-171450">
              <a:buFont typeface="Calibri" panose="020F0502020204030204" pitchFamily="34" charset="0"/>
              <a:buChar char="&gt;"/>
            </a:pPr>
            <a:r>
              <a:rPr lang="en-US" sz="1200">
                <a:latin typeface="Calibri"/>
                <a:ea typeface="+mn-lt"/>
                <a:cs typeface="+mn-lt"/>
              </a:rPr>
              <a:t>ZET WG begins discussion on structuring the program protocols:</a:t>
            </a:r>
          </a:p>
          <a:p>
            <a:pPr marL="342900" lvl="1" indent="-171450">
              <a:buFont typeface="Arial" panose="020B0604020202020204" pitchFamily="34" charset="0"/>
              <a:buChar char="•"/>
            </a:pPr>
            <a:r>
              <a:rPr lang="en-US" sz="1200">
                <a:latin typeface="Calibri"/>
                <a:ea typeface="+mn-lt"/>
                <a:cs typeface="+mn-lt"/>
              </a:rPr>
              <a:t>Evaluation Criteria</a:t>
            </a:r>
          </a:p>
          <a:p>
            <a:pPr marL="342900" lvl="1" indent="-171450">
              <a:buFont typeface="Arial" panose="020B0604020202020204" pitchFamily="34" charset="0"/>
              <a:buChar char="•"/>
            </a:pPr>
            <a:r>
              <a:rPr lang="en-US" sz="1200">
                <a:latin typeface="Calibri"/>
                <a:ea typeface="+mn-lt"/>
                <a:cs typeface="+mn-lt"/>
              </a:rPr>
              <a:t>Funding Leverage Opportunities</a:t>
            </a:r>
          </a:p>
          <a:p>
            <a:pPr marL="342900" lvl="1" indent="-171450">
              <a:buFont typeface="Arial" panose="020B0604020202020204" pitchFamily="34" charset="0"/>
              <a:buChar char="•"/>
            </a:pPr>
            <a:r>
              <a:rPr lang="en-US" sz="1200">
                <a:latin typeface="Calibri"/>
                <a:ea typeface="+mn-lt"/>
                <a:cs typeface="+mn-lt"/>
              </a:rPr>
              <a:t>Maximum participation share</a:t>
            </a:r>
          </a:p>
          <a:p>
            <a:pPr marL="342900" lvl="1" indent="-171450">
              <a:buFont typeface="Arial" panose="020B0604020202020204" pitchFamily="34" charset="0"/>
              <a:buChar char="•"/>
            </a:pPr>
            <a:r>
              <a:rPr lang="en-US" sz="1200">
                <a:latin typeface="Calibri"/>
                <a:ea typeface="+mn-lt"/>
                <a:cs typeface="+mn-lt"/>
              </a:rPr>
              <a:t>Public Benefit</a:t>
            </a:r>
          </a:p>
          <a:p>
            <a:pPr marL="342900" lvl="1" indent="-171450">
              <a:buFont typeface="Arial" panose="020B0604020202020204" pitchFamily="34" charset="0"/>
              <a:buChar char="•"/>
            </a:pPr>
            <a:r>
              <a:rPr lang="en-US" sz="1200">
                <a:latin typeface="Calibri"/>
                <a:cs typeface="Calibri" panose="020F0502020204030204"/>
              </a:rPr>
              <a:t>Community engagement</a:t>
            </a:r>
          </a:p>
          <a:p>
            <a:pPr marL="342900" lvl="1" indent="-171450">
              <a:buFont typeface="Arial" panose="020B0604020202020204" pitchFamily="34" charset="0"/>
              <a:buChar char="•"/>
            </a:pPr>
            <a:r>
              <a:rPr lang="en-US" sz="1200">
                <a:latin typeface="Calibri"/>
                <a:cs typeface="Calibri" panose="020F0502020204030204"/>
              </a:rPr>
              <a:t>Pilot projects</a:t>
            </a:r>
          </a:p>
          <a:p>
            <a:endParaRPr lang="en-US" sz="1200">
              <a:latin typeface="Calibri"/>
              <a:ea typeface="+mn-lt"/>
              <a:cs typeface="+mn-lt"/>
            </a:endParaRPr>
          </a:p>
          <a:p>
            <a:pPr marL="171450" indent="-171450">
              <a:buFont typeface="Calibri" panose="020F0502020204030204" pitchFamily="34" charset="0"/>
              <a:buChar char="&gt;"/>
            </a:pPr>
            <a:r>
              <a:rPr lang="en-US" sz="1200">
                <a:latin typeface="Calibri"/>
                <a:ea typeface="+mn-lt"/>
                <a:cs typeface="+mn-lt"/>
              </a:rPr>
              <a:t>Metro begins work on a Truck Technology Comparative Report.</a:t>
            </a:r>
          </a:p>
          <a:p>
            <a:endParaRPr lang="en-US" sz="950">
              <a:solidFill>
                <a:srgbClr val="000000"/>
              </a:solidFill>
              <a:latin typeface="Calibri"/>
              <a:cs typeface="Calibri"/>
            </a:endParaRPr>
          </a:p>
          <a:p>
            <a:endParaRPr lang="en-US" sz="1200" b="1"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cap="none" spc="0" normalizeH="0" baseline="0" noProof="0">
              <a:ln>
                <a:noFill/>
              </a:ln>
              <a:solidFill>
                <a:srgbClr val="000000"/>
              </a:solidFill>
              <a:effectLst/>
              <a:uLnTx/>
              <a:uFillTx/>
              <a:latin typeface="Calibri"/>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3002127" y="2149019"/>
            <a:ext cx="2675377" cy="4708981"/>
          </a:xfrm>
          <a:prstGeom prst="rect">
            <a:avLst/>
          </a:prstGeom>
          <a:noFill/>
        </p:spPr>
        <p:txBody>
          <a:bodyPr wrap="square" lIns="91440" tIns="45720" rIns="91440" bIns="45720" rtlCol="0" anchor="t">
            <a:spAutoFit/>
          </a:bodyPr>
          <a:lstStyle/>
          <a:p>
            <a:pPr marL="171450" indent="-171450">
              <a:buFontTx/>
              <a:buChar char="&gt;"/>
            </a:pPr>
            <a:r>
              <a:rPr lang="en-US" sz="1200">
                <a:latin typeface="Calibri"/>
                <a:cs typeface="Calibri"/>
              </a:rPr>
              <a:t>ZET Working Group Reports its recommendation for the ZET Program to the 710 Task Force.</a:t>
            </a:r>
            <a:endParaRPr lang="en-US" sz="1200">
              <a:latin typeface="Calibri" panose="020F0502020204030204" pitchFamily="34" charset="0"/>
              <a:cs typeface="Calibri" panose="020F0502020204030204" pitchFamily="34" charset="0"/>
            </a:endParaRPr>
          </a:p>
          <a:p>
            <a:pPr marL="171450" indent="-171450">
              <a:buFontTx/>
              <a:buChar char="&gt;"/>
            </a:pPr>
            <a:endParaRPr lang="en-US" sz="1200" b="0" i="0" u="none" strike="noStrike" kern="1200" cap="none" spc="0" normalizeH="0" baseline="0" noProof="0">
              <a:ln>
                <a:noFill/>
              </a:ln>
              <a:effectLst/>
              <a:uLnTx/>
              <a:uFillTx/>
              <a:latin typeface="Calibri" panose="020F0502020204030204"/>
              <a:cs typeface="Calibri"/>
            </a:endParaRPr>
          </a:p>
          <a:p>
            <a:pPr marL="171450" indent="-171450">
              <a:buFontTx/>
              <a:buChar char="&gt;"/>
              <a:defRPr/>
            </a:pPr>
            <a:r>
              <a:rPr lang="en-US" sz="1200">
                <a:latin typeface="Calibri" panose="020F0502020204030204"/>
                <a:cs typeface="Calibri"/>
              </a:rPr>
              <a:t>Equity Working Group provides </a:t>
            </a:r>
            <a:br>
              <a:rPr lang="en-US" sz="1200">
                <a:latin typeface="Calibri" panose="020F0502020204030204"/>
                <a:cs typeface="Calibri"/>
              </a:rPr>
            </a:br>
            <a:r>
              <a:rPr lang="en-US" sz="1200">
                <a:latin typeface="Calibri" panose="020F0502020204030204"/>
                <a:cs typeface="Calibri"/>
              </a:rPr>
              <a:t>input to the 710 Task Force on </a:t>
            </a:r>
            <a:br>
              <a:rPr lang="en-US" sz="1200">
                <a:latin typeface="Calibri" panose="020F0502020204030204"/>
                <a:cs typeface="Calibri"/>
              </a:rPr>
            </a:br>
            <a:r>
              <a:rPr lang="en-US" sz="1200">
                <a:latin typeface="Calibri" panose="020F0502020204030204"/>
                <a:cs typeface="Calibri"/>
              </a:rPr>
              <a:t>equity issues.</a:t>
            </a:r>
            <a:endParaRPr lang="en-US" sz="1200" b="0" i="0" u="none" strike="noStrike" kern="1200" cap="none" spc="0" normalizeH="0" baseline="0" noProof="0">
              <a:ln>
                <a:noFill/>
              </a:ln>
              <a:effectLst/>
              <a:uLnTx/>
              <a:uFillTx/>
              <a:latin typeface="Calibri" panose="020F0502020204030204"/>
              <a:cs typeface="Calibri"/>
            </a:endParaRPr>
          </a:p>
          <a:p>
            <a:pPr marL="171450" indent="-171450">
              <a:buFontTx/>
              <a:buChar char="&gt;"/>
              <a:defRPr/>
            </a:pPr>
            <a:endParaRPr lang="en-US" sz="1200">
              <a:latin typeface="Calibri" panose="020F0502020204030204"/>
              <a:cs typeface="Calibri"/>
            </a:endParaRPr>
          </a:p>
          <a:p>
            <a:pPr marL="171450" indent="-171450">
              <a:buFontTx/>
              <a:buChar char="&gt;"/>
              <a:defRPr/>
            </a:pPr>
            <a:r>
              <a:rPr lang="en-US" sz="1200">
                <a:latin typeface="Calibri" panose="020F0502020204030204"/>
                <a:cs typeface="Calibri"/>
              </a:rPr>
              <a:t>Community Leadership Committee (CLC) provides input to 710 Task Force on working with communities to shape the ZET policies and programs.  </a:t>
            </a:r>
          </a:p>
          <a:p>
            <a:pPr marL="171450" indent="-171450">
              <a:buFontTx/>
              <a:buChar char="&gt;"/>
              <a:defRPr/>
            </a:pPr>
            <a:endParaRPr lang="en-US" sz="1200">
              <a:latin typeface="Calibri" panose="020F0502020204030204"/>
              <a:cs typeface="Calibri"/>
            </a:endParaRPr>
          </a:p>
          <a:p>
            <a:pPr marL="171450" indent="-171450">
              <a:buFontTx/>
              <a:buChar char="&gt;"/>
              <a:defRPr/>
            </a:pPr>
            <a:r>
              <a:rPr lang="en-US" sz="1200">
                <a:latin typeface="Calibri" panose="020F0502020204030204"/>
                <a:cs typeface="Calibri"/>
              </a:rPr>
              <a:t>ZET WG continues discussion on Program Structure and Protocols at   ZET WG #6.</a:t>
            </a:r>
          </a:p>
          <a:p>
            <a:pPr marL="171450" indent="-171450">
              <a:buFontTx/>
              <a:buChar char="&gt;"/>
              <a:defRPr/>
            </a:pPr>
            <a:endParaRPr lang="en-US" sz="1200">
              <a:latin typeface="Calibri" panose="020F0502020204030204"/>
              <a:cs typeface="Calibri"/>
            </a:endParaRPr>
          </a:p>
          <a:p>
            <a:pPr marL="171450" indent="-171450">
              <a:buFontTx/>
              <a:buChar char="&gt;"/>
              <a:defRPr/>
            </a:pPr>
            <a:r>
              <a:rPr lang="en-US" sz="1200">
                <a:latin typeface="Calibri" panose="020F0502020204030204"/>
                <a:cs typeface="Calibri"/>
              </a:rPr>
              <a:t>ZET WG to vote on final Program Structure and Protocols.  </a:t>
            </a:r>
            <a:endParaRPr lang="en-US" sz="1200" b="0" i="0" u="none" strike="noStrike" kern="1200" cap="none" spc="0" normalizeH="0" baseline="0" noProof="0">
              <a:ln>
                <a:noFill/>
              </a:ln>
              <a:effectLst/>
              <a:uLnTx/>
              <a:uFillTx/>
              <a:latin typeface="Calibri" panose="020F0502020204030204"/>
              <a:cs typeface="Calibri"/>
            </a:endParaRPr>
          </a:p>
          <a:p>
            <a:pPr>
              <a:defRPr/>
            </a:pPr>
            <a:endParaRPr lang="en-US" sz="1200">
              <a:latin typeface="Calibri" panose="020F0502020204030204"/>
              <a:cs typeface="Calibri"/>
            </a:endParaRPr>
          </a:p>
          <a:p>
            <a:pPr marL="171450" indent="-171450">
              <a:buFont typeface="Courier New"/>
              <a:buChar char="o"/>
              <a:defRPr/>
            </a:pPr>
            <a:endParaRPr lang="en-US" sz="1200">
              <a:solidFill>
                <a:srgbClr val="000000"/>
              </a:solidFill>
              <a:latin typeface="Calibri" panose="020F0502020204030204"/>
              <a:cs typeface="Calibri"/>
            </a:endParaRPr>
          </a:p>
          <a:p>
            <a:pPr marL="171450" indent="-171450">
              <a:buFont typeface="Courier New"/>
              <a:buChar char="o"/>
              <a:defRPr/>
            </a:pPr>
            <a:endParaRPr lang="en-US" sz="1200">
              <a:solidFill>
                <a:srgbClr val="000000"/>
              </a:solidFill>
              <a:latin typeface="Calibri" panose="020F0502020204030204"/>
              <a:cs typeface="Calibri"/>
            </a:endParaRPr>
          </a:p>
          <a:p>
            <a:pPr>
              <a:defRPr/>
            </a:pPr>
            <a:endParaRPr lang="en-US" sz="1200">
              <a:solidFill>
                <a:srgbClr val="000000"/>
              </a:solidFill>
              <a:latin typeface="Calibri" panose="020F0502020204030204"/>
              <a:cs typeface="Calibri"/>
            </a:endParaRPr>
          </a:p>
          <a:p>
            <a:pPr>
              <a:defRPr/>
            </a:pPr>
            <a:endParaRPr lang="en-US" sz="1200">
              <a:solidFill>
                <a:srgbClr val="000000"/>
              </a:solidFill>
              <a:latin typeface="Calibri" panose="020F0502020204030204"/>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5724059" y="2149019"/>
            <a:ext cx="2675377" cy="2862322"/>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lang="en-US" sz="1200">
                <a:latin typeface="Calibri" panose="020F0502020204030204"/>
                <a:cs typeface="Calibri" panose="020F0502020204030204"/>
              </a:rPr>
              <a:t>ZET WG reports out to the Task Force on ZET Program Structure and Protocols to 710 Task Force.</a:t>
            </a:r>
          </a:p>
          <a:p>
            <a:pPr marL="171450" indent="-171450">
              <a:buFont typeface="Calibri" panose="020F0502020204030204" pitchFamily="34" charset="0"/>
              <a:buChar char="&gt;"/>
              <a:defRPr/>
            </a:pPr>
            <a:endParaRPr lang="en-US" sz="1200">
              <a:latin typeface="Calibri" panose="020F0502020204030204"/>
              <a:cs typeface="Calibri" panose="020F0502020204030204"/>
            </a:endParaRPr>
          </a:p>
          <a:p>
            <a:pPr marL="171450" indent="-171450">
              <a:buFont typeface="Calibri" panose="020F0502020204030204" pitchFamily="34" charset="0"/>
              <a:buChar char="&gt;"/>
              <a:defRPr/>
            </a:pPr>
            <a:r>
              <a:rPr lang="en-US" sz="1200">
                <a:latin typeface="Calibri" panose="020F0502020204030204"/>
                <a:cs typeface="Calibri" panose="020F0502020204030204"/>
              </a:rPr>
              <a:t>ZET WG incorporates </a:t>
            </a:r>
            <a:r>
              <a:rPr lang="en-US" sz="1200" b="0" i="0" u="none" strike="noStrike">
                <a:effectLst/>
                <a:latin typeface="Calibri"/>
                <a:cs typeface="Calibri"/>
              </a:rPr>
              <a:t>findings </a:t>
            </a:r>
            <a:br>
              <a:rPr lang="en-US" sz="1200" b="0" i="0" u="none" strike="noStrike">
                <a:effectLst/>
                <a:latin typeface="Calibri"/>
                <a:cs typeface="Calibri"/>
              </a:rPr>
            </a:br>
            <a:r>
              <a:rPr lang="en-US" sz="1200">
                <a:latin typeface="Calibri"/>
                <a:cs typeface="Calibri"/>
              </a:rPr>
              <a:t>from Truck Technology </a:t>
            </a:r>
            <a:br>
              <a:rPr lang="en-US" sz="1200">
                <a:latin typeface="Calibri"/>
                <a:cs typeface="Calibri"/>
              </a:rPr>
            </a:br>
            <a:r>
              <a:rPr lang="en-US" sz="1200">
                <a:latin typeface="Calibri"/>
                <a:cs typeface="Calibri"/>
              </a:rPr>
              <a:t>Comparative Report.</a:t>
            </a:r>
            <a:endParaRPr lang="en-US" sz="1200">
              <a:solidFill>
                <a:srgbClr val="FF0000"/>
              </a:solidFill>
              <a:latin typeface="Calibri" panose="020F0502020204030204"/>
              <a:cs typeface="Calibri" panose="020F0502020204030204"/>
            </a:endParaRPr>
          </a:p>
          <a:p>
            <a:pPr marL="344805" lvl="1" indent="-171450">
              <a:buFont typeface="Arial" panose="020B0604020202020204" pitchFamily="34" charset="0"/>
              <a:buChar char="•"/>
              <a:defRPr/>
            </a:pPr>
            <a:r>
              <a:rPr lang="en-US" sz="1200" b="0" i="0" u="none" strike="noStrike">
                <a:solidFill>
                  <a:srgbClr val="000000"/>
                </a:solidFill>
                <a:effectLst/>
                <a:latin typeface="Calibri"/>
                <a:cs typeface="Calibri"/>
              </a:rPr>
              <a:t>Based on the </a:t>
            </a:r>
            <a:r>
              <a:rPr lang="en-US" sz="1200">
                <a:solidFill>
                  <a:srgbClr val="000000"/>
                </a:solidFill>
                <a:latin typeface="Calibri" panose="020F0502020204030204"/>
                <a:cs typeface="Calibri" panose="020F0502020204030204"/>
              </a:rPr>
              <a:t>Transition</a:t>
            </a:r>
            <a:r>
              <a:rPr lang="en-US" sz="1200" b="0" i="0" u="none" strike="noStrike">
                <a:solidFill>
                  <a:srgbClr val="000000"/>
                </a:solidFill>
                <a:effectLst/>
                <a:latin typeface="Calibri"/>
                <a:cs typeface="Calibri"/>
              </a:rPr>
              <a:t> </a:t>
            </a:r>
            <a:r>
              <a:rPr lang="en-US" sz="1200">
                <a:solidFill>
                  <a:srgbClr val="000000"/>
                </a:solidFill>
                <a:latin typeface="Calibri" panose="020F0502020204030204"/>
                <a:cs typeface="Calibri" panose="020F0502020204030204"/>
              </a:rPr>
              <a:t>Plan,</a:t>
            </a:r>
            <a:r>
              <a:rPr lang="en-US" sz="1200" b="0" i="0" u="none" strike="noStrike">
                <a:solidFill>
                  <a:srgbClr val="000000"/>
                </a:solidFill>
                <a:effectLst/>
                <a:latin typeface="Calibri"/>
                <a:cs typeface="Calibri"/>
              </a:rPr>
              <a:t> identify the number of charging and fueling stations needed for </a:t>
            </a:r>
            <a:br>
              <a:rPr lang="en-US" sz="1200" b="0" i="0" u="none" strike="noStrike">
                <a:solidFill>
                  <a:srgbClr val="000000"/>
                </a:solidFill>
                <a:effectLst/>
                <a:latin typeface="Calibri"/>
                <a:cs typeface="Calibri"/>
              </a:rPr>
            </a:br>
            <a:r>
              <a:rPr lang="en-US" sz="1200" b="0" i="0" u="none" strike="noStrike">
                <a:solidFill>
                  <a:srgbClr val="000000"/>
                </a:solidFill>
                <a:effectLst/>
                <a:latin typeface="Calibri"/>
                <a:cs typeface="Calibri"/>
              </a:rPr>
              <a:t>LA County over time</a:t>
            </a:r>
          </a:p>
          <a:p>
            <a:pPr marL="344805" lvl="1" indent="-171450">
              <a:buFont typeface="Arial" panose="020B0604020202020204" pitchFamily="34" charset="0"/>
              <a:buChar char="•"/>
              <a:defRPr/>
            </a:pPr>
            <a:r>
              <a:rPr lang="en-US" sz="1200" b="0" i="0" u="none" strike="noStrike">
                <a:solidFill>
                  <a:srgbClr val="000000"/>
                </a:solidFill>
                <a:effectLst/>
                <a:latin typeface="Calibri"/>
                <a:cs typeface="Calibri"/>
              </a:rPr>
              <a:t>Seek ZET WG input on considerations and questions</a:t>
            </a:r>
            <a:br>
              <a:rPr lang="en-US" sz="1200" b="0" i="0" u="none" strike="noStrike">
                <a:solidFill>
                  <a:srgbClr val="000000"/>
                </a:solidFill>
                <a:effectLst/>
                <a:latin typeface="Calibri"/>
                <a:cs typeface="Calibri"/>
              </a:rPr>
            </a:br>
            <a:r>
              <a:rPr lang="en-US" sz="1200" b="0" i="0" u="none" strike="noStrike">
                <a:solidFill>
                  <a:srgbClr val="000000"/>
                </a:solidFill>
                <a:effectLst/>
                <a:latin typeface="Calibri"/>
                <a:cs typeface="Calibri"/>
              </a:rPr>
              <a:t> for the </a:t>
            </a:r>
            <a:r>
              <a:rPr lang="en-US" sz="1200">
                <a:solidFill>
                  <a:srgbClr val="000000"/>
                </a:solidFill>
                <a:latin typeface="Calibri" panose="020F0502020204030204"/>
                <a:cs typeface="Calibri" panose="020F0502020204030204"/>
              </a:rPr>
              <a:t>Implementation Plan</a:t>
            </a:r>
            <a:r>
              <a:rPr lang="en-US" sz="1200" b="0" i="0" u="none" strike="noStrike">
                <a:solidFill>
                  <a:srgbClr val="000000"/>
                </a:solidFill>
                <a:effectLst/>
                <a:latin typeface="Calibri"/>
                <a:cs typeface="Calibri"/>
              </a:rPr>
              <a:t>.</a:t>
            </a:r>
            <a:r>
              <a:rPr lang="en-US" sz="1200">
                <a:solidFill>
                  <a:srgbClr val="000000"/>
                </a:solidFill>
                <a:latin typeface="Calibri" panose="020F0502020204030204"/>
                <a:cs typeface="Calibri" panose="020F0502020204030204"/>
              </a:rPr>
              <a:t> </a:t>
            </a:r>
            <a:r>
              <a:rPr lang="en-US" sz="1000">
                <a:solidFill>
                  <a:srgbClr val="000000"/>
                </a:solidFill>
                <a:latin typeface="Calibri"/>
                <a:cs typeface="Calibri"/>
              </a:rPr>
              <a:t> </a:t>
            </a:r>
            <a:r>
              <a:rPr lang="en-US" sz="1200">
                <a:solidFill>
                  <a:srgbClr val="000000"/>
                </a:solidFill>
                <a:latin typeface="Calibri" panose="020F0502020204030204"/>
                <a:cs typeface="Calibri" panose="020F0502020204030204"/>
              </a:rPr>
              <a:t> </a:t>
            </a:r>
            <a:r>
              <a:rPr lang="en-US" sz="1000"/>
              <a:t> </a:t>
            </a:r>
            <a:endParaRPr lang="en-US" sz="1000">
              <a:cs typeface="Calibri"/>
            </a:endParaRPr>
          </a:p>
          <a:p>
            <a:pPr>
              <a:defRPr/>
            </a:pPr>
            <a:endParaRPr lang="en-US" sz="1200">
              <a:solidFill>
                <a:srgbClr val="000000"/>
              </a:solidFill>
              <a:latin typeface="Calibri" panose="020F0502020204030204"/>
              <a:cs typeface="Calibri" panose="020F0502020204030204"/>
            </a:endParaRPr>
          </a:p>
        </p:txBody>
      </p:sp>
      <p:sp>
        <p:nvSpPr>
          <p:cNvPr id="27" name="TextBox 26">
            <a:extLst>
              <a:ext uri="{FF2B5EF4-FFF2-40B4-BE49-F238E27FC236}">
                <a16:creationId xmlns:a16="http://schemas.microsoft.com/office/drawing/2014/main" id="{D8A0486C-89A0-E14A-B633-A2E26EBC4B82}"/>
              </a:ext>
            </a:extLst>
          </p:cNvPr>
          <p:cNvSpPr txBox="1"/>
          <p:nvPr/>
        </p:nvSpPr>
        <p:spPr>
          <a:xfrm>
            <a:off x="8573258" y="2149019"/>
            <a:ext cx="2129609" cy="984885"/>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lang="en-US" sz="1200">
                <a:solidFill>
                  <a:srgbClr val="000000"/>
                </a:solidFill>
                <a:latin typeface="Calibri"/>
                <a:cs typeface="Calibri"/>
              </a:rPr>
              <a:t> ZET </a:t>
            </a:r>
            <a:r>
              <a:rPr lang="en-US" sz="1200" b="0" i="0" u="none" strike="noStrike">
                <a:solidFill>
                  <a:srgbClr val="000000"/>
                </a:solidFill>
                <a:effectLst/>
                <a:latin typeface="Calibri"/>
                <a:cs typeface="Calibri"/>
              </a:rPr>
              <a:t>Transition </a:t>
            </a:r>
            <a:r>
              <a:rPr lang="en-US" sz="1200">
                <a:solidFill>
                  <a:srgbClr val="000000"/>
                </a:solidFill>
                <a:latin typeface="Calibri"/>
                <a:cs typeface="Calibri"/>
              </a:rPr>
              <a:t>P</a:t>
            </a:r>
            <a:r>
              <a:rPr lang="en-US" sz="1200" b="0" i="0" u="none" strike="noStrike">
                <a:solidFill>
                  <a:srgbClr val="000000"/>
                </a:solidFill>
                <a:effectLst/>
                <a:latin typeface="Calibri"/>
                <a:cs typeface="Calibri"/>
              </a:rPr>
              <a:t>lan</a:t>
            </a:r>
            <a:r>
              <a:rPr lang="en-US" sz="1200">
                <a:solidFill>
                  <a:srgbClr val="000000"/>
                </a:solidFill>
                <a:latin typeface="Calibri"/>
                <a:cs typeface="Calibri"/>
              </a:rPr>
              <a:t> Report to ZET Working Group and Task Force.</a:t>
            </a:r>
            <a:endParaRPr lang="en-US" sz="1000">
              <a:latin typeface="Calibri"/>
              <a:cs typeface="Calibri"/>
            </a:endParaRPr>
          </a:p>
          <a:p>
            <a:pPr marR="0" lvl="0" algn="l" defTabSz="457200" rtl="0" eaLnBrk="1" fontAlgn="auto" latinLnBrk="0" hangingPunct="1">
              <a:lnSpc>
                <a:spcPct val="100000"/>
              </a:lnSpc>
              <a:spcBef>
                <a:spcPts val="0"/>
              </a:spcBef>
              <a:spcAft>
                <a:spcPts val="0"/>
              </a:spcAft>
              <a:buClrTx/>
              <a:buSzTx/>
              <a:tabLst/>
              <a:defRPr/>
            </a:pPr>
            <a:endParaRPr lang="en-US" sz="1000" b="0" i="0" u="none" strike="noStrike">
              <a:solidFill>
                <a:srgbClr val="000000"/>
              </a:solidFill>
              <a:effectLst/>
              <a:latin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787355" y="973023"/>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966393" y="1210043"/>
            <a:ext cx="571101" cy="571101"/>
          </a:xfrm>
          <a:prstGeom prst="rect">
            <a:avLst/>
          </a:prstGeom>
        </p:spPr>
      </p:pic>
      <p:grpSp>
        <p:nvGrpSpPr>
          <p:cNvPr id="8" name="Group 7">
            <a:extLst>
              <a:ext uri="{FF2B5EF4-FFF2-40B4-BE49-F238E27FC236}">
                <a16:creationId xmlns:a16="http://schemas.microsoft.com/office/drawing/2014/main" id="{E44E265B-049A-3B13-B64D-AD2DB0D1E21E}"/>
              </a:ext>
            </a:extLst>
          </p:cNvPr>
          <p:cNvGrpSpPr/>
          <p:nvPr/>
        </p:nvGrpSpPr>
        <p:grpSpPr>
          <a:xfrm>
            <a:off x="749146" y="1739794"/>
            <a:ext cx="10036237" cy="354551"/>
            <a:chOff x="749146" y="1739794"/>
            <a:chExt cx="10036237" cy="354551"/>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8"/>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rPr>
                <a:t>APRIL 2022</a:t>
              </a:r>
              <a:endParaRPr lang="en-US">
                <a:solidFill>
                  <a:schemeClr val="bg1"/>
                </a:solidFill>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rPr>
                <a:t>MAY 2022</a:t>
              </a:r>
              <a:endParaRPr lang="en-US">
                <a:solidFill>
                  <a:schemeClr val="bg1"/>
                </a:solidFill>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rPr>
                <a:t>JUNE 2022</a:t>
              </a:r>
              <a:endParaRPr lang="en-US">
                <a:solidFill>
                  <a:schemeClr val="bg1"/>
                </a:solidFill>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bg1"/>
                  </a:solidFill>
                </a:rPr>
                <a:t>JULY 2022</a:t>
              </a:r>
              <a:endParaRPr lang="en-US">
                <a:solidFill>
                  <a:schemeClr val="bg1"/>
                </a:solidFill>
              </a:endParaRPr>
            </a:p>
          </p:txBody>
        </p:sp>
      </p:grpSp>
    </p:spTree>
    <p:extLst>
      <p:ext uri="{BB962C8B-B14F-4D97-AF65-F5344CB8AC3E}">
        <p14:creationId xmlns:p14="http://schemas.microsoft.com/office/powerpoint/2010/main" val="3251962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sz="2800"/>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380028" y="1071810"/>
            <a:ext cx="11277760" cy="5709470"/>
          </a:xfrm>
        </p:spPr>
        <p:txBody>
          <a:bodyPr vert="horz" lIns="91440" tIns="45720" rIns="91440" bIns="45720" rtlCol="0" anchor="t">
            <a:normAutofit/>
          </a:bodyPr>
          <a:lstStyle/>
          <a:p>
            <a:pPr marL="0" indent="0">
              <a:lnSpc>
                <a:spcPct val="110000"/>
              </a:lnSpc>
              <a:buNone/>
            </a:pPr>
            <a:r>
              <a:rPr lang="en-US" b="1" u="sng">
                <a:cs typeface="Calibri"/>
              </a:rPr>
              <a:t>Elements to consider:</a:t>
            </a:r>
            <a:endParaRPr lang="en-US">
              <a:ea typeface="Calibri" panose="020F0502020204030204"/>
              <a:cs typeface="Calibri" panose="020F0502020204030204"/>
            </a:endParaRPr>
          </a:p>
          <a:p>
            <a:pPr>
              <a:lnSpc>
                <a:spcPct val="110000"/>
              </a:lnSpc>
              <a:buFont typeface="System Font Regular" panose="020B0604020202020204" pitchFamily="34" charset="0"/>
              <a:buChar char="&gt;"/>
            </a:pPr>
            <a:r>
              <a:rPr lang="en-US">
                <a:cs typeface="Calibri"/>
              </a:rPr>
              <a:t>Drayage segmentation to create near-to-long term strategies for ZE deployment</a:t>
            </a:r>
            <a:endParaRPr lang="en-US">
              <a:ea typeface="Calibri"/>
              <a:cs typeface="Calibri"/>
            </a:endParaRPr>
          </a:p>
          <a:p>
            <a:pPr>
              <a:lnSpc>
                <a:spcPct val="110000"/>
              </a:lnSpc>
              <a:buFont typeface="System Font Regular" panose="020B0604020202020204" pitchFamily="34" charset="0"/>
              <a:buChar char="&gt;"/>
            </a:pPr>
            <a:r>
              <a:rPr lang="en-US">
                <a:cs typeface="Calibri"/>
              </a:rPr>
              <a:t>Consideration of Metro's role and opportunity in relation to other agencies and partners in the region</a:t>
            </a:r>
            <a:endParaRPr lang="en-US">
              <a:ea typeface="Calibri" panose="020F0502020204030204"/>
              <a:cs typeface="Calibri"/>
            </a:endParaRPr>
          </a:p>
          <a:p>
            <a:pPr marL="548640" lvl="1">
              <a:lnSpc>
                <a:spcPct val="110000"/>
              </a:lnSpc>
            </a:pPr>
            <a:r>
              <a:rPr lang="en-US">
                <a:cs typeface="Calibri"/>
              </a:rPr>
              <a:t>Ports of LA/LB; AQMD; etc.</a:t>
            </a:r>
          </a:p>
          <a:p>
            <a:pPr>
              <a:lnSpc>
                <a:spcPct val="110000"/>
              </a:lnSpc>
              <a:buFont typeface="System Font Regular" panose="020B0604020202020204" pitchFamily="34" charset="0"/>
              <a:buChar char="&gt;"/>
            </a:pPr>
            <a:r>
              <a:rPr lang="en-US">
                <a:cs typeface="Calibri"/>
              </a:rPr>
              <a:t>Tax and incentive funding barriers to adoption</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Workforce development linked to I-710 S Corridor Communities</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Truck parking + ZE charging/fueling infrastructure</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Pilot programs to battle entrained particulate matter generation</a:t>
            </a:r>
            <a:endParaRPr lang="en-US">
              <a:ea typeface="Calibri" panose="020F0502020204030204"/>
              <a:cs typeface="Calibri"/>
            </a:endParaRPr>
          </a:p>
          <a:p>
            <a:pPr>
              <a:lnSpc>
                <a:spcPct val="110000"/>
              </a:lnSpc>
              <a:buFont typeface="System Font Regular" panose="020B0604020202020204" pitchFamily="34" charset="0"/>
              <a:buChar char="&gt;"/>
            </a:pPr>
            <a:r>
              <a:rPr lang="en-US">
                <a:cs typeface="Calibri"/>
              </a:rPr>
              <a:t>Vegetation and other truck emission mitigations</a:t>
            </a:r>
            <a:endParaRPr lang="en-US">
              <a:ea typeface="Calibri"/>
              <a:cs typeface="Calibri"/>
            </a:endParaRPr>
          </a:p>
          <a:p>
            <a:pPr>
              <a:buFont typeface="System Font Regular" panose="020B0604020202020204" pitchFamily="34" charset="0"/>
              <a:buChar char="&gt;"/>
            </a:pPr>
            <a:r>
              <a:rPr lang="en-US">
                <a:cs typeface="Calibri"/>
              </a:rPr>
              <a:t>Technology / Innovation applications to reduce Truck VMT / idling</a:t>
            </a:r>
            <a:endParaRPr lang="en-US">
              <a:ea typeface="Calibri"/>
              <a:cs typeface="Calibri"/>
            </a:endParaRPr>
          </a:p>
          <a:p>
            <a:pPr>
              <a:buFont typeface="System Font Regular" panose="020B0604020202020204" pitchFamily="34" charset="0"/>
              <a:buChar char="&gt;"/>
            </a:pPr>
            <a:r>
              <a:rPr lang="en-US">
                <a:cs typeface="Calibri" panose="020F0502020204030204"/>
              </a:rPr>
              <a:t>Work with Caltrans, local jurisdictions and other agencies to identify potential ROW and property sites and zoning considerations</a:t>
            </a:r>
          </a:p>
          <a:p>
            <a:pPr lvl="1"/>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23</a:t>
            </a:fld>
            <a:endParaRPr lang="en-US"/>
          </a:p>
        </p:txBody>
      </p:sp>
    </p:spTree>
    <p:extLst>
      <p:ext uri="{BB962C8B-B14F-4D97-AF65-F5344CB8AC3E}">
        <p14:creationId xmlns:p14="http://schemas.microsoft.com/office/powerpoint/2010/main" val="18860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5187547"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sz="1600">
                <a:ea typeface="+mn-lt"/>
                <a:cs typeface="+mn-lt"/>
              </a:rPr>
              <a:t>What other elements should we consider for our program, and what funding considerations should be included?  </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r>
              <a:rPr lang="en-US" sz="1600">
                <a:ea typeface="+mn-lt"/>
                <a:cs typeface="+mn-lt"/>
              </a:rPr>
              <a:t>What eligibility criteria and protocol should Metro use to evaluate external requests for use of its funds?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Should there be minimum leveraging requirements for infrastructure? For truck subsidies? For planning work?</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ensure and create community and corridor benefits?</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can we evaluate outcomes of the ZET Program (emissions, public health, etc.)</a:t>
            </a:r>
            <a:endParaRPr lang="en-US" sz="1600">
              <a:cs typeface="Calibri"/>
            </a:endParaRPr>
          </a:p>
          <a:p>
            <a:pPr>
              <a:lnSpc>
                <a:spcPct val="110000"/>
              </a:lnSpc>
              <a:spcBef>
                <a:spcPts val="0"/>
              </a:spcBef>
              <a:spcAft>
                <a:spcPts val="600"/>
              </a:spcAft>
              <a:buFont typeface="Calibri" panose="020F0502020204030204" pitchFamily="34" charset="0"/>
              <a:buChar char="&gt;"/>
            </a:pPr>
            <a:r>
              <a:rPr lang="en-US" sz="1600">
                <a:ea typeface="+mn-lt"/>
                <a:cs typeface="+mn-lt"/>
              </a:rPr>
              <a:t>How do we evaluate and ensure the general public benefit for the program?</a:t>
            </a:r>
            <a:endParaRPr lang="en-US" sz="1600">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6097588" y="1107046"/>
            <a:ext cx="5187547" cy="518118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 panose="020F0502020204030204" pitchFamily="34" charset="0"/>
              <a:buChar char="&gt;"/>
            </a:pPr>
            <a:r>
              <a:rPr lang="en-US" sz="1600">
                <a:ea typeface="+mn-lt"/>
                <a:cs typeface="+mn-lt"/>
              </a:rPr>
              <a:t>How do we structure community engagement to develop and evaluate the program?</a:t>
            </a:r>
            <a:endParaRPr lang="en-US" sz="1600">
              <a:cs typeface="Calibri"/>
            </a:endParaRPr>
          </a:p>
          <a:p>
            <a:pPr>
              <a:lnSpc>
                <a:spcPct val="110000"/>
              </a:lnSpc>
              <a:spcBef>
                <a:spcPts val="0"/>
              </a:spcBef>
              <a:spcAft>
                <a:spcPts val="600"/>
              </a:spcAft>
              <a:buFont typeface="Calibri,Sans-Serif" panose="020F0502020204030204" pitchFamily="34" charset="0"/>
              <a:buChar char="&gt;"/>
            </a:pPr>
            <a:r>
              <a:rPr lang="en-US" sz="1600">
                <a:ea typeface="+mn-lt"/>
                <a:cs typeface="+mn-lt"/>
              </a:rPr>
              <a:t>How can we effectively plan for the corridor and create a "masterplan" for implementing ZE infrastructure in the </a:t>
            </a:r>
            <a:br>
              <a:rPr lang="en-US" sz="1600">
                <a:ea typeface="+mn-lt"/>
                <a:cs typeface="+mn-lt"/>
              </a:rPr>
            </a:br>
            <a:r>
              <a:rPr lang="en-US" sz="1600">
                <a:ea typeface="+mn-lt"/>
                <a:cs typeface="+mn-lt"/>
              </a:rPr>
              <a:t>I-710 South Corridor that links to efforts at the Ports and the region?</a:t>
            </a:r>
          </a:p>
          <a:p>
            <a:pPr>
              <a:lnSpc>
                <a:spcPct val="110000"/>
              </a:lnSpc>
              <a:spcBef>
                <a:spcPts val="0"/>
              </a:spcBef>
              <a:spcAft>
                <a:spcPts val="600"/>
              </a:spcAft>
              <a:buFont typeface="Calibri,Sans-Serif" panose="020F0502020204030204" pitchFamily="34" charset="0"/>
              <a:buChar char="&gt;"/>
            </a:pPr>
            <a:r>
              <a:rPr lang="en-US" sz="1600">
                <a:ea typeface="+mn-lt"/>
                <a:cs typeface="+mn-lt"/>
              </a:rPr>
              <a:t>What kinds of policy and legislative recommendations should we make to Metro and our partners?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should we view pilot programs and other innovative/technology concepts?</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include equity considerations in developing and implementing the program?</a:t>
            </a:r>
          </a:p>
          <a:p>
            <a:pPr>
              <a:lnSpc>
                <a:spcPct val="110000"/>
              </a:lnSpc>
              <a:spcBef>
                <a:spcPts val="0"/>
              </a:spcBef>
              <a:spcAft>
                <a:spcPts val="600"/>
              </a:spcAft>
              <a:buFont typeface="Calibri,Sans-Serif" panose="020F0502020204030204" pitchFamily="34" charset="0"/>
              <a:buChar char="&gt;"/>
            </a:pPr>
            <a:r>
              <a:rPr lang="en-US" sz="1600">
                <a:ea typeface="+mn-lt"/>
                <a:cs typeface="+mn-lt"/>
              </a:rPr>
              <a:t>How do we ensure near-term benefits are delivered through the program?</a:t>
            </a: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a:cs typeface="Calibri" panose="020F0502020204030204"/>
            </a:endParaRPr>
          </a:p>
        </p:txBody>
      </p:sp>
    </p:spTree>
    <p:extLst>
      <p:ext uri="{BB962C8B-B14F-4D97-AF65-F5344CB8AC3E}">
        <p14:creationId xmlns:p14="http://schemas.microsoft.com/office/powerpoint/2010/main" val="2954149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443855"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dirty="0">
                <a:ea typeface="+mn-lt"/>
                <a:cs typeface="+mn-lt"/>
              </a:rPr>
              <a:t>What other elements should we consider for our program, and what funding considerations should be included?</a:t>
            </a:r>
          </a:p>
          <a:p>
            <a:pPr>
              <a:lnSpc>
                <a:spcPct val="110000"/>
              </a:lnSpc>
              <a:spcBef>
                <a:spcPts val="0"/>
              </a:spcBef>
              <a:spcAft>
                <a:spcPts val="600"/>
              </a:spcAft>
              <a:buFont typeface="Arial" panose="020B0604020202020204" pitchFamily="34" charset="0"/>
              <a:buChar char="•"/>
            </a:pPr>
            <a:r>
              <a:rPr lang="en-US" sz="1600" dirty="0">
                <a:ea typeface="+mn-lt"/>
                <a:cs typeface="+mn-lt"/>
              </a:rPr>
              <a:t>Owner-operators constitute 60-70% of drivers; outreach funds to target this group </a:t>
            </a:r>
          </a:p>
          <a:p>
            <a:pPr>
              <a:lnSpc>
                <a:spcPct val="110000"/>
              </a:lnSpc>
              <a:spcBef>
                <a:spcPts val="0"/>
              </a:spcBef>
              <a:spcAft>
                <a:spcPts val="600"/>
              </a:spcAft>
              <a:buFont typeface="Arial" panose="020B0604020202020204" pitchFamily="34" charset="0"/>
              <a:buChar char="•"/>
            </a:pPr>
            <a:r>
              <a:rPr lang="en-US" sz="1600" dirty="0">
                <a:ea typeface="+mn-lt"/>
                <a:cs typeface="+mn-lt"/>
              </a:rPr>
              <a:t>Infrastructure is a regional issue; spread out opportunities along the corridor and out into the Inland Empire</a:t>
            </a:r>
            <a:endParaRPr lang="en-US" sz="1600" dirty="0">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dirty="0">
              <a:cs typeface="Calibri" panose="020F0502020204030204"/>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6097588" y="1107046"/>
            <a:ext cx="5187547" cy="518118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 panose="020F0502020204030204" pitchFamily="34" charset="0"/>
              <a:buChar char="&gt;"/>
            </a:pPr>
            <a:endParaRPr lang="en-US" sz="1600" dirty="0">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dirty="0">
              <a:cs typeface="Calibri" panose="020F0502020204030204"/>
            </a:endParaRPr>
          </a:p>
        </p:txBody>
      </p:sp>
    </p:spTree>
    <p:extLst>
      <p:ext uri="{BB962C8B-B14F-4D97-AF65-F5344CB8AC3E}">
        <p14:creationId xmlns:p14="http://schemas.microsoft.com/office/powerpoint/2010/main" val="3118317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450782"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a:ea typeface="+mn-lt"/>
                <a:cs typeface="+mn-lt"/>
              </a:rPr>
              <a:t>What eligibility criteria and protocol should Metro use to evaluate external requests for use of its funds?</a:t>
            </a:r>
            <a:endParaRPr lang="en-US" b="1">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26</a:t>
            </a:fld>
            <a:endParaRPr lang="en-US"/>
          </a:p>
        </p:txBody>
      </p:sp>
    </p:spTree>
    <p:extLst>
      <p:ext uri="{BB962C8B-B14F-4D97-AF65-F5344CB8AC3E}">
        <p14:creationId xmlns:p14="http://schemas.microsoft.com/office/powerpoint/2010/main" val="1777611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533909"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dirty="0">
                <a:ea typeface="+mn-lt"/>
                <a:cs typeface="+mn-lt"/>
              </a:rPr>
              <a:t>Should there be minimum leveraging requirements for infrastructure? For truck subsidies? For planning work?</a:t>
            </a:r>
          </a:p>
          <a:p>
            <a:pPr>
              <a:lnSpc>
                <a:spcPct val="110000"/>
              </a:lnSpc>
              <a:spcBef>
                <a:spcPts val="0"/>
              </a:spcBef>
              <a:spcAft>
                <a:spcPts val="600"/>
              </a:spcAft>
              <a:buFont typeface="Arial" panose="020B0604020202020204" pitchFamily="34" charset="0"/>
              <a:buChar char="•"/>
            </a:pPr>
            <a:r>
              <a:rPr lang="en-US" sz="1600" dirty="0">
                <a:ea typeface="+mn-lt"/>
                <a:cs typeface="+mn-lt"/>
              </a:rPr>
              <a:t>4:1 target-there is enough funding, sources out there.</a:t>
            </a:r>
          </a:p>
          <a:p>
            <a:pPr>
              <a:lnSpc>
                <a:spcPct val="110000"/>
              </a:lnSpc>
              <a:spcBef>
                <a:spcPts val="0"/>
              </a:spcBef>
              <a:spcAft>
                <a:spcPts val="600"/>
              </a:spcAft>
              <a:buFont typeface="Arial" panose="020B0604020202020204" pitchFamily="34" charset="0"/>
              <a:buChar char="•"/>
            </a:pPr>
            <a:r>
              <a:rPr lang="en-US" sz="1600" dirty="0">
                <a:ea typeface="+mn-lt"/>
                <a:cs typeface="+mn-lt"/>
              </a:rPr>
              <a:t>Fund hard costs not planning work</a:t>
            </a:r>
          </a:p>
          <a:p>
            <a:pPr>
              <a:lnSpc>
                <a:spcPct val="110000"/>
              </a:lnSpc>
              <a:spcBef>
                <a:spcPts val="0"/>
              </a:spcBef>
              <a:spcAft>
                <a:spcPts val="600"/>
              </a:spcAft>
              <a:buFont typeface="Arial" panose="020B0604020202020204" pitchFamily="34" charset="0"/>
              <a:buChar char="•"/>
            </a:pPr>
            <a:r>
              <a:rPr lang="en-US" sz="1600" dirty="0">
                <a:ea typeface="+mn-lt"/>
                <a:cs typeface="+mn-lt"/>
              </a:rPr>
              <a:t>Truck subsidies requirement-must use truck in corridor; if we don’t use the truck in corridor, way to recapture funds (other programs have had this problem</a:t>
            </a:r>
          </a:p>
          <a:p>
            <a:pPr>
              <a:lnSpc>
                <a:spcPct val="110000"/>
              </a:lnSpc>
              <a:spcBef>
                <a:spcPts val="0"/>
              </a:spcBef>
              <a:spcAft>
                <a:spcPts val="600"/>
              </a:spcAft>
              <a:buFont typeface="Arial" panose="020B0604020202020204" pitchFamily="34" charset="0"/>
              <a:buChar char="•"/>
            </a:pPr>
            <a:r>
              <a:rPr lang="en-US" sz="1600" dirty="0">
                <a:ea typeface="+mn-lt"/>
                <a:cs typeface="+mn-lt"/>
              </a:rPr>
              <a:t>Planning work is necessary; no match is needed</a:t>
            </a:r>
          </a:p>
          <a:p>
            <a:pPr>
              <a:lnSpc>
                <a:spcPct val="110000"/>
              </a:lnSpc>
              <a:spcBef>
                <a:spcPts val="0"/>
              </a:spcBef>
              <a:spcAft>
                <a:spcPts val="600"/>
              </a:spcAft>
              <a:buFont typeface="Arial" panose="020B0604020202020204" pitchFamily="34" charset="0"/>
              <a:buChar char="•"/>
            </a:pPr>
            <a:r>
              <a:rPr lang="en-US" sz="1600" dirty="0">
                <a:ea typeface="+mn-lt"/>
                <a:cs typeface="+mn-lt"/>
              </a:rPr>
              <a:t>Request-clarity what Metro bucket of funds will fund?   </a:t>
            </a:r>
            <a:r>
              <a:rPr lang="en-US" sz="1600" dirty="0" err="1">
                <a:ea typeface="+mn-lt"/>
                <a:cs typeface="+mn-lt"/>
              </a:rPr>
              <a:t>Ie</a:t>
            </a:r>
            <a:r>
              <a:rPr lang="en-US" sz="1600" dirty="0">
                <a:ea typeface="+mn-lt"/>
                <a:cs typeface="+mn-lt"/>
              </a:rPr>
              <a:t>-if Planning can be carved out with another bucket of funding, may help us better make decisions (Measure R, M-planning funding)</a:t>
            </a:r>
          </a:p>
          <a:p>
            <a:pPr>
              <a:lnSpc>
                <a:spcPct val="110000"/>
              </a:lnSpc>
              <a:spcBef>
                <a:spcPts val="0"/>
              </a:spcBef>
              <a:spcAft>
                <a:spcPts val="600"/>
              </a:spcAft>
              <a:buFont typeface="Arial" panose="020B0604020202020204" pitchFamily="34" charset="0"/>
              <a:buChar char="•"/>
            </a:pPr>
            <a:r>
              <a:rPr lang="en-US" sz="1600" dirty="0">
                <a:ea typeface="+mn-lt"/>
                <a:cs typeface="+mn-lt"/>
              </a:rPr>
              <a:t>Utilizing the registry to identify the most frequently visiting trucks and fleets</a:t>
            </a:r>
          </a:p>
          <a:p>
            <a:pPr>
              <a:lnSpc>
                <a:spcPct val="110000"/>
              </a:lnSpc>
              <a:spcBef>
                <a:spcPts val="0"/>
              </a:spcBef>
              <a:spcAft>
                <a:spcPts val="600"/>
              </a:spcAft>
              <a:buFont typeface="Arial" panose="020B0604020202020204" pitchFamily="34" charset="0"/>
              <a:buChar char="•"/>
            </a:pPr>
            <a:r>
              <a:rPr lang="en-US" sz="1600" dirty="0">
                <a:ea typeface="+mn-lt"/>
                <a:cs typeface="+mn-lt"/>
              </a:rPr>
              <a:t>Make sure trucking companies that receive subsidies have no violations, no misclassifications of employees</a:t>
            </a:r>
          </a:p>
          <a:p>
            <a:pPr marL="0" indent="0">
              <a:lnSpc>
                <a:spcPct val="110000"/>
              </a:lnSpc>
              <a:spcBef>
                <a:spcPts val="0"/>
              </a:spcBef>
              <a:spcAft>
                <a:spcPts val="600"/>
              </a:spcAft>
              <a:buNone/>
            </a:pPr>
            <a:endParaRPr lang="en-US" sz="1600" dirty="0">
              <a:ea typeface="+mn-lt"/>
              <a:cs typeface="+mn-lt"/>
            </a:endParaRPr>
          </a:p>
          <a:p>
            <a:pPr marL="0" indent="0">
              <a:lnSpc>
                <a:spcPct val="110000"/>
              </a:lnSpc>
              <a:spcBef>
                <a:spcPts val="0"/>
              </a:spcBef>
              <a:spcAft>
                <a:spcPts val="600"/>
              </a:spcAft>
              <a:buNone/>
            </a:pPr>
            <a:endParaRPr lang="en-US" sz="1600" dirty="0">
              <a:cs typeface="Calibri"/>
            </a:endParaRPr>
          </a:p>
          <a:p>
            <a:pPr marL="0" indent="0">
              <a:lnSpc>
                <a:spcPct val="110000"/>
              </a:lnSpc>
              <a:spcBef>
                <a:spcPts val="0"/>
              </a:spcBef>
              <a:spcAft>
                <a:spcPts val="600"/>
              </a:spcAft>
              <a:buNone/>
            </a:pPr>
            <a:endParaRPr lang="en-US" sz="1600" dirty="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27</a:t>
            </a:fld>
            <a:endParaRPr lang="en-US"/>
          </a:p>
        </p:txBody>
      </p:sp>
      <p:sp>
        <p:nvSpPr>
          <p:cNvPr id="7" name="TextBox 6">
            <a:extLst>
              <a:ext uri="{FF2B5EF4-FFF2-40B4-BE49-F238E27FC236}">
                <a16:creationId xmlns:a16="http://schemas.microsoft.com/office/drawing/2014/main" id="{C23149F2-D209-4251-8C13-9FF2501C9A57}"/>
              </a:ext>
            </a:extLst>
          </p:cNvPr>
          <p:cNvSpPr txBox="1"/>
          <p:nvPr/>
        </p:nvSpPr>
        <p:spPr>
          <a:xfrm>
            <a:off x="381000" y="1625600"/>
            <a:ext cx="11053618"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75966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611154"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a:ea typeface="+mn-lt"/>
                <a:cs typeface="+mn-lt"/>
              </a:rPr>
              <a:t>How do we ensure and create community and corridor benefits?</a:t>
            </a:r>
          </a:p>
          <a:p>
            <a:pPr>
              <a:lnSpc>
                <a:spcPct val="110000"/>
              </a:lnSpc>
              <a:spcBef>
                <a:spcPts val="0"/>
              </a:spcBef>
              <a:spcAft>
                <a:spcPts val="600"/>
              </a:spcAft>
              <a:buFont typeface="Arial" panose="020B0604020202020204" pitchFamily="34" charset="0"/>
              <a:buChar char="•"/>
            </a:pPr>
            <a:r>
              <a:rPr lang="en-US">
                <a:ea typeface="+mn-lt"/>
                <a:cs typeface="+mn-lt"/>
              </a:rPr>
              <a:t>How do we prevent additional community harm?  Infrastructure, construction, additional traffic</a:t>
            </a:r>
          </a:p>
          <a:p>
            <a:pPr>
              <a:lnSpc>
                <a:spcPct val="110000"/>
              </a:lnSpc>
              <a:spcBef>
                <a:spcPts val="0"/>
              </a:spcBef>
              <a:spcAft>
                <a:spcPts val="600"/>
              </a:spcAft>
              <a:buFont typeface="Arial" panose="020B0604020202020204" pitchFamily="34" charset="0"/>
              <a:buChar char="•"/>
            </a:pPr>
            <a:r>
              <a:rPr lang="en-US">
                <a:ea typeface="+mn-lt"/>
                <a:cs typeface="+mn-lt"/>
              </a:rPr>
              <a:t>Track the trucks purchased with the funding utilize the infrastructure, stay in the 710 corridor area.  Recipients are operating in the area desired.</a:t>
            </a:r>
          </a:p>
          <a:p>
            <a:pPr>
              <a:lnSpc>
                <a:spcPct val="110000"/>
              </a:lnSpc>
              <a:spcBef>
                <a:spcPts val="0"/>
              </a:spcBef>
              <a:spcAft>
                <a:spcPts val="600"/>
              </a:spcAft>
              <a:buFont typeface="Arial" panose="020B0604020202020204" pitchFamily="34" charset="0"/>
              <a:buChar char="•"/>
            </a:pPr>
            <a:r>
              <a:rPr lang="en-US">
                <a:ea typeface="+mn-lt"/>
                <a:cs typeface="+mn-lt"/>
              </a:rPr>
              <a:t>There are other programs that are operating at the same time (Governor’s mandate, ports, AQMD, etc.) </a:t>
            </a:r>
          </a:p>
          <a:p>
            <a:pPr lvl="1">
              <a:lnSpc>
                <a:spcPct val="110000"/>
              </a:lnSpc>
              <a:spcBef>
                <a:spcPts val="0"/>
              </a:spcBef>
              <a:spcAft>
                <a:spcPts val="600"/>
              </a:spcAft>
            </a:pPr>
            <a:r>
              <a:rPr lang="en-US">
                <a:ea typeface="+mn-lt"/>
                <a:cs typeface="+mn-lt"/>
              </a:rPr>
              <a:t>Could we give preference to any truckers (in terms of subsidy program) who live/whose business is in the corridor.</a:t>
            </a:r>
          </a:p>
          <a:p>
            <a:pPr lvl="1">
              <a:lnSpc>
                <a:spcPct val="110000"/>
              </a:lnSpc>
              <a:spcBef>
                <a:spcPts val="0"/>
              </a:spcBef>
              <a:spcAft>
                <a:spcPts val="600"/>
              </a:spcAft>
            </a:pPr>
            <a:r>
              <a:rPr lang="en-US">
                <a:ea typeface="+mn-lt"/>
                <a:cs typeface="+mn-lt"/>
              </a:rPr>
              <a:t>Work with companies to install infrastructure-can we give preference to companies in the corridor?</a:t>
            </a:r>
          </a:p>
          <a:p>
            <a:pPr>
              <a:lnSpc>
                <a:spcPct val="110000"/>
              </a:lnSpc>
              <a:spcBef>
                <a:spcPts val="0"/>
              </a:spcBef>
              <a:spcAft>
                <a:spcPts val="600"/>
              </a:spcAft>
              <a:buFont typeface="Arial" panose="020B0604020202020204" pitchFamily="34" charset="0"/>
              <a:buChar char="•"/>
            </a:pPr>
            <a:r>
              <a:rPr lang="en-US">
                <a:ea typeface="+mn-lt"/>
                <a:cs typeface="+mn-lt"/>
              </a:rPr>
              <a:t>Ports do a lot of stakeholder outreach; can offer joint meeting with Metro stakeholders to discuss these issues, successes we’ve had</a:t>
            </a:r>
          </a:p>
          <a:p>
            <a:pPr>
              <a:lnSpc>
                <a:spcPct val="110000"/>
              </a:lnSpc>
              <a:spcBef>
                <a:spcPts val="0"/>
              </a:spcBef>
              <a:spcAft>
                <a:spcPts val="600"/>
              </a:spcAft>
              <a:buFont typeface="Arial" panose="020B0604020202020204" pitchFamily="34" charset="0"/>
              <a:buChar char="•"/>
            </a:pPr>
            <a:r>
              <a:rPr lang="en-US">
                <a:ea typeface="+mn-lt"/>
                <a:cs typeface="+mn-lt"/>
              </a:rPr>
              <a:t>Community engagement should be led by local stakeholder groups; some of the planning funds can be used to have these groups lead community engagement efforts</a:t>
            </a:r>
          </a:p>
          <a:p>
            <a:pPr>
              <a:lnSpc>
                <a:spcPct val="110000"/>
              </a:lnSpc>
              <a:spcBef>
                <a:spcPts val="0"/>
              </a:spcBef>
              <a:spcAft>
                <a:spcPts val="600"/>
              </a:spcAft>
              <a:buFont typeface="Arial" panose="020B0604020202020204" pitchFamily="34" charset="0"/>
              <a:buChar char="•"/>
            </a:pPr>
            <a:endParaRPr lang="en-US">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28</a:t>
            </a:fld>
            <a:endParaRPr lang="en-US"/>
          </a:p>
        </p:txBody>
      </p:sp>
    </p:spTree>
    <p:extLst>
      <p:ext uri="{BB962C8B-B14F-4D97-AF65-F5344CB8AC3E}">
        <p14:creationId xmlns:p14="http://schemas.microsoft.com/office/powerpoint/2010/main" val="215563326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611154"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a:ea typeface="+mn-lt"/>
                <a:cs typeface="+mn-lt"/>
              </a:rPr>
              <a:t>How can we evaluate outcomes of the ZET Program (emissions, public health, etc.)</a:t>
            </a:r>
            <a:endParaRPr lang="en-US" b="1">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29</a:t>
            </a:fld>
            <a:endParaRPr lang="en-US"/>
          </a:p>
        </p:txBody>
      </p:sp>
      <p:sp>
        <p:nvSpPr>
          <p:cNvPr id="7" name="TextBox 6">
            <a:extLst>
              <a:ext uri="{FF2B5EF4-FFF2-40B4-BE49-F238E27FC236}">
                <a16:creationId xmlns:a16="http://schemas.microsoft.com/office/drawing/2014/main" id="{151044CD-8736-4C8A-A82D-4E14A4BE0C2A}"/>
              </a:ext>
            </a:extLst>
          </p:cNvPr>
          <p:cNvSpPr txBox="1"/>
          <p:nvPr/>
        </p:nvSpPr>
        <p:spPr>
          <a:xfrm>
            <a:off x="381000" y="1625600"/>
            <a:ext cx="11053618" cy="923330"/>
          </a:xfrm>
          <a:prstGeom prst="rect">
            <a:avLst/>
          </a:prstGeom>
          <a:noFill/>
        </p:spPr>
        <p:txBody>
          <a:bodyPr wrap="square" rtlCol="0">
            <a:spAutoFit/>
          </a:bodyPr>
          <a:lstStyle/>
          <a:p>
            <a:pPr marL="285750" indent="-285750">
              <a:buFont typeface="Arial" panose="020B0604020202020204" pitchFamily="34" charset="0"/>
              <a:buChar char="•"/>
            </a:pPr>
            <a:r>
              <a:rPr lang="en-US"/>
              <a:t>Ensure there are no negative travel patterns; filling locations in areas that are considered acceptable to the surrounding community</a:t>
            </a:r>
          </a:p>
          <a:p>
            <a:pPr marL="285750" indent="-285750">
              <a:buFont typeface="Arial" panose="020B0604020202020204" pitchFamily="34" charset="0"/>
              <a:buChar char="•"/>
            </a:pPr>
            <a:r>
              <a:rPr lang="en-US"/>
              <a:t> Idling trucks is a big issue; energy efficient refrigeration is a resource we should tap into.</a:t>
            </a:r>
          </a:p>
        </p:txBody>
      </p:sp>
    </p:spTree>
    <p:extLst>
      <p:ext uri="{BB962C8B-B14F-4D97-AF65-F5344CB8AC3E}">
        <p14:creationId xmlns:p14="http://schemas.microsoft.com/office/powerpoint/2010/main" val="227262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3" name="Content Placeholder 2">
            <a:extLst>
              <a:ext uri="{FF2B5EF4-FFF2-40B4-BE49-F238E27FC236}">
                <a16:creationId xmlns:a16="http://schemas.microsoft.com/office/drawing/2014/main" id="{56EC1403-87C4-C608-F2B7-4490F6D2E1F3}"/>
              </a:ext>
            </a:extLst>
          </p:cNvPr>
          <p:cNvSpPr>
            <a:spLocks noGrp="1"/>
          </p:cNvSpPr>
          <p:nvPr>
            <p:ph idx="1"/>
          </p:nvPr>
        </p:nvSpPr>
        <p:spPr>
          <a:xfrm>
            <a:off x="381000" y="1105458"/>
            <a:ext cx="11524673" cy="5181184"/>
          </a:xfrm>
        </p:spPr>
        <p:txBody>
          <a:bodyPr vert="horz" lIns="91440" tIns="45720" rIns="91440" bIns="45720" rtlCol="0" anchor="t">
            <a:noAutofit/>
          </a:bodyPr>
          <a:lstStyle/>
          <a:p>
            <a:pPr>
              <a:lnSpc>
                <a:spcPct val="110000"/>
              </a:lnSpc>
              <a:spcBef>
                <a:spcPts val="0"/>
              </a:spcBef>
              <a:spcAft>
                <a:spcPts val="600"/>
              </a:spcAft>
              <a:buFont typeface="Calibri" panose="020F0502020204030204" pitchFamily="34" charset="0"/>
              <a:buChar char="&gt;"/>
            </a:pPr>
            <a:r>
              <a:rPr lang="en-US" b="1">
                <a:ea typeface="+mn-lt"/>
                <a:cs typeface="+mn-lt"/>
              </a:rPr>
              <a:t>How do we evaluate and ensure the general public benefit for the program?</a:t>
            </a:r>
            <a:endParaRPr lang="en-US" b="1">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30</a:t>
            </a:fld>
            <a:endParaRPr lang="en-US"/>
          </a:p>
        </p:txBody>
      </p:sp>
      <p:sp>
        <p:nvSpPr>
          <p:cNvPr id="7" name="TextBox 6">
            <a:extLst>
              <a:ext uri="{FF2B5EF4-FFF2-40B4-BE49-F238E27FC236}">
                <a16:creationId xmlns:a16="http://schemas.microsoft.com/office/drawing/2014/main" id="{790320B5-EB1B-44B2-86AD-7DC06CC9EDDC}"/>
              </a:ext>
            </a:extLst>
          </p:cNvPr>
          <p:cNvSpPr txBox="1"/>
          <p:nvPr/>
        </p:nvSpPr>
        <p:spPr>
          <a:xfrm>
            <a:off x="381000" y="1625600"/>
            <a:ext cx="11053618" cy="369332"/>
          </a:xfrm>
          <a:prstGeom prst="rect">
            <a:avLst/>
          </a:prstGeom>
          <a:noFill/>
        </p:spPr>
        <p:txBody>
          <a:bodyPr wrap="square" rtlCol="0">
            <a:spAutoFit/>
          </a:bodyPr>
          <a:lstStyle/>
          <a:p>
            <a:pPr marL="285750" indent="-285750">
              <a:buFont typeface="Arial" panose="020B0604020202020204" pitchFamily="34" charset="0"/>
              <a:buChar char="•"/>
            </a:pPr>
            <a:r>
              <a:rPr lang="en-US"/>
              <a:t>Training programs tap into local talent</a:t>
            </a:r>
          </a:p>
        </p:txBody>
      </p:sp>
    </p:spTree>
    <p:extLst>
      <p:ext uri="{BB962C8B-B14F-4D97-AF65-F5344CB8AC3E}">
        <p14:creationId xmlns:p14="http://schemas.microsoft.com/office/powerpoint/2010/main" val="1587643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31</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471056" y="1107046"/>
            <a:ext cx="10814080" cy="5181184"/>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 panose="020F0502020204030204" pitchFamily="34" charset="0"/>
              <a:buChar char="&gt;"/>
            </a:pPr>
            <a:r>
              <a:rPr lang="en-US" b="1">
                <a:ea typeface="+mn-lt"/>
                <a:cs typeface="+mn-lt"/>
              </a:rPr>
              <a:t>How do we structure community engagement to develop and evaluate the program?</a:t>
            </a:r>
          </a:p>
          <a:p>
            <a:pPr>
              <a:lnSpc>
                <a:spcPct val="110000"/>
              </a:lnSpc>
              <a:spcBef>
                <a:spcPts val="0"/>
              </a:spcBef>
              <a:spcAft>
                <a:spcPts val="600"/>
              </a:spcAft>
              <a:buFont typeface="Arial" panose="020B0604020202020204" pitchFamily="34" charset="0"/>
              <a:buChar char="•"/>
            </a:pPr>
            <a:r>
              <a:rPr lang="en-US">
                <a:ea typeface="+mn-lt"/>
                <a:cs typeface="+mn-lt"/>
              </a:rPr>
              <a:t>SELA Collaborative would be great to get involved in this process; reaching out to them would be great</a:t>
            </a:r>
            <a:r>
              <a:rPr lang="en-US" b="1">
                <a:ea typeface="+mn-lt"/>
                <a:cs typeface="+mn-lt"/>
              </a:rPr>
              <a:t>.</a:t>
            </a:r>
            <a:endParaRPr lang="en-US" b="1">
              <a:cs typeface="Calibri"/>
            </a:endParaRPr>
          </a:p>
          <a:p>
            <a:pPr marL="0" indent="0">
              <a:lnSpc>
                <a:spcPct val="110000"/>
              </a:lnSpc>
              <a:spcBef>
                <a:spcPts val="0"/>
              </a:spcBef>
              <a:spcAft>
                <a:spcPts val="600"/>
              </a:spcAft>
              <a:buNone/>
            </a:pPr>
            <a:endParaRPr lang="en-US" b="1">
              <a:cs typeface="Calibri"/>
            </a:endParaRPr>
          </a:p>
          <a:p>
            <a:pPr>
              <a:lnSpc>
                <a:spcPct val="110000"/>
              </a:lnSpc>
              <a:spcBef>
                <a:spcPts val="0"/>
              </a:spcBef>
              <a:spcAft>
                <a:spcPts val="600"/>
              </a:spcAft>
              <a:buFont typeface="Calibri" panose="020F0502020204030204" pitchFamily="34" charset="0"/>
              <a:buChar char="&gt;"/>
            </a:pPr>
            <a:endParaRPr lang="en-US" sz="1600">
              <a:cs typeface="Calibri"/>
            </a:endParaRPr>
          </a:p>
        </p:txBody>
      </p:sp>
    </p:spTree>
    <p:extLst>
      <p:ext uri="{BB962C8B-B14F-4D97-AF65-F5344CB8AC3E}">
        <p14:creationId xmlns:p14="http://schemas.microsoft.com/office/powerpoint/2010/main" val="989473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32</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381000" y="1107046"/>
            <a:ext cx="11349446" cy="63862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Sans-Serif" panose="020F0502020204030204" pitchFamily="34" charset="0"/>
              <a:buChar char="&gt;"/>
            </a:pPr>
            <a:r>
              <a:rPr lang="en-US" b="1">
                <a:ea typeface="+mn-lt"/>
                <a:cs typeface="+mn-lt"/>
              </a:rPr>
              <a:t>How can we effectively plan for the corridor and create a "masterplan" for implementing ZE infrastructure in the </a:t>
            </a:r>
            <a:br>
              <a:rPr lang="en-US" b="1">
                <a:ea typeface="+mn-lt"/>
                <a:cs typeface="+mn-lt"/>
              </a:rPr>
            </a:br>
            <a:r>
              <a:rPr lang="en-US" b="1">
                <a:ea typeface="+mn-lt"/>
                <a:cs typeface="+mn-lt"/>
              </a:rPr>
              <a:t>I-710 South Corridor that links to efforts at the Ports and the region?</a:t>
            </a:r>
          </a:p>
          <a:p>
            <a:pPr>
              <a:lnSpc>
                <a:spcPct val="110000"/>
              </a:lnSpc>
              <a:spcBef>
                <a:spcPts val="0"/>
              </a:spcBef>
              <a:spcAft>
                <a:spcPts val="600"/>
              </a:spcAft>
              <a:buFont typeface="Arial" panose="020B0604020202020204" pitchFamily="34" charset="0"/>
              <a:buChar char="•"/>
            </a:pPr>
            <a:r>
              <a:rPr lang="en-US">
                <a:ea typeface="+mn-lt"/>
                <a:cs typeface="+mn-lt"/>
              </a:rPr>
              <a:t>Metro Staff should meet with the Ports (LA, LB) Staff and can report back to Zero-Emission Truck Working Group.</a:t>
            </a:r>
          </a:p>
          <a:p>
            <a:pPr marL="0" indent="0">
              <a:lnSpc>
                <a:spcPct val="110000"/>
              </a:lnSpc>
              <a:spcBef>
                <a:spcPts val="0"/>
              </a:spcBef>
              <a:spcAft>
                <a:spcPts val="600"/>
              </a:spcAft>
              <a:buNone/>
            </a:pPr>
            <a:endParaRPr lang="en-US" sz="1600">
              <a:cs typeface="Calibri" panose="020F0502020204030204"/>
            </a:endParaRPr>
          </a:p>
          <a:p>
            <a:pPr marL="0" indent="0">
              <a:lnSpc>
                <a:spcPct val="110000"/>
              </a:lnSpc>
              <a:spcBef>
                <a:spcPts val="0"/>
              </a:spcBef>
              <a:spcAft>
                <a:spcPts val="600"/>
              </a:spcAft>
              <a:buNone/>
            </a:pPr>
            <a:endParaRPr lang="en-US" sz="1600">
              <a:cs typeface="Calibri" panose="020F0502020204030204"/>
            </a:endParaRPr>
          </a:p>
        </p:txBody>
      </p:sp>
      <p:sp>
        <p:nvSpPr>
          <p:cNvPr id="7" name="TextBox 6">
            <a:extLst>
              <a:ext uri="{FF2B5EF4-FFF2-40B4-BE49-F238E27FC236}">
                <a16:creationId xmlns:a16="http://schemas.microsoft.com/office/drawing/2014/main" id="{62F92F3C-EE3C-47B6-ACAB-D1D1993006F0}"/>
              </a:ext>
            </a:extLst>
          </p:cNvPr>
          <p:cNvSpPr txBox="1"/>
          <p:nvPr/>
        </p:nvSpPr>
        <p:spPr>
          <a:xfrm>
            <a:off x="381000" y="1625600"/>
            <a:ext cx="11053618"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9854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33</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381000" y="1107046"/>
            <a:ext cx="10904135" cy="36512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Sans-Serif" panose="020F0502020204030204" pitchFamily="34" charset="0"/>
              <a:buChar char="&gt;"/>
            </a:pPr>
            <a:r>
              <a:rPr lang="en-US" b="1">
                <a:ea typeface="+mn-lt"/>
                <a:cs typeface="+mn-lt"/>
              </a:rPr>
              <a:t>What kinds of policy and legislative recommendations should we make to Metro and our partners?</a:t>
            </a:r>
          </a:p>
          <a:p>
            <a:pPr marL="0" indent="0">
              <a:lnSpc>
                <a:spcPct val="110000"/>
              </a:lnSpc>
              <a:spcBef>
                <a:spcPts val="0"/>
              </a:spcBef>
              <a:spcAft>
                <a:spcPts val="600"/>
              </a:spcAft>
              <a:buNone/>
            </a:pPr>
            <a:endParaRPr lang="en-US" sz="1600">
              <a:cs typeface="Calibri" panose="020F0502020204030204"/>
            </a:endParaRPr>
          </a:p>
        </p:txBody>
      </p:sp>
      <p:sp>
        <p:nvSpPr>
          <p:cNvPr id="7" name="TextBox 6">
            <a:extLst>
              <a:ext uri="{FF2B5EF4-FFF2-40B4-BE49-F238E27FC236}">
                <a16:creationId xmlns:a16="http://schemas.microsoft.com/office/drawing/2014/main" id="{35338B8F-5529-41EF-B462-CD82F3646041}"/>
              </a:ext>
            </a:extLst>
          </p:cNvPr>
          <p:cNvSpPr txBox="1"/>
          <p:nvPr/>
        </p:nvSpPr>
        <p:spPr>
          <a:xfrm>
            <a:off x="381000" y="1625600"/>
            <a:ext cx="11053618" cy="45720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91176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34</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381000" y="1107046"/>
            <a:ext cx="10904135" cy="36512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Sans-Serif" panose="020F0502020204030204" pitchFamily="34" charset="0"/>
              <a:buChar char="&gt;"/>
            </a:pPr>
            <a:r>
              <a:rPr lang="en-US" b="1">
                <a:ea typeface="+mn-lt"/>
                <a:cs typeface="+mn-lt"/>
              </a:rPr>
              <a:t>How should we view pilot programs and other innovative/technology concepts?</a:t>
            </a:r>
          </a:p>
          <a:p>
            <a:pPr marL="0" indent="0">
              <a:lnSpc>
                <a:spcPct val="110000"/>
              </a:lnSpc>
              <a:spcBef>
                <a:spcPts val="0"/>
              </a:spcBef>
              <a:spcAft>
                <a:spcPts val="600"/>
              </a:spcAft>
              <a:buNone/>
            </a:pPr>
            <a:endParaRPr lang="en-US">
              <a:cs typeface="Calibri" panose="020F0502020204030204"/>
            </a:endParaRPr>
          </a:p>
          <a:p>
            <a:pPr marL="0" indent="0">
              <a:lnSpc>
                <a:spcPct val="110000"/>
              </a:lnSpc>
              <a:spcBef>
                <a:spcPts val="0"/>
              </a:spcBef>
              <a:spcAft>
                <a:spcPts val="600"/>
              </a:spcAft>
              <a:buNone/>
            </a:pPr>
            <a:endParaRPr lang="en-US" sz="1600">
              <a:cs typeface="Calibri" panose="020F0502020204030204"/>
            </a:endParaRPr>
          </a:p>
        </p:txBody>
      </p:sp>
      <p:sp>
        <p:nvSpPr>
          <p:cNvPr id="7" name="TextBox 6">
            <a:extLst>
              <a:ext uri="{FF2B5EF4-FFF2-40B4-BE49-F238E27FC236}">
                <a16:creationId xmlns:a16="http://schemas.microsoft.com/office/drawing/2014/main" id="{1A398375-3E39-418D-9CFC-060A8EA81C6A}"/>
              </a:ext>
            </a:extLst>
          </p:cNvPr>
          <p:cNvSpPr txBox="1"/>
          <p:nvPr/>
        </p:nvSpPr>
        <p:spPr>
          <a:xfrm>
            <a:off x="381000" y="1625600"/>
            <a:ext cx="11053618" cy="45720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65504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35</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267856" y="1107046"/>
            <a:ext cx="11017280" cy="36512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Sans-Serif" panose="020F0502020204030204" pitchFamily="34" charset="0"/>
              <a:buChar char="&gt;"/>
            </a:pPr>
            <a:r>
              <a:rPr lang="en-US" b="1">
                <a:ea typeface="+mn-lt"/>
                <a:cs typeface="+mn-lt"/>
              </a:rPr>
              <a:t>How do we include equity considerations in developing and implementing the program?</a:t>
            </a:r>
          </a:p>
          <a:p>
            <a:pPr>
              <a:lnSpc>
                <a:spcPct val="110000"/>
              </a:lnSpc>
              <a:spcBef>
                <a:spcPts val="0"/>
              </a:spcBef>
              <a:spcAft>
                <a:spcPts val="600"/>
              </a:spcAft>
              <a:buFont typeface="Calibri" panose="020F0502020204030204" pitchFamily="34" charset="0"/>
              <a:buChar char="&gt;"/>
            </a:pPr>
            <a:endParaRPr lang="en-US" b="1">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a:cs typeface="Calibri" panose="020F0502020204030204"/>
            </a:endParaRPr>
          </a:p>
        </p:txBody>
      </p:sp>
      <p:sp>
        <p:nvSpPr>
          <p:cNvPr id="7" name="TextBox 6">
            <a:extLst>
              <a:ext uri="{FF2B5EF4-FFF2-40B4-BE49-F238E27FC236}">
                <a16:creationId xmlns:a16="http://schemas.microsoft.com/office/drawing/2014/main" id="{17C7FE0B-559B-48D8-81F9-6FD40740690E}"/>
              </a:ext>
            </a:extLst>
          </p:cNvPr>
          <p:cNvSpPr txBox="1"/>
          <p:nvPr/>
        </p:nvSpPr>
        <p:spPr>
          <a:xfrm>
            <a:off x="381000" y="1625600"/>
            <a:ext cx="11053618" cy="369332"/>
          </a:xfrm>
          <a:prstGeom prst="rect">
            <a:avLst/>
          </a:prstGeom>
          <a:noFill/>
        </p:spPr>
        <p:txBody>
          <a:bodyPr wrap="square" rtlCol="0">
            <a:spAutoFit/>
          </a:bodyPr>
          <a:lstStyle/>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7309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9C16-74BA-3595-8411-528608EDFA37}"/>
              </a:ext>
            </a:extLst>
          </p:cNvPr>
          <p:cNvSpPr>
            <a:spLocks noGrp="1"/>
          </p:cNvSpPr>
          <p:nvPr>
            <p:ph type="title"/>
          </p:nvPr>
        </p:nvSpPr>
        <p:spPr/>
        <p:txBody>
          <a:bodyPr/>
          <a:lstStyle/>
          <a:p>
            <a:r>
              <a:rPr lang="en-US">
                <a:cs typeface="Calibri"/>
              </a:rPr>
              <a:t>Structuring the ZET Program </a:t>
            </a:r>
            <a:endParaRPr lang="en-US"/>
          </a:p>
        </p:txBody>
      </p:sp>
      <p:sp>
        <p:nvSpPr>
          <p:cNvPr id="4" name="Slide Number Placeholder 3">
            <a:extLst>
              <a:ext uri="{FF2B5EF4-FFF2-40B4-BE49-F238E27FC236}">
                <a16:creationId xmlns:a16="http://schemas.microsoft.com/office/drawing/2014/main" id="{CB81DF02-3CFA-3C6A-FCD5-28558119EAAB}"/>
              </a:ext>
            </a:extLst>
          </p:cNvPr>
          <p:cNvSpPr>
            <a:spLocks noGrp="1"/>
          </p:cNvSpPr>
          <p:nvPr>
            <p:ph type="sldNum" sz="quarter" idx="12"/>
          </p:nvPr>
        </p:nvSpPr>
        <p:spPr/>
        <p:txBody>
          <a:bodyPr/>
          <a:lstStyle/>
          <a:p>
            <a:fld id="{2429C633-AF9B-9840-B7F1-7587910FEF71}" type="slidenum">
              <a:rPr lang="en-US" smtClean="0"/>
              <a:pPr/>
              <a:t>36</a:t>
            </a:fld>
            <a:endParaRPr lang="en-US"/>
          </a:p>
        </p:txBody>
      </p:sp>
      <p:sp>
        <p:nvSpPr>
          <p:cNvPr id="6" name="Content Placeholder 2">
            <a:extLst>
              <a:ext uri="{FF2B5EF4-FFF2-40B4-BE49-F238E27FC236}">
                <a16:creationId xmlns:a16="http://schemas.microsoft.com/office/drawing/2014/main" id="{4445E5F1-29A9-9998-ABC3-2BC7D7914984}"/>
              </a:ext>
            </a:extLst>
          </p:cNvPr>
          <p:cNvSpPr txBox="1">
            <a:spLocks/>
          </p:cNvSpPr>
          <p:nvPr/>
        </p:nvSpPr>
        <p:spPr>
          <a:xfrm>
            <a:off x="381000" y="1107046"/>
            <a:ext cx="10904135" cy="36512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buFont typeface="Calibri,Sans-Serif" panose="020F0502020204030204" pitchFamily="34" charset="0"/>
              <a:buChar char="&gt;"/>
            </a:pPr>
            <a:r>
              <a:rPr lang="en-US" b="1">
                <a:ea typeface="+mn-lt"/>
                <a:cs typeface="+mn-lt"/>
              </a:rPr>
              <a:t>How do we ensure near-term benefits are delivered through the program?</a:t>
            </a:r>
            <a:endParaRPr lang="en-US" b="1">
              <a:cs typeface="Calibri" panose="020F0502020204030204"/>
            </a:endParaRPr>
          </a:p>
          <a:p>
            <a:pPr>
              <a:lnSpc>
                <a:spcPct val="110000"/>
              </a:lnSpc>
              <a:spcBef>
                <a:spcPts val="0"/>
              </a:spcBef>
              <a:spcAft>
                <a:spcPts val="600"/>
              </a:spcAft>
              <a:buFont typeface="Calibri" panose="020F0502020204030204" pitchFamily="34" charset="0"/>
              <a:buChar char="&gt;"/>
            </a:pPr>
            <a:endParaRPr lang="en-US">
              <a:cs typeface="Calibri" panose="020F0502020204030204"/>
            </a:endParaRPr>
          </a:p>
          <a:p>
            <a:pPr>
              <a:lnSpc>
                <a:spcPct val="110000"/>
              </a:lnSpc>
              <a:spcBef>
                <a:spcPts val="0"/>
              </a:spcBef>
              <a:spcAft>
                <a:spcPts val="600"/>
              </a:spcAft>
              <a:buFont typeface="Calibri" panose="020F0502020204030204" pitchFamily="34" charset="0"/>
              <a:buChar char="&gt;"/>
            </a:pPr>
            <a:endParaRPr lang="en-US" sz="1600">
              <a:cs typeface="Calibri" panose="020F0502020204030204"/>
            </a:endParaRPr>
          </a:p>
        </p:txBody>
      </p:sp>
      <p:sp>
        <p:nvSpPr>
          <p:cNvPr id="7" name="TextBox 6">
            <a:extLst>
              <a:ext uri="{FF2B5EF4-FFF2-40B4-BE49-F238E27FC236}">
                <a16:creationId xmlns:a16="http://schemas.microsoft.com/office/drawing/2014/main" id="{C2E71A04-8378-4CF9-A991-A70A67D9EF52}"/>
              </a:ext>
            </a:extLst>
          </p:cNvPr>
          <p:cNvSpPr txBox="1"/>
          <p:nvPr/>
        </p:nvSpPr>
        <p:spPr>
          <a:xfrm>
            <a:off x="381000" y="1625600"/>
            <a:ext cx="11053618" cy="45720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07151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183062" y="1052048"/>
            <a:ext cx="11493640" cy="5003870"/>
          </a:xfrm>
        </p:spPr>
        <p:txBody>
          <a:bodyPr vert="horz" lIns="91440" tIns="45720" rIns="91440" bIns="45720" rtlCol="0" anchor="t">
            <a:normAutofit/>
          </a:bodyPr>
          <a:lstStyle/>
          <a:p>
            <a:pPr marL="461645" indent="-57150">
              <a:lnSpc>
                <a:spcPct val="100000"/>
              </a:lnSpc>
              <a:spcBef>
                <a:spcPts val="0"/>
              </a:spcBef>
              <a:spcAft>
                <a:spcPts val="600"/>
              </a:spcAft>
              <a:buNone/>
            </a:pPr>
            <a:r>
              <a:rPr lang="en-US" sz="1600" b="1">
                <a:solidFill>
                  <a:srgbClr val="00B4BD"/>
                </a:solidFill>
                <a:ea typeface="+mn-lt"/>
                <a:cs typeface="+mn-lt"/>
              </a:rPr>
              <a:t>Working Groups </a:t>
            </a:r>
            <a:endParaRPr lang="en-US">
              <a:ea typeface="Calibri" panose="020F0502020204030204"/>
              <a:cs typeface="Calibri" panose="020F0502020204030204"/>
            </a:endParaRPr>
          </a:p>
          <a:p>
            <a:pPr marL="457200" lvl="1" indent="0">
              <a:lnSpc>
                <a:spcPct val="100000"/>
              </a:lnSpc>
              <a:spcBef>
                <a:spcPts val="0"/>
              </a:spcBef>
              <a:spcAft>
                <a:spcPts val="600"/>
              </a:spcAft>
              <a:buNone/>
            </a:pPr>
            <a:r>
              <a:rPr lang="en-US" sz="1600">
                <a:ea typeface="+mn-lt"/>
                <a:cs typeface="+mn-lt"/>
              </a:rPr>
              <a:t>Equity</a:t>
            </a:r>
          </a:p>
          <a:p>
            <a:pPr lvl="1">
              <a:lnSpc>
                <a:spcPct val="100000"/>
              </a:lnSpc>
              <a:spcBef>
                <a:spcPts val="0"/>
              </a:spcBef>
              <a:spcAft>
                <a:spcPts val="600"/>
              </a:spcAft>
              <a:buFont typeface="Calibri" panose="020F0502020204030204" pitchFamily="34" charset="0"/>
              <a:buChar char="&gt;"/>
            </a:pPr>
            <a:r>
              <a:rPr lang="en-US" sz="1600" i="1">
                <a:ea typeface="+mn-lt"/>
                <a:cs typeface="+mn-lt"/>
              </a:rPr>
              <a:t>Tuesday, April 19, 5-7pm </a:t>
            </a:r>
          </a:p>
          <a:p>
            <a:pPr marL="0" indent="404495">
              <a:lnSpc>
                <a:spcPct val="100000"/>
              </a:lnSpc>
              <a:spcBef>
                <a:spcPts val="0"/>
              </a:spcBef>
              <a:spcAft>
                <a:spcPts val="600"/>
              </a:spcAft>
              <a:buNone/>
            </a:pPr>
            <a:r>
              <a:rPr lang="en-US" sz="1600">
                <a:ea typeface="+mn-lt"/>
                <a:cs typeface="+mn-lt"/>
              </a:rPr>
              <a:t>Zero-Emission Truck</a:t>
            </a:r>
          </a:p>
          <a:p>
            <a:pPr marL="741045" indent="-279400">
              <a:lnSpc>
                <a:spcPct val="100000"/>
              </a:lnSpc>
              <a:spcBef>
                <a:spcPts val="0"/>
              </a:spcBef>
              <a:spcAft>
                <a:spcPts val="600"/>
              </a:spcAft>
              <a:buFont typeface="Calibri" panose="020F0502020204030204" pitchFamily="34" charset="0"/>
              <a:buChar char="&gt;"/>
            </a:pPr>
            <a:r>
              <a:rPr lang="en-US" sz="1600" i="1">
                <a:ea typeface="+mn-lt"/>
                <a:cs typeface="+mn-lt"/>
              </a:rPr>
              <a:t>Tuesday, May 17, 1-2:30pm</a:t>
            </a:r>
          </a:p>
          <a:p>
            <a:pPr marL="398145" indent="6350">
              <a:lnSpc>
                <a:spcPct val="100000"/>
              </a:lnSpc>
              <a:spcBef>
                <a:spcPts val="1200"/>
              </a:spcBef>
              <a:spcAft>
                <a:spcPts val="600"/>
              </a:spcAft>
              <a:buNone/>
            </a:pPr>
            <a:r>
              <a:rPr lang="en-US" sz="1600" b="1">
                <a:solidFill>
                  <a:srgbClr val="00B4BD"/>
                </a:solidFill>
                <a:ea typeface="+mn-lt"/>
                <a:cs typeface="+mn-lt"/>
              </a:rPr>
              <a:t>Community Leadership Committee</a:t>
            </a:r>
          </a:p>
          <a:p>
            <a:pPr lvl="1">
              <a:lnSpc>
                <a:spcPct val="100000"/>
              </a:lnSpc>
              <a:spcBef>
                <a:spcPts val="0"/>
              </a:spcBef>
              <a:spcAft>
                <a:spcPts val="600"/>
              </a:spcAft>
              <a:buFont typeface="Calibri" panose="020F0502020204030204" pitchFamily="34" charset="0"/>
              <a:buChar char="&gt;"/>
            </a:pPr>
            <a:r>
              <a:rPr lang="en-US" sz="1600" i="1">
                <a:ea typeface="+mn-lt"/>
                <a:cs typeface="+mn-lt"/>
              </a:rPr>
              <a:t>Thursday, April 21, 5-7pm</a:t>
            </a:r>
          </a:p>
          <a:p>
            <a:pPr marL="457200" lvl="1" indent="0">
              <a:lnSpc>
                <a:spcPct val="100000"/>
              </a:lnSpc>
              <a:spcBef>
                <a:spcPts val="1200"/>
              </a:spcBef>
              <a:spcAft>
                <a:spcPts val="600"/>
              </a:spcAft>
              <a:buNone/>
            </a:pPr>
            <a:r>
              <a:rPr lang="en-US" sz="1600" b="1">
                <a:solidFill>
                  <a:srgbClr val="00B4BD"/>
                </a:solidFill>
                <a:ea typeface="+mn-lt"/>
                <a:cs typeface="+mn-lt"/>
              </a:rPr>
              <a:t>Coordinating Committee</a:t>
            </a:r>
          </a:p>
          <a:p>
            <a:pPr lvl="1">
              <a:lnSpc>
                <a:spcPct val="100000"/>
              </a:lnSpc>
              <a:spcBef>
                <a:spcPts val="0"/>
              </a:spcBef>
              <a:spcAft>
                <a:spcPts val="600"/>
              </a:spcAft>
              <a:buFont typeface="Calibri" panose="020F0502020204030204" pitchFamily="34" charset="0"/>
              <a:buChar char="&gt;"/>
            </a:pPr>
            <a:r>
              <a:rPr lang="en-US" sz="1600" i="1">
                <a:ea typeface="+mn-lt"/>
                <a:cs typeface="+mn-lt"/>
              </a:rPr>
              <a:t>Wednesday, April 27, TBD</a:t>
            </a:r>
          </a:p>
          <a:p>
            <a:pPr marL="0" indent="404495">
              <a:lnSpc>
                <a:spcPct val="100000"/>
              </a:lnSpc>
              <a:spcBef>
                <a:spcPts val="1200"/>
              </a:spcBef>
              <a:spcAft>
                <a:spcPts val="600"/>
              </a:spcAft>
              <a:buNone/>
            </a:pPr>
            <a:r>
              <a:rPr lang="en-US" sz="1600" b="1">
                <a:solidFill>
                  <a:srgbClr val="00B4BD"/>
                </a:solidFill>
                <a:ea typeface="+mn-lt"/>
                <a:cs typeface="+mn-lt"/>
              </a:rPr>
              <a:t>Task Force</a:t>
            </a:r>
            <a:endParaRPr lang="en-US" sz="1600" b="1" i="1">
              <a:solidFill>
                <a:srgbClr val="00B4BD"/>
              </a:solidFill>
              <a:ea typeface="+mn-lt"/>
              <a:cs typeface="+mn-lt"/>
            </a:endParaRPr>
          </a:p>
          <a:p>
            <a:pPr marL="0" indent="404495">
              <a:lnSpc>
                <a:spcPct val="100000"/>
              </a:lnSpc>
              <a:spcBef>
                <a:spcPts val="0"/>
              </a:spcBef>
              <a:spcAft>
                <a:spcPts val="600"/>
              </a:spcAft>
              <a:buNone/>
            </a:pPr>
            <a:r>
              <a:rPr lang="en-US" sz="1600">
                <a:ea typeface="+mn-lt"/>
                <a:cs typeface="+mn-lt"/>
              </a:rPr>
              <a:t>Task Force Meeting #8</a:t>
            </a:r>
          </a:p>
          <a:p>
            <a:pPr marL="741045" indent="-279400">
              <a:lnSpc>
                <a:spcPct val="100000"/>
              </a:lnSpc>
              <a:spcBef>
                <a:spcPts val="0"/>
              </a:spcBef>
              <a:spcAft>
                <a:spcPts val="600"/>
              </a:spcAft>
              <a:buFont typeface="Calibri" panose="020F0502020204030204" pitchFamily="34" charset="0"/>
              <a:buChar char="&gt;"/>
            </a:pPr>
            <a:r>
              <a:rPr lang="en-US" sz="1600" i="1">
                <a:ea typeface="+mn-lt"/>
                <a:cs typeface="+mn-lt"/>
              </a:rPr>
              <a:t>Monday, May 9, 5-7:30pm </a:t>
            </a:r>
          </a:p>
          <a:p>
            <a:pPr marL="2228850" lvl="7" indent="-457200">
              <a:lnSpc>
                <a:spcPct val="110000"/>
              </a:lnSpc>
              <a:spcBef>
                <a:spcPts val="1000"/>
              </a:spcBef>
              <a:buNone/>
            </a:pPr>
            <a:endParaRPr lang="en-US" sz="17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37</a:t>
            </a:fld>
            <a:endParaRPr lang="en-US"/>
          </a:p>
        </p:txBody>
      </p:sp>
    </p:spTree>
    <p:extLst>
      <p:ext uri="{BB962C8B-B14F-4D97-AF65-F5344CB8AC3E}">
        <p14:creationId xmlns:p14="http://schemas.microsoft.com/office/powerpoint/2010/main" val="1940102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38</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3568731" y="120926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3568730" y="316393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3568730" y="376496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3568730" y="431349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3568730" y="487791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3568730" y="542649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4125257" y="1252393"/>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4125258" y="3225945"/>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06653B4-5F6D-47F5-B658-06E342FC16D4}"/>
              </a:ext>
            </a:extLst>
          </p:cNvPr>
          <p:cNvSpPr txBox="1"/>
          <p:nvPr/>
        </p:nvSpPr>
        <p:spPr>
          <a:xfrm>
            <a:off x="3018032" y="3243810"/>
            <a:ext cx="609771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A4D2016-94A0-4ED2-9A8E-99F97B2E64B5}"/>
              </a:ext>
            </a:extLst>
          </p:cNvPr>
          <p:cNvSpPr txBox="1"/>
          <p:nvPr/>
        </p:nvSpPr>
        <p:spPr>
          <a:xfrm>
            <a:off x="0" y="6590626"/>
            <a:ext cx="1029903" cy="261610"/>
          </a:xfrm>
          <a:prstGeom prst="rect">
            <a:avLst/>
          </a:prstGeom>
          <a:solidFill>
            <a:schemeClr val="bg1">
              <a:lumMod val="7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panose="020F0502020204030204"/>
                <a:ea typeface="+mn-ea"/>
                <a:cs typeface="+mn-cs"/>
              </a:rPr>
              <a:t>Goals</a:t>
            </a:r>
            <a:endParaRPr kumimoji="0" lang="en-US"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BCAD676-6211-4F09-925F-12CC103CF974}"/>
              </a:ext>
            </a:extLst>
          </p:cNvPr>
          <p:cNvSpPr txBox="1"/>
          <p:nvPr/>
        </p:nvSpPr>
        <p:spPr>
          <a:xfrm>
            <a:off x="1029903" y="6581001"/>
            <a:ext cx="1501541" cy="276999"/>
          </a:xfrm>
          <a:prstGeom prst="rect">
            <a:avLst/>
          </a:prstGeom>
          <a:solidFill>
            <a:schemeClr val="bg1">
              <a:lumMod val="95000"/>
            </a:schemeClr>
          </a:solid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50" b="1" i="0" u="none" strike="noStrike" kern="1200" cap="none" spc="0" normalizeH="0" baseline="0" noProof="0">
                <a:ln>
                  <a:noFill/>
                </a:ln>
                <a:solidFill>
                  <a:srgbClr val="000000"/>
                </a:solidFill>
                <a:effectLst/>
                <a:uLnTx/>
                <a:uFillTx/>
                <a:latin typeface="Calibri" panose="020F0502020204030204"/>
                <a:ea typeface="+mn-ea"/>
                <a:cs typeface="+mn-cs"/>
              </a:rPr>
              <a:t>Objectives/ Strategies</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50DE002-B91D-49D0-9C07-D47C64B3AA75}"/>
              </a:ext>
            </a:extLst>
          </p:cNvPr>
          <p:cNvSpPr txBox="1"/>
          <p:nvPr/>
        </p:nvSpPr>
        <p:spPr>
          <a:xfrm>
            <a:off x="10284425" y="6567634"/>
            <a:ext cx="1872801"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Calibri" panose="020F0502020204030204"/>
                <a:ea typeface="+mn-ea"/>
                <a:cs typeface="+mn-cs"/>
              </a:rPr>
              <a:t>Updated as of 4/8/2022</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6C942772-875F-42C7-8D5C-BFB5E4C033DD}"/>
              </a:ext>
            </a:extLst>
          </p:cNvPr>
          <p:cNvGraphicFramePr>
            <a:graphicFrameLocks noGrp="1"/>
          </p:cNvGraphicFramePr>
          <p:nvPr>
            <p:extLst>
              <p:ext uri="{D42A27DB-BD31-4B8C-83A1-F6EECF244321}">
                <p14:modId xmlns:p14="http://schemas.microsoft.com/office/powerpoint/2010/main" val="3871070675"/>
              </p:ext>
            </p:extLst>
          </p:nvPr>
        </p:nvGraphicFramePr>
        <p:xfrm>
          <a:off x="2197100" y="1"/>
          <a:ext cx="8178797" cy="6350000"/>
        </p:xfrm>
        <a:graphic>
          <a:graphicData uri="http://schemas.openxmlformats.org/drawingml/2006/table">
            <a:tbl>
              <a:tblPr/>
              <a:tblGrid>
                <a:gridCol w="962211">
                  <a:extLst>
                    <a:ext uri="{9D8B030D-6E8A-4147-A177-3AD203B41FA5}">
                      <a16:colId xmlns:a16="http://schemas.microsoft.com/office/drawing/2014/main" val="3268101224"/>
                    </a:ext>
                  </a:extLst>
                </a:gridCol>
                <a:gridCol w="1098175">
                  <a:extLst>
                    <a:ext uri="{9D8B030D-6E8A-4147-A177-3AD203B41FA5}">
                      <a16:colId xmlns:a16="http://schemas.microsoft.com/office/drawing/2014/main" val="2035575377"/>
                    </a:ext>
                  </a:extLst>
                </a:gridCol>
                <a:gridCol w="1098175">
                  <a:extLst>
                    <a:ext uri="{9D8B030D-6E8A-4147-A177-3AD203B41FA5}">
                      <a16:colId xmlns:a16="http://schemas.microsoft.com/office/drawing/2014/main" val="1084718990"/>
                    </a:ext>
                  </a:extLst>
                </a:gridCol>
                <a:gridCol w="941295">
                  <a:extLst>
                    <a:ext uri="{9D8B030D-6E8A-4147-A177-3AD203B41FA5}">
                      <a16:colId xmlns:a16="http://schemas.microsoft.com/office/drawing/2014/main" val="2502223485"/>
                    </a:ext>
                  </a:extLst>
                </a:gridCol>
                <a:gridCol w="1045882">
                  <a:extLst>
                    <a:ext uri="{9D8B030D-6E8A-4147-A177-3AD203B41FA5}">
                      <a16:colId xmlns:a16="http://schemas.microsoft.com/office/drawing/2014/main" val="298096395"/>
                    </a:ext>
                  </a:extLst>
                </a:gridCol>
                <a:gridCol w="1045882">
                  <a:extLst>
                    <a:ext uri="{9D8B030D-6E8A-4147-A177-3AD203B41FA5}">
                      <a16:colId xmlns:a16="http://schemas.microsoft.com/office/drawing/2014/main" val="2506116241"/>
                    </a:ext>
                  </a:extLst>
                </a:gridCol>
                <a:gridCol w="1045882">
                  <a:extLst>
                    <a:ext uri="{9D8B030D-6E8A-4147-A177-3AD203B41FA5}">
                      <a16:colId xmlns:a16="http://schemas.microsoft.com/office/drawing/2014/main" val="757000822"/>
                    </a:ext>
                  </a:extLst>
                </a:gridCol>
                <a:gridCol w="941295">
                  <a:extLst>
                    <a:ext uri="{9D8B030D-6E8A-4147-A177-3AD203B41FA5}">
                      <a16:colId xmlns:a16="http://schemas.microsoft.com/office/drawing/2014/main" val="3717981618"/>
                    </a:ext>
                  </a:extLst>
                </a:gridCol>
              </a:tblGrid>
              <a:tr h="837159">
                <a:tc>
                  <a:txBody>
                    <a:bodyPr/>
                    <a:lstStyle/>
                    <a:p>
                      <a:pPr algn="ctr" rtl="0" fontAlgn="ctr"/>
                      <a:r>
                        <a:rPr lang="en-US" sz="800" b="0" i="0" u="none" strike="noStrike">
                          <a:solidFill>
                            <a:srgbClr val="000000"/>
                          </a:solidFill>
                          <a:effectLst/>
                          <a:latin typeface="Calibri" panose="020F0502020204030204" pitchFamily="34" charset="0"/>
                        </a:rPr>
                        <a:t>VISION</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7">
                  <a:txBody>
                    <a:bodyPr/>
                    <a:lstStyle/>
                    <a:p>
                      <a:pPr algn="ctr" rtl="0" fontAlgn="ctr"/>
                      <a:r>
                        <a:rPr lang="en-US" sz="900" b="0" i="0" u="none" strike="noStrike">
                          <a:solidFill>
                            <a:srgbClr val="000000"/>
                          </a:solidFill>
                          <a:effectLst/>
                          <a:latin typeface="Calibri" panose="020F0502020204030204" pitchFamily="34" charset="0"/>
                        </a:rPr>
                        <a:t>An equitable multimodal shared-use transportation system that supports clean air, healthy and sustainable communities, economic resilience, and quality jobs; and provides safe, quality mobility options for all residents and users of the I-710 South Corridor. </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3609460"/>
                  </a:ext>
                </a:extLst>
              </a:tr>
              <a:tr h="489892">
                <a:tc>
                  <a:txBody>
                    <a:bodyPr/>
                    <a:lstStyle/>
                    <a:p>
                      <a:pPr algn="ctr" rtl="0" fontAlgn="ctr"/>
                      <a:r>
                        <a:rPr lang="en-US" sz="800" b="0" i="0" u="none" strike="noStrike">
                          <a:solidFill>
                            <a:srgbClr val="000000"/>
                          </a:solidFill>
                          <a:effectLst/>
                          <a:latin typeface="Calibri" panose="020F0502020204030204" pitchFamily="34" charset="0"/>
                        </a:rPr>
                        <a:t>AREAS OF CONCERN</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600" b="1" i="0" u="none" strike="noStrike">
                          <a:solidFill>
                            <a:srgbClr val="000000"/>
                          </a:solidFill>
                          <a:effectLst/>
                          <a:latin typeface="Calibri" panose="020F0502020204030204" pitchFamily="34" charset="0"/>
                        </a:rPr>
                        <a:t>Air Quality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US" sz="600" b="1" i="0" u="none" strike="noStrike">
                          <a:solidFill>
                            <a:srgbClr val="000000"/>
                          </a:solidFill>
                          <a:effectLst/>
                          <a:latin typeface="Calibri" panose="020F0502020204030204" pitchFamily="34" charset="0"/>
                        </a:rPr>
                        <a:t>Community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6C6DF"/>
                    </a:solidFill>
                  </a:tcPr>
                </a:tc>
                <a:tc>
                  <a:txBody>
                    <a:bodyPr/>
                    <a:lstStyle/>
                    <a:p>
                      <a:pPr algn="ctr" rtl="0" fontAlgn="ctr"/>
                      <a:r>
                        <a:rPr lang="en-US" sz="600" b="1" i="0" u="none" strike="noStrike">
                          <a:solidFill>
                            <a:srgbClr val="000000"/>
                          </a:solidFill>
                          <a:effectLst/>
                          <a:latin typeface="Calibri" panose="020F0502020204030204" pitchFamily="34" charset="0"/>
                        </a:rPr>
                        <a:t>Mobility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600" b="1" i="0" u="none" strike="noStrike">
                          <a:solidFill>
                            <a:srgbClr val="000000"/>
                          </a:solidFill>
                          <a:effectLst/>
                          <a:latin typeface="Calibri" panose="020F0502020204030204" pitchFamily="34" charset="0"/>
                        </a:rPr>
                        <a:t>Safety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A85D1"/>
                    </a:solidFill>
                  </a:tcPr>
                </a:tc>
                <a:tc>
                  <a:txBody>
                    <a:bodyPr/>
                    <a:lstStyle/>
                    <a:p>
                      <a:pPr algn="ctr" rtl="0" fontAlgn="ctr"/>
                      <a:r>
                        <a:rPr lang="en-US" sz="600" b="1" i="0" u="none" strike="noStrike">
                          <a:solidFill>
                            <a:srgbClr val="000000"/>
                          </a:solidFill>
                          <a:effectLst/>
                          <a:latin typeface="Calibri" panose="020F0502020204030204" pitchFamily="34" charset="0"/>
                        </a:rPr>
                        <a:t>Economy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57D3FF"/>
                    </a:solidFill>
                  </a:tcPr>
                </a:tc>
                <a:tc>
                  <a:txBody>
                    <a:bodyPr/>
                    <a:lstStyle/>
                    <a:p>
                      <a:pPr algn="ctr" rtl="0" fontAlgn="ctr"/>
                      <a:r>
                        <a:rPr lang="en-US" sz="600" b="1" i="0" u="none" strike="noStrike">
                          <a:solidFill>
                            <a:srgbClr val="000000"/>
                          </a:solidFill>
                          <a:effectLst/>
                          <a:latin typeface="Calibri" panose="020F0502020204030204" pitchFamily="34" charset="0"/>
                        </a:rPr>
                        <a:t>Sustainability and Environment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2E49C"/>
                    </a:solidFill>
                  </a:tcPr>
                </a:tc>
                <a:tc>
                  <a:txBody>
                    <a:bodyPr/>
                    <a:lstStyle/>
                    <a:p>
                      <a:pPr algn="ctr" rtl="0" fontAlgn="ctr"/>
                      <a:r>
                        <a:rPr lang="en-US" sz="600" b="1" i="0" u="none" strike="noStrike">
                          <a:solidFill>
                            <a:srgbClr val="000000"/>
                          </a:solidFill>
                          <a:effectLst/>
                          <a:latin typeface="Calibri" panose="020F0502020204030204" pitchFamily="34" charset="0"/>
                        </a:rPr>
                        <a:t>Equity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1C6E7"/>
                    </a:solidFill>
                  </a:tcPr>
                </a:tc>
                <a:extLst>
                  <a:ext uri="{0D108BD9-81ED-4DB2-BD59-A6C34878D82A}">
                    <a16:rowId xmlns:a16="http://schemas.microsoft.com/office/drawing/2014/main" val="1853392901"/>
                  </a:ext>
                </a:extLst>
              </a:tr>
              <a:tr h="1147216">
                <a:tc>
                  <a:txBody>
                    <a:bodyPr/>
                    <a:lstStyle/>
                    <a:p>
                      <a:pPr algn="ctr" rtl="0" fontAlgn="ctr"/>
                      <a:r>
                        <a:rPr lang="en-US" sz="800" b="0" i="0" u="none" strike="noStrike">
                          <a:solidFill>
                            <a:srgbClr val="000000"/>
                          </a:solidFill>
                          <a:effectLst/>
                          <a:latin typeface="Calibri" panose="020F0502020204030204" pitchFamily="34" charset="0"/>
                        </a:rPr>
                        <a:t>GOALS</a:t>
                      </a:r>
                    </a:p>
                  </a:txBody>
                  <a:tcPr marL="4249" marR="4249" marT="4249"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0" u="none" strike="noStrike">
                          <a:solidFill>
                            <a:srgbClr val="000000"/>
                          </a:solidFill>
                          <a:effectLst/>
                          <a:latin typeface="Calibri" panose="020F0502020204030204" pitchFamily="34" charset="0"/>
                        </a:rPr>
                        <a:t>Improve Air Quality</a:t>
                      </a:r>
                    </a:p>
                  </a:txBody>
                  <a:tcPr marL="4249" marR="4249" marT="42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Improve the health and quality of life of residents and stability of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Improve the mobility of people and goods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Provide safe streets, roads, and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Provide quality jobs, workforce development and economic opportunities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Address climate change and enhance the environment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n-US" sz="800" b="0" i="0" u="none" strike="noStrike">
                          <a:solidFill>
                            <a:srgbClr val="000000"/>
                          </a:solidFill>
                          <a:effectLst/>
                          <a:latin typeface="Calibri" panose="020F0502020204030204" pitchFamily="34" charset="0"/>
                        </a:rPr>
                        <a:t>Reduce or eliminate community disparities across all goals</a:t>
                      </a:r>
                    </a:p>
                  </a:txBody>
                  <a:tcPr marL="4249" marR="4249" marT="4249"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19072145"/>
                  </a:ext>
                </a:extLst>
              </a:tr>
              <a:tr h="725537">
                <a:tc rowSpan="5">
                  <a:txBody>
                    <a:bodyPr/>
                    <a:lstStyle/>
                    <a:p>
                      <a:pPr algn="ctr" fontAlgn="ctr"/>
                      <a:r>
                        <a:rPr lang="en-US" sz="800" b="0" i="0" u="none" strike="noStrike">
                          <a:solidFill>
                            <a:srgbClr val="000000"/>
                          </a:solidFill>
                          <a:effectLst/>
                          <a:latin typeface="Calibri" panose="020F0502020204030204" pitchFamily="34" charset="0"/>
                        </a:rPr>
                        <a:t>INPUT ON VISION &amp; GOALS</a:t>
                      </a:r>
                    </a:p>
                  </a:txBody>
                  <a:tcPr marL="4249" marR="4249" marT="424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600" b="0" i="0" u="none" strike="noStrike">
                          <a:solidFill>
                            <a:srgbClr val="000000"/>
                          </a:solidFill>
                          <a:effectLst/>
                          <a:latin typeface="Calibri" panose="020F0502020204030204" pitchFamily="34" charset="0"/>
                        </a:rPr>
                        <a:t>Clean air</a:t>
                      </a:r>
                    </a:p>
                  </a:txBody>
                  <a:tcPr marL="4249" marR="4249" marT="42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Healthy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Increased mobility for all communities and users </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Adequate and safe alternatives to driving</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Foster job growth and economic development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Protect our coast and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Increase access to opportunity and equity for corridor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66768519"/>
                  </a:ext>
                </a:extLst>
              </a:tr>
              <a:tr h="744140">
                <a:tc vMerge="1">
                  <a:txBody>
                    <a:bodyPr/>
                    <a:lstStyle/>
                    <a:p>
                      <a:endParaRPr lang="en-US"/>
                    </a:p>
                  </a:txBody>
                  <a:tcPr/>
                </a:tc>
                <a:tc>
                  <a:txBody>
                    <a:bodyPr/>
                    <a:lstStyle/>
                    <a:p>
                      <a:pPr algn="ctr" rtl="0" fontAlgn="ctr"/>
                      <a:r>
                        <a:rPr lang="en-US" sz="600" b="0" i="0" u="none" strike="noStrike">
                          <a:solidFill>
                            <a:srgbClr val="000000"/>
                          </a:solidFill>
                          <a:effectLst/>
                          <a:latin typeface="Calibri" panose="020F0502020204030204" pitchFamily="34" charset="0"/>
                        </a:rPr>
                        <a:t>Reduce diesel particulate matter</a:t>
                      </a:r>
                    </a:p>
                  </a:txBody>
                  <a:tcPr marL="4249" marR="4249" marT="42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600" b="0" i="0" u="none" strike="noStrike">
                          <a:solidFill>
                            <a:srgbClr val="000000"/>
                          </a:solidFill>
                          <a:effectLst/>
                          <a:latin typeface="Calibri" panose="020F0502020204030204" pitchFamily="34" charset="0"/>
                        </a:rPr>
                        <a:t>Improve public/civic engagement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Efficient freight and passenger traffic</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600" b="0" i="0" u="none" strike="noStrike">
                          <a:solidFill>
                            <a:srgbClr val="000000"/>
                          </a:solidFill>
                          <a:effectLst/>
                          <a:latin typeface="Calibri" panose="020F0502020204030204" pitchFamily="34" charset="0"/>
                        </a:rPr>
                        <a:t>Safe travel options </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Reduce economic impacts on surrounding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Reduce environmental impacts on surrounding communities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No freeway expansion or displacements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2662195"/>
                  </a:ext>
                </a:extLst>
              </a:tr>
              <a:tr h="892969">
                <a:tc vMerge="1">
                  <a:txBody>
                    <a:bodyPr/>
                    <a:lstStyle/>
                    <a:p>
                      <a:endParaRPr lang="en-US"/>
                    </a:p>
                  </a:txBody>
                  <a:tcPr/>
                </a:tc>
                <a:tc>
                  <a:txBody>
                    <a:bodyPr/>
                    <a:lstStyle/>
                    <a:p>
                      <a:pPr algn="ctr" rtl="0" fontAlgn="ctr"/>
                      <a:r>
                        <a:rPr lang="en-US" sz="600" b="0" i="0" u="none" strike="noStrike">
                          <a:solidFill>
                            <a:srgbClr val="000000"/>
                          </a:solidFill>
                          <a:effectLst/>
                          <a:latin typeface="Calibri" panose="020F0502020204030204" pitchFamily="34" charset="0"/>
                        </a:rPr>
                        <a:t>Reduce greenhouse gas emissions</a:t>
                      </a:r>
                    </a:p>
                  </a:txBody>
                  <a:tcPr marL="4249" marR="4249" marT="42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600" b="0" i="0" u="none" strike="noStrike">
                          <a:solidFill>
                            <a:srgbClr val="000000"/>
                          </a:solidFill>
                          <a:effectLst/>
                          <a:latin typeface="Calibri" panose="020F0502020204030204" pitchFamily="34" charset="0"/>
                        </a:rPr>
                        <a:t>Community connectivity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Resilient, sustainable I-710 Corridor transportation system </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Safe streets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Create local jobs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600" b="0" i="0" u="none" strike="noStrike">
                          <a:solidFill>
                            <a:srgbClr val="000000"/>
                          </a:solidFill>
                          <a:effectLst/>
                          <a:latin typeface="Calibri" panose="020F0502020204030204" pitchFamily="34" charset="0"/>
                        </a:rPr>
                        <a:t>Cleaner and thriving environment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Equitable  transportation options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199297867"/>
                  </a:ext>
                </a:extLst>
              </a:tr>
              <a:tr h="737940">
                <a:tc vMerge="1">
                  <a:txBody>
                    <a:bodyPr/>
                    <a:lstStyle/>
                    <a:p>
                      <a:endParaRPr lang="en-US"/>
                    </a:p>
                  </a:txBody>
                  <a:tcPr/>
                </a:tc>
                <a:tc>
                  <a:txBody>
                    <a:bodyPr/>
                    <a:lstStyle/>
                    <a:p>
                      <a:pPr algn="ctr" fontAlgn="b"/>
                      <a:r>
                        <a:rPr lang="en-US" sz="600" b="0" i="0" u="none" strike="noStrike">
                          <a:solidFill>
                            <a:srgbClr val="000000"/>
                          </a:solidFill>
                          <a:effectLst/>
                          <a:latin typeface="Calibri" panose="020F0502020204030204" pitchFamily="34" charset="0"/>
                        </a:rPr>
                        <a:t> </a:t>
                      </a:r>
                    </a:p>
                  </a:txBody>
                  <a:tcPr marL="4249" marR="4249" marT="42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600" b="0" i="0" u="none" strike="noStrike">
                          <a:solidFill>
                            <a:srgbClr val="000000"/>
                          </a:solidFill>
                          <a:effectLst/>
                          <a:latin typeface="Calibri" panose="020F0502020204030204" pitchFamily="34" charset="0"/>
                        </a:rPr>
                        <a:t>Prioritize public health</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Improve mobility and lessen traffic along the freeway</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b"/>
                      <a:r>
                        <a:rPr lang="en-US" sz="600" b="0" i="0" u="none" strike="noStrike">
                          <a:solidFill>
                            <a:srgbClr val="000000"/>
                          </a:solidFill>
                          <a:effectLst/>
                          <a:latin typeface="Calibri" panose="020F0502020204030204" pitchFamily="34" charset="0"/>
                        </a:rPr>
                        <a:t>Holistically ensure safety to people living along the corridor</a:t>
                      </a:r>
                    </a:p>
                  </a:txBody>
                  <a:tcPr marL="4249" marR="4249" marT="42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600" b="0" i="0" u="none" strike="noStrike">
                          <a:solidFill>
                            <a:srgbClr val="000000"/>
                          </a:solidFill>
                          <a:effectLst/>
                          <a:latin typeface="Calibri" panose="020F0502020204030204" pitchFamily="34" charset="0"/>
                        </a:rPr>
                        <a:t>Increase educational opportunities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600" b="0" i="0" u="none" strike="noStrike">
                          <a:solidFill>
                            <a:srgbClr val="000000"/>
                          </a:solidFill>
                          <a:effectLst/>
                          <a:latin typeface="Calibri" panose="020F0502020204030204" pitchFamily="34" charset="0"/>
                        </a:rPr>
                        <a:t>Enhance environmental health</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rtl="0" fontAlgn="ctr"/>
                      <a:r>
                        <a:rPr lang="en-US" sz="600" b="0" i="0" u="none" strike="noStrike">
                          <a:solidFill>
                            <a:srgbClr val="000000"/>
                          </a:solidFill>
                          <a:effectLst/>
                          <a:latin typeface="Calibri" panose="020F0502020204030204" pitchFamily="34" charset="0"/>
                        </a:rPr>
                        <a:t>Address racial disparities in resources, policies and development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487904745"/>
                  </a:ext>
                </a:extLst>
              </a:tr>
              <a:tr h="775147">
                <a:tc vMerge="1">
                  <a:txBody>
                    <a:bodyPr/>
                    <a:lstStyle/>
                    <a:p>
                      <a:endParaRPr lang="en-US"/>
                    </a:p>
                  </a:txBody>
                  <a:tcPr/>
                </a:tc>
                <a:tc>
                  <a:txBody>
                    <a:bodyPr/>
                    <a:lstStyle/>
                    <a:p>
                      <a:pPr algn="ctr" fontAlgn="b"/>
                      <a:r>
                        <a:rPr lang="en-US" sz="600" b="0" i="0" u="none" strike="noStrike">
                          <a:solidFill>
                            <a:srgbClr val="000000"/>
                          </a:solidFill>
                          <a:effectLst/>
                          <a:latin typeface="Calibri" panose="020F0502020204030204" pitchFamily="34" charset="0"/>
                        </a:rPr>
                        <a:t> </a:t>
                      </a:r>
                    </a:p>
                  </a:txBody>
                  <a:tcPr marL="4249" marR="4249" marT="424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600" b="0" i="0" u="none" strike="noStrike">
                          <a:solidFill>
                            <a:srgbClr val="000000"/>
                          </a:solidFill>
                          <a:effectLst/>
                          <a:latin typeface="Calibri" panose="020F0502020204030204" pitchFamily="34" charset="0"/>
                        </a:rPr>
                        <a:t>Improve quality of life</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600" b="0" i="0" u="none" strike="noStrike">
                          <a:solidFill>
                            <a:srgbClr val="000000"/>
                          </a:solidFill>
                          <a:effectLst/>
                          <a:latin typeface="Calibri" panose="020F0502020204030204" pitchFamily="34" charset="0"/>
                        </a:rPr>
                        <a:t>Greater access to health and community resources</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600" b="0" i="0" u="none" strike="noStrike">
                          <a:solidFill>
                            <a:srgbClr val="000000"/>
                          </a:solidFill>
                          <a:effectLst/>
                          <a:latin typeface="Calibri" panose="020F0502020204030204" pitchFamily="34" charset="0"/>
                        </a:rPr>
                        <a:t>Safe bicyclist and pedestrian environment</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600" b="0" i="0" u="none" strike="noStrike">
                          <a:solidFill>
                            <a:srgbClr val="000000"/>
                          </a:solidFill>
                          <a:effectLst/>
                          <a:latin typeface="Calibri" panose="020F0502020204030204" pitchFamily="34" charset="0"/>
                        </a:rPr>
                        <a:t>Create opportunities for local hire</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600" b="0" i="0" u="none" strike="noStrike">
                          <a:solidFill>
                            <a:srgbClr val="000000"/>
                          </a:solidFill>
                          <a:effectLst/>
                          <a:latin typeface="Calibri" panose="020F0502020204030204" pitchFamily="34" charset="0"/>
                        </a:rPr>
                        <a:t>Climate resilience</a:t>
                      </a:r>
                    </a:p>
                  </a:txBody>
                  <a:tcPr marL="4249" marR="4249" marT="42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600" b="0" i="0" u="none" strike="noStrike">
                          <a:solidFill>
                            <a:srgbClr val="000000"/>
                          </a:solidFill>
                          <a:effectLst/>
                          <a:latin typeface="Calibri" panose="020F0502020204030204" pitchFamily="34" charset="0"/>
                        </a:rPr>
                        <a:t> </a:t>
                      </a:r>
                    </a:p>
                  </a:txBody>
                  <a:tcPr marL="4249" marR="4249" marT="42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9067716"/>
                  </a:ext>
                </a:extLst>
              </a:tr>
            </a:tbl>
          </a:graphicData>
        </a:graphic>
      </p:graphicFrame>
    </p:spTree>
    <p:extLst>
      <p:ext uri="{BB962C8B-B14F-4D97-AF65-F5344CB8AC3E}">
        <p14:creationId xmlns:p14="http://schemas.microsoft.com/office/powerpoint/2010/main" val="1871812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Task Force </a:t>
            </a:r>
            <a:r>
              <a:rPr lang="en-US" sz="3600"/>
              <a:t>Member and Participant</a:t>
            </a:r>
            <a:r>
              <a:rPr lang="en-US"/>
              <a:t> Identification</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(and if you are a Task Force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386262" y="1385887"/>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110182" y="3939790"/>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40</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3724096"/>
          </a:xfrm>
          <a:prstGeom prst="rect">
            <a:avLst/>
          </a:prstGeom>
          <a:noFill/>
        </p:spPr>
        <p:txBody>
          <a:bodyPr wrap="square">
            <a:spAutoFit/>
          </a:bodyPr>
          <a:lstStyle/>
          <a:p>
            <a:r>
              <a:rPr lang="en-US" sz="2000" b="1">
                <a:solidFill>
                  <a:schemeClr val="tx2"/>
                </a:solidFill>
              </a:rPr>
              <a:t>Option 1:  Metro should use its $50 million for ZE infrastructure only.</a:t>
            </a:r>
          </a:p>
          <a:p>
            <a:pPr lvl="1"/>
            <a:endParaRPr lang="en-US" sz="1600">
              <a:cs typeface="Calibri"/>
            </a:endParaRPr>
          </a:p>
          <a:p>
            <a:pPr lvl="1"/>
            <a:endParaRPr lang="en-US" sz="1600">
              <a:cs typeface="Calibri"/>
            </a:endParaRPr>
          </a:p>
          <a:p>
            <a:pPr lvl="1"/>
            <a:r>
              <a:rPr lang="en-US" sz="1600" b="1" u="sng">
                <a:cs typeface="Calibri"/>
              </a:rPr>
              <a:t>OPPORTUNITIES</a:t>
            </a:r>
          </a:p>
          <a:p>
            <a:pPr marL="742950" lvl="1" indent="-285750">
              <a:buFont typeface="Arial" panose="020B0604020202020204" pitchFamily="34" charset="0"/>
              <a:buChar char="•"/>
            </a:pPr>
            <a:r>
              <a:rPr lang="en-US" sz="1600">
                <a:cs typeface="Calibri"/>
              </a:rPr>
              <a:t>Many opportunities for Metro to leverage $50 million many times over – TCEP, IIJA, CARB, CEC</a:t>
            </a:r>
          </a:p>
          <a:p>
            <a:pPr marL="742950" lvl="1" indent="-285750">
              <a:buFont typeface="Arial" panose="020B0604020202020204" pitchFamily="34" charset="0"/>
              <a:buChar char="•"/>
            </a:pPr>
            <a:r>
              <a:rPr lang="en-US" sz="1600">
                <a:cs typeface="Calibri"/>
              </a:rPr>
              <a:t>Work with current pilot programs / early adopters</a:t>
            </a:r>
          </a:p>
          <a:p>
            <a:pPr lvl="1"/>
            <a:endParaRPr lang="en-US" sz="1600">
              <a:cs typeface="Calibri"/>
            </a:endParaRPr>
          </a:p>
          <a:p>
            <a:pPr lvl="1"/>
            <a:endParaRPr lang="en-US" sz="1600">
              <a:cs typeface="Calibri"/>
            </a:endParaRPr>
          </a:p>
          <a:p>
            <a:pPr lvl="1"/>
            <a:r>
              <a:rPr lang="en-US" sz="1600" b="1" u="sng">
                <a:cs typeface="Calibri"/>
              </a:rPr>
              <a:t>CHALLENGES</a:t>
            </a:r>
          </a:p>
          <a:p>
            <a:pPr marL="742950" lvl="1" indent="-285750">
              <a:buFont typeface="Arial" panose="020B0604020202020204" pitchFamily="34" charset="0"/>
              <a:buChar char="•"/>
            </a:pPr>
            <a:r>
              <a:rPr lang="en-US" sz="1600">
                <a:cs typeface="Calibri"/>
              </a:rPr>
              <a:t>Will require a strong community outreach component to plan, site, and implement ZE infrastructure</a:t>
            </a:r>
          </a:p>
          <a:p>
            <a:pPr marL="742950" lvl="1" indent="-285750">
              <a:buFont typeface="Arial" panose="020B0604020202020204" pitchFamily="34" charset="0"/>
              <a:buChar char="•"/>
            </a:pPr>
            <a:r>
              <a:rPr lang="en-US" sz="1600">
                <a:cs typeface="Calibri"/>
              </a:rPr>
              <a:t>Community support may be challenging to secure.</a:t>
            </a:r>
          </a:p>
          <a:p>
            <a:pPr marL="742950" lvl="1" indent="-285750">
              <a:buFont typeface="Arial" panose="020B0604020202020204" pitchFamily="34" charset="0"/>
              <a:buChar char="•"/>
            </a:pPr>
            <a:r>
              <a:rPr lang="en-US" sz="1600">
                <a:cs typeface="Calibri"/>
              </a:rPr>
              <a:t>Will need fast-tracked Regional ZE infrastructure planning for Metro/Caltrans </a:t>
            </a:r>
          </a:p>
          <a:p>
            <a:pPr marL="1200150" lvl="2" indent="-285750">
              <a:buFont typeface="Arial" panose="020B0604020202020204" pitchFamily="34" charset="0"/>
              <a:buChar char="•"/>
            </a:pPr>
            <a:r>
              <a:rPr lang="en-US" sz="1600">
                <a:cs typeface="Calibri"/>
              </a:rPr>
              <a:t>Partner with SCAG, AQMD, LACI, Communities, etc.</a:t>
            </a:r>
          </a:p>
          <a:p>
            <a:pPr lvl="1"/>
            <a:endParaRPr lang="en-US">
              <a:cs typeface="Calibri"/>
            </a:endParaRPr>
          </a:p>
        </p:txBody>
      </p:sp>
    </p:spTree>
    <p:extLst>
      <p:ext uri="{BB962C8B-B14F-4D97-AF65-F5344CB8AC3E}">
        <p14:creationId xmlns:p14="http://schemas.microsoft.com/office/powerpoint/2010/main" val="1947228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76D8EE-0AFF-44EA-8536-904DC054E4DA}"/>
              </a:ext>
            </a:extLst>
          </p:cNvPr>
          <p:cNvSpPr>
            <a:spLocks noGrp="1"/>
          </p:cNvSpPr>
          <p:nvPr>
            <p:ph type="sldNum" sz="quarter" idx="12"/>
          </p:nvPr>
        </p:nvSpPr>
        <p:spPr/>
        <p:txBody>
          <a:bodyPr/>
          <a:lstStyle/>
          <a:p>
            <a:fld id="{2429C633-AF9B-9840-B7F1-7587910FEF71}" type="slidenum">
              <a:rPr lang="en-US" smtClean="0"/>
              <a:pPr/>
              <a:t>41</a:t>
            </a:fld>
            <a:endParaRPr lang="en-US"/>
          </a:p>
        </p:txBody>
      </p:sp>
      <p:pic>
        <p:nvPicPr>
          <p:cNvPr id="4" name="Picture 3">
            <a:extLst>
              <a:ext uri="{FF2B5EF4-FFF2-40B4-BE49-F238E27FC236}">
                <a16:creationId xmlns:a16="http://schemas.microsoft.com/office/drawing/2014/main" id="{AF7992A1-370B-4F4D-8D17-1134B67B8316}"/>
              </a:ext>
            </a:extLst>
          </p:cNvPr>
          <p:cNvPicPr>
            <a:picLocks noChangeAspect="1"/>
          </p:cNvPicPr>
          <p:nvPr/>
        </p:nvPicPr>
        <p:blipFill rotWithShape="1">
          <a:blip r:embed="rId3"/>
          <a:srcRect b="28696"/>
          <a:stretch/>
        </p:blipFill>
        <p:spPr>
          <a:xfrm>
            <a:off x="1528453" y="912166"/>
            <a:ext cx="8674124" cy="5374458"/>
          </a:xfrm>
          <a:prstGeom prst="rect">
            <a:avLst/>
          </a:prstGeom>
        </p:spPr>
      </p:pic>
    </p:spTree>
    <p:extLst>
      <p:ext uri="{BB962C8B-B14F-4D97-AF65-F5344CB8AC3E}">
        <p14:creationId xmlns:p14="http://schemas.microsoft.com/office/powerpoint/2010/main" val="1972451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42</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381000" y="1235101"/>
            <a:ext cx="11297194" cy="3385542"/>
          </a:xfrm>
          <a:prstGeom prst="rect">
            <a:avLst/>
          </a:prstGeom>
          <a:noFill/>
        </p:spPr>
        <p:txBody>
          <a:bodyPr wrap="square">
            <a:spAutoFit/>
          </a:bodyPr>
          <a:lstStyle/>
          <a:p>
            <a:r>
              <a:rPr lang="en-US" sz="2000" b="1">
                <a:solidFill>
                  <a:schemeClr val="tx2"/>
                </a:solidFill>
              </a:rPr>
              <a:t>Option 2:  Metro should use its $50 million primarily on ZE Infrastructure with some targeted subsidy funding.</a:t>
            </a:r>
          </a:p>
          <a:p>
            <a:endParaRPr lang="en-US" sz="2000" b="1"/>
          </a:p>
          <a:p>
            <a:pPr lvl="1"/>
            <a:endParaRPr lang="en-US" sz="2000">
              <a:cs typeface="Calibri"/>
            </a:endParaRPr>
          </a:p>
          <a:p>
            <a:pPr lvl="1"/>
            <a:r>
              <a:rPr lang="en-US" sz="1600" b="1" u="sng">
                <a:cs typeface="Calibri"/>
              </a:rPr>
              <a:t>OPPORTUNITIES</a:t>
            </a:r>
          </a:p>
          <a:p>
            <a:pPr marL="742950" lvl="1" indent="-285750">
              <a:buFont typeface="Arial" panose="020B0604020202020204" pitchFamily="34" charset="0"/>
              <a:buChar char="•"/>
            </a:pPr>
            <a:r>
              <a:rPr lang="en-US" sz="1600">
                <a:cs typeface="Calibri"/>
              </a:rPr>
              <a:t>Achieves Metro Board direction on one of the use of Metro funds for vehicle subsidies.</a:t>
            </a:r>
          </a:p>
          <a:p>
            <a:pPr lvl="1"/>
            <a:endParaRPr lang="en-US" sz="1600">
              <a:cs typeface="Calibri"/>
            </a:endParaRPr>
          </a:p>
          <a:p>
            <a:pPr lvl="1"/>
            <a:r>
              <a:rPr lang="en-US" sz="1600" b="1" u="sng">
                <a:cs typeface="Calibri"/>
              </a:rPr>
              <a:t>CHALLENGES</a:t>
            </a:r>
          </a:p>
          <a:p>
            <a:pPr marL="742950" lvl="1" indent="-285750">
              <a:buFont typeface="Arial" panose="020B0604020202020204" pitchFamily="34" charset="0"/>
              <a:buChar char="•"/>
            </a:pPr>
            <a:r>
              <a:rPr lang="en-US" sz="1600">
                <a:cs typeface="Calibri"/>
              </a:rPr>
              <a:t>Determining the focus-Small Business, Independent Owners/Operators in corridor, etc.?</a:t>
            </a:r>
          </a:p>
          <a:p>
            <a:pPr marL="742950" lvl="1" indent="-285750">
              <a:buFont typeface="Arial" panose="020B0604020202020204" pitchFamily="34" charset="0"/>
              <a:buChar char="•"/>
            </a:pPr>
            <a:r>
              <a:rPr lang="en-US" sz="1600">
                <a:cs typeface="Calibri"/>
              </a:rPr>
              <a:t>Targeted subsidy funding will need to layer on top of other funding sources (Ports, AQMD, CARB, etc.)</a:t>
            </a:r>
          </a:p>
          <a:p>
            <a:pPr marL="742950" lvl="1" indent="-285750">
              <a:buFont typeface="Arial" panose="020B0604020202020204" pitchFamily="34" charset="0"/>
              <a:buChar char="•"/>
            </a:pPr>
            <a:endParaRPr lang="en-US">
              <a:cs typeface="Calibri"/>
            </a:endParaRPr>
          </a:p>
          <a:p>
            <a:pPr lvl="1"/>
            <a:endParaRPr lang="en-US">
              <a:cs typeface="Calibri"/>
            </a:endParaRPr>
          </a:p>
        </p:txBody>
      </p:sp>
    </p:spTree>
    <p:extLst>
      <p:ext uri="{BB962C8B-B14F-4D97-AF65-F5344CB8AC3E}">
        <p14:creationId xmlns:p14="http://schemas.microsoft.com/office/powerpoint/2010/main" val="4241751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2E7681-A339-4E30-A150-9D1F107018A4}"/>
              </a:ext>
            </a:extLst>
          </p:cNvPr>
          <p:cNvSpPr>
            <a:spLocks noGrp="1"/>
          </p:cNvSpPr>
          <p:nvPr>
            <p:ph type="sldNum" sz="quarter" idx="12"/>
          </p:nvPr>
        </p:nvSpPr>
        <p:spPr/>
        <p:txBody>
          <a:bodyPr/>
          <a:lstStyle/>
          <a:p>
            <a:fld id="{2429C633-AF9B-9840-B7F1-7587910FEF71}" type="slidenum">
              <a:rPr lang="en-US" smtClean="0"/>
              <a:pPr/>
              <a:t>43</a:t>
            </a:fld>
            <a:endParaRPr lang="en-US"/>
          </a:p>
        </p:txBody>
      </p:sp>
      <p:pic>
        <p:nvPicPr>
          <p:cNvPr id="6" name="Picture 5">
            <a:extLst>
              <a:ext uri="{FF2B5EF4-FFF2-40B4-BE49-F238E27FC236}">
                <a16:creationId xmlns:a16="http://schemas.microsoft.com/office/drawing/2014/main" id="{8F03D4F8-01C8-4A44-B4FD-F981F32277B7}"/>
              </a:ext>
            </a:extLst>
          </p:cNvPr>
          <p:cNvPicPr>
            <a:picLocks noChangeAspect="1"/>
          </p:cNvPicPr>
          <p:nvPr/>
        </p:nvPicPr>
        <p:blipFill rotWithShape="1">
          <a:blip r:embed="rId3"/>
          <a:srcRect b="46794"/>
          <a:stretch/>
        </p:blipFill>
        <p:spPr>
          <a:xfrm>
            <a:off x="250936" y="924934"/>
            <a:ext cx="11601782" cy="5009605"/>
          </a:xfrm>
          <a:prstGeom prst="rect">
            <a:avLst/>
          </a:prstGeom>
        </p:spPr>
      </p:pic>
    </p:spTree>
    <p:extLst>
      <p:ext uri="{BB962C8B-B14F-4D97-AF65-F5344CB8AC3E}">
        <p14:creationId xmlns:p14="http://schemas.microsoft.com/office/powerpoint/2010/main" val="1692473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381000" y="285749"/>
            <a:ext cx="9376775" cy="429145"/>
          </a:xfrm>
        </p:spPr>
        <p:txBody>
          <a:bodyPr/>
          <a:lstStyle/>
          <a:p>
            <a:r>
              <a:rPr lang="en-US"/>
              <a:t>Development of the 710 Zero-Emission Truck Program</a:t>
            </a:r>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fld id="{2429C633-AF9B-9840-B7F1-7587910FEF71}" type="slidenum">
              <a:rPr lang="en-US" smtClean="0"/>
              <a:pPr/>
              <a:t>44</a:t>
            </a:fld>
            <a:endParaRPr lang="en-US"/>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235101"/>
            <a:ext cx="10832592" cy="2769989"/>
          </a:xfrm>
          <a:prstGeom prst="rect">
            <a:avLst/>
          </a:prstGeom>
          <a:noFill/>
        </p:spPr>
        <p:txBody>
          <a:bodyPr wrap="square">
            <a:spAutoFit/>
          </a:bodyPr>
          <a:lstStyle/>
          <a:p>
            <a:r>
              <a:rPr lang="en-US" sz="2000" b="1">
                <a:solidFill>
                  <a:schemeClr val="tx2"/>
                </a:solidFill>
              </a:rPr>
              <a:t>Option 3:  Metro should use its $50 million primarily on subsidy funding for ZE truck purchases/leases.</a:t>
            </a:r>
          </a:p>
          <a:p>
            <a:endParaRPr lang="en-US" sz="2000" b="1"/>
          </a:p>
          <a:p>
            <a:pPr lvl="1"/>
            <a:r>
              <a:rPr lang="en-US" sz="1600" b="1" u="sng">
                <a:cs typeface="Calibri"/>
              </a:rPr>
              <a:t>OPPORTUNITIES</a:t>
            </a:r>
          </a:p>
          <a:p>
            <a:pPr marL="742950" lvl="1" indent="-285750">
              <a:buFont typeface="Arial" panose="020B0604020202020204" pitchFamily="34" charset="0"/>
              <a:buChar char="•"/>
            </a:pPr>
            <a:r>
              <a:rPr lang="en-US" sz="1600">
                <a:cs typeface="Calibri"/>
              </a:rPr>
              <a:t>Meet the Metro Board directive on subsidy funding for ZE truck purchases/leases.</a:t>
            </a:r>
          </a:p>
          <a:p>
            <a:pPr marL="742950" lvl="1" indent="-285750">
              <a:buFont typeface="Arial" panose="020B0604020202020204" pitchFamily="34" charset="0"/>
              <a:buChar char="•"/>
            </a:pPr>
            <a:r>
              <a:rPr lang="en-US" sz="1600">
                <a:cs typeface="Calibri"/>
              </a:rPr>
              <a:t>Provide support to small fleets and independent operators.</a:t>
            </a:r>
          </a:p>
          <a:p>
            <a:pPr lvl="1"/>
            <a:endParaRPr lang="en-US" sz="1600">
              <a:cs typeface="Calibri"/>
            </a:endParaRPr>
          </a:p>
          <a:p>
            <a:pPr lvl="1"/>
            <a:r>
              <a:rPr lang="en-US" sz="1600" b="1" u="sng">
                <a:cs typeface="Calibri"/>
              </a:rPr>
              <a:t>CHALLENGES</a:t>
            </a:r>
          </a:p>
          <a:p>
            <a:pPr marL="800100" lvl="1" indent="-342900">
              <a:buFont typeface="Arial" panose="020B0604020202020204" pitchFamily="34" charset="0"/>
              <a:buChar char="•"/>
            </a:pPr>
            <a:r>
              <a:rPr lang="en-US" sz="1600"/>
              <a:t>A strong business case will need to be made on the level of subsidy per ZE truck which is expensive in the near term.</a:t>
            </a:r>
          </a:p>
          <a:p>
            <a:pPr marL="800100" lvl="1" indent="-342900">
              <a:buFont typeface="Arial" panose="020B0604020202020204" pitchFamily="34" charset="0"/>
              <a:buChar char="•"/>
            </a:pPr>
            <a:r>
              <a:rPr lang="en-US" sz="1600">
                <a:cs typeface="Calibri"/>
              </a:rPr>
              <a:t>Dependent upon access to ZE infrastructure for charging/fueling.</a:t>
            </a:r>
          </a:p>
        </p:txBody>
      </p:sp>
    </p:spTree>
    <p:extLst>
      <p:ext uri="{BB962C8B-B14F-4D97-AF65-F5344CB8AC3E}">
        <p14:creationId xmlns:p14="http://schemas.microsoft.com/office/powerpoint/2010/main" val="868179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242D6B-2551-4204-AF5E-56C87BE05D89}"/>
              </a:ext>
            </a:extLst>
          </p:cNvPr>
          <p:cNvSpPr>
            <a:spLocks noGrp="1"/>
          </p:cNvSpPr>
          <p:nvPr>
            <p:ph type="sldNum" sz="quarter" idx="12"/>
          </p:nvPr>
        </p:nvSpPr>
        <p:spPr/>
        <p:txBody>
          <a:bodyPr/>
          <a:lstStyle/>
          <a:p>
            <a:fld id="{2429C633-AF9B-9840-B7F1-7587910FEF71}" type="slidenum">
              <a:rPr lang="en-US" smtClean="0"/>
              <a:pPr/>
              <a:t>45</a:t>
            </a:fld>
            <a:endParaRPr lang="en-US"/>
          </a:p>
        </p:txBody>
      </p:sp>
      <p:pic>
        <p:nvPicPr>
          <p:cNvPr id="4" name="Picture 3">
            <a:extLst>
              <a:ext uri="{FF2B5EF4-FFF2-40B4-BE49-F238E27FC236}">
                <a16:creationId xmlns:a16="http://schemas.microsoft.com/office/drawing/2014/main" id="{CCDD3972-2FD9-4C1B-8D1C-C1D54D354898}"/>
              </a:ext>
            </a:extLst>
          </p:cNvPr>
          <p:cNvPicPr>
            <a:picLocks noChangeAspect="1"/>
          </p:cNvPicPr>
          <p:nvPr/>
        </p:nvPicPr>
        <p:blipFill rotWithShape="1">
          <a:blip r:embed="rId3"/>
          <a:srcRect b="46286"/>
          <a:stretch/>
        </p:blipFill>
        <p:spPr>
          <a:xfrm>
            <a:off x="110096" y="1045028"/>
            <a:ext cx="11971808" cy="5120640"/>
          </a:xfrm>
          <a:prstGeom prst="rect">
            <a:avLst/>
          </a:prstGeom>
        </p:spPr>
      </p:pic>
    </p:spTree>
    <p:extLst>
      <p:ext uri="{BB962C8B-B14F-4D97-AF65-F5344CB8AC3E}">
        <p14:creationId xmlns:p14="http://schemas.microsoft.com/office/powerpoint/2010/main" val="28201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0" y="1276351"/>
            <a:ext cx="5576047"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a:t>
            </a:r>
            <a:r>
              <a:rPr lang="en-US" sz="8000" i="1"/>
              <a:t>Spanish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6234955" y="1302126"/>
            <a:ext cx="5576045" cy="175432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Haga</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clic</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en</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el</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ícono</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Interpretación</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en</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los</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controles</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de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su</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reunión</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para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ingresar</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a:solidFill>
                  <a:srgbClr val="000000"/>
                </a:solidFill>
                <a:latin typeface="Calibri" panose="020F0502020204030204"/>
                <a:ea typeface="+mn-lt"/>
                <a:cs typeface="Calibri" panose="020F0502020204030204"/>
              </a:rPr>
              <a:t>la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sala</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en</a:t>
            </a: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español</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&gt;  </a:t>
            </a:r>
            <a:r>
              <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rPr>
              <a:t>(Opcional) Para escuchar solo el idioma interpretado, haga clic en “</a:t>
            </a:r>
            <a:r>
              <a:rPr kumimoji="0" lang="es-ES" sz="1800" b="1" i="0" u="none" strike="noStrike" kern="1200" cap="none" spc="0" normalizeH="0" baseline="0" noProof="0">
                <a:ln>
                  <a:noFill/>
                </a:ln>
                <a:solidFill>
                  <a:srgbClr val="000000"/>
                </a:solidFill>
                <a:effectLst/>
                <a:uLnTx/>
                <a:uFillTx/>
                <a:latin typeface="Calibri" panose="020F0502020204030204"/>
                <a:ea typeface="+mn-ea"/>
                <a:cs typeface="+mn-cs"/>
              </a:rPr>
              <a:t>Mute Original Audio</a:t>
            </a:r>
            <a:r>
              <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rPr>
              <a:t>” o “</a:t>
            </a:r>
            <a:r>
              <a:rPr kumimoji="0" lang="es-ES" sz="1800" b="1" i="0" u="none" strike="noStrike" kern="1200" cap="none" spc="0" normalizeH="0" baseline="0" noProof="0">
                <a:ln>
                  <a:noFill/>
                </a:ln>
                <a:solidFill>
                  <a:srgbClr val="000000"/>
                </a:solidFill>
                <a:effectLst/>
                <a:uLnTx/>
                <a:uFillTx/>
                <a:latin typeface="Calibri" panose="020F0502020204030204"/>
                <a:ea typeface="+mn-ea"/>
                <a:cs typeface="+mn-cs"/>
              </a:rPr>
              <a:t>Silenciar audio original</a:t>
            </a:r>
            <a:r>
              <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err="1"/>
              <a:t>Prende</a:t>
            </a:r>
            <a:r>
              <a:rPr lang="en-US"/>
              <a:t> la </a:t>
            </a:r>
            <a:r>
              <a:rPr lang="en-US" i="0" err="1">
                <a:effectLst/>
                <a:latin typeface="Roboto" panose="02000000000000000000" pitchFamily="2" charset="0"/>
              </a:rPr>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ea typeface="+mn-lt"/>
                <a:cs typeface="+mn-lt"/>
              </a:rPr>
              <a:t>Para </a:t>
            </a:r>
            <a:r>
              <a:rPr lang="en-US" err="1">
                <a:ea typeface="+mn-lt"/>
                <a:cs typeface="+mn-lt"/>
              </a:rPr>
              <a:t>cambiar</a:t>
            </a:r>
            <a:r>
              <a:rPr lang="en-US">
                <a:ea typeface="+mn-lt"/>
                <a:cs typeface="+mn-lt"/>
              </a:rPr>
              <a:t> entre vistas </a:t>
            </a:r>
            <a:r>
              <a:rPr lang="en-US" err="1">
                <a:ea typeface="+mn-lt"/>
                <a:cs typeface="+mn-lt"/>
              </a:rPr>
              <a:t>durante</a:t>
            </a:r>
            <a:r>
              <a:rPr lang="en-US">
                <a:ea typeface="+mn-lt"/>
                <a:cs typeface="+mn-lt"/>
              </a:rPr>
              <a:t> la </a:t>
            </a:r>
            <a:r>
              <a:rPr lang="en-US" err="1">
                <a:ea typeface="+mn-lt"/>
                <a:cs typeface="+mn-lt"/>
              </a:rPr>
              <a:t>reunión</a:t>
            </a:r>
            <a:r>
              <a:rPr kumimoji="0" lang="en-US" u="none" strike="noStrike" kern="1200" cap="none" spc="0" normalizeH="0" baseline="0" noProof="0">
                <a:ln>
                  <a:noFill/>
                </a:ln>
                <a:effectLst/>
                <a:uLnTx/>
                <a:uFillTx/>
                <a:ea typeface="+mn-lt"/>
                <a:cs typeface="+mn-lt"/>
              </a:rPr>
              <a:t>, </a:t>
            </a:r>
            <a:r>
              <a:rPr lang="en-US" err="1">
                <a:ea typeface="+mn-lt"/>
                <a:cs typeface="+mn-lt"/>
              </a:rPr>
              <a:t>haga</a:t>
            </a:r>
            <a:r>
              <a:rPr lang="en-US">
                <a:ea typeface="+mn-lt"/>
                <a:cs typeface="+mn-lt"/>
              </a:rPr>
              <a:t> </a:t>
            </a:r>
            <a:r>
              <a:rPr lang="en-US" err="1">
                <a:ea typeface="+mn-lt"/>
                <a:cs typeface="+mn-lt"/>
              </a:rPr>
              <a:t>clic</a:t>
            </a:r>
            <a:r>
              <a:rPr lang="en-US">
                <a:ea typeface="+mn-lt"/>
                <a:cs typeface="+mn-lt"/>
              </a:rPr>
              <a:t> o toque </a:t>
            </a:r>
            <a:r>
              <a:rPr lang="en-US" b="1" err="1">
                <a:ea typeface="+mn-lt"/>
                <a:cs typeface="+mn-lt"/>
              </a:rPr>
              <a:t>Estándar</a:t>
            </a:r>
            <a:r>
              <a:rPr kumimoji="0" lang="en-US" u="none" strike="noStrike" kern="1200" cap="none" spc="0" normalizeH="0" baseline="0" noProof="0">
                <a:ln>
                  <a:noFill/>
                </a:ln>
                <a:effectLst/>
                <a:uLnTx/>
                <a:uFillTx/>
                <a:ea typeface="+mn-lt"/>
                <a:cs typeface="+mn-lt"/>
              </a:rPr>
              <a:t>, </a:t>
            </a:r>
            <a:r>
              <a:rPr lang="en-US" b="1">
                <a:ea typeface="+mn-lt"/>
                <a:cs typeface="+mn-lt"/>
              </a:rPr>
              <a:t>Vista de </a:t>
            </a:r>
            <a:r>
              <a:rPr lang="en-US" b="1" err="1">
                <a:ea typeface="+mn-lt"/>
                <a:cs typeface="+mn-lt"/>
              </a:rPr>
              <a:t>orador</a:t>
            </a:r>
            <a:r>
              <a:rPr lang="en-US" b="1">
                <a:ea typeface="+mn-lt"/>
                <a:cs typeface="+mn-lt"/>
              </a:rPr>
              <a:t> </a:t>
            </a:r>
            <a:r>
              <a:rPr lang="en-US" b="1" err="1">
                <a:ea typeface="+mn-lt"/>
                <a:cs typeface="+mn-lt"/>
              </a:rPr>
              <a:t>en</a:t>
            </a:r>
            <a:r>
              <a:rPr lang="en-US" b="1">
                <a:ea typeface="+mn-lt"/>
                <a:cs typeface="+mn-lt"/>
              </a:rPr>
              <a:t> </a:t>
            </a:r>
            <a:r>
              <a:rPr lang="en-US" b="1" err="1">
                <a:ea typeface="+mn-lt"/>
                <a:cs typeface="+mn-lt"/>
              </a:rPr>
              <a:t>paralelo</a:t>
            </a:r>
            <a:r>
              <a:rPr lang="en-US">
                <a:ea typeface="+mn-lt"/>
                <a:cs typeface="+mn-lt"/>
              </a:rPr>
              <a:t> y </a:t>
            </a:r>
            <a:r>
              <a:rPr lang="en-US" b="1">
                <a:ea typeface="+mn-lt"/>
                <a:cs typeface="+mn-lt"/>
              </a:rPr>
              <a:t>Vista de </a:t>
            </a:r>
            <a:r>
              <a:rPr lang="en-US" b="1" err="1">
                <a:ea typeface="+mn-lt"/>
                <a:cs typeface="+mn-lt"/>
              </a:rPr>
              <a:t>Galería</a:t>
            </a:r>
            <a:r>
              <a:rPr lang="en-US" b="1">
                <a:ea typeface="+mn-lt"/>
                <a:cs typeface="+mn-lt"/>
              </a:rPr>
              <a:t> </a:t>
            </a:r>
            <a:r>
              <a:rPr lang="en-US" b="1" err="1">
                <a:ea typeface="+mn-lt"/>
                <a:cs typeface="+mn-lt"/>
              </a:rPr>
              <a:t>en</a:t>
            </a:r>
            <a:r>
              <a:rPr lang="en-US" b="1">
                <a:ea typeface="+mn-lt"/>
                <a:cs typeface="+mn-lt"/>
              </a:rPr>
              <a:t> </a:t>
            </a:r>
            <a:r>
              <a:rPr lang="en-US" b="1" err="1">
                <a:ea typeface="+mn-lt"/>
                <a:cs typeface="+mn-lt"/>
              </a:rPr>
              <a:t>Paralelo</a:t>
            </a:r>
            <a:r>
              <a:rPr lang="en-US">
                <a:ea typeface="+mn-lt"/>
                <a:cs typeface="+mn-lt"/>
              </a:rPr>
              <a:t> </a:t>
            </a:r>
            <a:r>
              <a:rPr lang="en-US" err="1">
                <a:ea typeface="+mn-lt"/>
                <a:cs typeface="+mn-lt"/>
              </a:rPr>
              <a:t>en</a:t>
            </a:r>
            <a:r>
              <a:rPr lang="en-US">
                <a:ea typeface="+mn-lt"/>
                <a:cs typeface="+mn-lt"/>
              </a:rPr>
              <a:t> la </a:t>
            </a:r>
            <a:r>
              <a:rPr lang="en-US" err="1">
                <a:ea typeface="+mn-lt"/>
                <a:cs typeface="+mn-lt"/>
              </a:rPr>
              <a:t>esquina</a:t>
            </a:r>
            <a:r>
              <a:rPr lang="en-US">
                <a:ea typeface="+mn-lt"/>
                <a:cs typeface="+mn-lt"/>
              </a:rPr>
              <a:t> superior </a:t>
            </a:r>
            <a:r>
              <a:rPr lang="en-US" err="1">
                <a:ea typeface="+mn-lt"/>
                <a:cs typeface="+mn-lt"/>
              </a:rPr>
              <a:t>derecha</a:t>
            </a:r>
            <a:r>
              <a:rPr lang="en-US">
                <a:ea typeface="+mn-lt"/>
                <a:cs typeface="+mn-lt"/>
              </a:rPr>
              <a:t> de la </a:t>
            </a:r>
            <a:r>
              <a:rPr lang="en-US" err="1">
                <a:ea typeface="+mn-lt"/>
                <a:cs typeface="+mn-lt"/>
              </a:rPr>
              <a:t>pantalla</a:t>
            </a:r>
            <a:r>
              <a:rPr lang="en-US">
                <a:ea typeface="+mn-lt"/>
                <a:cs typeface="+mn-lt"/>
              </a:rPr>
              <a:t> de </a:t>
            </a:r>
            <a:r>
              <a:rPr kumimoji="0" lang="en-US" u="none" strike="noStrike" kern="1200" cap="none" spc="0" normalizeH="0" baseline="0" noProof="0">
                <a:ln>
                  <a:noFill/>
                </a:ln>
                <a:effectLst/>
                <a:uLnTx/>
                <a:uFillTx/>
                <a:ea typeface="+mn-lt"/>
                <a:cs typeface="+mn-lt"/>
              </a:rPr>
              <a:t>zoom</a:t>
            </a:r>
            <a:r>
              <a:rPr lang="en-US">
                <a:ea typeface="+mn-lt"/>
                <a:cs typeface="+mn-lt"/>
              </a:rPr>
              <a:t>.</a:t>
            </a:r>
            <a:endParaRPr lang="en-US" b="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ea typeface="+mn-lt"/>
                <a:cs typeface="+mn-lt"/>
              </a:rPr>
              <a:t>Para </a:t>
            </a:r>
            <a:r>
              <a:rPr lang="en-US" b="1" err="1">
                <a:ea typeface="+mn-lt"/>
                <a:cs typeface="+mn-lt"/>
              </a:rPr>
              <a:t>iniciar</a:t>
            </a:r>
            <a:r>
              <a:rPr lang="en-US" b="1">
                <a:ea typeface="+mn-lt"/>
                <a:cs typeface="+mn-lt"/>
              </a:rPr>
              <a:t> </a:t>
            </a:r>
            <a:r>
              <a:rPr lang="en-US">
                <a:ea typeface="+mn-lt"/>
                <a:cs typeface="+mn-lt"/>
              </a:rPr>
              <a:t>y </a:t>
            </a:r>
            <a:r>
              <a:rPr lang="en-US" b="1" err="1">
                <a:ea typeface="+mn-lt"/>
                <a:cs typeface="+mn-lt"/>
              </a:rPr>
              <a:t>detener</a:t>
            </a:r>
            <a:r>
              <a:rPr lang="en-US" b="1">
                <a:ea typeface="+mn-lt"/>
                <a:cs typeface="+mn-lt"/>
              </a:rPr>
              <a:t> </a:t>
            </a:r>
            <a:r>
              <a:rPr lang="en-US" err="1">
                <a:ea typeface="+mn-lt"/>
                <a:cs typeface="+mn-lt"/>
              </a:rPr>
              <a:t>su</a:t>
            </a:r>
            <a:r>
              <a:rPr lang="en-US">
                <a:ea typeface="+mn-lt"/>
                <a:cs typeface="+mn-lt"/>
              </a:rPr>
              <a:t> video, </a:t>
            </a:r>
            <a:r>
              <a:rPr lang="en-US" err="1">
                <a:ea typeface="+mn-lt"/>
                <a:cs typeface="+mn-lt"/>
              </a:rPr>
              <a:t>haga</a:t>
            </a:r>
            <a:r>
              <a:rPr lang="en-US">
                <a:ea typeface="+mn-lt"/>
                <a:cs typeface="+mn-lt"/>
              </a:rPr>
              <a:t> </a:t>
            </a:r>
            <a:r>
              <a:rPr lang="en-US" err="1">
                <a:ea typeface="+mn-lt"/>
                <a:cs typeface="+mn-lt"/>
              </a:rPr>
              <a:t>clic</a:t>
            </a:r>
            <a:r>
              <a:rPr lang="en-US">
                <a:ea typeface="+mn-lt"/>
                <a:cs typeface="+mn-lt"/>
              </a:rPr>
              <a:t> </a:t>
            </a:r>
            <a:r>
              <a:rPr lang="en-US" err="1">
                <a:ea typeface="+mn-lt"/>
                <a:cs typeface="+mn-lt"/>
              </a:rPr>
              <a:t>en</a:t>
            </a:r>
            <a:r>
              <a:rPr lang="en-US">
                <a:ea typeface="+mn-lt"/>
                <a:cs typeface="+mn-lt"/>
              </a:rPr>
              <a:t> </a:t>
            </a:r>
            <a:r>
              <a:rPr lang="en-US" err="1">
                <a:ea typeface="+mn-lt"/>
                <a:cs typeface="+mn-lt"/>
              </a:rPr>
              <a:t>el</a:t>
            </a:r>
            <a:r>
              <a:rPr lang="en-US">
                <a:ea typeface="+mn-lt"/>
                <a:cs typeface="+mn-lt"/>
              </a:rPr>
              <a:t> </a:t>
            </a:r>
            <a:r>
              <a:rPr lang="en-US" err="1">
                <a:ea typeface="+mn-lt"/>
                <a:cs typeface="+mn-lt"/>
              </a:rPr>
              <a:t>ícono</a:t>
            </a:r>
            <a:r>
              <a:rPr lang="en-US">
                <a:ea typeface="+mn-lt"/>
                <a:cs typeface="+mn-lt"/>
              </a:rPr>
              <a:t> de la </a:t>
            </a:r>
            <a:r>
              <a:rPr lang="en-US" err="1">
                <a:ea typeface="+mn-lt"/>
                <a:cs typeface="+mn-lt"/>
              </a:rPr>
              <a:t>cámara</a:t>
            </a:r>
            <a:r>
              <a:rPr lang="en-US">
                <a:ea typeface="+mn-lt"/>
                <a:cs typeface="+mn-lt"/>
              </a:rPr>
              <a:t> </a:t>
            </a:r>
            <a:r>
              <a:rPr lang="en-US" err="1">
                <a:ea typeface="+mn-lt"/>
                <a:cs typeface="+mn-lt"/>
              </a:rPr>
              <a:t>en</a:t>
            </a:r>
            <a:r>
              <a:rPr lang="en-US">
                <a:ea typeface="+mn-lt"/>
                <a:cs typeface="+mn-lt"/>
              </a:rPr>
              <a:t> la </a:t>
            </a:r>
            <a:r>
              <a:rPr lang="en-US" err="1">
                <a:ea typeface="+mn-lt"/>
                <a:cs typeface="+mn-lt"/>
              </a:rPr>
              <a:t>parte</a:t>
            </a:r>
            <a:r>
              <a:rPr lang="en-US">
                <a:ea typeface="+mn-lt"/>
                <a:cs typeface="+mn-lt"/>
              </a:rPr>
              <a:t> inferior </a:t>
            </a:r>
            <a:r>
              <a:rPr lang="en-US" err="1">
                <a:ea typeface="+mn-lt"/>
                <a:cs typeface="+mn-lt"/>
              </a:rPr>
              <a:t>izquierda</a:t>
            </a:r>
            <a:r>
              <a:rPr lang="en-US">
                <a:ea typeface="+mn-lt"/>
                <a:cs typeface="+mn-lt"/>
              </a:rPr>
              <a:t> de </a:t>
            </a:r>
            <a:r>
              <a:rPr lang="en-US" err="1">
                <a:ea typeface="+mn-lt"/>
                <a:cs typeface="+mn-lt"/>
              </a:rPr>
              <a:t>su</a:t>
            </a:r>
            <a:r>
              <a:rPr lang="en-US">
                <a:ea typeface="+mn-lt"/>
                <a:cs typeface="+mn-lt"/>
              </a:rPr>
              <a:t> panel de control.</a:t>
            </a:r>
            <a:endParaRPr lang="en-US"/>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algn="ctr">
              <a:spcAft>
                <a:spcPts val="600"/>
              </a:spcAft>
            </a:pPr>
            <a:r>
              <a:rPr lang="en-US" sz="40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p:txBody>
          <a:bodyPr/>
          <a:lstStyle/>
          <a:p>
            <a:r>
              <a:rPr lang="en-US" sz="2800"/>
              <a:t>Agenda</a:t>
            </a:r>
          </a:p>
        </p:txBody>
      </p:sp>
      <p:sp>
        <p:nvSpPr>
          <p:cNvPr id="3" name="Content Placeholder 2">
            <a:extLst>
              <a:ext uri="{FF2B5EF4-FFF2-40B4-BE49-F238E27FC236}">
                <a16:creationId xmlns:a16="http://schemas.microsoft.com/office/drawing/2014/main" id="{BF351727-8177-4C9B-A165-4AD98FB27C99}"/>
              </a:ext>
            </a:extLst>
          </p:cNvPr>
          <p:cNvSpPr>
            <a:spLocks noGrp="1"/>
          </p:cNvSpPr>
          <p:nvPr>
            <p:ph sz="half" idx="1"/>
          </p:nvPr>
        </p:nvSpPr>
        <p:spPr>
          <a:xfrm>
            <a:off x="468024" y="1255233"/>
            <a:ext cx="10937321" cy="4635569"/>
          </a:xfrm>
        </p:spPr>
        <p:txBody>
          <a:bodyPr vert="horz" lIns="91440" tIns="45720" rIns="91440" bIns="45720" rtlCol="0" anchor="t">
            <a:noAutofit/>
          </a:bodyPr>
          <a:lstStyle/>
          <a:p>
            <a:pPr marL="1089025" indent="-1089025">
              <a:spcAft>
                <a:spcPts val="500"/>
              </a:spcAft>
              <a:buNone/>
            </a:pPr>
            <a:r>
              <a:rPr lang="en-US" sz="1600" b="1">
                <a:cs typeface="Calibri" panose="020F0502020204030204"/>
              </a:rPr>
              <a:t>1:00 pm       Welcome</a:t>
            </a:r>
            <a:r>
              <a:rPr lang="en-US" sz="1600" b="1">
                <a:ea typeface="+mn-lt"/>
                <a:cs typeface="+mn-lt"/>
              </a:rPr>
              <a:t>,</a:t>
            </a:r>
            <a:r>
              <a:rPr lang="en-US" sz="1600" b="1">
                <a:cs typeface="Calibri" panose="020F0502020204030204"/>
              </a:rPr>
              <a:t> Introductions, Agenda Review, and Purpose of the Zero-Emission Truck Working Group</a:t>
            </a:r>
            <a:endParaRPr lang="en-US" sz="1600">
              <a:cs typeface="Calibri" panose="020F0502020204030204"/>
            </a:endParaRPr>
          </a:p>
          <a:p>
            <a:pPr marL="1089025" indent="-1089025">
              <a:lnSpc>
                <a:spcPct val="120000"/>
              </a:lnSpc>
              <a:buNone/>
            </a:pPr>
            <a:r>
              <a:rPr lang="en-US" sz="1600" b="1">
                <a:cs typeface="Calibri" panose="020F0502020204030204"/>
              </a:rPr>
              <a:t>1:05 pm</a:t>
            </a:r>
            <a:r>
              <a:rPr lang="en-US" sz="1600" b="1">
                <a:ea typeface="+mn-lt"/>
                <a:cs typeface="+mn-lt"/>
              </a:rPr>
              <a:t>       Agenda Item #1:  Project Team Updates</a:t>
            </a:r>
            <a:endParaRPr lang="en-US">
              <a:ea typeface="Calibri"/>
              <a:cs typeface="Calibri"/>
            </a:endParaRPr>
          </a:p>
          <a:p>
            <a:pPr marL="1089025" indent="-1089025">
              <a:lnSpc>
                <a:spcPct val="120000"/>
              </a:lnSpc>
              <a:buNone/>
              <a:tabLst>
                <a:tab pos="852488" algn="l"/>
              </a:tabLst>
            </a:pPr>
            <a:r>
              <a:rPr lang="en-US" sz="1600" b="1">
                <a:cs typeface="Calibri" panose="020F0502020204030204"/>
              </a:rPr>
              <a:t>1:10 pm</a:t>
            </a:r>
            <a:r>
              <a:rPr lang="en-US" sz="1600" b="1">
                <a:ea typeface="+mn-lt"/>
                <a:cs typeface="+mn-lt"/>
              </a:rPr>
              <a:t>       </a:t>
            </a:r>
            <a:r>
              <a:rPr lang="en-US" sz="1600" b="1">
                <a:cs typeface="Calibri" panose="020F0502020204030204"/>
              </a:rPr>
              <a:t>Agenda Item #2: </a:t>
            </a:r>
            <a:r>
              <a:rPr lang="en-US" sz="1600" b="1">
                <a:ea typeface="+mn-lt"/>
                <a:cs typeface="Calibri"/>
              </a:rPr>
              <a:t>ZET Three Program Options – Opportunities and Challenges</a:t>
            </a:r>
          </a:p>
          <a:p>
            <a:pPr marL="1089025" indent="-1089025">
              <a:lnSpc>
                <a:spcPct val="110000"/>
              </a:lnSpc>
              <a:buNone/>
            </a:pPr>
            <a:r>
              <a:rPr lang="en-US" sz="1600" b="1">
                <a:ea typeface="+mn-lt"/>
                <a:cs typeface="Calibri"/>
              </a:rPr>
              <a:t>1:15 pm       Agenda Item #3:  ZET Program Refined Recommendation – Interactive Discussion</a:t>
            </a:r>
          </a:p>
          <a:p>
            <a:pPr marL="1089025" indent="-1089025">
              <a:lnSpc>
                <a:spcPct val="110000"/>
              </a:lnSpc>
              <a:buNone/>
            </a:pPr>
            <a:r>
              <a:rPr lang="en-US" sz="1600" b="1">
                <a:ea typeface="+mn-lt"/>
                <a:cs typeface="Calibri"/>
              </a:rPr>
              <a:t>2:00 pm       Agenda Item #4:  ZET Program Next Steps	</a:t>
            </a:r>
          </a:p>
          <a:p>
            <a:pPr marL="1089025" indent="-1089025">
              <a:buNone/>
            </a:pPr>
            <a:r>
              <a:rPr lang="en-US" sz="1600" b="1">
                <a:ea typeface="+mn-lt"/>
                <a:cs typeface="Calibri"/>
              </a:rPr>
              <a:t>2:25 pm       Closing Comments, Upcoming Meetings, Thank you</a:t>
            </a:r>
            <a:endParaRPr lang="en-US" sz="1600">
              <a:ea typeface="+mn-lt"/>
              <a:cs typeface="+mn-lt"/>
            </a:endParaRPr>
          </a:p>
          <a:p>
            <a:pPr marL="1257300" lvl="2" indent="-342900">
              <a:spcBef>
                <a:spcPts val="0"/>
              </a:spcBef>
              <a:buFont typeface="Symbol" panose="05050102010706020507" pitchFamily="18" charset="2"/>
              <a:buChar char=""/>
            </a:pPr>
            <a:endParaRPr lang="en-US" sz="1400">
              <a:latin typeface="Calibri" panose="020F0502020204030204" pitchFamily="34" charset="0"/>
            </a:endParaRP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9</a:t>
            </a:fld>
            <a:endParaRPr lang="en-US"/>
          </a:p>
        </p:txBody>
      </p:sp>
      <p:sp>
        <p:nvSpPr>
          <p:cNvPr id="5" name="Content Placeholder 2">
            <a:extLst>
              <a:ext uri="{FF2B5EF4-FFF2-40B4-BE49-F238E27FC236}">
                <a16:creationId xmlns:a16="http://schemas.microsoft.com/office/drawing/2014/main" id="{D6BF22DF-57ED-4732-BDDC-CD8A3432EE8D}"/>
              </a:ext>
            </a:extLst>
          </p:cNvPr>
          <p:cNvSpPr txBox="1">
            <a:spLocks/>
          </p:cNvSpPr>
          <p:nvPr/>
        </p:nvSpPr>
        <p:spPr>
          <a:xfrm>
            <a:off x="6302534" y="1157868"/>
            <a:ext cx="5509161" cy="548792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endParaRPr lang="en-US" sz="2900">
              <a:ea typeface="+mn-lt"/>
              <a:cs typeface="+mn-lt"/>
            </a:endParaRPr>
          </a:p>
          <a:p>
            <a:pPr marL="0" indent="0">
              <a:buFont typeface="System Font Regular"/>
              <a:buNone/>
            </a:pPr>
            <a:endParaRPr lang="en-US" sz="4800">
              <a:ea typeface="+mn-lt"/>
              <a:cs typeface="+mn-lt"/>
            </a:endParaRPr>
          </a:p>
          <a:p>
            <a:pPr marL="0" indent="0">
              <a:buFont typeface="System Font Regular"/>
              <a:buNone/>
            </a:pPr>
            <a:r>
              <a:rPr lang="en-US" sz="4800" b="1">
                <a:ea typeface="+mn-lt"/>
                <a:cs typeface="+mn-lt"/>
              </a:rPr>
              <a:t>	</a:t>
            </a:r>
            <a:endParaRPr lang="en-US" sz="4800" b="1">
              <a:solidFill>
                <a:srgbClr val="00B4BD"/>
              </a:solidFill>
              <a:ea typeface="+mn-lt"/>
              <a:cs typeface="+mn-lt"/>
            </a:endParaRPr>
          </a:p>
          <a:p>
            <a:pPr marL="0" indent="0">
              <a:buFont typeface="System Font Regular"/>
              <a:buNone/>
            </a:pPr>
            <a:endParaRPr lang="en-US" sz="2000"/>
          </a:p>
        </p:txBody>
      </p:sp>
    </p:spTree>
    <p:extLst>
      <p:ext uri="{BB962C8B-B14F-4D97-AF65-F5344CB8AC3E}">
        <p14:creationId xmlns:p14="http://schemas.microsoft.com/office/powerpoint/2010/main" val="344691512"/>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Thomas Grogan</DisplayName>
        <AccountId>1601</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00F701E3-B50C-4F02-92DF-88948FF74D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TotalTime>
  <Words>6208</Words>
  <Application>Microsoft Office PowerPoint</Application>
  <PresentationFormat>Widescreen</PresentationFormat>
  <Paragraphs>992</Paragraphs>
  <Slides>45</Slides>
  <Notes>45</Notes>
  <HiddenSlides>7</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PowerPoint Presentation</vt:lpstr>
      <vt:lpstr>Facilitator</vt:lpstr>
      <vt:lpstr>Task Force Member and Participant Identification</vt:lpstr>
      <vt:lpstr>Interpretation/ Interpretación</vt:lpstr>
      <vt:lpstr>Turn on Camera / Prende la cámara</vt:lpstr>
      <vt:lpstr>Raise Hand </vt:lpstr>
      <vt:lpstr>PowerPoint Presentation</vt:lpstr>
      <vt:lpstr>Agenda</vt:lpstr>
      <vt:lpstr>Meeting Objectives</vt:lpstr>
      <vt:lpstr>PowerPoint Presentation</vt:lpstr>
      <vt:lpstr>Metro Board Direction</vt:lpstr>
      <vt:lpstr>Zero-Emission Truck Working Group – Updates</vt:lpstr>
      <vt:lpstr>ZET WG #4 Overview</vt:lpstr>
      <vt:lpstr>PowerPoint Presentation</vt:lpstr>
      <vt:lpstr>Development of the 710 ZE Truck Program</vt:lpstr>
      <vt:lpstr>Task Force Input ZET Program Options</vt:lpstr>
      <vt:lpstr>PowerPoint Presentation</vt:lpstr>
      <vt:lpstr>710 ZE Truck Program Draft Recommendation </vt:lpstr>
      <vt:lpstr>Zero-Emission Truck Working Group Vote</vt:lpstr>
      <vt:lpstr>PowerPoint Presentation</vt:lpstr>
      <vt:lpstr>Zero-Emission Truck Program Development Timeline</vt:lpstr>
      <vt:lpstr>Development of the 710 Zero-Emission Truck Program</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Structuring the ZET Program </vt:lpstr>
      <vt:lpstr>Upcoming Meetings</vt:lpstr>
      <vt:lpstr>Can’t attend the meeting? Reach out to us!</vt:lpstr>
      <vt:lpstr>PowerPoint Presentation</vt:lpstr>
      <vt:lpstr>Development of the 710 Zero-Emission Truck Program</vt:lpstr>
      <vt:lpstr>PowerPoint Presentation</vt:lpstr>
      <vt:lpstr>Development of the 710 Zero-Emission Truck Program</vt:lpstr>
      <vt:lpstr>PowerPoint Presentation</vt:lpstr>
      <vt:lpstr>Development of the 710 Zero-Emission Truck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Nora Casillas</cp:lastModifiedBy>
  <cp:revision>2</cp:revision>
  <cp:lastPrinted>2022-03-16T21:14:42Z</cp:lastPrinted>
  <dcterms:created xsi:type="dcterms:W3CDTF">2018-02-03T00:33:10Z</dcterms:created>
  <dcterms:modified xsi:type="dcterms:W3CDTF">2024-08-22T22:09:10Z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