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Lst>
  <p:notesMasterIdLst>
    <p:notesMasterId r:id="rId33"/>
  </p:notesMasterIdLst>
  <p:handoutMasterIdLst>
    <p:handoutMasterId r:id="rId34"/>
  </p:handoutMasterIdLst>
  <p:sldIdLst>
    <p:sldId id="1941" r:id="rId5"/>
    <p:sldId id="284" r:id="rId6"/>
    <p:sldId id="268" r:id="rId7"/>
    <p:sldId id="1921" r:id="rId8"/>
    <p:sldId id="287" r:id="rId9"/>
    <p:sldId id="290" r:id="rId10"/>
    <p:sldId id="1994" r:id="rId11"/>
    <p:sldId id="289" r:id="rId12"/>
    <p:sldId id="1968" r:id="rId13"/>
    <p:sldId id="1942" r:id="rId14"/>
    <p:sldId id="1992" r:id="rId15"/>
    <p:sldId id="1971" r:id="rId16"/>
    <p:sldId id="4526" r:id="rId17"/>
    <p:sldId id="1974" r:id="rId18"/>
    <p:sldId id="2057" r:id="rId19"/>
    <p:sldId id="1943" r:id="rId20"/>
    <p:sldId id="2072" r:id="rId21"/>
    <p:sldId id="295" r:id="rId22"/>
    <p:sldId id="300" r:id="rId23"/>
    <p:sldId id="299" r:id="rId24"/>
    <p:sldId id="301" r:id="rId25"/>
    <p:sldId id="4528" r:id="rId26"/>
    <p:sldId id="4530" r:id="rId27"/>
    <p:sldId id="4531" r:id="rId28"/>
    <p:sldId id="4532" r:id="rId29"/>
    <p:sldId id="1900" r:id="rId30"/>
    <p:sldId id="1903" r:id="rId31"/>
    <p:sldId id="1934" r:id="rId32"/>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E28308-2DB3-41A3-93BE-03F65D2ACBDE}" v="1878" dt="2022-03-22T19:34:09.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53" autoAdjust="0"/>
  </p:normalViewPr>
  <p:slideViewPr>
    <p:cSldViewPr snapToGrid="0">
      <p:cViewPr varScale="1">
        <p:scale>
          <a:sx n="66" d="100"/>
          <a:sy n="66" d="100"/>
        </p:scale>
        <p:origin x="122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ellanoassociates.sharepoint.com/:w:/s/Metro710TaskForce/EZuMV56xRNRLvPlIXpLkSVUBPEovnlJcr73f_x2YewQjAA?e=SANx7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jack@laincubator.or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Nospina@nrdc.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a:highlight>
                  <a:srgbClr val="FFFF00"/>
                </a:highlight>
                <a:latin typeface="Calibri" panose="020F0502020204030204" pitchFamily="34" charset="0"/>
                <a:ea typeface="Calibri" panose="020F0502020204030204" pitchFamily="34" charset="0"/>
                <a:cs typeface="Arial" panose="020B0604020202020204" pitchFamily="34" charset="0"/>
              </a:rPr>
              <a:t>Community Involvement with the Zero-Emissions Truck Working Group</a:t>
            </a:r>
            <a:endParaRPr lang="en-US" sz="120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289358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150425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Erika to introduce Speakers</a:t>
            </a:r>
          </a:p>
          <a:p>
            <a:endParaRPr lang="en-US">
              <a:hlinkClick r:id="rId3"/>
            </a:endParaRPr>
          </a:p>
          <a:p>
            <a:r>
              <a:rPr lang="en-US">
                <a:hlinkClick r:id="rId3"/>
              </a:rPr>
              <a:t>Michael to facilitate discussion w speakers</a:t>
            </a:r>
          </a:p>
          <a:p>
            <a:pPr marL="171450" indent="-171450">
              <a:buFont typeface="Arial" panose="020B0604020202020204" pitchFamily="34" charset="0"/>
              <a:buChar char="•"/>
            </a:pPr>
            <a:endParaRPr lang="en-US" b="0">
              <a:cs typeface="Calibri"/>
            </a:endParaRPr>
          </a:p>
          <a:p>
            <a:endParaRPr lang="en-US">
              <a:cs typeface="Calibri"/>
            </a:endParaRPr>
          </a:p>
          <a:p>
            <a:r>
              <a:rPr lang="en-US">
                <a:cs typeface="Calibri"/>
              </a:rPr>
              <a:t>BIOGRAPHIES</a:t>
            </a:r>
          </a:p>
          <a:p>
            <a:endParaRPr lang="en-US" b="1"/>
          </a:p>
          <a:p>
            <a:r>
              <a:rPr lang="en-US" b="1"/>
              <a:t>Andrew </a:t>
            </a:r>
            <a:r>
              <a:rPr lang="en-US" b="1" err="1"/>
              <a:t>Wishnia</a:t>
            </a:r>
            <a:r>
              <a:rPr lang="en-US" b="1"/>
              <a:t> </a:t>
            </a:r>
            <a:endParaRPr lang="en-US" b="1">
              <a:ea typeface="Calibri"/>
              <a:cs typeface="Calibri"/>
            </a:endParaRPr>
          </a:p>
          <a:p>
            <a:pPr marL="171450" indent="-171450">
              <a:buFont typeface="Arial"/>
              <a:buChar char="•"/>
            </a:pPr>
            <a:r>
              <a:rPr lang="en-US"/>
              <a:t>Serves as Deputy Assistant Secretary for Climate Policy in the Office of the Assistant Secretary for Transportation </a:t>
            </a:r>
            <a:r>
              <a:rPr lang="en-US" b="0" i="0">
                <a:effectLst/>
              </a:rPr>
              <a:t>Policy </a:t>
            </a:r>
            <a:r>
              <a:rPr lang="en-US"/>
              <a:t>in the U.S. Department of Transportation.  </a:t>
            </a:r>
            <a:endParaRPr lang="en-US">
              <a:ea typeface="Calibri"/>
              <a:cs typeface="Calibri"/>
            </a:endParaRPr>
          </a:p>
          <a:p>
            <a:pPr marL="171450" indent="-171450">
              <a:buFont typeface="Arial"/>
              <a:buChar char="•"/>
              <a:defRPr/>
            </a:pPr>
            <a:r>
              <a:rPr lang="en-US"/>
              <a:t>Previously served </a:t>
            </a:r>
            <a:r>
              <a:rPr lang="en-US" b="0" i="0">
                <a:effectLst/>
              </a:rPr>
              <a:t>at </a:t>
            </a:r>
            <a:r>
              <a:rPr lang="en-US"/>
              <a:t>the </a:t>
            </a:r>
            <a:r>
              <a:rPr lang="en-US" b="0" i="0">
                <a:effectLst/>
              </a:rPr>
              <a:t>U.S. Senate Committee on Environment and Public Works</a:t>
            </a:r>
            <a:r>
              <a:rPr lang="en-US"/>
              <a:t>, including as Senior Policy Advisor</a:t>
            </a:r>
            <a:endParaRPr lang="en-US">
              <a:ea typeface="Calibri"/>
              <a:cs typeface="Calibri"/>
            </a:endParaRPr>
          </a:p>
          <a:p>
            <a:pPr marL="171450" indent="-171450">
              <a:buFont typeface="Arial"/>
              <a:buChar char="•"/>
              <a:defRPr/>
            </a:pPr>
            <a:r>
              <a:rPr lang="en-US"/>
              <a:t>He also served at the Federal Highway Administration as </a:t>
            </a:r>
            <a:r>
              <a:rPr lang="en-US" b="0" i="0">
                <a:effectLst/>
              </a:rPr>
              <a:t>Special Assistant for Policy to the FHWA </a:t>
            </a:r>
            <a:r>
              <a:rPr lang="en-US"/>
              <a:t>Administrator</a:t>
            </a:r>
            <a:endParaRPr lang="en-US">
              <a:ea typeface="Calibri"/>
              <a:cs typeface="Calibri"/>
            </a:endParaRPr>
          </a:p>
          <a:p>
            <a:pPr marL="628650" lvl="1" indent="-171450">
              <a:buFont typeface="Arial"/>
              <a:buChar char="•"/>
              <a:defRPr/>
            </a:pPr>
            <a:r>
              <a:rPr lang="en-US"/>
              <a:t>as a Senior Program Manager at the White House Council on Environmental Quality. </a:t>
            </a:r>
            <a:endParaRPr lang="en-US">
              <a:ea typeface="Calibri" panose="020F0502020204030204"/>
              <a:cs typeface="Calibri" panose="020F0502020204030204"/>
            </a:endParaRPr>
          </a:p>
          <a:p>
            <a:pPr marL="628650" lvl="1" indent="-171450">
              <a:buFont typeface="Arial"/>
              <a:buChar char="•"/>
            </a:pPr>
            <a:r>
              <a:rPr lang="en-US"/>
              <a:t>and</a:t>
            </a:r>
            <a:r>
              <a:rPr lang="en-US" b="0" i="0">
                <a:effectLst/>
              </a:rPr>
              <a:t> as a legislative assistant </a:t>
            </a:r>
            <a:r>
              <a:rPr lang="en-US"/>
              <a:t>to</a:t>
            </a:r>
            <a:r>
              <a:rPr lang="en-US" b="0" i="0">
                <a:effectLst/>
              </a:rPr>
              <a:t> Congressman John Yarmuth</a:t>
            </a:r>
            <a:r>
              <a:rPr lang="en-US"/>
              <a:t>. </a:t>
            </a:r>
            <a:endParaRPr lang="en-US">
              <a:ea typeface="Calibri"/>
              <a:cs typeface="Calibri"/>
            </a:endParaRPr>
          </a:p>
          <a:p>
            <a:endParaRPr lang="en-US" b="1"/>
          </a:p>
          <a:p>
            <a:r>
              <a:rPr lang="en-US" b="1"/>
              <a:t>Charles Small </a:t>
            </a:r>
            <a:endParaRPr lang="en-US" b="1">
              <a:ea typeface="Calibri"/>
              <a:cs typeface="Calibri"/>
            </a:endParaRPr>
          </a:p>
          <a:p>
            <a:pPr marL="171450" indent="-171450">
              <a:buFont typeface="Arial"/>
              <a:buChar char="•"/>
            </a:pPr>
            <a:r>
              <a:rPr lang="en-US"/>
              <a:t>Mr. Small serves as the Deputy Assistant Secretary for Intergovernmental Affairs for </a:t>
            </a:r>
            <a:r>
              <a:rPr lang="en-US" b="0" i="0">
                <a:effectLst/>
              </a:rPr>
              <a:t>the U.S. </a:t>
            </a:r>
            <a:r>
              <a:rPr lang="en-US"/>
              <a:t>Department of Transportation. In this role, he serves as the primary liaison for state, county and local elected officials leading outreach and engagement strategy with non-federal stakeholders. </a:t>
            </a:r>
          </a:p>
          <a:p>
            <a:pPr marL="171450" indent="-171450">
              <a:buFont typeface="Arial"/>
              <a:buChar char="•"/>
            </a:pPr>
            <a:r>
              <a:rPr lang="en-US"/>
              <a:t>Prior to this, he served for four years as the Director of Federal Affairs and National Engagement for Mayor Eric Garcetti and the City of Los Angeles where worked to secure federal funding supporting the region’s infrastructure agencies. </a:t>
            </a:r>
            <a:endParaRPr lang="en-US">
              <a:ea typeface="Calibri"/>
              <a:cs typeface="Calibri"/>
            </a:endParaRPr>
          </a:p>
          <a:p>
            <a:pPr marL="171450" indent="-171450">
              <a:buFont typeface="Arial"/>
              <a:buChar char="•"/>
            </a:pPr>
            <a:r>
              <a:rPr lang="en-US"/>
              <a:t>Before his service to the City of Los Angeles, he spent five years as the Associate Director of Federal Affairs for the State of New York.</a:t>
            </a:r>
            <a:endParaRPr lang="en-US">
              <a:ea typeface="Calibri"/>
              <a:cs typeface="Calibri"/>
            </a:endParaRPr>
          </a:p>
          <a:p>
            <a:pPr marL="171450" indent="-171450">
              <a:buFont typeface="Arial"/>
              <a:buChar char="•"/>
            </a:pPr>
            <a:r>
              <a:rPr lang="en-US"/>
              <a:t>Mr. Small also served in the Obama Administration at the Office of </a:t>
            </a:r>
            <a:r>
              <a:rPr lang="en-US" b="0" i="0">
                <a:effectLst/>
              </a:rPr>
              <a:t>the </a:t>
            </a:r>
            <a:r>
              <a:rPr lang="en-US"/>
              <a:t>United States Trade Representative and began his career with Senator Barbara Boxer (D-California). </a:t>
            </a:r>
            <a:endParaRPr lang="en-US">
              <a:ea typeface="Calibri"/>
              <a:cs typeface="Calibri"/>
            </a:endParaRPr>
          </a:p>
          <a:p>
            <a:pPr marL="171450" indent="-171450">
              <a:buFont typeface="Arial"/>
              <a:buChar char="•"/>
            </a:pPr>
            <a:r>
              <a:rPr lang="en-US"/>
              <a:t>He is a native of Southern California</a:t>
            </a:r>
            <a:r>
              <a:rPr lang="en-US" b="0" i="0">
                <a:effectLst/>
              </a:rPr>
              <a:t>.</a:t>
            </a:r>
            <a:endParaRPr lang="en-US">
              <a:ea typeface="Calibri"/>
              <a:cs typeface="Calibri"/>
            </a:endParaRPr>
          </a:p>
          <a:p>
            <a:pPr marL="0" indent="0">
              <a:buFont typeface="Arial" panose="020B0604020202020204" pitchFamily="34" charset="0"/>
              <a:buNone/>
            </a:pPr>
            <a:endParaRPr lang="en-US" b="0" i="0">
              <a:solidFill>
                <a:srgbClr val="000000"/>
              </a:solidFill>
              <a:effectLst/>
              <a:latin typeface="Calibri"/>
              <a:ea typeface="Calibri"/>
              <a:cs typeface="Calibri"/>
            </a:endParaRPr>
          </a:p>
          <a:p>
            <a:pPr marL="0" indent="0">
              <a:buFont typeface="Arial" panose="020B0604020202020204" pitchFamily="34" charset="0"/>
              <a:buNone/>
            </a:pPr>
            <a:endParaRPr lang="en-US" b="0" i="0">
              <a:solidFill>
                <a:srgbClr val="343F4E"/>
              </a:solidFill>
              <a:effectLst/>
              <a:latin typeface="Source Sans Pro" panose="020B0604020202020204" pitchFamily="34" charset="0"/>
              <a:cs typeface="Calibri"/>
            </a:endParaRPr>
          </a:p>
          <a:p>
            <a:pPr marL="0" indent="0">
              <a:buFont typeface="Arial" panose="020B0604020202020204" pitchFamily="34" charset="0"/>
              <a:buNone/>
            </a:pPr>
            <a:endParaRPr lang="en-US" b="0" i="0">
              <a:solidFill>
                <a:srgbClr val="343F4E"/>
              </a:solidFill>
              <a:effectLst/>
              <a:latin typeface="Source Sans Pro" panose="020B0604020202020204" pitchFamily="34" charset="0"/>
              <a:cs typeface="Calibri"/>
            </a:endParaRPr>
          </a:p>
          <a:p>
            <a:pPr marL="0" indent="0">
              <a:buFont typeface="Arial" panose="020B0604020202020204" pitchFamily="34" charset="0"/>
              <a:buNone/>
            </a:pPr>
            <a:endParaRPr lang="en-US" b="0" i="0">
              <a:solidFill>
                <a:srgbClr val="343F4E"/>
              </a:solidFill>
              <a:effectLst/>
              <a:latin typeface="Source Sans Pro" panose="020B0604020202020204" pitchFamily="34" charset="0"/>
              <a:cs typeface="Calibri"/>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endParaRPr lang="en-US">
              <a:hlinkClick r:id="rId3"/>
            </a:endParaRPr>
          </a:p>
          <a:p>
            <a:r>
              <a:rPr lang="en-US">
                <a:cs typeface="Calibri"/>
              </a:rPr>
              <a:t>What would you like to know from local stakeholders?</a:t>
            </a:r>
          </a:p>
          <a:p>
            <a:r>
              <a:rPr lang="en-US">
                <a:cs typeface="Calibri"/>
              </a:rPr>
              <a:t>Biden Administration-ZE Technology, Supply Chain, Equity-</a:t>
            </a:r>
          </a:p>
          <a:p>
            <a:endParaRPr lang="en-US" b="1">
              <a:cs typeface="Calibri"/>
            </a:endParaRPr>
          </a:p>
          <a:p>
            <a:pPr marL="171450" indent="-171450">
              <a:buFont typeface="Arial" panose="020B0604020202020204" pitchFamily="34" charset="0"/>
              <a:buChar char="•"/>
            </a:pPr>
            <a:r>
              <a:rPr lang="en-US" b="1">
                <a:cs typeface="Calibri"/>
              </a:rPr>
              <a:t>How can we partner on programs that have been approved?</a:t>
            </a:r>
          </a:p>
          <a:p>
            <a:pPr marL="171450" indent="-171450">
              <a:buFont typeface="Arial" panose="020B0604020202020204" pitchFamily="34" charset="0"/>
              <a:buChar char="•"/>
            </a:pPr>
            <a:r>
              <a:rPr lang="en-US" b="1">
                <a:cs typeface="Calibri"/>
              </a:rPr>
              <a:t>And what are the funding opportunities in the future?</a:t>
            </a:r>
          </a:p>
          <a:p>
            <a:pPr marL="171450" indent="-171450">
              <a:buFont typeface="Arial" panose="020B0604020202020204" pitchFamily="34" charset="0"/>
              <a:buChar char="•"/>
            </a:pPr>
            <a:r>
              <a:rPr lang="en-US" b="1">
                <a:cs typeface="Calibri"/>
              </a:rPr>
              <a:t>We have $50m we’d like to leverage</a:t>
            </a:r>
          </a:p>
          <a:p>
            <a:pPr marL="171450" indent="-171450">
              <a:buFont typeface="Arial" panose="020B0604020202020204" pitchFamily="34" charset="0"/>
              <a:buChar char="•"/>
            </a:pPr>
            <a:endParaRPr lang="en-US" b="1">
              <a:cs typeface="Calibri"/>
            </a:endParaRPr>
          </a:p>
          <a:p>
            <a:pPr marL="171450" indent="-171450">
              <a:buFont typeface="Arial" panose="020B0604020202020204" pitchFamily="34" charset="0"/>
              <a:buChar char="•"/>
            </a:pPr>
            <a:r>
              <a:rPr lang="en-US" b="1">
                <a:cs typeface="Calibri"/>
              </a:rPr>
              <a:t>Share information prior to meeting- </a:t>
            </a:r>
            <a:r>
              <a:rPr lang="en-US" b="0">
                <a:cs typeface="Calibri"/>
              </a:rPr>
              <a:t>1) Share Existing Conditions Video/Timestamps, 2) Share Board Motion 3) community, industry, ports—this is local </a:t>
            </a:r>
            <a:r>
              <a:rPr lang="en-US" b="0" err="1">
                <a:cs typeface="Calibri"/>
              </a:rPr>
              <a:t>wg</a:t>
            </a:r>
            <a:r>
              <a:rPr lang="en-US">
                <a:cs typeface="Calibri"/>
              </a:rPr>
              <a:t> </a:t>
            </a:r>
            <a:r>
              <a:rPr lang="en-US" b="0">
                <a:cs typeface="Calibri"/>
              </a:rPr>
              <a:t> 4) is there anything we should know about the Administration’s visit to SoCal?</a:t>
            </a:r>
            <a:endParaRPr lang="en-US" b="0">
              <a:ea typeface="Calibri"/>
              <a:cs typeface="Calibri"/>
            </a:endParaRPr>
          </a:p>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347201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104484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1871876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312486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550659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360858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719325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1) Should Metro use the $50 m for ze infrastructure development in the corridor</a:t>
            </a:r>
          </a:p>
          <a:p>
            <a:r>
              <a:rPr lang="en-US"/>
              <a:t>Main focus of the Metro program </a:t>
            </a:r>
          </a:p>
          <a:p>
            <a:r>
              <a:rPr lang="en-US"/>
              <a:t>2) If we were to target funding to help provide subsidies for </a:t>
            </a:r>
            <a:r>
              <a:rPr lang="en-US" err="1"/>
              <a:t>zev</a:t>
            </a:r>
            <a:r>
              <a:rPr lang="en-US"/>
              <a:t> deployment, what are key considerations we should consider?</a:t>
            </a:r>
          </a:p>
          <a:p>
            <a:r>
              <a:rPr lang="en-US"/>
              <a:t>3) Are there specific programs that Metro funds can help enhance (targeting funding for </a:t>
            </a:r>
            <a:r>
              <a:rPr lang="en-US" err="1"/>
              <a:t>zev’s</a:t>
            </a:r>
            <a:r>
              <a:rPr lang="en-US"/>
              <a:t>)</a:t>
            </a:r>
          </a:p>
          <a:p>
            <a:r>
              <a:rPr lang="en-US" b="1"/>
              <a:t>How can we leverage the $50m Metro funds for the deployment of </a:t>
            </a:r>
            <a:r>
              <a:rPr lang="en-US" b="1" err="1"/>
              <a:t>zev</a:t>
            </a:r>
            <a:r>
              <a:rPr lang="en-US" b="1"/>
              <a:t> in the corridor-to leverage funds, accelerate </a:t>
            </a:r>
            <a:r>
              <a:rPr lang="en-US" b="1" err="1"/>
              <a:t>zev</a:t>
            </a:r>
            <a:r>
              <a:rPr lang="en-US" b="1"/>
              <a:t> deployment</a:t>
            </a:r>
          </a:p>
          <a:p>
            <a:endParaRPr lang="en-US" b="1"/>
          </a:p>
          <a:p>
            <a:r>
              <a:rPr lang="en-US" b="1"/>
              <a:t>DEGREES OF AGREEMENT-Infrastructure only </a:t>
            </a:r>
          </a:p>
          <a:p>
            <a:r>
              <a:rPr lang="en-US" b="1"/>
              <a:t>These are options (above)</a:t>
            </a:r>
          </a:p>
          <a:p>
            <a:r>
              <a:rPr lang="en-US" b="1"/>
              <a:t>Present proposal-what are your thoughts?</a:t>
            </a:r>
          </a:p>
          <a:p>
            <a:endParaRPr lang="en-US" b="1"/>
          </a:p>
          <a:p>
            <a:r>
              <a:rPr lang="en-US" b="1"/>
              <a:t>MOTION—trucks and infrastructure</a:t>
            </a:r>
          </a:p>
          <a:p>
            <a:endParaRPr lang="en-US" b="1"/>
          </a:p>
          <a:p>
            <a:endParaRPr lang="en-US" b="1"/>
          </a:p>
          <a:p>
            <a:endParaRPr lang="en-US" b="1"/>
          </a:p>
          <a:p>
            <a:r>
              <a:rPr lang="en-US" b="1">
                <a:highlight>
                  <a:srgbClr val="FFFF00"/>
                </a:highlight>
              </a:rPr>
              <a:t>Partner with all/some of you-existing programs</a:t>
            </a:r>
          </a:p>
          <a:p>
            <a:r>
              <a:rPr lang="en-US" b="0"/>
              <a:t>-what we’ve heard</a:t>
            </a:r>
          </a:p>
          <a:p>
            <a:r>
              <a:rPr lang="en-US" b="0"/>
              <a:t>Primary focus on infrastructure deployment</a:t>
            </a:r>
          </a:p>
          <a:p>
            <a:r>
              <a:rPr lang="en-US" b="0"/>
              <a:t>Subsidy funding-how do we structure, goals (</a:t>
            </a:r>
            <a:r>
              <a:rPr lang="en-US" b="0" err="1"/>
              <a:t>ie</a:t>
            </a:r>
            <a:r>
              <a:rPr lang="en-US" b="0"/>
              <a:t> owner operators, </a:t>
            </a:r>
            <a:r>
              <a:rPr lang="en-US" b="0" err="1"/>
              <a:t>etc</a:t>
            </a:r>
            <a:r>
              <a:rPr lang="en-US" b="0"/>
              <a:t>)</a:t>
            </a:r>
          </a:p>
          <a:p>
            <a:endParaRPr lang="en-US"/>
          </a:p>
          <a:p>
            <a:r>
              <a:rPr lang="en-US"/>
              <a:t>Discussion-</a:t>
            </a:r>
            <a:r>
              <a:rPr lang="en-US" err="1"/>
              <a:t>Miroboard</a:t>
            </a:r>
            <a:r>
              <a:rPr lang="en-US"/>
              <a:t>-Pros and cons of each option</a:t>
            </a:r>
          </a:p>
          <a:p>
            <a:r>
              <a:rPr lang="en-US"/>
              <a:t>Community outreach/land use-RFP-help support the planning for this effort</a:t>
            </a:r>
          </a:p>
          <a:p>
            <a:r>
              <a:rPr lang="en-US"/>
              <a:t>Ports-their funding -$90m program</a:t>
            </a:r>
          </a:p>
          <a:p>
            <a:r>
              <a:rPr lang="en-US"/>
              <a:t>Metro-$50m =must be used in the corridor</a:t>
            </a:r>
          </a:p>
          <a:p>
            <a:r>
              <a:rPr lang="en-US"/>
              <a:t>Infrastructure focus</a:t>
            </a:r>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406323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Present slide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r>
              <a:rPr lang="en-US"/>
              <a:t>2) </a:t>
            </a:r>
            <a:r>
              <a:rPr lang="en-US" err="1"/>
              <a:t>Miroboard</a:t>
            </a:r>
            <a:r>
              <a:rPr lang="en-US"/>
              <a:t>-document additional opportunities, challenges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1558802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Present slide information</a:t>
            </a:r>
          </a:p>
          <a:p>
            <a:endParaRPr lang="en-US"/>
          </a:p>
          <a:p>
            <a:r>
              <a:rPr lang="en-US"/>
              <a:t>2) </a:t>
            </a:r>
            <a:r>
              <a:rPr lang="en-US" err="1"/>
              <a:t>Miroboard</a:t>
            </a:r>
            <a:r>
              <a:rPr lang="en-US"/>
              <a:t>-document additional opportunities, challenges</a:t>
            </a: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23769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Present slide information</a:t>
            </a:r>
          </a:p>
          <a:p>
            <a:endParaRPr lang="en-US"/>
          </a:p>
          <a:p>
            <a:r>
              <a:rPr lang="en-US"/>
              <a:t>2) </a:t>
            </a:r>
            <a:r>
              <a:rPr lang="en-US" err="1"/>
              <a:t>Miroboard</a:t>
            </a:r>
            <a:r>
              <a:rPr lang="en-US"/>
              <a:t>-document additional opportunities, challenges</a:t>
            </a: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413759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Mentimeter Poll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DEGREES OF AGREEMENT</a:t>
            </a:r>
          </a:p>
          <a:p>
            <a:r>
              <a:rPr lang="en-US"/>
              <a:t>I support the proposal</a:t>
            </a:r>
          </a:p>
          <a:p>
            <a:r>
              <a:rPr lang="en-US"/>
              <a:t>I can live with the proposal </a:t>
            </a:r>
          </a:p>
          <a:p>
            <a:r>
              <a:rPr lang="en-US"/>
              <a:t>I have concerns about the proposal</a:t>
            </a:r>
          </a:p>
          <a:p>
            <a:r>
              <a:rPr lang="en-US"/>
              <a:t>I will stand aside on this one</a:t>
            </a:r>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2489297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366330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Michael</a:t>
            </a:r>
          </a:p>
          <a:p>
            <a:endParaRPr lang="en-US" sz="1800">
              <a:latin typeface="Calibri" panose="020F0502020204030204" pitchFamily="34" charset="0"/>
              <a:ea typeface="Yu Mincho" panose="02020400000000000000" pitchFamily="18" charset="-128"/>
              <a:cs typeface="Arial" panose="020B0604020202020204" pitchFamily="34" charset="0"/>
            </a:endParaRPr>
          </a:p>
          <a:p>
            <a:endParaRPr lang="en-US" sz="1800">
              <a:latin typeface="Calibri" panose="020F0502020204030204" pitchFamily="34" charset="0"/>
              <a:ea typeface="Yu Mincho" panose="02020400000000000000" pitchFamily="18" charset="-128"/>
              <a:cs typeface="Arial" panose="020B0604020202020204" pitchFamily="34" charset="0"/>
            </a:endParaRPr>
          </a:p>
          <a:p>
            <a:endParaRPr lang="en-US" sz="1800">
              <a:latin typeface="Calibri" panose="020F0502020204030204" pitchFamily="34" charset="0"/>
              <a:ea typeface="Yu Mincho" panose="02020400000000000000" pitchFamily="18"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264239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r>
              <a:rPr lang="en-US">
                <a:cs typeface="Calibri"/>
              </a:rPr>
              <a:t>We are making adjustments based on feedback regarding Public Comment</a:t>
            </a:r>
          </a:p>
          <a:p>
            <a:r>
              <a:rPr lang="en-US">
                <a:cs typeface="Calibri"/>
              </a:rPr>
              <a:t>Public comment after each topic-1 minute per person</a:t>
            </a:r>
          </a:p>
          <a:p>
            <a:r>
              <a:rPr lang="en-US">
                <a:cs typeface="Calibri"/>
              </a:rPr>
              <a:t>At end of meeting-public comment-2 minutes per person</a:t>
            </a: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sz="1200" b="1">
                <a:ea typeface="+mn-lt"/>
                <a:cs typeface="Calibri"/>
              </a:rPr>
              <a:t>Erika</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4129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a:cs typeface="Calibri"/>
              </a:rPr>
              <a:t>Erika</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What are programs that are coming up –apply ZE technology</a:t>
            </a:r>
          </a:p>
          <a:p>
            <a:pPr>
              <a:lnSpc>
                <a:spcPct val="90000"/>
              </a:lnSpc>
              <a:spcBef>
                <a:spcPts val="1019"/>
              </a:spcBef>
            </a:pPr>
            <a:endParaRPr lang="en-US">
              <a:cs typeface="Calibri"/>
            </a:endParaRPr>
          </a:p>
          <a:p>
            <a:pPr>
              <a:lnSpc>
                <a:spcPct val="90000"/>
              </a:lnSpc>
              <a:spcBef>
                <a:spcPts val="1019"/>
              </a:spcBef>
            </a:pPr>
            <a:r>
              <a:rPr lang="en-US">
                <a:cs typeface="Calibri"/>
              </a:rPr>
              <a:t>As a public agency-how can we partner with fed gov –draw investment into corridor-equity, supply chain, air quality concern-corridor</a:t>
            </a:r>
          </a:p>
          <a:p>
            <a:pPr>
              <a:lnSpc>
                <a:spcPct val="90000"/>
              </a:lnSpc>
              <a:spcBef>
                <a:spcPts val="1019"/>
              </a:spcBef>
            </a:pPr>
            <a:r>
              <a:rPr lang="en-US">
                <a:cs typeface="Calibri"/>
              </a:rPr>
              <a:t>To best leverage $50 million</a:t>
            </a:r>
          </a:p>
          <a:p>
            <a:pPr>
              <a:lnSpc>
                <a:spcPct val="90000"/>
              </a:lnSpc>
              <a:spcBef>
                <a:spcPts val="1019"/>
              </a:spcBef>
            </a:pPr>
            <a:endParaRPr lang="en-US">
              <a:cs typeface="Calibri"/>
            </a:endParaRPr>
          </a:p>
          <a:p>
            <a:pPr>
              <a:lnSpc>
                <a:spcPct val="90000"/>
              </a:lnSpc>
              <a:spcBef>
                <a:spcPts val="1019"/>
              </a:spcBef>
            </a:pPr>
            <a:r>
              <a:rPr lang="en-US">
                <a:cs typeface="Calibri"/>
              </a:rPr>
              <a:t>As we develop our program-what are your recommendations?</a:t>
            </a:r>
          </a:p>
          <a:p>
            <a:pPr>
              <a:lnSpc>
                <a:spcPct val="90000"/>
              </a:lnSpc>
              <a:spcBef>
                <a:spcPts val="1019"/>
              </a:spcBef>
            </a:pPr>
            <a:endParaRPr lang="en-US">
              <a:cs typeface="Calibri"/>
            </a:endParaRPr>
          </a:p>
          <a:p>
            <a:pPr>
              <a:lnSpc>
                <a:spcPct val="90000"/>
              </a:lnSpc>
              <a:spcBef>
                <a:spcPts val="1019"/>
              </a:spcBef>
            </a:pPr>
            <a:r>
              <a:rPr lang="en-US">
                <a:cs typeface="Calibri"/>
              </a:rPr>
              <a:t>Programs </a:t>
            </a:r>
          </a:p>
          <a:p>
            <a:pPr>
              <a:lnSpc>
                <a:spcPct val="90000"/>
              </a:lnSpc>
              <a:spcBef>
                <a:spcPts val="1019"/>
              </a:spcBef>
            </a:pPr>
            <a:r>
              <a:rPr lang="en-US">
                <a:cs typeface="Calibri"/>
              </a:rPr>
              <a:t>Have </a:t>
            </a:r>
            <a:r>
              <a:rPr lang="en-US" err="1">
                <a:cs typeface="Calibri"/>
              </a:rPr>
              <a:t>wg</a:t>
            </a:r>
            <a:r>
              <a:rPr lang="en-US">
                <a:cs typeface="Calibri"/>
              </a:rPr>
              <a:t> – fill in funding matrix</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Jack Symington </a:t>
            </a:r>
          </a:p>
          <a:p>
            <a:pPr>
              <a:lnSpc>
                <a:spcPct val="90000"/>
              </a:lnSpc>
              <a:spcBef>
                <a:spcPts val="1019"/>
              </a:spcBef>
            </a:pPr>
            <a:r>
              <a:rPr lang="en-US" sz="1800" b="0" i="0" u="sng" strike="noStrike">
                <a:solidFill>
                  <a:srgbClr val="0563C1"/>
                </a:solidFill>
                <a:effectLst/>
                <a:latin typeface="Calibri" panose="020F0502020204030204" pitchFamily="34" charset="0"/>
                <a:hlinkClick r:id="rId3"/>
              </a:rPr>
              <a:t>jack@laincubator.org</a:t>
            </a:r>
            <a:r>
              <a:rPr lang="en-US"/>
              <a:t> </a:t>
            </a:r>
            <a:endParaRPr lang="en-US">
              <a:cs typeface="Calibri"/>
            </a:endParaRPr>
          </a:p>
          <a:p>
            <a:pPr>
              <a:lnSpc>
                <a:spcPct val="90000"/>
              </a:lnSpc>
              <a:spcBef>
                <a:spcPts val="1019"/>
              </a:spcBef>
            </a:pPr>
            <a:r>
              <a:rPr lang="en-US" b="0" i="0">
                <a:solidFill>
                  <a:srgbClr val="FFFFFF"/>
                </a:solidFill>
                <a:effectLst/>
                <a:latin typeface="Poppins" panose="020B0502040204020203" pitchFamily="2" charset="0"/>
              </a:rPr>
              <a:t>213.358.6500</a:t>
            </a:r>
            <a:endParaRPr lang="en-US" b="0" i="0">
              <a:solidFill>
                <a:srgbClr val="FFFFFF"/>
              </a:solidFill>
              <a:effectLst/>
              <a:latin typeface="Poppins" panose="020B0502040204020203" pitchFamily="2" charset="0"/>
              <a:cs typeface="Calibri"/>
            </a:endParaRPr>
          </a:p>
          <a:p>
            <a:pPr>
              <a:lnSpc>
                <a:spcPct val="90000"/>
              </a:lnSpc>
              <a:spcBef>
                <a:spcPts val="1019"/>
              </a:spcBef>
            </a:pPr>
            <a:endParaRPr lang="en-US" b="0" i="0">
              <a:solidFill>
                <a:srgbClr val="FFFFFF"/>
              </a:solidFill>
              <a:effectLst/>
              <a:latin typeface="Poppins" panose="020B0502040204020203" pitchFamily="2" charset="0"/>
              <a:cs typeface="Calibri"/>
            </a:endParaRPr>
          </a:p>
          <a:p>
            <a:pPr>
              <a:lnSpc>
                <a:spcPct val="90000"/>
              </a:lnSpc>
              <a:spcBef>
                <a:spcPts val="1019"/>
              </a:spcBef>
            </a:pPr>
            <a:r>
              <a:rPr lang="en-US" sz="1800" b="0" i="0" u="none" strike="noStrike">
                <a:solidFill>
                  <a:srgbClr val="000000"/>
                </a:solidFill>
                <a:effectLst/>
                <a:latin typeface="Calibri" panose="020F0502020204030204" pitchFamily="34" charset="0"/>
              </a:rPr>
              <a:t>Natalia Ospina</a:t>
            </a:r>
          </a:p>
          <a:p>
            <a:pPr>
              <a:lnSpc>
                <a:spcPct val="90000"/>
              </a:lnSpc>
              <a:spcBef>
                <a:spcPts val="1019"/>
              </a:spcBef>
            </a:pPr>
            <a:r>
              <a:rPr lang="en-US" sz="1800" b="0" i="0" u="none" strike="noStrike">
                <a:solidFill>
                  <a:srgbClr val="000000"/>
                </a:solidFill>
                <a:effectLst/>
                <a:latin typeface="Calibri" panose="020F0502020204030204" pitchFamily="34" charset="0"/>
              </a:rPr>
              <a:t>312-651-7932</a:t>
            </a:r>
            <a:r>
              <a:rPr lang="en-US"/>
              <a:t> </a:t>
            </a:r>
          </a:p>
          <a:p>
            <a:pPr>
              <a:lnSpc>
                <a:spcPct val="90000"/>
              </a:lnSpc>
              <a:spcBef>
                <a:spcPts val="1019"/>
              </a:spcBef>
            </a:pPr>
            <a:r>
              <a:rPr lang="en-US" sz="1800" b="0" i="0" u="sng" strike="noStrike">
                <a:solidFill>
                  <a:srgbClr val="0563C1"/>
                </a:solidFill>
                <a:effectLst/>
                <a:latin typeface="Calibri" panose="020F0502020204030204" pitchFamily="34" charset="0"/>
                <a:hlinkClick r:id="rId4"/>
              </a:rPr>
              <a:t>Nospina@nrdc.org</a:t>
            </a:r>
            <a:r>
              <a:rPr lang="en-US"/>
              <a:t> </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Universe of Funding Opportunities</a:t>
            </a:r>
          </a:p>
          <a:p>
            <a:pPr>
              <a:lnSpc>
                <a:spcPct val="90000"/>
              </a:lnSpc>
              <a:spcBef>
                <a:spcPts val="1019"/>
              </a:spcBef>
            </a:pPr>
            <a:r>
              <a:rPr lang="en-US">
                <a:cs typeface="Calibri"/>
              </a:rPr>
              <a:t>CLC</a:t>
            </a:r>
          </a:p>
          <a:p>
            <a:pPr>
              <a:lnSpc>
                <a:spcPct val="90000"/>
              </a:lnSpc>
              <a:spcBef>
                <a:spcPts val="1019"/>
              </a:spcBef>
            </a:pPr>
            <a:r>
              <a:rPr lang="en-US">
                <a:cs typeface="Calibri"/>
              </a:rPr>
              <a:t>TF for approval</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DOT may have to start meeting with their presentation</a:t>
            </a:r>
          </a:p>
          <a:p>
            <a:pPr>
              <a:lnSpc>
                <a:spcPct val="90000"/>
              </a:lnSpc>
              <a:spcBef>
                <a:spcPts val="1019"/>
              </a:spcBef>
            </a:pPr>
            <a:r>
              <a:rPr lang="en-US">
                <a:cs typeface="Calibri"/>
              </a:rPr>
              <a:t>If they have extra time-</a:t>
            </a:r>
            <a:r>
              <a:rPr lang="en-US" err="1">
                <a:cs typeface="Calibri"/>
              </a:rPr>
              <a:t>q&amp;a</a:t>
            </a: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Infrastructure/truck funding opportunities</a:t>
            </a:r>
          </a:p>
          <a:p>
            <a:pPr>
              <a:lnSpc>
                <a:spcPct val="90000"/>
              </a:lnSpc>
              <a:spcBef>
                <a:spcPts val="1019"/>
              </a:spcBef>
            </a:pPr>
            <a:r>
              <a:rPr lang="en-US">
                <a:cs typeface="Calibri"/>
              </a:rPr>
              <a:t>Chart-check off-one or both</a:t>
            </a:r>
          </a:p>
          <a:p>
            <a:pPr>
              <a:lnSpc>
                <a:spcPct val="90000"/>
              </a:lnSpc>
              <a:spcBef>
                <a:spcPts val="1019"/>
              </a:spcBef>
            </a:pPr>
            <a:r>
              <a:rPr lang="en-US">
                <a:cs typeface="Calibri"/>
              </a:rPr>
              <a:t>Program, cycle, funding amount, type of funding</a:t>
            </a:r>
          </a:p>
          <a:p>
            <a:pPr>
              <a:lnSpc>
                <a:spcPct val="90000"/>
              </a:lnSpc>
              <a:spcBef>
                <a:spcPts val="1019"/>
              </a:spcBef>
            </a:pPr>
            <a:endParaRPr lang="en-US">
              <a:cs typeface="Calibri"/>
            </a:endParaRPr>
          </a:p>
          <a:p>
            <a:pPr>
              <a:lnSpc>
                <a:spcPct val="90000"/>
              </a:lnSpc>
              <a:spcBef>
                <a:spcPts val="1019"/>
              </a:spcBef>
            </a:pPr>
            <a:r>
              <a:rPr lang="en-US">
                <a:cs typeface="Calibri"/>
              </a:rPr>
              <a:t>What are the other programs that exist?</a:t>
            </a:r>
          </a:p>
          <a:p>
            <a:pPr>
              <a:lnSpc>
                <a:spcPct val="90000"/>
              </a:lnSpc>
              <a:spcBef>
                <a:spcPts val="1019"/>
              </a:spcBef>
            </a:pPr>
            <a:r>
              <a:rPr lang="en-US">
                <a:cs typeface="Calibri"/>
              </a:rPr>
              <a:t>Port, AQMD, SCAG</a:t>
            </a:r>
          </a:p>
          <a:p>
            <a:pPr>
              <a:lnSpc>
                <a:spcPct val="90000"/>
              </a:lnSpc>
              <a:spcBef>
                <a:spcPts val="1019"/>
              </a:spcBef>
            </a:pPr>
            <a:endParaRPr lang="en-US">
              <a:cs typeface="Calibri"/>
            </a:endParaRPr>
          </a:p>
          <a:p>
            <a:pPr>
              <a:lnSpc>
                <a:spcPct val="90000"/>
              </a:lnSpc>
              <a:spcBef>
                <a:spcPts val="1019"/>
              </a:spcBef>
            </a:pPr>
            <a:r>
              <a:rPr lang="en-US">
                <a:cs typeface="Calibri"/>
              </a:rPr>
              <a:t>What is our role?</a:t>
            </a:r>
          </a:p>
          <a:p>
            <a:pPr>
              <a:lnSpc>
                <a:spcPct val="90000"/>
              </a:lnSpc>
              <a:spcBef>
                <a:spcPts val="1019"/>
              </a:spcBef>
            </a:pPr>
            <a:r>
              <a:rPr lang="en-US">
                <a:cs typeface="Calibri"/>
              </a:rPr>
              <a:t>What can we do with this program that works within regional framework?</a:t>
            </a:r>
          </a:p>
          <a:p>
            <a:pPr>
              <a:lnSpc>
                <a:spcPct val="90000"/>
              </a:lnSpc>
              <a:spcBef>
                <a:spcPts val="1019"/>
              </a:spcBef>
            </a:pPr>
            <a:endParaRPr lang="en-US">
              <a:cs typeface="Calibri"/>
            </a:endParaRPr>
          </a:p>
          <a:p>
            <a:pPr>
              <a:lnSpc>
                <a:spcPct val="90000"/>
              </a:lnSpc>
              <a:spcBef>
                <a:spcPts val="1019"/>
              </a:spcBef>
            </a:pPr>
            <a:r>
              <a:rPr lang="en-US">
                <a:cs typeface="Calibri"/>
              </a:rPr>
              <a:t>Funding tied to ports, funding tied to corridor</a:t>
            </a:r>
          </a:p>
          <a:p>
            <a:pPr>
              <a:lnSpc>
                <a:spcPct val="90000"/>
              </a:lnSpc>
              <a:spcBef>
                <a:spcPts val="1019"/>
              </a:spcBef>
            </a:pPr>
            <a:endParaRPr lang="en-US">
              <a:cs typeface="Calibri"/>
            </a:endParaRPr>
          </a:p>
          <a:p>
            <a:pPr>
              <a:lnSpc>
                <a:spcPct val="90000"/>
              </a:lnSpc>
              <a:spcBef>
                <a:spcPts val="1019"/>
              </a:spcBef>
            </a:pPr>
            <a:r>
              <a:rPr lang="en-US" b="1" u="sng">
                <a:cs typeface="Calibri"/>
              </a:rPr>
              <a:t>FOLLOW UP-</a:t>
            </a:r>
            <a:r>
              <a:rPr lang="en-US">
                <a:cs typeface="Calibri"/>
              </a:rPr>
              <a:t>--SCAG representation needed in ZE WG (ZE Freight Corridors)</a:t>
            </a:r>
          </a:p>
          <a:p>
            <a:pPr>
              <a:lnSpc>
                <a:spcPct val="90000"/>
              </a:lnSpc>
              <a:spcBef>
                <a:spcPts val="1019"/>
              </a:spcBef>
            </a:pPr>
            <a:endParaRPr lang="en-US">
              <a:cs typeface="Calibri"/>
            </a:endParaRPr>
          </a:p>
          <a:p>
            <a:pPr>
              <a:lnSpc>
                <a:spcPct val="90000"/>
              </a:lnSpc>
              <a:spcBef>
                <a:spcPts val="1019"/>
              </a:spcBef>
            </a:pPr>
            <a:r>
              <a:rPr lang="en-US" b="1">
                <a:cs typeface="Calibri"/>
              </a:rPr>
              <a:t>The needs for planning, prog dev, leveraging funds, community engagement</a:t>
            </a:r>
          </a:p>
          <a:p>
            <a:pPr>
              <a:lnSpc>
                <a:spcPct val="90000"/>
              </a:lnSpc>
              <a:spcBef>
                <a:spcPts val="1019"/>
              </a:spcBef>
            </a:pPr>
            <a:r>
              <a:rPr lang="en-US">
                <a:cs typeface="Calibri"/>
              </a:rPr>
              <a:t>Metro’s role</a:t>
            </a:r>
          </a:p>
          <a:p>
            <a:pPr>
              <a:lnSpc>
                <a:spcPct val="90000"/>
              </a:lnSpc>
              <a:spcBef>
                <a:spcPts val="1019"/>
              </a:spcBef>
            </a:pPr>
            <a:endParaRPr lang="en-US">
              <a:cs typeface="Calibri"/>
            </a:endParaRPr>
          </a:p>
          <a:p>
            <a:pPr>
              <a:lnSpc>
                <a:spcPct val="90000"/>
              </a:lnSpc>
              <a:spcBef>
                <a:spcPts val="1019"/>
              </a:spcBef>
            </a:pPr>
            <a:r>
              <a:rPr lang="en-US">
                <a:cs typeface="Calibri"/>
              </a:rPr>
              <a:t>DRAFT RECOMMENDATIONS-following meeting</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CALSTART</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marL="688975" indent="-688975">
              <a:lnSpc>
                <a:spcPct val="120000"/>
              </a:lnSpc>
              <a:buNone/>
            </a:pPr>
            <a:r>
              <a:rPr lang="en-US" sz="1200" b="1">
                <a:ea typeface="+mn-lt"/>
                <a:cs typeface="Calibri"/>
              </a:rPr>
              <a:t>1:45 pm    Agenda Item 3:  Transportation Electrification Partnership Project </a:t>
            </a:r>
            <a:r>
              <a:rPr lang="en-US" sz="1200">
                <a:ea typeface="+mn-lt"/>
                <a:cs typeface="Calibri"/>
              </a:rPr>
              <a:t>(25 minutes)</a:t>
            </a:r>
            <a:endParaRPr lang="en-US" sz="1200" b="1">
              <a:ea typeface="+mn-lt"/>
              <a:cs typeface="Calibri"/>
            </a:endParaRPr>
          </a:p>
          <a:p>
            <a:pPr marL="688975" marR="0" lvl="1" indent="0">
              <a:lnSpc>
                <a:spcPct val="120000"/>
              </a:lnSpc>
              <a:spcBef>
                <a:spcPts val="0"/>
              </a:spcBef>
              <a:spcAft>
                <a:spcPts val="0"/>
              </a:spcAft>
              <a:buNone/>
              <a:tabLst>
                <a:tab pos="688975" algn="l"/>
              </a:tabLst>
            </a:pPr>
            <a:endParaRPr lang="en-US" sz="1200" i="1">
              <a:latin typeface="Calibri" panose="020F0502020204030204" pitchFamily="34" charset="0"/>
              <a:cs typeface="Calibri" panose="020F0502020204030204" pitchFamily="34" charset="0"/>
            </a:endParaRPr>
          </a:p>
          <a:p>
            <a:pPr lvl="1">
              <a:buNone/>
              <a:tabLst>
                <a:tab pos="625475" algn="l"/>
              </a:tabLst>
            </a:pPr>
            <a:r>
              <a:rPr lang="en-US" sz="1200">
                <a:ea typeface="+mn-lt"/>
                <a:cs typeface="+mn-lt"/>
              </a:rPr>
              <a:t>      California Energy Commission Clean Transportation Program</a:t>
            </a:r>
          </a:p>
          <a:p>
            <a:pPr marL="688975" lvl="1" indent="0">
              <a:lnSpc>
                <a:spcPct val="120000"/>
              </a:lnSpc>
              <a:spcBef>
                <a:spcPts val="0"/>
              </a:spcBef>
              <a:buNone/>
              <a:tabLst>
                <a:tab pos="688975" algn="l"/>
              </a:tabLst>
            </a:pPr>
            <a:endParaRPr lang="en-US" sz="1200" i="1">
              <a:latin typeface="Calibri"/>
              <a:cs typeface="Calibri"/>
            </a:endParaRPr>
          </a:p>
          <a:p>
            <a:pPr marL="688975" marR="0" lvl="1" indent="0">
              <a:lnSpc>
                <a:spcPct val="120000"/>
              </a:lnSpc>
              <a:spcBef>
                <a:spcPts val="0"/>
              </a:spcBef>
              <a:spcAft>
                <a:spcPts val="0"/>
              </a:spcAft>
              <a:buNone/>
              <a:tabLst>
                <a:tab pos="688975" algn="l"/>
              </a:tabLst>
            </a:pPr>
            <a:r>
              <a:rPr lang="en-US" sz="1200" i="1">
                <a:latin typeface="Calibri"/>
                <a:cs typeface="Calibri"/>
              </a:rPr>
              <a:t>Jack Symington, Program Manager, Los Angeles Cleantech Incubator (invited)</a:t>
            </a:r>
            <a:endParaRPr lang="en-US">
              <a:latin typeface="Calibri"/>
              <a:cs typeface="Calibri"/>
            </a:endParaRPr>
          </a:p>
          <a:p>
            <a:pPr marL="688975" marR="0" lvl="1" indent="0">
              <a:lnSpc>
                <a:spcPct val="120000"/>
              </a:lnSpc>
              <a:spcBef>
                <a:spcPts val="0"/>
              </a:spcBef>
              <a:spcAft>
                <a:spcPts val="0"/>
              </a:spcAft>
              <a:buNone/>
              <a:tabLst>
                <a:tab pos="688975" algn="l"/>
              </a:tabLst>
            </a:pPr>
            <a:endParaRPr lang="en-US" sz="1200" i="1">
              <a:latin typeface="Calibri" panose="020F0502020204030204" pitchFamily="34" charset="0"/>
              <a:ea typeface="+mn-lt"/>
              <a:cs typeface="Calibri" panose="020F0502020204030204" pitchFamily="34" charset="0"/>
            </a:endParaRPr>
          </a:p>
          <a:p>
            <a:pPr marL="688975" marR="0" lvl="1" indent="0">
              <a:lnSpc>
                <a:spcPct val="120000"/>
              </a:lnSpc>
              <a:spcBef>
                <a:spcPts val="0"/>
              </a:spcBef>
              <a:spcAft>
                <a:spcPts val="0"/>
              </a:spcAft>
              <a:buNone/>
              <a:tabLst>
                <a:tab pos="688975" algn="l"/>
              </a:tabLst>
            </a:pPr>
            <a:r>
              <a:rPr lang="en-US" sz="1200" i="1">
                <a:latin typeface="Calibri" panose="020F0502020204030204" pitchFamily="34" charset="0"/>
                <a:ea typeface="+mn-lt"/>
                <a:cs typeface="Calibri" panose="020F0502020204030204" pitchFamily="34" charset="0"/>
              </a:rPr>
              <a:t>Natalia Ospina, Staff Attorney, Environment, Equity &amp; Justice Center, National Resources Defense Council (invited) </a:t>
            </a:r>
          </a:p>
          <a:p>
            <a:pPr marL="688975" marR="0" lvl="1" indent="0">
              <a:lnSpc>
                <a:spcPct val="120000"/>
              </a:lnSpc>
              <a:spcBef>
                <a:spcPts val="0"/>
              </a:spcBef>
              <a:spcAft>
                <a:spcPts val="0"/>
              </a:spcAft>
              <a:buNone/>
              <a:tabLst>
                <a:tab pos="688975" algn="l"/>
              </a:tabLst>
            </a:pPr>
            <a:endParaRPr lang="en-US" sz="1200">
              <a:latin typeface="Calibri" panose="020F0502020204030204" pitchFamily="34" charset="0"/>
              <a:ea typeface="+mn-lt"/>
              <a:cs typeface="Calibri" panose="020F0502020204030204" pitchFamily="34" charset="0"/>
            </a:endParaRPr>
          </a:p>
          <a:p>
            <a:pPr marL="688975" marR="0" lvl="1" indent="0">
              <a:lnSpc>
                <a:spcPct val="120000"/>
              </a:lnSpc>
              <a:spcBef>
                <a:spcPts val="0"/>
              </a:spcBef>
              <a:spcAft>
                <a:spcPts val="0"/>
              </a:spcAft>
              <a:buNone/>
              <a:tabLst>
                <a:tab pos="688975" algn="l"/>
              </a:tabLst>
            </a:pPr>
            <a:endParaRPr lang="en-US" sz="1200">
              <a:ea typeface="+mn-lt"/>
              <a:cs typeface="+mn-lt"/>
            </a:endParaRPr>
          </a:p>
          <a:p>
            <a:pPr marL="625475" indent="-625475">
              <a:buNone/>
            </a:pPr>
            <a:r>
              <a:rPr lang="en-US" sz="1200" b="1">
                <a:ea typeface="+mn-lt"/>
                <a:cs typeface="Calibri"/>
              </a:rPr>
              <a:t>2:00 pm     Agenda Item 4:  Community Involvement with Zero-Emission Truck Working Group </a:t>
            </a:r>
            <a:r>
              <a:rPr lang="en-US" sz="1200">
                <a:ea typeface="+mn-lt"/>
                <a:cs typeface="Calibri"/>
              </a:rPr>
              <a:t>(15 minutes)</a:t>
            </a:r>
            <a:endParaRPr lang="en-US" sz="1200">
              <a:ea typeface="+mn-lt"/>
              <a:cs typeface="+mn-lt"/>
            </a:endParaRPr>
          </a:p>
          <a:p>
            <a:pPr marL="625475" indent="-625475">
              <a:buNone/>
            </a:pPr>
            <a:r>
              <a:rPr lang="fr-FR" sz="1200">
                <a:ea typeface="+mn-lt"/>
                <a:cs typeface="+mn-lt"/>
              </a:rPr>
              <a:t>                     Transformative </a:t>
            </a:r>
            <a:r>
              <a:rPr lang="fr-FR" sz="1200" err="1">
                <a:ea typeface="+mn-lt"/>
                <a:cs typeface="+mn-lt"/>
              </a:rPr>
              <a:t>Climate</a:t>
            </a:r>
            <a:r>
              <a:rPr lang="fr-FR" sz="1200">
                <a:ea typeface="+mn-lt"/>
                <a:cs typeface="+mn-lt"/>
              </a:rPr>
              <a:t> </a:t>
            </a:r>
            <a:r>
              <a:rPr lang="fr-FR" sz="1200" err="1">
                <a:ea typeface="+mn-lt"/>
                <a:cs typeface="+mn-lt"/>
              </a:rPr>
              <a:t>Communities</a:t>
            </a:r>
            <a:r>
              <a:rPr lang="fr-FR" sz="1200">
                <a:ea typeface="+mn-lt"/>
                <a:cs typeface="+mn-lt"/>
              </a:rPr>
              <a:t> Grant Program:   Round 4</a:t>
            </a:r>
            <a:endParaRPr lang="en-US" sz="1200">
              <a:ea typeface="+mn-lt"/>
              <a:cs typeface="+mn-lt"/>
            </a:endParaRPr>
          </a:p>
          <a:p>
            <a:pPr>
              <a:lnSpc>
                <a:spcPct val="90000"/>
              </a:lnSpc>
              <a:spcBef>
                <a:spcPts val="1019"/>
              </a:spcBef>
            </a:pPr>
            <a:endParaRPr lang="en-US">
              <a:cs typeface="Calibri"/>
            </a:endParaRP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241883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9</a:t>
            </a:fld>
            <a:endParaRPr lang="en-US"/>
          </a:p>
        </p:txBody>
      </p:sp>
    </p:spTree>
    <p:extLst>
      <p:ext uri="{BB962C8B-B14F-4D97-AF65-F5344CB8AC3E}">
        <p14:creationId xmlns:p14="http://schemas.microsoft.com/office/powerpoint/2010/main" val="245246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686" r:id="rId11"/>
    <p:sldLayoutId id="2147483687" r:id="rId1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notesSlide" Target="../notesSlides/notesSlide17.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791204"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5020537" y="5134704"/>
            <a:ext cx="4966922" cy="1169551"/>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rPr>
              <a:t>710 Task Force Meeting #4</a:t>
            </a:r>
            <a:endParaRPr lang="en-US">
              <a:solidFill>
                <a:schemeClr val="bg1"/>
              </a:solidFill>
            </a:endParaRPr>
          </a:p>
          <a:p>
            <a:pPr>
              <a:spcAft>
                <a:spcPts val="600"/>
              </a:spcAft>
            </a:pPr>
            <a:r>
              <a:rPr lang="en-US" sz="2000" b="1">
                <a:solidFill>
                  <a:schemeClr val="bg1"/>
                </a:solidFill>
              </a:rPr>
              <a:t>Zero-Emission Truck Working Group</a:t>
            </a:r>
            <a:endParaRPr lang="en-US">
              <a:solidFill>
                <a:schemeClr val="bg1"/>
              </a:solidFill>
            </a:endParaRPr>
          </a:p>
          <a:p>
            <a:pPr>
              <a:spcAft>
                <a:spcPts val="600"/>
              </a:spcAft>
            </a:pPr>
            <a:r>
              <a:rPr lang="en-US" sz="2000">
                <a:solidFill>
                  <a:schemeClr val="bg1"/>
                </a:solidFill>
              </a:rPr>
              <a:t>March 22,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381000" y="1276350"/>
            <a:ext cx="11078688" cy="4675563"/>
          </a:xfrm>
        </p:spPr>
        <p:txBody>
          <a:bodyPr vert="horz" lIns="91440" tIns="45720" rIns="91440" bIns="45720" rtlCol="0" anchor="t">
            <a:normAutofit/>
          </a:bodyPr>
          <a:lstStyle/>
          <a:p>
            <a:pPr marL="342900" marR="0" lvl="0" indent="-342900">
              <a:spcBef>
                <a:spcPts val="0"/>
              </a:spcBef>
              <a:spcAft>
                <a:spcPts val="0"/>
              </a:spcAft>
              <a:buFont typeface="Wingdings" panose="05000000000000000000" pitchFamily="2" charset="2"/>
              <a:buChar char=""/>
              <a:tabLst>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Present </a:t>
            </a:r>
            <a:r>
              <a:rPr lang="en-US" sz="1800">
                <a:effectLst/>
                <a:latin typeface="Calibri" panose="020F0502020204030204" pitchFamily="34" charset="0"/>
                <a:ea typeface="Calibri" panose="020F0502020204030204" pitchFamily="34" charset="0"/>
                <a:cs typeface="Arial" panose="020B0604020202020204" pitchFamily="34" charset="0"/>
              </a:rPr>
              <a:t>Zero-Emissions Truck Program Funding Opportunities and Partnerships</a:t>
            </a:r>
          </a:p>
          <a:p>
            <a:pPr marL="0" marR="0" lvl="0" indent="0">
              <a:spcBef>
                <a:spcPts val="0"/>
              </a:spcBef>
              <a:spcAft>
                <a:spcPts val="0"/>
              </a:spcAft>
              <a:buNone/>
              <a:tabLst>
                <a:tab pos="457200" algn="l"/>
              </a:tabLs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0"/>
              </a:spcBef>
              <a:buNone/>
              <a:tabLst>
                <a:tab pos="457200" algn="l"/>
              </a:tabLst>
            </a:pPr>
            <a:endParaRPr lang="en-US" sz="1800">
              <a:effectLst/>
              <a:latin typeface="Calibri" panose="020F0502020204030204" pitchFamily="34" charset="0"/>
              <a:ea typeface="Times New Roman" panose="02020603050405020304" pitchFamily="18" charset="0"/>
              <a:cs typeface="Arial" panose="020B0604020202020204" pitchFamily="34" charset="0"/>
            </a:endParaRPr>
          </a:p>
          <a:p>
            <a:pPr marL="342900" indent="-342900">
              <a:spcBef>
                <a:spcPts val="0"/>
              </a:spcBef>
              <a:buFont typeface="Wingdings" panose="05000000000000000000" pitchFamily="2" charset="2"/>
              <a:buChar char=""/>
              <a:tabLst>
                <a:tab pos="457200" algn="l"/>
              </a:tabLst>
            </a:pPr>
            <a:r>
              <a:rPr lang="en-US">
                <a:latin typeface="Calibri" panose="020F0502020204030204" pitchFamily="34" charset="0"/>
                <a:ea typeface="Calibri" panose="020F0502020204030204" pitchFamily="34" charset="0"/>
                <a:cs typeface="Arial" panose="020B0604020202020204" pitchFamily="34" charset="0"/>
              </a:rPr>
              <a:t>Zero-Emissions Truck Program </a:t>
            </a:r>
            <a:r>
              <a:rPr lang="en-US" sz="1800">
                <a:effectLst/>
                <a:latin typeface="Calibri" panose="020F0502020204030204" pitchFamily="34" charset="0"/>
                <a:ea typeface="Times New Roman" panose="02020603050405020304" pitchFamily="18" charset="0"/>
                <a:cs typeface="Arial" panose="020B0604020202020204" pitchFamily="34" charset="0"/>
              </a:rPr>
              <a:t>priorities, goals, considerations, and next steps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tabLst>
                <a:tab pos="457200" algn="l"/>
              </a:tabLst>
            </a:pPr>
            <a:endParaRPr lang="en-US" sz="1800">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None/>
              <a:tabLst>
                <a:tab pos="457200" algn="l"/>
              </a:tabLst>
            </a:pP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11255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#2:</a:t>
            </a:r>
          </a:p>
          <a:p>
            <a:pPr algn="ctr"/>
            <a:r>
              <a:rPr lang="en-US" sz="4000" b="1">
                <a:solidFill>
                  <a:schemeClr val="bg1"/>
                </a:solidFill>
                <a:cs typeface="Calibri"/>
              </a:rPr>
              <a:t>Funding Opportunities</a:t>
            </a:r>
          </a:p>
        </p:txBody>
      </p:sp>
    </p:spTree>
    <p:extLst>
      <p:ext uri="{BB962C8B-B14F-4D97-AF65-F5344CB8AC3E}">
        <p14:creationId xmlns:p14="http://schemas.microsoft.com/office/powerpoint/2010/main" val="355417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Speakers</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12</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566641" y="1695086"/>
            <a:ext cx="7059303" cy="786773"/>
            <a:chOff x="6754400" y="464186"/>
            <a:chExt cx="5317551" cy="352914"/>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207084"/>
            </a:xfrm>
            <a:prstGeom prst="rect">
              <a:avLst/>
            </a:prstGeom>
            <a:noFill/>
          </p:spPr>
          <p:txBody>
            <a:bodyPr wrap="square" rtlCol="0">
              <a:spAutoFit/>
            </a:bodyPr>
            <a:lstStyle/>
            <a:p>
              <a:r>
                <a:rPr lang="en-US" sz="2400" b="1"/>
                <a:t>Andrew Wishnia</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0" y="637627"/>
              <a:ext cx="5317551" cy="179473"/>
            </a:xfrm>
            <a:prstGeom prst="rect">
              <a:avLst/>
            </a:prstGeom>
            <a:noFill/>
          </p:spPr>
          <p:txBody>
            <a:bodyPr wrap="square" rtlCol="0">
              <a:spAutoFit/>
            </a:bodyPr>
            <a:lstStyle/>
            <a:p>
              <a:r>
                <a:rPr lang="en-US" sz="2000">
                  <a:cs typeface="Arial" panose="020B0604020202020204" pitchFamily="34" charset="0"/>
                </a:rPr>
                <a:t>Deputy Assistant Secretary for Climate Policy</a:t>
              </a: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4566641" y="4279836"/>
            <a:ext cx="5931146" cy="1061784"/>
            <a:chOff x="3988584" y="4900861"/>
            <a:chExt cx="4550983" cy="1061784"/>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830997"/>
            </a:xfrm>
            <a:prstGeom prst="rect">
              <a:avLst/>
            </a:prstGeom>
            <a:noFill/>
          </p:spPr>
          <p:txBody>
            <a:bodyPr wrap="square" rtlCol="0">
              <a:spAutoFit/>
            </a:bodyPr>
            <a:lstStyle/>
            <a:p>
              <a:r>
                <a:rPr lang="en-US" sz="2400" b="1"/>
                <a:t>Charles Small </a:t>
              </a:r>
            </a:p>
            <a:p>
              <a:endParaRPr lang="en-US" sz="2400" b="1"/>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4" y="5254759"/>
              <a:ext cx="4550983" cy="707886"/>
            </a:xfrm>
            <a:prstGeom prst="rect">
              <a:avLst/>
            </a:prstGeom>
            <a:noFill/>
          </p:spPr>
          <p:txBody>
            <a:bodyPr wrap="square" lIns="91440" tIns="45720" rIns="91440" bIns="45720" rtlCol="0" anchor="t">
              <a:spAutoFit/>
            </a:bodyPr>
            <a:lstStyle/>
            <a:p>
              <a:r>
                <a:rPr lang="en-US" sz="2000">
                  <a:cs typeface="Arial" panose="020B0604020202020204" pitchFamily="34" charset="0"/>
                </a:rPr>
                <a:t>Deputy Assistant Director for Intergovernmental Affairs</a:t>
              </a:r>
            </a:p>
            <a:p>
              <a:r>
                <a:rPr lang="en-US" sz="2000">
                  <a:cs typeface="Arial" panose="020B0604020202020204" pitchFamily="34" charset="0"/>
                </a:rPr>
                <a:t>US Department of Transportation</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566640" y="2395062"/>
            <a:ext cx="6750543" cy="400110"/>
          </a:xfrm>
          <a:prstGeom prst="rect">
            <a:avLst/>
          </a:prstGeom>
          <a:noFill/>
        </p:spPr>
        <p:txBody>
          <a:bodyPr wrap="square" rtlCol="0">
            <a:spAutoFit/>
          </a:bodyPr>
          <a:lstStyle/>
          <a:p>
            <a:r>
              <a:rPr lang="en-US" sz="2000">
                <a:cs typeface="Arial" panose="020B0604020202020204" pitchFamily="34" charset="0"/>
              </a:rPr>
              <a:t>US Department of Transportation</a:t>
            </a:r>
          </a:p>
        </p:txBody>
      </p:sp>
      <p:pic>
        <p:nvPicPr>
          <p:cNvPr id="1026" name="Picture 2">
            <a:extLst>
              <a:ext uri="{FF2B5EF4-FFF2-40B4-BE49-F238E27FC236}">
                <a16:creationId xmlns:a16="http://schemas.microsoft.com/office/drawing/2014/main" id="{62BE60C4-1997-4E47-9FC7-3B9CC02FE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026" y="1133838"/>
            <a:ext cx="1935008" cy="2419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les Small">
            <a:extLst>
              <a:ext uri="{FF2B5EF4-FFF2-40B4-BE49-F238E27FC236}">
                <a16:creationId xmlns:a16="http://schemas.microsoft.com/office/drawing/2014/main" id="{71200D0E-3CD4-4D18-B47C-92A4BFBBF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126" y="4142792"/>
            <a:ext cx="2118808" cy="179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0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Moderator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13</a:t>
            </a:fld>
            <a:endParaRPr lang="en-US"/>
          </a:p>
        </p:txBody>
      </p:sp>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Michael Cano</a:t>
            </a:r>
          </a:p>
        </p:txBody>
      </p:sp>
      <p:sp>
        <p:nvSpPr>
          <p:cNvPr id="9" name="TextBox 8">
            <a:extLst>
              <a:ext uri="{FF2B5EF4-FFF2-40B4-BE49-F238E27FC236}">
                <a16:creationId xmlns:a16="http://schemas.microsoft.com/office/drawing/2014/main" id="{59D4D7D0-BE5F-495B-AE30-C6BBEBAAC72D}"/>
              </a:ext>
            </a:extLst>
          </p:cNvPr>
          <p:cNvSpPr txBox="1"/>
          <p:nvPr/>
        </p:nvSpPr>
        <p:spPr>
          <a:xfrm>
            <a:off x="3416814" y="3453741"/>
            <a:ext cx="8003569" cy="923330"/>
          </a:xfrm>
          <a:prstGeom prst="rect">
            <a:avLst/>
          </a:prstGeom>
          <a:noFill/>
        </p:spPr>
        <p:txBody>
          <a:bodyPr wrap="square" rtlCol="0">
            <a:spAutoFit/>
          </a:bodyPr>
          <a:lstStyle/>
          <a:p>
            <a:pPr marL="0" marR="0" algn="ctr">
              <a:spcBef>
                <a:spcPts val="0"/>
              </a:spcBef>
              <a:spcAft>
                <a:spcPts val="0"/>
              </a:spcAft>
            </a:pPr>
            <a:r>
              <a:rPr lang="en-US" sz="1800" spc="15">
                <a:solidFill>
                  <a:srgbClr val="333333"/>
                </a:solidFill>
                <a:effectLst/>
                <a:latin typeface="Calibri" panose="020F0502020204030204" pitchFamily="34" charset="0"/>
                <a:ea typeface="Calibri" panose="020F0502020204030204" pitchFamily="34" charset="0"/>
              </a:rPr>
              <a:t>LA Metro </a:t>
            </a:r>
            <a:endParaRPr lang="en-US" sz="18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spc="15">
                <a:solidFill>
                  <a:srgbClr val="333333"/>
                </a:solidFill>
                <a:effectLst/>
                <a:latin typeface="Calibri" panose="020F0502020204030204" pitchFamily="34" charset="0"/>
                <a:ea typeface="Calibri" panose="020F0502020204030204" pitchFamily="34" charset="0"/>
              </a:rPr>
              <a:t>Executive Officer (Interim)</a:t>
            </a:r>
            <a:endParaRPr lang="en-US" sz="18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spc="15">
                <a:solidFill>
                  <a:srgbClr val="333333"/>
                </a:solidFill>
                <a:effectLst/>
                <a:latin typeface="Calibri" panose="020F0502020204030204" pitchFamily="34" charset="0"/>
                <a:ea typeface="Calibri" panose="020F0502020204030204" pitchFamily="34" charset="0"/>
              </a:rPr>
              <a:t>Countywide Planning &amp; Development </a:t>
            </a:r>
            <a:endParaRPr lang="en-US" sz="1800">
              <a:effectLst/>
              <a:latin typeface="Calibri" panose="020F0502020204030204" pitchFamily="34" charset="0"/>
              <a:ea typeface="Calibri" panose="020F0502020204030204" pitchFamily="34" charset="0"/>
            </a:endParaRPr>
          </a:p>
        </p:txBody>
      </p:sp>
      <p:pic>
        <p:nvPicPr>
          <p:cNvPr id="10" name="Picture 21">
            <a:extLst>
              <a:ext uri="{FF2B5EF4-FFF2-40B4-BE49-F238E27FC236}">
                <a16:creationId xmlns:a16="http://schemas.microsoft.com/office/drawing/2014/main" id="{3F8C473D-0BB0-48EE-81F0-064E7DA9EC3A}"/>
              </a:ext>
            </a:extLst>
          </p:cNvPr>
          <p:cNvPicPr>
            <a:picLocks noChangeAspect="1"/>
          </p:cNvPicPr>
          <p:nvPr/>
        </p:nvPicPr>
        <p:blipFill rotWithShape="1">
          <a:blip r:embed="rId3"/>
          <a:srcRect l="3825" t="-7" r="12810" b="7"/>
          <a:stretch/>
        </p:blipFill>
        <p:spPr>
          <a:xfrm>
            <a:off x="790378" y="1363927"/>
            <a:ext cx="3672015" cy="4241183"/>
          </a:xfrm>
          <a:prstGeom prst="rect">
            <a:avLst/>
          </a:prstGeom>
        </p:spPr>
      </p:pic>
    </p:spTree>
    <p:extLst>
      <p:ext uri="{BB962C8B-B14F-4D97-AF65-F5344CB8AC3E}">
        <p14:creationId xmlns:p14="http://schemas.microsoft.com/office/powerpoint/2010/main" val="175244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46714"/>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#3:</a:t>
            </a:r>
          </a:p>
          <a:p>
            <a:pPr algn="ctr"/>
            <a:endParaRPr lang="en-US" sz="1200" b="1">
              <a:solidFill>
                <a:schemeClr val="bg1"/>
              </a:solidFill>
              <a:cs typeface="Calibri"/>
            </a:endParaRPr>
          </a:p>
          <a:p>
            <a:pPr marR="0" lvl="0" algn="ctr">
              <a:lnSpc>
                <a:spcPts val="4500"/>
              </a:lnSpc>
              <a:spcBef>
                <a:spcPts val="0"/>
              </a:spcBef>
              <a:spcAft>
                <a:spcPts val="0"/>
              </a:spcAft>
            </a:pPr>
            <a:r>
              <a:rPr lang="en-US" sz="4000" b="1">
                <a:solidFill>
                  <a:schemeClr val="bg1"/>
                </a:solidFill>
                <a:cs typeface="Calibri"/>
              </a:rPr>
              <a:t>Project Team Updates</a:t>
            </a:r>
          </a:p>
          <a:p>
            <a:pPr marR="0" lvl="0" algn="ctr">
              <a:lnSpc>
                <a:spcPts val="4500"/>
              </a:lnSpc>
              <a:spcBef>
                <a:spcPts val="0"/>
              </a:spcBef>
              <a:spcAft>
                <a:spcPts val="0"/>
              </a:spcAft>
            </a:pPr>
            <a:r>
              <a:rPr lang="en-US" sz="4000" b="1">
                <a:solidFill>
                  <a:schemeClr val="bg1"/>
                </a:solidFill>
                <a:cs typeface="Calibri"/>
              </a:rPr>
              <a:t>Working Group Discussion</a:t>
            </a:r>
          </a:p>
        </p:txBody>
      </p:sp>
    </p:spTree>
    <p:extLst>
      <p:ext uri="{BB962C8B-B14F-4D97-AF65-F5344CB8AC3E}">
        <p14:creationId xmlns:p14="http://schemas.microsoft.com/office/powerpoint/2010/main" val="345876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381000" y="285749"/>
            <a:ext cx="9952703" cy="429145"/>
          </a:xfrm>
        </p:spPr>
        <p:txBody>
          <a:bodyPr/>
          <a:lstStyle/>
          <a:p>
            <a:r>
              <a:rPr lang="en-US"/>
              <a:t>Zero-Emission Truck (formerly Clean Truck) Program</a:t>
            </a:r>
            <a:br>
              <a:rPr lang="en-US"/>
            </a:br>
            <a:r>
              <a:rPr lang="en-US"/>
              <a:t>Working Group Meeting #3 –  Report Out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15</a:t>
            </a:fld>
            <a:endParaRPr lang="en-US"/>
          </a:p>
        </p:txBody>
      </p:sp>
      <p:sp>
        <p:nvSpPr>
          <p:cNvPr id="12" name="TextBox 11">
            <a:extLst>
              <a:ext uri="{FF2B5EF4-FFF2-40B4-BE49-F238E27FC236}">
                <a16:creationId xmlns:a16="http://schemas.microsoft.com/office/drawing/2014/main" id="{10FDC56A-63B8-4EBC-AC15-6D6A15A87E79}"/>
              </a:ext>
            </a:extLst>
          </p:cNvPr>
          <p:cNvSpPr txBox="1"/>
          <p:nvPr/>
        </p:nvSpPr>
        <p:spPr>
          <a:xfrm>
            <a:off x="380999" y="1158304"/>
            <a:ext cx="10935929" cy="3293209"/>
          </a:xfrm>
          <a:prstGeom prst="rect">
            <a:avLst/>
          </a:prstGeom>
          <a:noFill/>
        </p:spPr>
        <p:txBody>
          <a:bodyPr wrap="square" lIns="91440" tIns="45720" rIns="91440" bIns="45720" rtlCol="0" anchor="t">
            <a:spAutoFit/>
          </a:bodyPr>
          <a:lstStyle/>
          <a:p>
            <a:r>
              <a:rPr lang="en-US" sz="1600" b="1">
                <a:solidFill>
                  <a:schemeClr val="accent1"/>
                </a:solidFill>
              </a:rPr>
              <a:t>Summary</a:t>
            </a:r>
          </a:p>
          <a:p>
            <a:pPr marL="285750" indent="-285750">
              <a:buFont typeface="Calibri" panose="020F0502020204030204" pitchFamily="34" charset="0"/>
              <a:buChar char="&gt;"/>
            </a:pPr>
            <a:r>
              <a:rPr lang="en-US" sz="1600"/>
              <a:t>Held virtually via Zoom on Thursday, February 24</a:t>
            </a:r>
          </a:p>
          <a:p>
            <a:pPr marL="285750" indent="-285750">
              <a:buFont typeface="Calibri" panose="020F0502020204030204" pitchFamily="34" charset="0"/>
              <a:buChar char="&gt;"/>
            </a:pPr>
            <a:r>
              <a:rPr lang="en-US" sz="1600"/>
              <a:t>26 participants (15 Task Force Members, 2 Ex-Officio Task Force Members, 9 Members of the Public)</a:t>
            </a:r>
            <a:endParaRPr lang="en-US" sz="1600">
              <a:cs typeface="Calibri"/>
            </a:endParaRPr>
          </a:p>
          <a:p>
            <a:pPr marL="285750" indent="-285750">
              <a:buFont typeface="Calibri" panose="020F0502020204030204" pitchFamily="34" charset="0"/>
              <a:buChar char="&gt;"/>
            </a:pPr>
            <a:r>
              <a:rPr lang="en-US" sz="1600"/>
              <a:t>Meeting topics included:</a:t>
            </a:r>
            <a:endParaRPr lang="en-US" sz="1600">
              <a:cs typeface="Calibri"/>
            </a:endParaRPr>
          </a:p>
          <a:p>
            <a:pPr marL="742950" lvl="1" indent="-285750" fontAlgn="base">
              <a:buFont typeface="Wingdings" panose="05000000000000000000" pitchFamily="2" charset="2"/>
              <a:buChar char="ü"/>
              <a:tabLst>
                <a:tab pos="914400" algn="l"/>
              </a:tabLst>
            </a:pPr>
            <a:r>
              <a:rPr lang="en-US" sz="1600"/>
              <a:t>Zero-Emission Truck Program Options </a:t>
            </a:r>
          </a:p>
          <a:p>
            <a:pPr marL="742950" lvl="1" indent="-285750" fontAlgn="base">
              <a:buFont typeface="Wingdings" panose="05000000000000000000" pitchFamily="2" charset="2"/>
              <a:buChar char="ü"/>
              <a:tabLst>
                <a:tab pos="914400" algn="l"/>
              </a:tabLst>
            </a:pPr>
            <a:r>
              <a:rPr lang="en-US" sz="1600"/>
              <a:t>Explore Grant Funding Opportunities </a:t>
            </a:r>
          </a:p>
          <a:p>
            <a:pPr lvl="1" fontAlgn="base">
              <a:tabLst>
                <a:tab pos="914400" algn="l"/>
              </a:tabLst>
            </a:pPr>
            <a:endParaRPr lang="en-US" sz="1600"/>
          </a:p>
          <a:p>
            <a:pPr marL="0" lvl="1" fontAlgn="base">
              <a:tabLst>
                <a:tab pos="914400" algn="l"/>
              </a:tabLst>
            </a:pPr>
            <a:r>
              <a:rPr lang="en-US" sz="1600" b="1">
                <a:solidFill>
                  <a:schemeClr val="accent1"/>
                </a:solidFill>
              </a:rPr>
              <a:t>Highlights</a:t>
            </a:r>
          </a:p>
          <a:p>
            <a:pPr marL="742950" lvl="1" indent="-285750" fontAlgn="base">
              <a:buFont typeface="Wingdings" panose="05000000000000000000" pitchFamily="2" charset="2"/>
              <a:buChar char="ü"/>
              <a:tabLst>
                <a:tab pos="914400" algn="l"/>
              </a:tabLst>
            </a:pPr>
            <a:r>
              <a:rPr lang="en-US" sz="1600"/>
              <a:t>Examples of Successful Clean Truck Programs (Infrastructure-based, truck-based, hybrid, other considerations)</a:t>
            </a:r>
          </a:p>
          <a:p>
            <a:pPr marL="742950" lvl="1" indent="-285750" fontAlgn="base">
              <a:buFont typeface="Wingdings" panose="05000000000000000000" pitchFamily="2" charset="2"/>
              <a:buChar char="ü"/>
              <a:tabLst>
                <a:tab pos="914400" algn="l"/>
              </a:tabLst>
            </a:pPr>
            <a:r>
              <a:rPr lang="en-US" sz="1600"/>
              <a:t>Significant incentives are needed to accelerate the market for zero-emission freight.</a:t>
            </a:r>
          </a:p>
          <a:p>
            <a:pPr marL="742950" lvl="1" indent="-285750" fontAlgn="base">
              <a:buFont typeface="Wingdings" panose="05000000000000000000" pitchFamily="2" charset="2"/>
              <a:buChar char="ü"/>
              <a:tabLst>
                <a:tab pos="914400" algn="l"/>
              </a:tabLst>
            </a:pPr>
            <a:r>
              <a:rPr lang="en-US" sz="1600"/>
              <a:t>Prioritizing equity and community engagement are key to long-term success and public health benefits. </a:t>
            </a:r>
          </a:p>
          <a:p>
            <a:pPr marL="742950" lvl="1" indent="-285750" fontAlgn="base">
              <a:buFont typeface="Wingdings" panose="05000000000000000000" pitchFamily="2" charset="2"/>
              <a:buChar char="ü"/>
              <a:tabLst>
                <a:tab pos="914400" algn="l"/>
              </a:tabLst>
            </a:pPr>
            <a:r>
              <a:rPr lang="en-US" sz="1600"/>
              <a:t>Tailoring program design to meet the biggest barriers to adoption considers a combination of innovative approaches.</a:t>
            </a:r>
          </a:p>
          <a:p>
            <a:pPr marL="742950" lvl="1" indent="-285750" fontAlgn="base">
              <a:buFont typeface="Wingdings" panose="05000000000000000000" pitchFamily="2" charset="2"/>
              <a:buChar char="ü"/>
              <a:tabLst>
                <a:tab pos="914400" algn="l"/>
              </a:tabLst>
            </a:pPr>
            <a:r>
              <a:rPr lang="en-US" sz="1600"/>
              <a:t>Leveraging best practices, funding resources, and partnerships extend the reach of every incentive dollar. </a:t>
            </a:r>
          </a:p>
        </p:txBody>
      </p:sp>
    </p:spTree>
    <p:extLst>
      <p:ext uri="{BB962C8B-B14F-4D97-AF65-F5344CB8AC3E}">
        <p14:creationId xmlns:p14="http://schemas.microsoft.com/office/powerpoint/2010/main" val="293922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a:t>Senate Bill 671 Update and Next Steps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16</a:t>
            </a:fld>
            <a:endParaRPr lang="en-US"/>
          </a:p>
        </p:txBody>
      </p:sp>
      <p:sp>
        <p:nvSpPr>
          <p:cNvPr id="3" name="TextBox 2">
            <a:extLst>
              <a:ext uri="{FF2B5EF4-FFF2-40B4-BE49-F238E27FC236}">
                <a16:creationId xmlns:a16="http://schemas.microsoft.com/office/drawing/2014/main" id="{320705DA-7263-46A9-9CCC-B7A0ED4DB4C6}"/>
              </a:ext>
            </a:extLst>
          </p:cNvPr>
          <p:cNvSpPr txBox="1"/>
          <p:nvPr/>
        </p:nvSpPr>
        <p:spPr>
          <a:xfrm>
            <a:off x="381000" y="1305341"/>
            <a:ext cx="11342802"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panose="020F0502020204030204" pitchFamily="34" charset="0"/>
              <a:buChar char="&gt;"/>
            </a:pPr>
            <a:r>
              <a:rPr lang="en-US" sz="1600"/>
              <a:t>710 Task Force approved the submittal of a joint letter of support for nominating the I-710 South Corridor as a priority freight corridor for the CTC's SB 671 Clean Freight Corridor Efficiency Assessment</a:t>
            </a:r>
            <a:endParaRPr lang="en-US" sz="1600">
              <a:cs typeface="Calibri"/>
            </a:endParaRPr>
          </a:p>
          <a:p>
            <a:pPr marL="285750" indent="-285750">
              <a:buFont typeface="Calibri" panose="020F0502020204030204" pitchFamily="34" charset="0"/>
              <a:buChar char="&gt;"/>
            </a:pPr>
            <a:endParaRPr lang="en-US" sz="1600">
              <a:cs typeface="Calibri"/>
            </a:endParaRPr>
          </a:p>
          <a:p>
            <a:pPr marL="285750" indent="-285750">
              <a:buFont typeface="Calibri" panose="020F0502020204030204" pitchFamily="34" charset="0"/>
              <a:buChar char="&gt;"/>
            </a:pPr>
            <a:r>
              <a:rPr lang="en-US" sz="1600"/>
              <a:t>Corridor to be submitted includes:</a:t>
            </a:r>
          </a:p>
          <a:p>
            <a:pPr marL="742950" lvl="1" indent="-285750">
              <a:buFont typeface="Arial" panose="020B0604020202020204" pitchFamily="34" charset="0"/>
              <a:buChar char="•"/>
            </a:pPr>
            <a:r>
              <a:rPr lang="en-US" sz="1600"/>
              <a:t>I-710 </a:t>
            </a:r>
            <a:r>
              <a:rPr lang="en-US" sz="1600">
                <a:cs typeface="Calibri"/>
              </a:rPr>
              <a:t>S Freeway from Long Beach to SR-60</a:t>
            </a:r>
          </a:p>
          <a:p>
            <a:pPr marL="742950" lvl="1" indent="-285750">
              <a:buFont typeface="Arial" panose="020B0604020202020204" pitchFamily="34" charset="0"/>
              <a:buChar char="•"/>
            </a:pPr>
            <a:r>
              <a:rPr lang="en-US" sz="1600">
                <a:cs typeface="Calibri"/>
              </a:rPr>
              <a:t>Ports of LA and Long Beach</a:t>
            </a:r>
          </a:p>
          <a:p>
            <a:pPr marL="742950" lvl="1" indent="-285750">
              <a:buFont typeface="Arial" panose="020B0604020202020204" pitchFamily="34" charset="0"/>
              <a:buChar char="•"/>
            </a:pPr>
            <a:r>
              <a:rPr lang="en-US" sz="1600">
                <a:cs typeface="Calibri"/>
              </a:rPr>
              <a:t>Alameda Corridor</a:t>
            </a:r>
          </a:p>
          <a:p>
            <a:pPr marL="742950" lvl="1" indent="-285750">
              <a:buFont typeface="Arial" panose="020B0604020202020204" pitchFamily="34" charset="0"/>
              <a:buChar char="•"/>
            </a:pPr>
            <a:r>
              <a:rPr lang="en-US" sz="1600">
                <a:cs typeface="Calibri"/>
              </a:rPr>
              <a:t>I-710 South Corridor Study Area</a:t>
            </a:r>
          </a:p>
          <a:p>
            <a:pPr lvl="1"/>
            <a:endParaRPr lang="en-US" sz="1600">
              <a:cs typeface="Calibri"/>
            </a:endParaRPr>
          </a:p>
          <a:p>
            <a:pPr marL="285750" indent="-285750">
              <a:buFont typeface="Calibri" panose="020F0502020204030204" pitchFamily="34" charset="0"/>
              <a:buChar char="&gt;"/>
            </a:pPr>
            <a:r>
              <a:rPr lang="en-US" sz="1600">
                <a:cs typeface="Calibri"/>
              </a:rPr>
              <a:t>Other considerations:</a:t>
            </a:r>
          </a:p>
          <a:p>
            <a:pPr marL="742950" lvl="1" indent="-285750">
              <a:buFont typeface="Arial" panose="020B0604020202020204" pitchFamily="34" charset="0"/>
              <a:buChar char="•"/>
            </a:pPr>
            <a:r>
              <a:rPr lang="en-US" sz="1600">
                <a:cs typeface="Calibri"/>
              </a:rPr>
              <a:t>Community engagement for both infrastructure development and siting</a:t>
            </a:r>
          </a:p>
          <a:p>
            <a:pPr marL="742950" lvl="1" indent="-285750">
              <a:buFont typeface="Arial" panose="020B0604020202020204" pitchFamily="34" charset="0"/>
              <a:buChar char="•"/>
            </a:pPr>
            <a:r>
              <a:rPr lang="en-US" sz="1600">
                <a:cs typeface="Calibri"/>
              </a:rPr>
              <a:t>Priority for investment due to supply chain disruptions and need for investment in clean technology</a:t>
            </a: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endParaRPr lang="en-US">
              <a:cs typeface="Calibri"/>
            </a:endParaRPr>
          </a:p>
          <a:p>
            <a:pPr marL="285750" indent="-285750">
              <a:buFont typeface="Calibri" panose="020F0502020204030204" pitchFamily="34" charset="0"/>
              <a:buChar char="&gt;"/>
            </a:pPr>
            <a:endParaRPr lang="en-US">
              <a:cs typeface="Calibri"/>
            </a:endParaRPr>
          </a:p>
        </p:txBody>
      </p:sp>
    </p:spTree>
    <p:extLst>
      <p:ext uri="{BB962C8B-B14F-4D97-AF65-F5344CB8AC3E}">
        <p14:creationId xmlns:p14="http://schemas.microsoft.com/office/powerpoint/2010/main" val="2884480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381000" y="285749"/>
            <a:ext cx="9952703" cy="429145"/>
          </a:xfrm>
        </p:spPr>
        <p:txBody>
          <a:bodyPr/>
          <a:lstStyle/>
          <a:p>
            <a:r>
              <a:rPr lang="en-US"/>
              <a:t>Senate Bill 671 Nomination and Letter of Support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17</a:t>
            </a:fld>
            <a:endParaRPr lang="en-US"/>
          </a:p>
        </p:txBody>
      </p:sp>
      <p:pic>
        <p:nvPicPr>
          <p:cNvPr id="5" name="Picture 4" descr="A picture containing text&#10;&#10;Description automatically generated">
            <a:extLst>
              <a:ext uri="{FF2B5EF4-FFF2-40B4-BE49-F238E27FC236}">
                <a16:creationId xmlns:a16="http://schemas.microsoft.com/office/drawing/2014/main" id="{E1B2B29F-3998-4AFD-960D-69432DCD18BA}"/>
              </a:ext>
            </a:extLst>
          </p:cNvPr>
          <p:cNvPicPr>
            <a:picLocks noChangeAspect="1"/>
          </p:cNvPicPr>
          <p:nvPr/>
        </p:nvPicPr>
        <p:blipFill>
          <a:blip r:embed="rId3"/>
          <a:stretch>
            <a:fillRect/>
          </a:stretch>
        </p:blipFill>
        <p:spPr>
          <a:xfrm>
            <a:off x="7448243" y="2861854"/>
            <a:ext cx="830104" cy="137033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78DA6077-EF79-456D-A538-FB974EE60657}"/>
              </a:ext>
            </a:extLst>
          </p:cNvPr>
          <p:cNvPicPr>
            <a:picLocks noChangeAspect="1"/>
          </p:cNvPicPr>
          <p:nvPr/>
        </p:nvPicPr>
        <p:blipFill>
          <a:blip r:embed="rId4"/>
          <a:stretch>
            <a:fillRect/>
          </a:stretch>
        </p:blipFill>
        <p:spPr>
          <a:xfrm>
            <a:off x="9031705" y="2252990"/>
            <a:ext cx="2218502" cy="831938"/>
          </a:xfrm>
          <a:prstGeom prst="rect">
            <a:avLst/>
          </a:prstGeom>
        </p:spPr>
      </p:pic>
      <p:pic>
        <p:nvPicPr>
          <p:cNvPr id="9" name="Picture 8" descr="Logo&#10;&#10;Description automatically generated">
            <a:extLst>
              <a:ext uri="{FF2B5EF4-FFF2-40B4-BE49-F238E27FC236}">
                <a16:creationId xmlns:a16="http://schemas.microsoft.com/office/drawing/2014/main" id="{6B53AEC4-A2FA-4910-8A63-012922DDB21D}"/>
              </a:ext>
            </a:extLst>
          </p:cNvPr>
          <p:cNvPicPr>
            <a:picLocks noChangeAspect="1"/>
          </p:cNvPicPr>
          <p:nvPr/>
        </p:nvPicPr>
        <p:blipFill>
          <a:blip r:embed="rId5"/>
          <a:stretch>
            <a:fillRect/>
          </a:stretch>
        </p:blipFill>
        <p:spPr>
          <a:xfrm>
            <a:off x="2170748" y="5041727"/>
            <a:ext cx="1092543" cy="835931"/>
          </a:xfrm>
          <a:prstGeom prst="rect">
            <a:avLst/>
          </a:prstGeom>
        </p:spPr>
      </p:pic>
      <p:pic>
        <p:nvPicPr>
          <p:cNvPr id="11" name="Picture 10" descr="Logo, company name&#10;&#10;Description automatically generated">
            <a:extLst>
              <a:ext uri="{FF2B5EF4-FFF2-40B4-BE49-F238E27FC236}">
                <a16:creationId xmlns:a16="http://schemas.microsoft.com/office/drawing/2014/main" id="{52AB082D-03A9-44BE-BA0A-1AECC50172E6}"/>
              </a:ext>
            </a:extLst>
          </p:cNvPr>
          <p:cNvPicPr>
            <a:picLocks noChangeAspect="1"/>
          </p:cNvPicPr>
          <p:nvPr/>
        </p:nvPicPr>
        <p:blipFill>
          <a:blip r:embed="rId6"/>
          <a:stretch>
            <a:fillRect/>
          </a:stretch>
        </p:blipFill>
        <p:spPr>
          <a:xfrm>
            <a:off x="6447611" y="1351729"/>
            <a:ext cx="2246898" cy="1174356"/>
          </a:xfrm>
          <a:prstGeom prst="rect">
            <a:avLst/>
          </a:prstGeom>
        </p:spPr>
      </p:pic>
      <p:pic>
        <p:nvPicPr>
          <p:cNvPr id="13" name="Picture 12" descr="Shape, circle&#10;&#10;Description automatically generated">
            <a:extLst>
              <a:ext uri="{FF2B5EF4-FFF2-40B4-BE49-F238E27FC236}">
                <a16:creationId xmlns:a16="http://schemas.microsoft.com/office/drawing/2014/main" id="{378DE175-BFE8-4BDA-A499-73087DD950BC}"/>
              </a:ext>
            </a:extLst>
          </p:cNvPr>
          <p:cNvPicPr>
            <a:picLocks noChangeAspect="1"/>
          </p:cNvPicPr>
          <p:nvPr/>
        </p:nvPicPr>
        <p:blipFill>
          <a:blip r:embed="rId7"/>
          <a:stretch>
            <a:fillRect/>
          </a:stretch>
        </p:blipFill>
        <p:spPr>
          <a:xfrm>
            <a:off x="208141" y="4933364"/>
            <a:ext cx="1198264" cy="1159048"/>
          </a:xfrm>
          <a:prstGeom prst="rect">
            <a:avLst/>
          </a:prstGeom>
        </p:spPr>
      </p:pic>
      <p:pic>
        <p:nvPicPr>
          <p:cNvPr id="15" name="Picture 14" descr="A black and white sign&#10;&#10;Description automatically generated with medium confidence">
            <a:extLst>
              <a:ext uri="{FF2B5EF4-FFF2-40B4-BE49-F238E27FC236}">
                <a16:creationId xmlns:a16="http://schemas.microsoft.com/office/drawing/2014/main" id="{05C94C45-FF23-4DD8-9AC6-6C9252871F3A}"/>
              </a:ext>
            </a:extLst>
          </p:cNvPr>
          <p:cNvPicPr>
            <a:picLocks noChangeAspect="1"/>
          </p:cNvPicPr>
          <p:nvPr/>
        </p:nvPicPr>
        <p:blipFill>
          <a:blip r:embed="rId8"/>
          <a:stretch>
            <a:fillRect/>
          </a:stretch>
        </p:blipFill>
        <p:spPr>
          <a:xfrm>
            <a:off x="8869153" y="3257818"/>
            <a:ext cx="2929100" cy="872369"/>
          </a:xfrm>
          <a:prstGeom prst="rect">
            <a:avLst/>
          </a:prstGeom>
        </p:spPr>
      </p:pic>
      <p:pic>
        <p:nvPicPr>
          <p:cNvPr id="17" name="Picture 16" descr="A picture containing text, bottle, sign&#10;&#10;Description automatically generated">
            <a:extLst>
              <a:ext uri="{FF2B5EF4-FFF2-40B4-BE49-F238E27FC236}">
                <a16:creationId xmlns:a16="http://schemas.microsoft.com/office/drawing/2014/main" id="{B682F59F-C340-4B2E-9FCB-13EA2D563727}"/>
              </a:ext>
            </a:extLst>
          </p:cNvPr>
          <p:cNvPicPr>
            <a:picLocks noChangeAspect="1"/>
          </p:cNvPicPr>
          <p:nvPr/>
        </p:nvPicPr>
        <p:blipFill>
          <a:blip r:embed="rId9"/>
          <a:stretch>
            <a:fillRect/>
          </a:stretch>
        </p:blipFill>
        <p:spPr>
          <a:xfrm>
            <a:off x="8457002" y="4760775"/>
            <a:ext cx="3219048" cy="561905"/>
          </a:xfrm>
          <a:prstGeom prst="rect">
            <a:avLst/>
          </a:prstGeom>
        </p:spPr>
      </p:pic>
      <p:pic>
        <p:nvPicPr>
          <p:cNvPr id="21" name="Picture 20" descr="Logo, company name&#10;&#10;Description automatically generated">
            <a:extLst>
              <a:ext uri="{FF2B5EF4-FFF2-40B4-BE49-F238E27FC236}">
                <a16:creationId xmlns:a16="http://schemas.microsoft.com/office/drawing/2014/main" id="{AD44831C-2FD4-4228-97A0-2278D7C2D485}"/>
              </a:ext>
            </a:extLst>
          </p:cNvPr>
          <p:cNvPicPr>
            <a:picLocks noChangeAspect="1"/>
          </p:cNvPicPr>
          <p:nvPr/>
        </p:nvPicPr>
        <p:blipFill>
          <a:blip r:embed="rId10"/>
          <a:stretch>
            <a:fillRect/>
          </a:stretch>
        </p:blipFill>
        <p:spPr>
          <a:xfrm>
            <a:off x="9031705" y="5881513"/>
            <a:ext cx="1912411" cy="428533"/>
          </a:xfrm>
          <a:prstGeom prst="rect">
            <a:avLst/>
          </a:prstGeom>
        </p:spPr>
      </p:pic>
      <p:pic>
        <p:nvPicPr>
          <p:cNvPr id="23" name="Picture 22" descr="Logo, company name&#10;&#10;Description automatically generated">
            <a:extLst>
              <a:ext uri="{FF2B5EF4-FFF2-40B4-BE49-F238E27FC236}">
                <a16:creationId xmlns:a16="http://schemas.microsoft.com/office/drawing/2014/main" id="{D308133B-5DE7-4111-8144-6FE846B184C7}"/>
              </a:ext>
            </a:extLst>
          </p:cNvPr>
          <p:cNvPicPr>
            <a:picLocks noChangeAspect="1"/>
          </p:cNvPicPr>
          <p:nvPr/>
        </p:nvPicPr>
        <p:blipFill>
          <a:blip r:embed="rId11"/>
          <a:stretch>
            <a:fillRect/>
          </a:stretch>
        </p:blipFill>
        <p:spPr>
          <a:xfrm>
            <a:off x="4591046" y="4334008"/>
            <a:ext cx="852549" cy="926560"/>
          </a:xfrm>
          <a:prstGeom prst="rect">
            <a:avLst/>
          </a:prstGeom>
        </p:spPr>
      </p:pic>
      <p:pic>
        <p:nvPicPr>
          <p:cNvPr id="25" name="Picture 24" descr="Text&#10;&#10;Description automatically generated with low confidence">
            <a:extLst>
              <a:ext uri="{FF2B5EF4-FFF2-40B4-BE49-F238E27FC236}">
                <a16:creationId xmlns:a16="http://schemas.microsoft.com/office/drawing/2014/main" id="{76FEB9DA-89E5-4C92-AD74-5AC38339E437}"/>
              </a:ext>
            </a:extLst>
          </p:cNvPr>
          <p:cNvPicPr>
            <a:picLocks noChangeAspect="1"/>
          </p:cNvPicPr>
          <p:nvPr/>
        </p:nvPicPr>
        <p:blipFill>
          <a:blip r:embed="rId12"/>
          <a:stretch>
            <a:fillRect/>
          </a:stretch>
        </p:blipFill>
        <p:spPr>
          <a:xfrm>
            <a:off x="194003" y="1943903"/>
            <a:ext cx="3953491" cy="931268"/>
          </a:xfrm>
          <a:prstGeom prst="rect">
            <a:avLst/>
          </a:prstGeom>
        </p:spPr>
      </p:pic>
      <p:pic>
        <p:nvPicPr>
          <p:cNvPr id="27" name="Picture 26" descr="Text&#10;&#10;Description automatically generated">
            <a:extLst>
              <a:ext uri="{FF2B5EF4-FFF2-40B4-BE49-F238E27FC236}">
                <a16:creationId xmlns:a16="http://schemas.microsoft.com/office/drawing/2014/main" id="{DDFB487A-6E6E-44F6-B767-47D150F0ECE4}"/>
              </a:ext>
            </a:extLst>
          </p:cNvPr>
          <p:cNvPicPr>
            <a:picLocks noChangeAspect="1"/>
          </p:cNvPicPr>
          <p:nvPr/>
        </p:nvPicPr>
        <p:blipFill>
          <a:blip r:embed="rId13"/>
          <a:stretch>
            <a:fillRect/>
          </a:stretch>
        </p:blipFill>
        <p:spPr>
          <a:xfrm>
            <a:off x="271614" y="2971762"/>
            <a:ext cx="4213076" cy="722241"/>
          </a:xfrm>
          <a:prstGeom prst="rect">
            <a:avLst/>
          </a:prstGeom>
        </p:spPr>
      </p:pic>
      <p:pic>
        <p:nvPicPr>
          <p:cNvPr id="29" name="Picture 28" descr="Graphical user interface&#10;&#10;Description automatically generated with medium confidence">
            <a:extLst>
              <a:ext uri="{FF2B5EF4-FFF2-40B4-BE49-F238E27FC236}">
                <a16:creationId xmlns:a16="http://schemas.microsoft.com/office/drawing/2014/main" id="{5D01A7A0-7730-4328-B297-9DC339877126}"/>
              </a:ext>
            </a:extLst>
          </p:cNvPr>
          <p:cNvPicPr>
            <a:picLocks noChangeAspect="1"/>
          </p:cNvPicPr>
          <p:nvPr/>
        </p:nvPicPr>
        <p:blipFill>
          <a:blip r:embed="rId14"/>
          <a:stretch>
            <a:fillRect/>
          </a:stretch>
        </p:blipFill>
        <p:spPr>
          <a:xfrm>
            <a:off x="258481" y="980598"/>
            <a:ext cx="4058265" cy="901837"/>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724D7BFD-D7F8-44B3-8AA9-1301CBBCCAB5}"/>
              </a:ext>
            </a:extLst>
          </p:cNvPr>
          <p:cNvPicPr>
            <a:picLocks noChangeAspect="1"/>
          </p:cNvPicPr>
          <p:nvPr/>
        </p:nvPicPr>
        <p:blipFill>
          <a:blip r:embed="rId15"/>
          <a:stretch>
            <a:fillRect/>
          </a:stretch>
        </p:blipFill>
        <p:spPr>
          <a:xfrm>
            <a:off x="8746949" y="1169261"/>
            <a:ext cx="2929101" cy="906282"/>
          </a:xfrm>
          <a:prstGeom prst="rect">
            <a:avLst/>
          </a:prstGeom>
        </p:spPr>
      </p:pic>
      <p:pic>
        <p:nvPicPr>
          <p:cNvPr id="1026" name="Picture 2" descr="Home">
            <a:extLst>
              <a:ext uri="{FF2B5EF4-FFF2-40B4-BE49-F238E27FC236}">
                <a16:creationId xmlns:a16="http://schemas.microsoft.com/office/drawing/2014/main" id="{295468D3-7E97-47E0-A2DC-7A23A44697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2928" y="5837311"/>
            <a:ext cx="2743201" cy="516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ort of long beach logo">
            <a:extLst>
              <a:ext uri="{FF2B5EF4-FFF2-40B4-BE49-F238E27FC236}">
                <a16:creationId xmlns:a16="http://schemas.microsoft.com/office/drawing/2014/main" id="{F683AF82-439F-44F7-9072-053361CD12F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09577" y="4140873"/>
            <a:ext cx="2668770" cy="1469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D88EFC42-9604-4864-8CD9-CD6CA2A4D162}"/>
              </a:ext>
            </a:extLst>
          </p:cNvPr>
          <p:cNvPicPr>
            <a:picLocks noChangeAspect="1"/>
          </p:cNvPicPr>
          <p:nvPr/>
        </p:nvPicPr>
        <p:blipFill>
          <a:blip r:embed="rId18"/>
          <a:stretch>
            <a:fillRect/>
          </a:stretch>
        </p:blipFill>
        <p:spPr>
          <a:xfrm>
            <a:off x="5017321" y="1247615"/>
            <a:ext cx="1312626" cy="1312626"/>
          </a:xfrm>
          <a:prstGeom prst="rect">
            <a:avLst/>
          </a:prstGeom>
        </p:spPr>
      </p:pic>
      <p:pic>
        <p:nvPicPr>
          <p:cNvPr id="4" name="&lt;1A2521C8-F7EE-4360-B0D0-2B9171F318B0&gt;" descr="LOGO_SuelySaro_ (002).png">
            <a:extLst>
              <a:ext uri="{FF2B5EF4-FFF2-40B4-BE49-F238E27FC236}">
                <a16:creationId xmlns:a16="http://schemas.microsoft.com/office/drawing/2014/main" id="{74865EF0-29B0-4D4F-B34A-B2F4A950C1F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0621" y="3753411"/>
            <a:ext cx="3088582" cy="72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ogo&#10;&#10;Description automatically generated">
            <a:extLst>
              <a:ext uri="{FF2B5EF4-FFF2-40B4-BE49-F238E27FC236}">
                <a16:creationId xmlns:a16="http://schemas.microsoft.com/office/drawing/2014/main" id="{9D3C191E-F9D5-40A1-B1F8-58B33F1748AC}"/>
              </a:ext>
            </a:extLst>
          </p:cNvPr>
          <p:cNvPicPr>
            <a:picLocks noChangeAspect="1"/>
          </p:cNvPicPr>
          <p:nvPr/>
        </p:nvPicPr>
        <p:blipFill>
          <a:blip r:embed="rId20"/>
          <a:stretch>
            <a:fillRect/>
          </a:stretch>
        </p:blipFill>
        <p:spPr>
          <a:xfrm>
            <a:off x="5215450" y="2899528"/>
            <a:ext cx="1671632" cy="911477"/>
          </a:xfrm>
          <a:prstGeom prst="rect">
            <a:avLst/>
          </a:prstGeom>
        </p:spPr>
      </p:pic>
    </p:spTree>
    <p:extLst>
      <p:ext uri="{BB962C8B-B14F-4D97-AF65-F5344CB8AC3E}">
        <p14:creationId xmlns:p14="http://schemas.microsoft.com/office/powerpoint/2010/main" val="1469850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Zero-Emission Truck Working Group – Updates</a:t>
            </a: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p:txBody>
          <a:bodyPr vert="horz" lIns="91440" tIns="45720" rIns="91440" bIns="45720" rtlCol="0" anchor="t">
            <a:normAutofit/>
          </a:bodyPr>
          <a:lstStyle/>
          <a:p>
            <a:r>
              <a:rPr lang="en-US" b="1"/>
              <a:t>Meetings to-date</a:t>
            </a:r>
            <a:r>
              <a:rPr lang="en-US"/>
              <a:t>:</a:t>
            </a:r>
          </a:p>
          <a:p>
            <a:pPr lvl="1"/>
            <a:r>
              <a:rPr lang="en-US"/>
              <a:t>November 29, 2021</a:t>
            </a:r>
            <a:endParaRPr lang="en-US">
              <a:cs typeface="Calibri"/>
            </a:endParaRPr>
          </a:p>
          <a:p>
            <a:pPr lvl="1"/>
            <a:r>
              <a:rPr lang="en-US"/>
              <a:t>January 25, 2021</a:t>
            </a:r>
            <a:endParaRPr lang="en-US">
              <a:cs typeface="Calibri"/>
            </a:endParaRPr>
          </a:p>
          <a:p>
            <a:pPr lvl="1"/>
            <a:r>
              <a:rPr lang="en-US"/>
              <a:t>February 24, 2022</a:t>
            </a:r>
            <a:endParaRPr lang="en-US">
              <a:cs typeface="Calibri"/>
            </a:endParaRPr>
          </a:p>
          <a:p>
            <a:pPr lvl="1"/>
            <a:r>
              <a:rPr lang="en-US">
                <a:solidFill>
                  <a:srgbClr val="000000"/>
                </a:solidFill>
              </a:rPr>
              <a:t>March 22, 2022</a:t>
            </a:r>
            <a:endParaRPr lang="en-US"/>
          </a:p>
          <a:p>
            <a:r>
              <a:rPr lang="en-US" b="1"/>
              <a:t>Topics reviewed and discussed:</a:t>
            </a:r>
            <a:endParaRPr lang="en-US" b="1">
              <a:cs typeface="Calibri"/>
            </a:endParaRPr>
          </a:p>
          <a:p>
            <a:pPr lvl="1"/>
            <a:r>
              <a:rPr lang="en-US"/>
              <a:t>Goals and objectives for the 710 South Clean Truck Program</a:t>
            </a:r>
            <a:endParaRPr lang="en-US">
              <a:cs typeface="Calibri"/>
            </a:endParaRPr>
          </a:p>
          <a:p>
            <a:pPr lvl="1"/>
            <a:r>
              <a:rPr lang="en-US"/>
              <a:t>Industry perspectives and the role of stakeholders in the 710 South Task Force</a:t>
            </a:r>
            <a:endParaRPr lang="en-US">
              <a:cs typeface="Calibri"/>
            </a:endParaRPr>
          </a:p>
          <a:p>
            <a:pPr lvl="1"/>
            <a:r>
              <a:rPr lang="en-US"/>
              <a:t>Air quality and environmental justice challenges and opportunities in the corridor</a:t>
            </a:r>
            <a:endParaRPr lang="en-US">
              <a:cs typeface="Calibri"/>
            </a:endParaRPr>
          </a:p>
          <a:p>
            <a:pPr lvl="1"/>
            <a:r>
              <a:rPr lang="en-US"/>
              <a:t>The state of clean truck technology and efforts to accelerate the commercialization of ZE Class 8 trucks</a:t>
            </a:r>
            <a:endParaRPr lang="en-US">
              <a:cs typeface="Calibri"/>
            </a:endParaRPr>
          </a:p>
          <a:p>
            <a:pPr lvl="1"/>
            <a:r>
              <a:rPr lang="en-US"/>
              <a:t>Governor Newsom’s FY2022 budget and the prospects for ZE trucks and infrastructure funding opportunities</a:t>
            </a:r>
            <a:endParaRPr lang="en-US">
              <a:cs typeface="Calibri"/>
            </a:endParaRPr>
          </a:p>
          <a:p>
            <a:pPr lvl="1"/>
            <a:r>
              <a:rPr lang="en-US"/>
              <a:t>Strategies to leverage Metro’s $50 million in seed funding at the state and federal level</a:t>
            </a:r>
            <a:endParaRPr lang="en-US">
              <a:cs typeface="Calibri"/>
            </a:endParaRPr>
          </a:p>
          <a:p>
            <a:pPr lvl="1"/>
            <a:r>
              <a:rPr lang="en-US">
                <a:cs typeface="Calibri"/>
              </a:rPr>
              <a:t>Request to re-name group as the </a:t>
            </a:r>
            <a:r>
              <a:rPr lang="en-US" b="1">
                <a:cs typeface="Calibri"/>
              </a:rPr>
              <a:t>Zero-Emission Truck Working Group</a:t>
            </a:r>
            <a:r>
              <a:rPr lang="en-US">
                <a:cs typeface="Calibri"/>
              </a:rPr>
              <a:t> to align with Board motion</a:t>
            </a: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18</a:t>
            </a:fld>
            <a:endParaRPr lang="en-US"/>
          </a:p>
        </p:txBody>
      </p:sp>
    </p:spTree>
    <p:extLst>
      <p:ext uri="{BB962C8B-B14F-4D97-AF65-F5344CB8AC3E}">
        <p14:creationId xmlns:p14="http://schemas.microsoft.com/office/powerpoint/2010/main" val="2700993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p:txBody>
          <a:bodyPr/>
          <a:lstStyle/>
          <a:p>
            <a:r>
              <a:rPr lang="en-US"/>
              <a:t>Zero-Emission Truck Working Group –</a:t>
            </a:r>
            <a:br>
              <a:rPr lang="en-US"/>
            </a:br>
            <a:r>
              <a:rPr lang="en-US"/>
              <a:t>Funding Opportunities</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p:txBody>
          <a:bodyPr vert="horz" lIns="91440" tIns="45720" rIns="91440" bIns="45720" rtlCol="0" anchor="t">
            <a:normAutofit/>
          </a:bodyPr>
          <a:lstStyle/>
          <a:p>
            <a:r>
              <a:rPr lang="en-US" b="1"/>
              <a:t>Governor's Budget Proposal</a:t>
            </a:r>
            <a:endParaRPr lang="en-US">
              <a:cs typeface="Calibri"/>
            </a:endParaRPr>
          </a:p>
          <a:p>
            <a:pPr lvl="1"/>
            <a:r>
              <a:rPr lang="en-US"/>
              <a:t>$6.1 Billion for ZE Vehicle related activities overall</a:t>
            </a:r>
            <a:endParaRPr lang="en-US">
              <a:cs typeface="Calibri"/>
            </a:endParaRPr>
          </a:p>
          <a:p>
            <a:pPr lvl="1"/>
            <a:r>
              <a:rPr lang="en-US" b="1">
                <a:cs typeface="Calibri" panose="020F0502020204030204"/>
              </a:rPr>
              <a:t>New funding program: ZEV Fueling Infrastructure Grants</a:t>
            </a:r>
          </a:p>
          <a:p>
            <a:pPr lvl="2" indent="0"/>
            <a:r>
              <a:rPr lang="en-US">
                <a:cs typeface="Calibri" panose="020F0502020204030204"/>
              </a:rPr>
              <a:t> $600 Million over 4 years</a:t>
            </a:r>
          </a:p>
          <a:p>
            <a:pPr lvl="2" indent="0"/>
            <a:r>
              <a:rPr lang="en-US">
                <a:cs typeface="Calibri" panose="020F0502020204030204"/>
              </a:rPr>
              <a:t> EV charging infrastructure; prioritize fast-charging infrastructure</a:t>
            </a:r>
          </a:p>
          <a:p>
            <a:r>
              <a:rPr lang="en-US" b="1">
                <a:cs typeface="Calibri"/>
              </a:rPr>
              <a:t>SB-1 Trade Corridor Enhancement Program</a:t>
            </a:r>
          </a:p>
          <a:p>
            <a:pPr lvl="1"/>
            <a:r>
              <a:rPr lang="en-US">
                <a:cs typeface="Calibri"/>
              </a:rPr>
              <a:t>$300 Million per year + apportionment to California from federal IIJA (FAST Act successor)</a:t>
            </a:r>
          </a:p>
          <a:p>
            <a:pPr lvl="1"/>
            <a:r>
              <a:rPr lang="en-US">
                <a:cs typeface="Calibri"/>
              </a:rPr>
              <a:t>ZE Infrastructure is eligible and desired; ZE subsidies for rolling stock ineligible (Article XIX)</a:t>
            </a:r>
          </a:p>
          <a:p>
            <a:r>
              <a:rPr lang="en-US" b="1">
                <a:cs typeface="Calibri"/>
              </a:rPr>
              <a:t>CARB HVIP</a:t>
            </a:r>
          </a:p>
          <a:p>
            <a:pPr lvl="1"/>
            <a:r>
              <a:rPr lang="en-US">
                <a:cs typeface="Calibri"/>
              </a:rPr>
              <a:t>ZE truck and bus subsidy focused – $46 Million of $197 Million available March 30th for Class 8 trucks</a:t>
            </a:r>
            <a:endParaRPr lang="en-US"/>
          </a:p>
          <a:p>
            <a:r>
              <a:rPr lang="en-US" b="1">
                <a:cs typeface="Calibri"/>
              </a:rPr>
              <a:t>CA Energy Commission (CEC)</a:t>
            </a:r>
          </a:p>
          <a:p>
            <a:pPr lvl="1"/>
            <a:r>
              <a:rPr lang="en-US">
                <a:cs typeface="Calibri"/>
              </a:rPr>
              <a:t>Infrastructure-focused -- $1.4 Billion plan to build out ZEV infrastructure (2021-23)</a:t>
            </a:r>
          </a:p>
          <a:p>
            <a:r>
              <a:rPr lang="en-US" b="1">
                <a:cs typeface="Calibri"/>
              </a:rPr>
              <a:t>Federal Programs: IIJA/BIL, INFRA, etc.</a:t>
            </a:r>
          </a:p>
          <a:p>
            <a:pPr lvl="1"/>
            <a:r>
              <a:rPr lang="en-US">
                <a:cs typeface="Calibri"/>
              </a:rPr>
              <a:t>Infrastructure-focused</a:t>
            </a:r>
          </a:p>
          <a:p>
            <a:pPr lvl="1"/>
            <a:endParaRPr lang="en-US">
              <a:cs typeface="Calibri"/>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19</a:t>
            </a:fld>
            <a:endParaRPr lang="en-US"/>
          </a:p>
        </p:txBody>
      </p:sp>
    </p:spTree>
    <p:extLst>
      <p:ext uri="{BB962C8B-B14F-4D97-AF65-F5344CB8AC3E}">
        <p14:creationId xmlns:p14="http://schemas.microsoft.com/office/powerpoint/2010/main" val="343608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panose="02000503060000020004" pitchFamily="2" charset="0"/>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514562"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r>
              <a:rPr lang="en-US" b="1" u="sng"/>
              <a:t>Options emerging for use of $50 million:</a:t>
            </a:r>
            <a:endParaRPr lang="en-US" u="sng">
              <a:cs typeface="Calibri" panose="020F0502020204030204"/>
            </a:endParaRPr>
          </a:p>
          <a:p>
            <a:r>
              <a:rPr lang="en-US" b="1"/>
              <a:t>Focus on ZE Infrastructure only</a:t>
            </a:r>
            <a:endParaRPr lang="en-US" b="1">
              <a:cs typeface="Calibri" panose="020F0502020204030204"/>
            </a:endParaRPr>
          </a:p>
          <a:p>
            <a:pPr lvl="1"/>
            <a:r>
              <a:rPr lang="en-US">
                <a:cs typeface="Calibri"/>
              </a:rPr>
              <a:t>Will require a strong community outreach component to plan, site and implement ZE infrastructure</a:t>
            </a:r>
          </a:p>
          <a:p>
            <a:pPr lvl="1"/>
            <a:r>
              <a:rPr lang="en-US">
                <a:cs typeface="Calibri"/>
              </a:rPr>
              <a:t>Work with current pilot programs / early adopters</a:t>
            </a:r>
          </a:p>
          <a:p>
            <a:pPr lvl="1"/>
            <a:r>
              <a:rPr lang="en-US">
                <a:cs typeface="Calibri"/>
              </a:rPr>
              <a:t>Will need fast-tracked Regional ZE infrastructure planning for Metro/Caltrans </a:t>
            </a:r>
            <a:endParaRPr lang="en-US"/>
          </a:p>
          <a:p>
            <a:pPr lvl="2"/>
            <a:r>
              <a:rPr lang="en-US">
                <a:cs typeface="Calibri"/>
              </a:rPr>
              <a:t>Partner with SCAG, AQMD, LACI, Communities, etc.</a:t>
            </a:r>
          </a:p>
          <a:p>
            <a:pPr lvl="1"/>
            <a:r>
              <a:rPr lang="en-US">
                <a:cs typeface="Calibri"/>
              </a:rPr>
              <a:t>Many opportunities for Metro to leverage $50 million many times over – TCEP, IIJA, CARB, CEC</a:t>
            </a:r>
          </a:p>
          <a:p>
            <a:pPr lvl="1"/>
            <a:endParaRPr lang="en-US">
              <a:cs typeface="Calibri"/>
            </a:endParaRPr>
          </a:p>
          <a:p>
            <a:r>
              <a:rPr lang="en-US" b="1">
                <a:cs typeface="Calibri"/>
              </a:rPr>
              <a:t>Focus primarily on ZE Infrastructure with some targeted subsidy funding</a:t>
            </a:r>
          </a:p>
          <a:p>
            <a:pPr lvl="1"/>
            <a:r>
              <a:rPr lang="en-US">
                <a:cs typeface="Calibri"/>
              </a:rPr>
              <a:t>Targeted subsidy funding will need to layer on top of other funding sources (Ports, AQMD, CARB, etc.)</a:t>
            </a:r>
          </a:p>
          <a:p>
            <a:pPr lvl="1"/>
            <a:r>
              <a:rPr lang="en-US">
                <a:cs typeface="Calibri"/>
              </a:rPr>
              <a:t>What will be the focus?  Small Business, Independent Owners/Operators in corridor, etc.?</a:t>
            </a:r>
          </a:p>
          <a:p>
            <a:pPr lvl="1"/>
            <a:endParaRPr lang="en-US">
              <a:cs typeface="Calibri"/>
            </a:endParaRPr>
          </a:p>
          <a:p>
            <a:r>
              <a:rPr lang="en-US" b="1">
                <a:cs typeface="Calibri"/>
              </a:rPr>
              <a:t>Focus primarily on subsidy funding for ZE truck purchases/leases</a:t>
            </a:r>
          </a:p>
          <a:p>
            <a:pPr lvl="1">
              <a:lnSpc>
                <a:spcPct val="100000"/>
              </a:lnSpc>
              <a:spcBef>
                <a:spcPts val="400"/>
              </a:spcBef>
            </a:pPr>
            <a:r>
              <a:rPr lang="en-US">
                <a:cs typeface="Calibri"/>
              </a:rPr>
              <a:t>Need a strong business case as subsidy need per ZE truck is extremely expensive in near term</a:t>
            </a:r>
          </a:p>
          <a:p>
            <a:pPr lvl="2">
              <a:lnSpc>
                <a:spcPct val="100000"/>
              </a:lnSpc>
              <a:spcBef>
                <a:spcPts val="400"/>
              </a:spcBef>
            </a:pPr>
            <a:r>
              <a:rPr lang="en-US">
                <a:cs typeface="Calibri"/>
              </a:rPr>
              <a:t>Also, dependent upon access to ZE infrastructure for charging/fueling.</a:t>
            </a:r>
          </a:p>
          <a:p>
            <a:pPr marL="0" indent="0">
              <a:buNone/>
            </a:pPr>
            <a:endParaRPr lang="en-US" b="1" u="sng">
              <a:cs typeface="Calibri"/>
            </a:endParaRPr>
          </a:p>
          <a:p>
            <a:pPr lvl="1"/>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20</a:t>
            </a:fld>
            <a:endParaRPr lang="en-US"/>
          </a:p>
        </p:txBody>
      </p:sp>
    </p:spTree>
    <p:extLst>
      <p:ext uri="{BB962C8B-B14F-4D97-AF65-F5344CB8AC3E}">
        <p14:creationId xmlns:p14="http://schemas.microsoft.com/office/powerpoint/2010/main" val="620489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fontScale="92500" lnSpcReduction="20000"/>
          </a:bodyPr>
          <a:lstStyle/>
          <a:p>
            <a:pPr marL="0" indent="0">
              <a:buNone/>
            </a:pPr>
            <a:endParaRPr lang="en-US" b="1" u="sng">
              <a:cs typeface="Calibri"/>
            </a:endParaRPr>
          </a:p>
          <a:p>
            <a:pPr marL="0" indent="0">
              <a:buNone/>
            </a:pPr>
            <a:r>
              <a:rPr lang="en-US" sz="2000" b="1" u="sng">
                <a:cs typeface="Calibri"/>
              </a:rPr>
              <a:t>Other elements to consider:</a:t>
            </a:r>
          </a:p>
          <a:p>
            <a:pPr marL="0" indent="0">
              <a:buNone/>
            </a:pPr>
            <a:endParaRPr lang="en-US" sz="2000" b="1" u="sng">
              <a:cs typeface="Calibri"/>
            </a:endParaRPr>
          </a:p>
          <a:p>
            <a:pPr lvl="1"/>
            <a:r>
              <a:rPr lang="en-US" sz="2000">
                <a:cs typeface="Calibri"/>
              </a:rPr>
              <a:t>Drayage segmentation to create near-to-long term strategies for ZE deployment</a:t>
            </a:r>
          </a:p>
          <a:p>
            <a:pPr lvl="1"/>
            <a:endParaRPr lang="en-US" sz="2000">
              <a:cs typeface="Calibri"/>
            </a:endParaRPr>
          </a:p>
          <a:p>
            <a:pPr lvl="1"/>
            <a:r>
              <a:rPr lang="en-US" sz="2000">
                <a:cs typeface="Calibri"/>
              </a:rPr>
              <a:t>Consideration of Metro's role and opportunity in relation to other agencies and partners in the region</a:t>
            </a:r>
          </a:p>
          <a:p>
            <a:pPr lvl="1"/>
            <a:endParaRPr lang="en-US" sz="2000">
              <a:cs typeface="Calibri"/>
            </a:endParaRPr>
          </a:p>
          <a:p>
            <a:pPr lvl="1"/>
            <a:r>
              <a:rPr lang="en-US" sz="2000">
                <a:cs typeface="Calibri"/>
              </a:rPr>
              <a:t>Tax and incentive funding barriers to adoption</a:t>
            </a:r>
          </a:p>
          <a:p>
            <a:pPr lvl="1"/>
            <a:endParaRPr lang="en-US" sz="2000">
              <a:cs typeface="Calibri"/>
            </a:endParaRPr>
          </a:p>
          <a:p>
            <a:pPr lvl="1"/>
            <a:r>
              <a:rPr lang="en-US" sz="2000">
                <a:cs typeface="Calibri"/>
              </a:rPr>
              <a:t>Workforce development linked to I-710 S Corridor Communities</a:t>
            </a:r>
          </a:p>
          <a:p>
            <a:pPr lvl="1"/>
            <a:endParaRPr lang="en-US" sz="2000">
              <a:cs typeface="Calibri"/>
            </a:endParaRPr>
          </a:p>
          <a:p>
            <a:pPr lvl="1"/>
            <a:r>
              <a:rPr lang="en-US" sz="2000">
                <a:cs typeface="Calibri"/>
              </a:rPr>
              <a:t>Truck parking + ZE charging/fueling infrastructure</a:t>
            </a:r>
          </a:p>
          <a:p>
            <a:pPr lvl="1"/>
            <a:endParaRPr lang="en-US" sz="2000">
              <a:cs typeface="Calibri"/>
            </a:endParaRPr>
          </a:p>
          <a:p>
            <a:pPr lvl="1"/>
            <a:r>
              <a:rPr lang="en-US" sz="2000">
                <a:cs typeface="Calibri"/>
              </a:rPr>
              <a:t>Pilot programs to battle entrained particulate matter generation</a:t>
            </a:r>
          </a:p>
          <a:p>
            <a:pPr lvl="1"/>
            <a:endParaRPr lang="en-US" sz="2000">
              <a:cs typeface="Calibri"/>
            </a:endParaRPr>
          </a:p>
          <a:p>
            <a:pPr lvl="1"/>
            <a:r>
              <a:rPr lang="en-US" sz="2000">
                <a:cs typeface="Calibri"/>
              </a:rPr>
              <a:t>Vegetation and other truck emission mitigations</a:t>
            </a:r>
          </a:p>
          <a:p>
            <a:pPr lvl="1"/>
            <a:endParaRPr lang="en-US" sz="2000">
              <a:cs typeface="Calibri"/>
            </a:endParaRPr>
          </a:p>
          <a:p>
            <a:pPr lvl="1"/>
            <a:r>
              <a:rPr lang="en-US" sz="2000">
                <a:cs typeface="Calibri"/>
              </a:rPr>
              <a:t>Technology / Innovation applications to reduce Truck VMT / idling</a:t>
            </a:r>
          </a:p>
          <a:p>
            <a:pPr lvl="1"/>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21</a:t>
            </a:fld>
            <a:endParaRPr lang="en-US"/>
          </a:p>
        </p:txBody>
      </p:sp>
    </p:spTree>
    <p:extLst>
      <p:ext uri="{BB962C8B-B14F-4D97-AF65-F5344CB8AC3E}">
        <p14:creationId xmlns:p14="http://schemas.microsoft.com/office/powerpoint/2010/main" val="1886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22</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235101"/>
            <a:ext cx="10832592" cy="4062651"/>
          </a:xfrm>
          <a:prstGeom prst="rect">
            <a:avLst/>
          </a:prstGeom>
          <a:noFill/>
        </p:spPr>
        <p:txBody>
          <a:bodyPr wrap="square">
            <a:spAutoFit/>
          </a:bodyPr>
          <a:lstStyle/>
          <a:p>
            <a:r>
              <a:rPr lang="en-US" sz="2400" b="1">
                <a:solidFill>
                  <a:schemeClr val="tx2"/>
                </a:solidFill>
              </a:rPr>
              <a:t>Option 1:  Metro should use its $50 million for ZE infrastructure only.</a:t>
            </a:r>
          </a:p>
          <a:p>
            <a:pPr lvl="1"/>
            <a:endParaRPr lang="en-US">
              <a:cs typeface="Calibri"/>
            </a:endParaRPr>
          </a:p>
          <a:p>
            <a:pPr lvl="1"/>
            <a:endParaRPr lang="en-US">
              <a:cs typeface="Calibri"/>
            </a:endParaRPr>
          </a:p>
          <a:p>
            <a:pPr lvl="1"/>
            <a:r>
              <a:rPr lang="en-US" b="1" u="sng">
                <a:cs typeface="Calibri"/>
              </a:rPr>
              <a:t>OPPORTUNITIES</a:t>
            </a:r>
          </a:p>
          <a:p>
            <a:pPr marL="742950" lvl="1" indent="-285750">
              <a:buFont typeface="Arial" panose="020B0604020202020204" pitchFamily="34" charset="0"/>
              <a:buChar char="•"/>
            </a:pPr>
            <a:r>
              <a:rPr lang="en-US">
                <a:cs typeface="Calibri"/>
              </a:rPr>
              <a:t>Many opportunities for Metro to leverage $50 million many times over – TCEP, IIJA, CARB, CEC</a:t>
            </a:r>
          </a:p>
          <a:p>
            <a:pPr marL="742950" lvl="1" indent="-285750">
              <a:buFont typeface="Arial" panose="020B0604020202020204" pitchFamily="34" charset="0"/>
              <a:buChar char="•"/>
            </a:pPr>
            <a:r>
              <a:rPr lang="en-US">
                <a:cs typeface="Calibri"/>
              </a:rPr>
              <a:t>Work with current pilot programs / early adopters</a:t>
            </a:r>
          </a:p>
          <a:p>
            <a:pPr lvl="1"/>
            <a:endParaRPr lang="en-US">
              <a:cs typeface="Calibri"/>
            </a:endParaRPr>
          </a:p>
          <a:p>
            <a:pPr lvl="1"/>
            <a:endParaRPr lang="en-US">
              <a:cs typeface="Calibri"/>
            </a:endParaRPr>
          </a:p>
          <a:p>
            <a:pPr lvl="1"/>
            <a:r>
              <a:rPr lang="en-US" b="1" u="sng">
                <a:cs typeface="Calibri"/>
              </a:rPr>
              <a:t>CHALLENGES</a:t>
            </a:r>
          </a:p>
          <a:p>
            <a:pPr marL="742950" lvl="1" indent="-285750">
              <a:buFont typeface="Arial" panose="020B0604020202020204" pitchFamily="34" charset="0"/>
              <a:buChar char="•"/>
            </a:pPr>
            <a:r>
              <a:rPr lang="en-US">
                <a:cs typeface="Calibri"/>
              </a:rPr>
              <a:t>Will require a strong community outreach component to plan, site, and implement ZE infrastructure</a:t>
            </a:r>
          </a:p>
          <a:p>
            <a:pPr marL="742950" lvl="1" indent="-285750">
              <a:buFont typeface="Arial" panose="020B0604020202020204" pitchFamily="34" charset="0"/>
              <a:buChar char="•"/>
            </a:pPr>
            <a:r>
              <a:rPr lang="en-US">
                <a:cs typeface="Calibri"/>
              </a:rPr>
              <a:t>Community support may be challenging to secure.</a:t>
            </a:r>
          </a:p>
          <a:p>
            <a:pPr marL="742950" lvl="1" indent="-285750">
              <a:buFont typeface="Arial" panose="020B0604020202020204" pitchFamily="34" charset="0"/>
              <a:buChar char="•"/>
            </a:pPr>
            <a:r>
              <a:rPr lang="en-US">
                <a:cs typeface="Calibri"/>
              </a:rPr>
              <a:t>Will need fast-tracked Regional ZE infrastructure planning for Metro/Caltrans </a:t>
            </a:r>
          </a:p>
          <a:p>
            <a:pPr marL="1200150" lvl="2" indent="-285750">
              <a:buFont typeface="Arial" panose="020B0604020202020204" pitchFamily="34" charset="0"/>
              <a:buChar char="•"/>
            </a:pPr>
            <a:r>
              <a:rPr lang="en-US">
                <a:cs typeface="Calibri"/>
              </a:rPr>
              <a:t>Partner with SCAG, AQMD, LACI, Communities, etc.</a:t>
            </a:r>
          </a:p>
          <a:p>
            <a:pPr lvl="1"/>
            <a:endParaRPr lang="en-US">
              <a:cs typeface="Calibri"/>
            </a:endParaRPr>
          </a:p>
        </p:txBody>
      </p:sp>
    </p:spTree>
    <p:extLst>
      <p:ext uri="{BB962C8B-B14F-4D97-AF65-F5344CB8AC3E}">
        <p14:creationId xmlns:p14="http://schemas.microsoft.com/office/powerpoint/2010/main" val="1947228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23</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381000" y="1235101"/>
            <a:ext cx="11297194" cy="3785652"/>
          </a:xfrm>
          <a:prstGeom prst="rect">
            <a:avLst/>
          </a:prstGeom>
          <a:noFill/>
        </p:spPr>
        <p:txBody>
          <a:bodyPr wrap="square">
            <a:spAutoFit/>
          </a:bodyPr>
          <a:lstStyle/>
          <a:p>
            <a:r>
              <a:rPr lang="en-US" sz="2400" b="1">
                <a:solidFill>
                  <a:schemeClr val="tx2"/>
                </a:solidFill>
              </a:rPr>
              <a:t>Option 2:  Metro should use its $50 million primarily on ZE Infrastructure with some targeted subsidy funding.</a:t>
            </a:r>
          </a:p>
          <a:p>
            <a:endParaRPr lang="en-US" sz="2400" b="1"/>
          </a:p>
          <a:p>
            <a:pPr lvl="1"/>
            <a:endParaRPr lang="en-US" sz="2400">
              <a:cs typeface="Calibri"/>
            </a:endParaRPr>
          </a:p>
          <a:p>
            <a:pPr lvl="1"/>
            <a:r>
              <a:rPr lang="en-US" b="1" u="sng">
                <a:cs typeface="Calibri"/>
              </a:rPr>
              <a:t>OPPORTUNITIES</a:t>
            </a:r>
          </a:p>
          <a:p>
            <a:pPr marL="742950" lvl="1" indent="-285750">
              <a:buFont typeface="Arial" panose="020B0604020202020204" pitchFamily="34" charset="0"/>
              <a:buChar char="•"/>
            </a:pPr>
            <a:r>
              <a:rPr lang="en-US">
                <a:cs typeface="Calibri"/>
              </a:rPr>
              <a:t>Achieves Metro Board direction on one of the use of Metro funds for vehicle subsidies.</a:t>
            </a:r>
          </a:p>
          <a:p>
            <a:pPr lvl="1"/>
            <a:endParaRPr lang="en-US">
              <a:cs typeface="Calibri"/>
            </a:endParaRPr>
          </a:p>
          <a:p>
            <a:pPr lvl="1"/>
            <a:r>
              <a:rPr lang="en-US" b="1" u="sng">
                <a:cs typeface="Calibri"/>
              </a:rPr>
              <a:t>CHALLENGES</a:t>
            </a:r>
          </a:p>
          <a:p>
            <a:pPr marL="742950" lvl="1" indent="-285750">
              <a:buFont typeface="Arial" panose="020B0604020202020204" pitchFamily="34" charset="0"/>
              <a:buChar char="•"/>
            </a:pPr>
            <a:r>
              <a:rPr lang="en-US">
                <a:cs typeface="Calibri"/>
              </a:rPr>
              <a:t>Determining the focus-Small Business, Independent Owners/Operators in corridor, etc.?</a:t>
            </a:r>
          </a:p>
          <a:p>
            <a:pPr marL="742950" lvl="1" indent="-285750">
              <a:buFont typeface="Arial" panose="020B0604020202020204" pitchFamily="34" charset="0"/>
              <a:buChar char="•"/>
            </a:pPr>
            <a:r>
              <a:rPr lang="en-US">
                <a:cs typeface="Calibri"/>
              </a:rPr>
              <a:t>Targeted subsidy funding will need to layer on top of other funding sources (Ports, AQMD, CARB, etc.)</a:t>
            </a:r>
          </a:p>
          <a:p>
            <a:pPr marL="742950" lvl="1" indent="-285750">
              <a:buFont typeface="Arial" panose="020B0604020202020204" pitchFamily="34" charset="0"/>
              <a:buChar char="•"/>
            </a:pPr>
            <a:endParaRPr lang="en-US">
              <a:cs typeface="Calibri"/>
            </a:endParaRPr>
          </a:p>
          <a:p>
            <a:pPr lvl="1"/>
            <a:endParaRPr lang="en-US">
              <a:cs typeface="Calibri"/>
            </a:endParaRPr>
          </a:p>
        </p:txBody>
      </p:sp>
    </p:spTree>
    <p:extLst>
      <p:ext uri="{BB962C8B-B14F-4D97-AF65-F5344CB8AC3E}">
        <p14:creationId xmlns:p14="http://schemas.microsoft.com/office/powerpoint/2010/main" val="4241751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235101"/>
            <a:ext cx="10832592" cy="3416320"/>
          </a:xfrm>
          <a:prstGeom prst="rect">
            <a:avLst/>
          </a:prstGeom>
          <a:noFill/>
        </p:spPr>
        <p:txBody>
          <a:bodyPr wrap="square">
            <a:spAutoFit/>
          </a:bodyPr>
          <a:lstStyle/>
          <a:p>
            <a:r>
              <a:rPr lang="en-US" sz="2400" b="1">
                <a:solidFill>
                  <a:schemeClr val="tx2"/>
                </a:solidFill>
              </a:rPr>
              <a:t>Option 3:  Metro should use its $50 million primarily on subsidy funding for ZE truck purchases/leases.</a:t>
            </a:r>
          </a:p>
          <a:p>
            <a:endParaRPr lang="en-US" sz="2400" b="1"/>
          </a:p>
          <a:p>
            <a:pPr lvl="1"/>
            <a:r>
              <a:rPr lang="en-US" b="1" u="sng">
                <a:cs typeface="Calibri"/>
              </a:rPr>
              <a:t>OPPORTUNITIES</a:t>
            </a:r>
          </a:p>
          <a:p>
            <a:pPr marL="742950" lvl="1" indent="-285750">
              <a:buFont typeface="Arial" panose="020B0604020202020204" pitchFamily="34" charset="0"/>
              <a:buChar char="•"/>
            </a:pPr>
            <a:r>
              <a:rPr lang="en-US">
                <a:cs typeface="Calibri"/>
              </a:rPr>
              <a:t>Meet the Metro Board directive on subsidy funding for ZE truck purchases/leases.</a:t>
            </a:r>
          </a:p>
          <a:p>
            <a:pPr marL="742950" lvl="1" indent="-285750">
              <a:buFont typeface="Arial" panose="020B0604020202020204" pitchFamily="34" charset="0"/>
              <a:buChar char="•"/>
            </a:pPr>
            <a:r>
              <a:rPr lang="en-US">
                <a:cs typeface="Calibri"/>
              </a:rPr>
              <a:t>Provide support to small fleets and independent operators.</a:t>
            </a:r>
          </a:p>
          <a:p>
            <a:pPr lvl="1"/>
            <a:endParaRPr lang="en-US">
              <a:cs typeface="Calibri"/>
            </a:endParaRPr>
          </a:p>
          <a:p>
            <a:pPr lvl="1"/>
            <a:r>
              <a:rPr lang="en-US" b="1" u="sng">
                <a:cs typeface="Calibri"/>
              </a:rPr>
              <a:t>CHALLENGES</a:t>
            </a:r>
          </a:p>
          <a:p>
            <a:pPr marL="800100" lvl="1" indent="-342900">
              <a:buFont typeface="Arial" panose="020B0604020202020204" pitchFamily="34" charset="0"/>
              <a:buChar char="•"/>
            </a:pPr>
            <a:r>
              <a:rPr lang="en-US"/>
              <a:t>A strong business case will need to be made on the level of subsidy per ZE truck which is expensive in the near term.</a:t>
            </a:r>
          </a:p>
          <a:p>
            <a:pPr marL="800100" lvl="1" indent="-342900">
              <a:buFont typeface="Arial" panose="020B0604020202020204" pitchFamily="34" charset="0"/>
              <a:buChar char="•"/>
            </a:pPr>
            <a:r>
              <a:rPr lang="en-US">
                <a:cs typeface="Calibri"/>
              </a:rPr>
              <a:t>Dependent upon access to ZE infrastructure for charging/fueling.</a:t>
            </a:r>
          </a:p>
        </p:txBody>
      </p:sp>
    </p:spTree>
    <p:extLst>
      <p:ext uri="{BB962C8B-B14F-4D97-AF65-F5344CB8AC3E}">
        <p14:creationId xmlns:p14="http://schemas.microsoft.com/office/powerpoint/2010/main" val="868179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235101"/>
            <a:ext cx="10832592" cy="2308324"/>
          </a:xfrm>
          <a:prstGeom prst="rect">
            <a:avLst/>
          </a:prstGeom>
          <a:noFill/>
        </p:spPr>
        <p:txBody>
          <a:bodyPr wrap="square">
            <a:spAutoFit/>
          </a:bodyPr>
          <a:lstStyle/>
          <a:p>
            <a:r>
              <a:rPr lang="en-US" sz="2400" b="1"/>
              <a:t>DRAFT RECOMMENDATION</a:t>
            </a:r>
          </a:p>
          <a:p>
            <a:endParaRPr lang="en-US" sz="2400" b="1">
              <a:solidFill>
                <a:schemeClr val="tx2"/>
              </a:solidFill>
            </a:endParaRPr>
          </a:p>
          <a:p>
            <a:r>
              <a:rPr lang="en-US" sz="2400" b="1">
                <a:solidFill>
                  <a:schemeClr val="tx2"/>
                </a:solidFill>
              </a:rPr>
              <a:t>Metro should use its $50 million primarily on ZE Infrastructure with some targeted subsidy funding.</a:t>
            </a:r>
          </a:p>
          <a:p>
            <a:endParaRPr lang="en-US" sz="2400" b="1">
              <a:solidFill>
                <a:schemeClr val="tx2"/>
              </a:solidFill>
            </a:endParaRPr>
          </a:p>
          <a:p>
            <a:endParaRPr lang="en-US" sz="2400" b="1">
              <a:solidFill>
                <a:schemeClr val="tx2"/>
              </a:solidFill>
            </a:endParaRPr>
          </a:p>
        </p:txBody>
      </p:sp>
    </p:spTree>
    <p:extLst>
      <p:ext uri="{BB962C8B-B14F-4D97-AF65-F5344CB8AC3E}">
        <p14:creationId xmlns:p14="http://schemas.microsoft.com/office/powerpoint/2010/main" val="195961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Upcoming Meetings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2634187" y="1146087"/>
            <a:ext cx="8867954" cy="5003870"/>
          </a:xfrm>
        </p:spPr>
        <p:txBody>
          <a:bodyPr vert="horz" lIns="91440" tIns="45720" rIns="91440" bIns="45720" rtlCol="0" anchor="t">
            <a:normAutofit fontScale="85000" lnSpcReduction="20000"/>
          </a:bodyPr>
          <a:lstStyle/>
          <a:p>
            <a:pPr marL="457200" lvl="1" indent="0">
              <a:buNone/>
            </a:pPr>
            <a:r>
              <a:rPr lang="en-US" sz="1700" b="1">
                <a:solidFill>
                  <a:srgbClr val="00B4BD"/>
                </a:solidFill>
                <a:ea typeface="+mn-lt"/>
                <a:cs typeface="+mn-lt"/>
              </a:rPr>
              <a:t>Vision &amp; Goals Development Public Meeting</a:t>
            </a:r>
          </a:p>
          <a:p>
            <a:pPr lvl="2">
              <a:buFont typeface="Calibri" panose="020F0502020204030204" pitchFamily="34" charset="0"/>
              <a:buChar char="&gt;"/>
            </a:pPr>
            <a:r>
              <a:rPr lang="en-US" sz="1700" i="1">
                <a:ea typeface="+mn-lt"/>
                <a:cs typeface="+mn-lt"/>
              </a:rPr>
              <a:t>Wednesday, March 23, 5:30-7:00pm</a:t>
            </a:r>
          </a:p>
          <a:p>
            <a:pPr marL="0" indent="0">
              <a:buNone/>
            </a:pPr>
            <a:endParaRPr lang="en-US" sz="1700" b="1">
              <a:solidFill>
                <a:srgbClr val="00B4BD"/>
              </a:solidFill>
              <a:ea typeface="+mn-lt"/>
              <a:cs typeface="+mn-lt"/>
            </a:endParaRPr>
          </a:p>
          <a:p>
            <a:pPr marL="461963" indent="-461963">
              <a:buNone/>
            </a:pPr>
            <a:r>
              <a:rPr lang="en-US" sz="1700" b="1">
                <a:solidFill>
                  <a:srgbClr val="00B4BD"/>
                </a:solidFill>
                <a:ea typeface="+mn-lt"/>
                <a:cs typeface="+mn-lt"/>
              </a:rPr>
              <a:t>	Community Leadership Committee</a:t>
            </a:r>
          </a:p>
          <a:p>
            <a:pPr lvl="2">
              <a:buFont typeface="Calibri" panose="020F0502020204030204" pitchFamily="34" charset="0"/>
              <a:buChar char="&gt;"/>
            </a:pPr>
            <a:r>
              <a:rPr lang="en-US" sz="1700" i="1">
                <a:ea typeface="+mn-lt"/>
                <a:cs typeface="+mn-lt"/>
              </a:rPr>
              <a:t>Thursday, March 31, 5-6:30pm </a:t>
            </a:r>
          </a:p>
          <a:p>
            <a:pPr marL="0" indent="0">
              <a:buNone/>
            </a:pPr>
            <a:endParaRPr lang="en-US" sz="1700" b="1">
              <a:solidFill>
                <a:srgbClr val="00B4BD"/>
              </a:solidFill>
              <a:ea typeface="+mn-lt"/>
              <a:cs typeface="+mn-lt"/>
            </a:endParaRPr>
          </a:p>
          <a:p>
            <a:pPr marL="461963" indent="-57150">
              <a:buNone/>
            </a:pPr>
            <a:r>
              <a:rPr lang="en-US" sz="1700" b="1">
                <a:solidFill>
                  <a:srgbClr val="00B4BD"/>
                </a:solidFill>
                <a:ea typeface="+mn-lt"/>
                <a:cs typeface="+mn-lt"/>
              </a:rPr>
              <a:t>Working Groups </a:t>
            </a:r>
          </a:p>
          <a:p>
            <a:pPr marL="457200" lvl="1" indent="0">
              <a:buNone/>
            </a:pPr>
            <a:r>
              <a:rPr lang="en-US" sz="1600" i="1">
                <a:ea typeface="+mn-lt"/>
                <a:cs typeface="+mn-lt"/>
              </a:rPr>
              <a:t>Equity</a:t>
            </a:r>
          </a:p>
          <a:p>
            <a:pPr lvl="2">
              <a:buFont typeface="Calibri" panose="020F0502020204030204" pitchFamily="34" charset="0"/>
              <a:buChar char="&gt;"/>
            </a:pPr>
            <a:r>
              <a:rPr lang="en-US" sz="1600" i="1">
                <a:ea typeface="+mn-lt"/>
                <a:cs typeface="+mn-lt"/>
              </a:rPr>
              <a:t>Tuesday, April 5, 5-7pm </a:t>
            </a:r>
          </a:p>
          <a:p>
            <a:pPr marL="0" indent="0">
              <a:buNone/>
            </a:pPr>
            <a:endParaRPr lang="en-US" sz="1700">
              <a:ea typeface="+mn-lt"/>
              <a:cs typeface="+mn-lt"/>
            </a:endParaRPr>
          </a:p>
          <a:p>
            <a:pPr marL="0" indent="404813">
              <a:buNone/>
            </a:pPr>
            <a:r>
              <a:rPr lang="en-US" sz="1700">
                <a:ea typeface="+mn-lt"/>
                <a:cs typeface="+mn-lt"/>
              </a:rPr>
              <a:t>Zero-Emission Truck</a:t>
            </a:r>
          </a:p>
          <a:p>
            <a:pPr marL="1198563" lvl="1" indent="-279400">
              <a:buFont typeface="Calibri" panose="020F0502020204030204" pitchFamily="34" charset="0"/>
              <a:buChar char="&gt;"/>
            </a:pPr>
            <a:r>
              <a:rPr lang="en-US" sz="1700" i="1">
                <a:ea typeface="+mn-lt"/>
                <a:cs typeface="+mn-lt"/>
              </a:rPr>
              <a:t>Tuesday, April 19, 1-2:30pm</a:t>
            </a:r>
          </a:p>
          <a:p>
            <a:pPr marL="1198563" lvl="1" indent="-279400">
              <a:buFont typeface="Calibri" panose="020F0502020204030204" pitchFamily="34" charset="0"/>
              <a:buChar char="&gt;"/>
            </a:pPr>
            <a:r>
              <a:rPr lang="en-US" sz="1700" i="1">
                <a:ea typeface="+mn-lt"/>
                <a:cs typeface="+mn-lt"/>
              </a:rPr>
              <a:t>Tuesday , May 17, 1-2:30pm</a:t>
            </a:r>
          </a:p>
          <a:p>
            <a:pPr marL="0" indent="0">
              <a:buNone/>
            </a:pPr>
            <a:endParaRPr lang="en-US" sz="1700" b="1">
              <a:solidFill>
                <a:srgbClr val="00B4BD"/>
              </a:solidFill>
              <a:ea typeface="+mn-lt"/>
              <a:cs typeface="+mn-lt"/>
            </a:endParaRPr>
          </a:p>
          <a:p>
            <a:pPr marL="0" indent="404813">
              <a:buNone/>
            </a:pPr>
            <a:r>
              <a:rPr lang="en-US" sz="1700" b="1">
                <a:solidFill>
                  <a:srgbClr val="00B4BD"/>
                </a:solidFill>
                <a:ea typeface="+mn-lt"/>
                <a:cs typeface="+mn-lt"/>
              </a:rPr>
              <a:t>Task Force</a:t>
            </a:r>
            <a:endParaRPr lang="en-US" sz="1700" b="1" i="1">
              <a:solidFill>
                <a:srgbClr val="00B4BD"/>
              </a:solidFill>
              <a:ea typeface="+mn-lt"/>
              <a:cs typeface="+mn-lt"/>
            </a:endParaRPr>
          </a:p>
          <a:p>
            <a:pPr marL="0" indent="404813">
              <a:buNone/>
            </a:pPr>
            <a:r>
              <a:rPr lang="en-US" sz="1700">
                <a:ea typeface="+mn-lt"/>
                <a:cs typeface="+mn-lt"/>
              </a:rPr>
              <a:t>Task Force Meeting #7</a:t>
            </a:r>
          </a:p>
          <a:p>
            <a:pPr marL="1198563" lvl="1" indent="-279400">
              <a:buFont typeface="Calibri" panose="020F0502020204030204" pitchFamily="34" charset="0"/>
              <a:buChar char="&gt;"/>
            </a:pPr>
            <a:r>
              <a:rPr lang="en-US" sz="1600" i="1">
                <a:ea typeface="+mn-lt"/>
                <a:cs typeface="+mn-lt"/>
              </a:rPr>
              <a:t>Monday, April 11, 5-7:30 pm </a:t>
            </a:r>
          </a:p>
          <a:p>
            <a:pPr marL="0" indent="404813">
              <a:buNone/>
            </a:pPr>
            <a:r>
              <a:rPr lang="en-US" sz="1700">
                <a:ea typeface="+mn-lt"/>
                <a:cs typeface="+mn-lt"/>
              </a:rPr>
              <a:t>Task Force Meeting #8</a:t>
            </a:r>
          </a:p>
          <a:p>
            <a:pPr marL="1198563" lvl="1" indent="-279400">
              <a:buFont typeface="Calibri" panose="020F0502020204030204" pitchFamily="34" charset="0"/>
              <a:buChar char="&gt;"/>
            </a:pPr>
            <a:r>
              <a:rPr lang="en-US" sz="1600" i="1">
                <a:ea typeface="+mn-lt"/>
                <a:cs typeface="+mn-lt"/>
              </a:rPr>
              <a:t>Monday, May 9, 5-7:30pm </a:t>
            </a:r>
          </a:p>
          <a:p>
            <a:pPr marL="2228850" lvl="7" indent="-457200">
              <a:lnSpc>
                <a:spcPct val="110000"/>
              </a:lnSpc>
              <a:spcBef>
                <a:spcPts val="1000"/>
              </a:spcBef>
              <a:buNone/>
            </a:pPr>
            <a:endParaRPr lang="en-US" sz="17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fld id="{2429C633-AF9B-9840-B7F1-7587910FEF71}" type="slidenum">
              <a:rPr lang="en-US" smtClean="0"/>
              <a:pPr/>
              <a:t>26</a:t>
            </a:fld>
            <a:endParaRPr lang="en-US"/>
          </a:p>
        </p:txBody>
      </p:sp>
    </p:spTree>
    <p:extLst>
      <p:ext uri="{BB962C8B-B14F-4D97-AF65-F5344CB8AC3E}">
        <p14:creationId xmlns:p14="http://schemas.microsoft.com/office/powerpoint/2010/main" val="1940102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0D9A43A-29F0-450B-BA5F-B0F44B8E434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1FE277-C520-490A-B3D8-1E90DF5AC834}"/>
              </a:ext>
            </a:extLst>
          </p:cNvPr>
          <p:cNvSpPr>
            <a:spLocks noGrp="1"/>
          </p:cNvSpPr>
          <p:nvPr>
            <p:ph sz="half" idx="1"/>
          </p:nvPr>
        </p:nvSpPr>
        <p:spPr>
          <a:xfrm>
            <a:off x="381000" y="1091218"/>
            <a:ext cx="6351270" cy="4675563"/>
          </a:xfrm>
        </p:spPr>
        <p:txBody>
          <a:bodyPr vert="horz" lIns="91440" tIns="45720" rIns="91440" bIns="45720" rtlCol="0" anchor="t">
            <a:normAutofit/>
          </a:bodyPr>
          <a:lstStyle/>
          <a:p>
            <a:pPr>
              <a:lnSpc>
                <a:spcPct val="100000"/>
              </a:lnSpc>
              <a:spcBef>
                <a:spcPts val="300"/>
              </a:spcBef>
              <a:buFontTx/>
              <a:buChar char="&gt;"/>
            </a:pPr>
            <a:r>
              <a:rPr lang="en-US">
                <a:ea typeface="Yu Mincho"/>
                <a:cs typeface="Arial"/>
              </a:rPr>
              <a:t>Over 3,000 stakeholders received the survey via email. </a:t>
            </a:r>
          </a:p>
          <a:p>
            <a:pPr marL="0" indent="0">
              <a:lnSpc>
                <a:spcPct val="100000"/>
              </a:lnSpc>
              <a:spcBef>
                <a:spcPts val="300"/>
              </a:spcBef>
              <a:buNone/>
            </a:pPr>
            <a:endParaRPr lang="en-US">
              <a:ea typeface="Yu Mincho"/>
              <a:cs typeface="Arial"/>
            </a:endParaRPr>
          </a:p>
          <a:p>
            <a:pPr>
              <a:lnSpc>
                <a:spcPct val="100000"/>
              </a:lnSpc>
              <a:spcBef>
                <a:spcPts val="300"/>
              </a:spcBef>
              <a:buFontTx/>
              <a:buChar char="&gt;"/>
            </a:pPr>
            <a:r>
              <a:rPr lang="en-US"/>
              <a:t>The survey is being administered between February 22, 2022-March 25, 2022</a:t>
            </a:r>
          </a:p>
          <a:p>
            <a:pPr marL="0" indent="0">
              <a:lnSpc>
                <a:spcPct val="100000"/>
              </a:lnSpc>
              <a:spcBef>
                <a:spcPts val="300"/>
              </a:spcBef>
              <a:buNone/>
            </a:pPr>
            <a:endParaRPr lang="en-US"/>
          </a:p>
          <a:p>
            <a:pPr marL="285750" indent="-285750">
              <a:buFont typeface="Calibri" panose="020F0502020204030204" pitchFamily="34" charset="0"/>
              <a:buChar char="&gt;"/>
            </a:pPr>
            <a:r>
              <a:rPr lang="en-US"/>
              <a:t>4 questions</a:t>
            </a:r>
            <a:endParaRPr lang="en-US">
              <a:cs typeface="Calibri"/>
            </a:endParaRPr>
          </a:p>
          <a:p>
            <a:pPr lvl="1"/>
            <a:r>
              <a:rPr lang="en-US"/>
              <a:t>3 open-ended questions </a:t>
            </a:r>
          </a:p>
          <a:p>
            <a:pPr lvl="1"/>
            <a:r>
              <a:rPr lang="en-US"/>
              <a:t>1 closed-ended question </a:t>
            </a:r>
          </a:p>
          <a:p>
            <a:pPr marL="457200" lvl="1" indent="0">
              <a:buNone/>
            </a:pPr>
            <a:endParaRPr lang="en-US"/>
          </a:p>
          <a:p>
            <a:pPr marL="285750" indent="-285750">
              <a:buFont typeface="Calibri" panose="020F0502020204030204" pitchFamily="34" charset="0"/>
              <a:buChar char="&gt;"/>
            </a:pPr>
            <a:r>
              <a:rPr lang="en-US"/>
              <a:t>240 Respondents as of March 18, 2022</a:t>
            </a:r>
          </a:p>
          <a:p>
            <a:pPr marL="0" indent="0">
              <a:buNone/>
            </a:pPr>
            <a:endParaRPr lang="en-US"/>
          </a:p>
          <a:p>
            <a:pPr marL="0" indent="0">
              <a:buNone/>
            </a:pPr>
            <a:endParaRPr lang="en-US">
              <a:cs typeface="Calibri"/>
            </a:endParaRPr>
          </a:p>
          <a:p>
            <a:pPr marL="457200" lvl="1" indent="0">
              <a:buNone/>
            </a:pPr>
            <a:endParaRPr lang="en-US" sz="1500">
              <a:latin typeface="Calibri"/>
              <a:ea typeface="Yu Mincho"/>
              <a:cs typeface="Arial"/>
            </a:endParaRPr>
          </a:p>
          <a:p>
            <a:pPr marL="0" indent="0">
              <a:lnSpc>
                <a:spcPct val="100000"/>
              </a:lnSpc>
              <a:spcBef>
                <a:spcPts val="300"/>
              </a:spcBef>
              <a:buNone/>
            </a:pPr>
            <a:endParaRPr lang="en-US" sz="1600">
              <a:highlight>
                <a:srgbClr val="FFFF00"/>
              </a:highlight>
              <a:latin typeface="Calibri"/>
              <a:ea typeface="Yu Mincho"/>
              <a:cs typeface="Arial"/>
            </a:endParaRPr>
          </a:p>
        </p:txBody>
      </p:sp>
      <p:sp>
        <p:nvSpPr>
          <p:cNvPr id="4" name="Slide Number Placeholder 3">
            <a:extLst>
              <a:ext uri="{FF2B5EF4-FFF2-40B4-BE49-F238E27FC236}">
                <a16:creationId xmlns:a16="http://schemas.microsoft.com/office/drawing/2014/main" id="{D3D4EE6E-76D1-4A31-80F5-E64D907138DB}"/>
              </a:ext>
            </a:extLst>
          </p:cNvPr>
          <p:cNvSpPr>
            <a:spLocks noGrp="1"/>
          </p:cNvSpPr>
          <p:nvPr>
            <p:ph type="sldNum" sz="quarter" idx="12"/>
          </p:nvPr>
        </p:nvSpPr>
        <p:spPr/>
        <p:txBody>
          <a:bodyPr/>
          <a:lstStyle/>
          <a:p>
            <a:fld id="{2429C633-AF9B-9840-B7F1-7587910FEF71}" type="slidenum">
              <a:rPr lang="en-US" smtClean="0"/>
              <a:pPr/>
              <a:t>27</a:t>
            </a:fld>
            <a:endParaRPr lang="en-US"/>
          </a:p>
        </p:txBody>
      </p:sp>
      <p:sp>
        <p:nvSpPr>
          <p:cNvPr id="6" name="Title 5">
            <a:extLst>
              <a:ext uri="{FF2B5EF4-FFF2-40B4-BE49-F238E27FC236}">
                <a16:creationId xmlns:a16="http://schemas.microsoft.com/office/drawing/2014/main" id="{1AC31FF9-13DC-45D7-A46D-073F1EADC7F4}"/>
              </a:ext>
            </a:extLst>
          </p:cNvPr>
          <p:cNvSpPr>
            <a:spLocks noGrp="1"/>
          </p:cNvSpPr>
          <p:nvPr>
            <p:ph type="title"/>
          </p:nvPr>
        </p:nvSpPr>
        <p:spPr>
          <a:xfrm>
            <a:off x="381000" y="285749"/>
            <a:ext cx="9288780" cy="429145"/>
          </a:xfrm>
        </p:spPr>
        <p:txBody>
          <a:bodyPr/>
          <a:lstStyle/>
          <a:p>
            <a:r>
              <a:rPr lang="en-US" sz="2800" b="1">
                <a:ea typeface="+mn-lt"/>
                <a:cs typeface="+mn-lt"/>
              </a:rPr>
              <a:t>Metro I-710 South Corridor Vision &amp; Goals Summary Update</a:t>
            </a:r>
            <a:endParaRPr lang="en-US" sz="2800"/>
          </a:p>
        </p:txBody>
      </p:sp>
      <p:pic>
        <p:nvPicPr>
          <p:cNvPr id="7" name="Picture 6" descr="Text, website&#10;&#10;Description automatically generated">
            <a:extLst>
              <a:ext uri="{FF2B5EF4-FFF2-40B4-BE49-F238E27FC236}">
                <a16:creationId xmlns:a16="http://schemas.microsoft.com/office/drawing/2014/main" id="{5AAA8C00-3D2C-486C-AECB-AC0E870BB37E}"/>
              </a:ext>
            </a:extLst>
          </p:cNvPr>
          <p:cNvPicPr>
            <a:picLocks noChangeAspect="1"/>
          </p:cNvPicPr>
          <p:nvPr/>
        </p:nvPicPr>
        <p:blipFill>
          <a:blip r:embed="rId3"/>
          <a:stretch>
            <a:fillRect/>
          </a:stretch>
        </p:blipFill>
        <p:spPr>
          <a:xfrm>
            <a:off x="7039849" y="1091218"/>
            <a:ext cx="4858781" cy="5217217"/>
          </a:xfrm>
          <a:prstGeom prst="rect">
            <a:avLst/>
          </a:prstGeom>
          <a:effectLst>
            <a:outerShdw blurRad="50800" dist="38100" dir="2700000" algn="tl" rotWithShape="0">
              <a:prstClr val="black">
                <a:alpha val="40000"/>
              </a:prstClr>
            </a:outerShdw>
          </a:effectLst>
        </p:spPr>
      </p:pic>
      <p:pic>
        <p:nvPicPr>
          <p:cNvPr id="2" name="Picture 4" descr="Qr code&#10;&#10;Description automatically generated">
            <a:extLst>
              <a:ext uri="{FF2B5EF4-FFF2-40B4-BE49-F238E27FC236}">
                <a16:creationId xmlns:a16="http://schemas.microsoft.com/office/drawing/2014/main" id="{659B1D6B-A943-4466-8605-8B5FE5296BF8}"/>
              </a:ext>
            </a:extLst>
          </p:cNvPr>
          <p:cNvPicPr>
            <a:picLocks noChangeAspect="1"/>
          </p:cNvPicPr>
          <p:nvPr/>
        </p:nvPicPr>
        <p:blipFill>
          <a:blip r:embed="rId4"/>
          <a:stretch>
            <a:fillRect/>
          </a:stretch>
        </p:blipFill>
        <p:spPr>
          <a:xfrm>
            <a:off x="4720044" y="4397216"/>
            <a:ext cx="2012226" cy="1959134"/>
          </a:xfrm>
          <a:prstGeom prst="rect">
            <a:avLst/>
          </a:prstGeom>
        </p:spPr>
      </p:pic>
    </p:spTree>
    <p:extLst>
      <p:ext uri="{BB962C8B-B14F-4D97-AF65-F5344CB8AC3E}">
        <p14:creationId xmlns:p14="http://schemas.microsoft.com/office/powerpoint/2010/main" val="385916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28</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3568731" y="120926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3568730" y="316393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3568730" y="376496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3568730" y="431349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3568730" y="487791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3568730" y="542649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4125257" y="1252393"/>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4125258" y="3225945"/>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lIns="91440" tIns="45720" rIns="91440" bIns="45720" rtlCol="0" anchor="t">
            <a:spAutoFit/>
          </a:bodyPr>
          <a:lstStyle/>
          <a:p>
            <a:pPr algn="ctr"/>
            <a:r>
              <a:rPr lang="en-US" sz="2200">
                <a:cs typeface="Arial"/>
              </a:rPr>
              <a:t>Partner, Morales + Morales</a:t>
            </a:r>
          </a:p>
        </p:txBody>
      </p:sp>
    </p:spTree>
    <p:extLst>
      <p:ext uri="{BB962C8B-B14F-4D97-AF65-F5344CB8AC3E}">
        <p14:creationId xmlns:p14="http://schemas.microsoft.com/office/powerpoint/2010/main" val="45571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Task Force </a:t>
            </a:r>
            <a:r>
              <a:rPr lang="en-US" sz="3600"/>
              <a:t>Member</a:t>
            </a:r>
            <a:r>
              <a:rPr lang="en-US"/>
              <a:t> Identification</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369332"/>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Task Force Members, please change your Zoom screen name to include:   </a:t>
            </a:r>
            <a:r>
              <a:rPr lang="en-US" sz="2000">
                <a:cs typeface="Calibri"/>
              </a:rPr>
              <a:t>Name and Organization Name</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386262" y="1385887"/>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110182" y="4279477"/>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5</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468024" y="1255233"/>
            <a:ext cx="9652020" cy="4635569"/>
          </a:xfrm>
        </p:spPr>
        <p:txBody>
          <a:bodyPr vert="horz" lIns="91440" tIns="45720" rIns="91440" bIns="45720" rtlCol="0" anchor="t">
            <a:noAutofit/>
          </a:bodyPr>
          <a:lstStyle/>
          <a:p>
            <a:pPr marL="1089025" indent="-1089025">
              <a:buNone/>
            </a:pPr>
            <a:r>
              <a:rPr lang="en-US" sz="1400" b="1">
                <a:cs typeface="Calibri" panose="020F0502020204030204"/>
              </a:rPr>
              <a:t>1:00 pm     	</a:t>
            </a:r>
            <a:r>
              <a:rPr lang="en-US" sz="1400" b="1">
                <a:ea typeface="+mn-lt"/>
                <a:cs typeface="+mn-lt"/>
              </a:rPr>
              <a:t>Welcome,</a:t>
            </a:r>
            <a:r>
              <a:rPr lang="en-US" sz="1400" b="1">
                <a:cs typeface="Calibri" panose="020F0502020204030204"/>
              </a:rPr>
              <a:t> Introductions, Agenda Review, and Purpose of the Zero-Emission Truck Working Group </a:t>
            </a:r>
            <a:br>
              <a:rPr lang="en-US" sz="1400">
                <a:cs typeface="Calibri" panose="020F0502020204030204"/>
              </a:rPr>
            </a:br>
            <a:endParaRPr lang="en-US" sz="1400">
              <a:cs typeface="Calibri" panose="020F0502020204030204"/>
            </a:endParaRPr>
          </a:p>
          <a:p>
            <a:pPr marL="1089025" indent="-1089025">
              <a:lnSpc>
                <a:spcPct val="120000"/>
              </a:lnSpc>
              <a:buNone/>
              <a:tabLst>
                <a:tab pos="852488" algn="l"/>
              </a:tabLst>
            </a:pPr>
            <a:r>
              <a:rPr lang="en-US" sz="1400" b="1">
                <a:cs typeface="Calibri" panose="020F0502020204030204"/>
              </a:rPr>
              <a:t>1:05 pm     		Agenda Item #1:  Project Team Presentation</a:t>
            </a:r>
          </a:p>
          <a:p>
            <a:pPr marL="1089025" indent="-1089025">
              <a:lnSpc>
                <a:spcPct val="120000"/>
              </a:lnSpc>
              <a:buNone/>
              <a:tabLst>
                <a:tab pos="852488" algn="l"/>
              </a:tabLst>
            </a:pPr>
            <a:endParaRPr lang="en-US" sz="800">
              <a:ea typeface="+mn-lt"/>
              <a:cs typeface="Calibri"/>
            </a:endParaRPr>
          </a:p>
          <a:p>
            <a:pPr marL="1089025" indent="-1089025">
              <a:lnSpc>
                <a:spcPct val="110000"/>
              </a:lnSpc>
              <a:buNone/>
            </a:pPr>
            <a:r>
              <a:rPr lang="en-US" sz="1400" b="1">
                <a:ea typeface="+mn-lt"/>
                <a:cs typeface="Calibri"/>
              </a:rPr>
              <a:t>1:10 pm   	 Agenda Item #2:  </a:t>
            </a:r>
            <a:r>
              <a:rPr lang="en-US" sz="1400" b="1">
                <a:effectLst/>
                <a:latin typeface="Calibri" panose="020F0502020204030204" pitchFamily="34" charset="0"/>
                <a:ea typeface="Calibri" panose="020F0502020204030204" pitchFamily="34" charset="0"/>
                <a:cs typeface="Arial" panose="020B0604020202020204" pitchFamily="34" charset="0"/>
              </a:rPr>
              <a:t>Funding Opportunities</a:t>
            </a:r>
          </a:p>
          <a:p>
            <a:pPr marL="1089025" indent="-1089025">
              <a:lnSpc>
                <a:spcPct val="110000"/>
              </a:lnSpc>
              <a:buNone/>
            </a:pPr>
            <a:endParaRPr lang="en-US" sz="600" b="1">
              <a:latin typeface="Calibri" panose="020F0502020204030204" pitchFamily="34" charset="0"/>
              <a:ea typeface="+mn-lt"/>
              <a:cs typeface="Arial" panose="020B0604020202020204" pitchFamily="34" charset="0"/>
            </a:endParaRPr>
          </a:p>
          <a:p>
            <a:pPr marL="1089025" indent="-1089025">
              <a:lnSpc>
                <a:spcPct val="110000"/>
              </a:lnSpc>
              <a:buNone/>
            </a:pPr>
            <a:r>
              <a:rPr lang="en-US" sz="1400" b="1">
                <a:ea typeface="+mn-lt"/>
                <a:cs typeface="Calibri"/>
              </a:rPr>
              <a:t>1:45 pm     	Agenda Item #3:  Working Group Discussion</a:t>
            </a:r>
            <a:endParaRPr lang="en-US" sz="1400">
              <a:ea typeface="+mn-lt"/>
              <a:cs typeface="Calibri"/>
            </a:endParaRPr>
          </a:p>
          <a:p>
            <a:pPr marL="1089025" indent="-1089025">
              <a:lnSpc>
                <a:spcPct val="110000"/>
              </a:lnSpc>
              <a:buNone/>
            </a:pPr>
            <a:r>
              <a:rPr lang="en-US" sz="1400" b="1">
                <a:ea typeface="+mn-lt"/>
                <a:cs typeface="Calibri"/>
              </a:rPr>
              <a:t> 		 </a:t>
            </a:r>
            <a:endParaRPr lang="en-US" sz="1400">
              <a:ea typeface="+mn-lt"/>
              <a:cs typeface="Calibri"/>
            </a:endParaRPr>
          </a:p>
          <a:p>
            <a:pPr marL="1089025" indent="-1089025">
              <a:buNone/>
            </a:pPr>
            <a:r>
              <a:rPr lang="en-US" sz="1400" b="1">
                <a:ea typeface="+mn-lt"/>
                <a:cs typeface="Calibri"/>
              </a:rPr>
              <a:t>2:25 pm       	Closing Comments, Next Steps, Thank you</a:t>
            </a:r>
            <a:endParaRPr lang="en-US" sz="2900">
              <a:ea typeface="+mn-lt"/>
              <a:cs typeface="+mn-lt"/>
            </a:endParaRPr>
          </a:p>
          <a:p>
            <a:pPr marL="1257300" lvl="2" indent="-342900">
              <a:spcBef>
                <a:spcPts val="0"/>
              </a:spcBef>
              <a:buFont typeface="Symbol" panose="05050102010706020507" pitchFamily="18" charset="2"/>
              <a:buChar char=""/>
            </a:pPr>
            <a:endParaRPr lang="en-US" sz="1400">
              <a:latin typeface="Calibri" panose="020F050202020403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5" name="Content Placeholder 2">
            <a:extLst>
              <a:ext uri="{FF2B5EF4-FFF2-40B4-BE49-F238E27FC236}">
                <a16:creationId xmlns:a16="http://schemas.microsoft.com/office/drawing/2014/main" id="{D6BF22DF-57ED-4732-BDDC-CD8A3432EE8D}"/>
              </a:ext>
            </a:extLst>
          </p:cNvPr>
          <p:cNvSpPr txBox="1">
            <a:spLocks/>
          </p:cNvSpPr>
          <p:nvPr/>
        </p:nvSpPr>
        <p:spPr>
          <a:xfrm>
            <a:off x="6302534" y="1157868"/>
            <a:ext cx="5509161" cy="548792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endParaRPr lang="en-US" sz="2900">
              <a:ea typeface="+mn-lt"/>
              <a:cs typeface="+mn-lt"/>
            </a:endParaRPr>
          </a:p>
          <a:p>
            <a:pPr marL="0" indent="0">
              <a:buFont typeface="System Font Regular"/>
              <a:buNone/>
            </a:pPr>
            <a:endParaRPr lang="en-US" sz="4800">
              <a:ea typeface="+mn-lt"/>
              <a:cs typeface="+mn-lt"/>
            </a:endParaRPr>
          </a:p>
          <a:p>
            <a:pPr marL="0" indent="0">
              <a:buFont typeface="System Font Regular"/>
              <a:buNone/>
            </a:pPr>
            <a:r>
              <a:rPr lang="en-US" sz="4800" b="1">
                <a:ea typeface="+mn-lt"/>
                <a:cs typeface="+mn-lt"/>
              </a:rPr>
              <a:t>	</a:t>
            </a:r>
            <a:endParaRPr lang="en-US" sz="4800" b="1">
              <a:solidFill>
                <a:srgbClr val="00B4BD"/>
              </a:solidFill>
              <a:ea typeface="+mn-lt"/>
              <a:cs typeface="+mn-lt"/>
            </a:endParaRPr>
          </a:p>
          <a:p>
            <a:pPr marL="0" indent="0">
              <a:buFont typeface="System Font Regular"/>
              <a:buNone/>
            </a:pPr>
            <a:endParaRPr lang="en-US" sz="2000"/>
          </a:p>
        </p:txBody>
      </p:sp>
    </p:spTree>
    <p:extLst>
      <p:ext uri="{BB962C8B-B14F-4D97-AF65-F5344CB8AC3E}">
        <p14:creationId xmlns:p14="http://schemas.microsoft.com/office/powerpoint/2010/main" val="344691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2489180" y="1141380"/>
            <a:ext cx="5969368" cy="4998034"/>
          </a:xfrm>
        </p:spPr>
        <p:txBody>
          <a:bodyPr vert="horz" lIns="91440" tIns="45720" rIns="91440" bIns="45720" rtlCol="0" anchor="t">
            <a:noAutofit/>
          </a:bodyPr>
          <a:lstStyle/>
          <a:p>
            <a:pPr marL="685800" indent="-685800">
              <a:buNone/>
            </a:pPr>
            <a:r>
              <a:rPr lang="en-US" sz="1200" b="1">
                <a:cs typeface="Calibri" panose="020F0502020204030204"/>
              </a:rPr>
              <a:t>1:00 pm     </a:t>
            </a:r>
            <a:r>
              <a:rPr lang="en-US" sz="1200" b="1">
                <a:ea typeface="+mn-lt"/>
                <a:cs typeface="+mn-lt"/>
              </a:rPr>
              <a:t>Welcome,</a:t>
            </a:r>
            <a:r>
              <a:rPr lang="en-US" sz="1200" b="1">
                <a:cs typeface="Calibri" panose="020F0502020204030204"/>
              </a:rPr>
              <a:t> Introductions, Agenda Review, and Purpose of the Zero-Emission Truck Working Group </a:t>
            </a:r>
            <a:r>
              <a:rPr lang="en-US" sz="1200">
                <a:cs typeface="Calibri" panose="020F0502020204030204"/>
              </a:rPr>
              <a:t>(5 minutes) </a:t>
            </a:r>
            <a:br>
              <a:rPr lang="en-US" sz="1200">
                <a:cs typeface="Calibri" panose="020F0502020204030204"/>
              </a:rPr>
            </a:br>
            <a:endParaRPr lang="en-US" sz="1200">
              <a:cs typeface="Calibri" panose="020F0502020204030204"/>
            </a:endParaRPr>
          </a:p>
          <a:p>
            <a:pPr marL="0" indent="0">
              <a:lnSpc>
                <a:spcPct val="120000"/>
              </a:lnSpc>
              <a:buNone/>
              <a:tabLst>
                <a:tab pos="795338" algn="l"/>
              </a:tabLst>
            </a:pPr>
            <a:r>
              <a:rPr lang="en-US" sz="1200" b="1">
                <a:cs typeface="Calibri" panose="020F0502020204030204"/>
              </a:rPr>
              <a:t>1:05 pm     Agenda Item #1:  Project Team Presentation </a:t>
            </a:r>
            <a:r>
              <a:rPr lang="en-US" sz="1200">
                <a:cs typeface="Calibri" panose="020F0502020204030204"/>
              </a:rPr>
              <a:t>(5 minutes)</a:t>
            </a:r>
            <a:endParaRPr lang="en-US" sz="1200">
              <a:ea typeface="+mn-lt"/>
              <a:cs typeface="Calibri"/>
            </a:endParaRPr>
          </a:p>
          <a:p>
            <a:pPr marL="1139825" lvl="2" indent="-225425">
              <a:buFont typeface="Arial"/>
              <a:buChar char="•"/>
            </a:pPr>
            <a:r>
              <a:rPr lang="en-US" sz="1200">
                <a:ea typeface="+mn-lt"/>
                <a:cs typeface="+mn-lt"/>
              </a:rPr>
              <a:t>Objectives for </a:t>
            </a:r>
            <a:r>
              <a:rPr lang="en-US" sz="1200">
                <a:cs typeface="Calibri" panose="020F0502020204030204"/>
              </a:rPr>
              <a:t>Zero-Emission Truck </a:t>
            </a:r>
            <a:r>
              <a:rPr lang="en-US" sz="1200">
                <a:ea typeface="+mn-lt"/>
                <a:cs typeface="+mn-lt"/>
              </a:rPr>
              <a:t>Working Group Meeting #4</a:t>
            </a:r>
          </a:p>
          <a:p>
            <a:pPr marL="914400" lvl="2" indent="0">
              <a:buNone/>
            </a:pPr>
            <a:endParaRPr lang="en-US" sz="1200">
              <a:ea typeface="+mn-lt"/>
              <a:cs typeface="Calibri"/>
            </a:endParaRPr>
          </a:p>
          <a:p>
            <a:pPr marL="746125" indent="-746125">
              <a:lnSpc>
                <a:spcPct val="110000"/>
              </a:lnSpc>
              <a:buNone/>
            </a:pPr>
            <a:r>
              <a:rPr lang="en-US" sz="1200" b="1">
                <a:ea typeface="+mn-lt"/>
                <a:cs typeface="Calibri"/>
              </a:rPr>
              <a:t>1:10 pm    Agenda Item #2: </a:t>
            </a:r>
            <a:r>
              <a:rPr lang="en-US" sz="1200" b="1">
                <a:ea typeface="+mn-lt"/>
                <a:cs typeface="Arial"/>
              </a:rPr>
              <a:t> </a:t>
            </a:r>
            <a:r>
              <a:rPr lang="en-US" sz="1200" b="1">
                <a:effectLst/>
                <a:latin typeface="Calibri"/>
                <a:ea typeface="Calibri" panose="020F0502020204030204" pitchFamily="34" charset="0"/>
                <a:cs typeface="Arial"/>
              </a:rPr>
              <a:t>Funding Opportunities </a:t>
            </a:r>
            <a:r>
              <a:rPr lang="en-US" sz="1200">
                <a:cs typeface="Calibri" panose="020F0502020204030204"/>
              </a:rPr>
              <a:t>(35 minutes)</a:t>
            </a:r>
            <a:endParaRPr lang="en-US" sz="1200">
              <a:ea typeface="+mn-lt"/>
              <a:cs typeface="Calibri"/>
            </a:endParaRPr>
          </a:p>
          <a:p>
            <a:pPr marL="688975" indent="0">
              <a:lnSpc>
                <a:spcPct val="100000"/>
              </a:lnSpc>
              <a:buNone/>
              <a:tabLst>
                <a:tab pos="688975" algn="l"/>
              </a:tabLst>
            </a:pPr>
            <a:r>
              <a:rPr lang="en-US" sz="1200">
                <a:effectLst/>
                <a:latin typeface="Calibri"/>
                <a:ea typeface="Calibri" panose="020F0502020204030204" pitchFamily="34" charset="0"/>
                <a:cs typeface="Arial"/>
              </a:rPr>
              <a:t>US Department of Transportation</a:t>
            </a:r>
          </a:p>
          <a:p>
            <a:pPr marL="688975" lvl="1" indent="0">
              <a:lnSpc>
                <a:spcPct val="110000"/>
              </a:lnSpc>
              <a:spcBef>
                <a:spcPts val="0"/>
              </a:spcBef>
              <a:buNone/>
              <a:tabLst>
                <a:tab pos="688975" algn="l"/>
              </a:tabLst>
            </a:pPr>
            <a:r>
              <a:rPr lang="en-US" sz="1200" i="1">
                <a:latin typeface="Calibri"/>
                <a:ea typeface="+mn-lt"/>
                <a:cs typeface="Calibri"/>
              </a:rPr>
              <a:t>Andrew Wishnia, Deputy Assistant Secretary for Climate Policy</a:t>
            </a:r>
          </a:p>
          <a:p>
            <a:pPr marL="688975" lvl="1" indent="0">
              <a:lnSpc>
                <a:spcPct val="110000"/>
              </a:lnSpc>
              <a:spcBef>
                <a:spcPts val="0"/>
              </a:spcBef>
              <a:buNone/>
              <a:tabLst>
                <a:tab pos="688975" algn="l"/>
              </a:tabLst>
            </a:pPr>
            <a:r>
              <a:rPr lang="en-US" sz="1200" i="1">
                <a:latin typeface="Calibri"/>
                <a:ea typeface="+mn-lt"/>
                <a:cs typeface="Calibri"/>
              </a:rPr>
              <a:t>Charles Small, Deputy Assistant Director for Intergovernmental Affairs </a:t>
            </a:r>
            <a:endParaRPr lang="en-US" sz="1200" i="1">
              <a:latin typeface="Calibri" panose="020F0502020204030204" pitchFamily="34" charset="0"/>
              <a:ea typeface="+mn-lt"/>
              <a:cs typeface="Calibri" panose="020F0502020204030204" pitchFamily="34" charset="0"/>
            </a:endParaRPr>
          </a:p>
          <a:p>
            <a:pPr marL="688975" lvl="1" indent="0">
              <a:lnSpc>
                <a:spcPct val="110000"/>
              </a:lnSpc>
              <a:spcBef>
                <a:spcPts val="0"/>
              </a:spcBef>
              <a:buNone/>
              <a:tabLst>
                <a:tab pos="688975" algn="l"/>
              </a:tabLst>
            </a:pPr>
            <a:endParaRPr lang="en-US" sz="1200" i="1">
              <a:latin typeface="Calibri" panose="020F0502020204030204" pitchFamily="34" charset="0"/>
              <a:ea typeface="+mn-lt"/>
              <a:cs typeface="Calibri" panose="020F0502020204030204" pitchFamily="34" charset="0"/>
            </a:endParaRPr>
          </a:p>
          <a:p>
            <a:pPr marL="0" indent="0">
              <a:lnSpc>
                <a:spcPct val="110000"/>
              </a:lnSpc>
              <a:spcBef>
                <a:spcPts val="0"/>
              </a:spcBef>
              <a:buNone/>
              <a:tabLst>
                <a:tab pos="688975" algn="l"/>
              </a:tabLst>
            </a:pPr>
            <a:r>
              <a:rPr lang="en-US" sz="1200" b="1">
                <a:ea typeface="+mn-lt"/>
                <a:cs typeface="Calibri"/>
              </a:rPr>
              <a:t>1:45 pm     Agenda Item #3:  Project Team Updates/Working Group Discussion </a:t>
            </a:r>
            <a:r>
              <a:rPr lang="en-US" sz="1200">
                <a:ea typeface="+mn-lt"/>
                <a:cs typeface="Calibri"/>
              </a:rPr>
              <a:t>(40 minutes)</a:t>
            </a:r>
          </a:p>
          <a:p>
            <a:pPr marL="860425" lvl="1" indent="-171450">
              <a:lnSpc>
                <a:spcPct val="110000"/>
              </a:lnSpc>
              <a:spcBef>
                <a:spcPts val="0"/>
              </a:spcBef>
              <a:tabLst>
                <a:tab pos="688975" algn="l"/>
              </a:tabLst>
            </a:pPr>
            <a:r>
              <a:rPr lang="en-US" sz="1200">
                <a:latin typeface="Calibri"/>
                <a:ea typeface="+mn-lt"/>
                <a:cs typeface="Calibri"/>
              </a:rPr>
              <a:t>Zero-Emission Truck Working Group – Updates</a:t>
            </a:r>
          </a:p>
          <a:p>
            <a:pPr marL="1317625" lvl="2" indent="-171450">
              <a:lnSpc>
                <a:spcPct val="110000"/>
              </a:lnSpc>
              <a:spcBef>
                <a:spcPts val="0"/>
              </a:spcBef>
              <a:buFont typeface="Courier New" panose="02070309020205020404" pitchFamily="49" charset="0"/>
              <a:buChar char="o"/>
              <a:tabLst>
                <a:tab pos="688975" algn="l"/>
              </a:tabLst>
            </a:pPr>
            <a:r>
              <a:rPr lang="en-US" sz="1200">
                <a:cs typeface="Calibri" panose="020F0502020204030204"/>
              </a:rPr>
              <a:t>Zero-Emission Truck </a:t>
            </a:r>
            <a:r>
              <a:rPr lang="en-US" sz="1200">
                <a:ea typeface="+mn-lt"/>
                <a:cs typeface="+mn-lt"/>
              </a:rPr>
              <a:t>Working Group #3 Highlights</a:t>
            </a:r>
            <a:endParaRPr lang="en-US" sz="1200">
              <a:latin typeface="Calibri"/>
              <a:ea typeface="+mn-lt"/>
              <a:cs typeface="Calibri"/>
            </a:endParaRPr>
          </a:p>
          <a:p>
            <a:pPr marL="1314450" lvl="3" indent="-171450">
              <a:buFont typeface="Courier New" panose="02070309020205020404" pitchFamily="49" charset="0"/>
              <a:buChar char="o"/>
            </a:pPr>
            <a:r>
              <a:rPr lang="en-US" sz="1200">
                <a:ea typeface="+mn-lt"/>
                <a:cs typeface="+mn-lt"/>
              </a:rPr>
              <a:t>SB 671 Update and Next Steps</a:t>
            </a:r>
          </a:p>
          <a:p>
            <a:pPr marL="860425" lvl="1" indent="-171450">
              <a:lnSpc>
                <a:spcPct val="110000"/>
              </a:lnSpc>
              <a:spcBef>
                <a:spcPts val="0"/>
              </a:spcBef>
              <a:tabLst>
                <a:tab pos="688975" algn="l"/>
              </a:tabLst>
            </a:pPr>
            <a:r>
              <a:rPr lang="en-US" sz="1200">
                <a:latin typeface="Calibri"/>
                <a:ea typeface="+mn-lt"/>
                <a:cs typeface="Calibri"/>
              </a:rPr>
              <a:t>Funding Opportunities</a:t>
            </a:r>
          </a:p>
          <a:p>
            <a:pPr marL="860425" lvl="1" indent="-171450">
              <a:lnSpc>
                <a:spcPct val="110000"/>
              </a:lnSpc>
              <a:spcBef>
                <a:spcPts val="0"/>
              </a:spcBef>
              <a:tabLst>
                <a:tab pos="688975" algn="l"/>
              </a:tabLst>
            </a:pPr>
            <a:r>
              <a:rPr lang="en-US" sz="1200">
                <a:latin typeface="Calibri"/>
                <a:ea typeface="+mn-lt"/>
                <a:cs typeface="Calibri"/>
              </a:rPr>
              <a:t>Program Development</a:t>
            </a:r>
          </a:p>
          <a:p>
            <a:pPr marL="860425" lvl="1" indent="-171450">
              <a:lnSpc>
                <a:spcPct val="110000"/>
              </a:lnSpc>
              <a:spcBef>
                <a:spcPts val="0"/>
              </a:spcBef>
              <a:tabLst>
                <a:tab pos="688975" algn="l"/>
              </a:tabLst>
            </a:pPr>
            <a:r>
              <a:rPr lang="en-US" sz="1200">
                <a:latin typeface="Calibri"/>
                <a:ea typeface="+mn-lt"/>
                <a:cs typeface="Calibri"/>
              </a:rPr>
              <a:t>Other elements to consider</a:t>
            </a:r>
          </a:p>
          <a:p>
            <a:pPr marL="860425" lvl="1" indent="-171450">
              <a:lnSpc>
                <a:spcPct val="110000"/>
              </a:lnSpc>
              <a:spcBef>
                <a:spcPts val="0"/>
              </a:spcBef>
              <a:tabLst>
                <a:tab pos="688975" algn="l"/>
              </a:tabLst>
            </a:pPr>
            <a:endParaRPr lang="en-US" sz="1200">
              <a:latin typeface="Calibri" panose="020F0502020204030204" pitchFamily="34" charset="0"/>
              <a:ea typeface="+mn-lt"/>
              <a:cs typeface="Calibri" panose="020F0502020204030204" pitchFamily="34" charset="0"/>
            </a:endParaRPr>
          </a:p>
          <a:p>
            <a:pPr marL="801370" indent="-801370">
              <a:buNone/>
            </a:pPr>
            <a:r>
              <a:rPr lang="en-US" sz="1200" b="1">
                <a:ea typeface="+mn-lt"/>
                <a:cs typeface="Calibri"/>
              </a:rPr>
              <a:t>2:25 pm       Closing Comments, Next Steps, Thank you:  </a:t>
            </a:r>
            <a:r>
              <a:rPr lang="en-US" sz="1200">
                <a:ea typeface="+mn-lt"/>
                <a:cs typeface="Calibri"/>
              </a:rPr>
              <a:t>(5 minutes)</a:t>
            </a:r>
          </a:p>
          <a:p>
            <a:pPr marL="0" indent="0">
              <a:buFont typeface="System Font Regular"/>
              <a:buNone/>
            </a:pPr>
            <a:endParaRPr lang="en-US" sz="2900">
              <a:ea typeface="+mn-lt"/>
              <a:cs typeface="+mn-lt"/>
            </a:endParaRPr>
          </a:p>
          <a:p>
            <a:pPr marL="688975" lvl="1" indent="0">
              <a:lnSpc>
                <a:spcPct val="110000"/>
              </a:lnSpc>
              <a:spcBef>
                <a:spcPts val="0"/>
              </a:spcBef>
              <a:buNone/>
              <a:tabLst>
                <a:tab pos="688975" algn="l"/>
              </a:tabLst>
            </a:pPr>
            <a:endParaRPr lang="en-US" sz="1200">
              <a:latin typeface="Calibri" panose="020F0502020204030204" pitchFamily="34" charset="0"/>
              <a:ea typeface="+mn-lt"/>
              <a:cs typeface="Calibri" panose="020F050202020403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8</a:t>
            </a:fld>
            <a:endParaRPr lang="en-US"/>
          </a:p>
        </p:txBody>
      </p:sp>
    </p:spTree>
    <p:extLst>
      <p:ext uri="{BB962C8B-B14F-4D97-AF65-F5344CB8AC3E}">
        <p14:creationId xmlns:p14="http://schemas.microsoft.com/office/powerpoint/2010/main" val="226128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#1:</a:t>
            </a:r>
          </a:p>
          <a:p>
            <a:pPr algn="ctr"/>
            <a:r>
              <a:rPr lang="en-US" sz="4000" b="1">
                <a:solidFill>
                  <a:schemeClr val="bg1"/>
                </a:solidFill>
                <a:cs typeface="Calibri"/>
              </a:rPr>
              <a:t>Project Team Presentation</a:t>
            </a:r>
          </a:p>
        </p:txBody>
      </p:sp>
    </p:spTree>
    <p:extLst>
      <p:ext uri="{BB962C8B-B14F-4D97-AF65-F5344CB8AC3E}">
        <p14:creationId xmlns:p14="http://schemas.microsoft.com/office/powerpoint/2010/main" val="2178816088"/>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CB17BAF6-3523-49F5-A880-818486043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2602</Words>
  <Application>Microsoft Office PowerPoint</Application>
  <PresentationFormat>Widescreen</PresentationFormat>
  <Paragraphs>485</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Facilitator</vt:lpstr>
      <vt:lpstr>Task Force Member Identification</vt:lpstr>
      <vt:lpstr>Raise Hand </vt:lpstr>
      <vt:lpstr>PowerPoint Presentation</vt:lpstr>
      <vt:lpstr>Agenda</vt:lpstr>
      <vt:lpstr>Agenda</vt:lpstr>
      <vt:lpstr>PowerPoint Presentation</vt:lpstr>
      <vt:lpstr>Meeting Objectives</vt:lpstr>
      <vt:lpstr>PowerPoint Presentation</vt:lpstr>
      <vt:lpstr>Speakers</vt:lpstr>
      <vt:lpstr>Moderator</vt:lpstr>
      <vt:lpstr>PowerPoint Presentation</vt:lpstr>
      <vt:lpstr>Zero-Emission Truck (formerly Clean Truck) Program Working Group Meeting #3 –  Report Out</vt:lpstr>
      <vt:lpstr>Senate Bill 671 Update and Next Steps</vt:lpstr>
      <vt:lpstr>Senate Bill 671 Nomination and Letter of Support</vt:lpstr>
      <vt:lpstr>Zero-Emission Truck Working Group – Updates</vt:lpstr>
      <vt:lpstr>Zero-Emission Truck Working Group – Funding Opportunities</vt:lpstr>
      <vt:lpstr>Development of the 710 Zero-Emission Truck Program</vt:lpstr>
      <vt:lpstr>Development of the 710 Zero-Emission Truck Program</vt:lpstr>
      <vt:lpstr>Development of the 710 Zero-Emission Truck Program</vt:lpstr>
      <vt:lpstr>Development of the 710 Zero-Emission Truck Program</vt:lpstr>
      <vt:lpstr>Development of the 710 Zero-Emission Truck Program</vt:lpstr>
      <vt:lpstr>Development of the 710 Zero-Emission Truck Program</vt:lpstr>
      <vt:lpstr>Upcoming Meetings</vt:lpstr>
      <vt:lpstr>Metro I-710 South Corridor Vision &amp; Goals Summary Update</vt:lpstr>
      <vt:lpstr>Can’t attend the meeting? Reach out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Nora Casillas</cp:lastModifiedBy>
  <cp:revision>2</cp:revision>
  <cp:lastPrinted>2022-03-16T21:14:42Z</cp:lastPrinted>
  <dcterms:created xsi:type="dcterms:W3CDTF">2018-02-03T00:33:10Z</dcterms:created>
  <dcterms:modified xsi:type="dcterms:W3CDTF">2024-08-22T22:07:04Z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