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 id="2147483672" r:id="rId5"/>
  </p:sldMasterIdLst>
  <p:notesMasterIdLst>
    <p:notesMasterId r:id="rId25"/>
  </p:notesMasterIdLst>
  <p:sldIdLst>
    <p:sldId id="1554" r:id="rId6"/>
    <p:sldId id="1553" r:id="rId7"/>
    <p:sldId id="290" r:id="rId8"/>
    <p:sldId id="1526" r:id="rId9"/>
    <p:sldId id="1504" r:id="rId10"/>
    <p:sldId id="1547" r:id="rId11"/>
    <p:sldId id="1548" r:id="rId12"/>
    <p:sldId id="1549" r:id="rId13"/>
    <p:sldId id="1550" r:id="rId14"/>
    <p:sldId id="1551" r:id="rId15"/>
    <p:sldId id="1552" r:id="rId16"/>
    <p:sldId id="1537" r:id="rId17"/>
    <p:sldId id="1539" r:id="rId18"/>
    <p:sldId id="1529" r:id="rId19"/>
    <p:sldId id="1538" r:id="rId20"/>
    <p:sldId id="1528" r:id="rId21"/>
    <p:sldId id="1543" r:id="rId22"/>
    <p:sldId id="1532" r:id="rId23"/>
    <p:sldId id="1545"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ohue, Scott" initials="DS" lastIdx="2" clrIdx="0">
    <p:extLst>
      <p:ext uri="{19B8F6BF-5375-455C-9EA6-DF929625EA0E}">
        <p15:presenceInfo xmlns:p15="http://schemas.microsoft.com/office/powerpoint/2012/main" userId="S-1-5-21-181418603-413491667-474620416-4751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51D67-774D-4EA1-87B3-DCF7D53957CF}" v="2" dt="2022-07-26T18:46:24.070"/>
    <p1510:client id="{62743DE9-DB9D-40EF-8819-74C83B327FF4}" v="4" dt="2022-07-26T16:49:54.407"/>
    <p1510:client id="{62A4A55F-17A0-4DAC-BAD6-16CC7F31DD7B}" v="4" dt="2022-07-25T21:53:02.227"/>
    <p1510:client id="{83A1B26B-F058-4F56-BBDC-5029FEB7ABC5}" v="176" dt="2022-07-26T16:38:25.4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len, Stephanie" userId="S::molens@metro.net::beca5967-3356-4b89-89b8-be57f19797ee" providerId="AD" clId="Web-{83A1B26B-F058-4F56-BBDC-5029FEB7ABC5}"/>
    <pc:docChg chg="modSld">
      <pc:chgData name="Molen, Stephanie" userId="S::molens@metro.net::beca5967-3356-4b89-89b8-be57f19797ee" providerId="AD" clId="Web-{83A1B26B-F058-4F56-BBDC-5029FEB7ABC5}" dt="2022-07-26T16:38:25.469" v="95" actId="1076"/>
      <pc:docMkLst>
        <pc:docMk/>
      </pc:docMkLst>
      <pc:sldChg chg="modSp">
        <pc:chgData name="Molen, Stephanie" userId="S::molens@metro.net::beca5967-3356-4b89-89b8-be57f19797ee" providerId="AD" clId="Web-{83A1B26B-F058-4F56-BBDC-5029FEB7ABC5}" dt="2022-07-26T16:38:25.469" v="95" actId="1076"/>
        <pc:sldMkLst>
          <pc:docMk/>
          <pc:sldMk cId="2795713646" sldId="1545"/>
        </pc:sldMkLst>
        <pc:spChg chg="mod">
          <ac:chgData name="Molen, Stephanie" userId="S::molens@metro.net::beca5967-3356-4b89-89b8-be57f19797ee" providerId="AD" clId="Web-{83A1B26B-F058-4F56-BBDC-5029FEB7ABC5}" dt="2022-07-26T16:38:25.469" v="95" actId="1076"/>
          <ac:spMkLst>
            <pc:docMk/>
            <pc:sldMk cId="2795713646" sldId="1545"/>
            <ac:spMk id="5" creationId="{C6654E00-11EB-4A82-8DFC-767B170D731E}"/>
          </ac:spMkLst>
        </pc:spChg>
      </pc:sldChg>
      <pc:sldChg chg="modSp">
        <pc:chgData name="Molen, Stephanie" userId="S::molens@metro.net::beca5967-3356-4b89-89b8-be57f19797ee" providerId="AD" clId="Web-{83A1B26B-F058-4F56-BBDC-5029FEB7ABC5}" dt="2022-07-26T16:34:23.154" v="12" actId="20577"/>
        <pc:sldMkLst>
          <pc:docMk/>
          <pc:sldMk cId="3305171700" sldId="1547"/>
        </pc:sldMkLst>
        <pc:spChg chg="mod">
          <ac:chgData name="Molen, Stephanie" userId="S::molens@metro.net::beca5967-3356-4b89-89b8-be57f19797ee" providerId="AD" clId="Web-{83A1B26B-F058-4F56-BBDC-5029FEB7ABC5}" dt="2022-07-26T16:34:23.154" v="12" actId="20577"/>
          <ac:spMkLst>
            <pc:docMk/>
            <pc:sldMk cId="3305171700" sldId="1547"/>
            <ac:spMk id="8" creationId="{D5C1170C-1D22-40CE-8AB0-AEC4E08DDB1B}"/>
          </ac:spMkLst>
        </pc:spChg>
      </pc:sldChg>
      <pc:sldChg chg="modSp">
        <pc:chgData name="Molen, Stephanie" userId="S::molens@metro.net::beca5967-3356-4b89-89b8-be57f19797ee" providerId="AD" clId="Web-{83A1B26B-F058-4F56-BBDC-5029FEB7ABC5}" dt="2022-07-26T16:34:35.373" v="13" actId="20577"/>
        <pc:sldMkLst>
          <pc:docMk/>
          <pc:sldMk cId="1281830077" sldId="1549"/>
        </pc:sldMkLst>
        <pc:spChg chg="mod">
          <ac:chgData name="Molen, Stephanie" userId="S::molens@metro.net::beca5967-3356-4b89-89b8-be57f19797ee" providerId="AD" clId="Web-{83A1B26B-F058-4F56-BBDC-5029FEB7ABC5}" dt="2022-07-26T16:34:35.373" v="13" actId="20577"/>
          <ac:spMkLst>
            <pc:docMk/>
            <pc:sldMk cId="1281830077" sldId="1549"/>
            <ac:spMk id="8" creationId="{7EEE757C-C816-4BF4-A309-30F13FE742A5}"/>
          </ac:spMkLst>
        </pc:spChg>
      </pc:sldChg>
      <pc:sldChg chg="modSp">
        <pc:chgData name="Molen, Stephanie" userId="S::molens@metro.net::beca5967-3356-4b89-89b8-be57f19797ee" providerId="AD" clId="Web-{83A1B26B-F058-4F56-BBDC-5029FEB7ABC5}" dt="2022-07-26T16:34:12.732" v="8" actId="20577"/>
        <pc:sldMkLst>
          <pc:docMk/>
          <pc:sldMk cId="2091240490" sldId="1551"/>
        </pc:sldMkLst>
        <pc:spChg chg="mod">
          <ac:chgData name="Molen, Stephanie" userId="S::molens@metro.net::beca5967-3356-4b89-89b8-be57f19797ee" providerId="AD" clId="Web-{83A1B26B-F058-4F56-BBDC-5029FEB7ABC5}" dt="2022-07-26T16:34:12.732" v="8" actId="20577"/>
          <ac:spMkLst>
            <pc:docMk/>
            <pc:sldMk cId="2091240490" sldId="1551"/>
            <ac:spMk id="11" creationId="{4782D559-7EF7-44D9-BF6F-AC2822FF7008}"/>
          </ac:spMkLst>
        </pc:spChg>
      </pc:sldChg>
    </pc:docChg>
  </pc:docChgLst>
  <pc:docChgLst>
    <pc:chgData name="Racine, Ned" userId="S::racinen@metro.net::2ec01d4a-6b99-4ff7-8eb5-8f0f647a6e1c" providerId="AD" clId="Web-{3F151D67-774D-4EA1-87B3-DCF7D53957CF}"/>
    <pc:docChg chg="modSld">
      <pc:chgData name="Racine, Ned" userId="S::racinen@metro.net::2ec01d4a-6b99-4ff7-8eb5-8f0f647a6e1c" providerId="AD" clId="Web-{3F151D67-774D-4EA1-87B3-DCF7D53957CF}" dt="2022-07-26T18:46:24.055" v="0" actId="20577"/>
      <pc:docMkLst>
        <pc:docMk/>
      </pc:docMkLst>
      <pc:sldChg chg="modSp">
        <pc:chgData name="Racine, Ned" userId="S::racinen@metro.net::2ec01d4a-6b99-4ff7-8eb5-8f0f647a6e1c" providerId="AD" clId="Web-{3F151D67-774D-4EA1-87B3-DCF7D53957CF}" dt="2022-07-26T18:46:24.055" v="0" actId="20577"/>
        <pc:sldMkLst>
          <pc:docMk/>
          <pc:sldMk cId="2795713646" sldId="1545"/>
        </pc:sldMkLst>
        <pc:spChg chg="mod">
          <ac:chgData name="Racine, Ned" userId="S::racinen@metro.net::2ec01d4a-6b99-4ff7-8eb5-8f0f647a6e1c" providerId="AD" clId="Web-{3F151D67-774D-4EA1-87B3-DCF7D53957CF}" dt="2022-07-26T18:46:24.055" v="0" actId="20577"/>
          <ac:spMkLst>
            <pc:docMk/>
            <pc:sldMk cId="2795713646" sldId="1545"/>
            <ac:spMk id="5" creationId="{C6654E00-11EB-4A82-8DFC-767B170D731E}"/>
          </ac:spMkLst>
        </pc:spChg>
      </pc:sldChg>
    </pc:docChg>
  </pc:docChgLst>
  <pc:docChgLst>
    <pc:chgData name="Molen, Stephanie" userId="S::molens@metro.net::beca5967-3356-4b89-89b8-be57f19797ee" providerId="AD" clId="Web-{62743DE9-DB9D-40EF-8819-74C83B327FF4}"/>
    <pc:docChg chg="addSld sldOrd addMainMaster">
      <pc:chgData name="Molen, Stephanie" userId="S::molens@metro.net::beca5967-3356-4b89-89b8-be57f19797ee" providerId="AD" clId="Web-{62743DE9-DB9D-40EF-8819-74C83B327FF4}" dt="2022-07-26T16:49:54.407" v="3"/>
      <pc:docMkLst>
        <pc:docMk/>
      </pc:docMkLst>
      <pc:sldChg chg="add ord">
        <pc:chgData name="Molen, Stephanie" userId="S::molens@metro.net::beca5967-3356-4b89-89b8-be57f19797ee" providerId="AD" clId="Web-{62743DE9-DB9D-40EF-8819-74C83B327FF4}" dt="2022-07-26T16:49:42.595" v="1"/>
        <pc:sldMkLst>
          <pc:docMk/>
          <pc:sldMk cId="3826667612" sldId="1553"/>
        </pc:sldMkLst>
      </pc:sldChg>
      <pc:sldChg chg="add ord">
        <pc:chgData name="Molen, Stephanie" userId="S::molens@metro.net::beca5967-3356-4b89-89b8-be57f19797ee" providerId="AD" clId="Web-{62743DE9-DB9D-40EF-8819-74C83B327FF4}" dt="2022-07-26T16:49:54.407" v="3"/>
        <pc:sldMkLst>
          <pc:docMk/>
          <pc:sldMk cId="1976511297" sldId="1554"/>
        </pc:sldMkLst>
      </pc:sldChg>
      <pc:sldMasterChg chg="add addSldLayout">
        <pc:chgData name="Molen, Stephanie" userId="S::molens@metro.net::beca5967-3356-4b89-89b8-be57f19797ee" providerId="AD" clId="Web-{62743DE9-DB9D-40EF-8819-74C83B327FF4}" dt="2022-07-26T16:49:40.079" v="0"/>
        <pc:sldMasterMkLst>
          <pc:docMk/>
          <pc:sldMasterMk cId="1922316135" sldId="2147483672"/>
        </pc:sldMasterMkLst>
        <pc:sldLayoutChg chg="add">
          <pc:chgData name="Molen, Stephanie" userId="S::molens@metro.net::beca5967-3356-4b89-89b8-be57f19797ee" providerId="AD" clId="Web-{62743DE9-DB9D-40EF-8819-74C83B327FF4}" dt="2022-07-26T16:49:40.079" v="0"/>
          <pc:sldLayoutMkLst>
            <pc:docMk/>
            <pc:sldMasterMk cId="1922316135" sldId="2147483672"/>
            <pc:sldLayoutMk cId="1069163246" sldId="2147483673"/>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862737174" sldId="2147483679"/>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1163320554" sldId="2147483764"/>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1323659291" sldId="2147483780"/>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1522919749" sldId="2147483782"/>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3214776505" sldId="2147483784"/>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3646693340" sldId="2147483790"/>
          </pc:sldLayoutMkLst>
        </pc:sldLayoutChg>
        <pc:sldLayoutChg chg="add">
          <pc:chgData name="Molen, Stephanie" userId="S::molens@metro.net::beca5967-3356-4b89-89b8-be57f19797ee" providerId="AD" clId="Web-{62743DE9-DB9D-40EF-8819-74C83B327FF4}" dt="2022-07-26T16:49:40.079" v="0"/>
          <pc:sldLayoutMkLst>
            <pc:docMk/>
            <pc:sldMasterMk cId="1922316135" sldId="2147483672"/>
            <pc:sldLayoutMk cId="862737174" sldId="2147483791"/>
          </pc:sldLayoutMkLst>
        </pc:sldLayoutChg>
      </pc:sldMasterChg>
      <pc:sldMasterChg chg="addSldLayout">
        <pc:chgData name="Molen, Stephanie" userId="S::molens@metro.net::beca5967-3356-4b89-89b8-be57f19797ee" providerId="AD" clId="Web-{62743DE9-DB9D-40EF-8819-74C83B327FF4}" dt="2022-07-26T16:49:52.048" v="2"/>
        <pc:sldMasterMkLst>
          <pc:docMk/>
          <pc:sldMasterMk cId="4184163515" sldId="2147483680"/>
        </pc:sldMasterMkLst>
        <pc:sldLayoutChg chg="add">
          <pc:chgData name="Molen, Stephanie" userId="S::molens@metro.net::beca5967-3356-4b89-89b8-be57f19797ee" providerId="AD" clId="Web-{62743DE9-DB9D-40EF-8819-74C83B327FF4}" dt="2022-07-26T16:49:52.048" v="2"/>
          <pc:sldLayoutMkLst>
            <pc:docMk/>
            <pc:sldMasterMk cId="4184163515" sldId="2147483680"/>
            <pc:sldLayoutMk cId="1068614890" sldId="214748374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C3D5306-7A60-4235-BF6C-87971EDD3582}" type="datetimeFigureOut">
              <a:rPr lang="en-US" smtClean="0"/>
              <a:t>7/26/2022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1A2BBCB-2010-43D4-B9B2-33EB81304154}" type="slidenum">
              <a:rPr lang="en-US" smtClean="0"/>
              <a:t>‹#›</a:t>
            </a:fld>
            <a:endParaRPr lang="en-US"/>
          </a:p>
        </p:txBody>
      </p:sp>
    </p:spTree>
    <p:extLst>
      <p:ext uri="{BB962C8B-B14F-4D97-AF65-F5344CB8AC3E}">
        <p14:creationId xmlns:p14="http://schemas.microsoft.com/office/powerpoint/2010/main" val="378739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2BBCB-2010-43D4-B9B2-33EB81304154}" type="slidenum">
              <a:rPr lang="en-US" smtClean="0"/>
              <a:t>5</a:t>
            </a:fld>
            <a:endParaRPr lang="en-US"/>
          </a:p>
        </p:txBody>
      </p:sp>
    </p:spTree>
    <p:extLst>
      <p:ext uri="{BB962C8B-B14F-4D97-AF65-F5344CB8AC3E}">
        <p14:creationId xmlns:p14="http://schemas.microsoft.com/office/powerpoint/2010/main" val="160205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2BBCB-2010-43D4-B9B2-33EB81304154}" type="slidenum">
              <a:rPr lang="en-US" smtClean="0"/>
              <a:t>14</a:t>
            </a:fld>
            <a:endParaRPr lang="en-US"/>
          </a:p>
        </p:txBody>
      </p:sp>
    </p:spTree>
    <p:extLst>
      <p:ext uri="{BB962C8B-B14F-4D97-AF65-F5344CB8AC3E}">
        <p14:creationId xmlns:p14="http://schemas.microsoft.com/office/powerpoint/2010/main" val="1123848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A2BBCB-2010-43D4-B9B2-33EB81304154}" type="slidenum">
              <a:rPr lang="en-US" smtClean="0"/>
              <a:t>18</a:t>
            </a:fld>
            <a:endParaRPr lang="en-US"/>
          </a:p>
        </p:txBody>
      </p:sp>
    </p:spTree>
    <p:extLst>
      <p:ext uri="{BB962C8B-B14F-4D97-AF65-F5344CB8AC3E}">
        <p14:creationId xmlns:p14="http://schemas.microsoft.com/office/powerpoint/2010/main" val="2394377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9" name="Picture 8" descr="A picture containing person, sign, holding, black&#10;&#10;Description automatically generated">
            <a:extLst>
              <a:ext uri="{FF2B5EF4-FFF2-40B4-BE49-F238E27FC236}">
                <a16:creationId xmlns:a16="http://schemas.microsoft.com/office/drawing/2014/main" id="{04957F53-37ED-3B47-A493-D4CDE6744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612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D011C-D70A-4C48-AD18-2B6D2CE2B976}"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0EEBB-8302-D54C-BD12-FA46D1C35417}" type="slidenum">
              <a:rPr lang="en-US" smtClean="0"/>
              <a:t>‹#›</a:t>
            </a:fld>
            <a:endParaRPr lang="en-US"/>
          </a:p>
        </p:txBody>
      </p:sp>
    </p:spTree>
    <p:extLst>
      <p:ext uri="{BB962C8B-B14F-4D97-AF65-F5344CB8AC3E}">
        <p14:creationId xmlns:p14="http://schemas.microsoft.com/office/powerpoint/2010/main" val="1522919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1477650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8" name="Title 1">
            <a:extLst>
              <a:ext uri="{FF2B5EF4-FFF2-40B4-BE49-F238E27FC236}">
                <a16:creationId xmlns:a16="http://schemas.microsoft.com/office/drawing/2014/main" id="{D3EA979E-0A39-2E42-A284-344D4BA6DFD3}"/>
              </a:ext>
            </a:extLst>
          </p:cNvPr>
          <p:cNvSpPr>
            <a:spLocks noGrp="1"/>
          </p:cNvSpPr>
          <p:nvPr>
            <p:ph type="title"/>
          </p:nvPr>
        </p:nvSpPr>
        <p:spPr>
          <a:xfrm>
            <a:off x="838200" y="206101"/>
            <a:ext cx="10515600" cy="569151"/>
          </a:xfrm>
        </p:spPr>
        <p:txBody>
          <a:bodyPr>
            <a:normAutofit/>
          </a:bodyPr>
          <a:lstStyle>
            <a:lvl1pPr>
              <a:defRPr sz="4800"/>
            </a:lvl1pPr>
          </a:lstStyle>
          <a:p>
            <a:r>
              <a:rPr lang="en-US"/>
              <a:t>Click to edit Master title style</a:t>
            </a:r>
          </a:p>
        </p:txBody>
      </p:sp>
      <p:sp>
        <p:nvSpPr>
          <p:cNvPr id="10" name="Content Placeholder 2">
            <a:extLst>
              <a:ext uri="{FF2B5EF4-FFF2-40B4-BE49-F238E27FC236}">
                <a16:creationId xmlns:a16="http://schemas.microsoft.com/office/drawing/2014/main" id="{AFAD53DC-9AB6-7440-8CA9-8A21B73844C7}"/>
              </a:ext>
            </a:extLst>
          </p:cNvPr>
          <p:cNvSpPr>
            <a:spLocks noGrp="1"/>
          </p:cNvSpPr>
          <p:nvPr>
            <p:ph idx="1"/>
          </p:nvPr>
        </p:nvSpPr>
        <p:spPr>
          <a:xfrm>
            <a:off x="838200" y="13901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017A6D-1DC9-3249-9F25-8D078CF1C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Tree>
    <p:extLst>
      <p:ext uri="{BB962C8B-B14F-4D97-AF65-F5344CB8AC3E}">
        <p14:creationId xmlns:p14="http://schemas.microsoft.com/office/powerpoint/2010/main" val="3646693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3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016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06861489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smtClean="0"/>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3" name="Picture 2">
            <a:extLst>
              <a:ext uri="{FF2B5EF4-FFF2-40B4-BE49-F238E27FC236}">
                <a16:creationId xmlns:a16="http://schemas.microsoft.com/office/drawing/2014/main" id="{A8C791BA-0494-234B-AC72-4CA2DB632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9163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723B9BD-E0DA-C244-A46C-68E1B2CCC065}"/>
              </a:ext>
            </a:extLst>
          </p:cNvPr>
          <p:cNvSpPr txBox="1"/>
          <p:nvPr userDrawn="1"/>
        </p:nvSpPr>
        <p:spPr>
          <a:xfrm>
            <a:off x="11982091" y="120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62737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73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59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section 1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701242C-F42E-EC44-91C8-C58FBAE3E8C4}"/>
              </a:ext>
            </a:extLst>
          </p:cNvPr>
          <p:cNvSpPr>
            <a:spLocks noGrp="1"/>
          </p:cNvSpPr>
          <p:nvPr>
            <p:ph type="title"/>
          </p:nvPr>
        </p:nvSpPr>
        <p:spPr>
          <a:xfrm>
            <a:off x="373045" y="285750"/>
            <a:ext cx="10515600" cy="395288"/>
          </a:xfrm>
        </p:spPr>
        <p:txBody>
          <a:bodyPr/>
          <a:lstStyle/>
          <a:p>
            <a:r>
              <a:rPr lang="en-US"/>
              <a:t>Click to edit Master title style</a:t>
            </a:r>
          </a:p>
        </p:txBody>
      </p:sp>
      <p:sp>
        <p:nvSpPr>
          <p:cNvPr id="5" name="Slide Number Placeholder 3">
            <a:extLst>
              <a:ext uri="{FF2B5EF4-FFF2-40B4-BE49-F238E27FC236}">
                <a16:creationId xmlns:a16="http://schemas.microsoft.com/office/drawing/2014/main" id="{4048D5DB-EAB4-434A-A420-D0B21C1B55E8}"/>
              </a:ext>
            </a:extLst>
          </p:cNvPr>
          <p:cNvSpPr>
            <a:spLocks noGrp="1"/>
          </p:cNvSpPr>
          <p:nvPr>
            <p:ph type="sldNum" sz="quarter" idx="12"/>
          </p:nvPr>
        </p:nvSpPr>
        <p:spPr>
          <a:xfrm>
            <a:off x="9248954" y="6356350"/>
            <a:ext cx="2743200" cy="365125"/>
          </a:xfrm>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3320554"/>
      </p:ext>
    </p:extLst>
  </p:cSld>
  <p:clrMapOvr>
    <a:masterClrMapping/>
  </p:clrMapOvr>
  <p:extLst>
    <p:ext uri="{DCECCB84-F9BA-43D5-87BE-67443E8EF086}">
      <p15:sldGuideLst xmlns:p15="http://schemas.microsoft.com/office/powerpoint/2012/main">
        <p15:guide id="1" pos="288">
          <p15:clr>
            <a:srgbClr val="FBAE40"/>
          </p15:clr>
        </p15:guide>
        <p15:guide id="2" orient="horz" pos="3720">
          <p15:clr>
            <a:srgbClr val="FBAE40"/>
          </p15:clr>
        </p15:guide>
        <p15:guide id="4" pos="7392">
          <p15:clr>
            <a:srgbClr val="FBAE40"/>
          </p15:clr>
        </p15:guide>
        <p15:guide id="5" orient="horz" pos="840">
          <p15:clr>
            <a:srgbClr val="FBAE40"/>
          </p15:clr>
        </p15:guide>
        <p15:guide id="6" orient="horz" pos="410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1.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7/26/2022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841635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42" r:id="rId3"/>
    <p:sldLayoutId id="2147483743" r:id="rId4"/>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7/26/2022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22316135"/>
      </p:ext>
    </p:extLst>
  </p:cSld>
  <p:clrMap bg1="lt1" tx1="dk1" bg2="lt2" tx2="dk2" accent1="accent1" accent2="accent2" accent3="accent3" accent4="accent4" accent5="accent5" accent6="accent6" hlink="hlink" folHlink="folHlink"/>
  <p:sldLayoutIdLst>
    <p:sldLayoutId id="2147483673" r:id="rId1"/>
    <p:sldLayoutId id="2147483791" r:id="rId2"/>
    <p:sldLayoutId id="2147483679" r:id="rId3"/>
    <p:sldLayoutId id="2147483780" r:id="rId4"/>
    <p:sldLayoutId id="2147483764" r:id="rId5"/>
    <p:sldLayoutId id="2147483782" r:id="rId6"/>
    <p:sldLayoutId id="2147483784" r:id="rId7"/>
    <p:sldLayoutId id="2147483790" r:id="rId8"/>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purplelineext@metro.net" TargetMode="External"/><Relationship Id="rId2" Type="http://schemas.openxmlformats.org/officeDocument/2006/relationships/hyperlink" Target="https://gcc02.safelinks.protection.outlook.com/?url=https%3A%2F%2Fzoom.us%2Fj%2F96626476708&amp;data=05%7C01%7CMolenS%40metro.net%7C9e3d5a7aba304dc7155108da6aa3ac29%7Cab57129bdbfd4cacaa77fc74c40364af%7C1%7C0%7C637939548455232843%7CUnknown%7CTWFpbGZsb3d8eyJWIjoiMC4wLjAwMDAiLCJQIjoiV2luMzIiLCJBTiI6Ik1haWwiLCJXVCI6Mn0%3D%7C3000%7C%7C%7C&amp;sdata=AjVWbN%2FTxoIagcQ6WUirB9Hfwuayx074VrW8dZXvOzo%3D&amp;reserved=0"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4FABE-E264-554C-AFF6-FDF2807F72BB}"/>
              </a:ext>
            </a:extLst>
          </p:cNvPr>
          <p:cNvSpPr>
            <a:spLocks noGrp="1"/>
          </p:cNvSpPr>
          <p:nvPr>
            <p:ph type="title"/>
          </p:nvPr>
        </p:nvSpPr>
        <p:spPr>
          <a:xfrm>
            <a:off x="838200" y="175279"/>
            <a:ext cx="10515600" cy="569151"/>
          </a:xfrm>
        </p:spPr>
        <p:txBody>
          <a:bodyPr>
            <a:normAutofit fontScale="90000"/>
          </a:bodyPr>
          <a:lstStyle/>
          <a:p>
            <a:r>
              <a:rPr lang="en-US"/>
              <a:t>We will get going in just a moment </a:t>
            </a:r>
          </a:p>
        </p:txBody>
      </p:sp>
      <p:pic>
        <p:nvPicPr>
          <p:cNvPr id="3" name="Picture 2" descr="The inside of a train&#10;&#10;Description automatically generated">
            <a:extLst>
              <a:ext uri="{FF2B5EF4-FFF2-40B4-BE49-F238E27FC236}">
                <a16:creationId xmlns:a16="http://schemas.microsoft.com/office/drawing/2014/main" id="{A645A165-5B12-68D3-EEE9-A7102C378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685" y="970917"/>
            <a:ext cx="9092630" cy="4916165"/>
          </a:xfrm>
          <a:prstGeom prst="rect">
            <a:avLst/>
          </a:prstGeom>
        </p:spPr>
      </p:pic>
    </p:spTree>
    <p:extLst>
      <p:ext uri="{BB962C8B-B14F-4D97-AF65-F5344CB8AC3E}">
        <p14:creationId xmlns:p14="http://schemas.microsoft.com/office/powerpoint/2010/main" val="197651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DD6A-AABE-4B70-8E34-BA4C70299225}"/>
              </a:ext>
            </a:extLst>
          </p:cNvPr>
          <p:cNvSpPr>
            <a:spLocks noGrp="1"/>
          </p:cNvSpPr>
          <p:nvPr>
            <p:ph type="title"/>
          </p:nvPr>
        </p:nvSpPr>
        <p:spPr/>
        <p:txBody>
          <a:bodyPr/>
          <a:lstStyle/>
          <a:p>
            <a:r>
              <a:rPr lang="en-US"/>
              <a:t>Fairfax Decking Removal – Phase 3</a:t>
            </a:r>
          </a:p>
        </p:txBody>
      </p:sp>
      <p:pic>
        <p:nvPicPr>
          <p:cNvPr id="9" name="Content Placeholder 8">
            <a:extLst>
              <a:ext uri="{FF2B5EF4-FFF2-40B4-BE49-F238E27FC236}">
                <a16:creationId xmlns:a16="http://schemas.microsoft.com/office/drawing/2014/main" id="{E7B936D6-8191-423E-BEA3-3F22074DF6F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68279" y="985803"/>
            <a:ext cx="3862015" cy="3684588"/>
          </a:xfrm>
        </p:spPr>
      </p:pic>
      <p:graphicFrame>
        <p:nvGraphicFramePr>
          <p:cNvPr id="10" name="Table 9">
            <a:extLst>
              <a:ext uri="{FF2B5EF4-FFF2-40B4-BE49-F238E27FC236}">
                <a16:creationId xmlns:a16="http://schemas.microsoft.com/office/drawing/2014/main" id="{1DE126D7-B6A7-4A48-9323-59B5A4411981}"/>
              </a:ext>
            </a:extLst>
          </p:cNvPr>
          <p:cNvGraphicFramePr>
            <a:graphicFrameLocks noGrp="1"/>
          </p:cNvGraphicFramePr>
          <p:nvPr>
            <p:extLst>
              <p:ext uri="{D42A27DB-BD31-4B8C-83A1-F6EECF244321}">
                <p14:modId xmlns:p14="http://schemas.microsoft.com/office/powerpoint/2010/main" val="3779272023"/>
              </p:ext>
            </p:extLst>
          </p:nvPr>
        </p:nvGraphicFramePr>
        <p:xfrm>
          <a:off x="8819524" y="985803"/>
          <a:ext cx="3250018" cy="2051623"/>
        </p:xfrm>
        <a:graphic>
          <a:graphicData uri="http://schemas.openxmlformats.org/drawingml/2006/table">
            <a:tbl>
              <a:tblPr firstRow="1" firstCol="1" bandRow="1">
                <a:tableStyleId>{5C22544A-7EE6-4342-B048-85BDC9FD1C3A}</a:tableStyleId>
              </a:tblPr>
              <a:tblGrid>
                <a:gridCol w="1246119">
                  <a:extLst>
                    <a:ext uri="{9D8B030D-6E8A-4147-A177-3AD203B41FA5}">
                      <a16:colId xmlns:a16="http://schemas.microsoft.com/office/drawing/2014/main" val="3095598312"/>
                    </a:ext>
                  </a:extLst>
                </a:gridCol>
                <a:gridCol w="2003899">
                  <a:extLst>
                    <a:ext uri="{9D8B030D-6E8A-4147-A177-3AD203B41FA5}">
                      <a16:colId xmlns:a16="http://schemas.microsoft.com/office/drawing/2014/main" val="3272507364"/>
                    </a:ext>
                  </a:extLst>
                </a:gridCol>
              </a:tblGrid>
              <a:tr h="243205">
                <a:tc>
                  <a:txBody>
                    <a:bodyPr/>
                    <a:lstStyle/>
                    <a:p>
                      <a:pPr marL="0" marR="125730" algn="l">
                        <a:lnSpc>
                          <a:spcPct val="110000"/>
                        </a:lnSpc>
                        <a:spcBef>
                          <a:spcPts val="0"/>
                        </a:spcBef>
                        <a:spcAft>
                          <a:spcPts val="0"/>
                        </a:spcAft>
                      </a:pPr>
                      <a:r>
                        <a:rPr lang="en-US" sz="1100">
                          <a:effectLst/>
                        </a:rPr>
                        <a:t>Weekend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4692237"/>
                  </a:ext>
                </a:extLst>
              </a:tr>
              <a:tr h="255905">
                <a:tc>
                  <a:txBody>
                    <a:bodyPr/>
                    <a:lstStyle/>
                    <a:p>
                      <a:pPr marL="0" marR="125730" algn="l">
                        <a:lnSpc>
                          <a:spcPct val="110000"/>
                        </a:lnSpc>
                        <a:spcBef>
                          <a:spcPts val="0"/>
                        </a:spcBef>
                        <a:spcAft>
                          <a:spcPts val="0"/>
                        </a:spcAft>
                      </a:pPr>
                      <a:r>
                        <a:rPr lang="en-US" sz="1100">
                          <a:effectLst/>
                        </a:rPr>
                        <a:t>Veteran’s Day (No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11 – November 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0760478"/>
                  </a:ext>
                </a:extLst>
              </a:tr>
              <a:tr h="243205">
                <a:tc>
                  <a:txBody>
                    <a:bodyPr/>
                    <a:lstStyle/>
                    <a:p>
                      <a:pPr marL="0" marR="125730" algn="l">
                        <a:lnSpc>
                          <a:spcPct val="110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18 – November 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5989294"/>
                  </a:ext>
                </a:extLst>
              </a:tr>
              <a:tr h="243205">
                <a:tc>
                  <a:txBody>
                    <a:bodyPr/>
                    <a:lstStyle/>
                    <a:p>
                      <a:pPr marL="0" marR="125730" algn="l">
                        <a:lnSpc>
                          <a:spcPct val="110000"/>
                        </a:lnSpc>
                        <a:spcBef>
                          <a:spcPts val="0"/>
                        </a:spcBef>
                        <a:spcAft>
                          <a:spcPts val="0"/>
                        </a:spcAft>
                      </a:pPr>
                      <a:r>
                        <a:rPr lang="en-US" sz="1100">
                          <a:effectLst/>
                        </a:rPr>
                        <a:t>Thanksgiving (No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25 – November 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8418900"/>
                  </a:ext>
                </a:extLst>
              </a:tr>
              <a:tr h="243205">
                <a:tc>
                  <a:txBody>
                    <a:bodyPr/>
                    <a:lstStyle/>
                    <a:p>
                      <a:pPr marL="0" marR="125730" algn="l">
                        <a:lnSpc>
                          <a:spcPct val="110000"/>
                        </a:lnSpc>
                        <a:spcBef>
                          <a:spcPts val="0"/>
                        </a:spcBef>
                        <a:spcAft>
                          <a:spcPts val="0"/>
                        </a:spcAft>
                      </a:pPr>
                      <a:r>
                        <a:rPr lang="en-US"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2 – December 5</a:t>
                      </a:r>
                    </a:p>
                    <a:p>
                      <a:pPr marL="0" marR="125730" algn="l">
                        <a:lnSpc>
                          <a:spcPct val="110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1690216"/>
                  </a:ext>
                </a:extLst>
              </a:tr>
              <a:tr h="243205">
                <a:tc>
                  <a:txBody>
                    <a:bodyPr/>
                    <a:lstStyle/>
                    <a:p>
                      <a:pPr marL="0" marR="125730" algn="l">
                        <a:lnSpc>
                          <a:spcPct val="110000"/>
                        </a:lnSpc>
                        <a:spcBef>
                          <a:spcPts val="0"/>
                        </a:spcBef>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9 – December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68921643"/>
                  </a:ext>
                </a:extLst>
              </a:tr>
              <a:tr h="243205">
                <a:tc>
                  <a:txBody>
                    <a:bodyPr/>
                    <a:lstStyle/>
                    <a:p>
                      <a:pPr marL="0" marR="125730" algn="l">
                        <a:lnSpc>
                          <a:spcPct val="110000"/>
                        </a:lnSpc>
                        <a:spcBef>
                          <a:spcPts val="0"/>
                        </a:spcBef>
                        <a:spcAft>
                          <a:spcPts val="0"/>
                        </a:spcAft>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16 – December 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1694312"/>
                  </a:ext>
                </a:extLst>
              </a:tr>
            </a:tbl>
          </a:graphicData>
        </a:graphic>
      </p:graphicFrame>
      <p:sp>
        <p:nvSpPr>
          <p:cNvPr id="11" name="TextBox 10">
            <a:extLst>
              <a:ext uri="{FF2B5EF4-FFF2-40B4-BE49-F238E27FC236}">
                <a16:creationId xmlns:a16="http://schemas.microsoft.com/office/drawing/2014/main" id="{4782D559-7EF7-44D9-BF6F-AC2822FF7008}"/>
              </a:ext>
            </a:extLst>
          </p:cNvPr>
          <p:cNvSpPr txBox="1"/>
          <p:nvPr/>
        </p:nvSpPr>
        <p:spPr>
          <a:xfrm>
            <a:off x="122458" y="985803"/>
            <a:ext cx="5243209" cy="575542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t>Work will begin at 9pm on Friday night and continue through 6am on Monday morning. As a contingency, the Design-Builder has requested approval to extend work hours as late as 12 noon on Monday. The extension will only be used in the event of an emergency.</a:t>
            </a:r>
            <a:endParaRPr lang="en-US" sz="1600">
              <a:cs typeface="Calibr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Following Phase 2 Removal, the third and final phase of work will begin to the west of Fairfax Av</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This work will take place over 4 weekends, beginning on November 18. </a:t>
            </a:r>
          </a:p>
          <a:p>
            <a:endParaRPr lang="en-US" sz="1600"/>
          </a:p>
          <a:p>
            <a:pPr marL="285750" indent="-285750">
              <a:buFont typeface="Arial" panose="020B0604020202020204" pitchFamily="34" charset="0"/>
              <a:buChar char="•"/>
            </a:pPr>
            <a:r>
              <a:rPr lang="en-US" sz="1600"/>
              <a:t>Full closures will be in place at Fairfax Av and San Diego Way</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Eastbound Wilshire will be detoured at La Cienega Bl or San Vicente Bl</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Westbound Wilshire will be detoured at Fairfax Av</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2091240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0F1B-A082-4CD4-81F7-60B427C02413}"/>
              </a:ext>
            </a:extLst>
          </p:cNvPr>
          <p:cNvSpPr>
            <a:spLocks noGrp="1"/>
          </p:cNvSpPr>
          <p:nvPr>
            <p:ph type="title"/>
          </p:nvPr>
        </p:nvSpPr>
        <p:spPr/>
        <p:txBody>
          <a:bodyPr/>
          <a:lstStyle/>
          <a:p>
            <a:r>
              <a:rPr lang="en-US"/>
              <a:t>Fairfax Decking Removal – Phase 3 Detour Map</a:t>
            </a:r>
          </a:p>
        </p:txBody>
      </p:sp>
      <p:pic>
        <p:nvPicPr>
          <p:cNvPr id="5" name="Content Placeholder 4">
            <a:extLst>
              <a:ext uri="{FF2B5EF4-FFF2-40B4-BE49-F238E27FC236}">
                <a16:creationId xmlns:a16="http://schemas.microsoft.com/office/drawing/2014/main" id="{C1EA14D8-040D-4C98-887D-F7EDA1F549B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970289"/>
            <a:ext cx="8200417" cy="5887711"/>
          </a:xfrm>
        </p:spPr>
      </p:pic>
      <p:sp>
        <p:nvSpPr>
          <p:cNvPr id="3" name="TextBox 2">
            <a:extLst>
              <a:ext uri="{FF2B5EF4-FFF2-40B4-BE49-F238E27FC236}">
                <a16:creationId xmlns:a16="http://schemas.microsoft.com/office/drawing/2014/main" id="{28E5D4DC-388F-4A22-9BE0-3DA37A975D24}"/>
              </a:ext>
            </a:extLst>
          </p:cNvPr>
          <p:cNvSpPr txBox="1"/>
          <p:nvPr/>
        </p:nvSpPr>
        <p:spPr>
          <a:xfrm>
            <a:off x="8200417" y="951490"/>
            <a:ext cx="3991583" cy="3970318"/>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FF0000"/>
                </a:solidFill>
              </a:rPr>
              <a:t>Eastbound Wilshire &gt; Southbound La Cienega Bl &gt; Eastbound Olympic Bl &gt; Northbound La Brea Av &gt; Eastbound Wilshire</a:t>
            </a:r>
          </a:p>
          <a:p>
            <a:pPr marL="285750" indent="-285750">
              <a:buFont typeface="Arial" panose="020B0604020202020204" pitchFamily="34" charset="0"/>
              <a:buChar char="•"/>
            </a:pPr>
            <a:r>
              <a:rPr lang="en-US">
                <a:solidFill>
                  <a:srgbClr val="FF0000"/>
                </a:solidFill>
              </a:rPr>
              <a:t>Eastbound Wilshire &gt; Southbound San Vicente Bl &gt; Northbound La Brea Av &gt; Eastbound Wilshire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solidFill>
                  <a:srgbClr val="7030A0"/>
                </a:solidFill>
              </a:rPr>
              <a:t>Westbound Wilshire &gt; Southbound Fairfax Av &gt; Northbound San Vicente Bl &gt; Westbound Wilshire</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1251599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p:txBody>
          <a:bodyPr/>
          <a:lstStyle/>
          <a:p>
            <a:r>
              <a:rPr lang="en-US"/>
              <a:t>Fairfax Station – Decking Removal</a:t>
            </a:r>
          </a:p>
        </p:txBody>
      </p:sp>
      <p:pic>
        <p:nvPicPr>
          <p:cNvPr id="4" name="Picture 6">
            <a:extLst>
              <a:ext uri="{FF2B5EF4-FFF2-40B4-BE49-F238E27FC236}">
                <a16:creationId xmlns:a16="http://schemas.microsoft.com/office/drawing/2014/main" id="{0C0E8948-8F06-4D95-849F-D4A846FA52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520" t="8333" r="1869" b="10539"/>
          <a:stretch>
            <a:fillRect/>
          </a:stretch>
        </p:blipFill>
        <p:spPr bwMode="auto">
          <a:xfrm>
            <a:off x="838200" y="1131995"/>
            <a:ext cx="9957305" cy="489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peech Bubble: Rectangle with Corners Rounded 2">
            <a:extLst>
              <a:ext uri="{FF2B5EF4-FFF2-40B4-BE49-F238E27FC236}">
                <a16:creationId xmlns:a16="http://schemas.microsoft.com/office/drawing/2014/main" id="{12A69F5C-7AB3-4156-89D6-8728589D7EAC}"/>
              </a:ext>
            </a:extLst>
          </p:cNvPr>
          <p:cNvSpPr/>
          <p:nvPr/>
        </p:nvSpPr>
        <p:spPr>
          <a:xfrm>
            <a:off x="7244911" y="1131995"/>
            <a:ext cx="3550594" cy="797668"/>
          </a:xfrm>
          <a:prstGeom prst="wedgeRoundRectCallout">
            <a:avLst>
              <a:gd name="adj1" fmla="val -13710"/>
              <a:gd name="adj2" fmla="val 13323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Excavators and haul trucks will be utilized during backfilling operations.</a:t>
            </a:r>
          </a:p>
        </p:txBody>
      </p:sp>
      <p:sp>
        <p:nvSpPr>
          <p:cNvPr id="6" name="Speech Bubble: Rectangle 5">
            <a:extLst>
              <a:ext uri="{FF2B5EF4-FFF2-40B4-BE49-F238E27FC236}">
                <a16:creationId xmlns:a16="http://schemas.microsoft.com/office/drawing/2014/main" id="{83114F92-2992-42E6-9797-4CD31BF14FDC}"/>
              </a:ext>
            </a:extLst>
          </p:cNvPr>
          <p:cNvSpPr/>
          <p:nvPr/>
        </p:nvSpPr>
        <p:spPr>
          <a:xfrm>
            <a:off x="4215321" y="1131995"/>
            <a:ext cx="2730230" cy="1426379"/>
          </a:xfrm>
          <a:prstGeom prst="wedgeRectCallout">
            <a:avLst>
              <a:gd name="adj1" fmla="val -41498"/>
              <a:gd name="adj2" fmla="val 921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Dozens of trucks will be used each weekend to haul steel, decking panels, and SOE out of the area.</a:t>
            </a:r>
          </a:p>
        </p:txBody>
      </p:sp>
      <p:sp>
        <p:nvSpPr>
          <p:cNvPr id="7" name="Speech Bubble: Rectangle 6">
            <a:extLst>
              <a:ext uri="{FF2B5EF4-FFF2-40B4-BE49-F238E27FC236}">
                <a16:creationId xmlns:a16="http://schemas.microsoft.com/office/drawing/2014/main" id="{CA3DB1F0-41F5-4DC6-B22B-6CA1E9A51BC6}"/>
              </a:ext>
            </a:extLst>
          </p:cNvPr>
          <p:cNvSpPr/>
          <p:nvPr/>
        </p:nvSpPr>
        <p:spPr>
          <a:xfrm>
            <a:off x="982494" y="5213226"/>
            <a:ext cx="3939702" cy="817123"/>
          </a:xfrm>
          <a:prstGeom prst="wedgeRectCallout">
            <a:avLst>
              <a:gd name="adj1" fmla="val 34691"/>
              <a:gd name="adj2" fmla="val -1744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Large cranes and other heavy equipment will lift the steel beams and deck panels out of the ground.</a:t>
            </a:r>
          </a:p>
        </p:txBody>
      </p:sp>
    </p:spTree>
    <p:extLst>
      <p:ext uri="{BB962C8B-B14F-4D97-AF65-F5344CB8AC3E}">
        <p14:creationId xmlns:p14="http://schemas.microsoft.com/office/powerpoint/2010/main" val="3320665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8B66BE-6197-478C-8357-2DDDBD62E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119" t="5695" r="22881" b="26781"/>
          <a:stretch>
            <a:fillRect/>
          </a:stretch>
        </p:blipFill>
        <p:spPr bwMode="auto">
          <a:xfrm>
            <a:off x="312272" y="966672"/>
            <a:ext cx="10877144" cy="5726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p:txBody>
          <a:bodyPr/>
          <a:lstStyle/>
          <a:p>
            <a:r>
              <a:rPr lang="en-US"/>
              <a:t>Fairfax Station – Decking Removal</a:t>
            </a:r>
          </a:p>
        </p:txBody>
      </p:sp>
      <p:sp>
        <p:nvSpPr>
          <p:cNvPr id="3" name="Speech Bubble: Rectangle with Corners Rounded 2">
            <a:extLst>
              <a:ext uri="{FF2B5EF4-FFF2-40B4-BE49-F238E27FC236}">
                <a16:creationId xmlns:a16="http://schemas.microsoft.com/office/drawing/2014/main" id="{12A69F5C-7AB3-4156-89D6-8728589D7EAC}"/>
              </a:ext>
            </a:extLst>
          </p:cNvPr>
          <p:cNvSpPr/>
          <p:nvPr/>
        </p:nvSpPr>
        <p:spPr>
          <a:xfrm>
            <a:off x="3993754" y="1131995"/>
            <a:ext cx="3842948" cy="1630660"/>
          </a:xfrm>
          <a:prstGeom prst="wedgeRoundRectCallout">
            <a:avLst>
              <a:gd name="adj1" fmla="val 95642"/>
              <a:gd name="adj2" fmla="val 598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Following decking removal, steel beams and SOE haul out, and backfilling and utility placement, a new street surface will be placed from curb to curb.</a:t>
            </a:r>
          </a:p>
        </p:txBody>
      </p:sp>
      <p:sp>
        <p:nvSpPr>
          <p:cNvPr id="7" name="Speech Bubble: Rectangle 6">
            <a:extLst>
              <a:ext uri="{FF2B5EF4-FFF2-40B4-BE49-F238E27FC236}">
                <a16:creationId xmlns:a16="http://schemas.microsoft.com/office/drawing/2014/main" id="{CA3DB1F0-41F5-4DC6-B22B-6CA1E9A51BC6}"/>
              </a:ext>
            </a:extLst>
          </p:cNvPr>
          <p:cNvSpPr/>
          <p:nvPr/>
        </p:nvSpPr>
        <p:spPr>
          <a:xfrm>
            <a:off x="2156298" y="5602333"/>
            <a:ext cx="3939702" cy="817123"/>
          </a:xfrm>
          <a:prstGeom prst="wedgeRectCallout">
            <a:avLst>
              <a:gd name="adj1" fmla="val 77160"/>
              <a:gd name="adj2" fmla="val -244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Work will progress east to west, from one weekend to the next.</a:t>
            </a:r>
          </a:p>
        </p:txBody>
      </p:sp>
    </p:spTree>
    <p:extLst>
      <p:ext uri="{BB962C8B-B14F-4D97-AF65-F5344CB8AC3E}">
        <p14:creationId xmlns:p14="http://schemas.microsoft.com/office/powerpoint/2010/main" val="239311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p:txBody>
          <a:bodyPr/>
          <a:lstStyle/>
          <a:p>
            <a:r>
              <a:rPr lang="en-US"/>
              <a:t>La Brea Station – Decking Removal Equipment</a:t>
            </a:r>
          </a:p>
        </p:txBody>
      </p:sp>
      <p:sp>
        <p:nvSpPr>
          <p:cNvPr id="3" name="Content Placeholder 2">
            <a:extLst>
              <a:ext uri="{FF2B5EF4-FFF2-40B4-BE49-F238E27FC236}">
                <a16:creationId xmlns:a16="http://schemas.microsoft.com/office/drawing/2014/main" id="{258CD361-CCD6-456A-8DA8-9EB9294E7EB2}"/>
              </a:ext>
            </a:extLst>
          </p:cNvPr>
          <p:cNvSpPr>
            <a:spLocks noGrp="1"/>
          </p:cNvSpPr>
          <p:nvPr>
            <p:ph sz="half" idx="2"/>
          </p:nvPr>
        </p:nvSpPr>
        <p:spPr>
          <a:xfrm>
            <a:off x="157263" y="1171823"/>
            <a:ext cx="4276715" cy="4889930"/>
          </a:xfrm>
        </p:spPr>
        <p:txBody>
          <a:bodyPr>
            <a:noAutofit/>
          </a:bodyPr>
          <a:lstStyle/>
          <a:p>
            <a:pPr marL="0" indent="0">
              <a:buNone/>
            </a:pPr>
            <a:r>
              <a:rPr lang="en-US" b="1"/>
              <a:t>Aboveground</a:t>
            </a:r>
          </a:p>
          <a:p>
            <a:pPr>
              <a:spcBef>
                <a:spcPts val="0"/>
              </a:spcBef>
              <a:buFont typeface="Arial" panose="020B0604020202020204" pitchFamily="34" charset="0"/>
              <a:buChar char="•"/>
            </a:pPr>
            <a:r>
              <a:rPr lang="en-US" sz="1800"/>
              <a:t>Cranes</a:t>
            </a:r>
          </a:p>
          <a:p>
            <a:pPr>
              <a:buFont typeface="Arial" panose="020B0604020202020204" pitchFamily="34" charset="0"/>
              <a:buChar char="•"/>
            </a:pPr>
            <a:r>
              <a:rPr lang="en-US" sz="1800"/>
              <a:t>Haul trucks, dump trucks</a:t>
            </a:r>
          </a:p>
          <a:p>
            <a:pPr>
              <a:buFont typeface="Arial" panose="020B0604020202020204" pitchFamily="34" charset="0"/>
              <a:buChar char="•"/>
            </a:pPr>
            <a:r>
              <a:rPr lang="en-US" sz="1800"/>
              <a:t>Concrete pump</a:t>
            </a:r>
          </a:p>
          <a:p>
            <a:pPr>
              <a:buFont typeface="Arial" panose="020B0604020202020204" pitchFamily="34" charset="0"/>
              <a:buChar char="•"/>
            </a:pPr>
            <a:r>
              <a:rPr lang="en-US" sz="1800"/>
              <a:t>Loaders</a:t>
            </a:r>
          </a:p>
          <a:p>
            <a:pPr>
              <a:buFont typeface="Arial" panose="020B0604020202020204" pitchFamily="34" charset="0"/>
              <a:buChar char="•"/>
            </a:pPr>
            <a:r>
              <a:rPr lang="en-US" sz="1800"/>
              <a:t>Saw cutter, jackhammer</a:t>
            </a:r>
          </a:p>
          <a:p>
            <a:pPr>
              <a:buFont typeface="Arial" panose="020B0604020202020204" pitchFamily="34" charset="0"/>
              <a:buChar char="•"/>
            </a:pPr>
            <a:r>
              <a:rPr lang="en-US" sz="1800"/>
              <a:t>Vibrator, roller</a:t>
            </a:r>
          </a:p>
          <a:p>
            <a:pPr marL="0" indent="0">
              <a:buNone/>
            </a:pPr>
            <a:r>
              <a:rPr lang="en-US" b="1"/>
              <a:t>Belowground</a:t>
            </a:r>
          </a:p>
          <a:p>
            <a:pPr>
              <a:spcBef>
                <a:spcPts val="0"/>
              </a:spcBef>
              <a:buFont typeface="Arial" panose="020B0604020202020204" pitchFamily="34" charset="0"/>
              <a:buChar char="•"/>
            </a:pPr>
            <a:r>
              <a:rPr lang="en-US" sz="1800"/>
              <a:t>Compact excavators</a:t>
            </a:r>
          </a:p>
          <a:p>
            <a:pPr>
              <a:buFont typeface="Arial" panose="020B0604020202020204" pitchFamily="34" charset="0"/>
              <a:buChar char="•"/>
            </a:pPr>
            <a:r>
              <a:rPr lang="en-US" sz="1800"/>
              <a:t>Compact bulldozers</a:t>
            </a:r>
          </a:p>
          <a:p>
            <a:pPr>
              <a:buFont typeface="Arial" panose="020B0604020202020204" pitchFamily="34" charset="0"/>
              <a:buChar char="•"/>
            </a:pPr>
            <a:r>
              <a:rPr lang="en-US" sz="1800"/>
              <a:t>Man lifts, forklifts</a:t>
            </a:r>
          </a:p>
          <a:p>
            <a:pPr>
              <a:buFont typeface="Arial" panose="020B0604020202020204" pitchFamily="34" charset="0"/>
              <a:buChar char="•"/>
            </a:pPr>
            <a:r>
              <a:rPr lang="en-US" sz="1800"/>
              <a:t>Graders</a:t>
            </a:r>
          </a:p>
          <a:p>
            <a:pPr>
              <a:buFont typeface="Arial" panose="020B0604020202020204" pitchFamily="34" charset="0"/>
              <a:buChar char="•"/>
            </a:pPr>
            <a:r>
              <a:rPr lang="en-US" sz="1800"/>
              <a:t>Loaders</a:t>
            </a:r>
          </a:p>
        </p:txBody>
      </p:sp>
      <p:pic>
        <p:nvPicPr>
          <p:cNvPr id="4" name="Picture 6">
            <a:extLst>
              <a:ext uri="{FF2B5EF4-FFF2-40B4-BE49-F238E27FC236}">
                <a16:creationId xmlns:a16="http://schemas.microsoft.com/office/drawing/2014/main" id="{0C0E8948-8F06-4D95-849F-D4A846FA52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520" t="8333" r="1869" b="10539"/>
          <a:stretch>
            <a:fillRect/>
          </a:stretch>
        </p:blipFill>
        <p:spPr bwMode="auto">
          <a:xfrm>
            <a:off x="4433978" y="1316328"/>
            <a:ext cx="7425662" cy="4334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69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p:txBody>
          <a:bodyPr/>
          <a:lstStyle/>
          <a:p>
            <a:r>
              <a:rPr lang="en-US"/>
              <a:t>Fairfax Station – Decking Removal Schedule</a:t>
            </a:r>
          </a:p>
        </p:txBody>
      </p:sp>
      <p:sp>
        <p:nvSpPr>
          <p:cNvPr id="3" name="TextBox 2">
            <a:extLst>
              <a:ext uri="{FF2B5EF4-FFF2-40B4-BE49-F238E27FC236}">
                <a16:creationId xmlns:a16="http://schemas.microsoft.com/office/drawing/2014/main" id="{2877C3D5-8771-4FAE-963F-F477D240A4E8}"/>
              </a:ext>
            </a:extLst>
          </p:cNvPr>
          <p:cNvSpPr txBox="1"/>
          <p:nvPr/>
        </p:nvSpPr>
        <p:spPr>
          <a:xfrm>
            <a:off x="9786026" y="496111"/>
            <a:ext cx="2334638" cy="369332"/>
          </a:xfrm>
          <a:prstGeom prst="rect">
            <a:avLst/>
          </a:prstGeom>
          <a:noFill/>
        </p:spPr>
        <p:txBody>
          <a:bodyPr wrap="square" rtlCol="0">
            <a:spAutoFit/>
          </a:bodyPr>
          <a:lstStyle/>
          <a:p>
            <a:r>
              <a:rPr lang="en-US"/>
              <a:t>* Subject to Change</a:t>
            </a:r>
          </a:p>
        </p:txBody>
      </p:sp>
      <p:sp>
        <p:nvSpPr>
          <p:cNvPr id="6" name="TextBox 5">
            <a:extLst>
              <a:ext uri="{FF2B5EF4-FFF2-40B4-BE49-F238E27FC236}">
                <a16:creationId xmlns:a16="http://schemas.microsoft.com/office/drawing/2014/main" id="{D6C38A91-0FDD-4ECD-BB5C-9B3E2A484A28}"/>
              </a:ext>
            </a:extLst>
          </p:cNvPr>
          <p:cNvSpPr txBox="1"/>
          <p:nvPr/>
        </p:nvSpPr>
        <p:spPr>
          <a:xfrm>
            <a:off x="4128403" y="5822877"/>
            <a:ext cx="7662984" cy="1015663"/>
          </a:xfrm>
          <a:prstGeom prst="rect">
            <a:avLst/>
          </a:prstGeom>
          <a:noFill/>
        </p:spPr>
        <p:txBody>
          <a:bodyPr wrap="square" rtlCol="0">
            <a:spAutoFit/>
          </a:bodyPr>
          <a:lstStyle/>
          <a:p>
            <a:r>
              <a:rPr lang="en-US" sz="2000"/>
              <a:t>Decking removal will begin at 9pm on Friday and continue until Monday at 6am during 10 weekends between September 9, 2022 through December 19, 2022.</a:t>
            </a:r>
          </a:p>
        </p:txBody>
      </p:sp>
      <p:pic>
        <p:nvPicPr>
          <p:cNvPr id="4" name="Picture 6">
            <a:extLst>
              <a:ext uri="{FF2B5EF4-FFF2-40B4-BE49-F238E27FC236}">
                <a16:creationId xmlns:a16="http://schemas.microsoft.com/office/drawing/2014/main" id="{96599872-9DC6-4F97-AF62-2C356FC45F7F}"/>
              </a:ext>
            </a:extLst>
          </p:cNvPr>
          <p:cNvPicPr>
            <a:picLocks noChangeAspect="1"/>
          </p:cNvPicPr>
          <p:nvPr/>
        </p:nvPicPr>
        <p:blipFill>
          <a:blip r:embed="rId2"/>
          <a:stretch>
            <a:fillRect/>
          </a:stretch>
        </p:blipFill>
        <p:spPr>
          <a:xfrm>
            <a:off x="50182" y="1294523"/>
            <a:ext cx="12091636" cy="4491977"/>
          </a:xfrm>
          <a:prstGeom prst="rect">
            <a:avLst/>
          </a:prstGeom>
        </p:spPr>
      </p:pic>
    </p:spTree>
    <p:extLst>
      <p:ext uri="{BB962C8B-B14F-4D97-AF65-F5344CB8AC3E}">
        <p14:creationId xmlns:p14="http://schemas.microsoft.com/office/powerpoint/2010/main" val="2752516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a:xfrm>
            <a:off x="560802" y="206101"/>
            <a:ext cx="10515600" cy="569151"/>
          </a:xfrm>
        </p:spPr>
        <p:txBody>
          <a:bodyPr/>
          <a:lstStyle/>
          <a:p>
            <a:r>
              <a:rPr lang="en-US"/>
              <a:t>Fairfax Station – Decking Removal Sequence (Part 1)</a:t>
            </a:r>
          </a:p>
        </p:txBody>
      </p:sp>
      <p:graphicFrame>
        <p:nvGraphicFramePr>
          <p:cNvPr id="5" name="Table 4">
            <a:extLst>
              <a:ext uri="{FF2B5EF4-FFF2-40B4-BE49-F238E27FC236}">
                <a16:creationId xmlns:a16="http://schemas.microsoft.com/office/drawing/2014/main" id="{A656613F-CF5E-4895-A6A5-32ABD6D5D8C9}"/>
              </a:ext>
            </a:extLst>
          </p:cNvPr>
          <p:cNvGraphicFramePr>
            <a:graphicFrameLocks noGrp="1"/>
          </p:cNvGraphicFramePr>
          <p:nvPr/>
        </p:nvGraphicFramePr>
        <p:xfrm>
          <a:off x="611552" y="1214518"/>
          <a:ext cx="10397922" cy="3085617"/>
        </p:xfrm>
        <a:graphic>
          <a:graphicData uri="http://schemas.openxmlformats.org/drawingml/2006/table">
            <a:tbl>
              <a:tblPr firstRow="1" bandRow="1">
                <a:tableStyleId>{5C22544A-7EE6-4342-B048-85BDC9FD1C3A}</a:tableStyleId>
              </a:tblPr>
              <a:tblGrid>
                <a:gridCol w="7734781">
                  <a:extLst>
                    <a:ext uri="{9D8B030D-6E8A-4147-A177-3AD203B41FA5}">
                      <a16:colId xmlns:a16="http://schemas.microsoft.com/office/drawing/2014/main" val="4016837201"/>
                    </a:ext>
                  </a:extLst>
                </a:gridCol>
                <a:gridCol w="2663141">
                  <a:extLst>
                    <a:ext uri="{9D8B030D-6E8A-4147-A177-3AD203B41FA5}">
                      <a16:colId xmlns:a16="http://schemas.microsoft.com/office/drawing/2014/main" val="2931140011"/>
                    </a:ext>
                  </a:extLst>
                </a:gridCol>
              </a:tblGrid>
              <a:tr h="370840">
                <a:tc>
                  <a:txBody>
                    <a:bodyPr/>
                    <a:lstStyle/>
                    <a:p>
                      <a:r>
                        <a:rPr lang="en-US" sz="2400"/>
                        <a:t>Activity</a:t>
                      </a:r>
                    </a:p>
                  </a:txBody>
                  <a:tcPr/>
                </a:tc>
                <a:tc>
                  <a:txBody>
                    <a:bodyPr/>
                    <a:lstStyle/>
                    <a:p>
                      <a:r>
                        <a:rPr lang="en-US" sz="2400"/>
                        <a:t>Occurs</a:t>
                      </a:r>
                    </a:p>
                  </a:txBody>
                  <a:tcPr/>
                </a:tc>
                <a:extLst>
                  <a:ext uri="{0D108BD9-81ED-4DB2-BD59-A6C34878D82A}">
                    <a16:rowId xmlns:a16="http://schemas.microsoft.com/office/drawing/2014/main" val="1764239059"/>
                  </a:ext>
                </a:extLst>
              </a:tr>
              <a:tr h="647217">
                <a:tc>
                  <a:txBody>
                    <a:bodyPr/>
                    <a:lstStyle/>
                    <a:p>
                      <a:pPr lvl="0">
                        <a:buNone/>
                      </a:pPr>
                      <a:r>
                        <a:rPr lang="en-US" sz="2000" b="0" i="0" u="none" strike="noStrike" noProof="0">
                          <a:latin typeface="Calibri"/>
                        </a:rPr>
                        <a:t>Design-builder begins to remove de</a:t>
                      </a:r>
                      <a:r>
                        <a:rPr lang="en-US" sz="2000" b="0" i="0" u="none" strike="noStrike" noProof="0"/>
                        <a:t>ck panels along Wilshire Blvd.</a:t>
                      </a:r>
                      <a:endParaRPr lang="en-US"/>
                    </a:p>
                  </a:txBody>
                  <a:tcPr/>
                </a:tc>
                <a:tc>
                  <a:txBody>
                    <a:bodyPr/>
                    <a:lstStyle/>
                    <a:p>
                      <a:pPr marL="0" marR="0" lvl="0" indent="0" algn="l">
                        <a:lnSpc>
                          <a:spcPct val="90000"/>
                        </a:lnSpc>
                        <a:spcBef>
                          <a:spcPts val="1000"/>
                        </a:spcBef>
                        <a:spcAft>
                          <a:spcPts val="0"/>
                        </a:spcAft>
                        <a:buClr>
                          <a:srgbClr val="000000"/>
                        </a:buClr>
                        <a:buNone/>
                      </a:pPr>
                      <a:r>
                        <a:rPr lang="en-US" sz="2000" b="0" i="0" u="none" strike="noStrike" noProof="0">
                          <a:latin typeface="Calibri"/>
                        </a:rPr>
                        <a:t>Once road is closed to traffic (9pm)</a:t>
                      </a:r>
                    </a:p>
                  </a:txBody>
                  <a:tcPr/>
                </a:tc>
                <a:extLst>
                  <a:ext uri="{0D108BD9-81ED-4DB2-BD59-A6C34878D82A}">
                    <a16:rowId xmlns:a16="http://schemas.microsoft.com/office/drawing/2014/main" val="178420153"/>
                  </a:ext>
                </a:extLst>
              </a:tr>
              <a:tr h="370840">
                <a:tc>
                  <a:txBody>
                    <a:bodyPr/>
                    <a:lstStyle/>
                    <a:p>
                      <a:pPr marL="0" marR="0" lvl="0" indent="0" algn="l">
                        <a:lnSpc>
                          <a:spcPct val="90000"/>
                        </a:lnSpc>
                        <a:spcBef>
                          <a:spcPts val="1000"/>
                        </a:spcBef>
                        <a:spcAft>
                          <a:spcPts val="0"/>
                        </a:spcAft>
                        <a:buClr>
                          <a:srgbClr val="000000"/>
                        </a:buClr>
                        <a:buNone/>
                      </a:pPr>
                      <a:r>
                        <a:rPr lang="en-US" sz="2000" b="0" i="0" u="none" strike="noStrike" noProof="0"/>
                        <a:t>Crews begin removing steel beams and support for excavation above the station</a:t>
                      </a:r>
                    </a:p>
                    <a:p>
                      <a:pPr lvl="0">
                        <a:buNone/>
                      </a:pPr>
                      <a:endParaRPr lang="en-US" sz="2000" b="0" i="0" u="none" strike="noStrike" noProof="0">
                        <a:latin typeface="Calibri"/>
                      </a:endParaRPr>
                    </a:p>
                  </a:txBody>
                  <a:tcPr/>
                </a:tc>
                <a:tc>
                  <a:txBody>
                    <a:bodyPr/>
                    <a:lstStyle/>
                    <a:p>
                      <a:pPr lvl="0">
                        <a:buNone/>
                      </a:pPr>
                      <a:r>
                        <a:rPr lang="en-US" sz="2000"/>
                        <a:t>All day Saturday</a:t>
                      </a:r>
                    </a:p>
                  </a:txBody>
                  <a:tcPr/>
                </a:tc>
                <a:extLst>
                  <a:ext uri="{0D108BD9-81ED-4DB2-BD59-A6C34878D82A}">
                    <a16:rowId xmlns:a16="http://schemas.microsoft.com/office/drawing/2014/main" val="4258015111"/>
                  </a:ext>
                </a:extLst>
              </a:tr>
              <a:tr h="370840">
                <a:tc>
                  <a:txBody>
                    <a:bodyPr/>
                    <a:lstStyle/>
                    <a:p>
                      <a:pPr marL="0" marR="0" lvl="0" indent="0" algn="l">
                        <a:lnSpc>
                          <a:spcPct val="90000"/>
                        </a:lnSpc>
                        <a:spcBef>
                          <a:spcPts val="1000"/>
                        </a:spcBef>
                        <a:spcAft>
                          <a:spcPts val="0"/>
                        </a:spcAft>
                        <a:buClr>
                          <a:srgbClr val="000000"/>
                        </a:buClr>
                        <a:buNone/>
                      </a:pPr>
                      <a:r>
                        <a:rPr lang="en-US" sz="2000" b="0" i="0" u="none" strike="noStrike" noProof="0">
                          <a:latin typeface="Calibri"/>
                        </a:rPr>
                        <a:t>Utilities will be relocated as needed. Trucks loaded with backfilling materials will be staged around the deck openings.</a:t>
                      </a:r>
                    </a:p>
                  </a:txBody>
                  <a:tcPr/>
                </a:tc>
                <a:tc>
                  <a:txBody>
                    <a:bodyPr/>
                    <a:lstStyle/>
                    <a:p>
                      <a:pPr lvl="0">
                        <a:buNone/>
                      </a:pPr>
                      <a:r>
                        <a:rPr lang="en-US" sz="2000"/>
                        <a:t>Saturday</a:t>
                      </a:r>
                    </a:p>
                  </a:txBody>
                  <a:tcPr/>
                </a:tc>
                <a:extLst>
                  <a:ext uri="{0D108BD9-81ED-4DB2-BD59-A6C34878D82A}">
                    <a16:rowId xmlns:a16="http://schemas.microsoft.com/office/drawing/2014/main" val="1873591116"/>
                  </a:ext>
                </a:extLst>
              </a:tr>
              <a:tr h="370839">
                <a:tc>
                  <a:txBody>
                    <a:bodyPr/>
                    <a:lstStyle/>
                    <a:p>
                      <a:pPr lvl="0">
                        <a:buNone/>
                      </a:pPr>
                      <a:r>
                        <a:rPr lang="en-US" sz="2000" b="0" i="0" u="none" strike="noStrike" noProof="0">
                          <a:latin typeface="Calibri"/>
                        </a:rPr>
                        <a:t>Testing and quality assurance conclude prior to asphalt placement </a:t>
                      </a:r>
                      <a:endParaRPr lang="en-US"/>
                    </a:p>
                  </a:txBody>
                  <a:tcPr/>
                </a:tc>
                <a:tc>
                  <a:txBody>
                    <a:bodyPr/>
                    <a:lstStyle/>
                    <a:p>
                      <a:pPr lvl="0" algn="l">
                        <a:lnSpc>
                          <a:spcPct val="100000"/>
                        </a:lnSpc>
                        <a:spcBef>
                          <a:spcPts val="0"/>
                        </a:spcBef>
                        <a:spcAft>
                          <a:spcPts val="0"/>
                        </a:spcAft>
                        <a:buNone/>
                      </a:pPr>
                      <a:r>
                        <a:rPr lang="en-US" sz="2000" b="0" i="0" u="none" strike="noStrike" noProof="0">
                          <a:latin typeface="Calibri"/>
                        </a:rPr>
                        <a:t>All day Sunday</a:t>
                      </a:r>
                    </a:p>
                  </a:txBody>
                  <a:tcPr/>
                </a:tc>
                <a:extLst>
                  <a:ext uri="{0D108BD9-81ED-4DB2-BD59-A6C34878D82A}">
                    <a16:rowId xmlns:a16="http://schemas.microsoft.com/office/drawing/2014/main" val="1636913090"/>
                  </a:ext>
                </a:extLst>
              </a:tr>
            </a:tbl>
          </a:graphicData>
        </a:graphic>
      </p:graphicFrame>
    </p:spTree>
    <p:extLst>
      <p:ext uri="{BB962C8B-B14F-4D97-AF65-F5344CB8AC3E}">
        <p14:creationId xmlns:p14="http://schemas.microsoft.com/office/powerpoint/2010/main" val="3056332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6F77D-0E21-4462-97D9-D41E0F957D15}"/>
              </a:ext>
            </a:extLst>
          </p:cNvPr>
          <p:cNvSpPr>
            <a:spLocks noGrp="1"/>
          </p:cNvSpPr>
          <p:nvPr>
            <p:ph type="title"/>
          </p:nvPr>
        </p:nvSpPr>
        <p:spPr>
          <a:xfrm>
            <a:off x="560802" y="206101"/>
            <a:ext cx="9189374" cy="569151"/>
          </a:xfrm>
        </p:spPr>
        <p:txBody>
          <a:bodyPr/>
          <a:lstStyle/>
          <a:p>
            <a:r>
              <a:rPr lang="en-US"/>
              <a:t>Fairfax Station – Decking Removal Sequence (Part 2)</a:t>
            </a:r>
          </a:p>
        </p:txBody>
      </p:sp>
      <p:graphicFrame>
        <p:nvGraphicFramePr>
          <p:cNvPr id="4" name="Table 4">
            <a:extLst>
              <a:ext uri="{FF2B5EF4-FFF2-40B4-BE49-F238E27FC236}">
                <a16:creationId xmlns:a16="http://schemas.microsoft.com/office/drawing/2014/main" id="{3EC367B1-92BE-477D-A73B-1386EA5CCCF0}"/>
              </a:ext>
            </a:extLst>
          </p:cNvPr>
          <p:cNvGraphicFramePr>
            <a:graphicFrameLocks noGrp="1"/>
          </p:cNvGraphicFramePr>
          <p:nvPr/>
        </p:nvGraphicFramePr>
        <p:xfrm>
          <a:off x="659780" y="1291682"/>
          <a:ext cx="10664776" cy="3169920"/>
        </p:xfrm>
        <a:graphic>
          <a:graphicData uri="http://schemas.openxmlformats.org/drawingml/2006/table">
            <a:tbl>
              <a:tblPr firstRow="1" bandRow="1">
                <a:tableStyleId>{5C22544A-7EE6-4342-B048-85BDC9FD1C3A}</a:tableStyleId>
              </a:tblPr>
              <a:tblGrid>
                <a:gridCol w="5332388">
                  <a:extLst>
                    <a:ext uri="{9D8B030D-6E8A-4147-A177-3AD203B41FA5}">
                      <a16:colId xmlns:a16="http://schemas.microsoft.com/office/drawing/2014/main" val="4016837201"/>
                    </a:ext>
                  </a:extLst>
                </a:gridCol>
                <a:gridCol w="5332388">
                  <a:extLst>
                    <a:ext uri="{9D8B030D-6E8A-4147-A177-3AD203B41FA5}">
                      <a16:colId xmlns:a16="http://schemas.microsoft.com/office/drawing/2014/main" val="2931140011"/>
                    </a:ext>
                  </a:extLst>
                </a:gridCol>
              </a:tblGrid>
              <a:tr h="370840">
                <a:tc>
                  <a:txBody>
                    <a:bodyPr/>
                    <a:lstStyle/>
                    <a:p>
                      <a:r>
                        <a:rPr lang="en-US" sz="2400"/>
                        <a:t>Activity</a:t>
                      </a:r>
                    </a:p>
                  </a:txBody>
                  <a:tcPr/>
                </a:tc>
                <a:tc>
                  <a:txBody>
                    <a:bodyPr/>
                    <a:lstStyle/>
                    <a:p>
                      <a:r>
                        <a:rPr lang="en-US" sz="2400"/>
                        <a:t>Occurs</a:t>
                      </a:r>
                    </a:p>
                  </a:txBody>
                  <a:tcPr/>
                </a:tc>
                <a:extLst>
                  <a:ext uri="{0D108BD9-81ED-4DB2-BD59-A6C34878D82A}">
                    <a16:rowId xmlns:a16="http://schemas.microsoft.com/office/drawing/2014/main" val="1764239059"/>
                  </a:ext>
                </a:extLst>
              </a:tr>
              <a:tr h="370840">
                <a:tc>
                  <a:txBody>
                    <a:bodyPr/>
                    <a:lstStyle/>
                    <a:p>
                      <a:pPr lvl="0">
                        <a:buNone/>
                      </a:pPr>
                      <a:r>
                        <a:rPr lang="en-US" sz="2000" b="0" i="0" u="none" strike="noStrike" noProof="0">
                          <a:latin typeface="Calibri"/>
                        </a:rPr>
                        <a:t>Asphalt placement</a:t>
                      </a:r>
                      <a:endParaRPr lang="en-US" sz="2000"/>
                    </a:p>
                  </a:txBody>
                  <a:tcPr/>
                </a:tc>
                <a:tc>
                  <a:txBody>
                    <a:bodyPr/>
                    <a:lstStyle/>
                    <a:p>
                      <a:pPr lvl="0">
                        <a:buNone/>
                      </a:pPr>
                      <a:r>
                        <a:rPr lang="en-US" sz="2000" b="0" i="0" u="none" strike="noStrike" noProof="0">
                          <a:latin typeface="Calibri"/>
                        </a:rPr>
                        <a:t>Begins after backfilling (asphalt </a:t>
                      </a:r>
                      <a:r>
                        <a:rPr lang="en-US" sz="2000" b="0" i="0" u="none" strike="noStrike" noProof="0"/>
                        <a:t>requires approximately four hours to cure/cool before it can carry weigh)</a:t>
                      </a:r>
                      <a:endParaRPr lang="en-US" sz="2000"/>
                    </a:p>
                  </a:txBody>
                  <a:tcPr/>
                </a:tc>
                <a:extLst>
                  <a:ext uri="{0D108BD9-81ED-4DB2-BD59-A6C34878D82A}">
                    <a16:rowId xmlns:a16="http://schemas.microsoft.com/office/drawing/2014/main" val="178420153"/>
                  </a:ext>
                </a:extLst>
              </a:tr>
              <a:tr h="370840">
                <a:tc>
                  <a:txBody>
                    <a:bodyPr/>
                    <a:lstStyle/>
                    <a:p>
                      <a:pPr lvl="0">
                        <a:buNone/>
                      </a:pPr>
                      <a:r>
                        <a:rPr lang="en-US" sz="2000" b="0" i="0" u="none" strike="noStrike" noProof="0">
                          <a:latin typeface="Calibri"/>
                        </a:rPr>
                        <a:t>City agencies test asphalt to ensure that it will be safe for commuters</a:t>
                      </a:r>
                      <a:endParaRPr lang="en-US" sz="2000"/>
                    </a:p>
                  </a:txBody>
                  <a:tcPr/>
                </a:tc>
                <a:tc>
                  <a:txBody>
                    <a:bodyPr/>
                    <a:lstStyle/>
                    <a:p>
                      <a:r>
                        <a:rPr lang="en-US" sz="2000"/>
                        <a:t>After curing</a:t>
                      </a:r>
                    </a:p>
                  </a:txBody>
                  <a:tcPr/>
                </a:tc>
                <a:extLst>
                  <a:ext uri="{0D108BD9-81ED-4DB2-BD59-A6C34878D82A}">
                    <a16:rowId xmlns:a16="http://schemas.microsoft.com/office/drawing/2014/main" val="4258015111"/>
                  </a:ext>
                </a:extLst>
              </a:tr>
              <a:tr h="370840">
                <a:tc>
                  <a:txBody>
                    <a:bodyPr/>
                    <a:lstStyle/>
                    <a:p>
                      <a:pPr lvl="0">
                        <a:buNone/>
                      </a:pPr>
                      <a:r>
                        <a:rPr lang="en-US" sz="2000" b="0" i="0" u="none" strike="noStrike" noProof="0">
                          <a:latin typeface="Calibri"/>
                        </a:rPr>
                        <a:t>The final steps of decking removal includes </a:t>
                      </a:r>
                      <a:r>
                        <a:rPr lang="en-US" sz="2000" b="0" i="0" u="none" strike="noStrike" noProof="0"/>
                        <a:t>striping, removing traffic control devices, and opening the road</a:t>
                      </a:r>
                      <a:endParaRPr lang="en-US" sz="2000"/>
                    </a:p>
                  </a:txBody>
                  <a:tcPr/>
                </a:tc>
                <a:tc>
                  <a:txBody>
                    <a:bodyPr/>
                    <a:lstStyle/>
                    <a:p>
                      <a:r>
                        <a:rPr lang="en-US" sz="2000"/>
                        <a:t>Sunday night and Monday morning</a:t>
                      </a:r>
                    </a:p>
                  </a:txBody>
                  <a:tcPr/>
                </a:tc>
                <a:extLst>
                  <a:ext uri="{0D108BD9-81ED-4DB2-BD59-A6C34878D82A}">
                    <a16:rowId xmlns:a16="http://schemas.microsoft.com/office/drawing/2014/main" val="1873591116"/>
                  </a:ext>
                </a:extLst>
              </a:tr>
            </a:tbl>
          </a:graphicData>
        </a:graphic>
      </p:graphicFrame>
    </p:spTree>
    <p:extLst>
      <p:ext uri="{BB962C8B-B14F-4D97-AF65-F5344CB8AC3E}">
        <p14:creationId xmlns:p14="http://schemas.microsoft.com/office/powerpoint/2010/main" val="2815336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D5F9D-DAE3-40A9-9D30-33B8B670A52F}"/>
              </a:ext>
            </a:extLst>
          </p:cNvPr>
          <p:cNvSpPr>
            <a:spLocks noGrp="1"/>
          </p:cNvSpPr>
          <p:nvPr>
            <p:ph type="title"/>
          </p:nvPr>
        </p:nvSpPr>
        <p:spPr/>
        <p:txBody>
          <a:bodyPr/>
          <a:lstStyle/>
          <a:p>
            <a:r>
              <a:rPr lang="en-US"/>
              <a:t>Outreach Schedule</a:t>
            </a:r>
          </a:p>
        </p:txBody>
      </p:sp>
      <p:graphicFrame>
        <p:nvGraphicFramePr>
          <p:cNvPr id="9" name="Table 4">
            <a:extLst>
              <a:ext uri="{FF2B5EF4-FFF2-40B4-BE49-F238E27FC236}">
                <a16:creationId xmlns:a16="http://schemas.microsoft.com/office/drawing/2014/main" id="{256624DC-EAB0-4A59-80FF-295062906594}"/>
              </a:ext>
            </a:extLst>
          </p:cNvPr>
          <p:cNvGraphicFramePr>
            <a:graphicFrameLocks noGrp="1"/>
          </p:cNvGraphicFramePr>
          <p:nvPr>
            <p:extLst>
              <p:ext uri="{D42A27DB-BD31-4B8C-83A1-F6EECF244321}">
                <p14:modId xmlns:p14="http://schemas.microsoft.com/office/powerpoint/2010/main" val="1177797059"/>
              </p:ext>
            </p:extLst>
          </p:nvPr>
        </p:nvGraphicFramePr>
        <p:xfrm>
          <a:off x="267126" y="1104973"/>
          <a:ext cx="11609798" cy="4974151"/>
        </p:xfrm>
        <a:graphic>
          <a:graphicData uri="http://schemas.openxmlformats.org/drawingml/2006/table">
            <a:tbl>
              <a:tblPr firstRow="1" bandRow="1">
                <a:tableStyleId>{5C22544A-7EE6-4342-B048-85BDC9FD1C3A}</a:tableStyleId>
              </a:tblPr>
              <a:tblGrid>
                <a:gridCol w="7925276">
                  <a:extLst>
                    <a:ext uri="{9D8B030D-6E8A-4147-A177-3AD203B41FA5}">
                      <a16:colId xmlns:a16="http://schemas.microsoft.com/office/drawing/2014/main" val="4016837201"/>
                    </a:ext>
                  </a:extLst>
                </a:gridCol>
                <a:gridCol w="3684522">
                  <a:extLst>
                    <a:ext uri="{9D8B030D-6E8A-4147-A177-3AD203B41FA5}">
                      <a16:colId xmlns:a16="http://schemas.microsoft.com/office/drawing/2014/main" val="2931140011"/>
                    </a:ext>
                  </a:extLst>
                </a:gridCol>
              </a:tblGrid>
              <a:tr h="523022">
                <a:tc>
                  <a:txBody>
                    <a:bodyPr/>
                    <a:lstStyle/>
                    <a:p>
                      <a:r>
                        <a:rPr lang="en-US" sz="2400"/>
                        <a:t>Outreach</a:t>
                      </a:r>
                    </a:p>
                  </a:txBody>
                  <a:tcPr/>
                </a:tc>
                <a:tc>
                  <a:txBody>
                    <a:bodyPr/>
                    <a:lstStyle/>
                    <a:p>
                      <a:r>
                        <a:rPr lang="en-US" sz="2400"/>
                        <a:t>Occurs</a:t>
                      </a:r>
                    </a:p>
                  </a:txBody>
                  <a:tcPr/>
                </a:tc>
                <a:extLst>
                  <a:ext uri="{0D108BD9-81ED-4DB2-BD59-A6C34878D82A}">
                    <a16:rowId xmlns:a16="http://schemas.microsoft.com/office/drawing/2014/main" val="1764239059"/>
                  </a:ext>
                </a:extLst>
              </a:tr>
              <a:tr h="435852">
                <a:tc>
                  <a:txBody>
                    <a:bodyPr/>
                    <a:lstStyle/>
                    <a:p>
                      <a:pPr marL="0" indent="0">
                        <a:spcBef>
                          <a:spcPts val="0"/>
                        </a:spcBef>
                        <a:buFont typeface="System Font Regular"/>
                        <a:buNone/>
                      </a:pPr>
                      <a:r>
                        <a:rPr lang="en-US" sz="1900"/>
                        <a:t>STS and Metro discusses closures with Council District 5.</a:t>
                      </a:r>
                    </a:p>
                  </a:txBody>
                  <a:tcPr/>
                </a:tc>
                <a:tc>
                  <a:txBody>
                    <a:bodyPr/>
                    <a:lstStyle/>
                    <a:p>
                      <a:pPr marL="0" indent="0">
                        <a:buFont typeface="System Font Regular"/>
                        <a:buNone/>
                      </a:pPr>
                      <a:r>
                        <a:rPr lang="en-US" sz="1900"/>
                        <a:t>May 2022</a:t>
                      </a:r>
                    </a:p>
                  </a:txBody>
                  <a:tcPr/>
                </a:tc>
                <a:extLst>
                  <a:ext uri="{0D108BD9-81ED-4DB2-BD59-A6C34878D82A}">
                    <a16:rowId xmlns:a16="http://schemas.microsoft.com/office/drawing/2014/main" val="4258015111"/>
                  </a:ext>
                </a:extLst>
              </a:tr>
              <a:tr h="767099">
                <a:tc>
                  <a:txBody>
                    <a:bodyPr/>
                    <a:lstStyle/>
                    <a:p>
                      <a:pPr marL="0" indent="0">
                        <a:spcBef>
                          <a:spcPts val="0"/>
                        </a:spcBef>
                        <a:buFont typeface="System Font Regular"/>
                        <a:buNone/>
                      </a:pPr>
                      <a:r>
                        <a:rPr lang="en-US" sz="1900"/>
                        <a:t>Affected residents and business owners invited to online meetings to discuss decking removal. Meeting announcement appears on Weekly Look Ahead.</a:t>
                      </a:r>
                    </a:p>
                  </a:txBody>
                  <a:tcPr/>
                </a:tc>
                <a:tc>
                  <a:txBody>
                    <a:bodyPr/>
                    <a:lstStyle/>
                    <a:p>
                      <a:pPr marL="0" indent="0">
                        <a:buFont typeface="System Font Regular"/>
                        <a:buNone/>
                      </a:pPr>
                      <a:r>
                        <a:rPr lang="en-US" sz="1900"/>
                        <a:t>One month before work begins</a:t>
                      </a:r>
                    </a:p>
                  </a:txBody>
                  <a:tcPr/>
                </a:tc>
                <a:extLst>
                  <a:ext uri="{0D108BD9-81ED-4DB2-BD59-A6C34878D82A}">
                    <a16:rowId xmlns:a16="http://schemas.microsoft.com/office/drawing/2014/main" val="1873591116"/>
                  </a:ext>
                </a:extLst>
              </a:tr>
              <a:tr h="422612">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Wilshire/Fairfax decking removal presented during quarterly webinar.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One month before work begins</a:t>
                      </a:r>
                    </a:p>
                  </a:txBody>
                  <a:tcPr/>
                </a:tc>
                <a:extLst>
                  <a:ext uri="{0D108BD9-81ED-4DB2-BD59-A6C34878D82A}">
                    <a16:rowId xmlns:a16="http://schemas.microsoft.com/office/drawing/2014/main" val="2255278023"/>
                  </a:ext>
                </a:extLst>
              </a:tr>
              <a:tr h="767099">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Door-to-door outreach conducted. A Construction Notice will be widely distributed adjacent to the Wilshire/La Brea intersection.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One month before work begins</a:t>
                      </a:r>
                    </a:p>
                    <a:p>
                      <a:pPr marL="0" indent="0">
                        <a:buFont typeface="System Font Regular"/>
                        <a:buNone/>
                      </a:pPr>
                      <a:endParaRPr lang="en-US" sz="1900"/>
                    </a:p>
                  </a:txBody>
                  <a:tcPr/>
                </a:tc>
                <a:extLst>
                  <a:ext uri="{0D108BD9-81ED-4DB2-BD59-A6C34878D82A}">
                    <a16:rowId xmlns:a16="http://schemas.microsoft.com/office/drawing/2014/main" val="1920777830"/>
                  </a:ext>
                </a:extLst>
              </a:tr>
              <a:tr h="1098347">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A Construction Notice will be re-issued on the Metro website and distributed to the Metro Email List. Computer message signs will be placed at the work area.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One week before work begins</a:t>
                      </a:r>
                    </a:p>
                  </a:txBody>
                  <a:tcPr/>
                </a:tc>
                <a:extLst>
                  <a:ext uri="{0D108BD9-81ED-4DB2-BD59-A6C34878D82A}">
                    <a16:rowId xmlns:a16="http://schemas.microsoft.com/office/drawing/2014/main" val="1986904385"/>
                  </a:ext>
                </a:extLst>
              </a:tr>
              <a:tr h="497676">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A Construction Notice describing the work will be sent in the Weekly Look Ahead email.</a:t>
                      </a:r>
                    </a:p>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endParaRPr lang="en-US" sz="190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System Font Regular"/>
                        <a:buNone/>
                        <a:tabLst/>
                        <a:defRPr/>
                      </a:pPr>
                      <a:r>
                        <a:rPr lang="en-US" sz="1900"/>
                        <a:t>Weekly</a:t>
                      </a:r>
                    </a:p>
                  </a:txBody>
                  <a:tcPr/>
                </a:tc>
                <a:extLst>
                  <a:ext uri="{0D108BD9-81ED-4DB2-BD59-A6C34878D82A}">
                    <a16:rowId xmlns:a16="http://schemas.microsoft.com/office/drawing/2014/main" val="2751558648"/>
                  </a:ext>
                </a:extLst>
              </a:tr>
            </a:tbl>
          </a:graphicData>
        </a:graphic>
      </p:graphicFrame>
    </p:spTree>
    <p:extLst>
      <p:ext uri="{BB962C8B-B14F-4D97-AF65-F5344CB8AC3E}">
        <p14:creationId xmlns:p14="http://schemas.microsoft.com/office/powerpoint/2010/main" val="1424538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B511-EF62-4386-8A0F-85786D5F172B}"/>
              </a:ext>
            </a:extLst>
          </p:cNvPr>
          <p:cNvSpPr>
            <a:spLocks noGrp="1"/>
          </p:cNvSpPr>
          <p:nvPr>
            <p:ph type="title"/>
          </p:nvPr>
        </p:nvSpPr>
        <p:spPr/>
        <p:txBody>
          <a:bodyPr/>
          <a:lstStyle/>
          <a:p>
            <a:r>
              <a:rPr lang="en-US"/>
              <a:t>Stay Informed</a:t>
            </a:r>
          </a:p>
        </p:txBody>
      </p:sp>
      <p:sp>
        <p:nvSpPr>
          <p:cNvPr id="3" name="Content Placeholder 2">
            <a:extLst>
              <a:ext uri="{FF2B5EF4-FFF2-40B4-BE49-F238E27FC236}">
                <a16:creationId xmlns:a16="http://schemas.microsoft.com/office/drawing/2014/main" id="{B0526CDD-D123-42E6-BDA9-1B05AA9A0E7E}"/>
              </a:ext>
            </a:extLst>
          </p:cNvPr>
          <p:cNvSpPr>
            <a:spLocks noGrp="1"/>
          </p:cNvSpPr>
          <p:nvPr>
            <p:ph sz="half" idx="2"/>
          </p:nvPr>
        </p:nvSpPr>
        <p:spPr>
          <a:xfrm>
            <a:off x="916020" y="1064870"/>
            <a:ext cx="10515599" cy="5034987"/>
          </a:xfrm>
        </p:spPr>
        <p:txBody>
          <a:bodyPr/>
          <a:lstStyle/>
          <a:p>
            <a:pPr marL="0" indent="0">
              <a:buNone/>
            </a:pPr>
            <a:r>
              <a:rPr lang="en-US" b="0" i="0">
                <a:solidFill>
                  <a:srgbClr val="000000"/>
                </a:solidFill>
                <a:effectLst/>
                <a:latin typeface="Times New Roman" panose="02020603050405020304" pitchFamily="18" charset="0"/>
              </a:rPr>
              <a:t> </a:t>
            </a:r>
            <a:endParaRPr lang="en-US"/>
          </a:p>
        </p:txBody>
      </p:sp>
      <p:sp>
        <p:nvSpPr>
          <p:cNvPr id="5" name="TextBox 4">
            <a:extLst>
              <a:ext uri="{FF2B5EF4-FFF2-40B4-BE49-F238E27FC236}">
                <a16:creationId xmlns:a16="http://schemas.microsoft.com/office/drawing/2014/main" id="{C6654E00-11EB-4A82-8DFC-767B170D731E}"/>
              </a:ext>
            </a:extLst>
          </p:cNvPr>
          <p:cNvSpPr txBox="1"/>
          <p:nvPr/>
        </p:nvSpPr>
        <p:spPr>
          <a:xfrm>
            <a:off x="560962" y="1066448"/>
            <a:ext cx="11070076" cy="5262979"/>
          </a:xfrm>
          <a:prstGeom prst="rect">
            <a:avLst/>
          </a:prstGeom>
          <a:noFill/>
        </p:spPr>
        <p:txBody>
          <a:bodyPr wrap="square" lIns="91440" tIns="45720" rIns="91440" bIns="45720" anchor="t">
            <a:spAutoFit/>
          </a:bodyPr>
          <a:lstStyle/>
          <a:p>
            <a:pPr fontAlgn="base"/>
            <a:r>
              <a:rPr lang="en-US" sz="2400" b="1">
                <a:solidFill>
                  <a:srgbClr val="000000"/>
                </a:solidFill>
                <a:cs typeface="Calibri"/>
              </a:rPr>
              <a:t>Next Decking Removal Community Meeting</a:t>
            </a:r>
            <a:endParaRPr lang="en-US" sz="2400" b="1">
              <a:solidFill>
                <a:srgbClr val="000000"/>
              </a:solidFill>
            </a:endParaRPr>
          </a:p>
          <a:p>
            <a:r>
              <a:rPr lang="en-US" sz="2400">
                <a:solidFill>
                  <a:srgbClr val="000000"/>
                </a:solidFill>
                <a:cs typeface="Calibri" panose="020F0502020204030204"/>
              </a:rPr>
              <a:t>August 2, 2022 at 6:00PM Via</a:t>
            </a:r>
            <a:r>
              <a:rPr lang="en-US" sz="2400" b="1">
                <a:solidFill>
                  <a:srgbClr val="000000"/>
                </a:solidFill>
                <a:cs typeface="Calibri" panose="020F0502020204030204"/>
              </a:rPr>
              <a:t> </a:t>
            </a:r>
            <a:r>
              <a:rPr lang="en-US" sz="2400">
                <a:ea typeface="+mn-lt"/>
                <a:cs typeface="+mn-lt"/>
              </a:rPr>
              <a:t>Zoom </a:t>
            </a:r>
            <a:r>
              <a:rPr lang="en-US" sz="2400">
                <a:ea typeface="+mn-lt"/>
                <a:cs typeface="+mn-lt"/>
                <a:hlinkClick r:id="rId2"/>
              </a:rPr>
              <a:t>https://zoom.us/j/96626476708</a:t>
            </a:r>
            <a:r>
              <a:rPr lang="en-US" sz="2400">
                <a:ea typeface="+mn-lt"/>
                <a:cs typeface="+mn-lt"/>
              </a:rPr>
              <a:t> </a:t>
            </a:r>
            <a:endParaRPr lang="en-US">
              <a:ea typeface="+mn-lt"/>
              <a:cs typeface="+mn-lt"/>
            </a:endParaRPr>
          </a:p>
          <a:p>
            <a:r>
              <a:rPr lang="en-US" sz="2400">
                <a:ea typeface="+mn-lt"/>
                <a:cs typeface="+mn-lt"/>
              </a:rPr>
              <a:t>Webinar ID: 966 2647 6708 </a:t>
            </a:r>
            <a:endParaRPr lang="en-US">
              <a:cs typeface="Calibri"/>
            </a:endParaRPr>
          </a:p>
          <a:p>
            <a:endParaRPr lang="en-US" sz="2400" b="1">
              <a:solidFill>
                <a:srgbClr val="000000"/>
              </a:solidFill>
            </a:endParaRPr>
          </a:p>
          <a:p>
            <a:pPr algn="l"/>
            <a:r>
              <a:rPr lang="en-US" sz="2400" b="1" i="0" u="none" strike="noStrike">
                <a:solidFill>
                  <a:srgbClr val="000000"/>
                </a:solidFill>
                <a:effectLst/>
              </a:rPr>
              <a:t>Call us on the Project Hotline: 213-922-6934</a:t>
            </a:r>
            <a:r>
              <a:rPr lang="en-US" sz="2400" b="0" i="0">
                <a:solidFill>
                  <a:srgbClr val="000000"/>
                </a:solidFill>
                <a:effectLst/>
              </a:rPr>
              <a:t>​</a:t>
            </a:r>
            <a:endParaRPr lang="en-US"/>
          </a:p>
          <a:p>
            <a:pPr marL="800100" lvl="1" indent="-342900" fontAlgn="base">
              <a:buFont typeface="Arial" panose="020B0604020202020204" pitchFamily="34" charset="0"/>
              <a:buChar char="•"/>
            </a:pPr>
            <a:r>
              <a:rPr lang="en-US" sz="2400" b="0" i="0" u="none" strike="noStrike">
                <a:solidFill>
                  <a:srgbClr val="000000"/>
                </a:solidFill>
                <a:effectLst/>
              </a:rPr>
              <a:t>For project questions, concerns and complaints</a:t>
            </a:r>
            <a:r>
              <a:rPr lang="en-US" sz="2400" b="0" i="0">
                <a:solidFill>
                  <a:srgbClr val="000000"/>
                </a:solidFill>
                <a:effectLst/>
              </a:rPr>
              <a:t>​</a:t>
            </a:r>
          </a:p>
          <a:p>
            <a:pPr marL="800100" lvl="1" indent="-342900" fontAlgn="base">
              <a:buFont typeface="Arial" panose="020B0604020202020204" pitchFamily="34" charset="0"/>
              <a:buChar char="•"/>
            </a:pPr>
            <a:r>
              <a:rPr lang="en-US" sz="2400" b="0" i="0" u="none" strike="noStrike">
                <a:solidFill>
                  <a:srgbClr val="000000"/>
                </a:solidFill>
                <a:effectLst/>
              </a:rPr>
              <a:t>Live during construction work hours </a:t>
            </a:r>
            <a:r>
              <a:rPr lang="en-US" sz="2400" b="0" i="0">
                <a:solidFill>
                  <a:srgbClr val="000000"/>
                </a:solidFill>
                <a:effectLst/>
              </a:rPr>
              <a:t>​</a:t>
            </a:r>
          </a:p>
          <a:p>
            <a:pPr marL="800100" lvl="1" indent="-342900" fontAlgn="base">
              <a:buFont typeface="Arial" panose="020B0604020202020204" pitchFamily="34" charset="0"/>
              <a:buChar char="•"/>
            </a:pPr>
            <a:r>
              <a:rPr lang="en-US" sz="2400" b="0" i="0" u="none" strike="noStrike">
                <a:solidFill>
                  <a:srgbClr val="000000"/>
                </a:solidFill>
                <a:effectLst/>
              </a:rPr>
              <a:t>Monday through Friday, 7am to 5pm</a:t>
            </a:r>
            <a:r>
              <a:rPr lang="en-US" sz="2400" b="0" i="0">
                <a:solidFill>
                  <a:srgbClr val="000000"/>
                </a:solidFill>
                <a:effectLst/>
              </a:rPr>
              <a:t>​</a:t>
            </a:r>
          </a:p>
          <a:p>
            <a:pPr marL="800100" lvl="1" indent="-342900" fontAlgn="base">
              <a:buFont typeface="Arial" panose="020B0604020202020204" pitchFamily="34" charset="0"/>
              <a:buChar char="•"/>
            </a:pPr>
            <a:r>
              <a:rPr lang="en-US" sz="2400" b="0" i="0" u="none" strike="noStrike">
                <a:solidFill>
                  <a:srgbClr val="000000"/>
                </a:solidFill>
                <a:effectLst/>
              </a:rPr>
              <a:t>After 5pm: Leave a voicemail; staff with return call within 24 hours</a:t>
            </a:r>
            <a:r>
              <a:rPr lang="en-US" sz="2400" b="0" i="0">
                <a:solidFill>
                  <a:srgbClr val="000000"/>
                </a:solidFill>
                <a:effectLst/>
              </a:rPr>
              <a:t>​</a:t>
            </a:r>
          </a:p>
          <a:p>
            <a:pPr marL="800100" lvl="1" indent="-342900" fontAlgn="base">
              <a:buFont typeface="Arial" panose="020B0604020202020204" pitchFamily="34" charset="0"/>
              <a:buChar char="•"/>
            </a:pPr>
            <a:r>
              <a:rPr lang="en-US" sz="2400" b="0" i="0" u="none" strike="noStrike">
                <a:solidFill>
                  <a:srgbClr val="000000"/>
                </a:solidFill>
                <a:effectLst/>
              </a:rPr>
              <a:t>Callers can speak with a person via the Hotline after 5pm by pressing 1</a:t>
            </a:r>
            <a:r>
              <a:rPr lang="en-US" sz="2400" b="0" i="0">
                <a:solidFill>
                  <a:srgbClr val="000000"/>
                </a:solidFill>
                <a:effectLst/>
              </a:rPr>
              <a:t>​</a:t>
            </a:r>
          </a:p>
          <a:p>
            <a:pPr fontAlgn="base"/>
            <a:r>
              <a:rPr lang="en-US" sz="2400" b="0" i="0">
                <a:solidFill>
                  <a:srgbClr val="000000"/>
                </a:solidFill>
                <a:effectLst/>
              </a:rPr>
              <a:t>​</a:t>
            </a:r>
            <a:endParaRPr lang="en-US" sz="2400" b="0" i="0">
              <a:effectLst/>
              <a:cs typeface="+mn-lt"/>
            </a:endParaRPr>
          </a:p>
          <a:p>
            <a:pPr algn="l" rtl="0" fontAlgn="base"/>
            <a:r>
              <a:rPr lang="en-US" sz="2400" b="1" i="0" u="none" strike="noStrike">
                <a:solidFill>
                  <a:srgbClr val="000000"/>
                </a:solidFill>
                <a:effectLst/>
              </a:rPr>
              <a:t>Project Email: </a:t>
            </a:r>
            <a:r>
              <a:rPr lang="en-US" sz="2400" b="0" i="0" u="sng" strike="noStrike">
                <a:solidFill>
                  <a:srgbClr val="C666E3"/>
                </a:solidFill>
                <a:effectLst/>
                <a:hlinkClick r:id="rId3"/>
              </a:rPr>
              <a:t>purplelineext@metro.net </a:t>
            </a:r>
            <a:r>
              <a:rPr lang="en-US" sz="2400" b="0" i="0">
                <a:solidFill>
                  <a:srgbClr val="000000"/>
                </a:solidFill>
                <a:effectLst/>
              </a:rPr>
              <a:t>​</a:t>
            </a:r>
          </a:p>
          <a:p>
            <a:pPr marL="342900" indent="-342900" fontAlgn="base">
              <a:buFont typeface="Arial" panose="020B0604020202020204" pitchFamily="34" charset="0"/>
              <a:buChar char="•"/>
            </a:pPr>
            <a:r>
              <a:rPr lang="en-US" sz="2400" b="0" i="0">
                <a:solidFill>
                  <a:srgbClr val="000000"/>
                </a:solidFill>
                <a:effectLst/>
              </a:rPr>
              <a:t>​</a:t>
            </a:r>
            <a:r>
              <a:rPr lang="en-US" sz="2400" b="0" i="0" u="none" strike="noStrike">
                <a:solidFill>
                  <a:srgbClr val="000000"/>
                </a:solidFill>
                <a:effectLst/>
              </a:rPr>
              <a:t>Receive email project updates and construction notices</a:t>
            </a:r>
            <a:r>
              <a:rPr lang="en-US" sz="2400" b="0" i="0">
                <a:solidFill>
                  <a:srgbClr val="000000"/>
                </a:solidFill>
                <a:effectLst/>
              </a:rPr>
              <a:t>​</a:t>
            </a:r>
          </a:p>
          <a:p>
            <a:pPr marL="342900" indent="-342900" fontAlgn="base">
              <a:buFont typeface="Arial" panose="020B0604020202020204" pitchFamily="34" charset="0"/>
              <a:buChar char="•"/>
            </a:pPr>
            <a:r>
              <a:rPr lang="en-US" sz="2400">
                <a:solidFill>
                  <a:srgbClr val="000000"/>
                </a:solidFill>
              </a:rPr>
              <a:t>Responses within 24 hours</a:t>
            </a:r>
            <a:endParaRPr lang="en-US" sz="2400" b="0" i="0">
              <a:solidFill>
                <a:srgbClr val="000000"/>
              </a:solidFill>
              <a:effectLst/>
            </a:endParaRPr>
          </a:p>
        </p:txBody>
      </p:sp>
    </p:spTree>
    <p:extLst>
      <p:ext uri="{BB962C8B-B14F-4D97-AF65-F5344CB8AC3E}">
        <p14:creationId xmlns:p14="http://schemas.microsoft.com/office/powerpoint/2010/main" val="279571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4FABE-E264-554C-AFF6-FDF2807F72BB}"/>
              </a:ext>
            </a:extLst>
          </p:cNvPr>
          <p:cNvSpPr>
            <a:spLocks noGrp="1"/>
          </p:cNvSpPr>
          <p:nvPr>
            <p:ph type="title"/>
          </p:nvPr>
        </p:nvSpPr>
        <p:spPr/>
        <p:txBody>
          <a:bodyPr>
            <a:normAutofit fontScale="90000"/>
          </a:bodyPr>
          <a:lstStyle/>
          <a:p>
            <a:r>
              <a:rPr lang="en-US"/>
              <a:t>Thank you for joining us!</a:t>
            </a:r>
          </a:p>
        </p:txBody>
      </p:sp>
      <p:pic>
        <p:nvPicPr>
          <p:cNvPr id="8" name="Picture 7" descr="Application&#10;&#10;Description automatically generated with low confidence">
            <a:extLst>
              <a:ext uri="{FF2B5EF4-FFF2-40B4-BE49-F238E27FC236}">
                <a16:creationId xmlns:a16="http://schemas.microsoft.com/office/drawing/2014/main" id="{EF910DB4-584F-EE42-B021-5167327546F9}"/>
              </a:ext>
            </a:extLst>
          </p:cNvPr>
          <p:cNvPicPr>
            <a:picLocks noChangeAspect="1"/>
          </p:cNvPicPr>
          <p:nvPr/>
        </p:nvPicPr>
        <p:blipFill rotWithShape="1">
          <a:blip r:embed="rId2"/>
          <a:srcRect r="32120"/>
          <a:stretch/>
        </p:blipFill>
        <p:spPr>
          <a:xfrm>
            <a:off x="2111090" y="939985"/>
            <a:ext cx="8124592" cy="5148151"/>
          </a:xfrm>
          <a:prstGeom prst="rect">
            <a:avLst/>
          </a:prstGeom>
        </p:spPr>
      </p:pic>
    </p:spTree>
    <p:extLst>
      <p:ext uri="{BB962C8B-B14F-4D97-AF65-F5344CB8AC3E}">
        <p14:creationId xmlns:p14="http://schemas.microsoft.com/office/powerpoint/2010/main" val="3826667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CDAE5-E56C-4065-B884-B4F9FA178178}"/>
              </a:ext>
            </a:extLst>
          </p:cNvPr>
          <p:cNvSpPr txBox="1"/>
          <p:nvPr/>
        </p:nvSpPr>
        <p:spPr>
          <a:xfrm>
            <a:off x="7976681" y="5386702"/>
            <a:ext cx="431259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a:ea typeface="+mn-lt"/>
                <a:cs typeface="+mn-lt"/>
              </a:rPr>
              <a:t>Fairfax Street Decking Removal</a:t>
            </a:r>
          </a:p>
          <a:p>
            <a:pPr algn="l"/>
            <a:r>
              <a:rPr lang="en-US" sz="2000">
                <a:ea typeface="+mn-lt"/>
                <a:cs typeface="+mn-lt"/>
              </a:rPr>
              <a:t>Wilshire Blvd. Full Closures</a:t>
            </a:r>
          </a:p>
          <a:p>
            <a:pPr algn="l"/>
            <a:r>
              <a:rPr lang="en-US" sz="2000">
                <a:solidFill>
                  <a:srgbClr val="FF0000"/>
                </a:solidFill>
                <a:ea typeface="+mn-lt"/>
                <a:cs typeface="+mn-lt"/>
              </a:rPr>
              <a:t>                               </a:t>
            </a:r>
          </a:p>
          <a:p>
            <a:pPr algn="l"/>
            <a:r>
              <a:rPr lang="en-US" sz="2000">
                <a:ea typeface="+mn-lt"/>
                <a:cs typeface="+mn-lt"/>
              </a:rPr>
              <a:t>                                     July 26,</a:t>
            </a:r>
            <a:r>
              <a:rPr lang="en-US" sz="2000">
                <a:solidFill>
                  <a:srgbClr val="FF0000"/>
                </a:solidFill>
                <a:ea typeface="+mn-lt"/>
                <a:cs typeface="+mn-lt"/>
              </a:rPr>
              <a:t> </a:t>
            </a:r>
            <a:r>
              <a:rPr lang="en-US" sz="2000">
                <a:ea typeface="+mn-lt"/>
                <a:cs typeface="+mn-lt"/>
              </a:rPr>
              <a:t>2022</a:t>
            </a:r>
            <a:endParaRPr lang="en-US" sz="2000"/>
          </a:p>
        </p:txBody>
      </p:sp>
    </p:spTree>
    <p:extLst>
      <p:ext uri="{BB962C8B-B14F-4D97-AF65-F5344CB8AC3E}">
        <p14:creationId xmlns:p14="http://schemas.microsoft.com/office/powerpoint/2010/main" val="37998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535872" y="-1239"/>
            <a:ext cx="12727872" cy="6890275"/>
          </a:xfrm>
          <a:prstGeom prst="rect">
            <a:avLst/>
          </a:prstGeom>
          <a:ln>
            <a:solidFill>
              <a:schemeClr val="tx1">
                <a:alpha val="94000"/>
              </a:schemeClr>
            </a:solidFill>
          </a:ln>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Wilshire/Fairfax Station Rendering</a:t>
            </a:r>
          </a:p>
        </p:txBody>
      </p:sp>
      <p:sp>
        <p:nvSpPr>
          <p:cNvPr id="5" name="Slide Number Placeholder 4">
            <a:extLst>
              <a:ext uri="{FF2B5EF4-FFF2-40B4-BE49-F238E27FC236}">
                <a16:creationId xmlns:a16="http://schemas.microsoft.com/office/drawing/2014/main" id="{5BF577C9-D065-40CC-8922-91A4CAD8D5F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8" name="Picture 4">
            <a:extLst>
              <a:ext uri="{FF2B5EF4-FFF2-40B4-BE49-F238E27FC236}">
                <a16:creationId xmlns:a16="http://schemas.microsoft.com/office/drawing/2014/main" id="{23A89506-29B0-44A7-ABDB-B1EFDA947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379" y="942975"/>
            <a:ext cx="88392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165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3"/>
          <a:stretch>
            <a:fillRect/>
          </a:stretch>
        </p:blipFill>
        <p:spPr>
          <a:xfrm>
            <a:off x="-851" y="-1239"/>
            <a:ext cx="12219243" cy="6890275"/>
          </a:xfrm>
          <a:prstGeom prst="rect">
            <a:avLst/>
          </a:prstGeom>
        </p:spPr>
      </p:pic>
      <p:sp>
        <p:nvSpPr>
          <p:cNvPr id="6" name="Slide Number Placeholder 4">
            <a:extLst>
              <a:ext uri="{FF2B5EF4-FFF2-40B4-BE49-F238E27FC236}">
                <a16:creationId xmlns:a16="http://schemas.microsoft.com/office/drawing/2014/main" id="{371FE4C3-6A4E-4684-8E5B-731BDCB9C9C3}"/>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288EE13-7DBA-4C92-ADE2-D92A811E5D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1" y="972597"/>
            <a:ext cx="9556412" cy="4212351"/>
          </a:xfrm>
          <a:prstGeom prst="rect">
            <a:avLst/>
          </a:prstGeom>
        </p:spPr>
      </p:pic>
      <p:sp>
        <p:nvSpPr>
          <p:cNvPr id="9" name="TextBox 8">
            <a:extLst>
              <a:ext uri="{FF2B5EF4-FFF2-40B4-BE49-F238E27FC236}">
                <a16:creationId xmlns:a16="http://schemas.microsoft.com/office/drawing/2014/main" id="{D3421A91-F3D5-4164-9A0D-0E25C4F4C861}"/>
              </a:ext>
            </a:extLst>
          </p:cNvPr>
          <p:cNvSpPr txBox="1"/>
          <p:nvPr/>
        </p:nvSpPr>
        <p:spPr>
          <a:xfrm>
            <a:off x="137442" y="162514"/>
            <a:ext cx="7446699" cy="646331"/>
          </a:xfrm>
          <a:prstGeom prst="rect">
            <a:avLst/>
          </a:prstGeom>
          <a:noFill/>
        </p:spPr>
        <p:txBody>
          <a:bodyPr wrap="square" rtlCol="0">
            <a:spAutoFit/>
          </a:bodyPr>
          <a:lstStyle/>
          <a:p>
            <a:r>
              <a:rPr lang="en-US" sz="3600" b="1">
                <a:solidFill>
                  <a:schemeClr val="bg1"/>
                </a:solidFill>
              </a:rPr>
              <a:t>Fairfax Decking Removal - Sequence</a:t>
            </a:r>
          </a:p>
        </p:txBody>
      </p:sp>
      <p:graphicFrame>
        <p:nvGraphicFramePr>
          <p:cNvPr id="11" name="Table 10">
            <a:extLst>
              <a:ext uri="{FF2B5EF4-FFF2-40B4-BE49-F238E27FC236}">
                <a16:creationId xmlns:a16="http://schemas.microsoft.com/office/drawing/2014/main" id="{8A644D8B-8680-46F1-99CB-D892ACBE54C7}"/>
              </a:ext>
            </a:extLst>
          </p:cNvPr>
          <p:cNvGraphicFramePr>
            <a:graphicFrameLocks noGrp="1"/>
          </p:cNvGraphicFramePr>
          <p:nvPr/>
        </p:nvGraphicFramePr>
        <p:xfrm>
          <a:off x="8530629" y="918380"/>
          <a:ext cx="3687763" cy="5538754"/>
        </p:xfrm>
        <a:graphic>
          <a:graphicData uri="http://schemas.openxmlformats.org/drawingml/2006/table">
            <a:tbl>
              <a:tblPr firstRow="1" firstCol="1" bandRow="1">
                <a:tableStyleId>{5C22544A-7EE6-4342-B048-85BDC9FD1C3A}</a:tableStyleId>
              </a:tblPr>
              <a:tblGrid>
                <a:gridCol w="1644504">
                  <a:extLst>
                    <a:ext uri="{9D8B030D-6E8A-4147-A177-3AD203B41FA5}">
                      <a16:colId xmlns:a16="http://schemas.microsoft.com/office/drawing/2014/main" val="471131491"/>
                    </a:ext>
                  </a:extLst>
                </a:gridCol>
                <a:gridCol w="2043259">
                  <a:extLst>
                    <a:ext uri="{9D8B030D-6E8A-4147-A177-3AD203B41FA5}">
                      <a16:colId xmlns:a16="http://schemas.microsoft.com/office/drawing/2014/main" val="1660532413"/>
                    </a:ext>
                  </a:extLst>
                </a:gridCol>
              </a:tblGrid>
              <a:tr h="333476">
                <a:tc>
                  <a:txBody>
                    <a:bodyPr/>
                    <a:lstStyle/>
                    <a:p>
                      <a:pPr marL="0" marR="125730" algn="l">
                        <a:lnSpc>
                          <a:spcPct val="110000"/>
                        </a:lnSpc>
                        <a:spcBef>
                          <a:spcPts val="0"/>
                        </a:spcBef>
                        <a:spcAft>
                          <a:spcPts val="0"/>
                        </a:spcAft>
                      </a:pPr>
                      <a:r>
                        <a:rPr lang="en-US" sz="1100">
                          <a:effectLst/>
                        </a:rPr>
                        <a:t>Weekend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5215611"/>
                  </a:ext>
                </a:extLst>
              </a:tr>
              <a:tr h="350890">
                <a:tc>
                  <a:txBody>
                    <a:bodyPr/>
                    <a:lstStyle/>
                    <a:p>
                      <a:pPr marL="0" marR="125730" algn="l">
                        <a:lnSpc>
                          <a:spcPct val="110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9 – September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6326957"/>
                  </a:ext>
                </a:extLst>
              </a:tr>
              <a:tr h="333476">
                <a:tc>
                  <a:txBody>
                    <a:bodyPr/>
                    <a:lstStyle/>
                    <a:p>
                      <a:pPr marL="0" marR="125730" algn="l">
                        <a:lnSpc>
                          <a:spcPct val="110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16 – September 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9384176"/>
                  </a:ext>
                </a:extLst>
              </a:tr>
              <a:tr h="333476">
                <a:tc>
                  <a:txBody>
                    <a:bodyPr/>
                    <a:lstStyle/>
                    <a:p>
                      <a:pPr marL="0" marR="125730" algn="l">
                        <a:lnSpc>
                          <a:spcPct val="110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23 – September 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2820192"/>
                  </a:ext>
                </a:extLst>
              </a:tr>
              <a:tr h="333476">
                <a:tc>
                  <a:txBody>
                    <a:bodyPr/>
                    <a:lstStyle/>
                    <a:p>
                      <a:pPr marL="0" marR="125730" algn="l">
                        <a:lnSpc>
                          <a:spcPct val="110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30 – October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08520643"/>
                  </a:ext>
                </a:extLst>
              </a:tr>
              <a:tr h="333476">
                <a:tc>
                  <a:txBody>
                    <a:bodyPr/>
                    <a:lstStyle/>
                    <a:p>
                      <a:pPr marL="0" marR="125730" algn="l">
                        <a:lnSpc>
                          <a:spcPct val="110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7 – October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7051509"/>
                  </a:ext>
                </a:extLst>
              </a:tr>
              <a:tr h="333476">
                <a:tc>
                  <a:txBody>
                    <a:bodyPr/>
                    <a:lstStyle/>
                    <a:p>
                      <a:pPr marL="0" marR="125730" algn="l">
                        <a:lnSpc>
                          <a:spcPct val="110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14 – October 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2980266"/>
                  </a:ext>
                </a:extLst>
              </a:tr>
              <a:tr h="333476">
                <a:tc>
                  <a:txBody>
                    <a:bodyPr/>
                    <a:lstStyle/>
                    <a:p>
                      <a:pPr marL="0" marR="125730" algn="l">
                        <a:lnSpc>
                          <a:spcPct val="110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21 – October 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6230737"/>
                  </a:ext>
                </a:extLst>
              </a:tr>
              <a:tr h="333476">
                <a:tc>
                  <a:txBody>
                    <a:bodyPr/>
                    <a:lstStyle/>
                    <a:p>
                      <a:pPr marL="0" marR="125730" algn="l">
                        <a:lnSpc>
                          <a:spcPct val="110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28 – October 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7127695"/>
                  </a:ext>
                </a:extLst>
              </a:tr>
              <a:tr h="333476">
                <a:tc>
                  <a:txBody>
                    <a:bodyPr/>
                    <a:lstStyle/>
                    <a:p>
                      <a:pPr marL="0" marR="125730" algn="l">
                        <a:lnSpc>
                          <a:spcPct val="110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4 – November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1867262"/>
                  </a:ext>
                </a:extLst>
              </a:tr>
              <a:tr h="333476">
                <a:tc>
                  <a:txBody>
                    <a:bodyPr/>
                    <a:lstStyle/>
                    <a:p>
                      <a:pPr marL="0" marR="125730" algn="l">
                        <a:lnSpc>
                          <a:spcPct val="110000"/>
                        </a:lnSpc>
                        <a:spcBef>
                          <a:spcPts val="0"/>
                        </a:spcBef>
                        <a:spcAft>
                          <a:spcPts val="0"/>
                        </a:spcAft>
                      </a:pPr>
                      <a:r>
                        <a:rPr lang="en-US" sz="1100">
                          <a:effectLst/>
                        </a:rPr>
                        <a:t>Veteran’s Day (No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11 – November 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0639486"/>
                  </a:ext>
                </a:extLst>
              </a:tr>
              <a:tr h="333476">
                <a:tc>
                  <a:txBody>
                    <a:bodyPr/>
                    <a:lstStyle/>
                    <a:p>
                      <a:pPr marL="0" marR="125730" algn="l">
                        <a:lnSpc>
                          <a:spcPct val="110000"/>
                        </a:lnSpc>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18 – November 21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08163031"/>
                  </a:ext>
                </a:extLst>
              </a:tr>
              <a:tr h="333476">
                <a:tc>
                  <a:txBody>
                    <a:bodyPr/>
                    <a:lstStyle/>
                    <a:p>
                      <a:pPr marL="0" marR="125730" algn="l">
                        <a:lnSpc>
                          <a:spcPct val="110000"/>
                        </a:lnSpc>
                        <a:spcBef>
                          <a:spcPts val="0"/>
                        </a:spcBef>
                        <a:spcAft>
                          <a:spcPts val="0"/>
                        </a:spcAft>
                      </a:pPr>
                      <a:r>
                        <a:rPr lang="en-US" sz="1100">
                          <a:effectLst/>
                        </a:rPr>
                        <a:t>Thanksgiving (No work)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25 – November 28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4309559"/>
                  </a:ext>
                </a:extLst>
              </a:tr>
              <a:tr h="493075">
                <a:tc>
                  <a:txBody>
                    <a:bodyPr/>
                    <a:lstStyle/>
                    <a:p>
                      <a:pPr marL="0" marR="125730" algn="l">
                        <a:lnSpc>
                          <a:spcPct val="110000"/>
                        </a:lnSpc>
                        <a:spcBef>
                          <a:spcPts val="0"/>
                        </a:spcBef>
                        <a:spcAft>
                          <a:spcPts val="0"/>
                        </a:spcAft>
                      </a:pPr>
                      <a:r>
                        <a:rPr lang="en-US" sz="1100">
                          <a:effectLst/>
                        </a:rPr>
                        <a:t>11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2 – December 5</a:t>
                      </a:r>
                    </a:p>
                    <a:p>
                      <a:pPr marL="0" marR="125730" algn="l">
                        <a:lnSpc>
                          <a:spcPct val="110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6431970"/>
                  </a:ext>
                </a:extLst>
              </a:tr>
              <a:tr h="333476">
                <a:tc>
                  <a:txBody>
                    <a:bodyPr/>
                    <a:lstStyle/>
                    <a:p>
                      <a:pPr marL="0" marR="125730" algn="l">
                        <a:lnSpc>
                          <a:spcPct val="110000"/>
                        </a:lnSpc>
                        <a:spcBef>
                          <a:spcPts val="0"/>
                        </a:spcBef>
                        <a:spcAft>
                          <a:spcPts val="0"/>
                        </a:spcAft>
                      </a:pPr>
                      <a:r>
                        <a:rPr lang="en-US" sz="1100">
                          <a:effectLst/>
                        </a:rPr>
                        <a:t>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9 – December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7919043"/>
                  </a:ext>
                </a:extLst>
              </a:tr>
              <a:tr h="333476">
                <a:tc>
                  <a:txBody>
                    <a:bodyPr/>
                    <a:lstStyle/>
                    <a:p>
                      <a:pPr marL="0" marR="125730" algn="l">
                        <a:lnSpc>
                          <a:spcPct val="110000"/>
                        </a:lnSpc>
                        <a:spcBef>
                          <a:spcPts val="0"/>
                        </a:spcBef>
                        <a:spcAft>
                          <a:spcPts val="0"/>
                        </a:spcAft>
                      </a:pPr>
                      <a:r>
                        <a:rPr lang="en-US" sz="1100">
                          <a:effectLst/>
                        </a:rPr>
                        <a:t>13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December 16 – December 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9423862"/>
                  </a:ext>
                </a:extLst>
              </a:tr>
            </a:tbl>
          </a:graphicData>
        </a:graphic>
      </p:graphicFrame>
    </p:spTree>
    <p:extLst>
      <p:ext uri="{BB962C8B-B14F-4D97-AF65-F5344CB8AC3E}">
        <p14:creationId xmlns:p14="http://schemas.microsoft.com/office/powerpoint/2010/main" val="30589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6DBBC-5811-47F4-97C1-82E5148D23ED}"/>
              </a:ext>
            </a:extLst>
          </p:cNvPr>
          <p:cNvSpPr>
            <a:spLocks noGrp="1"/>
          </p:cNvSpPr>
          <p:nvPr>
            <p:ph type="title"/>
          </p:nvPr>
        </p:nvSpPr>
        <p:spPr/>
        <p:txBody>
          <a:bodyPr/>
          <a:lstStyle/>
          <a:p>
            <a:r>
              <a:rPr lang="en-US"/>
              <a:t>Fairfax Decking Removal – Phase 1</a:t>
            </a:r>
          </a:p>
        </p:txBody>
      </p:sp>
      <p:pic>
        <p:nvPicPr>
          <p:cNvPr id="5" name="Content Placeholder 4">
            <a:extLst>
              <a:ext uri="{FF2B5EF4-FFF2-40B4-BE49-F238E27FC236}">
                <a16:creationId xmlns:a16="http://schemas.microsoft.com/office/drawing/2014/main" id="{D48E710F-9EB8-4066-B1F2-CC3AB65AA8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43892" y="1088216"/>
            <a:ext cx="6809908" cy="3684588"/>
          </a:xfrm>
        </p:spPr>
      </p:pic>
      <p:graphicFrame>
        <p:nvGraphicFramePr>
          <p:cNvPr id="6" name="Table 5">
            <a:extLst>
              <a:ext uri="{FF2B5EF4-FFF2-40B4-BE49-F238E27FC236}">
                <a16:creationId xmlns:a16="http://schemas.microsoft.com/office/drawing/2014/main" id="{162345C0-7DF8-4412-9BE5-7D48C0B2D0AB}"/>
              </a:ext>
            </a:extLst>
          </p:cNvPr>
          <p:cNvGraphicFramePr>
            <a:graphicFrameLocks noGrp="1"/>
          </p:cNvGraphicFramePr>
          <p:nvPr>
            <p:extLst>
              <p:ext uri="{D42A27DB-BD31-4B8C-83A1-F6EECF244321}">
                <p14:modId xmlns:p14="http://schemas.microsoft.com/office/powerpoint/2010/main" val="3426484702"/>
              </p:ext>
            </p:extLst>
          </p:nvPr>
        </p:nvGraphicFramePr>
        <p:xfrm>
          <a:off x="8976031" y="4567508"/>
          <a:ext cx="2823621" cy="2084391"/>
        </p:xfrm>
        <a:graphic>
          <a:graphicData uri="http://schemas.openxmlformats.org/drawingml/2006/table">
            <a:tbl>
              <a:tblPr firstRow="1" firstCol="1" bandRow="1">
                <a:tableStyleId>{5C22544A-7EE6-4342-B048-85BDC9FD1C3A}</a:tableStyleId>
              </a:tblPr>
              <a:tblGrid>
                <a:gridCol w="819723">
                  <a:extLst>
                    <a:ext uri="{9D8B030D-6E8A-4147-A177-3AD203B41FA5}">
                      <a16:colId xmlns:a16="http://schemas.microsoft.com/office/drawing/2014/main" val="3835860515"/>
                    </a:ext>
                  </a:extLst>
                </a:gridCol>
                <a:gridCol w="2003898">
                  <a:extLst>
                    <a:ext uri="{9D8B030D-6E8A-4147-A177-3AD203B41FA5}">
                      <a16:colId xmlns:a16="http://schemas.microsoft.com/office/drawing/2014/main" val="661945181"/>
                    </a:ext>
                  </a:extLst>
                </a:gridCol>
              </a:tblGrid>
              <a:tr h="369256">
                <a:tc>
                  <a:txBody>
                    <a:bodyPr/>
                    <a:lstStyle/>
                    <a:p>
                      <a:pPr marL="0" marR="125730" algn="l">
                        <a:lnSpc>
                          <a:spcPct val="110000"/>
                        </a:lnSpc>
                        <a:spcBef>
                          <a:spcPts val="0"/>
                        </a:spcBef>
                        <a:spcAft>
                          <a:spcPts val="0"/>
                        </a:spcAft>
                      </a:pPr>
                      <a:r>
                        <a:rPr lang="en-US" sz="1100">
                          <a:effectLst/>
                        </a:rPr>
                        <a:t>Weekend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1912028"/>
                  </a:ext>
                </a:extLst>
              </a:tr>
              <a:tr h="255905">
                <a:tc>
                  <a:txBody>
                    <a:bodyPr/>
                    <a:lstStyle/>
                    <a:p>
                      <a:pPr marL="0" marR="125730" algn="l">
                        <a:lnSpc>
                          <a:spcPct val="110000"/>
                        </a:lnSpc>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9 – September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11184881"/>
                  </a:ext>
                </a:extLst>
              </a:tr>
              <a:tr h="243205">
                <a:tc>
                  <a:txBody>
                    <a:bodyPr/>
                    <a:lstStyle/>
                    <a:p>
                      <a:pPr marL="0" marR="125730" algn="l">
                        <a:lnSpc>
                          <a:spcPct val="110000"/>
                        </a:lnSpc>
                        <a:spcBef>
                          <a:spcPts val="0"/>
                        </a:spcBef>
                        <a:spcAft>
                          <a:spcPts val="0"/>
                        </a:spcAft>
                      </a:pPr>
                      <a:r>
                        <a:rPr lang="en-US" sz="1100">
                          <a:effectLst/>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16 – September 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4928821"/>
                  </a:ext>
                </a:extLst>
              </a:tr>
              <a:tr h="243205">
                <a:tc>
                  <a:txBody>
                    <a:bodyPr/>
                    <a:lstStyle/>
                    <a:p>
                      <a:pPr marL="0" marR="125730" algn="l">
                        <a:lnSpc>
                          <a:spcPct val="110000"/>
                        </a:lnSpc>
                        <a:spcBef>
                          <a:spcPts val="0"/>
                        </a:spcBef>
                        <a:spcAft>
                          <a:spcPts val="0"/>
                        </a:spcAft>
                      </a:pPr>
                      <a:r>
                        <a:rPr lang="en-US" sz="1100">
                          <a:effectLst/>
                        </a:rPr>
                        <a:t>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23 – September 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1102311"/>
                  </a:ext>
                </a:extLst>
              </a:tr>
              <a:tr h="243205">
                <a:tc>
                  <a:txBody>
                    <a:bodyPr/>
                    <a:lstStyle/>
                    <a:p>
                      <a:pPr marL="0" marR="125730" algn="l">
                        <a:lnSpc>
                          <a:spcPct val="110000"/>
                        </a:lnSpc>
                        <a:spcBef>
                          <a:spcPts val="0"/>
                        </a:spcBef>
                        <a:spcAft>
                          <a:spcPts val="0"/>
                        </a:spcAft>
                      </a:pPr>
                      <a:r>
                        <a:rPr lang="en-US" sz="1100">
                          <a:effectLst/>
                        </a:rPr>
                        <a:t>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September 30 – October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5815907"/>
                  </a:ext>
                </a:extLst>
              </a:tr>
              <a:tr h="243205">
                <a:tc>
                  <a:txBody>
                    <a:bodyPr/>
                    <a:lstStyle/>
                    <a:p>
                      <a:pPr marL="0" marR="125730" algn="l">
                        <a:lnSpc>
                          <a:spcPct val="110000"/>
                        </a:lnSpc>
                        <a:spcBef>
                          <a:spcPts val="0"/>
                        </a:spcBef>
                        <a:spcAft>
                          <a:spcPts val="0"/>
                        </a:spcAft>
                      </a:pPr>
                      <a:r>
                        <a:rPr lang="en-US" sz="11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7 – October 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0453878"/>
                  </a:ext>
                </a:extLst>
              </a:tr>
              <a:tr h="243205">
                <a:tc>
                  <a:txBody>
                    <a:bodyPr/>
                    <a:lstStyle/>
                    <a:p>
                      <a:pPr marL="0" marR="125730" algn="l">
                        <a:lnSpc>
                          <a:spcPct val="110000"/>
                        </a:lnSpc>
                        <a:spcBef>
                          <a:spcPts val="0"/>
                        </a:spcBef>
                        <a:spcAft>
                          <a:spcPts val="0"/>
                        </a:spcAft>
                      </a:pPr>
                      <a:r>
                        <a:rPr lang="en-US" sz="11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14 – October 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25365701"/>
                  </a:ext>
                </a:extLst>
              </a:tr>
              <a:tr h="243205">
                <a:tc>
                  <a:txBody>
                    <a:bodyPr/>
                    <a:lstStyle/>
                    <a:p>
                      <a:pPr marL="0" marR="125730" algn="l">
                        <a:lnSpc>
                          <a:spcPct val="110000"/>
                        </a:lnSpc>
                        <a:spcBef>
                          <a:spcPts val="0"/>
                        </a:spcBef>
                        <a:spcAft>
                          <a:spcPts val="0"/>
                        </a:spcAft>
                      </a:pPr>
                      <a:r>
                        <a:rPr lang="en-US" sz="1100">
                          <a:effectLst/>
                        </a:rPr>
                        <a:t>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21 – October 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9630966"/>
                  </a:ext>
                </a:extLst>
              </a:tr>
            </a:tbl>
          </a:graphicData>
        </a:graphic>
      </p:graphicFrame>
      <p:sp>
        <p:nvSpPr>
          <p:cNvPr id="8" name="TextBox 7">
            <a:extLst>
              <a:ext uri="{FF2B5EF4-FFF2-40B4-BE49-F238E27FC236}">
                <a16:creationId xmlns:a16="http://schemas.microsoft.com/office/drawing/2014/main" id="{D5C1170C-1D22-40CE-8AB0-AEC4E08DDB1B}"/>
              </a:ext>
            </a:extLst>
          </p:cNvPr>
          <p:cNvSpPr txBox="1"/>
          <p:nvPr/>
        </p:nvSpPr>
        <p:spPr>
          <a:xfrm>
            <a:off x="77821" y="1157591"/>
            <a:ext cx="4338536" cy="501675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t>Work will begin at 9pm on Friday night and continue through 6am on Monday morning. As a contingency, the design-builder has requested approval to extend work hours as late as 12 noon on Monday. The extension will only be used in the event of an emergency.</a:t>
            </a:r>
            <a:endParaRPr lang="en-US" sz="1600">
              <a:cs typeface="Calibri"/>
            </a:endParaRP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Decking Removal will begin at the Wilshire/Fairfax Station over the weekend of September 9 to September 12.</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Phase 1, the area immediately east of Fairfax Av, will be the first section restored.</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A full closure on Wilshire Bl will be in place over the duration of this work. Eastbound traffic will be detoured at Fairfax Av, and westbound traffic will be detoured at La Brea Av</a:t>
            </a:r>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330517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1223B-BE05-4288-A289-1A3D30FFE15A}"/>
              </a:ext>
            </a:extLst>
          </p:cNvPr>
          <p:cNvSpPr>
            <a:spLocks noGrp="1"/>
          </p:cNvSpPr>
          <p:nvPr>
            <p:ph type="title"/>
          </p:nvPr>
        </p:nvSpPr>
        <p:spPr/>
        <p:txBody>
          <a:bodyPr/>
          <a:lstStyle/>
          <a:p>
            <a:r>
              <a:rPr lang="en-US"/>
              <a:t>Fairfax Decking Removal – Phase 1 Detour Map</a:t>
            </a:r>
          </a:p>
        </p:txBody>
      </p:sp>
      <p:pic>
        <p:nvPicPr>
          <p:cNvPr id="5" name="Content Placeholder 4">
            <a:extLst>
              <a:ext uri="{FF2B5EF4-FFF2-40B4-BE49-F238E27FC236}">
                <a16:creationId xmlns:a16="http://schemas.microsoft.com/office/drawing/2014/main" id="{41AA20BB-0674-4459-B0DB-35EB5A4C532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658" y="920156"/>
            <a:ext cx="9206258" cy="5937843"/>
          </a:xfrm>
        </p:spPr>
      </p:pic>
      <p:sp>
        <p:nvSpPr>
          <p:cNvPr id="3" name="TextBox 2">
            <a:extLst>
              <a:ext uri="{FF2B5EF4-FFF2-40B4-BE49-F238E27FC236}">
                <a16:creationId xmlns:a16="http://schemas.microsoft.com/office/drawing/2014/main" id="{58E1D62F-898E-4FD3-BECD-A5122C855468}"/>
              </a:ext>
            </a:extLst>
          </p:cNvPr>
          <p:cNvSpPr txBox="1"/>
          <p:nvPr/>
        </p:nvSpPr>
        <p:spPr>
          <a:xfrm>
            <a:off x="9289916" y="1040860"/>
            <a:ext cx="2902084" cy="2862322"/>
          </a:xfrm>
          <a:prstGeom prst="rect">
            <a:avLst/>
          </a:prstGeom>
          <a:noFill/>
        </p:spPr>
        <p:txBody>
          <a:bodyPr wrap="square" rtlCol="0">
            <a:spAutoFit/>
          </a:bodyPr>
          <a:lstStyle/>
          <a:p>
            <a:pPr marL="285750" indent="-285750">
              <a:buFont typeface="Arial" panose="020B0604020202020204" pitchFamily="34" charset="0"/>
              <a:buChar char="•"/>
            </a:pPr>
            <a:r>
              <a:rPr lang="en-US">
                <a:solidFill>
                  <a:srgbClr val="FF0000"/>
                </a:solidFill>
              </a:rPr>
              <a:t>Eastbound Wilshire &gt; Northbound Fairfax Av &gt; Eastbound 6</a:t>
            </a:r>
            <a:r>
              <a:rPr lang="en-US" baseline="30000">
                <a:solidFill>
                  <a:srgbClr val="FF0000"/>
                </a:solidFill>
              </a:rPr>
              <a:t>th</a:t>
            </a:r>
            <a:r>
              <a:rPr lang="en-US">
                <a:solidFill>
                  <a:srgbClr val="FF0000"/>
                </a:solidFill>
              </a:rPr>
              <a:t> St &gt; Southbound La Brea Av &gt; Eastbound Wilshire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solidFill>
                  <a:srgbClr val="7030A0"/>
                </a:solidFill>
              </a:rPr>
              <a:t>Westbound Wilshire &gt; Westbound 6</a:t>
            </a:r>
            <a:r>
              <a:rPr lang="en-US" baseline="30000">
                <a:solidFill>
                  <a:srgbClr val="7030A0"/>
                </a:solidFill>
              </a:rPr>
              <a:t>th</a:t>
            </a:r>
            <a:r>
              <a:rPr lang="en-US">
                <a:solidFill>
                  <a:srgbClr val="7030A0"/>
                </a:solidFill>
              </a:rPr>
              <a:t> St &gt; Southbound Fairfax Av &gt; Westbound Wilshire</a:t>
            </a:r>
          </a:p>
        </p:txBody>
      </p:sp>
    </p:spTree>
    <p:extLst>
      <p:ext uri="{BB962C8B-B14F-4D97-AF65-F5344CB8AC3E}">
        <p14:creationId xmlns:p14="http://schemas.microsoft.com/office/powerpoint/2010/main" val="37611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DC02-615A-4916-8A54-AAD67537988B}"/>
              </a:ext>
            </a:extLst>
          </p:cNvPr>
          <p:cNvSpPr>
            <a:spLocks noGrp="1"/>
          </p:cNvSpPr>
          <p:nvPr>
            <p:ph type="title"/>
          </p:nvPr>
        </p:nvSpPr>
        <p:spPr/>
        <p:txBody>
          <a:bodyPr/>
          <a:lstStyle/>
          <a:p>
            <a:r>
              <a:rPr lang="en-US"/>
              <a:t>Fairfax Decking Removal – Phase 2</a:t>
            </a:r>
          </a:p>
        </p:txBody>
      </p:sp>
      <p:pic>
        <p:nvPicPr>
          <p:cNvPr id="5" name="Content Placeholder 4">
            <a:extLst>
              <a:ext uri="{FF2B5EF4-FFF2-40B4-BE49-F238E27FC236}">
                <a16:creationId xmlns:a16="http://schemas.microsoft.com/office/drawing/2014/main" id="{18045DC0-3D57-4486-AD89-B34CF4D6CCB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19482" y="1024714"/>
            <a:ext cx="3934698" cy="4661999"/>
          </a:xfrm>
        </p:spPr>
      </p:pic>
      <p:graphicFrame>
        <p:nvGraphicFramePr>
          <p:cNvPr id="7" name="Table 6">
            <a:extLst>
              <a:ext uri="{FF2B5EF4-FFF2-40B4-BE49-F238E27FC236}">
                <a16:creationId xmlns:a16="http://schemas.microsoft.com/office/drawing/2014/main" id="{1F6D98AA-451C-4E8C-AF0D-B2EB5FBDDA15}"/>
              </a:ext>
            </a:extLst>
          </p:cNvPr>
          <p:cNvGraphicFramePr>
            <a:graphicFrameLocks noGrp="1"/>
          </p:cNvGraphicFramePr>
          <p:nvPr>
            <p:extLst>
              <p:ext uri="{D42A27DB-BD31-4B8C-83A1-F6EECF244321}">
                <p14:modId xmlns:p14="http://schemas.microsoft.com/office/powerpoint/2010/main" val="1109712931"/>
              </p:ext>
            </p:extLst>
          </p:nvPr>
        </p:nvGraphicFramePr>
        <p:xfrm>
          <a:off x="9211114" y="1171287"/>
          <a:ext cx="2812274" cy="742315"/>
        </p:xfrm>
        <a:graphic>
          <a:graphicData uri="http://schemas.openxmlformats.org/drawingml/2006/table">
            <a:tbl>
              <a:tblPr firstRow="1" firstCol="1" bandRow="1">
                <a:tableStyleId>{5C22544A-7EE6-4342-B048-85BDC9FD1C3A}</a:tableStyleId>
              </a:tblPr>
              <a:tblGrid>
                <a:gridCol w="886196">
                  <a:extLst>
                    <a:ext uri="{9D8B030D-6E8A-4147-A177-3AD203B41FA5}">
                      <a16:colId xmlns:a16="http://schemas.microsoft.com/office/drawing/2014/main" val="2632238063"/>
                    </a:ext>
                  </a:extLst>
                </a:gridCol>
                <a:gridCol w="1926078">
                  <a:extLst>
                    <a:ext uri="{9D8B030D-6E8A-4147-A177-3AD203B41FA5}">
                      <a16:colId xmlns:a16="http://schemas.microsoft.com/office/drawing/2014/main" val="172948853"/>
                    </a:ext>
                  </a:extLst>
                </a:gridCol>
              </a:tblGrid>
              <a:tr h="243205">
                <a:tc>
                  <a:txBody>
                    <a:bodyPr/>
                    <a:lstStyle/>
                    <a:p>
                      <a:pPr marL="0" marR="125730" algn="l">
                        <a:lnSpc>
                          <a:spcPct val="110000"/>
                        </a:lnSpc>
                        <a:spcBef>
                          <a:spcPts val="0"/>
                        </a:spcBef>
                        <a:spcAft>
                          <a:spcPts val="0"/>
                        </a:spcAft>
                      </a:pPr>
                      <a:r>
                        <a:rPr lang="en-US" sz="1100">
                          <a:effectLst/>
                        </a:rPr>
                        <a:t>Weekend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Dates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70362448"/>
                  </a:ext>
                </a:extLst>
              </a:tr>
              <a:tr h="255905">
                <a:tc>
                  <a:txBody>
                    <a:bodyPr/>
                    <a:lstStyle/>
                    <a:p>
                      <a:pPr marL="0" marR="125730" algn="l">
                        <a:lnSpc>
                          <a:spcPct val="110000"/>
                        </a:lnSpc>
                        <a:spcBef>
                          <a:spcPts val="0"/>
                        </a:spcBef>
                        <a:spcAft>
                          <a:spcPts val="0"/>
                        </a:spcAft>
                      </a:pPr>
                      <a:r>
                        <a:rPr lang="en-US" sz="1100">
                          <a:effectLst/>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October 28 – October 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88431701"/>
                  </a:ext>
                </a:extLst>
              </a:tr>
              <a:tr h="243205">
                <a:tc>
                  <a:txBody>
                    <a:bodyPr/>
                    <a:lstStyle/>
                    <a:p>
                      <a:pPr marL="0" marR="125730" algn="l">
                        <a:lnSpc>
                          <a:spcPct val="110000"/>
                        </a:lnSpc>
                        <a:spcBef>
                          <a:spcPts val="0"/>
                        </a:spcBef>
                        <a:spcAft>
                          <a:spcPts val="0"/>
                        </a:spcAft>
                      </a:pPr>
                      <a:r>
                        <a:rPr lang="en-US" sz="1100">
                          <a:effectLst/>
                        </a:rPr>
                        <a:t>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125730" algn="l">
                        <a:lnSpc>
                          <a:spcPct val="110000"/>
                        </a:lnSpc>
                        <a:spcBef>
                          <a:spcPts val="0"/>
                        </a:spcBef>
                        <a:spcAft>
                          <a:spcPts val="0"/>
                        </a:spcAft>
                      </a:pPr>
                      <a:r>
                        <a:rPr lang="en-US" sz="1100">
                          <a:effectLst/>
                        </a:rPr>
                        <a:t>November 4 – November 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2852643"/>
                  </a:ext>
                </a:extLst>
              </a:tr>
            </a:tbl>
          </a:graphicData>
        </a:graphic>
      </p:graphicFrame>
      <p:sp>
        <p:nvSpPr>
          <p:cNvPr id="8" name="TextBox 7">
            <a:extLst>
              <a:ext uri="{FF2B5EF4-FFF2-40B4-BE49-F238E27FC236}">
                <a16:creationId xmlns:a16="http://schemas.microsoft.com/office/drawing/2014/main" id="{7EEE757C-C816-4BF4-A309-30F13FE742A5}"/>
              </a:ext>
            </a:extLst>
          </p:cNvPr>
          <p:cNvSpPr txBox="1"/>
          <p:nvPr/>
        </p:nvSpPr>
        <p:spPr>
          <a:xfrm>
            <a:off x="77820" y="1157591"/>
            <a:ext cx="7441661" cy="600164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600"/>
              <a:t>Work will begin at 9pm on Friday night and continue through 6am on Monday morning. As a contingency, the Design-Builder has requested approval to extend work hours as late as 12 noon on Monday. The extension will only be used in the event of an emergency.</a:t>
            </a:r>
            <a:endParaRPr lang="en-US" sz="1600">
              <a:cs typeface="Calibri"/>
            </a:endParaRPr>
          </a:p>
          <a:p>
            <a:endParaRPr lang="en-US" sz="1600"/>
          </a:p>
          <a:p>
            <a:pPr marL="285750" indent="-285750">
              <a:buFont typeface="Arial" panose="020B0604020202020204" pitchFamily="34" charset="0"/>
              <a:buChar char="•"/>
            </a:pPr>
            <a:r>
              <a:rPr lang="en-US" sz="1600"/>
              <a:t>Following Phase 1 Decking Removal, STS will begin working within the Wilshire/Fairfax Intersection.</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This work will take two weekends to complete, October 28 – October 31, and November 4 to November 7</a:t>
            </a:r>
          </a:p>
          <a:p>
            <a:endParaRPr lang="en-US" sz="1600"/>
          </a:p>
          <a:p>
            <a:pPr marL="285750" indent="-285750">
              <a:buFont typeface="Arial" panose="020B0604020202020204" pitchFamily="34" charset="0"/>
              <a:buChar char="•"/>
            </a:pPr>
            <a:r>
              <a:rPr lang="en-US" sz="1600"/>
              <a:t>Full closures will be in place on Wilshire Bl and Fairfax Av. All traffic will be detoured around the </a:t>
            </a:r>
            <a:r>
              <a:rPr lang="en-US" sz="1600" err="1"/>
              <a:t>workzone</a:t>
            </a:r>
            <a:r>
              <a:rPr lang="en-US" sz="1600"/>
              <a:t>.</a:t>
            </a:r>
          </a:p>
          <a:p>
            <a:pPr marL="285750" indent="-285750">
              <a:buFont typeface="Arial" panose="020B0604020202020204" pitchFamily="34" charset="0"/>
              <a:buChar char="•"/>
            </a:pPr>
            <a:endParaRPr lang="en-US" sz="900"/>
          </a:p>
          <a:p>
            <a:pPr marL="285750" indent="-285750">
              <a:buFont typeface="Arial" panose="020B0604020202020204" pitchFamily="34" charset="0"/>
              <a:buChar char="•"/>
            </a:pPr>
            <a:r>
              <a:rPr lang="en-US" sz="1600"/>
              <a:t>Southbound Fairfax Av traffic will be detoured at 6</a:t>
            </a:r>
            <a:r>
              <a:rPr lang="en-US" sz="1600" baseline="30000"/>
              <a:t>th</a:t>
            </a:r>
            <a:r>
              <a:rPr lang="en-US" sz="1600"/>
              <a:t> St</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Northbound Fairfax Av traffic will be detoured at Olympic Bl</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Eastbound Wilshire Bl traffic will be detoured at La Cienega Bl and San Vicente Bl</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Westbound Wilshire Bl traffic will be detoured at La Brea Av</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Tree>
    <p:extLst>
      <p:ext uri="{BB962C8B-B14F-4D97-AF65-F5344CB8AC3E}">
        <p14:creationId xmlns:p14="http://schemas.microsoft.com/office/powerpoint/2010/main" val="1281830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9E549-2665-4CF4-B217-62A3A1CF0EA4}"/>
              </a:ext>
            </a:extLst>
          </p:cNvPr>
          <p:cNvSpPr>
            <a:spLocks noGrp="1"/>
          </p:cNvSpPr>
          <p:nvPr>
            <p:ph type="title"/>
          </p:nvPr>
        </p:nvSpPr>
        <p:spPr/>
        <p:txBody>
          <a:bodyPr/>
          <a:lstStyle/>
          <a:p>
            <a:r>
              <a:rPr lang="en-US"/>
              <a:t>Fairfax Decking Removal – Phase 2 Detour Map</a:t>
            </a:r>
          </a:p>
        </p:txBody>
      </p:sp>
      <p:pic>
        <p:nvPicPr>
          <p:cNvPr id="5" name="Content Placeholder 4">
            <a:extLst>
              <a:ext uri="{FF2B5EF4-FFF2-40B4-BE49-F238E27FC236}">
                <a16:creationId xmlns:a16="http://schemas.microsoft.com/office/drawing/2014/main" id="{060CCD03-23AB-4B75-ABC1-6B80194CC9D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0" y="914400"/>
            <a:ext cx="9357429" cy="5943600"/>
          </a:xfrm>
        </p:spPr>
      </p:pic>
      <p:sp>
        <p:nvSpPr>
          <p:cNvPr id="6" name="TextBox 5">
            <a:extLst>
              <a:ext uri="{FF2B5EF4-FFF2-40B4-BE49-F238E27FC236}">
                <a16:creationId xmlns:a16="http://schemas.microsoft.com/office/drawing/2014/main" id="{76B74002-E859-41E6-B607-74AA860425DD}"/>
              </a:ext>
            </a:extLst>
          </p:cNvPr>
          <p:cNvSpPr txBox="1"/>
          <p:nvPr/>
        </p:nvSpPr>
        <p:spPr>
          <a:xfrm>
            <a:off x="9357429" y="1031132"/>
            <a:ext cx="2834571" cy="5909310"/>
          </a:xfrm>
          <a:prstGeom prst="rect">
            <a:avLst/>
          </a:prstGeom>
          <a:noFill/>
        </p:spPr>
        <p:txBody>
          <a:bodyPr wrap="square" rtlCol="0">
            <a:spAutoFit/>
          </a:bodyPr>
          <a:lstStyle/>
          <a:p>
            <a:pPr marL="285750" indent="-285750">
              <a:buFont typeface="Arial" panose="020B0604020202020204" pitchFamily="34" charset="0"/>
              <a:buChar char="•"/>
            </a:pPr>
            <a:r>
              <a:rPr lang="en-US" sz="1400" b="1">
                <a:solidFill>
                  <a:srgbClr val="FF0000"/>
                </a:solidFill>
              </a:rPr>
              <a:t>Eastbound Wilshire &gt; Southbound La Cienega Bl&gt; Westbound Olympic Bl &gt; Northbound La Brea Av &gt; Eastbound Wilshire</a:t>
            </a:r>
          </a:p>
          <a:p>
            <a:pPr marL="285750" indent="-285750">
              <a:buFont typeface="Arial" panose="020B0604020202020204" pitchFamily="34" charset="0"/>
              <a:buChar char="•"/>
            </a:pPr>
            <a:r>
              <a:rPr lang="en-US" sz="1400" b="1">
                <a:solidFill>
                  <a:srgbClr val="FF0000"/>
                </a:solidFill>
              </a:rPr>
              <a:t>Eastbound Wilshire &gt; Southbound San Vicente Bl &gt; Northbound La Brea Av &gt; Eastbound Wilshire</a:t>
            </a:r>
          </a:p>
          <a:p>
            <a:pPr marL="285750" indent="-285750">
              <a:buFont typeface="Arial" panose="020B0604020202020204" pitchFamily="34" charset="0"/>
              <a:buChar char="•"/>
            </a:pPr>
            <a:endParaRPr lang="en-US" sz="1400">
              <a:solidFill>
                <a:srgbClr val="FF0000"/>
              </a:solidFill>
            </a:endParaRPr>
          </a:p>
          <a:p>
            <a:pPr marL="285750" indent="-285750">
              <a:buFont typeface="Arial" panose="020B0604020202020204" pitchFamily="34" charset="0"/>
              <a:buChar char="•"/>
            </a:pPr>
            <a:r>
              <a:rPr lang="en-US" sz="1400" b="1">
                <a:solidFill>
                  <a:srgbClr val="7030A0"/>
                </a:solidFill>
              </a:rPr>
              <a:t>Westbound Wilshire &gt; Southbound La Brea Av &gt; Westbound Olympic Bl &gt; Northbound San Vicente Bl &gt; Westbound Wilshire</a:t>
            </a:r>
          </a:p>
          <a:p>
            <a:pPr marL="285750" indent="-285750">
              <a:buFont typeface="Arial" panose="020B0604020202020204" pitchFamily="34" charset="0"/>
              <a:buChar char="•"/>
            </a:pPr>
            <a:endParaRPr lang="en-US" sz="1400">
              <a:solidFill>
                <a:srgbClr val="FF0000"/>
              </a:solidFill>
            </a:endParaRPr>
          </a:p>
          <a:p>
            <a:pPr marL="285750" indent="-285750">
              <a:buFont typeface="Arial" panose="020B0604020202020204" pitchFamily="34" charset="0"/>
              <a:buChar char="•"/>
            </a:pPr>
            <a:r>
              <a:rPr lang="en-US" sz="1400" b="1">
                <a:solidFill>
                  <a:schemeClr val="accent6">
                    <a:lumMod val="75000"/>
                  </a:schemeClr>
                </a:solidFill>
              </a:rPr>
              <a:t>Northbound Fairfax Av &gt; Eastbound Olympic Bl &gt; Northbound La Brea Av &gt; Westbound 6</a:t>
            </a:r>
            <a:r>
              <a:rPr lang="en-US" sz="1400" b="1" baseline="30000">
                <a:solidFill>
                  <a:schemeClr val="accent6">
                    <a:lumMod val="75000"/>
                  </a:schemeClr>
                </a:solidFill>
              </a:rPr>
              <a:t>th</a:t>
            </a:r>
            <a:r>
              <a:rPr lang="en-US" sz="1400" b="1">
                <a:solidFill>
                  <a:schemeClr val="accent6">
                    <a:lumMod val="75000"/>
                  </a:schemeClr>
                </a:solidFill>
              </a:rPr>
              <a:t> St &gt; Northbound Fairfax Av</a:t>
            </a:r>
          </a:p>
          <a:p>
            <a:pPr marL="285750" indent="-285750">
              <a:buFont typeface="Arial" panose="020B0604020202020204" pitchFamily="34" charset="0"/>
              <a:buChar char="•"/>
            </a:pPr>
            <a:endParaRPr lang="en-US" sz="1400">
              <a:solidFill>
                <a:srgbClr val="FF0000"/>
              </a:solidFill>
            </a:endParaRPr>
          </a:p>
          <a:p>
            <a:pPr marL="285750" indent="-285750">
              <a:buFont typeface="Arial" panose="020B0604020202020204" pitchFamily="34" charset="0"/>
              <a:buChar char="•"/>
            </a:pPr>
            <a:r>
              <a:rPr lang="en-US" sz="1400" b="1">
                <a:solidFill>
                  <a:srgbClr val="0070C0"/>
                </a:solidFill>
              </a:rPr>
              <a:t>Southbound Fairfax Av &gt; Eastbound 6</a:t>
            </a:r>
            <a:r>
              <a:rPr lang="en-US" sz="1400" b="1" baseline="30000">
                <a:solidFill>
                  <a:srgbClr val="0070C0"/>
                </a:solidFill>
              </a:rPr>
              <a:t>th</a:t>
            </a:r>
            <a:r>
              <a:rPr lang="en-US" sz="1400" b="1">
                <a:solidFill>
                  <a:srgbClr val="0070C0"/>
                </a:solidFill>
              </a:rPr>
              <a:t> St &gt; Southbound La Brea Av &gt;  Westbound Olympic Bl &gt; Southbound Fairfax Av</a:t>
            </a:r>
          </a:p>
        </p:txBody>
      </p:sp>
    </p:spTree>
    <p:extLst>
      <p:ext uri="{BB962C8B-B14F-4D97-AF65-F5344CB8AC3E}">
        <p14:creationId xmlns:p14="http://schemas.microsoft.com/office/powerpoint/2010/main" val="1716572436"/>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0c60430-0dd4-4006-93b5-6da6d70616b9" xsi:nil="true"/>
    <lcf76f155ced4ddcb4097134ff3c332f xmlns="98b294ce-7b62-48e7-b0a9-c2723dab5c1c">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92F349BBC7704A920CB9010D591E7B" ma:contentTypeVersion="14" ma:contentTypeDescription="Create a new document." ma:contentTypeScope="" ma:versionID="107fb440c3983353c83e391262307235">
  <xsd:schema xmlns:xsd="http://www.w3.org/2001/XMLSchema" xmlns:xs="http://www.w3.org/2001/XMLSchema" xmlns:p="http://schemas.microsoft.com/office/2006/metadata/properties" xmlns:ns2="98b294ce-7b62-48e7-b0a9-c2723dab5c1c" xmlns:ns3="70c60430-0dd4-4006-93b5-6da6d70616b9" targetNamespace="http://schemas.microsoft.com/office/2006/metadata/properties" ma:root="true" ma:fieldsID="4ec6565594d2e64faea3fc0b7179d303" ns2:_="" ns3:_="">
    <xsd:import namespace="98b294ce-7b62-48e7-b0a9-c2723dab5c1c"/>
    <xsd:import namespace="70c60430-0dd4-4006-93b5-6da6d70616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b294ce-7b62-48e7-b0a9-c2723dab5c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b35d8d6-c495-4997-a5c0-b3dbc42d7f5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0c60430-0dd4-4006-93b5-6da6d70616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aec893cb-14c2-4445-9c98-a7ad50769923}" ma:internalName="TaxCatchAll" ma:showField="CatchAllData" ma:web="70c60430-0dd4-4006-93b5-6da6d70616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044656-EEB8-4FB5-BFBE-02DD4877E5C5}">
  <ds:schemaRefs>
    <ds:schemaRef ds:uri="663359ef-3b69-4bf0-b468-102957a91ec3"/>
    <ds:schemaRef ds:uri="70c60430-0dd4-4006-93b5-6da6d70616b9"/>
    <ds:schemaRef ds:uri="98b294ce-7b62-48e7-b0a9-c2723dab5c1c"/>
    <ds:schemaRef ds:uri="a84b06fd-db68-450b-860d-227eaf9bcaa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A8A228B-DB35-4CFA-BD32-56DBA3735C3F}">
  <ds:schemaRefs>
    <ds:schemaRef ds:uri="http://schemas.microsoft.com/sharepoint/v3/contenttype/forms"/>
  </ds:schemaRefs>
</ds:datastoreItem>
</file>

<file path=customXml/itemProps3.xml><?xml version="1.0" encoding="utf-8"?>
<ds:datastoreItem xmlns:ds="http://schemas.openxmlformats.org/officeDocument/2006/customXml" ds:itemID="{3F9DA0AD-4DDE-4473-968F-177153107148}">
  <ds:schemaRefs>
    <ds:schemaRef ds:uri="70c60430-0dd4-4006-93b5-6da6d70616b9"/>
    <ds:schemaRef ds:uri="98b294ce-7b62-48e7-b0a9-c2723dab5c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19</Slides>
  <Notes>3</Notes>
  <HiddenSlides>0</HiddenSlide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1_Office Theme</vt:lpstr>
      <vt:lpstr>Office Theme</vt:lpstr>
      <vt:lpstr>We will get going in just a moment </vt:lpstr>
      <vt:lpstr>Thank you for joining us!</vt:lpstr>
      <vt:lpstr>PowerPoint Presentation</vt:lpstr>
      <vt:lpstr>PowerPoint Presentation</vt:lpstr>
      <vt:lpstr>PowerPoint Presentation</vt:lpstr>
      <vt:lpstr>Fairfax Decking Removal – Phase 1</vt:lpstr>
      <vt:lpstr>Fairfax Decking Removal – Phase 1 Detour Map</vt:lpstr>
      <vt:lpstr>Fairfax Decking Removal – Phase 2</vt:lpstr>
      <vt:lpstr>Fairfax Decking Removal – Phase 2 Detour Map</vt:lpstr>
      <vt:lpstr>Fairfax Decking Removal – Phase 3</vt:lpstr>
      <vt:lpstr>Fairfax Decking Removal – Phase 3 Detour Map</vt:lpstr>
      <vt:lpstr>Fairfax Station – Decking Removal</vt:lpstr>
      <vt:lpstr>Fairfax Station – Decking Removal</vt:lpstr>
      <vt:lpstr>La Brea Station – Decking Removal Equipment</vt:lpstr>
      <vt:lpstr>Fairfax Station – Decking Removal Schedule</vt:lpstr>
      <vt:lpstr>Fairfax Station – Decking Removal Sequence (Part 1)</vt:lpstr>
      <vt:lpstr>Fairfax Station – Decking Removal Sequence (Part 2)</vt:lpstr>
      <vt:lpstr>Outreach Schedule</vt:lpstr>
      <vt:lpstr>Stay Informed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Phanl</dc:creator>
  <cp:revision>1</cp:revision>
  <cp:lastPrinted>2021-10-07T21:36:07Z</cp:lastPrinted>
  <dcterms:created xsi:type="dcterms:W3CDTF">2020-06-09T00:09:57Z</dcterms:created>
  <dcterms:modified xsi:type="dcterms:W3CDTF">2022-07-26T18:46:55Z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0x0101001F92F349BBC7704A920CB9010D591E7B</vt:lpwstr>
  </property>
  <property fmtid="{D5CDD505-2E9C-101B-9397-08002B2CF9AE}" pid="3" name="MediaServiceImageTags">
    <vt:lpwstr/>
  </property>
</Properties>
</file>