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webextensions/webextension1.xml" ContentType="application/vnd.ms-office.webextension+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webextensions/webextension2.xml" ContentType="application/vnd.ms-office.webextension+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webextensions/webextension3.xml" ContentType="application/vnd.ms-office.webextension+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0" r:id="rId4"/>
    <p:sldMasterId id="2147483761" r:id="rId5"/>
  </p:sldMasterIdLst>
  <p:notesMasterIdLst>
    <p:notesMasterId r:id="rId56"/>
  </p:notesMasterIdLst>
  <p:handoutMasterIdLst>
    <p:handoutMasterId r:id="rId57"/>
  </p:handoutMasterIdLst>
  <p:sldIdLst>
    <p:sldId id="285" r:id="rId6"/>
    <p:sldId id="5295" r:id="rId7"/>
    <p:sldId id="1921" r:id="rId8"/>
    <p:sldId id="5233" r:id="rId9"/>
    <p:sldId id="5251" r:id="rId10"/>
    <p:sldId id="2215" r:id="rId11"/>
    <p:sldId id="5252" r:id="rId12"/>
    <p:sldId id="5253" r:id="rId13"/>
    <p:sldId id="4807" r:id="rId14"/>
    <p:sldId id="5254" r:id="rId15"/>
    <p:sldId id="5255" r:id="rId16"/>
    <p:sldId id="1908" r:id="rId17"/>
    <p:sldId id="5296" r:id="rId18"/>
    <p:sldId id="5140" r:id="rId19"/>
    <p:sldId id="5141" r:id="rId20"/>
    <p:sldId id="4791" r:id="rId21"/>
    <p:sldId id="5257" r:id="rId22"/>
    <p:sldId id="1925" r:id="rId23"/>
    <p:sldId id="5274" r:id="rId24"/>
    <p:sldId id="5276" r:id="rId25"/>
    <p:sldId id="5277" r:id="rId26"/>
    <p:sldId id="5167" r:id="rId27"/>
    <p:sldId id="5269" r:id="rId28"/>
    <p:sldId id="5273" r:id="rId29"/>
    <p:sldId id="5278" r:id="rId30"/>
    <p:sldId id="5250" r:id="rId31"/>
    <p:sldId id="4706" r:id="rId32"/>
    <p:sldId id="5289" r:id="rId33"/>
    <p:sldId id="5290" r:id="rId34"/>
    <p:sldId id="5297" r:id="rId35"/>
    <p:sldId id="5298" r:id="rId36"/>
    <p:sldId id="5299" r:id="rId37"/>
    <p:sldId id="5286" r:id="rId38"/>
    <p:sldId id="5292" r:id="rId39"/>
    <p:sldId id="4763" r:id="rId40"/>
    <p:sldId id="4764" r:id="rId41"/>
    <p:sldId id="5171" r:id="rId42"/>
    <p:sldId id="5215" r:id="rId43"/>
    <p:sldId id="5259" r:id="rId44"/>
    <p:sldId id="5275" r:id="rId45"/>
    <p:sldId id="5279" r:id="rId46"/>
    <p:sldId id="5300" r:id="rId47"/>
    <p:sldId id="5301" r:id="rId48"/>
    <p:sldId id="5260" r:id="rId49"/>
    <p:sldId id="5302" r:id="rId50"/>
    <p:sldId id="4829" r:id="rId51"/>
    <p:sldId id="4571" r:id="rId52"/>
    <p:sldId id="5303" r:id="rId53"/>
    <p:sldId id="5261" r:id="rId54"/>
    <p:sldId id="4575" r:id="rId55"/>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FA818602-AED2-0758-4887-455542A06B08}" name="Allison Crook" initials="AC" userId="S::acrook@arellanoassociates.com::9c932dbd-dace-4348-be50-7f760d31b72d" providerId="AD"/>
  <p188:author id="{4553C627-69C5-133D-D13C-EE082C73498E}" name="Julie Nieto" initials="JN" userId="S::jnieto@arellanoassociates.com::e556a77d-46b5-4367-994b-f739177bbb2c" providerId="AD"/>
  <p188:author id="{77F7072B-C754-199F-D96D-718477115289}" name="Cylear Dodds, KeAndra" initials="CK" userId="S::cyleardoddsk_metro.net#ext#@arellanoassociates.onmicrosoft.com::c830bc31-384e-4be6-85bf-fd5706b1d3f6" providerId="AD"/>
  <p188:author id="{67043533-3106-3547-B6B3-0FCA3B3FDE2C}" name="Guest User" initials="GU" userId="S::urn:spo:anon#b11515edd9d4f37f87832524a52e896b69cfe44cba4e981fa71f747135eab997::" providerId="AD"/>
  <p188:author id="{6651AE34-8DC8-9D31-3311-B03A76B69F8C}" name="Samantha Sosa" initials="SS" userId="S::SSosa@arellanoassociates.com::bf9edaea-b308-4aa2-bde5-b5d4a7c8f5d4"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B4455046-D921-01DE-5480-05BBAD8EB5D4}" name="Chaves, Ernesto" initials="CE" userId="S::chavese_metro.net#ext#@arellanoassociates.onmicrosoft.com::7e1f1920-db5e-4a6b-b112-159281e9b63e" providerId="AD"/>
  <p188:author id="{B4C3B34C-3A39-2A41-7DDA-0BB2204CB78D}" name="Nancy Verduzco" initials="NV" userId="S::nverduzco@arellanoassociates.com::3e71e354-d89b-4899-9ad7-aff028df50e0" providerId="AD"/>
  <p188:author id="{B542D255-65D2-E4C8-41AC-D8AD4899071E}" name="Robert Calix" initials="RC" userId="S::calstrategicmgmt_gmail.com#ext#@arellanoassociates.onmicrosoft.com::fd5cb305-9b86-4c60-bec8-d445d0a57d17" providerId="AD"/>
  <p188:author id="{7B0A4D56-5F46-B9B3-0586-8D270FD6C4CC}" name="Nora Casillas" initials="NC" userId="S::ncasillas@arellanoassociates.com::a83899ef-7025-4513-9811-ae46073b6dad" providerId="AD"/>
  <p188:author id="{216AEF57-0AF3-CA3A-CA06-1CD872264BA7}" name="Sohrab Mikanik" initials="SM" userId="Sohrab Mikanik" providerId="None"/>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94118A63-92CB-D035-8E11-379089CF7CE3}" name="Guest User" initials="GU" userId="S::urn:spo:anon#f0870c66143107d5da7a21369b34417ed58fd65bc63d5dba2cc6701acdf6f0ad::" providerId="AD"/>
  <p188:author id="{F17CA563-AF59-8C08-DE8F-519461332995}" name="Samantha Sosa" initials="SS" userId="S::ssosa@arellanoassociates.com::bf9edaea-b308-4aa2-bde5-b5d4a7c8f5d4" providerId="AD"/>
  <p188:author id="{96445F6F-2793-505C-CD82-BAC9FE274C7F}" name="Guest User" initials="GU" userId="S::urn:spo:anon#bf2eaa86d4b3259d1f1d2d8f55d2c4f3c3850debc5434829404f154fb3d6651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6D7BF67A-148D-282C-86F8-CD20BFF6A191}" name="Thomas Grogan" initials="TG" userId="S::tgrogan@arellanoassociates.com::638dbd0e-e997-4ee8-bc12-71a07972e258" providerId="AD"/>
  <p188:author id="{BA69D980-2F87-8A4C-2541-938FBE00EFEC}" name="Guest User" initials="GU" userId="S::urn:spo:anon#761deae36136fdd869febdaba6713260a311aab0df1177fc69586f152a11e412::"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62AE7188-903A-A673-E3EB-F296F3C76C37}" name="Guest User" initials="GU" userId="S::urn:spo:anon#c3b62d2931a6cad263fbbfdf3aab1d7ab1e1212fbf753c1bd088d1cba2802666::" providerId="AD"/>
  <p188:author id="{BDC5B28B-2226-114B-5B85-54CF0918FF4F}" name="Sohrab Mikanik" initials="SM" userId="S::smikanik@arellanoassociates.com::6aa86f56-448f-47a3-bb2a-67c4cb29bd94" providerId="AD"/>
  <p188:author id="{3D9EB68D-FF8A-2CB4-BCD2-A17C0B6F485A}" name="Guest User" initials="GU" userId="S::urn:spo:anon#d203ffead0c348aecb7a4475483a77ef550e610ad4f985b7550630d88e9166a9::" providerId="AD"/>
  <p188:author id="{8173988E-03AF-1074-4328-E706B1F26813}" name="Susan DeSantis" initials="SD" userId="S::sdesantis@arellanoassociates.com::982bbb9f-e90a-4e3e-9f32-ee6a07729abd" providerId="AD"/>
  <p188:author id="{C5424F9A-429E-39D2-2585-3770C06DC4DF}" name="Cohen, Aryeh" initials="CA" userId="S::aryeh.cohen_aecom.com#ext#@arellanoassociates.onmicrosoft.com::90c2c35f-507e-4a04-a8cb-d97012b2ec40" providerId="AD"/>
  <p188:author id="{5D404F9F-AA1A-FB04-A656-45A02103E72C}" name="Levinsohn, Dave" initials="LD" userId="S::dave.levinsohn_aecom.com#ext#@arellanoassociates.onmicrosoft.com::32097ab3-33d8-4ade-8c07-0aab0a8624aa" providerId="AD"/>
  <p188:author id="{C11445A8-87BC-0825-92DA-64CA58F427EE}" name="Guest User" initials="GU" userId="S::urn:spo:anon#4356d2840875555dfcda18e8baaa8ae57efac350e251c0b12f00d54565e01d71::" providerId="AD"/>
  <p188:author id="{035868AC-DD25-41BE-8DC4-5283E04E3C34}" name="De Loza-Gutierrez, Lilian" initials="DL" userId="S::delozagutierrezl_metro.net#ext#@arellanoassociates.onmicrosoft.com::bf81a3e2-80db-49fb-bddd-4bfb9528d2b0" providerId="AD"/>
  <p188:author id="{CC65CDAC-4015-4B9E-9A72-EDC6487A3C3F}" name="Sohrab Mikanik" initials="SM" userId="S::SMikanik@arellanoassociates.com::6aa86f56-448f-47a3-bb2a-67c4cb29bd94" providerId="AD"/>
  <p188:author id="{DBBA84B0-7A54-9F87-7753-BB3BB36F1DE6}" name="Matthew Raymond" initials="MR" userId="e5d8f5daa70ae64b" providerId="Windows Live"/>
  <p188:author id="{EC0C6ABB-467A-187D-F8FD-E33890B5AAFC}" name="Cylear Dodds, KeAndra" initials="CDK" userId="S::cyleardoddsk@metro.net::5a8580ec-f87e-48cb-bc47-181eb1443f2a" providerId="AD"/>
  <p188:author id="{148086BE-1C72-5A81-605F-74DA11C1A665}" name="Guest User" initials="GU" userId="S::urn:spo:anon#dd2468fddccb91f0a4ff7f90a9d5208ef2b5975e59d4726cb526bc60d6c8d885::" providerId="AD"/>
  <p188:author id="{67C482C5-72AD-2F82-3EAC-7762A0571782}" name="Guest User" initials="GU" userId="S::urn:spo:anon#d219489ba943af9e0b7686a41b72cf117330eaeec2359272d936f5c5f0b3765a::" providerId="AD"/>
  <p188:author id="{B9D0D6D0-A4A3-9990-B3A9-0875B24A8C31}" name="Guest User" initials="GU" userId="S::urn:spo:anon#46ad3c686f0977547d00d61d73343c42fdee1dbeedc9aee0a6b4232f6e7b3b4c::" providerId="AD"/>
  <p188:author id="{739951D5-B80F-202E-9F50-F3D05713D18C}" name="Guest User" initials="GU" userId="S::urn:spo:anon#38f13ed779cbfa5af431d64d37717f156ed1159eb695e07231bcba11c9e9322b::" providerId="AD"/>
  <p188:author id="{A39B48D8-1202-F9FC-652D-EE053C09ECBC}" name="Xochitl Medrano" initials="XM" userId="S::xmedrano@arellanoassociates.com::6d5f3d66-435b-425b-aa13-dbb9d9f91aaf" providerId="AD"/>
  <p188:author id="{0FBF2DE2-FAD2-351D-9E79-A0131E8833A4}" name="Adrian Farran" initials="AF" userId="S::afarran@arellanoassociates.com::ab5911f8-6e38-41a0-80c2-a50a1e182352" providerId="AD"/>
  <p188:author id="{8FE7C0E8-8244-D0BF-369B-20B71DB52B04}" name="rachel.lindt@aecom.com" initials="ra" userId="S::rachel.lindt_aecom.com#ext#@arellanoassociates.onmicrosoft.com::d00a67d3-f2e2-4c86-95e3-6847a97d653c" providerId="AD"/>
  <p188:author id="{7748FCE8-E4C5-BCC1-1714-151A886CA52E}" name="Guest User" initials="GU" userId="S::urn:spo:anon#8c0b61e7de0bff38bf2b39550d87fa0ed2885051c0d50dcb1809a7a78110b4e4::" providerId="AD"/>
  <p188:author id="{2120EEF8-593D-CAF4-6C12-B1ADD3D9099B}" name="Guest User" initials="GU" userId="S::urn:spo:anon#33f57508db5229b5e916e2b059d8ec1a0139b105196184a41aeb17381096cc06::" providerId="AD"/>
  <p188:author id="{C0FC48FF-AC54-58C8-11D8-D17FE455629C}" name="Lindt, Rachel" initials="LR" userId="S::Rachel.Lindt@aecom.com::53a86669-f0ca-4fa4-9c5a-f1cdcceaf1dc"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BC23"/>
    <a:srgbClr val="EA8A2F"/>
    <a:srgbClr val="616161"/>
    <a:srgbClr val="66BC47"/>
    <a:srgbClr val="22B4C7"/>
    <a:srgbClr val="6F8691"/>
    <a:srgbClr val="E98E09"/>
    <a:srgbClr val="0C0CE6"/>
    <a:srgbClr val="D08C33"/>
    <a:srgbClr val="046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64"/>
    <p:restoredTop sz="95522"/>
  </p:normalViewPr>
  <p:slideViewPr>
    <p:cSldViewPr snapToGrid="0">
      <p:cViewPr varScale="1">
        <p:scale>
          <a:sx n="94" d="100"/>
          <a:sy n="94" d="100"/>
        </p:scale>
        <p:origin x="232" y="5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4028440" cy="351737"/>
          </a:xfrm>
          <a:prstGeom prst="rect">
            <a:avLst/>
          </a:prstGeom>
        </p:spPr>
        <p:txBody>
          <a:bodyPr vert="horz" lIns="93108" tIns="46555" rIns="93108" bIns="46555" rtlCol="0"/>
          <a:lstStyle>
            <a:lvl1pPr algn="l">
              <a:defRPr sz="1200"/>
            </a:lvl1pPr>
          </a:lstStyle>
          <a:p>
            <a:endParaRPr lang="en-US"/>
          </a:p>
        </p:txBody>
      </p:sp>
      <p:sp>
        <p:nvSpPr>
          <p:cNvPr id="3" name="Date Placeholder 2"/>
          <p:cNvSpPr>
            <a:spLocks noGrp="1"/>
          </p:cNvSpPr>
          <p:nvPr>
            <p:ph type="dt" sz="quarter" idx="1"/>
          </p:nvPr>
        </p:nvSpPr>
        <p:spPr>
          <a:xfrm>
            <a:off x="5265809" y="6"/>
            <a:ext cx="4028440" cy="351737"/>
          </a:xfrm>
          <a:prstGeom prst="rect">
            <a:avLst/>
          </a:prstGeom>
        </p:spPr>
        <p:txBody>
          <a:bodyPr vert="horz" lIns="93108" tIns="46555" rIns="93108" bIns="46555" rtlCol="0"/>
          <a:lstStyle>
            <a:lvl1pPr algn="r">
              <a:defRPr sz="1200"/>
            </a:lvl1pPr>
          </a:lstStyle>
          <a:p>
            <a:fld id="{82E697CE-E989-604D-844A-A5097C60CECD}" type="datetimeFigureOut">
              <a:rPr lang="en-US" smtClean="0"/>
              <a:t>3/15/23</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08" tIns="46555" rIns="93108" bIns="46555"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08" tIns="46555" rIns="93108" bIns="46555"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5T07:25:38.905"/>
    </inkml:context>
    <inkml:brush xml:id="br0">
      <inkml:brushProperty name="width" value="0.05" units="cm"/>
      <inkml:brushProperty name="height" value="0.05" units="cm"/>
    </inkml:brush>
  </inkml:definitions>
  <inkml:trace contextRef="#ctx0" brushRef="#br0">2492 485 24575,'-37'-46'0,"8"12"0,-33-29 0,14 21 0,0 2 0,-5 3 0,-1 3 0,-2 5 0,-2 4 0,0 2 0,-1 2 0,1 4 0,1 1 0,1 3 0,-1 1 0,2 2 0,1 2 0,2 1 0,2 3 0,-2 1 0,-2 2 0,-4 1 0,-5 0 0,1 0 0,-2 0 0,1 3 0,-3 3 0,0 6 0,2 3 0,2 3 0,3 2 0,0 1 0,1 2 0,1 0 0,1 0 0,2 1 0,3 2 0,3 1 0,4 0 0,5-1 0,3 0 0,3 1 0,1 0 0,2 4 0,0 2 0,5 2 0,3 2 0,1 2 0,4 0 0,1 2 0,3-1 0,5-1 0,2 5 0,4 1 0,2 3 0,0 3 0,0 0 0,0 3 0,2 1 0,5 3 0,9 3 0,7 2 0,7 0 0,4-2 0,1-1 0,3-4 0,-2-5 0,0-3 0,1-4 0,1-2 0,1-3 0,-1-4 0,1-3 0,-1-3 0,0-2 0,3-3 0,5-2 0,7-1 0,7-2 0,4-4 0,2-2 0,3-4 0,0 0 0,-1-4 0,-3-1 0,-2-2 0,-4-2 0,1 0 0,-1 0 0,0 0 0,3-2 0,5-5 0,3-4 0,0-3 0,-2-2 0,-5-1 0,-6 0 0,-7 1 0,-7-1 0,-4 0 0,-4 0 0,4-1 0,-2-1 0,1-2 0,0-4 0,0-2 0,1 0 0,-6 0 0,0-3 0,-7 3 0,-2-3 0,-1 0 0,-2-2 0,4-11 0,2-8 0,2-6 0,0-5 0,-3 5 0,-2 3 0,-5 8 0,-5 7 0,-5 0 0,-5 1 0,-1-7 0,-3-8 0,0-8 0,0-12 0,0-5 0,0-1 0,0 5 0,0 11 0,0 9 0,0 9 0,0 8 0,0 3 0,0 6 0,-2 1 0,-4 1 0,-7 3 0,-7-1 0,-5 4 0,-2 2 0,0 3 0,-1 2 0,1 1 0,-1 4 0,2 0 0,-1 3 0,0 2 0,3-2 0,1 2 0,6 1 0,6 0 0,5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5T07:26:04.186"/>
    </inkml:context>
    <inkml:brush xml:id="br0">
      <inkml:brushProperty name="width" value="0.05" units="cm"/>
      <inkml:brushProperty name="height" value="0.05" units="cm"/>
    </inkml:brush>
  </inkml:definitions>
  <inkml:trace contextRef="#ctx0" brushRef="#br0">182 983 24575,'40'0'0,"30"4"0,-16 2 0,6 1 0,14 4 0,4 1 0,8 3 0,1 3 0,2 0 0,0 0 0,2 1 0,1 1 0,2-1 0,0 0 0,-4-1 0,-1-1 0,-1-1 0,0-1 0,-7-4 0,-1 0 0,-6-1 0,-1 0 0,0-1 0,-2 0 0,-5-1 0,-3-1 0,-2 0 0,-2-1 0,-6-1 0,-1 0 0,-1 1 0,0-1 0,-1 1 0,1 0 0,1 1 0,0-2 0,3 0 0,0-1 0,1 0 0,-1-1 0,-1 1 0,-1-2 0,45 2 0,-11-1 0,-4-2 0,-4-1 0,-2 0 0,4 0 0,3 0 0,5 0 0,4 0 0,0 0 0,-7 0 0,0 0 0,-2 0 0,-2 0 0,-1 0 0,-5 0 0,0 0 0,5-3 0,4-1 0,3-3 0,-4-2 0,-1 1 0,-5 1 0,-2-2 0,-7 1 0,-7-1 0,-3 0 0,-7 1 0,-3-1 0,-1 0 0,-6-2 0,-1-1 0,3-1 0,2-2 0,5 0 0,4 1 0,-3 1 0,-1 0 0,-6 1 0,-7 0 0,-3 2 0,-4-1 0,-2-2 0,-1 1 0,-4-3 0,-1-2 0,-2 1 0,-1 0 0,-1-1 0,-1-1 0,-5-2 0,-5-4 0,-3-5 0,-2-7 0,-1-9 0,1-8 0,0-2 0,0-3 0,0 2 0,-1 7 0,-2 6 0,0 8 0,0 4 0,-4 2 0,-5 3 0,-6 0 0,-5 1 0,0 5 0,0 0 0,-3 1 0,-3-1 0,-4 1 0,-6 1 0,0-1 0,-2 0 0,-3-3 0,2 0 0,-1 0 0,3 1 0,2 0 0,1 2 0,5 3 0,1 3 0,2 1 0,0 3 0,-3 0 0,-1 1 0,-4 1 0,0 0 0,-3 2 0,-4-1 0,-2 1 0,-5 2 0,-7 1 0,-5 2 0,-7 0 0,-2 0 0,2 0 0,3 0 0,5 0 0,6 0 0,-1 0 0,2 0 0,-1 0 0,-1 0 0,-1 0 0,-4 0 0,-5 0 0,-5 2 0,-8 1 0,-3 0 0,2 2 0,-4-1 0,3 0 0,5 1 0,2-2 0,2 1 0,3 0 0,-4 1 0,-2 1 0,-4 2 0,-4-2 0,2 2 0,1-2 0,3-3 0,5 0 0,3-1 0,4 1 0,5 0 0,3-1 0,1-2 0,-1 0 0,-2 0 0,-3 1 0,-2 2 0,-5 0 0,-3 0 0,-4-1 0,-3-2 0,-1 0 0,-3 0 0,1 0 0,-1 0 0,-6 0 0,-1 0 0,-8 0 0,46 0 0,0 0 0,-1 0 0,0 0 0,0 0 0,0 0 0,-46 0 0,5 0 0,5 0 0,5 0 0,3 0 0,4 0 0,3 0 0,2 0 0,2 0 0,3 0 0,3 3 0,2 3 0,4 3 0,6 3 0,8 1 0,9-1 0,8 0 0,4-1 0,5 2 0,1 1 0,-1 3 0,-2 2 0,0 1 0,3 1 0,1 2 0,3 3 0,1 1 0,-1 1 0,2-1 0,1-1 0,1 3 0,1 1 0,1 2 0,1 2 0,1 1 0,2 0 0,1 1 0,0 0 0,0-1 0,0-3 0,0 3 0,0-1 0,2 1 0,5 0 0,6-2 0,6-1 0,2 1 0,3 0 0,7-1 0,9 0 0,6-3 0,4-1 0,-2-3 0,-7-2 0,-7-3 0,-8-3 0,-3-6 0,1-5 0,-10-4 0,-2-2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4028440" cy="351737"/>
          </a:xfrm>
          <a:prstGeom prst="rect">
            <a:avLst/>
          </a:prstGeom>
        </p:spPr>
        <p:txBody>
          <a:bodyPr vert="horz" lIns="93108" tIns="46555" rIns="93108" bIns="46555" rtlCol="0"/>
          <a:lstStyle>
            <a:lvl1pPr algn="l">
              <a:defRPr sz="1200"/>
            </a:lvl1pPr>
          </a:lstStyle>
          <a:p>
            <a:endParaRPr lang="en-US"/>
          </a:p>
        </p:txBody>
      </p:sp>
      <p:sp>
        <p:nvSpPr>
          <p:cNvPr id="3" name="Date Placeholder 2"/>
          <p:cNvSpPr>
            <a:spLocks noGrp="1"/>
          </p:cNvSpPr>
          <p:nvPr>
            <p:ph type="dt" idx="1"/>
          </p:nvPr>
        </p:nvSpPr>
        <p:spPr>
          <a:xfrm>
            <a:off x="5265809" y="6"/>
            <a:ext cx="4028440" cy="351737"/>
          </a:xfrm>
          <a:prstGeom prst="rect">
            <a:avLst/>
          </a:prstGeom>
        </p:spPr>
        <p:txBody>
          <a:bodyPr vert="horz" lIns="93108" tIns="46555" rIns="93108" bIns="46555" rtlCol="0"/>
          <a:lstStyle>
            <a:lvl1pPr algn="r">
              <a:defRPr sz="1200"/>
            </a:lvl1pPr>
          </a:lstStyle>
          <a:p>
            <a:fld id="{D4E61A01-327F-FB49-8F83-5642A791E663}" type="datetimeFigureOut">
              <a:rPr lang="en-US" smtClean="0"/>
              <a:t>3/15/23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08" tIns="46555" rIns="93108" bIns="46555"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08" tIns="46555" rIns="93108" bIns="465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08" tIns="46555" rIns="93108" bIns="46555"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08" tIns="46555" rIns="93108" bIns="46555"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 – Emphasize participants MUST choose between English, Spanish, Tagalog, Khmer</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b="0" i="0"/>
          </a:p>
          <a:p>
            <a:r>
              <a:rPr lang="en-US" b="0" i="0"/>
              <a:t>These are our Task Force and Ex-Officio Members</a:t>
            </a:r>
          </a:p>
          <a:p>
            <a:r>
              <a:rPr lang="en-US" b="0" i="0"/>
              <a:t>Thank you for your commitment</a:t>
            </a:r>
          </a:p>
          <a:p>
            <a:r>
              <a:rPr lang="en-US" b="0" i="0"/>
              <a:t>Thank you for being here tonight</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59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a:cs typeface="Calibri"/>
              </a:rPr>
              <a:t>Erika</a:t>
            </a: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52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t>Erika</a:t>
            </a:r>
          </a:p>
          <a:p>
            <a:endParaRPr lang="en-US"/>
          </a:p>
          <a:p>
            <a:pPr marL="1257300" marR="0">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defTabSz="474045">
              <a:defRPr/>
            </a:pPr>
            <a:fld id="{1CA99CD2-19A0-6F48-895C-C7AB61D791DF}" type="slidenum">
              <a:rPr lang="en-US">
                <a:solidFill>
                  <a:prstClr val="black"/>
                </a:solidFill>
                <a:latin typeface="Calibri" panose="020F0502020204030204"/>
              </a:rPr>
              <a:pPr defTabSz="474045">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623924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sz="1200">
                <a:effectLst/>
                <a:latin typeface="Calibri"/>
                <a:ea typeface="Times New Roman" panose="02020603050405020304" pitchFamily="18" charset="0"/>
                <a:cs typeface="Calibri"/>
              </a:rPr>
              <a:t>Erika</a:t>
            </a:r>
          </a:p>
          <a:p>
            <a:pPr>
              <a:lnSpc>
                <a:spcPct val="90000"/>
              </a:lnSpc>
              <a:spcBef>
                <a:spcPts val="1019"/>
              </a:spcBef>
            </a:pPr>
            <a:endParaRPr lang="en-US">
              <a:cs typeface="Calibri"/>
            </a:endParaRPr>
          </a:p>
          <a:p>
            <a:pPr>
              <a:lnSpc>
                <a:spcPct val="90000"/>
              </a:lnSpc>
              <a:spcBef>
                <a:spcPts val="1019"/>
              </a:spcBef>
            </a:pPr>
            <a:r>
              <a:rPr lang="en-US">
                <a:cs typeface="Calibri"/>
              </a:rPr>
              <a:t>Community Programs &amp; policies (public health, air quality</a:t>
            </a:r>
          </a:p>
          <a:p>
            <a:pPr>
              <a:lnSpc>
                <a:spcPct val="90000"/>
              </a:lnSpc>
              <a:spcBef>
                <a:spcPts val="1019"/>
              </a:spcBef>
            </a:pPr>
            <a:endParaRPr lang="en-US">
              <a:cs typeface="Calibri"/>
            </a:endParaRPr>
          </a:p>
          <a:p>
            <a:pPr>
              <a:lnSpc>
                <a:spcPct val="90000"/>
              </a:lnSpc>
              <a:spcBef>
                <a:spcPts val="1019"/>
              </a:spcBef>
            </a:pPr>
            <a:r>
              <a:rPr lang="en-US">
                <a:cs typeface="Calibri"/>
              </a:rPr>
              <a:t>Breakout 1: Amber, Shannon</a:t>
            </a:r>
          </a:p>
          <a:p>
            <a:pPr>
              <a:lnSpc>
                <a:spcPct val="90000"/>
              </a:lnSpc>
              <a:spcBef>
                <a:spcPts val="1019"/>
              </a:spcBef>
            </a:pPr>
            <a:r>
              <a:rPr lang="en-US">
                <a:cs typeface="Calibri"/>
              </a:rPr>
              <a:t>Breakout 2: Ernesto? Technical experts</a:t>
            </a:r>
          </a:p>
          <a:p>
            <a:pPr>
              <a:lnSpc>
                <a:spcPct val="90000"/>
              </a:lnSpc>
              <a:spcBef>
                <a:spcPts val="1019"/>
              </a:spcBef>
            </a:pPr>
            <a:r>
              <a:rPr lang="en-US">
                <a:cs typeface="Calibri"/>
              </a:rPr>
              <a:t>Breakout 3: Michael, Erika</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Option 1- Self Select BR, 1 for each category</a:t>
            </a:r>
          </a:p>
          <a:p>
            <a:pPr>
              <a:lnSpc>
                <a:spcPct val="90000"/>
              </a:lnSpc>
              <a:spcBef>
                <a:spcPts val="1019"/>
              </a:spcBef>
            </a:pPr>
            <a:r>
              <a:rPr lang="en-US">
                <a:cs typeface="Calibri"/>
              </a:rPr>
              <a:t>Option 2-Self Select BR, 3 breakout rooms</a:t>
            </a:r>
          </a:p>
          <a:p>
            <a:pPr>
              <a:lnSpc>
                <a:spcPct val="90000"/>
              </a:lnSpc>
              <a:spcBef>
                <a:spcPts val="1019"/>
              </a:spcBef>
            </a:pPr>
            <a:r>
              <a:rPr lang="en-US">
                <a:cs typeface="Calibri"/>
              </a:rPr>
              <a:t>Option 3-Select Select BR, Report out,</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776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a:cs typeface="Times New Roman"/>
              </a:rPr>
              <a:t>Erika</a:t>
            </a:r>
          </a:p>
          <a:p>
            <a:endParaRPr lang="es-ES" sz="1200" b="1">
              <a:cs typeface="Times New Roman"/>
            </a:endParaRPr>
          </a:p>
          <a:p>
            <a:r>
              <a:rPr lang="es-ES" sz="1200" b="1">
                <a:cs typeface="Times New Roman"/>
              </a:rPr>
              <a:t>In </a:t>
            </a:r>
            <a:r>
              <a:rPr lang="es-ES" sz="1200" b="1" err="1">
                <a:cs typeface="Times New Roman"/>
              </a:rPr>
              <a:t>this</a:t>
            </a:r>
            <a:r>
              <a:rPr lang="es-ES" sz="1200" b="1">
                <a:cs typeface="Times New Roman"/>
              </a:rPr>
              <a:t> </a:t>
            </a:r>
            <a:r>
              <a:rPr lang="es-ES" sz="1200" b="1" err="1">
                <a:cs typeface="Times New Roman"/>
              </a:rPr>
              <a:t>section</a:t>
            </a:r>
            <a:r>
              <a:rPr lang="es-ES" sz="1200" b="1">
                <a:cs typeface="Times New Roman"/>
              </a:rPr>
              <a:t> </a:t>
            </a:r>
            <a:r>
              <a:rPr lang="es-ES" sz="1200" b="1" err="1">
                <a:cs typeface="Times New Roman"/>
              </a:rPr>
              <a:t>we</a:t>
            </a:r>
            <a:r>
              <a:rPr lang="es-ES" sz="1200" b="1">
                <a:cs typeface="Times New Roman"/>
              </a:rPr>
              <a:t> </a:t>
            </a:r>
            <a:r>
              <a:rPr lang="es-ES" sz="1200" b="1" err="1">
                <a:cs typeface="Times New Roman"/>
              </a:rPr>
              <a:t>will</a:t>
            </a:r>
            <a:r>
              <a:rPr lang="es-ES" sz="1200" b="1">
                <a:cs typeface="Times New Roman"/>
              </a:rPr>
              <a:t>…</a:t>
            </a:r>
          </a:p>
          <a:p>
            <a:pPr marL="342900" indent="-342900">
              <a:buFont typeface="Arial" panose="020B0604020202020204" pitchFamily="34" charset="0"/>
              <a:buChar char="•"/>
            </a:pPr>
            <a:r>
              <a:rPr lang="en-US" sz="1200">
                <a:solidFill>
                  <a:srgbClr val="000000"/>
                </a:solidFill>
                <a:latin typeface="Calibri"/>
                <a:cs typeface="Calibri"/>
              </a:rPr>
              <a:t>Learn about the Project List and the process by which it was assembled</a:t>
            </a:r>
          </a:p>
          <a:p>
            <a:pPr marL="342900" indent="-342900">
              <a:buFont typeface="Arial" panose="020B0604020202020204" pitchFamily="34" charset="0"/>
              <a:buChar char="•"/>
            </a:pPr>
            <a:r>
              <a:rPr lang="en-US" sz="1200">
                <a:solidFill>
                  <a:srgbClr val="000000"/>
                </a:solidFill>
                <a:latin typeface="Calibri"/>
                <a:cs typeface="Calibri"/>
              </a:rPr>
              <a:t>Brief overview of the categories and sub-categories on the Project List, so that it can be evaluated by Task Force members</a:t>
            </a:r>
          </a:p>
          <a:p>
            <a:endParaRPr lang="en-US" sz="1200" i="1">
              <a:solidFill>
                <a:srgbClr val="000000"/>
              </a:solidFill>
              <a:effectLst/>
              <a:latin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377100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E490E366-5136-4BBB-A951-5F107FBC2616}" type="slidenum">
              <a:rPr lang="en-US" smtClean="0"/>
              <a:t>15</a:t>
            </a:fld>
            <a:endParaRPr lang="en-US"/>
          </a:p>
        </p:txBody>
      </p:sp>
    </p:spTree>
    <p:extLst>
      <p:ext uri="{BB962C8B-B14F-4D97-AF65-F5344CB8AC3E}">
        <p14:creationId xmlns:p14="http://schemas.microsoft.com/office/powerpoint/2010/main" val="11077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lvl="1" indent="0">
              <a:lnSpc>
                <a:spcPct val="110000"/>
              </a:lnSpc>
              <a:buFont typeface="Calibri,Sans-Serif" panose="020F0502020204030204" pitchFamily="34" charset="0"/>
              <a:buNone/>
            </a:pPr>
            <a:r>
              <a:rPr lang="en-US" sz="1200">
                <a:solidFill>
                  <a:srgbClr val="000000"/>
                </a:solidFill>
                <a:ea typeface="+mn-lt"/>
                <a:cs typeface="+mn-lt"/>
              </a:rPr>
              <a:t>Erika </a:t>
            </a:r>
          </a:p>
          <a:p>
            <a:pPr marL="1905" lvl="1" indent="0">
              <a:lnSpc>
                <a:spcPct val="110000"/>
              </a:lnSpc>
              <a:buFont typeface="Calibri,Sans-Serif" panose="020F0502020204030204" pitchFamily="34" charset="0"/>
              <a:buNone/>
            </a:pP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r>
              <a:rPr lang="en-US" sz="1200">
                <a:solidFill>
                  <a:srgbClr val="000000"/>
                </a:solidFill>
                <a:ea typeface="+mn-lt"/>
                <a:cs typeface="+mn-lt"/>
              </a:rPr>
              <a:t>Develop a method to prioritize projects and programs, including Equity considerations and metrics</a:t>
            </a:r>
          </a:p>
          <a:p>
            <a:pPr lvl="1" indent="-455295">
              <a:lnSpc>
                <a:spcPct val="110000"/>
              </a:lnSpc>
              <a:buFont typeface="Calibri,Sans-Serif" panose="020F0502020204030204" pitchFamily="34" charset="0"/>
              <a:buChar char="&gt;"/>
            </a:pPr>
            <a:r>
              <a:rPr lang="en-US">
                <a:solidFill>
                  <a:srgbClr val="000000"/>
                </a:solidFill>
                <a:ea typeface="+mn-lt"/>
                <a:cs typeface="+mn-lt"/>
              </a:rPr>
              <a:t>Identify details of projects (e.g. specific location(s), potential timeline, anticipated costs) </a:t>
            </a:r>
            <a:endParaRPr lang="en-US" sz="1200">
              <a:ea typeface="+mn-lt"/>
              <a:cs typeface="+mn-lt"/>
            </a:endParaRPr>
          </a:p>
          <a:p>
            <a:endParaRPr lang="en-US"/>
          </a:p>
        </p:txBody>
      </p:sp>
      <p:sp>
        <p:nvSpPr>
          <p:cNvPr id="4" name="Slide Number Placeholder 3"/>
          <p:cNvSpPr>
            <a:spLocks noGrp="1"/>
          </p:cNvSpPr>
          <p:nvPr>
            <p:ph type="sldNum" sz="quarter" idx="5"/>
          </p:nvPr>
        </p:nvSpPr>
        <p:spPr/>
        <p:txBody>
          <a:bodyPr/>
          <a:lstStyle/>
          <a:p>
            <a:pPr defTabSz="466413">
              <a:defRPr/>
            </a:pPr>
            <a:fld id="{E490E366-5136-4BBB-A951-5F107FBC2616}" type="slidenum">
              <a:rPr lang="en-US">
                <a:solidFill>
                  <a:prstClr val="black"/>
                </a:solidFill>
                <a:latin typeface="Calibri" panose="020F0502020204030204"/>
              </a:rPr>
              <a:pPr defTabSz="46641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672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b="1">
                <a:cs typeface="Calibri"/>
              </a:rPr>
              <a:t>Fall 2022-Winter 2023</a:t>
            </a:r>
          </a:p>
          <a:p>
            <a:pPr marL="171450" indent="-171450">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Compile and categorize complete list of Projects/Programs</a:t>
            </a: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Task Force</a:t>
            </a:r>
            <a:r>
              <a:rPr lang="en-US">
                <a:solidFill>
                  <a:srgbClr val="000000"/>
                </a:solidFill>
                <a:latin typeface="Calibri" panose="020F0502020204030204"/>
                <a:cs typeface="Calibri"/>
              </a:rPr>
              <a:t>,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CLC</a:t>
            </a:r>
            <a:r>
              <a:rPr lang="en-US">
                <a:latin typeface="Calibri" panose="020F0502020204030204"/>
                <a:cs typeface="Calibri"/>
              </a:rPr>
              <a:t>, and WG</a:t>
            </a:r>
            <a:r>
              <a:rPr kumimoji="0" lang="en-US" sz="1200" b="0" i="0" u="none" strike="noStrike" kern="1200" cap="none" spc="0" normalizeH="0" baseline="0" noProof="0">
                <a:ln>
                  <a:noFill/>
                </a:ln>
                <a:effectLst/>
                <a:uLnTx/>
                <a:uFillTx/>
                <a:latin typeface="Calibri" panose="020F0502020204030204"/>
                <a:ea typeface="+mn-ea"/>
                <a:cs typeface="Calibri"/>
              </a:rPr>
              <a:t> </a:t>
            </a:r>
            <a:r>
              <a:rPr lang="en-US">
                <a:solidFill>
                  <a:srgbClr val="000000"/>
                </a:solidFill>
                <a:latin typeface="Calibri" panose="020F0502020204030204"/>
                <a:cs typeface="Calibri"/>
              </a:rPr>
              <a:t>review</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endParaRPr lang="en-US">
              <a:cs typeface="Calibri"/>
            </a:endParaRPr>
          </a:p>
          <a:p>
            <a:r>
              <a:rPr lang="en-US" b="1">
                <a:cs typeface="Calibri"/>
              </a:rPr>
              <a:t>Winter 2023</a:t>
            </a:r>
          </a:p>
          <a:p>
            <a:pPr marL="171450" indent="-171450">
              <a:buFont typeface="Arial" panose="020B0604020202020204" pitchFamily="34" charset="0"/>
              <a:buChar char="•"/>
              <a:defRPr/>
            </a:pPr>
            <a:r>
              <a:rPr lang="en-US">
                <a:solidFill>
                  <a:srgbClr val="000000"/>
                </a:solidFill>
                <a:latin typeface="Calibri" panose="020F0502020204030204"/>
                <a:cs typeface="Calibri"/>
              </a:rPr>
              <a:t>Revised</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 draft list of Initial Projects/Programs</a:t>
            </a: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latin typeface="Calibri" panose="020F0502020204030204"/>
                <a:cs typeface="Calibri"/>
              </a:rPr>
              <a:t>Task Force, CLC</a:t>
            </a:r>
            <a:r>
              <a:rPr lang="en-US">
                <a:latin typeface="Calibri" panose="020F0502020204030204"/>
                <a:cs typeface="Calibri"/>
              </a:rPr>
              <a:t>, and WG approval</a:t>
            </a:r>
            <a:endParaRPr lang="en-US"/>
          </a:p>
          <a:p>
            <a:endParaRPr lang="en-US">
              <a:cs typeface="Calibri"/>
            </a:endParaRPr>
          </a:p>
          <a:p>
            <a:r>
              <a:rPr lang="en-US" b="1">
                <a:cs typeface="Calibri"/>
              </a:rPr>
              <a:t>Spring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Bundle projects for evaluation</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051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b="0" i="0"/>
          </a:p>
          <a:p>
            <a:r>
              <a:rPr lang="en-US" b="0" i="0"/>
              <a:t>High</a:t>
            </a:r>
          </a:p>
          <a:p>
            <a:endParaRPr lang="en-US" b="0" i="0"/>
          </a:p>
          <a:p>
            <a:r>
              <a:rPr lang="en-US" b="0" i="0"/>
              <a:t>TF 16 – there were 5 Breakout Rooms-to discuss</a:t>
            </a:r>
          </a:p>
          <a:p>
            <a:pPr marL="228600" indent="-228600">
              <a:buAutoNum type="arabicParenR"/>
            </a:pPr>
            <a:r>
              <a:rPr lang="en-US" b="0" i="0"/>
              <a:t>what should be added to the Initial List</a:t>
            </a:r>
          </a:p>
          <a:p>
            <a:pPr marL="228600" indent="-228600">
              <a:buAutoNum type="arabicParenR"/>
            </a:pPr>
            <a:r>
              <a:rPr lang="en-US" b="0" i="0"/>
              <a:t>any questions re the Initial List/Process</a:t>
            </a:r>
          </a:p>
          <a:p>
            <a:endParaRPr lang="en-US" b="0" i="0"/>
          </a:p>
          <a:p>
            <a:pPr marL="0" marR="91440" lvl="0" indent="0" algn="l" rtl="0" eaLnBrk="1" fontAlgn="auto" latinLnBrk="0" hangingPunct="1">
              <a:lnSpc>
                <a:spcPct val="100000"/>
              </a:lnSpc>
              <a:spcBef>
                <a:spcPts val="0"/>
              </a:spcBef>
              <a:spcAft>
                <a:spcPts val="0"/>
              </a:spcAft>
              <a:buClrTx/>
              <a:buSzTx/>
              <a:buFont typeface="Calibri" panose="020F0502020204030204" pitchFamily="34" charset="0"/>
              <a:buNone/>
            </a:pPr>
            <a:r>
              <a:rPr lang="en-US" sz="1800" b="1" kern="1200">
                <a:solidFill>
                  <a:schemeClr val="tx1"/>
                </a:solidFill>
                <a:effectLst/>
                <a:latin typeface="+mn-lt"/>
                <a:ea typeface="Yu Mincho"/>
                <a:cs typeface="Arial"/>
              </a:rPr>
              <a:t>Agenda Item #3:  </a:t>
            </a:r>
            <a:r>
              <a:rPr lang="en-US" sz="1800" b="1">
                <a:solidFill>
                  <a:schemeClr val="tx1"/>
                </a:solidFill>
                <a:effectLst/>
                <a:latin typeface="+mn-lt"/>
                <a:ea typeface="Yu Mincho"/>
                <a:cs typeface="Arial"/>
              </a:rPr>
              <a:t>MSPP Initial List – Breakout Rooms</a:t>
            </a:r>
            <a:endParaRPr lang="en-US" sz="1800" kern="1200">
              <a:solidFill>
                <a:schemeClr val="tx1"/>
              </a:solidFill>
              <a:effectLst/>
              <a:latin typeface="+mn-lt"/>
              <a:ea typeface="Yu Mincho"/>
              <a:cs typeface="Arial"/>
            </a:endParaRPr>
          </a:p>
          <a:p>
            <a:pPr marL="230188" marR="91440" lvl="0" indent="-119063" algn="l" defTabSz="914400" rtl="0" eaLnBrk="1" fontAlgn="auto" latinLnBrk="0" hangingPunct="1">
              <a:lnSpc>
                <a:spcPct val="100000"/>
              </a:lnSpc>
              <a:spcBef>
                <a:spcPts val="0"/>
              </a:spcBef>
              <a:spcAft>
                <a:spcPts val="0"/>
              </a:spcAft>
              <a:buClrTx/>
              <a:buSzTx/>
              <a:buFont typeface="+mj-lt"/>
              <a:buNone/>
            </a:pPr>
            <a:r>
              <a:rPr lang="en-US" sz="1200" b="1" kern="1200">
                <a:solidFill>
                  <a:schemeClr val="tx1"/>
                </a:solidFill>
                <a:effectLst/>
                <a:latin typeface="+mn-lt"/>
                <a:ea typeface="Yu Mincho"/>
                <a:cs typeface="Arial"/>
              </a:rPr>
              <a:t>Main Room</a:t>
            </a:r>
          </a:p>
          <a:p>
            <a:pPr marL="230188" marR="91440" lvl="0" indent="-119063" algn="l" defTabSz="914400" rtl="0" eaLnBrk="1" fontAlgn="auto" latinLnBrk="0" hangingPunct="1">
              <a:lnSpc>
                <a:spcPct val="100000"/>
              </a:lnSpc>
              <a:spcBef>
                <a:spcPts val="0"/>
              </a:spcBef>
              <a:spcAft>
                <a:spcPts val="0"/>
              </a:spcAft>
              <a:buClrTx/>
              <a:buSzTx/>
              <a:buFont typeface="+mj-lt"/>
              <a:buNone/>
            </a:pPr>
            <a:r>
              <a:rPr lang="en-US" sz="1200" kern="1200" err="1">
                <a:solidFill>
                  <a:schemeClr val="tx1"/>
                </a:solidFill>
                <a:effectLst/>
                <a:latin typeface="+mn-lt"/>
                <a:ea typeface="Yu Mincho"/>
                <a:cs typeface="Arial"/>
              </a:rPr>
              <a:t>i</a:t>
            </a:r>
            <a:r>
              <a:rPr lang="en-US" sz="1200" kern="1200">
                <a:solidFill>
                  <a:schemeClr val="tx1"/>
                </a:solidFill>
                <a:effectLst/>
                <a:latin typeface="+mn-lt"/>
                <a:ea typeface="Yu Mincho"/>
                <a:cs typeface="Arial"/>
              </a:rPr>
              <a:t>.    MSPP Initial List &amp; Framework Categories– In-depth look</a:t>
            </a:r>
          </a:p>
          <a:p>
            <a:pPr marL="230188" marR="91440" lvl="0" indent="-119063" algn="l" rtl="0" eaLnBrk="1" latinLnBrk="0" hangingPunct="1">
              <a:spcBef>
                <a:spcPts val="0"/>
              </a:spcBef>
              <a:spcAft>
                <a:spcPts val="0"/>
              </a:spcAft>
              <a:buFont typeface="+mj-lt"/>
              <a:buNone/>
            </a:pPr>
            <a:endParaRPr lang="en-US" sz="800" b="1" kern="1200">
              <a:solidFill>
                <a:schemeClr val="tx1"/>
              </a:solidFill>
              <a:effectLst/>
              <a:latin typeface="+mn-lt"/>
              <a:ea typeface="Yu Mincho"/>
              <a:cs typeface="Arial"/>
            </a:endParaRPr>
          </a:p>
          <a:p>
            <a:pPr marL="230188" marR="91440" lvl="0" indent="-119063" algn="l" rtl="0" eaLnBrk="1" latinLnBrk="0" hangingPunct="1">
              <a:spcBef>
                <a:spcPts val="0"/>
              </a:spcBef>
              <a:spcAft>
                <a:spcPts val="0"/>
              </a:spcAft>
              <a:buFont typeface="+mj-lt"/>
              <a:buNone/>
            </a:pPr>
            <a:r>
              <a:rPr lang="en-US" sz="1200" b="1" kern="1200">
                <a:solidFill>
                  <a:schemeClr val="tx1"/>
                </a:solidFill>
                <a:effectLst/>
                <a:latin typeface="+mn-lt"/>
                <a:ea typeface="Yu Mincho"/>
                <a:cs typeface="Arial"/>
              </a:rPr>
              <a:t>Breakout Room #1</a:t>
            </a: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a:solidFill>
                  <a:schemeClr val="tx1"/>
                </a:solidFill>
                <a:effectLst/>
                <a:latin typeface="+mn-lt"/>
                <a:ea typeface="Yu Mincho"/>
                <a:cs typeface="Arial"/>
              </a:rPr>
              <a:t>Community Programs &amp; Policies</a:t>
            </a:r>
          </a:p>
          <a:p>
            <a:pPr marL="461963" marR="91440" lvl="1" indent="-120650" algn="l">
              <a:lnSpc>
                <a:spcPct val="100000"/>
              </a:lnSpc>
              <a:spcBef>
                <a:spcPts val="0"/>
              </a:spcBef>
              <a:spcAft>
                <a:spcPts val="0"/>
              </a:spcAft>
              <a:buClrTx/>
              <a:buSzTx/>
              <a:buFont typeface="Arial" panose="020B0604020202020204" pitchFamily="34" charset="0"/>
              <a:buChar char="•"/>
            </a:pPr>
            <a:r>
              <a:rPr lang="en-US" sz="1200" kern="1200">
                <a:solidFill>
                  <a:schemeClr val="tx1"/>
                </a:solidFill>
                <a:effectLst/>
                <a:latin typeface="+mn-lt"/>
                <a:ea typeface="Yu Mincho"/>
                <a:cs typeface="Arial"/>
              </a:rPr>
              <a:t>Public Health</a:t>
            </a:r>
          </a:p>
          <a:p>
            <a:pPr marL="461963" marR="91440" lvl="1" indent="-120650" algn="l">
              <a:lnSpc>
                <a:spcPct val="100000"/>
              </a:lnSpc>
              <a:spcBef>
                <a:spcPts val="0"/>
              </a:spcBef>
              <a:spcAft>
                <a:spcPts val="0"/>
              </a:spcAft>
              <a:buClrTx/>
              <a:buSzTx/>
              <a:buFont typeface="Arial" panose="020B0604020202020204" pitchFamily="34" charset="0"/>
              <a:buChar char="•"/>
            </a:pPr>
            <a:r>
              <a:rPr lang="en-US" sz="1200" kern="1200">
                <a:solidFill>
                  <a:schemeClr val="tx1"/>
                </a:solidFill>
                <a:effectLst/>
                <a:latin typeface="+mn-lt"/>
                <a:ea typeface="Yu Mincho"/>
                <a:cs typeface="Arial"/>
              </a:rPr>
              <a:t>Air Quality</a:t>
            </a:r>
          </a:p>
          <a:p>
            <a:pPr marL="230188" marR="91440" lvl="0" indent="-119063" algn="l" rtl="0" eaLnBrk="1" latinLnBrk="0" hangingPunct="1">
              <a:spcBef>
                <a:spcPts val="0"/>
              </a:spcBef>
              <a:spcAft>
                <a:spcPts val="0"/>
              </a:spcAft>
              <a:buFont typeface="+mj-lt"/>
              <a:buNone/>
            </a:pPr>
            <a:endParaRPr lang="en-US" sz="800" b="1" kern="1200">
              <a:solidFill>
                <a:schemeClr val="tx1"/>
              </a:solidFill>
              <a:effectLst/>
              <a:latin typeface="+mn-lt"/>
              <a:ea typeface="Yu Mincho"/>
              <a:cs typeface="Arial"/>
            </a:endParaRPr>
          </a:p>
          <a:p>
            <a:pPr marL="230188" marR="91440" lvl="0" indent="-119063" algn="l" rtl="0" eaLnBrk="1" latinLnBrk="0" hangingPunct="1">
              <a:spcBef>
                <a:spcPts val="0"/>
              </a:spcBef>
              <a:spcAft>
                <a:spcPts val="0"/>
              </a:spcAft>
              <a:buFont typeface="+mj-lt"/>
              <a:buNone/>
            </a:pPr>
            <a:r>
              <a:rPr lang="en-US" sz="1200" b="1" kern="1200">
                <a:solidFill>
                  <a:schemeClr val="tx1"/>
                </a:solidFill>
                <a:effectLst/>
                <a:latin typeface="+mn-lt"/>
                <a:ea typeface="Yu Mincho"/>
                <a:cs typeface="Arial"/>
              </a:rPr>
              <a:t>Breakout Room #2</a:t>
            </a:r>
          </a:p>
          <a:p>
            <a:pPr marL="111125" marR="91440" lvl="0" indent="230188" algn="l" rtl="0" eaLnBrk="1" latinLnBrk="0" hangingPunct="1">
              <a:spcBef>
                <a:spcPts val="0"/>
              </a:spcBef>
              <a:spcAft>
                <a:spcPts val="0"/>
              </a:spcAft>
              <a:buFont typeface="+mj-lt"/>
              <a:buAutoNum type="romanLcPeriod"/>
            </a:pPr>
            <a:r>
              <a:rPr lang="en-US" sz="1200" kern="1200">
                <a:solidFill>
                  <a:schemeClr val="tx1"/>
                </a:solidFill>
                <a:effectLst/>
                <a:latin typeface="+mn-lt"/>
                <a:ea typeface="Yu Mincho"/>
                <a:cs typeface="Arial"/>
              </a:rPr>
              <a:t>Arterial Roadway</a:t>
            </a:r>
          </a:p>
          <a:p>
            <a:pPr marL="111125"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a:solidFill>
                  <a:schemeClr val="tx1"/>
                </a:solidFill>
                <a:effectLst/>
                <a:latin typeface="+mn-lt"/>
                <a:ea typeface="Yu Mincho"/>
                <a:cs typeface="Arial"/>
              </a:rPr>
              <a:t>Active Transportation</a:t>
            </a:r>
          </a:p>
          <a:p>
            <a:pPr marL="111125"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kern="1200">
                <a:solidFill>
                  <a:schemeClr val="tx1"/>
                </a:solidFill>
                <a:effectLst/>
                <a:latin typeface="+mn-lt"/>
                <a:ea typeface="Yu Mincho"/>
                <a:cs typeface="Arial"/>
              </a:rPr>
              <a:t>Transit (Bus &amp; Rail)</a:t>
            </a:r>
          </a:p>
          <a:p>
            <a:pPr marL="230188" marR="91440" lvl="0" indent="-119063" algn="l" defTabSz="914400" rtl="0" eaLnBrk="1" fontAlgn="auto" latinLnBrk="0" hangingPunct="1">
              <a:lnSpc>
                <a:spcPct val="100000"/>
              </a:lnSpc>
              <a:spcBef>
                <a:spcPts val="0"/>
              </a:spcBef>
              <a:spcAft>
                <a:spcPts val="0"/>
              </a:spcAft>
              <a:buClrTx/>
              <a:buSzTx/>
              <a:buFont typeface="+mj-lt"/>
              <a:buNone/>
              <a:tabLst/>
              <a:defRPr/>
            </a:pPr>
            <a:endParaRPr lang="en-US" sz="800" kern="1200">
              <a:solidFill>
                <a:schemeClr val="tx1"/>
              </a:solidFill>
              <a:effectLst/>
              <a:latin typeface="+mn-lt"/>
              <a:ea typeface="Yu Mincho"/>
              <a:cs typeface="Arial"/>
            </a:endParaRPr>
          </a:p>
          <a:p>
            <a:pPr marL="230188" marR="91440" lvl="0" indent="-119063" algn="l" rtl="0" eaLnBrk="1" latinLnBrk="0" hangingPunct="1">
              <a:spcBef>
                <a:spcPts val="0"/>
              </a:spcBef>
              <a:spcAft>
                <a:spcPts val="0"/>
              </a:spcAft>
              <a:buFont typeface="+mj-lt"/>
              <a:buNone/>
            </a:pPr>
            <a:r>
              <a:rPr lang="en-US" sz="1200" b="1" kern="1200">
                <a:solidFill>
                  <a:schemeClr val="tx1"/>
                </a:solidFill>
                <a:effectLst/>
                <a:latin typeface="+mn-lt"/>
                <a:ea typeface="Yu Mincho"/>
                <a:cs typeface="Arial"/>
              </a:rPr>
              <a:t>Breakout Room #3</a:t>
            </a: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pPr>
            <a:r>
              <a:rPr lang="en-US" sz="1200" kern="1200">
                <a:solidFill>
                  <a:schemeClr val="tx1"/>
                </a:solidFill>
                <a:effectLst/>
                <a:latin typeface="+mn-lt"/>
                <a:ea typeface="Yu Mincho"/>
                <a:cs typeface="Arial"/>
              </a:rPr>
              <a:t>Goods Movement</a:t>
            </a: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pPr>
            <a:r>
              <a:rPr lang="en-US" sz="1200" kern="1200">
                <a:solidFill>
                  <a:schemeClr val="tx1"/>
                </a:solidFill>
                <a:effectLst/>
                <a:latin typeface="+mn-lt"/>
                <a:ea typeface="Yu Mincho"/>
                <a:cs typeface="Arial"/>
              </a:rPr>
              <a:t>Freeway</a:t>
            </a:r>
          </a:p>
          <a:p>
            <a:pPr marL="230188" marR="91440" lvl="0" indent="-119063" algn="l" defTabSz="914400" rtl="0" eaLnBrk="1" fontAlgn="auto" latinLnBrk="0" hangingPunct="1">
              <a:lnSpc>
                <a:spcPct val="100000"/>
              </a:lnSpc>
              <a:spcBef>
                <a:spcPts val="0"/>
              </a:spcBef>
              <a:spcAft>
                <a:spcPts val="0"/>
              </a:spcAft>
              <a:buClrTx/>
              <a:buSzTx/>
              <a:buFont typeface="+mj-lt"/>
              <a:buNone/>
            </a:pPr>
            <a:endParaRPr lang="en-US" sz="800" kern="1200">
              <a:solidFill>
                <a:schemeClr val="tx1"/>
              </a:solidFill>
              <a:effectLst/>
              <a:latin typeface="+mn-lt"/>
              <a:ea typeface="Yu Mincho"/>
              <a:cs typeface="Arial"/>
            </a:endParaRPr>
          </a:p>
          <a:p>
            <a:pPr marL="230188" marR="91440" lvl="0" indent="-119063" algn="l" defTabSz="914400" rtl="0" eaLnBrk="1" fontAlgn="auto" latinLnBrk="0" hangingPunct="1">
              <a:lnSpc>
                <a:spcPct val="100000"/>
              </a:lnSpc>
              <a:spcBef>
                <a:spcPts val="0"/>
              </a:spcBef>
              <a:spcAft>
                <a:spcPts val="0"/>
              </a:spcAft>
              <a:buClrTx/>
              <a:buSzTx/>
              <a:buFont typeface="+mj-lt"/>
              <a:buNone/>
              <a:tabLst/>
              <a:defRPr/>
            </a:pPr>
            <a:r>
              <a:rPr lang="en-US" sz="1200" b="1" kern="1200">
                <a:solidFill>
                  <a:schemeClr val="tx1"/>
                </a:solidFill>
                <a:effectLst/>
                <a:latin typeface="+mn-lt"/>
                <a:ea typeface="Yu Mincho"/>
                <a:cs typeface="Arial"/>
              </a:rPr>
              <a:t>Breakout Room #4 – </a:t>
            </a:r>
            <a:r>
              <a:rPr lang="en-US" sz="1200" b="1" i="1" kern="1200">
                <a:solidFill>
                  <a:schemeClr val="tx1"/>
                </a:solidFill>
                <a:effectLst/>
                <a:latin typeface="+mn-lt"/>
                <a:ea typeface="Yu Mincho"/>
                <a:cs typeface="Arial"/>
              </a:rPr>
              <a:t>Sala de </a:t>
            </a:r>
            <a:r>
              <a:rPr lang="en-US" sz="1200" b="1" i="1" kern="1200" err="1">
                <a:solidFill>
                  <a:schemeClr val="tx1"/>
                </a:solidFill>
                <a:effectLst/>
                <a:latin typeface="+mn-lt"/>
                <a:ea typeface="Yu Mincho"/>
                <a:cs typeface="Arial"/>
              </a:rPr>
              <a:t>Recepción</a:t>
            </a:r>
            <a:r>
              <a:rPr lang="en-US" sz="1200" b="1" i="1" kern="1200">
                <a:solidFill>
                  <a:schemeClr val="tx1"/>
                </a:solidFill>
                <a:effectLst/>
                <a:latin typeface="+mn-lt"/>
                <a:ea typeface="Yu Mincho"/>
                <a:cs typeface="Arial"/>
              </a:rPr>
              <a:t> #4</a:t>
            </a:r>
            <a:endParaRPr lang="en-US" sz="1200" b="1" kern="1200">
              <a:solidFill>
                <a:schemeClr val="tx1"/>
              </a:solidFill>
              <a:effectLst/>
              <a:latin typeface="+mn-lt"/>
              <a:ea typeface="Yu Mincho"/>
              <a:cs typeface="Arial"/>
            </a:endParaRPr>
          </a:p>
          <a:p>
            <a:pPr marL="341313" marR="91440" lvl="0" indent="-230188" algn="l" defTabSz="914400" rtl="0" eaLnBrk="1" fontAlgn="auto" latinLnBrk="0" hangingPunct="1">
              <a:lnSpc>
                <a:spcPct val="100000"/>
              </a:lnSpc>
              <a:spcBef>
                <a:spcPts val="0"/>
              </a:spcBef>
              <a:spcAft>
                <a:spcPts val="0"/>
              </a:spcAft>
              <a:buClrTx/>
              <a:buSzTx/>
              <a:buFont typeface="+mj-lt"/>
              <a:buAutoNum type="romanLcPeriod"/>
              <a:tabLst/>
              <a:defRPr/>
            </a:pPr>
            <a:r>
              <a:rPr lang="en-US" sz="1200" b="0" kern="1200">
                <a:solidFill>
                  <a:schemeClr val="tx1"/>
                </a:solidFill>
                <a:effectLst/>
                <a:latin typeface="+mn-lt"/>
                <a:ea typeface="Yu Mincho"/>
                <a:cs typeface="Arial"/>
              </a:rPr>
              <a:t>MSPP Initial List &amp; Framework Categories—In-depth look – facilitated in Spanish</a:t>
            </a: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a:solidFill>
                  <a:schemeClr val="tx1"/>
                </a:solidFill>
                <a:effectLst/>
                <a:latin typeface="+mn-lt"/>
                <a:ea typeface="Yu Mincho"/>
                <a:cs typeface="Arial"/>
              </a:rPr>
              <a:t>       Estrategias, proyectos y programas multimodales Lista inicial y categorías del esquema en profundidad –Facilitado en Español</a:t>
            </a:r>
          </a:p>
          <a:p>
            <a:pPr marL="341313" marR="91440" lvl="0" indent="-230188" algn="l" defTabSz="914400" rtl="0" eaLnBrk="1" fontAlgn="auto" latinLnBrk="0" hangingPunct="1">
              <a:lnSpc>
                <a:spcPct val="100000"/>
              </a:lnSpc>
              <a:spcBef>
                <a:spcPts val="0"/>
              </a:spcBef>
              <a:spcAft>
                <a:spcPts val="0"/>
              </a:spcAft>
              <a:buClrTx/>
              <a:buSzTx/>
              <a:buFont typeface="+mj-lt"/>
              <a:buNone/>
            </a:pPr>
            <a:endParaRPr lang="es-ES" sz="1200" b="0" i="1" kern="1200">
              <a:solidFill>
                <a:schemeClr val="tx1"/>
              </a:solidFill>
              <a:effectLst/>
              <a:latin typeface="+mn-lt"/>
              <a:ea typeface="Yu Mincho"/>
              <a:cs typeface="Arial"/>
            </a:endParaRP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err="1">
                <a:solidFill>
                  <a:schemeClr val="tx1"/>
                </a:solidFill>
                <a:effectLst/>
                <a:latin typeface="+mn-lt"/>
                <a:ea typeface="Yu Mincho"/>
                <a:cs typeface="Arial"/>
              </a:rPr>
              <a:t>Discussion</a:t>
            </a:r>
            <a:r>
              <a:rPr lang="es-ES" sz="1200" b="0" i="1" kern="1200">
                <a:solidFill>
                  <a:schemeClr val="tx1"/>
                </a:solidFill>
                <a:effectLst/>
                <a:latin typeface="+mn-lt"/>
                <a:ea typeface="Yu Mincho"/>
                <a:cs typeface="Arial"/>
              </a:rPr>
              <a:t>-</a:t>
            </a: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err="1">
                <a:solidFill>
                  <a:schemeClr val="tx1"/>
                </a:solidFill>
                <a:effectLst/>
                <a:latin typeface="+mn-lt"/>
                <a:ea typeface="Yu Mincho"/>
                <a:cs typeface="Arial"/>
              </a:rPr>
              <a:t>What’s</a:t>
            </a:r>
            <a:r>
              <a:rPr lang="es-ES" sz="1200" b="0" i="1" kern="1200">
                <a:solidFill>
                  <a:schemeClr val="tx1"/>
                </a:solidFill>
                <a:effectLst/>
                <a:latin typeface="+mn-lt"/>
                <a:ea typeface="Yu Mincho"/>
                <a:cs typeface="Arial"/>
              </a:rPr>
              <a:t> </a:t>
            </a:r>
            <a:r>
              <a:rPr lang="es-ES" sz="1200" b="0" i="1" kern="1200" err="1">
                <a:solidFill>
                  <a:schemeClr val="tx1"/>
                </a:solidFill>
                <a:effectLst/>
                <a:latin typeface="+mn-lt"/>
                <a:ea typeface="Yu Mincho"/>
                <a:cs typeface="Arial"/>
              </a:rPr>
              <a:t>missing</a:t>
            </a:r>
            <a:r>
              <a:rPr lang="es-ES" sz="1200" b="0" i="1" kern="1200">
                <a:solidFill>
                  <a:schemeClr val="tx1"/>
                </a:solidFill>
                <a:effectLst/>
                <a:latin typeface="+mn-lt"/>
                <a:ea typeface="Yu Mincho"/>
                <a:cs typeface="Arial"/>
              </a:rPr>
              <a:t>?</a:t>
            </a:r>
          </a:p>
          <a:p>
            <a:pPr marL="341313" marR="91440" lvl="0" indent="-230188" algn="l" defTabSz="914400" rtl="0" eaLnBrk="1" fontAlgn="auto" latinLnBrk="0" hangingPunct="1">
              <a:lnSpc>
                <a:spcPct val="100000"/>
              </a:lnSpc>
              <a:spcBef>
                <a:spcPts val="0"/>
              </a:spcBef>
              <a:spcAft>
                <a:spcPts val="0"/>
              </a:spcAft>
              <a:buClrTx/>
              <a:buSzTx/>
              <a:buFont typeface="+mj-lt"/>
              <a:buNone/>
            </a:pPr>
            <a:r>
              <a:rPr lang="es-ES" sz="1200" b="0" i="1" kern="1200" err="1">
                <a:solidFill>
                  <a:schemeClr val="tx1"/>
                </a:solidFill>
                <a:effectLst/>
                <a:latin typeface="+mn-lt"/>
                <a:ea typeface="Yu Mincho"/>
                <a:cs typeface="Arial"/>
              </a:rPr>
              <a:t>Process</a:t>
            </a:r>
            <a:r>
              <a:rPr lang="es-ES" sz="1200" b="0" i="1" kern="1200">
                <a:solidFill>
                  <a:schemeClr val="tx1"/>
                </a:solidFill>
                <a:effectLst/>
                <a:latin typeface="+mn-lt"/>
                <a:ea typeface="Yu Mincho"/>
                <a:cs typeface="Arial"/>
              </a:rPr>
              <a:t> </a:t>
            </a:r>
            <a:r>
              <a:rPr lang="es-ES" sz="1200" b="0" i="1" kern="1200" err="1">
                <a:solidFill>
                  <a:schemeClr val="tx1"/>
                </a:solidFill>
                <a:effectLst/>
                <a:latin typeface="+mn-lt"/>
                <a:ea typeface="Yu Mincho"/>
                <a:cs typeface="Arial"/>
              </a:rPr>
              <a:t>Questions</a:t>
            </a:r>
            <a:endParaRPr lang="en-US" sz="1200" b="0" i="1" kern="1200">
              <a:solidFill>
                <a:schemeClr val="tx1"/>
              </a:solidFill>
              <a:effectLst/>
              <a:latin typeface="+mn-lt"/>
              <a:ea typeface="Yu Mincho"/>
              <a:cs typeface="Arial"/>
            </a:endParaRPr>
          </a:p>
          <a:p>
            <a:r>
              <a:rPr lang="en-US" b="0" i="0"/>
              <a:t>light–hub address</a:t>
            </a:r>
            <a:endParaRPr lang="en-US"/>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4203599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155552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646330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ctr" latinLnBrk="0" hangingPunct="1">
              <a:lnSpc>
                <a:spcPct val="100000"/>
              </a:lnSpc>
              <a:spcBef>
                <a:spcPts val="600"/>
              </a:spcBef>
              <a:spcAft>
                <a:spcPts val="0"/>
              </a:spcAft>
              <a:buClrTx/>
              <a:buSzPct val="90000"/>
              <a:buFont typeface="Calibri" panose="020F0502020204030204" pitchFamily="34" charset="0"/>
              <a:buNone/>
              <a:tabLst>
                <a:tab pos="685800" algn="l"/>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Michael</a:t>
            </a: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endPar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How was the Initial List of Projects developed? </a:t>
            </a: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(slide 26-image)</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TF, Working Groups, Committees, City/County Elected Officials, Public (public workshops)</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Online Interactive Mapping Tool</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Survey</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Previous studies and initiatives</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dirty="0"/>
              <a:t>Various agencies and local jurisdictions</a:t>
            </a:r>
          </a:p>
          <a:p>
            <a:pPr marL="914400" marR="0" lvl="2" indent="0" algn="l" defTabSz="914400" rtl="0" eaLnBrk="1" fontAlgn="ctr" latinLnBrk="0" hangingPunct="1">
              <a:lnSpc>
                <a:spcPct val="100000"/>
              </a:lnSpc>
              <a:spcBef>
                <a:spcPts val="600"/>
              </a:spcBef>
              <a:spcAft>
                <a:spcPts val="0"/>
              </a:spcAft>
              <a:buClrTx/>
              <a:buSzPct val="90000"/>
              <a:buFont typeface="Arial" panose="020B0604020202020204" pitchFamily="34" charset="0"/>
              <a:buNone/>
              <a:tabLst>
                <a:tab pos="685800" algn="l"/>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What is the next phase of the Task Force process? </a:t>
            </a:r>
          </a:p>
          <a:p>
            <a:pPr marL="1257300" marR="0" lvl="2"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Develop </a:t>
            </a:r>
            <a:r>
              <a:rPr lang="en-US" sz="1800" b="1" dirty="0">
                <a:effectLst/>
                <a:latin typeface="Calibri" panose="020F0502020204030204" pitchFamily="34" charset="0"/>
                <a:ea typeface="Calibri" panose="020F0502020204030204" pitchFamily="34" charset="0"/>
              </a:rPr>
              <a:t>criteria and performance measures </a:t>
            </a:r>
            <a:r>
              <a:rPr lang="en-US" sz="1800" dirty="0">
                <a:effectLst/>
                <a:latin typeface="Calibri" panose="020F0502020204030204" pitchFamily="34" charset="0"/>
                <a:ea typeface="Calibri" panose="020F0502020204030204" pitchFamily="34" charset="0"/>
              </a:rPr>
              <a:t>that will be used to evaluate the projects and programs on the Revised Initial List.</a:t>
            </a:r>
          </a:p>
          <a:p>
            <a:pPr marL="1257300" marR="0" lvl="2"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Request feedback from the Task Force, CLC, and Working Groups on the criteria and performance measures.</a:t>
            </a:r>
          </a:p>
          <a:p>
            <a:pPr marL="1257300" marR="0" lvl="2"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Evaluate bundled projects by the criteria and performance measures.</a:t>
            </a:r>
          </a:p>
          <a:p>
            <a:pPr marL="457200" marR="0" lvl="1" indent="0" algn="l" defTabSz="914400" rtl="0" eaLnBrk="1" fontAlgn="ctr" latinLnBrk="0" hangingPunct="1">
              <a:lnSpc>
                <a:spcPct val="100000"/>
              </a:lnSpc>
              <a:spcBef>
                <a:spcPts val="600"/>
              </a:spcBef>
              <a:spcAft>
                <a:spcPts val="0"/>
              </a:spcAft>
              <a:buClrTx/>
              <a:buSzPct val="90000"/>
              <a:buFont typeface="Calibri" panose="020F0502020204030204" pitchFamily="34" charset="0"/>
              <a:buNone/>
              <a:tabLst>
                <a:tab pos="685800" algn="l"/>
              </a:tabLst>
              <a:defRPr/>
            </a:pPr>
            <a:endParaRPr kumimoji="0" lang="en-US" sz="1200" b="0" i="0" u="sng"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How will we position the recommended projects for current and future funding opportunities?</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sz="1800" dirty="0">
                <a:effectLst/>
                <a:latin typeface="Calibri" panose="020F0502020204030204" pitchFamily="34" charset="0"/>
                <a:ea typeface="Calibri" panose="020F0502020204030204" pitchFamily="34" charset="0"/>
              </a:rPr>
              <a:t>Metro’s intent is to </a:t>
            </a:r>
            <a:r>
              <a:rPr lang="en-US" sz="1800" b="1" dirty="0">
                <a:effectLst/>
                <a:latin typeface="Calibri" panose="020F0502020204030204" pitchFamily="34" charset="0"/>
                <a:ea typeface="Calibri" panose="020F0502020204030204" pitchFamily="34" charset="0"/>
              </a:rPr>
              <a:t>leverage existing Measure M/R sales tax dollars </a:t>
            </a:r>
            <a:r>
              <a:rPr lang="en-US" sz="1800" dirty="0">
                <a:effectLst/>
                <a:latin typeface="Calibri" panose="020F0502020204030204" pitchFamily="34" charset="0"/>
                <a:ea typeface="Calibri" panose="020F0502020204030204" pitchFamily="34" charset="0"/>
              </a:rPr>
              <a:t>to attract available state/federal funds.  </a:t>
            </a:r>
          </a:p>
          <a:p>
            <a:pPr marL="1200150" marR="0" lvl="2" indent="-285750" algn="l" defTabSz="914400" rtl="0" eaLnBrk="1" fontAlgn="ctr" latinLnBrk="0" hangingPunct="1">
              <a:lnSpc>
                <a:spcPct val="100000"/>
              </a:lnSpc>
              <a:spcBef>
                <a:spcPts val="600"/>
              </a:spcBef>
              <a:spcAft>
                <a:spcPts val="0"/>
              </a:spcAft>
              <a:buClrTx/>
              <a:buSzPct val="90000"/>
              <a:buFont typeface="Arial" panose="020B0604020202020204" pitchFamily="34" charset="0"/>
              <a:buChar char="•"/>
              <a:tabLst>
                <a:tab pos="685800" algn="l"/>
              </a:tabLst>
              <a:defRPr/>
            </a:pPr>
            <a:r>
              <a:rPr lang="en-US" sz="1800" dirty="0">
                <a:effectLst/>
                <a:latin typeface="Calibri" panose="020F0502020204030204" pitchFamily="34" charset="0"/>
                <a:ea typeface="Calibri" panose="020F0502020204030204" pitchFamily="34" charset="0"/>
              </a:rPr>
              <a:t>Through the Task Force effort, it will be important to work to build consensus on any such projects to maximize the probability of obtaining grant funds both now and in the future as the Investment Plan is rolled out. </a:t>
            </a: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endParaRPr kumimoji="0" lang="en-US" sz="1200" b="0" i="0" u="sng"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ctr" latinLnBrk="0" hangingPunct="1">
              <a:lnSpc>
                <a:spcPct val="100000"/>
              </a:lnSpc>
              <a:spcBef>
                <a:spcPts val="600"/>
              </a:spcBef>
              <a:spcAft>
                <a:spcPts val="0"/>
              </a:spcAft>
              <a:buClrTx/>
              <a:buSzPct val="90000"/>
              <a:buFont typeface="Calibri" panose="020F0502020204030204" pitchFamily="34" charset="0"/>
              <a:buChar char="&gt;"/>
              <a:tabLst>
                <a:tab pos="685800" algn="l"/>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What is the timeline and status of the projects in the Initial List?</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In a few instances, the timeline and status information are available because they are further along in the development cycle and because this status is known by those who submitted information on the projects that are on the Initial List.  In the next phase of the study (the evaluation phase), as we explore options to prioritize projects for the draft investment plan, Metro will seek to provide general timeline status (near/medium/long term).</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current project status and a typical timeline for the projects will be estimated based on the time it takes to develop and implement of projects of similar scope.  This assessment will occur during the evaluation phase.</a:t>
            </a:r>
          </a:p>
          <a:p>
            <a:pPr marL="1200150" marR="0" lvl="2"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project timeline and status for programs of projects that include multiple-projects” may indicate the timeline for implementation of a typical “sub-project” rather than the entire set of projects.  The projects in these programs would be developed and implemented by multiple jurisdictions over the course of several years based on available funding.  </a:t>
            </a:r>
          </a:p>
          <a:p>
            <a:pPr marL="742950" marR="0" lvl="1"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kumimoji="0" lang="en-US" sz="1200" b="1" i="0" u="sng" strike="noStrike" kern="1200" cap="none" spc="0" normalizeH="0" baseline="0" noProof="0" dirty="0">
                <a:ln>
                  <a:noFill/>
                </a:ln>
                <a:solidFill>
                  <a:srgbClr val="000000"/>
                </a:solidFill>
                <a:effectLst/>
                <a:uLnTx/>
                <a:uFillTx/>
                <a:latin typeface="Calibri" panose="020F0502020204030204"/>
                <a:ea typeface="+mn-ea"/>
                <a:cs typeface="+mn-cs"/>
              </a:rPr>
              <a:t>What is Metro’s role in developing the projects in the Initial List?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Metro’s</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role</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may</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vary</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from</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project</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project, but may include funder, builder, planner, or supporter.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Metro will work with the Cities and partner agencies to identify what the </a:t>
            </a:r>
            <a:r>
              <a:rPr lang="en-US" sz="1800" b="1" dirty="0">
                <a:effectLst/>
                <a:latin typeface="Calibri" panose="020F0502020204030204" pitchFamily="34" charset="0"/>
                <a:ea typeface="Calibri" panose="020F0502020204030204" pitchFamily="34" charset="0"/>
              </a:rPr>
              <a:t>nexus </a:t>
            </a:r>
            <a:r>
              <a:rPr lang="en-US" sz="1800" dirty="0">
                <a:effectLst/>
                <a:latin typeface="Calibri" panose="020F0502020204030204" pitchFamily="34" charset="0"/>
                <a:ea typeface="Calibri" panose="020F0502020204030204" pitchFamily="34" charset="0"/>
              </a:rPr>
              <a:t>is and how identified funds from various sources could be utilized for the different community and transportation programs described in the Initial List.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Many </a:t>
            </a:r>
            <a:r>
              <a:rPr lang="en-US" sz="1800" b="1" dirty="0">
                <a:effectLst/>
                <a:latin typeface="Calibri" panose="020F0502020204030204" pitchFamily="34" charset="0"/>
                <a:ea typeface="Calibri" panose="020F0502020204030204" pitchFamily="34" charset="0"/>
              </a:rPr>
              <a:t>projects will be managed by cities or by other agencies</a:t>
            </a:r>
            <a:r>
              <a:rPr lang="en-US" sz="1800" dirty="0">
                <a:effectLst/>
                <a:latin typeface="Calibri" panose="020F0502020204030204" pitchFamily="34" charset="0"/>
                <a:ea typeface="Calibri" panose="020F0502020204030204" pitchFamily="34" charset="0"/>
              </a:rPr>
              <a:t> such as Caltrans, including important steps such as performing environmental studies, obtaining needed funding, design work, and overseeing construction and implementation.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Decision-making processes for these projects will depend on the lead</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agency. </a:t>
            </a:r>
          </a:p>
          <a:p>
            <a:endParaRPr lang="en-US" dirty="0"/>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3844379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1124804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Michael</a:t>
            </a:r>
            <a:endParaRPr lang="en-US" sz="12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255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KeAndra</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39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KeAndra</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952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chemeClr val="tx2">
                    <a:lumMod val="75000"/>
                  </a:schemeClr>
                </a:solidFill>
              </a:rPr>
              <a:t>Input from Task Force, Committee, and Working Group Members</a:t>
            </a:r>
            <a:endParaRPr lang="en-US" sz="1200" i="1">
              <a:solidFill>
                <a:schemeClr val="tx2">
                  <a:lumMod val="75000"/>
                </a:schemeClr>
              </a:solidFill>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2">
                    <a:lumMod val="75000"/>
                  </a:schemeClr>
                </a:solidFill>
              </a:rPr>
              <a:t>Previous Studies &amp; Initiatives</a:t>
            </a:r>
            <a:endParaRPr lang="en-US" sz="1200" b="1">
              <a:solidFill>
                <a:schemeClr val="tx2">
                  <a:lumMod val="75000"/>
                </a:schemeClr>
              </a:solidFill>
              <a:cs typeface="Calibri"/>
            </a:endParaRPr>
          </a:p>
          <a:p>
            <a:pPr marL="346075" indent="-172720">
              <a:buFont typeface="Arial"/>
              <a:buChar char="•"/>
            </a:pPr>
            <a:r>
              <a:rPr lang="en-US" sz="1200"/>
              <a:t>Metro Long Range Transportation Plan (LRTP)</a:t>
            </a:r>
            <a:endParaRPr lang="en-US" sz="1800">
              <a:cs typeface="Calibri" panose="020F0502020204030204"/>
            </a:endParaRPr>
          </a:p>
          <a:p>
            <a:pPr marL="346075" indent="-172720">
              <a:buFont typeface="Arial"/>
              <a:buChar char="•"/>
            </a:pPr>
            <a:r>
              <a:rPr lang="en-US" sz="1200"/>
              <a:t>SCAG Regional Transportation Plan (RTP)</a:t>
            </a:r>
            <a:endParaRPr lang="en-US" sz="1200">
              <a:cs typeface="Calibri" panose="020F0502020204030204"/>
            </a:endParaRPr>
          </a:p>
          <a:p>
            <a:pPr marL="346075" indent="-172720">
              <a:buFont typeface="Arial"/>
              <a:buChar char="•"/>
            </a:pPr>
            <a:r>
              <a:rPr lang="en-US" sz="1200"/>
              <a:t>Metro 2028 Mobility Concept Plan </a:t>
            </a:r>
            <a:endParaRPr lang="en-US" sz="1200">
              <a:cs typeface="Calibri" panose="020F0502020204030204"/>
            </a:endParaRPr>
          </a:p>
          <a:p>
            <a:pPr marL="346075" indent="-172720">
              <a:buFont typeface="Arial"/>
              <a:buChar char="•"/>
            </a:pPr>
            <a:r>
              <a:rPr lang="en-US" sz="1200"/>
              <a:t>Metro Active Transportation Plan (ATP)</a:t>
            </a:r>
            <a:endParaRPr lang="en-US" sz="1200">
              <a:cs typeface="Calibri" panose="020F0502020204030204"/>
            </a:endParaRPr>
          </a:p>
          <a:p>
            <a:pPr marL="346075" indent="-172720">
              <a:buFont typeface="Arial"/>
              <a:buChar char="•"/>
            </a:pPr>
            <a:r>
              <a:rPr lang="en-US" sz="1200"/>
              <a:t>City Bicycle Master Plan(s)</a:t>
            </a:r>
            <a:endParaRPr lang="en-US" sz="1200">
              <a:cs typeface="Calibri" panose="020F0502020204030204"/>
            </a:endParaRPr>
          </a:p>
          <a:p>
            <a:pPr marL="346075" indent="-172720">
              <a:buFont typeface="Arial"/>
              <a:buChar char="•"/>
            </a:pPr>
            <a:r>
              <a:rPr lang="en-US" sz="1200"/>
              <a:t>I-710 Motion 5.1/5.2 Early Action Concepts</a:t>
            </a:r>
            <a:endParaRPr lang="en-US" sz="1200">
              <a:cs typeface="Calibri" panose="020F0502020204030204"/>
            </a:endParaRPr>
          </a:p>
          <a:p>
            <a:pPr marL="346075" indent="-172720">
              <a:buFont typeface="Arial"/>
              <a:buChar char="•"/>
            </a:pPr>
            <a:r>
              <a:rPr lang="en-US" sz="1200">
                <a:cs typeface="Calibri" panose="020F0502020204030204"/>
              </a:rPr>
              <a:t>Community Alternative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2">
                    <a:lumMod val="75000"/>
                  </a:schemeClr>
                </a:solidFill>
              </a:rPr>
              <a:t>Agencies / Local Jurisdictions</a:t>
            </a:r>
          </a:p>
          <a:p>
            <a:pPr marL="171450" indent="-171450">
              <a:buFont typeface="Arial"/>
              <a:buChar char="•"/>
            </a:pPr>
            <a:r>
              <a:rPr lang="en-US" sz="1200"/>
              <a:t>Caltrans Operations/Protection Program</a:t>
            </a:r>
            <a:endParaRPr lang="en-US" sz="1200">
              <a:cs typeface="Calibri"/>
            </a:endParaRPr>
          </a:p>
          <a:p>
            <a:pPr marL="171450" indent="-171450">
              <a:buFont typeface="Arial"/>
              <a:buChar char="•"/>
            </a:pPr>
            <a:r>
              <a:rPr lang="en-US" sz="1200"/>
              <a:t>Gateway Cities COG Complete Streets Plans</a:t>
            </a:r>
          </a:p>
          <a:p>
            <a:pPr marL="171450" indent="-171450">
              <a:buFont typeface="Arial"/>
              <a:buChar char="•"/>
            </a:pPr>
            <a:r>
              <a:rPr lang="en-US" sz="1200">
                <a:cs typeface="Calibri" panose="020F0502020204030204"/>
              </a:rPr>
              <a:t>Gateway Cities COG Livability Study</a:t>
            </a:r>
          </a:p>
          <a:p>
            <a:pPr marL="171450" indent="-171450">
              <a:buFont typeface="Arial"/>
              <a:buChar char="•"/>
            </a:pPr>
            <a:r>
              <a:rPr lang="en-US" sz="1200"/>
              <a:t>Gateway Cities COG Ad Hoc Committee</a:t>
            </a:r>
            <a:endParaRPr lang="en-US" sz="1200">
              <a:cs typeface="Calibri" panose="020F0502020204030204"/>
            </a:endParaRPr>
          </a:p>
          <a:p>
            <a:pPr marL="171450" indent="-171450">
              <a:buFont typeface="Arial"/>
              <a:buChar char="•"/>
            </a:pPr>
            <a:r>
              <a:rPr lang="en-US" sz="1200"/>
              <a:t>Metro Transit, Rail Departments</a:t>
            </a:r>
            <a:endParaRPr lang="en-US" sz="1200">
              <a:cs typeface="Calibri" panose="020F0502020204030204"/>
            </a:endParaRPr>
          </a:p>
          <a:p>
            <a:pPr marL="171450" indent="-171450">
              <a:buFont typeface="Arial"/>
              <a:buChar char="•"/>
            </a:pPr>
            <a:r>
              <a:rPr lang="en-US" sz="1200"/>
              <a:t>14 Cities</a:t>
            </a:r>
          </a:p>
          <a:p>
            <a:pPr marL="171450" indent="-171450">
              <a:buFont typeface="Arial"/>
              <a:buChar char="•"/>
            </a:pPr>
            <a:r>
              <a:rPr lang="en-US" sz="1200"/>
              <a:t>County of LA (Unincorporated Areas)</a:t>
            </a:r>
            <a:endParaRPr lang="en-US" sz="1200">
              <a:cs typeface="Calibri" panose="020F0502020204030204"/>
            </a:endParaRPr>
          </a:p>
          <a:p>
            <a:pPr marL="171450" indent="-171450">
              <a:buFont typeface="Arial"/>
              <a:buChar char="•"/>
            </a:pPr>
            <a:r>
              <a:rPr lang="en-US" sz="1200"/>
              <a:t>Port of LA / Port of Long Beach</a:t>
            </a:r>
            <a:endParaRPr lang="en-US" sz="1200">
              <a:cs typeface="Calibri" panose="020F0502020204030204"/>
            </a:endParaRPr>
          </a:p>
          <a:p>
            <a:pPr marL="171450" indent="-171450">
              <a:buFont typeface="Arial"/>
              <a:buChar char="•"/>
            </a:pPr>
            <a:r>
              <a:rPr lang="en-US" sz="1200">
                <a:cs typeface="Calibri" panose="020F0502020204030204"/>
              </a:rPr>
              <a:t>I-710 Livability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2">
                    <a:lumMod val="75000"/>
                  </a:schemeClr>
                </a:solidFill>
              </a:rPr>
              <a:t>Public / Communities</a:t>
            </a:r>
          </a:p>
          <a:p>
            <a:pPr marL="171450" indent="-171450">
              <a:buFont typeface="Arial"/>
              <a:buChar char="•"/>
            </a:pPr>
            <a:r>
              <a:rPr lang="en-US" sz="1200"/>
              <a:t>Social Pinpoint (SPP) Survey</a:t>
            </a:r>
            <a:endParaRPr lang="en-US" sz="1200">
              <a:cs typeface="Calibri"/>
            </a:endParaRPr>
          </a:p>
          <a:p>
            <a:pPr marL="171450" indent="-171450">
              <a:buFont typeface="Arial"/>
              <a:buChar char="•"/>
            </a:pPr>
            <a:r>
              <a:rPr lang="en-US" sz="1200"/>
              <a:t>Social Pinpoint (SPP) Map</a:t>
            </a:r>
            <a:endParaRPr lang="en-US" sz="1200">
              <a:cs typeface="Calibri"/>
            </a:endParaRPr>
          </a:p>
          <a:p>
            <a:pPr marL="171450" indent="-171450">
              <a:buFont typeface="Arial"/>
              <a:buChar char="•"/>
            </a:pPr>
            <a:r>
              <a:rPr lang="en-US" sz="1200"/>
              <a:t>General</a:t>
            </a:r>
            <a:r>
              <a:rPr lang="en-US" sz="1200">
                <a:ea typeface="+mn-lt"/>
                <a:cs typeface="+mn-lt"/>
              </a:rPr>
              <a:t> Public</a:t>
            </a:r>
          </a:p>
          <a:p>
            <a:pPr marL="171450" indent="-171450">
              <a:buFont typeface="Arial"/>
              <a:buChar char="•"/>
            </a:pPr>
            <a:r>
              <a:rPr lang="en-US" sz="1200">
                <a:ea typeface="+mn-lt"/>
                <a:cs typeface="+mn-lt"/>
              </a:rPr>
              <a:t>Public Workshops</a:t>
            </a:r>
            <a:endParaRPr lang="en-US" sz="1200">
              <a:cs typeface="Calibri"/>
            </a:endParaRPr>
          </a:p>
          <a:p>
            <a:pPr marL="171450" indent="-171450">
              <a:buFont typeface="Arial"/>
              <a:buChar char="•"/>
            </a:pPr>
            <a:r>
              <a:rPr lang="en-US" sz="1200">
                <a:ea typeface="+mn-lt"/>
                <a:cs typeface="+mn-lt"/>
              </a:rPr>
              <a:t>Community-Based Organizations</a:t>
            </a:r>
          </a:p>
          <a:p>
            <a:pPr marL="171450" indent="-171450">
              <a:buFont typeface="Arial"/>
              <a:buChar char="•"/>
            </a:pPr>
            <a:r>
              <a:rPr lang="en-US" sz="1200">
                <a:ea typeface="+mn-lt"/>
                <a:cs typeface="+mn-lt"/>
              </a:rPr>
              <a:t>Non-Profit Organizations </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2773265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s-US" sz="1200" b="0" i="0" strike="noStrike" cap="none" spc="0" baseline="0" dirty="0">
                <a:solidFill>
                  <a:srgbClr val="000000"/>
                </a:solidFill>
                <a:effectLst/>
                <a:latin typeface="Calibri"/>
                <a:ea typeface="Calibri" panose="020F0502020204030204"/>
                <a:cs typeface="Calibri"/>
              </a:rPr>
              <a:t>Michael</a:t>
            </a:r>
          </a:p>
          <a:p>
            <a:endParaRPr lang="en-US" b="1" dirty="0">
              <a:cs typeface="Calibri"/>
            </a:endParaRPr>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33" rtl="0" eaLnBrk="1" fontAlgn="auto" latinLnBrk="0" hangingPunct="1">
              <a:lnSpc>
                <a:spcPct val="100000"/>
              </a:lnSpc>
              <a:spcBef>
                <a:spcPct val="0"/>
              </a:spcBef>
              <a:spcAft>
                <a:spcPct val="0"/>
              </a:spcAft>
              <a:buClrTx/>
              <a:buSzTx/>
              <a:buFontTx/>
              <a:buNone/>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133" rtl="0" eaLnBrk="1" fontAlgn="auto" latinLnBrk="0" hangingPunct="1">
                <a:lnSpc>
                  <a:spcPct val="100000"/>
                </a:lnSpc>
                <a:spcBef>
                  <a:spcPct val="0"/>
                </a:spcBef>
                <a:spcAft>
                  <a:spcPct val="0"/>
                </a:spcAft>
                <a:buClrTx/>
                <a:buSzTx/>
                <a:buFontTx/>
                <a:buNone/>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455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133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823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309965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Some groups of multimodal strategies, projects and programs work together as a system.  We have grouped similar projects together for discussion, but also to get them ready for evaluation in the next phase of study.  The first click brings in the multimodal packaging framework.  </a:t>
            </a:r>
          </a:p>
          <a:p>
            <a:endParaRPr lang="en-US">
              <a:cs typeface="Calibri"/>
            </a:endParaRPr>
          </a:p>
          <a:p>
            <a:r>
              <a:rPr lang="en-US"/>
              <a:t>Some groups of Multimodal Strategies, Projects and Programs work together as a system.  We have grouped similar projects together for our discussion, but also to get them ready for evaluation in the next phase of our study.  </a:t>
            </a:r>
            <a:endParaRPr lang="en-US">
              <a:cs typeface="Calibri"/>
            </a:endParaRPr>
          </a:p>
          <a:p>
            <a:endParaRPr lang="en-US">
              <a:cs typeface="Calibri"/>
            </a:endParaRPr>
          </a:p>
          <a:p>
            <a:endParaRPr lang="en-US"/>
          </a:p>
          <a:p>
            <a:r>
              <a:rPr lang="en-US" b="1"/>
              <a:t>This slide is animated.</a:t>
            </a:r>
            <a:endParaRPr lang="en-US" b="1">
              <a:cs typeface="Calibri"/>
            </a:endParaRPr>
          </a:p>
          <a:p>
            <a:endParaRPr lang="en-US"/>
          </a:p>
          <a:p>
            <a:r>
              <a:rPr lang="en-US"/>
              <a:t>And, it is always important to keep in mind that some projects or programs will satisfy more than one goal, which is why we also view things on a systemic basis.   Taken together, the projects and programs form a multimodal set.</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FB7C14C-9237-443E-A9F1-8235D4813D2B}" type="slidenum">
              <a:rPr lang="en-US" smtClean="0"/>
              <a:t>31</a:t>
            </a:fld>
            <a:endParaRPr lang="en-US"/>
          </a:p>
        </p:txBody>
      </p:sp>
    </p:spTree>
    <p:extLst>
      <p:ext uri="{BB962C8B-B14F-4D97-AF65-F5344CB8AC3E}">
        <p14:creationId xmlns:p14="http://schemas.microsoft.com/office/powerpoint/2010/main" val="138760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Shannon</a:t>
            </a:r>
            <a:endParaRPr lang="en-US"/>
          </a:p>
        </p:txBody>
      </p:sp>
      <p:sp>
        <p:nvSpPr>
          <p:cNvPr id="4" name="Slide Number Placeholder 3"/>
          <p:cNvSpPr>
            <a:spLocks noGrp="1"/>
          </p:cNvSpPr>
          <p:nvPr>
            <p:ph type="sldNum" sz="quarter" idx="5"/>
          </p:nvPr>
        </p:nvSpPr>
        <p:spPr/>
        <p:txBody>
          <a:bodyPr/>
          <a:lstStyle/>
          <a:p>
            <a:fld id="{5A226AB8-ACBE-42E6-92F5-667EDDCD9652}" type="slidenum">
              <a:rPr lang="en-US" smtClean="0"/>
              <a:t>32</a:t>
            </a:fld>
            <a:endParaRPr lang="en-US"/>
          </a:p>
        </p:txBody>
      </p:sp>
    </p:spTree>
    <p:extLst>
      <p:ext uri="{BB962C8B-B14F-4D97-AF65-F5344CB8AC3E}">
        <p14:creationId xmlns:p14="http://schemas.microsoft.com/office/powerpoint/2010/main" val="2918131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19"/>
              </a:spcBef>
              <a:buFont typeface="Arial" panose="020B0604020202020204" pitchFamily="34" charset="0"/>
              <a:buNone/>
              <a:defRPr/>
            </a:pPr>
            <a:r>
              <a:rPr lang="en-US" sz="1200">
                <a:effectLst/>
                <a:latin typeface="Calibri"/>
                <a:ea typeface="Times New Roman" panose="02020603050405020304" pitchFamily="18" charset="0"/>
                <a:cs typeface="Calibri"/>
              </a:rPr>
              <a:t>Michael</a:t>
            </a:r>
          </a:p>
          <a:p>
            <a:pPr marL="171450" indent="-171450">
              <a:lnSpc>
                <a:spcPct val="90000"/>
              </a:lnSpc>
              <a:spcBef>
                <a:spcPts val="1019"/>
              </a:spcBef>
              <a:buFont typeface="Arial" panose="020B0604020202020204" pitchFamily="34" charset="0"/>
              <a:buChar char="•"/>
              <a:defRPr/>
            </a:pPr>
            <a:endParaRPr lang="en-US" sz="1200">
              <a:effectLst/>
              <a:latin typeface="Calibri"/>
              <a:ea typeface="Times New Roman" panose="02020603050405020304" pitchFamily="18" charset="0"/>
              <a:cs typeface="Calibri"/>
            </a:endParaRPr>
          </a:p>
          <a:p>
            <a:pPr marL="171450" indent="-171450">
              <a:lnSpc>
                <a:spcPct val="90000"/>
              </a:lnSpc>
              <a:spcBef>
                <a:spcPts val="1019"/>
              </a:spcBef>
              <a:buFont typeface="Arial" panose="020B0604020202020204" pitchFamily="34" charset="0"/>
              <a:buChar char="•"/>
              <a:defRPr/>
            </a:pPr>
            <a:r>
              <a:rPr lang="en-US" sz="1200">
                <a:effectLst/>
                <a:latin typeface="Calibri"/>
                <a:ea typeface="Times New Roman" panose="02020603050405020304" pitchFamily="18" charset="0"/>
                <a:cs typeface="Calibri"/>
              </a:rPr>
              <a:t>The Task Force will discuss moving the full, Revised Initial List of Projects and Programs into the next phase of the process, Evaluation</a:t>
            </a:r>
            <a:r>
              <a:rPr lang="en-US">
                <a:latin typeface="Calibri"/>
                <a:ea typeface="Times New Roman" panose="02020603050405020304" pitchFamily="18" charset="0"/>
                <a:cs typeface="Calibri"/>
              </a:rPr>
              <a:t>.  </a:t>
            </a:r>
            <a:r>
              <a:rPr lang="en-US" sz="1200">
                <a:effectLst/>
                <a:latin typeface="Calibri"/>
                <a:ea typeface="Times New Roman" panose="02020603050405020304" pitchFamily="18" charset="0"/>
                <a:cs typeface="Calibri"/>
              </a:rPr>
              <a:t>In the evaluation phase, the Task Force/Committees/Working Groups will develop the evaluation criteria that will then be applied to assess the ability of the Projects and Programs to achieve each of the goals and guiding principles.</a:t>
            </a:r>
          </a:p>
          <a:p>
            <a:pPr>
              <a:lnSpc>
                <a:spcPct val="90000"/>
              </a:lnSpc>
              <a:spcBef>
                <a:spcPts val="1019"/>
              </a:spcBef>
              <a:defRPr/>
            </a:pPr>
            <a:r>
              <a:rPr lang="en-US">
                <a:latin typeface="Calibri"/>
                <a:ea typeface="Times New Roman" panose="02020603050405020304" pitchFamily="18" charset="0"/>
                <a:cs typeface="Calibri"/>
              </a:rPr>
              <a:t>  </a:t>
            </a:r>
            <a:endParaRPr lang="en-US" sz="1200">
              <a:effectLst/>
              <a:latin typeface="Calibri" panose="020F0502020204030204" pitchFamily="34" charset="0"/>
              <a:ea typeface="Times New Roman" panose="02020603050405020304" pitchFamily="18" charset="0"/>
              <a:cs typeface="Calibri"/>
            </a:endParaRPr>
          </a:p>
          <a:p>
            <a:pPr marL="171450" marR="0" lvl="0" indent="-171450" algn="l" defTabSz="914400" rtl="0" eaLnBrk="1" fontAlgn="auto" latinLnBrk="0" hangingPunct="1">
              <a:lnSpc>
                <a:spcPct val="90000"/>
              </a:lnSpc>
              <a:spcBef>
                <a:spcPts val="1019"/>
              </a:spcBef>
              <a:spcAft>
                <a:spcPts val="0"/>
              </a:spcAft>
              <a:buClrTx/>
              <a:buSzTx/>
              <a:buFont typeface="Arial" panose="020B0604020202020204" pitchFamily="34" charset="0"/>
              <a:buChar char="•"/>
              <a:tabLst/>
              <a:defRPr/>
            </a:pPr>
            <a:r>
              <a:rPr lang="en-US" sz="1200">
                <a:effectLst/>
                <a:latin typeface="Calibri"/>
                <a:ea typeface="Times New Roman" panose="02020603050405020304" pitchFamily="18" charset="0"/>
                <a:cs typeface="Calibri"/>
              </a:rPr>
              <a:t>At the conclusion of the evaluation process, the Task Force will be provided with the results of how well the projects and programs perform in attaining each of the goals. That will give the committees and the Task Force the information needed to determine which of the Projects and Programs to include in the Corridor Multimodal Investment Plan.</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39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lvl="1" indent="0">
              <a:lnSpc>
                <a:spcPct val="110000"/>
              </a:lnSpc>
              <a:buFont typeface="Calibri,Sans-Serif" panose="020F0502020204030204" pitchFamily="34" charset="0"/>
              <a:buNone/>
            </a:pPr>
            <a:r>
              <a:rPr lang="en-US" sz="1200">
                <a:effectLst/>
                <a:latin typeface="Calibri"/>
                <a:ea typeface="Times New Roman" panose="02020603050405020304" pitchFamily="18" charset="0"/>
                <a:cs typeface="Calibri"/>
              </a:rPr>
              <a:t>Michael</a:t>
            </a: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endParaRPr lang="en-US" sz="1200">
              <a:solidFill>
                <a:srgbClr val="000000"/>
              </a:solidFill>
              <a:ea typeface="+mn-lt"/>
              <a:cs typeface="+mn-lt"/>
            </a:endParaRPr>
          </a:p>
          <a:p>
            <a:pPr lvl="1" indent="-455295">
              <a:lnSpc>
                <a:spcPct val="110000"/>
              </a:lnSpc>
              <a:buFont typeface="Calibri,Sans-Serif" panose="020F0502020204030204" pitchFamily="34" charset="0"/>
              <a:buChar char="&gt;"/>
            </a:pPr>
            <a:r>
              <a:rPr lang="en-US" sz="1200">
                <a:solidFill>
                  <a:srgbClr val="000000"/>
                </a:solidFill>
                <a:ea typeface="+mn-lt"/>
                <a:cs typeface="+mn-lt"/>
              </a:rPr>
              <a:t>Develop a method to prioritize projects and programs, including Equity considerations and metrics</a:t>
            </a:r>
          </a:p>
          <a:p>
            <a:pPr lvl="1" indent="-455295">
              <a:lnSpc>
                <a:spcPct val="110000"/>
              </a:lnSpc>
              <a:buFont typeface="Calibri,Sans-Serif" panose="020F0502020204030204" pitchFamily="34" charset="0"/>
              <a:buChar char="&gt;"/>
            </a:pPr>
            <a:r>
              <a:rPr lang="en-US">
                <a:solidFill>
                  <a:srgbClr val="000000"/>
                </a:solidFill>
                <a:ea typeface="+mn-lt"/>
                <a:cs typeface="+mn-lt"/>
              </a:rPr>
              <a:t>Identify details of projects (e.g. specific location(s), potential timeline, anticipated costs) </a:t>
            </a:r>
            <a:endParaRPr lang="en-US" sz="1200">
              <a:ea typeface="+mn-lt"/>
              <a:cs typeface="+mn-lt"/>
            </a:endParaRPr>
          </a:p>
          <a:p>
            <a:endParaRPr lang="en-US"/>
          </a:p>
        </p:txBody>
      </p:sp>
      <p:sp>
        <p:nvSpPr>
          <p:cNvPr id="4" name="Slide Number Placeholder 3"/>
          <p:cNvSpPr>
            <a:spLocks noGrp="1"/>
          </p:cNvSpPr>
          <p:nvPr>
            <p:ph type="sldNum" sz="quarter" idx="5"/>
          </p:nvPr>
        </p:nvSpPr>
        <p:spPr/>
        <p:txBody>
          <a:bodyPr/>
          <a:lstStyle/>
          <a:p>
            <a:pPr defTabSz="466413">
              <a:defRPr/>
            </a:pPr>
            <a:fld id="{E490E366-5136-4BBB-A951-5F107FBC2616}" type="slidenum">
              <a:rPr lang="en-US">
                <a:solidFill>
                  <a:prstClr val="black"/>
                </a:solidFill>
                <a:latin typeface="Calibri" panose="020F0502020204030204"/>
              </a:rPr>
              <a:pPr defTabSz="466413">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521425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endParaRPr lang="en-US" b="0"/>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70334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701147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pPr>
              <a:defRPr/>
            </a:pPr>
            <a:endParaRPr lang="en-US">
              <a:cs typeface="Calibri"/>
            </a:endParaRPr>
          </a:p>
          <a:p>
            <a:pPr marL="228600" indent="-228600">
              <a:buAutoNum type="arabicParenR"/>
              <a:defRPr/>
            </a:pPr>
            <a:r>
              <a:rPr lang="en-US">
                <a:cs typeface="Calibri"/>
              </a:rPr>
              <a:t>Name, 2) Affiliation, 3) Role, 4) Community</a:t>
            </a:r>
          </a:p>
          <a:p>
            <a:pPr marL="228600" indent="-228600">
              <a:buAutoNum type="arabicParenR"/>
              <a:defRPr/>
            </a:pPr>
            <a:endParaRPr lang="en-US">
              <a:cs typeface="Calibri"/>
            </a:endParaRPr>
          </a:p>
          <a:p>
            <a:pPr marL="0" indent="0">
              <a:buNone/>
              <a:defRPr/>
            </a:pPr>
            <a:endParaRPr lang="en-US"/>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676474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Michael</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01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Nickie</a:t>
            </a:r>
          </a:p>
        </p:txBody>
      </p:sp>
      <p:sp>
        <p:nvSpPr>
          <p:cNvPr id="4" name="Slide Number Placeholder 3"/>
          <p:cNvSpPr>
            <a:spLocks noGrp="1"/>
          </p:cNvSpPr>
          <p:nvPr>
            <p:ph type="sldNum" sz="quarter" idx="5"/>
          </p:nvPr>
        </p:nvSpPr>
        <p:spPr/>
        <p:txBody>
          <a:bodyPr/>
          <a:lstStyle/>
          <a:p>
            <a:fld id="{E490E366-5136-4BBB-A951-5F107FBC2616}" type="slidenum">
              <a:rPr lang="en-US" smtClean="0"/>
              <a:t>39</a:t>
            </a:fld>
            <a:endParaRPr lang="en-US"/>
          </a:p>
        </p:txBody>
      </p:sp>
    </p:spTree>
    <p:extLst>
      <p:ext uri="{BB962C8B-B14F-4D97-AF65-F5344CB8AC3E}">
        <p14:creationId xmlns:p14="http://schemas.microsoft.com/office/powerpoint/2010/main" val="369925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sz="1200">
                <a:effectLst/>
                <a:latin typeface="Calibri"/>
                <a:ea typeface="Times New Roman" panose="02020603050405020304" pitchFamily="18" charset="0"/>
                <a:cs typeface="Calibri"/>
              </a:rPr>
              <a:t>Erika</a:t>
            </a:r>
          </a:p>
          <a:p>
            <a:pPr>
              <a:lnSpc>
                <a:spcPct val="90000"/>
              </a:lnSpc>
              <a:spcBef>
                <a:spcPts val="1019"/>
              </a:spcBef>
            </a:pPr>
            <a:endParaRPr lang="en-US">
              <a:cs typeface="Calibri"/>
            </a:endParaRPr>
          </a:p>
          <a:p>
            <a:pPr>
              <a:lnSpc>
                <a:spcPct val="90000"/>
              </a:lnSpc>
              <a:spcBef>
                <a:spcPts val="1019"/>
              </a:spcBef>
            </a:pPr>
            <a:r>
              <a:rPr lang="en-US">
                <a:cs typeface="Calibri"/>
              </a:rPr>
              <a:t>Community Programs &amp; policies (public health, air quality</a:t>
            </a:r>
          </a:p>
          <a:p>
            <a:pPr>
              <a:lnSpc>
                <a:spcPct val="90000"/>
              </a:lnSpc>
              <a:spcBef>
                <a:spcPts val="1019"/>
              </a:spcBef>
            </a:pPr>
            <a:endParaRPr lang="en-US">
              <a:cs typeface="Calibri"/>
            </a:endParaRPr>
          </a:p>
          <a:p>
            <a:pPr>
              <a:lnSpc>
                <a:spcPct val="90000"/>
              </a:lnSpc>
              <a:spcBef>
                <a:spcPts val="1019"/>
              </a:spcBef>
            </a:pPr>
            <a:r>
              <a:rPr lang="en-US">
                <a:cs typeface="Calibri"/>
              </a:rPr>
              <a:t>Breakout 1: Amber, Shannon</a:t>
            </a:r>
          </a:p>
          <a:p>
            <a:pPr>
              <a:lnSpc>
                <a:spcPct val="90000"/>
              </a:lnSpc>
              <a:spcBef>
                <a:spcPts val="1019"/>
              </a:spcBef>
            </a:pPr>
            <a:r>
              <a:rPr lang="en-US">
                <a:cs typeface="Calibri"/>
              </a:rPr>
              <a:t>Breakout 2: Ernesto? Technical experts</a:t>
            </a:r>
          </a:p>
          <a:p>
            <a:pPr>
              <a:lnSpc>
                <a:spcPct val="90000"/>
              </a:lnSpc>
              <a:spcBef>
                <a:spcPts val="1019"/>
              </a:spcBef>
            </a:pPr>
            <a:r>
              <a:rPr lang="en-US">
                <a:cs typeface="Calibri"/>
              </a:rPr>
              <a:t>Breakout 3: Michael, Erika</a:t>
            </a:r>
          </a:p>
          <a:p>
            <a:pPr>
              <a:lnSpc>
                <a:spcPct val="90000"/>
              </a:lnSpc>
              <a:spcBef>
                <a:spcPts val="1019"/>
              </a:spcBef>
            </a:pPr>
            <a:endParaRPr lang="en-US">
              <a:cs typeface="Calibri"/>
            </a:endParaRPr>
          </a:p>
          <a:p>
            <a:pPr>
              <a:lnSpc>
                <a:spcPct val="90000"/>
              </a:lnSpc>
              <a:spcBef>
                <a:spcPts val="1019"/>
              </a:spcBef>
            </a:pPr>
            <a:endParaRPr lang="en-US">
              <a:cs typeface="Calibri"/>
            </a:endParaRPr>
          </a:p>
          <a:p>
            <a:pPr>
              <a:lnSpc>
                <a:spcPct val="90000"/>
              </a:lnSpc>
              <a:spcBef>
                <a:spcPts val="1019"/>
              </a:spcBef>
            </a:pPr>
            <a:r>
              <a:rPr lang="en-US">
                <a:cs typeface="Calibri"/>
              </a:rPr>
              <a:t>Option 1- Self Select BR, 1 for each category</a:t>
            </a:r>
          </a:p>
          <a:p>
            <a:pPr>
              <a:lnSpc>
                <a:spcPct val="90000"/>
              </a:lnSpc>
              <a:spcBef>
                <a:spcPts val="1019"/>
              </a:spcBef>
            </a:pPr>
            <a:r>
              <a:rPr lang="en-US">
                <a:cs typeface="Calibri"/>
              </a:rPr>
              <a:t>Option 2-Self Select BR, 3 breakout rooms</a:t>
            </a:r>
          </a:p>
          <a:p>
            <a:pPr>
              <a:lnSpc>
                <a:spcPct val="90000"/>
              </a:lnSpc>
              <a:spcBef>
                <a:spcPts val="1019"/>
              </a:spcBef>
            </a:pPr>
            <a:r>
              <a:rPr lang="en-US">
                <a:cs typeface="Calibri"/>
              </a:rPr>
              <a:t>Option 3-Select Select BR, Report out,</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189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cs typeface="Calibri"/>
              </a:rPr>
              <a:t>Nickie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490E366-5136-4BBB-A951-5F107FBC2616}" type="slidenum">
              <a:rPr lang="en-US" smtClean="0"/>
              <a:t>40</a:t>
            </a:fld>
            <a:endParaRPr lang="en-US"/>
          </a:p>
        </p:txBody>
      </p:sp>
    </p:spTree>
    <p:extLst>
      <p:ext uri="{BB962C8B-B14F-4D97-AF65-F5344CB8AC3E}">
        <p14:creationId xmlns:p14="http://schemas.microsoft.com/office/powerpoint/2010/main" val="4054082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Nickie</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80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supported by 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482001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pPr>
              <a:defRPr/>
            </a:pPr>
            <a:endParaRPr lang="en-US">
              <a:cs typeface="Calibri"/>
            </a:endParaRPr>
          </a:p>
          <a:p>
            <a:pPr marL="228600" indent="-228600">
              <a:buAutoNum type="arabicParenR"/>
              <a:defRPr/>
            </a:pPr>
            <a:r>
              <a:rPr lang="en-US">
                <a:cs typeface="Calibri"/>
              </a:rPr>
              <a:t>Name, 2) Affiliation, 3) Role, 4) Community</a:t>
            </a:r>
          </a:p>
          <a:p>
            <a:pPr marL="228600" indent="-228600">
              <a:buAutoNum type="arabicParenR"/>
              <a:defRPr/>
            </a:pPr>
            <a:endParaRPr lang="en-US">
              <a:cs typeface="Calibri"/>
            </a:endParaRPr>
          </a:p>
          <a:p>
            <a:pPr marL="0" indent="0">
              <a:buNone/>
              <a:defRPr/>
            </a:pPr>
            <a:endParaRPr lang="en-US"/>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925262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Erika</a:t>
            </a: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589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b="1">
                <a:cs typeface="Calibri"/>
              </a:rPr>
              <a:t>Fall 2022-Winter 2023</a:t>
            </a:r>
          </a:p>
          <a:p>
            <a:pPr marL="171450" indent="-171450">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Compile and categorize complete list of Projects/Programs</a:t>
            </a: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Task Force</a:t>
            </a:r>
            <a:r>
              <a:rPr lang="en-US">
                <a:solidFill>
                  <a:srgbClr val="000000"/>
                </a:solidFill>
                <a:latin typeface="Calibri" panose="020F0502020204030204"/>
                <a:cs typeface="Calibri"/>
              </a:rPr>
              <a:t>,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CLC</a:t>
            </a:r>
            <a:r>
              <a:rPr lang="en-US">
                <a:latin typeface="Calibri" panose="020F0502020204030204"/>
                <a:cs typeface="Calibri"/>
              </a:rPr>
              <a:t>, and WG</a:t>
            </a:r>
            <a:r>
              <a:rPr kumimoji="0" lang="en-US" sz="1200" b="0" i="0" u="none" strike="noStrike" kern="1200" cap="none" spc="0" normalizeH="0" baseline="0" noProof="0">
                <a:ln>
                  <a:noFill/>
                </a:ln>
                <a:effectLst/>
                <a:uLnTx/>
                <a:uFillTx/>
                <a:latin typeface="Calibri" panose="020F0502020204030204"/>
                <a:ea typeface="+mn-ea"/>
                <a:cs typeface="Calibri"/>
              </a:rPr>
              <a:t> </a:t>
            </a:r>
            <a:r>
              <a:rPr lang="en-US">
                <a:solidFill>
                  <a:srgbClr val="000000"/>
                </a:solidFill>
                <a:latin typeface="Calibri" panose="020F0502020204030204"/>
                <a:cs typeface="Calibri"/>
              </a:rPr>
              <a:t>review</a:t>
            </a: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endParaRPr lang="en-US">
              <a:cs typeface="Calibri"/>
            </a:endParaRPr>
          </a:p>
          <a:p>
            <a:r>
              <a:rPr lang="en-US" b="1">
                <a:cs typeface="Calibri"/>
              </a:rPr>
              <a:t>Winter 2023</a:t>
            </a:r>
          </a:p>
          <a:p>
            <a:pPr marL="171450" indent="-171450">
              <a:buFont typeface="Arial" panose="020B0604020202020204" pitchFamily="34" charset="0"/>
              <a:buChar char="•"/>
              <a:defRPr/>
            </a:pPr>
            <a:r>
              <a:rPr lang="en-US">
                <a:solidFill>
                  <a:srgbClr val="000000"/>
                </a:solidFill>
                <a:latin typeface="Calibri" panose="020F0502020204030204"/>
                <a:cs typeface="Calibri"/>
              </a:rPr>
              <a:t>Revised</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 draft list of Initial Projects/Programs</a:t>
            </a: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latin typeface="Calibri" panose="020F0502020204030204"/>
                <a:cs typeface="Calibri"/>
              </a:rPr>
              <a:t>Task Force, CLC</a:t>
            </a:r>
            <a:r>
              <a:rPr lang="en-US">
                <a:latin typeface="Calibri" panose="020F0502020204030204"/>
                <a:cs typeface="Calibri"/>
              </a:rPr>
              <a:t>, and WG approval</a:t>
            </a:r>
            <a:endParaRPr lang="en-US"/>
          </a:p>
          <a:p>
            <a:endParaRPr lang="en-US">
              <a:cs typeface="Calibri"/>
            </a:endParaRPr>
          </a:p>
          <a:p>
            <a:r>
              <a:rPr lang="en-US" b="1">
                <a:cs typeface="Calibri"/>
              </a:rPr>
              <a:t>Spring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Bundle projects for evaluation</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340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a:t>
            </a:r>
          </a:p>
          <a:p>
            <a:endParaRPr lang="en-US"/>
          </a:p>
          <a:p>
            <a:endParaRPr lang="en-US"/>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47</a:t>
            </a:fld>
            <a:endParaRPr lang="en-US"/>
          </a:p>
        </p:txBody>
      </p:sp>
    </p:spTree>
    <p:extLst>
      <p:ext uri="{BB962C8B-B14F-4D97-AF65-F5344CB8AC3E}">
        <p14:creationId xmlns:p14="http://schemas.microsoft.com/office/powerpoint/2010/main" val="1663916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a:defRPr/>
            </a:pPr>
            <a:r>
              <a:rPr lang="en-US">
                <a:cs typeface="Calibri"/>
              </a:rPr>
              <a:t>Erika – ask public for: </a:t>
            </a:r>
          </a:p>
          <a:p>
            <a:pPr>
              <a:defRPr/>
            </a:pPr>
            <a:r>
              <a:rPr lang="en-US">
                <a:cs typeface="Calibri"/>
              </a:rPr>
              <a:t>1) Name, 2) Affiliation, 3) Role, 4) Community</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1495433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375130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446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 </a:t>
            </a:r>
          </a:p>
        </p:txBody>
      </p:sp>
      <p:sp>
        <p:nvSpPr>
          <p:cNvPr id="4" name="Slide Number Placeholder 3"/>
          <p:cNvSpPr>
            <a:spLocks noGrp="1"/>
          </p:cNvSpPr>
          <p:nvPr>
            <p:ph type="sldNum" sz="quarter" idx="5"/>
          </p:nvPr>
        </p:nvSpPr>
        <p:spPr/>
        <p:txBody>
          <a:bodyPr/>
          <a:lstStyle/>
          <a:p>
            <a:fld id="{1CA99CD2-19A0-6F48-895C-C7AB61D791DF}" type="slidenum">
              <a:rPr lang="en-US" smtClean="0"/>
              <a:t>50</a:t>
            </a:fld>
            <a:endParaRPr lang="en-US"/>
          </a:p>
        </p:txBody>
      </p:sp>
    </p:spTree>
    <p:extLst>
      <p:ext uri="{BB962C8B-B14F-4D97-AF65-F5344CB8AC3E}">
        <p14:creationId xmlns:p14="http://schemas.microsoft.com/office/powerpoint/2010/main" val="1384990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57"/>
              </a:spcBef>
            </a:pPr>
            <a:r>
              <a:rPr lang="en-US" b="1">
                <a:cs typeface="Calibri"/>
              </a:rPr>
              <a:t>Dilia Ortega, TF Member, Communities for a Better Environment</a:t>
            </a:r>
          </a:p>
          <a:p>
            <a:pPr marL="0" marR="0">
              <a:spcBef>
                <a:spcPts val="0"/>
              </a:spcBef>
              <a:spcAft>
                <a:spcPts val="0"/>
              </a:spcAft>
            </a:pPr>
            <a:endParaRPr lang="en-US" sz="1200" spc="25">
              <a:solidFill>
                <a:srgbClr val="333333"/>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It is with deep sadness that we inform you of the passing of Martha Fierro who represented the City of Cudahy on the Community Leadership Committee (CLC). Martha passed away on February 1, 2023. She has been an important and vibrant member of the CLC since we held our first meeting in March 2022. Martha will be dearly missed.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Those of you who worked with Martha can recall her sincere dedication to the work of the CLC and her community. She was an active member of Communities for a Better Environment (CBE) who fought for more green space, affordable housing and environmental justice issues in her community. She was also a volunteer for Best Start SELA where she organized food distribution drives during the COVID-19 pandemic.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spc="25">
                <a:solidFill>
                  <a:srgbClr val="333333"/>
                </a:solidFill>
                <a:effectLst/>
                <a:latin typeface="Calibri" panose="020F0502020204030204" pitchFamily="34" charset="0"/>
                <a:ea typeface="Times New Roman" panose="02020603050405020304" pitchFamily="18" charset="0"/>
              </a:rPr>
              <a:t> </a:t>
            </a:r>
            <a:endParaRPr lang="en-US" sz="1200">
              <a:effectLst/>
              <a:latin typeface="Calibri" panose="020F0502020204030204" pitchFamily="34" charset="0"/>
              <a:ea typeface="Calibri" panose="020F0502020204030204" pitchFamily="34" charset="0"/>
            </a:endParaRPr>
          </a:p>
          <a:p>
            <a:pPr>
              <a:lnSpc>
                <a:spcPct val="90000"/>
              </a:lnSpc>
              <a:spcBef>
                <a:spcPts val="1057"/>
              </a:spcBef>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771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F512-5067-9C05-8F61-A3895FEF68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E37AF-13EC-89A8-D9D4-C1912C9D42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32700D-D65E-DDB7-EF2C-1E000079B1F7}"/>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5" name="Footer Placeholder 4">
            <a:extLst>
              <a:ext uri="{FF2B5EF4-FFF2-40B4-BE49-F238E27FC236}">
                <a16:creationId xmlns:a16="http://schemas.microsoft.com/office/drawing/2014/main" id="{A95C2D12-9DC3-C54B-6C7B-FF8F58E6E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CC8E3-CEE0-B307-3256-E8107DCAA35A}"/>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66894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EA39-63C3-96FB-2E5D-26D1210D9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A62A7A-7D48-527C-627D-1BC35D8DB0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CA7B5-0110-4E1E-9BF5-2F2F3E1B6D93}"/>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5" name="Footer Placeholder 4">
            <a:extLst>
              <a:ext uri="{FF2B5EF4-FFF2-40B4-BE49-F238E27FC236}">
                <a16:creationId xmlns:a16="http://schemas.microsoft.com/office/drawing/2014/main" id="{A120C284-0E2C-2603-094F-99E5C638D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3FF59-987C-DB01-FA7A-3E62A7A03979}"/>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3456687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1073-960B-2080-8046-BB936AF588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BD468A-F597-7B11-5898-6C748A0F2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E6563-A6F7-40D0-211F-F59DBD8548C0}"/>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5" name="Footer Placeholder 4">
            <a:extLst>
              <a:ext uri="{FF2B5EF4-FFF2-40B4-BE49-F238E27FC236}">
                <a16:creationId xmlns:a16="http://schemas.microsoft.com/office/drawing/2014/main" id="{0EBF53FC-3E1B-81CD-64F9-4DB33DCE2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CC150-A96C-A6FC-D410-57AA77CEBDE4}"/>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1898246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BB75-5425-FCDF-EF04-20F8A256C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18D8C-D45D-1CFB-8621-945C7DEA34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34DDE7-C6DD-60E2-8BF5-4B59F46B9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90B378-C3B6-B361-A7F5-18A925F42419}"/>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6" name="Footer Placeholder 5">
            <a:extLst>
              <a:ext uri="{FF2B5EF4-FFF2-40B4-BE49-F238E27FC236}">
                <a16:creationId xmlns:a16="http://schemas.microsoft.com/office/drawing/2014/main" id="{F2A0FABF-9FF2-9B13-25DB-D8288B44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2B363-B6AB-9426-61BA-BEADEB5903B1}"/>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159003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F031-91C1-5004-88CD-270DB728BA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090CA5-5E8D-4B07-8849-692AEEDEA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1582E7-61DC-FC77-9ED4-C31288EAA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1B220-F4B1-8CE0-E953-4AF35A5B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1EF2E7-D738-8CB9-CFB4-CF5090A6B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63D9A6-16A6-C9CB-0503-3421FC402771}"/>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8" name="Footer Placeholder 7">
            <a:extLst>
              <a:ext uri="{FF2B5EF4-FFF2-40B4-BE49-F238E27FC236}">
                <a16:creationId xmlns:a16="http://schemas.microsoft.com/office/drawing/2014/main" id="{A55F8B40-681F-6373-94E9-F779164CC7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5E21A5-38DC-8355-B4F8-AD237A7898E2}"/>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874533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3576-9B9A-F416-DBAC-D8D410A3C3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DB73-A1ED-FA49-41BD-D56F5014D130}"/>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4" name="Footer Placeholder 3">
            <a:extLst>
              <a:ext uri="{FF2B5EF4-FFF2-40B4-BE49-F238E27FC236}">
                <a16:creationId xmlns:a16="http://schemas.microsoft.com/office/drawing/2014/main" id="{6197AC95-9180-436C-A98C-7E75B6EEA7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030113-81EA-981D-1181-82AE9918E0E9}"/>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699343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C1400-A0F3-825D-0AA9-46EAA0B73B88}"/>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3" name="Footer Placeholder 2">
            <a:extLst>
              <a:ext uri="{FF2B5EF4-FFF2-40B4-BE49-F238E27FC236}">
                <a16:creationId xmlns:a16="http://schemas.microsoft.com/office/drawing/2014/main" id="{BA1134A0-4478-955B-9046-3FD3222070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45A3A5-239C-A671-4D26-395BC4A42635}"/>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216427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999F-78E1-9383-398D-578E32014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559363-862B-A6FC-7BAD-140B1EDE5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B9C5C9-3F91-9F59-A532-20F068F2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44D4C-C68E-BFD0-70E6-A7772F795416}"/>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6" name="Footer Placeholder 5">
            <a:extLst>
              <a:ext uri="{FF2B5EF4-FFF2-40B4-BE49-F238E27FC236}">
                <a16:creationId xmlns:a16="http://schemas.microsoft.com/office/drawing/2014/main" id="{A5137BE7-DEFD-422E-C31D-5F2FC6D13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DF651-B289-2296-96FD-E5BF50F89B86}"/>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4157360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E5C0-F7DB-9CB8-B9BB-28A190C9A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CA3A4-7EDD-E5A0-C7C8-4476F879F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73AFA-9E36-896E-DB85-FCE235A27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73377-319A-DC8F-0973-7CED595C7154}"/>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6" name="Footer Placeholder 5">
            <a:extLst>
              <a:ext uri="{FF2B5EF4-FFF2-40B4-BE49-F238E27FC236}">
                <a16:creationId xmlns:a16="http://schemas.microsoft.com/office/drawing/2014/main" id="{C6054184-D1AD-91BE-9DCE-B55108EDC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4348E-DF77-9867-D0B9-9E0C955D7792}"/>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1141160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3127-1561-745C-836C-707A7F6AA8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BCDE4F-8DDA-50C6-2384-8D002101C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41803-4851-499D-B9AF-ECA2C470C7BC}"/>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5" name="Footer Placeholder 4">
            <a:extLst>
              <a:ext uri="{FF2B5EF4-FFF2-40B4-BE49-F238E27FC236}">
                <a16:creationId xmlns:a16="http://schemas.microsoft.com/office/drawing/2014/main" id="{74D1FCB3-EA62-22C9-E3A3-0EA8B3B29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34CA5-A129-6205-4AC0-FF6929E30EE8}"/>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233480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9B44-4085-B60C-4868-3649367D6A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005109-4F28-EE50-9E50-D9E75F5377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42457-BDB3-8F98-5BA8-9D13E7FC573D}"/>
              </a:ext>
            </a:extLst>
          </p:cNvPr>
          <p:cNvSpPr>
            <a:spLocks noGrp="1"/>
          </p:cNvSpPr>
          <p:nvPr>
            <p:ph type="dt" sz="half" idx="10"/>
          </p:nvPr>
        </p:nvSpPr>
        <p:spPr/>
        <p:txBody>
          <a:bodyPr/>
          <a:lstStyle/>
          <a:p>
            <a:fld id="{7D137D80-85C0-44AF-BC25-4DC2D775AB0E}" type="datetimeFigureOut">
              <a:rPr lang="en-US" smtClean="0"/>
              <a:t>3/15/23</a:t>
            </a:fld>
            <a:endParaRPr lang="en-US"/>
          </a:p>
        </p:txBody>
      </p:sp>
      <p:sp>
        <p:nvSpPr>
          <p:cNvPr id="5" name="Footer Placeholder 4">
            <a:extLst>
              <a:ext uri="{FF2B5EF4-FFF2-40B4-BE49-F238E27FC236}">
                <a16:creationId xmlns:a16="http://schemas.microsoft.com/office/drawing/2014/main" id="{9DCB444F-7E1A-A799-51C4-0993FF543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A822E-DBE4-30C1-B128-9AF795D1263B}"/>
              </a:ext>
            </a:extLst>
          </p:cNvPr>
          <p:cNvSpPr>
            <a:spLocks noGrp="1"/>
          </p:cNvSpPr>
          <p:nvPr>
            <p:ph type="sldNum" sz="quarter" idx="12"/>
          </p:nvPr>
        </p:nvSpPr>
        <p:spPr/>
        <p:txBody>
          <a:bodyPr/>
          <a:lstStyle/>
          <a:p>
            <a:fld id="{F7DDB041-557D-4213-9D02-6DDE0DA00AEB}" type="slidenum">
              <a:rPr lang="en-US" smtClean="0"/>
              <a:t>‹#›</a:t>
            </a:fld>
            <a:endParaRPr lang="en-US"/>
          </a:p>
        </p:txBody>
      </p:sp>
    </p:spTree>
    <p:extLst>
      <p:ext uri="{BB962C8B-B14F-4D97-AF65-F5344CB8AC3E}">
        <p14:creationId xmlns:p14="http://schemas.microsoft.com/office/powerpoint/2010/main" val="414691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3962992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3" r:id="rId2"/>
    <p:sldLayoutId id="2147483701" r:id="rId3"/>
    <p:sldLayoutId id="2147483699" r:id="rId4"/>
    <p:sldLayoutId id="2147483694" r:id="rId5"/>
    <p:sldLayoutId id="2147483696" r:id="rId6"/>
    <p:sldLayoutId id="2147483674" r:id="rId7"/>
    <p:sldLayoutId id="2147483695" r:id="rId8"/>
    <p:sldLayoutId id="2147483713" r:id="rId9"/>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A2C7B-2A9F-A086-CBBE-4BD9A827A4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64BCDA-ACE5-9330-33EE-490CD55105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D0409-9D58-DDF5-BD6B-8236A646A7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37D80-85C0-44AF-BC25-4DC2D775AB0E}" type="datetimeFigureOut">
              <a:rPr lang="en-US" smtClean="0"/>
              <a:t>3/15/23</a:t>
            </a:fld>
            <a:endParaRPr lang="en-US"/>
          </a:p>
        </p:txBody>
      </p:sp>
      <p:sp>
        <p:nvSpPr>
          <p:cNvPr id="5" name="Footer Placeholder 4">
            <a:extLst>
              <a:ext uri="{FF2B5EF4-FFF2-40B4-BE49-F238E27FC236}">
                <a16:creationId xmlns:a16="http://schemas.microsoft.com/office/drawing/2014/main" id="{4737DDCE-2F63-C429-CAA8-E3C2BAB8F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D5D383-4769-2A4C-CEC7-DF010C8CD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DB041-557D-4213-9D02-6DDE0DA00AEB}" type="slidenum">
              <a:rPr lang="en-US" smtClean="0"/>
              <a:t>‹#›</a:t>
            </a:fld>
            <a:endParaRPr lang="en-US"/>
          </a:p>
        </p:txBody>
      </p:sp>
    </p:spTree>
    <p:extLst>
      <p:ext uri="{BB962C8B-B14F-4D97-AF65-F5344CB8AC3E}">
        <p14:creationId xmlns:p14="http://schemas.microsoft.com/office/powerpoint/2010/main" val="235415890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tro.net/projects/lb-ela-corridor-plan/"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hyperlink" Target="https://www.dropbox.com/sh/qwjnsyur2i0o4q9/AADlAw2pteXxm93ozlDTq150a/710%20Task%20Force%20Meetings/Task%20Force%20Meeting%20%2317%202.13.23?dl=0&amp;lst=&amp;preview=Task+Force+Meeting+%2317+-+MSPP+Q%26A%27s.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dropbox.com/sh/qwjnsyur2i0o4q9/AADlAw2pteXxm93ozlDTq150a/710%20Task%20Force%20Meetings/Task%20Force%20Meeting%20%2317%202.13.23?dl=0&amp;lst=&amp;preview=Task+Force+Meeting+%2317+-+MSPP+Q%26A%27s.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dropbox.com/sh/qwjnsyur2i0o4q9/AADlAw2pteXxm93ozlDTq150a/710%20Task%20Force%20Meetings/Task%20Force%20Meeting%20%2317%202.13.23?dl=0&amp;lst=&amp;preview=Task+Force+Meeting+%2317+-+MSPP+Q%26A%27s.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s://www.dropbox.com/s/2ifdzaad7r6g8aj/Revised%20Draft%20Initial%20List%20V4%202.13.23%20English%20-%20Tracked%20Changes.pdf?dl=0"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metro.net/projects/lb-ela-corridor-plan/"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36.emf"/><Relationship Id="rId11" Type="http://schemas.openxmlformats.org/officeDocument/2006/relationships/image" Target="../media/image7.png"/><Relationship Id="rId5" Type="http://schemas.openxmlformats.org/officeDocument/2006/relationships/image" Target="../media/image35.emf"/><Relationship Id="rId10" Type="http://schemas.openxmlformats.org/officeDocument/2006/relationships/image" Target="../media/image6.png"/><Relationship Id="rId4" Type="http://schemas.openxmlformats.org/officeDocument/2006/relationships/image" Target="../media/image34.emf"/><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3600"/>
              <a:t>Interpretation/</a:t>
            </a:r>
            <a:r>
              <a:rPr lang="en-US" sz="3600" i="1" err="1"/>
              <a:t>Interpretación</a:t>
            </a:r>
            <a:br>
              <a:rPr lang="en-US" sz="3600"/>
            </a:br>
            <a:endParaRPr lang="en-US" sz="3600">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394" y="28428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9E7CDCB-7BB0-453C-AE7D-BB886F31E67E}"/>
              </a:ext>
            </a:extLst>
          </p:cNvPr>
          <p:cNvSpPr txBox="1">
            <a:spLocks/>
          </p:cNvSpPr>
          <p:nvPr/>
        </p:nvSpPr>
        <p:spPr>
          <a:xfrm>
            <a:off x="7266118" y="1082572"/>
            <a:ext cx="4190635" cy="469972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s-ES" sz="2000" i="1">
              <a:solidFill>
                <a:srgbClr val="196C78"/>
              </a:solidFill>
              <a:cs typeface="Calibri"/>
            </a:endParaRPr>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3285061" y="979255"/>
            <a:ext cx="3977964" cy="3351928"/>
          </a:xfrm>
          <a:prstGeom prst="rect">
            <a:avLst/>
          </a:prstGeom>
        </p:spPr>
        <p:txBody>
          <a:bodyPr vert="horz" lIns="91440" tIns="45720" rIns="91440" bIns="45720" rtlCol="0" anchor="t">
            <a:normAutofit fontScale="250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a:endParaRPr>
          </a:p>
          <a:p>
            <a:r>
              <a:rPr lang="en-US" sz="8000"/>
              <a:t>This meeting is transmitted in English, Spanish, Khmer and Tagalog.  </a:t>
            </a:r>
            <a:endParaRPr lang="en-US" sz="8000">
              <a:cs typeface="Calibri"/>
            </a:endParaRPr>
          </a:p>
          <a:p>
            <a:pPr marL="0" indent="0">
              <a:buNone/>
            </a:pPr>
            <a:endParaRPr lang="en-US" sz="8000">
              <a:cs typeface="Calibri"/>
            </a:endParaRPr>
          </a:p>
          <a:p>
            <a:r>
              <a:rPr lang="en-US" sz="8000"/>
              <a:t>Everyone must choose the preferred language they would like to hear the meeting in</a:t>
            </a:r>
            <a:endParaRPr lang="en-US" sz="8000">
              <a:cs typeface="Calibri"/>
            </a:endParaRPr>
          </a:p>
          <a:p>
            <a:pPr marL="0" indent="0">
              <a:buNone/>
            </a:pPr>
            <a:endParaRPr lang="en-US" sz="8000">
              <a:cs typeface="Calibri"/>
            </a:endParaRPr>
          </a:p>
          <a:p>
            <a:r>
              <a:rPr lang="en-US" sz="8000"/>
              <a:t>Click the </a:t>
            </a:r>
            <a:r>
              <a:rPr lang="en-US" sz="8000" b="1"/>
              <a:t>Interpretation</a:t>
            </a:r>
            <a:r>
              <a:rPr lang="en-US" sz="8000"/>
              <a:t> icon in your meeting controls to enter an </a:t>
            </a:r>
            <a:r>
              <a:rPr lang="en-US" sz="8000" i="1"/>
              <a:t>English, Spanish, Tagalog, Khmer </a:t>
            </a:r>
            <a:r>
              <a:rPr lang="en-US" sz="8000"/>
              <a:t>room</a:t>
            </a:r>
            <a:endParaRPr lang="en-US" sz="8000">
              <a:cs typeface="Calibri"/>
            </a:endParaRPr>
          </a:p>
          <a:p>
            <a:pPr marL="0" indent="0">
              <a:buNone/>
            </a:pPr>
            <a:endParaRPr lang="en-US" sz="8000">
              <a:ea typeface="+mn-lt"/>
              <a:cs typeface="+mn-lt"/>
            </a:endParaRPr>
          </a:p>
          <a:p>
            <a:r>
              <a:rPr lang="en-US" sz="8000">
                <a:ea typeface="+mn-lt"/>
                <a:cs typeface="+mn-lt"/>
              </a:rPr>
              <a:t>To hear the interpreted language only, click </a:t>
            </a:r>
            <a:r>
              <a:rPr lang="en-US" sz="8000" b="1">
                <a:ea typeface="+mn-lt"/>
                <a:cs typeface="+mn-lt"/>
              </a:rPr>
              <a:t>Mute Original Audio </a:t>
            </a:r>
            <a:r>
              <a:rPr lang="en-US" sz="8000">
                <a:ea typeface="+mn-lt"/>
                <a:cs typeface="+mn-lt"/>
              </a:rPr>
              <a:t>(Optional) </a:t>
            </a:r>
          </a:p>
          <a:p>
            <a:pPr marL="0" indent="0">
              <a:buNone/>
            </a:pPr>
            <a:endParaRPr lang="en-US" sz="7200">
              <a:cs typeface="Calibri"/>
            </a:endParaRPr>
          </a:p>
          <a:p>
            <a:pPr marL="0" indent="0">
              <a:buNone/>
            </a:pPr>
            <a:endParaRPr lang="en-US" sz="7200">
              <a:cs typeface="Calibri"/>
            </a:endParaRPr>
          </a:p>
          <a:p>
            <a:pPr marL="0" indent="0">
              <a:buNone/>
            </a:pPr>
            <a:endParaRPr lang="en-US" sz="7200">
              <a:cs typeface="Calibri"/>
            </a:endParaRPr>
          </a:p>
          <a:p>
            <a:endParaRPr lang="en-US">
              <a:cs typeface="Calibri"/>
            </a:endParaRPr>
          </a:p>
          <a:p>
            <a:endParaRPr lang="en-US"/>
          </a:p>
          <a:p>
            <a:endParaRPr lang="en-US"/>
          </a:p>
          <a:p>
            <a:endParaRPr lang="en-US"/>
          </a:p>
          <a:p>
            <a:endParaRPr lang="en-US"/>
          </a:p>
          <a:p>
            <a:endParaRPr lang="en-US"/>
          </a:p>
        </p:txBody>
      </p:sp>
      <p:pic>
        <p:nvPicPr>
          <p:cNvPr id="1026" name="Picture 2">
            <a:extLst>
              <a:ext uri="{FF2B5EF4-FFF2-40B4-BE49-F238E27FC236}">
                <a16:creationId xmlns:a16="http://schemas.microsoft.com/office/drawing/2014/main" id="{C49F37A7-69B5-155F-5E3E-45B38D137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1449224"/>
            <a:ext cx="2871244" cy="25632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C396D4-7455-2248-5E6B-430C6F37406E}"/>
              </a:ext>
            </a:extLst>
          </p:cNvPr>
          <p:cNvSpPr txBox="1">
            <a:spLocks/>
          </p:cNvSpPr>
          <p:nvPr/>
        </p:nvSpPr>
        <p:spPr>
          <a:xfrm>
            <a:off x="7462061" y="1079135"/>
            <a:ext cx="4190635" cy="469972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i="1" err="1">
                <a:solidFill>
                  <a:srgbClr val="196C78"/>
                </a:solidFill>
              </a:rPr>
              <a:t>Esta</a:t>
            </a:r>
            <a:r>
              <a:rPr lang="en-US" sz="2000" i="1">
                <a:solidFill>
                  <a:srgbClr val="196C78"/>
                </a:solidFill>
              </a:rPr>
              <a:t> </a:t>
            </a:r>
            <a:r>
              <a:rPr lang="es-ES" sz="2000" i="1">
                <a:solidFill>
                  <a:srgbClr val="196C78"/>
                </a:solidFill>
              </a:rPr>
              <a:t>reunión se transmite en inglés, español, jemer y tagalo </a:t>
            </a:r>
            <a:endParaRPr lang="es-ES" sz="2000" i="1">
              <a:solidFill>
                <a:srgbClr val="196C78"/>
              </a:solidFill>
              <a:cs typeface="Calibri"/>
            </a:endParaRPr>
          </a:p>
          <a:p>
            <a:pPr>
              <a:lnSpc>
                <a:spcPct val="100000"/>
              </a:lnSpc>
              <a:spcBef>
                <a:spcPts val="0"/>
              </a:spcBef>
            </a:pPr>
            <a:endParaRPr lang="es-ES" sz="2000" b="0" i="1">
              <a:solidFill>
                <a:srgbClr val="196C78"/>
              </a:solidFill>
              <a:effectLst/>
              <a:latin typeface="-apple-system"/>
            </a:endParaRPr>
          </a:p>
          <a:p>
            <a:pPr>
              <a:lnSpc>
                <a:spcPct val="100000"/>
              </a:lnSpc>
              <a:spcBef>
                <a:spcPts val="0"/>
              </a:spcBef>
            </a:pPr>
            <a:r>
              <a:rPr lang="es-ES" sz="2000" i="1">
                <a:solidFill>
                  <a:srgbClr val="196C78"/>
                </a:solidFill>
              </a:rPr>
              <a:t>Todos deben elegir el idioma preferido en el que les gustaría escuchar la reunión</a:t>
            </a:r>
            <a:endParaRPr lang="es-ES" sz="2000" i="1">
              <a:solidFill>
                <a:srgbClr val="196C78"/>
              </a:solidFill>
              <a:cs typeface="Calibri"/>
            </a:endParaRPr>
          </a:p>
          <a:p>
            <a:pPr>
              <a:lnSpc>
                <a:spcPct val="100000"/>
              </a:lnSpc>
              <a:spcBef>
                <a:spcPts val="0"/>
              </a:spcBef>
            </a:pPr>
            <a:endParaRPr lang="es-ES" sz="2000">
              <a:solidFill>
                <a:srgbClr val="196C78"/>
              </a:solidFill>
              <a:latin typeface="-apple-system"/>
            </a:endParaRPr>
          </a:p>
          <a:p>
            <a:pPr>
              <a:lnSpc>
                <a:spcPct val="100000"/>
              </a:lnSpc>
              <a:spcBef>
                <a:spcPts val="0"/>
              </a:spcBef>
            </a:pPr>
            <a:r>
              <a:rPr lang="en-US" sz="2000" i="1" err="1">
                <a:solidFill>
                  <a:srgbClr val="196C78"/>
                </a:solidFill>
              </a:rPr>
              <a:t>Haga</a:t>
            </a:r>
            <a:r>
              <a:rPr lang="en-US" sz="2000" i="1">
                <a:solidFill>
                  <a:srgbClr val="196C78"/>
                </a:solidFill>
              </a:rPr>
              <a:t> </a:t>
            </a:r>
            <a:r>
              <a:rPr lang="en-US" sz="2000" i="1" err="1">
                <a:solidFill>
                  <a:srgbClr val="196C78"/>
                </a:solidFill>
              </a:rPr>
              <a:t>clic</a:t>
            </a:r>
            <a:r>
              <a:rPr lang="en-US" sz="2000" i="1">
                <a:solidFill>
                  <a:srgbClr val="196C78"/>
                </a:solidFill>
              </a:rPr>
              <a:t> </a:t>
            </a:r>
            <a:r>
              <a:rPr lang="en-US" sz="2000" i="1" err="1">
                <a:solidFill>
                  <a:srgbClr val="196C78"/>
                </a:solidFill>
              </a:rPr>
              <a:t>en</a:t>
            </a:r>
            <a:r>
              <a:rPr lang="en-US" sz="2000" i="1">
                <a:solidFill>
                  <a:srgbClr val="196C78"/>
                </a:solidFill>
              </a:rPr>
              <a:t> </a:t>
            </a:r>
            <a:r>
              <a:rPr lang="en-US" sz="2000" i="1" err="1">
                <a:solidFill>
                  <a:srgbClr val="196C78"/>
                </a:solidFill>
              </a:rPr>
              <a:t>el</a:t>
            </a:r>
            <a:r>
              <a:rPr lang="en-US" sz="2000" i="1">
                <a:solidFill>
                  <a:srgbClr val="196C78"/>
                </a:solidFill>
              </a:rPr>
              <a:t> </a:t>
            </a:r>
            <a:r>
              <a:rPr lang="en-US" sz="2000" i="1" err="1">
                <a:solidFill>
                  <a:srgbClr val="196C78"/>
                </a:solidFill>
              </a:rPr>
              <a:t>icono</a:t>
            </a:r>
            <a:r>
              <a:rPr lang="en-US" sz="2000" i="1">
                <a:solidFill>
                  <a:srgbClr val="196C78"/>
                </a:solidFill>
              </a:rPr>
              <a:t> de </a:t>
            </a:r>
            <a:r>
              <a:rPr lang="en-US" sz="2000" b="1" i="1" err="1">
                <a:solidFill>
                  <a:srgbClr val="196C78"/>
                </a:solidFill>
              </a:rPr>
              <a:t>Interpretación</a:t>
            </a:r>
            <a:r>
              <a:rPr lang="en-US" sz="2000" i="1">
                <a:solidFill>
                  <a:srgbClr val="196C78"/>
                </a:solidFill>
              </a:rPr>
              <a:t> </a:t>
            </a:r>
            <a:r>
              <a:rPr lang="en-US" sz="2000" i="1" err="1">
                <a:solidFill>
                  <a:srgbClr val="196C78"/>
                </a:solidFill>
              </a:rPr>
              <a:t>en</a:t>
            </a:r>
            <a:r>
              <a:rPr lang="en-US" sz="2000" i="1">
                <a:solidFill>
                  <a:srgbClr val="196C78"/>
                </a:solidFill>
              </a:rPr>
              <a:t> </a:t>
            </a:r>
            <a:r>
              <a:rPr lang="en-US" sz="2000" i="1" err="1">
                <a:solidFill>
                  <a:srgbClr val="196C78"/>
                </a:solidFill>
              </a:rPr>
              <a:t>los</a:t>
            </a:r>
            <a:r>
              <a:rPr lang="en-US" sz="2000" i="1">
                <a:solidFill>
                  <a:srgbClr val="196C78"/>
                </a:solidFill>
              </a:rPr>
              <a:t> </a:t>
            </a:r>
            <a:r>
              <a:rPr lang="en-US" sz="2000" i="1" err="1">
                <a:solidFill>
                  <a:srgbClr val="196C78"/>
                </a:solidFill>
              </a:rPr>
              <a:t>controles</a:t>
            </a:r>
            <a:r>
              <a:rPr lang="en-US" sz="2000" i="1">
                <a:solidFill>
                  <a:srgbClr val="196C78"/>
                </a:solidFill>
              </a:rPr>
              <a:t> de   </a:t>
            </a:r>
            <a:r>
              <a:rPr lang="en-US" sz="2000" i="1" err="1">
                <a:solidFill>
                  <a:srgbClr val="196C78"/>
                </a:solidFill>
              </a:rPr>
              <a:t>su</a:t>
            </a:r>
            <a:r>
              <a:rPr lang="en-US" sz="2000" i="1">
                <a:solidFill>
                  <a:srgbClr val="196C78"/>
                </a:solidFill>
              </a:rPr>
              <a:t> </a:t>
            </a:r>
            <a:r>
              <a:rPr lang="en-US" sz="2000" i="1" err="1">
                <a:solidFill>
                  <a:srgbClr val="196C78"/>
                </a:solidFill>
              </a:rPr>
              <a:t>reunión</a:t>
            </a:r>
            <a:r>
              <a:rPr lang="en-US" sz="2000" i="1">
                <a:solidFill>
                  <a:srgbClr val="196C78"/>
                </a:solidFill>
              </a:rPr>
              <a:t> para </a:t>
            </a:r>
            <a:r>
              <a:rPr lang="en-US" sz="2000" i="1" err="1">
                <a:solidFill>
                  <a:srgbClr val="196C78"/>
                </a:solidFill>
              </a:rPr>
              <a:t>ingresar</a:t>
            </a:r>
            <a:r>
              <a:rPr lang="en-US" sz="2000" i="1">
                <a:solidFill>
                  <a:srgbClr val="196C78"/>
                </a:solidFill>
              </a:rPr>
              <a:t> a </a:t>
            </a:r>
            <a:r>
              <a:rPr lang="en-US" sz="2000" i="1" err="1">
                <a:solidFill>
                  <a:srgbClr val="196C78"/>
                </a:solidFill>
              </a:rPr>
              <a:t>una</a:t>
            </a:r>
            <a:r>
              <a:rPr lang="en-US" sz="2000" i="1">
                <a:solidFill>
                  <a:srgbClr val="196C78"/>
                </a:solidFill>
              </a:rPr>
              <a:t>         sala virtual para la </a:t>
            </a:r>
            <a:r>
              <a:rPr lang="en-US" sz="2000" i="1" err="1">
                <a:solidFill>
                  <a:srgbClr val="196C78"/>
                </a:solidFill>
              </a:rPr>
              <a:t>interpretación</a:t>
            </a:r>
            <a:r>
              <a:rPr lang="en-US" sz="2000" i="1">
                <a:solidFill>
                  <a:srgbClr val="196C78"/>
                </a:solidFill>
              </a:rPr>
              <a:t> al </a:t>
            </a:r>
            <a:r>
              <a:rPr lang="en-US" sz="2000" i="1" err="1">
                <a:solidFill>
                  <a:srgbClr val="196C78"/>
                </a:solidFill>
              </a:rPr>
              <a:t>inglés</a:t>
            </a:r>
            <a:r>
              <a:rPr lang="en-US" sz="2000" i="1">
                <a:solidFill>
                  <a:srgbClr val="196C78"/>
                </a:solidFill>
              </a:rPr>
              <a:t>, </a:t>
            </a:r>
            <a:r>
              <a:rPr lang="en-US" sz="2000" i="1" err="1">
                <a:solidFill>
                  <a:srgbClr val="196C78"/>
                </a:solidFill>
              </a:rPr>
              <a:t>español</a:t>
            </a:r>
            <a:r>
              <a:rPr lang="en-US" sz="2000" i="1">
                <a:solidFill>
                  <a:srgbClr val="196C78"/>
                </a:solidFill>
              </a:rPr>
              <a:t>, </a:t>
            </a:r>
            <a:r>
              <a:rPr lang="en-US" sz="2000" i="1" err="1">
                <a:solidFill>
                  <a:srgbClr val="196C78"/>
                </a:solidFill>
              </a:rPr>
              <a:t>jemer</a:t>
            </a:r>
            <a:r>
              <a:rPr lang="en-US" sz="2000" i="1">
                <a:solidFill>
                  <a:srgbClr val="196C78"/>
                </a:solidFill>
              </a:rPr>
              <a:t> o </a:t>
            </a:r>
            <a:r>
              <a:rPr lang="en-US" sz="2000" i="1" err="1">
                <a:solidFill>
                  <a:srgbClr val="196C78"/>
                </a:solidFill>
              </a:rPr>
              <a:t>tagalo</a:t>
            </a:r>
            <a:endParaRPr lang="en-US" sz="2000" i="1">
              <a:solidFill>
                <a:srgbClr val="196C78"/>
              </a:solidFill>
              <a:cs typeface="Calibri"/>
            </a:endParaRPr>
          </a:p>
          <a:p>
            <a:pPr>
              <a:lnSpc>
                <a:spcPct val="100000"/>
              </a:lnSpc>
              <a:spcBef>
                <a:spcPts val="0"/>
              </a:spcBef>
            </a:pPr>
            <a:endParaRPr lang="en-US" sz="2000" i="1">
              <a:solidFill>
                <a:srgbClr val="196C78"/>
              </a:solidFill>
              <a:cs typeface="Calibri"/>
            </a:endParaRPr>
          </a:p>
          <a:p>
            <a:pPr>
              <a:lnSpc>
                <a:spcPct val="100000"/>
              </a:lnSpc>
              <a:spcBef>
                <a:spcPts val="0"/>
              </a:spcBef>
            </a:pPr>
            <a:r>
              <a:rPr lang="es-ES" sz="2000" i="1">
                <a:solidFill>
                  <a:srgbClr val="196C78"/>
                </a:solidFill>
              </a:rPr>
              <a:t>Para escuchar solo el idioma interpretado, haga clic en “</a:t>
            </a:r>
            <a:r>
              <a:rPr lang="es-ES" sz="2000" b="1" i="1">
                <a:solidFill>
                  <a:srgbClr val="196C78"/>
                </a:solidFill>
              </a:rPr>
              <a:t>Mute Original Audio</a:t>
            </a:r>
            <a:r>
              <a:rPr lang="es-ES" sz="2000" i="1">
                <a:solidFill>
                  <a:srgbClr val="196C78"/>
                </a:solidFill>
              </a:rPr>
              <a:t>” para “</a:t>
            </a:r>
            <a:r>
              <a:rPr lang="es-ES" sz="2000" b="1" i="1">
                <a:solidFill>
                  <a:srgbClr val="196C78"/>
                </a:solidFill>
              </a:rPr>
              <a:t>Silenciar audio original</a:t>
            </a:r>
            <a:r>
              <a:rPr lang="es-ES" sz="2000" i="1">
                <a:solidFill>
                  <a:srgbClr val="196C78"/>
                </a:solidFill>
              </a:rPr>
              <a:t>” (Opcional) </a:t>
            </a:r>
            <a:endParaRPr lang="es-ES" sz="2000" i="1">
              <a:solidFill>
                <a:srgbClr val="196C78"/>
              </a:solidFill>
              <a:cs typeface="Calibri"/>
            </a:endParaRPr>
          </a:p>
        </p:txBody>
      </p:sp>
    </p:spTree>
    <p:extLst>
      <p:ext uri="{BB962C8B-B14F-4D97-AF65-F5344CB8AC3E}">
        <p14:creationId xmlns:p14="http://schemas.microsoft.com/office/powerpoint/2010/main" val="2273601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Lista de </a:t>
            </a:r>
            <a:r>
              <a:rPr lang="en-US" err="1"/>
              <a:t>los</a:t>
            </a:r>
            <a:r>
              <a:rPr lang="en-US"/>
              <a:t> </a:t>
            </a:r>
            <a:r>
              <a:rPr lang="en-US" err="1"/>
              <a:t>miembros</a:t>
            </a:r>
            <a:r>
              <a:rPr lang="en-US"/>
              <a:t> del </a:t>
            </a:r>
            <a:r>
              <a:rPr lang="en-US" err="1"/>
              <a:t>Comité</a:t>
            </a:r>
            <a:r>
              <a:rPr lang="en-US"/>
              <a:t> </a:t>
            </a:r>
            <a:r>
              <a:rPr lang="en-US" err="1"/>
              <a:t>Consultivo</a:t>
            </a:r>
            <a:endParaRPr lang="en-US"/>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5" descr="Table&#10;&#10;Description automatically generated">
            <a:extLst>
              <a:ext uri="{FF2B5EF4-FFF2-40B4-BE49-F238E27FC236}">
                <a16:creationId xmlns:a16="http://schemas.microsoft.com/office/drawing/2014/main" id="{E966DF1B-F06F-F6CD-2181-448AC3E4F964}"/>
              </a:ext>
            </a:extLst>
          </p:cNvPr>
          <p:cNvPicPr>
            <a:picLocks noChangeAspect="1"/>
          </p:cNvPicPr>
          <p:nvPr/>
        </p:nvPicPr>
        <p:blipFill>
          <a:blip r:embed="rId3"/>
          <a:stretch>
            <a:fillRect/>
          </a:stretch>
        </p:blipFill>
        <p:spPr>
          <a:xfrm>
            <a:off x="381000" y="1046539"/>
            <a:ext cx="6000280" cy="5029200"/>
          </a:xfrm>
          <a:prstGeom prst="rect">
            <a:avLst/>
          </a:prstGeom>
        </p:spPr>
      </p:pic>
      <p:pic>
        <p:nvPicPr>
          <p:cNvPr id="5" name="Picture 4" descr="Table&#10;&#10;Description automatically generated">
            <a:extLst>
              <a:ext uri="{FF2B5EF4-FFF2-40B4-BE49-F238E27FC236}">
                <a16:creationId xmlns:a16="http://schemas.microsoft.com/office/drawing/2014/main" id="{DC295716-160B-DF0F-CABE-A165C9099A9E}"/>
              </a:ext>
            </a:extLst>
          </p:cNvPr>
          <p:cNvPicPr>
            <a:picLocks noChangeAspect="1"/>
          </p:cNvPicPr>
          <p:nvPr/>
        </p:nvPicPr>
        <p:blipFill>
          <a:blip r:embed="rId4"/>
          <a:stretch>
            <a:fillRect/>
          </a:stretch>
        </p:blipFill>
        <p:spPr>
          <a:xfrm>
            <a:off x="6491531" y="1046539"/>
            <a:ext cx="5567465" cy="2001469"/>
          </a:xfrm>
          <a:prstGeom prst="rect">
            <a:avLst/>
          </a:prstGeom>
        </p:spPr>
      </p:pic>
      <p:sp>
        <p:nvSpPr>
          <p:cNvPr id="3" name="TextBox 2">
            <a:extLst>
              <a:ext uri="{FF2B5EF4-FFF2-40B4-BE49-F238E27FC236}">
                <a16:creationId xmlns:a16="http://schemas.microsoft.com/office/drawing/2014/main" id="{6F4927AC-E868-3EA0-113B-A93B3BF19E42}"/>
              </a:ext>
            </a:extLst>
          </p:cNvPr>
          <p:cNvSpPr txBox="1"/>
          <p:nvPr/>
        </p:nvSpPr>
        <p:spPr>
          <a:xfrm>
            <a:off x="1458124" y="1161100"/>
            <a:ext cx="659155" cy="182880"/>
          </a:xfrm>
          <a:prstGeom prst="rect">
            <a:avLst/>
          </a:prstGeom>
          <a:solidFill>
            <a:srgbClr val="04609E"/>
          </a:solidFill>
        </p:spPr>
        <p:txBody>
          <a:bodyPr wrap="none" rtlCol="0">
            <a:spAutoFit/>
          </a:bodyPr>
          <a:lstStyle/>
          <a:p>
            <a:r>
              <a:rPr lang="es-ES_tradnl" sz="1000" dirty="0">
                <a:solidFill>
                  <a:schemeClr val="bg1"/>
                </a:solidFill>
              </a:rPr>
              <a:t>AGENCIA</a:t>
            </a:r>
          </a:p>
        </p:txBody>
      </p:sp>
      <p:sp>
        <p:nvSpPr>
          <p:cNvPr id="7" name="TextBox 6">
            <a:extLst>
              <a:ext uri="{FF2B5EF4-FFF2-40B4-BE49-F238E27FC236}">
                <a16:creationId xmlns:a16="http://schemas.microsoft.com/office/drawing/2014/main" id="{5AB8FA08-E4D0-8788-4CD7-064F6B457F4B}"/>
              </a:ext>
            </a:extLst>
          </p:cNvPr>
          <p:cNvSpPr txBox="1"/>
          <p:nvPr/>
        </p:nvSpPr>
        <p:spPr>
          <a:xfrm>
            <a:off x="10687396" y="1097759"/>
            <a:ext cx="716863" cy="246221"/>
          </a:xfrm>
          <a:prstGeom prst="rect">
            <a:avLst/>
          </a:prstGeom>
          <a:solidFill>
            <a:srgbClr val="04609E"/>
          </a:solidFill>
        </p:spPr>
        <p:txBody>
          <a:bodyPr wrap="none" rtlCol="0">
            <a:spAutoFit/>
          </a:bodyPr>
          <a:lstStyle/>
          <a:p>
            <a:r>
              <a:rPr lang="es-ES_tradnl" sz="1000" dirty="0">
                <a:solidFill>
                  <a:schemeClr val="bg1"/>
                </a:solidFill>
              </a:rPr>
              <a:t>DE OFICIO</a:t>
            </a:r>
          </a:p>
        </p:txBody>
      </p:sp>
      <p:sp>
        <p:nvSpPr>
          <p:cNvPr id="8" name="TextBox 7">
            <a:extLst>
              <a:ext uri="{FF2B5EF4-FFF2-40B4-BE49-F238E27FC236}">
                <a16:creationId xmlns:a16="http://schemas.microsoft.com/office/drawing/2014/main" id="{20FF81DE-4B39-70F4-56C7-170ADDAF66B7}"/>
              </a:ext>
            </a:extLst>
          </p:cNvPr>
          <p:cNvSpPr txBox="1"/>
          <p:nvPr/>
        </p:nvSpPr>
        <p:spPr>
          <a:xfrm>
            <a:off x="5191585" y="1129430"/>
            <a:ext cx="904415" cy="182880"/>
          </a:xfrm>
          <a:prstGeom prst="rect">
            <a:avLst/>
          </a:prstGeom>
          <a:solidFill>
            <a:srgbClr val="04609E"/>
          </a:solidFill>
        </p:spPr>
        <p:txBody>
          <a:bodyPr wrap="none" rtlCol="0">
            <a:spAutoFit/>
          </a:bodyPr>
          <a:lstStyle/>
          <a:p>
            <a:r>
              <a:rPr lang="es-ES_tradnl" sz="1000" dirty="0">
                <a:solidFill>
                  <a:schemeClr val="bg1"/>
                </a:solidFill>
              </a:rPr>
              <a:t>ALTERNATIVA</a:t>
            </a:r>
          </a:p>
        </p:txBody>
      </p:sp>
      <p:sp>
        <p:nvSpPr>
          <p:cNvPr id="9" name="TextBox 8">
            <a:extLst>
              <a:ext uri="{FF2B5EF4-FFF2-40B4-BE49-F238E27FC236}">
                <a16:creationId xmlns:a16="http://schemas.microsoft.com/office/drawing/2014/main" id="{E6BA1662-98C4-CF22-989D-6CC794EFF7FA}"/>
              </a:ext>
            </a:extLst>
          </p:cNvPr>
          <p:cNvSpPr txBox="1"/>
          <p:nvPr/>
        </p:nvSpPr>
        <p:spPr>
          <a:xfrm>
            <a:off x="7801901" y="1129430"/>
            <a:ext cx="659155" cy="182880"/>
          </a:xfrm>
          <a:prstGeom prst="rect">
            <a:avLst/>
          </a:prstGeom>
          <a:solidFill>
            <a:srgbClr val="04609E"/>
          </a:solidFill>
        </p:spPr>
        <p:txBody>
          <a:bodyPr wrap="none" rtlCol="0">
            <a:spAutoFit/>
          </a:bodyPr>
          <a:lstStyle/>
          <a:p>
            <a:r>
              <a:rPr lang="es-ES_tradnl" sz="1000" dirty="0">
                <a:solidFill>
                  <a:schemeClr val="bg1"/>
                </a:solidFill>
              </a:rPr>
              <a:t>AGENCIA</a:t>
            </a:r>
          </a:p>
        </p:txBody>
      </p:sp>
      <p:sp>
        <p:nvSpPr>
          <p:cNvPr id="10" name="TextBox 9">
            <a:extLst>
              <a:ext uri="{FF2B5EF4-FFF2-40B4-BE49-F238E27FC236}">
                <a16:creationId xmlns:a16="http://schemas.microsoft.com/office/drawing/2014/main" id="{989A8381-59D3-75A6-5432-AA3A92F10A70}"/>
              </a:ext>
            </a:extLst>
          </p:cNvPr>
          <p:cNvSpPr txBox="1"/>
          <p:nvPr/>
        </p:nvSpPr>
        <p:spPr>
          <a:xfrm>
            <a:off x="3665950" y="1135693"/>
            <a:ext cx="481222" cy="182880"/>
          </a:xfrm>
          <a:prstGeom prst="rect">
            <a:avLst/>
          </a:prstGeom>
          <a:solidFill>
            <a:srgbClr val="04609E"/>
          </a:solidFill>
        </p:spPr>
        <p:txBody>
          <a:bodyPr wrap="none" rtlCol="0">
            <a:spAutoFit/>
          </a:bodyPr>
          <a:lstStyle/>
          <a:p>
            <a:r>
              <a:rPr lang="es-ES_tradnl" sz="1000" dirty="0">
                <a:solidFill>
                  <a:schemeClr val="bg1"/>
                </a:solidFill>
              </a:rPr>
              <a:t>LÍDER</a:t>
            </a:r>
          </a:p>
        </p:txBody>
      </p:sp>
    </p:spTree>
    <p:extLst>
      <p:ext uri="{BB962C8B-B14F-4D97-AF65-F5344CB8AC3E}">
        <p14:creationId xmlns:p14="http://schemas.microsoft.com/office/powerpoint/2010/main" val="3255834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err="1"/>
              <a:t>Reglas</a:t>
            </a:r>
            <a:r>
              <a:rPr lang="en-US"/>
              <a:t> </a:t>
            </a:r>
            <a:r>
              <a:rPr lang="en-US" err="1"/>
              <a:t>básicas</a:t>
            </a:r>
            <a:endParaRPr lang="en-US"/>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nvGraphicFramePr>
        <p:xfrm>
          <a:off x="6327592" y="1062395"/>
          <a:ext cx="5864408" cy="578741"/>
        </p:xfrm>
        <a:graphic>
          <a:graphicData uri="http://schemas.openxmlformats.org/drawingml/2006/table">
            <a:tbl>
              <a:tblPr firstRow="1" firstCol="1" bandRow="1"/>
              <a:tblGrid>
                <a:gridCol w="775295">
                  <a:extLst>
                    <a:ext uri="{9D8B030D-6E8A-4147-A177-3AD203B41FA5}">
                      <a16:colId xmlns:a16="http://schemas.microsoft.com/office/drawing/2014/main" val="4270607320"/>
                    </a:ext>
                  </a:extLst>
                </a:gridCol>
                <a:gridCol w="5089113">
                  <a:extLst>
                    <a:ext uri="{9D8B030D-6E8A-4147-A177-3AD203B41FA5}">
                      <a16:colId xmlns:a16="http://schemas.microsoft.com/office/drawing/2014/main" val="1438370606"/>
                    </a:ext>
                  </a:extLst>
                </a:gridCol>
              </a:tblGrid>
              <a:tr h="89262">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285750" marR="91440" lvl="1" indent="0" algn="l" defTabSz="914400" rtl="0" eaLnBrk="1" latinLnBrk="0" hangingPunct="1">
                        <a:spcBef>
                          <a:spcPts val="0"/>
                        </a:spcBef>
                        <a:spcAft>
                          <a:spcPts val="0"/>
                        </a:spcAft>
                        <a:buNone/>
                        <a:tabLst/>
                        <a:defRPr/>
                      </a:pPr>
                      <a:endParaRPr lang="en-US" sz="1600"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02760162"/>
                  </a:ext>
                </a:extLst>
              </a:tr>
              <a:tr h="334901">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
        <p:nvSpPr>
          <p:cNvPr id="3" name="TextBox 2">
            <a:extLst>
              <a:ext uri="{FF2B5EF4-FFF2-40B4-BE49-F238E27FC236}">
                <a16:creationId xmlns:a16="http://schemas.microsoft.com/office/drawing/2014/main" id="{1A64376F-B4BB-5178-A584-943DCE91BB06}"/>
              </a:ext>
            </a:extLst>
          </p:cNvPr>
          <p:cNvSpPr txBox="1"/>
          <p:nvPr/>
        </p:nvSpPr>
        <p:spPr>
          <a:xfrm>
            <a:off x="337705" y="1065152"/>
            <a:ext cx="11171930" cy="4955203"/>
          </a:xfrm>
          <a:prstGeom prst="rect">
            <a:avLst/>
          </a:prstGeom>
          <a:noFill/>
        </p:spPr>
        <p:txBody>
          <a:bodyPr wrap="square" lIns="91440" tIns="45720" rIns="91440" bIns="45720" rtlCol="0" anchor="t">
            <a:spAutoFit/>
          </a:bodyPr>
          <a:lstStyle/>
          <a:p>
            <a:pPr algn="l" rtl="0" fontAlgn="base">
              <a:buFont typeface="+mj-lt"/>
              <a:buAutoNum type="arabicPeriod"/>
            </a:pPr>
            <a:r>
              <a:rPr lang="es-US" sz="2000" b="0" u="none" strike="noStrike" dirty="0">
                <a:solidFill>
                  <a:srgbClr val="000000"/>
                </a:solidFill>
                <a:effectLst/>
                <a:latin typeface="Calibri" panose="020F0502020204030204" pitchFamily="34" charset="0"/>
              </a:rPr>
              <a:t> Participe al máximo de su capacidad: un Plan de inversión inclusivo depende de la participación de todos los interesados.</a:t>
            </a:r>
            <a:r>
              <a:rPr lang="en-US" sz="2000" b="0" dirty="0">
                <a:solidFill>
                  <a:srgbClr val="000000"/>
                </a:solidFill>
                <a:effectLst/>
                <a:latin typeface="Calibri" panose="020F0502020204030204" pitchFamily="34" charset="0"/>
              </a:rPr>
              <a:t>​</a:t>
            </a:r>
            <a:endParaRPr lang="en-US" sz="2000" b="0" dirty="0">
              <a:solidFill>
                <a:srgbClr val="000000"/>
              </a:solidFill>
              <a:effectLst/>
              <a:latin typeface="Arial" panose="020B0604020202020204" pitchFamily="34" charset="0"/>
            </a:endParaRPr>
          </a:p>
          <a:p>
            <a:pPr algn="l" rtl="0" fontAlgn="base"/>
            <a:endParaRPr lang="es-US" sz="2000" b="0" dirty="0">
              <a:solidFill>
                <a:srgbClr val="000000"/>
              </a:solidFill>
              <a:effectLst/>
              <a:latin typeface="Arial" panose="020B0604020202020204" pitchFamily="34" charset="0"/>
            </a:endParaRPr>
          </a:p>
          <a:p>
            <a:pPr algn="l" rtl="0" fontAlgn="base">
              <a:buFont typeface="+mj-lt"/>
              <a:buAutoNum type="arabicPeriod" startAt="2"/>
            </a:pPr>
            <a:r>
              <a:rPr lang="es-US" sz="2000" b="0" u="none" strike="noStrike" dirty="0">
                <a:solidFill>
                  <a:srgbClr val="000000"/>
                </a:solidFill>
                <a:effectLst/>
                <a:latin typeface="Calibri" panose="020F0502020204030204" pitchFamily="34" charset="0"/>
              </a:rPr>
              <a:t> Respete a los demás cuando hablen.</a:t>
            </a:r>
            <a:r>
              <a:rPr lang="en-US" sz="2000" b="0" dirty="0">
                <a:solidFill>
                  <a:srgbClr val="000000"/>
                </a:solidFill>
                <a:effectLst/>
                <a:latin typeface="Calibri" panose="020F0502020204030204" pitchFamily="34" charset="0"/>
              </a:rPr>
              <a:t>​</a:t>
            </a:r>
            <a:endParaRPr lang="en-US" sz="2000" b="0" dirty="0">
              <a:solidFill>
                <a:srgbClr val="000000"/>
              </a:solidFill>
              <a:effectLst/>
              <a:latin typeface="Arial" panose="020B0604020202020204" pitchFamily="34" charset="0"/>
            </a:endParaRPr>
          </a:p>
          <a:p>
            <a:pPr algn="l" rtl="0" fontAlgn="base"/>
            <a:endParaRPr lang="es-US" sz="2000" b="0" dirty="0">
              <a:solidFill>
                <a:srgbClr val="000000"/>
              </a:solidFill>
              <a:effectLst/>
              <a:latin typeface="Arial" panose="020B0604020202020204" pitchFamily="34" charset="0"/>
            </a:endParaRPr>
          </a:p>
          <a:p>
            <a:pPr algn="l" rtl="0" fontAlgn="base">
              <a:buFont typeface="+mj-lt"/>
              <a:buAutoNum type="arabicPeriod" startAt="3"/>
            </a:pPr>
            <a:r>
              <a:rPr lang="es-US" sz="2000" b="0" u="none" strike="noStrike" dirty="0">
                <a:solidFill>
                  <a:srgbClr val="000000"/>
                </a:solidFill>
                <a:effectLst/>
                <a:latin typeface="Calibri" panose="020F0502020204030204" pitchFamily="34" charset="0"/>
              </a:rPr>
              <a:t> Escuche activamente para comprender los puntos de vista de los demás.</a:t>
            </a:r>
            <a:r>
              <a:rPr lang="en-US" sz="2000" b="0" dirty="0">
                <a:solidFill>
                  <a:srgbClr val="000000"/>
                </a:solidFill>
                <a:effectLst/>
                <a:latin typeface="Calibri" panose="020F0502020204030204" pitchFamily="34" charset="0"/>
              </a:rPr>
              <a:t>​</a:t>
            </a:r>
            <a:endParaRPr lang="en-US" sz="2000" b="0" dirty="0">
              <a:solidFill>
                <a:srgbClr val="000000"/>
              </a:solidFill>
              <a:effectLst/>
              <a:latin typeface="Arial" panose="020B0604020202020204" pitchFamily="34" charset="0"/>
            </a:endParaRPr>
          </a:p>
          <a:p>
            <a:pPr algn="l" rtl="0" fontAlgn="base"/>
            <a:endParaRPr lang="es-US" sz="2000" b="0" dirty="0">
              <a:solidFill>
                <a:srgbClr val="000000"/>
              </a:solidFill>
              <a:effectLst/>
              <a:latin typeface="Arial" panose="020B0604020202020204" pitchFamily="34" charset="0"/>
            </a:endParaRPr>
          </a:p>
          <a:p>
            <a:pPr algn="l" rtl="0" fontAlgn="base">
              <a:buFont typeface="+mj-lt"/>
              <a:buAutoNum type="arabicPeriod" startAt="4"/>
            </a:pPr>
            <a:r>
              <a:rPr lang="es-US" sz="2000" b="0" u="none" strike="noStrike" dirty="0">
                <a:solidFill>
                  <a:srgbClr val="000000"/>
                </a:solidFill>
                <a:effectLst/>
                <a:latin typeface="Calibri" panose="020F0502020204030204" pitchFamily="34" charset="0"/>
              </a:rPr>
              <a:t> Si es necesario, haga preguntas para aclarar la información de los oradores sobre el tema en cuestión.</a:t>
            </a:r>
            <a:r>
              <a:rPr lang="en-US" sz="2000" b="0" dirty="0">
                <a:solidFill>
                  <a:srgbClr val="000000"/>
                </a:solidFill>
                <a:effectLst/>
                <a:latin typeface="Calibri" panose="020F0502020204030204" pitchFamily="34" charset="0"/>
              </a:rPr>
              <a:t>​</a:t>
            </a:r>
            <a:endParaRPr lang="en-US" sz="2000" b="0" dirty="0">
              <a:solidFill>
                <a:srgbClr val="000000"/>
              </a:solidFill>
              <a:effectLst/>
              <a:latin typeface="Arial" panose="020B0604020202020204" pitchFamily="34" charset="0"/>
            </a:endParaRPr>
          </a:p>
          <a:p>
            <a:pPr algn="l" rtl="0" fontAlgn="base"/>
            <a:endParaRPr lang="es-US" sz="2000" b="0" dirty="0">
              <a:solidFill>
                <a:srgbClr val="000000"/>
              </a:solidFill>
              <a:effectLst/>
              <a:latin typeface="Arial" panose="020B0604020202020204" pitchFamily="34" charset="0"/>
            </a:endParaRPr>
          </a:p>
          <a:p>
            <a:pPr algn="l" rtl="0" fontAlgn="base">
              <a:buFont typeface="+mj-lt"/>
              <a:buAutoNum type="arabicPeriod" startAt="5"/>
            </a:pPr>
            <a:r>
              <a:rPr lang="es-US" sz="2000" b="0" u="none" strike="noStrike" dirty="0">
                <a:solidFill>
                  <a:srgbClr val="000000"/>
                </a:solidFill>
                <a:effectLst/>
                <a:latin typeface="Calibri" panose="020F0502020204030204" pitchFamily="34" charset="0"/>
              </a:rPr>
              <a:t> No tengan miedo de cuestionar respetuosamente unos a los otros pero absténganse de los ataques personales </a:t>
            </a:r>
            <a:r>
              <a:rPr lang="en-US" sz="2000" b="0" u="none" strike="noStrike" dirty="0">
                <a:solidFill>
                  <a:srgbClr val="000000"/>
                </a:solidFill>
                <a:effectLst/>
                <a:latin typeface="Calibri" panose="020F0502020204030204" pitchFamily="34" charset="0"/>
              </a:rPr>
              <a:t>–</a:t>
            </a:r>
            <a:r>
              <a:rPr lang="es-US" sz="2000" b="0" u="none" strike="noStrike" dirty="0">
                <a:solidFill>
                  <a:srgbClr val="000000"/>
                </a:solidFill>
                <a:effectLst/>
                <a:latin typeface="Calibri" panose="020F0502020204030204" pitchFamily="34" charset="0"/>
              </a:rPr>
              <a:t> concéntrese en las ideas</a:t>
            </a:r>
          </a:p>
          <a:p>
            <a:pPr algn="l" rtl="0" fontAlgn="base">
              <a:buFont typeface="+mj-lt"/>
              <a:buAutoNum type="arabicPeriod" startAt="5"/>
            </a:pPr>
            <a:endParaRPr lang="es-US" sz="2000" dirty="0">
              <a:solidFill>
                <a:srgbClr val="000000"/>
              </a:solidFill>
              <a:latin typeface="Calibri" panose="020F0502020204030204" pitchFamily="34" charset="0"/>
            </a:endParaRPr>
          </a:p>
          <a:p>
            <a:pPr fontAlgn="base">
              <a:buFont typeface="+mj-lt"/>
              <a:buAutoNum type="arabicPeriod" startAt="5"/>
            </a:pPr>
            <a:r>
              <a:rPr lang="es-US" sz="1800" dirty="0">
                <a:effectLst/>
                <a:latin typeface="Calibri" panose="020F0502020204030204" pitchFamily="34" charset="0"/>
                <a:ea typeface="Calibri" panose="020F0502020204030204" pitchFamily="34" charset="0"/>
                <a:cs typeface="Times New Roman" panose="02020603050405020304" pitchFamily="18" charset="0"/>
              </a:rPr>
              <a:t> Para facilitar una conversación constructiva, el equipo del proyecto respetará estas reglas y se reserva el derecho de retirar participantes que sean irrespetuosos o groseros.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buFont typeface="+mj-lt"/>
              <a:buAutoNum type="arabicPeriod" startAt="5"/>
            </a:pPr>
            <a:endParaRPr lang="es-ES" sz="2000" b="0" dirty="0">
              <a:solidFill>
                <a:srgbClr val="000000"/>
              </a:solidFill>
              <a:effectLst/>
              <a:latin typeface="Arial" panose="020B0604020202020204" pitchFamily="34" charset="0"/>
            </a:endParaRPr>
          </a:p>
          <a:p>
            <a:pPr marL="231775" marR="0" lvl="0" indent="-231775" algn="l" defTabSz="4572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69332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br>
              <a:rPr lang="en-US" dirty="0"/>
            </a:br>
            <a:r>
              <a:rPr lang="en-US" dirty="0" err="1"/>
              <a:t>Objetivos</a:t>
            </a:r>
            <a:r>
              <a:rPr lang="en-US" dirty="0"/>
              <a:t> de la </a:t>
            </a:r>
            <a:r>
              <a:rPr lang="en-US" dirty="0" err="1"/>
              <a:t>reunión</a:t>
            </a:r>
            <a:br>
              <a:rPr lang="en-US" dirty="0"/>
            </a:br>
            <a:endParaRPr lang="en-US" i="1" dirty="0"/>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84473D8-C712-4B15-B7C5-9B4E18DA738C}"/>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3CD41375-BF22-4924-808C-26A58DF85B02}"/>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0F64A5E3-CB4B-454A-920F-03618C1BECC6}"/>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C0F31511-DE66-4FA3-BC52-AD1B9B7D5245}"/>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E2D5A1E-2F1F-4CB2-8EA1-E3199E7869EC}"/>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3" name="TextBox 2">
            <a:extLst>
              <a:ext uri="{FF2B5EF4-FFF2-40B4-BE49-F238E27FC236}">
                <a16:creationId xmlns:a16="http://schemas.microsoft.com/office/drawing/2014/main" id="{834CBD21-D270-667D-A8D2-E240C01F1CAE}"/>
              </a:ext>
            </a:extLst>
          </p:cNvPr>
          <p:cNvSpPr txBox="1"/>
          <p:nvPr/>
        </p:nvSpPr>
        <p:spPr>
          <a:xfrm>
            <a:off x="567559" y="1292772"/>
            <a:ext cx="10610724" cy="2862322"/>
          </a:xfrm>
          <a:prstGeom prst="rect">
            <a:avLst/>
          </a:prstGeom>
          <a:noFill/>
        </p:spPr>
        <p:txBody>
          <a:bodyPr wrap="square" lIns="91440" tIns="45720" rIns="91440" bIns="45720" rtlCol="0" anchor="t">
            <a:spAutoFit/>
          </a:bodyPr>
          <a:lstStyle/>
          <a:p>
            <a:pPr marL="285750" indent="-285750" fontAlgn="base">
              <a:buFont typeface="Calibri" panose="020F0502020204030204" pitchFamily="34" charset="0"/>
              <a:buChar char="&gt;"/>
            </a:pPr>
            <a:r>
              <a:rPr lang="en-US" sz="1800" b="0" i="0" dirty="0" err="1">
                <a:effectLst/>
              </a:rPr>
              <a:t>Revisar</a:t>
            </a:r>
            <a:r>
              <a:rPr lang="en-US" sz="1800" b="0" i="0" dirty="0">
                <a:effectLst/>
              </a:rPr>
              <a:t> la </a:t>
            </a:r>
            <a:r>
              <a:rPr lang="en-US" sz="1800" b="0" i="0" dirty="0" err="1">
                <a:effectLst/>
              </a:rPr>
              <a:t>lista</a:t>
            </a:r>
            <a:r>
              <a:rPr lang="en-US" sz="1800" b="0" i="0" dirty="0">
                <a:effectLst/>
              </a:rPr>
              <a:t> </a:t>
            </a:r>
            <a:r>
              <a:rPr lang="en-US" sz="1800" b="0" i="0" dirty="0" err="1">
                <a:effectLst/>
              </a:rPr>
              <a:t>inicial</a:t>
            </a:r>
            <a:r>
              <a:rPr lang="en-US" sz="1800" b="0" i="0" dirty="0">
                <a:effectLst/>
              </a:rPr>
              <a:t> </a:t>
            </a:r>
            <a:r>
              <a:rPr lang="en-US" sz="1800" b="0" i="0" dirty="0" err="1">
                <a:effectLst/>
              </a:rPr>
              <a:t>revisada</a:t>
            </a:r>
            <a:r>
              <a:rPr lang="en-US" sz="1800" b="0" i="0" dirty="0">
                <a:effectLst/>
              </a:rPr>
              <a:t> de </a:t>
            </a:r>
            <a:r>
              <a:rPr lang="en-US" sz="1800" b="0" i="0" dirty="0" err="1">
                <a:effectLst/>
              </a:rPr>
              <a:t>estrategias</a:t>
            </a:r>
            <a:r>
              <a:rPr lang="en-US" sz="1800" b="0" i="0" dirty="0">
                <a:effectLst/>
              </a:rPr>
              <a:t> </a:t>
            </a:r>
            <a:r>
              <a:rPr lang="en-US" sz="1800" b="0" i="0" dirty="0" err="1">
                <a:effectLst/>
              </a:rPr>
              <a:t>multimodales</a:t>
            </a:r>
            <a:r>
              <a:rPr lang="en-US" sz="1800" b="0" i="0" dirty="0">
                <a:effectLst/>
              </a:rPr>
              <a:t>/conjunto </a:t>
            </a:r>
            <a:r>
              <a:rPr lang="en-US" sz="1800" b="0" i="0" dirty="0" err="1">
                <a:effectLst/>
              </a:rPr>
              <a:t>inicial</a:t>
            </a:r>
            <a:r>
              <a:rPr lang="en-US" sz="1800" b="0" i="0" dirty="0">
                <a:effectLst/>
              </a:rPr>
              <a:t> de </a:t>
            </a:r>
            <a:r>
              <a:rPr lang="en-US" sz="1800" b="0" i="0" dirty="0" err="1">
                <a:effectLst/>
              </a:rPr>
              <a:t>proyectos</a:t>
            </a:r>
            <a:r>
              <a:rPr lang="en-US" sz="1800" b="0" i="0" dirty="0">
                <a:effectLst/>
              </a:rPr>
              <a:t> y </a:t>
            </a:r>
            <a:r>
              <a:rPr lang="en-US" sz="1800" b="0" i="0" dirty="0" err="1">
                <a:effectLst/>
              </a:rPr>
              <a:t>programas</a:t>
            </a:r>
            <a:r>
              <a:rPr lang="en-US" sz="1800" b="0" i="0" dirty="0">
                <a:effectLst/>
              </a:rPr>
              <a:t> </a:t>
            </a:r>
          </a:p>
          <a:p>
            <a:pPr marL="285750" indent="-285750" fontAlgn="base">
              <a:buFont typeface="Calibri" panose="020F0502020204030204" pitchFamily="34" charset="0"/>
              <a:buChar char="&gt;"/>
            </a:pPr>
            <a:endParaRPr lang="en-US" sz="1800" b="0" i="0" dirty="0">
              <a:effectLst/>
            </a:endParaRPr>
          </a:p>
          <a:p>
            <a:pPr marL="285750" indent="-285750" fontAlgn="base">
              <a:buFont typeface="Calibri" panose="020F0502020204030204" pitchFamily="34" charset="0"/>
              <a:buChar char="&gt;"/>
            </a:pPr>
            <a:r>
              <a:rPr lang="en-US" sz="1800" b="0" i="0" dirty="0" err="1">
                <a:effectLst/>
              </a:rPr>
              <a:t>Revisar</a:t>
            </a:r>
            <a:r>
              <a:rPr lang="en-US" sz="1800" b="0" i="0" dirty="0">
                <a:effectLst/>
              </a:rPr>
              <a:t> las </a:t>
            </a:r>
            <a:r>
              <a:rPr lang="en-US" sz="1800" b="0" i="0" dirty="0" err="1">
                <a:effectLst/>
              </a:rPr>
              <a:t>recomendaciones</a:t>
            </a:r>
            <a:r>
              <a:rPr lang="en-US" sz="1800" b="0" i="0" dirty="0">
                <a:effectLst/>
              </a:rPr>
              <a:t> </a:t>
            </a:r>
            <a:r>
              <a:rPr lang="en-US" sz="1800" b="0" i="0" dirty="0" err="1">
                <a:effectLst/>
              </a:rPr>
              <a:t>recibidas</a:t>
            </a:r>
            <a:r>
              <a:rPr lang="en-US" sz="1800" b="0" i="0" dirty="0">
                <a:effectLst/>
              </a:rPr>
              <a:t> </a:t>
            </a:r>
            <a:r>
              <a:rPr lang="en-US" sz="1800" b="0" i="0" dirty="0" err="1">
                <a:effectLst/>
              </a:rPr>
              <a:t>por</a:t>
            </a:r>
            <a:r>
              <a:rPr lang="en-US" sz="1800" b="0" i="0" dirty="0">
                <a:effectLst/>
              </a:rPr>
              <a:t> </a:t>
            </a:r>
            <a:r>
              <a:rPr lang="en-US" sz="1800" b="0" i="0" dirty="0" err="1">
                <a:effectLst/>
              </a:rPr>
              <a:t>el</a:t>
            </a:r>
            <a:r>
              <a:rPr lang="en-US" sz="1800" b="0" i="0" dirty="0">
                <a:effectLst/>
              </a:rPr>
              <a:t> Grupo de </a:t>
            </a:r>
            <a:r>
              <a:rPr lang="en-US" sz="1800" b="0" i="0" dirty="0" err="1">
                <a:effectLst/>
              </a:rPr>
              <a:t>trabajo</a:t>
            </a:r>
            <a:r>
              <a:rPr lang="en-US" sz="1800" b="0" i="0" dirty="0">
                <a:effectLst/>
              </a:rPr>
              <a:t> de </a:t>
            </a:r>
            <a:r>
              <a:rPr lang="en-US" sz="1800" b="0" i="0" dirty="0" err="1">
                <a:effectLst/>
              </a:rPr>
              <a:t>equidad</a:t>
            </a:r>
            <a:r>
              <a:rPr lang="en-US" sz="1800" b="0" i="0" dirty="0">
                <a:effectLst/>
              </a:rPr>
              <a:t> y </a:t>
            </a:r>
            <a:r>
              <a:rPr lang="en-US" sz="1800" b="0" i="0" dirty="0" err="1">
                <a:effectLst/>
              </a:rPr>
              <a:t>el</a:t>
            </a:r>
            <a:r>
              <a:rPr lang="en-US" sz="1800" b="0" i="0" dirty="0">
                <a:effectLst/>
              </a:rPr>
              <a:t> CLC </a:t>
            </a:r>
          </a:p>
          <a:p>
            <a:pPr marL="285750" indent="-285750" fontAlgn="base">
              <a:buFont typeface="Calibri" panose="020F0502020204030204" pitchFamily="34" charset="0"/>
              <a:buChar char="&gt;"/>
            </a:pPr>
            <a:endParaRPr lang="en-US" sz="1800" b="0" i="0" dirty="0">
              <a:effectLst/>
            </a:endParaRPr>
          </a:p>
          <a:p>
            <a:pPr marL="285750" indent="-285750" fontAlgn="base">
              <a:buFont typeface="Calibri" panose="020F0502020204030204" pitchFamily="34" charset="0"/>
              <a:buChar char="&gt;"/>
            </a:pPr>
            <a:r>
              <a:rPr lang="en-US" sz="1800" b="0" i="0" dirty="0" err="1">
                <a:effectLst/>
              </a:rPr>
              <a:t>Debatir</a:t>
            </a:r>
            <a:r>
              <a:rPr lang="en-US" sz="1800" b="0" i="0" dirty="0">
                <a:effectLst/>
              </a:rPr>
              <a:t> la </a:t>
            </a:r>
            <a:r>
              <a:rPr lang="en-US" sz="1800" b="0" i="0" dirty="0" err="1">
                <a:effectLst/>
              </a:rPr>
              <a:t>recomendación</a:t>
            </a:r>
            <a:r>
              <a:rPr lang="en-US" sz="1800" b="0" i="0" dirty="0">
                <a:effectLst/>
              </a:rPr>
              <a:t> de pasar la </a:t>
            </a:r>
            <a:r>
              <a:rPr lang="en-US" sz="1800" b="0" i="0" dirty="0" err="1">
                <a:effectLst/>
              </a:rPr>
              <a:t>lista</a:t>
            </a:r>
            <a:r>
              <a:rPr lang="en-US" sz="1800" b="0" i="0" dirty="0">
                <a:effectLst/>
              </a:rPr>
              <a:t> </a:t>
            </a:r>
            <a:r>
              <a:rPr lang="en-US" sz="1800" b="0" i="0" dirty="0" err="1">
                <a:effectLst/>
              </a:rPr>
              <a:t>inicial</a:t>
            </a:r>
            <a:r>
              <a:rPr lang="en-US" sz="1800" b="0" i="0" dirty="0">
                <a:effectLst/>
              </a:rPr>
              <a:t> </a:t>
            </a:r>
            <a:r>
              <a:rPr lang="en-US" sz="1800" b="0" i="0" dirty="0" err="1">
                <a:effectLst/>
              </a:rPr>
              <a:t>revisada</a:t>
            </a:r>
            <a:r>
              <a:rPr lang="en-US" sz="1800" b="0" i="0" dirty="0">
                <a:effectLst/>
              </a:rPr>
              <a:t> de </a:t>
            </a:r>
            <a:r>
              <a:rPr lang="en-US" sz="1800" b="0" i="0" dirty="0" err="1">
                <a:effectLst/>
              </a:rPr>
              <a:t>estrategias</a:t>
            </a:r>
            <a:r>
              <a:rPr lang="en-US" sz="1800" b="0" i="0" dirty="0">
                <a:effectLst/>
              </a:rPr>
              <a:t> </a:t>
            </a:r>
            <a:r>
              <a:rPr lang="en-US" sz="1800" b="0" i="0" dirty="0" err="1">
                <a:effectLst/>
              </a:rPr>
              <a:t>multimodales</a:t>
            </a:r>
            <a:r>
              <a:rPr lang="en-US" sz="1800" b="0" i="0" dirty="0">
                <a:effectLst/>
              </a:rPr>
              <a:t>/conjunto </a:t>
            </a:r>
            <a:r>
              <a:rPr lang="en-US" sz="1800" b="0" i="0" dirty="0" err="1">
                <a:effectLst/>
              </a:rPr>
              <a:t>inicial</a:t>
            </a:r>
            <a:r>
              <a:rPr lang="en-US" sz="1800" b="0" i="0" dirty="0">
                <a:effectLst/>
              </a:rPr>
              <a:t> de </a:t>
            </a:r>
            <a:r>
              <a:rPr lang="en-US" sz="1800" b="0" i="0" dirty="0" err="1">
                <a:effectLst/>
              </a:rPr>
              <a:t>proyectos</a:t>
            </a:r>
            <a:r>
              <a:rPr lang="en-US" sz="1800" b="0" i="0" dirty="0">
                <a:effectLst/>
              </a:rPr>
              <a:t> y </a:t>
            </a:r>
            <a:r>
              <a:rPr lang="en-US" sz="1800" b="0" i="0" dirty="0" err="1">
                <a:effectLst/>
              </a:rPr>
              <a:t>programas</a:t>
            </a:r>
            <a:r>
              <a:rPr lang="en-US" sz="1800" b="0" i="0" dirty="0">
                <a:effectLst/>
              </a:rPr>
              <a:t> para </a:t>
            </a:r>
            <a:r>
              <a:rPr lang="en-US" sz="1800" b="0" i="0" dirty="0" err="1">
                <a:effectLst/>
              </a:rPr>
              <a:t>el</a:t>
            </a:r>
            <a:r>
              <a:rPr lang="en-US" sz="1800" b="0" i="0" dirty="0">
                <a:effectLst/>
              </a:rPr>
              <a:t> </a:t>
            </a:r>
            <a:r>
              <a:rPr lang="en-US" sz="1800" b="0" i="0" dirty="0" err="1">
                <a:effectLst/>
              </a:rPr>
              <a:t>avance</a:t>
            </a:r>
            <a:r>
              <a:rPr lang="en-US" sz="1800" b="0" i="0" dirty="0">
                <a:effectLst/>
              </a:rPr>
              <a:t> </a:t>
            </a:r>
            <a:r>
              <a:rPr lang="en-US" sz="1800" b="0" i="0" dirty="0" err="1">
                <a:effectLst/>
              </a:rPr>
              <a:t>en</a:t>
            </a:r>
            <a:r>
              <a:rPr lang="en-US" sz="1800" b="0" i="0" dirty="0">
                <a:effectLst/>
              </a:rPr>
              <a:t> </a:t>
            </a:r>
            <a:r>
              <a:rPr lang="en-US" sz="1800" b="0" i="0" dirty="0" err="1">
                <a:effectLst/>
              </a:rPr>
              <a:t>Evaluación</a:t>
            </a:r>
            <a:r>
              <a:rPr lang="en-US" sz="1800" b="0" i="0" dirty="0">
                <a:effectLst/>
              </a:rPr>
              <a:t> </a:t>
            </a:r>
          </a:p>
          <a:p>
            <a:pPr marL="285750" indent="-285750" fontAlgn="base">
              <a:buFont typeface="Calibri" panose="020F0502020204030204" pitchFamily="34" charset="0"/>
              <a:buChar char="&gt;"/>
            </a:pPr>
            <a:endParaRPr lang="en-US" sz="1800" b="0" i="0" dirty="0">
              <a:effectLst/>
            </a:endParaRPr>
          </a:p>
          <a:p>
            <a:pPr marL="285750" indent="-285750" fontAlgn="base">
              <a:buFont typeface="Calibri" panose="020F0502020204030204" pitchFamily="34" charset="0"/>
              <a:buChar char="&gt;"/>
            </a:pPr>
            <a:r>
              <a:rPr lang="en-US" sz="1800" b="0" i="0" dirty="0" err="1">
                <a:effectLst/>
              </a:rPr>
              <a:t>Revisar</a:t>
            </a:r>
            <a:r>
              <a:rPr lang="en-US" sz="1800" b="0" i="0" dirty="0">
                <a:effectLst/>
              </a:rPr>
              <a:t> las </a:t>
            </a:r>
            <a:r>
              <a:rPr lang="en-US" sz="1800" b="0" i="0" dirty="0" err="1">
                <a:effectLst/>
              </a:rPr>
              <a:t>oportunidades</a:t>
            </a:r>
            <a:r>
              <a:rPr lang="en-US" sz="1800" b="0" i="0" dirty="0">
                <a:effectLst/>
              </a:rPr>
              <a:t> de </a:t>
            </a:r>
            <a:r>
              <a:rPr lang="en-US" sz="1800" b="0" i="0" dirty="0" err="1">
                <a:effectLst/>
              </a:rPr>
              <a:t>subvención</a:t>
            </a:r>
            <a:r>
              <a:rPr lang="en-US" sz="1800" b="0" i="0" dirty="0">
                <a:effectLst/>
              </a:rPr>
              <a:t> federal y </a:t>
            </a:r>
            <a:r>
              <a:rPr lang="en-US" sz="1800" b="0" i="0" dirty="0" err="1">
                <a:effectLst/>
              </a:rPr>
              <a:t>estatal</a:t>
            </a:r>
            <a:endParaRPr lang="en-US" sz="1800" b="0" i="0" dirty="0">
              <a:effectLst/>
            </a:endParaRPr>
          </a:p>
          <a:p>
            <a:pPr marL="285750" indent="-285750" fontAlgn="base">
              <a:buFont typeface="Calibri" panose="020F0502020204030204" pitchFamily="34" charset="0"/>
              <a:buChar char="&gt;"/>
            </a:pPr>
            <a:endParaRPr lang="en-US" sz="1800" b="0" i="0" dirty="0">
              <a:effectLst/>
            </a:endParaRPr>
          </a:p>
          <a:p>
            <a:pPr marL="285750" indent="-285750" fontAlgn="base">
              <a:buFont typeface="Calibri" panose="020F0502020204030204" pitchFamily="34" charset="0"/>
              <a:buChar char="&gt;"/>
            </a:pPr>
            <a:r>
              <a:rPr lang="en-US" sz="1800" b="0" i="0" dirty="0" err="1">
                <a:effectLst/>
              </a:rPr>
              <a:t>Recibir</a:t>
            </a:r>
            <a:r>
              <a:rPr lang="en-US" sz="1800" b="0" i="0" dirty="0">
                <a:effectLst/>
              </a:rPr>
              <a:t> </a:t>
            </a:r>
            <a:r>
              <a:rPr lang="en-US" sz="1800" b="0" i="0" dirty="0" err="1">
                <a:effectLst/>
              </a:rPr>
              <a:t>una</a:t>
            </a:r>
            <a:r>
              <a:rPr lang="en-US" sz="1800" b="0" i="0" dirty="0">
                <a:effectLst/>
              </a:rPr>
              <a:t> </a:t>
            </a:r>
            <a:r>
              <a:rPr lang="en-US" sz="1800" b="0" i="0" dirty="0" err="1">
                <a:effectLst/>
              </a:rPr>
              <a:t>descripción</a:t>
            </a:r>
            <a:r>
              <a:rPr lang="en-US" sz="1800" b="0" i="0" dirty="0">
                <a:effectLst/>
              </a:rPr>
              <a:t> general de la </a:t>
            </a:r>
            <a:r>
              <a:rPr lang="en-US" sz="1800" b="0" i="0" dirty="0" err="1">
                <a:effectLst/>
              </a:rPr>
              <a:t>fase</a:t>
            </a:r>
            <a:r>
              <a:rPr lang="en-US" sz="1800" b="0" i="0" dirty="0">
                <a:effectLst/>
              </a:rPr>
              <a:t> IV: </a:t>
            </a:r>
            <a:r>
              <a:rPr lang="en-US" sz="1800" b="0" i="0" dirty="0" err="1">
                <a:effectLst/>
              </a:rPr>
              <a:t>Evaluación</a:t>
            </a:r>
            <a:r>
              <a:rPr lang="en-US" sz="1800" b="0" i="0" dirty="0">
                <a:effectLst/>
              </a:rPr>
              <a:t> y </a:t>
            </a:r>
            <a:r>
              <a:rPr lang="en-US" sz="1800" b="0" i="0" dirty="0" err="1">
                <a:effectLst/>
              </a:rPr>
              <a:t>perfeccionamiento</a:t>
            </a:r>
            <a:r>
              <a:rPr lang="en-US" sz="1800" b="0" i="0" dirty="0">
                <a:effectLst/>
              </a:rPr>
              <a:t> de </a:t>
            </a:r>
            <a:r>
              <a:rPr lang="en-US" sz="1800" b="0" i="0" dirty="0" err="1">
                <a:effectLst/>
              </a:rPr>
              <a:t>proyectos</a:t>
            </a:r>
            <a:r>
              <a:rPr lang="en-US" sz="1800" b="0" i="0" dirty="0">
                <a:effectLst/>
              </a:rPr>
              <a:t> y </a:t>
            </a:r>
            <a:r>
              <a:rPr lang="en-US" sz="1800" b="0" i="0" dirty="0" err="1">
                <a:effectLst/>
              </a:rPr>
              <a:t>programas</a:t>
            </a:r>
            <a:endParaRPr lang="en-US" sz="1800" b="0" i="0" dirty="0">
              <a:effectLst/>
            </a:endParaRPr>
          </a:p>
        </p:txBody>
      </p:sp>
    </p:spTree>
    <p:extLst>
      <p:ext uri="{BB962C8B-B14F-4D97-AF65-F5344CB8AC3E}">
        <p14:creationId xmlns:p14="http://schemas.microsoft.com/office/powerpoint/2010/main" val="215066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dirty="0"/>
              <a:t>Agenda </a:t>
            </a:r>
            <a:r>
              <a:rPr lang="en-US" dirty="0" err="1"/>
              <a:t>detallada</a:t>
            </a:r>
            <a:r>
              <a:rPr lang="en-US" dirty="0"/>
              <a:t>  </a:t>
            </a:r>
            <a:endParaRPr lang="en-US" i="1" dirty="0">
              <a:cs typeface="Calibri"/>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0" name="TextBox 9">
            <a:extLst>
              <a:ext uri="{FF2B5EF4-FFF2-40B4-BE49-F238E27FC236}">
                <a16:creationId xmlns:a16="http://schemas.microsoft.com/office/drawing/2014/main" id="{6D434805-67C2-8EC4-B32A-E8303A48FB8F}"/>
              </a:ext>
            </a:extLst>
          </p:cNvPr>
          <p:cNvSpPr txBox="1"/>
          <p:nvPr/>
        </p:nvSpPr>
        <p:spPr>
          <a:xfrm>
            <a:off x="337705" y="1231938"/>
            <a:ext cx="5966731" cy="4801314"/>
          </a:xfrm>
          <a:prstGeom prst="rect">
            <a:avLst/>
          </a:prstGeom>
          <a:noFill/>
        </p:spPr>
        <p:txBody>
          <a:bodyPr wrap="square" rtlCol="0">
            <a:spAutoFit/>
          </a:bodyPr>
          <a:lstStyle/>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5pm Bienvenida y comentarios iniciales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Introducciones, Reglas básicas, Objetivos, Orden del día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5:10pm Punto 1 de la orden del día: Fase III—Lista inicial de estrategias, proyectos y programas multimodales (MSPP)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Descripción general y marco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ii</a:t>
            </a:r>
            <a:r>
              <a:rPr lang="es-US" sz="1800" dirty="0">
                <a:effectLst/>
                <a:latin typeface="Calibri" panose="020F0502020204030204" pitchFamily="34" charset="0"/>
                <a:ea typeface="Calibri" panose="020F0502020204030204" pitchFamily="34" charset="0"/>
                <a:cs typeface="Arial" panose="020B0604020202020204" pitchFamily="34" charset="0"/>
              </a:rPr>
              <a:t>. Resumen de las reuniones anteriores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iii</a:t>
            </a:r>
            <a:r>
              <a:rPr lang="es-US" sz="1800" dirty="0">
                <a:effectLst/>
                <a:latin typeface="Calibri" panose="020F0502020204030204" pitchFamily="34" charset="0"/>
                <a:ea typeface="Calibri" panose="020F0502020204030204" pitchFamily="34" charset="0"/>
                <a:cs typeface="Arial" panose="020B0604020202020204" pitchFamily="34" charset="0"/>
              </a:rPr>
              <a:t>. Revisión de la lista inicial de proyectos y programas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iv</a:t>
            </a:r>
            <a:r>
              <a:rPr lang="es-US" sz="1800" dirty="0">
                <a:effectLst/>
                <a:latin typeface="Calibri" panose="020F0502020204030204" pitchFamily="34" charset="0"/>
                <a:ea typeface="Calibri" panose="020F0502020204030204" pitchFamily="34" charset="0"/>
                <a:cs typeface="Arial" panose="020B0604020202020204" pitchFamily="34" charset="0"/>
              </a:rPr>
              <a:t>. Analizar el consenso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i="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Recomendación de pasar la lista inicial revisada de estrategias, proyectos y programas multimodales a Evaluación.</a:t>
            </a:r>
            <a:endParaRPr lang="en-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57250" lvl="1" indent="-400050">
              <a:buAutoNum type="romanLcPeriod"/>
            </a:pPr>
            <a:r>
              <a:rPr lang="es-US" dirty="0">
                <a:effectLst/>
                <a:latin typeface="Calibri" panose="020F0502020204030204" pitchFamily="34" charset="0"/>
                <a:ea typeface="Calibri" panose="020F0502020204030204" pitchFamily="34" charset="0"/>
                <a:cs typeface="Arial" panose="020B0604020202020204" pitchFamily="34" charset="0"/>
              </a:rPr>
              <a:t>Debate del Equipo operativo sobre la lista inicial revisada</a:t>
            </a:r>
          </a:p>
          <a:p>
            <a:pPr marL="857250" lvl="1" indent="-400050">
              <a:buAutoNum type="romanLcPeriod"/>
            </a:pPr>
            <a:r>
              <a:rPr lang="es-US"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Comentarios del público </a:t>
            </a:r>
            <a:r>
              <a:rPr lang="en-US" sz="1400" dirty="0">
                <a:solidFill>
                  <a:schemeClr val="accent1"/>
                </a:solidFill>
                <a:effectLst/>
              </a:rPr>
              <a:t> </a:t>
            </a:r>
            <a:endParaRPr lang="es-ES_tradnl" sz="1400" dirty="0">
              <a:solidFill>
                <a:schemeClr val="accent1"/>
              </a:solidFill>
            </a:endParaRPr>
          </a:p>
        </p:txBody>
      </p:sp>
      <p:sp>
        <p:nvSpPr>
          <p:cNvPr id="14" name="TextBox 13">
            <a:extLst>
              <a:ext uri="{FF2B5EF4-FFF2-40B4-BE49-F238E27FC236}">
                <a16:creationId xmlns:a16="http://schemas.microsoft.com/office/drawing/2014/main" id="{C6F0F4E5-86B3-AB79-B755-FC510D5FFA1C}"/>
              </a:ext>
            </a:extLst>
          </p:cNvPr>
          <p:cNvSpPr txBox="1"/>
          <p:nvPr/>
        </p:nvSpPr>
        <p:spPr>
          <a:xfrm>
            <a:off x="6803621" y="1231938"/>
            <a:ext cx="5159433" cy="3970318"/>
          </a:xfrm>
          <a:prstGeom prst="rect">
            <a:avLst/>
          </a:prstGeom>
          <a:noFill/>
        </p:spPr>
        <p:txBody>
          <a:bodyPr wrap="square" rtlCol="0">
            <a:spAutoFit/>
          </a:bodyPr>
          <a:lstStyle/>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6:30pm Punto 2 del orden del día: Oportunidades de subvención federal y estatal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Descripción general — Programa 2023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ii</a:t>
            </a:r>
            <a:r>
              <a:rPr lang="es-US" sz="1800" dirty="0">
                <a:effectLst/>
                <a:latin typeface="Calibri" panose="020F0502020204030204" pitchFamily="34" charset="0"/>
                <a:ea typeface="Calibri" panose="020F0502020204030204" pitchFamily="34" charset="0"/>
                <a:cs typeface="Arial" panose="020B0604020202020204" pitchFamily="34" charset="0"/>
              </a:rPr>
              <a:t>. Debate del Equipo operativo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err="1">
                <a:solidFill>
                  <a:schemeClr val="accent1"/>
                </a:solidFill>
                <a:effectLst/>
                <a:latin typeface="Calibri" panose="020F0502020204030204" pitchFamily="34" charset="0"/>
                <a:ea typeface="Calibri" panose="020F0502020204030204" pitchFamily="34" charset="0"/>
                <a:cs typeface="Arial" panose="020B0604020202020204" pitchFamily="34" charset="0"/>
              </a:rPr>
              <a:t>iii</a:t>
            </a:r>
            <a:r>
              <a:rPr lang="es-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Comentarios del público </a:t>
            </a:r>
            <a:endParaRPr lang="en-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6:45pm Punto 3 del orden del día: Descripción general y próximos pasos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Descripción general y cronograma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6:55pm Comentarios finales y </a:t>
            </a:r>
            <a:r>
              <a:rPr lang="es-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comentarios del público general </a:t>
            </a:r>
            <a:endParaRPr lang="en-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7pm Cierre de la sesión</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7628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4852" y="1753353"/>
            <a:ext cx="12172996" cy="2123658"/>
          </a:xfrm>
          <a:prstGeom prst="rect">
            <a:avLst/>
          </a:prstGeom>
          <a:noFill/>
        </p:spPr>
        <p:txBody>
          <a:bodyPr wrap="square" lIns="91440" tIns="45720" rIns="91440" bIns="45720" anchor="t">
            <a:spAutoFit/>
          </a:bodyPr>
          <a:lstStyle/>
          <a:p>
            <a:pPr algn="ctr"/>
            <a:r>
              <a:rPr lang="en-US" sz="4400" b="1" dirty="0">
                <a:solidFill>
                  <a:srgbClr val="FFFFFF"/>
                </a:solidFill>
                <a:ea typeface="Times New Roman" panose="02020603050405020304" pitchFamily="18" charset="0"/>
                <a:cs typeface="Times New Roman"/>
              </a:rPr>
              <a:t>Punto 1 del </a:t>
            </a:r>
            <a:r>
              <a:rPr lang="en-US" sz="4400" b="1" dirty="0" err="1">
                <a:solidFill>
                  <a:srgbClr val="FFFFFF"/>
                </a:solidFill>
                <a:ea typeface="Times New Roman" panose="02020603050405020304" pitchFamily="18" charset="0"/>
                <a:cs typeface="Times New Roman"/>
              </a:rPr>
              <a:t>orden</a:t>
            </a:r>
            <a:r>
              <a:rPr lang="en-US" sz="4400" b="1" dirty="0">
                <a:solidFill>
                  <a:srgbClr val="FFFFFF"/>
                </a:solidFill>
                <a:ea typeface="Times New Roman" panose="02020603050405020304" pitchFamily="18" charset="0"/>
                <a:cs typeface="Times New Roman"/>
              </a:rPr>
              <a:t> del día:</a:t>
            </a:r>
          </a:p>
          <a:p>
            <a:pPr algn="ctr"/>
            <a:r>
              <a:rPr lang="en-US" sz="4400" b="1" dirty="0" err="1">
                <a:solidFill>
                  <a:srgbClr val="FFFFFF"/>
                </a:solidFill>
                <a:ea typeface="Times New Roman" panose="02020603050405020304" pitchFamily="18" charset="0"/>
                <a:cs typeface="Times New Roman"/>
              </a:rPr>
              <a:t>Estrategias</a:t>
            </a:r>
            <a:r>
              <a:rPr lang="en-US" sz="4400" b="1" dirty="0">
                <a:solidFill>
                  <a:srgbClr val="FFFFFF"/>
                </a:solidFill>
                <a:ea typeface="Times New Roman" panose="02020603050405020304" pitchFamily="18" charset="0"/>
                <a:cs typeface="Times New Roman"/>
              </a:rPr>
              <a:t>, </a:t>
            </a:r>
            <a:r>
              <a:rPr lang="en-US" sz="4400" b="1" dirty="0" err="1">
                <a:solidFill>
                  <a:srgbClr val="FFFFFF"/>
                </a:solidFill>
                <a:ea typeface="Times New Roman" panose="02020603050405020304" pitchFamily="18" charset="0"/>
                <a:cs typeface="Times New Roman"/>
              </a:rPr>
              <a:t>proyectos</a:t>
            </a:r>
            <a:r>
              <a:rPr lang="en-US" sz="4400" b="1" dirty="0">
                <a:solidFill>
                  <a:srgbClr val="FFFFFF"/>
                </a:solidFill>
                <a:ea typeface="Times New Roman" panose="02020603050405020304" pitchFamily="18" charset="0"/>
                <a:cs typeface="Times New Roman"/>
              </a:rPr>
              <a:t> y </a:t>
            </a:r>
            <a:r>
              <a:rPr lang="en-US" sz="4400" b="1" dirty="0" err="1">
                <a:solidFill>
                  <a:srgbClr val="FFFFFF"/>
                </a:solidFill>
                <a:ea typeface="Times New Roman" panose="02020603050405020304" pitchFamily="18" charset="0"/>
                <a:cs typeface="Times New Roman"/>
              </a:rPr>
              <a:t>programas</a:t>
            </a:r>
            <a:r>
              <a:rPr lang="en-US" sz="4400" b="1" dirty="0">
                <a:solidFill>
                  <a:srgbClr val="FFFFFF"/>
                </a:solidFill>
                <a:ea typeface="Times New Roman" panose="02020603050405020304" pitchFamily="18" charset="0"/>
                <a:cs typeface="Times New Roman"/>
              </a:rPr>
              <a:t> </a:t>
            </a:r>
            <a:r>
              <a:rPr lang="en-US" sz="4400" b="1" dirty="0" err="1">
                <a:solidFill>
                  <a:srgbClr val="FFFFFF"/>
                </a:solidFill>
                <a:ea typeface="Times New Roman" panose="02020603050405020304" pitchFamily="18" charset="0"/>
                <a:cs typeface="Times New Roman"/>
              </a:rPr>
              <a:t>multimodales</a:t>
            </a:r>
            <a:endParaRPr lang="en-US" sz="4400" b="1" dirty="0">
              <a:solidFill>
                <a:srgbClr val="FFFFFF"/>
              </a:solidFill>
              <a:ea typeface="Times New Roman" panose="02020603050405020304" pitchFamily="18" charset="0"/>
              <a:cs typeface="Times New Roman"/>
            </a:endParaRPr>
          </a:p>
          <a:p>
            <a:pPr algn="ctr"/>
            <a:r>
              <a:rPr lang="en-US" sz="4400" b="1" dirty="0">
                <a:solidFill>
                  <a:srgbClr val="FFFFFF"/>
                </a:solidFill>
                <a:ea typeface="Times New Roman" panose="02020603050405020304" pitchFamily="18" charset="0"/>
                <a:cs typeface="Times New Roman"/>
              </a:rPr>
              <a:t>Lista </a:t>
            </a:r>
            <a:r>
              <a:rPr lang="en-US" sz="4400" b="1" dirty="0" err="1">
                <a:solidFill>
                  <a:srgbClr val="FFFFFF"/>
                </a:solidFill>
                <a:ea typeface="Times New Roman" panose="02020603050405020304" pitchFamily="18" charset="0"/>
                <a:cs typeface="Times New Roman"/>
              </a:rPr>
              <a:t>inicial</a:t>
            </a:r>
            <a:r>
              <a:rPr lang="en-US" sz="4400" b="1" dirty="0">
                <a:solidFill>
                  <a:srgbClr val="FFFFFF"/>
                </a:solidFill>
                <a:ea typeface="Times New Roman" panose="02020603050405020304" pitchFamily="18" charset="0"/>
                <a:cs typeface="Times New Roman"/>
              </a:rPr>
              <a:t> </a:t>
            </a:r>
            <a:r>
              <a:rPr lang="en-US" sz="4400" b="1" dirty="0" err="1">
                <a:solidFill>
                  <a:srgbClr val="FFFFFF"/>
                </a:solidFill>
                <a:ea typeface="Times New Roman" panose="02020603050405020304" pitchFamily="18" charset="0"/>
                <a:cs typeface="Times New Roman"/>
              </a:rPr>
              <a:t>revisada</a:t>
            </a:r>
            <a:endParaRPr lang="en-US" sz="4400" b="1" dirty="0">
              <a:solidFill>
                <a:srgbClr val="FFFFFF"/>
              </a:solidFill>
              <a:ea typeface="Times New Roman" panose="02020603050405020304" pitchFamily="18" charset="0"/>
              <a:cs typeface="Times New Roman"/>
            </a:endParaRPr>
          </a:p>
        </p:txBody>
      </p:sp>
    </p:spTree>
    <p:extLst>
      <p:ext uri="{BB962C8B-B14F-4D97-AF65-F5344CB8AC3E}">
        <p14:creationId xmlns:p14="http://schemas.microsoft.com/office/powerpoint/2010/main" val="3912583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243243" y="-123473"/>
            <a:ext cx="11705514" cy="1077218"/>
          </a:xfrm>
          <a:prstGeom prst="rect">
            <a:avLst/>
          </a:prstGeom>
          <a:noFill/>
        </p:spPr>
        <p:txBody>
          <a:bodyPr wrap="square" lIns="91440" tIns="45720" rIns="91440" bIns="45720" anchor="t">
            <a:spAutoFit/>
          </a:bodyPr>
          <a:lstStyle/>
          <a:p>
            <a:r>
              <a:rPr lang="en-US" sz="3200" b="1" dirty="0" err="1">
                <a:solidFill>
                  <a:srgbClr val="FFFFFF"/>
                </a:solidFill>
                <a:latin typeface="Calibri"/>
                <a:cs typeface="Times New Roman"/>
              </a:rPr>
              <a:t>Descripción</a:t>
            </a:r>
            <a:r>
              <a:rPr lang="en-US" sz="3200" b="1" dirty="0">
                <a:solidFill>
                  <a:srgbClr val="FFFFFF"/>
                </a:solidFill>
                <a:latin typeface="Calibri"/>
                <a:cs typeface="Times New Roman"/>
              </a:rPr>
              <a:t> general del </a:t>
            </a:r>
            <a:r>
              <a:rPr lang="en-US" sz="3200" b="1" dirty="0" err="1">
                <a:solidFill>
                  <a:srgbClr val="FFFFFF"/>
                </a:solidFill>
                <a:latin typeface="Calibri"/>
                <a:cs typeface="Times New Roman"/>
              </a:rPr>
              <a:t>tema</a:t>
            </a:r>
            <a:r>
              <a:rPr lang="en-US" sz="3200" b="1" dirty="0">
                <a:solidFill>
                  <a:srgbClr val="FFFFFF"/>
                </a:solidFill>
                <a:latin typeface="Calibri"/>
                <a:cs typeface="Times New Roman"/>
              </a:rPr>
              <a:t>: Lista </a:t>
            </a:r>
            <a:r>
              <a:rPr lang="en-US" sz="3200" b="1" dirty="0" err="1">
                <a:solidFill>
                  <a:srgbClr val="FFFFFF"/>
                </a:solidFill>
                <a:latin typeface="Calibri"/>
                <a:cs typeface="Times New Roman"/>
              </a:rPr>
              <a:t>inicial</a:t>
            </a:r>
            <a:r>
              <a:rPr lang="en-US" sz="3200" b="1" dirty="0">
                <a:solidFill>
                  <a:srgbClr val="FFFFFF"/>
                </a:solidFill>
                <a:latin typeface="Calibri"/>
                <a:cs typeface="Times New Roman"/>
              </a:rPr>
              <a:t> de </a:t>
            </a:r>
          </a:p>
          <a:p>
            <a:r>
              <a:rPr lang="en-US" sz="3200" b="1" dirty="0" err="1">
                <a:solidFill>
                  <a:srgbClr val="FFFFFF"/>
                </a:solidFill>
                <a:latin typeface="Calibri"/>
                <a:cs typeface="Times New Roman"/>
              </a:rPr>
              <a:t>proyectos</a:t>
            </a:r>
            <a:r>
              <a:rPr lang="en-US" sz="3200" b="1" dirty="0">
                <a:solidFill>
                  <a:srgbClr val="FFFFFF"/>
                </a:solidFill>
                <a:latin typeface="Calibri"/>
                <a:cs typeface="Times New Roman"/>
              </a:rPr>
              <a:t> y </a:t>
            </a:r>
            <a:r>
              <a:rPr lang="en-US" sz="3200" b="1" dirty="0" err="1">
                <a:solidFill>
                  <a:srgbClr val="FFFFFF"/>
                </a:solidFill>
                <a:latin typeface="Calibri"/>
                <a:cs typeface="Times New Roman"/>
              </a:rPr>
              <a:t>programas</a:t>
            </a:r>
            <a:endParaRPr lang="en-US" sz="3200" b="1" dirty="0">
              <a:solidFill>
                <a:srgbClr val="FFFFFF"/>
              </a:solidFill>
              <a:latin typeface="Calibri"/>
              <a:cs typeface="Times New Roman"/>
            </a:endParaRPr>
          </a:p>
        </p:txBody>
      </p:sp>
      <p:sp>
        <p:nvSpPr>
          <p:cNvPr id="4" name="TextBox 3">
            <a:extLst>
              <a:ext uri="{FF2B5EF4-FFF2-40B4-BE49-F238E27FC236}">
                <a16:creationId xmlns:a16="http://schemas.microsoft.com/office/drawing/2014/main" id="{F6CBF3F3-A624-6AEF-4085-EC97BBA8361E}"/>
              </a:ext>
            </a:extLst>
          </p:cNvPr>
          <p:cNvSpPr txBox="1"/>
          <p:nvPr/>
        </p:nvSpPr>
        <p:spPr>
          <a:xfrm>
            <a:off x="431619" y="1105551"/>
            <a:ext cx="11588931" cy="3785652"/>
          </a:xfrm>
          <a:prstGeom prst="rect">
            <a:avLst/>
          </a:prstGeom>
          <a:noFill/>
        </p:spPr>
        <p:txBody>
          <a:bodyPr wrap="square" lIns="91440" tIns="45720" rIns="91440" bIns="45720" anchor="t">
            <a:spAutoFit/>
          </a:bodyPr>
          <a:lstStyle/>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En esta sección, haremos lo siguiente: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Revisar el cronograma del proyecto, la visión, los objetivos y los principios orientadores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Debatir/aclarar proyectos y programas específicos, según sea necesario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Objetivo de tiempo para el debate de hoy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1 hora y 10 minutos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Acciones del Equipo operativo: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Asegúrense de que comprenden cómo se desarrolló la lista de proyectos y cómo está organizada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s-US" sz="2400" dirty="0">
                <a:effectLst/>
                <a:latin typeface="Calibri" panose="020F0502020204030204" pitchFamily="34" charset="0"/>
                <a:ea typeface="Calibri" panose="020F0502020204030204" pitchFamily="34" charset="0"/>
                <a:cs typeface="Arial" panose="020B0604020202020204" pitchFamily="34" charset="0"/>
              </a:rPr>
              <a:t>Analicen la recomendación de pasar la lista inicial revisada de estrategias, proyectos y programas multimodales a Evaluación</a:t>
            </a:r>
            <a:r>
              <a:rPr lang="en-US" sz="2400" dirty="0">
                <a:effectLst/>
              </a:rPr>
              <a:t> </a:t>
            </a:r>
            <a:endParaRPr lang="en-US" sz="2400" dirty="0">
              <a:solidFill>
                <a:srgbClr val="000000"/>
              </a:solidFill>
              <a:latin typeface="Calibri" panose="020F0502020204030204" pitchFamily="34" charset="0"/>
              <a:cs typeface="Calibri"/>
            </a:endParaRPr>
          </a:p>
        </p:txBody>
      </p:sp>
    </p:spTree>
    <p:extLst>
      <p:ext uri="{BB962C8B-B14F-4D97-AF65-F5344CB8AC3E}">
        <p14:creationId xmlns:p14="http://schemas.microsoft.com/office/powerpoint/2010/main" val="3878767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2E1B04E0-7182-4049-B912-0D32EEBDB815}"/>
              </a:ext>
            </a:extLst>
          </p:cNvPr>
          <p:cNvSpPr txBox="1"/>
          <p:nvPr/>
        </p:nvSpPr>
        <p:spPr>
          <a:xfrm>
            <a:off x="320266" y="204318"/>
            <a:ext cx="9624126" cy="584775"/>
          </a:xfrm>
          <a:prstGeom prst="rect">
            <a:avLst/>
          </a:prstGeom>
          <a:noFill/>
        </p:spPr>
        <p:txBody>
          <a:bodyPr wrap="square" lIns="91440" tIns="45720" rIns="91440" bIns="45720" anchor="t">
            <a:spAutoFit/>
          </a:bodyPr>
          <a:lstStyle/>
          <a:p>
            <a:pPr>
              <a:defRPr/>
            </a:pP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Para lo que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estamos</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trabajamos</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t>
            </a:r>
            <a:endParaRPr lang="es-ES" sz="3200" dirty="0">
              <a:solidFill>
                <a:srgbClr val="000000"/>
              </a:solidFill>
              <a:latin typeface="Calibri"/>
              <a:ea typeface="Times New Roman" panose="02020603050405020304" pitchFamily="18" charset="0"/>
              <a:cs typeface="Calibri"/>
            </a:endParaRPr>
          </a:p>
        </p:txBody>
      </p:sp>
      <p:sp>
        <p:nvSpPr>
          <p:cNvPr id="5" name="TextBox 4">
            <a:extLst>
              <a:ext uri="{FF2B5EF4-FFF2-40B4-BE49-F238E27FC236}">
                <a16:creationId xmlns:a16="http://schemas.microsoft.com/office/drawing/2014/main" id="{38A2B4D1-0C13-4652-AA41-465AA35D9C4B}"/>
              </a:ext>
            </a:extLst>
          </p:cNvPr>
          <p:cNvSpPr txBox="1"/>
          <p:nvPr/>
        </p:nvSpPr>
        <p:spPr>
          <a:xfrm>
            <a:off x="11580092" y="6463194"/>
            <a:ext cx="381000" cy="28758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54824E9B-A0DF-0B6D-E739-17483BE1F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470" b="45158"/>
          <a:stretch/>
        </p:blipFill>
        <p:spPr bwMode="auto">
          <a:xfrm>
            <a:off x="0" y="2261676"/>
            <a:ext cx="12192000" cy="155130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4F48D7C-7FCD-0D9F-7C7C-7A11D82EB770}"/>
              </a:ext>
            </a:extLst>
          </p:cNvPr>
          <p:cNvSpPr>
            <a:spLocks noChangeAspect="1"/>
          </p:cNvSpPr>
          <p:nvPr/>
        </p:nvSpPr>
        <p:spPr>
          <a:xfrm>
            <a:off x="6589619" y="1911512"/>
            <a:ext cx="723791" cy="72221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27E994-60C5-DB5A-3ABA-2581D18AC48C}"/>
              </a:ext>
            </a:extLst>
          </p:cNvPr>
          <p:cNvSpPr txBox="1"/>
          <p:nvPr/>
        </p:nvSpPr>
        <p:spPr>
          <a:xfrm>
            <a:off x="6589619" y="2072565"/>
            <a:ext cx="723791" cy="415498"/>
          </a:xfrm>
          <a:prstGeom prst="rect">
            <a:avLst/>
          </a:prstGeom>
          <a:noFill/>
        </p:spPr>
        <p:txBody>
          <a:bodyPr wrap="square" rtlCol="0">
            <a:spAutoFit/>
          </a:bodyPr>
          <a:lstStyle/>
          <a:p>
            <a:pPr algn="ctr"/>
            <a:r>
              <a:rPr lang="es-ES_tradnl" sz="1050" b="1" i="1"/>
              <a:t>Siguiente Fase</a:t>
            </a:r>
          </a:p>
        </p:txBody>
      </p:sp>
    </p:spTree>
    <p:extLst>
      <p:ext uri="{BB962C8B-B14F-4D97-AF65-F5344CB8AC3E}">
        <p14:creationId xmlns:p14="http://schemas.microsoft.com/office/powerpoint/2010/main" val="393755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Right 18">
            <a:extLst>
              <a:ext uri="{FF2B5EF4-FFF2-40B4-BE49-F238E27FC236}">
                <a16:creationId xmlns:a16="http://schemas.microsoft.com/office/drawing/2014/main" id="{66E8396B-D9E6-CC7E-FE3F-8F3B8E1DEA61}"/>
              </a:ext>
            </a:extLst>
          </p:cNvPr>
          <p:cNvSpPr/>
          <p:nvPr/>
        </p:nvSpPr>
        <p:spPr>
          <a:xfrm>
            <a:off x="5464142" y="3565182"/>
            <a:ext cx="6722927" cy="29304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BA8CC2A0-74CC-0A0C-FEAB-A1D844DD0BB1}"/>
              </a:ext>
            </a:extLst>
          </p:cNvPr>
          <p:cNvSpPr/>
          <p:nvPr/>
        </p:nvSpPr>
        <p:spPr>
          <a:xfrm>
            <a:off x="0" y="948010"/>
            <a:ext cx="9842965" cy="2919689"/>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50A32-AF08-D21A-FD6A-2094A81F568C}"/>
              </a:ext>
            </a:extLst>
          </p:cNvPr>
          <p:cNvSpPr>
            <a:spLocks noGrp="1"/>
          </p:cNvSpPr>
          <p:nvPr>
            <p:ph type="title"/>
          </p:nvPr>
        </p:nvSpPr>
        <p:spPr>
          <a:xfrm>
            <a:off x="398665" y="477016"/>
            <a:ext cx="9045633" cy="42914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Lista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inicial</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de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proyectos</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y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programas</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Anticiparse</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 la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fase</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siguiente</a:t>
            </a:r>
            <a:b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br>
            <a:endPar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endParaRPr>
          </a:p>
        </p:txBody>
      </p:sp>
      <p:sp>
        <p:nvSpPr>
          <p:cNvPr id="3" name="Slide Number Placeholder 2">
            <a:extLst>
              <a:ext uri="{FF2B5EF4-FFF2-40B4-BE49-F238E27FC236}">
                <a16:creationId xmlns:a16="http://schemas.microsoft.com/office/drawing/2014/main" id="{9E66A617-A122-2733-0C48-98A17FF4E64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99CCAFA-0941-60C9-B04E-D4DEC78484A1}"/>
              </a:ext>
            </a:extLst>
          </p:cNvPr>
          <p:cNvSpPr txBox="1"/>
          <p:nvPr/>
        </p:nvSpPr>
        <p:spPr>
          <a:xfrm>
            <a:off x="87615" y="1895319"/>
            <a:ext cx="17445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Times New Roman" panose="02020603050405020304" pitchFamily="18" charset="0"/>
              </a:rPr>
              <a:t>Compilar la lista completa de proyectos/</a:t>
            </a: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Times New Roman" panose="02020603050405020304" pitchFamily="18" charset="0"/>
              </a:rPr>
              <a:t>programas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EFBEA27-EB1C-712E-AC3C-B7D069D3DEB6}"/>
              </a:ext>
            </a:extLst>
          </p:cNvPr>
          <p:cNvSpPr txBox="1"/>
          <p:nvPr/>
        </p:nvSpPr>
        <p:spPr>
          <a:xfrm>
            <a:off x="7570985" y="2129009"/>
            <a:ext cx="18285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Paquete</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proyectos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para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evaluación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49C8A0C5-D873-D034-9576-D241E75C3232}"/>
              </a:ext>
            </a:extLst>
          </p:cNvPr>
          <p:cNvSpPr txBox="1"/>
          <p:nvPr/>
        </p:nvSpPr>
        <p:spPr>
          <a:xfrm>
            <a:off x="5662424" y="4448632"/>
            <a:ext cx="14779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Desarollar</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las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medidas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los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criterios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la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ejecución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F107359A-3410-0C2B-EAEE-FB9F7131A7A4}"/>
              </a:ext>
            </a:extLst>
          </p:cNvPr>
          <p:cNvSpPr txBox="1"/>
          <p:nvPr/>
        </p:nvSpPr>
        <p:spPr>
          <a:xfrm>
            <a:off x="8931335" y="4481565"/>
            <a:ext cx="27420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Evaluar</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estos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proyectos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agrupados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contra las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medidas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los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criterios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la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ejecución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432AC523-D48E-9320-8E2B-D79AD381FB33}"/>
              </a:ext>
            </a:extLst>
          </p:cNvPr>
          <p:cNvSpPr txBox="1"/>
          <p:nvPr/>
        </p:nvSpPr>
        <p:spPr>
          <a:xfrm>
            <a:off x="7402166" y="4465873"/>
            <a:ext cx="13130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Aportación</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del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Comité</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Consultivo</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el</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CLC</a:t>
            </a:r>
          </a:p>
        </p:txBody>
      </p:sp>
      <p:sp>
        <p:nvSpPr>
          <p:cNvPr id="10" name="TextBox 9">
            <a:extLst>
              <a:ext uri="{FF2B5EF4-FFF2-40B4-BE49-F238E27FC236}">
                <a16:creationId xmlns:a16="http://schemas.microsoft.com/office/drawing/2014/main" id="{AA99E215-7E3C-3701-CFA4-1B3124297219}"/>
              </a:ext>
            </a:extLst>
          </p:cNvPr>
          <p:cNvSpPr txBox="1"/>
          <p:nvPr/>
        </p:nvSpPr>
        <p:spPr>
          <a:xfrm>
            <a:off x="1955623" y="1901437"/>
            <a:ext cx="17690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Revisión</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del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Comité</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Consultivo</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CLC </a:t>
            </a:r>
            <a:r>
              <a:rPr lang="en-US">
                <a:solidFill>
                  <a:srgbClr val="000000"/>
                </a:solidFill>
                <a:latin typeface="Calibri" panose="020F0502020204030204"/>
                <a:cs typeface="Calibri"/>
              </a:rPr>
              <a:t>y</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WG </a:t>
            </a:r>
          </a:p>
        </p:txBody>
      </p:sp>
      <p:sp>
        <p:nvSpPr>
          <p:cNvPr id="11" name="TextBox 10">
            <a:extLst>
              <a:ext uri="{FF2B5EF4-FFF2-40B4-BE49-F238E27FC236}">
                <a16:creationId xmlns:a16="http://schemas.microsoft.com/office/drawing/2014/main" id="{5637CC66-F5AC-8B00-ABBA-D4F119433E0E}"/>
              </a:ext>
            </a:extLst>
          </p:cNvPr>
          <p:cNvSpPr txBox="1"/>
          <p:nvPr/>
        </p:nvSpPr>
        <p:spPr>
          <a:xfrm>
            <a:off x="3578144" y="1946188"/>
            <a:ext cx="183911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Lista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modificada</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los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proyectos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programas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iniciales</a:t>
            </a:r>
            <a:endParaRPr lang="en-US" sz="1800" b="0" i="0" u="none" strike="noStrike" kern="1200" cap="none" spc="0" normalizeH="0" baseline="0" noProof="0">
              <a:ln>
                <a:noFill/>
              </a:ln>
              <a:solidFill>
                <a:srgbClr val="000000"/>
              </a:solidFill>
              <a:effectLst/>
              <a:uLnTx/>
              <a:uFillTx/>
              <a:latin typeface="Calibri" panose="020F0502020204030204"/>
              <a:cs typeface="Calibri"/>
            </a:endParaRPr>
          </a:p>
        </p:txBody>
      </p:sp>
      <p:cxnSp>
        <p:nvCxnSpPr>
          <p:cNvPr id="24" name="Straight Arrow Connector 23">
            <a:extLst>
              <a:ext uri="{FF2B5EF4-FFF2-40B4-BE49-F238E27FC236}">
                <a16:creationId xmlns:a16="http://schemas.microsoft.com/office/drawing/2014/main" id="{EBC1D157-BFF9-DD0F-6EF8-A4B3B37EE423}"/>
              </a:ext>
            </a:extLst>
          </p:cNvPr>
          <p:cNvCxnSpPr/>
          <p:nvPr/>
        </p:nvCxnSpPr>
        <p:spPr>
          <a:xfrm>
            <a:off x="1766437" y="202384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AC37E46-9AB5-D54D-E0BB-957FDDF1F3D0}"/>
              </a:ext>
            </a:extLst>
          </p:cNvPr>
          <p:cNvCxnSpPr>
            <a:cxnSpLocks/>
          </p:cNvCxnSpPr>
          <p:nvPr/>
        </p:nvCxnSpPr>
        <p:spPr>
          <a:xfrm>
            <a:off x="3459700" y="202384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17A71CB-D488-41F4-6665-6B77EB81C77D}"/>
              </a:ext>
            </a:extLst>
          </p:cNvPr>
          <p:cNvCxnSpPr>
            <a:cxnSpLocks/>
          </p:cNvCxnSpPr>
          <p:nvPr/>
        </p:nvCxnSpPr>
        <p:spPr>
          <a:xfrm>
            <a:off x="5464397" y="2046685"/>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B8EF15-2DDE-49F8-5FE5-C53E1554901D}"/>
              </a:ext>
            </a:extLst>
          </p:cNvPr>
          <p:cNvCxnSpPr>
            <a:cxnSpLocks/>
          </p:cNvCxnSpPr>
          <p:nvPr/>
        </p:nvCxnSpPr>
        <p:spPr>
          <a:xfrm>
            <a:off x="7184944" y="4646395"/>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D54D697-6C81-DB02-40CA-AE7D986964DE}"/>
              </a:ext>
            </a:extLst>
          </p:cNvPr>
          <p:cNvCxnSpPr>
            <a:cxnSpLocks/>
          </p:cNvCxnSpPr>
          <p:nvPr/>
        </p:nvCxnSpPr>
        <p:spPr>
          <a:xfrm>
            <a:off x="8747151" y="4633695"/>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4E1BB0-4C07-5A1E-EBAA-392F18A7FA42}"/>
              </a:ext>
            </a:extLst>
          </p:cNvPr>
          <p:cNvSpPr txBox="1"/>
          <p:nvPr/>
        </p:nvSpPr>
        <p:spPr>
          <a:xfrm>
            <a:off x="0" y="3135555"/>
            <a:ext cx="4097438"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US" sz="1400" i="1" dirty="0">
                <a:effectLst/>
                <a:latin typeface="Calibri" panose="020F0502020204030204" pitchFamily="34" charset="0"/>
                <a:ea typeface="Calibri" panose="020F0502020204030204" pitchFamily="34" charset="0"/>
                <a:cs typeface="Times New Roman" panose="02020603050405020304" pitchFamily="18" charset="0"/>
              </a:rPr>
              <a:t>Comentarios públicos en todo momento</a:t>
            </a:r>
            <a:endPar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4FAC22-7D9B-132C-3AEA-B44BC15FD5DB}"/>
              </a:ext>
            </a:extLst>
          </p:cNvPr>
          <p:cNvSpPr txBox="1"/>
          <p:nvPr/>
        </p:nvSpPr>
        <p:spPr>
          <a:xfrm>
            <a:off x="5422560" y="3840755"/>
            <a:ext cx="4539962" cy="40011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a:ea typeface="+mn-ea"/>
                <a:cs typeface="+mn-cs"/>
              </a:rPr>
              <a:t>Marco de </a:t>
            </a:r>
            <a:r>
              <a:rPr kumimoji="0" lang="en-US" sz="2000" b="1" i="0" u="none" strike="noStrike" kern="1200" cap="none" spc="0" normalizeH="0" baseline="0" noProof="0" dirty="0" err="1">
                <a:ln>
                  <a:noFill/>
                </a:ln>
                <a:solidFill>
                  <a:srgbClr val="00B0F0"/>
                </a:solidFill>
                <a:effectLst/>
                <a:uLnTx/>
                <a:uFillTx/>
                <a:latin typeface="Calibri"/>
                <a:ea typeface="+mn-ea"/>
                <a:cs typeface="+mn-cs"/>
              </a:rPr>
              <a:t>Evaluación</a:t>
            </a:r>
            <a:endPar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5F0E8E7-F2B9-BA83-57EA-62898F0B1672}"/>
              </a:ext>
            </a:extLst>
          </p:cNvPr>
          <p:cNvSpPr txBox="1"/>
          <p:nvPr/>
        </p:nvSpPr>
        <p:spPr>
          <a:xfrm>
            <a:off x="5417262" y="5749859"/>
            <a:ext cx="6053384"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US" sz="1400" i="1" dirty="0">
                <a:effectLst/>
                <a:latin typeface="Calibri" panose="020F0502020204030204" pitchFamily="34" charset="0"/>
                <a:ea typeface="Calibri" panose="020F0502020204030204" pitchFamily="34" charset="0"/>
                <a:cs typeface="Times New Roman" panose="02020603050405020304" pitchFamily="18" charset="0"/>
              </a:rPr>
              <a:t>Comentarios públicos en todo momento</a:t>
            </a:r>
            <a:endPar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D1BCF0C-F605-3E45-4CB6-D2BB1D61A6EB}"/>
              </a:ext>
            </a:extLst>
          </p:cNvPr>
          <p:cNvSpPr txBox="1"/>
          <p:nvPr/>
        </p:nvSpPr>
        <p:spPr>
          <a:xfrm>
            <a:off x="5521960" y="1946188"/>
            <a:ext cx="19255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Recomendaciones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del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Comité</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Consultivo</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CLC</a:t>
            </a:r>
            <a:r>
              <a:rPr lang="en-US">
                <a:solidFill>
                  <a:srgbClr val="000000"/>
                </a:solidFill>
                <a:latin typeface="Calibri" panose="020F0502020204030204"/>
                <a:cs typeface="Calibri"/>
              </a:rPr>
              <a:t> y WG</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6F539986-446A-5E61-2934-FCDBE5A4A64D}"/>
              </a:ext>
            </a:extLst>
          </p:cNvPr>
          <p:cNvCxnSpPr>
            <a:cxnSpLocks/>
          </p:cNvCxnSpPr>
          <p:nvPr/>
        </p:nvCxnSpPr>
        <p:spPr>
          <a:xfrm>
            <a:off x="7498695" y="204227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F0CEF3-3EBD-626D-FEB8-E77794B2E291}"/>
              </a:ext>
            </a:extLst>
          </p:cNvPr>
          <p:cNvSpPr txBox="1"/>
          <p:nvPr/>
        </p:nvSpPr>
        <p:spPr>
          <a:xfrm>
            <a:off x="-339758" y="1343230"/>
            <a:ext cx="6096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E2BC23"/>
                </a:solidFill>
                <a:latin typeface="Calibri" panose="020F0502020204030204"/>
              </a:rPr>
              <a:t>E</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strategias</a:t>
            </a:r>
            <a:r>
              <a:rPr kumimoji="0" lang="en-US" sz="2000" b="1" i="0" u="none" strike="noStrike" kern="1200" cap="none" spc="0" normalizeH="0" baseline="0" noProof="0" dirty="0">
                <a:ln>
                  <a:noFill/>
                </a:ln>
                <a:solidFill>
                  <a:srgbClr val="E2BC23"/>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proyectos</a:t>
            </a:r>
            <a:r>
              <a:rPr kumimoji="0" lang="en-US" sz="2000" b="1" i="0" u="none" strike="noStrike" kern="1200" cap="none" spc="0" normalizeH="0" baseline="0" noProof="0" dirty="0">
                <a:ln>
                  <a:noFill/>
                </a:ln>
                <a:solidFill>
                  <a:srgbClr val="E2BC23"/>
                </a:solidFill>
                <a:effectLst/>
                <a:uLnTx/>
                <a:uFillTx/>
                <a:latin typeface="Calibri" panose="020F0502020204030204"/>
                <a:ea typeface="+mn-ea"/>
                <a:cs typeface="+mn-cs"/>
              </a:rPr>
              <a:t> y </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programas</a:t>
            </a:r>
            <a:r>
              <a:rPr kumimoji="0" lang="en-US" sz="2000" b="1" i="0" u="none" strike="noStrike" kern="1200" cap="none" spc="0" normalizeH="0" baseline="0" noProof="0" dirty="0">
                <a:ln>
                  <a:noFill/>
                </a:ln>
                <a:solidFill>
                  <a:srgbClr val="E2BC23"/>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multimodales</a:t>
            </a:r>
            <a:endParaRPr kumimoji="0" lang="en-US" sz="2000" b="1" i="0" u="none" strike="noStrike" kern="1200" cap="none" spc="0" normalizeH="0" baseline="0" noProof="0" dirty="0">
              <a:ln>
                <a:noFill/>
              </a:ln>
              <a:solidFill>
                <a:srgbClr val="E2BC23"/>
              </a:solidFill>
              <a:effectLst/>
              <a:uLnTx/>
              <a:uFillTx/>
              <a:latin typeface="Calibri"/>
              <a:ea typeface="+mn-ea"/>
              <a:cs typeface="+mn-cs"/>
            </a:endParaRPr>
          </a:p>
        </p:txBody>
      </p:sp>
    </p:spTree>
    <p:extLst>
      <p:ext uri="{BB962C8B-B14F-4D97-AF65-F5344CB8AC3E}">
        <p14:creationId xmlns:p14="http://schemas.microsoft.com/office/powerpoint/2010/main" val="17032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7FC55D-4F98-4CDE-96DD-BAF7927A008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77B9294-53C2-456B-BF48-3378239BA55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DFD0C8A-7B8B-4426-9519-F8B09A75E683}"/>
              </a:ext>
            </a:extLst>
          </p:cNvPr>
          <p:cNvSpPr txBox="1"/>
          <p:nvPr/>
        </p:nvSpPr>
        <p:spPr>
          <a:xfrm>
            <a:off x="0" y="6374545"/>
            <a:ext cx="12192000" cy="307777"/>
          </a:xfrm>
          <a:prstGeom prst="rect">
            <a:avLst/>
          </a:prstGeom>
          <a:noFill/>
        </p:spPr>
        <p:txBody>
          <a:bodyPr wrap="square">
            <a:spAutoFit/>
          </a:bodyPr>
          <a:lstStyle/>
          <a:p>
            <a:pPr algn="ctr">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Find more project materials at: </a:t>
            </a:r>
            <a:r>
              <a:rPr lang="en-US" sz="1400">
                <a:effectLst/>
                <a:latin typeface="Calibri" panose="020F0502020204030204" pitchFamily="34" charset="0"/>
                <a:ea typeface="Calibri" panose="020F0502020204030204" pitchFamily="34" charset="0"/>
                <a:cs typeface="Arial" panose="020B0604020202020204" pitchFamily="34" charset="0"/>
                <a:hlinkClick r:id="rId3"/>
              </a:rPr>
              <a:t>https://www.metro.net/projects/lb-ela-corridor-plan/</a:t>
            </a:r>
            <a:r>
              <a:rPr lang="en-US" sz="1400">
                <a:effectLst/>
                <a:latin typeface="Calibri" panose="020F0502020204030204" pitchFamily="34" charset="0"/>
                <a:ea typeface="Calibri" panose="020F0502020204030204" pitchFamily="34" charset="0"/>
                <a:cs typeface="Arial" panose="020B0604020202020204" pitchFamily="34" charset="0"/>
              </a:rPr>
              <a:t> </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26AE93E7-05D6-F233-C776-A653F4FC797B}"/>
              </a:ext>
            </a:extLst>
          </p:cNvPr>
          <p:cNvPicPr>
            <a:picLocks noChangeAspect="1"/>
          </p:cNvPicPr>
          <p:nvPr/>
        </p:nvPicPr>
        <p:blipFill>
          <a:blip r:embed="rId4"/>
          <a:stretch>
            <a:fillRect/>
          </a:stretch>
        </p:blipFill>
        <p:spPr>
          <a:xfrm>
            <a:off x="285995" y="30550"/>
            <a:ext cx="11620009" cy="6431988"/>
          </a:xfrm>
          <a:prstGeom prst="rect">
            <a:avLst/>
          </a:prstGeom>
        </p:spPr>
      </p:pic>
    </p:spTree>
    <p:extLst>
      <p:ext uri="{BB962C8B-B14F-4D97-AF65-F5344CB8AC3E}">
        <p14:creationId xmlns:p14="http://schemas.microsoft.com/office/powerpoint/2010/main" val="547230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Preguntas</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sobre</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el</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proceso</a:t>
            </a:r>
            <a:endPar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8" name="TextBox 7">
            <a:extLst>
              <a:ext uri="{FF2B5EF4-FFF2-40B4-BE49-F238E27FC236}">
                <a16:creationId xmlns:a16="http://schemas.microsoft.com/office/drawing/2014/main" id="{DCF3E26A-07E0-4D1C-A836-74DD5A8C9110}"/>
              </a:ext>
            </a:extLst>
          </p:cNvPr>
          <p:cNvSpPr txBox="1"/>
          <p:nvPr/>
        </p:nvSpPr>
        <p:spPr>
          <a:xfrm>
            <a:off x="621221" y="1112524"/>
            <a:ext cx="10502284" cy="4154984"/>
          </a:xfrm>
          <a:prstGeom prst="rect">
            <a:avLst/>
          </a:prstGeom>
          <a:noFill/>
        </p:spPr>
        <p:txBody>
          <a:bodyPr wrap="square" rtlCol="0">
            <a:spAutoFit/>
          </a:bodyPr>
          <a:lstStyle/>
          <a:p>
            <a:pPr marL="342900" marR="0" lvl="0" indent="-342900">
              <a:spcBef>
                <a:spcPts val="0"/>
              </a:spcBef>
              <a:spcAft>
                <a:spcPts val="0"/>
              </a:spcAft>
              <a:buFont typeface="Calibri" panose="020F0502020204030204" pitchFamily="34" charset="0"/>
              <a:buChar char="&gt;"/>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Durante las últimas semanas, los miembros del Equipo operativo, el Comité de liderazgo comunitario (CLC) y los Grupos de trabajo estuvieron revisando el Borrador Inicial del Conjunto de proyectos y programas.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Como parte de ese esfuerzo, se han planteado preguntas sobre los </a:t>
            </a:r>
            <a:r>
              <a:rPr lang="es-US" sz="2400" b="1" dirty="0">
                <a:effectLst/>
                <a:latin typeface="Calibri" panose="020F0502020204030204" pitchFamily="34" charset="0"/>
                <a:ea typeface="Calibri" panose="020F0502020204030204" pitchFamily="34" charset="0"/>
                <a:cs typeface="Times New Roman" panose="02020603050405020304" pitchFamily="18" charset="0"/>
              </a:rPr>
              <a:t>Próximos pasos del proceso del Equipo operativo </a:t>
            </a:r>
            <a:r>
              <a:rPr lang="es-US" sz="2400" dirty="0">
                <a:effectLst/>
                <a:latin typeface="Calibri" panose="020F0502020204030204" pitchFamily="34" charset="0"/>
                <a:ea typeface="Calibri" panose="020F0502020204030204" pitchFamily="34" charset="0"/>
                <a:cs typeface="Times New Roman" panose="02020603050405020304" pitchFamily="18" charset="0"/>
              </a:rPr>
              <a:t>para desarrollar un Plan de inversión para el Corredor de Long Beach-East de Los Ángeles. </a:t>
            </a:r>
          </a:p>
          <a:p>
            <a:pPr marL="342900" marR="0" lvl="0" indent="-342900">
              <a:spcBef>
                <a:spcPts val="0"/>
              </a:spcBef>
              <a:spcAft>
                <a:spcPts val="0"/>
              </a:spcAft>
              <a:buFont typeface="Calibri" panose="020F0502020204030204" pitchFamily="34" charset="0"/>
              <a:buChar char="&gt;"/>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Algunas preguntas se refieren a </a:t>
            </a:r>
            <a:r>
              <a:rPr lang="es-US" sz="2400" b="1" dirty="0">
                <a:effectLst/>
                <a:latin typeface="Calibri" panose="020F0502020204030204" pitchFamily="34" charset="0"/>
                <a:ea typeface="Calibri" panose="020F0502020204030204" pitchFamily="34" charset="0"/>
                <a:cs typeface="Times New Roman" panose="02020603050405020304" pitchFamily="18" charset="0"/>
              </a:rPr>
              <a:t>Criterios de evaluación </a:t>
            </a:r>
            <a:r>
              <a:rPr lang="es-US" sz="2400" dirty="0">
                <a:effectLst/>
                <a:latin typeface="Calibri" panose="020F0502020204030204" pitchFamily="34" charset="0"/>
                <a:ea typeface="Calibri" panose="020F0502020204030204" pitchFamily="34" charset="0"/>
                <a:cs typeface="Times New Roman" panose="02020603050405020304" pitchFamily="18" charset="0"/>
              </a:rPr>
              <a:t>sobre cómo se evaluará el Conjunto inicial de proyectos y programas en la siguiente fase, mientras que otras se centran en cómo se diseñarán e implementarán los proyectos.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Haga clic en el siguiente enlace para ver las </a:t>
            </a:r>
            <a:r>
              <a:rPr lang="es-US" sz="2400" b="1" dirty="0">
                <a:effectLst/>
                <a:latin typeface="Calibri" panose="020F0502020204030204" pitchFamily="34" charset="0"/>
                <a:ea typeface="Calibri" panose="020F0502020204030204" pitchFamily="34" charset="0"/>
                <a:cs typeface="Times New Roman" panose="02020603050405020304" pitchFamily="18" charset="0"/>
              </a:rPr>
              <a:t>Preguntas y respuestas frecuentes</a:t>
            </a:r>
            <a:r>
              <a:rPr lang="es-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74D6EB8-E26B-4600-9406-B0C53BFDF226}"/>
              </a:ext>
            </a:extLst>
          </p:cNvPr>
          <p:cNvSpPr txBox="1"/>
          <p:nvPr/>
        </p:nvSpPr>
        <p:spPr>
          <a:xfrm>
            <a:off x="6096000" y="5828084"/>
            <a:ext cx="5283201" cy="646331"/>
          </a:xfrm>
          <a:prstGeom prst="rect">
            <a:avLst/>
          </a:prstGeom>
          <a:noFill/>
        </p:spPr>
        <p:txBody>
          <a:bodyPr wrap="square" rtlCol="0">
            <a:spAutoFit/>
          </a:bodyPr>
          <a:lstStyle/>
          <a:p>
            <a:pPr marL="0" marR="0">
              <a:spcBef>
                <a:spcPts val="0"/>
              </a:spcBef>
              <a:spcAft>
                <a:spcPts val="0"/>
              </a:spcAft>
            </a:pPr>
            <a:r>
              <a:rPr lang="es-US" sz="1800" i="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Lista revisada de MSPP - enlace de preguntas y respuestas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086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sz="3600"/>
              <a:t>Zoom Protocols/</a:t>
            </a:r>
            <a:r>
              <a:rPr lang="en-US" sz="3600" i="1"/>
              <a:t>Protocoles de Zoom</a:t>
            </a:r>
            <a:endParaRPr lang="en-US" sz="3600"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37964"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5061011" cy="390876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Click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Raise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 your meeting controls or</a:t>
            </a: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Press*9</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on the phone line.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To lower your hand, click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Raise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 your meeting controls.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Comments &amp; questions can also be provided in writing by using the </a:t>
            </a:r>
            <a:r>
              <a:rPr lang="en-US" sz="2000" b="1">
                <a:solidFill>
                  <a:srgbClr val="000000"/>
                </a:solidFill>
                <a:latin typeface="Calibri" panose="020F0502020204030204"/>
              </a:rPr>
              <a:t>Chat</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function.</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The </a:t>
            </a:r>
            <a:r>
              <a:rPr lang="en-US" sz="2000" b="1">
                <a:solidFill>
                  <a:srgbClr val="000000"/>
                </a:solidFill>
                <a:latin typeface="Calibri" panose="020F0502020204030204"/>
              </a:rPr>
              <a:t>Chat</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button is located on the control panel at the bottom of your screen.</a:t>
            </a:r>
          </a:p>
          <a:p>
            <a:pPr marL="285750" indent="-285750" defTabSz="914400">
              <a:lnSpc>
                <a:spcPct val="90000"/>
              </a:lnSpc>
              <a:spcBef>
                <a:spcPts val="1000"/>
              </a:spcBef>
              <a:buSzPct val="90000"/>
              <a:buFont typeface="System Font Regular"/>
              <a:buChar char="&gt;"/>
              <a:defRPr/>
            </a:pPr>
            <a:r>
              <a:rPr lang="en-US" sz="2000">
                <a:solidFill>
                  <a:srgbClr val="000000"/>
                </a:solidFill>
                <a:latin typeface="Calibri" panose="020F0502020204030204"/>
              </a:rPr>
              <a:t>Tech Support - </a:t>
            </a:r>
            <a:r>
              <a:rPr lang="es-ES" sz="2000" err="1">
                <a:solidFill>
                  <a:srgbClr val="000000"/>
                </a:solidFill>
                <a:latin typeface="Calibri" panose="020F0502020204030204"/>
              </a:rPr>
              <a:t>Phone</a:t>
            </a:r>
            <a:r>
              <a:rPr lang="es-ES" sz="2000">
                <a:solidFill>
                  <a:srgbClr val="000000"/>
                </a:solidFill>
                <a:latin typeface="Calibri" panose="020F0502020204030204"/>
              </a:rPr>
              <a:t>: 323.609.3345</a:t>
            </a:r>
            <a:r>
              <a:rPr lang="en-US" sz="2000">
                <a:solidFill>
                  <a:srgbClr val="000000"/>
                </a:solidFill>
                <a:latin typeface="Calibri" panose="020F0502020204030204"/>
              </a:rPr>
              <a:t> Monitoring, translation support</a:t>
            </a:r>
            <a:endParaRPr lang="es-ES" sz="2000">
              <a:solidFill>
                <a:srgbClr val="000000"/>
              </a:solidFill>
              <a:latin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FB32673F-01D8-49B0-B2BA-75B69DFC06E4}"/>
              </a:ext>
            </a:extLst>
          </p:cNvPr>
          <p:cNvSpPr txBox="1"/>
          <p:nvPr/>
        </p:nvSpPr>
        <p:spPr>
          <a:xfrm>
            <a:off x="6053877" y="1337801"/>
            <a:ext cx="5061010" cy="461151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Haga clic en “</a:t>
            </a:r>
            <a:r>
              <a:rPr kumimoji="0" lang="es-ES" sz="2000" b="1" i="1" u="none" strike="noStrike" kern="1200" cap="none" spc="0" normalizeH="0" baseline="0" noProof="0" err="1">
                <a:ln>
                  <a:noFill/>
                </a:ln>
                <a:solidFill>
                  <a:srgbClr val="196C78"/>
                </a:solidFill>
                <a:effectLst/>
                <a:uLnTx/>
                <a:uFillTx/>
                <a:latin typeface="Calibri" panose="020F0502020204030204"/>
                <a:ea typeface="+mn-ea"/>
                <a:cs typeface="+mn-cs"/>
              </a:rPr>
              <a:t>Raise</a:t>
            </a:r>
            <a:r>
              <a:rPr kumimoji="0" lang="es-ES" sz="2000" b="1" i="1" u="none" strike="noStrike" kern="1200" cap="none" spc="0" normalizeH="0" baseline="0" noProof="0">
                <a:ln>
                  <a:noFill/>
                </a:ln>
                <a:solidFill>
                  <a:srgbClr val="196C78"/>
                </a:solidFill>
                <a:effectLst/>
                <a:uLnTx/>
                <a:uFillTx/>
                <a:latin typeface="Calibri" panose="020F0502020204030204"/>
                <a:ea typeface="+mn-ea"/>
                <a:cs typeface="+mn-cs"/>
              </a:rPr>
              <a:t> Hand</a:t>
            </a: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 para “</a:t>
            </a:r>
            <a:r>
              <a:rPr kumimoji="0" lang="es-ES" sz="2000" b="1" i="1" u="none" strike="noStrike" kern="1200" cap="none" spc="0" normalizeH="0" baseline="0" noProof="0">
                <a:ln>
                  <a:noFill/>
                </a:ln>
                <a:solidFill>
                  <a:srgbClr val="196C78"/>
                </a:solidFill>
                <a:effectLst/>
                <a:uLnTx/>
                <a:uFillTx/>
                <a:latin typeface="Calibri" panose="020F0502020204030204"/>
                <a:ea typeface="+mn-ea"/>
                <a:cs typeface="+mn-cs"/>
              </a:rPr>
              <a:t>Levantar la mano</a:t>
            </a: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 en los controles de la reunión o</a:t>
            </a:r>
            <a:endParaRPr lang="es-ES" sz="2000" b="0" i="1" u="none" strike="noStrike" kern="1200" cap="none" spc="0" normalizeH="0" baseline="0" noProof="0">
              <a:ln>
                <a:noFill/>
              </a:ln>
              <a:solidFill>
                <a:srgbClr val="196C78"/>
              </a:solidFill>
              <a:effectLst/>
              <a:uLnTx/>
              <a:uFillTx/>
              <a:latin typeface="Calibri" panose="020F0502020204030204"/>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s-ES" sz="2000" b="1" i="1" u="none" strike="noStrike" kern="1200" cap="none" spc="0" normalizeH="0" baseline="0" noProof="0">
                <a:ln>
                  <a:noFill/>
                </a:ln>
                <a:solidFill>
                  <a:srgbClr val="196C78"/>
                </a:solidFill>
                <a:effectLst/>
                <a:uLnTx/>
                <a:uFillTx/>
                <a:latin typeface="Calibri" panose="020F0502020204030204"/>
                <a:ea typeface="+mn-ea"/>
                <a:cs typeface="+mn-cs"/>
              </a:rPr>
              <a:t>Presiona *9</a:t>
            </a: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 en la línea telefónica.</a:t>
            </a:r>
            <a:endParaRPr lang="es-ES" sz="2000" b="0" i="1" u="none" strike="noStrike" kern="1200" cap="none" spc="0" normalizeH="0" baseline="0" noProof="0">
              <a:ln>
                <a:noFill/>
              </a:ln>
              <a:solidFill>
                <a:srgbClr val="196C78"/>
              </a:solidFill>
              <a:effectLst/>
              <a:uLnTx/>
              <a:uFillTx/>
              <a:latin typeface="Calibri" panose="020F0502020204030204"/>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Para bajar la mano, haga clic en “</a:t>
            </a:r>
            <a:r>
              <a:rPr kumimoji="0" lang="es-ES" sz="2000" b="1" i="1" u="none" strike="noStrike" kern="1200" cap="none" spc="0" normalizeH="0" baseline="0" noProof="0" err="1">
                <a:ln>
                  <a:noFill/>
                </a:ln>
                <a:solidFill>
                  <a:srgbClr val="196C78"/>
                </a:solidFill>
                <a:effectLst/>
                <a:uLnTx/>
                <a:uFillTx/>
                <a:latin typeface="Calibri" panose="020F0502020204030204"/>
                <a:ea typeface="+mn-ea"/>
                <a:cs typeface="+mn-cs"/>
              </a:rPr>
              <a:t>Raise</a:t>
            </a:r>
            <a:r>
              <a:rPr kumimoji="0" lang="es-ES" sz="2000" b="1" i="1" u="none" strike="noStrike" kern="1200" cap="none" spc="0" normalizeH="0" baseline="0" noProof="0">
                <a:ln>
                  <a:noFill/>
                </a:ln>
                <a:solidFill>
                  <a:srgbClr val="196C78"/>
                </a:solidFill>
                <a:effectLst/>
                <a:uLnTx/>
                <a:uFillTx/>
                <a:latin typeface="Calibri" panose="020F0502020204030204"/>
                <a:ea typeface="+mn-ea"/>
                <a:cs typeface="+mn-cs"/>
              </a:rPr>
              <a:t> Hand</a:t>
            </a: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 para “</a:t>
            </a:r>
            <a:r>
              <a:rPr kumimoji="0" lang="es-ES" sz="2000" b="1" i="1" u="none" strike="noStrike" kern="1200" cap="none" spc="0" normalizeH="0" baseline="0" noProof="0">
                <a:ln>
                  <a:noFill/>
                </a:ln>
                <a:solidFill>
                  <a:srgbClr val="196C78"/>
                </a:solidFill>
                <a:effectLst/>
                <a:uLnTx/>
                <a:uFillTx/>
                <a:latin typeface="Calibri" panose="020F0502020204030204"/>
                <a:ea typeface="+mn-ea"/>
                <a:cs typeface="+mn-cs"/>
              </a:rPr>
              <a:t>Levantar la mano</a:t>
            </a: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 en los controles de la reunión.</a:t>
            </a:r>
            <a:endParaRPr lang="es-ES" sz="2000" b="0" i="1" u="none" strike="noStrike" kern="1200" cap="none" spc="0" normalizeH="0" baseline="0" noProof="0">
              <a:ln>
                <a:noFill/>
              </a:ln>
              <a:solidFill>
                <a:srgbClr val="196C78"/>
              </a:solidFill>
              <a:effectLst/>
              <a:uLnTx/>
              <a:uFillTx/>
              <a:latin typeface="Calibri" panose="020F0502020204030204"/>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Los comentarios y las preguntas también se pueden proporcionar por escrito mediante la función de </a:t>
            </a:r>
            <a:r>
              <a:rPr lang="es-ES" sz="2000" b="1" i="1">
                <a:solidFill>
                  <a:srgbClr val="196C78"/>
                </a:solidFill>
                <a:latin typeface="Calibri" panose="020F0502020204030204"/>
              </a:rPr>
              <a:t>Chat</a:t>
            </a: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a:t>
            </a:r>
            <a:endParaRPr lang="es-ES" sz="2000" b="0" i="1" u="none" strike="noStrike" kern="1200" cap="none" spc="0" normalizeH="0" baseline="0" noProof="0">
              <a:ln>
                <a:noFill/>
              </a:ln>
              <a:solidFill>
                <a:srgbClr val="196C78"/>
              </a:solidFill>
              <a:effectLst/>
              <a:uLnTx/>
              <a:uFillTx/>
              <a:latin typeface="Calibri" panose="020F0502020204030204"/>
              <a:cs typeface="Calibri"/>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a:buChar char="&gt;"/>
              <a:tabLst/>
              <a:defRPr/>
            </a:pP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El botón </a:t>
            </a:r>
            <a:r>
              <a:rPr lang="es-ES" sz="2000" b="1" i="1">
                <a:solidFill>
                  <a:srgbClr val="196C78"/>
                </a:solidFill>
                <a:latin typeface="Calibri" panose="020F0502020204030204"/>
              </a:rPr>
              <a:t>Chat</a:t>
            </a:r>
            <a:r>
              <a:rPr kumimoji="0" lang="es-ES" sz="2000" b="0" i="1" u="none" strike="noStrike" kern="1200" cap="none" spc="0" normalizeH="0" baseline="0" noProof="0">
                <a:ln>
                  <a:noFill/>
                </a:ln>
                <a:solidFill>
                  <a:srgbClr val="196C78"/>
                </a:solidFill>
                <a:effectLst/>
                <a:uLnTx/>
                <a:uFillTx/>
                <a:latin typeface="Calibri" panose="020F0502020204030204"/>
                <a:ea typeface="+mn-ea"/>
                <a:cs typeface="+mn-cs"/>
              </a:rPr>
              <a:t> se encuentra en el panel de control en la parte inferior de la pantalla.</a:t>
            </a:r>
            <a:endParaRPr lang="es-ES" sz="2000" b="0" i="1" u="none" strike="noStrike" kern="1200" cap="none" spc="0" normalizeH="0" baseline="0" noProof="0">
              <a:ln>
                <a:noFill/>
              </a:ln>
              <a:solidFill>
                <a:srgbClr val="196C78"/>
              </a:solidFill>
              <a:effectLst/>
              <a:uLnTx/>
              <a:uFillTx/>
              <a:latin typeface="Calibri" panose="020F0502020204030204"/>
              <a:cs typeface="Calibri"/>
            </a:endParaRPr>
          </a:p>
          <a:p>
            <a:pPr marL="285750" indent="-285750" defTabSz="914400">
              <a:lnSpc>
                <a:spcPct val="90000"/>
              </a:lnSpc>
              <a:spcBef>
                <a:spcPts val="1000"/>
              </a:spcBef>
              <a:buSzPct val="90000"/>
              <a:buFont typeface="System Font Regular"/>
              <a:buChar char="&gt;"/>
              <a:defRPr/>
            </a:pPr>
            <a:r>
              <a:rPr kumimoji="0" lang="es-ES" sz="2000" b="0" i="1" u="none" strike="noStrike" kern="1200" cap="none" spc="0" normalizeH="0" baseline="0" noProof="0">
                <a:ln>
                  <a:noFill/>
                </a:ln>
                <a:solidFill>
                  <a:srgbClr val="196C78"/>
                </a:solidFill>
                <a:effectLst/>
                <a:uLnTx/>
                <a:uFillTx/>
                <a:latin typeface="Calibri" panose="020F0502020204030204"/>
                <a:ea typeface="+mn-ea"/>
                <a:cs typeface="Calibri"/>
              </a:rPr>
              <a:t>Llame a la Asistencia Tecnológica por teléfono al </a:t>
            </a:r>
            <a:r>
              <a:rPr lang="es-ES" sz="2000">
                <a:solidFill>
                  <a:srgbClr val="196C78"/>
                </a:solidFill>
                <a:latin typeface="Calibri" panose="020F0502020204030204"/>
              </a:rPr>
              <a:t>323.609.3345 para ayuda con la traducción </a:t>
            </a:r>
            <a:endParaRPr kumimoji="0" lang="es-ES" sz="2000" b="0" i="1" u="none" strike="noStrike" kern="1200" cap="none" spc="0" normalizeH="0" baseline="0" noProof="0">
              <a:ln>
                <a:noFill/>
              </a:ln>
              <a:solidFill>
                <a:srgbClr val="196C78"/>
              </a:solidFill>
              <a:effectLst/>
              <a:uLnTx/>
              <a:uFillTx/>
              <a:latin typeface="Calibri" panose="020F0502020204030204"/>
              <a:ea typeface="+mn-ea"/>
              <a:cs typeface="Calibri"/>
            </a:endParaRPr>
          </a:p>
        </p:txBody>
      </p:sp>
      <p:grpSp>
        <p:nvGrpSpPr>
          <p:cNvPr id="9" name="Group 8">
            <a:extLst>
              <a:ext uri="{FF2B5EF4-FFF2-40B4-BE49-F238E27FC236}">
                <a16:creationId xmlns:a16="http://schemas.microsoft.com/office/drawing/2014/main" id="{2A37873E-DED9-4A3B-8E73-ACAD875C15F0}"/>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C9076C62-6734-4CFC-B782-63E9AE7205AF}"/>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5FDC5173-2DA4-40D6-AFDF-053A6526DFC7}"/>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C4DC6420-6B64-4706-B095-F5B3A8E835CB}"/>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0862287-C68D-4C99-967D-3491AF4F845D}"/>
                  </a:ext>
                </a:extLst>
              </p:cNvPr>
              <p:cNvPicPr>
                <a:picLocks noChangeAspect="1"/>
              </p:cNvPicPr>
              <p:nvPr/>
            </p:nvPicPr>
            <p:blipFill>
              <a:blip r:embed="rId4"/>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2896063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Preguntas</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sobre</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el</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proceso</a:t>
            </a:r>
            <a:endPar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9" name="TextBox 8">
            <a:extLst>
              <a:ext uri="{FF2B5EF4-FFF2-40B4-BE49-F238E27FC236}">
                <a16:creationId xmlns:a16="http://schemas.microsoft.com/office/drawing/2014/main" id="{B5ADD73A-51CD-487A-90FC-3AD93FED10DE}"/>
              </a:ext>
            </a:extLst>
          </p:cNvPr>
          <p:cNvSpPr txBox="1"/>
          <p:nvPr/>
        </p:nvSpPr>
        <p:spPr>
          <a:xfrm>
            <a:off x="544914" y="1354696"/>
            <a:ext cx="10502284" cy="4154984"/>
          </a:xfrm>
          <a:prstGeom prst="rect">
            <a:avLst/>
          </a:prstGeom>
          <a:noFill/>
        </p:spPr>
        <p:txBody>
          <a:bodyPr wrap="square" lIns="91440" tIns="45720" rIns="91440" bIns="45720" rtlCol="0" anchor="t">
            <a:spAutoFit/>
          </a:bodyPr>
          <a:lstStyle/>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Algunas preguntas se refieren al proceso y a la lista inicial: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Preguntas generales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¿Cómo se elaboró la lista inicial de proyectos?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¿Cuál es la siguiente fase del proceso del Equipo operativo?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¿Cómo posicionaremos los proyectos recomendados para las oportunidades de financiación actuales y futuras?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¿Cuál es el cronograma y la situación de los proyectos en la Lista inicial?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sz="2400" dirty="0">
                <a:effectLst/>
                <a:latin typeface="Calibri" panose="020F0502020204030204" pitchFamily="34" charset="0"/>
                <a:ea typeface="Calibri" panose="020F0502020204030204" pitchFamily="34" charset="0"/>
                <a:cs typeface="Times New Roman" panose="02020603050405020304" pitchFamily="18" charset="0"/>
              </a:rPr>
              <a:t>¿Cuál es la función de Metro en el desarrollo de los proyectos de la Lista inicial?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66BDF63-5ED1-F3AD-62FB-B8268F82E569}"/>
              </a:ext>
            </a:extLst>
          </p:cNvPr>
          <p:cNvSpPr txBox="1"/>
          <p:nvPr/>
        </p:nvSpPr>
        <p:spPr>
          <a:xfrm>
            <a:off x="6096000" y="5828084"/>
            <a:ext cx="5283201" cy="646331"/>
          </a:xfrm>
          <a:prstGeom prst="rect">
            <a:avLst/>
          </a:prstGeom>
          <a:noFill/>
        </p:spPr>
        <p:txBody>
          <a:bodyPr wrap="square" rtlCol="0">
            <a:spAutoFit/>
          </a:bodyPr>
          <a:lstStyle/>
          <a:p>
            <a:pPr marL="0" marR="0">
              <a:spcBef>
                <a:spcPts val="0"/>
              </a:spcBef>
              <a:spcAft>
                <a:spcPts val="0"/>
              </a:spcAft>
            </a:pPr>
            <a:r>
              <a:rPr lang="es-US" sz="1800" i="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Lista revisada de MSPP - enlace de preguntas y respuestas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6582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Preguntas</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sobre</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el</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proceso</a:t>
            </a:r>
            <a:endPar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9" name="TextBox 8">
            <a:extLst>
              <a:ext uri="{FF2B5EF4-FFF2-40B4-BE49-F238E27FC236}">
                <a16:creationId xmlns:a16="http://schemas.microsoft.com/office/drawing/2014/main" id="{B5ADD73A-51CD-487A-90FC-3AD93FED10DE}"/>
              </a:ext>
            </a:extLst>
          </p:cNvPr>
          <p:cNvSpPr txBox="1"/>
          <p:nvPr/>
        </p:nvSpPr>
        <p:spPr>
          <a:xfrm>
            <a:off x="471023" y="1120041"/>
            <a:ext cx="10502284" cy="4801314"/>
          </a:xfrm>
          <a:prstGeom prst="rect">
            <a:avLst/>
          </a:prstGeom>
          <a:noFill/>
        </p:spPr>
        <p:txBody>
          <a:bodyPr wrap="square" lIns="91440" tIns="45720" rIns="91440" bIns="45720" rtlCol="0" anchor="t">
            <a:spAutoFit/>
          </a:bodyPr>
          <a:lstStyle/>
          <a:p>
            <a:pPr marL="0" marR="0">
              <a:spcBef>
                <a:spcPts val="0"/>
              </a:spcBef>
              <a:spcAft>
                <a:spcPts val="0"/>
              </a:spcAft>
            </a:pPr>
            <a:r>
              <a:rPr lang="es-US" dirty="0">
                <a:effectLst/>
                <a:latin typeface="Calibri" panose="020F0502020204030204" pitchFamily="34" charset="0"/>
                <a:ea typeface="Calibri" panose="020F0502020204030204" pitchFamily="34" charset="0"/>
                <a:cs typeface="Arial" panose="020B0604020202020204" pitchFamily="34" charset="0"/>
              </a:rPr>
              <a:t>Algunas preguntas se refieren a la Fase de evaluación y a cuestiones específicas: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dirty="0">
                <a:effectLst/>
                <a:latin typeface="Calibri" panose="020F0502020204030204" pitchFamily="34" charset="0"/>
                <a:ea typeface="Calibri" panose="020F0502020204030204" pitchFamily="34" charset="0"/>
                <a:cs typeface="Arial" panose="020B0604020202020204" pitchFamily="34" charset="0"/>
              </a:rPr>
              <a: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b="1" dirty="0">
                <a:effectLst/>
                <a:latin typeface="Calibri" panose="020F0502020204030204" pitchFamily="34" charset="0"/>
                <a:ea typeface="Calibri" panose="020F0502020204030204" pitchFamily="34" charset="0"/>
                <a:cs typeface="Arial" panose="020B0604020202020204" pitchFamily="34" charset="0"/>
              </a:rPr>
              <a:t>Fase de evaluación/criterios de evaluación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dirty="0">
                <a:effectLst/>
                <a:latin typeface="Calibri" panose="020F0502020204030204" pitchFamily="34" charset="0"/>
                <a:ea typeface="Calibri" panose="020F0502020204030204" pitchFamily="34" charset="0"/>
                <a:cs typeface="Arial" panose="020B0604020202020204" pitchFamily="34" charset="0"/>
              </a:rPr>
              <a: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¿De qué manera tendrá en cuenta la evaluación los beneficios y los impactos del proyecto?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¿Qué sucede si la información disponible sobre un proyecto es limitada durante la Fase de evaluación?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¿Se analizará la salud, la seguridad y las preocupaciones relacionadas con los desplazamientos en la Fase de evaluación?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¿Algunos de los criterios de evaluación tendrán más peso en comparación con otros?</a:t>
            </a:r>
          </a:p>
          <a:p>
            <a:pPr marR="0" lvl="1">
              <a:spcBef>
                <a:spcPts val="0"/>
              </a:spcBef>
              <a:spcAft>
                <a:spcPts val="0"/>
              </a:spcAft>
              <a:tabLst>
                <a:tab pos="914400" algn="l"/>
              </a:tabLst>
            </a:pPr>
            <a:endParaRPr lang="es-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US" b="1" dirty="0">
                <a:effectLst/>
                <a:latin typeface="Calibri" panose="020F0502020204030204" pitchFamily="34" charset="0"/>
                <a:ea typeface="Calibri" panose="020F0502020204030204" pitchFamily="34" charset="0"/>
                <a:cs typeface="Arial" panose="020B0604020202020204" pitchFamily="34" charset="0"/>
              </a:rPr>
              <a:t>Cuestiones específicas – Aspectos destacados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dirty="0">
                <a:effectLst/>
                <a:latin typeface="Calibri" panose="020F0502020204030204" pitchFamily="34" charset="0"/>
                <a:ea typeface="Calibri" panose="020F0502020204030204" pitchFamily="34" charset="0"/>
                <a:cs typeface="Arial" panose="020B0604020202020204" pitchFamily="34" charset="0"/>
              </a:rPr>
              <a: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¿Existen soluciones para eliminar la contaminación del aire procedente de camiones u otros vehículos?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¿Cuál es la mejor manera de abordar la contaminación del aire? Una vez que los contaminantes se liberan en el aire, ¿cómo pueden eliminarse?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¿Cuál es el potencial para cambiar los viajes en camión a tren?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tabLst>
                <a:tab pos="914400" algn="l"/>
              </a:tabLst>
            </a:pPr>
            <a:endParaRPr lang="es-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885DF6C-5DAE-19E4-751B-A9B2AE710670}"/>
              </a:ext>
            </a:extLst>
          </p:cNvPr>
          <p:cNvSpPr txBox="1"/>
          <p:nvPr/>
        </p:nvSpPr>
        <p:spPr>
          <a:xfrm>
            <a:off x="6096000" y="5828084"/>
            <a:ext cx="5283201" cy="646331"/>
          </a:xfrm>
          <a:prstGeom prst="rect">
            <a:avLst/>
          </a:prstGeom>
          <a:noFill/>
        </p:spPr>
        <p:txBody>
          <a:bodyPr wrap="square" rtlCol="0">
            <a:spAutoFit/>
          </a:bodyPr>
          <a:lstStyle/>
          <a:p>
            <a:pPr marL="0" marR="0">
              <a:spcBef>
                <a:spcPts val="0"/>
              </a:spcBef>
              <a:spcAft>
                <a:spcPts val="0"/>
              </a:spcAft>
            </a:pPr>
            <a:r>
              <a:rPr lang="es-US" sz="1800" i="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Lista revisada de MSPP - enlace de preguntas y respuestas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683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0" y="540000"/>
            <a:ext cx="9968345" cy="309025"/>
          </a:xfrm>
        </p:spPr>
        <p:txBody>
          <a:bodyPr/>
          <a:lstStyle/>
          <a:p>
            <a:r>
              <a:rPr lang="en-US" dirty="0" err="1"/>
              <a:t>Información</a:t>
            </a:r>
            <a:r>
              <a:rPr lang="en-US" dirty="0"/>
              <a:t> de </a:t>
            </a:r>
            <a:r>
              <a:rPr lang="en-US" dirty="0" err="1"/>
              <a:t>los</a:t>
            </a:r>
            <a:r>
              <a:rPr lang="en-US" dirty="0"/>
              <a:t> </a:t>
            </a:r>
            <a:r>
              <a:rPr lang="en-US" dirty="0" err="1"/>
              <a:t>miembros</a:t>
            </a:r>
            <a:r>
              <a:rPr lang="en-US" dirty="0"/>
              <a:t> del </a:t>
            </a:r>
            <a:r>
              <a:rPr lang="en-US" dirty="0" err="1"/>
              <a:t>Equipo</a:t>
            </a:r>
            <a:r>
              <a:rPr lang="en-US" dirty="0"/>
              <a:t> </a:t>
            </a:r>
            <a:r>
              <a:rPr lang="en-US" dirty="0" err="1"/>
              <a:t>operativo</a:t>
            </a:r>
            <a:r>
              <a:rPr lang="en-US" dirty="0"/>
              <a:t> </a:t>
            </a:r>
            <a:r>
              <a:rPr lang="en-US" dirty="0" err="1"/>
              <a:t>sobre</a:t>
            </a:r>
            <a:r>
              <a:rPr lang="en-US" dirty="0"/>
              <a:t> </a:t>
            </a:r>
            <a:r>
              <a:rPr lang="en-US" dirty="0" err="1"/>
              <a:t>los</a:t>
            </a:r>
            <a:r>
              <a:rPr lang="en-US" dirty="0"/>
              <a:t> </a:t>
            </a:r>
            <a:r>
              <a:rPr lang="en-US" dirty="0" err="1"/>
              <a:t>proyectos</a:t>
            </a:r>
            <a:r>
              <a:rPr lang="en-US" dirty="0"/>
              <a:t> y </a:t>
            </a:r>
            <a:r>
              <a:rPr lang="en-US" dirty="0" err="1"/>
              <a:t>programas</a:t>
            </a:r>
            <a:br>
              <a:rPr lang="en-US" dirty="0"/>
            </a:br>
            <a:endParaRPr lang="en-US" dirty="0"/>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3" name="Content Placeholder 2">
            <a:extLst>
              <a:ext uri="{FF2B5EF4-FFF2-40B4-BE49-F238E27FC236}">
                <a16:creationId xmlns:a16="http://schemas.microsoft.com/office/drawing/2014/main" id="{3571C37C-7B3E-42CD-8FFE-C2FF5FD654D6}"/>
              </a:ext>
            </a:extLst>
          </p:cNvPr>
          <p:cNvSpPr txBox="1">
            <a:spLocks/>
          </p:cNvSpPr>
          <p:nvPr/>
        </p:nvSpPr>
        <p:spPr>
          <a:xfrm>
            <a:off x="188081" y="1137781"/>
            <a:ext cx="11804073" cy="12849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s-US" b="1" dirty="0">
                <a:effectLst/>
                <a:latin typeface="Calibri" panose="020F0502020204030204" pitchFamily="34" charset="0"/>
                <a:ea typeface="Calibri" panose="020F0502020204030204" pitchFamily="34" charset="0"/>
                <a:cs typeface="Arial" panose="020B0604020202020204" pitchFamily="34" charset="0"/>
              </a:rPr>
              <a:t>¿Qué debería agregarse? - Aspectos destacados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Programas sobre seguridad en la bicicleta y que enseñan a las personas a compartir la vía de manera segura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Electrificación de trenes de carga para reducir las emisiones asociadas a la circulación de mercancías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Programas de salud/exámenes médicos comunitarios para estudiantes, residentes y trabajadores en áreas afectadas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Filtros de aire, ampliación de la Calefacción, Ventilación, Aire Acondicionado (</a:t>
            </a:r>
            <a:r>
              <a:rPr lang="es-US" dirty="0" err="1">
                <a:effectLst/>
                <a:latin typeface="Calibri" panose="020F0502020204030204" pitchFamily="34" charset="0"/>
                <a:ea typeface="Calibri" panose="020F0502020204030204" pitchFamily="34" charset="0"/>
                <a:cs typeface="Times New Roman" panose="02020603050405020304" pitchFamily="18" charset="0"/>
              </a:rPr>
              <a:t>Heating</a:t>
            </a:r>
            <a:r>
              <a:rPr lang="es-US" dirty="0">
                <a:effectLst/>
                <a:latin typeface="Calibri" panose="020F0502020204030204" pitchFamily="34" charset="0"/>
                <a:ea typeface="Calibri" panose="020F0502020204030204" pitchFamily="34" charset="0"/>
                <a:cs typeface="Times New Roman" panose="02020603050405020304" pitchFamily="18" charset="0"/>
              </a:rPr>
              <a:t> </a:t>
            </a:r>
            <a:r>
              <a:rPr lang="es-US" dirty="0" err="1">
                <a:effectLst/>
                <a:latin typeface="Calibri" panose="020F0502020204030204" pitchFamily="34" charset="0"/>
                <a:ea typeface="Calibri" panose="020F0502020204030204" pitchFamily="34" charset="0"/>
                <a:cs typeface="Times New Roman" panose="02020603050405020304" pitchFamily="18" charset="0"/>
              </a:rPr>
              <a:t>Ventilation</a:t>
            </a:r>
            <a:r>
              <a:rPr lang="es-US" dirty="0">
                <a:effectLst/>
                <a:latin typeface="Calibri" panose="020F0502020204030204" pitchFamily="34" charset="0"/>
                <a:ea typeface="Calibri" panose="020F0502020204030204" pitchFamily="34" charset="0"/>
                <a:cs typeface="Times New Roman" panose="02020603050405020304" pitchFamily="18" charset="0"/>
              </a:rPr>
              <a:t> Air </a:t>
            </a:r>
            <a:r>
              <a:rPr lang="es-US" dirty="0" err="1">
                <a:effectLst/>
                <a:latin typeface="Calibri" panose="020F0502020204030204" pitchFamily="34" charset="0"/>
                <a:ea typeface="Calibri" panose="020F0502020204030204" pitchFamily="34" charset="0"/>
                <a:cs typeface="Times New Roman" panose="02020603050405020304" pitchFamily="18" charset="0"/>
              </a:rPr>
              <a:t>Conditioning</a:t>
            </a:r>
            <a:r>
              <a:rPr lang="es-US" dirty="0">
                <a:effectLst/>
                <a:latin typeface="Calibri" panose="020F0502020204030204" pitchFamily="34" charset="0"/>
                <a:ea typeface="Calibri" panose="020F0502020204030204" pitchFamily="34" charset="0"/>
                <a:cs typeface="Times New Roman" panose="02020603050405020304" pitchFamily="18" charset="0"/>
              </a:rPr>
              <a:t>, HVAC) en las zonas afectadas para reducir la exposición a contaminantes del aire</a:t>
            </a: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Asociaciones con ciudades a lo largo del Corredor, especialmente para obtener oportunidades de empleo público y temporal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Paradas de tránsito accesibles según la ADA con abundante sombra y refugio en todo tipo de clima (incluyen wifi)</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Pavimento “fresco” especializado en la autopista para ayudar a reducir el efecto “isla de calor”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Soluciones de "</a:t>
            </a:r>
            <a:r>
              <a:rPr lang="es-US" dirty="0" err="1">
                <a:effectLst/>
                <a:latin typeface="Calibri" panose="020F0502020204030204" pitchFamily="34" charset="0"/>
                <a:ea typeface="Calibri" panose="020F0502020204030204" pitchFamily="34" charset="0"/>
                <a:cs typeface="Times New Roman" panose="02020603050405020304" pitchFamily="18" charset="0"/>
              </a:rPr>
              <a:t>micromovilidad</a:t>
            </a:r>
            <a:r>
              <a:rPr lang="es-US" dirty="0">
                <a:effectLst/>
                <a:latin typeface="Calibri" panose="020F0502020204030204" pitchFamily="34" charset="0"/>
                <a:ea typeface="Calibri" panose="020F0502020204030204" pitchFamily="34" charset="0"/>
                <a:cs typeface="Times New Roman" panose="02020603050405020304" pitchFamily="18" charset="0"/>
              </a:rPr>
              <a:t>" para fomentar un mayor uso de sistemas de transporte de ruedas pequeños y livianos para viajes, como bicicletas, bicicletas eléctricas, </a:t>
            </a:r>
            <a:r>
              <a:rPr lang="es-US" dirty="0" err="1">
                <a:effectLst/>
                <a:latin typeface="Calibri" panose="020F0502020204030204" pitchFamily="34" charset="0"/>
                <a:ea typeface="Calibri" panose="020F0502020204030204" pitchFamily="34" charset="0"/>
                <a:cs typeface="Times New Roman" panose="02020603050405020304" pitchFamily="18" charset="0"/>
              </a:rPr>
              <a:t>scooters</a:t>
            </a:r>
            <a:r>
              <a:rPr lang="es-US" dirty="0">
                <a:effectLst/>
                <a:latin typeface="Calibri" panose="020F0502020204030204" pitchFamily="34" charset="0"/>
                <a:ea typeface="Calibri" panose="020F0502020204030204" pitchFamily="34" charset="0"/>
                <a:cs typeface="Times New Roman" panose="02020603050405020304" pitchFamily="18" charset="0"/>
              </a:rPr>
              <a:t> eléctricos, segways, sillas de ruedas eléctricas y patinetas </a:t>
            </a:r>
          </a:p>
          <a:p>
            <a:pPr marL="457200" lvl="1" indent="0">
              <a:spcBef>
                <a:spcPts val="0"/>
              </a:spcBef>
              <a:buNone/>
              <a:tabLst>
                <a:tab pos="914400" algn="l"/>
              </a:tabLs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s-US" b="1" dirty="0">
                <a:effectLst/>
                <a:latin typeface="Calibri" panose="020F0502020204030204" pitchFamily="34" charset="0"/>
                <a:ea typeface="Calibri" panose="020F0502020204030204" pitchFamily="34" charset="0"/>
                <a:cs typeface="Arial" panose="020B0604020202020204" pitchFamily="34" charset="0"/>
              </a:rPr>
              <a:t>Comentarios sobre </a:t>
            </a:r>
            <a:r>
              <a:rPr lang="es-US" b="1" i="1" dirty="0">
                <a:effectLst/>
                <a:latin typeface="Calibri" panose="020F0502020204030204" pitchFamily="34" charset="0"/>
                <a:ea typeface="Calibri" panose="020F0502020204030204" pitchFamily="34" charset="0"/>
                <a:cs typeface="Arial" panose="020B0604020202020204" pitchFamily="34" charset="0"/>
              </a:rPr>
              <a:t>cómo</a:t>
            </a:r>
            <a:r>
              <a:rPr lang="es-US" b="1" dirty="0">
                <a:effectLst/>
                <a:latin typeface="Calibri" panose="020F0502020204030204" pitchFamily="34" charset="0"/>
                <a:ea typeface="Calibri" panose="020F0502020204030204" pitchFamily="34" charset="0"/>
                <a:cs typeface="Arial" panose="020B0604020202020204" pitchFamily="34" charset="0"/>
              </a:rPr>
              <a:t> se deben evaluar, diseñar e implementar los proyectos y programas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Cualquier opción de tarifa de congestión en la autopista debe tener en cuenta el impacto en las comunidades de bajos ingresos</a:t>
            </a: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Arial" panose="020B0604020202020204" pitchFamily="34" charset="0"/>
              </a:rPr>
              <a:t>Existen muchos programas eficaces relacionados con la calidad del aire, el medio ambiente, la estabilización de la vivienda, la educación para la salud y la ocupación regional que proporcionarían un buen modelo para los programas comunitarios en la Lista inicial. Se deben consultar.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671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1" name="TextBox 10">
            <a:extLst>
              <a:ext uri="{FF2B5EF4-FFF2-40B4-BE49-F238E27FC236}">
                <a16:creationId xmlns:a16="http://schemas.microsoft.com/office/drawing/2014/main" id="{207DC22B-B75F-2C86-454B-B487E299DBD3}"/>
              </a:ext>
            </a:extLst>
          </p:cNvPr>
          <p:cNvSpPr txBox="1"/>
          <p:nvPr/>
        </p:nvSpPr>
        <p:spPr>
          <a:xfrm>
            <a:off x="199846" y="992555"/>
            <a:ext cx="11509635" cy="5632311"/>
          </a:xfrm>
          <a:prstGeom prst="rect">
            <a:avLst/>
          </a:prstGeom>
          <a:noFill/>
        </p:spPr>
        <p:txBody>
          <a:bodyPr wrap="square" lIns="91440" tIns="45720" rIns="91440" bIns="45720" anchor="t">
            <a:spAutoFit/>
          </a:bodyPr>
          <a:lstStyle/>
          <a:p>
            <a:pPr marL="0" marR="0">
              <a:spcBef>
                <a:spcPts val="0"/>
              </a:spcBef>
              <a:spcAft>
                <a:spcPts val="0"/>
              </a:spcAft>
            </a:pPr>
            <a:r>
              <a:rPr lang="es-US" b="1" dirty="0">
                <a:effectLst/>
                <a:latin typeface="Calibri" panose="020F0502020204030204" pitchFamily="34" charset="0"/>
                <a:ea typeface="Calibri" panose="020F0502020204030204" pitchFamily="34" charset="0"/>
                <a:cs typeface="Arial" panose="020B0604020202020204" pitchFamily="34" charset="0"/>
              </a:rPr>
              <a:t>¿Qué debería agregarse? - Aspectos destacados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dirty="0">
                <a:effectLst/>
                <a:latin typeface="Calibri" panose="020F0502020204030204" pitchFamily="34" charset="0"/>
                <a:ea typeface="Calibri" panose="020F0502020204030204" pitchFamily="34" charset="0"/>
                <a:cs typeface="Arial" panose="020B0604020202020204" pitchFamily="34" charset="0"/>
              </a:rPr>
              <a: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Mejoras en la iluminación de las autopistas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Captura de aguas pluviales/desvío de inundaciones/gestión del agua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Restauración del hábitat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err="1">
                <a:effectLst/>
                <a:latin typeface="Calibri" panose="020F0502020204030204" pitchFamily="34" charset="0"/>
                <a:ea typeface="Calibri" panose="020F0502020204030204" pitchFamily="34" charset="0"/>
                <a:cs typeface="Times New Roman" panose="02020603050405020304" pitchFamily="18" charset="0"/>
              </a:rPr>
              <a:t>Minirotondas</a:t>
            </a:r>
            <a:r>
              <a:rPr lang="es-US" dirty="0">
                <a:effectLst/>
                <a:latin typeface="Calibri" panose="020F0502020204030204" pitchFamily="34" charset="0"/>
                <a:ea typeface="Calibri" panose="020F0502020204030204" pitchFamily="34" charset="0"/>
                <a:cs typeface="Times New Roman" panose="02020603050405020304" pitchFamily="18" charset="0"/>
              </a:rPr>
              <a:t> ajardinadas para calmar el tráfico, ecologización urbana y mejoras visuales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Vehículos de tránsito designados o zonas de espera para mujeres/niños y otros usuarios vulnerables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Beneficios para la salud pública y comunitaria</a:t>
            </a:r>
          </a:p>
          <a:p>
            <a:pPr marR="0" lvl="1">
              <a:spcBef>
                <a:spcPts val="0"/>
              </a:spcBef>
              <a:spcAft>
                <a:spcPts val="0"/>
              </a:spcAft>
              <a:tabLst>
                <a:tab pos="914400" algn="l"/>
              </a:tabLst>
            </a:pPr>
            <a:endParaRPr lang="es-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US" b="1" dirty="0">
                <a:effectLst/>
                <a:latin typeface="Calibri" panose="020F0502020204030204" pitchFamily="34" charset="0"/>
                <a:ea typeface="Calibri" panose="020F0502020204030204" pitchFamily="34" charset="0"/>
                <a:cs typeface="Arial" panose="020B0604020202020204" pitchFamily="34" charset="0"/>
              </a:rPr>
              <a:t>Comentarios sobre </a:t>
            </a:r>
            <a:r>
              <a:rPr lang="es-US" b="1" i="1" dirty="0">
                <a:effectLst/>
                <a:latin typeface="Calibri" panose="020F0502020204030204" pitchFamily="34" charset="0"/>
                <a:ea typeface="Calibri" panose="020F0502020204030204" pitchFamily="34" charset="0"/>
                <a:cs typeface="Arial" panose="020B0604020202020204" pitchFamily="34" charset="0"/>
              </a:rPr>
              <a:t>cómo</a:t>
            </a:r>
            <a:r>
              <a:rPr lang="es-US" b="1" dirty="0">
                <a:effectLst/>
                <a:latin typeface="Calibri" panose="020F0502020204030204" pitchFamily="34" charset="0"/>
                <a:ea typeface="Calibri" panose="020F0502020204030204" pitchFamily="34" charset="0"/>
                <a:cs typeface="Arial" panose="020B0604020202020204" pitchFamily="34" charset="0"/>
              </a:rPr>
              <a:t> se deben evaluar, diseñar e implementar los proyectos y programas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dirty="0">
                <a:effectLst/>
                <a:latin typeface="Calibri" panose="020F0502020204030204" pitchFamily="34" charset="0"/>
                <a:ea typeface="Calibri" panose="020F0502020204030204" pitchFamily="34" charset="0"/>
                <a:cs typeface="Arial" panose="020B0604020202020204" pitchFamily="34" charset="0"/>
              </a:rPr>
              <a: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Los proyectos de bicicletas deben diseñarse teniendo en cuenta la calidad de las calles. Por ejemplo, las calles con muchos camiones deben tener una barrera o amortiguador de protección (por ejemplo, bolardos)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Vigilancia de la salud de los trabajadores del Movimiento de mercancías y disposiciones sobre las condiciones laborales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Los proyectos no deben causar desplazamientos</a:t>
            </a:r>
          </a:p>
          <a:p>
            <a:pPr marL="742950" lvl="1" indent="-285750">
              <a:buFont typeface="Calibri" panose="020F0502020204030204" pitchFamily="34" charset="0"/>
              <a:buChar char="&gt;"/>
              <a:tabLst>
                <a:tab pos="914400" algn="l"/>
              </a:tabLst>
            </a:pPr>
            <a:r>
              <a:rPr lang="es-US" dirty="0">
                <a:effectLst/>
                <a:latin typeface="Calibri" panose="020F0502020204030204" pitchFamily="34" charset="0"/>
                <a:ea typeface="Calibri" panose="020F0502020204030204" pitchFamily="34" charset="0"/>
                <a:cs typeface="Times New Roman" panose="02020603050405020304" pitchFamily="18" charset="0"/>
              </a:rPr>
              <a:t>Necesidad de comprender el proceso de cómo ciertos proyectos, como la infraestructura de camiones de emisiones cero, se ubicarán y diseñarán para garantizar resultados equitativos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tabLst>
                <a:tab pos="914400" algn="l"/>
              </a:tabLs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itle 12">
            <a:extLst>
              <a:ext uri="{FF2B5EF4-FFF2-40B4-BE49-F238E27FC236}">
                <a16:creationId xmlns:a16="http://schemas.microsoft.com/office/drawing/2014/main" id="{A5E214D9-52D8-9FEF-519C-3077AD0BB0BF}"/>
              </a:ext>
            </a:extLst>
          </p:cNvPr>
          <p:cNvSpPr>
            <a:spLocks noGrp="1"/>
          </p:cNvSpPr>
          <p:nvPr>
            <p:ph type="title"/>
          </p:nvPr>
        </p:nvSpPr>
        <p:spPr>
          <a:xfrm>
            <a:off x="190500" y="244750"/>
            <a:ext cx="11811000" cy="467565"/>
          </a:xfrm>
        </p:spPr>
        <p:txBody>
          <a:bodyPr/>
          <a:lstStyle/>
          <a:p>
            <a:br>
              <a:rPr lang="en-US" dirty="0"/>
            </a:br>
            <a:r>
              <a:rPr lang="en-US" dirty="0" err="1"/>
              <a:t>Información</a:t>
            </a:r>
            <a:r>
              <a:rPr lang="en-US" dirty="0"/>
              <a:t> </a:t>
            </a:r>
            <a:r>
              <a:rPr lang="en-US" dirty="0" err="1"/>
              <a:t>sobre</a:t>
            </a:r>
            <a:r>
              <a:rPr lang="en-US" dirty="0"/>
              <a:t> </a:t>
            </a:r>
            <a:r>
              <a:rPr lang="en-US" dirty="0" err="1"/>
              <a:t>el</a:t>
            </a:r>
            <a:r>
              <a:rPr lang="en-US" dirty="0"/>
              <a:t> </a:t>
            </a:r>
            <a:r>
              <a:rPr lang="en-US" dirty="0" err="1"/>
              <a:t>grupo</a:t>
            </a:r>
            <a:r>
              <a:rPr lang="en-US" dirty="0"/>
              <a:t> de </a:t>
            </a:r>
            <a:r>
              <a:rPr lang="en-US" dirty="0" err="1"/>
              <a:t>trabajo</a:t>
            </a:r>
            <a:r>
              <a:rPr lang="en-US" dirty="0"/>
              <a:t> de </a:t>
            </a:r>
            <a:r>
              <a:rPr lang="en-US" dirty="0" err="1"/>
              <a:t>equidad</a:t>
            </a:r>
            <a:br>
              <a:rPr lang="en-US" dirty="0"/>
            </a:br>
            <a:endParaRPr lang="en-US" dirty="0"/>
          </a:p>
        </p:txBody>
      </p:sp>
    </p:spTree>
    <p:extLst>
      <p:ext uri="{BB962C8B-B14F-4D97-AF65-F5344CB8AC3E}">
        <p14:creationId xmlns:p14="http://schemas.microsoft.com/office/powerpoint/2010/main" val="32039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3" name="Content Placeholder 2">
            <a:extLst>
              <a:ext uri="{FF2B5EF4-FFF2-40B4-BE49-F238E27FC236}">
                <a16:creationId xmlns:a16="http://schemas.microsoft.com/office/drawing/2014/main" id="{BBA8C1BD-C5A8-81C0-FB92-AB5581C8E261}"/>
              </a:ext>
            </a:extLst>
          </p:cNvPr>
          <p:cNvSpPr txBox="1">
            <a:spLocks/>
          </p:cNvSpPr>
          <p:nvPr/>
        </p:nvSpPr>
        <p:spPr>
          <a:xfrm>
            <a:off x="178770" y="1118816"/>
            <a:ext cx="11834459" cy="238604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s-US" sz="1600" b="1" dirty="0">
                <a:effectLst/>
                <a:latin typeface="Calibri" panose="020F0502020204030204" pitchFamily="34" charset="0"/>
                <a:ea typeface="Calibri" panose="020F0502020204030204" pitchFamily="34" charset="0"/>
                <a:cs typeface="Arial" panose="020B0604020202020204" pitchFamily="34" charset="0"/>
              </a:rPr>
              <a:t>¿Qué debería agregarse? - Aspectos destacados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Agregar árboles y vegetación para ayudar a reducir el tráfico (para el Programa "Calmar el Tráfico")</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Disposiciones relativas a la seguridad de las personas que caminan y andan en bicicleta cerca de las rampas de acceso y salida de la autopista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Asegurarse de que se incluyen proyectos de ecologización, especialmente en torno a autopistas y escuelas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Agregar alumbrado público en calles y autopistas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Prever el tratamiento de aguas pluviales en las carreteras del área de estudio</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Programas de bicicletas compartidas y reducción del costo de uso de estas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Reubicación de cajas eléctricas en aceras para una mejor accesibilidad a la ADA</a:t>
            </a: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Incluir "microcentros" para el transporte de mercancías. Estos son centros de entrega en zonas urbanas de alta densidad que utilizan bicicletas tradicionales y eléctricas para las entregas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Ofrecer incentivos para que los conductores de camiones de </a:t>
            </a:r>
            <a:r>
              <a:rPr lang="es-US" sz="1600" i="1" dirty="0">
                <a:effectLst/>
                <a:latin typeface="Calibri" panose="020F0502020204030204" pitchFamily="34" charset="0"/>
                <a:ea typeface="Calibri" panose="020F0502020204030204" pitchFamily="34" charset="0"/>
                <a:cs typeface="Arial" panose="020B0604020202020204" pitchFamily="34" charset="0"/>
              </a:rPr>
              <a:t>pequeñas empresas </a:t>
            </a:r>
            <a:r>
              <a:rPr lang="es-US" sz="1600" dirty="0">
                <a:effectLst/>
                <a:latin typeface="Calibri" panose="020F0502020204030204" pitchFamily="34" charset="0"/>
                <a:ea typeface="Calibri" panose="020F0502020204030204" pitchFamily="34" charset="0"/>
                <a:cs typeface="Arial" panose="020B0604020202020204" pitchFamily="34" charset="0"/>
              </a:rPr>
              <a:t>pasen a camiones de emisiones cero</a:t>
            </a:r>
          </a:p>
          <a:p>
            <a:pPr marL="0" marR="0" lvl="0" indent="0">
              <a:spcBef>
                <a:spcPts val="0"/>
              </a:spcBef>
              <a:spcAft>
                <a:spcPts val="0"/>
              </a:spcAft>
              <a:buNone/>
              <a:tabLst>
                <a:tab pos="457200" algn="l"/>
              </a:tabLst>
            </a:pPr>
            <a:endParaRPr lang="es-US" sz="16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s-US" sz="1600" b="1" dirty="0">
                <a:effectLst/>
                <a:latin typeface="Calibri" panose="020F0502020204030204" pitchFamily="34" charset="0"/>
                <a:ea typeface="Calibri" panose="020F0502020204030204" pitchFamily="34" charset="0"/>
                <a:cs typeface="Arial" panose="020B0604020202020204" pitchFamily="34" charset="0"/>
              </a:rPr>
              <a:t>Comentarios sobre </a:t>
            </a:r>
            <a:r>
              <a:rPr lang="es-US" sz="1600" b="1" i="1" dirty="0">
                <a:effectLst/>
                <a:latin typeface="Calibri" panose="020F0502020204030204" pitchFamily="34" charset="0"/>
                <a:ea typeface="Calibri" panose="020F0502020204030204" pitchFamily="34" charset="0"/>
                <a:cs typeface="Arial" panose="020B0604020202020204" pitchFamily="34" charset="0"/>
              </a:rPr>
              <a:t>cómo</a:t>
            </a:r>
            <a:r>
              <a:rPr lang="es-US" sz="1600" b="1" dirty="0">
                <a:effectLst/>
                <a:latin typeface="Calibri" panose="020F0502020204030204" pitchFamily="34" charset="0"/>
                <a:ea typeface="Calibri" panose="020F0502020204030204" pitchFamily="34" charset="0"/>
                <a:cs typeface="Arial" panose="020B0604020202020204" pitchFamily="34" charset="0"/>
              </a:rPr>
              <a:t> se deben evaluar, diseñar e implementar los proyectos y programas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Las furgonetas deben ser de bajas emisiones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Sans-Serif" panose="020F0502020204030204"/>
              <a:buChar char="&gt;"/>
              <a:tabLst>
                <a:tab pos="457200" algn="l"/>
              </a:tabLst>
            </a:pPr>
            <a:r>
              <a:rPr lang="es-US" sz="1600" dirty="0">
                <a:effectLst/>
                <a:latin typeface="Calibri" panose="020F0502020204030204" pitchFamily="34" charset="0"/>
                <a:ea typeface="Calibri" panose="020F0502020204030204" pitchFamily="34" charset="0"/>
                <a:cs typeface="Arial" panose="020B0604020202020204" pitchFamily="34" charset="0"/>
              </a:rPr>
              <a:t>Garantizar que todos los proyectos realmente generen un impacto/beneficio positivo para la comunidad (por ejemplo, los relacionados con el puerto, los camiones y la autopista)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gt;"/>
              <a:tabLst>
                <a:tab pos="457200" algn="l"/>
              </a:tabLst>
            </a:pPr>
            <a:r>
              <a:rPr lang="es-US" sz="1600" dirty="0">
                <a:effectLst/>
                <a:latin typeface="Calibri" panose="020F0502020204030204" pitchFamily="34" charset="0"/>
                <a:ea typeface="Calibri" panose="020F0502020204030204" pitchFamily="34" charset="0"/>
                <a:cs typeface="Times New Roman" panose="02020603050405020304" pitchFamily="18" charset="0"/>
              </a:rPr>
              <a:t>Garantizar que todos los proyectos prioricen la seguridad y la protección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es-US" sz="1600" dirty="0">
                <a:effectLst/>
                <a:latin typeface="Calibri" panose="020F0502020204030204" pitchFamily="34" charset="0"/>
                <a:ea typeface="Calibri" panose="020F0502020204030204" pitchFamily="34" charset="0"/>
                <a:cs typeface="Times New Roman" panose="02020603050405020304" pitchFamily="18" charset="0"/>
              </a:rPr>
              <a:t>Garantizar que los programas locales de contratación sean realmente locales (es decir, que incluyan requisitos de residencia específicos)</a:t>
            </a:r>
          </a:p>
          <a:p>
            <a:pPr marL="342900" marR="0" lvl="0" indent="-342900">
              <a:spcBef>
                <a:spcPts val="0"/>
              </a:spcBef>
              <a:spcAft>
                <a:spcPts val="0"/>
              </a:spcAft>
              <a:buFont typeface="Calibri" panose="020F0502020204030204" pitchFamily="34" charset="0"/>
              <a:buChar char="&gt;"/>
              <a:tabLst>
                <a:tab pos="457200" algn="l"/>
              </a:tabLst>
            </a:pPr>
            <a:r>
              <a:rPr lang="es-US" sz="1600" dirty="0">
                <a:effectLst/>
                <a:latin typeface="Calibri" panose="020F0502020204030204" pitchFamily="34" charset="0"/>
                <a:ea typeface="Calibri" panose="020F0502020204030204" pitchFamily="34" charset="0"/>
                <a:cs typeface="Times New Roman" panose="02020603050405020304" pitchFamily="18" charset="0"/>
              </a:rPr>
              <a:t>Hacer hincapié en los proyectos que son más importantes para la comunidad de personas con discapacidad y asegurarse de que las soluciones de la ADA se incluyan en los proyectos (por ejemplo, mejorar el cumplimiento de la ADA, la seguridad, las aceras más amplias, los servicios en las estaciones de tren/paradas de autobús)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r>
              <a:rPr lang="es-US" sz="1600" dirty="0">
                <a:effectLst/>
                <a:latin typeface="Calibri" panose="020F0502020204030204" pitchFamily="34" charset="0"/>
                <a:ea typeface="Calibri" panose="020F0502020204030204" pitchFamily="34" charset="0"/>
                <a:cs typeface="Times New Roman" panose="02020603050405020304" pitchFamily="18" charset="0"/>
              </a:rPr>
              <a:t>Garantizar que los proyectos de la lista no den lugar a desplazamientos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gt;"/>
              <a:tabLst>
                <a:tab pos="45720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tabLst>
                <a:tab pos="457200" algn="l"/>
              </a:tabLst>
            </a:pP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None/>
              <a:tabLst>
                <a:tab pos="457200" algn="l"/>
              </a:tabLst>
            </a:pP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ABC6ACB-FB0C-EA9F-447A-725C40168831}"/>
              </a:ext>
            </a:extLst>
          </p:cNvPr>
          <p:cNvSpPr txBox="1"/>
          <p:nvPr/>
        </p:nvSpPr>
        <p:spPr>
          <a:xfrm>
            <a:off x="337705" y="629410"/>
            <a:ext cx="105862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Nota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importante</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para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el</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Equipo</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operativo</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Asegúrense</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de leer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el</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resumen</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completo</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de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comentarios</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del CLC que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encontrarán</a:t>
            </a:r>
            <a:r>
              <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rPr>
              <a:t> </a:t>
            </a:r>
            <a:r>
              <a:rPr kumimoji="0" lang="en-US" sz="1400" b="1" i="1" u="none" strike="noStrike" kern="1200" cap="none" spc="0" normalizeH="0" baseline="0" noProof="0" dirty="0" err="1">
                <a:ln>
                  <a:noFill/>
                </a:ln>
                <a:solidFill>
                  <a:srgbClr val="2AB4C8">
                    <a:lumMod val="75000"/>
                  </a:srgbClr>
                </a:solidFill>
                <a:effectLst/>
                <a:highlight>
                  <a:srgbClr val="FFFF00"/>
                </a:highlight>
                <a:uLnTx/>
                <a:uFillTx/>
                <a:latin typeface="Calibri" panose="020F0502020204030204"/>
                <a:ea typeface="+mn-ea"/>
                <a:cs typeface="Arial"/>
              </a:rPr>
              <a:t>aquí</a:t>
            </a:r>
            <a:endParaRPr kumimoji="0" lang="en-US" sz="1400" b="1" i="1" u="none" strike="noStrike" kern="1200" cap="none" spc="0" normalizeH="0" baseline="0" noProof="0" dirty="0">
              <a:ln>
                <a:noFill/>
              </a:ln>
              <a:solidFill>
                <a:srgbClr val="2AB4C8">
                  <a:lumMod val="75000"/>
                </a:srgbClr>
              </a:solidFill>
              <a:effectLst/>
              <a:highlight>
                <a:srgbClr val="FFFF00"/>
              </a:highlight>
              <a:uLnTx/>
              <a:uFillTx/>
              <a:latin typeface="Calibri" panose="020F0502020204030204"/>
              <a:ea typeface="+mn-ea"/>
              <a:cs typeface="Arial"/>
            </a:endParaRPr>
          </a:p>
        </p:txBody>
      </p:sp>
      <p:sp>
        <p:nvSpPr>
          <p:cNvPr id="15" name="Title 1">
            <a:extLst>
              <a:ext uri="{FF2B5EF4-FFF2-40B4-BE49-F238E27FC236}">
                <a16:creationId xmlns:a16="http://schemas.microsoft.com/office/drawing/2014/main" id="{F4969336-C404-4326-844C-8AD7948A4F5B}"/>
              </a:ext>
            </a:extLst>
          </p:cNvPr>
          <p:cNvSpPr>
            <a:spLocks noGrp="1"/>
          </p:cNvSpPr>
          <p:nvPr>
            <p:ph type="title"/>
          </p:nvPr>
        </p:nvSpPr>
        <p:spPr>
          <a:xfrm>
            <a:off x="133122" y="447781"/>
            <a:ext cx="9968345" cy="309025"/>
          </a:xfrm>
        </p:spPr>
        <p:txBody>
          <a:bodyPr/>
          <a:lstStyle/>
          <a:p>
            <a:r>
              <a:rPr lang="en-US" dirty="0" err="1"/>
              <a:t>Información</a:t>
            </a:r>
            <a:r>
              <a:rPr lang="en-US" dirty="0"/>
              <a:t> del </a:t>
            </a:r>
            <a:r>
              <a:rPr lang="en-US" dirty="0" err="1"/>
              <a:t>Comité</a:t>
            </a:r>
            <a:r>
              <a:rPr lang="en-US" dirty="0"/>
              <a:t> de </a:t>
            </a:r>
            <a:r>
              <a:rPr lang="en-US" dirty="0" err="1"/>
              <a:t>liderazgo</a:t>
            </a:r>
            <a:r>
              <a:rPr lang="en-US" dirty="0"/>
              <a:t> de la </a:t>
            </a:r>
            <a:r>
              <a:rPr lang="en-US" dirty="0" err="1"/>
              <a:t>comunidad</a:t>
            </a:r>
            <a:br>
              <a:rPr lang="en-US" dirty="0"/>
            </a:br>
            <a:endParaRPr lang="en-US" dirty="0"/>
          </a:p>
        </p:txBody>
      </p:sp>
    </p:spTree>
    <p:extLst>
      <p:ext uri="{BB962C8B-B14F-4D97-AF65-F5344CB8AC3E}">
        <p14:creationId xmlns:p14="http://schemas.microsoft.com/office/powerpoint/2010/main" val="3829338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B719E9-7D26-43FC-9D70-79D796263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8695865-2C19-4240-BBBB-93ACF970B76C}"/>
              </a:ext>
            </a:extLst>
          </p:cNvPr>
          <p:cNvSpPr txBox="1">
            <a:spLocks/>
          </p:cNvSpPr>
          <p:nvPr/>
        </p:nvSpPr>
        <p:spPr>
          <a:xfrm>
            <a:off x="240114" y="213064"/>
            <a:ext cx="9834995" cy="546980"/>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Revisiones</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de la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lista</a:t>
            </a:r>
            <a:r>
              <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j-ea"/>
                <a:cs typeface="+mj-cs"/>
              </a:rPr>
              <a:t>inicial</a:t>
            </a:r>
            <a:endParaRPr kumimoji="0" lang="en-US" sz="32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
        <p:nvSpPr>
          <p:cNvPr id="9" name="TextBox 8">
            <a:extLst>
              <a:ext uri="{FF2B5EF4-FFF2-40B4-BE49-F238E27FC236}">
                <a16:creationId xmlns:a16="http://schemas.microsoft.com/office/drawing/2014/main" id="{B5ADD73A-51CD-487A-90FC-3AD93FED10DE}"/>
              </a:ext>
            </a:extLst>
          </p:cNvPr>
          <p:cNvSpPr txBox="1"/>
          <p:nvPr/>
        </p:nvSpPr>
        <p:spPr>
          <a:xfrm>
            <a:off x="240114" y="1055439"/>
            <a:ext cx="11752040" cy="5016758"/>
          </a:xfrm>
          <a:prstGeom prst="rect">
            <a:avLst/>
          </a:prstGeom>
          <a:noFill/>
        </p:spPr>
        <p:txBody>
          <a:bodyPr wrap="square" lIns="91440" tIns="45720" rIns="91440" bIns="45720" rtlCol="0" anchor="t">
            <a:spAutoFit/>
          </a:bodyPr>
          <a:lstStyle/>
          <a:p>
            <a:pPr marL="0" marR="0">
              <a:spcBef>
                <a:spcPts val="0"/>
              </a:spcBef>
              <a:spcAft>
                <a:spcPts val="0"/>
              </a:spcAft>
            </a:pPr>
            <a:r>
              <a:rPr lang="es-US" sz="2000" dirty="0">
                <a:effectLst/>
                <a:latin typeface="Calibri" panose="020F0502020204030204" pitchFamily="34" charset="0"/>
                <a:ea typeface="Calibri" panose="020F0502020204030204" pitchFamily="34" charset="0"/>
                <a:cs typeface="Arial" panose="020B0604020202020204" pitchFamily="34" charset="0"/>
              </a:rPr>
              <a:t>Las revisiones de la Lista inicial de proyectos y programas se indican claramente mediante el uso de control de cambios. </a:t>
            </a:r>
            <a:r>
              <a:rPr lang="es-US" sz="2000" i="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Enlace a la lista inicial revisada</a:t>
            </a:r>
            <a:r>
              <a:rPr lang="es-US" sz="2000" i="1" dirty="0">
                <a:effectLst/>
                <a:latin typeface="Calibri" panose="020F0502020204030204" pitchFamily="34" charset="0"/>
                <a:ea typeface="Calibri" panose="020F0502020204030204" pitchFamily="34" charset="0"/>
                <a:cs typeface="Arial" panose="020B0604020202020204" pitchFamily="34" charset="0"/>
              </a:rPr>
              <a:t>. </a:t>
            </a:r>
            <a:r>
              <a:rPr lang="es-US" sz="2000" dirty="0">
                <a:effectLst/>
                <a:latin typeface="Calibri" panose="020F0502020204030204" pitchFamily="34" charset="0"/>
                <a:ea typeface="Calibri" panose="020F0502020204030204" pitchFamily="34" charset="0"/>
                <a:cs typeface="Arial" panose="020B0604020202020204" pitchFamily="34" charset="0"/>
              </a:rPr>
              <a:t>Verá lo siguiente: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000" b="1" dirty="0">
                <a:effectLst/>
                <a:latin typeface="Calibri" panose="020F0502020204030204" pitchFamily="34" charset="0"/>
                <a:ea typeface="Calibri" panose="020F0502020204030204" pitchFamily="34" charset="0"/>
                <a:cs typeface="Arial" panose="020B0604020202020204" pitchFamily="34" charset="0"/>
              </a:rPr>
              <a:t>Nuevos proyectos y programas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sz="2000" dirty="0">
                <a:effectLst/>
                <a:latin typeface="Calibri" panose="020F0502020204030204" pitchFamily="34" charset="0"/>
                <a:ea typeface="Calibri" panose="020F0502020204030204" pitchFamily="34" charset="0"/>
                <a:cs typeface="Times New Roman" panose="02020603050405020304" pitchFamily="18" charset="0"/>
              </a:rPr>
              <a:t>Recomendaciones de los miembros del Equipo operativo, los miembros del CLC y los miembros del Grupo de trabajo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US" sz="2000" dirty="0">
                <a:effectLst/>
                <a:latin typeface="Calibri" panose="020F0502020204030204" pitchFamily="34" charset="0"/>
                <a:ea typeface="Calibri" panose="020F0502020204030204" pitchFamily="34" charset="0"/>
                <a:cs typeface="Arial" panose="020B0604020202020204" pitchFamily="34" charset="0"/>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000" b="1" dirty="0">
                <a:effectLst/>
                <a:latin typeface="Calibri" panose="020F0502020204030204" pitchFamily="34" charset="0"/>
                <a:ea typeface="Calibri" panose="020F0502020204030204" pitchFamily="34" charset="0"/>
                <a:cs typeface="Arial" panose="020B0604020202020204" pitchFamily="34" charset="0"/>
              </a:rPr>
              <a:t>Nuevas características o mejoras/descripciones revisadas de proyectos y programas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sz="2000" dirty="0">
                <a:effectLst/>
                <a:latin typeface="Calibri" panose="020F0502020204030204" pitchFamily="34" charset="0"/>
                <a:ea typeface="Calibri" panose="020F0502020204030204" pitchFamily="34" charset="0"/>
                <a:cs typeface="Times New Roman" panose="02020603050405020304" pitchFamily="18" charset="0"/>
              </a:rPr>
              <a:t>Comentarios proporcionados por los miembros del Equipo operativo, los miembros del CLC y los miembros del Grupo de trabajo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sz="2000" dirty="0">
                <a:effectLst/>
                <a:latin typeface="Calibri" panose="020F0502020204030204" pitchFamily="34" charset="0"/>
                <a:ea typeface="Calibri" panose="020F0502020204030204" pitchFamily="34" charset="0"/>
                <a:cs typeface="Times New Roman" panose="02020603050405020304" pitchFamily="18" charset="0"/>
              </a:rPr>
              <a:t>Aclaraciones proporcionadas por las ciudades/patrocinadores del proyecto</a:t>
            </a:r>
          </a:p>
          <a:p>
            <a:pPr marL="742950" marR="0" lvl="1" indent="-285750">
              <a:spcBef>
                <a:spcPts val="0"/>
              </a:spcBef>
              <a:spcAft>
                <a:spcPts val="0"/>
              </a:spcAft>
              <a:buFont typeface="Calibri" panose="020F0502020204030204" pitchFamily="34" charset="0"/>
              <a:buChar char="&gt;"/>
              <a:tabLst>
                <a:tab pos="914400" algn="l"/>
              </a:tabLst>
            </a:pPr>
            <a:endParaRPr lang="es-US" sz="2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US" sz="2000" b="1" dirty="0">
                <a:effectLst/>
                <a:latin typeface="Calibri" panose="020F0502020204030204" pitchFamily="34" charset="0"/>
                <a:ea typeface="Calibri" panose="020F0502020204030204" pitchFamily="34" charset="0"/>
                <a:cs typeface="Arial" panose="020B0604020202020204" pitchFamily="34" charset="0"/>
              </a:rPr>
              <a:t>Solo 2 eliminaciones (para corregir errores)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alibri" panose="020F0502020204030204" pitchFamily="34" charset="0"/>
              <a:buChar char="&gt;"/>
              <a:tabLst>
                <a:tab pos="914400" algn="l"/>
              </a:tabLst>
            </a:pPr>
            <a:r>
              <a:rPr lang="es-US" sz="2000" dirty="0">
                <a:effectLst/>
                <a:latin typeface="Calibri" panose="020F0502020204030204" pitchFamily="34" charset="0"/>
                <a:ea typeface="Calibri" panose="020F0502020204030204" pitchFamily="34" charset="0"/>
                <a:cs typeface="Times New Roman" panose="02020603050405020304" pitchFamily="18" charset="0"/>
              </a:rPr>
              <a:t>Proyecto de puente de autopista fuera del área de estudio de LB-ELA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alibri" panose="020F0502020204030204" pitchFamily="34" charset="0"/>
              <a:buChar char="&gt;"/>
              <a:tabLst>
                <a:tab pos="914400" algn="l"/>
              </a:tabLst>
            </a:pPr>
            <a:r>
              <a:rPr lang="es-US" sz="2000" dirty="0">
                <a:effectLst/>
                <a:latin typeface="Calibri" panose="020F0502020204030204" pitchFamily="34" charset="0"/>
                <a:ea typeface="Calibri" panose="020F0502020204030204" pitchFamily="34" charset="0"/>
                <a:cs typeface="Times New Roman" panose="02020603050405020304" pitchFamily="18" charset="0"/>
              </a:rPr>
              <a:t>Proyecto de ciudad que ya estaba en la lista en otro lugar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914400" algn="l"/>
              </a:tabLst>
            </a:pPr>
            <a:endParaRPr lang="es-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8477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08DA3-0732-A8F9-D1AF-BB94894E0041}"/>
              </a:ext>
            </a:extLst>
          </p:cNvPr>
          <p:cNvSpPr>
            <a:spLocks noGrp="1"/>
          </p:cNvSpPr>
          <p:nvPr>
            <p:ph type="sldNum" sz="quarter" idx="10"/>
          </p:nvPr>
        </p:nvSpPr>
        <p:spPr/>
        <p:txBody>
          <a:bodyPr/>
          <a:lstStyle/>
          <a:p>
            <a:fld id="{2429C633-AF9B-9840-B7F1-7587910FEF71}" type="slidenum">
              <a:rPr lang="en-US" smtClean="0"/>
              <a:pPr/>
              <a:t>26</a:t>
            </a:fld>
            <a:endParaRPr lang="en-US"/>
          </a:p>
        </p:txBody>
      </p:sp>
      <p:sp>
        <p:nvSpPr>
          <p:cNvPr id="7" name="TextBox 6">
            <a:extLst>
              <a:ext uri="{FF2B5EF4-FFF2-40B4-BE49-F238E27FC236}">
                <a16:creationId xmlns:a16="http://schemas.microsoft.com/office/drawing/2014/main" id="{3F69AAF4-F9B4-0009-5415-F1784A47A864}"/>
              </a:ext>
            </a:extLst>
          </p:cNvPr>
          <p:cNvSpPr txBox="1"/>
          <p:nvPr/>
        </p:nvSpPr>
        <p:spPr>
          <a:xfrm>
            <a:off x="2974109" y="6367318"/>
            <a:ext cx="8285018" cy="261610"/>
          </a:xfrm>
          <a:prstGeom prst="rect">
            <a:avLst/>
          </a:prstGeom>
          <a:noFill/>
        </p:spPr>
        <p:txBody>
          <a:bodyPr wrap="square" lIns="91440" tIns="45720" rIns="91440" bIns="45720" rtlCol="0" anchor="t">
            <a:spAutoFit/>
          </a:bodyPr>
          <a:lstStyle/>
          <a:p>
            <a:pPr algn="r"/>
            <a:r>
              <a:rPr lang="en-US" sz="1100" b="0" i="0" dirty="0">
                <a:solidFill>
                  <a:srgbClr val="000000"/>
                </a:solidFill>
                <a:effectLst/>
                <a:latin typeface="Calibri" panose="020F0502020204030204" pitchFamily="34" charset="0"/>
              </a:rPr>
              <a:t>* CBO y </a:t>
            </a:r>
            <a:r>
              <a:rPr lang="en-US" sz="1100" b="0" i="0" dirty="0" err="1">
                <a:solidFill>
                  <a:srgbClr val="000000"/>
                </a:solidFill>
                <a:effectLst/>
                <a:latin typeface="Calibri" panose="020F0502020204030204" pitchFamily="34" charset="0"/>
              </a:rPr>
              <a:t>alcance</a:t>
            </a:r>
            <a:r>
              <a:rPr lang="en-US" sz="1100" b="0" i="0" dirty="0">
                <a:solidFill>
                  <a:srgbClr val="000000"/>
                </a:solidFill>
                <a:effectLst/>
                <a:latin typeface="Calibri" panose="020F0502020204030204" pitchFamily="34" charset="0"/>
              </a:rPr>
              <a:t> de la </a:t>
            </a:r>
            <a:r>
              <a:rPr lang="en-US" sz="1100" b="0" i="0" dirty="0" err="1">
                <a:solidFill>
                  <a:srgbClr val="000000"/>
                </a:solidFill>
                <a:effectLst/>
                <a:latin typeface="Calibri" panose="020F0502020204030204" pitchFamily="34" charset="0"/>
              </a:rPr>
              <a:t>participación</a:t>
            </a:r>
            <a:r>
              <a:rPr lang="en-US" sz="1100" b="0" i="0" dirty="0">
                <a:solidFill>
                  <a:srgbClr val="000000"/>
                </a:solidFill>
                <a:effectLst/>
                <a:latin typeface="Calibri" panose="020F0502020204030204" pitchFamily="34" charset="0"/>
              </a:rPr>
              <a:t> </a:t>
            </a:r>
            <a:r>
              <a:rPr lang="en-US" sz="1100" b="0" i="0" dirty="0" err="1">
                <a:solidFill>
                  <a:srgbClr val="000000"/>
                </a:solidFill>
                <a:effectLst/>
                <a:latin typeface="Calibri" panose="020F0502020204030204" pitchFamily="34" charset="0"/>
              </a:rPr>
              <a:t>durante</a:t>
            </a:r>
            <a:r>
              <a:rPr lang="en-US" sz="1100" b="0" i="0" dirty="0">
                <a:solidFill>
                  <a:srgbClr val="000000"/>
                </a:solidFill>
                <a:effectLst/>
                <a:latin typeface="Calibri" panose="020F0502020204030204" pitchFamily="34" charset="0"/>
              </a:rPr>
              <a:t> la </a:t>
            </a:r>
            <a:r>
              <a:rPr lang="en-US" sz="1100" b="0" i="0" dirty="0" err="1">
                <a:solidFill>
                  <a:srgbClr val="000000"/>
                </a:solidFill>
                <a:effectLst/>
                <a:latin typeface="Calibri" panose="020F0502020204030204" pitchFamily="34" charset="0"/>
              </a:rPr>
              <a:t>fase</a:t>
            </a:r>
            <a:r>
              <a:rPr lang="en-US" sz="1100" b="0" i="0" dirty="0">
                <a:solidFill>
                  <a:srgbClr val="000000"/>
                </a:solidFill>
                <a:effectLst/>
                <a:latin typeface="Calibri" panose="020F0502020204030204" pitchFamily="34" charset="0"/>
              </a:rPr>
              <a:t> MSPP. </a:t>
            </a:r>
          </a:p>
        </p:txBody>
      </p:sp>
      <p:sp>
        <p:nvSpPr>
          <p:cNvPr id="8" name="TextBox 7">
            <a:extLst>
              <a:ext uri="{FF2B5EF4-FFF2-40B4-BE49-F238E27FC236}">
                <a16:creationId xmlns:a16="http://schemas.microsoft.com/office/drawing/2014/main" id="{F109427C-D66F-384D-B853-02FCEFD86B58}"/>
              </a:ext>
            </a:extLst>
          </p:cNvPr>
          <p:cNvSpPr txBox="1"/>
          <p:nvPr/>
        </p:nvSpPr>
        <p:spPr>
          <a:xfrm>
            <a:off x="6410037" y="3059668"/>
            <a:ext cx="498764" cy="369332"/>
          </a:xfrm>
          <a:prstGeom prst="rect">
            <a:avLst/>
          </a:prstGeom>
          <a:noFill/>
        </p:spPr>
        <p:txBody>
          <a:bodyPr wrap="square" rtlCol="0">
            <a:spAutoFit/>
          </a:bodyPr>
          <a:lstStyle/>
          <a:p>
            <a:r>
              <a:rPr lang="en-US"/>
              <a:t>*</a:t>
            </a:r>
          </a:p>
        </p:txBody>
      </p:sp>
      <p:pic>
        <p:nvPicPr>
          <p:cNvPr id="10" name="Picture 9" descr="Chart, funnel chart&#10;&#10;Description automatically generated">
            <a:extLst>
              <a:ext uri="{FF2B5EF4-FFF2-40B4-BE49-F238E27FC236}">
                <a16:creationId xmlns:a16="http://schemas.microsoft.com/office/drawing/2014/main" id="{5421F799-06B4-B7AD-6AD1-889730E29AEF}"/>
              </a:ext>
            </a:extLst>
          </p:cNvPr>
          <p:cNvPicPr>
            <a:picLocks noChangeAspect="1"/>
          </p:cNvPicPr>
          <p:nvPr/>
        </p:nvPicPr>
        <p:blipFill rotWithShape="1">
          <a:blip r:embed="rId3"/>
          <a:srcRect t="11732" b="16188"/>
          <a:stretch/>
        </p:blipFill>
        <p:spPr>
          <a:xfrm>
            <a:off x="1132115" y="1036320"/>
            <a:ext cx="9117069" cy="4928616"/>
          </a:xfrm>
          <a:prstGeom prst="rect">
            <a:avLst/>
          </a:prstGeom>
        </p:spPr>
      </p:pic>
      <p:sp>
        <p:nvSpPr>
          <p:cNvPr id="11" name="TextBox 10">
            <a:extLst>
              <a:ext uri="{FF2B5EF4-FFF2-40B4-BE49-F238E27FC236}">
                <a16:creationId xmlns:a16="http://schemas.microsoft.com/office/drawing/2014/main" id="{5E054E7A-B162-D9EF-C8D5-D496B729456F}"/>
              </a:ext>
            </a:extLst>
          </p:cNvPr>
          <p:cNvSpPr txBox="1"/>
          <p:nvPr/>
        </p:nvSpPr>
        <p:spPr>
          <a:xfrm>
            <a:off x="6444873" y="3082859"/>
            <a:ext cx="153850" cy="261610"/>
          </a:xfrm>
          <a:prstGeom prst="rect">
            <a:avLst/>
          </a:prstGeom>
          <a:noFill/>
        </p:spPr>
        <p:txBody>
          <a:bodyPr wrap="square" rtlCol="0">
            <a:spAutoFit/>
          </a:bodyPr>
          <a:lstStyle/>
          <a:p>
            <a:r>
              <a:rPr lang="en-US" sz="1100"/>
              <a:t>*</a:t>
            </a:r>
          </a:p>
        </p:txBody>
      </p:sp>
      <p:sp>
        <p:nvSpPr>
          <p:cNvPr id="4" name="Title 1">
            <a:extLst>
              <a:ext uri="{FF2B5EF4-FFF2-40B4-BE49-F238E27FC236}">
                <a16:creationId xmlns:a16="http://schemas.microsoft.com/office/drawing/2014/main" id="{1A1C7038-D0DE-3E0B-3606-5FCDEFBE3E12}"/>
              </a:ext>
            </a:extLst>
          </p:cNvPr>
          <p:cNvSpPr txBox="1">
            <a:spLocks/>
          </p:cNvSpPr>
          <p:nvPr/>
        </p:nvSpPr>
        <p:spPr>
          <a:xfrm>
            <a:off x="552253" y="1014549"/>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t>Initial List of Projects &amp; Programs:  Sources</a:t>
            </a:r>
          </a:p>
        </p:txBody>
      </p:sp>
      <p:sp>
        <p:nvSpPr>
          <p:cNvPr id="6" name="Title 5">
            <a:extLst>
              <a:ext uri="{FF2B5EF4-FFF2-40B4-BE49-F238E27FC236}">
                <a16:creationId xmlns:a16="http://schemas.microsoft.com/office/drawing/2014/main" id="{08CD8FD1-601B-AA67-640A-98696323F4FA}"/>
              </a:ext>
            </a:extLst>
          </p:cNvPr>
          <p:cNvSpPr>
            <a:spLocks noGrp="1"/>
          </p:cNvSpPr>
          <p:nvPr>
            <p:ph type="title"/>
          </p:nvPr>
        </p:nvSpPr>
        <p:spPr>
          <a:xfrm>
            <a:off x="317500" y="430768"/>
            <a:ext cx="9045633" cy="429145"/>
          </a:xfrm>
        </p:spPr>
        <p:txBody>
          <a:bodyPr/>
          <a:lstStyle/>
          <a:p>
            <a:r>
              <a:rPr lang="en-US" dirty="0"/>
              <a:t>Lista </a:t>
            </a:r>
            <a:r>
              <a:rPr lang="en-US" dirty="0" err="1"/>
              <a:t>inicial</a:t>
            </a:r>
            <a:r>
              <a:rPr lang="en-US" dirty="0"/>
              <a:t> de </a:t>
            </a:r>
            <a:r>
              <a:rPr lang="en-US" dirty="0" err="1"/>
              <a:t>proyectos</a:t>
            </a:r>
            <a:r>
              <a:rPr lang="en-US" dirty="0"/>
              <a:t> y </a:t>
            </a:r>
            <a:r>
              <a:rPr lang="en-US" dirty="0" err="1"/>
              <a:t>programas</a:t>
            </a:r>
            <a:r>
              <a:rPr lang="en-US" dirty="0"/>
              <a:t>:  Fuentes</a:t>
            </a:r>
            <a:br>
              <a:rPr lang="en-US" dirty="0"/>
            </a:br>
            <a:endParaRPr lang="en-US" dirty="0"/>
          </a:p>
        </p:txBody>
      </p:sp>
      <p:sp>
        <p:nvSpPr>
          <p:cNvPr id="2" name="TextBox 1">
            <a:extLst>
              <a:ext uri="{FF2B5EF4-FFF2-40B4-BE49-F238E27FC236}">
                <a16:creationId xmlns:a16="http://schemas.microsoft.com/office/drawing/2014/main" id="{9579AD74-E8BD-791B-FAA4-33F41BEAC4C7}"/>
              </a:ext>
            </a:extLst>
          </p:cNvPr>
          <p:cNvSpPr txBox="1"/>
          <p:nvPr/>
        </p:nvSpPr>
        <p:spPr>
          <a:xfrm>
            <a:off x="10077224" y="85251"/>
            <a:ext cx="1797276" cy="2585323"/>
          </a:xfrm>
          <a:prstGeom prst="rect">
            <a:avLst/>
          </a:prstGeom>
          <a:noFill/>
        </p:spPr>
        <p:txBody>
          <a:bodyPr wrap="square" rtlCol="0">
            <a:spAutoFit/>
          </a:bodyPr>
          <a:lstStyle/>
          <a:p>
            <a:r>
              <a:rPr lang="es-ES_tradnl" dirty="0" err="1">
                <a:solidFill>
                  <a:srgbClr val="FF0000"/>
                </a:solidFill>
              </a:rPr>
              <a:t>Spn</a:t>
            </a:r>
            <a:r>
              <a:rPr lang="es-ES_tradnl" dirty="0">
                <a:solidFill>
                  <a:srgbClr val="FF0000"/>
                </a:solidFill>
              </a:rPr>
              <a:t> </a:t>
            </a:r>
            <a:r>
              <a:rPr lang="es-ES_tradnl" dirty="0" err="1">
                <a:solidFill>
                  <a:srgbClr val="FF0000"/>
                </a:solidFill>
              </a:rPr>
              <a:t>Graphic</a:t>
            </a:r>
            <a:r>
              <a:rPr lang="es-ES_tradnl" dirty="0">
                <a:solidFill>
                  <a:srgbClr val="FF0000"/>
                </a:solidFill>
              </a:rPr>
              <a:t> can be </a:t>
            </a:r>
            <a:r>
              <a:rPr lang="es-ES_tradnl" dirty="0" err="1">
                <a:solidFill>
                  <a:srgbClr val="FF0000"/>
                </a:solidFill>
              </a:rPr>
              <a:t>picked</a:t>
            </a:r>
            <a:r>
              <a:rPr lang="es-ES_tradnl" dirty="0">
                <a:solidFill>
                  <a:srgbClr val="FF0000"/>
                </a:solidFill>
              </a:rPr>
              <a:t> up </a:t>
            </a:r>
            <a:r>
              <a:rPr lang="es-ES_tradnl" dirty="0" err="1">
                <a:solidFill>
                  <a:srgbClr val="FF0000"/>
                </a:solidFill>
              </a:rPr>
              <a:t>from</a:t>
            </a:r>
            <a:r>
              <a:rPr lang="es-ES_tradnl" dirty="0">
                <a:solidFill>
                  <a:srgbClr val="FF0000"/>
                </a:solidFill>
              </a:rPr>
              <a:t> TF 16 (</a:t>
            </a:r>
            <a:r>
              <a:rPr lang="es-ES_tradnl" dirty="0" err="1">
                <a:solidFill>
                  <a:srgbClr val="FF0000"/>
                </a:solidFill>
              </a:rPr>
              <a:t>Spn</a:t>
            </a:r>
            <a:r>
              <a:rPr lang="es-ES_tradnl" dirty="0">
                <a:solidFill>
                  <a:srgbClr val="FF0000"/>
                </a:solidFill>
              </a:rPr>
              <a:t> </a:t>
            </a:r>
            <a:r>
              <a:rPr lang="es-ES_tradnl" dirty="0" err="1">
                <a:solidFill>
                  <a:srgbClr val="FF0000"/>
                </a:solidFill>
              </a:rPr>
              <a:t>was</a:t>
            </a:r>
            <a:r>
              <a:rPr lang="es-ES_tradnl" dirty="0">
                <a:solidFill>
                  <a:srgbClr val="FF0000"/>
                </a:solidFill>
              </a:rPr>
              <a:t> </a:t>
            </a:r>
            <a:r>
              <a:rPr lang="es-ES_tradnl" dirty="0" err="1">
                <a:solidFill>
                  <a:srgbClr val="FF0000"/>
                </a:solidFill>
              </a:rPr>
              <a:t>provided</a:t>
            </a:r>
            <a:r>
              <a:rPr lang="es-ES_tradnl" dirty="0">
                <a:solidFill>
                  <a:srgbClr val="FF0000"/>
                </a:solidFill>
              </a:rPr>
              <a:t>). </a:t>
            </a:r>
            <a:r>
              <a:rPr lang="es-ES_tradnl" dirty="0" err="1">
                <a:solidFill>
                  <a:srgbClr val="FF0000"/>
                </a:solidFill>
              </a:rPr>
              <a:t>Additional</a:t>
            </a:r>
            <a:r>
              <a:rPr lang="es-ES_tradnl" dirty="0">
                <a:solidFill>
                  <a:srgbClr val="FF0000"/>
                </a:solidFill>
              </a:rPr>
              <a:t> </a:t>
            </a:r>
            <a:r>
              <a:rPr lang="es-ES_tradnl" dirty="0" err="1">
                <a:solidFill>
                  <a:srgbClr val="FF0000"/>
                </a:solidFill>
              </a:rPr>
              <a:t>edits</a:t>
            </a:r>
            <a:r>
              <a:rPr lang="es-ES_tradnl" dirty="0">
                <a:solidFill>
                  <a:srgbClr val="FF0000"/>
                </a:solidFill>
              </a:rPr>
              <a:t> are </a:t>
            </a:r>
            <a:r>
              <a:rPr lang="es-ES_tradnl" dirty="0" err="1">
                <a:solidFill>
                  <a:srgbClr val="FF0000"/>
                </a:solidFill>
              </a:rPr>
              <a:t>needed</a:t>
            </a:r>
            <a:r>
              <a:rPr lang="es-ES_tradnl" dirty="0">
                <a:solidFill>
                  <a:srgbClr val="FF0000"/>
                </a:solidFill>
              </a:rPr>
              <a:t> </a:t>
            </a:r>
            <a:r>
              <a:rPr lang="es-ES_tradnl" dirty="0" err="1">
                <a:solidFill>
                  <a:srgbClr val="FF0000"/>
                </a:solidFill>
              </a:rPr>
              <a:t>for</a:t>
            </a:r>
            <a:r>
              <a:rPr lang="es-ES_tradnl" dirty="0">
                <a:solidFill>
                  <a:srgbClr val="FF0000"/>
                </a:solidFill>
              </a:rPr>
              <a:t> </a:t>
            </a:r>
            <a:r>
              <a:rPr lang="es-ES_tradnl" dirty="0" err="1">
                <a:solidFill>
                  <a:srgbClr val="FF0000"/>
                </a:solidFill>
              </a:rPr>
              <a:t>this</a:t>
            </a:r>
            <a:r>
              <a:rPr lang="es-ES_tradnl" dirty="0">
                <a:solidFill>
                  <a:srgbClr val="FF0000"/>
                </a:solidFill>
              </a:rPr>
              <a:t> versión.</a:t>
            </a:r>
          </a:p>
          <a:p>
            <a:r>
              <a:rPr lang="es-ES_tradnl" dirty="0" err="1">
                <a:solidFill>
                  <a:srgbClr val="FF0000"/>
                </a:solidFill>
              </a:rPr>
              <a:t>Emailed</a:t>
            </a:r>
            <a:r>
              <a:rPr lang="es-ES_tradnl" dirty="0">
                <a:solidFill>
                  <a:srgbClr val="FF0000"/>
                </a:solidFill>
              </a:rPr>
              <a:t> </a:t>
            </a:r>
            <a:r>
              <a:rPr lang="es-ES_tradnl" dirty="0" err="1">
                <a:solidFill>
                  <a:srgbClr val="FF0000"/>
                </a:solidFill>
              </a:rPr>
              <a:t>Spanish</a:t>
            </a:r>
            <a:r>
              <a:rPr lang="es-ES_tradnl" dirty="0">
                <a:solidFill>
                  <a:srgbClr val="FF0000"/>
                </a:solidFill>
              </a:rPr>
              <a:t> </a:t>
            </a:r>
            <a:r>
              <a:rPr lang="es-ES_tradnl" dirty="0" err="1">
                <a:solidFill>
                  <a:srgbClr val="FF0000"/>
                </a:solidFill>
              </a:rPr>
              <a:t>for</a:t>
            </a:r>
            <a:r>
              <a:rPr lang="es-ES_tradnl" dirty="0">
                <a:solidFill>
                  <a:srgbClr val="FF0000"/>
                </a:solidFill>
              </a:rPr>
              <a:t> </a:t>
            </a:r>
            <a:r>
              <a:rPr lang="es-ES_tradnl" dirty="0" err="1">
                <a:solidFill>
                  <a:srgbClr val="FF0000"/>
                </a:solidFill>
              </a:rPr>
              <a:t>copy</a:t>
            </a:r>
            <a:r>
              <a:rPr lang="es-ES_tradnl" dirty="0">
                <a:solidFill>
                  <a:srgbClr val="FF0000"/>
                </a:solidFill>
              </a:rPr>
              <a:t> in </a:t>
            </a:r>
            <a:r>
              <a:rPr lang="es-ES_tradnl" dirty="0" err="1">
                <a:solidFill>
                  <a:srgbClr val="FF0000"/>
                </a:solidFill>
              </a:rPr>
              <a:t>circles</a:t>
            </a:r>
            <a:r>
              <a:rPr lang="es-ES_tradnl" dirty="0">
                <a:solidFill>
                  <a:srgbClr val="FF0000"/>
                </a:solidFill>
              </a:rPr>
              <a:t> </a:t>
            </a:r>
          </a:p>
        </p:txBody>
      </p:sp>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FE9B5A5B-2810-4E83-13D9-425CC1608F08}"/>
                  </a:ext>
                </a:extLst>
              </p14:cNvPr>
              <p14:cNvContentPartPr/>
              <p14:nvPr/>
            </p14:nvContentPartPr>
            <p14:xfrm>
              <a:off x="5167655" y="4625377"/>
              <a:ext cx="953280" cy="708840"/>
            </p14:xfrm>
          </p:contentPart>
        </mc:Choice>
        <mc:Fallback>
          <p:pic>
            <p:nvPicPr>
              <p:cNvPr id="13" name="Ink 12">
                <a:extLst>
                  <a:ext uri="{FF2B5EF4-FFF2-40B4-BE49-F238E27FC236}">
                    <a16:creationId xmlns:a16="http://schemas.microsoft.com/office/drawing/2014/main" id="{FE9B5A5B-2810-4E83-13D9-425CC1608F08}"/>
                  </a:ext>
                </a:extLst>
              </p:cNvPr>
              <p:cNvPicPr/>
              <p:nvPr/>
            </p:nvPicPr>
            <p:blipFill>
              <a:blip r:embed="rId5"/>
              <a:stretch>
                <a:fillRect/>
              </a:stretch>
            </p:blipFill>
            <p:spPr>
              <a:xfrm>
                <a:off x="5159015" y="4616377"/>
                <a:ext cx="970920" cy="726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5CF6F22E-BB62-5789-2486-36C489C671BC}"/>
                  </a:ext>
                </a:extLst>
              </p14:cNvPr>
              <p14:cNvContentPartPr/>
              <p14:nvPr/>
            </p14:nvContentPartPr>
            <p14:xfrm>
              <a:off x="4579055" y="3221737"/>
              <a:ext cx="2226240" cy="503640"/>
            </p14:xfrm>
          </p:contentPart>
        </mc:Choice>
        <mc:Fallback>
          <p:pic>
            <p:nvPicPr>
              <p:cNvPr id="14" name="Ink 13">
                <a:extLst>
                  <a:ext uri="{FF2B5EF4-FFF2-40B4-BE49-F238E27FC236}">
                    <a16:creationId xmlns:a16="http://schemas.microsoft.com/office/drawing/2014/main" id="{5CF6F22E-BB62-5789-2486-36C489C671BC}"/>
                  </a:ext>
                </a:extLst>
              </p:cNvPr>
              <p:cNvPicPr/>
              <p:nvPr/>
            </p:nvPicPr>
            <p:blipFill>
              <a:blip r:embed="rId7"/>
              <a:stretch>
                <a:fillRect/>
              </a:stretch>
            </p:blipFill>
            <p:spPr>
              <a:xfrm>
                <a:off x="4570415" y="3213097"/>
                <a:ext cx="2243880" cy="521280"/>
              </a:xfrm>
              <a:prstGeom prst="rect">
                <a:avLst/>
              </a:prstGeom>
            </p:spPr>
          </p:pic>
        </mc:Fallback>
      </mc:AlternateContent>
    </p:spTree>
    <p:extLst>
      <p:ext uri="{BB962C8B-B14F-4D97-AF65-F5344CB8AC3E}">
        <p14:creationId xmlns:p14="http://schemas.microsoft.com/office/powerpoint/2010/main" val="385626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8069ADA-B803-41D0-9B12-65FA3DB6CACF}"/>
              </a:ext>
            </a:extLst>
          </p:cNvPr>
          <p:cNvSpPr/>
          <p:nvPr/>
        </p:nvSpPr>
        <p:spPr>
          <a:xfrm rot="213371">
            <a:off x="2083296" y="2294082"/>
            <a:ext cx="8558050" cy="4445617"/>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CA188B09-1E36-552C-4935-BEF64AAAAECE}"/>
              </a:ext>
            </a:extLst>
          </p:cNvPr>
          <p:cNvSpPr/>
          <p:nvPr/>
        </p:nvSpPr>
        <p:spPr>
          <a:xfrm>
            <a:off x="3543" y="916171"/>
            <a:ext cx="12191999" cy="11789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FDA8803-0147-4434-BAA5-DF53B1F52D28}"/>
              </a:ext>
            </a:extLst>
          </p:cNvPr>
          <p:cNvSpPr txBox="1"/>
          <p:nvPr/>
        </p:nvSpPr>
        <p:spPr>
          <a:xfrm>
            <a:off x="97380" y="226383"/>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lvl="0">
              <a:spcAft>
                <a:spcPts val="600"/>
              </a:spcAft>
              <a:defRPr/>
            </a:pPr>
            <a:r>
              <a:rPr lang="es-ES_tradnl" dirty="0">
                <a:solidFill>
                  <a:srgbClr val="FFFFFF"/>
                </a:solidFill>
                <a:ea typeface="+mn-lt"/>
                <a:cs typeface="Calibri" panose="020F0502020204030204"/>
              </a:rPr>
              <a:t>Declaración de la visión </a:t>
            </a:r>
            <a:endParaRPr lang="es-ES_tradnl" sz="4800" dirty="0">
              <a:solidFill>
                <a:srgbClr val="FFFFFF"/>
              </a:solidFill>
              <a:cs typeface="Calibri"/>
            </a:endParaRPr>
          </a:p>
        </p:txBody>
      </p:sp>
      <p:sp>
        <p:nvSpPr>
          <p:cNvPr id="62" name="Rectangle: Rounded Corners 61">
            <a:extLst>
              <a:ext uri="{FF2B5EF4-FFF2-40B4-BE49-F238E27FC236}">
                <a16:creationId xmlns:a16="http://schemas.microsoft.com/office/drawing/2014/main" id="{306BE71F-CA16-978B-DBA2-435B2A1F7190}"/>
              </a:ext>
            </a:extLst>
          </p:cNvPr>
          <p:cNvSpPr/>
          <p:nvPr/>
        </p:nvSpPr>
        <p:spPr>
          <a:xfrm>
            <a:off x="488919" y="1300377"/>
            <a:ext cx="1989936" cy="4105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0"/>
              </a:spcBef>
              <a:spcAft>
                <a:spcPct val="0"/>
              </a:spcAft>
              <a:buClrTx/>
              <a:buSzTx/>
              <a:buFontTx/>
              <a:buNone/>
              <a:defRPr/>
            </a:pPr>
            <a:r>
              <a:rPr lang="es-US" sz="2400" b="1" i="0" strike="noStrike" cap="none" spc="0" baseline="0" dirty="0">
                <a:solidFill>
                  <a:srgbClr val="FFFFFF"/>
                </a:solidFill>
                <a:effectLst/>
                <a:latin typeface="Calibri"/>
                <a:ea typeface="Calibri" panose="020F0502020204030204"/>
                <a:cs typeface="Calibri"/>
              </a:rPr>
              <a:t>Visión</a:t>
            </a:r>
          </a:p>
        </p:txBody>
      </p:sp>
      <p:sp>
        <p:nvSpPr>
          <p:cNvPr id="69" name="TextBox 31">
            <a:extLst>
              <a:ext uri="{FF2B5EF4-FFF2-40B4-BE49-F238E27FC236}">
                <a16:creationId xmlns:a16="http://schemas.microsoft.com/office/drawing/2014/main" id="{44CDF4E1-999B-7774-441E-34664607B48E}"/>
              </a:ext>
            </a:extLst>
          </p:cNvPr>
          <p:cNvSpPr txBox="1"/>
          <p:nvPr/>
        </p:nvSpPr>
        <p:spPr>
          <a:xfrm>
            <a:off x="2628781" y="1161760"/>
            <a:ext cx="9285443" cy="82296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lang="es-US" sz="2400" b="0" i="0" strike="noStrike" cap="none" spc="0" baseline="0" dirty="0">
                <a:solidFill>
                  <a:srgbClr val="000000"/>
                </a:solidFill>
                <a:effectLst/>
                <a:latin typeface="Calibri"/>
                <a:ea typeface="Calibri" panose="020F0502020204030204"/>
                <a:cs typeface="Calibri"/>
              </a:rPr>
              <a:t>Una declaración concisa que recoge las aspiraciones, deseos y resultados colectivos del proyecto</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DB63B7F0-F181-4352-BA51-4AD570FE3F1D}"/>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ct val="0"/>
              </a:spcBef>
              <a:spcAft>
                <a:spcPct val="0"/>
              </a:spcAft>
              <a:buClrTx/>
              <a:buSzTx/>
              <a:buFontTx/>
              <a:buNone/>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27</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A99FC18-C797-4C4E-B149-4C09212BC329}"/>
              </a:ext>
            </a:extLst>
          </p:cNvPr>
          <p:cNvSpPr txBox="1"/>
          <p:nvPr/>
        </p:nvSpPr>
        <p:spPr>
          <a:xfrm>
            <a:off x="2933261" y="2340719"/>
            <a:ext cx="6858119" cy="4499693"/>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20000"/>
              </a:lnSpc>
              <a:spcBef>
                <a:spcPct val="0"/>
              </a:spcBef>
              <a:spcAft>
                <a:spcPct val="0"/>
              </a:spcAft>
              <a:buClrTx/>
              <a:buSzTx/>
              <a:buFontTx/>
              <a:buNone/>
              <a:defRPr/>
            </a:pPr>
            <a:endParaRPr lang="en-US" sz="2000" b="0" i="0" u="none" strike="noStrike" kern="1200" cap="none" spc="0" normalizeH="0" baseline="0" noProof="0" dirty="0">
              <a:ln>
                <a:noFill/>
              </a:ln>
              <a:solidFill>
                <a:srgbClr val="FF0000"/>
              </a:solidFill>
              <a:effectLst/>
              <a:uLnTx/>
              <a:uFillTx/>
              <a:latin typeface="Calibri" panose="020F0502020204030204"/>
              <a:ea typeface="+mn-lt"/>
              <a:cs typeface="Calibri"/>
            </a:endParaRPr>
          </a:p>
          <a:p>
            <a:pPr lvl="1">
              <a:lnSpc>
                <a:spcPct val="120000"/>
              </a:lnSpc>
              <a:spcBef>
                <a:spcPct val="0"/>
              </a:spcBef>
              <a:spcAft>
                <a:spcPct val="0"/>
              </a:spcAft>
              <a:defRPr/>
            </a:pPr>
            <a:r>
              <a:rPr lang="es-US" sz="2000" b="1" i="1" dirty="0">
                <a:solidFill>
                  <a:srgbClr val="000000"/>
                </a:solidFill>
                <a:cs typeface="Calibri"/>
              </a:rPr>
              <a:t>Declaración de visión aprobada por el Comité Consultivo 710 el 11 de julio de 2022​  </a:t>
            </a:r>
          </a:p>
          <a:p>
            <a:pPr lvl="1">
              <a:lnSpc>
                <a:spcPct val="120000"/>
              </a:lnSpc>
              <a:spcBef>
                <a:spcPct val="0"/>
              </a:spcBef>
              <a:spcAft>
                <a:spcPct val="0"/>
              </a:spcAft>
              <a:defRPr/>
            </a:pPr>
            <a:r>
              <a:rPr lang="es-US" sz="2000" i="1" dirty="0">
                <a:solidFill>
                  <a:srgbClr val="000000"/>
                </a:solidFill>
                <a:cs typeface="Calibri"/>
              </a:rPr>
              <a:t>Un sistema de transporte equitativo y compartido del Corredor Sur de la I-710 que proporciona opciones multimodales seguras y de calidad para el traslado de personas y mercancías que fomentarán el aire limpio (cero emisiones), comunidades saludables y sostenibles, y el empoderamiento económico para todos los residentes, comunidades y usuarios en el corredor. </a:t>
            </a:r>
          </a:p>
          <a:p>
            <a:pPr marL="457200" marR="0" lvl="1" indent="0" algn="l" defTabSz="457200" rtl="0" eaLnBrk="1" fontAlgn="auto" latinLnBrk="0" hangingPunct="1">
              <a:lnSpc>
                <a:spcPct val="120000"/>
              </a:lnSpc>
              <a:spcBef>
                <a:spcPct val="0"/>
              </a:spcBef>
              <a:spcAft>
                <a:spcPct val="0"/>
              </a:spcAft>
              <a:buClrTx/>
              <a:buSzTx/>
              <a:buFontTx/>
              <a:buNone/>
              <a:defRPr/>
            </a:pPr>
            <a:endParaRPr lang="en-US" sz="2000" b="0" i="0" u="none" strike="noStrike" kern="1200" cap="none" spc="0" normalizeH="0" baseline="0" noProof="0" dirty="0">
              <a:ln>
                <a:noFill/>
              </a:ln>
              <a:solidFill>
                <a:srgbClr val="000000"/>
              </a:solidFill>
              <a:effectLst/>
              <a:uLnTx/>
              <a:uFillTx/>
              <a:latin typeface="Calibri" panose="020F0502020204030204"/>
              <a:cs typeface="Segoe UI"/>
            </a:endParaRPr>
          </a:p>
          <a:p>
            <a:pPr marL="742950" marR="0" lvl="1" indent="-285750" algn="l" defTabSz="457200" rtl="0" eaLnBrk="1" fontAlgn="auto" latinLnBrk="0" hangingPunct="1">
              <a:lnSpc>
                <a:spcPct val="120000"/>
              </a:lnSpc>
              <a:spcBef>
                <a:spcPct val="0"/>
              </a:spcBef>
              <a:spcAft>
                <a:spcPct val="0"/>
              </a:spcAft>
              <a:buClrTx/>
              <a:buSzTx/>
              <a:buFont typeface="Arial" panose="020B0604020202020204" pitchFamily="34" charset="0"/>
              <a:buChar char="•"/>
              <a:defRPr/>
            </a:pPr>
            <a:endParaRPr lang="en-US" sz="2000" b="0" i="0" u="none" strike="noStrike" kern="1200" cap="none" spc="0" normalizeH="0" baseline="0" noProof="0" dirty="0">
              <a:ln>
                <a:noFill/>
              </a:ln>
              <a:solidFill>
                <a:srgbClr val="000000"/>
              </a:solidFill>
              <a:effectLst/>
              <a:uLnTx/>
              <a:uFillTx/>
              <a:latin typeface="Calibri" panose="020F0502020204030204"/>
              <a:cs typeface="Segoe UI"/>
            </a:endParaRPr>
          </a:p>
        </p:txBody>
      </p:sp>
      <p:sp>
        <p:nvSpPr>
          <p:cNvPr id="25" name="Rectangle: Rounded Corners 24">
            <a:extLst>
              <a:ext uri="{FF2B5EF4-FFF2-40B4-BE49-F238E27FC236}">
                <a16:creationId xmlns:a16="http://schemas.microsoft.com/office/drawing/2014/main" id="{56DED98F-F167-4B3E-B5B2-ECD408936FAA}"/>
              </a:ext>
            </a:extLst>
          </p:cNvPr>
          <p:cNvSpPr/>
          <p:nvPr/>
        </p:nvSpPr>
        <p:spPr>
          <a:xfrm>
            <a:off x="534411" y="3905410"/>
            <a:ext cx="1989936" cy="4105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0"/>
              </a:spcBef>
              <a:spcAft>
                <a:spcPct val="0"/>
              </a:spcAft>
              <a:buClrTx/>
              <a:buSzTx/>
              <a:buFontTx/>
              <a:buNone/>
              <a:defRPr/>
            </a:pPr>
            <a:r>
              <a:rPr lang="es-US" sz="2400" b="1" i="0" strike="noStrike" cap="none" spc="0" baseline="0" dirty="0">
                <a:solidFill>
                  <a:srgbClr val="FFFFFF"/>
                </a:solidFill>
                <a:effectLst/>
                <a:latin typeface="Calibri"/>
                <a:ea typeface="Calibri" panose="020F0502020204030204"/>
                <a:cs typeface="Calibri"/>
              </a:rPr>
              <a:t>Visión:</a:t>
            </a:r>
          </a:p>
        </p:txBody>
      </p:sp>
    </p:spTree>
    <p:extLst>
      <p:ext uri="{BB962C8B-B14F-4D97-AF65-F5344CB8AC3E}">
        <p14:creationId xmlns:p14="http://schemas.microsoft.com/office/powerpoint/2010/main" val="2253460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pPr lvl="0">
              <a:defRPr/>
            </a:pPr>
            <a:r>
              <a:rPr lang="es-ES_tradnl" dirty="0">
                <a:solidFill>
                  <a:srgbClr val="FFFFFF"/>
                </a:solidFill>
                <a:ea typeface="Calibri" panose="020F0502020204030204"/>
                <a:cs typeface="Calibri"/>
              </a:rPr>
              <a:t>Principios Rectores</a:t>
            </a:r>
            <a:endParaRPr kumimoji="0" lang="es-ES_tradnl" sz="4800" b="1" i="0" u="none" strike="noStrike" kern="1200" cap="none" spc="0" normalizeH="0" baseline="0" dirty="0">
              <a:ln>
                <a:noFill/>
              </a:ln>
              <a:solidFill>
                <a:srgbClr val="FFFFFF"/>
              </a:solidFill>
              <a:effectLst/>
              <a:uLnTx/>
              <a:uFillTx/>
              <a:latin typeface="Calibri" panose="020F0502020204030204"/>
              <a:ea typeface="+mj-ea"/>
              <a:cs typeface="+mj-cs"/>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383245" y="1152984"/>
            <a:ext cx="11265371" cy="4742065"/>
          </a:xfrm>
          <a:prstGeom prst="rect">
            <a:avLst/>
          </a:prstGeom>
        </p:spPr>
        <p:txBody>
          <a:bodyPr vert="horz" lIns="91440" tIns="45720" rIns="91440" bIns="45720" rtlCol="0" anchor="t">
            <a:normAutofit lnSpcReduction="1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600"/>
              </a:spcAft>
              <a:buClrTx/>
              <a:buSzPct val="90000"/>
              <a:buFont typeface="System Font Regular"/>
              <a:buChar char="&gt;"/>
              <a:tabLst/>
              <a:defRPr/>
            </a:pPr>
            <a:r>
              <a:rPr kumimoji="0" lang="en-US" sz="2000" b="1" i="0" u="none" strike="noStrike" kern="1200" cap="none" spc="0" normalizeH="0" baseline="0" noProof="0" dirty="0" err="1">
                <a:ln>
                  <a:noFill/>
                </a:ln>
                <a:solidFill>
                  <a:srgbClr val="2AB4C8"/>
                </a:solidFill>
                <a:effectLst/>
                <a:uLnTx/>
                <a:uFillTx/>
                <a:latin typeface="Calibri" panose="020F0502020204030204"/>
                <a:ea typeface="+mn-lt"/>
                <a:cs typeface="Calibri" panose="020F0502020204030204"/>
              </a:rPr>
              <a:t>Equidad</a:t>
            </a:r>
            <a:endParaRPr kumimoji="0" lang="en-US" sz="1800" b="1" i="0" u="none" strike="noStrike" kern="1200" cap="none" spc="0" normalizeH="0" baseline="0" noProof="0" dirty="0">
              <a:ln>
                <a:noFill/>
              </a:ln>
              <a:solidFill>
                <a:srgbClr val="2AB4C8"/>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60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Un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compromiso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para: (1)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esforzarse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por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rectificar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daños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pasados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(2)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proporcionar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un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acceso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equitativo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justo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 las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oportunidades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3)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eliminar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las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disparidades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en</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los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procesos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resultados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resultados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 la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comunidad</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del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proyecto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t>
            </a:r>
          </a:p>
          <a:p>
            <a:pPr marL="742950" marR="0" lvl="1" indent="-285750" algn="l" defTabSz="914400" rtl="0" eaLnBrk="1" fontAlgn="auto" latinLnBrk="0" hangingPunct="1">
              <a:lnSpc>
                <a:spcPct val="90000"/>
              </a:lnSpc>
              <a:spcBef>
                <a:spcPts val="500"/>
              </a:spcBef>
              <a:spcAft>
                <a:spcPts val="60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El plan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busca</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elevar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arraigar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el</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principio de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equidad</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en</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todas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las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metas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objetivos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estrategias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acciones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través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 un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marco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equidad</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procesal</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distributiva</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estructural</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restaurativa</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al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priorizar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un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proceso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participación</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accesible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representativo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para las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comunidades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más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afectadas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por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la I-710.</a:t>
            </a:r>
          </a:p>
          <a:p>
            <a:pPr marL="285750" marR="0" lvl="0" indent="-285750" algn="l" defTabSz="914400" rtl="0" eaLnBrk="1" fontAlgn="auto" latinLnBrk="0" hangingPunct="1">
              <a:lnSpc>
                <a:spcPct val="90000"/>
              </a:lnSpc>
              <a:spcBef>
                <a:spcPts val="1000"/>
              </a:spcBef>
              <a:spcAft>
                <a:spcPts val="600"/>
              </a:spcAft>
              <a:buClrTx/>
              <a:buSzPct val="90000"/>
              <a:buFont typeface="System Font Regular" panose="020B0604020202020204" pitchFamily="34" charset="0"/>
              <a:buChar char="&gt;"/>
              <a:tabLst/>
              <a:defRPr/>
            </a:pPr>
            <a:r>
              <a:rPr kumimoji="0" lang="en-US" sz="2000" b="1" i="0" u="none" strike="noStrike" kern="1200" cap="none" spc="0" normalizeH="0" baseline="0" noProof="0" dirty="0" err="1">
                <a:ln>
                  <a:noFill/>
                </a:ln>
                <a:solidFill>
                  <a:srgbClr val="2AB4C8"/>
                </a:solidFill>
                <a:effectLst/>
                <a:uLnTx/>
                <a:uFillTx/>
                <a:latin typeface="Calibri" panose="020F0502020204030204"/>
                <a:ea typeface="+mn-lt"/>
                <a:cs typeface="Calibri" panose="020F0502020204030204"/>
              </a:rPr>
              <a:t>Sostenibilidad</a:t>
            </a:r>
            <a:r>
              <a:rPr kumimoji="0" lang="en-US" sz="2000" b="1" i="0" u="none" strike="noStrike" kern="1200" cap="none" spc="0" normalizeH="0" baseline="0" noProof="0" dirty="0">
                <a:ln>
                  <a:noFill/>
                </a:ln>
                <a:solidFill>
                  <a:srgbClr val="2AB4C8"/>
                </a:solidFill>
                <a:effectLst/>
                <a:uLnTx/>
                <a:uFillTx/>
                <a:latin typeface="Calibri" panose="020F0502020204030204"/>
                <a:ea typeface="+mn-lt"/>
                <a:cs typeface="Calibri" panose="020F0502020204030204"/>
              </a:rPr>
              <a:t> </a:t>
            </a:r>
          </a:p>
          <a:p>
            <a:pPr lvl="1">
              <a:spcBef>
                <a:spcPts val="1000"/>
              </a:spcBef>
              <a:spcAft>
                <a:spcPts val="600"/>
              </a:spcAf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Desarrollo que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satisface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las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necesidades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del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presente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sin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comprometer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la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capacidad</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 las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generaciones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futuras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para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satisfacer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sus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propias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necesidades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t>
            </a:r>
          </a:p>
          <a:p>
            <a:pPr lvl="1">
              <a:spcBef>
                <a:spcPts val="1000"/>
              </a:spcBef>
              <a:spcAft>
                <a:spcPts val="600"/>
              </a:spcAf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“Un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compromiso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con la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sostenibilidad</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para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satisfacer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mejorar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las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necesidades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condiciones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sociales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salud</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económicas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básicas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tanto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presentes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como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futuras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el</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uso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y la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administración</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responsable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del medio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ambiente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todo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mientras</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se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mantiene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o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mejora</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el</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bienestar</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del medio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ambiente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en</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el</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que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depende</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el</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desarrollo</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de la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vida</a:t>
            </a:r>
            <a:r>
              <a:rPr kumimoji="0" lang="en-US"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t>
            </a:r>
          </a:p>
        </p:txBody>
      </p:sp>
    </p:spTree>
    <p:extLst>
      <p:ext uri="{BB962C8B-B14F-4D97-AF65-F5344CB8AC3E}">
        <p14:creationId xmlns:p14="http://schemas.microsoft.com/office/powerpoint/2010/main" val="226964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dirty="0" err="1"/>
              <a:t>Objetivos</a:t>
            </a:r>
            <a:endParaRPr lang="en-US" dirty="0"/>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8194" name="Picture 2">
            <a:extLst>
              <a:ext uri="{FF2B5EF4-FFF2-40B4-BE49-F238E27FC236}">
                <a16:creationId xmlns:a16="http://schemas.microsoft.com/office/drawing/2014/main" id="{E27A2260-6C0A-3254-7CE0-3199CB4B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791" y="1020609"/>
            <a:ext cx="7943127" cy="55686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1D4075-BF72-DF42-B582-A20A28912E61}"/>
              </a:ext>
            </a:extLst>
          </p:cNvPr>
          <p:cNvSpPr txBox="1"/>
          <p:nvPr/>
        </p:nvSpPr>
        <p:spPr>
          <a:xfrm>
            <a:off x="9566817" y="114729"/>
            <a:ext cx="2107474" cy="1477328"/>
          </a:xfrm>
          <a:prstGeom prst="rect">
            <a:avLst/>
          </a:prstGeom>
          <a:noFill/>
        </p:spPr>
        <p:txBody>
          <a:bodyPr wrap="square" rtlCol="0">
            <a:spAutoFit/>
          </a:bodyPr>
          <a:lstStyle/>
          <a:p>
            <a:r>
              <a:rPr lang="es-ES_tradnl" dirty="0">
                <a:solidFill>
                  <a:srgbClr val="FF0000"/>
                </a:solidFill>
              </a:rPr>
              <a:t>TF 12: </a:t>
            </a:r>
            <a:r>
              <a:rPr lang="es-ES_tradnl" dirty="0" err="1">
                <a:solidFill>
                  <a:srgbClr val="FF0000"/>
                </a:solidFill>
              </a:rPr>
              <a:t>Slide</a:t>
            </a:r>
            <a:r>
              <a:rPr lang="es-ES_tradnl" dirty="0">
                <a:solidFill>
                  <a:srgbClr val="FF0000"/>
                </a:solidFill>
              </a:rPr>
              <a:t> 23 has </a:t>
            </a:r>
            <a:r>
              <a:rPr lang="es-ES_tradnl" dirty="0" err="1">
                <a:solidFill>
                  <a:srgbClr val="FF0000"/>
                </a:solidFill>
              </a:rPr>
              <a:t>graphic</a:t>
            </a:r>
            <a:r>
              <a:rPr lang="es-ES_tradnl" dirty="0">
                <a:solidFill>
                  <a:srgbClr val="FF0000"/>
                </a:solidFill>
              </a:rPr>
              <a:t> </a:t>
            </a:r>
            <a:r>
              <a:rPr lang="es-ES_tradnl" dirty="0" err="1">
                <a:solidFill>
                  <a:srgbClr val="FF0000"/>
                </a:solidFill>
              </a:rPr>
              <a:t>without</a:t>
            </a:r>
            <a:r>
              <a:rPr lang="es-ES_tradnl" dirty="0">
                <a:solidFill>
                  <a:srgbClr val="FF0000"/>
                </a:solidFill>
              </a:rPr>
              <a:t> </a:t>
            </a:r>
            <a:r>
              <a:rPr lang="es-ES_tradnl" dirty="0" err="1">
                <a:solidFill>
                  <a:srgbClr val="FF0000"/>
                </a:solidFill>
              </a:rPr>
              <a:t>Prosperity</a:t>
            </a:r>
            <a:r>
              <a:rPr lang="es-ES_tradnl" dirty="0">
                <a:solidFill>
                  <a:srgbClr val="FF0000"/>
                </a:solidFill>
              </a:rPr>
              <a:t>,  </a:t>
            </a:r>
            <a:r>
              <a:rPr lang="es-ES_tradnl" dirty="0" err="1">
                <a:solidFill>
                  <a:srgbClr val="FF0000"/>
                </a:solidFill>
              </a:rPr>
              <a:t>emailed</a:t>
            </a:r>
            <a:r>
              <a:rPr lang="es-ES_tradnl" dirty="0">
                <a:solidFill>
                  <a:srgbClr val="FF0000"/>
                </a:solidFill>
              </a:rPr>
              <a:t> </a:t>
            </a:r>
            <a:r>
              <a:rPr lang="es-ES_tradnl" dirty="0" err="1">
                <a:solidFill>
                  <a:srgbClr val="FF0000"/>
                </a:solidFill>
              </a:rPr>
              <a:t>translated</a:t>
            </a:r>
            <a:r>
              <a:rPr lang="es-ES_tradnl" dirty="0">
                <a:solidFill>
                  <a:srgbClr val="FF0000"/>
                </a:solidFill>
              </a:rPr>
              <a:t> </a:t>
            </a:r>
            <a:r>
              <a:rPr lang="es-ES_tradnl" dirty="0" err="1">
                <a:solidFill>
                  <a:srgbClr val="FF0000"/>
                </a:solidFill>
              </a:rPr>
              <a:t>copy</a:t>
            </a:r>
            <a:r>
              <a:rPr lang="es-ES_tradnl" dirty="0">
                <a:solidFill>
                  <a:srgbClr val="FF0000"/>
                </a:solidFill>
              </a:rPr>
              <a:t> </a:t>
            </a:r>
            <a:r>
              <a:rPr lang="es-ES_tradnl" dirty="0" err="1">
                <a:solidFill>
                  <a:srgbClr val="FF0000"/>
                </a:solidFill>
              </a:rPr>
              <a:t>for</a:t>
            </a:r>
            <a:r>
              <a:rPr lang="es-ES_tradnl" dirty="0">
                <a:solidFill>
                  <a:srgbClr val="FF0000"/>
                </a:solidFill>
              </a:rPr>
              <a:t> </a:t>
            </a:r>
            <a:r>
              <a:rPr lang="es-ES_tradnl" dirty="0" err="1">
                <a:solidFill>
                  <a:srgbClr val="FF0000"/>
                </a:solidFill>
              </a:rPr>
              <a:t>Prosperity</a:t>
            </a:r>
            <a:endParaRPr lang="es-ES_tradnl" dirty="0">
              <a:solidFill>
                <a:srgbClr val="FF0000"/>
              </a:solidFill>
            </a:endParaRPr>
          </a:p>
        </p:txBody>
      </p:sp>
    </p:spTree>
    <p:extLst>
      <p:ext uri="{BB962C8B-B14F-4D97-AF65-F5344CB8AC3E}">
        <p14:creationId xmlns:p14="http://schemas.microsoft.com/office/powerpoint/2010/main" val="208960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dirty="0">
                <a:ea typeface="+mn-lt"/>
                <a:cs typeface="+mn-lt"/>
              </a:rPr>
              <a:t>Task Force and CLC Member Identification</a:t>
            </a:r>
            <a:br>
              <a:rPr lang="en-US" dirty="0">
                <a:ea typeface="+mn-lt"/>
                <a:cs typeface="+mn-lt"/>
              </a:rPr>
            </a:br>
            <a:r>
              <a:rPr lang="en-US" b="1" i="1" strike="noStrike" cap="none" spc="0" baseline="0" dirty="0" err="1">
                <a:effectLst/>
                <a:ea typeface="+mn-lt"/>
                <a:cs typeface="+mn-lt"/>
              </a:rPr>
              <a:t>Identificación</a:t>
            </a:r>
            <a:r>
              <a:rPr lang="en-US" i="1" dirty="0">
                <a:latin typeface="Calibri"/>
                <a:ea typeface="Calibri" panose="020F0502020204030204"/>
                <a:cs typeface="Calibri"/>
              </a:rPr>
              <a:t> </a:t>
            </a:r>
            <a:r>
              <a:rPr lang="en-US" b="1" i="1" strike="noStrike" cap="none" spc="0" baseline="0" dirty="0">
                <a:effectLst/>
                <a:latin typeface="Calibri"/>
                <a:ea typeface="Calibri" panose="020F0502020204030204"/>
                <a:cs typeface="Calibri"/>
              </a:rPr>
              <a:t>de</a:t>
            </a:r>
            <a:r>
              <a:rPr lang="en-US" i="1" dirty="0">
                <a:latin typeface="Calibri"/>
                <a:ea typeface="Calibri" panose="020F0502020204030204"/>
                <a:cs typeface="Calibri"/>
              </a:rPr>
              <a:t> </a:t>
            </a:r>
            <a:r>
              <a:rPr lang="en-US" b="1" i="1" strike="noStrike" cap="none" spc="0" baseline="0" dirty="0" err="1">
                <a:effectLst/>
                <a:latin typeface="Calibri"/>
                <a:ea typeface="Calibri" panose="020F0502020204030204"/>
                <a:cs typeface="Calibri"/>
              </a:rPr>
              <a:t>miembros</a:t>
            </a:r>
            <a:r>
              <a:rPr lang="en-US" i="1" dirty="0">
                <a:latin typeface="Calibri"/>
                <a:ea typeface="Calibri" panose="020F0502020204030204"/>
                <a:cs typeface="Calibri"/>
              </a:rPr>
              <a:t> </a:t>
            </a:r>
            <a:r>
              <a:rPr lang="en-US" b="1" i="1" strike="noStrike" cap="none" spc="0" baseline="0" dirty="0">
                <a:effectLst/>
                <a:latin typeface="Calibri"/>
                <a:ea typeface="Calibri" panose="020F0502020204030204"/>
                <a:cs typeface="Calibri"/>
              </a:rPr>
              <a:t>del</a:t>
            </a:r>
            <a:r>
              <a:rPr lang="en-US" i="1" dirty="0">
                <a:latin typeface="Calibri"/>
                <a:ea typeface="Calibri" panose="020F0502020204030204"/>
                <a:cs typeface="Calibri"/>
              </a:rPr>
              <a:t> </a:t>
            </a:r>
            <a:r>
              <a:rPr lang="en-US" i="1" dirty="0" err="1">
                <a:latin typeface="Calibri"/>
                <a:ea typeface="Calibri" panose="020F0502020204030204"/>
                <a:cs typeface="Calibri"/>
              </a:rPr>
              <a:t>Comité</a:t>
            </a:r>
            <a:r>
              <a:rPr lang="en-US" i="1" dirty="0">
                <a:latin typeface="Calibri"/>
                <a:ea typeface="Calibri" panose="020F0502020204030204"/>
                <a:cs typeface="Calibri"/>
              </a:rPr>
              <a:t> </a:t>
            </a:r>
            <a:r>
              <a:rPr lang="en-US" i="1" dirty="0" err="1">
                <a:latin typeface="Calibri"/>
                <a:ea typeface="Calibri" panose="020F0502020204030204"/>
                <a:cs typeface="Calibri"/>
              </a:rPr>
              <a:t>Consultivo</a:t>
            </a:r>
            <a:r>
              <a:rPr lang="en-US" i="1" dirty="0">
                <a:latin typeface="Calibri"/>
                <a:ea typeface="Calibri" panose="020F0502020204030204"/>
                <a:cs typeface="Calibri"/>
              </a:rPr>
              <a:t> y CLC</a:t>
            </a:r>
            <a:endParaRPr lang="es-US" b="0" dirty="0">
              <a:ea typeface="+mn-lt"/>
              <a:cs typeface="+mn-lt"/>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1733808"/>
          </a:xfrm>
          <a:prstGeom prst="rect">
            <a:avLst/>
          </a:prstGeom>
          <a:noFill/>
        </p:spPr>
        <p:txBody>
          <a:bodyPr wrap="square" lIns="91440" tIns="45720" rIns="91440" bIns="45720" rtlCol="0" anchor="t">
            <a:spAutoFit/>
          </a:bodyPr>
          <a:lstStyle/>
          <a:p>
            <a:pPr defTabSz="914400">
              <a:lnSpc>
                <a:spcPct val="90000"/>
              </a:lnSpc>
              <a:spcBef>
                <a:spcPts val="1000"/>
              </a:spcBef>
              <a:buSzPct val="90000"/>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Task Force and CLC Members, please change your Zoom screen name to include: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rPr>
              <a:t>Name and Organization/Jurisdiction</a:t>
            </a:r>
            <a:r>
              <a:rPr lang="en-US" sz="2000" dirty="0">
                <a:solidFill>
                  <a:srgbClr val="000000"/>
                </a:solidFill>
                <a:latin typeface="Calibri" panose="020F0502020204030204"/>
                <a:cs typeface="Calibri"/>
              </a:rPr>
              <a:t> </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defTabSz="914400">
              <a:lnSpc>
                <a:spcPct val="90000"/>
              </a:lnSpc>
              <a:spcBef>
                <a:spcPts val="1000"/>
              </a:spcBef>
              <a:buSzPct val="90000"/>
              <a:defRPr/>
            </a:pPr>
            <a:r>
              <a:rPr lang="es-US" sz="2000" b="1" i="1" strike="noStrike" cap="none" spc="0" baseline="0" dirty="0">
                <a:solidFill>
                  <a:srgbClr val="04609E"/>
                </a:solidFill>
                <a:effectLst/>
                <a:latin typeface="Calibri"/>
                <a:ea typeface="Calibri" panose="020F0502020204030204"/>
                <a:cs typeface="Calibri"/>
              </a:rPr>
              <a:t>Miembros del </a:t>
            </a:r>
            <a:r>
              <a:rPr lang="en-US" sz="2000" b="1" i="1" dirty="0" err="1">
                <a:solidFill>
                  <a:srgbClr val="04609E"/>
                </a:solidFill>
                <a:latin typeface="Calibri"/>
                <a:ea typeface="Calibri" panose="020F0502020204030204"/>
                <a:cs typeface="Calibri"/>
              </a:rPr>
              <a:t>Comité</a:t>
            </a:r>
            <a:r>
              <a:rPr lang="en-US" sz="2000" b="1" i="1" dirty="0">
                <a:solidFill>
                  <a:srgbClr val="04609E"/>
                </a:solidFill>
                <a:latin typeface="Calibri"/>
                <a:ea typeface="Calibri" panose="020F0502020204030204"/>
                <a:cs typeface="Calibri"/>
              </a:rPr>
              <a:t> </a:t>
            </a:r>
            <a:r>
              <a:rPr lang="en-US" sz="2000" b="1" i="1" dirty="0" err="1">
                <a:solidFill>
                  <a:srgbClr val="04609E"/>
                </a:solidFill>
                <a:latin typeface="Calibri"/>
                <a:ea typeface="Calibri" panose="020F0502020204030204"/>
                <a:cs typeface="Calibri"/>
              </a:rPr>
              <a:t>Consultivo</a:t>
            </a:r>
            <a:r>
              <a:rPr lang="en-US" sz="2000" b="1" i="1" dirty="0">
                <a:solidFill>
                  <a:srgbClr val="04609E"/>
                </a:solidFill>
                <a:latin typeface="Calibri"/>
                <a:ea typeface="Calibri" panose="020F0502020204030204"/>
                <a:cs typeface="Calibri"/>
              </a:rPr>
              <a:t> y del </a:t>
            </a:r>
            <a:r>
              <a:rPr lang="en-US" sz="2000" b="1" i="1" dirty="0" err="1">
                <a:solidFill>
                  <a:srgbClr val="04609E"/>
                </a:solidFill>
                <a:latin typeface="Calibri"/>
                <a:ea typeface="Calibri" panose="020F0502020204030204"/>
                <a:cs typeface="Calibri"/>
              </a:rPr>
              <a:t>Comité</a:t>
            </a:r>
            <a:r>
              <a:rPr lang="en-US" sz="2000" b="1" i="1" dirty="0">
                <a:solidFill>
                  <a:srgbClr val="04609E"/>
                </a:solidFill>
                <a:latin typeface="Calibri"/>
                <a:ea typeface="Calibri" panose="020F0502020204030204"/>
                <a:cs typeface="Calibri"/>
              </a:rPr>
              <a:t> de </a:t>
            </a:r>
            <a:r>
              <a:rPr lang="en-US" sz="2000" b="1" i="1" dirty="0" err="1">
                <a:solidFill>
                  <a:srgbClr val="04609E"/>
                </a:solidFill>
                <a:latin typeface="Calibri"/>
                <a:ea typeface="Calibri" panose="020F0502020204030204"/>
                <a:cs typeface="Calibri"/>
              </a:rPr>
              <a:t>Liderazgo</a:t>
            </a:r>
            <a:r>
              <a:rPr lang="en-US" sz="2000" b="1" i="1" dirty="0">
                <a:solidFill>
                  <a:srgbClr val="04609E"/>
                </a:solidFill>
                <a:latin typeface="Calibri"/>
                <a:ea typeface="Calibri" panose="020F0502020204030204"/>
                <a:cs typeface="Calibri"/>
              </a:rPr>
              <a:t> </a:t>
            </a:r>
            <a:r>
              <a:rPr lang="en-US" sz="2000" b="1" i="1" dirty="0" err="1">
                <a:solidFill>
                  <a:srgbClr val="04609E"/>
                </a:solidFill>
                <a:latin typeface="Calibri"/>
                <a:ea typeface="Calibri" panose="020F0502020204030204"/>
                <a:cs typeface="Calibri"/>
              </a:rPr>
              <a:t>Comunitario</a:t>
            </a:r>
            <a:r>
              <a:rPr lang="es-US" sz="2000" b="1" i="1" strike="noStrike" cap="none" spc="0" baseline="0" dirty="0">
                <a:solidFill>
                  <a:srgbClr val="04609E"/>
                </a:solidFill>
                <a:effectLst/>
                <a:latin typeface="Calibri"/>
                <a:ea typeface="Calibri" panose="020F0502020204030204"/>
                <a:cs typeface="Calibri"/>
              </a:rPr>
              <a:t>, por favor cambie su nombre de pantalla de Zoom para incluir: </a:t>
            </a:r>
            <a:r>
              <a:rPr lang="es-US" sz="2000" b="0" i="1" strike="noStrike" cap="none" spc="0" baseline="0" dirty="0">
                <a:solidFill>
                  <a:srgbClr val="04609E"/>
                </a:solidFill>
                <a:effectLst/>
                <a:latin typeface="Calibri"/>
                <a:ea typeface="Calibri" panose="020F0502020204030204"/>
                <a:cs typeface="Calibri"/>
              </a:rPr>
              <a:t>Nombre y su organización</a:t>
            </a:r>
          </a:p>
          <a:p>
            <a:pPr marL="0" marR="0" lvl="0" indent="0" algn="l" defTabSz="914400" rtl="0" eaLnBrk="1" fontAlgn="auto" latinLnBrk="0" hangingPunct="1">
              <a:lnSpc>
                <a:spcPct val="90000"/>
              </a:lnSpc>
              <a:spcBef>
                <a:spcPts val="1000"/>
              </a:spcBef>
              <a:spcAft>
                <a:spcPts val="0"/>
              </a:spcAft>
              <a:buClrTx/>
              <a:buSzPct val="90000"/>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2752436" y="2217622"/>
            <a:ext cx="2248185" cy="2121408"/>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2236344" y="4440370"/>
            <a:ext cx="2990705" cy="2259435"/>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pic>
        <p:nvPicPr>
          <p:cNvPr id="3" name="Picture 5" descr="Timeline&#10;&#10;Description automatically generated">
            <a:extLst>
              <a:ext uri="{FF2B5EF4-FFF2-40B4-BE49-F238E27FC236}">
                <a16:creationId xmlns:a16="http://schemas.microsoft.com/office/drawing/2014/main" id="{E511C0D4-E4E5-9D5C-73BD-1C2E9988331A}"/>
              </a:ext>
            </a:extLst>
          </p:cNvPr>
          <p:cNvPicPr>
            <a:picLocks noChangeAspect="1"/>
          </p:cNvPicPr>
          <p:nvPr/>
        </p:nvPicPr>
        <p:blipFill>
          <a:blip r:embed="rId7"/>
          <a:stretch>
            <a:fillRect/>
          </a:stretch>
        </p:blipFill>
        <p:spPr>
          <a:xfrm>
            <a:off x="7330000" y="2211525"/>
            <a:ext cx="2249994" cy="2135827"/>
          </a:xfrm>
          <a:prstGeom prst="rect">
            <a:avLst/>
          </a:prstGeom>
        </p:spPr>
      </p:pic>
      <p:pic>
        <p:nvPicPr>
          <p:cNvPr id="6" name="Picture 13" descr="Graphical user interface, text, application&#10;&#10;Description automatically generated">
            <a:extLst>
              <a:ext uri="{FF2B5EF4-FFF2-40B4-BE49-F238E27FC236}">
                <a16:creationId xmlns:a16="http://schemas.microsoft.com/office/drawing/2014/main" id="{E91BFCD3-06FD-A698-1B8F-662B084BA7D5}"/>
              </a:ext>
            </a:extLst>
          </p:cNvPr>
          <p:cNvPicPr>
            <a:picLocks noChangeAspect="1"/>
          </p:cNvPicPr>
          <p:nvPr/>
        </p:nvPicPr>
        <p:blipFill>
          <a:blip r:embed="rId8"/>
          <a:stretch>
            <a:fillRect/>
          </a:stretch>
        </p:blipFill>
        <p:spPr>
          <a:xfrm>
            <a:off x="7010937" y="4576056"/>
            <a:ext cx="2743201" cy="2081379"/>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B4E5A-3B5A-67BD-6E89-BB4C36082109}"/>
              </a:ext>
            </a:extLst>
          </p:cNvPr>
          <p:cNvSpPr/>
          <p:nvPr/>
        </p:nvSpPr>
        <p:spPr>
          <a:xfrm>
            <a:off x="237506" y="6115792"/>
            <a:ext cx="1415142" cy="55418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D29629-B3A6-4E4E-B5C5-53EB3055B350}"/>
              </a:ext>
            </a:extLst>
          </p:cNvPr>
          <p:cNvSpPr/>
          <p:nvPr/>
        </p:nvSpPr>
        <p:spPr>
          <a:xfrm>
            <a:off x="871690" y="965170"/>
            <a:ext cx="9144000" cy="583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609EEB-8F0D-4161-94DE-E26F5C318AEE}"/>
              </a:ext>
            </a:extLst>
          </p:cNvPr>
          <p:cNvSpPr txBox="1"/>
          <p:nvPr/>
        </p:nvSpPr>
        <p:spPr>
          <a:xfrm>
            <a:off x="867749" y="973820"/>
            <a:ext cx="9023478" cy="338554"/>
          </a:xfrm>
          <a:prstGeom prst="rect">
            <a:avLst/>
          </a:prstGeom>
          <a:noFill/>
        </p:spPr>
        <p:txBody>
          <a:bodyPr wrap="square" lIns="91440" tIns="45720" rIns="91440" bIns="45720" rtlCol="0" anchor="t">
            <a:spAutoFit/>
          </a:bodyPr>
          <a:lstStyle/>
          <a:p>
            <a:pPr algn="ctr"/>
            <a:r>
              <a:rPr lang="en-US" sz="1600" b="1" dirty="0" err="1">
                <a:solidFill>
                  <a:schemeClr val="bg1"/>
                </a:solidFill>
              </a:rPr>
              <a:t>Declaración</a:t>
            </a:r>
            <a:r>
              <a:rPr lang="en-US" sz="1600" b="1" dirty="0">
                <a:solidFill>
                  <a:schemeClr val="bg1"/>
                </a:solidFill>
              </a:rPr>
              <a:t> de </a:t>
            </a:r>
            <a:r>
              <a:rPr lang="en-US" sz="1600" b="1" dirty="0" err="1">
                <a:solidFill>
                  <a:schemeClr val="bg1"/>
                </a:solidFill>
              </a:rPr>
              <a:t>visión</a:t>
            </a:r>
            <a:r>
              <a:rPr lang="en-US" sz="1600" b="1" dirty="0">
                <a:solidFill>
                  <a:schemeClr val="bg1"/>
                </a:solidFill>
              </a:rPr>
              <a:t> y </a:t>
            </a:r>
            <a:r>
              <a:rPr lang="en-US" sz="1600" b="1" dirty="0" err="1">
                <a:solidFill>
                  <a:schemeClr val="bg1"/>
                </a:solidFill>
              </a:rPr>
              <a:t>principios</a:t>
            </a:r>
            <a:r>
              <a:rPr lang="en-US" sz="1600" b="1" dirty="0">
                <a:solidFill>
                  <a:schemeClr val="bg1"/>
                </a:solidFill>
              </a:rPr>
              <a:t> </a:t>
            </a:r>
            <a:r>
              <a:rPr lang="en-US" sz="1600" b="1" dirty="0" err="1">
                <a:solidFill>
                  <a:schemeClr val="bg1"/>
                </a:solidFill>
              </a:rPr>
              <a:t>fundamentales</a:t>
            </a:r>
            <a:r>
              <a:rPr lang="en-US" sz="1600" b="1" dirty="0">
                <a:solidFill>
                  <a:schemeClr val="bg1"/>
                </a:solidFill>
              </a:rPr>
              <a:t> (</a:t>
            </a:r>
            <a:r>
              <a:rPr lang="en-US" sz="1600" b="1" dirty="0" err="1">
                <a:solidFill>
                  <a:schemeClr val="bg1"/>
                </a:solidFill>
              </a:rPr>
              <a:t>equidad</a:t>
            </a:r>
            <a:r>
              <a:rPr lang="en-US" sz="1600" b="1" dirty="0">
                <a:solidFill>
                  <a:schemeClr val="bg1"/>
                </a:solidFill>
              </a:rPr>
              <a:t> y </a:t>
            </a:r>
            <a:r>
              <a:rPr lang="en-US" sz="1600" b="1" dirty="0" err="1">
                <a:solidFill>
                  <a:schemeClr val="bg1"/>
                </a:solidFill>
              </a:rPr>
              <a:t>sostenibilidad</a:t>
            </a:r>
            <a:r>
              <a:rPr lang="en-US" sz="1600" b="1" dirty="0">
                <a:solidFill>
                  <a:schemeClr val="bg1"/>
                </a:solidFill>
              </a:rPr>
              <a:t>)</a:t>
            </a:r>
          </a:p>
        </p:txBody>
      </p:sp>
      <p:sp>
        <p:nvSpPr>
          <p:cNvPr id="8" name="Rectangle 7">
            <a:extLst>
              <a:ext uri="{FF2B5EF4-FFF2-40B4-BE49-F238E27FC236}">
                <a16:creationId xmlns:a16="http://schemas.microsoft.com/office/drawing/2014/main" id="{09312E8E-F29B-4ACE-ADDE-72B5D8FFB79C}"/>
              </a:ext>
            </a:extLst>
          </p:cNvPr>
          <p:cNvSpPr/>
          <p:nvPr/>
        </p:nvSpPr>
        <p:spPr>
          <a:xfrm>
            <a:off x="892487" y="2478252"/>
            <a:ext cx="9131905" cy="4130030"/>
          </a:xfrm>
          <a:prstGeom prst="rect">
            <a:avLst/>
          </a:prstGeom>
          <a:no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D19B3F-6D25-4787-A442-3D0BB24DC2B2}"/>
              </a:ext>
            </a:extLst>
          </p:cNvPr>
          <p:cNvSpPr txBox="1"/>
          <p:nvPr/>
        </p:nvSpPr>
        <p:spPr>
          <a:xfrm>
            <a:off x="784882" y="3300100"/>
            <a:ext cx="9230808" cy="1754326"/>
          </a:xfrm>
          <a:prstGeom prst="rect">
            <a:avLst/>
          </a:prstGeom>
          <a:noFill/>
        </p:spPr>
        <p:txBody>
          <a:bodyPr wrap="square" lIns="91440" tIns="45720" rIns="91440" bIns="45720" rtlCol="0" anchor="t">
            <a:spAutoFit/>
          </a:bodyPr>
          <a:lstStyle/>
          <a:p>
            <a:pPr algn="ctr"/>
            <a:r>
              <a:rPr lang="en-US" sz="5400" b="1" dirty="0" err="1">
                <a:solidFill>
                  <a:schemeClr val="bg1">
                    <a:lumMod val="95000"/>
                  </a:schemeClr>
                </a:solidFill>
              </a:rPr>
              <a:t>Estrategias</a:t>
            </a:r>
            <a:r>
              <a:rPr lang="en-US" sz="5400" b="1" dirty="0">
                <a:solidFill>
                  <a:schemeClr val="bg1">
                    <a:lumMod val="95000"/>
                  </a:schemeClr>
                </a:solidFill>
              </a:rPr>
              <a:t>, </a:t>
            </a:r>
            <a:r>
              <a:rPr lang="en-US" sz="5400" b="1" dirty="0" err="1">
                <a:solidFill>
                  <a:schemeClr val="bg1">
                    <a:lumMod val="95000"/>
                  </a:schemeClr>
                </a:solidFill>
              </a:rPr>
              <a:t>proyectos</a:t>
            </a:r>
            <a:r>
              <a:rPr lang="en-US" sz="5400" b="1" dirty="0">
                <a:solidFill>
                  <a:schemeClr val="bg1">
                    <a:lumMod val="95000"/>
                  </a:schemeClr>
                </a:solidFill>
              </a:rPr>
              <a:t> y </a:t>
            </a:r>
            <a:r>
              <a:rPr lang="en-US" sz="5400" b="1" dirty="0" err="1">
                <a:solidFill>
                  <a:schemeClr val="bg1">
                    <a:lumMod val="95000"/>
                  </a:schemeClr>
                </a:solidFill>
              </a:rPr>
              <a:t>programas</a:t>
            </a:r>
            <a:r>
              <a:rPr lang="en-US" sz="5400" b="1" dirty="0">
                <a:solidFill>
                  <a:schemeClr val="bg1">
                    <a:lumMod val="95000"/>
                  </a:schemeClr>
                </a:solidFill>
              </a:rPr>
              <a:t> </a:t>
            </a:r>
            <a:r>
              <a:rPr lang="en-US" sz="5400" b="1" dirty="0" err="1">
                <a:solidFill>
                  <a:schemeClr val="bg1">
                    <a:lumMod val="95000"/>
                  </a:schemeClr>
                </a:solidFill>
              </a:rPr>
              <a:t>multimodales</a:t>
            </a:r>
            <a:endParaRPr lang="en-US" sz="5400" b="1" dirty="0">
              <a:solidFill>
                <a:schemeClr val="bg1">
                  <a:lumMod val="95000"/>
                </a:schemeClr>
              </a:solidFill>
            </a:endParaRPr>
          </a:p>
        </p:txBody>
      </p:sp>
      <p:sp>
        <p:nvSpPr>
          <p:cNvPr id="46" name="Arrow: Left 45">
            <a:extLst>
              <a:ext uri="{FF2B5EF4-FFF2-40B4-BE49-F238E27FC236}">
                <a16:creationId xmlns:a16="http://schemas.microsoft.com/office/drawing/2014/main" id="{514782F8-16D3-4A14-B29D-57B46FE9C87F}"/>
              </a:ext>
            </a:extLst>
          </p:cNvPr>
          <p:cNvSpPr/>
          <p:nvPr/>
        </p:nvSpPr>
        <p:spPr>
          <a:xfrm rot="16200000">
            <a:off x="9161694" y="1942067"/>
            <a:ext cx="457200" cy="548640"/>
          </a:xfrm>
          <a:prstGeom prst="leftArrow">
            <a:avLst/>
          </a:prstGeom>
          <a:solidFill>
            <a:srgbClr val="00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Left 46">
            <a:extLst>
              <a:ext uri="{FF2B5EF4-FFF2-40B4-BE49-F238E27FC236}">
                <a16:creationId xmlns:a16="http://schemas.microsoft.com/office/drawing/2014/main" id="{CCBD687E-97A4-4B49-8868-7D4E18906194}"/>
              </a:ext>
            </a:extLst>
          </p:cNvPr>
          <p:cNvSpPr/>
          <p:nvPr/>
        </p:nvSpPr>
        <p:spPr>
          <a:xfrm rot="16200000">
            <a:off x="1299955" y="1912994"/>
            <a:ext cx="457200" cy="548640"/>
          </a:xfrm>
          <a:prstGeom prst="leftArrow">
            <a:avLst/>
          </a:prstGeom>
          <a:solidFill>
            <a:srgbClr val="92D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Left 48">
            <a:extLst>
              <a:ext uri="{FF2B5EF4-FFF2-40B4-BE49-F238E27FC236}">
                <a16:creationId xmlns:a16="http://schemas.microsoft.com/office/drawing/2014/main" id="{FF587917-7C2B-4699-BEFD-C195385CCF52}"/>
              </a:ext>
            </a:extLst>
          </p:cNvPr>
          <p:cNvSpPr/>
          <p:nvPr/>
        </p:nvSpPr>
        <p:spPr>
          <a:xfrm rot="16200000">
            <a:off x="6524319" y="1914229"/>
            <a:ext cx="457200" cy="548640"/>
          </a:xfrm>
          <a:prstGeom prst="leftArrow">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Left 49">
            <a:extLst>
              <a:ext uri="{FF2B5EF4-FFF2-40B4-BE49-F238E27FC236}">
                <a16:creationId xmlns:a16="http://schemas.microsoft.com/office/drawing/2014/main" id="{012E359A-DDCF-4EC9-87A6-E3B783E1BECC}"/>
              </a:ext>
            </a:extLst>
          </p:cNvPr>
          <p:cNvSpPr/>
          <p:nvPr/>
        </p:nvSpPr>
        <p:spPr>
          <a:xfrm rot="16200000">
            <a:off x="5206584" y="1901576"/>
            <a:ext cx="457200" cy="548640"/>
          </a:xfrm>
          <a:prstGeom prst="leftArrow">
            <a:avLst/>
          </a:prstGeom>
          <a:solidFill>
            <a:srgbClr val="FF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Left 50">
            <a:extLst>
              <a:ext uri="{FF2B5EF4-FFF2-40B4-BE49-F238E27FC236}">
                <a16:creationId xmlns:a16="http://schemas.microsoft.com/office/drawing/2014/main" id="{26209264-FD2C-4758-B1D0-B9786423B331}"/>
              </a:ext>
            </a:extLst>
          </p:cNvPr>
          <p:cNvSpPr/>
          <p:nvPr/>
        </p:nvSpPr>
        <p:spPr>
          <a:xfrm rot="16200000">
            <a:off x="3923412" y="1899538"/>
            <a:ext cx="457200" cy="548640"/>
          </a:xfrm>
          <a:prstGeom prst="leftArrow">
            <a:avLst/>
          </a:prstGeom>
          <a:solidFill>
            <a:srgbClr val="9966F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Left 51">
            <a:extLst>
              <a:ext uri="{FF2B5EF4-FFF2-40B4-BE49-F238E27FC236}">
                <a16:creationId xmlns:a16="http://schemas.microsoft.com/office/drawing/2014/main" id="{374E9606-2A76-45D6-A3E2-C34D3ED60509}"/>
              </a:ext>
            </a:extLst>
          </p:cNvPr>
          <p:cNvSpPr/>
          <p:nvPr/>
        </p:nvSpPr>
        <p:spPr>
          <a:xfrm rot="16200000">
            <a:off x="2620499" y="1888259"/>
            <a:ext cx="457200" cy="548640"/>
          </a:xfrm>
          <a:prstGeom prst="leftArrow">
            <a:avLst/>
          </a:pr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4993CF3A-D97F-4553-9C89-E1A1862E62C6}"/>
              </a:ext>
            </a:extLst>
          </p:cNvPr>
          <p:cNvSpPr/>
          <p:nvPr/>
        </p:nvSpPr>
        <p:spPr>
          <a:xfrm rot="16200000">
            <a:off x="7836394" y="1934688"/>
            <a:ext cx="457200" cy="548640"/>
          </a:xfrm>
          <a:prstGeom prst="leftArrow">
            <a:avLst/>
          </a:prstGeom>
          <a:solidFill>
            <a:srgbClr val="00808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73699C9-B566-0CB3-8F3E-5D897B128905}"/>
              </a:ext>
            </a:extLst>
          </p:cNvPr>
          <p:cNvSpPr txBox="1">
            <a:spLocks/>
          </p:cNvSpPr>
          <p:nvPr/>
        </p:nvSpPr>
        <p:spPr>
          <a:xfrm>
            <a:off x="109055" y="28554"/>
            <a:ext cx="11973890"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cs typeface="Calibri"/>
              </a:rPr>
              <a:t>Lista </a:t>
            </a:r>
            <a:r>
              <a:rPr lang="en-US" dirty="0" err="1">
                <a:cs typeface="Calibri"/>
              </a:rPr>
              <a:t>inicial</a:t>
            </a:r>
            <a:r>
              <a:rPr lang="en-US" dirty="0">
                <a:cs typeface="Calibri"/>
              </a:rPr>
              <a:t> de </a:t>
            </a:r>
            <a:r>
              <a:rPr lang="en-US" dirty="0" err="1">
                <a:cs typeface="Calibri"/>
              </a:rPr>
              <a:t>proyectos</a:t>
            </a:r>
            <a:r>
              <a:rPr lang="en-US" dirty="0">
                <a:cs typeface="Calibri"/>
              </a:rPr>
              <a:t> y </a:t>
            </a:r>
            <a:r>
              <a:rPr lang="en-US" dirty="0" err="1">
                <a:cs typeface="Calibri"/>
              </a:rPr>
              <a:t>programas</a:t>
            </a:r>
            <a:r>
              <a:rPr lang="en-US" dirty="0">
                <a:cs typeface="Calibri"/>
              </a:rPr>
              <a:t>: </a:t>
            </a:r>
            <a:r>
              <a:rPr lang="en-US" dirty="0" err="1">
                <a:cs typeface="Calibri"/>
              </a:rPr>
              <a:t>comience</a:t>
            </a:r>
            <a:r>
              <a:rPr lang="en-US" dirty="0">
                <a:cs typeface="Calibri"/>
              </a:rPr>
              <a:t> </a:t>
            </a:r>
          </a:p>
          <a:p>
            <a:r>
              <a:rPr lang="en-US" dirty="0">
                <a:cs typeface="Calibri"/>
              </a:rPr>
              <a:t>con la </a:t>
            </a:r>
            <a:r>
              <a:rPr lang="en-US" dirty="0" err="1">
                <a:cs typeface="Calibri"/>
              </a:rPr>
              <a:t>visión</a:t>
            </a:r>
            <a:r>
              <a:rPr lang="en-US" dirty="0">
                <a:cs typeface="Calibri"/>
              </a:rPr>
              <a:t> y </a:t>
            </a:r>
            <a:r>
              <a:rPr lang="en-US" dirty="0" err="1">
                <a:cs typeface="Calibri"/>
              </a:rPr>
              <a:t>los</a:t>
            </a:r>
            <a:r>
              <a:rPr lang="en-US" dirty="0">
                <a:cs typeface="Calibri"/>
              </a:rPr>
              <a:t> </a:t>
            </a:r>
            <a:r>
              <a:rPr lang="en-US" dirty="0" err="1">
                <a:cs typeface="Calibri"/>
              </a:rPr>
              <a:t>objetivos</a:t>
            </a:r>
            <a:endParaRPr lang="en-US" dirty="0">
              <a:cs typeface="Calibri"/>
            </a:endParaRPr>
          </a:p>
        </p:txBody>
      </p:sp>
      <p:graphicFrame>
        <p:nvGraphicFramePr>
          <p:cNvPr id="7" name="Table 5">
            <a:extLst>
              <a:ext uri="{FF2B5EF4-FFF2-40B4-BE49-F238E27FC236}">
                <a16:creationId xmlns:a16="http://schemas.microsoft.com/office/drawing/2014/main" id="{2DF800C2-9B3A-49F1-9E26-19555283A94C}"/>
              </a:ext>
            </a:extLst>
          </p:cNvPr>
          <p:cNvGraphicFramePr>
            <a:graphicFrameLocks noGrp="1"/>
          </p:cNvGraphicFramePr>
          <p:nvPr/>
        </p:nvGraphicFramePr>
        <p:xfrm>
          <a:off x="871689" y="1561205"/>
          <a:ext cx="9143996" cy="548640"/>
        </p:xfrm>
        <a:graphic>
          <a:graphicData uri="http://schemas.openxmlformats.org/drawingml/2006/table">
            <a:tbl>
              <a:tblPr firstRow="1" bandRow="1">
                <a:tableStyleId>{5C22544A-7EE6-4342-B048-85BDC9FD1C3A}</a:tableStyleId>
              </a:tblPr>
              <a:tblGrid>
                <a:gridCol w="1306285">
                  <a:extLst>
                    <a:ext uri="{9D8B030D-6E8A-4147-A177-3AD203B41FA5}">
                      <a16:colId xmlns:a16="http://schemas.microsoft.com/office/drawing/2014/main" val="3245413263"/>
                    </a:ext>
                  </a:extLst>
                </a:gridCol>
                <a:gridCol w="1306285">
                  <a:extLst>
                    <a:ext uri="{9D8B030D-6E8A-4147-A177-3AD203B41FA5}">
                      <a16:colId xmlns:a16="http://schemas.microsoft.com/office/drawing/2014/main" val="196721772"/>
                    </a:ext>
                  </a:extLst>
                </a:gridCol>
                <a:gridCol w="1306285">
                  <a:extLst>
                    <a:ext uri="{9D8B030D-6E8A-4147-A177-3AD203B41FA5}">
                      <a16:colId xmlns:a16="http://schemas.microsoft.com/office/drawing/2014/main" val="1793086905"/>
                    </a:ext>
                  </a:extLst>
                </a:gridCol>
                <a:gridCol w="1306285">
                  <a:extLst>
                    <a:ext uri="{9D8B030D-6E8A-4147-A177-3AD203B41FA5}">
                      <a16:colId xmlns:a16="http://schemas.microsoft.com/office/drawing/2014/main" val="1770059680"/>
                    </a:ext>
                  </a:extLst>
                </a:gridCol>
                <a:gridCol w="1306285">
                  <a:extLst>
                    <a:ext uri="{9D8B030D-6E8A-4147-A177-3AD203B41FA5}">
                      <a16:colId xmlns:a16="http://schemas.microsoft.com/office/drawing/2014/main" val="813464641"/>
                    </a:ext>
                  </a:extLst>
                </a:gridCol>
                <a:gridCol w="1224642">
                  <a:extLst>
                    <a:ext uri="{9D8B030D-6E8A-4147-A177-3AD203B41FA5}">
                      <a16:colId xmlns:a16="http://schemas.microsoft.com/office/drawing/2014/main" val="527295099"/>
                    </a:ext>
                  </a:extLst>
                </a:gridCol>
                <a:gridCol w="1387929">
                  <a:extLst>
                    <a:ext uri="{9D8B030D-6E8A-4147-A177-3AD203B41FA5}">
                      <a16:colId xmlns:a16="http://schemas.microsoft.com/office/drawing/2014/main" val="4059422071"/>
                    </a:ext>
                  </a:extLst>
                </a:gridCol>
              </a:tblGrid>
              <a:tr h="548640">
                <a:tc>
                  <a:txBody>
                    <a:bodyPr/>
                    <a:lstStyle/>
                    <a:p>
                      <a:pPr algn="ctr"/>
                      <a:r>
                        <a:rPr lang="en-US" sz="1400" b="0" dirty="0"/>
                        <a:t>Calidad del </a:t>
                      </a:r>
                      <a:r>
                        <a:rPr lang="en-US" sz="1400" b="0" dirty="0" err="1"/>
                        <a:t>aire</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err="1"/>
                        <a:t>Movilidad</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err="1"/>
                        <a:t>Comunidad</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966FF"/>
                    </a:solidFill>
                  </a:tcPr>
                </a:tc>
                <a:tc>
                  <a:txBody>
                    <a:bodyPr/>
                    <a:lstStyle/>
                    <a:p>
                      <a:pPr algn="ctr"/>
                      <a:r>
                        <a:rPr lang="en-US" sz="1400" b="0" dirty="0" err="1"/>
                        <a:t>Seguridad</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9900"/>
                    </a:solidFill>
                  </a:tcPr>
                </a:tc>
                <a:tc>
                  <a:txBody>
                    <a:bodyPr/>
                    <a:lstStyle/>
                    <a:p>
                      <a:pPr algn="ctr"/>
                      <a:r>
                        <a:rPr lang="en-US" sz="1400" b="0" dirty="0" err="1"/>
                        <a:t>Oportunidad</a:t>
                      </a:r>
                      <a:endParaRPr lang="en-US"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A50021"/>
                    </a:solidFill>
                  </a:tcPr>
                </a:tc>
                <a:tc>
                  <a:txBody>
                    <a:bodyPr/>
                    <a:lstStyle/>
                    <a:p>
                      <a:pPr algn="ctr"/>
                      <a:r>
                        <a:rPr lang="en-US" sz="1400" b="0" dirty="0" err="1"/>
                        <a:t>Prosperidad</a:t>
                      </a:r>
                      <a:endParaRPr lang="en-US" sz="1400" b="0" i="1"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8080"/>
                    </a:solidFill>
                  </a:tcPr>
                </a:tc>
                <a:tc>
                  <a:txBody>
                    <a:bodyPr/>
                    <a:lstStyle/>
                    <a:p>
                      <a:pPr algn="ctr"/>
                      <a:r>
                        <a:rPr lang="en-US" sz="1400" b="0" dirty="0"/>
                        <a:t>Medio </a:t>
                      </a:r>
                      <a:r>
                        <a:rPr lang="en-US" sz="1400" b="0" dirty="0" err="1"/>
                        <a:t>ambiente</a:t>
                      </a:r>
                      <a:r>
                        <a:rPr lang="en-US" sz="1400" b="0" dirty="0"/>
                        <a:t> </a:t>
                      </a:r>
                      <a:endParaRPr lang="en-US"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9900"/>
                    </a:solidFill>
                  </a:tcPr>
                </a:tc>
                <a:extLst>
                  <a:ext uri="{0D108BD9-81ED-4DB2-BD59-A6C34878D82A}">
                    <a16:rowId xmlns:a16="http://schemas.microsoft.com/office/drawing/2014/main" val="2940795537"/>
                  </a:ext>
                </a:extLst>
              </a:tr>
            </a:tbl>
          </a:graphicData>
        </a:graphic>
      </p:graphicFrame>
      <p:sp>
        <p:nvSpPr>
          <p:cNvPr id="2" name="TextBox 1">
            <a:extLst>
              <a:ext uri="{FF2B5EF4-FFF2-40B4-BE49-F238E27FC236}">
                <a16:creationId xmlns:a16="http://schemas.microsoft.com/office/drawing/2014/main" id="{C8343AFD-3C71-0256-2A0D-2A6FA80B401B}"/>
              </a:ext>
            </a:extLst>
          </p:cNvPr>
          <p:cNvSpPr txBox="1"/>
          <p:nvPr/>
        </p:nvSpPr>
        <p:spPr>
          <a:xfrm>
            <a:off x="-20798" y="1621078"/>
            <a:ext cx="8421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solidFill>
                  <a:srgbClr val="3C5A7E"/>
                </a:solidFill>
              </a:rPr>
              <a:t>Objetivos</a:t>
            </a:r>
            <a:r>
              <a:rPr lang="en-US" sz="1200" dirty="0">
                <a:solidFill>
                  <a:srgbClr val="3C5A7E"/>
                </a:solidFill>
              </a:rPr>
              <a:t>: </a:t>
            </a:r>
          </a:p>
          <a:p>
            <a:pPr algn="ctr"/>
            <a:r>
              <a:rPr lang="en-US" sz="1200" dirty="0">
                <a:solidFill>
                  <a:srgbClr val="3C5A7E"/>
                </a:solidFill>
              </a:rPr>
              <a:t> </a:t>
            </a:r>
          </a:p>
        </p:txBody>
      </p:sp>
    </p:spTree>
    <p:extLst>
      <p:ext uri="{BB962C8B-B14F-4D97-AF65-F5344CB8AC3E}">
        <p14:creationId xmlns:p14="http://schemas.microsoft.com/office/powerpoint/2010/main" val="2189250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444BED-436A-008D-0C29-DB3515D6B7F2}"/>
              </a:ext>
            </a:extLst>
          </p:cNvPr>
          <p:cNvSpPr/>
          <p:nvPr/>
        </p:nvSpPr>
        <p:spPr>
          <a:xfrm>
            <a:off x="237506" y="6115792"/>
            <a:ext cx="1415142" cy="55418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DD60728-745D-4258-BD94-8459674C146D}"/>
              </a:ext>
            </a:extLst>
          </p:cNvPr>
          <p:cNvSpPr/>
          <p:nvPr/>
        </p:nvSpPr>
        <p:spPr>
          <a:xfrm>
            <a:off x="10301592" y="1252407"/>
            <a:ext cx="1737360" cy="822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B5971FE-5CF7-4A6D-9FA5-1F4064210695}"/>
              </a:ext>
            </a:extLst>
          </p:cNvPr>
          <p:cNvSpPr txBox="1"/>
          <p:nvPr/>
        </p:nvSpPr>
        <p:spPr>
          <a:xfrm>
            <a:off x="10301590" y="1241225"/>
            <a:ext cx="1709747" cy="430887"/>
          </a:xfrm>
          <a:prstGeom prst="rect">
            <a:avLst/>
          </a:prstGeom>
          <a:noFill/>
        </p:spPr>
        <p:txBody>
          <a:bodyPr wrap="square" lIns="91440" tIns="45720" rIns="91440" bIns="45720" rtlCol="0" anchor="t">
            <a:spAutoFit/>
          </a:bodyPr>
          <a:lstStyle/>
          <a:p>
            <a:pPr marL="0" marR="0" algn="ctr">
              <a:spcBef>
                <a:spcPts val="0"/>
              </a:spcBef>
              <a:spcAft>
                <a:spcPts val="0"/>
              </a:spcAft>
            </a:pPr>
            <a:r>
              <a:rPr lang="es-US" sz="1100" dirty="0">
                <a:effectLst/>
                <a:latin typeface="Calibri" panose="020F0502020204030204" pitchFamily="34" charset="0"/>
                <a:ea typeface="Calibri" panose="020F0502020204030204" pitchFamily="34" charset="0"/>
                <a:cs typeface="Times New Roman" panose="02020603050405020304" pitchFamily="18" charset="0"/>
              </a:rPr>
              <a:t>Marco multimodal de envasado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Box 54">
            <a:extLst>
              <a:ext uri="{FF2B5EF4-FFF2-40B4-BE49-F238E27FC236}">
                <a16:creationId xmlns:a16="http://schemas.microsoft.com/office/drawing/2014/main" id="{62FCBD59-5CC9-4155-A449-288B9F2489A2}"/>
              </a:ext>
            </a:extLst>
          </p:cNvPr>
          <p:cNvSpPr txBox="1"/>
          <p:nvPr/>
        </p:nvSpPr>
        <p:spPr>
          <a:xfrm>
            <a:off x="8791729" y="5793133"/>
            <a:ext cx="992222" cy="769441"/>
          </a:xfrm>
          <a:prstGeom prst="rect">
            <a:avLst/>
          </a:prstGeom>
          <a:noFill/>
        </p:spPr>
        <p:txBody>
          <a:bodyPr wrap="square" rtlCol="0">
            <a:spAutoFit/>
          </a:bodyPr>
          <a:lstStyle/>
          <a:p>
            <a:pPr algn="ctr"/>
            <a:r>
              <a:rPr lang="en-US" sz="1100" b="1" dirty="0" err="1"/>
              <a:t>Nuevas</a:t>
            </a:r>
            <a:r>
              <a:rPr lang="en-US" sz="1100" b="1" dirty="0"/>
              <a:t> </a:t>
            </a:r>
            <a:r>
              <a:rPr lang="en-US" sz="1100" b="1" dirty="0" err="1"/>
              <a:t>paredes</a:t>
            </a:r>
            <a:r>
              <a:rPr lang="en-US" sz="1100" b="1" dirty="0"/>
              <a:t> con </a:t>
            </a:r>
            <a:r>
              <a:rPr lang="en-US" sz="1100" b="1" dirty="0" err="1"/>
              <a:t>sonido</a:t>
            </a:r>
            <a:r>
              <a:rPr lang="en-US" sz="1100" b="1" dirty="0"/>
              <a:t> </a:t>
            </a:r>
            <a:r>
              <a:rPr lang="en-US" sz="1100" b="1" dirty="0" err="1"/>
              <a:t>más</a:t>
            </a:r>
            <a:r>
              <a:rPr lang="en-US" sz="1100" b="1" dirty="0"/>
              <a:t> alto </a:t>
            </a:r>
            <a:r>
              <a:rPr lang="en-US" sz="1100" b="1" dirty="0" err="1"/>
              <a:t>en</a:t>
            </a:r>
            <a:r>
              <a:rPr lang="en-US" sz="1100" b="1" dirty="0"/>
              <a:t> I-710</a:t>
            </a:r>
          </a:p>
        </p:txBody>
      </p:sp>
      <p:sp>
        <p:nvSpPr>
          <p:cNvPr id="56" name="TextBox 55">
            <a:extLst>
              <a:ext uri="{FF2B5EF4-FFF2-40B4-BE49-F238E27FC236}">
                <a16:creationId xmlns:a16="http://schemas.microsoft.com/office/drawing/2014/main" id="{EA61C773-672E-423B-B2E6-2772DADC8D6F}"/>
              </a:ext>
            </a:extLst>
          </p:cNvPr>
          <p:cNvSpPr txBox="1"/>
          <p:nvPr/>
        </p:nvSpPr>
        <p:spPr>
          <a:xfrm>
            <a:off x="976857" y="4528105"/>
            <a:ext cx="1083014" cy="600164"/>
          </a:xfrm>
          <a:prstGeom prst="rect">
            <a:avLst/>
          </a:prstGeom>
          <a:noFill/>
        </p:spPr>
        <p:txBody>
          <a:bodyPr wrap="square" rtlCol="0">
            <a:spAutoFit/>
          </a:bodyPr>
          <a:lstStyle/>
          <a:p>
            <a:r>
              <a:rPr lang="en-US" sz="1100" b="1" dirty="0" err="1"/>
              <a:t>Programa</a:t>
            </a:r>
            <a:r>
              <a:rPr lang="en-US" sz="1100" b="1" dirty="0"/>
              <a:t> de </a:t>
            </a:r>
            <a:r>
              <a:rPr lang="en-US" sz="1100" b="1" dirty="0" err="1"/>
              <a:t>camiones</a:t>
            </a:r>
            <a:r>
              <a:rPr lang="en-US" sz="1100" b="1" dirty="0"/>
              <a:t> de cero </a:t>
            </a:r>
            <a:r>
              <a:rPr lang="en-US" sz="1100" b="1" dirty="0" err="1"/>
              <a:t>emisiones</a:t>
            </a:r>
            <a:endParaRPr lang="en-US" sz="1100" b="1" dirty="0"/>
          </a:p>
        </p:txBody>
      </p:sp>
      <p:sp>
        <p:nvSpPr>
          <p:cNvPr id="57" name="TextBox 56">
            <a:extLst>
              <a:ext uri="{FF2B5EF4-FFF2-40B4-BE49-F238E27FC236}">
                <a16:creationId xmlns:a16="http://schemas.microsoft.com/office/drawing/2014/main" id="{ED4A9BD0-50BC-4687-8D16-B3B9E39FE56D}"/>
              </a:ext>
            </a:extLst>
          </p:cNvPr>
          <p:cNvSpPr txBox="1"/>
          <p:nvPr/>
        </p:nvSpPr>
        <p:spPr>
          <a:xfrm>
            <a:off x="2255297" y="2295102"/>
            <a:ext cx="1189138" cy="430887"/>
          </a:xfrm>
          <a:prstGeom prst="rect">
            <a:avLst/>
          </a:prstGeom>
          <a:noFill/>
        </p:spPr>
        <p:txBody>
          <a:bodyPr wrap="square" rtlCol="0">
            <a:spAutoFit/>
          </a:bodyPr>
          <a:lstStyle/>
          <a:p>
            <a:r>
              <a:rPr lang="en-US" sz="1100" b="1" dirty="0" err="1"/>
              <a:t>Nuevas</a:t>
            </a:r>
            <a:r>
              <a:rPr lang="en-US" sz="1100" b="1" dirty="0"/>
              <a:t> </a:t>
            </a:r>
            <a:r>
              <a:rPr lang="en-US" sz="1100" b="1" dirty="0" err="1"/>
              <a:t>rutas</a:t>
            </a:r>
            <a:r>
              <a:rPr lang="en-US" sz="1100" b="1" dirty="0"/>
              <a:t> para </a:t>
            </a:r>
            <a:r>
              <a:rPr lang="en-US" sz="1100" b="1" dirty="0" err="1"/>
              <a:t>bicicletas</a:t>
            </a:r>
            <a:endParaRPr lang="en-US" sz="1100" b="1" dirty="0"/>
          </a:p>
        </p:txBody>
      </p:sp>
      <p:sp>
        <p:nvSpPr>
          <p:cNvPr id="58" name="TextBox 57">
            <a:extLst>
              <a:ext uri="{FF2B5EF4-FFF2-40B4-BE49-F238E27FC236}">
                <a16:creationId xmlns:a16="http://schemas.microsoft.com/office/drawing/2014/main" id="{6EAB9517-0BBF-43E2-A47D-98D697DA285B}"/>
              </a:ext>
            </a:extLst>
          </p:cNvPr>
          <p:cNvSpPr txBox="1"/>
          <p:nvPr/>
        </p:nvSpPr>
        <p:spPr>
          <a:xfrm>
            <a:off x="3557008" y="3775762"/>
            <a:ext cx="1189140" cy="769441"/>
          </a:xfrm>
          <a:prstGeom prst="rect">
            <a:avLst/>
          </a:prstGeom>
          <a:noFill/>
        </p:spPr>
        <p:txBody>
          <a:bodyPr wrap="square" rtlCol="0">
            <a:spAutoFit/>
          </a:bodyPr>
          <a:lstStyle/>
          <a:p>
            <a:pPr algn="ctr"/>
            <a:r>
              <a:rPr lang="en-US" sz="1100" b="1" dirty="0" err="1"/>
              <a:t>Programa</a:t>
            </a:r>
            <a:r>
              <a:rPr lang="en-US" sz="1100" b="1" dirty="0"/>
              <a:t> </a:t>
            </a:r>
            <a:r>
              <a:rPr lang="en-US" sz="1100" b="1" dirty="0" err="1"/>
              <a:t>comunitario</a:t>
            </a:r>
            <a:r>
              <a:rPr lang="en-US" sz="1100" b="1" dirty="0"/>
              <a:t> de </a:t>
            </a:r>
            <a:r>
              <a:rPr lang="en-US" sz="1100" b="1" dirty="0" err="1"/>
              <a:t>salud</a:t>
            </a:r>
            <a:r>
              <a:rPr lang="en-US" sz="1100" b="1" dirty="0"/>
              <a:t> y </a:t>
            </a:r>
            <a:r>
              <a:rPr lang="en-US" sz="1100" b="1" dirty="0" err="1"/>
              <a:t>beneficios</a:t>
            </a:r>
            <a:endParaRPr lang="en-US" sz="1100" b="1" dirty="0"/>
          </a:p>
        </p:txBody>
      </p:sp>
      <p:sp>
        <p:nvSpPr>
          <p:cNvPr id="59" name="TextBox 58">
            <a:extLst>
              <a:ext uri="{FF2B5EF4-FFF2-40B4-BE49-F238E27FC236}">
                <a16:creationId xmlns:a16="http://schemas.microsoft.com/office/drawing/2014/main" id="{F7A05D30-1293-42E2-B623-2E3C50289B52}"/>
              </a:ext>
            </a:extLst>
          </p:cNvPr>
          <p:cNvSpPr txBox="1"/>
          <p:nvPr/>
        </p:nvSpPr>
        <p:spPr>
          <a:xfrm>
            <a:off x="2224936" y="2882072"/>
            <a:ext cx="1189140" cy="769441"/>
          </a:xfrm>
          <a:prstGeom prst="rect">
            <a:avLst/>
          </a:prstGeom>
          <a:noFill/>
        </p:spPr>
        <p:txBody>
          <a:bodyPr wrap="square" rtlCol="0">
            <a:spAutoFit/>
          </a:bodyPr>
          <a:lstStyle/>
          <a:p>
            <a:pPr algn="ctr"/>
            <a:r>
              <a:rPr lang="en-US" sz="1100" b="1" dirty="0" err="1"/>
              <a:t>Coordinación</a:t>
            </a:r>
            <a:r>
              <a:rPr lang="en-US" sz="1100" b="1" dirty="0"/>
              <a:t> de </a:t>
            </a:r>
            <a:r>
              <a:rPr lang="en-US" sz="1100" b="1" dirty="0" err="1"/>
              <a:t>señales</a:t>
            </a:r>
            <a:r>
              <a:rPr lang="en-US" sz="1100" b="1" dirty="0"/>
              <a:t> </a:t>
            </a:r>
            <a:r>
              <a:rPr lang="en-US" sz="1100" b="1" dirty="0" err="1"/>
              <a:t>en</a:t>
            </a:r>
            <a:r>
              <a:rPr lang="en-US" sz="1100" b="1" dirty="0"/>
              <a:t> las </a:t>
            </a:r>
            <a:r>
              <a:rPr lang="en-US" sz="1100" b="1" dirty="0" err="1"/>
              <a:t>principales</a:t>
            </a:r>
            <a:r>
              <a:rPr lang="en-US" sz="1100" b="1" dirty="0"/>
              <a:t> </a:t>
            </a:r>
            <a:r>
              <a:rPr lang="en-US" sz="1100" b="1" dirty="0" err="1"/>
              <a:t>arterias</a:t>
            </a:r>
            <a:endParaRPr lang="en-US" sz="1100" b="1" dirty="0"/>
          </a:p>
        </p:txBody>
      </p:sp>
      <p:sp>
        <p:nvSpPr>
          <p:cNvPr id="60" name="TextBox 59">
            <a:extLst>
              <a:ext uri="{FF2B5EF4-FFF2-40B4-BE49-F238E27FC236}">
                <a16:creationId xmlns:a16="http://schemas.microsoft.com/office/drawing/2014/main" id="{864D0C86-0C76-4A19-9FCF-13513388BB12}"/>
              </a:ext>
            </a:extLst>
          </p:cNvPr>
          <p:cNvSpPr txBox="1"/>
          <p:nvPr/>
        </p:nvSpPr>
        <p:spPr>
          <a:xfrm>
            <a:off x="6289154" y="3905858"/>
            <a:ext cx="1057773" cy="430887"/>
          </a:xfrm>
          <a:prstGeom prst="rect">
            <a:avLst/>
          </a:prstGeom>
          <a:noFill/>
        </p:spPr>
        <p:txBody>
          <a:bodyPr wrap="square" rtlCol="0">
            <a:spAutoFit/>
          </a:bodyPr>
          <a:lstStyle/>
          <a:p>
            <a:r>
              <a:rPr lang="en-US" sz="1100" b="1" dirty="0" err="1"/>
              <a:t>Contratación</a:t>
            </a:r>
            <a:r>
              <a:rPr lang="en-US" sz="1100" b="1" dirty="0"/>
              <a:t> </a:t>
            </a:r>
            <a:r>
              <a:rPr lang="en-US" sz="1100" b="1" dirty="0" err="1"/>
              <a:t>específica</a:t>
            </a:r>
            <a:endParaRPr lang="en-US" sz="1100" b="1" dirty="0"/>
          </a:p>
        </p:txBody>
      </p:sp>
      <p:sp>
        <p:nvSpPr>
          <p:cNvPr id="61" name="TextBox 60">
            <a:extLst>
              <a:ext uri="{FF2B5EF4-FFF2-40B4-BE49-F238E27FC236}">
                <a16:creationId xmlns:a16="http://schemas.microsoft.com/office/drawing/2014/main" id="{424CE6B6-AECF-48AA-B741-8557CAA265C0}"/>
              </a:ext>
            </a:extLst>
          </p:cNvPr>
          <p:cNvSpPr txBox="1"/>
          <p:nvPr/>
        </p:nvSpPr>
        <p:spPr>
          <a:xfrm>
            <a:off x="4866749" y="2260437"/>
            <a:ext cx="1203778" cy="600164"/>
          </a:xfrm>
          <a:prstGeom prst="rect">
            <a:avLst/>
          </a:prstGeom>
          <a:noFill/>
        </p:spPr>
        <p:txBody>
          <a:bodyPr wrap="square" rtlCol="0">
            <a:spAutoFit/>
          </a:bodyPr>
          <a:lstStyle/>
          <a:p>
            <a:pPr algn="ctr"/>
            <a:r>
              <a:rPr lang="en-US" sz="1100" b="1" dirty="0" err="1"/>
              <a:t>Nuevos</a:t>
            </a:r>
            <a:r>
              <a:rPr lang="en-US" sz="1100" b="1" dirty="0"/>
              <a:t> cruces de </a:t>
            </a:r>
            <a:r>
              <a:rPr lang="en-US" sz="1100" b="1" dirty="0" err="1"/>
              <a:t>bicicletas</a:t>
            </a:r>
            <a:r>
              <a:rPr lang="en-US" sz="1100" b="1" dirty="0"/>
              <a:t>/</a:t>
            </a:r>
            <a:r>
              <a:rPr lang="en-US" sz="1100" b="1" dirty="0" err="1"/>
              <a:t>peatones</a:t>
            </a:r>
            <a:r>
              <a:rPr lang="en-US" sz="1100" b="1" dirty="0"/>
              <a:t> </a:t>
            </a:r>
          </a:p>
        </p:txBody>
      </p:sp>
      <p:sp>
        <p:nvSpPr>
          <p:cNvPr id="62" name="TextBox 61">
            <a:extLst>
              <a:ext uri="{FF2B5EF4-FFF2-40B4-BE49-F238E27FC236}">
                <a16:creationId xmlns:a16="http://schemas.microsoft.com/office/drawing/2014/main" id="{0C7B3440-5647-413C-874E-80F5977DA379}"/>
              </a:ext>
            </a:extLst>
          </p:cNvPr>
          <p:cNvSpPr txBox="1"/>
          <p:nvPr/>
        </p:nvSpPr>
        <p:spPr>
          <a:xfrm>
            <a:off x="4833789" y="5852376"/>
            <a:ext cx="1203778" cy="600164"/>
          </a:xfrm>
          <a:prstGeom prst="rect">
            <a:avLst/>
          </a:prstGeom>
          <a:noFill/>
        </p:spPr>
        <p:txBody>
          <a:bodyPr wrap="square" rtlCol="0">
            <a:spAutoFit/>
          </a:bodyPr>
          <a:lstStyle/>
          <a:p>
            <a:pPr algn="ctr"/>
            <a:r>
              <a:rPr lang="en-US" sz="1100" b="1" dirty="0" err="1"/>
              <a:t>Controles</a:t>
            </a:r>
            <a:r>
              <a:rPr lang="en-US" sz="1100" b="1" dirty="0"/>
              <a:t> de </a:t>
            </a:r>
            <a:r>
              <a:rPr lang="en-US" sz="1100" b="1" dirty="0" err="1"/>
              <a:t>tráfico</a:t>
            </a:r>
            <a:r>
              <a:rPr lang="en-US" sz="1100" b="1" dirty="0"/>
              <a:t> </a:t>
            </a:r>
            <a:r>
              <a:rPr lang="en-US" sz="1100" b="1" dirty="0" err="1"/>
              <a:t>en</a:t>
            </a:r>
            <a:r>
              <a:rPr lang="en-US" sz="1100" b="1" dirty="0"/>
              <a:t> </a:t>
            </a:r>
            <a:r>
              <a:rPr lang="en-US" sz="1100" b="1" dirty="0" err="1"/>
              <a:t>rampas</a:t>
            </a:r>
            <a:r>
              <a:rPr lang="en-US" sz="1100" b="1" dirty="0"/>
              <a:t> de </a:t>
            </a:r>
            <a:r>
              <a:rPr lang="en-US" sz="1100" b="1" dirty="0" err="1"/>
              <a:t>autopista</a:t>
            </a:r>
            <a:endParaRPr lang="en-US" sz="1100" b="1" dirty="0"/>
          </a:p>
        </p:txBody>
      </p:sp>
      <p:sp>
        <p:nvSpPr>
          <p:cNvPr id="63" name="TextBox 62">
            <a:extLst>
              <a:ext uri="{FF2B5EF4-FFF2-40B4-BE49-F238E27FC236}">
                <a16:creationId xmlns:a16="http://schemas.microsoft.com/office/drawing/2014/main" id="{6BC7DCA3-5FDC-4441-BD9B-172FFF489993}"/>
              </a:ext>
            </a:extLst>
          </p:cNvPr>
          <p:cNvSpPr txBox="1"/>
          <p:nvPr/>
        </p:nvSpPr>
        <p:spPr>
          <a:xfrm>
            <a:off x="993875" y="3823761"/>
            <a:ext cx="1083014" cy="600164"/>
          </a:xfrm>
          <a:prstGeom prst="rect">
            <a:avLst/>
          </a:prstGeom>
          <a:noFill/>
        </p:spPr>
        <p:txBody>
          <a:bodyPr wrap="square" rtlCol="0">
            <a:spAutoFit/>
          </a:bodyPr>
          <a:lstStyle/>
          <a:p>
            <a:r>
              <a:rPr lang="en-US" sz="1100" b="1" dirty="0" err="1"/>
              <a:t>Infraestructura</a:t>
            </a:r>
            <a:r>
              <a:rPr lang="en-US" sz="1100" b="1" dirty="0"/>
              <a:t> de cero </a:t>
            </a:r>
            <a:r>
              <a:rPr lang="en-US" sz="1100" b="1" dirty="0" err="1"/>
              <a:t>emisiones</a:t>
            </a:r>
            <a:endParaRPr lang="en-US" sz="1100" b="1" dirty="0"/>
          </a:p>
        </p:txBody>
      </p:sp>
      <p:sp>
        <p:nvSpPr>
          <p:cNvPr id="64" name="TextBox 63">
            <a:extLst>
              <a:ext uri="{FF2B5EF4-FFF2-40B4-BE49-F238E27FC236}">
                <a16:creationId xmlns:a16="http://schemas.microsoft.com/office/drawing/2014/main" id="{19C359BC-0429-4848-BEF5-9B31B1596D40}"/>
              </a:ext>
            </a:extLst>
          </p:cNvPr>
          <p:cNvSpPr txBox="1"/>
          <p:nvPr/>
        </p:nvSpPr>
        <p:spPr>
          <a:xfrm>
            <a:off x="6350177" y="5226846"/>
            <a:ext cx="992222" cy="769441"/>
          </a:xfrm>
          <a:prstGeom prst="rect">
            <a:avLst/>
          </a:prstGeom>
          <a:noFill/>
        </p:spPr>
        <p:txBody>
          <a:bodyPr wrap="square" rtlCol="0">
            <a:spAutoFit/>
          </a:bodyPr>
          <a:lstStyle/>
          <a:p>
            <a:r>
              <a:rPr lang="en-US" sz="1100" b="1" dirty="0" err="1"/>
              <a:t>Asistencia</a:t>
            </a:r>
            <a:r>
              <a:rPr lang="en-US" sz="1100" b="1" dirty="0"/>
              <a:t> con </a:t>
            </a:r>
            <a:r>
              <a:rPr lang="en-US" sz="1100" b="1" dirty="0" err="1"/>
              <a:t>tarifas</a:t>
            </a:r>
            <a:r>
              <a:rPr lang="en-US" sz="1100" b="1" dirty="0"/>
              <a:t> de </a:t>
            </a:r>
            <a:r>
              <a:rPr lang="en-US" sz="1100" b="1" dirty="0" err="1"/>
              <a:t>transporte</a:t>
            </a:r>
            <a:r>
              <a:rPr lang="en-US" sz="1100" b="1" dirty="0"/>
              <a:t> </a:t>
            </a:r>
            <a:r>
              <a:rPr lang="en-US" sz="1100" b="1" dirty="0" err="1"/>
              <a:t>público</a:t>
            </a:r>
            <a:endParaRPr lang="en-US" sz="1100" b="1" dirty="0"/>
          </a:p>
        </p:txBody>
      </p:sp>
      <p:sp>
        <p:nvSpPr>
          <p:cNvPr id="66" name="TextBox 65">
            <a:extLst>
              <a:ext uri="{FF2B5EF4-FFF2-40B4-BE49-F238E27FC236}">
                <a16:creationId xmlns:a16="http://schemas.microsoft.com/office/drawing/2014/main" id="{2D1B136C-7791-43E2-A46C-2641AEC57C85}"/>
              </a:ext>
            </a:extLst>
          </p:cNvPr>
          <p:cNvSpPr txBox="1"/>
          <p:nvPr/>
        </p:nvSpPr>
        <p:spPr>
          <a:xfrm>
            <a:off x="3609378" y="5232698"/>
            <a:ext cx="992222" cy="769441"/>
          </a:xfrm>
          <a:prstGeom prst="rect">
            <a:avLst/>
          </a:prstGeom>
          <a:noFill/>
        </p:spPr>
        <p:txBody>
          <a:bodyPr wrap="square" rtlCol="0">
            <a:spAutoFit/>
          </a:bodyPr>
          <a:lstStyle/>
          <a:p>
            <a:pPr algn="ctr"/>
            <a:r>
              <a:rPr lang="en-US" sz="1100" b="1" dirty="0" err="1"/>
              <a:t>Mejores</a:t>
            </a:r>
            <a:r>
              <a:rPr lang="en-US" sz="1100" b="1" dirty="0"/>
              <a:t> </a:t>
            </a:r>
            <a:r>
              <a:rPr lang="en-US" sz="1100" b="1" dirty="0" err="1"/>
              <a:t>paradas</a:t>
            </a:r>
            <a:r>
              <a:rPr lang="en-US" sz="1100" b="1" dirty="0"/>
              <a:t> de </a:t>
            </a:r>
            <a:r>
              <a:rPr lang="en-US" sz="1100" b="1" dirty="0" err="1"/>
              <a:t>transporte</a:t>
            </a:r>
            <a:r>
              <a:rPr lang="en-US" sz="1100" b="1" dirty="0"/>
              <a:t> </a:t>
            </a:r>
            <a:r>
              <a:rPr lang="en-US" sz="1100" b="1" dirty="0" err="1"/>
              <a:t>público</a:t>
            </a:r>
            <a:endParaRPr lang="en-US" sz="1100" b="1" dirty="0"/>
          </a:p>
        </p:txBody>
      </p:sp>
      <p:sp>
        <p:nvSpPr>
          <p:cNvPr id="67" name="TextBox 66">
            <a:extLst>
              <a:ext uri="{FF2B5EF4-FFF2-40B4-BE49-F238E27FC236}">
                <a16:creationId xmlns:a16="http://schemas.microsoft.com/office/drawing/2014/main" id="{C431C537-F50D-4C88-A535-ACA139E07894}"/>
              </a:ext>
            </a:extLst>
          </p:cNvPr>
          <p:cNvSpPr txBox="1"/>
          <p:nvPr/>
        </p:nvSpPr>
        <p:spPr>
          <a:xfrm>
            <a:off x="2238395" y="5304271"/>
            <a:ext cx="1264597" cy="600164"/>
          </a:xfrm>
          <a:prstGeom prst="rect">
            <a:avLst/>
          </a:prstGeom>
          <a:noFill/>
        </p:spPr>
        <p:txBody>
          <a:bodyPr wrap="square" rtlCol="0">
            <a:spAutoFit/>
          </a:bodyPr>
          <a:lstStyle/>
          <a:p>
            <a:pPr marL="0" marR="0">
              <a:spcBef>
                <a:spcPts val="0"/>
              </a:spcBef>
              <a:spcAft>
                <a:spcPts val="0"/>
              </a:spcAft>
            </a:pPr>
            <a:r>
              <a:rPr lang="es-US" sz="1100" dirty="0">
                <a:effectLst/>
                <a:latin typeface="Calibri" panose="020F0502020204030204" pitchFamily="34" charset="0"/>
                <a:ea typeface="Calibri" panose="020F0502020204030204" pitchFamily="34" charset="0"/>
                <a:cs typeface="Times New Roman" panose="02020603050405020304" pitchFamily="18" charset="0"/>
              </a:rPr>
              <a:t>Carriles de prioridad para autobuses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8" name="TextBox 67">
            <a:extLst>
              <a:ext uri="{FF2B5EF4-FFF2-40B4-BE49-F238E27FC236}">
                <a16:creationId xmlns:a16="http://schemas.microsoft.com/office/drawing/2014/main" id="{7A8AEC0B-0CDC-4610-A6A6-B44F3CF7AA66}"/>
              </a:ext>
            </a:extLst>
          </p:cNvPr>
          <p:cNvSpPr txBox="1"/>
          <p:nvPr/>
        </p:nvSpPr>
        <p:spPr>
          <a:xfrm>
            <a:off x="880977" y="5626191"/>
            <a:ext cx="1263326" cy="938719"/>
          </a:xfrm>
          <a:prstGeom prst="rect">
            <a:avLst/>
          </a:prstGeom>
          <a:noFill/>
        </p:spPr>
        <p:txBody>
          <a:bodyPr wrap="square" lIns="91440" tIns="45720" rIns="91440" bIns="45720" rtlCol="0" anchor="t">
            <a:spAutoFit/>
          </a:bodyPr>
          <a:lstStyle/>
          <a:p>
            <a:pPr algn="ctr"/>
            <a:r>
              <a:rPr lang="en-US" sz="1100" b="1" dirty="0" err="1"/>
              <a:t>Importancia</a:t>
            </a:r>
            <a:r>
              <a:rPr lang="en-US" sz="1100" b="1" dirty="0"/>
              <a:t> de las barreras de </a:t>
            </a:r>
            <a:r>
              <a:rPr lang="en-US" sz="1100" b="1" dirty="0" err="1"/>
              <a:t>vegetación</a:t>
            </a:r>
            <a:r>
              <a:rPr lang="en-US" sz="1100" b="1" dirty="0"/>
              <a:t> para </a:t>
            </a:r>
            <a:r>
              <a:rPr lang="en-US" sz="1100" b="1" dirty="0" err="1"/>
              <a:t>reducir</a:t>
            </a:r>
            <a:r>
              <a:rPr lang="en-US" sz="1100" b="1" dirty="0"/>
              <a:t> las </a:t>
            </a:r>
            <a:r>
              <a:rPr lang="en-US" sz="1100" b="1" dirty="0" err="1"/>
              <a:t>partículas</a:t>
            </a:r>
            <a:endParaRPr lang="en-US" sz="1100" b="1" dirty="0"/>
          </a:p>
        </p:txBody>
      </p:sp>
      <p:sp>
        <p:nvSpPr>
          <p:cNvPr id="69" name="TextBox 68">
            <a:extLst>
              <a:ext uri="{FF2B5EF4-FFF2-40B4-BE49-F238E27FC236}">
                <a16:creationId xmlns:a16="http://schemas.microsoft.com/office/drawing/2014/main" id="{77948410-CEC0-42D1-87C3-95104EDE5911}"/>
              </a:ext>
            </a:extLst>
          </p:cNvPr>
          <p:cNvSpPr txBox="1"/>
          <p:nvPr/>
        </p:nvSpPr>
        <p:spPr>
          <a:xfrm>
            <a:off x="7397791" y="3723945"/>
            <a:ext cx="1322225" cy="600164"/>
          </a:xfrm>
          <a:prstGeom prst="rect">
            <a:avLst/>
          </a:prstGeom>
          <a:noFill/>
        </p:spPr>
        <p:txBody>
          <a:bodyPr wrap="square" rtlCol="0">
            <a:spAutoFit/>
          </a:bodyPr>
          <a:lstStyle/>
          <a:p>
            <a:pPr algn="ctr"/>
            <a:r>
              <a:rPr lang="en-US" sz="1100" b="1" dirty="0" err="1"/>
              <a:t>Políticas</a:t>
            </a:r>
            <a:r>
              <a:rPr lang="en-US" sz="1100" b="1" dirty="0"/>
              <a:t> de </a:t>
            </a:r>
            <a:r>
              <a:rPr lang="en-US" sz="1100" b="1" dirty="0" err="1"/>
              <a:t>estabilización</a:t>
            </a:r>
            <a:r>
              <a:rPr lang="en-US" sz="1100" b="1" dirty="0"/>
              <a:t> de </a:t>
            </a:r>
            <a:r>
              <a:rPr lang="en-US" sz="1100" b="1" dirty="0" err="1"/>
              <a:t>vivienda</a:t>
            </a:r>
            <a:endParaRPr lang="en-US" sz="1100" b="1" dirty="0"/>
          </a:p>
        </p:txBody>
      </p:sp>
      <p:sp>
        <p:nvSpPr>
          <p:cNvPr id="70" name="TextBox 69">
            <a:extLst>
              <a:ext uri="{FF2B5EF4-FFF2-40B4-BE49-F238E27FC236}">
                <a16:creationId xmlns:a16="http://schemas.microsoft.com/office/drawing/2014/main" id="{DB3E50F7-DD87-483C-A497-F74917EA2D3B}"/>
              </a:ext>
            </a:extLst>
          </p:cNvPr>
          <p:cNvSpPr txBox="1"/>
          <p:nvPr/>
        </p:nvSpPr>
        <p:spPr>
          <a:xfrm>
            <a:off x="3546997" y="2963837"/>
            <a:ext cx="1189139" cy="430887"/>
          </a:xfrm>
          <a:prstGeom prst="rect">
            <a:avLst/>
          </a:prstGeom>
          <a:noFill/>
        </p:spPr>
        <p:txBody>
          <a:bodyPr wrap="square" rtlCol="0">
            <a:spAutoFit/>
          </a:bodyPr>
          <a:lstStyle/>
          <a:p>
            <a:pPr algn="ctr"/>
            <a:r>
              <a:rPr lang="en-US" sz="1100" b="1" dirty="0" err="1"/>
              <a:t>Medianas</a:t>
            </a:r>
            <a:r>
              <a:rPr lang="en-US" sz="1100" b="1" dirty="0"/>
              <a:t> </a:t>
            </a:r>
            <a:r>
              <a:rPr lang="en-US" sz="1100" b="1" dirty="0" err="1"/>
              <a:t>ajardinadas</a:t>
            </a:r>
            <a:endParaRPr lang="en-US" sz="1100" b="1" dirty="0"/>
          </a:p>
        </p:txBody>
      </p:sp>
      <p:sp>
        <p:nvSpPr>
          <p:cNvPr id="71" name="TextBox 70">
            <a:extLst>
              <a:ext uri="{FF2B5EF4-FFF2-40B4-BE49-F238E27FC236}">
                <a16:creationId xmlns:a16="http://schemas.microsoft.com/office/drawing/2014/main" id="{BBE75B6A-D1BE-424C-A82F-964B3D2CBD06}"/>
              </a:ext>
            </a:extLst>
          </p:cNvPr>
          <p:cNvSpPr txBox="1"/>
          <p:nvPr/>
        </p:nvSpPr>
        <p:spPr>
          <a:xfrm>
            <a:off x="8821178" y="3729527"/>
            <a:ext cx="949560" cy="600164"/>
          </a:xfrm>
          <a:prstGeom prst="rect">
            <a:avLst/>
          </a:prstGeom>
          <a:noFill/>
        </p:spPr>
        <p:txBody>
          <a:bodyPr wrap="square" rtlCol="0">
            <a:spAutoFit/>
          </a:bodyPr>
          <a:lstStyle/>
          <a:p>
            <a:pPr algn="ctr"/>
            <a:r>
              <a:rPr lang="en-US" sz="1100" b="1" dirty="0" err="1"/>
              <a:t>Programas</a:t>
            </a:r>
            <a:r>
              <a:rPr lang="en-US" sz="1100" b="1" dirty="0"/>
              <a:t> de </a:t>
            </a:r>
            <a:r>
              <a:rPr lang="en-US" sz="1100" b="1" dirty="0" err="1"/>
              <a:t>eficiencia</a:t>
            </a:r>
            <a:r>
              <a:rPr lang="en-US" sz="1100" b="1" dirty="0"/>
              <a:t> </a:t>
            </a:r>
            <a:r>
              <a:rPr lang="en-US" sz="1100" b="1" dirty="0" err="1"/>
              <a:t>energética</a:t>
            </a:r>
            <a:endParaRPr lang="en-US" sz="1100" b="1" dirty="0"/>
          </a:p>
        </p:txBody>
      </p:sp>
      <p:sp>
        <p:nvSpPr>
          <p:cNvPr id="85" name="Rectangle 84">
            <a:extLst>
              <a:ext uri="{FF2B5EF4-FFF2-40B4-BE49-F238E27FC236}">
                <a16:creationId xmlns:a16="http://schemas.microsoft.com/office/drawing/2014/main" id="{8698471B-17BD-4DE9-ACDA-A0E379388DE4}"/>
              </a:ext>
            </a:extLst>
          </p:cNvPr>
          <p:cNvSpPr/>
          <p:nvPr/>
        </p:nvSpPr>
        <p:spPr>
          <a:xfrm>
            <a:off x="892487" y="2228167"/>
            <a:ext cx="9144000" cy="4323553"/>
          </a:xfrm>
          <a:prstGeom prst="rect">
            <a:avLst/>
          </a:prstGeom>
          <a:no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46E31E4F-5A00-4579-B5AF-952C333F7262}"/>
              </a:ext>
            </a:extLst>
          </p:cNvPr>
          <p:cNvSpPr txBox="1"/>
          <p:nvPr/>
        </p:nvSpPr>
        <p:spPr>
          <a:xfrm>
            <a:off x="4825731" y="4441714"/>
            <a:ext cx="1189140" cy="430887"/>
          </a:xfrm>
          <a:prstGeom prst="rect">
            <a:avLst/>
          </a:prstGeom>
          <a:noFill/>
        </p:spPr>
        <p:txBody>
          <a:bodyPr wrap="square" rtlCol="0">
            <a:spAutoFit/>
          </a:bodyPr>
          <a:lstStyle/>
          <a:p>
            <a:pPr algn="ctr"/>
            <a:r>
              <a:rPr lang="en-US" sz="1100" b="1" dirty="0" err="1"/>
              <a:t>Proyectos</a:t>
            </a:r>
            <a:r>
              <a:rPr lang="en-US" sz="1100" b="1" dirty="0"/>
              <a:t> de pasos a </a:t>
            </a:r>
            <a:r>
              <a:rPr lang="en-US" sz="1100" b="1" dirty="0" err="1"/>
              <a:t>desnivel</a:t>
            </a:r>
            <a:endParaRPr lang="en-US" sz="1100" b="1" dirty="0"/>
          </a:p>
        </p:txBody>
      </p:sp>
      <p:sp>
        <p:nvSpPr>
          <p:cNvPr id="89" name="TextBox 88">
            <a:extLst>
              <a:ext uri="{FF2B5EF4-FFF2-40B4-BE49-F238E27FC236}">
                <a16:creationId xmlns:a16="http://schemas.microsoft.com/office/drawing/2014/main" id="{54CCEED3-E64B-4CEF-8144-165A98509B38}"/>
              </a:ext>
            </a:extLst>
          </p:cNvPr>
          <p:cNvSpPr txBox="1"/>
          <p:nvPr/>
        </p:nvSpPr>
        <p:spPr>
          <a:xfrm>
            <a:off x="4941093" y="3136592"/>
            <a:ext cx="1073536" cy="430887"/>
          </a:xfrm>
          <a:prstGeom prst="rect">
            <a:avLst/>
          </a:prstGeom>
          <a:noFill/>
        </p:spPr>
        <p:txBody>
          <a:bodyPr wrap="square" rtlCol="0">
            <a:spAutoFit/>
          </a:bodyPr>
          <a:lstStyle/>
          <a:p>
            <a:pPr algn="ctr"/>
            <a:r>
              <a:rPr lang="en-US" sz="1100" b="1" dirty="0" err="1"/>
              <a:t>Ralentización</a:t>
            </a:r>
            <a:r>
              <a:rPr lang="en-US" sz="1100" b="1" dirty="0"/>
              <a:t> del </a:t>
            </a:r>
            <a:r>
              <a:rPr lang="en-US" sz="1100" b="1" dirty="0" err="1"/>
              <a:t>tráfico</a:t>
            </a:r>
            <a:endParaRPr lang="en-US" sz="1100" b="1" dirty="0"/>
          </a:p>
        </p:txBody>
      </p:sp>
      <p:sp>
        <p:nvSpPr>
          <p:cNvPr id="90" name="TextBox 89">
            <a:extLst>
              <a:ext uri="{FF2B5EF4-FFF2-40B4-BE49-F238E27FC236}">
                <a16:creationId xmlns:a16="http://schemas.microsoft.com/office/drawing/2014/main" id="{2E7200F6-2FAA-4AB4-9BE2-A808652CD3F8}"/>
              </a:ext>
            </a:extLst>
          </p:cNvPr>
          <p:cNvSpPr txBox="1"/>
          <p:nvPr/>
        </p:nvSpPr>
        <p:spPr>
          <a:xfrm>
            <a:off x="6171828" y="2240820"/>
            <a:ext cx="1203778" cy="1277273"/>
          </a:xfrm>
          <a:prstGeom prst="rect">
            <a:avLst/>
          </a:prstGeom>
          <a:noFill/>
        </p:spPr>
        <p:txBody>
          <a:bodyPr wrap="square" rtlCol="0">
            <a:spAutoFit/>
          </a:bodyPr>
          <a:lstStyle/>
          <a:p>
            <a:pPr algn="ctr"/>
            <a:r>
              <a:rPr lang="en-US" sz="1100" b="1" dirty="0" err="1"/>
              <a:t>Mejoras</a:t>
            </a:r>
            <a:r>
              <a:rPr lang="en-US" sz="1100" b="1" dirty="0"/>
              <a:t> </a:t>
            </a:r>
            <a:r>
              <a:rPr lang="en-US" sz="1100" b="1" dirty="0" err="1"/>
              <a:t>conforme</a:t>
            </a:r>
            <a:r>
              <a:rPr lang="en-US" sz="1100" b="1" dirty="0"/>
              <a:t> a la Ley </a:t>
            </a:r>
            <a:r>
              <a:rPr lang="en-US" sz="1100" b="1" dirty="0" err="1"/>
              <a:t>sobre</a:t>
            </a:r>
            <a:r>
              <a:rPr lang="en-US" sz="1100" b="1" dirty="0"/>
              <a:t> </a:t>
            </a:r>
            <a:r>
              <a:rPr lang="en-US" sz="1100" b="1" dirty="0" err="1"/>
              <a:t>Estadounidenses</a:t>
            </a:r>
            <a:r>
              <a:rPr lang="en-US" sz="1100" b="1" dirty="0"/>
              <a:t> con </a:t>
            </a:r>
            <a:r>
              <a:rPr lang="en-US" sz="1100" b="1" dirty="0" err="1"/>
              <a:t>Discapacidades</a:t>
            </a:r>
            <a:r>
              <a:rPr lang="en-US" sz="1100" b="1" dirty="0"/>
              <a:t> (ADA)</a:t>
            </a:r>
          </a:p>
        </p:txBody>
      </p:sp>
      <p:sp>
        <p:nvSpPr>
          <p:cNvPr id="91" name="TextBox 90">
            <a:extLst>
              <a:ext uri="{FF2B5EF4-FFF2-40B4-BE49-F238E27FC236}">
                <a16:creationId xmlns:a16="http://schemas.microsoft.com/office/drawing/2014/main" id="{4C30D8CF-E8D7-480E-8B27-AD69F65041D2}"/>
              </a:ext>
            </a:extLst>
          </p:cNvPr>
          <p:cNvSpPr txBox="1"/>
          <p:nvPr/>
        </p:nvSpPr>
        <p:spPr>
          <a:xfrm>
            <a:off x="8680904" y="2279567"/>
            <a:ext cx="1189138" cy="430887"/>
          </a:xfrm>
          <a:prstGeom prst="rect">
            <a:avLst/>
          </a:prstGeom>
          <a:noFill/>
        </p:spPr>
        <p:txBody>
          <a:bodyPr wrap="square" rtlCol="0">
            <a:spAutoFit/>
          </a:bodyPr>
          <a:lstStyle/>
          <a:p>
            <a:pPr algn="ctr"/>
            <a:r>
              <a:rPr lang="en-US" sz="1100" b="1" dirty="0" err="1"/>
              <a:t>Conexiones</a:t>
            </a:r>
            <a:r>
              <a:rPr lang="en-US" sz="1100" b="1" dirty="0"/>
              <a:t> con </a:t>
            </a:r>
            <a:r>
              <a:rPr lang="en-US" sz="1100" b="1" dirty="0" err="1"/>
              <a:t>el</a:t>
            </a:r>
            <a:r>
              <a:rPr lang="en-US" sz="1100" b="1" dirty="0"/>
              <a:t> </a:t>
            </a:r>
            <a:r>
              <a:rPr lang="en-US" sz="1100" b="1" dirty="0" err="1"/>
              <a:t>río</a:t>
            </a:r>
            <a:r>
              <a:rPr lang="en-US" sz="1100" b="1" dirty="0"/>
              <a:t> LA</a:t>
            </a:r>
          </a:p>
        </p:txBody>
      </p:sp>
      <p:sp>
        <p:nvSpPr>
          <p:cNvPr id="92" name="TextBox 91">
            <a:extLst>
              <a:ext uri="{FF2B5EF4-FFF2-40B4-BE49-F238E27FC236}">
                <a16:creationId xmlns:a16="http://schemas.microsoft.com/office/drawing/2014/main" id="{49F942B9-5888-4F93-9C26-8C950B5D6592}"/>
              </a:ext>
            </a:extLst>
          </p:cNvPr>
          <p:cNvSpPr txBox="1"/>
          <p:nvPr/>
        </p:nvSpPr>
        <p:spPr>
          <a:xfrm>
            <a:off x="180663" y="2238451"/>
            <a:ext cx="615553" cy="4315610"/>
          </a:xfrm>
          <a:prstGeom prst="rect">
            <a:avLst/>
          </a:prstGeom>
          <a:solidFill>
            <a:schemeClr val="bg1">
              <a:lumMod val="65000"/>
            </a:schemeClr>
          </a:solidFill>
          <a:ln>
            <a:noFill/>
          </a:ln>
        </p:spPr>
        <p:txBody>
          <a:bodyPr vert="vert270" wrap="square" lIns="91440" tIns="45720" rIns="91440" bIns="45720" rtlCol="0" anchor="ctr" anchorCtr="1">
            <a:spAutoFit/>
          </a:bodyPr>
          <a:lstStyle/>
          <a:p>
            <a:pPr algn="ctr"/>
            <a:r>
              <a:rPr lang="en-US" sz="1400" dirty="0" err="1">
                <a:solidFill>
                  <a:schemeClr val="bg1"/>
                </a:solidFill>
              </a:rPr>
              <a:t>Estrategias</a:t>
            </a:r>
            <a:r>
              <a:rPr lang="en-US" sz="1400" dirty="0">
                <a:solidFill>
                  <a:schemeClr val="bg1"/>
                </a:solidFill>
              </a:rPr>
              <a:t>, </a:t>
            </a:r>
            <a:r>
              <a:rPr lang="en-US" sz="1400" dirty="0" err="1">
                <a:solidFill>
                  <a:schemeClr val="bg1"/>
                </a:solidFill>
              </a:rPr>
              <a:t>proyectos</a:t>
            </a:r>
            <a:r>
              <a:rPr lang="en-US" sz="1400" dirty="0">
                <a:solidFill>
                  <a:schemeClr val="bg1"/>
                </a:solidFill>
              </a:rPr>
              <a:t> y </a:t>
            </a:r>
            <a:r>
              <a:rPr lang="en-US" sz="1400" dirty="0" err="1">
                <a:solidFill>
                  <a:schemeClr val="bg1"/>
                </a:solidFill>
              </a:rPr>
              <a:t>programas</a:t>
            </a:r>
            <a:r>
              <a:rPr lang="en-US" sz="1400" dirty="0">
                <a:solidFill>
                  <a:schemeClr val="bg1"/>
                </a:solidFill>
              </a:rPr>
              <a:t> </a:t>
            </a:r>
            <a:r>
              <a:rPr lang="en-US" sz="1400" dirty="0" err="1">
                <a:solidFill>
                  <a:schemeClr val="bg1"/>
                </a:solidFill>
              </a:rPr>
              <a:t>multimodales</a:t>
            </a:r>
            <a:endParaRPr lang="en-US" sz="1400" dirty="0">
              <a:solidFill>
                <a:schemeClr val="bg1"/>
              </a:solidFill>
            </a:endParaRPr>
          </a:p>
          <a:p>
            <a:pPr algn="ctr"/>
            <a:endParaRPr lang="en-US" sz="1400" i="1" dirty="0">
              <a:solidFill>
                <a:srgbClr val="3C5A7E"/>
              </a:solidFill>
              <a:cs typeface="Calibri"/>
            </a:endParaRPr>
          </a:p>
        </p:txBody>
      </p:sp>
      <p:sp>
        <p:nvSpPr>
          <p:cNvPr id="26" name="Title 1">
            <a:extLst>
              <a:ext uri="{FF2B5EF4-FFF2-40B4-BE49-F238E27FC236}">
                <a16:creationId xmlns:a16="http://schemas.microsoft.com/office/drawing/2014/main" id="{3B6BF9F0-26F8-2B65-2581-E2AD1F2EACCC}"/>
              </a:ext>
            </a:extLst>
          </p:cNvPr>
          <p:cNvSpPr txBox="1">
            <a:spLocks/>
          </p:cNvSpPr>
          <p:nvPr/>
        </p:nvSpPr>
        <p:spPr>
          <a:xfrm>
            <a:off x="174978" y="-44154"/>
            <a:ext cx="12213375"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cs typeface="Calibri"/>
              </a:rPr>
              <a:t>Lista </a:t>
            </a:r>
            <a:r>
              <a:rPr lang="en-US" dirty="0" err="1">
                <a:cs typeface="Calibri"/>
              </a:rPr>
              <a:t>inicial</a:t>
            </a:r>
            <a:r>
              <a:rPr lang="en-US" dirty="0">
                <a:cs typeface="Calibri"/>
              </a:rPr>
              <a:t> de </a:t>
            </a:r>
            <a:r>
              <a:rPr lang="en-US" dirty="0" err="1">
                <a:cs typeface="Calibri"/>
              </a:rPr>
              <a:t>proyectos</a:t>
            </a:r>
            <a:r>
              <a:rPr lang="en-US" dirty="0">
                <a:cs typeface="Calibri"/>
              </a:rPr>
              <a:t> y </a:t>
            </a:r>
            <a:r>
              <a:rPr lang="en-US" dirty="0" err="1">
                <a:cs typeface="Calibri"/>
              </a:rPr>
              <a:t>programas</a:t>
            </a:r>
            <a:r>
              <a:rPr lang="en-US" dirty="0">
                <a:cs typeface="Calibri"/>
              </a:rPr>
              <a:t>: </a:t>
            </a:r>
            <a:r>
              <a:rPr lang="en-US" dirty="0" err="1">
                <a:cs typeface="Calibri"/>
              </a:rPr>
              <a:t>luego</a:t>
            </a:r>
            <a:r>
              <a:rPr lang="en-US" dirty="0">
                <a:cs typeface="Calibri"/>
              </a:rPr>
              <a:t>, </a:t>
            </a:r>
          </a:p>
          <a:p>
            <a:r>
              <a:rPr lang="en-US" dirty="0" err="1">
                <a:cs typeface="Calibri"/>
              </a:rPr>
              <a:t>proyectos</a:t>
            </a:r>
            <a:r>
              <a:rPr lang="en-US" dirty="0">
                <a:cs typeface="Calibri"/>
              </a:rPr>
              <a:t> </a:t>
            </a:r>
            <a:r>
              <a:rPr lang="en-US" dirty="0" err="1">
                <a:cs typeface="Calibri"/>
              </a:rPr>
              <a:t>similares</a:t>
            </a:r>
            <a:r>
              <a:rPr lang="en-US" dirty="0">
                <a:cs typeface="Calibri"/>
              </a:rPr>
              <a:t> del </a:t>
            </a:r>
            <a:r>
              <a:rPr lang="en-US" dirty="0" err="1">
                <a:cs typeface="Calibri"/>
              </a:rPr>
              <a:t>grupo</a:t>
            </a:r>
            <a:endParaRPr lang="en-US" dirty="0">
              <a:cs typeface="Calibri"/>
            </a:endParaRPr>
          </a:p>
        </p:txBody>
      </p:sp>
      <p:graphicFrame>
        <p:nvGraphicFramePr>
          <p:cNvPr id="5" name="Table 4">
            <a:extLst>
              <a:ext uri="{FF2B5EF4-FFF2-40B4-BE49-F238E27FC236}">
                <a16:creationId xmlns:a16="http://schemas.microsoft.com/office/drawing/2014/main" id="{81C655F9-9EB9-02FB-401B-13CBF7DF43DC}"/>
              </a:ext>
            </a:extLst>
          </p:cNvPr>
          <p:cNvGraphicFramePr>
            <a:graphicFrameLocks noGrp="1"/>
          </p:cNvGraphicFramePr>
          <p:nvPr/>
        </p:nvGraphicFramePr>
        <p:xfrm>
          <a:off x="10273179" y="2230060"/>
          <a:ext cx="1739900" cy="4334256"/>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222963819"/>
                    </a:ext>
                  </a:extLst>
                </a:gridCol>
              </a:tblGrid>
              <a:tr h="722376">
                <a:tc>
                  <a:txBody>
                    <a:bodyPr/>
                    <a:lstStyle/>
                    <a:p>
                      <a:pPr marL="0" algn="ctr" rtl="0" eaLnBrk="1" latinLnBrk="0" hangingPunct="1">
                        <a:spcBef>
                          <a:spcPts val="0"/>
                        </a:spcBef>
                        <a:spcAft>
                          <a:spcPts val="0"/>
                        </a:spcAft>
                      </a:pPr>
                      <a:r>
                        <a:rPr lang="en-US" sz="1100" kern="1200" dirty="0" err="1">
                          <a:effectLst/>
                        </a:rPr>
                        <a:t>Transporte</a:t>
                      </a:r>
                      <a:r>
                        <a:rPr lang="en-US" sz="1100" kern="1200" dirty="0">
                          <a:effectLst/>
                        </a:rPr>
                        <a:t> </a:t>
                      </a:r>
                      <a:r>
                        <a:rPr lang="en-US" sz="1100" kern="1200" dirty="0" err="1">
                          <a:effectLst/>
                        </a:rPr>
                        <a:t>activo</a:t>
                      </a:r>
                      <a:r>
                        <a:rPr lang="en-US" sz="1100" kern="1200" dirty="0">
                          <a:effectLst/>
                        </a:rPr>
                        <a:t> (</a:t>
                      </a:r>
                      <a:r>
                        <a:rPr lang="en-US" sz="1100" kern="1200" dirty="0" err="1">
                          <a:effectLst/>
                        </a:rPr>
                        <a:t>bicicleta</a:t>
                      </a:r>
                      <a:r>
                        <a:rPr lang="en-US" sz="1100" kern="1200" dirty="0">
                          <a:effectLst/>
                        </a:rPr>
                        <a:t>/</a:t>
                      </a:r>
                      <a:r>
                        <a:rPr lang="en-US" sz="1100" kern="1200" dirty="0" err="1">
                          <a:effectLst/>
                        </a:rPr>
                        <a:t>peatón</a:t>
                      </a:r>
                      <a:r>
                        <a:rPr lang="en-US" sz="1100" kern="1200" dirty="0">
                          <a:effectLst/>
                        </a:rPr>
                        <a: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37980034"/>
                  </a:ext>
                </a:extLst>
              </a:tr>
              <a:tr h="722376">
                <a:tc>
                  <a:txBody>
                    <a:bodyPr/>
                    <a:lstStyle/>
                    <a:p>
                      <a:pPr marL="0" algn="ctr" rtl="0" eaLnBrk="1" latinLnBrk="0" hangingPunct="1">
                        <a:spcBef>
                          <a:spcPts val="0"/>
                        </a:spcBef>
                        <a:spcAft>
                          <a:spcPts val="0"/>
                        </a:spcAft>
                      </a:pPr>
                      <a:r>
                        <a:rPr lang="en-US" sz="1100" kern="1200" dirty="0">
                          <a:effectLst/>
                        </a:rPr>
                        <a:t>Vía arterial</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54868480"/>
                  </a:ext>
                </a:extLst>
              </a:tr>
              <a:tr h="722376">
                <a:tc>
                  <a:txBody>
                    <a:bodyPr/>
                    <a:lstStyle/>
                    <a:p>
                      <a:pPr marL="0" algn="ctr" rtl="0" eaLnBrk="1" latinLnBrk="0" hangingPunct="1">
                        <a:spcBef>
                          <a:spcPts val="0"/>
                        </a:spcBef>
                        <a:spcAft>
                          <a:spcPts val="0"/>
                        </a:spcAft>
                      </a:pPr>
                      <a:r>
                        <a:rPr lang="en-US" sz="1100" kern="1200" dirty="0" err="1">
                          <a:effectLst/>
                        </a:rPr>
                        <a:t>Programas</a:t>
                      </a:r>
                      <a:r>
                        <a:rPr lang="en-US" sz="1100" kern="1200" dirty="0">
                          <a:effectLst/>
                        </a:rPr>
                        <a:t> y </a:t>
                      </a:r>
                      <a:r>
                        <a:rPr lang="en-US" sz="1100" kern="1200" dirty="0" err="1">
                          <a:effectLst/>
                        </a:rPr>
                        <a:t>políticas</a:t>
                      </a:r>
                      <a:r>
                        <a:rPr lang="en-US" sz="1100" kern="1200" dirty="0">
                          <a:effectLst/>
                        </a:rPr>
                        <a:t> </a:t>
                      </a:r>
                      <a:r>
                        <a:rPr lang="en-US" sz="1100" kern="1200" dirty="0" err="1">
                          <a:effectLst/>
                        </a:rPr>
                        <a:t>comunitarias</a:t>
                      </a:r>
                      <a:endParaRPr lang="en-US" sz="1100" kern="1200" dirty="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11193757"/>
                  </a:ext>
                </a:extLst>
              </a:tr>
              <a:tr h="722376">
                <a:tc>
                  <a:txBody>
                    <a:bodyPr/>
                    <a:lstStyle/>
                    <a:p>
                      <a:pPr marL="0" algn="ctr" rtl="0" eaLnBrk="1" latinLnBrk="0" hangingPunct="1">
                        <a:spcBef>
                          <a:spcPts val="0"/>
                        </a:spcBef>
                        <a:spcAft>
                          <a:spcPts val="0"/>
                        </a:spcAft>
                      </a:pPr>
                      <a:r>
                        <a:rPr lang="en-US" sz="1100" kern="1200" dirty="0" err="1">
                          <a:effectLst/>
                        </a:rPr>
                        <a:t>Movimiento</a:t>
                      </a:r>
                      <a:r>
                        <a:rPr lang="en-US" sz="1100" kern="1200" dirty="0">
                          <a:effectLst/>
                        </a:rPr>
                        <a:t> de </a:t>
                      </a:r>
                      <a:r>
                        <a:rPr lang="en-US" sz="1100" kern="1200" dirty="0" err="1">
                          <a:effectLst/>
                        </a:rPr>
                        <a:t>mercancías</a:t>
                      </a:r>
                      <a:endParaRPr lang="en-US" sz="1100" kern="1200" dirty="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348007184"/>
                  </a:ext>
                </a:extLst>
              </a:tr>
              <a:tr h="722376">
                <a:tc>
                  <a:txBody>
                    <a:bodyPr/>
                    <a:lstStyle/>
                    <a:p>
                      <a:pPr marL="0" algn="ctr" rtl="0" eaLnBrk="1" latinLnBrk="0" hangingPunct="1">
                        <a:spcBef>
                          <a:spcPts val="0"/>
                        </a:spcBef>
                        <a:spcAft>
                          <a:spcPts val="0"/>
                        </a:spcAft>
                      </a:pPr>
                      <a:r>
                        <a:rPr lang="en-US" sz="1100" kern="1200" dirty="0" err="1">
                          <a:effectLst/>
                        </a:rPr>
                        <a:t>Transporte</a:t>
                      </a:r>
                      <a:r>
                        <a:rPr lang="en-US" sz="1100" kern="1200" dirty="0">
                          <a:effectLst/>
                        </a:rPr>
                        <a:t> </a:t>
                      </a:r>
                      <a:r>
                        <a:rPr lang="en-US" sz="1100" kern="1200" dirty="0" err="1">
                          <a:effectLst/>
                        </a:rPr>
                        <a:t>público</a:t>
                      </a:r>
                      <a:r>
                        <a:rPr lang="en-US" sz="1100" kern="1200" dirty="0">
                          <a:effectLst/>
                        </a:rPr>
                        <a:t> (</a:t>
                      </a:r>
                      <a:r>
                        <a:rPr lang="en-US" sz="1100" kern="1200" dirty="0" err="1">
                          <a:effectLst/>
                        </a:rPr>
                        <a:t>autobús</a:t>
                      </a:r>
                      <a:r>
                        <a:rPr lang="en-US" sz="1100" kern="1200" dirty="0">
                          <a:effectLst/>
                        </a:rPr>
                        <a:t> o </a:t>
                      </a:r>
                      <a:r>
                        <a:rPr lang="en-US" sz="1100" kern="1200" dirty="0" err="1">
                          <a:effectLst/>
                        </a:rPr>
                        <a:t>ferrocarril</a:t>
                      </a:r>
                      <a:r>
                        <a:rPr lang="en-US" sz="1100" kern="1200" dirty="0">
                          <a:effectLst/>
                        </a:rPr>
                        <a: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59338926"/>
                  </a:ext>
                </a:extLst>
              </a:tr>
              <a:tr h="722376">
                <a:tc>
                  <a:txBody>
                    <a:bodyPr/>
                    <a:lstStyle/>
                    <a:p>
                      <a:pPr marL="0" algn="ctr" rtl="0" eaLnBrk="1" latinLnBrk="0" hangingPunct="1">
                        <a:spcBef>
                          <a:spcPts val="0"/>
                        </a:spcBef>
                        <a:spcAft>
                          <a:spcPts val="0"/>
                        </a:spcAft>
                      </a:pPr>
                      <a:r>
                        <a:rPr lang="en-US" sz="1100" kern="1200" dirty="0" err="1">
                          <a:effectLst/>
                        </a:rPr>
                        <a:t>Autopista</a:t>
                      </a:r>
                      <a:r>
                        <a:rPr lang="en-US" sz="1100" kern="1200" dirty="0">
                          <a:effectLst/>
                        </a:rPr>
                        <a:t> </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20491889"/>
                  </a:ext>
                </a:extLst>
              </a:tr>
            </a:tbl>
          </a:graphicData>
        </a:graphic>
      </p:graphicFrame>
      <p:pic>
        <p:nvPicPr>
          <p:cNvPr id="7" name="Picture 8" descr="Shape, arrow&#10;&#10;Description automatically generated">
            <a:extLst>
              <a:ext uri="{FF2B5EF4-FFF2-40B4-BE49-F238E27FC236}">
                <a16:creationId xmlns:a16="http://schemas.microsoft.com/office/drawing/2014/main" id="{BE48A2EC-981A-3B1A-660A-120243390E3F}"/>
              </a:ext>
            </a:extLst>
          </p:cNvPr>
          <p:cNvPicPr>
            <a:picLocks noChangeAspect="1"/>
          </p:cNvPicPr>
          <p:nvPr/>
        </p:nvPicPr>
        <p:blipFill>
          <a:blip r:embed="rId3"/>
          <a:stretch>
            <a:fillRect/>
          </a:stretch>
        </p:blipFill>
        <p:spPr>
          <a:xfrm>
            <a:off x="9832329" y="2395816"/>
            <a:ext cx="523316" cy="425826"/>
          </a:xfrm>
          <a:prstGeom prst="rect">
            <a:avLst/>
          </a:prstGeom>
        </p:spPr>
      </p:pic>
      <p:pic>
        <p:nvPicPr>
          <p:cNvPr id="9" name="Picture 8" descr="Shape, arrow&#10;&#10;Description automatically generated">
            <a:extLst>
              <a:ext uri="{FF2B5EF4-FFF2-40B4-BE49-F238E27FC236}">
                <a16:creationId xmlns:a16="http://schemas.microsoft.com/office/drawing/2014/main" id="{C23D229D-CC6C-61F7-A875-BC2B66912C02}"/>
              </a:ext>
            </a:extLst>
          </p:cNvPr>
          <p:cNvPicPr>
            <a:picLocks noChangeAspect="1"/>
          </p:cNvPicPr>
          <p:nvPr/>
        </p:nvPicPr>
        <p:blipFill>
          <a:blip r:embed="rId3"/>
          <a:stretch>
            <a:fillRect/>
          </a:stretch>
        </p:blipFill>
        <p:spPr>
          <a:xfrm>
            <a:off x="9832328" y="3100666"/>
            <a:ext cx="523316" cy="425826"/>
          </a:xfrm>
          <a:prstGeom prst="rect">
            <a:avLst/>
          </a:prstGeom>
        </p:spPr>
      </p:pic>
      <p:pic>
        <p:nvPicPr>
          <p:cNvPr id="11" name="Picture 10" descr="Shape, arrow&#10;&#10;Description automatically generated">
            <a:extLst>
              <a:ext uri="{FF2B5EF4-FFF2-40B4-BE49-F238E27FC236}">
                <a16:creationId xmlns:a16="http://schemas.microsoft.com/office/drawing/2014/main" id="{5A82B52E-7ED5-85C2-C2BA-326377E8AAB2}"/>
              </a:ext>
            </a:extLst>
          </p:cNvPr>
          <p:cNvPicPr>
            <a:picLocks noChangeAspect="1"/>
          </p:cNvPicPr>
          <p:nvPr/>
        </p:nvPicPr>
        <p:blipFill>
          <a:blip r:embed="rId3"/>
          <a:stretch>
            <a:fillRect/>
          </a:stretch>
        </p:blipFill>
        <p:spPr>
          <a:xfrm>
            <a:off x="9832328" y="3846279"/>
            <a:ext cx="523316" cy="425826"/>
          </a:xfrm>
          <a:prstGeom prst="rect">
            <a:avLst/>
          </a:prstGeom>
        </p:spPr>
      </p:pic>
      <p:pic>
        <p:nvPicPr>
          <p:cNvPr id="15" name="Picture 14" descr="Shape, arrow&#10;&#10;Description automatically generated">
            <a:extLst>
              <a:ext uri="{FF2B5EF4-FFF2-40B4-BE49-F238E27FC236}">
                <a16:creationId xmlns:a16="http://schemas.microsoft.com/office/drawing/2014/main" id="{2F2CD813-3392-3FDB-5F39-990EED097E9A}"/>
              </a:ext>
            </a:extLst>
          </p:cNvPr>
          <p:cNvPicPr>
            <a:picLocks noChangeAspect="1"/>
          </p:cNvPicPr>
          <p:nvPr/>
        </p:nvPicPr>
        <p:blipFill>
          <a:blip r:embed="rId3"/>
          <a:stretch>
            <a:fillRect/>
          </a:stretch>
        </p:blipFill>
        <p:spPr>
          <a:xfrm>
            <a:off x="9832328" y="4559117"/>
            <a:ext cx="523316" cy="425826"/>
          </a:xfrm>
          <a:prstGeom prst="rect">
            <a:avLst/>
          </a:prstGeom>
        </p:spPr>
      </p:pic>
      <p:pic>
        <p:nvPicPr>
          <p:cNvPr id="17" name="Picture 16" descr="Shape, arrow&#10;&#10;Description automatically generated">
            <a:extLst>
              <a:ext uri="{FF2B5EF4-FFF2-40B4-BE49-F238E27FC236}">
                <a16:creationId xmlns:a16="http://schemas.microsoft.com/office/drawing/2014/main" id="{2E7AB942-DE40-D29F-1893-5D8A0845693E}"/>
              </a:ext>
            </a:extLst>
          </p:cNvPr>
          <p:cNvPicPr>
            <a:picLocks noChangeAspect="1"/>
          </p:cNvPicPr>
          <p:nvPr/>
        </p:nvPicPr>
        <p:blipFill>
          <a:blip r:embed="rId3"/>
          <a:stretch>
            <a:fillRect/>
          </a:stretch>
        </p:blipFill>
        <p:spPr>
          <a:xfrm>
            <a:off x="9832328" y="5271956"/>
            <a:ext cx="523316" cy="425826"/>
          </a:xfrm>
          <a:prstGeom prst="rect">
            <a:avLst/>
          </a:prstGeom>
        </p:spPr>
      </p:pic>
      <p:pic>
        <p:nvPicPr>
          <p:cNvPr id="19" name="Picture 18" descr="Shape, arrow&#10;&#10;Description automatically generated">
            <a:extLst>
              <a:ext uri="{FF2B5EF4-FFF2-40B4-BE49-F238E27FC236}">
                <a16:creationId xmlns:a16="http://schemas.microsoft.com/office/drawing/2014/main" id="{50A6D7C7-C1AE-5455-C773-D3C97AA68E21}"/>
              </a:ext>
            </a:extLst>
          </p:cNvPr>
          <p:cNvPicPr>
            <a:picLocks noChangeAspect="1"/>
          </p:cNvPicPr>
          <p:nvPr/>
        </p:nvPicPr>
        <p:blipFill>
          <a:blip r:embed="rId3"/>
          <a:stretch>
            <a:fillRect/>
          </a:stretch>
        </p:blipFill>
        <p:spPr>
          <a:xfrm>
            <a:off x="9832328" y="6017569"/>
            <a:ext cx="523316" cy="425826"/>
          </a:xfrm>
          <a:prstGeom prst="rect">
            <a:avLst/>
          </a:prstGeom>
        </p:spPr>
      </p:pic>
      <p:sp>
        <p:nvSpPr>
          <p:cNvPr id="23" name="TextBox 22">
            <a:extLst>
              <a:ext uri="{FF2B5EF4-FFF2-40B4-BE49-F238E27FC236}">
                <a16:creationId xmlns:a16="http://schemas.microsoft.com/office/drawing/2014/main" id="{22794865-A7BA-D475-78F2-2E48CCAA70E0}"/>
              </a:ext>
            </a:extLst>
          </p:cNvPr>
          <p:cNvSpPr txBox="1"/>
          <p:nvPr/>
        </p:nvSpPr>
        <p:spPr>
          <a:xfrm>
            <a:off x="2217197" y="2476077"/>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27" name="TextBox 26">
            <a:extLst>
              <a:ext uri="{FF2B5EF4-FFF2-40B4-BE49-F238E27FC236}">
                <a16:creationId xmlns:a16="http://schemas.microsoft.com/office/drawing/2014/main" id="{282D916F-F1CC-2062-A514-93FC24111B83}"/>
              </a:ext>
            </a:extLst>
          </p:cNvPr>
          <p:cNvSpPr txBox="1"/>
          <p:nvPr/>
        </p:nvSpPr>
        <p:spPr>
          <a:xfrm>
            <a:off x="4890402" y="2561301"/>
            <a:ext cx="1154357"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29" name="TextBox 28">
            <a:extLst>
              <a:ext uri="{FF2B5EF4-FFF2-40B4-BE49-F238E27FC236}">
                <a16:creationId xmlns:a16="http://schemas.microsoft.com/office/drawing/2014/main" id="{B0221293-BC30-8C3C-74A1-2073AB17D935}"/>
              </a:ext>
            </a:extLst>
          </p:cNvPr>
          <p:cNvSpPr txBox="1"/>
          <p:nvPr/>
        </p:nvSpPr>
        <p:spPr>
          <a:xfrm>
            <a:off x="6212462" y="2571327"/>
            <a:ext cx="1158780" cy="253916"/>
          </a:xfrm>
          <a:prstGeom prst="rect">
            <a:avLst/>
          </a:prstGeom>
          <a:noFill/>
        </p:spPr>
        <p:txBody>
          <a:bodyPr wrap="square" lIns="91440" tIns="45720" rIns="91440" bIns="45720" rtlCol="0" anchor="t">
            <a:spAutoFit/>
          </a:bodyPr>
          <a:lstStyle/>
          <a:p>
            <a:pPr algn="ctr"/>
            <a:endParaRPr lang="es-ES" sz="1050" i="1">
              <a:solidFill>
                <a:srgbClr val="3C5A7E"/>
              </a:solidFill>
              <a:cs typeface="Calibri"/>
            </a:endParaRPr>
          </a:p>
        </p:txBody>
      </p:sp>
      <p:sp>
        <p:nvSpPr>
          <p:cNvPr id="31" name="TextBox 30">
            <a:extLst>
              <a:ext uri="{FF2B5EF4-FFF2-40B4-BE49-F238E27FC236}">
                <a16:creationId xmlns:a16="http://schemas.microsoft.com/office/drawing/2014/main" id="{FBBEBD69-0298-4E1D-745D-4AA81692A725}"/>
              </a:ext>
            </a:extLst>
          </p:cNvPr>
          <p:cNvSpPr txBox="1"/>
          <p:nvPr/>
        </p:nvSpPr>
        <p:spPr>
          <a:xfrm>
            <a:off x="8760872" y="2609427"/>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33" name="TextBox 32">
            <a:extLst>
              <a:ext uri="{FF2B5EF4-FFF2-40B4-BE49-F238E27FC236}">
                <a16:creationId xmlns:a16="http://schemas.microsoft.com/office/drawing/2014/main" id="{B2791BD0-8AC8-1059-6851-A6DF027FF371}"/>
              </a:ext>
            </a:extLst>
          </p:cNvPr>
          <p:cNvSpPr txBox="1"/>
          <p:nvPr/>
        </p:nvSpPr>
        <p:spPr>
          <a:xfrm>
            <a:off x="2217197" y="3364409"/>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35" name="TextBox 34">
            <a:extLst>
              <a:ext uri="{FF2B5EF4-FFF2-40B4-BE49-F238E27FC236}">
                <a16:creationId xmlns:a16="http://schemas.microsoft.com/office/drawing/2014/main" id="{6A99A197-A24A-8CB9-7FD6-AF5CD7454EB4}"/>
              </a:ext>
            </a:extLst>
          </p:cNvPr>
          <p:cNvSpPr txBox="1"/>
          <p:nvPr/>
        </p:nvSpPr>
        <p:spPr>
          <a:xfrm>
            <a:off x="3512597" y="3294225"/>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37" name="TextBox 36">
            <a:extLst>
              <a:ext uri="{FF2B5EF4-FFF2-40B4-BE49-F238E27FC236}">
                <a16:creationId xmlns:a16="http://schemas.microsoft.com/office/drawing/2014/main" id="{92C38072-84DB-93F8-2704-898AE872C2B7}"/>
              </a:ext>
            </a:extLst>
          </p:cNvPr>
          <p:cNvSpPr txBox="1"/>
          <p:nvPr/>
        </p:nvSpPr>
        <p:spPr>
          <a:xfrm>
            <a:off x="4846097" y="3278183"/>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39" name="TextBox 38">
            <a:extLst>
              <a:ext uri="{FF2B5EF4-FFF2-40B4-BE49-F238E27FC236}">
                <a16:creationId xmlns:a16="http://schemas.microsoft.com/office/drawing/2014/main" id="{67659305-1071-C1FE-DB89-C37AF99B6976}"/>
              </a:ext>
            </a:extLst>
          </p:cNvPr>
          <p:cNvSpPr txBox="1"/>
          <p:nvPr/>
        </p:nvSpPr>
        <p:spPr>
          <a:xfrm>
            <a:off x="874172" y="4135934"/>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41" name="TextBox 40">
            <a:extLst>
              <a:ext uri="{FF2B5EF4-FFF2-40B4-BE49-F238E27FC236}">
                <a16:creationId xmlns:a16="http://schemas.microsoft.com/office/drawing/2014/main" id="{A441B5EE-8B7C-11F0-5B80-153C8535D2C3}"/>
              </a:ext>
            </a:extLst>
          </p:cNvPr>
          <p:cNvSpPr txBox="1"/>
          <p:nvPr/>
        </p:nvSpPr>
        <p:spPr>
          <a:xfrm>
            <a:off x="3550697" y="4266777"/>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43" name="TextBox 42">
            <a:extLst>
              <a:ext uri="{FF2B5EF4-FFF2-40B4-BE49-F238E27FC236}">
                <a16:creationId xmlns:a16="http://schemas.microsoft.com/office/drawing/2014/main" id="{D8C4C8B4-D3E8-E171-645C-6EE4F12DA727}"/>
              </a:ext>
            </a:extLst>
          </p:cNvPr>
          <p:cNvSpPr txBox="1"/>
          <p:nvPr/>
        </p:nvSpPr>
        <p:spPr>
          <a:xfrm>
            <a:off x="6160547" y="4037175"/>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45" name="TextBox 44">
            <a:extLst>
              <a:ext uri="{FF2B5EF4-FFF2-40B4-BE49-F238E27FC236}">
                <a16:creationId xmlns:a16="http://schemas.microsoft.com/office/drawing/2014/main" id="{01CD5B84-EB90-9488-2EE4-A7C2575626A9}"/>
              </a:ext>
            </a:extLst>
          </p:cNvPr>
          <p:cNvSpPr txBox="1"/>
          <p:nvPr/>
        </p:nvSpPr>
        <p:spPr>
          <a:xfrm>
            <a:off x="7509588" y="4225168"/>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47" name="TextBox 46">
            <a:extLst>
              <a:ext uri="{FF2B5EF4-FFF2-40B4-BE49-F238E27FC236}">
                <a16:creationId xmlns:a16="http://schemas.microsoft.com/office/drawing/2014/main" id="{03512196-0C7F-8E9F-5823-339517D64B33}"/>
              </a:ext>
            </a:extLst>
          </p:cNvPr>
          <p:cNvSpPr txBox="1"/>
          <p:nvPr/>
        </p:nvSpPr>
        <p:spPr>
          <a:xfrm>
            <a:off x="8798972" y="4196092"/>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50" name="TextBox 49">
            <a:extLst>
              <a:ext uri="{FF2B5EF4-FFF2-40B4-BE49-F238E27FC236}">
                <a16:creationId xmlns:a16="http://schemas.microsoft.com/office/drawing/2014/main" id="{F83BB3DF-24AB-35AC-B961-980F34BB3ADE}"/>
              </a:ext>
            </a:extLst>
          </p:cNvPr>
          <p:cNvSpPr txBox="1"/>
          <p:nvPr/>
        </p:nvSpPr>
        <p:spPr>
          <a:xfrm>
            <a:off x="788447" y="4862842"/>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52" name="TextBox 51">
            <a:extLst>
              <a:ext uri="{FF2B5EF4-FFF2-40B4-BE49-F238E27FC236}">
                <a16:creationId xmlns:a16="http://schemas.microsoft.com/office/drawing/2014/main" id="{392C2939-6EB5-3020-BE58-C37B98B3F84B}"/>
              </a:ext>
            </a:extLst>
          </p:cNvPr>
          <p:cNvSpPr txBox="1"/>
          <p:nvPr/>
        </p:nvSpPr>
        <p:spPr>
          <a:xfrm>
            <a:off x="4817522" y="4943052"/>
            <a:ext cx="118913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74" name="TextBox 73">
            <a:extLst>
              <a:ext uri="{FF2B5EF4-FFF2-40B4-BE49-F238E27FC236}">
                <a16:creationId xmlns:a16="http://schemas.microsoft.com/office/drawing/2014/main" id="{22F8C699-CD11-A19C-1D86-D5746F1C2D4E}"/>
              </a:ext>
            </a:extLst>
          </p:cNvPr>
          <p:cNvSpPr txBox="1"/>
          <p:nvPr/>
        </p:nvSpPr>
        <p:spPr>
          <a:xfrm>
            <a:off x="2217197" y="5430332"/>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76" name="TextBox 75">
            <a:extLst>
              <a:ext uri="{FF2B5EF4-FFF2-40B4-BE49-F238E27FC236}">
                <a16:creationId xmlns:a16="http://schemas.microsoft.com/office/drawing/2014/main" id="{1A272F2E-6D3C-37B9-8A0B-58AF0BF730CB}"/>
              </a:ext>
            </a:extLst>
          </p:cNvPr>
          <p:cNvSpPr txBox="1"/>
          <p:nvPr/>
        </p:nvSpPr>
        <p:spPr>
          <a:xfrm>
            <a:off x="3512597" y="5542626"/>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80" name="TextBox 79">
            <a:extLst>
              <a:ext uri="{FF2B5EF4-FFF2-40B4-BE49-F238E27FC236}">
                <a16:creationId xmlns:a16="http://schemas.microsoft.com/office/drawing/2014/main" id="{08D62282-23A9-39F4-D52B-8AD04D1BBEEC}"/>
              </a:ext>
            </a:extLst>
          </p:cNvPr>
          <p:cNvSpPr txBox="1"/>
          <p:nvPr/>
        </p:nvSpPr>
        <p:spPr>
          <a:xfrm>
            <a:off x="6170072" y="5542626"/>
            <a:ext cx="1189138" cy="261610"/>
          </a:xfrm>
          <a:prstGeom prst="rect">
            <a:avLst/>
          </a:prstGeom>
          <a:noFill/>
        </p:spPr>
        <p:txBody>
          <a:bodyPr wrap="square" lIns="91440" tIns="45720" rIns="91440" bIns="45720" rtlCol="0" anchor="t">
            <a:spAutoFit/>
          </a:bodyPr>
          <a:lstStyle/>
          <a:p>
            <a:pPr algn="ctr"/>
            <a:endParaRPr lang="en-US" sz="1100" i="1">
              <a:solidFill>
                <a:srgbClr val="3C5A7E"/>
              </a:solidFill>
              <a:cs typeface="Calibri" panose="020F0502020204030204"/>
            </a:endParaRPr>
          </a:p>
        </p:txBody>
      </p:sp>
      <p:sp>
        <p:nvSpPr>
          <p:cNvPr id="82" name="TextBox 81">
            <a:extLst>
              <a:ext uri="{FF2B5EF4-FFF2-40B4-BE49-F238E27FC236}">
                <a16:creationId xmlns:a16="http://schemas.microsoft.com/office/drawing/2014/main" id="{CE530130-19BF-5593-A8B1-9EBE2485F42A}"/>
              </a:ext>
            </a:extLst>
          </p:cNvPr>
          <p:cNvSpPr txBox="1"/>
          <p:nvPr/>
        </p:nvSpPr>
        <p:spPr>
          <a:xfrm>
            <a:off x="732301" y="6326684"/>
            <a:ext cx="200331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84" name="TextBox 83">
            <a:extLst>
              <a:ext uri="{FF2B5EF4-FFF2-40B4-BE49-F238E27FC236}">
                <a16:creationId xmlns:a16="http://schemas.microsoft.com/office/drawing/2014/main" id="{24530454-E862-6C32-5AE2-A1A83C9BC46C}"/>
              </a:ext>
            </a:extLst>
          </p:cNvPr>
          <p:cNvSpPr txBox="1"/>
          <p:nvPr/>
        </p:nvSpPr>
        <p:spPr>
          <a:xfrm>
            <a:off x="4601600" y="6258059"/>
            <a:ext cx="1748577"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sp>
        <p:nvSpPr>
          <p:cNvPr id="93" name="TextBox 92">
            <a:extLst>
              <a:ext uri="{FF2B5EF4-FFF2-40B4-BE49-F238E27FC236}">
                <a16:creationId xmlns:a16="http://schemas.microsoft.com/office/drawing/2014/main" id="{1E3CFBFE-ED9D-0526-928D-A8A3F9430172}"/>
              </a:ext>
            </a:extLst>
          </p:cNvPr>
          <p:cNvSpPr txBox="1"/>
          <p:nvPr/>
        </p:nvSpPr>
        <p:spPr>
          <a:xfrm>
            <a:off x="8360112" y="6358768"/>
            <a:ext cx="1627998" cy="261610"/>
          </a:xfrm>
          <a:prstGeom prst="rect">
            <a:avLst/>
          </a:prstGeom>
          <a:noFill/>
        </p:spPr>
        <p:txBody>
          <a:bodyPr wrap="square" lIns="91440" tIns="45720" rIns="91440" bIns="45720" rtlCol="0" anchor="t">
            <a:spAutoFit/>
          </a:bodyPr>
          <a:lstStyle/>
          <a:p>
            <a:pPr algn="ctr"/>
            <a:endParaRPr lang="es-ES" sz="1100" i="1">
              <a:solidFill>
                <a:srgbClr val="3C5A7E"/>
              </a:solidFill>
              <a:cs typeface="Calibri" panose="020F0502020204030204"/>
            </a:endParaRPr>
          </a:p>
        </p:txBody>
      </p:sp>
      <p:cxnSp>
        <p:nvCxnSpPr>
          <p:cNvPr id="2" name="Straight Arrow Connector 1">
            <a:extLst>
              <a:ext uri="{FF2B5EF4-FFF2-40B4-BE49-F238E27FC236}">
                <a16:creationId xmlns:a16="http://schemas.microsoft.com/office/drawing/2014/main" id="{2A6FDA21-C763-9FDE-84FF-83FC94657B1A}"/>
              </a:ext>
            </a:extLst>
          </p:cNvPr>
          <p:cNvCxnSpPr/>
          <p:nvPr/>
        </p:nvCxnSpPr>
        <p:spPr>
          <a:xfrm flipH="1">
            <a:off x="2198915" y="2220687"/>
            <a:ext cx="4838" cy="418011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F57830-36FA-92AE-BE6D-EA8D50C452DF}"/>
              </a:ext>
            </a:extLst>
          </p:cNvPr>
          <p:cNvCxnSpPr>
            <a:cxnSpLocks/>
          </p:cNvCxnSpPr>
          <p:nvPr/>
        </p:nvCxnSpPr>
        <p:spPr>
          <a:xfrm flipH="1">
            <a:off x="3507618" y="2224313"/>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763C92-B159-B709-3ACF-CF5B257C0202}"/>
              </a:ext>
            </a:extLst>
          </p:cNvPr>
          <p:cNvCxnSpPr>
            <a:cxnSpLocks/>
          </p:cNvCxnSpPr>
          <p:nvPr/>
        </p:nvCxnSpPr>
        <p:spPr>
          <a:xfrm flipH="1">
            <a:off x="4800599" y="2220684"/>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5E8299-9189-7C76-B722-DE017A74CA75}"/>
              </a:ext>
            </a:extLst>
          </p:cNvPr>
          <p:cNvCxnSpPr>
            <a:cxnSpLocks/>
          </p:cNvCxnSpPr>
          <p:nvPr/>
        </p:nvCxnSpPr>
        <p:spPr>
          <a:xfrm flipH="1">
            <a:off x="6118980" y="2233989"/>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AF8583E-3845-1220-2940-8307E14E552C}"/>
              </a:ext>
            </a:extLst>
          </p:cNvPr>
          <p:cNvCxnSpPr>
            <a:cxnSpLocks/>
          </p:cNvCxnSpPr>
          <p:nvPr/>
        </p:nvCxnSpPr>
        <p:spPr>
          <a:xfrm flipH="1">
            <a:off x="7424056" y="2224313"/>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BEB19A-D58A-1A05-0581-36DFCBA320EE}"/>
              </a:ext>
            </a:extLst>
          </p:cNvPr>
          <p:cNvCxnSpPr>
            <a:cxnSpLocks/>
          </p:cNvCxnSpPr>
          <p:nvPr/>
        </p:nvCxnSpPr>
        <p:spPr>
          <a:xfrm flipH="1">
            <a:off x="8586409" y="2221894"/>
            <a:ext cx="4838" cy="414382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7C35E98-7C3B-F37C-ADBD-67E9B4F4C742}"/>
              </a:ext>
            </a:extLst>
          </p:cNvPr>
          <p:cNvSpPr/>
          <p:nvPr/>
        </p:nvSpPr>
        <p:spPr>
          <a:xfrm>
            <a:off x="871690" y="965170"/>
            <a:ext cx="9144000" cy="583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BEA1F66-733E-9816-978B-4B6AA51499C9}"/>
              </a:ext>
            </a:extLst>
          </p:cNvPr>
          <p:cNvSpPr txBox="1"/>
          <p:nvPr/>
        </p:nvSpPr>
        <p:spPr>
          <a:xfrm>
            <a:off x="867749" y="973820"/>
            <a:ext cx="9023478" cy="338554"/>
          </a:xfrm>
          <a:prstGeom prst="rect">
            <a:avLst/>
          </a:prstGeom>
          <a:noFill/>
        </p:spPr>
        <p:txBody>
          <a:bodyPr wrap="square" lIns="91440" tIns="45720" rIns="91440" bIns="45720" rtlCol="0" anchor="t">
            <a:spAutoFit/>
          </a:bodyPr>
          <a:lstStyle/>
          <a:p>
            <a:pPr algn="ctr"/>
            <a:r>
              <a:rPr lang="en-US" sz="1600" b="1" dirty="0" err="1">
                <a:solidFill>
                  <a:schemeClr val="bg1"/>
                </a:solidFill>
              </a:rPr>
              <a:t>Declaración</a:t>
            </a:r>
            <a:r>
              <a:rPr lang="en-US" sz="1600" b="1" dirty="0">
                <a:solidFill>
                  <a:schemeClr val="bg1"/>
                </a:solidFill>
              </a:rPr>
              <a:t> de </a:t>
            </a:r>
            <a:r>
              <a:rPr lang="en-US" sz="1600" b="1" dirty="0" err="1">
                <a:solidFill>
                  <a:schemeClr val="bg1"/>
                </a:solidFill>
              </a:rPr>
              <a:t>visión</a:t>
            </a:r>
            <a:r>
              <a:rPr lang="en-US" sz="1600" b="1" dirty="0">
                <a:solidFill>
                  <a:schemeClr val="bg1"/>
                </a:solidFill>
              </a:rPr>
              <a:t> y </a:t>
            </a:r>
            <a:r>
              <a:rPr lang="en-US" sz="1600" b="1" dirty="0" err="1">
                <a:solidFill>
                  <a:schemeClr val="bg1"/>
                </a:solidFill>
              </a:rPr>
              <a:t>principios</a:t>
            </a:r>
            <a:r>
              <a:rPr lang="en-US" sz="1600" b="1" dirty="0">
                <a:solidFill>
                  <a:schemeClr val="bg1"/>
                </a:solidFill>
              </a:rPr>
              <a:t> </a:t>
            </a:r>
            <a:r>
              <a:rPr lang="en-US" sz="1600" b="1" dirty="0" err="1">
                <a:solidFill>
                  <a:schemeClr val="bg1"/>
                </a:solidFill>
              </a:rPr>
              <a:t>fundamentales</a:t>
            </a:r>
            <a:r>
              <a:rPr lang="en-US" sz="1600" b="1" dirty="0">
                <a:solidFill>
                  <a:schemeClr val="bg1"/>
                </a:solidFill>
              </a:rPr>
              <a:t> (</a:t>
            </a:r>
            <a:r>
              <a:rPr lang="en-US" sz="1600" b="1" dirty="0" err="1">
                <a:solidFill>
                  <a:schemeClr val="bg1"/>
                </a:solidFill>
              </a:rPr>
              <a:t>equidad</a:t>
            </a:r>
            <a:r>
              <a:rPr lang="en-US" sz="1600" b="1" dirty="0">
                <a:solidFill>
                  <a:schemeClr val="bg1"/>
                </a:solidFill>
              </a:rPr>
              <a:t> y </a:t>
            </a:r>
            <a:r>
              <a:rPr lang="en-US" sz="1600" b="1" dirty="0" err="1">
                <a:solidFill>
                  <a:schemeClr val="bg1"/>
                </a:solidFill>
              </a:rPr>
              <a:t>sostenibilidad</a:t>
            </a:r>
            <a:r>
              <a:rPr lang="en-US" sz="1600" b="1" dirty="0">
                <a:solidFill>
                  <a:schemeClr val="bg1"/>
                </a:solidFill>
              </a:rPr>
              <a:t>)</a:t>
            </a:r>
          </a:p>
        </p:txBody>
      </p:sp>
      <p:sp>
        <p:nvSpPr>
          <p:cNvPr id="36" name="Arrow: Left 45">
            <a:extLst>
              <a:ext uri="{FF2B5EF4-FFF2-40B4-BE49-F238E27FC236}">
                <a16:creationId xmlns:a16="http://schemas.microsoft.com/office/drawing/2014/main" id="{25082B32-04BB-5707-63BA-9A93648D2A2C}"/>
              </a:ext>
            </a:extLst>
          </p:cNvPr>
          <p:cNvSpPr/>
          <p:nvPr/>
        </p:nvSpPr>
        <p:spPr>
          <a:xfrm rot="16200000">
            <a:off x="9161694" y="1942067"/>
            <a:ext cx="457200" cy="548640"/>
          </a:xfrm>
          <a:prstGeom prst="leftArrow">
            <a:avLst/>
          </a:prstGeom>
          <a:solidFill>
            <a:srgbClr val="00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Left 46">
            <a:extLst>
              <a:ext uri="{FF2B5EF4-FFF2-40B4-BE49-F238E27FC236}">
                <a16:creationId xmlns:a16="http://schemas.microsoft.com/office/drawing/2014/main" id="{2377AFE8-8249-9A0D-C854-320CC0AD2DE0}"/>
              </a:ext>
            </a:extLst>
          </p:cNvPr>
          <p:cNvSpPr/>
          <p:nvPr/>
        </p:nvSpPr>
        <p:spPr>
          <a:xfrm rot="16200000">
            <a:off x="1299955" y="1912994"/>
            <a:ext cx="457200" cy="548640"/>
          </a:xfrm>
          <a:prstGeom prst="leftArrow">
            <a:avLst/>
          </a:prstGeom>
          <a:solidFill>
            <a:srgbClr val="92D05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Left 48">
            <a:extLst>
              <a:ext uri="{FF2B5EF4-FFF2-40B4-BE49-F238E27FC236}">
                <a16:creationId xmlns:a16="http://schemas.microsoft.com/office/drawing/2014/main" id="{E82BAEB2-CABA-59DF-0791-6208FD55EBF8}"/>
              </a:ext>
            </a:extLst>
          </p:cNvPr>
          <p:cNvSpPr/>
          <p:nvPr/>
        </p:nvSpPr>
        <p:spPr>
          <a:xfrm rot="16200000">
            <a:off x="6524319" y="1914229"/>
            <a:ext cx="457200" cy="548640"/>
          </a:xfrm>
          <a:prstGeom prst="leftArrow">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Left 49">
            <a:extLst>
              <a:ext uri="{FF2B5EF4-FFF2-40B4-BE49-F238E27FC236}">
                <a16:creationId xmlns:a16="http://schemas.microsoft.com/office/drawing/2014/main" id="{565693B1-6FB3-5835-04DF-1A4F7731A3EB}"/>
              </a:ext>
            </a:extLst>
          </p:cNvPr>
          <p:cNvSpPr/>
          <p:nvPr/>
        </p:nvSpPr>
        <p:spPr>
          <a:xfrm rot="16200000">
            <a:off x="5206584" y="1901576"/>
            <a:ext cx="457200" cy="548640"/>
          </a:xfrm>
          <a:prstGeom prst="leftArrow">
            <a:avLst/>
          </a:prstGeom>
          <a:solidFill>
            <a:srgbClr val="FF99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Left 50">
            <a:extLst>
              <a:ext uri="{FF2B5EF4-FFF2-40B4-BE49-F238E27FC236}">
                <a16:creationId xmlns:a16="http://schemas.microsoft.com/office/drawing/2014/main" id="{B325378E-6097-9AE0-114E-D0EC8AF749FF}"/>
              </a:ext>
            </a:extLst>
          </p:cNvPr>
          <p:cNvSpPr/>
          <p:nvPr/>
        </p:nvSpPr>
        <p:spPr>
          <a:xfrm rot="16200000">
            <a:off x="3923412" y="1899538"/>
            <a:ext cx="457200" cy="548640"/>
          </a:xfrm>
          <a:prstGeom prst="leftArrow">
            <a:avLst/>
          </a:prstGeom>
          <a:solidFill>
            <a:srgbClr val="9966F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Left 51">
            <a:extLst>
              <a:ext uri="{FF2B5EF4-FFF2-40B4-BE49-F238E27FC236}">
                <a16:creationId xmlns:a16="http://schemas.microsoft.com/office/drawing/2014/main" id="{E65473DA-38B6-AFF5-A609-50E44AF26DD8}"/>
              </a:ext>
            </a:extLst>
          </p:cNvPr>
          <p:cNvSpPr/>
          <p:nvPr/>
        </p:nvSpPr>
        <p:spPr>
          <a:xfrm rot="16200000">
            <a:off x="2620499" y="1888259"/>
            <a:ext cx="457200" cy="548640"/>
          </a:xfrm>
          <a:prstGeom prst="leftArrow">
            <a:avLst/>
          </a:pr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Left 13">
            <a:extLst>
              <a:ext uri="{FF2B5EF4-FFF2-40B4-BE49-F238E27FC236}">
                <a16:creationId xmlns:a16="http://schemas.microsoft.com/office/drawing/2014/main" id="{6B85D118-048F-475F-53B1-58E2C777EE6E}"/>
              </a:ext>
            </a:extLst>
          </p:cNvPr>
          <p:cNvSpPr/>
          <p:nvPr/>
        </p:nvSpPr>
        <p:spPr>
          <a:xfrm rot="16200000">
            <a:off x="7836394" y="1934688"/>
            <a:ext cx="457200" cy="548640"/>
          </a:xfrm>
          <a:prstGeom prst="leftArrow">
            <a:avLst/>
          </a:prstGeom>
          <a:solidFill>
            <a:srgbClr val="00808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1" name="Table 5">
            <a:extLst>
              <a:ext uri="{FF2B5EF4-FFF2-40B4-BE49-F238E27FC236}">
                <a16:creationId xmlns:a16="http://schemas.microsoft.com/office/drawing/2014/main" id="{D73EF957-981D-3EEA-B353-63DCCE16334F}"/>
              </a:ext>
            </a:extLst>
          </p:cNvPr>
          <p:cNvGraphicFramePr>
            <a:graphicFrameLocks noGrp="1"/>
          </p:cNvGraphicFramePr>
          <p:nvPr/>
        </p:nvGraphicFramePr>
        <p:xfrm>
          <a:off x="871689" y="1561205"/>
          <a:ext cx="9143996" cy="548640"/>
        </p:xfrm>
        <a:graphic>
          <a:graphicData uri="http://schemas.openxmlformats.org/drawingml/2006/table">
            <a:tbl>
              <a:tblPr firstRow="1" bandRow="1">
                <a:tableStyleId>{5C22544A-7EE6-4342-B048-85BDC9FD1C3A}</a:tableStyleId>
              </a:tblPr>
              <a:tblGrid>
                <a:gridCol w="1306285">
                  <a:extLst>
                    <a:ext uri="{9D8B030D-6E8A-4147-A177-3AD203B41FA5}">
                      <a16:colId xmlns:a16="http://schemas.microsoft.com/office/drawing/2014/main" val="3245413263"/>
                    </a:ext>
                  </a:extLst>
                </a:gridCol>
                <a:gridCol w="1306285">
                  <a:extLst>
                    <a:ext uri="{9D8B030D-6E8A-4147-A177-3AD203B41FA5}">
                      <a16:colId xmlns:a16="http://schemas.microsoft.com/office/drawing/2014/main" val="196721772"/>
                    </a:ext>
                  </a:extLst>
                </a:gridCol>
                <a:gridCol w="1306285">
                  <a:extLst>
                    <a:ext uri="{9D8B030D-6E8A-4147-A177-3AD203B41FA5}">
                      <a16:colId xmlns:a16="http://schemas.microsoft.com/office/drawing/2014/main" val="1793086905"/>
                    </a:ext>
                  </a:extLst>
                </a:gridCol>
                <a:gridCol w="1306285">
                  <a:extLst>
                    <a:ext uri="{9D8B030D-6E8A-4147-A177-3AD203B41FA5}">
                      <a16:colId xmlns:a16="http://schemas.microsoft.com/office/drawing/2014/main" val="1770059680"/>
                    </a:ext>
                  </a:extLst>
                </a:gridCol>
                <a:gridCol w="1306285">
                  <a:extLst>
                    <a:ext uri="{9D8B030D-6E8A-4147-A177-3AD203B41FA5}">
                      <a16:colId xmlns:a16="http://schemas.microsoft.com/office/drawing/2014/main" val="813464641"/>
                    </a:ext>
                  </a:extLst>
                </a:gridCol>
                <a:gridCol w="1224642">
                  <a:extLst>
                    <a:ext uri="{9D8B030D-6E8A-4147-A177-3AD203B41FA5}">
                      <a16:colId xmlns:a16="http://schemas.microsoft.com/office/drawing/2014/main" val="527295099"/>
                    </a:ext>
                  </a:extLst>
                </a:gridCol>
                <a:gridCol w="1387929">
                  <a:extLst>
                    <a:ext uri="{9D8B030D-6E8A-4147-A177-3AD203B41FA5}">
                      <a16:colId xmlns:a16="http://schemas.microsoft.com/office/drawing/2014/main" val="4059422071"/>
                    </a:ext>
                  </a:extLst>
                </a:gridCol>
              </a:tblGrid>
              <a:tr h="548640">
                <a:tc>
                  <a:txBody>
                    <a:bodyPr/>
                    <a:lstStyle/>
                    <a:p>
                      <a:pPr algn="ctr"/>
                      <a:r>
                        <a:rPr lang="en-US" sz="1400" b="0" dirty="0"/>
                        <a:t>Calidad del </a:t>
                      </a:r>
                      <a:r>
                        <a:rPr lang="en-US" sz="1400" b="0" dirty="0" err="1"/>
                        <a:t>aire</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err="1"/>
                        <a:t>Movilidad</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err="1"/>
                        <a:t>Comunidad</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9966FF"/>
                    </a:solidFill>
                  </a:tcPr>
                </a:tc>
                <a:tc>
                  <a:txBody>
                    <a:bodyPr/>
                    <a:lstStyle/>
                    <a:p>
                      <a:pPr algn="ctr"/>
                      <a:r>
                        <a:rPr lang="en-US" sz="1400" b="0" dirty="0" err="1"/>
                        <a:t>Seguridad</a:t>
                      </a:r>
                      <a:endParaRPr lang="en-US" sz="1400" b="0"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FF9900"/>
                    </a:solidFill>
                  </a:tcPr>
                </a:tc>
                <a:tc>
                  <a:txBody>
                    <a:bodyPr/>
                    <a:lstStyle/>
                    <a:p>
                      <a:pPr algn="ctr"/>
                      <a:r>
                        <a:rPr lang="en-US" sz="1400" b="0" dirty="0" err="1"/>
                        <a:t>Oportunidad</a:t>
                      </a:r>
                      <a:endParaRPr lang="en-US"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A50021"/>
                    </a:solidFill>
                  </a:tcPr>
                </a:tc>
                <a:tc>
                  <a:txBody>
                    <a:bodyPr/>
                    <a:lstStyle/>
                    <a:p>
                      <a:pPr algn="ctr"/>
                      <a:r>
                        <a:rPr lang="en-US" sz="1400" b="0" dirty="0" err="1"/>
                        <a:t>Prosperidad</a:t>
                      </a:r>
                      <a:endParaRPr lang="en-US" sz="1400" b="0" i="1"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8080"/>
                    </a:solidFill>
                  </a:tcPr>
                </a:tc>
                <a:tc>
                  <a:txBody>
                    <a:bodyPr/>
                    <a:lstStyle/>
                    <a:p>
                      <a:pPr algn="ctr"/>
                      <a:r>
                        <a:rPr lang="en-US" sz="1400" b="0" dirty="0"/>
                        <a:t>Medio </a:t>
                      </a:r>
                      <a:r>
                        <a:rPr lang="en-US" sz="1400" b="0" dirty="0" err="1"/>
                        <a:t>ambiente</a:t>
                      </a:r>
                      <a:r>
                        <a:rPr lang="en-US" sz="1400" b="0" dirty="0"/>
                        <a:t> </a:t>
                      </a:r>
                      <a:endParaRPr lang="en-US" dirty="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009900"/>
                    </a:solidFill>
                  </a:tcPr>
                </a:tc>
                <a:extLst>
                  <a:ext uri="{0D108BD9-81ED-4DB2-BD59-A6C34878D82A}">
                    <a16:rowId xmlns:a16="http://schemas.microsoft.com/office/drawing/2014/main" val="2940795537"/>
                  </a:ext>
                </a:extLst>
              </a:tr>
            </a:tbl>
          </a:graphicData>
        </a:graphic>
      </p:graphicFrame>
      <p:sp>
        <p:nvSpPr>
          <p:cNvPr id="54" name="TextBox 53">
            <a:extLst>
              <a:ext uri="{FF2B5EF4-FFF2-40B4-BE49-F238E27FC236}">
                <a16:creationId xmlns:a16="http://schemas.microsoft.com/office/drawing/2014/main" id="{4B37798F-81B9-17EF-9A0B-3A5480C4D812}"/>
              </a:ext>
            </a:extLst>
          </p:cNvPr>
          <p:cNvSpPr txBox="1"/>
          <p:nvPr/>
        </p:nvSpPr>
        <p:spPr>
          <a:xfrm>
            <a:off x="-20798" y="1621078"/>
            <a:ext cx="8421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solidFill>
                  <a:srgbClr val="3C5A7E"/>
                </a:solidFill>
              </a:rPr>
              <a:t>Objetivos</a:t>
            </a:r>
            <a:r>
              <a:rPr lang="en-US" sz="1200" dirty="0">
                <a:solidFill>
                  <a:srgbClr val="3C5A7E"/>
                </a:solidFill>
              </a:rPr>
              <a:t>: </a:t>
            </a:r>
          </a:p>
          <a:p>
            <a:pPr algn="ctr"/>
            <a:r>
              <a:rPr lang="en-US" sz="1200" dirty="0">
                <a:solidFill>
                  <a:srgbClr val="3C5A7E"/>
                </a:solidFill>
              </a:rPr>
              <a:t> </a:t>
            </a:r>
          </a:p>
        </p:txBody>
      </p:sp>
    </p:spTree>
    <p:extLst>
      <p:ext uri="{BB962C8B-B14F-4D97-AF65-F5344CB8AC3E}">
        <p14:creationId xmlns:p14="http://schemas.microsoft.com/office/powerpoint/2010/main" val="3711793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1183242" y="1651836"/>
            <a:ext cx="7694032" cy="553998"/>
          </a:xfrm>
          <a:prstGeom prst="rect">
            <a:avLst/>
          </a:prstGeom>
          <a:noFill/>
        </p:spPr>
        <p:txBody>
          <a:bodyPr wrap="square" lIns="0" tIns="0" rIns="0" bIns="0" rtlCol="0">
            <a:spAutoFit/>
          </a:bodyPr>
          <a:lstStyle/>
          <a:p>
            <a:pPr marL="0" marR="0">
              <a:spcBef>
                <a:spcPts val="0"/>
              </a:spcBef>
              <a:spcAft>
                <a:spcPts val="0"/>
              </a:spcAft>
            </a:pPr>
            <a:r>
              <a:rPr lang="es-US" sz="1800" b="1" i="1" dirty="0">
                <a:effectLst/>
                <a:latin typeface="Calibri" panose="020F0502020204030204" pitchFamily="34" charset="0"/>
                <a:ea typeface="Calibri" panose="020F0502020204030204" pitchFamily="34" charset="0"/>
                <a:cs typeface="Times New Roman" panose="02020603050405020304" pitchFamily="18" charset="0"/>
              </a:rPr>
              <a:t>Todos los proyectos y programas deben respaldar un futuro multimodal para el corredor.  Las categorías de proyectos representan diferentes modos: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5853CDC6-B4BF-168E-86E9-5FBC979ACE96}"/>
              </a:ext>
            </a:extLst>
          </p:cNvPr>
          <p:cNvSpPr txBox="1"/>
          <p:nvPr/>
        </p:nvSpPr>
        <p:spPr>
          <a:xfrm>
            <a:off x="487767" y="1188570"/>
            <a:ext cx="8770533" cy="369332"/>
          </a:xfrm>
          <a:prstGeom prst="rect">
            <a:avLst/>
          </a:prstGeom>
          <a:noFill/>
        </p:spPr>
        <p:txBody>
          <a:bodyPr wrap="square" lIns="0" tIns="0" rIns="0" bIns="0" rtlCol="0" anchor="t">
            <a:spAutoFit/>
          </a:bodyPr>
          <a:lstStyle/>
          <a:p>
            <a:r>
              <a:rPr lang="en-US" sz="2400" b="1" dirty="0"/>
              <a:t>Los </a:t>
            </a:r>
            <a:r>
              <a:rPr lang="en-US" sz="2400" b="1" dirty="0" err="1"/>
              <a:t>proyectos</a:t>
            </a:r>
            <a:r>
              <a:rPr lang="en-US" sz="2400" b="1" dirty="0"/>
              <a:t> se </a:t>
            </a:r>
            <a:r>
              <a:rPr lang="en-US" sz="2400" b="1" dirty="0" err="1"/>
              <a:t>organizan</a:t>
            </a:r>
            <a:r>
              <a:rPr lang="en-US" sz="2400" b="1" dirty="0"/>
              <a:t> </a:t>
            </a:r>
            <a:r>
              <a:rPr lang="en-US" sz="2400" b="1" dirty="0" err="1"/>
              <a:t>por</a:t>
            </a:r>
            <a:r>
              <a:rPr lang="en-US" sz="2400" b="1" dirty="0"/>
              <a:t> “</a:t>
            </a:r>
            <a:r>
              <a:rPr lang="en-US" sz="2400" b="1" dirty="0" err="1"/>
              <a:t>categoría</a:t>
            </a:r>
            <a:r>
              <a:rPr lang="en-US" sz="2400" b="1" dirty="0"/>
              <a:t> de </a:t>
            </a:r>
            <a:r>
              <a:rPr lang="en-US" sz="2400" b="1" dirty="0" err="1"/>
              <a:t>mejora</a:t>
            </a:r>
            <a:r>
              <a:rPr lang="en-US" sz="2400" b="1" dirty="0"/>
              <a:t>”:</a:t>
            </a: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354361" y="21244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dirty="0">
                <a:ea typeface="+mn-lt"/>
                <a:cs typeface="+mn-lt"/>
              </a:rPr>
              <a:t>Lista </a:t>
            </a:r>
            <a:r>
              <a:rPr lang="en-US" dirty="0" err="1">
                <a:ea typeface="+mn-lt"/>
                <a:cs typeface="+mn-lt"/>
              </a:rPr>
              <a:t>inicial</a:t>
            </a:r>
            <a:r>
              <a:rPr lang="en-US" dirty="0">
                <a:ea typeface="+mn-lt"/>
                <a:cs typeface="+mn-lt"/>
              </a:rPr>
              <a:t> de </a:t>
            </a:r>
            <a:r>
              <a:rPr lang="en-US" dirty="0" err="1">
                <a:ea typeface="+mn-lt"/>
                <a:cs typeface="+mn-lt"/>
              </a:rPr>
              <a:t>proyectos</a:t>
            </a:r>
            <a:r>
              <a:rPr lang="en-US" dirty="0">
                <a:ea typeface="+mn-lt"/>
                <a:cs typeface="+mn-lt"/>
              </a:rPr>
              <a:t> y </a:t>
            </a:r>
            <a:r>
              <a:rPr lang="en-US" dirty="0" err="1">
                <a:ea typeface="+mn-lt"/>
                <a:cs typeface="+mn-lt"/>
              </a:rPr>
              <a:t>programas</a:t>
            </a:r>
            <a:r>
              <a:rPr lang="en-US" dirty="0">
                <a:ea typeface="+mn-lt"/>
                <a:cs typeface="+mn-lt"/>
              </a:rPr>
              <a:t>: </a:t>
            </a:r>
            <a:r>
              <a:rPr lang="en-US" dirty="0" err="1">
                <a:ea typeface="+mn-lt"/>
                <a:cs typeface="+mn-lt"/>
              </a:rPr>
              <a:t>categorías</a:t>
            </a:r>
            <a:endParaRPr lang="en-US" dirty="0">
              <a:ea typeface="+mn-lt"/>
              <a:cs typeface="+mn-lt"/>
            </a:endParaRPr>
          </a:p>
        </p:txBody>
      </p:sp>
      <p:sp>
        <p:nvSpPr>
          <p:cNvPr id="4" name="TextBox 3">
            <a:extLst>
              <a:ext uri="{FF2B5EF4-FFF2-40B4-BE49-F238E27FC236}">
                <a16:creationId xmlns:a16="http://schemas.microsoft.com/office/drawing/2014/main" id="{AC29AD09-42AE-1DC9-A82D-4E3CDD65C2F2}"/>
              </a:ext>
            </a:extLst>
          </p:cNvPr>
          <p:cNvSpPr txBox="1"/>
          <p:nvPr/>
        </p:nvSpPr>
        <p:spPr>
          <a:xfrm>
            <a:off x="6583767" y="1188570"/>
            <a:ext cx="5608233" cy="369332"/>
          </a:xfrm>
          <a:prstGeom prst="rect">
            <a:avLst/>
          </a:prstGeom>
          <a:noFill/>
        </p:spPr>
        <p:txBody>
          <a:bodyPr wrap="square" lIns="0" tIns="0" rIns="0" bIns="0" rtlCol="0" anchor="t">
            <a:spAutoFit/>
          </a:bodyPr>
          <a:lstStyle/>
          <a:p>
            <a:endParaRPr lang="es-ES" sz="2400" b="1" i="1">
              <a:solidFill>
                <a:srgbClr val="3C5A7E"/>
              </a:solidFill>
              <a:cs typeface="Calibri"/>
            </a:endParaRPr>
          </a:p>
        </p:txBody>
      </p:sp>
      <p:sp>
        <p:nvSpPr>
          <p:cNvPr id="7" name="TextBox 6">
            <a:extLst>
              <a:ext uri="{FF2B5EF4-FFF2-40B4-BE49-F238E27FC236}">
                <a16:creationId xmlns:a16="http://schemas.microsoft.com/office/drawing/2014/main" id="{0D25C106-21D0-7240-0224-FD63A139C347}"/>
              </a:ext>
            </a:extLst>
          </p:cNvPr>
          <p:cNvSpPr txBox="1"/>
          <p:nvPr/>
        </p:nvSpPr>
        <p:spPr>
          <a:xfrm>
            <a:off x="6550674" y="1904500"/>
            <a:ext cx="5528985" cy="246221"/>
          </a:xfrm>
          <a:prstGeom prst="rect">
            <a:avLst/>
          </a:prstGeom>
          <a:noFill/>
        </p:spPr>
        <p:txBody>
          <a:bodyPr wrap="square" lIns="0" tIns="0" rIns="0" bIns="0" rtlCol="0" anchor="t">
            <a:spAutoFit/>
          </a:bodyPr>
          <a:lstStyle/>
          <a:p>
            <a:endParaRPr lang="es-ES" sz="1600" i="1">
              <a:solidFill>
                <a:srgbClr val="3C5A7E"/>
              </a:solidFill>
              <a:cs typeface="Calibri"/>
            </a:endParaRPr>
          </a:p>
        </p:txBody>
      </p:sp>
      <p:sp>
        <p:nvSpPr>
          <p:cNvPr id="14" name="TextBox 13">
            <a:extLst>
              <a:ext uri="{FF2B5EF4-FFF2-40B4-BE49-F238E27FC236}">
                <a16:creationId xmlns:a16="http://schemas.microsoft.com/office/drawing/2014/main" id="{CA05C675-AC32-5B64-8C3E-EFD0567D4CF4}"/>
              </a:ext>
            </a:extLst>
          </p:cNvPr>
          <p:cNvSpPr txBox="1"/>
          <p:nvPr/>
        </p:nvSpPr>
        <p:spPr>
          <a:xfrm>
            <a:off x="7848243" y="2865652"/>
            <a:ext cx="64"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19" name="TextBox 18">
            <a:extLst>
              <a:ext uri="{FF2B5EF4-FFF2-40B4-BE49-F238E27FC236}">
                <a16:creationId xmlns:a16="http://schemas.microsoft.com/office/drawing/2014/main" id="{89C6DA19-BE96-50A9-FDE6-6A4D1E6F4400}"/>
              </a:ext>
            </a:extLst>
          </p:cNvPr>
          <p:cNvSpPr txBox="1"/>
          <p:nvPr/>
        </p:nvSpPr>
        <p:spPr>
          <a:xfrm>
            <a:off x="7848241" y="3582976"/>
            <a:ext cx="65"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2" name="TextBox 21">
            <a:extLst>
              <a:ext uri="{FF2B5EF4-FFF2-40B4-BE49-F238E27FC236}">
                <a16:creationId xmlns:a16="http://schemas.microsoft.com/office/drawing/2014/main" id="{DFCE3A42-E212-72DD-BB51-34C76510DC21}"/>
              </a:ext>
            </a:extLst>
          </p:cNvPr>
          <p:cNvSpPr txBox="1"/>
          <p:nvPr/>
        </p:nvSpPr>
        <p:spPr>
          <a:xfrm>
            <a:off x="7848240" y="4306016"/>
            <a:ext cx="65"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0062055" y="2865652"/>
            <a:ext cx="65"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0062054" y="3582976"/>
            <a:ext cx="64"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0062049" y="4306016"/>
            <a:ext cx="64" cy="246221"/>
          </a:xfrm>
          <a:prstGeom prst="rect">
            <a:avLst/>
          </a:prstGeom>
          <a:noFill/>
        </p:spPr>
        <p:txBody>
          <a:bodyPr wrap="none" lIns="0" tIns="0" rIns="0" bIns="0" rtlCol="0" anchor="ctr">
            <a:spAutoFit/>
          </a:bodyPr>
          <a:lstStyle/>
          <a:p>
            <a:pPr algn="ctr"/>
            <a:endParaRPr lang="en-US" sz="1600" i="1">
              <a:solidFill>
                <a:srgbClr val="3C5A7E"/>
              </a:solidFill>
              <a:cs typeface="Calibri"/>
            </a:endParaRPr>
          </a:p>
        </p:txBody>
      </p:sp>
      <p:pic>
        <p:nvPicPr>
          <p:cNvPr id="2" name="Picture 1">
            <a:extLst>
              <a:ext uri="{FF2B5EF4-FFF2-40B4-BE49-F238E27FC236}">
                <a16:creationId xmlns:a16="http://schemas.microsoft.com/office/drawing/2014/main" id="{13C67955-91A6-4CB8-36D1-141433B01C63}"/>
              </a:ext>
            </a:extLst>
          </p:cNvPr>
          <p:cNvPicPr>
            <a:picLocks noChangeAspect="1"/>
          </p:cNvPicPr>
          <p:nvPr/>
        </p:nvPicPr>
        <p:blipFill>
          <a:blip r:embed="rId3"/>
          <a:stretch>
            <a:fillRect/>
          </a:stretch>
        </p:blipFill>
        <p:spPr>
          <a:xfrm>
            <a:off x="2784125" y="2380494"/>
            <a:ext cx="6101097" cy="3648456"/>
          </a:xfrm>
          <a:prstGeom prst="rect">
            <a:avLst/>
          </a:prstGeom>
        </p:spPr>
      </p:pic>
      <p:sp>
        <p:nvSpPr>
          <p:cNvPr id="8" name="TextBox 7">
            <a:extLst>
              <a:ext uri="{FF2B5EF4-FFF2-40B4-BE49-F238E27FC236}">
                <a16:creationId xmlns:a16="http://schemas.microsoft.com/office/drawing/2014/main" id="{2FF0C4FB-9F33-D7CD-7B26-3BF0ADC7841D}"/>
              </a:ext>
            </a:extLst>
          </p:cNvPr>
          <p:cNvSpPr txBox="1"/>
          <p:nvPr/>
        </p:nvSpPr>
        <p:spPr>
          <a:xfrm>
            <a:off x="9908771" y="47912"/>
            <a:ext cx="2170888" cy="923330"/>
          </a:xfrm>
          <a:prstGeom prst="rect">
            <a:avLst/>
          </a:prstGeom>
          <a:noFill/>
        </p:spPr>
        <p:txBody>
          <a:bodyPr wrap="square" rtlCol="0">
            <a:spAutoFit/>
          </a:bodyPr>
          <a:lstStyle/>
          <a:p>
            <a:r>
              <a:rPr lang="es-ES_tradnl" dirty="0" err="1">
                <a:solidFill>
                  <a:srgbClr val="FF0000"/>
                </a:solidFill>
              </a:rPr>
              <a:t>Spanish</a:t>
            </a:r>
            <a:r>
              <a:rPr lang="es-ES_tradnl" dirty="0">
                <a:solidFill>
                  <a:srgbClr val="FF0000"/>
                </a:solidFill>
              </a:rPr>
              <a:t> </a:t>
            </a:r>
            <a:r>
              <a:rPr lang="es-ES_tradnl" dirty="0" err="1">
                <a:solidFill>
                  <a:srgbClr val="FF0000"/>
                </a:solidFill>
              </a:rPr>
              <a:t>for</a:t>
            </a:r>
            <a:r>
              <a:rPr lang="es-ES_tradnl" dirty="0">
                <a:solidFill>
                  <a:srgbClr val="FF0000"/>
                </a:solidFill>
              </a:rPr>
              <a:t> </a:t>
            </a:r>
            <a:r>
              <a:rPr lang="es-ES_tradnl" dirty="0" err="1">
                <a:solidFill>
                  <a:srgbClr val="FF0000"/>
                </a:solidFill>
              </a:rPr>
              <a:t>the</a:t>
            </a:r>
            <a:r>
              <a:rPr lang="es-ES_tradnl" dirty="0">
                <a:solidFill>
                  <a:srgbClr val="FF0000"/>
                </a:solidFill>
              </a:rPr>
              <a:t> </a:t>
            </a:r>
            <a:r>
              <a:rPr lang="es-ES_tradnl" dirty="0" err="1">
                <a:solidFill>
                  <a:srgbClr val="FF0000"/>
                </a:solidFill>
              </a:rPr>
              <a:t>graphic</a:t>
            </a:r>
            <a:r>
              <a:rPr lang="es-ES_tradnl" dirty="0">
                <a:solidFill>
                  <a:srgbClr val="FF0000"/>
                </a:solidFill>
              </a:rPr>
              <a:t> can be </a:t>
            </a:r>
            <a:r>
              <a:rPr lang="es-ES_tradnl" dirty="0" err="1">
                <a:solidFill>
                  <a:srgbClr val="FF0000"/>
                </a:solidFill>
              </a:rPr>
              <a:t>picked</a:t>
            </a:r>
            <a:r>
              <a:rPr lang="es-ES_tradnl" dirty="0">
                <a:solidFill>
                  <a:srgbClr val="FF0000"/>
                </a:solidFill>
              </a:rPr>
              <a:t> up </a:t>
            </a:r>
            <a:r>
              <a:rPr lang="es-ES_tradnl" dirty="0" err="1">
                <a:solidFill>
                  <a:srgbClr val="FF0000"/>
                </a:solidFill>
              </a:rPr>
              <a:t>from</a:t>
            </a:r>
            <a:r>
              <a:rPr lang="es-ES_tradnl" dirty="0">
                <a:solidFill>
                  <a:srgbClr val="FF0000"/>
                </a:solidFill>
              </a:rPr>
              <a:t> TF 16</a:t>
            </a:r>
          </a:p>
        </p:txBody>
      </p:sp>
    </p:spTree>
    <p:extLst>
      <p:ext uri="{BB962C8B-B14F-4D97-AF65-F5344CB8AC3E}">
        <p14:creationId xmlns:p14="http://schemas.microsoft.com/office/powerpoint/2010/main" val="1017138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1" name="TextBox 10">
            <a:extLst>
              <a:ext uri="{FF2B5EF4-FFF2-40B4-BE49-F238E27FC236}">
                <a16:creationId xmlns:a16="http://schemas.microsoft.com/office/drawing/2014/main" id="{207DC22B-B75F-2C86-454B-B487E299DBD3}"/>
              </a:ext>
            </a:extLst>
          </p:cNvPr>
          <p:cNvSpPr txBox="1"/>
          <p:nvPr/>
        </p:nvSpPr>
        <p:spPr>
          <a:xfrm>
            <a:off x="592974" y="1520157"/>
            <a:ext cx="11006051" cy="3785652"/>
          </a:xfrm>
          <a:prstGeom prst="rect">
            <a:avLst/>
          </a:prstGeom>
          <a:noFill/>
        </p:spPr>
        <p:txBody>
          <a:bodyPr wrap="square" lIns="91440" tIns="45720" rIns="91440" bIns="45720" anchor="t">
            <a:spAutoFit/>
          </a:bodyPr>
          <a:lstStyle/>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El objetivo de esta noche es decidir </a:t>
            </a:r>
            <a:r>
              <a:rPr lang="es-US" sz="2400" u="sng" dirty="0">
                <a:effectLst/>
                <a:latin typeface="Calibri" panose="020F0502020204030204" pitchFamily="34" charset="0"/>
                <a:ea typeface="Calibri" panose="020F0502020204030204" pitchFamily="34" charset="0"/>
                <a:cs typeface="Arial" panose="020B0604020202020204" pitchFamily="34" charset="0"/>
              </a:rPr>
              <a:t>qué</a:t>
            </a:r>
            <a:r>
              <a:rPr lang="es-US" sz="2400" dirty="0">
                <a:effectLst/>
                <a:latin typeface="Calibri" panose="020F0502020204030204" pitchFamily="34" charset="0"/>
                <a:ea typeface="Calibri" panose="020F0502020204030204" pitchFamily="34" charset="0"/>
                <a:cs typeface="Arial" panose="020B0604020202020204" pitchFamily="34" charset="0"/>
              </a:rPr>
              <a:t> queremos evaluar en la siguiente fase.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En la </a:t>
            </a:r>
            <a:r>
              <a:rPr lang="es-US" sz="2400" b="1" dirty="0">
                <a:effectLst/>
                <a:latin typeface="Calibri" panose="020F0502020204030204" pitchFamily="34" charset="0"/>
                <a:ea typeface="Calibri" panose="020F0502020204030204" pitchFamily="34" charset="0"/>
                <a:cs typeface="Arial" panose="020B0604020202020204" pitchFamily="34" charset="0"/>
              </a:rPr>
              <a:t>Fase de evaluación</a:t>
            </a:r>
            <a:r>
              <a:rPr lang="es-US" sz="2400" dirty="0">
                <a:effectLst/>
                <a:latin typeface="Calibri" panose="020F0502020204030204" pitchFamily="34" charset="0"/>
                <a:ea typeface="Calibri" panose="020F0502020204030204" pitchFamily="34" charset="0"/>
                <a:cs typeface="Arial" panose="020B0604020202020204" pitchFamily="34" charset="0"/>
              </a:rPr>
              <a:t>, el Equipo operativo, los Grupos de trabajo y los Comités seguirán participando en el desarrollo de los </a:t>
            </a:r>
            <a:r>
              <a:rPr lang="es-US" sz="2400" u="sng" dirty="0">
                <a:effectLst/>
                <a:latin typeface="Calibri" panose="020F0502020204030204" pitchFamily="34" charset="0"/>
                <a:ea typeface="Calibri" panose="020F0502020204030204" pitchFamily="34" charset="0"/>
                <a:cs typeface="Arial" panose="020B0604020202020204" pitchFamily="34" charset="0"/>
              </a:rPr>
              <a:t>criterios de evaluación </a:t>
            </a:r>
            <a:r>
              <a:rPr lang="es-US" sz="2400" dirty="0">
                <a:effectLst/>
                <a:latin typeface="Calibri" panose="020F0502020204030204" pitchFamily="34" charset="0"/>
                <a:ea typeface="Calibri" panose="020F0502020204030204" pitchFamily="34" charset="0"/>
                <a:cs typeface="Arial" panose="020B0604020202020204" pitchFamily="34" charset="0"/>
              </a:rPr>
              <a:t>que luego se aplicarán para evaluar la capacidad de los Proyectos y Programas para alcanzar la Visión, los Objetivos y los Principios Orientadores.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Como parte del proceso de evaluación, el Equipo operativo recibirá los </a:t>
            </a:r>
            <a:r>
              <a:rPr lang="es-US" sz="2400" u="sng" dirty="0">
                <a:effectLst/>
                <a:latin typeface="Calibri" panose="020F0502020204030204" pitchFamily="34" charset="0"/>
                <a:ea typeface="Calibri" panose="020F0502020204030204" pitchFamily="34" charset="0"/>
                <a:cs typeface="Arial" panose="020B0604020202020204" pitchFamily="34" charset="0"/>
              </a:rPr>
              <a:t>resultados evaluativos </a:t>
            </a:r>
            <a:r>
              <a:rPr lang="es-US" sz="2400" dirty="0">
                <a:effectLst/>
                <a:latin typeface="Calibri" panose="020F0502020204030204" pitchFamily="34" charset="0"/>
                <a:ea typeface="Calibri" panose="020F0502020204030204" pitchFamily="34" charset="0"/>
                <a:cs typeface="Arial" panose="020B0604020202020204" pitchFamily="34" charset="0"/>
              </a:rPr>
              <a:t>sobre el desempeño de los Proyectos y Programas para alcanzar la visión y los objetivos. Esto le otorgará al Equipo operativo, los Grupos de trabajo y los Comités la información necesaria para determinar cuáles de los Proyectos y Programas se incluirán en el Plan de Inversión multimodal del Corredor.</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itle 12">
            <a:extLst>
              <a:ext uri="{FF2B5EF4-FFF2-40B4-BE49-F238E27FC236}">
                <a16:creationId xmlns:a16="http://schemas.microsoft.com/office/drawing/2014/main" id="{A5E214D9-52D8-9FEF-519C-3077AD0BB0BF}"/>
              </a:ext>
            </a:extLst>
          </p:cNvPr>
          <p:cNvSpPr>
            <a:spLocks noGrp="1"/>
          </p:cNvSpPr>
          <p:nvPr>
            <p:ph type="title"/>
          </p:nvPr>
        </p:nvSpPr>
        <p:spPr>
          <a:xfrm>
            <a:off x="181154" y="405732"/>
            <a:ext cx="9511486" cy="467565"/>
          </a:xfrm>
        </p:spPr>
        <p:txBody>
          <a:bodyPr/>
          <a:lstStyle/>
          <a:p>
            <a:r>
              <a:rPr lang="en-US" dirty="0"/>
              <a:t>¿</a:t>
            </a:r>
            <a:r>
              <a:rPr lang="en-US" dirty="0" err="1"/>
              <a:t>Qué</a:t>
            </a:r>
            <a:r>
              <a:rPr lang="en-US" dirty="0"/>
              <a:t> </a:t>
            </a:r>
            <a:r>
              <a:rPr lang="en-US" dirty="0" err="1"/>
              <a:t>sucede</a:t>
            </a:r>
            <a:r>
              <a:rPr lang="en-US" dirty="0"/>
              <a:t> </a:t>
            </a:r>
            <a:r>
              <a:rPr lang="en-US" dirty="0" err="1"/>
              <a:t>después</a:t>
            </a:r>
            <a:r>
              <a:rPr lang="en-US" dirty="0"/>
              <a:t> con </a:t>
            </a:r>
            <a:r>
              <a:rPr lang="en-US" dirty="0" err="1"/>
              <a:t>el</a:t>
            </a:r>
            <a:r>
              <a:rPr lang="en-US" dirty="0"/>
              <a:t> Conjunto </a:t>
            </a:r>
            <a:r>
              <a:rPr lang="en-US" dirty="0" err="1"/>
              <a:t>inicial</a:t>
            </a:r>
            <a:r>
              <a:rPr lang="en-US" dirty="0"/>
              <a:t> de </a:t>
            </a:r>
            <a:r>
              <a:rPr lang="en-US" dirty="0" err="1"/>
              <a:t>proyectos</a:t>
            </a:r>
            <a:r>
              <a:rPr lang="en-US" dirty="0"/>
              <a:t> y </a:t>
            </a:r>
            <a:r>
              <a:rPr lang="en-US" dirty="0" err="1"/>
              <a:t>programas</a:t>
            </a:r>
            <a:r>
              <a:rPr lang="en-US" dirty="0"/>
              <a:t>?</a:t>
            </a:r>
            <a:br>
              <a:rPr lang="en-US" dirty="0"/>
            </a:br>
            <a:endParaRPr lang="en-US" dirty="0"/>
          </a:p>
        </p:txBody>
      </p:sp>
    </p:spTree>
    <p:extLst>
      <p:ext uri="{BB962C8B-B14F-4D97-AF65-F5344CB8AC3E}">
        <p14:creationId xmlns:p14="http://schemas.microsoft.com/office/powerpoint/2010/main" val="1053948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2E1B04E0-7182-4049-B912-0D32EEBDB815}"/>
              </a:ext>
            </a:extLst>
          </p:cNvPr>
          <p:cNvSpPr txBox="1"/>
          <p:nvPr/>
        </p:nvSpPr>
        <p:spPr>
          <a:xfrm>
            <a:off x="320266" y="204318"/>
            <a:ext cx="9624126" cy="584775"/>
          </a:xfrm>
          <a:prstGeom prst="rect">
            <a:avLst/>
          </a:prstGeom>
          <a:noFill/>
        </p:spPr>
        <p:txBody>
          <a:bodyPr wrap="square" lIns="91440" tIns="45720" rIns="91440" bIns="45720" anchor="t">
            <a:spAutoFit/>
          </a:bodyPr>
          <a:lstStyle/>
          <a:p>
            <a:pPr>
              <a:defRPr/>
            </a:pP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Pasos clave del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proceso</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de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evaluación</a:t>
            </a:r>
            <a:endPar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endParaRPr>
          </a:p>
        </p:txBody>
      </p:sp>
      <p:sp>
        <p:nvSpPr>
          <p:cNvPr id="5" name="TextBox 4">
            <a:extLst>
              <a:ext uri="{FF2B5EF4-FFF2-40B4-BE49-F238E27FC236}">
                <a16:creationId xmlns:a16="http://schemas.microsoft.com/office/drawing/2014/main" id="{38A2B4D1-0C13-4652-AA41-465AA35D9C4B}"/>
              </a:ext>
            </a:extLst>
          </p:cNvPr>
          <p:cNvSpPr txBox="1"/>
          <p:nvPr/>
        </p:nvSpPr>
        <p:spPr>
          <a:xfrm>
            <a:off x="11580092" y="6463194"/>
            <a:ext cx="381000" cy="28758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86C1FE7-033A-C09F-EC0F-F980477C80A9}"/>
              </a:ext>
            </a:extLst>
          </p:cNvPr>
          <p:cNvSpPr txBox="1"/>
          <p:nvPr/>
        </p:nvSpPr>
        <p:spPr>
          <a:xfrm>
            <a:off x="2078181" y="3499658"/>
            <a:ext cx="8753765" cy="2585323"/>
          </a:xfrm>
          <a:prstGeom prst="rect">
            <a:avLst/>
          </a:prstGeom>
          <a:noFill/>
        </p:spPr>
        <p:txBody>
          <a:bodyPr wrap="square" rtlCol="0">
            <a:spAutoFit/>
          </a:bodyPr>
          <a:lstStyle/>
          <a:p>
            <a:pPr marL="0" marR="0">
              <a:spcBef>
                <a:spcPts val="0"/>
              </a:spcBef>
              <a:spcAft>
                <a:spcPts val="0"/>
              </a:spcAft>
            </a:pPr>
            <a:r>
              <a:rPr lang="es-US" sz="1800" b="1" dirty="0">
                <a:effectLst/>
                <a:latin typeface="Calibri" panose="020F0502020204030204" pitchFamily="34" charset="0"/>
                <a:ea typeface="Calibri" panose="020F0502020204030204" pitchFamily="34" charset="0"/>
                <a:cs typeface="Arial" panose="020B0604020202020204" pitchFamily="34" charset="0"/>
              </a:rPr>
              <a:t>Pasos clave: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itchFamily="2" charset="2"/>
              <a:buChar char="§"/>
              <a:tabLst>
                <a:tab pos="457200" algn="l"/>
              </a:tabLst>
            </a:pPr>
            <a:r>
              <a:rPr lang="es-US" sz="1800" dirty="0">
                <a:effectLst/>
                <a:latin typeface="Calibri" panose="020F0502020204030204" pitchFamily="34" charset="0"/>
                <a:ea typeface="Calibri" panose="020F0502020204030204" pitchFamily="34" charset="0"/>
                <a:cs typeface="Arial" panose="020B0604020202020204" pitchFamily="34" charset="0"/>
              </a:rPr>
              <a:t>Determinar criterios de evaluación/métricas del desempeño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itchFamily="2" charset="2"/>
              <a:buChar char="§"/>
              <a:tabLst>
                <a:tab pos="457200" algn="l"/>
              </a:tabLst>
            </a:pPr>
            <a:r>
              <a:rPr lang="es-US" sz="1800" dirty="0">
                <a:effectLst/>
                <a:latin typeface="Calibri" panose="020F0502020204030204" pitchFamily="34" charset="0"/>
                <a:ea typeface="Calibri" panose="020F0502020204030204" pitchFamily="34" charset="0"/>
                <a:cs typeface="Arial" panose="020B0604020202020204" pitchFamily="34" charset="0"/>
              </a:rPr>
              <a:t>Agrupar proyectos y programas para la evaluación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itchFamily="2" charset="2"/>
              <a:buChar char="§"/>
              <a:tabLst>
                <a:tab pos="457200" algn="l"/>
              </a:tabLst>
            </a:pPr>
            <a:r>
              <a:rPr lang="es-US" sz="1800" dirty="0">
                <a:effectLst/>
                <a:latin typeface="Calibri" panose="020F0502020204030204" pitchFamily="34" charset="0"/>
                <a:ea typeface="Calibri" panose="020F0502020204030204" pitchFamily="34" charset="0"/>
                <a:cs typeface="Arial" panose="020B0604020202020204" pitchFamily="34" charset="0"/>
              </a:rPr>
              <a:t>Realizar la evaluación de proyectos y Programas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itchFamily="2" charset="2"/>
              <a:buChar char="§"/>
              <a:tabLst>
                <a:tab pos="457200" algn="l"/>
              </a:tabLst>
            </a:pPr>
            <a:r>
              <a:rPr lang="es-US" sz="1800" dirty="0">
                <a:effectLst/>
                <a:latin typeface="Calibri" panose="020F0502020204030204" pitchFamily="34" charset="0"/>
                <a:ea typeface="Calibri" panose="020F0502020204030204" pitchFamily="34" charset="0"/>
                <a:cs typeface="Arial" panose="020B0604020202020204" pitchFamily="34" charset="0"/>
              </a:rPr>
              <a:t>Análisis del reglamento de la política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itchFamily="2" charset="2"/>
              <a:buChar char="§"/>
              <a:tabLst>
                <a:tab pos="457200" algn="l"/>
              </a:tabLst>
            </a:pPr>
            <a:r>
              <a:rPr lang="es-US" sz="1800" dirty="0">
                <a:effectLst/>
                <a:latin typeface="Calibri" panose="020F0502020204030204" pitchFamily="34" charset="0"/>
                <a:ea typeface="Calibri" panose="020F0502020204030204" pitchFamily="34" charset="0"/>
                <a:cs typeface="Arial" panose="020B0604020202020204" pitchFamily="34" charset="0"/>
              </a:rPr>
              <a:t>Revisar los resultados evaluativos con el público, el Equipo operativo y los Comités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itchFamily="2" charset="2"/>
              <a:buChar char="§"/>
              <a:tabLst>
                <a:tab pos="457200" algn="l"/>
              </a:tabLst>
            </a:pPr>
            <a:r>
              <a:rPr lang="es-US" sz="1800" dirty="0">
                <a:effectLst/>
                <a:latin typeface="Calibri" panose="020F0502020204030204" pitchFamily="34" charset="0"/>
                <a:ea typeface="Calibri" panose="020F0502020204030204" pitchFamily="34" charset="0"/>
                <a:cs typeface="Arial" panose="020B0604020202020204" pitchFamily="34" charset="0"/>
              </a:rPr>
              <a:t>Seleccionar Proyectos y Programas para incluir en el Borrador del plan de inversión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itchFamily="2" charset="2"/>
              <a:buChar char="§"/>
              <a:tabLst>
                <a:tab pos="457200" algn="l"/>
              </a:tabLst>
            </a:pPr>
            <a:r>
              <a:rPr lang="es-US" sz="1800" dirty="0">
                <a:effectLst/>
                <a:latin typeface="Calibri" panose="020F0502020204030204" pitchFamily="34" charset="0"/>
                <a:ea typeface="Calibri" panose="020F0502020204030204" pitchFamily="34" charset="0"/>
                <a:cs typeface="Arial" panose="020B0604020202020204" pitchFamily="34" charset="0"/>
              </a:rPr>
              <a:t>Priorizar Proyectos y Programas para el Borrador del plan de inversión</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EBD60FE1-DDEB-82EA-51F2-F84CF60017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470" b="45158"/>
          <a:stretch/>
        </p:blipFill>
        <p:spPr bwMode="auto">
          <a:xfrm>
            <a:off x="0" y="1473911"/>
            <a:ext cx="12192000" cy="155130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9B307B11-87DB-A0A1-319E-E72F95FDCB58}"/>
              </a:ext>
            </a:extLst>
          </p:cNvPr>
          <p:cNvSpPr>
            <a:spLocks noChangeAspect="1"/>
          </p:cNvSpPr>
          <p:nvPr/>
        </p:nvSpPr>
        <p:spPr>
          <a:xfrm>
            <a:off x="6589619" y="1123747"/>
            <a:ext cx="723791" cy="72221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E5260F-54FC-6524-E414-FD47EB672AD2}"/>
              </a:ext>
            </a:extLst>
          </p:cNvPr>
          <p:cNvSpPr txBox="1"/>
          <p:nvPr/>
        </p:nvSpPr>
        <p:spPr>
          <a:xfrm>
            <a:off x="6589619" y="1284800"/>
            <a:ext cx="723791" cy="415498"/>
          </a:xfrm>
          <a:prstGeom prst="rect">
            <a:avLst/>
          </a:prstGeom>
          <a:noFill/>
        </p:spPr>
        <p:txBody>
          <a:bodyPr wrap="square" rtlCol="0">
            <a:spAutoFit/>
          </a:bodyPr>
          <a:lstStyle/>
          <a:p>
            <a:pPr algn="ctr"/>
            <a:r>
              <a:rPr lang="es-ES_tradnl" sz="1050" b="1" i="1"/>
              <a:t>Siguiente Fase</a:t>
            </a:r>
          </a:p>
        </p:txBody>
      </p:sp>
    </p:spTree>
    <p:extLst>
      <p:ext uri="{BB962C8B-B14F-4D97-AF65-F5344CB8AC3E}">
        <p14:creationId xmlns:p14="http://schemas.microsoft.com/office/powerpoint/2010/main" val="3409012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B88496-55B0-4A33-BDC3-CE554EAAA1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4105F54-EBC2-4A92-9236-E3267DFFCB32}"/>
              </a:ext>
            </a:extLst>
          </p:cNvPr>
          <p:cNvSpPr txBox="1"/>
          <p:nvPr/>
        </p:nvSpPr>
        <p:spPr>
          <a:xfrm>
            <a:off x="381000" y="1064105"/>
            <a:ext cx="11103244" cy="1384995"/>
          </a:xfrm>
          <a:prstGeom prst="rect">
            <a:avLst/>
          </a:prstGeom>
          <a:noFill/>
        </p:spPr>
        <p:txBody>
          <a:bodyPr wrap="square" lIns="91440" tIns="45720" rIns="91440" bIns="45720" anchor="t">
            <a:spAutoFit/>
          </a:bodyPr>
          <a:lstStyle/>
          <a:p>
            <a:pPr marL="0" marR="0" algn="ctr">
              <a:spcBef>
                <a:spcPts val="0"/>
              </a:spcBef>
              <a:spcAft>
                <a:spcPts val="0"/>
              </a:spcAft>
            </a:pPr>
            <a:r>
              <a:rPr lang="es-US" sz="2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Respaldo la recomendación de pasar la Lista inicial revisada de estrategias, proyectos y programas multimodales </a:t>
            </a:r>
            <a:endParaRPr lang="en-US" sz="2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s-US" sz="2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a Evaluación.</a:t>
            </a:r>
            <a:endParaRPr lang="en-US" sz="2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Title 2">
            <a:extLst>
              <a:ext uri="{FF2B5EF4-FFF2-40B4-BE49-F238E27FC236}">
                <a16:creationId xmlns:a16="http://schemas.microsoft.com/office/drawing/2014/main" id="{E9D827F8-80B9-0D99-4106-C11C47C21059}"/>
              </a:ext>
            </a:extLst>
          </p:cNvPr>
          <p:cNvSpPr txBox="1">
            <a:spLocks/>
          </p:cNvSpPr>
          <p:nvPr/>
        </p:nvSpPr>
        <p:spPr>
          <a:xfrm>
            <a:off x="381000" y="285749"/>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spcAft>
                <a:spcPts val="600"/>
              </a:spcAft>
              <a:defRPr/>
            </a:pPr>
            <a:r>
              <a:rPr kumimoji="0" lang="en-US" sz="32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Analizar</a:t>
            </a:r>
            <a:r>
              <a:rPr kumimoji="0" lang="en-US" sz="32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el</a:t>
            </a:r>
            <a:r>
              <a:rPr kumimoji="0" lang="en-US" sz="32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 </a:t>
            </a:r>
            <a:r>
              <a:rPr kumimoji="0" lang="en-US" sz="32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consenso</a:t>
            </a:r>
            <a:endParaRPr kumimoji="0" lang="en-US" sz="32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p:txBody>
      </p:sp>
      <p:pic>
        <p:nvPicPr>
          <p:cNvPr id="4" name="Picture 4" descr="A picture containing text, outdoor, sign&#10;&#10;Description automatically generated">
            <a:extLst>
              <a:ext uri="{FF2B5EF4-FFF2-40B4-BE49-F238E27FC236}">
                <a16:creationId xmlns:a16="http://schemas.microsoft.com/office/drawing/2014/main" id="{1632AC3E-E4F0-B21A-C458-A30CF41D74E0}"/>
              </a:ext>
            </a:extLst>
          </p:cNvPr>
          <p:cNvPicPr>
            <a:picLocks noChangeAspect="1"/>
          </p:cNvPicPr>
          <p:nvPr/>
        </p:nvPicPr>
        <p:blipFill>
          <a:blip r:embed="rId3"/>
          <a:stretch>
            <a:fillRect/>
          </a:stretch>
        </p:blipFill>
        <p:spPr>
          <a:xfrm>
            <a:off x="1638703" y="2798311"/>
            <a:ext cx="8914593" cy="3516633"/>
          </a:xfrm>
          <a:prstGeom prst="rect">
            <a:avLst/>
          </a:prstGeom>
        </p:spPr>
      </p:pic>
      <p:sp>
        <p:nvSpPr>
          <p:cNvPr id="6" name="TextBox 5">
            <a:extLst>
              <a:ext uri="{FF2B5EF4-FFF2-40B4-BE49-F238E27FC236}">
                <a16:creationId xmlns:a16="http://schemas.microsoft.com/office/drawing/2014/main" id="{DFA604C9-F3A1-F8B6-81C4-0C196FF10840}"/>
              </a:ext>
            </a:extLst>
          </p:cNvPr>
          <p:cNvSpPr txBox="1"/>
          <p:nvPr/>
        </p:nvSpPr>
        <p:spPr>
          <a:xfrm>
            <a:off x="2093420" y="5407243"/>
            <a:ext cx="1651000" cy="646331"/>
          </a:xfrm>
          <a:prstGeom prst="rect">
            <a:avLst/>
          </a:prstGeom>
          <a:solidFill>
            <a:srgbClr val="04609E"/>
          </a:solidFill>
        </p:spPr>
        <p:txBody>
          <a:bodyPr wrap="square" rtlCol="0">
            <a:spAutoFit/>
          </a:bodyPr>
          <a:lstStyle/>
          <a:p>
            <a:r>
              <a:rPr lang="es-ES_tradnl" b="1" dirty="0">
                <a:solidFill>
                  <a:schemeClr val="bg1"/>
                </a:solidFill>
              </a:rPr>
              <a:t>Yo APOYO la propuesta</a:t>
            </a:r>
          </a:p>
        </p:txBody>
      </p:sp>
      <p:sp>
        <p:nvSpPr>
          <p:cNvPr id="9" name="TextBox 8">
            <a:extLst>
              <a:ext uri="{FF2B5EF4-FFF2-40B4-BE49-F238E27FC236}">
                <a16:creationId xmlns:a16="http://schemas.microsoft.com/office/drawing/2014/main" id="{037FD6F8-0D29-B076-3D86-706ECBD04D80}"/>
              </a:ext>
            </a:extLst>
          </p:cNvPr>
          <p:cNvSpPr txBox="1"/>
          <p:nvPr/>
        </p:nvSpPr>
        <p:spPr>
          <a:xfrm>
            <a:off x="3947620" y="5407243"/>
            <a:ext cx="2220823" cy="646331"/>
          </a:xfrm>
          <a:prstGeom prst="rect">
            <a:avLst/>
          </a:prstGeom>
          <a:solidFill>
            <a:srgbClr val="04609E"/>
          </a:solidFill>
        </p:spPr>
        <p:txBody>
          <a:bodyPr wrap="square" rtlCol="0">
            <a:spAutoFit/>
          </a:bodyPr>
          <a:lstStyle/>
          <a:p>
            <a:r>
              <a:rPr lang="es-ES_tradnl" b="1" dirty="0">
                <a:solidFill>
                  <a:schemeClr val="bg1"/>
                </a:solidFill>
              </a:rPr>
              <a:t>Yo PUEDO VIVIR CON la propuesta</a:t>
            </a:r>
          </a:p>
        </p:txBody>
      </p:sp>
      <p:sp>
        <p:nvSpPr>
          <p:cNvPr id="10" name="TextBox 9">
            <a:extLst>
              <a:ext uri="{FF2B5EF4-FFF2-40B4-BE49-F238E27FC236}">
                <a16:creationId xmlns:a16="http://schemas.microsoft.com/office/drawing/2014/main" id="{4D6DA844-EB6E-ABBA-73D2-6A403CA7B2CF}"/>
              </a:ext>
            </a:extLst>
          </p:cNvPr>
          <p:cNvSpPr txBox="1"/>
          <p:nvPr/>
        </p:nvSpPr>
        <p:spPr>
          <a:xfrm>
            <a:off x="6371643" y="5130244"/>
            <a:ext cx="1828800" cy="923330"/>
          </a:xfrm>
          <a:prstGeom prst="rect">
            <a:avLst/>
          </a:prstGeom>
          <a:solidFill>
            <a:srgbClr val="04609E"/>
          </a:solidFill>
        </p:spPr>
        <p:txBody>
          <a:bodyPr wrap="square" rtlCol="0">
            <a:spAutoFit/>
          </a:bodyPr>
          <a:lstStyle/>
          <a:p>
            <a:r>
              <a:rPr lang="es-ES_tradnl" b="1" dirty="0">
                <a:solidFill>
                  <a:schemeClr val="bg1"/>
                </a:solidFill>
              </a:rPr>
              <a:t>Yo TENGO DUDAS sobre la propuesta</a:t>
            </a:r>
          </a:p>
        </p:txBody>
      </p:sp>
      <p:sp>
        <p:nvSpPr>
          <p:cNvPr id="11" name="TextBox 10">
            <a:extLst>
              <a:ext uri="{FF2B5EF4-FFF2-40B4-BE49-F238E27FC236}">
                <a16:creationId xmlns:a16="http://schemas.microsoft.com/office/drawing/2014/main" id="{542B37F3-4D5E-5A1E-0DE3-CAAA7EE23846}"/>
              </a:ext>
            </a:extLst>
          </p:cNvPr>
          <p:cNvSpPr txBox="1"/>
          <p:nvPr/>
        </p:nvSpPr>
        <p:spPr>
          <a:xfrm>
            <a:off x="8429008" y="5130244"/>
            <a:ext cx="1778000" cy="923330"/>
          </a:xfrm>
          <a:prstGeom prst="rect">
            <a:avLst/>
          </a:prstGeom>
          <a:solidFill>
            <a:srgbClr val="04609E"/>
          </a:solidFill>
        </p:spPr>
        <p:txBody>
          <a:bodyPr wrap="square" rtlCol="0">
            <a:spAutoFit/>
          </a:bodyPr>
          <a:lstStyle/>
          <a:p>
            <a:r>
              <a:rPr lang="es-ES_tradnl" b="1" dirty="0">
                <a:solidFill>
                  <a:schemeClr val="bg1"/>
                </a:solidFill>
              </a:rPr>
              <a:t>Yo me HARE A UN LADO en ésta propuesta</a:t>
            </a:r>
          </a:p>
        </p:txBody>
      </p:sp>
    </p:spTree>
    <p:extLst>
      <p:ext uri="{BB962C8B-B14F-4D97-AF65-F5344CB8AC3E}">
        <p14:creationId xmlns:p14="http://schemas.microsoft.com/office/powerpoint/2010/main" val="3721898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2070731"/>
            <a:ext cx="12172996" cy="769441"/>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Debate del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Comité</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Consultivo</a:t>
            </a:r>
            <a:endPar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3671643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457200" y="146611"/>
            <a:ext cx="10375701" cy="685604"/>
          </a:xfrm>
        </p:spPr>
        <p:txBody>
          <a:bodyPr>
            <a:normAutofit/>
          </a:bodyPr>
          <a:lstStyle/>
          <a:p>
            <a:r>
              <a:rPr lang="en-US" sz="2800" i="1" dirty="0" err="1"/>
              <a:t>Comentarios</a:t>
            </a:r>
            <a:r>
              <a:rPr lang="en-US" sz="2800" i="1" dirty="0"/>
              <a:t> </a:t>
            </a:r>
            <a:r>
              <a:rPr lang="en-US" sz="2800" i="1" dirty="0" err="1"/>
              <a:t>públicos</a:t>
            </a:r>
            <a:endParaRPr lang="en-US" sz="2800" b="1" i="1" dirty="0">
              <a:solidFill>
                <a:schemeClr val="bg1"/>
              </a:solidFill>
              <a:latin typeface="+mn-lt"/>
              <a:ea typeface="+mn-ea"/>
              <a:cs typeface="Calibri" panose="020F0502020204030204"/>
            </a:endParaRPr>
          </a:p>
        </p:txBody>
      </p:sp>
      <p:sp>
        <p:nvSpPr>
          <p:cNvPr id="6" name="TextBox 5">
            <a:extLst>
              <a:ext uri="{FF2B5EF4-FFF2-40B4-BE49-F238E27FC236}">
                <a16:creationId xmlns:a16="http://schemas.microsoft.com/office/drawing/2014/main" id="{50C2837C-08F5-45C2-9301-A759DE015371}"/>
              </a:ext>
            </a:extLst>
          </p:cNvPr>
          <p:cNvSpPr txBox="1"/>
          <p:nvPr/>
        </p:nvSpPr>
        <p:spPr>
          <a:xfrm>
            <a:off x="676274" y="1023396"/>
            <a:ext cx="10952741" cy="830997"/>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 le dará </a:t>
            </a:r>
            <a:r>
              <a:rPr kumimoji="0" lang="es-ES" sz="24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minuto </a:t>
            </a:r>
            <a:r>
              <a:rPr kumimoji="0" lang="es-ES"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para hacer su pregunta o comentario para darles a todos los asistentes la oportunidad de hablar.</a:t>
            </a: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2400" b="0" i="1"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title="Breaktime">
                <a:extLst>
                  <a:ext uri="{FF2B5EF4-FFF2-40B4-BE49-F238E27FC236}">
                    <a16:creationId xmlns:a16="http://schemas.microsoft.com/office/drawing/2014/main" id="{ADF251F3-280C-492E-BF50-4421D2B9F24E}"/>
                  </a:ext>
                </a:extLst>
              </p:cNvPr>
              <p:cNvGraphicFramePr>
                <a:graphicFrameLocks noGrp="1"/>
              </p:cNvGraphicFramePr>
              <p:nvPr/>
            </p:nvGraphicFramePr>
            <p:xfrm>
              <a:off x="3263158" y="2877530"/>
              <a:ext cx="7238103" cy="3747693"/>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7" name="Add-in 6" title="Breaktime">
                <a:extLst>
                  <a:ext uri="{FF2B5EF4-FFF2-40B4-BE49-F238E27FC236}">
                    <a16:creationId xmlns:a16="http://schemas.microsoft.com/office/drawing/2014/main" id="{ADF251F3-280C-492E-BF50-4421D2B9F24E}"/>
                  </a:ext>
                </a:extLst>
              </p:cNvPr>
              <p:cNvPicPr>
                <a:picLocks noGrp="1" noRot="1" noChangeAspect="1" noMove="1" noResize="1" noEditPoints="1" noAdjustHandles="1" noChangeArrowheads="1" noChangeShapeType="1"/>
              </p:cNvPicPr>
              <p:nvPr/>
            </p:nvPicPr>
            <p:blipFill>
              <a:blip r:embed="rId4"/>
              <a:stretch>
                <a:fillRect/>
              </a:stretch>
            </p:blipFill>
            <p:spPr>
              <a:xfrm>
                <a:off x="3263158" y="2877530"/>
                <a:ext cx="7238103" cy="3747693"/>
              </a:xfrm>
              <a:prstGeom prst="rect">
                <a:avLst/>
              </a:prstGeom>
            </p:spPr>
          </p:pic>
        </mc:Fallback>
      </mc:AlternateContent>
    </p:spTree>
    <p:extLst>
      <p:ext uri="{BB962C8B-B14F-4D97-AF65-F5344CB8AC3E}">
        <p14:creationId xmlns:p14="http://schemas.microsoft.com/office/powerpoint/2010/main" val="1704966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50996"/>
            <a:ext cx="12035790" cy="14465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Punto 2 del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orden</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del día: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Oportunidades</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de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subvención</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federal y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estatal</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a:t>
            </a:r>
          </a:p>
        </p:txBody>
      </p:sp>
      <p:sp>
        <p:nvSpPr>
          <p:cNvPr id="3" name="TextBox 2">
            <a:extLst>
              <a:ext uri="{FF2B5EF4-FFF2-40B4-BE49-F238E27FC236}">
                <a16:creationId xmlns:a16="http://schemas.microsoft.com/office/drawing/2014/main" id="{CE95C3D9-2E16-A249-C643-CE374BF8D672}"/>
              </a:ext>
            </a:extLst>
          </p:cNvPr>
          <p:cNvSpPr txBox="1"/>
          <p:nvPr/>
        </p:nvSpPr>
        <p:spPr>
          <a:xfrm>
            <a:off x="3578167" y="3497546"/>
            <a:ext cx="6096000" cy="646331"/>
          </a:xfrm>
          <a:prstGeom prst="rect">
            <a:avLst/>
          </a:prstGeom>
          <a:noFill/>
        </p:spPr>
        <p:txBody>
          <a:bodyPr wrap="square">
            <a:spAutoFit/>
          </a:bodyPr>
          <a:lstStyle/>
          <a:p>
            <a:pPr marL="685800" marR="91440" lvl="0" indent="-400050" algn="l" rtl="0" eaLnBrk="1" latinLnBrk="0" hangingPunct="1">
              <a:spcBef>
                <a:spcPts val="0"/>
              </a:spcBef>
              <a:spcAft>
                <a:spcPts val="0"/>
              </a:spcAft>
              <a:buFont typeface="+mj-lt"/>
              <a:buAutoNum type="romanLcPeriod"/>
            </a:pPr>
            <a:r>
              <a:rPr lang="en-US" sz="1800" b="0" kern="1200" dirty="0" err="1">
                <a:solidFill>
                  <a:schemeClr val="bg1"/>
                </a:solidFill>
                <a:effectLst/>
                <a:latin typeface="+mn-lt"/>
                <a:ea typeface="Yu Mincho"/>
                <a:cs typeface="Arial"/>
              </a:rPr>
              <a:t>Estrategia</a:t>
            </a:r>
            <a:r>
              <a:rPr lang="en-US" sz="1800" b="0" kern="1200" dirty="0">
                <a:solidFill>
                  <a:schemeClr val="bg1"/>
                </a:solidFill>
                <a:effectLst/>
                <a:latin typeface="+mn-lt"/>
                <a:ea typeface="Yu Mincho"/>
                <a:cs typeface="Arial"/>
              </a:rPr>
              <a:t> de Metro </a:t>
            </a:r>
          </a:p>
          <a:p>
            <a:pPr marL="685800" marR="91440" lvl="0" indent="-400050" algn="l" rtl="0" eaLnBrk="1" latinLnBrk="0" hangingPunct="1">
              <a:spcBef>
                <a:spcPts val="0"/>
              </a:spcBef>
              <a:spcAft>
                <a:spcPts val="0"/>
              </a:spcAft>
              <a:buFont typeface="+mj-lt"/>
              <a:buAutoNum type="romanLcPeriod"/>
            </a:pPr>
            <a:r>
              <a:rPr lang="en-US" sz="1800" b="0" kern="1200" dirty="0" err="1">
                <a:solidFill>
                  <a:schemeClr val="bg1"/>
                </a:solidFill>
                <a:effectLst/>
                <a:latin typeface="+mn-lt"/>
                <a:ea typeface="Yu Mincho"/>
                <a:cs typeface="Arial"/>
              </a:rPr>
              <a:t>Programa</a:t>
            </a:r>
            <a:r>
              <a:rPr lang="en-US" sz="1800" b="0" kern="1200" dirty="0">
                <a:solidFill>
                  <a:schemeClr val="bg1"/>
                </a:solidFill>
                <a:effectLst/>
                <a:latin typeface="+mn-lt"/>
                <a:ea typeface="Yu Mincho"/>
                <a:cs typeface="Arial"/>
              </a:rPr>
              <a:t> de </a:t>
            </a:r>
            <a:r>
              <a:rPr lang="en-US" sz="1800" b="0" kern="1200" dirty="0" err="1">
                <a:solidFill>
                  <a:schemeClr val="bg1"/>
                </a:solidFill>
                <a:effectLst/>
                <a:latin typeface="+mn-lt"/>
                <a:ea typeface="Yu Mincho"/>
                <a:cs typeface="Arial"/>
              </a:rPr>
              <a:t>oportunidades</a:t>
            </a:r>
            <a:r>
              <a:rPr lang="en-US" sz="1800" b="0" kern="1200" dirty="0">
                <a:solidFill>
                  <a:schemeClr val="bg1"/>
                </a:solidFill>
                <a:effectLst/>
                <a:latin typeface="+mn-lt"/>
                <a:ea typeface="Yu Mincho"/>
                <a:cs typeface="Arial"/>
              </a:rPr>
              <a:t> de </a:t>
            </a:r>
            <a:r>
              <a:rPr lang="en-US" sz="1800" b="0" kern="1200" dirty="0" err="1">
                <a:solidFill>
                  <a:schemeClr val="bg1"/>
                </a:solidFill>
                <a:effectLst/>
                <a:latin typeface="+mn-lt"/>
                <a:ea typeface="Yu Mincho"/>
                <a:cs typeface="Arial"/>
              </a:rPr>
              <a:t>subvención</a:t>
            </a:r>
            <a:r>
              <a:rPr lang="en-US" sz="1800" b="0" kern="1200" dirty="0">
                <a:solidFill>
                  <a:schemeClr val="bg1"/>
                </a:solidFill>
                <a:effectLst/>
                <a:latin typeface="+mn-lt"/>
                <a:ea typeface="Yu Mincho"/>
                <a:cs typeface="Arial"/>
              </a:rPr>
              <a:t> </a:t>
            </a:r>
          </a:p>
        </p:txBody>
      </p:sp>
    </p:spTree>
    <p:extLst>
      <p:ext uri="{BB962C8B-B14F-4D97-AF65-F5344CB8AC3E}">
        <p14:creationId xmlns:p14="http://schemas.microsoft.com/office/powerpoint/2010/main" val="281208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373327" y="209746"/>
            <a:ext cx="11705514" cy="523220"/>
          </a:xfrm>
          <a:prstGeom prst="rect">
            <a:avLst/>
          </a:prstGeom>
          <a:noFill/>
        </p:spPr>
        <p:txBody>
          <a:bodyPr wrap="square" lIns="91440" tIns="45720" rIns="91440" bIns="45720" anchor="t">
            <a:spAutoFit/>
          </a:bodyPr>
          <a:lstStyle/>
          <a:p>
            <a:r>
              <a:rPr lang="en-US" sz="2800" b="1" dirty="0" err="1">
                <a:solidFill>
                  <a:srgbClr val="FFFFFF"/>
                </a:solidFill>
                <a:latin typeface="Calibri"/>
                <a:cs typeface="Times New Roman"/>
              </a:rPr>
              <a:t>Descripción</a:t>
            </a:r>
            <a:r>
              <a:rPr lang="en-US" sz="2800" b="1" dirty="0">
                <a:solidFill>
                  <a:srgbClr val="FFFFFF"/>
                </a:solidFill>
                <a:latin typeface="Calibri"/>
                <a:cs typeface="Times New Roman"/>
              </a:rPr>
              <a:t> general del </a:t>
            </a:r>
            <a:r>
              <a:rPr lang="en-US" sz="2800" b="1" dirty="0" err="1">
                <a:solidFill>
                  <a:srgbClr val="FFFFFF"/>
                </a:solidFill>
                <a:latin typeface="Calibri"/>
                <a:cs typeface="Times New Roman"/>
              </a:rPr>
              <a:t>tema</a:t>
            </a:r>
            <a:r>
              <a:rPr lang="en-US" sz="2800" b="1" dirty="0">
                <a:solidFill>
                  <a:srgbClr val="FFFFFF"/>
                </a:solidFill>
                <a:latin typeface="Calibri"/>
                <a:cs typeface="Times New Roman"/>
              </a:rPr>
              <a:t>:</a:t>
            </a:r>
            <a:endParaRPr lang="en-US" sz="2800" b="1" dirty="0">
              <a:solidFill>
                <a:schemeClr val="bg1"/>
              </a:solidFill>
              <a:latin typeface="Calibri"/>
              <a:cs typeface="Times New Roman"/>
            </a:endParaRPr>
          </a:p>
        </p:txBody>
      </p:sp>
      <p:sp>
        <p:nvSpPr>
          <p:cNvPr id="4" name="TextBox 3">
            <a:extLst>
              <a:ext uri="{FF2B5EF4-FFF2-40B4-BE49-F238E27FC236}">
                <a16:creationId xmlns:a16="http://schemas.microsoft.com/office/drawing/2014/main" id="{F6CBF3F3-A624-6AEF-4085-EC97BBA8361E}"/>
              </a:ext>
            </a:extLst>
          </p:cNvPr>
          <p:cNvSpPr txBox="1"/>
          <p:nvPr/>
        </p:nvSpPr>
        <p:spPr>
          <a:xfrm>
            <a:off x="431619" y="1105551"/>
            <a:ext cx="11588931" cy="3785652"/>
          </a:xfrm>
          <a:prstGeom prst="rect">
            <a:avLst/>
          </a:prstGeom>
          <a:noFill/>
        </p:spPr>
        <p:txBody>
          <a:bodyPr wrap="square" lIns="91440" tIns="45720" rIns="91440" bIns="45720" anchor="t">
            <a:spAutoFit/>
          </a:bodyPr>
          <a:lstStyle/>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En esta sección, haremos lo siguiente: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Recibir una descripción general de la estrategia de Metro para obtener oportunidades de subvenciones federales y estatales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Objetivo de tiempo para el debate de hoy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dirty="0">
                <a:effectLst/>
                <a:latin typeface="Calibri" panose="020F0502020204030204" pitchFamily="34" charset="0"/>
                <a:ea typeface="Calibri" panose="020F0502020204030204" pitchFamily="34" charset="0"/>
                <a:cs typeface="Arial" panose="020B0604020202020204" pitchFamily="34" charset="0"/>
              </a:rPr>
              <a:t>20 minutos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2400" b="1" dirty="0">
                <a:effectLst/>
                <a:latin typeface="Calibri" panose="020F0502020204030204" pitchFamily="34" charset="0"/>
                <a:ea typeface="Calibri" panose="020F0502020204030204" pitchFamily="34" charset="0"/>
                <a:cs typeface="Arial" panose="020B0604020202020204" pitchFamily="34" charset="0"/>
              </a:rPr>
              <a:t>Acciones del Equipo operativo: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s-US" sz="2400" dirty="0">
                <a:effectLst/>
                <a:latin typeface="Calibri" panose="020F0502020204030204" pitchFamily="34" charset="0"/>
                <a:ea typeface="Calibri" panose="020F0502020204030204" pitchFamily="34" charset="0"/>
                <a:cs typeface="Arial" panose="020B0604020202020204" pitchFamily="34" charset="0"/>
              </a:rPr>
              <a:t>Los miembros de Metro y del Equipo operativo buscarán asociaciones sobre oportunidades de subvenciones federales y estatales.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768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dirty="0"/>
              <a:t>Agenda </a:t>
            </a:r>
            <a:r>
              <a:rPr lang="en-US" dirty="0" err="1"/>
              <a:t>detallada</a:t>
            </a:r>
            <a:r>
              <a:rPr lang="en-US" dirty="0"/>
              <a:t>  </a:t>
            </a:r>
            <a:endParaRPr lang="en-US" i="1" dirty="0">
              <a:cs typeface="Calibri"/>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0" name="TextBox 9">
            <a:extLst>
              <a:ext uri="{FF2B5EF4-FFF2-40B4-BE49-F238E27FC236}">
                <a16:creationId xmlns:a16="http://schemas.microsoft.com/office/drawing/2014/main" id="{6D434805-67C2-8EC4-B32A-E8303A48FB8F}"/>
              </a:ext>
            </a:extLst>
          </p:cNvPr>
          <p:cNvSpPr txBox="1"/>
          <p:nvPr/>
        </p:nvSpPr>
        <p:spPr>
          <a:xfrm>
            <a:off x="337705" y="1231938"/>
            <a:ext cx="5966731" cy="4801314"/>
          </a:xfrm>
          <a:prstGeom prst="rect">
            <a:avLst/>
          </a:prstGeom>
          <a:noFill/>
        </p:spPr>
        <p:txBody>
          <a:bodyPr wrap="square" rtlCol="0">
            <a:spAutoFit/>
          </a:bodyPr>
          <a:lstStyle/>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5pm Bienvenida y comentarios iniciales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Introducciones, Reglas básicas, Objetivos, Orden del día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5:10pm Punto 1 de la orden del día: Fase III—Lista inicial de estrategias, proyectos y programas multimodales (MSPP)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Descripción general y marco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ii</a:t>
            </a:r>
            <a:r>
              <a:rPr lang="es-US" sz="1800" dirty="0">
                <a:effectLst/>
                <a:latin typeface="Calibri" panose="020F0502020204030204" pitchFamily="34" charset="0"/>
                <a:ea typeface="Calibri" panose="020F0502020204030204" pitchFamily="34" charset="0"/>
                <a:cs typeface="Arial" panose="020B0604020202020204" pitchFamily="34" charset="0"/>
              </a:rPr>
              <a:t>. Resumen de las reuniones anteriores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iii</a:t>
            </a:r>
            <a:r>
              <a:rPr lang="es-US" sz="1800" dirty="0">
                <a:effectLst/>
                <a:latin typeface="Calibri" panose="020F0502020204030204" pitchFamily="34" charset="0"/>
                <a:ea typeface="Calibri" panose="020F0502020204030204" pitchFamily="34" charset="0"/>
                <a:cs typeface="Arial" panose="020B0604020202020204" pitchFamily="34" charset="0"/>
              </a:rPr>
              <a:t>. Revisión de la lista inicial de proyectos y programas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iv</a:t>
            </a:r>
            <a:r>
              <a:rPr lang="es-US" sz="1800" dirty="0">
                <a:effectLst/>
                <a:latin typeface="Calibri" panose="020F0502020204030204" pitchFamily="34" charset="0"/>
                <a:ea typeface="Calibri" panose="020F0502020204030204" pitchFamily="34" charset="0"/>
                <a:cs typeface="Arial" panose="020B0604020202020204" pitchFamily="34" charset="0"/>
              </a:rPr>
              <a:t>. Analizar el consenso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i="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Recomendación de pasar la lista inicial revisada de estrategias, proyectos y programas multimodales a Evaluación.</a:t>
            </a:r>
            <a:endParaRPr lang="en-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857250" lvl="1" indent="-400050">
              <a:buAutoNum type="romanLcPeriod"/>
            </a:pPr>
            <a:r>
              <a:rPr lang="es-US" dirty="0">
                <a:effectLst/>
                <a:latin typeface="Calibri" panose="020F0502020204030204" pitchFamily="34" charset="0"/>
                <a:ea typeface="Calibri" panose="020F0502020204030204" pitchFamily="34" charset="0"/>
                <a:cs typeface="Arial" panose="020B0604020202020204" pitchFamily="34" charset="0"/>
              </a:rPr>
              <a:t>Debate del Equipo operativo sobre la lista inicial revisada</a:t>
            </a:r>
          </a:p>
          <a:p>
            <a:pPr marL="857250" lvl="1" indent="-400050">
              <a:buAutoNum type="romanLcPeriod"/>
            </a:pPr>
            <a:r>
              <a:rPr lang="es-US"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Comentarios del público </a:t>
            </a:r>
            <a:r>
              <a:rPr lang="en-US" sz="1400" dirty="0">
                <a:solidFill>
                  <a:schemeClr val="accent1"/>
                </a:solidFill>
                <a:effectLst/>
              </a:rPr>
              <a:t> </a:t>
            </a:r>
            <a:endParaRPr lang="es-ES_tradnl" sz="1400" dirty="0">
              <a:solidFill>
                <a:schemeClr val="accent1"/>
              </a:solidFill>
            </a:endParaRPr>
          </a:p>
        </p:txBody>
      </p:sp>
      <p:sp>
        <p:nvSpPr>
          <p:cNvPr id="14" name="TextBox 13">
            <a:extLst>
              <a:ext uri="{FF2B5EF4-FFF2-40B4-BE49-F238E27FC236}">
                <a16:creationId xmlns:a16="http://schemas.microsoft.com/office/drawing/2014/main" id="{C6F0F4E5-86B3-AB79-B755-FC510D5FFA1C}"/>
              </a:ext>
            </a:extLst>
          </p:cNvPr>
          <p:cNvSpPr txBox="1"/>
          <p:nvPr/>
        </p:nvSpPr>
        <p:spPr>
          <a:xfrm>
            <a:off x="6803621" y="1231938"/>
            <a:ext cx="5159433" cy="3970318"/>
          </a:xfrm>
          <a:prstGeom prst="rect">
            <a:avLst/>
          </a:prstGeom>
          <a:noFill/>
        </p:spPr>
        <p:txBody>
          <a:bodyPr wrap="square" rtlCol="0">
            <a:spAutoFit/>
          </a:bodyPr>
          <a:lstStyle/>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6:30pm Punto 2 del orden del día: Oportunidades de subvención federal y estatal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Descripción general — Programa 2023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err="1">
                <a:effectLst/>
                <a:latin typeface="Calibri" panose="020F0502020204030204" pitchFamily="34" charset="0"/>
                <a:ea typeface="Calibri" panose="020F0502020204030204" pitchFamily="34" charset="0"/>
                <a:cs typeface="Arial" panose="020B0604020202020204" pitchFamily="34" charset="0"/>
              </a:rPr>
              <a:t>ii</a:t>
            </a:r>
            <a:r>
              <a:rPr lang="es-US" sz="1800" dirty="0">
                <a:effectLst/>
                <a:latin typeface="Calibri" panose="020F0502020204030204" pitchFamily="34" charset="0"/>
                <a:ea typeface="Calibri" panose="020F0502020204030204" pitchFamily="34" charset="0"/>
                <a:cs typeface="Arial" panose="020B0604020202020204" pitchFamily="34" charset="0"/>
              </a:rPr>
              <a:t>. Debate del Equipo operativo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s-US" sz="1800" dirty="0" err="1">
                <a:solidFill>
                  <a:schemeClr val="accent1"/>
                </a:solidFill>
                <a:effectLst/>
                <a:latin typeface="Calibri" panose="020F0502020204030204" pitchFamily="34" charset="0"/>
                <a:ea typeface="Calibri" panose="020F0502020204030204" pitchFamily="34" charset="0"/>
                <a:cs typeface="Arial" panose="020B0604020202020204" pitchFamily="34" charset="0"/>
              </a:rPr>
              <a:t>iii</a:t>
            </a:r>
            <a:r>
              <a:rPr lang="es-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Comentarios del público </a:t>
            </a:r>
            <a:endParaRPr lang="en-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6:45pm Punto 3 del orden del día: Descripción general y próximos pasos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i. Descripción general y cronograma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6:55pm Comentarios finales y </a:t>
            </a:r>
            <a:r>
              <a:rPr lang="es-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comentarios del público general </a:t>
            </a:r>
            <a:endParaRPr lang="en-US" sz="18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Arial" panose="020B0604020202020204" pitchFamily="34" charset="0"/>
              </a:rPr>
              <a:t>7pm Cierre de la sesión</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0770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243243" y="-45803"/>
            <a:ext cx="11705514" cy="954107"/>
          </a:xfrm>
          <a:prstGeom prst="rect">
            <a:avLst/>
          </a:prstGeom>
          <a:noFill/>
        </p:spPr>
        <p:txBody>
          <a:bodyPr wrap="square" lIns="91440" tIns="45720" rIns="91440" bIns="45720" anchor="t">
            <a:spAutoFit/>
          </a:bodyPr>
          <a:lstStyle/>
          <a:p>
            <a:r>
              <a:rPr lang="en-US" sz="2800" b="1" dirty="0" err="1">
                <a:solidFill>
                  <a:srgbClr val="FFFFFF"/>
                </a:solidFill>
                <a:latin typeface="Calibri"/>
                <a:cs typeface="Times New Roman"/>
              </a:rPr>
              <a:t>Oportunidades</a:t>
            </a:r>
            <a:r>
              <a:rPr lang="en-US" sz="2800" b="1" dirty="0">
                <a:solidFill>
                  <a:srgbClr val="FFFFFF"/>
                </a:solidFill>
                <a:latin typeface="Calibri"/>
                <a:cs typeface="Times New Roman"/>
              </a:rPr>
              <a:t> de </a:t>
            </a:r>
            <a:r>
              <a:rPr lang="en-US" sz="2800" b="1" dirty="0" err="1">
                <a:solidFill>
                  <a:srgbClr val="FFFFFF"/>
                </a:solidFill>
                <a:latin typeface="Calibri"/>
                <a:cs typeface="Times New Roman"/>
              </a:rPr>
              <a:t>subvenciones</a:t>
            </a:r>
            <a:r>
              <a:rPr lang="en-US" sz="2800" b="1" dirty="0">
                <a:solidFill>
                  <a:srgbClr val="FFFFFF"/>
                </a:solidFill>
                <a:latin typeface="Calibri"/>
                <a:cs typeface="Times New Roman"/>
              </a:rPr>
              <a:t> federales y </a:t>
            </a:r>
            <a:r>
              <a:rPr lang="en-US" sz="2800" b="1" dirty="0" err="1">
                <a:solidFill>
                  <a:srgbClr val="FFFFFF"/>
                </a:solidFill>
                <a:latin typeface="Calibri"/>
                <a:cs typeface="Times New Roman"/>
              </a:rPr>
              <a:t>estatales</a:t>
            </a:r>
            <a:r>
              <a:rPr lang="en-US" sz="2800" b="1" dirty="0">
                <a:solidFill>
                  <a:srgbClr val="FFFFFF"/>
                </a:solidFill>
                <a:latin typeface="Calibri"/>
                <a:cs typeface="Times New Roman"/>
              </a:rPr>
              <a:t> – </a:t>
            </a:r>
          </a:p>
          <a:p>
            <a:r>
              <a:rPr lang="en-US" sz="2800" b="1" dirty="0" err="1">
                <a:solidFill>
                  <a:srgbClr val="FFFFFF"/>
                </a:solidFill>
                <a:latin typeface="Calibri"/>
                <a:cs typeface="Times New Roman"/>
              </a:rPr>
              <a:t>Ejemplos</a:t>
            </a:r>
            <a:endParaRPr lang="en-US" sz="2800" b="1" dirty="0">
              <a:solidFill>
                <a:srgbClr val="FFFFFF"/>
              </a:solidFill>
              <a:latin typeface="Calibri"/>
              <a:cs typeface="Times New Roman"/>
            </a:endParaRPr>
          </a:p>
        </p:txBody>
      </p:sp>
      <p:pic>
        <p:nvPicPr>
          <p:cNvPr id="61" name="Picture 60">
            <a:extLst>
              <a:ext uri="{FF2B5EF4-FFF2-40B4-BE49-F238E27FC236}">
                <a16:creationId xmlns:a16="http://schemas.microsoft.com/office/drawing/2014/main" id="{FE1B9307-C720-0F81-7030-F38B7B983256}"/>
              </a:ext>
            </a:extLst>
          </p:cNvPr>
          <p:cNvPicPr>
            <a:picLocks noChangeAspect="1"/>
          </p:cNvPicPr>
          <p:nvPr/>
        </p:nvPicPr>
        <p:blipFill>
          <a:blip r:embed="rId3"/>
          <a:stretch>
            <a:fillRect/>
          </a:stretch>
        </p:blipFill>
        <p:spPr>
          <a:xfrm>
            <a:off x="1144361" y="952907"/>
            <a:ext cx="9906967" cy="5797296"/>
          </a:xfrm>
          <a:prstGeom prst="rect">
            <a:avLst/>
          </a:prstGeom>
        </p:spPr>
      </p:pic>
    </p:spTree>
    <p:extLst>
      <p:ext uri="{BB962C8B-B14F-4D97-AF65-F5344CB8AC3E}">
        <p14:creationId xmlns:p14="http://schemas.microsoft.com/office/powerpoint/2010/main" val="2567534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354359" y="0"/>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3200" b="1" dirty="0" err="1">
                <a:solidFill>
                  <a:srgbClr val="FFFFFF"/>
                </a:solidFill>
                <a:latin typeface="Calibri"/>
                <a:cs typeface="Times New Roman"/>
              </a:rPr>
              <a:t>Muestra</a:t>
            </a:r>
            <a:r>
              <a:rPr lang="en-US" sz="3200" b="1" dirty="0">
                <a:solidFill>
                  <a:srgbClr val="FFFFFF"/>
                </a:solidFill>
                <a:latin typeface="Calibri"/>
                <a:cs typeface="Times New Roman"/>
              </a:rPr>
              <a:t> de </a:t>
            </a:r>
            <a:r>
              <a:rPr lang="en-US" sz="3200" b="1" dirty="0" err="1">
                <a:solidFill>
                  <a:srgbClr val="FFFFFF"/>
                </a:solidFill>
                <a:latin typeface="Calibri"/>
                <a:cs typeface="Times New Roman"/>
              </a:rPr>
              <a:t>oportunidades</a:t>
            </a:r>
            <a:r>
              <a:rPr lang="en-US" sz="3200" b="1" dirty="0">
                <a:solidFill>
                  <a:srgbClr val="FFFFFF"/>
                </a:solidFill>
                <a:latin typeface="Calibri"/>
                <a:cs typeface="Times New Roman"/>
              </a:rPr>
              <a:t> de </a:t>
            </a:r>
            <a:r>
              <a:rPr lang="en-US" sz="3200" b="1" dirty="0" err="1">
                <a:solidFill>
                  <a:srgbClr val="FFFFFF"/>
                </a:solidFill>
                <a:latin typeface="Calibri"/>
                <a:cs typeface="Times New Roman"/>
              </a:rPr>
              <a:t>subvenciones</a:t>
            </a:r>
            <a:r>
              <a:rPr lang="en-US" sz="3200" b="1" dirty="0">
                <a:solidFill>
                  <a:srgbClr val="FFFFFF"/>
                </a:solidFill>
                <a:latin typeface="Calibri"/>
                <a:cs typeface="Times New Roman"/>
              </a:rPr>
              <a:t> federales </a:t>
            </a:r>
          </a:p>
          <a:p>
            <a:r>
              <a:rPr lang="en-US" sz="3200" b="1" dirty="0">
                <a:solidFill>
                  <a:srgbClr val="FFFFFF"/>
                </a:solidFill>
                <a:latin typeface="Calibri"/>
                <a:cs typeface="Times New Roman"/>
              </a:rPr>
              <a:t>y </a:t>
            </a:r>
            <a:r>
              <a:rPr lang="en-US" sz="3200" b="1" dirty="0" err="1">
                <a:solidFill>
                  <a:srgbClr val="FFFFFF"/>
                </a:solidFill>
                <a:latin typeface="Calibri"/>
                <a:cs typeface="Times New Roman"/>
              </a:rPr>
              <a:t>estatales</a:t>
            </a:r>
            <a:r>
              <a:rPr lang="en-US" sz="3200" b="1" dirty="0">
                <a:solidFill>
                  <a:srgbClr val="FFFFFF"/>
                </a:solidFill>
                <a:latin typeface="Calibri"/>
                <a:cs typeface="Times New Roman"/>
              </a:rPr>
              <a:t> </a:t>
            </a:r>
          </a:p>
        </p:txBody>
      </p:sp>
      <p:sp>
        <p:nvSpPr>
          <p:cNvPr id="4" name="TextBox 3">
            <a:extLst>
              <a:ext uri="{FF2B5EF4-FFF2-40B4-BE49-F238E27FC236}">
                <a16:creationId xmlns:a16="http://schemas.microsoft.com/office/drawing/2014/main" id="{AC29AD09-42AE-1DC9-A82D-4E3CDD65C2F2}"/>
              </a:ext>
            </a:extLst>
          </p:cNvPr>
          <p:cNvSpPr txBox="1"/>
          <p:nvPr/>
        </p:nvSpPr>
        <p:spPr>
          <a:xfrm>
            <a:off x="6583767" y="1188570"/>
            <a:ext cx="5608233" cy="369332"/>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400" b="1"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0D25C106-21D0-7240-0224-FD63A139C347}"/>
              </a:ext>
            </a:extLst>
          </p:cNvPr>
          <p:cNvSpPr txBox="1"/>
          <p:nvPr/>
        </p:nvSpPr>
        <p:spPr>
          <a:xfrm>
            <a:off x="6550674" y="1904500"/>
            <a:ext cx="5528985" cy="246221"/>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CA05C675-AC32-5B64-8C3E-EFD0567D4CF4}"/>
              </a:ext>
            </a:extLst>
          </p:cNvPr>
          <p:cNvSpPr txBox="1"/>
          <p:nvPr/>
        </p:nvSpPr>
        <p:spPr>
          <a:xfrm>
            <a:off x="7848243" y="2865652"/>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89C6DA19-BE96-50A9-FDE6-6A4D1E6F4400}"/>
              </a:ext>
            </a:extLst>
          </p:cNvPr>
          <p:cNvSpPr txBox="1"/>
          <p:nvPr/>
        </p:nvSpPr>
        <p:spPr>
          <a:xfrm>
            <a:off x="7848241" y="3582976"/>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DFCE3A42-E212-72DD-BB51-34C76510DC21}"/>
              </a:ext>
            </a:extLst>
          </p:cNvPr>
          <p:cNvSpPr txBox="1"/>
          <p:nvPr/>
        </p:nvSpPr>
        <p:spPr>
          <a:xfrm>
            <a:off x="7848240" y="4306016"/>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0062055" y="2865652"/>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0062054" y="3582976"/>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0062049" y="4306016"/>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pic>
        <p:nvPicPr>
          <p:cNvPr id="2" name="Picture 1">
            <a:extLst>
              <a:ext uri="{FF2B5EF4-FFF2-40B4-BE49-F238E27FC236}">
                <a16:creationId xmlns:a16="http://schemas.microsoft.com/office/drawing/2014/main" id="{13C67955-91A6-4CB8-36D1-141433B01C63}"/>
              </a:ext>
            </a:extLst>
          </p:cNvPr>
          <p:cNvPicPr>
            <a:picLocks noChangeAspect="1"/>
          </p:cNvPicPr>
          <p:nvPr/>
        </p:nvPicPr>
        <p:blipFill>
          <a:blip r:embed="rId3"/>
          <a:stretch>
            <a:fillRect/>
          </a:stretch>
        </p:blipFill>
        <p:spPr>
          <a:xfrm>
            <a:off x="1944562" y="1154521"/>
            <a:ext cx="8121921" cy="4856909"/>
          </a:xfrm>
          <a:prstGeom prst="rect">
            <a:avLst/>
          </a:prstGeom>
        </p:spPr>
      </p:pic>
      <p:sp>
        <p:nvSpPr>
          <p:cNvPr id="8" name="TextBox 7">
            <a:extLst>
              <a:ext uri="{FF2B5EF4-FFF2-40B4-BE49-F238E27FC236}">
                <a16:creationId xmlns:a16="http://schemas.microsoft.com/office/drawing/2014/main" id="{36ED5BEC-049F-50E8-0996-7F129ADE53C8}"/>
              </a:ext>
            </a:extLst>
          </p:cNvPr>
          <p:cNvSpPr txBox="1"/>
          <p:nvPr/>
        </p:nvSpPr>
        <p:spPr>
          <a:xfrm>
            <a:off x="6458423" y="1976193"/>
            <a:ext cx="3599071" cy="523220"/>
          </a:xfrm>
          <a:prstGeom prst="rect">
            <a:avLst/>
          </a:prstGeom>
          <a:noFill/>
        </p:spPr>
        <p:txBody>
          <a:bodyPr wrap="square" rtlCol="0">
            <a:spAutoFit/>
          </a:bodyPr>
          <a:lstStyle>
            <a:defPPr>
              <a:defRPr lang="en-US"/>
            </a:defPPr>
            <a:lvl1pPr algn="ctr">
              <a:defRPr sz="1400" i="1">
                <a:solidFill>
                  <a:srgbClr val="FF0000"/>
                </a:solidFill>
              </a:defRPr>
            </a:lvl1pPr>
          </a:lstStyle>
          <a:p>
            <a:r>
              <a:rPr lang="en-US" dirty="0" err="1"/>
              <a:t>Programa</a:t>
            </a:r>
            <a:r>
              <a:rPr lang="en-US" dirty="0"/>
              <a:t> de </a:t>
            </a:r>
            <a:r>
              <a:rPr lang="en-US" dirty="0" err="1"/>
              <a:t>Mejora</a:t>
            </a:r>
            <a:r>
              <a:rPr lang="en-US" dirty="0"/>
              <a:t> para </a:t>
            </a:r>
            <a:r>
              <a:rPr lang="en-US" dirty="0" err="1"/>
              <a:t>los</a:t>
            </a:r>
            <a:r>
              <a:rPr lang="en-US" dirty="0"/>
              <a:t> </a:t>
            </a:r>
            <a:r>
              <a:rPr lang="en-US" dirty="0" err="1"/>
              <a:t>Corredores</a:t>
            </a:r>
            <a:r>
              <a:rPr lang="en-US" dirty="0"/>
              <a:t> </a:t>
            </a:r>
            <a:r>
              <a:rPr lang="en-US" dirty="0" err="1"/>
              <a:t>Comerciales</a:t>
            </a:r>
            <a:r>
              <a:rPr lang="en-US" dirty="0"/>
              <a:t> (TCEP)</a:t>
            </a:r>
          </a:p>
        </p:txBody>
      </p:sp>
      <p:sp>
        <p:nvSpPr>
          <p:cNvPr id="9" name="TextBox 8">
            <a:extLst>
              <a:ext uri="{FF2B5EF4-FFF2-40B4-BE49-F238E27FC236}">
                <a16:creationId xmlns:a16="http://schemas.microsoft.com/office/drawing/2014/main" id="{C8FDC893-A91C-6C6F-A5F8-584EAC8CDB3F}"/>
              </a:ext>
            </a:extLst>
          </p:cNvPr>
          <p:cNvSpPr txBox="1"/>
          <p:nvPr/>
        </p:nvSpPr>
        <p:spPr>
          <a:xfrm>
            <a:off x="6458616" y="3618214"/>
            <a:ext cx="3599073" cy="523220"/>
          </a:xfrm>
          <a:prstGeom prst="rect">
            <a:avLst/>
          </a:prstGeom>
          <a:noFill/>
        </p:spPr>
        <p:txBody>
          <a:bodyPr wrap="square" rtlCol="0">
            <a:spAutoFit/>
          </a:bodyPr>
          <a:lstStyle/>
          <a:p>
            <a:pPr algn="ctr"/>
            <a:r>
              <a:rPr lang="en-US" sz="1400" i="1" dirty="0" err="1">
                <a:solidFill>
                  <a:srgbClr val="FF0000"/>
                </a:solidFill>
              </a:rPr>
              <a:t>Tren</a:t>
            </a:r>
            <a:r>
              <a:rPr lang="en-US" sz="1400" i="1" dirty="0">
                <a:solidFill>
                  <a:srgbClr val="FF0000"/>
                </a:solidFill>
              </a:rPr>
              <a:t> de </a:t>
            </a:r>
            <a:r>
              <a:rPr lang="en-US" sz="1400" i="1" dirty="0" err="1">
                <a:solidFill>
                  <a:srgbClr val="FF0000"/>
                </a:solidFill>
              </a:rPr>
              <a:t>tránsito</a:t>
            </a:r>
            <a:r>
              <a:rPr lang="en-US" sz="1400" i="1" dirty="0">
                <a:solidFill>
                  <a:srgbClr val="FF0000"/>
                </a:solidFill>
              </a:rPr>
              <a:t> e </a:t>
            </a:r>
            <a:r>
              <a:rPr lang="en-US" sz="1400" i="1" dirty="0" err="1">
                <a:solidFill>
                  <a:srgbClr val="FF0000"/>
                </a:solidFill>
              </a:rPr>
              <a:t>interurbano</a:t>
            </a:r>
            <a:r>
              <a:rPr lang="en-US" sz="1400" i="1" dirty="0">
                <a:solidFill>
                  <a:srgbClr val="FF0000"/>
                </a:solidFill>
              </a:rPr>
              <a:t> </a:t>
            </a:r>
          </a:p>
          <a:p>
            <a:pPr algn="ctr"/>
            <a:r>
              <a:rPr lang="en-US" sz="1400" i="1" dirty="0" err="1">
                <a:solidFill>
                  <a:srgbClr val="FF0000"/>
                </a:solidFill>
              </a:rPr>
              <a:t>Programa</a:t>
            </a:r>
            <a:r>
              <a:rPr lang="en-US" sz="1400" i="1" dirty="0">
                <a:solidFill>
                  <a:srgbClr val="FF0000"/>
                </a:solidFill>
              </a:rPr>
              <a:t> de capital (TIRCP)</a:t>
            </a:r>
          </a:p>
        </p:txBody>
      </p:sp>
      <p:sp>
        <p:nvSpPr>
          <p:cNvPr id="10" name="TextBox 9">
            <a:extLst>
              <a:ext uri="{FF2B5EF4-FFF2-40B4-BE49-F238E27FC236}">
                <a16:creationId xmlns:a16="http://schemas.microsoft.com/office/drawing/2014/main" id="{BD2DD08F-3298-7F50-94F5-54FC62AADE39}"/>
              </a:ext>
            </a:extLst>
          </p:cNvPr>
          <p:cNvSpPr txBox="1"/>
          <p:nvPr/>
        </p:nvSpPr>
        <p:spPr>
          <a:xfrm>
            <a:off x="6458423" y="5369819"/>
            <a:ext cx="3599072" cy="523220"/>
          </a:xfrm>
          <a:prstGeom prst="rect">
            <a:avLst/>
          </a:prstGeom>
          <a:noFill/>
        </p:spPr>
        <p:txBody>
          <a:bodyPr wrap="square" rtlCol="0">
            <a:spAutoFit/>
          </a:bodyPr>
          <a:lstStyle/>
          <a:p>
            <a:pPr algn="ctr"/>
            <a:r>
              <a:rPr lang="en-US" sz="1400" i="1" dirty="0" err="1">
                <a:solidFill>
                  <a:srgbClr val="FF0000"/>
                </a:solidFill>
              </a:rPr>
              <a:t>Infraestructura</a:t>
            </a:r>
            <a:r>
              <a:rPr lang="en-US" sz="1400" i="1" dirty="0">
                <a:solidFill>
                  <a:srgbClr val="FF0000"/>
                </a:solidFill>
              </a:rPr>
              <a:t> para la </a:t>
            </a:r>
            <a:r>
              <a:rPr lang="en-US" sz="1400" i="1" dirty="0" err="1">
                <a:solidFill>
                  <a:srgbClr val="FF0000"/>
                </a:solidFill>
              </a:rPr>
              <a:t>reconstrucción</a:t>
            </a:r>
            <a:r>
              <a:rPr lang="en-US" sz="1400" i="1" dirty="0">
                <a:solidFill>
                  <a:srgbClr val="FF0000"/>
                </a:solidFill>
              </a:rPr>
              <a:t> de América (INFRA)</a:t>
            </a:r>
          </a:p>
        </p:txBody>
      </p:sp>
      <p:sp>
        <p:nvSpPr>
          <p:cNvPr id="11" name="TextBox 10">
            <a:extLst>
              <a:ext uri="{FF2B5EF4-FFF2-40B4-BE49-F238E27FC236}">
                <a16:creationId xmlns:a16="http://schemas.microsoft.com/office/drawing/2014/main" id="{948805B8-4FFD-7908-6257-AB322EDD5FB9}"/>
              </a:ext>
            </a:extLst>
          </p:cNvPr>
          <p:cNvSpPr txBox="1"/>
          <p:nvPr/>
        </p:nvSpPr>
        <p:spPr>
          <a:xfrm>
            <a:off x="1940256" y="3721241"/>
            <a:ext cx="3603636" cy="523220"/>
          </a:xfrm>
          <a:prstGeom prst="rect">
            <a:avLst/>
          </a:prstGeom>
          <a:noFill/>
        </p:spPr>
        <p:txBody>
          <a:bodyPr wrap="square" rtlCol="0">
            <a:spAutoFit/>
          </a:bodyPr>
          <a:lstStyle/>
          <a:p>
            <a:pPr algn="ctr"/>
            <a:r>
              <a:rPr lang="en-US" sz="1400" i="1" dirty="0" err="1">
                <a:solidFill>
                  <a:srgbClr val="FF0000"/>
                </a:solidFill>
              </a:rPr>
              <a:t>Programa</a:t>
            </a:r>
            <a:r>
              <a:rPr lang="en-US" sz="1400" i="1" dirty="0">
                <a:solidFill>
                  <a:srgbClr val="FF0000"/>
                </a:solidFill>
              </a:rPr>
              <a:t> de </a:t>
            </a:r>
            <a:r>
              <a:rPr lang="en-US" sz="1400" i="1" dirty="0" err="1">
                <a:solidFill>
                  <a:srgbClr val="FF0000"/>
                </a:solidFill>
              </a:rPr>
              <a:t>Asociaciones</a:t>
            </a:r>
            <a:r>
              <a:rPr lang="en-US" sz="1400" i="1" dirty="0">
                <a:solidFill>
                  <a:srgbClr val="FF0000"/>
                </a:solidFill>
              </a:rPr>
              <a:t> Locales – </a:t>
            </a:r>
          </a:p>
          <a:p>
            <a:pPr algn="ctr"/>
            <a:r>
              <a:rPr lang="en-US" sz="1400" i="1" dirty="0">
                <a:solidFill>
                  <a:srgbClr val="FF0000"/>
                </a:solidFill>
              </a:rPr>
              <a:t>Formulaic (LPP-F)</a:t>
            </a:r>
          </a:p>
        </p:txBody>
      </p:sp>
      <p:sp>
        <p:nvSpPr>
          <p:cNvPr id="12" name="TextBox 11">
            <a:extLst>
              <a:ext uri="{FF2B5EF4-FFF2-40B4-BE49-F238E27FC236}">
                <a16:creationId xmlns:a16="http://schemas.microsoft.com/office/drawing/2014/main" id="{5AD5F68B-990F-12F2-79A2-DC4DE290089B}"/>
              </a:ext>
            </a:extLst>
          </p:cNvPr>
          <p:cNvSpPr txBox="1"/>
          <p:nvPr/>
        </p:nvSpPr>
        <p:spPr>
          <a:xfrm>
            <a:off x="1940256" y="1904500"/>
            <a:ext cx="3603636" cy="307777"/>
          </a:xfrm>
          <a:prstGeom prst="rect">
            <a:avLst/>
          </a:prstGeom>
          <a:noFill/>
        </p:spPr>
        <p:txBody>
          <a:bodyPr wrap="square" rtlCol="0">
            <a:spAutoFit/>
          </a:bodyPr>
          <a:lstStyle/>
          <a:p>
            <a:pPr algn="ctr"/>
            <a:r>
              <a:rPr lang="en-US" sz="1400" i="1" dirty="0" err="1">
                <a:solidFill>
                  <a:srgbClr val="FF0000"/>
                </a:solidFill>
              </a:rPr>
              <a:t>Programa</a:t>
            </a:r>
            <a:r>
              <a:rPr lang="en-US" sz="1400" i="1" dirty="0">
                <a:solidFill>
                  <a:srgbClr val="FF0000"/>
                </a:solidFill>
              </a:rPr>
              <a:t> de </a:t>
            </a:r>
            <a:r>
              <a:rPr lang="en-US" sz="1400" i="1" dirty="0" err="1">
                <a:solidFill>
                  <a:srgbClr val="FF0000"/>
                </a:solidFill>
              </a:rPr>
              <a:t>Transporte</a:t>
            </a:r>
            <a:r>
              <a:rPr lang="en-US" sz="1400" i="1" dirty="0">
                <a:solidFill>
                  <a:srgbClr val="FF0000"/>
                </a:solidFill>
              </a:rPr>
              <a:t> </a:t>
            </a:r>
            <a:r>
              <a:rPr lang="en-US" sz="1400" i="1" dirty="0" err="1">
                <a:solidFill>
                  <a:srgbClr val="FF0000"/>
                </a:solidFill>
              </a:rPr>
              <a:t>Activo</a:t>
            </a:r>
            <a:r>
              <a:rPr lang="en-US" sz="1400" i="1" dirty="0">
                <a:solidFill>
                  <a:srgbClr val="FF0000"/>
                </a:solidFill>
              </a:rPr>
              <a:t> (ATP)</a:t>
            </a:r>
          </a:p>
        </p:txBody>
      </p:sp>
      <p:sp>
        <p:nvSpPr>
          <p:cNvPr id="13" name="TextBox 12">
            <a:extLst>
              <a:ext uri="{FF2B5EF4-FFF2-40B4-BE49-F238E27FC236}">
                <a16:creationId xmlns:a16="http://schemas.microsoft.com/office/drawing/2014/main" id="{7CD71881-3C0D-DCF7-2E82-C9785E2F1914}"/>
              </a:ext>
            </a:extLst>
          </p:cNvPr>
          <p:cNvSpPr txBox="1"/>
          <p:nvPr/>
        </p:nvSpPr>
        <p:spPr>
          <a:xfrm>
            <a:off x="2017258" y="5369819"/>
            <a:ext cx="3603636" cy="369332"/>
          </a:xfrm>
          <a:prstGeom prst="rect">
            <a:avLst/>
          </a:prstGeom>
          <a:noFill/>
        </p:spPr>
        <p:txBody>
          <a:bodyPr wrap="square" rtlCol="0">
            <a:spAutoFit/>
          </a:bodyPr>
          <a:lstStyle/>
          <a:p>
            <a:pPr marL="0" marR="0">
              <a:spcBef>
                <a:spcPts val="0"/>
              </a:spcBef>
              <a:spcAft>
                <a:spcPts val="0"/>
              </a:spcAft>
            </a:pPr>
            <a:r>
              <a:rPr lang="es-US" sz="1800" i="1" dirty="0">
                <a:effectLst/>
                <a:latin typeface="Calibri" panose="020F0502020204030204" pitchFamily="34" charset="0"/>
                <a:ea typeface="Calibri" panose="020F0502020204030204" pitchFamily="34" charset="0"/>
                <a:cs typeface="Arial" panose="020B0604020202020204" pitchFamily="34" charset="0"/>
              </a:rPr>
              <a:t>Programa Transporte Limpio</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EC54D3F5-4E72-CFE1-532C-8C1971CA51E1}"/>
              </a:ext>
            </a:extLst>
          </p:cNvPr>
          <p:cNvSpPr txBox="1"/>
          <p:nvPr/>
        </p:nvSpPr>
        <p:spPr>
          <a:xfrm>
            <a:off x="10320903" y="6247"/>
            <a:ext cx="1504336" cy="1200329"/>
          </a:xfrm>
          <a:prstGeom prst="rect">
            <a:avLst/>
          </a:prstGeom>
          <a:noFill/>
        </p:spPr>
        <p:txBody>
          <a:bodyPr wrap="square" rtlCol="0">
            <a:spAutoFit/>
          </a:bodyPr>
          <a:lstStyle/>
          <a:p>
            <a:r>
              <a:rPr lang="es-ES_tradnl" dirty="0" err="1">
                <a:solidFill>
                  <a:srgbClr val="FF0000"/>
                </a:solidFill>
              </a:rPr>
              <a:t>See</a:t>
            </a:r>
            <a:r>
              <a:rPr lang="es-ES_tradnl" dirty="0">
                <a:solidFill>
                  <a:srgbClr val="FF0000"/>
                </a:solidFill>
              </a:rPr>
              <a:t> </a:t>
            </a:r>
            <a:r>
              <a:rPr lang="es-ES_tradnl" dirty="0" err="1">
                <a:solidFill>
                  <a:srgbClr val="FF0000"/>
                </a:solidFill>
              </a:rPr>
              <a:t>slide</a:t>
            </a:r>
            <a:r>
              <a:rPr lang="es-ES_tradnl" dirty="0">
                <a:solidFill>
                  <a:srgbClr val="FF0000"/>
                </a:solidFill>
              </a:rPr>
              <a:t> 32 </a:t>
            </a:r>
            <a:r>
              <a:rPr lang="es-ES_tradnl" dirty="0" err="1">
                <a:solidFill>
                  <a:srgbClr val="FF0000"/>
                </a:solidFill>
              </a:rPr>
              <a:t>for</a:t>
            </a:r>
            <a:r>
              <a:rPr lang="es-ES_tradnl" dirty="0">
                <a:solidFill>
                  <a:srgbClr val="FF0000"/>
                </a:solidFill>
              </a:rPr>
              <a:t> </a:t>
            </a:r>
            <a:r>
              <a:rPr lang="es-ES_tradnl" dirty="0" err="1">
                <a:solidFill>
                  <a:srgbClr val="FF0000"/>
                </a:solidFill>
              </a:rPr>
              <a:t>copy</a:t>
            </a:r>
            <a:r>
              <a:rPr lang="es-ES_tradnl" dirty="0">
                <a:solidFill>
                  <a:srgbClr val="FF0000"/>
                </a:solidFill>
              </a:rPr>
              <a:t> in English in </a:t>
            </a:r>
            <a:r>
              <a:rPr lang="es-ES_tradnl" dirty="0" err="1">
                <a:solidFill>
                  <a:srgbClr val="FF0000"/>
                </a:solidFill>
              </a:rPr>
              <a:t>Graphic</a:t>
            </a:r>
            <a:endParaRPr lang="es-ES_tradnl" dirty="0">
              <a:solidFill>
                <a:srgbClr val="FF0000"/>
              </a:solidFill>
            </a:endParaRPr>
          </a:p>
        </p:txBody>
      </p:sp>
    </p:spTree>
    <p:extLst>
      <p:ext uri="{BB962C8B-B14F-4D97-AF65-F5344CB8AC3E}">
        <p14:creationId xmlns:p14="http://schemas.microsoft.com/office/powerpoint/2010/main" val="586942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2070731"/>
            <a:ext cx="12172996" cy="769441"/>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Debate del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Comité</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Consultivo</a:t>
            </a:r>
            <a:endPar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659581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4F2CF777-3C9F-4803-9A0E-759C6959A0A4}"/>
              </a:ext>
            </a:extLst>
          </p:cNvPr>
          <p:cNvSpPr>
            <a:spLocks noGrp="1"/>
          </p:cNvSpPr>
          <p:nvPr>
            <p:ph type="title"/>
          </p:nvPr>
        </p:nvSpPr>
        <p:spPr>
          <a:xfrm>
            <a:off x="457200" y="146611"/>
            <a:ext cx="10375701" cy="685604"/>
          </a:xfrm>
        </p:spPr>
        <p:txBody>
          <a:bodyPr>
            <a:normAutofit/>
          </a:bodyPr>
          <a:lstStyle/>
          <a:p>
            <a:r>
              <a:rPr lang="en-US" sz="2800" i="1" dirty="0" err="1"/>
              <a:t>Comentarios</a:t>
            </a:r>
            <a:r>
              <a:rPr lang="en-US" sz="2800" i="1" dirty="0"/>
              <a:t> </a:t>
            </a:r>
            <a:r>
              <a:rPr lang="en-US" sz="2800" i="1" dirty="0" err="1"/>
              <a:t>públicos</a:t>
            </a:r>
            <a:endParaRPr lang="en-US" sz="2800" b="1" i="1" dirty="0">
              <a:solidFill>
                <a:schemeClr val="bg1"/>
              </a:solidFill>
              <a:latin typeface="+mn-lt"/>
              <a:ea typeface="+mn-ea"/>
              <a:cs typeface="Calibri" panose="020F0502020204030204"/>
            </a:endParaRPr>
          </a:p>
        </p:txBody>
      </p:sp>
      <p:sp>
        <p:nvSpPr>
          <p:cNvPr id="6" name="TextBox 5">
            <a:extLst>
              <a:ext uri="{FF2B5EF4-FFF2-40B4-BE49-F238E27FC236}">
                <a16:creationId xmlns:a16="http://schemas.microsoft.com/office/drawing/2014/main" id="{50C2837C-08F5-45C2-9301-A759DE015371}"/>
              </a:ext>
            </a:extLst>
          </p:cNvPr>
          <p:cNvSpPr txBox="1"/>
          <p:nvPr/>
        </p:nvSpPr>
        <p:spPr>
          <a:xfrm>
            <a:off x="676274" y="1023396"/>
            <a:ext cx="10952741" cy="830997"/>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 le dará </a:t>
            </a:r>
            <a:r>
              <a:rPr kumimoji="0" lang="es-ES" sz="24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minuto </a:t>
            </a:r>
            <a:r>
              <a:rPr kumimoji="0" lang="es-ES"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para hacer su pregunta o comentario para darles a todos los asistentes la oportunidad de hablar.</a:t>
            </a: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2400" b="0" i="1"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Add-in 6" title="Breaktime">
                <a:extLst>
                  <a:ext uri="{FF2B5EF4-FFF2-40B4-BE49-F238E27FC236}">
                    <a16:creationId xmlns:a16="http://schemas.microsoft.com/office/drawing/2014/main" id="{ADF251F3-280C-492E-BF50-4421D2B9F24E}"/>
                  </a:ext>
                </a:extLst>
              </p:cNvPr>
              <p:cNvGraphicFramePr>
                <a:graphicFrameLocks noGrp="1"/>
              </p:cNvGraphicFramePr>
              <p:nvPr/>
            </p:nvGraphicFramePr>
            <p:xfrm>
              <a:off x="3263158" y="2877530"/>
              <a:ext cx="7238103" cy="3747693"/>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7" name="Add-in 6" title="Breaktime">
                <a:extLst>
                  <a:ext uri="{FF2B5EF4-FFF2-40B4-BE49-F238E27FC236}">
                    <a16:creationId xmlns:a16="http://schemas.microsoft.com/office/drawing/2014/main" id="{ADF251F3-280C-492E-BF50-4421D2B9F24E}"/>
                  </a:ext>
                </a:extLst>
              </p:cNvPr>
              <p:cNvPicPr>
                <a:picLocks noGrp="1" noRot="1" noChangeAspect="1" noMove="1" noResize="1" noEditPoints="1" noAdjustHandles="1" noChangeArrowheads="1" noChangeShapeType="1"/>
              </p:cNvPicPr>
              <p:nvPr/>
            </p:nvPicPr>
            <p:blipFill>
              <a:blip r:embed="rId4"/>
              <a:stretch>
                <a:fillRect/>
              </a:stretch>
            </p:blipFill>
            <p:spPr>
              <a:xfrm>
                <a:off x="3263158" y="2877530"/>
                <a:ext cx="7238103" cy="3747693"/>
              </a:xfrm>
              <a:prstGeom prst="rect">
                <a:avLst/>
              </a:prstGeom>
            </p:spPr>
          </p:pic>
        </mc:Fallback>
      </mc:AlternateContent>
    </p:spTree>
    <p:extLst>
      <p:ext uri="{BB962C8B-B14F-4D97-AF65-F5344CB8AC3E}">
        <p14:creationId xmlns:p14="http://schemas.microsoft.com/office/powerpoint/2010/main" val="4032229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50996"/>
            <a:ext cx="12035790" cy="14465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Punto 3 del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orden</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del día: </a:t>
            </a:r>
          </a:p>
          <a:p>
            <a:pPr marL="0" marR="0" lvl="0" indent="0" algn="ctr" defTabSz="457200" rtl="0" eaLnBrk="1" fontAlgn="auto" latinLnBrk="0" hangingPunct="1">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Descripción</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general y </a:t>
            </a:r>
            <a:r>
              <a:rPr kumimoji="0" lang="en-US" sz="4400" b="1"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a:rPr>
              <a:t>próximos</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a:rPr>
              <a:t> pasos</a:t>
            </a:r>
          </a:p>
        </p:txBody>
      </p:sp>
    </p:spTree>
    <p:extLst>
      <p:ext uri="{BB962C8B-B14F-4D97-AF65-F5344CB8AC3E}">
        <p14:creationId xmlns:p14="http://schemas.microsoft.com/office/powerpoint/2010/main" val="2604704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Right 18">
            <a:extLst>
              <a:ext uri="{FF2B5EF4-FFF2-40B4-BE49-F238E27FC236}">
                <a16:creationId xmlns:a16="http://schemas.microsoft.com/office/drawing/2014/main" id="{66E8396B-D9E6-CC7E-FE3F-8F3B8E1DEA61}"/>
              </a:ext>
            </a:extLst>
          </p:cNvPr>
          <p:cNvSpPr/>
          <p:nvPr/>
        </p:nvSpPr>
        <p:spPr>
          <a:xfrm>
            <a:off x="5464142" y="3565182"/>
            <a:ext cx="6722927" cy="29304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BA8CC2A0-74CC-0A0C-FEAB-A1D844DD0BB1}"/>
              </a:ext>
            </a:extLst>
          </p:cNvPr>
          <p:cNvSpPr/>
          <p:nvPr/>
        </p:nvSpPr>
        <p:spPr>
          <a:xfrm>
            <a:off x="0" y="948010"/>
            <a:ext cx="9842965" cy="2919689"/>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50A32-AF08-D21A-FD6A-2094A81F568C}"/>
              </a:ext>
            </a:extLst>
          </p:cNvPr>
          <p:cNvSpPr>
            <a:spLocks noGrp="1"/>
          </p:cNvSpPr>
          <p:nvPr>
            <p:ph type="title"/>
          </p:nvPr>
        </p:nvSpPr>
        <p:spPr>
          <a:xfrm>
            <a:off x="398665" y="477016"/>
            <a:ext cx="9045633" cy="42914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Lista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inicial</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de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proyectos</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y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programas</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Anticiparse</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 la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fase</a:t>
            </a:r>
            <a: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t> </a:t>
            </a:r>
            <a:r>
              <a:rPr kumimoji="0" lang="en-US" sz="3200" b="1" i="0" u="none" strike="noStrike" kern="1200" cap="none" spc="0" normalizeH="0" baseline="0" noProof="0" dirty="0" err="1">
                <a:ln>
                  <a:noFill/>
                </a:ln>
                <a:solidFill>
                  <a:srgbClr val="FFFFFF"/>
                </a:solidFill>
                <a:effectLst/>
                <a:uLnTx/>
                <a:uFillTx/>
                <a:latin typeface="Calibri"/>
                <a:ea typeface="Times New Roman" panose="02020603050405020304" pitchFamily="18" charset="0"/>
                <a:cs typeface="Times New Roman"/>
              </a:rPr>
              <a:t>siguiente</a:t>
            </a:r>
            <a:br>
              <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rPr>
            </a:br>
            <a:endParaRPr kumimoji="0" lang="en-US" sz="3200" b="1"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Times New Roman"/>
            </a:endParaRPr>
          </a:p>
        </p:txBody>
      </p:sp>
      <p:sp>
        <p:nvSpPr>
          <p:cNvPr id="3" name="Slide Number Placeholder 2">
            <a:extLst>
              <a:ext uri="{FF2B5EF4-FFF2-40B4-BE49-F238E27FC236}">
                <a16:creationId xmlns:a16="http://schemas.microsoft.com/office/drawing/2014/main" id="{9E66A617-A122-2733-0C48-98A17FF4E64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99CCAFA-0941-60C9-B04E-D4DEC78484A1}"/>
              </a:ext>
            </a:extLst>
          </p:cNvPr>
          <p:cNvSpPr txBox="1"/>
          <p:nvPr/>
        </p:nvSpPr>
        <p:spPr>
          <a:xfrm>
            <a:off x="87615" y="1895319"/>
            <a:ext cx="17445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Times New Roman" panose="02020603050405020304" pitchFamily="18" charset="0"/>
              </a:rPr>
              <a:t>Compilar la lista completa de proyectos/</a:t>
            </a:r>
          </a:p>
          <a:p>
            <a:pPr marL="0" marR="0">
              <a:spcBef>
                <a:spcPts val="0"/>
              </a:spcBef>
              <a:spcAft>
                <a:spcPts val="0"/>
              </a:spcAft>
            </a:pPr>
            <a:r>
              <a:rPr lang="es-US" sz="1800" dirty="0">
                <a:effectLst/>
                <a:latin typeface="Calibri" panose="020F0502020204030204" pitchFamily="34" charset="0"/>
                <a:ea typeface="Calibri" panose="020F0502020204030204" pitchFamily="34" charset="0"/>
                <a:cs typeface="Times New Roman" panose="02020603050405020304" pitchFamily="18" charset="0"/>
              </a:rPr>
              <a:t>programas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EFBEA27-EB1C-712E-AC3C-B7D069D3DEB6}"/>
              </a:ext>
            </a:extLst>
          </p:cNvPr>
          <p:cNvSpPr txBox="1"/>
          <p:nvPr/>
        </p:nvSpPr>
        <p:spPr>
          <a:xfrm>
            <a:off x="7570985" y="2129009"/>
            <a:ext cx="18285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Paquete</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proyectos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para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evaluación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49C8A0C5-D873-D034-9576-D241E75C3232}"/>
              </a:ext>
            </a:extLst>
          </p:cNvPr>
          <p:cNvSpPr txBox="1"/>
          <p:nvPr/>
        </p:nvSpPr>
        <p:spPr>
          <a:xfrm>
            <a:off x="5662424" y="4448632"/>
            <a:ext cx="14779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Desarollar</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las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medidas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los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criterios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la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ejecución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F107359A-3410-0C2B-EAEE-FB9F7131A7A4}"/>
              </a:ext>
            </a:extLst>
          </p:cNvPr>
          <p:cNvSpPr txBox="1"/>
          <p:nvPr/>
        </p:nvSpPr>
        <p:spPr>
          <a:xfrm>
            <a:off x="8931335" y="4481565"/>
            <a:ext cx="27420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Evaluar</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estos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proyectos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agrupados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contra las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medidas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los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criterios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la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ejecución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432AC523-D48E-9320-8E2B-D79AD381FB33}"/>
              </a:ext>
            </a:extLst>
          </p:cNvPr>
          <p:cNvSpPr txBox="1"/>
          <p:nvPr/>
        </p:nvSpPr>
        <p:spPr>
          <a:xfrm>
            <a:off x="7402166" y="4465873"/>
            <a:ext cx="13130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Aportación</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del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Comité</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Consultivo</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el</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CLC</a:t>
            </a:r>
          </a:p>
        </p:txBody>
      </p:sp>
      <p:sp>
        <p:nvSpPr>
          <p:cNvPr id="10" name="TextBox 9">
            <a:extLst>
              <a:ext uri="{FF2B5EF4-FFF2-40B4-BE49-F238E27FC236}">
                <a16:creationId xmlns:a16="http://schemas.microsoft.com/office/drawing/2014/main" id="{AA99E215-7E3C-3701-CFA4-1B3124297219}"/>
              </a:ext>
            </a:extLst>
          </p:cNvPr>
          <p:cNvSpPr txBox="1"/>
          <p:nvPr/>
        </p:nvSpPr>
        <p:spPr>
          <a:xfrm>
            <a:off x="1955623" y="1901437"/>
            <a:ext cx="17690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Revisión</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del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Comité</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Consultivo</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CLC </a:t>
            </a:r>
            <a:r>
              <a:rPr lang="en-US">
                <a:solidFill>
                  <a:srgbClr val="000000"/>
                </a:solidFill>
                <a:latin typeface="Calibri" panose="020F0502020204030204"/>
                <a:cs typeface="Calibri"/>
              </a:rPr>
              <a:t>y</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WG </a:t>
            </a:r>
          </a:p>
        </p:txBody>
      </p:sp>
      <p:sp>
        <p:nvSpPr>
          <p:cNvPr id="11" name="TextBox 10">
            <a:extLst>
              <a:ext uri="{FF2B5EF4-FFF2-40B4-BE49-F238E27FC236}">
                <a16:creationId xmlns:a16="http://schemas.microsoft.com/office/drawing/2014/main" id="{5637CC66-F5AC-8B00-ABBA-D4F119433E0E}"/>
              </a:ext>
            </a:extLst>
          </p:cNvPr>
          <p:cNvSpPr txBox="1"/>
          <p:nvPr/>
        </p:nvSpPr>
        <p:spPr>
          <a:xfrm>
            <a:off x="3578144" y="1946188"/>
            <a:ext cx="183911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Lista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modificada</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los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proyectos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y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programas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iniciales</a:t>
            </a:r>
            <a:endParaRPr lang="en-US" sz="1800" b="0" i="0" u="none" strike="noStrike" kern="1200" cap="none" spc="0" normalizeH="0" baseline="0" noProof="0">
              <a:ln>
                <a:noFill/>
              </a:ln>
              <a:solidFill>
                <a:srgbClr val="000000"/>
              </a:solidFill>
              <a:effectLst/>
              <a:uLnTx/>
              <a:uFillTx/>
              <a:latin typeface="Calibri" panose="020F0502020204030204"/>
              <a:cs typeface="Calibri"/>
            </a:endParaRPr>
          </a:p>
        </p:txBody>
      </p:sp>
      <p:cxnSp>
        <p:nvCxnSpPr>
          <p:cNvPr id="24" name="Straight Arrow Connector 23">
            <a:extLst>
              <a:ext uri="{FF2B5EF4-FFF2-40B4-BE49-F238E27FC236}">
                <a16:creationId xmlns:a16="http://schemas.microsoft.com/office/drawing/2014/main" id="{EBC1D157-BFF9-DD0F-6EF8-A4B3B37EE423}"/>
              </a:ext>
            </a:extLst>
          </p:cNvPr>
          <p:cNvCxnSpPr/>
          <p:nvPr/>
        </p:nvCxnSpPr>
        <p:spPr>
          <a:xfrm>
            <a:off x="1766437" y="202384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AC37E46-9AB5-D54D-E0BB-957FDDF1F3D0}"/>
              </a:ext>
            </a:extLst>
          </p:cNvPr>
          <p:cNvCxnSpPr>
            <a:cxnSpLocks/>
          </p:cNvCxnSpPr>
          <p:nvPr/>
        </p:nvCxnSpPr>
        <p:spPr>
          <a:xfrm>
            <a:off x="3459700" y="202384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17A71CB-D488-41F4-6665-6B77EB81C77D}"/>
              </a:ext>
            </a:extLst>
          </p:cNvPr>
          <p:cNvCxnSpPr>
            <a:cxnSpLocks/>
          </p:cNvCxnSpPr>
          <p:nvPr/>
        </p:nvCxnSpPr>
        <p:spPr>
          <a:xfrm>
            <a:off x="5464397" y="2046685"/>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CB8EF15-2DDE-49F8-5FE5-C53E1554901D}"/>
              </a:ext>
            </a:extLst>
          </p:cNvPr>
          <p:cNvCxnSpPr>
            <a:cxnSpLocks/>
          </p:cNvCxnSpPr>
          <p:nvPr/>
        </p:nvCxnSpPr>
        <p:spPr>
          <a:xfrm>
            <a:off x="7184944" y="4646395"/>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D54D697-6C81-DB02-40CA-AE7D986964DE}"/>
              </a:ext>
            </a:extLst>
          </p:cNvPr>
          <p:cNvCxnSpPr>
            <a:cxnSpLocks/>
          </p:cNvCxnSpPr>
          <p:nvPr/>
        </p:nvCxnSpPr>
        <p:spPr>
          <a:xfrm>
            <a:off x="8747151" y="4633695"/>
            <a:ext cx="1116" cy="802192"/>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4E1BB0-4C07-5A1E-EBAA-392F18A7FA42}"/>
              </a:ext>
            </a:extLst>
          </p:cNvPr>
          <p:cNvSpPr txBox="1"/>
          <p:nvPr/>
        </p:nvSpPr>
        <p:spPr>
          <a:xfrm>
            <a:off x="0" y="3135555"/>
            <a:ext cx="4097438"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US" sz="1400" i="1" dirty="0">
                <a:effectLst/>
                <a:latin typeface="Calibri" panose="020F0502020204030204" pitchFamily="34" charset="0"/>
                <a:ea typeface="Calibri" panose="020F0502020204030204" pitchFamily="34" charset="0"/>
                <a:cs typeface="Times New Roman" panose="02020603050405020304" pitchFamily="18" charset="0"/>
              </a:rPr>
              <a:t>Comentarios públicos en todo momento</a:t>
            </a:r>
            <a:endPar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4FAC22-7D9B-132C-3AEA-B44BC15FD5DB}"/>
              </a:ext>
            </a:extLst>
          </p:cNvPr>
          <p:cNvSpPr txBox="1"/>
          <p:nvPr/>
        </p:nvSpPr>
        <p:spPr>
          <a:xfrm>
            <a:off x="5422560" y="3840755"/>
            <a:ext cx="4539962" cy="40011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a:ea typeface="+mn-ea"/>
                <a:cs typeface="+mn-cs"/>
              </a:rPr>
              <a:t>Marco de </a:t>
            </a:r>
            <a:r>
              <a:rPr kumimoji="0" lang="en-US" sz="2000" b="1" i="0" u="none" strike="noStrike" kern="1200" cap="none" spc="0" normalizeH="0" baseline="0" noProof="0" dirty="0" err="1">
                <a:ln>
                  <a:noFill/>
                </a:ln>
                <a:solidFill>
                  <a:srgbClr val="00B0F0"/>
                </a:solidFill>
                <a:effectLst/>
                <a:uLnTx/>
                <a:uFillTx/>
                <a:latin typeface="Calibri"/>
                <a:ea typeface="+mn-ea"/>
                <a:cs typeface="+mn-cs"/>
              </a:rPr>
              <a:t>Evaluación</a:t>
            </a:r>
            <a:endParaRPr kumimoji="0" lang="en-US" sz="20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5F0E8E7-F2B9-BA83-57EA-62898F0B1672}"/>
              </a:ext>
            </a:extLst>
          </p:cNvPr>
          <p:cNvSpPr txBox="1"/>
          <p:nvPr/>
        </p:nvSpPr>
        <p:spPr>
          <a:xfrm>
            <a:off x="5417262" y="5749859"/>
            <a:ext cx="6053384"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US" sz="1400" i="1" dirty="0">
                <a:effectLst/>
                <a:latin typeface="Calibri" panose="020F0502020204030204" pitchFamily="34" charset="0"/>
                <a:ea typeface="Calibri" panose="020F0502020204030204" pitchFamily="34" charset="0"/>
                <a:cs typeface="Times New Roman" panose="02020603050405020304" pitchFamily="18" charset="0"/>
              </a:rPr>
              <a:t>Comentarios públicos en todo momento</a:t>
            </a:r>
            <a:endPar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D1BCF0C-F605-3E45-4CB6-D2BB1D61A6EB}"/>
              </a:ext>
            </a:extLst>
          </p:cNvPr>
          <p:cNvSpPr txBox="1"/>
          <p:nvPr/>
        </p:nvSpPr>
        <p:spPr>
          <a:xfrm>
            <a:off x="5521960" y="1946188"/>
            <a:ext cx="19255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Recomendaciones</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del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Comité</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Calibri"/>
              </a:rPr>
              <a:t>Consultivo</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a:t>
            </a:r>
            <a:b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b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CLC</a:t>
            </a:r>
            <a:r>
              <a:rPr lang="en-US">
                <a:solidFill>
                  <a:srgbClr val="000000"/>
                </a:solidFill>
                <a:latin typeface="Calibri" panose="020F0502020204030204"/>
                <a:cs typeface="Calibri"/>
              </a:rPr>
              <a:t> y WG</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6F539986-446A-5E61-2934-FCDBE5A4A64D}"/>
              </a:ext>
            </a:extLst>
          </p:cNvPr>
          <p:cNvCxnSpPr>
            <a:cxnSpLocks/>
          </p:cNvCxnSpPr>
          <p:nvPr/>
        </p:nvCxnSpPr>
        <p:spPr>
          <a:xfrm>
            <a:off x="7498695" y="2042277"/>
            <a:ext cx="1116" cy="802192"/>
          </a:xfrm>
          <a:prstGeom prst="straightConnector1">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F0CEF3-3EBD-626D-FEB8-E77794B2E291}"/>
              </a:ext>
            </a:extLst>
          </p:cNvPr>
          <p:cNvSpPr txBox="1"/>
          <p:nvPr/>
        </p:nvSpPr>
        <p:spPr>
          <a:xfrm>
            <a:off x="-339758" y="1343230"/>
            <a:ext cx="6096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E2BC23"/>
                </a:solidFill>
                <a:latin typeface="Calibri" panose="020F0502020204030204"/>
              </a:rPr>
              <a:t>E</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strategias</a:t>
            </a:r>
            <a:r>
              <a:rPr kumimoji="0" lang="en-US" sz="2000" b="1" i="0" u="none" strike="noStrike" kern="1200" cap="none" spc="0" normalizeH="0" baseline="0" noProof="0" dirty="0">
                <a:ln>
                  <a:noFill/>
                </a:ln>
                <a:solidFill>
                  <a:srgbClr val="E2BC23"/>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proyectos</a:t>
            </a:r>
            <a:r>
              <a:rPr kumimoji="0" lang="en-US" sz="2000" b="1" i="0" u="none" strike="noStrike" kern="1200" cap="none" spc="0" normalizeH="0" baseline="0" noProof="0" dirty="0">
                <a:ln>
                  <a:noFill/>
                </a:ln>
                <a:solidFill>
                  <a:srgbClr val="E2BC23"/>
                </a:solidFill>
                <a:effectLst/>
                <a:uLnTx/>
                <a:uFillTx/>
                <a:latin typeface="Calibri" panose="020F0502020204030204"/>
                <a:ea typeface="+mn-ea"/>
                <a:cs typeface="+mn-cs"/>
              </a:rPr>
              <a:t> y </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programas</a:t>
            </a:r>
            <a:r>
              <a:rPr kumimoji="0" lang="en-US" sz="2000" b="1" i="0" u="none" strike="noStrike" kern="1200" cap="none" spc="0" normalizeH="0" baseline="0" noProof="0" dirty="0">
                <a:ln>
                  <a:noFill/>
                </a:ln>
                <a:solidFill>
                  <a:srgbClr val="E2BC23"/>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E2BC23"/>
                </a:solidFill>
                <a:effectLst/>
                <a:uLnTx/>
                <a:uFillTx/>
                <a:latin typeface="Calibri" panose="020F0502020204030204"/>
                <a:ea typeface="+mn-ea"/>
                <a:cs typeface="+mn-cs"/>
              </a:rPr>
              <a:t>multimodales</a:t>
            </a:r>
            <a:endParaRPr kumimoji="0" lang="en-US" sz="2000" b="1" i="0" u="none" strike="noStrike" kern="1200" cap="none" spc="0" normalizeH="0" baseline="0" noProof="0" dirty="0">
              <a:ln>
                <a:noFill/>
              </a:ln>
              <a:solidFill>
                <a:srgbClr val="E2BC23"/>
              </a:solidFill>
              <a:effectLst/>
              <a:uLnTx/>
              <a:uFillTx/>
              <a:latin typeface="Calibri"/>
              <a:ea typeface="+mn-ea"/>
              <a:cs typeface="+mn-cs"/>
            </a:endParaRPr>
          </a:p>
        </p:txBody>
      </p:sp>
    </p:spTree>
    <p:extLst>
      <p:ext uri="{BB962C8B-B14F-4D97-AF65-F5344CB8AC3E}">
        <p14:creationId xmlns:p14="http://schemas.microsoft.com/office/powerpoint/2010/main" val="2371537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69570" y="463128"/>
            <a:ext cx="9045633" cy="429145"/>
          </a:xfrm>
        </p:spPr>
        <p:txBody>
          <a:bodyPr/>
          <a:lstStyle/>
          <a:p>
            <a:r>
              <a:rPr lang="en-US" dirty="0" err="1"/>
              <a:t>Próximas</a:t>
            </a:r>
            <a:r>
              <a:rPr lang="en-US" dirty="0"/>
              <a:t> </a:t>
            </a:r>
            <a:r>
              <a:rPr lang="en-US" dirty="0" err="1"/>
              <a:t>reuniones</a:t>
            </a:r>
            <a:r>
              <a:rPr lang="en-US" dirty="0"/>
              <a:t> e </a:t>
            </a:r>
            <a:r>
              <a:rPr lang="en-US" dirty="0" err="1"/>
              <a:t>información</a:t>
            </a:r>
            <a:r>
              <a:rPr lang="en-US" dirty="0"/>
              <a:t> del </a:t>
            </a:r>
            <a:r>
              <a:rPr lang="en-US" dirty="0" err="1"/>
              <a:t>proyecto</a:t>
            </a:r>
            <a:br>
              <a:rPr lang="en-US" dirty="0"/>
            </a:br>
            <a:endParaRPr lang="en-US" i="1" dirty="0"/>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1" y="892273"/>
            <a:ext cx="12191999" cy="5964632"/>
          </a:xfrm>
        </p:spPr>
        <p:txBody>
          <a:bodyPr vert="horz" lIns="91440" tIns="45720" rIns="91440" bIns="45720" rtlCol="0" anchor="t">
            <a:noAutofit/>
          </a:bodyPr>
          <a:lstStyle/>
          <a:p>
            <a:pPr marL="1772920" lvl="3" indent="0">
              <a:lnSpc>
                <a:spcPct val="100000"/>
              </a:lnSpc>
              <a:buNone/>
              <a:tabLst>
                <a:tab pos="1995488" algn="l"/>
              </a:tabLst>
            </a:pPr>
            <a:endParaRPr lang="en-US" b="1" i="1" dirty="0">
              <a:solidFill>
                <a:srgbClr val="00B4BD"/>
              </a:solidFill>
              <a:ea typeface="+mn-lt"/>
              <a:cs typeface="+mn-lt"/>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Reuniones</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del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Comité</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de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liderazgo</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de la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comunidad</a:t>
            </a:r>
            <a:endPar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&gt;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Reunión</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#12</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Jueves 23 de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febrero</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de 5 a 7pm</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Reuniones</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del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Equipo</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operativo</a:t>
            </a:r>
            <a:endPar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&gt;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Reunión</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#18 del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Equipo</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operativo</a:t>
            </a:r>
            <a:endParaRPr kumimoji="0" lang="en-US" b="1" i="0" u="none" strike="noStrike" kern="1200" cap="none" spc="0" normalizeH="0" baseline="0" noProof="0" dirty="0">
              <a:ln>
                <a:noFill/>
              </a:ln>
              <a:effectLst/>
              <a:uLnTx/>
              <a:uFillTx/>
              <a:latin typeface="Calibri" panose="020F0502020204030204"/>
              <a:ea typeface="+mn-lt"/>
              <a:cs typeface="Calibri" panose="020F0502020204030204"/>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Lunes 13 de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marzo</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de 5 a 7pm </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Reuniones</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del Grupo de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trabajo</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&gt; Grupo de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trabajo</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de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equidad</a:t>
            </a:r>
            <a:r>
              <a:rPr lang="en-US" b="1" dirty="0">
                <a:latin typeface="Calibri" panose="020F0502020204030204"/>
                <a:ea typeface="+mn-lt"/>
                <a:cs typeface="Calibri" panose="020F0502020204030204"/>
              </a:rPr>
              <a:t> #</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10</a:t>
            </a:r>
            <a:br>
              <a:rPr kumimoji="0" lang="en-US" b="1" i="0" u="none" strike="noStrike" kern="1200" cap="none" spc="0" normalizeH="0" baseline="0" noProof="0" dirty="0">
                <a:ln>
                  <a:noFill/>
                </a:ln>
                <a:effectLst/>
                <a:uLnTx/>
                <a:uFillTx/>
                <a:latin typeface="Calibri" panose="020F0502020204030204"/>
                <a:ea typeface="+mn-lt"/>
                <a:cs typeface="Calibri" panose="020F0502020204030204"/>
              </a:rPr>
            </a:b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Jueves 2 de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marzo</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de 5 a 7pm</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&gt; Grupo de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trabajo</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#13 de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camiones</a:t>
            </a:r>
            <a:r>
              <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rPr>
              <a:t> de cero </a:t>
            </a:r>
            <a:r>
              <a:rPr kumimoji="0" lang="en-US" b="1" i="0" u="none" strike="noStrike" kern="1200" cap="none" spc="0" normalizeH="0" baseline="0" noProof="0" dirty="0" err="1">
                <a:ln>
                  <a:noFill/>
                </a:ln>
                <a:solidFill>
                  <a:srgbClr val="00B4BD"/>
                </a:solidFill>
                <a:effectLst/>
                <a:uLnTx/>
                <a:uFillTx/>
                <a:latin typeface="Calibri" panose="020F0502020204030204"/>
                <a:ea typeface="+mn-lt"/>
                <a:cs typeface="Calibri" panose="020F0502020204030204"/>
              </a:rPr>
              <a:t>emisiones</a:t>
            </a:r>
            <a:endParaRPr kumimoji="0" lang="en-US"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Martes 21 de </a:t>
            </a:r>
            <a:r>
              <a:rPr kumimoji="0" lang="en-US" b="1" i="0" u="none" strike="noStrike" kern="1200" cap="none" spc="0" normalizeH="0" baseline="0" noProof="0" dirty="0" err="1">
                <a:ln>
                  <a:noFill/>
                </a:ln>
                <a:effectLst/>
                <a:uLnTx/>
                <a:uFillTx/>
                <a:latin typeface="Calibri" panose="020F0502020204030204"/>
                <a:ea typeface="+mn-lt"/>
                <a:cs typeface="Calibri" panose="020F0502020204030204"/>
              </a:rPr>
              <a:t>febrero</a:t>
            </a:r>
            <a:r>
              <a:rPr kumimoji="0" lang="en-US" b="1" i="0" u="none" strike="noStrike" kern="1200" cap="none" spc="0" normalizeH="0" baseline="0" noProof="0" dirty="0">
                <a:ln>
                  <a:noFill/>
                </a:ln>
                <a:effectLst/>
                <a:uLnTx/>
                <a:uFillTx/>
                <a:latin typeface="Calibri" panose="020F0502020204030204"/>
                <a:ea typeface="+mn-lt"/>
                <a:cs typeface="Calibri" panose="020F0502020204030204"/>
              </a:rPr>
              <a:t>, de 1 a 3pm</a:t>
            </a:r>
          </a:p>
          <a:p>
            <a:pPr marL="1772920" marR="0" lvl="3" indent="0" algn="l" defTabSz="914400" rtl="0" eaLnBrk="1" fontAlgn="auto" latinLnBrk="0" hangingPunct="1">
              <a:lnSpc>
                <a:spcPct val="100000"/>
              </a:lnSpc>
              <a:spcBef>
                <a:spcPts val="500"/>
              </a:spcBef>
              <a:spcAft>
                <a:spcPts val="0"/>
              </a:spcAft>
              <a:buClrTx/>
              <a:buSzPct val="90000"/>
              <a:buNone/>
              <a:tabLst>
                <a:tab pos="1995488" algn="l"/>
              </a:tabLst>
              <a:defRPr/>
            </a:pPr>
            <a:endParaRPr kumimoji="0" lang="en-US" sz="1800" b="1" i="1"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dirty="0">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dirty="0">
              <a:solidFill>
                <a:srgbClr val="00B4BD"/>
              </a:solidFill>
              <a:ea typeface="+mn-lt"/>
              <a:cs typeface="+mn-lt"/>
            </a:endParaRPr>
          </a:p>
          <a:p>
            <a:pPr marL="1718945" lvl="3" indent="285750">
              <a:lnSpc>
                <a:spcPct val="70000"/>
              </a:lnSpc>
              <a:buFont typeface="Arial" panose="020B0604020202020204" pitchFamily="34" charset="0"/>
              <a:buNone/>
            </a:pPr>
            <a:endParaRPr lang="en-US" sz="2200" b="1" dirty="0">
              <a:solidFill>
                <a:srgbClr val="00B4BD"/>
              </a:solidFill>
              <a:ea typeface="+mn-lt"/>
              <a:cs typeface="+mn-lt"/>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234545" y="2690336"/>
            <a:ext cx="5476526" cy="1477328"/>
          </a:xfrm>
          <a:prstGeom prst="rect">
            <a:avLst/>
          </a:prstGeom>
          <a:solidFill>
            <a:schemeClr val="accent1"/>
          </a:solidFill>
        </p:spPr>
        <p:txBody>
          <a:bodyPr wrap="square" rtlCol="0">
            <a:spAutoFit/>
          </a:bodyPr>
          <a:lstStyle/>
          <a:p>
            <a:pPr algn="ctr"/>
            <a:endParaRPr lang="en-US" dirty="0"/>
          </a:p>
          <a:p>
            <a:pPr algn="ctr"/>
            <a:r>
              <a:rPr lang="en-US" dirty="0"/>
              <a:t>Para </a:t>
            </a:r>
            <a:r>
              <a:rPr lang="en-US" dirty="0" err="1"/>
              <a:t>obtener</a:t>
            </a:r>
            <a:r>
              <a:rPr lang="en-US" dirty="0"/>
              <a:t> la </a:t>
            </a:r>
            <a:r>
              <a:rPr lang="en-US" dirty="0" err="1"/>
              <a:t>lista</a:t>
            </a:r>
            <a:r>
              <a:rPr lang="en-US" dirty="0"/>
              <a:t> </a:t>
            </a:r>
            <a:r>
              <a:rPr lang="en-US" dirty="0" err="1"/>
              <a:t>más</a:t>
            </a:r>
            <a:r>
              <a:rPr lang="en-US" dirty="0"/>
              <a:t> </a:t>
            </a:r>
            <a:r>
              <a:rPr lang="en-US" dirty="0" err="1"/>
              <a:t>actualizada</a:t>
            </a:r>
            <a:r>
              <a:rPr lang="en-US" dirty="0"/>
              <a:t> </a:t>
            </a:r>
          </a:p>
          <a:p>
            <a:pPr algn="ctr"/>
            <a:r>
              <a:rPr lang="en-US" dirty="0"/>
              <a:t>de las </a:t>
            </a:r>
            <a:r>
              <a:rPr lang="en-US" dirty="0" err="1"/>
              <a:t>fechas</a:t>
            </a:r>
            <a:r>
              <a:rPr lang="en-US" dirty="0"/>
              <a:t> de las </a:t>
            </a:r>
            <a:r>
              <a:rPr lang="en-US" dirty="0" err="1"/>
              <a:t>reuniones</a:t>
            </a:r>
            <a:r>
              <a:rPr lang="en-US" dirty="0"/>
              <a:t>, </a:t>
            </a:r>
            <a:r>
              <a:rPr lang="en-US" dirty="0" err="1"/>
              <a:t>visite</a:t>
            </a:r>
            <a:endParaRPr lang="en-US" dirty="0"/>
          </a:p>
          <a:p>
            <a:pPr algn="ctr"/>
            <a:r>
              <a:rPr lang="en-US" sz="1800" b="1" dirty="0">
                <a:effectLst/>
                <a:latin typeface="Calibri" panose="020F050202020403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https://www.metro.net/projects/lb-ela-corridor-plan/</a:t>
            </a:r>
            <a:endParaRPr lang="en-US" sz="1800" b="1" dirty="0">
              <a:latin typeface="Calibri" panose="020F0502020204030204"/>
            </a:endParaRPr>
          </a:p>
          <a:p>
            <a:pPr algn="ctr"/>
            <a:endParaRPr lang="en-US" dirty="0"/>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92785" y="1023087"/>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s-ES_tradnl" sz="2200" b="1" i="1">
              <a:solidFill>
                <a:srgbClr val="00B4BD"/>
              </a:solidFill>
              <a:ea typeface="+mn-lt"/>
              <a:cs typeface="+mn-lt"/>
            </a:endParaRPr>
          </a:p>
        </p:txBody>
      </p:sp>
    </p:spTree>
    <p:extLst>
      <p:ext uri="{BB962C8B-B14F-4D97-AF65-F5344CB8AC3E}">
        <p14:creationId xmlns:p14="http://schemas.microsoft.com/office/powerpoint/2010/main" val="1009977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2065530"/>
            <a:ext cx="12172996" cy="1523494"/>
          </a:xfrm>
          <a:prstGeom prst="rect">
            <a:avLst/>
          </a:prstGeom>
          <a:solidFill>
            <a:srgbClr val="00B4BD"/>
          </a:solidFill>
        </p:spPr>
        <p:txBody>
          <a:bodyPr wrap="square" lIns="91440" tIns="45720" rIns="91440" bIns="45720" rtlCol="0" anchor="t">
            <a:spAutoFit/>
          </a:bodyPr>
          <a:lstStyle/>
          <a:p>
            <a:pPr algn="ctr">
              <a:spcAft>
                <a:spcPts val="600"/>
              </a:spcAft>
            </a:pPr>
            <a:r>
              <a:rPr lang="en-US" sz="4400" b="1" dirty="0" err="1">
                <a:solidFill>
                  <a:schemeClr val="bg1"/>
                </a:solidFill>
                <a:cs typeface="Calibri" panose="020F0502020204030204"/>
              </a:rPr>
              <a:t>Comentarios</a:t>
            </a:r>
            <a:r>
              <a:rPr lang="en-US" sz="4400" b="1" dirty="0">
                <a:solidFill>
                  <a:schemeClr val="bg1"/>
                </a:solidFill>
                <a:cs typeface="Calibri" panose="020F0502020204030204"/>
              </a:rPr>
              <a:t> finales</a:t>
            </a:r>
          </a:p>
          <a:p>
            <a:pPr algn="ctr">
              <a:spcAft>
                <a:spcPts val="600"/>
              </a:spcAft>
            </a:pPr>
            <a:r>
              <a:rPr lang="en-US" sz="4400" b="1" dirty="0">
                <a:solidFill>
                  <a:schemeClr val="bg1"/>
                </a:solidFill>
                <a:cs typeface="Calibri" panose="020F0502020204030204"/>
              </a:rPr>
              <a:t>y </a:t>
            </a:r>
            <a:r>
              <a:rPr lang="en-US" sz="4400" b="1" dirty="0" err="1">
                <a:solidFill>
                  <a:schemeClr val="bg1"/>
                </a:solidFill>
                <a:cs typeface="Calibri" panose="020F0502020204030204"/>
              </a:rPr>
              <a:t>comentarios</a:t>
            </a:r>
            <a:r>
              <a:rPr lang="en-US" sz="4400" b="1" dirty="0">
                <a:solidFill>
                  <a:schemeClr val="bg1"/>
                </a:solidFill>
                <a:cs typeface="Calibri" panose="020F0502020204030204"/>
              </a:rPr>
              <a:t> del </a:t>
            </a:r>
            <a:r>
              <a:rPr lang="en-US" sz="4400" b="1" dirty="0" err="1">
                <a:solidFill>
                  <a:schemeClr val="bg1"/>
                </a:solidFill>
                <a:cs typeface="Calibri" panose="020F0502020204030204"/>
              </a:rPr>
              <a:t>público</a:t>
            </a:r>
            <a:r>
              <a:rPr lang="en-US" sz="4400" b="1" dirty="0">
                <a:solidFill>
                  <a:schemeClr val="bg1"/>
                </a:solidFill>
                <a:cs typeface="Calibri" panose="020F0502020204030204"/>
              </a:rPr>
              <a:t> general</a:t>
            </a:r>
          </a:p>
        </p:txBody>
      </p:sp>
    </p:spTree>
    <p:extLst>
      <p:ext uri="{BB962C8B-B14F-4D97-AF65-F5344CB8AC3E}">
        <p14:creationId xmlns:p14="http://schemas.microsoft.com/office/powerpoint/2010/main" val="938953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s-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Comentarios del público </a:t>
            </a:r>
            <a:endParaRPr lang="en-US" dirty="0"/>
          </a:p>
        </p:txBody>
      </p:sp>
      <p:sp>
        <p:nvSpPr>
          <p:cNvPr id="13" name="TextBox 12">
            <a:extLst>
              <a:ext uri="{FF2B5EF4-FFF2-40B4-BE49-F238E27FC236}">
                <a16:creationId xmlns:a16="http://schemas.microsoft.com/office/drawing/2014/main" id="{EDE4656F-E06F-44EE-84E3-3FFD3BCF6D47}"/>
              </a:ext>
            </a:extLst>
          </p:cNvPr>
          <p:cNvSpPr txBox="1"/>
          <p:nvPr/>
        </p:nvSpPr>
        <p:spPr>
          <a:xfrm>
            <a:off x="619629" y="1083331"/>
            <a:ext cx="10952741" cy="1200329"/>
          </a:xfrm>
          <a:prstGeom prst="rect">
            <a:avLst/>
          </a:prstGeom>
          <a:noFill/>
        </p:spPr>
        <p:txBody>
          <a:bodyPr wrap="square">
            <a:spAutoFit/>
          </a:bodyPr>
          <a:lstStyle/>
          <a:p>
            <a:pPr algn="l" rtl="0" fontAlgn="base"/>
            <a:endParaRPr lang="en-US" sz="2400" b="0" i="0" dirty="0">
              <a:solidFill>
                <a:srgbClr val="000000"/>
              </a:solidFill>
              <a:effectLst/>
              <a:latin typeface="Segoe UI" panose="020B0502040204020203" pitchFamily="34" charset="0"/>
            </a:endParaRPr>
          </a:p>
          <a:p>
            <a:pPr algn="l" rtl="0" fontAlgn="base"/>
            <a:r>
              <a:rPr lang="es-ES" sz="2400" b="0" i="1" u="none" strike="noStrike" dirty="0">
                <a:solidFill>
                  <a:srgbClr val="000000"/>
                </a:solidFill>
                <a:effectLst/>
                <a:latin typeface="Calibri" panose="020F0502020204030204" pitchFamily="34" charset="0"/>
              </a:rPr>
              <a:t>Se le dará </a:t>
            </a:r>
            <a:r>
              <a:rPr lang="es-ES" sz="2400" b="1" i="1" u="none" strike="noStrike" dirty="0">
                <a:solidFill>
                  <a:srgbClr val="000000"/>
                </a:solidFill>
                <a:effectLst/>
                <a:latin typeface="Calibri" panose="020F0502020204030204" pitchFamily="34" charset="0"/>
              </a:rPr>
              <a:t>2 minutos </a:t>
            </a:r>
            <a:r>
              <a:rPr lang="es-ES" sz="2400" b="0" i="1" u="none" strike="noStrike" dirty="0">
                <a:solidFill>
                  <a:srgbClr val="000000"/>
                </a:solidFill>
                <a:effectLst/>
                <a:latin typeface="Calibri" panose="020F0502020204030204" pitchFamily="34" charset="0"/>
              </a:rPr>
              <a:t>para hacer su pregunta o comentario para darles a todos los asistentes la oportunidad de hablar.</a:t>
            </a:r>
            <a:r>
              <a:rPr lang="en-US" sz="2400" b="0" i="1" dirty="0">
                <a:solidFill>
                  <a:srgbClr val="000000"/>
                </a:solidFill>
                <a:effectLst/>
                <a:latin typeface="Calibri" panose="020F0502020204030204" pitchFamily="34" charset="0"/>
              </a:rPr>
              <a:t>​</a:t>
            </a:r>
            <a:endParaRPr lang="en-US" sz="2400" b="0" i="1" dirty="0">
              <a:solidFill>
                <a:srgbClr val="000000"/>
              </a:solidFill>
              <a:effectLst/>
              <a:latin typeface="Segoe UI" panose="020B0502040204020203" pitchFamily="34" charset="0"/>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4" name="Add-in 13" title="Breaktime">
                <a:extLst>
                  <a:ext uri="{FF2B5EF4-FFF2-40B4-BE49-F238E27FC236}">
                    <a16:creationId xmlns:a16="http://schemas.microsoft.com/office/drawing/2014/main" id="{D29544FB-9C60-42A0-9E5C-1164FD153E30}"/>
                  </a:ext>
                </a:extLst>
              </p:cNvPr>
              <p:cNvGraphicFramePr>
                <a:graphicFrameLocks noGrp="1"/>
              </p:cNvGraphicFramePr>
              <p:nvPr/>
            </p:nvGraphicFramePr>
            <p:xfrm>
              <a:off x="4070136" y="2908279"/>
              <a:ext cx="7238103" cy="3747693"/>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4" name="Add-in 13" title="Breaktime">
                <a:extLst>
                  <a:ext uri="{FF2B5EF4-FFF2-40B4-BE49-F238E27FC236}">
                    <a16:creationId xmlns:a16="http://schemas.microsoft.com/office/drawing/2014/main" id="{D29544FB-9C60-42A0-9E5C-1164FD153E30}"/>
                  </a:ext>
                </a:extLst>
              </p:cNvPr>
              <p:cNvPicPr>
                <a:picLocks noGrp="1" noRot="1" noChangeAspect="1" noMove="1" noResize="1" noEditPoints="1" noAdjustHandles="1" noChangeArrowheads="1" noChangeShapeType="1"/>
              </p:cNvPicPr>
              <p:nvPr/>
            </p:nvPicPr>
            <p:blipFill>
              <a:blip r:embed="rId4"/>
              <a:stretch>
                <a:fillRect/>
              </a:stretch>
            </p:blipFill>
            <p:spPr>
              <a:xfrm>
                <a:off x="4070136" y="2908279"/>
                <a:ext cx="7238103" cy="3747693"/>
              </a:xfrm>
              <a:prstGeom prst="rect">
                <a:avLst/>
              </a:prstGeom>
            </p:spPr>
          </p:pic>
        </mc:Fallback>
      </mc:AlternateContent>
      <p:sp>
        <p:nvSpPr>
          <p:cNvPr id="11" name="TextBox 10">
            <a:extLst>
              <a:ext uri="{FF2B5EF4-FFF2-40B4-BE49-F238E27FC236}">
                <a16:creationId xmlns:a16="http://schemas.microsoft.com/office/drawing/2014/main" id="{5DC712F7-507A-4E7D-B0FF-03274109530F}"/>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48</a:t>
            </a:fld>
            <a:endParaRPr lang="en-US" sz="1200">
              <a:solidFill>
                <a:schemeClr val="tx1">
                  <a:tint val="75000"/>
                </a:schemeClr>
              </a:solidFill>
            </a:endParaRPr>
          </a:p>
        </p:txBody>
      </p:sp>
    </p:spTree>
    <p:extLst>
      <p:ext uri="{BB962C8B-B14F-4D97-AF65-F5344CB8AC3E}">
        <p14:creationId xmlns:p14="http://schemas.microsoft.com/office/powerpoint/2010/main" val="3700012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s-US" b="1" u="none" strike="noStrike" dirty="0">
                <a:solidFill>
                  <a:srgbClr val="FFFFFF"/>
                </a:solidFill>
                <a:effectLst/>
                <a:latin typeface="Calibri" panose="020F0502020204030204" pitchFamily="34" charset="0"/>
              </a:rPr>
              <a:t>Manténgase conectado a este proyecto</a:t>
            </a:r>
            <a:r>
              <a:rPr lang="es-US" b="0" dirty="0">
                <a:solidFill>
                  <a:srgbClr val="000000"/>
                </a:solidFill>
                <a:effectLst/>
                <a:latin typeface="Calibri" panose="020F0502020204030204" pitchFamily="34" charset="0"/>
              </a:rPr>
              <a:t>​</a:t>
            </a:r>
            <a:endParaRPr lang="en-US" dirty="0"/>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49</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904410" y="1357964"/>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73942" y="280679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699092"/>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73942" y="4255620"/>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96839" y="481214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42403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14774" y="1370926"/>
            <a:ext cx="8392152" cy="1200329"/>
          </a:xfrm>
          <a:prstGeom prst="rect">
            <a:avLst/>
          </a:prstGeom>
          <a:noFill/>
        </p:spPr>
        <p:txBody>
          <a:bodyPr wrap="square" lIns="91440" tIns="45720" rIns="91440" bIns="45720" rtlCol="0" anchor="t">
            <a:spAutoFit/>
          </a:bodyPr>
          <a:lstStyle/>
          <a:p>
            <a:pPr algn="l" rtl="0" fontAlgn="base"/>
            <a:r>
              <a:rPr lang="en-US" sz="2400" i="1"/>
              <a:t>Michael Cano, </a:t>
            </a:r>
            <a:r>
              <a:rPr lang="en-US" sz="2400" b="0" i="1" u="none" strike="noStrike">
                <a:solidFill>
                  <a:srgbClr val="000000"/>
                </a:solidFill>
                <a:effectLst/>
                <a:latin typeface="Calibri" panose="020F0502020204030204" pitchFamily="34" charset="0"/>
              </a:rPr>
              <a:t>Director </a:t>
            </a:r>
            <a:r>
              <a:rPr lang="en-US" sz="2400" b="0" i="1" u="none" strike="noStrike" err="1">
                <a:solidFill>
                  <a:srgbClr val="000000"/>
                </a:solidFill>
                <a:effectLst/>
                <a:latin typeface="Calibri" panose="020F0502020204030204" pitchFamily="34" charset="0"/>
              </a:rPr>
              <a:t>ejecutivo</a:t>
            </a:r>
            <a:r>
              <a:rPr lang="en-US" sz="2400" b="0" i="1" u="none" strike="noStrike">
                <a:solidFill>
                  <a:srgbClr val="000000"/>
                </a:solidFill>
                <a:effectLst/>
                <a:latin typeface="Calibri" panose="020F0502020204030204" pitchFamily="34" charset="0"/>
              </a:rPr>
              <a:t> de LA Metro (</a:t>
            </a:r>
            <a:r>
              <a:rPr lang="en-US" sz="2400" b="0" i="1" u="none" strike="noStrike" err="1">
                <a:solidFill>
                  <a:srgbClr val="000000"/>
                </a:solidFill>
                <a:effectLst/>
                <a:latin typeface="Calibri" panose="020F0502020204030204" pitchFamily="34" charset="0"/>
              </a:rPr>
              <a:t>interino</a:t>
            </a:r>
            <a:r>
              <a:rPr lang="en-US" sz="2400" b="0" i="1" u="none" strike="noStrike">
                <a:solidFill>
                  <a:srgbClr val="000000"/>
                </a:solidFill>
                <a:effectLst/>
                <a:latin typeface="Calibri" panose="020F0502020204030204" pitchFamily="34" charset="0"/>
              </a:rPr>
              <a:t>)</a:t>
            </a:r>
            <a:r>
              <a:rPr lang="en-US" sz="2400" b="0" i="1">
                <a:solidFill>
                  <a:srgbClr val="000000"/>
                </a:solidFill>
                <a:effectLst/>
                <a:latin typeface="Calibri" panose="020F0502020204030204" pitchFamily="34" charset="0"/>
              </a:rPr>
              <a:t>​</a:t>
            </a:r>
            <a:endParaRPr lang="en-US" sz="2400" b="0" i="1">
              <a:solidFill>
                <a:srgbClr val="000000"/>
              </a:solidFill>
              <a:effectLst/>
              <a:latin typeface="Segoe UI" panose="020B0502040204020203" pitchFamily="34" charset="0"/>
            </a:endParaRPr>
          </a:p>
          <a:p>
            <a:pPr algn="l" rtl="0" fontAlgn="base"/>
            <a:r>
              <a:rPr lang="en-US" sz="2400" b="0" i="1" u="none" strike="noStrike" err="1">
                <a:solidFill>
                  <a:srgbClr val="000000"/>
                </a:solidFill>
                <a:effectLst/>
                <a:latin typeface="Calibri" panose="020F0502020204030204" pitchFamily="34" charset="0"/>
              </a:rPr>
              <a:t>Programación</a:t>
            </a:r>
            <a:r>
              <a:rPr lang="en-US" sz="2400" b="0" i="1" u="none" strike="noStrike">
                <a:solidFill>
                  <a:srgbClr val="000000"/>
                </a:solidFill>
                <a:effectLst/>
                <a:latin typeface="Calibri" panose="020F0502020204030204" pitchFamily="34" charset="0"/>
              </a:rPr>
              <a:t> y Política Federal/</a:t>
            </a:r>
            <a:r>
              <a:rPr lang="en-US" sz="2400" b="0" i="1" u="none" strike="noStrike" err="1">
                <a:solidFill>
                  <a:srgbClr val="000000"/>
                </a:solidFill>
                <a:effectLst/>
                <a:latin typeface="Calibri" panose="020F0502020204030204" pitchFamily="34" charset="0"/>
              </a:rPr>
              <a:t>Estatal</a:t>
            </a:r>
            <a:r>
              <a:rPr lang="en-US" sz="2400" b="0" i="1">
                <a:solidFill>
                  <a:srgbClr val="000000"/>
                </a:solidFill>
                <a:effectLst/>
                <a:latin typeface="Calibri" panose="020F0502020204030204" pitchFamily="34" charset="0"/>
              </a:rPr>
              <a:t>​</a:t>
            </a:r>
            <a:endParaRPr lang="en-US" sz="2400" b="0" i="1">
              <a:solidFill>
                <a:srgbClr val="000000"/>
              </a:solidFill>
              <a:effectLst/>
              <a:latin typeface="Segoe UI" panose="020B0502040204020203" pitchFamily="34" charset="0"/>
            </a:endParaRPr>
          </a:p>
          <a:p>
            <a:pPr algn="l" rtl="0" fontAlgn="base"/>
            <a:r>
              <a:rPr lang="en-US" sz="2400" b="0" i="1" u="none" strike="noStrike" err="1">
                <a:solidFill>
                  <a:srgbClr val="000000"/>
                </a:solidFill>
                <a:effectLst/>
                <a:latin typeface="Calibri" panose="020F0502020204030204" pitchFamily="34" charset="0"/>
              </a:rPr>
              <a:t>Planificación</a:t>
            </a:r>
            <a:r>
              <a:rPr lang="en-US" sz="2400" b="0" i="1" u="none" strike="noStrike">
                <a:solidFill>
                  <a:srgbClr val="000000"/>
                </a:solidFill>
                <a:effectLst/>
                <a:latin typeface="Calibri" panose="020F0502020204030204" pitchFamily="34" charset="0"/>
              </a:rPr>
              <a:t> y Desarrollo </a:t>
            </a:r>
            <a:r>
              <a:rPr lang="en-US" sz="2400" b="0" i="1" u="none" strike="noStrike" err="1">
                <a:solidFill>
                  <a:srgbClr val="000000"/>
                </a:solidFill>
                <a:effectLst/>
                <a:latin typeface="Calibri" panose="020F0502020204030204" pitchFamily="34" charset="0"/>
              </a:rPr>
              <a:t>En</a:t>
            </a:r>
            <a:r>
              <a:rPr lang="en-US" sz="2400" b="0" i="1" u="none" strike="noStrike">
                <a:solidFill>
                  <a:srgbClr val="000000"/>
                </a:solidFill>
                <a:effectLst/>
                <a:latin typeface="Calibri" panose="020F0502020204030204" pitchFamily="34" charset="0"/>
              </a:rPr>
              <a:t> </a:t>
            </a:r>
            <a:r>
              <a:rPr lang="en-US" sz="2400" b="0" i="1" u="none" strike="noStrike" err="1">
                <a:solidFill>
                  <a:srgbClr val="000000"/>
                </a:solidFill>
                <a:effectLst/>
                <a:latin typeface="Calibri" panose="020F0502020204030204" pitchFamily="34" charset="0"/>
              </a:rPr>
              <a:t>Todo</a:t>
            </a:r>
            <a:r>
              <a:rPr lang="en-US" sz="2400" b="0" i="1" u="none" strike="noStrike">
                <a:solidFill>
                  <a:srgbClr val="000000"/>
                </a:solidFill>
                <a:effectLst/>
                <a:latin typeface="Calibri" panose="020F0502020204030204" pitchFamily="34" charset="0"/>
              </a:rPr>
              <a:t> El </a:t>
            </a:r>
            <a:r>
              <a:rPr lang="en-US" sz="2400" b="0" i="1" u="none" strike="noStrike" err="1">
                <a:solidFill>
                  <a:srgbClr val="000000"/>
                </a:solidFill>
                <a:effectLst/>
                <a:latin typeface="Calibri" panose="020F0502020204030204" pitchFamily="34" charset="0"/>
              </a:rPr>
              <a:t>Condado</a:t>
            </a:r>
            <a:endParaRPr lang="en-US" sz="2400" b="0" i="1">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614774" y="2823268"/>
            <a:ext cx="7113872" cy="3129062"/>
          </a:xfrm>
          <a:prstGeom prst="rect">
            <a:avLst/>
          </a:prstGeom>
          <a:noFill/>
        </p:spPr>
        <p:txBody>
          <a:bodyPr wrap="square" rtlCol="0">
            <a:spAutoFit/>
          </a:bodyPr>
          <a:lstStyle/>
          <a:p>
            <a:pPr marL="0" marR="0">
              <a:spcBef>
                <a:spcPts val="0"/>
              </a:spcBef>
              <a:spcAft>
                <a:spcPts val="0"/>
              </a:spcAft>
            </a:pPr>
            <a:r>
              <a:rPr lang="en-US" sz="2400" i="1"/>
              <a:t>213.418.3010 W</a:t>
            </a:r>
          </a:p>
          <a:p>
            <a:pPr marL="0" marR="0">
              <a:spcBef>
                <a:spcPts val="0"/>
              </a:spcBef>
              <a:spcAft>
                <a:spcPts val="0"/>
              </a:spcAft>
            </a:pPr>
            <a:r>
              <a:rPr lang="en-US" sz="2400" i="1"/>
              <a:t>213.305.0423 C</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9"/>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0"/>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1"/>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268256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6BCB1E-4468-4C0F-8A71-FBDFD2E02A2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321151-636F-6B70-6C83-514122061F3D}"/>
              </a:ext>
            </a:extLst>
          </p:cNvPr>
          <p:cNvSpPr txBox="1"/>
          <p:nvPr/>
        </p:nvSpPr>
        <p:spPr>
          <a:xfrm>
            <a:off x="1422400" y="5339352"/>
            <a:ext cx="10769600" cy="1077218"/>
          </a:xfrm>
          <a:prstGeom prst="rect">
            <a:avLst/>
          </a:prstGeom>
          <a:solidFill>
            <a:srgbClr val="00B4BD"/>
          </a:solidFill>
        </p:spPr>
        <p:txBody>
          <a:bodyPr wrap="square" lIns="91440" tIns="45720" rIns="91440" bIns="45720" rtlCol="0" anchor="t">
            <a:spAutoFit/>
          </a:bodyPr>
          <a:lstStyle/>
          <a:p>
            <a:pPr algn="ctr">
              <a:spcAft>
                <a:spcPts val="600"/>
              </a:spcAft>
            </a:pPr>
            <a:r>
              <a:rPr lang="es-ES_tradnl" sz="3200" b="1" dirty="0">
                <a:solidFill>
                  <a:schemeClr val="bg1"/>
                </a:solidFill>
                <a:cs typeface="Calibri"/>
              </a:rPr>
              <a:t>Estamos desarrollando una nueva visión para el Plan de Inversión en Movilidad del Corredor de Long Beach - East LA</a:t>
            </a:r>
          </a:p>
        </p:txBody>
      </p:sp>
    </p:spTree>
    <p:extLst>
      <p:ext uri="{BB962C8B-B14F-4D97-AF65-F5344CB8AC3E}">
        <p14:creationId xmlns:p14="http://schemas.microsoft.com/office/powerpoint/2010/main" val="1083510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2062752"/>
            <a:ext cx="12192000" cy="1523494"/>
          </a:xfrm>
          <a:prstGeom prst="rect">
            <a:avLst/>
          </a:prstGeom>
          <a:solidFill>
            <a:srgbClr val="00B4BD"/>
          </a:solidFill>
        </p:spPr>
        <p:txBody>
          <a:bodyPr wrap="square" rtlCol="0">
            <a:spAutoFit/>
          </a:bodyPr>
          <a:lstStyle/>
          <a:p>
            <a:pPr algn="ctr">
              <a:spcAft>
                <a:spcPts val="600"/>
              </a:spcAft>
            </a:pPr>
            <a:r>
              <a:rPr lang="es-US" sz="4400" b="1" dirty="0">
                <a:solidFill>
                  <a:srgbClr val="FFFFFF"/>
                </a:solidFill>
                <a:effectLst/>
                <a:latin typeface="Calibri" panose="020F0502020204030204" pitchFamily="34" charset="0"/>
              </a:rPr>
              <a:t>¡Gracias por acompañarnos!</a:t>
            </a:r>
            <a:endParaRPr lang="en-US" sz="4400" b="1" dirty="0">
              <a:solidFill>
                <a:schemeClr val="bg1"/>
              </a:solidFill>
            </a:endParaRPr>
          </a:p>
          <a:p>
            <a:pPr algn="ctr">
              <a:spcAft>
                <a:spcPts val="600"/>
              </a:spcAft>
            </a:pPr>
            <a:endParaRPr lang="es-US" sz="4400" b="1" i="1" strike="noStrike" cap="none" spc="0" baseline="0" dirty="0">
              <a:solidFill>
                <a:srgbClr val="FFFFFF"/>
              </a:solidFill>
              <a:effectLst/>
              <a:latin typeface="Calibri"/>
              <a:ea typeface="Calibri" panose="020F0502020204030204"/>
              <a:cs typeface="Calibri"/>
            </a:endParaRPr>
          </a:p>
        </p:txBody>
      </p:sp>
    </p:spTree>
    <p:extLst>
      <p:ext uri="{BB962C8B-B14F-4D97-AF65-F5344CB8AC3E}">
        <p14:creationId xmlns:p14="http://schemas.microsoft.com/office/powerpoint/2010/main" val="305793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A028D2B-6C48-404E-92D4-568EA1F771A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6BDD883-4E5A-4C46-B0A0-C4DD1B389BBC}"/>
              </a:ext>
            </a:extLst>
          </p:cNvPr>
          <p:cNvSpPr txBox="1"/>
          <p:nvPr/>
        </p:nvSpPr>
        <p:spPr>
          <a:xfrm>
            <a:off x="3791204" y="1932893"/>
            <a:ext cx="6093994" cy="923330"/>
          </a:xfrm>
          <a:prstGeom prst="rect">
            <a:avLst/>
          </a:prstGeom>
          <a:solidFill>
            <a:srgbClr val="00B4BD"/>
          </a:solidFill>
        </p:spPr>
        <p:txBody>
          <a:bodyPr wrap="square">
            <a:spAutoFit/>
          </a:bodyPr>
          <a:lstStyle/>
          <a:p>
            <a:r>
              <a:rPr lang="en-US" sz="5400" b="1" dirty="0">
                <a:solidFill>
                  <a:schemeClr val="bg1"/>
                </a:solidFill>
                <a:cs typeface="Calibri"/>
              </a:rPr>
              <a:t>¡</a:t>
            </a:r>
            <a:r>
              <a:rPr lang="en-US" sz="5400" b="1" dirty="0" err="1">
                <a:solidFill>
                  <a:schemeClr val="bg1"/>
                </a:solidFill>
                <a:cs typeface="Calibri"/>
              </a:rPr>
              <a:t>Bienvenidos</a:t>
            </a:r>
            <a:r>
              <a:rPr lang="en-US" sz="5400" b="1" dirty="0">
                <a:solidFill>
                  <a:schemeClr val="bg1"/>
                </a:solidFill>
                <a:cs typeface="Calibri"/>
              </a:rPr>
              <a:t>!</a:t>
            </a:r>
          </a:p>
        </p:txBody>
      </p:sp>
      <p:sp>
        <p:nvSpPr>
          <p:cNvPr id="6" name="TextBox 5">
            <a:extLst>
              <a:ext uri="{FF2B5EF4-FFF2-40B4-BE49-F238E27FC236}">
                <a16:creationId xmlns:a16="http://schemas.microsoft.com/office/drawing/2014/main" id="{B22B5706-551D-A9A2-D8D0-734D5845817E}"/>
              </a:ext>
            </a:extLst>
          </p:cNvPr>
          <p:cNvSpPr txBox="1"/>
          <p:nvPr/>
        </p:nvSpPr>
        <p:spPr>
          <a:xfrm>
            <a:off x="5223737" y="5017778"/>
            <a:ext cx="4966922" cy="677108"/>
          </a:xfrm>
          <a:prstGeom prst="rect">
            <a:avLst/>
          </a:prstGeom>
          <a:noFill/>
        </p:spPr>
        <p:txBody>
          <a:bodyPr wrap="square" lIns="91440" tIns="45720" rIns="91440" bIns="45720" rtlCol="0" anchor="t">
            <a:spAutoFit/>
          </a:bodyPr>
          <a:lstStyle/>
          <a:p>
            <a:pPr marL="0" marR="0">
              <a:spcBef>
                <a:spcPts val="0"/>
              </a:spcBef>
              <a:spcAft>
                <a:spcPts val="0"/>
              </a:spcAft>
            </a:pPr>
            <a:r>
              <a:rPr lang="es-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Reunión del grupo de trabajo #17</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s-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13</a:t>
            </a:r>
            <a:r>
              <a:rPr lang="es-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febrero de 2023</a:t>
            </a:r>
            <a:r>
              <a:rPr lang="en-US" sz="2000" dirty="0">
                <a:solidFill>
                  <a:schemeClr val="bg1"/>
                </a:solidFill>
                <a:effectLst/>
              </a:rPr>
              <a:t> </a:t>
            </a: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51924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dirty="0" err="1"/>
              <a:t>Facilitadora</a:t>
            </a:r>
            <a:endParaRPr lang="en-US" dirty="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595711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1000" y="285749"/>
            <a:ext cx="10020300" cy="429145"/>
          </a:xfrm>
        </p:spPr>
        <p:txBody>
          <a:bodyPr/>
          <a:lstStyle/>
          <a:p>
            <a:r>
              <a:rPr lang="en-US" dirty="0" err="1"/>
              <a:t>Equipo</a:t>
            </a:r>
            <a:r>
              <a:rPr lang="en-US" dirty="0"/>
              <a:t> del </a:t>
            </a:r>
            <a:r>
              <a:rPr lang="en-US" dirty="0" err="1"/>
              <a:t>proyecto</a:t>
            </a:r>
            <a:r>
              <a:rPr lang="en-US" dirty="0"/>
              <a:t> de Metro</a:t>
            </a:r>
            <a:endParaRPr lang="en-US" i="1" dirty="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8</a:t>
            </a:fld>
            <a:endParaRPr lang="en-US"/>
          </a:p>
        </p:txBody>
      </p:sp>
      <p:grpSp>
        <p:nvGrpSpPr>
          <p:cNvPr id="5" name="Group 4">
            <a:extLst>
              <a:ext uri="{FF2B5EF4-FFF2-40B4-BE49-F238E27FC236}">
                <a16:creationId xmlns:a16="http://schemas.microsoft.com/office/drawing/2014/main" id="{9455A189-CFA9-442D-A847-F96993777A98}"/>
              </a:ext>
            </a:extLst>
          </p:cNvPr>
          <p:cNvGrpSpPr/>
          <p:nvPr/>
        </p:nvGrpSpPr>
        <p:grpSpPr>
          <a:xfrm>
            <a:off x="1918180" y="1626712"/>
            <a:ext cx="4665849" cy="1539038"/>
            <a:chOff x="3920076" y="2870778"/>
            <a:chExt cx="4769280" cy="1539038"/>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523220"/>
            </a:xfrm>
            <a:prstGeom prst="rect">
              <a:avLst/>
            </a:prstGeom>
            <a:noFill/>
          </p:spPr>
          <p:txBody>
            <a:bodyPr wrap="square" rtlCol="0">
              <a:spAutoFit/>
            </a:bodyPr>
            <a:lstStyle/>
            <a:p>
              <a:r>
                <a:rPr lang="en-US" sz="2800" b="1"/>
                <a:t>Michael Cano</a:t>
              </a:r>
            </a:p>
          </p:txBody>
        </p:sp>
        <p:sp>
          <p:nvSpPr>
            <p:cNvPr id="12" name="TextBox 11">
              <a:extLst>
                <a:ext uri="{FF2B5EF4-FFF2-40B4-BE49-F238E27FC236}">
                  <a16:creationId xmlns:a16="http://schemas.microsoft.com/office/drawing/2014/main" id="{E88F70D3-2AB8-4803-9A74-19EC14D724F1}"/>
                </a:ext>
              </a:extLst>
            </p:cNvPr>
            <p:cNvSpPr txBox="1"/>
            <p:nvPr/>
          </p:nvSpPr>
          <p:spPr>
            <a:xfrm>
              <a:off x="4009239" y="3287722"/>
              <a:ext cx="4680117" cy="707886"/>
            </a:xfrm>
            <a:prstGeom prst="rect">
              <a:avLst/>
            </a:prstGeom>
            <a:noFill/>
          </p:spPr>
          <p:txBody>
            <a:bodyPr wrap="square" lIns="91440" tIns="45720" rIns="91440" bIns="45720" rtlCol="0" anchor="t">
              <a:spAutoFit/>
            </a:bodyPr>
            <a:lstStyle/>
            <a:p>
              <a:r>
                <a:rPr lang="es-US" sz="2000" b="0" i="0" u="none" strike="noStrike">
                  <a:solidFill>
                    <a:srgbClr val="000000"/>
                  </a:solidFill>
                  <a:effectLst/>
                  <a:latin typeface="Calibri" panose="020F0502020204030204" pitchFamily="34" charset="0"/>
                </a:rPr>
                <a:t>Planificación del Condado</a:t>
              </a:r>
              <a:r>
                <a:rPr lang="es-US" sz="2000" b="0" i="0">
                  <a:solidFill>
                    <a:srgbClr val="000000"/>
                  </a:solidFill>
                  <a:effectLst/>
                  <a:latin typeface="Calibri" panose="020F0502020204030204" pitchFamily="34" charset="0"/>
                </a:rPr>
                <a:t>​ y </a:t>
              </a:r>
            </a:p>
            <a:p>
              <a:r>
                <a:rPr lang="es-US" sz="2000" b="0" i="0">
                  <a:solidFill>
                    <a:srgbClr val="000000"/>
                  </a:solidFill>
                  <a:effectLst/>
                  <a:latin typeface="Calibri" panose="020F0502020204030204" pitchFamily="34" charset="0"/>
                </a:rPr>
                <a:t>Política y Programación Federal/Estatal</a:t>
              </a:r>
              <a:endParaRPr lang="en-US" sz="2000">
                <a:cs typeface="Arial"/>
              </a:endParaRPr>
            </a:p>
          </p:txBody>
        </p:sp>
        <p:sp>
          <p:nvSpPr>
            <p:cNvPr id="3" name="TextBox 2">
              <a:extLst>
                <a:ext uri="{FF2B5EF4-FFF2-40B4-BE49-F238E27FC236}">
                  <a16:creationId xmlns:a16="http://schemas.microsoft.com/office/drawing/2014/main" id="{14A39131-4E43-50BB-C4E8-212EC51E0243}"/>
                </a:ext>
              </a:extLst>
            </p:cNvPr>
            <p:cNvSpPr txBox="1"/>
            <p:nvPr/>
          </p:nvSpPr>
          <p:spPr>
            <a:xfrm>
              <a:off x="3920076" y="4009706"/>
              <a:ext cx="4729309" cy="400110"/>
            </a:xfrm>
            <a:prstGeom prst="rect">
              <a:avLst/>
            </a:prstGeom>
            <a:noFill/>
          </p:spPr>
          <p:txBody>
            <a:bodyPr wrap="square" lIns="91440" tIns="45720" rIns="91440" bIns="45720" rtlCol="0" anchor="t">
              <a:spAutoFit/>
            </a:bodyPr>
            <a:lstStyle/>
            <a:p>
              <a:endParaRPr lang="en-US" sz="2000" i="1">
                <a:cs typeface="Arial"/>
              </a:endParaRPr>
            </a:p>
          </p:txBody>
        </p:sp>
      </p:grpSp>
      <p:grpSp>
        <p:nvGrpSpPr>
          <p:cNvPr id="6" name="Group 5">
            <a:extLst>
              <a:ext uri="{FF2B5EF4-FFF2-40B4-BE49-F238E27FC236}">
                <a16:creationId xmlns:a16="http://schemas.microsoft.com/office/drawing/2014/main" id="{A3DCE69E-5562-4195-B71E-EDA4EFE7FCAD}"/>
              </a:ext>
            </a:extLst>
          </p:cNvPr>
          <p:cNvGrpSpPr/>
          <p:nvPr/>
        </p:nvGrpSpPr>
        <p:grpSpPr>
          <a:xfrm>
            <a:off x="2134544" y="4063471"/>
            <a:ext cx="4421849" cy="794937"/>
            <a:chOff x="3988585" y="4900861"/>
            <a:chExt cx="4550983" cy="745705"/>
          </a:xfrm>
        </p:grpSpPr>
        <p:sp>
          <p:nvSpPr>
            <p:cNvPr id="14" name="TextBox 13">
              <a:extLst>
                <a:ext uri="{FF2B5EF4-FFF2-40B4-BE49-F238E27FC236}">
                  <a16:creationId xmlns:a16="http://schemas.microsoft.com/office/drawing/2014/main" id="{49A9458A-D6CA-4184-B218-DCEA3BB85DB5}"/>
                </a:ext>
              </a:extLst>
            </p:cNvPr>
            <p:cNvSpPr txBox="1"/>
            <p:nvPr/>
          </p:nvSpPr>
          <p:spPr>
            <a:xfrm>
              <a:off x="3988585" y="4900861"/>
              <a:ext cx="3570333" cy="490816"/>
            </a:xfrm>
            <a:prstGeom prst="rect">
              <a:avLst/>
            </a:prstGeom>
            <a:noFill/>
          </p:spPr>
          <p:txBody>
            <a:bodyPr wrap="square" rtlCol="0">
              <a:spAutoFit/>
            </a:bodyPr>
            <a:lstStyle/>
            <a:p>
              <a:r>
                <a:rPr lang="en-US" sz="2800" b="1"/>
                <a:t>Ernesto Chaves</a:t>
              </a:r>
            </a:p>
          </p:txBody>
        </p:sp>
        <p:sp>
          <p:nvSpPr>
            <p:cNvPr id="15" name="TextBox 14">
              <a:extLst>
                <a:ext uri="{FF2B5EF4-FFF2-40B4-BE49-F238E27FC236}">
                  <a16:creationId xmlns:a16="http://schemas.microsoft.com/office/drawing/2014/main" id="{996A5624-F08B-4712-B267-EE192E39CF50}"/>
                </a:ext>
              </a:extLst>
            </p:cNvPr>
            <p:cNvSpPr txBox="1"/>
            <p:nvPr/>
          </p:nvSpPr>
          <p:spPr>
            <a:xfrm>
              <a:off x="3988585" y="5271236"/>
              <a:ext cx="4550983" cy="375330"/>
            </a:xfrm>
            <a:prstGeom prst="rect">
              <a:avLst/>
            </a:prstGeom>
            <a:noFill/>
          </p:spPr>
          <p:txBody>
            <a:bodyPr wrap="square" lIns="91440" tIns="45720" rIns="91440" bIns="45720" rtlCol="0" anchor="t">
              <a:spAutoFit/>
            </a:bodyPr>
            <a:lstStyle/>
            <a:p>
              <a:r>
                <a:rPr lang="es-US" sz="2000" b="0" i="0" u="none" strike="noStrike">
                  <a:solidFill>
                    <a:srgbClr val="000000"/>
                  </a:solidFill>
                  <a:effectLst/>
                  <a:latin typeface="Calibri" panose="020F0502020204030204" pitchFamily="34" charset="0"/>
                </a:rPr>
                <a:t>Programas de Carreteras</a:t>
              </a:r>
              <a:r>
                <a:rPr lang="es-US" sz="2000" b="0" i="0">
                  <a:solidFill>
                    <a:srgbClr val="000000"/>
                  </a:solidFill>
                  <a:effectLst/>
                  <a:latin typeface="Calibri" panose="020F0502020204030204" pitchFamily="34" charset="0"/>
                </a:rPr>
                <a:t>​</a:t>
              </a:r>
              <a:endParaRPr lang="en-US" sz="2000">
                <a:cs typeface="Arial"/>
              </a:endParaRPr>
            </a:p>
          </p:txBody>
        </p:sp>
      </p:grpSp>
      <p:grpSp>
        <p:nvGrpSpPr>
          <p:cNvPr id="18" name="Group 17">
            <a:extLst>
              <a:ext uri="{FF2B5EF4-FFF2-40B4-BE49-F238E27FC236}">
                <a16:creationId xmlns:a16="http://schemas.microsoft.com/office/drawing/2014/main" id="{E8EDBC99-5F41-4D75-B205-C274EF264197}"/>
              </a:ext>
            </a:extLst>
          </p:cNvPr>
          <p:cNvGrpSpPr/>
          <p:nvPr/>
        </p:nvGrpSpPr>
        <p:grpSpPr>
          <a:xfrm>
            <a:off x="8427175" y="1657604"/>
            <a:ext cx="5151665" cy="772736"/>
            <a:chOff x="3988584" y="4900861"/>
            <a:chExt cx="4550983" cy="772736"/>
          </a:xfrm>
        </p:grpSpPr>
        <p:sp>
          <p:nvSpPr>
            <p:cNvPr id="19" name="TextBox 18">
              <a:extLst>
                <a:ext uri="{FF2B5EF4-FFF2-40B4-BE49-F238E27FC236}">
                  <a16:creationId xmlns:a16="http://schemas.microsoft.com/office/drawing/2014/main" id="{4D77E18B-BF32-4DB2-900B-74DFA2F4C545}"/>
                </a:ext>
              </a:extLst>
            </p:cNvPr>
            <p:cNvSpPr txBox="1"/>
            <p:nvPr/>
          </p:nvSpPr>
          <p:spPr>
            <a:xfrm>
              <a:off x="3988585" y="4900861"/>
              <a:ext cx="3570333" cy="523220"/>
            </a:xfrm>
            <a:prstGeom prst="rect">
              <a:avLst/>
            </a:prstGeom>
            <a:noFill/>
          </p:spPr>
          <p:txBody>
            <a:bodyPr wrap="square" rtlCol="0">
              <a:spAutoFit/>
            </a:bodyPr>
            <a:lstStyle/>
            <a:p>
              <a:r>
                <a:rPr lang="en-US" sz="2800" b="1"/>
                <a:t>KeAndra Cylear Dodds</a:t>
              </a:r>
            </a:p>
          </p:txBody>
        </p:sp>
        <p:sp>
          <p:nvSpPr>
            <p:cNvPr id="20" name="TextBox 19">
              <a:extLst>
                <a:ext uri="{FF2B5EF4-FFF2-40B4-BE49-F238E27FC236}">
                  <a16:creationId xmlns:a16="http://schemas.microsoft.com/office/drawing/2014/main" id="{ACB36F6E-2321-4ED4-9EFC-3D68FFAEAE21}"/>
                </a:ext>
              </a:extLst>
            </p:cNvPr>
            <p:cNvSpPr txBox="1"/>
            <p:nvPr/>
          </p:nvSpPr>
          <p:spPr>
            <a:xfrm>
              <a:off x="3988584" y="5273487"/>
              <a:ext cx="4550983" cy="400110"/>
            </a:xfrm>
            <a:prstGeom prst="rect">
              <a:avLst/>
            </a:prstGeom>
            <a:noFill/>
          </p:spPr>
          <p:txBody>
            <a:bodyPr wrap="square" rtlCol="0">
              <a:spAutoFit/>
            </a:bodyPr>
            <a:lstStyle/>
            <a:p>
              <a:r>
                <a:rPr lang="es-US" sz="2000" b="0" i="0" u="none" strike="noStrike">
                  <a:solidFill>
                    <a:srgbClr val="000000"/>
                  </a:solidFill>
                  <a:effectLst/>
                  <a:latin typeface="Calibri" panose="020F0502020204030204" pitchFamily="34" charset="0"/>
                </a:rPr>
                <a:t>Equidad y Raza</a:t>
              </a:r>
              <a:r>
                <a:rPr lang="es-US" sz="2000" b="0" i="0">
                  <a:solidFill>
                    <a:srgbClr val="000000"/>
                  </a:solidFill>
                  <a:effectLst/>
                  <a:latin typeface="Calibri" panose="020F0502020204030204" pitchFamily="34" charset="0"/>
                </a:rPr>
                <a:t>​</a:t>
              </a:r>
              <a:endParaRPr lang="en-US" sz="2000">
                <a:cs typeface="Arial" panose="020B0604020202020204" pitchFamily="34" charset="0"/>
              </a:endParaRPr>
            </a:p>
          </p:txBody>
        </p:sp>
      </p:grpSp>
      <p:pic>
        <p:nvPicPr>
          <p:cNvPr id="23" name="Picture 23" descr="A picture containing person, person, wall, indoor&#10;&#10;Description automatically generated">
            <a:extLst>
              <a:ext uri="{FF2B5EF4-FFF2-40B4-BE49-F238E27FC236}">
                <a16:creationId xmlns:a16="http://schemas.microsoft.com/office/drawing/2014/main" id="{2EF6E1AB-4B99-4A31-ADFC-68711C785335}"/>
              </a:ext>
            </a:extLst>
          </p:cNvPr>
          <p:cNvPicPr>
            <a:picLocks noChangeAspect="1"/>
          </p:cNvPicPr>
          <p:nvPr/>
        </p:nvPicPr>
        <p:blipFill rotWithShape="1">
          <a:blip r:embed="rId3"/>
          <a:srcRect r="7275" b="15482"/>
          <a:stretch/>
        </p:blipFill>
        <p:spPr>
          <a:xfrm>
            <a:off x="6685527" y="1241427"/>
            <a:ext cx="1617080" cy="1886931"/>
          </a:xfrm>
          <a:prstGeom prst="rect">
            <a:avLst/>
          </a:prstGeom>
        </p:spPr>
      </p:pic>
      <p:pic>
        <p:nvPicPr>
          <p:cNvPr id="17" name="Picture 21">
            <a:extLst>
              <a:ext uri="{FF2B5EF4-FFF2-40B4-BE49-F238E27FC236}">
                <a16:creationId xmlns:a16="http://schemas.microsoft.com/office/drawing/2014/main" id="{3184D171-4811-4196-B232-D89AECB2148D}"/>
              </a:ext>
            </a:extLst>
          </p:cNvPr>
          <p:cNvPicPr>
            <a:picLocks noChangeAspect="1"/>
          </p:cNvPicPr>
          <p:nvPr/>
        </p:nvPicPr>
        <p:blipFill rotWithShape="1">
          <a:blip r:embed="rId4"/>
          <a:srcRect l="3825" t="-8" r="13658" b="254"/>
          <a:stretch/>
        </p:blipFill>
        <p:spPr>
          <a:xfrm>
            <a:off x="381000" y="1241427"/>
            <a:ext cx="1653203" cy="1924323"/>
          </a:xfrm>
          <a:prstGeom prst="rect">
            <a:avLst/>
          </a:prstGeom>
        </p:spPr>
      </p:pic>
      <p:pic>
        <p:nvPicPr>
          <p:cNvPr id="22" name="Picture 23">
            <a:extLst>
              <a:ext uri="{FF2B5EF4-FFF2-40B4-BE49-F238E27FC236}">
                <a16:creationId xmlns:a16="http://schemas.microsoft.com/office/drawing/2014/main" id="{3DDA7324-4D8A-4778-9393-D7EA8D202230}"/>
              </a:ext>
            </a:extLst>
          </p:cNvPr>
          <p:cNvPicPr>
            <a:picLocks noChangeAspect="1"/>
          </p:cNvPicPr>
          <p:nvPr/>
        </p:nvPicPr>
        <p:blipFill rotWithShape="1">
          <a:blip r:embed="rId5"/>
          <a:srcRect l="1" r="3122" b="15145"/>
          <a:stretch/>
        </p:blipFill>
        <p:spPr>
          <a:xfrm>
            <a:off x="317171" y="3626258"/>
            <a:ext cx="1724107" cy="2006947"/>
          </a:xfrm>
          <a:prstGeom prst="rect">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F0EF1C3C-0B91-45AE-A97B-9AD9C554C692}"/>
              </a:ext>
            </a:extLst>
          </p:cNvPr>
          <p:cNvPicPr>
            <a:picLocks noChangeAspect="1"/>
          </p:cNvPicPr>
          <p:nvPr/>
        </p:nvPicPr>
        <p:blipFill rotWithShape="1">
          <a:blip r:embed="rId6"/>
          <a:srcRect t="2507" r="1951" b="23479"/>
          <a:stretch/>
        </p:blipFill>
        <p:spPr>
          <a:xfrm>
            <a:off x="6632153" y="3626258"/>
            <a:ext cx="1723828" cy="2006948"/>
          </a:xfrm>
          <a:prstGeom prst="rect">
            <a:avLst/>
          </a:prstGeom>
        </p:spPr>
      </p:pic>
      <p:grpSp>
        <p:nvGrpSpPr>
          <p:cNvPr id="30" name="Group 29">
            <a:extLst>
              <a:ext uri="{FF2B5EF4-FFF2-40B4-BE49-F238E27FC236}">
                <a16:creationId xmlns:a16="http://schemas.microsoft.com/office/drawing/2014/main" id="{AD23F7AD-AC27-402A-8276-AC6B8DE448EA}"/>
              </a:ext>
            </a:extLst>
          </p:cNvPr>
          <p:cNvGrpSpPr/>
          <p:nvPr/>
        </p:nvGrpSpPr>
        <p:grpSpPr>
          <a:xfrm>
            <a:off x="8427175" y="4063471"/>
            <a:ext cx="4550983" cy="792546"/>
            <a:chOff x="3988585" y="4900861"/>
            <a:chExt cx="4550983" cy="743461"/>
          </a:xfrm>
        </p:grpSpPr>
        <p:sp>
          <p:nvSpPr>
            <p:cNvPr id="32" name="TextBox 31">
              <a:extLst>
                <a:ext uri="{FF2B5EF4-FFF2-40B4-BE49-F238E27FC236}">
                  <a16:creationId xmlns:a16="http://schemas.microsoft.com/office/drawing/2014/main" id="{B9F91392-98D1-4F18-B60E-3424FF063077}"/>
                </a:ext>
              </a:extLst>
            </p:cNvPr>
            <p:cNvSpPr txBox="1"/>
            <p:nvPr/>
          </p:nvSpPr>
          <p:spPr>
            <a:xfrm>
              <a:off x="3988585" y="4900861"/>
              <a:ext cx="3764825" cy="490815"/>
            </a:xfrm>
            <a:prstGeom prst="rect">
              <a:avLst/>
            </a:prstGeom>
            <a:noFill/>
          </p:spPr>
          <p:txBody>
            <a:bodyPr wrap="square" rtlCol="0">
              <a:spAutoFit/>
            </a:bodyPr>
            <a:lstStyle/>
            <a:p>
              <a:r>
                <a:rPr lang="en-US" sz="2800" b="1"/>
                <a:t>Lilian De Loza-Gutierrez</a:t>
              </a:r>
            </a:p>
          </p:txBody>
        </p:sp>
        <p:sp>
          <p:nvSpPr>
            <p:cNvPr id="33" name="TextBox 32">
              <a:extLst>
                <a:ext uri="{FF2B5EF4-FFF2-40B4-BE49-F238E27FC236}">
                  <a16:creationId xmlns:a16="http://schemas.microsoft.com/office/drawing/2014/main" id="{D36FE2C7-45D1-41E6-9996-7E900CA9E2E4}"/>
                </a:ext>
              </a:extLst>
            </p:cNvPr>
            <p:cNvSpPr txBox="1"/>
            <p:nvPr/>
          </p:nvSpPr>
          <p:spPr>
            <a:xfrm>
              <a:off x="3988585" y="5268992"/>
              <a:ext cx="4550983" cy="375330"/>
            </a:xfrm>
            <a:prstGeom prst="rect">
              <a:avLst/>
            </a:prstGeom>
            <a:noFill/>
          </p:spPr>
          <p:txBody>
            <a:bodyPr wrap="square" lIns="91440" tIns="45720" rIns="91440" bIns="45720" rtlCol="0" anchor="t">
              <a:spAutoFit/>
            </a:bodyPr>
            <a:lstStyle/>
            <a:p>
              <a:r>
                <a:rPr lang="es-US" sz="2000" b="0" i="0" u="none" strike="noStrike">
                  <a:solidFill>
                    <a:srgbClr val="000000"/>
                  </a:solidFill>
                  <a:effectLst/>
                  <a:latin typeface="Calibri" panose="020F0502020204030204" pitchFamily="34" charset="0"/>
                </a:rPr>
                <a:t>Relaciones con la Comunidad</a:t>
              </a:r>
              <a:endParaRPr lang="en-US" sz="2000">
                <a:cs typeface="Arial"/>
              </a:endParaRPr>
            </a:p>
          </p:txBody>
        </p:sp>
      </p:grpSp>
    </p:spTree>
    <p:extLst>
      <p:ext uri="{BB962C8B-B14F-4D97-AF65-F5344CB8AC3E}">
        <p14:creationId xmlns:p14="http://schemas.microsoft.com/office/powerpoint/2010/main" val="66807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br>
              <a:rPr lang="en-US" dirty="0"/>
            </a:br>
            <a:r>
              <a:rPr lang="en-US" dirty="0" err="1"/>
              <a:t>En</a:t>
            </a:r>
            <a:r>
              <a:rPr lang="en-US" dirty="0"/>
              <a:t> </a:t>
            </a:r>
            <a:r>
              <a:rPr lang="en-US" dirty="0" err="1"/>
              <a:t>memoria</a:t>
            </a:r>
            <a:r>
              <a:rPr lang="en-US" dirty="0"/>
              <a:t> de Martha Fierro, </a:t>
            </a:r>
            <a:r>
              <a:rPr lang="en-US" dirty="0" err="1"/>
              <a:t>miembro</a:t>
            </a:r>
            <a:r>
              <a:rPr lang="en-US" dirty="0"/>
              <a:t> de CLC</a:t>
            </a:r>
            <a:br>
              <a:rPr lang="en-US" dirty="0"/>
            </a:br>
            <a:endParaRPr lang="en-US" dirty="0"/>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1BF9315E-B610-F987-82E9-B41253E0BD2D}"/>
              </a:ext>
            </a:extLst>
          </p:cNvPr>
          <p:cNvPicPr>
            <a:picLocks noChangeAspect="1"/>
          </p:cNvPicPr>
          <p:nvPr/>
        </p:nvPicPr>
        <p:blipFill rotWithShape="1">
          <a:blip r:embed="rId3"/>
          <a:srcRect l="10561" r="12541"/>
          <a:stretch/>
        </p:blipFill>
        <p:spPr>
          <a:xfrm>
            <a:off x="2332264" y="1464669"/>
            <a:ext cx="3341078" cy="3264630"/>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5" descr="A group of people posing for a photo&#10;&#10;Description automatically generated">
            <a:extLst>
              <a:ext uri="{FF2B5EF4-FFF2-40B4-BE49-F238E27FC236}">
                <a16:creationId xmlns:a16="http://schemas.microsoft.com/office/drawing/2014/main" id="{C90FB287-F6A2-994E-09E4-650C79C49FC2}"/>
              </a:ext>
            </a:extLst>
          </p:cNvPr>
          <p:cNvPicPr>
            <a:picLocks noChangeAspect="1"/>
          </p:cNvPicPr>
          <p:nvPr/>
        </p:nvPicPr>
        <p:blipFill rotWithShape="1">
          <a:blip r:embed="rId4"/>
          <a:srcRect l="3950" t="13915" r="5405" b="10696"/>
          <a:stretch/>
        </p:blipFill>
        <p:spPr>
          <a:xfrm>
            <a:off x="6546851" y="1461707"/>
            <a:ext cx="2915469" cy="3263068"/>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F421E67C-8B1E-2D11-091D-374E62498A3B}"/>
              </a:ext>
            </a:extLst>
          </p:cNvPr>
          <p:cNvSpPr txBox="1"/>
          <p:nvPr/>
        </p:nvSpPr>
        <p:spPr>
          <a:xfrm>
            <a:off x="2131820" y="5069499"/>
            <a:ext cx="7928360" cy="1569660"/>
          </a:xfrm>
          <a:prstGeom prst="rect">
            <a:avLst/>
          </a:prstGeom>
          <a:noFill/>
        </p:spPr>
        <p:txBody>
          <a:bodyPr wrap="square" lIns="91440" tIns="45720" rIns="91440" bIns="45720" rtlCol="0" anchor="t">
            <a:spAutoFit/>
          </a:bodyPr>
          <a:lstStyle/>
          <a:p>
            <a:pPr algn="ctr">
              <a:defRPr/>
            </a:pPr>
            <a:r>
              <a:rPr lang="en-US" sz="3200" b="1" dirty="0">
                <a:solidFill>
                  <a:srgbClr val="000000"/>
                </a:solidFill>
                <a:latin typeface="Calibri" panose="020F0502020204030204"/>
                <a:cs typeface="Calibri"/>
              </a:rPr>
              <a:t>Martha Fierro</a:t>
            </a:r>
          </a:p>
          <a:p>
            <a:pPr algn="ctr">
              <a:defRPr/>
            </a:pPr>
            <a:r>
              <a:rPr lang="en-US" sz="3200" b="1" dirty="0" err="1">
                <a:solidFill>
                  <a:srgbClr val="000000"/>
                </a:solidFill>
                <a:latin typeface="Calibri" panose="020F0502020204030204"/>
                <a:cs typeface="Calibri"/>
              </a:rPr>
              <a:t>Miembro</a:t>
            </a:r>
            <a:r>
              <a:rPr lang="en-US" sz="3200" b="1" dirty="0">
                <a:solidFill>
                  <a:srgbClr val="000000"/>
                </a:solidFill>
                <a:latin typeface="Calibri" panose="020F0502020204030204"/>
                <a:cs typeface="Calibri"/>
              </a:rPr>
              <a:t> del CLC de Cudahy</a:t>
            </a:r>
          </a:p>
          <a:p>
            <a:pPr algn="ctr">
              <a:defRPr/>
            </a:pPr>
            <a:r>
              <a:rPr lang="en-US" sz="3200" b="1" dirty="0">
                <a:solidFill>
                  <a:srgbClr val="000000"/>
                </a:solidFill>
                <a:latin typeface="Calibri" panose="020F0502020204030204"/>
                <a:cs typeface="Calibri"/>
              </a:rPr>
              <a:t>6 de </a:t>
            </a:r>
            <a:r>
              <a:rPr lang="en-US" sz="3200" b="1" dirty="0" err="1">
                <a:solidFill>
                  <a:srgbClr val="000000"/>
                </a:solidFill>
                <a:latin typeface="Calibri" panose="020F0502020204030204"/>
                <a:cs typeface="Calibri"/>
              </a:rPr>
              <a:t>enero</a:t>
            </a:r>
            <a:r>
              <a:rPr lang="en-US" sz="3200" b="1" dirty="0">
                <a:solidFill>
                  <a:srgbClr val="000000"/>
                </a:solidFill>
                <a:latin typeface="Calibri" panose="020F0502020204030204"/>
                <a:cs typeface="Calibri"/>
              </a:rPr>
              <a:t> de 1965 – 1 de </a:t>
            </a:r>
            <a:r>
              <a:rPr lang="en-US" sz="3200" b="1" dirty="0" err="1">
                <a:solidFill>
                  <a:srgbClr val="000000"/>
                </a:solidFill>
                <a:latin typeface="Calibri" panose="020F0502020204030204"/>
                <a:cs typeface="Calibri"/>
              </a:rPr>
              <a:t>febrero</a:t>
            </a:r>
            <a:r>
              <a:rPr lang="en-US" sz="3200" b="1" dirty="0">
                <a:solidFill>
                  <a:srgbClr val="000000"/>
                </a:solidFill>
                <a:latin typeface="Calibri" panose="020F0502020204030204"/>
                <a:cs typeface="Calibri"/>
              </a:rPr>
              <a:t> de 2023</a:t>
            </a:r>
          </a:p>
        </p:txBody>
      </p:sp>
    </p:spTree>
    <p:extLst>
      <p:ext uri="{BB962C8B-B14F-4D97-AF65-F5344CB8AC3E}">
        <p14:creationId xmlns:p14="http://schemas.microsoft.com/office/powerpoint/2010/main" val="1004809124"/>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0.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0.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2.png"/></Relationships>
</file>

<file path=ppt/webextensions/webextension1.xml><?xml version="1.0" encoding="utf-8"?>
<we:webextension xmlns:we="http://schemas.microsoft.com/office/webextensions/webextension/2010/11" id="{112AD962-2494-4B02-B72E-29F8F8E3D60A}">
  <we:reference id="wa200001661" version="2.1.0.2" store="en-US" storeType="OMEX"/>
  <we:alternateReferences>
    <we:reference id="WA200001661" version="2.1.0.2" store="WA200001661" storeType="OMEX"/>
  </we:alternateReferences>
  <we:properties>
    <we:property name="time" value="6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12AD962-2494-4B02-B72E-29F8F8E3D60A}">
  <we:reference id="wa200001661" version="2.1.0.2" store="en-US" storeType="OMEX"/>
  <we:alternateReferences>
    <we:reference id="WA200001661" version="2.1.0.2" store="WA200001661" storeType="OMEX"/>
  </we:alternateReferences>
  <we:properties>
    <we:property name="time" value="6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2320852D-73A5-456D-A2FA-AF7209356A23}">
  <we:reference id="wa200001661" version="2.1.0.2" store="en-US" storeType="OMEX"/>
  <we:alternateReferences>
    <we:reference id="WA200001661" version="2.1.0.2" store="WA200001661" storeType="OMEX"/>
  </we:alternateReferences>
  <we:properties>
    <we:property name="time" value="120"/>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Stacey Falcioni</DisplayName>
        <AccountId>24</AccountId>
        <AccountType/>
      </UserInfo>
      <UserInfo>
        <DisplayName>Julie Nieto</DisplayName>
        <AccountId>23</AccountId>
        <AccountType/>
      </UserInfo>
      <UserInfo>
        <DisplayName>Nora Casillas</DisplayName>
        <AccountId>136</AccountId>
        <AccountType/>
      </UserInfo>
      <UserInfo>
        <DisplayName>Benjamin Lopez</DisplayName>
        <AccountId>237</AccountId>
        <AccountType/>
      </UserInfo>
      <UserInfo>
        <DisplayName>Xochitl Medrano</DisplayName>
        <AccountId>86</AccountId>
        <AccountType/>
      </UserInfo>
      <UserInfo>
        <DisplayName>Laura Herrera</DisplayName>
        <AccountId>1372</AccountId>
        <AccountType/>
      </UserInfo>
      <UserInfo>
        <DisplayName>Nancy Verduzco</DisplayName>
        <AccountId>18</AccountId>
        <AccountType/>
      </UserInfo>
      <UserInfo>
        <DisplayName>Sasha Cheechov</DisplayName>
        <AccountId>1150</AccountId>
        <AccountType/>
      </UserInfo>
      <UserInfo>
        <DisplayName>Adrian Farran</DisplayName>
        <AccountId>3055</AccountId>
        <AccountType/>
      </UserInfo>
      <UserInfo>
        <DisplayName>Samantha Sosa</DisplayName>
        <AccountId>21</AccountId>
        <AccountType/>
      </UserInfo>
    </SharedWithUsers>
    <MediaLengthInSeconds xmlns="7873c2d3-f839-49e9-ad23-de2265ceb800" xsi:nil="true"/>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6" ma:contentTypeDescription="Create a new document." ma:contentTypeScope="" ma:versionID="1d11aa4a57785b82206190cd552bcee2">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f85d9c7f59ee10fa0cddddb050baf1a1"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2.xml><?xml version="1.0" encoding="utf-8"?>
<ds:datastoreItem xmlns:ds="http://schemas.openxmlformats.org/officeDocument/2006/customXml" ds:itemID="{3A3FE971-85E9-421A-A3CB-8C062F48E1F8}">
  <ds:schemaRefs>
    <ds:schemaRef ds:uri="http://schemas.microsoft.com/office/infopath/2007/PartnerControls"/>
    <ds:schemaRef ds:uri="http://purl.org/dc/elements/1.1/"/>
    <ds:schemaRef ds:uri="http://purl.org/dc/dcmitype/"/>
    <ds:schemaRef ds:uri="http://schemas.microsoft.com/office/2006/metadata/properties"/>
    <ds:schemaRef ds:uri="bd64c6d0-1ab6-42d4-9ad5-3958787b0fb1"/>
    <ds:schemaRef ds:uri="7873c2d3-f839-49e9-ad23-de2265ceb800"/>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CBCFABF4-00EE-4130-BCC7-39AC6608D5CF}">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842</TotalTime>
  <Words>5793</Words>
  <Application>Microsoft Macintosh PowerPoint</Application>
  <PresentationFormat>Widescreen</PresentationFormat>
  <Paragraphs>762</Paragraphs>
  <Slides>50</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-apple-system</vt:lpstr>
      <vt:lpstr>Arial</vt:lpstr>
      <vt:lpstr>Calibri</vt:lpstr>
      <vt:lpstr>Calibri Light</vt:lpstr>
      <vt:lpstr>Calibri,Sans-Serif</vt:lpstr>
      <vt:lpstr>Segoe UI</vt:lpstr>
      <vt:lpstr>Symbol</vt:lpstr>
      <vt:lpstr>System Font Regular</vt:lpstr>
      <vt:lpstr>Wingdings</vt:lpstr>
      <vt:lpstr>Office Theme</vt:lpstr>
      <vt:lpstr>Custom Design</vt:lpstr>
      <vt:lpstr>Interpretation/Interpretación </vt:lpstr>
      <vt:lpstr>Zoom Protocols/Protocoles de Zoom</vt:lpstr>
      <vt:lpstr>Task Force and CLC Member Identification Identificación de miembros del Comité Consultivo y CLC</vt:lpstr>
      <vt:lpstr>Agenda detallada  </vt:lpstr>
      <vt:lpstr>PowerPoint Presentation</vt:lpstr>
      <vt:lpstr>PowerPoint Presentation</vt:lpstr>
      <vt:lpstr>Facilitadora</vt:lpstr>
      <vt:lpstr>Equipo del proyecto de Metro</vt:lpstr>
      <vt:lpstr> En memoria de Martha Fierro, miembro de CLC </vt:lpstr>
      <vt:lpstr>Lista de los miembros del Comité Consultivo</vt:lpstr>
      <vt:lpstr>Reglas básicas</vt:lpstr>
      <vt:lpstr> Objetivos de la reunión </vt:lpstr>
      <vt:lpstr>Agenda detallada  </vt:lpstr>
      <vt:lpstr>PowerPoint Presentation</vt:lpstr>
      <vt:lpstr>PowerPoint Presentation</vt:lpstr>
      <vt:lpstr>PowerPoint Presentation</vt:lpstr>
      <vt:lpstr>Lista inicial de proyectos y programas: Anticiparse a la fase siguiente </vt:lpstr>
      <vt:lpstr>PowerPoint Presentation</vt:lpstr>
      <vt:lpstr>PowerPoint Presentation</vt:lpstr>
      <vt:lpstr>PowerPoint Presentation</vt:lpstr>
      <vt:lpstr>PowerPoint Presentation</vt:lpstr>
      <vt:lpstr>Información de los miembros del Equipo operativo sobre los proyectos y programas </vt:lpstr>
      <vt:lpstr> Información sobre el grupo de trabajo de equidad </vt:lpstr>
      <vt:lpstr>Información del Comité de liderazgo de la comunidad </vt:lpstr>
      <vt:lpstr>PowerPoint Presentation</vt:lpstr>
      <vt:lpstr>Lista inicial de proyectos y programas:  Fuentes </vt:lpstr>
      <vt:lpstr>PowerPoint Presentation</vt:lpstr>
      <vt:lpstr>Principios Rectores</vt:lpstr>
      <vt:lpstr>Objetivos</vt:lpstr>
      <vt:lpstr>PowerPoint Presentation</vt:lpstr>
      <vt:lpstr>PowerPoint Presentation</vt:lpstr>
      <vt:lpstr>Balanced scorecard slide 5</vt:lpstr>
      <vt:lpstr>¿Qué sucede después con el Conjunto inicial de proyectos y programas? </vt:lpstr>
      <vt:lpstr>PowerPoint Presentation</vt:lpstr>
      <vt:lpstr>PowerPoint Presentation</vt:lpstr>
      <vt:lpstr>PowerPoint Presentation</vt:lpstr>
      <vt:lpstr>Comentarios públicos</vt:lpstr>
      <vt:lpstr>PowerPoint Presentation</vt:lpstr>
      <vt:lpstr>PowerPoint Presentation</vt:lpstr>
      <vt:lpstr>PowerPoint Presentation</vt:lpstr>
      <vt:lpstr>Balanced scorecard slide 5</vt:lpstr>
      <vt:lpstr>PowerPoint Presentation</vt:lpstr>
      <vt:lpstr>Comentarios públicos</vt:lpstr>
      <vt:lpstr>PowerPoint Presentation</vt:lpstr>
      <vt:lpstr>Lista inicial de proyectos y programas: Anticiparse a la fase siguiente </vt:lpstr>
      <vt:lpstr>Próximas reuniones e información del proyecto </vt:lpstr>
      <vt:lpstr>PowerPoint Presentation</vt:lpstr>
      <vt:lpstr>Comentarios del público </vt:lpstr>
      <vt:lpstr>Manténgase conectado a este proyecto​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Raymond</cp:lastModifiedBy>
  <cp:revision>15</cp:revision>
  <cp:lastPrinted>2022-12-25T13:54:52Z</cp:lastPrinted>
  <dcterms:created xsi:type="dcterms:W3CDTF">2018-02-03T00:33:10Z</dcterms:created>
  <dcterms:modified xsi:type="dcterms:W3CDTF">2023-03-15T07:32:43Z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