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ink/ink1.xml" ContentType="application/inkml+xml"/>
  <Override PartName="/ppt/ink/ink2.xml" ContentType="application/inkml+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webextensions/webextension1.xml" ContentType="application/vnd.ms-office.webextension+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webextensions/webextension2.xml" ContentType="application/vnd.ms-office.webextension+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webextensions/webextension3.xml" ContentType="application/vnd.ms-office.webextension+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0" r:id="rId4"/>
    <p:sldMasterId id="2147483761" r:id="rId5"/>
  </p:sldMasterIdLst>
  <p:notesMasterIdLst>
    <p:notesMasterId r:id="rId56"/>
  </p:notesMasterIdLst>
  <p:handoutMasterIdLst>
    <p:handoutMasterId r:id="rId57"/>
  </p:handoutMasterIdLst>
  <p:sldIdLst>
    <p:sldId id="5173" r:id="rId6"/>
    <p:sldId id="4887" r:id="rId7"/>
    <p:sldId id="1921" r:id="rId8"/>
    <p:sldId id="2178" r:id="rId9"/>
    <p:sldId id="5252" r:id="rId10"/>
    <p:sldId id="5253" r:id="rId11"/>
    <p:sldId id="2215" r:id="rId12"/>
    <p:sldId id="5294" r:id="rId13"/>
    <p:sldId id="4807" r:id="rId14"/>
    <p:sldId id="5254" r:id="rId15"/>
    <p:sldId id="5255" r:id="rId16"/>
    <p:sldId id="1908" r:id="rId17"/>
    <p:sldId id="5295" r:id="rId18"/>
    <p:sldId id="5140" r:id="rId19"/>
    <p:sldId id="5141" r:id="rId20"/>
    <p:sldId id="4791" r:id="rId21"/>
    <p:sldId id="5257" r:id="rId22"/>
    <p:sldId id="1925" r:id="rId23"/>
    <p:sldId id="5274" r:id="rId24"/>
    <p:sldId id="5276" r:id="rId25"/>
    <p:sldId id="5277" r:id="rId26"/>
    <p:sldId id="5167" r:id="rId27"/>
    <p:sldId id="5269" r:id="rId28"/>
    <p:sldId id="5273" r:id="rId29"/>
    <p:sldId id="5278" r:id="rId30"/>
    <p:sldId id="5250" r:id="rId31"/>
    <p:sldId id="4815" r:id="rId32"/>
    <p:sldId id="4896" r:id="rId33"/>
    <p:sldId id="5290" r:id="rId34"/>
    <p:sldId id="5198" r:id="rId35"/>
    <p:sldId id="5190" r:id="rId36"/>
    <p:sldId id="5188" r:id="rId37"/>
    <p:sldId id="5286" r:id="rId38"/>
    <p:sldId id="5292" r:id="rId39"/>
    <p:sldId id="4763" r:id="rId40"/>
    <p:sldId id="4764" r:id="rId41"/>
    <p:sldId id="4765" r:id="rId42"/>
    <p:sldId id="5215" r:id="rId43"/>
    <p:sldId id="5259" r:id="rId44"/>
    <p:sldId id="5275" r:id="rId45"/>
    <p:sldId id="5279" r:id="rId46"/>
    <p:sldId id="5284" r:id="rId47"/>
    <p:sldId id="5285" r:id="rId48"/>
    <p:sldId id="5260" r:id="rId49"/>
    <p:sldId id="5267" r:id="rId50"/>
    <p:sldId id="4829" r:id="rId51"/>
    <p:sldId id="4571" r:id="rId52"/>
    <p:sldId id="4572" r:id="rId53"/>
    <p:sldId id="4574" r:id="rId54"/>
    <p:sldId id="4575" r:id="rId55"/>
  </p:sldIdLst>
  <p:sldSz cx="12192000" cy="6858000"/>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E26B02-E3E3-0A89-B051-D6A00F98F6B6}" name="Laura Herrera" initials="LH" userId="S::lherrera@arellanoassociates.com::7233b418-a6bf-4e3e-82a3-3ffa5e6b93df" providerId="AD"/>
  <p188:author id="{FA818602-AED2-0758-4887-455542A06B08}" name="Allison Crook" initials="AC" userId="S::acrook@arellanoassociates.com::9c932dbd-dace-4348-be50-7f760d31b72d" providerId="AD"/>
  <p188:author id="{4553C627-69C5-133D-D13C-EE082C73498E}" name="Julie Nieto" initials="JN" userId="S::jnieto@arellanoassociates.com::e556a77d-46b5-4367-994b-f739177bbb2c" providerId="AD"/>
  <p188:author id="{77F7072B-C754-199F-D96D-718477115289}" name="Cylear Dodds, KeAndra" initials="CK" userId="S::cyleardoddsk_metro.net#ext#@arellanoassociates.onmicrosoft.com::c830bc31-384e-4be6-85bf-fd5706b1d3f6" providerId="AD"/>
  <p188:author id="{67043533-3106-3547-B6B3-0FCA3B3FDE2C}" name="Guest User" initials="GU" userId="S::urn:spo:anon#b11515edd9d4f37f87832524a52e896b69cfe44cba4e981fa71f747135eab997::" providerId="AD"/>
  <p188:author id="{6651AE34-8DC8-9D31-3311-B03A76B69F8C}" name="Samantha Sosa" initials="SS" userId="S::SSosa@arellanoassociates.com::bf9edaea-b308-4aa2-bde5-b5d4a7c8f5d4" providerId="AD"/>
  <p188:author id="{8F5C3735-A52C-0722-E911-3F78983602DE}" name="Medina, Jessica" initials="MJ" userId="S::MedinaJe@metro.net::91533a34-58a6-4efa-9418-c51c2b0846fe" providerId="AD"/>
  <p188:author id="{92879135-5513-16F2-1325-71B1F0DDFBC3}" name="Shannon Davis (Here LA)" initials="SL" userId="S::sdavis_here.la#ext#@arellanoassociates.onmicrosoft.com::687cf8ff-9581-474e-8c48-9a3b71382745" providerId="AD"/>
  <p188:author id="{B4455046-D921-01DE-5480-05BBAD8EB5D4}" name="Chaves, Ernesto" initials="CE" userId="S::chavese_metro.net#ext#@arellanoassociates.onmicrosoft.com::7e1f1920-db5e-4a6b-b112-159281e9b63e" providerId="AD"/>
  <p188:author id="{B4C3B34C-3A39-2A41-7DDA-0BB2204CB78D}" name="Nancy Verduzco" initials="NV" userId="S::nverduzco@arellanoassociates.com::3e71e354-d89b-4899-9ad7-aff028df50e0" providerId="AD"/>
  <p188:author id="{B542D255-65D2-E4C8-41AC-D8AD4899071E}" name="Robert Calix" initials="RC" userId="S::calstrategicmgmt_gmail.com#ext#@arellanoassociates.onmicrosoft.com::fd5cb305-9b86-4c60-bec8-d445d0a57d17" providerId="AD"/>
  <p188:author id="{7B0A4D56-5F46-B9B3-0586-8D270FD6C4CC}" name="Nora Casillas" initials="NC" userId="S::ncasillas@arellanoassociates.com::a83899ef-7025-4513-9811-ae46073b6dad" providerId="AD"/>
  <p188:author id="{216AEF57-0AF3-CA3A-CA06-1CD872264BA7}" name="Sohrab Mikanik" initials="SM" userId="Sohrab Mikanik" providerId="None"/>
  <p188:author id="{A7DF945C-576D-EEDA-1E68-1FA53647FA8F}" name="Cano, Michael" initials="CM" userId="S::canom@metro.net::fe788425-7672-40d1-bd9f-d44d0ffb5123" providerId="AD"/>
  <p188:author id="{C94D7F60-28BD-1963-1CE1-7EDE4EBCD439}" name="Eric Davidian" initials="ED" userId="S::edavidian@arellanoassociates.com::80292363-d6ef-499a-a23c-36cd16efb8a2" providerId="AD"/>
  <p188:author id="{4DBF4B62-85B8-A788-BEB8-5E8E868C30C0}" name="Chaves, Ernesto" initials="CE" userId="S::chavese@metro.net::cb22a1c1-b2c6-4602-928a-180009272d68" providerId="AD"/>
  <p188:author id="{94118A63-92CB-D035-8E11-379089CF7CE3}" name="Guest User" initials="GU" userId="S::urn:spo:anon#f0870c66143107d5da7a21369b34417ed58fd65bc63d5dba2cc6701acdf6f0ad::" providerId="AD"/>
  <p188:author id="{F17CA563-AF59-8C08-DE8F-519461332995}" name="Samantha Sosa" initials="SS" userId="S::ssosa@arellanoassociates.com::bf9edaea-b308-4aa2-bde5-b5d4a7c8f5d4" providerId="AD"/>
  <p188:author id="{96445F6F-2793-505C-CD82-BAC9FE274C7F}" name="Guest User" initials="GU" userId="S::urn:spo:anon#bf2eaa86d4b3259d1f1d2d8f55d2c4f3c3850debc5434829404f154fb3d66518::" providerId="AD"/>
  <p188:author id="{C8B52B71-344F-7114-59A2-DEF206F68B6F}" name="Melissa Holguin" initials="MH" userId="S::MHolguin@arellanoassociates.com::a6f835ee-eb97-4581-ba23-e107488a9130" providerId="AD"/>
  <p188:author id="{42918771-3BD8-C285-A24B-B816BC13E7F2}" name="Amber Hawkes (Here LA)" initials="AL" userId="S::ahawkes_here.la#ext#@arellanoassociates.onmicrosoft.com::a41177dd-e37a-491b-9e5d-b7a31475d9d0" providerId="AD"/>
  <p188:author id="{0F47EE71-15E6-CD0B-8726-B91FF2AAD6DB}" name="Cano, Michael" initials="CM" userId="S::canom_metro.net#ext#@arellanoassociates.onmicrosoft.com::de7a47bb-dc3c-4eb5-98ae-16ddd52cf860" providerId="AD"/>
  <p188:author id="{6D7BF67A-148D-282C-86F8-CD20BFF6A191}" name="Thomas Grogan" initials="TG" userId="S::tgrogan@arellanoassociates.com::638dbd0e-e997-4ee8-bc12-71a07972e258" providerId="AD"/>
  <p188:author id="{BA69D980-2F87-8A4C-2541-938FBE00EFEC}" name="Guest User" initials="GU" userId="S::urn:spo:anon#761deae36136fdd869febdaba6713260a311aab0df1177fc69586f152a11e412::" providerId="AD"/>
  <p188:author id="{0E272281-117C-2D0D-5A38-84E816D838DF}" name="Rush, Juliet" initials="RJ" userId="S::julie.rush_aecom.com#ext#@arellanoassociates.onmicrosoft.com::f8fe0f8a-1f81-47dd-9aeb-17f1529e7c07" providerId="AD"/>
  <p188:author id="{4D20F882-1686-7ED4-076D-3D5C8887546C}" name="Nora Casillas" initials="NC" userId="S::NCasillas@arellanoassociates.com::a83899ef-7025-4513-9811-ae46073b6dad" providerId="AD"/>
  <p188:author id="{62AE7188-903A-A673-E3EB-F296F3C76C37}" name="Guest User" initials="GU" userId="S::urn:spo:anon#c3b62d2931a6cad263fbbfdf3aab1d7ab1e1212fbf753c1bd088d1cba2802666::" providerId="AD"/>
  <p188:author id="{BDC5B28B-2226-114B-5B85-54CF0918FF4F}" name="Sohrab Mikanik" initials="SM" userId="S::smikanik@arellanoassociates.com::6aa86f56-448f-47a3-bb2a-67c4cb29bd94" providerId="AD"/>
  <p188:author id="{3D9EB68D-FF8A-2CB4-BCD2-A17C0B6F485A}" name="Guest User" initials="GU" userId="S::urn:spo:anon#d203ffead0c348aecb7a4475483a77ef550e610ad4f985b7550630d88e9166a9::" providerId="AD"/>
  <p188:author id="{8173988E-03AF-1074-4328-E706B1F26813}" name="Susan DeSantis" initials="SD" userId="S::sdesantis@arellanoassociates.com::982bbb9f-e90a-4e3e-9f32-ee6a07729abd" providerId="AD"/>
  <p188:author id="{C5424F9A-429E-39D2-2585-3770C06DC4DF}" name="Cohen, Aryeh" initials="CA" userId="S::aryeh.cohen_aecom.com#ext#@arellanoassociates.onmicrosoft.com::90c2c35f-507e-4a04-a8cb-d97012b2ec40" providerId="AD"/>
  <p188:author id="{5D404F9F-AA1A-FB04-A656-45A02103E72C}" name="Levinsohn, Dave" initials="LD" userId="S::dave.levinsohn_aecom.com#ext#@arellanoassociates.onmicrosoft.com::32097ab3-33d8-4ade-8c07-0aab0a8624aa" providerId="AD"/>
  <p188:author id="{C11445A8-87BC-0825-92DA-64CA58F427EE}" name="Guest User" initials="GU" userId="S::urn:spo:anon#4356d2840875555dfcda18e8baaa8ae57efac350e251c0b12f00d54565e01d71::" providerId="AD"/>
  <p188:author id="{035868AC-DD25-41BE-8DC4-5283E04E3C34}" name="De Loza-Gutierrez, Lilian" initials="DL" userId="S::delozagutierrezl_metro.net#ext#@arellanoassociates.onmicrosoft.com::bf81a3e2-80db-49fb-bddd-4bfb9528d2b0" providerId="AD"/>
  <p188:author id="{CC65CDAC-4015-4B9E-9A72-EDC6487A3C3F}" name="Sohrab Mikanik" initials="SM" userId="S::SMikanik@arellanoassociates.com::6aa86f56-448f-47a3-bb2a-67c4cb29bd94" providerId="AD"/>
  <p188:author id="{DBBA84B0-7A54-9F87-7753-BB3BB36F1DE6}" name="Matthew Raymond" initials="MR" userId="e5d8f5daa70ae64b" providerId="Windows Live"/>
  <p188:author id="{EC0C6ABB-467A-187D-F8FD-E33890B5AAFC}" name="Cylear Dodds, KeAndra" initials="CDK" userId="S::cyleardoddsk@metro.net::5a8580ec-f87e-48cb-bc47-181eb1443f2a" providerId="AD"/>
  <p188:author id="{148086BE-1C72-5A81-605F-74DA11C1A665}" name="Guest User" initials="GU" userId="S::urn:spo:anon#dd2468fddccb91f0a4ff7f90a9d5208ef2b5975e59d4726cb526bc60d6c8d885::" providerId="AD"/>
  <p188:author id="{67C482C5-72AD-2F82-3EAC-7762A0571782}" name="Guest User" initials="GU" userId="S::urn:spo:anon#d219489ba943af9e0b7686a41b72cf117330eaeec2359272d936f5c5f0b3765a::" providerId="AD"/>
  <p188:author id="{B9D0D6D0-A4A3-9990-B3A9-0875B24A8C31}" name="Guest User" initials="GU" userId="S::urn:spo:anon#46ad3c686f0977547d00d61d73343c42fdee1dbeedc9aee0a6b4232f6e7b3b4c::" providerId="AD"/>
  <p188:author id="{739951D5-B80F-202E-9F50-F3D05713D18C}" name="Guest User" initials="GU" userId="S::urn:spo:anon#38f13ed779cbfa5af431d64d37717f156ed1159eb695e07231bcba11c9e9322b::" providerId="AD"/>
  <p188:author id="{A39B48D8-1202-F9FC-652D-EE053C09ECBC}" name="Xochitl Medrano" initials="XM" userId="S::xmedrano@arellanoassociates.com::6d5f3d66-435b-425b-aa13-dbb9d9f91aaf" providerId="AD"/>
  <p188:author id="{0FBF2DE2-FAD2-351D-9E79-A0131E8833A4}" name="Adrian Farran" initials="AF" userId="S::afarran@arellanoassociates.com::ab5911f8-6e38-41a0-80c2-a50a1e182352" providerId="AD"/>
  <p188:author id="{8FE7C0E8-8244-D0BF-369B-20B71DB52B04}" name="rachel.lindt@aecom.com" initials="ra" userId="S::rachel.lindt_aecom.com#ext#@arellanoassociates.onmicrosoft.com::d00a67d3-f2e2-4c86-95e3-6847a97d653c" providerId="AD"/>
  <p188:author id="{7748FCE8-E4C5-BCC1-1714-151A886CA52E}" name="Guest User" initials="GU" userId="S::urn:spo:anon#8c0b61e7de0bff38bf2b39550d87fa0ed2885051c0d50dcb1809a7a78110b4e4::" providerId="AD"/>
  <p188:author id="{2120EEF8-593D-CAF4-6C12-B1ADD3D9099B}" name="Guest User" initials="GU" userId="S::urn:spo:anon#33f57508db5229b5e916e2b059d8ec1a0139b105196184a41aeb17381096cc06::" providerId="AD"/>
  <p188:author id="{C0FC48FF-AC54-58C8-11D8-D17FE455629C}" name="Lindt, Rachel" initials="LR" userId="S::Rachel.Lindt@aecom.com::53a86669-f0ca-4fa4-9c5a-f1cdcceaf1dc" providerId="AD"/>
  <p188:author id="{8849BFFF-5B65-C32E-631F-44747359D562}" name="Melissa Holguin" initials="MH" userId="S::mholguin@arellanoassociates.com::a6f835ee-eb97-4581-ba23-e107488a913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BC23"/>
    <a:srgbClr val="EA8A2F"/>
    <a:srgbClr val="616161"/>
    <a:srgbClr val="66BC47"/>
    <a:srgbClr val="22B4C7"/>
    <a:srgbClr val="6F8691"/>
    <a:srgbClr val="E98E09"/>
    <a:srgbClr val="0C0CE6"/>
    <a:srgbClr val="D08C33"/>
    <a:srgbClr val="0460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63"/>
    <p:restoredTop sz="95522"/>
  </p:normalViewPr>
  <p:slideViewPr>
    <p:cSldViewPr snapToGrid="0">
      <p:cViewPr varScale="1">
        <p:scale>
          <a:sx n="88" d="100"/>
          <a:sy n="88" d="100"/>
        </p:scale>
        <p:origin x="184" y="680"/>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handoutMaster" Target="handoutMasters/handout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6"/>
            <a:ext cx="4028440" cy="351737"/>
          </a:xfrm>
          <a:prstGeom prst="rect">
            <a:avLst/>
          </a:prstGeom>
        </p:spPr>
        <p:txBody>
          <a:bodyPr vert="horz" lIns="93108" tIns="46555" rIns="93108" bIns="46555" rtlCol="0"/>
          <a:lstStyle>
            <a:lvl1pPr algn="l">
              <a:defRPr sz="1200"/>
            </a:lvl1pPr>
          </a:lstStyle>
          <a:p>
            <a:endParaRPr lang="en-US"/>
          </a:p>
        </p:txBody>
      </p:sp>
      <p:sp>
        <p:nvSpPr>
          <p:cNvPr id="3" name="Date Placeholder 2"/>
          <p:cNvSpPr>
            <a:spLocks noGrp="1"/>
          </p:cNvSpPr>
          <p:nvPr>
            <p:ph type="dt" sz="quarter" idx="1"/>
          </p:nvPr>
        </p:nvSpPr>
        <p:spPr>
          <a:xfrm>
            <a:off x="5265809" y="6"/>
            <a:ext cx="4028440" cy="351737"/>
          </a:xfrm>
          <a:prstGeom prst="rect">
            <a:avLst/>
          </a:prstGeom>
        </p:spPr>
        <p:txBody>
          <a:bodyPr vert="horz" lIns="93108" tIns="46555" rIns="93108" bIns="46555" rtlCol="0"/>
          <a:lstStyle>
            <a:lvl1pPr algn="r">
              <a:defRPr sz="1200"/>
            </a:lvl1pPr>
          </a:lstStyle>
          <a:p>
            <a:fld id="{82E697CE-E989-604D-844A-A5097C60CECD}" type="datetimeFigureOut">
              <a:rPr lang="en-US" smtClean="0"/>
              <a:t>3/20/23</a:t>
            </a:fld>
            <a:endParaRPr lang="en-US"/>
          </a:p>
        </p:txBody>
      </p:sp>
      <p:sp>
        <p:nvSpPr>
          <p:cNvPr id="4" name="Footer Placeholder 3"/>
          <p:cNvSpPr>
            <a:spLocks noGrp="1"/>
          </p:cNvSpPr>
          <p:nvPr>
            <p:ph type="ftr" sz="quarter" idx="2"/>
          </p:nvPr>
        </p:nvSpPr>
        <p:spPr>
          <a:xfrm>
            <a:off x="0" y="6658664"/>
            <a:ext cx="4028440" cy="351736"/>
          </a:xfrm>
          <a:prstGeom prst="rect">
            <a:avLst/>
          </a:prstGeom>
        </p:spPr>
        <p:txBody>
          <a:bodyPr vert="horz" lIns="93108" tIns="46555" rIns="93108" bIns="46555"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1736"/>
          </a:xfrm>
          <a:prstGeom prst="rect">
            <a:avLst/>
          </a:prstGeom>
        </p:spPr>
        <p:txBody>
          <a:bodyPr vert="horz" lIns="93108" tIns="46555" rIns="93108" bIns="46555" rtlCol="0" anchor="b"/>
          <a:lstStyle>
            <a:lvl1pPr algn="r">
              <a:defRPr sz="1200"/>
            </a:lvl1pPr>
          </a:lstStyle>
          <a:p>
            <a:fld id="{6A29C84F-DEF7-CC49-9DE8-C756C5A580B7}" type="slidenum">
              <a:rPr lang="en-US" smtClean="0"/>
              <a:t>‹#›</a:t>
            </a:fld>
            <a:endParaRPr lang="en-US"/>
          </a:p>
        </p:txBody>
      </p:sp>
    </p:spTree>
    <p:extLst>
      <p:ext uri="{BB962C8B-B14F-4D97-AF65-F5344CB8AC3E}">
        <p14:creationId xmlns:p14="http://schemas.microsoft.com/office/powerpoint/2010/main" val="151550717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5T07:25:38.905"/>
    </inkml:context>
    <inkml:brush xml:id="br0">
      <inkml:brushProperty name="width" value="0.05" units="cm"/>
      <inkml:brushProperty name="height" value="0.05" units="cm"/>
    </inkml:brush>
  </inkml:definitions>
  <inkml:trace contextRef="#ctx0" brushRef="#br0">2492 485 24575,'-37'-46'0,"8"12"0,-33-29 0,14 21 0,0 2 0,-5 3 0,-1 3 0,-2 5 0,-2 4 0,0 2 0,-1 2 0,1 4 0,1 1 0,1 3 0,-1 1 0,2 2 0,1 2 0,2 1 0,2 3 0,-2 1 0,-2 2 0,-4 1 0,-5 0 0,1 0 0,-2 0 0,1 3 0,-3 3 0,0 6 0,2 3 0,2 3 0,3 2 0,0 1 0,1 2 0,1 0 0,1 0 0,2 1 0,3 2 0,3 1 0,4 0 0,5-1 0,3 0 0,3 1 0,1 0 0,2 4 0,0 2 0,5 2 0,3 2 0,1 2 0,4 0 0,1 2 0,3-1 0,5-1 0,2 5 0,4 1 0,2 3 0,0 3 0,0 0 0,0 3 0,2 1 0,5 3 0,9 3 0,7 2 0,7 0 0,4-2 0,1-1 0,3-4 0,-2-5 0,0-3 0,1-4 0,1-2 0,1-3 0,-1-4 0,1-3 0,-1-3 0,0-2 0,3-3 0,5-2 0,7-1 0,7-2 0,4-4 0,2-2 0,3-4 0,0 0 0,-1-4 0,-3-1 0,-2-2 0,-4-2 0,1 0 0,-1 0 0,0 0 0,3-2 0,5-5 0,3-4 0,0-3 0,-2-2 0,-5-1 0,-6 0 0,-7 1 0,-7-1 0,-4 0 0,-4 0 0,4-1 0,-2-1 0,1-2 0,0-4 0,0-2 0,1 0 0,-6 0 0,0-3 0,-7 3 0,-2-3 0,-1 0 0,-2-2 0,4-11 0,2-8 0,2-6 0,0-5 0,-3 5 0,-2 3 0,-5 8 0,-5 7 0,-5 0 0,-5 1 0,-1-7 0,-3-8 0,0-8 0,0-12 0,0-5 0,0-1 0,0 5 0,0 11 0,0 9 0,0 9 0,0 8 0,0 3 0,0 6 0,-2 1 0,-4 1 0,-7 3 0,-7-1 0,-5 4 0,-2 2 0,0 3 0,-1 2 0,1 1 0,-1 4 0,2 0 0,-1 3 0,0 2 0,3-2 0,1 2 0,6 1 0,6 0 0,5 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5T07:26:04.186"/>
    </inkml:context>
    <inkml:brush xml:id="br0">
      <inkml:brushProperty name="width" value="0.05" units="cm"/>
      <inkml:brushProperty name="height" value="0.05" units="cm"/>
    </inkml:brush>
  </inkml:definitions>
  <inkml:trace contextRef="#ctx0" brushRef="#br0">182 983 24575,'40'0'0,"30"4"0,-16 2 0,6 1 0,14 4 0,4 1 0,8 3 0,1 3 0,2 0 0,0 0 0,2 1 0,1 1 0,2-1 0,0 0 0,-4-1 0,-1-1 0,-1-1 0,0-1 0,-7-4 0,-1 0 0,-6-1 0,-1 0 0,0-1 0,-2 0 0,-5-1 0,-3-1 0,-2 0 0,-2-1 0,-6-1 0,-1 0 0,-1 1 0,0-1 0,-1 1 0,1 0 0,1 1 0,0-2 0,3 0 0,0-1 0,1 0 0,-1-1 0,-1 1 0,-1-2 0,45 2 0,-11-1 0,-4-2 0,-4-1 0,-2 0 0,4 0 0,3 0 0,5 0 0,4 0 0,0 0 0,-7 0 0,0 0 0,-2 0 0,-2 0 0,-1 0 0,-5 0 0,0 0 0,5-3 0,4-1 0,3-3 0,-4-2 0,-1 1 0,-5 1 0,-2-2 0,-7 1 0,-7-1 0,-3 0 0,-7 1 0,-3-1 0,-1 0 0,-6-2 0,-1-1 0,3-1 0,2-2 0,5 0 0,4 1 0,-3 1 0,-1 0 0,-6 1 0,-7 0 0,-3 2 0,-4-1 0,-2-2 0,-1 1 0,-4-3 0,-1-2 0,-2 1 0,-1 0 0,-1-1 0,-1-1 0,-5-2 0,-5-4 0,-3-5 0,-2-7 0,-1-9 0,1-8 0,0-2 0,0-3 0,0 2 0,-1 7 0,-2 6 0,0 8 0,0 4 0,-4 2 0,-5 3 0,-6 0 0,-5 1 0,0 5 0,0 0 0,-3 1 0,-3-1 0,-4 1 0,-6 1 0,0-1 0,-2 0 0,-3-3 0,2 0 0,-1 0 0,3 1 0,2 0 0,1 2 0,5 3 0,1 3 0,2 1 0,0 3 0,-3 0 0,-1 1 0,-4 1 0,0 0 0,-3 2 0,-4-1 0,-2 1 0,-5 2 0,-7 1 0,-5 2 0,-7 0 0,-2 0 0,2 0 0,3 0 0,5 0 0,6 0 0,-1 0 0,2 0 0,-1 0 0,-1 0 0,-1 0 0,-4 0 0,-5 0 0,-5 2 0,-8 1 0,-3 0 0,2 2 0,-4-1 0,3 0 0,5 1 0,2-2 0,2 1 0,3 0 0,-4 1 0,-2 1 0,-4 2 0,-4-2 0,2 2 0,1-2 0,3-3 0,5 0 0,3-1 0,4 1 0,5 0 0,3-1 0,1-2 0,-1 0 0,-2 0 0,-3 1 0,-2 2 0,-5 0 0,-3 0 0,-4-1 0,-3-2 0,-1 0 0,-3 0 0,1 0 0,-1 0 0,-6 0 0,-1 0 0,-8 0 0,46 0 0,0 0 0,-1 0 0,0 0 0,0 0 0,0 0 0,-46 0 0,5 0 0,5 0 0,5 0 0,3 0 0,4 0 0,3 0 0,2 0 0,2 0 0,3 0 0,3 3 0,2 3 0,4 3 0,6 3 0,8 1 0,9-1 0,8 0 0,4-1 0,5 2 0,1 1 0,-1 3 0,-2 2 0,0 1 0,3 1 0,1 2 0,3 3 0,1 1 0,-1 1 0,2-1 0,1-1 0,1 3 0,1 1 0,1 2 0,1 2 0,1 1 0,2 0 0,1 1 0,0 0 0,0-1 0,0-3 0,0 3 0,0-1 0,2 1 0,5 0 0,6-2 0,6-1 0,2 1 0,3 0 0,7-1 0,9 0 0,6-3 0,4-1 0,-2-3 0,-7-2 0,-7-3 0,-8-3 0,-3-6 0,1-5 0,-10-4 0,-2-2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6"/>
            <a:ext cx="4028440" cy="351737"/>
          </a:xfrm>
          <a:prstGeom prst="rect">
            <a:avLst/>
          </a:prstGeom>
        </p:spPr>
        <p:txBody>
          <a:bodyPr vert="horz" lIns="93108" tIns="46555" rIns="93108" bIns="46555" rtlCol="0"/>
          <a:lstStyle>
            <a:lvl1pPr algn="l">
              <a:defRPr sz="1200"/>
            </a:lvl1pPr>
          </a:lstStyle>
          <a:p>
            <a:endParaRPr lang="en-US"/>
          </a:p>
        </p:txBody>
      </p:sp>
      <p:sp>
        <p:nvSpPr>
          <p:cNvPr id="3" name="Date Placeholder 2"/>
          <p:cNvSpPr>
            <a:spLocks noGrp="1"/>
          </p:cNvSpPr>
          <p:nvPr>
            <p:ph type="dt" idx="1"/>
          </p:nvPr>
        </p:nvSpPr>
        <p:spPr>
          <a:xfrm>
            <a:off x="5265809" y="6"/>
            <a:ext cx="4028440" cy="351737"/>
          </a:xfrm>
          <a:prstGeom prst="rect">
            <a:avLst/>
          </a:prstGeom>
        </p:spPr>
        <p:txBody>
          <a:bodyPr vert="horz" lIns="93108" tIns="46555" rIns="93108" bIns="46555" rtlCol="0"/>
          <a:lstStyle>
            <a:lvl1pPr algn="r">
              <a:defRPr sz="1200"/>
            </a:lvl1pPr>
          </a:lstStyle>
          <a:p>
            <a:fld id="{D4E61A01-327F-FB49-8F83-5642A791E663}" type="datetimeFigureOut">
              <a:rPr lang="en-US" smtClean="0"/>
              <a:t>3/20/23</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08" tIns="46555" rIns="93108" bIns="46555" rtlCol="0" anchor="ctr"/>
          <a:lstStyle/>
          <a:p>
            <a:endParaRPr lang="en-US"/>
          </a:p>
        </p:txBody>
      </p:sp>
      <p:sp>
        <p:nvSpPr>
          <p:cNvPr id="5" name="Notes Placeholder 4"/>
          <p:cNvSpPr>
            <a:spLocks noGrp="1"/>
          </p:cNvSpPr>
          <p:nvPr>
            <p:ph type="body" sz="quarter" idx="3"/>
          </p:nvPr>
        </p:nvSpPr>
        <p:spPr>
          <a:xfrm>
            <a:off x="929640" y="3373755"/>
            <a:ext cx="7437120" cy="2760346"/>
          </a:xfrm>
          <a:prstGeom prst="rect">
            <a:avLst/>
          </a:prstGeom>
        </p:spPr>
        <p:txBody>
          <a:bodyPr vert="horz" lIns="93108" tIns="46555" rIns="93108" bIns="4655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08" tIns="46555" rIns="93108" bIns="46555"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08" tIns="46555" rIns="93108" bIns="46555" rtlCol="0" anchor="b"/>
          <a:lstStyle>
            <a:lvl1pPr algn="r">
              <a:defRPr sz="1200"/>
            </a:lvl1pPr>
          </a:lstStyle>
          <a:p>
            <a:fld id="{1CA99CD2-19A0-6F48-895C-C7AB61D791DF}" type="slidenum">
              <a:rPr lang="en-US" smtClean="0"/>
              <a:t>‹#›</a:t>
            </a:fld>
            <a:endParaRPr lang="en-US"/>
          </a:p>
        </p:txBody>
      </p:sp>
    </p:spTree>
    <p:extLst>
      <p:ext uri="{BB962C8B-B14F-4D97-AF65-F5344CB8AC3E}">
        <p14:creationId xmlns:p14="http://schemas.microsoft.com/office/powerpoint/2010/main" val="1992786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Erika – Emphasize participants MUST choose between English, Spanish, Tagalog, Khmer</a:t>
            </a:r>
          </a:p>
        </p:txBody>
      </p:sp>
      <p:sp>
        <p:nvSpPr>
          <p:cNvPr id="4" name="Slide Number Placeholder 3"/>
          <p:cNvSpPr>
            <a:spLocks noGrp="1"/>
          </p:cNvSpPr>
          <p:nvPr>
            <p:ph type="sldNum" sz="quarter" idx="5"/>
          </p:nvPr>
        </p:nvSpPr>
        <p:spPr/>
        <p:txBody>
          <a:bodyPr/>
          <a:lstStyle/>
          <a:p>
            <a:fld id="{1CA99CD2-19A0-6F48-895C-C7AB61D791DF}" type="slidenum">
              <a:rPr lang="en-US" smtClean="0"/>
              <a:t>1</a:t>
            </a:fld>
            <a:endParaRPr lang="en-US"/>
          </a:p>
        </p:txBody>
      </p:sp>
    </p:spTree>
    <p:extLst>
      <p:ext uri="{BB962C8B-B14F-4D97-AF65-F5344CB8AC3E}">
        <p14:creationId xmlns:p14="http://schemas.microsoft.com/office/powerpoint/2010/main" val="15342201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19"/>
              </a:spcBef>
            </a:pPr>
            <a:r>
              <a:rPr lang="en-US">
                <a:cs typeface="Calibri"/>
              </a:rPr>
              <a:t>Erika</a:t>
            </a:r>
          </a:p>
          <a:p>
            <a:pPr>
              <a:lnSpc>
                <a:spcPct val="90000"/>
              </a:lnSpc>
              <a:spcBef>
                <a:spcPts val="1019"/>
              </a:spcBef>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6932"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6932"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0520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t>Erika</a:t>
            </a:r>
          </a:p>
          <a:p>
            <a:endParaRPr lang="en-US"/>
          </a:p>
          <a:p>
            <a:pPr marL="1257300" marR="0">
              <a:spcBef>
                <a:spcPts val="0"/>
              </a:spcBef>
              <a:spcAft>
                <a:spcPts val="0"/>
              </a:spcAft>
            </a:pPr>
            <a:r>
              <a:rPr lang="en-US" sz="1100">
                <a:effectLst/>
                <a:latin typeface="Arial" panose="020B0604020202020204" pitchFamily="34" charset="0"/>
                <a:ea typeface="Calibri" panose="020F0502020204030204" pitchFamily="34" charset="0"/>
                <a:cs typeface="Times New Roman" panose="02020603050405020304" pitchFamily="18" charset="0"/>
              </a:rPr>
              <a:t> </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defTabSz="474045">
              <a:defRPr/>
            </a:pPr>
            <a:fld id="{1CA99CD2-19A0-6F48-895C-C7AB61D791DF}" type="slidenum">
              <a:rPr lang="en-US">
                <a:solidFill>
                  <a:prstClr val="black"/>
                </a:solidFill>
                <a:latin typeface="Calibri" panose="020F0502020204030204"/>
              </a:rPr>
              <a:pPr defTabSz="474045">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26239249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Erika</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6D6865-6647-4B2C-9191-3B466FAE88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9198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1">
                <a:cs typeface="Times New Roman"/>
              </a:rPr>
              <a:t>Erika</a:t>
            </a:r>
          </a:p>
          <a:p>
            <a:endParaRPr lang="es-ES" sz="1200" b="1">
              <a:cs typeface="Times New Roman"/>
            </a:endParaRPr>
          </a:p>
          <a:p>
            <a:r>
              <a:rPr lang="es-ES" sz="1200" b="1">
                <a:cs typeface="Times New Roman"/>
              </a:rPr>
              <a:t>In </a:t>
            </a:r>
            <a:r>
              <a:rPr lang="es-ES" sz="1200" b="1" err="1">
                <a:cs typeface="Times New Roman"/>
              </a:rPr>
              <a:t>this</a:t>
            </a:r>
            <a:r>
              <a:rPr lang="es-ES" sz="1200" b="1">
                <a:cs typeface="Times New Roman"/>
              </a:rPr>
              <a:t> </a:t>
            </a:r>
            <a:r>
              <a:rPr lang="es-ES" sz="1200" b="1" err="1">
                <a:cs typeface="Times New Roman"/>
              </a:rPr>
              <a:t>section</a:t>
            </a:r>
            <a:r>
              <a:rPr lang="es-ES" sz="1200" b="1">
                <a:cs typeface="Times New Roman"/>
              </a:rPr>
              <a:t> </a:t>
            </a:r>
            <a:r>
              <a:rPr lang="es-ES" sz="1200" b="1" err="1">
                <a:cs typeface="Times New Roman"/>
              </a:rPr>
              <a:t>we</a:t>
            </a:r>
            <a:r>
              <a:rPr lang="es-ES" sz="1200" b="1">
                <a:cs typeface="Times New Roman"/>
              </a:rPr>
              <a:t> </a:t>
            </a:r>
            <a:r>
              <a:rPr lang="es-ES" sz="1200" b="1" err="1">
                <a:cs typeface="Times New Roman"/>
              </a:rPr>
              <a:t>will</a:t>
            </a:r>
            <a:r>
              <a:rPr lang="es-ES" sz="1200" b="1">
                <a:cs typeface="Times New Roman"/>
              </a:rPr>
              <a:t>…</a:t>
            </a:r>
          </a:p>
          <a:p>
            <a:pPr marL="342900" indent="-342900">
              <a:buFont typeface="Arial" panose="020B0604020202020204" pitchFamily="34" charset="0"/>
              <a:buChar char="•"/>
            </a:pPr>
            <a:r>
              <a:rPr lang="en-US" sz="1200">
                <a:solidFill>
                  <a:srgbClr val="000000"/>
                </a:solidFill>
                <a:latin typeface="Calibri"/>
                <a:cs typeface="Calibri"/>
              </a:rPr>
              <a:t>Learn about the Project List and the process by which it was assembled</a:t>
            </a:r>
          </a:p>
          <a:p>
            <a:pPr marL="342900" indent="-342900">
              <a:buFont typeface="Arial" panose="020B0604020202020204" pitchFamily="34" charset="0"/>
              <a:buChar char="•"/>
            </a:pPr>
            <a:r>
              <a:rPr lang="en-US" sz="1200">
                <a:solidFill>
                  <a:srgbClr val="000000"/>
                </a:solidFill>
                <a:latin typeface="Calibri"/>
                <a:cs typeface="Calibri"/>
              </a:rPr>
              <a:t>Brief overview of the categories and sub-categories on the Project List, so that it can be evaluated by Task Force members</a:t>
            </a:r>
          </a:p>
          <a:p>
            <a:endParaRPr lang="en-US" sz="1200" i="1">
              <a:solidFill>
                <a:srgbClr val="000000"/>
              </a:solidFill>
              <a:effectLst/>
              <a:latin typeface="Calibri"/>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14</a:t>
            </a:fld>
            <a:endParaRPr lang="en-US"/>
          </a:p>
        </p:txBody>
      </p:sp>
    </p:spTree>
    <p:extLst>
      <p:ext uri="{BB962C8B-B14F-4D97-AF65-F5344CB8AC3E}">
        <p14:creationId xmlns:p14="http://schemas.microsoft.com/office/powerpoint/2010/main" val="37710027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r>
              <a:rPr lang="en-US">
                <a:cs typeface="Calibri"/>
              </a:rPr>
              <a:t>Erika</a:t>
            </a:r>
          </a:p>
          <a:p>
            <a:endParaRPr lang="en-US">
              <a:cs typeface="Calibri"/>
            </a:endParaRPr>
          </a:p>
        </p:txBody>
      </p:sp>
      <p:sp>
        <p:nvSpPr>
          <p:cNvPr id="4" name="Slide Number Placeholder 3"/>
          <p:cNvSpPr>
            <a:spLocks noGrp="1"/>
          </p:cNvSpPr>
          <p:nvPr>
            <p:ph type="sldNum" sz="quarter" idx="5"/>
          </p:nvPr>
        </p:nvSpPr>
        <p:spPr/>
        <p:txBody>
          <a:bodyPr/>
          <a:lstStyle/>
          <a:p>
            <a:fld id="{E490E366-5136-4BBB-A951-5F107FBC2616}" type="slidenum">
              <a:rPr lang="en-US" smtClean="0"/>
              <a:t>15</a:t>
            </a:fld>
            <a:endParaRPr lang="en-US"/>
          </a:p>
        </p:txBody>
      </p:sp>
    </p:spTree>
    <p:extLst>
      <p:ext uri="{BB962C8B-B14F-4D97-AF65-F5344CB8AC3E}">
        <p14:creationId xmlns:p14="http://schemas.microsoft.com/office/powerpoint/2010/main" val="1107779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905" lvl="1" indent="0">
              <a:lnSpc>
                <a:spcPct val="110000"/>
              </a:lnSpc>
              <a:buFont typeface="Calibri,Sans-Serif" panose="020F0502020204030204" pitchFamily="34" charset="0"/>
              <a:buNone/>
            </a:pPr>
            <a:r>
              <a:rPr lang="en-US" sz="1200">
                <a:solidFill>
                  <a:srgbClr val="000000"/>
                </a:solidFill>
                <a:ea typeface="+mn-lt"/>
                <a:cs typeface="+mn-lt"/>
              </a:rPr>
              <a:t>Erika </a:t>
            </a:r>
          </a:p>
          <a:p>
            <a:pPr marL="1905" lvl="1" indent="0">
              <a:lnSpc>
                <a:spcPct val="110000"/>
              </a:lnSpc>
              <a:buFont typeface="Calibri,Sans-Serif" panose="020F0502020204030204" pitchFamily="34" charset="0"/>
              <a:buNone/>
            </a:pPr>
            <a:endParaRPr lang="en-US" sz="1200">
              <a:solidFill>
                <a:srgbClr val="000000"/>
              </a:solidFill>
              <a:ea typeface="+mn-lt"/>
              <a:cs typeface="+mn-lt"/>
            </a:endParaRPr>
          </a:p>
          <a:p>
            <a:pPr lvl="1" indent="-455295">
              <a:lnSpc>
                <a:spcPct val="110000"/>
              </a:lnSpc>
              <a:buFont typeface="Calibri,Sans-Serif" panose="020F0502020204030204" pitchFamily="34" charset="0"/>
              <a:buChar char="&gt;"/>
            </a:pPr>
            <a:r>
              <a:rPr lang="en-US" sz="1200">
                <a:solidFill>
                  <a:srgbClr val="000000"/>
                </a:solidFill>
                <a:ea typeface="+mn-lt"/>
                <a:cs typeface="+mn-lt"/>
              </a:rPr>
              <a:t>Develop a method to prioritize projects and programs, including Equity considerations and metrics</a:t>
            </a:r>
          </a:p>
          <a:p>
            <a:pPr lvl="1" indent="-455295">
              <a:lnSpc>
                <a:spcPct val="110000"/>
              </a:lnSpc>
              <a:buFont typeface="Calibri,Sans-Serif" panose="020F0502020204030204" pitchFamily="34" charset="0"/>
              <a:buChar char="&gt;"/>
            </a:pPr>
            <a:r>
              <a:rPr lang="en-US">
                <a:solidFill>
                  <a:srgbClr val="000000"/>
                </a:solidFill>
                <a:ea typeface="+mn-lt"/>
                <a:cs typeface="+mn-lt"/>
              </a:rPr>
              <a:t>Identify details of projects (e.g. specific location(s), potential timeline, anticipated costs) </a:t>
            </a:r>
            <a:endParaRPr lang="en-US" sz="1200">
              <a:ea typeface="+mn-lt"/>
              <a:cs typeface="+mn-lt"/>
            </a:endParaRPr>
          </a:p>
          <a:p>
            <a:endParaRPr lang="en-US"/>
          </a:p>
        </p:txBody>
      </p:sp>
      <p:sp>
        <p:nvSpPr>
          <p:cNvPr id="4" name="Slide Number Placeholder 3"/>
          <p:cNvSpPr>
            <a:spLocks noGrp="1"/>
          </p:cNvSpPr>
          <p:nvPr>
            <p:ph type="sldNum" sz="quarter" idx="5"/>
          </p:nvPr>
        </p:nvSpPr>
        <p:spPr/>
        <p:txBody>
          <a:bodyPr/>
          <a:lstStyle/>
          <a:p>
            <a:pPr defTabSz="466413">
              <a:defRPr/>
            </a:pPr>
            <a:fld id="{E490E366-5136-4BBB-A951-5F107FBC2616}" type="slidenum">
              <a:rPr lang="en-US">
                <a:solidFill>
                  <a:prstClr val="black"/>
                </a:solidFill>
                <a:latin typeface="Calibri" panose="020F0502020204030204"/>
              </a:rPr>
              <a:pPr defTabSz="466413">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32056728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Michael</a:t>
            </a:r>
          </a:p>
          <a:p>
            <a:endParaRPr lang="en-US">
              <a:cs typeface="Calibri"/>
            </a:endParaRPr>
          </a:p>
          <a:p>
            <a:r>
              <a:rPr lang="en-US" b="1">
                <a:cs typeface="Calibri"/>
              </a:rPr>
              <a:t>Fall 2022-Winter 2023</a:t>
            </a:r>
          </a:p>
          <a:p>
            <a:pPr marL="171450" indent="-171450">
              <a:buFont typeface="Arial" panose="020B0604020202020204" pitchFamily="34" charset="0"/>
              <a:buChar char="•"/>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Calibri"/>
              </a:rPr>
              <a:t>Compile and categorize complete list of Projects/Programs</a:t>
            </a:r>
            <a:endParaRPr lang="en-US" sz="1200" b="0" i="0" u="none" strike="noStrike" kern="1200" cap="none" spc="0" normalizeH="0" baseline="0" noProof="0">
              <a:ln>
                <a:noFill/>
              </a:ln>
              <a:solidFill>
                <a:srgbClr val="000000"/>
              </a:solidFill>
              <a:effectLst/>
              <a:uLnTx/>
              <a:uFillTx/>
              <a:latin typeface="Calibri" panose="020F0502020204030204"/>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Calibri"/>
              </a:rPr>
              <a:t>Task Force</a:t>
            </a:r>
            <a:r>
              <a:rPr lang="en-US">
                <a:solidFill>
                  <a:srgbClr val="000000"/>
                </a:solidFill>
                <a:latin typeface="Calibri" panose="020F0502020204030204"/>
                <a:cs typeface="Calibri"/>
              </a:rPr>
              <a:t>, </a:t>
            </a:r>
            <a:r>
              <a:rPr kumimoji="0" lang="en-US" sz="1200" b="0" i="0" u="none" strike="noStrike" kern="1200" cap="none" spc="0" normalizeH="0" baseline="0" noProof="0">
                <a:ln>
                  <a:noFill/>
                </a:ln>
                <a:solidFill>
                  <a:srgbClr val="000000"/>
                </a:solidFill>
                <a:effectLst/>
                <a:uLnTx/>
                <a:uFillTx/>
                <a:latin typeface="Calibri" panose="020F0502020204030204"/>
                <a:ea typeface="+mn-ea"/>
                <a:cs typeface="Calibri"/>
              </a:rPr>
              <a:t>CLC</a:t>
            </a:r>
            <a:r>
              <a:rPr lang="en-US">
                <a:latin typeface="Calibri" panose="020F0502020204030204"/>
                <a:cs typeface="Calibri"/>
              </a:rPr>
              <a:t>, and WG</a:t>
            </a:r>
            <a:r>
              <a:rPr kumimoji="0" lang="en-US" sz="1200" b="0" i="0" u="none" strike="noStrike" kern="1200" cap="none" spc="0" normalizeH="0" baseline="0" noProof="0">
                <a:ln>
                  <a:noFill/>
                </a:ln>
                <a:effectLst/>
                <a:uLnTx/>
                <a:uFillTx/>
                <a:latin typeface="Calibri" panose="020F0502020204030204"/>
                <a:ea typeface="+mn-ea"/>
                <a:cs typeface="Calibri"/>
              </a:rPr>
              <a:t> </a:t>
            </a:r>
            <a:r>
              <a:rPr lang="en-US">
                <a:solidFill>
                  <a:srgbClr val="000000"/>
                </a:solidFill>
                <a:latin typeface="Calibri" panose="020F0502020204030204"/>
                <a:cs typeface="Calibri"/>
              </a:rPr>
              <a:t>review</a:t>
            </a:r>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Calibri"/>
            </a:endParaRPr>
          </a:p>
          <a:p>
            <a:endParaRPr lang="en-US">
              <a:cs typeface="Calibri"/>
            </a:endParaRPr>
          </a:p>
          <a:p>
            <a:r>
              <a:rPr lang="en-US" b="1">
                <a:cs typeface="Calibri"/>
              </a:rPr>
              <a:t>Winter 2023</a:t>
            </a:r>
          </a:p>
          <a:p>
            <a:pPr marL="171450" indent="-171450">
              <a:buFont typeface="Arial" panose="020B0604020202020204" pitchFamily="34" charset="0"/>
              <a:buChar char="•"/>
              <a:defRPr/>
            </a:pPr>
            <a:r>
              <a:rPr lang="en-US">
                <a:solidFill>
                  <a:srgbClr val="000000"/>
                </a:solidFill>
                <a:latin typeface="Calibri" panose="020F0502020204030204"/>
                <a:cs typeface="Calibri"/>
              </a:rPr>
              <a:t>Revised</a:t>
            </a:r>
            <a:r>
              <a:rPr kumimoji="0" lang="en-US" sz="1200" b="0" i="0" u="none" strike="noStrike" kern="1200" cap="none" spc="0" normalizeH="0" baseline="0" noProof="0">
                <a:ln>
                  <a:noFill/>
                </a:ln>
                <a:solidFill>
                  <a:srgbClr val="000000"/>
                </a:solidFill>
                <a:effectLst/>
                <a:uLnTx/>
                <a:uFillTx/>
                <a:latin typeface="Calibri" panose="020F0502020204030204"/>
                <a:ea typeface="+mn-ea"/>
                <a:cs typeface="Calibri"/>
              </a:rPr>
              <a:t> draft list of Initial Projects/Programs</a:t>
            </a:r>
            <a:endParaRPr lang="en-US" sz="1200" b="0" i="0" u="none" strike="noStrike" kern="1200" cap="none" spc="0" normalizeH="0" baseline="0" noProof="0">
              <a:ln>
                <a:noFill/>
              </a:ln>
              <a:solidFill>
                <a:srgbClr val="000000"/>
              </a:solidFill>
              <a:effectLst/>
              <a:uLnTx/>
              <a:uFillTx/>
              <a:latin typeface="Calibri" panose="020F0502020204030204"/>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solidFill>
                  <a:srgbClr val="000000"/>
                </a:solidFill>
                <a:latin typeface="Calibri" panose="020F0502020204030204"/>
                <a:cs typeface="Calibri"/>
              </a:rPr>
              <a:t>Task Force, CLC</a:t>
            </a:r>
            <a:r>
              <a:rPr lang="en-US">
                <a:latin typeface="Calibri" panose="020F0502020204030204"/>
                <a:cs typeface="Calibri"/>
              </a:rPr>
              <a:t>, and WG approval</a:t>
            </a:r>
            <a:endParaRPr lang="en-US"/>
          </a:p>
          <a:p>
            <a:endParaRPr lang="en-US">
              <a:cs typeface="Calibri"/>
            </a:endParaRPr>
          </a:p>
          <a:p>
            <a:r>
              <a:rPr lang="en-US" b="1">
                <a:cs typeface="Calibri"/>
              </a:rPr>
              <a:t>Spring 2023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Calibri"/>
              </a:rPr>
              <a:t>Bundle projects for evaluation</a:t>
            </a: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70519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t>Erika</a:t>
            </a:r>
          </a:p>
          <a:p>
            <a:endParaRPr lang="en-US" b="0" i="0"/>
          </a:p>
          <a:p>
            <a:r>
              <a:rPr lang="en-US" b="0" i="0"/>
              <a:t>High</a:t>
            </a:r>
          </a:p>
          <a:p>
            <a:endParaRPr lang="en-US" b="0" i="0"/>
          </a:p>
          <a:p>
            <a:r>
              <a:rPr lang="en-US" b="0" i="0"/>
              <a:t>TF 16 – there were 5 Breakout Rooms-to discuss</a:t>
            </a:r>
          </a:p>
          <a:p>
            <a:pPr marL="228600" indent="-228600">
              <a:buAutoNum type="arabicParenR"/>
            </a:pPr>
            <a:r>
              <a:rPr lang="en-US" b="0" i="0"/>
              <a:t>what should be added to the Initial List</a:t>
            </a:r>
          </a:p>
          <a:p>
            <a:pPr marL="228600" indent="-228600">
              <a:buAutoNum type="arabicParenR"/>
            </a:pPr>
            <a:r>
              <a:rPr lang="en-US" b="0" i="0"/>
              <a:t>any questions re the Initial List/Process</a:t>
            </a:r>
          </a:p>
          <a:p>
            <a:endParaRPr lang="en-US" b="0" i="0"/>
          </a:p>
          <a:p>
            <a:pPr marL="0" marR="91440" lvl="0" indent="0" algn="l" rtl="0" eaLnBrk="1" fontAlgn="auto" latinLnBrk="0" hangingPunct="1">
              <a:lnSpc>
                <a:spcPct val="100000"/>
              </a:lnSpc>
              <a:spcBef>
                <a:spcPts val="0"/>
              </a:spcBef>
              <a:spcAft>
                <a:spcPts val="0"/>
              </a:spcAft>
              <a:buClrTx/>
              <a:buSzTx/>
              <a:buFont typeface="Calibri" panose="020F0502020204030204" pitchFamily="34" charset="0"/>
              <a:buNone/>
            </a:pPr>
            <a:r>
              <a:rPr lang="en-US" sz="1800" b="1" kern="1200">
                <a:solidFill>
                  <a:schemeClr val="tx1"/>
                </a:solidFill>
                <a:effectLst/>
                <a:latin typeface="+mn-lt"/>
                <a:ea typeface="Yu Mincho"/>
                <a:cs typeface="Arial"/>
              </a:rPr>
              <a:t>Agenda Item #3:  </a:t>
            </a:r>
            <a:r>
              <a:rPr lang="en-US" sz="1800" b="1">
                <a:solidFill>
                  <a:schemeClr val="tx1"/>
                </a:solidFill>
                <a:effectLst/>
                <a:latin typeface="+mn-lt"/>
                <a:ea typeface="Yu Mincho"/>
                <a:cs typeface="Arial"/>
              </a:rPr>
              <a:t>MSPP Initial List – Breakout Rooms</a:t>
            </a:r>
            <a:endParaRPr lang="en-US" sz="1800" kern="1200">
              <a:solidFill>
                <a:schemeClr val="tx1"/>
              </a:solidFill>
              <a:effectLst/>
              <a:latin typeface="+mn-lt"/>
              <a:ea typeface="Yu Mincho"/>
              <a:cs typeface="Arial"/>
            </a:endParaRPr>
          </a:p>
          <a:p>
            <a:pPr marL="230188" marR="91440" lvl="0" indent="-119063" algn="l" defTabSz="914400" rtl="0" eaLnBrk="1" fontAlgn="auto" latinLnBrk="0" hangingPunct="1">
              <a:lnSpc>
                <a:spcPct val="100000"/>
              </a:lnSpc>
              <a:spcBef>
                <a:spcPts val="0"/>
              </a:spcBef>
              <a:spcAft>
                <a:spcPts val="0"/>
              </a:spcAft>
              <a:buClrTx/>
              <a:buSzTx/>
              <a:buFont typeface="+mj-lt"/>
              <a:buNone/>
            </a:pPr>
            <a:r>
              <a:rPr lang="en-US" sz="1200" b="1" kern="1200">
                <a:solidFill>
                  <a:schemeClr val="tx1"/>
                </a:solidFill>
                <a:effectLst/>
                <a:latin typeface="+mn-lt"/>
                <a:ea typeface="Yu Mincho"/>
                <a:cs typeface="Arial"/>
              </a:rPr>
              <a:t>Main Room</a:t>
            </a:r>
          </a:p>
          <a:p>
            <a:pPr marL="230188" marR="91440" lvl="0" indent="-119063" algn="l" defTabSz="914400" rtl="0" eaLnBrk="1" fontAlgn="auto" latinLnBrk="0" hangingPunct="1">
              <a:lnSpc>
                <a:spcPct val="100000"/>
              </a:lnSpc>
              <a:spcBef>
                <a:spcPts val="0"/>
              </a:spcBef>
              <a:spcAft>
                <a:spcPts val="0"/>
              </a:spcAft>
              <a:buClrTx/>
              <a:buSzTx/>
              <a:buFont typeface="+mj-lt"/>
              <a:buNone/>
            </a:pPr>
            <a:r>
              <a:rPr lang="en-US" sz="1200" kern="1200" err="1">
                <a:solidFill>
                  <a:schemeClr val="tx1"/>
                </a:solidFill>
                <a:effectLst/>
                <a:latin typeface="+mn-lt"/>
                <a:ea typeface="Yu Mincho"/>
                <a:cs typeface="Arial"/>
              </a:rPr>
              <a:t>i</a:t>
            </a:r>
            <a:r>
              <a:rPr lang="en-US" sz="1200" kern="1200">
                <a:solidFill>
                  <a:schemeClr val="tx1"/>
                </a:solidFill>
                <a:effectLst/>
                <a:latin typeface="+mn-lt"/>
                <a:ea typeface="Yu Mincho"/>
                <a:cs typeface="Arial"/>
              </a:rPr>
              <a:t>.    MSPP Initial List &amp; Framework Categories– In-depth look</a:t>
            </a:r>
          </a:p>
          <a:p>
            <a:pPr marL="230188" marR="91440" lvl="0" indent="-119063" algn="l" rtl="0" eaLnBrk="1" latinLnBrk="0" hangingPunct="1">
              <a:spcBef>
                <a:spcPts val="0"/>
              </a:spcBef>
              <a:spcAft>
                <a:spcPts val="0"/>
              </a:spcAft>
              <a:buFont typeface="+mj-lt"/>
              <a:buNone/>
            </a:pPr>
            <a:endParaRPr lang="en-US" sz="800" b="1" kern="1200">
              <a:solidFill>
                <a:schemeClr val="tx1"/>
              </a:solidFill>
              <a:effectLst/>
              <a:latin typeface="+mn-lt"/>
              <a:ea typeface="Yu Mincho"/>
              <a:cs typeface="Arial"/>
            </a:endParaRPr>
          </a:p>
          <a:p>
            <a:pPr marL="230188" marR="91440" lvl="0" indent="-119063" algn="l" rtl="0" eaLnBrk="1" latinLnBrk="0" hangingPunct="1">
              <a:spcBef>
                <a:spcPts val="0"/>
              </a:spcBef>
              <a:spcAft>
                <a:spcPts val="0"/>
              </a:spcAft>
              <a:buFont typeface="+mj-lt"/>
              <a:buNone/>
            </a:pPr>
            <a:r>
              <a:rPr lang="en-US" sz="1200" b="1" kern="1200">
                <a:solidFill>
                  <a:schemeClr val="tx1"/>
                </a:solidFill>
                <a:effectLst/>
                <a:latin typeface="+mn-lt"/>
                <a:ea typeface="Yu Mincho"/>
                <a:cs typeface="Arial"/>
              </a:rPr>
              <a:t>Breakout Room #1</a:t>
            </a:r>
          </a:p>
          <a:p>
            <a:pPr marL="341313" marR="91440" lvl="0" indent="-230188" algn="l" defTabSz="914400" rtl="0" eaLnBrk="1" fontAlgn="auto" latinLnBrk="0" hangingPunct="1">
              <a:lnSpc>
                <a:spcPct val="100000"/>
              </a:lnSpc>
              <a:spcBef>
                <a:spcPts val="0"/>
              </a:spcBef>
              <a:spcAft>
                <a:spcPts val="0"/>
              </a:spcAft>
              <a:buClrTx/>
              <a:buSzTx/>
              <a:buFont typeface="+mj-lt"/>
              <a:buAutoNum type="romanLcPeriod"/>
              <a:tabLst/>
              <a:defRPr/>
            </a:pPr>
            <a:r>
              <a:rPr lang="en-US" sz="1200" kern="1200">
                <a:solidFill>
                  <a:schemeClr val="tx1"/>
                </a:solidFill>
                <a:effectLst/>
                <a:latin typeface="+mn-lt"/>
                <a:ea typeface="Yu Mincho"/>
                <a:cs typeface="Arial"/>
              </a:rPr>
              <a:t>Community Programs &amp; Policies</a:t>
            </a:r>
          </a:p>
          <a:p>
            <a:pPr marL="461963" marR="91440" lvl="1" indent="-120650" algn="l">
              <a:lnSpc>
                <a:spcPct val="100000"/>
              </a:lnSpc>
              <a:spcBef>
                <a:spcPts val="0"/>
              </a:spcBef>
              <a:spcAft>
                <a:spcPts val="0"/>
              </a:spcAft>
              <a:buClrTx/>
              <a:buSzTx/>
              <a:buFont typeface="Arial" panose="020B0604020202020204" pitchFamily="34" charset="0"/>
              <a:buChar char="•"/>
            </a:pPr>
            <a:r>
              <a:rPr lang="en-US" sz="1200" kern="1200">
                <a:solidFill>
                  <a:schemeClr val="tx1"/>
                </a:solidFill>
                <a:effectLst/>
                <a:latin typeface="+mn-lt"/>
                <a:ea typeface="Yu Mincho"/>
                <a:cs typeface="Arial"/>
              </a:rPr>
              <a:t>Public Health</a:t>
            </a:r>
          </a:p>
          <a:p>
            <a:pPr marL="461963" marR="91440" lvl="1" indent="-120650" algn="l">
              <a:lnSpc>
                <a:spcPct val="100000"/>
              </a:lnSpc>
              <a:spcBef>
                <a:spcPts val="0"/>
              </a:spcBef>
              <a:spcAft>
                <a:spcPts val="0"/>
              </a:spcAft>
              <a:buClrTx/>
              <a:buSzTx/>
              <a:buFont typeface="Arial" panose="020B0604020202020204" pitchFamily="34" charset="0"/>
              <a:buChar char="•"/>
            </a:pPr>
            <a:r>
              <a:rPr lang="en-US" sz="1200" kern="1200">
                <a:solidFill>
                  <a:schemeClr val="tx1"/>
                </a:solidFill>
                <a:effectLst/>
                <a:latin typeface="+mn-lt"/>
                <a:ea typeface="Yu Mincho"/>
                <a:cs typeface="Arial"/>
              </a:rPr>
              <a:t>Air Quality</a:t>
            </a:r>
          </a:p>
          <a:p>
            <a:pPr marL="230188" marR="91440" lvl="0" indent="-119063" algn="l" rtl="0" eaLnBrk="1" latinLnBrk="0" hangingPunct="1">
              <a:spcBef>
                <a:spcPts val="0"/>
              </a:spcBef>
              <a:spcAft>
                <a:spcPts val="0"/>
              </a:spcAft>
              <a:buFont typeface="+mj-lt"/>
              <a:buNone/>
            </a:pPr>
            <a:endParaRPr lang="en-US" sz="800" b="1" kern="1200">
              <a:solidFill>
                <a:schemeClr val="tx1"/>
              </a:solidFill>
              <a:effectLst/>
              <a:latin typeface="+mn-lt"/>
              <a:ea typeface="Yu Mincho"/>
              <a:cs typeface="Arial"/>
            </a:endParaRPr>
          </a:p>
          <a:p>
            <a:pPr marL="230188" marR="91440" lvl="0" indent="-119063" algn="l" rtl="0" eaLnBrk="1" latinLnBrk="0" hangingPunct="1">
              <a:spcBef>
                <a:spcPts val="0"/>
              </a:spcBef>
              <a:spcAft>
                <a:spcPts val="0"/>
              </a:spcAft>
              <a:buFont typeface="+mj-lt"/>
              <a:buNone/>
            </a:pPr>
            <a:r>
              <a:rPr lang="en-US" sz="1200" b="1" kern="1200">
                <a:solidFill>
                  <a:schemeClr val="tx1"/>
                </a:solidFill>
                <a:effectLst/>
                <a:latin typeface="+mn-lt"/>
                <a:ea typeface="Yu Mincho"/>
                <a:cs typeface="Arial"/>
              </a:rPr>
              <a:t>Breakout Room #2</a:t>
            </a:r>
          </a:p>
          <a:p>
            <a:pPr marL="111125" marR="91440" lvl="0" indent="230188" algn="l" rtl="0" eaLnBrk="1" latinLnBrk="0" hangingPunct="1">
              <a:spcBef>
                <a:spcPts val="0"/>
              </a:spcBef>
              <a:spcAft>
                <a:spcPts val="0"/>
              </a:spcAft>
              <a:buFont typeface="+mj-lt"/>
              <a:buAutoNum type="romanLcPeriod"/>
            </a:pPr>
            <a:r>
              <a:rPr lang="en-US" sz="1200" kern="1200">
                <a:solidFill>
                  <a:schemeClr val="tx1"/>
                </a:solidFill>
                <a:effectLst/>
                <a:latin typeface="+mn-lt"/>
                <a:ea typeface="Yu Mincho"/>
                <a:cs typeface="Arial"/>
              </a:rPr>
              <a:t>Arterial Roadway</a:t>
            </a:r>
          </a:p>
          <a:p>
            <a:pPr marL="111125" marR="91440" lvl="0" indent="230188" algn="l" defTabSz="914400" rtl="0" eaLnBrk="1" fontAlgn="auto" latinLnBrk="0" hangingPunct="1">
              <a:lnSpc>
                <a:spcPct val="100000"/>
              </a:lnSpc>
              <a:spcBef>
                <a:spcPts val="0"/>
              </a:spcBef>
              <a:spcAft>
                <a:spcPts val="0"/>
              </a:spcAft>
              <a:buClrTx/>
              <a:buSzTx/>
              <a:buFont typeface="+mj-lt"/>
              <a:buAutoNum type="romanLcPeriod"/>
              <a:tabLst/>
              <a:defRPr/>
            </a:pPr>
            <a:r>
              <a:rPr lang="en-US" sz="1200" kern="1200">
                <a:solidFill>
                  <a:schemeClr val="tx1"/>
                </a:solidFill>
                <a:effectLst/>
                <a:latin typeface="+mn-lt"/>
                <a:ea typeface="Yu Mincho"/>
                <a:cs typeface="Arial"/>
              </a:rPr>
              <a:t>Active Transportation</a:t>
            </a:r>
          </a:p>
          <a:p>
            <a:pPr marL="111125" marR="91440" lvl="0" indent="230188" algn="l" defTabSz="914400" rtl="0" eaLnBrk="1" fontAlgn="auto" latinLnBrk="0" hangingPunct="1">
              <a:lnSpc>
                <a:spcPct val="100000"/>
              </a:lnSpc>
              <a:spcBef>
                <a:spcPts val="0"/>
              </a:spcBef>
              <a:spcAft>
                <a:spcPts val="0"/>
              </a:spcAft>
              <a:buClrTx/>
              <a:buSzTx/>
              <a:buFont typeface="+mj-lt"/>
              <a:buAutoNum type="romanLcPeriod"/>
              <a:tabLst/>
              <a:defRPr/>
            </a:pPr>
            <a:r>
              <a:rPr lang="en-US" sz="1200" kern="1200">
                <a:solidFill>
                  <a:schemeClr val="tx1"/>
                </a:solidFill>
                <a:effectLst/>
                <a:latin typeface="+mn-lt"/>
                <a:ea typeface="Yu Mincho"/>
                <a:cs typeface="Arial"/>
              </a:rPr>
              <a:t>Transit (Bus &amp; Rail)</a:t>
            </a:r>
          </a:p>
          <a:p>
            <a:pPr marL="230188" marR="91440" lvl="0" indent="-119063" algn="l" defTabSz="914400" rtl="0" eaLnBrk="1" fontAlgn="auto" latinLnBrk="0" hangingPunct="1">
              <a:lnSpc>
                <a:spcPct val="100000"/>
              </a:lnSpc>
              <a:spcBef>
                <a:spcPts val="0"/>
              </a:spcBef>
              <a:spcAft>
                <a:spcPts val="0"/>
              </a:spcAft>
              <a:buClrTx/>
              <a:buSzTx/>
              <a:buFont typeface="+mj-lt"/>
              <a:buNone/>
              <a:tabLst/>
              <a:defRPr/>
            </a:pPr>
            <a:endParaRPr lang="en-US" sz="800" kern="1200">
              <a:solidFill>
                <a:schemeClr val="tx1"/>
              </a:solidFill>
              <a:effectLst/>
              <a:latin typeface="+mn-lt"/>
              <a:ea typeface="Yu Mincho"/>
              <a:cs typeface="Arial"/>
            </a:endParaRPr>
          </a:p>
          <a:p>
            <a:pPr marL="230188" marR="91440" lvl="0" indent="-119063" algn="l" rtl="0" eaLnBrk="1" latinLnBrk="0" hangingPunct="1">
              <a:spcBef>
                <a:spcPts val="0"/>
              </a:spcBef>
              <a:spcAft>
                <a:spcPts val="0"/>
              </a:spcAft>
              <a:buFont typeface="+mj-lt"/>
              <a:buNone/>
            </a:pPr>
            <a:r>
              <a:rPr lang="en-US" sz="1200" b="1" kern="1200">
                <a:solidFill>
                  <a:schemeClr val="tx1"/>
                </a:solidFill>
                <a:effectLst/>
                <a:latin typeface="+mn-lt"/>
                <a:ea typeface="Yu Mincho"/>
                <a:cs typeface="Arial"/>
              </a:rPr>
              <a:t>Breakout Room #3</a:t>
            </a:r>
          </a:p>
          <a:p>
            <a:pPr marL="341313" marR="91440" lvl="0" indent="-230188" algn="l" defTabSz="914400" rtl="0" eaLnBrk="1" fontAlgn="auto" latinLnBrk="0" hangingPunct="1">
              <a:lnSpc>
                <a:spcPct val="100000"/>
              </a:lnSpc>
              <a:spcBef>
                <a:spcPts val="0"/>
              </a:spcBef>
              <a:spcAft>
                <a:spcPts val="0"/>
              </a:spcAft>
              <a:buClrTx/>
              <a:buSzTx/>
              <a:buFont typeface="+mj-lt"/>
              <a:buAutoNum type="romanLcPeriod"/>
            </a:pPr>
            <a:r>
              <a:rPr lang="en-US" sz="1200" kern="1200">
                <a:solidFill>
                  <a:schemeClr val="tx1"/>
                </a:solidFill>
                <a:effectLst/>
                <a:latin typeface="+mn-lt"/>
                <a:ea typeface="Yu Mincho"/>
                <a:cs typeface="Arial"/>
              </a:rPr>
              <a:t>Goods Movement</a:t>
            </a:r>
          </a:p>
          <a:p>
            <a:pPr marL="341313" marR="91440" lvl="0" indent="-230188" algn="l" defTabSz="914400" rtl="0" eaLnBrk="1" fontAlgn="auto" latinLnBrk="0" hangingPunct="1">
              <a:lnSpc>
                <a:spcPct val="100000"/>
              </a:lnSpc>
              <a:spcBef>
                <a:spcPts val="0"/>
              </a:spcBef>
              <a:spcAft>
                <a:spcPts val="0"/>
              </a:spcAft>
              <a:buClrTx/>
              <a:buSzTx/>
              <a:buFont typeface="+mj-lt"/>
              <a:buAutoNum type="romanLcPeriod"/>
            </a:pPr>
            <a:r>
              <a:rPr lang="en-US" sz="1200" kern="1200">
                <a:solidFill>
                  <a:schemeClr val="tx1"/>
                </a:solidFill>
                <a:effectLst/>
                <a:latin typeface="+mn-lt"/>
                <a:ea typeface="Yu Mincho"/>
                <a:cs typeface="Arial"/>
              </a:rPr>
              <a:t>Freeway</a:t>
            </a:r>
          </a:p>
          <a:p>
            <a:pPr marL="230188" marR="91440" lvl="0" indent="-119063" algn="l" defTabSz="914400" rtl="0" eaLnBrk="1" fontAlgn="auto" latinLnBrk="0" hangingPunct="1">
              <a:lnSpc>
                <a:spcPct val="100000"/>
              </a:lnSpc>
              <a:spcBef>
                <a:spcPts val="0"/>
              </a:spcBef>
              <a:spcAft>
                <a:spcPts val="0"/>
              </a:spcAft>
              <a:buClrTx/>
              <a:buSzTx/>
              <a:buFont typeface="+mj-lt"/>
              <a:buNone/>
            </a:pPr>
            <a:endParaRPr lang="en-US" sz="800" kern="1200">
              <a:solidFill>
                <a:schemeClr val="tx1"/>
              </a:solidFill>
              <a:effectLst/>
              <a:latin typeface="+mn-lt"/>
              <a:ea typeface="Yu Mincho"/>
              <a:cs typeface="Arial"/>
            </a:endParaRPr>
          </a:p>
          <a:p>
            <a:pPr marL="230188" marR="91440" lvl="0" indent="-119063" algn="l" defTabSz="914400" rtl="0" eaLnBrk="1" fontAlgn="auto" latinLnBrk="0" hangingPunct="1">
              <a:lnSpc>
                <a:spcPct val="100000"/>
              </a:lnSpc>
              <a:spcBef>
                <a:spcPts val="0"/>
              </a:spcBef>
              <a:spcAft>
                <a:spcPts val="0"/>
              </a:spcAft>
              <a:buClrTx/>
              <a:buSzTx/>
              <a:buFont typeface="+mj-lt"/>
              <a:buNone/>
              <a:tabLst/>
              <a:defRPr/>
            </a:pPr>
            <a:r>
              <a:rPr lang="en-US" sz="1200" b="1" kern="1200">
                <a:solidFill>
                  <a:schemeClr val="tx1"/>
                </a:solidFill>
                <a:effectLst/>
                <a:latin typeface="+mn-lt"/>
                <a:ea typeface="Yu Mincho"/>
                <a:cs typeface="Arial"/>
              </a:rPr>
              <a:t>Breakout Room #4 – </a:t>
            </a:r>
            <a:r>
              <a:rPr lang="en-US" sz="1200" b="1" i="1" kern="1200">
                <a:solidFill>
                  <a:schemeClr val="tx1"/>
                </a:solidFill>
                <a:effectLst/>
                <a:latin typeface="+mn-lt"/>
                <a:ea typeface="Yu Mincho"/>
                <a:cs typeface="Arial"/>
              </a:rPr>
              <a:t>Sala de </a:t>
            </a:r>
            <a:r>
              <a:rPr lang="en-US" sz="1200" b="1" i="1" kern="1200" err="1">
                <a:solidFill>
                  <a:schemeClr val="tx1"/>
                </a:solidFill>
                <a:effectLst/>
                <a:latin typeface="+mn-lt"/>
                <a:ea typeface="Yu Mincho"/>
                <a:cs typeface="Arial"/>
              </a:rPr>
              <a:t>Recepción</a:t>
            </a:r>
            <a:r>
              <a:rPr lang="en-US" sz="1200" b="1" i="1" kern="1200">
                <a:solidFill>
                  <a:schemeClr val="tx1"/>
                </a:solidFill>
                <a:effectLst/>
                <a:latin typeface="+mn-lt"/>
                <a:ea typeface="Yu Mincho"/>
                <a:cs typeface="Arial"/>
              </a:rPr>
              <a:t> #4</a:t>
            </a:r>
            <a:endParaRPr lang="en-US" sz="1200" b="1" kern="1200">
              <a:solidFill>
                <a:schemeClr val="tx1"/>
              </a:solidFill>
              <a:effectLst/>
              <a:latin typeface="+mn-lt"/>
              <a:ea typeface="Yu Mincho"/>
              <a:cs typeface="Arial"/>
            </a:endParaRPr>
          </a:p>
          <a:p>
            <a:pPr marL="341313" marR="91440" lvl="0" indent="-230188" algn="l" defTabSz="914400" rtl="0" eaLnBrk="1" fontAlgn="auto" latinLnBrk="0" hangingPunct="1">
              <a:lnSpc>
                <a:spcPct val="100000"/>
              </a:lnSpc>
              <a:spcBef>
                <a:spcPts val="0"/>
              </a:spcBef>
              <a:spcAft>
                <a:spcPts val="0"/>
              </a:spcAft>
              <a:buClrTx/>
              <a:buSzTx/>
              <a:buFont typeface="+mj-lt"/>
              <a:buAutoNum type="romanLcPeriod"/>
              <a:tabLst/>
              <a:defRPr/>
            </a:pPr>
            <a:r>
              <a:rPr lang="en-US" sz="1200" b="0" kern="1200">
                <a:solidFill>
                  <a:schemeClr val="tx1"/>
                </a:solidFill>
                <a:effectLst/>
                <a:latin typeface="+mn-lt"/>
                <a:ea typeface="Yu Mincho"/>
                <a:cs typeface="Arial"/>
              </a:rPr>
              <a:t>MSPP Initial List &amp; Framework Categories—In-depth look – facilitated in Spanish</a:t>
            </a:r>
          </a:p>
          <a:p>
            <a:pPr marL="341313" marR="91440" lvl="0" indent="-230188" algn="l" defTabSz="914400" rtl="0" eaLnBrk="1" fontAlgn="auto" latinLnBrk="0" hangingPunct="1">
              <a:lnSpc>
                <a:spcPct val="100000"/>
              </a:lnSpc>
              <a:spcBef>
                <a:spcPts val="0"/>
              </a:spcBef>
              <a:spcAft>
                <a:spcPts val="0"/>
              </a:spcAft>
              <a:buClrTx/>
              <a:buSzTx/>
              <a:buFont typeface="+mj-lt"/>
              <a:buNone/>
            </a:pPr>
            <a:r>
              <a:rPr lang="es-ES" sz="1200" b="0" i="1" kern="1200">
                <a:solidFill>
                  <a:schemeClr val="tx1"/>
                </a:solidFill>
                <a:effectLst/>
                <a:latin typeface="+mn-lt"/>
                <a:ea typeface="Yu Mincho"/>
                <a:cs typeface="Arial"/>
              </a:rPr>
              <a:t>       Estrategias, proyectos y programas multimodales Lista inicial y categorías del esquema en profundidad –Facilitado en Español</a:t>
            </a:r>
          </a:p>
          <a:p>
            <a:pPr marL="341313" marR="91440" lvl="0" indent="-230188" algn="l" defTabSz="914400" rtl="0" eaLnBrk="1" fontAlgn="auto" latinLnBrk="0" hangingPunct="1">
              <a:lnSpc>
                <a:spcPct val="100000"/>
              </a:lnSpc>
              <a:spcBef>
                <a:spcPts val="0"/>
              </a:spcBef>
              <a:spcAft>
                <a:spcPts val="0"/>
              </a:spcAft>
              <a:buClrTx/>
              <a:buSzTx/>
              <a:buFont typeface="+mj-lt"/>
              <a:buNone/>
            </a:pPr>
            <a:endParaRPr lang="es-ES" sz="1200" b="0" i="1" kern="1200">
              <a:solidFill>
                <a:schemeClr val="tx1"/>
              </a:solidFill>
              <a:effectLst/>
              <a:latin typeface="+mn-lt"/>
              <a:ea typeface="Yu Mincho"/>
              <a:cs typeface="Arial"/>
            </a:endParaRPr>
          </a:p>
          <a:p>
            <a:pPr marL="341313" marR="91440" lvl="0" indent="-230188" algn="l" defTabSz="914400" rtl="0" eaLnBrk="1" fontAlgn="auto" latinLnBrk="0" hangingPunct="1">
              <a:lnSpc>
                <a:spcPct val="100000"/>
              </a:lnSpc>
              <a:spcBef>
                <a:spcPts val="0"/>
              </a:spcBef>
              <a:spcAft>
                <a:spcPts val="0"/>
              </a:spcAft>
              <a:buClrTx/>
              <a:buSzTx/>
              <a:buFont typeface="+mj-lt"/>
              <a:buNone/>
            </a:pPr>
            <a:r>
              <a:rPr lang="es-ES" sz="1200" b="0" i="1" kern="1200" err="1">
                <a:solidFill>
                  <a:schemeClr val="tx1"/>
                </a:solidFill>
                <a:effectLst/>
                <a:latin typeface="+mn-lt"/>
                <a:ea typeface="Yu Mincho"/>
                <a:cs typeface="Arial"/>
              </a:rPr>
              <a:t>Discussion</a:t>
            </a:r>
            <a:r>
              <a:rPr lang="es-ES" sz="1200" b="0" i="1" kern="1200">
                <a:solidFill>
                  <a:schemeClr val="tx1"/>
                </a:solidFill>
                <a:effectLst/>
                <a:latin typeface="+mn-lt"/>
                <a:ea typeface="Yu Mincho"/>
                <a:cs typeface="Arial"/>
              </a:rPr>
              <a:t>-</a:t>
            </a:r>
          </a:p>
          <a:p>
            <a:pPr marL="341313" marR="91440" lvl="0" indent="-230188" algn="l" defTabSz="914400" rtl="0" eaLnBrk="1" fontAlgn="auto" latinLnBrk="0" hangingPunct="1">
              <a:lnSpc>
                <a:spcPct val="100000"/>
              </a:lnSpc>
              <a:spcBef>
                <a:spcPts val="0"/>
              </a:spcBef>
              <a:spcAft>
                <a:spcPts val="0"/>
              </a:spcAft>
              <a:buClrTx/>
              <a:buSzTx/>
              <a:buFont typeface="+mj-lt"/>
              <a:buNone/>
            </a:pPr>
            <a:r>
              <a:rPr lang="es-ES" sz="1200" b="0" i="1" kern="1200" err="1">
                <a:solidFill>
                  <a:schemeClr val="tx1"/>
                </a:solidFill>
                <a:effectLst/>
                <a:latin typeface="+mn-lt"/>
                <a:ea typeface="Yu Mincho"/>
                <a:cs typeface="Arial"/>
              </a:rPr>
              <a:t>What’s</a:t>
            </a:r>
            <a:r>
              <a:rPr lang="es-ES" sz="1200" b="0" i="1" kern="1200">
                <a:solidFill>
                  <a:schemeClr val="tx1"/>
                </a:solidFill>
                <a:effectLst/>
                <a:latin typeface="+mn-lt"/>
                <a:ea typeface="Yu Mincho"/>
                <a:cs typeface="Arial"/>
              </a:rPr>
              <a:t> </a:t>
            </a:r>
            <a:r>
              <a:rPr lang="es-ES" sz="1200" b="0" i="1" kern="1200" err="1">
                <a:solidFill>
                  <a:schemeClr val="tx1"/>
                </a:solidFill>
                <a:effectLst/>
                <a:latin typeface="+mn-lt"/>
                <a:ea typeface="Yu Mincho"/>
                <a:cs typeface="Arial"/>
              </a:rPr>
              <a:t>missing</a:t>
            </a:r>
            <a:r>
              <a:rPr lang="es-ES" sz="1200" b="0" i="1" kern="1200">
                <a:solidFill>
                  <a:schemeClr val="tx1"/>
                </a:solidFill>
                <a:effectLst/>
                <a:latin typeface="+mn-lt"/>
                <a:ea typeface="Yu Mincho"/>
                <a:cs typeface="Arial"/>
              </a:rPr>
              <a:t>?</a:t>
            </a:r>
          </a:p>
          <a:p>
            <a:pPr marL="341313" marR="91440" lvl="0" indent="-230188" algn="l" defTabSz="914400" rtl="0" eaLnBrk="1" fontAlgn="auto" latinLnBrk="0" hangingPunct="1">
              <a:lnSpc>
                <a:spcPct val="100000"/>
              </a:lnSpc>
              <a:spcBef>
                <a:spcPts val="0"/>
              </a:spcBef>
              <a:spcAft>
                <a:spcPts val="0"/>
              </a:spcAft>
              <a:buClrTx/>
              <a:buSzTx/>
              <a:buFont typeface="+mj-lt"/>
              <a:buNone/>
            </a:pPr>
            <a:r>
              <a:rPr lang="es-ES" sz="1200" b="0" i="1" kern="1200" err="1">
                <a:solidFill>
                  <a:schemeClr val="tx1"/>
                </a:solidFill>
                <a:effectLst/>
                <a:latin typeface="+mn-lt"/>
                <a:ea typeface="Yu Mincho"/>
                <a:cs typeface="Arial"/>
              </a:rPr>
              <a:t>Process</a:t>
            </a:r>
            <a:r>
              <a:rPr lang="es-ES" sz="1200" b="0" i="1" kern="1200">
                <a:solidFill>
                  <a:schemeClr val="tx1"/>
                </a:solidFill>
                <a:effectLst/>
                <a:latin typeface="+mn-lt"/>
                <a:ea typeface="Yu Mincho"/>
                <a:cs typeface="Arial"/>
              </a:rPr>
              <a:t> </a:t>
            </a:r>
            <a:r>
              <a:rPr lang="es-ES" sz="1200" b="0" i="1" kern="1200" err="1">
                <a:solidFill>
                  <a:schemeClr val="tx1"/>
                </a:solidFill>
                <a:effectLst/>
                <a:latin typeface="+mn-lt"/>
                <a:ea typeface="Yu Mincho"/>
                <a:cs typeface="Arial"/>
              </a:rPr>
              <a:t>Questions</a:t>
            </a:r>
            <a:endParaRPr lang="en-US" sz="1200" b="0" i="1" kern="1200">
              <a:solidFill>
                <a:schemeClr val="tx1"/>
              </a:solidFill>
              <a:effectLst/>
              <a:latin typeface="+mn-lt"/>
              <a:ea typeface="Yu Mincho"/>
              <a:cs typeface="Arial"/>
            </a:endParaRPr>
          </a:p>
          <a:p>
            <a:r>
              <a:rPr lang="en-US" b="0" i="0"/>
              <a:t>light–hub address</a:t>
            </a:r>
            <a:endParaRPr lang="en-US"/>
          </a:p>
        </p:txBody>
      </p:sp>
      <p:sp>
        <p:nvSpPr>
          <p:cNvPr id="4" name="Slide Number Placeholder 3"/>
          <p:cNvSpPr>
            <a:spLocks noGrp="1"/>
          </p:cNvSpPr>
          <p:nvPr>
            <p:ph type="sldNum" sz="quarter" idx="5"/>
          </p:nvPr>
        </p:nvSpPr>
        <p:spPr/>
        <p:txBody>
          <a:bodyPr/>
          <a:lstStyle/>
          <a:p>
            <a:pPr defTabSz="456932">
              <a:defRPr/>
            </a:pPr>
            <a:fld id="{1CA99CD2-19A0-6F48-895C-C7AB61D791DF}" type="slidenum">
              <a:rPr lang="en-US">
                <a:solidFill>
                  <a:prstClr val="black"/>
                </a:solidFill>
                <a:latin typeface="Calibri" panose="020F0502020204030204"/>
              </a:rPr>
              <a:pPr defTabSz="456932">
                <a:defRPr/>
              </a:pPr>
              <a:t>18</a:t>
            </a:fld>
            <a:endParaRPr lang="en-US">
              <a:solidFill>
                <a:prstClr val="black"/>
              </a:solidFill>
              <a:latin typeface="Calibri" panose="020F0502020204030204"/>
            </a:endParaRPr>
          </a:p>
        </p:txBody>
      </p:sp>
    </p:spTree>
    <p:extLst>
      <p:ext uri="{BB962C8B-B14F-4D97-AF65-F5344CB8AC3E}">
        <p14:creationId xmlns:p14="http://schemas.microsoft.com/office/powerpoint/2010/main" val="42035996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a:t>
            </a:r>
          </a:p>
        </p:txBody>
      </p:sp>
      <p:sp>
        <p:nvSpPr>
          <p:cNvPr id="4" name="Slide Number Placeholder 3"/>
          <p:cNvSpPr>
            <a:spLocks noGrp="1"/>
          </p:cNvSpPr>
          <p:nvPr>
            <p:ph type="sldNum" sz="quarter" idx="5"/>
          </p:nvPr>
        </p:nvSpPr>
        <p:spPr/>
        <p:txBody>
          <a:bodyPr/>
          <a:lstStyle/>
          <a:p>
            <a:fld id="{1CA99CD2-19A0-6F48-895C-C7AB61D791DF}" type="slidenum">
              <a:rPr lang="en-US" smtClean="0"/>
              <a:t>19</a:t>
            </a:fld>
            <a:endParaRPr lang="en-US"/>
          </a:p>
        </p:txBody>
      </p:sp>
    </p:spTree>
    <p:extLst>
      <p:ext uri="{BB962C8B-B14F-4D97-AF65-F5344CB8AC3E}">
        <p14:creationId xmlns:p14="http://schemas.microsoft.com/office/powerpoint/2010/main" val="15555244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ctr" latinLnBrk="0" hangingPunct="1">
              <a:lnSpc>
                <a:spcPct val="100000"/>
              </a:lnSpc>
              <a:spcBef>
                <a:spcPts val="600"/>
              </a:spcBef>
              <a:spcAft>
                <a:spcPts val="0"/>
              </a:spcAft>
              <a:buClrTx/>
              <a:buSzPct val="90000"/>
              <a:buFont typeface="Calibri" panose="020F0502020204030204" pitchFamily="34" charset="0"/>
              <a:buNone/>
              <a:tabLst>
                <a:tab pos="685800" algn="l"/>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Michael</a:t>
            </a:r>
          </a:p>
          <a:p>
            <a:pPr marL="742950" marR="0" lvl="1" indent="-285750" algn="l" defTabSz="914400" rtl="0" eaLnBrk="1" fontAlgn="ctr" latinLnBrk="0" hangingPunct="1">
              <a:lnSpc>
                <a:spcPct val="100000"/>
              </a:lnSpc>
              <a:spcBef>
                <a:spcPts val="600"/>
              </a:spcBef>
              <a:spcAft>
                <a:spcPts val="0"/>
              </a:spcAft>
              <a:buClrTx/>
              <a:buSzPct val="90000"/>
              <a:buFont typeface="Calibri" panose="020F0502020204030204" pitchFamily="34" charset="0"/>
              <a:buChar char="&gt;"/>
              <a:tabLst>
                <a:tab pos="685800" algn="l"/>
              </a:tabLst>
              <a:defRPr/>
            </a:pPr>
            <a:endParaRPr kumimoji="0" lang="en-US" sz="1200" b="1" i="0" u="sng" strike="noStrike" kern="1200" cap="none" spc="0" normalizeH="0" baseline="0" noProof="0" dirty="0">
              <a:ln>
                <a:noFill/>
              </a:ln>
              <a:solidFill>
                <a:srgbClr val="000000"/>
              </a:solidFill>
              <a:effectLst/>
              <a:uLnTx/>
              <a:uFillTx/>
              <a:latin typeface="Calibri" panose="020F0502020204030204"/>
              <a:ea typeface="+mn-ea"/>
              <a:cs typeface="+mn-cs"/>
            </a:endParaRPr>
          </a:p>
          <a:p>
            <a:pPr marL="742950" marR="0" lvl="1" indent="-285750" algn="l" defTabSz="914400" rtl="0" eaLnBrk="1" fontAlgn="ctr" latinLnBrk="0" hangingPunct="1">
              <a:lnSpc>
                <a:spcPct val="100000"/>
              </a:lnSpc>
              <a:spcBef>
                <a:spcPts val="600"/>
              </a:spcBef>
              <a:spcAft>
                <a:spcPts val="0"/>
              </a:spcAft>
              <a:buClrTx/>
              <a:buSzPct val="90000"/>
              <a:buFont typeface="Calibri" panose="020F0502020204030204" pitchFamily="34" charset="0"/>
              <a:buChar char="&gt;"/>
              <a:tabLst>
                <a:tab pos="685800" algn="l"/>
              </a:tabLst>
              <a:defRPr/>
            </a:pPr>
            <a:r>
              <a:rPr kumimoji="0" lang="en-US" sz="1200" b="1" i="0" u="sng" strike="noStrike" kern="1200" cap="none" spc="0" normalizeH="0" baseline="0" noProof="0" dirty="0">
                <a:ln>
                  <a:noFill/>
                </a:ln>
                <a:solidFill>
                  <a:srgbClr val="000000"/>
                </a:solidFill>
                <a:effectLst/>
                <a:uLnTx/>
                <a:uFillTx/>
                <a:latin typeface="Calibri" panose="020F0502020204030204"/>
                <a:ea typeface="+mn-ea"/>
                <a:cs typeface="+mn-cs"/>
              </a:rPr>
              <a:t>How was the Initial List of Projects developed? </a:t>
            </a:r>
            <a:r>
              <a:rPr kumimoji="0" lang="en-US" sz="1200" b="1" i="0" u="none" strike="noStrike" kern="1200" cap="none" spc="0" normalizeH="0" baseline="0" noProof="0" dirty="0">
                <a:ln>
                  <a:noFill/>
                </a:ln>
                <a:solidFill>
                  <a:srgbClr val="000000"/>
                </a:solidFill>
                <a:effectLst/>
                <a:uLnTx/>
                <a:uFillTx/>
                <a:latin typeface="Calibri" panose="020F0502020204030204"/>
                <a:ea typeface="+mn-ea"/>
                <a:cs typeface="+mn-cs"/>
              </a:rPr>
              <a:t>(slide 26-image)</a:t>
            </a:r>
          </a:p>
          <a:p>
            <a:pPr marL="1200150" marR="0" lvl="2" indent="-285750" algn="l" defTabSz="914400" rtl="0" eaLnBrk="1" fontAlgn="ctr" latinLnBrk="0" hangingPunct="1">
              <a:lnSpc>
                <a:spcPct val="100000"/>
              </a:lnSpc>
              <a:spcBef>
                <a:spcPts val="600"/>
              </a:spcBef>
              <a:spcAft>
                <a:spcPts val="0"/>
              </a:spcAft>
              <a:buClrTx/>
              <a:buSzPct val="90000"/>
              <a:buFont typeface="Arial" panose="020B0604020202020204" pitchFamily="34" charset="0"/>
              <a:buChar char="•"/>
              <a:tabLst>
                <a:tab pos="685800" algn="l"/>
              </a:tabLst>
              <a:defRPr/>
            </a:pPr>
            <a:r>
              <a:rPr lang="en-US" dirty="0"/>
              <a:t>TF, Working Groups, Committees, City/County Elected Officials, Public (public workshops)</a:t>
            </a:r>
          </a:p>
          <a:p>
            <a:pPr marL="1200150" marR="0" lvl="2" indent="-285750" algn="l" defTabSz="914400" rtl="0" eaLnBrk="1" fontAlgn="ctr" latinLnBrk="0" hangingPunct="1">
              <a:lnSpc>
                <a:spcPct val="100000"/>
              </a:lnSpc>
              <a:spcBef>
                <a:spcPts val="600"/>
              </a:spcBef>
              <a:spcAft>
                <a:spcPts val="0"/>
              </a:spcAft>
              <a:buClrTx/>
              <a:buSzPct val="90000"/>
              <a:buFont typeface="Arial" panose="020B0604020202020204" pitchFamily="34" charset="0"/>
              <a:buChar char="•"/>
              <a:tabLst>
                <a:tab pos="685800" algn="l"/>
              </a:tabLst>
              <a:defRPr/>
            </a:pPr>
            <a:r>
              <a:rPr lang="en-US" dirty="0"/>
              <a:t>Online Interactive Mapping Tool</a:t>
            </a:r>
          </a:p>
          <a:p>
            <a:pPr marL="1200150" marR="0" lvl="2" indent="-285750" algn="l" defTabSz="914400" rtl="0" eaLnBrk="1" fontAlgn="ctr" latinLnBrk="0" hangingPunct="1">
              <a:lnSpc>
                <a:spcPct val="100000"/>
              </a:lnSpc>
              <a:spcBef>
                <a:spcPts val="600"/>
              </a:spcBef>
              <a:spcAft>
                <a:spcPts val="0"/>
              </a:spcAft>
              <a:buClrTx/>
              <a:buSzPct val="90000"/>
              <a:buFont typeface="Arial" panose="020B0604020202020204" pitchFamily="34" charset="0"/>
              <a:buChar char="•"/>
              <a:tabLst>
                <a:tab pos="685800" algn="l"/>
              </a:tabLst>
              <a:defRPr/>
            </a:pPr>
            <a:r>
              <a:rPr lang="en-US" dirty="0"/>
              <a:t>Survey</a:t>
            </a:r>
          </a:p>
          <a:p>
            <a:pPr marL="1200150" marR="0" lvl="2" indent="-285750" algn="l" defTabSz="914400" rtl="0" eaLnBrk="1" fontAlgn="ctr" latinLnBrk="0" hangingPunct="1">
              <a:lnSpc>
                <a:spcPct val="100000"/>
              </a:lnSpc>
              <a:spcBef>
                <a:spcPts val="600"/>
              </a:spcBef>
              <a:spcAft>
                <a:spcPts val="0"/>
              </a:spcAft>
              <a:buClrTx/>
              <a:buSzPct val="90000"/>
              <a:buFont typeface="Arial" panose="020B0604020202020204" pitchFamily="34" charset="0"/>
              <a:buChar char="•"/>
              <a:tabLst>
                <a:tab pos="685800" algn="l"/>
              </a:tabLst>
              <a:defRPr/>
            </a:pPr>
            <a:r>
              <a:rPr lang="en-US" dirty="0"/>
              <a:t>Previous studies and initiatives</a:t>
            </a:r>
          </a:p>
          <a:p>
            <a:pPr marL="1200150" marR="0" lvl="2" indent="-285750" algn="l" defTabSz="914400" rtl="0" eaLnBrk="1" fontAlgn="ctr" latinLnBrk="0" hangingPunct="1">
              <a:lnSpc>
                <a:spcPct val="100000"/>
              </a:lnSpc>
              <a:spcBef>
                <a:spcPts val="600"/>
              </a:spcBef>
              <a:spcAft>
                <a:spcPts val="0"/>
              </a:spcAft>
              <a:buClrTx/>
              <a:buSzPct val="90000"/>
              <a:buFont typeface="Arial" panose="020B0604020202020204" pitchFamily="34" charset="0"/>
              <a:buChar char="•"/>
              <a:tabLst>
                <a:tab pos="685800" algn="l"/>
              </a:tabLst>
              <a:defRPr/>
            </a:pPr>
            <a:r>
              <a:rPr lang="en-US" dirty="0"/>
              <a:t>Various agencies and local jurisdictions</a:t>
            </a:r>
          </a:p>
          <a:p>
            <a:pPr marL="914400" marR="0" lvl="2" indent="0" algn="l" defTabSz="914400" rtl="0" eaLnBrk="1" fontAlgn="ctr" latinLnBrk="0" hangingPunct="1">
              <a:lnSpc>
                <a:spcPct val="100000"/>
              </a:lnSpc>
              <a:spcBef>
                <a:spcPts val="600"/>
              </a:spcBef>
              <a:spcAft>
                <a:spcPts val="0"/>
              </a:spcAft>
              <a:buClrTx/>
              <a:buSzPct val="90000"/>
              <a:buFont typeface="Arial" panose="020B0604020202020204" pitchFamily="34" charset="0"/>
              <a:buNone/>
              <a:tabLst>
                <a:tab pos="685800" algn="l"/>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742950" marR="0" lvl="1" indent="-285750" algn="l" defTabSz="914400" rtl="0" eaLnBrk="1" fontAlgn="ctr" latinLnBrk="0" hangingPunct="1">
              <a:lnSpc>
                <a:spcPct val="100000"/>
              </a:lnSpc>
              <a:spcBef>
                <a:spcPts val="600"/>
              </a:spcBef>
              <a:spcAft>
                <a:spcPts val="0"/>
              </a:spcAft>
              <a:buClrTx/>
              <a:buSzPct val="90000"/>
              <a:buFont typeface="Calibri" panose="020F0502020204030204" pitchFamily="34" charset="0"/>
              <a:buChar char="&gt;"/>
              <a:tabLst>
                <a:tab pos="685800" algn="l"/>
              </a:tabLst>
              <a:defRPr/>
            </a:pPr>
            <a:r>
              <a:rPr kumimoji="0" lang="en-US" sz="1200" b="1" i="0" u="sng" strike="noStrike" kern="1200" cap="none" spc="0" normalizeH="0" baseline="0" noProof="0" dirty="0">
                <a:ln>
                  <a:noFill/>
                </a:ln>
                <a:solidFill>
                  <a:srgbClr val="000000"/>
                </a:solidFill>
                <a:effectLst/>
                <a:uLnTx/>
                <a:uFillTx/>
                <a:latin typeface="Calibri" panose="020F0502020204030204"/>
                <a:ea typeface="+mn-ea"/>
                <a:cs typeface="+mn-cs"/>
              </a:rPr>
              <a:t>What is the next phase of the Task Force process? </a:t>
            </a:r>
          </a:p>
          <a:p>
            <a:pPr marL="1257300" marR="0" lvl="2"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rPr>
              <a:t>Develop </a:t>
            </a:r>
            <a:r>
              <a:rPr lang="en-US" sz="1800" b="1" dirty="0">
                <a:effectLst/>
                <a:latin typeface="Calibri" panose="020F0502020204030204" pitchFamily="34" charset="0"/>
                <a:ea typeface="Calibri" panose="020F0502020204030204" pitchFamily="34" charset="0"/>
              </a:rPr>
              <a:t>criteria and performance measures </a:t>
            </a:r>
            <a:r>
              <a:rPr lang="en-US" sz="1800" dirty="0">
                <a:effectLst/>
                <a:latin typeface="Calibri" panose="020F0502020204030204" pitchFamily="34" charset="0"/>
                <a:ea typeface="Calibri" panose="020F0502020204030204" pitchFamily="34" charset="0"/>
              </a:rPr>
              <a:t>that will be used to evaluate the projects and programs on the Revised Initial List.</a:t>
            </a:r>
          </a:p>
          <a:p>
            <a:pPr marL="1257300" marR="0" lvl="2"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rPr>
              <a:t>Request feedback from the Task Force, CLC, and Working Groups on the criteria and performance measures.</a:t>
            </a:r>
          </a:p>
          <a:p>
            <a:pPr marL="1257300" marR="0" lvl="2"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rPr>
              <a:t>Evaluate bundled projects by the criteria and performance measures.</a:t>
            </a:r>
          </a:p>
          <a:p>
            <a:pPr marL="457200" marR="0" lvl="1" indent="0" algn="l" defTabSz="914400" rtl="0" eaLnBrk="1" fontAlgn="ctr" latinLnBrk="0" hangingPunct="1">
              <a:lnSpc>
                <a:spcPct val="100000"/>
              </a:lnSpc>
              <a:spcBef>
                <a:spcPts val="600"/>
              </a:spcBef>
              <a:spcAft>
                <a:spcPts val="0"/>
              </a:spcAft>
              <a:buClrTx/>
              <a:buSzPct val="90000"/>
              <a:buFont typeface="Calibri" panose="020F0502020204030204" pitchFamily="34" charset="0"/>
              <a:buNone/>
              <a:tabLst>
                <a:tab pos="685800" algn="l"/>
              </a:tabLst>
              <a:defRPr/>
            </a:pPr>
            <a:endParaRPr kumimoji="0" lang="en-US" sz="1200" b="0" i="0" u="sng" strike="noStrike" kern="1200" cap="none" spc="0" normalizeH="0" baseline="0" noProof="0" dirty="0">
              <a:ln>
                <a:noFill/>
              </a:ln>
              <a:solidFill>
                <a:srgbClr val="000000"/>
              </a:solidFill>
              <a:effectLst/>
              <a:uLnTx/>
              <a:uFillTx/>
              <a:latin typeface="Calibri" panose="020F0502020204030204"/>
              <a:ea typeface="+mn-ea"/>
              <a:cs typeface="+mn-cs"/>
            </a:endParaRPr>
          </a:p>
          <a:p>
            <a:pPr marL="742950" marR="0" lvl="1" indent="-285750" algn="l" defTabSz="914400" rtl="0" eaLnBrk="1" fontAlgn="ctr" latinLnBrk="0" hangingPunct="1">
              <a:lnSpc>
                <a:spcPct val="100000"/>
              </a:lnSpc>
              <a:spcBef>
                <a:spcPts val="600"/>
              </a:spcBef>
              <a:spcAft>
                <a:spcPts val="0"/>
              </a:spcAft>
              <a:buClrTx/>
              <a:buSzPct val="90000"/>
              <a:buFont typeface="Calibri" panose="020F0502020204030204" pitchFamily="34" charset="0"/>
              <a:buChar char="&gt;"/>
              <a:tabLst>
                <a:tab pos="685800" algn="l"/>
              </a:tabLst>
              <a:defRPr/>
            </a:pPr>
            <a:r>
              <a:rPr kumimoji="0" lang="en-US" sz="1200" b="1" i="0" u="sng" strike="noStrike" kern="1200" cap="none" spc="0" normalizeH="0" baseline="0" noProof="0" dirty="0">
                <a:ln>
                  <a:noFill/>
                </a:ln>
                <a:solidFill>
                  <a:srgbClr val="000000"/>
                </a:solidFill>
                <a:effectLst/>
                <a:uLnTx/>
                <a:uFillTx/>
                <a:latin typeface="Calibri" panose="020F0502020204030204"/>
                <a:ea typeface="+mn-ea"/>
                <a:cs typeface="+mn-cs"/>
              </a:rPr>
              <a:t>How will we position the recommended projects for current and future funding opportunities?</a:t>
            </a:r>
          </a:p>
          <a:p>
            <a:pPr marL="1200150" marR="0" lvl="2" indent="-285750" algn="l" defTabSz="914400" rtl="0" eaLnBrk="1" fontAlgn="ctr" latinLnBrk="0" hangingPunct="1">
              <a:lnSpc>
                <a:spcPct val="100000"/>
              </a:lnSpc>
              <a:spcBef>
                <a:spcPts val="600"/>
              </a:spcBef>
              <a:spcAft>
                <a:spcPts val="0"/>
              </a:spcAft>
              <a:buClrTx/>
              <a:buSzPct val="90000"/>
              <a:buFont typeface="Arial" panose="020B0604020202020204" pitchFamily="34" charset="0"/>
              <a:buChar char="•"/>
              <a:tabLst>
                <a:tab pos="685800" algn="l"/>
              </a:tabLst>
              <a:defRPr/>
            </a:pPr>
            <a:r>
              <a:rPr lang="en-US" sz="1800" dirty="0">
                <a:effectLst/>
                <a:latin typeface="Calibri" panose="020F0502020204030204" pitchFamily="34" charset="0"/>
                <a:ea typeface="Calibri" panose="020F0502020204030204" pitchFamily="34" charset="0"/>
              </a:rPr>
              <a:t>Metro’s intent is to </a:t>
            </a:r>
            <a:r>
              <a:rPr lang="en-US" sz="1800" b="1" dirty="0">
                <a:effectLst/>
                <a:latin typeface="Calibri" panose="020F0502020204030204" pitchFamily="34" charset="0"/>
                <a:ea typeface="Calibri" panose="020F0502020204030204" pitchFamily="34" charset="0"/>
              </a:rPr>
              <a:t>leverage existing Measure M/R sales tax dollars </a:t>
            </a:r>
            <a:r>
              <a:rPr lang="en-US" sz="1800" dirty="0">
                <a:effectLst/>
                <a:latin typeface="Calibri" panose="020F0502020204030204" pitchFamily="34" charset="0"/>
                <a:ea typeface="Calibri" panose="020F0502020204030204" pitchFamily="34" charset="0"/>
              </a:rPr>
              <a:t>to attract available state/federal funds.  </a:t>
            </a:r>
          </a:p>
          <a:p>
            <a:pPr marL="1200150" marR="0" lvl="2" indent="-285750" algn="l" defTabSz="914400" rtl="0" eaLnBrk="1" fontAlgn="ctr" latinLnBrk="0" hangingPunct="1">
              <a:lnSpc>
                <a:spcPct val="100000"/>
              </a:lnSpc>
              <a:spcBef>
                <a:spcPts val="600"/>
              </a:spcBef>
              <a:spcAft>
                <a:spcPts val="0"/>
              </a:spcAft>
              <a:buClrTx/>
              <a:buSzPct val="90000"/>
              <a:buFont typeface="Arial" panose="020B0604020202020204" pitchFamily="34" charset="0"/>
              <a:buChar char="•"/>
              <a:tabLst>
                <a:tab pos="685800" algn="l"/>
              </a:tabLst>
              <a:defRPr/>
            </a:pPr>
            <a:r>
              <a:rPr lang="en-US" sz="1800" dirty="0">
                <a:effectLst/>
                <a:latin typeface="Calibri" panose="020F0502020204030204" pitchFamily="34" charset="0"/>
                <a:ea typeface="Calibri" panose="020F0502020204030204" pitchFamily="34" charset="0"/>
              </a:rPr>
              <a:t>Through the Task Force effort, it will be important to work to build consensus on any such projects to maximize the probability of obtaining grant funds both now and in the future as the Investment Plan is rolled out. </a:t>
            </a:r>
          </a:p>
          <a:p>
            <a:pPr marL="742950" marR="0" lvl="1" indent="-285750" algn="l" defTabSz="914400" rtl="0" eaLnBrk="1" fontAlgn="ctr" latinLnBrk="0" hangingPunct="1">
              <a:lnSpc>
                <a:spcPct val="100000"/>
              </a:lnSpc>
              <a:spcBef>
                <a:spcPts val="600"/>
              </a:spcBef>
              <a:spcAft>
                <a:spcPts val="0"/>
              </a:spcAft>
              <a:buClrTx/>
              <a:buSzPct val="90000"/>
              <a:buFont typeface="Calibri" panose="020F0502020204030204" pitchFamily="34" charset="0"/>
              <a:buChar char="&gt;"/>
              <a:tabLst>
                <a:tab pos="685800" algn="l"/>
              </a:tabLst>
              <a:defRPr/>
            </a:pPr>
            <a:endParaRPr kumimoji="0" lang="en-US" sz="1200" b="0" i="0" u="sng" strike="noStrike" kern="1200" cap="none" spc="0" normalizeH="0" baseline="0" noProof="0" dirty="0">
              <a:ln>
                <a:noFill/>
              </a:ln>
              <a:solidFill>
                <a:srgbClr val="000000"/>
              </a:solidFill>
              <a:effectLst/>
              <a:uLnTx/>
              <a:uFillTx/>
              <a:latin typeface="Calibri" panose="020F0502020204030204"/>
              <a:ea typeface="+mn-ea"/>
              <a:cs typeface="+mn-cs"/>
            </a:endParaRPr>
          </a:p>
          <a:p>
            <a:pPr marL="742950" marR="0" lvl="1" indent="-285750" algn="l" defTabSz="914400" rtl="0" eaLnBrk="1" fontAlgn="ctr" latinLnBrk="0" hangingPunct="1">
              <a:lnSpc>
                <a:spcPct val="100000"/>
              </a:lnSpc>
              <a:spcBef>
                <a:spcPts val="600"/>
              </a:spcBef>
              <a:spcAft>
                <a:spcPts val="0"/>
              </a:spcAft>
              <a:buClrTx/>
              <a:buSzPct val="90000"/>
              <a:buFont typeface="Calibri" panose="020F0502020204030204" pitchFamily="34" charset="0"/>
              <a:buChar char="&gt;"/>
              <a:tabLst>
                <a:tab pos="685800" algn="l"/>
              </a:tabLst>
              <a:defRPr/>
            </a:pPr>
            <a:r>
              <a:rPr kumimoji="0" lang="en-US" sz="1200" b="1" i="0" u="sng" strike="noStrike" kern="1200" cap="none" spc="0" normalizeH="0" baseline="0" noProof="0" dirty="0">
                <a:ln>
                  <a:noFill/>
                </a:ln>
                <a:solidFill>
                  <a:srgbClr val="000000"/>
                </a:solidFill>
                <a:effectLst/>
                <a:uLnTx/>
                <a:uFillTx/>
                <a:latin typeface="Calibri" panose="020F0502020204030204"/>
                <a:ea typeface="+mn-ea"/>
                <a:cs typeface="+mn-cs"/>
              </a:rPr>
              <a:t>What is the timeline and status of the projects in the Initial List?</a:t>
            </a:r>
          </a:p>
          <a:p>
            <a:pPr marL="1200150" marR="0" lvl="2"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rPr>
              <a:t>In a few instances, the timeline and status information are available because they are further along in the development cycle and because this status is known by those who submitted information on the projects that are on the Initial List.  In the next phase of the study (the evaluation phase), as we explore options to prioritize projects for the draft investment plan, Metro will seek to provide general timeline status (near/medium/long term).</a:t>
            </a:r>
          </a:p>
          <a:p>
            <a:pPr marL="1200150" marR="0" lvl="2"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rPr>
              <a:t>The current project status and a typical timeline for the projects will be estimated based on the time it takes to develop and implement of projects of similar scope.  This assessment will occur during the evaluation phase.</a:t>
            </a:r>
          </a:p>
          <a:p>
            <a:pPr marL="1200150" marR="0" lvl="2"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rPr>
              <a:t>The project timeline and status for programs of projects that include multiple-projects” may indicate the timeline for implementation of a typical “sub-project” rather than the entire set of projects.  The projects in these programs would be developed and implemented by multiple jurisdictions over the course of several years based on available funding.  </a:t>
            </a:r>
          </a:p>
          <a:p>
            <a:pPr marL="742950" marR="0" lvl="1" indent="-285750" algn="l" defTabSz="914400" rtl="0" eaLnBrk="1" fontAlgn="auto" latinLnBrk="0" hangingPunct="1">
              <a:lnSpc>
                <a:spcPct val="100000"/>
              </a:lnSpc>
              <a:spcBef>
                <a:spcPts val="600"/>
              </a:spcBef>
              <a:spcAft>
                <a:spcPts val="0"/>
              </a:spcAft>
              <a:buClrTx/>
              <a:buSzPct val="90000"/>
              <a:buFont typeface="Calibri" panose="020F0502020204030204" pitchFamily="34" charset="0"/>
              <a:buChar char="&gt;"/>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600"/>
              </a:spcBef>
              <a:spcAft>
                <a:spcPts val="0"/>
              </a:spcAft>
              <a:buClrTx/>
              <a:buSzPct val="90000"/>
              <a:buFont typeface="Calibri" panose="020F0502020204030204" pitchFamily="34" charset="0"/>
              <a:buChar char="&gt;"/>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600"/>
              </a:spcBef>
              <a:spcAft>
                <a:spcPts val="0"/>
              </a:spcAft>
              <a:buClrTx/>
              <a:buSzPct val="90000"/>
              <a:buFont typeface="Calibri" panose="020F0502020204030204" pitchFamily="34" charset="0"/>
              <a:buChar char="&gt;"/>
              <a:tabLst/>
              <a:defRPr/>
            </a:pPr>
            <a:r>
              <a:rPr kumimoji="0" lang="en-US" sz="1200" b="1" i="0" u="sng" strike="noStrike" kern="1200" cap="none" spc="0" normalizeH="0" baseline="0" noProof="0" dirty="0">
                <a:ln>
                  <a:noFill/>
                </a:ln>
                <a:solidFill>
                  <a:srgbClr val="000000"/>
                </a:solidFill>
                <a:effectLst/>
                <a:uLnTx/>
                <a:uFillTx/>
                <a:latin typeface="Calibri" panose="020F0502020204030204"/>
                <a:ea typeface="+mn-ea"/>
                <a:cs typeface="+mn-cs"/>
              </a:rPr>
              <a:t>What is Metro’s role in developing the projects in the Initial List?</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rPr>
              <a:t>Metro’s</a:t>
            </a:r>
            <a:r>
              <a:rPr lang="en-US" sz="1800" spc="-1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role</a:t>
            </a:r>
            <a:r>
              <a:rPr lang="en-US" sz="1800" spc="-3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may</a:t>
            </a:r>
            <a:r>
              <a:rPr lang="en-US" sz="1800" spc="-1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vary</a:t>
            </a:r>
            <a:r>
              <a:rPr lang="en-US" sz="1800" spc="-1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from</a:t>
            </a:r>
            <a:r>
              <a:rPr lang="en-US" sz="1800" spc="-2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project</a:t>
            </a:r>
            <a:r>
              <a:rPr lang="en-US" sz="1800" spc="-1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to</a:t>
            </a:r>
            <a:r>
              <a:rPr lang="en-US" sz="1800" spc="-1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project, but may include funder, builder, planner, or supporter.  </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rPr>
              <a:t>Metro will work with the Cities and partner agencies to identify what the </a:t>
            </a:r>
            <a:r>
              <a:rPr lang="en-US" sz="1800" b="1" dirty="0">
                <a:effectLst/>
                <a:latin typeface="Calibri" panose="020F0502020204030204" pitchFamily="34" charset="0"/>
                <a:ea typeface="Calibri" panose="020F0502020204030204" pitchFamily="34" charset="0"/>
              </a:rPr>
              <a:t>nexus </a:t>
            </a:r>
            <a:r>
              <a:rPr lang="en-US" sz="1800" dirty="0">
                <a:effectLst/>
                <a:latin typeface="Calibri" panose="020F0502020204030204" pitchFamily="34" charset="0"/>
                <a:ea typeface="Calibri" panose="020F0502020204030204" pitchFamily="34" charset="0"/>
              </a:rPr>
              <a:t>is and how identified funds from various sources could be utilized for the different community and transportation programs described in the Initial List.  </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rPr>
              <a:t>Many </a:t>
            </a:r>
            <a:r>
              <a:rPr lang="en-US" sz="1800" b="1" dirty="0">
                <a:effectLst/>
                <a:latin typeface="Calibri" panose="020F0502020204030204" pitchFamily="34" charset="0"/>
                <a:ea typeface="Calibri" panose="020F0502020204030204" pitchFamily="34" charset="0"/>
              </a:rPr>
              <a:t>projects will be managed by cities or by other agencies</a:t>
            </a:r>
            <a:r>
              <a:rPr lang="en-US" sz="1800" dirty="0">
                <a:effectLst/>
                <a:latin typeface="Calibri" panose="020F0502020204030204" pitchFamily="34" charset="0"/>
                <a:ea typeface="Calibri" panose="020F0502020204030204" pitchFamily="34" charset="0"/>
              </a:rPr>
              <a:t> such as Caltrans, including important steps such as performing environmental studies, obtaining needed funding, design work, and overseeing construction and implementation.  </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rPr>
              <a:t>Decision-making processes for these projects will depend on the lead</a:t>
            </a:r>
            <a:r>
              <a:rPr lang="en-US" sz="1800" spc="-1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agency. </a:t>
            </a:r>
          </a:p>
          <a:p>
            <a:endParaRPr lang="en-US" dirty="0"/>
          </a:p>
        </p:txBody>
      </p:sp>
      <p:sp>
        <p:nvSpPr>
          <p:cNvPr id="4" name="Slide Number Placeholder 3"/>
          <p:cNvSpPr>
            <a:spLocks noGrp="1"/>
          </p:cNvSpPr>
          <p:nvPr>
            <p:ph type="sldNum" sz="quarter" idx="5"/>
          </p:nvPr>
        </p:nvSpPr>
        <p:spPr/>
        <p:txBody>
          <a:bodyPr/>
          <a:lstStyle/>
          <a:p>
            <a:fld id="{1CA99CD2-19A0-6F48-895C-C7AB61D791DF}" type="slidenum">
              <a:rPr lang="en-US" smtClean="0"/>
              <a:t>20</a:t>
            </a:fld>
            <a:endParaRPr lang="en-US"/>
          </a:p>
        </p:txBody>
      </p:sp>
    </p:spTree>
    <p:extLst>
      <p:ext uri="{BB962C8B-B14F-4D97-AF65-F5344CB8AC3E}">
        <p14:creationId xmlns:p14="http://schemas.microsoft.com/office/powerpoint/2010/main" val="3844379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t>Erika</a:t>
            </a: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63305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A99CD2-19A0-6F48-895C-C7AB61D791DF}" type="slidenum">
              <a:rPr lang="en-US" smtClean="0"/>
              <a:t>21</a:t>
            </a:fld>
            <a:endParaRPr lang="en-US"/>
          </a:p>
        </p:txBody>
      </p:sp>
    </p:spTree>
    <p:extLst>
      <p:ext uri="{BB962C8B-B14F-4D97-AF65-F5344CB8AC3E}">
        <p14:creationId xmlns:p14="http://schemas.microsoft.com/office/powerpoint/2010/main" val="11248047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019"/>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Michael</a:t>
            </a:r>
            <a:endParaRPr lang="en-US" sz="1200">
              <a:effectLst/>
              <a:latin typeface="Calibri" panose="020F050202020403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6932"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6932"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42557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019"/>
              </a:spcBef>
              <a:spcAft>
                <a:spcPts val="0"/>
              </a:spcAft>
              <a:buClrTx/>
              <a:buSzTx/>
              <a:buFontTx/>
              <a:buNone/>
              <a:tabLst/>
              <a:defRPr/>
            </a:pPr>
            <a:r>
              <a:rPr lang="en-US" sz="1200">
                <a:effectLst/>
                <a:latin typeface="Calibri" panose="020F0502020204030204" pitchFamily="34" charset="0"/>
                <a:ea typeface="Times New Roman" panose="02020603050405020304" pitchFamily="18" charset="0"/>
              </a:rPr>
              <a:t>KeAndra</a:t>
            </a:r>
          </a:p>
        </p:txBody>
      </p:sp>
      <p:sp>
        <p:nvSpPr>
          <p:cNvPr id="4" name="Slide Number Placeholder 3"/>
          <p:cNvSpPr>
            <a:spLocks noGrp="1"/>
          </p:cNvSpPr>
          <p:nvPr>
            <p:ph type="sldNum" sz="quarter" idx="5"/>
          </p:nvPr>
        </p:nvSpPr>
        <p:spPr/>
        <p:txBody>
          <a:bodyPr/>
          <a:lstStyle/>
          <a:p>
            <a:pPr marL="0" marR="0" lvl="0" indent="0" algn="r" defTabSz="456932"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6932"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41395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019"/>
              </a:spcBef>
              <a:spcAft>
                <a:spcPts val="0"/>
              </a:spcAft>
              <a:buClrTx/>
              <a:buSzTx/>
              <a:buFontTx/>
              <a:buNone/>
              <a:tabLst/>
              <a:defRPr/>
            </a:pPr>
            <a:r>
              <a:rPr lang="en-US" sz="1200">
                <a:effectLst/>
                <a:latin typeface="Calibri" panose="020F0502020204030204" pitchFamily="34" charset="0"/>
                <a:ea typeface="Times New Roman" panose="02020603050405020304" pitchFamily="18" charset="0"/>
              </a:rPr>
              <a:t>KeAndra</a:t>
            </a:r>
          </a:p>
        </p:txBody>
      </p:sp>
      <p:sp>
        <p:nvSpPr>
          <p:cNvPr id="4" name="Slide Number Placeholder 3"/>
          <p:cNvSpPr>
            <a:spLocks noGrp="1"/>
          </p:cNvSpPr>
          <p:nvPr>
            <p:ph type="sldNum" sz="quarter" idx="5"/>
          </p:nvPr>
        </p:nvSpPr>
        <p:spPr/>
        <p:txBody>
          <a:bodyPr/>
          <a:lstStyle/>
          <a:p>
            <a:pPr marL="0" marR="0" lvl="0" indent="0" algn="r" defTabSz="456932"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6932"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99524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7203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a:solidFill>
                  <a:schemeClr val="tx2">
                    <a:lumMod val="75000"/>
                  </a:schemeClr>
                </a:solidFill>
              </a:rPr>
              <a:t>Input from Task Force, Committee, and Working Group Members</a:t>
            </a:r>
            <a:endParaRPr lang="en-US" sz="1200" i="1">
              <a:solidFill>
                <a:schemeClr val="tx2">
                  <a:lumMod val="75000"/>
                </a:schemeClr>
              </a:solidFill>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a:solidFill>
                <a:schemeClr val="tx2">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tx2">
                    <a:lumMod val="75000"/>
                  </a:schemeClr>
                </a:solidFill>
              </a:rPr>
              <a:t>Previous Studies &amp; Initiatives</a:t>
            </a:r>
            <a:endParaRPr lang="en-US" sz="1200" b="1">
              <a:solidFill>
                <a:schemeClr val="tx2">
                  <a:lumMod val="75000"/>
                </a:schemeClr>
              </a:solidFill>
              <a:cs typeface="Calibri"/>
            </a:endParaRPr>
          </a:p>
          <a:p>
            <a:pPr marL="346075" indent="-172720">
              <a:buFont typeface="Arial"/>
              <a:buChar char="•"/>
            </a:pPr>
            <a:r>
              <a:rPr lang="en-US" sz="1200"/>
              <a:t>Metro Long Range Transportation Plan (LRTP)</a:t>
            </a:r>
            <a:endParaRPr lang="en-US" sz="1800">
              <a:cs typeface="Calibri" panose="020F0502020204030204"/>
            </a:endParaRPr>
          </a:p>
          <a:p>
            <a:pPr marL="346075" indent="-172720">
              <a:buFont typeface="Arial"/>
              <a:buChar char="•"/>
            </a:pPr>
            <a:r>
              <a:rPr lang="en-US" sz="1200"/>
              <a:t>SCAG Regional Transportation Plan (RTP)</a:t>
            </a:r>
            <a:endParaRPr lang="en-US" sz="1200">
              <a:cs typeface="Calibri" panose="020F0502020204030204"/>
            </a:endParaRPr>
          </a:p>
          <a:p>
            <a:pPr marL="346075" indent="-172720">
              <a:buFont typeface="Arial"/>
              <a:buChar char="•"/>
            </a:pPr>
            <a:r>
              <a:rPr lang="en-US" sz="1200"/>
              <a:t>Metro 2028 Mobility Concept Plan </a:t>
            </a:r>
            <a:endParaRPr lang="en-US" sz="1200">
              <a:cs typeface="Calibri" panose="020F0502020204030204"/>
            </a:endParaRPr>
          </a:p>
          <a:p>
            <a:pPr marL="346075" indent="-172720">
              <a:buFont typeface="Arial"/>
              <a:buChar char="•"/>
            </a:pPr>
            <a:r>
              <a:rPr lang="en-US" sz="1200"/>
              <a:t>Metro Active Transportation Plan (ATP)</a:t>
            </a:r>
            <a:endParaRPr lang="en-US" sz="1200">
              <a:cs typeface="Calibri" panose="020F0502020204030204"/>
            </a:endParaRPr>
          </a:p>
          <a:p>
            <a:pPr marL="346075" indent="-172720">
              <a:buFont typeface="Arial"/>
              <a:buChar char="•"/>
            </a:pPr>
            <a:r>
              <a:rPr lang="en-US" sz="1200"/>
              <a:t>City Bicycle Master Plan(s)</a:t>
            </a:r>
            <a:endParaRPr lang="en-US" sz="1200">
              <a:cs typeface="Calibri" panose="020F0502020204030204"/>
            </a:endParaRPr>
          </a:p>
          <a:p>
            <a:pPr marL="346075" indent="-172720">
              <a:buFont typeface="Arial"/>
              <a:buChar char="•"/>
            </a:pPr>
            <a:r>
              <a:rPr lang="en-US" sz="1200"/>
              <a:t>I-710 Motion 5.1/5.2 Early Action Concepts</a:t>
            </a:r>
            <a:endParaRPr lang="en-US" sz="1200">
              <a:cs typeface="Calibri" panose="020F0502020204030204"/>
            </a:endParaRPr>
          </a:p>
          <a:p>
            <a:pPr marL="346075" indent="-172720">
              <a:buFont typeface="Arial"/>
              <a:buChar char="•"/>
            </a:pPr>
            <a:r>
              <a:rPr lang="en-US" sz="1200">
                <a:cs typeface="Calibri" panose="020F0502020204030204"/>
              </a:rPr>
              <a:t>Community Alternative 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a:solidFill>
                <a:schemeClr val="tx2">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tx2">
                    <a:lumMod val="75000"/>
                  </a:schemeClr>
                </a:solidFill>
              </a:rPr>
              <a:t>Agencies / Local Jurisdictions</a:t>
            </a:r>
          </a:p>
          <a:p>
            <a:pPr marL="171450" indent="-171450">
              <a:buFont typeface="Arial"/>
              <a:buChar char="•"/>
            </a:pPr>
            <a:r>
              <a:rPr lang="en-US" sz="1200"/>
              <a:t>Caltrans Operations/Protection Program</a:t>
            </a:r>
            <a:endParaRPr lang="en-US" sz="1200">
              <a:cs typeface="Calibri"/>
            </a:endParaRPr>
          </a:p>
          <a:p>
            <a:pPr marL="171450" indent="-171450">
              <a:buFont typeface="Arial"/>
              <a:buChar char="•"/>
            </a:pPr>
            <a:r>
              <a:rPr lang="en-US" sz="1200"/>
              <a:t>Gateway Cities COG Complete Streets Plans</a:t>
            </a:r>
          </a:p>
          <a:p>
            <a:pPr marL="171450" indent="-171450">
              <a:buFont typeface="Arial"/>
              <a:buChar char="•"/>
            </a:pPr>
            <a:r>
              <a:rPr lang="en-US" sz="1200">
                <a:cs typeface="Calibri" panose="020F0502020204030204"/>
              </a:rPr>
              <a:t>Gateway Cities COG Livability Study</a:t>
            </a:r>
          </a:p>
          <a:p>
            <a:pPr marL="171450" indent="-171450">
              <a:buFont typeface="Arial"/>
              <a:buChar char="•"/>
            </a:pPr>
            <a:r>
              <a:rPr lang="en-US" sz="1200"/>
              <a:t>Gateway Cities COG Ad Hoc Committee</a:t>
            </a:r>
            <a:endParaRPr lang="en-US" sz="1200">
              <a:cs typeface="Calibri" panose="020F0502020204030204"/>
            </a:endParaRPr>
          </a:p>
          <a:p>
            <a:pPr marL="171450" indent="-171450">
              <a:buFont typeface="Arial"/>
              <a:buChar char="•"/>
            </a:pPr>
            <a:r>
              <a:rPr lang="en-US" sz="1200"/>
              <a:t>Metro Transit, Rail Departments</a:t>
            </a:r>
            <a:endParaRPr lang="en-US" sz="1200">
              <a:cs typeface="Calibri" panose="020F0502020204030204"/>
            </a:endParaRPr>
          </a:p>
          <a:p>
            <a:pPr marL="171450" indent="-171450">
              <a:buFont typeface="Arial"/>
              <a:buChar char="•"/>
            </a:pPr>
            <a:r>
              <a:rPr lang="en-US" sz="1200"/>
              <a:t>14 Cities</a:t>
            </a:r>
          </a:p>
          <a:p>
            <a:pPr marL="171450" indent="-171450">
              <a:buFont typeface="Arial"/>
              <a:buChar char="•"/>
            </a:pPr>
            <a:r>
              <a:rPr lang="en-US" sz="1200"/>
              <a:t>County of LA (Unincorporated Areas)</a:t>
            </a:r>
            <a:endParaRPr lang="en-US" sz="1200">
              <a:cs typeface="Calibri" panose="020F0502020204030204"/>
            </a:endParaRPr>
          </a:p>
          <a:p>
            <a:pPr marL="171450" indent="-171450">
              <a:buFont typeface="Arial"/>
              <a:buChar char="•"/>
            </a:pPr>
            <a:r>
              <a:rPr lang="en-US" sz="1200"/>
              <a:t>Port of LA / Port of Long Beach</a:t>
            </a:r>
            <a:endParaRPr lang="en-US" sz="1200">
              <a:cs typeface="Calibri" panose="020F0502020204030204"/>
            </a:endParaRPr>
          </a:p>
          <a:p>
            <a:pPr marL="171450" indent="-171450">
              <a:buFont typeface="Arial"/>
              <a:buChar char="•"/>
            </a:pPr>
            <a:r>
              <a:rPr lang="en-US" sz="1200">
                <a:cs typeface="Calibri" panose="020F0502020204030204"/>
              </a:rPr>
              <a:t>I-710 Livability Initiative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a:solidFill>
                <a:schemeClr val="tx2">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tx2">
                    <a:lumMod val="75000"/>
                  </a:schemeClr>
                </a:solidFill>
              </a:rPr>
              <a:t>Public / Communities</a:t>
            </a:r>
          </a:p>
          <a:p>
            <a:pPr marL="171450" indent="-171450">
              <a:buFont typeface="Arial"/>
              <a:buChar char="•"/>
            </a:pPr>
            <a:r>
              <a:rPr lang="en-US" sz="1200"/>
              <a:t>Social Pinpoint (SPP) Survey</a:t>
            </a:r>
            <a:endParaRPr lang="en-US" sz="1200">
              <a:cs typeface="Calibri"/>
            </a:endParaRPr>
          </a:p>
          <a:p>
            <a:pPr marL="171450" indent="-171450">
              <a:buFont typeface="Arial"/>
              <a:buChar char="•"/>
            </a:pPr>
            <a:r>
              <a:rPr lang="en-US" sz="1200"/>
              <a:t>Social Pinpoint (SPP) Map</a:t>
            </a:r>
            <a:endParaRPr lang="en-US" sz="1200">
              <a:cs typeface="Calibri"/>
            </a:endParaRPr>
          </a:p>
          <a:p>
            <a:pPr marL="171450" indent="-171450">
              <a:buFont typeface="Arial"/>
              <a:buChar char="•"/>
            </a:pPr>
            <a:r>
              <a:rPr lang="en-US" sz="1200"/>
              <a:t>General</a:t>
            </a:r>
            <a:r>
              <a:rPr lang="en-US" sz="1200">
                <a:ea typeface="+mn-lt"/>
                <a:cs typeface="+mn-lt"/>
              </a:rPr>
              <a:t> Public</a:t>
            </a:r>
          </a:p>
          <a:p>
            <a:pPr marL="171450" indent="-171450">
              <a:buFont typeface="Arial"/>
              <a:buChar char="•"/>
            </a:pPr>
            <a:r>
              <a:rPr lang="en-US" sz="1200">
                <a:ea typeface="+mn-lt"/>
                <a:cs typeface="+mn-lt"/>
              </a:rPr>
              <a:t>Public Workshops</a:t>
            </a:r>
            <a:endParaRPr lang="en-US" sz="1200">
              <a:cs typeface="Calibri"/>
            </a:endParaRPr>
          </a:p>
          <a:p>
            <a:pPr marL="171450" indent="-171450">
              <a:buFont typeface="Arial"/>
              <a:buChar char="•"/>
            </a:pPr>
            <a:r>
              <a:rPr lang="en-US" sz="1200">
                <a:ea typeface="+mn-lt"/>
                <a:cs typeface="+mn-lt"/>
              </a:rPr>
              <a:t>Community-Based Organizations</a:t>
            </a:r>
          </a:p>
          <a:p>
            <a:pPr marL="171450" indent="-171450">
              <a:buFont typeface="Arial"/>
              <a:buChar char="•"/>
            </a:pPr>
            <a:r>
              <a:rPr lang="en-US" sz="1200">
                <a:ea typeface="+mn-lt"/>
                <a:cs typeface="+mn-lt"/>
              </a:rPr>
              <a:t>Non-Profit Organizations </a:t>
            </a:r>
          </a:p>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26</a:t>
            </a:fld>
            <a:endParaRPr lang="en-US"/>
          </a:p>
        </p:txBody>
      </p:sp>
    </p:spTree>
    <p:extLst>
      <p:ext uri="{BB962C8B-B14F-4D97-AF65-F5344CB8AC3E}">
        <p14:creationId xmlns:p14="http://schemas.microsoft.com/office/powerpoint/2010/main" val="27732651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pPr defTabSz="948368">
              <a:defRPr/>
            </a:pPr>
            <a:r>
              <a:rPr lang="en-US" i="0">
                <a:cs typeface="Calibri"/>
              </a:rPr>
              <a:t>Michael Supported by KeAndra and Ernesto</a:t>
            </a:r>
          </a:p>
          <a:p>
            <a:endParaRPr lang="en-US">
              <a:cs typeface="Calibri"/>
            </a:endParaRPr>
          </a:p>
        </p:txBody>
      </p:sp>
      <p:sp>
        <p:nvSpPr>
          <p:cNvPr id="4" name="Slide Number Placeholder 3"/>
          <p:cNvSpPr>
            <a:spLocks noGrp="1"/>
          </p:cNvSpPr>
          <p:nvPr>
            <p:ph type="sldNum" sz="quarter" idx="5"/>
          </p:nvPr>
        </p:nvSpPr>
        <p:spPr/>
        <p:txBody>
          <a:bodyPr/>
          <a:lstStyle/>
          <a:p>
            <a:pPr defTabSz="474115">
              <a:defRPr/>
            </a:pPr>
            <a:fld id="{1CA99CD2-19A0-6F48-895C-C7AB61D791DF}" type="slidenum">
              <a:rPr lang="en-US">
                <a:solidFill>
                  <a:prstClr val="black"/>
                </a:solidFill>
                <a:latin typeface="Calibri" panose="020F0502020204030204"/>
              </a:rPr>
              <a:pPr defTabSz="474115">
                <a:defRPr/>
              </a:pPr>
              <a:t>27</a:t>
            </a:fld>
            <a:endParaRPr lang="en-US">
              <a:solidFill>
                <a:prstClr val="black"/>
              </a:solidFill>
              <a:latin typeface="Calibri" panose="020F0502020204030204"/>
            </a:endParaRPr>
          </a:p>
        </p:txBody>
      </p:sp>
    </p:spTree>
    <p:extLst>
      <p:ext uri="{BB962C8B-B14F-4D97-AF65-F5344CB8AC3E}">
        <p14:creationId xmlns:p14="http://schemas.microsoft.com/office/powerpoint/2010/main" val="18546508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r>
              <a:rPr lang="en-US">
                <a:cs typeface="Calibri"/>
              </a:rPr>
              <a:t>A Guiding Principle is...</a:t>
            </a:r>
          </a:p>
          <a:p>
            <a:endParaRPr lang="en-US">
              <a:cs typeface="Calibri"/>
            </a:endParaRPr>
          </a:p>
          <a:p>
            <a:r>
              <a:rPr lang="en-US">
                <a:cs typeface="Calibri"/>
              </a:rPr>
              <a:t>The EWG proposed approach is add Equity and Sustainability as Guiding Principles.  </a:t>
            </a:r>
          </a:p>
          <a:p>
            <a:endParaRPr lang="en-US" b="1">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28</a:t>
            </a:fld>
            <a:endParaRPr lang="en-US">
              <a:solidFill>
                <a:prstClr val="black"/>
              </a:solidFill>
              <a:latin typeface="Calibri" panose="020F0502020204030204"/>
            </a:endParaRPr>
          </a:p>
        </p:txBody>
      </p:sp>
    </p:spTree>
    <p:extLst>
      <p:ext uri="{BB962C8B-B14F-4D97-AF65-F5344CB8AC3E}">
        <p14:creationId xmlns:p14="http://schemas.microsoft.com/office/powerpoint/2010/main" val="36720307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Susan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88236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Erika</a:t>
            </a:r>
          </a:p>
        </p:txBody>
      </p:sp>
      <p:sp>
        <p:nvSpPr>
          <p:cNvPr id="4" name="Slide Number Placeholder 3"/>
          <p:cNvSpPr>
            <a:spLocks noGrp="1"/>
          </p:cNvSpPr>
          <p:nvPr>
            <p:ph type="sldNum" sz="quarter" idx="5"/>
          </p:nvPr>
        </p:nvSpPr>
        <p:spPr/>
        <p:txBody>
          <a:bodyPr/>
          <a:lstStyle/>
          <a:p>
            <a:fld id="{1CA99CD2-19A0-6F48-895C-C7AB61D791DF}" type="slidenum">
              <a:rPr lang="en-US" smtClean="0"/>
              <a:t>30</a:t>
            </a:fld>
            <a:endParaRPr lang="en-US"/>
          </a:p>
        </p:txBody>
      </p:sp>
    </p:spTree>
    <p:extLst>
      <p:ext uri="{BB962C8B-B14F-4D97-AF65-F5344CB8AC3E}">
        <p14:creationId xmlns:p14="http://schemas.microsoft.com/office/powerpoint/2010/main" val="309965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t>Erika</a:t>
            </a:r>
          </a:p>
          <a:p>
            <a:endParaRPr lang="en-US">
              <a:cs typeface="Calibri"/>
            </a:endParaRPr>
          </a:p>
        </p:txBody>
      </p:sp>
      <p:sp>
        <p:nvSpPr>
          <p:cNvPr id="4" name="Slide Number Placeholder 3"/>
          <p:cNvSpPr>
            <a:spLocks noGrp="1"/>
          </p:cNvSpPr>
          <p:nvPr>
            <p:ph type="sldNum" sz="quarter" idx="5"/>
          </p:nvPr>
        </p:nvSpPr>
        <p:spPr/>
        <p:txBody>
          <a:bodyPr/>
          <a:lstStyle/>
          <a:p>
            <a:pPr defTabSz="456932">
              <a:defRPr/>
            </a:pPr>
            <a:fld id="{1CA99CD2-19A0-6F48-895C-C7AB61D791DF}" type="slidenum">
              <a:rPr lang="en-US">
                <a:solidFill>
                  <a:prstClr val="black"/>
                </a:solidFill>
                <a:latin typeface="Calibri" panose="020F0502020204030204"/>
              </a:rPr>
              <a:pPr defTabSz="456932">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4444462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Erika </a:t>
            </a:r>
          </a:p>
          <a:p>
            <a:endParaRPr lang="en-US"/>
          </a:p>
          <a:p>
            <a:r>
              <a:rPr lang="en-US"/>
              <a:t>Some groups of multimodal strategies, projects and programs work together as a system.  We have grouped similar projects together for discussion, but also to get them ready for evaluation in the next phase of study.  The first click brings in the multimodal packaging framework.  </a:t>
            </a:r>
          </a:p>
          <a:p>
            <a:endParaRPr lang="en-US">
              <a:cs typeface="Calibri"/>
            </a:endParaRPr>
          </a:p>
          <a:p>
            <a:r>
              <a:rPr lang="en-US"/>
              <a:t>Some groups of Multimodal Strategies, Projects and Programs work together as a system.  We have grouped similar projects together for our discussion, but also to get them ready for evaluation in the next phase of our study.  </a:t>
            </a:r>
            <a:endParaRPr lang="en-US">
              <a:cs typeface="Calibri"/>
            </a:endParaRPr>
          </a:p>
          <a:p>
            <a:endParaRPr lang="en-US">
              <a:cs typeface="Calibri"/>
            </a:endParaRPr>
          </a:p>
          <a:p>
            <a:endParaRPr lang="en-US"/>
          </a:p>
          <a:p>
            <a:r>
              <a:rPr lang="en-US" b="1"/>
              <a:t>This slide is animated.</a:t>
            </a:r>
            <a:endParaRPr lang="en-US" b="1">
              <a:cs typeface="Calibri"/>
            </a:endParaRPr>
          </a:p>
          <a:p>
            <a:endParaRPr lang="en-US"/>
          </a:p>
          <a:p>
            <a:r>
              <a:rPr lang="en-US"/>
              <a:t>And, it is always important to keep in mind that some projects or programs will satisfy more than one goal, which is why we also view things on a systemic basis.   Taken together, the projects and programs form a multimodal set.</a:t>
            </a:r>
            <a:endParaRPr lang="en-US">
              <a:cs typeface="Calibri"/>
            </a:endParaRPr>
          </a:p>
          <a:p>
            <a:endParaRPr lang="en-US"/>
          </a:p>
          <a:p>
            <a:endParaRPr lang="en-US"/>
          </a:p>
        </p:txBody>
      </p:sp>
      <p:sp>
        <p:nvSpPr>
          <p:cNvPr id="4" name="Slide Number Placeholder 3"/>
          <p:cNvSpPr>
            <a:spLocks noGrp="1"/>
          </p:cNvSpPr>
          <p:nvPr>
            <p:ph type="sldNum" sz="quarter" idx="5"/>
          </p:nvPr>
        </p:nvSpPr>
        <p:spPr/>
        <p:txBody>
          <a:bodyPr/>
          <a:lstStyle/>
          <a:p>
            <a:fld id="{4FB7C14C-9237-443E-A9F1-8235D4813D2B}" type="slidenum">
              <a:rPr lang="en-US" smtClean="0"/>
              <a:t>31</a:t>
            </a:fld>
            <a:endParaRPr lang="en-US"/>
          </a:p>
        </p:txBody>
      </p:sp>
    </p:spTree>
    <p:extLst>
      <p:ext uri="{BB962C8B-B14F-4D97-AF65-F5344CB8AC3E}">
        <p14:creationId xmlns:p14="http://schemas.microsoft.com/office/powerpoint/2010/main" val="13876060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Erika</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We held a “Lunch and Learn” on Revised Initial List on Thursday, February 9</a:t>
            </a:r>
            <a:r>
              <a:rPr lang="en-US" baseline="30000"/>
              <a:t>th</a:t>
            </a:r>
            <a:endParaRPr lang="en-US"/>
          </a:p>
          <a:p>
            <a:pPr marL="171450" indent="-171450">
              <a:buFont typeface="Arial" panose="020B0604020202020204" pitchFamily="34" charset="0"/>
              <a:buChar char="•"/>
            </a:pPr>
            <a:r>
              <a:rPr lang="en-US"/>
              <a:t>There was excellent turnout and discussion on the refined list</a:t>
            </a:r>
          </a:p>
          <a:p>
            <a:pPr marL="171450" indent="-171450">
              <a:buFont typeface="Arial" panose="020B0604020202020204" pitchFamily="34" charset="0"/>
              <a:buChar char="•"/>
            </a:pPr>
            <a:r>
              <a:rPr lang="en-US"/>
              <a:t>We received good insight into Task Force and CLC Member concerns, as well as correspondence, that helped the Project Team refine </a:t>
            </a:r>
            <a:r>
              <a:rPr lang="en-US" err="1"/>
              <a:t>Tonights</a:t>
            </a:r>
            <a:r>
              <a:rPr lang="en-US"/>
              <a:t> agenda</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And now I would like to turn it over to </a:t>
            </a:r>
            <a:r>
              <a:rPr lang="en-US" err="1"/>
              <a:t>Micheal</a:t>
            </a:r>
            <a:endParaRPr lang="en-US"/>
          </a:p>
        </p:txBody>
      </p:sp>
      <p:sp>
        <p:nvSpPr>
          <p:cNvPr id="4" name="Slide Number Placeholder 3"/>
          <p:cNvSpPr>
            <a:spLocks noGrp="1"/>
          </p:cNvSpPr>
          <p:nvPr>
            <p:ph type="sldNum" sz="quarter" idx="5"/>
          </p:nvPr>
        </p:nvSpPr>
        <p:spPr/>
        <p:txBody>
          <a:bodyPr/>
          <a:lstStyle/>
          <a:p>
            <a:fld id="{5A226AB8-ACBE-42E6-92F5-667EDDCD9652}" type="slidenum">
              <a:rPr lang="en-US" smtClean="0"/>
              <a:t>32</a:t>
            </a:fld>
            <a:endParaRPr lang="en-US"/>
          </a:p>
        </p:txBody>
      </p:sp>
    </p:spTree>
    <p:extLst>
      <p:ext uri="{BB962C8B-B14F-4D97-AF65-F5344CB8AC3E}">
        <p14:creationId xmlns:p14="http://schemas.microsoft.com/office/powerpoint/2010/main" val="29181311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spcBef>
                <a:spcPts val="1019"/>
              </a:spcBef>
              <a:buFont typeface="Arial" panose="020B0604020202020204" pitchFamily="34" charset="0"/>
              <a:buNone/>
              <a:defRPr/>
            </a:pPr>
            <a:r>
              <a:rPr lang="en-US" sz="1200">
                <a:effectLst/>
                <a:latin typeface="Calibri"/>
                <a:ea typeface="Times New Roman" panose="02020603050405020304" pitchFamily="18" charset="0"/>
                <a:cs typeface="Calibri"/>
              </a:rPr>
              <a:t>Michael</a:t>
            </a:r>
          </a:p>
          <a:p>
            <a:pPr marL="171450" indent="-171450">
              <a:lnSpc>
                <a:spcPct val="90000"/>
              </a:lnSpc>
              <a:spcBef>
                <a:spcPts val="1019"/>
              </a:spcBef>
              <a:buFont typeface="Arial" panose="020B0604020202020204" pitchFamily="34" charset="0"/>
              <a:buChar char="•"/>
              <a:defRPr/>
            </a:pPr>
            <a:endParaRPr lang="en-US" sz="1200">
              <a:effectLst/>
              <a:latin typeface="Calibri"/>
              <a:ea typeface="Times New Roman" panose="02020603050405020304" pitchFamily="18" charset="0"/>
              <a:cs typeface="Calibri"/>
            </a:endParaRPr>
          </a:p>
          <a:p>
            <a:pPr marL="171450" indent="-171450">
              <a:lnSpc>
                <a:spcPct val="90000"/>
              </a:lnSpc>
              <a:spcBef>
                <a:spcPts val="1019"/>
              </a:spcBef>
              <a:buFont typeface="Arial" panose="020B0604020202020204" pitchFamily="34" charset="0"/>
              <a:buChar char="•"/>
              <a:defRPr/>
            </a:pPr>
            <a:r>
              <a:rPr lang="en-US" sz="1200">
                <a:effectLst/>
                <a:latin typeface="Calibri"/>
                <a:ea typeface="Times New Roman" panose="02020603050405020304" pitchFamily="18" charset="0"/>
                <a:cs typeface="Calibri"/>
              </a:rPr>
              <a:t>The Task Force will discuss moving the full, Revised Initial List of Projects and Programs into the next phase of the process, Evaluation</a:t>
            </a:r>
            <a:r>
              <a:rPr lang="en-US">
                <a:latin typeface="Calibri"/>
                <a:ea typeface="Times New Roman" panose="02020603050405020304" pitchFamily="18" charset="0"/>
                <a:cs typeface="Calibri"/>
              </a:rPr>
              <a:t>.  </a:t>
            </a:r>
            <a:r>
              <a:rPr lang="en-US" sz="1200">
                <a:effectLst/>
                <a:latin typeface="Calibri"/>
                <a:ea typeface="Times New Roman" panose="02020603050405020304" pitchFamily="18" charset="0"/>
                <a:cs typeface="Calibri"/>
              </a:rPr>
              <a:t>In the evaluation phase, the Task Force/Committees/Working Groups will develop the evaluation criteria that will then be applied to assess the ability of the Projects and Programs to achieve each of the goals and guiding principles.</a:t>
            </a:r>
          </a:p>
          <a:p>
            <a:pPr>
              <a:lnSpc>
                <a:spcPct val="90000"/>
              </a:lnSpc>
              <a:spcBef>
                <a:spcPts val="1019"/>
              </a:spcBef>
              <a:defRPr/>
            </a:pPr>
            <a:r>
              <a:rPr lang="en-US">
                <a:latin typeface="Calibri"/>
                <a:ea typeface="Times New Roman" panose="02020603050405020304" pitchFamily="18" charset="0"/>
                <a:cs typeface="Calibri"/>
              </a:rPr>
              <a:t>  </a:t>
            </a:r>
            <a:endParaRPr lang="en-US" sz="1200">
              <a:effectLst/>
              <a:latin typeface="Calibri" panose="020F0502020204030204" pitchFamily="34" charset="0"/>
              <a:ea typeface="Times New Roman" panose="02020603050405020304" pitchFamily="18" charset="0"/>
              <a:cs typeface="Calibri"/>
            </a:endParaRPr>
          </a:p>
          <a:p>
            <a:pPr marL="171450" marR="0" lvl="0" indent="-171450" algn="l" defTabSz="914400" rtl="0" eaLnBrk="1" fontAlgn="auto" latinLnBrk="0" hangingPunct="1">
              <a:lnSpc>
                <a:spcPct val="90000"/>
              </a:lnSpc>
              <a:spcBef>
                <a:spcPts val="1019"/>
              </a:spcBef>
              <a:spcAft>
                <a:spcPts val="0"/>
              </a:spcAft>
              <a:buClrTx/>
              <a:buSzTx/>
              <a:buFont typeface="Arial" panose="020B0604020202020204" pitchFamily="34" charset="0"/>
              <a:buChar char="•"/>
              <a:tabLst/>
              <a:defRPr/>
            </a:pPr>
            <a:r>
              <a:rPr lang="en-US" sz="1200">
                <a:effectLst/>
                <a:latin typeface="Calibri"/>
                <a:ea typeface="Times New Roman" panose="02020603050405020304" pitchFamily="18" charset="0"/>
                <a:cs typeface="Calibri"/>
              </a:rPr>
              <a:t>At the conclusion of the evaluation process, the Task Force will be provided with the results of how well the projects and programs perform in attaining each of the goals. That will give the committees and the Task Force the information needed to determine which of the Projects and Programs to include in the Corridor Multimodal Investment Plan.</a:t>
            </a:r>
          </a:p>
        </p:txBody>
      </p:sp>
      <p:sp>
        <p:nvSpPr>
          <p:cNvPr id="4" name="Slide Number Placeholder 3"/>
          <p:cNvSpPr>
            <a:spLocks noGrp="1"/>
          </p:cNvSpPr>
          <p:nvPr>
            <p:ph type="sldNum" sz="quarter" idx="5"/>
          </p:nvPr>
        </p:nvSpPr>
        <p:spPr/>
        <p:txBody>
          <a:bodyPr/>
          <a:lstStyle/>
          <a:p>
            <a:pPr marL="0" marR="0" lvl="0" indent="0" algn="r" defTabSz="456932"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6932"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41395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905" lvl="1" indent="0">
              <a:lnSpc>
                <a:spcPct val="110000"/>
              </a:lnSpc>
              <a:buFont typeface="Calibri,Sans-Serif" panose="020F0502020204030204" pitchFamily="34" charset="0"/>
              <a:buNone/>
            </a:pPr>
            <a:r>
              <a:rPr lang="en-US" sz="1200">
                <a:effectLst/>
                <a:latin typeface="Calibri"/>
                <a:ea typeface="Times New Roman" panose="02020603050405020304" pitchFamily="18" charset="0"/>
                <a:cs typeface="Calibri"/>
              </a:rPr>
              <a:t>Michael</a:t>
            </a:r>
            <a:endParaRPr lang="en-US" sz="1200">
              <a:solidFill>
                <a:srgbClr val="000000"/>
              </a:solidFill>
              <a:ea typeface="+mn-lt"/>
              <a:cs typeface="+mn-lt"/>
            </a:endParaRPr>
          </a:p>
          <a:p>
            <a:pPr lvl="1" indent="-455295">
              <a:lnSpc>
                <a:spcPct val="110000"/>
              </a:lnSpc>
              <a:buFont typeface="Calibri,Sans-Serif" panose="020F0502020204030204" pitchFamily="34" charset="0"/>
              <a:buChar char="&gt;"/>
            </a:pPr>
            <a:endParaRPr lang="en-US" sz="1200">
              <a:solidFill>
                <a:srgbClr val="000000"/>
              </a:solidFill>
              <a:ea typeface="+mn-lt"/>
              <a:cs typeface="+mn-lt"/>
            </a:endParaRPr>
          </a:p>
          <a:p>
            <a:pPr lvl="1" indent="-455295">
              <a:lnSpc>
                <a:spcPct val="110000"/>
              </a:lnSpc>
              <a:buFont typeface="Calibri,Sans-Serif" panose="020F0502020204030204" pitchFamily="34" charset="0"/>
              <a:buChar char="&gt;"/>
            </a:pPr>
            <a:endParaRPr lang="en-US" sz="1200">
              <a:solidFill>
                <a:srgbClr val="000000"/>
              </a:solidFill>
              <a:ea typeface="+mn-lt"/>
              <a:cs typeface="+mn-lt"/>
            </a:endParaRPr>
          </a:p>
          <a:p>
            <a:pPr lvl="1" indent="-455295">
              <a:lnSpc>
                <a:spcPct val="110000"/>
              </a:lnSpc>
              <a:buFont typeface="Calibri,Sans-Serif" panose="020F0502020204030204" pitchFamily="34" charset="0"/>
              <a:buChar char="&gt;"/>
            </a:pPr>
            <a:r>
              <a:rPr lang="en-US" sz="1200">
                <a:solidFill>
                  <a:srgbClr val="000000"/>
                </a:solidFill>
                <a:ea typeface="+mn-lt"/>
                <a:cs typeface="+mn-lt"/>
              </a:rPr>
              <a:t>Develop a method to prioritize projects and programs, including Equity considerations and metrics</a:t>
            </a:r>
          </a:p>
          <a:p>
            <a:pPr lvl="1" indent="-455295">
              <a:lnSpc>
                <a:spcPct val="110000"/>
              </a:lnSpc>
              <a:buFont typeface="Calibri,Sans-Serif" panose="020F0502020204030204" pitchFamily="34" charset="0"/>
              <a:buChar char="&gt;"/>
            </a:pPr>
            <a:r>
              <a:rPr lang="en-US">
                <a:solidFill>
                  <a:srgbClr val="000000"/>
                </a:solidFill>
                <a:ea typeface="+mn-lt"/>
                <a:cs typeface="+mn-lt"/>
              </a:rPr>
              <a:t>Identify details of projects (e.g. specific location(s), potential timeline, anticipated costs) </a:t>
            </a:r>
            <a:endParaRPr lang="en-US" sz="1200">
              <a:ea typeface="+mn-lt"/>
              <a:cs typeface="+mn-lt"/>
            </a:endParaRPr>
          </a:p>
          <a:p>
            <a:endParaRPr lang="en-US"/>
          </a:p>
        </p:txBody>
      </p:sp>
      <p:sp>
        <p:nvSpPr>
          <p:cNvPr id="4" name="Slide Number Placeholder 3"/>
          <p:cNvSpPr>
            <a:spLocks noGrp="1"/>
          </p:cNvSpPr>
          <p:nvPr>
            <p:ph type="sldNum" sz="quarter" idx="5"/>
          </p:nvPr>
        </p:nvSpPr>
        <p:spPr/>
        <p:txBody>
          <a:bodyPr/>
          <a:lstStyle/>
          <a:p>
            <a:pPr defTabSz="466413">
              <a:defRPr/>
            </a:pPr>
            <a:fld id="{E490E366-5136-4BBB-A951-5F107FBC2616}" type="slidenum">
              <a:rPr lang="en-US">
                <a:solidFill>
                  <a:prstClr val="black"/>
                </a:solidFill>
                <a:latin typeface="Calibri" panose="020F0502020204030204"/>
              </a:rPr>
              <a:pPr defTabSz="466413">
                <a:defRPr/>
              </a:pPr>
              <a:t>34</a:t>
            </a:fld>
            <a:endParaRPr lang="en-US">
              <a:solidFill>
                <a:prstClr val="black"/>
              </a:solidFill>
              <a:latin typeface="Calibri" panose="020F0502020204030204"/>
            </a:endParaRPr>
          </a:p>
        </p:txBody>
      </p:sp>
    </p:spTree>
    <p:extLst>
      <p:ext uri="{BB962C8B-B14F-4D97-AF65-F5344CB8AC3E}">
        <p14:creationId xmlns:p14="http://schemas.microsoft.com/office/powerpoint/2010/main" val="35214256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 supported by Erika</a:t>
            </a:r>
          </a:p>
          <a:p>
            <a:endParaRPr lang="en-US" b="0"/>
          </a:p>
        </p:txBody>
      </p:sp>
      <p:sp>
        <p:nvSpPr>
          <p:cNvPr id="4" name="Slide Number Placeholder 3"/>
          <p:cNvSpPr>
            <a:spLocks noGrp="1"/>
          </p:cNvSpPr>
          <p:nvPr>
            <p:ph type="sldNum" sz="quarter" idx="5"/>
          </p:nvPr>
        </p:nvSpPr>
        <p:spPr/>
        <p:txBody>
          <a:bodyPr/>
          <a:lstStyle/>
          <a:p>
            <a:pPr defTabSz="456999">
              <a:defRPr/>
            </a:pPr>
            <a:fld id="{1CA99CD2-19A0-6F48-895C-C7AB61D791DF}" type="slidenum">
              <a:rPr lang="en-US">
                <a:solidFill>
                  <a:prstClr val="black"/>
                </a:solidFill>
                <a:latin typeface="Calibri" panose="020F0502020204030204"/>
              </a:rPr>
              <a:pPr defTabSz="456999">
                <a:defRPr/>
              </a:pPr>
              <a:t>35</a:t>
            </a:fld>
            <a:endParaRPr lang="en-US">
              <a:solidFill>
                <a:prstClr val="black"/>
              </a:solidFill>
              <a:latin typeface="Calibri" panose="020F0502020204030204"/>
            </a:endParaRPr>
          </a:p>
        </p:txBody>
      </p:sp>
    </p:spTree>
    <p:extLst>
      <p:ext uri="{BB962C8B-B14F-4D97-AF65-F5344CB8AC3E}">
        <p14:creationId xmlns:p14="http://schemas.microsoft.com/office/powerpoint/2010/main" val="703341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 supported by Erika</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defTabSz="456932">
              <a:defRPr/>
            </a:pPr>
            <a:fld id="{1CA99CD2-19A0-6F48-895C-C7AB61D791DF}" type="slidenum">
              <a:rPr lang="en-US">
                <a:solidFill>
                  <a:prstClr val="black"/>
                </a:solidFill>
                <a:latin typeface="Calibri" panose="020F0502020204030204"/>
              </a:rPr>
              <a:pPr defTabSz="456932">
                <a:defRPr/>
              </a:pPr>
              <a:t>36</a:t>
            </a:fld>
            <a:endParaRPr lang="en-US">
              <a:solidFill>
                <a:prstClr val="black"/>
              </a:solidFill>
              <a:latin typeface="Calibri" panose="020F0502020204030204"/>
            </a:endParaRPr>
          </a:p>
        </p:txBody>
      </p:sp>
    </p:spTree>
    <p:extLst>
      <p:ext uri="{BB962C8B-B14F-4D97-AF65-F5344CB8AC3E}">
        <p14:creationId xmlns:p14="http://schemas.microsoft.com/office/powerpoint/2010/main" val="27011473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 supported by Erika</a:t>
            </a:r>
          </a:p>
          <a:p>
            <a:pPr>
              <a:defRPr/>
            </a:pPr>
            <a:endParaRPr lang="en-US">
              <a:cs typeface="Calibri"/>
            </a:endParaRPr>
          </a:p>
          <a:p>
            <a:pPr>
              <a:defRPr/>
            </a:pPr>
            <a:r>
              <a:rPr lang="en-US">
                <a:cs typeface="Calibri"/>
              </a:rPr>
              <a:t>1 minute-for this Public Comment</a:t>
            </a:r>
          </a:p>
          <a:p>
            <a:pPr>
              <a:defRPr/>
            </a:pPr>
            <a:r>
              <a:rPr lang="en-US">
                <a:cs typeface="Calibri"/>
              </a:rPr>
              <a:t>At end of meeting-General Public Comment-2 minutes </a:t>
            </a:r>
          </a:p>
          <a:p>
            <a:pPr>
              <a:defRPr/>
            </a:pPr>
            <a:r>
              <a:rPr lang="en-US">
                <a:cs typeface="Calibri"/>
              </a:rPr>
              <a:t>Feedback-1 minute is not enough</a:t>
            </a:r>
          </a:p>
          <a:p>
            <a:pPr>
              <a:defRPr/>
            </a:pPr>
            <a:endParaRPr lang="en-US">
              <a:cs typeface="Calibri"/>
            </a:endParaRPr>
          </a:p>
          <a:p>
            <a:pPr>
              <a:defRPr/>
            </a:pPr>
            <a:r>
              <a:rPr lang="en-US">
                <a:cs typeface="Calibri"/>
              </a:rPr>
              <a:t>Erika – ask public for: </a:t>
            </a:r>
          </a:p>
          <a:p>
            <a:pPr>
              <a:defRPr/>
            </a:pPr>
            <a:r>
              <a:rPr lang="en-US">
                <a:cs typeface="Calibri"/>
              </a:rPr>
              <a:t>1) Name, 2) Affiliation, 3) Role, 4) Community</a:t>
            </a:r>
            <a:endParaRPr lang="en-US"/>
          </a:p>
        </p:txBody>
      </p:sp>
      <p:sp>
        <p:nvSpPr>
          <p:cNvPr id="4" name="Slide Number Placeholder 3"/>
          <p:cNvSpPr>
            <a:spLocks noGrp="1"/>
          </p:cNvSpPr>
          <p:nvPr>
            <p:ph type="sldNum" sz="quarter" idx="5"/>
          </p:nvPr>
        </p:nvSpPr>
        <p:spPr/>
        <p:txBody>
          <a:bodyPr/>
          <a:lstStyle/>
          <a:p>
            <a:pPr defTabSz="456932">
              <a:defRPr/>
            </a:pPr>
            <a:fld id="{1CA99CD2-19A0-6F48-895C-C7AB61D791DF}" type="slidenum">
              <a:rPr lang="en-US">
                <a:solidFill>
                  <a:prstClr val="black"/>
                </a:solidFill>
                <a:latin typeface="Calibri" panose="020F0502020204030204"/>
              </a:rPr>
              <a:pPr defTabSz="456932">
                <a:defRPr/>
              </a:pPr>
              <a:t>37</a:t>
            </a:fld>
            <a:endParaRPr lang="en-US">
              <a:solidFill>
                <a:prstClr val="black"/>
              </a:solidFill>
              <a:latin typeface="Calibri" panose="020F0502020204030204"/>
            </a:endParaRPr>
          </a:p>
        </p:txBody>
      </p:sp>
    </p:spTree>
    <p:extLst>
      <p:ext uri="{BB962C8B-B14F-4D97-AF65-F5344CB8AC3E}">
        <p14:creationId xmlns:p14="http://schemas.microsoft.com/office/powerpoint/2010/main" val="38327812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i="1">
                <a:cs typeface="Calibri"/>
              </a:rPr>
              <a:t>Michael</a:t>
            </a:r>
          </a:p>
        </p:txBody>
      </p:sp>
      <p:sp>
        <p:nvSpPr>
          <p:cNvPr id="4" name="Slide Number Placeholder 3"/>
          <p:cNvSpPr>
            <a:spLocks noGrp="1"/>
          </p:cNvSpPr>
          <p:nvPr>
            <p:ph type="sldNum" sz="quarter" idx="5"/>
          </p:nvPr>
        </p:nvSpPr>
        <p:spPr/>
        <p:txBody>
          <a:bodyPr/>
          <a:lstStyle/>
          <a:p>
            <a:pPr marL="0" marR="0" lvl="0" indent="0" algn="r" defTabSz="456932"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6932"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70016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Nickie</a:t>
            </a:r>
          </a:p>
        </p:txBody>
      </p:sp>
      <p:sp>
        <p:nvSpPr>
          <p:cNvPr id="4" name="Slide Number Placeholder 3"/>
          <p:cNvSpPr>
            <a:spLocks noGrp="1"/>
          </p:cNvSpPr>
          <p:nvPr>
            <p:ph type="sldNum" sz="quarter" idx="5"/>
          </p:nvPr>
        </p:nvSpPr>
        <p:spPr/>
        <p:txBody>
          <a:bodyPr/>
          <a:lstStyle/>
          <a:p>
            <a:fld id="{E490E366-5136-4BBB-A951-5F107FBC2616}" type="slidenum">
              <a:rPr lang="en-US" smtClean="0"/>
              <a:t>39</a:t>
            </a:fld>
            <a:endParaRPr lang="en-US"/>
          </a:p>
        </p:txBody>
      </p:sp>
    </p:spTree>
    <p:extLst>
      <p:ext uri="{BB962C8B-B14F-4D97-AF65-F5344CB8AC3E}">
        <p14:creationId xmlns:p14="http://schemas.microsoft.com/office/powerpoint/2010/main" val="36992507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a:cs typeface="Calibri"/>
              </a:rPr>
              <a:t>Nickie</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E490E366-5136-4BBB-A951-5F107FBC2616}" type="slidenum">
              <a:rPr lang="en-US" smtClean="0"/>
              <a:t>40</a:t>
            </a:fld>
            <a:endParaRPr lang="en-US"/>
          </a:p>
        </p:txBody>
      </p:sp>
    </p:spTree>
    <p:extLst>
      <p:ext uri="{BB962C8B-B14F-4D97-AF65-F5344CB8AC3E}">
        <p14:creationId xmlns:p14="http://schemas.microsoft.com/office/powerpoint/2010/main" val="4054082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Erika</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6D6865-6647-4B2C-9191-3B466FAE88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7913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Nickie</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226AB8-ACBE-42E6-92F5-667EDDCD96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98069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 supported by Erika</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defTabSz="456932">
              <a:defRPr/>
            </a:pPr>
            <a:fld id="{1CA99CD2-19A0-6F48-895C-C7AB61D791DF}" type="slidenum">
              <a:rPr lang="en-US">
                <a:solidFill>
                  <a:prstClr val="black"/>
                </a:solidFill>
                <a:latin typeface="Calibri" panose="020F0502020204030204"/>
              </a:rPr>
              <a:pPr defTabSz="456932">
                <a:defRPr/>
              </a:pPr>
              <a:t>42</a:t>
            </a:fld>
            <a:endParaRPr lang="en-US">
              <a:solidFill>
                <a:prstClr val="black"/>
              </a:solidFill>
              <a:latin typeface="Calibri" panose="020F0502020204030204"/>
            </a:endParaRPr>
          </a:p>
        </p:txBody>
      </p:sp>
    </p:spTree>
    <p:extLst>
      <p:ext uri="{BB962C8B-B14F-4D97-AF65-F5344CB8AC3E}">
        <p14:creationId xmlns:p14="http://schemas.microsoft.com/office/powerpoint/2010/main" val="25855760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 supported by Erika</a:t>
            </a:r>
          </a:p>
          <a:p>
            <a:pPr>
              <a:defRPr/>
            </a:pPr>
            <a:endParaRPr lang="en-US">
              <a:cs typeface="Calibri"/>
            </a:endParaRPr>
          </a:p>
          <a:p>
            <a:pPr>
              <a:defRPr/>
            </a:pPr>
            <a:r>
              <a:rPr lang="en-US">
                <a:cs typeface="Calibri"/>
              </a:rPr>
              <a:t>1 minute-for this Public Comment</a:t>
            </a:r>
          </a:p>
          <a:p>
            <a:pPr>
              <a:defRPr/>
            </a:pPr>
            <a:r>
              <a:rPr lang="en-US">
                <a:cs typeface="Calibri"/>
              </a:rPr>
              <a:t>At end of meeting-General Public Comment-2 minutes </a:t>
            </a:r>
          </a:p>
          <a:p>
            <a:pPr>
              <a:defRPr/>
            </a:pPr>
            <a:r>
              <a:rPr lang="en-US">
                <a:cs typeface="Calibri"/>
              </a:rPr>
              <a:t>Feedback-1 minute is not enough</a:t>
            </a:r>
          </a:p>
          <a:p>
            <a:pPr>
              <a:defRPr/>
            </a:pPr>
            <a:endParaRPr lang="en-US">
              <a:cs typeface="Calibri"/>
            </a:endParaRPr>
          </a:p>
          <a:p>
            <a:pPr>
              <a:defRPr/>
            </a:pPr>
            <a:r>
              <a:rPr lang="en-US">
                <a:cs typeface="Calibri"/>
              </a:rPr>
              <a:t>Erika – ask public for: </a:t>
            </a:r>
          </a:p>
          <a:p>
            <a:pPr>
              <a:defRPr/>
            </a:pPr>
            <a:r>
              <a:rPr lang="en-US">
                <a:cs typeface="Calibri"/>
              </a:rPr>
              <a:t>1) Name, 2) Affiliation, 3) Role, 4) Community</a:t>
            </a:r>
            <a:endParaRPr lang="en-US"/>
          </a:p>
        </p:txBody>
      </p:sp>
      <p:sp>
        <p:nvSpPr>
          <p:cNvPr id="4" name="Slide Number Placeholder 3"/>
          <p:cNvSpPr>
            <a:spLocks noGrp="1"/>
          </p:cNvSpPr>
          <p:nvPr>
            <p:ph type="sldNum" sz="quarter" idx="5"/>
          </p:nvPr>
        </p:nvSpPr>
        <p:spPr/>
        <p:txBody>
          <a:bodyPr/>
          <a:lstStyle/>
          <a:p>
            <a:pPr defTabSz="456932">
              <a:defRPr/>
            </a:pPr>
            <a:fld id="{1CA99CD2-19A0-6F48-895C-C7AB61D791DF}" type="slidenum">
              <a:rPr lang="en-US">
                <a:solidFill>
                  <a:prstClr val="black"/>
                </a:solidFill>
                <a:latin typeface="Calibri" panose="020F0502020204030204"/>
              </a:rPr>
              <a:pPr defTabSz="456932">
                <a:defRPr/>
              </a:pPr>
              <a:t>43</a:t>
            </a:fld>
            <a:endParaRPr lang="en-US">
              <a:solidFill>
                <a:prstClr val="black"/>
              </a:solidFill>
              <a:latin typeface="Calibri" panose="020F0502020204030204"/>
            </a:endParaRPr>
          </a:p>
        </p:txBody>
      </p:sp>
    </p:spTree>
    <p:extLst>
      <p:ext uri="{BB962C8B-B14F-4D97-AF65-F5344CB8AC3E}">
        <p14:creationId xmlns:p14="http://schemas.microsoft.com/office/powerpoint/2010/main" val="17273770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i="1">
                <a:cs typeface="Calibri"/>
              </a:rPr>
              <a:t>Erika</a:t>
            </a:r>
          </a:p>
        </p:txBody>
      </p:sp>
      <p:sp>
        <p:nvSpPr>
          <p:cNvPr id="4" name="Slide Number Placeholder 3"/>
          <p:cNvSpPr>
            <a:spLocks noGrp="1"/>
          </p:cNvSpPr>
          <p:nvPr>
            <p:ph type="sldNum" sz="quarter" idx="5"/>
          </p:nvPr>
        </p:nvSpPr>
        <p:spPr/>
        <p:txBody>
          <a:bodyPr/>
          <a:lstStyle/>
          <a:p>
            <a:pPr marL="0" marR="0" lvl="0" indent="0" algn="r" defTabSz="456932"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6932"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75898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Erika</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87112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Erika</a:t>
            </a:r>
          </a:p>
          <a:p>
            <a:endParaRPr lang="en-US"/>
          </a:p>
          <a:p>
            <a:endParaRPr lang="en-US"/>
          </a:p>
        </p:txBody>
      </p:sp>
      <p:sp>
        <p:nvSpPr>
          <p:cNvPr id="4" name="Slide Number Placeholder 3"/>
          <p:cNvSpPr>
            <a:spLocks noGrp="1"/>
          </p:cNvSpPr>
          <p:nvPr>
            <p:ph type="sldNum" sz="quarter" idx="5"/>
          </p:nvPr>
        </p:nvSpPr>
        <p:spPr/>
        <p:txBody>
          <a:bodyPr/>
          <a:lstStyle/>
          <a:p>
            <a:pPr defTabSz="456999">
              <a:defRPr/>
            </a:pPr>
            <a:fld id="{1CA99CD2-19A0-6F48-895C-C7AB61D791DF}" type="slidenum">
              <a:rPr lang="en-US">
                <a:solidFill>
                  <a:prstClr val="black"/>
                </a:solidFill>
                <a:latin typeface="Calibri" panose="020F0502020204030204"/>
              </a:rPr>
              <a:pPr defTabSz="456999">
                <a:defRPr/>
              </a:pPr>
              <a:t>46</a:t>
            </a:fld>
            <a:endParaRPr lang="en-US">
              <a:solidFill>
                <a:prstClr val="black"/>
              </a:solidFill>
              <a:latin typeface="Calibri" panose="020F0502020204030204"/>
            </a:endParaRPr>
          </a:p>
        </p:txBody>
      </p:sp>
    </p:spTree>
    <p:extLst>
      <p:ext uri="{BB962C8B-B14F-4D97-AF65-F5344CB8AC3E}">
        <p14:creationId xmlns:p14="http://schemas.microsoft.com/office/powerpoint/2010/main" val="17115597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Erika/Michael</a:t>
            </a:r>
          </a:p>
        </p:txBody>
      </p:sp>
      <p:sp>
        <p:nvSpPr>
          <p:cNvPr id="4" name="Slide Number Placeholder 3"/>
          <p:cNvSpPr>
            <a:spLocks noGrp="1"/>
          </p:cNvSpPr>
          <p:nvPr>
            <p:ph type="sldNum" sz="quarter" idx="5"/>
          </p:nvPr>
        </p:nvSpPr>
        <p:spPr/>
        <p:txBody>
          <a:bodyPr/>
          <a:lstStyle/>
          <a:p>
            <a:fld id="{1CA99CD2-19A0-6F48-895C-C7AB61D791DF}" type="slidenum">
              <a:rPr lang="en-US" smtClean="0"/>
              <a:t>47</a:t>
            </a:fld>
            <a:endParaRPr lang="en-US"/>
          </a:p>
        </p:txBody>
      </p:sp>
    </p:spTree>
    <p:extLst>
      <p:ext uri="{BB962C8B-B14F-4D97-AF65-F5344CB8AC3E}">
        <p14:creationId xmlns:p14="http://schemas.microsoft.com/office/powerpoint/2010/main" val="16639168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cs typeface="Calibri"/>
            </a:endParaRPr>
          </a:p>
          <a:p>
            <a:pPr>
              <a:defRPr/>
            </a:pPr>
            <a:r>
              <a:rPr lang="en-US">
                <a:cs typeface="Calibri"/>
              </a:rPr>
              <a:t>Erika – ask public for: </a:t>
            </a:r>
          </a:p>
          <a:p>
            <a:pPr>
              <a:defRPr/>
            </a:pPr>
            <a:r>
              <a:rPr lang="en-US">
                <a:cs typeface="Calibri"/>
              </a:rPr>
              <a:t>1) Name, 2) Affiliation, 3) Role, 4) Community</a:t>
            </a:r>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48</a:t>
            </a:fld>
            <a:endParaRPr lang="en-US"/>
          </a:p>
        </p:txBody>
      </p:sp>
    </p:spTree>
    <p:extLst>
      <p:ext uri="{BB962C8B-B14F-4D97-AF65-F5344CB8AC3E}">
        <p14:creationId xmlns:p14="http://schemas.microsoft.com/office/powerpoint/2010/main" val="14954335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730">
              <a:defRPr/>
            </a:pPr>
            <a:r>
              <a:rPr lang="en-US">
                <a:cs typeface="Calibri"/>
              </a:rPr>
              <a:t>Erika</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13085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 </a:t>
            </a:r>
          </a:p>
        </p:txBody>
      </p:sp>
      <p:sp>
        <p:nvSpPr>
          <p:cNvPr id="4" name="Slide Number Placeholder 3"/>
          <p:cNvSpPr>
            <a:spLocks noGrp="1"/>
          </p:cNvSpPr>
          <p:nvPr>
            <p:ph type="sldNum" sz="quarter" idx="5"/>
          </p:nvPr>
        </p:nvSpPr>
        <p:spPr/>
        <p:txBody>
          <a:bodyPr/>
          <a:lstStyle/>
          <a:p>
            <a:fld id="{1CA99CD2-19A0-6F48-895C-C7AB61D791DF}" type="slidenum">
              <a:rPr lang="en-US" smtClean="0"/>
              <a:t>50</a:t>
            </a:fld>
            <a:endParaRPr lang="en-US"/>
          </a:p>
        </p:txBody>
      </p:sp>
    </p:spTree>
    <p:extLst>
      <p:ext uri="{BB962C8B-B14F-4D97-AF65-F5344CB8AC3E}">
        <p14:creationId xmlns:p14="http://schemas.microsoft.com/office/powerpoint/2010/main" val="1384990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t>Erika</a:t>
            </a:r>
          </a:p>
        </p:txBody>
      </p:sp>
      <p:sp>
        <p:nvSpPr>
          <p:cNvPr id="4" name="Slide Number Placeholder 3"/>
          <p:cNvSpPr>
            <a:spLocks noGrp="1"/>
          </p:cNvSpPr>
          <p:nvPr>
            <p:ph type="sldNum" sz="quarter" idx="5"/>
          </p:nvPr>
        </p:nvSpPr>
        <p:spPr/>
        <p:txBody>
          <a:bodyPr/>
          <a:lstStyle/>
          <a:p>
            <a:pPr defTabSz="456932">
              <a:defRPr/>
            </a:pPr>
            <a:fld id="{1CA99CD2-19A0-6F48-895C-C7AB61D791DF}" type="slidenum">
              <a:rPr lang="en-US">
                <a:solidFill>
                  <a:prstClr val="black"/>
                </a:solidFill>
                <a:latin typeface="Calibri" panose="020F0502020204030204"/>
              </a:rPr>
              <a:pPr defTabSz="456932">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2161564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t>Erika</a:t>
            </a:r>
          </a:p>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7</a:t>
            </a:fld>
            <a:endParaRPr lang="en-US"/>
          </a:p>
        </p:txBody>
      </p:sp>
    </p:spTree>
    <p:extLst>
      <p:ext uri="{BB962C8B-B14F-4D97-AF65-F5344CB8AC3E}">
        <p14:creationId xmlns:p14="http://schemas.microsoft.com/office/powerpoint/2010/main" val="130094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t>Erika</a:t>
            </a:r>
          </a:p>
        </p:txBody>
      </p:sp>
      <p:sp>
        <p:nvSpPr>
          <p:cNvPr id="4" name="Slide Number Placeholder 3"/>
          <p:cNvSpPr>
            <a:spLocks noGrp="1"/>
          </p:cNvSpPr>
          <p:nvPr>
            <p:ph type="sldNum" sz="quarter" idx="5"/>
          </p:nvPr>
        </p:nvSpPr>
        <p:spPr/>
        <p:txBody>
          <a:bodyPr/>
          <a:lstStyle/>
          <a:p>
            <a:fld id="{1CA99CD2-19A0-6F48-895C-C7AB61D791DF}" type="slidenum">
              <a:rPr lang="en-US" smtClean="0"/>
              <a:t>8</a:t>
            </a:fld>
            <a:endParaRPr lang="en-US"/>
          </a:p>
        </p:txBody>
      </p:sp>
    </p:spTree>
    <p:extLst>
      <p:ext uri="{BB962C8B-B14F-4D97-AF65-F5344CB8AC3E}">
        <p14:creationId xmlns:p14="http://schemas.microsoft.com/office/powerpoint/2010/main" val="130094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57"/>
              </a:spcBef>
            </a:pPr>
            <a:r>
              <a:rPr lang="en-US" b="1">
                <a:cs typeface="Calibri"/>
              </a:rPr>
              <a:t>Dilia Ortega, TF Member, Communities for a Better Environment</a:t>
            </a:r>
          </a:p>
          <a:p>
            <a:pPr marL="0" marR="0">
              <a:spcBef>
                <a:spcPts val="0"/>
              </a:spcBef>
              <a:spcAft>
                <a:spcPts val="0"/>
              </a:spcAft>
            </a:pPr>
            <a:endParaRPr lang="en-US" sz="1200" spc="25">
              <a:solidFill>
                <a:srgbClr val="333333"/>
              </a:solidFill>
              <a:effectLst/>
              <a:latin typeface="Calibri" panose="020F0502020204030204" pitchFamily="34" charset="0"/>
              <a:ea typeface="Times New Roman" panose="02020603050405020304" pitchFamily="18" charset="0"/>
            </a:endParaRPr>
          </a:p>
          <a:p>
            <a:pPr marL="0" marR="0">
              <a:spcBef>
                <a:spcPts val="0"/>
              </a:spcBef>
              <a:spcAft>
                <a:spcPts val="0"/>
              </a:spcAft>
            </a:pPr>
            <a:r>
              <a:rPr lang="en-US" sz="1200" spc="25">
                <a:solidFill>
                  <a:srgbClr val="333333"/>
                </a:solidFill>
                <a:effectLst/>
                <a:latin typeface="Calibri" panose="020F0502020204030204" pitchFamily="34" charset="0"/>
                <a:ea typeface="Times New Roman" panose="02020603050405020304" pitchFamily="18" charset="0"/>
              </a:rPr>
              <a:t>It is with deep sadness that we inform you of the passing of Martha Fierro who represented the City of Cudahy on the Community Leadership Committee (CLC). Martha passed away on February 1, 2023. She has been an important and vibrant member of the CLC since we held our first meeting in March 2022. Martha will be dearly missed.  </a:t>
            </a:r>
            <a:endParaRPr lang="en-US" sz="1200">
              <a:effectLst/>
              <a:latin typeface="Calibri" panose="020F0502020204030204" pitchFamily="34" charset="0"/>
              <a:ea typeface="Calibri" panose="020F0502020204030204" pitchFamily="34" charset="0"/>
            </a:endParaRPr>
          </a:p>
          <a:p>
            <a:pPr marL="0" marR="0">
              <a:spcBef>
                <a:spcPts val="0"/>
              </a:spcBef>
              <a:spcAft>
                <a:spcPts val="0"/>
              </a:spcAft>
            </a:pPr>
            <a:r>
              <a:rPr lang="en-US" sz="1200" spc="25">
                <a:solidFill>
                  <a:srgbClr val="333333"/>
                </a:solidFill>
                <a:effectLst/>
                <a:latin typeface="Calibri" panose="020F0502020204030204" pitchFamily="34" charset="0"/>
                <a:ea typeface="Times New Roman" panose="02020603050405020304" pitchFamily="18" charset="0"/>
              </a:rPr>
              <a:t> </a:t>
            </a:r>
            <a:endParaRPr lang="en-US" sz="1200">
              <a:effectLst/>
              <a:latin typeface="Calibri" panose="020F0502020204030204" pitchFamily="34" charset="0"/>
              <a:ea typeface="Calibri" panose="020F0502020204030204" pitchFamily="34" charset="0"/>
            </a:endParaRPr>
          </a:p>
          <a:p>
            <a:pPr marL="0" marR="0">
              <a:spcBef>
                <a:spcPts val="0"/>
              </a:spcBef>
              <a:spcAft>
                <a:spcPts val="0"/>
              </a:spcAft>
            </a:pPr>
            <a:r>
              <a:rPr lang="en-US" sz="1200" spc="25">
                <a:solidFill>
                  <a:srgbClr val="333333"/>
                </a:solidFill>
                <a:effectLst/>
                <a:latin typeface="Calibri" panose="020F0502020204030204" pitchFamily="34" charset="0"/>
                <a:ea typeface="Times New Roman" panose="02020603050405020304" pitchFamily="18" charset="0"/>
              </a:rPr>
              <a:t>Those of you who worked with Martha can recall her sincere dedication to the work of the CLC and her community. She was an active member of Communities for a Better Environment (CBE) who fought for more green space, affordable housing and environmental justice issues in her community. She was also a volunteer for Best Start SELA where she organized food distribution drives during the COVID-19 pandemic.  </a:t>
            </a:r>
            <a:endParaRPr lang="en-US" sz="1200">
              <a:effectLst/>
              <a:latin typeface="Calibri" panose="020F0502020204030204" pitchFamily="34" charset="0"/>
              <a:ea typeface="Calibri" panose="020F0502020204030204" pitchFamily="34" charset="0"/>
            </a:endParaRPr>
          </a:p>
          <a:p>
            <a:pPr marL="0" marR="0">
              <a:spcBef>
                <a:spcPts val="0"/>
              </a:spcBef>
              <a:spcAft>
                <a:spcPts val="0"/>
              </a:spcAft>
            </a:pPr>
            <a:r>
              <a:rPr lang="en-US" sz="1200" spc="25">
                <a:solidFill>
                  <a:srgbClr val="333333"/>
                </a:solidFill>
                <a:effectLst/>
                <a:latin typeface="Calibri" panose="020F0502020204030204" pitchFamily="34" charset="0"/>
                <a:ea typeface="Times New Roman" panose="02020603050405020304" pitchFamily="18" charset="0"/>
              </a:rPr>
              <a:t> </a:t>
            </a:r>
            <a:endParaRPr lang="en-US" sz="1200">
              <a:effectLst/>
              <a:latin typeface="Calibri" panose="020F0502020204030204" pitchFamily="34" charset="0"/>
              <a:ea typeface="Calibri" panose="020F0502020204030204" pitchFamily="34" charset="0"/>
            </a:endParaRPr>
          </a:p>
          <a:p>
            <a:pPr>
              <a:lnSpc>
                <a:spcPct val="90000"/>
              </a:lnSpc>
              <a:spcBef>
                <a:spcPts val="1057"/>
              </a:spcBef>
            </a:pPr>
            <a:endParaRPr lang="en-US" b="1">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8771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t>Erika</a:t>
            </a:r>
          </a:p>
          <a:p>
            <a:endParaRPr lang="en-US" b="0" i="0"/>
          </a:p>
          <a:p>
            <a:r>
              <a:rPr lang="en-US" b="0" i="0"/>
              <a:t>These are our Task Force and Ex-Officio Members</a:t>
            </a:r>
          </a:p>
          <a:p>
            <a:r>
              <a:rPr lang="en-US" b="0" i="0"/>
              <a:t>Thank you for your commitment</a:t>
            </a:r>
          </a:p>
          <a:p>
            <a:r>
              <a:rPr lang="en-US" b="0" i="0"/>
              <a:t>Thank you for being here tonight</a:t>
            </a:r>
          </a:p>
          <a:p>
            <a:endParaRPr lang="en-US">
              <a:cs typeface="Calibri"/>
            </a:endParaRPr>
          </a:p>
        </p:txBody>
      </p:sp>
      <p:sp>
        <p:nvSpPr>
          <p:cNvPr id="4" name="Slide Number Placeholder 3"/>
          <p:cNvSpPr>
            <a:spLocks noGrp="1"/>
          </p:cNvSpPr>
          <p:nvPr>
            <p:ph type="sldNum" sz="quarter" idx="5"/>
          </p:nvPr>
        </p:nvSpPr>
        <p:spPr/>
        <p:txBody>
          <a:bodyPr/>
          <a:lstStyle/>
          <a:p>
            <a:pPr defTabSz="456932">
              <a:defRPr/>
            </a:pPr>
            <a:fld id="{1CA99CD2-19A0-6F48-895C-C7AB61D791DF}" type="slidenum">
              <a:rPr lang="en-US">
                <a:solidFill>
                  <a:prstClr val="black"/>
                </a:solidFill>
                <a:latin typeface="Calibri" panose="020F0502020204030204"/>
              </a:rPr>
              <a:pPr defTabSz="456932">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26435978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1908232"/>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section 1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D4ED178-00F4-BF43-B90C-B55A681B8DB3}"/>
              </a:ext>
            </a:extLst>
          </p:cNvPr>
          <p:cNvSpPr>
            <a:spLocks noGrp="1"/>
          </p:cNvSpPr>
          <p:nvPr>
            <p:ph type="title"/>
          </p:nvPr>
        </p:nvSpPr>
        <p:spPr>
          <a:xfrm>
            <a:off x="457200" y="146611"/>
            <a:ext cx="10375701" cy="68560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612264337"/>
      </p:ext>
    </p:extLst>
  </p:cSld>
  <p:clrMapOvr>
    <a:masterClrMapping/>
  </p:clrMapOvr>
  <p:extLst>
    <p:ext uri="{DCECCB84-F9BA-43D5-87BE-67443E8EF086}">
      <p15:sldGuideLst xmlns:p15="http://schemas.microsoft.com/office/powerpoint/2012/main">
        <p15:guide id="1" pos="216">
          <p15:clr>
            <a:srgbClr val="FBAE40"/>
          </p15:clr>
        </p15:guide>
        <p15:guide id="2" orient="horz" pos="3720">
          <p15:clr>
            <a:srgbClr val="FBAE40"/>
          </p15:clr>
        </p15:guide>
        <p15:guide id="4" pos="5544">
          <p15:clr>
            <a:srgbClr val="FBAE40"/>
          </p15:clr>
        </p15:guide>
        <p15:guide id="5" orient="horz" pos="840">
          <p15:clr>
            <a:srgbClr val="FBAE40"/>
          </p15:clr>
        </p15:guide>
        <p15:guide id="6" orient="horz" pos="410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AF512-5067-9C05-8F61-A3895FEF68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ADE37AF-13EC-89A8-D9D4-C1912C9D42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732700D-D65E-DDB7-EF2C-1E000079B1F7}"/>
              </a:ext>
            </a:extLst>
          </p:cNvPr>
          <p:cNvSpPr>
            <a:spLocks noGrp="1"/>
          </p:cNvSpPr>
          <p:nvPr>
            <p:ph type="dt" sz="half" idx="10"/>
          </p:nvPr>
        </p:nvSpPr>
        <p:spPr/>
        <p:txBody>
          <a:bodyPr/>
          <a:lstStyle/>
          <a:p>
            <a:fld id="{7D137D80-85C0-44AF-BC25-4DC2D775AB0E}" type="datetimeFigureOut">
              <a:rPr lang="en-US" smtClean="0"/>
              <a:t>3/20/23</a:t>
            </a:fld>
            <a:endParaRPr lang="en-US"/>
          </a:p>
        </p:txBody>
      </p:sp>
      <p:sp>
        <p:nvSpPr>
          <p:cNvPr id="5" name="Footer Placeholder 4">
            <a:extLst>
              <a:ext uri="{FF2B5EF4-FFF2-40B4-BE49-F238E27FC236}">
                <a16:creationId xmlns:a16="http://schemas.microsoft.com/office/drawing/2014/main" id="{A95C2D12-9DC3-C54B-6C7B-FF8F58E6ED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ACC8E3-CEE0-B307-3256-E8107DCAA35A}"/>
              </a:ext>
            </a:extLst>
          </p:cNvPr>
          <p:cNvSpPr>
            <a:spLocks noGrp="1"/>
          </p:cNvSpPr>
          <p:nvPr>
            <p:ph type="sldNum" sz="quarter" idx="12"/>
          </p:nvPr>
        </p:nvSpPr>
        <p:spPr/>
        <p:txBody>
          <a:bodyPr/>
          <a:lstStyle/>
          <a:p>
            <a:fld id="{F7DDB041-557D-4213-9D02-6DDE0DA00AEB}" type="slidenum">
              <a:rPr lang="en-US" smtClean="0"/>
              <a:t>‹#›</a:t>
            </a:fld>
            <a:endParaRPr lang="en-US"/>
          </a:p>
        </p:txBody>
      </p:sp>
    </p:spTree>
    <p:extLst>
      <p:ext uri="{BB962C8B-B14F-4D97-AF65-F5344CB8AC3E}">
        <p14:creationId xmlns:p14="http://schemas.microsoft.com/office/powerpoint/2010/main" val="26689439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4EA39-63C3-96FB-2E5D-26D1210D97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A62A7A-7D48-527C-627D-1BC35D8DB0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8CA7B5-0110-4E1E-9BF5-2F2F3E1B6D93}"/>
              </a:ext>
            </a:extLst>
          </p:cNvPr>
          <p:cNvSpPr>
            <a:spLocks noGrp="1"/>
          </p:cNvSpPr>
          <p:nvPr>
            <p:ph type="dt" sz="half" idx="10"/>
          </p:nvPr>
        </p:nvSpPr>
        <p:spPr/>
        <p:txBody>
          <a:bodyPr/>
          <a:lstStyle/>
          <a:p>
            <a:fld id="{7D137D80-85C0-44AF-BC25-4DC2D775AB0E}" type="datetimeFigureOut">
              <a:rPr lang="en-US" smtClean="0"/>
              <a:t>3/20/23</a:t>
            </a:fld>
            <a:endParaRPr lang="en-US"/>
          </a:p>
        </p:txBody>
      </p:sp>
      <p:sp>
        <p:nvSpPr>
          <p:cNvPr id="5" name="Footer Placeholder 4">
            <a:extLst>
              <a:ext uri="{FF2B5EF4-FFF2-40B4-BE49-F238E27FC236}">
                <a16:creationId xmlns:a16="http://schemas.microsoft.com/office/drawing/2014/main" id="{A120C284-0E2C-2603-094F-99E5C638D5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73FF59-987C-DB01-FA7A-3E62A7A03979}"/>
              </a:ext>
            </a:extLst>
          </p:cNvPr>
          <p:cNvSpPr>
            <a:spLocks noGrp="1"/>
          </p:cNvSpPr>
          <p:nvPr>
            <p:ph type="sldNum" sz="quarter" idx="12"/>
          </p:nvPr>
        </p:nvSpPr>
        <p:spPr/>
        <p:txBody>
          <a:bodyPr/>
          <a:lstStyle/>
          <a:p>
            <a:fld id="{F7DDB041-557D-4213-9D02-6DDE0DA00AEB}" type="slidenum">
              <a:rPr lang="en-US" smtClean="0"/>
              <a:t>‹#›</a:t>
            </a:fld>
            <a:endParaRPr lang="en-US"/>
          </a:p>
        </p:txBody>
      </p:sp>
    </p:spTree>
    <p:extLst>
      <p:ext uri="{BB962C8B-B14F-4D97-AF65-F5344CB8AC3E}">
        <p14:creationId xmlns:p14="http://schemas.microsoft.com/office/powerpoint/2010/main" val="3456687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11073-960B-2080-8046-BB936AF588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BD468A-F597-7B11-5898-6C748A0F23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6E6563-A6F7-40D0-211F-F59DBD8548C0}"/>
              </a:ext>
            </a:extLst>
          </p:cNvPr>
          <p:cNvSpPr>
            <a:spLocks noGrp="1"/>
          </p:cNvSpPr>
          <p:nvPr>
            <p:ph type="dt" sz="half" idx="10"/>
          </p:nvPr>
        </p:nvSpPr>
        <p:spPr/>
        <p:txBody>
          <a:bodyPr/>
          <a:lstStyle/>
          <a:p>
            <a:fld id="{7D137D80-85C0-44AF-BC25-4DC2D775AB0E}" type="datetimeFigureOut">
              <a:rPr lang="en-US" smtClean="0"/>
              <a:t>3/20/23</a:t>
            </a:fld>
            <a:endParaRPr lang="en-US"/>
          </a:p>
        </p:txBody>
      </p:sp>
      <p:sp>
        <p:nvSpPr>
          <p:cNvPr id="5" name="Footer Placeholder 4">
            <a:extLst>
              <a:ext uri="{FF2B5EF4-FFF2-40B4-BE49-F238E27FC236}">
                <a16:creationId xmlns:a16="http://schemas.microsoft.com/office/drawing/2014/main" id="{0EBF53FC-3E1B-81CD-64F9-4DB33DCE2A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CCC150-A96C-A6FC-D410-57AA77CEBDE4}"/>
              </a:ext>
            </a:extLst>
          </p:cNvPr>
          <p:cNvSpPr>
            <a:spLocks noGrp="1"/>
          </p:cNvSpPr>
          <p:nvPr>
            <p:ph type="sldNum" sz="quarter" idx="12"/>
          </p:nvPr>
        </p:nvSpPr>
        <p:spPr/>
        <p:txBody>
          <a:bodyPr/>
          <a:lstStyle/>
          <a:p>
            <a:fld id="{F7DDB041-557D-4213-9D02-6DDE0DA00AEB}" type="slidenum">
              <a:rPr lang="en-US" smtClean="0"/>
              <a:t>‹#›</a:t>
            </a:fld>
            <a:endParaRPr lang="en-US"/>
          </a:p>
        </p:txBody>
      </p:sp>
    </p:spTree>
    <p:extLst>
      <p:ext uri="{BB962C8B-B14F-4D97-AF65-F5344CB8AC3E}">
        <p14:creationId xmlns:p14="http://schemas.microsoft.com/office/powerpoint/2010/main" val="18982461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FBB75-5425-FCDF-EF04-20F8A256CB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018D8C-D45D-1CFB-8621-945C7DEA344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34DDE7-C6DD-60E2-8BF5-4B59F46B91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90B378-C3B6-B361-A7F5-18A925F42419}"/>
              </a:ext>
            </a:extLst>
          </p:cNvPr>
          <p:cNvSpPr>
            <a:spLocks noGrp="1"/>
          </p:cNvSpPr>
          <p:nvPr>
            <p:ph type="dt" sz="half" idx="10"/>
          </p:nvPr>
        </p:nvSpPr>
        <p:spPr/>
        <p:txBody>
          <a:bodyPr/>
          <a:lstStyle/>
          <a:p>
            <a:fld id="{7D137D80-85C0-44AF-BC25-4DC2D775AB0E}" type="datetimeFigureOut">
              <a:rPr lang="en-US" smtClean="0"/>
              <a:t>3/20/23</a:t>
            </a:fld>
            <a:endParaRPr lang="en-US"/>
          </a:p>
        </p:txBody>
      </p:sp>
      <p:sp>
        <p:nvSpPr>
          <p:cNvPr id="6" name="Footer Placeholder 5">
            <a:extLst>
              <a:ext uri="{FF2B5EF4-FFF2-40B4-BE49-F238E27FC236}">
                <a16:creationId xmlns:a16="http://schemas.microsoft.com/office/drawing/2014/main" id="{F2A0FABF-9FF2-9B13-25DB-D8288B44F4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D2B363-B6AB-9426-61BA-BEADEB5903B1}"/>
              </a:ext>
            </a:extLst>
          </p:cNvPr>
          <p:cNvSpPr>
            <a:spLocks noGrp="1"/>
          </p:cNvSpPr>
          <p:nvPr>
            <p:ph type="sldNum" sz="quarter" idx="12"/>
          </p:nvPr>
        </p:nvSpPr>
        <p:spPr/>
        <p:txBody>
          <a:bodyPr/>
          <a:lstStyle/>
          <a:p>
            <a:fld id="{F7DDB041-557D-4213-9D02-6DDE0DA00AEB}" type="slidenum">
              <a:rPr lang="en-US" smtClean="0"/>
              <a:t>‹#›</a:t>
            </a:fld>
            <a:endParaRPr lang="en-US"/>
          </a:p>
        </p:txBody>
      </p:sp>
    </p:spTree>
    <p:extLst>
      <p:ext uri="{BB962C8B-B14F-4D97-AF65-F5344CB8AC3E}">
        <p14:creationId xmlns:p14="http://schemas.microsoft.com/office/powerpoint/2010/main" val="15900330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7F031-91C1-5004-88CD-270DB728BA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090CA5-5E8D-4B07-8849-692AEEDEA7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1582E7-61DC-FC77-9ED4-C31288EAAD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C1B220-F4B1-8CE0-E953-4AF35A5BFB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1EF2E7-D738-8CB9-CFB4-CF5090A6BE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63D9A6-16A6-C9CB-0503-3421FC402771}"/>
              </a:ext>
            </a:extLst>
          </p:cNvPr>
          <p:cNvSpPr>
            <a:spLocks noGrp="1"/>
          </p:cNvSpPr>
          <p:nvPr>
            <p:ph type="dt" sz="half" idx="10"/>
          </p:nvPr>
        </p:nvSpPr>
        <p:spPr/>
        <p:txBody>
          <a:bodyPr/>
          <a:lstStyle/>
          <a:p>
            <a:fld id="{7D137D80-85C0-44AF-BC25-4DC2D775AB0E}" type="datetimeFigureOut">
              <a:rPr lang="en-US" smtClean="0"/>
              <a:t>3/20/23</a:t>
            </a:fld>
            <a:endParaRPr lang="en-US"/>
          </a:p>
        </p:txBody>
      </p:sp>
      <p:sp>
        <p:nvSpPr>
          <p:cNvPr id="8" name="Footer Placeholder 7">
            <a:extLst>
              <a:ext uri="{FF2B5EF4-FFF2-40B4-BE49-F238E27FC236}">
                <a16:creationId xmlns:a16="http://schemas.microsoft.com/office/drawing/2014/main" id="{A55F8B40-681F-6373-94E9-F779164CC7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55E21A5-38DC-8355-B4F8-AD237A7898E2}"/>
              </a:ext>
            </a:extLst>
          </p:cNvPr>
          <p:cNvSpPr>
            <a:spLocks noGrp="1"/>
          </p:cNvSpPr>
          <p:nvPr>
            <p:ph type="sldNum" sz="quarter" idx="12"/>
          </p:nvPr>
        </p:nvSpPr>
        <p:spPr/>
        <p:txBody>
          <a:bodyPr/>
          <a:lstStyle/>
          <a:p>
            <a:fld id="{F7DDB041-557D-4213-9D02-6DDE0DA00AEB}" type="slidenum">
              <a:rPr lang="en-US" smtClean="0"/>
              <a:t>‹#›</a:t>
            </a:fld>
            <a:endParaRPr lang="en-US"/>
          </a:p>
        </p:txBody>
      </p:sp>
    </p:spTree>
    <p:extLst>
      <p:ext uri="{BB962C8B-B14F-4D97-AF65-F5344CB8AC3E}">
        <p14:creationId xmlns:p14="http://schemas.microsoft.com/office/powerpoint/2010/main" val="28745336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E3576-9B9A-F416-DBAC-D8D410A3C3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F3DB73-A1ED-FA49-41BD-D56F5014D130}"/>
              </a:ext>
            </a:extLst>
          </p:cNvPr>
          <p:cNvSpPr>
            <a:spLocks noGrp="1"/>
          </p:cNvSpPr>
          <p:nvPr>
            <p:ph type="dt" sz="half" idx="10"/>
          </p:nvPr>
        </p:nvSpPr>
        <p:spPr/>
        <p:txBody>
          <a:bodyPr/>
          <a:lstStyle/>
          <a:p>
            <a:fld id="{7D137D80-85C0-44AF-BC25-4DC2D775AB0E}" type="datetimeFigureOut">
              <a:rPr lang="en-US" smtClean="0"/>
              <a:t>3/20/23</a:t>
            </a:fld>
            <a:endParaRPr lang="en-US"/>
          </a:p>
        </p:txBody>
      </p:sp>
      <p:sp>
        <p:nvSpPr>
          <p:cNvPr id="4" name="Footer Placeholder 3">
            <a:extLst>
              <a:ext uri="{FF2B5EF4-FFF2-40B4-BE49-F238E27FC236}">
                <a16:creationId xmlns:a16="http://schemas.microsoft.com/office/drawing/2014/main" id="{6197AC95-9180-436C-A98C-7E75B6EEA7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030113-81EA-981D-1181-82AE9918E0E9}"/>
              </a:ext>
            </a:extLst>
          </p:cNvPr>
          <p:cNvSpPr>
            <a:spLocks noGrp="1"/>
          </p:cNvSpPr>
          <p:nvPr>
            <p:ph type="sldNum" sz="quarter" idx="12"/>
          </p:nvPr>
        </p:nvSpPr>
        <p:spPr/>
        <p:txBody>
          <a:bodyPr/>
          <a:lstStyle/>
          <a:p>
            <a:fld id="{F7DDB041-557D-4213-9D02-6DDE0DA00AEB}" type="slidenum">
              <a:rPr lang="en-US" smtClean="0"/>
              <a:t>‹#›</a:t>
            </a:fld>
            <a:endParaRPr lang="en-US"/>
          </a:p>
        </p:txBody>
      </p:sp>
    </p:spTree>
    <p:extLst>
      <p:ext uri="{BB962C8B-B14F-4D97-AF65-F5344CB8AC3E}">
        <p14:creationId xmlns:p14="http://schemas.microsoft.com/office/powerpoint/2010/main" val="6993437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DC1400-A0F3-825D-0AA9-46EAA0B73B88}"/>
              </a:ext>
            </a:extLst>
          </p:cNvPr>
          <p:cNvSpPr>
            <a:spLocks noGrp="1"/>
          </p:cNvSpPr>
          <p:nvPr>
            <p:ph type="dt" sz="half" idx="10"/>
          </p:nvPr>
        </p:nvSpPr>
        <p:spPr/>
        <p:txBody>
          <a:bodyPr/>
          <a:lstStyle/>
          <a:p>
            <a:fld id="{7D137D80-85C0-44AF-BC25-4DC2D775AB0E}" type="datetimeFigureOut">
              <a:rPr lang="en-US" smtClean="0"/>
              <a:t>3/20/23</a:t>
            </a:fld>
            <a:endParaRPr lang="en-US"/>
          </a:p>
        </p:txBody>
      </p:sp>
      <p:sp>
        <p:nvSpPr>
          <p:cNvPr id="3" name="Footer Placeholder 2">
            <a:extLst>
              <a:ext uri="{FF2B5EF4-FFF2-40B4-BE49-F238E27FC236}">
                <a16:creationId xmlns:a16="http://schemas.microsoft.com/office/drawing/2014/main" id="{BA1134A0-4478-955B-9046-3FD3222070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45A3A5-239C-A671-4D26-395BC4A42635}"/>
              </a:ext>
            </a:extLst>
          </p:cNvPr>
          <p:cNvSpPr>
            <a:spLocks noGrp="1"/>
          </p:cNvSpPr>
          <p:nvPr>
            <p:ph type="sldNum" sz="quarter" idx="12"/>
          </p:nvPr>
        </p:nvSpPr>
        <p:spPr/>
        <p:txBody>
          <a:bodyPr/>
          <a:lstStyle/>
          <a:p>
            <a:fld id="{F7DDB041-557D-4213-9D02-6DDE0DA00AEB}" type="slidenum">
              <a:rPr lang="en-US" smtClean="0"/>
              <a:t>‹#›</a:t>
            </a:fld>
            <a:endParaRPr lang="en-US"/>
          </a:p>
        </p:txBody>
      </p:sp>
    </p:spTree>
    <p:extLst>
      <p:ext uri="{BB962C8B-B14F-4D97-AF65-F5344CB8AC3E}">
        <p14:creationId xmlns:p14="http://schemas.microsoft.com/office/powerpoint/2010/main" val="22164270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7999F-78E1-9383-398D-578E320143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C559363-862B-A6FC-7BAD-140B1EDE5A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EB9C5C9-3F91-9F59-A532-20F068F2C0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744D4C-C68E-BFD0-70E6-A7772F795416}"/>
              </a:ext>
            </a:extLst>
          </p:cNvPr>
          <p:cNvSpPr>
            <a:spLocks noGrp="1"/>
          </p:cNvSpPr>
          <p:nvPr>
            <p:ph type="dt" sz="half" idx="10"/>
          </p:nvPr>
        </p:nvSpPr>
        <p:spPr/>
        <p:txBody>
          <a:bodyPr/>
          <a:lstStyle/>
          <a:p>
            <a:fld id="{7D137D80-85C0-44AF-BC25-4DC2D775AB0E}" type="datetimeFigureOut">
              <a:rPr lang="en-US" smtClean="0"/>
              <a:t>3/20/23</a:t>
            </a:fld>
            <a:endParaRPr lang="en-US"/>
          </a:p>
        </p:txBody>
      </p:sp>
      <p:sp>
        <p:nvSpPr>
          <p:cNvPr id="6" name="Footer Placeholder 5">
            <a:extLst>
              <a:ext uri="{FF2B5EF4-FFF2-40B4-BE49-F238E27FC236}">
                <a16:creationId xmlns:a16="http://schemas.microsoft.com/office/drawing/2014/main" id="{A5137BE7-DEFD-422E-C31D-5F2FC6D136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EDF651-B289-2296-96FD-E5BF50F89B86}"/>
              </a:ext>
            </a:extLst>
          </p:cNvPr>
          <p:cNvSpPr>
            <a:spLocks noGrp="1"/>
          </p:cNvSpPr>
          <p:nvPr>
            <p:ph type="sldNum" sz="quarter" idx="12"/>
          </p:nvPr>
        </p:nvSpPr>
        <p:spPr/>
        <p:txBody>
          <a:bodyPr/>
          <a:lstStyle/>
          <a:p>
            <a:fld id="{F7DDB041-557D-4213-9D02-6DDE0DA00AEB}" type="slidenum">
              <a:rPr lang="en-US" smtClean="0"/>
              <a:t>‹#›</a:t>
            </a:fld>
            <a:endParaRPr lang="en-US"/>
          </a:p>
        </p:txBody>
      </p:sp>
    </p:spTree>
    <p:extLst>
      <p:ext uri="{BB962C8B-B14F-4D97-AF65-F5344CB8AC3E}">
        <p14:creationId xmlns:p14="http://schemas.microsoft.com/office/powerpoint/2010/main" val="41573603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4E5C0-F7DB-9CB8-B9BB-28A190C9AD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3CA3A4-7EDD-E5A0-C7C8-4476F879F9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0873AFA-9E36-896E-DB85-FCE235A274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D73377-319A-DC8F-0973-7CED595C7154}"/>
              </a:ext>
            </a:extLst>
          </p:cNvPr>
          <p:cNvSpPr>
            <a:spLocks noGrp="1"/>
          </p:cNvSpPr>
          <p:nvPr>
            <p:ph type="dt" sz="half" idx="10"/>
          </p:nvPr>
        </p:nvSpPr>
        <p:spPr/>
        <p:txBody>
          <a:bodyPr/>
          <a:lstStyle/>
          <a:p>
            <a:fld id="{7D137D80-85C0-44AF-BC25-4DC2D775AB0E}" type="datetimeFigureOut">
              <a:rPr lang="en-US" smtClean="0"/>
              <a:t>3/20/23</a:t>
            </a:fld>
            <a:endParaRPr lang="en-US"/>
          </a:p>
        </p:txBody>
      </p:sp>
      <p:sp>
        <p:nvSpPr>
          <p:cNvPr id="6" name="Footer Placeholder 5">
            <a:extLst>
              <a:ext uri="{FF2B5EF4-FFF2-40B4-BE49-F238E27FC236}">
                <a16:creationId xmlns:a16="http://schemas.microsoft.com/office/drawing/2014/main" id="{C6054184-D1AD-91BE-9DCE-B55108EDCC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D4348E-DF77-9867-D0B9-9E0C955D7792}"/>
              </a:ext>
            </a:extLst>
          </p:cNvPr>
          <p:cNvSpPr>
            <a:spLocks noGrp="1"/>
          </p:cNvSpPr>
          <p:nvPr>
            <p:ph type="sldNum" sz="quarter" idx="12"/>
          </p:nvPr>
        </p:nvSpPr>
        <p:spPr/>
        <p:txBody>
          <a:bodyPr/>
          <a:lstStyle/>
          <a:p>
            <a:fld id="{F7DDB041-557D-4213-9D02-6DDE0DA00AEB}" type="slidenum">
              <a:rPr lang="en-US" smtClean="0"/>
              <a:t>‹#›</a:t>
            </a:fld>
            <a:endParaRPr lang="en-US"/>
          </a:p>
        </p:txBody>
      </p:sp>
    </p:spTree>
    <p:extLst>
      <p:ext uri="{BB962C8B-B14F-4D97-AF65-F5344CB8AC3E}">
        <p14:creationId xmlns:p14="http://schemas.microsoft.com/office/powerpoint/2010/main" val="1141160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Welco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6860365"/>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23127-1561-745C-836C-707A7F6AA8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2BCDE4F-8DDA-50C6-2384-8D002101CE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B41803-4851-499D-B9AF-ECA2C470C7BC}"/>
              </a:ext>
            </a:extLst>
          </p:cNvPr>
          <p:cNvSpPr>
            <a:spLocks noGrp="1"/>
          </p:cNvSpPr>
          <p:nvPr>
            <p:ph type="dt" sz="half" idx="10"/>
          </p:nvPr>
        </p:nvSpPr>
        <p:spPr/>
        <p:txBody>
          <a:bodyPr/>
          <a:lstStyle/>
          <a:p>
            <a:fld id="{7D137D80-85C0-44AF-BC25-4DC2D775AB0E}" type="datetimeFigureOut">
              <a:rPr lang="en-US" smtClean="0"/>
              <a:t>3/20/23</a:t>
            </a:fld>
            <a:endParaRPr lang="en-US"/>
          </a:p>
        </p:txBody>
      </p:sp>
      <p:sp>
        <p:nvSpPr>
          <p:cNvPr id="5" name="Footer Placeholder 4">
            <a:extLst>
              <a:ext uri="{FF2B5EF4-FFF2-40B4-BE49-F238E27FC236}">
                <a16:creationId xmlns:a16="http://schemas.microsoft.com/office/drawing/2014/main" id="{74D1FCB3-EA62-22C9-E3A3-0EA8B3B297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834CA5-A129-6205-4AC0-FF6929E30EE8}"/>
              </a:ext>
            </a:extLst>
          </p:cNvPr>
          <p:cNvSpPr>
            <a:spLocks noGrp="1"/>
          </p:cNvSpPr>
          <p:nvPr>
            <p:ph type="sldNum" sz="quarter" idx="12"/>
          </p:nvPr>
        </p:nvSpPr>
        <p:spPr/>
        <p:txBody>
          <a:bodyPr/>
          <a:lstStyle/>
          <a:p>
            <a:fld id="{F7DDB041-557D-4213-9D02-6DDE0DA00AEB}" type="slidenum">
              <a:rPr lang="en-US" smtClean="0"/>
              <a:t>‹#›</a:t>
            </a:fld>
            <a:endParaRPr lang="en-US"/>
          </a:p>
        </p:txBody>
      </p:sp>
    </p:spTree>
    <p:extLst>
      <p:ext uri="{BB962C8B-B14F-4D97-AF65-F5344CB8AC3E}">
        <p14:creationId xmlns:p14="http://schemas.microsoft.com/office/powerpoint/2010/main" val="23348036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369B44-4085-B60C-4868-3649367D6A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005109-4F28-EE50-9E50-D9E75F5377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E42457-BDB3-8F98-5BA8-9D13E7FC573D}"/>
              </a:ext>
            </a:extLst>
          </p:cNvPr>
          <p:cNvSpPr>
            <a:spLocks noGrp="1"/>
          </p:cNvSpPr>
          <p:nvPr>
            <p:ph type="dt" sz="half" idx="10"/>
          </p:nvPr>
        </p:nvSpPr>
        <p:spPr/>
        <p:txBody>
          <a:bodyPr/>
          <a:lstStyle/>
          <a:p>
            <a:fld id="{7D137D80-85C0-44AF-BC25-4DC2D775AB0E}" type="datetimeFigureOut">
              <a:rPr lang="en-US" smtClean="0"/>
              <a:t>3/20/23</a:t>
            </a:fld>
            <a:endParaRPr lang="en-US"/>
          </a:p>
        </p:txBody>
      </p:sp>
      <p:sp>
        <p:nvSpPr>
          <p:cNvPr id="5" name="Footer Placeholder 4">
            <a:extLst>
              <a:ext uri="{FF2B5EF4-FFF2-40B4-BE49-F238E27FC236}">
                <a16:creationId xmlns:a16="http://schemas.microsoft.com/office/drawing/2014/main" id="{9DCB444F-7E1A-A799-51C4-0993FF543A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DA822E-DBE4-30C1-B128-9AF795D1263B}"/>
              </a:ext>
            </a:extLst>
          </p:cNvPr>
          <p:cNvSpPr>
            <a:spLocks noGrp="1"/>
          </p:cNvSpPr>
          <p:nvPr>
            <p:ph type="sldNum" sz="quarter" idx="12"/>
          </p:nvPr>
        </p:nvSpPr>
        <p:spPr/>
        <p:txBody>
          <a:bodyPr/>
          <a:lstStyle/>
          <a:p>
            <a:fld id="{F7DDB041-557D-4213-9D02-6DDE0DA00AEB}" type="slidenum">
              <a:rPr lang="en-US" smtClean="0"/>
              <a:t>‹#›</a:t>
            </a:fld>
            <a:endParaRPr lang="en-US"/>
          </a:p>
        </p:txBody>
      </p:sp>
    </p:spTree>
    <p:extLst>
      <p:ext uri="{BB962C8B-B14F-4D97-AF65-F5344CB8AC3E}">
        <p14:creationId xmlns:p14="http://schemas.microsoft.com/office/powerpoint/2010/main" val="4146914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4021102691"/>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2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276350"/>
            <a:ext cx="5286375"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276350"/>
            <a:ext cx="5181600"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565596991"/>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
        <p:nvSpPr>
          <p:cNvPr id="8" name="Picture Placeholder 5">
            <a:extLst>
              <a:ext uri="{FF2B5EF4-FFF2-40B4-BE49-F238E27FC236}">
                <a16:creationId xmlns:a16="http://schemas.microsoft.com/office/drawing/2014/main" id="{A19626C0-1BAA-2D48-9E24-CE93F062A421}"/>
              </a:ext>
            </a:extLst>
          </p:cNvPr>
          <p:cNvSpPr>
            <a:spLocks noGrp="1"/>
          </p:cNvSpPr>
          <p:nvPr>
            <p:ph type="pic" sz="quarter" idx="13"/>
          </p:nvPr>
        </p:nvSpPr>
        <p:spPr>
          <a:xfrm>
            <a:off x="6172200" y="1276350"/>
            <a:ext cx="5665124" cy="4675563"/>
          </a:xfrm>
          <a:solidFill>
            <a:schemeClr val="bg1">
              <a:lumMod val="85000"/>
            </a:schemeClr>
          </a:solidFill>
        </p:spPr>
        <p:txBody>
          <a:bodyPr/>
          <a:lstStyle/>
          <a:p>
            <a:endParaRPr lang="en-US"/>
          </a:p>
        </p:txBody>
      </p:sp>
      <p:sp>
        <p:nvSpPr>
          <p:cNvPr id="9" name="Content Placeholder 2">
            <a:extLst>
              <a:ext uri="{FF2B5EF4-FFF2-40B4-BE49-F238E27FC236}">
                <a16:creationId xmlns:a16="http://schemas.microsoft.com/office/drawing/2014/main" id="{2440F1F0-C92E-DF47-982F-FA19EA74AD4C}"/>
              </a:ext>
            </a:extLst>
          </p:cNvPr>
          <p:cNvSpPr>
            <a:spLocks noGrp="1"/>
          </p:cNvSpPr>
          <p:nvPr>
            <p:ph sz="half" idx="1"/>
          </p:nvPr>
        </p:nvSpPr>
        <p:spPr>
          <a:xfrm>
            <a:off x="381000" y="1276350"/>
            <a:ext cx="5286375"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5155662"/>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
        <p:nvSpPr>
          <p:cNvPr id="8" name="Picture Placeholder 5">
            <a:extLst>
              <a:ext uri="{FF2B5EF4-FFF2-40B4-BE49-F238E27FC236}">
                <a16:creationId xmlns:a16="http://schemas.microsoft.com/office/drawing/2014/main" id="{A19626C0-1BAA-2D48-9E24-CE93F062A421}"/>
              </a:ext>
            </a:extLst>
          </p:cNvPr>
          <p:cNvSpPr>
            <a:spLocks noGrp="1"/>
          </p:cNvSpPr>
          <p:nvPr>
            <p:ph type="pic" sz="quarter" idx="13"/>
          </p:nvPr>
        </p:nvSpPr>
        <p:spPr>
          <a:xfrm>
            <a:off x="381000" y="1276350"/>
            <a:ext cx="11456324" cy="4675563"/>
          </a:xfrm>
          <a:solidFill>
            <a:schemeClr val="bg1">
              <a:lumMod val="85000"/>
            </a:schemeClr>
          </a:solidFill>
        </p:spPr>
        <p:txBody>
          <a:bodyPr/>
          <a:lstStyle/>
          <a:p>
            <a:endParaRPr lang="en-US"/>
          </a:p>
        </p:txBody>
      </p:sp>
    </p:spTree>
    <p:extLst>
      <p:ext uri="{BB962C8B-B14F-4D97-AF65-F5344CB8AC3E}">
        <p14:creationId xmlns:p14="http://schemas.microsoft.com/office/powerpoint/2010/main" val="726295518"/>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238805010"/>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73633-A561-C74C-A8CB-2205D61DED2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8BF80FE-2F01-4E4A-A7EE-1811D0A9D7A7}"/>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2451430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Custom Layout">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039629924"/>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85749"/>
            <a:ext cx="9045633" cy="429145"/>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381000" y="1276350"/>
            <a:ext cx="11077575" cy="474206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9248954"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29C633-AF9B-9840-B7F1-7587910FEF71}" type="slidenum">
              <a:rPr lang="en-US" smtClean="0"/>
              <a:pPr/>
              <a:t>‹#›</a:t>
            </a:fld>
            <a:endParaRPr lang="en-US"/>
          </a:p>
        </p:txBody>
      </p:sp>
    </p:spTree>
    <p:extLst>
      <p:ext uri="{BB962C8B-B14F-4D97-AF65-F5344CB8AC3E}">
        <p14:creationId xmlns:p14="http://schemas.microsoft.com/office/powerpoint/2010/main" val="1960509301"/>
      </p:ext>
    </p:extLst>
  </p:cSld>
  <p:clrMap bg1="lt1" tx1="dk1" bg2="lt2" tx2="dk2" accent1="accent1" accent2="accent2" accent3="accent3" accent4="accent4" accent5="accent5" accent6="accent6" hlink="hlink" folHlink="folHlink"/>
  <p:sldLayoutIdLst>
    <p:sldLayoutId id="2147483668" r:id="rId1"/>
    <p:sldLayoutId id="2147483693" r:id="rId2"/>
    <p:sldLayoutId id="2147483701" r:id="rId3"/>
    <p:sldLayoutId id="2147483699" r:id="rId4"/>
    <p:sldLayoutId id="2147483694" r:id="rId5"/>
    <p:sldLayoutId id="2147483696" r:id="rId6"/>
    <p:sldLayoutId id="2147483674" r:id="rId7"/>
    <p:sldLayoutId id="2147483695" r:id="rId8"/>
    <p:sldLayoutId id="2147483713" r:id="rId9"/>
    <p:sldLayoutId id="2147483773" r:id="rId10"/>
  </p:sldLayoutIdLst>
  <p:hf hdr="0" ftr="0" dt="0"/>
  <p:txStyles>
    <p:title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p:titleStyle>
    <p:body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8A2C7B-2A9F-A086-CBBE-4BD9A827A4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64BCDA-ACE5-9330-33EE-490CD55105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7D0409-9D58-DDF5-BD6B-8236A646A7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137D80-85C0-44AF-BC25-4DC2D775AB0E}" type="datetimeFigureOut">
              <a:rPr lang="en-US" smtClean="0"/>
              <a:t>3/20/23</a:t>
            </a:fld>
            <a:endParaRPr lang="en-US"/>
          </a:p>
        </p:txBody>
      </p:sp>
      <p:sp>
        <p:nvSpPr>
          <p:cNvPr id="5" name="Footer Placeholder 4">
            <a:extLst>
              <a:ext uri="{FF2B5EF4-FFF2-40B4-BE49-F238E27FC236}">
                <a16:creationId xmlns:a16="http://schemas.microsoft.com/office/drawing/2014/main" id="{4737DDCE-2F63-C429-CAA8-E3C2BAB8F8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CD5D383-4769-2A4C-CEC7-DF010C8CDF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DDB041-557D-4213-9D02-6DDE0DA00AEB}" type="slidenum">
              <a:rPr lang="en-US" smtClean="0"/>
              <a:t>‹#›</a:t>
            </a:fld>
            <a:endParaRPr lang="en-US"/>
          </a:p>
        </p:txBody>
      </p:sp>
    </p:spTree>
    <p:extLst>
      <p:ext uri="{BB962C8B-B14F-4D97-AF65-F5344CB8AC3E}">
        <p14:creationId xmlns:p14="http://schemas.microsoft.com/office/powerpoint/2010/main" val="2354158901"/>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hyperlink" Target="https://www.metro.net/projects/lb-ela-corridor-plan/" TargetMode="External"/><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hyperlink" Target="https://www.dropbox.com/sh/qwjnsyur2i0o4q9/AADlAw2pteXxm93ozlDTq150a/710%20Task%20Force%20Meetings/Task%20Force%20Meeting%20%2317%202.13.23?dl=0&amp;lst=&amp;preview=Task+Force+Meeting+%2317+-+MSPP+Q&amp;A's.pdf"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hyperlink" Target="https://www.dropbox.com/sh/qwjnsyur2i0o4q9/AADlAw2pteXxm93ozlDTq150a/710%20Task%20Force%20Meetings/Task%20Force%20Meeting%20%2317%202.13.23?dl=0&amp;lst=&amp;preview=Task+Force+Meeting+%2317+-+MSPP+Q%26A%27s.pdf"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www.dropbox.com/sh/qwjnsyur2i0o4q9/AADlAw2pteXxm93ozlDTq150a/710%20Task%20Force%20Meetings/Task%20Force%20Meeting%20%2317%202.13.23?dl=0&amp;lst=&amp;preview=Task+Force+Meeting+%2317+-+MSPP+Q%26A%27s.pdf"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hyperlink" Target="https://arellanoassociates.sharepoint.com/:w:/r/sites/Metro710TaskForce/_layouts/15/Doc.aspx?sourcedoc=%7b13EAF82F-06BE-4D4D-B8D2-BAD5A1897FD3%7d&amp;file=Clean_CLC%20Meeting%20%2311%20&amp;%2011.5%20Summary%20Report-%20English1.docx&amp;action=default&amp;mobileredirect=true" TargetMode="Externa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hyperlink" Target="https://www.dropbox.com/s/2ifdzaad7r6g8aj/Revised%20Draft%20Initial%20List%20V4%202.13.23%20English%20-%20Tracked%20Changes.pdf?dl=0"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NULL"/><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customXml" Target="../ink/ink2.xml"/><Relationship Id="rId5" Type="http://schemas.openxmlformats.org/officeDocument/2006/relationships/image" Target="NULL"/><Relationship Id="rId4" Type="http://schemas.openxmlformats.org/officeDocument/2006/relationships/customXml" Target="../ink/ink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microsoft.com/office/2011/relationships/webextension" Target="../webextensions/webextension1.xml"/><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microsoft.com/office/2011/relationships/webextension" Target="../webextensions/webextension2.xml"/><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hyperlink" Target="https://www.metro.net/projects/lb-ela-corridor-plan/" TargetMode="External"/><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microsoft.com/office/2011/relationships/webextension" Target="../webextensions/webextension3.xml"/><Relationship Id="rId2" Type="http://schemas.openxmlformats.org/officeDocument/2006/relationships/notesSlide" Target="../notesSlides/notesSlide47.xml"/><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49.xml.rels><?xml version="1.0" encoding="UTF-8" standalone="yes"?>
<Relationships xmlns="http://schemas.openxmlformats.org/package/2006/relationships"><Relationship Id="rId8" Type="http://schemas.openxmlformats.org/officeDocument/2006/relationships/image" Target="../media/image40.emf"/><Relationship Id="rId13" Type="http://schemas.openxmlformats.org/officeDocument/2006/relationships/image" Target="../media/image9.png"/><Relationship Id="rId3" Type="http://schemas.openxmlformats.org/officeDocument/2006/relationships/image" Target="../media/image35.emf"/><Relationship Id="rId7" Type="http://schemas.openxmlformats.org/officeDocument/2006/relationships/image" Target="../media/image39.emf"/><Relationship Id="rId12" Type="http://schemas.openxmlformats.org/officeDocument/2006/relationships/image" Target="../media/image8.png"/><Relationship Id="rId2" Type="http://schemas.openxmlformats.org/officeDocument/2006/relationships/notesSlide" Target="../notesSlides/notesSlide48.xml"/><Relationship Id="rId1" Type="http://schemas.openxmlformats.org/officeDocument/2006/relationships/slideLayout" Target="../slideLayouts/slideLayout8.xml"/><Relationship Id="rId6" Type="http://schemas.openxmlformats.org/officeDocument/2006/relationships/image" Target="../media/image38.emf"/><Relationship Id="rId11" Type="http://schemas.openxmlformats.org/officeDocument/2006/relationships/image" Target="../media/image41.png"/><Relationship Id="rId5" Type="http://schemas.openxmlformats.org/officeDocument/2006/relationships/image" Target="../media/image37.emf"/><Relationship Id="rId10" Type="http://schemas.openxmlformats.org/officeDocument/2006/relationships/hyperlink" Target="https://www.metro.net/projects/lb-ela-corridor-plan/" TargetMode="External"/><Relationship Id="rId4" Type="http://schemas.openxmlformats.org/officeDocument/2006/relationships/image" Target="../media/image36.emf"/><Relationship Id="rId9" Type="http://schemas.openxmlformats.org/officeDocument/2006/relationships/hyperlink" Target="mailto:710corridor@metro.net"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a:xfrm>
            <a:off x="380999" y="285749"/>
            <a:ext cx="11077575" cy="796291"/>
          </a:xfrm>
        </p:spPr>
        <p:txBody>
          <a:bodyPr/>
          <a:lstStyle/>
          <a:p>
            <a:r>
              <a:rPr lang="en-US" dirty="0"/>
              <a:t>Interpretation/</a:t>
            </a:r>
            <a:r>
              <a:rPr lang="km-KH" i="1" dirty="0">
                <a:ea typeface="Calibri" panose="020F0502020204030204" pitchFamily="34" charset="0"/>
                <a:cs typeface="Calibri" panose="020F0502020204030204" pitchFamily="34" charset="0"/>
              </a:rPr>
              <a:t>ការបកប្រែផ្ទាល់មាត់</a:t>
            </a:r>
            <a:r>
              <a:rPr lang="en-US" dirty="0"/>
              <a:t> </a:t>
            </a:r>
            <a:br>
              <a:rPr lang="en-US" dirty="0"/>
            </a:br>
            <a:endParaRPr lang="en-US" dirty="0"/>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p:txBody>
          <a:bodyPr/>
          <a:lstStyle/>
          <a:p>
            <a:fld id="{2429C633-AF9B-9840-B7F1-7587910FEF71}" type="slidenum">
              <a:rPr lang="en-US" smtClean="0"/>
              <a:pPr/>
              <a:t>1</a:t>
            </a:fld>
            <a:endParaRPr lang="en-US"/>
          </a:p>
        </p:txBody>
      </p:sp>
      <p:pic>
        <p:nvPicPr>
          <p:cNvPr id="6" name="Picture 2">
            <a:extLst>
              <a:ext uri="{FF2B5EF4-FFF2-40B4-BE49-F238E27FC236}">
                <a16:creationId xmlns:a16="http://schemas.microsoft.com/office/drawing/2014/main" id="{DDD6585B-D44E-4703-9F39-5397646F15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8162" y="285749"/>
            <a:ext cx="335074" cy="327789"/>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56070FF8-DBCF-6CE6-2D94-22DABA2763BE}"/>
              </a:ext>
            </a:extLst>
          </p:cNvPr>
          <p:cNvSpPr>
            <a:spLocks noGrp="1"/>
          </p:cNvSpPr>
          <p:nvPr/>
        </p:nvSpPr>
        <p:spPr>
          <a:xfrm>
            <a:off x="3456779" y="1247565"/>
            <a:ext cx="3977964" cy="3351928"/>
          </a:xfrm>
          <a:prstGeom prst="rect">
            <a:avLst/>
          </a:prstGeom>
        </p:spPr>
        <p:txBody>
          <a:bodyPr vert="horz" lIns="91440" tIns="45720" rIns="91440" bIns="45720" rtlCol="0" anchor="t">
            <a:normAutofit fontScale="25000" lnSpcReduction="20000"/>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a:p>
            <a:r>
              <a:rPr lang="en-US" sz="7200" dirty="0"/>
              <a:t>This meeting is transmitted in English, Spanish, Khmer and Tagalog.  </a:t>
            </a:r>
          </a:p>
          <a:p>
            <a:pPr marL="0" indent="0">
              <a:buNone/>
            </a:pPr>
            <a:endParaRPr lang="en-US" sz="7200" dirty="0"/>
          </a:p>
          <a:p>
            <a:r>
              <a:rPr lang="en-US" sz="7200" dirty="0"/>
              <a:t>Everyone must choose the preferred language they would like to hear the meeting in</a:t>
            </a:r>
          </a:p>
          <a:p>
            <a:pPr marL="0" indent="0">
              <a:buNone/>
            </a:pPr>
            <a:endParaRPr lang="en-US" sz="7200" dirty="0"/>
          </a:p>
          <a:p>
            <a:r>
              <a:rPr lang="en-US" sz="7200" dirty="0"/>
              <a:t>Click the </a:t>
            </a:r>
            <a:r>
              <a:rPr lang="en-US" sz="7200" b="1" dirty="0"/>
              <a:t>Interpretation</a:t>
            </a:r>
            <a:r>
              <a:rPr lang="en-US" sz="7200" dirty="0"/>
              <a:t> icon in your meeting controls to enter an </a:t>
            </a:r>
            <a:r>
              <a:rPr lang="en-US" sz="7200" i="1" dirty="0"/>
              <a:t>English, Spanish, Tagalog, Khmer </a:t>
            </a:r>
            <a:r>
              <a:rPr lang="en-US" sz="7200" dirty="0"/>
              <a:t>room</a:t>
            </a:r>
          </a:p>
          <a:p>
            <a:pPr marL="0" indent="0">
              <a:buNone/>
            </a:pPr>
            <a:endParaRPr lang="en-US" sz="7200" dirty="0">
              <a:cs typeface="Calibri"/>
            </a:endParaRPr>
          </a:p>
          <a:p>
            <a:r>
              <a:rPr lang="en-US" sz="7200" dirty="0"/>
              <a:t>To hear the interpreted language only, click </a:t>
            </a:r>
            <a:r>
              <a:rPr lang="en-US" sz="7200" b="1" dirty="0"/>
              <a:t>Mute Original Audio </a:t>
            </a:r>
            <a:r>
              <a:rPr lang="en-US" sz="7200" dirty="0"/>
              <a:t>(Optional) </a:t>
            </a:r>
            <a:endParaRPr lang="en-US" sz="7200" b="1" dirty="0">
              <a:cs typeface="Calibri"/>
            </a:endParaRPr>
          </a:p>
          <a:p>
            <a:endParaRPr lang="en-US" dirty="0"/>
          </a:p>
          <a:p>
            <a:endParaRPr lang="en-US" dirty="0"/>
          </a:p>
          <a:p>
            <a:endParaRPr lang="en-US" dirty="0"/>
          </a:p>
          <a:p>
            <a:endParaRPr lang="en-US" dirty="0"/>
          </a:p>
          <a:p>
            <a:endParaRPr lang="en-US" dirty="0"/>
          </a:p>
          <a:p>
            <a:endParaRPr lang="en-US" dirty="0"/>
          </a:p>
        </p:txBody>
      </p:sp>
      <p:pic>
        <p:nvPicPr>
          <p:cNvPr id="1026" name="Picture 2">
            <a:extLst>
              <a:ext uri="{FF2B5EF4-FFF2-40B4-BE49-F238E27FC236}">
                <a16:creationId xmlns:a16="http://schemas.microsoft.com/office/drawing/2014/main" id="{C49F37A7-69B5-155F-5E3E-45B38D1375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999" y="1449224"/>
            <a:ext cx="2871244" cy="256321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BB6C8C4-BC81-EE12-F183-7FAC3D180593}"/>
              </a:ext>
            </a:extLst>
          </p:cNvPr>
          <p:cNvSpPr txBox="1"/>
          <p:nvPr/>
        </p:nvSpPr>
        <p:spPr>
          <a:xfrm>
            <a:off x="7434743" y="1299671"/>
            <a:ext cx="4376258" cy="4247317"/>
          </a:xfrm>
          <a:prstGeom prst="rect">
            <a:avLst/>
          </a:prstGeom>
          <a:noFill/>
        </p:spPr>
        <p:txBody>
          <a:bodyPr wrap="square" lIns="91440" tIns="45720" rIns="91440" bIns="45720" rtlCol="0" anchor="t">
            <a:spAutoFit/>
          </a:bodyPr>
          <a:lstStyle/>
          <a:p>
            <a:pPr marL="342900" marR="0" lvl="0" indent="-342900">
              <a:spcBef>
                <a:spcPts val="0"/>
              </a:spcBef>
              <a:spcAft>
                <a:spcPts val="0"/>
              </a:spcAft>
              <a:buFont typeface="Symbol" pitchFamily="2" charset="2"/>
              <a:buChar char=""/>
            </a:pPr>
            <a:r>
              <a:rPr lang="km-KH" dirty="0">
                <a:latin typeface="Calibri" panose="020F0502020204030204" pitchFamily="34" charset="0"/>
                <a:ea typeface="Calibri" panose="020F0502020204030204" pitchFamily="34" charset="0"/>
                <a:cs typeface="Khmer UI" panose="020B0502040204020203" pitchFamily="34" charset="0"/>
              </a:rPr>
              <a:t>កិច្ចប្រជុំនេះត្រូវបានបញ្ជូនជាភាសាអង់គ្លេស</a:t>
            </a:r>
            <a:r>
              <a:rPr lang="km-KH" dirty="0">
                <a:latin typeface="Calibri" panose="020F0502020204030204" pitchFamily="34" charset="0"/>
                <a:ea typeface="Calibri" panose="020F0502020204030204" pitchFamily="34" charset="0"/>
                <a:cs typeface="Times New Roman" panose="02020603050405020304" pitchFamily="18" charset="0"/>
              </a:rPr>
              <a:t> </a:t>
            </a:r>
            <a:r>
              <a:rPr lang="km-KH" dirty="0">
                <a:latin typeface="Calibri" panose="020F0502020204030204" pitchFamily="34" charset="0"/>
                <a:ea typeface="Calibri" panose="020F0502020204030204" pitchFamily="34" charset="0"/>
                <a:cs typeface="Khmer UI" panose="020B0502040204020203" pitchFamily="34" charset="0"/>
              </a:rPr>
              <a:t>អេស្ប៉ាញ</a:t>
            </a:r>
            <a:r>
              <a:rPr lang="km-KH" dirty="0">
                <a:latin typeface="Calibri" panose="020F0502020204030204" pitchFamily="34" charset="0"/>
                <a:ea typeface="Calibri" panose="020F0502020204030204" pitchFamily="34" charset="0"/>
                <a:cs typeface="Times New Roman" panose="02020603050405020304" pitchFamily="18" charset="0"/>
              </a:rPr>
              <a:t> </a:t>
            </a:r>
            <a:r>
              <a:rPr lang="km-KH" dirty="0">
                <a:latin typeface="Calibri" panose="020F0502020204030204" pitchFamily="34" charset="0"/>
                <a:ea typeface="Calibri" panose="020F0502020204030204" pitchFamily="34" charset="0"/>
                <a:cs typeface="Khmer UI" panose="020B0502040204020203" pitchFamily="34" charset="0"/>
              </a:rPr>
              <a:t>ខ្មែរ</a:t>
            </a:r>
            <a:r>
              <a:rPr lang="km-KH" dirty="0">
                <a:latin typeface="Calibri" panose="020F0502020204030204" pitchFamily="34" charset="0"/>
                <a:ea typeface="Calibri" panose="020F0502020204030204" pitchFamily="34" charset="0"/>
                <a:cs typeface="Times New Roman" panose="02020603050405020304" pitchFamily="18" charset="0"/>
              </a:rPr>
              <a:t> </a:t>
            </a:r>
            <a:r>
              <a:rPr lang="km-KH" dirty="0">
                <a:latin typeface="Calibri" panose="020F0502020204030204" pitchFamily="34" charset="0"/>
                <a:ea typeface="Calibri" panose="020F0502020204030204" pitchFamily="34" charset="0"/>
                <a:cs typeface="Khmer UI" panose="020B0502040204020203" pitchFamily="34" charset="0"/>
              </a:rPr>
              <a:t>និងភាសាតាហ្គាឡុក។</a:t>
            </a:r>
            <a:r>
              <a:rPr lang="km-KH" dirty="0">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km-KH" dirty="0">
                <a:latin typeface="Calibri" panose="020F0502020204030204" pitchFamily="34" charset="0"/>
                <a:ea typeface="Calibri" panose="020F0502020204030204" pitchFamily="34" charset="0"/>
                <a:cs typeface="Khmer UI" panose="020B0502040204020203" pitchFamily="34" charset="0"/>
              </a:rPr>
              <a:t>មនុស្សគ្រប់រូបត្រូវតែជ្រើសរើសភាសាដែលពួកគេចង់ស្តាប់ក្នុងការប្រជុំ</a:t>
            </a:r>
            <a:endParaRPr lang="en-US" dirty="0">
              <a:latin typeface="Calibri" panose="020F0502020204030204" pitchFamily="34" charset="0"/>
              <a:ea typeface="Calibri" panose="020F0502020204030204" pitchFamily="34" charset="0"/>
              <a:cs typeface="Khmer UI" panose="020B0502040204020203" pitchFamily="34" charset="0"/>
            </a:endParaRPr>
          </a:p>
          <a:p>
            <a:pPr marL="342900" marR="0" lvl="0" indent="-342900">
              <a:spcBef>
                <a:spcPts val="0"/>
              </a:spcBef>
              <a:spcAft>
                <a:spcPts val="0"/>
              </a:spcAft>
              <a:buFont typeface="Symbol" pitchFamily="2" charset="2"/>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km-KH" dirty="0">
                <a:latin typeface="Calibri" panose="020F0502020204030204" pitchFamily="34" charset="0"/>
                <a:ea typeface="Calibri" panose="020F0502020204030204" pitchFamily="34" charset="0"/>
                <a:cs typeface="Khmer UI" panose="020B0502040204020203" pitchFamily="34" charset="0"/>
              </a:rPr>
              <a:t>ចុចរូបតំណាង</a:t>
            </a:r>
            <a:r>
              <a:rPr lang="km-KH" dirty="0">
                <a:latin typeface="Calibri" panose="020F0502020204030204" pitchFamily="34" charset="0"/>
                <a:ea typeface="Calibri" panose="020F0502020204030204" pitchFamily="34" charset="0"/>
                <a:cs typeface="Times New Roman" panose="02020603050405020304" pitchFamily="18" charset="0"/>
              </a:rPr>
              <a:t> </a:t>
            </a:r>
            <a:r>
              <a:rPr lang="km-KH" b="1" dirty="0">
                <a:latin typeface="Calibri" panose="020F0502020204030204" pitchFamily="34" charset="0"/>
                <a:ea typeface="Calibri" panose="020F0502020204030204" pitchFamily="34" charset="0"/>
                <a:cs typeface="Khmer UI" panose="020B0502040204020203" pitchFamily="34" charset="0"/>
              </a:rPr>
              <a:t>ការបកប្រែផ្ទាល់មាត់</a:t>
            </a:r>
            <a:r>
              <a:rPr lang="km-KH" dirty="0">
                <a:latin typeface="Calibri" panose="020F0502020204030204" pitchFamily="34" charset="0"/>
                <a:ea typeface="Calibri" panose="020F0502020204030204" pitchFamily="34" charset="0"/>
                <a:cs typeface="Times New Roman" panose="02020603050405020304" pitchFamily="18" charset="0"/>
              </a:rPr>
              <a:t> </a:t>
            </a:r>
            <a:r>
              <a:rPr lang="km-KH" dirty="0">
                <a:latin typeface="Calibri" panose="020F0502020204030204" pitchFamily="34" charset="0"/>
                <a:ea typeface="Calibri" panose="020F0502020204030204" pitchFamily="34" charset="0"/>
                <a:cs typeface="Khmer UI" panose="020B0502040204020203" pitchFamily="34" charset="0"/>
              </a:rPr>
              <a:t>នៅក្នុងការគ្រប់គ្រងកិច្ចប្រជុំរបស់អ្នក</a:t>
            </a:r>
            <a:r>
              <a:rPr lang="km-KH" dirty="0">
                <a:latin typeface="Calibri" panose="020F0502020204030204" pitchFamily="34" charset="0"/>
                <a:ea typeface="Calibri" panose="020F0502020204030204" pitchFamily="34" charset="0"/>
                <a:cs typeface="Times New Roman" panose="02020603050405020304" pitchFamily="18" charset="0"/>
              </a:rPr>
              <a:t> </a:t>
            </a:r>
            <a:r>
              <a:rPr lang="km-KH" dirty="0">
                <a:latin typeface="Calibri" panose="020F0502020204030204" pitchFamily="34" charset="0"/>
                <a:ea typeface="Calibri" panose="020F0502020204030204" pitchFamily="34" charset="0"/>
                <a:cs typeface="Khmer UI" panose="020B0502040204020203" pitchFamily="34" charset="0"/>
              </a:rPr>
              <a:t>ដើម្បីចូលទៅក្នុងបន្ទប់ភាសា</a:t>
            </a:r>
            <a:r>
              <a:rPr lang="km-KH" dirty="0">
                <a:latin typeface="Calibri" panose="020F0502020204030204" pitchFamily="34" charset="0"/>
                <a:ea typeface="Calibri" panose="020F0502020204030204" pitchFamily="34" charset="0"/>
                <a:cs typeface="Times New Roman" panose="02020603050405020304" pitchFamily="18" charset="0"/>
              </a:rPr>
              <a:t> </a:t>
            </a:r>
            <a:r>
              <a:rPr lang="km-KH" i="1" dirty="0">
                <a:latin typeface="Calibri" panose="020F0502020204030204" pitchFamily="34" charset="0"/>
                <a:ea typeface="Calibri" panose="020F0502020204030204" pitchFamily="34" charset="0"/>
                <a:cs typeface="Khmer UI" panose="020B0502040204020203" pitchFamily="34" charset="0"/>
              </a:rPr>
              <a:t>អង់គ្លេស</a:t>
            </a:r>
            <a:r>
              <a:rPr lang="km-KH" i="1" dirty="0">
                <a:latin typeface="Calibri" panose="020F0502020204030204" pitchFamily="34" charset="0"/>
                <a:ea typeface="Calibri" panose="020F0502020204030204" pitchFamily="34" charset="0"/>
                <a:cs typeface="Times New Roman" panose="02020603050405020304" pitchFamily="18" charset="0"/>
              </a:rPr>
              <a:t> </a:t>
            </a:r>
            <a:r>
              <a:rPr lang="km-KH" i="1" dirty="0">
                <a:latin typeface="Calibri" panose="020F0502020204030204" pitchFamily="34" charset="0"/>
                <a:ea typeface="Calibri" panose="020F0502020204030204" pitchFamily="34" charset="0"/>
                <a:cs typeface="Khmer UI" panose="020B0502040204020203" pitchFamily="34" charset="0"/>
              </a:rPr>
              <a:t>អេស្ប៉ាញ</a:t>
            </a:r>
            <a:r>
              <a:rPr lang="km-KH" i="1" dirty="0">
                <a:latin typeface="Calibri" panose="020F0502020204030204" pitchFamily="34" charset="0"/>
                <a:ea typeface="Calibri" panose="020F0502020204030204" pitchFamily="34" charset="0"/>
                <a:cs typeface="Times New Roman" panose="02020603050405020304" pitchFamily="18" charset="0"/>
              </a:rPr>
              <a:t> </a:t>
            </a:r>
            <a:r>
              <a:rPr lang="km-KH" i="1" dirty="0">
                <a:latin typeface="Calibri" panose="020F0502020204030204" pitchFamily="34" charset="0"/>
                <a:ea typeface="Calibri" panose="020F0502020204030204" pitchFamily="34" charset="0"/>
                <a:cs typeface="Khmer UI" panose="020B0502040204020203" pitchFamily="34" charset="0"/>
              </a:rPr>
              <a:t>តាហ្គាឡុក</a:t>
            </a:r>
            <a:r>
              <a:rPr lang="km-KH" i="1" dirty="0">
                <a:latin typeface="Calibri" panose="020F0502020204030204" pitchFamily="34" charset="0"/>
                <a:ea typeface="Calibri" panose="020F0502020204030204" pitchFamily="34" charset="0"/>
                <a:cs typeface="Times New Roman" panose="02020603050405020304" pitchFamily="18" charset="0"/>
              </a:rPr>
              <a:t> </a:t>
            </a:r>
            <a:r>
              <a:rPr lang="km-KH" i="1" dirty="0">
                <a:latin typeface="Calibri" panose="020F0502020204030204" pitchFamily="34" charset="0"/>
                <a:ea typeface="Calibri" panose="020F0502020204030204" pitchFamily="34" charset="0"/>
                <a:cs typeface="Khmer UI" panose="020B0502040204020203" pitchFamily="34" charset="0"/>
              </a:rPr>
              <a:t>ខ្មែរ</a:t>
            </a:r>
            <a:endParaRPr lang="en-US" i="1" dirty="0">
              <a:latin typeface="Calibri" panose="020F0502020204030204" pitchFamily="34" charset="0"/>
              <a:ea typeface="Calibri" panose="020F0502020204030204" pitchFamily="34" charset="0"/>
              <a:cs typeface="Khmer UI" panose="020B0502040204020203" pitchFamily="34" charset="0"/>
            </a:endParaRPr>
          </a:p>
          <a:p>
            <a:pPr marL="342900" marR="0" lvl="0" indent="-342900">
              <a:spcBef>
                <a:spcPts val="0"/>
              </a:spcBef>
              <a:spcAft>
                <a:spcPts val="0"/>
              </a:spcAft>
              <a:buFont typeface="Symbol" pitchFamily="2" charset="2"/>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km-KH" dirty="0">
                <a:latin typeface="Calibri" panose="020F0502020204030204" pitchFamily="34" charset="0"/>
                <a:ea typeface="Calibri" panose="020F0502020204030204" pitchFamily="34" charset="0"/>
                <a:cs typeface="Khmer UI" panose="020B0502040204020203" pitchFamily="34" charset="0"/>
              </a:rPr>
              <a:t>ដើម្បីស្តាប់ភាសាដែលបានបកប្រែតែប៉ុណ្ណោះ</a:t>
            </a:r>
            <a:r>
              <a:rPr lang="km-KH" dirty="0">
                <a:latin typeface="Calibri" panose="020F0502020204030204" pitchFamily="34" charset="0"/>
                <a:ea typeface="Calibri" panose="020F0502020204030204" pitchFamily="34" charset="0"/>
                <a:cs typeface="Times New Roman" panose="02020603050405020304" pitchFamily="18" charset="0"/>
              </a:rPr>
              <a:t> </a:t>
            </a:r>
            <a:r>
              <a:rPr lang="km-KH" dirty="0">
                <a:latin typeface="Calibri" panose="020F0502020204030204" pitchFamily="34" charset="0"/>
                <a:ea typeface="Calibri" panose="020F0502020204030204" pitchFamily="34" charset="0"/>
                <a:cs typeface="Khmer UI" panose="020B0502040204020203" pitchFamily="34" charset="0"/>
              </a:rPr>
              <a:t>សូមចុច</a:t>
            </a:r>
            <a:r>
              <a:rPr lang="km-KH" dirty="0">
                <a:latin typeface="Calibri" panose="020F0502020204030204" pitchFamily="34" charset="0"/>
                <a:ea typeface="Calibri" panose="020F0502020204030204" pitchFamily="34" charset="0"/>
                <a:cs typeface="Times New Roman" panose="02020603050405020304" pitchFamily="18" charset="0"/>
              </a:rPr>
              <a:t> </a:t>
            </a:r>
            <a:r>
              <a:rPr lang="km-KH" b="1" dirty="0">
                <a:latin typeface="Calibri" panose="020F0502020204030204" pitchFamily="34" charset="0"/>
                <a:ea typeface="Calibri" panose="020F0502020204030204" pitchFamily="34" charset="0"/>
                <a:cs typeface="Khmer UI" panose="020B0502040204020203" pitchFamily="34" charset="0"/>
              </a:rPr>
              <a:t>បិទសំឡេងដើម</a:t>
            </a:r>
            <a:r>
              <a:rPr lang="km-KH" b="1" dirty="0">
                <a:latin typeface="Calibri" panose="020F0502020204030204" pitchFamily="34" charset="0"/>
                <a:ea typeface="Calibri" panose="020F0502020204030204" pitchFamily="34" charset="0"/>
                <a:cs typeface="Times New Roman" panose="02020603050405020304" pitchFamily="18" charset="0"/>
              </a:rPr>
              <a:t> </a:t>
            </a:r>
            <a:r>
              <a:rPr lang="km-KH" dirty="0">
                <a:latin typeface="Calibri" panose="020F0502020204030204" pitchFamily="34" charset="0"/>
                <a:ea typeface="Calibri" panose="020F0502020204030204" pitchFamily="34" charset="0"/>
                <a:cs typeface="Times New Roman" panose="02020603050405020304" pitchFamily="18" charset="0"/>
              </a:rPr>
              <a:t>(</a:t>
            </a:r>
            <a:r>
              <a:rPr lang="km-KH" dirty="0">
                <a:latin typeface="Calibri" panose="020F0502020204030204" pitchFamily="34" charset="0"/>
                <a:ea typeface="Calibri" panose="020F0502020204030204" pitchFamily="34" charset="0"/>
                <a:cs typeface="Khmer UI" panose="020B0502040204020203" pitchFamily="34" charset="0"/>
              </a:rPr>
              <a:t>ជាជម្រើស</a:t>
            </a:r>
            <a:r>
              <a:rPr lang="km-KH" dirty="0">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6531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p:txBody>
          <a:bodyPr/>
          <a:lstStyle/>
          <a:p>
            <a:r>
              <a:rPr lang="km-KH" dirty="0">
                <a:effectLst/>
                <a:ea typeface="Calibri" panose="020F0502020204030204" pitchFamily="34" charset="0"/>
                <a:cs typeface="Noto Sans Khmer"/>
              </a:rPr>
              <a:t>បញ្ជីឈ្មោះក្រុមការងារ</a:t>
            </a:r>
            <a:r>
              <a:rPr lang="en-US" dirty="0">
                <a:effectLst/>
              </a:rPr>
              <a:t> </a:t>
            </a:r>
            <a:endParaRPr lang="en-US" dirty="0"/>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a:xfrm>
            <a:off x="9315796" y="6389688"/>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6" name="Picture 5" descr="Table&#10;&#10;Description automatically generated">
            <a:extLst>
              <a:ext uri="{FF2B5EF4-FFF2-40B4-BE49-F238E27FC236}">
                <a16:creationId xmlns:a16="http://schemas.microsoft.com/office/drawing/2014/main" id="{E966DF1B-F06F-F6CD-2181-448AC3E4F964}"/>
              </a:ext>
            </a:extLst>
          </p:cNvPr>
          <p:cNvPicPr>
            <a:picLocks noChangeAspect="1"/>
          </p:cNvPicPr>
          <p:nvPr/>
        </p:nvPicPr>
        <p:blipFill>
          <a:blip r:embed="rId3"/>
          <a:stretch>
            <a:fillRect/>
          </a:stretch>
        </p:blipFill>
        <p:spPr>
          <a:xfrm>
            <a:off x="381000" y="1046539"/>
            <a:ext cx="5994646" cy="5024478"/>
          </a:xfrm>
          <a:prstGeom prst="rect">
            <a:avLst/>
          </a:prstGeom>
        </p:spPr>
      </p:pic>
      <p:pic>
        <p:nvPicPr>
          <p:cNvPr id="5" name="Picture 4" descr="Table&#10;&#10;Description automatically generated">
            <a:extLst>
              <a:ext uri="{FF2B5EF4-FFF2-40B4-BE49-F238E27FC236}">
                <a16:creationId xmlns:a16="http://schemas.microsoft.com/office/drawing/2014/main" id="{DC295716-160B-DF0F-CABE-A165C9099A9E}"/>
              </a:ext>
            </a:extLst>
          </p:cNvPr>
          <p:cNvPicPr>
            <a:picLocks noChangeAspect="1"/>
          </p:cNvPicPr>
          <p:nvPr/>
        </p:nvPicPr>
        <p:blipFill>
          <a:blip r:embed="rId4"/>
          <a:stretch>
            <a:fillRect/>
          </a:stretch>
        </p:blipFill>
        <p:spPr>
          <a:xfrm>
            <a:off x="6491531" y="1046539"/>
            <a:ext cx="5567465" cy="2001469"/>
          </a:xfrm>
          <a:prstGeom prst="rect">
            <a:avLst/>
          </a:prstGeom>
        </p:spPr>
      </p:pic>
      <p:sp>
        <p:nvSpPr>
          <p:cNvPr id="7" name="TextBox 6">
            <a:extLst>
              <a:ext uri="{FF2B5EF4-FFF2-40B4-BE49-F238E27FC236}">
                <a16:creationId xmlns:a16="http://schemas.microsoft.com/office/drawing/2014/main" id="{09D5E846-43EE-0902-8EAF-7EEA7583630A}"/>
              </a:ext>
            </a:extLst>
          </p:cNvPr>
          <p:cNvSpPr txBox="1"/>
          <p:nvPr/>
        </p:nvSpPr>
        <p:spPr>
          <a:xfrm>
            <a:off x="10687396" y="1111151"/>
            <a:ext cx="1122745" cy="246221"/>
          </a:xfrm>
          <a:prstGeom prst="rect">
            <a:avLst/>
          </a:prstGeom>
          <a:solidFill>
            <a:srgbClr val="04609E"/>
          </a:solidFill>
        </p:spPr>
        <p:txBody>
          <a:bodyPr wrap="square" rtlCol="0">
            <a:spAutoFit/>
          </a:bodyPr>
          <a:lstStyle/>
          <a:p>
            <a:r>
              <a:rPr lang="km-KH" sz="1000" dirty="0">
                <a:solidFill>
                  <a:schemeClr val="bg1"/>
                </a:solidFill>
                <a:effectLst/>
                <a:ea typeface="Calibri" panose="020F0502020204030204" pitchFamily="34" charset="0"/>
                <a:cs typeface="Noto Sans Khmer"/>
              </a:rPr>
              <a:t>ពេញច្បាប់</a:t>
            </a:r>
            <a:r>
              <a:rPr lang="en-US" sz="1000" dirty="0">
                <a:solidFill>
                  <a:schemeClr val="bg1"/>
                </a:solidFill>
                <a:effectLst/>
              </a:rPr>
              <a:t> </a:t>
            </a:r>
            <a:endParaRPr lang="es-ES_tradnl" sz="1000" dirty="0">
              <a:solidFill>
                <a:schemeClr val="bg1"/>
              </a:solidFill>
            </a:endParaRPr>
          </a:p>
        </p:txBody>
      </p:sp>
      <p:sp>
        <p:nvSpPr>
          <p:cNvPr id="8" name="TextBox 7">
            <a:extLst>
              <a:ext uri="{FF2B5EF4-FFF2-40B4-BE49-F238E27FC236}">
                <a16:creationId xmlns:a16="http://schemas.microsoft.com/office/drawing/2014/main" id="{F329DF4D-4612-15CE-C9EB-485F3FC02E8D}"/>
              </a:ext>
            </a:extLst>
          </p:cNvPr>
          <p:cNvSpPr txBox="1"/>
          <p:nvPr/>
        </p:nvSpPr>
        <p:spPr>
          <a:xfrm>
            <a:off x="5240531" y="1127556"/>
            <a:ext cx="682907" cy="182880"/>
          </a:xfrm>
          <a:prstGeom prst="rect">
            <a:avLst/>
          </a:prstGeom>
          <a:solidFill>
            <a:srgbClr val="04609E"/>
          </a:solidFill>
        </p:spPr>
        <p:txBody>
          <a:bodyPr wrap="square" rtlCol="0">
            <a:spAutoFit/>
          </a:bodyPr>
          <a:lstStyle/>
          <a:p>
            <a:pPr marL="0" marR="0">
              <a:spcBef>
                <a:spcPts val="0"/>
              </a:spcBef>
              <a:spcAft>
                <a:spcPts val="0"/>
              </a:spcAft>
            </a:pPr>
            <a:r>
              <a:rPr lang="km-KH" sz="1000" dirty="0">
                <a:solidFill>
                  <a:schemeClr val="bg1"/>
                </a:solidFill>
                <a:effectLst/>
                <a:latin typeface="Calibri" panose="020F0502020204030204" pitchFamily="34" charset="0"/>
                <a:ea typeface="Calibri" panose="020F0502020204030204" pitchFamily="34" charset="0"/>
                <a:cs typeface="Noto Sans Khmer"/>
              </a:rPr>
              <a:t>ឆ្លាស់វេន</a:t>
            </a:r>
            <a:endParaRPr lang="en-US" sz="10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B206F22D-01E1-5BDD-3460-7A1F78B416B3}"/>
              </a:ext>
            </a:extLst>
          </p:cNvPr>
          <p:cNvSpPr txBox="1"/>
          <p:nvPr/>
        </p:nvSpPr>
        <p:spPr>
          <a:xfrm>
            <a:off x="3609371" y="1111151"/>
            <a:ext cx="592239" cy="246221"/>
          </a:xfrm>
          <a:prstGeom prst="rect">
            <a:avLst/>
          </a:prstGeom>
          <a:solidFill>
            <a:srgbClr val="04609E"/>
          </a:solidFill>
        </p:spPr>
        <p:txBody>
          <a:bodyPr wrap="square" rtlCol="0">
            <a:spAutoFit/>
          </a:bodyPr>
          <a:lstStyle/>
          <a:p>
            <a:pPr marL="0" marR="0">
              <a:spcBef>
                <a:spcPts val="0"/>
              </a:spcBef>
              <a:spcAft>
                <a:spcPts val="0"/>
              </a:spcAft>
            </a:pPr>
            <a:r>
              <a:rPr lang="km-KH" sz="1000" dirty="0">
                <a:solidFill>
                  <a:schemeClr val="bg1"/>
                </a:solidFill>
                <a:effectLst/>
                <a:latin typeface="Calibri" panose="020F0502020204030204" pitchFamily="34" charset="0"/>
                <a:ea typeface="Calibri" panose="020F0502020204030204" pitchFamily="34" charset="0"/>
                <a:cs typeface="Noto Sans Khmer"/>
              </a:rPr>
              <a:t>ដឹកនាំ</a:t>
            </a:r>
            <a:endParaRPr lang="en-US" sz="10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784D746-6B88-FA48-9DE3-85B16A50C423}"/>
              </a:ext>
            </a:extLst>
          </p:cNvPr>
          <p:cNvSpPr txBox="1"/>
          <p:nvPr/>
        </p:nvSpPr>
        <p:spPr>
          <a:xfrm>
            <a:off x="7627716" y="1095886"/>
            <a:ext cx="837236" cy="246221"/>
          </a:xfrm>
          <a:prstGeom prst="rect">
            <a:avLst/>
          </a:prstGeom>
          <a:solidFill>
            <a:srgbClr val="04609E"/>
          </a:solidFill>
        </p:spPr>
        <p:txBody>
          <a:bodyPr wrap="square" rtlCol="0">
            <a:spAutoFit/>
          </a:bodyPr>
          <a:lstStyle/>
          <a:p>
            <a:pPr marL="0" marR="0">
              <a:spcBef>
                <a:spcPts val="0"/>
              </a:spcBef>
              <a:spcAft>
                <a:spcPts val="0"/>
              </a:spcAft>
            </a:pPr>
            <a:r>
              <a:rPr lang="km-KH" sz="1000" dirty="0">
                <a:solidFill>
                  <a:schemeClr val="bg1"/>
                </a:solidFill>
                <a:effectLst/>
                <a:latin typeface="Calibri" panose="020F0502020204030204" pitchFamily="34" charset="0"/>
                <a:ea typeface="Calibri" panose="020F0502020204030204" pitchFamily="34" charset="0"/>
                <a:cs typeface="Noto Sans Khmer"/>
              </a:rPr>
              <a:t>ទីភ្នាក់ងារ</a:t>
            </a:r>
            <a:endParaRPr lang="en-US" sz="10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20B83CD3-2876-6799-2523-2D894FC4E5AA}"/>
              </a:ext>
            </a:extLst>
          </p:cNvPr>
          <p:cNvSpPr txBox="1"/>
          <p:nvPr/>
        </p:nvSpPr>
        <p:spPr>
          <a:xfrm>
            <a:off x="1437191" y="1127556"/>
            <a:ext cx="837236" cy="182880"/>
          </a:xfrm>
          <a:prstGeom prst="rect">
            <a:avLst/>
          </a:prstGeom>
          <a:solidFill>
            <a:srgbClr val="04609E"/>
          </a:solidFill>
        </p:spPr>
        <p:txBody>
          <a:bodyPr wrap="square" rtlCol="0">
            <a:spAutoFit/>
          </a:bodyPr>
          <a:lstStyle/>
          <a:p>
            <a:pPr marL="0" marR="0">
              <a:spcBef>
                <a:spcPts val="0"/>
              </a:spcBef>
              <a:spcAft>
                <a:spcPts val="0"/>
              </a:spcAft>
            </a:pPr>
            <a:r>
              <a:rPr lang="km-KH" sz="1000" dirty="0">
                <a:solidFill>
                  <a:schemeClr val="bg1"/>
                </a:solidFill>
                <a:effectLst/>
                <a:latin typeface="Calibri" panose="020F0502020204030204" pitchFamily="34" charset="0"/>
                <a:ea typeface="Calibri" panose="020F0502020204030204" pitchFamily="34" charset="0"/>
                <a:cs typeface="Noto Sans Khmer"/>
              </a:rPr>
              <a:t>ទីភ្នាក់ងារ</a:t>
            </a:r>
            <a:endParaRPr lang="en-US" sz="10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28965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a:xfrm>
            <a:off x="337705" y="320385"/>
            <a:ext cx="9045633" cy="429145"/>
          </a:xfrm>
        </p:spPr>
        <p:txBody>
          <a:bodyPr/>
          <a:lstStyle/>
          <a:p>
            <a:r>
              <a:rPr lang="km-KH" sz="1800" dirty="0">
                <a:effectLst/>
                <a:ea typeface="Calibri" panose="020F0502020204030204" pitchFamily="34" charset="0"/>
                <a:cs typeface="Noto Sans Khmer"/>
              </a:rPr>
              <a:t>ច្បាប់មូលដ្ឋាន</a:t>
            </a:r>
            <a:r>
              <a:rPr lang="en-US" dirty="0">
                <a:effectLst/>
              </a:rPr>
              <a:t> </a:t>
            </a:r>
            <a:endParaRPr lang="en-US" dirty="0"/>
          </a:p>
        </p:txBody>
      </p:sp>
      <p:sp>
        <p:nvSpPr>
          <p:cNvPr id="4" name="Slide Number Placeholder 3">
            <a:extLst>
              <a:ext uri="{FF2B5EF4-FFF2-40B4-BE49-F238E27FC236}">
                <a16:creationId xmlns:a16="http://schemas.microsoft.com/office/drawing/2014/main" id="{8296C3F6-4276-DB4E-87F1-E6DE8EADFAF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A8851A11-8BD3-4E55-9037-FFC9836318EB}"/>
              </a:ext>
            </a:extLst>
          </p:cNvPr>
          <p:cNvGrpSpPr/>
          <p:nvPr/>
        </p:nvGrpSpPr>
        <p:grpSpPr>
          <a:xfrm>
            <a:off x="240114" y="6154509"/>
            <a:ext cx="1457119" cy="470357"/>
            <a:chOff x="2085360" y="5841270"/>
            <a:chExt cx="1457119" cy="470357"/>
          </a:xfrm>
        </p:grpSpPr>
        <p:sp>
          <p:nvSpPr>
            <p:cNvPr id="6" name="Rectangle 5">
              <a:extLst>
                <a:ext uri="{FF2B5EF4-FFF2-40B4-BE49-F238E27FC236}">
                  <a16:creationId xmlns:a16="http://schemas.microsoft.com/office/drawing/2014/main" id="{19C35315-0CEA-4994-893F-529A51D2C6A7}"/>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691D307B-63BA-4D0E-B27A-294FA0A8F25F}"/>
                </a:ext>
              </a:extLst>
            </p:cNvPr>
            <p:cNvGrpSpPr/>
            <p:nvPr/>
          </p:nvGrpSpPr>
          <p:grpSpPr>
            <a:xfrm>
              <a:off x="2154894" y="5873388"/>
              <a:ext cx="1387585" cy="406123"/>
              <a:chOff x="299780" y="6166127"/>
              <a:chExt cx="1387585" cy="406123"/>
            </a:xfrm>
          </p:grpSpPr>
          <p:pic>
            <p:nvPicPr>
              <p:cNvPr id="8" name="Picture 7" descr="Logo&#10;&#10;Description automatically generated">
                <a:extLst>
                  <a:ext uri="{FF2B5EF4-FFF2-40B4-BE49-F238E27FC236}">
                    <a16:creationId xmlns:a16="http://schemas.microsoft.com/office/drawing/2014/main" id="{74BA9C04-9E0B-4DE0-9C84-F05BA046FEA0}"/>
                  </a:ext>
                </a:extLst>
              </p:cNvPr>
              <p:cNvPicPr>
                <a:picLocks noChangeAspect="1"/>
              </p:cNvPicPr>
              <p:nvPr/>
            </p:nvPicPr>
            <p:blipFill>
              <a:blip r:embed="rId3"/>
              <a:stretch>
                <a:fillRect/>
              </a:stretch>
            </p:blipFill>
            <p:spPr>
              <a:xfrm>
                <a:off x="299780" y="6166127"/>
                <a:ext cx="406123" cy="406123"/>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DFDA7EE9-5F69-407C-8E61-856E9524BC97}"/>
                  </a:ext>
                </a:extLst>
              </p:cNvPr>
              <p:cNvPicPr>
                <a:picLocks noChangeAspect="1"/>
              </p:cNvPicPr>
              <p:nvPr/>
            </p:nvPicPr>
            <p:blipFill>
              <a:blip r:embed="rId4"/>
              <a:stretch>
                <a:fillRect/>
              </a:stretch>
            </p:blipFill>
            <p:spPr>
              <a:xfrm>
                <a:off x="672497" y="6223259"/>
                <a:ext cx="1014868" cy="297998"/>
              </a:xfrm>
              <a:prstGeom prst="rect">
                <a:avLst/>
              </a:prstGeom>
            </p:spPr>
          </p:pic>
        </p:grpSp>
      </p:grpSp>
      <p:graphicFrame>
        <p:nvGraphicFramePr>
          <p:cNvPr id="11" name="Table 10">
            <a:extLst>
              <a:ext uri="{FF2B5EF4-FFF2-40B4-BE49-F238E27FC236}">
                <a16:creationId xmlns:a16="http://schemas.microsoft.com/office/drawing/2014/main" id="{DB99B034-4BB4-1925-F12C-2FA7112CCED3}"/>
              </a:ext>
            </a:extLst>
          </p:cNvPr>
          <p:cNvGraphicFramePr>
            <a:graphicFrameLocks noGrp="1"/>
          </p:cNvGraphicFramePr>
          <p:nvPr/>
        </p:nvGraphicFramePr>
        <p:xfrm>
          <a:off x="6327592" y="1062395"/>
          <a:ext cx="5864408" cy="578741"/>
        </p:xfrm>
        <a:graphic>
          <a:graphicData uri="http://schemas.openxmlformats.org/drawingml/2006/table">
            <a:tbl>
              <a:tblPr firstRow="1" firstCol="1" bandRow="1"/>
              <a:tblGrid>
                <a:gridCol w="775295">
                  <a:extLst>
                    <a:ext uri="{9D8B030D-6E8A-4147-A177-3AD203B41FA5}">
                      <a16:colId xmlns:a16="http://schemas.microsoft.com/office/drawing/2014/main" val="4270607320"/>
                    </a:ext>
                  </a:extLst>
                </a:gridCol>
                <a:gridCol w="5089113">
                  <a:extLst>
                    <a:ext uri="{9D8B030D-6E8A-4147-A177-3AD203B41FA5}">
                      <a16:colId xmlns:a16="http://schemas.microsoft.com/office/drawing/2014/main" val="1438370606"/>
                    </a:ext>
                  </a:extLst>
                </a:gridCol>
              </a:tblGrid>
              <a:tr h="89262">
                <a:tc>
                  <a:txBody>
                    <a:bodyPr/>
                    <a:lstStyle/>
                    <a:p>
                      <a:pPr marL="0" marR="0">
                        <a:spcBef>
                          <a:spcPts val="0"/>
                        </a:spcBef>
                        <a:spcAft>
                          <a:spcPts val="0"/>
                        </a:spcAft>
                      </a:pPr>
                      <a:endParaRPr lang="en-US" sz="1600" b="1">
                        <a:solidFill>
                          <a:schemeClr val="tx1"/>
                        </a:solidFill>
                        <a:effectLst/>
                        <a:latin typeface="Calibri"/>
                        <a:ea typeface="Yu Mincho"/>
                        <a:cs typeface="Arial"/>
                      </a:endParaRPr>
                    </a:p>
                  </a:txBody>
                  <a:tcPr marL="42098" marR="42098" marT="0" marB="0">
                    <a:lnL>
                      <a:noFill/>
                    </a:lnL>
                    <a:lnR>
                      <a:noFill/>
                    </a:lnR>
                    <a:lnT>
                      <a:noFill/>
                    </a:lnT>
                    <a:lnB>
                      <a:noFill/>
                    </a:lnB>
                  </a:tcPr>
                </a:tc>
                <a:tc>
                  <a:txBody>
                    <a:bodyPr/>
                    <a:lstStyle/>
                    <a:p>
                      <a:pPr marL="285750" marR="91440" lvl="1" indent="0" algn="l" defTabSz="914400" rtl="0" eaLnBrk="1" latinLnBrk="0" hangingPunct="1">
                        <a:spcBef>
                          <a:spcPts val="0"/>
                        </a:spcBef>
                        <a:spcAft>
                          <a:spcPts val="0"/>
                        </a:spcAft>
                        <a:buNone/>
                        <a:tabLst/>
                        <a:defRPr/>
                      </a:pPr>
                      <a:endParaRPr lang="en-US" sz="1600" kern="1200">
                        <a:solidFill>
                          <a:schemeClr val="tx1"/>
                        </a:solidFill>
                        <a:effectLst/>
                        <a:latin typeface="+mn-lt"/>
                        <a:ea typeface="Yu Mincho"/>
                        <a:cs typeface="Arial"/>
                      </a:endParaRPr>
                    </a:p>
                  </a:txBody>
                  <a:tcPr marL="42098" marR="42098" marT="0" marB="0">
                    <a:lnL>
                      <a:noFill/>
                    </a:lnL>
                    <a:lnR>
                      <a:noFill/>
                    </a:lnR>
                    <a:lnT>
                      <a:noFill/>
                    </a:lnT>
                    <a:lnB>
                      <a:noFill/>
                    </a:lnB>
                  </a:tcPr>
                </a:tc>
                <a:extLst>
                  <a:ext uri="{0D108BD9-81ED-4DB2-BD59-A6C34878D82A}">
                    <a16:rowId xmlns:a16="http://schemas.microsoft.com/office/drawing/2014/main" val="1702760162"/>
                  </a:ext>
                </a:extLst>
              </a:tr>
              <a:tr h="334901">
                <a:tc>
                  <a:txBody>
                    <a:bodyPr/>
                    <a:lstStyle/>
                    <a:p>
                      <a:pPr marL="0" marR="0">
                        <a:spcBef>
                          <a:spcPts val="0"/>
                        </a:spcBef>
                        <a:spcAft>
                          <a:spcPts val="0"/>
                        </a:spcAft>
                      </a:pPr>
                      <a:endParaRPr lang="en-US" sz="1600" b="1">
                        <a:solidFill>
                          <a:schemeClr val="tx1"/>
                        </a:solidFill>
                        <a:effectLst/>
                        <a:latin typeface="Calibri"/>
                        <a:ea typeface="Yu Mincho"/>
                        <a:cs typeface="Arial"/>
                      </a:endParaRPr>
                    </a:p>
                  </a:txBody>
                  <a:tcPr marL="42098" marR="42098" marT="0" marB="0">
                    <a:lnL>
                      <a:noFill/>
                    </a:lnL>
                    <a:lnR>
                      <a:noFill/>
                    </a:lnR>
                    <a:lnT>
                      <a:noFill/>
                    </a:lnT>
                    <a:lnB>
                      <a:noFill/>
                    </a:lnB>
                  </a:tcPr>
                </a:tc>
                <a:tc>
                  <a:txBody>
                    <a:bodyPr/>
                    <a:lstStyle/>
                    <a:p>
                      <a:pPr marL="0" marR="0" lvl="0" indent="-28702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b="1" kern="1200">
                        <a:solidFill>
                          <a:schemeClr val="tx1"/>
                        </a:solidFill>
                        <a:effectLst/>
                        <a:latin typeface="+mn-lt"/>
                        <a:ea typeface="Calibri" panose="020F0502020204030204" pitchFamily="34" charset="0"/>
                        <a:cs typeface="Arial"/>
                      </a:endParaRPr>
                    </a:p>
                  </a:txBody>
                  <a:tcPr marL="42098" marR="42098" marT="0" marB="0">
                    <a:lnL>
                      <a:noFill/>
                    </a:lnL>
                    <a:lnR>
                      <a:noFill/>
                    </a:lnR>
                    <a:lnT>
                      <a:noFill/>
                    </a:lnT>
                    <a:lnB>
                      <a:noFill/>
                    </a:lnB>
                  </a:tcPr>
                </a:tc>
                <a:extLst>
                  <a:ext uri="{0D108BD9-81ED-4DB2-BD59-A6C34878D82A}">
                    <a16:rowId xmlns:a16="http://schemas.microsoft.com/office/drawing/2014/main" val="2643615021"/>
                  </a:ext>
                </a:extLst>
              </a:tr>
            </a:tbl>
          </a:graphicData>
        </a:graphic>
      </p:graphicFrame>
      <p:sp>
        <p:nvSpPr>
          <p:cNvPr id="3" name="TextBox 2">
            <a:extLst>
              <a:ext uri="{FF2B5EF4-FFF2-40B4-BE49-F238E27FC236}">
                <a16:creationId xmlns:a16="http://schemas.microsoft.com/office/drawing/2014/main" id="{1A64376F-B4BB-5178-A584-943DCE91BB06}"/>
              </a:ext>
            </a:extLst>
          </p:cNvPr>
          <p:cNvSpPr txBox="1"/>
          <p:nvPr/>
        </p:nvSpPr>
        <p:spPr>
          <a:xfrm>
            <a:off x="337705" y="1065150"/>
            <a:ext cx="11128581" cy="3785652"/>
          </a:xfrm>
          <a:prstGeom prst="rect">
            <a:avLst/>
          </a:prstGeom>
          <a:noFill/>
        </p:spPr>
        <p:txBody>
          <a:bodyPr wrap="square" lIns="91440" tIns="45720" rIns="91440" bIns="45720" rtlCol="0" anchor="t">
            <a:spAutoFit/>
          </a:bodyPr>
          <a:lstStyle/>
          <a:p>
            <a:pPr marL="342900" marR="0" lvl="0" indent="-342900">
              <a:spcBef>
                <a:spcPts val="0"/>
              </a:spcBef>
              <a:spcAft>
                <a:spcPts val="0"/>
              </a:spcAft>
              <a:buFont typeface="+mj-lt"/>
              <a:buAutoNum type="arabicPeriod"/>
              <a:tabLst>
                <a:tab pos="457200" algn="l"/>
              </a:tabLst>
            </a:pPr>
            <a:r>
              <a:rPr lang="km-KH" sz="1800" dirty="0">
                <a:effectLst/>
                <a:latin typeface="Calibri" panose="020F0502020204030204" pitchFamily="34" charset="0"/>
                <a:ea typeface="Calibri" panose="020F0502020204030204" pitchFamily="34" charset="0"/>
                <a:cs typeface="Noto Sans Khmer"/>
              </a:rPr>
              <a:t>ចូលរួមឱ្យអស់ពីសមត្ថភាពរបស់អ្នក - ផែនការវិនិយោគរួមបញ្ចូលអាស្រ័យលើការចូលរួមរបស់អ្នកពាក់ព័ន្ធគ្រប់រូប។ </a:t>
            </a:r>
            <a:endParaRPr lang="en-US" sz="1800" dirty="0">
              <a:effectLst/>
              <a:latin typeface="Calibri" panose="020F0502020204030204" pitchFamily="34" charset="0"/>
              <a:ea typeface="Calibri" panose="020F0502020204030204" pitchFamily="34" charset="0"/>
              <a:cs typeface="Noto Sans Khmer"/>
            </a:endParaRPr>
          </a:p>
          <a:p>
            <a:pPr marL="342900" marR="0" lvl="0" indent="-342900">
              <a:spcBef>
                <a:spcPts val="0"/>
              </a:spcBef>
              <a:spcAft>
                <a:spcPts val="0"/>
              </a:spcAft>
              <a:buFont typeface="+mj-lt"/>
              <a:buAutoNum type="arabicPeriod"/>
              <a:tabLst>
                <a:tab pos="457200" algn="l"/>
              </a:tabLs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mj-lt"/>
              <a:buAutoNum type="arabicPeriod" startAt="2"/>
              <a:tabLst>
                <a:tab pos="457200" algn="l"/>
              </a:tabLst>
            </a:pPr>
            <a:r>
              <a:rPr lang="km-KH" sz="1800" dirty="0">
                <a:effectLst/>
                <a:latin typeface="Calibri" panose="020F0502020204030204" pitchFamily="34" charset="0"/>
                <a:ea typeface="Calibri" panose="020F0502020204030204" pitchFamily="34" charset="0"/>
                <a:cs typeface="Noto Sans Khmer"/>
              </a:rPr>
              <a:t>គោរពអ្នកដទៃនៅពេលគេកំពុងនិយាយ។</a:t>
            </a:r>
            <a:endParaRPr lang="en-US" sz="1800" dirty="0">
              <a:effectLst/>
              <a:latin typeface="Calibri" panose="020F0502020204030204" pitchFamily="34" charset="0"/>
              <a:ea typeface="Calibri" panose="020F0502020204030204" pitchFamily="34" charset="0"/>
              <a:cs typeface="Noto Sans Khmer"/>
            </a:endParaRPr>
          </a:p>
          <a:p>
            <a:pPr marR="0" lvl="0">
              <a:spcBef>
                <a:spcPts val="0"/>
              </a:spcBef>
              <a:spcAft>
                <a:spcPts val="0"/>
              </a:spcAft>
              <a:tabLst>
                <a:tab pos="457200" algn="l"/>
              </a:tabLs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mj-lt"/>
              <a:buAutoNum type="arabicPeriod" startAt="3"/>
              <a:tabLst>
                <a:tab pos="457200" algn="l"/>
              </a:tabLst>
            </a:pPr>
            <a:r>
              <a:rPr lang="km-KH" sz="1800" dirty="0">
                <a:effectLst/>
                <a:latin typeface="Calibri" panose="020F0502020204030204" pitchFamily="34" charset="0"/>
                <a:ea typeface="Calibri" panose="020F0502020204030204" pitchFamily="34" charset="0"/>
                <a:cs typeface="Noto Sans Khmer"/>
              </a:rPr>
              <a:t>ស្តាប់យ៉ាងសកម្មដោយត្រចៀកដើម្បីយល់ពីទស្សនៈរបស់អ្នកដទៃ។ </a:t>
            </a:r>
            <a:endParaRPr lang="en-US" sz="1800" dirty="0">
              <a:effectLst/>
              <a:latin typeface="Calibri" panose="020F0502020204030204" pitchFamily="34" charset="0"/>
              <a:ea typeface="Calibri" panose="020F0502020204030204" pitchFamily="34" charset="0"/>
              <a:cs typeface="Noto Sans Khmer"/>
            </a:endParaRPr>
          </a:p>
          <a:p>
            <a:pPr marL="342900" marR="0" lvl="0" indent="-342900">
              <a:spcBef>
                <a:spcPts val="0"/>
              </a:spcBef>
              <a:spcAft>
                <a:spcPts val="0"/>
              </a:spcAft>
              <a:buFont typeface="+mj-lt"/>
              <a:buAutoNum type="arabicPeriod" startAt="3"/>
              <a:tabLst>
                <a:tab pos="457200" algn="l"/>
              </a:tabLs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mj-lt"/>
              <a:buAutoNum type="arabicPeriod" startAt="4"/>
              <a:tabLst>
                <a:tab pos="457200" algn="l"/>
              </a:tabLst>
            </a:pPr>
            <a:r>
              <a:rPr lang="km-KH" sz="1800" dirty="0">
                <a:effectLst/>
                <a:latin typeface="Calibri" panose="020F0502020204030204" pitchFamily="34" charset="0"/>
                <a:ea typeface="Calibri" panose="020F0502020204030204" pitchFamily="34" charset="0"/>
                <a:cs typeface="Noto Sans Khmer"/>
              </a:rPr>
              <a:t>ប្រសិនបើចាំបាច់ សួរសំណួរ ឬដើម្បីទទួលបានព័ត៌មានច្បាស់លាស់ពីវាគ្មិនអំពីប្រធានបទដែលមាននៅនឹងដៃ។ </a:t>
            </a:r>
            <a:endParaRPr lang="en-US" dirty="0">
              <a:latin typeface="Calibri" panose="020F0502020204030204" pitchFamily="34" charset="0"/>
              <a:ea typeface="Calibri" panose="020F0502020204030204" pitchFamily="34" charset="0"/>
              <a:cs typeface="Noto Sans Khmer"/>
            </a:endParaRPr>
          </a:p>
          <a:p>
            <a:pPr marL="342900" marR="0" lvl="0" indent="-342900">
              <a:spcBef>
                <a:spcPts val="0"/>
              </a:spcBef>
              <a:spcAft>
                <a:spcPts val="0"/>
              </a:spcAft>
              <a:buFont typeface="+mj-lt"/>
              <a:buAutoNum type="arabicPeriod" startAt="4"/>
              <a:tabLst>
                <a:tab pos="457200" algn="l"/>
              </a:tabLst>
            </a:pPr>
            <a:endParaRPr lang="en-US" sz="1800" dirty="0">
              <a:effectLst/>
              <a:latin typeface="Calibri" panose="020F0502020204030204" pitchFamily="34" charset="0"/>
              <a:ea typeface="Calibri" panose="020F0502020204030204" pitchFamily="34" charset="0"/>
              <a:cs typeface="Noto Sans Khmer"/>
            </a:endParaRPr>
          </a:p>
          <a:p>
            <a:pPr marL="342900" marR="0" lvl="0" indent="-342900">
              <a:spcBef>
                <a:spcPts val="0"/>
              </a:spcBef>
              <a:spcAft>
                <a:spcPts val="0"/>
              </a:spcAft>
              <a:buFont typeface="+mj-lt"/>
              <a:buAutoNum type="arabicPeriod" startAt="4"/>
              <a:tabLst>
                <a:tab pos="457200" algn="l"/>
              </a:tabLst>
            </a:pPr>
            <a:r>
              <a:rPr lang="km-KH" sz="1800" dirty="0">
                <a:effectLst/>
                <a:ea typeface="Calibri" panose="020F0502020204030204" pitchFamily="34" charset="0"/>
                <a:cs typeface="Noto Sans Khmer"/>
              </a:rPr>
              <a:t>កុំខ្លាចក្នុងការគោរពគ្នាទៅវិញទៅមកដោយការសួរសំណួរ ប៉ុន្តែជៀសវាងការវាយប្រហារផ្ទាល់ខ្លួន - ផ្តោតលើគំនិត។</a:t>
            </a:r>
            <a:r>
              <a:rPr lang="en-US" sz="2000" dirty="0">
                <a:effectLst/>
              </a:rPr>
              <a:t> </a:t>
            </a:r>
          </a:p>
          <a:p>
            <a:pPr marL="342900" marR="0" lvl="0" indent="-342900">
              <a:spcBef>
                <a:spcPts val="0"/>
              </a:spcBef>
              <a:spcAft>
                <a:spcPts val="0"/>
              </a:spcAft>
              <a:buFont typeface="+mj-lt"/>
              <a:buAutoNum type="arabicPeriod" startAt="4"/>
              <a:tabLst>
                <a:tab pos="457200" algn="l"/>
              </a:tabLst>
            </a:pPr>
            <a:endParaRPr kumimoji="0" lang="en-US" sz="2000" b="0" i="0" u="none" strike="noStrike" kern="1200" cap="none" spc="0" normalizeH="0" baseline="0" noProof="0" dirty="0">
              <a:ln>
                <a:noFill/>
              </a:ln>
              <a:solidFill>
                <a:srgbClr val="000000"/>
              </a:solidFill>
              <a:uLnTx/>
              <a:uFillTx/>
              <a:latin typeface="Calibri" panose="020F0502020204030204" pitchFamily="34" charset="0"/>
              <a:ea typeface="+mn-ea"/>
              <a:cs typeface="+mn-cs"/>
            </a:endParaRPr>
          </a:p>
          <a:p>
            <a:pPr marL="342900" marR="0" lvl="0" indent="-342900">
              <a:spcBef>
                <a:spcPts val="0"/>
              </a:spcBef>
              <a:spcAft>
                <a:spcPts val="0"/>
              </a:spcAft>
              <a:buFont typeface="+mj-lt"/>
              <a:buAutoNum type="arabicPeriod" startAt="4"/>
              <a:tabLst>
                <a:tab pos="457200" algn="l"/>
              </a:tabLst>
            </a:pPr>
            <a:r>
              <a:rPr lang="km-KH" sz="1800" dirty="0">
                <a:effectLst/>
                <a:ea typeface="Calibri" panose="020F0502020204030204" pitchFamily="34" charset="0"/>
                <a:cs typeface="Noto Sans Khmer"/>
              </a:rPr>
              <a:t>ដើម្បីសម្រួលដល់ការសន្ទនាក្នុងន័យស្ថាបនា ក្រុមការងារគម្រោងនឹងប្រកាន់ខ្ជាប់នូវច្បាប់ទាំងនេះ ហើយរក្សាសិទ្ធិក្នុងការដកចេញអ្នកចូលរួមដែលរំខាន ឬមិនគោរព។</a:t>
            </a:r>
            <a:r>
              <a:rPr lang="en-US" sz="2000" dirty="0">
                <a:effectLst/>
              </a:rPr>
              <a:t> </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1810748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093AE-FED4-4AA9-8B17-1947ADAF7427}"/>
              </a:ext>
            </a:extLst>
          </p:cNvPr>
          <p:cNvSpPr>
            <a:spLocks noGrp="1"/>
          </p:cNvSpPr>
          <p:nvPr>
            <p:ph type="title"/>
          </p:nvPr>
        </p:nvSpPr>
        <p:spPr/>
        <p:txBody>
          <a:bodyPr/>
          <a:lstStyle/>
          <a:p>
            <a:pPr marL="0" marR="0">
              <a:spcBef>
                <a:spcPts val="0"/>
              </a:spcBef>
              <a:spcAft>
                <a:spcPts val="0"/>
              </a:spcAft>
            </a:pPr>
            <a:r>
              <a:rPr lang="km-KH" b="1" dirty="0">
                <a:effectLst/>
                <a:latin typeface="Calibri" panose="020F0502020204030204" pitchFamily="34" charset="0"/>
                <a:ea typeface="Calibri" panose="020F0502020204030204" pitchFamily="34" charset="0"/>
                <a:cs typeface="Arial" panose="020B0604020202020204" pitchFamily="34" charset="0"/>
              </a:rPr>
              <a:t>វត្ថុបំណងនៃកិច្ចប្រជុំ</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AEA60D0-F984-4A2D-802F-B72764CEE20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684473D8-C712-4B15-B7C5-9B4E18DA738C}"/>
              </a:ext>
            </a:extLst>
          </p:cNvPr>
          <p:cNvGrpSpPr/>
          <p:nvPr/>
        </p:nvGrpSpPr>
        <p:grpSpPr>
          <a:xfrm>
            <a:off x="240114" y="6154509"/>
            <a:ext cx="1457119" cy="470357"/>
            <a:chOff x="2085360" y="5841270"/>
            <a:chExt cx="1457119" cy="470357"/>
          </a:xfrm>
        </p:grpSpPr>
        <p:sp>
          <p:nvSpPr>
            <p:cNvPr id="6" name="Rectangle 5">
              <a:extLst>
                <a:ext uri="{FF2B5EF4-FFF2-40B4-BE49-F238E27FC236}">
                  <a16:creationId xmlns:a16="http://schemas.microsoft.com/office/drawing/2014/main" id="{3CD41375-BF22-4924-808C-26A58DF85B02}"/>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7" name="Group 6">
              <a:extLst>
                <a:ext uri="{FF2B5EF4-FFF2-40B4-BE49-F238E27FC236}">
                  <a16:creationId xmlns:a16="http://schemas.microsoft.com/office/drawing/2014/main" id="{0F64A5E3-CB4B-454A-920F-03618C1BECC6}"/>
                </a:ext>
              </a:extLst>
            </p:cNvPr>
            <p:cNvGrpSpPr/>
            <p:nvPr/>
          </p:nvGrpSpPr>
          <p:grpSpPr>
            <a:xfrm>
              <a:off x="2154894" y="5873388"/>
              <a:ext cx="1387585" cy="406123"/>
              <a:chOff x="299780" y="6166127"/>
              <a:chExt cx="1387585" cy="406123"/>
            </a:xfrm>
          </p:grpSpPr>
          <p:pic>
            <p:nvPicPr>
              <p:cNvPr id="8" name="Picture 7" descr="Logo&#10;&#10;Description automatically generated">
                <a:extLst>
                  <a:ext uri="{FF2B5EF4-FFF2-40B4-BE49-F238E27FC236}">
                    <a16:creationId xmlns:a16="http://schemas.microsoft.com/office/drawing/2014/main" id="{C0F31511-DE66-4FA3-BC52-AD1B9B7D5245}"/>
                  </a:ext>
                </a:extLst>
              </p:cNvPr>
              <p:cNvPicPr>
                <a:picLocks noChangeAspect="1"/>
              </p:cNvPicPr>
              <p:nvPr/>
            </p:nvPicPr>
            <p:blipFill>
              <a:blip r:embed="rId3"/>
              <a:stretch>
                <a:fillRect/>
              </a:stretch>
            </p:blipFill>
            <p:spPr>
              <a:xfrm>
                <a:off x="299780" y="6166127"/>
                <a:ext cx="406123" cy="406123"/>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DE2D5A1E-2F1F-4CB2-8EA1-E3199E7869EC}"/>
                  </a:ext>
                </a:extLst>
              </p:cNvPr>
              <p:cNvPicPr>
                <a:picLocks noChangeAspect="1"/>
              </p:cNvPicPr>
              <p:nvPr/>
            </p:nvPicPr>
            <p:blipFill>
              <a:blip r:embed="rId4"/>
              <a:stretch>
                <a:fillRect/>
              </a:stretch>
            </p:blipFill>
            <p:spPr>
              <a:xfrm>
                <a:off x="672497" y="6223259"/>
                <a:ext cx="1014868" cy="297998"/>
              </a:xfrm>
              <a:prstGeom prst="rect">
                <a:avLst/>
              </a:prstGeom>
            </p:spPr>
          </p:pic>
        </p:grpSp>
      </p:grpSp>
      <p:sp>
        <p:nvSpPr>
          <p:cNvPr id="3" name="TextBox 2">
            <a:extLst>
              <a:ext uri="{FF2B5EF4-FFF2-40B4-BE49-F238E27FC236}">
                <a16:creationId xmlns:a16="http://schemas.microsoft.com/office/drawing/2014/main" id="{834CBD21-D270-667D-A8D2-E240C01F1CAE}"/>
              </a:ext>
            </a:extLst>
          </p:cNvPr>
          <p:cNvSpPr txBox="1"/>
          <p:nvPr/>
        </p:nvSpPr>
        <p:spPr>
          <a:xfrm>
            <a:off x="567559" y="1292772"/>
            <a:ext cx="10610724" cy="3046988"/>
          </a:xfrm>
          <a:prstGeom prst="rect">
            <a:avLst/>
          </a:prstGeom>
          <a:noFill/>
        </p:spPr>
        <p:txBody>
          <a:bodyPr wrap="square" lIns="91440" tIns="45720" rIns="91440" bIns="45720" rtlCol="0" anchor="t">
            <a:spAutoFit/>
          </a:bodyPr>
          <a:lstStyle/>
          <a:p>
            <a:pPr marL="342900" marR="0" lvl="0" indent="-342900">
              <a:spcBef>
                <a:spcPts val="0"/>
              </a:spcBef>
              <a:spcAft>
                <a:spcPts val="0"/>
              </a:spcAft>
              <a:buFont typeface="Calibri" panose="020F0502020204030204" pitchFamily="34" charset="0"/>
              <a:buChar char="&gt;"/>
              <a:tabLst>
                <a:tab pos="457200" algn="l"/>
              </a:tabLst>
            </a:pPr>
            <a:r>
              <a:rPr lang="km-KH" sz="3200" dirty="0">
                <a:effectLst/>
                <a:latin typeface="Calibri" panose="020F0502020204030204" pitchFamily="34" charset="0"/>
                <a:ea typeface="Calibri" panose="020F0502020204030204" pitchFamily="34" charset="0"/>
                <a:cs typeface="Times New Roman" panose="02020603050405020304" pitchFamily="18" charset="0"/>
              </a:rPr>
              <a:t>ពិនិត្យវាយតម្លៃបញ្ជីដំបូងដែលត្រូវបានកែសម្រួលនៃយុទ្ធសាស្រ្តពហុបែបផែន/ កម្រងដំបូងនៃគម្រោង និងកម្មវិធី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alibri" panose="020F0502020204030204" pitchFamily="34" charset="0"/>
              <a:buChar char="&gt;"/>
              <a:tabLst>
                <a:tab pos="457200" algn="l"/>
              </a:tabLst>
            </a:pPr>
            <a:r>
              <a:rPr lang="km-KH" sz="3200" dirty="0">
                <a:effectLst/>
                <a:latin typeface="Calibri" panose="020F0502020204030204" pitchFamily="34" charset="0"/>
                <a:ea typeface="Calibri" panose="020F0502020204030204" pitchFamily="34" charset="0"/>
                <a:cs typeface="Times New Roman" panose="02020603050405020304" pitchFamily="18" charset="0"/>
              </a:rPr>
              <a:t>ពិនិត្យវាយតម្លៃអនុសាសន៍ដែលទទួលបានដោយក្រុមការងារសមធម៌និង CLC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alibri" panose="020F0502020204030204" pitchFamily="34" charset="0"/>
              <a:buChar char="&gt;"/>
              <a:tabLst>
                <a:tab pos="457200" algn="l"/>
              </a:tabLst>
            </a:pPr>
            <a:r>
              <a:rPr lang="km-KH" sz="3200" dirty="0">
                <a:effectLst/>
                <a:latin typeface="Calibri" panose="020F0502020204030204" pitchFamily="34" charset="0"/>
                <a:ea typeface="Calibri" panose="020F0502020204030204" pitchFamily="34" charset="0"/>
                <a:cs typeface="Times New Roman" panose="02020603050405020304" pitchFamily="18" charset="0"/>
              </a:rPr>
              <a:t>ពិភាក្សាអំពីអនុសាសន៍ដើម្បីជំរុញបញ្ជីដំបូងដែលត្រូវបានកែសម្រួលនៃយុទ្ធសាស្រ្តពហុបែបផែន/ កម្រងដំបូងនៃគម្រោង និងកម្មវិធី ឲ្យបោះជំហានទៅមុខទៅដល់ការវាយ​តម្លៃ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alibri" panose="020F0502020204030204" pitchFamily="34" charset="0"/>
              <a:buChar char="&gt;"/>
              <a:tabLst>
                <a:tab pos="457200" algn="l"/>
              </a:tabLst>
            </a:pPr>
            <a:r>
              <a:rPr lang="km-KH" sz="3200" dirty="0">
                <a:effectLst/>
                <a:latin typeface="Calibri" panose="020F0502020204030204" pitchFamily="34" charset="0"/>
                <a:ea typeface="Calibri" panose="020F0502020204030204" pitchFamily="34" charset="0"/>
                <a:cs typeface="Times New Roman" panose="02020603050405020304" pitchFamily="18" charset="0"/>
              </a:rPr>
              <a:t>ពិនិត្យវាយតម្លៃឱកាសទទួលបានមូលនិធីរបស់រដ្ឋាភិបាលសហព័ន្ធ និងរដ្ឋ</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alibri" panose="020F0502020204030204" pitchFamily="34" charset="0"/>
              <a:buChar char="&gt;"/>
              <a:tabLst>
                <a:tab pos="457200" algn="l"/>
              </a:tabLst>
            </a:pPr>
            <a:r>
              <a:rPr lang="km-KH" sz="3200" dirty="0">
                <a:effectLst/>
                <a:latin typeface="Calibri" panose="020F0502020204030204" pitchFamily="34" charset="0"/>
                <a:ea typeface="Calibri" panose="020F0502020204030204" pitchFamily="34" charset="0"/>
                <a:cs typeface="Times New Roman" panose="02020603050405020304" pitchFamily="18" charset="0"/>
              </a:rPr>
              <a:t>ទទួលបានទិដ្ឋភាពទូទៅនៃវគ្គ IV៖ ការវាយតម្លៃ និងកែសម្រួលគម្រោងនិងកម្មវិធី</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506673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A881D-927D-3CB0-9A59-C98E5C43197F}"/>
              </a:ext>
            </a:extLst>
          </p:cNvPr>
          <p:cNvSpPr>
            <a:spLocks noGrp="1"/>
          </p:cNvSpPr>
          <p:nvPr>
            <p:ph type="title"/>
          </p:nvPr>
        </p:nvSpPr>
        <p:spPr/>
        <p:txBody>
          <a:bodyPr>
            <a:noAutofit/>
          </a:bodyPr>
          <a:lstStyle/>
          <a:p>
            <a:r>
              <a:rPr lang="km-KH" sz="3200" b="1" dirty="0">
                <a:solidFill>
                  <a:schemeClr val="bg1"/>
                </a:solidFill>
                <a:latin typeface="Khmer UI" panose="020B0502040204020203" pitchFamily="34" charset="0"/>
                <a:ea typeface="+mn-ea"/>
                <a:cs typeface="Khmer UI" panose="020B0502040204020203" pitchFamily="34" charset="0"/>
              </a:rPr>
              <a:t>របៀបវារៈលម្អិត </a:t>
            </a:r>
            <a:endParaRPr lang="en-US" sz="3200" b="1" dirty="0">
              <a:solidFill>
                <a:schemeClr val="bg1"/>
              </a:solidFill>
              <a:latin typeface="Khmer UI" panose="020B0502040204020203" pitchFamily="34" charset="0"/>
              <a:ea typeface="+mn-ea"/>
              <a:cs typeface="Khmer UI" panose="020B0502040204020203" pitchFamily="34" charset="0"/>
            </a:endParaRPr>
          </a:p>
        </p:txBody>
      </p:sp>
      <p:sp>
        <p:nvSpPr>
          <p:cNvPr id="4" name="Content Placeholder 2">
            <a:extLst>
              <a:ext uri="{FF2B5EF4-FFF2-40B4-BE49-F238E27FC236}">
                <a16:creationId xmlns:a16="http://schemas.microsoft.com/office/drawing/2014/main" id="{1B092367-B9D3-4BB4-8A4A-C6DB42438AF2}"/>
              </a:ext>
            </a:extLst>
          </p:cNvPr>
          <p:cNvSpPr txBox="1">
            <a:spLocks/>
          </p:cNvSpPr>
          <p:nvPr/>
        </p:nvSpPr>
        <p:spPr>
          <a:xfrm>
            <a:off x="87166" y="979846"/>
            <a:ext cx="6457460" cy="489830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spcBef>
                <a:spcPts val="0"/>
              </a:spcBef>
              <a:spcAft>
                <a:spcPts val="0"/>
              </a:spcAft>
              <a:buNone/>
            </a:pPr>
            <a:r>
              <a:rPr lang="km-KH" sz="1800" dirty="0">
                <a:effectLst/>
                <a:latin typeface="Calibri" panose="020F0502020204030204" pitchFamily="34" charset="0"/>
                <a:ea typeface="Calibri" panose="020F0502020204030204" pitchFamily="34" charset="0"/>
                <a:cs typeface="Arial" panose="020B0604020202020204" pitchFamily="34" charset="0"/>
              </a:rPr>
              <a:t>ម៉ោង 5 ល្ងាច សុន្ទរកថាស្វាគមន៍ និងសុន្ទរកថាបើក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en-US" sz="1800" dirty="0">
                <a:effectLst/>
                <a:latin typeface="Calibri" panose="020F0502020204030204" pitchFamily="34" charset="0"/>
                <a:ea typeface="Calibri" panose="020F0502020204030204" pitchFamily="34" charset="0"/>
                <a:cs typeface="Arial" panose="020B0604020202020204" pitchFamily="34" charset="0"/>
              </a:rPr>
              <a:t>	</a:t>
            </a:r>
            <a:r>
              <a:rPr lang="km-KH" sz="1800" dirty="0">
                <a:effectLst/>
                <a:latin typeface="Calibri" panose="020F0502020204030204" pitchFamily="34" charset="0"/>
                <a:ea typeface="Calibri" panose="020F0502020204030204" pitchFamily="34" charset="0"/>
                <a:cs typeface="Arial" panose="020B0604020202020204" pitchFamily="34" charset="0"/>
              </a:rPr>
              <a:t>i. សេចក្តីផ្តើម វិធានគោល​ វត្ថុបំណង​ របៀបវារៈ</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km-KH"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km-KH" sz="1800" dirty="0">
                <a:effectLst/>
                <a:latin typeface="Calibri" panose="020F0502020204030204" pitchFamily="34" charset="0"/>
                <a:ea typeface="Calibri" panose="020F0502020204030204" pitchFamily="34" charset="0"/>
                <a:cs typeface="Arial" panose="020B0604020202020204" pitchFamily="34" charset="0"/>
              </a:rPr>
              <a:t>ម៉ោង 5:10 នាទីល្ងាច របៀបវារៈ #1៖</a:t>
            </a:r>
            <a:r>
              <a:rPr lang="km-KH" sz="1800" dirty="0">
                <a:effectLst/>
                <a:latin typeface="Calibri" panose="020F0502020204030204" pitchFamily="34" charset="0"/>
                <a:ea typeface="Calibri" panose="020F0502020204030204" pitchFamily="34" charset="0"/>
                <a:cs typeface="DaunPenh" pitchFamily="2" charset="0"/>
              </a:rPr>
              <a:t> </a:t>
            </a:r>
            <a:r>
              <a:rPr lang="km-KH" sz="1800" dirty="0">
                <a:effectLst/>
                <a:latin typeface="Calibri" panose="020F0502020204030204" pitchFamily="34" charset="0"/>
                <a:ea typeface="Calibri" panose="020F0502020204030204" pitchFamily="34" charset="0"/>
                <a:cs typeface="Arial" panose="020B0604020202020204" pitchFamily="34" charset="0"/>
              </a:rPr>
              <a:t>ដំណាក់កាលទី III—យុទ្ធសាស្ត្រពហុបែបផែន, គម្រោង និងបញ្ជីកម្មវិធីដំបូង (MSPP)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457200" lvl="1" indent="0">
              <a:spcBef>
                <a:spcPts val="0"/>
              </a:spcBef>
              <a:buNone/>
            </a:pPr>
            <a:r>
              <a:rPr lang="km-KH" sz="1800" dirty="0">
                <a:effectLst/>
                <a:latin typeface="Calibri" panose="020F0502020204030204" pitchFamily="34" charset="0"/>
                <a:ea typeface="Calibri" panose="020F0502020204030204" pitchFamily="34" charset="0"/>
                <a:cs typeface="Arial" panose="020B0604020202020204" pitchFamily="34" charset="0"/>
              </a:rPr>
              <a:t>i. ទិដ្ឋភាពទូទៅ និងក្របខណ្ឌ</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457200" lvl="1" indent="0">
              <a:spcBef>
                <a:spcPts val="0"/>
              </a:spcBef>
              <a:buNone/>
            </a:pPr>
            <a:r>
              <a:rPr lang="km-KH" sz="1800" dirty="0">
                <a:effectLst/>
                <a:latin typeface="Calibri" panose="020F0502020204030204" pitchFamily="34" charset="0"/>
                <a:ea typeface="Calibri" panose="020F0502020204030204" pitchFamily="34" charset="0"/>
                <a:cs typeface="Arial" panose="020B0604020202020204" pitchFamily="34" charset="0"/>
              </a:rPr>
              <a:t>ii. សង្ខេបខ្លឹមសារនៃកិច្ចប្រជុំពីពេលមុន</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457200" lvl="1" indent="0">
              <a:spcBef>
                <a:spcPts val="0"/>
              </a:spcBef>
              <a:buNone/>
            </a:pPr>
            <a:r>
              <a:rPr lang="km-KH" sz="1800" dirty="0">
                <a:effectLst/>
                <a:latin typeface="Calibri" panose="020F0502020204030204" pitchFamily="34" charset="0"/>
                <a:ea typeface="Calibri" panose="020F0502020204030204" pitchFamily="34" charset="0"/>
                <a:cs typeface="Arial" panose="020B0604020202020204" pitchFamily="34" charset="0"/>
              </a:rPr>
              <a:t>iii. បញ្ជីដំបូងដែលត្រូវបានពិនិត្យនិងកែសម្រួលនៃគម្រោងនិងកម្មវិធី</a:t>
            </a:r>
            <a:endParaRPr lang="en-US" sz="1800" dirty="0">
              <a:latin typeface="Calibri" panose="020F0502020204030204" pitchFamily="34" charset="0"/>
              <a:ea typeface="Calibri" panose="020F0502020204030204" pitchFamily="34" charset="0"/>
              <a:cs typeface="Arial" panose="020B0604020202020204" pitchFamily="34" charset="0"/>
            </a:endParaRPr>
          </a:p>
          <a:p>
            <a:pPr marL="457200" lvl="1" indent="0">
              <a:spcBef>
                <a:spcPts val="0"/>
              </a:spcBef>
              <a:buNone/>
            </a:pPr>
            <a:r>
              <a:rPr lang="km-KH" sz="1800" dirty="0">
                <a:effectLst/>
                <a:latin typeface="Calibri" panose="020F0502020204030204" pitchFamily="34" charset="0"/>
                <a:ea typeface="Calibri" panose="020F0502020204030204" pitchFamily="34" charset="0"/>
                <a:cs typeface="Arial" panose="020B0604020202020204" pitchFamily="34" charset="0"/>
              </a:rPr>
              <a:t>iv. ការសាកល្បងសម្រាប់ស្វែងរកការឯកភាពជាឯកច្ឆន្ទ</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km-KH"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R="0" indent="0">
              <a:spcBef>
                <a:spcPts val="0"/>
              </a:spcBef>
              <a:spcAft>
                <a:spcPts val="0"/>
              </a:spcAft>
              <a:buNone/>
            </a:pPr>
            <a:r>
              <a:rPr lang="km-KH" sz="1800" i="1" dirty="0">
                <a:effectLst/>
                <a:latin typeface="Calibri" panose="020F0502020204030204" pitchFamily="34" charset="0"/>
                <a:ea typeface="Calibri" panose="020F0502020204030204" pitchFamily="34" charset="0"/>
                <a:cs typeface="Arial" panose="020B0604020202020204" pitchFamily="34" charset="0"/>
              </a:rPr>
              <a:t>អនុសាសន៍ដើម្បីជំរុញបញ្ជីដំបូងដែលត្រូវបានកែសម្រួលនៃយុទ្ធសាស្រ្តពហុបែបផែន គម្រោង និងកម្មវិធី ឲ្យបោះជំហានទៅដល់ការវាយតម្លៃ។</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km-KH"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457200" lvl="1" indent="0">
              <a:spcBef>
                <a:spcPts val="0"/>
              </a:spcBef>
              <a:buNone/>
            </a:pPr>
            <a:r>
              <a:rPr lang="en-US" sz="1800" dirty="0" err="1">
                <a:effectLst/>
                <a:latin typeface="Calibri" panose="020F0502020204030204" pitchFamily="34" charset="0"/>
                <a:ea typeface="Calibri" panose="020F0502020204030204" pitchFamily="34" charset="0"/>
                <a:cs typeface="Arial" panose="020B0604020202020204" pitchFamily="34" charset="0"/>
              </a:rPr>
              <a:t>i</a:t>
            </a:r>
            <a:r>
              <a:rPr lang="en-US" sz="1800" dirty="0">
                <a:effectLst/>
                <a:latin typeface="Calibri" panose="020F0502020204030204" pitchFamily="34" charset="0"/>
                <a:ea typeface="Calibri" panose="020F0502020204030204" pitchFamily="34" charset="0"/>
                <a:cs typeface="Arial" panose="020B0604020202020204" pitchFamily="34" charset="0"/>
              </a:rPr>
              <a:t>. </a:t>
            </a:r>
            <a:r>
              <a:rPr lang="km-KH" sz="1800" dirty="0">
                <a:effectLst/>
                <a:latin typeface="Calibri" panose="020F0502020204030204" pitchFamily="34" charset="0"/>
                <a:ea typeface="Calibri" panose="020F0502020204030204" pitchFamily="34" charset="0"/>
                <a:cs typeface="Arial" panose="020B0604020202020204" pitchFamily="34" charset="0"/>
              </a:rPr>
              <a:t>កិច្ចពិភាក្សារបស់ក្រុមការងារស្ដីពីបញ្ជីដំបូងដែលត្រូវបានកែសម្រួល</a:t>
            </a:r>
            <a:r>
              <a:rPr lang="km-KH" sz="1800" dirty="0">
                <a:effectLst/>
                <a:latin typeface="Calibri" panose="020F0502020204030204" pitchFamily="34" charset="0"/>
                <a:ea typeface="Calibri" panose="020F0502020204030204" pitchFamily="34" charset="0"/>
                <a:cs typeface="DaunPenh" pitchFamily="2"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457200" lvl="1" indent="0">
              <a:spcBef>
                <a:spcPts val="0"/>
              </a:spcBef>
              <a:buNone/>
            </a:pPr>
            <a:r>
              <a:rPr lang="km-KH" sz="1800" dirty="0">
                <a:effectLst/>
                <a:latin typeface="Calibri" panose="020F0502020204030204" pitchFamily="34" charset="0"/>
                <a:ea typeface="Calibri" panose="020F0502020204030204" pitchFamily="34" charset="0"/>
                <a:cs typeface="Arial" panose="020B0604020202020204" pitchFamily="34" charset="0"/>
              </a:rPr>
              <a:t>ii. មតិយោបល់សាធារណៈ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87677F91-6BA3-435E-B09D-8BBC4EEFECDF}"/>
              </a:ext>
            </a:extLst>
          </p:cNvPr>
          <p:cNvSpPr txBox="1">
            <a:spLocks/>
          </p:cNvSpPr>
          <p:nvPr/>
        </p:nvSpPr>
        <p:spPr>
          <a:xfrm>
            <a:off x="6544626" y="979846"/>
            <a:ext cx="5647374" cy="527212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spcBef>
                <a:spcPts val="0"/>
              </a:spcBef>
              <a:spcAft>
                <a:spcPts val="0"/>
              </a:spcAft>
              <a:buNone/>
            </a:pPr>
            <a:r>
              <a:rPr lang="km-KH" sz="1800" dirty="0">
                <a:effectLst/>
                <a:latin typeface="Calibri" panose="020F0502020204030204" pitchFamily="34" charset="0"/>
                <a:ea typeface="Calibri" panose="020F0502020204030204" pitchFamily="34" charset="0"/>
                <a:cs typeface="Arial" panose="020B0604020202020204" pitchFamily="34" charset="0"/>
              </a:rPr>
              <a:t>ម៉ោង 6:30 នាទីល្ងាច របៀបវារៈ #2៖ ឱកាសទទួលបានមូលនិធិរបស់រដ្ឋាភិបាលសហព័ន្ធ និងរដ្ឋ</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lvl="1" indent="0">
              <a:spcBef>
                <a:spcPts val="0"/>
              </a:spcBef>
              <a:buNone/>
            </a:pPr>
            <a:r>
              <a:rPr lang="km-KH" sz="1800" dirty="0">
                <a:effectLst/>
                <a:latin typeface="Calibri" panose="020F0502020204030204" pitchFamily="34" charset="0"/>
                <a:ea typeface="Calibri" panose="020F0502020204030204" pitchFamily="34" charset="0"/>
                <a:cs typeface="Arial" panose="020B0604020202020204" pitchFamily="34" charset="0"/>
              </a:rPr>
              <a:t>i. ទិដ្ឋភាពទូទៅ - តារាងពេលវេលាឆ្នាំ2023</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lvl="1" indent="0">
              <a:spcBef>
                <a:spcPts val="0"/>
              </a:spcBef>
              <a:buNone/>
            </a:pPr>
            <a:r>
              <a:rPr lang="km-KH" sz="1800" dirty="0">
                <a:effectLst/>
                <a:latin typeface="Calibri" panose="020F0502020204030204" pitchFamily="34" charset="0"/>
                <a:ea typeface="Calibri" panose="020F0502020204030204" pitchFamily="34" charset="0"/>
                <a:cs typeface="Arial" panose="020B0604020202020204" pitchFamily="34" charset="0"/>
              </a:rPr>
              <a:t>ii. កិច្ចពិភាក្សា​របស់ក្រុមការងារ</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lvl="1" indent="0">
              <a:spcBef>
                <a:spcPts val="0"/>
              </a:spcBef>
              <a:buNone/>
            </a:pPr>
            <a:r>
              <a:rPr lang="km-KH" sz="1800" dirty="0">
                <a:effectLst/>
                <a:latin typeface="Calibri" panose="020F0502020204030204" pitchFamily="34" charset="0"/>
                <a:ea typeface="Calibri" panose="020F0502020204030204" pitchFamily="34" charset="0"/>
                <a:cs typeface="Arial" panose="020B0604020202020204" pitchFamily="34" charset="0"/>
              </a:rPr>
              <a:t>iii. មតិយោបល់សាធារណៈ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km-KH"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km-KH" sz="1800" dirty="0">
                <a:effectLst/>
                <a:latin typeface="Calibri" panose="020F0502020204030204" pitchFamily="34" charset="0"/>
                <a:ea typeface="Calibri" panose="020F0502020204030204" pitchFamily="34" charset="0"/>
                <a:cs typeface="Arial" panose="020B0604020202020204" pitchFamily="34" charset="0"/>
              </a:rPr>
              <a:t>ម៉ោង 6:45 នាទីល្ងាច របៀបវារៈ #3៖</a:t>
            </a:r>
            <a:r>
              <a:rPr lang="km-KH" sz="1800" dirty="0">
                <a:effectLst/>
                <a:latin typeface="Calibri" panose="020F0502020204030204" pitchFamily="34" charset="0"/>
                <a:ea typeface="Calibri" panose="020F0502020204030204" pitchFamily="34" charset="0"/>
                <a:cs typeface="DaunPenh" pitchFamily="2" charset="0"/>
              </a:rPr>
              <a:t> </a:t>
            </a:r>
            <a:r>
              <a:rPr lang="km-KH" sz="1800" dirty="0">
                <a:effectLst/>
                <a:latin typeface="Calibri" panose="020F0502020204030204" pitchFamily="34" charset="0"/>
                <a:ea typeface="Calibri" panose="020F0502020204030204" pitchFamily="34" charset="0"/>
                <a:cs typeface="Arial" panose="020B0604020202020204" pitchFamily="34" charset="0"/>
              </a:rPr>
              <a:t>ទិដ្ឋភាពទូទៅ និងជំហានបន្ទាប់</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457200" lvl="1" indent="0">
              <a:spcBef>
                <a:spcPts val="0"/>
              </a:spcBef>
              <a:buNone/>
            </a:pPr>
            <a:r>
              <a:rPr lang="km-KH" sz="1800" dirty="0">
                <a:effectLst/>
                <a:latin typeface="Calibri" panose="020F0502020204030204" pitchFamily="34" charset="0"/>
                <a:ea typeface="Calibri" panose="020F0502020204030204" pitchFamily="34" charset="0"/>
                <a:cs typeface="Arial" panose="020B0604020202020204" pitchFamily="34" charset="0"/>
              </a:rPr>
              <a:t>i. ទិដ្ឋភាពទូទៅ និងតារាងពេលវេលា</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km-KH"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km-KH" sz="1800" dirty="0">
                <a:effectLst/>
                <a:latin typeface="Calibri" panose="020F0502020204030204" pitchFamily="34" charset="0"/>
                <a:ea typeface="Calibri" panose="020F0502020204030204" pitchFamily="34" charset="0"/>
                <a:cs typeface="Arial" panose="020B0604020202020204" pitchFamily="34" charset="0"/>
              </a:rPr>
              <a:t>ម៉ោង 6:55 នាទីល្ងាច សុន្ទរកថាបិទនិងមតិយោបល់​សាធារណជនទូទៅ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km-KH"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km-KH" sz="1800" dirty="0">
                <a:effectLst/>
                <a:latin typeface="Calibri" panose="020F0502020204030204" pitchFamily="34" charset="0"/>
                <a:ea typeface="Calibri" panose="020F0502020204030204" pitchFamily="34" charset="0"/>
                <a:cs typeface="Arial" panose="020B0604020202020204" pitchFamily="34" charset="0"/>
              </a:rPr>
              <a:t>ម៉ោង 7 ល្ងាច ការផ្អាកកិច្ចប្រជុំ</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indent="0">
              <a:spcBef>
                <a:spcPts val="0"/>
              </a:spcBef>
              <a:buNone/>
            </a:pPr>
            <a:endParaRPr lang="en-US" sz="1800" b="1" dirty="0">
              <a:solidFill>
                <a:srgbClr val="000000"/>
              </a:solidFill>
              <a:latin typeface="Khmer UI" panose="020B0502040204020203" pitchFamily="34" charset="0"/>
              <a:cs typeface="Khmer UI" panose="020B0502040204020203" pitchFamily="34" charset="0"/>
            </a:endParaRPr>
          </a:p>
        </p:txBody>
      </p:sp>
      <p:sp>
        <p:nvSpPr>
          <p:cNvPr id="6" name="Slide Number Placeholder 3">
            <a:extLst>
              <a:ext uri="{FF2B5EF4-FFF2-40B4-BE49-F238E27FC236}">
                <a16:creationId xmlns:a16="http://schemas.microsoft.com/office/drawing/2014/main" id="{6D3C5C21-F9DE-409C-8397-C47E98A526FD}"/>
              </a:ext>
            </a:extLst>
          </p:cNvPr>
          <p:cNvSpPr txBox="1">
            <a:spLocks/>
          </p:cNvSpPr>
          <p:nvPr/>
        </p:nvSpPr>
        <p:spPr>
          <a:xfrm>
            <a:off x="9248954" y="6356350"/>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7449C7E4-6ABE-424B-BF2D-15800CB3B7E9}"/>
              </a:ext>
            </a:extLst>
          </p:cNvPr>
          <p:cNvGrpSpPr/>
          <p:nvPr/>
        </p:nvGrpSpPr>
        <p:grpSpPr>
          <a:xfrm>
            <a:off x="315766" y="6198925"/>
            <a:ext cx="1457119" cy="470357"/>
            <a:chOff x="2085360" y="5841270"/>
            <a:chExt cx="1457119" cy="470357"/>
          </a:xfrm>
        </p:grpSpPr>
        <p:sp>
          <p:nvSpPr>
            <p:cNvPr id="8" name="Rectangle 7">
              <a:extLst>
                <a:ext uri="{FF2B5EF4-FFF2-40B4-BE49-F238E27FC236}">
                  <a16:creationId xmlns:a16="http://schemas.microsoft.com/office/drawing/2014/main" id="{FBDF4B1D-0894-48AA-A31C-5F04F4C54F83}"/>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6B3CC04A-0F0E-4131-84EF-313A245D0D17}"/>
                </a:ext>
              </a:extLst>
            </p:cNvPr>
            <p:cNvGrpSpPr/>
            <p:nvPr/>
          </p:nvGrpSpPr>
          <p:grpSpPr>
            <a:xfrm>
              <a:off x="2154894" y="5873388"/>
              <a:ext cx="1387585" cy="406123"/>
              <a:chOff x="299780" y="6166127"/>
              <a:chExt cx="1387585" cy="406123"/>
            </a:xfrm>
          </p:grpSpPr>
          <p:pic>
            <p:nvPicPr>
              <p:cNvPr id="10" name="Picture 9" descr="Logo&#10;&#10;Description automatically generated">
                <a:extLst>
                  <a:ext uri="{FF2B5EF4-FFF2-40B4-BE49-F238E27FC236}">
                    <a16:creationId xmlns:a16="http://schemas.microsoft.com/office/drawing/2014/main" id="{E9F35922-2B5B-47A0-BC50-3C4174B76831}"/>
                  </a:ext>
                </a:extLst>
              </p:cNvPr>
              <p:cNvPicPr>
                <a:picLocks noChangeAspect="1"/>
              </p:cNvPicPr>
              <p:nvPr/>
            </p:nvPicPr>
            <p:blipFill>
              <a:blip r:embed="rId3"/>
              <a:stretch>
                <a:fillRect/>
              </a:stretch>
            </p:blipFill>
            <p:spPr>
              <a:xfrm>
                <a:off x="299780" y="6166127"/>
                <a:ext cx="406123" cy="406123"/>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688C0F81-03C8-414D-A265-34A4D4B3FBD5}"/>
                  </a:ext>
                </a:extLst>
              </p:cNvPr>
              <p:cNvPicPr>
                <a:picLocks noChangeAspect="1"/>
              </p:cNvPicPr>
              <p:nvPr/>
            </p:nvPicPr>
            <p:blipFill>
              <a:blip r:embed="rId4"/>
              <a:stretch>
                <a:fillRect/>
              </a:stretch>
            </p:blipFill>
            <p:spPr>
              <a:xfrm>
                <a:off x="672497" y="6223259"/>
                <a:ext cx="1014868" cy="297998"/>
              </a:xfrm>
              <a:prstGeom prst="rect">
                <a:avLst/>
              </a:prstGeom>
            </p:spPr>
          </p:pic>
        </p:grpSp>
      </p:grpSp>
    </p:spTree>
    <p:extLst>
      <p:ext uri="{BB962C8B-B14F-4D97-AF65-F5344CB8AC3E}">
        <p14:creationId xmlns:p14="http://schemas.microsoft.com/office/powerpoint/2010/main" val="21814522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654B30-8389-451B-8905-20A130ED9F30}"/>
              </a:ext>
            </a:extLst>
          </p:cNvPr>
          <p:cNvSpPr txBox="1"/>
          <p:nvPr/>
        </p:nvSpPr>
        <p:spPr>
          <a:xfrm>
            <a:off x="0" y="2072569"/>
            <a:ext cx="12172996" cy="769441"/>
          </a:xfrm>
          <a:prstGeom prst="rect">
            <a:avLst/>
          </a:prstGeom>
          <a:solidFill>
            <a:srgbClr val="00B4BD"/>
          </a:solidFill>
        </p:spPr>
        <p:txBody>
          <a:bodyPr wrap="square" lIns="91440" tIns="45720" rIns="91440" bIns="45720" rtlCol="0" anchor="t">
            <a:spAutoFit/>
          </a:bodyPr>
          <a:lstStyle/>
          <a:p>
            <a:pPr algn="ctr">
              <a:spcAft>
                <a:spcPts val="600"/>
              </a:spcAft>
            </a:pPr>
            <a:endParaRPr lang="en-US" sz="4400" b="1" i="1">
              <a:solidFill>
                <a:schemeClr val="bg1"/>
              </a:solidFill>
              <a:cs typeface="Calibri"/>
            </a:endParaRPr>
          </a:p>
        </p:txBody>
      </p:sp>
      <p:sp>
        <p:nvSpPr>
          <p:cNvPr id="7" name="TextBox 6">
            <a:extLst>
              <a:ext uri="{FF2B5EF4-FFF2-40B4-BE49-F238E27FC236}">
                <a16:creationId xmlns:a16="http://schemas.microsoft.com/office/drawing/2014/main" id="{2B3BC864-424D-4DD6-BA81-3AA0E08EC667}"/>
              </a:ext>
            </a:extLst>
          </p:cNvPr>
          <p:cNvSpPr txBox="1"/>
          <p:nvPr/>
        </p:nvSpPr>
        <p:spPr>
          <a:xfrm>
            <a:off x="4852" y="1753353"/>
            <a:ext cx="12172996" cy="1569660"/>
          </a:xfrm>
          <a:prstGeom prst="rect">
            <a:avLst/>
          </a:prstGeom>
          <a:noFill/>
        </p:spPr>
        <p:txBody>
          <a:bodyPr wrap="square" lIns="91440" tIns="45720" rIns="91440" bIns="45720" anchor="t">
            <a:spAutoFit/>
          </a:bodyPr>
          <a:lstStyle/>
          <a:p>
            <a:pPr marL="0" marR="0" algn="ctr">
              <a:spcBef>
                <a:spcPts val="0"/>
              </a:spcBef>
              <a:spcAft>
                <a:spcPts val="0"/>
              </a:spcAft>
            </a:pPr>
            <a:r>
              <a:rPr lang="km-KH" sz="32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t>របៀបវារៈ #1៖</a:t>
            </a:r>
            <a:endParaRPr lang="en-US" sz="32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marL="0" marR="0" algn="ctr">
              <a:spcBef>
                <a:spcPts val="0"/>
              </a:spcBef>
              <a:spcAft>
                <a:spcPts val="0"/>
              </a:spcAft>
            </a:pPr>
            <a:r>
              <a:rPr lang="km-KH" sz="32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t>យុទ្ធសាស្ត្រពហុបែបផែន គម្រោងនិងកម្មវិធី</a:t>
            </a:r>
            <a:endParaRPr lang="en-US" sz="32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marL="0" marR="0" algn="ctr">
              <a:spcBef>
                <a:spcPts val="0"/>
              </a:spcBef>
              <a:spcAft>
                <a:spcPts val="0"/>
              </a:spcAft>
            </a:pPr>
            <a:r>
              <a:rPr lang="km-KH" sz="32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t>បញ្ជីដំបូងដែលត្រូវបានកែសម្រួល</a:t>
            </a:r>
            <a:endParaRPr lang="en-US" sz="32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125837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7D83307-4060-4981-ADD9-C6CD4E8408C6}"/>
              </a:ext>
            </a:extLst>
          </p:cNvPr>
          <p:cNvSpPr txBox="1"/>
          <p:nvPr/>
        </p:nvSpPr>
        <p:spPr>
          <a:xfrm>
            <a:off x="126351" y="0"/>
            <a:ext cx="11705514" cy="1077218"/>
          </a:xfrm>
          <a:prstGeom prst="rect">
            <a:avLst/>
          </a:prstGeom>
          <a:noFill/>
        </p:spPr>
        <p:txBody>
          <a:bodyPr wrap="square" lIns="91440" tIns="45720" rIns="91440" bIns="45720" anchor="t">
            <a:spAutoFit/>
          </a:bodyPr>
          <a:lstStyle/>
          <a:p>
            <a:pPr marL="0" marR="0">
              <a:spcBef>
                <a:spcPts val="0"/>
              </a:spcBef>
              <a:spcAft>
                <a:spcPts val="0"/>
              </a:spcAft>
            </a:pPr>
            <a:r>
              <a:rPr lang="km-KH" sz="32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t>ទិដ្ឋភាពទូទៅនៃប្រធានបទ៖ បញ្ជីដំបូងនៃគម្រោង </a:t>
            </a:r>
            <a:endParaRPr lang="en-US" sz="3200" b="1"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km-KH" sz="32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t>និងកម្មវិធី</a:t>
            </a:r>
            <a:endParaRPr lang="en-US" sz="32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F6CBF3F3-A624-6AEF-4085-EC97BBA8361E}"/>
              </a:ext>
            </a:extLst>
          </p:cNvPr>
          <p:cNvSpPr txBox="1"/>
          <p:nvPr/>
        </p:nvSpPr>
        <p:spPr>
          <a:xfrm>
            <a:off x="431619" y="1105551"/>
            <a:ext cx="11588931" cy="4401205"/>
          </a:xfrm>
          <a:prstGeom prst="rect">
            <a:avLst/>
          </a:prstGeom>
          <a:noFill/>
        </p:spPr>
        <p:txBody>
          <a:bodyPr wrap="square" lIns="91440" tIns="45720" rIns="91440" bIns="45720" anchor="t">
            <a:spAutoFit/>
          </a:bodyPr>
          <a:lstStyle/>
          <a:p>
            <a:pPr marL="0" marR="0">
              <a:spcBef>
                <a:spcPts val="0"/>
              </a:spcBef>
              <a:spcAft>
                <a:spcPts val="0"/>
              </a:spcAft>
            </a:pPr>
            <a:r>
              <a:rPr lang="km-KH" sz="2800" b="1" dirty="0">
                <a:effectLst/>
                <a:ea typeface="Calibri" panose="020F0502020204030204" pitchFamily="34" charset="0"/>
                <a:cs typeface="Arial" panose="020B0604020202020204" pitchFamily="34" charset="0"/>
              </a:rPr>
              <a:t>នៅក្នុងផ្នែកនេះ យើងនឹង...</a:t>
            </a:r>
            <a:endParaRPr lang="en-US" sz="2800" dirty="0">
              <a:effectLst/>
              <a:ea typeface="Calibri" panose="020F0502020204030204" pitchFamily="34" charset="0"/>
              <a:cs typeface="Arial" panose="020B0604020202020204" pitchFamily="34" charset="0"/>
            </a:endParaRPr>
          </a:p>
          <a:p>
            <a:pPr marL="342900" marR="0" lvl="0" indent="-342900">
              <a:spcBef>
                <a:spcPts val="0"/>
              </a:spcBef>
              <a:spcAft>
                <a:spcPts val="0"/>
              </a:spcAft>
              <a:buFont typeface="Arial" panose="020B0604020202020204" pitchFamily="34" charset="0"/>
              <a:buChar char="•"/>
              <a:tabLst>
                <a:tab pos="457200" algn="l"/>
              </a:tabLst>
            </a:pPr>
            <a:r>
              <a:rPr lang="km-KH" sz="2800" dirty="0">
                <a:effectLst/>
                <a:ea typeface="Calibri" panose="020F0502020204030204" pitchFamily="34" charset="0"/>
                <a:cs typeface="Times New Roman" panose="02020603050405020304" pitchFamily="18" charset="0"/>
              </a:rPr>
              <a:t>ពិនិត្យវាយតម្លៃតារាងពេលវេលា ទស្សនៈវិស័យ គោលដៅ និងគោលការណ៍តម្រង់ទិស​របស់គម្រោង</a:t>
            </a:r>
            <a:endParaRPr lang="en-US" sz="2800" dirty="0">
              <a:effectLs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km-KH" sz="2800" dirty="0">
                <a:effectLst/>
                <a:ea typeface="Calibri" panose="020F0502020204030204" pitchFamily="34" charset="0"/>
                <a:cs typeface="Times New Roman" panose="02020603050405020304" pitchFamily="18" charset="0"/>
              </a:rPr>
              <a:t>ពិភាក្សា/ពន្យល់បំភ្លឺអំពីគម្រោងនិងកម្មវិធីជាក់លាក់ តាមការចាំបាច់</a:t>
            </a:r>
            <a:endParaRPr lang="en-US" sz="2800" dirty="0">
              <a:effectLst/>
              <a:ea typeface="Calibri" panose="020F0502020204030204" pitchFamily="34" charset="0"/>
              <a:cs typeface="Times New Roman" panose="02020603050405020304" pitchFamily="18" charset="0"/>
            </a:endParaRPr>
          </a:p>
          <a:p>
            <a:pPr marL="0" marR="0">
              <a:spcBef>
                <a:spcPts val="0"/>
              </a:spcBef>
              <a:spcAft>
                <a:spcPts val="0"/>
              </a:spcAft>
            </a:pPr>
            <a:r>
              <a:rPr lang="km-KH" sz="2800" b="1" dirty="0">
                <a:effectLst/>
                <a:ea typeface="Calibri" panose="020F0502020204030204" pitchFamily="34" charset="0"/>
                <a:cs typeface="Arial" panose="020B0604020202020204" pitchFamily="34" charset="0"/>
              </a:rPr>
              <a:t>គោលដៅពេលវេលាសម្រាប់កិច្ចពិភាក្សាក្នុងថ្ងៃនេះ</a:t>
            </a:r>
            <a:endParaRPr lang="en-US" sz="2800" dirty="0">
              <a:effectLst/>
              <a:ea typeface="Calibri" panose="020F0502020204030204" pitchFamily="34" charset="0"/>
              <a:cs typeface="Arial" panose="020B0604020202020204" pitchFamily="34" charset="0"/>
            </a:endParaRPr>
          </a:p>
          <a:p>
            <a:pPr marL="342900" marR="0" lvl="0" indent="-342900">
              <a:spcBef>
                <a:spcPts val="0"/>
              </a:spcBef>
              <a:spcAft>
                <a:spcPts val="0"/>
              </a:spcAft>
              <a:buFont typeface="Arial" panose="020B0604020202020204" pitchFamily="34" charset="0"/>
              <a:buChar char="•"/>
              <a:tabLst>
                <a:tab pos="457200" algn="l"/>
              </a:tabLst>
            </a:pPr>
            <a:r>
              <a:rPr lang="km-KH" sz="2800" dirty="0">
                <a:effectLst/>
                <a:ea typeface="Calibri" panose="020F0502020204030204" pitchFamily="34" charset="0"/>
                <a:cs typeface="Times New Roman" panose="02020603050405020304" pitchFamily="18" charset="0"/>
              </a:rPr>
              <a:t>រយៈពេល 1 ម៉ោង 10 នាទី</a:t>
            </a:r>
            <a:endParaRPr lang="en-US" sz="2800" dirty="0">
              <a:effectLst/>
              <a:ea typeface="Calibri" panose="020F0502020204030204" pitchFamily="34" charset="0"/>
              <a:cs typeface="Times New Roman" panose="02020603050405020304" pitchFamily="18" charset="0"/>
            </a:endParaRPr>
          </a:p>
          <a:p>
            <a:pPr marL="0" marR="0">
              <a:spcBef>
                <a:spcPts val="0"/>
              </a:spcBef>
              <a:spcAft>
                <a:spcPts val="0"/>
              </a:spcAft>
            </a:pPr>
            <a:r>
              <a:rPr lang="km-KH" sz="2800" b="1" dirty="0">
                <a:effectLst/>
                <a:ea typeface="Calibri" panose="020F0502020204030204" pitchFamily="34" charset="0"/>
                <a:cs typeface="Arial" panose="020B0604020202020204" pitchFamily="34" charset="0"/>
              </a:rPr>
              <a:t>សកម្មភាពរបស់​​ក្រុមការងារ៖</a:t>
            </a:r>
            <a:endParaRPr lang="en-US" sz="2800" dirty="0">
              <a:effectLst/>
              <a:ea typeface="Calibri" panose="020F0502020204030204" pitchFamily="34" charset="0"/>
              <a:cs typeface="Arial" panose="020B0604020202020204" pitchFamily="34" charset="0"/>
            </a:endParaRPr>
          </a:p>
          <a:p>
            <a:pPr marL="342900" marR="0" lvl="0" indent="-342900">
              <a:spcBef>
                <a:spcPts val="0"/>
              </a:spcBef>
              <a:spcAft>
                <a:spcPts val="0"/>
              </a:spcAft>
              <a:buFont typeface="Arial" panose="020B0604020202020204" pitchFamily="34" charset="0"/>
              <a:buChar char="•"/>
              <a:tabLst>
                <a:tab pos="457200" algn="l"/>
              </a:tabLst>
            </a:pPr>
            <a:r>
              <a:rPr lang="km-KH" sz="2800" dirty="0">
                <a:effectLst/>
                <a:ea typeface="Calibri" panose="020F0502020204030204" pitchFamily="34" charset="0"/>
                <a:cs typeface="Times New Roman" panose="02020603050405020304" pitchFamily="18" charset="0"/>
              </a:rPr>
              <a:t>ត្រូវធានាថាអ្នកយល់អំពីរបៀបដែលបញ្ជីគម្រោងត្រូវបានអភិវឌ្ឍបង្កើតឡើង និងរបៀបរៀបចំបញ្ជីគម្រោង</a:t>
            </a:r>
            <a:endParaRPr lang="en-US" sz="2800" dirty="0">
              <a:effectLst/>
              <a:ea typeface="Calibri" panose="020F0502020204030204" pitchFamily="34" charset="0"/>
              <a:cs typeface="Times New Roman" panose="02020603050405020304" pitchFamily="18" charset="0"/>
            </a:endParaRPr>
          </a:p>
          <a:p>
            <a:r>
              <a:rPr lang="km-KH" sz="2800" dirty="0">
                <a:effectLst/>
                <a:ea typeface="Calibri" panose="020F0502020204030204" pitchFamily="34" charset="0"/>
                <a:cs typeface="Calibri" panose="020F0502020204030204" pitchFamily="34" charset="0"/>
              </a:rPr>
              <a:t>ពិភាក្សាអំពីអនុសាសន៍ដើម្បីជំរុញបញ្ជីដំបូងដែលត្រូវបានកែសម្រួលនៃយុទ្ធសាស្រ្តពហុបែបផែន គម្រោងនិងកម្មវិធី ឲ្យបោះជំហានទៅមុខទៅដល់ការវាយ​តម្លៃ</a:t>
            </a:r>
            <a:r>
              <a:rPr lang="en-US" sz="2800" dirty="0">
                <a:effectLst/>
              </a:rPr>
              <a:t> </a:t>
            </a:r>
            <a:endParaRPr lang="en-US" sz="2800" dirty="0">
              <a:solidFill>
                <a:srgbClr val="000000"/>
              </a:solidFill>
              <a:cs typeface="Calibri"/>
            </a:endParaRPr>
          </a:p>
        </p:txBody>
      </p:sp>
    </p:spTree>
    <p:extLst>
      <p:ext uri="{BB962C8B-B14F-4D97-AF65-F5344CB8AC3E}">
        <p14:creationId xmlns:p14="http://schemas.microsoft.com/office/powerpoint/2010/main" val="38787675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TextBox 105">
            <a:extLst>
              <a:ext uri="{FF2B5EF4-FFF2-40B4-BE49-F238E27FC236}">
                <a16:creationId xmlns:a16="http://schemas.microsoft.com/office/drawing/2014/main" id="{2E1B04E0-7182-4049-B912-0D32EEBDB815}"/>
              </a:ext>
            </a:extLst>
          </p:cNvPr>
          <p:cNvSpPr txBox="1"/>
          <p:nvPr/>
        </p:nvSpPr>
        <p:spPr>
          <a:xfrm>
            <a:off x="320266" y="204318"/>
            <a:ext cx="9624126" cy="707886"/>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km-KH" sz="4000" u="none" strike="noStrike" kern="1200" cap="none" spc="0" normalizeH="0" baseline="0" noProof="0" dirty="0">
                <a:ln>
                  <a:noFill/>
                </a:ln>
                <a:solidFill>
                  <a:schemeClr val="bg1"/>
                </a:solidFill>
                <a:effectLst/>
                <a:uLnTx/>
                <a:uFillTx/>
                <a:latin typeface="Calibri"/>
                <a:ea typeface="Times New Roman" panose="02020603050405020304" pitchFamily="18" charset="0"/>
                <a:cs typeface="Times New Roman"/>
              </a:rPr>
              <a:t>អ្វីដែលយើងកំពុងធ្វើការឆ្ពោះទៅកាន់</a:t>
            </a:r>
            <a:r>
              <a:rPr lang="en-US" sz="4000" dirty="0">
                <a:solidFill>
                  <a:schemeClr val="bg1"/>
                </a:solidFill>
                <a:latin typeface="Calibri"/>
                <a:ea typeface="Times New Roman" panose="02020603050405020304" pitchFamily="18" charset="0"/>
                <a:cs typeface="Times New Roman"/>
              </a:rPr>
              <a:t> </a:t>
            </a:r>
            <a:endParaRPr kumimoji="0" lang="en-US" sz="4000" b="1" u="none" strike="noStrike" kern="1200" cap="none" spc="0" normalizeH="0" baseline="0" noProof="0" dirty="0">
              <a:ln>
                <a:noFill/>
              </a:ln>
              <a:solidFill>
                <a:schemeClr val="bg1"/>
              </a:solidFill>
              <a:effectLst/>
              <a:uLnTx/>
              <a:uFillTx/>
              <a:latin typeface="Calibri"/>
              <a:ea typeface="Times New Roman" panose="02020603050405020304" pitchFamily="18" charset="0"/>
              <a:cs typeface="Times New Roman"/>
            </a:endParaRPr>
          </a:p>
        </p:txBody>
      </p:sp>
      <p:sp>
        <p:nvSpPr>
          <p:cNvPr id="5" name="TextBox 4">
            <a:extLst>
              <a:ext uri="{FF2B5EF4-FFF2-40B4-BE49-F238E27FC236}">
                <a16:creationId xmlns:a16="http://schemas.microsoft.com/office/drawing/2014/main" id="{38A2B4D1-0C13-4652-AA41-465AA35D9C4B}"/>
              </a:ext>
            </a:extLst>
          </p:cNvPr>
          <p:cNvSpPr txBox="1"/>
          <p:nvPr/>
        </p:nvSpPr>
        <p:spPr>
          <a:xfrm>
            <a:off x="11580092" y="6463194"/>
            <a:ext cx="381000" cy="287582"/>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61A7D2B-7C47-FAD7-379F-9803817BDF77}"/>
              </a:ext>
            </a:extLst>
          </p:cNvPr>
          <p:cNvPicPr>
            <a:picLocks noChangeAspect="1"/>
          </p:cNvPicPr>
          <p:nvPr/>
        </p:nvPicPr>
        <p:blipFill rotWithShape="1">
          <a:blip r:embed="rId3"/>
          <a:srcRect b="47685"/>
          <a:stretch/>
        </p:blipFill>
        <p:spPr>
          <a:xfrm>
            <a:off x="0" y="2316494"/>
            <a:ext cx="12080414" cy="1559329"/>
          </a:xfrm>
          <a:prstGeom prst="rect">
            <a:avLst/>
          </a:prstGeom>
        </p:spPr>
      </p:pic>
      <p:grpSp>
        <p:nvGrpSpPr>
          <p:cNvPr id="6" name="Group 5">
            <a:extLst>
              <a:ext uri="{FF2B5EF4-FFF2-40B4-BE49-F238E27FC236}">
                <a16:creationId xmlns:a16="http://schemas.microsoft.com/office/drawing/2014/main" id="{893A8936-91A2-58F1-A2A6-776F79FE1507}"/>
              </a:ext>
            </a:extLst>
          </p:cNvPr>
          <p:cNvGrpSpPr/>
          <p:nvPr/>
        </p:nvGrpSpPr>
        <p:grpSpPr>
          <a:xfrm>
            <a:off x="6278975" y="1971257"/>
            <a:ext cx="1136073" cy="806805"/>
            <a:chOff x="6400741" y="1136579"/>
            <a:chExt cx="1136073" cy="806805"/>
          </a:xfrm>
        </p:grpSpPr>
        <p:sp>
          <p:nvSpPr>
            <p:cNvPr id="7" name="Oval 6">
              <a:extLst>
                <a:ext uri="{FF2B5EF4-FFF2-40B4-BE49-F238E27FC236}">
                  <a16:creationId xmlns:a16="http://schemas.microsoft.com/office/drawing/2014/main" id="{0634094E-BC5C-3A08-B6F7-31689D22C291}"/>
                </a:ext>
              </a:extLst>
            </p:cNvPr>
            <p:cNvSpPr>
              <a:spLocks noChangeAspect="1"/>
            </p:cNvSpPr>
            <p:nvPr/>
          </p:nvSpPr>
          <p:spPr>
            <a:xfrm>
              <a:off x="6565376" y="1136579"/>
              <a:ext cx="806805" cy="80680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2C69989-5494-1738-0B71-0EC073173769}"/>
                </a:ext>
              </a:extLst>
            </p:cNvPr>
            <p:cNvSpPr txBox="1"/>
            <p:nvPr/>
          </p:nvSpPr>
          <p:spPr>
            <a:xfrm>
              <a:off x="6400741" y="1297385"/>
              <a:ext cx="1136073" cy="430887"/>
            </a:xfrm>
            <a:prstGeom prst="rect">
              <a:avLst/>
            </a:prstGeom>
            <a:noFill/>
          </p:spPr>
          <p:txBody>
            <a:bodyPr wrap="square" rtlCol="0">
              <a:spAutoFit/>
            </a:bodyPr>
            <a:lstStyle/>
            <a:p>
              <a:pPr algn="ctr"/>
              <a:r>
                <a:rPr lang="fil-PH" sz="1100" b="1" dirty="0">
                  <a:effectLst/>
                  <a:latin typeface="Noto Sans Khmer"/>
                  <a:ea typeface="Calibri" panose="020F0502020204030204" pitchFamily="34" charset="0"/>
                </a:rPr>
                <a:t>ដំណាក់កាលបន្ទាប់</a:t>
              </a:r>
              <a:r>
                <a:rPr lang="en-US" sz="1100" b="1" dirty="0">
                  <a:effectLst/>
                </a:rPr>
                <a:t> </a:t>
              </a:r>
              <a:endParaRPr lang="en-US" sz="1100" b="1" dirty="0"/>
            </a:p>
          </p:txBody>
        </p:sp>
      </p:grpSp>
    </p:spTree>
    <p:extLst>
      <p:ext uri="{BB962C8B-B14F-4D97-AF65-F5344CB8AC3E}">
        <p14:creationId xmlns:p14="http://schemas.microsoft.com/office/powerpoint/2010/main" val="39375592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Rounded Corners 30">
            <a:extLst>
              <a:ext uri="{FF2B5EF4-FFF2-40B4-BE49-F238E27FC236}">
                <a16:creationId xmlns:a16="http://schemas.microsoft.com/office/drawing/2014/main" id="{8799029F-A42D-35D1-849D-2C10A30C0572}"/>
              </a:ext>
            </a:extLst>
          </p:cNvPr>
          <p:cNvSpPr/>
          <p:nvPr/>
        </p:nvSpPr>
        <p:spPr>
          <a:xfrm>
            <a:off x="3803865" y="3825555"/>
            <a:ext cx="4866235" cy="47300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km-KH" sz="3200" b="1" dirty="0">
                <a:solidFill>
                  <a:schemeClr val="tx2"/>
                </a:solidFill>
                <a:latin typeface="Calibri"/>
              </a:rPr>
              <a:t>ក្របខ័ណ្ឌវាយតម្លៃ</a:t>
            </a:r>
            <a:endParaRPr kumimoji="0" lang="en-US" sz="3200" b="0" u="none" strike="noStrike" kern="1200" cap="none" spc="0" normalizeH="0" baseline="0" noProof="0" dirty="0">
              <a:ln>
                <a:noFill/>
              </a:ln>
              <a:solidFill>
                <a:schemeClr val="tx2"/>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52235525-389C-8353-7CB9-DDD718A86F69}"/>
              </a:ext>
            </a:extLst>
          </p:cNvPr>
          <p:cNvSpPr/>
          <p:nvPr/>
        </p:nvSpPr>
        <p:spPr>
          <a:xfrm>
            <a:off x="-1577556" y="1185740"/>
            <a:ext cx="6323264" cy="51210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km-KH" sz="2800" b="1" i="0" u="none" strike="noStrike" kern="1200" cap="none" spc="0" normalizeH="0" baseline="0" noProof="0" dirty="0">
                <a:ln>
                  <a:noFill/>
                </a:ln>
                <a:solidFill>
                  <a:srgbClr val="D08C33"/>
                </a:solidFill>
                <a:effectLst/>
                <a:uLnTx/>
                <a:uFillTx/>
                <a:latin typeface="Calibri"/>
                <a:ea typeface="+mn-ea"/>
                <a:cs typeface="+mn-cs"/>
              </a:rPr>
              <a:t>យុទ្ធសាស្ត្រពហុគំរូ គម្រោង និងកម្មវិធីចម្រុះ</a:t>
            </a:r>
          </a:p>
        </p:txBody>
      </p:sp>
      <p:sp>
        <p:nvSpPr>
          <p:cNvPr id="19" name="Arrow: Right 18">
            <a:extLst>
              <a:ext uri="{FF2B5EF4-FFF2-40B4-BE49-F238E27FC236}">
                <a16:creationId xmlns:a16="http://schemas.microsoft.com/office/drawing/2014/main" id="{66E8396B-D9E6-CC7E-FE3F-8F3B8E1DEA61}"/>
              </a:ext>
            </a:extLst>
          </p:cNvPr>
          <p:cNvSpPr/>
          <p:nvPr/>
        </p:nvSpPr>
        <p:spPr>
          <a:xfrm>
            <a:off x="5464142" y="3565182"/>
            <a:ext cx="6722927" cy="2930421"/>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Arrow: Right 12">
            <a:extLst>
              <a:ext uri="{FF2B5EF4-FFF2-40B4-BE49-F238E27FC236}">
                <a16:creationId xmlns:a16="http://schemas.microsoft.com/office/drawing/2014/main" id="{BA8CC2A0-74CC-0A0C-FEAB-A1D844DD0BB1}"/>
              </a:ext>
            </a:extLst>
          </p:cNvPr>
          <p:cNvSpPr/>
          <p:nvPr/>
        </p:nvSpPr>
        <p:spPr>
          <a:xfrm>
            <a:off x="0" y="948010"/>
            <a:ext cx="9842965" cy="2919689"/>
          </a:xfrm>
          <a:prstGeom prst="right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B650A32-AF08-D21A-FD6A-2094A81F568C}"/>
              </a:ext>
            </a:extLst>
          </p:cNvPr>
          <p:cNvSpPr>
            <a:spLocks noGrp="1"/>
          </p:cNvSpPr>
          <p:nvPr>
            <p:ph type="title"/>
          </p:nvPr>
        </p:nvSpPr>
        <p:spPr>
          <a:xfrm>
            <a:off x="359593" y="279005"/>
            <a:ext cx="9045633" cy="429145"/>
          </a:xfrm>
        </p:spPr>
        <p:txBody>
          <a:bodyPr/>
          <a:lstStyle/>
          <a:p>
            <a:pPr>
              <a:defRPr/>
            </a:pPr>
            <a:r>
              <a:rPr lang="km-KH" sz="1800" dirty="0">
                <a:effectLst/>
                <a:ea typeface="Calibri" panose="020F0502020204030204" pitchFamily="34" charset="0"/>
                <a:cs typeface="Noto Sans Khmer"/>
              </a:rPr>
              <a:t>បញ្ជីដំបូងនៃគម្រោង និងកម្មវិធី</a:t>
            </a:r>
            <a:r>
              <a:rPr lang="en-US" sz="2400" dirty="0">
                <a:ea typeface="Calibri" panose="020F0502020204030204" pitchFamily="34" charset="0"/>
                <a:cs typeface="Noto Sans Khmer"/>
              </a:rPr>
              <a:t>: </a:t>
            </a:r>
            <a:r>
              <a:rPr kumimoji="0" lang="km-KH" sz="4000" b="1" u="none" strike="noStrike" kern="1200" cap="none" spc="0" normalizeH="0" baseline="0" noProof="0" dirty="0">
                <a:ln>
                  <a:noFill/>
                </a:ln>
                <a:effectLst/>
                <a:uLnTx/>
                <a:uFillTx/>
                <a:latin typeface="Calibri"/>
                <a:ea typeface="Times New Roman" panose="02020603050405020304" pitchFamily="18" charset="0"/>
                <a:cs typeface="Times New Roman"/>
              </a:rPr>
              <a:t>ការរំពឹងទុកដំណាក់កាលបន្ទាប់</a:t>
            </a:r>
          </a:p>
        </p:txBody>
      </p:sp>
      <p:sp>
        <p:nvSpPr>
          <p:cNvPr id="3" name="Slide Number Placeholder 2">
            <a:extLst>
              <a:ext uri="{FF2B5EF4-FFF2-40B4-BE49-F238E27FC236}">
                <a16:creationId xmlns:a16="http://schemas.microsoft.com/office/drawing/2014/main" id="{9E66A617-A122-2733-0C48-98A17FF4E64D}"/>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99CCAFA-0941-60C9-B04E-D4DEC78484A1}"/>
              </a:ext>
            </a:extLst>
          </p:cNvPr>
          <p:cNvSpPr txBox="1"/>
          <p:nvPr/>
        </p:nvSpPr>
        <p:spPr>
          <a:xfrm>
            <a:off x="48828" y="1934254"/>
            <a:ext cx="174452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a:spcBef>
                <a:spcPts val="0"/>
              </a:spcBef>
              <a:spcAft>
                <a:spcPts val="0"/>
              </a:spcAft>
            </a:pPr>
            <a:r>
              <a:rPr lang="km-KH" sz="1800" dirty="0">
                <a:effectLst/>
                <a:ea typeface="Calibri" panose="020F0502020204030204" pitchFamily="34" charset="0"/>
                <a:cs typeface="Noto Sans Khmer"/>
              </a:rPr>
              <a:t>ចងក្រងបញ្ជីពេញលេញនៃគម្រោង/កម្មវិធី</a:t>
            </a:r>
            <a:r>
              <a:rPr lang="en-US" sz="1600" dirty="0">
                <a:effectLst/>
              </a:rPr>
              <a:t> </a:t>
            </a:r>
            <a:endParaRPr lang="en-US" sz="16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AEFBEA27-EB1C-712E-AC3C-B7D069D3DEB6}"/>
              </a:ext>
            </a:extLst>
          </p:cNvPr>
          <p:cNvSpPr txBox="1"/>
          <p:nvPr/>
        </p:nvSpPr>
        <p:spPr>
          <a:xfrm>
            <a:off x="7576656" y="1955595"/>
            <a:ext cx="182857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a:spcBef>
                <a:spcPts val="0"/>
              </a:spcBef>
              <a:spcAft>
                <a:spcPts val="0"/>
              </a:spcAft>
            </a:pPr>
            <a:r>
              <a:rPr lang="km-KH" sz="1800" dirty="0">
                <a:effectLst/>
                <a:latin typeface="Calibri" panose="020F0502020204030204" pitchFamily="34" charset="0"/>
                <a:ea typeface="Calibri" panose="020F0502020204030204" pitchFamily="34" charset="0"/>
                <a:cs typeface="Noto Sans Khmer"/>
              </a:rPr>
              <a:t>គម្រោងបណ្តុំសម្រាប់ការវាយតម្លៃ</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49C8A0C5-D873-D034-9576-D241E75C3232}"/>
              </a:ext>
            </a:extLst>
          </p:cNvPr>
          <p:cNvSpPr txBox="1"/>
          <p:nvPr/>
        </p:nvSpPr>
        <p:spPr>
          <a:xfrm>
            <a:off x="5618918" y="4361295"/>
            <a:ext cx="1477906"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a:spcBef>
                <a:spcPts val="0"/>
              </a:spcBef>
              <a:spcAft>
                <a:spcPts val="0"/>
              </a:spcAft>
            </a:pPr>
            <a:r>
              <a:rPr lang="fil-PH" sz="2800" dirty="0">
                <a:solidFill>
                  <a:srgbClr val="04609E"/>
                </a:solidFill>
                <a:effectLst/>
                <a:latin typeface="Noto Sans Khmer"/>
                <a:ea typeface="Calibri" panose="020F0502020204030204" pitchFamily="34" charset="0"/>
                <a:cs typeface="Times New Roman" panose="02020603050405020304" pitchFamily="18" charset="0"/>
              </a:rPr>
              <a:t>បង្កើតលក្ខណៈវិនិច្ឆ័យ និងវិធានការអនុវត្ត</a:t>
            </a:r>
            <a:endParaRPr lang="en-US" sz="2800" dirty="0">
              <a:solidFill>
                <a:srgbClr val="04609E"/>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F107359A-3410-0C2B-EAEE-FB9F7131A7A4}"/>
              </a:ext>
            </a:extLst>
          </p:cNvPr>
          <p:cNvSpPr txBox="1"/>
          <p:nvPr/>
        </p:nvSpPr>
        <p:spPr>
          <a:xfrm>
            <a:off x="8910915" y="4481953"/>
            <a:ext cx="2354291"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l-PH" sz="2800" dirty="0">
                <a:solidFill>
                  <a:srgbClr val="04609E"/>
                </a:solidFill>
                <a:effectLst/>
                <a:latin typeface="Noto Sans Khmer"/>
                <a:ea typeface="Calibri" panose="020F0502020204030204" pitchFamily="34" charset="0"/>
                <a:cs typeface="Times New Roman" panose="02020603050405020304" pitchFamily="18" charset="0"/>
              </a:rPr>
              <a:t>វាយតម្លៃគម្រោងដែលបានខ្ចប់ដោយលក្ខណៈវិនិច្ឆ័យ និងវិធានការទាំងនេះ</a:t>
            </a:r>
            <a:endParaRPr lang="en-US" sz="2800" dirty="0">
              <a:solidFill>
                <a:srgbClr val="04609E"/>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432AC523-D48E-9320-8E2B-D79AD381FB33}"/>
              </a:ext>
            </a:extLst>
          </p:cNvPr>
          <p:cNvSpPr txBox="1"/>
          <p:nvPr/>
        </p:nvSpPr>
        <p:spPr>
          <a:xfrm>
            <a:off x="7357037" y="4481781"/>
            <a:ext cx="1313063"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l-PH" sz="2800" dirty="0">
                <a:solidFill>
                  <a:srgbClr val="04609E"/>
                </a:solidFill>
                <a:effectLst/>
                <a:latin typeface="Noto Sans Khmer"/>
                <a:ea typeface="Calibri" panose="020F0502020204030204" pitchFamily="34" charset="0"/>
                <a:cs typeface="Times New Roman" panose="02020603050405020304" pitchFamily="18" charset="0"/>
              </a:rPr>
              <a:t>ក្រុមការងារ, CLC, មតិរបស់ក្រុមការងារ</a:t>
            </a:r>
            <a:endParaRPr lang="en-US" sz="2800" dirty="0">
              <a:solidFill>
                <a:srgbClr val="04609E"/>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AA99E215-7E3C-3701-CFA4-1B3124297219}"/>
              </a:ext>
            </a:extLst>
          </p:cNvPr>
          <p:cNvSpPr txBox="1"/>
          <p:nvPr/>
        </p:nvSpPr>
        <p:spPr>
          <a:xfrm>
            <a:off x="1955623" y="1901437"/>
            <a:ext cx="176906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a:spcBef>
                <a:spcPts val="0"/>
              </a:spcBef>
              <a:spcAft>
                <a:spcPts val="0"/>
              </a:spcAft>
            </a:pPr>
            <a:r>
              <a:rPr lang="km-KH" sz="1800" dirty="0">
                <a:effectLst/>
                <a:latin typeface="Calibri" panose="020F0502020204030204" pitchFamily="34" charset="0"/>
                <a:ea typeface="Calibri" panose="020F0502020204030204" pitchFamily="34" charset="0"/>
                <a:cs typeface="Noto Sans Khmer"/>
              </a:rPr>
              <a:t>ក្រុមការងារ, CLC, ការត្រួតពិនិត្យ WG</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637CC66-F5AC-8B00-ABBA-D4F119433E0E}"/>
              </a:ext>
            </a:extLst>
          </p:cNvPr>
          <p:cNvSpPr txBox="1"/>
          <p:nvPr/>
        </p:nvSpPr>
        <p:spPr>
          <a:xfrm>
            <a:off x="3578144" y="1946188"/>
            <a:ext cx="183911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a:spcBef>
                <a:spcPts val="0"/>
              </a:spcBef>
              <a:spcAft>
                <a:spcPts val="0"/>
              </a:spcAft>
            </a:pPr>
            <a:r>
              <a:rPr lang="km-KH" sz="1800" dirty="0">
                <a:effectLst/>
                <a:latin typeface="Calibri" panose="020F0502020204030204" pitchFamily="34" charset="0"/>
                <a:ea typeface="Calibri" panose="020F0502020204030204" pitchFamily="34" charset="0"/>
                <a:cs typeface="Noto Sans Khmer"/>
              </a:rPr>
              <a:t>បញ្ជីគម្រោង និងកម្មវិធីដំបូងដែលបានកែប្រែ</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EBC1D157-BFF9-DD0F-6EF8-A4B3B37EE423}"/>
              </a:ext>
            </a:extLst>
          </p:cNvPr>
          <p:cNvCxnSpPr/>
          <p:nvPr/>
        </p:nvCxnSpPr>
        <p:spPr>
          <a:xfrm>
            <a:off x="1766437" y="2023847"/>
            <a:ext cx="1116" cy="802192"/>
          </a:xfrm>
          <a:prstGeom prst="straightConnector1">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AC37E46-9AB5-D54D-E0BB-957FDDF1F3D0}"/>
              </a:ext>
            </a:extLst>
          </p:cNvPr>
          <p:cNvCxnSpPr>
            <a:cxnSpLocks/>
          </p:cNvCxnSpPr>
          <p:nvPr/>
        </p:nvCxnSpPr>
        <p:spPr>
          <a:xfrm>
            <a:off x="3459700" y="2023847"/>
            <a:ext cx="1116" cy="802192"/>
          </a:xfrm>
          <a:prstGeom prst="straightConnector1">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17A71CB-D488-41F4-6665-6B77EB81C77D}"/>
              </a:ext>
            </a:extLst>
          </p:cNvPr>
          <p:cNvCxnSpPr>
            <a:cxnSpLocks/>
          </p:cNvCxnSpPr>
          <p:nvPr/>
        </p:nvCxnSpPr>
        <p:spPr>
          <a:xfrm>
            <a:off x="5464397" y="2046685"/>
            <a:ext cx="1116" cy="802192"/>
          </a:xfrm>
          <a:prstGeom prst="straightConnector1">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CB8EF15-2DDE-49F8-5FE5-C53E1554901D}"/>
              </a:ext>
            </a:extLst>
          </p:cNvPr>
          <p:cNvCxnSpPr>
            <a:cxnSpLocks/>
          </p:cNvCxnSpPr>
          <p:nvPr/>
        </p:nvCxnSpPr>
        <p:spPr>
          <a:xfrm>
            <a:off x="7184944" y="4646395"/>
            <a:ext cx="1116" cy="802192"/>
          </a:xfrm>
          <a:prstGeom prst="straightConnector1">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D54D697-6C81-DB02-40CA-AE7D986964DE}"/>
              </a:ext>
            </a:extLst>
          </p:cNvPr>
          <p:cNvCxnSpPr>
            <a:cxnSpLocks/>
          </p:cNvCxnSpPr>
          <p:nvPr/>
        </p:nvCxnSpPr>
        <p:spPr>
          <a:xfrm>
            <a:off x="8747151" y="4633695"/>
            <a:ext cx="1116" cy="802192"/>
          </a:xfrm>
          <a:prstGeom prst="straightConnector1">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14E1BB0-4C07-5A1E-EBAA-392F18A7FA42}"/>
              </a:ext>
            </a:extLst>
          </p:cNvPr>
          <p:cNvSpPr txBox="1"/>
          <p:nvPr/>
        </p:nvSpPr>
        <p:spPr>
          <a:xfrm>
            <a:off x="84545" y="3192344"/>
            <a:ext cx="2563635" cy="307777"/>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km-KH" sz="1400" dirty="0">
                <a:effectLst/>
                <a:ea typeface="Calibri" panose="020F0502020204030204" pitchFamily="34" charset="0"/>
                <a:cs typeface="Noto Sans Khmer"/>
              </a:rPr>
              <a:t>មតិសាធារណៈទាំងមូល</a:t>
            </a:r>
            <a:r>
              <a:rPr lang="en-US" sz="1400" dirty="0">
                <a:effectLst/>
              </a:rPr>
              <a:t> </a:t>
            </a:r>
            <a:endParaRPr kumimoji="0" lang="en-US" sz="1400" b="1" i="1"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D1BCF0C-F605-3E45-4CB6-D2BB1D61A6EB}"/>
              </a:ext>
            </a:extLst>
          </p:cNvPr>
          <p:cNvSpPr txBox="1"/>
          <p:nvPr/>
        </p:nvSpPr>
        <p:spPr>
          <a:xfrm>
            <a:off x="5521960" y="1946188"/>
            <a:ext cx="192553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a:spcBef>
                <a:spcPts val="0"/>
              </a:spcBef>
              <a:spcAft>
                <a:spcPts val="0"/>
              </a:spcAft>
            </a:pPr>
            <a:r>
              <a:rPr lang="km-KH" sz="1800" dirty="0">
                <a:effectLst/>
                <a:latin typeface="Calibri" panose="020F0502020204030204" pitchFamily="34" charset="0"/>
                <a:ea typeface="Calibri" panose="020F0502020204030204" pitchFamily="34" charset="0"/>
                <a:cs typeface="Noto Sans Khmer"/>
              </a:rPr>
              <a:t>ក្រុមការងារ, CLC, និងអនុសាសន៍របស់ WG</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cxnSp>
        <p:nvCxnSpPr>
          <p:cNvPr id="12" name="Straight Arrow Connector 11">
            <a:extLst>
              <a:ext uri="{FF2B5EF4-FFF2-40B4-BE49-F238E27FC236}">
                <a16:creationId xmlns:a16="http://schemas.microsoft.com/office/drawing/2014/main" id="{6F539986-446A-5E61-2934-FCDBE5A4A64D}"/>
              </a:ext>
            </a:extLst>
          </p:cNvPr>
          <p:cNvCxnSpPr>
            <a:cxnSpLocks/>
          </p:cNvCxnSpPr>
          <p:nvPr/>
        </p:nvCxnSpPr>
        <p:spPr>
          <a:xfrm>
            <a:off x="7498695" y="2042277"/>
            <a:ext cx="1116" cy="802192"/>
          </a:xfrm>
          <a:prstGeom prst="straightConnector1">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B86E993-C53D-8986-97C2-EF7439C25EF0}"/>
              </a:ext>
            </a:extLst>
          </p:cNvPr>
          <p:cNvSpPr txBox="1"/>
          <p:nvPr/>
        </p:nvSpPr>
        <p:spPr>
          <a:xfrm>
            <a:off x="5401163" y="5855905"/>
            <a:ext cx="2563635" cy="307777"/>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km-KH" sz="1400" dirty="0">
                <a:effectLst/>
                <a:ea typeface="Calibri" panose="020F0502020204030204" pitchFamily="34" charset="0"/>
                <a:cs typeface="Noto Sans Khmer"/>
              </a:rPr>
              <a:t>មតិសាធារណៈទាំងមូល</a:t>
            </a:r>
            <a:r>
              <a:rPr lang="en-US" sz="1400" dirty="0">
                <a:effectLst/>
              </a:rPr>
              <a:t> </a:t>
            </a:r>
            <a:endParaRPr kumimoji="0" lang="en-US" sz="1400" b="1" i="1"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20362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D7FC55D-4F98-4CDE-96DD-BAF7927A0086}"/>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477B9294-53C2-456B-BF48-3378239BA553}"/>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FDFD0C8A-7B8B-4426-9519-F8B09A75E683}"/>
              </a:ext>
            </a:extLst>
          </p:cNvPr>
          <p:cNvSpPr txBox="1"/>
          <p:nvPr/>
        </p:nvSpPr>
        <p:spPr>
          <a:xfrm>
            <a:off x="0" y="6374545"/>
            <a:ext cx="12192000" cy="307777"/>
          </a:xfrm>
          <a:prstGeom prst="rect">
            <a:avLst/>
          </a:prstGeom>
          <a:noFill/>
        </p:spPr>
        <p:txBody>
          <a:bodyPr wrap="square">
            <a:spAutoFit/>
          </a:bodyPr>
          <a:lstStyle/>
          <a:p>
            <a:pPr algn="ctr">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Find more project materials at: </a:t>
            </a:r>
            <a:r>
              <a:rPr lang="en-US" sz="1400">
                <a:effectLst/>
                <a:latin typeface="Calibri" panose="020F0502020204030204" pitchFamily="34" charset="0"/>
                <a:ea typeface="Calibri" panose="020F0502020204030204" pitchFamily="34" charset="0"/>
                <a:cs typeface="Arial" panose="020B0604020202020204" pitchFamily="34" charset="0"/>
                <a:hlinkClick r:id="rId3"/>
              </a:rPr>
              <a:t>https://www.metro.net/projects/lb-ela-corridor-plan/</a:t>
            </a:r>
            <a:r>
              <a:rPr lang="en-US" sz="1400">
                <a:effectLst/>
                <a:latin typeface="Calibri" panose="020F0502020204030204" pitchFamily="34" charset="0"/>
                <a:ea typeface="Calibri" panose="020F0502020204030204" pitchFamily="34" charset="0"/>
                <a:cs typeface="Arial" panose="020B0604020202020204" pitchFamily="34" charset="0"/>
              </a:rPr>
              <a:t> </a:t>
            </a:r>
            <a:endPar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6" name="Picture 5" descr="A picture containing text&#10;&#10;Description automatically generated">
            <a:extLst>
              <a:ext uri="{FF2B5EF4-FFF2-40B4-BE49-F238E27FC236}">
                <a16:creationId xmlns:a16="http://schemas.microsoft.com/office/drawing/2014/main" id="{26AE93E7-05D6-F233-C776-A653F4FC797B}"/>
              </a:ext>
            </a:extLst>
          </p:cNvPr>
          <p:cNvPicPr>
            <a:picLocks noChangeAspect="1"/>
          </p:cNvPicPr>
          <p:nvPr/>
        </p:nvPicPr>
        <p:blipFill>
          <a:blip r:embed="rId4"/>
          <a:stretch>
            <a:fillRect/>
          </a:stretch>
        </p:blipFill>
        <p:spPr>
          <a:xfrm>
            <a:off x="285995" y="30550"/>
            <a:ext cx="11620009" cy="6431988"/>
          </a:xfrm>
          <a:prstGeom prst="rect">
            <a:avLst/>
          </a:prstGeom>
        </p:spPr>
      </p:pic>
    </p:spTree>
    <p:extLst>
      <p:ext uri="{BB962C8B-B14F-4D97-AF65-F5344CB8AC3E}">
        <p14:creationId xmlns:p14="http://schemas.microsoft.com/office/powerpoint/2010/main" val="5472305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8B719E9-7D26-43FC-9D70-79D796263CE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D8695865-2C19-4240-BBBB-93ACF970B76C}"/>
              </a:ext>
            </a:extLst>
          </p:cNvPr>
          <p:cNvSpPr txBox="1">
            <a:spLocks/>
          </p:cNvSpPr>
          <p:nvPr/>
        </p:nvSpPr>
        <p:spPr>
          <a:xfrm>
            <a:off x="240114" y="213064"/>
            <a:ext cx="9834995" cy="546980"/>
          </a:xfrm>
          <a:prstGeom prst="rect">
            <a:avLst/>
          </a:prstGeom>
        </p:spPr>
        <p:txBody>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marL="0" marR="0">
              <a:spcBef>
                <a:spcPts val="0"/>
              </a:spcBef>
              <a:spcAft>
                <a:spcPts val="0"/>
              </a:spcAft>
            </a:pPr>
            <a:r>
              <a:rPr lang="km-KH" b="1" dirty="0">
                <a:effectLst/>
                <a:latin typeface="Calibri" panose="020F0502020204030204" pitchFamily="34" charset="0"/>
                <a:ea typeface="Calibri" panose="020F0502020204030204" pitchFamily="34" charset="0"/>
                <a:cs typeface="Arial" panose="020B0604020202020204" pitchFamily="34" charset="0"/>
              </a:rPr>
              <a:t>សំណួរស្ដីពីកិច្ចដំណើរការ</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274D6EB8-E26B-4600-9406-B0C53BFDF226}"/>
              </a:ext>
            </a:extLst>
          </p:cNvPr>
          <p:cNvSpPr txBox="1"/>
          <p:nvPr/>
        </p:nvSpPr>
        <p:spPr>
          <a:xfrm>
            <a:off x="6096000" y="5828084"/>
            <a:ext cx="5283201" cy="369332"/>
          </a:xfrm>
          <a:prstGeom prst="rect">
            <a:avLst/>
          </a:prstGeom>
          <a:noFill/>
        </p:spPr>
        <p:txBody>
          <a:bodyPr wrap="square" rtlCol="0">
            <a:spAutoFit/>
          </a:bodyPr>
          <a:lstStyle/>
          <a:p>
            <a:pPr marL="0" marR="0">
              <a:spcBef>
                <a:spcPts val="0"/>
              </a:spcBef>
              <a:spcAft>
                <a:spcPts val="0"/>
              </a:spcAft>
            </a:pPr>
            <a:r>
              <a:rPr lang="km-KH" sz="1800" i="1" u="sng"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3"/>
              </a:rPr>
              <a:t>MSPP Revised List - Questions and Answers link</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Title 1">
            <a:extLst>
              <a:ext uri="{FF2B5EF4-FFF2-40B4-BE49-F238E27FC236}">
                <a16:creationId xmlns:a16="http://schemas.microsoft.com/office/drawing/2014/main" id="{A39F3FBB-D263-27E2-66D0-DD0727573B21}"/>
              </a:ext>
            </a:extLst>
          </p:cNvPr>
          <p:cNvSpPr txBox="1">
            <a:spLocks/>
          </p:cNvSpPr>
          <p:nvPr/>
        </p:nvSpPr>
        <p:spPr>
          <a:xfrm>
            <a:off x="109485" y="1185504"/>
            <a:ext cx="11661601" cy="1230341"/>
          </a:xfrm>
          <a:prstGeom prst="rect">
            <a:avLst/>
          </a:prstGeom>
        </p:spPr>
        <p:txBody>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marL="457200" marR="0" indent="-457200">
              <a:spcBef>
                <a:spcPts val="0"/>
              </a:spcBef>
              <a:spcAft>
                <a:spcPts val="0"/>
              </a:spcAft>
              <a:buFont typeface="Arial" panose="020B0604020202020204" pitchFamily="34" charset="0"/>
              <a:buChar char="•"/>
            </a:pPr>
            <a:r>
              <a:rPr lang="km-KH" sz="2800" b="0" dirty="0">
                <a:solidFill>
                  <a:schemeClr val="tx1"/>
                </a:solidFill>
                <a:effectLst/>
                <a:latin typeface="Calibri" panose="020F0502020204030204" pitchFamily="34" charset="0"/>
                <a:ea typeface="Calibri" panose="020F0502020204030204" pitchFamily="34" charset="0"/>
                <a:cs typeface="Arial" panose="020B0604020202020204" pitchFamily="34" charset="0"/>
              </a:rPr>
              <a:t>ក្នុងរយៈពេលប៉ុន្មានសប្ដាហ៍កន្លងទៅនេះ សមាជិកក្រុមការងារពិសេស គណៈកម្មការ​ដឹកនាំ​សហគមន៍ និងក្រុមការងារ បានពិនិត្យវាយតម្លៃសេចក្ដីព្រាងនៃកម្រង​បញ្ជីដំបូង​នៃគម្រោងនិងកម្មវិធី។ </a:t>
            </a:r>
          </a:p>
          <a:p>
            <a:pPr marL="457200" marR="0" indent="-457200">
              <a:spcBef>
                <a:spcPts val="0"/>
              </a:spcBef>
              <a:spcAft>
                <a:spcPts val="0"/>
              </a:spcAft>
              <a:buFont typeface="Arial" panose="020B0604020202020204" pitchFamily="34" charset="0"/>
              <a:buChar char="•"/>
            </a:pPr>
            <a:r>
              <a:rPr lang="km-KH" sz="2800" b="0" dirty="0">
                <a:solidFill>
                  <a:schemeClr val="tx1"/>
                </a:solidFill>
                <a:effectLst/>
                <a:latin typeface="Calibri" panose="020F0502020204030204" pitchFamily="34" charset="0"/>
                <a:ea typeface="Calibri" panose="020F0502020204030204" pitchFamily="34" charset="0"/>
                <a:cs typeface="Arial" panose="020B0604020202020204" pitchFamily="34" charset="0"/>
              </a:rPr>
              <a:t>ជាផ្នែកមួយនៃកិច្ចខិតខំប្រឹងប្រែងនេះ សំណួរត្រូវបានលើកឡើងអំពី ជំហានបន្ទាប់នៅក្នុងកិច្ចដំណើការរបស់ក្រុមការងារ សម្រាប់អភិវឌ្ឍផែនការ​វិនិយោគ​សម្រាប់ច្រករបៀង </a:t>
            </a:r>
            <a:r>
              <a:rPr lang="en-US" sz="2800" b="0" dirty="0">
                <a:solidFill>
                  <a:schemeClr val="tx1"/>
                </a:solidFill>
                <a:effectLst/>
                <a:latin typeface="Calibri" panose="020F0502020204030204" pitchFamily="34" charset="0"/>
                <a:ea typeface="Calibri" panose="020F0502020204030204" pitchFamily="34" charset="0"/>
                <a:cs typeface="Arial" panose="020B0604020202020204" pitchFamily="34" charset="0"/>
              </a:rPr>
              <a:t>Long Beach-East Los Angeles</a:t>
            </a:r>
            <a:r>
              <a:rPr lang="km-KH" sz="2800" b="0" dirty="0">
                <a:solidFill>
                  <a:schemeClr val="tx1"/>
                </a:solidFill>
                <a:effectLst/>
                <a:latin typeface="Calibri" panose="020F0502020204030204" pitchFamily="34" charset="0"/>
                <a:ea typeface="Calibri" panose="020F0502020204030204" pitchFamily="34" charset="0"/>
                <a:cs typeface="Arial" panose="020B0604020202020204" pitchFamily="34" charset="0"/>
              </a:rPr>
              <a:t>។ </a:t>
            </a:r>
          </a:p>
          <a:p>
            <a:pPr marL="457200" marR="0" indent="-457200">
              <a:spcBef>
                <a:spcPts val="0"/>
              </a:spcBef>
              <a:spcAft>
                <a:spcPts val="0"/>
              </a:spcAft>
              <a:buFont typeface="Arial" panose="020B0604020202020204" pitchFamily="34" charset="0"/>
              <a:buChar char="•"/>
            </a:pPr>
            <a:r>
              <a:rPr lang="km-KH" sz="2800" b="0" dirty="0">
                <a:solidFill>
                  <a:schemeClr val="tx1"/>
                </a:solidFill>
                <a:effectLst/>
                <a:latin typeface="Calibri" panose="020F0502020204030204" pitchFamily="34" charset="0"/>
                <a:ea typeface="Calibri" panose="020F0502020204030204" pitchFamily="34" charset="0"/>
                <a:cs typeface="Arial" panose="020B0604020202020204" pitchFamily="34" charset="0"/>
              </a:rPr>
              <a:t>សំណួរមួយចំនួន ផ្ដោតទៅលើ លក្ខណៈវិនិច្ឆ័យ ស្ដីពីរបៀបវាយតម្លៃកម្រងដំបូង​នៃគម្រោង និងកម្មវិធីនៅដំណាក់កាលបន្ទាប់ ចំណែកឯសំណួរផ្សេងទៀត ផ្ដោតទៅលើវិធីសាស្រ្តតាក់តែងបង្កើតនិងអនុវត្តគម្រោង។ </a:t>
            </a:r>
          </a:p>
          <a:p>
            <a:pPr marL="457200" marR="0" indent="-457200">
              <a:spcBef>
                <a:spcPts val="0"/>
              </a:spcBef>
              <a:spcAft>
                <a:spcPts val="0"/>
              </a:spcAft>
              <a:buFont typeface="Arial" panose="020B0604020202020204" pitchFamily="34" charset="0"/>
              <a:buChar char="•"/>
            </a:pPr>
            <a:r>
              <a:rPr lang="km-KH" sz="2800" b="0" dirty="0">
                <a:solidFill>
                  <a:schemeClr val="tx1"/>
                </a:solidFill>
                <a:effectLst/>
                <a:latin typeface="Calibri" panose="020F0502020204030204" pitchFamily="34" charset="0"/>
                <a:ea typeface="Calibri" panose="020F0502020204030204" pitchFamily="34" charset="0"/>
                <a:cs typeface="Arial" panose="020B0604020202020204" pitchFamily="34" charset="0"/>
              </a:rPr>
              <a:t>សូមចុចនៅលើតំណភ្ជាប់ខាងក្រោមដើម្បីចូលទៅកាន់ សំណួរដែលត្រូវបានសាកសួរ​ញឹកញាប់ និងចម្លើយតប។ </a:t>
            </a:r>
          </a:p>
          <a:p>
            <a:pPr marL="457200" marR="0" indent="-457200">
              <a:spcBef>
                <a:spcPts val="0"/>
              </a:spcBef>
              <a:spcAft>
                <a:spcPts val="0"/>
              </a:spcAft>
              <a:buFont typeface="Arial" panose="020B0604020202020204" pitchFamily="34" charset="0"/>
              <a:buChar char="•"/>
            </a:pPr>
            <a:endParaRPr lang="en-US" sz="2800" b="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70862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49E3-D356-164E-9B10-610E755F9D00}"/>
              </a:ext>
            </a:extLst>
          </p:cNvPr>
          <p:cNvSpPr>
            <a:spLocks noGrp="1"/>
          </p:cNvSpPr>
          <p:nvPr>
            <p:ph type="title"/>
          </p:nvPr>
        </p:nvSpPr>
        <p:spPr/>
        <p:txBody>
          <a:bodyPr/>
          <a:lstStyle/>
          <a:p>
            <a:r>
              <a:rPr lang="en-US" dirty="0"/>
              <a:t>Raise Hand/</a:t>
            </a:r>
            <a:r>
              <a:rPr lang="en-US" dirty="0" err="1"/>
              <a:t>លើកដៃ</a:t>
            </a:r>
            <a:r>
              <a:rPr lang="en-US" dirty="0"/>
              <a:t> </a:t>
            </a:r>
            <a:endParaRPr lang="en-US" i="1" dirty="0"/>
          </a:p>
        </p:txBody>
      </p:sp>
      <p:sp>
        <p:nvSpPr>
          <p:cNvPr id="4" name="Slide Number Placeholder 3">
            <a:extLst>
              <a:ext uri="{FF2B5EF4-FFF2-40B4-BE49-F238E27FC236}">
                <a16:creationId xmlns:a16="http://schemas.microsoft.com/office/drawing/2014/main" id="{9F194EE8-9CE2-CE4D-9FF3-04996C79C467}"/>
              </a:ext>
            </a:extLst>
          </p:cNvPr>
          <p:cNvSpPr>
            <a:spLocks noGrp="1"/>
          </p:cNvSpPr>
          <p:nvPr>
            <p:ph type="sldNum" sz="quarter" idx="12"/>
          </p:nvPr>
        </p:nvSpPr>
        <p:spPr>
          <a:xfrm>
            <a:off x="9337964" y="6389688"/>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986EABF8-A853-4B48-BF3D-735257652C17}"/>
              </a:ext>
            </a:extLst>
          </p:cNvPr>
          <p:cNvSpPr txBox="1"/>
          <p:nvPr/>
        </p:nvSpPr>
        <p:spPr>
          <a:xfrm>
            <a:off x="381000" y="1337801"/>
            <a:ext cx="5061011" cy="4334520"/>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90000"/>
              </a:lnSpc>
              <a:spcBef>
                <a:spcPts val="1000"/>
              </a:spcBef>
              <a:spcAft>
                <a:spcPts val="0"/>
              </a:spcAft>
              <a:buClrTx/>
              <a:buSzPct val="90000"/>
              <a:buFont typeface="System Font Regular"/>
              <a:buChar char="&gt;"/>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Click </a:t>
            </a: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Raise Hand</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in your meeting controls or</a:t>
            </a:r>
          </a:p>
          <a:p>
            <a:pPr marL="285750" marR="0" lvl="0" indent="-285750" algn="l" defTabSz="914400" rtl="0" eaLnBrk="1" fontAlgn="auto" latinLnBrk="0" hangingPunct="1">
              <a:lnSpc>
                <a:spcPct val="90000"/>
              </a:lnSpc>
              <a:spcBef>
                <a:spcPts val="1000"/>
              </a:spcBef>
              <a:spcAft>
                <a:spcPts val="0"/>
              </a:spcAft>
              <a:buClrTx/>
              <a:buSzPct val="90000"/>
              <a:buFont typeface="System Font Regular"/>
              <a:buChar char="&gt;"/>
              <a:tabLst/>
              <a:defRPr/>
            </a:pP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Press*9</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on the phone line.</a:t>
            </a: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Calibri"/>
            </a:endParaRPr>
          </a:p>
          <a:p>
            <a:pPr marL="285750" marR="0" lvl="0" indent="-285750" algn="l" defTabSz="914400" rtl="0" eaLnBrk="1" fontAlgn="auto" latinLnBrk="0" hangingPunct="1">
              <a:lnSpc>
                <a:spcPct val="90000"/>
              </a:lnSpc>
              <a:spcBef>
                <a:spcPts val="1000"/>
              </a:spcBef>
              <a:spcAft>
                <a:spcPts val="0"/>
              </a:spcAft>
              <a:buClrTx/>
              <a:buSzPct val="90000"/>
              <a:buFont typeface="System Font Regular"/>
              <a:buChar char="&gt;"/>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To lower your hand, click </a:t>
            </a: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Raise Hand</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in your meeting controls.</a:t>
            </a: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Calibri"/>
            </a:endParaRPr>
          </a:p>
          <a:p>
            <a:pPr marL="285750" marR="0" lvl="0" indent="-285750" algn="l" defTabSz="914400" rtl="0" eaLnBrk="1" fontAlgn="auto" latinLnBrk="0" hangingPunct="1">
              <a:lnSpc>
                <a:spcPct val="90000"/>
              </a:lnSpc>
              <a:spcBef>
                <a:spcPts val="1000"/>
              </a:spcBef>
              <a:spcAft>
                <a:spcPts val="0"/>
              </a:spcAft>
              <a:buClrTx/>
              <a:buSzPct val="90000"/>
              <a:buFont typeface="System Font Regular"/>
              <a:buChar char="&gt;"/>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Comments &amp; questions can also be provided in writing by using the </a:t>
            </a: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Q&amp;A</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function.</a:t>
            </a: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Calibri"/>
            </a:endParaRPr>
          </a:p>
          <a:p>
            <a:pPr marL="285750" marR="0" lvl="0" indent="-285750" algn="l" defTabSz="914400" rtl="0" eaLnBrk="1" fontAlgn="auto" latinLnBrk="0" hangingPunct="1">
              <a:lnSpc>
                <a:spcPct val="90000"/>
              </a:lnSpc>
              <a:spcBef>
                <a:spcPts val="1000"/>
              </a:spcBef>
              <a:spcAft>
                <a:spcPts val="0"/>
              </a:spcAft>
              <a:buClrTx/>
              <a:buSzPct val="90000"/>
              <a:buFont typeface="System Font Regular"/>
              <a:buChar char="&gt;"/>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The </a:t>
            </a: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Q&amp;A</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button is located on the control panel at the bottom of your screen.</a:t>
            </a: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Calibri"/>
            </a:endParaRPr>
          </a:p>
          <a:p>
            <a:pPr marL="285750" marR="0" lvl="0" indent="-285750" algn="l" defTabSz="914400" rtl="0" eaLnBrk="1" fontAlgn="auto" latinLnBrk="0" hangingPunct="1">
              <a:lnSpc>
                <a:spcPct val="90000"/>
              </a:lnSpc>
              <a:spcBef>
                <a:spcPts val="1000"/>
              </a:spcBef>
              <a:spcAft>
                <a:spcPts val="0"/>
              </a:spcAft>
              <a:buClrTx/>
              <a:buSzPct val="90000"/>
              <a:buFont typeface="System Font Regular"/>
              <a:buChar char="&gt;"/>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Calibri"/>
              </a:rPr>
              <a:t>If you're listening in on our Spanish, Khmer or Tagalog </a:t>
            </a: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Calibri"/>
              </a:rPr>
              <a:t>phone</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Calibri"/>
              </a:rPr>
              <a:t> call-in lines and have a question or comment, please </a:t>
            </a: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Calibri"/>
              </a:rPr>
              <a:t>press *6</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Calibri"/>
              </a:rPr>
              <a:t> to unmute yourself and let the interpreter know. </a:t>
            </a:r>
          </a:p>
        </p:txBody>
      </p:sp>
      <p:sp>
        <p:nvSpPr>
          <p:cNvPr id="6" name="TextBox 5">
            <a:extLst>
              <a:ext uri="{FF2B5EF4-FFF2-40B4-BE49-F238E27FC236}">
                <a16:creationId xmlns:a16="http://schemas.microsoft.com/office/drawing/2014/main" id="{FB32673F-01D8-49B0-B2BA-75B69DFC06E4}"/>
              </a:ext>
            </a:extLst>
          </p:cNvPr>
          <p:cNvSpPr txBox="1"/>
          <p:nvPr/>
        </p:nvSpPr>
        <p:spPr>
          <a:xfrm>
            <a:off x="6053877" y="1337801"/>
            <a:ext cx="5061010" cy="4247317"/>
          </a:xfrm>
          <a:prstGeom prst="rect">
            <a:avLst/>
          </a:prstGeom>
          <a:noFill/>
        </p:spPr>
        <p:txBody>
          <a:bodyPr wrap="square" lIns="91440" tIns="45720" rIns="91440" bIns="45720" rtlCol="0" anchor="t">
            <a:spAutoFit/>
          </a:bodyPr>
          <a:lstStyle/>
          <a:p>
            <a:pPr marL="285750" lvl="0" indent="-285750">
              <a:buFont typeface="System Font Regular"/>
              <a:buChar char="&gt;"/>
            </a:pPr>
            <a:r>
              <a:rPr lang="en-US" dirty="0" err="1"/>
              <a:t>សូមចុចលើពាក្យ</a:t>
            </a:r>
            <a:r>
              <a:rPr lang="en-US" dirty="0"/>
              <a:t> </a:t>
            </a:r>
            <a:r>
              <a:rPr lang="en-US" b="1" dirty="0"/>
              <a:t>Raise Hand</a:t>
            </a:r>
            <a:r>
              <a:rPr lang="en-US" dirty="0"/>
              <a:t> </a:t>
            </a:r>
            <a:r>
              <a:rPr lang="en-US" b="1" dirty="0"/>
              <a:t> (</a:t>
            </a:r>
            <a:r>
              <a:rPr lang="en-US" b="1" dirty="0" err="1"/>
              <a:t>លើកដៃ</a:t>
            </a:r>
            <a:r>
              <a:rPr lang="en-US" b="1" dirty="0"/>
              <a:t>)</a:t>
            </a:r>
            <a:r>
              <a:rPr lang="en-US" dirty="0"/>
              <a:t> </a:t>
            </a:r>
            <a:r>
              <a:rPr lang="en-US" dirty="0" err="1"/>
              <a:t>នៅក្នុងផ្ទាំង</a:t>
            </a:r>
            <a:r>
              <a:rPr lang="en-US" dirty="0"/>
              <a:t>​</a:t>
            </a:r>
            <a:r>
              <a:rPr lang="en-US" dirty="0" err="1"/>
              <a:t>កម្មវិធី</a:t>
            </a:r>
            <a:r>
              <a:rPr lang="en-US" dirty="0"/>
              <a:t>​</a:t>
            </a:r>
            <a:r>
              <a:rPr lang="en-US" dirty="0" err="1"/>
              <a:t>គ្រប់គ្រង</a:t>
            </a:r>
            <a:r>
              <a:rPr lang="en-US" dirty="0"/>
              <a:t>​</a:t>
            </a:r>
            <a:r>
              <a:rPr lang="en-US" dirty="0" err="1"/>
              <a:t>ការប្រជុំ</a:t>
            </a:r>
            <a:r>
              <a:rPr lang="en-US" dirty="0"/>
              <a:t>​​</a:t>
            </a:r>
            <a:r>
              <a:rPr lang="en-US" dirty="0" err="1"/>
              <a:t>របស់អ្នក</a:t>
            </a:r>
            <a:r>
              <a:rPr lang="en-US" dirty="0"/>
              <a:t> </a:t>
            </a:r>
            <a:r>
              <a:rPr lang="en-US" dirty="0" err="1"/>
              <a:t>ឬ</a:t>
            </a:r>
            <a:endParaRPr lang="en-US" dirty="0"/>
          </a:p>
          <a:p>
            <a:pPr marL="285750" lvl="0" indent="-285750">
              <a:buFont typeface="System Font Regular"/>
              <a:buChar char="&gt;"/>
            </a:pPr>
            <a:r>
              <a:rPr lang="en-US" b="1" dirty="0" err="1"/>
              <a:t>ចុច</a:t>
            </a:r>
            <a:r>
              <a:rPr lang="en-US" b="1" dirty="0"/>
              <a:t>​ *9</a:t>
            </a:r>
            <a:r>
              <a:rPr lang="en-US" dirty="0"/>
              <a:t> </a:t>
            </a:r>
            <a:r>
              <a:rPr lang="en-US" dirty="0" err="1"/>
              <a:t>នៅលើខ្សែទូរស័ព្ទ</a:t>
            </a:r>
            <a:r>
              <a:rPr lang="en-US" dirty="0"/>
              <a:t>។</a:t>
            </a:r>
          </a:p>
          <a:p>
            <a:pPr marL="285750" lvl="0" indent="-285750">
              <a:buFont typeface="System Font Regular"/>
              <a:buChar char="&gt;"/>
            </a:pPr>
            <a:r>
              <a:rPr lang="en-US" dirty="0" err="1"/>
              <a:t>ដើម្បីដាក់ដៃរបស់អ្នកចុះ</a:t>
            </a:r>
            <a:r>
              <a:rPr lang="en-US" dirty="0"/>
              <a:t> </a:t>
            </a:r>
            <a:r>
              <a:rPr lang="en-US" dirty="0" err="1"/>
              <a:t>សូមចុចពាក្យ</a:t>
            </a:r>
            <a:r>
              <a:rPr lang="en-US" dirty="0"/>
              <a:t> Raise Hand </a:t>
            </a:r>
            <a:r>
              <a:rPr lang="en-US" b="1" dirty="0"/>
              <a:t>(</a:t>
            </a:r>
            <a:r>
              <a:rPr lang="en-US" b="1" dirty="0" err="1"/>
              <a:t>លើកដៃ</a:t>
            </a:r>
            <a:r>
              <a:rPr lang="en-US" b="1" dirty="0"/>
              <a:t>) </a:t>
            </a:r>
            <a:r>
              <a:rPr lang="en-US" dirty="0" err="1"/>
              <a:t>នៅក្នុងផ្ទាំង</a:t>
            </a:r>
            <a:r>
              <a:rPr lang="en-US" dirty="0"/>
              <a:t>​</a:t>
            </a:r>
            <a:r>
              <a:rPr lang="en-US" dirty="0" err="1"/>
              <a:t>កម្មវិធី</a:t>
            </a:r>
            <a:r>
              <a:rPr lang="en-US" dirty="0"/>
              <a:t>​</a:t>
            </a:r>
            <a:r>
              <a:rPr lang="en-US" dirty="0" err="1"/>
              <a:t>គ្រប់គ្រងការប្រជុំ</a:t>
            </a:r>
            <a:r>
              <a:rPr lang="en-US" dirty="0"/>
              <a:t>​</a:t>
            </a:r>
            <a:r>
              <a:rPr lang="en-US" dirty="0" err="1"/>
              <a:t>របស់អ្នក</a:t>
            </a:r>
            <a:r>
              <a:rPr lang="en-US" dirty="0"/>
              <a:t>។</a:t>
            </a:r>
          </a:p>
          <a:p>
            <a:pPr marL="285750" lvl="0" indent="-285750">
              <a:buFont typeface="System Font Regular"/>
              <a:buChar char="&gt;"/>
            </a:pPr>
            <a:r>
              <a:rPr lang="en-US" dirty="0" err="1"/>
              <a:t>យោបល</a:t>
            </a:r>
            <a:r>
              <a:rPr lang="en-US" dirty="0"/>
              <a:t>់ &amp; </a:t>
            </a:r>
            <a:r>
              <a:rPr lang="en-US" dirty="0" err="1"/>
              <a:t>សំណួរ</a:t>
            </a:r>
            <a:r>
              <a:rPr lang="en-US" dirty="0"/>
              <a:t> </a:t>
            </a:r>
            <a:r>
              <a:rPr lang="en-US" dirty="0" err="1"/>
              <a:t>ក៏អាចផ្ដល់ឱ្យ</a:t>
            </a:r>
            <a:r>
              <a:rPr lang="en-US" dirty="0"/>
              <a:t>​</a:t>
            </a:r>
            <a:r>
              <a:rPr lang="en-US" dirty="0" err="1"/>
              <a:t>ជាលាយលក្ខណ៍អក្សរ</a:t>
            </a:r>
            <a:r>
              <a:rPr lang="en-US" dirty="0"/>
              <a:t> </a:t>
            </a:r>
            <a:r>
              <a:rPr lang="en-US" dirty="0" err="1"/>
              <a:t>ដោយប្រើមុខងារ</a:t>
            </a:r>
            <a:r>
              <a:rPr lang="en-US" dirty="0"/>
              <a:t> </a:t>
            </a:r>
            <a:r>
              <a:rPr lang="en-US" b="1" dirty="0"/>
              <a:t>Q&amp;A (</a:t>
            </a:r>
            <a:r>
              <a:rPr lang="en-US" b="1" dirty="0" err="1"/>
              <a:t>សំណួរ</a:t>
            </a:r>
            <a:r>
              <a:rPr lang="en-US" b="1" dirty="0"/>
              <a:t> &amp; </a:t>
            </a:r>
            <a:r>
              <a:rPr lang="en-US" b="1" dirty="0" err="1"/>
              <a:t>ចម្លើយ</a:t>
            </a:r>
            <a:r>
              <a:rPr lang="en-US" b="1" dirty="0"/>
              <a:t>)</a:t>
            </a:r>
            <a:r>
              <a:rPr lang="en-US" dirty="0"/>
              <a:t>។</a:t>
            </a:r>
          </a:p>
          <a:p>
            <a:pPr marL="285750" lvl="0" indent="-285750">
              <a:buFont typeface="System Font Regular"/>
              <a:buChar char="&gt;"/>
            </a:pPr>
            <a:r>
              <a:rPr lang="en-US" dirty="0" err="1"/>
              <a:t>ប៊ូតុង</a:t>
            </a:r>
            <a:r>
              <a:rPr lang="en-US" dirty="0"/>
              <a:t> </a:t>
            </a:r>
            <a:r>
              <a:rPr lang="en-US" b="1" dirty="0"/>
              <a:t>Q&amp;A (</a:t>
            </a:r>
            <a:r>
              <a:rPr lang="en-US" b="1" dirty="0" err="1"/>
              <a:t>សំណួរចម្លើយ</a:t>
            </a:r>
            <a:r>
              <a:rPr lang="en-US" b="1" dirty="0"/>
              <a:t>) </a:t>
            </a:r>
            <a:r>
              <a:rPr lang="en-US" dirty="0" err="1"/>
              <a:t>មានទីតាំងស្ថិតនៅលើផ្ទាំង</a:t>
            </a:r>
            <a:r>
              <a:rPr lang="en-US" dirty="0"/>
              <a:t>​</a:t>
            </a:r>
            <a:r>
              <a:rPr lang="en-US" dirty="0" err="1"/>
              <a:t>បញ្ជានៅ</a:t>
            </a:r>
            <a:r>
              <a:rPr lang="en-US" dirty="0"/>
              <a:t>​</a:t>
            </a:r>
            <a:r>
              <a:rPr lang="en-US" dirty="0" err="1"/>
              <a:t>ផ្នែកខាងក្រោមនៃ</a:t>
            </a:r>
            <a:r>
              <a:rPr lang="en-US" dirty="0"/>
              <a:t>​</a:t>
            </a:r>
            <a:r>
              <a:rPr lang="en-US" dirty="0" err="1"/>
              <a:t>អេក្រង</a:t>
            </a:r>
            <a:r>
              <a:rPr lang="en-US" dirty="0"/>
              <a:t>់​</a:t>
            </a:r>
            <a:r>
              <a:rPr lang="en-US" dirty="0" err="1"/>
              <a:t>របស</a:t>
            </a:r>
            <a:r>
              <a:rPr lang="en-US" dirty="0"/>
              <a:t>់​</a:t>
            </a:r>
            <a:r>
              <a:rPr lang="en-US" dirty="0" err="1"/>
              <a:t>អ្នក</a:t>
            </a:r>
            <a:r>
              <a:rPr lang="en-US" dirty="0"/>
              <a:t>។</a:t>
            </a:r>
          </a:p>
          <a:p>
            <a:pPr marL="285750" lvl="0" indent="-285750">
              <a:buFont typeface="System Font Regular"/>
              <a:buChar char="&gt;"/>
            </a:pPr>
            <a:r>
              <a:rPr lang="en-US" dirty="0" err="1"/>
              <a:t>ប្រសិនបើអ្នកស្តាប់ខ្សែ</a:t>
            </a:r>
            <a:r>
              <a:rPr lang="en-US" b="1" dirty="0" err="1"/>
              <a:t>ទូរសព្ទ</a:t>
            </a:r>
            <a:r>
              <a:rPr lang="en-US" dirty="0" err="1"/>
              <a:t>ហៅចូលជាភាសាអេស្ប៉ាញ</a:t>
            </a:r>
            <a:r>
              <a:rPr lang="en-US" dirty="0"/>
              <a:t> </a:t>
            </a:r>
            <a:r>
              <a:rPr lang="en-US" dirty="0" err="1"/>
              <a:t>ខ្មែរ</a:t>
            </a:r>
            <a:r>
              <a:rPr lang="en-US" dirty="0"/>
              <a:t> </a:t>
            </a:r>
            <a:r>
              <a:rPr lang="en-US" dirty="0" err="1"/>
              <a:t>ឬតាហ្គាឡុករបស់យើង</a:t>
            </a:r>
            <a:r>
              <a:rPr lang="en-US" dirty="0"/>
              <a:t> </a:t>
            </a:r>
            <a:r>
              <a:rPr lang="en-US" dirty="0" err="1"/>
              <a:t>ហើយមានសំណួរ</a:t>
            </a:r>
            <a:r>
              <a:rPr lang="en-US" dirty="0"/>
              <a:t> </a:t>
            </a:r>
            <a:r>
              <a:rPr lang="en-US" dirty="0" err="1"/>
              <a:t>ឬ</a:t>
            </a:r>
            <a:r>
              <a:rPr lang="en-US" dirty="0"/>
              <a:t>​</a:t>
            </a:r>
            <a:r>
              <a:rPr lang="en-US" dirty="0" err="1"/>
              <a:t>មតិយោបល</a:t>
            </a:r>
            <a:r>
              <a:rPr lang="en-US" dirty="0"/>
              <a:t>់ </a:t>
            </a:r>
            <a:r>
              <a:rPr lang="en-US" dirty="0" err="1"/>
              <a:t>សូម</a:t>
            </a:r>
            <a:r>
              <a:rPr lang="en-US" b="1" dirty="0" err="1"/>
              <a:t>ចុច</a:t>
            </a:r>
            <a:r>
              <a:rPr lang="en-US" dirty="0"/>
              <a:t> </a:t>
            </a:r>
            <a:r>
              <a:rPr lang="en-US" b="1" dirty="0"/>
              <a:t>*6</a:t>
            </a:r>
            <a:r>
              <a:rPr lang="en-US" dirty="0"/>
              <a:t> </a:t>
            </a:r>
            <a:r>
              <a:rPr lang="en-US" dirty="0" err="1"/>
              <a:t>ដើម្បីបើក</a:t>
            </a:r>
            <a:r>
              <a:rPr lang="en-US" dirty="0"/>
              <a:t>​</a:t>
            </a:r>
            <a:r>
              <a:rPr lang="en-US" dirty="0" err="1"/>
              <a:t>សំឡេងខ្លួនឯង</a:t>
            </a:r>
            <a:r>
              <a:rPr lang="en-US" dirty="0"/>
              <a:t> </a:t>
            </a:r>
            <a:r>
              <a:rPr lang="en-US" dirty="0" err="1"/>
              <a:t>ហើយប្រាប់អ្នកបកប្រែឱ្យដឹង</a:t>
            </a:r>
            <a:r>
              <a:rPr lang="en-US" dirty="0"/>
              <a:t>។ </a:t>
            </a:r>
          </a:p>
        </p:txBody>
      </p:sp>
      <p:pic>
        <p:nvPicPr>
          <p:cNvPr id="8" name="Picture 2">
            <a:extLst>
              <a:ext uri="{FF2B5EF4-FFF2-40B4-BE49-F238E27FC236}">
                <a16:creationId xmlns:a16="http://schemas.microsoft.com/office/drawing/2014/main" id="{3D4B3929-E567-44B3-A2AA-7114D257E7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2608" y="285749"/>
            <a:ext cx="326708" cy="402687"/>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2A37873E-DED9-4A3B-8E73-ACAD875C15F0}"/>
              </a:ext>
            </a:extLst>
          </p:cNvPr>
          <p:cNvGrpSpPr/>
          <p:nvPr/>
        </p:nvGrpSpPr>
        <p:grpSpPr>
          <a:xfrm>
            <a:off x="240114" y="6154509"/>
            <a:ext cx="1457119" cy="470357"/>
            <a:chOff x="2085360" y="5841270"/>
            <a:chExt cx="1457119" cy="470357"/>
          </a:xfrm>
        </p:grpSpPr>
        <p:sp>
          <p:nvSpPr>
            <p:cNvPr id="10" name="Rectangle 9">
              <a:extLst>
                <a:ext uri="{FF2B5EF4-FFF2-40B4-BE49-F238E27FC236}">
                  <a16:creationId xmlns:a16="http://schemas.microsoft.com/office/drawing/2014/main" id="{C9076C62-6734-4CFC-B782-63E9AE7205AF}"/>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11" name="Group 10">
              <a:extLst>
                <a:ext uri="{FF2B5EF4-FFF2-40B4-BE49-F238E27FC236}">
                  <a16:creationId xmlns:a16="http://schemas.microsoft.com/office/drawing/2014/main" id="{5FDC5173-2DA4-40D6-AFDF-053A6526DFC7}"/>
                </a:ext>
              </a:extLst>
            </p:cNvPr>
            <p:cNvGrpSpPr/>
            <p:nvPr/>
          </p:nvGrpSpPr>
          <p:grpSpPr>
            <a:xfrm>
              <a:off x="2154894" y="5873388"/>
              <a:ext cx="1387585" cy="406123"/>
              <a:chOff x="299780" y="6166127"/>
              <a:chExt cx="1387585" cy="406123"/>
            </a:xfrm>
          </p:grpSpPr>
          <p:pic>
            <p:nvPicPr>
              <p:cNvPr id="12" name="Picture 11" descr="Logo&#10;&#10;Description automatically generated">
                <a:extLst>
                  <a:ext uri="{FF2B5EF4-FFF2-40B4-BE49-F238E27FC236}">
                    <a16:creationId xmlns:a16="http://schemas.microsoft.com/office/drawing/2014/main" id="{C4DC6420-6B64-4706-B095-F5B3A8E835CB}"/>
                  </a:ext>
                </a:extLst>
              </p:cNvPr>
              <p:cNvPicPr>
                <a:picLocks noChangeAspect="1"/>
              </p:cNvPicPr>
              <p:nvPr/>
            </p:nvPicPr>
            <p:blipFill>
              <a:blip r:embed="rId4"/>
              <a:stretch>
                <a:fillRect/>
              </a:stretch>
            </p:blipFill>
            <p:spPr>
              <a:xfrm>
                <a:off x="299780" y="6166127"/>
                <a:ext cx="406123" cy="406123"/>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60862287-C68D-4C99-967D-3491AF4F845D}"/>
                  </a:ext>
                </a:extLst>
              </p:cNvPr>
              <p:cNvPicPr>
                <a:picLocks noChangeAspect="1"/>
              </p:cNvPicPr>
              <p:nvPr/>
            </p:nvPicPr>
            <p:blipFill>
              <a:blip r:embed="rId5"/>
              <a:stretch>
                <a:fillRect/>
              </a:stretch>
            </p:blipFill>
            <p:spPr>
              <a:xfrm>
                <a:off x="672497" y="6223259"/>
                <a:ext cx="1014868" cy="297998"/>
              </a:xfrm>
              <a:prstGeom prst="rect">
                <a:avLst/>
              </a:prstGeom>
            </p:spPr>
          </p:pic>
        </p:grpSp>
      </p:grpSp>
    </p:spTree>
    <p:extLst>
      <p:ext uri="{BB962C8B-B14F-4D97-AF65-F5344CB8AC3E}">
        <p14:creationId xmlns:p14="http://schemas.microsoft.com/office/powerpoint/2010/main" val="14194077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8B719E9-7D26-43FC-9D70-79D796263CE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D8695865-2C19-4240-BBBB-93ACF970B76C}"/>
              </a:ext>
            </a:extLst>
          </p:cNvPr>
          <p:cNvSpPr txBox="1">
            <a:spLocks/>
          </p:cNvSpPr>
          <p:nvPr/>
        </p:nvSpPr>
        <p:spPr>
          <a:xfrm>
            <a:off x="240114" y="213064"/>
            <a:ext cx="9834995" cy="546980"/>
          </a:xfrm>
          <a:prstGeom prst="rect">
            <a:avLst/>
          </a:prstGeom>
        </p:spPr>
        <p:txBody>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marL="0" marR="0">
              <a:spcBef>
                <a:spcPts val="0"/>
              </a:spcBef>
              <a:spcAft>
                <a:spcPts val="0"/>
              </a:spcAft>
            </a:pPr>
            <a:r>
              <a:rPr lang="km-KH" b="1" dirty="0">
                <a:effectLst/>
                <a:latin typeface="Calibri" panose="020F0502020204030204" pitchFamily="34" charset="0"/>
                <a:ea typeface="Calibri" panose="020F0502020204030204" pitchFamily="34" charset="0"/>
                <a:cs typeface="Arial" panose="020B0604020202020204" pitchFamily="34" charset="0"/>
              </a:rPr>
              <a:t>សំណួរស្ដីពីកិច្ចដំណើរការ</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7673BC74-8F11-46CE-AC7D-A21E496FE790}"/>
              </a:ext>
            </a:extLst>
          </p:cNvPr>
          <p:cNvSpPr txBox="1"/>
          <p:nvPr/>
        </p:nvSpPr>
        <p:spPr>
          <a:xfrm>
            <a:off x="114795" y="1585904"/>
            <a:ext cx="12192000" cy="3785652"/>
          </a:xfrm>
          <a:prstGeom prst="rect">
            <a:avLst/>
          </a:prstGeom>
          <a:noFill/>
        </p:spPr>
        <p:txBody>
          <a:bodyPr wrap="square" lIns="91440" tIns="45720" rIns="91440" bIns="45720" anchor="t">
            <a:spAutoFit/>
          </a:bodyPr>
          <a:lstStyle/>
          <a:p>
            <a:pPr marL="0" marR="0">
              <a:spcBef>
                <a:spcPts val="0"/>
              </a:spcBef>
              <a:spcAft>
                <a:spcPts val="0"/>
              </a:spcAft>
            </a:pPr>
            <a:r>
              <a:rPr lang="km-KH" sz="2400" dirty="0">
                <a:effectLst/>
                <a:latin typeface="Calibri" panose="020F0502020204030204" pitchFamily="34" charset="0"/>
                <a:ea typeface="Calibri" panose="020F0502020204030204" pitchFamily="34" charset="0"/>
                <a:cs typeface="Arial" panose="020B0604020202020204" pitchFamily="34" charset="0"/>
              </a:rPr>
              <a:t>សំណួរមួយចំនួន ផ្ដោតទៅលើកិច្ចដំណើរការនិងបញ្ជីដំបូង៖</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km-KH" sz="2400" dirty="0">
                <a:effectLst/>
                <a:latin typeface="Calibri" panose="020F0502020204030204" pitchFamily="34" charset="0"/>
                <a:ea typeface="Calibri" panose="020F0502020204030204" pitchFamily="34" charset="0"/>
                <a:cs typeface="Arial" panose="020B0604020202020204" pitchFamily="34" charset="0"/>
              </a:rPr>
              <a:t>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km-KH" sz="2400" b="1" dirty="0">
                <a:effectLst/>
                <a:latin typeface="Calibri" panose="020F0502020204030204" pitchFamily="34" charset="0"/>
                <a:ea typeface="Calibri" panose="020F0502020204030204" pitchFamily="34" charset="0"/>
                <a:cs typeface="Arial" panose="020B0604020202020204" pitchFamily="34" charset="0"/>
              </a:rPr>
              <a:t>សំណួរទូទៅ</a:t>
            </a:r>
            <a:r>
              <a:rPr lang="en-US" sz="2400" b="1" dirty="0">
                <a:latin typeface="Calibri" panose="020F0502020204030204" pitchFamily="34" charset="0"/>
                <a:ea typeface="Calibri" panose="020F0502020204030204" pitchFamily="34" charset="0"/>
                <a:cs typeface="DaunPenh" pitchFamily="2" charset="0"/>
              </a:rPr>
              <a:t> </a:t>
            </a:r>
          </a:p>
          <a:p>
            <a:pPr marL="800100" lvl="1" indent="-342900">
              <a:buFont typeface="Arial" panose="020B0604020202020204" pitchFamily="34" charset="0"/>
              <a:buChar char="•"/>
            </a:pPr>
            <a:r>
              <a:rPr lang="km-KH" sz="2400" dirty="0">
                <a:effectLst/>
                <a:latin typeface="Calibri" panose="020F0502020204030204" pitchFamily="34" charset="0"/>
                <a:ea typeface="Calibri" panose="020F0502020204030204" pitchFamily="34" charset="0"/>
                <a:cs typeface="Arial" panose="020B0604020202020204" pitchFamily="34" charset="0"/>
              </a:rPr>
              <a:t>តើបញ្ជីដំបូងនៃគម្រោងត្រូវអភិវឌ្ឍបង្កើតឡើងតាមរបៀបណា?</a:t>
            </a:r>
          </a:p>
          <a:p>
            <a:pPr marL="800100" lvl="1" indent="-342900">
              <a:buFont typeface="Arial" panose="020B0604020202020204" pitchFamily="34" charset="0"/>
              <a:buChar char="•"/>
            </a:pPr>
            <a:r>
              <a:rPr lang="km-KH" sz="2400" dirty="0">
                <a:effectLst/>
                <a:latin typeface="Calibri" panose="020F0502020204030204" pitchFamily="34" charset="0"/>
                <a:ea typeface="Calibri" panose="020F0502020204030204" pitchFamily="34" charset="0"/>
                <a:cs typeface="Arial" panose="020B0604020202020204" pitchFamily="34" charset="0"/>
              </a:rPr>
              <a:t>តើជំហានបន្ទាប់នៃកិច្ចដំណើរការរបស់ក្រុមការងារ គឺជាអ្វី? </a:t>
            </a:r>
          </a:p>
          <a:p>
            <a:pPr marL="800100" lvl="1" indent="-342900">
              <a:buFont typeface="Arial" panose="020B0604020202020204" pitchFamily="34" charset="0"/>
              <a:buChar char="•"/>
            </a:pPr>
            <a:r>
              <a:rPr lang="km-KH" sz="2400" dirty="0">
                <a:effectLst/>
                <a:latin typeface="Calibri" panose="020F0502020204030204" pitchFamily="34" charset="0"/>
                <a:ea typeface="Calibri" panose="020F0502020204030204" pitchFamily="34" charset="0"/>
                <a:cs typeface="Arial" panose="020B0604020202020204" pitchFamily="34" charset="0"/>
              </a:rPr>
              <a:t>តើយើងនឹងរៀបចំគម្រោងដែលត្រូវបានផ្ដល់អនុសាសន៍តាមរបៀបណា ដើម្បីទទួលបានឱកាសទទួលបានមូលនិធិនាពេលបច្ចុប្បន្ននិងអនាគត?</a:t>
            </a:r>
          </a:p>
          <a:p>
            <a:pPr marL="800100" lvl="1" indent="-342900">
              <a:buFont typeface="Arial" panose="020B0604020202020204" pitchFamily="34" charset="0"/>
              <a:buChar char="•"/>
            </a:pPr>
            <a:r>
              <a:rPr lang="km-KH" sz="2400" dirty="0">
                <a:effectLst/>
                <a:latin typeface="Calibri" panose="020F0502020204030204" pitchFamily="34" charset="0"/>
                <a:ea typeface="Calibri" panose="020F0502020204030204" pitchFamily="34" charset="0"/>
                <a:cs typeface="Arial" panose="020B0604020202020204" pitchFamily="34" charset="0"/>
              </a:rPr>
              <a:t>តើតារាងពេលវេលានិងស្ថានភាពរបស់គម្រោងនៅក្នុងបញ្ជីដំបូង មានលក្ខណៈ​ដូចម្ដេច?</a:t>
            </a:r>
          </a:p>
          <a:p>
            <a:pPr marL="800100" lvl="1" indent="-342900">
              <a:buFont typeface="Arial" panose="020B0604020202020204" pitchFamily="34" charset="0"/>
              <a:buChar char="•"/>
            </a:pPr>
            <a:r>
              <a:rPr lang="km-KH" sz="2400" dirty="0">
                <a:effectLst/>
                <a:latin typeface="Calibri" panose="020F0502020204030204" pitchFamily="34" charset="0"/>
                <a:ea typeface="Calibri" panose="020F0502020204030204" pitchFamily="34" charset="0"/>
                <a:cs typeface="Arial" panose="020B0604020202020204" pitchFamily="34" charset="0"/>
              </a:rPr>
              <a:t>តើអ្វីគឺជាតួនាទីរបស់ </a:t>
            </a:r>
            <a:r>
              <a:rPr lang="en-US" sz="2400" dirty="0">
                <a:effectLst/>
                <a:latin typeface="Calibri" panose="020F0502020204030204" pitchFamily="34" charset="0"/>
                <a:ea typeface="Calibri" panose="020F0502020204030204" pitchFamily="34" charset="0"/>
                <a:cs typeface="Arial" panose="020B0604020202020204" pitchFamily="34" charset="0"/>
              </a:rPr>
              <a:t>Metro </a:t>
            </a:r>
            <a:r>
              <a:rPr lang="km-KH" sz="2400" dirty="0">
                <a:effectLst/>
                <a:latin typeface="Calibri" panose="020F0502020204030204" pitchFamily="34" charset="0"/>
                <a:ea typeface="Calibri" panose="020F0502020204030204" pitchFamily="34" charset="0"/>
                <a:cs typeface="Arial" panose="020B0604020202020204" pitchFamily="34" charset="0"/>
              </a:rPr>
              <a:t>ក្នុងការអភិវឌ្ឍគម្រោងនានានៅក្នុងបញ្ជីដំបូង?</a:t>
            </a:r>
          </a:p>
          <a:p>
            <a:pPr marL="0" marR="0">
              <a:spcBef>
                <a:spcPts val="0"/>
              </a:spcBef>
              <a:spcAft>
                <a:spcPts val="0"/>
              </a:spcAft>
            </a:pP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8DBA1CAC-2B1A-461B-CE44-3789E4851C8F}"/>
              </a:ext>
            </a:extLst>
          </p:cNvPr>
          <p:cNvSpPr txBox="1"/>
          <p:nvPr/>
        </p:nvSpPr>
        <p:spPr>
          <a:xfrm>
            <a:off x="6096000" y="5828084"/>
            <a:ext cx="528320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0070C0"/>
                </a:solidFill>
                <a:effectLst/>
                <a:uLnTx/>
                <a:uFillTx/>
                <a:latin typeface="Calibri" panose="020F0502020204030204"/>
                <a:ea typeface="+mn-ea"/>
                <a:cs typeface="+mn-cs"/>
                <a:hlinkClick r:id="rId3"/>
              </a:rPr>
              <a:t>MSPP Revised List - Questions and Answers link</a:t>
            </a:r>
            <a:endParaRPr kumimoji="0" lang="en-US" sz="1800" b="0" i="1" u="none" strike="noStrike" kern="1200" cap="none" spc="0" normalizeH="0" baseline="0" noProof="0">
              <a:ln>
                <a:noFill/>
              </a:ln>
              <a:solidFill>
                <a:srgbClr val="0070C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58244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8B719E9-7D26-43FC-9D70-79D796263CE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D8695865-2C19-4240-BBBB-93ACF970B76C}"/>
              </a:ext>
            </a:extLst>
          </p:cNvPr>
          <p:cNvSpPr txBox="1">
            <a:spLocks/>
          </p:cNvSpPr>
          <p:nvPr/>
        </p:nvSpPr>
        <p:spPr>
          <a:xfrm>
            <a:off x="240114" y="213064"/>
            <a:ext cx="9834995" cy="546980"/>
          </a:xfrm>
          <a:prstGeom prst="rect">
            <a:avLst/>
          </a:prstGeom>
        </p:spPr>
        <p:txBody>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marL="0" marR="0">
              <a:spcBef>
                <a:spcPts val="0"/>
              </a:spcBef>
              <a:spcAft>
                <a:spcPts val="0"/>
              </a:spcAft>
            </a:pPr>
            <a:r>
              <a:rPr lang="km-KH" b="1" dirty="0">
                <a:effectLst/>
                <a:latin typeface="Calibri" panose="020F0502020204030204" pitchFamily="34" charset="0"/>
                <a:ea typeface="Calibri" panose="020F0502020204030204" pitchFamily="34" charset="0"/>
                <a:cs typeface="Arial" panose="020B0604020202020204" pitchFamily="34" charset="0"/>
              </a:rPr>
              <a:t>សំណួរស្ដីពីកិច្ចដំណើរការ</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27145651-5563-45D1-A433-07A5A6E33C72}"/>
              </a:ext>
            </a:extLst>
          </p:cNvPr>
          <p:cNvSpPr txBox="1"/>
          <p:nvPr/>
        </p:nvSpPr>
        <p:spPr>
          <a:xfrm>
            <a:off x="104954" y="1013904"/>
            <a:ext cx="11785600" cy="5342446"/>
          </a:xfrm>
          <a:prstGeom prst="rect">
            <a:avLst/>
          </a:prstGeom>
          <a:noFill/>
        </p:spPr>
        <p:txBody>
          <a:bodyPr wrap="square" lIns="91440" tIns="45720" rIns="91440" bIns="45720" anchor="t">
            <a:spAutoFit/>
          </a:bodyPr>
          <a:lstStyle/>
          <a:p>
            <a:pPr marL="0" marR="0">
              <a:spcBef>
                <a:spcPts val="0"/>
              </a:spcBef>
              <a:spcAft>
                <a:spcPts val="0"/>
              </a:spcAft>
            </a:pPr>
            <a:r>
              <a:rPr lang="km-KH" sz="2000" dirty="0">
                <a:effectLst/>
                <a:latin typeface="Calibri" panose="020F0502020204030204" pitchFamily="34" charset="0"/>
                <a:ea typeface="Calibri" panose="020F0502020204030204" pitchFamily="34" charset="0"/>
                <a:cs typeface="Arial" panose="020B0604020202020204" pitchFamily="34" charset="0"/>
              </a:rPr>
              <a:t>សំណួរមួយចំនួន ផ្ដោតទៅលើ ដំណាក់កាលវាយតម្លៃ និងបញ្ហាជាក់លាក់នានា៖</a:t>
            </a:r>
            <a:endParaRPr lang="en-US" sz="20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km-KH" sz="2000" dirty="0">
                <a:effectLst/>
                <a:latin typeface="Calibri" panose="020F0502020204030204" pitchFamily="34" charset="0"/>
                <a:ea typeface="Calibri" panose="020F0502020204030204" pitchFamily="34" charset="0"/>
                <a:cs typeface="Arial" panose="020B0604020202020204" pitchFamily="34" charset="0"/>
              </a:rPr>
              <a:t> </a:t>
            </a:r>
            <a:endParaRPr lang="en-US" sz="20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km-KH" sz="2000" b="1" dirty="0">
                <a:effectLst/>
                <a:latin typeface="Calibri" panose="020F0502020204030204" pitchFamily="34" charset="0"/>
                <a:ea typeface="Calibri" panose="020F0502020204030204" pitchFamily="34" charset="0"/>
                <a:cs typeface="Arial" panose="020B0604020202020204" pitchFamily="34" charset="0"/>
              </a:rPr>
              <a:t>ដំណាក់កាលវាយតម្លៃ/លក្ខណៈវិនិច្ឆ័យសម្រាប់វាយតម្លៃ</a:t>
            </a:r>
            <a:r>
              <a:rPr lang="en-US" sz="2000" b="1" dirty="0">
                <a:latin typeface="Calibri" panose="020F0502020204030204" pitchFamily="34" charset="0"/>
                <a:ea typeface="Calibri" panose="020F0502020204030204" pitchFamily="34" charset="0"/>
                <a:cs typeface="DaunPenh" pitchFamily="2" charset="0"/>
              </a:rPr>
              <a:t> </a:t>
            </a:r>
          </a:p>
          <a:p>
            <a:pPr marL="800100" lvl="1" indent="-342900">
              <a:buFont typeface="Arial" panose="020B0604020202020204" pitchFamily="34" charset="0"/>
              <a:buChar char="•"/>
            </a:pPr>
            <a:r>
              <a:rPr lang="km-KH" sz="2000" dirty="0">
                <a:effectLst/>
                <a:latin typeface="Calibri" panose="020F0502020204030204" pitchFamily="34" charset="0"/>
                <a:ea typeface="Calibri" panose="020F0502020204030204" pitchFamily="34" charset="0"/>
                <a:cs typeface="Arial" panose="020B0604020202020204" pitchFamily="34" charset="0"/>
              </a:rPr>
              <a:t>តើការវាយតម្លៃនឹងពិចារណាទៅលើផលប្រយោជន៍និងផលប៉ះពាល់របស់គម្រោង​តាមរបៀបណា?</a:t>
            </a:r>
          </a:p>
          <a:p>
            <a:pPr marL="800100" lvl="1" indent="-342900">
              <a:buFont typeface="Arial" panose="020B0604020202020204" pitchFamily="34" charset="0"/>
              <a:buChar char="•"/>
            </a:pPr>
            <a:r>
              <a:rPr lang="km-KH" sz="2000" dirty="0">
                <a:effectLst/>
                <a:latin typeface="Calibri" panose="020F0502020204030204" pitchFamily="34" charset="0"/>
                <a:ea typeface="Calibri" panose="020F0502020204030204" pitchFamily="34" charset="0"/>
                <a:cs typeface="Arial" panose="020B0604020202020204" pitchFamily="34" charset="0"/>
              </a:rPr>
              <a:t>តើនឹងមានអ្វីកើតឡើង ប្រសិនបើពុំមានព័ត៌មានគ្រប់គ្រាន់ស្ដីពីគម្រោង ក្នុងអំឡុងពេលនៃដំណាក់កាលវាយតម្លៃ?</a:t>
            </a:r>
          </a:p>
          <a:p>
            <a:pPr marL="800100" lvl="1" indent="-342900">
              <a:buFont typeface="Arial" panose="020B0604020202020204" pitchFamily="34" charset="0"/>
              <a:buChar char="•"/>
            </a:pPr>
            <a:r>
              <a:rPr lang="km-KH" sz="2000" dirty="0">
                <a:effectLst/>
                <a:latin typeface="Calibri" panose="020F0502020204030204" pitchFamily="34" charset="0"/>
                <a:ea typeface="Calibri" panose="020F0502020204030204" pitchFamily="34" charset="0"/>
                <a:cs typeface="Arial" panose="020B0604020202020204" pitchFamily="34" charset="0"/>
              </a:rPr>
              <a:t>តើសុខភាព សុវត្ថិភាព និងកង្វល់នានាពាក់ព័ន្ធនឹងការបាត់បង់ទីលំនៅ នឹងត្រូវពិនិត្យមើលនៅក្នុងអំឡុងពេលនៃដំណាក់កាលវាយតម្លៃដែរឬទេ? </a:t>
            </a:r>
          </a:p>
          <a:p>
            <a:pPr marL="800100" lvl="1" indent="-342900">
              <a:buFont typeface="Arial" panose="020B0604020202020204" pitchFamily="34" charset="0"/>
              <a:buChar char="•"/>
            </a:pPr>
            <a:r>
              <a:rPr lang="km-KH" sz="2000" dirty="0">
                <a:effectLst/>
                <a:latin typeface="Calibri" panose="020F0502020204030204" pitchFamily="34" charset="0"/>
                <a:ea typeface="Calibri" panose="020F0502020204030204" pitchFamily="34" charset="0"/>
                <a:cs typeface="Arial" panose="020B0604020202020204" pitchFamily="34" charset="0"/>
              </a:rPr>
              <a:t>តើលក្ខណៈវិនិច្ឆ័យវាយតម្លៃមួយចំនួននឹងត្រូវផ្ដល់ទម្ងន់ធ្ងន់ជាងលក្ខណៈវិនិច្ឆ័យ​ផ្សេងទៀតដែរឬទេ?</a:t>
            </a:r>
          </a:p>
          <a:p>
            <a:pPr marL="0" marR="0">
              <a:spcBef>
                <a:spcPts val="0"/>
              </a:spcBef>
              <a:spcAft>
                <a:spcPts val="0"/>
              </a:spcAft>
            </a:pPr>
            <a:r>
              <a:rPr lang="km-KH" sz="2000" dirty="0">
                <a:effectLst/>
                <a:latin typeface="Calibri" panose="020F0502020204030204" pitchFamily="34" charset="0"/>
                <a:ea typeface="Calibri" panose="020F0502020204030204" pitchFamily="34" charset="0"/>
                <a:cs typeface="Arial" panose="020B0604020202020204" pitchFamily="34" charset="0"/>
              </a:rPr>
              <a:t> </a:t>
            </a:r>
            <a:endParaRPr lang="en-US" sz="20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km-KH" sz="2000" b="1" dirty="0">
                <a:effectLst/>
                <a:latin typeface="Calibri" panose="020F0502020204030204" pitchFamily="34" charset="0"/>
                <a:ea typeface="Calibri" panose="020F0502020204030204" pitchFamily="34" charset="0"/>
                <a:cs typeface="Arial" panose="020B0604020202020204" pitchFamily="34" charset="0"/>
              </a:rPr>
              <a:t>បញ្ហាជាក់លាក់នានា - ចំណុចគន្លឹះ</a:t>
            </a:r>
            <a:r>
              <a:rPr lang="en-US" sz="2000" b="1" dirty="0">
                <a:effectLst/>
                <a:latin typeface="Calibri" panose="020F0502020204030204" pitchFamily="34" charset="0"/>
                <a:ea typeface="Calibri" panose="020F0502020204030204" pitchFamily="34" charset="0"/>
                <a:cs typeface="Arial" panose="020B0604020202020204" pitchFamily="34" charset="0"/>
              </a:rPr>
              <a:t> </a:t>
            </a:r>
          </a:p>
          <a:p>
            <a:pPr marL="800100" lvl="1" indent="-342900">
              <a:buFont typeface="Arial" panose="020B0604020202020204" pitchFamily="34" charset="0"/>
              <a:buChar char="•"/>
            </a:pPr>
            <a:r>
              <a:rPr lang="km-KH" sz="2000" dirty="0">
                <a:effectLst/>
                <a:latin typeface="Calibri" panose="020F0502020204030204" pitchFamily="34" charset="0"/>
                <a:ea typeface="Calibri" panose="020F0502020204030204" pitchFamily="34" charset="0"/>
                <a:cs typeface="Arial" panose="020B0604020202020204" pitchFamily="34" charset="0"/>
              </a:rPr>
              <a:t>តើមានដំណោះស្រាយដើម្បីលុបបំបាត់ការបំពុលខ្យល់ដែលបណ្ដាលមកពីរថយន្តដឹកទំនិញ/និង​យានយន្តដទៃទៀតដែរឬទេ?</a:t>
            </a:r>
          </a:p>
          <a:p>
            <a:pPr marL="800100" lvl="1" indent="-342900">
              <a:buFont typeface="Arial" panose="020B0604020202020204" pitchFamily="34" charset="0"/>
              <a:buChar char="•"/>
            </a:pPr>
            <a:r>
              <a:rPr lang="km-KH" sz="2000" dirty="0">
                <a:effectLst/>
                <a:latin typeface="Calibri" panose="020F0502020204030204" pitchFamily="34" charset="0"/>
                <a:ea typeface="Calibri" panose="020F0502020204030204" pitchFamily="34" charset="0"/>
                <a:cs typeface="Arial" panose="020B0604020202020204" pitchFamily="34" charset="0"/>
              </a:rPr>
              <a:t>តើមានវិធីសាស្រ្តល្អបំផុតអ្វីដើម្បីដោះស្រាយការបំពុលខ្យល់? នៅពេលសារធាតុបំពុលត្រូវបញ្ចេញទៅក្នុងខ្យល់ តើគេអាចបំបាត់សារធាតុបំពុល​ទាំងនោះដោយរបៀបណា?</a:t>
            </a:r>
          </a:p>
          <a:p>
            <a:pPr marL="800100" lvl="1" indent="-342900">
              <a:buFont typeface="Arial" panose="020B0604020202020204" pitchFamily="34" charset="0"/>
              <a:buChar char="•"/>
            </a:pPr>
            <a:r>
              <a:rPr lang="km-KH" sz="2000" dirty="0">
                <a:effectLst/>
                <a:latin typeface="Calibri" panose="020F0502020204030204" pitchFamily="34" charset="0"/>
                <a:ea typeface="Calibri" panose="020F0502020204030204" pitchFamily="34" charset="0"/>
                <a:cs typeface="Arial" panose="020B0604020202020204" pitchFamily="34" charset="0"/>
              </a:rPr>
              <a:t>តើមានលទ្ធភាពផ្លាស់ប្ដូរពីការធ្វើដំណើរដោយរថយន្ដដឹកទំនិញ ទៅជារថភ្លើង​ដែរឬទេ?</a:t>
            </a:r>
          </a:p>
          <a:p>
            <a:pPr marL="0" marR="0">
              <a:spcBef>
                <a:spcPts val="0"/>
              </a:spcBef>
              <a:spcAft>
                <a:spcPts val="0"/>
              </a:spcAft>
            </a:pPr>
            <a:endParaRPr lang="en-US" sz="2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A37969C2-E456-6FBA-0963-7CAC17C639CE}"/>
              </a:ext>
            </a:extLst>
          </p:cNvPr>
          <p:cNvSpPr txBox="1"/>
          <p:nvPr/>
        </p:nvSpPr>
        <p:spPr>
          <a:xfrm>
            <a:off x="6607353" y="6275604"/>
            <a:ext cx="528320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70C0"/>
                </a:solidFill>
                <a:effectLst/>
                <a:uLnTx/>
                <a:uFillTx/>
                <a:latin typeface="Calibri" panose="020F0502020204030204"/>
                <a:ea typeface="+mn-ea"/>
                <a:cs typeface="+mn-cs"/>
                <a:hlinkClick r:id="rId3"/>
              </a:rPr>
              <a:t>MSPP Revised List - Questions and Answers link</a:t>
            </a:r>
            <a:endParaRPr kumimoji="0" lang="en-US" sz="1800" b="0" i="1"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68355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a:xfrm>
            <a:off x="337705" y="320385"/>
            <a:ext cx="9968345" cy="309025"/>
          </a:xfrm>
        </p:spPr>
        <p:txBody>
          <a:bodyPr/>
          <a:lstStyle/>
          <a:p>
            <a:pPr marL="0" marR="0">
              <a:spcBef>
                <a:spcPts val="0"/>
              </a:spcBef>
              <a:spcAft>
                <a:spcPts val="0"/>
              </a:spcAft>
            </a:pPr>
            <a:r>
              <a:rPr lang="km-KH" sz="2800" b="1" dirty="0">
                <a:effectLst/>
                <a:latin typeface="Calibri" panose="020F0502020204030204" pitchFamily="34" charset="0"/>
                <a:ea typeface="Calibri" panose="020F0502020204030204" pitchFamily="34" charset="0"/>
                <a:cs typeface="Arial" panose="020B0604020202020204" pitchFamily="34" charset="0"/>
              </a:rPr>
              <a:t>មតិចូលរួម​របស់ក្រុមការងារ​ស្តីពីគោលដៅ​គម្រោង​និងកម្មវិធី</a:t>
            </a:r>
            <a:endParaRPr lang="en-US" sz="2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296C3F6-4276-DB4E-87F1-E6DE8EADFAF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A8851A11-8BD3-4E55-9037-FFC9836318EB}"/>
              </a:ext>
            </a:extLst>
          </p:cNvPr>
          <p:cNvGrpSpPr/>
          <p:nvPr/>
        </p:nvGrpSpPr>
        <p:grpSpPr>
          <a:xfrm>
            <a:off x="240114" y="6154509"/>
            <a:ext cx="1457119" cy="470357"/>
            <a:chOff x="2085360" y="5841270"/>
            <a:chExt cx="1457119" cy="470357"/>
          </a:xfrm>
        </p:grpSpPr>
        <p:sp>
          <p:nvSpPr>
            <p:cNvPr id="6" name="Rectangle 5">
              <a:extLst>
                <a:ext uri="{FF2B5EF4-FFF2-40B4-BE49-F238E27FC236}">
                  <a16:creationId xmlns:a16="http://schemas.microsoft.com/office/drawing/2014/main" id="{19C35315-0CEA-4994-893F-529A51D2C6A7}"/>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691D307B-63BA-4D0E-B27A-294FA0A8F25F}"/>
                </a:ext>
              </a:extLst>
            </p:cNvPr>
            <p:cNvGrpSpPr/>
            <p:nvPr/>
          </p:nvGrpSpPr>
          <p:grpSpPr>
            <a:xfrm>
              <a:off x="2154894" y="5873388"/>
              <a:ext cx="1387585" cy="406123"/>
              <a:chOff x="299780" y="6166127"/>
              <a:chExt cx="1387585" cy="406123"/>
            </a:xfrm>
          </p:grpSpPr>
          <p:pic>
            <p:nvPicPr>
              <p:cNvPr id="8" name="Picture 7" descr="Logo&#10;&#10;Description automatically generated">
                <a:extLst>
                  <a:ext uri="{FF2B5EF4-FFF2-40B4-BE49-F238E27FC236}">
                    <a16:creationId xmlns:a16="http://schemas.microsoft.com/office/drawing/2014/main" id="{74BA9C04-9E0B-4DE0-9C84-F05BA046FEA0}"/>
                  </a:ext>
                </a:extLst>
              </p:cNvPr>
              <p:cNvPicPr>
                <a:picLocks noChangeAspect="1"/>
              </p:cNvPicPr>
              <p:nvPr/>
            </p:nvPicPr>
            <p:blipFill>
              <a:blip r:embed="rId3"/>
              <a:stretch>
                <a:fillRect/>
              </a:stretch>
            </p:blipFill>
            <p:spPr>
              <a:xfrm>
                <a:off x="299780" y="6166127"/>
                <a:ext cx="406123" cy="406123"/>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DFDA7EE9-5F69-407C-8E61-856E9524BC97}"/>
                  </a:ext>
                </a:extLst>
              </p:cNvPr>
              <p:cNvPicPr>
                <a:picLocks noChangeAspect="1"/>
              </p:cNvPicPr>
              <p:nvPr/>
            </p:nvPicPr>
            <p:blipFill>
              <a:blip r:embed="rId4"/>
              <a:stretch>
                <a:fillRect/>
              </a:stretch>
            </p:blipFill>
            <p:spPr>
              <a:xfrm>
                <a:off x="672497" y="6223259"/>
                <a:ext cx="1014868" cy="297998"/>
              </a:xfrm>
              <a:prstGeom prst="rect">
                <a:avLst/>
              </a:prstGeom>
            </p:spPr>
          </p:pic>
        </p:grpSp>
      </p:grpSp>
      <p:sp>
        <p:nvSpPr>
          <p:cNvPr id="10" name="Content Placeholder 2">
            <a:extLst>
              <a:ext uri="{FF2B5EF4-FFF2-40B4-BE49-F238E27FC236}">
                <a16:creationId xmlns:a16="http://schemas.microsoft.com/office/drawing/2014/main" id="{7228D4AF-BC6C-7647-FFAB-62B54D7485A4}"/>
              </a:ext>
            </a:extLst>
          </p:cNvPr>
          <p:cNvSpPr>
            <a:spLocks noGrp="1"/>
          </p:cNvSpPr>
          <p:nvPr>
            <p:ph sz="half" idx="1"/>
          </p:nvPr>
        </p:nvSpPr>
        <p:spPr>
          <a:xfrm>
            <a:off x="309648" y="1136210"/>
            <a:ext cx="11176000" cy="3653503"/>
          </a:xfrm>
        </p:spPr>
        <p:txBody>
          <a:bodyPr vert="horz" lIns="91440" tIns="45720" rIns="91440" bIns="45720" rtlCol="0" anchor="t">
            <a:noAutofit/>
          </a:bodyPr>
          <a:lstStyle/>
          <a:p>
            <a:pPr marL="0" marR="0" indent="0">
              <a:spcBef>
                <a:spcPts val="0"/>
              </a:spcBef>
              <a:spcAft>
                <a:spcPts val="0"/>
              </a:spcAft>
              <a:buNone/>
            </a:pPr>
            <a:r>
              <a:rPr lang="km-KH" sz="1600" b="1" dirty="0">
                <a:effectLst/>
                <a:latin typeface="Calibri" panose="020F0502020204030204" pitchFamily="34" charset="0"/>
                <a:ea typeface="Calibri" panose="020F0502020204030204" pitchFamily="34" charset="0"/>
                <a:cs typeface="Arial" panose="020B0604020202020204" pitchFamily="34" charset="0"/>
              </a:rPr>
              <a:t>តើគួរបន្ថែមអ្វី? ចំណុចគន្លឹះ</a:t>
            </a:r>
            <a:r>
              <a:rPr lang="en-US" sz="1600" b="1" dirty="0">
                <a:latin typeface="Calibri" panose="020F0502020204030204" pitchFamily="34" charset="0"/>
                <a:ea typeface="Calibri" panose="020F0502020204030204" pitchFamily="34" charset="0"/>
                <a:cs typeface="DaunPenh" pitchFamily="2" charset="0"/>
              </a:rPr>
              <a:t> </a:t>
            </a:r>
          </a:p>
          <a:p>
            <a:pPr lvl="1">
              <a:spcBef>
                <a:spcPts val="0"/>
              </a:spcBef>
            </a:pPr>
            <a:r>
              <a:rPr lang="km-KH" sz="1600" dirty="0">
                <a:effectLst/>
                <a:latin typeface="Calibri" panose="020F0502020204030204" pitchFamily="34" charset="0"/>
                <a:ea typeface="Calibri" panose="020F0502020204030204" pitchFamily="34" charset="0"/>
                <a:cs typeface="Arial" panose="020B0604020202020204" pitchFamily="34" charset="0"/>
              </a:rPr>
              <a:t>កម្មវិធីស្ដីពីសុវត្ថិភាពកង់និងកម្មវិធីដែលបង្រៀនប្រជាជនឲ្យចេះពីរបៀបប្រើប្រាស់ផ្លូវដោយសុវត្ថិភាព</a:t>
            </a:r>
          </a:p>
          <a:p>
            <a:pPr lvl="1">
              <a:spcBef>
                <a:spcPts val="0"/>
              </a:spcBef>
            </a:pPr>
            <a:r>
              <a:rPr lang="km-KH" sz="1600" dirty="0">
                <a:effectLst/>
                <a:latin typeface="Calibri" panose="020F0502020204030204" pitchFamily="34" charset="0"/>
                <a:ea typeface="Calibri" panose="020F0502020204030204" pitchFamily="34" charset="0"/>
                <a:cs typeface="Arial" panose="020B0604020202020204" pitchFamily="34" charset="0"/>
              </a:rPr>
              <a:t>ការប្រើប្រាស់រថភ្លើងដឹកទំនិញដែលដើរដោយអគ្គិសនី ដើម្បីកាត់បន្ថយការបញ្ចេញ​ឧស្ម័ន​​ពាក់ព័ន្ធនឹងការដឹកជញ្ជូនទំនិញ</a:t>
            </a:r>
          </a:p>
          <a:p>
            <a:pPr lvl="1">
              <a:spcBef>
                <a:spcPts val="0"/>
              </a:spcBef>
            </a:pPr>
            <a:r>
              <a:rPr lang="km-KH" sz="1600" dirty="0">
                <a:effectLst/>
                <a:latin typeface="Calibri" panose="020F0502020204030204" pitchFamily="34" charset="0"/>
                <a:ea typeface="Calibri" panose="020F0502020204030204" pitchFamily="34" charset="0"/>
                <a:cs typeface="Arial" panose="020B0604020202020204" pitchFamily="34" charset="0"/>
              </a:rPr>
              <a:t>កម្មវិធីសុខាភិបាល/ការត្រួតពិនិត្យសុខភាពសហគមន៍សម្រាប់ សិស្ស អ្នកស្នាក់នៅ អ្នកបំពេញការងារនៅក្នុងតំបន់ដែលរងផលប៉ះពាល់</a:t>
            </a:r>
          </a:p>
          <a:p>
            <a:pPr lvl="1">
              <a:spcBef>
                <a:spcPts val="0"/>
              </a:spcBef>
            </a:pPr>
            <a:r>
              <a:rPr lang="km-KH" sz="1600" dirty="0">
                <a:effectLst/>
                <a:latin typeface="Calibri" panose="020F0502020204030204" pitchFamily="34" charset="0"/>
                <a:ea typeface="Calibri" panose="020F0502020204030204" pitchFamily="34" charset="0"/>
                <a:cs typeface="Arial" panose="020B0604020202020204" pitchFamily="34" charset="0"/>
              </a:rPr>
              <a:t>ទំនើបកម្ម តម្រងខ្យល់ និងប្រព័ន្ធខ្យល់កម្ដៅ ​នៅក្នុងតំបន់រងផលប៉ះពាល់​ដើម្បីកាត់បន្ថយ​ការប៉ះពាល់សារធាតុបំពុលខ្យល់</a:t>
            </a:r>
          </a:p>
          <a:p>
            <a:pPr lvl="1">
              <a:spcBef>
                <a:spcPts val="0"/>
              </a:spcBef>
            </a:pPr>
            <a:r>
              <a:rPr lang="km-KH" sz="1600" dirty="0">
                <a:effectLst/>
                <a:latin typeface="Calibri" panose="020F0502020204030204" pitchFamily="34" charset="0"/>
                <a:ea typeface="Calibri" panose="020F0502020204030204" pitchFamily="34" charset="0"/>
                <a:cs typeface="Arial" panose="020B0604020202020204" pitchFamily="34" charset="0"/>
              </a:rPr>
              <a:t>ភាពជាដៃគូជាមួយទីក្រុងនៅតាមបណ្ដោយច្រករបៀង ជាពិសេសសម្រាប់ឱកាស​ការងារតាមរដូវកាលនិងសាធារណៈ</a:t>
            </a:r>
          </a:p>
          <a:p>
            <a:pPr lvl="1">
              <a:spcBef>
                <a:spcPts val="0"/>
              </a:spcBef>
            </a:pPr>
            <a:r>
              <a:rPr lang="km-KH" sz="1600" dirty="0">
                <a:effectLst/>
                <a:latin typeface="Calibri" panose="020F0502020204030204" pitchFamily="34" charset="0"/>
                <a:ea typeface="Calibri" panose="020F0502020204030204" pitchFamily="34" charset="0"/>
                <a:cs typeface="Arial" panose="020B0604020202020204" pitchFamily="34" charset="0"/>
              </a:rPr>
              <a:t>ចំណតរថយន្តក្រុងសាធារណៈដែលអនុលោមតាមច្បាប់ស្ដីពីជនជាតិអាមេរិក​ដែលមានពិការភាព មានម្លប់និងទីជម្រកច្រើននៅគ្រប់ប្រភេទទាំងអស់​នៃធាតុអាកាស ដោយមានទាំង </a:t>
            </a:r>
            <a:r>
              <a:rPr lang="en-US" sz="1600" dirty="0">
                <a:effectLst/>
                <a:latin typeface="Calibri" panose="020F0502020204030204" pitchFamily="34" charset="0"/>
                <a:ea typeface="Calibri" panose="020F0502020204030204" pitchFamily="34" charset="0"/>
                <a:cs typeface="Arial" panose="020B0604020202020204" pitchFamily="34" charset="0"/>
              </a:rPr>
              <a:t>wi-fi</a:t>
            </a:r>
          </a:p>
          <a:p>
            <a:pPr lvl="1">
              <a:spcBef>
                <a:spcPts val="0"/>
              </a:spcBef>
            </a:pPr>
            <a:r>
              <a:rPr lang="km-KH" sz="1600" dirty="0">
                <a:effectLst/>
                <a:latin typeface="Calibri" panose="020F0502020204030204" pitchFamily="34" charset="0"/>
                <a:ea typeface="Calibri" panose="020F0502020204030204" pitchFamily="34" charset="0"/>
                <a:cs typeface="Arial" panose="020B0604020202020204" pitchFamily="34" charset="0"/>
              </a:rPr>
              <a:t>ចិញ្ចើមថ្នល់ “ត្រជាក់” ពិសេសនៅលើផ្លូវល្បឿនលឿន ដើម្បីជួយកាត់បន្ថយ​ឥទ្ធិពល “មណ្ឌលកម្ដៅ”</a:t>
            </a:r>
          </a:p>
          <a:p>
            <a:pPr lvl="1">
              <a:spcBef>
                <a:spcPts val="0"/>
              </a:spcBef>
            </a:pPr>
            <a:r>
              <a:rPr lang="km-KH" sz="1600" dirty="0">
                <a:effectLst/>
                <a:latin typeface="Calibri" panose="020F0502020204030204" pitchFamily="34" charset="0"/>
                <a:ea typeface="Calibri" panose="020F0502020204030204" pitchFamily="34" charset="0"/>
                <a:cs typeface="Arial" panose="020B0604020202020204" pitchFamily="34" charset="0"/>
              </a:rPr>
              <a:t>ដំណោះស្រាយ “យាន្តធន់ស្រាល” ដើម្បីជំរុញលើកទឹកចិត្តការប្រើប្រាស់មធ្យោបាយ​ដឹកជញ្ជូនដែលមានកង់ដែលមានទម្ងន់ស្រាលសម្រាប់ការធ្វើដំណើរ​ ដូចជាកង់ កង់អគ្គិសនី ស្គុទ័រអគ្គិសនី ក្ដារអគ្គិសនីសម្រាប់ជិះ កៅអីកង់ដើរដោយអគ្គិសនី និងក្ដារ​សម្រាប់ជិះ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lvl="1">
              <a:spcBef>
                <a:spcPts val="0"/>
              </a:spcBef>
            </a:pPr>
            <a:endParaRPr lang="km-KH" sz="1600" dirty="0">
              <a:effectLst/>
              <a:latin typeface="Calibri" panose="020F050202020403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0" lvl="1" indent="0">
              <a:spcBef>
                <a:spcPts val="0"/>
              </a:spcBef>
              <a:buNone/>
            </a:pPr>
            <a:r>
              <a:rPr lang="km-KH" sz="1600" b="1" dirty="0">
                <a:effectLst/>
                <a:latin typeface="Calibri" panose="020F0502020204030204" pitchFamily="34" charset="0"/>
                <a:ea typeface="Calibri" panose="020F0502020204030204" pitchFamily="34" charset="0"/>
                <a:cs typeface="Arial" panose="020B0604020202020204" pitchFamily="34" charset="0"/>
              </a:rPr>
              <a:t>មតិយោបល់ស្ដីពី</a:t>
            </a:r>
            <a:r>
              <a:rPr lang="km-KH" sz="1600" b="1" i="1" dirty="0">
                <a:effectLst/>
                <a:latin typeface="Calibri" panose="020F0502020204030204" pitchFamily="34" charset="0"/>
                <a:ea typeface="Calibri" panose="020F0502020204030204" pitchFamily="34" charset="0"/>
                <a:cs typeface="Arial" panose="020B0604020202020204" pitchFamily="34" charset="0"/>
              </a:rPr>
              <a:t>របៀប</a:t>
            </a:r>
            <a:r>
              <a:rPr lang="km-KH" sz="1600" b="1" dirty="0">
                <a:effectLst/>
                <a:latin typeface="Calibri" panose="020F0502020204030204" pitchFamily="34" charset="0"/>
                <a:ea typeface="Calibri" panose="020F0502020204030204" pitchFamily="34" charset="0"/>
                <a:cs typeface="Arial" panose="020B0604020202020204" pitchFamily="34" charset="0"/>
              </a:rPr>
              <a:t>វាយតម្លៃ តាក់តែងបង្កើត និងអនុវត្ត គម្រោងនិងកម្មវិធី</a:t>
            </a:r>
            <a:endParaRPr lang="en-US" sz="1600" b="1" dirty="0">
              <a:effectLst/>
              <a:latin typeface="Calibri" panose="020F0502020204030204" pitchFamily="34" charset="0"/>
              <a:ea typeface="Calibri" panose="020F0502020204030204" pitchFamily="34" charset="0"/>
              <a:cs typeface="Arial" panose="020B0604020202020204" pitchFamily="34" charset="0"/>
            </a:endParaRPr>
          </a:p>
          <a:p>
            <a:pPr marL="742950" lvl="2">
              <a:spcBef>
                <a:spcPts val="0"/>
              </a:spcBef>
            </a:pPr>
            <a:r>
              <a:rPr lang="km-KH" sz="1600" dirty="0">
                <a:cs typeface="Calibri" panose="020F0502020204030204"/>
              </a:rPr>
              <a:t>ជម្រើសកំណត់តម្លៃនៃការស្ទះចរាចរ នៅលើផ្លូវល្បឿនលឿន ត្រូវពិចារណាទៅលើ​ផលប៉ះពាល់លើសហគមន៍ដែលមានប្រាក់ចំណូលទាប</a:t>
            </a:r>
          </a:p>
          <a:p>
            <a:pPr marL="742950" lvl="2">
              <a:spcBef>
                <a:spcPts val="0"/>
              </a:spcBef>
            </a:pPr>
            <a:r>
              <a:rPr lang="km-KH" sz="1600" dirty="0">
                <a:cs typeface="Calibri" panose="020F0502020204030204"/>
              </a:rPr>
              <a:t>មានកម្មវិធីជោគជ័យជាច្រើនពាក់ព័ន្ធនឹងគុណភាពខ្យល់ បរិស្ថាន ការធ្វើឲ្យមានស្ថេរភាពលំនៅដ្ឋាន ការអប់រំសុខភាព និងអាជីពក្នុងតំបន់ ដែលនឹងផ្ដល់គំរូល្អមួយសម្រាប់កម្មវិធីសហគមន៍នានានៅក្នុងបញ្ជីដំបូង។ ចំណុចទាំងនេះគួរត្រូវពិគ្រោះយោបល់។ </a:t>
            </a:r>
            <a:endParaRPr lang="en-US" sz="1600" dirty="0">
              <a:cs typeface="Calibri" panose="020F0502020204030204"/>
            </a:endParaRPr>
          </a:p>
        </p:txBody>
      </p:sp>
    </p:spTree>
    <p:extLst>
      <p:ext uri="{BB962C8B-B14F-4D97-AF65-F5344CB8AC3E}">
        <p14:creationId xmlns:p14="http://schemas.microsoft.com/office/powerpoint/2010/main" val="2079671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96C3F6-4276-DB4E-87F1-E6DE8EADFAF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A8851A11-8BD3-4E55-9037-FFC9836318EB}"/>
              </a:ext>
            </a:extLst>
          </p:cNvPr>
          <p:cNvGrpSpPr/>
          <p:nvPr/>
        </p:nvGrpSpPr>
        <p:grpSpPr>
          <a:xfrm>
            <a:off x="240114" y="6154509"/>
            <a:ext cx="1457119" cy="470357"/>
            <a:chOff x="2085360" y="5841270"/>
            <a:chExt cx="1457119" cy="470357"/>
          </a:xfrm>
        </p:grpSpPr>
        <p:sp>
          <p:nvSpPr>
            <p:cNvPr id="6" name="Rectangle 5">
              <a:extLst>
                <a:ext uri="{FF2B5EF4-FFF2-40B4-BE49-F238E27FC236}">
                  <a16:creationId xmlns:a16="http://schemas.microsoft.com/office/drawing/2014/main" id="{19C35315-0CEA-4994-893F-529A51D2C6A7}"/>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691D307B-63BA-4D0E-B27A-294FA0A8F25F}"/>
                </a:ext>
              </a:extLst>
            </p:cNvPr>
            <p:cNvGrpSpPr/>
            <p:nvPr/>
          </p:nvGrpSpPr>
          <p:grpSpPr>
            <a:xfrm>
              <a:off x="2154894" y="5873388"/>
              <a:ext cx="1387585" cy="406123"/>
              <a:chOff x="299780" y="6166127"/>
              <a:chExt cx="1387585" cy="406123"/>
            </a:xfrm>
          </p:grpSpPr>
          <p:pic>
            <p:nvPicPr>
              <p:cNvPr id="8" name="Picture 7" descr="Logo&#10;&#10;Description automatically generated">
                <a:extLst>
                  <a:ext uri="{FF2B5EF4-FFF2-40B4-BE49-F238E27FC236}">
                    <a16:creationId xmlns:a16="http://schemas.microsoft.com/office/drawing/2014/main" id="{74BA9C04-9E0B-4DE0-9C84-F05BA046FEA0}"/>
                  </a:ext>
                </a:extLst>
              </p:cNvPr>
              <p:cNvPicPr>
                <a:picLocks noChangeAspect="1"/>
              </p:cNvPicPr>
              <p:nvPr/>
            </p:nvPicPr>
            <p:blipFill>
              <a:blip r:embed="rId3"/>
              <a:stretch>
                <a:fillRect/>
              </a:stretch>
            </p:blipFill>
            <p:spPr>
              <a:xfrm>
                <a:off x="299780" y="6166127"/>
                <a:ext cx="406123" cy="406123"/>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DFDA7EE9-5F69-407C-8E61-856E9524BC97}"/>
                  </a:ext>
                </a:extLst>
              </p:cNvPr>
              <p:cNvPicPr>
                <a:picLocks noChangeAspect="1"/>
              </p:cNvPicPr>
              <p:nvPr/>
            </p:nvPicPr>
            <p:blipFill>
              <a:blip r:embed="rId4"/>
              <a:stretch>
                <a:fillRect/>
              </a:stretch>
            </p:blipFill>
            <p:spPr>
              <a:xfrm>
                <a:off x="672497" y="6223259"/>
                <a:ext cx="1014868" cy="297998"/>
              </a:xfrm>
              <a:prstGeom prst="rect">
                <a:avLst/>
              </a:prstGeom>
            </p:spPr>
          </p:pic>
        </p:grpSp>
      </p:grpSp>
      <p:sp>
        <p:nvSpPr>
          <p:cNvPr id="13" name="Title 12">
            <a:extLst>
              <a:ext uri="{FF2B5EF4-FFF2-40B4-BE49-F238E27FC236}">
                <a16:creationId xmlns:a16="http://schemas.microsoft.com/office/drawing/2014/main" id="{A5E214D9-52D8-9FEF-519C-3077AD0BB0BF}"/>
              </a:ext>
            </a:extLst>
          </p:cNvPr>
          <p:cNvSpPr>
            <a:spLocks noGrp="1"/>
          </p:cNvSpPr>
          <p:nvPr>
            <p:ph type="title"/>
          </p:nvPr>
        </p:nvSpPr>
        <p:spPr>
          <a:xfrm>
            <a:off x="190500" y="244750"/>
            <a:ext cx="11811000" cy="467565"/>
          </a:xfrm>
        </p:spPr>
        <p:txBody>
          <a:bodyPr/>
          <a:lstStyle/>
          <a:p>
            <a:r>
              <a:rPr lang="km-KH" b="1" dirty="0">
                <a:effectLst/>
                <a:ea typeface="Calibri" panose="020F0502020204030204" pitchFamily="34" charset="0"/>
                <a:cs typeface="Calibri" panose="020F0502020204030204" pitchFamily="34" charset="0"/>
              </a:rPr>
              <a:t>ធាតុចូល​របស់​ក្រុមការងារសមធម៌</a:t>
            </a:r>
            <a:r>
              <a:rPr lang="en-US" dirty="0">
                <a:effectLst/>
              </a:rPr>
              <a:t> </a:t>
            </a:r>
            <a:endParaRPr lang="en-US" dirty="0"/>
          </a:p>
        </p:txBody>
      </p:sp>
      <p:sp>
        <p:nvSpPr>
          <p:cNvPr id="17" name="TextBox 16">
            <a:extLst>
              <a:ext uri="{FF2B5EF4-FFF2-40B4-BE49-F238E27FC236}">
                <a16:creationId xmlns:a16="http://schemas.microsoft.com/office/drawing/2014/main" id="{765ED888-A97B-43D1-BD60-662944A407F4}"/>
              </a:ext>
            </a:extLst>
          </p:cNvPr>
          <p:cNvSpPr txBox="1"/>
          <p:nvPr/>
        </p:nvSpPr>
        <p:spPr>
          <a:xfrm>
            <a:off x="190500" y="1183600"/>
            <a:ext cx="11336784" cy="5355312"/>
          </a:xfrm>
          <a:prstGeom prst="rect">
            <a:avLst/>
          </a:prstGeom>
          <a:noFill/>
        </p:spPr>
        <p:txBody>
          <a:bodyPr wrap="square" lIns="91440" tIns="45720" rIns="91440" bIns="45720" anchor="t">
            <a:spAutoFit/>
          </a:bodyPr>
          <a:lstStyle/>
          <a:p>
            <a:pPr marL="0" marR="0">
              <a:spcBef>
                <a:spcPts val="0"/>
              </a:spcBef>
              <a:spcAft>
                <a:spcPts val="0"/>
              </a:spcAft>
            </a:pPr>
            <a:r>
              <a:rPr lang="km-KH" b="1" dirty="0">
                <a:effectLst/>
                <a:latin typeface="Calibri" panose="020F0502020204030204" pitchFamily="34" charset="0"/>
                <a:ea typeface="Calibri" panose="020F0502020204030204" pitchFamily="34" charset="0"/>
                <a:cs typeface="Arial" panose="020B0604020202020204" pitchFamily="34" charset="0"/>
              </a:rPr>
              <a:t>តើគួរបន្ថែមអ្វី? ចំណុចគន្លឹះ</a:t>
            </a:r>
            <a:r>
              <a:rPr lang="en-US" b="1" dirty="0">
                <a:latin typeface="Calibri" panose="020F0502020204030204" pitchFamily="34" charset="0"/>
                <a:ea typeface="Calibri" panose="020F0502020204030204" pitchFamily="34" charset="0"/>
                <a:cs typeface="DaunPenh" pitchFamily="2" charset="0"/>
              </a:rPr>
              <a:t> </a:t>
            </a:r>
          </a:p>
          <a:p>
            <a:pPr marL="800100" lvl="1" indent="-342900">
              <a:buFont typeface="Arial" panose="020B0604020202020204" pitchFamily="34" charset="0"/>
              <a:buChar char="•"/>
            </a:pPr>
            <a:r>
              <a:rPr lang="km-KH" dirty="0">
                <a:effectLst/>
                <a:latin typeface="Calibri" panose="020F0502020204030204" pitchFamily="34" charset="0"/>
                <a:ea typeface="Calibri" panose="020F0502020204030204" pitchFamily="34" charset="0"/>
                <a:cs typeface="Arial" panose="020B0604020202020204" pitchFamily="34" charset="0"/>
              </a:rPr>
              <a:t>ការកែលម្អភ្លើងបំភ្លឺមហាវិថី</a:t>
            </a:r>
          </a:p>
          <a:p>
            <a:pPr marL="800100" lvl="1" indent="-342900">
              <a:buFont typeface="Arial" panose="020B0604020202020204" pitchFamily="34" charset="0"/>
              <a:buChar char="•"/>
            </a:pPr>
            <a:r>
              <a:rPr lang="km-KH" dirty="0">
                <a:effectLst/>
                <a:latin typeface="Calibri" panose="020F0502020204030204" pitchFamily="34" charset="0"/>
                <a:ea typeface="Calibri" panose="020F0502020204030204" pitchFamily="34" charset="0"/>
                <a:cs typeface="Arial" panose="020B0604020202020204" pitchFamily="34" charset="0"/>
              </a:rPr>
              <a:t>ការត្រងប្រមូលទឹកភ្លៀង/ការបង្វែរទឹកជំនន់/ការគ្រប់គ្រងទឹក</a:t>
            </a:r>
          </a:p>
          <a:p>
            <a:pPr marL="800100" lvl="1" indent="-342900">
              <a:buFont typeface="Arial" panose="020B0604020202020204" pitchFamily="34" charset="0"/>
              <a:buChar char="•"/>
            </a:pPr>
            <a:r>
              <a:rPr lang="km-KH" dirty="0">
                <a:effectLst/>
                <a:latin typeface="Calibri" panose="020F0502020204030204" pitchFamily="34" charset="0"/>
                <a:ea typeface="Calibri" panose="020F0502020204030204" pitchFamily="34" charset="0"/>
                <a:cs typeface="Arial" panose="020B0604020202020204" pitchFamily="34" charset="0"/>
              </a:rPr>
              <a:t>ការស្ដារជម្រកធម្មជាតិ</a:t>
            </a:r>
          </a:p>
          <a:p>
            <a:pPr marL="800100" lvl="1" indent="-342900">
              <a:buFont typeface="Arial" panose="020B0604020202020204" pitchFamily="34" charset="0"/>
              <a:buChar char="•"/>
            </a:pPr>
            <a:r>
              <a:rPr lang="km-KH" dirty="0">
                <a:effectLst/>
                <a:latin typeface="Calibri" panose="020F0502020204030204" pitchFamily="34" charset="0"/>
                <a:ea typeface="Calibri" panose="020F0502020204030204" pitchFamily="34" charset="0"/>
                <a:cs typeface="Arial" panose="020B0604020202020204" pitchFamily="34" charset="0"/>
              </a:rPr>
              <a:t>រង្វង់មូលខ្នាតតូចដែលមានទេសភាពសម្រាប់កាត់បន្ថយចរាចរ ធ្វើឲ្យតំបន់ទីក្រុង​មានពណ៌បៃតង និងការកែលម្អផ្នែករូបភាព</a:t>
            </a:r>
          </a:p>
          <a:p>
            <a:pPr marL="800100" lvl="1" indent="-342900">
              <a:buFont typeface="Arial" panose="020B0604020202020204" pitchFamily="34" charset="0"/>
              <a:buChar char="•"/>
            </a:pPr>
            <a:r>
              <a:rPr lang="km-KH" dirty="0">
                <a:effectLst/>
                <a:latin typeface="Calibri" panose="020F0502020204030204" pitchFamily="34" charset="0"/>
                <a:ea typeface="Calibri" panose="020F0502020204030204" pitchFamily="34" charset="0"/>
                <a:cs typeface="Arial" panose="020B0604020202020204" pitchFamily="34" charset="0"/>
              </a:rPr>
              <a:t>រថយន្តតូចសាធារណៈដែលត្រូវបានជ្រើសរើសនិង/ឬតំបន់រង់ចាំ សម្រាប់ស្ត្រី/កុមារ និងអ្នកប្រើប្រាស់ងាយរងគ្រោះផ្សេងទៀត</a:t>
            </a:r>
          </a:p>
          <a:p>
            <a:pPr marL="800100" lvl="1" indent="-342900">
              <a:buFont typeface="Arial" panose="020B0604020202020204" pitchFamily="34" charset="0"/>
              <a:buChar char="•"/>
            </a:pPr>
            <a:r>
              <a:rPr lang="km-KH" dirty="0">
                <a:effectLst/>
                <a:latin typeface="Calibri" panose="020F0502020204030204" pitchFamily="34" charset="0"/>
                <a:ea typeface="Calibri" panose="020F0502020204030204" pitchFamily="34" charset="0"/>
                <a:cs typeface="Arial" panose="020B0604020202020204" pitchFamily="34" charset="0"/>
              </a:rPr>
              <a:t>ផលប្រយោជន៍សុខភាពសហគមន៍ និងសាធារណៈ</a:t>
            </a:r>
          </a:p>
          <a:p>
            <a:pPr marL="0" marR="0">
              <a:spcBef>
                <a:spcPts val="0"/>
              </a:spcBef>
              <a:spcAft>
                <a:spcPts val="0"/>
              </a:spcAft>
            </a:pPr>
            <a:r>
              <a:rPr lang="km-KH" dirty="0">
                <a:effectLst/>
                <a:latin typeface="Calibri" panose="020F0502020204030204" pitchFamily="34" charset="0"/>
                <a:ea typeface="Calibri" panose="020F0502020204030204" pitchFamily="34" charset="0"/>
                <a:cs typeface="Arial" panose="020B0604020202020204" pitchFamily="34" charset="0"/>
              </a:rPr>
              <a:t> </a:t>
            </a:r>
            <a:endParaRPr lang="en-US"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km-KH" b="1" dirty="0">
                <a:effectLst/>
                <a:latin typeface="Calibri" panose="020F0502020204030204" pitchFamily="34" charset="0"/>
                <a:ea typeface="Calibri" panose="020F0502020204030204" pitchFamily="34" charset="0"/>
                <a:cs typeface="Arial" panose="020B0604020202020204" pitchFamily="34" charset="0"/>
              </a:rPr>
              <a:t>មតិយោបល់ស្ដីពី</a:t>
            </a:r>
            <a:r>
              <a:rPr lang="km-KH" b="1" i="1" dirty="0">
                <a:effectLst/>
                <a:latin typeface="Calibri" panose="020F0502020204030204" pitchFamily="34" charset="0"/>
                <a:ea typeface="Calibri" panose="020F0502020204030204" pitchFamily="34" charset="0"/>
                <a:cs typeface="Arial" panose="020B0604020202020204" pitchFamily="34" charset="0"/>
              </a:rPr>
              <a:t>របៀប</a:t>
            </a:r>
            <a:r>
              <a:rPr lang="km-KH" b="1" dirty="0">
                <a:effectLst/>
                <a:latin typeface="Calibri" panose="020F0502020204030204" pitchFamily="34" charset="0"/>
                <a:ea typeface="Calibri" panose="020F0502020204030204" pitchFamily="34" charset="0"/>
                <a:cs typeface="Arial" panose="020B0604020202020204" pitchFamily="34" charset="0"/>
              </a:rPr>
              <a:t>វាយតម្លៃ តាក់តែងបង្កើត និងអនុវត្ត គម្រោងនិងកម្មវិធី</a:t>
            </a:r>
            <a:r>
              <a:rPr lang="en-US" b="1" dirty="0">
                <a:latin typeface="Calibri" panose="020F0502020204030204" pitchFamily="34" charset="0"/>
                <a:ea typeface="Calibri" panose="020F0502020204030204" pitchFamily="34" charset="0"/>
                <a:cs typeface="DaunPenh" pitchFamily="2" charset="0"/>
              </a:rPr>
              <a:t> </a:t>
            </a:r>
          </a:p>
          <a:p>
            <a:pPr marL="800100" lvl="1" indent="-342900">
              <a:buFont typeface="Arial" panose="020B0604020202020204" pitchFamily="34" charset="0"/>
              <a:buChar char="•"/>
            </a:pPr>
            <a:r>
              <a:rPr lang="km-KH" dirty="0">
                <a:effectLst/>
                <a:latin typeface="Calibri" panose="020F0502020204030204" pitchFamily="34" charset="0"/>
                <a:ea typeface="Calibri" panose="020F0502020204030204" pitchFamily="34" charset="0"/>
                <a:cs typeface="Arial" panose="020B0604020202020204" pitchFamily="34" charset="0"/>
              </a:rPr>
              <a:t>គម្រោងកង់ គួរត្រូវរចនាបង្កើតឡើង ដោយពិចារណាទៅលើចរិតលក្ខណៈនៃផ្លូវ។ ជាឧទាហរណ៍ ផ្លូវដែលមានរថយន្តធំច្រើន ចាំបាច់ត្រូវមានរបាំងការពារឬទ្រនាប់ (ឧទាហរណ៍ បង្គោល)។ </a:t>
            </a:r>
          </a:p>
          <a:p>
            <a:pPr marL="800100" lvl="1" indent="-342900">
              <a:buFont typeface="Arial" panose="020B0604020202020204" pitchFamily="34" charset="0"/>
              <a:buChar char="•"/>
            </a:pPr>
            <a:r>
              <a:rPr lang="km-KH" dirty="0">
                <a:effectLst/>
                <a:latin typeface="Calibri" panose="020F0502020204030204" pitchFamily="34" charset="0"/>
                <a:ea typeface="Calibri" panose="020F0502020204030204" pitchFamily="34" charset="0"/>
                <a:cs typeface="Arial" panose="020B0604020202020204" pitchFamily="34" charset="0"/>
              </a:rPr>
              <a:t>ការតាមដានត្រួតពិនិត្យសុខភាពរបស់កម្មករដឹកជញ្ជូនទំនិញ និងខចែងអំពី​ស្ថានភាពពលកម្ម</a:t>
            </a:r>
          </a:p>
          <a:p>
            <a:pPr marL="800100" lvl="1" indent="-342900">
              <a:buFont typeface="Arial" panose="020B0604020202020204" pitchFamily="34" charset="0"/>
              <a:buChar char="•"/>
            </a:pPr>
            <a:r>
              <a:rPr lang="km-KH" dirty="0">
                <a:effectLst/>
                <a:latin typeface="Calibri" panose="020F0502020204030204" pitchFamily="34" charset="0"/>
                <a:ea typeface="Calibri" panose="020F0502020204030204" pitchFamily="34" charset="0"/>
                <a:cs typeface="Arial" panose="020B0604020202020204" pitchFamily="34" charset="0"/>
              </a:rPr>
              <a:t>គម្រោងទាំងឡាយមិនត្រូវបង្កឲ្យមានការបាត់បង់ទីជម្រក</a:t>
            </a:r>
          </a:p>
          <a:p>
            <a:pPr marL="800100" lvl="1" indent="-342900">
              <a:buFont typeface="Arial" panose="020B0604020202020204" pitchFamily="34" charset="0"/>
              <a:buChar char="•"/>
            </a:pPr>
            <a:r>
              <a:rPr lang="km-KH" dirty="0">
                <a:effectLst/>
                <a:latin typeface="Calibri" panose="020F0502020204030204" pitchFamily="34" charset="0"/>
                <a:ea typeface="Calibri" panose="020F0502020204030204" pitchFamily="34" charset="0"/>
                <a:cs typeface="Arial" panose="020B0604020202020204" pitchFamily="34" charset="0"/>
              </a:rPr>
              <a:t>ចាំបាច់ត្រូវយល់ដឹងអំពីកិច្ចដំណើរការនៃការកំណត់ទីតាំងនិងការអភិវឌ្ឍបង្កើត គម្រោងមួយចំនួន ដូចជាគម្រោង​ ហេដ្ឋារចនាសម្ព័ន្ធរថយន្តដឹកទំនិញ​ដែលគ្មានការ បញ្ជេញ​ឧស្ម័ន (</a:t>
            </a:r>
            <a:r>
              <a:rPr lang="en-US" dirty="0">
                <a:effectLst/>
                <a:latin typeface="Calibri" panose="020F0502020204030204" pitchFamily="34" charset="0"/>
                <a:ea typeface="Calibri" panose="020F0502020204030204" pitchFamily="34" charset="0"/>
                <a:cs typeface="Arial" panose="020B0604020202020204" pitchFamily="34" charset="0"/>
              </a:rPr>
              <a:t>Zero Emissions Truck Infrastructure) </a:t>
            </a:r>
            <a:r>
              <a:rPr lang="km-KH" dirty="0">
                <a:effectLst/>
                <a:latin typeface="Calibri" panose="020F0502020204030204" pitchFamily="34" charset="0"/>
                <a:ea typeface="Calibri" panose="020F0502020204030204" pitchFamily="34" charset="0"/>
                <a:cs typeface="Arial" panose="020B0604020202020204" pitchFamily="34" charset="0"/>
              </a:rPr>
              <a:t>ដើម្បីធានាឲ្យមានលទ្ធផល​ប្រកបដោយសមធម៌</a:t>
            </a:r>
          </a:p>
          <a:p>
            <a:pPr marL="0" marR="0">
              <a:spcBef>
                <a:spcPts val="0"/>
              </a:spcBef>
              <a:spcAft>
                <a:spcPts val="0"/>
              </a:spcAft>
            </a:pP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03935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96C3F6-4276-DB4E-87F1-E6DE8EADFAF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A8851A11-8BD3-4E55-9037-FFC9836318EB}"/>
              </a:ext>
            </a:extLst>
          </p:cNvPr>
          <p:cNvGrpSpPr/>
          <p:nvPr/>
        </p:nvGrpSpPr>
        <p:grpSpPr>
          <a:xfrm>
            <a:off x="240114" y="6154509"/>
            <a:ext cx="1457119" cy="470357"/>
            <a:chOff x="2085360" y="5841270"/>
            <a:chExt cx="1457119" cy="470357"/>
          </a:xfrm>
        </p:grpSpPr>
        <p:sp>
          <p:nvSpPr>
            <p:cNvPr id="6" name="Rectangle 5">
              <a:extLst>
                <a:ext uri="{FF2B5EF4-FFF2-40B4-BE49-F238E27FC236}">
                  <a16:creationId xmlns:a16="http://schemas.microsoft.com/office/drawing/2014/main" id="{19C35315-0CEA-4994-893F-529A51D2C6A7}"/>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691D307B-63BA-4D0E-B27A-294FA0A8F25F}"/>
                </a:ext>
              </a:extLst>
            </p:cNvPr>
            <p:cNvGrpSpPr/>
            <p:nvPr/>
          </p:nvGrpSpPr>
          <p:grpSpPr>
            <a:xfrm>
              <a:off x="2154894" y="5873388"/>
              <a:ext cx="1387585" cy="406123"/>
              <a:chOff x="299780" y="6166127"/>
              <a:chExt cx="1387585" cy="406123"/>
            </a:xfrm>
          </p:grpSpPr>
          <p:pic>
            <p:nvPicPr>
              <p:cNvPr id="8" name="Picture 7" descr="Logo&#10;&#10;Description automatically generated">
                <a:extLst>
                  <a:ext uri="{FF2B5EF4-FFF2-40B4-BE49-F238E27FC236}">
                    <a16:creationId xmlns:a16="http://schemas.microsoft.com/office/drawing/2014/main" id="{74BA9C04-9E0B-4DE0-9C84-F05BA046FEA0}"/>
                  </a:ext>
                </a:extLst>
              </p:cNvPr>
              <p:cNvPicPr>
                <a:picLocks noChangeAspect="1"/>
              </p:cNvPicPr>
              <p:nvPr/>
            </p:nvPicPr>
            <p:blipFill>
              <a:blip r:embed="rId3"/>
              <a:stretch>
                <a:fillRect/>
              </a:stretch>
            </p:blipFill>
            <p:spPr>
              <a:xfrm>
                <a:off x="299780" y="6166127"/>
                <a:ext cx="406123" cy="406123"/>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DFDA7EE9-5F69-407C-8E61-856E9524BC97}"/>
                  </a:ext>
                </a:extLst>
              </p:cNvPr>
              <p:cNvPicPr>
                <a:picLocks noChangeAspect="1"/>
              </p:cNvPicPr>
              <p:nvPr/>
            </p:nvPicPr>
            <p:blipFill>
              <a:blip r:embed="rId4"/>
              <a:stretch>
                <a:fillRect/>
              </a:stretch>
            </p:blipFill>
            <p:spPr>
              <a:xfrm>
                <a:off x="672497" y="6223259"/>
                <a:ext cx="1014868" cy="297998"/>
              </a:xfrm>
              <a:prstGeom prst="rect">
                <a:avLst/>
              </a:prstGeom>
            </p:spPr>
          </p:pic>
        </p:grpSp>
      </p:grpSp>
      <p:sp>
        <p:nvSpPr>
          <p:cNvPr id="11" name="TextBox 10">
            <a:extLst>
              <a:ext uri="{FF2B5EF4-FFF2-40B4-BE49-F238E27FC236}">
                <a16:creationId xmlns:a16="http://schemas.microsoft.com/office/drawing/2014/main" id="{2ABC6ACB-FB0C-EA9F-447A-725C40168831}"/>
              </a:ext>
            </a:extLst>
          </p:cNvPr>
          <p:cNvSpPr txBox="1"/>
          <p:nvPr/>
        </p:nvSpPr>
        <p:spPr>
          <a:xfrm>
            <a:off x="240114" y="559848"/>
            <a:ext cx="1058622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a:spcBef>
                <a:spcPts val="0"/>
              </a:spcBef>
              <a:spcAft>
                <a:spcPts val="0"/>
              </a:spcAft>
            </a:pPr>
            <a:r>
              <a:rPr lang="km-KH" sz="1800" b="1" i="1" dirty="0">
                <a:effectLst/>
                <a:highlight>
                  <a:srgbClr val="FFFF00"/>
                </a:highlight>
                <a:latin typeface="Calibri" panose="020F0502020204030204" pitchFamily="34" charset="0"/>
                <a:ea typeface="Calibri" panose="020F0502020204030204" pitchFamily="34" charset="0"/>
                <a:cs typeface="Arial" panose="020B0604020202020204" pitchFamily="34" charset="0"/>
              </a:rPr>
              <a:t>កំណត់សម្គាល់សំខាន់សម្រាប់ក្រុមការងារ៖ </a:t>
            </a:r>
            <a:r>
              <a:rPr lang="km-KH" sz="1800" b="1" i="1" u="sng" dirty="0">
                <a:effectLst/>
                <a:highlight>
                  <a:srgbClr val="FFFF00"/>
                </a:highlight>
                <a:latin typeface="Calibri" panose="020F0502020204030204" pitchFamily="34" charset="0"/>
                <a:ea typeface="Calibri" panose="020F0502020204030204" pitchFamily="34" charset="0"/>
                <a:cs typeface="Arial" panose="020B0604020202020204" pitchFamily="34" charset="0"/>
              </a:rPr>
              <a:t>ចាំបាច់ត្រូវអានសង្ខេបនៃមិតិយបល់របស់ CLC</a:t>
            </a:r>
            <a:r>
              <a:rPr lang="km-KH" sz="1800" dirty="0">
                <a:effectLst/>
                <a:highlight>
                  <a:srgbClr val="FFFF00"/>
                </a:highlight>
                <a:latin typeface="Calibri" panose="020F0502020204030204" pitchFamily="34" charset="0"/>
                <a:ea typeface="Calibri" panose="020F0502020204030204" pitchFamily="34" charset="0"/>
                <a:cs typeface="Arial" panose="020B0604020202020204" pitchFamily="34" charset="0"/>
              </a:rPr>
              <a:t> </a:t>
            </a:r>
            <a:r>
              <a:rPr lang="km-KH" sz="1800" b="1" i="1" u="sng" dirty="0">
                <a:solidFill>
                  <a:srgbClr val="0563C1"/>
                </a:solidFill>
                <a:effectLst/>
                <a:highlight>
                  <a:srgbClr val="FFFF00"/>
                </a:highlight>
                <a:latin typeface="Calibri" panose="020F0502020204030204" pitchFamily="34" charset="0"/>
                <a:ea typeface="Calibri" panose="020F0502020204030204" pitchFamily="34" charset="0"/>
                <a:cs typeface="Arial" panose="020B0604020202020204" pitchFamily="34" charset="0"/>
                <a:hlinkClick r:id="rId5"/>
              </a:rPr>
              <a:t>នៅទីនេះ</a:t>
            </a:r>
            <a:endParaRPr lang="en-US" sz="1800" dirty="0">
              <a:effectLst/>
              <a:highlight>
                <a:srgbClr val="FFFF00"/>
              </a:highlight>
              <a:latin typeface="Calibri" panose="020F0502020204030204" pitchFamily="34" charset="0"/>
              <a:ea typeface="Calibri" panose="020F0502020204030204" pitchFamily="34" charset="0"/>
              <a:cs typeface="Arial" panose="020B0604020202020204" pitchFamily="34" charset="0"/>
            </a:endParaRPr>
          </a:p>
        </p:txBody>
      </p:sp>
      <p:sp>
        <p:nvSpPr>
          <p:cNvPr id="15" name="Title 1">
            <a:extLst>
              <a:ext uri="{FF2B5EF4-FFF2-40B4-BE49-F238E27FC236}">
                <a16:creationId xmlns:a16="http://schemas.microsoft.com/office/drawing/2014/main" id="{F4969336-C404-4326-844C-8AD7948A4F5B}"/>
              </a:ext>
            </a:extLst>
          </p:cNvPr>
          <p:cNvSpPr>
            <a:spLocks noGrp="1"/>
          </p:cNvSpPr>
          <p:nvPr>
            <p:ph type="title"/>
          </p:nvPr>
        </p:nvSpPr>
        <p:spPr>
          <a:xfrm>
            <a:off x="240114" y="230002"/>
            <a:ext cx="9968345" cy="309025"/>
          </a:xfrm>
        </p:spPr>
        <p:txBody>
          <a:bodyPr/>
          <a:lstStyle/>
          <a:p>
            <a:pPr marL="0" marR="0">
              <a:spcBef>
                <a:spcPts val="0"/>
              </a:spcBef>
              <a:spcAft>
                <a:spcPts val="0"/>
              </a:spcAft>
            </a:pPr>
            <a:r>
              <a:rPr lang="km-KH" sz="2800" b="1" dirty="0">
                <a:effectLst/>
                <a:latin typeface="Calibri" panose="020F0502020204030204" pitchFamily="34" charset="0"/>
                <a:ea typeface="Calibri" panose="020F0502020204030204" pitchFamily="34" charset="0"/>
                <a:cs typeface="Arial" panose="020B0604020202020204" pitchFamily="34" charset="0"/>
              </a:rPr>
              <a:t>ធាតុចូលរបស់គណៈកម្មការដឹកនាំសហគមន៍៍</a:t>
            </a:r>
            <a:endParaRPr lang="en-US" sz="2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8" name="Content Placeholder 2">
            <a:extLst>
              <a:ext uri="{FF2B5EF4-FFF2-40B4-BE49-F238E27FC236}">
                <a16:creationId xmlns:a16="http://schemas.microsoft.com/office/drawing/2014/main" id="{BD565A5F-23A1-4AD9-850C-3ADF6F4274F4}"/>
              </a:ext>
            </a:extLst>
          </p:cNvPr>
          <p:cNvSpPr txBox="1">
            <a:spLocks/>
          </p:cNvSpPr>
          <p:nvPr/>
        </p:nvSpPr>
        <p:spPr>
          <a:xfrm>
            <a:off x="240114" y="1268801"/>
            <a:ext cx="11255200" cy="2160199"/>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spcBef>
                <a:spcPts val="0"/>
              </a:spcBef>
              <a:spcAft>
                <a:spcPts val="0"/>
              </a:spcAft>
              <a:buNone/>
            </a:pPr>
            <a:r>
              <a:rPr lang="km-KH" sz="1400" b="1" dirty="0">
                <a:effectLst/>
                <a:latin typeface="Calibri" panose="020F0502020204030204" pitchFamily="34" charset="0"/>
                <a:ea typeface="Calibri" panose="020F0502020204030204" pitchFamily="34" charset="0"/>
                <a:cs typeface="Arial" panose="020B0604020202020204" pitchFamily="34" charset="0"/>
              </a:rPr>
              <a:t>តើគួរបន្ថែមអ្វី? ចំណុចគន្លឹះ</a:t>
            </a:r>
            <a:r>
              <a:rPr lang="km-KH" sz="1400" dirty="0">
                <a:effectLst/>
                <a:latin typeface="Calibri" panose="020F0502020204030204" pitchFamily="34" charset="0"/>
                <a:ea typeface="Calibri" panose="020F0502020204030204" pitchFamily="34" charset="0"/>
                <a:cs typeface="DaunPenh" pitchFamily="2" charset="0"/>
              </a:rPr>
              <a:t> </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spcBef>
                <a:spcPts val="0"/>
              </a:spcBef>
              <a:buFont typeface="Calibri,Sans-Serif" panose="020F0502020204030204"/>
              <a:buChar char="&gt;"/>
              <a:tabLst>
                <a:tab pos="457200" algn="l"/>
              </a:tabLst>
            </a:pPr>
            <a:r>
              <a:rPr lang="km-KH" sz="1400" dirty="0">
                <a:effectLst/>
                <a:latin typeface="Calibri" panose="020F0502020204030204" pitchFamily="34" charset="0"/>
                <a:ea typeface="Calibri" panose="020F0502020204030204" pitchFamily="34" charset="0"/>
                <a:cs typeface="Arial" panose="020B0604020202020204" pitchFamily="34" charset="0"/>
              </a:rPr>
              <a:t>បន្ថែមដើមឈើនិងរុក្ខជាតិដើម្បីជួយបន្ថយល្បឿនចរាចរណ៍ (សម្រាប់កម្មវិធីរម្ងាប់​ចរាចរណ៍)</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spcBef>
                <a:spcPts val="0"/>
              </a:spcBef>
              <a:buFont typeface="Calibri,Sans-Serif" panose="020F0502020204030204"/>
              <a:buChar char="&gt;"/>
              <a:tabLst>
                <a:tab pos="457200" algn="l"/>
              </a:tabLst>
            </a:pPr>
            <a:r>
              <a:rPr lang="km-KH" sz="1400" dirty="0">
                <a:effectLst/>
                <a:latin typeface="Calibri" panose="020F0502020204030204" pitchFamily="34" charset="0"/>
                <a:ea typeface="Calibri" panose="020F0502020204030204" pitchFamily="34" charset="0"/>
                <a:cs typeface="Arial" panose="020B0604020202020204" pitchFamily="34" charset="0"/>
              </a:rPr>
              <a:t>ខចែងដើម្បីបង្កើនសុវត្ថិភាពសម្រាប់ប្រជាជនដែលដើរនិងជិះកង់នៅក្បែរផ្លូវចូលទៅកាន់និងចេញពីផ្លូវល្បឿន​លឿន</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spcBef>
                <a:spcPts val="0"/>
              </a:spcBef>
              <a:buFont typeface="Calibri,Sans-Serif" panose="020F0502020204030204"/>
              <a:buChar char="&gt;"/>
              <a:tabLst>
                <a:tab pos="457200" algn="l"/>
              </a:tabLst>
            </a:pPr>
            <a:r>
              <a:rPr lang="km-KH" sz="1400" dirty="0">
                <a:effectLst/>
                <a:latin typeface="Calibri" panose="020F0502020204030204" pitchFamily="34" charset="0"/>
                <a:ea typeface="Calibri" panose="020F0502020204030204" pitchFamily="34" charset="0"/>
                <a:cs typeface="Arial" panose="020B0604020202020204" pitchFamily="34" charset="0"/>
              </a:rPr>
              <a:t>ធានាថាគម្រោងបង្កើតពណ៌បៃតង ត្រូវដាក់រួមបញ្ចូល ជាពិសេសនៅក្បែរផ្លូវ​ល្បឿនលឿន និងសាលារៀន</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spcBef>
                <a:spcPts val="0"/>
              </a:spcBef>
              <a:buFont typeface="Calibri,Sans-Serif" panose="020F0502020204030204"/>
              <a:buChar char="&gt;"/>
              <a:tabLst>
                <a:tab pos="457200" algn="l"/>
              </a:tabLst>
            </a:pPr>
            <a:r>
              <a:rPr lang="km-KH" sz="1400" dirty="0">
                <a:effectLst/>
                <a:latin typeface="Calibri" panose="020F0502020204030204" pitchFamily="34" charset="0"/>
                <a:ea typeface="Calibri" panose="020F0502020204030204" pitchFamily="34" charset="0"/>
                <a:cs typeface="Arial" panose="020B0604020202020204" pitchFamily="34" charset="0"/>
              </a:rPr>
              <a:t>បន្ថែមអំពូលបំភ្លឺ នៅលើផ្លូវ និងផ្លូវល្បឿនលឿន</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spcBef>
                <a:spcPts val="0"/>
              </a:spcBef>
              <a:buFont typeface="Calibri,Sans-Serif" panose="020F0502020204030204"/>
              <a:buChar char="&gt;"/>
              <a:tabLst>
                <a:tab pos="457200" algn="l"/>
              </a:tabLst>
            </a:pPr>
            <a:r>
              <a:rPr lang="km-KH" sz="1400" dirty="0">
                <a:effectLst/>
                <a:latin typeface="Calibri" panose="020F0502020204030204" pitchFamily="34" charset="0"/>
                <a:ea typeface="Calibri" panose="020F0502020204030204" pitchFamily="34" charset="0"/>
                <a:cs typeface="Arial" panose="020B0604020202020204" pitchFamily="34" charset="0"/>
              </a:rPr>
              <a:t>ផ្ដល់ការធ្វើប្រព្រឹត្តកម្មទឹកភ្លៀងនៅលើផ្លូវថ្នល់នៅក្នុងតំបន់សិក្សាស្រាវជ្រាវ</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spcBef>
                <a:spcPts val="0"/>
              </a:spcBef>
              <a:buFont typeface="Calibri,Sans-Serif" panose="020F0502020204030204"/>
              <a:buChar char="&gt;"/>
              <a:tabLst>
                <a:tab pos="457200" algn="l"/>
              </a:tabLst>
            </a:pPr>
            <a:r>
              <a:rPr lang="km-KH" sz="1400" dirty="0">
                <a:effectLst/>
                <a:latin typeface="Calibri" panose="020F0502020204030204" pitchFamily="34" charset="0"/>
                <a:ea typeface="Calibri" panose="020F0502020204030204" pitchFamily="34" charset="0"/>
                <a:cs typeface="Arial" panose="020B0604020202020204" pitchFamily="34" charset="0"/>
              </a:rPr>
              <a:t>កម្មវិធីចែកកង់ និងការកាត់បន្ថយថ្លៃចំណាយដើម្បីប្រើប្រាស់កង់</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spcBef>
                <a:spcPts val="0"/>
              </a:spcBef>
              <a:buFont typeface="Calibri,Sans-Serif" panose="020F0502020204030204"/>
              <a:buChar char="&gt;"/>
              <a:tabLst>
                <a:tab pos="457200" algn="l"/>
              </a:tabLst>
            </a:pPr>
            <a:r>
              <a:rPr lang="km-KH" sz="1400" dirty="0">
                <a:effectLst/>
                <a:latin typeface="Calibri" panose="020F0502020204030204" pitchFamily="34" charset="0"/>
                <a:ea typeface="Calibri" panose="020F0502020204030204" pitchFamily="34" charset="0"/>
                <a:cs typeface="Arial" panose="020B0604020202020204" pitchFamily="34" charset="0"/>
              </a:rPr>
              <a:t>ការផ្លាស់ប្ដូរទីតាំងប្រអប់ភ្លើងនៅលើចិញ្ចើមផ្លូវដើម្បីគោរពអនុវត្ត​តាម​ច្បាប់ស្ដីពី​ជនជាតិអាមេរិកដែលមានពិការភាព​កាន់តែប្រសើរឡើង</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spcBef>
                <a:spcPts val="0"/>
              </a:spcBef>
              <a:buFont typeface="Calibri,Sans-Serif" panose="020F0502020204030204"/>
              <a:buChar char="&gt;"/>
              <a:tabLst>
                <a:tab pos="457200" algn="l"/>
              </a:tabLst>
            </a:pPr>
            <a:r>
              <a:rPr lang="km-KH" sz="1400" dirty="0">
                <a:effectLst/>
                <a:latin typeface="Calibri" panose="020F0502020204030204" pitchFamily="34" charset="0"/>
                <a:ea typeface="Calibri" panose="020F0502020204030204" pitchFamily="34" charset="0"/>
                <a:cs typeface="Arial" panose="020B0604020202020204" pitchFamily="34" charset="0"/>
              </a:rPr>
              <a:t>ដាក់បញ្ចូល “មណ្ឌលតូចៗ” សម្រាប់ការដឹកជញ្ជូនទំនិញ។</a:t>
            </a:r>
            <a:r>
              <a:rPr lang="km-KH" sz="1400" dirty="0">
                <a:effectLst/>
                <a:latin typeface="Calibri" panose="020F0502020204030204" pitchFamily="34" charset="0"/>
                <a:ea typeface="Calibri" panose="020F0502020204030204" pitchFamily="34" charset="0"/>
                <a:cs typeface="DaunPenh" pitchFamily="2" charset="0"/>
              </a:rPr>
              <a:t> </a:t>
            </a:r>
            <a:r>
              <a:rPr lang="km-KH" sz="1400" dirty="0">
                <a:effectLst/>
                <a:latin typeface="Calibri" panose="020F0502020204030204" pitchFamily="34" charset="0"/>
                <a:ea typeface="Calibri" panose="020F0502020204030204" pitchFamily="34" charset="0"/>
                <a:cs typeface="Arial" panose="020B0604020202020204" pitchFamily="34" charset="0"/>
              </a:rPr>
              <a:t>មណ្ឌលទាំងនេះគឺជាមជ្ឈមណ្ឌលប្រគល់ទំនិញនៅក្នុងតំបន់ទីក្រុងដែលមានដង់ស៊ីតេប្រជាជន​ខ្ពស់ ដែលប្រើប្រាស់កង់ និងកង់អគ្គិសនីដើម្បីដឹកជញ្ជូនទំនិញ។</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spcBef>
                <a:spcPts val="0"/>
              </a:spcBef>
              <a:buFont typeface="Calibri,Sans-Serif" panose="020F0502020204030204"/>
              <a:buChar char="&gt;"/>
              <a:tabLst>
                <a:tab pos="457200" algn="l"/>
              </a:tabLst>
            </a:pPr>
            <a:r>
              <a:rPr lang="km-KH" sz="1400" dirty="0">
                <a:effectLst/>
                <a:latin typeface="Calibri" panose="020F0502020204030204" pitchFamily="34" charset="0"/>
                <a:ea typeface="Calibri" panose="020F0502020204030204" pitchFamily="34" charset="0"/>
                <a:cs typeface="Arial" panose="020B0604020202020204" pitchFamily="34" charset="0"/>
              </a:rPr>
              <a:t>ផ្ដល់ការលើកទឹកចិត្តដល់អ្នកបើកបររថយន្តដឹកទំនិញរបស់</a:t>
            </a:r>
            <a:r>
              <a:rPr lang="km-KH" sz="1400" i="1" dirty="0">
                <a:effectLst/>
                <a:latin typeface="Calibri" panose="020F0502020204030204" pitchFamily="34" charset="0"/>
                <a:ea typeface="Calibri" panose="020F0502020204030204" pitchFamily="34" charset="0"/>
                <a:cs typeface="Arial" panose="020B0604020202020204" pitchFamily="34" charset="0"/>
              </a:rPr>
              <a:t>អាជីវកម្មខ្នាតតូច</a:t>
            </a:r>
            <a:r>
              <a:rPr lang="km-KH" sz="1400" dirty="0">
                <a:effectLst/>
                <a:latin typeface="Calibri" panose="020F0502020204030204" pitchFamily="34" charset="0"/>
                <a:ea typeface="Calibri" panose="020F0502020204030204" pitchFamily="34" charset="0"/>
                <a:cs typeface="Arial" panose="020B0604020202020204" pitchFamily="34" charset="0"/>
              </a:rPr>
              <a:t>​ដើម្បីប្ដូរទៅកាន់រថយន្តដឹកទំនិញដែលមិនបញ្ចេញឧស្ម័ន។</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km-KH" sz="1400" b="1" dirty="0">
                <a:effectLst/>
                <a:latin typeface="Calibri" panose="020F0502020204030204" pitchFamily="34" charset="0"/>
                <a:ea typeface="Calibri" panose="020F0502020204030204" pitchFamily="34" charset="0"/>
                <a:cs typeface="Arial" panose="020B0604020202020204" pitchFamily="34" charset="0"/>
              </a:rPr>
              <a:t>មតិយោបល់ស្ដីពី</a:t>
            </a:r>
            <a:r>
              <a:rPr lang="km-KH" sz="1400" b="1" i="1" dirty="0">
                <a:effectLst/>
                <a:latin typeface="Calibri" panose="020F0502020204030204" pitchFamily="34" charset="0"/>
                <a:ea typeface="Calibri" panose="020F0502020204030204" pitchFamily="34" charset="0"/>
                <a:cs typeface="Arial" panose="020B0604020202020204" pitchFamily="34" charset="0"/>
              </a:rPr>
              <a:t>របៀប</a:t>
            </a:r>
            <a:r>
              <a:rPr lang="km-KH" sz="1400" b="1" dirty="0">
                <a:effectLst/>
                <a:latin typeface="Calibri" panose="020F0502020204030204" pitchFamily="34" charset="0"/>
                <a:ea typeface="Calibri" panose="020F0502020204030204" pitchFamily="34" charset="0"/>
                <a:cs typeface="Arial" panose="020B0604020202020204" pitchFamily="34" charset="0"/>
              </a:rPr>
              <a:t>វាយតម្លៃ តាក់តែងបង្កើត និងអនុវត្តគម្រោងនិងកម្មវិធី</a:t>
            </a:r>
            <a:r>
              <a:rPr lang="km-KH" sz="1400" dirty="0">
                <a:effectLst/>
                <a:latin typeface="Calibri" panose="020F0502020204030204" pitchFamily="34" charset="0"/>
                <a:ea typeface="Calibri" panose="020F0502020204030204" pitchFamily="34" charset="0"/>
                <a:cs typeface="DaunPenh" pitchFamily="2" charset="0"/>
              </a:rPr>
              <a:t> </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spcBef>
                <a:spcPts val="0"/>
              </a:spcBef>
              <a:buFont typeface="Calibri,Sans-Serif" panose="020F0502020204030204"/>
              <a:buChar char="&gt;"/>
              <a:tabLst>
                <a:tab pos="457200" algn="l"/>
              </a:tabLst>
            </a:pPr>
            <a:r>
              <a:rPr lang="km-KH" sz="1400" dirty="0">
                <a:effectLst/>
                <a:latin typeface="Calibri" panose="020F0502020204030204" pitchFamily="34" charset="0"/>
                <a:ea typeface="Calibri" panose="020F0502020204030204" pitchFamily="34" charset="0"/>
                <a:cs typeface="Arial" panose="020B0604020202020204" pitchFamily="34" charset="0"/>
              </a:rPr>
              <a:t>គមនាគមន៍សាធារណៈដឹកជញ្ជូនមនុស្សច្រើន គួរតែមានការបញ្ចេញឧស្ម័ន​ក្នុងកម្រិតទាប។</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spcBef>
                <a:spcPts val="0"/>
              </a:spcBef>
              <a:buFont typeface="Calibri,Sans-Serif" panose="020F0502020204030204"/>
              <a:buChar char="&gt;"/>
              <a:tabLst>
                <a:tab pos="457200" algn="l"/>
              </a:tabLst>
            </a:pPr>
            <a:r>
              <a:rPr lang="km-KH" sz="1400" dirty="0">
                <a:effectLst/>
                <a:latin typeface="Calibri" panose="020F0502020204030204" pitchFamily="34" charset="0"/>
                <a:ea typeface="Calibri" panose="020F0502020204030204" pitchFamily="34" charset="0"/>
                <a:cs typeface="Arial" panose="020B0604020202020204" pitchFamily="34" charset="0"/>
              </a:rPr>
              <a:t>ធានាថាគម្រោងទាំងអស់ផ្ដល់ផលវិជ្ជមាន/ផលប្រយោជន៍ពិតប្រាកដដល់សហគមន៍ (ជាឧទាហរណ៍ គម្រោងដែលពាក់ព័ន្ធនឹងផែ រថយន្តដឹកជញ្ជូន និងផ្លូវល្បឿនលឿន)</a:t>
            </a:r>
            <a:r>
              <a:rPr lang="en-US" sz="1400" dirty="0">
                <a:effectLst/>
                <a:latin typeface="Calibri" panose="020F0502020204030204" pitchFamily="34" charset="0"/>
                <a:ea typeface="Calibri" panose="020F0502020204030204" pitchFamily="34" charset="0"/>
                <a:cs typeface="Arial" panose="020B0604020202020204" pitchFamily="34" charset="0"/>
              </a:rPr>
              <a:t> </a:t>
            </a:r>
          </a:p>
          <a:p>
            <a:pPr marL="800100" lvl="1" indent="-342900">
              <a:spcBef>
                <a:spcPts val="0"/>
              </a:spcBef>
              <a:buFont typeface="Calibri,Sans-Serif" panose="020F0502020204030204"/>
              <a:buChar char="&gt;"/>
              <a:tabLst>
                <a:tab pos="457200" algn="l"/>
              </a:tabLst>
            </a:pPr>
            <a:r>
              <a:rPr lang="km-KH" sz="1400" dirty="0">
                <a:effectLst/>
                <a:latin typeface="Calibri" panose="020F0502020204030204" pitchFamily="34" charset="0"/>
                <a:ea typeface="Calibri" panose="020F0502020204030204" pitchFamily="34" charset="0"/>
                <a:cs typeface="Arial" panose="020B0604020202020204" pitchFamily="34" charset="0"/>
              </a:rPr>
              <a:t>ធានាថាគម្រោងទាំងអស់ ផ្ដោតអាទិភាពទៅលើសុវត្ថិភាពនិងសន្តិសុខ</a:t>
            </a:r>
          </a:p>
          <a:p>
            <a:pPr marL="800100" lvl="1" indent="-342900">
              <a:spcBef>
                <a:spcPts val="0"/>
              </a:spcBef>
              <a:buFont typeface="Calibri,Sans-Serif" panose="020F0502020204030204"/>
              <a:buChar char="&gt;"/>
              <a:tabLst>
                <a:tab pos="457200" algn="l"/>
              </a:tabLst>
            </a:pPr>
            <a:r>
              <a:rPr lang="km-KH" sz="1400" dirty="0">
                <a:effectLst/>
                <a:latin typeface="Calibri" panose="020F0502020204030204" pitchFamily="34" charset="0"/>
                <a:ea typeface="Calibri" panose="020F0502020204030204" pitchFamily="34" charset="0"/>
                <a:cs typeface="Arial" panose="020B0604020202020204" pitchFamily="34" charset="0"/>
              </a:rPr>
              <a:t>ធានាថា កម្មវិធីជ្រើសរើសបុគ្គលិកនៅក្នុងតំបន់ ពិតជាមានលក្ខណៈមូលដ្ឋាន (ជាឧទាហរណ៍ រួមបញ្ចូលលក្ខខណ្ឌតម្រូវការទីលំនៅជាក់លាក់)</a:t>
            </a:r>
          </a:p>
          <a:p>
            <a:pPr marL="800100" lvl="1" indent="-342900">
              <a:spcBef>
                <a:spcPts val="0"/>
              </a:spcBef>
              <a:buFont typeface="Calibri,Sans-Serif" panose="020F0502020204030204"/>
              <a:buChar char="&gt;"/>
              <a:tabLst>
                <a:tab pos="457200" algn="l"/>
              </a:tabLst>
            </a:pPr>
            <a:r>
              <a:rPr lang="km-KH" sz="1400" dirty="0">
                <a:effectLst/>
                <a:latin typeface="Calibri" panose="020F0502020204030204" pitchFamily="34" charset="0"/>
                <a:ea typeface="Calibri" panose="020F0502020204030204" pitchFamily="34" charset="0"/>
                <a:cs typeface="Arial" panose="020B0604020202020204" pitchFamily="34" charset="0"/>
              </a:rPr>
              <a:t>ផ្ដោតទៅលើគម្រោងដែលមានសារៈសំខាន់បំផុតចំពោះសហគមន៍ជនពិការ និងធានាថា​ដំណោះស្រាយច្បាប់ស្ដីពីជនជាតិអាមេរិកដែលមានពិការភាព ត្រូវដាក់បញ្ចូល​ទៅក្នុង​គម្រោងទាំងឡាយ (ជាឧទាហរណ៍ កែលម្អការគោរពអនុវត្ត​តាមច្បាប់ស្ដីពីជនជាតិ​អាមេរិកដែលមានពិការភាព សុវត្ថិភាព ចិញ្ចើមផ្លូវដែលត្រូវពង្រីក បរិក្ខារនៅតាម​ស្ថានីយ៍រថភ្លើង/ចំណតរថយន្តក្រុង)</a:t>
            </a:r>
          </a:p>
          <a:p>
            <a:pPr marL="800100" lvl="1" indent="-342900">
              <a:spcBef>
                <a:spcPts val="0"/>
              </a:spcBef>
              <a:buFont typeface="Calibri,Sans-Serif" panose="020F0502020204030204"/>
              <a:buChar char="&gt;"/>
              <a:tabLst>
                <a:tab pos="457200" algn="l"/>
              </a:tabLst>
            </a:pPr>
            <a:r>
              <a:rPr lang="km-KH" sz="1400" dirty="0">
                <a:effectLst/>
                <a:latin typeface="Calibri" panose="020F0502020204030204" pitchFamily="34" charset="0"/>
                <a:ea typeface="Calibri" panose="020F0502020204030204" pitchFamily="34" charset="0"/>
                <a:cs typeface="Arial" panose="020B0604020202020204" pitchFamily="34" charset="0"/>
              </a:rPr>
              <a:t>ធានាថាគម្រោងនៅលើបញ្ជី មិននាំទៅដល់ការបាត់បង់ទីលំនៅ</a:t>
            </a:r>
          </a:p>
          <a:p>
            <a:pPr marL="342900" marR="0" lvl="0" indent="-342900">
              <a:spcBef>
                <a:spcPts val="0"/>
              </a:spcBef>
              <a:spcAft>
                <a:spcPts val="0"/>
              </a:spcAft>
              <a:buFont typeface="Calibri,Sans-Serif" panose="020F0502020204030204"/>
              <a:buChar char="&gt;"/>
              <a:tabLst>
                <a:tab pos="457200" algn="l"/>
              </a:tabLst>
            </a:pP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293380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8B719E9-7D26-43FC-9D70-79D796263CE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D8695865-2C19-4240-BBBB-93ACF970B76C}"/>
              </a:ext>
            </a:extLst>
          </p:cNvPr>
          <p:cNvSpPr txBox="1">
            <a:spLocks/>
          </p:cNvSpPr>
          <p:nvPr/>
        </p:nvSpPr>
        <p:spPr>
          <a:xfrm>
            <a:off x="240114" y="213064"/>
            <a:ext cx="9834995" cy="546980"/>
          </a:xfrm>
          <a:prstGeom prst="rect">
            <a:avLst/>
          </a:prstGeom>
        </p:spPr>
        <p:txBody>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marL="0" marR="0">
              <a:spcBef>
                <a:spcPts val="0"/>
              </a:spcBef>
              <a:spcAft>
                <a:spcPts val="0"/>
              </a:spcAft>
            </a:pPr>
            <a:r>
              <a:rPr lang="km-KH" b="1" dirty="0">
                <a:effectLst/>
                <a:latin typeface="Calibri" panose="020F0502020204030204" pitchFamily="34" charset="0"/>
                <a:ea typeface="Calibri" panose="020F0502020204030204" pitchFamily="34" charset="0"/>
                <a:cs typeface="Arial" panose="020B0604020202020204" pitchFamily="34" charset="0"/>
              </a:rPr>
              <a:t>ការកែសម្រួលបញ្ជីដំបូង</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ADAD9244-295E-4617-ABEF-676000C0B011}"/>
              </a:ext>
            </a:extLst>
          </p:cNvPr>
          <p:cNvSpPr txBox="1"/>
          <p:nvPr/>
        </p:nvSpPr>
        <p:spPr>
          <a:xfrm>
            <a:off x="199846" y="992865"/>
            <a:ext cx="11992154" cy="5632311"/>
          </a:xfrm>
          <a:prstGeom prst="rect">
            <a:avLst/>
          </a:prstGeom>
          <a:noFill/>
        </p:spPr>
        <p:txBody>
          <a:bodyPr wrap="square" lIns="91440" tIns="45720" rIns="91440" bIns="45720" anchor="t">
            <a:spAutoFit/>
          </a:bodyPr>
          <a:lstStyle/>
          <a:p>
            <a:pPr marL="0" marR="0">
              <a:spcBef>
                <a:spcPts val="0"/>
              </a:spcBef>
              <a:spcAft>
                <a:spcPts val="0"/>
              </a:spcAft>
            </a:pPr>
            <a:r>
              <a:rPr lang="km-KH" sz="2400" dirty="0">
                <a:effectLst/>
                <a:latin typeface="Calibri" panose="020F0502020204030204" pitchFamily="34" charset="0"/>
                <a:ea typeface="Calibri" panose="020F0502020204030204" pitchFamily="34" charset="0"/>
                <a:cs typeface="Arial" panose="020B0604020202020204" pitchFamily="34" charset="0"/>
              </a:rPr>
              <a:t>ការកែសម្រួលបញ្ជីដំបូងនៃគម្រោង និងកម្មវិធីដែលត្រូវបង្ហាញយ៉ាងច្បាស់តាមរយៈការប្រើប្រាស់ការកែប្រែផ្លាស់ប្ដូរដែលត្រូវបានកត់ត្រាទុក។</a:t>
            </a:r>
            <a:r>
              <a:rPr lang="km-KH" sz="2400" dirty="0">
                <a:effectLst/>
                <a:latin typeface="Calibri" panose="020F0502020204030204" pitchFamily="34" charset="0"/>
                <a:ea typeface="Calibri" panose="020F0502020204030204" pitchFamily="34" charset="0"/>
                <a:cs typeface="DaunPenh" pitchFamily="2" charset="0"/>
              </a:rPr>
              <a:t> </a:t>
            </a:r>
            <a:r>
              <a:rPr lang="km-KH" sz="2400" i="1" u="sng"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3"/>
              </a:rPr>
              <a:t>Revised Initial List Link</a:t>
            </a:r>
            <a:r>
              <a:rPr lang="km-KH" sz="2400" i="1" dirty="0">
                <a:effectLst/>
                <a:latin typeface="Calibri" panose="020F0502020204030204" pitchFamily="34" charset="0"/>
                <a:ea typeface="Calibri" panose="020F0502020204030204" pitchFamily="34" charset="0"/>
                <a:cs typeface="Arial" panose="020B0604020202020204" pitchFamily="34" charset="0"/>
              </a:rPr>
              <a:t>.</a:t>
            </a:r>
            <a:r>
              <a:rPr lang="km-KH" sz="2400" dirty="0">
                <a:effectLst/>
                <a:latin typeface="Calibri" panose="020F0502020204030204" pitchFamily="34" charset="0"/>
                <a:ea typeface="Calibri" panose="020F0502020204030204" pitchFamily="34" charset="0"/>
                <a:cs typeface="DaunPenh" pitchFamily="2" charset="0"/>
              </a:rPr>
              <a:t> </a:t>
            </a:r>
            <a:r>
              <a:rPr lang="km-KH" sz="2400" dirty="0">
                <a:effectLst/>
                <a:latin typeface="Calibri" panose="020F0502020204030204" pitchFamily="34" charset="0"/>
                <a:ea typeface="Calibri" panose="020F0502020204030204" pitchFamily="34" charset="0"/>
                <a:cs typeface="Arial" panose="020B0604020202020204" pitchFamily="34" charset="0"/>
              </a:rPr>
              <a:t>អ្នកនឹងឃើញ៖</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km-KH" sz="2400" dirty="0">
                <a:effectLst/>
                <a:latin typeface="Calibri" panose="020F0502020204030204" pitchFamily="34" charset="0"/>
                <a:ea typeface="Calibri" panose="020F0502020204030204" pitchFamily="34" charset="0"/>
                <a:cs typeface="Arial" panose="020B0604020202020204" pitchFamily="34" charset="0"/>
              </a:rPr>
              <a:t>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km-KH" sz="2400" b="1" dirty="0">
                <a:effectLst/>
                <a:latin typeface="Calibri" panose="020F0502020204030204" pitchFamily="34" charset="0"/>
                <a:ea typeface="Calibri" panose="020F0502020204030204" pitchFamily="34" charset="0"/>
                <a:cs typeface="Arial" panose="020B0604020202020204" pitchFamily="34" charset="0"/>
              </a:rPr>
              <a:t>គម្រោងនិងកម្មវិធីថ្មី</a:t>
            </a:r>
            <a:r>
              <a:rPr lang="en-US" sz="2400" b="1" dirty="0">
                <a:effectLst/>
                <a:latin typeface="Calibri" panose="020F0502020204030204" pitchFamily="34" charset="0"/>
                <a:ea typeface="Calibri" panose="020F0502020204030204" pitchFamily="34" charset="0"/>
                <a:cs typeface="Arial" panose="020B0604020202020204" pitchFamily="34" charset="0"/>
              </a:rPr>
              <a:t> </a:t>
            </a:r>
          </a:p>
          <a:p>
            <a:pPr marL="800100" lvl="1" indent="-342900">
              <a:buFont typeface="Arial" panose="020B0604020202020204" pitchFamily="34" charset="0"/>
              <a:buChar char="•"/>
            </a:pPr>
            <a:r>
              <a:rPr lang="km-KH" sz="2400" dirty="0">
                <a:effectLst/>
                <a:latin typeface="Calibri" panose="020F0502020204030204" pitchFamily="34" charset="0"/>
                <a:ea typeface="Calibri" panose="020F0502020204030204" pitchFamily="34" charset="0"/>
                <a:cs typeface="Arial" panose="020B0604020202020204" pitchFamily="34" charset="0"/>
              </a:rPr>
              <a:t>អនុសាសន៍របស់សមាជិកក្រុមការងារពិសេស សមាជិក </a:t>
            </a:r>
            <a:r>
              <a:rPr lang="en-US" sz="2400" dirty="0">
                <a:effectLst/>
                <a:latin typeface="Calibri" panose="020F0502020204030204" pitchFamily="34" charset="0"/>
                <a:ea typeface="Calibri" panose="020F0502020204030204" pitchFamily="34" charset="0"/>
                <a:cs typeface="Arial" panose="020B0604020202020204" pitchFamily="34" charset="0"/>
              </a:rPr>
              <a:t>CLC </a:t>
            </a:r>
            <a:r>
              <a:rPr lang="km-KH" sz="2400" dirty="0">
                <a:effectLst/>
                <a:latin typeface="Calibri" panose="020F0502020204030204" pitchFamily="34" charset="0"/>
                <a:ea typeface="Calibri" panose="020F0502020204030204" pitchFamily="34" charset="0"/>
                <a:cs typeface="Arial" panose="020B0604020202020204" pitchFamily="34" charset="0"/>
              </a:rPr>
              <a:t>និងសមាជិកក្រុមការងារ</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buFont typeface="Arial" panose="020B0604020202020204" pitchFamily="34" charset="0"/>
              <a:buChar char="•"/>
            </a:pP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km-KH" sz="2400" b="1" dirty="0">
                <a:effectLst/>
                <a:latin typeface="Calibri" panose="020F0502020204030204" pitchFamily="34" charset="0"/>
                <a:ea typeface="Calibri" panose="020F0502020204030204" pitchFamily="34" charset="0"/>
                <a:cs typeface="Arial" panose="020B0604020202020204" pitchFamily="34" charset="0"/>
              </a:rPr>
              <a:t>លក្ខណៈថ្មីៗឬការកែលម្អ/ពណ៌នាគម្រោងនិងកម្មវិធីដែលត្រូវកែសម្រួល</a:t>
            </a:r>
            <a:r>
              <a:rPr lang="en-US" sz="2400" b="1" dirty="0">
                <a:latin typeface="Calibri" panose="020F0502020204030204" pitchFamily="34" charset="0"/>
                <a:ea typeface="Calibri" panose="020F0502020204030204" pitchFamily="34" charset="0"/>
                <a:cs typeface="Arial" panose="020B0604020202020204" pitchFamily="34" charset="0"/>
              </a:rPr>
              <a:t> </a:t>
            </a:r>
          </a:p>
          <a:p>
            <a:pPr marL="800100" lvl="1" indent="-342900">
              <a:buFont typeface="Arial" panose="020B0604020202020204" pitchFamily="34" charset="0"/>
              <a:buChar char="•"/>
            </a:pPr>
            <a:r>
              <a:rPr lang="km-KH" sz="2400" dirty="0">
                <a:effectLst/>
                <a:latin typeface="Calibri" panose="020F0502020204030204" pitchFamily="34" charset="0"/>
                <a:ea typeface="Calibri" panose="020F0502020204030204" pitchFamily="34" charset="0"/>
                <a:cs typeface="Arial" panose="020B0604020202020204" pitchFamily="34" charset="0"/>
              </a:rPr>
              <a:t>មតិយោបល់ដែលត្រូវផ្ដល់ដោយសមាជិកក្រុមការងារពិសេស សមាជិក </a:t>
            </a:r>
            <a:r>
              <a:rPr lang="en-US" sz="2400" dirty="0">
                <a:effectLst/>
                <a:latin typeface="Calibri" panose="020F0502020204030204" pitchFamily="34" charset="0"/>
                <a:ea typeface="Calibri" panose="020F0502020204030204" pitchFamily="34" charset="0"/>
                <a:cs typeface="Arial" panose="020B0604020202020204" pitchFamily="34" charset="0"/>
              </a:rPr>
              <a:t>CLC </a:t>
            </a:r>
            <a:r>
              <a:rPr lang="km-KH" sz="2400" dirty="0">
                <a:effectLst/>
                <a:latin typeface="Calibri" panose="020F0502020204030204" pitchFamily="34" charset="0"/>
                <a:ea typeface="Calibri" panose="020F0502020204030204" pitchFamily="34" charset="0"/>
                <a:cs typeface="Arial" panose="020B0604020202020204" pitchFamily="34" charset="0"/>
              </a:rPr>
              <a:t>និងសមាជិកក្រុមការងារ</a:t>
            </a:r>
          </a:p>
          <a:p>
            <a:pPr marL="800100" lvl="1" indent="-342900">
              <a:buFont typeface="Arial" panose="020B0604020202020204" pitchFamily="34" charset="0"/>
              <a:buChar char="•"/>
            </a:pPr>
            <a:r>
              <a:rPr lang="km-KH" sz="2400" dirty="0">
                <a:effectLst/>
                <a:latin typeface="Calibri" panose="020F0502020204030204" pitchFamily="34" charset="0"/>
                <a:ea typeface="Calibri" panose="020F0502020204030204" pitchFamily="34" charset="0"/>
                <a:cs typeface="Arial" panose="020B0604020202020204" pitchFamily="34" charset="0"/>
              </a:rPr>
              <a:t>ការពន្យល់បំភ្លឺដោយទីក្រុង/អ្នកឧបត្ថម្ភគម្រោង</a:t>
            </a:r>
          </a:p>
          <a:p>
            <a:pPr marL="0" marR="0">
              <a:spcBef>
                <a:spcPts val="0"/>
              </a:spcBef>
              <a:spcAft>
                <a:spcPts val="0"/>
              </a:spcAft>
            </a:pP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km-KH" sz="2400" b="1" dirty="0">
                <a:effectLst/>
                <a:latin typeface="Calibri" panose="020F0502020204030204" pitchFamily="34" charset="0"/>
                <a:ea typeface="Calibri" panose="020F0502020204030204" pitchFamily="34" charset="0"/>
                <a:cs typeface="Arial" panose="020B0604020202020204" pitchFamily="34" charset="0"/>
              </a:rPr>
              <a:t>មានការកាត់ចេញចំនួន 2 តែប៉ុណ្ណោះ (ដើម្បីកែតម្រូវកំហុស)</a:t>
            </a:r>
            <a:r>
              <a:rPr lang="en-US" sz="2400" b="1" dirty="0">
                <a:effectLst/>
                <a:latin typeface="Calibri" panose="020F0502020204030204" pitchFamily="34" charset="0"/>
                <a:ea typeface="Calibri" panose="020F0502020204030204" pitchFamily="34" charset="0"/>
                <a:cs typeface="Arial" panose="020B0604020202020204" pitchFamily="34" charset="0"/>
              </a:rPr>
              <a:t> </a:t>
            </a:r>
          </a:p>
          <a:p>
            <a:pPr marL="800100" lvl="1" indent="-342900">
              <a:buFont typeface="Arial" panose="020B0604020202020204" pitchFamily="34" charset="0"/>
              <a:buChar char="•"/>
            </a:pPr>
            <a:r>
              <a:rPr lang="km-KH" sz="2400" dirty="0">
                <a:effectLst/>
                <a:latin typeface="Calibri" panose="020F0502020204030204" pitchFamily="34" charset="0"/>
                <a:ea typeface="Calibri" panose="020F0502020204030204" pitchFamily="34" charset="0"/>
                <a:cs typeface="Arial" panose="020B0604020202020204" pitchFamily="34" charset="0"/>
              </a:rPr>
              <a:t>គម្រោងស្ពានផ្លូវល្បឿនលឿន នៅខាងក្រៅឆ្ងាយពីតំបន់សិក្សា </a:t>
            </a:r>
            <a:r>
              <a:rPr lang="en-US" sz="2400" dirty="0">
                <a:effectLst/>
                <a:latin typeface="Calibri" panose="020F0502020204030204" pitchFamily="34" charset="0"/>
                <a:ea typeface="Calibri" panose="020F0502020204030204" pitchFamily="34" charset="0"/>
                <a:cs typeface="Arial" panose="020B0604020202020204" pitchFamily="34" charset="0"/>
              </a:rPr>
              <a:t>LB-ELA</a:t>
            </a:r>
          </a:p>
          <a:p>
            <a:pPr marL="800100" lvl="1" indent="-342900">
              <a:buFont typeface="Arial" panose="020B0604020202020204" pitchFamily="34" charset="0"/>
              <a:buChar char="•"/>
            </a:pPr>
            <a:r>
              <a:rPr lang="km-KH" sz="2400" dirty="0">
                <a:effectLst/>
                <a:latin typeface="Calibri" panose="020F0502020204030204" pitchFamily="34" charset="0"/>
                <a:ea typeface="Calibri" panose="020F0502020204030204" pitchFamily="34" charset="0"/>
                <a:cs typeface="Arial" panose="020B0604020202020204" pitchFamily="34" charset="0"/>
              </a:rPr>
              <a:t>គម្រោងទីក្រុងដែលស្ថិតនៅក្នុងបញ្ជីរួចទៅហើយនៅកន្លែងផ្សេងទៀត</a:t>
            </a:r>
          </a:p>
          <a:p>
            <a:pPr marL="0" marR="0">
              <a:spcBef>
                <a:spcPts val="0"/>
              </a:spcBef>
              <a:spcAft>
                <a:spcPts val="0"/>
              </a:spcAft>
            </a:pP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784770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2C08DA3-0732-A8F9-D1AF-BB94894E0041}"/>
              </a:ext>
            </a:extLst>
          </p:cNvPr>
          <p:cNvSpPr>
            <a:spLocks noGrp="1"/>
          </p:cNvSpPr>
          <p:nvPr>
            <p:ph type="sldNum" sz="quarter" idx="10"/>
          </p:nvPr>
        </p:nvSpPr>
        <p:spPr/>
        <p:txBody>
          <a:bodyPr/>
          <a:lstStyle/>
          <a:p>
            <a:fld id="{2429C633-AF9B-9840-B7F1-7587910FEF71}" type="slidenum">
              <a:rPr lang="en-US" smtClean="0"/>
              <a:pPr/>
              <a:t>26</a:t>
            </a:fld>
            <a:endParaRPr lang="en-US"/>
          </a:p>
        </p:txBody>
      </p:sp>
      <p:sp>
        <p:nvSpPr>
          <p:cNvPr id="7" name="TextBox 6">
            <a:extLst>
              <a:ext uri="{FF2B5EF4-FFF2-40B4-BE49-F238E27FC236}">
                <a16:creationId xmlns:a16="http://schemas.microsoft.com/office/drawing/2014/main" id="{3F69AAF4-F9B4-0009-5415-F1784A47A864}"/>
              </a:ext>
            </a:extLst>
          </p:cNvPr>
          <p:cNvSpPr txBox="1"/>
          <p:nvPr/>
        </p:nvSpPr>
        <p:spPr>
          <a:xfrm>
            <a:off x="2974109" y="6367318"/>
            <a:ext cx="8285018" cy="261610"/>
          </a:xfrm>
          <a:prstGeom prst="rect">
            <a:avLst/>
          </a:prstGeom>
          <a:noFill/>
        </p:spPr>
        <p:txBody>
          <a:bodyPr wrap="square" lIns="91440" tIns="45720" rIns="91440" bIns="45720" rtlCol="0" anchor="t">
            <a:spAutoFit/>
          </a:bodyPr>
          <a:lstStyle/>
          <a:p>
            <a:pPr marL="0" marR="0" algn="r">
              <a:spcBef>
                <a:spcPts val="0"/>
              </a:spcBef>
              <a:spcAft>
                <a:spcPts val="0"/>
              </a:spcAft>
            </a:pPr>
            <a:r>
              <a:rPr lang="km-KH" sz="1100" b="1" dirty="0">
                <a:effectLst/>
                <a:latin typeface="Calibri" panose="020F0502020204030204" pitchFamily="34" charset="0"/>
                <a:ea typeface="Calibri" panose="020F0502020204030204" pitchFamily="34" charset="0"/>
                <a:cs typeface="Noto Sans Khmer"/>
              </a:rPr>
              <a:t>* CBO &amp; ការចូលរួមផ្សព្វផ្សាយក្នុងដំណាក់កាល MSPP។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F109427C-D66F-384D-B853-02FCEFD86B58}"/>
              </a:ext>
            </a:extLst>
          </p:cNvPr>
          <p:cNvSpPr txBox="1"/>
          <p:nvPr/>
        </p:nvSpPr>
        <p:spPr>
          <a:xfrm>
            <a:off x="6410037" y="3059668"/>
            <a:ext cx="498764" cy="369332"/>
          </a:xfrm>
          <a:prstGeom prst="rect">
            <a:avLst/>
          </a:prstGeom>
          <a:noFill/>
        </p:spPr>
        <p:txBody>
          <a:bodyPr wrap="square" rtlCol="0">
            <a:spAutoFit/>
          </a:bodyPr>
          <a:lstStyle/>
          <a:p>
            <a:r>
              <a:rPr lang="en-US"/>
              <a:t>*</a:t>
            </a:r>
          </a:p>
        </p:txBody>
      </p:sp>
      <p:pic>
        <p:nvPicPr>
          <p:cNvPr id="10" name="Picture 9" descr="Chart, funnel chart&#10;&#10;Description automatically generated">
            <a:extLst>
              <a:ext uri="{FF2B5EF4-FFF2-40B4-BE49-F238E27FC236}">
                <a16:creationId xmlns:a16="http://schemas.microsoft.com/office/drawing/2014/main" id="{5421F799-06B4-B7AD-6AD1-889730E29AEF}"/>
              </a:ext>
            </a:extLst>
          </p:cNvPr>
          <p:cNvPicPr>
            <a:picLocks noChangeAspect="1"/>
          </p:cNvPicPr>
          <p:nvPr/>
        </p:nvPicPr>
        <p:blipFill rotWithShape="1">
          <a:blip r:embed="rId3"/>
          <a:srcRect t="11732" b="16188"/>
          <a:stretch/>
        </p:blipFill>
        <p:spPr>
          <a:xfrm>
            <a:off x="1132115" y="1036320"/>
            <a:ext cx="9117069" cy="4928616"/>
          </a:xfrm>
          <a:prstGeom prst="rect">
            <a:avLst/>
          </a:prstGeom>
        </p:spPr>
      </p:pic>
      <p:sp>
        <p:nvSpPr>
          <p:cNvPr id="11" name="TextBox 10">
            <a:extLst>
              <a:ext uri="{FF2B5EF4-FFF2-40B4-BE49-F238E27FC236}">
                <a16:creationId xmlns:a16="http://schemas.microsoft.com/office/drawing/2014/main" id="{5E054E7A-B162-D9EF-C8D5-D496B729456F}"/>
              </a:ext>
            </a:extLst>
          </p:cNvPr>
          <p:cNvSpPr txBox="1"/>
          <p:nvPr/>
        </p:nvSpPr>
        <p:spPr>
          <a:xfrm>
            <a:off x="6444873" y="3082859"/>
            <a:ext cx="153850" cy="261610"/>
          </a:xfrm>
          <a:prstGeom prst="rect">
            <a:avLst/>
          </a:prstGeom>
          <a:noFill/>
        </p:spPr>
        <p:txBody>
          <a:bodyPr wrap="square" rtlCol="0">
            <a:spAutoFit/>
          </a:bodyPr>
          <a:lstStyle/>
          <a:p>
            <a:r>
              <a:rPr lang="en-US" sz="1100"/>
              <a:t>*</a:t>
            </a:r>
          </a:p>
        </p:txBody>
      </p:sp>
      <p:sp>
        <p:nvSpPr>
          <p:cNvPr id="4" name="Title 1">
            <a:extLst>
              <a:ext uri="{FF2B5EF4-FFF2-40B4-BE49-F238E27FC236}">
                <a16:creationId xmlns:a16="http://schemas.microsoft.com/office/drawing/2014/main" id="{1A1C7038-D0DE-3E0B-3606-5FCDEFBE3E12}"/>
              </a:ext>
            </a:extLst>
          </p:cNvPr>
          <p:cNvSpPr txBox="1">
            <a:spLocks/>
          </p:cNvSpPr>
          <p:nvPr/>
        </p:nvSpPr>
        <p:spPr>
          <a:xfrm>
            <a:off x="552253" y="1014549"/>
            <a:ext cx="9045633" cy="4291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dirty="0"/>
              <a:t>Initial List of Projects &amp; Programs:  Sources</a:t>
            </a:r>
          </a:p>
        </p:txBody>
      </p:sp>
      <p:sp>
        <p:nvSpPr>
          <p:cNvPr id="6" name="Title 5">
            <a:extLst>
              <a:ext uri="{FF2B5EF4-FFF2-40B4-BE49-F238E27FC236}">
                <a16:creationId xmlns:a16="http://schemas.microsoft.com/office/drawing/2014/main" id="{08CD8FD1-601B-AA67-640A-98696323F4FA}"/>
              </a:ext>
            </a:extLst>
          </p:cNvPr>
          <p:cNvSpPr>
            <a:spLocks noGrp="1"/>
          </p:cNvSpPr>
          <p:nvPr>
            <p:ph type="title"/>
          </p:nvPr>
        </p:nvSpPr>
        <p:spPr>
          <a:xfrm>
            <a:off x="317500" y="289027"/>
            <a:ext cx="9045633" cy="429145"/>
          </a:xfrm>
        </p:spPr>
        <p:txBody>
          <a:bodyPr/>
          <a:lstStyle/>
          <a:p>
            <a:r>
              <a:rPr lang="km-KH" sz="3200" b="1" dirty="0">
                <a:effectLst/>
                <a:latin typeface="Calibri" panose="020F0502020204030204" pitchFamily="34" charset="0"/>
                <a:ea typeface="Calibri" panose="020F0502020204030204" pitchFamily="34" charset="0"/>
                <a:cs typeface="Noto Sans Khmer"/>
              </a:rPr>
              <a:t>បញ្ជីដំបូងនៃគម្រោង និងកម្មវិធី៖  ប្រភព</a:t>
            </a:r>
            <a:endParaRPr lang="en-US" dirty="0"/>
          </a:p>
        </p:txBody>
      </p:sp>
      <p:sp>
        <p:nvSpPr>
          <p:cNvPr id="2" name="TextBox 1">
            <a:extLst>
              <a:ext uri="{FF2B5EF4-FFF2-40B4-BE49-F238E27FC236}">
                <a16:creationId xmlns:a16="http://schemas.microsoft.com/office/drawing/2014/main" id="{9579AD74-E8BD-791B-FAA4-33F41BEAC4C7}"/>
              </a:ext>
            </a:extLst>
          </p:cNvPr>
          <p:cNvSpPr txBox="1"/>
          <p:nvPr/>
        </p:nvSpPr>
        <p:spPr>
          <a:xfrm>
            <a:off x="10077224" y="85251"/>
            <a:ext cx="1797276" cy="2585323"/>
          </a:xfrm>
          <a:prstGeom prst="rect">
            <a:avLst/>
          </a:prstGeom>
          <a:noFill/>
        </p:spPr>
        <p:txBody>
          <a:bodyPr wrap="square" rtlCol="0">
            <a:spAutoFit/>
          </a:bodyPr>
          <a:lstStyle/>
          <a:p>
            <a:r>
              <a:rPr lang="es-ES_tradnl" dirty="0">
                <a:solidFill>
                  <a:srgbClr val="FF0000"/>
                </a:solidFill>
              </a:rPr>
              <a:t>Khmer </a:t>
            </a:r>
            <a:r>
              <a:rPr lang="es-ES_tradnl" dirty="0" err="1">
                <a:solidFill>
                  <a:srgbClr val="FF0000"/>
                </a:solidFill>
              </a:rPr>
              <a:t>Graphic</a:t>
            </a:r>
            <a:r>
              <a:rPr lang="es-ES_tradnl" dirty="0">
                <a:solidFill>
                  <a:srgbClr val="FF0000"/>
                </a:solidFill>
              </a:rPr>
              <a:t> can be </a:t>
            </a:r>
            <a:r>
              <a:rPr lang="es-ES_tradnl" dirty="0" err="1">
                <a:solidFill>
                  <a:srgbClr val="FF0000"/>
                </a:solidFill>
              </a:rPr>
              <a:t>picked</a:t>
            </a:r>
            <a:r>
              <a:rPr lang="es-ES_tradnl" dirty="0">
                <a:solidFill>
                  <a:srgbClr val="FF0000"/>
                </a:solidFill>
              </a:rPr>
              <a:t> up </a:t>
            </a:r>
            <a:r>
              <a:rPr lang="es-ES_tradnl" dirty="0" err="1">
                <a:solidFill>
                  <a:srgbClr val="FF0000"/>
                </a:solidFill>
              </a:rPr>
              <a:t>from</a:t>
            </a:r>
            <a:r>
              <a:rPr lang="es-ES_tradnl" dirty="0">
                <a:solidFill>
                  <a:srgbClr val="FF0000"/>
                </a:solidFill>
              </a:rPr>
              <a:t> TF 16 (</a:t>
            </a:r>
            <a:r>
              <a:rPr lang="es-ES_tradnl" dirty="0" err="1">
                <a:solidFill>
                  <a:srgbClr val="FF0000"/>
                </a:solidFill>
              </a:rPr>
              <a:t>Spn</a:t>
            </a:r>
            <a:r>
              <a:rPr lang="es-ES_tradnl" dirty="0">
                <a:solidFill>
                  <a:srgbClr val="FF0000"/>
                </a:solidFill>
              </a:rPr>
              <a:t> </a:t>
            </a:r>
            <a:r>
              <a:rPr lang="es-ES_tradnl" dirty="0" err="1">
                <a:solidFill>
                  <a:srgbClr val="FF0000"/>
                </a:solidFill>
              </a:rPr>
              <a:t>was</a:t>
            </a:r>
            <a:r>
              <a:rPr lang="es-ES_tradnl" dirty="0">
                <a:solidFill>
                  <a:srgbClr val="FF0000"/>
                </a:solidFill>
              </a:rPr>
              <a:t> </a:t>
            </a:r>
            <a:r>
              <a:rPr lang="es-ES_tradnl" dirty="0" err="1">
                <a:solidFill>
                  <a:srgbClr val="FF0000"/>
                </a:solidFill>
              </a:rPr>
              <a:t>provided</a:t>
            </a:r>
            <a:r>
              <a:rPr lang="es-ES_tradnl" dirty="0">
                <a:solidFill>
                  <a:srgbClr val="FF0000"/>
                </a:solidFill>
              </a:rPr>
              <a:t>). </a:t>
            </a:r>
            <a:r>
              <a:rPr lang="es-ES_tradnl" dirty="0" err="1">
                <a:solidFill>
                  <a:srgbClr val="FF0000"/>
                </a:solidFill>
              </a:rPr>
              <a:t>Additional</a:t>
            </a:r>
            <a:r>
              <a:rPr lang="es-ES_tradnl" dirty="0">
                <a:solidFill>
                  <a:srgbClr val="FF0000"/>
                </a:solidFill>
              </a:rPr>
              <a:t> </a:t>
            </a:r>
            <a:r>
              <a:rPr lang="es-ES_tradnl" dirty="0" err="1">
                <a:solidFill>
                  <a:srgbClr val="FF0000"/>
                </a:solidFill>
              </a:rPr>
              <a:t>edits</a:t>
            </a:r>
            <a:r>
              <a:rPr lang="es-ES_tradnl" dirty="0">
                <a:solidFill>
                  <a:srgbClr val="FF0000"/>
                </a:solidFill>
              </a:rPr>
              <a:t> are </a:t>
            </a:r>
            <a:r>
              <a:rPr lang="es-ES_tradnl" dirty="0" err="1">
                <a:solidFill>
                  <a:srgbClr val="FF0000"/>
                </a:solidFill>
              </a:rPr>
              <a:t>needed</a:t>
            </a:r>
            <a:r>
              <a:rPr lang="es-ES_tradnl" dirty="0">
                <a:solidFill>
                  <a:srgbClr val="FF0000"/>
                </a:solidFill>
              </a:rPr>
              <a:t> </a:t>
            </a:r>
            <a:r>
              <a:rPr lang="es-ES_tradnl" dirty="0" err="1">
                <a:solidFill>
                  <a:srgbClr val="FF0000"/>
                </a:solidFill>
              </a:rPr>
              <a:t>for</a:t>
            </a:r>
            <a:r>
              <a:rPr lang="es-ES_tradnl" dirty="0">
                <a:solidFill>
                  <a:srgbClr val="FF0000"/>
                </a:solidFill>
              </a:rPr>
              <a:t> </a:t>
            </a:r>
            <a:r>
              <a:rPr lang="es-ES_tradnl" dirty="0" err="1">
                <a:solidFill>
                  <a:srgbClr val="FF0000"/>
                </a:solidFill>
              </a:rPr>
              <a:t>this</a:t>
            </a:r>
            <a:r>
              <a:rPr lang="es-ES_tradnl" dirty="0">
                <a:solidFill>
                  <a:srgbClr val="FF0000"/>
                </a:solidFill>
              </a:rPr>
              <a:t> versión.</a:t>
            </a:r>
          </a:p>
          <a:p>
            <a:r>
              <a:rPr lang="es-ES_tradnl" dirty="0" err="1">
                <a:solidFill>
                  <a:srgbClr val="FF0000"/>
                </a:solidFill>
              </a:rPr>
              <a:t>Emailed</a:t>
            </a:r>
            <a:r>
              <a:rPr lang="es-ES_tradnl" dirty="0">
                <a:solidFill>
                  <a:srgbClr val="FF0000"/>
                </a:solidFill>
              </a:rPr>
              <a:t> </a:t>
            </a:r>
            <a:r>
              <a:rPr lang="es-ES_tradnl" dirty="0" err="1">
                <a:solidFill>
                  <a:srgbClr val="FF0000"/>
                </a:solidFill>
              </a:rPr>
              <a:t>Spanish</a:t>
            </a:r>
            <a:r>
              <a:rPr lang="es-ES_tradnl" dirty="0">
                <a:solidFill>
                  <a:srgbClr val="FF0000"/>
                </a:solidFill>
              </a:rPr>
              <a:t> </a:t>
            </a:r>
            <a:r>
              <a:rPr lang="es-ES_tradnl" dirty="0" err="1">
                <a:solidFill>
                  <a:srgbClr val="FF0000"/>
                </a:solidFill>
              </a:rPr>
              <a:t>for</a:t>
            </a:r>
            <a:r>
              <a:rPr lang="es-ES_tradnl" dirty="0">
                <a:solidFill>
                  <a:srgbClr val="FF0000"/>
                </a:solidFill>
              </a:rPr>
              <a:t> </a:t>
            </a:r>
            <a:r>
              <a:rPr lang="es-ES_tradnl" dirty="0" err="1">
                <a:solidFill>
                  <a:srgbClr val="FF0000"/>
                </a:solidFill>
              </a:rPr>
              <a:t>copy</a:t>
            </a:r>
            <a:r>
              <a:rPr lang="es-ES_tradnl" dirty="0">
                <a:solidFill>
                  <a:srgbClr val="FF0000"/>
                </a:solidFill>
              </a:rPr>
              <a:t> in </a:t>
            </a:r>
            <a:r>
              <a:rPr lang="es-ES_tradnl" dirty="0" err="1">
                <a:solidFill>
                  <a:srgbClr val="FF0000"/>
                </a:solidFill>
              </a:rPr>
              <a:t>circles</a:t>
            </a:r>
            <a:r>
              <a:rPr lang="es-ES_tradnl" dirty="0">
                <a:solidFill>
                  <a:srgbClr val="FF0000"/>
                </a:solidFill>
              </a:rPr>
              <a:t> </a:t>
            </a:r>
          </a:p>
        </p:txBody>
      </p:sp>
      <mc:AlternateContent xmlns:mc="http://schemas.openxmlformats.org/markup-compatibility/2006" xmlns:p14="http://schemas.microsoft.com/office/powerpoint/2010/main">
        <mc:Choice Requires="p14">
          <p:contentPart p14:bwMode="auto" r:id="rId4">
            <p14:nvContentPartPr>
              <p14:cNvPr id="13" name="Ink 12">
                <a:extLst>
                  <a:ext uri="{FF2B5EF4-FFF2-40B4-BE49-F238E27FC236}">
                    <a16:creationId xmlns:a16="http://schemas.microsoft.com/office/drawing/2014/main" id="{FE9B5A5B-2810-4E83-13D9-425CC1608F08}"/>
                  </a:ext>
                </a:extLst>
              </p14:cNvPr>
              <p14:cNvContentPartPr/>
              <p14:nvPr/>
            </p14:nvContentPartPr>
            <p14:xfrm>
              <a:off x="5167655" y="4625377"/>
              <a:ext cx="953280" cy="708840"/>
            </p14:xfrm>
          </p:contentPart>
        </mc:Choice>
        <mc:Fallback xmlns="">
          <p:pic>
            <p:nvPicPr>
              <p:cNvPr id="13" name="Ink 12">
                <a:extLst>
                  <a:ext uri="{FF2B5EF4-FFF2-40B4-BE49-F238E27FC236}">
                    <a16:creationId xmlns:a16="http://schemas.microsoft.com/office/drawing/2014/main" id="{FE9B5A5B-2810-4E83-13D9-425CC1608F08}"/>
                  </a:ext>
                </a:extLst>
              </p:cNvPr>
              <p:cNvPicPr/>
              <p:nvPr/>
            </p:nvPicPr>
            <p:blipFill>
              <a:blip r:embed="rId5"/>
              <a:stretch>
                <a:fillRect/>
              </a:stretch>
            </p:blipFill>
            <p:spPr>
              <a:xfrm>
                <a:off x="5159015" y="4616377"/>
                <a:ext cx="970920" cy="7264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4" name="Ink 13">
                <a:extLst>
                  <a:ext uri="{FF2B5EF4-FFF2-40B4-BE49-F238E27FC236}">
                    <a16:creationId xmlns:a16="http://schemas.microsoft.com/office/drawing/2014/main" id="{5CF6F22E-BB62-5789-2486-36C489C671BC}"/>
                  </a:ext>
                </a:extLst>
              </p14:cNvPr>
              <p14:cNvContentPartPr/>
              <p14:nvPr/>
            </p14:nvContentPartPr>
            <p14:xfrm>
              <a:off x="4579055" y="3221737"/>
              <a:ext cx="2226240" cy="503640"/>
            </p14:xfrm>
          </p:contentPart>
        </mc:Choice>
        <mc:Fallback xmlns="">
          <p:pic>
            <p:nvPicPr>
              <p:cNvPr id="14" name="Ink 13">
                <a:extLst>
                  <a:ext uri="{FF2B5EF4-FFF2-40B4-BE49-F238E27FC236}">
                    <a16:creationId xmlns:a16="http://schemas.microsoft.com/office/drawing/2014/main" id="{5CF6F22E-BB62-5789-2486-36C489C671BC}"/>
                  </a:ext>
                </a:extLst>
              </p:cNvPr>
              <p:cNvPicPr/>
              <p:nvPr/>
            </p:nvPicPr>
            <p:blipFill>
              <a:blip r:embed="rId7"/>
              <a:stretch>
                <a:fillRect/>
              </a:stretch>
            </p:blipFill>
            <p:spPr>
              <a:xfrm>
                <a:off x="4570415" y="3213097"/>
                <a:ext cx="2243880" cy="521280"/>
              </a:xfrm>
              <a:prstGeom prst="rect">
                <a:avLst/>
              </a:prstGeom>
            </p:spPr>
          </p:pic>
        </mc:Fallback>
      </mc:AlternateContent>
    </p:spTree>
    <p:extLst>
      <p:ext uri="{BB962C8B-B14F-4D97-AF65-F5344CB8AC3E}">
        <p14:creationId xmlns:p14="http://schemas.microsoft.com/office/powerpoint/2010/main" val="38562617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78069ADA-B803-41D0-9B12-65FA3DB6CACF}"/>
              </a:ext>
            </a:extLst>
          </p:cNvPr>
          <p:cNvSpPr/>
          <p:nvPr/>
        </p:nvSpPr>
        <p:spPr>
          <a:xfrm rot="213371">
            <a:off x="2132142" y="2235467"/>
            <a:ext cx="8558050" cy="4445617"/>
          </a:xfrm>
          <a:prstGeom prst="cloud">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1" name="Rectangle 70">
            <a:extLst>
              <a:ext uri="{FF2B5EF4-FFF2-40B4-BE49-F238E27FC236}">
                <a16:creationId xmlns:a16="http://schemas.microsoft.com/office/drawing/2014/main" id="{CA188B09-1E36-552C-4935-BEF64AAAAECE}"/>
              </a:ext>
            </a:extLst>
          </p:cNvPr>
          <p:cNvSpPr/>
          <p:nvPr/>
        </p:nvSpPr>
        <p:spPr>
          <a:xfrm>
            <a:off x="3543" y="916171"/>
            <a:ext cx="12191999" cy="11789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1FDA8803-0147-4434-BAA5-DF53B1F52D28}"/>
              </a:ext>
            </a:extLst>
          </p:cNvPr>
          <p:cNvSpPr txBox="1">
            <a:spLocks/>
          </p:cNvSpPr>
          <p:nvPr/>
        </p:nvSpPr>
        <p:spPr>
          <a:xfrm>
            <a:off x="381000" y="285749"/>
            <a:ext cx="11535423" cy="429145"/>
          </a:xfrm>
          <a:prstGeom prst="rect">
            <a:avLst/>
          </a:prstGeom>
        </p:spPr>
        <p:txBody>
          <a:bodyPr lIns="91440" tIns="45720" rIns="91440" bIns="45720" anchor="t"/>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a:spcAft>
                <a:spcPts val="600"/>
              </a:spcAft>
              <a:defRPr/>
            </a:pPr>
            <a:r>
              <a:rPr lang="km-KH" dirty="0">
                <a:solidFill>
                  <a:srgbClr val="FFFFFF"/>
                </a:solidFill>
                <a:ea typeface="+mn-lt"/>
                <a:cs typeface="Calibri" panose="020F0502020204030204"/>
              </a:rPr>
              <a:t>សេចក្ដីថ្លែងចក្ខុវិស័យ </a:t>
            </a:r>
            <a:endParaRPr kumimoji="0" lang="en-US" sz="3200" b="1" i="0" u="none" strike="noStrike" kern="1200" cap="none" spc="0" normalizeH="0" baseline="0" noProof="0" dirty="0">
              <a:ln>
                <a:noFill/>
              </a:ln>
              <a:solidFill>
                <a:srgbClr val="FF0000"/>
              </a:solidFill>
              <a:effectLst/>
              <a:uLnTx/>
              <a:uFillTx/>
              <a:latin typeface="Calibri" panose="020F0502020204030204"/>
              <a:ea typeface="+mj-ea"/>
              <a:cs typeface="Calibri"/>
            </a:endParaRPr>
          </a:p>
        </p:txBody>
      </p:sp>
      <p:sp>
        <p:nvSpPr>
          <p:cNvPr id="62" name="Rectangle: Rounded Corners 61">
            <a:extLst>
              <a:ext uri="{FF2B5EF4-FFF2-40B4-BE49-F238E27FC236}">
                <a16:creationId xmlns:a16="http://schemas.microsoft.com/office/drawing/2014/main" id="{306BE71F-CA16-978B-DBA2-435B2A1F7190}"/>
              </a:ext>
            </a:extLst>
          </p:cNvPr>
          <p:cNvSpPr/>
          <p:nvPr/>
        </p:nvSpPr>
        <p:spPr>
          <a:xfrm>
            <a:off x="488919" y="1300377"/>
            <a:ext cx="1989936" cy="41054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r>
              <a:rPr lang="km-KH" sz="2400" b="1" dirty="0">
                <a:solidFill>
                  <a:srgbClr val="FFFFFF"/>
                </a:solidFill>
              </a:rPr>
              <a:t>ចក្ខុវិស័យ</a:t>
            </a:r>
          </a:p>
        </p:txBody>
      </p:sp>
      <p:sp>
        <p:nvSpPr>
          <p:cNvPr id="69" name="TextBox 31">
            <a:extLst>
              <a:ext uri="{FF2B5EF4-FFF2-40B4-BE49-F238E27FC236}">
                <a16:creationId xmlns:a16="http://schemas.microsoft.com/office/drawing/2014/main" id="{44CDF4E1-999B-7774-441E-34664607B48E}"/>
              </a:ext>
            </a:extLst>
          </p:cNvPr>
          <p:cNvSpPr txBox="1"/>
          <p:nvPr/>
        </p:nvSpPr>
        <p:spPr>
          <a:xfrm>
            <a:off x="2630980" y="1314030"/>
            <a:ext cx="9285443" cy="46166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fontAlgn="base">
              <a:defRPr/>
            </a:pPr>
            <a:r>
              <a:rPr lang="km-KH" sz="2400" dirty="0">
                <a:solidFill>
                  <a:srgbClr val="000000"/>
                </a:solidFill>
              </a:rPr>
              <a:t>សេចក្ដីថ្លែងសង្ខេបដែលរៀបរាប់អំពីមហិច្ឆតា បំណងប្រាថ្នា និងលទ្ធផលរួមនៃគម្រោង</a:t>
            </a:r>
          </a:p>
        </p:txBody>
      </p:sp>
      <p:sp>
        <p:nvSpPr>
          <p:cNvPr id="23" name="TextBox 22">
            <a:extLst>
              <a:ext uri="{FF2B5EF4-FFF2-40B4-BE49-F238E27FC236}">
                <a16:creationId xmlns:a16="http://schemas.microsoft.com/office/drawing/2014/main" id="{DB63B7F0-F181-4352-BA51-4AD570FE3F1D}"/>
              </a:ext>
            </a:extLst>
          </p:cNvPr>
          <p:cNvSpPr txBox="1"/>
          <p:nvPr/>
        </p:nvSpPr>
        <p:spPr>
          <a:xfrm>
            <a:off x="5865092" y="6463194"/>
            <a:ext cx="6096000"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5A99FC18-C797-4C4E-B149-4C09212BC329}"/>
              </a:ext>
            </a:extLst>
          </p:cNvPr>
          <p:cNvSpPr txBox="1"/>
          <p:nvPr/>
        </p:nvSpPr>
        <p:spPr>
          <a:xfrm>
            <a:off x="2985744" y="2694266"/>
            <a:ext cx="7579552" cy="3600986"/>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FF0000"/>
              </a:solidFill>
              <a:effectLst/>
              <a:uLnTx/>
              <a:uFillTx/>
              <a:latin typeface="Calibri" panose="020F0502020204030204"/>
              <a:ea typeface="+mn-lt"/>
              <a:cs typeface="Calibri" panose="020F0502020204030204"/>
            </a:endParaRPr>
          </a:p>
          <a:p>
            <a:pPr>
              <a:spcAft>
                <a:spcPts val="1800"/>
              </a:spcAft>
            </a:pPr>
            <a:r>
              <a:rPr lang="km-KH" sz="2200" b="1" i="1" dirty="0">
                <a:solidFill>
                  <a:srgbClr val="000000"/>
                </a:solidFill>
                <a:cs typeface="Calibri"/>
              </a:rPr>
              <a:t>អនុម័តដោយក្រុមការងារ នៅថ្ងៃទី 11 ខែកក្កដា ឆ្នាំ 2022</a:t>
            </a:r>
          </a:p>
          <a:p>
            <a:pPr>
              <a:spcAft>
                <a:spcPts val="1800"/>
              </a:spcAft>
            </a:pPr>
            <a:r>
              <a:rPr lang="km-KH" sz="2200" i="1" dirty="0">
                <a:solidFill>
                  <a:srgbClr val="000000"/>
                </a:solidFill>
                <a:cs typeface="Calibri"/>
              </a:rPr>
              <a:t>ប្រព័ន្ធដឹកជញ្ជូនខ្សែ​ផ្លូវភាគខាងត្បូង </a:t>
            </a:r>
            <a:r>
              <a:rPr lang="en-US" sz="2200" i="1" dirty="0">
                <a:solidFill>
                  <a:srgbClr val="000000"/>
                </a:solidFill>
                <a:cs typeface="Calibri"/>
              </a:rPr>
              <a:t>I-710 </a:t>
            </a:r>
            <a:r>
              <a:rPr lang="km-KH" sz="2200" i="1" dirty="0">
                <a:solidFill>
                  <a:srgbClr val="000000"/>
                </a:solidFill>
                <a:cs typeface="Calibri"/>
              </a:rPr>
              <a:t>ប្រកបដោយសមធម៌ ដែលផ្តល់នូវជម្រើសពហុគំរូប្រកបដោយគុណភាព សុវត្ថិភាព សម្រាប់ការផ្លាស់ទីមនុស្ស និងទំនិញដែលនឹងជំរុញឱ្យមានខ្យល់អាកាសបរិសុទ្ធ (ការបំភាយឧស្ម័នសូន្យ) សហគមន៍ដែលមានសុខភាពល្អនិងនិរន្តរភាព </a:t>
            </a:r>
            <a:endPar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Calibri"/>
              <a:ea typeface="+mn-ea"/>
              <a:cs typeface="Segoe U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000000"/>
              </a:solidFill>
              <a:effectLst/>
              <a:uLnTx/>
              <a:uFillTx/>
              <a:latin typeface="Calibri"/>
              <a:ea typeface="+mn-ea"/>
              <a:cs typeface="Segoe UI"/>
            </a:endParaRPr>
          </a:p>
        </p:txBody>
      </p:sp>
      <p:sp>
        <p:nvSpPr>
          <p:cNvPr id="25" name="Rectangle: Rounded Corners 24">
            <a:extLst>
              <a:ext uri="{FF2B5EF4-FFF2-40B4-BE49-F238E27FC236}">
                <a16:creationId xmlns:a16="http://schemas.microsoft.com/office/drawing/2014/main" id="{56DED98F-F167-4B3E-B5B2-ECD408936FAA}"/>
              </a:ext>
            </a:extLst>
          </p:cNvPr>
          <p:cNvSpPr/>
          <p:nvPr/>
        </p:nvSpPr>
        <p:spPr>
          <a:xfrm>
            <a:off x="534411" y="3905410"/>
            <a:ext cx="1989936" cy="41054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r>
              <a:rPr lang="km-KH" sz="2400" b="1" dirty="0">
                <a:solidFill>
                  <a:srgbClr val="FFFFFF"/>
                </a:solidFill>
              </a:rPr>
              <a:t>ចក្ខុវិស័យ</a:t>
            </a: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4653265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DA8803-0147-4434-BAA5-DF53B1F52D28}"/>
              </a:ext>
            </a:extLst>
          </p:cNvPr>
          <p:cNvSpPr txBox="1">
            <a:spLocks/>
          </p:cNvSpPr>
          <p:nvPr/>
        </p:nvSpPr>
        <p:spPr>
          <a:xfrm>
            <a:off x="381000" y="285749"/>
            <a:ext cx="11535423" cy="429145"/>
          </a:xfrm>
          <a:prstGeom prst="rect">
            <a:avLst/>
          </a:prstGeom>
        </p:spPr>
        <p:txBody>
          <a:bodyPr lIns="91440" tIns="45720" rIns="91440" bIns="45720" anchor="t"/>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lvl="0">
              <a:defRPr/>
            </a:pPr>
            <a:r>
              <a:rPr lang="km-KH" dirty="0">
                <a:solidFill>
                  <a:srgbClr val="FFFFFF"/>
                </a:solidFill>
                <a:latin typeface="Khmer UI" panose="020B0502040204020203" pitchFamily="34" charset="0"/>
                <a:cs typeface="Khmer UI" panose="020B0502040204020203" pitchFamily="34" charset="0"/>
              </a:rPr>
              <a:t>គោលការណ៍ដឹកនាំ</a:t>
            </a:r>
            <a:endParaRPr lang="en-US" dirty="0">
              <a:solidFill>
                <a:srgbClr val="FFFFFF"/>
              </a:solidFill>
              <a:latin typeface="Khmer UI" panose="020B0502040204020203" pitchFamily="34" charset="0"/>
              <a:cs typeface="Khmer UI" panose="020B0502040204020203" pitchFamily="34" charset="0"/>
            </a:endParaRPr>
          </a:p>
        </p:txBody>
      </p:sp>
      <p:sp>
        <p:nvSpPr>
          <p:cNvPr id="79" name="TextBox 78">
            <a:extLst>
              <a:ext uri="{FF2B5EF4-FFF2-40B4-BE49-F238E27FC236}">
                <a16:creationId xmlns:a16="http://schemas.microsoft.com/office/drawing/2014/main" id="{970DFE1F-6DD8-46C7-B5DA-E266CDAD9218}"/>
              </a:ext>
            </a:extLst>
          </p:cNvPr>
          <p:cNvSpPr txBox="1"/>
          <p:nvPr/>
        </p:nvSpPr>
        <p:spPr>
          <a:xfrm>
            <a:off x="5865092" y="6463194"/>
            <a:ext cx="6096000"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32" name="TextBox 30">
            <a:extLst>
              <a:ext uri="{FF2B5EF4-FFF2-40B4-BE49-F238E27FC236}">
                <a16:creationId xmlns:a16="http://schemas.microsoft.com/office/drawing/2014/main" id="{9A08D3D8-05B3-00AA-F38A-711B95ADAE03}"/>
              </a:ext>
            </a:extLst>
          </p:cNvPr>
          <p:cNvSpPr txBox="1"/>
          <p:nvPr/>
        </p:nvSpPr>
        <p:spPr>
          <a:xfrm>
            <a:off x="102647" y="1342946"/>
            <a:ext cx="11986701" cy="1815882"/>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base">
              <a:defRPr/>
            </a:pPr>
            <a:r>
              <a:rPr lang="km-KH" sz="1600" b="1" dirty="0">
                <a:latin typeface="Khmer UI" panose="020B0502040204020203" pitchFamily="34" charset="0"/>
                <a:cs typeface="Khmer UI" panose="020B0502040204020203" pitchFamily="34" charset="0"/>
              </a:rPr>
              <a:t>សមធម៌</a:t>
            </a:r>
            <a:endParaRPr lang="en-US" sz="1600" b="1" dirty="0">
              <a:latin typeface="Khmer UI" panose="020B0502040204020203" pitchFamily="34" charset="0"/>
              <a:cs typeface="Khmer UI" panose="020B0502040204020203" pitchFamily="34" charset="0"/>
            </a:endParaRPr>
          </a:p>
          <a:p>
            <a:pPr fontAlgn="base">
              <a:defRPr/>
            </a:pPr>
            <a:r>
              <a:rPr lang="km-KH" sz="1600" dirty="0">
                <a:ea typeface="Calibri" panose="020F0502020204030204" pitchFamily="34" charset="0"/>
                <a:cs typeface="Calibri" panose="020F0502020204030204" pitchFamily="34" charset="0"/>
              </a:rPr>
              <a:t>“ការប្តេជ្ញាចិត្ត​ ចំពោះ៖ (1) ខិតខំប្រឹងប្រែងកែប្រែ​បញ្ហាពីអតីតកាល (2) ផ្ដល់លទ្ធភាពទទួលបានឱកាសដោយត្រឹមត្រូវ​និងយុត្តិធម៌​ និង 3) លុប​បំបាត់ភាពល្អៀង​ខុសគ្នានៅក្នុងដំណើរការនានារបស់គម្រោង ការសម្រេចបាន និងលទ្ធផលរបស់សហគមន៍។” </a:t>
            </a:r>
            <a:endParaRPr lang="en-US" sz="1600" dirty="0">
              <a:ea typeface="Calibri" panose="020F0502020204030204" pitchFamily="34" charset="0"/>
              <a:cs typeface="Calibri" panose="020F0502020204030204" pitchFamily="34" charset="0"/>
            </a:endParaRPr>
          </a:p>
          <a:p>
            <a:pPr fontAlgn="base">
              <a:defRPr/>
            </a:pPr>
            <a:endParaRPr lang="km-KH" sz="1600" dirty="0">
              <a:ea typeface="Calibri" panose="020F0502020204030204" pitchFamily="34" charset="0"/>
              <a:cs typeface="Calibri" panose="020F0502020204030204" pitchFamily="34" charset="0"/>
            </a:endParaRPr>
          </a:p>
          <a:p>
            <a:pPr fontAlgn="base">
              <a:defRPr/>
            </a:pPr>
            <a:r>
              <a:rPr lang="km-KH" sz="1600" dirty="0">
                <a:ea typeface="Calibri" panose="020F0502020204030204" pitchFamily="34" charset="0"/>
                <a:cs typeface="Calibri" panose="020F0502020204030204" pitchFamily="34" charset="0"/>
              </a:rPr>
              <a:t>“ផែនការនោះគឺធ្វើយ៉ាងណាបង្កើននិងប​ណ្ដុះគោលការណ៍សមធម៌នៅគ្រប់​​គោលដៅ វត្ថុបំណង យុទ្ធសាស្ត្រ និង​វិធាន​ការ​ទាំងអស់ តាមរយៈក្របខណ្ឌសមធម៌តាមបែបនីតិវិធី​ មានលក្ខណៈចែកចាយ ជារចនាសម្ព័ន្ធ និង​ស្ដារឡើង​វិញ និង​តាមរយៈការផ្ដោតអាទិភាព​ទៅលើដំណើរការចូលរួមដែលអាចទទួលបាន និងមានលក្ខណៈជាតំណាង សម្រាប់​សហគមន៍​ដែលរងផលប៉ះពាល់បំផុតដោយគម្រោងផ្លូវ </a:t>
            </a:r>
            <a:r>
              <a:rPr lang="en-US" sz="1600" dirty="0">
                <a:ea typeface="Calibri" panose="020F0502020204030204" pitchFamily="34" charset="0"/>
                <a:cs typeface="Calibri" panose="020F0502020204030204" pitchFamily="34" charset="0"/>
              </a:rPr>
              <a:t>I-710</a:t>
            </a:r>
            <a:r>
              <a:rPr lang="km-KH" sz="1600" dirty="0">
                <a:ea typeface="Calibri" panose="020F0502020204030204" pitchFamily="34" charset="0"/>
                <a:cs typeface="Calibri" panose="020F0502020204030204" pitchFamily="34" charset="0"/>
              </a:rPr>
              <a:t>។” </a:t>
            </a:r>
          </a:p>
        </p:txBody>
      </p:sp>
      <p:sp>
        <p:nvSpPr>
          <p:cNvPr id="7" name="TextBox 30">
            <a:extLst>
              <a:ext uri="{FF2B5EF4-FFF2-40B4-BE49-F238E27FC236}">
                <a16:creationId xmlns:a16="http://schemas.microsoft.com/office/drawing/2014/main" id="{F66917C4-3512-61C0-D9EC-F6A721153681}"/>
              </a:ext>
            </a:extLst>
          </p:cNvPr>
          <p:cNvSpPr txBox="1"/>
          <p:nvPr/>
        </p:nvSpPr>
        <p:spPr>
          <a:xfrm>
            <a:off x="102647" y="3903070"/>
            <a:ext cx="11986701" cy="1815882"/>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base">
              <a:defRPr/>
            </a:pPr>
            <a:r>
              <a:rPr lang="km-KH" sz="1600" b="1" dirty="0">
                <a:latin typeface="Khmer UI" panose="020B0502040204020203" pitchFamily="34" charset="0"/>
                <a:cs typeface="Khmer UI" panose="020B0502040204020203" pitchFamily="34" charset="0"/>
              </a:rPr>
              <a:t>និរន្តរភាព</a:t>
            </a:r>
            <a:endParaRPr lang="en-US" sz="1600" b="1" dirty="0">
              <a:latin typeface="Khmer UI" panose="020B0502040204020203" pitchFamily="34" charset="0"/>
              <a:cs typeface="Khmer UI" panose="020B0502040204020203" pitchFamily="34" charset="0"/>
            </a:endParaRPr>
          </a:p>
          <a:p>
            <a:pPr fontAlgn="base">
              <a:defRPr/>
            </a:pPr>
            <a:r>
              <a:rPr lang="km-KH" sz="1600" dirty="0">
                <a:ea typeface="Calibri" panose="020F0502020204030204" pitchFamily="34" charset="0"/>
                <a:cs typeface="Calibri" panose="020F0502020204030204" pitchFamily="34" charset="0"/>
              </a:rPr>
              <a:t>“ការអភិវឌ្ឍដែលបំពេញតាមតម្រូវការនាពេលបច្ចុប្បន្ន ដោយមិនធ្វើឱ្យប៉ះពាល់ដល់សមត្ថភាព​របស់មនុស្សជំនាន់​ក្រោ​យ​ក្នុងការបំពេញតាមតម្រូវការផ្ទាល់ខ្លួនរបស់ពួកគេ។” </a:t>
            </a:r>
            <a:endParaRPr lang="en-US" sz="1600" dirty="0">
              <a:ea typeface="Calibri" panose="020F0502020204030204" pitchFamily="34" charset="0"/>
              <a:cs typeface="Calibri" panose="020F0502020204030204" pitchFamily="34" charset="0"/>
            </a:endParaRPr>
          </a:p>
          <a:p>
            <a:pPr fontAlgn="base">
              <a:defRPr/>
            </a:pPr>
            <a:endParaRPr lang="km-KH" sz="1600" dirty="0">
              <a:ea typeface="Calibri" panose="020F0502020204030204" pitchFamily="34" charset="0"/>
              <a:cs typeface="Calibri" panose="020F0502020204030204" pitchFamily="34" charset="0"/>
            </a:endParaRPr>
          </a:p>
          <a:p>
            <a:pPr fontAlgn="base">
              <a:defRPr/>
            </a:pPr>
            <a:r>
              <a:rPr lang="km-KH" sz="1600" dirty="0">
                <a:ea typeface="Calibri" panose="020F0502020204030204" pitchFamily="34" charset="0"/>
                <a:cs typeface="Calibri" panose="020F0502020204030204" pitchFamily="34" charset="0"/>
              </a:rPr>
              <a:t>“ការប្តេជ្ញាចិត្តចំពោះនិរន្តរភាព ដើម្បីបំពេញ និងកែលម្អតម្រូវការ/លក្ខខណ្ឌសង្គម សុខភាព និងសេដ្ឋកិច្ចជាមូលដ្ឋាន ទាំងបច្ចុប្បន្ន និងអនាគត និងការប្រើប្រាស់ប្រកបដោយការទទួលខុសត្រូវ និងការគ្រប់គ្រងបរិស្ថាន ខណៈពេលដែលរក្សា ឬកែលម្អសុខុមាលភាពនៃបរិស្ថានដែលជីវិតអាស្រ័យលើ។” </a:t>
            </a:r>
          </a:p>
        </p:txBody>
      </p:sp>
    </p:spTree>
    <p:extLst>
      <p:ext uri="{BB962C8B-B14F-4D97-AF65-F5344CB8AC3E}">
        <p14:creationId xmlns:p14="http://schemas.microsoft.com/office/powerpoint/2010/main" val="41529490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093AE-FED4-4AA9-8B17-1947ADAF7427}"/>
              </a:ext>
            </a:extLst>
          </p:cNvPr>
          <p:cNvSpPr>
            <a:spLocks noGrp="1"/>
          </p:cNvSpPr>
          <p:nvPr>
            <p:ph type="title"/>
          </p:nvPr>
        </p:nvSpPr>
        <p:spPr/>
        <p:txBody>
          <a:bodyPr/>
          <a:lstStyle/>
          <a:p>
            <a:r>
              <a:rPr lang="km-KH" b="1" dirty="0">
                <a:effectLst/>
                <a:latin typeface="Calibri" panose="020F0502020204030204" pitchFamily="34" charset="0"/>
                <a:ea typeface="Calibri" panose="020F0502020204030204" pitchFamily="34" charset="0"/>
                <a:cs typeface="Arial" panose="020B0604020202020204" pitchFamily="34" charset="0"/>
              </a:rPr>
              <a:t>គោលដៅ</a:t>
            </a:r>
            <a:endParaRPr lang="en-US" dirty="0"/>
          </a:p>
        </p:txBody>
      </p:sp>
      <p:sp>
        <p:nvSpPr>
          <p:cNvPr id="4" name="Slide Number Placeholder 3">
            <a:extLst>
              <a:ext uri="{FF2B5EF4-FFF2-40B4-BE49-F238E27FC236}">
                <a16:creationId xmlns:a16="http://schemas.microsoft.com/office/drawing/2014/main" id="{8AEA60D0-F984-4A2D-802F-B72764CEE20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81F9DCD-0574-60EE-19B7-FB32C37790A3}"/>
              </a:ext>
            </a:extLst>
          </p:cNvPr>
          <p:cNvSpPr txBox="1"/>
          <p:nvPr/>
        </p:nvSpPr>
        <p:spPr>
          <a:xfrm>
            <a:off x="517407" y="1909703"/>
            <a:ext cx="70367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pic>
        <p:nvPicPr>
          <p:cNvPr id="8194" name="Picture 2">
            <a:extLst>
              <a:ext uri="{FF2B5EF4-FFF2-40B4-BE49-F238E27FC236}">
                <a16:creationId xmlns:a16="http://schemas.microsoft.com/office/drawing/2014/main" id="{E27A2260-6C0A-3254-7CE0-3199CB4B38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5791" y="1020609"/>
            <a:ext cx="7943127" cy="556869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E1D4075-BF72-DF42-B582-A20A28912E61}"/>
              </a:ext>
            </a:extLst>
          </p:cNvPr>
          <p:cNvSpPr txBox="1"/>
          <p:nvPr/>
        </p:nvSpPr>
        <p:spPr>
          <a:xfrm>
            <a:off x="9566817" y="114729"/>
            <a:ext cx="2107474" cy="1477328"/>
          </a:xfrm>
          <a:prstGeom prst="rect">
            <a:avLst/>
          </a:prstGeom>
          <a:noFill/>
        </p:spPr>
        <p:txBody>
          <a:bodyPr wrap="square" rtlCol="0">
            <a:spAutoFit/>
          </a:bodyPr>
          <a:lstStyle/>
          <a:p>
            <a:r>
              <a:rPr lang="es-ES_tradnl" dirty="0">
                <a:solidFill>
                  <a:srgbClr val="FF0000"/>
                </a:solidFill>
              </a:rPr>
              <a:t>TF 12: </a:t>
            </a:r>
            <a:r>
              <a:rPr lang="es-ES_tradnl" dirty="0" err="1">
                <a:solidFill>
                  <a:srgbClr val="FF0000"/>
                </a:solidFill>
              </a:rPr>
              <a:t>Slide</a:t>
            </a:r>
            <a:r>
              <a:rPr lang="es-ES_tradnl" dirty="0">
                <a:solidFill>
                  <a:srgbClr val="FF0000"/>
                </a:solidFill>
              </a:rPr>
              <a:t> 23 has </a:t>
            </a:r>
            <a:r>
              <a:rPr lang="es-ES_tradnl" dirty="0" err="1">
                <a:solidFill>
                  <a:srgbClr val="FF0000"/>
                </a:solidFill>
              </a:rPr>
              <a:t>graphic</a:t>
            </a:r>
            <a:r>
              <a:rPr lang="es-ES_tradnl" dirty="0">
                <a:solidFill>
                  <a:srgbClr val="FF0000"/>
                </a:solidFill>
              </a:rPr>
              <a:t> </a:t>
            </a:r>
            <a:r>
              <a:rPr lang="es-ES_tradnl" dirty="0" err="1">
                <a:solidFill>
                  <a:srgbClr val="FF0000"/>
                </a:solidFill>
              </a:rPr>
              <a:t>without</a:t>
            </a:r>
            <a:r>
              <a:rPr lang="es-ES_tradnl" dirty="0">
                <a:solidFill>
                  <a:srgbClr val="FF0000"/>
                </a:solidFill>
              </a:rPr>
              <a:t> </a:t>
            </a:r>
            <a:r>
              <a:rPr lang="es-ES_tradnl" dirty="0" err="1">
                <a:solidFill>
                  <a:srgbClr val="FF0000"/>
                </a:solidFill>
              </a:rPr>
              <a:t>Prosperity</a:t>
            </a:r>
            <a:r>
              <a:rPr lang="es-ES_tradnl" dirty="0">
                <a:solidFill>
                  <a:srgbClr val="FF0000"/>
                </a:solidFill>
              </a:rPr>
              <a:t>,  </a:t>
            </a:r>
            <a:r>
              <a:rPr lang="es-ES_tradnl" dirty="0" err="1">
                <a:solidFill>
                  <a:srgbClr val="FF0000"/>
                </a:solidFill>
              </a:rPr>
              <a:t>emailed</a:t>
            </a:r>
            <a:r>
              <a:rPr lang="es-ES_tradnl" dirty="0">
                <a:solidFill>
                  <a:srgbClr val="FF0000"/>
                </a:solidFill>
              </a:rPr>
              <a:t> </a:t>
            </a:r>
            <a:r>
              <a:rPr lang="es-ES_tradnl" dirty="0" err="1">
                <a:solidFill>
                  <a:srgbClr val="FF0000"/>
                </a:solidFill>
              </a:rPr>
              <a:t>translated</a:t>
            </a:r>
            <a:r>
              <a:rPr lang="es-ES_tradnl" dirty="0">
                <a:solidFill>
                  <a:srgbClr val="FF0000"/>
                </a:solidFill>
              </a:rPr>
              <a:t> </a:t>
            </a:r>
            <a:r>
              <a:rPr lang="es-ES_tradnl" dirty="0" err="1">
                <a:solidFill>
                  <a:srgbClr val="FF0000"/>
                </a:solidFill>
              </a:rPr>
              <a:t>copy</a:t>
            </a:r>
            <a:r>
              <a:rPr lang="es-ES_tradnl" dirty="0">
                <a:solidFill>
                  <a:srgbClr val="FF0000"/>
                </a:solidFill>
              </a:rPr>
              <a:t> </a:t>
            </a:r>
            <a:r>
              <a:rPr lang="es-ES_tradnl" dirty="0" err="1">
                <a:solidFill>
                  <a:srgbClr val="FF0000"/>
                </a:solidFill>
              </a:rPr>
              <a:t>for</a:t>
            </a:r>
            <a:r>
              <a:rPr lang="es-ES_tradnl" dirty="0">
                <a:solidFill>
                  <a:srgbClr val="FF0000"/>
                </a:solidFill>
              </a:rPr>
              <a:t> </a:t>
            </a:r>
            <a:r>
              <a:rPr lang="es-ES_tradnl" dirty="0" err="1">
                <a:solidFill>
                  <a:srgbClr val="FF0000"/>
                </a:solidFill>
              </a:rPr>
              <a:t>Prosperity</a:t>
            </a:r>
            <a:endParaRPr lang="es-ES_tradnl" dirty="0">
              <a:solidFill>
                <a:srgbClr val="FF0000"/>
              </a:solidFill>
            </a:endParaRPr>
          </a:p>
        </p:txBody>
      </p:sp>
    </p:spTree>
    <p:extLst>
      <p:ext uri="{BB962C8B-B14F-4D97-AF65-F5344CB8AC3E}">
        <p14:creationId xmlns:p14="http://schemas.microsoft.com/office/powerpoint/2010/main" val="20896065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49E3-D356-164E-9B10-610E755F9D00}"/>
              </a:ext>
            </a:extLst>
          </p:cNvPr>
          <p:cNvSpPr>
            <a:spLocks noGrp="1"/>
          </p:cNvSpPr>
          <p:nvPr>
            <p:ph type="title"/>
          </p:nvPr>
        </p:nvSpPr>
        <p:spPr>
          <a:xfrm>
            <a:off x="0" y="415549"/>
            <a:ext cx="9764500" cy="486654"/>
          </a:xfrm>
        </p:spPr>
        <p:txBody>
          <a:bodyPr/>
          <a:lstStyle/>
          <a:p>
            <a:r>
              <a:rPr lang="en-US" dirty="0">
                <a:ea typeface="+mn-lt"/>
                <a:cs typeface="+mn-lt"/>
              </a:rPr>
              <a:t>Task Force and CLC Member Identification</a:t>
            </a:r>
            <a:br>
              <a:rPr lang="en-US" dirty="0">
                <a:ea typeface="+mn-lt"/>
                <a:cs typeface="+mn-lt"/>
              </a:rPr>
            </a:br>
            <a:r>
              <a:rPr lang="km-KH" sz="2800" b="1" dirty="0">
                <a:effectLst/>
                <a:latin typeface="Calibri" panose="020F0502020204030204" pitchFamily="34" charset="0"/>
                <a:ea typeface="Calibri" panose="020F0502020204030204" pitchFamily="34" charset="0"/>
                <a:cs typeface="Arial" panose="020B0604020202020204" pitchFamily="34" charset="0"/>
              </a:rPr>
              <a:t>ការកំណត់អត្តសញ្ញាណសមាជិកក្រុមការងារនិងសមាជិក CLC</a:t>
            </a:r>
            <a:br>
              <a:rPr lang="en-US" sz="2800" dirty="0">
                <a:effectLst/>
                <a:latin typeface="Calibri" panose="020F0502020204030204" pitchFamily="34" charset="0"/>
                <a:ea typeface="Calibri" panose="020F0502020204030204" pitchFamily="34" charset="0"/>
                <a:cs typeface="Arial" panose="020B0604020202020204" pitchFamily="34" charset="0"/>
              </a:rPr>
            </a:br>
            <a:endParaRPr lang="es-US" sz="2800" b="0" dirty="0">
              <a:ea typeface="+mn-lt"/>
              <a:cs typeface="+mn-lt"/>
            </a:endParaRPr>
          </a:p>
        </p:txBody>
      </p:sp>
      <p:sp>
        <p:nvSpPr>
          <p:cNvPr id="4" name="Slide Number Placeholder 3">
            <a:extLst>
              <a:ext uri="{FF2B5EF4-FFF2-40B4-BE49-F238E27FC236}">
                <a16:creationId xmlns:a16="http://schemas.microsoft.com/office/drawing/2014/main" id="{9F194EE8-9CE2-CE4D-9FF3-04996C79C467}"/>
              </a:ext>
            </a:extLst>
          </p:cNvPr>
          <p:cNvSpPr>
            <a:spLocks noGrp="1"/>
          </p:cNvSpPr>
          <p:nvPr>
            <p:ph type="sldNum" sz="quarter" idx="12"/>
          </p:nvPr>
        </p:nvSpPr>
        <p:spPr>
          <a:xfrm>
            <a:off x="9319491" y="6389688"/>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986EABF8-A853-4B48-BF3D-735257652C17}"/>
              </a:ext>
            </a:extLst>
          </p:cNvPr>
          <p:cNvSpPr txBox="1"/>
          <p:nvPr/>
        </p:nvSpPr>
        <p:spPr>
          <a:xfrm>
            <a:off x="420958" y="1016555"/>
            <a:ext cx="11350083" cy="2010807"/>
          </a:xfrm>
          <a:prstGeom prst="rect">
            <a:avLst/>
          </a:prstGeom>
          <a:noFill/>
        </p:spPr>
        <p:txBody>
          <a:bodyPr wrap="square" lIns="91440" tIns="45720" rIns="91440" bIns="45720" rtlCol="0" anchor="t">
            <a:spAutoFit/>
          </a:bodyPr>
          <a:lstStyle/>
          <a:p>
            <a:pPr defTabSz="914400">
              <a:lnSpc>
                <a:spcPct val="90000"/>
              </a:lnSpc>
              <a:spcBef>
                <a:spcPts val="1000"/>
              </a:spcBef>
              <a:buSzPct val="90000"/>
              <a:defRPr/>
            </a:pP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Task Force and CLC Members, please change your Zoom screen name to include: </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Calibri"/>
              </a:rPr>
              <a:t>Name and Organization/Jurisdiction</a:t>
            </a:r>
            <a:r>
              <a:rPr lang="en-US" sz="2000" dirty="0">
                <a:solidFill>
                  <a:srgbClr val="000000"/>
                </a:solidFill>
                <a:latin typeface="Calibri" panose="020F0502020204030204"/>
                <a:cs typeface="Calibri"/>
              </a:rPr>
              <a:t> </a:t>
            </a:r>
          </a:p>
          <a:p>
            <a:pPr defTabSz="914400">
              <a:lnSpc>
                <a:spcPct val="90000"/>
              </a:lnSpc>
              <a:spcBef>
                <a:spcPts val="1000"/>
              </a:spcBef>
              <a:buSzPct val="90000"/>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Calibri"/>
            </a:endParaRPr>
          </a:p>
          <a:p>
            <a:pPr marL="0" marR="0">
              <a:spcBef>
                <a:spcPts val="0"/>
              </a:spcBef>
              <a:spcAft>
                <a:spcPts val="0"/>
              </a:spcAft>
            </a:pPr>
            <a:r>
              <a:rPr lang="km-KH" sz="1800" b="1" dirty="0">
                <a:effectLst/>
                <a:latin typeface="Calibri" panose="020F0502020204030204" pitchFamily="34" charset="0"/>
                <a:ea typeface="Calibri" panose="020F0502020204030204" pitchFamily="34" charset="0"/>
                <a:cs typeface="Arial" panose="020B0604020202020204" pitchFamily="34" charset="0"/>
              </a:rPr>
              <a:t>សមាជិកក្រុមការងារ និងសមាជិក CLC សូមប្តូរឈ្មោះអេក្រង់ Zoom របស់អ្នកដើម្បីរួមបញ្ចូល៖ </a:t>
            </a:r>
            <a:r>
              <a:rPr lang="km-KH" sz="1800" dirty="0">
                <a:effectLst/>
                <a:latin typeface="Calibri" panose="020F0502020204030204" pitchFamily="34" charset="0"/>
                <a:ea typeface="Calibri" panose="020F0502020204030204" pitchFamily="34" charset="0"/>
                <a:cs typeface="Arial" panose="020B0604020202020204" pitchFamily="34" charset="0"/>
              </a:rPr>
              <a:t>ឈ្មោះ និងអង្គការ/សមត្ថកិច្ច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Pct val="90000"/>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Calibri"/>
            </a:endParaRPr>
          </a:p>
        </p:txBody>
      </p:sp>
      <p:pic>
        <p:nvPicPr>
          <p:cNvPr id="5" name="Picture 4" descr="A picture containing timeline&#10;&#10;Description automatically generated">
            <a:extLst>
              <a:ext uri="{FF2B5EF4-FFF2-40B4-BE49-F238E27FC236}">
                <a16:creationId xmlns:a16="http://schemas.microsoft.com/office/drawing/2014/main" id="{9BC4E9B2-4D7D-4C75-B7BB-DE85CA21F2D7}"/>
              </a:ext>
            </a:extLst>
          </p:cNvPr>
          <p:cNvPicPr>
            <a:picLocks noChangeAspect="1"/>
          </p:cNvPicPr>
          <p:nvPr/>
        </p:nvPicPr>
        <p:blipFill>
          <a:blip r:embed="rId3"/>
          <a:stretch>
            <a:fillRect/>
          </a:stretch>
        </p:blipFill>
        <p:spPr>
          <a:xfrm>
            <a:off x="4971907" y="2272630"/>
            <a:ext cx="2248185" cy="2121408"/>
          </a:xfrm>
          <a:prstGeom prst="rect">
            <a:avLst/>
          </a:prstGeom>
        </p:spPr>
      </p:pic>
      <p:pic>
        <p:nvPicPr>
          <p:cNvPr id="8" name="Picture 7" descr="Graphical user interface, text, application&#10;&#10;Description automatically generated">
            <a:extLst>
              <a:ext uri="{FF2B5EF4-FFF2-40B4-BE49-F238E27FC236}">
                <a16:creationId xmlns:a16="http://schemas.microsoft.com/office/drawing/2014/main" id="{28FB16BD-FD6A-4D99-9C7A-6CD08A1B1975}"/>
              </a:ext>
            </a:extLst>
          </p:cNvPr>
          <p:cNvPicPr>
            <a:picLocks noChangeAspect="1"/>
          </p:cNvPicPr>
          <p:nvPr/>
        </p:nvPicPr>
        <p:blipFill>
          <a:blip r:embed="rId4"/>
          <a:stretch>
            <a:fillRect/>
          </a:stretch>
        </p:blipFill>
        <p:spPr>
          <a:xfrm>
            <a:off x="4455815" y="4495378"/>
            <a:ext cx="2990705" cy="2259435"/>
          </a:xfrm>
          <a:prstGeom prst="rect">
            <a:avLst/>
          </a:prstGeom>
        </p:spPr>
      </p:pic>
      <p:grpSp>
        <p:nvGrpSpPr>
          <p:cNvPr id="9" name="Group 8">
            <a:extLst>
              <a:ext uri="{FF2B5EF4-FFF2-40B4-BE49-F238E27FC236}">
                <a16:creationId xmlns:a16="http://schemas.microsoft.com/office/drawing/2014/main" id="{D1F9765E-2FAB-40D1-AF94-D5383434BF3C}"/>
              </a:ext>
            </a:extLst>
          </p:cNvPr>
          <p:cNvGrpSpPr/>
          <p:nvPr/>
        </p:nvGrpSpPr>
        <p:grpSpPr>
          <a:xfrm>
            <a:off x="240114" y="6154509"/>
            <a:ext cx="1457119" cy="470357"/>
            <a:chOff x="2085360" y="5841270"/>
            <a:chExt cx="1457119" cy="470357"/>
          </a:xfrm>
        </p:grpSpPr>
        <p:sp>
          <p:nvSpPr>
            <p:cNvPr id="10" name="Rectangle 9">
              <a:extLst>
                <a:ext uri="{FF2B5EF4-FFF2-40B4-BE49-F238E27FC236}">
                  <a16:creationId xmlns:a16="http://schemas.microsoft.com/office/drawing/2014/main" id="{96AD7284-F306-4341-96A8-BD6AF81E3485}"/>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11" name="Group 10">
              <a:extLst>
                <a:ext uri="{FF2B5EF4-FFF2-40B4-BE49-F238E27FC236}">
                  <a16:creationId xmlns:a16="http://schemas.microsoft.com/office/drawing/2014/main" id="{43D1F3A2-88E8-4C66-B622-14DE344C9D11}"/>
                </a:ext>
              </a:extLst>
            </p:cNvPr>
            <p:cNvGrpSpPr/>
            <p:nvPr/>
          </p:nvGrpSpPr>
          <p:grpSpPr>
            <a:xfrm>
              <a:off x="2154894" y="5873388"/>
              <a:ext cx="1387585" cy="406123"/>
              <a:chOff x="299780" y="6166127"/>
              <a:chExt cx="1387585" cy="406123"/>
            </a:xfrm>
          </p:grpSpPr>
          <p:pic>
            <p:nvPicPr>
              <p:cNvPr id="12" name="Picture 11" descr="Logo&#10;&#10;Description automatically generated">
                <a:extLst>
                  <a:ext uri="{FF2B5EF4-FFF2-40B4-BE49-F238E27FC236}">
                    <a16:creationId xmlns:a16="http://schemas.microsoft.com/office/drawing/2014/main" id="{FBA8D5BD-75E7-4237-9152-EBD121712315}"/>
                  </a:ext>
                </a:extLst>
              </p:cNvPr>
              <p:cNvPicPr>
                <a:picLocks noChangeAspect="1"/>
              </p:cNvPicPr>
              <p:nvPr/>
            </p:nvPicPr>
            <p:blipFill>
              <a:blip r:embed="rId5"/>
              <a:stretch>
                <a:fillRect/>
              </a:stretch>
            </p:blipFill>
            <p:spPr>
              <a:xfrm>
                <a:off x="299780" y="6166127"/>
                <a:ext cx="406123" cy="406123"/>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2346C441-77AD-4FEE-A52C-CF1769BF1731}"/>
                  </a:ext>
                </a:extLst>
              </p:cNvPr>
              <p:cNvPicPr>
                <a:picLocks noChangeAspect="1"/>
              </p:cNvPicPr>
              <p:nvPr/>
            </p:nvPicPr>
            <p:blipFill>
              <a:blip r:embed="rId6"/>
              <a:stretch>
                <a:fillRect/>
              </a:stretch>
            </p:blipFill>
            <p:spPr>
              <a:xfrm>
                <a:off x="672497" y="6223259"/>
                <a:ext cx="1014868" cy="297998"/>
              </a:xfrm>
              <a:prstGeom prst="rect">
                <a:avLst/>
              </a:prstGeom>
            </p:spPr>
          </p:pic>
        </p:grpSp>
      </p:grpSp>
    </p:spTree>
    <p:extLst>
      <p:ext uri="{BB962C8B-B14F-4D97-AF65-F5344CB8AC3E}">
        <p14:creationId xmlns:p14="http://schemas.microsoft.com/office/powerpoint/2010/main" val="36283262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4CB4E5A-3B5A-67BD-6E89-BB4C36082109}"/>
              </a:ext>
            </a:extLst>
          </p:cNvPr>
          <p:cNvSpPr/>
          <p:nvPr/>
        </p:nvSpPr>
        <p:spPr>
          <a:xfrm>
            <a:off x="237506" y="6115792"/>
            <a:ext cx="1415142" cy="554181"/>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DD29629-B3A6-4E4E-B5C5-53EB3055B350}"/>
              </a:ext>
            </a:extLst>
          </p:cNvPr>
          <p:cNvSpPr/>
          <p:nvPr/>
        </p:nvSpPr>
        <p:spPr>
          <a:xfrm>
            <a:off x="892488" y="965170"/>
            <a:ext cx="9144000" cy="5839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D609EEB-8F0D-4161-94DE-E26F5C318AEE}"/>
              </a:ext>
            </a:extLst>
          </p:cNvPr>
          <p:cNvSpPr txBox="1"/>
          <p:nvPr/>
        </p:nvSpPr>
        <p:spPr>
          <a:xfrm>
            <a:off x="888547" y="973820"/>
            <a:ext cx="9023478" cy="338554"/>
          </a:xfrm>
          <a:prstGeom prst="rect">
            <a:avLst/>
          </a:prstGeom>
          <a:noFill/>
        </p:spPr>
        <p:txBody>
          <a:bodyPr wrap="square" lIns="91440" tIns="45720" rIns="91440" bIns="45720" rtlCol="0" anchor="t">
            <a:spAutoFit/>
          </a:bodyPr>
          <a:lstStyle/>
          <a:p>
            <a:pPr algn="ctr"/>
            <a:r>
              <a:rPr lang="en-US" sz="1600" b="1">
                <a:solidFill>
                  <a:schemeClr val="bg1"/>
                </a:solidFill>
              </a:rPr>
              <a:t>Vision Statement &amp; Guiding Principles (Equity, Sustainability) </a:t>
            </a:r>
            <a:endParaRPr lang="en-US" sz="1600" b="1" i="1">
              <a:solidFill>
                <a:schemeClr val="bg1"/>
              </a:solidFill>
              <a:cs typeface="Calibri"/>
            </a:endParaRPr>
          </a:p>
        </p:txBody>
      </p:sp>
      <p:sp>
        <p:nvSpPr>
          <p:cNvPr id="8" name="Rectangle 7">
            <a:extLst>
              <a:ext uri="{FF2B5EF4-FFF2-40B4-BE49-F238E27FC236}">
                <a16:creationId xmlns:a16="http://schemas.microsoft.com/office/drawing/2014/main" id="{09312E8E-F29B-4ACE-ADDE-72B5D8FFB79C}"/>
              </a:ext>
            </a:extLst>
          </p:cNvPr>
          <p:cNvSpPr/>
          <p:nvPr/>
        </p:nvSpPr>
        <p:spPr>
          <a:xfrm>
            <a:off x="892487" y="2478252"/>
            <a:ext cx="9131905" cy="4130030"/>
          </a:xfrm>
          <a:prstGeom prst="rect">
            <a:avLst/>
          </a:prstGeom>
          <a:noFill/>
          <a:ln w="127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ED19B3F-6D25-4787-A442-3D0BB24DC2B2}"/>
              </a:ext>
            </a:extLst>
          </p:cNvPr>
          <p:cNvSpPr txBox="1"/>
          <p:nvPr/>
        </p:nvSpPr>
        <p:spPr>
          <a:xfrm>
            <a:off x="784882" y="3300100"/>
            <a:ext cx="9230808" cy="1754326"/>
          </a:xfrm>
          <a:prstGeom prst="rect">
            <a:avLst/>
          </a:prstGeom>
          <a:noFill/>
        </p:spPr>
        <p:txBody>
          <a:bodyPr wrap="square" lIns="91440" tIns="45720" rIns="91440" bIns="45720" rtlCol="0" anchor="t">
            <a:spAutoFit/>
          </a:bodyPr>
          <a:lstStyle/>
          <a:p>
            <a:pPr algn="ctr"/>
            <a:r>
              <a:rPr lang="en-US" sz="5400" b="1">
                <a:solidFill>
                  <a:schemeClr val="bg1">
                    <a:lumMod val="95000"/>
                  </a:schemeClr>
                </a:solidFill>
              </a:rPr>
              <a:t>Multimodal Strategies, </a:t>
            </a:r>
            <a:endParaRPr lang="en-US" sz="5400" b="1">
              <a:solidFill>
                <a:schemeClr val="bg1">
                  <a:lumMod val="95000"/>
                </a:schemeClr>
              </a:solidFill>
              <a:cs typeface="Calibri"/>
            </a:endParaRPr>
          </a:p>
          <a:p>
            <a:pPr algn="ctr"/>
            <a:r>
              <a:rPr lang="en-US" sz="5400" b="1">
                <a:solidFill>
                  <a:schemeClr val="bg1">
                    <a:lumMod val="95000"/>
                  </a:schemeClr>
                </a:solidFill>
              </a:rPr>
              <a:t>Projects &amp; Programs</a:t>
            </a:r>
          </a:p>
        </p:txBody>
      </p:sp>
      <p:sp>
        <p:nvSpPr>
          <p:cNvPr id="46" name="Arrow: Left 45">
            <a:extLst>
              <a:ext uri="{FF2B5EF4-FFF2-40B4-BE49-F238E27FC236}">
                <a16:creationId xmlns:a16="http://schemas.microsoft.com/office/drawing/2014/main" id="{514782F8-16D3-4A14-B29D-57B46FE9C87F}"/>
              </a:ext>
            </a:extLst>
          </p:cNvPr>
          <p:cNvSpPr/>
          <p:nvPr/>
        </p:nvSpPr>
        <p:spPr>
          <a:xfrm rot="16200000">
            <a:off x="9182492" y="1942067"/>
            <a:ext cx="457200" cy="548640"/>
          </a:xfrm>
          <a:prstGeom prst="leftArrow">
            <a:avLst/>
          </a:prstGeom>
          <a:solidFill>
            <a:srgbClr val="00990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Arrow: Left 46">
            <a:extLst>
              <a:ext uri="{FF2B5EF4-FFF2-40B4-BE49-F238E27FC236}">
                <a16:creationId xmlns:a16="http://schemas.microsoft.com/office/drawing/2014/main" id="{CCBD687E-97A4-4B49-8868-7D4E18906194}"/>
              </a:ext>
            </a:extLst>
          </p:cNvPr>
          <p:cNvSpPr/>
          <p:nvPr/>
        </p:nvSpPr>
        <p:spPr>
          <a:xfrm rot="16200000">
            <a:off x="1299955" y="1912994"/>
            <a:ext cx="457200" cy="548640"/>
          </a:xfrm>
          <a:prstGeom prst="leftArrow">
            <a:avLst/>
          </a:prstGeom>
          <a:solidFill>
            <a:srgbClr val="92D05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Arrow: Left 48">
            <a:extLst>
              <a:ext uri="{FF2B5EF4-FFF2-40B4-BE49-F238E27FC236}">
                <a16:creationId xmlns:a16="http://schemas.microsoft.com/office/drawing/2014/main" id="{FF587917-7C2B-4699-BEFD-C195385CCF52}"/>
              </a:ext>
            </a:extLst>
          </p:cNvPr>
          <p:cNvSpPr/>
          <p:nvPr/>
        </p:nvSpPr>
        <p:spPr>
          <a:xfrm rot="16200000">
            <a:off x="6545117" y="1914229"/>
            <a:ext cx="457200" cy="548640"/>
          </a:xfrm>
          <a:prstGeom prst="leftArrow">
            <a:avLst/>
          </a:prstGeom>
          <a:solidFill>
            <a:srgbClr val="C0000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Arrow: Left 49">
            <a:extLst>
              <a:ext uri="{FF2B5EF4-FFF2-40B4-BE49-F238E27FC236}">
                <a16:creationId xmlns:a16="http://schemas.microsoft.com/office/drawing/2014/main" id="{012E359A-DDCF-4EC9-87A6-E3B783E1BECC}"/>
              </a:ext>
            </a:extLst>
          </p:cNvPr>
          <p:cNvSpPr/>
          <p:nvPr/>
        </p:nvSpPr>
        <p:spPr>
          <a:xfrm rot="16200000">
            <a:off x="5227382" y="1901576"/>
            <a:ext cx="457200" cy="548640"/>
          </a:xfrm>
          <a:prstGeom prst="leftArrow">
            <a:avLst/>
          </a:prstGeom>
          <a:solidFill>
            <a:srgbClr val="FF990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Arrow: Left 50">
            <a:extLst>
              <a:ext uri="{FF2B5EF4-FFF2-40B4-BE49-F238E27FC236}">
                <a16:creationId xmlns:a16="http://schemas.microsoft.com/office/drawing/2014/main" id="{26209264-FD2C-4758-B1D0-B9786423B331}"/>
              </a:ext>
            </a:extLst>
          </p:cNvPr>
          <p:cNvSpPr/>
          <p:nvPr/>
        </p:nvSpPr>
        <p:spPr>
          <a:xfrm rot="16200000">
            <a:off x="3923412" y="1899538"/>
            <a:ext cx="457200" cy="548640"/>
          </a:xfrm>
          <a:prstGeom prst="leftArrow">
            <a:avLst/>
          </a:prstGeom>
          <a:solidFill>
            <a:srgbClr val="9966FF">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Arrow: Left 51">
            <a:extLst>
              <a:ext uri="{FF2B5EF4-FFF2-40B4-BE49-F238E27FC236}">
                <a16:creationId xmlns:a16="http://schemas.microsoft.com/office/drawing/2014/main" id="{374E9606-2A76-45D6-A3E2-C34D3ED60509}"/>
              </a:ext>
            </a:extLst>
          </p:cNvPr>
          <p:cNvSpPr/>
          <p:nvPr/>
        </p:nvSpPr>
        <p:spPr>
          <a:xfrm rot="16200000">
            <a:off x="2620499" y="1888259"/>
            <a:ext cx="457200" cy="548640"/>
          </a:xfrm>
          <a:prstGeom prst="leftArrow">
            <a:avLst/>
          </a:prstGeom>
          <a:solidFill>
            <a:srgbClr val="00B0F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Left 13">
            <a:extLst>
              <a:ext uri="{FF2B5EF4-FFF2-40B4-BE49-F238E27FC236}">
                <a16:creationId xmlns:a16="http://schemas.microsoft.com/office/drawing/2014/main" id="{4993CF3A-D97F-4553-9C89-E1A1862E62C6}"/>
              </a:ext>
            </a:extLst>
          </p:cNvPr>
          <p:cNvSpPr/>
          <p:nvPr/>
        </p:nvSpPr>
        <p:spPr>
          <a:xfrm rot="16200000">
            <a:off x="7857192" y="1934688"/>
            <a:ext cx="457200" cy="548640"/>
          </a:xfrm>
          <a:prstGeom prst="leftArrow">
            <a:avLst/>
          </a:prstGeom>
          <a:solidFill>
            <a:srgbClr val="00808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773699C9-B566-0CB3-8F3E-5D897B128905}"/>
              </a:ext>
            </a:extLst>
          </p:cNvPr>
          <p:cNvSpPr txBox="1">
            <a:spLocks/>
          </p:cNvSpPr>
          <p:nvPr/>
        </p:nvSpPr>
        <p:spPr>
          <a:xfrm>
            <a:off x="489857" y="284575"/>
            <a:ext cx="11973890" cy="429145"/>
          </a:xfrm>
          <a:prstGeom prst="rect">
            <a:avLst/>
          </a:prstGeom>
        </p:spPr>
        <p:txBody>
          <a:bodyPr lIns="91440" tIns="45720" rIns="91440" bIns="45720" anchor="t"/>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a:cs typeface="Calibri"/>
              </a:rPr>
              <a:t>Initial List of Projects &amp; Programs: Begin with Vision &amp; Goals</a:t>
            </a:r>
            <a:endParaRPr lang="en-US" i="1">
              <a:cs typeface="Calibri"/>
            </a:endParaRPr>
          </a:p>
          <a:p>
            <a:endParaRPr lang="en-US" i="1">
              <a:cs typeface="Calibri"/>
            </a:endParaRPr>
          </a:p>
        </p:txBody>
      </p:sp>
      <p:graphicFrame>
        <p:nvGraphicFramePr>
          <p:cNvPr id="7" name="Table 5">
            <a:extLst>
              <a:ext uri="{FF2B5EF4-FFF2-40B4-BE49-F238E27FC236}">
                <a16:creationId xmlns:a16="http://schemas.microsoft.com/office/drawing/2014/main" id="{2DF800C2-9B3A-49F1-9E26-19555283A94C}"/>
              </a:ext>
            </a:extLst>
          </p:cNvPr>
          <p:cNvGraphicFramePr>
            <a:graphicFrameLocks noGrp="1"/>
          </p:cNvGraphicFramePr>
          <p:nvPr>
            <p:extLst>
              <p:ext uri="{D42A27DB-BD31-4B8C-83A1-F6EECF244321}">
                <p14:modId xmlns:p14="http://schemas.microsoft.com/office/powerpoint/2010/main" val="2309009499"/>
              </p:ext>
            </p:extLst>
          </p:nvPr>
        </p:nvGraphicFramePr>
        <p:xfrm>
          <a:off x="892487" y="1561205"/>
          <a:ext cx="9143996" cy="548640"/>
        </p:xfrm>
        <a:graphic>
          <a:graphicData uri="http://schemas.openxmlformats.org/drawingml/2006/table">
            <a:tbl>
              <a:tblPr firstRow="1" bandRow="1">
                <a:tableStyleId>{5C22544A-7EE6-4342-B048-85BDC9FD1C3A}</a:tableStyleId>
              </a:tblPr>
              <a:tblGrid>
                <a:gridCol w="1306285">
                  <a:extLst>
                    <a:ext uri="{9D8B030D-6E8A-4147-A177-3AD203B41FA5}">
                      <a16:colId xmlns:a16="http://schemas.microsoft.com/office/drawing/2014/main" val="3245413263"/>
                    </a:ext>
                  </a:extLst>
                </a:gridCol>
                <a:gridCol w="1306285">
                  <a:extLst>
                    <a:ext uri="{9D8B030D-6E8A-4147-A177-3AD203B41FA5}">
                      <a16:colId xmlns:a16="http://schemas.microsoft.com/office/drawing/2014/main" val="196721772"/>
                    </a:ext>
                  </a:extLst>
                </a:gridCol>
                <a:gridCol w="1306285">
                  <a:extLst>
                    <a:ext uri="{9D8B030D-6E8A-4147-A177-3AD203B41FA5}">
                      <a16:colId xmlns:a16="http://schemas.microsoft.com/office/drawing/2014/main" val="1793086905"/>
                    </a:ext>
                  </a:extLst>
                </a:gridCol>
                <a:gridCol w="1306285">
                  <a:extLst>
                    <a:ext uri="{9D8B030D-6E8A-4147-A177-3AD203B41FA5}">
                      <a16:colId xmlns:a16="http://schemas.microsoft.com/office/drawing/2014/main" val="1770059680"/>
                    </a:ext>
                  </a:extLst>
                </a:gridCol>
                <a:gridCol w="1306285">
                  <a:extLst>
                    <a:ext uri="{9D8B030D-6E8A-4147-A177-3AD203B41FA5}">
                      <a16:colId xmlns:a16="http://schemas.microsoft.com/office/drawing/2014/main" val="813464641"/>
                    </a:ext>
                  </a:extLst>
                </a:gridCol>
                <a:gridCol w="1224642">
                  <a:extLst>
                    <a:ext uri="{9D8B030D-6E8A-4147-A177-3AD203B41FA5}">
                      <a16:colId xmlns:a16="http://schemas.microsoft.com/office/drawing/2014/main" val="527295099"/>
                    </a:ext>
                  </a:extLst>
                </a:gridCol>
                <a:gridCol w="1387929">
                  <a:extLst>
                    <a:ext uri="{9D8B030D-6E8A-4147-A177-3AD203B41FA5}">
                      <a16:colId xmlns:a16="http://schemas.microsoft.com/office/drawing/2014/main" val="4059422071"/>
                    </a:ext>
                  </a:extLst>
                </a:gridCol>
              </a:tblGrid>
              <a:tr h="548640">
                <a:tc>
                  <a:txBody>
                    <a:bodyPr/>
                    <a:lstStyle/>
                    <a:p>
                      <a:pPr algn="ctr"/>
                      <a:r>
                        <a:rPr lang="en-US" sz="1400" b="0"/>
                        <a:t>Air Quality</a:t>
                      </a:r>
                      <a:endParaRPr lang="en-US"/>
                    </a:p>
                  </a:txBody>
                  <a:tcPr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rgbClr val="92D050"/>
                    </a:solidFill>
                  </a:tcPr>
                </a:tc>
                <a:tc>
                  <a:txBody>
                    <a:bodyPr/>
                    <a:lstStyle/>
                    <a:p>
                      <a:pPr algn="ctr"/>
                      <a:r>
                        <a:rPr lang="en-US" sz="1400" b="0"/>
                        <a:t>Mobility</a:t>
                      </a:r>
                      <a:endParaRPr lang="en-US" err="1"/>
                    </a:p>
                  </a:txBody>
                  <a:tcPr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rgbClr val="00B0F0"/>
                    </a:solidFill>
                  </a:tcPr>
                </a:tc>
                <a:tc>
                  <a:txBody>
                    <a:bodyPr/>
                    <a:lstStyle/>
                    <a:p>
                      <a:pPr algn="ctr"/>
                      <a:r>
                        <a:rPr lang="en-US" sz="1400" b="0"/>
                        <a:t>Community</a:t>
                      </a:r>
                      <a:endParaRPr lang="en-US" err="1"/>
                    </a:p>
                  </a:txBody>
                  <a:tcPr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rgbClr val="9966FF"/>
                    </a:solidFill>
                  </a:tcPr>
                </a:tc>
                <a:tc>
                  <a:txBody>
                    <a:bodyPr/>
                    <a:lstStyle/>
                    <a:p>
                      <a:pPr algn="ctr"/>
                      <a:r>
                        <a:rPr lang="en-US" sz="1400" b="0"/>
                        <a:t>Safety</a:t>
                      </a:r>
                      <a:endParaRPr lang="en-US"/>
                    </a:p>
                  </a:txBody>
                  <a:tcPr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rgbClr val="FF9900"/>
                    </a:solidFill>
                  </a:tcPr>
                </a:tc>
                <a:tc>
                  <a:txBody>
                    <a:bodyPr/>
                    <a:lstStyle/>
                    <a:p>
                      <a:pPr algn="ctr"/>
                      <a:r>
                        <a:rPr lang="en-US" sz="1400" b="0"/>
                        <a:t>Opportunity</a:t>
                      </a:r>
                      <a:endParaRPr lang="en-US" err="1"/>
                    </a:p>
                  </a:txBody>
                  <a:tcPr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rgbClr val="A50021"/>
                    </a:solidFill>
                  </a:tcPr>
                </a:tc>
                <a:tc>
                  <a:txBody>
                    <a:bodyPr/>
                    <a:lstStyle/>
                    <a:p>
                      <a:pPr algn="ctr"/>
                      <a:r>
                        <a:rPr lang="en-US" sz="1400" b="0"/>
                        <a:t>Prosperity</a:t>
                      </a:r>
                      <a:endParaRPr lang="en-US" sz="1400" b="0" i="1" err="1"/>
                    </a:p>
                  </a:txBody>
                  <a:tcPr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rgbClr val="008080"/>
                    </a:solidFill>
                  </a:tcPr>
                </a:tc>
                <a:tc>
                  <a:txBody>
                    <a:bodyPr/>
                    <a:lstStyle/>
                    <a:p>
                      <a:pPr algn="ctr"/>
                      <a:r>
                        <a:rPr lang="en-US" sz="1400" b="0"/>
                        <a:t>Environment </a:t>
                      </a:r>
                      <a:endParaRPr lang="en-US"/>
                    </a:p>
                  </a:txBody>
                  <a:tcPr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rgbClr val="009900"/>
                    </a:solidFill>
                  </a:tcPr>
                </a:tc>
                <a:extLst>
                  <a:ext uri="{0D108BD9-81ED-4DB2-BD59-A6C34878D82A}">
                    <a16:rowId xmlns:a16="http://schemas.microsoft.com/office/drawing/2014/main" val="2940795537"/>
                  </a:ext>
                </a:extLst>
              </a:tr>
            </a:tbl>
          </a:graphicData>
        </a:graphic>
      </p:graphicFrame>
      <p:sp>
        <p:nvSpPr>
          <p:cNvPr id="2" name="TextBox 1">
            <a:extLst>
              <a:ext uri="{FF2B5EF4-FFF2-40B4-BE49-F238E27FC236}">
                <a16:creationId xmlns:a16="http://schemas.microsoft.com/office/drawing/2014/main" id="{C8343AFD-3C71-0256-2A0D-2A6FA80B401B}"/>
              </a:ext>
            </a:extLst>
          </p:cNvPr>
          <p:cNvSpPr txBox="1"/>
          <p:nvPr/>
        </p:nvSpPr>
        <p:spPr>
          <a:xfrm>
            <a:off x="137556" y="1621078"/>
            <a:ext cx="70460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C5A7E"/>
                </a:solidFill>
              </a:rPr>
              <a:t>Goals: </a:t>
            </a:r>
          </a:p>
        </p:txBody>
      </p:sp>
      <p:sp>
        <p:nvSpPr>
          <p:cNvPr id="9" name="TextBox 8">
            <a:extLst>
              <a:ext uri="{FF2B5EF4-FFF2-40B4-BE49-F238E27FC236}">
                <a16:creationId xmlns:a16="http://schemas.microsoft.com/office/drawing/2014/main" id="{4B93B390-1923-38ED-D347-F70300489E8E}"/>
              </a:ext>
            </a:extLst>
          </p:cNvPr>
          <p:cNvSpPr txBox="1"/>
          <p:nvPr/>
        </p:nvSpPr>
        <p:spPr>
          <a:xfrm>
            <a:off x="10234863" y="96253"/>
            <a:ext cx="1540806" cy="369332"/>
          </a:xfrm>
          <a:prstGeom prst="rect">
            <a:avLst/>
          </a:prstGeom>
          <a:noFill/>
        </p:spPr>
        <p:txBody>
          <a:bodyPr wrap="none" rtlCol="0">
            <a:spAutoFit/>
          </a:bodyPr>
          <a:lstStyle/>
          <a:p>
            <a:r>
              <a:rPr lang="es-ES_tradnl" dirty="0">
                <a:solidFill>
                  <a:srgbClr val="FF0000"/>
                </a:solidFill>
              </a:rPr>
              <a:t>TF 16: </a:t>
            </a:r>
            <a:r>
              <a:rPr lang="es-ES_tradnl" dirty="0" err="1">
                <a:solidFill>
                  <a:srgbClr val="FF0000"/>
                </a:solidFill>
              </a:rPr>
              <a:t>Slide</a:t>
            </a:r>
            <a:r>
              <a:rPr lang="es-ES_tradnl" dirty="0">
                <a:solidFill>
                  <a:srgbClr val="FF0000"/>
                </a:solidFill>
              </a:rPr>
              <a:t> 25</a:t>
            </a:r>
          </a:p>
        </p:txBody>
      </p:sp>
    </p:spTree>
    <p:extLst>
      <p:ext uri="{BB962C8B-B14F-4D97-AF65-F5344CB8AC3E}">
        <p14:creationId xmlns:p14="http://schemas.microsoft.com/office/powerpoint/2010/main" val="34013462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444BED-436A-008D-0C29-DB3515D6B7F2}"/>
              </a:ext>
            </a:extLst>
          </p:cNvPr>
          <p:cNvSpPr/>
          <p:nvPr/>
        </p:nvSpPr>
        <p:spPr>
          <a:xfrm>
            <a:off x="237506" y="6115792"/>
            <a:ext cx="1415142" cy="554181"/>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8DD60728-745D-4258-BD94-8459674C146D}"/>
              </a:ext>
            </a:extLst>
          </p:cNvPr>
          <p:cNvSpPr/>
          <p:nvPr/>
        </p:nvSpPr>
        <p:spPr>
          <a:xfrm>
            <a:off x="10301592" y="1252407"/>
            <a:ext cx="1737360" cy="8229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6B5971FE-5CF7-4A6D-9FA5-1F4064210695}"/>
              </a:ext>
            </a:extLst>
          </p:cNvPr>
          <p:cNvSpPr txBox="1"/>
          <p:nvPr/>
        </p:nvSpPr>
        <p:spPr>
          <a:xfrm>
            <a:off x="10301590" y="1241225"/>
            <a:ext cx="1709747" cy="646331"/>
          </a:xfrm>
          <a:prstGeom prst="rect">
            <a:avLst/>
          </a:prstGeom>
          <a:noFill/>
        </p:spPr>
        <p:txBody>
          <a:bodyPr wrap="square" lIns="91440" tIns="45720" rIns="91440" bIns="45720" rtlCol="0" anchor="t">
            <a:spAutoFit/>
          </a:bodyPr>
          <a:lstStyle/>
          <a:p>
            <a:pPr algn="ctr"/>
            <a:r>
              <a:rPr lang="en-US" sz="1200"/>
              <a:t>Multimodal, Packaging</a:t>
            </a:r>
          </a:p>
          <a:p>
            <a:pPr algn="ctr"/>
            <a:r>
              <a:rPr lang="en-US" sz="1200"/>
              <a:t>Framework</a:t>
            </a:r>
            <a:endParaRPr lang="en-US" sz="1200">
              <a:cs typeface="Calibri"/>
            </a:endParaRPr>
          </a:p>
          <a:p>
            <a:pPr algn="ctr"/>
            <a:endParaRPr lang="en-US" sz="1200" i="1">
              <a:solidFill>
                <a:srgbClr val="3C5A7E"/>
              </a:solidFill>
              <a:cs typeface="Calibri"/>
            </a:endParaRPr>
          </a:p>
        </p:txBody>
      </p:sp>
      <p:sp>
        <p:nvSpPr>
          <p:cNvPr id="55" name="TextBox 54">
            <a:extLst>
              <a:ext uri="{FF2B5EF4-FFF2-40B4-BE49-F238E27FC236}">
                <a16:creationId xmlns:a16="http://schemas.microsoft.com/office/drawing/2014/main" id="{62FCBD59-5CC9-4155-A449-288B9F2489A2}"/>
              </a:ext>
            </a:extLst>
          </p:cNvPr>
          <p:cNvSpPr txBox="1"/>
          <p:nvPr/>
        </p:nvSpPr>
        <p:spPr>
          <a:xfrm>
            <a:off x="8786652" y="5869402"/>
            <a:ext cx="992222" cy="600164"/>
          </a:xfrm>
          <a:prstGeom prst="rect">
            <a:avLst/>
          </a:prstGeom>
          <a:noFill/>
        </p:spPr>
        <p:txBody>
          <a:bodyPr wrap="square" rtlCol="0">
            <a:spAutoFit/>
          </a:bodyPr>
          <a:lstStyle/>
          <a:p>
            <a:pPr algn="ctr"/>
            <a:r>
              <a:rPr lang="en-US" sz="1100" b="1"/>
              <a:t>New, Higher Sound Walls on I-710</a:t>
            </a:r>
          </a:p>
        </p:txBody>
      </p:sp>
      <p:sp>
        <p:nvSpPr>
          <p:cNvPr id="56" name="TextBox 55">
            <a:extLst>
              <a:ext uri="{FF2B5EF4-FFF2-40B4-BE49-F238E27FC236}">
                <a16:creationId xmlns:a16="http://schemas.microsoft.com/office/drawing/2014/main" id="{EA61C773-672E-423B-B2E6-2772DADC8D6F}"/>
              </a:ext>
            </a:extLst>
          </p:cNvPr>
          <p:cNvSpPr txBox="1"/>
          <p:nvPr/>
        </p:nvSpPr>
        <p:spPr>
          <a:xfrm>
            <a:off x="976857" y="4528105"/>
            <a:ext cx="1083014" cy="430887"/>
          </a:xfrm>
          <a:prstGeom prst="rect">
            <a:avLst/>
          </a:prstGeom>
          <a:noFill/>
        </p:spPr>
        <p:txBody>
          <a:bodyPr wrap="square" rtlCol="0">
            <a:spAutoFit/>
          </a:bodyPr>
          <a:lstStyle/>
          <a:p>
            <a:r>
              <a:rPr lang="en-US" sz="1100" b="1"/>
              <a:t>Zero Emissions Truck Program</a:t>
            </a:r>
          </a:p>
        </p:txBody>
      </p:sp>
      <p:sp>
        <p:nvSpPr>
          <p:cNvPr id="57" name="TextBox 56">
            <a:extLst>
              <a:ext uri="{FF2B5EF4-FFF2-40B4-BE49-F238E27FC236}">
                <a16:creationId xmlns:a16="http://schemas.microsoft.com/office/drawing/2014/main" id="{ED4A9BD0-50BC-4687-8D16-B3B9E39FE56D}"/>
              </a:ext>
            </a:extLst>
          </p:cNvPr>
          <p:cNvSpPr txBox="1"/>
          <p:nvPr/>
        </p:nvSpPr>
        <p:spPr>
          <a:xfrm>
            <a:off x="2255297" y="2295102"/>
            <a:ext cx="1189138" cy="261610"/>
          </a:xfrm>
          <a:prstGeom prst="rect">
            <a:avLst/>
          </a:prstGeom>
          <a:noFill/>
        </p:spPr>
        <p:txBody>
          <a:bodyPr wrap="square" rtlCol="0">
            <a:spAutoFit/>
          </a:bodyPr>
          <a:lstStyle/>
          <a:p>
            <a:r>
              <a:rPr lang="en-US" sz="1100" b="1"/>
              <a:t>New Bike Routes</a:t>
            </a:r>
          </a:p>
        </p:txBody>
      </p:sp>
      <p:sp>
        <p:nvSpPr>
          <p:cNvPr id="58" name="TextBox 57">
            <a:extLst>
              <a:ext uri="{FF2B5EF4-FFF2-40B4-BE49-F238E27FC236}">
                <a16:creationId xmlns:a16="http://schemas.microsoft.com/office/drawing/2014/main" id="{6EAB9517-0BBF-43E2-A47D-98D697DA285B}"/>
              </a:ext>
            </a:extLst>
          </p:cNvPr>
          <p:cNvSpPr txBox="1"/>
          <p:nvPr/>
        </p:nvSpPr>
        <p:spPr>
          <a:xfrm>
            <a:off x="3557008" y="3775762"/>
            <a:ext cx="1189140" cy="600164"/>
          </a:xfrm>
          <a:prstGeom prst="rect">
            <a:avLst/>
          </a:prstGeom>
          <a:noFill/>
        </p:spPr>
        <p:txBody>
          <a:bodyPr wrap="square" rtlCol="0">
            <a:spAutoFit/>
          </a:bodyPr>
          <a:lstStyle/>
          <a:p>
            <a:pPr algn="ctr"/>
            <a:r>
              <a:rPr lang="en-US" sz="1100" b="1"/>
              <a:t>Community Health &amp; Benefit Program</a:t>
            </a:r>
          </a:p>
        </p:txBody>
      </p:sp>
      <p:sp>
        <p:nvSpPr>
          <p:cNvPr id="59" name="TextBox 58">
            <a:extLst>
              <a:ext uri="{FF2B5EF4-FFF2-40B4-BE49-F238E27FC236}">
                <a16:creationId xmlns:a16="http://schemas.microsoft.com/office/drawing/2014/main" id="{F7A05D30-1293-42E2-B623-2E3C50289B52}"/>
              </a:ext>
            </a:extLst>
          </p:cNvPr>
          <p:cNvSpPr txBox="1"/>
          <p:nvPr/>
        </p:nvSpPr>
        <p:spPr>
          <a:xfrm>
            <a:off x="2224936" y="2882072"/>
            <a:ext cx="1189140" cy="600164"/>
          </a:xfrm>
          <a:prstGeom prst="rect">
            <a:avLst/>
          </a:prstGeom>
          <a:noFill/>
        </p:spPr>
        <p:txBody>
          <a:bodyPr wrap="square" rtlCol="0">
            <a:spAutoFit/>
          </a:bodyPr>
          <a:lstStyle/>
          <a:p>
            <a:pPr algn="ctr"/>
            <a:r>
              <a:rPr lang="en-US" sz="1100" b="1"/>
              <a:t>Signal Coordination on Major Arterials</a:t>
            </a:r>
          </a:p>
        </p:txBody>
      </p:sp>
      <p:sp>
        <p:nvSpPr>
          <p:cNvPr id="60" name="TextBox 59">
            <a:extLst>
              <a:ext uri="{FF2B5EF4-FFF2-40B4-BE49-F238E27FC236}">
                <a16:creationId xmlns:a16="http://schemas.microsoft.com/office/drawing/2014/main" id="{864D0C86-0C76-4A19-9FCF-13513388BB12}"/>
              </a:ext>
            </a:extLst>
          </p:cNvPr>
          <p:cNvSpPr txBox="1"/>
          <p:nvPr/>
        </p:nvSpPr>
        <p:spPr>
          <a:xfrm>
            <a:off x="6289154" y="3905858"/>
            <a:ext cx="1057773" cy="261610"/>
          </a:xfrm>
          <a:prstGeom prst="rect">
            <a:avLst/>
          </a:prstGeom>
          <a:noFill/>
        </p:spPr>
        <p:txBody>
          <a:bodyPr wrap="square" rtlCol="0">
            <a:spAutoFit/>
          </a:bodyPr>
          <a:lstStyle/>
          <a:p>
            <a:r>
              <a:rPr lang="en-US" sz="1100" b="1"/>
              <a:t>Targeted Hire</a:t>
            </a:r>
          </a:p>
        </p:txBody>
      </p:sp>
      <p:sp>
        <p:nvSpPr>
          <p:cNvPr id="61" name="TextBox 60">
            <a:extLst>
              <a:ext uri="{FF2B5EF4-FFF2-40B4-BE49-F238E27FC236}">
                <a16:creationId xmlns:a16="http://schemas.microsoft.com/office/drawing/2014/main" id="{424CE6B6-AECF-48AA-B741-8557CAA265C0}"/>
              </a:ext>
            </a:extLst>
          </p:cNvPr>
          <p:cNvSpPr txBox="1"/>
          <p:nvPr/>
        </p:nvSpPr>
        <p:spPr>
          <a:xfrm>
            <a:off x="4866749" y="2260437"/>
            <a:ext cx="1203778" cy="430887"/>
          </a:xfrm>
          <a:prstGeom prst="rect">
            <a:avLst/>
          </a:prstGeom>
          <a:noFill/>
        </p:spPr>
        <p:txBody>
          <a:bodyPr wrap="square" rtlCol="0">
            <a:spAutoFit/>
          </a:bodyPr>
          <a:lstStyle/>
          <a:p>
            <a:pPr algn="ctr"/>
            <a:r>
              <a:rPr lang="en-US" sz="1100" b="1"/>
              <a:t>New Bikes/Peds Overcrossings</a:t>
            </a:r>
          </a:p>
        </p:txBody>
      </p:sp>
      <p:sp>
        <p:nvSpPr>
          <p:cNvPr id="62" name="TextBox 61">
            <a:extLst>
              <a:ext uri="{FF2B5EF4-FFF2-40B4-BE49-F238E27FC236}">
                <a16:creationId xmlns:a16="http://schemas.microsoft.com/office/drawing/2014/main" id="{0C7B3440-5647-413C-874E-80F5977DA379}"/>
              </a:ext>
            </a:extLst>
          </p:cNvPr>
          <p:cNvSpPr txBox="1"/>
          <p:nvPr/>
        </p:nvSpPr>
        <p:spPr>
          <a:xfrm>
            <a:off x="4833789" y="5852376"/>
            <a:ext cx="1203778" cy="600164"/>
          </a:xfrm>
          <a:prstGeom prst="rect">
            <a:avLst/>
          </a:prstGeom>
          <a:noFill/>
        </p:spPr>
        <p:txBody>
          <a:bodyPr wrap="square" rtlCol="0">
            <a:spAutoFit/>
          </a:bodyPr>
          <a:lstStyle/>
          <a:p>
            <a:pPr algn="ctr"/>
            <a:r>
              <a:rPr lang="en-US" sz="1100" b="1"/>
              <a:t>Traffic Controls at Freeway Ramps</a:t>
            </a:r>
          </a:p>
        </p:txBody>
      </p:sp>
      <p:sp>
        <p:nvSpPr>
          <p:cNvPr id="63" name="TextBox 62">
            <a:extLst>
              <a:ext uri="{FF2B5EF4-FFF2-40B4-BE49-F238E27FC236}">
                <a16:creationId xmlns:a16="http://schemas.microsoft.com/office/drawing/2014/main" id="{6BC7DCA3-5FDC-4441-BD9B-172FFF489993}"/>
              </a:ext>
            </a:extLst>
          </p:cNvPr>
          <p:cNvSpPr txBox="1"/>
          <p:nvPr/>
        </p:nvSpPr>
        <p:spPr>
          <a:xfrm>
            <a:off x="993875" y="3823761"/>
            <a:ext cx="1083014" cy="430887"/>
          </a:xfrm>
          <a:prstGeom prst="rect">
            <a:avLst/>
          </a:prstGeom>
          <a:noFill/>
        </p:spPr>
        <p:txBody>
          <a:bodyPr wrap="square" rtlCol="0">
            <a:spAutoFit/>
          </a:bodyPr>
          <a:lstStyle/>
          <a:p>
            <a:r>
              <a:rPr lang="en-US" sz="1100" b="1"/>
              <a:t>Zero Emissions Infrastructure</a:t>
            </a:r>
          </a:p>
        </p:txBody>
      </p:sp>
      <p:sp>
        <p:nvSpPr>
          <p:cNvPr id="64" name="TextBox 63">
            <a:extLst>
              <a:ext uri="{FF2B5EF4-FFF2-40B4-BE49-F238E27FC236}">
                <a16:creationId xmlns:a16="http://schemas.microsoft.com/office/drawing/2014/main" id="{19C359BC-0429-4848-BEF5-9B31B1596D40}"/>
              </a:ext>
            </a:extLst>
          </p:cNvPr>
          <p:cNvSpPr txBox="1"/>
          <p:nvPr/>
        </p:nvSpPr>
        <p:spPr>
          <a:xfrm>
            <a:off x="6350177" y="5226846"/>
            <a:ext cx="992222" cy="430887"/>
          </a:xfrm>
          <a:prstGeom prst="rect">
            <a:avLst/>
          </a:prstGeom>
          <a:noFill/>
        </p:spPr>
        <p:txBody>
          <a:bodyPr wrap="square" rtlCol="0">
            <a:spAutoFit/>
          </a:bodyPr>
          <a:lstStyle/>
          <a:p>
            <a:r>
              <a:rPr lang="en-US" sz="1100" b="1"/>
              <a:t>Transit Fare Assistance</a:t>
            </a:r>
          </a:p>
        </p:txBody>
      </p:sp>
      <p:sp>
        <p:nvSpPr>
          <p:cNvPr id="66" name="TextBox 65">
            <a:extLst>
              <a:ext uri="{FF2B5EF4-FFF2-40B4-BE49-F238E27FC236}">
                <a16:creationId xmlns:a16="http://schemas.microsoft.com/office/drawing/2014/main" id="{2D1B136C-7791-43E2-A46C-2641AEC57C85}"/>
              </a:ext>
            </a:extLst>
          </p:cNvPr>
          <p:cNvSpPr txBox="1"/>
          <p:nvPr/>
        </p:nvSpPr>
        <p:spPr>
          <a:xfrm>
            <a:off x="3609378" y="5232698"/>
            <a:ext cx="992222" cy="430887"/>
          </a:xfrm>
          <a:prstGeom prst="rect">
            <a:avLst/>
          </a:prstGeom>
          <a:noFill/>
        </p:spPr>
        <p:txBody>
          <a:bodyPr wrap="square" rtlCol="0">
            <a:spAutoFit/>
          </a:bodyPr>
          <a:lstStyle/>
          <a:p>
            <a:pPr algn="ctr"/>
            <a:r>
              <a:rPr lang="en-US" sz="1100" b="1"/>
              <a:t>Improved Transit Stops</a:t>
            </a:r>
          </a:p>
        </p:txBody>
      </p:sp>
      <p:sp>
        <p:nvSpPr>
          <p:cNvPr id="67" name="TextBox 66">
            <a:extLst>
              <a:ext uri="{FF2B5EF4-FFF2-40B4-BE49-F238E27FC236}">
                <a16:creationId xmlns:a16="http://schemas.microsoft.com/office/drawing/2014/main" id="{C431C537-F50D-4C88-A535-ACA139E07894}"/>
              </a:ext>
            </a:extLst>
          </p:cNvPr>
          <p:cNvSpPr txBox="1"/>
          <p:nvPr/>
        </p:nvSpPr>
        <p:spPr>
          <a:xfrm>
            <a:off x="2238395" y="5304271"/>
            <a:ext cx="1264597" cy="261610"/>
          </a:xfrm>
          <a:prstGeom prst="rect">
            <a:avLst/>
          </a:prstGeom>
          <a:noFill/>
        </p:spPr>
        <p:txBody>
          <a:bodyPr wrap="square" rtlCol="0">
            <a:spAutoFit/>
          </a:bodyPr>
          <a:lstStyle/>
          <a:p>
            <a:r>
              <a:rPr lang="en-US" sz="1100" b="1"/>
              <a:t>Bus Priority Lanes</a:t>
            </a:r>
          </a:p>
        </p:txBody>
      </p:sp>
      <p:sp>
        <p:nvSpPr>
          <p:cNvPr id="68" name="TextBox 67">
            <a:extLst>
              <a:ext uri="{FF2B5EF4-FFF2-40B4-BE49-F238E27FC236}">
                <a16:creationId xmlns:a16="http://schemas.microsoft.com/office/drawing/2014/main" id="{7A8AEC0B-0CDC-4610-A6A6-B44F3CF7AA66}"/>
              </a:ext>
            </a:extLst>
          </p:cNvPr>
          <p:cNvSpPr txBox="1"/>
          <p:nvPr/>
        </p:nvSpPr>
        <p:spPr>
          <a:xfrm>
            <a:off x="958218" y="5846500"/>
            <a:ext cx="1263326" cy="600164"/>
          </a:xfrm>
          <a:prstGeom prst="rect">
            <a:avLst/>
          </a:prstGeom>
          <a:noFill/>
        </p:spPr>
        <p:txBody>
          <a:bodyPr wrap="square" lIns="91440" tIns="45720" rIns="91440" bIns="45720" rtlCol="0" anchor="t">
            <a:spAutoFit/>
          </a:bodyPr>
          <a:lstStyle/>
          <a:p>
            <a:pPr algn="ctr"/>
            <a:r>
              <a:rPr lang="en-US" sz="1100" b="1"/>
              <a:t>Vegetation Barriers to Reduce Particulate Matter</a:t>
            </a:r>
            <a:endParaRPr lang="en-US"/>
          </a:p>
        </p:txBody>
      </p:sp>
      <p:sp>
        <p:nvSpPr>
          <p:cNvPr id="69" name="TextBox 68">
            <a:extLst>
              <a:ext uri="{FF2B5EF4-FFF2-40B4-BE49-F238E27FC236}">
                <a16:creationId xmlns:a16="http://schemas.microsoft.com/office/drawing/2014/main" id="{77948410-CEC0-42D1-87C3-95104EDE5911}"/>
              </a:ext>
            </a:extLst>
          </p:cNvPr>
          <p:cNvSpPr txBox="1"/>
          <p:nvPr/>
        </p:nvSpPr>
        <p:spPr>
          <a:xfrm>
            <a:off x="7397791" y="3723945"/>
            <a:ext cx="1322225" cy="600164"/>
          </a:xfrm>
          <a:prstGeom prst="rect">
            <a:avLst/>
          </a:prstGeom>
          <a:noFill/>
        </p:spPr>
        <p:txBody>
          <a:bodyPr wrap="square" rtlCol="0">
            <a:spAutoFit/>
          </a:bodyPr>
          <a:lstStyle/>
          <a:p>
            <a:pPr algn="ctr"/>
            <a:r>
              <a:rPr lang="en-US" sz="1100" b="1"/>
              <a:t>Housing Stabilization Policies</a:t>
            </a:r>
          </a:p>
        </p:txBody>
      </p:sp>
      <p:sp>
        <p:nvSpPr>
          <p:cNvPr id="70" name="TextBox 69">
            <a:extLst>
              <a:ext uri="{FF2B5EF4-FFF2-40B4-BE49-F238E27FC236}">
                <a16:creationId xmlns:a16="http://schemas.microsoft.com/office/drawing/2014/main" id="{DB3E50F7-DD87-483C-A497-F74917EA2D3B}"/>
              </a:ext>
            </a:extLst>
          </p:cNvPr>
          <p:cNvSpPr txBox="1"/>
          <p:nvPr/>
        </p:nvSpPr>
        <p:spPr>
          <a:xfrm>
            <a:off x="3546997" y="2963837"/>
            <a:ext cx="1189139" cy="430887"/>
          </a:xfrm>
          <a:prstGeom prst="rect">
            <a:avLst/>
          </a:prstGeom>
          <a:noFill/>
        </p:spPr>
        <p:txBody>
          <a:bodyPr wrap="square" rtlCol="0">
            <a:spAutoFit/>
          </a:bodyPr>
          <a:lstStyle/>
          <a:p>
            <a:pPr algn="ctr"/>
            <a:r>
              <a:rPr lang="en-US" sz="1100" b="1"/>
              <a:t>Landscaped Medians </a:t>
            </a:r>
          </a:p>
        </p:txBody>
      </p:sp>
      <p:sp>
        <p:nvSpPr>
          <p:cNvPr id="71" name="TextBox 70">
            <a:extLst>
              <a:ext uri="{FF2B5EF4-FFF2-40B4-BE49-F238E27FC236}">
                <a16:creationId xmlns:a16="http://schemas.microsoft.com/office/drawing/2014/main" id="{BBE75B6A-D1BE-424C-A82F-964B3D2CBD06}"/>
              </a:ext>
            </a:extLst>
          </p:cNvPr>
          <p:cNvSpPr txBox="1"/>
          <p:nvPr/>
        </p:nvSpPr>
        <p:spPr>
          <a:xfrm>
            <a:off x="8821178" y="3729527"/>
            <a:ext cx="949560" cy="600164"/>
          </a:xfrm>
          <a:prstGeom prst="rect">
            <a:avLst/>
          </a:prstGeom>
          <a:noFill/>
        </p:spPr>
        <p:txBody>
          <a:bodyPr wrap="square" rtlCol="0">
            <a:spAutoFit/>
          </a:bodyPr>
          <a:lstStyle/>
          <a:p>
            <a:pPr algn="ctr"/>
            <a:r>
              <a:rPr lang="en-US" sz="1100" b="1"/>
              <a:t>Energy Efficiency Programs</a:t>
            </a:r>
          </a:p>
        </p:txBody>
      </p:sp>
      <p:sp>
        <p:nvSpPr>
          <p:cNvPr id="85" name="Rectangle 84">
            <a:extLst>
              <a:ext uri="{FF2B5EF4-FFF2-40B4-BE49-F238E27FC236}">
                <a16:creationId xmlns:a16="http://schemas.microsoft.com/office/drawing/2014/main" id="{8698471B-17BD-4DE9-ACDA-A0E379388DE4}"/>
              </a:ext>
            </a:extLst>
          </p:cNvPr>
          <p:cNvSpPr/>
          <p:nvPr/>
        </p:nvSpPr>
        <p:spPr>
          <a:xfrm>
            <a:off x="892487" y="2228167"/>
            <a:ext cx="9144000" cy="4323553"/>
          </a:xfrm>
          <a:prstGeom prst="rect">
            <a:avLst/>
          </a:prstGeom>
          <a:noFill/>
          <a:ln w="127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a:extLst>
              <a:ext uri="{FF2B5EF4-FFF2-40B4-BE49-F238E27FC236}">
                <a16:creationId xmlns:a16="http://schemas.microsoft.com/office/drawing/2014/main" id="{46E31E4F-5A00-4579-B5AF-952C333F7262}"/>
              </a:ext>
            </a:extLst>
          </p:cNvPr>
          <p:cNvSpPr txBox="1"/>
          <p:nvPr/>
        </p:nvSpPr>
        <p:spPr>
          <a:xfrm>
            <a:off x="4825731" y="4441714"/>
            <a:ext cx="1189140" cy="600164"/>
          </a:xfrm>
          <a:prstGeom prst="rect">
            <a:avLst/>
          </a:prstGeom>
          <a:noFill/>
        </p:spPr>
        <p:txBody>
          <a:bodyPr wrap="square" rtlCol="0">
            <a:spAutoFit/>
          </a:bodyPr>
          <a:lstStyle/>
          <a:p>
            <a:pPr algn="ctr"/>
            <a:r>
              <a:rPr lang="en-US" sz="1100" b="1"/>
              <a:t>Grade Separation Projects</a:t>
            </a:r>
          </a:p>
        </p:txBody>
      </p:sp>
      <p:sp>
        <p:nvSpPr>
          <p:cNvPr id="89" name="TextBox 88">
            <a:extLst>
              <a:ext uri="{FF2B5EF4-FFF2-40B4-BE49-F238E27FC236}">
                <a16:creationId xmlns:a16="http://schemas.microsoft.com/office/drawing/2014/main" id="{54CCEED3-E64B-4CEF-8144-165A98509B38}"/>
              </a:ext>
            </a:extLst>
          </p:cNvPr>
          <p:cNvSpPr txBox="1"/>
          <p:nvPr/>
        </p:nvSpPr>
        <p:spPr>
          <a:xfrm>
            <a:off x="4941093" y="3136592"/>
            <a:ext cx="1073536" cy="261610"/>
          </a:xfrm>
          <a:prstGeom prst="rect">
            <a:avLst/>
          </a:prstGeom>
          <a:noFill/>
        </p:spPr>
        <p:txBody>
          <a:bodyPr wrap="square" rtlCol="0">
            <a:spAutoFit/>
          </a:bodyPr>
          <a:lstStyle/>
          <a:p>
            <a:pPr algn="ctr"/>
            <a:r>
              <a:rPr lang="en-US" sz="1100" b="1"/>
              <a:t>Traffic Calming </a:t>
            </a:r>
          </a:p>
        </p:txBody>
      </p:sp>
      <p:sp>
        <p:nvSpPr>
          <p:cNvPr id="90" name="TextBox 89">
            <a:extLst>
              <a:ext uri="{FF2B5EF4-FFF2-40B4-BE49-F238E27FC236}">
                <a16:creationId xmlns:a16="http://schemas.microsoft.com/office/drawing/2014/main" id="{2E7200F6-2FAA-4AB4-9BE2-A808652CD3F8}"/>
              </a:ext>
            </a:extLst>
          </p:cNvPr>
          <p:cNvSpPr txBox="1"/>
          <p:nvPr/>
        </p:nvSpPr>
        <p:spPr>
          <a:xfrm>
            <a:off x="6171828" y="2240820"/>
            <a:ext cx="1203778" cy="430887"/>
          </a:xfrm>
          <a:prstGeom prst="rect">
            <a:avLst/>
          </a:prstGeom>
          <a:noFill/>
        </p:spPr>
        <p:txBody>
          <a:bodyPr wrap="square" rtlCol="0">
            <a:spAutoFit/>
          </a:bodyPr>
          <a:lstStyle/>
          <a:p>
            <a:pPr algn="ctr"/>
            <a:r>
              <a:rPr lang="en-US" sz="1100" b="1"/>
              <a:t>ADA Improvements</a:t>
            </a:r>
          </a:p>
        </p:txBody>
      </p:sp>
      <p:sp>
        <p:nvSpPr>
          <p:cNvPr id="91" name="TextBox 90">
            <a:extLst>
              <a:ext uri="{FF2B5EF4-FFF2-40B4-BE49-F238E27FC236}">
                <a16:creationId xmlns:a16="http://schemas.microsoft.com/office/drawing/2014/main" id="{4C30D8CF-E8D7-480E-8B27-AD69F65041D2}"/>
              </a:ext>
            </a:extLst>
          </p:cNvPr>
          <p:cNvSpPr txBox="1"/>
          <p:nvPr/>
        </p:nvSpPr>
        <p:spPr>
          <a:xfrm>
            <a:off x="8680904" y="2279567"/>
            <a:ext cx="1189138" cy="430887"/>
          </a:xfrm>
          <a:prstGeom prst="rect">
            <a:avLst/>
          </a:prstGeom>
          <a:noFill/>
        </p:spPr>
        <p:txBody>
          <a:bodyPr wrap="square" rtlCol="0">
            <a:spAutoFit/>
          </a:bodyPr>
          <a:lstStyle/>
          <a:p>
            <a:pPr algn="ctr"/>
            <a:r>
              <a:rPr lang="en-US" sz="1100" b="1"/>
              <a:t>Connections to LA River</a:t>
            </a:r>
          </a:p>
        </p:txBody>
      </p:sp>
      <p:sp>
        <p:nvSpPr>
          <p:cNvPr id="92" name="TextBox 91">
            <a:extLst>
              <a:ext uri="{FF2B5EF4-FFF2-40B4-BE49-F238E27FC236}">
                <a16:creationId xmlns:a16="http://schemas.microsoft.com/office/drawing/2014/main" id="{49F942B9-5888-4F93-9C26-8C950B5D6592}"/>
              </a:ext>
            </a:extLst>
          </p:cNvPr>
          <p:cNvSpPr txBox="1"/>
          <p:nvPr/>
        </p:nvSpPr>
        <p:spPr>
          <a:xfrm>
            <a:off x="180663" y="2238451"/>
            <a:ext cx="615553" cy="4315610"/>
          </a:xfrm>
          <a:prstGeom prst="rect">
            <a:avLst/>
          </a:prstGeom>
          <a:solidFill>
            <a:schemeClr val="bg1">
              <a:lumMod val="65000"/>
            </a:schemeClr>
          </a:solidFill>
          <a:ln>
            <a:noFill/>
          </a:ln>
        </p:spPr>
        <p:txBody>
          <a:bodyPr vert="vert270" wrap="square" lIns="91440" tIns="45720" rIns="91440" bIns="45720" rtlCol="0" anchor="ctr" anchorCtr="1">
            <a:spAutoFit/>
          </a:bodyPr>
          <a:lstStyle/>
          <a:p>
            <a:pPr algn="ctr"/>
            <a:r>
              <a:rPr lang="en-US" sz="1400">
                <a:solidFill>
                  <a:schemeClr val="bg1"/>
                </a:solidFill>
              </a:rPr>
              <a:t>Multimodal Strategies, Projects &amp; Programs</a:t>
            </a:r>
          </a:p>
          <a:p>
            <a:pPr algn="ctr"/>
            <a:endParaRPr lang="en-US" sz="1400" i="1">
              <a:solidFill>
                <a:srgbClr val="3C5A7E"/>
              </a:solidFill>
              <a:cs typeface="Calibri"/>
            </a:endParaRPr>
          </a:p>
        </p:txBody>
      </p:sp>
      <p:sp>
        <p:nvSpPr>
          <p:cNvPr id="4" name="Rectangle 3">
            <a:extLst>
              <a:ext uri="{FF2B5EF4-FFF2-40B4-BE49-F238E27FC236}">
                <a16:creationId xmlns:a16="http://schemas.microsoft.com/office/drawing/2014/main" id="{5983A93F-7458-D75F-1AF8-D0107DA23165}"/>
              </a:ext>
            </a:extLst>
          </p:cNvPr>
          <p:cNvSpPr/>
          <p:nvPr/>
        </p:nvSpPr>
        <p:spPr>
          <a:xfrm>
            <a:off x="892488" y="930274"/>
            <a:ext cx="9144000" cy="4010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42627F1-FBDB-7675-115A-87DC0C71A12B}"/>
              </a:ext>
            </a:extLst>
          </p:cNvPr>
          <p:cNvSpPr txBox="1"/>
          <p:nvPr/>
        </p:nvSpPr>
        <p:spPr>
          <a:xfrm>
            <a:off x="1634668" y="915231"/>
            <a:ext cx="7717193" cy="523220"/>
          </a:xfrm>
          <a:prstGeom prst="rect">
            <a:avLst/>
          </a:prstGeom>
          <a:noFill/>
        </p:spPr>
        <p:txBody>
          <a:bodyPr wrap="square" lIns="91440" tIns="45720" rIns="91440" bIns="45720" rtlCol="0" anchor="t">
            <a:spAutoFit/>
          </a:bodyPr>
          <a:lstStyle/>
          <a:p>
            <a:pPr algn="ctr"/>
            <a:r>
              <a:rPr lang="en-US" sz="1400" b="1">
                <a:solidFill>
                  <a:schemeClr val="bg1"/>
                </a:solidFill>
              </a:rPr>
              <a:t>Vision Statement &amp; Guiding Principles (Equity, Sustainability) </a:t>
            </a:r>
            <a:endParaRPr lang="en-US">
              <a:solidFill>
                <a:schemeClr val="bg1"/>
              </a:solidFill>
              <a:cs typeface="Calibri"/>
            </a:endParaRPr>
          </a:p>
          <a:p>
            <a:pPr algn="ctr"/>
            <a:endParaRPr lang="en-US" sz="1400" b="1" i="1">
              <a:solidFill>
                <a:schemeClr val="bg1"/>
              </a:solidFill>
              <a:cs typeface="Calibri"/>
            </a:endParaRPr>
          </a:p>
        </p:txBody>
      </p:sp>
      <p:sp>
        <p:nvSpPr>
          <p:cNvPr id="8" name="Arrow: Left 7">
            <a:extLst>
              <a:ext uri="{FF2B5EF4-FFF2-40B4-BE49-F238E27FC236}">
                <a16:creationId xmlns:a16="http://schemas.microsoft.com/office/drawing/2014/main" id="{B269F868-BEA6-A054-7BDA-A0C0377C1BBE}"/>
              </a:ext>
            </a:extLst>
          </p:cNvPr>
          <p:cNvSpPr/>
          <p:nvPr/>
        </p:nvSpPr>
        <p:spPr>
          <a:xfrm rot="16200000">
            <a:off x="9182492" y="1725247"/>
            <a:ext cx="457200" cy="548640"/>
          </a:xfrm>
          <a:prstGeom prst="leftArrow">
            <a:avLst/>
          </a:prstGeom>
          <a:solidFill>
            <a:srgbClr val="00990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 9">
            <a:extLst>
              <a:ext uri="{FF2B5EF4-FFF2-40B4-BE49-F238E27FC236}">
                <a16:creationId xmlns:a16="http://schemas.microsoft.com/office/drawing/2014/main" id="{CE00F7F2-7A7E-5495-DB73-289752C62D54}"/>
              </a:ext>
            </a:extLst>
          </p:cNvPr>
          <p:cNvSpPr/>
          <p:nvPr/>
        </p:nvSpPr>
        <p:spPr>
          <a:xfrm rot="16200000">
            <a:off x="1299955" y="1696174"/>
            <a:ext cx="457200" cy="548640"/>
          </a:xfrm>
          <a:prstGeom prst="leftArrow">
            <a:avLst/>
          </a:prstGeom>
          <a:solidFill>
            <a:srgbClr val="92D05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Left 11">
            <a:extLst>
              <a:ext uri="{FF2B5EF4-FFF2-40B4-BE49-F238E27FC236}">
                <a16:creationId xmlns:a16="http://schemas.microsoft.com/office/drawing/2014/main" id="{2C47177D-B206-BB9A-22E0-FFF13B103851}"/>
              </a:ext>
            </a:extLst>
          </p:cNvPr>
          <p:cNvSpPr/>
          <p:nvPr/>
        </p:nvSpPr>
        <p:spPr>
          <a:xfrm rot="16200000">
            <a:off x="6545117" y="1697409"/>
            <a:ext cx="457200" cy="548640"/>
          </a:xfrm>
          <a:prstGeom prst="leftArrow">
            <a:avLst/>
          </a:prstGeom>
          <a:solidFill>
            <a:srgbClr val="C0000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Left 13">
            <a:extLst>
              <a:ext uri="{FF2B5EF4-FFF2-40B4-BE49-F238E27FC236}">
                <a16:creationId xmlns:a16="http://schemas.microsoft.com/office/drawing/2014/main" id="{6649ABEC-E711-8116-8D0F-A406A685022C}"/>
              </a:ext>
            </a:extLst>
          </p:cNvPr>
          <p:cNvSpPr/>
          <p:nvPr/>
        </p:nvSpPr>
        <p:spPr>
          <a:xfrm rot="16200000">
            <a:off x="5227382" y="1684756"/>
            <a:ext cx="457200" cy="548640"/>
          </a:xfrm>
          <a:prstGeom prst="leftArrow">
            <a:avLst/>
          </a:prstGeom>
          <a:solidFill>
            <a:srgbClr val="FF990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Left 15">
            <a:extLst>
              <a:ext uri="{FF2B5EF4-FFF2-40B4-BE49-F238E27FC236}">
                <a16:creationId xmlns:a16="http://schemas.microsoft.com/office/drawing/2014/main" id="{18328C74-22B9-62BC-E057-2BD87CEF965F}"/>
              </a:ext>
            </a:extLst>
          </p:cNvPr>
          <p:cNvSpPr/>
          <p:nvPr/>
        </p:nvSpPr>
        <p:spPr>
          <a:xfrm rot="16200000">
            <a:off x="3923412" y="1682718"/>
            <a:ext cx="457200" cy="548640"/>
          </a:xfrm>
          <a:prstGeom prst="leftArrow">
            <a:avLst/>
          </a:prstGeom>
          <a:solidFill>
            <a:srgbClr val="9966FF">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Left 17">
            <a:extLst>
              <a:ext uri="{FF2B5EF4-FFF2-40B4-BE49-F238E27FC236}">
                <a16:creationId xmlns:a16="http://schemas.microsoft.com/office/drawing/2014/main" id="{A2B118BF-2BD4-65E1-0709-D593D9E0FB01}"/>
              </a:ext>
            </a:extLst>
          </p:cNvPr>
          <p:cNvSpPr/>
          <p:nvPr/>
        </p:nvSpPr>
        <p:spPr>
          <a:xfrm rot="16200000">
            <a:off x="2620499" y="1671439"/>
            <a:ext cx="457200" cy="548640"/>
          </a:xfrm>
          <a:prstGeom prst="leftArrow">
            <a:avLst/>
          </a:prstGeom>
          <a:solidFill>
            <a:srgbClr val="00B0F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Left 19">
            <a:extLst>
              <a:ext uri="{FF2B5EF4-FFF2-40B4-BE49-F238E27FC236}">
                <a16:creationId xmlns:a16="http://schemas.microsoft.com/office/drawing/2014/main" id="{3BA74E15-0A11-5590-7574-FC2866865F3D}"/>
              </a:ext>
            </a:extLst>
          </p:cNvPr>
          <p:cNvSpPr/>
          <p:nvPr/>
        </p:nvSpPr>
        <p:spPr>
          <a:xfrm rot="16200000">
            <a:off x="7857192" y="1717868"/>
            <a:ext cx="457200" cy="548640"/>
          </a:xfrm>
          <a:prstGeom prst="leftArrow">
            <a:avLst/>
          </a:prstGeom>
          <a:solidFill>
            <a:srgbClr val="00808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2" name="Table 5">
            <a:extLst>
              <a:ext uri="{FF2B5EF4-FFF2-40B4-BE49-F238E27FC236}">
                <a16:creationId xmlns:a16="http://schemas.microsoft.com/office/drawing/2014/main" id="{507EC266-8124-DCD1-102C-CFBCC6C3D3AB}"/>
              </a:ext>
            </a:extLst>
          </p:cNvPr>
          <p:cNvGraphicFramePr>
            <a:graphicFrameLocks noGrp="1"/>
          </p:cNvGraphicFramePr>
          <p:nvPr>
            <p:extLst>
              <p:ext uri="{D42A27DB-BD31-4B8C-83A1-F6EECF244321}">
                <p14:modId xmlns:p14="http://schemas.microsoft.com/office/powerpoint/2010/main" val="4292181682"/>
              </p:ext>
            </p:extLst>
          </p:nvPr>
        </p:nvGraphicFramePr>
        <p:xfrm>
          <a:off x="892487" y="1344385"/>
          <a:ext cx="9144002" cy="548640"/>
        </p:xfrm>
        <a:graphic>
          <a:graphicData uri="http://schemas.openxmlformats.org/drawingml/2006/table">
            <a:tbl>
              <a:tblPr firstRow="1" bandRow="1">
                <a:tableStyleId>{5C22544A-7EE6-4342-B048-85BDC9FD1C3A}</a:tableStyleId>
              </a:tblPr>
              <a:tblGrid>
                <a:gridCol w="1306286">
                  <a:extLst>
                    <a:ext uri="{9D8B030D-6E8A-4147-A177-3AD203B41FA5}">
                      <a16:colId xmlns:a16="http://schemas.microsoft.com/office/drawing/2014/main" val="3245413263"/>
                    </a:ext>
                  </a:extLst>
                </a:gridCol>
                <a:gridCol w="1306286">
                  <a:extLst>
                    <a:ext uri="{9D8B030D-6E8A-4147-A177-3AD203B41FA5}">
                      <a16:colId xmlns:a16="http://schemas.microsoft.com/office/drawing/2014/main" val="196721772"/>
                    </a:ext>
                  </a:extLst>
                </a:gridCol>
                <a:gridCol w="1306286">
                  <a:extLst>
                    <a:ext uri="{9D8B030D-6E8A-4147-A177-3AD203B41FA5}">
                      <a16:colId xmlns:a16="http://schemas.microsoft.com/office/drawing/2014/main" val="1793086905"/>
                    </a:ext>
                  </a:extLst>
                </a:gridCol>
                <a:gridCol w="1306286">
                  <a:extLst>
                    <a:ext uri="{9D8B030D-6E8A-4147-A177-3AD203B41FA5}">
                      <a16:colId xmlns:a16="http://schemas.microsoft.com/office/drawing/2014/main" val="1770059680"/>
                    </a:ext>
                  </a:extLst>
                </a:gridCol>
                <a:gridCol w="1306286">
                  <a:extLst>
                    <a:ext uri="{9D8B030D-6E8A-4147-A177-3AD203B41FA5}">
                      <a16:colId xmlns:a16="http://schemas.microsoft.com/office/drawing/2014/main" val="813464641"/>
                    </a:ext>
                  </a:extLst>
                </a:gridCol>
                <a:gridCol w="1135621">
                  <a:extLst>
                    <a:ext uri="{9D8B030D-6E8A-4147-A177-3AD203B41FA5}">
                      <a16:colId xmlns:a16="http://schemas.microsoft.com/office/drawing/2014/main" val="527295099"/>
                    </a:ext>
                  </a:extLst>
                </a:gridCol>
                <a:gridCol w="1476951">
                  <a:extLst>
                    <a:ext uri="{9D8B030D-6E8A-4147-A177-3AD203B41FA5}">
                      <a16:colId xmlns:a16="http://schemas.microsoft.com/office/drawing/2014/main" val="4059422071"/>
                    </a:ext>
                  </a:extLst>
                </a:gridCol>
              </a:tblGrid>
              <a:tr h="548640">
                <a:tc>
                  <a:txBody>
                    <a:bodyPr/>
                    <a:lstStyle/>
                    <a:p>
                      <a:pPr algn="ctr"/>
                      <a:r>
                        <a:rPr lang="en-US" sz="1400" b="0"/>
                        <a:t>Air Quality</a:t>
                      </a:r>
                      <a:endParaRPr lang="en-US"/>
                    </a:p>
                  </a:txBody>
                  <a:tcPr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rgbClr val="92D050"/>
                    </a:solidFill>
                  </a:tcPr>
                </a:tc>
                <a:tc>
                  <a:txBody>
                    <a:bodyPr/>
                    <a:lstStyle/>
                    <a:p>
                      <a:pPr algn="ctr"/>
                      <a:r>
                        <a:rPr lang="en-US" sz="1400" b="0"/>
                        <a:t>Mobility</a:t>
                      </a:r>
                      <a:endParaRPr lang="en-US"/>
                    </a:p>
                  </a:txBody>
                  <a:tcPr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rgbClr val="00B0F0"/>
                    </a:solidFill>
                  </a:tcPr>
                </a:tc>
                <a:tc>
                  <a:txBody>
                    <a:bodyPr/>
                    <a:lstStyle/>
                    <a:p>
                      <a:pPr algn="ctr"/>
                      <a:r>
                        <a:rPr lang="en-US" sz="1400" b="0"/>
                        <a:t>Community</a:t>
                      </a:r>
                      <a:endParaRPr lang="en-US"/>
                    </a:p>
                  </a:txBody>
                  <a:tcPr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rgbClr val="9966FF"/>
                    </a:solidFill>
                  </a:tcPr>
                </a:tc>
                <a:tc>
                  <a:txBody>
                    <a:bodyPr/>
                    <a:lstStyle/>
                    <a:p>
                      <a:pPr algn="ctr"/>
                      <a:r>
                        <a:rPr lang="en-US" sz="1400" b="0"/>
                        <a:t>Safety</a:t>
                      </a:r>
                      <a:endParaRPr lang="en-US"/>
                    </a:p>
                  </a:txBody>
                  <a:tcPr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rgbClr val="FF9900"/>
                    </a:solidFill>
                  </a:tcPr>
                </a:tc>
                <a:tc>
                  <a:txBody>
                    <a:bodyPr/>
                    <a:lstStyle/>
                    <a:p>
                      <a:pPr algn="ctr"/>
                      <a:r>
                        <a:rPr lang="en-US" sz="1400" b="0"/>
                        <a:t>Opportunity</a:t>
                      </a:r>
                      <a:endParaRPr lang="en-US"/>
                    </a:p>
                  </a:txBody>
                  <a:tcPr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rgbClr val="A50021"/>
                    </a:solidFill>
                  </a:tcPr>
                </a:tc>
                <a:tc>
                  <a:txBody>
                    <a:bodyPr/>
                    <a:lstStyle/>
                    <a:p>
                      <a:pPr algn="ctr"/>
                      <a:r>
                        <a:rPr lang="en-US" sz="1400" b="0"/>
                        <a:t>Prosperity</a:t>
                      </a:r>
                      <a:endParaRPr lang="en-US" sz="1400" b="0" i="1"/>
                    </a:p>
                  </a:txBody>
                  <a:tcPr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rgbClr val="008080"/>
                    </a:solidFill>
                  </a:tcPr>
                </a:tc>
                <a:tc>
                  <a:txBody>
                    <a:bodyPr/>
                    <a:lstStyle/>
                    <a:p>
                      <a:pPr algn="ctr"/>
                      <a:r>
                        <a:rPr lang="en-US" sz="1400" b="0"/>
                        <a:t>Environment </a:t>
                      </a:r>
                      <a:endParaRPr lang="en-US"/>
                    </a:p>
                  </a:txBody>
                  <a:tcPr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rgbClr val="009900"/>
                    </a:solidFill>
                  </a:tcPr>
                </a:tc>
                <a:extLst>
                  <a:ext uri="{0D108BD9-81ED-4DB2-BD59-A6C34878D82A}">
                    <a16:rowId xmlns:a16="http://schemas.microsoft.com/office/drawing/2014/main" val="2940795537"/>
                  </a:ext>
                </a:extLst>
              </a:tr>
            </a:tbl>
          </a:graphicData>
        </a:graphic>
      </p:graphicFrame>
      <p:sp>
        <p:nvSpPr>
          <p:cNvPr id="24" name="TextBox 23">
            <a:extLst>
              <a:ext uri="{FF2B5EF4-FFF2-40B4-BE49-F238E27FC236}">
                <a16:creationId xmlns:a16="http://schemas.microsoft.com/office/drawing/2014/main" id="{23D06B02-1B82-E966-3E6C-F788DC13C3C8}"/>
              </a:ext>
            </a:extLst>
          </p:cNvPr>
          <p:cNvSpPr txBox="1"/>
          <p:nvPr/>
        </p:nvSpPr>
        <p:spPr>
          <a:xfrm>
            <a:off x="137556" y="1404257"/>
            <a:ext cx="70460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t>Goals</a:t>
            </a:r>
            <a:r>
              <a:rPr lang="en-US" sz="1200">
                <a:solidFill>
                  <a:srgbClr val="3C5A7E"/>
                </a:solidFill>
              </a:rPr>
              <a:t>: </a:t>
            </a:r>
          </a:p>
        </p:txBody>
      </p:sp>
      <p:sp>
        <p:nvSpPr>
          <p:cNvPr id="26" name="Title 1">
            <a:extLst>
              <a:ext uri="{FF2B5EF4-FFF2-40B4-BE49-F238E27FC236}">
                <a16:creationId xmlns:a16="http://schemas.microsoft.com/office/drawing/2014/main" id="{3B6BF9F0-26F8-2B65-2581-E2AD1F2EACCC}"/>
              </a:ext>
            </a:extLst>
          </p:cNvPr>
          <p:cNvSpPr txBox="1">
            <a:spLocks/>
          </p:cNvSpPr>
          <p:nvPr/>
        </p:nvSpPr>
        <p:spPr>
          <a:xfrm>
            <a:off x="243489" y="108261"/>
            <a:ext cx="12213375" cy="429145"/>
          </a:xfrm>
          <a:prstGeom prst="rect">
            <a:avLst/>
          </a:prstGeom>
        </p:spPr>
        <p:txBody>
          <a:bodyPr lIns="91440" tIns="45720" rIns="91440" bIns="45720" anchor="t"/>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sz="2000">
                <a:cs typeface="Calibri"/>
              </a:rPr>
              <a:t>Initial List of Projects &amp; Programs: Next, Group Similar Projects</a:t>
            </a:r>
            <a:endParaRPr lang="en-US" sz="2000" i="1">
              <a:cs typeface="Calibri"/>
            </a:endParaRPr>
          </a:p>
        </p:txBody>
      </p:sp>
      <p:graphicFrame>
        <p:nvGraphicFramePr>
          <p:cNvPr id="5" name="Table 4">
            <a:extLst>
              <a:ext uri="{FF2B5EF4-FFF2-40B4-BE49-F238E27FC236}">
                <a16:creationId xmlns:a16="http://schemas.microsoft.com/office/drawing/2014/main" id="{81C655F9-9EB9-02FB-401B-13CBF7DF43DC}"/>
              </a:ext>
            </a:extLst>
          </p:cNvPr>
          <p:cNvGraphicFramePr>
            <a:graphicFrameLocks noGrp="1"/>
          </p:cNvGraphicFramePr>
          <p:nvPr>
            <p:extLst>
              <p:ext uri="{D42A27DB-BD31-4B8C-83A1-F6EECF244321}">
                <p14:modId xmlns:p14="http://schemas.microsoft.com/office/powerpoint/2010/main" val="957984849"/>
              </p:ext>
            </p:extLst>
          </p:nvPr>
        </p:nvGraphicFramePr>
        <p:xfrm>
          <a:off x="10273179" y="2230060"/>
          <a:ext cx="1739900" cy="4334256"/>
        </p:xfrm>
        <a:graphic>
          <a:graphicData uri="http://schemas.openxmlformats.org/drawingml/2006/table">
            <a:tbl>
              <a:tblPr firstRow="1" bandRow="1">
                <a:tableStyleId>{2D5ABB26-0587-4C30-8999-92F81FD0307C}</a:tableStyleId>
              </a:tblPr>
              <a:tblGrid>
                <a:gridCol w="1739900">
                  <a:extLst>
                    <a:ext uri="{9D8B030D-6E8A-4147-A177-3AD203B41FA5}">
                      <a16:colId xmlns:a16="http://schemas.microsoft.com/office/drawing/2014/main" val="222963819"/>
                    </a:ext>
                  </a:extLst>
                </a:gridCol>
              </a:tblGrid>
              <a:tr h="722376">
                <a:tc>
                  <a:txBody>
                    <a:bodyPr/>
                    <a:lstStyle/>
                    <a:p>
                      <a:pPr marL="0" algn="ctr" rtl="0" eaLnBrk="1" latinLnBrk="0" hangingPunct="1">
                        <a:spcBef>
                          <a:spcPts val="0"/>
                        </a:spcBef>
                        <a:spcAft>
                          <a:spcPts val="0"/>
                        </a:spcAft>
                      </a:pPr>
                      <a:r>
                        <a:rPr lang="en-US" sz="1100" kern="1200">
                          <a:effectLst/>
                        </a:rPr>
                        <a:t>Active Transportation (Bicycle/Pedestrian)</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337980034"/>
                  </a:ext>
                </a:extLst>
              </a:tr>
              <a:tr h="722376">
                <a:tc>
                  <a:txBody>
                    <a:bodyPr/>
                    <a:lstStyle/>
                    <a:p>
                      <a:pPr marL="0" algn="ctr" rtl="0" eaLnBrk="1" latinLnBrk="0" hangingPunct="1">
                        <a:spcBef>
                          <a:spcPts val="0"/>
                        </a:spcBef>
                        <a:spcAft>
                          <a:spcPts val="0"/>
                        </a:spcAft>
                      </a:pPr>
                      <a:r>
                        <a:rPr lang="en-US" sz="1100" kern="1200">
                          <a:effectLst/>
                        </a:rPr>
                        <a:t>Arterial Roadway</a:t>
                      </a:r>
                      <a:endParaRPr lang="en-US" sz="1100"/>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3154868480"/>
                  </a:ext>
                </a:extLst>
              </a:tr>
              <a:tr h="722376">
                <a:tc>
                  <a:txBody>
                    <a:bodyPr/>
                    <a:lstStyle/>
                    <a:p>
                      <a:pPr marL="0" algn="ctr" rtl="0" eaLnBrk="1" latinLnBrk="0" hangingPunct="1">
                        <a:spcBef>
                          <a:spcPts val="0"/>
                        </a:spcBef>
                        <a:spcAft>
                          <a:spcPts val="0"/>
                        </a:spcAft>
                      </a:pPr>
                      <a:r>
                        <a:rPr lang="en-US" sz="1100" kern="1200">
                          <a:effectLst/>
                        </a:rPr>
                        <a:t>Community Programs &amp; Policies</a:t>
                      </a:r>
                      <a:endParaRPr lang="en-US" sz="1100">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3611193757"/>
                  </a:ext>
                </a:extLst>
              </a:tr>
              <a:tr h="722376">
                <a:tc>
                  <a:txBody>
                    <a:bodyPr/>
                    <a:lstStyle/>
                    <a:p>
                      <a:pPr marL="0" algn="ctr" rtl="0" eaLnBrk="1" latinLnBrk="0" hangingPunct="1">
                        <a:spcBef>
                          <a:spcPts val="0"/>
                        </a:spcBef>
                        <a:spcAft>
                          <a:spcPts val="0"/>
                        </a:spcAft>
                      </a:pPr>
                      <a:r>
                        <a:rPr lang="en-US" sz="1100" kern="1200">
                          <a:effectLst/>
                        </a:rPr>
                        <a:t>Goods Movement</a:t>
                      </a:r>
                      <a:endParaRPr lang="en-US" sz="1100">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348007184"/>
                  </a:ext>
                </a:extLst>
              </a:tr>
              <a:tr h="722376">
                <a:tc>
                  <a:txBody>
                    <a:bodyPr/>
                    <a:lstStyle/>
                    <a:p>
                      <a:pPr marL="0" algn="ctr" rtl="0" eaLnBrk="1" latinLnBrk="0" hangingPunct="1">
                        <a:spcBef>
                          <a:spcPts val="0"/>
                        </a:spcBef>
                        <a:spcAft>
                          <a:spcPts val="0"/>
                        </a:spcAft>
                      </a:pPr>
                      <a:r>
                        <a:rPr lang="en-US" sz="1100" kern="1200">
                          <a:effectLst/>
                        </a:rPr>
                        <a:t>Transit (Bus &amp; Rail)</a:t>
                      </a:r>
                      <a:endParaRPr lang="en-US" sz="1100"/>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559338926"/>
                  </a:ext>
                </a:extLst>
              </a:tr>
              <a:tr h="722376">
                <a:tc>
                  <a:txBody>
                    <a:bodyPr/>
                    <a:lstStyle/>
                    <a:p>
                      <a:pPr marL="0" algn="ctr" rtl="0" eaLnBrk="1" latinLnBrk="0" hangingPunct="1">
                        <a:spcBef>
                          <a:spcPts val="0"/>
                        </a:spcBef>
                        <a:spcAft>
                          <a:spcPts val="0"/>
                        </a:spcAft>
                      </a:pPr>
                      <a:r>
                        <a:rPr lang="en-US" sz="1100" kern="1200">
                          <a:effectLst/>
                        </a:rPr>
                        <a:t>Freeway  </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3820491889"/>
                  </a:ext>
                </a:extLst>
              </a:tr>
            </a:tbl>
          </a:graphicData>
        </a:graphic>
      </p:graphicFrame>
      <p:pic>
        <p:nvPicPr>
          <p:cNvPr id="7" name="Picture 8" descr="Shape, arrow&#10;&#10;Description automatically generated">
            <a:extLst>
              <a:ext uri="{FF2B5EF4-FFF2-40B4-BE49-F238E27FC236}">
                <a16:creationId xmlns:a16="http://schemas.microsoft.com/office/drawing/2014/main" id="{BE48A2EC-981A-3B1A-660A-120243390E3F}"/>
              </a:ext>
            </a:extLst>
          </p:cNvPr>
          <p:cNvPicPr>
            <a:picLocks noChangeAspect="1"/>
          </p:cNvPicPr>
          <p:nvPr/>
        </p:nvPicPr>
        <p:blipFill>
          <a:blip r:embed="rId3"/>
          <a:stretch>
            <a:fillRect/>
          </a:stretch>
        </p:blipFill>
        <p:spPr>
          <a:xfrm>
            <a:off x="9832329" y="2395816"/>
            <a:ext cx="523316" cy="425826"/>
          </a:xfrm>
          <a:prstGeom prst="rect">
            <a:avLst/>
          </a:prstGeom>
        </p:spPr>
      </p:pic>
      <p:pic>
        <p:nvPicPr>
          <p:cNvPr id="9" name="Picture 8" descr="Shape, arrow&#10;&#10;Description automatically generated">
            <a:extLst>
              <a:ext uri="{FF2B5EF4-FFF2-40B4-BE49-F238E27FC236}">
                <a16:creationId xmlns:a16="http://schemas.microsoft.com/office/drawing/2014/main" id="{C23D229D-CC6C-61F7-A875-BC2B66912C02}"/>
              </a:ext>
            </a:extLst>
          </p:cNvPr>
          <p:cNvPicPr>
            <a:picLocks noChangeAspect="1"/>
          </p:cNvPicPr>
          <p:nvPr/>
        </p:nvPicPr>
        <p:blipFill>
          <a:blip r:embed="rId3"/>
          <a:stretch>
            <a:fillRect/>
          </a:stretch>
        </p:blipFill>
        <p:spPr>
          <a:xfrm>
            <a:off x="9832328" y="3100666"/>
            <a:ext cx="523316" cy="425826"/>
          </a:xfrm>
          <a:prstGeom prst="rect">
            <a:avLst/>
          </a:prstGeom>
        </p:spPr>
      </p:pic>
      <p:pic>
        <p:nvPicPr>
          <p:cNvPr id="11" name="Picture 10" descr="Shape, arrow&#10;&#10;Description automatically generated">
            <a:extLst>
              <a:ext uri="{FF2B5EF4-FFF2-40B4-BE49-F238E27FC236}">
                <a16:creationId xmlns:a16="http://schemas.microsoft.com/office/drawing/2014/main" id="{5A82B52E-7ED5-85C2-C2BA-326377E8AAB2}"/>
              </a:ext>
            </a:extLst>
          </p:cNvPr>
          <p:cNvPicPr>
            <a:picLocks noChangeAspect="1"/>
          </p:cNvPicPr>
          <p:nvPr/>
        </p:nvPicPr>
        <p:blipFill>
          <a:blip r:embed="rId3"/>
          <a:stretch>
            <a:fillRect/>
          </a:stretch>
        </p:blipFill>
        <p:spPr>
          <a:xfrm>
            <a:off x="9832328" y="3846279"/>
            <a:ext cx="523316" cy="425826"/>
          </a:xfrm>
          <a:prstGeom prst="rect">
            <a:avLst/>
          </a:prstGeom>
        </p:spPr>
      </p:pic>
      <p:pic>
        <p:nvPicPr>
          <p:cNvPr id="15" name="Picture 14" descr="Shape, arrow&#10;&#10;Description automatically generated">
            <a:extLst>
              <a:ext uri="{FF2B5EF4-FFF2-40B4-BE49-F238E27FC236}">
                <a16:creationId xmlns:a16="http://schemas.microsoft.com/office/drawing/2014/main" id="{2F2CD813-3392-3FDB-5F39-990EED097E9A}"/>
              </a:ext>
            </a:extLst>
          </p:cNvPr>
          <p:cNvPicPr>
            <a:picLocks noChangeAspect="1"/>
          </p:cNvPicPr>
          <p:nvPr/>
        </p:nvPicPr>
        <p:blipFill>
          <a:blip r:embed="rId3"/>
          <a:stretch>
            <a:fillRect/>
          </a:stretch>
        </p:blipFill>
        <p:spPr>
          <a:xfrm>
            <a:off x="9832328" y="4559117"/>
            <a:ext cx="523316" cy="425826"/>
          </a:xfrm>
          <a:prstGeom prst="rect">
            <a:avLst/>
          </a:prstGeom>
        </p:spPr>
      </p:pic>
      <p:pic>
        <p:nvPicPr>
          <p:cNvPr id="17" name="Picture 16" descr="Shape, arrow&#10;&#10;Description automatically generated">
            <a:extLst>
              <a:ext uri="{FF2B5EF4-FFF2-40B4-BE49-F238E27FC236}">
                <a16:creationId xmlns:a16="http://schemas.microsoft.com/office/drawing/2014/main" id="{2E7AB942-DE40-D29F-1893-5D8A0845693E}"/>
              </a:ext>
            </a:extLst>
          </p:cNvPr>
          <p:cNvPicPr>
            <a:picLocks noChangeAspect="1"/>
          </p:cNvPicPr>
          <p:nvPr/>
        </p:nvPicPr>
        <p:blipFill>
          <a:blip r:embed="rId3"/>
          <a:stretch>
            <a:fillRect/>
          </a:stretch>
        </p:blipFill>
        <p:spPr>
          <a:xfrm>
            <a:off x="9832328" y="5271956"/>
            <a:ext cx="523316" cy="425826"/>
          </a:xfrm>
          <a:prstGeom prst="rect">
            <a:avLst/>
          </a:prstGeom>
        </p:spPr>
      </p:pic>
      <p:pic>
        <p:nvPicPr>
          <p:cNvPr id="19" name="Picture 18" descr="Shape, arrow&#10;&#10;Description automatically generated">
            <a:extLst>
              <a:ext uri="{FF2B5EF4-FFF2-40B4-BE49-F238E27FC236}">
                <a16:creationId xmlns:a16="http://schemas.microsoft.com/office/drawing/2014/main" id="{50A6D7C7-C1AE-5455-C773-D3C97AA68E21}"/>
              </a:ext>
            </a:extLst>
          </p:cNvPr>
          <p:cNvPicPr>
            <a:picLocks noChangeAspect="1"/>
          </p:cNvPicPr>
          <p:nvPr/>
        </p:nvPicPr>
        <p:blipFill>
          <a:blip r:embed="rId3"/>
          <a:stretch>
            <a:fillRect/>
          </a:stretch>
        </p:blipFill>
        <p:spPr>
          <a:xfrm>
            <a:off x="9832328" y="6017569"/>
            <a:ext cx="523316" cy="425826"/>
          </a:xfrm>
          <a:prstGeom prst="rect">
            <a:avLst/>
          </a:prstGeom>
        </p:spPr>
      </p:pic>
      <p:sp>
        <p:nvSpPr>
          <p:cNvPr id="23" name="TextBox 22">
            <a:extLst>
              <a:ext uri="{FF2B5EF4-FFF2-40B4-BE49-F238E27FC236}">
                <a16:creationId xmlns:a16="http://schemas.microsoft.com/office/drawing/2014/main" id="{22794865-A7BA-D475-78F2-2E48CCAA70E0}"/>
              </a:ext>
            </a:extLst>
          </p:cNvPr>
          <p:cNvSpPr txBox="1"/>
          <p:nvPr/>
        </p:nvSpPr>
        <p:spPr>
          <a:xfrm>
            <a:off x="2217197" y="2476077"/>
            <a:ext cx="1189138" cy="261610"/>
          </a:xfrm>
          <a:prstGeom prst="rect">
            <a:avLst/>
          </a:prstGeom>
          <a:noFill/>
        </p:spPr>
        <p:txBody>
          <a:bodyPr wrap="square" lIns="91440" tIns="45720" rIns="91440" bIns="45720" rtlCol="0" anchor="t">
            <a:spAutoFit/>
          </a:bodyPr>
          <a:lstStyle/>
          <a:p>
            <a:pPr algn="ctr"/>
            <a:endParaRPr lang="en-US" sz="1100" i="1">
              <a:solidFill>
                <a:srgbClr val="3C5A7E"/>
              </a:solidFill>
              <a:cs typeface="Calibri" panose="020F0502020204030204"/>
            </a:endParaRPr>
          </a:p>
        </p:txBody>
      </p:sp>
      <p:sp>
        <p:nvSpPr>
          <p:cNvPr id="27" name="TextBox 26">
            <a:extLst>
              <a:ext uri="{FF2B5EF4-FFF2-40B4-BE49-F238E27FC236}">
                <a16:creationId xmlns:a16="http://schemas.microsoft.com/office/drawing/2014/main" id="{282D916F-F1CC-2062-A514-93FC24111B83}"/>
              </a:ext>
            </a:extLst>
          </p:cNvPr>
          <p:cNvSpPr txBox="1"/>
          <p:nvPr/>
        </p:nvSpPr>
        <p:spPr>
          <a:xfrm>
            <a:off x="4890402" y="2561301"/>
            <a:ext cx="1154357" cy="261610"/>
          </a:xfrm>
          <a:prstGeom prst="rect">
            <a:avLst/>
          </a:prstGeom>
          <a:noFill/>
        </p:spPr>
        <p:txBody>
          <a:bodyPr wrap="square" lIns="91440" tIns="45720" rIns="91440" bIns="45720" rtlCol="0" anchor="t">
            <a:spAutoFit/>
          </a:bodyPr>
          <a:lstStyle/>
          <a:p>
            <a:pPr algn="ctr"/>
            <a:endParaRPr lang="es-ES" sz="1100" i="1">
              <a:solidFill>
                <a:srgbClr val="3C5A7E"/>
              </a:solidFill>
              <a:cs typeface="Calibri" panose="020F0502020204030204"/>
            </a:endParaRPr>
          </a:p>
        </p:txBody>
      </p:sp>
      <p:sp>
        <p:nvSpPr>
          <p:cNvPr id="29" name="TextBox 28">
            <a:extLst>
              <a:ext uri="{FF2B5EF4-FFF2-40B4-BE49-F238E27FC236}">
                <a16:creationId xmlns:a16="http://schemas.microsoft.com/office/drawing/2014/main" id="{B0221293-BC30-8C3C-74A1-2073AB17D935}"/>
              </a:ext>
            </a:extLst>
          </p:cNvPr>
          <p:cNvSpPr txBox="1"/>
          <p:nvPr/>
        </p:nvSpPr>
        <p:spPr>
          <a:xfrm>
            <a:off x="6212462" y="2571327"/>
            <a:ext cx="1158780" cy="253916"/>
          </a:xfrm>
          <a:prstGeom prst="rect">
            <a:avLst/>
          </a:prstGeom>
          <a:noFill/>
        </p:spPr>
        <p:txBody>
          <a:bodyPr wrap="square" lIns="91440" tIns="45720" rIns="91440" bIns="45720" rtlCol="0" anchor="t">
            <a:spAutoFit/>
          </a:bodyPr>
          <a:lstStyle/>
          <a:p>
            <a:pPr algn="ctr"/>
            <a:endParaRPr lang="es-ES" sz="1050" i="1">
              <a:solidFill>
                <a:srgbClr val="3C5A7E"/>
              </a:solidFill>
              <a:cs typeface="Calibri"/>
            </a:endParaRPr>
          </a:p>
        </p:txBody>
      </p:sp>
      <p:sp>
        <p:nvSpPr>
          <p:cNvPr id="31" name="TextBox 30">
            <a:extLst>
              <a:ext uri="{FF2B5EF4-FFF2-40B4-BE49-F238E27FC236}">
                <a16:creationId xmlns:a16="http://schemas.microsoft.com/office/drawing/2014/main" id="{FBBEBD69-0298-4E1D-745D-4AA81692A725}"/>
              </a:ext>
            </a:extLst>
          </p:cNvPr>
          <p:cNvSpPr txBox="1"/>
          <p:nvPr/>
        </p:nvSpPr>
        <p:spPr>
          <a:xfrm>
            <a:off x="8760872" y="2609427"/>
            <a:ext cx="1189138" cy="261610"/>
          </a:xfrm>
          <a:prstGeom prst="rect">
            <a:avLst/>
          </a:prstGeom>
          <a:noFill/>
        </p:spPr>
        <p:txBody>
          <a:bodyPr wrap="square" lIns="91440" tIns="45720" rIns="91440" bIns="45720" rtlCol="0" anchor="t">
            <a:spAutoFit/>
          </a:bodyPr>
          <a:lstStyle/>
          <a:p>
            <a:pPr algn="ctr"/>
            <a:endParaRPr lang="en-US" sz="1100" i="1">
              <a:solidFill>
                <a:srgbClr val="3C5A7E"/>
              </a:solidFill>
              <a:cs typeface="Calibri" panose="020F0502020204030204"/>
            </a:endParaRPr>
          </a:p>
        </p:txBody>
      </p:sp>
      <p:sp>
        <p:nvSpPr>
          <p:cNvPr id="33" name="TextBox 32">
            <a:extLst>
              <a:ext uri="{FF2B5EF4-FFF2-40B4-BE49-F238E27FC236}">
                <a16:creationId xmlns:a16="http://schemas.microsoft.com/office/drawing/2014/main" id="{B2791BD0-8AC8-1059-6851-A6DF027FF371}"/>
              </a:ext>
            </a:extLst>
          </p:cNvPr>
          <p:cNvSpPr txBox="1"/>
          <p:nvPr/>
        </p:nvSpPr>
        <p:spPr>
          <a:xfrm>
            <a:off x="2217197" y="3364409"/>
            <a:ext cx="1189138" cy="261610"/>
          </a:xfrm>
          <a:prstGeom prst="rect">
            <a:avLst/>
          </a:prstGeom>
          <a:noFill/>
        </p:spPr>
        <p:txBody>
          <a:bodyPr wrap="square" lIns="91440" tIns="45720" rIns="91440" bIns="45720" rtlCol="0" anchor="t">
            <a:spAutoFit/>
          </a:bodyPr>
          <a:lstStyle/>
          <a:p>
            <a:pPr algn="ctr"/>
            <a:endParaRPr lang="es-ES" sz="1100" i="1">
              <a:solidFill>
                <a:srgbClr val="3C5A7E"/>
              </a:solidFill>
              <a:cs typeface="Calibri" panose="020F0502020204030204"/>
            </a:endParaRPr>
          </a:p>
        </p:txBody>
      </p:sp>
      <p:sp>
        <p:nvSpPr>
          <p:cNvPr id="35" name="TextBox 34">
            <a:extLst>
              <a:ext uri="{FF2B5EF4-FFF2-40B4-BE49-F238E27FC236}">
                <a16:creationId xmlns:a16="http://schemas.microsoft.com/office/drawing/2014/main" id="{6A99A197-A24A-8CB9-7FD6-AF5CD7454EB4}"/>
              </a:ext>
            </a:extLst>
          </p:cNvPr>
          <p:cNvSpPr txBox="1"/>
          <p:nvPr/>
        </p:nvSpPr>
        <p:spPr>
          <a:xfrm>
            <a:off x="3512597" y="3294225"/>
            <a:ext cx="1189138" cy="261610"/>
          </a:xfrm>
          <a:prstGeom prst="rect">
            <a:avLst/>
          </a:prstGeom>
          <a:noFill/>
        </p:spPr>
        <p:txBody>
          <a:bodyPr wrap="square" lIns="91440" tIns="45720" rIns="91440" bIns="45720" rtlCol="0" anchor="t">
            <a:spAutoFit/>
          </a:bodyPr>
          <a:lstStyle/>
          <a:p>
            <a:pPr algn="ctr"/>
            <a:endParaRPr lang="en-US" sz="1100" i="1">
              <a:solidFill>
                <a:srgbClr val="3C5A7E"/>
              </a:solidFill>
              <a:cs typeface="Calibri" panose="020F0502020204030204"/>
            </a:endParaRPr>
          </a:p>
        </p:txBody>
      </p:sp>
      <p:sp>
        <p:nvSpPr>
          <p:cNvPr id="37" name="TextBox 36">
            <a:extLst>
              <a:ext uri="{FF2B5EF4-FFF2-40B4-BE49-F238E27FC236}">
                <a16:creationId xmlns:a16="http://schemas.microsoft.com/office/drawing/2014/main" id="{92C38072-84DB-93F8-2704-898AE872C2B7}"/>
              </a:ext>
            </a:extLst>
          </p:cNvPr>
          <p:cNvSpPr txBox="1"/>
          <p:nvPr/>
        </p:nvSpPr>
        <p:spPr>
          <a:xfrm>
            <a:off x="4846097" y="3278183"/>
            <a:ext cx="1189138" cy="261610"/>
          </a:xfrm>
          <a:prstGeom prst="rect">
            <a:avLst/>
          </a:prstGeom>
          <a:noFill/>
        </p:spPr>
        <p:txBody>
          <a:bodyPr wrap="square" lIns="91440" tIns="45720" rIns="91440" bIns="45720" rtlCol="0" anchor="t">
            <a:spAutoFit/>
          </a:bodyPr>
          <a:lstStyle/>
          <a:p>
            <a:pPr algn="ctr"/>
            <a:endParaRPr lang="en-US" sz="1100" i="1">
              <a:solidFill>
                <a:srgbClr val="3C5A7E"/>
              </a:solidFill>
              <a:cs typeface="Calibri" panose="020F0502020204030204"/>
            </a:endParaRPr>
          </a:p>
        </p:txBody>
      </p:sp>
      <p:sp>
        <p:nvSpPr>
          <p:cNvPr id="39" name="TextBox 38">
            <a:extLst>
              <a:ext uri="{FF2B5EF4-FFF2-40B4-BE49-F238E27FC236}">
                <a16:creationId xmlns:a16="http://schemas.microsoft.com/office/drawing/2014/main" id="{67659305-1071-C1FE-DB89-C37AF99B6976}"/>
              </a:ext>
            </a:extLst>
          </p:cNvPr>
          <p:cNvSpPr txBox="1"/>
          <p:nvPr/>
        </p:nvSpPr>
        <p:spPr>
          <a:xfrm>
            <a:off x="874172" y="4135934"/>
            <a:ext cx="1189138" cy="261610"/>
          </a:xfrm>
          <a:prstGeom prst="rect">
            <a:avLst/>
          </a:prstGeom>
          <a:noFill/>
        </p:spPr>
        <p:txBody>
          <a:bodyPr wrap="square" lIns="91440" tIns="45720" rIns="91440" bIns="45720" rtlCol="0" anchor="t">
            <a:spAutoFit/>
          </a:bodyPr>
          <a:lstStyle/>
          <a:p>
            <a:pPr algn="ctr"/>
            <a:endParaRPr lang="en-US" sz="1100" i="1">
              <a:solidFill>
                <a:srgbClr val="3C5A7E"/>
              </a:solidFill>
              <a:cs typeface="Calibri" panose="020F0502020204030204"/>
            </a:endParaRPr>
          </a:p>
        </p:txBody>
      </p:sp>
      <p:sp>
        <p:nvSpPr>
          <p:cNvPr id="41" name="TextBox 40">
            <a:extLst>
              <a:ext uri="{FF2B5EF4-FFF2-40B4-BE49-F238E27FC236}">
                <a16:creationId xmlns:a16="http://schemas.microsoft.com/office/drawing/2014/main" id="{A441B5EE-8B7C-11F0-5B80-153C8535D2C3}"/>
              </a:ext>
            </a:extLst>
          </p:cNvPr>
          <p:cNvSpPr txBox="1"/>
          <p:nvPr/>
        </p:nvSpPr>
        <p:spPr>
          <a:xfrm>
            <a:off x="3550697" y="4266777"/>
            <a:ext cx="1189138" cy="261610"/>
          </a:xfrm>
          <a:prstGeom prst="rect">
            <a:avLst/>
          </a:prstGeom>
          <a:noFill/>
        </p:spPr>
        <p:txBody>
          <a:bodyPr wrap="square" lIns="91440" tIns="45720" rIns="91440" bIns="45720" rtlCol="0" anchor="t">
            <a:spAutoFit/>
          </a:bodyPr>
          <a:lstStyle/>
          <a:p>
            <a:pPr algn="ctr"/>
            <a:endParaRPr lang="es-ES" sz="1100" i="1">
              <a:solidFill>
                <a:srgbClr val="3C5A7E"/>
              </a:solidFill>
              <a:cs typeface="Calibri" panose="020F0502020204030204"/>
            </a:endParaRPr>
          </a:p>
        </p:txBody>
      </p:sp>
      <p:sp>
        <p:nvSpPr>
          <p:cNvPr id="43" name="TextBox 42">
            <a:extLst>
              <a:ext uri="{FF2B5EF4-FFF2-40B4-BE49-F238E27FC236}">
                <a16:creationId xmlns:a16="http://schemas.microsoft.com/office/drawing/2014/main" id="{D8C4C8B4-D3E8-E171-645C-6EE4F12DA727}"/>
              </a:ext>
            </a:extLst>
          </p:cNvPr>
          <p:cNvSpPr txBox="1"/>
          <p:nvPr/>
        </p:nvSpPr>
        <p:spPr>
          <a:xfrm>
            <a:off x="6160547" y="4037175"/>
            <a:ext cx="1189138" cy="261610"/>
          </a:xfrm>
          <a:prstGeom prst="rect">
            <a:avLst/>
          </a:prstGeom>
          <a:noFill/>
        </p:spPr>
        <p:txBody>
          <a:bodyPr wrap="square" lIns="91440" tIns="45720" rIns="91440" bIns="45720" rtlCol="0" anchor="t">
            <a:spAutoFit/>
          </a:bodyPr>
          <a:lstStyle/>
          <a:p>
            <a:pPr algn="ctr"/>
            <a:endParaRPr lang="en-US" sz="1100" i="1">
              <a:solidFill>
                <a:srgbClr val="3C5A7E"/>
              </a:solidFill>
              <a:cs typeface="Calibri" panose="020F0502020204030204"/>
            </a:endParaRPr>
          </a:p>
        </p:txBody>
      </p:sp>
      <p:sp>
        <p:nvSpPr>
          <p:cNvPr id="45" name="TextBox 44">
            <a:extLst>
              <a:ext uri="{FF2B5EF4-FFF2-40B4-BE49-F238E27FC236}">
                <a16:creationId xmlns:a16="http://schemas.microsoft.com/office/drawing/2014/main" id="{01CD5B84-EB90-9488-2EE4-A7C2575626A9}"/>
              </a:ext>
            </a:extLst>
          </p:cNvPr>
          <p:cNvSpPr txBox="1"/>
          <p:nvPr/>
        </p:nvSpPr>
        <p:spPr>
          <a:xfrm>
            <a:off x="7509588" y="4225168"/>
            <a:ext cx="1189138" cy="261610"/>
          </a:xfrm>
          <a:prstGeom prst="rect">
            <a:avLst/>
          </a:prstGeom>
          <a:noFill/>
        </p:spPr>
        <p:txBody>
          <a:bodyPr wrap="square" lIns="91440" tIns="45720" rIns="91440" bIns="45720" rtlCol="0" anchor="t">
            <a:spAutoFit/>
          </a:bodyPr>
          <a:lstStyle/>
          <a:p>
            <a:pPr algn="ctr"/>
            <a:endParaRPr lang="es-ES" sz="1100" i="1">
              <a:solidFill>
                <a:srgbClr val="3C5A7E"/>
              </a:solidFill>
              <a:cs typeface="Calibri" panose="020F0502020204030204"/>
            </a:endParaRPr>
          </a:p>
        </p:txBody>
      </p:sp>
      <p:sp>
        <p:nvSpPr>
          <p:cNvPr id="47" name="TextBox 46">
            <a:extLst>
              <a:ext uri="{FF2B5EF4-FFF2-40B4-BE49-F238E27FC236}">
                <a16:creationId xmlns:a16="http://schemas.microsoft.com/office/drawing/2014/main" id="{03512196-0C7F-8E9F-5823-339517D64B33}"/>
              </a:ext>
            </a:extLst>
          </p:cNvPr>
          <p:cNvSpPr txBox="1"/>
          <p:nvPr/>
        </p:nvSpPr>
        <p:spPr>
          <a:xfrm>
            <a:off x="8798972" y="4196092"/>
            <a:ext cx="1189138" cy="261610"/>
          </a:xfrm>
          <a:prstGeom prst="rect">
            <a:avLst/>
          </a:prstGeom>
          <a:noFill/>
        </p:spPr>
        <p:txBody>
          <a:bodyPr wrap="square" lIns="91440" tIns="45720" rIns="91440" bIns="45720" rtlCol="0" anchor="t">
            <a:spAutoFit/>
          </a:bodyPr>
          <a:lstStyle/>
          <a:p>
            <a:pPr algn="ctr"/>
            <a:endParaRPr lang="en-US" sz="1100" i="1">
              <a:solidFill>
                <a:srgbClr val="3C5A7E"/>
              </a:solidFill>
              <a:cs typeface="Calibri" panose="020F0502020204030204"/>
            </a:endParaRPr>
          </a:p>
        </p:txBody>
      </p:sp>
      <p:sp>
        <p:nvSpPr>
          <p:cNvPr id="50" name="TextBox 49">
            <a:extLst>
              <a:ext uri="{FF2B5EF4-FFF2-40B4-BE49-F238E27FC236}">
                <a16:creationId xmlns:a16="http://schemas.microsoft.com/office/drawing/2014/main" id="{F83BB3DF-24AB-35AC-B961-980F34BB3ADE}"/>
              </a:ext>
            </a:extLst>
          </p:cNvPr>
          <p:cNvSpPr txBox="1"/>
          <p:nvPr/>
        </p:nvSpPr>
        <p:spPr>
          <a:xfrm>
            <a:off x="788447" y="4862842"/>
            <a:ext cx="1189138" cy="261610"/>
          </a:xfrm>
          <a:prstGeom prst="rect">
            <a:avLst/>
          </a:prstGeom>
          <a:noFill/>
        </p:spPr>
        <p:txBody>
          <a:bodyPr wrap="square" lIns="91440" tIns="45720" rIns="91440" bIns="45720" rtlCol="0" anchor="t">
            <a:spAutoFit/>
          </a:bodyPr>
          <a:lstStyle/>
          <a:p>
            <a:pPr algn="ctr"/>
            <a:endParaRPr lang="es-ES" sz="1100" i="1">
              <a:solidFill>
                <a:srgbClr val="3C5A7E"/>
              </a:solidFill>
              <a:cs typeface="Calibri" panose="020F0502020204030204"/>
            </a:endParaRPr>
          </a:p>
        </p:txBody>
      </p:sp>
      <p:sp>
        <p:nvSpPr>
          <p:cNvPr id="52" name="TextBox 51">
            <a:extLst>
              <a:ext uri="{FF2B5EF4-FFF2-40B4-BE49-F238E27FC236}">
                <a16:creationId xmlns:a16="http://schemas.microsoft.com/office/drawing/2014/main" id="{392C2939-6EB5-3020-BE58-C37B98B3F84B}"/>
              </a:ext>
            </a:extLst>
          </p:cNvPr>
          <p:cNvSpPr txBox="1"/>
          <p:nvPr/>
        </p:nvSpPr>
        <p:spPr>
          <a:xfrm>
            <a:off x="4817522" y="4943052"/>
            <a:ext cx="1189138" cy="261610"/>
          </a:xfrm>
          <a:prstGeom prst="rect">
            <a:avLst/>
          </a:prstGeom>
          <a:noFill/>
        </p:spPr>
        <p:txBody>
          <a:bodyPr wrap="square" lIns="91440" tIns="45720" rIns="91440" bIns="45720" rtlCol="0" anchor="t">
            <a:spAutoFit/>
          </a:bodyPr>
          <a:lstStyle/>
          <a:p>
            <a:pPr algn="ctr"/>
            <a:endParaRPr lang="es-ES" sz="1100" i="1">
              <a:solidFill>
                <a:srgbClr val="3C5A7E"/>
              </a:solidFill>
              <a:cs typeface="Calibri" panose="020F0502020204030204"/>
            </a:endParaRPr>
          </a:p>
        </p:txBody>
      </p:sp>
      <p:sp>
        <p:nvSpPr>
          <p:cNvPr id="74" name="TextBox 73">
            <a:extLst>
              <a:ext uri="{FF2B5EF4-FFF2-40B4-BE49-F238E27FC236}">
                <a16:creationId xmlns:a16="http://schemas.microsoft.com/office/drawing/2014/main" id="{22F8C699-CD11-A19C-1D86-D5746F1C2D4E}"/>
              </a:ext>
            </a:extLst>
          </p:cNvPr>
          <p:cNvSpPr txBox="1"/>
          <p:nvPr/>
        </p:nvSpPr>
        <p:spPr>
          <a:xfrm>
            <a:off x="2217197" y="5430332"/>
            <a:ext cx="1189138" cy="261610"/>
          </a:xfrm>
          <a:prstGeom prst="rect">
            <a:avLst/>
          </a:prstGeom>
          <a:noFill/>
        </p:spPr>
        <p:txBody>
          <a:bodyPr wrap="square" lIns="91440" tIns="45720" rIns="91440" bIns="45720" rtlCol="0" anchor="t">
            <a:spAutoFit/>
          </a:bodyPr>
          <a:lstStyle/>
          <a:p>
            <a:pPr algn="ctr"/>
            <a:endParaRPr lang="en-US" sz="1100" i="1">
              <a:solidFill>
                <a:srgbClr val="3C5A7E"/>
              </a:solidFill>
              <a:cs typeface="Calibri" panose="020F0502020204030204"/>
            </a:endParaRPr>
          </a:p>
        </p:txBody>
      </p:sp>
      <p:sp>
        <p:nvSpPr>
          <p:cNvPr id="76" name="TextBox 75">
            <a:extLst>
              <a:ext uri="{FF2B5EF4-FFF2-40B4-BE49-F238E27FC236}">
                <a16:creationId xmlns:a16="http://schemas.microsoft.com/office/drawing/2014/main" id="{1A272F2E-6D3C-37B9-8A0B-58AF0BF730CB}"/>
              </a:ext>
            </a:extLst>
          </p:cNvPr>
          <p:cNvSpPr txBox="1"/>
          <p:nvPr/>
        </p:nvSpPr>
        <p:spPr>
          <a:xfrm>
            <a:off x="3512597" y="5542626"/>
            <a:ext cx="1189138" cy="261610"/>
          </a:xfrm>
          <a:prstGeom prst="rect">
            <a:avLst/>
          </a:prstGeom>
          <a:noFill/>
        </p:spPr>
        <p:txBody>
          <a:bodyPr wrap="square" lIns="91440" tIns="45720" rIns="91440" bIns="45720" rtlCol="0" anchor="t">
            <a:spAutoFit/>
          </a:bodyPr>
          <a:lstStyle/>
          <a:p>
            <a:pPr algn="ctr"/>
            <a:endParaRPr lang="en-US" sz="1100" i="1">
              <a:solidFill>
                <a:srgbClr val="3C5A7E"/>
              </a:solidFill>
              <a:cs typeface="Calibri" panose="020F0502020204030204"/>
            </a:endParaRPr>
          </a:p>
        </p:txBody>
      </p:sp>
      <p:sp>
        <p:nvSpPr>
          <p:cNvPr id="80" name="TextBox 79">
            <a:extLst>
              <a:ext uri="{FF2B5EF4-FFF2-40B4-BE49-F238E27FC236}">
                <a16:creationId xmlns:a16="http://schemas.microsoft.com/office/drawing/2014/main" id="{08D62282-23A9-39F4-D52B-8AD04D1BBEEC}"/>
              </a:ext>
            </a:extLst>
          </p:cNvPr>
          <p:cNvSpPr txBox="1"/>
          <p:nvPr/>
        </p:nvSpPr>
        <p:spPr>
          <a:xfrm>
            <a:off x="6170072" y="5542626"/>
            <a:ext cx="1189138" cy="261610"/>
          </a:xfrm>
          <a:prstGeom prst="rect">
            <a:avLst/>
          </a:prstGeom>
          <a:noFill/>
        </p:spPr>
        <p:txBody>
          <a:bodyPr wrap="square" lIns="91440" tIns="45720" rIns="91440" bIns="45720" rtlCol="0" anchor="t">
            <a:spAutoFit/>
          </a:bodyPr>
          <a:lstStyle/>
          <a:p>
            <a:pPr algn="ctr"/>
            <a:endParaRPr lang="en-US" sz="1100" i="1">
              <a:solidFill>
                <a:srgbClr val="3C5A7E"/>
              </a:solidFill>
              <a:cs typeface="Calibri" panose="020F0502020204030204"/>
            </a:endParaRPr>
          </a:p>
        </p:txBody>
      </p:sp>
      <p:sp>
        <p:nvSpPr>
          <p:cNvPr id="82" name="TextBox 81">
            <a:extLst>
              <a:ext uri="{FF2B5EF4-FFF2-40B4-BE49-F238E27FC236}">
                <a16:creationId xmlns:a16="http://schemas.microsoft.com/office/drawing/2014/main" id="{CE530130-19BF-5593-A8B1-9EBE2485F42A}"/>
              </a:ext>
            </a:extLst>
          </p:cNvPr>
          <p:cNvSpPr txBox="1"/>
          <p:nvPr/>
        </p:nvSpPr>
        <p:spPr>
          <a:xfrm>
            <a:off x="732301" y="6326684"/>
            <a:ext cx="2003318" cy="261610"/>
          </a:xfrm>
          <a:prstGeom prst="rect">
            <a:avLst/>
          </a:prstGeom>
          <a:noFill/>
        </p:spPr>
        <p:txBody>
          <a:bodyPr wrap="square" lIns="91440" tIns="45720" rIns="91440" bIns="45720" rtlCol="0" anchor="t">
            <a:spAutoFit/>
          </a:bodyPr>
          <a:lstStyle/>
          <a:p>
            <a:pPr algn="ctr"/>
            <a:endParaRPr lang="es-ES" sz="1100" i="1">
              <a:solidFill>
                <a:srgbClr val="3C5A7E"/>
              </a:solidFill>
              <a:cs typeface="Calibri" panose="020F0502020204030204"/>
            </a:endParaRPr>
          </a:p>
        </p:txBody>
      </p:sp>
      <p:sp>
        <p:nvSpPr>
          <p:cNvPr id="84" name="TextBox 83">
            <a:extLst>
              <a:ext uri="{FF2B5EF4-FFF2-40B4-BE49-F238E27FC236}">
                <a16:creationId xmlns:a16="http://schemas.microsoft.com/office/drawing/2014/main" id="{24530454-E862-6C32-5AE2-A1A83C9BC46C}"/>
              </a:ext>
            </a:extLst>
          </p:cNvPr>
          <p:cNvSpPr txBox="1"/>
          <p:nvPr/>
        </p:nvSpPr>
        <p:spPr>
          <a:xfrm>
            <a:off x="4601600" y="6258059"/>
            <a:ext cx="1748577" cy="261610"/>
          </a:xfrm>
          <a:prstGeom prst="rect">
            <a:avLst/>
          </a:prstGeom>
          <a:noFill/>
        </p:spPr>
        <p:txBody>
          <a:bodyPr wrap="square" lIns="91440" tIns="45720" rIns="91440" bIns="45720" rtlCol="0" anchor="t">
            <a:spAutoFit/>
          </a:bodyPr>
          <a:lstStyle/>
          <a:p>
            <a:pPr algn="ctr"/>
            <a:endParaRPr lang="es-ES" sz="1100" i="1">
              <a:solidFill>
                <a:srgbClr val="3C5A7E"/>
              </a:solidFill>
              <a:cs typeface="Calibri" panose="020F0502020204030204"/>
            </a:endParaRPr>
          </a:p>
        </p:txBody>
      </p:sp>
      <p:sp>
        <p:nvSpPr>
          <p:cNvPr id="93" name="TextBox 92">
            <a:extLst>
              <a:ext uri="{FF2B5EF4-FFF2-40B4-BE49-F238E27FC236}">
                <a16:creationId xmlns:a16="http://schemas.microsoft.com/office/drawing/2014/main" id="{1E3CFBFE-ED9D-0526-928D-A8A3F9430172}"/>
              </a:ext>
            </a:extLst>
          </p:cNvPr>
          <p:cNvSpPr txBox="1"/>
          <p:nvPr/>
        </p:nvSpPr>
        <p:spPr>
          <a:xfrm>
            <a:off x="8360112" y="6358768"/>
            <a:ext cx="1627998" cy="261610"/>
          </a:xfrm>
          <a:prstGeom prst="rect">
            <a:avLst/>
          </a:prstGeom>
          <a:noFill/>
        </p:spPr>
        <p:txBody>
          <a:bodyPr wrap="square" lIns="91440" tIns="45720" rIns="91440" bIns="45720" rtlCol="0" anchor="t">
            <a:spAutoFit/>
          </a:bodyPr>
          <a:lstStyle/>
          <a:p>
            <a:pPr algn="ctr"/>
            <a:endParaRPr lang="es-ES" sz="1100" i="1">
              <a:solidFill>
                <a:srgbClr val="3C5A7E"/>
              </a:solidFill>
              <a:cs typeface="Calibri" panose="020F0502020204030204"/>
            </a:endParaRPr>
          </a:p>
        </p:txBody>
      </p:sp>
      <p:cxnSp>
        <p:nvCxnSpPr>
          <p:cNvPr id="2" name="Straight Arrow Connector 1">
            <a:extLst>
              <a:ext uri="{FF2B5EF4-FFF2-40B4-BE49-F238E27FC236}">
                <a16:creationId xmlns:a16="http://schemas.microsoft.com/office/drawing/2014/main" id="{2A6FDA21-C763-9FDE-84FF-83FC94657B1A}"/>
              </a:ext>
            </a:extLst>
          </p:cNvPr>
          <p:cNvCxnSpPr/>
          <p:nvPr/>
        </p:nvCxnSpPr>
        <p:spPr>
          <a:xfrm flipH="1">
            <a:off x="2198915" y="2220687"/>
            <a:ext cx="4838" cy="4180112"/>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8F57830-36FA-92AE-BE6D-EA8D50C452DF}"/>
              </a:ext>
            </a:extLst>
          </p:cNvPr>
          <p:cNvCxnSpPr>
            <a:cxnSpLocks/>
          </p:cNvCxnSpPr>
          <p:nvPr/>
        </p:nvCxnSpPr>
        <p:spPr>
          <a:xfrm flipH="1">
            <a:off x="3507618" y="2224313"/>
            <a:ext cx="4838" cy="4143827"/>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C763C92-B159-B709-3ACF-CF5B257C0202}"/>
              </a:ext>
            </a:extLst>
          </p:cNvPr>
          <p:cNvCxnSpPr>
            <a:cxnSpLocks/>
          </p:cNvCxnSpPr>
          <p:nvPr/>
        </p:nvCxnSpPr>
        <p:spPr>
          <a:xfrm flipH="1">
            <a:off x="4800599" y="2220684"/>
            <a:ext cx="4838" cy="4143827"/>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55E8299-9189-7C76-B722-DE017A74CA75}"/>
              </a:ext>
            </a:extLst>
          </p:cNvPr>
          <p:cNvCxnSpPr>
            <a:cxnSpLocks/>
          </p:cNvCxnSpPr>
          <p:nvPr/>
        </p:nvCxnSpPr>
        <p:spPr>
          <a:xfrm flipH="1">
            <a:off x="6118980" y="2233989"/>
            <a:ext cx="4838" cy="4143827"/>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AF8583E-3845-1220-2940-8307E14E552C}"/>
              </a:ext>
            </a:extLst>
          </p:cNvPr>
          <p:cNvCxnSpPr>
            <a:cxnSpLocks/>
          </p:cNvCxnSpPr>
          <p:nvPr/>
        </p:nvCxnSpPr>
        <p:spPr>
          <a:xfrm flipH="1">
            <a:off x="7424056" y="2224313"/>
            <a:ext cx="4838" cy="4143827"/>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EBEB19A-D58A-1A05-0581-36DFCBA320EE}"/>
              </a:ext>
            </a:extLst>
          </p:cNvPr>
          <p:cNvCxnSpPr>
            <a:cxnSpLocks/>
          </p:cNvCxnSpPr>
          <p:nvPr/>
        </p:nvCxnSpPr>
        <p:spPr>
          <a:xfrm flipH="1">
            <a:off x="8586409" y="2221894"/>
            <a:ext cx="4838" cy="4143827"/>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C187A4F3-942A-AADD-5C86-7D05C8EDE4A3}"/>
              </a:ext>
            </a:extLst>
          </p:cNvPr>
          <p:cNvSpPr txBox="1"/>
          <p:nvPr/>
        </p:nvSpPr>
        <p:spPr>
          <a:xfrm>
            <a:off x="9950010" y="279608"/>
            <a:ext cx="1540806" cy="369332"/>
          </a:xfrm>
          <a:prstGeom prst="rect">
            <a:avLst/>
          </a:prstGeom>
          <a:noFill/>
        </p:spPr>
        <p:txBody>
          <a:bodyPr wrap="none" rtlCol="0">
            <a:spAutoFit/>
          </a:bodyPr>
          <a:lstStyle/>
          <a:p>
            <a:r>
              <a:rPr lang="es-ES_tradnl" dirty="0">
                <a:solidFill>
                  <a:srgbClr val="FF0000"/>
                </a:solidFill>
              </a:rPr>
              <a:t>TF 16: </a:t>
            </a:r>
            <a:r>
              <a:rPr lang="es-ES_tradnl" dirty="0" err="1">
                <a:solidFill>
                  <a:srgbClr val="FF0000"/>
                </a:solidFill>
              </a:rPr>
              <a:t>Slide</a:t>
            </a:r>
            <a:r>
              <a:rPr lang="es-ES_tradnl" dirty="0">
                <a:solidFill>
                  <a:srgbClr val="FF0000"/>
                </a:solidFill>
              </a:rPr>
              <a:t> 26</a:t>
            </a:r>
          </a:p>
        </p:txBody>
      </p:sp>
    </p:spTree>
    <p:extLst>
      <p:ext uri="{BB962C8B-B14F-4D97-AF65-F5344CB8AC3E}">
        <p14:creationId xmlns:p14="http://schemas.microsoft.com/office/powerpoint/2010/main" val="41603456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a:extLst>
              <a:ext uri="{FF2B5EF4-FFF2-40B4-BE49-F238E27FC236}">
                <a16:creationId xmlns:a16="http://schemas.microsoft.com/office/drawing/2014/main" id="{00E293BF-549B-485D-9D6B-4891FBAD4F6B}"/>
              </a:ext>
            </a:extLst>
          </p:cNvPr>
          <p:cNvSpPr>
            <a:spLocks noGrp="1"/>
          </p:cNvSpPr>
          <p:nvPr>
            <p:ph type="title" idx="4294967295"/>
          </p:nvPr>
        </p:nvSpPr>
        <p:spPr>
          <a:xfrm>
            <a:off x="0" y="365125"/>
            <a:ext cx="10515600" cy="1325563"/>
          </a:xfrm>
        </p:spPr>
        <p:txBody>
          <a:bodyPr/>
          <a:lstStyle/>
          <a:p>
            <a:r>
              <a:rPr lang="en-US"/>
              <a:t>Balanced scorecard slide 5</a:t>
            </a:r>
          </a:p>
        </p:txBody>
      </p:sp>
      <p:sp>
        <p:nvSpPr>
          <p:cNvPr id="6" name="TextBox 5">
            <a:extLst>
              <a:ext uri="{FF2B5EF4-FFF2-40B4-BE49-F238E27FC236}">
                <a16:creationId xmlns:a16="http://schemas.microsoft.com/office/drawing/2014/main" id="{9D4923C9-8C01-DECA-C99A-316DE8D40160}"/>
              </a:ext>
            </a:extLst>
          </p:cNvPr>
          <p:cNvSpPr txBox="1"/>
          <p:nvPr/>
        </p:nvSpPr>
        <p:spPr>
          <a:xfrm>
            <a:off x="1183242" y="1651836"/>
            <a:ext cx="7694032" cy="553998"/>
          </a:xfrm>
          <a:prstGeom prst="rect">
            <a:avLst/>
          </a:prstGeom>
          <a:noFill/>
        </p:spPr>
        <p:txBody>
          <a:bodyPr wrap="square" lIns="0" tIns="0" rIns="0" bIns="0" rtlCol="0">
            <a:spAutoFit/>
          </a:bodyPr>
          <a:lstStyle/>
          <a:p>
            <a:r>
              <a:rPr lang="en-US" b="1" i="1"/>
              <a:t>All projects and programs should support a multimodal future for the Corridor.  Project categories represent different modes:</a:t>
            </a:r>
          </a:p>
        </p:txBody>
      </p:sp>
      <p:sp>
        <p:nvSpPr>
          <p:cNvPr id="20" name="TextBox 19">
            <a:extLst>
              <a:ext uri="{FF2B5EF4-FFF2-40B4-BE49-F238E27FC236}">
                <a16:creationId xmlns:a16="http://schemas.microsoft.com/office/drawing/2014/main" id="{5853CDC6-B4BF-168E-86E9-5FBC979ACE96}"/>
              </a:ext>
            </a:extLst>
          </p:cNvPr>
          <p:cNvSpPr txBox="1"/>
          <p:nvPr/>
        </p:nvSpPr>
        <p:spPr>
          <a:xfrm>
            <a:off x="487767" y="1188570"/>
            <a:ext cx="6778447" cy="369332"/>
          </a:xfrm>
          <a:prstGeom prst="rect">
            <a:avLst/>
          </a:prstGeom>
          <a:noFill/>
        </p:spPr>
        <p:txBody>
          <a:bodyPr wrap="square" lIns="0" tIns="0" rIns="0" bIns="0" rtlCol="0" anchor="t">
            <a:spAutoFit/>
          </a:bodyPr>
          <a:lstStyle/>
          <a:p>
            <a:r>
              <a:rPr lang="en-US" sz="2400" b="1"/>
              <a:t>Projects are organized by “improvement category”:</a:t>
            </a:r>
            <a:endParaRPr lang="en-US" sz="2400" b="1">
              <a:ea typeface="Calibri"/>
              <a:cs typeface="Calibri"/>
            </a:endParaRPr>
          </a:p>
        </p:txBody>
      </p:sp>
      <p:sp>
        <p:nvSpPr>
          <p:cNvPr id="3" name="Title 1">
            <a:extLst>
              <a:ext uri="{FF2B5EF4-FFF2-40B4-BE49-F238E27FC236}">
                <a16:creationId xmlns:a16="http://schemas.microsoft.com/office/drawing/2014/main" id="{1BC4B5B1-A92C-4D4D-26B8-EA509547EF25}"/>
              </a:ext>
            </a:extLst>
          </p:cNvPr>
          <p:cNvSpPr txBox="1">
            <a:spLocks/>
          </p:cNvSpPr>
          <p:nvPr/>
        </p:nvSpPr>
        <p:spPr>
          <a:xfrm>
            <a:off x="354361" y="212442"/>
            <a:ext cx="11302325" cy="409607"/>
          </a:xfrm>
          <a:prstGeom prst="rect">
            <a:avLst/>
          </a:prstGeom>
        </p:spPr>
        <p:txBody>
          <a:bodyPr lIns="91440" tIns="45720" rIns="91440" bIns="45720" anchor="t"/>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a:ea typeface="+mn-lt"/>
                <a:cs typeface="+mn-lt"/>
              </a:rPr>
              <a:t>Initial List of Projects &amp; Programs:</a:t>
            </a:r>
            <a:r>
              <a:rPr lang="en-US">
                <a:cs typeface="Calibri"/>
              </a:rPr>
              <a:t> Categories</a:t>
            </a:r>
            <a:br>
              <a:rPr lang="en-US">
                <a:cs typeface="Calibri"/>
              </a:rPr>
            </a:br>
            <a:endParaRPr lang="es-ES" i="1">
              <a:cs typeface="Calibri"/>
            </a:endParaRPr>
          </a:p>
        </p:txBody>
      </p:sp>
      <p:sp>
        <p:nvSpPr>
          <p:cNvPr id="4" name="TextBox 3">
            <a:extLst>
              <a:ext uri="{FF2B5EF4-FFF2-40B4-BE49-F238E27FC236}">
                <a16:creationId xmlns:a16="http://schemas.microsoft.com/office/drawing/2014/main" id="{AC29AD09-42AE-1DC9-A82D-4E3CDD65C2F2}"/>
              </a:ext>
            </a:extLst>
          </p:cNvPr>
          <p:cNvSpPr txBox="1"/>
          <p:nvPr/>
        </p:nvSpPr>
        <p:spPr>
          <a:xfrm>
            <a:off x="6583767" y="1188570"/>
            <a:ext cx="5608233" cy="369332"/>
          </a:xfrm>
          <a:prstGeom prst="rect">
            <a:avLst/>
          </a:prstGeom>
          <a:noFill/>
        </p:spPr>
        <p:txBody>
          <a:bodyPr wrap="square" lIns="0" tIns="0" rIns="0" bIns="0" rtlCol="0" anchor="t">
            <a:spAutoFit/>
          </a:bodyPr>
          <a:lstStyle/>
          <a:p>
            <a:endParaRPr lang="es-ES" sz="2400" b="1" i="1">
              <a:solidFill>
                <a:srgbClr val="3C5A7E"/>
              </a:solidFill>
              <a:cs typeface="Calibri"/>
            </a:endParaRPr>
          </a:p>
        </p:txBody>
      </p:sp>
      <p:sp>
        <p:nvSpPr>
          <p:cNvPr id="7" name="TextBox 6">
            <a:extLst>
              <a:ext uri="{FF2B5EF4-FFF2-40B4-BE49-F238E27FC236}">
                <a16:creationId xmlns:a16="http://schemas.microsoft.com/office/drawing/2014/main" id="{0D25C106-21D0-7240-0224-FD63A139C347}"/>
              </a:ext>
            </a:extLst>
          </p:cNvPr>
          <p:cNvSpPr txBox="1"/>
          <p:nvPr/>
        </p:nvSpPr>
        <p:spPr>
          <a:xfrm>
            <a:off x="6550674" y="1904500"/>
            <a:ext cx="5528985" cy="246221"/>
          </a:xfrm>
          <a:prstGeom prst="rect">
            <a:avLst/>
          </a:prstGeom>
          <a:noFill/>
        </p:spPr>
        <p:txBody>
          <a:bodyPr wrap="square" lIns="0" tIns="0" rIns="0" bIns="0" rtlCol="0" anchor="t">
            <a:spAutoFit/>
          </a:bodyPr>
          <a:lstStyle/>
          <a:p>
            <a:endParaRPr lang="es-ES" sz="1600" i="1">
              <a:solidFill>
                <a:srgbClr val="3C5A7E"/>
              </a:solidFill>
              <a:cs typeface="Calibri"/>
            </a:endParaRPr>
          </a:p>
        </p:txBody>
      </p:sp>
      <p:sp>
        <p:nvSpPr>
          <p:cNvPr id="14" name="TextBox 13">
            <a:extLst>
              <a:ext uri="{FF2B5EF4-FFF2-40B4-BE49-F238E27FC236}">
                <a16:creationId xmlns:a16="http://schemas.microsoft.com/office/drawing/2014/main" id="{CA05C675-AC32-5B64-8C3E-EFD0567D4CF4}"/>
              </a:ext>
            </a:extLst>
          </p:cNvPr>
          <p:cNvSpPr txBox="1"/>
          <p:nvPr/>
        </p:nvSpPr>
        <p:spPr>
          <a:xfrm>
            <a:off x="7848243" y="2865652"/>
            <a:ext cx="64" cy="246221"/>
          </a:xfrm>
          <a:prstGeom prst="rect">
            <a:avLst/>
          </a:prstGeom>
          <a:noFill/>
        </p:spPr>
        <p:txBody>
          <a:bodyPr wrap="none" lIns="0" tIns="0" rIns="0" bIns="0" rtlCol="0" anchor="ctr">
            <a:spAutoFit/>
          </a:bodyPr>
          <a:lstStyle/>
          <a:p>
            <a:pPr algn="ctr"/>
            <a:endParaRPr lang="en-US" sz="1600" i="1">
              <a:solidFill>
                <a:srgbClr val="3C5A7E"/>
              </a:solidFill>
              <a:cs typeface="Calibri"/>
            </a:endParaRPr>
          </a:p>
        </p:txBody>
      </p:sp>
      <p:sp>
        <p:nvSpPr>
          <p:cNvPr id="19" name="TextBox 18">
            <a:extLst>
              <a:ext uri="{FF2B5EF4-FFF2-40B4-BE49-F238E27FC236}">
                <a16:creationId xmlns:a16="http://schemas.microsoft.com/office/drawing/2014/main" id="{89C6DA19-BE96-50A9-FDE6-6A4D1E6F4400}"/>
              </a:ext>
            </a:extLst>
          </p:cNvPr>
          <p:cNvSpPr txBox="1"/>
          <p:nvPr/>
        </p:nvSpPr>
        <p:spPr>
          <a:xfrm>
            <a:off x="7848241" y="3582976"/>
            <a:ext cx="65" cy="246221"/>
          </a:xfrm>
          <a:prstGeom prst="rect">
            <a:avLst/>
          </a:prstGeom>
          <a:noFill/>
        </p:spPr>
        <p:txBody>
          <a:bodyPr wrap="none" lIns="0" tIns="0" rIns="0" bIns="0" rtlCol="0" anchor="ctr">
            <a:spAutoFit/>
          </a:bodyPr>
          <a:lstStyle/>
          <a:p>
            <a:pPr algn="ctr"/>
            <a:endParaRPr lang="en-US" sz="1600" i="1">
              <a:solidFill>
                <a:srgbClr val="3C5A7E"/>
              </a:solidFill>
              <a:cs typeface="Calibri"/>
            </a:endParaRPr>
          </a:p>
        </p:txBody>
      </p:sp>
      <p:sp>
        <p:nvSpPr>
          <p:cNvPr id="22" name="TextBox 21">
            <a:extLst>
              <a:ext uri="{FF2B5EF4-FFF2-40B4-BE49-F238E27FC236}">
                <a16:creationId xmlns:a16="http://schemas.microsoft.com/office/drawing/2014/main" id="{DFCE3A42-E212-72DD-BB51-34C76510DC21}"/>
              </a:ext>
            </a:extLst>
          </p:cNvPr>
          <p:cNvSpPr txBox="1"/>
          <p:nvPr/>
        </p:nvSpPr>
        <p:spPr>
          <a:xfrm>
            <a:off x="7848240" y="4306016"/>
            <a:ext cx="65" cy="246221"/>
          </a:xfrm>
          <a:prstGeom prst="rect">
            <a:avLst/>
          </a:prstGeom>
          <a:noFill/>
        </p:spPr>
        <p:txBody>
          <a:bodyPr wrap="none" lIns="0" tIns="0" rIns="0" bIns="0" rtlCol="0" anchor="ctr">
            <a:spAutoFit/>
          </a:bodyPr>
          <a:lstStyle/>
          <a:p>
            <a:pPr algn="ctr"/>
            <a:endParaRPr lang="en-US" sz="1600" i="1">
              <a:solidFill>
                <a:srgbClr val="3C5A7E"/>
              </a:solidFill>
              <a:cs typeface="Calibri"/>
            </a:endParaRPr>
          </a:p>
        </p:txBody>
      </p:sp>
      <p:sp>
        <p:nvSpPr>
          <p:cNvPr id="24" name="TextBox 23">
            <a:extLst>
              <a:ext uri="{FF2B5EF4-FFF2-40B4-BE49-F238E27FC236}">
                <a16:creationId xmlns:a16="http://schemas.microsoft.com/office/drawing/2014/main" id="{58EEFDDB-A24E-5595-306D-B3ED3D3B2F33}"/>
              </a:ext>
            </a:extLst>
          </p:cNvPr>
          <p:cNvSpPr txBox="1"/>
          <p:nvPr/>
        </p:nvSpPr>
        <p:spPr>
          <a:xfrm>
            <a:off x="10062055" y="2865652"/>
            <a:ext cx="65" cy="246221"/>
          </a:xfrm>
          <a:prstGeom prst="rect">
            <a:avLst/>
          </a:prstGeom>
          <a:noFill/>
        </p:spPr>
        <p:txBody>
          <a:bodyPr wrap="none" lIns="0" tIns="0" rIns="0" bIns="0" rtlCol="0" anchor="ctr">
            <a:spAutoFit/>
          </a:bodyPr>
          <a:lstStyle/>
          <a:p>
            <a:pPr algn="ctr"/>
            <a:endParaRPr lang="en-US" sz="1600" i="1">
              <a:solidFill>
                <a:srgbClr val="3C5A7E"/>
              </a:solidFill>
              <a:cs typeface="Calibri"/>
            </a:endParaRPr>
          </a:p>
        </p:txBody>
      </p:sp>
      <p:sp>
        <p:nvSpPr>
          <p:cNvPr id="26" name="TextBox 25">
            <a:extLst>
              <a:ext uri="{FF2B5EF4-FFF2-40B4-BE49-F238E27FC236}">
                <a16:creationId xmlns:a16="http://schemas.microsoft.com/office/drawing/2014/main" id="{7E48AF85-CF55-FA96-B78C-8728F62FDE1B}"/>
              </a:ext>
            </a:extLst>
          </p:cNvPr>
          <p:cNvSpPr txBox="1"/>
          <p:nvPr/>
        </p:nvSpPr>
        <p:spPr>
          <a:xfrm>
            <a:off x="10062054" y="3582976"/>
            <a:ext cx="64" cy="246221"/>
          </a:xfrm>
          <a:prstGeom prst="rect">
            <a:avLst/>
          </a:prstGeom>
          <a:noFill/>
        </p:spPr>
        <p:txBody>
          <a:bodyPr wrap="none" lIns="0" tIns="0" rIns="0" bIns="0" rtlCol="0" anchor="ctr">
            <a:spAutoFit/>
          </a:bodyPr>
          <a:lstStyle/>
          <a:p>
            <a:pPr algn="ctr"/>
            <a:endParaRPr lang="en-US" sz="1600" i="1">
              <a:solidFill>
                <a:srgbClr val="3C5A7E"/>
              </a:solidFill>
              <a:cs typeface="Calibri"/>
            </a:endParaRPr>
          </a:p>
        </p:txBody>
      </p:sp>
      <p:sp>
        <p:nvSpPr>
          <p:cNvPr id="28" name="TextBox 27">
            <a:extLst>
              <a:ext uri="{FF2B5EF4-FFF2-40B4-BE49-F238E27FC236}">
                <a16:creationId xmlns:a16="http://schemas.microsoft.com/office/drawing/2014/main" id="{374B743D-6F8C-783A-1FF9-9A05FEDC8DA2}"/>
              </a:ext>
            </a:extLst>
          </p:cNvPr>
          <p:cNvSpPr txBox="1"/>
          <p:nvPr/>
        </p:nvSpPr>
        <p:spPr>
          <a:xfrm>
            <a:off x="10062049" y="4306016"/>
            <a:ext cx="64" cy="246221"/>
          </a:xfrm>
          <a:prstGeom prst="rect">
            <a:avLst/>
          </a:prstGeom>
          <a:noFill/>
        </p:spPr>
        <p:txBody>
          <a:bodyPr wrap="none" lIns="0" tIns="0" rIns="0" bIns="0" rtlCol="0" anchor="ctr">
            <a:spAutoFit/>
          </a:bodyPr>
          <a:lstStyle/>
          <a:p>
            <a:pPr algn="ctr"/>
            <a:endParaRPr lang="en-US" sz="1600" i="1">
              <a:solidFill>
                <a:srgbClr val="3C5A7E"/>
              </a:solidFill>
              <a:cs typeface="Calibri"/>
            </a:endParaRPr>
          </a:p>
        </p:txBody>
      </p:sp>
      <p:pic>
        <p:nvPicPr>
          <p:cNvPr id="2" name="Picture 1">
            <a:extLst>
              <a:ext uri="{FF2B5EF4-FFF2-40B4-BE49-F238E27FC236}">
                <a16:creationId xmlns:a16="http://schemas.microsoft.com/office/drawing/2014/main" id="{13C67955-91A6-4CB8-36D1-141433B01C63}"/>
              </a:ext>
            </a:extLst>
          </p:cNvPr>
          <p:cNvPicPr>
            <a:picLocks noChangeAspect="1"/>
          </p:cNvPicPr>
          <p:nvPr/>
        </p:nvPicPr>
        <p:blipFill>
          <a:blip r:embed="rId3"/>
          <a:stretch>
            <a:fillRect/>
          </a:stretch>
        </p:blipFill>
        <p:spPr>
          <a:xfrm>
            <a:off x="2795671" y="2305367"/>
            <a:ext cx="6096528" cy="3645724"/>
          </a:xfrm>
          <a:prstGeom prst="rect">
            <a:avLst/>
          </a:prstGeom>
        </p:spPr>
      </p:pic>
      <p:sp>
        <p:nvSpPr>
          <p:cNvPr id="8" name="TextBox 7">
            <a:extLst>
              <a:ext uri="{FF2B5EF4-FFF2-40B4-BE49-F238E27FC236}">
                <a16:creationId xmlns:a16="http://schemas.microsoft.com/office/drawing/2014/main" id="{BA691AAB-8FD3-5F0F-B8F9-981A022C6BBA}"/>
              </a:ext>
            </a:extLst>
          </p:cNvPr>
          <p:cNvSpPr txBox="1"/>
          <p:nvPr/>
        </p:nvSpPr>
        <p:spPr>
          <a:xfrm>
            <a:off x="10264877" y="766916"/>
            <a:ext cx="1499128" cy="369332"/>
          </a:xfrm>
          <a:prstGeom prst="rect">
            <a:avLst/>
          </a:prstGeom>
          <a:noFill/>
        </p:spPr>
        <p:txBody>
          <a:bodyPr wrap="none" rtlCol="0">
            <a:spAutoFit/>
          </a:bodyPr>
          <a:lstStyle/>
          <a:p>
            <a:r>
              <a:rPr lang="es-ES_tradnl" dirty="0"/>
              <a:t>TF !6: </a:t>
            </a:r>
            <a:r>
              <a:rPr lang="es-ES_tradnl" dirty="0" err="1"/>
              <a:t>Slide</a:t>
            </a:r>
            <a:r>
              <a:rPr lang="es-ES_tradnl" dirty="0"/>
              <a:t> 31</a:t>
            </a:r>
          </a:p>
        </p:txBody>
      </p:sp>
    </p:spTree>
    <p:extLst>
      <p:ext uri="{BB962C8B-B14F-4D97-AF65-F5344CB8AC3E}">
        <p14:creationId xmlns:p14="http://schemas.microsoft.com/office/powerpoint/2010/main" val="6588812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96C3F6-4276-DB4E-87F1-E6DE8EADFAF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A8851A11-8BD3-4E55-9037-FFC9836318EB}"/>
              </a:ext>
            </a:extLst>
          </p:cNvPr>
          <p:cNvGrpSpPr/>
          <p:nvPr/>
        </p:nvGrpSpPr>
        <p:grpSpPr>
          <a:xfrm>
            <a:off x="240114" y="6154509"/>
            <a:ext cx="1457119" cy="470357"/>
            <a:chOff x="2085360" y="5841270"/>
            <a:chExt cx="1457119" cy="470357"/>
          </a:xfrm>
        </p:grpSpPr>
        <p:sp>
          <p:nvSpPr>
            <p:cNvPr id="6" name="Rectangle 5">
              <a:extLst>
                <a:ext uri="{FF2B5EF4-FFF2-40B4-BE49-F238E27FC236}">
                  <a16:creationId xmlns:a16="http://schemas.microsoft.com/office/drawing/2014/main" id="{19C35315-0CEA-4994-893F-529A51D2C6A7}"/>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691D307B-63BA-4D0E-B27A-294FA0A8F25F}"/>
                </a:ext>
              </a:extLst>
            </p:cNvPr>
            <p:cNvGrpSpPr/>
            <p:nvPr/>
          </p:nvGrpSpPr>
          <p:grpSpPr>
            <a:xfrm>
              <a:off x="2154894" y="5873388"/>
              <a:ext cx="1387585" cy="406123"/>
              <a:chOff x="299780" y="6166127"/>
              <a:chExt cx="1387585" cy="406123"/>
            </a:xfrm>
          </p:grpSpPr>
          <p:pic>
            <p:nvPicPr>
              <p:cNvPr id="8" name="Picture 7" descr="Logo&#10;&#10;Description automatically generated">
                <a:extLst>
                  <a:ext uri="{FF2B5EF4-FFF2-40B4-BE49-F238E27FC236}">
                    <a16:creationId xmlns:a16="http://schemas.microsoft.com/office/drawing/2014/main" id="{74BA9C04-9E0B-4DE0-9C84-F05BA046FEA0}"/>
                  </a:ext>
                </a:extLst>
              </p:cNvPr>
              <p:cNvPicPr>
                <a:picLocks noChangeAspect="1"/>
              </p:cNvPicPr>
              <p:nvPr/>
            </p:nvPicPr>
            <p:blipFill>
              <a:blip r:embed="rId3"/>
              <a:stretch>
                <a:fillRect/>
              </a:stretch>
            </p:blipFill>
            <p:spPr>
              <a:xfrm>
                <a:off x="299780" y="6166127"/>
                <a:ext cx="406123" cy="406123"/>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DFDA7EE9-5F69-407C-8E61-856E9524BC97}"/>
                  </a:ext>
                </a:extLst>
              </p:cNvPr>
              <p:cNvPicPr>
                <a:picLocks noChangeAspect="1"/>
              </p:cNvPicPr>
              <p:nvPr/>
            </p:nvPicPr>
            <p:blipFill>
              <a:blip r:embed="rId4"/>
              <a:stretch>
                <a:fillRect/>
              </a:stretch>
            </p:blipFill>
            <p:spPr>
              <a:xfrm>
                <a:off x="672497" y="6223259"/>
                <a:ext cx="1014868" cy="297998"/>
              </a:xfrm>
              <a:prstGeom prst="rect">
                <a:avLst/>
              </a:prstGeom>
            </p:spPr>
          </p:pic>
        </p:grpSp>
      </p:grpSp>
      <p:sp>
        <p:nvSpPr>
          <p:cNvPr id="11" name="TextBox 10">
            <a:extLst>
              <a:ext uri="{FF2B5EF4-FFF2-40B4-BE49-F238E27FC236}">
                <a16:creationId xmlns:a16="http://schemas.microsoft.com/office/drawing/2014/main" id="{207DC22B-B75F-2C86-454B-B487E299DBD3}"/>
              </a:ext>
            </a:extLst>
          </p:cNvPr>
          <p:cNvSpPr txBox="1"/>
          <p:nvPr/>
        </p:nvSpPr>
        <p:spPr>
          <a:xfrm>
            <a:off x="0" y="1410032"/>
            <a:ext cx="11811000" cy="3203441"/>
          </a:xfrm>
          <a:prstGeom prst="rect">
            <a:avLst/>
          </a:prstGeom>
          <a:noFill/>
        </p:spPr>
        <p:txBody>
          <a:bodyPr wrap="square" lIns="91440" tIns="45720" rIns="91440" bIns="45720" anchor="t">
            <a:spAutoFit/>
          </a:bodyPr>
          <a:lstStyle/>
          <a:p>
            <a:pPr marR="0" lvl="1" algn="l" defTabSz="914400" rtl="0" eaLnBrk="1" fontAlgn="ctr" latinLnBrk="0" hangingPunct="1">
              <a:lnSpc>
                <a:spcPct val="90000"/>
              </a:lnSpc>
              <a:spcBef>
                <a:spcPts val="500"/>
              </a:spcBef>
              <a:spcAft>
                <a:spcPts val="0"/>
              </a:spcAft>
              <a:buClrTx/>
              <a:buSzPct val="90000"/>
              <a:tabLst>
                <a:tab pos="685800" algn="l"/>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Calibri"/>
              </a:rPr>
              <a:t>The purpose of this evening is to decide </a:t>
            </a:r>
            <a:r>
              <a:rPr kumimoji="0" lang="en-US" sz="2000" b="0" i="0" u="sng" strike="noStrike" kern="1200" cap="none" spc="0" normalizeH="0" baseline="0" noProof="0" dirty="0">
                <a:ln>
                  <a:noFill/>
                </a:ln>
                <a:solidFill>
                  <a:srgbClr val="000000"/>
                </a:solidFill>
                <a:effectLst/>
                <a:uLnTx/>
                <a:uFillTx/>
                <a:latin typeface="Calibri" panose="020F0502020204030204"/>
                <a:ea typeface="+mn-ea"/>
                <a:cs typeface="Calibri"/>
              </a:rPr>
              <a:t>what</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Calibri"/>
              </a:rPr>
              <a:t> we want to evaluate in the next phase.  </a:t>
            </a:r>
          </a:p>
          <a:p>
            <a:pPr marR="0" lvl="1" algn="l" defTabSz="914400" rtl="0" eaLnBrk="1" fontAlgn="ctr" latinLnBrk="0" hangingPunct="1">
              <a:lnSpc>
                <a:spcPct val="90000"/>
              </a:lnSpc>
              <a:spcBef>
                <a:spcPts val="500"/>
              </a:spcBef>
              <a:spcAft>
                <a:spcPts val="0"/>
              </a:spcAft>
              <a:buClrTx/>
              <a:buSzPct val="90000"/>
              <a:tabLst>
                <a:tab pos="685800" algn="l"/>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Calibri"/>
            </a:endParaRPr>
          </a:p>
          <a:p>
            <a:pPr marR="0" lvl="1" algn="l" defTabSz="914400" rtl="0" eaLnBrk="1" fontAlgn="ctr" latinLnBrk="0" hangingPunct="1">
              <a:lnSpc>
                <a:spcPct val="90000"/>
              </a:lnSpc>
              <a:spcAft>
                <a:spcPts val="0"/>
              </a:spcAft>
              <a:buClrTx/>
              <a:buSzPct val="90000"/>
              <a:tabLst>
                <a:tab pos="685800" algn="l"/>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Calibri"/>
              </a:rPr>
              <a:t>In the </a:t>
            </a:r>
            <a:r>
              <a:rPr kumimoji="0" lang="en-US" sz="2000" b="1" i="0" u="none" strike="noStrike" kern="1200" cap="none" spc="0" normalizeH="0" baseline="0" noProof="0" dirty="0">
                <a:ln>
                  <a:noFill/>
                </a:ln>
                <a:solidFill>
                  <a:srgbClr val="2AB4C8"/>
                </a:solidFill>
                <a:effectLst/>
                <a:uLnTx/>
                <a:uFillTx/>
                <a:latin typeface="Calibri" panose="020F0502020204030204"/>
                <a:ea typeface="+mn-ea"/>
                <a:cs typeface="Calibri"/>
              </a:rPr>
              <a:t>Evaluation Phase</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Calibri"/>
              </a:rPr>
              <a:t>, the Task Force, Working Groups, and Committees will continue to be involved in the development of the </a:t>
            </a:r>
            <a:r>
              <a:rPr kumimoji="0" lang="en-US" sz="2000" b="0" i="0" u="sng" strike="noStrike" kern="1200" cap="none" spc="0" normalizeH="0" baseline="0" noProof="0" dirty="0">
                <a:ln>
                  <a:noFill/>
                </a:ln>
                <a:solidFill>
                  <a:srgbClr val="000000"/>
                </a:solidFill>
                <a:effectLst/>
                <a:uLnTx/>
                <a:uFillTx/>
                <a:latin typeface="Calibri" panose="020F0502020204030204"/>
                <a:ea typeface="+mn-ea"/>
                <a:cs typeface="Calibri"/>
              </a:rPr>
              <a:t>evaluation criteria </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Calibri"/>
              </a:rPr>
              <a:t>that will then be applied to assess the ability of the Projects and Programs to achieve the Vision, Goals, and Guiding Principles.</a:t>
            </a:r>
          </a:p>
          <a:p>
            <a:pPr marR="0" lvl="1" algn="l" defTabSz="914400" rtl="0" eaLnBrk="1" fontAlgn="ctr" latinLnBrk="0" hangingPunct="1">
              <a:lnSpc>
                <a:spcPct val="90000"/>
              </a:lnSpc>
              <a:spcAft>
                <a:spcPts val="0"/>
              </a:spcAft>
              <a:buClrTx/>
              <a:buSzPct val="90000"/>
              <a:tabLst>
                <a:tab pos="685800" algn="l"/>
              </a:tabLst>
              <a:defRPr/>
            </a:pPr>
            <a:endParaRPr lang="en-US" sz="2000" dirty="0">
              <a:solidFill>
                <a:srgbClr val="000000"/>
              </a:solidFill>
              <a:latin typeface="Calibri" panose="020F0502020204030204"/>
              <a:cs typeface="Calibri"/>
            </a:endParaRPr>
          </a:p>
          <a:p>
            <a:pPr marR="0" lvl="1" algn="l" defTabSz="914400" rtl="0" eaLnBrk="1" fontAlgn="ctr" latinLnBrk="0" hangingPunct="1">
              <a:lnSpc>
                <a:spcPct val="90000"/>
              </a:lnSpc>
              <a:spcAft>
                <a:spcPts val="0"/>
              </a:spcAft>
              <a:buClrTx/>
              <a:buSzPct val="90000"/>
              <a:tabLst>
                <a:tab pos="685800" algn="l"/>
              </a:tabLst>
              <a:defRPr/>
            </a:pPr>
            <a:r>
              <a:rPr lang="en-US" sz="2000" dirty="0">
                <a:solidFill>
                  <a:srgbClr val="000000"/>
                </a:solidFill>
                <a:latin typeface="Calibri" panose="020F0502020204030204"/>
                <a:cs typeface="Calibri"/>
              </a:rPr>
              <a:t>As part of the evaluation process, the Task Force will be provided with the </a:t>
            </a:r>
            <a:r>
              <a:rPr lang="en-US" sz="2000" u="sng" dirty="0">
                <a:solidFill>
                  <a:srgbClr val="000000"/>
                </a:solidFill>
                <a:latin typeface="Calibri" panose="020F0502020204030204"/>
                <a:cs typeface="Calibri"/>
              </a:rPr>
              <a:t>evaluative results</a:t>
            </a:r>
            <a:r>
              <a:rPr kumimoji="0" lang="en-US" sz="2000" b="0" i="0" u="sng" strike="noStrike" kern="1200" cap="none" spc="0" normalizeH="0" baseline="0" noProof="0" dirty="0">
                <a:ln>
                  <a:noFill/>
                </a:ln>
                <a:solidFill>
                  <a:srgbClr val="000000"/>
                </a:solidFill>
                <a:effectLst/>
                <a:uLnTx/>
                <a:uFillTx/>
                <a:latin typeface="Calibri" panose="020F0502020204030204"/>
                <a:ea typeface="+mn-ea"/>
                <a:cs typeface="Calibri"/>
              </a:rPr>
              <a:t> </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Calibri"/>
              </a:rPr>
              <a:t>on how well the Projects &amp; Programs perform in attaining the vision and goals.  This will give the Task Force, Working Groups, and Committees the information needed to determine which of the Projects &amp; Programs to include in the Corridor Multimodal Investment Plan.</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Calibri"/>
            </a:endParaRPr>
          </a:p>
        </p:txBody>
      </p:sp>
      <p:sp>
        <p:nvSpPr>
          <p:cNvPr id="13" name="Title 12">
            <a:extLst>
              <a:ext uri="{FF2B5EF4-FFF2-40B4-BE49-F238E27FC236}">
                <a16:creationId xmlns:a16="http://schemas.microsoft.com/office/drawing/2014/main" id="{A5E214D9-52D8-9FEF-519C-3077AD0BB0BF}"/>
              </a:ext>
            </a:extLst>
          </p:cNvPr>
          <p:cNvSpPr>
            <a:spLocks noGrp="1"/>
          </p:cNvSpPr>
          <p:nvPr>
            <p:ph type="title"/>
          </p:nvPr>
        </p:nvSpPr>
        <p:spPr>
          <a:xfrm>
            <a:off x="190500" y="244750"/>
            <a:ext cx="11811000" cy="467565"/>
          </a:xfrm>
        </p:spPr>
        <p:txBody>
          <a:bodyPr/>
          <a:lstStyle/>
          <a:p>
            <a:r>
              <a:rPr lang="en-US" dirty="0"/>
              <a:t>What Happens Next with the Initial Set of Projects &amp; Programs?</a:t>
            </a:r>
          </a:p>
        </p:txBody>
      </p:sp>
    </p:spTree>
    <p:extLst>
      <p:ext uri="{BB962C8B-B14F-4D97-AF65-F5344CB8AC3E}">
        <p14:creationId xmlns:p14="http://schemas.microsoft.com/office/powerpoint/2010/main" val="10539483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TextBox 105">
            <a:extLst>
              <a:ext uri="{FF2B5EF4-FFF2-40B4-BE49-F238E27FC236}">
                <a16:creationId xmlns:a16="http://schemas.microsoft.com/office/drawing/2014/main" id="{2E1B04E0-7182-4049-B912-0D32EEBDB815}"/>
              </a:ext>
            </a:extLst>
          </p:cNvPr>
          <p:cNvSpPr txBox="1"/>
          <p:nvPr/>
        </p:nvSpPr>
        <p:spPr>
          <a:xfrm>
            <a:off x="320266" y="204318"/>
            <a:ext cx="9624126" cy="1077218"/>
          </a:xfrm>
          <a:prstGeom prst="rect">
            <a:avLst/>
          </a:prstGeom>
          <a:noFill/>
        </p:spPr>
        <p:txBody>
          <a:bodyPr wrap="square" lIns="91440" tIns="45720" rIns="91440" bIns="45720" anchor="t">
            <a:spAutoFit/>
          </a:bodyPr>
          <a:lstStyle/>
          <a:p>
            <a:pPr>
              <a:defRPr/>
            </a:pPr>
            <a:r>
              <a:rPr kumimoji="0" lang="en-US" sz="3200" b="1" i="0" u="none" strike="noStrike" kern="1200" cap="none" spc="0" normalizeH="0" baseline="0" noProof="0" dirty="0" err="1">
                <a:ln>
                  <a:noFill/>
                </a:ln>
                <a:solidFill>
                  <a:srgbClr val="FFFFFF"/>
                </a:solidFill>
                <a:effectLst/>
                <a:uLnTx/>
                <a:uFillTx/>
                <a:latin typeface="Calibri"/>
                <a:ea typeface="Times New Roman" panose="02020603050405020304" pitchFamily="18" charset="0"/>
                <a:cs typeface="Times New Roman"/>
              </a:rPr>
              <a:t>Ke</a:t>
            </a:r>
            <a:r>
              <a:rPr lang="en-US" sz="3200" b="1" dirty="0">
                <a:solidFill>
                  <a:srgbClr val="FFFFFF"/>
                </a:solidFill>
                <a:latin typeface="Calibri"/>
                <a:ea typeface="Times New Roman" panose="02020603050405020304" pitchFamily="18" charset="0"/>
                <a:cs typeface="Times New Roman"/>
              </a:rPr>
              <a:t>y Steps in the Evaluation Process</a:t>
            </a:r>
            <a:br>
              <a:rPr lang="en-US" sz="3200" b="1" dirty="0">
                <a:latin typeface="Calibri"/>
                <a:ea typeface="Times New Roman" panose="02020603050405020304" pitchFamily="18" charset="0"/>
                <a:cs typeface="Times New Roman"/>
              </a:rPr>
            </a:br>
            <a:endParaRPr lang="es-ES" sz="3200" dirty="0">
              <a:solidFill>
                <a:srgbClr val="000000"/>
              </a:solidFill>
              <a:latin typeface="Calibri"/>
              <a:ea typeface="Times New Roman" panose="02020603050405020304" pitchFamily="18" charset="0"/>
              <a:cs typeface="Calibri"/>
            </a:endParaRPr>
          </a:p>
        </p:txBody>
      </p:sp>
      <p:sp>
        <p:nvSpPr>
          <p:cNvPr id="5" name="TextBox 4">
            <a:extLst>
              <a:ext uri="{FF2B5EF4-FFF2-40B4-BE49-F238E27FC236}">
                <a16:creationId xmlns:a16="http://schemas.microsoft.com/office/drawing/2014/main" id="{38A2B4D1-0C13-4652-AA41-465AA35D9C4B}"/>
              </a:ext>
            </a:extLst>
          </p:cNvPr>
          <p:cNvSpPr txBox="1"/>
          <p:nvPr/>
        </p:nvSpPr>
        <p:spPr>
          <a:xfrm>
            <a:off x="11580092" y="6463194"/>
            <a:ext cx="381000" cy="287582"/>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2" name="Picture 1" descr="Timeline&#10;&#10;Description automatically generated">
            <a:extLst>
              <a:ext uri="{FF2B5EF4-FFF2-40B4-BE49-F238E27FC236}">
                <a16:creationId xmlns:a16="http://schemas.microsoft.com/office/drawing/2014/main" id="{799DAC34-EB47-65DD-6CD7-F7D033C8CAFB}"/>
              </a:ext>
            </a:extLst>
          </p:cNvPr>
          <p:cNvPicPr>
            <a:picLocks noChangeAspect="1"/>
          </p:cNvPicPr>
          <p:nvPr/>
        </p:nvPicPr>
        <p:blipFill>
          <a:blip r:embed="rId3"/>
          <a:stretch>
            <a:fillRect/>
          </a:stretch>
        </p:blipFill>
        <p:spPr>
          <a:xfrm>
            <a:off x="200668" y="1513314"/>
            <a:ext cx="11991332" cy="1876290"/>
          </a:xfrm>
          <a:prstGeom prst="rect">
            <a:avLst/>
          </a:prstGeom>
          <a:solidFill>
            <a:srgbClr val="E6E6E6"/>
          </a:solidFill>
          <a:ln>
            <a:noFill/>
          </a:ln>
        </p:spPr>
      </p:pic>
      <p:sp>
        <p:nvSpPr>
          <p:cNvPr id="9" name="Oval 8">
            <a:extLst>
              <a:ext uri="{FF2B5EF4-FFF2-40B4-BE49-F238E27FC236}">
                <a16:creationId xmlns:a16="http://schemas.microsoft.com/office/drawing/2014/main" id="{EE9410E2-7BAC-15F3-B191-8568659F7C49}"/>
              </a:ext>
            </a:extLst>
          </p:cNvPr>
          <p:cNvSpPr>
            <a:spLocks noChangeAspect="1"/>
          </p:cNvSpPr>
          <p:nvPr/>
        </p:nvSpPr>
        <p:spPr>
          <a:xfrm>
            <a:off x="6560645" y="985713"/>
            <a:ext cx="911868" cy="911868"/>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D4BEAB7-4C36-202C-64C2-321B96391B56}"/>
              </a:ext>
            </a:extLst>
          </p:cNvPr>
          <p:cNvSpPr txBox="1"/>
          <p:nvPr/>
        </p:nvSpPr>
        <p:spPr>
          <a:xfrm>
            <a:off x="6448542" y="1132066"/>
            <a:ext cx="1136073" cy="584775"/>
          </a:xfrm>
          <a:prstGeom prst="rect">
            <a:avLst/>
          </a:prstGeom>
          <a:noFill/>
        </p:spPr>
        <p:txBody>
          <a:bodyPr wrap="square" rtlCol="0">
            <a:spAutoFit/>
          </a:bodyPr>
          <a:lstStyle/>
          <a:p>
            <a:pPr algn="ctr"/>
            <a:r>
              <a:rPr lang="en-US" sz="1600" b="1"/>
              <a:t>NEXT</a:t>
            </a:r>
          </a:p>
          <a:p>
            <a:pPr algn="ctr"/>
            <a:r>
              <a:rPr lang="en-US" sz="1600" b="1"/>
              <a:t>PHASE</a:t>
            </a:r>
          </a:p>
        </p:txBody>
      </p:sp>
      <p:graphicFrame>
        <p:nvGraphicFramePr>
          <p:cNvPr id="3" name="Table 9">
            <a:extLst>
              <a:ext uri="{FF2B5EF4-FFF2-40B4-BE49-F238E27FC236}">
                <a16:creationId xmlns:a16="http://schemas.microsoft.com/office/drawing/2014/main" id="{5D008EF3-A852-9C34-BFA1-37A0AEF4F973}"/>
              </a:ext>
            </a:extLst>
          </p:cNvPr>
          <p:cNvGraphicFramePr>
            <a:graphicFrameLocks noGrp="1"/>
          </p:cNvGraphicFramePr>
          <p:nvPr>
            <p:extLst>
              <p:ext uri="{D42A27DB-BD31-4B8C-83A1-F6EECF244321}">
                <p14:modId xmlns:p14="http://schemas.microsoft.com/office/powerpoint/2010/main" val="2268672922"/>
              </p:ext>
            </p:extLst>
          </p:nvPr>
        </p:nvGraphicFramePr>
        <p:xfrm>
          <a:off x="3765544" y="3470580"/>
          <a:ext cx="10563498" cy="2726211"/>
        </p:xfrm>
        <a:graphic>
          <a:graphicData uri="http://schemas.openxmlformats.org/drawingml/2006/table">
            <a:tbl>
              <a:tblPr firstRow="1" bandRow="1">
                <a:tableStyleId>{5C22544A-7EE6-4342-B048-85BDC9FD1C3A}</a:tableStyleId>
              </a:tblPr>
              <a:tblGrid>
                <a:gridCol w="8047228">
                  <a:extLst>
                    <a:ext uri="{9D8B030D-6E8A-4147-A177-3AD203B41FA5}">
                      <a16:colId xmlns:a16="http://schemas.microsoft.com/office/drawing/2014/main" val="1718469069"/>
                    </a:ext>
                  </a:extLst>
                </a:gridCol>
                <a:gridCol w="2516270">
                  <a:extLst>
                    <a:ext uri="{9D8B030D-6E8A-4147-A177-3AD203B41FA5}">
                      <a16:colId xmlns:a16="http://schemas.microsoft.com/office/drawing/2014/main" val="2424514296"/>
                    </a:ext>
                  </a:extLst>
                </a:gridCol>
              </a:tblGrid>
              <a:tr h="2726211">
                <a:tc>
                  <a:txBody>
                    <a:bodyPr/>
                    <a:lstStyle/>
                    <a:p>
                      <a:pPr marL="182880" indent="-182880">
                        <a:lnSpc>
                          <a:spcPct val="150000"/>
                        </a:lnSpc>
                        <a:buFont typeface="Wingdings" panose="05000000000000000000" pitchFamily="2" charset="2"/>
                        <a:buChar char="§"/>
                      </a:pPr>
                      <a:r>
                        <a:rPr lang="en-US" sz="1600" b="0" dirty="0">
                          <a:solidFill>
                            <a:schemeClr val="tx1"/>
                          </a:solidFill>
                        </a:rPr>
                        <a:t>Determine Evaluation Criteria / Performance Metrics</a:t>
                      </a:r>
                    </a:p>
                    <a:p>
                      <a:pPr marL="182880" lvl="0" indent="-182880">
                        <a:lnSpc>
                          <a:spcPct val="150000"/>
                        </a:lnSpc>
                        <a:buFont typeface="Wingdings" panose="05000000000000000000" pitchFamily="2" charset="2"/>
                        <a:buChar char="§"/>
                      </a:pPr>
                      <a:r>
                        <a:rPr lang="en-US" sz="1600" b="0" dirty="0">
                          <a:solidFill>
                            <a:schemeClr val="tx1"/>
                          </a:solidFill>
                        </a:rPr>
                        <a:t>Bundle Projects &amp; Programs for Evaluation</a:t>
                      </a:r>
                    </a:p>
                    <a:p>
                      <a:pPr marL="182880" lvl="0" indent="-182880">
                        <a:lnSpc>
                          <a:spcPct val="150000"/>
                        </a:lnSpc>
                        <a:buFont typeface="Wingdings" panose="05000000000000000000" pitchFamily="2" charset="2"/>
                        <a:buChar char="§"/>
                      </a:pPr>
                      <a:r>
                        <a:rPr lang="en-US" sz="1600" b="0" dirty="0">
                          <a:solidFill>
                            <a:schemeClr val="tx1"/>
                          </a:solidFill>
                        </a:rPr>
                        <a:t>Conduct Evaluation of the Projects &amp; Programs</a:t>
                      </a:r>
                      <a:endParaRPr lang="en-US" dirty="0"/>
                    </a:p>
                    <a:p>
                      <a:pPr marL="182880" lvl="0" indent="-182880">
                        <a:lnSpc>
                          <a:spcPct val="150000"/>
                        </a:lnSpc>
                        <a:buFont typeface="Wingdings" panose="05000000000000000000" pitchFamily="2" charset="2"/>
                        <a:buChar char="§"/>
                      </a:pPr>
                      <a:r>
                        <a:rPr lang="en-US" sz="1600" b="0" dirty="0">
                          <a:solidFill>
                            <a:schemeClr val="tx1"/>
                          </a:solidFill>
                        </a:rPr>
                        <a:t>Policy Regulation Scan</a:t>
                      </a:r>
                    </a:p>
                    <a:p>
                      <a:pPr marL="182880" indent="-182880">
                        <a:lnSpc>
                          <a:spcPct val="150000"/>
                        </a:lnSpc>
                        <a:buFont typeface="Wingdings" panose="05000000000000000000" pitchFamily="2" charset="2"/>
                        <a:buChar char="§"/>
                      </a:pPr>
                      <a:r>
                        <a:rPr lang="en-US" sz="1600" b="0" dirty="0">
                          <a:solidFill>
                            <a:schemeClr val="tx1"/>
                          </a:solidFill>
                        </a:rPr>
                        <a:t>Review Evaluative Results with Public, Task Force, and Committees</a:t>
                      </a:r>
                    </a:p>
                    <a:p>
                      <a:pPr marL="182880" lvl="0" indent="-182880">
                        <a:lnSpc>
                          <a:spcPct val="150000"/>
                        </a:lnSpc>
                        <a:buFont typeface="Wingdings" panose="05000000000000000000" pitchFamily="2" charset="2"/>
                        <a:buChar char="§"/>
                      </a:pPr>
                      <a:r>
                        <a:rPr lang="en-US" sz="1600" b="0" dirty="0">
                          <a:solidFill>
                            <a:schemeClr val="tx1"/>
                          </a:solidFill>
                        </a:rPr>
                        <a:t>Select Projects &amp; Programs to include in the Draft Investment Plan</a:t>
                      </a:r>
                      <a:endParaRPr lang="en-US" dirty="0"/>
                    </a:p>
                    <a:p>
                      <a:pPr marL="182880" indent="-182880" algn="l" defTabSz="914400" rtl="0" eaLnBrk="1" latinLnBrk="0" hangingPunct="1">
                        <a:lnSpc>
                          <a:spcPct val="150000"/>
                        </a:lnSpc>
                        <a:buFont typeface="Wingdings" panose="05000000000000000000" pitchFamily="2" charset="2"/>
                        <a:buChar char="§"/>
                      </a:pPr>
                      <a:r>
                        <a:rPr lang="en-US" sz="1600" b="0" kern="1200" dirty="0">
                          <a:solidFill>
                            <a:schemeClr val="tx1"/>
                          </a:solidFill>
                          <a:latin typeface="+mn-lt"/>
                          <a:ea typeface="+mn-ea"/>
                          <a:cs typeface="+mn-cs"/>
                        </a:rPr>
                        <a:t>Prioritize Projects &amp; Programs for the Draft Investment Plan</a:t>
                      </a:r>
                      <a:endParaRPr lang="en-US" sz="1600" b="0" dirty="0">
                        <a:solidFill>
                          <a:schemeClr val="tx1"/>
                        </a:solidFill>
                      </a:endParaRPr>
                    </a:p>
                  </a:txBody>
                  <a:tcPr>
                    <a:noFill/>
                  </a:tcPr>
                </a:tc>
                <a:tc>
                  <a:txBody>
                    <a:bodyPr/>
                    <a:lstStyle/>
                    <a:p>
                      <a:pPr marL="182880" indent="-182880" algn="l" defTabSz="914400" rtl="0" eaLnBrk="1" latinLnBrk="0" hangingPunct="1">
                        <a:buFont typeface="Wingdings" panose="05000000000000000000" pitchFamily="2" charset="2"/>
                        <a:buChar char="§"/>
                      </a:pPr>
                      <a:endParaRPr lang="en-US" sz="1400" b="0" kern="1200" dirty="0">
                        <a:solidFill>
                          <a:schemeClr val="tx1"/>
                        </a:solidFill>
                        <a:latin typeface="+mn-lt"/>
                        <a:ea typeface="+mn-ea"/>
                        <a:cs typeface="+mn-cs"/>
                      </a:endParaRPr>
                    </a:p>
                  </a:txBody>
                  <a:tcPr>
                    <a:noFill/>
                  </a:tcPr>
                </a:tc>
                <a:extLst>
                  <a:ext uri="{0D108BD9-81ED-4DB2-BD59-A6C34878D82A}">
                    <a16:rowId xmlns:a16="http://schemas.microsoft.com/office/drawing/2014/main" val="3924556462"/>
                  </a:ext>
                </a:extLst>
              </a:tr>
            </a:tbl>
          </a:graphicData>
        </a:graphic>
      </p:graphicFrame>
      <p:sp>
        <p:nvSpPr>
          <p:cNvPr id="4" name="TextBox 3">
            <a:extLst>
              <a:ext uri="{FF2B5EF4-FFF2-40B4-BE49-F238E27FC236}">
                <a16:creationId xmlns:a16="http://schemas.microsoft.com/office/drawing/2014/main" id="{286C1FE7-033A-C09F-EC0F-F980477C80A9}"/>
              </a:ext>
            </a:extLst>
          </p:cNvPr>
          <p:cNvSpPr txBox="1"/>
          <p:nvPr/>
        </p:nvSpPr>
        <p:spPr>
          <a:xfrm>
            <a:off x="3715833" y="3060760"/>
            <a:ext cx="2592725" cy="369332"/>
          </a:xfrm>
          <a:prstGeom prst="rect">
            <a:avLst/>
          </a:prstGeom>
          <a:noFill/>
        </p:spPr>
        <p:txBody>
          <a:bodyPr wrap="square" rtlCol="0">
            <a:spAutoFit/>
          </a:bodyPr>
          <a:lstStyle/>
          <a:p>
            <a:r>
              <a:rPr kumimoji="0" lang="en-US" sz="1800" b="1" i="0" u="none" strike="noStrike" kern="1200" cap="none" spc="0" normalizeH="0" baseline="0" noProof="0" dirty="0">
                <a:ln>
                  <a:noFill/>
                </a:ln>
                <a:solidFill>
                  <a:srgbClr val="2AB4C8"/>
                </a:solidFill>
                <a:effectLst/>
                <a:uLnTx/>
                <a:uFillTx/>
                <a:latin typeface="Calibri" panose="020F0502020204030204"/>
                <a:ea typeface="+mn-ea"/>
                <a:cs typeface="Calibri"/>
              </a:rPr>
              <a:t>Key Steps:</a:t>
            </a:r>
            <a:endParaRPr lang="en-US" dirty="0"/>
          </a:p>
        </p:txBody>
      </p:sp>
      <p:sp>
        <p:nvSpPr>
          <p:cNvPr id="6" name="TextBox 5">
            <a:extLst>
              <a:ext uri="{FF2B5EF4-FFF2-40B4-BE49-F238E27FC236}">
                <a16:creationId xmlns:a16="http://schemas.microsoft.com/office/drawing/2014/main" id="{8FF43BAE-4587-6382-4029-8C47F810179F}"/>
              </a:ext>
            </a:extLst>
          </p:cNvPr>
          <p:cNvSpPr txBox="1"/>
          <p:nvPr/>
        </p:nvSpPr>
        <p:spPr>
          <a:xfrm>
            <a:off x="9085433" y="192505"/>
            <a:ext cx="2875659" cy="369332"/>
          </a:xfrm>
          <a:prstGeom prst="rect">
            <a:avLst/>
          </a:prstGeom>
          <a:noFill/>
        </p:spPr>
        <p:txBody>
          <a:bodyPr wrap="none" rtlCol="0">
            <a:spAutoFit/>
          </a:bodyPr>
          <a:lstStyle/>
          <a:p>
            <a:r>
              <a:rPr lang="es-ES_tradnl" dirty="0">
                <a:solidFill>
                  <a:srgbClr val="FF0000"/>
                </a:solidFill>
              </a:rPr>
              <a:t>Pick up </a:t>
            </a:r>
            <a:r>
              <a:rPr lang="es-ES_tradnl" dirty="0" err="1">
                <a:solidFill>
                  <a:srgbClr val="FF0000"/>
                </a:solidFill>
              </a:rPr>
              <a:t>graphic</a:t>
            </a:r>
            <a:r>
              <a:rPr lang="es-ES_tradnl" dirty="0">
                <a:solidFill>
                  <a:srgbClr val="FF0000"/>
                </a:solidFill>
              </a:rPr>
              <a:t> </a:t>
            </a:r>
            <a:r>
              <a:rPr lang="es-ES_tradnl" dirty="0" err="1">
                <a:solidFill>
                  <a:srgbClr val="FF0000"/>
                </a:solidFill>
              </a:rPr>
              <a:t>from</a:t>
            </a:r>
            <a:r>
              <a:rPr lang="es-ES_tradnl" dirty="0">
                <a:solidFill>
                  <a:srgbClr val="FF0000"/>
                </a:solidFill>
              </a:rPr>
              <a:t> </a:t>
            </a:r>
            <a:r>
              <a:rPr lang="es-ES_tradnl" dirty="0" err="1">
                <a:solidFill>
                  <a:srgbClr val="FF0000"/>
                </a:solidFill>
              </a:rPr>
              <a:t>slide</a:t>
            </a:r>
            <a:r>
              <a:rPr lang="es-ES_tradnl" dirty="0">
                <a:solidFill>
                  <a:srgbClr val="FF0000"/>
                </a:solidFill>
              </a:rPr>
              <a:t> 16</a:t>
            </a:r>
          </a:p>
        </p:txBody>
      </p:sp>
    </p:spTree>
    <p:extLst>
      <p:ext uri="{BB962C8B-B14F-4D97-AF65-F5344CB8AC3E}">
        <p14:creationId xmlns:p14="http://schemas.microsoft.com/office/powerpoint/2010/main" val="34090123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B88496-55B0-4A33-BDC3-CE554EAAA16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4105F54-EBC2-4A92-9236-E3267DFFCB32}"/>
              </a:ext>
            </a:extLst>
          </p:cNvPr>
          <p:cNvSpPr txBox="1"/>
          <p:nvPr/>
        </p:nvSpPr>
        <p:spPr>
          <a:xfrm>
            <a:off x="381000" y="1064105"/>
            <a:ext cx="11103244" cy="1815882"/>
          </a:xfrm>
          <a:prstGeom prst="rect">
            <a:avLst/>
          </a:prstGeom>
          <a:noFill/>
        </p:spPr>
        <p:txBody>
          <a:bodyPr wrap="square" lIns="91440" tIns="45720" rIns="91440" bIns="45720" anchor="t">
            <a:spAutoFit/>
          </a:bodyPr>
          <a:lstStyle/>
          <a:p>
            <a:pPr algn="ctr">
              <a:defRPr/>
            </a:pPr>
            <a:r>
              <a:rPr lang="en-US" sz="2800" b="1" dirty="0">
                <a:solidFill>
                  <a:srgbClr val="2AB4C8"/>
                </a:solidFill>
                <a:latin typeface="Calibri" panose="020F0502020204030204"/>
                <a:ea typeface="+mn-lt"/>
                <a:cs typeface="Calibri" panose="020F0502020204030204"/>
              </a:rPr>
              <a:t>I support the recommendation to move the Revised Initial List of Multimodal Strategies, Projects &amp; Programs forward </a:t>
            </a:r>
          </a:p>
          <a:p>
            <a:pPr algn="ctr">
              <a:defRPr/>
            </a:pPr>
            <a:r>
              <a:rPr lang="en-US" sz="2800" b="1" dirty="0">
                <a:solidFill>
                  <a:srgbClr val="2AB4C8"/>
                </a:solidFill>
                <a:latin typeface="Calibri" panose="020F0502020204030204"/>
                <a:ea typeface="+mn-lt"/>
                <a:cs typeface="Calibri" panose="020F0502020204030204"/>
              </a:rPr>
              <a:t>into Evaluation.</a:t>
            </a:r>
            <a:br>
              <a:rPr kumimoji="0" lang="en-US" sz="1100" b="1" i="0" u="none" strike="noStrike" kern="1200" cap="none" spc="0" normalizeH="0" baseline="0" noProof="0" dirty="0">
                <a:ln>
                  <a:noFill/>
                </a:ln>
                <a:solidFill>
                  <a:srgbClr val="2AB4C8"/>
                </a:solidFill>
                <a:effectLst/>
                <a:uLnTx/>
                <a:uFillTx/>
                <a:latin typeface="Calibri" panose="020F0502020204030204"/>
                <a:ea typeface="+mn-lt"/>
                <a:cs typeface="Calibri" panose="020F0502020204030204"/>
              </a:rPr>
            </a:br>
            <a:endParaRPr kumimoji="0" lang="en-US" sz="2800" i="0" u="none" strike="noStrike" kern="1200" cap="none" spc="0" normalizeH="0" baseline="0" noProof="0" dirty="0">
              <a:ln>
                <a:noFill/>
              </a:ln>
              <a:effectLst/>
              <a:highlight>
                <a:srgbClr val="FFFF00"/>
              </a:highlight>
              <a:uLnTx/>
              <a:uFillTx/>
              <a:latin typeface="Calibri" panose="020F0502020204030204"/>
              <a:ea typeface="Calibri"/>
              <a:cs typeface="Calibri"/>
            </a:endParaRPr>
          </a:p>
        </p:txBody>
      </p:sp>
      <p:pic>
        <p:nvPicPr>
          <p:cNvPr id="7" name="Picture 4" descr="A picture containing text, outdoor, sign&#10;&#10;Description automatically generated">
            <a:extLst>
              <a:ext uri="{FF2B5EF4-FFF2-40B4-BE49-F238E27FC236}">
                <a16:creationId xmlns:a16="http://schemas.microsoft.com/office/drawing/2014/main" id="{FA718722-DDE6-47F9-B279-9C2A3D7D1736}"/>
              </a:ext>
            </a:extLst>
          </p:cNvPr>
          <p:cNvPicPr>
            <a:picLocks noChangeAspect="1"/>
          </p:cNvPicPr>
          <p:nvPr/>
        </p:nvPicPr>
        <p:blipFill>
          <a:blip r:embed="rId3"/>
          <a:stretch>
            <a:fillRect/>
          </a:stretch>
        </p:blipFill>
        <p:spPr>
          <a:xfrm>
            <a:off x="1990559" y="2707711"/>
            <a:ext cx="7884125" cy="3110133"/>
          </a:xfrm>
          <a:prstGeom prst="rect">
            <a:avLst/>
          </a:prstGeom>
        </p:spPr>
      </p:pic>
      <p:sp>
        <p:nvSpPr>
          <p:cNvPr id="8" name="Title 2">
            <a:extLst>
              <a:ext uri="{FF2B5EF4-FFF2-40B4-BE49-F238E27FC236}">
                <a16:creationId xmlns:a16="http://schemas.microsoft.com/office/drawing/2014/main" id="{E9D827F8-80B9-0D99-4106-C11C47C21059}"/>
              </a:ext>
            </a:extLst>
          </p:cNvPr>
          <p:cNvSpPr txBox="1">
            <a:spLocks/>
          </p:cNvSpPr>
          <p:nvPr/>
        </p:nvSpPr>
        <p:spPr>
          <a:xfrm>
            <a:off x="381000" y="285749"/>
            <a:ext cx="11535423" cy="429145"/>
          </a:xfrm>
          <a:prstGeom prst="rect">
            <a:avLst/>
          </a:prstGeom>
        </p:spPr>
        <p:txBody>
          <a:bodyPr lIns="91440" tIns="45720" rIns="91440" bIns="45720" anchor="t"/>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a:spcAft>
                <a:spcPts val="600"/>
              </a:spcAft>
              <a:defRPr/>
            </a:pPr>
            <a:r>
              <a:rPr kumimoji="0" lang="en-US" sz="3200" b="1" i="0" u="none" strike="noStrike" kern="1200" cap="none" spc="0" normalizeH="0" baseline="0" noProof="0" dirty="0">
                <a:ln>
                  <a:noFill/>
                </a:ln>
                <a:solidFill>
                  <a:srgbClr val="FFFFFF"/>
                </a:solidFill>
                <a:effectLst/>
                <a:uLnTx/>
                <a:uFillTx/>
                <a:latin typeface="Calibri" panose="020F0502020204030204"/>
                <a:ea typeface="+mn-lt"/>
                <a:cs typeface="Calibri" panose="020F0502020204030204"/>
              </a:rPr>
              <a:t>Test for Consensus</a:t>
            </a:r>
            <a:endParaRPr kumimoji="0" lang="en-US" sz="3200" b="1" i="0" u="none" strike="noStrike" kern="1200" cap="none" spc="0" normalizeH="0" baseline="0" noProof="0" dirty="0">
              <a:ln>
                <a:noFill/>
              </a:ln>
              <a:solidFill>
                <a:srgbClr val="FF0000"/>
              </a:solidFill>
              <a:effectLst/>
              <a:uLnTx/>
              <a:uFillTx/>
              <a:latin typeface="Calibri" panose="020F0502020204030204"/>
              <a:ea typeface="+mj-ea"/>
              <a:cs typeface="Calibri"/>
            </a:endParaRPr>
          </a:p>
        </p:txBody>
      </p:sp>
      <p:sp>
        <p:nvSpPr>
          <p:cNvPr id="3" name="TextBox 2">
            <a:extLst>
              <a:ext uri="{FF2B5EF4-FFF2-40B4-BE49-F238E27FC236}">
                <a16:creationId xmlns:a16="http://schemas.microsoft.com/office/drawing/2014/main" id="{41B17426-DE10-D168-8FBB-3572F205F38D}"/>
              </a:ext>
            </a:extLst>
          </p:cNvPr>
          <p:cNvSpPr txBox="1"/>
          <p:nvPr/>
        </p:nvSpPr>
        <p:spPr>
          <a:xfrm>
            <a:off x="10427110" y="147484"/>
            <a:ext cx="1686744" cy="646331"/>
          </a:xfrm>
          <a:prstGeom prst="rect">
            <a:avLst/>
          </a:prstGeom>
          <a:noFill/>
        </p:spPr>
        <p:txBody>
          <a:bodyPr wrap="none" rtlCol="0">
            <a:spAutoFit/>
          </a:bodyPr>
          <a:lstStyle/>
          <a:p>
            <a:r>
              <a:rPr lang="es-ES_tradnl" dirty="0">
                <a:solidFill>
                  <a:srgbClr val="FF0000"/>
                </a:solidFill>
              </a:rPr>
              <a:t>TF 12: </a:t>
            </a:r>
            <a:r>
              <a:rPr lang="es-ES_tradnl" dirty="0" err="1">
                <a:solidFill>
                  <a:srgbClr val="FF0000"/>
                </a:solidFill>
              </a:rPr>
              <a:t>Slide</a:t>
            </a:r>
            <a:r>
              <a:rPr lang="es-ES_tradnl" dirty="0">
                <a:solidFill>
                  <a:srgbClr val="FF0000"/>
                </a:solidFill>
              </a:rPr>
              <a:t> 29</a:t>
            </a:r>
          </a:p>
          <a:p>
            <a:r>
              <a:rPr lang="es-ES_tradnl" dirty="0">
                <a:solidFill>
                  <a:srgbClr val="FF0000"/>
                </a:solidFill>
              </a:rPr>
              <a:t>Pick up </a:t>
            </a:r>
            <a:r>
              <a:rPr lang="es-ES_tradnl" dirty="0" err="1">
                <a:solidFill>
                  <a:srgbClr val="FF0000"/>
                </a:solidFill>
              </a:rPr>
              <a:t>graphics</a:t>
            </a:r>
            <a:endParaRPr lang="es-ES_tradnl" dirty="0">
              <a:solidFill>
                <a:srgbClr val="FF0000"/>
              </a:solidFill>
            </a:endParaRPr>
          </a:p>
        </p:txBody>
      </p:sp>
    </p:spTree>
    <p:extLst>
      <p:ext uri="{BB962C8B-B14F-4D97-AF65-F5344CB8AC3E}">
        <p14:creationId xmlns:p14="http://schemas.microsoft.com/office/powerpoint/2010/main" val="37218980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004" y="2070731"/>
            <a:ext cx="12172996" cy="769441"/>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a:rPr>
              <a:t>Task Force Discussion</a:t>
            </a:r>
          </a:p>
        </p:txBody>
      </p:sp>
    </p:spTree>
    <p:extLst>
      <p:ext uri="{BB962C8B-B14F-4D97-AF65-F5344CB8AC3E}">
        <p14:creationId xmlns:p14="http://schemas.microsoft.com/office/powerpoint/2010/main" val="36716436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B072C41-463D-E94F-AA9F-3955403FCA1A}"/>
              </a:ext>
            </a:extLst>
          </p:cNvPr>
          <p:cNvSpPr>
            <a:spLocks noGrp="1"/>
          </p:cNvSpPr>
          <p:nvPr>
            <p:ph type="sldNum" sz="quarter" idx="10"/>
          </p:nvPr>
        </p:nvSpPr>
        <p:spPr>
          <a:xfrm>
            <a:off x="9455426" y="6492875"/>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C3E9BBE-A3CA-7C4A-93AB-DC471097F8C2}"/>
              </a:ext>
            </a:extLst>
          </p:cNvPr>
          <p:cNvSpPr txBox="1"/>
          <p:nvPr/>
        </p:nvSpPr>
        <p:spPr>
          <a:xfrm>
            <a:off x="1364974" y="6440557"/>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4" name="Title 1">
            <a:extLst>
              <a:ext uri="{FF2B5EF4-FFF2-40B4-BE49-F238E27FC236}">
                <a16:creationId xmlns:a16="http://schemas.microsoft.com/office/drawing/2014/main" id="{4F2CF777-3C9F-4803-9A0E-759C6959A0A4}"/>
              </a:ext>
            </a:extLst>
          </p:cNvPr>
          <p:cNvSpPr>
            <a:spLocks noGrp="1"/>
          </p:cNvSpPr>
          <p:nvPr>
            <p:ph type="title"/>
          </p:nvPr>
        </p:nvSpPr>
        <p:spPr>
          <a:xfrm>
            <a:off x="457200" y="146611"/>
            <a:ext cx="10375701" cy="685604"/>
          </a:xfrm>
        </p:spPr>
        <p:txBody>
          <a:bodyPr>
            <a:normAutofit/>
          </a:bodyPr>
          <a:lstStyle/>
          <a:p>
            <a:r>
              <a:rPr lang="en-US" sz="2800"/>
              <a:t>Public Comment</a:t>
            </a:r>
            <a:endParaRPr lang="en-US" sz="2800" b="1">
              <a:solidFill>
                <a:schemeClr val="bg1"/>
              </a:solidFill>
              <a:latin typeface="+mn-lt"/>
              <a:ea typeface="+mn-ea"/>
              <a:cs typeface="Calibri" panose="020F0502020204030204"/>
            </a:endParaRPr>
          </a:p>
        </p:txBody>
      </p:sp>
      <p:sp>
        <p:nvSpPr>
          <p:cNvPr id="6" name="TextBox 5">
            <a:extLst>
              <a:ext uri="{FF2B5EF4-FFF2-40B4-BE49-F238E27FC236}">
                <a16:creationId xmlns:a16="http://schemas.microsoft.com/office/drawing/2014/main" id="{50C2837C-08F5-45C2-9301-A759DE015371}"/>
              </a:ext>
            </a:extLst>
          </p:cNvPr>
          <p:cNvSpPr txBox="1"/>
          <p:nvPr/>
        </p:nvSpPr>
        <p:spPr>
          <a:xfrm>
            <a:off x="676274" y="1023396"/>
            <a:ext cx="10952741" cy="1938992"/>
          </a:xfrm>
          <a:prstGeom prst="rect">
            <a:avLst/>
          </a:prstGeom>
          <a:noFill/>
        </p:spPr>
        <p:txBody>
          <a:bodyPr wrap="square">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You will be given </a:t>
            </a:r>
            <a:r>
              <a:rPr kumimoji="0" lang="en-US" sz="24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1 minute </a:t>
            </a:r>
            <a:r>
              <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to make your question or comment, in order to maximize participation.​</a:t>
            </a:r>
          </a:p>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Se le dará </a:t>
            </a:r>
            <a:r>
              <a:rPr kumimoji="0" lang="es-ES" sz="24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1 minuto </a:t>
            </a:r>
            <a:r>
              <a:rPr kumimoji="0" lang="es-ES" sz="2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para hacer su pregunta o comentario para darles a todos los asistentes la oportunidad de hablar.</a:t>
            </a:r>
            <a:r>
              <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endParaRPr kumimoji="0" lang="en-US" sz="24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7" name="Add-in 6" title="Breaktime">
                <a:extLst>
                  <a:ext uri="{FF2B5EF4-FFF2-40B4-BE49-F238E27FC236}">
                    <a16:creationId xmlns:a16="http://schemas.microsoft.com/office/drawing/2014/main" id="{ADF251F3-280C-492E-BF50-4421D2B9F24E}"/>
                  </a:ext>
                </a:extLst>
              </p:cNvPr>
              <p:cNvGraphicFramePr>
                <a:graphicFrameLocks noGrp="1"/>
              </p:cNvGraphicFramePr>
              <p:nvPr/>
            </p:nvGraphicFramePr>
            <p:xfrm>
              <a:off x="3263158" y="2877530"/>
              <a:ext cx="7238103" cy="3747693"/>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7" name="Add-in 6" title="Breaktime">
                <a:extLst>
                  <a:ext uri="{FF2B5EF4-FFF2-40B4-BE49-F238E27FC236}">
                    <a16:creationId xmlns:a16="http://schemas.microsoft.com/office/drawing/2014/main" id="{ADF251F3-280C-492E-BF50-4421D2B9F24E}"/>
                  </a:ext>
                </a:extLst>
              </p:cNvPr>
              <p:cNvPicPr>
                <a:picLocks noGrp="1" noRot="1" noChangeAspect="1" noMove="1" noResize="1" noEditPoints="1" noAdjustHandles="1" noChangeArrowheads="1" noChangeShapeType="1"/>
              </p:cNvPicPr>
              <p:nvPr/>
            </p:nvPicPr>
            <p:blipFill>
              <a:blip r:embed="rId4"/>
              <a:stretch>
                <a:fillRect/>
              </a:stretch>
            </p:blipFill>
            <p:spPr>
              <a:xfrm>
                <a:off x="3263158" y="2877530"/>
                <a:ext cx="7238103" cy="3747693"/>
              </a:xfrm>
              <a:prstGeom prst="rect">
                <a:avLst/>
              </a:prstGeom>
            </p:spPr>
          </p:pic>
        </mc:Fallback>
      </mc:AlternateContent>
      <p:sp>
        <p:nvSpPr>
          <p:cNvPr id="2" name="TextBox 1">
            <a:extLst>
              <a:ext uri="{FF2B5EF4-FFF2-40B4-BE49-F238E27FC236}">
                <a16:creationId xmlns:a16="http://schemas.microsoft.com/office/drawing/2014/main" id="{803DDAAA-2262-8CAB-714B-11A27BAC96DE}"/>
              </a:ext>
            </a:extLst>
          </p:cNvPr>
          <p:cNvSpPr txBox="1"/>
          <p:nvPr/>
        </p:nvSpPr>
        <p:spPr>
          <a:xfrm>
            <a:off x="10231076" y="304747"/>
            <a:ext cx="1540806" cy="369332"/>
          </a:xfrm>
          <a:prstGeom prst="rect">
            <a:avLst/>
          </a:prstGeom>
          <a:noFill/>
        </p:spPr>
        <p:txBody>
          <a:bodyPr wrap="none" rtlCol="0">
            <a:spAutoFit/>
          </a:bodyPr>
          <a:lstStyle/>
          <a:p>
            <a:r>
              <a:rPr lang="es-ES_tradnl" dirty="0">
                <a:solidFill>
                  <a:srgbClr val="FF0000"/>
                </a:solidFill>
              </a:rPr>
              <a:t>TF 16: </a:t>
            </a:r>
            <a:r>
              <a:rPr lang="es-ES_tradnl" dirty="0" err="1">
                <a:solidFill>
                  <a:srgbClr val="FF0000"/>
                </a:solidFill>
              </a:rPr>
              <a:t>Slide</a:t>
            </a:r>
            <a:r>
              <a:rPr lang="es-ES_tradnl" dirty="0">
                <a:solidFill>
                  <a:srgbClr val="FF0000"/>
                </a:solidFill>
              </a:rPr>
              <a:t> 19</a:t>
            </a:r>
          </a:p>
        </p:txBody>
      </p:sp>
    </p:spTree>
    <p:extLst>
      <p:ext uri="{BB962C8B-B14F-4D97-AF65-F5344CB8AC3E}">
        <p14:creationId xmlns:p14="http://schemas.microsoft.com/office/powerpoint/2010/main" val="34110607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0" y="2050996"/>
            <a:ext cx="12035790" cy="1446550"/>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buClrTx/>
              <a:buSzTx/>
              <a:buFontTx/>
              <a:buNone/>
              <a:tabLst/>
              <a:defRPr/>
            </a:pPr>
            <a:r>
              <a:rPr kumimoji="0" lang="en-US" sz="4400" b="1"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a:rPr>
              <a:t>Agenda Item #2:</a:t>
            </a:r>
          </a:p>
          <a:p>
            <a:pPr marL="0" marR="0" lvl="0" indent="0" algn="ctr" defTabSz="457200" rtl="0" eaLnBrk="1" fontAlgn="auto" latinLnBrk="0" hangingPunct="1">
              <a:buClrTx/>
              <a:buSzTx/>
              <a:buFontTx/>
              <a:buNone/>
              <a:tabLst/>
              <a:defRPr/>
            </a:pPr>
            <a:r>
              <a:rPr lang="en-US" sz="4400" b="1" dirty="0">
                <a:solidFill>
                  <a:srgbClr val="FFFFFF"/>
                </a:solidFill>
                <a:latin typeface="Calibri" panose="020F0502020204030204"/>
                <a:cs typeface="Calibri" panose="020F0502020204030204"/>
              </a:rPr>
              <a:t>Federal and State Grant Opportunities</a:t>
            </a:r>
            <a:r>
              <a:rPr kumimoji="0" lang="en-US" sz="4400" b="1"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a:rPr>
              <a:t> </a:t>
            </a:r>
          </a:p>
        </p:txBody>
      </p:sp>
      <p:sp>
        <p:nvSpPr>
          <p:cNvPr id="3" name="TextBox 2">
            <a:extLst>
              <a:ext uri="{FF2B5EF4-FFF2-40B4-BE49-F238E27FC236}">
                <a16:creationId xmlns:a16="http://schemas.microsoft.com/office/drawing/2014/main" id="{CE95C3D9-2E16-A249-C643-CE374BF8D672}"/>
              </a:ext>
            </a:extLst>
          </p:cNvPr>
          <p:cNvSpPr txBox="1"/>
          <p:nvPr/>
        </p:nvSpPr>
        <p:spPr>
          <a:xfrm>
            <a:off x="3694545" y="3597763"/>
            <a:ext cx="6096000" cy="646331"/>
          </a:xfrm>
          <a:prstGeom prst="rect">
            <a:avLst/>
          </a:prstGeom>
          <a:noFill/>
        </p:spPr>
        <p:txBody>
          <a:bodyPr wrap="square">
            <a:spAutoFit/>
          </a:bodyPr>
          <a:lstStyle/>
          <a:p>
            <a:pPr marL="685800" marR="91440" lvl="0" indent="-400050" algn="l" rtl="0" eaLnBrk="1" latinLnBrk="0" hangingPunct="1">
              <a:spcBef>
                <a:spcPts val="0"/>
              </a:spcBef>
              <a:spcAft>
                <a:spcPts val="0"/>
              </a:spcAft>
              <a:buFont typeface="+mj-lt"/>
              <a:buAutoNum type="romanLcPeriod"/>
            </a:pPr>
            <a:r>
              <a:rPr lang="en-US" sz="1800" b="0" kern="1200" dirty="0">
                <a:solidFill>
                  <a:schemeClr val="bg1"/>
                </a:solidFill>
                <a:effectLst/>
                <a:latin typeface="+mn-lt"/>
                <a:ea typeface="Yu Mincho"/>
                <a:cs typeface="Arial"/>
              </a:rPr>
              <a:t>Metro Strategy </a:t>
            </a:r>
          </a:p>
          <a:p>
            <a:pPr marL="742950" marR="91440" lvl="1" indent="0" algn="l" rtl="0" eaLnBrk="1" latinLnBrk="0" hangingPunct="1">
              <a:spcBef>
                <a:spcPts val="0"/>
              </a:spcBef>
              <a:spcAft>
                <a:spcPts val="0"/>
              </a:spcAft>
              <a:buFont typeface="+mj-lt"/>
              <a:buNone/>
            </a:pPr>
            <a:r>
              <a:rPr lang="en-US" sz="1800" b="0" kern="1200" dirty="0">
                <a:solidFill>
                  <a:schemeClr val="bg1"/>
                </a:solidFill>
                <a:effectLst/>
                <a:latin typeface="+mn-lt"/>
                <a:ea typeface="Yu Mincho"/>
                <a:cs typeface="Arial"/>
              </a:rPr>
              <a:t>a.  Schedule of Grant Opportunities </a:t>
            </a:r>
          </a:p>
        </p:txBody>
      </p:sp>
    </p:spTree>
    <p:extLst>
      <p:ext uri="{BB962C8B-B14F-4D97-AF65-F5344CB8AC3E}">
        <p14:creationId xmlns:p14="http://schemas.microsoft.com/office/powerpoint/2010/main" val="2812089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7D83307-4060-4981-ADD9-C6CD4E8408C6}"/>
              </a:ext>
            </a:extLst>
          </p:cNvPr>
          <p:cNvSpPr txBox="1"/>
          <p:nvPr/>
        </p:nvSpPr>
        <p:spPr>
          <a:xfrm>
            <a:off x="373327" y="209746"/>
            <a:ext cx="11705514" cy="523220"/>
          </a:xfrm>
          <a:prstGeom prst="rect">
            <a:avLst/>
          </a:prstGeom>
          <a:noFill/>
        </p:spPr>
        <p:txBody>
          <a:bodyPr wrap="square" lIns="91440" tIns="45720" rIns="91440" bIns="45720" anchor="t">
            <a:spAutoFit/>
          </a:bodyPr>
          <a:lstStyle/>
          <a:p>
            <a:r>
              <a:rPr lang="en-US" sz="2800" b="1" dirty="0">
                <a:solidFill>
                  <a:srgbClr val="FFFFFF"/>
                </a:solidFill>
                <a:latin typeface="Calibri"/>
                <a:cs typeface="Times New Roman"/>
              </a:rPr>
              <a:t>Topic Overview:</a:t>
            </a:r>
            <a:endParaRPr lang="en-US" sz="2800" b="1" dirty="0">
              <a:solidFill>
                <a:schemeClr val="bg1"/>
              </a:solidFill>
              <a:latin typeface="Calibri"/>
              <a:cs typeface="Times New Roman"/>
            </a:endParaRPr>
          </a:p>
        </p:txBody>
      </p:sp>
      <p:sp>
        <p:nvSpPr>
          <p:cNvPr id="4" name="TextBox 3">
            <a:extLst>
              <a:ext uri="{FF2B5EF4-FFF2-40B4-BE49-F238E27FC236}">
                <a16:creationId xmlns:a16="http://schemas.microsoft.com/office/drawing/2014/main" id="{F6CBF3F3-A624-6AEF-4085-EC97BBA8361E}"/>
              </a:ext>
            </a:extLst>
          </p:cNvPr>
          <p:cNvSpPr txBox="1"/>
          <p:nvPr/>
        </p:nvSpPr>
        <p:spPr>
          <a:xfrm>
            <a:off x="431619" y="1105551"/>
            <a:ext cx="11588931" cy="3939540"/>
          </a:xfrm>
          <a:prstGeom prst="rect">
            <a:avLst/>
          </a:prstGeom>
          <a:noFill/>
        </p:spPr>
        <p:txBody>
          <a:bodyPr wrap="square" lIns="91440" tIns="45720" rIns="91440" bIns="45720" anchor="t">
            <a:spAutoFit/>
          </a:bodyPr>
          <a:lstStyle/>
          <a:p>
            <a:r>
              <a:rPr lang="en-US" sz="2400" b="1" dirty="0">
                <a:cs typeface="Times New Roman"/>
              </a:rPr>
              <a:t>In this section, we will…</a:t>
            </a:r>
          </a:p>
          <a:p>
            <a:r>
              <a:rPr lang="en-US" sz="2400" dirty="0">
                <a:solidFill>
                  <a:srgbClr val="000000"/>
                </a:solidFill>
                <a:latin typeface="Calibri"/>
                <a:cs typeface="Calibri"/>
              </a:rPr>
              <a:t>Receive an overview of Metro’s Strategy for Federal and State Grant Opportunities</a:t>
            </a:r>
          </a:p>
          <a:p>
            <a:endParaRPr lang="en-US" sz="2400" b="1" dirty="0">
              <a:cs typeface="Times New Roman"/>
            </a:endParaRPr>
          </a:p>
          <a:p>
            <a:r>
              <a:rPr lang="en-US" sz="2400" b="1" dirty="0">
                <a:cs typeface="Times New Roman"/>
              </a:rPr>
              <a:t>Time Target for Today's Discussion</a:t>
            </a:r>
          </a:p>
          <a:p>
            <a:r>
              <a:rPr lang="en-US" sz="2400" dirty="0">
                <a:solidFill>
                  <a:srgbClr val="000000"/>
                </a:solidFill>
                <a:latin typeface="Calibri"/>
                <a:cs typeface="Calibri"/>
              </a:rPr>
              <a:t>20 minutes</a:t>
            </a:r>
          </a:p>
          <a:p>
            <a:endParaRPr lang="en-US" sz="2400" b="1" dirty="0">
              <a:solidFill>
                <a:srgbClr val="000000"/>
              </a:solidFill>
              <a:latin typeface="Calibri"/>
              <a:cs typeface="Calibri"/>
            </a:endParaRPr>
          </a:p>
          <a:p>
            <a:r>
              <a:rPr lang="en-US" sz="2400" b="1" dirty="0">
                <a:cs typeface="Times New Roman"/>
              </a:rPr>
              <a:t>Task Force actions:</a:t>
            </a:r>
          </a:p>
          <a:p>
            <a:pPr marL="342900" indent="-342900">
              <a:spcAft>
                <a:spcPts val="1200"/>
              </a:spcAft>
              <a:buFont typeface="Arial" panose="020B0604020202020204" pitchFamily="34" charset="0"/>
              <a:buChar char="•"/>
            </a:pPr>
            <a:r>
              <a:rPr lang="en-US" sz="2400" dirty="0">
                <a:solidFill>
                  <a:srgbClr val="000000"/>
                </a:solidFill>
                <a:latin typeface="Calibri"/>
                <a:cs typeface="Calibri"/>
              </a:rPr>
              <a:t>Metro and Task Force members to pursue partnerships on federal and state grant opportunities.   </a:t>
            </a:r>
            <a:endParaRPr lang="en-US" sz="2400" dirty="0">
              <a:solidFill>
                <a:srgbClr val="000000"/>
              </a:solidFill>
              <a:latin typeface="Calibri" panose="020F0502020204030204" pitchFamily="34" charset="0"/>
              <a:cs typeface="Calibri"/>
            </a:endParaRPr>
          </a:p>
          <a:p>
            <a:endParaRPr lang="en-US" sz="2400" dirty="0">
              <a:solidFill>
                <a:srgbClr val="000000"/>
              </a:solidFill>
              <a:latin typeface="Calibri" panose="020F0502020204030204" pitchFamily="34" charset="0"/>
              <a:cs typeface="Calibri"/>
            </a:endParaRPr>
          </a:p>
        </p:txBody>
      </p:sp>
    </p:spTree>
    <p:extLst>
      <p:ext uri="{BB962C8B-B14F-4D97-AF65-F5344CB8AC3E}">
        <p14:creationId xmlns:p14="http://schemas.microsoft.com/office/powerpoint/2010/main" val="2507680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A881D-927D-3CB0-9A59-C98E5C43197F}"/>
              </a:ext>
            </a:extLst>
          </p:cNvPr>
          <p:cNvSpPr>
            <a:spLocks noGrp="1"/>
          </p:cNvSpPr>
          <p:nvPr>
            <p:ph type="title"/>
          </p:nvPr>
        </p:nvSpPr>
        <p:spPr/>
        <p:txBody>
          <a:bodyPr>
            <a:noAutofit/>
          </a:bodyPr>
          <a:lstStyle/>
          <a:p>
            <a:r>
              <a:rPr lang="km-KH" sz="3200" b="1" dirty="0">
                <a:solidFill>
                  <a:schemeClr val="bg1"/>
                </a:solidFill>
                <a:latin typeface="Khmer UI" panose="020B0502040204020203" pitchFamily="34" charset="0"/>
                <a:ea typeface="+mn-ea"/>
                <a:cs typeface="Khmer UI" panose="020B0502040204020203" pitchFamily="34" charset="0"/>
              </a:rPr>
              <a:t>របៀបវារៈលម្អិត </a:t>
            </a:r>
            <a:endParaRPr lang="en-US" sz="3200" b="1" dirty="0">
              <a:solidFill>
                <a:schemeClr val="bg1"/>
              </a:solidFill>
              <a:latin typeface="Khmer UI" panose="020B0502040204020203" pitchFamily="34" charset="0"/>
              <a:ea typeface="+mn-ea"/>
              <a:cs typeface="Khmer UI" panose="020B0502040204020203" pitchFamily="34" charset="0"/>
            </a:endParaRPr>
          </a:p>
        </p:txBody>
      </p:sp>
      <p:sp>
        <p:nvSpPr>
          <p:cNvPr id="4" name="Content Placeholder 2">
            <a:extLst>
              <a:ext uri="{FF2B5EF4-FFF2-40B4-BE49-F238E27FC236}">
                <a16:creationId xmlns:a16="http://schemas.microsoft.com/office/drawing/2014/main" id="{1B092367-B9D3-4BB4-8A4A-C6DB42438AF2}"/>
              </a:ext>
            </a:extLst>
          </p:cNvPr>
          <p:cNvSpPr txBox="1">
            <a:spLocks/>
          </p:cNvSpPr>
          <p:nvPr/>
        </p:nvSpPr>
        <p:spPr>
          <a:xfrm>
            <a:off x="87166" y="979846"/>
            <a:ext cx="6457460" cy="489830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spcBef>
                <a:spcPts val="0"/>
              </a:spcBef>
              <a:spcAft>
                <a:spcPts val="0"/>
              </a:spcAft>
              <a:buNone/>
            </a:pPr>
            <a:r>
              <a:rPr lang="km-KH" sz="1800" dirty="0">
                <a:effectLst/>
                <a:latin typeface="Calibri" panose="020F0502020204030204" pitchFamily="34" charset="0"/>
                <a:ea typeface="Calibri" panose="020F0502020204030204" pitchFamily="34" charset="0"/>
                <a:cs typeface="Arial" panose="020B0604020202020204" pitchFamily="34" charset="0"/>
              </a:rPr>
              <a:t>ម៉ោង 5 ល្ងាច សុន្ទរកថាស្វាគមន៍ និងសុន្ទរកថាបើក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en-US" sz="1800" dirty="0">
                <a:effectLst/>
                <a:latin typeface="Calibri" panose="020F0502020204030204" pitchFamily="34" charset="0"/>
                <a:ea typeface="Calibri" panose="020F0502020204030204" pitchFamily="34" charset="0"/>
                <a:cs typeface="Arial" panose="020B0604020202020204" pitchFamily="34" charset="0"/>
              </a:rPr>
              <a:t>	</a:t>
            </a:r>
            <a:r>
              <a:rPr lang="km-KH" sz="1800" dirty="0">
                <a:effectLst/>
                <a:latin typeface="Calibri" panose="020F0502020204030204" pitchFamily="34" charset="0"/>
                <a:ea typeface="Calibri" panose="020F0502020204030204" pitchFamily="34" charset="0"/>
                <a:cs typeface="Arial" panose="020B0604020202020204" pitchFamily="34" charset="0"/>
              </a:rPr>
              <a:t>i. សេចក្តីផ្តើម វិធានគោល​ វត្ថុបំណង​ របៀបវារៈ</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km-KH"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km-KH" sz="1800" dirty="0">
                <a:effectLst/>
                <a:latin typeface="Calibri" panose="020F0502020204030204" pitchFamily="34" charset="0"/>
                <a:ea typeface="Calibri" panose="020F0502020204030204" pitchFamily="34" charset="0"/>
                <a:cs typeface="Arial" panose="020B0604020202020204" pitchFamily="34" charset="0"/>
              </a:rPr>
              <a:t>ម៉ោង 5:10 នាទីល្ងាច របៀបវារៈ #1៖</a:t>
            </a:r>
            <a:r>
              <a:rPr lang="km-KH" sz="1800" dirty="0">
                <a:effectLst/>
                <a:latin typeface="Calibri" panose="020F0502020204030204" pitchFamily="34" charset="0"/>
                <a:ea typeface="Calibri" panose="020F0502020204030204" pitchFamily="34" charset="0"/>
                <a:cs typeface="DaunPenh" pitchFamily="2" charset="0"/>
              </a:rPr>
              <a:t> </a:t>
            </a:r>
            <a:r>
              <a:rPr lang="km-KH" sz="1800" dirty="0">
                <a:effectLst/>
                <a:latin typeface="Calibri" panose="020F0502020204030204" pitchFamily="34" charset="0"/>
                <a:ea typeface="Calibri" panose="020F0502020204030204" pitchFamily="34" charset="0"/>
                <a:cs typeface="Arial" panose="020B0604020202020204" pitchFamily="34" charset="0"/>
              </a:rPr>
              <a:t>ដំណាក់កាលទី III—យុទ្ធសាស្ត្រពហុបែបផែន, គម្រោង និងបញ្ជីកម្មវិធីដំបូង (MSPP)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457200" lvl="1" indent="0">
              <a:spcBef>
                <a:spcPts val="0"/>
              </a:spcBef>
              <a:buNone/>
            </a:pPr>
            <a:r>
              <a:rPr lang="km-KH" sz="1800" dirty="0">
                <a:effectLst/>
                <a:latin typeface="Calibri" panose="020F0502020204030204" pitchFamily="34" charset="0"/>
                <a:ea typeface="Calibri" panose="020F0502020204030204" pitchFamily="34" charset="0"/>
                <a:cs typeface="Arial" panose="020B0604020202020204" pitchFamily="34" charset="0"/>
              </a:rPr>
              <a:t>i. ទិដ្ឋភាពទូទៅ និងក្របខណ្ឌ</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457200" lvl="1" indent="0">
              <a:spcBef>
                <a:spcPts val="0"/>
              </a:spcBef>
              <a:buNone/>
            </a:pPr>
            <a:r>
              <a:rPr lang="km-KH" sz="1800" dirty="0">
                <a:effectLst/>
                <a:latin typeface="Calibri" panose="020F0502020204030204" pitchFamily="34" charset="0"/>
                <a:ea typeface="Calibri" panose="020F0502020204030204" pitchFamily="34" charset="0"/>
                <a:cs typeface="Arial" panose="020B0604020202020204" pitchFamily="34" charset="0"/>
              </a:rPr>
              <a:t>ii. សង្ខេបខ្លឹមសារនៃកិច្ចប្រជុំពីពេលមុន</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457200" lvl="1" indent="0">
              <a:spcBef>
                <a:spcPts val="0"/>
              </a:spcBef>
              <a:buNone/>
            </a:pPr>
            <a:r>
              <a:rPr lang="km-KH" sz="1800" dirty="0">
                <a:effectLst/>
                <a:latin typeface="Calibri" panose="020F0502020204030204" pitchFamily="34" charset="0"/>
                <a:ea typeface="Calibri" panose="020F0502020204030204" pitchFamily="34" charset="0"/>
                <a:cs typeface="Arial" panose="020B0604020202020204" pitchFamily="34" charset="0"/>
              </a:rPr>
              <a:t>iii. បញ្ជីដំបូងដែលត្រូវបានពិនិត្យនិងកែសម្រួលនៃគម្រោងនិងកម្មវិធី</a:t>
            </a:r>
            <a:endParaRPr lang="en-US" sz="1800" dirty="0">
              <a:latin typeface="Calibri" panose="020F0502020204030204" pitchFamily="34" charset="0"/>
              <a:ea typeface="Calibri" panose="020F0502020204030204" pitchFamily="34" charset="0"/>
              <a:cs typeface="Arial" panose="020B0604020202020204" pitchFamily="34" charset="0"/>
            </a:endParaRPr>
          </a:p>
          <a:p>
            <a:pPr marL="457200" lvl="1" indent="0">
              <a:spcBef>
                <a:spcPts val="0"/>
              </a:spcBef>
              <a:buNone/>
            </a:pPr>
            <a:r>
              <a:rPr lang="km-KH" sz="1800" dirty="0">
                <a:effectLst/>
                <a:latin typeface="Calibri" panose="020F0502020204030204" pitchFamily="34" charset="0"/>
                <a:ea typeface="Calibri" panose="020F0502020204030204" pitchFamily="34" charset="0"/>
                <a:cs typeface="Arial" panose="020B0604020202020204" pitchFamily="34" charset="0"/>
              </a:rPr>
              <a:t>iv. ការសាកល្បងសម្រាប់ស្វែងរកការឯកភាពជាឯកច្ឆន្ទ</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km-KH"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R="0" indent="0">
              <a:spcBef>
                <a:spcPts val="0"/>
              </a:spcBef>
              <a:spcAft>
                <a:spcPts val="0"/>
              </a:spcAft>
              <a:buNone/>
            </a:pPr>
            <a:r>
              <a:rPr lang="km-KH" sz="1800" i="1" dirty="0">
                <a:effectLst/>
                <a:latin typeface="Calibri" panose="020F0502020204030204" pitchFamily="34" charset="0"/>
                <a:ea typeface="Calibri" panose="020F0502020204030204" pitchFamily="34" charset="0"/>
                <a:cs typeface="Arial" panose="020B0604020202020204" pitchFamily="34" charset="0"/>
              </a:rPr>
              <a:t>អនុសាសន៍ដើម្បីជំរុញបញ្ជីដំបូងដែលត្រូវបានកែសម្រួលនៃយុទ្ធសាស្រ្តពហុបែបផែន គម្រោង និងកម្មវិធី ឲ្យបោះជំហានទៅដល់ការវាយតម្លៃ។</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km-KH"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457200" lvl="1" indent="0">
              <a:spcBef>
                <a:spcPts val="0"/>
              </a:spcBef>
              <a:buNone/>
            </a:pPr>
            <a:r>
              <a:rPr lang="en-US" sz="1800" dirty="0" err="1">
                <a:effectLst/>
                <a:latin typeface="Calibri" panose="020F0502020204030204" pitchFamily="34" charset="0"/>
                <a:ea typeface="Calibri" panose="020F0502020204030204" pitchFamily="34" charset="0"/>
                <a:cs typeface="Arial" panose="020B0604020202020204" pitchFamily="34" charset="0"/>
              </a:rPr>
              <a:t>i</a:t>
            </a:r>
            <a:r>
              <a:rPr lang="en-US" sz="1800" dirty="0">
                <a:effectLst/>
                <a:latin typeface="Calibri" panose="020F0502020204030204" pitchFamily="34" charset="0"/>
                <a:ea typeface="Calibri" panose="020F0502020204030204" pitchFamily="34" charset="0"/>
                <a:cs typeface="Arial" panose="020B0604020202020204" pitchFamily="34" charset="0"/>
              </a:rPr>
              <a:t>. </a:t>
            </a:r>
            <a:r>
              <a:rPr lang="km-KH" sz="1800" dirty="0">
                <a:effectLst/>
                <a:latin typeface="Calibri" panose="020F0502020204030204" pitchFamily="34" charset="0"/>
                <a:ea typeface="Calibri" panose="020F0502020204030204" pitchFamily="34" charset="0"/>
                <a:cs typeface="Arial" panose="020B0604020202020204" pitchFamily="34" charset="0"/>
              </a:rPr>
              <a:t>កិច្ចពិភាក្សារបស់ក្រុមការងារស្ដីពីបញ្ជីដំបូងដែលត្រូវបានកែសម្រួល</a:t>
            </a:r>
            <a:r>
              <a:rPr lang="km-KH" sz="1800" dirty="0">
                <a:effectLst/>
                <a:latin typeface="Calibri" panose="020F0502020204030204" pitchFamily="34" charset="0"/>
                <a:ea typeface="Calibri" panose="020F0502020204030204" pitchFamily="34" charset="0"/>
                <a:cs typeface="DaunPenh" pitchFamily="2"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457200" lvl="1" indent="0">
              <a:spcBef>
                <a:spcPts val="0"/>
              </a:spcBef>
              <a:buNone/>
            </a:pPr>
            <a:r>
              <a:rPr lang="km-KH" sz="1800" dirty="0">
                <a:effectLst/>
                <a:latin typeface="Calibri" panose="020F0502020204030204" pitchFamily="34" charset="0"/>
                <a:ea typeface="Calibri" panose="020F0502020204030204" pitchFamily="34" charset="0"/>
                <a:cs typeface="Arial" panose="020B0604020202020204" pitchFamily="34" charset="0"/>
              </a:rPr>
              <a:t>ii. មតិយោបល់សាធារណៈ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87677F91-6BA3-435E-B09D-8BBC4EEFECDF}"/>
              </a:ext>
            </a:extLst>
          </p:cNvPr>
          <p:cNvSpPr txBox="1">
            <a:spLocks/>
          </p:cNvSpPr>
          <p:nvPr/>
        </p:nvSpPr>
        <p:spPr>
          <a:xfrm>
            <a:off x="6544626" y="979846"/>
            <a:ext cx="5647374" cy="527212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spcBef>
                <a:spcPts val="0"/>
              </a:spcBef>
              <a:spcAft>
                <a:spcPts val="0"/>
              </a:spcAft>
              <a:buNone/>
            </a:pPr>
            <a:r>
              <a:rPr lang="km-KH" sz="1800" dirty="0">
                <a:effectLst/>
                <a:latin typeface="Calibri" panose="020F0502020204030204" pitchFamily="34" charset="0"/>
                <a:ea typeface="Calibri" panose="020F0502020204030204" pitchFamily="34" charset="0"/>
                <a:cs typeface="Arial" panose="020B0604020202020204" pitchFamily="34" charset="0"/>
              </a:rPr>
              <a:t>ម៉ោង 6:30 នាទីល្ងាច របៀបវារៈ #2៖ ឱកាសទទួលបានមូលនិធិរបស់រដ្ឋាភិបាលសហព័ន្ធ និងរដ្ឋ</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lvl="1" indent="0">
              <a:spcBef>
                <a:spcPts val="0"/>
              </a:spcBef>
              <a:buNone/>
            </a:pPr>
            <a:r>
              <a:rPr lang="km-KH" sz="1800" dirty="0">
                <a:effectLst/>
                <a:latin typeface="Calibri" panose="020F0502020204030204" pitchFamily="34" charset="0"/>
                <a:ea typeface="Calibri" panose="020F0502020204030204" pitchFamily="34" charset="0"/>
                <a:cs typeface="Arial" panose="020B0604020202020204" pitchFamily="34" charset="0"/>
              </a:rPr>
              <a:t>i. ទិដ្ឋភាពទូទៅ - តារាងពេលវេលាឆ្នាំ2023</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lvl="1" indent="0">
              <a:spcBef>
                <a:spcPts val="0"/>
              </a:spcBef>
              <a:buNone/>
            </a:pPr>
            <a:r>
              <a:rPr lang="km-KH" sz="1800" dirty="0">
                <a:effectLst/>
                <a:latin typeface="Calibri" panose="020F0502020204030204" pitchFamily="34" charset="0"/>
                <a:ea typeface="Calibri" panose="020F0502020204030204" pitchFamily="34" charset="0"/>
                <a:cs typeface="Arial" panose="020B0604020202020204" pitchFamily="34" charset="0"/>
              </a:rPr>
              <a:t>ii. កិច្ចពិភាក្សា​របស់ក្រុមការងារ</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lvl="1" indent="0">
              <a:spcBef>
                <a:spcPts val="0"/>
              </a:spcBef>
              <a:buNone/>
            </a:pPr>
            <a:r>
              <a:rPr lang="km-KH" sz="1800" dirty="0">
                <a:effectLst/>
                <a:latin typeface="Calibri" panose="020F0502020204030204" pitchFamily="34" charset="0"/>
                <a:ea typeface="Calibri" panose="020F0502020204030204" pitchFamily="34" charset="0"/>
                <a:cs typeface="Arial" panose="020B0604020202020204" pitchFamily="34" charset="0"/>
              </a:rPr>
              <a:t>iii. មតិយោបល់សាធារណៈ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km-KH"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km-KH" sz="1800" dirty="0">
                <a:effectLst/>
                <a:latin typeface="Calibri" panose="020F0502020204030204" pitchFamily="34" charset="0"/>
                <a:ea typeface="Calibri" panose="020F0502020204030204" pitchFamily="34" charset="0"/>
                <a:cs typeface="Arial" panose="020B0604020202020204" pitchFamily="34" charset="0"/>
              </a:rPr>
              <a:t>ម៉ោង 6:45 នាទីល្ងាច របៀបវារៈ #3៖</a:t>
            </a:r>
            <a:r>
              <a:rPr lang="km-KH" sz="1800" dirty="0">
                <a:effectLst/>
                <a:latin typeface="Calibri" panose="020F0502020204030204" pitchFamily="34" charset="0"/>
                <a:ea typeface="Calibri" panose="020F0502020204030204" pitchFamily="34" charset="0"/>
                <a:cs typeface="DaunPenh" pitchFamily="2" charset="0"/>
              </a:rPr>
              <a:t> </a:t>
            </a:r>
            <a:r>
              <a:rPr lang="km-KH" sz="1800" dirty="0">
                <a:effectLst/>
                <a:latin typeface="Calibri" panose="020F0502020204030204" pitchFamily="34" charset="0"/>
                <a:ea typeface="Calibri" panose="020F0502020204030204" pitchFamily="34" charset="0"/>
                <a:cs typeface="Arial" panose="020B0604020202020204" pitchFamily="34" charset="0"/>
              </a:rPr>
              <a:t>ទិដ្ឋភាពទូទៅ និងជំហានបន្ទាប់</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457200" lvl="1" indent="0">
              <a:spcBef>
                <a:spcPts val="0"/>
              </a:spcBef>
              <a:buNone/>
            </a:pPr>
            <a:r>
              <a:rPr lang="km-KH" sz="1800" dirty="0">
                <a:effectLst/>
                <a:latin typeface="Calibri" panose="020F0502020204030204" pitchFamily="34" charset="0"/>
                <a:ea typeface="Calibri" panose="020F0502020204030204" pitchFamily="34" charset="0"/>
                <a:cs typeface="Arial" panose="020B0604020202020204" pitchFamily="34" charset="0"/>
              </a:rPr>
              <a:t>i. ទិដ្ឋភាពទូទៅ និងតារាងពេលវេលា</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km-KH"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km-KH" sz="1800" dirty="0">
                <a:effectLst/>
                <a:latin typeface="Calibri" panose="020F0502020204030204" pitchFamily="34" charset="0"/>
                <a:ea typeface="Calibri" panose="020F0502020204030204" pitchFamily="34" charset="0"/>
                <a:cs typeface="Arial" panose="020B0604020202020204" pitchFamily="34" charset="0"/>
              </a:rPr>
              <a:t>ម៉ោង 6:55 នាទីល្ងាច សុន្ទរកថាបិទនិងមតិយោបល់​សាធារណជនទូទៅ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km-KH"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km-KH" sz="1800" dirty="0">
                <a:effectLst/>
                <a:latin typeface="Calibri" panose="020F0502020204030204" pitchFamily="34" charset="0"/>
                <a:ea typeface="Calibri" panose="020F0502020204030204" pitchFamily="34" charset="0"/>
                <a:cs typeface="Arial" panose="020B0604020202020204" pitchFamily="34" charset="0"/>
              </a:rPr>
              <a:t>ម៉ោង 7 ល្ងាច ការផ្អាកកិច្ចប្រជុំ</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indent="0">
              <a:spcBef>
                <a:spcPts val="0"/>
              </a:spcBef>
              <a:buNone/>
            </a:pPr>
            <a:endParaRPr lang="en-US" sz="1800" b="1" dirty="0">
              <a:solidFill>
                <a:srgbClr val="000000"/>
              </a:solidFill>
              <a:latin typeface="Khmer UI" panose="020B0502040204020203" pitchFamily="34" charset="0"/>
              <a:cs typeface="Khmer UI" panose="020B0502040204020203" pitchFamily="34" charset="0"/>
            </a:endParaRPr>
          </a:p>
        </p:txBody>
      </p:sp>
      <p:sp>
        <p:nvSpPr>
          <p:cNvPr id="6" name="Slide Number Placeholder 3">
            <a:extLst>
              <a:ext uri="{FF2B5EF4-FFF2-40B4-BE49-F238E27FC236}">
                <a16:creationId xmlns:a16="http://schemas.microsoft.com/office/drawing/2014/main" id="{6D3C5C21-F9DE-409C-8397-C47E98A526FD}"/>
              </a:ext>
            </a:extLst>
          </p:cNvPr>
          <p:cNvSpPr txBox="1">
            <a:spLocks/>
          </p:cNvSpPr>
          <p:nvPr/>
        </p:nvSpPr>
        <p:spPr>
          <a:xfrm>
            <a:off x="9248954" y="6356350"/>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7449C7E4-6ABE-424B-BF2D-15800CB3B7E9}"/>
              </a:ext>
            </a:extLst>
          </p:cNvPr>
          <p:cNvGrpSpPr/>
          <p:nvPr/>
        </p:nvGrpSpPr>
        <p:grpSpPr>
          <a:xfrm>
            <a:off x="315766" y="6198925"/>
            <a:ext cx="1457119" cy="470357"/>
            <a:chOff x="2085360" y="5841270"/>
            <a:chExt cx="1457119" cy="470357"/>
          </a:xfrm>
        </p:grpSpPr>
        <p:sp>
          <p:nvSpPr>
            <p:cNvPr id="8" name="Rectangle 7">
              <a:extLst>
                <a:ext uri="{FF2B5EF4-FFF2-40B4-BE49-F238E27FC236}">
                  <a16:creationId xmlns:a16="http://schemas.microsoft.com/office/drawing/2014/main" id="{FBDF4B1D-0894-48AA-A31C-5F04F4C54F83}"/>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6B3CC04A-0F0E-4131-84EF-313A245D0D17}"/>
                </a:ext>
              </a:extLst>
            </p:cNvPr>
            <p:cNvGrpSpPr/>
            <p:nvPr/>
          </p:nvGrpSpPr>
          <p:grpSpPr>
            <a:xfrm>
              <a:off x="2154894" y="5873388"/>
              <a:ext cx="1387585" cy="406123"/>
              <a:chOff x="299780" y="6166127"/>
              <a:chExt cx="1387585" cy="406123"/>
            </a:xfrm>
          </p:grpSpPr>
          <p:pic>
            <p:nvPicPr>
              <p:cNvPr id="10" name="Picture 9" descr="Logo&#10;&#10;Description automatically generated">
                <a:extLst>
                  <a:ext uri="{FF2B5EF4-FFF2-40B4-BE49-F238E27FC236}">
                    <a16:creationId xmlns:a16="http://schemas.microsoft.com/office/drawing/2014/main" id="{E9F35922-2B5B-47A0-BC50-3C4174B76831}"/>
                  </a:ext>
                </a:extLst>
              </p:cNvPr>
              <p:cNvPicPr>
                <a:picLocks noChangeAspect="1"/>
              </p:cNvPicPr>
              <p:nvPr/>
            </p:nvPicPr>
            <p:blipFill>
              <a:blip r:embed="rId3"/>
              <a:stretch>
                <a:fillRect/>
              </a:stretch>
            </p:blipFill>
            <p:spPr>
              <a:xfrm>
                <a:off x="299780" y="6166127"/>
                <a:ext cx="406123" cy="406123"/>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688C0F81-03C8-414D-A265-34A4D4B3FBD5}"/>
                  </a:ext>
                </a:extLst>
              </p:cNvPr>
              <p:cNvPicPr>
                <a:picLocks noChangeAspect="1"/>
              </p:cNvPicPr>
              <p:nvPr/>
            </p:nvPicPr>
            <p:blipFill>
              <a:blip r:embed="rId4"/>
              <a:stretch>
                <a:fillRect/>
              </a:stretch>
            </p:blipFill>
            <p:spPr>
              <a:xfrm>
                <a:off x="672497" y="6223259"/>
                <a:ext cx="1014868" cy="297998"/>
              </a:xfrm>
              <a:prstGeom prst="rect">
                <a:avLst/>
              </a:prstGeom>
            </p:spPr>
          </p:pic>
        </p:grpSp>
      </p:grpSp>
    </p:spTree>
    <p:extLst>
      <p:ext uri="{BB962C8B-B14F-4D97-AF65-F5344CB8AC3E}">
        <p14:creationId xmlns:p14="http://schemas.microsoft.com/office/powerpoint/2010/main" val="20961303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7D83307-4060-4981-ADD9-C6CD4E8408C6}"/>
              </a:ext>
            </a:extLst>
          </p:cNvPr>
          <p:cNvSpPr txBox="1"/>
          <p:nvPr/>
        </p:nvSpPr>
        <p:spPr>
          <a:xfrm>
            <a:off x="373327" y="209746"/>
            <a:ext cx="11705514" cy="523220"/>
          </a:xfrm>
          <a:prstGeom prst="rect">
            <a:avLst/>
          </a:prstGeom>
          <a:noFill/>
        </p:spPr>
        <p:txBody>
          <a:bodyPr wrap="square" lIns="91440" tIns="45720" rIns="91440" bIns="45720" anchor="t">
            <a:spAutoFit/>
          </a:bodyPr>
          <a:lstStyle/>
          <a:p>
            <a:r>
              <a:rPr lang="en-US" sz="2800" b="1" dirty="0">
                <a:solidFill>
                  <a:srgbClr val="FFFFFF"/>
                </a:solidFill>
                <a:latin typeface="Calibri"/>
                <a:cs typeface="Times New Roman"/>
              </a:rPr>
              <a:t>Federal and State Grant Opportunities –</a:t>
            </a:r>
            <a:r>
              <a:rPr lang="en-US" sz="2800" b="1" dirty="0">
                <a:solidFill>
                  <a:schemeClr val="bg1"/>
                </a:solidFill>
                <a:latin typeface="Calibri"/>
                <a:cs typeface="Times New Roman"/>
              </a:rPr>
              <a:t> Examples</a:t>
            </a:r>
            <a:endParaRPr lang="en-US" sz="2800" b="1" dirty="0">
              <a:solidFill>
                <a:srgbClr val="FFFFFF"/>
              </a:solidFill>
              <a:latin typeface="Calibri"/>
              <a:cs typeface="Times New Roman"/>
            </a:endParaRPr>
          </a:p>
        </p:txBody>
      </p:sp>
      <p:pic>
        <p:nvPicPr>
          <p:cNvPr id="61" name="Picture 60">
            <a:extLst>
              <a:ext uri="{FF2B5EF4-FFF2-40B4-BE49-F238E27FC236}">
                <a16:creationId xmlns:a16="http://schemas.microsoft.com/office/drawing/2014/main" id="{FE1B9307-C720-0F81-7030-F38B7B983256}"/>
              </a:ext>
            </a:extLst>
          </p:cNvPr>
          <p:cNvPicPr>
            <a:picLocks noChangeAspect="1"/>
          </p:cNvPicPr>
          <p:nvPr/>
        </p:nvPicPr>
        <p:blipFill>
          <a:blip r:embed="rId3"/>
          <a:stretch>
            <a:fillRect/>
          </a:stretch>
        </p:blipFill>
        <p:spPr>
          <a:xfrm>
            <a:off x="1144361" y="952907"/>
            <a:ext cx="9906967" cy="5797296"/>
          </a:xfrm>
          <a:prstGeom prst="rect">
            <a:avLst/>
          </a:prstGeom>
        </p:spPr>
      </p:pic>
    </p:spTree>
    <p:extLst>
      <p:ext uri="{BB962C8B-B14F-4D97-AF65-F5344CB8AC3E}">
        <p14:creationId xmlns:p14="http://schemas.microsoft.com/office/powerpoint/2010/main" val="25675344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a:extLst>
              <a:ext uri="{FF2B5EF4-FFF2-40B4-BE49-F238E27FC236}">
                <a16:creationId xmlns:a16="http://schemas.microsoft.com/office/drawing/2014/main" id="{00E293BF-549B-485D-9D6B-4891FBAD4F6B}"/>
              </a:ext>
            </a:extLst>
          </p:cNvPr>
          <p:cNvSpPr>
            <a:spLocks noGrp="1"/>
          </p:cNvSpPr>
          <p:nvPr>
            <p:ph type="title" idx="4294967295"/>
          </p:nvPr>
        </p:nvSpPr>
        <p:spPr>
          <a:xfrm>
            <a:off x="0" y="365125"/>
            <a:ext cx="10515600" cy="1325563"/>
          </a:xfrm>
        </p:spPr>
        <p:txBody>
          <a:bodyPr/>
          <a:lstStyle/>
          <a:p>
            <a:r>
              <a:rPr lang="en-US"/>
              <a:t>Balanced scorecard slide 5</a:t>
            </a:r>
          </a:p>
        </p:txBody>
      </p:sp>
      <p:sp>
        <p:nvSpPr>
          <p:cNvPr id="3" name="Title 1">
            <a:extLst>
              <a:ext uri="{FF2B5EF4-FFF2-40B4-BE49-F238E27FC236}">
                <a16:creationId xmlns:a16="http://schemas.microsoft.com/office/drawing/2014/main" id="{1BC4B5B1-A92C-4D4D-26B8-EA509547EF25}"/>
              </a:ext>
            </a:extLst>
          </p:cNvPr>
          <p:cNvSpPr txBox="1">
            <a:spLocks/>
          </p:cNvSpPr>
          <p:nvPr/>
        </p:nvSpPr>
        <p:spPr>
          <a:xfrm>
            <a:off x="354359" y="0"/>
            <a:ext cx="11302325" cy="409607"/>
          </a:xfrm>
          <a:prstGeom prst="rect">
            <a:avLst/>
          </a:prstGeom>
        </p:spPr>
        <p:txBody>
          <a:bodyPr lIns="91440" tIns="45720" rIns="91440" bIns="45720" anchor="t"/>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sz="3200" b="1" dirty="0">
                <a:solidFill>
                  <a:srgbClr val="FFFFFF"/>
                </a:solidFill>
                <a:latin typeface="Calibri"/>
                <a:cs typeface="Times New Roman"/>
              </a:rPr>
              <a:t>Sample Federal and State Grant Opportunities</a:t>
            </a:r>
            <a:r>
              <a:rPr lang="en-US" dirty="0">
                <a:latin typeface="Calibri"/>
                <a:cs typeface="Times New Roman"/>
              </a:rPr>
              <a:t> </a:t>
            </a:r>
          </a:p>
          <a:p>
            <a:r>
              <a:rPr lang="en-US" dirty="0">
                <a:latin typeface="Calibri"/>
                <a:cs typeface="Times New Roman"/>
              </a:rPr>
              <a:t>by</a:t>
            </a:r>
            <a:r>
              <a:rPr kumimoji="0" lang="en-US" sz="3200" b="1" i="0" u="none" strike="noStrike" kern="1200" cap="none" spc="0" normalizeH="0" baseline="0" noProof="0" dirty="0">
                <a:ln>
                  <a:noFill/>
                </a:ln>
                <a:solidFill>
                  <a:srgbClr val="FFFFFF"/>
                </a:solidFill>
                <a:effectLst/>
                <a:uLnTx/>
                <a:uFillTx/>
                <a:latin typeface="Calibri" panose="020F0502020204030204"/>
                <a:ea typeface="+mj-ea"/>
                <a:cs typeface="Calibri"/>
              </a:rPr>
              <a:t> Category</a:t>
            </a:r>
            <a:br>
              <a:rPr kumimoji="0" lang="en-US" sz="3200" b="1" i="0" u="none" strike="noStrike" kern="1200" cap="none" spc="0" normalizeH="0" baseline="0" noProof="0" dirty="0">
                <a:ln>
                  <a:noFill/>
                </a:ln>
                <a:solidFill>
                  <a:srgbClr val="FFFFFF"/>
                </a:solidFill>
                <a:effectLst/>
                <a:uLnTx/>
                <a:uFillTx/>
                <a:latin typeface="Calibri" panose="020F0502020204030204"/>
                <a:ea typeface="+mj-ea"/>
                <a:cs typeface="Calibri"/>
              </a:rPr>
            </a:br>
            <a:endParaRPr kumimoji="0" lang="es-ES" sz="3200" b="1" i="1" u="none" strike="noStrike" kern="1200" cap="none" spc="0" normalizeH="0" baseline="0" noProof="0" dirty="0">
              <a:ln>
                <a:noFill/>
              </a:ln>
              <a:solidFill>
                <a:srgbClr val="FFFFFF"/>
              </a:solidFill>
              <a:effectLst/>
              <a:uLnTx/>
              <a:uFillTx/>
              <a:latin typeface="Calibri" panose="020F0502020204030204"/>
              <a:ea typeface="+mj-ea"/>
              <a:cs typeface="Calibri"/>
            </a:endParaRPr>
          </a:p>
        </p:txBody>
      </p:sp>
      <p:sp>
        <p:nvSpPr>
          <p:cNvPr id="4" name="TextBox 3">
            <a:extLst>
              <a:ext uri="{FF2B5EF4-FFF2-40B4-BE49-F238E27FC236}">
                <a16:creationId xmlns:a16="http://schemas.microsoft.com/office/drawing/2014/main" id="{AC29AD09-42AE-1DC9-A82D-4E3CDD65C2F2}"/>
              </a:ext>
            </a:extLst>
          </p:cNvPr>
          <p:cNvSpPr txBox="1"/>
          <p:nvPr/>
        </p:nvSpPr>
        <p:spPr>
          <a:xfrm>
            <a:off x="6583767" y="1188570"/>
            <a:ext cx="5608233" cy="369332"/>
          </a:xfrm>
          <a:prstGeom prst="rect">
            <a:avLst/>
          </a:prstGeom>
          <a:noFill/>
        </p:spPr>
        <p:txBody>
          <a:bodyPr wrap="square" lIns="0" tIns="0" rIns="0" bIns="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2400" b="1" i="1" u="none" strike="noStrike" kern="1200" cap="none" spc="0" normalizeH="0" baseline="0" noProof="0">
              <a:ln>
                <a:noFill/>
              </a:ln>
              <a:solidFill>
                <a:srgbClr val="3C5A7E"/>
              </a:solidFill>
              <a:effectLst/>
              <a:uLnTx/>
              <a:uFillTx/>
              <a:latin typeface="Calibri" panose="020F0502020204030204"/>
              <a:ea typeface="+mn-ea"/>
              <a:cs typeface="Calibri"/>
            </a:endParaRPr>
          </a:p>
        </p:txBody>
      </p:sp>
      <p:sp>
        <p:nvSpPr>
          <p:cNvPr id="7" name="TextBox 6">
            <a:extLst>
              <a:ext uri="{FF2B5EF4-FFF2-40B4-BE49-F238E27FC236}">
                <a16:creationId xmlns:a16="http://schemas.microsoft.com/office/drawing/2014/main" id="{0D25C106-21D0-7240-0224-FD63A139C347}"/>
              </a:ext>
            </a:extLst>
          </p:cNvPr>
          <p:cNvSpPr txBox="1"/>
          <p:nvPr/>
        </p:nvSpPr>
        <p:spPr>
          <a:xfrm>
            <a:off x="6550674" y="1904500"/>
            <a:ext cx="5528985" cy="246221"/>
          </a:xfrm>
          <a:prstGeom prst="rect">
            <a:avLst/>
          </a:prstGeom>
          <a:noFill/>
        </p:spPr>
        <p:txBody>
          <a:bodyPr wrap="square" lIns="0" tIns="0" rIns="0" bIns="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600" b="0" i="1" u="none" strike="noStrike" kern="1200" cap="none" spc="0" normalizeH="0" baseline="0" noProof="0">
              <a:ln>
                <a:noFill/>
              </a:ln>
              <a:solidFill>
                <a:srgbClr val="3C5A7E"/>
              </a:solidFill>
              <a:effectLst/>
              <a:uLnTx/>
              <a:uFillTx/>
              <a:latin typeface="Calibri" panose="020F0502020204030204"/>
              <a:ea typeface="+mn-ea"/>
              <a:cs typeface="Calibri"/>
            </a:endParaRPr>
          </a:p>
        </p:txBody>
      </p:sp>
      <p:sp>
        <p:nvSpPr>
          <p:cNvPr id="14" name="TextBox 13">
            <a:extLst>
              <a:ext uri="{FF2B5EF4-FFF2-40B4-BE49-F238E27FC236}">
                <a16:creationId xmlns:a16="http://schemas.microsoft.com/office/drawing/2014/main" id="{CA05C675-AC32-5B64-8C3E-EFD0567D4CF4}"/>
              </a:ext>
            </a:extLst>
          </p:cNvPr>
          <p:cNvSpPr txBox="1"/>
          <p:nvPr/>
        </p:nvSpPr>
        <p:spPr>
          <a:xfrm>
            <a:off x="7848243" y="2865652"/>
            <a:ext cx="64" cy="246221"/>
          </a:xfrm>
          <a:prstGeom prst="rect">
            <a:avLst/>
          </a:prstGeom>
          <a:noFill/>
        </p:spPr>
        <p:txBody>
          <a:bodyPr wrap="non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solidFill>
                <a:srgbClr val="3C5A7E"/>
              </a:solidFill>
              <a:effectLst/>
              <a:uLnTx/>
              <a:uFillTx/>
              <a:latin typeface="Calibri" panose="020F0502020204030204"/>
              <a:ea typeface="+mn-ea"/>
              <a:cs typeface="Calibri"/>
            </a:endParaRPr>
          </a:p>
        </p:txBody>
      </p:sp>
      <p:sp>
        <p:nvSpPr>
          <p:cNvPr id="19" name="TextBox 18">
            <a:extLst>
              <a:ext uri="{FF2B5EF4-FFF2-40B4-BE49-F238E27FC236}">
                <a16:creationId xmlns:a16="http://schemas.microsoft.com/office/drawing/2014/main" id="{89C6DA19-BE96-50A9-FDE6-6A4D1E6F4400}"/>
              </a:ext>
            </a:extLst>
          </p:cNvPr>
          <p:cNvSpPr txBox="1"/>
          <p:nvPr/>
        </p:nvSpPr>
        <p:spPr>
          <a:xfrm>
            <a:off x="7848241" y="3582976"/>
            <a:ext cx="65" cy="246221"/>
          </a:xfrm>
          <a:prstGeom prst="rect">
            <a:avLst/>
          </a:prstGeom>
          <a:noFill/>
        </p:spPr>
        <p:txBody>
          <a:bodyPr wrap="non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solidFill>
                <a:srgbClr val="3C5A7E"/>
              </a:solidFill>
              <a:effectLst/>
              <a:uLnTx/>
              <a:uFillTx/>
              <a:latin typeface="Calibri" panose="020F0502020204030204"/>
              <a:ea typeface="+mn-ea"/>
              <a:cs typeface="Calibri"/>
            </a:endParaRPr>
          </a:p>
        </p:txBody>
      </p:sp>
      <p:sp>
        <p:nvSpPr>
          <p:cNvPr id="22" name="TextBox 21">
            <a:extLst>
              <a:ext uri="{FF2B5EF4-FFF2-40B4-BE49-F238E27FC236}">
                <a16:creationId xmlns:a16="http://schemas.microsoft.com/office/drawing/2014/main" id="{DFCE3A42-E212-72DD-BB51-34C76510DC21}"/>
              </a:ext>
            </a:extLst>
          </p:cNvPr>
          <p:cNvSpPr txBox="1"/>
          <p:nvPr/>
        </p:nvSpPr>
        <p:spPr>
          <a:xfrm>
            <a:off x="7848240" y="4306016"/>
            <a:ext cx="65" cy="246221"/>
          </a:xfrm>
          <a:prstGeom prst="rect">
            <a:avLst/>
          </a:prstGeom>
          <a:noFill/>
        </p:spPr>
        <p:txBody>
          <a:bodyPr wrap="non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solidFill>
                <a:srgbClr val="3C5A7E"/>
              </a:solidFill>
              <a:effectLst/>
              <a:uLnTx/>
              <a:uFillTx/>
              <a:latin typeface="Calibri" panose="020F0502020204030204"/>
              <a:ea typeface="+mn-ea"/>
              <a:cs typeface="Calibri"/>
            </a:endParaRPr>
          </a:p>
        </p:txBody>
      </p:sp>
      <p:sp>
        <p:nvSpPr>
          <p:cNvPr id="24" name="TextBox 23">
            <a:extLst>
              <a:ext uri="{FF2B5EF4-FFF2-40B4-BE49-F238E27FC236}">
                <a16:creationId xmlns:a16="http://schemas.microsoft.com/office/drawing/2014/main" id="{58EEFDDB-A24E-5595-306D-B3ED3D3B2F33}"/>
              </a:ext>
            </a:extLst>
          </p:cNvPr>
          <p:cNvSpPr txBox="1"/>
          <p:nvPr/>
        </p:nvSpPr>
        <p:spPr>
          <a:xfrm>
            <a:off x="10062055" y="2865652"/>
            <a:ext cx="65" cy="246221"/>
          </a:xfrm>
          <a:prstGeom prst="rect">
            <a:avLst/>
          </a:prstGeom>
          <a:noFill/>
        </p:spPr>
        <p:txBody>
          <a:bodyPr wrap="non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solidFill>
                <a:srgbClr val="3C5A7E"/>
              </a:solidFill>
              <a:effectLst/>
              <a:uLnTx/>
              <a:uFillTx/>
              <a:latin typeface="Calibri" panose="020F0502020204030204"/>
              <a:ea typeface="+mn-ea"/>
              <a:cs typeface="Calibri"/>
            </a:endParaRPr>
          </a:p>
        </p:txBody>
      </p:sp>
      <p:sp>
        <p:nvSpPr>
          <p:cNvPr id="26" name="TextBox 25">
            <a:extLst>
              <a:ext uri="{FF2B5EF4-FFF2-40B4-BE49-F238E27FC236}">
                <a16:creationId xmlns:a16="http://schemas.microsoft.com/office/drawing/2014/main" id="{7E48AF85-CF55-FA96-B78C-8728F62FDE1B}"/>
              </a:ext>
            </a:extLst>
          </p:cNvPr>
          <p:cNvSpPr txBox="1"/>
          <p:nvPr/>
        </p:nvSpPr>
        <p:spPr>
          <a:xfrm>
            <a:off x="10062054" y="3582976"/>
            <a:ext cx="64" cy="246221"/>
          </a:xfrm>
          <a:prstGeom prst="rect">
            <a:avLst/>
          </a:prstGeom>
          <a:noFill/>
        </p:spPr>
        <p:txBody>
          <a:bodyPr wrap="non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solidFill>
                <a:srgbClr val="3C5A7E"/>
              </a:solidFill>
              <a:effectLst/>
              <a:uLnTx/>
              <a:uFillTx/>
              <a:latin typeface="Calibri" panose="020F0502020204030204"/>
              <a:ea typeface="+mn-ea"/>
              <a:cs typeface="Calibri"/>
            </a:endParaRPr>
          </a:p>
        </p:txBody>
      </p:sp>
      <p:sp>
        <p:nvSpPr>
          <p:cNvPr id="28" name="TextBox 27">
            <a:extLst>
              <a:ext uri="{FF2B5EF4-FFF2-40B4-BE49-F238E27FC236}">
                <a16:creationId xmlns:a16="http://schemas.microsoft.com/office/drawing/2014/main" id="{374B743D-6F8C-783A-1FF9-9A05FEDC8DA2}"/>
              </a:ext>
            </a:extLst>
          </p:cNvPr>
          <p:cNvSpPr txBox="1"/>
          <p:nvPr/>
        </p:nvSpPr>
        <p:spPr>
          <a:xfrm>
            <a:off x="10062049" y="4306016"/>
            <a:ext cx="64" cy="246221"/>
          </a:xfrm>
          <a:prstGeom prst="rect">
            <a:avLst/>
          </a:prstGeom>
          <a:noFill/>
        </p:spPr>
        <p:txBody>
          <a:bodyPr wrap="non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solidFill>
                <a:srgbClr val="3C5A7E"/>
              </a:solidFill>
              <a:effectLst/>
              <a:uLnTx/>
              <a:uFillTx/>
              <a:latin typeface="Calibri" panose="020F0502020204030204"/>
              <a:ea typeface="+mn-ea"/>
              <a:cs typeface="Calibri"/>
            </a:endParaRPr>
          </a:p>
        </p:txBody>
      </p:sp>
      <p:pic>
        <p:nvPicPr>
          <p:cNvPr id="2" name="Picture 1">
            <a:extLst>
              <a:ext uri="{FF2B5EF4-FFF2-40B4-BE49-F238E27FC236}">
                <a16:creationId xmlns:a16="http://schemas.microsoft.com/office/drawing/2014/main" id="{13C67955-91A6-4CB8-36D1-141433B01C63}"/>
              </a:ext>
            </a:extLst>
          </p:cNvPr>
          <p:cNvPicPr>
            <a:picLocks noChangeAspect="1"/>
          </p:cNvPicPr>
          <p:nvPr/>
        </p:nvPicPr>
        <p:blipFill>
          <a:blip r:embed="rId3"/>
          <a:stretch>
            <a:fillRect/>
          </a:stretch>
        </p:blipFill>
        <p:spPr>
          <a:xfrm>
            <a:off x="1944562" y="1154521"/>
            <a:ext cx="8121921" cy="4856909"/>
          </a:xfrm>
          <a:prstGeom prst="rect">
            <a:avLst/>
          </a:prstGeom>
        </p:spPr>
      </p:pic>
      <p:sp>
        <p:nvSpPr>
          <p:cNvPr id="8" name="TextBox 7">
            <a:extLst>
              <a:ext uri="{FF2B5EF4-FFF2-40B4-BE49-F238E27FC236}">
                <a16:creationId xmlns:a16="http://schemas.microsoft.com/office/drawing/2014/main" id="{36ED5BEC-049F-50E8-0996-7F129ADE53C8}"/>
              </a:ext>
            </a:extLst>
          </p:cNvPr>
          <p:cNvSpPr txBox="1"/>
          <p:nvPr/>
        </p:nvSpPr>
        <p:spPr>
          <a:xfrm>
            <a:off x="6458423" y="1976193"/>
            <a:ext cx="3599071" cy="584775"/>
          </a:xfrm>
          <a:prstGeom prst="rect">
            <a:avLst/>
          </a:prstGeom>
          <a:noFill/>
        </p:spPr>
        <p:txBody>
          <a:bodyPr wrap="square" rtlCol="0">
            <a:spAutoFit/>
          </a:bodyPr>
          <a:lstStyle>
            <a:defPPr>
              <a:defRPr lang="en-US"/>
            </a:defPPr>
            <a:lvl1pPr algn="ctr">
              <a:defRPr sz="1400" i="1">
                <a:solidFill>
                  <a:srgbClr val="FF0000"/>
                </a:solidFill>
              </a:defRPr>
            </a:lvl1pPr>
          </a:lstStyle>
          <a:p>
            <a:r>
              <a:rPr lang="en-US" dirty="0"/>
              <a:t>Trade Corridor Enhancement Program (TCEP)</a:t>
            </a:r>
          </a:p>
        </p:txBody>
      </p:sp>
      <p:sp>
        <p:nvSpPr>
          <p:cNvPr id="9" name="TextBox 8">
            <a:extLst>
              <a:ext uri="{FF2B5EF4-FFF2-40B4-BE49-F238E27FC236}">
                <a16:creationId xmlns:a16="http://schemas.microsoft.com/office/drawing/2014/main" id="{C8FDC893-A91C-6C6F-A5F8-584EAC8CDB3F}"/>
              </a:ext>
            </a:extLst>
          </p:cNvPr>
          <p:cNvSpPr txBox="1"/>
          <p:nvPr/>
        </p:nvSpPr>
        <p:spPr>
          <a:xfrm>
            <a:off x="6458616" y="3618214"/>
            <a:ext cx="3599073" cy="523220"/>
          </a:xfrm>
          <a:prstGeom prst="rect">
            <a:avLst/>
          </a:prstGeom>
          <a:noFill/>
        </p:spPr>
        <p:txBody>
          <a:bodyPr wrap="square" rtlCol="0">
            <a:spAutoFit/>
          </a:bodyPr>
          <a:lstStyle/>
          <a:p>
            <a:pPr algn="ctr"/>
            <a:r>
              <a:rPr lang="en-US" sz="1400" i="1" dirty="0">
                <a:solidFill>
                  <a:srgbClr val="FF0000"/>
                </a:solidFill>
              </a:rPr>
              <a:t>Transit and Intercity Rail </a:t>
            </a:r>
          </a:p>
          <a:p>
            <a:pPr algn="ctr"/>
            <a:r>
              <a:rPr lang="en-US" sz="1400" i="1" dirty="0">
                <a:solidFill>
                  <a:srgbClr val="FF0000"/>
                </a:solidFill>
              </a:rPr>
              <a:t>Capital Program (TIRCP)</a:t>
            </a:r>
          </a:p>
        </p:txBody>
      </p:sp>
      <p:sp>
        <p:nvSpPr>
          <p:cNvPr id="10" name="TextBox 9">
            <a:extLst>
              <a:ext uri="{FF2B5EF4-FFF2-40B4-BE49-F238E27FC236}">
                <a16:creationId xmlns:a16="http://schemas.microsoft.com/office/drawing/2014/main" id="{BD2DD08F-3298-7F50-94F5-54FC62AADE39}"/>
              </a:ext>
            </a:extLst>
          </p:cNvPr>
          <p:cNvSpPr txBox="1"/>
          <p:nvPr/>
        </p:nvSpPr>
        <p:spPr>
          <a:xfrm>
            <a:off x="6458423" y="5369819"/>
            <a:ext cx="3599072" cy="523220"/>
          </a:xfrm>
          <a:prstGeom prst="rect">
            <a:avLst/>
          </a:prstGeom>
          <a:noFill/>
        </p:spPr>
        <p:txBody>
          <a:bodyPr wrap="square" rtlCol="0">
            <a:spAutoFit/>
          </a:bodyPr>
          <a:lstStyle/>
          <a:p>
            <a:pPr algn="ctr"/>
            <a:r>
              <a:rPr lang="en-US" sz="1400" i="1" dirty="0">
                <a:solidFill>
                  <a:srgbClr val="FF0000"/>
                </a:solidFill>
              </a:rPr>
              <a:t>Infrastructure for Rebuilding America (INFRA)</a:t>
            </a:r>
          </a:p>
          <a:p>
            <a:pPr algn="ctr"/>
            <a:endParaRPr lang="en-US" sz="1400" i="1" dirty="0">
              <a:solidFill>
                <a:srgbClr val="FF0000"/>
              </a:solidFill>
            </a:endParaRPr>
          </a:p>
        </p:txBody>
      </p:sp>
      <p:sp>
        <p:nvSpPr>
          <p:cNvPr id="11" name="TextBox 10">
            <a:extLst>
              <a:ext uri="{FF2B5EF4-FFF2-40B4-BE49-F238E27FC236}">
                <a16:creationId xmlns:a16="http://schemas.microsoft.com/office/drawing/2014/main" id="{948805B8-4FFD-7908-6257-AB322EDD5FB9}"/>
              </a:ext>
            </a:extLst>
          </p:cNvPr>
          <p:cNvSpPr txBox="1"/>
          <p:nvPr/>
        </p:nvSpPr>
        <p:spPr>
          <a:xfrm>
            <a:off x="1940256" y="3721241"/>
            <a:ext cx="3603636" cy="523220"/>
          </a:xfrm>
          <a:prstGeom prst="rect">
            <a:avLst/>
          </a:prstGeom>
          <a:noFill/>
        </p:spPr>
        <p:txBody>
          <a:bodyPr wrap="square" rtlCol="0">
            <a:spAutoFit/>
          </a:bodyPr>
          <a:lstStyle/>
          <a:p>
            <a:pPr algn="ctr"/>
            <a:r>
              <a:rPr lang="en-US" sz="1400" i="1" dirty="0">
                <a:solidFill>
                  <a:srgbClr val="FF0000"/>
                </a:solidFill>
              </a:rPr>
              <a:t>Local Partnerships Program – </a:t>
            </a:r>
          </a:p>
          <a:p>
            <a:pPr algn="ctr"/>
            <a:r>
              <a:rPr lang="en-US" sz="1400" i="1" dirty="0">
                <a:solidFill>
                  <a:srgbClr val="FF0000"/>
                </a:solidFill>
              </a:rPr>
              <a:t>Formulaic (LPP-F)</a:t>
            </a:r>
          </a:p>
        </p:txBody>
      </p:sp>
      <p:sp>
        <p:nvSpPr>
          <p:cNvPr id="12" name="TextBox 11">
            <a:extLst>
              <a:ext uri="{FF2B5EF4-FFF2-40B4-BE49-F238E27FC236}">
                <a16:creationId xmlns:a16="http://schemas.microsoft.com/office/drawing/2014/main" id="{5AD5F68B-990F-12F2-79A2-DC4DE290089B}"/>
              </a:ext>
            </a:extLst>
          </p:cNvPr>
          <p:cNvSpPr txBox="1"/>
          <p:nvPr/>
        </p:nvSpPr>
        <p:spPr>
          <a:xfrm>
            <a:off x="1940256" y="1904500"/>
            <a:ext cx="3603636" cy="307777"/>
          </a:xfrm>
          <a:prstGeom prst="rect">
            <a:avLst/>
          </a:prstGeom>
          <a:noFill/>
        </p:spPr>
        <p:txBody>
          <a:bodyPr wrap="square" rtlCol="0">
            <a:spAutoFit/>
          </a:bodyPr>
          <a:lstStyle/>
          <a:p>
            <a:pPr algn="ctr"/>
            <a:r>
              <a:rPr lang="en-US" sz="1400" i="1" dirty="0">
                <a:solidFill>
                  <a:srgbClr val="FF0000"/>
                </a:solidFill>
              </a:rPr>
              <a:t>Active Transportation Program (ATP)</a:t>
            </a:r>
          </a:p>
        </p:txBody>
      </p:sp>
      <p:sp>
        <p:nvSpPr>
          <p:cNvPr id="13" name="TextBox 12">
            <a:extLst>
              <a:ext uri="{FF2B5EF4-FFF2-40B4-BE49-F238E27FC236}">
                <a16:creationId xmlns:a16="http://schemas.microsoft.com/office/drawing/2014/main" id="{7CD71881-3C0D-DCF7-2E82-C9785E2F1914}"/>
              </a:ext>
            </a:extLst>
          </p:cNvPr>
          <p:cNvSpPr txBox="1"/>
          <p:nvPr/>
        </p:nvSpPr>
        <p:spPr>
          <a:xfrm>
            <a:off x="2017258" y="5369819"/>
            <a:ext cx="3603636" cy="307777"/>
          </a:xfrm>
          <a:prstGeom prst="rect">
            <a:avLst/>
          </a:prstGeom>
          <a:noFill/>
        </p:spPr>
        <p:txBody>
          <a:bodyPr wrap="square" rtlCol="0">
            <a:spAutoFit/>
          </a:bodyPr>
          <a:lstStyle/>
          <a:p>
            <a:pPr algn="ctr"/>
            <a:r>
              <a:rPr lang="en-US" sz="1400" i="1" dirty="0">
                <a:solidFill>
                  <a:srgbClr val="FF0000"/>
                </a:solidFill>
              </a:rPr>
              <a:t>Clean Transportation Program</a:t>
            </a:r>
          </a:p>
        </p:txBody>
      </p:sp>
      <p:sp>
        <p:nvSpPr>
          <p:cNvPr id="6" name="TextBox 5">
            <a:extLst>
              <a:ext uri="{FF2B5EF4-FFF2-40B4-BE49-F238E27FC236}">
                <a16:creationId xmlns:a16="http://schemas.microsoft.com/office/drawing/2014/main" id="{EC54D3F5-4E72-CFE1-532C-8C1971CA51E1}"/>
              </a:ext>
            </a:extLst>
          </p:cNvPr>
          <p:cNvSpPr txBox="1"/>
          <p:nvPr/>
        </p:nvSpPr>
        <p:spPr>
          <a:xfrm>
            <a:off x="10057494" y="7305"/>
            <a:ext cx="1504336" cy="923330"/>
          </a:xfrm>
          <a:prstGeom prst="rect">
            <a:avLst/>
          </a:prstGeom>
          <a:noFill/>
        </p:spPr>
        <p:txBody>
          <a:bodyPr wrap="square" rtlCol="0">
            <a:spAutoFit/>
          </a:bodyPr>
          <a:lstStyle/>
          <a:p>
            <a:r>
              <a:rPr lang="es-ES_tradnl" dirty="0" err="1">
                <a:solidFill>
                  <a:srgbClr val="FF0000"/>
                </a:solidFill>
              </a:rPr>
              <a:t>Header</a:t>
            </a:r>
            <a:r>
              <a:rPr lang="es-ES_tradnl" dirty="0">
                <a:solidFill>
                  <a:srgbClr val="FF0000"/>
                </a:solidFill>
              </a:rPr>
              <a:t> and red </a:t>
            </a:r>
            <a:r>
              <a:rPr lang="es-ES_tradnl" dirty="0" err="1">
                <a:solidFill>
                  <a:srgbClr val="FF0000"/>
                </a:solidFill>
              </a:rPr>
              <a:t>copy</a:t>
            </a:r>
            <a:r>
              <a:rPr lang="es-ES_tradnl" dirty="0">
                <a:solidFill>
                  <a:srgbClr val="FF0000"/>
                </a:solidFill>
              </a:rPr>
              <a:t> </a:t>
            </a:r>
            <a:r>
              <a:rPr lang="es-ES_tradnl" dirty="0" err="1">
                <a:solidFill>
                  <a:srgbClr val="FF0000"/>
                </a:solidFill>
              </a:rPr>
              <a:t>translated</a:t>
            </a:r>
            <a:endParaRPr lang="es-ES_tradnl" dirty="0">
              <a:solidFill>
                <a:srgbClr val="FF0000"/>
              </a:solidFill>
            </a:endParaRPr>
          </a:p>
        </p:txBody>
      </p:sp>
    </p:spTree>
    <p:extLst>
      <p:ext uri="{BB962C8B-B14F-4D97-AF65-F5344CB8AC3E}">
        <p14:creationId xmlns:p14="http://schemas.microsoft.com/office/powerpoint/2010/main" val="5869425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004" y="2070731"/>
            <a:ext cx="12172996" cy="769441"/>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4400" b="1" i="0" u="none" strike="noStrike" kern="1200" cap="none" spc="0" normalizeH="0" baseline="0" noProof="0">
                <a:ln>
                  <a:noFill/>
                </a:ln>
                <a:solidFill>
                  <a:srgbClr val="FFFFFF"/>
                </a:solidFill>
                <a:effectLst/>
                <a:uLnTx/>
                <a:uFillTx/>
                <a:latin typeface="Calibri" panose="020F0502020204030204"/>
                <a:ea typeface="+mn-ea"/>
                <a:cs typeface="Calibri" panose="020F0502020204030204"/>
              </a:rPr>
              <a:t>Task Force Discussion</a:t>
            </a:r>
          </a:p>
        </p:txBody>
      </p:sp>
    </p:spTree>
    <p:extLst>
      <p:ext uri="{BB962C8B-B14F-4D97-AF65-F5344CB8AC3E}">
        <p14:creationId xmlns:p14="http://schemas.microsoft.com/office/powerpoint/2010/main" val="25141461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B072C41-463D-E94F-AA9F-3955403FCA1A}"/>
              </a:ext>
            </a:extLst>
          </p:cNvPr>
          <p:cNvSpPr>
            <a:spLocks noGrp="1"/>
          </p:cNvSpPr>
          <p:nvPr>
            <p:ph type="sldNum" sz="quarter" idx="10"/>
          </p:nvPr>
        </p:nvSpPr>
        <p:spPr>
          <a:xfrm>
            <a:off x="9455426" y="6492875"/>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C3E9BBE-A3CA-7C4A-93AB-DC471097F8C2}"/>
              </a:ext>
            </a:extLst>
          </p:cNvPr>
          <p:cNvSpPr txBox="1"/>
          <p:nvPr/>
        </p:nvSpPr>
        <p:spPr>
          <a:xfrm>
            <a:off x="1364974" y="6440557"/>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4" name="Title 1">
            <a:extLst>
              <a:ext uri="{FF2B5EF4-FFF2-40B4-BE49-F238E27FC236}">
                <a16:creationId xmlns:a16="http://schemas.microsoft.com/office/drawing/2014/main" id="{4F2CF777-3C9F-4803-9A0E-759C6959A0A4}"/>
              </a:ext>
            </a:extLst>
          </p:cNvPr>
          <p:cNvSpPr>
            <a:spLocks noGrp="1"/>
          </p:cNvSpPr>
          <p:nvPr>
            <p:ph type="title"/>
          </p:nvPr>
        </p:nvSpPr>
        <p:spPr>
          <a:xfrm>
            <a:off x="457200" y="146611"/>
            <a:ext cx="10375701" cy="685604"/>
          </a:xfrm>
        </p:spPr>
        <p:txBody>
          <a:bodyPr>
            <a:normAutofit/>
          </a:bodyPr>
          <a:lstStyle/>
          <a:p>
            <a:r>
              <a:rPr lang="en-US" sz="2800"/>
              <a:t>Public Comment</a:t>
            </a:r>
            <a:endParaRPr lang="en-US" sz="2800" b="1">
              <a:solidFill>
                <a:schemeClr val="bg1"/>
              </a:solidFill>
              <a:latin typeface="+mn-lt"/>
              <a:ea typeface="+mn-ea"/>
              <a:cs typeface="Calibri" panose="020F0502020204030204"/>
            </a:endParaRPr>
          </a:p>
        </p:txBody>
      </p:sp>
      <p:sp>
        <p:nvSpPr>
          <p:cNvPr id="6" name="TextBox 5">
            <a:extLst>
              <a:ext uri="{FF2B5EF4-FFF2-40B4-BE49-F238E27FC236}">
                <a16:creationId xmlns:a16="http://schemas.microsoft.com/office/drawing/2014/main" id="{50C2837C-08F5-45C2-9301-A759DE015371}"/>
              </a:ext>
            </a:extLst>
          </p:cNvPr>
          <p:cNvSpPr txBox="1"/>
          <p:nvPr/>
        </p:nvSpPr>
        <p:spPr>
          <a:xfrm>
            <a:off x="676274" y="1023396"/>
            <a:ext cx="10952741" cy="1938992"/>
          </a:xfrm>
          <a:prstGeom prst="rect">
            <a:avLst/>
          </a:prstGeom>
          <a:noFill/>
        </p:spPr>
        <p:txBody>
          <a:bodyPr wrap="square">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You will be given </a:t>
            </a:r>
            <a:r>
              <a:rPr kumimoji="0" lang="en-US" sz="24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1 minute </a:t>
            </a:r>
            <a:r>
              <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to make your question or comment, in order to maximize participation.​</a:t>
            </a:r>
          </a:p>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Se le dará </a:t>
            </a:r>
            <a:r>
              <a:rPr kumimoji="0" lang="es-ES" sz="24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1 minuto </a:t>
            </a:r>
            <a:r>
              <a:rPr kumimoji="0" lang="es-ES" sz="2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para hacer su pregunta o comentario para darles a todos los asistentes la oportunidad de hablar.</a:t>
            </a:r>
            <a:r>
              <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endParaRPr kumimoji="0" lang="en-US" sz="24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7" name="Add-in 6" title="Breaktime">
                <a:extLst>
                  <a:ext uri="{FF2B5EF4-FFF2-40B4-BE49-F238E27FC236}">
                    <a16:creationId xmlns:a16="http://schemas.microsoft.com/office/drawing/2014/main" id="{ADF251F3-280C-492E-BF50-4421D2B9F24E}"/>
                  </a:ext>
                </a:extLst>
              </p:cNvPr>
              <p:cNvGraphicFramePr>
                <a:graphicFrameLocks noGrp="1"/>
              </p:cNvGraphicFramePr>
              <p:nvPr/>
            </p:nvGraphicFramePr>
            <p:xfrm>
              <a:off x="3263158" y="2877530"/>
              <a:ext cx="7238103" cy="3747693"/>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7" name="Add-in 6" title="Breaktime">
                <a:extLst>
                  <a:ext uri="{FF2B5EF4-FFF2-40B4-BE49-F238E27FC236}">
                    <a16:creationId xmlns:a16="http://schemas.microsoft.com/office/drawing/2014/main" id="{ADF251F3-280C-492E-BF50-4421D2B9F24E}"/>
                  </a:ext>
                </a:extLst>
              </p:cNvPr>
              <p:cNvPicPr>
                <a:picLocks noGrp="1" noRot="1" noChangeAspect="1" noMove="1" noResize="1" noEditPoints="1" noAdjustHandles="1" noChangeArrowheads="1" noChangeShapeType="1"/>
              </p:cNvPicPr>
              <p:nvPr/>
            </p:nvPicPr>
            <p:blipFill>
              <a:blip r:embed="rId4"/>
              <a:stretch>
                <a:fillRect/>
              </a:stretch>
            </p:blipFill>
            <p:spPr>
              <a:xfrm>
                <a:off x="3263158" y="2877530"/>
                <a:ext cx="7238103" cy="3747693"/>
              </a:xfrm>
              <a:prstGeom prst="rect">
                <a:avLst/>
              </a:prstGeom>
            </p:spPr>
          </p:pic>
        </mc:Fallback>
      </mc:AlternateContent>
    </p:spTree>
    <p:extLst>
      <p:ext uri="{BB962C8B-B14F-4D97-AF65-F5344CB8AC3E}">
        <p14:creationId xmlns:p14="http://schemas.microsoft.com/office/powerpoint/2010/main" val="6981279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0" y="2050996"/>
            <a:ext cx="12035790" cy="2123658"/>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buClrTx/>
              <a:buSzTx/>
              <a:buFontTx/>
              <a:buNone/>
              <a:tabLst/>
              <a:defRPr/>
            </a:pPr>
            <a:r>
              <a:rPr kumimoji="0" lang="en-US" sz="4400" b="1"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a:rPr>
              <a:t>Agenda Item #3: </a:t>
            </a:r>
          </a:p>
          <a:p>
            <a:pPr marL="0" marR="0" lvl="0" indent="0" algn="ctr" defTabSz="457200" rtl="0" eaLnBrk="1" fontAlgn="auto" latinLnBrk="0" hangingPunct="1">
              <a:buClrTx/>
              <a:buSzTx/>
              <a:buFontTx/>
              <a:buNone/>
              <a:tabLst/>
              <a:defRPr/>
            </a:pPr>
            <a:r>
              <a:rPr kumimoji="0" lang="en-US" sz="4400" b="1"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a:rPr>
              <a:t>Overview &amp; Next Steps</a:t>
            </a:r>
          </a:p>
          <a:p>
            <a:pPr marL="0" marR="0" lvl="0" indent="0" algn="ctr" defTabSz="457200" rtl="0" eaLnBrk="1" fontAlgn="auto" latinLnBrk="0" hangingPunct="1">
              <a:buClrTx/>
              <a:buSzTx/>
              <a:buFontTx/>
              <a:buNone/>
              <a:tabLst/>
              <a:defRPr/>
            </a:pPr>
            <a:r>
              <a:rPr kumimoji="0" lang="en-US" sz="4400" b="1"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a:rPr>
              <a:t> </a:t>
            </a:r>
          </a:p>
        </p:txBody>
      </p:sp>
    </p:spTree>
    <p:extLst>
      <p:ext uri="{BB962C8B-B14F-4D97-AF65-F5344CB8AC3E}">
        <p14:creationId xmlns:p14="http://schemas.microsoft.com/office/powerpoint/2010/main" val="26047041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rrow: Right 18">
            <a:extLst>
              <a:ext uri="{FF2B5EF4-FFF2-40B4-BE49-F238E27FC236}">
                <a16:creationId xmlns:a16="http://schemas.microsoft.com/office/drawing/2014/main" id="{66E8396B-D9E6-CC7E-FE3F-8F3B8E1DEA61}"/>
              </a:ext>
            </a:extLst>
          </p:cNvPr>
          <p:cNvSpPr/>
          <p:nvPr/>
        </p:nvSpPr>
        <p:spPr>
          <a:xfrm>
            <a:off x="5464142" y="3808165"/>
            <a:ext cx="6722927" cy="2211040"/>
          </a:xfrm>
          <a:prstGeom prst="rightArrow">
            <a:avLst/>
          </a:prstGeom>
          <a:solidFill>
            <a:srgbClr val="D3F1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9E66A617-A122-2733-0C48-98A17FF4E64D}"/>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9C8A0C5-D873-D034-9576-D241E75C3232}"/>
              </a:ext>
            </a:extLst>
          </p:cNvPr>
          <p:cNvSpPr txBox="1"/>
          <p:nvPr/>
        </p:nvSpPr>
        <p:spPr>
          <a:xfrm>
            <a:off x="5569442" y="4491699"/>
            <a:ext cx="183933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ea"/>
                <a:cs typeface="Calibri"/>
              </a:rPr>
              <a:t>Develop criteria and performance measures </a:t>
            </a:r>
          </a:p>
        </p:txBody>
      </p:sp>
      <p:sp>
        <p:nvSpPr>
          <p:cNvPr id="8" name="TextBox 7">
            <a:extLst>
              <a:ext uri="{FF2B5EF4-FFF2-40B4-BE49-F238E27FC236}">
                <a16:creationId xmlns:a16="http://schemas.microsoft.com/office/drawing/2014/main" id="{F107359A-3410-0C2B-EAEE-FB9F7131A7A4}"/>
              </a:ext>
            </a:extLst>
          </p:cNvPr>
          <p:cNvSpPr txBox="1"/>
          <p:nvPr/>
        </p:nvSpPr>
        <p:spPr>
          <a:xfrm>
            <a:off x="9293157" y="4528566"/>
            <a:ext cx="235429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ea"/>
                <a:cs typeface="Calibri"/>
              </a:rPr>
              <a:t>Evaluate bundled projects by these criteria and measures</a:t>
            </a:r>
            <a:endParaRPr kumimoji="0" lang="en-US" sz="1600" b="0" i="1" u="none" strike="noStrike" kern="1200" cap="none" spc="0" normalizeH="0" baseline="0" noProof="0">
              <a:ln>
                <a:noFill/>
              </a:ln>
              <a:solidFill>
                <a:schemeClr val="accent3"/>
              </a:solidFill>
              <a:effectLst/>
              <a:uLnTx/>
              <a:uFillTx/>
              <a:latin typeface="Calibri" panose="020F0502020204030204"/>
              <a:ea typeface="+mn-ea"/>
              <a:cs typeface="Calibri"/>
            </a:endParaRPr>
          </a:p>
        </p:txBody>
      </p:sp>
      <p:sp>
        <p:nvSpPr>
          <p:cNvPr id="9" name="TextBox 8">
            <a:extLst>
              <a:ext uri="{FF2B5EF4-FFF2-40B4-BE49-F238E27FC236}">
                <a16:creationId xmlns:a16="http://schemas.microsoft.com/office/drawing/2014/main" id="{432AC523-D48E-9320-8E2B-D79AD381FB33}"/>
              </a:ext>
            </a:extLst>
          </p:cNvPr>
          <p:cNvSpPr txBox="1"/>
          <p:nvPr/>
        </p:nvSpPr>
        <p:spPr>
          <a:xfrm>
            <a:off x="7573346" y="4614809"/>
            <a:ext cx="166940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ea"/>
                <a:cs typeface="Calibri"/>
              </a:rPr>
              <a:t>Task Force and CLC feedback</a:t>
            </a:r>
            <a:endParaRPr lang="en-US" sz="1600" i="1">
              <a:solidFill>
                <a:schemeClr val="accent3"/>
              </a:solidFill>
              <a:latin typeface="Calibri" panose="020F0502020204030204"/>
              <a:cs typeface="Calibri"/>
            </a:endParaRPr>
          </a:p>
        </p:txBody>
      </p:sp>
      <p:cxnSp>
        <p:nvCxnSpPr>
          <p:cNvPr id="28" name="Straight Arrow Connector 27">
            <a:extLst>
              <a:ext uri="{FF2B5EF4-FFF2-40B4-BE49-F238E27FC236}">
                <a16:creationId xmlns:a16="http://schemas.microsoft.com/office/drawing/2014/main" id="{7CB8EF15-2DDE-49F8-5FE5-C53E1554901D}"/>
              </a:ext>
            </a:extLst>
          </p:cNvPr>
          <p:cNvCxnSpPr>
            <a:cxnSpLocks/>
          </p:cNvCxnSpPr>
          <p:nvPr/>
        </p:nvCxnSpPr>
        <p:spPr>
          <a:xfrm>
            <a:off x="7521826" y="4479196"/>
            <a:ext cx="1116" cy="802192"/>
          </a:xfrm>
          <a:prstGeom prst="straightConnector1">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D54D697-6C81-DB02-40CA-AE7D986964DE}"/>
              </a:ext>
            </a:extLst>
          </p:cNvPr>
          <p:cNvCxnSpPr>
            <a:cxnSpLocks/>
          </p:cNvCxnSpPr>
          <p:nvPr/>
        </p:nvCxnSpPr>
        <p:spPr>
          <a:xfrm>
            <a:off x="9240521" y="4488112"/>
            <a:ext cx="1116" cy="802192"/>
          </a:xfrm>
          <a:prstGeom prst="straightConnector1">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C5F0E8E7-F2B9-BA83-57EA-62898F0B1672}"/>
              </a:ext>
            </a:extLst>
          </p:cNvPr>
          <p:cNvSpPr txBox="1"/>
          <p:nvPr/>
        </p:nvSpPr>
        <p:spPr>
          <a:xfrm>
            <a:off x="5464142" y="5550571"/>
            <a:ext cx="5346578" cy="338554"/>
          </a:xfrm>
          <a:prstGeom prst="rect">
            <a:avLst/>
          </a:prstGeom>
          <a:noFill/>
        </p:spPr>
        <p:txBody>
          <a:bodyPr wrap="square" lIns="91440" tIns="45720" rIns="91440" bIns="45720" rtlCol="0" anchor="t">
            <a:spAutoFit/>
          </a:bodyPr>
          <a:lstStyle/>
          <a:p>
            <a:pPr>
              <a:defRPr/>
            </a:pPr>
            <a:r>
              <a:rPr kumimoji="0" lang="en-US" sz="1600" i="1" u="none" strike="noStrike" kern="1200" cap="none" spc="0" normalizeH="0" baseline="0" noProof="0">
                <a:ln>
                  <a:noFill/>
                </a:ln>
                <a:solidFill>
                  <a:srgbClr val="000000"/>
                </a:solidFill>
                <a:effectLst/>
                <a:uLnTx/>
                <a:uFillTx/>
                <a:latin typeface="Calibri" panose="020F0502020204030204"/>
                <a:ea typeface="+mn-ea"/>
                <a:cs typeface="+mn-cs"/>
              </a:rPr>
              <a:t>Public feedback throughout</a:t>
            </a:r>
            <a:r>
              <a:rPr lang="en-US" sz="1600" i="1">
                <a:solidFill>
                  <a:srgbClr val="3C5A7E"/>
                </a:solidFill>
                <a:latin typeface="Calibri" panose="020F0502020204030204"/>
              </a:rPr>
              <a:t> </a:t>
            </a:r>
            <a:endParaRPr lang="es-ES" sz="1600" i="1">
              <a:solidFill>
                <a:srgbClr val="3C5A7E"/>
              </a:solidFill>
              <a:cs typeface="Calibri"/>
            </a:endParaRPr>
          </a:p>
        </p:txBody>
      </p:sp>
      <p:sp>
        <p:nvSpPr>
          <p:cNvPr id="18" name="Title 1">
            <a:extLst>
              <a:ext uri="{FF2B5EF4-FFF2-40B4-BE49-F238E27FC236}">
                <a16:creationId xmlns:a16="http://schemas.microsoft.com/office/drawing/2014/main" id="{EE441671-31EC-0C75-DADE-E280C4129AB0}"/>
              </a:ext>
            </a:extLst>
          </p:cNvPr>
          <p:cNvSpPr>
            <a:spLocks noGrp="1"/>
          </p:cNvSpPr>
          <p:nvPr>
            <p:ph type="title"/>
          </p:nvPr>
        </p:nvSpPr>
        <p:spPr>
          <a:xfrm>
            <a:off x="291617" y="369415"/>
            <a:ext cx="12550833" cy="429145"/>
          </a:xfrm>
        </p:spPr>
        <p:txBody>
          <a:bodyPr/>
          <a:lstStyle/>
          <a:p>
            <a:r>
              <a:rPr lang="en-US" sz="2400">
                <a:cs typeface="Calibri"/>
              </a:rPr>
              <a:t>Initial List of Projects &amp; Programs: Anticipating the Next Phase</a:t>
            </a:r>
            <a:br>
              <a:rPr lang="en-US" sz="2400">
                <a:cs typeface="Calibri"/>
              </a:rPr>
            </a:br>
            <a:endParaRPr lang="es-ES" sz="2400" i="1">
              <a:cs typeface="Calibri"/>
            </a:endParaRPr>
          </a:p>
        </p:txBody>
      </p:sp>
      <p:sp>
        <p:nvSpPr>
          <p:cNvPr id="14" name="TextBox 13">
            <a:extLst>
              <a:ext uri="{FF2B5EF4-FFF2-40B4-BE49-F238E27FC236}">
                <a16:creationId xmlns:a16="http://schemas.microsoft.com/office/drawing/2014/main" id="{D35904A3-3FA5-59DB-0A62-31F05FE8571A}"/>
              </a:ext>
            </a:extLst>
          </p:cNvPr>
          <p:cNvSpPr txBox="1"/>
          <p:nvPr/>
        </p:nvSpPr>
        <p:spPr>
          <a:xfrm>
            <a:off x="5559606" y="5061543"/>
            <a:ext cx="201485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a:lnSpc>
                <a:spcPct val="100000"/>
              </a:lnSpc>
              <a:spcBef>
                <a:spcPts val="0"/>
              </a:spcBef>
              <a:spcAft>
                <a:spcPts val="0"/>
              </a:spcAft>
              <a:buNone/>
              <a:tabLst/>
              <a:defRPr/>
            </a:pPr>
            <a:endParaRPr lang="es-ES" sz="1400" i="1">
              <a:solidFill>
                <a:schemeClr val="accent3"/>
              </a:solidFill>
              <a:cs typeface="Calibri"/>
            </a:endParaRPr>
          </a:p>
        </p:txBody>
      </p:sp>
      <p:sp>
        <p:nvSpPr>
          <p:cNvPr id="31" name="Rectangle: Rounded Corners 30">
            <a:extLst>
              <a:ext uri="{FF2B5EF4-FFF2-40B4-BE49-F238E27FC236}">
                <a16:creationId xmlns:a16="http://schemas.microsoft.com/office/drawing/2014/main" id="{8799029F-A42D-35D1-849D-2C10A30C0572}"/>
              </a:ext>
            </a:extLst>
          </p:cNvPr>
          <p:cNvSpPr/>
          <p:nvPr/>
        </p:nvSpPr>
        <p:spPr>
          <a:xfrm>
            <a:off x="5464142" y="3847358"/>
            <a:ext cx="5639110" cy="49131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defRPr/>
            </a:pPr>
            <a:r>
              <a:rPr kumimoji="0" lang="en-US" sz="2000" b="1" i="0" u="none" strike="noStrike" kern="1200" cap="none" spc="0" normalizeH="0" baseline="0" noProof="0">
                <a:ln>
                  <a:noFill/>
                </a:ln>
                <a:solidFill>
                  <a:schemeClr val="tx2"/>
                </a:solidFill>
                <a:effectLst/>
                <a:uLnTx/>
                <a:uFillTx/>
                <a:latin typeface="Calibri"/>
                <a:ea typeface="+mn-ea"/>
                <a:cs typeface="+mn-cs"/>
              </a:rPr>
              <a:t>Evaluation Framework</a:t>
            </a:r>
            <a:r>
              <a:rPr lang="en-US" sz="2000" b="1">
                <a:solidFill>
                  <a:schemeClr val="tx2"/>
                </a:solidFill>
                <a:latin typeface="Calibri"/>
              </a:rPr>
              <a:t> </a:t>
            </a:r>
            <a:endParaRPr lang="en-US" sz="2000" b="1" i="1" u="none" strike="noStrike" kern="1200" cap="none" spc="0" normalizeH="0" baseline="0" noProof="0">
              <a:ln>
                <a:noFill/>
              </a:ln>
              <a:solidFill>
                <a:schemeClr val="tx2"/>
              </a:solidFill>
              <a:effectLst/>
              <a:uLnTx/>
              <a:uFillTx/>
              <a:latin typeface="Calibri" panose="020F0502020204030204"/>
              <a:cs typeface="Calibri" panose="020F0502020204030204"/>
            </a:endParaRPr>
          </a:p>
        </p:txBody>
      </p:sp>
      <p:grpSp>
        <p:nvGrpSpPr>
          <p:cNvPr id="15" name="Group 14">
            <a:extLst>
              <a:ext uri="{FF2B5EF4-FFF2-40B4-BE49-F238E27FC236}">
                <a16:creationId xmlns:a16="http://schemas.microsoft.com/office/drawing/2014/main" id="{818EAC68-9E51-3068-A7DF-51B019285053}"/>
              </a:ext>
            </a:extLst>
          </p:cNvPr>
          <p:cNvGrpSpPr/>
          <p:nvPr/>
        </p:nvGrpSpPr>
        <p:grpSpPr>
          <a:xfrm>
            <a:off x="291617" y="913244"/>
            <a:ext cx="7230209" cy="2625422"/>
            <a:chOff x="24902" y="939151"/>
            <a:chExt cx="9842965" cy="2625422"/>
          </a:xfrm>
        </p:grpSpPr>
        <p:sp>
          <p:nvSpPr>
            <p:cNvPr id="13" name="Arrow: Right 12">
              <a:extLst>
                <a:ext uri="{FF2B5EF4-FFF2-40B4-BE49-F238E27FC236}">
                  <a16:creationId xmlns:a16="http://schemas.microsoft.com/office/drawing/2014/main" id="{BA8CC2A0-74CC-0A0C-FEAB-A1D844DD0BB1}"/>
                </a:ext>
              </a:extLst>
            </p:cNvPr>
            <p:cNvSpPr/>
            <p:nvPr/>
          </p:nvSpPr>
          <p:spPr>
            <a:xfrm>
              <a:off x="24902" y="939151"/>
              <a:ext cx="9842965" cy="2625422"/>
            </a:xfrm>
            <a:prstGeom prst="rightArrow">
              <a:avLst/>
            </a:prstGeom>
            <a:solidFill>
              <a:srgbClr val="FBF8A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52235525-389C-8353-7CB9-DDD718A86F69}"/>
                </a:ext>
              </a:extLst>
            </p:cNvPr>
            <p:cNvSpPr/>
            <p:nvPr/>
          </p:nvSpPr>
          <p:spPr>
            <a:xfrm>
              <a:off x="45346" y="1122214"/>
              <a:ext cx="8529259" cy="51210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defRPr/>
              </a:pPr>
              <a:r>
                <a:rPr kumimoji="0" lang="en-US" sz="2000" b="1" i="0" u="none" strike="noStrike" kern="1200" cap="none" spc="0" normalizeH="0" baseline="0" noProof="0">
                  <a:ln>
                    <a:noFill/>
                  </a:ln>
                  <a:solidFill>
                    <a:schemeClr val="accent2">
                      <a:lumMod val="50000"/>
                    </a:schemeClr>
                  </a:solidFill>
                  <a:effectLst/>
                  <a:uLnTx/>
                  <a:uFillTx/>
                  <a:latin typeface="Calibri"/>
                  <a:ea typeface="+mn-ea"/>
                  <a:cs typeface="+mn-cs"/>
                </a:rPr>
                <a:t>Multimodal Strategies, Projects &amp; </a:t>
              </a:r>
              <a:r>
                <a:rPr lang="en-US" sz="2000" b="1">
                  <a:solidFill>
                    <a:schemeClr val="accent2">
                      <a:lumMod val="50000"/>
                    </a:schemeClr>
                  </a:solidFill>
                  <a:latin typeface="Calibri"/>
                </a:rPr>
                <a:t>Programs </a:t>
              </a:r>
              <a:endParaRPr lang="es-ES" sz="2000" b="1" i="1">
                <a:solidFill>
                  <a:schemeClr val="accent2">
                    <a:lumMod val="50000"/>
                  </a:schemeClr>
                </a:solidFill>
                <a:cs typeface="Calibri"/>
              </a:endParaRPr>
            </a:p>
          </p:txBody>
        </p:sp>
        <p:sp>
          <p:nvSpPr>
            <p:cNvPr id="4" name="TextBox 3">
              <a:extLst>
                <a:ext uri="{FF2B5EF4-FFF2-40B4-BE49-F238E27FC236}">
                  <a16:creationId xmlns:a16="http://schemas.microsoft.com/office/drawing/2014/main" id="{999CCAFA-0941-60C9-B04E-D4DEC78484A1}"/>
                </a:ext>
              </a:extLst>
            </p:cNvPr>
            <p:cNvSpPr txBox="1"/>
            <p:nvPr/>
          </p:nvSpPr>
          <p:spPr>
            <a:xfrm>
              <a:off x="179948" y="1836817"/>
              <a:ext cx="191604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kumimoji="0" lang="en-US" sz="1600" b="0" i="0" u="none" strike="noStrike" kern="1200" cap="none" spc="0" normalizeH="0" baseline="0" noProof="0">
                  <a:ln>
                    <a:noFill/>
                  </a:ln>
                  <a:solidFill>
                    <a:srgbClr val="000000"/>
                  </a:solidFill>
                  <a:effectLst/>
                  <a:uLnTx/>
                  <a:uFillTx/>
                  <a:latin typeface="Calibri" panose="020F0502020204030204"/>
                  <a:ea typeface="+mn-ea"/>
                  <a:cs typeface="Calibri"/>
                </a:rPr>
                <a:t>Compile complete list of Projects/ Programs</a:t>
              </a:r>
              <a:endParaRPr lang="en-US" sz="1600"/>
            </a:p>
          </p:txBody>
        </p:sp>
        <p:sp>
          <p:nvSpPr>
            <p:cNvPr id="6" name="TextBox 5">
              <a:extLst>
                <a:ext uri="{FF2B5EF4-FFF2-40B4-BE49-F238E27FC236}">
                  <a16:creationId xmlns:a16="http://schemas.microsoft.com/office/drawing/2014/main" id="{AEFBEA27-EB1C-712E-AC3C-B7D069D3DEB6}"/>
                </a:ext>
              </a:extLst>
            </p:cNvPr>
            <p:cNvSpPr txBox="1"/>
            <p:nvPr/>
          </p:nvSpPr>
          <p:spPr>
            <a:xfrm>
              <a:off x="7779835" y="1891287"/>
              <a:ext cx="182857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ea"/>
                  <a:cs typeface="Calibri"/>
                </a:rPr>
                <a:t>Bundle projects for evaluation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s-ES" sz="1600" b="0" i="1" u="none" strike="noStrike" kern="1200" cap="none" spc="0" normalizeH="0" baseline="0" noProof="0">
                <a:ln>
                  <a:noFill/>
                </a:ln>
                <a:solidFill>
                  <a:srgbClr val="3C5A7E"/>
                </a:solidFill>
                <a:effectLst/>
                <a:uLnTx/>
                <a:uFillTx/>
                <a:latin typeface="Calibri" panose="020F0502020204030204"/>
                <a:cs typeface="Calibri"/>
              </a:endParaRPr>
            </a:p>
          </p:txBody>
        </p:sp>
        <p:sp>
          <p:nvSpPr>
            <p:cNvPr id="10" name="TextBox 9">
              <a:extLst>
                <a:ext uri="{FF2B5EF4-FFF2-40B4-BE49-F238E27FC236}">
                  <a16:creationId xmlns:a16="http://schemas.microsoft.com/office/drawing/2014/main" id="{AA99E215-7E3C-3701-CFA4-1B3124297219}"/>
                </a:ext>
              </a:extLst>
            </p:cNvPr>
            <p:cNvSpPr txBox="1"/>
            <p:nvPr/>
          </p:nvSpPr>
          <p:spPr>
            <a:xfrm>
              <a:off x="2173088" y="1881254"/>
              <a:ext cx="187523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srgbClr val="000000"/>
                  </a:solidFill>
                  <a:effectLst/>
                  <a:uLnTx/>
                  <a:uFillTx/>
                  <a:latin typeface="Calibri" panose="020F0502020204030204"/>
                  <a:ea typeface="+mn-ea"/>
                  <a:cs typeface="Calibri"/>
                </a:rPr>
                <a:t>Task Force, </a:t>
              </a:r>
              <a:br>
                <a:rPr lang="en-US" sz="1600" i="0" u="none" strike="noStrike" kern="1200" cap="none" spc="0" normalizeH="0" baseline="0" noProof="0">
                  <a:ln>
                    <a:noFill/>
                  </a:ln>
                  <a:effectLst/>
                  <a:uLnTx/>
                  <a:uFillTx/>
                  <a:latin typeface="Calibri" panose="020F0502020204030204"/>
                  <a:cs typeface="Calibri"/>
                </a:rPr>
              </a:br>
              <a:r>
                <a:rPr kumimoji="0" lang="en-US" sz="1600" i="0" u="none" strike="noStrike" kern="1200" cap="none" spc="0" normalizeH="0" baseline="0" noProof="0">
                  <a:ln>
                    <a:noFill/>
                  </a:ln>
                  <a:solidFill>
                    <a:srgbClr val="000000"/>
                  </a:solidFill>
                  <a:effectLst/>
                  <a:uLnTx/>
                  <a:uFillTx/>
                  <a:latin typeface="Calibri" panose="020F0502020204030204"/>
                  <a:ea typeface="+mn-ea"/>
                  <a:cs typeface="Calibri"/>
                </a:rPr>
                <a:t>CLC, and WG review</a:t>
              </a:r>
              <a:endParaRPr lang="en-US" sz="1600" i="0" u="none" strike="noStrike" kern="1200" cap="none" spc="0" normalizeH="0" baseline="0" noProof="0">
                <a:ln>
                  <a:noFill/>
                </a:ln>
                <a:solidFill>
                  <a:srgbClr val="000000"/>
                </a:solidFill>
                <a:effectLst/>
                <a:uLnTx/>
                <a:uFillTx/>
                <a:latin typeface="Calibri" panose="020F0502020204030204"/>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s-ES" sz="1600" i="1" u="none" strike="noStrike" kern="1200" cap="none" spc="0" normalizeH="0" baseline="0" noProof="0">
                <a:ln>
                  <a:noFill/>
                </a:ln>
                <a:solidFill>
                  <a:srgbClr val="3C5A7E"/>
                </a:solidFill>
                <a:effectLst/>
                <a:uLnTx/>
                <a:uFillTx/>
                <a:latin typeface="Calibri" panose="020F0502020204030204"/>
                <a:cs typeface="Calibri"/>
              </a:endParaRPr>
            </a:p>
          </p:txBody>
        </p:sp>
        <p:sp>
          <p:nvSpPr>
            <p:cNvPr id="11" name="TextBox 10">
              <a:extLst>
                <a:ext uri="{FF2B5EF4-FFF2-40B4-BE49-F238E27FC236}">
                  <a16:creationId xmlns:a16="http://schemas.microsoft.com/office/drawing/2014/main" id="{5637CC66-F5AC-8B00-ABBA-D4F119433E0E}"/>
                </a:ext>
              </a:extLst>
            </p:cNvPr>
            <p:cNvSpPr txBox="1"/>
            <p:nvPr/>
          </p:nvSpPr>
          <p:spPr>
            <a:xfrm>
              <a:off x="4001736" y="1960167"/>
              <a:ext cx="1885581"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kumimoji="0" lang="en-US" sz="1600" b="0" i="0" u="none" strike="noStrike" kern="1200" cap="none" spc="0" normalizeH="0" baseline="0" noProof="0">
                  <a:ln>
                    <a:noFill/>
                  </a:ln>
                  <a:solidFill>
                    <a:srgbClr val="000000"/>
                  </a:solidFill>
                  <a:effectLst/>
                  <a:uLnTx/>
                  <a:uFillTx/>
                  <a:latin typeface="Calibri" panose="020F0502020204030204"/>
                  <a:ea typeface="+mn-ea"/>
                  <a:cs typeface="Calibri"/>
                </a:rPr>
                <a:t>Revised </a:t>
              </a:r>
              <a:r>
                <a:rPr lang="en-US" sz="1600">
                  <a:solidFill>
                    <a:srgbClr val="000000"/>
                  </a:solidFill>
                  <a:latin typeface="Calibri" panose="020F0502020204030204"/>
                  <a:cs typeface="Calibri"/>
                </a:rPr>
                <a:t>list</a:t>
              </a:r>
              <a:r>
                <a:rPr kumimoji="0" lang="en-US" sz="1600" b="0" i="0" u="none" strike="noStrike" kern="1200" cap="none" spc="0" normalizeH="0" baseline="0" noProof="0">
                  <a:ln>
                    <a:noFill/>
                  </a:ln>
                  <a:solidFill>
                    <a:srgbClr val="000000"/>
                  </a:solidFill>
                  <a:effectLst/>
                  <a:uLnTx/>
                  <a:uFillTx/>
                  <a:latin typeface="Calibri" panose="020F0502020204030204"/>
                  <a:ea typeface="+mn-ea"/>
                  <a:cs typeface="Calibri"/>
                </a:rPr>
                <a:t> of Initial Projects</a:t>
              </a:r>
              <a:r>
                <a:rPr lang="en-US" sz="1600">
                  <a:solidFill>
                    <a:srgbClr val="000000"/>
                  </a:solidFill>
                  <a:latin typeface="Calibri" panose="020F0502020204030204"/>
                  <a:cs typeface="Calibri"/>
                </a:rPr>
                <a:t> </a:t>
              </a:r>
              <a:r>
                <a:rPr kumimoji="0" lang="en-US" sz="1600" b="0" i="0" u="none" strike="noStrike" kern="1200" cap="none" spc="0" normalizeH="0" baseline="0" noProof="0">
                  <a:ln>
                    <a:noFill/>
                  </a:ln>
                  <a:solidFill>
                    <a:srgbClr val="000000"/>
                  </a:solidFill>
                  <a:effectLst/>
                  <a:uLnTx/>
                  <a:uFillTx/>
                  <a:latin typeface="Calibri" panose="020F0502020204030204"/>
                  <a:ea typeface="+mn-ea"/>
                  <a:cs typeface="Calibri"/>
                </a:rPr>
                <a:t>/</a:t>
              </a:r>
              <a:r>
                <a:rPr lang="en-US" sz="1600">
                  <a:solidFill>
                    <a:srgbClr val="000000"/>
                  </a:solidFill>
                  <a:latin typeface="Calibri" panose="020F0502020204030204"/>
                  <a:cs typeface="Calibri"/>
                </a:rPr>
                <a:t> </a:t>
              </a:r>
              <a:r>
                <a:rPr kumimoji="0" lang="en-US" sz="1600" b="0" i="0" u="none" strike="noStrike" kern="1200" cap="none" spc="0" normalizeH="0" baseline="0" noProof="0">
                  <a:ln>
                    <a:noFill/>
                  </a:ln>
                  <a:solidFill>
                    <a:srgbClr val="000000"/>
                  </a:solidFill>
                  <a:effectLst/>
                  <a:uLnTx/>
                  <a:uFillTx/>
                  <a:latin typeface="Calibri" panose="020F0502020204030204"/>
                  <a:ea typeface="+mn-ea"/>
                  <a:cs typeface="Calibri"/>
                </a:rPr>
                <a:t>Programs</a:t>
              </a:r>
            </a:p>
            <a:p>
              <a:pPr>
                <a:defRPr/>
              </a:pPr>
              <a:endParaRPr lang="en-US" sz="1600" i="1">
                <a:solidFill>
                  <a:srgbClr val="3C5A7E"/>
                </a:solidFill>
                <a:cs typeface="Calibri"/>
              </a:endParaRPr>
            </a:p>
            <a:p>
              <a:pPr>
                <a:defRPr/>
              </a:pPr>
              <a:endParaRPr lang="en-US" sz="1600"/>
            </a:p>
          </p:txBody>
        </p:sp>
        <p:cxnSp>
          <p:nvCxnSpPr>
            <p:cNvPr id="24" name="Straight Arrow Connector 23">
              <a:extLst>
                <a:ext uri="{FF2B5EF4-FFF2-40B4-BE49-F238E27FC236}">
                  <a16:creationId xmlns:a16="http://schemas.microsoft.com/office/drawing/2014/main" id="{EBC1D157-BFF9-DD0F-6EF8-A4B3B37EE423}"/>
                </a:ext>
              </a:extLst>
            </p:cNvPr>
            <p:cNvCxnSpPr/>
            <p:nvPr/>
          </p:nvCxnSpPr>
          <p:spPr>
            <a:xfrm>
              <a:off x="2068198" y="1817385"/>
              <a:ext cx="1116" cy="802192"/>
            </a:xfrm>
            <a:prstGeom prst="straightConnector1">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AC37E46-9AB5-D54D-E0BB-957FDDF1F3D0}"/>
                </a:ext>
              </a:extLst>
            </p:cNvPr>
            <p:cNvCxnSpPr>
              <a:cxnSpLocks/>
            </p:cNvCxnSpPr>
            <p:nvPr/>
          </p:nvCxnSpPr>
          <p:spPr>
            <a:xfrm>
              <a:off x="3984857" y="1817385"/>
              <a:ext cx="1116" cy="802192"/>
            </a:xfrm>
            <a:prstGeom prst="straightConnector1">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17A71CB-D488-41F4-6665-6B77EB81C77D}"/>
                </a:ext>
              </a:extLst>
            </p:cNvPr>
            <p:cNvCxnSpPr>
              <a:cxnSpLocks/>
            </p:cNvCxnSpPr>
            <p:nvPr/>
          </p:nvCxnSpPr>
          <p:spPr>
            <a:xfrm>
              <a:off x="5863176" y="1792571"/>
              <a:ext cx="1116" cy="802192"/>
            </a:xfrm>
            <a:prstGeom prst="straightConnector1">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D1BCF0C-F605-3E45-4CB6-D2BB1D61A6EB}"/>
                </a:ext>
              </a:extLst>
            </p:cNvPr>
            <p:cNvSpPr txBox="1"/>
            <p:nvPr/>
          </p:nvSpPr>
          <p:spPr>
            <a:xfrm>
              <a:off x="5901516" y="1912032"/>
              <a:ext cx="1925538"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kumimoji="0" lang="en-US" sz="1600" b="0" i="0" u="none" strike="noStrike" kern="1200" cap="none" spc="0" normalizeH="0" baseline="0" noProof="0">
                  <a:ln>
                    <a:noFill/>
                  </a:ln>
                  <a:solidFill>
                    <a:srgbClr val="000000"/>
                  </a:solidFill>
                  <a:effectLst/>
                  <a:uLnTx/>
                  <a:uFillTx/>
                  <a:latin typeface="Calibri" panose="020F0502020204030204"/>
                  <a:ea typeface="+mn-ea"/>
                  <a:cs typeface="Calibri"/>
                </a:rPr>
                <a:t>Task Force, </a:t>
              </a:r>
              <a:br>
                <a:rPr lang="en-US" sz="1600" b="0" i="0" u="none" strike="noStrike" kern="1200" cap="none" spc="0" normalizeH="0" baseline="0" noProof="0">
                  <a:ln>
                    <a:noFill/>
                  </a:ln>
                  <a:effectLst/>
                  <a:uLnTx/>
                  <a:uFillTx/>
                  <a:latin typeface="Calibri" panose="020F0502020204030204"/>
                  <a:cs typeface="Calibri"/>
                </a:rPr>
              </a:br>
              <a:r>
                <a:rPr kumimoji="0" lang="en-US" sz="1600" b="0" i="0" u="none" strike="noStrike" kern="1200" cap="none" spc="0" normalizeH="0" baseline="0" noProof="0">
                  <a:ln>
                    <a:noFill/>
                  </a:ln>
                  <a:solidFill>
                    <a:srgbClr val="000000"/>
                  </a:solidFill>
                  <a:effectLst/>
                  <a:uLnTx/>
                  <a:uFillTx/>
                  <a:latin typeface="Calibri" panose="020F0502020204030204"/>
                  <a:ea typeface="+mn-ea"/>
                  <a:cs typeface="Calibri"/>
                </a:rPr>
                <a:t>CLC, </a:t>
              </a:r>
              <a:r>
                <a:rPr lang="en-US" sz="1600">
                  <a:solidFill>
                    <a:srgbClr val="000000"/>
                  </a:solidFill>
                  <a:latin typeface="Calibri" panose="020F0502020204030204"/>
                  <a:cs typeface="Calibri"/>
                </a:rPr>
                <a:t>&amp; </a:t>
              </a:r>
              <a:r>
                <a:rPr kumimoji="0" lang="en-US" sz="1600" b="0" i="0" u="none" strike="noStrike" kern="1200" cap="none" spc="0" normalizeH="0" baseline="0" noProof="0">
                  <a:ln>
                    <a:noFill/>
                  </a:ln>
                  <a:solidFill>
                    <a:srgbClr val="000000"/>
                  </a:solidFill>
                  <a:effectLst/>
                  <a:uLnTx/>
                  <a:uFillTx/>
                  <a:latin typeface="Calibri" panose="020F0502020204030204"/>
                  <a:ea typeface="+mn-ea"/>
                  <a:cs typeface="Calibri"/>
                </a:rPr>
                <a:t>WG </a:t>
              </a:r>
              <a:r>
                <a:rPr lang="en-US" sz="1600">
                  <a:solidFill>
                    <a:srgbClr val="000000"/>
                  </a:solidFill>
                  <a:latin typeface="Calibri" panose="020F0502020204030204"/>
                  <a:cs typeface="Calibri"/>
                </a:rPr>
                <a:t>recs</a:t>
              </a:r>
            </a:p>
            <a:p>
              <a:pPr>
                <a:defRPr/>
              </a:pPr>
              <a:endParaRPr lang="es-ES" sz="1600" i="1" u="none" strike="noStrike" kern="1200" cap="none" spc="0" normalizeH="0" baseline="0" noProof="0">
                <a:ln>
                  <a:noFill/>
                </a:ln>
                <a:solidFill>
                  <a:srgbClr val="3C5A7E"/>
                </a:solidFill>
                <a:effectLst/>
                <a:uLnTx/>
                <a:uFillTx/>
                <a:latin typeface="Calibri" panose="020F0502020204030204"/>
                <a:cs typeface="Calibri"/>
              </a:endParaRPr>
            </a:p>
            <a:p>
              <a:pPr>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cxnSp>
          <p:nvCxnSpPr>
            <p:cNvPr id="12" name="Straight Arrow Connector 11">
              <a:extLst>
                <a:ext uri="{FF2B5EF4-FFF2-40B4-BE49-F238E27FC236}">
                  <a16:creationId xmlns:a16="http://schemas.microsoft.com/office/drawing/2014/main" id="{6F539986-446A-5E61-2934-FCDBE5A4A64D}"/>
                </a:ext>
              </a:extLst>
            </p:cNvPr>
            <p:cNvCxnSpPr>
              <a:cxnSpLocks/>
            </p:cNvCxnSpPr>
            <p:nvPr/>
          </p:nvCxnSpPr>
          <p:spPr>
            <a:xfrm>
              <a:off x="7710164" y="1749006"/>
              <a:ext cx="1116" cy="802192"/>
            </a:xfrm>
            <a:prstGeom prst="straightConnector1">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BF68722-FEE8-933A-DF27-4E415220EA15}"/>
                </a:ext>
              </a:extLst>
            </p:cNvPr>
            <p:cNvSpPr txBox="1"/>
            <p:nvPr/>
          </p:nvSpPr>
          <p:spPr>
            <a:xfrm>
              <a:off x="69382" y="1944539"/>
              <a:ext cx="200505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a:lnSpc>
                  <a:spcPct val="100000"/>
                </a:lnSpc>
                <a:spcBef>
                  <a:spcPts val="0"/>
                </a:spcBef>
                <a:spcAft>
                  <a:spcPts val="0"/>
                </a:spcAft>
                <a:buNone/>
                <a:tabLst/>
                <a:defRPr/>
              </a:pPr>
              <a:endParaRPr lang="en-US" sz="1600" i="1">
                <a:solidFill>
                  <a:srgbClr val="3C5A7E"/>
                </a:solidFill>
                <a:cs typeface="Calibri"/>
              </a:endParaRPr>
            </a:p>
          </p:txBody>
        </p:sp>
        <p:sp>
          <p:nvSpPr>
            <p:cNvPr id="16" name="TextBox 15">
              <a:extLst>
                <a:ext uri="{FF2B5EF4-FFF2-40B4-BE49-F238E27FC236}">
                  <a16:creationId xmlns:a16="http://schemas.microsoft.com/office/drawing/2014/main" id="{964C354C-D706-D405-2B30-2D488DBA1083}"/>
                </a:ext>
              </a:extLst>
            </p:cNvPr>
            <p:cNvSpPr txBox="1"/>
            <p:nvPr/>
          </p:nvSpPr>
          <p:spPr>
            <a:xfrm>
              <a:off x="45346" y="2945524"/>
              <a:ext cx="8395286" cy="338554"/>
            </a:xfrm>
            <a:prstGeom prst="rect">
              <a:avLst/>
            </a:prstGeom>
            <a:noFill/>
          </p:spPr>
          <p:txBody>
            <a:bodyPr wrap="square" lIns="91440" tIns="45720" rIns="91440" bIns="45720" rtlCol="0" anchor="t">
              <a:spAutoFit/>
            </a:bodyPr>
            <a:lstStyle/>
            <a:p>
              <a:pPr>
                <a:defRPr/>
              </a:pPr>
              <a:r>
                <a:rPr kumimoji="0" lang="en-US" sz="1600" i="1" u="none" strike="noStrike" kern="1200" cap="none" spc="0" normalizeH="0" baseline="0" noProof="0">
                  <a:ln>
                    <a:noFill/>
                  </a:ln>
                  <a:solidFill>
                    <a:srgbClr val="000000"/>
                  </a:solidFill>
                  <a:effectLst/>
                  <a:uLnTx/>
                  <a:uFillTx/>
                  <a:latin typeface="Calibri" panose="020F0502020204030204"/>
                  <a:ea typeface="+mn-ea"/>
                  <a:cs typeface="+mn-cs"/>
                </a:rPr>
                <a:t>Public feedback throughout</a:t>
              </a:r>
              <a:r>
                <a:rPr lang="en-US" sz="1600" i="1">
                  <a:solidFill>
                    <a:srgbClr val="3C5A7E"/>
                  </a:solidFill>
                  <a:latin typeface="Calibri" panose="020F0502020204030204"/>
                </a:rPr>
                <a:t> </a:t>
              </a:r>
              <a:endParaRPr lang="es-ES" sz="1600" i="1">
                <a:solidFill>
                  <a:srgbClr val="3C5A7E"/>
                </a:solidFill>
                <a:cs typeface="Calibri"/>
              </a:endParaRPr>
            </a:p>
          </p:txBody>
        </p:sp>
      </p:grpSp>
      <p:sp>
        <p:nvSpPr>
          <p:cNvPr id="17" name="TextBox 16">
            <a:extLst>
              <a:ext uri="{FF2B5EF4-FFF2-40B4-BE49-F238E27FC236}">
                <a16:creationId xmlns:a16="http://schemas.microsoft.com/office/drawing/2014/main" id="{12BC3728-C0A8-C369-6880-4D1C9ED182C1}"/>
              </a:ext>
            </a:extLst>
          </p:cNvPr>
          <p:cNvSpPr txBox="1"/>
          <p:nvPr/>
        </p:nvSpPr>
        <p:spPr>
          <a:xfrm>
            <a:off x="10205884" y="132735"/>
            <a:ext cx="1726755" cy="369332"/>
          </a:xfrm>
          <a:prstGeom prst="rect">
            <a:avLst/>
          </a:prstGeom>
          <a:noFill/>
        </p:spPr>
        <p:txBody>
          <a:bodyPr wrap="none" rtlCol="0">
            <a:spAutoFit/>
          </a:bodyPr>
          <a:lstStyle/>
          <a:p>
            <a:r>
              <a:rPr lang="es-ES_tradnl" dirty="0" err="1">
                <a:solidFill>
                  <a:srgbClr val="FF0000"/>
                </a:solidFill>
              </a:rPr>
              <a:t>Same</a:t>
            </a:r>
            <a:r>
              <a:rPr lang="es-ES_tradnl" dirty="0">
                <a:solidFill>
                  <a:srgbClr val="FF0000"/>
                </a:solidFill>
              </a:rPr>
              <a:t> as </a:t>
            </a:r>
            <a:r>
              <a:rPr lang="es-ES_tradnl" dirty="0" err="1">
                <a:solidFill>
                  <a:srgbClr val="FF0000"/>
                </a:solidFill>
              </a:rPr>
              <a:t>slide</a:t>
            </a:r>
            <a:r>
              <a:rPr lang="es-ES_tradnl" dirty="0">
                <a:solidFill>
                  <a:srgbClr val="FF0000"/>
                </a:solidFill>
              </a:rPr>
              <a:t> 17</a:t>
            </a:r>
          </a:p>
        </p:txBody>
      </p:sp>
    </p:spTree>
    <p:extLst>
      <p:ext uri="{BB962C8B-B14F-4D97-AF65-F5344CB8AC3E}">
        <p14:creationId xmlns:p14="http://schemas.microsoft.com/office/powerpoint/2010/main" val="15356347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A266C-881A-491E-ABCE-7D7FC802CF80}"/>
              </a:ext>
            </a:extLst>
          </p:cNvPr>
          <p:cNvSpPr>
            <a:spLocks noGrp="1"/>
          </p:cNvSpPr>
          <p:nvPr>
            <p:ph type="title"/>
          </p:nvPr>
        </p:nvSpPr>
        <p:spPr>
          <a:xfrm>
            <a:off x="369570" y="463128"/>
            <a:ext cx="9045633" cy="429145"/>
          </a:xfrm>
        </p:spPr>
        <p:txBody>
          <a:bodyPr/>
          <a:lstStyle/>
          <a:p>
            <a:r>
              <a:rPr lang="en-US" dirty="0"/>
              <a:t>Upcoming Meetings and Project Information</a:t>
            </a:r>
            <a:br>
              <a:rPr lang="en-US" dirty="0"/>
            </a:br>
            <a:endParaRPr lang="en-US" i="1" dirty="0"/>
          </a:p>
        </p:txBody>
      </p:sp>
      <p:sp>
        <p:nvSpPr>
          <p:cNvPr id="3" name="Content Placeholder 2">
            <a:extLst>
              <a:ext uri="{FF2B5EF4-FFF2-40B4-BE49-F238E27FC236}">
                <a16:creationId xmlns:a16="http://schemas.microsoft.com/office/drawing/2014/main" id="{81259EBA-5AEB-47B4-A39D-A2588639D74D}"/>
              </a:ext>
            </a:extLst>
          </p:cNvPr>
          <p:cNvSpPr>
            <a:spLocks noGrp="1"/>
          </p:cNvSpPr>
          <p:nvPr>
            <p:ph idx="1"/>
          </p:nvPr>
        </p:nvSpPr>
        <p:spPr>
          <a:xfrm>
            <a:off x="1" y="892273"/>
            <a:ext cx="12191999" cy="5964632"/>
          </a:xfrm>
        </p:spPr>
        <p:txBody>
          <a:bodyPr vert="horz" lIns="91440" tIns="45720" rIns="91440" bIns="45720" rtlCol="0" anchor="t">
            <a:noAutofit/>
          </a:bodyPr>
          <a:lstStyle/>
          <a:p>
            <a:pPr marL="1772920" lvl="3" indent="0">
              <a:lnSpc>
                <a:spcPct val="100000"/>
              </a:lnSpc>
              <a:buNone/>
              <a:tabLst>
                <a:tab pos="1995488" algn="l"/>
              </a:tabLst>
            </a:pPr>
            <a:endParaRPr lang="en-US" b="1" i="1" dirty="0">
              <a:solidFill>
                <a:srgbClr val="00B4BD"/>
              </a:solidFill>
              <a:ea typeface="+mn-lt"/>
              <a:cs typeface="+mn-lt"/>
            </a:endParaRPr>
          </a:p>
          <a:p>
            <a:pPr marL="1772920" marR="0" lvl="3" indent="0" algn="l" defTabSz="914400" rtl="0" eaLnBrk="1" fontAlgn="auto" latinLnBrk="0" hangingPunct="1">
              <a:lnSpc>
                <a:spcPct val="100000"/>
              </a:lnSpc>
              <a:spcBef>
                <a:spcPts val="500"/>
              </a:spcBef>
              <a:spcAft>
                <a:spcPts val="0"/>
              </a:spcAft>
              <a:buClrTx/>
              <a:buSzPct val="90000"/>
              <a:buFont typeface="Arial" panose="020B0604020202020204" pitchFamily="34" charset="0"/>
              <a:buNone/>
              <a:tabLst>
                <a:tab pos="1995488" algn="l"/>
              </a:tabLst>
              <a:defRPr/>
            </a:pPr>
            <a:r>
              <a:rPr kumimoji="0" lang="en-US" b="1" i="0" u="none" strike="noStrike" kern="1200" cap="none" spc="0" normalizeH="0" baseline="0" noProof="0" dirty="0">
                <a:ln>
                  <a:noFill/>
                </a:ln>
                <a:solidFill>
                  <a:srgbClr val="00B4BD"/>
                </a:solidFill>
                <a:effectLst/>
                <a:uLnTx/>
                <a:uFillTx/>
                <a:latin typeface="Calibri" panose="020F0502020204030204"/>
                <a:ea typeface="+mn-lt"/>
                <a:cs typeface="Calibri" panose="020F0502020204030204"/>
              </a:rPr>
              <a:t>Community Leadership Committee Meeting</a:t>
            </a:r>
            <a:endParaRPr lang="en-US" b="1" i="0" u="none" strike="noStrike" kern="1200" cap="none" spc="0" normalizeH="0" baseline="0" noProof="0" dirty="0">
              <a:ln>
                <a:noFill/>
              </a:ln>
              <a:solidFill>
                <a:srgbClr val="00B4BD"/>
              </a:solidFill>
              <a:effectLst/>
              <a:uLnTx/>
              <a:uFillTx/>
              <a:latin typeface="Calibri" panose="020F0502020204030204"/>
              <a:ea typeface="+mn-lt"/>
              <a:cs typeface="Calibri" panose="020F0502020204030204"/>
            </a:endParaRPr>
          </a:p>
          <a:p>
            <a:pPr marL="2004695" marR="0" lvl="3" indent="-231775" algn="l" defTabSz="914400" rtl="0" eaLnBrk="1" fontAlgn="auto" latinLnBrk="0" hangingPunct="1">
              <a:lnSpc>
                <a:spcPct val="100000"/>
              </a:lnSpc>
              <a:spcBef>
                <a:spcPts val="500"/>
              </a:spcBef>
              <a:spcAft>
                <a:spcPts val="0"/>
              </a:spcAft>
              <a:buClrTx/>
              <a:buSzPct val="90000"/>
              <a:buFont typeface="System Font Regular"/>
              <a:buChar char="&gt;"/>
              <a:tabLst/>
              <a:defRPr/>
            </a:pPr>
            <a:r>
              <a:rPr kumimoji="0" lang="en-US"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Meeting #</a:t>
            </a:r>
            <a:r>
              <a:rPr lang="en-US" dirty="0">
                <a:solidFill>
                  <a:srgbClr val="000000"/>
                </a:solidFill>
                <a:latin typeface="Calibri" panose="020F0502020204030204"/>
                <a:ea typeface="+mn-lt"/>
                <a:cs typeface="Calibri" panose="020F0502020204030204"/>
              </a:rPr>
              <a:t>12</a:t>
            </a:r>
            <a:endParaRPr kumimoji="0" lang="en-US" b="0" i="0" u="none" strike="noStrike" kern="1200" cap="none" spc="0" normalizeH="0" baseline="0" noProof="0" dirty="0">
              <a:ln>
                <a:noFill/>
              </a:ln>
              <a:solidFill>
                <a:srgbClr val="000000"/>
              </a:solidFill>
              <a:effectLst/>
              <a:uLnTx/>
              <a:uFillTx/>
              <a:latin typeface="Calibri" panose="020F0502020204030204"/>
              <a:ea typeface="Calibri"/>
              <a:cs typeface="Calibri"/>
            </a:endParaRPr>
          </a:p>
          <a:p>
            <a:pPr marL="1718945" lvl="3" indent="285750">
              <a:lnSpc>
                <a:spcPct val="100000"/>
              </a:lnSpc>
              <a:buNone/>
              <a:defRPr/>
            </a:pPr>
            <a:r>
              <a:rPr kumimoji="0" lang="en-US" b="0" i="1"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Thursday, </a:t>
            </a:r>
            <a:r>
              <a:rPr lang="en-US" i="1" dirty="0">
                <a:solidFill>
                  <a:srgbClr val="000000"/>
                </a:solidFill>
                <a:latin typeface="Calibri" panose="020F0502020204030204"/>
                <a:ea typeface="+mn-lt"/>
                <a:cs typeface="Calibri" panose="020F0502020204030204"/>
              </a:rPr>
              <a:t>February 23</a:t>
            </a:r>
            <a:r>
              <a:rPr kumimoji="0" lang="en-US" b="0" i="1"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5-7pm</a:t>
            </a:r>
            <a:endParaRPr lang="en-US" b="0" i="1"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endParaRPr>
          </a:p>
          <a:p>
            <a:pPr marL="2228850" marR="0" lvl="7" indent="-457200" algn="l" defTabSz="914400" rtl="0" eaLnBrk="1" fontAlgn="auto" latinLnBrk="0" hangingPunct="1">
              <a:lnSpc>
                <a:spcPct val="100000"/>
              </a:lnSpc>
              <a:spcBef>
                <a:spcPts val="1000"/>
              </a:spcBef>
              <a:spcAft>
                <a:spcPts val="0"/>
              </a:spcAft>
              <a:buClrTx/>
              <a:buNone/>
              <a:tabLst/>
              <a:defRPr/>
            </a:pPr>
            <a:endParaRPr lang="en-US" sz="1000" b="1" u="none" strike="noStrike" kern="1200" cap="none" spc="0" normalizeH="0" baseline="0" noProof="0" dirty="0">
              <a:ln>
                <a:noFill/>
              </a:ln>
              <a:solidFill>
                <a:srgbClr val="00B4BD"/>
              </a:solidFill>
              <a:effectLst/>
              <a:uLnTx/>
              <a:uFillTx/>
              <a:latin typeface="Calibri" panose="020F0502020204030204"/>
              <a:ea typeface="+mn-lt"/>
              <a:cs typeface="Calibri" panose="020F0502020204030204"/>
            </a:endParaRPr>
          </a:p>
          <a:p>
            <a:pPr marL="2228850" marR="0" lvl="7" indent="-45720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b="1" i="0" u="none" strike="noStrike" kern="1200" cap="none" spc="0" normalizeH="0" baseline="0" noProof="0" dirty="0">
                <a:ln>
                  <a:noFill/>
                </a:ln>
                <a:solidFill>
                  <a:srgbClr val="00B4BD"/>
                </a:solidFill>
                <a:effectLst/>
                <a:uLnTx/>
                <a:uFillTx/>
                <a:latin typeface="Calibri" panose="020F0502020204030204"/>
                <a:ea typeface="+mn-lt"/>
                <a:cs typeface="Calibri" panose="020F0502020204030204"/>
              </a:rPr>
              <a:t>Task Force Meeting</a:t>
            </a:r>
            <a:endParaRPr kumimoji="0" lang="en-US" b="0" i="1"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endParaRPr>
          </a:p>
          <a:p>
            <a:pPr marL="2004695" marR="0" lvl="3" indent="-231775" algn="l" defTabSz="914400" rtl="0" eaLnBrk="1" fontAlgn="auto" latinLnBrk="0" hangingPunct="1">
              <a:lnSpc>
                <a:spcPct val="100000"/>
              </a:lnSpc>
              <a:spcBef>
                <a:spcPts val="500"/>
              </a:spcBef>
              <a:spcAft>
                <a:spcPts val="0"/>
              </a:spcAft>
              <a:buClrTx/>
              <a:buSzPct val="90000"/>
              <a:buFont typeface="Calibri" panose="020F0502020204030204" pitchFamily="34" charset="0"/>
              <a:buChar char="&gt;"/>
              <a:tabLst/>
              <a:defRPr/>
            </a:pPr>
            <a:r>
              <a:rPr kumimoji="0" lang="en-US"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Task Force Meeting #</a:t>
            </a:r>
            <a:r>
              <a:rPr lang="en-US" dirty="0">
                <a:solidFill>
                  <a:srgbClr val="000000"/>
                </a:solidFill>
                <a:latin typeface="Calibri" panose="020F0502020204030204"/>
                <a:ea typeface="+mn-lt"/>
                <a:cs typeface="Calibri" panose="020F0502020204030204"/>
              </a:rPr>
              <a:t>18</a:t>
            </a:r>
            <a:endParaRPr lang="en-US"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endParaRPr>
          </a:p>
          <a:p>
            <a:pPr marL="1772920" lvl="3" indent="0">
              <a:lnSpc>
                <a:spcPct val="100000"/>
              </a:lnSpc>
              <a:buNone/>
              <a:defRPr/>
            </a:pPr>
            <a:r>
              <a:rPr kumimoji="0" lang="en-US"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a:t>
            </a:r>
            <a:r>
              <a:rPr kumimoji="0" lang="en-US" b="0" i="1"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Monday, </a:t>
            </a:r>
            <a:r>
              <a:rPr lang="en-US" i="1" dirty="0">
                <a:solidFill>
                  <a:srgbClr val="000000"/>
                </a:solidFill>
                <a:latin typeface="Calibri" panose="020F0502020204030204"/>
                <a:ea typeface="+mn-lt"/>
                <a:cs typeface="Calibri" panose="020F0502020204030204"/>
              </a:rPr>
              <a:t>March 13</a:t>
            </a:r>
            <a:r>
              <a:rPr kumimoji="0" lang="en-US" b="0" i="1"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5-7pm </a:t>
            </a:r>
            <a:endParaRPr lang="en-US" b="0" i="1"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endParaRPr>
          </a:p>
          <a:p>
            <a:pPr marL="2228850" marR="0" lvl="7" indent="-45720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900" b="1" i="0" u="none" strike="noStrike" kern="1200" cap="none" spc="0" normalizeH="0" baseline="0" noProof="0" dirty="0">
              <a:ln>
                <a:noFill/>
              </a:ln>
              <a:solidFill>
                <a:srgbClr val="00B4BD"/>
              </a:solidFill>
              <a:effectLst/>
              <a:uLnTx/>
              <a:uFillTx/>
              <a:latin typeface="Calibri" panose="020F0502020204030204"/>
              <a:ea typeface="+mn-lt"/>
              <a:cs typeface="Calibri" panose="020F0502020204030204"/>
            </a:endParaRPr>
          </a:p>
          <a:p>
            <a:pPr marL="2228850" marR="0" lvl="7" indent="-45720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b="1" i="0" u="none" strike="noStrike" kern="1200" cap="none" spc="0" normalizeH="0" baseline="0" noProof="0" dirty="0">
                <a:ln>
                  <a:noFill/>
                </a:ln>
                <a:solidFill>
                  <a:srgbClr val="00B4BD"/>
                </a:solidFill>
                <a:effectLst/>
                <a:uLnTx/>
                <a:uFillTx/>
                <a:latin typeface="Calibri" panose="020F0502020204030204"/>
                <a:ea typeface="+mn-lt"/>
                <a:cs typeface="Calibri" panose="020F0502020204030204"/>
              </a:rPr>
              <a:t>Working Group Meetings</a:t>
            </a:r>
            <a:r>
              <a:rPr kumimoji="0" lang="en-US"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a:t>
            </a:r>
            <a:endParaRPr lang="en-US"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endParaRPr>
          </a:p>
          <a:p>
            <a:pPr marL="2004695" lvl="3" indent="-231775">
              <a:lnSpc>
                <a:spcPct val="100000"/>
              </a:lnSpc>
              <a:buFont typeface="System Font Regular"/>
              <a:buChar char="&gt;"/>
              <a:defRPr/>
            </a:pPr>
            <a:r>
              <a:rPr lang="en-US" dirty="0">
                <a:solidFill>
                  <a:srgbClr val="000000"/>
                </a:solidFill>
                <a:latin typeface="Calibri" panose="020F0502020204030204"/>
                <a:ea typeface="+mn-lt"/>
                <a:cs typeface="Calibri" panose="020F0502020204030204"/>
              </a:rPr>
              <a:t>Equity</a:t>
            </a:r>
            <a:r>
              <a:rPr kumimoji="0" lang="en-US"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Working Group #</a:t>
            </a:r>
            <a:r>
              <a:rPr lang="en-US" dirty="0">
                <a:solidFill>
                  <a:srgbClr val="000000"/>
                </a:solidFill>
                <a:latin typeface="Calibri" panose="020F0502020204030204"/>
                <a:ea typeface="+mn-lt"/>
                <a:cs typeface="Calibri" panose="020F0502020204030204"/>
              </a:rPr>
              <a:t>10</a:t>
            </a:r>
            <a:br>
              <a:rPr lang="en-US" b="1" i="0" u="none" strike="noStrike" kern="1200" cap="none" spc="0" normalizeH="0" baseline="0" noProof="0" dirty="0">
                <a:ln>
                  <a:noFill/>
                </a:ln>
                <a:effectLst/>
                <a:uLnTx/>
                <a:uFillTx/>
                <a:latin typeface="Calibri" panose="020F0502020204030204"/>
                <a:ea typeface="+mn-lt"/>
                <a:cs typeface="Calibri" panose="020F0502020204030204"/>
              </a:rPr>
            </a:br>
            <a:r>
              <a:rPr kumimoji="0" lang="en-US" b="0" i="1"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Thursday, </a:t>
            </a:r>
            <a:r>
              <a:rPr lang="en-US" i="1" dirty="0">
                <a:solidFill>
                  <a:srgbClr val="000000"/>
                </a:solidFill>
                <a:latin typeface="Calibri" panose="020F0502020204030204"/>
                <a:ea typeface="+mn-lt"/>
                <a:cs typeface="Calibri" panose="020F0502020204030204"/>
              </a:rPr>
              <a:t>March 2</a:t>
            </a:r>
            <a:r>
              <a:rPr kumimoji="0" lang="en-US" b="0" i="1"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5-7pm</a:t>
            </a:r>
            <a:r>
              <a:rPr kumimoji="0" lang="en-US" b="1" i="0" u="none" strike="noStrike" kern="1200" cap="none" spc="0" normalizeH="0" baseline="0" noProof="0" dirty="0">
                <a:ln>
                  <a:noFill/>
                </a:ln>
                <a:solidFill>
                  <a:srgbClr val="00B4BD"/>
                </a:solidFill>
                <a:effectLst/>
                <a:uLnTx/>
                <a:uFillTx/>
                <a:latin typeface="Calibri" panose="020F0502020204030204"/>
                <a:ea typeface="+mn-lt"/>
                <a:cs typeface="Calibri" panose="020F0502020204030204"/>
              </a:rPr>
              <a:t> </a:t>
            </a:r>
            <a:endParaRPr lang="en-US" sz="800" b="1" i="1" u="none" strike="noStrike" kern="1200" cap="none" spc="0" normalizeH="0" baseline="0" noProof="0" dirty="0">
              <a:ln>
                <a:noFill/>
              </a:ln>
              <a:solidFill>
                <a:srgbClr val="00B4BD"/>
              </a:solidFill>
              <a:effectLst/>
              <a:uLnTx/>
              <a:uFillTx/>
              <a:latin typeface="Calibri" panose="020F0502020204030204"/>
              <a:ea typeface="+mn-lt"/>
              <a:cs typeface="Calibri" panose="020F0502020204030204"/>
            </a:endParaRPr>
          </a:p>
          <a:p>
            <a:pPr marL="1772920" lvl="3" indent="0">
              <a:lnSpc>
                <a:spcPct val="100000"/>
              </a:lnSpc>
              <a:buNone/>
              <a:defRPr/>
            </a:pPr>
            <a:endParaRPr kumimoji="0" lang="en-US" sz="800" b="1" i="1" u="none" strike="noStrike" kern="1200" cap="none" spc="0" normalizeH="0" baseline="0" noProof="0" dirty="0">
              <a:ln>
                <a:noFill/>
              </a:ln>
              <a:solidFill>
                <a:srgbClr val="00B4BD"/>
              </a:solidFill>
              <a:effectLst/>
              <a:uLnTx/>
              <a:uFillTx/>
              <a:latin typeface="Calibri" panose="020F0502020204030204"/>
              <a:ea typeface="+mn-lt"/>
              <a:cs typeface="Calibri" panose="020F0502020204030204"/>
            </a:endParaRPr>
          </a:p>
          <a:p>
            <a:pPr marL="2004695" marR="0" lvl="3" indent="-231775" algn="l" defTabSz="914400" rtl="0" eaLnBrk="1" fontAlgn="auto" latinLnBrk="0" hangingPunct="1">
              <a:lnSpc>
                <a:spcPct val="100000"/>
              </a:lnSpc>
              <a:spcBef>
                <a:spcPts val="500"/>
              </a:spcBef>
              <a:spcAft>
                <a:spcPts val="0"/>
              </a:spcAft>
              <a:buClrTx/>
              <a:buSzPct val="90000"/>
              <a:buFont typeface="System Font Regular"/>
              <a:buChar char="&gt;"/>
              <a:tabLst/>
              <a:defRPr/>
            </a:pPr>
            <a:r>
              <a:rPr kumimoji="0" lang="en-US"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Zero-Emissions Truck Working Group #</a:t>
            </a:r>
            <a:r>
              <a:rPr lang="en-US" dirty="0">
                <a:solidFill>
                  <a:srgbClr val="000000"/>
                </a:solidFill>
                <a:latin typeface="Calibri" panose="020F0502020204030204"/>
                <a:ea typeface="+mn-lt"/>
                <a:cs typeface="Calibri" panose="020F0502020204030204"/>
              </a:rPr>
              <a:t>13</a:t>
            </a:r>
            <a:endParaRPr lang="en-US"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endParaRPr>
          </a:p>
          <a:p>
            <a:pPr marL="1772920" lvl="3" indent="0">
              <a:lnSpc>
                <a:spcPct val="100000"/>
              </a:lnSpc>
              <a:buNone/>
              <a:tabLst>
                <a:tab pos="1995488" algn="l"/>
              </a:tabLst>
              <a:defRPr/>
            </a:pPr>
            <a:r>
              <a:rPr kumimoji="0" lang="en-US" b="0" i="1"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Tuesday, </a:t>
            </a:r>
            <a:r>
              <a:rPr lang="en-US" i="1" dirty="0">
                <a:solidFill>
                  <a:srgbClr val="000000"/>
                </a:solidFill>
                <a:latin typeface="Calibri" panose="020F0502020204030204"/>
                <a:ea typeface="+mn-lt"/>
                <a:cs typeface="Calibri" panose="020F0502020204030204"/>
              </a:rPr>
              <a:t>February 21</a:t>
            </a:r>
            <a:r>
              <a:rPr kumimoji="0" lang="en-US" b="0" i="1"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1-3pm</a:t>
            </a:r>
            <a:endParaRPr lang="en-US" b="0" i="1"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endParaRPr>
          </a:p>
          <a:p>
            <a:pPr marL="1772920" marR="0" lvl="3" indent="0" algn="l" defTabSz="914400" rtl="0" eaLnBrk="1" fontAlgn="auto" latinLnBrk="0" hangingPunct="1">
              <a:lnSpc>
                <a:spcPct val="100000"/>
              </a:lnSpc>
              <a:spcBef>
                <a:spcPts val="500"/>
              </a:spcBef>
              <a:spcAft>
                <a:spcPts val="0"/>
              </a:spcAft>
              <a:buClrTx/>
              <a:buSzPct val="90000"/>
              <a:buNone/>
              <a:tabLst>
                <a:tab pos="1995488" algn="l"/>
              </a:tabLst>
              <a:defRPr/>
            </a:pPr>
            <a:endParaRPr kumimoji="0" lang="en-US" sz="1800" b="1" i="1" u="none" strike="noStrike" kern="1200" cap="none" spc="0" normalizeH="0" baseline="0" noProof="0" dirty="0">
              <a:ln>
                <a:noFill/>
              </a:ln>
              <a:solidFill>
                <a:srgbClr val="00B4BD"/>
              </a:solidFill>
              <a:effectLst/>
              <a:uLnTx/>
              <a:uFillTx/>
              <a:latin typeface="Calibri" panose="020F0502020204030204"/>
              <a:ea typeface="+mn-lt"/>
              <a:cs typeface="Calibri" panose="020F0502020204030204"/>
            </a:endParaRPr>
          </a:p>
          <a:p>
            <a:pPr marL="2228850" marR="0" lvl="7" indent="-45720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srgbClr val="00B4BD"/>
              </a:solidFill>
              <a:effectLst/>
              <a:uLnTx/>
              <a:uFillTx/>
              <a:latin typeface="Calibri" panose="020F0502020204030204"/>
              <a:ea typeface="+mn-lt"/>
              <a:cs typeface="Calibri" panose="020F0502020204030204"/>
            </a:endParaRPr>
          </a:p>
          <a:p>
            <a:pPr marL="1718945" marR="0" lvl="3" indent="285750" algn="l" defTabSz="914400" rtl="0" eaLnBrk="1" fontAlgn="auto" latinLnBrk="0" hangingPunct="1">
              <a:lnSpc>
                <a:spcPct val="70000"/>
              </a:lnSpc>
              <a:spcBef>
                <a:spcPts val="500"/>
              </a:spcBef>
              <a:spcAft>
                <a:spcPts val="0"/>
              </a:spcAft>
              <a:buClrTx/>
              <a:buSzPct val="90000"/>
              <a:buFont typeface="Arial" panose="020B0604020202020204" pitchFamily="34" charset="0"/>
              <a:buNone/>
              <a:tabLst/>
              <a:defRPr/>
            </a:pPr>
            <a:endParaRPr kumimoji="0" lang="en-US" sz="1600" b="0" i="1"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endParaRPr>
          </a:p>
          <a:p>
            <a:pPr marL="1718945" lvl="3" indent="285750">
              <a:lnSpc>
                <a:spcPct val="70000"/>
              </a:lnSpc>
              <a:buNone/>
            </a:pPr>
            <a:endParaRPr lang="en-US" sz="1600" i="1" dirty="0">
              <a:ea typeface="+mn-lt"/>
              <a:cs typeface="+mn-lt"/>
            </a:endParaRPr>
          </a:p>
        </p:txBody>
      </p:sp>
      <p:sp>
        <p:nvSpPr>
          <p:cNvPr id="4" name="Slide Number Placeholder 3">
            <a:extLst>
              <a:ext uri="{FF2B5EF4-FFF2-40B4-BE49-F238E27FC236}">
                <a16:creationId xmlns:a16="http://schemas.microsoft.com/office/drawing/2014/main" id="{39799A09-7BDD-4F8D-9E03-368A20861D8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73A3508D-BA48-A14E-4936-254C29717B93}"/>
              </a:ext>
            </a:extLst>
          </p:cNvPr>
          <p:cNvSpPr txBox="1">
            <a:spLocks/>
          </p:cNvSpPr>
          <p:nvPr/>
        </p:nvSpPr>
        <p:spPr>
          <a:xfrm>
            <a:off x="5873392" y="1284714"/>
            <a:ext cx="5996691" cy="5822775"/>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8945" marR="0" lvl="3" indent="285750" algn="l" defTabSz="914400" rtl="0" eaLnBrk="1" fontAlgn="auto" latinLnBrk="0" hangingPunct="1">
              <a:lnSpc>
                <a:spcPct val="70000"/>
              </a:lnSpc>
              <a:spcBef>
                <a:spcPts val="500"/>
              </a:spcBef>
              <a:spcAft>
                <a:spcPts val="0"/>
              </a:spcAft>
              <a:buClrTx/>
              <a:buSzPct val="90000"/>
              <a:buFont typeface="Arial" panose="020B0604020202020204" pitchFamily="34" charset="0"/>
              <a:buNone/>
              <a:tabLst/>
              <a:defRPr/>
            </a:pPr>
            <a:endParaRPr kumimoji="0" lang="en-US" sz="2200" b="0" i="1"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1718945" marR="0" lvl="3" indent="285750" algn="l" defTabSz="914400" rtl="0" eaLnBrk="1" fontAlgn="auto" latinLnBrk="0" hangingPunct="1">
              <a:lnSpc>
                <a:spcPct val="70000"/>
              </a:lnSpc>
              <a:spcBef>
                <a:spcPts val="500"/>
              </a:spcBef>
              <a:spcAft>
                <a:spcPts val="0"/>
              </a:spcAft>
              <a:buClrTx/>
              <a:buSzPct val="90000"/>
              <a:buFont typeface="Arial" panose="020B0604020202020204" pitchFamily="34" charset="0"/>
              <a:buNone/>
              <a:tabLst/>
              <a:defRPr/>
            </a:pPr>
            <a:endParaRPr kumimoji="0" lang="en-US" sz="2200" b="1" i="0" u="none" strike="noStrike" kern="1200" cap="none" spc="0" normalizeH="0" baseline="0" noProof="0">
              <a:ln>
                <a:noFill/>
              </a:ln>
              <a:solidFill>
                <a:srgbClr val="00B4BD"/>
              </a:solidFill>
              <a:effectLst/>
              <a:uLnTx/>
              <a:uFillTx/>
              <a:latin typeface="Calibri" panose="020F0502020204030204"/>
              <a:ea typeface="+mn-lt"/>
              <a:cs typeface="Calibri" panose="020F0502020204030204"/>
            </a:endParaRPr>
          </a:p>
        </p:txBody>
      </p:sp>
      <p:sp>
        <p:nvSpPr>
          <p:cNvPr id="7" name="Content Placeholder 2">
            <a:extLst>
              <a:ext uri="{FF2B5EF4-FFF2-40B4-BE49-F238E27FC236}">
                <a16:creationId xmlns:a16="http://schemas.microsoft.com/office/drawing/2014/main" id="{07F6093D-A6AC-408A-9C5D-209F68493404}"/>
              </a:ext>
            </a:extLst>
          </p:cNvPr>
          <p:cNvSpPr txBox="1">
            <a:spLocks/>
          </p:cNvSpPr>
          <p:nvPr/>
        </p:nvSpPr>
        <p:spPr>
          <a:xfrm>
            <a:off x="5342169" y="1023087"/>
            <a:ext cx="6932958" cy="5833818"/>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8945" lvl="3" indent="285750">
              <a:lnSpc>
                <a:spcPct val="70000"/>
              </a:lnSpc>
              <a:buFont typeface="Arial" panose="020B0604020202020204" pitchFamily="34" charset="0"/>
              <a:buNone/>
            </a:pPr>
            <a:endParaRPr lang="en-US" b="1">
              <a:solidFill>
                <a:srgbClr val="00B4BD"/>
              </a:solidFill>
              <a:ea typeface="+mn-lt"/>
              <a:cs typeface="+mn-lt"/>
            </a:endParaRPr>
          </a:p>
          <a:p>
            <a:pPr marL="1718945" lvl="3" indent="285750">
              <a:lnSpc>
                <a:spcPct val="70000"/>
              </a:lnSpc>
              <a:buFont typeface="Arial" panose="020B0604020202020204" pitchFamily="34" charset="0"/>
              <a:buNone/>
            </a:pPr>
            <a:endParaRPr lang="en-US" sz="2200" b="1">
              <a:solidFill>
                <a:srgbClr val="00B4BD"/>
              </a:solidFill>
              <a:ea typeface="+mn-lt"/>
              <a:cs typeface="+mn-lt"/>
            </a:endParaRPr>
          </a:p>
        </p:txBody>
      </p:sp>
      <p:sp>
        <p:nvSpPr>
          <p:cNvPr id="5" name="TextBox 4">
            <a:extLst>
              <a:ext uri="{FF2B5EF4-FFF2-40B4-BE49-F238E27FC236}">
                <a16:creationId xmlns:a16="http://schemas.microsoft.com/office/drawing/2014/main" id="{27980976-CEE2-1B76-7742-B1E62D5050F9}"/>
              </a:ext>
            </a:extLst>
          </p:cNvPr>
          <p:cNvSpPr txBox="1"/>
          <p:nvPr/>
        </p:nvSpPr>
        <p:spPr>
          <a:xfrm>
            <a:off x="6234545" y="2690336"/>
            <a:ext cx="5476526" cy="1477328"/>
          </a:xfrm>
          <a:prstGeom prst="rect">
            <a:avLst/>
          </a:prstGeom>
          <a:solidFill>
            <a:schemeClr val="accent1"/>
          </a:solidFill>
        </p:spPr>
        <p:txBody>
          <a:bodyPr wrap="square" rtlCol="0">
            <a:spAutoFit/>
          </a:bodyPr>
          <a:lstStyle/>
          <a:p>
            <a:pPr algn="ctr"/>
            <a:endParaRPr lang="en-US" dirty="0"/>
          </a:p>
          <a:p>
            <a:pPr algn="ctr"/>
            <a:r>
              <a:rPr lang="en-US" dirty="0"/>
              <a:t>For the most updated list </a:t>
            </a:r>
          </a:p>
          <a:p>
            <a:pPr algn="ctr"/>
            <a:r>
              <a:rPr lang="en-US" dirty="0"/>
              <a:t>of meeting dates, please visit</a:t>
            </a:r>
            <a:endParaRPr lang="en-US" b="1" dirty="0">
              <a:latin typeface="Calibri" panose="020F0502020204030204"/>
            </a:endParaRPr>
          </a:p>
          <a:p>
            <a:pPr algn="ctr"/>
            <a:r>
              <a:rPr lang="en-US" sz="1800" b="1" dirty="0">
                <a:effectLst/>
                <a:latin typeface="Calibri" panose="020F050202020403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https://www.metro.net/projects/lb-ela-corridor-plan/</a:t>
            </a:r>
            <a:endParaRPr lang="en-US" sz="1800" b="1" dirty="0">
              <a:latin typeface="Calibri" panose="020F0502020204030204"/>
            </a:endParaRPr>
          </a:p>
          <a:p>
            <a:pPr algn="ctr"/>
            <a:endParaRPr lang="en-US" dirty="0"/>
          </a:p>
        </p:txBody>
      </p:sp>
      <p:sp>
        <p:nvSpPr>
          <p:cNvPr id="9" name="Content Placeholder 2">
            <a:extLst>
              <a:ext uri="{FF2B5EF4-FFF2-40B4-BE49-F238E27FC236}">
                <a16:creationId xmlns:a16="http://schemas.microsoft.com/office/drawing/2014/main" id="{0DFCB120-7953-392C-E749-FFB7801996C0}"/>
              </a:ext>
            </a:extLst>
          </p:cNvPr>
          <p:cNvSpPr txBox="1">
            <a:spLocks/>
          </p:cNvSpPr>
          <p:nvPr/>
        </p:nvSpPr>
        <p:spPr>
          <a:xfrm>
            <a:off x="5792785" y="1023087"/>
            <a:ext cx="6157904" cy="5933209"/>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8945" lvl="3" indent="285750">
              <a:lnSpc>
                <a:spcPct val="70000"/>
              </a:lnSpc>
              <a:buFont typeface="Arial" panose="020B0604020202020204" pitchFamily="34" charset="0"/>
              <a:buNone/>
            </a:pPr>
            <a:endParaRPr lang="es-ES_tradnl" sz="2200" b="1" i="1">
              <a:solidFill>
                <a:srgbClr val="00B4BD"/>
              </a:solidFill>
              <a:ea typeface="+mn-lt"/>
              <a:cs typeface="+mn-lt"/>
            </a:endParaRPr>
          </a:p>
        </p:txBody>
      </p:sp>
    </p:spTree>
    <p:extLst>
      <p:ext uri="{BB962C8B-B14F-4D97-AF65-F5344CB8AC3E}">
        <p14:creationId xmlns:p14="http://schemas.microsoft.com/office/powerpoint/2010/main" val="10099774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004" y="2065530"/>
            <a:ext cx="12172996" cy="1523494"/>
          </a:xfrm>
          <a:prstGeom prst="rect">
            <a:avLst/>
          </a:prstGeom>
          <a:solidFill>
            <a:srgbClr val="00B4BD"/>
          </a:solidFill>
        </p:spPr>
        <p:txBody>
          <a:bodyPr wrap="square" lIns="91440" tIns="45720" rIns="91440" bIns="45720" rtlCol="0" anchor="t">
            <a:spAutoFit/>
          </a:bodyPr>
          <a:lstStyle/>
          <a:p>
            <a:pPr algn="ctr">
              <a:spcAft>
                <a:spcPts val="600"/>
              </a:spcAft>
            </a:pPr>
            <a:r>
              <a:rPr lang="en-US" sz="4400" b="1" dirty="0">
                <a:solidFill>
                  <a:schemeClr val="bg1"/>
                </a:solidFill>
                <a:cs typeface="Calibri" panose="020F0502020204030204"/>
              </a:rPr>
              <a:t>Closing Remarks</a:t>
            </a:r>
          </a:p>
          <a:p>
            <a:pPr algn="ctr">
              <a:spcAft>
                <a:spcPts val="600"/>
              </a:spcAft>
            </a:pPr>
            <a:r>
              <a:rPr lang="en-US" sz="4400" b="1" dirty="0">
                <a:solidFill>
                  <a:schemeClr val="bg1"/>
                </a:solidFill>
                <a:cs typeface="Calibri" panose="020F0502020204030204"/>
              </a:rPr>
              <a:t>and General Public Comment</a:t>
            </a:r>
            <a:endParaRPr lang="en-US" sz="4000" b="1" dirty="0">
              <a:solidFill>
                <a:schemeClr val="bg1"/>
              </a:solidFill>
              <a:cs typeface="Calibri" panose="020F0502020204030204"/>
            </a:endParaRPr>
          </a:p>
        </p:txBody>
      </p:sp>
    </p:spTree>
    <p:extLst>
      <p:ext uri="{BB962C8B-B14F-4D97-AF65-F5344CB8AC3E}">
        <p14:creationId xmlns:p14="http://schemas.microsoft.com/office/powerpoint/2010/main" val="9389536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884A5F-C809-1940-A1C6-BAA26DFD1C84}"/>
              </a:ext>
            </a:extLst>
          </p:cNvPr>
          <p:cNvSpPr>
            <a:spLocks noGrp="1"/>
          </p:cNvSpPr>
          <p:nvPr>
            <p:ph type="title"/>
          </p:nvPr>
        </p:nvSpPr>
        <p:spPr/>
        <p:txBody>
          <a:bodyPr/>
          <a:lstStyle/>
          <a:p>
            <a:r>
              <a:rPr lang="en-US"/>
              <a:t>General Public Comment</a:t>
            </a:r>
          </a:p>
        </p:txBody>
      </p:sp>
      <p:sp>
        <p:nvSpPr>
          <p:cNvPr id="13" name="TextBox 12">
            <a:extLst>
              <a:ext uri="{FF2B5EF4-FFF2-40B4-BE49-F238E27FC236}">
                <a16:creationId xmlns:a16="http://schemas.microsoft.com/office/drawing/2014/main" id="{EDE4656F-E06F-44EE-84E3-3FFD3BCF6D47}"/>
              </a:ext>
            </a:extLst>
          </p:cNvPr>
          <p:cNvSpPr txBox="1"/>
          <p:nvPr/>
        </p:nvSpPr>
        <p:spPr>
          <a:xfrm>
            <a:off x="619629" y="1109089"/>
            <a:ext cx="10952741" cy="1200329"/>
          </a:xfrm>
          <a:prstGeom prst="rect">
            <a:avLst/>
          </a:prstGeom>
          <a:noFill/>
        </p:spPr>
        <p:txBody>
          <a:bodyPr wrap="square">
            <a:spAutoFit/>
          </a:bodyPr>
          <a:lstStyle/>
          <a:p>
            <a:pPr algn="l" rtl="0" fontAlgn="base"/>
            <a:r>
              <a:rPr lang="en-US" sz="2400" b="0" i="0" u="none" strike="noStrike">
                <a:solidFill>
                  <a:srgbClr val="000000"/>
                </a:solidFill>
                <a:effectLst/>
                <a:latin typeface="Calibri" panose="020F0502020204030204" pitchFamily="34" charset="0"/>
              </a:rPr>
              <a:t>You will be given </a:t>
            </a:r>
            <a:r>
              <a:rPr lang="en-US" sz="2400" b="1">
                <a:solidFill>
                  <a:srgbClr val="000000"/>
                </a:solidFill>
                <a:latin typeface="Calibri" panose="020F0502020204030204" pitchFamily="34" charset="0"/>
              </a:rPr>
              <a:t>2</a:t>
            </a:r>
            <a:r>
              <a:rPr lang="en-US" sz="2400" b="1" i="0" u="none" strike="noStrike">
                <a:solidFill>
                  <a:srgbClr val="000000"/>
                </a:solidFill>
                <a:effectLst/>
                <a:latin typeface="Calibri" panose="020F0502020204030204" pitchFamily="34" charset="0"/>
              </a:rPr>
              <a:t> minutes </a:t>
            </a:r>
            <a:r>
              <a:rPr lang="en-US" sz="2400" b="0" i="0" u="none" strike="noStrike">
                <a:solidFill>
                  <a:srgbClr val="000000"/>
                </a:solidFill>
                <a:effectLst/>
                <a:latin typeface="Calibri" panose="020F0502020204030204" pitchFamily="34" charset="0"/>
              </a:rPr>
              <a:t>to make your question or comment, in order to maximize participation.</a:t>
            </a:r>
            <a:r>
              <a:rPr lang="en-US" sz="2400" b="0" i="0">
                <a:solidFill>
                  <a:srgbClr val="000000"/>
                </a:solidFill>
                <a:effectLst/>
                <a:latin typeface="Calibri" panose="020F0502020204030204" pitchFamily="34" charset="0"/>
              </a:rPr>
              <a:t>​</a:t>
            </a:r>
          </a:p>
          <a:p>
            <a:pPr algn="l" rtl="0" fontAlgn="base"/>
            <a:endParaRPr lang="en-US" sz="2400" b="0" i="0">
              <a:solidFill>
                <a:srgbClr val="000000"/>
              </a:solidFill>
              <a:effectLst/>
              <a:latin typeface="Segoe UI" panose="020B0502040204020203" pitchFamily="34" charset="0"/>
            </a:endParaRP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14" name="Add-in 13" title="Breaktime">
                <a:extLst>
                  <a:ext uri="{FF2B5EF4-FFF2-40B4-BE49-F238E27FC236}">
                    <a16:creationId xmlns:a16="http://schemas.microsoft.com/office/drawing/2014/main" id="{D29544FB-9C60-42A0-9E5C-1164FD153E30}"/>
                  </a:ext>
                </a:extLst>
              </p:cNvPr>
              <p:cNvGraphicFramePr>
                <a:graphicFrameLocks noGrp="1"/>
              </p:cNvGraphicFramePr>
              <p:nvPr>
                <p:extLst>
                  <p:ext uri="{D42A27DB-BD31-4B8C-83A1-F6EECF244321}">
                    <p14:modId xmlns:p14="http://schemas.microsoft.com/office/powerpoint/2010/main" val="1809630108"/>
                  </p:ext>
                </p:extLst>
              </p:nvPr>
            </p:nvGraphicFramePr>
            <p:xfrm>
              <a:off x="3310283" y="2352154"/>
              <a:ext cx="7238103" cy="3747693"/>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14" name="Add-in 13" title="Breaktime">
                <a:extLst>
                  <a:ext uri="{FF2B5EF4-FFF2-40B4-BE49-F238E27FC236}">
                    <a16:creationId xmlns:a16="http://schemas.microsoft.com/office/drawing/2014/main" id="{D29544FB-9C60-42A0-9E5C-1164FD153E30}"/>
                  </a:ext>
                </a:extLst>
              </p:cNvPr>
              <p:cNvPicPr>
                <a:picLocks noGrp="1" noRot="1" noChangeAspect="1" noMove="1" noResize="1" noEditPoints="1" noAdjustHandles="1" noChangeArrowheads="1" noChangeShapeType="1"/>
              </p:cNvPicPr>
              <p:nvPr/>
            </p:nvPicPr>
            <p:blipFill>
              <a:blip r:embed="rId4"/>
              <a:stretch>
                <a:fillRect/>
              </a:stretch>
            </p:blipFill>
            <p:spPr>
              <a:xfrm>
                <a:off x="3310283" y="2352154"/>
                <a:ext cx="7238103" cy="3747693"/>
              </a:xfrm>
              <a:prstGeom prst="rect">
                <a:avLst/>
              </a:prstGeom>
            </p:spPr>
          </p:pic>
        </mc:Fallback>
      </mc:AlternateContent>
      <p:sp>
        <p:nvSpPr>
          <p:cNvPr id="11" name="TextBox 10">
            <a:extLst>
              <a:ext uri="{FF2B5EF4-FFF2-40B4-BE49-F238E27FC236}">
                <a16:creationId xmlns:a16="http://schemas.microsoft.com/office/drawing/2014/main" id="{5DC712F7-507A-4E7D-B0FF-03274109530F}"/>
              </a:ext>
            </a:extLst>
          </p:cNvPr>
          <p:cNvSpPr txBox="1"/>
          <p:nvPr/>
        </p:nvSpPr>
        <p:spPr>
          <a:xfrm>
            <a:off x="5966691" y="6411129"/>
            <a:ext cx="6096000" cy="276999"/>
          </a:xfrm>
          <a:prstGeom prst="rect">
            <a:avLst/>
          </a:prstGeom>
          <a:noFill/>
        </p:spPr>
        <p:txBody>
          <a:bodyPr wrap="square">
            <a:spAutoFit/>
          </a:bodyPr>
          <a:lstStyle/>
          <a:p>
            <a:pPr algn="r"/>
            <a:fld id="{2429C633-AF9B-9840-B7F1-7587910FEF71}" type="slidenum">
              <a:rPr lang="en-US" sz="1200">
                <a:solidFill>
                  <a:schemeClr val="tx1">
                    <a:tint val="75000"/>
                  </a:schemeClr>
                </a:solidFill>
              </a:rPr>
              <a:pPr algn="r"/>
              <a:t>48</a:t>
            </a:fld>
            <a:endParaRPr lang="en-US" sz="1200">
              <a:solidFill>
                <a:schemeClr val="tx1">
                  <a:tint val="75000"/>
                </a:schemeClr>
              </a:solidFill>
            </a:endParaRPr>
          </a:p>
        </p:txBody>
      </p:sp>
      <p:sp>
        <p:nvSpPr>
          <p:cNvPr id="2" name="TextBox 1">
            <a:extLst>
              <a:ext uri="{FF2B5EF4-FFF2-40B4-BE49-F238E27FC236}">
                <a16:creationId xmlns:a16="http://schemas.microsoft.com/office/drawing/2014/main" id="{F9B1D23C-C609-55B1-0DE2-F166EE5F8A07}"/>
              </a:ext>
            </a:extLst>
          </p:cNvPr>
          <p:cNvSpPr txBox="1"/>
          <p:nvPr/>
        </p:nvSpPr>
        <p:spPr>
          <a:xfrm>
            <a:off x="10117394" y="117987"/>
            <a:ext cx="1540806" cy="369332"/>
          </a:xfrm>
          <a:prstGeom prst="rect">
            <a:avLst/>
          </a:prstGeom>
          <a:noFill/>
        </p:spPr>
        <p:txBody>
          <a:bodyPr wrap="none" rtlCol="0">
            <a:spAutoFit/>
          </a:bodyPr>
          <a:lstStyle/>
          <a:p>
            <a:r>
              <a:rPr lang="es-ES_tradnl" dirty="0">
                <a:solidFill>
                  <a:srgbClr val="FF0000"/>
                </a:solidFill>
              </a:rPr>
              <a:t>TF 16: </a:t>
            </a:r>
            <a:r>
              <a:rPr lang="es-ES_tradnl" dirty="0" err="1">
                <a:solidFill>
                  <a:srgbClr val="FF0000"/>
                </a:solidFill>
              </a:rPr>
              <a:t>Slide</a:t>
            </a:r>
            <a:r>
              <a:rPr lang="es-ES_tradnl" dirty="0">
                <a:solidFill>
                  <a:srgbClr val="FF0000"/>
                </a:solidFill>
              </a:rPr>
              <a:t> 71</a:t>
            </a:r>
          </a:p>
        </p:txBody>
      </p:sp>
    </p:spTree>
    <p:extLst>
      <p:ext uri="{BB962C8B-B14F-4D97-AF65-F5344CB8AC3E}">
        <p14:creationId xmlns:p14="http://schemas.microsoft.com/office/powerpoint/2010/main" val="32008588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884A5F-C809-1940-A1C6-BAA26DFD1C84}"/>
              </a:ext>
            </a:extLst>
          </p:cNvPr>
          <p:cNvSpPr>
            <a:spLocks noGrp="1"/>
          </p:cNvSpPr>
          <p:nvPr>
            <p:ph type="title"/>
          </p:nvPr>
        </p:nvSpPr>
        <p:spPr/>
        <p:txBody>
          <a:bodyPr/>
          <a:lstStyle/>
          <a:p>
            <a:r>
              <a:rPr lang="en-US"/>
              <a:t>Stay connected to this project</a:t>
            </a:r>
            <a:endParaRPr lang="en-US" i="1"/>
          </a:p>
        </p:txBody>
      </p:sp>
      <p:sp>
        <p:nvSpPr>
          <p:cNvPr id="2" name="Slide Number Placeholder 1">
            <a:extLst>
              <a:ext uri="{FF2B5EF4-FFF2-40B4-BE49-F238E27FC236}">
                <a16:creationId xmlns:a16="http://schemas.microsoft.com/office/drawing/2014/main" id="{1CB73D7E-EA03-974B-95A5-C9659F83ED06}"/>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B076DE4-D9DC-C24E-AA36-09096C494ABA}"/>
              </a:ext>
            </a:extLst>
          </p:cNvPr>
          <p:cNvPicPr>
            <a:picLocks noChangeAspect="1"/>
          </p:cNvPicPr>
          <p:nvPr/>
        </p:nvPicPr>
        <p:blipFill>
          <a:blip r:embed="rId3"/>
          <a:stretch>
            <a:fillRect/>
          </a:stretch>
        </p:blipFill>
        <p:spPr>
          <a:xfrm>
            <a:off x="2857775" y="993158"/>
            <a:ext cx="695592" cy="556528"/>
          </a:xfrm>
          <a:prstGeom prst="rect">
            <a:avLst/>
          </a:prstGeom>
        </p:spPr>
      </p:pic>
      <p:pic>
        <p:nvPicPr>
          <p:cNvPr id="5" name="Picture 4">
            <a:extLst>
              <a:ext uri="{FF2B5EF4-FFF2-40B4-BE49-F238E27FC236}">
                <a16:creationId xmlns:a16="http://schemas.microsoft.com/office/drawing/2014/main" id="{7142276B-01BB-3E45-9966-12D656721315}"/>
              </a:ext>
            </a:extLst>
          </p:cNvPr>
          <p:cNvPicPr>
            <a:picLocks noChangeAspect="1"/>
          </p:cNvPicPr>
          <p:nvPr/>
        </p:nvPicPr>
        <p:blipFill>
          <a:blip r:embed="rId4"/>
          <a:srcRect/>
          <a:stretch/>
        </p:blipFill>
        <p:spPr>
          <a:xfrm>
            <a:off x="2996839" y="3118384"/>
            <a:ext cx="556528" cy="556528"/>
          </a:xfrm>
          <a:prstGeom prst="rect">
            <a:avLst/>
          </a:prstGeom>
        </p:spPr>
      </p:pic>
      <p:pic>
        <p:nvPicPr>
          <p:cNvPr id="6" name="Picture 5">
            <a:extLst>
              <a:ext uri="{FF2B5EF4-FFF2-40B4-BE49-F238E27FC236}">
                <a16:creationId xmlns:a16="http://schemas.microsoft.com/office/drawing/2014/main" id="{F41EEB55-FE1E-7344-851C-7C1D463ECA50}"/>
              </a:ext>
            </a:extLst>
          </p:cNvPr>
          <p:cNvPicPr>
            <a:picLocks noChangeAspect="1"/>
          </p:cNvPicPr>
          <p:nvPr/>
        </p:nvPicPr>
        <p:blipFill>
          <a:blip r:embed="rId5"/>
          <a:srcRect/>
          <a:stretch/>
        </p:blipFill>
        <p:spPr>
          <a:xfrm>
            <a:off x="2980062" y="3819576"/>
            <a:ext cx="556528" cy="556528"/>
          </a:xfrm>
          <a:prstGeom prst="rect">
            <a:avLst/>
          </a:prstGeom>
        </p:spPr>
      </p:pic>
      <p:pic>
        <p:nvPicPr>
          <p:cNvPr id="7" name="Picture 6">
            <a:extLst>
              <a:ext uri="{FF2B5EF4-FFF2-40B4-BE49-F238E27FC236}">
                <a16:creationId xmlns:a16="http://schemas.microsoft.com/office/drawing/2014/main" id="{54EA6FA3-1239-C847-9F4D-B548F6A3C097}"/>
              </a:ext>
            </a:extLst>
          </p:cNvPr>
          <p:cNvPicPr>
            <a:picLocks noChangeAspect="1"/>
          </p:cNvPicPr>
          <p:nvPr/>
        </p:nvPicPr>
        <p:blipFill>
          <a:blip r:embed="rId6"/>
          <a:srcRect/>
          <a:stretch/>
        </p:blipFill>
        <p:spPr>
          <a:xfrm>
            <a:off x="2980062" y="4455499"/>
            <a:ext cx="556528" cy="556528"/>
          </a:xfrm>
          <a:prstGeom prst="rect">
            <a:avLst/>
          </a:prstGeom>
        </p:spPr>
      </p:pic>
      <p:pic>
        <p:nvPicPr>
          <p:cNvPr id="8" name="Picture 7">
            <a:extLst>
              <a:ext uri="{FF2B5EF4-FFF2-40B4-BE49-F238E27FC236}">
                <a16:creationId xmlns:a16="http://schemas.microsoft.com/office/drawing/2014/main" id="{B234EB8E-1C8E-5F42-8582-8D82DBF19CB8}"/>
              </a:ext>
            </a:extLst>
          </p:cNvPr>
          <p:cNvPicPr>
            <a:picLocks noChangeAspect="1"/>
          </p:cNvPicPr>
          <p:nvPr/>
        </p:nvPicPr>
        <p:blipFill>
          <a:blip r:embed="rId7"/>
          <a:srcRect/>
          <a:stretch/>
        </p:blipFill>
        <p:spPr>
          <a:xfrm>
            <a:off x="2980062" y="5121469"/>
            <a:ext cx="556528" cy="556528"/>
          </a:xfrm>
          <a:prstGeom prst="rect">
            <a:avLst/>
          </a:prstGeom>
        </p:spPr>
      </p:pic>
      <p:pic>
        <p:nvPicPr>
          <p:cNvPr id="9" name="Picture 8">
            <a:extLst>
              <a:ext uri="{FF2B5EF4-FFF2-40B4-BE49-F238E27FC236}">
                <a16:creationId xmlns:a16="http://schemas.microsoft.com/office/drawing/2014/main" id="{F810D9B4-5298-CC4B-88C6-1EED08DC2106}"/>
              </a:ext>
            </a:extLst>
          </p:cNvPr>
          <p:cNvPicPr>
            <a:picLocks noChangeAspect="1"/>
          </p:cNvPicPr>
          <p:nvPr/>
        </p:nvPicPr>
        <p:blipFill>
          <a:blip r:embed="rId8"/>
          <a:srcRect/>
          <a:stretch/>
        </p:blipFill>
        <p:spPr>
          <a:xfrm>
            <a:off x="2996839" y="5833859"/>
            <a:ext cx="556528" cy="556528"/>
          </a:xfrm>
          <a:prstGeom prst="rect">
            <a:avLst/>
          </a:prstGeom>
        </p:spPr>
      </p:pic>
      <p:sp>
        <p:nvSpPr>
          <p:cNvPr id="10" name="TextBox 9">
            <a:extLst>
              <a:ext uri="{FF2B5EF4-FFF2-40B4-BE49-F238E27FC236}">
                <a16:creationId xmlns:a16="http://schemas.microsoft.com/office/drawing/2014/main" id="{6135C771-D280-374C-B070-2134A99458EB}"/>
              </a:ext>
            </a:extLst>
          </p:cNvPr>
          <p:cNvSpPr txBox="1"/>
          <p:nvPr/>
        </p:nvSpPr>
        <p:spPr>
          <a:xfrm>
            <a:off x="3600002" y="993158"/>
            <a:ext cx="8392152" cy="1938992"/>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Michael Cano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Executive Officer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Countywide Planning &amp; Development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Calibri" panose="020F0502020204030204"/>
              </a:rPr>
              <a:t>LA Metro</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t>One Gateway Plaza, MS 99-13-1</a:t>
            </a:r>
            <a:br>
              <a:rPr lang="en-US" sz="2000" dirty="0"/>
            </a:br>
            <a:r>
              <a:rPr lang="en-US" sz="2000" dirty="0"/>
              <a:t>Los Angeles, CA 90012</a:t>
            </a: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ECA2E31C-4A55-C844-817A-6C712677C501}"/>
              </a:ext>
            </a:extLst>
          </p:cNvPr>
          <p:cNvSpPr txBox="1"/>
          <p:nvPr/>
        </p:nvSpPr>
        <p:spPr>
          <a:xfrm>
            <a:off x="3506682" y="3109779"/>
            <a:ext cx="7113872" cy="32316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Calibri" panose="020F0502020204030204"/>
                <a:ea typeface="+mn-ea"/>
                <a:cs typeface="+mn-cs"/>
              </a:rPr>
              <a:t>213.418.3010 W</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Calibri" panose="020F0502020204030204"/>
                <a:ea typeface="+mn-ea"/>
                <a:cs typeface="+mn-cs"/>
              </a:rPr>
              <a:t>213.305.0423 C</a:t>
            </a:r>
            <a:endParaRPr kumimoji="0" lang="en-US" sz="800" b="0" i="1"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1600"/>
              </a:spcBef>
              <a:spcAft>
                <a:spcPts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Calibri" panose="020F0502020204030204"/>
                <a:ea typeface="+mn-ea"/>
                <a:cs typeface="+mn-cs"/>
                <a:hlinkClick r:id="rId9"/>
              </a:rPr>
              <a:t>710corridor@metro.net</a:t>
            </a:r>
            <a:endParaRPr kumimoji="0" lang="en-US"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1600"/>
              </a:spcBef>
              <a:spcAft>
                <a:spcPts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Calibri" panose="020F0502020204030204"/>
                <a:ea typeface="+mn-ea"/>
                <a:cs typeface="+mn-cs"/>
                <a:hlinkClick r:id="rId10"/>
              </a:rPr>
              <a:t>https://www.metro.net/projects/lb-ela-corridor-plan/</a:t>
            </a:r>
            <a:endParaRPr kumimoji="0" lang="en-US" sz="2000" b="0" i="1"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1600"/>
              </a:spcBef>
              <a:spcAft>
                <a:spcPts val="0"/>
              </a:spcAft>
              <a:buClrTx/>
              <a:buSzTx/>
              <a:buFontTx/>
              <a:buNone/>
              <a:tabLst/>
              <a:defRPr/>
            </a:pPr>
            <a:r>
              <a:rPr kumimoji="0" lang="en-US" sz="300" b="0" i="1" u="none" strike="noStrike" kern="1200" cap="none" spc="0" normalizeH="0" baseline="0" noProof="0" dirty="0">
                <a:ln>
                  <a:noFill/>
                </a:ln>
                <a:solidFill>
                  <a:srgbClr val="000000"/>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1600"/>
              </a:spcBef>
              <a:spcAft>
                <a:spcPts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Calibri" panose="020F0502020204030204"/>
                <a:ea typeface="+mn-ea"/>
                <a:cs typeface="+mn-cs"/>
              </a:rPr>
              <a:t>@metrolosangeles</a:t>
            </a:r>
          </a:p>
          <a:p>
            <a:pPr marL="0" marR="0" lvl="0" indent="0" algn="l" defTabSz="457200" rtl="0" eaLnBrk="1" fontAlgn="auto" latinLnBrk="0" hangingPunct="1">
              <a:lnSpc>
                <a:spcPct val="100000"/>
              </a:lnSpc>
              <a:spcBef>
                <a:spcPts val="1600"/>
              </a:spcBef>
              <a:spcAft>
                <a:spcPts val="0"/>
              </a:spcAft>
              <a:buClrTx/>
              <a:buSzTx/>
              <a:buFontTx/>
              <a:buNone/>
              <a:tabLst/>
              <a:defRPr/>
            </a:pPr>
            <a:endParaRPr kumimoji="0" lang="en-US" sz="1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1600"/>
              </a:spcBef>
              <a:spcAft>
                <a:spcPts val="0"/>
              </a:spcAft>
              <a:buClrTx/>
              <a:buSzTx/>
              <a:buFontTx/>
              <a:buNone/>
              <a:tabLst/>
              <a:defRPr/>
            </a:pPr>
            <a:r>
              <a:rPr kumimoji="0" lang="en-US" sz="2000" b="0" i="1" u="none" strike="noStrike" kern="1200" cap="none" spc="0" normalizeH="0" baseline="0" noProof="0" dirty="0" err="1">
                <a:ln>
                  <a:noFill/>
                </a:ln>
                <a:solidFill>
                  <a:srgbClr val="000000"/>
                </a:solidFill>
                <a:effectLst/>
                <a:uLnTx/>
                <a:uFillTx/>
                <a:latin typeface="Calibri" panose="020F0502020204030204"/>
                <a:ea typeface="+mn-ea"/>
                <a:cs typeface="+mn-cs"/>
              </a:rPr>
              <a:t>losangelesmetro</a:t>
            </a: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13" name="Picture 6" descr="Logo, company name&#10;&#10;Description automatically generated">
            <a:extLst>
              <a:ext uri="{FF2B5EF4-FFF2-40B4-BE49-F238E27FC236}">
                <a16:creationId xmlns:a16="http://schemas.microsoft.com/office/drawing/2014/main" id="{595EB34E-BA02-EA8E-1196-C6768BE315E1}"/>
              </a:ext>
            </a:extLst>
          </p:cNvPr>
          <p:cNvPicPr>
            <a:picLocks noChangeAspect="1"/>
          </p:cNvPicPr>
          <p:nvPr/>
        </p:nvPicPr>
        <p:blipFill>
          <a:blip r:embed="rId11"/>
          <a:stretch>
            <a:fillRect/>
          </a:stretch>
        </p:blipFill>
        <p:spPr>
          <a:xfrm>
            <a:off x="296173" y="6074253"/>
            <a:ext cx="1952446" cy="546701"/>
          </a:xfrm>
          <a:prstGeom prst="rect">
            <a:avLst/>
          </a:prstGeom>
        </p:spPr>
      </p:pic>
      <p:grpSp>
        <p:nvGrpSpPr>
          <p:cNvPr id="14" name="Group 13">
            <a:extLst>
              <a:ext uri="{FF2B5EF4-FFF2-40B4-BE49-F238E27FC236}">
                <a16:creationId xmlns:a16="http://schemas.microsoft.com/office/drawing/2014/main" id="{A0701316-C43E-4E16-9051-1A9E9EF65D27}"/>
              </a:ext>
            </a:extLst>
          </p:cNvPr>
          <p:cNvGrpSpPr/>
          <p:nvPr/>
        </p:nvGrpSpPr>
        <p:grpSpPr>
          <a:xfrm>
            <a:off x="473196" y="6150597"/>
            <a:ext cx="1457119" cy="470357"/>
            <a:chOff x="2085360" y="5841270"/>
            <a:chExt cx="1457119" cy="470357"/>
          </a:xfrm>
        </p:grpSpPr>
        <p:sp>
          <p:nvSpPr>
            <p:cNvPr id="15" name="Rectangle 14">
              <a:extLst>
                <a:ext uri="{FF2B5EF4-FFF2-40B4-BE49-F238E27FC236}">
                  <a16:creationId xmlns:a16="http://schemas.microsoft.com/office/drawing/2014/main" id="{3BEBB68F-321A-44BC-8A34-ED0E5C9ABA1A}"/>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135A6A4C-5DBE-441A-B055-10C942F42C0E}"/>
                </a:ext>
              </a:extLst>
            </p:cNvPr>
            <p:cNvGrpSpPr/>
            <p:nvPr/>
          </p:nvGrpSpPr>
          <p:grpSpPr>
            <a:xfrm>
              <a:off x="2154894" y="5873388"/>
              <a:ext cx="1387585" cy="406123"/>
              <a:chOff x="299780" y="6166127"/>
              <a:chExt cx="1387585" cy="406123"/>
            </a:xfrm>
          </p:grpSpPr>
          <p:pic>
            <p:nvPicPr>
              <p:cNvPr id="17" name="Picture 16" descr="Logo&#10;&#10;Description automatically generated">
                <a:extLst>
                  <a:ext uri="{FF2B5EF4-FFF2-40B4-BE49-F238E27FC236}">
                    <a16:creationId xmlns:a16="http://schemas.microsoft.com/office/drawing/2014/main" id="{61DEFF4D-1B2E-4DE7-8B2A-26B24156F8BC}"/>
                  </a:ext>
                </a:extLst>
              </p:cNvPr>
              <p:cNvPicPr>
                <a:picLocks noChangeAspect="1"/>
              </p:cNvPicPr>
              <p:nvPr/>
            </p:nvPicPr>
            <p:blipFill>
              <a:blip r:embed="rId12"/>
              <a:stretch>
                <a:fillRect/>
              </a:stretch>
            </p:blipFill>
            <p:spPr>
              <a:xfrm>
                <a:off x="299780" y="6166127"/>
                <a:ext cx="406123" cy="406123"/>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B9DD5BC3-08C5-4A2F-94D8-7633FF1F5467}"/>
                  </a:ext>
                </a:extLst>
              </p:cNvPr>
              <p:cNvPicPr>
                <a:picLocks noChangeAspect="1"/>
              </p:cNvPicPr>
              <p:nvPr/>
            </p:nvPicPr>
            <p:blipFill>
              <a:blip r:embed="rId13"/>
              <a:stretch>
                <a:fillRect/>
              </a:stretch>
            </p:blipFill>
            <p:spPr>
              <a:xfrm>
                <a:off x="672497" y="6223259"/>
                <a:ext cx="1014868" cy="297998"/>
              </a:xfrm>
              <a:prstGeom prst="rect">
                <a:avLst/>
              </a:prstGeom>
            </p:spPr>
          </p:pic>
        </p:grpSp>
      </p:grpSp>
      <p:sp>
        <p:nvSpPr>
          <p:cNvPr id="12" name="TextBox 11">
            <a:extLst>
              <a:ext uri="{FF2B5EF4-FFF2-40B4-BE49-F238E27FC236}">
                <a16:creationId xmlns:a16="http://schemas.microsoft.com/office/drawing/2014/main" id="{7C48943C-4C84-97E7-B1FA-087EF7019623}"/>
              </a:ext>
            </a:extLst>
          </p:cNvPr>
          <p:cNvSpPr txBox="1"/>
          <p:nvPr/>
        </p:nvSpPr>
        <p:spPr>
          <a:xfrm>
            <a:off x="9850151" y="331901"/>
            <a:ext cx="1540806" cy="369332"/>
          </a:xfrm>
          <a:prstGeom prst="rect">
            <a:avLst/>
          </a:prstGeom>
          <a:noFill/>
        </p:spPr>
        <p:txBody>
          <a:bodyPr wrap="none" rtlCol="0">
            <a:spAutoFit/>
          </a:bodyPr>
          <a:lstStyle/>
          <a:p>
            <a:r>
              <a:rPr lang="es-ES_tradnl" dirty="0">
                <a:solidFill>
                  <a:srgbClr val="FF0000"/>
                </a:solidFill>
              </a:rPr>
              <a:t>TF 16: </a:t>
            </a:r>
            <a:r>
              <a:rPr lang="es-ES_tradnl" dirty="0" err="1">
                <a:solidFill>
                  <a:srgbClr val="FF0000"/>
                </a:solidFill>
              </a:rPr>
              <a:t>Slide</a:t>
            </a:r>
            <a:r>
              <a:rPr lang="es-ES_tradnl" dirty="0">
                <a:solidFill>
                  <a:srgbClr val="FF0000"/>
                </a:solidFill>
              </a:rPr>
              <a:t> 72</a:t>
            </a:r>
          </a:p>
        </p:txBody>
      </p:sp>
    </p:spTree>
    <p:extLst>
      <p:ext uri="{BB962C8B-B14F-4D97-AF65-F5344CB8AC3E}">
        <p14:creationId xmlns:p14="http://schemas.microsoft.com/office/powerpoint/2010/main" val="780041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diagram&#10;&#10;Description automatically generated">
            <a:extLst>
              <a:ext uri="{FF2B5EF4-FFF2-40B4-BE49-F238E27FC236}">
                <a16:creationId xmlns:a16="http://schemas.microsoft.com/office/drawing/2014/main" id="{FFED8885-2005-A0B9-A667-74D2BBA92F59}"/>
              </a:ext>
            </a:extLst>
          </p:cNvPr>
          <p:cNvPicPr>
            <a:picLocks noChangeAspect="1"/>
          </p:cNvPicPr>
          <p:nvPr/>
        </p:nvPicPr>
        <p:blipFill rotWithShape="1">
          <a:blip r:embed="rId2"/>
          <a:srcRect b="19"/>
          <a:stretch/>
        </p:blipFill>
        <p:spPr>
          <a:xfrm>
            <a:off x="20" y="1282"/>
            <a:ext cx="12194260" cy="6858000"/>
          </a:xfrm>
          <a:prstGeom prst="rect">
            <a:avLst/>
          </a:prstGeom>
        </p:spPr>
      </p:pic>
      <p:sp>
        <p:nvSpPr>
          <p:cNvPr id="2" name="TextBox 1">
            <a:extLst>
              <a:ext uri="{FF2B5EF4-FFF2-40B4-BE49-F238E27FC236}">
                <a16:creationId xmlns:a16="http://schemas.microsoft.com/office/drawing/2014/main" id="{47CDAD58-FA74-17F7-BA5E-836EE7173E33}"/>
              </a:ext>
            </a:extLst>
          </p:cNvPr>
          <p:cNvSpPr txBox="1"/>
          <p:nvPr/>
        </p:nvSpPr>
        <p:spPr>
          <a:xfrm>
            <a:off x="1125220" y="5241532"/>
            <a:ext cx="10741660" cy="1077218"/>
          </a:xfrm>
          <a:prstGeom prst="rect">
            <a:avLst/>
          </a:prstGeom>
          <a:solidFill>
            <a:srgbClr val="00B4BD"/>
          </a:solidFill>
        </p:spPr>
        <p:txBody>
          <a:bodyPr wrap="square" lIns="91440" tIns="45720" rIns="91440" bIns="45720" rtlCol="0" anchor="t">
            <a:spAutoFit/>
          </a:bodyPr>
          <a:lstStyle/>
          <a:p>
            <a:pPr algn="ctr">
              <a:spcAft>
                <a:spcPts val="600"/>
              </a:spcAft>
            </a:pPr>
            <a:r>
              <a:rPr lang="km-KH" sz="3200" b="1" dirty="0">
                <a:solidFill>
                  <a:schemeClr val="bg1"/>
                </a:solidFill>
                <a:cs typeface="Calibri"/>
              </a:rPr>
              <a:t>យើងកំពុងបង្កើតចក្ខុវិស័យថ្មីសម្រាប់ផែនការវិនិយោគច្រករបៀងចល័តឡុងប៊ិច-ឡូសអេនជីឡេសភាគខាងកើត </a:t>
            </a:r>
            <a:endParaRPr lang="es-ES_tradnl" sz="3200" b="1" dirty="0">
              <a:solidFill>
                <a:schemeClr val="bg1"/>
              </a:solidFill>
              <a:cs typeface="Calibri"/>
            </a:endParaRPr>
          </a:p>
        </p:txBody>
      </p:sp>
    </p:spTree>
    <p:extLst>
      <p:ext uri="{BB962C8B-B14F-4D97-AF65-F5344CB8AC3E}">
        <p14:creationId xmlns:p14="http://schemas.microsoft.com/office/powerpoint/2010/main" val="14742093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0" y="2062752"/>
            <a:ext cx="12192000" cy="2215991"/>
          </a:xfrm>
          <a:prstGeom prst="rect">
            <a:avLst/>
          </a:prstGeom>
          <a:solidFill>
            <a:srgbClr val="00B4BD"/>
          </a:solidFill>
        </p:spPr>
        <p:txBody>
          <a:bodyPr wrap="square" rtlCol="0">
            <a:spAutoFit/>
          </a:bodyPr>
          <a:lstStyle/>
          <a:p>
            <a:pPr algn="ctr">
              <a:spcAft>
                <a:spcPts val="600"/>
              </a:spcAft>
            </a:pPr>
            <a:r>
              <a:rPr lang="en-US" sz="4400" b="1">
                <a:solidFill>
                  <a:schemeClr val="bg1"/>
                </a:solidFill>
              </a:rPr>
              <a:t>Thank you for joining us! </a:t>
            </a:r>
          </a:p>
          <a:p>
            <a:pPr algn="ctr">
              <a:spcAft>
                <a:spcPts val="600"/>
              </a:spcAft>
            </a:pPr>
            <a:endParaRPr lang="en-US" sz="4400" b="1">
              <a:solidFill>
                <a:schemeClr val="bg1"/>
              </a:solidFill>
            </a:endParaRPr>
          </a:p>
          <a:p>
            <a:pPr algn="ctr">
              <a:spcAft>
                <a:spcPts val="600"/>
              </a:spcAft>
            </a:pPr>
            <a:endParaRPr lang="es-US" sz="4000" b="1" i="1" strike="noStrike" cap="none" spc="0" baseline="0">
              <a:solidFill>
                <a:srgbClr val="FFFFFF"/>
              </a:solidFill>
              <a:effectLst/>
              <a:latin typeface="Calibri"/>
              <a:ea typeface="Calibri" panose="020F0502020204030204"/>
              <a:cs typeface="Calibri"/>
            </a:endParaRPr>
          </a:p>
        </p:txBody>
      </p:sp>
      <p:sp>
        <p:nvSpPr>
          <p:cNvPr id="2" name="TextBox 1">
            <a:extLst>
              <a:ext uri="{FF2B5EF4-FFF2-40B4-BE49-F238E27FC236}">
                <a16:creationId xmlns:a16="http://schemas.microsoft.com/office/drawing/2014/main" id="{0DCF4384-353D-6860-17BC-D22CD8925C93}"/>
              </a:ext>
            </a:extLst>
          </p:cNvPr>
          <p:cNvSpPr txBox="1"/>
          <p:nvPr/>
        </p:nvSpPr>
        <p:spPr>
          <a:xfrm>
            <a:off x="8760542" y="899652"/>
            <a:ext cx="1540806" cy="369332"/>
          </a:xfrm>
          <a:prstGeom prst="rect">
            <a:avLst/>
          </a:prstGeom>
          <a:noFill/>
        </p:spPr>
        <p:txBody>
          <a:bodyPr wrap="none" rtlCol="0">
            <a:spAutoFit/>
          </a:bodyPr>
          <a:lstStyle/>
          <a:p>
            <a:r>
              <a:rPr lang="es-ES_tradnl" dirty="0">
                <a:solidFill>
                  <a:srgbClr val="FF0000"/>
                </a:solidFill>
              </a:rPr>
              <a:t>TF 16: </a:t>
            </a:r>
            <a:r>
              <a:rPr lang="es-ES_tradnl" dirty="0" err="1">
                <a:solidFill>
                  <a:srgbClr val="FF0000"/>
                </a:solidFill>
              </a:rPr>
              <a:t>Slide</a:t>
            </a:r>
            <a:r>
              <a:rPr lang="es-ES_tradnl" dirty="0">
                <a:solidFill>
                  <a:srgbClr val="FF0000"/>
                </a:solidFill>
              </a:rPr>
              <a:t> 73</a:t>
            </a:r>
          </a:p>
        </p:txBody>
      </p:sp>
    </p:spTree>
    <p:extLst>
      <p:ext uri="{BB962C8B-B14F-4D97-AF65-F5344CB8AC3E}">
        <p14:creationId xmlns:p14="http://schemas.microsoft.com/office/powerpoint/2010/main" val="30579320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582930" y="5603750"/>
            <a:ext cx="12192000" cy="1277273"/>
          </a:xfrm>
          <a:prstGeom prst="rect">
            <a:avLst/>
          </a:prstGeom>
          <a:noFill/>
        </p:spPr>
        <p:txBody>
          <a:bodyPr wrap="square" lIns="91440" tIns="45720" rIns="91440" bIns="45720" rtlCol="0" anchor="t">
            <a:spAutoFit/>
          </a:bodyPr>
          <a:lstStyle/>
          <a:p>
            <a:pPr algn="r">
              <a:spcAft>
                <a:spcPts val="600"/>
              </a:spcAft>
              <a:defRPr/>
            </a:pPr>
            <a:r>
              <a:rPr kumimoji="0" lang="km-KH" sz="3600" b="1" i="0" u="none" strike="noStrike" kern="1200" cap="none" spc="0" normalizeH="0" baseline="0" noProof="0" dirty="0">
                <a:ln>
                  <a:noFill/>
                </a:ln>
                <a:solidFill>
                  <a:srgbClr val="FFFFFF"/>
                </a:solidFill>
                <a:effectLst/>
                <a:uLnTx/>
                <a:uFillTx/>
                <a:latin typeface="Calibri" panose="020F0502020204030204"/>
                <a:ea typeface="+mn-ea"/>
                <a:cs typeface="+mn-cs"/>
              </a:rPr>
              <a:t>កិច្ច​ប្រជុំ​ក្រុមការងារ </a:t>
            </a:r>
            <a:r>
              <a:rPr kumimoji="0" lang="km-KH" sz="2400" b="1" i="0" u="none" strike="noStrike" kern="1200" cap="none" spc="0" normalizeH="0" baseline="0" noProof="0" dirty="0">
                <a:ln>
                  <a:noFill/>
                </a:ln>
                <a:solidFill>
                  <a:srgbClr val="FFFFFF"/>
                </a:solidFill>
                <a:effectLst/>
                <a:uLnTx/>
                <a:uFillTx/>
                <a:latin typeface="Calibri" panose="020F0502020204030204"/>
                <a:ea typeface="+mn-ea"/>
                <a:cs typeface="+mn-cs"/>
              </a:rPr>
              <a:t>#</a:t>
            </a:r>
            <a:r>
              <a:rPr lang="en-US" sz="2400" b="1" dirty="0">
                <a:solidFill>
                  <a:srgbClr val="FFFFFF"/>
                </a:solidFill>
                <a:latin typeface="Calibri" panose="020F0502020204030204"/>
              </a:rPr>
              <a:t>17</a:t>
            </a:r>
            <a:endParaRPr kumimoji="0" lang="km-KH" sz="24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algn="r">
              <a:spcAft>
                <a:spcPts val="600"/>
              </a:spcAft>
              <a:defRPr/>
            </a:pPr>
            <a:r>
              <a:rPr kumimoji="0" lang="km-KH" sz="3600" b="1" i="0" u="none" strike="noStrike" kern="1200" cap="none" spc="0" normalizeH="0" baseline="0" noProof="0" dirty="0">
                <a:ln>
                  <a:noFill/>
                </a:ln>
                <a:solidFill>
                  <a:srgbClr val="FFFFFF"/>
                </a:solidFill>
                <a:effectLst/>
                <a:uLnTx/>
                <a:uFillTx/>
                <a:latin typeface="Calibri" panose="020F0502020204030204"/>
                <a:ea typeface="+mn-ea"/>
                <a:cs typeface="+mn-cs"/>
              </a:rPr>
              <a:t>ថ្ងៃទី ១៣ ខែកុម្ភៈ ឆ្នាំ ២០២២</a:t>
            </a:r>
            <a:endParaRPr lang="en-US" sz="3600" b="1" dirty="0">
              <a:solidFill>
                <a:srgbClr val="FFFFFF"/>
              </a:solidFill>
              <a:latin typeface="Calibri" panose="020F0502020204030204"/>
            </a:endParaRPr>
          </a:p>
        </p:txBody>
      </p:sp>
      <p:sp>
        <p:nvSpPr>
          <p:cNvPr id="6" name="TextBox 5">
            <a:extLst>
              <a:ext uri="{FF2B5EF4-FFF2-40B4-BE49-F238E27FC236}">
                <a16:creationId xmlns:a16="http://schemas.microsoft.com/office/drawing/2014/main" id="{44D1FF3A-9731-C58E-B425-41C28DF7CE5D}"/>
              </a:ext>
            </a:extLst>
          </p:cNvPr>
          <p:cNvSpPr txBox="1"/>
          <p:nvPr/>
        </p:nvSpPr>
        <p:spPr>
          <a:xfrm>
            <a:off x="7026965" y="2345635"/>
            <a:ext cx="184731" cy="369332"/>
          </a:xfrm>
          <a:prstGeom prst="rect">
            <a:avLst/>
          </a:prstGeom>
          <a:noFill/>
        </p:spPr>
        <p:txBody>
          <a:bodyPr wrap="none" rtlCol="0">
            <a:spAutoFit/>
          </a:bodyPr>
          <a:lstStyle/>
          <a:p>
            <a:endParaRPr lang="es-ES_tradnl"/>
          </a:p>
        </p:txBody>
      </p:sp>
      <p:sp>
        <p:nvSpPr>
          <p:cNvPr id="7" name="TextBox 6">
            <a:extLst>
              <a:ext uri="{FF2B5EF4-FFF2-40B4-BE49-F238E27FC236}">
                <a16:creationId xmlns:a16="http://schemas.microsoft.com/office/drawing/2014/main" id="{187643A7-9B5C-1CA3-823F-85BB83A09EF3}"/>
              </a:ext>
            </a:extLst>
          </p:cNvPr>
          <p:cNvSpPr txBox="1"/>
          <p:nvPr/>
        </p:nvSpPr>
        <p:spPr>
          <a:xfrm>
            <a:off x="3572719" y="2021676"/>
            <a:ext cx="4745620" cy="830997"/>
          </a:xfrm>
          <a:prstGeom prst="rect">
            <a:avLst/>
          </a:prstGeom>
          <a:solidFill>
            <a:schemeClr val="accent1"/>
          </a:solidFill>
        </p:spPr>
        <p:txBody>
          <a:bodyPr wrap="square" rtlCol="0">
            <a:spAutoFit/>
          </a:bodyPr>
          <a:lstStyle/>
          <a:p>
            <a:r>
              <a:rPr lang="km-KH" sz="4800" dirty="0">
                <a:solidFill>
                  <a:schemeClr val="bg1"/>
                </a:solidFill>
                <a:effectLst/>
                <a:latin typeface="Calibri" panose="020F0502020204030204" pitchFamily="34" charset="0"/>
                <a:ea typeface="Calibri" panose="020F0502020204030204" pitchFamily="34" charset="0"/>
                <a:cs typeface="Noto Sans Khmer"/>
              </a:rPr>
              <a:t>សូមស្វាគមន៍!</a:t>
            </a:r>
          </a:p>
        </p:txBody>
      </p:sp>
    </p:spTree>
    <p:extLst>
      <p:ext uri="{BB962C8B-B14F-4D97-AF65-F5344CB8AC3E}">
        <p14:creationId xmlns:p14="http://schemas.microsoft.com/office/powerpoint/2010/main" val="1688302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AF55850-7C58-4C8F-AB9C-481791054344}"/>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p:txBody>
          <a:bodyPr/>
          <a:lstStyle/>
          <a:p>
            <a:r>
              <a:rPr lang="en-US" dirty="0" err="1"/>
              <a:t>អ្នកសម្របសម្រួល</a:t>
            </a:r>
            <a:r>
              <a:rPr lang="en-US" dirty="0"/>
              <a:t> </a:t>
            </a:r>
            <a:endParaRPr lang="en-US" dirty="0">
              <a:latin typeface="Khmer UI" panose="020B0502040204020203" pitchFamily="34" charset="0"/>
              <a:cs typeface="Khmer UI" panose="020B0502040204020203" pitchFamily="34" charset="0"/>
            </a:endParaRPr>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p:txBody>
          <a:bodyPr/>
          <a:lstStyle/>
          <a:p>
            <a:fld id="{2429C633-AF9B-9840-B7F1-7587910FEF71}" type="slidenum">
              <a:rPr lang="en-US" smtClean="0"/>
              <a:pPr/>
              <a:t>7</a:t>
            </a:fld>
            <a:endParaRPr lang="en-US"/>
          </a:p>
        </p:txBody>
      </p:sp>
      <p:pic>
        <p:nvPicPr>
          <p:cNvPr id="7" name="Picture 6" descr="A person holding a tree branch&#10;&#10;Description automatically generated with low confidence">
            <a:extLst>
              <a:ext uri="{FF2B5EF4-FFF2-40B4-BE49-F238E27FC236}">
                <a16:creationId xmlns:a16="http://schemas.microsoft.com/office/drawing/2014/main" id="{0529F0A5-E3CE-405D-89E7-487CDDFB7233}"/>
              </a:ext>
            </a:extLst>
          </p:cNvPr>
          <p:cNvPicPr>
            <a:picLocks noChangeAspect="1"/>
          </p:cNvPicPr>
          <p:nvPr/>
        </p:nvPicPr>
        <p:blipFill rotWithShape="1">
          <a:blip r:embed="rId3">
            <a:extLst>
              <a:ext uri="{28A0092B-C50C-407E-A947-70E740481C1C}">
                <a14:useLocalDpi xmlns:a14="http://schemas.microsoft.com/office/drawing/2010/main" val="0"/>
              </a:ext>
            </a:extLst>
          </a:blip>
          <a:srcRect l="21065" t="5509" r="44254" b="8907"/>
          <a:stretch/>
        </p:blipFill>
        <p:spPr>
          <a:xfrm>
            <a:off x="771617" y="1349733"/>
            <a:ext cx="2565083" cy="4208016"/>
          </a:xfrm>
          <a:prstGeom prst="rect">
            <a:avLst/>
          </a:prstGeom>
        </p:spPr>
      </p:pic>
      <p:sp>
        <p:nvSpPr>
          <p:cNvPr id="8" name="TextBox 7">
            <a:extLst>
              <a:ext uri="{FF2B5EF4-FFF2-40B4-BE49-F238E27FC236}">
                <a16:creationId xmlns:a16="http://schemas.microsoft.com/office/drawing/2014/main" id="{C9D4065A-4268-442F-86C5-4FC39ED4E38B}"/>
              </a:ext>
            </a:extLst>
          </p:cNvPr>
          <p:cNvSpPr txBox="1"/>
          <p:nvPr/>
        </p:nvSpPr>
        <p:spPr>
          <a:xfrm>
            <a:off x="5507972" y="2992076"/>
            <a:ext cx="3570333" cy="492443"/>
          </a:xfrm>
          <a:prstGeom prst="rect">
            <a:avLst/>
          </a:prstGeom>
          <a:noFill/>
        </p:spPr>
        <p:txBody>
          <a:bodyPr wrap="square" rtlCol="0">
            <a:spAutoFit/>
          </a:bodyPr>
          <a:lstStyle/>
          <a:p>
            <a:pPr algn="ctr"/>
            <a:r>
              <a:rPr lang="en-US" sz="2600" b="1"/>
              <a:t>Erika C.B. Morales</a:t>
            </a:r>
          </a:p>
        </p:txBody>
      </p:sp>
      <p:sp>
        <p:nvSpPr>
          <p:cNvPr id="9" name="TextBox 8">
            <a:extLst>
              <a:ext uri="{FF2B5EF4-FFF2-40B4-BE49-F238E27FC236}">
                <a16:creationId xmlns:a16="http://schemas.microsoft.com/office/drawing/2014/main" id="{59D4D7D0-BE5F-495B-AE30-C6BBEBAAC72D}"/>
              </a:ext>
            </a:extLst>
          </p:cNvPr>
          <p:cNvSpPr txBox="1"/>
          <p:nvPr/>
        </p:nvSpPr>
        <p:spPr>
          <a:xfrm>
            <a:off x="3336700" y="3464108"/>
            <a:ext cx="8003569" cy="430887"/>
          </a:xfrm>
          <a:prstGeom prst="rect">
            <a:avLst/>
          </a:prstGeom>
          <a:noFill/>
        </p:spPr>
        <p:txBody>
          <a:bodyPr wrap="square" rtlCol="0">
            <a:spAutoFit/>
          </a:bodyPr>
          <a:lstStyle/>
          <a:p>
            <a:pPr algn="ctr"/>
            <a:r>
              <a:rPr lang="en-US" sz="2200">
                <a:cs typeface="Arial" panose="020B0604020202020204" pitchFamily="34" charset="0"/>
              </a:rPr>
              <a:t>Partner, Morales + Morales Partners</a:t>
            </a:r>
          </a:p>
        </p:txBody>
      </p:sp>
    </p:spTree>
    <p:extLst>
      <p:ext uri="{BB962C8B-B14F-4D97-AF65-F5344CB8AC3E}">
        <p14:creationId xmlns:p14="http://schemas.microsoft.com/office/powerpoint/2010/main" val="3602798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p:txBody>
          <a:bodyPr/>
          <a:lstStyle/>
          <a:p>
            <a:r>
              <a:rPr lang="en-US" dirty="0" err="1"/>
              <a:t>ក្រុមការងារ</a:t>
            </a:r>
            <a:r>
              <a:rPr lang="en-US" dirty="0"/>
              <a:t> Metro </a:t>
            </a:r>
            <a:endParaRPr lang="en-US" i="1" dirty="0"/>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p:txBody>
          <a:bodyPr/>
          <a:lstStyle/>
          <a:p>
            <a:fld id="{2429C633-AF9B-9840-B7F1-7587910FEF71}" type="slidenum">
              <a:rPr lang="en-US" smtClean="0"/>
              <a:pPr/>
              <a:t>8</a:t>
            </a:fld>
            <a:endParaRPr lang="en-US"/>
          </a:p>
        </p:txBody>
      </p:sp>
      <p:grpSp>
        <p:nvGrpSpPr>
          <p:cNvPr id="5" name="Group 4">
            <a:extLst>
              <a:ext uri="{FF2B5EF4-FFF2-40B4-BE49-F238E27FC236}">
                <a16:creationId xmlns:a16="http://schemas.microsoft.com/office/drawing/2014/main" id="{9455A189-CFA9-442D-A847-F96993777A98}"/>
              </a:ext>
            </a:extLst>
          </p:cNvPr>
          <p:cNvGrpSpPr/>
          <p:nvPr/>
        </p:nvGrpSpPr>
        <p:grpSpPr>
          <a:xfrm>
            <a:off x="2005408" y="1626712"/>
            <a:ext cx="4626745" cy="1524940"/>
            <a:chOff x="4009238" y="2870778"/>
            <a:chExt cx="4729309" cy="1524940"/>
          </a:xfrm>
        </p:grpSpPr>
        <p:sp>
          <p:nvSpPr>
            <p:cNvPr id="11" name="TextBox 10">
              <a:extLst>
                <a:ext uri="{FF2B5EF4-FFF2-40B4-BE49-F238E27FC236}">
                  <a16:creationId xmlns:a16="http://schemas.microsoft.com/office/drawing/2014/main" id="{1148F3C9-4BC5-4EA3-BF27-53A6FD3E7450}"/>
                </a:ext>
              </a:extLst>
            </p:cNvPr>
            <p:cNvSpPr txBox="1"/>
            <p:nvPr/>
          </p:nvSpPr>
          <p:spPr>
            <a:xfrm>
              <a:off x="4009240" y="2870778"/>
              <a:ext cx="4550983" cy="523220"/>
            </a:xfrm>
            <a:prstGeom prst="rect">
              <a:avLst/>
            </a:prstGeom>
            <a:noFill/>
          </p:spPr>
          <p:txBody>
            <a:bodyPr wrap="square" rtlCol="0">
              <a:spAutoFit/>
            </a:bodyPr>
            <a:lstStyle/>
            <a:p>
              <a:r>
                <a:rPr lang="en-US" sz="2800" b="1"/>
                <a:t>Michael Cano</a:t>
              </a:r>
            </a:p>
          </p:txBody>
        </p:sp>
        <p:sp>
          <p:nvSpPr>
            <p:cNvPr id="12" name="TextBox 11">
              <a:extLst>
                <a:ext uri="{FF2B5EF4-FFF2-40B4-BE49-F238E27FC236}">
                  <a16:creationId xmlns:a16="http://schemas.microsoft.com/office/drawing/2014/main" id="{E88F70D3-2AB8-4803-9A74-19EC14D724F1}"/>
                </a:ext>
              </a:extLst>
            </p:cNvPr>
            <p:cNvSpPr txBox="1"/>
            <p:nvPr/>
          </p:nvSpPr>
          <p:spPr>
            <a:xfrm>
              <a:off x="4009239" y="3287722"/>
              <a:ext cx="4680117" cy="707886"/>
            </a:xfrm>
            <a:prstGeom prst="rect">
              <a:avLst/>
            </a:prstGeom>
            <a:noFill/>
          </p:spPr>
          <p:txBody>
            <a:bodyPr wrap="square" lIns="91440" tIns="45720" rIns="91440" bIns="45720" rtlCol="0" anchor="t">
              <a:spAutoFit/>
            </a:bodyPr>
            <a:lstStyle/>
            <a:p>
              <a:r>
                <a:rPr lang="en-US" sz="2000">
                  <a:cs typeface="Arial"/>
                </a:rPr>
                <a:t>Countywide Planning &amp; Development</a:t>
              </a:r>
            </a:p>
            <a:p>
              <a:r>
                <a:rPr lang="en-US" sz="2000">
                  <a:cs typeface="Arial"/>
                </a:rPr>
                <a:t>Federal/State Policy &amp; Programming</a:t>
              </a:r>
            </a:p>
          </p:txBody>
        </p:sp>
        <p:sp>
          <p:nvSpPr>
            <p:cNvPr id="3" name="TextBox 2">
              <a:extLst>
                <a:ext uri="{FF2B5EF4-FFF2-40B4-BE49-F238E27FC236}">
                  <a16:creationId xmlns:a16="http://schemas.microsoft.com/office/drawing/2014/main" id="{14A39131-4E43-50BB-C4E8-212EC51E0243}"/>
                </a:ext>
              </a:extLst>
            </p:cNvPr>
            <p:cNvSpPr txBox="1"/>
            <p:nvPr/>
          </p:nvSpPr>
          <p:spPr>
            <a:xfrm>
              <a:off x="4009238" y="3995608"/>
              <a:ext cx="4729309" cy="400110"/>
            </a:xfrm>
            <a:prstGeom prst="rect">
              <a:avLst/>
            </a:prstGeom>
            <a:noFill/>
          </p:spPr>
          <p:txBody>
            <a:bodyPr wrap="square" lIns="91440" tIns="45720" rIns="91440" bIns="45720" rtlCol="0" anchor="t">
              <a:spAutoFit/>
            </a:bodyPr>
            <a:lstStyle/>
            <a:p>
              <a:endParaRPr lang="en-US" sz="2000" i="1">
                <a:cs typeface="Arial"/>
              </a:endParaRPr>
            </a:p>
          </p:txBody>
        </p:sp>
      </p:grpSp>
      <p:grpSp>
        <p:nvGrpSpPr>
          <p:cNvPr id="6" name="Group 5">
            <a:extLst>
              <a:ext uri="{FF2B5EF4-FFF2-40B4-BE49-F238E27FC236}">
                <a16:creationId xmlns:a16="http://schemas.microsoft.com/office/drawing/2014/main" id="{A3DCE69E-5562-4195-B71E-EDA4EFE7FCAD}"/>
              </a:ext>
            </a:extLst>
          </p:cNvPr>
          <p:cNvGrpSpPr/>
          <p:nvPr/>
        </p:nvGrpSpPr>
        <p:grpSpPr>
          <a:xfrm>
            <a:off x="2134544" y="4063471"/>
            <a:ext cx="4421849" cy="794937"/>
            <a:chOff x="3988585" y="4900861"/>
            <a:chExt cx="4550983" cy="745705"/>
          </a:xfrm>
        </p:grpSpPr>
        <p:sp>
          <p:nvSpPr>
            <p:cNvPr id="14" name="TextBox 13">
              <a:extLst>
                <a:ext uri="{FF2B5EF4-FFF2-40B4-BE49-F238E27FC236}">
                  <a16:creationId xmlns:a16="http://schemas.microsoft.com/office/drawing/2014/main" id="{49A9458A-D6CA-4184-B218-DCEA3BB85DB5}"/>
                </a:ext>
              </a:extLst>
            </p:cNvPr>
            <p:cNvSpPr txBox="1"/>
            <p:nvPr/>
          </p:nvSpPr>
          <p:spPr>
            <a:xfrm>
              <a:off x="3988585" y="4900861"/>
              <a:ext cx="3570333" cy="490816"/>
            </a:xfrm>
            <a:prstGeom prst="rect">
              <a:avLst/>
            </a:prstGeom>
            <a:noFill/>
          </p:spPr>
          <p:txBody>
            <a:bodyPr wrap="square" rtlCol="0">
              <a:spAutoFit/>
            </a:bodyPr>
            <a:lstStyle/>
            <a:p>
              <a:r>
                <a:rPr lang="en-US" sz="2800" b="1"/>
                <a:t>Ernesto Chaves</a:t>
              </a:r>
            </a:p>
          </p:txBody>
        </p:sp>
        <p:sp>
          <p:nvSpPr>
            <p:cNvPr id="15" name="TextBox 14">
              <a:extLst>
                <a:ext uri="{FF2B5EF4-FFF2-40B4-BE49-F238E27FC236}">
                  <a16:creationId xmlns:a16="http://schemas.microsoft.com/office/drawing/2014/main" id="{996A5624-F08B-4712-B267-EE192E39CF50}"/>
                </a:ext>
              </a:extLst>
            </p:cNvPr>
            <p:cNvSpPr txBox="1"/>
            <p:nvPr/>
          </p:nvSpPr>
          <p:spPr>
            <a:xfrm>
              <a:off x="3988585" y="5271236"/>
              <a:ext cx="4550983" cy="375330"/>
            </a:xfrm>
            <a:prstGeom prst="rect">
              <a:avLst/>
            </a:prstGeom>
            <a:noFill/>
          </p:spPr>
          <p:txBody>
            <a:bodyPr wrap="square" lIns="91440" tIns="45720" rIns="91440" bIns="45720" rtlCol="0" anchor="t">
              <a:spAutoFit/>
            </a:bodyPr>
            <a:lstStyle/>
            <a:p>
              <a:r>
                <a:rPr lang="en-US" sz="2000">
                  <a:cs typeface="Arial"/>
                </a:rPr>
                <a:t>Highway Programs</a:t>
              </a:r>
            </a:p>
          </p:txBody>
        </p:sp>
      </p:grpSp>
      <p:grpSp>
        <p:nvGrpSpPr>
          <p:cNvPr id="18" name="Group 17">
            <a:extLst>
              <a:ext uri="{FF2B5EF4-FFF2-40B4-BE49-F238E27FC236}">
                <a16:creationId xmlns:a16="http://schemas.microsoft.com/office/drawing/2014/main" id="{E8EDBC99-5F41-4D75-B205-C274EF264197}"/>
              </a:ext>
            </a:extLst>
          </p:cNvPr>
          <p:cNvGrpSpPr/>
          <p:nvPr/>
        </p:nvGrpSpPr>
        <p:grpSpPr>
          <a:xfrm>
            <a:off x="8427175" y="1657604"/>
            <a:ext cx="5151665" cy="772736"/>
            <a:chOff x="3988584" y="4900861"/>
            <a:chExt cx="4550983" cy="772736"/>
          </a:xfrm>
        </p:grpSpPr>
        <p:sp>
          <p:nvSpPr>
            <p:cNvPr id="19" name="TextBox 18">
              <a:extLst>
                <a:ext uri="{FF2B5EF4-FFF2-40B4-BE49-F238E27FC236}">
                  <a16:creationId xmlns:a16="http://schemas.microsoft.com/office/drawing/2014/main" id="{4D77E18B-BF32-4DB2-900B-74DFA2F4C545}"/>
                </a:ext>
              </a:extLst>
            </p:cNvPr>
            <p:cNvSpPr txBox="1"/>
            <p:nvPr/>
          </p:nvSpPr>
          <p:spPr>
            <a:xfrm>
              <a:off x="3988585" y="4900861"/>
              <a:ext cx="3570333" cy="523220"/>
            </a:xfrm>
            <a:prstGeom prst="rect">
              <a:avLst/>
            </a:prstGeom>
            <a:noFill/>
          </p:spPr>
          <p:txBody>
            <a:bodyPr wrap="square" rtlCol="0">
              <a:spAutoFit/>
            </a:bodyPr>
            <a:lstStyle/>
            <a:p>
              <a:r>
                <a:rPr lang="en-US" sz="2800" b="1" dirty="0" err="1"/>
                <a:t>KeAndra</a:t>
              </a:r>
              <a:r>
                <a:rPr lang="en-US" sz="2800" b="1" dirty="0"/>
                <a:t> </a:t>
              </a:r>
              <a:r>
                <a:rPr lang="en-US" sz="2800" b="1" dirty="0" err="1"/>
                <a:t>Cylear</a:t>
              </a:r>
              <a:r>
                <a:rPr lang="en-US" sz="2800" b="1" dirty="0"/>
                <a:t> </a:t>
              </a:r>
              <a:r>
                <a:rPr lang="en-US" sz="2800" b="1" dirty="0" err="1"/>
                <a:t>Dodds</a:t>
              </a:r>
              <a:endParaRPr lang="en-US" sz="2800" b="1" dirty="0"/>
            </a:p>
          </p:txBody>
        </p:sp>
        <p:sp>
          <p:nvSpPr>
            <p:cNvPr id="20" name="TextBox 19">
              <a:extLst>
                <a:ext uri="{FF2B5EF4-FFF2-40B4-BE49-F238E27FC236}">
                  <a16:creationId xmlns:a16="http://schemas.microsoft.com/office/drawing/2014/main" id="{ACB36F6E-2321-4ED4-9EFC-3D68FFAEAE21}"/>
                </a:ext>
              </a:extLst>
            </p:cNvPr>
            <p:cNvSpPr txBox="1"/>
            <p:nvPr/>
          </p:nvSpPr>
          <p:spPr>
            <a:xfrm>
              <a:off x="3988584" y="5273487"/>
              <a:ext cx="4550983" cy="400110"/>
            </a:xfrm>
            <a:prstGeom prst="rect">
              <a:avLst/>
            </a:prstGeom>
            <a:noFill/>
          </p:spPr>
          <p:txBody>
            <a:bodyPr wrap="square" rtlCol="0">
              <a:spAutoFit/>
            </a:bodyPr>
            <a:lstStyle/>
            <a:p>
              <a:r>
                <a:rPr lang="en-US" sz="2000">
                  <a:cs typeface="Arial" panose="020B0604020202020204" pitchFamily="34" charset="0"/>
                </a:rPr>
                <a:t>Equity and Race</a:t>
              </a:r>
            </a:p>
          </p:txBody>
        </p:sp>
      </p:grpSp>
      <p:pic>
        <p:nvPicPr>
          <p:cNvPr id="23" name="Picture 23" descr="A picture containing person, person, wall, indoor&#10;&#10;Description automatically generated">
            <a:extLst>
              <a:ext uri="{FF2B5EF4-FFF2-40B4-BE49-F238E27FC236}">
                <a16:creationId xmlns:a16="http://schemas.microsoft.com/office/drawing/2014/main" id="{2EF6E1AB-4B99-4A31-ADFC-68711C785335}"/>
              </a:ext>
            </a:extLst>
          </p:cNvPr>
          <p:cNvPicPr>
            <a:picLocks noChangeAspect="1"/>
          </p:cNvPicPr>
          <p:nvPr/>
        </p:nvPicPr>
        <p:blipFill rotWithShape="1">
          <a:blip r:embed="rId3"/>
          <a:srcRect r="7275" b="15482"/>
          <a:stretch/>
        </p:blipFill>
        <p:spPr>
          <a:xfrm>
            <a:off x="6685527" y="1241427"/>
            <a:ext cx="1617080" cy="1886931"/>
          </a:xfrm>
          <a:prstGeom prst="rect">
            <a:avLst/>
          </a:prstGeom>
        </p:spPr>
      </p:pic>
      <p:pic>
        <p:nvPicPr>
          <p:cNvPr id="17" name="Picture 21">
            <a:extLst>
              <a:ext uri="{FF2B5EF4-FFF2-40B4-BE49-F238E27FC236}">
                <a16:creationId xmlns:a16="http://schemas.microsoft.com/office/drawing/2014/main" id="{3184D171-4811-4196-B232-D89AECB2148D}"/>
              </a:ext>
            </a:extLst>
          </p:cNvPr>
          <p:cNvPicPr>
            <a:picLocks noChangeAspect="1"/>
          </p:cNvPicPr>
          <p:nvPr/>
        </p:nvPicPr>
        <p:blipFill rotWithShape="1">
          <a:blip r:embed="rId4"/>
          <a:srcRect l="3825" t="-8" r="13658" b="254"/>
          <a:stretch/>
        </p:blipFill>
        <p:spPr>
          <a:xfrm>
            <a:off x="381000" y="1241427"/>
            <a:ext cx="1653203" cy="1924323"/>
          </a:xfrm>
          <a:prstGeom prst="rect">
            <a:avLst/>
          </a:prstGeom>
        </p:spPr>
      </p:pic>
      <p:pic>
        <p:nvPicPr>
          <p:cNvPr id="22" name="Picture 23">
            <a:extLst>
              <a:ext uri="{FF2B5EF4-FFF2-40B4-BE49-F238E27FC236}">
                <a16:creationId xmlns:a16="http://schemas.microsoft.com/office/drawing/2014/main" id="{3DDA7324-4D8A-4778-9393-D7EA8D202230}"/>
              </a:ext>
            </a:extLst>
          </p:cNvPr>
          <p:cNvPicPr>
            <a:picLocks noChangeAspect="1"/>
          </p:cNvPicPr>
          <p:nvPr/>
        </p:nvPicPr>
        <p:blipFill rotWithShape="1">
          <a:blip r:embed="rId5"/>
          <a:srcRect l="1" r="3122" b="15145"/>
          <a:stretch/>
        </p:blipFill>
        <p:spPr>
          <a:xfrm>
            <a:off x="317171" y="3626258"/>
            <a:ext cx="1724107" cy="2006947"/>
          </a:xfrm>
          <a:prstGeom prst="rect">
            <a:avLst/>
          </a:prstGeom>
        </p:spPr>
      </p:pic>
      <p:pic>
        <p:nvPicPr>
          <p:cNvPr id="7" name="Picture 6" descr="A person smiling for the camera&#10;&#10;Description automatically generated with low confidence">
            <a:extLst>
              <a:ext uri="{FF2B5EF4-FFF2-40B4-BE49-F238E27FC236}">
                <a16:creationId xmlns:a16="http://schemas.microsoft.com/office/drawing/2014/main" id="{F0EF1C3C-0B91-45AE-A97B-9AD9C554C692}"/>
              </a:ext>
            </a:extLst>
          </p:cNvPr>
          <p:cNvPicPr>
            <a:picLocks noChangeAspect="1"/>
          </p:cNvPicPr>
          <p:nvPr/>
        </p:nvPicPr>
        <p:blipFill rotWithShape="1">
          <a:blip r:embed="rId6"/>
          <a:srcRect t="2507" r="1951" b="23479"/>
          <a:stretch/>
        </p:blipFill>
        <p:spPr>
          <a:xfrm>
            <a:off x="6632153" y="3626258"/>
            <a:ext cx="1723828" cy="2006948"/>
          </a:xfrm>
          <a:prstGeom prst="rect">
            <a:avLst/>
          </a:prstGeom>
        </p:spPr>
      </p:pic>
      <p:grpSp>
        <p:nvGrpSpPr>
          <p:cNvPr id="30" name="Group 29">
            <a:extLst>
              <a:ext uri="{FF2B5EF4-FFF2-40B4-BE49-F238E27FC236}">
                <a16:creationId xmlns:a16="http://schemas.microsoft.com/office/drawing/2014/main" id="{AD23F7AD-AC27-402A-8276-AC6B8DE448EA}"/>
              </a:ext>
            </a:extLst>
          </p:cNvPr>
          <p:cNvGrpSpPr/>
          <p:nvPr/>
        </p:nvGrpSpPr>
        <p:grpSpPr>
          <a:xfrm>
            <a:off x="8427175" y="4063471"/>
            <a:ext cx="4550983" cy="792546"/>
            <a:chOff x="3988585" y="4900861"/>
            <a:chExt cx="4550983" cy="743461"/>
          </a:xfrm>
        </p:grpSpPr>
        <p:sp>
          <p:nvSpPr>
            <p:cNvPr id="32" name="TextBox 31">
              <a:extLst>
                <a:ext uri="{FF2B5EF4-FFF2-40B4-BE49-F238E27FC236}">
                  <a16:creationId xmlns:a16="http://schemas.microsoft.com/office/drawing/2014/main" id="{B9F91392-98D1-4F18-B60E-3424FF063077}"/>
                </a:ext>
              </a:extLst>
            </p:cNvPr>
            <p:cNvSpPr txBox="1"/>
            <p:nvPr/>
          </p:nvSpPr>
          <p:spPr>
            <a:xfrm>
              <a:off x="3988585" y="4900861"/>
              <a:ext cx="3764825" cy="490815"/>
            </a:xfrm>
            <a:prstGeom prst="rect">
              <a:avLst/>
            </a:prstGeom>
            <a:noFill/>
          </p:spPr>
          <p:txBody>
            <a:bodyPr wrap="square" rtlCol="0">
              <a:spAutoFit/>
            </a:bodyPr>
            <a:lstStyle/>
            <a:p>
              <a:r>
                <a:rPr lang="en-US" sz="2800" b="1"/>
                <a:t>Lilian De Loza-Gutierrez</a:t>
              </a:r>
            </a:p>
          </p:txBody>
        </p:sp>
        <p:sp>
          <p:nvSpPr>
            <p:cNvPr id="33" name="TextBox 32">
              <a:extLst>
                <a:ext uri="{FF2B5EF4-FFF2-40B4-BE49-F238E27FC236}">
                  <a16:creationId xmlns:a16="http://schemas.microsoft.com/office/drawing/2014/main" id="{D36FE2C7-45D1-41E6-9996-7E900CA9E2E4}"/>
                </a:ext>
              </a:extLst>
            </p:cNvPr>
            <p:cNvSpPr txBox="1"/>
            <p:nvPr/>
          </p:nvSpPr>
          <p:spPr>
            <a:xfrm>
              <a:off x="3988585" y="5268992"/>
              <a:ext cx="4550983" cy="375330"/>
            </a:xfrm>
            <a:prstGeom prst="rect">
              <a:avLst/>
            </a:prstGeom>
            <a:noFill/>
          </p:spPr>
          <p:txBody>
            <a:bodyPr wrap="square" lIns="91440" tIns="45720" rIns="91440" bIns="45720" rtlCol="0" anchor="t">
              <a:spAutoFit/>
            </a:bodyPr>
            <a:lstStyle/>
            <a:p>
              <a:r>
                <a:rPr lang="en-US" sz="2000">
                  <a:cs typeface="Arial"/>
                </a:rPr>
                <a:t>Community Relations</a:t>
              </a:r>
            </a:p>
          </p:txBody>
        </p:sp>
      </p:grpSp>
    </p:spTree>
    <p:extLst>
      <p:ext uri="{BB962C8B-B14F-4D97-AF65-F5344CB8AC3E}">
        <p14:creationId xmlns:p14="http://schemas.microsoft.com/office/powerpoint/2010/main" val="36033271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a:xfrm>
            <a:off x="95733" y="137342"/>
            <a:ext cx="11155218" cy="508578"/>
          </a:xfrm>
        </p:spPr>
        <p:txBody>
          <a:bodyPr/>
          <a:lstStyle/>
          <a:p>
            <a:pPr marL="0" marR="0">
              <a:spcBef>
                <a:spcPts val="0"/>
              </a:spcBef>
              <a:spcAft>
                <a:spcPts val="0"/>
              </a:spcAft>
            </a:pPr>
            <a:r>
              <a:rPr lang="km-KH" b="1" dirty="0">
                <a:effectLst/>
                <a:latin typeface="Calibri" panose="020F0502020204030204" pitchFamily="34" charset="0"/>
                <a:ea typeface="Calibri" panose="020F0502020204030204" pitchFamily="34" charset="0"/>
                <a:cs typeface="Arial" panose="020B0604020202020204" pitchFamily="34" charset="0"/>
              </a:rPr>
              <a:t>សេចក្ដីឧទ្ទិសចំពោះ Martha Fierro ដែលជាសមាជិក CLC</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296C3F6-4276-DB4E-87F1-E6DE8EADFAF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3" name="Picture 4">
            <a:extLst>
              <a:ext uri="{FF2B5EF4-FFF2-40B4-BE49-F238E27FC236}">
                <a16:creationId xmlns:a16="http://schemas.microsoft.com/office/drawing/2014/main" id="{1BF9315E-B610-F987-82E9-B41253E0BD2D}"/>
              </a:ext>
            </a:extLst>
          </p:cNvPr>
          <p:cNvPicPr>
            <a:picLocks noChangeAspect="1"/>
          </p:cNvPicPr>
          <p:nvPr/>
        </p:nvPicPr>
        <p:blipFill rotWithShape="1">
          <a:blip r:embed="rId3"/>
          <a:srcRect l="10561" r="12541"/>
          <a:stretch/>
        </p:blipFill>
        <p:spPr>
          <a:xfrm>
            <a:off x="2332264" y="1464669"/>
            <a:ext cx="3341078" cy="3264630"/>
          </a:xfrm>
          <a:prstGeom prst="rect">
            <a:avLst/>
          </a:prstGeom>
          <a:ln w="228600" cap="sq" cmpd="thickThin">
            <a:solidFill>
              <a:srgbClr val="000000"/>
            </a:solidFill>
            <a:prstDash val="solid"/>
            <a:miter lim="800000"/>
          </a:ln>
          <a:effectLst>
            <a:innerShdw blurRad="76200">
              <a:srgbClr val="000000"/>
            </a:innerShdw>
          </a:effectLst>
        </p:spPr>
      </p:pic>
      <p:pic>
        <p:nvPicPr>
          <p:cNvPr id="5" name="Picture 5" descr="A group of people posing for a photo&#10;&#10;Description automatically generated">
            <a:extLst>
              <a:ext uri="{FF2B5EF4-FFF2-40B4-BE49-F238E27FC236}">
                <a16:creationId xmlns:a16="http://schemas.microsoft.com/office/drawing/2014/main" id="{C90FB287-F6A2-994E-09E4-650C79C49FC2}"/>
              </a:ext>
            </a:extLst>
          </p:cNvPr>
          <p:cNvPicPr>
            <a:picLocks noChangeAspect="1"/>
          </p:cNvPicPr>
          <p:nvPr/>
        </p:nvPicPr>
        <p:blipFill rotWithShape="1">
          <a:blip r:embed="rId4"/>
          <a:srcRect l="3950" t="13915" r="5405" b="10696"/>
          <a:stretch/>
        </p:blipFill>
        <p:spPr>
          <a:xfrm>
            <a:off x="6546851" y="1461707"/>
            <a:ext cx="2915469" cy="3263068"/>
          </a:xfrm>
          <a:prstGeom prst="rect">
            <a:avLst/>
          </a:prstGeom>
          <a:ln w="228600" cap="sq" cmpd="thickThin">
            <a:solidFill>
              <a:srgbClr val="000000"/>
            </a:solidFill>
            <a:prstDash val="solid"/>
            <a:miter lim="800000"/>
          </a:ln>
          <a:effectLst>
            <a:innerShdw blurRad="76200">
              <a:srgbClr val="000000"/>
            </a:innerShdw>
          </a:effectLst>
        </p:spPr>
      </p:pic>
      <p:sp>
        <p:nvSpPr>
          <p:cNvPr id="7" name="TextBox 6">
            <a:extLst>
              <a:ext uri="{FF2B5EF4-FFF2-40B4-BE49-F238E27FC236}">
                <a16:creationId xmlns:a16="http://schemas.microsoft.com/office/drawing/2014/main" id="{F421E67C-8B1E-2D11-091D-374E62498A3B}"/>
              </a:ext>
            </a:extLst>
          </p:cNvPr>
          <p:cNvSpPr txBox="1"/>
          <p:nvPr/>
        </p:nvSpPr>
        <p:spPr>
          <a:xfrm>
            <a:off x="3260571" y="5067448"/>
            <a:ext cx="5665830" cy="1384995"/>
          </a:xfrm>
          <a:prstGeom prst="rect">
            <a:avLst/>
          </a:prstGeom>
          <a:noFill/>
        </p:spPr>
        <p:txBody>
          <a:bodyPr wrap="square" lIns="91440" tIns="45720" rIns="91440" bIns="45720" rtlCol="0" anchor="t">
            <a:spAutoFit/>
          </a:bodyPr>
          <a:lstStyle/>
          <a:p>
            <a:pPr marL="0" marR="0" algn="ctr">
              <a:spcBef>
                <a:spcPts val="0"/>
              </a:spcBef>
              <a:spcAft>
                <a:spcPts val="0"/>
              </a:spcAft>
            </a:pPr>
            <a:r>
              <a:rPr lang="km-KH" sz="2800" b="1" dirty="0">
                <a:effectLst/>
                <a:latin typeface="Calibri" panose="020F0502020204030204" pitchFamily="34" charset="0"/>
                <a:ea typeface="Calibri" panose="020F0502020204030204" pitchFamily="34" charset="0"/>
                <a:cs typeface="Arial" panose="020B0604020202020204" pitchFamily="34" charset="0"/>
              </a:rPr>
              <a:t>Martha Fierro</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0" marR="0" algn="ctr">
              <a:spcBef>
                <a:spcPts val="0"/>
              </a:spcBef>
              <a:spcAft>
                <a:spcPts val="0"/>
              </a:spcAft>
            </a:pPr>
            <a:r>
              <a:rPr lang="km-KH" sz="2800" b="1" dirty="0">
                <a:effectLst/>
                <a:latin typeface="Calibri" panose="020F0502020204030204" pitchFamily="34" charset="0"/>
                <a:ea typeface="Calibri" panose="020F0502020204030204" pitchFamily="34" charset="0"/>
                <a:cs typeface="Arial" panose="020B0604020202020204" pitchFamily="34" charset="0"/>
              </a:rPr>
              <a:t>គឺជាសមាជិក CLC មកពី Cudahy</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0" marR="0" algn="ctr">
              <a:spcBef>
                <a:spcPts val="0"/>
              </a:spcBef>
              <a:spcAft>
                <a:spcPts val="0"/>
              </a:spcAft>
            </a:pPr>
            <a:r>
              <a:rPr lang="km-KH" sz="2800" dirty="0">
                <a:effectLst/>
                <a:latin typeface="Calibri" panose="020F0502020204030204" pitchFamily="34" charset="0"/>
                <a:ea typeface="Calibri" panose="020F0502020204030204" pitchFamily="34" charset="0"/>
                <a:cs typeface="Arial" panose="020B0604020202020204" pitchFamily="34" charset="0"/>
              </a:rPr>
              <a:t>6 មករា 1965 – 1 កុម្ភៈ 2023</a:t>
            </a:r>
            <a:endParaRPr lang="en-US" sz="2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04809124"/>
      </p:ext>
    </p:extLst>
  </p:cSld>
  <p:clrMapOvr>
    <a:masterClrMapping/>
  </p:clrMapOvr>
</p:sld>
</file>

<file path=ppt/theme/theme1.xml><?xml version="1.0" encoding="utf-8"?>
<a:theme xmlns:a="http://schemas.openxmlformats.org/drawingml/2006/main" name="Office Theme">
  <a:themeElements>
    <a:clrScheme name="405 Multimodal Plan">
      <a:dk1>
        <a:srgbClr val="000000"/>
      </a:dk1>
      <a:lt1>
        <a:srgbClr val="FFFFFF"/>
      </a:lt1>
      <a:dk2>
        <a:srgbClr val="2AB4C8"/>
      </a:dk2>
      <a:lt2>
        <a:srgbClr val="BEB8BD"/>
      </a:lt2>
      <a:accent1>
        <a:srgbClr val="2AB4C8"/>
      </a:accent1>
      <a:accent2>
        <a:srgbClr val="F4ED19"/>
      </a:accent2>
      <a:accent3>
        <a:srgbClr val="5078A8"/>
      </a:accent3>
      <a:accent4>
        <a:srgbClr val="D2533D"/>
      </a:accent4>
      <a:accent5>
        <a:srgbClr val="D08C33"/>
      </a:accent5>
      <a:accent6>
        <a:srgbClr val="61B9B4"/>
      </a:accent6>
      <a:hlink>
        <a:srgbClr val="5078A8"/>
      </a:hlink>
      <a:folHlink>
        <a:srgbClr val="2B415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31.png"/></Relationships>
</file>

<file path=ppt/webextensions/_rels/webextension2.xml.rels><?xml version="1.0" encoding="UTF-8" standalone="yes"?>
<Relationships xmlns="http://schemas.openxmlformats.org/package/2006/relationships"><Relationship Id="rId1" Type="http://schemas.openxmlformats.org/officeDocument/2006/relationships/image" Target="../media/image33.png"/></Relationships>
</file>

<file path=ppt/webextensions/_rels/webextension3.xml.rels><?xml version="1.0" encoding="UTF-8" standalone="yes"?>
<Relationships xmlns="http://schemas.openxmlformats.org/package/2006/relationships"><Relationship Id="rId1" Type="http://schemas.openxmlformats.org/officeDocument/2006/relationships/image" Target="../media/image34.png"/></Relationships>
</file>

<file path=ppt/webextensions/webextension1.xml><?xml version="1.0" encoding="utf-8"?>
<we:webextension xmlns:we="http://schemas.microsoft.com/office/webextensions/webextension/2010/11" id="{112AD962-2494-4B02-B72E-29F8F8E3D60A}">
  <we:reference id="wa200001661" version="2.1.0.2" store="en-US" storeType="OMEX"/>
  <we:alternateReferences>
    <we:reference id="WA200001661" version="2.1.0.2" store="WA200001661" storeType="OMEX"/>
  </we:alternateReferences>
  <we:properties>
    <we:property name="time" value="60"/>
  </we:properties>
  <we:bindings/>
  <we:snapshot xmlns:r="http://schemas.openxmlformats.org/officeDocument/2006/relationships" r:embed="rId1"/>
</we:webextension>
</file>

<file path=ppt/webextensions/webextension2.xml><?xml version="1.0" encoding="utf-8"?>
<we:webextension xmlns:we="http://schemas.microsoft.com/office/webextensions/webextension/2010/11" id="{112AD962-2494-4B02-B72E-29F8F8E3D60A}">
  <we:reference id="wa200001661" version="2.1.0.2" store="en-US" storeType="OMEX"/>
  <we:alternateReferences>
    <we:reference id="WA200001661" version="2.1.0.2" store="WA200001661" storeType="OMEX"/>
  </we:alternateReferences>
  <we:properties>
    <we:property name="time" value="60"/>
  </we:properties>
  <we:bindings/>
  <we:snapshot xmlns:r="http://schemas.openxmlformats.org/officeDocument/2006/relationships" r:embed="rId1"/>
</we:webextension>
</file>

<file path=ppt/webextensions/webextension3.xml><?xml version="1.0" encoding="utf-8"?>
<we:webextension xmlns:we="http://schemas.microsoft.com/office/webextensions/webextension/2010/11" id="{2320852D-73A5-456D-A2FA-AF7209356A23}">
  <we:reference id="wa200001661" version="2.1.0.2" store="en-US" storeType="OMEX"/>
  <we:alternateReferences>
    <we:reference id="WA200001661" version="2.1.0.2" store="WA200001661" storeType="OMEX"/>
  </we:alternateReferences>
  <we:properties>
    <we:property name="time" value="120"/>
  </we:properties>
  <we:bindings/>
  <we:snapshot xmlns:r="http://schemas.openxmlformats.org/officeDocument/2006/relationships" r:embed="rId1"/>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bd64c6d0-1ab6-42d4-9ad5-3958787b0fb1">
      <UserInfo>
        <DisplayName>Susan DeSantis</DisplayName>
        <AccountId>17</AccountId>
        <AccountType/>
      </UserInfo>
      <UserInfo>
        <DisplayName>Melissa Holguin</DisplayName>
        <AccountId>9</AccountId>
        <AccountType/>
      </UserInfo>
      <UserInfo>
        <DisplayName>Kyle Santiago</DisplayName>
        <AccountId>31</AccountId>
        <AccountType/>
      </UserInfo>
      <UserInfo>
        <DisplayName>Dave Grenier</DisplayName>
        <AccountId>285</AccountId>
        <AccountType/>
      </UserInfo>
      <UserInfo>
        <DisplayName>David Williams</DisplayName>
        <AccountId>216</AccountId>
        <AccountType/>
      </UserInfo>
      <UserInfo>
        <DisplayName>Stacey Falcioni</DisplayName>
        <AccountId>24</AccountId>
        <AccountType/>
      </UserInfo>
      <UserInfo>
        <DisplayName>Julie Nieto</DisplayName>
        <AccountId>23</AccountId>
        <AccountType/>
      </UserInfo>
      <UserInfo>
        <DisplayName>Nora Casillas</DisplayName>
        <AccountId>136</AccountId>
        <AccountType/>
      </UserInfo>
      <UserInfo>
        <DisplayName>Benjamin Lopez</DisplayName>
        <AccountId>237</AccountId>
        <AccountType/>
      </UserInfo>
      <UserInfo>
        <DisplayName>Xochitl Medrano</DisplayName>
        <AccountId>86</AccountId>
        <AccountType/>
      </UserInfo>
      <UserInfo>
        <DisplayName>Laura Herrera</DisplayName>
        <AccountId>1372</AccountId>
        <AccountType/>
      </UserInfo>
      <UserInfo>
        <DisplayName>Nancy Verduzco</DisplayName>
        <AccountId>18</AccountId>
        <AccountType/>
      </UserInfo>
      <UserInfo>
        <DisplayName>Sasha Cheechov</DisplayName>
        <AccountId>1150</AccountId>
        <AccountType/>
      </UserInfo>
      <UserInfo>
        <DisplayName>Adrian Farran</DisplayName>
        <AccountId>3055</AccountId>
        <AccountType/>
      </UserInfo>
      <UserInfo>
        <DisplayName>Samantha Sosa</DisplayName>
        <AccountId>21</AccountId>
        <AccountType/>
      </UserInfo>
    </SharedWithUsers>
    <MediaLengthInSeconds xmlns="7873c2d3-f839-49e9-ad23-de2265ceb800" xsi:nil="true"/>
    <TaxCatchAll xmlns="bd64c6d0-1ab6-42d4-9ad5-3958787b0fb1" xsi:nil="true"/>
    <lcf76f155ced4ddcb4097134ff3c332f xmlns="7873c2d3-f839-49e9-ad23-de2265ceb800">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999B5237FD1BC49A12D7F19280DEB73" ma:contentTypeVersion="16" ma:contentTypeDescription="Create a new document." ma:contentTypeScope="" ma:versionID="1d11aa4a57785b82206190cd552bcee2">
  <xsd:schema xmlns:xsd="http://www.w3.org/2001/XMLSchema" xmlns:xs="http://www.w3.org/2001/XMLSchema" xmlns:p="http://schemas.microsoft.com/office/2006/metadata/properties" xmlns:ns2="7873c2d3-f839-49e9-ad23-de2265ceb800" xmlns:ns3="bd64c6d0-1ab6-42d4-9ad5-3958787b0fb1" targetNamespace="http://schemas.microsoft.com/office/2006/metadata/properties" ma:root="true" ma:fieldsID="f85d9c7f59ee10fa0cddddb050baf1a1" ns2:_="" ns3:_="">
    <xsd:import namespace="7873c2d3-f839-49e9-ad23-de2265ceb800"/>
    <xsd:import namespace="bd64c6d0-1ab6-42d4-9ad5-3958787b0fb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73c2d3-f839-49e9-ad23-de2265ceb8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f5dbef9-9a53-4c15-9d75-879d6d31b11b"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64c6d0-1ab6-42d4-9ad5-3958787b0fb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6927847-fe02-44a0-88bb-ec3c44213c07}" ma:internalName="TaxCatchAll" ma:showField="CatchAllData" ma:web="bd64c6d0-1ab6-42d4-9ad5-3958787b0fb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A3FE971-85E9-421A-A3CB-8C062F48E1F8}">
  <ds:schemaRefs>
    <ds:schemaRef ds:uri="http://schemas.microsoft.com/office/infopath/2007/PartnerControls"/>
    <ds:schemaRef ds:uri="http://purl.org/dc/elements/1.1/"/>
    <ds:schemaRef ds:uri="http://purl.org/dc/dcmitype/"/>
    <ds:schemaRef ds:uri="http://schemas.microsoft.com/office/2006/metadata/properties"/>
    <ds:schemaRef ds:uri="bd64c6d0-1ab6-42d4-9ad5-3958787b0fb1"/>
    <ds:schemaRef ds:uri="7873c2d3-f839-49e9-ad23-de2265ceb800"/>
    <ds:schemaRef ds:uri="http://schemas.microsoft.com/office/2006/documentManagement/types"/>
    <ds:schemaRef ds:uri="http://schemas.openxmlformats.org/package/2006/metadata/core-properties"/>
    <ds:schemaRef ds:uri="http://www.w3.org/XML/1998/namespace"/>
    <ds:schemaRef ds:uri="http://purl.org/dc/terms/"/>
  </ds:schemaRefs>
</ds:datastoreItem>
</file>

<file path=customXml/itemProps2.xml><?xml version="1.0" encoding="utf-8"?>
<ds:datastoreItem xmlns:ds="http://schemas.openxmlformats.org/officeDocument/2006/customXml" ds:itemID="{CBCFABF4-00EE-4130-BCC7-39AC6608D5CF}">
  <ds:schemaRefs>
    <ds:schemaRef ds:uri="7873c2d3-f839-49e9-ad23-de2265ceb800"/>
    <ds:schemaRef ds:uri="bd64c6d0-1ab6-42d4-9ad5-3958787b0fb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0F31642-4554-4C40-8587-C651CDC8775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918</TotalTime>
  <Words>6699</Words>
  <Application>Microsoft Macintosh PowerPoint</Application>
  <PresentationFormat>Widescreen</PresentationFormat>
  <Paragraphs>751</Paragraphs>
  <Slides>50</Slides>
  <Notes>49</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50</vt:i4>
      </vt:variant>
    </vt:vector>
  </HeadingPairs>
  <TitlesOfParts>
    <vt:vector size="62" baseType="lpstr">
      <vt:lpstr>Arial</vt:lpstr>
      <vt:lpstr>Calibri</vt:lpstr>
      <vt:lpstr>Calibri Light</vt:lpstr>
      <vt:lpstr>Calibri,Sans-Serif</vt:lpstr>
      <vt:lpstr>Khmer UI</vt:lpstr>
      <vt:lpstr>Noto Sans Khmer</vt:lpstr>
      <vt:lpstr>Segoe UI</vt:lpstr>
      <vt:lpstr>Symbol</vt:lpstr>
      <vt:lpstr>System Font Regular</vt:lpstr>
      <vt:lpstr>Wingdings</vt:lpstr>
      <vt:lpstr>Office Theme</vt:lpstr>
      <vt:lpstr>Custom Design</vt:lpstr>
      <vt:lpstr>Interpretation/ការបកប្រែផ្ទាល់មាត់  </vt:lpstr>
      <vt:lpstr>Raise Hand/លើកដៃ </vt:lpstr>
      <vt:lpstr>Task Force and CLC Member Identification ការកំណត់អត្តសញ្ញាណសមាជិកក្រុមការងារនិងសមាជិក CLC </vt:lpstr>
      <vt:lpstr>របៀបវារៈលម្អិត </vt:lpstr>
      <vt:lpstr>PowerPoint Presentation</vt:lpstr>
      <vt:lpstr>PowerPoint Presentation</vt:lpstr>
      <vt:lpstr>អ្នកសម្របសម្រួល </vt:lpstr>
      <vt:lpstr>ក្រុមការងារ Metro </vt:lpstr>
      <vt:lpstr>សេចក្ដីឧទ្ទិសចំពោះ Martha Fierro ដែលជាសមាជិក CLC</vt:lpstr>
      <vt:lpstr>បញ្ជីឈ្មោះក្រុមការងារ </vt:lpstr>
      <vt:lpstr>ច្បាប់មូលដ្ឋាន </vt:lpstr>
      <vt:lpstr>វត្ថុបំណងនៃកិច្ចប្រជុំ</vt:lpstr>
      <vt:lpstr>របៀបវារៈលម្អិត </vt:lpstr>
      <vt:lpstr>PowerPoint Presentation</vt:lpstr>
      <vt:lpstr>PowerPoint Presentation</vt:lpstr>
      <vt:lpstr>PowerPoint Presentation</vt:lpstr>
      <vt:lpstr>បញ្ជីដំបូងនៃគម្រោង និងកម្មវិធី: ការរំពឹងទុកដំណាក់កាលបន្ទាប់</vt:lpstr>
      <vt:lpstr>PowerPoint Presentation</vt:lpstr>
      <vt:lpstr>PowerPoint Presentation</vt:lpstr>
      <vt:lpstr>PowerPoint Presentation</vt:lpstr>
      <vt:lpstr>PowerPoint Presentation</vt:lpstr>
      <vt:lpstr>មតិចូលរួម​របស់ក្រុមការងារ​ស្តីពីគោលដៅ​គម្រោង​និងកម្មវិធី</vt:lpstr>
      <vt:lpstr>ធាតុចូល​របស់​ក្រុមការងារសមធម៌ </vt:lpstr>
      <vt:lpstr>ធាតុចូលរបស់គណៈកម្មការដឹកនាំសហគមន៍៍</vt:lpstr>
      <vt:lpstr>PowerPoint Presentation</vt:lpstr>
      <vt:lpstr>បញ្ជីដំបូងនៃគម្រោង និងកម្មវិធី៖  ប្រភព</vt:lpstr>
      <vt:lpstr>PowerPoint Presentation</vt:lpstr>
      <vt:lpstr>PowerPoint Presentation</vt:lpstr>
      <vt:lpstr>គោលដៅ</vt:lpstr>
      <vt:lpstr>PowerPoint Presentation</vt:lpstr>
      <vt:lpstr>PowerPoint Presentation</vt:lpstr>
      <vt:lpstr>Balanced scorecard slide 5</vt:lpstr>
      <vt:lpstr>What Happens Next with the Initial Set of Projects &amp; Programs?</vt:lpstr>
      <vt:lpstr>PowerPoint Presentation</vt:lpstr>
      <vt:lpstr>PowerPoint Presentation</vt:lpstr>
      <vt:lpstr>PowerPoint Presentation</vt:lpstr>
      <vt:lpstr>Public Comment</vt:lpstr>
      <vt:lpstr>PowerPoint Presentation</vt:lpstr>
      <vt:lpstr>PowerPoint Presentation</vt:lpstr>
      <vt:lpstr>PowerPoint Presentation</vt:lpstr>
      <vt:lpstr>Balanced scorecard slide 5</vt:lpstr>
      <vt:lpstr>PowerPoint Presentation</vt:lpstr>
      <vt:lpstr>Public Comment</vt:lpstr>
      <vt:lpstr>PowerPoint Presentation</vt:lpstr>
      <vt:lpstr>Initial List of Projects &amp; Programs: Anticipating the Next Phase </vt:lpstr>
      <vt:lpstr>Upcoming Meetings and Project Information </vt:lpstr>
      <vt:lpstr>PowerPoint Presentation</vt:lpstr>
      <vt:lpstr>General Public Comment</vt:lpstr>
      <vt:lpstr>Stay connected to this project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Laura Raymond</cp:lastModifiedBy>
  <cp:revision>14</cp:revision>
  <cp:lastPrinted>2022-12-25T13:54:52Z</cp:lastPrinted>
  <dcterms:created xsi:type="dcterms:W3CDTF">2018-02-03T00:33:10Z</dcterms:created>
  <dcterms:modified xsi:type="dcterms:W3CDTF">2023-03-20T19:52:12Z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0x010100D999B5237FD1BC49A12D7F19280DEB73</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y fmtid="{D5CDD505-2E9C-101B-9397-08002B2CF9AE}" pid="6" name="MediaServiceImageTags">
    <vt:lpwstr/>
  </property>
</Properties>
</file>