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notesSlides/notesSlide11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omments/modernComment_7FFE66F2_D599F018.xml" ContentType="application/vnd.ms-powerpoint.comments+xml"/>
  <Override PartName="/ppt/notesSlides/notesSlide14.xml" ContentType="application/vnd.openxmlformats-officedocument.presentationml.notesSlide+xml"/>
  <Override PartName="/ppt/comments/modernComment_7FFE66E5_97AA577B.xml" ContentType="application/vnd.ms-powerpoint.comment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omments/modernComment_7FFE66B6_3460E0DE.xml" ContentType="application/vnd.ms-powerpoint.comment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omments/modernComment_7FFE6620_EF3D5A14.xml" ContentType="application/vnd.ms-powerpoint.comment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30" r:id="rId4"/>
  </p:sldMasterIdLst>
  <p:notesMasterIdLst>
    <p:notesMasterId r:id="rId59"/>
  </p:notesMasterIdLst>
  <p:handoutMasterIdLst>
    <p:handoutMasterId r:id="rId60"/>
  </p:handoutMasterIdLst>
  <p:sldIdLst>
    <p:sldId id="2147378516" r:id="rId5"/>
    <p:sldId id="2147378515" r:id="rId6"/>
    <p:sldId id="2147378906" r:id="rId7"/>
    <p:sldId id="2147378907" r:id="rId8"/>
    <p:sldId id="265" r:id="rId9"/>
    <p:sldId id="2147378510" r:id="rId10"/>
    <p:sldId id="2147378730" r:id="rId11"/>
    <p:sldId id="2147377985" r:id="rId12"/>
    <p:sldId id="2147377987" r:id="rId13"/>
    <p:sldId id="2147377940" r:id="rId14"/>
    <p:sldId id="2147378747" r:id="rId15"/>
    <p:sldId id="2147378928" r:id="rId16"/>
    <p:sldId id="2147378867" r:id="rId17"/>
    <p:sldId id="393" r:id="rId18"/>
    <p:sldId id="2147378930" r:id="rId19"/>
    <p:sldId id="2147378917" r:id="rId20"/>
    <p:sldId id="2147378735" r:id="rId21"/>
    <p:sldId id="2147378408" r:id="rId22"/>
    <p:sldId id="2147378412" r:id="rId23"/>
    <p:sldId id="5250" r:id="rId24"/>
    <p:sldId id="2147378739" r:id="rId25"/>
    <p:sldId id="2147378673" r:id="rId26"/>
    <p:sldId id="2147377972" r:id="rId27"/>
    <p:sldId id="2147378905" r:id="rId28"/>
    <p:sldId id="2147378404" r:id="rId29"/>
    <p:sldId id="2147378904" r:id="rId30"/>
    <p:sldId id="5188" r:id="rId31"/>
    <p:sldId id="2147378881" r:id="rId32"/>
    <p:sldId id="2147378868" r:id="rId33"/>
    <p:sldId id="2147378932" r:id="rId34"/>
    <p:sldId id="2147378792" r:id="rId35"/>
    <p:sldId id="2147378910" r:id="rId36"/>
    <p:sldId id="2147378933" r:id="rId37"/>
    <p:sldId id="2147378882" r:id="rId38"/>
    <p:sldId id="2147378870" r:id="rId39"/>
    <p:sldId id="2147378816" r:id="rId40"/>
    <p:sldId id="2147378820" r:id="rId41"/>
    <p:sldId id="2147378871" r:id="rId42"/>
    <p:sldId id="2147378934" r:id="rId43"/>
    <p:sldId id="2147378902" r:id="rId44"/>
    <p:sldId id="2147378865" r:id="rId45"/>
    <p:sldId id="2147378935" r:id="rId46"/>
    <p:sldId id="2147378720" r:id="rId47"/>
    <p:sldId id="2147378674" r:id="rId48"/>
    <p:sldId id="2147378440" r:id="rId49"/>
    <p:sldId id="2147378731" r:id="rId50"/>
    <p:sldId id="2147378740" r:id="rId51"/>
    <p:sldId id="2147378745" r:id="rId52"/>
    <p:sldId id="2147378675" r:id="rId53"/>
    <p:sldId id="2147378931" r:id="rId54"/>
    <p:sldId id="2147378676" r:id="rId55"/>
    <p:sldId id="2147378719" r:id="rId56"/>
    <p:sldId id="2147378443" r:id="rId57"/>
    <p:sldId id="2147378573" r:id="rId5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EE26B02-E3E3-0A89-B051-D6A00F98F6B6}" name="Laura Herrera" initials="LH" userId="S::lherrera@arellanoassociates.com::7233b418-a6bf-4e3e-82a3-3ffa5e6b93df" providerId="AD"/>
  <p188:author id="{A5A9BA08-E72E-3877-2FD1-821E1314029D}" name="Delgadillo, Lucy" initials="DL" userId="S::delgadillolu_metro.net#ext#@arellanoassociates.onmicrosoft.com::90c47dac-77c6-4111-b7b9-38f0496dfcc4" providerId="AD"/>
  <p188:author id="{C1D0120A-AFA2-BE94-D4EC-A17442AA58AD}" name="Sofia Gulaid" initials="SG" userId="9e6391847a160ba9" providerId="Windows Live"/>
  <p188:author id="{5C7CD20F-0042-9F80-68EF-A33C07A31736}" name="Cohen, Aryeh" initials="CA" userId="S::aryeh.cohen@aecom.com::4ac0cefe-da12-4603-abec-82a35acbfe13" providerId="AD"/>
  <p188:author id="{77F7072B-C754-199F-D96D-718477115289}" name="Cylear Dodds, KeAndra" initials="CK" userId="S::cyleardoddsk_metro.net#ext#@arellanoassociates.onmicrosoft.com::c830bc31-384e-4be6-85bf-fd5706b1d3f6" providerId="AD"/>
  <p188:author id="{8F5C3735-A52C-0722-E911-3F78983602DE}" name="Medina, Jessica" initials="MJ" userId="S::MedinaJe@metro.net::91533a34-58a6-4efa-9418-c51c2b0846fe" providerId="AD"/>
  <p188:author id="{92879135-5513-16F2-1325-71B1F0DDFBC3}" name="Shannon Davis (Here LA)" initials="SL" userId="S::sdavis_here.la#ext#@arellanoassociates.onmicrosoft.com::687cf8ff-9581-474e-8c48-9a3b71382745" providerId="AD"/>
  <p188:author id="{98C6DA45-FAC8-4139-FBE7-252E76B372EA}" name="Trey Grogan" initials="" userId="S::TGrogan@arellanoassociates.com::638dbd0e-e997-4ee8-bc12-71a07972e258" providerId="AD"/>
  <p188:author id="{B542D255-65D2-E4C8-41AC-D8AD4899071E}" name="Robert Calix" initials="RC" userId="S::calstrategicmgmt_gmail.com#ext#@arellanoassociates.onmicrosoft.com::fd5cb305-9b86-4c60-bec8-d445d0a57d17" providerId="AD"/>
  <p188:author id="{2C091A58-E59E-E4B6-03E1-B49EFAAF5CFB}" name="Guest User" initials="GU" userId="S::urn:spo:anon#950e93776189c46b6b660a8bee5c7f51cbfe744186df8683737b044d906e546a::" providerId="AD"/>
  <p188:author id="{348A9E5A-5A9B-0F1A-B9C5-EF77357C331A}" name="Adrian Farran" initials="AF" userId="S::AFarran@arellanoassociates.com::ab5911f8-6e38-41a0-80c2-a50a1e182352" providerId="AD"/>
  <p188:author id="{A7DF945C-576D-EEDA-1E68-1FA53647FA8F}" name="Cano, Michael" initials="CM" userId="S::canom@metro.net::fe788425-7672-40d1-bd9f-d44d0ffb5123" providerId="AD"/>
  <p188:author id="{C94D7F60-28BD-1963-1CE1-7EDE4EBCD439}" name="Eric Davidian" initials="ED" userId="S::edavidian@arellanoassociates.com::80292363-d6ef-499a-a23c-36cd16efb8a2" providerId="AD"/>
  <p188:author id="{CC15CE66-E859-E506-0DBF-E220BBFF1F9F}" name="Cano, Michael" initials="CM" userId="S::CanoM@metro.net::fe788425-7672-40d1-bd9f-d44d0ffb5123" providerId="AD"/>
  <p188:author id="{54D1B267-BBC8-A7CB-BDEA-8C8EB3640FED}" name="Leticia Bustamante" initials="LB" userId="S::LBustamante@arellanoassociates.com::b5c5e36a-8ca2-47c4-8e6b-1879fb53a34e" providerId="AD"/>
  <p188:author id="{42918771-3BD8-C285-A24B-B816BC13E7F2}" name="Amber Hawkes (Here LA)" initials="AL" userId="S::ahawkes_here.la#ext#@arellanoassociates.onmicrosoft.com::a41177dd-e37a-491b-9e5d-b7a31475d9d0" providerId="AD"/>
  <p188:author id="{0F47EE71-15E6-CD0B-8726-B91FF2AAD6DB}" name="Cano, Michael" initials="CM" userId="S::canom_metro.net#ext#@arellanoassociates.onmicrosoft.com::de7a47bb-dc3c-4eb5-98ae-16ddd52cf860" providerId="AD"/>
  <p188:author id="{888DCF77-0561-CFD5-5384-7A7D60E90C0B}" name="Amber Hawkes (Here LA)" initials="AH" userId="S::ahawkes@here.la::c1d2329c-4ab0-4f77-bc6d-cea045c8cfad" providerId="AD"/>
  <p188:author id="{B1692078-6A8A-11F6-C310-0E1557DFD521}" name="Eric Davidian" initials="" userId="S::EDavidian@arellanoassociates.com::80292363-d6ef-499a-a23c-36cd16efb8a2" providerId="AD"/>
  <p188:author id="{6D7BF67A-148D-282C-86F8-CD20BFF6A191}" name="Trey Grogan" initials="TG" userId="S::tgrogan@arellanoassociates.com::638dbd0e-e997-4ee8-bc12-71a07972e258" providerId="AD"/>
  <p188:author id="{0E272281-117C-2D0D-5A38-84E816D838DF}" name="Rush, Juliet" initials="RJ" userId="S::julie.rush_aecom.com#ext#@arellanoassociates.onmicrosoft.com::f8fe0f8a-1f81-47dd-9aeb-17f1529e7c07" providerId="AD"/>
  <p188:author id="{4D20F882-1686-7ED4-076D-3D5C8887546C}" name="Nora Casillas" initials="NC" userId="S::NCasillas@arellanoassociates.com::a83899ef-7025-4513-9811-ae46073b6dad" providerId="AD"/>
  <p188:author id="{F5C49F8D-AFCB-68C7-1BF0-D7B419768ABF}" name="Jonathan Overman" initials="JO" userId="S::joverman@camsys.com::071e2a96-876b-4626-b3d4-9d8ac80a0f52" providerId="AD"/>
  <p188:author id="{8173988E-03AF-1074-4328-E706B1F26813}" name="Susan DeSantis" initials="SD" userId="S::sdesantis@arellanoassociates.com::982bbb9f-e90a-4e3e-9f32-ee6a07729abd" providerId="AD"/>
  <p188:author id="{FF63B491-5D30-2AEE-8B30-ADCBF50FBAAE}" name="Jonathan Overman" initials="JO" userId="S::joverman_camsys.com#ext#@arellanoassociates.onmicrosoft.com::721f4f98-89fa-478c-a0db-fea084c391ba" providerId="AD"/>
  <p188:author id="{98F4A397-6380-951A-76D2-0EA4DF039B8B}" name="Laura Hernandez" initials="LH" userId="S::lhernandez@arellanoassociates.com::88640c5b-9a57-47b2-a1fd-b6bc70e54590" providerId="AD"/>
  <p188:author id="{C5424F9A-429E-39D2-2585-3770C06DC4DF}" name="Cohen, Aryeh" initials="CA" userId="S::aryeh.cohen_aecom.com#ext#@arellanoassociates.onmicrosoft.com::90c2c35f-507e-4a04-a8cb-d97012b2ec40" providerId="AD"/>
  <p188:author id="{9C99A09C-9633-D3C4-3551-F0C4300E7398}" name="Keir Opie" initials="KO" userId="S::kopie_camsys.com#ext#@arellanoassociates.onmicrosoft.com::b4079e9c-1f32-4b37-9e06-dd62d3df6f2e" providerId="AD"/>
  <p188:author id="{5D404F9F-AA1A-FB04-A656-45A02103E72C}" name="Levinsohn, Dave" initials="LD" userId="S::dave.levinsohn_aecom.com#ext#@arellanoassociates.onmicrosoft.com::32097ab3-33d8-4ade-8c07-0aab0a8624aa" providerId="AD"/>
  <p188:author id="{C56CE0B0-411D-A850-ECA3-C8F328434FEF}" name="Laura Herrera" initials="LH" userId="S::LHerrera@arellanoassociates.com::7233b418-a6bf-4e3e-82a3-3ffa5e6b93df" providerId="AD"/>
  <p188:author id="{7ED58BB3-2208-270D-0EB7-46B6F686050F}" name="Delgadillo, Lucy" initials="DL" userId="S::delgadillolu@metro.net::398b53f5-b732-4496-9d9a-d21d009425e3" providerId="AD"/>
  <p188:author id="{991CAACB-0FCB-21D1-8BF3-E8FE06DEF0EF}" name="Guest User" initials="GU" userId="S::urn:spo:anon#80056a9d31ca044a071fa6d60246e748872266f0afec76797f25315e9459a4e9::" providerId="AD"/>
  <p188:author id="{F56FE8CD-9C42-0949-0AF8-7613164A4CEB}" name="Barnea, Avital" initials="BA" userId="S::barneaa@metro.net::6596c538-9278-4951-8208-995d3727f1d4" providerId="AD"/>
  <p188:author id="{9CA7AECE-E17D-00D4-E836-F33F44589520}" name="Laura Hernandez" initials="LH" userId="S::LHernandez@arellanoassociates.com::88640c5b-9a57-47b2-a1fd-b6bc70e54590" providerId="AD"/>
  <p188:author id="{C706BFD7-2FA1-BEB5-59B6-37443E018A90}" name="Guest User" initials="GU" userId="S::urn:spo:anon#89e8fd1792a19aba63fcf05644d94f2d865d261793035f69d3ba70b1d18ca1fc::" providerId="AD"/>
  <p188:author id="{D5F657E4-479E-BC7B-F1A7-72069B4AEF2E}" name="Parker Wojciechowski" initials="PW" userId="S::pwojciechowski@arellanoassociates.com::0ee85f19-1133-4b1e-9b12-402fd72a6075" providerId="AD"/>
  <p188:author id="{EF649DEF-C9D5-EB66-24FF-70052E84FE20}" name="Barnea, Avital" initials="AB" userId="S::BarneaA@metro.net::6596c538-9278-4951-8208-995d3727f1d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1F8796"/>
    <a:srgbClr val="38677A"/>
    <a:srgbClr val="707070"/>
    <a:srgbClr val="E2BC23"/>
    <a:srgbClr val="EA8A2F"/>
    <a:srgbClr val="66BC47"/>
    <a:srgbClr val="22B4C7"/>
    <a:srgbClr val="6F8691"/>
    <a:srgbClr val="8AD6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9723B3-1903-6AAA-0FCE-AD5C587F39B3}" v="57" dt="2024-02-20T22:46:10.1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microsoft.com/office/2018/10/relationships/authors" Target="authors.xml"/><Relationship Id="rId5" Type="http://schemas.openxmlformats.org/officeDocument/2006/relationships/slide" Target="slides/slide1.xml"/><Relationship Id="rId61" Type="http://schemas.openxmlformats.org/officeDocument/2006/relationships/presProps" Target="pres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handoutMaster" Target="handoutMasters/handoutMaster1.xml"/><Relationship Id="rId65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chartUserShapes" Target="../drawings/drawing2.xml"/><Relationship Id="rId4" Type="http://schemas.openxmlformats.org/officeDocument/2006/relationships/oleObject" Target="../embeddings/oleObject2.bin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../embeddings/oleObject3.bin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../embeddings/oleObject4.bin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../embeddings/oleObject5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sng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s-419" sz="1600" b="1" i="0" u="sng" strike="noStrike" kern="1200" spc="0" baseline="0">
                <a:solidFill>
                  <a:sysClr val="windowText" lastClr="000000"/>
                </a:solidFill>
              </a:rPr>
              <a:t>Financiación por programa modal</a:t>
            </a:r>
            <a:endParaRPr lang="en-US" sz="1600" b="1" u="sng">
              <a:solidFill>
                <a:sysClr val="windowText" lastClr="000000"/>
              </a:solidFill>
            </a:endParaRPr>
          </a:p>
        </c:rich>
      </c:tx>
      <c:layout>
        <c:manualLayout>
          <c:xMode val="edge"/>
          <c:yMode val="edge"/>
          <c:x val="0.1202701964016183"/>
          <c:y val="4.6835367414237803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sng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6617757495234246"/>
          <c:y val="0.28612389761714929"/>
          <c:w val="0.45367107619432728"/>
          <c:h val="0.6082088754127597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077-4D09-B3CB-4A37E5B8850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077-4D09-B3CB-4A37E5B8850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077-4D09-B3CB-4A37E5B8850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077-4D09-B3CB-4A37E5B8850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077-4D09-B3CB-4A37E5B88505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E077-4D09-B3CB-4A37E5B88505}"/>
              </c:ext>
            </c:extLst>
          </c:dPt>
          <c:dLbls>
            <c:dLbl>
              <c:idx val="0"/>
              <c:layout>
                <c:manualLayout>
                  <c:x val="0.23731712384847953"/>
                  <c:y val="-0.1213186232605440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err="1"/>
                      <a:t>Transporte</a:t>
                    </a:r>
                    <a:r>
                      <a:rPr lang="en-US"/>
                      <a:t> </a:t>
                    </a:r>
                    <a:r>
                      <a:rPr lang="en-US" err="1"/>
                      <a:t>activo</a:t>
                    </a:r>
                    <a:r>
                      <a:rPr lang="en-US" baseline="0"/>
                      <a:t> </a:t>
                    </a:r>
                    <a:fld id="{20B9BD9C-F377-4DF5-BF81-538D82C63007}" type="VALUE">
                      <a:rPr lang="en-US" baseline="0" dirty="0"/>
                      <a:pPr>
                        <a:defRPr sz="1000" b="1"/>
                      </a:pPr>
                      <a:t>[VALUE]</a:t>
                    </a:fld>
                    <a:endParaRPr lang="en-US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6480002744781961"/>
                      <c:h val="0.2260092037231807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E077-4D09-B3CB-4A37E5B88505}"/>
                </c:ext>
              </c:extLst>
            </c:dLbl>
            <c:dLbl>
              <c:idx val="1"/>
              <c:layout>
                <c:manualLayout>
                  <c:x val="0.2307360001191284"/>
                  <c:y val="-0.159237572119669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r">
                      <a:defRPr sz="1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err="1"/>
                      <a:t>Vías</a:t>
                    </a:r>
                    <a:r>
                      <a:rPr lang="en-US"/>
                      <a:t> </a:t>
                    </a:r>
                    <a:r>
                      <a:rPr lang="en-US" err="1"/>
                      <a:t>arteriales</a:t>
                    </a:r>
                    <a:r>
                      <a:rPr lang="en-US"/>
                      <a:t>/</a:t>
                    </a:r>
                  </a:p>
                  <a:p>
                    <a:pPr algn="r">
                      <a:defRPr sz="1000" b="1"/>
                    </a:pPr>
                    <a:r>
                      <a:rPr lang="en-US"/>
                      <a:t>Calles </a:t>
                    </a:r>
                    <a:r>
                      <a:rPr lang="en-US" err="1"/>
                      <a:t>completas</a:t>
                    </a:r>
                    <a:fld id="{D061F196-B785-440B-84B9-9D63A0BCF876}" type="VALUE">
                      <a:rPr lang="en-US" baseline="0" smtClean="0"/>
                      <a:pPr algn="r">
                        <a:defRPr sz="1000" b="1"/>
                      </a:pPr>
                      <a:t>[VALUE]</a:t>
                    </a:fld>
                    <a:endParaRPr lang="en-US" err="1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r">
                    <a:defRPr sz="1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7630518442718779"/>
                      <c:h val="0.3691087520876993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E077-4D09-B3CB-4A37E5B88505}"/>
                </c:ext>
              </c:extLst>
            </c:dLbl>
            <c:dLbl>
              <c:idx val="2"/>
              <c:layout>
                <c:manualLayout>
                  <c:x val="0.34355389643735174"/>
                  <c:y val="1.289753040797699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r">
                      <a:defRPr sz="1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Seguridad en las autopistas y mejoras en los intercambiadores  </a:t>
                    </a:r>
                    <a:fld id="{D9ED7D68-19FA-437D-96C2-DAAC0D944549}" type="VALUE">
                      <a:rPr lang="en-US" baseline="0" smtClean="0"/>
                      <a:pPr algn="r">
                        <a:defRPr sz="1000" b="1"/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r">
                    <a:defRPr sz="1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36907052571011389"/>
                      <c:h val="0.2778279181708784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E077-4D09-B3CB-4A37E5B88505}"/>
                </c:ext>
              </c:extLst>
            </c:dLbl>
            <c:dLbl>
              <c:idx val="3"/>
              <c:layout>
                <c:manualLayout>
                  <c:x val="-0.21551572371969702"/>
                  <c:y val="2.333107504161257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000" err="1"/>
                      <a:t>Movimiento</a:t>
                    </a:r>
                    <a:r>
                      <a:rPr lang="en-US" sz="1000"/>
                      <a:t> de </a:t>
                    </a:r>
                    <a:r>
                      <a:rPr lang="en-US" sz="1000" err="1"/>
                      <a:t>bienes</a:t>
                    </a:r>
                    <a:endParaRPr lang="en-US" sz="1000" baseline="0"/>
                  </a:p>
                  <a:p>
                    <a:pPr>
                      <a:defRPr sz="1000" b="1"/>
                    </a:pPr>
                    <a:r>
                      <a:rPr lang="en-US" sz="1000" baseline="0"/>
                      <a:t> </a:t>
                    </a:r>
                    <a:fld id="{5209CB27-3C9A-4EDA-B6D0-9D6AC8E8E0D0}" type="VALUE">
                      <a:rPr lang="en-US" sz="1000" baseline="0"/>
                      <a:pPr>
                        <a:defRPr sz="1000" b="1"/>
                      </a:pPr>
                      <a:t>[VALUE]</a:t>
                    </a:fld>
                    <a:endParaRPr lang="en-US" sz="1000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2315696046895275"/>
                      <c:h val="0.2559457820480021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E077-4D09-B3CB-4A37E5B88505}"/>
                </c:ext>
              </c:extLst>
            </c:dLbl>
            <c:dLbl>
              <c:idx val="4"/>
              <c:layout>
                <c:manualLayout>
                  <c:x val="-0.16702623505717012"/>
                  <c:y val="-8.969359076992299E-2"/>
                </c:manualLayout>
              </c:layout>
              <c:tx>
                <c:rich>
                  <a:bodyPr/>
                  <a:lstStyle/>
                  <a:p>
                    <a:r>
                      <a:rPr lang="en-US" err="1"/>
                      <a:t>Transporte</a:t>
                    </a:r>
                    <a:r>
                      <a:rPr lang="en-US"/>
                      <a:t> </a:t>
                    </a:r>
                    <a:r>
                      <a:rPr lang="en-US" err="1"/>
                      <a:t>publico</a:t>
                    </a:r>
                    <a:endParaRPr lang="en-US" baseline="0"/>
                  </a:p>
                  <a:p>
                    <a:fld id="{9262C39D-AF20-45C4-8DC4-8196D311C26D}" type="VALUE">
                      <a:rPr lang="en-US" baseline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E077-4D09-B3CB-4A37E5B88505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077-4D09-B3CB-4A37E5B8850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'[LB-ELA Funding by Mode.xlsx]Funding by Mode'!$C$36:$C$41</c:f>
              <c:strCache>
                <c:ptCount val="6"/>
                <c:pt idx="0">
                  <c:v>Active Transportation</c:v>
                </c:pt>
                <c:pt idx="1">
                  <c:v>Arterial Roadways</c:v>
                </c:pt>
                <c:pt idx="2">
                  <c:v>Freeway</c:v>
                </c:pt>
                <c:pt idx="3">
                  <c:v>Goods Movement</c:v>
                </c:pt>
                <c:pt idx="4">
                  <c:v>Transit</c:v>
                </c:pt>
                <c:pt idx="5">
                  <c:v>Community Programs</c:v>
                </c:pt>
              </c:strCache>
            </c:strRef>
          </c:cat>
          <c:val>
            <c:numRef>
              <c:f>'[LB-ELA Funding by Mode.xlsx]Funding by Mode'!$D$36:$D$41</c:f>
              <c:numCache>
                <c:formatCode>0%</c:formatCode>
                <c:ptCount val="6"/>
                <c:pt idx="0">
                  <c:v>0.19428376998979247</c:v>
                </c:pt>
                <c:pt idx="1">
                  <c:v>0.24549166383123516</c:v>
                </c:pt>
                <c:pt idx="2">
                  <c:v>0.16808438244300783</c:v>
                </c:pt>
                <c:pt idx="3">
                  <c:v>6.5498468866961562E-2</c:v>
                </c:pt>
                <c:pt idx="4">
                  <c:v>0.32664171486900306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E077-4D09-B3CB-4A37E5B885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sng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s-419" sz="1600" b="1" u="sng">
                <a:solidFill>
                  <a:sysClr val="windowText" lastClr="000000"/>
                </a:solidFill>
              </a:rPr>
              <a:t>Financiación de Inversión Inicial por Modo</a:t>
            </a:r>
            <a:endParaRPr lang="en-US" sz="1600" b="1" u="sng">
              <a:solidFill>
                <a:sysClr val="windowText" lastClr="000000"/>
              </a:solidFill>
            </a:endParaRPr>
          </a:p>
        </c:rich>
      </c:tx>
      <c:layout>
        <c:manualLayout>
          <c:xMode val="edge"/>
          <c:yMode val="edge"/>
          <c:x val="0.15985730674500934"/>
          <c:y val="1.0576342162623199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sng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60E-4213-A3BA-207F07E62F4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60E-4213-A3BA-207F07E62F4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60E-4213-A3BA-207F07E62F4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60E-4213-A3BA-207F07E62F4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60E-4213-A3BA-207F07E62F4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060E-4213-A3BA-207F07E62F4E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060E-4213-A3BA-207F07E62F4E}"/>
              </c:ext>
            </c:extLst>
          </c:dPt>
          <c:dLbls>
            <c:dLbl>
              <c:idx val="0"/>
              <c:layout>
                <c:manualLayout>
                  <c:x val="0.21440195334202969"/>
                  <c:y val="-0.1373018000142153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 err="1"/>
                      <a:t>Transporte</a:t>
                    </a:r>
                    <a:r>
                      <a:rPr lang="en-US" baseline="0"/>
                      <a:t> </a:t>
                    </a:r>
                    <a:r>
                      <a:rPr lang="en-US" baseline="0" err="1"/>
                      <a:t>activo</a:t>
                    </a:r>
                    <a:r>
                      <a:rPr lang="en-US" baseline="0"/>
                      <a:t> </a:t>
                    </a:r>
                    <a:fld id="{5BB5605D-01C5-4F96-B471-14EE19EB5B14}" type="VALUE">
                      <a:rPr lang="en-US" baseline="0" smtClean="0"/>
                      <a:pPr>
                        <a:defRPr sz="1000" b="1"/>
                      </a:pPr>
                      <a:t>[VALUE]</a:t>
                    </a:fld>
                    <a:endParaRPr lang="en-US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4941350665742865"/>
                      <c:h val="0.2108761048486589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60E-4213-A3BA-207F07E62F4E}"/>
                </c:ext>
              </c:extLst>
            </c:dLbl>
            <c:dLbl>
              <c:idx val="1"/>
              <c:layout>
                <c:manualLayout>
                  <c:x val="0.14419675619221362"/>
                  <c:y val="-2.13192700435936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err="1"/>
                      <a:t>Vías</a:t>
                    </a:r>
                    <a:r>
                      <a:rPr lang="en-US"/>
                      <a:t> </a:t>
                    </a:r>
                    <a:r>
                      <a:rPr lang="en-US" err="1"/>
                      <a:t>arteriales</a:t>
                    </a:r>
                    <a:r>
                      <a:rPr lang="en-US"/>
                      <a:t>/</a:t>
                    </a:r>
                  </a:p>
                  <a:p>
                    <a:pPr>
                      <a:defRPr sz="1000" b="1"/>
                    </a:pPr>
                    <a:r>
                      <a:rPr lang="en-US"/>
                      <a:t>Calles completes </a:t>
                    </a:r>
                    <a:fld id="{BA4023B6-CF87-4D70-83EE-77767CCF0B5F}" type="VALUE">
                      <a:rPr lang="en-US" baseline="0" smtClean="0"/>
                      <a:pPr>
                        <a:defRPr sz="1000" b="1"/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8353127153657664"/>
                      <c:h val="0.3423573433946171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060E-4213-A3BA-207F07E62F4E}"/>
                </c:ext>
              </c:extLst>
            </c:dLbl>
            <c:dLbl>
              <c:idx val="2"/>
              <c:layout>
                <c:manualLayout>
                  <c:x val="-0.31632840679377555"/>
                  <c:y val="-2.977260961860649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000" b="1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Seguridad en las autopistas y mejoras en los intercambiadores 38%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3150947013436326"/>
                      <c:h val="0.3986897604943424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5-060E-4213-A3BA-207F07E62F4E}"/>
                </c:ext>
              </c:extLst>
            </c:dLbl>
            <c:dLbl>
              <c:idx val="3"/>
              <c:layout>
                <c:manualLayout>
                  <c:x val="-0.21252171201372105"/>
                  <c:y val="-7.5100425915939378E-2"/>
                </c:manualLayout>
              </c:layout>
              <c:tx>
                <c:rich>
                  <a:bodyPr/>
                  <a:lstStyle/>
                  <a:p>
                    <a:r>
                      <a:rPr lang="en-US" baseline="0" err="1"/>
                      <a:t>Movimiento</a:t>
                    </a:r>
                    <a:r>
                      <a:rPr lang="en-US" baseline="0"/>
                      <a:t> de </a:t>
                    </a:r>
                    <a:r>
                      <a:rPr lang="en-US" baseline="0" err="1"/>
                      <a:t>bienes</a:t>
                    </a:r>
                    <a:r>
                      <a:rPr lang="en-US" baseline="0"/>
                      <a:t> </a:t>
                    </a:r>
                    <a:fld id="{B8F3A48D-2434-4ACE-A92B-09F2EBDF30DA}" type="VALUE">
                      <a:rPr lang="en-US" baseline="0" smtClean="0"/>
                      <a:pPr/>
                      <a:t>[VALUE]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060E-4213-A3BA-207F07E62F4E}"/>
                </c:ext>
              </c:extLst>
            </c:dLbl>
            <c:dLbl>
              <c:idx val="4"/>
              <c:layout>
                <c:manualLayout>
                  <c:x val="-0.31578557769415833"/>
                  <c:y val="-0.12889429287760132"/>
                </c:manualLayout>
              </c:layout>
              <c:tx>
                <c:rich>
                  <a:bodyPr/>
                  <a:lstStyle/>
                  <a:p>
                    <a:r>
                      <a:rPr lang="en-US" baseline="0" err="1"/>
                      <a:t>Transporte</a:t>
                    </a:r>
                    <a:r>
                      <a:rPr lang="en-US" baseline="0"/>
                      <a:t> </a:t>
                    </a:r>
                    <a:r>
                      <a:rPr lang="en-US" baseline="0" err="1"/>
                      <a:t>Publico</a:t>
                    </a:r>
                    <a:r>
                      <a:rPr lang="en-US" baseline="0"/>
                      <a:t> </a:t>
                    </a:r>
                    <a:fld id="{6BC28F30-72DE-44FD-A80E-9EAE997D76A8}" type="VALUE">
                      <a:rPr lang="en-US" baseline="0" smtClean="0"/>
                      <a:pPr/>
                      <a:t>[VALUE]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060E-4213-A3BA-207F07E62F4E}"/>
                </c:ext>
              </c:extLst>
            </c:dLbl>
            <c:dLbl>
              <c:idx val="5"/>
              <c:layout>
                <c:manualLayout>
                  <c:x val="-0.1589898685286022"/>
                  <c:y val="-0.1093423303774230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 err="1"/>
                      <a:t>Programas</a:t>
                    </a:r>
                    <a:r>
                      <a:rPr lang="en-US" baseline="0"/>
                      <a:t> </a:t>
                    </a:r>
                    <a:r>
                      <a:rPr lang="en-US" baseline="0" err="1"/>
                      <a:t>Comunitarios</a:t>
                    </a:r>
                    <a:fld id="{5206EBE9-CF48-4F76-A246-0F78CD887A7F}" type="VALUE">
                      <a:rPr lang="en-US" baseline="0" smtClean="0"/>
                      <a:pPr>
                        <a:defRPr sz="1000" b="1"/>
                      </a:pPr>
                      <a:t>[VALUE]</a:t>
                    </a:fld>
                    <a:endParaRPr lang="en-US" baseline="0" err="1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2180072871531165"/>
                      <c:h val="0.1990227633828383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060E-4213-A3BA-207F07E62F4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'[LB-ELA Funding by Mode.xlsx]Funding by Mode'!$O$6:$O$12</c:f>
              <c:strCache>
                <c:ptCount val="6"/>
                <c:pt idx="0">
                  <c:v>Active Transportation</c:v>
                </c:pt>
                <c:pt idx="1">
                  <c:v>Arterial Roadways</c:v>
                </c:pt>
                <c:pt idx="2">
                  <c:v>Freeway</c:v>
                </c:pt>
                <c:pt idx="3">
                  <c:v>Goods Movement</c:v>
                </c:pt>
                <c:pt idx="4">
                  <c:v>Transit</c:v>
                </c:pt>
                <c:pt idx="5">
                  <c:v>Community Programs</c:v>
                </c:pt>
              </c:strCache>
            </c:strRef>
          </c:cat>
          <c:val>
            <c:numRef>
              <c:f>'[LB-ELA Funding by Mode.xlsx]Funding by Mode'!$P$6:$P$12</c:f>
              <c:numCache>
                <c:formatCode>0%</c:formatCode>
                <c:ptCount val="7"/>
                <c:pt idx="0">
                  <c:v>7.3124512317467388E-2</c:v>
                </c:pt>
                <c:pt idx="1">
                  <c:v>0.25827666926764015</c:v>
                </c:pt>
                <c:pt idx="2">
                  <c:v>0.3803366402853639</c:v>
                </c:pt>
                <c:pt idx="3">
                  <c:v>0.13554787649091515</c:v>
                </c:pt>
                <c:pt idx="4">
                  <c:v>6.3538067105116489E-2</c:v>
                </c:pt>
                <c:pt idx="5">
                  <c:v>8.9176234533496823E-2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97B0-45B5-A46E-8B0A48EE32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419" sz="1600" b="1" u="sng">
                <a:solidFill>
                  <a:sysClr val="windowText" lastClr="000000"/>
                </a:solidFill>
              </a:rPr>
              <a:t>Inversión inicial y Financiación del programa modal</a:t>
            </a:r>
            <a:endParaRPr lang="en-US" sz="1600" b="1" u="sng">
              <a:solidFill>
                <a:sysClr val="windowText" lastClr="000000"/>
              </a:solidFill>
            </a:endParaRPr>
          </a:p>
        </c:rich>
      </c:tx>
      <c:layout>
        <c:manualLayout>
          <c:xMode val="edge"/>
          <c:yMode val="edge"/>
          <c:x val="0.16534428778985247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378-4487-9C53-03B93481BA9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378-4487-9C53-03B93481BA9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378-4487-9C53-03B93481BA9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378-4487-9C53-03B93481BA9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378-4487-9C53-03B93481BA9C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378-4487-9C53-03B93481BA9C}"/>
              </c:ext>
            </c:extLst>
          </c:dPt>
          <c:dLbls>
            <c:dLbl>
              <c:idx val="0"/>
              <c:layout>
                <c:manualLayout>
                  <c:x val="0.2920956105265296"/>
                  <c:y val="-9.261320550502787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err="1"/>
                      <a:t>Transporte</a:t>
                    </a:r>
                    <a:r>
                      <a:rPr lang="en-US" baseline="0"/>
                      <a:t> </a:t>
                    </a:r>
                    <a:r>
                      <a:rPr lang="en-US" baseline="0" err="1"/>
                      <a:t>activo</a:t>
                    </a:r>
                    <a:r>
                      <a:rPr lang="en-US" baseline="0"/>
                      <a:t> </a:t>
                    </a:r>
                    <a:fld id="{BE5C30E9-7351-4709-A3EF-8DB0C13CBA68}" type="VALUE">
                      <a:rPr lang="en-US" baseline="0"/>
                      <a:pPr>
                        <a:defRPr sz="1200" b="1"/>
                      </a:pPr>
                      <a:t>[VALUE]</a:t>
                    </a:fld>
                    <a:endParaRPr lang="en-US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4324422699445505"/>
                      <c:h val="0.2202607745159275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378-4487-9C53-03B93481BA9C}"/>
                </c:ext>
              </c:extLst>
            </c:dLbl>
            <c:dLbl>
              <c:idx val="1"/>
              <c:layout>
                <c:manualLayout>
                  <c:x val="0.2087875567360884"/>
                  <c:y val="2.7330400874572829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i="0" u="none" strike="noStrike" kern="1200" baseline="0" err="1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Vías</a:t>
                    </a:r>
                    <a:r>
                      <a:rPr lang="en-US" sz="1200" b="1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 </a:t>
                    </a:r>
                    <a:r>
                      <a:rPr lang="en-US" sz="1200" b="1" i="0" u="none" strike="noStrike" kern="1200" baseline="0" err="1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arteriales</a:t>
                    </a:r>
                    <a:r>
                      <a:rPr lang="en-US" sz="1200" b="1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/</a:t>
                    </a:r>
                  </a:p>
                  <a:p>
                    <a:r>
                      <a:rPr lang="en-US" sz="1200" b="1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Calles completas </a:t>
                    </a:r>
                    <a:fld id="{FC976390-77FF-4D43-AF6F-2D5768D3E404}" type="VALUE">
                      <a:rPr lang="en-US" baseline="0" smtClean="0"/>
                      <a:pPr/>
                      <a:t>[VALUE]</a:t>
                    </a:fld>
                    <a:endParaRPr lang="en-US" sz="1200" b="1" i="0" u="none" strike="noStrike" kern="1200" baseline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3378-4487-9C53-03B93481BA9C}"/>
                </c:ext>
              </c:extLst>
            </c:dLbl>
            <c:dLbl>
              <c:idx val="2"/>
              <c:layout>
                <c:manualLayout>
                  <c:x val="-0.32977445278476464"/>
                  <c:y val="-7.2714129810702569E-17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Seguridad en las autopistas y mejoras en los intercambiadores </a:t>
                    </a:r>
                    <a:fld id="{A53F7B48-C7DD-424F-B013-2FC3A37AD1D3}" type="VALUE">
                      <a:rPr lang="en-US" baseline="0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7470412830909807"/>
                      <c:h val="0.3605340412242348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3378-4487-9C53-03B93481BA9C}"/>
                </c:ext>
              </c:extLst>
            </c:dLbl>
            <c:dLbl>
              <c:idx val="3"/>
              <c:layout>
                <c:manualLayout>
                  <c:x val="-0.19529680718996539"/>
                  <c:y val="-9.5190505933791386E-2"/>
                </c:manualLayout>
              </c:layout>
              <c:tx>
                <c:rich>
                  <a:bodyPr/>
                  <a:lstStyle/>
                  <a:p>
                    <a:r>
                      <a:rPr lang="en-US" err="1"/>
                      <a:t>Movimiento</a:t>
                    </a:r>
                    <a:r>
                      <a:rPr lang="en-US" baseline="0"/>
                      <a:t> de </a:t>
                    </a:r>
                    <a:r>
                      <a:rPr lang="en-US" baseline="0" err="1"/>
                      <a:t>bienes</a:t>
                    </a:r>
                    <a:r>
                      <a:rPr lang="en-US" baseline="0"/>
                      <a:t> </a:t>
                    </a:r>
                    <a:fld id="{A0A42E3A-3AF3-4D91-9745-AC7665851BD0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3378-4487-9C53-03B93481BA9C}"/>
                </c:ext>
              </c:extLst>
            </c:dLbl>
            <c:dLbl>
              <c:idx val="4"/>
              <c:layout>
                <c:manualLayout>
                  <c:x val="-0.2494612835552826"/>
                  <c:y val="-9.2057151780137444E-2"/>
                </c:manualLayout>
              </c:layout>
              <c:tx>
                <c:rich>
                  <a:bodyPr/>
                  <a:lstStyle/>
                  <a:p>
                    <a:r>
                      <a:rPr lang="en-US" err="1"/>
                      <a:t>Transporte</a:t>
                    </a:r>
                    <a:r>
                      <a:rPr lang="en-US" baseline="0"/>
                      <a:t> </a:t>
                    </a:r>
                    <a:r>
                      <a:rPr lang="en-US" baseline="0" err="1"/>
                      <a:t>publico</a:t>
                    </a:r>
                    <a:r>
                      <a:rPr lang="en-US" baseline="0"/>
                      <a:t> </a:t>
                    </a:r>
                  </a:p>
                  <a:p>
                    <a:fld id="{AE43BE5A-5E36-4E70-BB83-A621C0873A6F}" type="VALUE">
                      <a:rPr lang="en-US" baseline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3378-4487-9C53-03B93481BA9C}"/>
                </c:ext>
              </c:extLst>
            </c:dLbl>
            <c:dLbl>
              <c:idx val="5"/>
              <c:layout>
                <c:manualLayout>
                  <c:x val="-0.32119797205868866"/>
                  <c:y val="-0.1641967520299812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 err="1"/>
                      <a:t>Programas</a:t>
                    </a:r>
                    <a:r>
                      <a:rPr lang="en-US" baseline="0"/>
                      <a:t> </a:t>
                    </a:r>
                    <a:r>
                      <a:rPr lang="en-US" baseline="0" err="1"/>
                      <a:t>Comunitarios</a:t>
                    </a:r>
                    <a:r>
                      <a:rPr lang="en-US" baseline="0"/>
                      <a:t> </a:t>
                    </a:r>
                  </a:p>
                  <a:p>
                    <a:pPr>
                      <a:defRPr sz="1200" b="1"/>
                    </a:pPr>
                    <a:r>
                      <a:rPr lang="en-US" baseline="0"/>
                      <a:t> </a:t>
                    </a:r>
                    <a:fld id="{C41542E8-B9BF-4521-B0B1-B2C8881EB839}" type="VALUE">
                      <a:rPr lang="en-US" baseline="0"/>
                      <a:pPr>
                        <a:defRPr sz="1200" b="1"/>
                      </a:pPr>
                      <a:t>[VALUE]</a:t>
                    </a:fld>
                    <a:endParaRPr lang="en-US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6568426240036186"/>
                      <c:h val="0.216558400999375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3378-4487-9C53-03B93481BA9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'[LB-ELA Funding by Mode.xlsx]Funding by Mode'!$C$63:$C$68</c:f>
              <c:strCache>
                <c:ptCount val="6"/>
                <c:pt idx="0">
                  <c:v>Active Transportation</c:v>
                </c:pt>
                <c:pt idx="1">
                  <c:v>Arterial Roadways</c:v>
                </c:pt>
                <c:pt idx="2">
                  <c:v>Freeway</c:v>
                </c:pt>
                <c:pt idx="3">
                  <c:v>Goods Movement</c:v>
                </c:pt>
                <c:pt idx="4">
                  <c:v>Transit</c:v>
                </c:pt>
                <c:pt idx="5">
                  <c:v>Community Programs</c:v>
                </c:pt>
              </c:strCache>
            </c:strRef>
          </c:cat>
          <c:val>
            <c:numRef>
              <c:f>'[LB-ELA Funding by Mode.xlsx]Funding by Mode'!$D$63:$D$68</c:f>
              <c:numCache>
                <c:formatCode>0%</c:formatCode>
                <c:ptCount val="6"/>
                <c:pt idx="0">
                  <c:v>0.12099596231493945</c:v>
                </c:pt>
                <c:pt idx="1">
                  <c:v>0.25302826379542398</c:v>
                </c:pt>
                <c:pt idx="2">
                  <c:v>0.29609690444145359</c:v>
                </c:pt>
                <c:pt idx="3">
                  <c:v>0.10773889636608344</c:v>
                </c:pt>
                <c:pt idx="4">
                  <c:v>0.16756393001345896</c:v>
                </c:pt>
                <c:pt idx="5">
                  <c:v>5.3835800807537013E-2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378-4487-9C53-03B93481BA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A6E4EC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s-419" sz="1600" b="1" u="sng">
                <a:solidFill>
                  <a:sysClr val="windowText" lastClr="000000"/>
                </a:solidFill>
              </a:rPr>
              <a:t>Inversión inicial impulsada y </a:t>
            </a:r>
          </a:p>
          <a:p>
            <a:pPr>
              <a:defRPr sz="1600" b="1">
                <a:solidFill>
                  <a:sysClr val="windowText" lastClr="000000"/>
                </a:solidFill>
              </a:defRPr>
            </a:pPr>
            <a:r>
              <a:rPr lang="es-419" sz="1600" b="1" u="sng">
                <a:solidFill>
                  <a:sysClr val="windowText" lastClr="000000"/>
                </a:solidFill>
              </a:rPr>
              <a:t>Financiación de programas modales</a:t>
            </a:r>
            <a:endParaRPr lang="en-US" sz="1600" b="1">
              <a:solidFill>
                <a:sysClr val="windowText" lastClr="000000"/>
              </a:solidFill>
            </a:endParaRPr>
          </a:p>
        </c:rich>
      </c:tx>
      <c:layout>
        <c:manualLayout>
          <c:xMode val="edge"/>
          <c:yMode val="edge"/>
          <c:x val="0.28128028819553202"/>
          <c:y val="2.1477663230240552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8596197404279891"/>
          <c:y val="0.18262862921773954"/>
          <c:w val="0.61991572042135523"/>
          <c:h val="0.73801969180398841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B7A-49BA-BC1B-F67A2CD1A4A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B7A-49BA-BC1B-F67A2CD1A4A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B7A-49BA-BC1B-F67A2CD1A4A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B7A-49BA-BC1B-F67A2CD1A4A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B7A-49BA-BC1B-F67A2CD1A4AA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2B7A-49BA-BC1B-F67A2CD1A4AA}"/>
              </c:ext>
            </c:extLst>
          </c:dPt>
          <c:dLbls>
            <c:dLbl>
              <c:idx val="0"/>
              <c:layout>
                <c:manualLayout>
                  <c:x val="0.22222450129192639"/>
                  <c:y val="-0.12781537073490815"/>
                </c:manualLayout>
              </c:layout>
              <c:tx>
                <c:rich>
                  <a:bodyPr/>
                  <a:lstStyle/>
                  <a:p>
                    <a:fld id="{FDC57C24-2A45-4C2E-853B-25F8E4C5D9F5}" type="CATEGORYNAME">
                      <a:rPr lang="en-US"/>
                      <a:pPr/>
                      <a:t>[CATEGORY NAME]</a:t>
                    </a:fld>
                    <a:r>
                      <a:rPr lang="en-US" baseline="0"/>
                      <a:t> </a:t>
                    </a:r>
                  </a:p>
                  <a:p>
                    <a:fld id="{BB74B0A8-1A7A-4712-B401-337C6A0C14D5}" type="VALUE">
                      <a:rPr lang="en-US" baseline="0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B7A-49BA-BC1B-F67A2CD1A4AA}"/>
                </c:ext>
              </c:extLst>
            </c:dLbl>
            <c:dLbl>
              <c:idx val="1"/>
              <c:layout>
                <c:manualLayout>
                  <c:x val="0.14019880971332704"/>
                  <c:y val="-0.16029124289151356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Vías arteriales/</a:t>
                    </a:r>
                  </a:p>
                  <a:p>
                    <a:r>
                      <a:rPr lang="en-US" sz="1200" b="1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Calles completas </a:t>
                    </a:r>
                    <a:fld id="{D6380238-49BD-43DD-B76A-FDD46B6E18C2}" type="VALUE">
                      <a:rPr lang="en-US" baseline="0" smtClean="0"/>
                      <a:pPr/>
                      <a:t>[VALUE]</a:t>
                    </a:fld>
                    <a:endParaRPr lang="en-US" sz="1200" b="1" i="0" u="none" strike="noStrike" kern="1200" baseline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B7A-49BA-BC1B-F67A2CD1A4AA}"/>
                </c:ext>
              </c:extLst>
            </c:dLbl>
            <c:dLbl>
              <c:idx val="2"/>
              <c:layout>
                <c:manualLayout>
                  <c:x val="0.42514821372892037"/>
                  <c:y val="1.434657169142517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Seguridad en las autopistas y mejoras en los intercambiadores </a:t>
                    </a:r>
                    <a:fld id="{B2A00120-EDAF-46BC-970F-1F163CA2CDD2}" type="VALUE">
                      <a:rPr lang="en-US" sz="1200" baseline="0" smtClean="0"/>
                      <a:pPr>
                        <a:defRPr sz="1200" b="1"/>
                      </a:pPr>
                      <a:t>[VALUE]</a:t>
                    </a:fld>
                    <a:endParaRPr lang="en-US" sz="1200" b="1" i="0" u="none" strike="noStrike" kern="1200" baseline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216561441489048"/>
                      <c:h val="0.1634763035419541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2B7A-49BA-BC1B-F67A2CD1A4AA}"/>
                </c:ext>
              </c:extLst>
            </c:dLbl>
            <c:dLbl>
              <c:idx val="3"/>
              <c:layout>
                <c:manualLayout>
                  <c:x val="-0.13376183245368045"/>
                  <c:y val="1.1000211887576473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i="0" u="none" strike="noStrike" kern="1200" baseline="0" err="1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Movimiento</a:t>
                    </a:r>
                    <a:r>
                      <a:rPr lang="en-US" sz="1200" b="1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 de </a:t>
                    </a:r>
                    <a:r>
                      <a:rPr lang="en-US" sz="1200" b="1" i="0" u="none" strike="noStrike" kern="1200" baseline="0" err="1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bienes</a:t>
                    </a:r>
                    <a:r>
                      <a:rPr lang="en-US" sz="1200" b="1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 </a:t>
                    </a:r>
                    <a:endParaRPr lang="en-US" sz="1200"/>
                  </a:p>
                  <a:p>
                    <a:r>
                      <a:rPr lang="en-US" sz="1200" baseline="0"/>
                      <a:t> </a:t>
                    </a:r>
                    <a:fld id="{7002917D-C278-4EA5-9D62-2B8789256863}" type="VALUE">
                      <a:rPr lang="en-US" sz="1200" baseline="0"/>
                      <a:pPr/>
                      <a:t>[VALUE]</a:t>
                    </a:fld>
                    <a:endParaRPr lang="en-US" sz="1200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2B7A-49BA-BC1B-F67A2CD1A4AA}"/>
                </c:ext>
              </c:extLst>
            </c:dLbl>
            <c:dLbl>
              <c:idx val="4"/>
              <c:layout>
                <c:manualLayout>
                  <c:x val="-0.23200747602894894"/>
                  <c:y val="4.587195155293084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200" b="1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i="0" u="none" strike="noStrike" kern="1200" baseline="0" err="1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Transporte</a:t>
                    </a:r>
                    <a:r>
                      <a:rPr lang="en-US" sz="1200" b="1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 </a:t>
                    </a:r>
                    <a:r>
                      <a:rPr lang="en-US" sz="1200" b="1" i="0" u="none" strike="noStrike" kern="1200" baseline="0" err="1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publico</a:t>
                    </a:r>
                    <a:r>
                      <a:rPr lang="en-US" sz="1200" b="1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 </a:t>
                    </a:r>
                    <a:r>
                      <a:rPr lang="en-US" sz="1200" baseline="0"/>
                      <a:t> 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200" b="1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defRPr>
                    </a:pPr>
                    <a:fld id="{2F752B25-23C1-4357-8FCD-610E85EFC9F5}" type="VALUE">
                      <a:rPr lang="en-US" sz="1200" baseline="0"/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200" b="1" i="0" u="none" strike="noStrike" kern="1200" baseline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2B7A-49BA-BC1B-F67A2CD1A4AA}"/>
                </c:ext>
              </c:extLst>
            </c:dLbl>
            <c:dLbl>
              <c:idx val="5"/>
              <c:layout>
                <c:manualLayout>
                  <c:x val="-0.25828991195307427"/>
                  <c:y val="-9.154585657261592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200" b="1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i="0" u="none" strike="noStrike" kern="1200" baseline="0" err="1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Programas</a:t>
                    </a:r>
                    <a:r>
                      <a:rPr lang="en-US" sz="1200" b="1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 </a:t>
                    </a:r>
                    <a:r>
                      <a:rPr lang="en-US" sz="1200" b="1" i="0" u="none" strike="noStrike" kern="1200" baseline="0" err="1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Comunitarios</a:t>
                    </a:r>
                    <a:r>
                      <a:rPr lang="en-US" sz="1200" b="1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 </a:t>
                    </a:r>
                    <a:r>
                      <a:rPr lang="en-US" sz="1200" baseline="0"/>
                      <a:t> 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200" b="1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defRPr>
                    </a:pPr>
                    <a:fld id="{9944E808-0129-4B1E-8169-8E5931537D54}" type="VALUE">
                      <a:rPr lang="en-US" sz="1200" baseline="0"/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200" b="1" i="0" u="none" strike="noStrike" kern="1200" baseline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2B7A-49BA-BC1B-F67A2CD1A4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'[LB-ELA Funding by Mode.xlsx]Funding by Mode'!$J$68:$J$73</c:f>
              <c:strCache>
                <c:ptCount val="6"/>
                <c:pt idx="0">
                  <c:v>Active Transportation</c:v>
                </c:pt>
                <c:pt idx="1">
                  <c:v>Arterial Roadways</c:v>
                </c:pt>
                <c:pt idx="2">
                  <c:v>Freeway</c:v>
                </c:pt>
                <c:pt idx="3">
                  <c:v>Goods Movement</c:v>
                </c:pt>
                <c:pt idx="4">
                  <c:v>Transit</c:v>
                </c:pt>
                <c:pt idx="5">
                  <c:v>Community Programs</c:v>
                </c:pt>
              </c:strCache>
            </c:strRef>
          </c:cat>
          <c:val>
            <c:numRef>
              <c:f>'[LB-ELA Funding by Mode.xlsx]Funding by Mode'!$K$68:$K$73</c:f>
              <c:numCache>
                <c:formatCode>0%</c:formatCode>
                <c:ptCount val="6"/>
                <c:pt idx="0">
                  <c:v>5.6162246489859596E-2</c:v>
                </c:pt>
                <c:pt idx="1">
                  <c:v>0.29329173166926675</c:v>
                </c:pt>
                <c:pt idx="2">
                  <c:v>0.34321372854914195</c:v>
                </c:pt>
                <c:pt idx="3">
                  <c:v>9.9843993759750393E-2</c:v>
                </c:pt>
                <c:pt idx="4">
                  <c:v>0.19500780031201248</c:v>
                </c:pt>
                <c:pt idx="5">
                  <c:v>1.2480499219968799E-2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2B7A-49BA-BC1B-F67A2CD1A4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419" sz="1600" b="1" u="sng">
                <a:solidFill>
                  <a:sysClr val="windowText" lastClr="000000"/>
                </a:solidFill>
              </a:rPr>
              <a:t>Inversión inicial y Financiación del programa modal</a:t>
            </a:r>
            <a:endParaRPr lang="en-US" sz="1600" b="1" u="sng">
              <a:solidFill>
                <a:sysClr val="windowText" lastClr="000000"/>
              </a:solidFill>
            </a:endParaRPr>
          </a:p>
        </c:rich>
      </c:tx>
      <c:layout>
        <c:manualLayout>
          <c:xMode val="edge"/>
          <c:yMode val="edge"/>
          <c:x val="0.16534428778985247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759-40A5-9530-236C906FB46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759-40A5-9530-236C906FB46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759-40A5-9530-236C906FB46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759-40A5-9530-236C906FB46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759-40A5-9530-236C906FB463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5759-40A5-9530-236C906FB463}"/>
              </c:ext>
            </c:extLst>
          </c:dPt>
          <c:dLbls>
            <c:dLbl>
              <c:idx val="0"/>
              <c:layout>
                <c:manualLayout>
                  <c:x val="0.2920956105265296"/>
                  <c:y val="-9.261320550502787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err="1"/>
                      <a:t>Transporte</a:t>
                    </a:r>
                    <a:r>
                      <a:rPr lang="en-US" baseline="0"/>
                      <a:t> </a:t>
                    </a:r>
                    <a:r>
                      <a:rPr lang="en-US" baseline="0" err="1"/>
                      <a:t>activo</a:t>
                    </a:r>
                    <a:r>
                      <a:rPr lang="en-US" baseline="0"/>
                      <a:t> </a:t>
                    </a:r>
                    <a:fld id="{BE5C30E9-7351-4709-A3EF-8DB0C13CBA68}" type="VALUE">
                      <a:rPr lang="en-US" baseline="0"/>
                      <a:pPr>
                        <a:defRPr sz="1200" b="1"/>
                      </a:pPr>
                      <a:t>[VALUE]</a:t>
                    </a:fld>
                    <a:endParaRPr lang="en-US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4324422699445505"/>
                      <c:h val="0.2202607745159275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759-40A5-9530-236C906FB463}"/>
                </c:ext>
              </c:extLst>
            </c:dLbl>
            <c:dLbl>
              <c:idx val="1"/>
              <c:layout>
                <c:manualLayout>
                  <c:x val="0.2087875567360884"/>
                  <c:y val="2.7330400874572829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i="0" u="none" strike="noStrike" kern="1200" baseline="0" err="1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Vías</a:t>
                    </a:r>
                    <a:r>
                      <a:rPr lang="en-US" sz="1200" b="1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 </a:t>
                    </a:r>
                    <a:r>
                      <a:rPr lang="en-US" sz="1200" b="1" i="0" u="none" strike="noStrike" kern="1200" baseline="0" err="1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arteriales</a:t>
                    </a:r>
                    <a:r>
                      <a:rPr lang="en-US" sz="1200" b="1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/</a:t>
                    </a:r>
                  </a:p>
                  <a:p>
                    <a:r>
                      <a:rPr lang="en-US" sz="1200" b="1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Calles completes </a:t>
                    </a:r>
                    <a:fld id="{FC976390-77FF-4D43-AF6F-2D5768D3E404}" type="VALUE">
                      <a:rPr lang="en-US" baseline="0" smtClean="0"/>
                      <a:pPr/>
                      <a:t>[VALUE]</a:t>
                    </a:fld>
                    <a:endParaRPr lang="en-US" sz="1200" b="1" i="0" u="none" strike="noStrike" kern="1200" baseline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5759-40A5-9530-236C906FB463}"/>
                </c:ext>
              </c:extLst>
            </c:dLbl>
            <c:dLbl>
              <c:idx val="2"/>
              <c:layout>
                <c:manualLayout>
                  <c:x val="-0.32977445278476464"/>
                  <c:y val="-7.2714129810702569E-17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Seguridad en las autopistas y mejoras en los intercambiadores </a:t>
                    </a:r>
                    <a:fld id="{A53F7B48-C7DD-424F-B013-2FC3A37AD1D3}" type="VALUE">
                      <a:rPr lang="en-US" baseline="0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7470412830909807"/>
                      <c:h val="0.3605340412242348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5759-40A5-9530-236C906FB463}"/>
                </c:ext>
              </c:extLst>
            </c:dLbl>
            <c:dLbl>
              <c:idx val="3"/>
              <c:layout>
                <c:manualLayout>
                  <c:x val="-0.19529680718996539"/>
                  <c:y val="-9.5190505933791386E-2"/>
                </c:manualLayout>
              </c:layout>
              <c:tx>
                <c:rich>
                  <a:bodyPr/>
                  <a:lstStyle/>
                  <a:p>
                    <a:r>
                      <a:rPr lang="en-US" err="1"/>
                      <a:t>Movimiento</a:t>
                    </a:r>
                    <a:r>
                      <a:rPr lang="en-US" baseline="0"/>
                      <a:t> de </a:t>
                    </a:r>
                    <a:r>
                      <a:rPr lang="en-US" baseline="0" err="1"/>
                      <a:t>bienes</a:t>
                    </a:r>
                    <a:r>
                      <a:rPr lang="en-US" baseline="0"/>
                      <a:t> </a:t>
                    </a:r>
                    <a:fld id="{A0A42E3A-3AF3-4D91-9745-AC7665851BD0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5759-40A5-9530-236C906FB463}"/>
                </c:ext>
              </c:extLst>
            </c:dLbl>
            <c:dLbl>
              <c:idx val="4"/>
              <c:layout>
                <c:manualLayout>
                  <c:x val="-0.2494612835552826"/>
                  <c:y val="-9.2057151780137444E-2"/>
                </c:manualLayout>
              </c:layout>
              <c:tx>
                <c:rich>
                  <a:bodyPr/>
                  <a:lstStyle/>
                  <a:p>
                    <a:r>
                      <a:rPr lang="en-US" err="1"/>
                      <a:t>Transporte</a:t>
                    </a:r>
                    <a:r>
                      <a:rPr lang="en-US" baseline="0"/>
                      <a:t> </a:t>
                    </a:r>
                    <a:r>
                      <a:rPr lang="en-US" baseline="0" err="1"/>
                      <a:t>publico</a:t>
                    </a:r>
                    <a:r>
                      <a:rPr lang="en-US" baseline="0"/>
                      <a:t> </a:t>
                    </a:r>
                  </a:p>
                  <a:p>
                    <a:fld id="{AE43BE5A-5E36-4E70-BB83-A621C0873A6F}" type="VALUE">
                      <a:rPr lang="en-US" baseline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5759-40A5-9530-236C906FB463}"/>
                </c:ext>
              </c:extLst>
            </c:dLbl>
            <c:dLbl>
              <c:idx val="5"/>
              <c:layout>
                <c:manualLayout>
                  <c:x val="-0.32119797205868866"/>
                  <c:y val="-0.1641967520299812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 err="1"/>
                      <a:t>Programas</a:t>
                    </a:r>
                    <a:r>
                      <a:rPr lang="en-US" baseline="0"/>
                      <a:t> </a:t>
                    </a:r>
                    <a:r>
                      <a:rPr lang="en-US" baseline="0" err="1"/>
                      <a:t>Comunitarios</a:t>
                    </a:r>
                    <a:r>
                      <a:rPr lang="en-US" baseline="0"/>
                      <a:t> </a:t>
                    </a:r>
                  </a:p>
                  <a:p>
                    <a:pPr>
                      <a:defRPr sz="1200" b="1"/>
                    </a:pPr>
                    <a:r>
                      <a:rPr lang="en-US" baseline="0"/>
                      <a:t> </a:t>
                    </a:r>
                    <a:fld id="{C41542E8-B9BF-4521-B0B1-B2C8881EB839}" type="VALUE">
                      <a:rPr lang="en-US" baseline="0"/>
                      <a:pPr>
                        <a:defRPr sz="1200" b="1"/>
                      </a:pPr>
                      <a:t>[VALUE]</a:t>
                    </a:fld>
                    <a:endParaRPr lang="en-US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6568426240036186"/>
                      <c:h val="0.216558400999375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5759-40A5-9530-236C906FB46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'[LB-ELA Funding by Mode.xlsx]Funding by Mode'!$C$63:$C$68</c:f>
              <c:strCache>
                <c:ptCount val="6"/>
                <c:pt idx="0">
                  <c:v>Active Transportation</c:v>
                </c:pt>
                <c:pt idx="1">
                  <c:v>Arterial Roadways</c:v>
                </c:pt>
                <c:pt idx="2">
                  <c:v>Freeway</c:v>
                </c:pt>
                <c:pt idx="3">
                  <c:v>Goods Movement</c:v>
                </c:pt>
                <c:pt idx="4">
                  <c:v>Transit</c:v>
                </c:pt>
                <c:pt idx="5">
                  <c:v>Community Programs</c:v>
                </c:pt>
              </c:strCache>
            </c:strRef>
          </c:cat>
          <c:val>
            <c:numRef>
              <c:f>'[LB-ELA Funding by Mode.xlsx]Funding by Mode'!$D$63:$D$68</c:f>
              <c:numCache>
                <c:formatCode>0%</c:formatCode>
                <c:ptCount val="6"/>
                <c:pt idx="0">
                  <c:v>0.12099596231493945</c:v>
                </c:pt>
                <c:pt idx="1">
                  <c:v>0.25302826379542398</c:v>
                </c:pt>
                <c:pt idx="2">
                  <c:v>0.29609690444145359</c:v>
                </c:pt>
                <c:pt idx="3">
                  <c:v>0.10773889636608344</c:v>
                </c:pt>
                <c:pt idx="4">
                  <c:v>0.16756393001345896</c:v>
                </c:pt>
                <c:pt idx="5">
                  <c:v>5.3835800807537013E-2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759-40A5-9530-236C906FB4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A6E4EC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7FFE6620_EF3D5A1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6CDD23A-D7FB-4275-871C-F10C5C283745}" authorId="{0F47EE71-15E6-CD0B-8726-B91FF2AAD6DB}" status="resolved" created="2024-01-26T22:07:15.332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4013775380" sldId="2147378720"/>
      <ac:spMk id="14" creationId="{61F89C78-0E7D-7CE2-A80A-4C51BC6EAAAD}"/>
    </ac:deMkLst>
    <p188:txBody>
      <a:bodyPr/>
      <a:lstStyle/>
      <a:p>
        <a:r>
          <a:rPr lang="en-US"/>
          <a:t>please make sure this URL is on one line, not two</a:t>
        </a:r>
      </a:p>
    </p188:txBody>
  </p188:cm>
</p188:cmLst>
</file>

<file path=ppt/comments/modernComment_7FFE66B6_3460E0D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BF45C86-0814-4F50-AF51-5F267D31F929}" authorId="{0F47EE71-15E6-CD0B-8726-B91FF2AAD6DB}" status="resolved" created="2024-01-18T12:10:00.856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878764254" sldId="2147378870"/>
      <ac:spMk id="6" creationId="{2B6D01C6-AC9D-46BB-8183-5AF41048FAAF}"/>
    </ac:deMkLst>
    <p188:txBody>
      <a:bodyPr/>
      <a:lstStyle/>
      <a:p>
        <a:r>
          <a:rPr lang="en-US"/>
          <a:t>I think this order of words in the label sounds better.</a:t>
        </a:r>
      </a:p>
    </p188:txBody>
  </p188:cm>
</p188:cmLst>
</file>

<file path=ppt/comments/modernComment_7FFE66E5_97AA577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4A0F05E-4D4F-4341-86CD-EEA190298854}" authorId="{0F47EE71-15E6-CD0B-8726-B91FF2AAD6DB}" status="resolved" created="2024-01-26T21:40:44.739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148678083" sldId="2147378717"/>
      <ac:spMk id="2" creationId="{BD02A076-3AF5-1549-9640-55A0BE694BA2}"/>
    </ac:deMkLst>
    <p188:replyLst>
      <p188:reply id="{16D27227-1D25-43E4-BEA2-00B49E0C0AAE}" authorId="{98F4A397-6380-951A-76D2-0EA4DF039B8B}" created="2024-01-31T04:23:40.758">
        <p188:txBody>
          <a:bodyPr/>
          <a:lstStyle/>
          <a:p>
            <a:r>
              <a:rPr lang="en-US"/>
              <a:t>Can be added to Talking Points </a:t>
            </a:r>
          </a:p>
        </p188:txBody>
      </p188:reply>
    </p188:replyLst>
    <p188:txBody>
      <a:bodyPr/>
      <a:lstStyle/>
      <a:p>
        <a:r>
          <a:rPr lang="en-US"/>
          <a:t>Would be good at some point to declare that this Task Force process is the most ambitious planning effort by Metro to engage and involve communities for a subregional plan, something like that.</a:t>
        </a:r>
      </a:p>
    </p188:txBody>
  </p188:cm>
</p188:cmLst>
</file>

<file path=ppt/comments/modernComment_7FFE66F2_D599F01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89A277B-8835-4168-83F0-B6D985DDE9C8}" authorId="{B542D255-65D2-E4C8-41AC-D8AD4899071E}" status="resolved" created="2024-01-23T20:29:04.346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139721539" sldId="2147378718"/>
      <ac:grpSpMk id="18" creationId="{8D533E31-F4D6-489C-2000-AE75EF0938AA}"/>
    </ac:deMkLst>
    <p188:replyLst>
      <p188:reply id="{FBE70458-F589-48F5-9315-713074254575}" authorId="{9CA7AECE-E17D-00D4-E836-F33F44589520}" created="2024-01-25T06:06:38.713">
        <p188:txBody>
          <a:bodyPr/>
          <a:lstStyle/>
          <a:p>
            <a:r>
              <a:rPr lang="en-US"/>
              <a:t>LIBRE has been removed.
TEAMSTERS Logo pending.</a:t>
            </a:r>
          </a:p>
        </p188:txBody>
      </p188:reply>
      <p188:reply id="{3A9331EE-766B-4207-808D-C92D092B37F5}" authorId="{9CA7AECE-E17D-00D4-E836-F33F44589520}" created="2024-01-31T17:25:33.323">
        <p188:txBody>
          <a:bodyPr/>
          <a:lstStyle/>
          <a:p>
            <a:r>
              <a:rPr lang="en-US"/>
              <a:t>Updated.</a:t>
            </a:r>
          </a:p>
        </p188:txBody>
      </p188:reply>
    </p188:replyLst>
    <p188:txBody>
      <a:bodyPr/>
      <a:lstStyle/>
      <a:p>
        <a:r>
          <a:rPr lang="en-US"/>
          <a:t>I would remove LIBRE...they haven't attended any Task Force meetings in two years...I'm also contacting the TEAMSTERS to ge their logo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25728CB-F0BD-4A1A-9F55-A544D24BE86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4CA8E773-C6E2-44C1-A5EC-0DD082950957}">
      <dgm:prSet phldrT="[Text]" custT="1"/>
      <dgm:spPr/>
      <dgm:t>
        <a:bodyPr/>
        <a:lstStyle/>
        <a:p>
          <a:r>
            <a:rPr lang="es-419" sz="1500" b="1" u="none">
              <a:solidFill>
                <a:schemeClr val="bg1"/>
              </a:solidFill>
            </a:rPr>
            <a:t>ESTRATEGIA TRADICIONAL</a:t>
          </a:r>
          <a:br>
            <a:rPr lang="en-US" sz="1500" u="none">
              <a:solidFill>
                <a:schemeClr val="bg1"/>
              </a:solidFill>
            </a:rPr>
          </a:br>
          <a:r>
            <a:rPr lang="es-419" sz="1400" b="1" u="none">
              <a:solidFill>
                <a:schemeClr val="bg1"/>
              </a:solidFill>
            </a:rPr>
            <a:t>Ampliación de autopistas Enfoque 2000 - 2023</a:t>
          </a:r>
          <a:endParaRPr lang="en-US" sz="1500">
            <a:solidFill>
              <a:schemeClr val="bg1"/>
            </a:solidFill>
          </a:endParaRPr>
        </a:p>
      </dgm:t>
    </dgm:pt>
    <dgm:pt modelId="{10DB599C-2264-4C52-91B5-58DF99F37404}" type="parTrans" cxnId="{06EBEBC5-2F31-40AC-BB62-5BDE21DDFE8F}">
      <dgm:prSet/>
      <dgm:spPr/>
      <dgm:t>
        <a:bodyPr/>
        <a:lstStyle/>
        <a:p>
          <a:endParaRPr lang="en-US"/>
        </a:p>
      </dgm:t>
    </dgm:pt>
    <dgm:pt modelId="{5D2765E0-8C6B-4AF1-BC1F-22085095F27D}" type="sibTrans" cxnId="{06EBEBC5-2F31-40AC-BB62-5BDE21DDFE8F}">
      <dgm:prSet/>
      <dgm:spPr/>
      <dgm:t>
        <a:bodyPr/>
        <a:lstStyle/>
        <a:p>
          <a:endParaRPr lang="en-US"/>
        </a:p>
      </dgm:t>
    </dgm:pt>
    <dgm:pt modelId="{2FDD3880-0D46-443C-804A-EB46CC3C9A79}">
      <dgm:prSet phldrT="[Text]" custT="1"/>
      <dgm:spPr/>
      <dgm:t>
        <a:bodyPr/>
        <a:lstStyle/>
        <a:p>
          <a:r>
            <a:rPr lang="es-419" sz="1800" b="1" u="none">
              <a:solidFill>
                <a:srgbClr val="FFFF00"/>
              </a:solidFill>
            </a:rPr>
            <a:t>UNA NUEVA VISIÓN</a:t>
          </a:r>
          <a:br>
            <a:rPr lang="en-US" sz="1500" u="none"/>
          </a:br>
          <a:r>
            <a:rPr lang="es-419" sz="1400" b="1" u="none">
              <a:solidFill>
                <a:srgbClr val="FFFF00"/>
              </a:solidFill>
            </a:rPr>
            <a:t>Plan de Inversiones Comunitarias 2021 - hoy</a:t>
          </a:r>
          <a:endParaRPr lang="en-US" sz="1500" b="1">
            <a:solidFill>
              <a:srgbClr val="FFFF00"/>
            </a:solidFill>
          </a:endParaRPr>
        </a:p>
      </dgm:t>
    </dgm:pt>
    <dgm:pt modelId="{9B098B71-F560-4586-B28B-84E5411E5C79}" type="parTrans" cxnId="{7419D6A3-F79F-4119-8BF0-DFE24D44A9A6}">
      <dgm:prSet/>
      <dgm:spPr/>
      <dgm:t>
        <a:bodyPr/>
        <a:lstStyle/>
        <a:p>
          <a:endParaRPr lang="en-US"/>
        </a:p>
      </dgm:t>
    </dgm:pt>
    <dgm:pt modelId="{75AC9AC9-95A4-4F0E-8E0E-1598AB9DE14F}" type="sibTrans" cxnId="{7419D6A3-F79F-4119-8BF0-DFE24D44A9A6}">
      <dgm:prSet/>
      <dgm:spPr/>
      <dgm:t>
        <a:bodyPr/>
        <a:lstStyle/>
        <a:p>
          <a:endParaRPr lang="en-US"/>
        </a:p>
      </dgm:t>
    </dgm:pt>
    <dgm:pt modelId="{0EF19439-B881-480A-AB58-88A35E34B526}" type="pres">
      <dgm:prSet presAssocID="{925728CB-F0BD-4A1A-9F55-A544D24BE862}" presName="Name0" presStyleCnt="0">
        <dgm:presLayoutVars>
          <dgm:dir/>
          <dgm:resizeHandles val="exact"/>
        </dgm:presLayoutVars>
      </dgm:prSet>
      <dgm:spPr/>
    </dgm:pt>
    <dgm:pt modelId="{D9FA1699-F86C-480A-A962-87CCBA8EF150}" type="pres">
      <dgm:prSet presAssocID="{4CA8E773-C6E2-44C1-A5EC-0DD082950957}" presName="node" presStyleLbl="node1" presStyleIdx="0" presStyleCnt="2" custScaleX="91964">
        <dgm:presLayoutVars>
          <dgm:bulletEnabled val="1"/>
        </dgm:presLayoutVars>
      </dgm:prSet>
      <dgm:spPr/>
    </dgm:pt>
    <dgm:pt modelId="{D13232BB-8702-43E2-9470-578ED742BDA1}" type="pres">
      <dgm:prSet presAssocID="{5D2765E0-8C6B-4AF1-BC1F-22085095F27D}" presName="sibTrans" presStyleLbl="sibTrans2D1" presStyleIdx="0" presStyleCnt="1" custScaleX="155333" custLinFactNeighborX="-4236" custLinFactNeighborY="10751"/>
      <dgm:spPr/>
    </dgm:pt>
    <dgm:pt modelId="{79825613-72D4-4395-9127-6C1CBA9C6029}" type="pres">
      <dgm:prSet presAssocID="{5D2765E0-8C6B-4AF1-BC1F-22085095F27D}" presName="connectorText" presStyleLbl="sibTrans2D1" presStyleIdx="0" presStyleCnt="1"/>
      <dgm:spPr/>
    </dgm:pt>
    <dgm:pt modelId="{3B3EBAC0-144B-45B7-AB71-FDA15F0D727F}" type="pres">
      <dgm:prSet presAssocID="{2FDD3880-0D46-443C-804A-EB46CC3C9A79}" presName="node" presStyleLbl="node1" presStyleIdx="1" presStyleCnt="2" custScaleX="91671" custLinFactNeighborX="-62023">
        <dgm:presLayoutVars>
          <dgm:bulletEnabled val="1"/>
        </dgm:presLayoutVars>
      </dgm:prSet>
      <dgm:spPr/>
    </dgm:pt>
  </dgm:ptLst>
  <dgm:cxnLst>
    <dgm:cxn modelId="{194ED44E-C0F0-4817-BBFC-9B509FA1D595}" type="presOf" srcId="{2FDD3880-0D46-443C-804A-EB46CC3C9A79}" destId="{3B3EBAC0-144B-45B7-AB71-FDA15F0D727F}" srcOrd="0" destOrd="0" presId="urn:microsoft.com/office/officeart/2005/8/layout/process1"/>
    <dgm:cxn modelId="{90BD4486-C26E-46BB-82FB-57CACCC7DA1C}" type="presOf" srcId="{925728CB-F0BD-4A1A-9F55-A544D24BE862}" destId="{0EF19439-B881-480A-AB58-88A35E34B526}" srcOrd="0" destOrd="0" presId="urn:microsoft.com/office/officeart/2005/8/layout/process1"/>
    <dgm:cxn modelId="{7419D6A3-F79F-4119-8BF0-DFE24D44A9A6}" srcId="{925728CB-F0BD-4A1A-9F55-A544D24BE862}" destId="{2FDD3880-0D46-443C-804A-EB46CC3C9A79}" srcOrd="1" destOrd="0" parTransId="{9B098B71-F560-4586-B28B-84E5411E5C79}" sibTransId="{75AC9AC9-95A4-4F0E-8E0E-1598AB9DE14F}"/>
    <dgm:cxn modelId="{06EBEBC5-2F31-40AC-BB62-5BDE21DDFE8F}" srcId="{925728CB-F0BD-4A1A-9F55-A544D24BE862}" destId="{4CA8E773-C6E2-44C1-A5EC-0DD082950957}" srcOrd="0" destOrd="0" parTransId="{10DB599C-2264-4C52-91B5-58DF99F37404}" sibTransId="{5D2765E0-8C6B-4AF1-BC1F-22085095F27D}"/>
    <dgm:cxn modelId="{1BC9D9F3-F733-404E-9826-78A96AE85413}" type="presOf" srcId="{4CA8E773-C6E2-44C1-A5EC-0DD082950957}" destId="{D9FA1699-F86C-480A-A962-87CCBA8EF150}" srcOrd="0" destOrd="0" presId="urn:microsoft.com/office/officeart/2005/8/layout/process1"/>
    <dgm:cxn modelId="{72675EF8-8537-4DB4-9BB3-3E8DA65F9F88}" type="presOf" srcId="{5D2765E0-8C6B-4AF1-BC1F-22085095F27D}" destId="{79825613-72D4-4395-9127-6C1CBA9C6029}" srcOrd="1" destOrd="0" presId="urn:microsoft.com/office/officeart/2005/8/layout/process1"/>
    <dgm:cxn modelId="{070DFCFD-3F2B-4CD5-B734-3E430F3BC775}" type="presOf" srcId="{5D2765E0-8C6B-4AF1-BC1F-22085095F27D}" destId="{D13232BB-8702-43E2-9470-578ED742BDA1}" srcOrd="0" destOrd="0" presId="urn:microsoft.com/office/officeart/2005/8/layout/process1"/>
    <dgm:cxn modelId="{3A4F3D93-3266-4985-9353-52D2F8D839EA}" type="presParOf" srcId="{0EF19439-B881-480A-AB58-88A35E34B526}" destId="{D9FA1699-F86C-480A-A962-87CCBA8EF150}" srcOrd="0" destOrd="0" presId="urn:microsoft.com/office/officeart/2005/8/layout/process1"/>
    <dgm:cxn modelId="{5ED9AA76-50C1-4A17-9BFD-D330B2986B6B}" type="presParOf" srcId="{0EF19439-B881-480A-AB58-88A35E34B526}" destId="{D13232BB-8702-43E2-9470-578ED742BDA1}" srcOrd="1" destOrd="0" presId="urn:microsoft.com/office/officeart/2005/8/layout/process1"/>
    <dgm:cxn modelId="{9EB23B7F-6DF3-4461-9D0D-6CB74B75374C}" type="presParOf" srcId="{D13232BB-8702-43E2-9470-578ED742BDA1}" destId="{79825613-72D4-4395-9127-6C1CBA9C6029}" srcOrd="0" destOrd="0" presId="urn:microsoft.com/office/officeart/2005/8/layout/process1"/>
    <dgm:cxn modelId="{8CECAA16-1712-4EF0-A74C-3F122C7A3DD2}" type="presParOf" srcId="{0EF19439-B881-480A-AB58-88A35E34B526}" destId="{3B3EBAC0-144B-45B7-AB71-FDA15F0D727F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FA1699-F86C-480A-A962-87CCBA8EF150}">
      <dsp:nvSpPr>
        <dsp:cNvPr id="0" name=""/>
        <dsp:cNvSpPr/>
      </dsp:nvSpPr>
      <dsp:spPr>
        <a:xfrm>
          <a:off x="5169" y="0"/>
          <a:ext cx="2325066" cy="81062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500" b="1" u="none" kern="1200">
              <a:solidFill>
                <a:schemeClr val="bg1"/>
              </a:solidFill>
            </a:rPr>
            <a:t>ESTRATEGIA TRADICIONAL</a:t>
          </a:r>
          <a:br>
            <a:rPr lang="en-US" sz="1500" u="none" kern="1200">
              <a:solidFill>
                <a:schemeClr val="bg1"/>
              </a:solidFill>
            </a:rPr>
          </a:br>
          <a:r>
            <a:rPr lang="es-419" sz="1400" b="1" u="none" kern="1200">
              <a:solidFill>
                <a:schemeClr val="bg1"/>
              </a:solidFill>
            </a:rPr>
            <a:t>Ampliación de autopistas Enfoque 2000 - 2023</a:t>
          </a:r>
          <a:endParaRPr lang="en-US" sz="1500" kern="1200">
            <a:solidFill>
              <a:schemeClr val="bg1"/>
            </a:solidFill>
          </a:endParaRPr>
        </a:p>
      </dsp:txBody>
      <dsp:txXfrm>
        <a:off x="28912" y="23743"/>
        <a:ext cx="2277580" cy="763143"/>
      </dsp:txXfrm>
    </dsp:sp>
    <dsp:sp modelId="{D13232BB-8702-43E2-9470-578ED742BDA1}">
      <dsp:nvSpPr>
        <dsp:cNvPr id="0" name=""/>
        <dsp:cNvSpPr/>
      </dsp:nvSpPr>
      <dsp:spPr>
        <a:xfrm>
          <a:off x="2379392" y="159222"/>
          <a:ext cx="500128" cy="6270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2379392" y="284622"/>
        <a:ext cx="350090" cy="376202"/>
      </dsp:txXfrm>
    </dsp:sp>
    <dsp:sp modelId="{3B3EBAC0-144B-45B7-AB71-FDA15F0D727F}">
      <dsp:nvSpPr>
        <dsp:cNvPr id="0" name=""/>
        <dsp:cNvSpPr/>
      </dsp:nvSpPr>
      <dsp:spPr>
        <a:xfrm>
          <a:off x="2937729" y="0"/>
          <a:ext cx="2317658" cy="81062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800" b="1" u="none" kern="1200">
              <a:solidFill>
                <a:srgbClr val="FFFF00"/>
              </a:solidFill>
            </a:rPr>
            <a:t>UNA NUEVA VISIÓN</a:t>
          </a:r>
          <a:br>
            <a:rPr lang="en-US" sz="1500" u="none" kern="1200"/>
          </a:br>
          <a:r>
            <a:rPr lang="es-419" sz="1400" b="1" u="none" kern="1200">
              <a:solidFill>
                <a:srgbClr val="FFFF00"/>
              </a:solidFill>
            </a:rPr>
            <a:t>Plan de Inversiones Comunitarias 2021 - hoy</a:t>
          </a:r>
          <a:endParaRPr lang="en-US" sz="1500" b="1" kern="1200">
            <a:solidFill>
              <a:srgbClr val="FFFF00"/>
            </a:solidFill>
          </a:endParaRPr>
        </a:p>
      </dsp:txBody>
      <dsp:txXfrm>
        <a:off x="2961472" y="23743"/>
        <a:ext cx="2270172" cy="7631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0.35738</cdr:x>
      <cdr:y>0.48276</cdr:y>
    </cdr:from>
    <cdr:to>
      <cdr:x>0.64262</cdr:x>
      <cdr:y>0.70154</cdr:y>
    </cdr:to>
    <cdr:sp macro="" textlink="">
      <cdr:nvSpPr>
        <cdr:cNvPr id="2" name="TextBox 3">
          <a:extLst xmlns:a="http://schemas.openxmlformats.org/drawingml/2006/main">
            <a:ext uri="{FF2B5EF4-FFF2-40B4-BE49-F238E27FC236}">
              <a16:creationId xmlns:a16="http://schemas.microsoft.com/office/drawing/2014/main" id="{893A6822-0EEA-B458-328E-3BC8FD7C6018}"/>
            </a:ext>
          </a:extLst>
        </cdr:cNvPr>
        <cdr:cNvSpPr txBox="1"/>
      </cdr:nvSpPr>
      <cdr:spPr>
        <a:xfrm xmlns:a="http://schemas.openxmlformats.org/drawingml/2006/main">
          <a:off x="1299187" y="1309060"/>
          <a:ext cx="1036936" cy="593249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 b="1" dirty="0">
              <a:solidFill>
                <a:schemeClr val="accent6">
                  <a:lumMod val="50000"/>
                </a:schemeClr>
              </a:solidFill>
            </a:rPr>
            <a:t>$294M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0.87536</cdr:x>
      <cdr:y>1</cdr:y>
    </cdr:from>
    <cdr:to>
      <cdr:x>1</cdr:x>
      <cdr:y>1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9649E286-F901-4D9E-FA9E-A5AC67A75324}"/>
            </a:ext>
          </a:extLst>
        </cdr:cNvPr>
        <cdr:cNvCxnSpPr/>
      </cdr:nvCxnSpPr>
      <cdr:spPr>
        <a:xfrm xmlns:a="http://schemas.openxmlformats.org/drawingml/2006/main">
          <a:off x="10746226" y="3256116"/>
          <a:ext cx="474019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bg2"/>
          </a:solidFill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0.87536</cdr:x>
      <cdr:y>1</cdr:y>
    </cdr:from>
    <cdr:to>
      <cdr:x>1</cdr:x>
      <cdr:y>1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9649E286-F901-4D9E-FA9E-A5AC67A75324}"/>
            </a:ext>
          </a:extLst>
        </cdr:cNvPr>
        <cdr:cNvCxnSpPr/>
      </cdr:nvCxnSpPr>
      <cdr:spPr>
        <a:xfrm xmlns:a="http://schemas.openxmlformats.org/drawingml/2006/main">
          <a:off x="10746226" y="3256116"/>
          <a:ext cx="474019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bg2"/>
          </a:solidFill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0.24856</cdr:x>
      <cdr:y>0.79039</cdr:y>
    </cdr:from>
    <cdr:to>
      <cdr:x>0.34938</cdr:x>
      <cdr:y>0.8767</cdr:y>
    </cdr:to>
    <cdr:cxnSp macro="">
      <cdr:nvCxnSpPr>
        <cdr:cNvPr id="6" name="Straight Connector 5">
          <a:extLst xmlns:a="http://schemas.openxmlformats.org/drawingml/2006/main">
            <a:ext uri="{FF2B5EF4-FFF2-40B4-BE49-F238E27FC236}">
              <a16:creationId xmlns:a16="http://schemas.microsoft.com/office/drawing/2014/main" id="{6922EE84-015A-7EA4-7511-97F6DD4B4329}"/>
            </a:ext>
          </a:extLst>
        </cdr:cNvPr>
        <cdr:cNvCxnSpPr/>
      </cdr:nvCxnSpPr>
      <cdr:spPr>
        <a:xfrm xmlns:a="http://schemas.openxmlformats.org/drawingml/2006/main" flipH="1">
          <a:off x="945296" y="2135077"/>
          <a:ext cx="383458" cy="233151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tx1">
              <a:lumMod val="50000"/>
              <a:lumOff val="50000"/>
              <a:alpha val="99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E697CE-E989-604D-844A-A5097C60CECD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29C84F-DEF7-CC49-9DE8-C756C5A58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5071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E61A01-327F-FB49-8F83-5642A791E663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A99CD2-19A0-6F48-895C-C7AB61D79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786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1496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Community Program funding is front loaded</a:t>
            </a:r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/>
              <a:t>Inevitable geographic gaps due to planning resources/capacity</a:t>
            </a:r>
          </a:p>
          <a:p>
            <a:pPr marL="171450" indent="-171450">
              <a:buFont typeface="Arial"/>
              <a:buChar char="•"/>
            </a:pPr>
            <a:r>
              <a:rPr lang="en-US"/>
              <a:t>For this reason, won't see all initial investment projects in all corridor communities</a:t>
            </a:r>
          </a:p>
          <a:p>
            <a:pPr marL="171450" indent="-171450">
              <a:buFont typeface="Arial"/>
              <a:buChar char="•"/>
            </a:pPr>
            <a:r>
              <a:rPr lang="en-US"/>
              <a:t>Part of how we've aimed to address this is through investment in modal programs, set-aside funding for project development/technical assistance</a:t>
            </a:r>
          </a:p>
          <a:p>
            <a:pPr marL="628650" lvl="1" indent="-171450">
              <a:buFont typeface="Arial"/>
              <a:buChar char="•"/>
            </a:pPr>
            <a:r>
              <a:rPr lang="en-US"/>
              <a:t>E.g., Public/TF/CLC input from Social Pinpoint helped fill some of these gaps, but these suggestions are largely conceptual - will need to be developed as part of modal programs</a:t>
            </a:r>
          </a:p>
          <a:p>
            <a:pPr marL="171450" indent="-171450">
              <a:buFont typeface="Arial"/>
              <a:buChar char="•"/>
            </a:pPr>
            <a:r>
              <a:rPr lang="en-US"/>
              <a:t>CMIP will include a map of where funded projects are, will be able to identify EFCs (and other geographies) that are lacking defined projects at this stage.</a:t>
            </a:r>
          </a:p>
          <a:p>
            <a:pPr marL="628650" lvl="1" indent="-171450">
              <a:buFont typeface="Arial"/>
              <a:buChar char="•"/>
            </a:pPr>
            <a:r>
              <a:rPr lang="en-US"/>
              <a:t>This info can help us focus priorities for modal program development</a:t>
            </a: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99CD2-19A0-6F48-895C-C7AB61D791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55844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99CD2-19A0-6F48-895C-C7AB61D791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95940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Stephanie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1251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6932">
              <a:defRPr/>
            </a:pPr>
            <a:fld id="{1CA99CD2-19A0-6F48-895C-C7AB61D791DF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56932">
                <a:defRPr/>
              </a:pPr>
              <a:t>15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435978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Declare that this </a:t>
            </a:r>
            <a:r>
              <a:rPr lang="en-US" b="0" i="0"/>
              <a:t>Task Force </a:t>
            </a:r>
            <a:r>
              <a:rPr lang="en-US"/>
              <a:t>process is the most ambitious planning effort by Metro to engage </a:t>
            </a:r>
            <a:r>
              <a:rPr lang="en-US" b="0" i="0"/>
              <a:t>and </a:t>
            </a:r>
            <a:r>
              <a:rPr lang="en-US"/>
              <a:t>involve communities </a:t>
            </a:r>
            <a:r>
              <a:rPr lang="en-US" b="0" i="0"/>
              <a:t>for </a:t>
            </a:r>
            <a:r>
              <a:rPr lang="en-US"/>
              <a:t>a subregional plan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6932">
              <a:defRPr/>
            </a:pPr>
            <a:fld id="{1CA99CD2-19A0-6F48-895C-C7AB61D791DF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56932">
                <a:defRPr/>
              </a:pPr>
              <a:t>16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477524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1" indent="-342900">
              <a:spcBef>
                <a:spcPts val="1200"/>
              </a:spcBef>
              <a:spcAft>
                <a:spcPts val="600"/>
              </a:spcAft>
              <a:buFont typeface="Arial"/>
              <a:buChar char="•"/>
            </a:pPr>
            <a:r>
              <a:rPr lang="en-US"/>
              <a:t>Ensure </a:t>
            </a:r>
            <a:r>
              <a:rPr lang="en-US" b="1" i="1"/>
              <a:t>greater outcomes in public participation</a:t>
            </a:r>
            <a:r>
              <a:rPr lang="en-US"/>
              <a:t>, especially leading up to and following the release </a:t>
            </a:r>
            <a:br>
              <a:rPr lang="en-US">
                <a:cs typeface="+mn-lt"/>
              </a:rPr>
            </a:br>
            <a:r>
              <a:rPr lang="en-US"/>
              <a:t>of the Draft Corridor Mobility Investment Plan (CMIP).</a:t>
            </a:r>
          </a:p>
          <a:p>
            <a:pPr marL="342900" lvl="1" indent="-342900">
              <a:spcBef>
                <a:spcPts val="1200"/>
              </a:spcBef>
              <a:spcAft>
                <a:spcPts val="600"/>
              </a:spcAft>
              <a:buFont typeface="Arial"/>
              <a:buChar char="•"/>
            </a:pPr>
            <a:r>
              <a:rPr lang="en-US" b="1" i="1"/>
              <a:t>Reach additional communities and stakeholders </a:t>
            </a:r>
            <a:br>
              <a:rPr lang="en-US" b="1" i="1">
                <a:cs typeface="+mn-lt"/>
              </a:rPr>
            </a:br>
            <a:r>
              <a:rPr lang="en-US" b="1" i="1"/>
              <a:t>not captured within the project database. </a:t>
            </a:r>
            <a:endParaRPr lang="en-US"/>
          </a:p>
          <a:p>
            <a:pPr marL="342900" lvl="1" indent="-342900">
              <a:spcBef>
                <a:spcPts val="1200"/>
              </a:spcBef>
              <a:spcAft>
                <a:spcPts val="600"/>
              </a:spcAft>
              <a:buFont typeface="Arial"/>
              <a:buChar char="•"/>
            </a:pPr>
            <a:r>
              <a:rPr lang="en-US" b="1" i="1"/>
              <a:t>Provide project information to equity-focused communities (EFC) and other areas</a:t>
            </a:r>
            <a:r>
              <a:rPr lang="en-US" i="1"/>
              <a:t> </a:t>
            </a:r>
            <a:r>
              <a:rPr lang="en-US"/>
              <a:t>served by </a:t>
            </a:r>
            <a:br>
              <a:rPr lang="en-US">
                <a:cs typeface="+mn-lt"/>
              </a:rPr>
            </a:br>
            <a:r>
              <a:rPr lang="en-US"/>
              <a:t>CBO partners, while being part of the process by providing feedback and receiving updates. </a:t>
            </a:r>
          </a:p>
          <a:p>
            <a:pPr marL="342900" lvl="1" indent="-342900">
              <a:spcBef>
                <a:spcPts val="1200"/>
              </a:spcBef>
              <a:spcAft>
                <a:spcPts val="600"/>
              </a:spcAft>
              <a:buFont typeface="Arial"/>
              <a:buChar char="•"/>
            </a:pPr>
            <a:r>
              <a:rPr lang="en-US" b="1" i="1"/>
              <a:t>Cultivate trust with the community.</a:t>
            </a:r>
            <a:endParaRPr lang="en-US"/>
          </a:p>
          <a:p>
            <a:pPr marL="342900" lvl="1" indent="-342900">
              <a:spcBef>
                <a:spcPts val="1200"/>
              </a:spcBef>
              <a:spcAft>
                <a:spcPts val="600"/>
              </a:spcAft>
              <a:buFont typeface="Arial"/>
              <a:buChar char="•"/>
            </a:pPr>
            <a:r>
              <a:rPr lang="en-US" b="1" i="1"/>
              <a:t>Foster positive relationships with active CBOs</a:t>
            </a:r>
            <a:r>
              <a:rPr lang="en-US" b="1"/>
              <a:t>.</a:t>
            </a:r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8093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85850" y="1524000"/>
            <a:ext cx="7315200" cy="4114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99CD2-19A0-6F48-895C-C7AB61D791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8251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99CD2-19A0-6F48-895C-C7AB61D791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32651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Amber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6367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Amber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7103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5641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5926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99CD2-19A0-6F48-895C-C7AB61D791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64263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226AB8-ACBE-42E6-92F5-667EDDCD96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1311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Includes funding commitments for near and longer term projects.</a:t>
            </a:r>
          </a:p>
          <a:p>
            <a:endParaRPr lang="en-US"/>
          </a:p>
          <a:p>
            <a:r>
              <a:rPr lang="en-US"/>
              <a:t>Community Program funding is front loaded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99CD2-19A0-6F48-895C-C7AB61D791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63219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does </a:t>
            </a:r>
            <a:r>
              <a:rPr lang="en-US" err="1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Transporte</a:t>
            </a:r>
            <a:r>
              <a:rPr lang="en-US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Activo</a:t>
            </a:r>
            <a:r>
              <a:rPr lang="en-US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cover?</a:t>
            </a:r>
          </a:p>
          <a:p>
            <a:pPr marL="0" indent="0">
              <a:buNone/>
            </a:pPr>
            <a:r>
              <a:rPr lang="en-US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</a:t>
            </a:r>
            <a:r>
              <a:rPr lang="en-US" sz="120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rojects and programs that support the safe movement of travelers using human-powered methods of travel, such as walking, bicycling, or rolling to get from one place to another. </a:t>
            </a:r>
          </a:p>
          <a:p>
            <a:endParaRPr lang="en-US">
              <a:latin typeface="Aptos" panose="020B00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20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is Metro’s Commitment to advancing </a:t>
            </a:r>
            <a:r>
              <a:rPr lang="en-US" sz="1200" err="1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Transporte</a:t>
            </a:r>
            <a:r>
              <a:rPr lang="en-US" sz="120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err="1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Activo</a:t>
            </a:r>
            <a:r>
              <a:rPr lang="en-US" sz="120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>
              <a:latin typeface="Aptos" panose="020B00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20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Metro’s commitment to advancing </a:t>
            </a:r>
            <a:r>
              <a:rPr lang="en-US" sz="1200" err="1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Transporte</a:t>
            </a:r>
            <a:r>
              <a:rPr lang="en-US" sz="120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err="1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Activo</a:t>
            </a:r>
            <a:r>
              <a:rPr lang="en-US" sz="120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is reflected in the 2023 </a:t>
            </a:r>
            <a:r>
              <a:rPr lang="en-US" sz="1200" err="1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Transporte</a:t>
            </a:r>
            <a:r>
              <a:rPr lang="en-US" sz="120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err="1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Activo</a:t>
            </a:r>
            <a:r>
              <a:rPr lang="en-US" sz="120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Strategic Plan (ATSP)</a:t>
            </a:r>
          </a:p>
          <a:p>
            <a:pPr marL="0" indent="0">
              <a:buNone/>
            </a:pPr>
            <a:endParaRPr lang="en-US" sz="1800">
              <a:effectLst/>
              <a:latin typeface="Aptos" panose="020B00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80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Overview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Metro has a </a:t>
            </a:r>
            <a:r>
              <a:rPr lang="en-US" sz="180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proactive role in countywide active transportation planning and establishes proposals for regional bikeways, pedestrian districts, and First/Last Mile (FLM) improvement areas surrounding transit stations.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Many of the high-scoring AT programs are corridor-wide or regional programs that focus on implementing bicycle and pedestrian safety projects from existing active transportation plans, including Metro’s 2023 ATSP.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While several selected projects from these programs are recommended for near-term funding, these plans include numerous other projects that will require further development.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Other AT program elements:</a:t>
            </a:r>
          </a:p>
          <a:p>
            <a:pPr lvl="1"/>
            <a:r>
              <a:rPr lang="en-US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greening and other sustainability features, </a:t>
            </a:r>
          </a:p>
          <a:p>
            <a:pPr lvl="1"/>
            <a:r>
              <a:rPr lang="en-US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personal security enhancements, and </a:t>
            </a:r>
          </a:p>
          <a:p>
            <a:pPr lvl="1"/>
            <a:r>
              <a:rPr lang="en-US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other elements to enhance the user experience and quality of life of a corridor. </a:t>
            </a:r>
          </a:p>
          <a:p>
            <a:pPr lvl="1"/>
            <a:endParaRPr lang="en-US">
              <a:latin typeface="Aptos" panose="020B00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1200" b="1" i="1">
                <a:solidFill>
                  <a:srgbClr val="2F5496"/>
                </a:solidFill>
                <a:effectLst/>
                <a:latin typeface="Calibri Light" panose="020F03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AT Near-Term Recommendations</a:t>
            </a:r>
            <a:r>
              <a:rPr lang="en-US" sz="1200" b="1" i="0"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 ?</a:t>
            </a:r>
          </a:p>
          <a:p>
            <a:pPr marL="0" marR="0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endParaRPr lang="en-US" sz="1200" b="1" i="1">
              <a:solidFill>
                <a:srgbClr val="2F5496"/>
              </a:solidFill>
              <a:effectLst/>
              <a:latin typeface="Calibri Light" panose="020F03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</a:t>
            </a:r>
            <a:r>
              <a:rPr lang="en-US" sz="120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istinct projects on the </a:t>
            </a:r>
            <a:r>
              <a:rPr lang="en-US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Multimodal Strategies, Projects, and Programs (MSPP) </a:t>
            </a:r>
            <a:r>
              <a:rPr lang="en-US" sz="120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which rated highly and are more ready for implementation.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Regionally important AT Corridors as reflected in Metro’s recently updated ASTP and Long Beach’s Bicycle Master Plan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Projects which received funding in 2023 from California’s </a:t>
            </a:r>
            <a:r>
              <a:rPr lang="en-US" sz="1200" err="1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Transporte</a:t>
            </a:r>
            <a:r>
              <a:rPr lang="en-US" sz="120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err="1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Activo</a:t>
            </a:r>
            <a:r>
              <a:rPr lang="en-US" sz="120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Program (ATP), elevated for inclusion in the initial funding recommendations.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AT funding investment is based on: </a:t>
            </a:r>
            <a:endParaRPr lang="en-US" sz="12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• funding for projects that received state ATP awards but still have a partial funding gap. </a:t>
            </a:r>
            <a:endParaRPr lang="en-US" sz="12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•  funding for projects that are prioritized in the Metro ATSP, especially those that close gaps in the regional AT network and those that provide access to EFC areas. </a:t>
            </a:r>
            <a:endParaRPr lang="en-US" sz="12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en-US" sz="120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• funding to advance distinct projects that need support </a:t>
            </a:r>
            <a:r>
              <a:rPr lang="en-US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marL="0" marR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Add the recommended funding amount here for the Near-Term Recommendations.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3993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Includes funding commitments for near and longer term projects.</a:t>
            </a:r>
          </a:p>
          <a:p>
            <a:endParaRPr lang="en-US"/>
          </a:p>
          <a:p>
            <a:r>
              <a:rPr lang="en-US"/>
              <a:t>Community Program funding is front loaded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99CD2-19A0-6F48-895C-C7AB61D791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36692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Landscaping and sound wall last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99CD2-19A0-6F48-895C-C7AB61D791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1845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Includes funding commitments for near and longer term projects.</a:t>
            </a:r>
          </a:p>
          <a:p>
            <a:endParaRPr lang="en-US"/>
          </a:p>
          <a:p>
            <a:r>
              <a:rPr lang="en-US"/>
              <a:t>Community Program funding is front loaded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99CD2-19A0-6F48-895C-C7AB61D791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4148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TOTAL FOR BUNDLE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implementation – we will have a CEQA NEPA process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LB-ELA_0033 LB-ELA/‌Firestone Interchange Improvements </a:t>
            </a: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2"/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LB-ELA_0034 LB-ELA/‌Florence Interchange Improvements  </a:t>
            </a: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3"/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LB-ELA_0028 LB-ELA/‌Willow Interchange Improvements </a:t>
            </a: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4"/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LB-ELA_0029 LB-ELA/‌Del Amo Interchange Improvements </a:t>
            </a: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LB-ELA_0030 LB-ELA/‌Long Beach Boulevard Interchange Improvements </a:t>
            </a: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6"/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LB-ELA_0031 LB-ELA/‌Alondra Interchange Improvements and Modification of SB LB-ELA to SR 91 Connectors </a:t>
            </a: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7"/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LB-ELA_0032 LB-ELA/‌Imperial Interchange Improvements </a:t>
            </a: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8"/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LB-ELA_0035 LB-ELA Auxiliary Lanes (Willow St to Wardlow Rd) </a:t>
            </a: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+mj-lt"/>
              <a:buAutoNum type="arabicPeriod" startAt="9"/>
            </a:pPr>
            <a:r>
              <a:rPr lang="en-US" sz="1100">
                <a:noFill/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LB-ELA_0036 LB-ELA/‌I-405 Connector Project Improvements</a:t>
            </a:r>
            <a:r>
              <a:rPr lang="en-US" sz="1100">
                <a:solidFill>
                  <a:srgbClr val="49820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100">
              <a:noFill/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+mj-lt"/>
              <a:buAutoNum type="arabicPeriod" startAt="10"/>
            </a:pPr>
            <a:r>
              <a:rPr lang="en-US" sz="1100">
                <a:noFill/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LB-ELA_0037 LB-ELA/‌I-105 Connector Project Improvements</a:t>
            </a:r>
            <a:r>
              <a:rPr lang="en-US" sz="1100">
                <a:solidFill>
                  <a:srgbClr val="49820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100">
              <a:noFill/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11"/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LB-ELA_0038 LB-ELA Auxiliary Lanes (Del Amo Blvd to Long Beach Blvd) </a:t>
            </a: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LB-ELA_0091 LB-ELA/‌Anaheim Interchange Improvement </a:t>
            </a: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LB-ELA_0092 LB-ELA/‌PCH Interchange Improvement </a:t>
            </a: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LB-ELA_0093 LB-ELA/‌Wardlow Interchange Improvement</a:t>
            </a: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99CD2-19A0-6F48-895C-C7AB61D791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8541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Includes funding commitments for near and longer term projects.</a:t>
            </a:r>
          </a:p>
          <a:p>
            <a:endParaRPr lang="en-US"/>
          </a:p>
          <a:p>
            <a:r>
              <a:rPr lang="en-US"/>
              <a:t>Community Program funding is front loaded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99CD2-19A0-6F48-895C-C7AB61D791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75211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4871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Includes funding commitments for near and longer term projects.</a:t>
            </a:r>
          </a:p>
          <a:p>
            <a:endParaRPr lang="en-US"/>
          </a:p>
          <a:p>
            <a:r>
              <a:rPr lang="en-US"/>
              <a:t>Community Program funding is front loaded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99CD2-19A0-6F48-895C-C7AB61D791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3709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Amber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7150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99CD2-19A0-6F48-895C-C7AB61D791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346701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981B3D-04E1-7386-D248-21AB74A89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4EAB1B-E498-141E-FEAE-065E34519C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79BDC2-0B43-7658-0E6B-42A598BE92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8B2B50-0501-6D4B-2314-BE7207576C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99CD2-19A0-6F48-895C-C7AB61D791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24510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94617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Amber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72313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Amber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2126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8507">
              <a:defRPr/>
            </a:pPr>
            <a:r>
              <a:rPr lang="en-US">
                <a:cs typeface="Calibri"/>
              </a:rPr>
              <a:t>Erika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50797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Shannon</a:t>
            </a:r>
          </a:p>
          <a:p>
            <a:endParaRPr lang="en-US">
              <a:cs typeface="Calibri"/>
            </a:endParaRPr>
          </a:p>
          <a:p>
            <a:endParaRPr lang="en-US"/>
          </a:p>
          <a:p>
            <a:r>
              <a:rPr lang="en-US"/>
              <a:t>To integrate into 30th meeting: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 b="1"/>
              <a:t>Considerations</a:t>
            </a:r>
            <a:endParaRPr lang="en-US"/>
          </a:p>
          <a:p>
            <a:pPr marL="171450" indent="-171450">
              <a:buFont typeface="Symbol"/>
              <a:buChar char="•"/>
            </a:pPr>
            <a:r>
              <a:rPr lang="en-US"/>
              <a:t>Overview – where we’ve been, present tiering analysis</a:t>
            </a:r>
            <a:endParaRPr lang="en-US">
              <a:cs typeface="Calibri"/>
            </a:endParaRPr>
          </a:p>
          <a:p>
            <a:pPr marL="628650" lvl="1" indent="-171450">
              <a:buFont typeface="Courier New"/>
              <a:buChar char="○"/>
            </a:pPr>
            <a:r>
              <a:rPr lang="en-US"/>
              <a:t>Outcome is tied to the process</a:t>
            </a:r>
            <a:endParaRPr lang="en-US">
              <a:cs typeface="Calibri"/>
            </a:endParaRPr>
          </a:p>
          <a:p>
            <a:pPr marL="628650" lvl="1" indent="-171450">
              <a:buFont typeface="Courier New"/>
              <a:buChar char="○"/>
            </a:pPr>
            <a:r>
              <a:rPr lang="en-US"/>
              <a:t>TF</a:t>
            </a:r>
            <a:endParaRPr lang="en-US">
              <a:cs typeface="Calibri"/>
            </a:endParaRPr>
          </a:p>
          <a:p>
            <a:pPr marL="628650" lvl="1" indent="-171450">
              <a:buFont typeface="Courier New"/>
              <a:buChar char="○"/>
            </a:pPr>
            <a:r>
              <a:rPr lang="en-US"/>
              <a:t>CLC</a:t>
            </a:r>
            <a:endParaRPr lang="en-US">
              <a:cs typeface="Calibri"/>
            </a:endParaRPr>
          </a:p>
          <a:p>
            <a:pPr marL="628650" lvl="1" indent="-171450">
              <a:buFont typeface="Courier New"/>
              <a:buChar char="○"/>
            </a:pPr>
            <a:r>
              <a:rPr lang="en-US"/>
              <a:t>Working Groups</a:t>
            </a:r>
            <a:endParaRPr lang="en-US">
              <a:cs typeface="Calibri"/>
            </a:endParaRPr>
          </a:p>
          <a:p>
            <a:pPr marL="628650" lvl="1" indent="-171450">
              <a:buFont typeface="Courier New"/>
              <a:buChar char="○"/>
            </a:pPr>
            <a:r>
              <a:rPr lang="en-US"/>
              <a:t>How equity has been incorporated into the process</a:t>
            </a:r>
            <a:endParaRPr lang="en-US">
              <a:cs typeface="Calibri"/>
            </a:endParaRPr>
          </a:p>
          <a:p>
            <a:pPr marL="171450" indent="-171450">
              <a:buFont typeface="Symbol"/>
              <a:buChar char="•"/>
            </a:pPr>
            <a:r>
              <a:rPr lang="en-US"/>
              <a:t>Present Lookahead-tiering analysis, input, and funding strategy</a:t>
            </a:r>
            <a:endParaRPr lang="en-US">
              <a:cs typeface="Calibri"/>
            </a:endParaRPr>
          </a:p>
          <a:p>
            <a:pPr marL="171450" indent="-171450">
              <a:buFont typeface="Symbol"/>
              <a:buChar char="•"/>
            </a:pPr>
            <a:r>
              <a:rPr lang="en-US"/>
              <a:t>Do not include funding strategy in the consensus statement</a:t>
            </a:r>
            <a:endParaRPr lang="en-US">
              <a:cs typeface="Calibri"/>
            </a:endParaRPr>
          </a:p>
          <a:p>
            <a:pPr marL="171450" indent="-171450">
              <a:buFont typeface="Symbol"/>
              <a:buChar char="•"/>
            </a:pPr>
            <a:r>
              <a:rPr lang="en-US"/>
              <a:t>Bring back Process Slides – Test for Consensus (Degrees of Agreement)</a:t>
            </a:r>
            <a:endParaRPr lang="en-US">
              <a:cs typeface="Calibri"/>
            </a:endParaRPr>
          </a:p>
          <a:p>
            <a:pPr marL="171450" indent="-171450">
              <a:buFont typeface="Symbol"/>
              <a:buChar char="•"/>
            </a:pPr>
            <a:r>
              <a:rPr lang="en-US"/>
              <a:t>Short statement, like statements we have used in the past</a:t>
            </a:r>
            <a:endParaRPr lang="en-US">
              <a:cs typeface="Calibri"/>
            </a:endParaRPr>
          </a:p>
          <a:p>
            <a:pPr marL="171450" indent="-171450">
              <a:buFont typeface="Symbol"/>
              <a:buChar char="•"/>
            </a:pPr>
            <a:r>
              <a:rPr lang="en-US"/>
              <a:t>We heard you; as a result, we </a:t>
            </a:r>
            <a:endParaRPr lang="en-US">
              <a:cs typeface="Calibri"/>
            </a:endParaRPr>
          </a:p>
          <a:p>
            <a:pPr marL="628650" lvl="1" indent="-171450">
              <a:buFont typeface="Courier New"/>
              <a:buChar char="○"/>
            </a:pPr>
            <a:r>
              <a:rPr lang="en-US"/>
              <a:t>delayed the process – November end date pushed out to early 2024</a:t>
            </a:r>
            <a:endParaRPr lang="en-US">
              <a:cs typeface="Calibri"/>
            </a:endParaRPr>
          </a:p>
          <a:p>
            <a:pPr marL="628650" lvl="1" indent="-171450">
              <a:buFont typeface="Courier New"/>
              <a:buChar char="○"/>
            </a:pPr>
            <a:r>
              <a:rPr lang="en-US"/>
              <a:t>offer office hours</a:t>
            </a:r>
            <a:endParaRPr lang="en-US">
              <a:cs typeface="Calibri"/>
            </a:endParaRPr>
          </a:p>
          <a:p>
            <a:pPr lvl="1"/>
            <a:endParaRPr lang="en-US"/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8879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6932">
              <a:defRPr/>
            </a:pPr>
            <a:fld id="{1CA99CD2-19A0-6F48-895C-C7AB61D791DF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56932">
                <a:defRPr/>
              </a:pPr>
              <a:t>4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352424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Lilian de Loza-Gut</a:t>
            </a:r>
          </a:p>
          <a:p>
            <a:r>
              <a:rPr lang="en-US"/>
              <a:t>Annette Cortez, Lisa Lopez Bus Reliability, </a:t>
            </a:r>
          </a:p>
          <a:p>
            <a:r>
              <a:rPr lang="en-US"/>
              <a:t>Equity and Race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1089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Amber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7389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66">
              <a:defRPr/>
            </a:pPr>
            <a:endParaRPr lang="en-US"/>
          </a:p>
          <a:p>
            <a:endParaRPr lang="en-US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0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99CD2-19A0-6F48-895C-C7AB61D791D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0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25798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A141FC-CF44-4CB4-A812-AC302ABE3F0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7970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cs typeface="Calibri"/>
              </a:rPr>
              <a:t>Amber</a:t>
            </a:r>
          </a:p>
          <a:p>
            <a:endParaRPr lang="en-US"/>
          </a:p>
          <a:p>
            <a:r>
              <a:rPr lang="en-US"/>
              <a:t>Project Types</a:t>
            </a:r>
            <a:endParaRPr lang="en-US">
              <a:cs typeface="Calibri"/>
            </a:endParaRPr>
          </a:p>
          <a:p>
            <a:r>
              <a:rPr lang="en-US"/>
              <a:t>Funding parameters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355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1908232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A19626C0-1BAA-2D48-9E24-CE93F062A4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1000" y="1276350"/>
            <a:ext cx="11456324" cy="4675563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295518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805010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73633-A561-C74C-A8CB-2205D61DE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BF80FE-2F01-4E4A-A7EE-1811D0A9D7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4301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8E1C23-7902-4F88-828B-FA10FC172A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1651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180CE-3B34-FBBF-9F0C-55E69CBB1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BC2B53-B86F-83DB-C78B-3B3174E3F1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4732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1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9D4ED178-00F4-BF43-B90C-B55A681B8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6611"/>
            <a:ext cx="10375701" cy="6856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184753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62">
          <p15:clr>
            <a:srgbClr val="FBAE40"/>
          </p15:clr>
        </p15:guide>
        <p15:guide id="2" orient="horz" pos="3720">
          <p15:clr>
            <a:srgbClr val="FBAE40"/>
          </p15:clr>
        </p15:guide>
        <p15:guide id="4" pos="4158">
          <p15:clr>
            <a:srgbClr val="FBAE40"/>
          </p15:clr>
        </p15:guide>
        <p15:guide id="5" orient="horz" pos="840">
          <p15:clr>
            <a:srgbClr val="FBAE40"/>
          </p15:clr>
        </p15:guide>
        <p15:guide id="6" orient="horz" pos="410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8E1C23-7902-4F88-828B-FA10FC172A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9C633-AF9B-9840-B7F1-7587910FEF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58389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8E1C23-7902-4F88-828B-FA10FC172A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401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FEFC8-C833-804A-AA56-A1358509F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98556A-FFCC-6245-8AFA-1890B10114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920B54F-5837-DA42-9506-C1938EE73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84223"/>
            <a:ext cx="5338997" cy="47518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B6EDB04-6623-A847-B770-F58382DCAEDA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248400" y="1184223"/>
            <a:ext cx="5638800" cy="47518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57249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47038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90B965-DECD-4C98-A857-C5D1E28C79A6}"/>
              </a:ext>
            </a:extLst>
          </p:cNvPr>
          <p:cNvSpPr/>
          <p:nvPr userDrawn="1"/>
        </p:nvSpPr>
        <p:spPr>
          <a:xfrm>
            <a:off x="877454" y="737558"/>
            <a:ext cx="10437091" cy="538288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56097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FEFC8-C833-804A-AA56-A1358509F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98556A-FFCC-6245-8AFA-1890B10114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38C3ACF-CE32-2646-B8B8-2FC456D79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84223"/>
            <a:ext cx="11277600" cy="47518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2409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FEFC8-C833-804A-AA56-A1358509F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98556A-FFCC-6245-8AFA-1890B10114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4C1CB91-255E-AA4E-99ED-09111ECAD59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56868" y="1184223"/>
            <a:ext cx="5477933" cy="4781602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38C3ACF-CE32-2646-B8B8-2FC456D79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84223"/>
            <a:ext cx="5338997" cy="47518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41018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FEFC8-C833-804A-AA56-A1358509F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98556A-FFCC-6245-8AFA-1890B10114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4C1CB91-255E-AA4E-99ED-09111ECAD59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7200" y="1184223"/>
            <a:ext cx="11277600" cy="4781602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204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3_Title slide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4" descr="https://lh5.googleusercontent.com/NEID6bkXzcYVEwNoa0iaL7g9y3bQMiRpI8mPI3Co3NwxQtteLetHC3xvC5a8SRf3_2i0SOkglpiDhh7Cbpe-NZBw_rA2GOpRV8NB53XWSRYMQaNmxHJxMT9yogPLkZXBkzmQR-p8j9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12192000" cy="6286367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4"/>
          <p:cNvSpPr txBox="1">
            <a:spLocks noGrp="1"/>
          </p:cNvSpPr>
          <p:nvPr>
            <p:ph type="ctrTitle"/>
          </p:nvPr>
        </p:nvSpPr>
        <p:spPr>
          <a:xfrm>
            <a:off x="415611" y="2445933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1"/>
          </p:nvPr>
        </p:nvSpPr>
        <p:spPr>
          <a:xfrm>
            <a:off x="415600" y="5229567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5730211" y="6333189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065320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6_3-Content">
  <p:cSld name="76_3-Content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1"/>
          <p:cNvSpPr>
            <a:spLocks noGrp="1"/>
          </p:cNvSpPr>
          <p:nvPr>
            <p:ph type="pic" idx="2"/>
          </p:nvPr>
        </p:nvSpPr>
        <p:spPr>
          <a:xfrm>
            <a:off x="1" y="0"/>
            <a:ext cx="6783600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598989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16">
          <p15:clr>
            <a:srgbClr val="FBAE40"/>
          </p15:clr>
        </p15:guide>
        <p15:guide id="2" orient="horz" pos="1032">
          <p15:clr>
            <a:srgbClr val="FBAE40"/>
          </p15:clr>
        </p15:guide>
        <p15:guide id="3" pos="3372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9D4ED178-00F4-BF43-B90C-B55A681B8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6611"/>
            <a:ext cx="10375701" cy="6856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823960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">
          <p15:clr>
            <a:srgbClr val="FBAE40"/>
          </p15:clr>
        </p15:guide>
        <p15:guide id="2" orient="horz" pos="3720">
          <p15:clr>
            <a:srgbClr val="FBAE40"/>
          </p15:clr>
        </p15:guide>
        <p15:guide id="4" pos="5544">
          <p15:clr>
            <a:srgbClr val="FBAE40"/>
          </p15:clr>
        </p15:guide>
        <p15:guide id="5" orient="horz" pos="840">
          <p15:clr>
            <a:srgbClr val="FBAE40"/>
          </p15:clr>
        </p15:guide>
        <p15:guide id="6" orient="horz" pos="4104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C1E109A-BBBE-498A-AC65-464AAF5710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6874" y="1329829"/>
            <a:ext cx="2043713" cy="640698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anchor="ctr"/>
          <a:lstStyle>
            <a:lvl1pPr algn="ctr">
              <a:lnSpc>
                <a:spcPct val="100000"/>
              </a:lnSpc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7408009F-7441-4960-8688-598E553778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12513" y="808353"/>
            <a:ext cx="6341212" cy="1682433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721A019-F5C2-4A15-A6AE-C03209D1D7D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3234519"/>
            <a:ext cx="12192000" cy="362348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CFE1DF53-32D0-456E-8221-7FCD23325D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C108F1B-58C5-43B6-8251-B1392CA9A8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/>
              <a:t>Pitch deck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530B1E0-03D4-4E5B-A2A7-903B17B306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4845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B1E7F-16EC-4731-AC83-D37B2CA92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4D7113-5FF4-404A-9525-9C61AE343A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8289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03595-5B30-4665-9899-3B78388FB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140947-F6EC-4BE1-9412-24B32A75EE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A82DD9-B0AF-4D1A-BD13-3C13026C3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D39DE-AD13-456F-B9F8-789475308993}" type="datetime1">
              <a:rPr lang="en-US" smtClean="0"/>
              <a:t>5/22/2024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9FEC2E-BC54-417E-B5CF-B16F832ED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4B5A3-47E3-4174-BE74-7D4E1FCA8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87FA-4D4A-40A3-B811-E150402FB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8949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34145" y="6612466"/>
            <a:ext cx="2743200" cy="229316"/>
          </a:xfrm>
        </p:spPr>
        <p:txBody>
          <a:bodyPr/>
          <a:lstStyle/>
          <a:p>
            <a:fld id="{DD939AA0-1A18-4FA4-94B9-E3383ED86060}" type="datetime1">
              <a:rPr lang="en-US" smtClean="0"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I-710 Integrated Corridor Management Project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85824" y="2726267"/>
            <a:ext cx="1602996" cy="1360640"/>
          </a:xfrm>
        </p:spPr>
        <p:txBody>
          <a:bodyPr/>
          <a:lstStyle>
            <a:lvl1pPr>
              <a:defRPr sz="2400"/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252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90B965-DECD-4C98-A857-C5D1E28C79A6}"/>
              </a:ext>
            </a:extLst>
          </p:cNvPr>
          <p:cNvSpPr/>
          <p:nvPr userDrawn="1"/>
        </p:nvSpPr>
        <p:spPr>
          <a:xfrm>
            <a:off x="1250830" y="737559"/>
            <a:ext cx="9721970" cy="5190316"/>
          </a:xfrm>
          <a:prstGeom prst="rect">
            <a:avLst/>
          </a:prstGeom>
          <a:solidFill>
            <a:srgbClr val="00B4BD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284956"/>
      </p:ext>
    </p:extLst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4655" y="16217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214656" y="4602303"/>
            <a:ext cx="3773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214656" y="1545167"/>
            <a:ext cx="3773672" cy="27305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214656" y="5178565"/>
            <a:ext cx="3773672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61158" y="4602303"/>
            <a:ext cx="379042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161157" y="1545167"/>
            <a:ext cx="3790421" cy="27305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159187" y="5178564"/>
            <a:ext cx="3795440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130915" y="4602303"/>
            <a:ext cx="379074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30914" y="1545167"/>
            <a:ext cx="3790748" cy="27305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130170" y="5178562"/>
            <a:ext cx="3795770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F574C-05DC-4E9A-8769-94F79B7CFF12}" type="datetime1">
              <a:rPr lang="en-US" smtClean="0"/>
              <a:t>5/22/2024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I-710 Integrated Corridor Management Project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9871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0322" y="182034"/>
            <a:ext cx="7913345" cy="3621564"/>
          </a:xfrm>
        </p:spPr>
        <p:txBody>
          <a:bodyPr anchor="t">
            <a:no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014909"/>
            <a:ext cx="3523378" cy="1235729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35A1C-B19C-42B6-8226-7E7C5241E8E9}" type="datetime1">
              <a:rPr lang="en-US" smtClean="0"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2" y="6612467"/>
            <a:ext cx="3921312" cy="229316"/>
          </a:xfrm>
        </p:spPr>
        <p:txBody>
          <a:bodyPr/>
          <a:lstStyle/>
          <a:p>
            <a:r>
              <a:rPr lang="en-US"/>
              <a:t>I-710 Integrated Corridor Management Project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55400" y="6553334"/>
            <a:ext cx="368834" cy="347579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B44E2A63-3FA5-44FA-9B40-20E47EFE89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0322" y="6348874"/>
            <a:ext cx="1359789" cy="281931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83E9C8E0-A0CA-4CA1-A64B-DB3B8B3EBD9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80322" y="5484633"/>
            <a:ext cx="1359788" cy="611906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3E1D273A-D4E4-42B2-A264-3BA7F7CEC7A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325504" y="6398868"/>
            <a:ext cx="736431" cy="181942"/>
          </a:xfrm>
          <a:prstGeom prst="rect">
            <a:avLst/>
          </a:prstGeom>
        </p:spPr>
      </p:pic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BE648D5C-8D35-4D5A-905F-85C99135910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347327" y="6331583"/>
            <a:ext cx="548478" cy="31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439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9902096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lcom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6860365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3279685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l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4537554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102691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276350"/>
            <a:ext cx="5286375" cy="4675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276350"/>
            <a:ext cx="5181600" cy="4675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596991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A19626C0-1BAA-2D48-9E24-CE93F062A4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72200" y="1276350"/>
            <a:ext cx="5665124" cy="4675563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440F1F0-C92E-DF47-982F-FA19EA74AD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1000" y="1276350"/>
            <a:ext cx="5286375" cy="4675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5155662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285749"/>
            <a:ext cx="9045633" cy="4291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276350"/>
            <a:ext cx="11077575" cy="4742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48954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509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835" r:id="rId2"/>
    <p:sldLayoutId id="2147483836" r:id="rId3"/>
    <p:sldLayoutId id="2147483999" r:id="rId4"/>
    <p:sldLayoutId id="2147483907" r:id="rId5"/>
    <p:sldLayoutId id="2147483908" r:id="rId6"/>
    <p:sldLayoutId id="2147483732" r:id="rId7"/>
    <p:sldLayoutId id="2147483733" r:id="rId8"/>
    <p:sldLayoutId id="2147484000" r:id="rId9"/>
    <p:sldLayoutId id="2147484002" r:id="rId10"/>
    <p:sldLayoutId id="2147483998" r:id="rId11"/>
    <p:sldLayoutId id="2147484001" r:id="rId12"/>
    <p:sldLayoutId id="2147484003" r:id="rId13"/>
    <p:sldLayoutId id="2147483760" r:id="rId14"/>
    <p:sldLayoutId id="2147484016" r:id="rId15"/>
    <p:sldLayoutId id="2147483716" r:id="rId16"/>
    <p:sldLayoutId id="2147483909" r:id="rId17"/>
    <p:sldLayoutId id="2147483906" r:id="rId18"/>
    <p:sldLayoutId id="2147483966" r:id="rId19"/>
    <p:sldLayoutId id="2147483899" r:id="rId20"/>
    <p:sldLayoutId id="2147483967" r:id="rId21"/>
    <p:sldLayoutId id="2147483898" r:id="rId22"/>
    <p:sldLayoutId id="2147483840" r:id="rId23"/>
    <p:sldLayoutId id="2147483842" r:id="rId24"/>
    <p:sldLayoutId id="2147483843" r:id="rId25"/>
    <p:sldLayoutId id="2147483857" r:id="rId26"/>
    <p:sldLayoutId id="2147483869" r:id="rId27"/>
    <p:sldLayoutId id="2147483729" r:id="rId28"/>
    <p:sldLayoutId id="2147483717" r:id="rId29"/>
    <p:sldLayoutId id="2147483718" r:id="rId30"/>
    <p:sldLayoutId id="2147483719" r:id="rId31"/>
    <p:sldLayoutId id="2147484017" r:id="rId3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90000"/>
        </a:lnSpc>
        <a:spcBef>
          <a:spcPts val="1000"/>
        </a:spcBef>
        <a:buSzPct val="90000"/>
        <a:buFont typeface="System Font Regular"/>
        <a:buChar char="&gt;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90000"/>
        </a:lnSpc>
        <a:spcBef>
          <a:spcPts val="500"/>
        </a:spcBef>
        <a:buSzPct val="9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85750" algn="l" defTabSz="914400" rtl="0" eaLnBrk="1" latinLnBrk="0" hangingPunct="1">
        <a:lnSpc>
          <a:spcPct val="90000"/>
        </a:lnSpc>
        <a:spcBef>
          <a:spcPts val="500"/>
        </a:spcBef>
        <a:buSzPct val="9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SzPct val="9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SzPct val="9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32.pn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5" Type="http://schemas.openxmlformats.org/officeDocument/2006/relationships/image" Target="../media/image33.png"/><Relationship Id="rId10" Type="http://schemas.microsoft.com/office/2007/relationships/diagramDrawing" Target="../diagrams/drawing1.xml"/><Relationship Id="rId4" Type="http://schemas.microsoft.com/office/2007/relationships/hdphoto" Target="../media/hdphoto1.wdp"/><Relationship Id="rId9" Type="http://schemas.openxmlformats.org/officeDocument/2006/relationships/diagramColors" Target="../diagrams/colors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chart" Target="../charts/char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61.png"/><Relationship Id="rId39" Type="http://schemas.openxmlformats.org/officeDocument/2006/relationships/image" Target="../media/image74.png"/><Relationship Id="rId21" Type="http://schemas.openxmlformats.org/officeDocument/2006/relationships/image" Target="../media/image56.jpeg"/><Relationship Id="rId34" Type="http://schemas.openxmlformats.org/officeDocument/2006/relationships/image" Target="../media/image69.png"/><Relationship Id="rId42" Type="http://schemas.openxmlformats.org/officeDocument/2006/relationships/image" Target="../media/image77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51.jpeg"/><Relationship Id="rId20" Type="http://schemas.openxmlformats.org/officeDocument/2006/relationships/image" Target="../media/image55.png"/><Relationship Id="rId29" Type="http://schemas.openxmlformats.org/officeDocument/2006/relationships/image" Target="../media/image64.png"/><Relationship Id="rId41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24" Type="http://schemas.openxmlformats.org/officeDocument/2006/relationships/image" Target="../media/image59.png"/><Relationship Id="rId32" Type="http://schemas.openxmlformats.org/officeDocument/2006/relationships/image" Target="../media/image67.jpeg"/><Relationship Id="rId37" Type="http://schemas.openxmlformats.org/officeDocument/2006/relationships/image" Target="../media/image72.png"/><Relationship Id="rId40" Type="http://schemas.openxmlformats.org/officeDocument/2006/relationships/image" Target="../media/image75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23" Type="http://schemas.openxmlformats.org/officeDocument/2006/relationships/image" Target="../media/image58.png"/><Relationship Id="rId28" Type="http://schemas.openxmlformats.org/officeDocument/2006/relationships/image" Target="../media/image63.jpeg"/><Relationship Id="rId36" Type="http://schemas.openxmlformats.org/officeDocument/2006/relationships/image" Target="../media/image71.jpeg"/><Relationship Id="rId10" Type="http://schemas.openxmlformats.org/officeDocument/2006/relationships/image" Target="../media/image45.jpeg"/><Relationship Id="rId19" Type="http://schemas.openxmlformats.org/officeDocument/2006/relationships/image" Target="../media/image54.png"/><Relationship Id="rId31" Type="http://schemas.openxmlformats.org/officeDocument/2006/relationships/image" Target="../media/image66.jpeg"/><Relationship Id="rId44" Type="http://schemas.openxmlformats.org/officeDocument/2006/relationships/image" Target="../media/image79.jpe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Relationship Id="rId22" Type="http://schemas.openxmlformats.org/officeDocument/2006/relationships/image" Target="../media/image57.png"/><Relationship Id="rId27" Type="http://schemas.openxmlformats.org/officeDocument/2006/relationships/image" Target="../media/image62.png"/><Relationship Id="rId30" Type="http://schemas.openxmlformats.org/officeDocument/2006/relationships/image" Target="../media/image65.jpeg"/><Relationship Id="rId35" Type="http://schemas.openxmlformats.org/officeDocument/2006/relationships/image" Target="../media/image70.png"/><Relationship Id="rId43" Type="http://schemas.openxmlformats.org/officeDocument/2006/relationships/image" Target="../media/image78.png"/><Relationship Id="rId8" Type="http://schemas.openxmlformats.org/officeDocument/2006/relationships/image" Target="../media/image43.png"/><Relationship Id="rId3" Type="http://schemas.microsoft.com/office/2018/10/relationships/comments" Target="../comments/modernComment_7FFE66F2_D599F018.xml"/><Relationship Id="rId12" Type="http://schemas.openxmlformats.org/officeDocument/2006/relationships/image" Target="../media/image47.png"/><Relationship Id="rId17" Type="http://schemas.openxmlformats.org/officeDocument/2006/relationships/image" Target="../media/image52.jpeg"/><Relationship Id="rId25" Type="http://schemas.openxmlformats.org/officeDocument/2006/relationships/image" Target="../media/image60.png"/><Relationship Id="rId33" Type="http://schemas.openxmlformats.org/officeDocument/2006/relationships/image" Target="../media/image68.png"/><Relationship Id="rId38" Type="http://schemas.openxmlformats.org/officeDocument/2006/relationships/image" Target="../media/image7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microsoft.com/office/2018/10/relationships/comments" Target="../comments/modernComment_7FFE66E5_97AA577B.xml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5.png"/><Relationship Id="rId18" Type="http://schemas.openxmlformats.org/officeDocument/2006/relationships/image" Target="../media/image100.svg"/><Relationship Id="rId26" Type="http://schemas.openxmlformats.org/officeDocument/2006/relationships/image" Target="../media/image108.svg"/><Relationship Id="rId39" Type="http://schemas.openxmlformats.org/officeDocument/2006/relationships/image" Target="../media/image121.png"/><Relationship Id="rId21" Type="http://schemas.openxmlformats.org/officeDocument/2006/relationships/image" Target="../media/image103.png"/><Relationship Id="rId34" Type="http://schemas.openxmlformats.org/officeDocument/2006/relationships/image" Target="../media/image116.sv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98.svg"/><Relationship Id="rId20" Type="http://schemas.openxmlformats.org/officeDocument/2006/relationships/image" Target="../media/image102.svg"/><Relationship Id="rId29" Type="http://schemas.openxmlformats.org/officeDocument/2006/relationships/image" Target="../media/image111.png"/><Relationship Id="rId41" Type="http://schemas.openxmlformats.org/officeDocument/2006/relationships/image" Target="../media/image12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8.svg"/><Relationship Id="rId11" Type="http://schemas.openxmlformats.org/officeDocument/2006/relationships/image" Target="../media/image93.png"/><Relationship Id="rId24" Type="http://schemas.openxmlformats.org/officeDocument/2006/relationships/image" Target="../media/image106.svg"/><Relationship Id="rId32" Type="http://schemas.openxmlformats.org/officeDocument/2006/relationships/image" Target="../media/image114.svg"/><Relationship Id="rId37" Type="http://schemas.openxmlformats.org/officeDocument/2006/relationships/image" Target="../media/image119.png"/><Relationship Id="rId40" Type="http://schemas.openxmlformats.org/officeDocument/2006/relationships/image" Target="../media/image122.svg"/><Relationship Id="rId5" Type="http://schemas.openxmlformats.org/officeDocument/2006/relationships/image" Target="../media/image87.png"/><Relationship Id="rId15" Type="http://schemas.openxmlformats.org/officeDocument/2006/relationships/image" Target="../media/image97.png"/><Relationship Id="rId23" Type="http://schemas.openxmlformats.org/officeDocument/2006/relationships/image" Target="../media/image105.png"/><Relationship Id="rId28" Type="http://schemas.openxmlformats.org/officeDocument/2006/relationships/image" Target="../media/image110.svg"/><Relationship Id="rId36" Type="http://schemas.openxmlformats.org/officeDocument/2006/relationships/image" Target="../media/image118.svg"/><Relationship Id="rId10" Type="http://schemas.openxmlformats.org/officeDocument/2006/relationships/image" Target="../media/image92.svg"/><Relationship Id="rId19" Type="http://schemas.openxmlformats.org/officeDocument/2006/relationships/image" Target="../media/image101.png"/><Relationship Id="rId31" Type="http://schemas.openxmlformats.org/officeDocument/2006/relationships/image" Target="../media/image113.png"/><Relationship Id="rId4" Type="http://schemas.openxmlformats.org/officeDocument/2006/relationships/image" Target="../media/image86.svg"/><Relationship Id="rId9" Type="http://schemas.openxmlformats.org/officeDocument/2006/relationships/image" Target="../media/image91.png"/><Relationship Id="rId14" Type="http://schemas.openxmlformats.org/officeDocument/2006/relationships/image" Target="../media/image96.svg"/><Relationship Id="rId22" Type="http://schemas.openxmlformats.org/officeDocument/2006/relationships/image" Target="../media/image104.svg"/><Relationship Id="rId27" Type="http://schemas.openxmlformats.org/officeDocument/2006/relationships/image" Target="../media/image109.png"/><Relationship Id="rId30" Type="http://schemas.openxmlformats.org/officeDocument/2006/relationships/image" Target="../media/image112.svg"/><Relationship Id="rId35" Type="http://schemas.openxmlformats.org/officeDocument/2006/relationships/image" Target="../media/image117.png"/><Relationship Id="rId8" Type="http://schemas.openxmlformats.org/officeDocument/2006/relationships/image" Target="../media/image90.svg"/><Relationship Id="rId3" Type="http://schemas.openxmlformats.org/officeDocument/2006/relationships/image" Target="../media/image85.png"/><Relationship Id="rId12" Type="http://schemas.openxmlformats.org/officeDocument/2006/relationships/image" Target="../media/image94.svg"/><Relationship Id="rId17" Type="http://schemas.openxmlformats.org/officeDocument/2006/relationships/image" Target="../media/image99.png"/><Relationship Id="rId25" Type="http://schemas.openxmlformats.org/officeDocument/2006/relationships/image" Target="../media/image107.png"/><Relationship Id="rId33" Type="http://schemas.openxmlformats.org/officeDocument/2006/relationships/image" Target="../media/image115.png"/><Relationship Id="rId38" Type="http://schemas.openxmlformats.org/officeDocument/2006/relationships/image" Target="../media/image120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86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36.png"/><Relationship Id="rId7" Type="http://schemas.openxmlformats.org/officeDocument/2006/relationships/image" Target="../media/image140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Relationship Id="rId9" Type="http://schemas.openxmlformats.org/officeDocument/2006/relationships/image" Target="../media/image1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7" Type="http://schemas.openxmlformats.org/officeDocument/2006/relationships/image" Target="../media/image148.pn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7.jpeg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3" Type="http://schemas.openxmlformats.org/officeDocument/2006/relationships/image" Target="../media/image149.png"/><Relationship Id="rId7" Type="http://schemas.openxmlformats.org/officeDocument/2006/relationships/image" Target="../media/image15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image" Target="../media/image150.png"/><Relationship Id="rId9" Type="http://schemas.openxmlformats.org/officeDocument/2006/relationships/image" Target="../media/image155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FFE66B6_3460E0DE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0.png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5.png"/><Relationship Id="rId4" Type="http://schemas.openxmlformats.org/officeDocument/2006/relationships/image" Target="../media/image2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7" Type="http://schemas.openxmlformats.org/officeDocument/2006/relationships/image" Target="../media/image166.pn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5.png"/><Relationship Id="rId5" Type="http://schemas.openxmlformats.org/officeDocument/2006/relationships/image" Target="../media/image164.jpeg"/><Relationship Id="rId4" Type="http://schemas.openxmlformats.org/officeDocument/2006/relationships/image" Target="../media/image16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microsoft.com/office/2018/10/relationships/comments" Target="../comments/modernComment_7FFE6620_EF3D5A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9.png"/><Relationship Id="rId4" Type="http://schemas.openxmlformats.org/officeDocument/2006/relationships/image" Target="../media/image168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7" Type="http://schemas.openxmlformats.org/officeDocument/2006/relationships/image" Target="../media/image17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3.svg"/><Relationship Id="rId5" Type="http://schemas.openxmlformats.org/officeDocument/2006/relationships/image" Target="../media/image172.png"/><Relationship Id="rId4" Type="http://schemas.openxmlformats.org/officeDocument/2006/relationships/image" Target="../media/image171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7" Type="http://schemas.openxmlformats.org/officeDocument/2006/relationships/image" Target="../media/image17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3.svg"/><Relationship Id="rId5" Type="http://schemas.openxmlformats.org/officeDocument/2006/relationships/image" Target="../media/image172.png"/><Relationship Id="rId4" Type="http://schemas.openxmlformats.org/officeDocument/2006/relationships/image" Target="../media/image171.sv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13" Type="http://schemas.openxmlformats.org/officeDocument/2006/relationships/image" Target="../media/image183.jpeg"/><Relationship Id="rId3" Type="http://schemas.openxmlformats.org/officeDocument/2006/relationships/image" Target="../media/image176.svg"/><Relationship Id="rId7" Type="http://schemas.openxmlformats.org/officeDocument/2006/relationships/image" Target="../media/image180.svg"/><Relationship Id="rId12" Type="http://schemas.openxmlformats.org/officeDocument/2006/relationships/image" Target="../media/image167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9.png"/><Relationship Id="rId11" Type="http://schemas.openxmlformats.org/officeDocument/2006/relationships/image" Target="../media/image171.svg"/><Relationship Id="rId5" Type="http://schemas.openxmlformats.org/officeDocument/2006/relationships/image" Target="../media/image178.svg"/><Relationship Id="rId10" Type="http://schemas.openxmlformats.org/officeDocument/2006/relationships/image" Target="../media/image170.png"/><Relationship Id="rId4" Type="http://schemas.openxmlformats.org/officeDocument/2006/relationships/image" Target="../media/image177.png"/><Relationship Id="rId9" Type="http://schemas.openxmlformats.org/officeDocument/2006/relationships/image" Target="../media/image182.svg"/><Relationship Id="rId14" Type="http://schemas.openxmlformats.org/officeDocument/2006/relationships/image" Target="../media/image184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svg"/><Relationship Id="rId13" Type="http://schemas.openxmlformats.org/officeDocument/2006/relationships/image" Target="../media/image181.png"/><Relationship Id="rId18" Type="http://schemas.openxmlformats.org/officeDocument/2006/relationships/image" Target="../media/image188.svg"/><Relationship Id="rId3" Type="http://schemas.openxmlformats.org/officeDocument/2006/relationships/image" Target="../media/image170.png"/><Relationship Id="rId21" Type="http://schemas.openxmlformats.org/officeDocument/2006/relationships/image" Target="../media/image191.emf"/><Relationship Id="rId7" Type="http://schemas.openxmlformats.org/officeDocument/2006/relationships/image" Target="../media/image175.png"/><Relationship Id="rId12" Type="http://schemas.openxmlformats.org/officeDocument/2006/relationships/image" Target="../media/image180.svg"/><Relationship Id="rId17" Type="http://schemas.openxmlformats.org/officeDocument/2006/relationships/image" Target="../media/image187.png"/><Relationship Id="rId25" Type="http://schemas.openxmlformats.org/officeDocument/2006/relationships/image" Target="../media/image167.pn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186.svg"/><Relationship Id="rId20" Type="http://schemas.openxmlformats.org/officeDocument/2006/relationships/image" Target="../media/image190.sv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3.svg"/><Relationship Id="rId11" Type="http://schemas.openxmlformats.org/officeDocument/2006/relationships/image" Target="../media/image179.png"/><Relationship Id="rId24" Type="http://schemas.openxmlformats.org/officeDocument/2006/relationships/image" Target="../media/image194.emf"/><Relationship Id="rId5" Type="http://schemas.openxmlformats.org/officeDocument/2006/relationships/image" Target="../media/image172.png"/><Relationship Id="rId15" Type="http://schemas.openxmlformats.org/officeDocument/2006/relationships/image" Target="../media/image185.png"/><Relationship Id="rId23" Type="http://schemas.openxmlformats.org/officeDocument/2006/relationships/image" Target="../media/image193.emf"/><Relationship Id="rId10" Type="http://schemas.openxmlformats.org/officeDocument/2006/relationships/image" Target="../media/image178.svg"/><Relationship Id="rId19" Type="http://schemas.openxmlformats.org/officeDocument/2006/relationships/image" Target="../media/image189.png"/><Relationship Id="rId4" Type="http://schemas.openxmlformats.org/officeDocument/2006/relationships/image" Target="../media/image171.svg"/><Relationship Id="rId9" Type="http://schemas.openxmlformats.org/officeDocument/2006/relationships/image" Target="../media/image177.png"/><Relationship Id="rId14" Type="http://schemas.openxmlformats.org/officeDocument/2006/relationships/image" Target="../media/image182.svg"/><Relationship Id="rId22" Type="http://schemas.openxmlformats.org/officeDocument/2006/relationships/image" Target="../media/image192.em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emf"/><Relationship Id="rId3" Type="http://schemas.openxmlformats.org/officeDocument/2006/relationships/image" Target="../media/image193.emf"/><Relationship Id="rId7" Type="http://schemas.openxmlformats.org/officeDocument/2006/relationships/image" Target="../media/image197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2.emf"/><Relationship Id="rId5" Type="http://schemas.openxmlformats.org/officeDocument/2006/relationships/image" Target="../media/image191.emf"/><Relationship Id="rId4" Type="http://schemas.openxmlformats.org/officeDocument/2006/relationships/image" Target="../media/image194.emf"/><Relationship Id="rId9" Type="http://schemas.openxmlformats.org/officeDocument/2006/relationships/image" Target="../media/image199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2C42442-ACE8-B9E7-0062-709837FE99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00"/>
          <a:stretch/>
        </p:blipFill>
        <p:spPr>
          <a:xfrm>
            <a:off x="-1504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5925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F5076-740B-69B6-909C-BAA8C625D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00" y="34346"/>
            <a:ext cx="10065327" cy="883754"/>
          </a:xfrm>
        </p:spPr>
        <p:txBody>
          <a:bodyPr/>
          <a:lstStyle/>
          <a:p>
            <a:r>
              <a:rPr lang="es-419" sz="2600" b="1">
                <a:effectLst/>
                <a:latin typeface="Calibri"/>
                <a:ea typeface="Calibri"/>
                <a:cs typeface="Calibri"/>
              </a:rPr>
              <a:t>Borrador del Plan de Inversión en Movilidad del Corredor </a:t>
            </a:r>
            <a:br>
              <a:rPr lang="es-419" sz="2600" b="1">
                <a:effectLst/>
                <a:latin typeface="Calibri"/>
                <a:ea typeface="Calibri"/>
                <a:cs typeface="Calibri"/>
              </a:rPr>
            </a:br>
            <a:r>
              <a:rPr lang="en-US" sz="2600">
                <a:solidFill>
                  <a:schemeClr val="accent2"/>
                </a:solidFill>
              </a:rPr>
              <a:t>Una Nueva </a:t>
            </a:r>
            <a:r>
              <a:rPr lang="en-US" sz="2600" err="1">
                <a:solidFill>
                  <a:schemeClr val="accent2"/>
                </a:solidFill>
              </a:rPr>
              <a:t>Visión</a:t>
            </a:r>
            <a:endParaRPr lang="en-US" sz="2600" i="1">
              <a:solidFill>
                <a:schemeClr val="accent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051DEC-CC01-37DA-2158-D0CEC566AD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800" y="1110609"/>
            <a:ext cx="5356920" cy="416890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s-419" sz="2000" b="1">
                <a:cs typeface="Calibri"/>
              </a:rPr>
              <a:t>Una lista priorizada de proyectos y programas de transporte multimodal</a:t>
            </a:r>
            <a:endParaRPr lang="en-US" sz="2000" b="1">
              <a:cs typeface="Calibri"/>
            </a:endParaRPr>
          </a:p>
          <a:p>
            <a:pPr>
              <a:spcBef>
                <a:spcPts val="1800"/>
              </a:spcBef>
            </a:pPr>
            <a:r>
              <a:rPr lang="es-419" b="1">
                <a:cs typeface="Calibri"/>
              </a:rPr>
              <a:t>Prioriza proyectos y programas basándose en criterios de evaluación.</a:t>
            </a:r>
            <a:endParaRPr lang="en-US" b="1">
              <a:ea typeface="Calibri"/>
              <a:cs typeface="Calibri"/>
            </a:endParaRPr>
          </a:p>
          <a:p>
            <a:pPr>
              <a:spcBef>
                <a:spcPts val="1800"/>
              </a:spcBef>
            </a:pPr>
            <a:r>
              <a:rPr lang="es-419" b="1">
                <a:cs typeface="Calibri"/>
              </a:rPr>
              <a:t>El plan incluye proyectos multimodales con diferentes modos </a:t>
            </a:r>
            <a:r>
              <a:rPr lang="es-419">
                <a:cs typeface="Calibri"/>
              </a:rPr>
              <a:t>priorizados entre sí.</a:t>
            </a:r>
            <a:endParaRPr lang="en-US">
              <a:ea typeface="Calibri"/>
              <a:cs typeface="Calibri"/>
            </a:endParaRPr>
          </a:p>
          <a:p>
            <a:pPr>
              <a:spcBef>
                <a:spcPts val="1800"/>
              </a:spcBef>
            </a:pPr>
            <a:r>
              <a:rPr lang="es-419" b="1">
                <a:cs typeface="Calibri"/>
              </a:rPr>
              <a:t>Establece una estrategia de financiación por fases. </a:t>
            </a:r>
            <a:r>
              <a:rPr lang="es-419">
                <a:cs typeface="Calibri"/>
              </a:rPr>
              <a:t>No toda la financiación se asignará a la vez; la financiación prevista estará disponible en diferentes plazos.</a:t>
            </a:r>
            <a:endParaRPr lang="en-US">
              <a:ea typeface="Calibri"/>
              <a:cs typeface="Calibri"/>
            </a:endParaRPr>
          </a:p>
          <a:p>
            <a:pPr>
              <a:spcBef>
                <a:spcPts val="1800"/>
              </a:spcBef>
            </a:pPr>
            <a:r>
              <a:rPr lang="es-419" b="1">
                <a:cs typeface="Calibri"/>
              </a:rPr>
              <a:t>El plan de inversión es un documento vivo; </a:t>
            </a:r>
            <a:r>
              <a:rPr lang="es-419">
                <a:cs typeface="Calibri"/>
              </a:rPr>
              <a:t>Metro tiene previsto revisarlo cada varios años.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90FC67-CFB6-FD86-C40A-2526D5913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957A01-7DE1-AF96-72CC-94E06D71EB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605" t="25608" r="2778"/>
          <a:stretch/>
        </p:blipFill>
        <p:spPr>
          <a:xfrm>
            <a:off x="6106419" y="3016054"/>
            <a:ext cx="5802369" cy="2618649"/>
          </a:xfrm>
          <a:prstGeom prst="rect">
            <a:avLst/>
          </a:prstGeom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AF7C02-34E7-DE8E-4575-0E4B19922A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-46" t="381" r="18591" b="74869"/>
          <a:stretch/>
        </p:blipFill>
        <p:spPr>
          <a:xfrm>
            <a:off x="6096001" y="1843651"/>
            <a:ext cx="5802369" cy="979893"/>
          </a:xfrm>
          <a:prstGeom prst="rect">
            <a:avLst/>
          </a:prstGeom>
          <a:effectLst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2F9CEE-FCB9-9501-D1C9-EDD0BB787F0F}"/>
              </a:ext>
            </a:extLst>
          </p:cNvPr>
          <p:cNvSpPr txBox="1"/>
          <p:nvPr/>
        </p:nvSpPr>
        <p:spPr>
          <a:xfrm>
            <a:off x="5947570" y="1097610"/>
            <a:ext cx="60974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000" b="1" err="1">
                <a:solidFill>
                  <a:srgbClr val="1F8695"/>
                </a:solidFill>
                <a:ea typeface="+mj-ea"/>
                <a:cs typeface="+mj-cs"/>
              </a:rPr>
              <a:t>Objetivo</a:t>
            </a:r>
            <a:r>
              <a:rPr lang="en-US" sz="2000" b="1">
                <a:solidFill>
                  <a:srgbClr val="1F8695"/>
                </a:solidFill>
                <a:ea typeface="+mj-ea"/>
                <a:cs typeface="+mj-cs"/>
              </a:rPr>
              <a:t> final -</a:t>
            </a:r>
            <a:br>
              <a:rPr lang="en-US" sz="2000" b="1">
                <a:solidFill>
                  <a:srgbClr val="1F8695"/>
                </a:solidFill>
                <a:ea typeface="+mj-ea"/>
                <a:cs typeface="+mj-cs"/>
              </a:rPr>
            </a:br>
            <a:r>
              <a:rPr lang="en-US" sz="2000" b="1" err="1">
                <a:solidFill>
                  <a:srgbClr val="1F8695"/>
                </a:solidFill>
                <a:ea typeface="+mj-ea"/>
                <a:cs typeface="+mj-cs"/>
              </a:rPr>
              <a:t>Fomentar</a:t>
            </a:r>
            <a:r>
              <a:rPr lang="en-US" sz="2000" b="1">
                <a:solidFill>
                  <a:srgbClr val="1F8695"/>
                </a:solidFill>
                <a:ea typeface="+mj-ea"/>
                <a:cs typeface="+mj-cs"/>
              </a:rPr>
              <a:t> </a:t>
            </a:r>
            <a:r>
              <a:rPr lang="en-US" sz="2000" b="1" err="1">
                <a:solidFill>
                  <a:srgbClr val="1F8695"/>
                </a:solidFill>
                <a:ea typeface="+mj-ea"/>
                <a:cs typeface="+mj-cs"/>
              </a:rPr>
              <a:t>resultados</a:t>
            </a:r>
            <a:r>
              <a:rPr lang="en-US" sz="2000" b="1">
                <a:solidFill>
                  <a:srgbClr val="1F8695"/>
                </a:solidFill>
                <a:ea typeface="+mj-ea"/>
                <a:cs typeface="+mj-cs"/>
              </a:rPr>
              <a:t> </a:t>
            </a:r>
            <a:r>
              <a:rPr lang="en-US" sz="2000" b="1" err="1">
                <a:solidFill>
                  <a:srgbClr val="1F8695"/>
                </a:solidFill>
                <a:ea typeface="+mj-ea"/>
                <a:cs typeface="+mj-cs"/>
              </a:rPr>
              <a:t>equitativos</a:t>
            </a:r>
            <a:endParaRPr lang="en-US" sz="2000" b="1">
              <a:solidFill>
                <a:srgbClr val="1F8695"/>
              </a:solidFill>
              <a:ea typeface="+mj-ea"/>
              <a:cs typeface="+mj-cs"/>
            </a:endParaRP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93551F16-3C4A-A5E5-6E56-9567411742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00783184"/>
              </p:ext>
            </p:extLst>
          </p:nvPr>
        </p:nvGraphicFramePr>
        <p:xfrm>
          <a:off x="283212" y="5279517"/>
          <a:ext cx="5664358" cy="8106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7" name="TextBox 1">
            <a:extLst>
              <a:ext uri="{FF2B5EF4-FFF2-40B4-BE49-F238E27FC236}">
                <a16:creationId xmlns:a16="http://schemas.microsoft.com/office/drawing/2014/main" id="{9754AD9C-AFEF-C0D8-8259-723E900ECF09}"/>
              </a:ext>
            </a:extLst>
          </p:cNvPr>
          <p:cNvSpPr txBox="1"/>
          <p:nvPr/>
        </p:nvSpPr>
        <p:spPr>
          <a:xfrm>
            <a:off x="4050690" y="6592823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419" sz="900" b="1">
                <a:solidFill>
                  <a:srgbClr val="FF0000"/>
                </a:solidFill>
                <a:cs typeface="Calibri"/>
              </a:rPr>
              <a:t>INFORMACIÓN SÓLO CON FINES DE DISCUSIÓN - SUJETA A CAMBIOS</a:t>
            </a:r>
            <a:endParaRPr lang="en-US" sz="900" b="1">
              <a:solidFill>
                <a:srgbClr val="FF0000"/>
              </a:solidFill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558773-1AB7-666A-D6B7-A0E74E8D66CB}"/>
              </a:ext>
            </a:extLst>
          </p:cNvPr>
          <p:cNvSpPr txBox="1"/>
          <p:nvPr/>
        </p:nvSpPr>
        <p:spPr>
          <a:xfrm>
            <a:off x="5885388" y="1844889"/>
            <a:ext cx="6244430" cy="313932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endParaRPr lang="es-419" sz="1600" b="1">
              <a:solidFill>
                <a:srgbClr val="1F8695"/>
              </a:solidFill>
              <a:ea typeface="+mj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02387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DD5AF-C85F-C664-A750-E1E16DC0F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321" y="259985"/>
            <a:ext cx="9045633" cy="429145"/>
          </a:xfrm>
        </p:spPr>
        <p:txBody>
          <a:bodyPr/>
          <a:lstStyle/>
          <a:p>
            <a:r>
              <a:rPr lang="en-US" sz="320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Maximizar</a:t>
            </a:r>
            <a:r>
              <a:rPr lang="en-US" sz="32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20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nuestros</a:t>
            </a:r>
            <a:r>
              <a:rPr lang="en-US" sz="32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20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fondos</a:t>
            </a:r>
            <a:r>
              <a:rPr lang="en-US" sz="32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locales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7F5A73-D5BF-5A27-CF29-BC86839C2C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672" y="1247774"/>
            <a:ext cx="5485725" cy="230488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419" sz="1800" b="1">
                <a:effectLst/>
                <a:latin typeface="Calibri"/>
                <a:ea typeface="Calibri"/>
                <a:cs typeface="Calibri"/>
              </a:rPr>
              <a:t>El Plan de Inversión en Movilidad del Corredor (CMIP) movilizará unos 743 millones de dólares de ingresos procedentes del impuesto sobre las ventas con financiación estatal y federal.</a:t>
            </a:r>
          </a:p>
          <a:p>
            <a:r>
              <a:rPr lang="es-419">
                <a:latin typeface="Calibri" panose="020F0502020204030204" pitchFamily="34" charset="0"/>
                <a:ea typeface="Calibri" panose="020F0502020204030204" pitchFamily="34" charset="0"/>
              </a:rPr>
              <a:t>Se espera maximizar la entrega de proyectos y programas de transporte que ofrezcan opciones multimodales seguras y de calidad para el movimiento de personas y bienes.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EB6679-2B41-4F4F-F58C-0702F1AA6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6" name="Graphic 5" descr="Coins with solid fill">
            <a:extLst>
              <a:ext uri="{FF2B5EF4-FFF2-40B4-BE49-F238E27FC236}">
                <a16:creationId xmlns:a16="http://schemas.microsoft.com/office/drawing/2014/main" id="{C3BEF3FA-9147-DA6E-C9A4-2D0B7576B7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06413" y="3581387"/>
            <a:ext cx="914400" cy="914400"/>
          </a:xfrm>
          <a:prstGeom prst="rect">
            <a:avLst/>
          </a:prstGeom>
        </p:spPr>
      </p:pic>
      <p:pic>
        <p:nvPicPr>
          <p:cNvPr id="7" name="Graphic 6" descr="Coins with solid fill">
            <a:extLst>
              <a:ext uri="{FF2B5EF4-FFF2-40B4-BE49-F238E27FC236}">
                <a16:creationId xmlns:a16="http://schemas.microsoft.com/office/drawing/2014/main" id="{821FA714-E72E-6EAC-983E-E4DA3B60CC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4180" y="4420735"/>
            <a:ext cx="914400" cy="914400"/>
          </a:xfrm>
          <a:prstGeom prst="rect">
            <a:avLst/>
          </a:prstGeom>
        </p:spPr>
      </p:pic>
      <p:pic>
        <p:nvPicPr>
          <p:cNvPr id="8" name="Graphic 7" descr="Coins with solid fill">
            <a:extLst>
              <a:ext uri="{FF2B5EF4-FFF2-40B4-BE49-F238E27FC236}">
                <a16:creationId xmlns:a16="http://schemas.microsoft.com/office/drawing/2014/main" id="{166C1E64-A406-F11A-996A-C696F244CD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39135" y="4765956"/>
            <a:ext cx="914400" cy="914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94D66BB-5E42-B116-7798-1BFCA5C9FD6C}"/>
              </a:ext>
            </a:extLst>
          </p:cNvPr>
          <p:cNvSpPr txBox="1"/>
          <p:nvPr/>
        </p:nvSpPr>
        <p:spPr>
          <a:xfrm>
            <a:off x="3654591" y="3198476"/>
            <a:ext cx="109242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/>
              <a:t>=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D985CD-2B80-CD74-E79A-06E26011AD22}"/>
              </a:ext>
            </a:extLst>
          </p:cNvPr>
          <p:cNvSpPr txBox="1"/>
          <p:nvPr/>
        </p:nvSpPr>
        <p:spPr>
          <a:xfrm>
            <a:off x="6621836" y="3612100"/>
            <a:ext cx="52542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2400" b="1">
                <a:solidFill>
                  <a:srgbClr val="00AFB7"/>
                </a:solidFill>
              </a:rPr>
              <a:t>Realización de más proyectos y programas que crean opciones multimodales seguras y de calidad para el movimiento de personas y bienes en las comunidades del corredor LB-ELA.</a:t>
            </a:r>
            <a:endParaRPr lang="en-US" sz="2400" b="1">
              <a:solidFill>
                <a:srgbClr val="00AFB7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ACB1AF-6F47-1F09-235D-57F1AA3994C3}"/>
              </a:ext>
            </a:extLst>
          </p:cNvPr>
          <p:cNvSpPr txBox="1"/>
          <p:nvPr/>
        </p:nvSpPr>
        <p:spPr>
          <a:xfrm>
            <a:off x="2178724" y="3655527"/>
            <a:ext cx="1329982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i="1">
                <a:latin typeface="Calibri"/>
                <a:cs typeface="Calibri"/>
              </a:rPr>
              <a:t>Local (Metro)</a:t>
            </a:r>
            <a:endParaRPr lang="en-US" sz="1600" i="1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FF667F-245C-9583-53FC-18DFD2B331FC}"/>
              </a:ext>
            </a:extLst>
          </p:cNvPr>
          <p:cNvSpPr txBox="1"/>
          <p:nvPr/>
        </p:nvSpPr>
        <p:spPr>
          <a:xfrm>
            <a:off x="1403913" y="4504572"/>
            <a:ext cx="77481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err="1">
                <a:latin typeface="Calibri" panose="020F0502020204030204" pitchFamily="34" charset="0"/>
              </a:rPr>
              <a:t>Estatal</a:t>
            </a:r>
            <a:endParaRPr lang="en-US" sz="1600" i="1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749270-224C-230E-F191-B347CF3A733F}"/>
              </a:ext>
            </a:extLst>
          </p:cNvPr>
          <p:cNvSpPr txBox="1"/>
          <p:nvPr/>
        </p:nvSpPr>
        <p:spPr>
          <a:xfrm>
            <a:off x="2748873" y="4843126"/>
            <a:ext cx="914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>
                <a:latin typeface="Calibri" panose="020F0502020204030204" pitchFamily="34" charset="0"/>
              </a:rPr>
              <a:t>Federal</a:t>
            </a:r>
            <a:endParaRPr lang="en-US" sz="1600" i="1"/>
          </a:p>
        </p:txBody>
      </p:sp>
      <p:pic>
        <p:nvPicPr>
          <p:cNvPr id="20" name="Graphic 19" descr="Badge Follow with solid fill">
            <a:extLst>
              <a:ext uri="{FF2B5EF4-FFF2-40B4-BE49-F238E27FC236}">
                <a16:creationId xmlns:a16="http://schemas.microsoft.com/office/drawing/2014/main" id="{6D2D35CF-A13A-928D-10A8-7D8531A016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10542" y="3552657"/>
            <a:ext cx="1644650" cy="1644650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91EE18F8-9C25-982E-D24A-BBE6F952D807}"/>
              </a:ext>
            </a:extLst>
          </p:cNvPr>
          <p:cNvSpPr txBox="1"/>
          <p:nvPr/>
        </p:nvSpPr>
        <p:spPr>
          <a:xfrm>
            <a:off x="4050690" y="6592823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419" sz="900" b="1">
                <a:solidFill>
                  <a:srgbClr val="FF0000"/>
                </a:solidFill>
                <a:cs typeface="Calibri"/>
              </a:rPr>
              <a:t>INFORMACIÓN SÓLO CON FINES DE DISCUSIÓN - SUJETA A CAMBIOS</a:t>
            </a:r>
            <a:endParaRPr lang="en-US" sz="900" b="1">
              <a:solidFill>
                <a:srgbClr val="FF0000"/>
              </a:solidFill>
              <a:cs typeface="Calibri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855AC5C-AA76-8F43-E288-AD4ECA21D4FB}"/>
              </a:ext>
            </a:extLst>
          </p:cNvPr>
          <p:cNvCxnSpPr>
            <a:cxnSpLocks/>
          </p:cNvCxnSpPr>
          <p:nvPr/>
        </p:nvCxnSpPr>
        <p:spPr>
          <a:xfrm flipV="1">
            <a:off x="1212233" y="4223380"/>
            <a:ext cx="265762" cy="23489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7A8EB1E-B5EB-FCBC-5DF4-E0842F394FF3}"/>
              </a:ext>
            </a:extLst>
          </p:cNvPr>
          <p:cNvCxnSpPr>
            <a:cxnSpLocks/>
          </p:cNvCxnSpPr>
          <p:nvPr/>
        </p:nvCxnSpPr>
        <p:spPr>
          <a:xfrm flipH="1" flipV="1">
            <a:off x="2220457" y="4448073"/>
            <a:ext cx="154314" cy="29351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61875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74726-9680-9D33-6392-9D3F4009CB5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9826" y="179240"/>
            <a:ext cx="10515600" cy="783281"/>
          </a:xfrm>
        </p:spPr>
        <p:txBody>
          <a:bodyPr/>
          <a:lstStyle/>
          <a:p>
            <a:r>
              <a:rPr lang="en-US" err="1"/>
              <a:t>Resumen</a:t>
            </a:r>
            <a:r>
              <a:rPr lang="en-US"/>
              <a:t> del Plan de </a:t>
            </a:r>
            <a:r>
              <a:rPr lang="en-US" err="1"/>
              <a:t>Inversión</a:t>
            </a:r>
            <a:r>
              <a:rPr lang="en-US"/>
              <a:t> de </a:t>
            </a:r>
            <a:r>
              <a:rPr lang="en-US" err="1"/>
              <a:t>Medidas</a:t>
            </a:r>
            <a:r>
              <a:rPr lang="en-US"/>
              <a:t> R/M 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6C2DFC-9974-605E-46D0-02A9344192B2}"/>
              </a:ext>
            </a:extLst>
          </p:cNvPr>
          <p:cNvSpPr txBox="1"/>
          <p:nvPr/>
        </p:nvSpPr>
        <p:spPr>
          <a:xfrm>
            <a:off x="8139792" y="2573952"/>
            <a:ext cx="4999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D43C60-9CEB-5825-706E-A54A92A34619}"/>
              </a:ext>
            </a:extLst>
          </p:cNvPr>
          <p:cNvSpPr txBox="1"/>
          <p:nvPr/>
        </p:nvSpPr>
        <p:spPr>
          <a:xfrm>
            <a:off x="1564640" y="6447927"/>
            <a:ext cx="48452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*Incluye compromisos de financiación para proyectos a corto y largo plazo.</a:t>
            </a:r>
            <a:endParaRPr kumimoji="0" lang="en-US" sz="12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C59041-3069-6F9A-B20E-F1346D64F613}"/>
              </a:ext>
            </a:extLst>
          </p:cNvPr>
          <p:cNvSpPr txBox="1"/>
          <p:nvPr/>
        </p:nvSpPr>
        <p:spPr>
          <a:xfrm>
            <a:off x="23147" y="983370"/>
            <a:ext cx="4913262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Total de fondos disponibles de Medidas R/M: $743M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E9B665B7-68C3-A6A3-A9B6-EA9701E1DC1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4657961"/>
              </p:ext>
            </p:extLst>
          </p:nvPr>
        </p:nvGraphicFramePr>
        <p:xfrm>
          <a:off x="8415677" y="944374"/>
          <a:ext cx="3823441" cy="27116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C61F0B41-9D93-AC8E-A0BA-5DCC201AAB4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8458788"/>
              </p:ext>
            </p:extLst>
          </p:nvPr>
        </p:nvGraphicFramePr>
        <p:xfrm>
          <a:off x="4992734" y="898348"/>
          <a:ext cx="3823441" cy="28608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3" name="TextBox 3">
            <a:extLst>
              <a:ext uri="{FF2B5EF4-FFF2-40B4-BE49-F238E27FC236}">
                <a16:creationId xmlns:a16="http://schemas.microsoft.com/office/drawing/2014/main" id="{FBA61770-0A8C-7E6A-12A8-8B61777DFFD5}"/>
              </a:ext>
            </a:extLst>
          </p:cNvPr>
          <p:cNvSpPr txBox="1"/>
          <p:nvPr/>
        </p:nvSpPr>
        <p:spPr>
          <a:xfrm>
            <a:off x="6409892" y="2296883"/>
            <a:ext cx="1014301" cy="554138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61B9B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$449M</a:t>
            </a:r>
          </a:p>
        </p:txBody>
      </p:sp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E5870D83-1F69-A524-8602-851EC7434F4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994077"/>
              </p:ext>
            </p:extLst>
          </p:nvPr>
        </p:nvGraphicFramePr>
        <p:xfrm>
          <a:off x="6719967" y="3656000"/>
          <a:ext cx="4350619" cy="320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C508EED-9481-A959-C53C-80766F47004C}"/>
              </a:ext>
            </a:extLst>
          </p:cNvPr>
          <p:cNvCxnSpPr>
            <a:cxnSpLocks/>
          </p:cNvCxnSpPr>
          <p:nvPr/>
        </p:nvCxnSpPr>
        <p:spPr>
          <a:xfrm>
            <a:off x="7657354" y="3115268"/>
            <a:ext cx="273989" cy="49470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48AD224-78BC-ED32-7D29-2E0D0CB2EE60}"/>
              </a:ext>
            </a:extLst>
          </p:cNvPr>
          <p:cNvCxnSpPr>
            <a:cxnSpLocks/>
          </p:cNvCxnSpPr>
          <p:nvPr/>
        </p:nvCxnSpPr>
        <p:spPr>
          <a:xfrm flipH="1">
            <a:off x="9406701" y="3056635"/>
            <a:ext cx="246169" cy="58356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3">
            <a:extLst>
              <a:ext uri="{FF2B5EF4-FFF2-40B4-BE49-F238E27FC236}">
                <a16:creationId xmlns:a16="http://schemas.microsoft.com/office/drawing/2014/main" id="{16750668-1607-EDB7-85BE-C60D1A3365DE}"/>
              </a:ext>
            </a:extLst>
          </p:cNvPr>
          <p:cNvSpPr txBox="1"/>
          <p:nvPr/>
        </p:nvSpPr>
        <p:spPr>
          <a:xfrm>
            <a:off x="8266394" y="5275264"/>
            <a:ext cx="1257763" cy="554138"/>
          </a:xfrm>
          <a:prstGeom prst="rect">
            <a:avLst/>
          </a:prstGeom>
          <a:solidFill>
            <a:srgbClr val="A6E4EC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5078A8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$743M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649E286-F901-4D9E-FA9E-A5AC67A75324}"/>
              </a:ext>
            </a:extLst>
          </p:cNvPr>
          <p:cNvCxnSpPr/>
          <p:nvPr/>
        </p:nvCxnSpPr>
        <p:spPr>
          <a:xfrm>
            <a:off x="10695426" y="3205316"/>
            <a:ext cx="474019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6">
            <a:extLst>
              <a:ext uri="{FF2B5EF4-FFF2-40B4-BE49-F238E27FC236}">
                <a16:creationId xmlns:a16="http://schemas.microsoft.com/office/drawing/2014/main" id="{11C3BA24-305B-697E-38F5-108F950BB537}"/>
              </a:ext>
            </a:extLst>
          </p:cNvPr>
          <p:cNvSpPr txBox="1"/>
          <p:nvPr/>
        </p:nvSpPr>
        <p:spPr>
          <a:xfrm>
            <a:off x="23147" y="1665566"/>
            <a:ext cx="4969587" cy="403187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419" sz="1600" b="1"/>
              <a:t>Resumen de la inversión total</a:t>
            </a:r>
          </a:p>
          <a:p>
            <a:endParaRPr lang="es-419" sz="1600" b="1"/>
          </a:p>
          <a:p>
            <a:r>
              <a:rPr lang="es-419" sz="1600" b="1"/>
              <a:t>Recomendaciones iniciales: 			$449M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419" sz="1600"/>
              <a:t>Desarrollo 					$69.5M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419" sz="1600"/>
              <a:t>Pre-Implementación	 		$62.5M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419" sz="1600"/>
              <a:t>Implementación				$317M*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s-419" sz="1600"/>
          </a:p>
          <a:p>
            <a:pPr lvl="1"/>
            <a:endParaRPr lang="es-419" sz="1600"/>
          </a:p>
          <a:p>
            <a:pPr marL="0" lvl="1"/>
            <a:r>
              <a:rPr lang="es-419" sz="1600" b="1"/>
              <a:t>Recomendaciones del Programa Modal: 	$294M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419" sz="1600"/>
              <a:t>Desarrollo 			 		$22.5M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419" sz="1600"/>
              <a:t>Pre-Implementación 			$14.7M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419" sz="1600"/>
              <a:t>Implementación futura 			$256.5M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s-419" sz="1600"/>
          </a:p>
          <a:p>
            <a:pPr marL="0" lvl="1"/>
            <a:endParaRPr lang="es-419" sz="1600"/>
          </a:p>
          <a:p>
            <a:pPr marL="0" lvl="1"/>
            <a:r>
              <a:rPr lang="es-419" sz="1600" b="1"/>
              <a:t>Inversión inicial total y programas modales : $743M</a:t>
            </a:r>
          </a:p>
          <a:p>
            <a:pPr marL="0" lvl="1"/>
            <a:endParaRPr lang="es-419" sz="1600" b="1"/>
          </a:p>
        </p:txBody>
      </p:sp>
    </p:spTree>
    <p:extLst>
      <p:ext uri="{BB962C8B-B14F-4D97-AF65-F5344CB8AC3E}">
        <p14:creationId xmlns:p14="http://schemas.microsoft.com/office/powerpoint/2010/main" val="40848702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74726-9680-9D33-6392-9D3F4009CB5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7225" y="-20397"/>
            <a:ext cx="10515600" cy="965278"/>
          </a:xfrm>
        </p:spPr>
        <p:txBody>
          <a:bodyPr/>
          <a:lstStyle/>
          <a:p>
            <a:r>
              <a:rPr lang="es-419"/>
              <a:t>CMIP Medida R/M Resumen de la inversión – </a:t>
            </a:r>
            <a:br>
              <a:rPr lang="es-419"/>
            </a:br>
            <a:r>
              <a:rPr lang="es-419"/>
              <a:t>Financiación impulsada</a:t>
            </a:r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0E213B5-2E21-5BF4-089F-18AD7441DD21}"/>
              </a:ext>
            </a:extLst>
          </p:cNvPr>
          <p:cNvCxnSpPr>
            <a:cxnSpLocks/>
          </p:cNvCxnSpPr>
          <p:nvPr/>
        </p:nvCxnSpPr>
        <p:spPr>
          <a:xfrm flipV="1">
            <a:off x="3648367" y="2418080"/>
            <a:ext cx="4357713" cy="24154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DDA89D7-DA6D-B3B3-1872-93FA9B1BDB24}"/>
              </a:ext>
            </a:extLst>
          </p:cNvPr>
          <p:cNvCxnSpPr>
            <a:cxnSpLocks/>
          </p:cNvCxnSpPr>
          <p:nvPr/>
        </p:nvCxnSpPr>
        <p:spPr>
          <a:xfrm>
            <a:off x="3648367" y="5698672"/>
            <a:ext cx="4523287" cy="60052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59D572E-D7E5-A89C-43E7-6175307CDBD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3428408"/>
              </p:ext>
            </p:extLst>
          </p:nvPr>
        </p:nvGraphicFramePr>
        <p:xfrm>
          <a:off x="5152335" y="944881"/>
          <a:ext cx="7039665" cy="5913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Box 8">
            <a:extLst>
              <a:ext uri="{FF2B5EF4-FFF2-40B4-BE49-F238E27FC236}">
                <a16:creationId xmlns:a16="http://schemas.microsoft.com/office/drawing/2014/main" id="{068B8306-0A0D-47F4-8E90-CAF0004B2236}"/>
              </a:ext>
            </a:extLst>
          </p:cNvPr>
          <p:cNvSpPr txBox="1"/>
          <p:nvPr/>
        </p:nvSpPr>
        <p:spPr>
          <a:xfrm>
            <a:off x="7384366" y="3698497"/>
            <a:ext cx="2442308" cy="915865"/>
          </a:xfrm>
          <a:prstGeom prst="rect">
            <a:avLst/>
          </a:prstGeom>
          <a:solidFill>
            <a:sysClr val="window" lastClr="FFFFFF"/>
          </a:solidFill>
          <a:ln w="9525" cmpd="sng">
            <a:noFill/>
          </a:ln>
          <a:effectLst/>
        </p:spPr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>
                <a:ln>
                  <a:noFill/>
                </a:ln>
                <a:solidFill>
                  <a:srgbClr val="5078A8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$3.2B+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6C7CB7AA-F502-679E-6195-C27F361587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7303411"/>
              </p:ext>
            </p:extLst>
          </p:nvPr>
        </p:nvGraphicFramePr>
        <p:xfrm>
          <a:off x="217225" y="2496672"/>
          <a:ext cx="4350619" cy="320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3">
            <a:extLst>
              <a:ext uri="{FF2B5EF4-FFF2-40B4-BE49-F238E27FC236}">
                <a16:creationId xmlns:a16="http://schemas.microsoft.com/office/drawing/2014/main" id="{F3F96BC4-B1C3-2208-6C44-96F9664BB840}"/>
              </a:ext>
            </a:extLst>
          </p:cNvPr>
          <p:cNvSpPr txBox="1"/>
          <p:nvPr/>
        </p:nvSpPr>
        <p:spPr>
          <a:xfrm>
            <a:off x="1736444" y="4097672"/>
            <a:ext cx="1257763" cy="554138"/>
          </a:xfrm>
          <a:prstGeom prst="rect">
            <a:avLst/>
          </a:prstGeom>
          <a:solidFill>
            <a:srgbClr val="A6E4EC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defRPr/>
            </a:pPr>
            <a:r>
              <a:rPr lang="en-US" sz="2400" b="1" kern="0">
                <a:solidFill>
                  <a:srgbClr val="5078A8">
                    <a:lumMod val="50000"/>
                  </a:srgbClr>
                </a:solidFill>
                <a:latin typeface="Calibri" panose="020F0502020204030204"/>
              </a:rPr>
              <a:t>$743M</a:t>
            </a:r>
          </a:p>
        </p:txBody>
      </p:sp>
    </p:spTree>
    <p:extLst>
      <p:ext uri="{BB962C8B-B14F-4D97-AF65-F5344CB8AC3E}">
        <p14:creationId xmlns:p14="http://schemas.microsoft.com/office/powerpoint/2010/main" val="10241540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B27B0-E42C-EC8E-CA86-D3ED391DB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321" y="280722"/>
            <a:ext cx="9045633" cy="429145"/>
          </a:xfrm>
        </p:spPr>
        <p:txBody>
          <a:bodyPr/>
          <a:lstStyle/>
          <a:p>
            <a:r>
              <a:rPr lang="es-419"/>
              <a:t>Estrategia de colaboración con </a:t>
            </a:r>
            <a:r>
              <a:rPr lang="es-419" err="1"/>
              <a:t>CBOs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405584-656D-DA13-58A3-0399756AB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5F2D953E-C30D-F147-3A7B-85ECCDE7C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099" y="1479697"/>
            <a:ext cx="5506378" cy="38985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148D321-9BAF-E4AD-6A76-6B47ACA59AA9}"/>
              </a:ext>
            </a:extLst>
          </p:cNvPr>
          <p:cNvSpPr txBox="1"/>
          <p:nvPr/>
        </p:nvSpPr>
        <p:spPr>
          <a:xfrm>
            <a:off x="65100" y="1181438"/>
            <a:ext cx="6096778" cy="493981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419" sz="1750" b="1" kern="0">
                <a:solidFill>
                  <a:schemeClr val="accent1"/>
                </a:solidFill>
                <a:latin typeface="Calibri" panose="020F0502020204030204"/>
                <a:cs typeface="Calibri"/>
              </a:rPr>
              <a:t>Escuchar y aprender. </a:t>
            </a:r>
            <a:r>
              <a:rPr lang="es-419" sz="1750" kern="0">
                <a:latin typeface="Calibri" panose="020F0502020204030204"/>
                <a:cs typeface="Calibri"/>
              </a:rPr>
              <a:t>Este proyecto se ha guiado por los pilares de la </a:t>
            </a:r>
            <a:r>
              <a:rPr lang="es-419" sz="1750" b="1" kern="0">
                <a:latin typeface="Calibri" panose="020F0502020204030204"/>
                <a:cs typeface="Calibri"/>
              </a:rPr>
              <a:t>Plataforma de Equidad de Metro</a:t>
            </a:r>
            <a:r>
              <a:rPr lang="es-419" sz="1750" kern="0">
                <a:latin typeface="Calibri" panose="020F0502020204030204"/>
                <a:cs typeface="Calibri"/>
              </a:rPr>
              <a:t>. En el marco del pilar "Escuchar y aprender", Metro ha colaborado y sigue </a:t>
            </a:r>
            <a:r>
              <a:rPr lang="es-419" sz="1750" b="1" kern="0">
                <a:latin typeface="Calibri" panose="020F0502020204030204"/>
                <a:cs typeface="Calibri"/>
              </a:rPr>
              <a:t>colaborando con organizaciones comunitarias </a:t>
            </a:r>
            <a:r>
              <a:rPr lang="es-419" sz="1750" kern="0">
                <a:latin typeface="Calibri" panose="020F0502020204030204"/>
                <a:cs typeface="Calibri"/>
              </a:rPr>
              <a:t>para elaborar la estrategia de participación y los materiales del proyecto.</a:t>
            </a:r>
          </a:p>
          <a:p>
            <a:endParaRPr lang="es-419" sz="1750" kern="0">
              <a:latin typeface="Calibri" panose="020F0502020204030204"/>
              <a:cs typeface="Calibri"/>
            </a:endParaRPr>
          </a:p>
          <a:p>
            <a:r>
              <a:rPr lang="es-419" sz="1750" b="1" kern="0">
                <a:solidFill>
                  <a:schemeClr val="accent1"/>
                </a:solidFill>
                <a:latin typeface="Calibri" panose="020F0502020204030204"/>
                <a:cs typeface="Calibri"/>
              </a:rPr>
              <a:t>Establecer confianza. </a:t>
            </a:r>
            <a:r>
              <a:rPr lang="es-419" sz="1750" kern="0">
                <a:latin typeface="Calibri" panose="020F0502020204030204"/>
                <a:cs typeface="Calibri"/>
              </a:rPr>
              <a:t>Al trabajar con estos colaboradores comunitarios de confianza, Metro pretende reconstruir la confianza con las comunidades de los corredores que se ha deteriorado a lo largo de los años. El objetivo de este compromiso es </a:t>
            </a:r>
            <a:r>
              <a:rPr lang="es-419" sz="1750" b="1" kern="0">
                <a:latin typeface="Calibri" panose="020F0502020204030204"/>
                <a:cs typeface="Calibri"/>
              </a:rPr>
              <a:t>compartir y obtener opiniones </a:t>
            </a:r>
            <a:r>
              <a:rPr lang="es-419" sz="1750" kern="0">
                <a:latin typeface="Calibri" panose="020F0502020204030204"/>
                <a:cs typeface="Calibri"/>
              </a:rPr>
              <a:t>sobre el Borrador del Plan de Inversión de una </a:t>
            </a:r>
            <a:r>
              <a:rPr lang="es-419" sz="1750" b="1" kern="0">
                <a:latin typeface="Calibri" panose="020F0502020204030204"/>
                <a:cs typeface="Calibri"/>
              </a:rPr>
              <a:t>manera clara, abierta y accesible.</a:t>
            </a:r>
          </a:p>
          <a:p>
            <a:endParaRPr lang="en-US" sz="1750" kern="0">
              <a:solidFill>
                <a:prstClr val="black"/>
              </a:solidFill>
              <a:latin typeface="Calibri" panose="020F0502020204030204"/>
              <a:cs typeface="Calibri"/>
            </a:endParaRPr>
          </a:p>
          <a:p>
            <a:pPr>
              <a:defRPr/>
            </a:pPr>
            <a:r>
              <a:rPr lang="es-419" sz="1750" b="1" kern="0">
                <a:solidFill>
                  <a:schemeClr val="accent1"/>
                </a:solidFill>
                <a:latin typeface="Calibri" panose="020F0502020204030204"/>
                <a:cs typeface="Calibri"/>
              </a:rPr>
              <a:t>Divulgación dirigida.  </a:t>
            </a:r>
            <a:r>
              <a:rPr lang="es-419" sz="1750" kern="0">
                <a:latin typeface="Calibri" panose="020F0502020204030204"/>
                <a:cs typeface="Calibri"/>
              </a:rPr>
              <a:t>Las organizaciones comunitarias seleccionadas son líderes respetados y de confianza en cada una de sus comunidades, que pueden ayudarnos a llegar a más miembros de la comunidad, especialmente a personas de </a:t>
            </a:r>
            <a:r>
              <a:rPr lang="es-419" sz="1750" b="1" kern="0">
                <a:latin typeface="Calibri" panose="020F0502020204030204"/>
                <a:cs typeface="Calibri"/>
              </a:rPr>
              <a:t>comunidades poco representadas y afectadas.</a:t>
            </a:r>
            <a:endParaRPr lang="en-US" sz="1750" b="1" kern="0">
              <a:latin typeface="Calibri" panose="020F0502020204030204"/>
              <a:cs typeface="Calibri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53A83571-BA10-BCD2-AE0A-ED900E97A61C}"/>
              </a:ext>
            </a:extLst>
          </p:cNvPr>
          <p:cNvSpPr txBox="1"/>
          <p:nvPr/>
        </p:nvSpPr>
        <p:spPr>
          <a:xfrm>
            <a:off x="4050690" y="6592823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419" sz="900" b="1">
                <a:solidFill>
                  <a:srgbClr val="FF0000"/>
                </a:solidFill>
                <a:cs typeface="Calibri"/>
              </a:rPr>
              <a:t>INFORMACIÓN SÓLO CON FINES DE DISCUSIÓN - SUJETA A CAMBIOS</a:t>
            </a:r>
            <a:endParaRPr lang="en-US" sz="900" b="1">
              <a:solidFill>
                <a:srgbClr val="FF0000"/>
              </a:solidFill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295288-D27E-23C9-06C6-2276BE72B588}"/>
              </a:ext>
            </a:extLst>
          </p:cNvPr>
          <p:cNvSpPr txBox="1"/>
          <p:nvPr/>
        </p:nvSpPr>
        <p:spPr>
          <a:xfrm>
            <a:off x="7501968" y="4926988"/>
            <a:ext cx="349397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419" b="1">
                <a:solidFill>
                  <a:srgbClr val="707070"/>
                </a:solidFill>
              </a:rPr>
              <a:t>Igualdad</a:t>
            </a:r>
            <a:r>
              <a:rPr lang="es-419">
                <a:solidFill>
                  <a:srgbClr val="707070"/>
                </a:solidFill>
              </a:rPr>
              <a:t>      </a:t>
            </a:r>
            <a:r>
              <a:rPr lang="es-419" sz="1600">
                <a:solidFill>
                  <a:srgbClr val="707070"/>
                </a:solidFill>
              </a:rPr>
              <a:t>no significa         </a:t>
            </a:r>
            <a:r>
              <a:rPr lang="es-419" b="1">
                <a:solidFill>
                  <a:srgbClr val="707070"/>
                </a:solidFill>
              </a:rPr>
              <a:t>Equidad</a:t>
            </a:r>
          </a:p>
        </p:txBody>
      </p:sp>
    </p:spTree>
    <p:extLst>
      <p:ext uri="{BB962C8B-B14F-4D97-AF65-F5344CB8AC3E}">
        <p14:creationId xmlns:p14="http://schemas.microsoft.com/office/powerpoint/2010/main" val="24389524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2A076-3AF5-1549-9640-55A0BE694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883" y="245106"/>
            <a:ext cx="10467513" cy="429145"/>
          </a:xfrm>
        </p:spPr>
        <p:txBody>
          <a:bodyPr/>
          <a:lstStyle/>
          <a:p>
            <a:r>
              <a:rPr lang="en-US" err="1"/>
              <a:t>Comité</a:t>
            </a:r>
            <a:r>
              <a:rPr lang="en-US"/>
              <a:t> </a:t>
            </a:r>
            <a:r>
              <a:rPr lang="en-US" err="1"/>
              <a:t>Consultivo</a:t>
            </a:r>
            <a:r>
              <a:rPr lang="en-US"/>
              <a:t> </a:t>
            </a:r>
            <a:endParaRPr lang="en-US" b="0"/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AAFC58-8A40-6A45-B35A-E8076B5C5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5796" y="7427913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9C633-AF9B-9840-B7F1-7587910FEF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10A68F-5ABF-FB01-DC23-9E045C21B3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50" t="1062" r="79623" b="27309"/>
          <a:stretch/>
        </p:blipFill>
        <p:spPr>
          <a:xfrm>
            <a:off x="11298869" y="178832"/>
            <a:ext cx="673248" cy="58737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D533E31-F4D6-489C-2000-AE75EF0938AA}"/>
              </a:ext>
            </a:extLst>
          </p:cNvPr>
          <p:cNvGrpSpPr/>
          <p:nvPr/>
        </p:nvGrpSpPr>
        <p:grpSpPr>
          <a:xfrm>
            <a:off x="312106" y="1035425"/>
            <a:ext cx="11317518" cy="5615569"/>
            <a:chOff x="131304" y="928790"/>
            <a:chExt cx="13965014" cy="6929213"/>
          </a:xfrm>
        </p:grpSpPr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4AEDC49B-7B55-8BAE-D9F1-92A4C6AC1045}"/>
                </a:ext>
              </a:extLst>
            </p:cNvPr>
            <p:cNvSpPr txBox="1">
              <a:spLocks/>
            </p:cNvSpPr>
            <p:nvPr/>
          </p:nvSpPr>
          <p:spPr>
            <a:xfrm>
              <a:off x="2011246" y="3286666"/>
              <a:ext cx="9045633" cy="42914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4000">
                <a:solidFill>
                  <a:srgbClr val="FF0000"/>
                </a:solidFill>
                <a:ea typeface="Calibri"/>
                <a:cs typeface="Calibri"/>
              </a:endParaRPr>
            </a:p>
          </p:txBody>
        </p:sp>
        <p:pic>
          <p:nvPicPr>
            <p:cNvPr id="1026" name="Picture 2" descr="Home">
              <a:extLst>
                <a:ext uri="{FF2B5EF4-FFF2-40B4-BE49-F238E27FC236}">
                  <a16:creationId xmlns:a16="http://schemas.microsoft.com/office/drawing/2014/main" id="{26B783DC-5596-11CB-C48A-54942F182B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635" y="1299411"/>
              <a:ext cx="1590611" cy="2997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Graham Christie Named COO of the Alameda Corridor Transportation Authority  | Business Wire">
              <a:extLst>
                <a:ext uri="{FF2B5EF4-FFF2-40B4-BE49-F238E27FC236}">
                  <a16:creationId xmlns:a16="http://schemas.microsoft.com/office/drawing/2014/main" id="{D35B26B2-FD81-2101-7A02-6AB8DB60BE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6813" y="928790"/>
              <a:ext cx="970079" cy="867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Cyclyx welcomes freight railway BNSF to consortium and John Lovenburg to  its executive advisory board | Agilyx">
              <a:extLst>
                <a:ext uri="{FF2B5EF4-FFF2-40B4-BE49-F238E27FC236}">
                  <a16:creationId xmlns:a16="http://schemas.microsoft.com/office/drawing/2014/main" id="{2D0D1D90-A3E9-39C0-D709-8F70B3FFEA4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656" b="30129"/>
            <a:stretch/>
          </p:blipFill>
          <p:spPr bwMode="auto">
            <a:xfrm>
              <a:off x="4086202" y="1168550"/>
              <a:ext cx="2188413" cy="638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Sign In">
              <a:extLst>
                <a:ext uri="{FF2B5EF4-FFF2-40B4-BE49-F238E27FC236}">
                  <a16:creationId xmlns:a16="http://schemas.microsoft.com/office/drawing/2014/main" id="{4B159788-EBEB-E8F1-CB34-04D809BD5B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8912" y="1043512"/>
              <a:ext cx="1238246" cy="1014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Gateway Cities Council Of Governments 2022 Accomplishments">
              <a:extLst>
                <a:ext uri="{FF2B5EF4-FFF2-40B4-BE49-F238E27FC236}">
                  <a16:creationId xmlns:a16="http://schemas.microsoft.com/office/drawing/2014/main" id="{A0583A75-8C72-7F07-1885-37CE28AED1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062" y="3915424"/>
              <a:ext cx="1649473" cy="771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PowerForward - CALSTART">
              <a:extLst>
                <a:ext uri="{FF2B5EF4-FFF2-40B4-BE49-F238E27FC236}">
                  <a16:creationId xmlns:a16="http://schemas.microsoft.com/office/drawing/2014/main" id="{C73536A4-69F8-94CB-6D23-E99CA1903F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46549" y="1074019"/>
              <a:ext cx="894112" cy="947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About - Coalition for Clean Air">
              <a:extLst>
                <a:ext uri="{FF2B5EF4-FFF2-40B4-BE49-F238E27FC236}">
                  <a16:creationId xmlns:a16="http://schemas.microsoft.com/office/drawing/2014/main" id="{9A8CE3EB-8EDB-7015-C26D-773D21AA9E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56797" y="1211620"/>
              <a:ext cx="1600160" cy="705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 descr="Communities for a Better Environment">
              <a:extLst>
                <a:ext uri="{FF2B5EF4-FFF2-40B4-BE49-F238E27FC236}">
                  <a16:creationId xmlns:a16="http://schemas.microsoft.com/office/drawing/2014/main" id="{0E542BB3-9D6E-DA9A-58DE-8DD02D0592B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5" b="13886"/>
            <a:stretch/>
          </p:blipFill>
          <p:spPr bwMode="auto">
            <a:xfrm>
              <a:off x="12863551" y="928790"/>
              <a:ext cx="1067180" cy="110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2" name="Picture 18" descr="Los Angeles County Board of Supervisors | Los Angeles CA">
              <a:extLst>
                <a:ext uri="{FF2B5EF4-FFF2-40B4-BE49-F238E27FC236}">
                  <a16:creationId xmlns:a16="http://schemas.microsoft.com/office/drawing/2014/main" id="{93F5AFA9-E188-E8BA-E5B0-352BE539914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9" t="13762" r="8666" b="20389"/>
            <a:stretch/>
          </p:blipFill>
          <p:spPr bwMode="auto">
            <a:xfrm>
              <a:off x="2264037" y="3698210"/>
              <a:ext cx="1491576" cy="1163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4" name="Picture 20" descr="About - Earthjustice">
              <a:extLst>
                <a:ext uri="{FF2B5EF4-FFF2-40B4-BE49-F238E27FC236}">
                  <a16:creationId xmlns:a16="http://schemas.microsoft.com/office/drawing/2014/main" id="{1A22F8CD-7F10-BC3B-4B54-7326D2A0E9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062" y="2500417"/>
              <a:ext cx="1819554" cy="363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6" name="Picture 22" descr="EYCEJ (@EYCEJ) / X">
              <a:extLst>
                <a:ext uri="{FF2B5EF4-FFF2-40B4-BE49-F238E27FC236}">
                  <a16:creationId xmlns:a16="http://schemas.microsoft.com/office/drawing/2014/main" id="{EA29C82E-733D-BB08-8EAE-8837811DE08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17" b="8187"/>
            <a:stretch/>
          </p:blipFill>
          <p:spPr bwMode="auto">
            <a:xfrm>
              <a:off x="2307359" y="2232434"/>
              <a:ext cx="1205478" cy="10427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8" name="Picture 24" descr="Harbor Trucking Association: welcome all members! - Truck Sales Long Beach  &amp; Los Angeles">
              <a:extLst>
                <a:ext uri="{FF2B5EF4-FFF2-40B4-BE49-F238E27FC236}">
                  <a16:creationId xmlns:a16="http://schemas.microsoft.com/office/drawing/2014/main" id="{C77CFE5E-4215-B582-3D45-DCBEDFBBBA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08625" y="5105316"/>
              <a:ext cx="1169959" cy="11699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0" name="Picture 26" descr="United We Stand | Team 848">
              <a:extLst>
                <a:ext uri="{FF2B5EF4-FFF2-40B4-BE49-F238E27FC236}">
                  <a16:creationId xmlns:a16="http://schemas.microsoft.com/office/drawing/2014/main" id="{6DCB6480-4CB6-468F-7E46-20BDB0BD5D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0187" y="6631376"/>
              <a:ext cx="905911" cy="1177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2" name="Picture 28" descr="Los Angeles County Business Federation">
              <a:extLst>
                <a:ext uri="{FF2B5EF4-FFF2-40B4-BE49-F238E27FC236}">
                  <a16:creationId xmlns:a16="http://schemas.microsoft.com/office/drawing/2014/main" id="{85451E54-4D2C-5E8F-186F-8C3B53FE67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28744" y="2431799"/>
              <a:ext cx="1525437" cy="8175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4" name="Picture 30" descr="BizFed - LA County Public Works - BizFed">
              <a:extLst>
                <a:ext uri="{FF2B5EF4-FFF2-40B4-BE49-F238E27FC236}">
                  <a16:creationId xmlns:a16="http://schemas.microsoft.com/office/drawing/2014/main" id="{F197B56E-4B1E-31F9-F6E0-054B6BC61B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0601" y="3822497"/>
              <a:ext cx="1104796" cy="912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70C66C4-B01F-0A48-AECF-739CBC6E694F}"/>
                </a:ext>
              </a:extLst>
            </p:cNvPr>
            <p:cNvGrpSpPr/>
            <p:nvPr/>
          </p:nvGrpSpPr>
          <p:grpSpPr>
            <a:xfrm>
              <a:off x="10298516" y="2250761"/>
              <a:ext cx="1516721" cy="1205256"/>
              <a:chOff x="6476088" y="3568222"/>
              <a:chExt cx="1682318" cy="1336847"/>
            </a:xfrm>
          </p:grpSpPr>
          <p:pic>
            <p:nvPicPr>
              <p:cNvPr id="1056" name="Picture 32" descr="LAEDC | Los Angeles County Economic Development Corporation">
                <a:extLst>
                  <a:ext uri="{FF2B5EF4-FFF2-40B4-BE49-F238E27FC236}">
                    <a16:creationId xmlns:a16="http://schemas.microsoft.com/office/drawing/2014/main" id="{E5DC9AAA-95B9-7034-A95F-B72A014C21A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977"/>
              <a:stretch/>
            </p:blipFill>
            <p:spPr bwMode="auto">
              <a:xfrm>
                <a:off x="6476088" y="4318739"/>
                <a:ext cx="1682318" cy="5863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8" name="Picture 34" descr="Los Angeles County Economic Development Corporation (LAEDC) | LinkedIn">
                <a:extLst>
                  <a:ext uri="{FF2B5EF4-FFF2-40B4-BE49-F238E27FC236}">
                    <a16:creationId xmlns:a16="http://schemas.microsoft.com/office/drawing/2014/main" id="{77130ABA-281A-C5FF-AE9C-1F52005E327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15133" y="3568222"/>
                <a:ext cx="804227" cy="8042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60" name="Picture 36" descr="LAUSD Schools To Remain Closed Through At Least May 1 Amid Coronavirus  Crisis – Deadline">
              <a:extLst>
                <a:ext uri="{FF2B5EF4-FFF2-40B4-BE49-F238E27FC236}">
                  <a16:creationId xmlns:a16="http://schemas.microsoft.com/office/drawing/2014/main" id="{F4E3339E-2F59-92DF-873E-865135AD379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3" r="22983"/>
            <a:stretch/>
          </p:blipFill>
          <p:spPr bwMode="auto">
            <a:xfrm>
              <a:off x="6662273" y="2299650"/>
              <a:ext cx="1091525" cy="11031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2" name="Picture 38" descr="Resources for Renters – LB United">
              <a:extLst>
                <a:ext uri="{FF2B5EF4-FFF2-40B4-BE49-F238E27FC236}">
                  <a16:creationId xmlns:a16="http://schemas.microsoft.com/office/drawing/2014/main" id="{2418E032-6376-F88F-4076-1E78A79DB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9964" y="2533479"/>
              <a:ext cx="1526947" cy="638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4" name="Picture 40" descr="Long Beach Alliance for Children with Asthma We CAN Control Asthma Now. -  ppt download">
              <a:extLst>
                <a:ext uri="{FF2B5EF4-FFF2-40B4-BE49-F238E27FC236}">
                  <a16:creationId xmlns:a16="http://schemas.microsoft.com/office/drawing/2014/main" id="{1B79C7F5-8D90-0025-C739-FA9082726B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868" y="4990358"/>
              <a:ext cx="1851132" cy="13865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8" name="Picture 44" descr="Long Beach Transit COVID-19 Response | AFSCME District Council 36">
              <a:extLst>
                <a:ext uri="{FF2B5EF4-FFF2-40B4-BE49-F238E27FC236}">
                  <a16:creationId xmlns:a16="http://schemas.microsoft.com/office/drawing/2014/main" id="{66B2DD6C-D141-45B9-AB52-6C768CDB7C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0560" y="6410319"/>
              <a:ext cx="1764878" cy="13827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0" name="Picture 46" descr="Home - The California Endowment">
              <a:extLst>
                <a:ext uri="{FF2B5EF4-FFF2-40B4-BE49-F238E27FC236}">
                  <a16:creationId xmlns:a16="http://schemas.microsoft.com/office/drawing/2014/main" id="{9C09502B-719C-DCD4-1E4A-5651D88B32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304" y="7271673"/>
              <a:ext cx="1868926" cy="5863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2" name="Picture 48" descr="CSULB's Center for International Trade &amp; Transportation (CITT) Receives a  Five-year Grant Renewal | CSULB">
              <a:extLst>
                <a:ext uri="{FF2B5EF4-FFF2-40B4-BE49-F238E27FC236}">
                  <a16:creationId xmlns:a16="http://schemas.microsoft.com/office/drawing/2014/main" id="{6C2A722C-D80E-C25A-FBF5-87C0E996A1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014" y="6572178"/>
              <a:ext cx="1515387" cy="1008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4" name="Picture 50" descr="Home Page">
              <a:extLst>
                <a:ext uri="{FF2B5EF4-FFF2-40B4-BE49-F238E27FC236}">
                  <a16:creationId xmlns:a16="http://schemas.microsoft.com/office/drawing/2014/main" id="{EB6DF238-185E-A694-E40B-0AC58FFCE8B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85" r="19489"/>
            <a:stretch/>
          </p:blipFill>
          <p:spPr bwMode="auto">
            <a:xfrm>
              <a:off x="8513012" y="2365421"/>
              <a:ext cx="1237557" cy="1008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6" name="Picture 52" descr="Long Beach Residents Empowered">
              <a:extLst>
                <a:ext uri="{FF2B5EF4-FFF2-40B4-BE49-F238E27FC236}">
                  <a16:creationId xmlns:a16="http://schemas.microsoft.com/office/drawing/2014/main" id="{D85BD809-3155-12E4-4C76-9FACC6550F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67292" y="5102920"/>
              <a:ext cx="1533939" cy="587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8" name="Picture 54" descr="EPA - Pacific Southwest (@EPAregion9) / X">
              <a:extLst>
                <a:ext uri="{FF2B5EF4-FFF2-40B4-BE49-F238E27FC236}">
                  <a16:creationId xmlns:a16="http://schemas.microsoft.com/office/drawing/2014/main" id="{0CDD4C0D-A5EE-25BE-0037-02C951EEC2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2414" y="5248476"/>
              <a:ext cx="1006024" cy="1006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0" name="Picture 56" descr="Watson Land Company | LinkedIn">
              <a:extLst>
                <a:ext uri="{FF2B5EF4-FFF2-40B4-BE49-F238E27FC236}">
                  <a16:creationId xmlns:a16="http://schemas.microsoft.com/office/drawing/2014/main" id="{52970DB9-BDA4-16AC-7603-79E90F95D7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44545" y="6716976"/>
              <a:ext cx="1006024" cy="1006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2" name="Picture 58" descr="BREATHE California of Los Angeles County - GuideStar Profile">
              <a:extLst>
                <a:ext uri="{FF2B5EF4-FFF2-40B4-BE49-F238E27FC236}">
                  <a16:creationId xmlns:a16="http://schemas.microsoft.com/office/drawing/2014/main" id="{122F4414-82B0-608D-9489-6FBBBC264A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5182" y="5440670"/>
              <a:ext cx="2067069" cy="6216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4" name="Picture 60" descr="METRANS, a.s. | Prague">
              <a:extLst>
                <a:ext uri="{FF2B5EF4-FFF2-40B4-BE49-F238E27FC236}">
                  <a16:creationId xmlns:a16="http://schemas.microsoft.com/office/drawing/2014/main" id="{CDDAC300-D115-5223-4F5F-3095059FE13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20" t="32808" r="18259" b="33554"/>
            <a:stretch/>
          </p:blipFill>
          <p:spPr bwMode="auto">
            <a:xfrm>
              <a:off x="6364466" y="7202582"/>
              <a:ext cx="1851132" cy="655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6" name="Picture 62" descr="Metrolink">
              <a:extLst>
                <a:ext uri="{FF2B5EF4-FFF2-40B4-BE49-F238E27FC236}">
                  <a16:creationId xmlns:a16="http://schemas.microsoft.com/office/drawing/2014/main" id="{75D78CF1-ED30-3480-EDBD-2D524D38548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045" b="21068"/>
            <a:stretch/>
          </p:blipFill>
          <p:spPr bwMode="auto">
            <a:xfrm>
              <a:off x="338399" y="6272648"/>
              <a:ext cx="1454736" cy="8566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8" name="Picture 64" descr="NRDC — Chicago Actors' Call to Action">
              <a:extLst>
                <a:ext uri="{FF2B5EF4-FFF2-40B4-BE49-F238E27FC236}">
                  <a16:creationId xmlns:a16="http://schemas.microsoft.com/office/drawing/2014/main" id="{808C14F8-32D5-9FEB-1FFB-784F82399AF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82" t="9856" r="10565" b="11581"/>
            <a:stretch/>
          </p:blipFill>
          <p:spPr bwMode="auto">
            <a:xfrm>
              <a:off x="6469755" y="6410319"/>
              <a:ext cx="1678713" cy="690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0" name="Picture 66" descr="FOR IMMEDIATE RELEASE Contact: Jessica Alvarenga June 21, 2021  jalvarenga@pmsasip.com 562-432-4042 Container Dwell Time is Slig">
              <a:extLst>
                <a:ext uri="{FF2B5EF4-FFF2-40B4-BE49-F238E27FC236}">
                  <a16:creationId xmlns:a16="http://schemas.microsoft.com/office/drawing/2014/main" id="{9D4A659D-9A47-AA3E-80D5-5485A8DF4C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43693" y="6037541"/>
              <a:ext cx="1952625" cy="433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2" name="Picture 68" descr="Port of Long Beach launches new branding and website • Long Beach Post News">
              <a:extLst>
                <a:ext uri="{FF2B5EF4-FFF2-40B4-BE49-F238E27FC236}">
                  <a16:creationId xmlns:a16="http://schemas.microsoft.com/office/drawing/2014/main" id="{04FAFBEC-2C30-21B6-E4BE-6BD6309353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6329" y="3881408"/>
              <a:ext cx="1914552" cy="765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4" name="Picture 70" descr="Port of Los Angeles | Los Angeles CA">
              <a:extLst>
                <a:ext uri="{FF2B5EF4-FFF2-40B4-BE49-F238E27FC236}">
                  <a16:creationId xmlns:a16="http://schemas.microsoft.com/office/drawing/2014/main" id="{663E7929-1687-EE2D-7DB1-ABC7F42786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6444" y="3698210"/>
              <a:ext cx="1222154" cy="1222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6" name="Picture 72" descr="South Coast Air Quality Management District (South Coast AQMD) air quality  contributor profile | IQAir">
              <a:extLst>
                <a:ext uri="{FF2B5EF4-FFF2-40B4-BE49-F238E27FC236}">
                  <a16:creationId xmlns:a16="http://schemas.microsoft.com/office/drawing/2014/main" id="{058FB195-D203-06B7-FF09-E8CECAD67B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657" y="4915337"/>
              <a:ext cx="1357311" cy="13573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8" name="Picture 74" descr="Southeast LA Collaborative – Transforming communities">
              <a:extLst>
                <a:ext uri="{FF2B5EF4-FFF2-40B4-BE49-F238E27FC236}">
                  <a16:creationId xmlns:a16="http://schemas.microsoft.com/office/drawing/2014/main" id="{80AA93B7-66F9-1BE1-3C9E-EE1FFFB5C6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9963" y="3796626"/>
              <a:ext cx="1619033" cy="9416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00" name="Picture 76" descr="SCAG logo - Coalition for Clean Air">
              <a:extLst>
                <a:ext uri="{FF2B5EF4-FFF2-40B4-BE49-F238E27FC236}">
                  <a16:creationId xmlns:a16="http://schemas.microsoft.com/office/drawing/2014/main" id="{BFC87531-FB30-24D1-C7CF-F6FEDBAE56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68418" y="3739372"/>
              <a:ext cx="1446087" cy="9746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02" name="Picture 78">
              <a:extLst>
                <a:ext uri="{FF2B5EF4-FFF2-40B4-BE49-F238E27FC236}">
                  <a16:creationId xmlns:a16="http://schemas.microsoft.com/office/drawing/2014/main" id="{C063B055-0CA3-0650-05C0-2377456C16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87383" y="5085461"/>
              <a:ext cx="1020912" cy="1177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04" name="Picture 80" descr="USC Equity Research Institute | Los Angeles CA">
              <a:extLst>
                <a:ext uri="{FF2B5EF4-FFF2-40B4-BE49-F238E27FC236}">
                  <a16:creationId xmlns:a16="http://schemas.microsoft.com/office/drawing/2014/main" id="{55B635F7-937C-6D4C-3A77-C9F63CF3A21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2" t="16004" b="10734"/>
            <a:stretch/>
          </p:blipFill>
          <p:spPr bwMode="auto">
            <a:xfrm>
              <a:off x="12492506" y="6832591"/>
              <a:ext cx="1283886" cy="10138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TextBox 1">
            <a:extLst>
              <a:ext uri="{FF2B5EF4-FFF2-40B4-BE49-F238E27FC236}">
                <a16:creationId xmlns:a16="http://schemas.microsoft.com/office/drawing/2014/main" id="{444892F7-7ED0-97D3-26E1-1268A9C1012B}"/>
              </a:ext>
            </a:extLst>
          </p:cNvPr>
          <p:cNvSpPr txBox="1"/>
          <p:nvPr/>
        </p:nvSpPr>
        <p:spPr>
          <a:xfrm>
            <a:off x="3936037" y="6641628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D13DA17-87CC-9F84-9E6A-63C7C2D7A055}"/>
              </a:ext>
            </a:extLst>
          </p:cNvPr>
          <p:cNvSpPr/>
          <p:nvPr/>
        </p:nvSpPr>
        <p:spPr>
          <a:xfrm>
            <a:off x="10092765" y="4371822"/>
            <a:ext cx="1538074" cy="6588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Teamsters 848 (@Teamsters848) / X">
            <a:extLst>
              <a:ext uri="{FF2B5EF4-FFF2-40B4-BE49-F238E27FC236}">
                <a16:creationId xmlns:a16="http://schemas.microsoft.com/office/drawing/2014/main" id="{EAEE6FC2-1D37-CFF6-88AE-3A2E02F2A5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0" t="8087" r="13735" b="6715"/>
          <a:stretch/>
        </p:blipFill>
        <p:spPr bwMode="auto">
          <a:xfrm>
            <a:off x="10533598" y="4186679"/>
            <a:ext cx="706581" cy="86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63548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3C99381-FC16-B6AD-15B5-2BD2258D8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7793" y="3622946"/>
            <a:ext cx="2091842" cy="146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78AD105-E073-9D7B-285F-7F256AB67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554" y="2795526"/>
            <a:ext cx="2055507" cy="142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02A076-3AF5-1549-9640-55A0BE694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883" y="224540"/>
            <a:ext cx="9045633" cy="429145"/>
          </a:xfrm>
        </p:spPr>
        <p:txBody>
          <a:bodyPr/>
          <a:lstStyle/>
          <a:p>
            <a:r>
              <a:rPr lang="en-US" err="1">
                <a:ea typeface="+mn-lt"/>
                <a:cs typeface="+mn-lt"/>
              </a:rPr>
              <a:t>Comité</a:t>
            </a:r>
            <a:r>
              <a:rPr lang="en-US">
                <a:ea typeface="+mn-lt"/>
                <a:cs typeface="+mn-lt"/>
              </a:rPr>
              <a:t> de </a:t>
            </a:r>
            <a:r>
              <a:rPr lang="en-US" err="1">
                <a:ea typeface="+mn-lt"/>
                <a:cs typeface="+mn-lt"/>
              </a:rPr>
              <a:t>Liderazgo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Comunitario</a:t>
            </a:r>
            <a:endParaRPr lang="en-US" err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AAFC58-8A40-6A45-B35A-E8076B5C5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5796" y="6389688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9C633-AF9B-9840-B7F1-7587910FEF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5C8D27-C984-6E12-1DD6-00249BB3AAA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855" t="481" r="54418" b="27890"/>
          <a:stretch/>
        </p:blipFill>
        <p:spPr>
          <a:xfrm>
            <a:off x="11298869" y="178832"/>
            <a:ext cx="673248" cy="58737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C63539B7-4DA4-9FC4-2BE1-7B1D1975A5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35938"/>
              </p:ext>
            </p:extLst>
          </p:nvPr>
        </p:nvGraphicFramePr>
        <p:xfrm>
          <a:off x="62365" y="984602"/>
          <a:ext cx="6791046" cy="4876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791046">
                  <a:extLst>
                    <a:ext uri="{9D8B030D-6E8A-4147-A177-3AD203B41FA5}">
                      <a16:colId xmlns:a16="http://schemas.microsoft.com/office/drawing/2014/main" val="1592294432"/>
                    </a:ext>
                  </a:extLst>
                </a:gridCol>
              </a:tblGrid>
              <a:tr h="264795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en-US" sz="1800" b="0" i="0" u="none" strike="noStrike" noProof="0" err="1">
                          <a:effectLst/>
                          <a:latin typeface="Calibri"/>
                        </a:rPr>
                        <a:t>Incluye</a:t>
                      </a:r>
                      <a:r>
                        <a:rPr lang="en-US" sz="1800" b="0" i="0" u="none" strike="noStrike" noProof="0">
                          <a:effectLst/>
                          <a:latin typeface="Calibri"/>
                        </a:rPr>
                        <a:t> a </a:t>
                      </a:r>
                      <a:r>
                        <a:rPr lang="en-US" sz="1800" b="0" i="0" u="none" strike="noStrike" noProof="0" err="1">
                          <a:effectLst/>
                          <a:latin typeface="Calibri"/>
                        </a:rPr>
                        <a:t>representantes</a:t>
                      </a:r>
                      <a:r>
                        <a:rPr lang="en-US" sz="1800" b="0" i="0" u="none" strike="noStrike" noProof="0">
                          <a:effectLst/>
                          <a:latin typeface="Calibri"/>
                        </a:rPr>
                        <a:t> de las </a:t>
                      </a:r>
                      <a:r>
                        <a:rPr lang="en-US" sz="1800" b="0" i="0" u="none" strike="noStrike" noProof="0" err="1">
                          <a:effectLst/>
                          <a:latin typeface="Calibri"/>
                        </a:rPr>
                        <a:t>comunidades</a:t>
                      </a:r>
                      <a:r>
                        <a:rPr lang="en-US" sz="1800" b="0" i="0" u="none" strike="noStrike" noProof="0">
                          <a:effectLst/>
                          <a:latin typeface="Calibri"/>
                        </a:rPr>
                        <a:t> de </a:t>
                      </a:r>
                      <a:r>
                        <a:rPr lang="en-US" sz="1800" b="0" i="0" u="none" strike="noStrike" noProof="0" err="1">
                          <a:effectLst/>
                          <a:latin typeface="Calibri"/>
                        </a:rPr>
                        <a:t>los</a:t>
                      </a:r>
                      <a:r>
                        <a:rPr lang="en-US" sz="1800" b="0" i="0" u="none" strike="noStrike" noProof="0">
                          <a:effectLst/>
                          <a:latin typeface="Calibri"/>
                        </a:rPr>
                        <a:t> </a:t>
                      </a:r>
                      <a:r>
                        <a:rPr lang="en-US" sz="1800" b="0" i="0" u="none" strike="noStrike" noProof="0" err="1">
                          <a:effectLst/>
                          <a:latin typeface="Calibri"/>
                        </a:rPr>
                        <a:t>corredores</a:t>
                      </a:r>
                      <a:r>
                        <a:rPr lang="en-US" sz="1800" b="0" i="0" u="none" strike="noStrike" noProof="0">
                          <a:effectLst/>
                          <a:latin typeface="Calibri"/>
                        </a:rPr>
                        <a:t>:</a:t>
                      </a:r>
                      <a:endParaRPr lang="en-US" sz="1800">
                        <a:effectLst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545732736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Luis Mesa, Bell​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939475610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Natalie Diaz Rubio, Bell Gardens​​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853127361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Emmanuel Godinez, Boyle Heights​​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339099936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 err="1">
                          <a:effectLst/>
                        </a:rPr>
                        <a:t>Fa'alagilagi</a:t>
                      </a:r>
                      <a:r>
                        <a:rPr lang="en-US" sz="1600">
                          <a:effectLst/>
                        </a:rPr>
                        <a:t> Meni-Siliga, Carson​​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844171715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Alfonso Garate, Commerce​​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920473577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Phyllis Ollison, Compton​​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731823222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Irma Lopez, Cudahy​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311374000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lvl="0" indent="-285750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Guadalupe Arellano, East LA</a:t>
                      </a:r>
                      <a:endParaRPr lang="en-US" sz="1600"/>
                    </a:p>
                    <a:p>
                      <a:pPr marL="285750" lvl="0" indent="-285750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Kathleen Barajas, East LA</a:t>
                      </a:r>
                    </a:p>
                    <a:p>
                      <a:pPr marL="285750" lvl="0" indent="-285750">
                        <a:buFont typeface="Calibri" panose="020F0502020204030204" pitchFamily="34" charset="0"/>
                        <a:buChar char="&gt;"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Miyuki Gomez, East LA </a:t>
                      </a:r>
                      <a:endParaRPr lang="en-US" sz="1600">
                        <a:effectLst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260993488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 err="1">
                          <a:effectLst/>
                        </a:rPr>
                        <a:t>Sinetta</a:t>
                      </a:r>
                      <a:r>
                        <a:rPr lang="en-US" sz="1600">
                          <a:effectLst/>
                        </a:rPr>
                        <a:t> Farley, East/Rancho Dominguez​</a:t>
                      </a: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en-US" sz="1600">
                        <a:effectLst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208245909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Jose Rodolfo Vallejo, Huntington Park​​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398910040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Dan Wamba, Lakewood​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4075706916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 dirty="0">
                          <a:effectLst/>
                        </a:rPr>
                        <a:t>Marcos Lopez, Long Beach​​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537716657"/>
                  </a:ext>
                </a:extLst>
              </a:tr>
            </a:tbl>
          </a:graphicData>
        </a:graphic>
      </p:graphicFrame>
      <p:grpSp>
        <p:nvGrpSpPr>
          <p:cNvPr id="24" name="Group 23">
            <a:extLst>
              <a:ext uri="{FF2B5EF4-FFF2-40B4-BE49-F238E27FC236}">
                <a16:creationId xmlns:a16="http://schemas.microsoft.com/office/drawing/2014/main" id="{7B572E2D-502E-C400-35A9-1B1963BCDEC7}"/>
              </a:ext>
            </a:extLst>
          </p:cNvPr>
          <p:cNvGrpSpPr/>
          <p:nvPr/>
        </p:nvGrpSpPr>
        <p:grpSpPr>
          <a:xfrm>
            <a:off x="7829669" y="1021780"/>
            <a:ext cx="4310810" cy="5811841"/>
            <a:chOff x="5576154" y="54822"/>
            <a:chExt cx="6661986" cy="8981692"/>
          </a:xfrm>
        </p:grpSpPr>
        <p:pic>
          <p:nvPicPr>
            <p:cNvPr id="22" name="Picture 21" descr="A group of people standing in front of a bus&#10;&#10;Description automatically generated">
              <a:extLst>
                <a:ext uri="{FF2B5EF4-FFF2-40B4-BE49-F238E27FC236}">
                  <a16:creationId xmlns:a16="http://schemas.microsoft.com/office/drawing/2014/main" id="{F733CBE7-33AB-0C49-E74B-D8C99A4E56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909" t="29188" r="64" b="13709"/>
            <a:stretch/>
          </p:blipFill>
          <p:spPr>
            <a:xfrm>
              <a:off x="5592412" y="54822"/>
              <a:ext cx="6645728" cy="291742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Picture 22" descr="A group of people standing in front of a bus&#10;&#10;Description automatically generated">
              <a:extLst>
                <a:ext uri="{FF2B5EF4-FFF2-40B4-BE49-F238E27FC236}">
                  <a16:creationId xmlns:a16="http://schemas.microsoft.com/office/drawing/2014/main" id="{175A1D11-6B2D-651B-BF71-0BE0B520F6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197" t="30983" r="3158"/>
            <a:stretch/>
          </p:blipFill>
          <p:spPr>
            <a:xfrm>
              <a:off x="5576154" y="6376598"/>
              <a:ext cx="6661814" cy="2659916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6" name="TextBox 1">
            <a:extLst>
              <a:ext uri="{FF2B5EF4-FFF2-40B4-BE49-F238E27FC236}">
                <a16:creationId xmlns:a16="http://schemas.microsoft.com/office/drawing/2014/main" id="{25110C23-2317-AA29-7FD4-BDC2818293BB}"/>
              </a:ext>
            </a:extLst>
          </p:cNvPr>
          <p:cNvSpPr txBox="1"/>
          <p:nvPr/>
        </p:nvSpPr>
        <p:spPr>
          <a:xfrm>
            <a:off x="3984811" y="6610352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FF51387-D0C9-5334-7139-D303B68040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4162057"/>
              </p:ext>
            </p:extLst>
          </p:nvPr>
        </p:nvGraphicFramePr>
        <p:xfrm>
          <a:off x="3851300" y="977039"/>
          <a:ext cx="4886012" cy="414173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86012">
                  <a:extLst>
                    <a:ext uri="{9D8B030D-6E8A-4147-A177-3AD203B41FA5}">
                      <a16:colId xmlns:a16="http://schemas.microsoft.com/office/drawing/2014/main" val="1592294432"/>
                    </a:ext>
                  </a:extLst>
                </a:gridCol>
              </a:tblGrid>
              <a:tr h="322520">
                <a:tc>
                  <a:txBody>
                    <a:bodyPr/>
                    <a:lstStyle/>
                    <a:p>
                      <a:pPr marL="0" indent="0" fontAlgn="base">
                        <a:buFont typeface="Calibri" panose="020F0502020204030204" pitchFamily="34" charset="0"/>
                        <a:buNone/>
                        <a:tabLst/>
                      </a:pPr>
                      <a:endParaRPr lang="en-US" sz="1800">
                        <a:effectLst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545732736"/>
                  </a:ext>
                </a:extLst>
              </a:tr>
              <a:tr h="297710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Maria Reyes, Long Beach</a:t>
                      </a:r>
                    </a:p>
                    <a:p>
                      <a:pPr marL="285750" lvl="0" indent="-285750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Marlene Sanchez, Long Beach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939475610"/>
                  </a:ext>
                </a:extLst>
              </a:tr>
              <a:tr h="297710">
                <a:tc>
                  <a:txBody>
                    <a:bodyPr/>
                    <a:lstStyle/>
                    <a:p>
                      <a:pPr marL="285750" lvl="0" indent="-285750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Aide Castro, Lynwood</a:t>
                      </a:r>
                    </a:p>
                    <a:p>
                      <a:pPr marL="285750" lvl="0" indent="-285750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Elizabeth Zamarripa, Lynwood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853127361"/>
                  </a:ext>
                </a:extLst>
              </a:tr>
              <a:tr h="297710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Jamila Cervantes, Maywood​​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339099936"/>
                  </a:ext>
                </a:extLst>
              </a:tr>
              <a:tr h="362218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Andres Duarte, Montebello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844171715"/>
                  </a:ext>
                </a:extLst>
              </a:tr>
              <a:tr h="297710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 dirty="0" err="1">
                          <a:effectLst/>
                        </a:rPr>
                        <a:t>Tiesha</a:t>
                      </a:r>
                      <a:r>
                        <a:rPr lang="en-US" sz="1600" dirty="0">
                          <a:effectLst/>
                        </a:rPr>
                        <a:t> Davis, San Pedro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920473577"/>
                  </a:ext>
                </a:extLst>
              </a:tr>
              <a:tr h="297710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Esmeralda Hernandez, South Gate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731823222"/>
                  </a:ext>
                </a:extLst>
              </a:tr>
              <a:tr h="297710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Viridiana Preciado Cervantes, Walnut Park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311374000"/>
                  </a:ext>
                </a:extLst>
              </a:tr>
              <a:tr h="297710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 dirty="0">
                          <a:effectLst/>
                        </a:rPr>
                        <a:t>Manuel Arellano, Wilmington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260993488"/>
                  </a:ext>
                </a:extLst>
              </a:tr>
              <a:tr h="297710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 dirty="0">
                          <a:effectLst/>
                        </a:rPr>
                        <a:t>Dora Douglas, Vernon</a:t>
                      </a:r>
                    </a:p>
                    <a:p>
                      <a:pPr marL="285750" lvl="0" indent="-285750">
                        <a:buFont typeface="Calibri" panose="020F0502020204030204" pitchFamily="34" charset="0"/>
                        <a:buChar char="&gt;"/>
                      </a:pPr>
                      <a:r>
                        <a:rPr lang="en-US" sz="1600" dirty="0">
                          <a:effectLst/>
                        </a:rPr>
                        <a:t>Kevin Shin, At-Large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2082459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452313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D900D-5A30-FBCF-3345-4BCBFC757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883" y="242569"/>
            <a:ext cx="9045633" cy="429145"/>
          </a:xfrm>
        </p:spPr>
        <p:txBody>
          <a:bodyPr/>
          <a:lstStyle/>
          <a:p>
            <a:r>
              <a:rPr lang="en-US" err="1"/>
              <a:t>Grupos</a:t>
            </a:r>
            <a:r>
              <a:rPr lang="en-US"/>
              <a:t> de </a:t>
            </a:r>
            <a:r>
              <a:rPr lang="en-US" err="1"/>
              <a:t>trabajo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7DCA91-24A0-01E6-E8E2-0BEC8235E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883" y="1142999"/>
            <a:ext cx="5973618" cy="4742065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s-419" b="1">
                <a:solidFill>
                  <a:srgbClr val="000000"/>
                </a:solidFill>
                <a:latin typeface="Calibri "/>
              </a:rPr>
              <a:t>Propósito de los grupos de trabajo </a:t>
            </a:r>
            <a:endParaRPr lang="es-419" b="1" i="0">
              <a:solidFill>
                <a:srgbClr val="000000"/>
              </a:solidFill>
              <a:effectLst/>
              <a:latin typeface="Calibri "/>
            </a:endParaRPr>
          </a:p>
          <a:p>
            <a:pPr marL="572770" lvl="1"/>
            <a:r>
              <a:rPr lang="es-419">
                <a:solidFill>
                  <a:srgbClr val="000000"/>
                </a:solidFill>
                <a:latin typeface="Calibri "/>
              </a:rPr>
              <a:t>Investigar, analizar y discutir temas específicos.</a:t>
            </a:r>
          </a:p>
          <a:p>
            <a:pPr marL="572770" lvl="1"/>
            <a:r>
              <a:rPr lang="es-419">
                <a:solidFill>
                  <a:srgbClr val="000000"/>
                </a:solidFill>
                <a:latin typeface="Calibri "/>
              </a:rPr>
              <a:t>Elaborar propuestas y recomendaciones para someterlas a la consideración del CLC/ Comité Consultivo</a:t>
            </a:r>
          </a:p>
          <a:p>
            <a:pPr marL="572770" lvl="1"/>
            <a:r>
              <a:rPr lang="es-419" b="0" i="0">
                <a:solidFill>
                  <a:srgbClr val="000000"/>
                </a:solidFill>
                <a:effectLst/>
                <a:latin typeface="Calibri "/>
              </a:rPr>
              <a:t>Ayudar a facilitar reuniones enfocadas y constructivas.</a:t>
            </a:r>
          </a:p>
          <a:p>
            <a:pPr>
              <a:spcBef>
                <a:spcPts val="1800"/>
              </a:spcBef>
            </a:pPr>
            <a:r>
              <a:rPr lang="es-419" b="1">
                <a:solidFill>
                  <a:srgbClr val="000000"/>
                </a:solidFill>
                <a:latin typeface="Calibri "/>
              </a:rPr>
              <a:t>Grupos de trabajo establecidos </a:t>
            </a:r>
            <a:endParaRPr lang="es-419" b="1" i="0">
              <a:solidFill>
                <a:srgbClr val="000000"/>
              </a:solidFill>
              <a:effectLst/>
              <a:latin typeface="Calibri "/>
            </a:endParaRPr>
          </a:p>
          <a:p>
            <a:pPr lvl="1"/>
            <a:r>
              <a:rPr lang="es-419">
                <a:solidFill>
                  <a:srgbClr val="000000"/>
                </a:solidFill>
                <a:latin typeface="Calibri "/>
              </a:rPr>
              <a:t>Grupo de trabajo sobre equidad (se reúne mensualmente)</a:t>
            </a:r>
          </a:p>
          <a:p>
            <a:pPr lvl="1"/>
            <a:r>
              <a:rPr lang="es-419">
                <a:solidFill>
                  <a:srgbClr val="000000"/>
                </a:solidFill>
                <a:latin typeface="Calibri "/>
              </a:rPr>
              <a:t>Grupo de trabajo sobre camiones de emisiones cero (se reúne mensualmente) </a:t>
            </a:r>
          </a:p>
          <a:p>
            <a:pPr lvl="1"/>
            <a:r>
              <a:rPr lang="es-419" b="0" i="0">
                <a:solidFill>
                  <a:srgbClr val="000000"/>
                </a:solidFill>
                <a:effectLst/>
                <a:latin typeface="Calibri "/>
              </a:rPr>
              <a:t>Comité de Coordinación (se reúne cuando es necesario)</a:t>
            </a:r>
          </a:p>
          <a:p>
            <a:pPr algn="l">
              <a:spcBef>
                <a:spcPts val="1800"/>
              </a:spcBef>
            </a:pPr>
            <a:r>
              <a:rPr lang="es-419" b="1" i="0">
                <a:solidFill>
                  <a:srgbClr val="000000"/>
                </a:solidFill>
                <a:effectLst/>
                <a:latin typeface="Calibri "/>
              </a:rPr>
              <a:t>Participantes </a:t>
            </a:r>
          </a:p>
          <a:p>
            <a:pPr lvl="1"/>
            <a:r>
              <a:rPr lang="es-419" b="0" i="0">
                <a:solidFill>
                  <a:srgbClr val="000000"/>
                </a:solidFill>
                <a:effectLst/>
                <a:latin typeface="Calibri "/>
              </a:rPr>
              <a:t>Miembros del Comité Consultivo </a:t>
            </a:r>
          </a:p>
          <a:p>
            <a:pPr lvl="1"/>
            <a:r>
              <a:rPr lang="es-419" b="0" i="0">
                <a:solidFill>
                  <a:srgbClr val="000000"/>
                </a:solidFill>
                <a:effectLst/>
                <a:latin typeface="Calibri "/>
              </a:rPr>
              <a:t>Miembros del CLC </a:t>
            </a:r>
            <a:r>
              <a:rPr lang="es-419">
                <a:solidFill>
                  <a:srgbClr val="000000"/>
                </a:solidFill>
                <a:latin typeface="Calibri "/>
              </a:rPr>
              <a:t> </a:t>
            </a:r>
            <a:endParaRPr lang="es-419" b="0" i="0">
              <a:solidFill>
                <a:srgbClr val="000000"/>
              </a:solidFill>
              <a:effectLst/>
              <a:latin typeface="Calibri "/>
            </a:endParaRPr>
          </a:p>
          <a:p>
            <a:pPr lvl="1"/>
            <a:r>
              <a:rPr lang="es-419" b="0" i="0">
                <a:solidFill>
                  <a:srgbClr val="000000"/>
                </a:solidFill>
                <a:effectLst/>
                <a:latin typeface="Calibri "/>
              </a:rPr>
              <a:t>Otras partes interesadas y expertos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1601A6-A00A-887A-58EE-BE6FD8A87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5950AD-C187-0325-E7EB-000EE2D2F7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975" t="395" r="28298" b="27976"/>
          <a:stretch/>
        </p:blipFill>
        <p:spPr>
          <a:xfrm>
            <a:off x="11298869" y="178832"/>
            <a:ext cx="673248" cy="58737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F4A30120-DFA6-BC42-0888-5BA628D75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958" y="1485586"/>
            <a:ext cx="5409190" cy="405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408946-AC50-1505-C5A1-B1ED1ED87713}"/>
              </a:ext>
            </a:extLst>
          </p:cNvPr>
          <p:cNvSpPr txBox="1"/>
          <p:nvPr/>
        </p:nvSpPr>
        <p:spPr>
          <a:xfrm>
            <a:off x="408709" y="5823445"/>
            <a:ext cx="35301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kern="0">
                <a:latin typeface="Calibri" panose="020F0502020204030204"/>
                <a:cs typeface="Calibri"/>
              </a:rPr>
              <a:t>CLC	 </a:t>
            </a:r>
            <a:r>
              <a:rPr lang="en-US" sz="1200" i="1" kern="0" err="1">
                <a:latin typeface="Calibri" panose="020F0502020204030204"/>
                <a:cs typeface="Calibri"/>
              </a:rPr>
              <a:t>Comité</a:t>
            </a:r>
            <a:r>
              <a:rPr lang="en-US" sz="1200" i="1" kern="0">
                <a:latin typeface="Calibri" panose="020F0502020204030204"/>
                <a:cs typeface="Calibri"/>
              </a:rPr>
              <a:t> de </a:t>
            </a:r>
            <a:r>
              <a:rPr lang="en-US" sz="1200" i="1" kern="0" err="1">
                <a:latin typeface="Calibri" panose="020F0502020204030204"/>
                <a:cs typeface="Calibri"/>
              </a:rPr>
              <a:t>Liderazgo</a:t>
            </a:r>
            <a:r>
              <a:rPr lang="en-US" sz="1200" i="1" kern="0">
                <a:latin typeface="Calibri" panose="020F0502020204030204"/>
                <a:cs typeface="Calibri"/>
              </a:rPr>
              <a:t> </a:t>
            </a:r>
            <a:r>
              <a:rPr lang="en-US" sz="1200" i="1" kern="0" err="1">
                <a:latin typeface="Calibri" panose="020F0502020204030204"/>
                <a:cs typeface="Calibri"/>
              </a:rPr>
              <a:t>Comunitario</a:t>
            </a:r>
            <a:endParaRPr lang="en-US" sz="1200" i="1"/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C1E98DD2-337E-5A7E-B4F5-2F8E74D30E60}"/>
              </a:ext>
            </a:extLst>
          </p:cNvPr>
          <p:cNvSpPr txBox="1"/>
          <p:nvPr/>
        </p:nvSpPr>
        <p:spPr>
          <a:xfrm>
            <a:off x="4050690" y="6592823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419" sz="900" b="1">
                <a:solidFill>
                  <a:srgbClr val="FF0000"/>
                </a:solidFill>
                <a:cs typeface="Calibri"/>
              </a:rPr>
              <a:t>INFORMACIÓN SÓLO CON FINES DE DISCUSIÓN - SUJETA A CAMBIOS</a:t>
            </a:r>
            <a:endParaRPr lang="en-US" sz="900" b="1">
              <a:solidFill>
                <a:srgbClr val="FF000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52242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B27B0-E42C-EC8E-CA86-D3ED391DB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321" y="248070"/>
            <a:ext cx="9482986" cy="429145"/>
          </a:xfrm>
        </p:spPr>
        <p:txBody>
          <a:bodyPr/>
          <a:lstStyle/>
          <a:p>
            <a:r>
              <a:rPr lang="en-US" err="1"/>
              <a:t>Colaboración</a:t>
            </a:r>
            <a:r>
              <a:rPr lang="en-US"/>
              <a:t> con </a:t>
            </a:r>
            <a:r>
              <a:rPr lang="en-US" err="1"/>
              <a:t>organizaciones</a:t>
            </a:r>
            <a:r>
              <a:rPr lang="en-US"/>
              <a:t> de base </a:t>
            </a:r>
            <a:r>
              <a:rPr lang="en-US" err="1"/>
              <a:t>comunitaria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405584-656D-DA13-58A3-0399756AB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BBB4905-D43C-1D95-E36D-7A1FE277E2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6927" y="1003006"/>
            <a:ext cx="5740400" cy="506232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ts val="3200"/>
              </a:lnSpc>
              <a:buNone/>
              <a:defRPr/>
            </a:pPr>
            <a:r>
              <a:rPr lang="en-US" sz="2000" b="1" err="1"/>
              <a:t>Objetivos</a:t>
            </a:r>
            <a:r>
              <a:rPr lang="en-US" sz="2000" b="1"/>
              <a:t> de </a:t>
            </a:r>
            <a:r>
              <a:rPr lang="en-US" sz="2000" b="1" err="1"/>
              <a:t>colaboración</a:t>
            </a:r>
            <a:r>
              <a:rPr lang="en-US" sz="2000" b="1"/>
              <a:t> CBO*</a:t>
            </a:r>
            <a:endParaRPr lang="en-US" sz="2400" b="1"/>
          </a:p>
          <a:p>
            <a:pPr marL="342900" lvl="1" indent="-3429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Tx/>
              <a:buChar char="&gt;"/>
              <a:defRPr/>
            </a:pPr>
            <a:r>
              <a:rPr lang="es-419" sz="2000" i="1">
                <a:cs typeface="Calibri"/>
              </a:rPr>
              <a:t>Garantizar mejores resultados en la participación pública</a:t>
            </a:r>
          </a:p>
          <a:p>
            <a:pPr marL="342900" lvl="1" indent="-3429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Tx/>
              <a:buChar char="&gt;"/>
              <a:defRPr/>
            </a:pPr>
            <a:r>
              <a:rPr lang="es-419" sz="2000" i="1">
                <a:cs typeface="Calibri"/>
              </a:rPr>
              <a:t>Alcanzar a más comunidades y partes interesadas </a:t>
            </a:r>
          </a:p>
          <a:p>
            <a:pPr marL="342900" lvl="1" indent="-3429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Tx/>
              <a:buChar char="&gt;"/>
              <a:defRPr/>
            </a:pPr>
            <a:r>
              <a:rPr lang="es-419" sz="2000" i="1">
                <a:cs typeface="Calibri"/>
              </a:rPr>
              <a:t>Proporcionar información sobre el proyecto a las comunidades centradas en la equidad (EFC) y otras áreas </a:t>
            </a:r>
          </a:p>
          <a:p>
            <a:pPr marL="342900" lvl="1" indent="-3429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Tx/>
              <a:buChar char="&gt;"/>
              <a:defRPr/>
            </a:pPr>
            <a:r>
              <a:rPr lang="es-419" sz="2000" i="1">
                <a:cs typeface="Calibri"/>
              </a:rPr>
              <a:t>Cultivar la confianza con la comunidad.</a:t>
            </a:r>
          </a:p>
          <a:p>
            <a:pPr marL="342900" lvl="1" indent="-3429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Tx/>
              <a:buChar char="&gt;"/>
              <a:defRPr/>
            </a:pPr>
            <a:r>
              <a:rPr lang="es-419" sz="2000" i="1">
                <a:cs typeface="Calibri"/>
              </a:rPr>
              <a:t>Fomentar relaciones positivas con las organizaciones comunitarias activas.</a:t>
            </a:r>
            <a:endParaRPr lang="en-US" sz="2000" i="1">
              <a:latin typeface="Calibri"/>
              <a:ea typeface="Calibri"/>
              <a:cs typeface="Calibri"/>
            </a:endParaRPr>
          </a:p>
        </p:txBody>
      </p:sp>
      <p:pic>
        <p:nvPicPr>
          <p:cNvPr id="7" name="Graphic 6" descr="Cycle with people with solid fill">
            <a:extLst>
              <a:ext uri="{FF2B5EF4-FFF2-40B4-BE49-F238E27FC236}">
                <a16:creationId xmlns:a16="http://schemas.microsoft.com/office/drawing/2014/main" id="{32A5BF1F-379A-21BA-3A87-60E94910D6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45952" y="51710"/>
            <a:ext cx="888998" cy="888998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EC753589-1605-0992-457C-8B337D453720}"/>
              </a:ext>
            </a:extLst>
          </p:cNvPr>
          <p:cNvGrpSpPr/>
          <p:nvPr/>
        </p:nvGrpSpPr>
        <p:grpSpPr>
          <a:xfrm>
            <a:off x="6027478" y="1098400"/>
            <a:ext cx="6208178" cy="4125082"/>
            <a:chOff x="1165301" y="1056276"/>
            <a:chExt cx="7327564" cy="486887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E415E27-6DDF-1B90-F0B7-F0BC75906684}"/>
                </a:ext>
              </a:extLst>
            </p:cNvPr>
            <p:cNvSpPr/>
            <p:nvPr/>
          </p:nvSpPr>
          <p:spPr>
            <a:xfrm>
              <a:off x="1165301" y="1255648"/>
              <a:ext cx="3452994" cy="4669499"/>
            </a:xfrm>
            <a:prstGeom prst="rect">
              <a:avLst/>
            </a:prstGeom>
            <a:solidFill>
              <a:srgbClr val="EBF9F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71381D2-76BB-F78A-FFC8-93AE152E5491}"/>
                </a:ext>
              </a:extLst>
            </p:cNvPr>
            <p:cNvSpPr/>
            <p:nvPr/>
          </p:nvSpPr>
          <p:spPr>
            <a:xfrm>
              <a:off x="4773879" y="1130094"/>
              <a:ext cx="3430160" cy="4669499"/>
            </a:xfrm>
            <a:prstGeom prst="rect">
              <a:avLst/>
            </a:prstGeom>
            <a:solidFill>
              <a:srgbClr val="FEFD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A8FC080-70E8-39AA-E2FD-0CD57AB9599A}"/>
                </a:ext>
              </a:extLst>
            </p:cNvPr>
            <p:cNvSpPr/>
            <p:nvPr/>
          </p:nvSpPr>
          <p:spPr>
            <a:xfrm>
              <a:off x="4773879" y="1080651"/>
              <a:ext cx="3430160" cy="442285"/>
            </a:xfrm>
            <a:prstGeom prst="roundRect">
              <a:avLst/>
            </a:prstGeom>
            <a:solidFill>
              <a:srgbClr val="F4ED1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A687014-8790-2D05-588E-3A201DA9E286}"/>
                </a:ext>
              </a:extLst>
            </p:cNvPr>
            <p:cNvSpPr txBox="1"/>
            <p:nvPr/>
          </p:nvSpPr>
          <p:spPr>
            <a:xfrm>
              <a:off x="5429259" y="3784853"/>
              <a:ext cx="2364812" cy="3360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lnSpc>
                  <a:spcPts val="1500"/>
                </a:lnSpc>
              </a:pPr>
              <a:r>
                <a:rPr lang="en-US" sz="1400" b="1" i="0" u="none" strike="noStrike" noProof="0" err="1">
                  <a:solidFill>
                    <a:srgbClr val="000000"/>
                  </a:solidFill>
                  <a:latin typeface="Calibri"/>
                </a:rPr>
                <a:t>Divulgación</a:t>
              </a:r>
              <a:r>
                <a:rPr lang="en-US" sz="1400" b="1" i="0" u="none" strike="noStrike" noProof="0">
                  <a:solidFill>
                    <a:srgbClr val="000000"/>
                  </a:solidFill>
                  <a:latin typeface="Calibri"/>
                </a:rPr>
                <a:t> escolar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D18E1C4-ADEC-BE15-F4B6-B9FF5F3E4FA1}"/>
                </a:ext>
              </a:extLst>
            </p:cNvPr>
            <p:cNvSpPr txBox="1"/>
            <p:nvPr/>
          </p:nvSpPr>
          <p:spPr>
            <a:xfrm>
              <a:off x="5429259" y="2793863"/>
              <a:ext cx="2677217" cy="3360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n-US" sz="1400" b="1" i="0" u="none" strike="noStrike" noProof="0" err="1">
                  <a:solidFill>
                    <a:srgbClr val="000000"/>
                  </a:solidFill>
                  <a:latin typeface="Calibri"/>
                </a:rPr>
                <a:t>Interceptores</a:t>
              </a:r>
              <a:r>
                <a:rPr lang="en-US" sz="1400" b="1" i="0" u="none" strike="noStrike" noProof="0">
                  <a:solidFill>
                    <a:srgbClr val="000000"/>
                  </a:solidFill>
                  <a:latin typeface="Calibri"/>
                </a:rPr>
                <a:t> de </a:t>
              </a:r>
              <a:r>
                <a:rPr lang="en-US" sz="1400" b="1" i="0" u="none" strike="noStrike" noProof="0" err="1">
                  <a:solidFill>
                    <a:srgbClr val="000000"/>
                  </a:solidFill>
                  <a:latin typeface="Calibri"/>
                </a:rPr>
                <a:t>tránsito</a:t>
              </a:r>
              <a:endParaRPr lang="en-US" sz="1400" b="1" i="0" u="none" strike="noStrike" noProof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5821FFE-6753-1966-A155-504FFE22C080}"/>
                </a:ext>
              </a:extLst>
            </p:cNvPr>
            <p:cNvSpPr txBox="1"/>
            <p:nvPr/>
          </p:nvSpPr>
          <p:spPr>
            <a:xfrm>
              <a:off x="5483847" y="4344576"/>
              <a:ext cx="3009018" cy="5630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lnSpc>
                  <a:spcPts val="1500"/>
                </a:lnSpc>
                <a:buClr>
                  <a:srgbClr val="000000"/>
                </a:buClr>
              </a:pPr>
              <a:r>
                <a:rPr lang="en-US" sz="1400" b="1" i="0" u="none" strike="noStrike" noProof="0" err="1">
                  <a:solidFill>
                    <a:srgbClr val="000000"/>
                  </a:solidFill>
                  <a:latin typeface="Calibri"/>
                </a:rPr>
                <a:t>Reuniones</a:t>
              </a:r>
              <a:r>
                <a:rPr lang="en-US" sz="1400" b="1" i="0" u="none" strike="noStrike" noProof="0">
                  <a:solidFill>
                    <a:srgbClr val="000000"/>
                  </a:solidFill>
                  <a:latin typeface="Calibri"/>
                </a:rPr>
                <a:t> </a:t>
              </a:r>
              <a:r>
                <a:rPr lang="en-US" sz="1400" b="1" i="0" u="none" strike="noStrike" noProof="0" err="1">
                  <a:solidFill>
                    <a:srgbClr val="000000"/>
                  </a:solidFill>
                  <a:latin typeface="Calibri"/>
                </a:rPr>
                <a:t>coorganizadas</a:t>
              </a:r>
              <a:r>
                <a:rPr lang="en-US" sz="1400" b="1" i="0" u="none" strike="noStrike" noProof="0">
                  <a:solidFill>
                    <a:srgbClr val="000000"/>
                  </a:solidFill>
                  <a:latin typeface="Calibri"/>
                </a:rPr>
                <a:t> </a:t>
              </a:r>
              <a:r>
                <a:rPr lang="en-US" sz="1400" b="1" i="0" u="none" strike="noStrike" noProof="0" err="1">
                  <a:solidFill>
                    <a:srgbClr val="000000"/>
                  </a:solidFill>
                  <a:latin typeface="Calibri"/>
                </a:rPr>
                <a:t>por</a:t>
              </a:r>
              <a:r>
                <a:rPr lang="en-US" sz="1400" b="1" i="0" u="none" strike="noStrike" noProof="0">
                  <a:solidFill>
                    <a:srgbClr val="000000"/>
                  </a:solidFill>
                  <a:latin typeface="Calibri"/>
                </a:rPr>
                <a:t> CBOs</a:t>
              </a:r>
              <a:endParaRPr lang="en-US" sz="1400" i="1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85909A4-ED37-0B8E-8279-8601E21F6132}"/>
                </a:ext>
              </a:extLst>
            </p:cNvPr>
            <p:cNvSpPr txBox="1"/>
            <p:nvPr/>
          </p:nvSpPr>
          <p:spPr>
            <a:xfrm>
              <a:off x="5403789" y="3251671"/>
              <a:ext cx="3063606" cy="5630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lnSpc>
                  <a:spcPts val="1500"/>
                </a:lnSpc>
              </a:pPr>
              <a:r>
                <a:rPr lang="en-US" sz="1400" b="1" err="1"/>
                <a:t>Divulgación</a:t>
              </a:r>
              <a:r>
                <a:rPr lang="en-US" sz="1400" b="1"/>
                <a:t> del </a:t>
              </a:r>
              <a:r>
                <a:rPr lang="en-US" sz="1400" b="1" err="1"/>
                <a:t>corredor</a:t>
              </a:r>
              <a:r>
                <a:rPr lang="en-US" sz="1400" b="1"/>
                <a:t> </a:t>
              </a:r>
              <a:r>
                <a:rPr lang="en-US" sz="1400" b="1" err="1"/>
                <a:t>empresarial</a:t>
              </a:r>
              <a:endParaRPr lang="en-US" sz="1400" b="1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4DBA59D-7BDC-057A-D117-A6D5F47D67F1}"/>
                </a:ext>
              </a:extLst>
            </p:cNvPr>
            <p:cNvSpPr txBox="1"/>
            <p:nvPr/>
          </p:nvSpPr>
          <p:spPr>
            <a:xfrm>
              <a:off x="4699303" y="1120877"/>
              <a:ext cx="3269596" cy="3995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b="1" err="1"/>
                <a:t>Actividades</a:t>
              </a:r>
              <a:r>
                <a:rPr lang="en-US" sz="1600" b="1"/>
                <a:t> de </a:t>
              </a:r>
              <a:r>
                <a:rPr lang="en-US" sz="1600" b="1" err="1"/>
                <a:t>participación</a:t>
              </a:r>
              <a:endParaRPr lang="en-US" sz="1600" b="1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B51246B-1779-4424-89A1-98E8D9A4A8E7}"/>
                </a:ext>
              </a:extLst>
            </p:cNvPr>
            <p:cNvSpPr txBox="1"/>
            <p:nvPr/>
          </p:nvSpPr>
          <p:spPr>
            <a:xfrm>
              <a:off x="5431169" y="1775576"/>
              <a:ext cx="2845087" cy="3360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>
                <a:lnSpc>
                  <a:spcPts val="1500"/>
                </a:lnSpc>
              </a:pPr>
              <a:r>
                <a:rPr lang="en-US" sz="1400" b="1" err="1">
                  <a:cs typeface="Calibri"/>
                </a:rPr>
                <a:t>Casetas</a:t>
              </a:r>
              <a:r>
                <a:rPr lang="en-US" sz="1400" b="1">
                  <a:cs typeface="Calibri"/>
                </a:rPr>
                <a:t> de </a:t>
              </a:r>
              <a:r>
                <a:rPr lang="en-US" sz="1400" b="1" err="1">
                  <a:cs typeface="Calibri"/>
                </a:rPr>
                <a:t>información</a:t>
              </a:r>
              <a:endParaRPr lang="en-US" sz="1400" b="1">
                <a:cs typeface="Calibri"/>
              </a:endParaRPr>
            </a:p>
          </p:txBody>
        </p:sp>
        <p:pic>
          <p:nvPicPr>
            <p:cNvPr id="18" name="Graphic 17" descr="Circus Tent with solid fill">
              <a:extLst>
                <a:ext uri="{FF2B5EF4-FFF2-40B4-BE49-F238E27FC236}">
                  <a16:creationId xmlns:a16="http://schemas.microsoft.com/office/drawing/2014/main" id="{B1AF1097-D848-3183-A7D7-CA696111E4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896944" y="1625608"/>
              <a:ext cx="457200" cy="4572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2BF1202-CCD3-B12E-04E0-FC38B219EABC}"/>
                </a:ext>
              </a:extLst>
            </p:cNvPr>
            <p:cNvSpPr txBox="1"/>
            <p:nvPr/>
          </p:nvSpPr>
          <p:spPr>
            <a:xfrm>
              <a:off x="5432604" y="2203869"/>
              <a:ext cx="2845087" cy="5630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>
                <a:lnSpc>
                  <a:spcPts val="1500"/>
                </a:lnSpc>
              </a:pPr>
              <a:r>
                <a:rPr lang="en-US" sz="1400" b="1" err="1">
                  <a:cs typeface="Calibri"/>
                </a:rPr>
                <a:t>Casetas</a:t>
              </a:r>
              <a:r>
                <a:rPr lang="en-US" sz="1400" b="1">
                  <a:cs typeface="Calibri"/>
                </a:rPr>
                <a:t> </a:t>
              </a:r>
              <a:r>
                <a:rPr lang="en-US" sz="1400" b="1" err="1">
                  <a:cs typeface="Calibri"/>
                </a:rPr>
                <a:t>emergentes</a:t>
              </a:r>
              <a:r>
                <a:rPr lang="en-US" sz="1400" b="1">
                  <a:cs typeface="Calibri"/>
                </a:rPr>
                <a:t> de </a:t>
              </a:r>
              <a:r>
                <a:rPr lang="en-US" sz="1400" b="1" err="1">
                  <a:cs typeface="Calibri"/>
                </a:rPr>
                <a:t>divulgación</a:t>
              </a:r>
              <a:endParaRPr lang="en-US" sz="1400" i="1">
                <a:cs typeface="Calibri"/>
              </a:endParaRPr>
            </a:p>
          </p:txBody>
        </p:sp>
        <p:pic>
          <p:nvPicPr>
            <p:cNvPr id="20" name="Graphic 19" descr="Streetcar with solid fill">
              <a:extLst>
                <a:ext uri="{FF2B5EF4-FFF2-40B4-BE49-F238E27FC236}">
                  <a16:creationId xmlns:a16="http://schemas.microsoft.com/office/drawing/2014/main" id="{0FF4AEDE-CF34-A8C2-0569-C1981C68E8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878608" y="2588085"/>
              <a:ext cx="552480" cy="55248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0ACD67E-1E7E-FE37-E636-70D90988EFAE}"/>
                </a:ext>
              </a:extLst>
            </p:cNvPr>
            <p:cNvSpPr txBox="1"/>
            <p:nvPr/>
          </p:nvSpPr>
          <p:spPr>
            <a:xfrm>
              <a:off x="5467902" y="4837270"/>
              <a:ext cx="2680840" cy="5630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lnSpc>
                  <a:spcPts val="1500"/>
                </a:lnSpc>
                <a:buClr>
                  <a:srgbClr val="000000"/>
                </a:buClr>
              </a:pPr>
              <a:r>
                <a:rPr lang="en-US" sz="1400" b="1" i="0" u="none" strike="noStrike" noProof="0" err="1">
                  <a:solidFill>
                    <a:srgbClr val="000000"/>
                  </a:solidFill>
                  <a:latin typeface="Calibri"/>
                </a:rPr>
                <a:t>Otros</a:t>
              </a:r>
              <a:r>
                <a:rPr lang="en-US" sz="1400" b="1" i="0" u="none" strike="noStrike" noProof="0">
                  <a:solidFill>
                    <a:srgbClr val="000000"/>
                  </a:solidFill>
                  <a:latin typeface="Calibri"/>
                </a:rPr>
                <a:t> </a:t>
              </a:r>
              <a:r>
                <a:rPr lang="en-US" sz="1400" b="1" i="0" u="none" strike="noStrike" noProof="0" err="1">
                  <a:solidFill>
                    <a:srgbClr val="000000"/>
                  </a:solidFill>
                  <a:latin typeface="Calibri"/>
                </a:rPr>
                <a:t>esfuerzos</a:t>
              </a:r>
              <a:r>
                <a:rPr lang="en-US" sz="1400" b="1" i="0" u="none" strike="noStrike" noProof="0">
                  <a:solidFill>
                    <a:srgbClr val="000000"/>
                  </a:solidFill>
                  <a:latin typeface="Calibri"/>
                </a:rPr>
                <a:t> de </a:t>
              </a:r>
              <a:r>
                <a:rPr lang="en-US" sz="1400" b="1" i="0" u="none" strike="noStrike" noProof="0" err="1">
                  <a:solidFill>
                    <a:srgbClr val="000000"/>
                  </a:solidFill>
                  <a:latin typeface="Calibri"/>
                </a:rPr>
                <a:t>divulgación</a:t>
              </a:r>
              <a:endParaRPr lang="en-US" sz="1400" i="1"/>
            </a:p>
          </p:txBody>
        </p:sp>
        <p:pic>
          <p:nvPicPr>
            <p:cNvPr id="22" name="Graphic 21" descr="Handshake with solid fill">
              <a:extLst>
                <a:ext uri="{FF2B5EF4-FFF2-40B4-BE49-F238E27FC236}">
                  <a16:creationId xmlns:a16="http://schemas.microsoft.com/office/drawing/2014/main" id="{5B7841E4-9E66-D58A-36C4-257F76F1D9E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924445" y="3202738"/>
              <a:ext cx="457200" cy="457200"/>
            </a:xfrm>
            <a:prstGeom prst="rect">
              <a:avLst/>
            </a:prstGeom>
          </p:spPr>
        </p:pic>
        <p:pic>
          <p:nvPicPr>
            <p:cNvPr id="23" name="Graphic 22" descr="Books with solid fill">
              <a:extLst>
                <a:ext uri="{FF2B5EF4-FFF2-40B4-BE49-F238E27FC236}">
                  <a16:creationId xmlns:a16="http://schemas.microsoft.com/office/drawing/2014/main" id="{9BD53BF7-64F7-FA58-BD45-8E937A8882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968438" y="3729564"/>
              <a:ext cx="403347" cy="403347"/>
            </a:xfrm>
            <a:prstGeom prst="rect">
              <a:avLst/>
            </a:prstGeom>
          </p:spPr>
        </p:pic>
        <p:pic>
          <p:nvPicPr>
            <p:cNvPr id="24" name="Graphic 23" descr="Meeting with solid fill">
              <a:extLst>
                <a:ext uri="{FF2B5EF4-FFF2-40B4-BE49-F238E27FC236}">
                  <a16:creationId xmlns:a16="http://schemas.microsoft.com/office/drawing/2014/main" id="{1076B8B3-A534-50D9-BEC6-F503F7506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4943848" y="4236813"/>
              <a:ext cx="457200" cy="457200"/>
            </a:xfrm>
            <a:prstGeom prst="rect">
              <a:avLst/>
            </a:prstGeom>
          </p:spPr>
        </p:pic>
        <p:pic>
          <p:nvPicPr>
            <p:cNvPr id="25" name="Graphic 24" descr="Influencer with solid fill">
              <a:extLst>
                <a:ext uri="{FF2B5EF4-FFF2-40B4-BE49-F238E27FC236}">
                  <a16:creationId xmlns:a16="http://schemas.microsoft.com/office/drawing/2014/main" id="{D22AA0D7-B917-2175-C88B-B45911F4E5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4943848" y="4704169"/>
              <a:ext cx="457200" cy="457200"/>
            </a:xfrm>
            <a:prstGeom prst="rect">
              <a:avLst/>
            </a:prstGeom>
          </p:spPr>
        </p:pic>
        <p:pic>
          <p:nvPicPr>
            <p:cNvPr id="26" name="Graphic 25" descr="Kiosk with solid fill">
              <a:extLst>
                <a:ext uri="{FF2B5EF4-FFF2-40B4-BE49-F238E27FC236}">
                  <a16:creationId xmlns:a16="http://schemas.microsoft.com/office/drawing/2014/main" id="{27D79F58-0D13-A1B1-1F55-5B80AABAC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4908593" y="2151720"/>
              <a:ext cx="449020" cy="449020"/>
            </a:xfrm>
            <a:prstGeom prst="rect">
              <a:avLst/>
            </a:prstGeom>
          </p:spPr>
        </p:pic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1CE878A3-17E8-67B6-B628-022446BF4B1D}"/>
                </a:ext>
              </a:extLst>
            </p:cNvPr>
            <p:cNvSpPr/>
            <p:nvPr/>
          </p:nvSpPr>
          <p:spPr>
            <a:xfrm>
              <a:off x="1234242" y="1094250"/>
              <a:ext cx="3478218" cy="442285"/>
            </a:xfrm>
            <a:prstGeom prst="roundRect">
              <a:avLst/>
            </a:prstGeom>
            <a:solidFill>
              <a:srgbClr val="00B0C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F73D1F0-7BA2-52C8-4B16-B8730B3BD46C}"/>
                </a:ext>
              </a:extLst>
            </p:cNvPr>
            <p:cNvSpPr txBox="1"/>
            <p:nvPr/>
          </p:nvSpPr>
          <p:spPr>
            <a:xfrm>
              <a:off x="1283163" y="1107272"/>
              <a:ext cx="2994359" cy="3995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b="1" err="1">
                  <a:solidFill>
                    <a:schemeClr val="bg1"/>
                  </a:solidFill>
                </a:rPr>
                <a:t>Actividades</a:t>
              </a:r>
              <a:r>
                <a:rPr lang="en-US" sz="1600" b="1">
                  <a:solidFill>
                    <a:schemeClr val="bg1"/>
                  </a:solidFill>
                </a:rPr>
                <a:t> de </a:t>
              </a:r>
              <a:r>
                <a:rPr lang="en-US" sz="1600" b="1" err="1">
                  <a:solidFill>
                    <a:schemeClr val="bg1"/>
                  </a:solidFill>
                </a:rPr>
                <a:t>notificación</a:t>
              </a:r>
              <a:endParaRPr lang="en-US" sz="1600" b="1">
                <a:solidFill>
                  <a:schemeClr val="bg1"/>
                </a:solidFill>
              </a:endParaRPr>
            </a:p>
          </p:txBody>
        </p:sp>
        <p:pic>
          <p:nvPicPr>
            <p:cNvPr id="29" name="Graphic 28" descr="Megaphone1 with solid fill">
              <a:extLst>
                <a:ext uri="{FF2B5EF4-FFF2-40B4-BE49-F238E27FC236}">
                  <a16:creationId xmlns:a16="http://schemas.microsoft.com/office/drawing/2014/main" id="{D2A70213-7DCE-4D77-2ABB-76CA2AC25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4118296" y="1068325"/>
              <a:ext cx="492844" cy="492844"/>
            </a:xfrm>
            <a:prstGeom prst="rect">
              <a:avLst/>
            </a:prstGeom>
          </p:spPr>
        </p:pic>
        <p:pic>
          <p:nvPicPr>
            <p:cNvPr id="30" name="Graphic 29" descr="Social network with solid fill">
              <a:extLst>
                <a:ext uri="{FF2B5EF4-FFF2-40B4-BE49-F238E27FC236}">
                  <a16:creationId xmlns:a16="http://schemas.microsoft.com/office/drawing/2014/main" id="{34BEE58B-FD97-2924-1DE9-5B3410008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7706097" y="1056276"/>
              <a:ext cx="454814" cy="475662"/>
            </a:xfrm>
            <a:prstGeom prst="rect">
              <a:avLst/>
            </a:prstGeom>
          </p:spPr>
        </p:pic>
        <p:pic>
          <p:nvPicPr>
            <p:cNvPr id="31" name="Graphic 30" descr="Connections with solid fill">
              <a:extLst>
                <a:ext uri="{FF2B5EF4-FFF2-40B4-BE49-F238E27FC236}">
                  <a16:creationId xmlns:a16="http://schemas.microsoft.com/office/drawing/2014/main" id="{4FC89F59-DD04-9337-27CE-2517EC337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1363621" y="5005518"/>
              <a:ext cx="365760" cy="36576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68BBEE3-A29A-D43F-E2C5-9E9981ABACBA}"/>
                </a:ext>
              </a:extLst>
            </p:cNvPr>
            <p:cNvSpPr txBox="1"/>
            <p:nvPr/>
          </p:nvSpPr>
          <p:spPr>
            <a:xfrm>
              <a:off x="1781352" y="4847133"/>
              <a:ext cx="2813331" cy="6175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r>
                <a:rPr lang="en-US" sz="1400" b="1" err="1"/>
                <a:t>Publicaciones</a:t>
              </a:r>
              <a:r>
                <a:rPr lang="en-US" sz="1400" b="1"/>
                <a:t> </a:t>
              </a:r>
              <a:r>
                <a:rPr lang="en-US" sz="1400" b="1" err="1"/>
                <a:t>en</a:t>
              </a:r>
              <a:r>
                <a:rPr lang="en-US" sz="1400" b="1"/>
                <a:t> redes </a:t>
              </a:r>
              <a:r>
                <a:rPr lang="en-US" sz="1400" b="1" err="1"/>
                <a:t>sociales</a:t>
              </a:r>
              <a:endParaRPr lang="en-US" sz="1400" b="1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AD85149-F0B3-CAA7-5995-380D340168FE}"/>
                </a:ext>
              </a:extLst>
            </p:cNvPr>
            <p:cNvSpPr txBox="1"/>
            <p:nvPr/>
          </p:nvSpPr>
          <p:spPr>
            <a:xfrm>
              <a:off x="1775834" y="2766617"/>
              <a:ext cx="2563043" cy="3632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1200"/>
                </a:spcBef>
              </a:pPr>
              <a:r>
                <a:rPr lang="en-US" sz="1400" b="1" err="1"/>
                <a:t>Boletines</a:t>
              </a:r>
              <a:r>
                <a:rPr lang="en-US" sz="1400" b="1"/>
                <a:t> </a:t>
              </a:r>
              <a:r>
                <a:rPr lang="en-US" sz="1400" b="1" err="1"/>
                <a:t>electrónicos</a:t>
              </a:r>
              <a:endParaRPr lang="es-419" sz="1400" i="1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AE04CBE-8EEF-3A55-FAE1-4ED9AACC874A}"/>
                </a:ext>
              </a:extLst>
            </p:cNvPr>
            <p:cNvSpPr txBox="1"/>
            <p:nvPr/>
          </p:nvSpPr>
          <p:spPr>
            <a:xfrm>
              <a:off x="1759246" y="3858505"/>
              <a:ext cx="2851894" cy="3632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1200"/>
                </a:spcBef>
                <a:buClr>
                  <a:srgbClr val="000000"/>
                </a:buClr>
              </a:pPr>
              <a:r>
                <a:rPr lang="en-US" sz="1400" b="1" i="0" u="none" strike="noStrike" noProof="0" err="1">
                  <a:solidFill>
                    <a:srgbClr val="000000"/>
                  </a:solidFill>
                  <a:latin typeface="Calibri"/>
                </a:rPr>
                <a:t>Herramientas</a:t>
              </a:r>
              <a:r>
                <a:rPr lang="en-US" sz="1400" b="1" i="0" u="none" strike="noStrike" noProof="0">
                  <a:solidFill>
                    <a:srgbClr val="000000"/>
                  </a:solidFill>
                  <a:latin typeface="Calibri"/>
                </a:rPr>
                <a:t> de </a:t>
              </a:r>
              <a:r>
                <a:rPr lang="en-US" sz="1400" b="1" i="0" u="none" strike="noStrike" noProof="0" err="1">
                  <a:solidFill>
                    <a:srgbClr val="000000"/>
                  </a:solidFill>
                  <a:latin typeface="Calibri"/>
                </a:rPr>
                <a:t>notificación</a:t>
              </a:r>
              <a:endParaRPr kumimoji="0" lang="es-ES" altLang="en-US" sz="11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55F9444-02A7-E9A2-EE22-7D49949E7D7E}"/>
                </a:ext>
              </a:extLst>
            </p:cNvPr>
            <p:cNvSpPr txBox="1"/>
            <p:nvPr/>
          </p:nvSpPr>
          <p:spPr>
            <a:xfrm>
              <a:off x="1777717" y="4280931"/>
              <a:ext cx="2661383" cy="6175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1200"/>
                </a:spcBef>
              </a:pPr>
              <a:r>
                <a:rPr lang="en-US" sz="1400" b="1" err="1"/>
                <a:t>Maraton</a:t>
              </a:r>
              <a:r>
                <a:rPr lang="en-US" sz="1400" b="1"/>
                <a:t> </a:t>
              </a:r>
              <a:r>
                <a:rPr lang="en-US" sz="1400" b="1" err="1"/>
                <a:t>telefonico</a:t>
              </a:r>
              <a:r>
                <a:rPr lang="en-US" sz="1400" b="1"/>
                <a:t> y </a:t>
              </a:r>
              <a:r>
                <a:rPr lang="en-US" sz="1400" b="1" err="1"/>
                <a:t>textos</a:t>
              </a:r>
              <a:r>
                <a:rPr lang="en-US" sz="1400" b="1"/>
                <a:t> SMS</a:t>
              </a:r>
              <a:endParaRPr lang="en-US" sz="1400" i="1"/>
            </a:p>
          </p:txBody>
        </p:sp>
        <p:pic>
          <p:nvPicPr>
            <p:cNvPr id="36" name="Content Placeholder 38" descr="Email with solid fill">
              <a:extLst>
                <a:ext uri="{FF2B5EF4-FFF2-40B4-BE49-F238E27FC236}">
                  <a16:creationId xmlns:a16="http://schemas.microsoft.com/office/drawing/2014/main" id="{48F7205F-3A90-2538-1CF7-D6E5E2140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1364616" y="2760094"/>
              <a:ext cx="365760" cy="36576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FEC38DE-8801-54BB-51A5-37D3FB75D0E5}"/>
                </a:ext>
              </a:extLst>
            </p:cNvPr>
            <p:cNvSpPr txBox="1"/>
            <p:nvPr/>
          </p:nvSpPr>
          <p:spPr>
            <a:xfrm>
              <a:off x="1781589" y="1580177"/>
              <a:ext cx="2866216" cy="61756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s-419" sz="1400" b="1">
                  <a:cs typeface="Calibri"/>
                </a:rPr>
                <a:t>Distribución de folletos y carteles</a:t>
              </a:r>
              <a:endParaRPr lang="en-US" sz="1400" b="1">
                <a:cs typeface="Calibri"/>
              </a:endParaRPr>
            </a:p>
          </p:txBody>
        </p:sp>
        <p:pic>
          <p:nvPicPr>
            <p:cNvPr id="38" name="Graphic 37" descr="Smart Phone with solid fill">
              <a:extLst>
                <a:ext uri="{FF2B5EF4-FFF2-40B4-BE49-F238E27FC236}">
                  <a16:creationId xmlns:a16="http://schemas.microsoft.com/office/drawing/2014/main" id="{AC60FC1E-F91B-512A-05C9-3138B912C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495565" y="4406367"/>
              <a:ext cx="276022" cy="276022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7EA474C-7B96-6211-B3C6-81428BB0C920}"/>
                </a:ext>
              </a:extLst>
            </p:cNvPr>
            <p:cNvSpPr txBox="1"/>
            <p:nvPr/>
          </p:nvSpPr>
          <p:spPr>
            <a:xfrm>
              <a:off x="1707404" y="5428186"/>
              <a:ext cx="2644303" cy="3632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/>
              <a:r>
                <a:rPr lang="en-US" sz="1400" b="1">
                  <a:cs typeface="Calibri"/>
                </a:rPr>
                <a:t>Sitio web/</a:t>
              </a:r>
              <a:r>
                <a:rPr lang="en-US" sz="1400" b="1" err="1">
                  <a:cs typeface="Calibri"/>
                </a:rPr>
                <a:t>Anuncios</a:t>
              </a:r>
              <a:endParaRPr lang="en-US" sz="1400" b="1">
                <a:cs typeface="Calibri"/>
              </a:endParaRPr>
            </a:p>
          </p:txBody>
        </p:sp>
        <p:pic>
          <p:nvPicPr>
            <p:cNvPr id="40" name="Graphic 39" descr="Radio microphone with solid fill">
              <a:extLst>
                <a:ext uri="{FF2B5EF4-FFF2-40B4-BE49-F238E27FC236}">
                  <a16:creationId xmlns:a16="http://schemas.microsoft.com/office/drawing/2014/main" id="{5A6A7645-2CB0-9660-65EE-44F5DDF40A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1378800" y="5462403"/>
              <a:ext cx="365760" cy="365760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F2FD840-79F6-7A42-98AA-5D2DE62315DD}"/>
                </a:ext>
              </a:extLst>
            </p:cNvPr>
            <p:cNvSpPr txBox="1"/>
            <p:nvPr/>
          </p:nvSpPr>
          <p:spPr>
            <a:xfrm>
              <a:off x="1744559" y="3202737"/>
              <a:ext cx="2661383" cy="6175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spcBef>
                  <a:spcPts val="1200"/>
                </a:spcBef>
                <a:buClr>
                  <a:srgbClr val="000000"/>
                </a:buClr>
              </a:pPr>
              <a:r>
                <a:rPr lang="es-419" sz="1400" b="1"/>
                <a:t>Pancartas y carteles para el césped</a:t>
              </a:r>
              <a:endParaRPr lang="es-419" sz="1400"/>
            </a:p>
          </p:txBody>
        </p:sp>
        <p:pic>
          <p:nvPicPr>
            <p:cNvPr id="42" name="Graphic 41" descr="For Sale with solid fill">
              <a:extLst>
                <a:ext uri="{FF2B5EF4-FFF2-40B4-BE49-F238E27FC236}">
                  <a16:creationId xmlns:a16="http://schemas.microsoft.com/office/drawing/2014/main" id="{80BE1E83-8D53-36E0-664E-3FDC3334D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p:blipFill>
          <p:spPr>
            <a:xfrm>
              <a:off x="1356001" y="3269929"/>
              <a:ext cx="365760" cy="365760"/>
            </a:xfrm>
            <a:prstGeom prst="rect">
              <a:avLst/>
            </a:prstGeom>
          </p:spPr>
        </p:pic>
        <p:pic>
          <p:nvPicPr>
            <p:cNvPr id="43" name="Graphic 42" descr="Information with solid fill">
              <a:extLst>
                <a:ext uri="{FF2B5EF4-FFF2-40B4-BE49-F238E27FC236}">
                  <a16:creationId xmlns:a16="http://schemas.microsoft.com/office/drawing/2014/main" id="{18CBD5BE-1BCD-D136-97FF-EBFBC8CC3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p:blipFill>
          <p:spPr>
            <a:xfrm>
              <a:off x="1364616" y="3819109"/>
              <a:ext cx="365760" cy="365760"/>
            </a:xfrm>
            <a:prstGeom prst="rect">
              <a:avLst/>
            </a:prstGeom>
          </p:spPr>
        </p:pic>
        <p:pic>
          <p:nvPicPr>
            <p:cNvPr id="44" name="Graphic 43" descr="Speaker phone with solid fill">
              <a:extLst>
                <a:ext uri="{FF2B5EF4-FFF2-40B4-BE49-F238E27FC236}">
                  <a16:creationId xmlns:a16="http://schemas.microsoft.com/office/drawing/2014/main" id="{6FC4B4EA-5B58-16F6-D3B0-9A049180F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p:blipFill>
          <p:spPr>
            <a:xfrm>
              <a:off x="1239249" y="4162965"/>
              <a:ext cx="457200" cy="457200"/>
            </a:xfrm>
            <a:prstGeom prst="rect">
              <a:avLst/>
            </a:prstGeom>
          </p:spPr>
        </p:pic>
        <p:pic>
          <p:nvPicPr>
            <p:cNvPr id="45" name="Graphic 44" descr="Door Open with solid fill">
              <a:extLst>
                <a:ext uri="{FF2B5EF4-FFF2-40B4-BE49-F238E27FC236}">
                  <a16:creationId xmlns:a16="http://schemas.microsoft.com/office/drawing/2014/main" id="{01330C58-11FB-3B01-F8B6-89DA731DA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/>
            </a:stretch>
          </p:blipFill>
          <p:spPr>
            <a:xfrm>
              <a:off x="1374402" y="2213552"/>
              <a:ext cx="374553" cy="365760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7ACBEDF-B05B-F4E2-DADF-23CF707F2B33}"/>
                </a:ext>
              </a:extLst>
            </p:cNvPr>
            <p:cNvSpPr txBox="1"/>
            <p:nvPr/>
          </p:nvSpPr>
          <p:spPr>
            <a:xfrm>
              <a:off x="1781589" y="2204183"/>
              <a:ext cx="2495933" cy="61756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s-419" sz="1400" b="1">
                  <a:cs typeface="Calibri"/>
                </a:rPr>
                <a:t>Anuncios de puerta a puerta</a:t>
              </a:r>
              <a:endParaRPr lang="en-US" sz="1400" b="1">
                <a:cs typeface="Calibri"/>
              </a:endParaRPr>
            </a:p>
          </p:txBody>
        </p:sp>
        <p:pic>
          <p:nvPicPr>
            <p:cNvPr id="47" name="Graphic 46" descr="Newspaper with solid fill">
              <a:extLst>
                <a:ext uri="{FF2B5EF4-FFF2-40B4-BE49-F238E27FC236}">
                  <a16:creationId xmlns:a16="http://schemas.microsoft.com/office/drawing/2014/main" id="{2CE7CABD-8AFC-4408-34C5-11EE11092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/>
            </a:stretch>
          </p:blipFill>
          <p:spPr>
            <a:xfrm>
              <a:off x="1367627" y="1683757"/>
              <a:ext cx="320322" cy="365760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6B1AF33-8200-FDD1-ED5F-20FAC37FFA1C}"/>
              </a:ext>
            </a:extLst>
          </p:cNvPr>
          <p:cNvGrpSpPr/>
          <p:nvPr/>
        </p:nvGrpSpPr>
        <p:grpSpPr>
          <a:xfrm>
            <a:off x="9544991" y="4865566"/>
            <a:ext cx="2389959" cy="1514343"/>
            <a:chOff x="9161251" y="4677728"/>
            <a:chExt cx="2794542" cy="1770698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2EBA5C9C-C23A-4D86-F977-62B3836B3553}"/>
                </a:ext>
              </a:extLst>
            </p:cNvPr>
            <p:cNvSpPr/>
            <p:nvPr/>
          </p:nvSpPr>
          <p:spPr>
            <a:xfrm>
              <a:off x="9161799" y="4677728"/>
              <a:ext cx="2780800" cy="17269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0" name="Picture 49" descr="A person holding a baby at a table with a sign&#10;&#10;Description automatically generated">
              <a:extLst>
                <a:ext uri="{FF2B5EF4-FFF2-40B4-BE49-F238E27FC236}">
                  <a16:creationId xmlns:a16="http://schemas.microsoft.com/office/drawing/2014/main" id="{6843B64C-FBDA-4275-0919-AD83811A23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1"/>
            <a:srcRect l="16945" t="18939" b="31829"/>
            <a:stretch/>
          </p:blipFill>
          <p:spPr>
            <a:xfrm>
              <a:off x="9165335" y="4763398"/>
              <a:ext cx="2790458" cy="1669973"/>
            </a:xfrm>
            <a:prstGeom prst="rect">
              <a:avLst/>
            </a:prstGeom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8CF4F6A5-72F9-429D-534C-315E4DE78AFD}"/>
                </a:ext>
              </a:extLst>
            </p:cNvPr>
            <p:cNvSpPr/>
            <p:nvPr/>
          </p:nvSpPr>
          <p:spPr>
            <a:xfrm>
              <a:off x="9161251" y="6349027"/>
              <a:ext cx="2790458" cy="993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A3456CB9-FF58-E26C-069E-13B8D1920227}"/>
              </a:ext>
            </a:extLst>
          </p:cNvPr>
          <p:cNvSpPr txBox="1"/>
          <p:nvPr/>
        </p:nvSpPr>
        <p:spPr>
          <a:xfrm>
            <a:off x="4275114" y="6251593"/>
            <a:ext cx="37044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/>
              <a:t>*CBO </a:t>
            </a:r>
            <a:r>
              <a:rPr lang="en-US" sz="1400" err="1"/>
              <a:t>Organizaciones</a:t>
            </a:r>
            <a:r>
              <a:rPr lang="en-US" sz="1400"/>
              <a:t> de base </a:t>
            </a:r>
            <a:r>
              <a:rPr lang="en-US" sz="1400" err="1"/>
              <a:t>comunitaria</a:t>
            </a:r>
            <a:endParaRPr lang="en-US" sz="1400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231F9F46-90A9-5EB6-BD0C-C869C4CF87FC}"/>
              </a:ext>
            </a:extLst>
          </p:cNvPr>
          <p:cNvSpPr txBox="1"/>
          <p:nvPr/>
        </p:nvSpPr>
        <p:spPr>
          <a:xfrm>
            <a:off x="4050690" y="6592823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419" sz="900" b="1">
                <a:solidFill>
                  <a:srgbClr val="FF0000"/>
                </a:solidFill>
                <a:cs typeface="Calibri"/>
              </a:rPr>
              <a:t>INFORMACIÓN SÓLO CON FINES DE DISCUSIÓN - SUJETA A CAMBIOS</a:t>
            </a:r>
            <a:endParaRPr lang="en-US" sz="900" b="1">
              <a:solidFill>
                <a:srgbClr val="FF000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88030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BB06AEB-49E9-EDC7-7E20-2B3EE69B178B}"/>
              </a:ext>
            </a:extLst>
          </p:cNvPr>
          <p:cNvSpPr txBox="1">
            <a:spLocks/>
          </p:cNvSpPr>
          <p:nvPr/>
        </p:nvSpPr>
        <p:spPr>
          <a:xfrm>
            <a:off x="172123" y="271203"/>
            <a:ext cx="9359803" cy="429145"/>
          </a:xfrm>
          <a:prstGeom prst="rect">
            <a:avLst/>
          </a:prstGeom>
        </p:spPr>
        <p:txBody>
          <a:bodyPr vert="horz" lIns="91440" tIns="45721" rIns="91440" bIns="4572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err="1"/>
              <a:t>Colaboración</a:t>
            </a:r>
            <a:r>
              <a:rPr lang="en-US"/>
              <a:t> con </a:t>
            </a:r>
            <a:r>
              <a:rPr lang="en-US" err="1"/>
              <a:t>organizaciones</a:t>
            </a:r>
            <a:r>
              <a:rPr lang="en-US"/>
              <a:t> de base </a:t>
            </a:r>
            <a:r>
              <a:rPr lang="en-US" err="1"/>
              <a:t>comunitaria</a:t>
            </a:r>
            <a:r>
              <a:rPr lang="en-US"/>
              <a:t> (CBOs)</a:t>
            </a:r>
            <a:endParaRPr lang="en-US" i="1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182DF3-7C56-B32D-D3DC-5E7061B6CA24}"/>
              </a:ext>
            </a:extLst>
          </p:cNvPr>
          <p:cNvSpPr txBox="1"/>
          <p:nvPr/>
        </p:nvSpPr>
        <p:spPr>
          <a:xfrm>
            <a:off x="172124" y="1046202"/>
            <a:ext cx="10771318" cy="8002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419" sz="2800" b="1">
                <a:solidFill>
                  <a:schemeClr val="accent1"/>
                </a:solidFill>
              </a:rPr>
              <a:t>Actuales 28 </a:t>
            </a:r>
            <a:r>
              <a:rPr lang="es-419" sz="2800" b="1" err="1">
                <a:solidFill>
                  <a:schemeClr val="accent1"/>
                </a:solidFill>
              </a:rPr>
              <a:t>CBOs</a:t>
            </a:r>
            <a:r>
              <a:rPr lang="es-419" sz="2800" b="1">
                <a:solidFill>
                  <a:schemeClr val="accent1"/>
                </a:solidFill>
              </a:rPr>
              <a:t> asociadas </a:t>
            </a:r>
          </a:p>
          <a:p>
            <a:r>
              <a:rPr lang="es-419"/>
              <a:t>TODAS operan en Comunidades Centradas en la Equidad en la zona del proyecto</a:t>
            </a:r>
            <a:endParaRPr lang="en-US" i="1"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EB5513-D07D-F43E-2C79-629191E30669}"/>
              </a:ext>
            </a:extLst>
          </p:cNvPr>
          <p:cNvSpPr txBox="1"/>
          <p:nvPr/>
        </p:nvSpPr>
        <p:spPr>
          <a:xfrm>
            <a:off x="172124" y="1877199"/>
            <a:ext cx="4543866" cy="42062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 err="1"/>
              <a:t>Avance</a:t>
            </a:r>
            <a:r>
              <a:rPr lang="en-US" sz="1600"/>
              <a:t> Latino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Black Women Rally for Action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Calvary Chapel Compton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>
                <a:cs typeface="Calibri"/>
              </a:rPr>
              <a:t>COFEM (SELA Collaborative)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Compton Advocates Coalition</a:t>
            </a:r>
            <a:endParaRPr lang="en-US" sz="1600">
              <a:cs typeface="Calibri"/>
            </a:endParaRP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Eastmont Community Center</a:t>
            </a:r>
            <a:endParaRPr lang="en-US" sz="1600">
              <a:cs typeface="Calibri"/>
            </a:endParaRP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East LA College (ELA)</a:t>
            </a:r>
            <a:endParaRPr lang="en-US" sz="1600">
              <a:cs typeface="Calibri"/>
            </a:endParaRP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East LA College (South Gate)</a:t>
            </a:r>
            <a:endParaRPr lang="en-US" sz="1600">
              <a:cs typeface="Calibri"/>
            </a:endParaRP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 err="1"/>
              <a:t>FoodCycle</a:t>
            </a:r>
            <a:endParaRPr lang="en-US" sz="1600"/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Good Faith Missionary Baptist Church</a:t>
            </a:r>
            <a:endParaRPr lang="en-US" sz="1600">
              <a:cs typeface="Calibri"/>
            </a:endParaRP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Hoops 4 Justice</a:t>
            </a:r>
            <a:endParaRPr lang="en-US" sz="1600">
              <a:cs typeface="Calibri"/>
            </a:endParaRP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La </a:t>
            </a:r>
            <a:r>
              <a:rPr lang="en-US" sz="1600" err="1"/>
              <a:t>Comadre</a:t>
            </a:r>
            <a:endParaRPr lang="en-US" sz="1600"/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MAOF – Downey</a:t>
            </a:r>
            <a:endParaRPr lang="en-US" sz="1600">
              <a:cs typeface="Calibri"/>
            </a:endParaRP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MAOF – HQ Montebello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CA1B07-4E32-0464-F4A3-3AA6AE53B4BC}"/>
              </a:ext>
            </a:extLst>
          </p:cNvPr>
          <p:cNvSpPr txBox="1"/>
          <p:nvPr/>
        </p:nvSpPr>
        <p:spPr>
          <a:xfrm>
            <a:off x="3941248" y="1877199"/>
            <a:ext cx="6234072" cy="4206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 err="1"/>
              <a:t>Mujeres</a:t>
            </a:r>
            <a:r>
              <a:rPr lang="en-US" sz="1600"/>
              <a:t> </a:t>
            </a:r>
            <a:r>
              <a:rPr lang="en-US" sz="1600" err="1"/>
              <a:t>Unidas</a:t>
            </a:r>
            <a:r>
              <a:rPr lang="en-US" sz="1600"/>
              <a:t> </a:t>
            </a:r>
            <a:r>
              <a:rPr lang="en-US" sz="1600" err="1"/>
              <a:t>Sirviendo</a:t>
            </a:r>
            <a:r>
              <a:rPr lang="en-US" sz="1600"/>
              <a:t> </a:t>
            </a:r>
            <a:r>
              <a:rPr lang="en-US" sz="1600" err="1"/>
              <a:t>Activamente</a:t>
            </a:r>
            <a:r>
              <a:rPr lang="en-US" sz="1600"/>
              <a:t> 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National Council of Negro Women (Long Beach)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Northwest Downey Little League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Rancho Los Amigos National Rehabilitation Center/Foundation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Regional Hispanic Institute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Streets Are For Everyone (SAFE)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Salvation Army Red Shield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Southeast Community Development Corporation (SELA) Collaborative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South Gate Junior Athletics Association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Tower of Faith Evangelic Church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Unearth and Empower Communities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YMCA – Montebello/Commerce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YMCA – Southeast Rio Vista (Maywood)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YMCA – </a:t>
            </a:r>
            <a:r>
              <a:rPr lang="en-US" sz="1600" err="1"/>
              <a:t>Weingart</a:t>
            </a:r>
            <a:r>
              <a:rPr lang="en-US" sz="1600"/>
              <a:t> East LA</a:t>
            </a:r>
            <a:endParaRPr lang="en-US"/>
          </a:p>
        </p:txBody>
      </p:sp>
      <p:pic>
        <p:nvPicPr>
          <p:cNvPr id="4" name="Graphic 3" descr="Cycle with people with solid fill">
            <a:extLst>
              <a:ext uri="{FF2B5EF4-FFF2-40B4-BE49-F238E27FC236}">
                <a16:creationId xmlns:a16="http://schemas.microsoft.com/office/drawing/2014/main" id="{D71E41DC-C8E9-3617-A8C5-9A69CB16F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45952" y="51710"/>
            <a:ext cx="888998" cy="888998"/>
          </a:xfrm>
          <a:prstGeom prst="rect">
            <a:avLst/>
          </a:prstGeom>
        </p:spPr>
      </p:pic>
      <p:pic>
        <p:nvPicPr>
          <p:cNvPr id="8" name="Picture 7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936CB8CF-3067-98DD-9144-8C9D7C8FDE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240" t="24517" r="5426" b="9654"/>
          <a:stretch/>
        </p:blipFill>
        <p:spPr>
          <a:xfrm>
            <a:off x="9411495" y="1157799"/>
            <a:ext cx="2596986" cy="1538608"/>
          </a:xfrm>
          <a:prstGeom prst="rect">
            <a:avLst/>
          </a:prstGeom>
        </p:spPr>
      </p:pic>
      <p:pic>
        <p:nvPicPr>
          <p:cNvPr id="7" name="Picture 6" descr="A group of people on bikes&#10;&#10;Description automatically generated">
            <a:extLst>
              <a:ext uri="{FF2B5EF4-FFF2-40B4-BE49-F238E27FC236}">
                <a16:creationId xmlns:a16="http://schemas.microsoft.com/office/drawing/2014/main" id="{678AD74B-41E1-2FD4-7E38-16F428188EF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333" t="517" b="19854"/>
          <a:stretch/>
        </p:blipFill>
        <p:spPr>
          <a:xfrm rot="10800000">
            <a:off x="9406036" y="4633473"/>
            <a:ext cx="2596986" cy="1789559"/>
          </a:xfrm>
          <a:prstGeom prst="rect">
            <a:avLst/>
          </a:prstGeom>
        </p:spPr>
      </p:pic>
      <p:sp>
        <p:nvSpPr>
          <p:cNvPr id="10" name="TextBox 1">
            <a:extLst>
              <a:ext uri="{FF2B5EF4-FFF2-40B4-BE49-F238E27FC236}">
                <a16:creationId xmlns:a16="http://schemas.microsoft.com/office/drawing/2014/main" id="{D5C3E688-5294-4FDF-6867-12E6380DB244}"/>
              </a:ext>
            </a:extLst>
          </p:cNvPr>
          <p:cNvSpPr txBox="1"/>
          <p:nvPr/>
        </p:nvSpPr>
        <p:spPr>
          <a:xfrm>
            <a:off x="4050690" y="6592823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419" sz="900" b="1">
                <a:solidFill>
                  <a:srgbClr val="FF0000"/>
                </a:solidFill>
                <a:cs typeface="Calibri"/>
              </a:rPr>
              <a:t>INFORMACIÓN SÓLO CON FINES DE DISCUSIÓN - SUJETA A CAMBIOS</a:t>
            </a:r>
            <a:endParaRPr lang="en-US" sz="900" b="1">
              <a:solidFill>
                <a:srgbClr val="FF000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53857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48489A7-A345-254A-A2A7-86C1772623F1}"/>
              </a:ext>
            </a:extLst>
          </p:cNvPr>
          <p:cNvSpPr txBox="1"/>
          <p:nvPr/>
        </p:nvSpPr>
        <p:spPr>
          <a:xfrm>
            <a:off x="3517807" y="3840807"/>
            <a:ext cx="4309719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>
                <a:solidFill>
                  <a:schemeClr val="bg1"/>
                </a:solidFill>
              </a:rPr>
              <a:t>We will begin in a few moments.</a:t>
            </a:r>
            <a:endParaRPr lang="en-US" sz="2400">
              <a:solidFill>
                <a:schemeClr val="bg1"/>
              </a:solidFill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B15CDB-1E7E-B146-BDFC-1A6C040A7E80}"/>
              </a:ext>
            </a:extLst>
          </p:cNvPr>
          <p:cNvSpPr txBox="1"/>
          <p:nvPr/>
        </p:nvSpPr>
        <p:spPr>
          <a:xfrm>
            <a:off x="5837383" y="5490697"/>
            <a:ext cx="6348740" cy="7848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solidFill>
                  <a:schemeClr val="bg1"/>
                </a:solidFill>
              </a:rPr>
              <a:t>Virtual Community Meeting #4/ </a:t>
            </a:r>
            <a:r>
              <a:rPr lang="es-ES" sz="2000" b="1" i="1" dirty="0">
                <a:solidFill>
                  <a:schemeClr val="bg1"/>
                </a:solidFill>
                <a:cs typeface="Calibri"/>
              </a:rPr>
              <a:t>Reunión Comunitaria #4</a:t>
            </a:r>
            <a:endParaRPr lang="es-419" sz="2000" b="1" i="1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February 21, 2024/ 21 </a:t>
            </a:r>
            <a:r>
              <a:rPr lang="en-US" sz="2000" i="1" dirty="0">
                <a:solidFill>
                  <a:schemeClr val="bg1"/>
                </a:solidFill>
              </a:rPr>
              <a:t>de </a:t>
            </a:r>
            <a:r>
              <a:rPr lang="en-US" sz="2000" i="1" dirty="0" err="1">
                <a:solidFill>
                  <a:schemeClr val="bg1"/>
                </a:solidFill>
              </a:rPr>
              <a:t>febrero</a:t>
            </a:r>
            <a:r>
              <a:rPr lang="en-US" sz="2000" i="1" dirty="0">
                <a:solidFill>
                  <a:schemeClr val="bg1"/>
                </a:solidFill>
              </a:rPr>
              <a:t> de 2024</a:t>
            </a:r>
            <a:endParaRPr lang="en-US" sz="20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2F943454-6644-ACB9-297D-3377B36C2EBF}"/>
              </a:ext>
            </a:extLst>
          </p:cNvPr>
          <p:cNvSpPr txBox="1"/>
          <p:nvPr/>
        </p:nvSpPr>
        <p:spPr>
          <a:xfrm>
            <a:off x="3339169" y="2835217"/>
            <a:ext cx="4666996" cy="1015663"/>
          </a:xfrm>
          <a:prstGeom prst="rect">
            <a:avLst/>
          </a:prstGeom>
          <a:solidFill>
            <a:srgbClr val="00B4BD"/>
          </a:solidFill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i="1">
                <a:solidFill>
                  <a:schemeClr val="bg1"/>
                </a:solidFill>
                <a:cs typeface="Calibri"/>
              </a:rPr>
              <a:t>¡</a:t>
            </a:r>
            <a:r>
              <a:rPr lang="en-US" sz="6000" b="1" i="1" err="1">
                <a:solidFill>
                  <a:schemeClr val="bg1"/>
                </a:solidFill>
                <a:cs typeface="Calibri"/>
              </a:rPr>
              <a:t>Bienvenidos</a:t>
            </a:r>
            <a:r>
              <a:rPr lang="en-US" sz="6000" b="1" i="1">
                <a:solidFill>
                  <a:schemeClr val="bg1"/>
                </a:solidFill>
                <a:cs typeface="Calibri"/>
              </a:rPr>
              <a:t>!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CB58FF9A-8DA9-EC4D-76EF-C49F01DFC916}"/>
              </a:ext>
            </a:extLst>
          </p:cNvPr>
          <p:cNvSpPr txBox="1"/>
          <p:nvPr/>
        </p:nvSpPr>
        <p:spPr>
          <a:xfrm>
            <a:off x="3413060" y="4178247"/>
            <a:ext cx="4666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s-ES_tradnl" sz="2400" i="1">
                <a:solidFill>
                  <a:schemeClr val="bg1"/>
                </a:solidFill>
              </a:rPr>
              <a:t>Comenzaremos en unos momentos.</a:t>
            </a:r>
          </a:p>
        </p:txBody>
      </p:sp>
    </p:spTree>
    <p:extLst>
      <p:ext uri="{BB962C8B-B14F-4D97-AF65-F5344CB8AC3E}">
        <p14:creationId xmlns:p14="http://schemas.microsoft.com/office/powerpoint/2010/main" val="11961814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C08DA3-0732-A8F9-D1AF-BB94894E00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9C633-AF9B-9840-B7F1-7587910FEF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Chart, funnel chart&#10;&#10;Description automatically generated">
            <a:extLst>
              <a:ext uri="{FF2B5EF4-FFF2-40B4-BE49-F238E27FC236}">
                <a16:creationId xmlns:a16="http://schemas.microsoft.com/office/drawing/2014/main" id="{5421F799-06B4-B7AD-6AD1-889730E29A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763" b="16188"/>
          <a:stretch/>
        </p:blipFill>
        <p:spPr>
          <a:xfrm>
            <a:off x="5172190" y="2661844"/>
            <a:ext cx="6872132" cy="3445309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08CD8FD1-601B-AA67-640A-98696323F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575" y="235084"/>
            <a:ext cx="9868988" cy="429145"/>
          </a:xfrm>
        </p:spPr>
        <p:txBody>
          <a:bodyPr/>
          <a:lstStyle/>
          <a:p>
            <a:r>
              <a:rPr lang="es-419"/>
              <a:t>Lista inicial de proyectos y programas: Recursos de participación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4114B4-7DB3-8055-11B6-4BC4FE11F976}"/>
              </a:ext>
            </a:extLst>
          </p:cNvPr>
          <p:cNvSpPr txBox="1"/>
          <p:nvPr/>
        </p:nvSpPr>
        <p:spPr>
          <a:xfrm>
            <a:off x="4734560" y="1109225"/>
            <a:ext cx="7620008" cy="15081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419" sz="2400" b="1">
                <a:solidFill>
                  <a:schemeClr val="accent1"/>
                </a:solidFill>
              </a:rPr>
              <a:t>Participación de las organizaciones comunitarias (CBO) y esfuerzos de divulgación durante la Fase de Proyectos y Programas de Estrategia Multimodales (MSPP) </a:t>
            </a:r>
          </a:p>
          <a:p>
            <a:pPr algn="ctr"/>
            <a:r>
              <a:rPr lang="en-US" sz="2000" i="1" err="1">
                <a:cs typeface="Calibri"/>
              </a:rPr>
              <a:t>septiembre</a:t>
            </a:r>
            <a:r>
              <a:rPr lang="en-US" sz="2000" i="1">
                <a:cs typeface="Calibri"/>
              </a:rPr>
              <a:t> – </a:t>
            </a:r>
            <a:r>
              <a:rPr lang="en-US" sz="2000" i="1" err="1">
                <a:cs typeface="Calibri"/>
              </a:rPr>
              <a:t>noviembre</a:t>
            </a:r>
            <a:r>
              <a:rPr lang="en-US" sz="2000" i="1">
                <a:cs typeface="Calibri"/>
              </a:rPr>
              <a:t> 2022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7B704E-DE2D-B568-176D-F3A9345723F6}"/>
              </a:ext>
            </a:extLst>
          </p:cNvPr>
          <p:cNvSpPr txBox="1"/>
          <p:nvPr/>
        </p:nvSpPr>
        <p:spPr>
          <a:xfrm>
            <a:off x="457951" y="1997392"/>
            <a:ext cx="4714239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419" sz="2000">
                <a:cs typeface="Calibri"/>
              </a:rPr>
              <a:t>Los esfuerzos de participación continúan a lo largo de todo el proyecto mediante campañas de divulgación multilingües, en las que participan miles de partes interesadas y miembros de la comunidad a través de:</a:t>
            </a:r>
          </a:p>
          <a:p>
            <a:endParaRPr lang="es-419" sz="2000" i="1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419" sz="2000" i="1">
                <a:cs typeface="Calibri"/>
              </a:rPr>
              <a:t>Reuniones públicas del Comité Consultivo y el Comité de Liderazgo Comunitario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419" sz="2000" i="1">
                <a:cs typeface="Calibri"/>
              </a:rPr>
              <a:t>Encuestas y herramientas en línea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419" sz="2000" i="1">
                <a:cs typeface="Calibri"/>
              </a:rPr>
              <a:t>Boletines y boletines electrónicos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CEEA05-D12C-2735-89A5-7A7F60A4FB48}"/>
              </a:ext>
            </a:extLst>
          </p:cNvPr>
          <p:cNvSpPr txBox="1"/>
          <p:nvPr/>
        </p:nvSpPr>
        <p:spPr>
          <a:xfrm>
            <a:off x="457186" y="1109225"/>
            <a:ext cx="4389134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>
                <a:solidFill>
                  <a:schemeClr val="accent1"/>
                </a:solidFill>
              </a:rPr>
              <a:t>Proyecto del </a:t>
            </a:r>
            <a:r>
              <a:rPr lang="en-US" sz="2400" b="1" err="1">
                <a:solidFill>
                  <a:schemeClr val="accent1"/>
                </a:solidFill>
              </a:rPr>
              <a:t>Corredor</a:t>
            </a:r>
            <a:r>
              <a:rPr lang="en-US" sz="2400" b="1">
                <a:solidFill>
                  <a:schemeClr val="accent1"/>
                </a:solidFill>
              </a:rPr>
              <a:t> LB-ELA</a:t>
            </a:r>
          </a:p>
          <a:p>
            <a:pPr algn="ctr"/>
            <a:r>
              <a:rPr lang="en-US" sz="2000" i="1" err="1">
                <a:cs typeface="Calibri"/>
              </a:rPr>
              <a:t>septiembre</a:t>
            </a:r>
            <a:r>
              <a:rPr lang="en-US" sz="2000" i="1">
                <a:cs typeface="Calibri"/>
              </a:rPr>
              <a:t> 2021 – </a:t>
            </a:r>
            <a:r>
              <a:rPr lang="en-US" sz="2000" i="1" err="1">
                <a:cs typeface="Calibri"/>
              </a:rPr>
              <a:t>Presente</a:t>
            </a:r>
            <a:endParaRPr lang="en-US" sz="2000" i="1">
              <a:cs typeface="Calibri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38FDF4D0-30C4-9927-35B1-196FC4AAE1BA}"/>
              </a:ext>
            </a:extLst>
          </p:cNvPr>
          <p:cNvSpPr txBox="1"/>
          <p:nvPr/>
        </p:nvSpPr>
        <p:spPr>
          <a:xfrm>
            <a:off x="4050690" y="6592823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419" sz="900" b="1">
                <a:solidFill>
                  <a:srgbClr val="FF0000"/>
                </a:solidFill>
                <a:cs typeface="Calibri"/>
              </a:rPr>
              <a:t>INFORMACIÓN SÓLO CON FINES DE DISCUSIÓN - SUJETA A CAMBIOS</a:t>
            </a:r>
            <a:endParaRPr lang="en-US" sz="900" b="1">
              <a:solidFill>
                <a:srgbClr val="FF0000"/>
              </a:solidFill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76DF85-DA0C-3216-7BEE-29C5E5C4830A}"/>
              </a:ext>
            </a:extLst>
          </p:cNvPr>
          <p:cNvSpPr txBox="1"/>
          <p:nvPr/>
        </p:nvSpPr>
        <p:spPr>
          <a:xfrm>
            <a:off x="7503316" y="2841390"/>
            <a:ext cx="2711210" cy="276999"/>
          </a:xfrm>
          <a:prstGeom prst="rect">
            <a:avLst/>
          </a:prstGeom>
          <a:solidFill>
            <a:srgbClr val="6F8691"/>
          </a:solidFill>
        </p:spPr>
        <p:txBody>
          <a:bodyPr wrap="square" rtlCol="0">
            <a:spAutoFit/>
          </a:bodyPr>
          <a:lstStyle/>
          <a:p>
            <a:r>
              <a:rPr lang="es-419" sz="1200" b="1">
                <a:solidFill>
                  <a:schemeClr val="bg1"/>
                </a:solidFill>
              </a:rPr>
              <a:t>5,336 Partes interesadas involucradas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1914B6-AF94-1EB7-79AB-FCD9B2EEE134}"/>
              </a:ext>
            </a:extLst>
          </p:cNvPr>
          <p:cNvSpPr txBox="1"/>
          <p:nvPr/>
        </p:nvSpPr>
        <p:spPr>
          <a:xfrm>
            <a:off x="7503316" y="3457865"/>
            <a:ext cx="2288409" cy="276999"/>
          </a:xfrm>
          <a:prstGeom prst="rect">
            <a:avLst/>
          </a:prstGeom>
          <a:solidFill>
            <a:srgbClr val="22B4C7"/>
          </a:solidFill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</a:rPr>
              <a:t>2,900 </a:t>
            </a:r>
            <a:r>
              <a:rPr lang="en-US" sz="1200" b="1" err="1">
                <a:solidFill>
                  <a:schemeClr val="bg1"/>
                </a:solidFill>
              </a:rPr>
              <a:t>respuestas</a:t>
            </a:r>
            <a:r>
              <a:rPr lang="en-US" sz="1200" b="1">
                <a:solidFill>
                  <a:schemeClr val="bg1"/>
                </a:solidFill>
              </a:rPr>
              <a:t> de </a:t>
            </a:r>
            <a:r>
              <a:rPr lang="en-US" sz="1200" b="1" err="1">
                <a:solidFill>
                  <a:schemeClr val="bg1"/>
                </a:solidFill>
              </a:rPr>
              <a:t>encuestas</a:t>
            </a:r>
            <a:endParaRPr lang="es-419" sz="1200" b="1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4FE1BD-ED9A-F0B9-70E3-AB14D30B9334}"/>
              </a:ext>
            </a:extLst>
          </p:cNvPr>
          <p:cNvSpPr txBox="1"/>
          <p:nvPr/>
        </p:nvSpPr>
        <p:spPr>
          <a:xfrm>
            <a:off x="7840078" y="3989701"/>
            <a:ext cx="1536355" cy="461665"/>
          </a:xfrm>
          <a:prstGeom prst="rect">
            <a:avLst/>
          </a:prstGeom>
          <a:solidFill>
            <a:srgbClr val="66BC4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419" sz="1200" b="1">
                <a:solidFill>
                  <a:schemeClr val="bg1"/>
                </a:solidFill>
              </a:rPr>
              <a:t>46 Eventos de divulgación y CBO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B071F8-ACE2-6B68-D78C-1A4642BCD65B}"/>
              </a:ext>
            </a:extLst>
          </p:cNvPr>
          <p:cNvSpPr txBox="1"/>
          <p:nvPr/>
        </p:nvSpPr>
        <p:spPr>
          <a:xfrm>
            <a:off x="8189082" y="4690814"/>
            <a:ext cx="916875" cy="276999"/>
          </a:xfrm>
          <a:prstGeom prst="rect">
            <a:avLst/>
          </a:prstGeom>
          <a:solidFill>
            <a:srgbClr val="EA8A2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419" sz="1200" b="1">
                <a:solidFill>
                  <a:schemeClr val="bg1"/>
                </a:solidFill>
              </a:rPr>
              <a:t>Reportes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B2DDDF-49AB-0733-1DF5-92D73AF833BC}"/>
              </a:ext>
            </a:extLst>
          </p:cNvPr>
          <p:cNvSpPr txBox="1"/>
          <p:nvPr/>
        </p:nvSpPr>
        <p:spPr>
          <a:xfrm>
            <a:off x="6993769" y="5758595"/>
            <a:ext cx="384807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419" sz="1600" b="1"/>
              <a:t>Lista inicial de proyectos y programas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A110BA-E039-3A13-4A53-3DA4C12A4A01}"/>
              </a:ext>
            </a:extLst>
          </p:cNvPr>
          <p:cNvSpPr txBox="1"/>
          <p:nvPr/>
        </p:nvSpPr>
        <p:spPr>
          <a:xfrm>
            <a:off x="8248316" y="5234826"/>
            <a:ext cx="738734" cy="369332"/>
          </a:xfrm>
          <a:custGeom>
            <a:avLst/>
            <a:gdLst>
              <a:gd name="connsiteX0" fmla="*/ 0 w 597224"/>
              <a:gd name="connsiteY0" fmla="*/ 2751237 h 2751237"/>
              <a:gd name="connsiteX1" fmla="*/ 298612 w 597224"/>
              <a:gd name="connsiteY1" fmla="*/ 0 h 2751237"/>
              <a:gd name="connsiteX2" fmla="*/ 597224 w 597224"/>
              <a:gd name="connsiteY2" fmla="*/ 2751237 h 2751237"/>
              <a:gd name="connsiteX3" fmla="*/ 0 w 597224"/>
              <a:gd name="connsiteY3" fmla="*/ 2751237 h 2751237"/>
              <a:gd name="connsiteX0" fmla="*/ 0 w 597224"/>
              <a:gd name="connsiteY0" fmla="*/ 0 h 915989"/>
              <a:gd name="connsiteX1" fmla="*/ 346738 w 597224"/>
              <a:gd name="connsiteY1" fmla="*/ 915989 h 915989"/>
              <a:gd name="connsiteX2" fmla="*/ 597224 w 597224"/>
              <a:gd name="connsiteY2" fmla="*/ 0 h 915989"/>
              <a:gd name="connsiteX3" fmla="*/ 0 w 597224"/>
              <a:gd name="connsiteY3" fmla="*/ 0 h 915989"/>
              <a:gd name="connsiteX0" fmla="*/ 0 w 597224"/>
              <a:gd name="connsiteY0" fmla="*/ 0 h 867863"/>
              <a:gd name="connsiteX1" fmla="*/ 308236 w 597224"/>
              <a:gd name="connsiteY1" fmla="*/ 867863 h 867863"/>
              <a:gd name="connsiteX2" fmla="*/ 597224 w 597224"/>
              <a:gd name="connsiteY2" fmla="*/ 0 h 867863"/>
              <a:gd name="connsiteX3" fmla="*/ 0 w 597224"/>
              <a:gd name="connsiteY3" fmla="*/ 0 h 867863"/>
              <a:gd name="connsiteX0" fmla="*/ 0 w 597224"/>
              <a:gd name="connsiteY0" fmla="*/ 0 h 627232"/>
              <a:gd name="connsiteX1" fmla="*/ 298611 w 597224"/>
              <a:gd name="connsiteY1" fmla="*/ 627232 h 627232"/>
              <a:gd name="connsiteX2" fmla="*/ 597224 w 597224"/>
              <a:gd name="connsiteY2" fmla="*/ 0 h 627232"/>
              <a:gd name="connsiteX3" fmla="*/ 0 w 597224"/>
              <a:gd name="connsiteY3" fmla="*/ 0 h 627232"/>
              <a:gd name="connsiteX0" fmla="*/ 0 w 597224"/>
              <a:gd name="connsiteY0" fmla="*/ 0 h 540605"/>
              <a:gd name="connsiteX1" fmla="*/ 298611 w 597224"/>
              <a:gd name="connsiteY1" fmla="*/ 540605 h 540605"/>
              <a:gd name="connsiteX2" fmla="*/ 597224 w 597224"/>
              <a:gd name="connsiteY2" fmla="*/ 0 h 540605"/>
              <a:gd name="connsiteX3" fmla="*/ 0 w 597224"/>
              <a:gd name="connsiteY3" fmla="*/ 0 h 540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224" h="540605">
                <a:moveTo>
                  <a:pt x="0" y="0"/>
                </a:moveTo>
                <a:lnTo>
                  <a:pt x="298611" y="540605"/>
                </a:lnTo>
                <a:lnTo>
                  <a:pt x="597224" y="0"/>
                </a:lnTo>
                <a:lnTo>
                  <a:pt x="0" y="0"/>
                </a:lnTo>
                <a:close/>
              </a:path>
            </a:pathLst>
          </a:custGeom>
          <a:solidFill>
            <a:srgbClr val="E2BC2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419" sz="600" b="1">
                <a:solidFill>
                  <a:schemeClr val="bg1"/>
                </a:solidFill>
              </a:rPr>
              <a:t>Principales categorías de mejora</a:t>
            </a:r>
          </a:p>
        </p:txBody>
      </p:sp>
    </p:spTree>
    <p:extLst>
      <p:ext uri="{BB962C8B-B14F-4D97-AF65-F5344CB8AC3E}">
        <p14:creationId xmlns:p14="http://schemas.microsoft.com/office/powerpoint/2010/main" val="38562617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DEF18B4-D46F-7280-95E3-5CEF94348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878" y="270456"/>
            <a:ext cx="12036122" cy="371636"/>
          </a:xfrm>
        </p:spPr>
        <p:txBody>
          <a:bodyPr/>
          <a:lstStyle/>
          <a:p>
            <a:r>
              <a:rPr lang="es-419">
                <a:cs typeface="Calibri"/>
              </a:rPr>
              <a:t>Lo que sigue: Objetivos anteriores y futuros</a:t>
            </a:r>
            <a:endParaRPr lang="en-US" i="1">
              <a:ea typeface="Calibri"/>
              <a:cs typeface="Calibri"/>
            </a:endParaRP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A8164034-4006-0DEF-B34F-C7665FAA4C93}"/>
              </a:ext>
            </a:extLst>
          </p:cNvPr>
          <p:cNvSpPr txBox="1"/>
          <p:nvPr/>
        </p:nvSpPr>
        <p:spPr>
          <a:xfrm>
            <a:off x="4050690" y="6592823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419" sz="900" b="1">
                <a:solidFill>
                  <a:srgbClr val="FF0000"/>
                </a:solidFill>
                <a:cs typeface="Calibri"/>
              </a:rPr>
              <a:t>INFORMACIÓN SÓLO CON FINES DE DISCUSIÓN - SUJETA A CAMBIOS</a:t>
            </a:r>
            <a:endParaRPr lang="en-US" sz="900" b="1">
              <a:solidFill>
                <a:srgbClr val="FF0000"/>
              </a:solidFill>
              <a:cs typeface="Calibri"/>
            </a:endParaRPr>
          </a:p>
        </p:txBody>
      </p:sp>
      <p:pic>
        <p:nvPicPr>
          <p:cNvPr id="1026" name="Picture 2" descr="A blue rectangular sign with white text&#10;&#10;Description automatically generated">
            <a:extLst>
              <a:ext uri="{FF2B5EF4-FFF2-40B4-BE49-F238E27FC236}">
                <a16:creationId xmlns:a16="http://schemas.microsoft.com/office/drawing/2014/main" id="{581B0A85-C6C0-F130-FF1E-AF33CDFA0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70150"/>
            <a:ext cx="12192000" cy="191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DAE038E7-B183-B0E3-7032-47067C347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9" y="4214811"/>
            <a:ext cx="12192000" cy="34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55A0BDF2-E967-206E-42C9-018696920447}"/>
              </a:ext>
            </a:extLst>
          </p:cNvPr>
          <p:cNvSpPr txBox="1"/>
          <p:nvPr/>
        </p:nvSpPr>
        <p:spPr>
          <a:xfrm>
            <a:off x="413303" y="4272432"/>
            <a:ext cx="194430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i="1">
                <a:solidFill>
                  <a:srgbClr val="BC902D"/>
                </a:solidFill>
              </a:rPr>
              <a:t>TRABAJO TÉCNICO CLAVE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CF5C8F6-31CF-0B86-B0A0-2A73E8317694}"/>
              </a:ext>
            </a:extLst>
          </p:cNvPr>
          <p:cNvSpPr/>
          <p:nvPr/>
        </p:nvSpPr>
        <p:spPr>
          <a:xfrm>
            <a:off x="8797012" y="2063623"/>
            <a:ext cx="869947" cy="80556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419" sz="800" b="1" i="1">
                <a:solidFill>
                  <a:schemeClr val="tx1"/>
                </a:solidFill>
              </a:rPr>
              <a:t>ESTAMOS AQUI</a:t>
            </a:r>
            <a:endParaRPr lang="es-419" sz="800" b="1" i="1">
              <a:solidFill>
                <a:schemeClr val="tx1"/>
              </a:solidFill>
              <a:cs typeface="Calibri"/>
            </a:endParaRP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891C2D1D-F6D8-5096-95F9-C16402BEA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8041" y="5492169"/>
            <a:ext cx="3076575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15">
            <a:extLst>
              <a:ext uri="{FF2B5EF4-FFF2-40B4-BE49-F238E27FC236}">
                <a16:creationId xmlns:a16="http://schemas.microsoft.com/office/drawing/2014/main" id="{38D631C4-4240-D962-7A1C-040555654241}"/>
              </a:ext>
            </a:extLst>
          </p:cNvPr>
          <p:cNvSpPr txBox="1"/>
          <p:nvPr/>
        </p:nvSpPr>
        <p:spPr>
          <a:xfrm>
            <a:off x="9375228" y="6105171"/>
            <a:ext cx="2609387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000" b="1" i="1">
                <a:effectLst/>
                <a:latin typeface="-apple-system"/>
              </a:rPr>
              <a:t>Informe de Estado de La Junta Directiva</a:t>
            </a:r>
            <a:endParaRPr lang="en-US" sz="1000" b="1" i="1"/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38D631C4-4240-D962-7A1C-040555654241}"/>
              </a:ext>
            </a:extLst>
          </p:cNvPr>
          <p:cNvSpPr txBox="1"/>
          <p:nvPr/>
        </p:nvSpPr>
        <p:spPr>
          <a:xfrm>
            <a:off x="9375229" y="5709668"/>
            <a:ext cx="2609387" cy="40011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000" b="1" i="1">
                <a:effectLst/>
                <a:latin typeface="-apple-system"/>
              </a:rPr>
              <a:t>Acción de la Junta Directiva y decisión de hitos</a:t>
            </a:r>
            <a:endParaRPr lang="en-US" sz="1000" b="1" i="1">
              <a:cs typeface="Calibri"/>
            </a:endParaRPr>
          </a:p>
        </p:txBody>
      </p:sp>
      <p:sp>
        <p:nvSpPr>
          <p:cNvPr id="12" name="Diamond 11">
            <a:extLst>
              <a:ext uri="{FF2B5EF4-FFF2-40B4-BE49-F238E27FC236}">
                <a16:creationId xmlns:a16="http://schemas.microsoft.com/office/drawing/2014/main" id="{22FDB5A6-3406-CC55-954E-D793793F12E7}"/>
              </a:ext>
            </a:extLst>
          </p:cNvPr>
          <p:cNvSpPr/>
          <p:nvPr/>
        </p:nvSpPr>
        <p:spPr>
          <a:xfrm>
            <a:off x="3656141" y="2778626"/>
            <a:ext cx="298482" cy="307190"/>
          </a:xfrm>
          <a:prstGeom prst="diamond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71C4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13" name="Diamond 12">
            <a:extLst>
              <a:ext uri="{FF2B5EF4-FFF2-40B4-BE49-F238E27FC236}">
                <a16:creationId xmlns:a16="http://schemas.microsoft.com/office/drawing/2014/main" id="{22FDB5A6-3406-CC55-954E-D793793F12E7}"/>
              </a:ext>
            </a:extLst>
          </p:cNvPr>
          <p:cNvSpPr/>
          <p:nvPr/>
        </p:nvSpPr>
        <p:spPr>
          <a:xfrm>
            <a:off x="11179400" y="2766471"/>
            <a:ext cx="298482" cy="307190"/>
          </a:xfrm>
          <a:prstGeom prst="diamond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71C4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14" name="Diamond 13">
            <a:extLst>
              <a:ext uri="{FF2B5EF4-FFF2-40B4-BE49-F238E27FC236}">
                <a16:creationId xmlns:a16="http://schemas.microsoft.com/office/drawing/2014/main" id="{1D5B2E48-EFC7-0D54-C74D-2684FA3C1A74}"/>
              </a:ext>
            </a:extLst>
          </p:cNvPr>
          <p:cNvSpPr/>
          <p:nvPr/>
        </p:nvSpPr>
        <p:spPr>
          <a:xfrm>
            <a:off x="5614250" y="2769390"/>
            <a:ext cx="298482" cy="307190"/>
          </a:xfrm>
          <a:prstGeom prst="diamond">
            <a:avLst/>
          </a:prstGeom>
          <a:solidFill>
            <a:srgbClr val="E087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71C4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15" name="Diamond 14">
            <a:extLst>
              <a:ext uri="{FF2B5EF4-FFF2-40B4-BE49-F238E27FC236}">
                <a16:creationId xmlns:a16="http://schemas.microsoft.com/office/drawing/2014/main" id="{1D5B2E48-EFC7-0D54-C74D-2684FA3C1A74}"/>
              </a:ext>
            </a:extLst>
          </p:cNvPr>
          <p:cNvSpPr/>
          <p:nvPr/>
        </p:nvSpPr>
        <p:spPr>
          <a:xfrm>
            <a:off x="7423118" y="2758839"/>
            <a:ext cx="298482" cy="307190"/>
          </a:xfrm>
          <a:prstGeom prst="diamond">
            <a:avLst/>
          </a:prstGeom>
          <a:solidFill>
            <a:srgbClr val="E087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71C4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16" name="Diamond 15">
            <a:extLst>
              <a:ext uri="{FF2B5EF4-FFF2-40B4-BE49-F238E27FC236}">
                <a16:creationId xmlns:a16="http://schemas.microsoft.com/office/drawing/2014/main" id="{1D5B2E48-EFC7-0D54-C74D-2684FA3C1A74}"/>
              </a:ext>
            </a:extLst>
          </p:cNvPr>
          <p:cNvSpPr/>
          <p:nvPr/>
        </p:nvSpPr>
        <p:spPr>
          <a:xfrm>
            <a:off x="9361295" y="2766471"/>
            <a:ext cx="298482" cy="307190"/>
          </a:xfrm>
          <a:prstGeom prst="diamond">
            <a:avLst/>
          </a:prstGeom>
          <a:solidFill>
            <a:srgbClr val="E087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71C4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98BF117E-E58F-A32A-ABF9-943C32A17B87}"/>
              </a:ext>
            </a:extLst>
          </p:cNvPr>
          <p:cNvSpPr/>
          <p:nvPr/>
        </p:nvSpPr>
        <p:spPr>
          <a:xfrm rot="5400000" flipH="1">
            <a:off x="5759722" y="-3439166"/>
            <a:ext cx="307776" cy="10900574"/>
          </a:xfrm>
          <a:prstGeom prst="rightBrace">
            <a:avLst/>
          </a:prstGeom>
          <a:ln w="28575">
            <a:solidFill>
              <a:srgbClr val="0FBC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D1A59F68-07E4-B00E-8AEE-AA7E3B9A2F57}"/>
              </a:ext>
            </a:extLst>
          </p:cNvPr>
          <p:cNvSpPr txBox="1"/>
          <p:nvPr/>
        </p:nvSpPr>
        <p:spPr>
          <a:xfrm>
            <a:off x="394800" y="1623965"/>
            <a:ext cx="1647743" cy="307777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 err="1">
                <a:solidFill>
                  <a:srgbClr val="7F7F7F"/>
                </a:solidFill>
                <a:cs typeface="Calibri"/>
              </a:rPr>
              <a:t>septiembre</a:t>
            </a:r>
            <a:r>
              <a:rPr lang="en-US" sz="1400" b="1" dirty="0">
                <a:solidFill>
                  <a:srgbClr val="7F7F7F"/>
                </a:solidFill>
                <a:cs typeface="Calibri"/>
              </a:rPr>
              <a:t> 2021</a:t>
            </a:r>
            <a:endParaRPr lang="en-US" sz="1400" b="1" dirty="0">
              <a:solidFill>
                <a:srgbClr val="7F7F7F"/>
              </a:solidFill>
            </a:endParaRP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BB1A5053-65C0-5253-D6BD-93F208AD79E9}"/>
              </a:ext>
            </a:extLst>
          </p:cNvPr>
          <p:cNvSpPr txBox="1"/>
          <p:nvPr/>
        </p:nvSpPr>
        <p:spPr>
          <a:xfrm>
            <a:off x="4974948" y="1317807"/>
            <a:ext cx="2480863" cy="307777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err="1">
                <a:solidFill>
                  <a:srgbClr val="7F7F7F"/>
                </a:solidFill>
                <a:cs typeface="Calibri"/>
              </a:rPr>
              <a:t>Proceso</a:t>
            </a:r>
            <a:r>
              <a:rPr lang="en-US" sz="1400" b="1">
                <a:solidFill>
                  <a:srgbClr val="7F7F7F"/>
                </a:solidFill>
                <a:cs typeface="Calibri"/>
              </a:rPr>
              <a:t> de 2 ½ </a:t>
            </a:r>
            <a:r>
              <a:rPr lang="es-MX" sz="1400" b="1">
                <a:solidFill>
                  <a:srgbClr val="7F7F7F"/>
                </a:solidFill>
                <a:cs typeface="Calibri"/>
              </a:rPr>
              <a:t>años</a:t>
            </a:r>
            <a:endParaRPr lang="en-US" sz="1400">
              <a:solidFill>
                <a:srgbClr val="7F7F7F"/>
              </a:solidFill>
              <a:cs typeface="Calibri"/>
            </a:endParaRPr>
          </a:p>
        </p:txBody>
      </p:sp>
      <p:sp>
        <p:nvSpPr>
          <p:cNvPr id="17" name="TextBox 3">
            <a:extLst>
              <a:ext uri="{FF2B5EF4-FFF2-40B4-BE49-F238E27FC236}">
                <a16:creationId xmlns:a16="http://schemas.microsoft.com/office/drawing/2014/main" id="{D42E0E8D-5805-EF0B-1ED5-AFA2EED602E6}"/>
              </a:ext>
            </a:extLst>
          </p:cNvPr>
          <p:cNvSpPr txBox="1"/>
          <p:nvPr/>
        </p:nvSpPr>
        <p:spPr>
          <a:xfrm>
            <a:off x="10416214" y="1608838"/>
            <a:ext cx="1190543" cy="307777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err="1">
                <a:solidFill>
                  <a:srgbClr val="7F7F7F"/>
                </a:solidFill>
                <a:cs typeface="Calibri"/>
              </a:rPr>
              <a:t>marzo</a:t>
            </a:r>
            <a:r>
              <a:rPr lang="en-US" sz="1400" b="1">
                <a:solidFill>
                  <a:srgbClr val="7F7F7F"/>
                </a:solidFill>
                <a:cs typeface="Calibri"/>
              </a:rPr>
              <a:t> 2024</a:t>
            </a:r>
            <a:endParaRPr lang="en-US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2589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D654B30-8389-451B-8905-20A130ED9F30}"/>
              </a:ext>
            </a:extLst>
          </p:cNvPr>
          <p:cNvSpPr txBox="1"/>
          <p:nvPr/>
        </p:nvSpPr>
        <p:spPr>
          <a:xfrm>
            <a:off x="0" y="2072569"/>
            <a:ext cx="12172996" cy="769441"/>
          </a:xfrm>
          <a:prstGeom prst="rect">
            <a:avLst/>
          </a:prstGeom>
          <a:solidFill>
            <a:srgbClr val="00B4BD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600"/>
              </a:spcAft>
            </a:pPr>
            <a:endParaRPr lang="en-US" sz="4400" b="1" i="1">
              <a:solidFill>
                <a:schemeClr val="bg1"/>
              </a:solidFill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3BC864-424D-4DD6-BA81-3AA0E08EC667}"/>
              </a:ext>
            </a:extLst>
          </p:cNvPr>
          <p:cNvSpPr txBox="1"/>
          <p:nvPr/>
        </p:nvSpPr>
        <p:spPr>
          <a:xfrm>
            <a:off x="206374" y="2174549"/>
            <a:ext cx="11760247" cy="208005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00660" algn="ctr">
              <a:spcBef>
                <a:spcPts val="1140"/>
              </a:spcBef>
            </a:pPr>
            <a:r>
              <a:rPr lang="es-419" sz="4000" b="1" spc="-10">
                <a:solidFill>
                  <a:schemeClr val="bg1"/>
                </a:solidFill>
                <a:latin typeface="Calibri"/>
                <a:cs typeface="Calibri"/>
              </a:rPr>
              <a:t>Borrador del Plan de Inversión en Movilidad del Corredor</a:t>
            </a:r>
          </a:p>
          <a:p>
            <a:pPr marL="200660" algn="ctr">
              <a:spcBef>
                <a:spcPts val="1140"/>
              </a:spcBef>
            </a:pPr>
            <a:r>
              <a:rPr lang="es-419" sz="4000" b="1" spc="-10">
                <a:solidFill>
                  <a:schemeClr val="bg1"/>
                </a:solidFill>
                <a:latin typeface="Calibri"/>
                <a:cs typeface="Calibri"/>
              </a:rPr>
              <a:t>(Plan de Inversión)</a:t>
            </a:r>
            <a:endParaRPr lang="en-US">
              <a:solidFill>
                <a:schemeClr val="bg1"/>
              </a:solidFill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501294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67E56-EE05-34FB-02BB-EE59B6BEC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321" y="256610"/>
            <a:ext cx="9045633" cy="429145"/>
          </a:xfrm>
        </p:spPr>
        <p:txBody>
          <a:bodyPr/>
          <a:lstStyle/>
          <a:p>
            <a:r>
              <a:rPr lang="pt-BR"/>
              <a:t>Declaración de visión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25EFEF-6E2A-FB46-94DE-5BC3E02A2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54C707C-D221-FE2C-16E9-926DECF82153}"/>
              </a:ext>
            </a:extLst>
          </p:cNvPr>
          <p:cNvSpPr txBox="1">
            <a:spLocks/>
          </p:cNvSpPr>
          <p:nvPr/>
        </p:nvSpPr>
        <p:spPr>
          <a:xfrm>
            <a:off x="482600" y="1116994"/>
            <a:ext cx="4925126" cy="3355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System Font Regular"/>
              <a:buChar char="&gt;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  <a:defRPr/>
            </a:pPr>
            <a:endParaRPr lang="en-US" sz="22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087A5E-472C-C9C7-F127-327762E75E49}"/>
              </a:ext>
            </a:extLst>
          </p:cNvPr>
          <p:cNvSpPr txBox="1"/>
          <p:nvPr/>
        </p:nvSpPr>
        <p:spPr>
          <a:xfrm>
            <a:off x="203321" y="1226233"/>
            <a:ext cx="7237007" cy="24622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419" sz="2200">
                <a:solidFill>
                  <a:schemeClr val="tx2">
                    <a:lumMod val="75000"/>
                  </a:schemeClr>
                </a:solidFill>
              </a:rPr>
              <a:t>“</a:t>
            </a:r>
            <a:r>
              <a:rPr lang="es-419" sz="2200" b="1">
                <a:solidFill>
                  <a:schemeClr val="tx2">
                    <a:lumMod val="75000"/>
                  </a:schemeClr>
                </a:solidFill>
              </a:rPr>
              <a:t>Un sistema de transporte equitativo y compartido para el Corredor Sur de la I-710 que proporcione opciones multimodales seguras y de calidad para el transporte de personas y bienes </a:t>
            </a:r>
            <a:r>
              <a:rPr lang="es-419" sz="2200">
                <a:solidFill>
                  <a:schemeClr val="tx2">
                    <a:lumMod val="75000"/>
                  </a:schemeClr>
                </a:solidFill>
              </a:rPr>
              <a:t>que fomenten un aire limpio (cero emisiones), comunidades saludables y sostenibles, y </a:t>
            </a:r>
          </a:p>
          <a:p>
            <a:r>
              <a:rPr lang="es-419" sz="2200">
                <a:solidFill>
                  <a:schemeClr val="tx2">
                    <a:lumMod val="75000"/>
                  </a:schemeClr>
                </a:solidFill>
              </a:rPr>
              <a:t>el empoderamiento económico para todos los residentes, comunidades, y usuarios en el corredor.”</a:t>
            </a:r>
            <a:endParaRPr lang="en-US" sz="2200">
              <a:solidFill>
                <a:schemeClr val="tx2">
                  <a:lumMod val="75000"/>
                </a:schemeClr>
              </a:solidFill>
              <a:ea typeface="Calibri"/>
              <a:cs typeface="Calibri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12AD01B-05C7-3944-A840-507D1C2F605D}"/>
              </a:ext>
            </a:extLst>
          </p:cNvPr>
          <p:cNvGrpSpPr/>
          <p:nvPr/>
        </p:nvGrpSpPr>
        <p:grpSpPr>
          <a:xfrm>
            <a:off x="6883393" y="2986551"/>
            <a:ext cx="4992581" cy="3295908"/>
            <a:chOff x="5534104" y="1269922"/>
            <a:chExt cx="6347536" cy="4190397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D3E44C8E-BF57-41EB-FC51-8DA16A4BC8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4104" y="3214055"/>
              <a:ext cx="4149766" cy="2246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A3EBB9B-DFE1-92CA-20DD-5F442615845C}"/>
                </a:ext>
              </a:extLst>
            </p:cNvPr>
            <p:cNvGrpSpPr/>
            <p:nvPr/>
          </p:nvGrpSpPr>
          <p:grpSpPr>
            <a:xfrm>
              <a:off x="6698187" y="1269922"/>
              <a:ext cx="5183453" cy="3270045"/>
              <a:chOff x="6428023" y="1262488"/>
              <a:chExt cx="5453618" cy="3440478"/>
            </a:xfrm>
          </p:grpSpPr>
          <p:pic>
            <p:nvPicPr>
              <p:cNvPr id="2052" name="Picture 4" descr="A picture containing graphical user interface&#10;&#10;Description automatically generated">
                <a:extLst>
                  <a:ext uri="{FF2B5EF4-FFF2-40B4-BE49-F238E27FC236}">
                    <a16:creationId xmlns:a16="http://schemas.microsoft.com/office/drawing/2014/main" id="{13837348-B7EA-949A-9C42-2A97C34614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28023" y="2150327"/>
                <a:ext cx="4611683" cy="25526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0" name="Picture 2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E6516E59-9655-2401-8FE5-995699B6589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15586" y="1262488"/>
                <a:ext cx="4366055" cy="24694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388FE63-09C8-1C28-EC84-1CF75B7D0763}"/>
              </a:ext>
            </a:extLst>
          </p:cNvPr>
          <p:cNvSpPr txBox="1"/>
          <p:nvPr/>
        </p:nvSpPr>
        <p:spPr>
          <a:xfrm>
            <a:off x="269077" y="4512771"/>
            <a:ext cx="55054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419" sz="2000" b="1" i="1"/>
              <a:t>¿Qué es una "declaración de visión"?</a:t>
            </a:r>
          </a:p>
          <a:p>
            <a:r>
              <a:rPr lang="es-419" sz="2000" i="1"/>
              <a:t>Una declaración concisa que capta las aspiraciones, deseos y resultados colectivos del proyecto.</a:t>
            </a:r>
            <a:endParaRPr lang="en-US" sz="2000" i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B9D3F6-2AD3-9D80-B299-139BC626E806}"/>
              </a:ext>
            </a:extLst>
          </p:cNvPr>
          <p:cNvSpPr txBox="1"/>
          <p:nvPr/>
        </p:nvSpPr>
        <p:spPr>
          <a:xfrm>
            <a:off x="269077" y="3688803"/>
            <a:ext cx="6831418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>
                <a:solidFill>
                  <a:schemeClr val="tx2">
                    <a:lumMod val="75000"/>
                  </a:schemeClr>
                </a:solidFill>
              </a:rPr>
              <a:t>&gt; </a:t>
            </a:r>
            <a:r>
              <a:rPr lang="es-MX" sz="2000">
                <a:solidFill>
                  <a:schemeClr val="tx2">
                    <a:lumMod val="75000"/>
                  </a:schemeClr>
                </a:solidFill>
              </a:rPr>
              <a:t>Aprobado por el Comité Consultivo (julio de 2022) y adoptado por la Junta Directiva de Metro (septiembre de 2022)</a:t>
            </a:r>
            <a:endParaRPr lang="en-US" sz="2000">
              <a:solidFill>
                <a:schemeClr val="tx2">
                  <a:lumMod val="75000"/>
                </a:schemeClr>
              </a:solidFill>
              <a:cs typeface="Calibri"/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91F6ED20-0A43-C2FD-A10F-582E05A30AA8}"/>
              </a:ext>
            </a:extLst>
          </p:cNvPr>
          <p:cNvSpPr txBox="1"/>
          <p:nvPr/>
        </p:nvSpPr>
        <p:spPr>
          <a:xfrm>
            <a:off x="4050690" y="6592823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419" sz="900" b="1">
                <a:solidFill>
                  <a:srgbClr val="FF0000"/>
                </a:solidFill>
                <a:cs typeface="Calibri"/>
              </a:rPr>
              <a:t>INFORMACIÓN SÓLO CON FINES DE DISCUSIÓN - SUJETA A CAMBIOS</a:t>
            </a:r>
            <a:endParaRPr lang="en-US" sz="900" b="1">
              <a:solidFill>
                <a:srgbClr val="FF000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32009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74726-9680-9D33-6392-9D3F4009CB5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32014" y="-226598"/>
            <a:ext cx="10515600" cy="1325563"/>
          </a:xfrm>
        </p:spPr>
        <p:txBody>
          <a:bodyPr/>
          <a:lstStyle/>
          <a:p>
            <a:r>
              <a:rPr lang="en-US" err="1"/>
              <a:t>Principios</a:t>
            </a:r>
            <a:r>
              <a:rPr lang="en-US"/>
              <a:t> </a:t>
            </a:r>
            <a:r>
              <a:rPr lang="en-US" err="1"/>
              <a:t>directivos</a:t>
            </a:r>
            <a:r>
              <a:rPr lang="en-US"/>
              <a:t> del </a:t>
            </a:r>
            <a:r>
              <a:rPr lang="en-US" err="1"/>
              <a:t>corredor</a:t>
            </a:r>
            <a:r>
              <a:rPr lang="en-US"/>
              <a:t> LB-ELA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925371-683D-F80C-CD96-1774237FBDC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9C633-AF9B-9840-B7F1-7587910FEF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12B1AE-700B-3584-708D-DF783610E8F8}"/>
              </a:ext>
            </a:extLst>
          </p:cNvPr>
          <p:cNvSpPr txBox="1"/>
          <p:nvPr/>
        </p:nvSpPr>
        <p:spPr>
          <a:xfrm>
            <a:off x="203200" y="2122331"/>
            <a:ext cx="5735782" cy="40010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cs typeface="Calibri"/>
              </a:rPr>
              <a:t>Principio </a:t>
            </a:r>
            <a:r>
              <a:rPr lang="en-US" sz="2000" b="1" err="1">
                <a:cs typeface="Calibri"/>
              </a:rPr>
              <a:t>Directivo</a:t>
            </a:r>
            <a:r>
              <a:rPr lang="en-US" sz="2000" b="1">
                <a:cs typeface="Calibri"/>
              </a:rPr>
              <a:t> de </a:t>
            </a:r>
            <a:r>
              <a:rPr lang="en-US" sz="2000" b="1" err="1">
                <a:cs typeface="Calibri"/>
              </a:rPr>
              <a:t>Equidad</a:t>
            </a:r>
            <a:endParaRPr lang="en-US" sz="2000" b="1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s-419">
                <a:cs typeface="Calibri"/>
              </a:rPr>
              <a:t>“Un compromiso para: (1) hacer un esfuerzo para rectificar daños pasados; (2) proporcionar un acceso equitativo y justo a oportunidades; y 3) eliminar las  disparidades en los procesos del proyecto, conclusiones y los resultados de la </a:t>
            </a:r>
          </a:p>
          <a:p>
            <a:r>
              <a:rPr lang="es-419">
                <a:cs typeface="Calibri"/>
              </a:rPr>
              <a:t>comunidad.”</a:t>
            </a:r>
          </a:p>
          <a:p>
            <a:endParaRPr lang="es-419">
              <a:cs typeface="Calibri"/>
            </a:endParaRPr>
          </a:p>
          <a:p>
            <a:r>
              <a:rPr lang="es-419">
                <a:cs typeface="Calibri"/>
              </a:rPr>
              <a:t>“El plan busca elevar y arraigar el principio de equidad en todas las metas, objetivos, estrategias y acciones a través de un marco de equidad procesal, distributiva, </a:t>
            </a:r>
          </a:p>
          <a:p>
            <a:r>
              <a:rPr lang="es-419">
                <a:cs typeface="Calibri"/>
              </a:rPr>
              <a:t>estructural y restaurativa, y al priorizar un proceso de participación accesible y representativo para las comunidades más afectadas por la I-710.”</a:t>
            </a:r>
            <a:endParaRPr lang="en-US"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520C0F-6789-B6D2-3F8B-BC861866F956}"/>
              </a:ext>
            </a:extLst>
          </p:cNvPr>
          <p:cNvSpPr txBox="1"/>
          <p:nvPr/>
        </p:nvSpPr>
        <p:spPr>
          <a:xfrm>
            <a:off x="6351367" y="2182937"/>
            <a:ext cx="5175615" cy="37240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cs typeface="Calibri"/>
              </a:rPr>
              <a:t>Principio </a:t>
            </a:r>
            <a:r>
              <a:rPr lang="en-US" sz="2000" b="1" err="1">
                <a:cs typeface="Calibri"/>
              </a:rPr>
              <a:t>Directivo</a:t>
            </a:r>
            <a:r>
              <a:rPr lang="en-US" sz="2000" b="1">
                <a:cs typeface="Calibri"/>
              </a:rPr>
              <a:t> de </a:t>
            </a:r>
            <a:r>
              <a:rPr lang="en-US" sz="2000" b="1" err="1">
                <a:cs typeface="Calibri"/>
              </a:rPr>
              <a:t>Sostenibilidad</a:t>
            </a:r>
            <a:endParaRPr lang="en-US" sz="2000" b="1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s-419">
                <a:cs typeface="Calibri"/>
              </a:rPr>
              <a:t>"Desarrollo que satisface las necesidades del presente sin comprometer la capacidad de </a:t>
            </a:r>
          </a:p>
          <a:p>
            <a:r>
              <a:rPr lang="es-419">
                <a:cs typeface="Calibri"/>
              </a:rPr>
              <a:t>las generaciones futuras para satisfacer sus propias necesidades.”</a:t>
            </a:r>
          </a:p>
          <a:p>
            <a:endParaRPr lang="es-419">
              <a:cs typeface="Calibri"/>
            </a:endParaRPr>
          </a:p>
          <a:p>
            <a:r>
              <a:rPr lang="es-419">
                <a:cs typeface="Calibri"/>
              </a:rPr>
              <a:t>“Un compromiso con la sostenibilidad es la satisfacción y mejorar las necesidades sociales y económicas básicas, tanto presentes como futuras, y el uso responsable del entorno natural, todo ello manteniendo o mejorando el bienestar del entorno del que depende la vida.</a:t>
            </a:r>
            <a:r>
              <a:rPr lang="en-US">
                <a:cs typeface="Calibri"/>
              </a:rPr>
              <a:t>."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416FE0A-CB63-393F-4F3E-3873B5D4B035}"/>
              </a:ext>
            </a:extLst>
          </p:cNvPr>
          <p:cNvSpPr/>
          <p:nvPr/>
        </p:nvSpPr>
        <p:spPr>
          <a:xfrm>
            <a:off x="-7872" y="916171"/>
            <a:ext cx="12191999" cy="117895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2B36CD-5F46-22C1-7504-173F49B91F7C}"/>
              </a:ext>
            </a:extLst>
          </p:cNvPr>
          <p:cNvSpPr/>
          <p:nvPr/>
        </p:nvSpPr>
        <p:spPr>
          <a:xfrm>
            <a:off x="488919" y="1185211"/>
            <a:ext cx="1989936" cy="64938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Principio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directivo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30">
            <a:extLst>
              <a:ext uri="{FF2B5EF4-FFF2-40B4-BE49-F238E27FC236}">
                <a16:creationId xmlns:a16="http://schemas.microsoft.com/office/drawing/2014/main" id="{22D4A6A2-1675-9E3C-8627-2EBDE78B4D6B}"/>
              </a:ext>
            </a:extLst>
          </p:cNvPr>
          <p:cNvSpPr txBox="1"/>
          <p:nvPr/>
        </p:nvSpPr>
        <p:spPr>
          <a:xfrm>
            <a:off x="2705527" y="1184538"/>
            <a:ext cx="8393893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 valor que guía todos los procesos y resultados a través de un marco cohesivo e intencionado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5DCCD381-142A-5256-EE31-8F74CAD9741D}"/>
              </a:ext>
            </a:extLst>
          </p:cNvPr>
          <p:cNvSpPr txBox="1"/>
          <p:nvPr/>
        </p:nvSpPr>
        <p:spPr>
          <a:xfrm>
            <a:off x="4050690" y="6592823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419" sz="900" b="1">
                <a:solidFill>
                  <a:srgbClr val="FF0000"/>
                </a:solidFill>
                <a:cs typeface="Calibri"/>
              </a:rPr>
              <a:t>INFORMACIÓN SÓLO CON FINES DE DISCUSIÓN - SUJETA A CAMBIOS</a:t>
            </a:r>
            <a:endParaRPr lang="en-US" sz="900" b="1">
              <a:solidFill>
                <a:srgbClr val="FF0000"/>
              </a:solidFill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FDF274-806B-77A1-F9E3-1069477CA6DE}"/>
              </a:ext>
            </a:extLst>
          </p:cNvPr>
          <p:cNvSpPr txBox="1"/>
          <p:nvPr/>
        </p:nvSpPr>
        <p:spPr>
          <a:xfrm>
            <a:off x="7524308" y="6009166"/>
            <a:ext cx="466592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MX" sz="1200">
                <a:solidFill>
                  <a:srgbClr val="1F8796"/>
                </a:solidFill>
                <a:ea typeface="+mn-lt"/>
                <a:cs typeface="+mn-lt"/>
              </a:rPr>
              <a:t>Aprobado por el Comité Consultivo (julio de 2022) y adoptado por la Junta Directiva de Metro (septiembre de 2022)</a:t>
            </a:r>
            <a:endParaRPr lang="es-MX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161906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8DF11-97BD-26BF-8DEE-4D9ECAFA3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666" y="212377"/>
            <a:ext cx="9045633" cy="429145"/>
          </a:xfrm>
        </p:spPr>
        <p:txBody>
          <a:bodyPr/>
          <a:lstStyle/>
          <a:p>
            <a:r>
              <a:rPr lang="en-US" err="1"/>
              <a:t>Objetivos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940045-4463-90BE-340D-214EC37B2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68D715C8-9F88-3221-FE1D-19E50D021744}"/>
              </a:ext>
            </a:extLst>
          </p:cNvPr>
          <p:cNvSpPr txBox="1"/>
          <p:nvPr/>
        </p:nvSpPr>
        <p:spPr>
          <a:xfrm>
            <a:off x="4050690" y="6592823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419" sz="900" b="1">
                <a:solidFill>
                  <a:srgbClr val="FF0000"/>
                </a:solidFill>
                <a:cs typeface="Calibri"/>
              </a:rPr>
              <a:t>INFORMACIÓN SÓLO CON FINES DE DISCUSIÓN - SUJETA A CAMBIOS</a:t>
            </a:r>
            <a:endParaRPr lang="en-US" sz="900" b="1">
              <a:solidFill>
                <a:srgbClr val="FF0000"/>
              </a:solidFill>
              <a:cs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DE2D23-2E89-7E67-9E0E-8F2A9E157A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021" y="1154974"/>
            <a:ext cx="7763958" cy="52013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0BA711-20BD-1623-4F95-5B29D94F9FDE}"/>
              </a:ext>
            </a:extLst>
          </p:cNvPr>
          <p:cNvSpPr txBox="1"/>
          <p:nvPr/>
        </p:nvSpPr>
        <p:spPr>
          <a:xfrm>
            <a:off x="8454657" y="5920561"/>
            <a:ext cx="365582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MX" sz="1200">
                <a:solidFill>
                  <a:srgbClr val="1F8796"/>
                </a:solidFill>
                <a:ea typeface="+mn-lt"/>
                <a:cs typeface="+mn-lt"/>
              </a:rPr>
              <a:t>Aprobado por el Comité Consultivo (julio de 2022) y adoptado por la Junta Directiva de Metro (septiembre de 2022)</a:t>
            </a:r>
            <a:endParaRPr lang="es-MX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614117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8BE1AE0-3903-7BD7-6AE5-970A812CC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09" y="285411"/>
            <a:ext cx="9045633" cy="429145"/>
          </a:xfrm>
        </p:spPr>
        <p:txBody>
          <a:bodyPr/>
          <a:lstStyle/>
          <a:p>
            <a:r>
              <a:rPr lang="en-US" dirty="0"/>
              <a:t> </a:t>
            </a:r>
            <a:r>
              <a:rPr lang="es-419" dirty="0"/>
              <a:t> Puntos clave del Plan de Inversión en Movilidad del Corredor (Plan de Inversión)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4D58A72-83B7-E149-E75C-11A35E5FAEDF}"/>
              </a:ext>
            </a:extLst>
          </p:cNvPr>
          <p:cNvSpPr txBox="1">
            <a:spLocks/>
          </p:cNvSpPr>
          <p:nvPr/>
        </p:nvSpPr>
        <p:spPr>
          <a:xfrm>
            <a:off x="347870" y="4061662"/>
            <a:ext cx="11449877" cy="26598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System Font Regular"/>
              <a:buChar char="&gt;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 typeface="System Font Regular"/>
              <a:buNone/>
              <a:tabLst/>
              <a:defRPr/>
            </a:pPr>
            <a:endParaRPr kumimoji="0" lang="es-419" sz="4800" b="1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2F0FAA-A42A-9F45-DDCE-E5201A418AB6}"/>
              </a:ext>
            </a:extLst>
          </p:cNvPr>
          <p:cNvSpPr txBox="1"/>
          <p:nvPr/>
        </p:nvSpPr>
        <p:spPr>
          <a:xfrm>
            <a:off x="278542" y="994714"/>
            <a:ext cx="11412483" cy="10772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kumimoji="0" lang="es-419" sz="3200" b="1" i="0" u="none" strike="noStrike" kern="1200" cap="none" spc="0" normalizeH="0" baseline="0" noProof="0" dirty="0">
                <a:ln>
                  <a:noFill/>
                </a:ln>
                <a:solidFill>
                  <a:srgbClr val="2AB4C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¿Qué es el Plan de Inversión en Movilidad del Corredor (</a:t>
            </a:r>
            <a:r>
              <a:rPr lang="es-419" sz="3200" b="1" dirty="0">
                <a:solidFill>
                  <a:srgbClr val="2AB4C8"/>
                </a:solidFill>
                <a:ea typeface="+mn-lt"/>
                <a:cs typeface="+mn-lt"/>
              </a:rPr>
              <a:t>Plan de Inversión</a:t>
            </a:r>
            <a:r>
              <a:rPr kumimoji="0" lang="es-419" sz="3200" b="1" i="0" u="none" strike="noStrike" kern="1200" cap="none" spc="0" normalizeH="0" baseline="0" noProof="0" dirty="0">
                <a:ln>
                  <a:noFill/>
                </a:ln>
                <a:solidFill>
                  <a:srgbClr val="2AB4C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AB4C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02DD89-2E12-0643-E05B-1BF98E3EBD73}"/>
              </a:ext>
            </a:extLst>
          </p:cNvPr>
          <p:cNvSpPr txBox="1"/>
          <p:nvPr/>
        </p:nvSpPr>
        <p:spPr>
          <a:xfrm>
            <a:off x="177647" y="2118695"/>
            <a:ext cx="11839203" cy="33063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23850" marR="131445">
              <a:lnSpc>
                <a:spcPct val="107000"/>
              </a:lnSpc>
              <a:defRPr/>
            </a:pPr>
            <a:r>
              <a:rPr kumimoji="0" lang="es-419" sz="2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</a:rPr>
              <a:t>El</a:t>
            </a:r>
            <a:r>
              <a:rPr lang="es-419" sz="2600" b="1">
                <a:latin typeface="Calibri"/>
                <a:ea typeface="Calibri"/>
                <a:cs typeface="Calibri"/>
              </a:rPr>
              <a:t> Plan de Inversión </a:t>
            </a:r>
            <a:r>
              <a:rPr kumimoji="0" lang="es-419" sz="2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</a:rPr>
              <a:t>es una visión de planificación multianual</a:t>
            </a:r>
          </a:p>
          <a:p>
            <a:pPr marL="323850" marR="131445">
              <a:lnSpc>
                <a:spcPct val="107000"/>
              </a:lnSpc>
              <a:defRPr/>
            </a:pPr>
            <a:endParaRPr lang="es-419" sz="2600" b="1">
              <a:latin typeface="Calibri"/>
              <a:ea typeface="Calibri"/>
              <a:cs typeface="Calibri"/>
            </a:endParaRPr>
          </a:p>
          <a:p>
            <a:pPr marL="781050" marR="131445" indent="-457200">
              <a:lnSpc>
                <a:spcPct val="107000"/>
              </a:lnSpc>
              <a:buFont typeface="Arial" panose="020B0604020202020204" pitchFamily="34" charset="0"/>
              <a:buChar char="•"/>
              <a:defRPr/>
            </a:pPr>
            <a:r>
              <a:rPr lang="es-419">
                <a:latin typeface="Calibri"/>
                <a:ea typeface="Calibri"/>
                <a:cs typeface="Calibri"/>
              </a:rPr>
              <a:t>Promueve </a:t>
            </a:r>
            <a:r>
              <a:rPr kumimoji="0" lang="es-419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</a:rPr>
              <a:t>la visión, los objetivos y los principios directivos del </a:t>
            </a:r>
            <a:r>
              <a:rPr lang="es-419">
                <a:latin typeface="Calibri"/>
                <a:ea typeface="Calibri"/>
                <a:cs typeface="Calibri"/>
              </a:rPr>
              <a:t>Corredor </a:t>
            </a:r>
            <a:r>
              <a:rPr kumimoji="0" lang="es-419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</a:rPr>
              <a:t>adoptados por el </a:t>
            </a:r>
            <a:r>
              <a:rPr lang="es-419">
                <a:latin typeface="Calibri"/>
                <a:ea typeface="Calibri"/>
                <a:cs typeface="Calibri"/>
              </a:rPr>
              <a:t>Comité </a:t>
            </a:r>
            <a:r>
              <a:rPr kumimoji="0" lang="es-419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</a:rPr>
              <a:t>Consultivo y el Comité de Liderazgo Comunitario.</a:t>
            </a:r>
            <a:endParaRPr lang="en-US">
              <a:latin typeface="Calibri"/>
              <a:ea typeface="Calibri"/>
              <a:cs typeface="Calibri"/>
            </a:endParaRPr>
          </a:p>
          <a:p>
            <a:pPr marL="781050" marR="131445" indent="-457200">
              <a:lnSpc>
                <a:spcPct val="107000"/>
              </a:lnSpc>
              <a:buFont typeface="Arial" panose="020B0604020202020204" pitchFamily="34" charset="0"/>
              <a:buChar char="•"/>
              <a:defRPr/>
            </a:pPr>
            <a:r>
              <a:rPr lang="es-419">
                <a:latin typeface="Calibri"/>
                <a:ea typeface="Calibri"/>
                <a:cs typeface="Calibri"/>
              </a:rPr>
              <a:t>Ofrece recomendaciones a la Junta Directiva de Metro sobre los proyectos y programas iniciales que deben financiarse, impulsarse y ejecutarse. </a:t>
            </a:r>
            <a:endParaRPr lang="en-US">
              <a:latin typeface="Calibri"/>
              <a:ea typeface="Calibri"/>
              <a:cs typeface="Calibri"/>
            </a:endParaRPr>
          </a:p>
          <a:p>
            <a:pPr marL="781050" marR="131445" indent="-457200">
              <a:lnSpc>
                <a:spcPct val="107000"/>
              </a:lnSpc>
              <a:buFont typeface="Arial" panose="020B0604020202020204" pitchFamily="34" charset="0"/>
              <a:buChar char="•"/>
              <a:defRPr/>
            </a:pPr>
            <a:r>
              <a:rPr lang="es-419">
                <a:latin typeface="Calibri"/>
                <a:ea typeface="Calibri"/>
                <a:cs typeface="Calibri"/>
              </a:rPr>
              <a:t>Identifica también las prioridades de los proyectos a largo plazo y su financiación Describe estrategias de aplicación, funciones y responsabilidades para ayudar a Metro, las ciudades y las agencias. </a:t>
            </a:r>
            <a:endParaRPr lang="en-US">
              <a:latin typeface="Calibri"/>
              <a:ea typeface="Calibri"/>
              <a:cs typeface="Calibri"/>
            </a:endParaRPr>
          </a:p>
          <a:p>
            <a:pPr marL="781050" marR="131445" indent="-457200">
              <a:lnSpc>
                <a:spcPct val="107000"/>
              </a:lnSpc>
              <a:buFont typeface="Arial" panose="020B0604020202020204" pitchFamily="34" charset="0"/>
              <a:buChar char="•"/>
              <a:defRPr/>
            </a:pPr>
            <a:r>
              <a:rPr lang="es-419">
                <a:latin typeface="Calibri"/>
                <a:ea typeface="Calibri"/>
                <a:cs typeface="Calibri"/>
              </a:rPr>
              <a:t>Crea una planificación y proyectos centrados en la equidad </a:t>
            </a:r>
            <a:r>
              <a:rPr kumimoji="0" lang="es-419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</a:rPr>
              <a:t>Incluye </a:t>
            </a:r>
            <a:r>
              <a:rPr kumimoji="0" lang="es-419" b="0" i="0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</a:rPr>
              <a:t>15 programas comunitarios </a:t>
            </a:r>
            <a:r>
              <a:rPr kumimoji="0" lang="es-419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</a:rPr>
              <a:t>y </a:t>
            </a:r>
            <a:r>
              <a:rPr kumimoji="0" lang="es-419" b="0" i="0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</a:rPr>
              <a:t>5 programas modales</a:t>
            </a:r>
            <a:endParaRPr lang="en-US">
              <a:cs typeface="Calibri"/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D780E196-435B-A1D9-C873-2B032F41087B}"/>
              </a:ext>
            </a:extLst>
          </p:cNvPr>
          <p:cNvSpPr txBox="1"/>
          <p:nvPr/>
        </p:nvSpPr>
        <p:spPr>
          <a:xfrm>
            <a:off x="4050690" y="6592823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419" sz="900" b="1">
                <a:solidFill>
                  <a:srgbClr val="FF0000"/>
                </a:solidFill>
                <a:cs typeface="Calibri"/>
              </a:rPr>
              <a:t>INFORMACIÓN SÓLO CON FINES DE DISCUSIÓN - SUJETA A CAMBIOS</a:t>
            </a:r>
            <a:endParaRPr lang="en-US" sz="900" b="1">
              <a:solidFill>
                <a:srgbClr val="FF000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99797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0C7D08D-44C4-6105-444C-EB8B81700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6871" y="2437667"/>
            <a:ext cx="7405566" cy="3907204"/>
          </a:xfrm>
          <a:prstGeom prst="rect">
            <a:avLst/>
          </a:prstGeom>
        </p:spPr>
      </p:pic>
      <p:sp>
        <p:nvSpPr>
          <p:cNvPr id="5" name="Title 4" hidden="1">
            <a:extLst>
              <a:ext uri="{FF2B5EF4-FFF2-40B4-BE49-F238E27FC236}">
                <a16:creationId xmlns:a16="http://schemas.microsoft.com/office/drawing/2014/main" id="{00E293BF-549B-485D-9D6B-4891FBAD4F6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r>
              <a:rPr lang="en-US"/>
              <a:t>Balanced scorecard slide 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4923C9-8C01-DECA-C99A-316DE8D40160}"/>
              </a:ext>
            </a:extLst>
          </p:cNvPr>
          <p:cNvSpPr txBox="1"/>
          <p:nvPr/>
        </p:nvSpPr>
        <p:spPr>
          <a:xfrm>
            <a:off x="261543" y="1560583"/>
            <a:ext cx="8590188" cy="7078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&gt;"/>
              <a:tabLst/>
              <a:defRPr/>
            </a:pPr>
            <a:r>
              <a:rPr kumimoji="0" lang="es-419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Todos los proyectos y programas deben apoyar un futuro multimodal para el Corredor.</a:t>
            </a:r>
          </a:p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&gt;"/>
              <a:tabLst/>
              <a:defRPr/>
            </a:pPr>
            <a:r>
              <a:rPr kumimoji="0" lang="es-419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Las categorías de mejora representan diferentes modos</a:t>
            </a:r>
            <a:endParaRPr kumimoji="0" lang="en-US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853CDC6-B4BF-168E-86E9-5FBC979ACE96}"/>
              </a:ext>
            </a:extLst>
          </p:cNvPr>
          <p:cNvSpPr txBox="1"/>
          <p:nvPr/>
        </p:nvSpPr>
        <p:spPr>
          <a:xfrm>
            <a:off x="261543" y="1107424"/>
            <a:ext cx="6778447" cy="30777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Los proyectos se organizan por "categoría de mejora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BC4B5B1-A92C-4D4D-26B8-EA509547EF25}"/>
              </a:ext>
            </a:extLst>
          </p:cNvPr>
          <p:cNvSpPr txBox="1">
            <a:spLocks/>
          </p:cNvSpPr>
          <p:nvPr/>
        </p:nvSpPr>
        <p:spPr>
          <a:xfrm>
            <a:off x="79642" y="184632"/>
            <a:ext cx="11302325" cy="409607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Lista inicial de proyectos y programas: Categorías</a:t>
            </a:r>
            <a:b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Calibri"/>
              </a:rPr>
            </a:br>
            <a:endParaRPr kumimoji="0" lang="es-ES" sz="3200" b="1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j-ea"/>
              <a:cs typeface="Calibr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8EEFDDB-A24E-5595-306D-B3ED3D3B2F33}"/>
              </a:ext>
            </a:extLst>
          </p:cNvPr>
          <p:cNvSpPr txBox="1"/>
          <p:nvPr/>
        </p:nvSpPr>
        <p:spPr>
          <a:xfrm>
            <a:off x="12641388" y="3127300"/>
            <a:ext cx="65" cy="24622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1" u="none" strike="noStrike" kern="1200" cap="none" spc="0" normalizeH="0" baseline="0" noProof="0">
              <a:ln>
                <a:noFill/>
              </a:ln>
              <a:solidFill>
                <a:srgbClr val="3C5A7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E48AF85-CF55-FA96-B78C-8728F62FDE1B}"/>
              </a:ext>
            </a:extLst>
          </p:cNvPr>
          <p:cNvSpPr txBox="1"/>
          <p:nvPr/>
        </p:nvSpPr>
        <p:spPr>
          <a:xfrm>
            <a:off x="12641387" y="3844624"/>
            <a:ext cx="64" cy="24622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1" u="none" strike="noStrike" kern="1200" cap="none" spc="0" normalizeH="0" baseline="0" noProof="0">
              <a:ln>
                <a:noFill/>
              </a:ln>
              <a:solidFill>
                <a:srgbClr val="3C5A7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74B743D-6F8C-783A-1FF9-9A05FEDC8DA2}"/>
              </a:ext>
            </a:extLst>
          </p:cNvPr>
          <p:cNvSpPr txBox="1"/>
          <p:nvPr/>
        </p:nvSpPr>
        <p:spPr>
          <a:xfrm>
            <a:off x="12641382" y="4567664"/>
            <a:ext cx="64" cy="24622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1" u="none" strike="noStrike" kern="1200" cap="none" spc="0" normalizeH="0" baseline="0" noProof="0">
              <a:ln>
                <a:noFill/>
              </a:ln>
              <a:solidFill>
                <a:srgbClr val="3C5A7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960C36B7-3EE4-A88D-37BD-1DD721CD3F19}"/>
              </a:ext>
            </a:extLst>
          </p:cNvPr>
          <p:cNvSpPr txBox="1"/>
          <p:nvPr/>
        </p:nvSpPr>
        <p:spPr>
          <a:xfrm>
            <a:off x="4050690" y="6592823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419" sz="900" b="1">
                <a:solidFill>
                  <a:srgbClr val="FF0000"/>
                </a:solidFill>
                <a:cs typeface="Calibri"/>
              </a:rPr>
              <a:t>INFORMACIÓN SÓLO CON FINES DE DISCUSIÓN - SUJETA A CAMBIOS</a:t>
            </a:r>
            <a:endParaRPr lang="en-US" sz="900" b="1">
              <a:solidFill>
                <a:srgbClr val="FF0000"/>
              </a:solidFill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856394-DAE1-D453-B4E9-4696975044CD}"/>
              </a:ext>
            </a:extLst>
          </p:cNvPr>
          <p:cNvSpPr txBox="1"/>
          <p:nvPr/>
        </p:nvSpPr>
        <p:spPr>
          <a:xfrm>
            <a:off x="3047244" y="2888156"/>
            <a:ext cx="2086263" cy="369332"/>
          </a:xfrm>
          <a:prstGeom prst="rect">
            <a:avLst/>
          </a:prstGeom>
          <a:solidFill>
            <a:srgbClr val="8AD6E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err="1"/>
              <a:t>Transporte</a:t>
            </a:r>
            <a:r>
              <a:rPr lang="en-US"/>
              <a:t> </a:t>
            </a:r>
            <a:r>
              <a:rPr lang="en-US" err="1"/>
              <a:t>Activo</a:t>
            </a:r>
            <a:r>
              <a:rPr lang="en-US"/>
              <a:t> </a:t>
            </a:r>
            <a:endParaRPr lang="es-419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E2EE73-B6B5-C7E4-44A2-40E629A6C8F2}"/>
              </a:ext>
            </a:extLst>
          </p:cNvPr>
          <p:cNvSpPr txBox="1"/>
          <p:nvPr/>
        </p:nvSpPr>
        <p:spPr>
          <a:xfrm>
            <a:off x="3052177" y="3970498"/>
            <a:ext cx="2037417" cy="646331"/>
          </a:xfrm>
          <a:prstGeom prst="rect">
            <a:avLst/>
          </a:prstGeom>
          <a:solidFill>
            <a:srgbClr val="8AD6E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/>
              <a:t>Vias </a:t>
            </a:r>
            <a:r>
              <a:rPr lang="en-US" err="1"/>
              <a:t>Arteriales</a:t>
            </a:r>
            <a:r>
              <a:rPr lang="en-US"/>
              <a:t>/ Calles </a:t>
            </a:r>
            <a:r>
              <a:rPr lang="en-US" err="1"/>
              <a:t>Completas</a:t>
            </a:r>
            <a:r>
              <a:rPr lang="en-US"/>
              <a:t> </a:t>
            </a:r>
            <a:endParaRPr lang="es-419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097DA8F-6540-1B98-E953-D20CD28C03D3}"/>
              </a:ext>
            </a:extLst>
          </p:cNvPr>
          <p:cNvSpPr txBox="1"/>
          <p:nvPr/>
        </p:nvSpPr>
        <p:spPr>
          <a:xfrm>
            <a:off x="3078548" y="5175569"/>
            <a:ext cx="1871340" cy="646331"/>
          </a:xfrm>
          <a:prstGeom prst="rect">
            <a:avLst/>
          </a:prstGeom>
          <a:solidFill>
            <a:srgbClr val="8AD6E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err="1"/>
              <a:t>Programas</a:t>
            </a:r>
            <a:r>
              <a:rPr lang="en-US"/>
              <a:t> </a:t>
            </a:r>
            <a:r>
              <a:rPr lang="en-US" err="1"/>
              <a:t>Comunitarios</a:t>
            </a:r>
            <a:endParaRPr lang="es-419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053E435-17FB-248C-87A9-F3BA9D5D9D57}"/>
              </a:ext>
            </a:extLst>
          </p:cNvPr>
          <p:cNvSpPr txBox="1"/>
          <p:nvPr/>
        </p:nvSpPr>
        <p:spPr>
          <a:xfrm>
            <a:off x="6804454" y="2590984"/>
            <a:ext cx="1920187" cy="1077218"/>
          </a:xfrm>
          <a:prstGeom prst="rect">
            <a:avLst/>
          </a:prstGeom>
          <a:solidFill>
            <a:srgbClr val="8AD6E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err="1">
                <a:solidFill>
                  <a:srgbClr val="000000"/>
                </a:solidFill>
                <a:ea typeface="+mn-lt"/>
                <a:cs typeface="+mn-lt"/>
              </a:rPr>
              <a:t>Mejoras</a:t>
            </a:r>
            <a:r>
              <a:rPr lang="en-US" sz="160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1600" err="1">
                <a:solidFill>
                  <a:srgbClr val="000000"/>
                </a:solidFill>
                <a:ea typeface="+mn-lt"/>
                <a:cs typeface="+mn-lt"/>
              </a:rPr>
              <a:t>en</a:t>
            </a:r>
            <a:r>
              <a:rPr lang="en-US" sz="1600">
                <a:solidFill>
                  <a:srgbClr val="000000"/>
                </a:solidFill>
                <a:ea typeface="+mn-lt"/>
                <a:cs typeface="+mn-lt"/>
              </a:rPr>
              <a:t> la </a:t>
            </a:r>
            <a:r>
              <a:rPr lang="en-US" sz="1600" err="1">
                <a:solidFill>
                  <a:srgbClr val="000000"/>
                </a:solidFill>
                <a:ea typeface="+mn-lt"/>
                <a:cs typeface="+mn-lt"/>
              </a:rPr>
              <a:t>seguridad</a:t>
            </a:r>
            <a:r>
              <a:rPr lang="en-US" sz="1600">
                <a:solidFill>
                  <a:srgbClr val="000000"/>
                </a:solidFill>
                <a:ea typeface="+mn-lt"/>
                <a:cs typeface="+mn-lt"/>
              </a:rPr>
              <a:t> de </a:t>
            </a:r>
            <a:r>
              <a:rPr lang="en-US" sz="1600" err="1">
                <a:solidFill>
                  <a:srgbClr val="000000"/>
                </a:solidFill>
                <a:ea typeface="+mn-lt"/>
                <a:cs typeface="+mn-lt"/>
              </a:rPr>
              <a:t>autopistas</a:t>
            </a:r>
            <a:r>
              <a:rPr lang="en-US" sz="1600">
                <a:solidFill>
                  <a:srgbClr val="000000"/>
                </a:solidFill>
                <a:ea typeface="+mn-lt"/>
                <a:cs typeface="+mn-lt"/>
              </a:rPr>
              <a:t> e  </a:t>
            </a:r>
            <a:r>
              <a:rPr lang="en-US" sz="1600" err="1">
                <a:solidFill>
                  <a:srgbClr val="000000"/>
                </a:solidFill>
                <a:ea typeface="+mn-lt"/>
                <a:cs typeface="+mn-lt"/>
              </a:rPr>
              <a:t>intercambiadores</a:t>
            </a:r>
            <a:endParaRPr lang="en-US" sz="1600">
              <a:cs typeface="Calibri" panose="020F0502020204030204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D22E7E2B-3101-D1A9-86AC-EC602E95B70C}"/>
              </a:ext>
            </a:extLst>
          </p:cNvPr>
          <p:cNvSpPr txBox="1"/>
          <p:nvPr/>
        </p:nvSpPr>
        <p:spPr>
          <a:xfrm>
            <a:off x="6851382" y="4020273"/>
            <a:ext cx="2086263" cy="646331"/>
          </a:xfrm>
          <a:prstGeom prst="rect">
            <a:avLst/>
          </a:prstGeom>
          <a:solidFill>
            <a:srgbClr val="8AD6E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err="1"/>
              <a:t>Movimiento</a:t>
            </a:r>
            <a:r>
              <a:rPr lang="en-US"/>
              <a:t> de </a:t>
            </a:r>
            <a:r>
              <a:rPr lang="en-US" err="1"/>
              <a:t>bienes</a:t>
            </a:r>
            <a:endParaRPr lang="es-419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70A5E46-955A-D767-1D3D-3C6A6B7BE282}"/>
              </a:ext>
            </a:extLst>
          </p:cNvPr>
          <p:cNvSpPr txBox="1"/>
          <p:nvPr/>
        </p:nvSpPr>
        <p:spPr>
          <a:xfrm>
            <a:off x="6851488" y="5407938"/>
            <a:ext cx="2086263" cy="369332"/>
          </a:xfrm>
          <a:prstGeom prst="rect">
            <a:avLst/>
          </a:prstGeom>
          <a:solidFill>
            <a:srgbClr val="8AD6E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err="1"/>
              <a:t>Transporte</a:t>
            </a:r>
            <a:r>
              <a:rPr lang="en-US"/>
              <a:t> </a:t>
            </a:r>
            <a:r>
              <a:rPr lang="en-US" err="1"/>
              <a:t>Publico</a:t>
            </a:r>
            <a:r>
              <a:rPr lang="en-US"/>
              <a:t> </a:t>
            </a:r>
            <a:endParaRPr lang="es-419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588812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DB3E8364-FEEB-4891-FE35-BEDA8AF75494}"/>
              </a:ext>
            </a:extLst>
          </p:cNvPr>
          <p:cNvGrpSpPr/>
          <p:nvPr/>
        </p:nvGrpSpPr>
        <p:grpSpPr>
          <a:xfrm>
            <a:off x="262069" y="1148605"/>
            <a:ext cx="11270232" cy="4237080"/>
            <a:chOff x="355167" y="991653"/>
            <a:chExt cx="11514359" cy="4827290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5037E6C1-3182-1AA6-F9CF-E3547862B8E3}"/>
                </a:ext>
              </a:extLst>
            </p:cNvPr>
            <p:cNvGrpSpPr/>
            <p:nvPr/>
          </p:nvGrpSpPr>
          <p:grpSpPr>
            <a:xfrm>
              <a:off x="382547" y="3711133"/>
              <a:ext cx="3605907" cy="2003714"/>
              <a:chOff x="9233422" y="1654900"/>
              <a:chExt cx="2954099" cy="1641520"/>
            </a:xfrm>
          </p:grpSpPr>
          <p:pic>
            <p:nvPicPr>
              <p:cNvPr id="73" name="Picture 72">
                <a:extLst>
                  <a:ext uri="{FF2B5EF4-FFF2-40B4-BE49-F238E27FC236}">
                    <a16:creationId xmlns:a16="http://schemas.microsoft.com/office/drawing/2014/main" id="{A3437573-8CB9-2458-EBAC-F1E7BE4BA83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162" b="5162"/>
              <a:stretch/>
            </p:blipFill>
            <p:spPr>
              <a:xfrm>
                <a:off x="9257819" y="1971112"/>
                <a:ext cx="2668251" cy="1325308"/>
              </a:xfrm>
              <a:prstGeom prst="rect">
                <a:avLst/>
              </a:prstGeom>
            </p:spPr>
          </p:pic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CD87E614-70C3-4668-7A62-E0D2CD842573}"/>
                  </a:ext>
                </a:extLst>
              </p:cNvPr>
              <p:cNvGrpSpPr/>
              <p:nvPr/>
            </p:nvGrpSpPr>
            <p:grpSpPr>
              <a:xfrm>
                <a:off x="9233422" y="1654900"/>
                <a:ext cx="2954099" cy="319384"/>
                <a:chOff x="9233422" y="1654900"/>
                <a:chExt cx="2954099" cy="319384"/>
              </a:xfrm>
            </p:grpSpPr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8D1BA61A-D6D5-48EC-09D2-F0F0ECEA74E4}"/>
                    </a:ext>
                  </a:extLst>
                </p:cNvPr>
                <p:cNvSpPr/>
                <p:nvPr/>
              </p:nvSpPr>
              <p:spPr>
                <a:xfrm>
                  <a:off x="9257819" y="1654900"/>
                  <a:ext cx="2677988" cy="319384"/>
                </a:xfrm>
                <a:prstGeom prst="rect">
                  <a:avLst/>
                </a:prstGeom>
                <a:solidFill>
                  <a:srgbClr val="61B9B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8889D2C4-00E1-F0F6-1BB4-09A5FB60C7ED}"/>
                    </a:ext>
                  </a:extLst>
                </p:cNvPr>
                <p:cNvSpPr txBox="1"/>
                <p:nvPr/>
              </p:nvSpPr>
              <p:spPr>
                <a:xfrm>
                  <a:off x="9233422" y="1662321"/>
                  <a:ext cx="2954099" cy="2872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419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Mejoras de seguridad en los cruces</a:t>
                  </a:r>
                  <a:endPara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EE9E199A-242E-C53C-319C-84088313AC73}"/>
                </a:ext>
              </a:extLst>
            </p:cNvPr>
            <p:cNvGrpSpPr/>
            <p:nvPr/>
          </p:nvGrpSpPr>
          <p:grpSpPr>
            <a:xfrm>
              <a:off x="8145704" y="991653"/>
              <a:ext cx="3491210" cy="1944369"/>
              <a:chOff x="9212440" y="1651185"/>
              <a:chExt cx="2954100" cy="1645235"/>
            </a:xfrm>
          </p:grpSpPr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87A4D8CA-B513-EEC0-C1C0-50DD4A10B1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88" r="1688"/>
              <a:stretch/>
            </p:blipFill>
            <p:spPr>
              <a:xfrm>
                <a:off x="9257819" y="1971112"/>
                <a:ext cx="2677988" cy="1325308"/>
              </a:xfrm>
              <a:prstGeom prst="rect">
                <a:avLst/>
              </a:prstGeom>
            </p:spPr>
          </p:pic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201606B6-4E4E-1C11-19EF-7F4C9BAA169D}"/>
                  </a:ext>
                </a:extLst>
              </p:cNvPr>
              <p:cNvGrpSpPr/>
              <p:nvPr/>
            </p:nvGrpSpPr>
            <p:grpSpPr>
              <a:xfrm>
                <a:off x="9212440" y="1651185"/>
                <a:ext cx="2954100" cy="323099"/>
                <a:chOff x="9212440" y="1651185"/>
                <a:chExt cx="2954100" cy="323099"/>
              </a:xfrm>
            </p:grpSpPr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237AD5BB-7DE9-65AB-0466-7C7927322BF0}"/>
                    </a:ext>
                  </a:extLst>
                </p:cNvPr>
                <p:cNvSpPr/>
                <p:nvPr/>
              </p:nvSpPr>
              <p:spPr>
                <a:xfrm>
                  <a:off x="9257819" y="1654900"/>
                  <a:ext cx="2677988" cy="319384"/>
                </a:xfrm>
                <a:prstGeom prst="rect">
                  <a:avLst/>
                </a:prstGeom>
                <a:solidFill>
                  <a:srgbClr val="61B9B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6C52D2F4-4C35-60D9-8903-8732BAB45A05}"/>
                    </a:ext>
                  </a:extLst>
                </p:cNvPr>
                <p:cNvSpPr txBox="1"/>
                <p:nvPr/>
              </p:nvSpPr>
              <p:spPr>
                <a:xfrm>
                  <a:off x="9212440" y="1651185"/>
                  <a:ext cx="2954100" cy="29670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Seguridad</a:t>
                  </a:r>
                  <a:r>
                    <a:rPr kumimoji="0" lang="en-U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</a:t>
                  </a:r>
                  <a:r>
                    <a:rPr kumimoji="0" lang="en-US" sz="1400" b="1" i="0" u="none" strike="noStrike" kern="1200" cap="none" spc="0" normalizeH="0" baseline="0" noProof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peatonal</a:t>
                  </a:r>
                  <a:r>
                    <a:rPr kumimoji="0" lang="en-U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/ </a:t>
                  </a:r>
                  <a:r>
                    <a:rPr kumimoji="0" lang="en-US" sz="1400" b="1" i="0" u="none" strike="noStrike" kern="1200" cap="none" spc="0" normalizeH="0" baseline="0" noProof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Amenidades</a:t>
                  </a:r>
                  <a:endPara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A7F9A021-1930-9E30-5E2B-A5380352BA3C}"/>
                </a:ext>
              </a:extLst>
            </p:cNvPr>
            <p:cNvGrpSpPr/>
            <p:nvPr/>
          </p:nvGrpSpPr>
          <p:grpSpPr>
            <a:xfrm>
              <a:off x="355167" y="1023757"/>
              <a:ext cx="3205301" cy="1947010"/>
              <a:chOff x="9233423" y="1654900"/>
              <a:chExt cx="2702384" cy="1641520"/>
            </a:xfrm>
          </p:grpSpPr>
          <p:pic>
            <p:nvPicPr>
              <p:cNvPr id="65" name="Picture 64">
                <a:extLst>
                  <a:ext uri="{FF2B5EF4-FFF2-40B4-BE49-F238E27FC236}">
                    <a16:creationId xmlns:a16="http://schemas.microsoft.com/office/drawing/2014/main" id="{2B4A3DC6-2053-F5AE-0DD2-2CFAA6B133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864" r="1864"/>
              <a:stretch/>
            </p:blipFill>
            <p:spPr>
              <a:xfrm>
                <a:off x="9257819" y="1971112"/>
                <a:ext cx="2677988" cy="1325308"/>
              </a:xfrm>
              <a:prstGeom prst="rect">
                <a:avLst/>
              </a:prstGeom>
            </p:spPr>
          </p:pic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068186A5-E275-F24A-BFB6-19E956EF079F}"/>
                  </a:ext>
                </a:extLst>
              </p:cNvPr>
              <p:cNvGrpSpPr/>
              <p:nvPr/>
            </p:nvGrpSpPr>
            <p:grpSpPr>
              <a:xfrm>
                <a:off x="9233423" y="1654900"/>
                <a:ext cx="2702384" cy="319384"/>
                <a:chOff x="9233423" y="1654900"/>
                <a:chExt cx="2702384" cy="319384"/>
              </a:xfrm>
            </p:grpSpPr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5901835F-F89C-A1FD-1E57-8AFACD14191D}"/>
                    </a:ext>
                  </a:extLst>
                </p:cNvPr>
                <p:cNvSpPr/>
                <p:nvPr/>
              </p:nvSpPr>
              <p:spPr>
                <a:xfrm>
                  <a:off x="9257819" y="1654900"/>
                  <a:ext cx="2677988" cy="319384"/>
                </a:xfrm>
                <a:prstGeom prst="rect">
                  <a:avLst/>
                </a:prstGeom>
                <a:solidFill>
                  <a:srgbClr val="61B9B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868AB379-9B11-CBC7-7C9E-28C277C76EED}"/>
                    </a:ext>
                  </a:extLst>
                </p:cNvPr>
                <p:cNvSpPr txBox="1"/>
                <p:nvPr/>
              </p:nvSpPr>
              <p:spPr>
                <a:xfrm>
                  <a:off x="9233423" y="1662321"/>
                  <a:ext cx="2668252" cy="2956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Carriles</a:t>
                  </a:r>
                  <a:r>
                    <a:rPr kumimoji="0" lang="en-U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para </a:t>
                  </a:r>
                  <a:r>
                    <a:rPr kumimoji="0" lang="en-US" sz="1400" b="1" i="0" u="none" strike="noStrike" kern="1200" cap="none" spc="0" normalizeH="0" baseline="0" noProof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bicicletas</a:t>
                  </a:r>
                  <a:endPara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9C5B37E0-AAD6-0E82-EB46-5D8BCE8CDA23}"/>
                </a:ext>
              </a:extLst>
            </p:cNvPr>
            <p:cNvGrpSpPr/>
            <p:nvPr/>
          </p:nvGrpSpPr>
          <p:grpSpPr>
            <a:xfrm>
              <a:off x="4280389" y="995953"/>
              <a:ext cx="3199029" cy="1943198"/>
              <a:chOff x="9233423" y="1654900"/>
              <a:chExt cx="2702384" cy="1641520"/>
            </a:xfrm>
          </p:grpSpPr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FAB020B7-DBC4-FE7A-E80F-101B3914BB3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246" r="246"/>
              <a:stretch/>
            </p:blipFill>
            <p:spPr>
              <a:xfrm>
                <a:off x="9257819" y="1971112"/>
                <a:ext cx="2677988" cy="1325308"/>
              </a:xfrm>
              <a:prstGeom prst="rect">
                <a:avLst/>
              </a:prstGeom>
            </p:spPr>
          </p:pic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25B28276-7EDC-F127-9FF7-9DAC880B791C}"/>
                  </a:ext>
                </a:extLst>
              </p:cNvPr>
              <p:cNvGrpSpPr/>
              <p:nvPr/>
            </p:nvGrpSpPr>
            <p:grpSpPr>
              <a:xfrm>
                <a:off x="9233423" y="1654900"/>
                <a:ext cx="2702384" cy="319384"/>
                <a:chOff x="9233423" y="1654900"/>
                <a:chExt cx="2702384" cy="319384"/>
              </a:xfrm>
            </p:grpSpPr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2855BDCC-3705-80C4-3E15-4B9B403F6109}"/>
                    </a:ext>
                  </a:extLst>
                </p:cNvPr>
                <p:cNvSpPr/>
                <p:nvPr/>
              </p:nvSpPr>
              <p:spPr>
                <a:xfrm>
                  <a:off x="9257819" y="1654900"/>
                  <a:ext cx="2677988" cy="319384"/>
                </a:xfrm>
                <a:prstGeom prst="rect">
                  <a:avLst/>
                </a:prstGeom>
                <a:solidFill>
                  <a:srgbClr val="61B9B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1A25618D-4AA6-53FF-F9E9-F336828B1BA6}"/>
                    </a:ext>
                  </a:extLst>
                </p:cNvPr>
                <p:cNvSpPr txBox="1"/>
                <p:nvPr/>
              </p:nvSpPr>
              <p:spPr>
                <a:xfrm>
                  <a:off x="9233423" y="1662321"/>
                  <a:ext cx="2668252" cy="29621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Camino de </a:t>
                  </a:r>
                  <a:r>
                    <a:rPr kumimoji="0" lang="en-US" sz="1400" b="1" i="0" u="none" strike="noStrike" kern="1200" cap="none" spc="0" normalizeH="0" baseline="0" noProof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uso</a:t>
                  </a:r>
                  <a:r>
                    <a:rPr kumimoji="0" lang="en-U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</a:t>
                  </a:r>
                  <a:r>
                    <a:rPr kumimoji="0" lang="en-US" sz="1400" b="1" i="0" u="none" strike="noStrike" kern="1200" cap="none" spc="0" normalizeH="0" baseline="0" noProof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compartido</a:t>
                  </a:r>
                  <a:endPara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49A9CBCA-B4A6-BAE8-7F17-56AEFDF7BF5A}"/>
                </a:ext>
              </a:extLst>
            </p:cNvPr>
            <p:cNvGrpSpPr/>
            <p:nvPr/>
          </p:nvGrpSpPr>
          <p:grpSpPr>
            <a:xfrm>
              <a:off x="4297602" y="3798512"/>
              <a:ext cx="3199029" cy="2020431"/>
              <a:chOff x="9233423" y="1654900"/>
              <a:chExt cx="2702384" cy="1641520"/>
            </a:xfrm>
          </p:grpSpPr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B272BA30-3047-3404-310F-09B8DB70AF6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260" b="2260"/>
              <a:stretch/>
            </p:blipFill>
            <p:spPr>
              <a:xfrm>
                <a:off x="9257819" y="1971112"/>
                <a:ext cx="2677988" cy="1325308"/>
              </a:xfrm>
              <a:prstGeom prst="rect">
                <a:avLst/>
              </a:prstGeom>
            </p:spPr>
          </p:pic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EC2F02E9-A035-7300-8351-1D48E1D406A4}"/>
                  </a:ext>
                </a:extLst>
              </p:cNvPr>
              <p:cNvGrpSpPr/>
              <p:nvPr/>
            </p:nvGrpSpPr>
            <p:grpSpPr>
              <a:xfrm>
                <a:off x="9233423" y="1654900"/>
                <a:ext cx="2702384" cy="319384"/>
                <a:chOff x="9233423" y="1654900"/>
                <a:chExt cx="2702384" cy="319384"/>
              </a:xfrm>
            </p:grpSpPr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350B55B9-577F-99FB-2AB4-FD19922F138B}"/>
                    </a:ext>
                  </a:extLst>
                </p:cNvPr>
                <p:cNvSpPr/>
                <p:nvPr/>
              </p:nvSpPr>
              <p:spPr>
                <a:xfrm>
                  <a:off x="9257819" y="1654900"/>
                  <a:ext cx="2677988" cy="319384"/>
                </a:xfrm>
                <a:prstGeom prst="rect">
                  <a:avLst/>
                </a:prstGeom>
                <a:solidFill>
                  <a:srgbClr val="61B9B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12D41D25-978E-AB09-4165-1A1CDD94AC70}"/>
                    </a:ext>
                  </a:extLst>
                </p:cNvPr>
                <p:cNvSpPr txBox="1"/>
                <p:nvPr/>
              </p:nvSpPr>
              <p:spPr>
                <a:xfrm>
                  <a:off x="9233423" y="1662321"/>
                  <a:ext cx="2668252" cy="28488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Micromovilidad</a:t>
                  </a:r>
                  <a:endPara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01CAD1C3-50A6-09BA-3545-9ACAF498560B}"/>
                </a:ext>
              </a:extLst>
            </p:cNvPr>
            <p:cNvGrpSpPr/>
            <p:nvPr/>
          </p:nvGrpSpPr>
          <p:grpSpPr>
            <a:xfrm>
              <a:off x="8113392" y="3733327"/>
              <a:ext cx="3756134" cy="2048369"/>
              <a:chOff x="9196293" y="1636112"/>
              <a:chExt cx="3178267" cy="1733235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05CF6204-BBEE-1B4A-B80E-DE5CB70E5A0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224" b="5224"/>
              <a:stretch/>
            </p:blipFill>
            <p:spPr>
              <a:xfrm>
                <a:off x="9257819" y="1966790"/>
                <a:ext cx="2677988" cy="1402557"/>
              </a:xfrm>
              <a:prstGeom prst="rect">
                <a:avLst/>
              </a:prstGeom>
            </p:spPr>
          </p:pic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EA7FC07E-C94D-58E9-28FD-CB19E12F4415}"/>
                  </a:ext>
                </a:extLst>
              </p:cNvPr>
              <p:cNvGrpSpPr/>
              <p:nvPr/>
            </p:nvGrpSpPr>
            <p:grpSpPr>
              <a:xfrm>
                <a:off x="9196293" y="1636112"/>
                <a:ext cx="3178267" cy="330677"/>
                <a:chOff x="9196293" y="1636112"/>
                <a:chExt cx="3178267" cy="330677"/>
              </a:xfrm>
            </p:grpSpPr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80FBA768-185A-AF0A-6F3B-BC6887C9A170}"/>
                    </a:ext>
                  </a:extLst>
                </p:cNvPr>
                <p:cNvSpPr/>
                <p:nvPr/>
              </p:nvSpPr>
              <p:spPr>
                <a:xfrm>
                  <a:off x="9257819" y="1654899"/>
                  <a:ext cx="2677988" cy="311890"/>
                </a:xfrm>
                <a:prstGeom prst="rect">
                  <a:avLst/>
                </a:prstGeom>
                <a:solidFill>
                  <a:srgbClr val="61B9B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6B3DC1E3-724A-BBFE-9002-D03F42654BA5}"/>
                    </a:ext>
                  </a:extLst>
                </p:cNvPr>
                <p:cNvSpPr txBox="1"/>
                <p:nvPr/>
              </p:nvSpPr>
              <p:spPr>
                <a:xfrm>
                  <a:off x="9196293" y="1636112"/>
                  <a:ext cx="3178267" cy="29231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ts val="17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Controles</a:t>
                  </a:r>
                  <a:r>
                    <a:rPr kumimoji="0" lang="en-U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de </a:t>
                  </a:r>
                  <a:r>
                    <a:rPr kumimoji="0" lang="en-US" sz="1400" b="1" i="0" u="none" strike="noStrike" kern="1200" cap="none" spc="0" normalizeH="0" baseline="0" noProof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tráfico</a:t>
                  </a:r>
                  <a:r>
                    <a:rPr kumimoji="0" lang="en-U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para </a:t>
                  </a:r>
                  <a:r>
                    <a:rPr kumimoji="0" lang="en-US" sz="1400" b="1" i="0" u="none" strike="noStrike" kern="1200" cap="none" spc="0" normalizeH="0" baseline="0" noProof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bicis</a:t>
                  </a:r>
                  <a:r>
                    <a:rPr kumimoji="0" lang="en-U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/</a:t>
                  </a:r>
                  <a:r>
                    <a:rPr kumimoji="0" lang="en-US" sz="1400" b="1" i="0" u="none" strike="noStrike" kern="1200" cap="none" spc="0" normalizeH="0" baseline="0" noProof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peatones</a:t>
                  </a:r>
                  <a:endPara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77" name="Title 1">
            <a:extLst>
              <a:ext uri="{FF2B5EF4-FFF2-40B4-BE49-F238E27FC236}">
                <a16:creationId xmlns:a16="http://schemas.microsoft.com/office/drawing/2014/main" id="{47352F78-F55D-D83E-57C5-2CDDBC9438D7}"/>
              </a:ext>
            </a:extLst>
          </p:cNvPr>
          <p:cNvSpPr txBox="1">
            <a:spLocks/>
          </p:cNvSpPr>
          <p:nvPr/>
        </p:nvSpPr>
        <p:spPr>
          <a:xfrm>
            <a:off x="228126" y="241728"/>
            <a:ext cx="10256362" cy="4893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419">
                <a:solidFill>
                  <a:srgbClr val="FFFFFF"/>
                </a:solidFill>
                <a:ea typeface="+mn-lt"/>
                <a:cs typeface="+mn-lt"/>
              </a:rPr>
              <a:t>Plan de Inversión</a:t>
            </a:r>
            <a:r>
              <a:rPr lang="en-US">
                <a:solidFill>
                  <a:srgbClr val="FFFFFF"/>
                </a:solidFill>
                <a:latin typeface="Calibri" panose="020F0502020204030204"/>
              </a:rPr>
              <a:t> 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Medida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R/M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Resumen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de inversions -</a:t>
            </a:r>
            <a:r>
              <a:rPr lang="en-US">
                <a:solidFill>
                  <a:srgbClr val="FFFFFF"/>
                </a:solidFill>
                <a:latin typeface="Calibri" panose="020F0502020204030204"/>
              </a:rPr>
              <a:t> 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b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</a:b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Transporte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activo</a:t>
            </a:r>
            <a:endParaRPr lang="en-US">
              <a:cs typeface="Calibri"/>
            </a:endParaRP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98CC2D77-4F55-72A3-9026-068E873BF4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1687" y="3214687"/>
            <a:ext cx="428625" cy="428625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943B92B6-AAEF-6DF3-50E2-07E1EFE2FA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1687" y="3214687"/>
            <a:ext cx="428625" cy="428625"/>
          </a:xfrm>
          <a:prstGeom prst="rect">
            <a:avLst/>
          </a:prstGeom>
        </p:spPr>
      </p:pic>
      <p:pic>
        <p:nvPicPr>
          <p:cNvPr id="10" name="Picture 9" descr="A green and white bike sign&#10;&#10;Description automatically generated">
            <a:extLst>
              <a:ext uri="{FF2B5EF4-FFF2-40B4-BE49-F238E27FC236}">
                <a16:creationId xmlns:a16="http://schemas.microsoft.com/office/drawing/2014/main" id="{0ABFC45A-63DD-146B-D5FD-D1597C3BDB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18507" y="73025"/>
            <a:ext cx="962025" cy="81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4214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74726-9680-9D33-6392-9D3F4009CB5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30434" y="-216096"/>
            <a:ext cx="10515600" cy="1325563"/>
          </a:xfrm>
        </p:spPr>
        <p:txBody>
          <a:bodyPr/>
          <a:lstStyle/>
          <a:p>
            <a:r>
              <a:rPr lang="es-419"/>
              <a:t>Plan de Inversión</a:t>
            </a:r>
            <a:r>
              <a:rPr lang="en-US"/>
              <a:t> </a:t>
            </a:r>
            <a:r>
              <a:rPr lang="en-US" err="1"/>
              <a:t>Medida</a:t>
            </a:r>
            <a:r>
              <a:rPr lang="en-US"/>
              <a:t> R/M </a:t>
            </a:r>
            <a:r>
              <a:rPr lang="en-US" err="1"/>
              <a:t>Resumen</a:t>
            </a:r>
            <a:r>
              <a:rPr lang="en-US"/>
              <a:t> de </a:t>
            </a:r>
            <a:r>
              <a:rPr lang="en-US" err="1"/>
              <a:t>inversiones</a:t>
            </a:r>
            <a:r>
              <a:rPr lang="en-US"/>
              <a:t> – </a:t>
            </a:r>
            <a:br>
              <a:rPr lang="en-US"/>
            </a:br>
            <a:r>
              <a:rPr lang="en-US"/>
              <a:t>Transporte </a:t>
            </a:r>
            <a:r>
              <a:rPr lang="en-US" err="1"/>
              <a:t>Activo</a:t>
            </a:r>
            <a:endParaRPr lang="en-US"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C3BA24-305B-697E-38F5-108F950BB537}"/>
              </a:ext>
            </a:extLst>
          </p:cNvPr>
          <p:cNvSpPr txBox="1"/>
          <p:nvPr/>
        </p:nvSpPr>
        <p:spPr>
          <a:xfrm>
            <a:off x="2645629" y="1099895"/>
            <a:ext cx="6715610" cy="553997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Recomendaciones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iniciales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Calibri" panose="020F0502020204030204"/>
              </a:rPr>
              <a:t>:     		$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32.9M</a:t>
            </a:r>
            <a:endParaRPr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Desarrollo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Calibri" panose="020F0502020204030204"/>
              </a:rPr>
              <a:t>                                   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$0.5M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Implementación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Calibri" panose="020F0502020204030204"/>
              </a:rPr>
              <a:t>                   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$4.5M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Implementación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Calibri" panose="020F0502020204030204"/>
              </a:rPr>
              <a:t>                           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$27.9M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0" lvl="1"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Modal Program Recommendations: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  	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$57.1M</a:t>
            </a:r>
            <a:endParaRPr 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Desarrollo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                               	  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$5.7M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Implementación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                      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$2.9M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Implementación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Futura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                 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$48.6M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2857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Inversión inicial total</a:t>
            </a:r>
            <a:r>
              <a:rPr kumimoji="0" lang="es-419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y </a:t>
            </a:r>
            <a:r>
              <a:rPr kumimoji="0" lang="es-419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programas modales</a:t>
            </a:r>
            <a:r>
              <a:rPr kumimoji="0" lang="es-419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$90M</a:t>
            </a:r>
            <a:endParaRPr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green and white bike sign&#10;&#10;Description automatically generated">
            <a:extLst>
              <a:ext uri="{FF2B5EF4-FFF2-40B4-BE49-F238E27FC236}">
                <a16:creationId xmlns:a16="http://schemas.microsoft.com/office/drawing/2014/main" id="{F50FA95D-E2E5-0B3A-54B5-36A98F558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5307" y="32385"/>
            <a:ext cx="962025" cy="81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6358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EB8D139-9BB4-4309-E4AE-244BB1D48CCE}"/>
              </a:ext>
            </a:extLst>
          </p:cNvPr>
          <p:cNvSpPr>
            <a:spLocks noGrp="1"/>
          </p:cNvSpPr>
          <p:nvPr/>
        </p:nvSpPr>
        <p:spPr>
          <a:xfrm>
            <a:off x="71459" y="250462"/>
            <a:ext cx="9045633" cy="4291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err="1"/>
              <a:t>Equipo</a:t>
            </a:r>
            <a:r>
              <a:rPr lang="en-US"/>
              <a:t> de Proyecto Metro</a:t>
            </a:r>
            <a:endParaRPr lang="en-US" i="1">
              <a:solidFill>
                <a:srgbClr val="FFFF00"/>
              </a:solidFill>
              <a:cs typeface="Calibri" panose="020F0502020204030204"/>
            </a:endParaRP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55A51D6F-5049-8CFA-876C-71A1329C10E9}"/>
              </a:ext>
            </a:extLst>
          </p:cNvPr>
          <p:cNvSpPr>
            <a:spLocks noGrp="1"/>
          </p:cNvSpPr>
          <p:nvPr/>
        </p:nvSpPr>
        <p:spPr>
          <a:xfrm>
            <a:off x="9137645" y="626823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29C633-AF9B-9840-B7F1-7587910FEF71}" type="slidenum">
              <a:rPr lang="en-US" smtClean="0"/>
              <a:pPr/>
              <a:t>3</a:t>
            </a:fld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22F9815-A862-50EA-34BC-2B93C554F783}"/>
              </a:ext>
            </a:extLst>
          </p:cNvPr>
          <p:cNvGrpSpPr/>
          <p:nvPr/>
        </p:nvGrpSpPr>
        <p:grpSpPr>
          <a:xfrm>
            <a:off x="1749240" y="4336195"/>
            <a:ext cx="2956060" cy="612659"/>
            <a:chOff x="1875431" y="1280203"/>
            <a:chExt cx="3002425" cy="574715"/>
          </a:xfrm>
        </p:grpSpPr>
        <p:sp>
          <p:nvSpPr>
            <p:cNvPr id="54" name="TextBox 4">
              <a:extLst>
                <a:ext uri="{FF2B5EF4-FFF2-40B4-BE49-F238E27FC236}">
                  <a16:creationId xmlns:a16="http://schemas.microsoft.com/office/drawing/2014/main" id="{3B7901C5-AB3B-1659-0DF4-D83F6FB5C096}"/>
                </a:ext>
              </a:extLst>
            </p:cNvPr>
            <p:cNvSpPr txBox="1"/>
            <p:nvPr/>
          </p:nvSpPr>
          <p:spPr>
            <a:xfrm>
              <a:off x="1875431" y="1280203"/>
              <a:ext cx="2050238" cy="34645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419" b="1"/>
                <a:t>Ernesto Chaves</a:t>
              </a:r>
              <a:endParaRPr lang="es-419" b="1">
                <a:ea typeface="Calibri"/>
                <a:cs typeface="Calibri"/>
              </a:endParaRPr>
            </a:p>
          </p:txBody>
        </p:sp>
        <p:sp>
          <p:nvSpPr>
            <p:cNvPr id="55" name="TextBox 5">
              <a:extLst>
                <a:ext uri="{FF2B5EF4-FFF2-40B4-BE49-F238E27FC236}">
                  <a16:creationId xmlns:a16="http://schemas.microsoft.com/office/drawing/2014/main" id="{B99A2F22-4A36-49FF-0F32-03787FD8E058}"/>
                </a:ext>
              </a:extLst>
            </p:cNvPr>
            <p:cNvSpPr txBox="1"/>
            <p:nvPr/>
          </p:nvSpPr>
          <p:spPr>
            <a:xfrm>
              <a:off x="1885697" y="1537332"/>
              <a:ext cx="2992159" cy="31758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419" sz="1600" i="1">
                  <a:cs typeface="Arial"/>
                </a:rPr>
                <a:t>Innovación estratégica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1283FC1-D575-8D6F-7E3B-998C5C367DC7}"/>
              </a:ext>
            </a:extLst>
          </p:cNvPr>
          <p:cNvGrpSpPr/>
          <p:nvPr/>
        </p:nvGrpSpPr>
        <p:grpSpPr>
          <a:xfrm>
            <a:off x="4350134" y="1242963"/>
            <a:ext cx="6467544" cy="1482413"/>
            <a:chOff x="520720" y="4383180"/>
            <a:chExt cx="6467544" cy="1482413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161C6E29-001D-D130-A315-51E36C20DFC8}"/>
                </a:ext>
              </a:extLst>
            </p:cNvPr>
            <p:cNvGrpSpPr/>
            <p:nvPr/>
          </p:nvGrpSpPr>
          <p:grpSpPr>
            <a:xfrm>
              <a:off x="1836600" y="4388582"/>
              <a:ext cx="5151664" cy="631321"/>
              <a:chOff x="1836606" y="4388582"/>
              <a:chExt cx="4550983" cy="631321"/>
            </a:xfrm>
          </p:grpSpPr>
          <p:sp>
            <p:nvSpPr>
              <p:cNvPr id="52" name="TextBox 9">
                <a:extLst>
                  <a:ext uri="{FF2B5EF4-FFF2-40B4-BE49-F238E27FC236}">
                    <a16:creationId xmlns:a16="http://schemas.microsoft.com/office/drawing/2014/main" id="{D18043C9-695D-EF38-FC48-51FBFF1E7D4F}"/>
                  </a:ext>
                </a:extLst>
              </p:cNvPr>
              <p:cNvSpPr txBox="1"/>
              <p:nvPr/>
            </p:nvSpPr>
            <p:spPr>
              <a:xfrm>
                <a:off x="1836649" y="4388582"/>
                <a:ext cx="3570333" cy="36933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419" b="1"/>
                  <a:t>KeAndra Cylear-Dodds</a:t>
                </a:r>
                <a:endParaRPr lang="es-419" b="1">
                  <a:ea typeface="Calibri"/>
                  <a:cs typeface="Calibri"/>
                </a:endParaRPr>
              </a:p>
            </p:txBody>
          </p:sp>
          <p:sp>
            <p:nvSpPr>
              <p:cNvPr id="53" name="TextBox 10">
                <a:extLst>
                  <a:ext uri="{FF2B5EF4-FFF2-40B4-BE49-F238E27FC236}">
                    <a16:creationId xmlns:a16="http://schemas.microsoft.com/office/drawing/2014/main" id="{5D95147E-6A6A-9BF3-E92E-DEF6BEA61F64}"/>
                  </a:ext>
                </a:extLst>
              </p:cNvPr>
              <p:cNvSpPr txBox="1"/>
              <p:nvPr/>
            </p:nvSpPr>
            <p:spPr>
              <a:xfrm>
                <a:off x="1836606" y="4681349"/>
                <a:ext cx="4550983" cy="338554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419" sz="1600" i="1">
                    <a:cs typeface="Arial"/>
                  </a:rPr>
                  <a:t>Equidad y Raza</a:t>
                </a:r>
              </a:p>
            </p:txBody>
          </p:sp>
        </p:grpSp>
        <p:pic>
          <p:nvPicPr>
            <p:cNvPr id="51" name="Picture 50" descr="A picture containing person, person, wall, indoor&#10;&#10;Description automatically generated">
              <a:extLst>
                <a:ext uri="{FF2B5EF4-FFF2-40B4-BE49-F238E27FC236}">
                  <a16:creationId xmlns:a16="http://schemas.microsoft.com/office/drawing/2014/main" id="{EDA2CE61-11E5-403A-3DA3-2B60FD686B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7275" b="15482"/>
            <a:stretch/>
          </p:blipFill>
          <p:spPr>
            <a:xfrm>
              <a:off x="520720" y="4383180"/>
              <a:ext cx="1269006" cy="1482413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8B73FB7-5635-3E55-651B-24C63C65DB07}"/>
              </a:ext>
            </a:extLst>
          </p:cNvPr>
          <p:cNvGrpSpPr/>
          <p:nvPr/>
        </p:nvGrpSpPr>
        <p:grpSpPr>
          <a:xfrm>
            <a:off x="358384" y="1245044"/>
            <a:ext cx="3745275" cy="1311959"/>
            <a:chOff x="485031" y="2849529"/>
            <a:chExt cx="3447283" cy="1311959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D046ACE9-D59A-EC37-2A32-57E90F0D1E27}"/>
                </a:ext>
              </a:extLst>
            </p:cNvPr>
            <p:cNvGrpSpPr/>
            <p:nvPr/>
          </p:nvGrpSpPr>
          <p:grpSpPr>
            <a:xfrm>
              <a:off x="1770972" y="2849529"/>
              <a:ext cx="2161342" cy="832270"/>
              <a:chOff x="1767058" y="2844289"/>
              <a:chExt cx="2209253" cy="740929"/>
            </a:xfrm>
          </p:grpSpPr>
          <p:sp>
            <p:nvSpPr>
              <p:cNvPr id="48" name="TextBox 14">
                <a:extLst>
                  <a:ext uri="{FF2B5EF4-FFF2-40B4-BE49-F238E27FC236}">
                    <a16:creationId xmlns:a16="http://schemas.microsoft.com/office/drawing/2014/main" id="{635603D5-9C68-8673-3E34-08F4842117E5}"/>
                  </a:ext>
                </a:extLst>
              </p:cNvPr>
              <p:cNvSpPr txBox="1"/>
              <p:nvPr/>
            </p:nvSpPr>
            <p:spPr>
              <a:xfrm>
                <a:off x="1771624" y="2844289"/>
                <a:ext cx="1820054" cy="32879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419" b="1"/>
                  <a:t>Michael Cano</a:t>
                </a:r>
                <a:endParaRPr lang="es-419" b="1">
                  <a:ea typeface="Calibri"/>
                  <a:cs typeface="Calibri"/>
                </a:endParaRPr>
              </a:p>
            </p:txBody>
          </p:sp>
          <p:sp>
            <p:nvSpPr>
              <p:cNvPr id="49" name="TextBox 15">
                <a:extLst>
                  <a:ext uri="{FF2B5EF4-FFF2-40B4-BE49-F238E27FC236}">
                    <a16:creationId xmlns:a16="http://schemas.microsoft.com/office/drawing/2014/main" id="{95DC5DD5-66A1-B5BC-361E-5F6D0956D5BA}"/>
                  </a:ext>
                </a:extLst>
              </p:cNvPr>
              <p:cNvSpPr txBox="1"/>
              <p:nvPr/>
            </p:nvSpPr>
            <p:spPr>
              <a:xfrm>
                <a:off x="1767058" y="3064622"/>
                <a:ext cx="2209253" cy="52059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419" sz="1600" i="1">
                    <a:cs typeface="Arial"/>
                  </a:rPr>
                  <a:t>Planificación y Desarrollo del Condado</a:t>
                </a:r>
              </a:p>
            </p:txBody>
          </p:sp>
        </p:grp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A1B8A4CC-AE05-345B-F5FA-F60171A56E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464" r="13772" b="14758"/>
            <a:stretch/>
          </p:blipFill>
          <p:spPr>
            <a:xfrm>
              <a:off x="485031" y="2870820"/>
              <a:ext cx="1200888" cy="1290668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AE4253F3-A6EF-497C-BE2D-617EDDCC419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50" t="3473" r="2947" b="17989"/>
          <a:stretch/>
        </p:blipFill>
        <p:spPr>
          <a:xfrm>
            <a:off x="358384" y="4260581"/>
            <a:ext cx="1324565" cy="1396059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50B873AE-1077-694B-B9D2-CC7268E6FD0B}"/>
              </a:ext>
            </a:extLst>
          </p:cNvPr>
          <p:cNvGrpSpPr/>
          <p:nvPr/>
        </p:nvGrpSpPr>
        <p:grpSpPr>
          <a:xfrm>
            <a:off x="4328831" y="2845491"/>
            <a:ext cx="5916213" cy="1480134"/>
            <a:chOff x="4498704" y="384765"/>
            <a:chExt cx="5916213" cy="1480134"/>
          </a:xfrm>
        </p:grpSpPr>
        <p:pic>
          <p:nvPicPr>
            <p:cNvPr id="42" name="Picture 41" descr="A person smiling for the camera&#10;&#10;Description automatically generated with low confidence">
              <a:extLst>
                <a:ext uri="{FF2B5EF4-FFF2-40B4-BE49-F238E27FC236}">
                  <a16:creationId xmlns:a16="http://schemas.microsoft.com/office/drawing/2014/main" id="{2BADD075-DDA3-6388-608F-99FEBCB388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507" r="1951" b="23479"/>
            <a:stretch/>
          </p:blipFill>
          <p:spPr>
            <a:xfrm>
              <a:off x="4498704" y="384765"/>
              <a:ext cx="1272274" cy="1480134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0B936E47-327A-5994-DC9C-34819DB0F692}"/>
                </a:ext>
              </a:extLst>
            </p:cNvPr>
            <p:cNvGrpSpPr/>
            <p:nvPr/>
          </p:nvGrpSpPr>
          <p:grpSpPr>
            <a:xfrm>
              <a:off x="5863934" y="391387"/>
              <a:ext cx="4550983" cy="581002"/>
              <a:chOff x="5863934" y="455081"/>
              <a:chExt cx="4550983" cy="545019"/>
            </a:xfrm>
          </p:grpSpPr>
          <p:sp>
            <p:nvSpPr>
              <p:cNvPr id="44" name="TextBox 20">
                <a:extLst>
                  <a:ext uri="{FF2B5EF4-FFF2-40B4-BE49-F238E27FC236}">
                    <a16:creationId xmlns:a16="http://schemas.microsoft.com/office/drawing/2014/main" id="{6CDE7AB8-71D2-93B3-DDEC-BE9B81C62AA6}"/>
                  </a:ext>
                </a:extLst>
              </p:cNvPr>
              <p:cNvSpPr txBox="1"/>
              <p:nvPr/>
            </p:nvSpPr>
            <p:spPr>
              <a:xfrm>
                <a:off x="5863934" y="455081"/>
                <a:ext cx="3764825" cy="34645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419" b="1"/>
                  <a:t>Lilian De Loza-Gutierrez</a:t>
                </a:r>
                <a:endParaRPr lang="es-419" b="1">
                  <a:ea typeface="Calibri"/>
                  <a:cs typeface="Calibri"/>
                </a:endParaRPr>
              </a:p>
            </p:txBody>
          </p:sp>
          <p:sp>
            <p:nvSpPr>
              <p:cNvPr id="45" name="TextBox 21">
                <a:extLst>
                  <a:ext uri="{FF2B5EF4-FFF2-40B4-BE49-F238E27FC236}">
                    <a16:creationId xmlns:a16="http://schemas.microsoft.com/office/drawing/2014/main" id="{E218F091-F4D2-7622-7D0B-69614CD39FBB}"/>
                  </a:ext>
                </a:extLst>
              </p:cNvPr>
              <p:cNvSpPr txBox="1"/>
              <p:nvPr/>
            </p:nvSpPr>
            <p:spPr>
              <a:xfrm>
                <a:off x="5863934" y="682513"/>
                <a:ext cx="4550983" cy="31758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419" sz="1600" i="1">
                    <a:cs typeface="Arial"/>
                  </a:rPr>
                  <a:t>Relaciones comunitarias ​</a:t>
                </a:r>
              </a:p>
            </p:txBody>
          </p:sp>
        </p:grpSp>
      </p:grpSp>
      <p:sp>
        <p:nvSpPr>
          <p:cNvPr id="29" name="TextBox 22">
            <a:extLst>
              <a:ext uri="{FF2B5EF4-FFF2-40B4-BE49-F238E27FC236}">
                <a16:creationId xmlns:a16="http://schemas.microsoft.com/office/drawing/2014/main" id="{7283386B-AF9C-F6FC-F7FB-CC96D8E8543C}"/>
              </a:ext>
            </a:extLst>
          </p:cNvPr>
          <p:cNvSpPr txBox="1"/>
          <p:nvPr/>
        </p:nvSpPr>
        <p:spPr>
          <a:xfrm>
            <a:off x="5694061" y="4409236"/>
            <a:ext cx="426577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Lucy Delgadillo</a:t>
            </a:r>
            <a:endParaRPr lang="en-US"/>
          </a:p>
        </p:txBody>
      </p:sp>
      <p:sp>
        <p:nvSpPr>
          <p:cNvPr id="31" name="TextBox 23">
            <a:extLst>
              <a:ext uri="{FF2B5EF4-FFF2-40B4-BE49-F238E27FC236}">
                <a16:creationId xmlns:a16="http://schemas.microsoft.com/office/drawing/2014/main" id="{B3570296-1A21-6647-E809-0D39AF71A994}"/>
              </a:ext>
            </a:extLst>
          </p:cNvPr>
          <p:cNvSpPr txBox="1"/>
          <p:nvPr/>
        </p:nvSpPr>
        <p:spPr>
          <a:xfrm>
            <a:off x="5694061" y="4658958"/>
            <a:ext cx="1879502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i="1" err="1">
                <a:cs typeface="Arial"/>
              </a:rPr>
              <a:t>Programas</a:t>
            </a:r>
            <a:r>
              <a:rPr lang="en-US" sz="1600" i="1">
                <a:cs typeface="Arial"/>
              </a:rPr>
              <a:t> de </a:t>
            </a:r>
            <a:r>
              <a:rPr lang="en-US" sz="1600" i="1" err="1">
                <a:cs typeface="Arial"/>
              </a:rPr>
              <a:t>carreteras</a:t>
            </a:r>
            <a:endParaRPr lang="en-US" i="1"/>
          </a:p>
        </p:txBody>
      </p:sp>
      <p:sp>
        <p:nvSpPr>
          <p:cNvPr id="34" name="TextBox 24">
            <a:extLst>
              <a:ext uri="{FF2B5EF4-FFF2-40B4-BE49-F238E27FC236}">
                <a16:creationId xmlns:a16="http://schemas.microsoft.com/office/drawing/2014/main" id="{CCC5901D-37C5-DEE1-2C5E-BB6598F3A69A}"/>
              </a:ext>
            </a:extLst>
          </p:cNvPr>
          <p:cNvSpPr txBox="1"/>
          <p:nvPr/>
        </p:nvSpPr>
        <p:spPr>
          <a:xfrm>
            <a:off x="1762506" y="2774881"/>
            <a:ext cx="426577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419" b="1"/>
              <a:t>Avital Barnea</a:t>
            </a:r>
            <a:endParaRPr lang="es-419"/>
          </a:p>
        </p:txBody>
      </p:sp>
      <p:sp>
        <p:nvSpPr>
          <p:cNvPr id="35" name="TextBox 25">
            <a:extLst>
              <a:ext uri="{FF2B5EF4-FFF2-40B4-BE49-F238E27FC236}">
                <a16:creationId xmlns:a16="http://schemas.microsoft.com/office/drawing/2014/main" id="{BDB6F04F-3DD5-C053-1081-EA7668736997}"/>
              </a:ext>
            </a:extLst>
          </p:cNvPr>
          <p:cNvSpPr txBox="1"/>
          <p:nvPr/>
        </p:nvSpPr>
        <p:spPr>
          <a:xfrm>
            <a:off x="1754894" y="3093708"/>
            <a:ext cx="2907257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419" sz="1600" i="1">
                <a:solidFill>
                  <a:srgbClr val="000000"/>
                </a:solidFill>
                <a:latin typeface="Calibri"/>
                <a:ea typeface="Calibri"/>
                <a:cs typeface="Arial"/>
              </a:rPr>
              <a:t>Planificación multimodal integrada </a:t>
            </a:r>
            <a:endParaRPr lang="es-419" i="1">
              <a:cs typeface="Calibri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0B64CE3-399E-6564-BC44-96DA66B756E4}"/>
              </a:ext>
            </a:extLst>
          </p:cNvPr>
          <p:cNvGrpSpPr/>
          <p:nvPr/>
        </p:nvGrpSpPr>
        <p:grpSpPr>
          <a:xfrm>
            <a:off x="8526542" y="1245535"/>
            <a:ext cx="4175227" cy="1414879"/>
            <a:chOff x="4469014" y="502949"/>
            <a:chExt cx="4175227" cy="1414879"/>
          </a:xfrm>
        </p:grpSpPr>
        <p:sp>
          <p:nvSpPr>
            <p:cNvPr id="39" name="TextBox 27">
              <a:extLst>
                <a:ext uri="{FF2B5EF4-FFF2-40B4-BE49-F238E27FC236}">
                  <a16:creationId xmlns:a16="http://schemas.microsoft.com/office/drawing/2014/main" id="{7FAB628F-81A1-8CE9-A77C-0074842D600E}"/>
                </a:ext>
              </a:extLst>
            </p:cNvPr>
            <p:cNvSpPr txBox="1"/>
            <p:nvPr/>
          </p:nvSpPr>
          <p:spPr>
            <a:xfrm>
              <a:off x="5736984" y="528658"/>
              <a:ext cx="1992063" cy="36933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419" b="1"/>
                <a:t>Jessica Medina</a:t>
              </a:r>
            </a:p>
          </p:txBody>
        </p:sp>
        <p:sp>
          <p:nvSpPr>
            <p:cNvPr id="40" name="TextBox 28">
              <a:extLst>
                <a:ext uri="{FF2B5EF4-FFF2-40B4-BE49-F238E27FC236}">
                  <a16:creationId xmlns:a16="http://schemas.microsoft.com/office/drawing/2014/main" id="{45AA7654-73F2-6505-4E51-A141FC899CA5}"/>
                </a:ext>
              </a:extLst>
            </p:cNvPr>
            <p:cNvSpPr txBox="1"/>
            <p:nvPr/>
          </p:nvSpPr>
          <p:spPr>
            <a:xfrm>
              <a:off x="5736984" y="797093"/>
              <a:ext cx="2907257" cy="33855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419" sz="1600" i="1">
                  <a:cs typeface="Arial"/>
                </a:rPr>
                <a:t>Equidad y Raza</a:t>
              </a:r>
            </a:p>
          </p:txBody>
        </p:sp>
        <p:pic>
          <p:nvPicPr>
            <p:cNvPr id="41" name="Picture 40" descr="A person smiling for the camera&#10;&#10;Description automatically generated with low confidence">
              <a:extLst>
                <a:ext uri="{FF2B5EF4-FFF2-40B4-BE49-F238E27FC236}">
                  <a16:creationId xmlns:a16="http://schemas.microsoft.com/office/drawing/2014/main" id="{3CFA2694-A3BB-1F7F-92D0-95D73F18CFB0}"/>
                </a:ext>
              </a:extLst>
            </p:cNvPr>
            <p:cNvPicPr>
              <a:picLocks noGrp="1"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71" t="19159" r="25295" b="31037"/>
            <a:stretch/>
          </p:blipFill>
          <p:spPr>
            <a:xfrm>
              <a:off x="4469014" y="502949"/>
              <a:ext cx="1181100" cy="141487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</p:pic>
      </p:grpSp>
      <p:pic>
        <p:nvPicPr>
          <p:cNvPr id="37" name="Picture 36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ADF50A45-264C-C5EC-F34F-F416E5F11C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6235" y="2703113"/>
            <a:ext cx="1354394" cy="1366684"/>
          </a:xfrm>
          <a:prstGeom prst="rect">
            <a:avLst/>
          </a:prstGeom>
        </p:spPr>
      </p:pic>
      <p:pic>
        <p:nvPicPr>
          <p:cNvPr id="38" name="Picture 37" descr="A person in a red jacket&#10;&#10;Description automatically generated">
            <a:extLst>
              <a:ext uri="{FF2B5EF4-FFF2-40B4-BE49-F238E27FC236}">
                <a16:creationId xmlns:a16="http://schemas.microsoft.com/office/drawing/2014/main" id="{5FF54306-0E3E-5A1D-C736-53F04E77126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1381" r="6855"/>
          <a:stretch/>
        </p:blipFill>
        <p:spPr>
          <a:xfrm>
            <a:off x="4310253" y="4412281"/>
            <a:ext cx="1272275" cy="138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4275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6D0A9D1-9DB3-AE74-B2FD-2997B7CB1F96}"/>
              </a:ext>
            </a:extLst>
          </p:cNvPr>
          <p:cNvSpPr/>
          <p:nvPr/>
        </p:nvSpPr>
        <p:spPr>
          <a:xfrm>
            <a:off x="310116" y="5892210"/>
            <a:ext cx="1417674" cy="6999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CEDB95-CFF1-4973-2373-A9D786639F3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 rot="840728">
            <a:off x="1252582" y="1818097"/>
            <a:ext cx="9710756" cy="3115246"/>
          </a:xfrm>
        </p:spPr>
        <p:txBody>
          <a:bodyPr/>
          <a:lstStyle/>
          <a:p>
            <a:fld id="{2429C633-AF9B-9840-B7F1-7587910FEF71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B0D3FD0-AC5E-B93A-2815-C718AD7C8018}"/>
              </a:ext>
            </a:extLst>
          </p:cNvPr>
          <p:cNvSpPr txBox="1">
            <a:spLocks/>
          </p:cNvSpPr>
          <p:nvPr/>
        </p:nvSpPr>
        <p:spPr>
          <a:xfrm>
            <a:off x="359456" y="-174"/>
            <a:ext cx="11323491" cy="369615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419">
                <a:solidFill>
                  <a:srgbClr val="FFFFFF"/>
                </a:solidFill>
                <a:latin typeface="Calibri" panose="020F0502020204030204"/>
              </a:rPr>
              <a:t>Plan de Inversión</a:t>
            </a:r>
            <a:r>
              <a:rPr lang="en-US">
                <a:solidFill>
                  <a:srgbClr val="FFFFFF"/>
                </a:solidFill>
                <a:latin typeface="Calibri" panose="020F0502020204030204"/>
              </a:rPr>
              <a:t> </a:t>
            </a:r>
            <a:r>
              <a:rPr kumimoji="0" lang="en-US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Medida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R/M </a:t>
            </a:r>
            <a:r>
              <a:rPr kumimoji="0" lang="en-US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Resumen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de </a:t>
            </a:r>
            <a:r>
              <a:rPr kumimoji="0" lang="en-US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inversiones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r>
              <a:rPr lang="en-US">
                <a:solidFill>
                  <a:srgbClr val="FFFFFF"/>
                </a:solidFill>
                <a:latin typeface="Calibri" panose="020F0502020204030204"/>
              </a:rPr>
              <a:t>–  </a:t>
            </a:r>
            <a:endParaRPr lang="en-US">
              <a:cs typeface="Calibri"/>
            </a:endParaRPr>
          </a:p>
          <a:p>
            <a:pPr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Transporte </a:t>
            </a:r>
            <a:r>
              <a:rPr kumimoji="0" lang="en-US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Activo</a:t>
            </a:r>
            <a:endParaRPr lang="en-US">
              <a:ea typeface="+mj-ea"/>
              <a:cs typeface="+mj-cs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16BD7242-515A-143E-A8B5-F27B52FA4E33}"/>
              </a:ext>
            </a:extLst>
          </p:cNvPr>
          <p:cNvGraphicFramePr>
            <a:graphicFrameLocks noGrp="1"/>
          </p:cNvGraphicFramePr>
          <p:nvPr/>
        </p:nvGraphicFramePr>
        <p:xfrm>
          <a:off x="199847" y="1011068"/>
          <a:ext cx="11483070" cy="54378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80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915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50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55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229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36575"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660"/>
                        </a:lnSpc>
                      </a:pPr>
                      <a:r>
                        <a:rPr lang="en-US" sz="1200" b="1">
                          <a:latin typeface="Calibri"/>
                          <a:cs typeface="Calibri"/>
                        </a:rPr>
                        <a:t>ID de Proyecto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60"/>
                        </a:lnSpc>
                      </a:pPr>
                      <a:r>
                        <a:rPr lang="en-US" sz="1200" b="1" spc="-5">
                          <a:latin typeface="Calibri"/>
                          <a:cs typeface="Calibri"/>
                        </a:rPr>
                        <a:t>Nombre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35"/>
                        </a:lnSpc>
                      </a:pPr>
                      <a:r>
                        <a:rPr lang="es-419" sz="1200" b="1" spc="-5">
                          <a:latin typeface="+mn-lt"/>
                          <a:cs typeface="Calibri"/>
                        </a:rPr>
                        <a:t>Inversión inicial CMIP      </a:t>
                      </a:r>
                      <a:r>
                        <a:rPr sz="1200" b="1" spc="-5">
                          <a:latin typeface="Calibri"/>
                          <a:cs typeface="Calibri"/>
                        </a:rPr>
                        <a:t>($ </a:t>
                      </a:r>
                      <a:r>
                        <a:rPr lang="en-US" sz="1200" b="1" spc="-5" err="1">
                          <a:latin typeface="Calibri"/>
                          <a:cs typeface="Calibri"/>
                        </a:rPr>
                        <a:t>en</a:t>
                      </a:r>
                      <a:r>
                        <a:rPr sz="1200" b="1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err="1">
                          <a:latin typeface="Calibri"/>
                          <a:cs typeface="Calibri"/>
                        </a:rPr>
                        <a:t>mil</a:t>
                      </a:r>
                      <a:r>
                        <a:rPr lang="en-US" sz="1200" b="1" err="1">
                          <a:latin typeface="Calibri"/>
                          <a:cs typeface="Calibri"/>
                        </a:rPr>
                        <a:t>lones</a:t>
                      </a:r>
                      <a:r>
                        <a:rPr lang="en-US" sz="1200" b="1">
                          <a:latin typeface="Calibri"/>
                          <a:cs typeface="Calibri"/>
                        </a:rPr>
                        <a:t>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35"/>
                        </a:lnSpc>
                      </a:pPr>
                      <a:r>
                        <a:rPr lang="es-419" sz="1200" b="1" spc="-25">
                          <a:latin typeface="+mn-lt"/>
                          <a:cs typeface="Calibri"/>
                        </a:rPr>
                        <a:t>Costo total estimado*</a:t>
                      </a:r>
                    </a:p>
                    <a:p>
                      <a:pPr algn="ctr">
                        <a:lnSpc>
                          <a:spcPts val="1335"/>
                        </a:lnSpc>
                      </a:pPr>
                      <a:r>
                        <a:rPr lang="es-419" sz="1200" b="1" spc="-5">
                          <a:latin typeface="+mn-lt"/>
                          <a:cs typeface="Calibri"/>
                        </a:rPr>
                        <a:t>($ en</a:t>
                      </a:r>
                      <a:r>
                        <a:rPr lang="es-419" sz="1200" b="1" spc="-20">
                          <a:latin typeface="+mn-lt"/>
                          <a:cs typeface="Calibri"/>
                        </a:rPr>
                        <a:t> </a:t>
                      </a:r>
                      <a:r>
                        <a:rPr lang="es-419" sz="1200" b="1">
                          <a:latin typeface="+mn-lt"/>
                          <a:cs typeface="Calibri"/>
                        </a:rPr>
                        <a:t>millones)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60"/>
                        </a:lnSpc>
                      </a:pPr>
                      <a:r>
                        <a:rPr lang="en-US" sz="1200" b="1">
                          <a:latin typeface="Calibri"/>
                          <a:cs typeface="Calibri"/>
                        </a:rPr>
                        <a:t>Fase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7795"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925"/>
                        </a:spcBef>
                      </a:pPr>
                      <a:r>
                        <a:rPr lang="es-419" sz="1400" spc="-5">
                          <a:latin typeface="Calibri"/>
                          <a:cs typeface="Calibri"/>
                        </a:rPr>
                        <a:t>LB-ELA_0017</a:t>
                      </a:r>
                      <a:endParaRPr lang="es-419"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8740" marR="3937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s-419" sz="1400" spc="-5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Proyectos para bicicletas de importancia regional del Plan de Transporte Activo de Metro</a:t>
                      </a:r>
                      <a:endParaRPr lang="en-US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31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403225" marR="571500" indent="-117475" algn="ctr">
                        <a:lnSpc>
                          <a:spcPct val="100000"/>
                        </a:lnSpc>
                        <a:spcBef>
                          <a:spcPts val="915"/>
                        </a:spcBef>
                        <a:tabLst>
                          <a:tab pos="973138" algn="l"/>
                        </a:tabLst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$15.7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400" kern="1200" spc="-5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$41.4**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pc="-1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 </a:t>
                      </a:r>
                      <a:r>
                        <a:rPr lang="es-419" sz="1400" spc="-5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Desarrollo / Implementación </a:t>
                      </a:r>
                      <a:endParaRPr lang="es-419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US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5576767"/>
                  </a:ext>
                </a:extLst>
              </a:tr>
              <a:tr h="57197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lang="es-419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825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s-419" sz="1400" spc="-5">
                          <a:latin typeface="Calibri"/>
                          <a:cs typeface="Calibri"/>
                        </a:rPr>
                        <a:t>LB-ELA_0008</a:t>
                      </a:r>
                      <a:endParaRPr lang="es-419" sz="14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lang="es-419" sz="1400">
                          <a:latin typeface="Calibri"/>
                          <a:cs typeface="Calibri"/>
                        </a:rPr>
                        <a:t>Mejoras del plan de primera y última milla de la línea azul </a:t>
                      </a:r>
                      <a:endParaRPr lang="en-US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38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lang="en-US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403225" marR="571500" indent="-11747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915"/>
                        </a:spcBef>
                        <a:tabLst>
                          <a:tab pos="973138" algn="l"/>
                        </a:tabLst>
                      </a:pPr>
                      <a:r>
                        <a:rPr lang="en-US" sz="1400" kern="1200" spc="-5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$9.8</a:t>
                      </a: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lang="es-419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s-419" sz="1400" spc="-5">
                          <a:latin typeface="Calibri"/>
                          <a:cs typeface="Calibri"/>
                        </a:rPr>
                        <a:t>$13.5</a:t>
                      </a:r>
                      <a:endParaRPr lang="es-419" sz="14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pc="-1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 </a:t>
                      </a:r>
                      <a:r>
                        <a:rPr lang="es-419" sz="1400" spc="-5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Desarrollo / Implementación </a:t>
                      </a:r>
                      <a:endParaRPr lang="es-419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US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5407"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1110"/>
                        </a:spcBef>
                      </a:pPr>
                      <a:r>
                        <a:rPr sz="1400" spc="-5">
                          <a:latin typeface="Calibri"/>
                          <a:cs typeface="Calibri"/>
                        </a:rPr>
                        <a:t>LB-ELA_0111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097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8740">
                        <a:lnSpc>
                          <a:spcPct val="100000"/>
                        </a:lnSpc>
                        <a:spcBef>
                          <a:spcPts val="1110"/>
                        </a:spcBef>
                      </a:pPr>
                      <a:r>
                        <a:rPr lang="es-419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West Santa Ana Branch sendero ciclista y peatonal</a:t>
                      </a:r>
                      <a:endParaRPr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14097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3225" marR="571500" indent="-11747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915"/>
                        </a:spcBef>
                        <a:tabLst>
                          <a:tab pos="973138" algn="l"/>
                        </a:tabLst>
                      </a:pPr>
                      <a:r>
                        <a:rPr lang="en-US" sz="1400" kern="1200" spc="-5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$3.8</a:t>
                      </a:r>
                    </a:p>
                  </a:txBody>
                  <a:tcPr marL="0" marR="0" marT="139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110"/>
                        </a:spcBef>
                      </a:pPr>
                      <a:r>
                        <a:rPr sz="1400">
                          <a:latin typeface="Calibri"/>
                          <a:cs typeface="Calibri"/>
                        </a:rPr>
                        <a:t>$7.6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**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097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pc="-1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 Desarrollo </a:t>
                      </a:r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1400" spc="2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Pre-</a:t>
                      </a:r>
                      <a:r>
                        <a:rPr lang="es-419" sz="1400" spc="-5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Implementación </a:t>
                      </a:r>
                      <a:endParaRPr lang="es-419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lang="en-US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6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1343192"/>
                  </a:ext>
                </a:extLst>
              </a:tr>
              <a:tr h="65540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lang="es-419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8255" algn="ctr">
                        <a:lnSpc>
                          <a:spcPct val="100000"/>
                        </a:lnSpc>
                      </a:pPr>
                      <a:r>
                        <a:rPr lang="es-419" sz="1400" spc="-5">
                          <a:latin typeface="Calibri"/>
                          <a:cs typeface="Calibri"/>
                        </a:rPr>
                        <a:t>LB-ELA_0006</a:t>
                      </a:r>
                      <a:endParaRPr lang="es-419" sz="14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lang="en-US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78740">
                        <a:lnSpc>
                          <a:spcPct val="100000"/>
                        </a:lnSpc>
                      </a:pPr>
                      <a:r>
                        <a:rPr lang="es-419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Corredor de transporte active de ferrocarril a rio Segmento B</a:t>
                      </a:r>
                      <a:endParaRPr lang="en-US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63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3225" marR="571500" indent="-11747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915"/>
                        </a:spcBef>
                        <a:tabLst>
                          <a:tab pos="973138" algn="l"/>
                        </a:tabLst>
                      </a:pPr>
                      <a:endParaRPr lang="en-US" sz="1400" kern="1200" spc="-5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403225" marR="571500" indent="-11747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915"/>
                        </a:spcBef>
                        <a:tabLst>
                          <a:tab pos="973138" algn="l"/>
                        </a:tabLst>
                      </a:pPr>
                      <a:r>
                        <a:rPr lang="en-US" sz="1400" kern="1200" spc="-5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$3.2</a:t>
                      </a:r>
                    </a:p>
                  </a:txBody>
                  <a:tcPr marL="0" marR="0" marT="63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lang="es-419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lang="es-419" sz="1400">
                          <a:latin typeface="Calibri"/>
                          <a:cs typeface="Calibri"/>
                        </a:rPr>
                        <a:t>$6.3</a:t>
                      </a:r>
                    </a:p>
                  </a:txBody>
                  <a:tcPr marL="0" marR="0" marT="63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pc="-1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 </a:t>
                      </a:r>
                      <a:r>
                        <a:rPr lang="en-US" sz="1400" spc="2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Pre-</a:t>
                      </a:r>
                      <a:r>
                        <a:rPr lang="es-419" sz="1400" spc="-5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Implementación </a:t>
                      </a:r>
                      <a:endParaRPr lang="es-419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US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6688"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1240"/>
                        </a:spcBef>
                      </a:pPr>
                      <a:r>
                        <a:rPr lang="es-419" sz="1400" spc="-5">
                          <a:latin typeface="Calibri"/>
                          <a:cs typeface="Calibri"/>
                        </a:rPr>
                        <a:t>LB-ELA_0165</a:t>
                      </a:r>
                      <a:endParaRPr lang="es-419" sz="1400">
                        <a:latin typeface="Calibri"/>
                        <a:cs typeface="Calibri"/>
                      </a:endParaRPr>
                    </a:p>
                  </a:txBody>
                  <a:tcPr marL="0" marR="0" marT="15748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8740">
                        <a:lnSpc>
                          <a:spcPct val="100000"/>
                        </a:lnSpc>
                        <a:spcBef>
                          <a:spcPts val="1240"/>
                        </a:spcBef>
                      </a:pPr>
                      <a:r>
                        <a:rPr lang="es-419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Pasos subterráneos para bicicletas en Compton Creek</a:t>
                      </a:r>
                      <a:endParaRPr lang="es-419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15748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3225" marR="571500" indent="-11747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915"/>
                        </a:spcBef>
                        <a:tabLst>
                          <a:tab pos="973138" algn="l"/>
                        </a:tabLst>
                      </a:pPr>
                      <a:r>
                        <a:rPr lang="en-US" sz="1400" kern="1200" spc="-5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$0.5</a:t>
                      </a:r>
                    </a:p>
                  </a:txBody>
                  <a:tcPr marL="0" marR="0" marT="156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40"/>
                        </a:spcBef>
                      </a:pPr>
                      <a:r>
                        <a:rPr lang="es-419" sz="1400">
                          <a:latin typeface="Calibri"/>
                          <a:cs typeface="Calibri"/>
                        </a:rPr>
                        <a:t>-</a:t>
                      </a:r>
                    </a:p>
                  </a:txBody>
                  <a:tcPr marL="0" marR="0" marT="15748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spc="-1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 Desarrollo </a:t>
                      </a:r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1400" spc="15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spc="-1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Pre-</a:t>
                      </a:r>
                      <a:r>
                        <a:rPr lang="en-US" sz="1400" spc="-1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Implementación</a:t>
                      </a:r>
                      <a:endParaRPr lang="en-US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5955">
                <a:tc gridSpan="2"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115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s-419" sz="1400" b="1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Inversión inicial en </a:t>
                      </a: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Transporte </a:t>
                      </a:r>
                      <a:r>
                        <a:rPr kumimoji="0" lang="en-US" sz="14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Activo</a:t>
                      </a:r>
                      <a:endParaRPr lang="en-US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155"/>
                        </a:spcBef>
                      </a:pPr>
                      <a:endParaRPr sz="140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14668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978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03225" marR="571500" indent="-11747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915"/>
                        </a:spcBef>
                        <a:tabLst>
                          <a:tab pos="973138" algn="l"/>
                        </a:tabLst>
                      </a:pPr>
                      <a:r>
                        <a:rPr lang="en-US" sz="1400" b="1" kern="1200" spc="-5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$32.9</a:t>
                      </a:r>
                    </a:p>
                  </a:txBody>
                  <a:tcPr marL="0" marR="0" marT="1555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1240"/>
                        </a:spcBef>
                      </a:pPr>
                      <a:endParaRPr lang="es-419" sz="1400" b="1" kern="1200" spc="-5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15748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978A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5955">
                <a:tc gridSpan="2"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1155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400" b="1" i="0" u="none" strike="noStrike" spc="-15" noProof="0">
                          <a:solidFill>
                            <a:srgbClr val="000000"/>
                          </a:solidFill>
                          <a:latin typeface="Calibri"/>
                        </a:rPr>
                        <a:t>Inversión en programas modales </a:t>
                      </a:r>
                      <a:r>
                        <a:rPr lang="es-419" sz="1200" b="1" spc="-15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de </a:t>
                      </a:r>
                      <a:r>
                        <a:rPr kumimoji="0" 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Transporte </a:t>
                      </a:r>
                      <a:r>
                        <a:rPr kumimoji="0" lang="en-US" sz="12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Activo</a:t>
                      </a:r>
                      <a:endParaRPr lang="en-US" sz="12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155"/>
                        </a:spcBef>
                      </a:pPr>
                      <a:endParaRPr sz="120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14668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03225" marR="571500" indent="-11747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915"/>
                        </a:spcBef>
                        <a:tabLst>
                          <a:tab pos="973138" algn="l"/>
                        </a:tabLst>
                      </a:pPr>
                      <a:r>
                        <a:rPr lang="en-US" sz="1400" b="1" kern="1200" spc="-5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$57.1</a:t>
                      </a:r>
                    </a:p>
                  </a:txBody>
                  <a:tcPr marL="0" marR="0" marT="1555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40"/>
                        </a:spcBef>
                      </a:pPr>
                      <a:endParaRPr lang="en-US" sz="1400" b="1">
                        <a:latin typeface="Calibri"/>
                        <a:cs typeface="Calibri"/>
                      </a:endParaRPr>
                    </a:p>
                  </a:txBody>
                  <a:tcPr marL="0" marR="0" marT="15748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8704">
                <a:tc gridSpan="2"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439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s-419" sz="1400" b="1" spc="-35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Inversión </a:t>
                      </a:r>
                      <a:r>
                        <a:rPr sz="1400" b="1" spc="-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Total </a:t>
                      </a:r>
                      <a:r>
                        <a:rPr lang="en-US" sz="1400" b="1" spc="-35" err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en</a:t>
                      </a:r>
                      <a:r>
                        <a:rPr lang="en-US" sz="1400" b="1" spc="-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 </a:t>
                      </a:r>
                      <a:r>
                        <a:rPr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Transporte</a:t>
                      </a: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4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Activo</a:t>
                      </a:r>
                      <a:endParaRPr lang="en-US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58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5A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03225" marR="571500" indent="-11747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915"/>
                        </a:spcBef>
                        <a:tabLst>
                          <a:tab pos="973138" algn="l"/>
                        </a:tabLst>
                      </a:pPr>
                      <a:r>
                        <a:rPr lang="en-US" sz="1400" b="1" kern="1200" spc="-5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$90.0</a:t>
                      </a:r>
                    </a:p>
                  </a:txBody>
                  <a:tcPr marL="0" marR="0" marT="156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40"/>
                        </a:spcBef>
                      </a:pP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15748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5A63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F86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5B5562F-A2CD-3477-6918-6D0F0837CC4F}"/>
              </a:ext>
            </a:extLst>
          </p:cNvPr>
          <p:cNvSpPr txBox="1"/>
          <p:nvPr/>
        </p:nvSpPr>
        <p:spPr>
          <a:xfrm>
            <a:off x="5647674" y="6425597"/>
            <a:ext cx="5993949" cy="43088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s-419" sz="1100" i="1"/>
              <a:t>*Costos estimados de los proyectos se han calculado a partir de los datos presentados por cada ciudad.</a:t>
            </a:r>
          </a:p>
          <a:p>
            <a:r>
              <a:rPr lang="es-419" sz="1100" i="1"/>
              <a:t>**Costos estimados del proyecto se basa en las millas de instalaciones para bicicletas.</a:t>
            </a:r>
            <a:endParaRPr lang="en-US" sz="1100" i="1"/>
          </a:p>
        </p:txBody>
      </p:sp>
      <p:pic>
        <p:nvPicPr>
          <p:cNvPr id="8" name="Picture 7" descr="A green and white bike sign&#10;&#10;Description automatically generated">
            <a:extLst>
              <a:ext uri="{FF2B5EF4-FFF2-40B4-BE49-F238E27FC236}">
                <a16:creationId xmlns:a16="http://schemas.microsoft.com/office/drawing/2014/main" id="{AAF3051B-449B-81CC-68AB-E6E7FF3CC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7707" y="1905"/>
            <a:ext cx="962025" cy="81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1830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aption:Ariel view of a complete street in NC">
            <a:extLst>
              <a:ext uri="{FF2B5EF4-FFF2-40B4-BE49-F238E27FC236}">
                <a16:creationId xmlns:a16="http://schemas.microsoft.com/office/drawing/2014/main" id="{1ACD612F-E87D-6222-73A9-732941DBF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484" y="3724342"/>
            <a:ext cx="3158625" cy="194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E4FC56-D637-7C93-1E34-2375546A5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85749"/>
            <a:ext cx="12052993" cy="429145"/>
          </a:xfrm>
        </p:spPr>
        <p:txBody>
          <a:bodyPr/>
          <a:lstStyle/>
          <a:p>
            <a:r>
              <a:rPr lang="es-419">
                <a:solidFill>
                  <a:srgbClr val="FFFFFF"/>
                </a:solidFill>
                <a:latin typeface="Calibri" panose="020F0502020204030204"/>
              </a:rPr>
              <a:t>Plan de Inversión</a:t>
            </a:r>
            <a:r>
              <a:rPr lang="en-US">
                <a:solidFill>
                  <a:srgbClr val="FFFFFF"/>
                </a:solidFill>
                <a:latin typeface="Calibri" panose="020F0502020204030204"/>
              </a:rPr>
              <a:t> 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Medida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R/M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Resumen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de inversions -</a:t>
            </a:r>
            <a:r>
              <a:rPr lang="en-US">
                <a:solidFill>
                  <a:srgbClr val="FFFFFF"/>
                </a:solidFill>
                <a:latin typeface="Calibri" panose="020F0502020204030204"/>
              </a:rPr>
              <a:t>  </a:t>
            </a:r>
            <a:br>
              <a:rPr lang="en-US">
                <a:latin typeface="Calibri" panose="020F0502020204030204"/>
              </a:rPr>
            </a:br>
            <a:r>
              <a:rPr lang="en-US">
                <a:latin typeface="Calibri" panose="020F0502020204030204"/>
              </a:rPr>
              <a:t>Vias </a:t>
            </a:r>
            <a:r>
              <a:rPr lang="en-US" err="1">
                <a:latin typeface="Calibri" panose="020F0502020204030204"/>
              </a:rPr>
              <a:t>Arteriales</a:t>
            </a:r>
            <a:r>
              <a:rPr lang="en-US">
                <a:latin typeface="Calibri" panose="020F0502020204030204"/>
              </a:rPr>
              <a:t>/ Calles </a:t>
            </a:r>
            <a:r>
              <a:rPr lang="en-US" err="1"/>
              <a:t>Completas</a:t>
            </a:r>
            <a:r>
              <a:rPr lang="en-US"/>
              <a:t> 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28EA75-54E0-A8F7-095B-68C21E66B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9C633-AF9B-9840-B7F1-7587910FEF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4E1EA08-7E90-D6ED-0941-38BD10D9B5CF}"/>
              </a:ext>
            </a:extLst>
          </p:cNvPr>
          <p:cNvGrpSpPr/>
          <p:nvPr/>
        </p:nvGrpSpPr>
        <p:grpSpPr>
          <a:xfrm>
            <a:off x="6096000" y="1187131"/>
            <a:ext cx="3491210" cy="1982142"/>
            <a:chOff x="9212440" y="1654900"/>
            <a:chExt cx="2954100" cy="164152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532E9AA-D9BC-7742-771E-BB4E2F9388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8" t="21982" r="-418" b="19902"/>
            <a:stretch/>
          </p:blipFill>
          <p:spPr>
            <a:xfrm>
              <a:off x="9257819" y="1971112"/>
              <a:ext cx="2677988" cy="1325308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6F849BF-5AFD-4E78-E6EE-F1C930F8FAE6}"/>
                </a:ext>
              </a:extLst>
            </p:cNvPr>
            <p:cNvGrpSpPr/>
            <p:nvPr/>
          </p:nvGrpSpPr>
          <p:grpSpPr>
            <a:xfrm>
              <a:off x="9212440" y="1654900"/>
              <a:ext cx="2954100" cy="319384"/>
              <a:chOff x="9212440" y="1654900"/>
              <a:chExt cx="2954100" cy="319384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49E7051-5BF5-DAC9-5C01-160DD04035AE}"/>
                  </a:ext>
                </a:extLst>
              </p:cNvPr>
              <p:cNvSpPr/>
              <p:nvPr/>
            </p:nvSpPr>
            <p:spPr>
              <a:xfrm>
                <a:off x="9257819" y="1654900"/>
                <a:ext cx="2677988" cy="319384"/>
              </a:xfrm>
              <a:prstGeom prst="rect">
                <a:avLst/>
              </a:prstGeom>
              <a:solidFill>
                <a:srgbClr val="61B9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A3C7336-581B-632A-0975-F1DC7594A843}"/>
                  </a:ext>
                </a:extLst>
              </p:cNvPr>
              <p:cNvSpPr txBox="1"/>
              <p:nvPr/>
            </p:nvSpPr>
            <p:spPr>
              <a:xfrm>
                <a:off x="9212440" y="1669179"/>
                <a:ext cx="2954100" cy="2864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419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Características de gestión de tráfico</a:t>
                </a:r>
                <a:endPara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68D0DFC-6232-2C6E-B4BB-2BE52972ED71}"/>
              </a:ext>
            </a:extLst>
          </p:cNvPr>
          <p:cNvGrpSpPr/>
          <p:nvPr/>
        </p:nvGrpSpPr>
        <p:grpSpPr>
          <a:xfrm>
            <a:off x="1933352" y="1208090"/>
            <a:ext cx="3205301" cy="1947010"/>
            <a:chOff x="9233423" y="1654900"/>
            <a:chExt cx="2702384" cy="164152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2CCFCF-84F9-1448-165A-FBED7DD5E0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002" b="20002"/>
            <a:stretch/>
          </p:blipFill>
          <p:spPr>
            <a:xfrm>
              <a:off x="9257819" y="1971112"/>
              <a:ext cx="2677988" cy="1325308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EA03C4D-6714-DEF9-1A8C-9B80A5ABC6B9}"/>
                </a:ext>
              </a:extLst>
            </p:cNvPr>
            <p:cNvGrpSpPr/>
            <p:nvPr/>
          </p:nvGrpSpPr>
          <p:grpSpPr>
            <a:xfrm>
              <a:off x="9233423" y="1654900"/>
              <a:ext cx="2702384" cy="319384"/>
              <a:chOff x="9233423" y="1654900"/>
              <a:chExt cx="2702384" cy="319384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8B3B172-59D5-5E8E-4140-2E80AE6D4771}"/>
                  </a:ext>
                </a:extLst>
              </p:cNvPr>
              <p:cNvSpPr/>
              <p:nvPr/>
            </p:nvSpPr>
            <p:spPr>
              <a:xfrm>
                <a:off x="9257819" y="1654900"/>
                <a:ext cx="2677988" cy="319384"/>
              </a:xfrm>
              <a:prstGeom prst="rect">
                <a:avLst/>
              </a:prstGeom>
              <a:solidFill>
                <a:srgbClr val="61B9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EF7DB57-7AC5-705A-FFA2-B3A001335EDF}"/>
                  </a:ext>
                </a:extLst>
              </p:cNvPr>
              <p:cNvSpPr txBox="1"/>
              <p:nvPr/>
            </p:nvSpPr>
            <p:spPr>
              <a:xfrm>
                <a:off x="9233423" y="1662321"/>
                <a:ext cx="2668252" cy="2854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Mejoras</a:t>
                </a: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600" b="1" i="0" u="none" strike="noStrike" kern="1200" cap="none" spc="0" normalizeH="0" baseline="0" noProof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en</a:t>
                </a: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las </a:t>
                </a:r>
                <a:r>
                  <a:rPr kumimoji="0" lang="en-US" sz="1600" b="1" i="0" u="none" strike="noStrike" kern="1200" cap="none" spc="0" normalizeH="0" baseline="0" noProof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intersecciones</a:t>
                </a:r>
                <a:endPara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4FAA1FF-B95F-F005-27C7-7260CC1690C0}"/>
              </a:ext>
            </a:extLst>
          </p:cNvPr>
          <p:cNvGrpSpPr/>
          <p:nvPr/>
        </p:nvGrpSpPr>
        <p:grpSpPr>
          <a:xfrm>
            <a:off x="623113" y="3681944"/>
            <a:ext cx="3199029" cy="1985361"/>
            <a:chOff x="9233423" y="1654900"/>
            <a:chExt cx="2702384" cy="164152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18CFCFF-7983-D2B6-BE2D-C5AA5E7422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24" b="9724"/>
            <a:stretch/>
          </p:blipFill>
          <p:spPr>
            <a:xfrm>
              <a:off x="9257819" y="1971112"/>
              <a:ext cx="2677988" cy="1325308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92E69F6-A1A5-796B-9D88-FC18339368DD}"/>
                </a:ext>
              </a:extLst>
            </p:cNvPr>
            <p:cNvGrpSpPr/>
            <p:nvPr/>
          </p:nvGrpSpPr>
          <p:grpSpPr>
            <a:xfrm>
              <a:off x="9233423" y="1654900"/>
              <a:ext cx="2702384" cy="319384"/>
              <a:chOff x="9233423" y="1654900"/>
              <a:chExt cx="2702384" cy="319384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199C38C-8B43-B23E-C672-9D5EB66514F5}"/>
                  </a:ext>
                </a:extLst>
              </p:cNvPr>
              <p:cNvSpPr/>
              <p:nvPr/>
            </p:nvSpPr>
            <p:spPr>
              <a:xfrm>
                <a:off x="9257819" y="1654900"/>
                <a:ext cx="2677988" cy="319384"/>
              </a:xfrm>
              <a:prstGeom prst="rect">
                <a:avLst/>
              </a:prstGeom>
              <a:solidFill>
                <a:srgbClr val="61B9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89DC92A-E347-5C45-D43E-16FDCC8EF5DB}"/>
                  </a:ext>
                </a:extLst>
              </p:cNvPr>
              <p:cNvSpPr txBox="1"/>
              <p:nvPr/>
            </p:nvSpPr>
            <p:spPr>
              <a:xfrm>
                <a:off x="9233423" y="1662321"/>
                <a:ext cx="2668252" cy="2859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Medidas</a:t>
                </a: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para </a:t>
                </a:r>
                <a:r>
                  <a:rPr kumimoji="0" lang="en-US" sz="1600" b="1" i="0" u="none" strike="noStrike" kern="1200" cap="none" spc="0" normalizeH="0" baseline="0" noProof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calmar</a:t>
                </a: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600" b="1" i="0" u="none" strike="noStrike" kern="1200" cap="none" spc="0" normalizeH="0" baseline="0" noProof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el</a:t>
                </a: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600" b="1" i="0" u="none" strike="noStrike" kern="1200" cap="none" spc="0" normalizeH="0" baseline="0" noProof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tráfico</a:t>
                </a:r>
                <a:endPara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BD94FF9-78D4-2DCF-2598-97C932999A62}"/>
              </a:ext>
            </a:extLst>
          </p:cNvPr>
          <p:cNvGrpSpPr/>
          <p:nvPr/>
        </p:nvGrpSpPr>
        <p:grpSpPr>
          <a:xfrm>
            <a:off x="8411511" y="3681944"/>
            <a:ext cx="3164896" cy="1985361"/>
            <a:chOff x="9257819" y="1654900"/>
            <a:chExt cx="2677988" cy="164152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083FD62-E89F-46F3-57B2-0C35A4D5C8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017" b="17017"/>
            <a:stretch/>
          </p:blipFill>
          <p:spPr>
            <a:xfrm>
              <a:off x="9257819" y="1971112"/>
              <a:ext cx="2677988" cy="1325308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1581F19-E592-3610-5778-273C4DDEF37F}"/>
                </a:ext>
              </a:extLst>
            </p:cNvPr>
            <p:cNvSpPr/>
            <p:nvPr/>
          </p:nvSpPr>
          <p:spPr>
            <a:xfrm>
              <a:off x="9257819" y="1654900"/>
              <a:ext cx="2677988" cy="319384"/>
            </a:xfrm>
            <a:prstGeom prst="rect">
              <a:avLst/>
            </a:prstGeom>
            <a:solidFill>
              <a:srgbClr val="61B9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E25E5913-A206-D215-FEEE-94E739C61AA2}"/>
              </a:ext>
            </a:extLst>
          </p:cNvPr>
          <p:cNvSpPr txBox="1"/>
          <p:nvPr/>
        </p:nvSpPr>
        <p:spPr>
          <a:xfrm>
            <a:off x="113122" y="6194150"/>
            <a:ext cx="2196445" cy="527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B49581-4A08-5679-607E-C402F6A798E9}"/>
              </a:ext>
            </a:extLst>
          </p:cNvPr>
          <p:cNvSpPr txBox="1"/>
          <p:nvPr/>
        </p:nvSpPr>
        <p:spPr>
          <a:xfrm>
            <a:off x="8447565" y="3694592"/>
            <a:ext cx="38853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Mejoras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visuales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618E63B-7357-36DC-4924-E9BA7DAA8D31}"/>
              </a:ext>
            </a:extLst>
          </p:cNvPr>
          <p:cNvSpPr/>
          <p:nvPr/>
        </p:nvSpPr>
        <p:spPr>
          <a:xfrm>
            <a:off x="4533484" y="3687715"/>
            <a:ext cx="3164896" cy="377454"/>
          </a:xfrm>
          <a:prstGeom prst="rect">
            <a:avLst/>
          </a:prstGeom>
          <a:solidFill>
            <a:srgbClr val="61B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18342B-D290-3B78-BCAE-656BA7FFDD61}"/>
              </a:ext>
            </a:extLst>
          </p:cNvPr>
          <p:cNvSpPr txBox="1"/>
          <p:nvPr/>
        </p:nvSpPr>
        <p:spPr>
          <a:xfrm>
            <a:off x="4574256" y="3709749"/>
            <a:ext cx="3158624" cy="3459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Calles </a:t>
            </a: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completas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yellow and white pin with a point in the center&#10;&#10;Description automatically generated">
            <a:extLst>
              <a:ext uri="{FF2B5EF4-FFF2-40B4-BE49-F238E27FC236}">
                <a16:creationId xmlns:a16="http://schemas.microsoft.com/office/drawing/2014/main" id="{DBAC3662-E731-EED2-F66C-E9CD137984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95597" y="317"/>
            <a:ext cx="1076325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1137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1C3BA24-305B-697E-38F5-108F950BB537}"/>
              </a:ext>
            </a:extLst>
          </p:cNvPr>
          <p:cNvSpPr txBox="1"/>
          <p:nvPr/>
        </p:nvSpPr>
        <p:spPr>
          <a:xfrm>
            <a:off x="2239971" y="1065044"/>
            <a:ext cx="7140335" cy="495520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/>
              </a:rPr>
              <a:t>Recomendaciones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/>
              </a:rPr>
              <a:t>iniciales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Calibri" panose="020F0502020204030204"/>
              </a:rPr>
              <a:t>: 			$115.9M</a:t>
            </a:r>
            <a:endParaRPr lang="en-US" sz="2400" b="1" dirty="0">
              <a:solidFill>
                <a:schemeClr val="tx2">
                  <a:lumMod val="75000"/>
                </a:schemeClr>
              </a:solidFill>
              <a:latin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Calibri" panose="020F0502020204030204"/>
              </a:rPr>
              <a:t>Desarrollo					   $0.0M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Calibri" panose="020F0502020204030204"/>
              <a:cs typeface="Calibri"/>
            </a:endParaRPr>
          </a:p>
          <a:p>
            <a:pPr marL="742950" marR="0" lvl="1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Calibri" panose="020F0502020204030204"/>
              </a:rPr>
              <a:t>Pre-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Calibri" panose="020F0502020204030204"/>
              </a:rPr>
              <a:t>Implementación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Calibri" panose="020F0502020204030204"/>
              </a:rPr>
              <a:t>				$9.0M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Calibri" panose="020F0502020204030204"/>
              <a:cs typeface="Calibri"/>
            </a:endParaRPr>
          </a:p>
          <a:p>
            <a:pPr marL="742950" marR="0" lvl="1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Calibri" panose="020F0502020204030204"/>
              </a:rPr>
              <a:t>Implementation						$106.1M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Modal Program Recommendations: 		$72.1M</a:t>
            </a:r>
            <a:endParaRPr 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Desarrollo							$7.2M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Implementación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		$3.6M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Future Implementation				$61.3M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2400" b="1" i="0" u="none" strike="noStrike" kern="1200" cap="none" spc="0" normalizeH="0" baseline="0" noProof="0" dirty="0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Inversión inicial total</a:t>
            </a:r>
            <a:r>
              <a:rPr kumimoji="0" lang="es-419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y </a:t>
            </a:r>
            <a:r>
              <a:rPr kumimoji="0" lang="es-419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programas modales</a:t>
            </a:r>
            <a:r>
              <a:rPr kumimoji="0" lang="es-419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$188.0M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1204F25-5681-831E-82DD-9476E806BA3F}"/>
              </a:ext>
            </a:extLst>
          </p:cNvPr>
          <p:cNvSpPr txBox="1">
            <a:spLocks/>
          </p:cNvSpPr>
          <p:nvPr/>
        </p:nvSpPr>
        <p:spPr>
          <a:xfrm>
            <a:off x="255683" y="-3731"/>
            <a:ext cx="11605953" cy="418985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419">
                <a:solidFill>
                  <a:srgbClr val="FFFFFF"/>
                </a:solidFill>
                <a:latin typeface="Calibri" panose="020F0502020204030204"/>
              </a:rPr>
              <a:t>Plan de Inversión</a:t>
            </a:r>
            <a:r>
              <a:rPr lang="en-US">
                <a:solidFill>
                  <a:srgbClr val="FFFFFF"/>
                </a:solidFill>
                <a:latin typeface="Calibri" panose="020F0502020204030204"/>
              </a:rPr>
              <a:t> 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Medida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R/M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Resumen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de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inversiones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– </a:t>
            </a:r>
            <a:b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</a:br>
            <a:r>
              <a:rPr kumimoji="0" lang="es-419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Vías arteriales y calles completas</a:t>
            </a:r>
            <a:endParaRPr 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pic>
        <p:nvPicPr>
          <p:cNvPr id="2" name="Picture 1" descr="A yellow and white pin with a point in the center&#10;&#10;Description automatically generated">
            <a:extLst>
              <a:ext uri="{FF2B5EF4-FFF2-40B4-BE49-F238E27FC236}">
                <a16:creationId xmlns:a16="http://schemas.microsoft.com/office/drawing/2014/main" id="{937B3AF2-6E87-CBB7-37BA-B26F6A6B64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7357" y="317"/>
            <a:ext cx="1076325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9444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31042" y="6425628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19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5529624"/>
              </p:ext>
            </p:extLst>
          </p:nvPr>
        </p:nvGraphicFramePr>
        <p:xfrm>
          <a:off x="505046" y="1063255"/>
          <a:ext cx="11222308" cy="504103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431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033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499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971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92273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1660"/>
                        </a:lnSpc>
                        <a:buNone/>
                      </a:pPr>
                      <a:r>
                        <a:rPr lang="en-US" sz="1400" b="1">
                          <a:latin typeface="Calibri"/>
                          <a:cs typeface="Calibri"/>
                        </a:rPr>
                        <a:t>ID de Proyecto 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660"/>
                        </a:lnSpc>
                        <a:buNone/>
                      </a:pPr>
                      <a:r>
                        <a:rPr lang="en-US" sz="1400" b="1" spc="-5">
                          <a:latin typeface="Calibri"/>
                          <a:cs typeface="Calibri"/>
                        </a:rPr>
                        <a:t>Nombre</a:t>
                      </a:r>
                      <a:endParaRPr/>
                    </a:p>
                  </a:txBody>
                  <a:tcPr marL="0" marR="0" marT="1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335"/>
                        </a:lnSpc>
                        <a:buNone/>
                      </a:pPr>
                      <a:r>
                        <a:rPr lang="en-US" sz="1400" b="1" i="0" u="none" strike="noStrike" spc="-10" baseline="0" noProof="0" err="1">
                          <a:solidFill>
                            <a:srgbClr val="000000"/>
                          </a:solidFill>
                          <a:latin typeface="Calibri"/>
                        </a:rPr>
                        <a:t>Inversión</a:t>
                      </a:r>
                      <a:r>
                        <a:rPr lang="en-US" sz="1400" b="1" i="0" u="none" strike="noStrike" spc="-10" baseline="0" noProof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400" b="1" i="0" u="none" strike="noStrike" spc="-10" baseline="0" noProof="0" err="1">
                          <a:solidFill>
                            <a:srgbClr val="000000"/>
                          </a:solidFill>
                          <a:latin typeface="Calibri"/>
                        </a:rPr>
                        <a:t>inicial</a:t>
                      </a:r>
                      <a:r>
                        <a:rPr lang="en-US" sz="1400" b="1" i="0" u="none" strike="noStrike" spc="-10" baseline="0" noProof="0">
                          <a:solidFill>
                            <a:srgbClr val="000000"/>
                          </a:solidFill>
                          <a:latin typeface="Calibri"/>
                        </a:rPr>
                        <a:t> CMIP </a:t>
                      </a:r>
                      <a:endParaRPr lang="en-US" i="0" u="none" strike="noStrike" spc="-10" baseline="0" noProof="0">
                        <a:solidFill>
                          <a:srgbClr val="000000"/>
                        </a:solidFill>
                      </a:endParaRPr>
                    </a:p>
                    <a:p>
                      <a:pPr lvl="0" algn="ctr">
                        <a:lnSpc>
                          <a:spcPts val="1335"/>
                        </a:lnSpc>
                        <a:buNone/>
                      </a:pPr>
                      <a:r>
                        <a:rPr lang="en-US" sz="1400" b="1" i="0" u="none" strike="noStrike" spc="-10" baseline="0" noProof="0">
                          <a:solidFill>
                            <a:srgbClr val="000000"/>
                          </a:solidFill>
                          <a:latin typeface="Calibri"/>
                        </a:rPr>
                        <a:t>($ </a:t>
                      </a:r>
                      <a:r>
                        <a:rPr lang="en-US" sz="1400" b="1" i="0" u="none" strike="noStrike" spc="-10" baseline="0" noProof="0" err="1">
                          <a:solidFill>
                            <a:srgbClr val="000000"/>
                          </a:solidFill>
                          <a:latin typeface="Calibri"/>
                        </a:rPr>
                        <a:t>en</a:t>
                      </a:r>
                      <a:r>
                        <a:rPr lang="en-US" sz="1400" b="1" i="0" u="none" strike="noStrike" spc="-10" baseline="0" noProof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400" b="1" i="0" u="none" strike="noStrike" spc="-10" baseline="0" noProof="0" err="1">
                          <a:solidFill>
                            <a:srgbClr val="000000"/>
                          </a:solidFill>
                          <a:latin typeface="Calibri"/>
                        </a:rPr>
                        <a:t>millones</a:t>
                      </a:r>
                      <a:r>
                        <a:rPr lang="en-US" sz="1400" b="1" i="0" u="none" strike="noStrike" spc="-10" baseline="0" noProof="0">
                          <a:solidFill>
                            <a:srgbClr val="000000"/>
                          </a:solidFill>
                          <a:latin typeface="Calibri"/>
                        </a:rPr>
                        <a:t>)</a:t>
                      </a:r>
                      <a:endParaRPr lang="en-US" i="0" u="none" strike="noStrike" spc="-10" baseline="0" noProof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335"/>
                        </a:lnSpc>
                        <a:buNone/>
                      </a:pPr>
                      <a:r>
                        <a:rPr lang="en-US" sz="1400" b="1" i="0" u="none" strike="noStrike" spc="-5" baseline="0" noProof="0">
                          <a:solidFill>
                            <a:srgbClr val="000000"/>
                          </a:solidFill>
                          <a:latin typeface="Calibri"/>
                        </a:rPr>
                        <a:t>Costo total </a:t>
                      </a:r>
                      <a:r>
                        <a:rPr lang="en-US" sz="1400" b="1" i="0" u="none" strike="noStrike" spc="-5" baseline="0" noProof="0" err="1">
                          <a:solidFill>
                            <a:srgbClr val="000000"/>
                          </a:solidFill>
                          <a:latin typeface="Calibri"/>
                        </a:rPr>
                        <a:t>estimado</a:t>
                      </a:r>
                      <a:r>
                        <a:rPr lang="en-US" sz="1400" b="1" i="0" u="none" strike="noStrike" spc="-5" baseline="0" noProof="0">
                          <a:solidFill>
                            <a:srgbClr val="000000"/>
                          </a:solidFill>
                          <a:latin typeface="Calibri"/>
                        </a:rPr>
                        <a:t>* </a:t>
                      </a:r>
                      <a:endParaRPr lang="en-US" i="0" u="none" strike="noStrike" spc="-5" baseline="0" noProof="0">
                        <a:solidFill>
                          <a:srgbClr val="000000"/>
                        </a:solidFill>
                      </a:endParaRPr>
                    </a:p>
                    <a:p>
                      <a:pPr lvl="0" algn="ctr">
                        <a:lnSpc>
                          <a:spcPts val="1335"/>
                        </a:lnSpc>
                        <a:buNone/>
                      </a:pPr>
                      <a:r>
                        <a:rPr lang="en-US" sz="1400" b="1" i="0" u="none" strike="noStrike" spc="-5" baseline="0" noProof="0">
                          <a:solidFill>
                            <a:srgbClr val="000000"/>
                          </a:solidFill>
                          <a:latin typeface="Calibri"/>
                        </a:rPr>
                        <a:t>($ </a:t>
                      </a:r>
                      <a:r>
                        <a:rPr lang="en-US" sz="1400" b="1" i="0" u="none" strike="noStrike" spc="-5" baseline="0" noProof="0" err="1">
                          <a:solidFill>
                            <a:srgbClr val="000000"/>
                          </a:solidFill>
                          <a:latin typeface="Calibri"/>
                        </a:rPr>
                        <a:t>en</a:t>
                      </a:r>
                      <a:r>
                        <a:rPr lang="en-US" sz="1400" b="1" i="0" u="none" strike="noStrike" spc="-5" baseline="0" noProof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400" b="1" i="0" u="none" strike="noStrike" spc="-5" baseline="0" noProof="0" err="1">
                          <a:solidFill>
                            <a:srgbClr val="000000"/>
                          </a:solidFill>
                          <a:latin typeface="Calibri"/>
                        </a:rPr>
                        <a:t>millones</a:t>
                      </a:r>
                      <a:r>
                        <a:rPr lang="en-US" sz="1400" b="1" i="0" u="none" strike="noStrike" spc="-5" baseline="0" noProof="0">
                          <a:solidFill>
                            <a:srgbClr val="000000"/>
                          </a:solidFill>
                          <a:latin typeface="Calibri"/>
                        </a:rPr>
                        <a:t>)</a:t>
                      </a:r>
                      <a:endParaRPr lang="en-US" i="0" u="none" strike="noStrike" spc="-5" baseline="0" noProof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660"/>
                        </a:lnSpc>
                        <a:buNone/>
                      </a:pPr>
                      <a:r>
                        <a:rPr lang="en-US" sz="1400" b="1">
                          <a:latin typeface="Calibri"/>
                          <a:cs typeface="Calibri"/>
                        </a:rPr>
                        <a:t>Fase </a:t>
                      </a:r>
                      <a:endParaRPr/>
                    </a:p>
                  </a:txBody>
                  <a:tcPr marL="0" marR="0" marT="1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771">
                <a:tc>
                  <a:txBody>
                    <a:bodyPr/>
                    <a:lstStyle/>
                    <a:p>
                      <a:pPr marL="94615">
                        <a:lnSpc>
                          <a:spcPct val="100000"/>
                        </a:lnSpc>
                        <a:spcBef>
                          <a:spcPts val="1085"/>
                        </a:spcBef>
                      </a:pPr>
                      <a:r>
                        <a:rPr sz="1400" spc="-5">
                          <a:latin typeface="Calibri"/>
                          <a:cs typeface="Calibri"/>
                        </a:rPr>
                        <a:t>LB-ELA_0057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77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400" b="0" i="0" u="none" strike="noStrike" spc="-5" noProof="0"/>
                        <a:t>  Corredor de calles completas Atlantic</a:t>
                      </a:r>
                      <a:endParaRPr lang="en-US" sz="1400" b="0" i="0" u="none" strike="noStrike" spc="-5" noProof="0"/>
                    </a:p>
                  </a:txBody>
                  <a:tcPr marL="0" marR="0" marT="13779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005" algn="ctr">
                        <a:lnSpc>
                          <a:spcPct val="100000"/>
                        </a:lnSpc>
                        <a:spcBef>
                          <a:spcPts val="1085"/>
                        </a:spcBef>
                      </a:pPr>
                      <a:r>
                        <a:rPr sz="1400"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68.6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779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algn="ctr">
                        <a:lnSpc>
                          <a:spcPct val="100000"/>
                        </a:lnSpc>
                        <a:spcBef>
                          <a:spcPts val="1085"/>
                        </a:spcBef>
                      </a:pPr>
                      <a:r>
                        <a:rPr sz="1400">
                          <a:latin typeface="Calibri"/>
                          <a:cs typeface="Calibri"/>
                        </a:rPr>
                        <a:t>$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457.2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779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4610" lvl="0">
                        <a:lnSpc>
                          <a:spcPct val="100000"/>
                        </a:lnSpc>
                        <a:spcBef>
                          <a:spcPts val="1085"/>
                        </a:spcBef>
                        <a:buNone/>
                      </a:pPr>
                      <a:r>
                        <a:rPr lang="en-US" sz="1400" b="0" i="0" u="none" strike="noStrike" spc="-10" noProof="0" err="1"/>
                        <a:t>Implementación</a:t>
                      </a:r>
                      <a:endParaRPr lang="en-US" err="1"/>
                    </a:p>
                  </a:txBody>
                  <a:tcPr marL="0" marR="0" marT="13779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0733981"/>
                  </a:ext>
                </a:extLst>
              </a:tr>
              <a:tr h="472611">
                <a:tc>
                  <a:txBody>
                    <a:bodyPr/>
                    <a:lstStyle/>
                    <a:p>
                      <a:pPr marL="94615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sz="1400" spc="-5">
                          <a:latin typeface="Calibri"/>
                          <a:cs typeface="Calibri"/>
                        </a:rPr>
                        <a:t>LB-ELA_0058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193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4615" lvl="0" algn="l">
                        <a:lnSpc>
                          <a:spcPct val="100000"/>
                        </a:lnSpc>
                        <a:spcBef>
                          <a:spcPts val="940"/>
                        </a:spcBef>
                        <a:buNone/>
                      </a:pPr>
                      <a:r>
                        <a:rPr lang="es-419" sz="1400" b="0" i="0" u="none" strike="noStrike" spc="-5" noProof="0">
                          <a:solidFill>
                            <a:srgbClr val="000000"/>
                          </a:solidFill>
                          <a:latin typeface="Calibri"/>
                        </a:rPr>
                        <a:t>Corredor de calles completas 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Florence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 </a:t>
                      </a:r>
                      <a:endParaRPr sz="1400" spc="-5">
                        <a:latin typeface="Calibri"/>
                        <a:cs typeface="Calibri"/>
                      </a:endParaRPr>
                    </a:p>
                  </a:txBody>
                  <a:tcPr marL="0" marR="0" marT="1193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9370" algn="ctr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sz="1400">
                          <a:latin typeface="Calibri"/>
                          <a:cs typeface="Calibri"/>
                        </a:rPr>
                        <a:t>$24.9</a:t>
                      </a:r>
                    </a:p>
                  </a:txBody>
                  <a:tcPr marL="0" marR="0" marT="1193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465" algn="ctr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sz="1400">
                          <a:latin typeface="Calibri"/>
                          <a:cs typeface="Calibri"/>
                        </a:rPr>
                        <a:t>$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124.5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193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4610" lvl="0">
                        <a:lnSpc>
                          <a:spcPct val="100000"/>
                        </a:lnSpc>
                        <a:spcBef>
                          <a:spcPts val="940"/>
                        </a:spcBef>
                        <a:buNone/>
                      </a:pPr>
                      <a:r>
                        <a:rPr lang="en-US" sz="1400" b="0" i="0" u="none" strike="noStrike" spc="-10" noProof="0" err="1"/>
                        <a:t>Implementación</a:t>
                      </a:r>
                      <a:endParaRPr lang="en-US" err="1"/>
                    </a:p>
                  </a:txBody>
                  <a:tcPr marL="0" marR="0" marT="1193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7114">
                <a:tc>
                  <a:txBody>
                    <a:bodyPr/>
                    <a:lstStyle/>
                    <a:p>
                      <a:pPr marL="94615" marR="0" lvl="0" indent="0">
                        <a:lnSpc>
                          <a:spcPct val="100000"/>
                        </a:lnSpc>
                        <a:spcBef>
                          <a:spcPts val="94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 spc="-5">
                          <a:latin typeface="+mn-lt"/>
                          <a:cs typeface="Calibri"/>
                        </a:rPr>
                        <a:t>LB-ELA_0010</a:t>
                      </a:r>
                      <a:endParaRPr sz="1400">
                        <a:latin typeface="+mn-lt"/>
                        <a:cs typeface="Calibri"/>
                      </a:endParaRPr>
                    </a:p>
                  </a:txBody>
                  <a:tcPr marL="0" marR="0" marT="1193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4615" lvl="0" algn="l">
                        <a:lnSpc>
                          <a:spcPct val="100000"/>
                        </a:lnSpc>
                        <a:spcBef>
                          <a:spcPts val="940"/>
                        </a:spcBef>
                        <a:buNone/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Puente Shoemaker/Shoreline Drive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193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9370" lvl="0" algn="ctr">
                        <a:lnSpc>
                          <a:spcPct val="100000"/>
                        </a:lnSpc>
                        <a:spcBef>
                          <a:spcPts val="940"/>
                        </a:spcBef>
                        <a:buNone/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$9.0</a:t>
                      </a:r>
                      <a:endParaRPr lang="en-US"/>
                    </a:p>
                  </a:txBody>
                  <a:tcPr marL="0" marR="0" marT="1193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465" lvl="0" algn="ctr">
                        <a:lnSpc>
                          <a:spcPct val="100000"/>
                        </a:lnSpc>
                        <a:spcBef>
                          <a:spcPts val="940"/>
                        </a:spcBef>
                        <a:buNone/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$560.0</a:t>
                      </a:r>
                      <a:endParaRPr lang="en-US"/>
                    </a:p>
                  </a:txBody>
                  <a:tcPr marL="0" marR="0" marT="1193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4610" lvl="0">
                        <a:lnSpc>
                          <a:spcPct val="100000"/>
                        </a:lnSpc>
                        <a:spcBef>
                          <a:spcPts val="500"/>
                        </a:spcBef>
                        <a:buNone/>
                      </a:pPr>
                      <a:r>
                        <a:rPr lang="en-US" sz="1400" spc="-10">
                          <a:latin typeface="+mn-lt"/>
                          <a:cs typeface="Calibri"/>
                        </a:rPr>
                        <a:t>Pre-</a:t>
                      </a:r>
                      <a:r>
                        <a:rPr lang="en-US" sz="1400" b="0" i="0" u="none" strike="noStrike" spc="-10" noProof="0" err="1"/>
                        <a:t>Implementación</a:t>
                      </a:r>
                      <a:endParaRPr sz="1400" err="1">
                        <a:latin typeface="+mn-lt"/>
                        <a:cs typeface="Calibri"/>
                      </a:endParaRPr>
                    </a:p>
                  </a:txBody>
                  <a:tcPr marL="0" marR="0" marT="1193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1696398"/>
                  </a:ext>
                </a:extLst>
              </a:tr>
              <a:tr h="480028">
                <a:tc>
                  <a:txBody>
                    <a:bodyPr/>
                    <a:lstStyle/>
                    <a:p>
                      <a:pPr marL="94615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sz="1400" spc="-5">
                          <a:latin typeface="Calibri"/>
                          <a:cs typeface="Calibri"/>
                        </a:rPr>
                        <a:t>LB-ELA_0060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77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4615" lvl="0" algn="l">
                        <a:lnSpc>
                          <a:spcPct val="100000"/>
                        </a:lnSpc>
                        <a:spcBef>
                          <a:spcPts val="770"/>
                        </a:spcBef>
                        <a:buNone/>
                      </a:pPr>
                      <a:r>
                        <a:rPr lang="es-419" sz="1400" b="0" i="0" u="none" strike="noStrike" spc="-5" noProof="0">
                          <a:solidFill>
                            <a:srgbClr val="000000"/>
                          </a:solidFill>
                          <a:latin typeface="Calibri"/>
                        </a:rPr>
                        <a:t>Corredor de calles completas 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Alondra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 </a:t>
                      </a:r>
                      <a:endParaRPr sz="1400" spc="-5">
                        <a:latin typeface="Calibri"/>
                        <a:cs typeface="Calibri"/>
                      </a:endParaRPr>
                    </a:p>
                  </a:txBody>
                  <a:tcPr marL="0" marR="0" marT="977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465" algn="ctr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sz="1400">
                          <a:latin typeface="Calibri"/>
                          <a:cs typeface="Calibri"/>
                        </a:rPr>
                        <a:t>$9.0</a:t>
                      </a:r>
                    </a:p>
                  </a:txBody>
                  <a:tcPr marL="0" marR="0" marT="977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735" algn="ctr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sz="1400">
                          <a:latin typeface="Calibri"/>
                          <a:cs typeface="Calibri"/>
                        </a:rPr>
                        <a:t>$45.0</a:t>
                      </a:r>
                    </a:p>
                  </a:txBody>
                  <a:tcPr marL="0" marR="0" marT="9779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4610" lvl="0">
                        <a:lnSpc>
                          <a:spcPct val="100000"/>
                        </a:lnSpc>
                        <a:spcBef>
                          <a:spcPts val="770"/>
                        </a:spcBef>
                        <a:buNone/>
                      </a:pPr>
                      <a:r>
                        <a:rPr lang="en-US" sz="1400" b="0" i="0" u="none" strike="noStrike" spc="-10" noProof="0" err="1"/>
                        <a:t>Implementación</a:t>
                      </a:r>
                      <a:endParaRPr err="1"/>
                    </a:p>
                  </a:txBody>
                  <a:tcPr marL="0" marR="0" marT="977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2205">
                <a:tc>
                  <a:txBody>
                    <a:bodyPr/>
                    <a:lstStyle/>
                    <a:p>
                      <a:pPr marL="94615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400" spc="-5">
                          <a:latin typeface="Calibri"/>
                          <a:cs typeface="Calibri"/>
                        </a:rPr>
                        <a:t>LB-ELA_0061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028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4615" lvl="0" algn="l">
                        <a:lnSpc>
                          <a:spcPct val="100000"/>
                        </a:lnSpc>
                        <a:spcBef>
                          <a:spcPts val="810"/>
                        </a:spcBef>
                        <a:buNone/>
                      </a:pPr>
                      <a:r>
                        <a:rPr lang="es-419" sz="1400" b="0" i="0" u="none" strike="noStrike" spc="-5" noProof="0">
                          <a:solidFill>
                            <a:srgbClr val="000000"/>
                          </a:solidFill>
                          <a:latin typeface="Calibri"/>
                        </a:rPr>
                        <a:t>Corredor de calles completas 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Slauson</a:t>
                      </a:r>
                    </a:p>
                  </a:txBody>
                  <a:tcPr marL="0" marR="0" marT="10287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465" algn="ctr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400">
                          <a:latin typeface="Calibri"/>
                          <a:cs typeface="Calibri"/>
                        </a:rPr>
                        <a:t>$3.6</a:t>
                      </a:r>
                    </a:p>
                  </a:txBody>
                  <a:tcPr marL="0" marR="0" marT="10287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735" algn="ctr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400">
                          <a:latin typeface="Calibri"/>
                          <a:cs typeface="Calibri"/>
                        </a:rPr>
                        <a:t>$18.0</a:t>
                      </a:r>
                    </a:p>
                  </a:txBody>
                  <a:tcPr marL="0" marR="0" marT="10287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4610" lvl="0">
                        <a:lnSpc>
                          <a:spcPct val="100000"/>
                        </a:lnSpc>
                        <a:spcBef>
                          <a:spcPts val="810"/>
                        </a:spcBef>
                        <a:buNone/>
                      </a:pPr>
                      <a:r>
                        <a:rPr lang="en-US" sz="1400" b="0" i="0" u="none" strike="noStrike" spc="-10" noProof="0" err="1"/>
                        <a:t>Implementación</a:t>
                      </a:r>
                      <a:endParaRPr err="1"/>
                    </a:p>
                  </a:txBody>
                  <a:tcPr marL="0" marR="0" marT="10287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2131"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1400" spc="-5">
                          <a:latin typeface="Calibri"/>
                          <a:cs typeface="Calibri"/>
                        </a:rPr>
                        <a:t>LB-ELA_0062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3980" lvl="0" algn="l">
                        <a:lnSpc>
                          <a:spcPct val="100000"/>
                        </a:lnSpc>
                        <a:spcBef>
                          <a:spcPts val="500"/>
                        </a:spcBef>
                        <a:buNone/>
                      </a:pPr>
                      <a:r>
                        <a:rPr lang="es-419" sz="1400" b="0" i="0" u="none" strike="noStrike" spc="-5" noProof="0">
                          <a:solidFill>
                            <a:srgbClr val="000000"/>
                          </a:solidFill>
                          <a:latin typeface="Calibri"/>
                        </a:rPr>
                        <a:t>Corredor de calles completas 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Long Beach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 </a:t>
                      </a:r>
                      <a:endParaRPr sz="1400" spc="-5">
                        <a:latin typeface="Calibri"/>
                        <a:cs typeface="Calibri"/>
                      </a:endParaRPr>
                    </a:p>
                  </a:txBody>
                  <a:tcPr marL="0" marR="0" marT="635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830" algn="ctr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1400">
                          <a:latin typeface="Calibri"/>
                          <a:cs typeface="Calibri"/>
                        </a:rPr>
                        <a:t>$0.8</a:t>
                      </a:r>
                    </a:p>
                  </a:txBody>
                  <a:tcPr marL="0" marR="0" marT="635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algn="ctr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-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lang="en-US" sz="1400" spc="-10">
                          <a:latin typeface="Calibri"/>
                          <a:cs typeface="Calibri"/>
                        </a:rPr>
                        <a:t>Pre-</a:t>
                      </a:r>
                      <a:r>
                        <a:rPr lang="en-US" sz="1400" b="0" i="0" u="none" strike="noStrike" spc="-10" noProof="0" err="1"/>
                        <a:t>Implementación</a:t>
                      </a:r>
                      <a:endParaRPr sz="1400" err="1">
                        <a:latin typeface="Calibri"/>
                        <a:cs typeface="Calibri"/>
                      </a:endParaRPr>
                    </a:p>
                  </a:txBody>
                  <a:tcPr marL="0" marR="0" marT="635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3186">
                <a:tc gridSpan="2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885"/>
                        </a:spcBef>
                        <a:buNone/>
                      </a:pPr>
                      <a:r>
                        <a:rPr lang="es-419" sz="1400" b="1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Inversión inicial en </a:t>
                      </a:r>
                      <a:r>
                        <a:rPr lang="es-419" sz="1400" b="1">
                          <a:latin typeface="Calibri"/>
                          <a:cs typeface="Calibri"/>
                        </a:rPr>
                        <a:t>Vías arteriales y calles completas</a:t>
                      </a:r>
                      <a:r>
                        <a:rPr lang="es-419" sz="1400" b="1" spc="-10">
                          <a:latin typeface="Calibri"/>
                          <a:cs typeface="Calibri"/>
                        </a:rPr>
                        <a:t> </a:t>
                      </a:r>
                      <a:endParaRPr sz="1400" b="1">
                        <a:latin typeface="Calibri"/>
                        <a:cs typeface="Calibri"/>
                      </a:endParaRPr>
                    </a:p>
                  </a:txBody>
                  <a:tcPr marL="0" marR="0" marT="1123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3978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en-US" sz="1400" b="1" spc="-5">
                          <a:latin typeface="Calibri"/>
                          <a:cs typeface="Calibri"/>
                        </a:rPr>
                        <a:t>$115.9</a:t>
                      </a:r>
                    </a:p>
                  </a:txBody>
                  <a:tcPr marL="0" marR="0" marT="927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endParaRPr sz="1400" b="1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927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978A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397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3187">
                <a:tc gridSpan="2">
                  <a:txBody>
                    <a:bodyPr/>
                    <a:lstStyle/>
                    <a:p>
                      <a:pPr marL="1905" lvl="0" algn="ctr">
                        <a:lnSpc>
                          <a:spcPct val="100000"/>
                        </a:lnSpc>
                        <a:spcBef>
                          <a:spcPts val="885"/>
                        </a:spcBef>
                        <a:buNone/>
                      </a:pPr>
                      <a:r>
                        <a:rPr lang="es-419" sz="1400" b="1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Inversión en programas modales de </a:t>
                      </a:r>
                      <a:r>
                        <a:rPr lang="es-419" sz="1400" b="1">
                          <a:latin typeface="Calibri"/>
                          <a:cs typeface="Calibri"/>
                        </a:rPr>
                        <a:t>Vías arteriales y calles completas</a:t>
                      </a:r>
                      <a:r>
                        <a:rPr lang="en-US" sz="1400" b="1" spc="-10">
                          <a:latin typeface="Calibri"/>
                          <a:cs typeface="Calibri"/>
                        </a:rPr>
                        <a:t> </a:t>
                      </a:r>
                      <a:endParaRPr sz="1400" b="1" spc="-10">
                        <a:latin typeface="Calibri"/>
                        <a:cs typeface="Calibri"/>
                      </a:endParaRPr>
                    </a:p>
                  </a:txBody>
                  <a:tcPr marL="0" marR="0" marT="1123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es-419" sz="1400" b="1">
                          <a:latin typeface="Calibri"/>
                          <a:cs typeface="Calibri"/>
                        </a:rPr>
                        <a:t>$72.1</a:t>
                      </a:r>
                    </a:p>
                  </a:txBody>
                  <a:tcPr marL="0" marR="0" marT="927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endParaRPr sz="1400">
                        <a:highlight>
                          <a:srgbClr val="FFFF00"/>
                        </a:highlight>
                        <a:latin typeface="Calibri"/>
                        <a:cs typeface="Calibri"/>
                      </a:endParaRPr>
                    </a:p>
                  </a:txBody>
                  <a:tcPr marL="0" marR="0" marT="927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50597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35" lvl="0" algn="ctr">
                        <a:lnSpc>
                          <a:spcPct val="100000"/>
                        </a:lnSpc>
                        <a:buNone/>
                      </a:pPr>
                      <a:r>
                        <a:rPr lang="es-419" sz="1400" b="1" kern="1200" spc="-10" noProof="0">
                          <a:solidFill>
                            <a:srgbClr val="FFFFFF"/>
                          </a:solidFill>
                          <a:latin typeface="Calibri"/>
                          <a:ea typeface="+mn-ea"/>
                          <a:cs typeface="Calibri"/>
                        </a:rPr>
                        <a:t>Inversión </a:t>
                      </a:r>
                      <a:r>
                        <a:rPr sz="1400" b="1" kern="1200" spc="-10">
                          <a:solidFill>
                            <a:srgbClr val="FFFFFF"/>
                          </a:solidFill>
                          <a:latin typeface="Calibri"/>
                          <a:ea typeface="+mn-ea"/>
                          <a:cs typeface="Calibri"/>
                        </a:rPr>
                        <a:t>To</a:t>
                      </a:r>
                      <a:r>
                        <a:rPr sz="1400" b="1" spc="-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tal </a:t>
                      </a:r>
                      <a:r>
                        <a:rPr lang="es-419" sz="1400" b="1" spc="-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en </a:t>
                      </a:r>
                      <a:r>
                        <a:rPr lang="es-419" sz="1400" b="1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Vías arteriales y calles completas</a:t>
                      </a:r>
                      <a:endParaRPr lang="en-US" sz="1400" b="1" spc="-15">
                        <a:solidFill>
                          <a:srgbClr val="FFFFFF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45A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endParaRPr lang="es-419" sz="300" b="1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es-419" sz="1400" b="1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$188.0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</a:pPr>
                      <a:endParaRPr lang="en-US" sz="1400" b="1" spc="-5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  <a:p>
                      <a:pPr marL="0" algn="ctr">
                        <a:lnSpc>
                          <a:spcPct val="100000"/>
                        </a:lnSpc>
                      </a:pPr>
                      <a:endParaRPr lang="en-US" sz="1400" b="1" spc="-5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45A63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F86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62E2DC4-E8DD-DA90-2515-2EECD589815E}"/>
              </a:ext>
            </a:extLst>
          </p:cNvPr>
          <p:cNvSpPr txBox="1"/>
          <p:nvPr/>
        </p:nvSpPr>
        <p:spPr>
          <a:xfrm>
            <a:off x="7340396" y="6069603"/>
            <a:ext cx="457162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457200"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</a:t>
            </a:r>
            <a:r>
              <a:rPr lang="en-US" sz="1200" i="1">
                <a:solidFill>
                  <a:prstClr val="black"/>
                </a:solidFill>
                <a:ea typeface="+mn-lt"/>
                <a:cs typeface="+mn-lt"/>
              </a:rPr>
              <a:t>Costo </a:t>
            </a:r>
            <a:r>
              <a:rPr lang="en-US" sz="1200" i="1" err="1">
                <a:solidFill>
                  <a:prstClr val="black"/>
                </a:solidFill>
                <a:ea typeface="+mn-lt"/>
                <a:cs typeface="+mn-lt"/>
              </a:rPr>
              <a:t>estimado</a:t>
            </a:r>
            <a:r>
              <a:rPr lang="en-US" sz="1200" i="1">
                <a:solidFill>
                  <a:prstClr val="black"/>
                </a:solidFill>
                <a:ea typeface="+mn-lt"/>
                <a:cs typeface="+mn-lt"/>
              </a:rPr>
              <a:t> del </a:t>
            </a:r>
            <a:r>
              <a:rPr lang="en-US" sz="1200" i="1" err="1">
                <a:solidFill>
                  <a:prstClr val="black"/>
                </a:solidFill>
                <a:ea typeface="+mn-lt"/>
                <a:cs typeface="+mn-lt"/>
              </a:rPr>
              <a:t>proyecto</a:t>
            </a:r>
            <a:r>
              <a:rPr lang="en-US" sz="1200" i="1">
                <a:solidFill>
                  <a:prstClr val="black"/>
                </a:solidFill>
                <a:ea typeface="+mn-lt"/>
                <a:cs typeface="+mn-lt"/>
              </a:rPr>
              <a:t> es </a:t>
            </a:r>
            <a:r>
              <a:rPr lang="en-US" sz="1200" i="1" err="1">
                <a:solidFill>
                  <a:prstClr val="black"/>
                </a:solidFill>
                <a:ea typeface="+mn-lt"/>
                <a:cs typeface="+mn-lt"/>
              </a:rPr>
              <a:t>el</a:t>
            </a:r>
            <a:r>
              <a:rPr lang="en-US" sz="1200" i="1">
                <a:solidFill>
                  <a:prstClr val="black"/>
                </a:solidFill>
                <a:ea typeface="+mn-lt"/>
                <a:cs typeface="+mn-lt"/>
              </a:rPr>
              <a:t> total de las </a:t>
            </a:r>
            <a:r>
              <a:rPr lang="en-US" sz="1200" i="1" err="1">
                <a:solidFill>
                  <a:prstClr val="black"/>
                </a:solidFill>
                <a:ea typeface="+mn-lt"/>
                <a:cs typeface="+mn-lt"/>
              </a:rPr>
              <a:t>presentaciones</a:t>
            </a:r>
            <a:r>
              <a:rPr lang="en-US" sz="1200" i="1">
                <a:solidFill>
                  <a:prstClr val="black"/>
                </a:solidFill>
                <a:ea typeface="+mn-lt"/>
                <a:cs typeface="+mn-lt"/>
              </a:rPr>
              <a:t> </a:t>
            </a:r>
            <a:r>
              <a:rPr lang="en-US" sz="1200" i="1" err="1">
                <a:solidFill>
                  <a:prstClr val="black"/>
                </a:solidFill>
                <a:ea typeface="+mn-lt"/>
                <a:cs typeface="+mn-lt"/>
              </a:rPr>
              <a:t>individuales</a:t>
            </a:r>
            <a:r>
              <a:rPr lang="en-US" sz="1200" i="1">
                <a:solidFill>
                  <a:prstClr val="black"/>
                </a:solidFill>
                <a:ea typeface="+mn-lt"/>
                <a:cs typeface="+mn-lt"/>
              </a:rPr>
              <a:t> de la ciudad</a:t>
            </a:r>
            <a:endParaRPr kumimoji="0" lang="en-US" sz="12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80E48D6-85AA-8F97-BB47-AE98BB534D65}"/>
              </a:ext>
            </a:extLst>
          </p:cNvPr>
          <p:cNvSpPr txBox="1">
            <a:spLocks/>
          </p:cNvSpPr>
          <p:nvPr/>
        </p:nvSpPr>
        <p:spPr>
          <a:xfrm>
            <a:off x="240967" y="0"/>
            <a:ext cx="11179233" cy="429145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419">
                <a:solidFill>
                  <a:prstClr val="white"/>
                </a:solidFill>
                <a:latin typeface="Calibri"/>
              </a:rPr>
              <a:t>Plan de Inversión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Medida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R/M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Resumen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de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inversiones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– </a:t>
            </a:r>
            <a:b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es-419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Vías arteriales y calles completas</a:t>
            </a:r>
            <a:endParaRPr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pic>
        <p:nvPicPr>
          <p:cNvPr id="4" name="Picture 3" descr="A yellow and white pin with a point in the center&#10;&#10;Description automatically generated">
            <a:extLst>
              <a:ext uri="{FF2B5EF4-FFF2-40B4-BE49-F238E27FC236}">
                <a16:creationId xmlns:a16="http://schemas.microsoft.com/office/drawing/2014/main" id="{8C1787C3-6437-8150-5CED-62EED40CE3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5277" y="317"/>
            <a:ext cx="1076325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5678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53FDCC11-B3D9-17BD-4966-83BD148560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862"/>
          <a:stretch/>
        </p:blipFill>
        <p:spPr>
          <a:xfrm>
            <a:off x="4136524" y="1576571"/>
            <a:ext cx="3265624" cy="194060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1D1292D-0A21-0188-4841-4264B529D0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626" y="1761038"/>
            <a:ext cx="3147174" cy="175307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686DBEF-17D5-AB65-02F0-AA9DB87521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7768" y="1442102"/>
            <a:ext cx="3152679" cy="207507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1AABB65-A96A-07AB-9C61-7FBD6F2C88D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" t="938" r="-15954" b="36093"/>
          <a:stretch/>
        </p:blipFill>
        <p:spPr>
          <a:xfrm>
            <a:off x="323650" y="4354072"/>
            <a:ext cx="3147177" cy="166984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FBB22A47-F6DF-6A5F-CE62-8DC13C5C4338}"/>
              </a:ext>
            </a:extLst>
          </p:cNvPr>
          <p:cNvGrpSpPr/>
          <p:nvPr/>
        </p:nvGrpSpPr>
        <p:grpSpPr>
          <a:xfrm>
            <a:off x="287627" y="1369439"/>
            <a:ext cx="3178720" cy="396542"/>
            <a:chOff x="9233423" y="1654900"/>
            <a:chExt cx="2702384" cy="319384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F48922B-71C8-041B-ED4D-ABE9C7836033}"/>
                </a:ext>
              </a:extLst>
            </p:cNvPr>
            <p:cNvSpPr/>
            <p:nvPr/>
          </p:nvSpPr>
          <p:spPr>
            <a:xfrm>
              <a:off x="9257819" y="1654900"/>
              <a:ext cx="2677988" cy="319384"/>
            </a:xfrm>
            <a:prstGeom prst="rect">
              <a:avLst/>
            </a:prstGeom>
            <a:solidFill>
              <a:srgbClr val="61B9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435541F-B023-839E-3D22-F0C1BB7FD691}"/>
                </a:ext>
              </a:extLst>
            </p:cNvPr>
            <p:cNvSpPr txBox="1"/>
            <p:nvPr/>
          </p:nvSpPr>
          <p:spPr>
            <a:xfrm>
              <a:off x="9233423" y="1675077"/>
              <a:ext cx="2668252" cy="272679"/>
            </a:xfrm>
            <a:prstGeom prst="rect">
              <a:avLst/>
            </a:prstGeom>
            <a:noFill/>
          </p:spPr>
          <p:txBody>
            <a:bodyPr wrap="square" anchor="b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Mejoras</a:t>
              </a: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600" b="1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en</a:t>
              </a: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600" b="1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los</a:t>
              </a: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600" b="1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intercambiadores</a:t>
              </a: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0A31ACF-2D1C-E0B3-8A22-C0D562D11737}"/>
              </a:ext>
            </a:extLst>
          </p:cNvPr>
          <p:cNvGrpSpPr/>
          <p:nvPr/>
        </p:nvGrpSpPr>
        <p:grpSpPr>
          <a:xfrm>
            <a:off x="4075488" y="3915589"/>
            <a:ext cx="4023606" cy="2111585"/>
            <a:chOff x="8370124" y="3918430"/>
            <a:chExt cx="3287582" cy="1641520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3F7F79C-6B5A-168B-B216-D1FF9A545F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2" b="2312"/>
            <a:stretch/>
          </p:blipFill>
          <p:spPr>
            <a:xfrm>
              <a:off x="8414367" y="4234642"/>
              <a:ext cx="2677988" cy="1325308"/>
            </a:xfrm>
            <a:prstGeom prst="rect">
              <a:avLst/>
            </a:prstGeom>
          </p:spPr>
        </p:pic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9D1F493-2AA8-1DA3-E156-F0314D43A4D4}"/>
                </a:ext>
              </a:extLst>
            </p:cNvPr>
            <p:cNvGrpSpPr/>
            <p:nvPr/>
          </p:nvGrpSpPr>
          <p:grpSpPr>
            <a:xfrm>
              <a:off x="8370124" y="3918430"/>
              <a:ext cx="3287582" cy="319384"/>
              <a:chOff x="8370124" y="3918430"/>
              <a:chExt cx="3287582" cy="319384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6B66ED-D7EC-A1C4-93DD-ECA409BADDBD}"/>
                  </a:ext>
                </a:extLst>
              </p:cNvPr>
              <p:cNvSpPr/>
              <p:nvPr/>
            </p:nvSpPr>
            <p:spPr>
              <a:xfrm>
                <a:off x="8414367" y="3918430"/>
                <a:ext cx="2677988" cy="319384"/>
              </a:xfrm>
              <a:prstGeom prst="rect">
                <a:avLst/>
              </a:prstGeom>
              <a:solidFill>
                <a:srgbClr val="61B9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TextBox 6">
                <a:extLst>
                  <a:ext uri="{FF2B5EF4-FFF2-40B4-BE49-F238E27FC236}">
                    <a16:creationId xmlns:a16="http://schemas.microsoft.com/office/drawing/2014/main" id="{5A9533DC-800A-C4D9-5C1A-356DACA5B585}"/>
                  </a:ext>
                </a:extLst>
              </p:cNvPr>
              <p:cNvSpPr txBox="1"/>
              <p:nvPr/>
            </p:nvSpPr>
            <p:spPr>
              <a:xfrm>
                <a:off x="8370124" y="3945193"/>
                <a:ext cx="3287582" cy="263187"/>
              </a:xfrm>
              <a:prstGeom prst="rect">
                <a:avLst/>
              </a:prstGeom>
              <a:noFill/>
            </p:spPr>
            <p:txBody>
              <a:bodyPr wrap="square" anchor="b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Características</a:t>
                </a: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del </a:t>
                </a:r>
                <a:r>
                  <a:rPr kumimoji="0" lang="en-US" sz="1600" b="1" i="0" u="none" strike="noStrike" kern="1200" cap="none" spc="0" normalizeH="0" baseline="0" noProof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paisajismo</a:t>
                </a:r>
                <a:endPara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36" name="Title 1">
            <a:extLst>
              <a:ext uri="{FF2B5EF4-FFF2-40B4-BE49-F238E27FC236}">
                <a16:creationId xmlns:a16="http://schemas.microsoft.com/office/drawing/2014/main" id="{A5C2247C-F457-E2FA-6494-B703A14FEF24}"/>
              </a:ext>
            </a:extLst>
          </p:cNvPr>
          <p:cNvSpPr txBox="1">
            <a:spLocks/>
          </p:cNvSpPr>
          <p:nvPr/>
        </p:nvSpPr>
        <p:spPr>
          <a:xfrm>
            <a:off x="0" y="283248"/>
            <a:ext cx="12332731" cy="4286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419">
                <a:solidFill>
                  <a:srgbClr val="FFFFFF"/>
                </a:solidFill>
                <a:latin typeface="Calibri" panose="020F0502020204030204"/>
              </a:rPr>
              <a:t>Plan de Inversión</a:t>
            </a:r>
            <a:r>
              <a:rPr lang="en-US">
                <a:solidFill>
                  <a:srgbClr val="FFFFFF"/>
                </a:solidFill>
                <a:latin typeface="Calibri" panose="020F0502020204030204"/>
              </a:rPr>
              <a:t> 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Medida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R/M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Resumen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de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inversiones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-</a:t>
            </a:r>
            <a:endParaRPr lang="en-US">
              <a:solidFill>
                <a:srgbClr val="FFFFFF"/>
              </a:solidFill>
              <a:latin typeface="Calibri" panose="020F0502020204030204"/>
            </a:endParaRPr>
          </a:p>
          <a:p>
            <a:pPr>
              <a:defRPr/>
            </a:pPr>
            <a:r>
              <a:rPr kumimoji="0" lang="es-419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Seguridad en</a:t>
            </a:r>
            <a:r>
              <a:rPr lang="es-419">
                <a:solidFill>
                  <a:srgbClr val="FFFFFF"/>
                </a:solidFill>
                <a:latin typeface="Calibri" panose="020F0502020204030204"/>
              </a:rPr>
              <a:t> </a:t>
            </a:r>
            <a:r>
              <a:rPr kumimoji="0" lang="es-419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las autopistas y mejoras en los intercambiadores</a:t>
            </a:r>
            <a:endParaRPr 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7FC6141-7D83-EDD5-AB68-EDC5E7992290}"/>
              </a:ext>
            </a:extLst>
          </p:cNvPr>
          <p:cNvSpPr/>
          <p:nvPr/>
        </p:nvSpPr>
        <p:spPr>
          <a:xfrm>
            <a:off x="4145385" y="1372192"/>
            <a:ext cx="3266188" cy="389854"/>
          </a:xfrm>
          <a:prstGeom prst="rect">
            <a:avLst/>
          </a:prstGeom>
          <a:solidFill>
            <a:srgbClr val="61B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Mejoras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</a:t>
            </a: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diseño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4639826-BB87-317E-D606-A3CBC96E822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0" b="26874"/>
          <a:stretch/>
        </p:blipFill>
        <p:spPr>
          <a:xfrm>
            <a:off x="8186307" y="4347132"/>
            <a:ext cx="3132618" cy="167534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FFA1DC5-D5C5-004A-B269-07894061DEA4}"/>
              </a:ext>
            </a:extLst>
          </p:cNvPr>
          <p:cNvGrpSpPr/>
          <p:nvPr/>
        </p:nvGrpSpPr>
        <p:grpSpPr>
          <a:xfrm>
            <a:off x="8166629" y="3947403"/>
            <a:ext cx="3161156" cy="403739"/>
            <a:chOff x="9233423" y="1654900"/>
            <a:chExt cx="2702384" cy="319384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2DAC0B1-FD93-F0C3-46A9-5998F8633BA9}"/>
                </a:ext>
              </a:extLst>
            </p:cNvPr>
            <p:cNvSpPr/>
            <p:nvPr/>
          </p:nvSpPr>
          <p:spPr>
            <a:xfrm>
              <a:off x="9257819" y="1654900"/>
              <a:ext cx="2677988" cy="319384"/>
            </a:xfrm>
            <a:prstGeom prst="rect">
              <a:avLst/>
            </a:prstGeom>
            <a:solidFill>
              <a:srgbClr val="61B9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F96560F-E1E6-2861-0AF2-9268CFE17738}"/>
                </a:ext>
              </a:extLst>
            </p:cNvPr>
            <p:cNvSpPr txBox="1"/>
            <p:nvPr/>
          </p:nvSpPr>
          <p:spPr>
            <a:xfrm>
              <a:off x="9233423" y="1680497"/>
              <a:ext cx="2668252" cy="267818"/>
            </a:xfrm>
            <a:prstGeom prst="rect">
              <a:avLst/>
            </a:prstGeom>
            <a:noFill/>
          </p:spPr>
          <p:txBody>
            <a:bodyPr wrap="square" anchor="b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419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Mejoras en los muros acústicos</a:t>
              </a: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131A30C-28FF-2854-712E-C01E998A7D10}"/>
              </a:ext>
            </a:extLst>
          </p:cNvPr>
          <p:cNvGrpSpPr/>
          <p:nvPr/>
        </p:nvGrpSpPr>
        <p:grpSpPr>
          <a:xfrm>
            <a:off x="8157645" y="1369865"/>
            <a:ext cx="3161539" cy="395800"/>
            <a:chOff x="9257819" y="1654900"/>
            <a:chExt cx="2677988" cy="319384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6F060C9-DA47-A192-3658-4B6420ED76BD}"/>
                </a:ext>
              </a:extLst>
            </p:cNvPr>
            <p:cNvSpPr/>
            <p:nvPr/>
          </p:nvSpPr>
          <p:spPr>
            <a:xfrm>
              <a:off x="9257819" y="1654900"/>
              <a:ext cx="2677988" cy="319384"/>
            </a:xfrm>
            <a:prstGeom prst="rect">
              <a:avLst/>
            </a:prstGeom>
            <a:solidFill>
              <a:srgbClr val="61B9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B00E9E1-41BB-1FBE-C5C6-EBFA7726ADEA}"/>
                </a:ext>
              </a:extLst>
            </p:cNvPr>
            <p:cNvSpPr txBox="1"/>
            <p:nvPr/>
          </p:nvSpPr>
          <p:spPr>
            <a:xfrm>
              <a:off x="9267336" y="1674133"/>
              <a:ext cx="2668250" cy="273190"/>
            </a:xfrm>
            <a:prstGeom prst="rect">
              <a:avLst/>
            </a:prstGeom>
            <a:noFill/>
          </p:spPr>
          <p:txBody>
            <a:bodyPr wrap="square" anchor="b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Carriles</a:t>
              </a: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600" b="1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auxiliares</a:t>
              </a: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28AB417-E1E9-9FAB-83F2-04498B8DAC09}"/>
              </a:ext>
            </a:extLst>
          </p:cNvPr>
          <p:cNvGrpSpPr/>
          <p:nvPr/>
        </p:nvGrpSpPr>
        <p:grpSpPr>
          <a:xfrm>
            <a:off x="324993" y="3983701"/>
            <a:ext cx="3152679" cy="378080"/>
            <a:chOff x="9257819" y="1654900"/>
            <a:chExt cx="2677988" cy="31938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4F62B6E-24D0-983F-DD30-279F369E6E8E}"/>
                </a:ext>
              </a:extLst>
            </p:cNvPr>
            <p:cNvSpPr/>
            <p:nvPr/>
          </p:nvSpPr>
          <p:spPr>
            <a:xfrm>
              <a:off x="9257819" y="1654900"/>
              <a:ext cx="2677988" cy="319384"/>
            </a:xfrm>
            <a:prstGeom prst="rect">
              <a:avLst/>
            </a:prstGeom>
            <a:solidFill>
              <a:srgbClr val="61B9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472E80C-079C-4AE2-3093-88B7CC334362}"/>
                </a:ext>
              </a:extLst>
            </p:cNvPr>
            <p:cNvSpPr txBox="1"/>
            <p:nvPr/>
          </p:nvSpPr>
          <p:spPr>
            <a:xfrm>
              <a:off x="9267336" y="1661330"/>
              <a:ext cx="2668250" cy="285994"/>
            </a:xfrm>
            <a:prstGeom prst="rect">
              <a:avLst/>
            </a:prstGeom>
            <a:noFill/>
          </p:spPr>
          <p:txBody>
            <a:bodyPr wrap="square" lIns="91440" tIns="45720" rIns="91440" bIns="45720" anchor="b">
              <a:spAutoFit/>
            </a:bodyPr>
            <a:lstStyle/>
            <a:p>
              <a:pPr>
                <a:defRPr/>
              </a:pPr>
              <a:r>
                <a:rPr lang="en-US" sz="1600" b="1" err="1">
                  <a:solidFill>
                    <a:srgbClr val="FFFFFF"/>
                  </a:solidFill>
                  <a:latin typeface="Calibri" panose="020F0502020204030204"/>
                  <a:ea typeface="Calibri"/>
                  <a:cs typeface="Calibri"/>
                </a:rPr>
                <a:t>Señales</a:t>
              </a:r>
              <a:r>
                <a:rPr lang="en-US" sz="1600" b="1">
                  <a:solidFill>
                    <a:srgbClr val="FFFFFF"/>
                  </a:solidFill>
                  <a:latin typeface="Calibri" panose="020F0502020204030204"/>
                  <a:ea typeface="Calibri"/>
                  <a:cs typeface="Calibri"/>
                </a:rPr>
                <a:t> de </a:t>
              </a:r>
              <a:r>
                <a:rPr lang="en-US" sz="1600" b="1" err="1">
                  <a:solidFill>
                    <a:srgbClr val="FFFFFF"/>
                  </a:solidFill>
                  <a:latin typeface="Calibri" panose="020F0502020204030204"/>
                  <a:ea typeface="Calibri"/>
                  <a:cs typeface="Calibri"/>
                </a:rPr>
                <a:t>tráfico</a:t>
              </a:r>
              <a:endParaRPr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endParaRPr>
            </a:p>
          </p:txBody>
        </p:sp>
      </p:grpSp>
      <p:pic>
        <p:nvPicPr>
          <p:cNvPr id="3" name="Picture 2" descr="A car parking spot with a white outline on it&#10;&#10;Description automatically generated">
            <a:extLst>
              <a:ext uri="{FF2B5EF4-FFF2-40B4-BE49-F238E27FC236}">
                <a16:creationId xmlns:a16="http://schemas.microsoft.com/office/drawing/2014/main" id="{0298F840-8F4A-2565-BC8D-B747C06FD0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2473" y="92710"/>
            <a:ext cx="109537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7208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1C3BA24-305B-697E-38F5-108F950BB537}"/>
              </a:ext>
            </a:extLst>
          </p:cNvPr>
          <p:cNvSpPr txBox="1"/>
          <p:nvPr/>
        </p:nvSpPr>
        <p:spPr>
          <a:xfrm>
            <a:off x="2280863" y="1089898"/>
            <a:ext cx="7130266" cy="467820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>
              <a:defRPr/>
            </a:pP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Recomendaciones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iniciales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	</a:t>
            </a:r>
            <a:r>
              <a:rPr lang="en-US" sz="2400" b="1">
                <a:solidFill>
                  <a:srgbClr val="1F8796"/>
                </a:solidFill>
                <a:latin typeface="Calibri" panose="020F0502020204030204"/>
              </a:rPr>
              <a:t>     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$170.6M</a:t>
            </a:r>
            <a:endParaRPr lang="en-US" sz="2400" b="1" i="0" u="none" strike="noStrike" kern="1200" cap="none" spc="0" normalizeH="0" baseline="0" noProof="0">
              <a:ln>
                <a:noFill/>
              </a:ln>
              <a:solidFill>
                <a:srgbClr val="1F8796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419" sz="2400">
                <a:solidFill>
                  <a:srgbClr val="1F8796"/>
                </a:solidFill>
              </a:rPr>
              <a:t>Desarrollo 	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				$9.0M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rgbClr val="1F8796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419" sz="2400">
                <a:solidFill>
                  <a:srgbClr val="1F8796"/>
                </a:solidFill>
              </a:rPr>
              <a:t>Pre-Implementación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		$39.0M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rgbClr val="1F8796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419" sz="2400">
                <a:solidFill>
                  <a:srgbClr val="1F8796"/>
                </a:solidFill>
              </a:rPr>
              <a:t>Implementación	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		$122.6M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rgbClr val="1F8796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Recomendaciones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del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Programa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Modal: $49.4M</a:t>
            </a:r>
            <a:endParaRPr lang="en-US" sz="2400" b="1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419" sz="2400">
                <a:solidFill>
                  <a:schemeClr val="accent5">
                    <a:lumMod val="75000"/>
                  </a:schemeClr>
                </a:solidFill>
              </a:rPr>
              <a:t>Desarrollo 	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				$0.0M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419" sz="2400">
                <a:solidFill>
                  <a:schemeClr val="accent5">
                    <a:lumMod val="75000"/>
                  </a:schemeClr>
                </a:solidFill>
              </a:rPr>
              <a:t>Pre-Implementación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		$2.5M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419" sz="2400">
                <a:solidFill>
                  <a:schemeClr val="accent5">
                    <a:lumMod val="75000"/>
                  </a:schemeClr>
                </a:solidFill>
              </a:rPr>
              <a:t>Implementación futura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	$46.9M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sz="2400" b="1">
                <a:solidFill>
                  <a:srgbClr val="1F8796"/>
                </a:solidFill>
              </a:rPr>
              <a:t>Inversión inicial total</a:t>
            </a:r>
            <a:r>
              <a:rPr lang="es-419" sz="2400" b="1"/>
              <a:t> y </a:t>
            </a:r>
            <a:r>
              <a:rPr lang="es-419" sz="2400" b="1">
                <a:solidFill>
                  <a:schemeClr val="accent5">
                    <a:lumMod val="75000"/>
                  </a:schemeClr>
                </a:solidFill>
              </a:rPr>
              <a:t>programas modales</a:t>
            </a:r>
            <a:r>
              <a:rPr lang="es-419" sz="2400" b="1"/>
              <a:t>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$220.0M</a:t>
            </a: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B6D01C6-AC9D-46BB-8183-5AF41048FAAF}"/>
              </a:ext>
            </a:extLst>
          </p:cNvPr>
          <p:cNvSpPr txBox="1">
            <a:spLocks/>
          </p:cNvSpPr>
          <p:nvPr/>
        </p:nvSpPr>
        <p:spPr>
          <a:xfrm>
            <a:off x="43090" y="47819"/>
            <a:ext cx="11292094" cy="428625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419">
                <a:solidFill>
                  <a:srgbClr val="FFFFFF"/>
                </a:solidFill>
                <a:latin typeface="Calibri" panose="020F0502020204030204"/>
              </a:rPr>
              <a:t>Plan de Inversión</a:t>
            </a:r>
            <a:r>
              <a:rPr lang="en-US" sz="2800">
                <a:solidFill>
                  <a:srgbClr val="FFFFFF"/>
                </a:solidFill>
                <a:latin typeface="Calibri" panose="020F0502020204030204"/>
              </a:rPr>
              <a:t> 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Medida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R/M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Resumen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de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inversiones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–</a:t>
            </a:r>
            <a:r>
              <a:rPr lang="en-US" sz="2800">
                <a:solidFill>
                  <a:srgbClr val="FFFFFF"/>
                </a:solidFill>
                <a:latin typeface="Calibri" panose="020F0502020204030204"/>
              </a:rPr>
              <a:t> </a:t>
            </a:r>
            <a:endParaRPr lang="en-US" sz="2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>
              <a:defRPr/>
            </a:pPr>
            <a:r>
              <a:rPr kumimoji="0" lang="es-419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Seguridad en las autopistas y mejoras en los intercambiadores</a:t>
            </a:r>
            <a:r>
              <a:rPr lang="en-US" sz="2800">
                <a:solidFill>
                  <a:srgbClr val="FFFFFF"/>
                </a:solidFill>
                <a:latin typeface="Calibri" panose="020F0502020204030204"/>
              </a:rPr>
              <a:t> </a:t>
            </a:r>
            <a:endParaRPr lang="en-US" sz="2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pic>
        <p:nvPicPr>
          <p:cNvPr id="2" name="Picture 1" descr="A car parking spot with a white outline on it&#10;&#10;Description automatically generated">
            <a:extLst>
              <a:ext uri="{FF2B5EF4-FFF2-40B4-BE49-F238E27FC236}">
                <a16:creationId xmlns:a16="http://schemas.microsoft.com/office/drawing/2014/main" id="{0572E72B-761C-6971-E39E-BA4DEA3DB4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7993" y="72390"/>
            <a:ext cx="109537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76425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DB23D4-454F-7BBD-2158-DDCC88968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9C633-AF9B-9840-B7F1-7587910FEF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D7BA0E3-8CE3-C65E-59EC-B63E74C29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93" y="282769"/>
            <a:ext cx="11577485" cy="428625"/>
          </a:xfrm>
        </p:spPr>
        <p:txBody>
          <a:bodyPr/>
          <a:lstStyle/>
          <a:p>
            <a:r>
              <a:rPr lang="es-419"/>
              <a:t>Plan de Inversión</a:t>
            </a:r>
            <a:r>
              <a:rPr lang="en-US" sz="2800"/>
              <a:t> </a:t>
            </a:r>
            <a:r>
              <a:rPr lang="en-US" sz="2800" err="1"/>
              <a:t>Medida</a:t>
            </a:r>
            <a:r>
              <a:rPr lang="en-US" sz="2800"/>
              <a:t> R/M </a:t>
            </a:r>
            <a:r>
              <a:rPr lang="en-US" sz="2800" err="1"/>
              <a:t>Resumen</a:t>
            </a:r>
            <a:r>
              <a:rPr lang="en-US" sz="2800"/>
              <a:t> de </a:t>
            </a:r>
            <a:r>
              <a:rPr lang="en-US" sz="2800" err="1"/>
              <a:t>inversiones</a:t>
            </a:r>
            <a:r>
              <a:rPr lang="en-US" sz="2800"/>
              <a:t> – </a:t>
            </a:r>
            <a:br>
              <a:rPr lang="en-US" sz="2800"/>
            </a:br>
            <a:r>
              <a:rPr lang="es-419" sz="2800"/>
              <a:t>Seguridad en las autopistas y mejoras en los intercambiadores</a:t>
            </a:r>
            <a:r>
              <a:rPr lang="en-US" sz="2800"/>
              <a:t> </a:t>
            </a:r>
            <a:endParaRPr lang="en-US" sz="2800"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7B397F-FB3D-8265-9F16-59AE4831621B}"/>
              </a:ext>
            </a:extLst>
          </p:cNvPr>
          <p:cNvSpPr txBox="1"/>
          <p:nvPr/>
        </p:nvSpPr>
        <p:spPr>
          <a:xfrm>
            <a:off x="280217" y="5890192"/>
            <a:ext cx="1612977" cy="83128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43A1CE-B7FA-6D60-650E-C8928368E44D}"/>
              </a:ext>
            </a:extLst>
          </p:cNvPr>
          <p:cNvSpPr txBox="1"/>
          <p:nvPr/>
        </p:nvSpPr>
        <p:spPr>
          <a:xfrm>
            <a:off x="307257" y="5992152"/>
            <a:ext cx="11577485" cy="8617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Estimated project costs are totaled from individual city submissions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12395" indent="-112395"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**</a:t>
            </a: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LB-ELA Interchange Improvements:</a:t>
            </a:r>
            <a:r>
              <a:rPr lang="en-US" sz="1000" i="1">
                <a:solidFill>
                  <a:srgbClr val="000000"/>
                </a:solidFill>
                <a:latin typeface="Calibri" panose="020F0502020204030204"/>
              </a:rPr>
              <a:t> </a:t>
            </a: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I-710/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Firestone, Florence, Willow, Del Amo, Long Beach Blvd, Alondra and Modifications of SB LB-ELA to SR 91 Connectors, Imperial. Anaheim, PCH, Wardlow;</a:t>
            </a: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LB-ELA Auxiliary Lanes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r>
              <a:rPr lang="en-US" sz="1000">
                <a:solidFill>
                  <a:srgbClr val="000000"/>
                </a:solidFill>
                <a:latin typeface="Calibri" panose="020F0502020204030204"/>
              </a:rPr>
              <a:t> 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Willow St to Wardlow St, Del Amo Blvd to Long Beach Blvd;</a:t>
            </a: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Connector Project Improvements:</a:t>
            </a:r>
            <a:r>
              <a:rPr lang="en-US" sz="1000" i="1">
                <a:solidFill>
                  <a:srgbClr val="000000"/>
                </a:solidFill>
                <a:latin typeface="Calibri" panose="020F0502020204030204"/>
              </a:rPr>
              <a:t> </a:t>
            </a: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I-710/I-405, I-710/I-105</a:t>
            </a:r>
            <a:endParaRPr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cs typeface="Calibri" panose="020F050202020403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***Freeway Alternative Analysis will determine 3-4 priority projects that undergo Freeway CEQA/NEPA phase.</a:t>
            </a:r>
            <a:endParaRPr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****Freeway CEQA/NEPA Phase will determine top 2-3 Environmentally Cleared </a:t>
            </a:r>
            <a:r>
              <a:rPr lang="en-US" sz="1000">
                <a:solidFill>
                  <a:srgbClr val="000000"/>
                </a:solidFill>
                <a:latin typeface="Calibri" panose="020F0502020204030204"/>
              </a:rPr>
              <a:t>Projects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B35DA0A6-DE6C-D9AD-353B-E313863F3F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9478455"/>
              </p:ext>
            </p:extLst>
          </p:nvPr>
        </p:nvGraphicFramePr>
        <p:xfrm>
          <a:off x="334298" y="981870"/>
          <a:ext cx="11373491" cy="50405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6516">
                  <a:extLst>
                    <a:ext uri="{9D8B030D-6E8A-4147-A177-3AD203B41FA5}">
                      <a16:colId xmlns:a16="http://schemas.microsoft.com/office/drawing/2014/main" val="3144653476"/>
                    </a:ext>
                  </a:extLst>
                </a:gridCol>
                <a:gridCol w="22643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059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48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38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980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48757">
                <a:tc gridSpan="2">
                  <a:txBody>
                    <a:bodyPr/>
                    <a:lstStyle/>
                    <a:p>
                      <a:pPr marL="0" lvl="0" indent="0" algn="l">
                        <a:lnSpc>
                          <a:spcPts val="1660"/>
                        </a:lnSpc>
                        <a:buNone/>
                      </a:pPr>
                      <a:r>
                        <a:rPr lang="en-US" sz="1400" b="1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ID de Proyecto </a:t>
                      </a:r>
                      <a:endParaRPr/>
                    </a:p>
                  </a:txBody>
                  <a:tcPr marL="0" marR="0" marT="1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1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660"/>
                        </a:lnSpc>
                        <a:buNone/>
                      </a:pPr>
                      <a:r>
                        <a:rPr lang="es-419" sz="1400" b="1" spc="-5">
                          <a:latin typeface="Calibri"/>
                          <a:cs typeface="Calibri"/>
                        </a:rPr>
                        <a:t>Nombre</a:t>
                      </a:r>
                      <a:endParaRPr lang="en-US"/>
                    </a:p>
                  </a:txBody>
                  <a:tcPr marL="0" marR="0" marT="1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335"/>
                        </a:lnSpc>
                        <a:buNone/>
                      </a:pPr>
                      <a:r>
                        <a:rPr lang="es-419" sz="1200" b="1" spc="-5">
                          <a:latin typeface="+mn-lt"/>
                          <a:cs typeface="Calibri"/>
                        </a:rPr>
                        <a:t>Inversión inicial CMIP       </a:t>
                      </a:r>
                      <a:endParaRPr lang="en-US" sz="1200">
                        <a:latin typeface="Calibri"/>
                        <a:cs typeface="Calibri"/>
                      </a:endParaRPr>
                    </a:p>
                    <a:p>
                      <a:pPr lvl="0" algn="ctr">
                        <a:lnSpc>
                          <a:spcPts val="1335"/>
                        </a:lnSpc>
                        <a:buNone/>
                      </a:pPr>
                      <a:r>
                        <a:rPr lang="es-419" sz="1200" b="1" spc="-5">
                          <a:latin typeface="Calibri"/>
                          <a:cs typeface="Calibri"/>
                        </a:rPr>
                        <a:t>($ </a:t>
                      </a:r>
                      <a:r>
                        <a:rPr lang="en-US" sz="1200" b="1" spc="-5" err="1">
                          <a:latin typeface="Calibri"/>
                          <a:cs typeface="Calibri"/>
                        </a:rPr>
                        <a:t>en</a:t>
                      </a:r>
                      <a:r>
                        <a:rPr lang="es-419" sz="1200" b="1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lang="es-419" sz="1200" b="1">
                          <a:latin typeface="Calibri"/>
                          <a:cs typeface="Calibri"/>
                        </a:rPr>
                        <a:t>mil</a:t>
                      </a:r>
                      <a:r>
                        <a:rPr lang="en-US" sz="1200" b="1" err="1">
                          <a:latin typeface="Calibri"/>
                          <a:cs typeface="Calibri"/>
                        </a:rPr>
                        <a:t>lones</a:t>
                      </a:r>
                      <a:r>
                        <a:rPr lang="en-US" sz="1200" b="1">
                          <a:latin typeface="Calibri"/>
                          <a:cs typeface="Calibri"/>
                        </a:rPr>
                        <a:t>)</a:t>
                      </a:r>
                      <a:endParaRPr lang="en-US"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335"/>
                        </a:lnSpc>
                        <a:buNone/>
                      </a:pPr>
                      <a:r>
                        <a:rPr lang="es-419" sz="1200" b="1" spc="-25">
                          <a:latin typeface="+mn-lt"/>
                          <a:cs typeface="Calibri"/>
                        </a:rPr>
                        <a:t>Costo total estimado*</a:t>
                      </a:r>
                      <a:endParaRPr lang="es-419" sz="1200" spc="-25">
                        <a:latin typeface="+mn-lt"/>
                      </a:endParaRPr>
                    </a:p>
                    <a:p>
                      <a:pPr lvl="0" algn="ctr">
                        <a:lnSpc>
                          <a:spcPts val="1335"/>
                        </a:lnSpc>
                        <a:buNone/>
                      </a:pPr>
                      <a:r>
                        <a:rPr lang="es-419" sz="1200" b="1" spc="-5">
                          <a:latin typeface="+mn-lt"/>
                          <a:cs typeface="Calibri"/>
                        </a:rPr>
                        <a:t>($ en</a:t>
                      </a:r>
                      <a:r>
                        <a:rPr lang="es-419" sz="1200" b="1" spc="-20">
                          <a:latin typeface="+mn-lt"/>
                          <a:cs typeface="Calibri"/>
                        </a:rPr>
                        <a:t> </a:t>
                      </a:r>
                      <a:r>
                        <a:rPr lang="es-419" sz="1200" b="1">
                          <a:latin typeface="+mn-lt"/>
                          <a:cs typeface="Calibri"/>
                        </a:rPr>
                        <a:t>millones)</a:t>
                      </a:r>
                      <a:endParaRPr lang="es-419" sz="1200">
                        <a:latin typeface="+mn-lt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660"/>
                        </a:lnSpc>
                        <a:buNone/>
                      </a:pPr>
                      <a:r>
                        <a:rPr lang="en-US" sz="1200" b="1">
                          <a:latin typeface="Calibri"/>
                          <a:cs typeface="Calibri"/>
                        </a:rPr>
                        <a:t>Fase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3930936"/>
                  </a:ext>
                </a:extLst>
              </a:tr>
              <a:tr h="492096">
                <a:tc rowSpan="3">
                  <a:txBody>
                    <a:bodyPr/>
                    <a:lstStyle/>
                    <a:p>
                      <a:pPr marL="58738" indent="0"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endParaRPr lang="en-US" sz="1400">
                        <a:latin typeface="Calibri"/>
                        <a:cs typeface="Calibri"/>
                      </a:endParaRPr>
                    </a:p>
                    <a:p>
                      <a:pPr marL="58738" indent="0"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endParaRPr lang="en-US" sz="1400">
                        <a:latin typeface="Calibri"/>
                        <a:cs typeface="Calibri"/>
                      </a:endParaRPr>
                    </a:p>
                    <a:p>
                      <a:pPr marL="58420" indent="-58420"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Various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717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8420" indent="0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lang="fr-FR" sz="1400">
                          <a:latin typeface="Calibri"/>
                          <a:cs typeface="Calibri"/>
                        </a:rPr>
                        <a:t>12 </a:t>
                      </a:r>
                      <a:r>
                        <a:rPr lang="fr-FR" sz="1400" spc="-10">
                          <a:latin typeface="Calibri"/>
                          <a:cs typeface="Calibri"/>
                        </a:rPr>
                        <a:t>Interchanges </a:t>
                      </a:r>
                      <a:r>
                        <a:rPr lang="fr-FR" sz="1400">
                          <a:latin typeface="Calibri"/>
                          <a:cs typeface="Calibri"/>
                        </a:rPr>
                        <a:t>+ 2 </a:t>
                      </a:r>
                      <a:r>
                        <a:rPr lang="fr-FR" sz="1400" err="1">
                          <a:latin typeface="Calibri"/>
                          <a:cs typeface="Calibri"/>
                        </a:rPr>
                        <a:t>Auxiliary</a:t>
                      </a:r>
                      <a:r>
                        <a:rPr lang="fr-FR" sz="14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lang="fr-FR" sz="1400" err="1">
                          <a:latin typeface="Calibri"/>
                          <a:cs typeface="Calibri"/>
                        </a:rPr>
                        <a:t>Lanes</a:t>
                      </a:r>
                    </a:p>
                  </a:txBody>
                  <a:tcPr marL="0" marR="0" marT="717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lang="en-US" sz="1400" spc="-10">
                          <a:latin typeface="Calibri"/>
                          <a:cs typeface="Calibri"/>
                        </a:rPr>
                        <a:t>Freeway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Alternative</a:t>
                      </a:r>
                      <a:r>
                        <a:rPr lang="en-US" sz="1400" spc="-7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Analysis**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717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"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endParaRPr lang="en-US" sz="100">
                        <a:latin typeface="Calibri"/>
                        <a:cs typeface="Calibri"/>
                      </a:endParaRPr>
                    </a:p>
                    <a:p>
                      <a:pPr marL="34290"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$5.0</a:t>
                      </a:r>
                      <a:endParaRPr lang="en-US" sz="1400" spc="-5">
                        <a:latin typeface="Calibri"/>
                        <a:cs typeface="Calibri"/>
                      </a:endParaRPr>
                    </a:p>
                  </a:txBody>
                  <a:tcPr marL="0" marR="0" marT="717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1750"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endParaRPr lang="en-US" sz="100" spc="-5">
                        <a:latin typeface="Calibri"/>
                        <a:cs typeface="Calibri"/>
                      </a:endParaRPr>
                    </a:p>
                    <a:p>
                      <a:pPr marL="31750"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$5.0</a:t>
                      </a:r>
                    </a:p>
                  </a:txBody>
                  <a:tcPr marL="0" marR="0" marT="717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Desarrollo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717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0190519"/>
                  </a:ext>
                </a:extLst>
              </a:tr>
              <a:tr h="478304">
                <a:tc vMerge="1">
                  <a:txBody>
                    <a:bodyPr/>
                    <a:lstStyle/>
                    <a:p>
                      <a:pPr marL="69850" lvl="0">
                        <a:lnSpc>
                          <a:spcPct val="100000"/>
                        </a:lnSpc>
                        <a:spcBef>
                          <a:spcPts val="455"/>
                        </a:spcBef>
                        <a:buNone/>
                      </a:pP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77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 lvl="0">
                        <a:lnSpc>
                          <a:spcPct val="100000"/>
                        </a:lnSpc>
                        <a:spcBef>
                          <a:spcPts val="455"/>
                        </a:spcBef>
                        <a:buNone/>
                      </a:pPr>
                      <a:r>
                        <a:rPr lang="en-US" sz="1400" spc="-35">
                          <a:latin typeface="Calibri"/>
                          <a:cs typeface="Calibri"/>
                        </a:rPr>
                        <a:t>Top 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3-4 Priority</a:t>
                      </a:r>
                      <a:r>
                        <a:rPr lang="en-US" sz="14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Projects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77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 lvl="0">
                        <a:lnSpc>
                          <a:spcPct val="100000"/>
                        </a:lnSpc>
                        <a:spcBef>
                          <a:spcPts val="455"/>
                        </a:spcBef>
                        <a:buNone/>
                      </a:pPr>
                      <a:r>
                        <a:rPr lang="en-US" sz="1400" spc="-10">
                          <a:latin typeface="Calibri"/>
                          <a:cs typeface="Calibri"/>
                        </a:rPr>
                        <a:t>Freeway CEQA/NEPA Phase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***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77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" lvl="0" algn="ctr">
                        <a:lnSpc>
                          <a:spcPct val="100000"/>
                        </a:lnSpc>
                        <a:spcBef>
                          <a:spcPts val="455"/>
                        </a:spcBef>
                        <a:buNone/>
                      </a:pPr>
                      <a:endParaRPr lang="en-US" sz="200">
                        <a:latin typeface="Calibri"/>
                        <a:cs typeface="Calibri"/>
                      </a:endParaRPr>
                    </a:p>
                    <a:p>
                      <a:pPr marL="34290" lvl="0" algn="ctr">
                        <a:lnSpc>
                          <a:spcPct val="100000"/>
                        </a:lnSpc>
                        <a:spcBef>
                          <a:spcPts val="455"/>
                        </a:spcBef>
                        <a:buNone/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$34.0</a:t>
                      </a:r>
                      <a:endParaRPr lang="en-US" sz="1400" spc="-5">
                        <a:latin typeface="Calibri"/>
                        <a:cs typeface="Calibri"/>
                      </a:endParaRPr>
                    </a:p>
                  </a:txBody>
                  <a:tcPr marL="0" marR="0" marT="577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455"/>
                        </a:spcBef>
                        <a:buNone/>
                      </a:pPr>
                      <a:endParaRPr lang="en-US" sz="100" spc="-5">
                        <a:latin typeface="Calibri"/>
                        <a:cs typeface="Calibri"/>
                      </a:endParaRPr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455"/>
                        </a:spcBef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$34.0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577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 lvl="0">
                        <a:lnSpc>
                          <a:spcPct val="100000"/>
                        </a:lnSpc>
                        <a:spcBef>
                          <a:spcPts val="455"/>
                        </a:spcBef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Pre-implementation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77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9866507"/>
                  </a:ext>
                </a:extLst>
              </a:tr>
              <a:tr h="468476">
                <a:tc vMerge="1">
                  <a:txBody>
                    <a:bodyPr/>
                    <a:lstStyle/>
                    <a:p>
                      <a:pPr marL="69850" marR="221615" lvl="0">
                        <a:lnSpc>
                          <a:spcPct val="100000"/>
                        </a:lnSpc>
                        <a:spcBef>
                          <a:spcPts val="359"/>
                        </a:spcBef>
                        <a:buNone/>
                      </a:pP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571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 marR="221615" lvl="0">
                        <a:lnSpc>
                          <a:spcPct val="100000"/>
                        </a:lnSpc>
                        <a:spcBef>
                          <a:spcPts val="359"/>
                        </a:spcBef>
                        <a:buNone/>
                      </a:pPr>
                      <a:r>
                        <a:rPr lang="en-US" sz="1400" spc="-35">
                          <a:latin typeface="Calibri"/>
                          <a:cs typeface="Calibri"/>
                        </a:rPr>
                        <a:t>Top 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2-3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Environmentally</a:t>
                      </a:r>
                      <a:r>
                        <a:rPr lang="en-US" sz="1400" spc="-9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Cleared  Projects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571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lvl="0">
                        <a:lnSpc>
                          <a:spcPct val="100000"/>
                        </a:lnSpc>
                        <a:spcBef>
                          <a:spcPts val="1080"/>
                        </a:spcBef>
                        <a:buNone/>
                      </a:pPr>
                      <a:r>
                        <a:rPr lang="en-US" sz="1400" spc="-10">
                          <a:latin typeface="Calibri"/>
                          <a:cs typeface="Calibri"/>
                        </a:rPr>
                        <a:t>Freeway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Construction****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71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" lvl="0" algn="ctr">
                        <a:lnSpc>
                          <a:spcPct val="100000"/>
                        </a:lnSpc>
                        <a:spcBef>
                          <a:spcPts val="1080"/>
                        </a:spcBef>
                        <a:buNone/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$114.6</a:t>
                      </a:r>
                      <a:endParaRPr sz="1400" spc="-5">
                        <a:latin typeface="Calibri"/>
                        <a:cs typeface="Calibri"/>
                      </a:endParaRPr>
                    </a:p>
                  </a:txBody>
                  <a:tcPr marL="0" marR="0" marT="1371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 lvl="0" algn="ctr">
                        <a:lnSpc>
                          <a:spcPct val="100000"/>
                        </a:lnSpc>
                        <a:spcBef>
                          <a:spcPts val="1080"/>
                        </a:spcBef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$573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71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lvl="0">
                        <a:lnSpc>
                          <a:spcPct val="100000"/>
                        </a:lnSpc>
                        <a:spcBef>
                          <a:spcPts val="1080"/>
                        </a:spcBef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Implementation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71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3818332"/>
                  </a:ext>
                </a:extLst>
              </a:tr>
              <a:tr h="635649">
                <a:tc gridSpan="2"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30"/>
                        </a:spcBef>
                        <a:buNone/>
                      </a:pPr>
                      <a:endParaRPr lang="en-US" sz="1400" spc="-5">
                        <a:latin typeface="Calibri"/>
                        <a:cs typeface="Calibri"/>
                      </a:endParaRPr>
                    </a:p>
                    <a:p>
                      <a:pPr marL="58420" lvl="0" indent="0">
                        <a:lnSpc>
                          <a:spcPct val="100000"/>
                        </a:lnSpc>
                        <a:spcBef>
                          <a:spcPts val="30"/>
                        </a:spcBef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LB-ELA_0156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30"/>
                        </a:spcBef>
                        <a:buNone/>
                      </a:pPr>
                      <a:endParaRPr lang="en-US" sz="1400" spc="-5">
                        <a:latin typeface="Calibri"/>
                        <a:cs typeface="Calibri"/>
                      </a:endParaRPr>
                    </a:p>
                    <a:p>
                      <a:pPr marL="58738" lvl="0" indent="0">
                        <a:lnSpc>
                          <a:spcPct val="100000"/>
                        </a:lnSpc>
                        <a:spcBef>
                          <a:spcPts val="30"/>
                        </a:spcBef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LB-ELA_0156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30"/>
                        </a:spcBef>
                        <a:buNone/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9850" lvl="0">
                        <a:lnSpc>
                          <a:spcPct val="100000"/>
                        </a:lnSpc>
                        <a:spcBef>
                          <a:spcPts val="5"/>
                        </a:spcBef>
                        <a:buNone/>
                      </a:pPr>
                      <a:r>
                        <a:rPr lang="en-US" sz="1400" spc="-20">
                          <a:latin typeface="Calibri"/>
                          <a:cs typeface="Calibri"/>
                        </a:rPr>
                        <a:t>Traffic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Controls </a:t>
                      </a:r>
                      <a:r>
                        <a:rPr lang="en-US" sz="1400" spc="-10">
                          <a:latin typeface="Calibri"/>
                          <a:cs typeface="Calibri"/>
                        </a:rPr>
                        <a:t>at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LB-ELA </a:t>
                      </a:r>
                      <a:r>
                        <a:rPr lang="en-US" sz="1400" spc="-10">
                          <a:latin typeface="Calibri"/>
                          <a:cs typeface="Calibri"/>
                        </a:rPr>
                        <a:t>Freeway</a:t>
                      </a:r>
                      <a:r>
                        <a:rPr lang="en-US" sz="14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Ramps</a:t>
                      </a:r>
                      <a:endParaRPr lang="en-US"/>
                    </a:p>
                  </a:txBody>
                  <a:tcPr marL="0" marR="0" marT="38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30"/>
                        </a:spcBef>
                        <a:buNone/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34290" lvl="0" algn="ctr">
                        <a:lnSpc>
                          <a:spcPct val="100000"/>
                        </a:lnSpc>
                        <a:spcBef>
                          <a:spcPts val="5"/>
                        </a:spcBef>
                        <a:buNone/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10.0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30"/>
                        </a:spcBef>
                        <a:buNone/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33020" lvl="0" algn="ctr">
                        <a:lnSpc>
                          <a:spcPct val="100000"/>
                        </a:lnSpc>
                        <a:spcBef>
                          <a:spcPts val="5"/>
                        </a:spcBef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-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925" lvl="0">
                        <a:lnSpc>
                          <a:spcPct val="100000"/>
                        </a:lnSpc>
                        <a:spcBef>
                          <a:spcPts val="5"/>
                        </a:spcBef>
                        <a:buNone/>
                      </a:pPr>
                      <a:endParaRPr lang="en-US" sz="600" spc="0">
                        <a:latin typeface="Times New Roman"/>
                        <a:cs typeface="Times New Roman"/>
                      </a:endParaRPr>
                    </a:p>
                    <a:p>
                      <a:pPr marL="34925" lvl="0">
                        <a:lnSpc>
                          <a:spcPct val="100000"/>
                        </a:lnSpc>
                        <a:spcBef>
                          <a:spcPts val="5"/>
                        </a:spcBef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Desarrollo 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/</a:t>
                      </a:r>
                      <a:r>
                        <a:rPr lang="en-US" sz="14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Implementation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6775291"/>
                  </a:ext>
                </a:extLst>
              </a:tr>
              <a:tr h="540364">
                <a:tc gridSpan="2">
                  <a:txBody>
                    <a:bodyPr/>
                    <a:lstStyle/>
                    <a:p>
                      <a:pPr marL="58420" lvl="0" indent="0" algn="l">
                        <a:lnSpc>
                          <a:spcPct val="100000"/>
                        </a:lnSpc>
                        <a:spcBef>
                          <a:spcPts val="950"/>
                        </a:spcBef>
                        <a:buNone/>
                      </a:pPr>
                      <a:r>
                        <a:rPr lang="en-US" sz="1400" b="0" i="0" u="none" strike="noStrike" spc="-5" noProof="0">
                          <a:solidFill>
                            <a:srgbClr val="000000"/>
                          </a:solidFill>
                          <a:latin typeface="Calibri"/>
                        </a:rPr>
                        <a:t>LB-ELA_0181</a:t>
                      </a:r>
                      <a:endParaRPr lang="en-US"/>
                    </a:p>
                  </a:txBody>
                  <a:tcPr marL="0" marR="0" marT="1206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58738" lvl="0" indent="0" algn="l">
                        <a:lnSpc>
                          <a:spcPct val="100000"/>
                        </a:lnSpc>
                        <a:spcBef>
                          <a:spcPts val="950"/>
                        </a:spcBef>
                        <a:buNone/>
                      </a:pPr>
                      <a:r>
                        <a:rPr lang="en-US" sz="1400" b="0" i="0" u="none" strike="noStrike" spc="-5" noProof="0">
                          <a:solidFill>
                            <a:srgbClr val="000000"/>
                          </a:solidFill>
                          <a:latin typeface="Calibri"/>
                        </a:rPr>
                        <a:t>LB-ELA_0181</a:t>
                      </a:r>
                      <a:endParaRPr lang="en-US"/>
                    </a:p>
                  </a:txBody>
                  <a:tcPr marL="0" marR="0" marT="1206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lvl="0">
                        <a:lnSpc>
                          <a:spcPct val="100000"/>
                        </a:lnSpc>
                        <a:spcBef>
                          <a:spcPts val="950"/>
                        </a:spcBef>
                        <a:buNone/>
                      </a:pPr>
                      <a:r>
                        <a:rPr lang="en-US" sz="1400" spc="-10">
                          <a:latin typeface="Calibri"/>
                          <a:cs typeface="Calibri"/>
                        </a:rPr>
                        <a:t>Freeway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Lids, Caps, 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Widened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Bridge</a:t>
                      </a:r>
                      <a:r>
                        <a:rPr lang="en-US" sz="1400" spc="-7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Decks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06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950"/>
                        </a:spcBef>
                        <a:buNone/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5.0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06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0" lvl="0" algn="ctr">
                        <a:lnSpc>
                          <a:spcPct val="100000"/>
                        </a:lnSpc>
                        <a:spcBef>
                          <a:spcPts val="950"/>
                        </a:spcBef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-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06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925" lvl="0">
                        <a:lnSpc>
                          <a:spcPct val="100000"/>
                        </a:lnSpc>
                        <a:spcBef>
                          <a:spcPts val="950"/>
                        </a:spcBef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Desarrollo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06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9820073"/>
                  </a:ext>
                </a:extLst>
              </a:tr>
              <a:tr h="483674">
                <a:tc gridSpan="2">
                  <a:txBody>
                    <a:bodyPr/>
                    <a:lstStyle/>
                    <a:p>
                      <a:pPr marL="0" indent="6159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LB-ELA_0157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317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LB-ELA_0157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31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marR="328295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LB-ELA Particulate Matter 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(PM)</a:t>
                      </a:r>
                      <a:r>
                        <a:rPr lang="en-US" sz="1400" spc="-9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Reduction  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Pilot</a:t>
                      </a:r>
                      <a:r>
                        <a:rPr lang="en-US" sz="14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Project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577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lang="en-US" sz="1400">
                        <a:latin typeface="Times New Roman"/>
                        <a:cs typeface="Times New Roman"/>
                      </a:endParaRPr>
                    </a:p>
                    <a:p>
                      <a:pPr marL="34290" algn="ctr">
                        <a:lnSpc>
                          <a:spcPct val="100000"/>
                        </a:lnSpc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2.0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lang="en-US" sz="1400">
                        <a:latin typeface="Times New Roman"/>
                        <a:cs typeface="Times New Roman"/>
                      </a:endParaRPr>
                    </a:p>
                    <a:p>
                      <a:pPr marL="31750" algn="ctr">
                        <a:lnSpc>
                          <a:spcPct val="100000"/>
                        </a:lnSpc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-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34925">
                        <a:lnSpc>
                          <a:spcPct val="100000"/>
                        </a:lnSpc>
                      </a:pPr>
                      <a:r>
                        <a:rPr lang="es-419" sz="1400" spc="-5">
                          <a:latin typeface="Calibri"/>
                          <a:cs typeface="Calibri"/>
                        </a:rPr>
                        <a:t>Desarrollo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5733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lang="es-419" sz="1400" b="1" spc="-10">
                          <a:latin typeface="Calibri"/>
                          <a:cs typeface="Calibri"/>
                        </a:rPr>
                        <a:t>Seguridad en las autopistas y mejoras en los intercambiadores 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Initial</a:t>
                      </a:r>
                      <a:r>
                        <a:rPr sz="1400" b="1" spc="-55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Investment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3825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978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sz="1400" b="1" spc="-10">
                          <a:latin typeface="Calibri"/>
                          <a:cs typeface="Calibri"/>
                        </a:rPr>
                        <a:t>Freeway</a:t>
                      </a:r>
                      <a:r>
                        <a:rPr lang="en-US" sz="1400" b="1" spc="-10">
                          <a:latin typeface="Calibri"/>
                          <a:cs typeface="Calibri"/>
                        </a:rPr>
                        <a:t> Safety and Interchange Improvements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Initial</a:t>
                      </a:r>
                      <a:r>
                        <a:rPr sz="1400" b="1" spc="-55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Investment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38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3978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lang="es-419" sz="800" b="1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419" sz="1400" b="1">
                          <a:latin typeface="Calibri"/>
                          <a:cs typeface="Calibri"/>
                        </a:rPr>
                        <a:t>$</a:t>
                      </a:r>
                      <a:r>
                        <a:rPr lang="es-419" sz="1400" b="1" spc="-5">
                          <a:latin typeface="Calibri"/>
                          <a:cs typeface="Calibri"/>
                        </a:rPr>
                        <a:t>170.6</a:t>
                      </a:r>
                      <a:endParaRPr lang="es-419" sz="1400" b="1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endParaRPr lang="en-US" sz="1400" b="1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927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3978A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397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27828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lang="es-419" sz="1400" b="1" spc="-10">
                          <a:latin typeface="Calibri"/>
                          <a:cs typeface="Calibri"/>
                        </a:rPr>
                        <a:t>Seguridad en las autopistas y mejoras en los intercambiadores </a:t>
                      </a:r>
                      <a:r>
                        <a:rPr lang="en-US" sz="1400" b="1" spc="-10">
                          <a:latin typeface="+mn-lt"/>
                          <a:cs typeface="Calibri"/>
                        </a:rPr>
                        <a:t>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Modal</a:t>
                      </a:r>
                      <a:r>
                        <a:rPr sz="1400" b="1" spc="-55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Program</a:t>
                      </a:r>
                      <a:r>
                        <a:rPr lang="en-US" sz="1400" b="1" spc="-10">
                          <a:latin typeface="Calibri"/>
                          <a:cs typeface="Calibri"/>
                        </a:rPr>
                        <a:t> Investment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3825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C1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sz="1400" b="1" spc="-10">
                          <a:latin typeface="Calibri"/>
                          <a:cs typeface="Calibri"/>
                        </a:rPr>
                        <a:t>Freeway </a:t>
                      </a:r>
                      <a:r>
                        <a:rPr lang="en-US" sz="1400" b="1" spc="-10">
                          <a:latin typeface="+mn-lt"/>
                          <a:cs typeface="Calibri"/>
                        </a:rPr>
                        <a:t>Safety and Interchange Improvements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Modal</a:t>
                      </a:r>
                      <a:r>
                        <a:rPr sz="1400" b="1" spc="-55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Program</a:t>
                      </a:r>
                      <a:r>
                        <a:rPr lang="en-US" sz="1400" b="1" spc="-10">
                          <a:latin typeface="Calibri"/>
                          <a:cs typeface="Calibri"/>
                        </a:rPr>
                        <a:t> Investment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38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4EC1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419" sz="400" b="1" kern="1200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419" sz="700" b="1" kern="1200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400" b="1" kern="120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$49.4</a:t>
                      </a:r>
                    </a:p>
                    <a:p>
                      <a:pPr marL="0" defTabSz="914400" rtl="0" eaLnBrk="1" latinLnBrk="0" hangingPunct="1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lang="es-419" sz="1000" b="1" kern="1200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1270" marB="0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endParaRPr lang="en-US" sz="1400">
                        <a:highlight>
                          <a:srgbClr val="FFFF00"/>
                        </a:highlight>
                        <a:latin typeface="Calibri"/>
                        <a:cs typeface="Calibri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5733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1400" b="1" spc="-4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Total </a:t>
                      </a:r>
                      <a:r>
                        <a:rPr lang="es-419" sz="1400" b="1" spc="-15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Seguridad en las autopistas y mejoras en los intercambiadores </a:t>
                      </a:r>
                      <a:r>
                        <a:rPr lang="en-US" sz="1400" b="1" spc="-10">
                          <a:solidFill>
                            <a:schemeClr val="bg1"/>
                          </a:solidFill>
                          <a:latin typeface="+mn-lt"/>
                          <a:cs typeface="Calibri"/>
                        </a:rPr>
                        <a:t> </a:t>
                      </a:r>
                      <a:r>
                        <a:rPr sz="1400" b="1" spc="-1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Investment</a:t>
                      </a:r>
                      <a:endParaRPr sz="140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89535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45A6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1400" b="1" spc="-4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Total </a:t>
                      </a:r>
                      <a:r>
                        <a:rPr sz="1400" b="1" spc="-15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Freeway</a:t>
                      </a:r>
                      <a:r>
                        <a:rPr sz="1400" b="1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b="1" spc="-10">
                          <a:solidFill>
                            <a:schemeClr val="bg1"/>
                          </a:solidFill>
                          <a:latin typeface="+mn-lt"/>
                          <a:cs typeface="Calibri"/>
                        </a:rPr>
                        <a:t>Safety and Interchange Improvements </a:t>
                      </a:r>
                      <a:r>
                        <a:rPr sz="1400" b="1" spc="-1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Investment</a:t>
                      </a:r>
                      <a:endParaRPr sz="140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895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45A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419" sz="500" b="1" kern="1200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400" b="1" kern="120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$220.0</a:t>
                      </a:r>
                    </a:p>
                    <a:p>
                      <a:pPr marL="0" defTabSz="914400" rtl="0" eaLnBrk="1" latinLnBrk="0" hangingPunct="1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400" b="1" kern="1200">
                        <a:solidFill>
                          <a:schemeClr val="tx1"/>
                        </a:solidFill>
                        <a:latin typeface="Times New Roman"/>
                        <a:ea typeface="+mn-ea"/>
                        <a:cs typeface="Times New Roman"/>
                      </a:endParaRPr>
                    </a:p>
                  </a:txBody>
                  <a:tcPr marL="0" marR="0" marT="1270" marB="0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</a:pPr>
                      <a:endParaRPr lang="en-US" sz="1400" b="1" spc="-5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45A63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45A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3" name="Picture 2" descr="A car parking spot with a white outline on it&#10;&#10;Description automatically generated">
            <a:extLst>
              <a:ext uri="{FF2B5EF4-FFF2-40B4-BE49-F238E27FC236}">
                <a16:creationId xmlns:a16="http://schemas.microsoft.com/office/drawing/2014/main" id="{FECF5606-6B8C-EEA4-476E-8A30F9A29D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6233" y="41910"/>
            <a:ext cx="109537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1803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70AD7-6FAC-E09B-6EE4-F219A6254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EE7DAD2-BFF2-FC21-0BB9-60F0C98CB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85750"/>
            <a:ext cx="11961495" cy="428625"/>
          </a:xfrm>
        </p:spPr>
        <p:txBody>
          <a:bodyPr/>
          <a:lstStyle/>
          <a:p>
            <a:r>
              <a:rPr lang="es-419"/>
              <a:t>Plan de Inversión</a:t>
            </a:r>
            <a:r>
              <a:rPr lang="en-US"/>
              <a:t> </a:t>
            </a:r>
            <a:r>
              <a:rPr lang="en-US" err="1"/>
              <a:t>Medida</a:t>
            </a:r>
            <a:r>
              <a:rPr lang="en-US"/>
              <a:t> R/M </a:t>
            </a:r>
            <a:r>
              <a:rPr lang="en-US" err="1"/>
              <a:t>Resumen</a:t>
            </a:r>
            <a:r>
              <a:rPr lang="en-US"/>
              <a:t> de </a:t>
            </a:r>
            <a:r>
              <a:rPr lang="en-US" err="1"/>
              <a:t>inversiones</a:t>
            </a:r>
            <a:r>
              <a:rPr lang="en-US"/>
              <a:t> –</a:t>
            </a:r>
            <a:br>
              <a:rPr lang="en-US"/>
            </a:br>
            <a:r>
              <a:rPr lang="en-US" err="1"/>
              <a:t>Movimiento</a:t>
            </a:r>
            <a:r>
              <a:rPr lang="en-US"/>
              <a:t> de </a:t>
            </a:r>
            <a:r>
              <a:rPr lang="en-US" err="1"/>
              <a:t>bienes</a:t>
            </a:r>
            <a:r>
              <a:rPr lang="en-US"/>
              <a:t> 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BE89979-89E6-9222-3AC0-AD05366DE0D6}"/>
              </a:ext>
            </a:extLst>
          </p:cNvPr>
          <p:cNvGrpSpPr/>
          <p:nvPr/>
        </p:nvGrpSpPr>
        <p:grpSpPr>
          <a:xfrm>
            <a:off x="1328364" y="3832490"/>
            <a:ext cx="3537073" cy="2294528"/>
            <a:chOff x="9205666" y="1654900"/>
            <a:chExt cx="2869276" cy="164152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3EC1B17-3094-7E1D-BB3E-CE5D4E85EC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880" b="11880"/>
            <a:stretch/>
          </p:blipFill>
          <p:spPr>
            <a:xfrm>
              <a:off x="9257819" y="1971112"/>
              <a:ext cx="2677988" cy="1325308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582E257-10C2-5DCA-B206-0D7996499299}"/>
                </a:ext>
              </a:extLst>
            </p:cNvPr>
            <p:cNvGrpSpPr/>
            <p:nvPr/>
          </p:nvGrpSpPr>
          <p:grpSpPr>
            <a:xfrm>
              <a:off x="9205666" y="1654900"/>
              <a:ext cx="2869276" cy="319384"/>
              <a:chOff x="9205666" y="1654900"/>
              <a:chExt cx="2869276" cy="319384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9EF0999-F5BA-A2AB-8EAE-0B704252A723}"/>
                  </a:ext>
                </a:extLst>
              </p:cNvPr>
              <p:cNvSpPr/>
              <p:nvPr/>
            </p:nvSpPr>
            <p:spPr>
              <a:xfrm>
                <a:off x="9257819" y="1654900"/>
                <a:ext cx="2677988" cy="319384"/>
              </a:xfrm>
              <a:prstGeom prst="rect">
                <a:avLst/>
              </a:prstGeom>
              <a:solidFill>
                <a:srgbClr val="61B9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D03D4CB-11D3-03C7-E76E-73E292283588}"/>
                  </a:ext>
                </a:extLst>
              </p:cNvPr>
              <p:cNvSpPr txBox="1"/>
              <p:nvPr/>
            </p:nvSpPr>
            <p:spPr>
              <a:xfrm>
                <a:off x="9205666" y="1709147"/>
                <a:ext cx="2869276" cy="2422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 b="1" err="1">
                    <a:solidFill>
                      <a:schemeClr val="bg1"/>
                    </a:solidFill>
                  </a:rPr>
                  <a:t>Planificación</a:t>
                </a:r>
                <a:r>
                  <a:rPr lang="en-US" sz="1600" b="1">
                    <a:solidFill>
                      <a:schemeClr val="bg1"/>
                    </a:solidFill>
                  </a:rPr>
                  <a:t> del </a:t>
                </a:r>
                <a:r>
                  <a:rPr lang="en-US" sz="1600" b="1" err="1">
                    <a:solidFill>
                      <a:schemeClr val="bg1"/>
                    </a:solidFill>
                  </a:rPr>
                  <a:t>transporte</a:t>
                </a:r>
                <a:r>
                  <a:rPr lang="en-US" sz="1600" b="1">
                    <a:solidFill>
                      <a:schemeClr val="bg1"/>
                    </a:solidFill>
                  </a:rPr>
                  <a:t> </a:t>
                </a:r>
                <a:r>
                  <a:rPr lang="en-US" sz="1600" b="1" err="1">
                    <a:solidFill>
                      <a:schemeClr val="bg1"/>
                    </a:solidFill>
                  </a:rPr>
                  <a:t>ferroviario</a:t>
                </a:r>
                <a:endParaRPr lang="en-US" sz="1600" b="1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B03593C-5E86-89D3-2749-D12997916CCC}"/>
              </a:ext>
            </a:extLst>
          </p:cNvPr>
          <p:cNvGrpSpPr/>
          <p:nvPr/>
        </p:nvGrpSpPr>
        <p:grpSpPr>
          <a:xfrm>
            <a:off x="6695728" y="3844478"/>
            <a:ext cx="3537073" cy="2363697"/>
            <a:chOff x="9223793" y="1605416"/>
            <a:chExt cx="2954099" cy="169100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2A4BEDC-56FE-8BFF-8DCB-76DD9DA7F2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" t="1049" b="16895"/>
            <a:stretch/>
          </p:blipFill>
          <p:spPr>
            <a:xfrm>
              <a:off x="9257818" y="1971112"/>
              <a:ext cx="2677988" cy="1325308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ED45BF6-7487-A3B0-086D-D3AEF188630D}"/>
                </a:ext>
              </a:extLst>
            </p:cNvPr>
            <p:cNvGrpSpPr/>
            <p:nvPr/>
          </p:nvGrpSpPr>
          <p:grpSpPr>
            <a:xfrm>
              <a:off x="9223793" y="1605416"/>
              <a:ext cx="2954099" cy="418351"/>
              <a:chOff x="9223793" y="1605416"/>
              <a:chExt cx="2954099" cy="418351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C62BC54-DD14-1CEF-E951-ACC9279B9A35}"/>
                  </a:ext>
                </a:extLst>
              </p:cNvPr>
              <p:cNvSpPr/>
              <p:nvPr/>
            </p:nvSpPr>
            <p:spPr>
              <a:xfrm>
                <a:off x="9257819" y="1654900"/>
                <a:ext cx="2677988" cy="319384"/>
              </a:xfrm>
              <a:prstGeom prst="rect">
                <a:avLst/>
              </a:prstGeom>
              <a:solidFill>
                <a:srgbClr val="61B9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C034E09-F450-9057-7274-B43AA2465D2F}"/>
                  </a:ext>
                </a:extLst>
              </p:cNvPr>
              <p:cNvSpPr txBox="1"/>
              <p:nvPr/>
            </p:nvSpPr>
            <p:spPr>
              <a:xfrm>
                <a:off x="9223793" y="1605416"/>
                <a:ext cx="2954099" cy="4183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419" sz="1600" b="1" u="none" strike="noStrike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</a:rPr>
                  <a:t>Instalaciones ferroviarias de carga en muelle</a:t>
                </a:r>
                <a:endParaRPr lang="en-US" sz="1400" b="1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C86C55F-FCAB-AC73-3111-0510C21CD3FD}"/>
              </a:ext>
            </a:extLst>
          </p:cNvPr>
          <p:cNvGrpSpPr/>
          <p:nvPr/>
        </p:nvGrpSpPr>
        <p:grpSpPr>
          <a:xfrm>
            <a:off x="1385510" y="1290584"/>
            <a:ext cx="3422783" cy="414381"/>
            <a:chOff x="9170790" y="1624235"/>
            <a:chExt cx="2852045" cy="350049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C52FDE6-F58D-29B2-AC84-354C0AE7827E}"/>
                </a:ext>
              </a:extLst>
            </p:cNvPr>
            <p:cNvSpPr/>
            <p:nvPr/>
          </p:nvSpPr>
          <p:spPr>
            <a:xfrm>
              <a:off x="9257819" y="1654900"/>
              <a:ext cx="2677988" cy="319384"/>
            </a:xfrm>
            <a:prstGeom prst="rect">
              <a:avLst/>
            </a:prstGeom>
            <a:solidFill>
              <a:srgbClr val="61B9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1294CA1-01B5-DCDA-3A35-70319CD85AE4}"/>
                </a:ext>
              </a:extLst>
            </p:cNvPr>
            <p:cNvSpPr txBox="1"/>
            <p:nvPr/>
          </p:nvSpPr>
          <p:spPr>
            <a:xfrm>
              <a:off x="9170790" y="1624235"/>
              <a:ext cx="2852045" cy="2859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419" sz="1600" b="1" u="none" strike="noStrike"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Programa de camiones cero emisiones</a:t>
              </a:r>
              <a:endParaRPr lang="en-US" sz="14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D8ADFA4-772B-9920-404C-361EDB0339C6}"/>
              </a:ext>
            </a:extLst>
          </p:cNvPr>
          <p:cNvGrpSpPr/>
          <p:nvPr/>
        </p:nvGrpSpPr>
        <p:grpSpPr>
          <a:xfrm>
            <a:off x="6695988" y="1325960"/>
            <a:ext cx="3170149" cy="378080"/>
            <a:chOff x="9257819" y="1654900"/>
            <a:chExt cx="2677988" cy="31938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8A017A5-DB18-952B-F136-5B16404DFDC0}"/>
                </a:ext>
              </a:extLst>
            </p:cNvPr>
            <p:cNvSpPr/>
            <p:nvPr/>
          </p:nvSpPr>
          <p:spPr>
            <a:xfrm>
              <a:off x="9257819" y="1654900"/>
              <a:ext cx="2677988" cy="319384"/>
            </a:xfrm>
            <a:prstGeom prst="rect">
              <a:avLst/>
            </a:prstGeom>
            <a:solidFill>
              <a:srgbClr val="61B9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F76F5B-0184-2238-932C-D3A7ADBD8E0B}"/>
                </a:ext>
              </a:extLst>
            </p:cNvPr>
            <p:cNvSpPr txBox="1"/>
            <p:nvPr/>
          </p:nvSpPr>
          <p:spPr>
            <a:xfrm>
              <a:off x="9267338" y="1670008"/>
              <a:ext cx="2668250" cy="2859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b="1" err="1">
                  <a:solidFill>
                    <a:schemeClr val="bg1"/>
                  </a:solidFill>
                </a:rPr>
                <a:t>Locomotora</a:t>
              </a:r>
              <a:r>
                <a:rPr lang="en-US" sz="1600" b="1">
                  <a:solidFill>
                    <a:schemeClr val="bg1"/>
                  </a:solidFill>
                </a:rPr>
                <a:t> cero </a:t>
              </a:r>
              <a:r>
                <a:rPr lang="en-US" sz="1600" b="1" err="1">
                  <a:solidFill>
                    <a:schemeClr val="bg1"/>
                  </a:solidFill>
                </a:rPr>
                <a:t>emisiones</a:t>
              </a:r>
              <a:endParaRPr lang="en-US" sz="1600" b="1">
                <a:solidFill>
                  <a:schemeClr val="bg1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6079F79-4954-948B-2308-A434C25D328D}"/>
              </a:ext>
            </a:extLst>
          </p:cNvPr>
          <p:cNvSpPr txBox="1"/>
          <p:nvPr/>
        </p:nvSpPr>
        <p:spPr>
          <a:xfrm>
            <a:off x="6695728" y="1683510"/>
            <a:ext cx="3170150" cy="187258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1028" name="Picture 4" descr="Where Do Electric Trucks Charge? - Union of Concerned Scientists">
            <a:extLst>
              <a:ext uri="{FF2B5EF4-FFF2-40B4-BE49-F238E27FC236}">
                <a16:creationId xmlns:a16="http://schemas.microsoft.com/office/drawing/2014/main" id="{A6DB6270-45C6-0332-3445-EA24CFE26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203" y="1664514"/>
            <a:ext cx="3152640" cy="189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acific Harbor Line displays battery locomotive at ceremony for engineers -  Trains">
            <a:extLst>
              <a:ext uri="{FF2B5EF4-FFF2-40B4-BE49-F238E27FC236}">
                <a16:creationId xmlns:a16="http://schemas.microsoft.com/office/drawing/2014/main" id="{F1C4F45F-427A-BC91-ED13-D8635BCF1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447" y="1692772"/>
            <a:ext cx="2148618" cy="186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blue and white sign with a truck in the middle&#10;&#10;Description automatically generated">
            <a:extLst>
              <a:ext uri="{FF2B5EF4-FFF2-40B4-BE49-F238E27FC236}">
                <a16:creationId xmlns:a16="http://schemas.microsoft.com/office/drawing/2014/main" id="{A5FC9F16-BFC5-2585-EE52-CCDBBA6268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99445" y="134302"/>
            <a:ext cx="895350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1271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74726-9680-9D33-6392-9D3F4009CB5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36890" y="-183347"/>
            <a:ext cx="10515600" cy="1325563"/>
          </a:xfrm>
        </p:spPr>
        <p:txBody>
          <a:bodyPr/>
          <a:lstStyle/>
          <a:p>
            <a:r>
              <a:rPr lang="es-419"/>
              <a:t>Plan de Inversión</a:t>
            </a:r>
            <a:r>
              <a:rPr lang="en-US"/>
              <a:t> </a:t>
            </a:r>
            <a:r>
              <a:rPr lang="en-US" err="1"/>
              <a:t>Medida</a:t>
            </a:r>
            <a:r>
              <a:rPr lang="en-US"/>
              <a:t> R/M </a:t>
            </a:r>
            <a:r>
              <a:rPr lang="en-US" err="1"/>
              <a:t>Resumen</a:t>
            </a:r>
            <a:r>
              <a:rPr lang="en-US"/>
              <a:t> de </a:t>
            </a:r>
            <a:r>
              <a:rPr lang="en-US" err="1"/>
              <a:t>inversiones</a:t>
            </a:r>
            <a:r>
              <a:rPr lang="en-US"/>
              <a:t> – </a:t>
            </a:r>
            <a:br>
              <a:rPr lang="en-US"/>
            </a:br>
            <a:r>
              <a:rPr lang="en-US" err="1"/>
              <a:t>Movimiento</a:t>
            </a:r>
            <a:r>
              <a:rPr lang="en-US"/>
              <a:t> de </a:t>
            </a:r>
            <a:r>
              <a:rPr lang="en-US" err="1"/>
              <a:t>bienes</a:t>
            </a:r>
            <a:endParaRPr lang="en-US"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C3BA24-305B-697E-38F5-108F950BB537}"/>
              </a:ext>
            </a:extLst>
          </p:cNvPr>
          <p:cNvSpPr txBox="1"/>
          <p:nvPr/>
        </p:nvSpPr>
        <p:spPr>
          <a:xfrm>
            <a:off x="2278500" y="1057446"/>
            <a:ext cx="7029935" cy="553997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b="1" i="0" u="none" strike="noStrike" kern="1200" cap="none" spc="0" normalizeH="0" baseline="0" noProof="0" dirty="0">
              <a:ln>
                <a:noFill/>
              </a:ln>
              <a:solidFill>
                <a:srgbClr val="1F8796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Recomendaciones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iniciales</a:t>
            </a:r>
            <a:r>
              <a:rPr lang="en-US" sz="2400" b="1" dirty="0">
                <a:solidFill>
                  <a:srgbClr val="1F8796"/>
                </a:solidFill>
                <a:latin typeface="Calibri" panose="020F0502020204030204"/>
              </a:rPr>
              <a:t>:    		$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61.0M</a:t>
            </a:r>
            <a:endParaRPr lang="en-US" sz="2400" b="1" i="0" u="none" strike="noStrike" kern="1200" cap="none" spc="0" normalizeH="0" baseline="0" noProof="0" dirty="0">
              <a:ln>
                <a:noFill/>
              </a:ln>
              <a:solidFill>
                <a:srgbClr val="1F8796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Desarrollo</a:t>
            </a:r>
            <a:r>
              <a:rPr lang="en-US" sz="2400" dirty="0">
                <a:solidFill>
                  <a:srgbClr val="1F8796"/>
                </a:solidFill>
                <a:latin typeface="Calibri" panose="020F0502020204030204"/>
              </a:rPr>
              <a:t>                               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$20.0M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rgbClr val="1F8796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Implementación</a:t>
            </a:r>
            <a:r>
              <a:rPr lang="en-US" sz="2400" dirty="0">
                <a:solidFill>
                  <a:srgbClr val="1F8796"/>
                </a:solidFill>
                <a:latin typeface="Calibri" panose="020F0502020204030204"/>
              </a:rPr>
              <a:t>            	 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$5.0M</a:t>
            </a:r>
            <a:endParaRPr lang="en-US" sz="2400" dirty="0">
              <a:solidFill>
                <a:srgbClr val="1F8796"/>
              </a:solidFill>
              <a:latin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Implementación</a:t>
            </a:r>
            <a:r>
              <a:rPr lang="en-US" sz="2400" dirty="0">
                <a:solidFill>
                  <a:srgbClr val="1F8796"/>
                </a:solidFill>
                <a:latin typeface="Calibri" panose="020F0502020204030204"/>
              </a:rPr>
              <a:t>                      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$36.0M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rgbClr val="1F8796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0" lvl="1"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Modal Program Recommendations: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    	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$19.0M</a:t>
            </a:r>
            <a:endParaRPr 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Desarrollo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                                    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$0.0M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 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Implementación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                      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$1.0M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Future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Implementación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               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$18.0M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2857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2400" b="1" i="0" u="none" strike="noStrike" kern="1200" cap="none" spc="0" normalizeH="0" baseline="0" noProof="0" dirty="0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Inversión inicial total</a:t>
            </a:r>
            <a:r>
              <a:rPr kumimoji="0" lang="es-419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y </a:t>
            </a:r>
            <a:r>
              <a:rPr kumimoji="0" lang="es-419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programas modales</a:t>
            </a:r>
            <a:r>
              <a:rPr kumimoji="0" lang="es-419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$80.0M</a:t>
            </a:r>
            <a:endParaRPr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blue and white sign with a truck in the middle&#10;&#10;Description automatically generated">
            <a:extLst>
              <a:ext uri="{FF2B5EF4-FFF2-40B4-BE49-F238E27FC236}">
                <a16:creationId xmlns:a16="http://schemas.microsoft.com/office/drawing/2014/main" id="{D1E1DBBA-F15D-3699-55D9-A852CA4C7A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7365" y="134302"/>
            <a:ext cx="895350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1767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7E1E3D-2CC3-BFF1-FF65-88B39AFFF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9C633-AF9B-9840-B7F1-7587910FEF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EDDF600-CB76-0FBB-C05F-45D23496E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85750"/>
            <a:ext cx="11555095" cy="428625"/>
          </a:xfrm>
        </p:spPr>
        <p:txBody>
          <a:bodyPr/>
          <a:lstStyle/>
          <a:p>
            <a:r>
              <a:rPr lang="es-419"/>
              <a:t>Plan de Inversión</a:t>
            </a:r>
            <a:r>
              <a:rPr lang="en-US"/>
              <a:t> </a:t>
            </a:r>
            <a:r>
              <a:rPr lang="en-US" err="1"/>
              <a:t>Medida</a:t>
            </a:r>
            <a:r>
              <a:rPr lang="en-US"/>
              <a:t> R/M </a:t>
            </a:r>
            <a:r>
              <a:rPr lang="en-US" err="1"/>
              <a:t>Resumen</a:t>
            </a:r>
            <a:r>
              <a:rPr lang="en-US"/>
              <a:t> de </a:t>
            </a:r>
            <a:r>
              <a:rPr lang="en-US" err="1"/>
              <a:t>inversiones</a:t>
            </a:r>
            <a:r>
              <a:rPr lang="en-US"/>
              <a:t> – </a:t>
            </a:r>
            <a:br>
              <a:rPr lang="en-US"/>
            </a:br>
            <a:r>
              <a:rPr lang="en-US" err="1"/>
              <a:t>Movimiento</a:t>
            </a:r>
            <a:r>
              <a:rPr lang="en-US"/>
              <a:t> de </a:t>
            </a:r>
            <a:r>
              <a:rPr lang="en-US" err="1"/>
              <a:t>bienes</a:t>
            </a:r>
            <a:endParaRPr lang="en-US">
              <a:cs typeface="Calibri"/>
            </a:endParaRPr>
          </a:p>
        </p:txBody>
      </p:sp>
      <p:graphicFrame>
        <p:nvGraphicFramePr>
          <p:cNvPr id="4" name="object 5">
            <a:extLst>
              <a:ext uri="{FF2B5EF4-FFF2-40B4-BE49-F238E27FC236}">
                <a16:creationId xmlns:a16="http://schemas.microsoft.com/office/drawing/2014/main" id="{912132FC-B096-6157-50A9-B75044556903}"/>
              </a:ext>
            </a:extLst>
          </p:cNvPr>
          <p:cNvGraphicFramePr>
            <a:graphicFrameLocks noGrp="1"/>
          </p:cNvGraphicFramePr>
          <p:nvPr/>
        </p:nvGraphicFramePr>
        <p:xfrm>
          <a:off x="587527" y="1115351"/>
          <a:ext cx="10634595" cy="47508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410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43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64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2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498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97440"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660"/>
                        </a:lnSpc>
                      </a:pPr>
                      <a:r>
                        <a:rPr lang="en-US" sz="1200" b="1">
                          <a:latin typeface="Calibri"/>
                          <a:cs typeface="Calibri"/>
                        </a:rPr>
                        <a:t>ID de Proyecto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60"/>
                        </a:lnSpc>
                      </a:pPr>
                      <a:r>
                        <a:rPr lang="en-US" sz="1200" b="1" spc="-5">
                          <a:latin typeface="Calibri"/>
                          <a:cs typeface="Calibri"/>
                        </a:rPr>
                        <a:t>Nombre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35"/>
                        </a:lnSpc>
                      </a:pPr>
                      <a:r>
                        <a:rPr lang="es-419" sz="1200" b="1" spc="-5">
                          <a:latin typeface="+mn-lt"/>
                          <a:cs typeface="Calibri"/>
                        </a:rPr>
                        <a:t>Inversión inicial CMIP      </a:t>
                      </a:r>
                      <a:r>
                        <a:rPr sz="1200" b="1" spc="-5">
                          <a:latin typeface="Calibri"/>
                          <a:cs typeface="Calibri"/>
                        </a:rPr>
                        <a:t>($ </a:t>
                      </a:r>
                      <a:r>
                        <a:rPr lang="en-US" sz="1200" b="1" spc="-5" err="1">
                          <a:latin typeface="Calibri"/>
                          <a:cs typeface="Calibri"/>
                        </a:rPr>
                        <a:t>en</a:t>
                      </a:r>
                      <a:r>
                        <a:rPr sz="1200" b="1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err="1">
                          <a:latin typeface="Calibri"/>
                          <a:cs typeface="Calibri"/>
                        </a:rPr>
                        <a:t>mil</a:t>
                      </a:r>
                      <a:r>
                        <a:rPr lang="en-US" sz="1200" b="1" err="1">
                          <a:latin typeface="Calibri"/>
                          <a:cs typeface="Calibri"/>
                        </a:rPr>
                        <a:t>lones</a:t>
                      </a:r>
                      <a:r>
                        <a:rPr lang="en-US" sz="1200" b="1">
                          <a:latin typeface="Calibri"/>
                          <a:cs typeface="Calibri"/>
                        </a:rPr>
                        <a:t>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35"/>
                        </a:lnSpc>
                      </a:pPr>
                      <a:r>
                        <a:rPr lang="es-419" sz="1200" b="1" spc="-25">
                          <a:latin typeface="+mn-lt"/>
                          <a:cs typeface="Calibri"/>
                        </a:rPr>
                        <a:t>Costo total estimado*</a:t>
                      </a:r>
                    </a:p>
                    <a:p>
                      <a:pPr algn="ctr">
                        <a:lnSpc>
                          <a:spcPts val="1335"/>
                        </a:lnSpc>
                      </a:pPr>
                      <a:r>
                        <a:rPr lang="es-419" sz="1200" b="1" spc="-5">
                          <a:latin typeface="+mn-lt"/>
                          <a:cs typeface="Calibri"/>
                        </a:rPr>
                        <a:t>($ en</a:t>
                      </a:r>
                      <a:r>
                        <a:rPr lang="es-419" sz="1200" b="1" spc="-20">
                          <a:latin typeface="+mn-lt"/>
                          <a:cs typeface="Calibri"/>
                        </a:rPr>
                        <a:t> </a:t>
                      </a:r>
                      <a:r>
                        <a:rPr lang="es-419" sz="1200" b="1">
                          <a:latin typeface="+mn-lt"/>
                          <a:cs typeface="Calibri"/>
                        </a:rPr>
                        <a:t>millones)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60"/>
                        </a:lnSpc>
                      </a:pPr>
                      <a:r>
                        <a:rPr lang="en-US" sz="1200" b="1">
                          <a:latin typeface="Calibri"/>
                          <a:cs typeface="Calibri"/>
                        </a:rPr>
                        <a:t>Fase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675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  LB-ELA_0004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 </a:t>
                      </a:r>
                      <a:r>
                        <a:rPr lang="es-419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Programa de camiones limpios del corredor Long Beach-East Los </a:t>
                      </a:r>
                      <a:r>
                        <a:rPr lang="es-419" sz="1400" b="0" i="0" u="none" strike="noStrike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Angeles</a:t>
                      </a:r>
                      <a:endParaRPr lang="en-US" sz="1400" b="0">
                        <a:latin typeface="Calibri"/>
                        <a:cs typeface="Calibri"/>
                      </a:endParaRPr>
                    </a:p>
                  </a:txBody>
                  <a:tcPr marL="0" marR="0" marT="5715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s-419" sz="1400">
                        <a:latin typeface="Times New Roman"/>
                        <a:cs typeface="Times New Roman"/>
                      </a:endParaRPr>
                    </a:p>
                    <a:p>
                      <a:pPr marL="33655" algn="ctr">
                        <a:lnSpc>
                          <a:spcPct val="100000"/>
                        </a:lnSpc>
                      </a:pPr>
                      <a:endParaRPr lang="es-419" sz="1400">
                        <a:latin typeface="Calibri"/>
                        <a:cs typeface="Calibri"/>
                      </a:endParaRPr>
                    </a:p>
                    <a:p>
                      <a:pPr marL="33655" algn="ctr">
                        <a:lnSpc>
                          <a:spcPct val="100000"/>
                        </a:lnSpc>
                      </a:pPr>
                      <a:endParaRPr lang="es-419" sz="1400">
                        <a:latin typeface="Calibri"/>
                        <a:cs typeface="Calibri"/>
                      </a:endParaRPr>
                    </a:p>
                    <a:p>
                      <a:pPr marL="33655" algn="ctr">
                        <a:lnSpc>
                          <a:spcPct val="100000"/>
                        </a:lnSpc>
                      </a:pPr>
                      <a:endParaRPr lang="es-419" sz="1400">
                        <a:latin typeface="Calibri"/>
                        <a:cs typeface="Calibri"/>
                      </a:endParaRPr>
                    </a:p>
                    <a:p>
                      <a:pPr marL="33655" algn="ctr">
                        <a:lnSpc>
                          <a:spcPct val="100000"/>
                        </a:lnSpc>
                      </a:pPr>
                      <a:r>
                        <a:rPr lang="es-419" sz="1400">
                          <a:latin typeface="Calibri"/>
                          <a:cs typeface="Calibri"/>
                        </a:rPr>
                        <a:t>$</a:t>
                      </a:r>
                      <a:r>
                        <a:rPr lang="es-419" sz="1400" spc="-5">
                          <a:latin typeface="Calibri"/>
                          <a:cs typeface="Calibri"/>
                        </a:rPr>
                        <a:t>50.0</a:t>
                      </a:r>
                      <a:endParaRPr lang="es-419"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en-US" sz="1400">
                        <a:latin typeface="Times New Roman"/>
                        <a:cs typeface="Times New Roman"/>
                      </a:endParaRPr>
                    </a:p>
                    <a:p>
                      <a:pPr marL="33655" lvl="0" algn="ctr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endParaRPr lang="en-US" sz="1400" kern="1200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  <a:p>
                      <a:pPr marL="33655" lvl="0" algn="ctr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en-US" sz="1400" kern="120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$200.0</a:t>
                      </a: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330835" algn="ctr">
                        <a:lnSpc>
                          <a:spcPct val="100000"/>
                        </a:lnSpc>
                      </a:pPr>
                      <a:endParaRPr lang="en-US" sz="1400" spc="0">
                        <a:latin typeface="Times New Roman"/>
                        <a:cs typeface="Times New Roman"/>
                      </a:endParaRPr>
                    </a:p>
                    <a:p>
                      <a:pPr marL="330835" lvl="0" algn="ctr">
                        <a:lnSpc>
                          <a:spcPct val="100000"/>
                        </a:lnSpc>
                        <a:buNone/>
                      </a:pPr>
                      <a:endParaRPr lang="en-US" sz="1400" spc="0">
                        <a:latin typeface="Times New Roman"/>
                        <a:cs typeface="Times New Roman"/>
                      </a:endParaRPr>
                    </a:p>
                    <a:p>
                      <a:pPr marL="330835" lvl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 spc="0">
                          <a:latin typeface="Times New Roman"/>
                          <a:cs typeface="Times New Roman"/>
                        </a:rPr>
                        <a:t>        </a:t>
                      </a:r>
                    </a:p>
                    <a:p>
                      <a:pPr marL="330835" lvl="0" algn="ctr">
                        <a:lnSpc>
                          <a:spcPct val="100000"/>
                        </a:lnSpc>
                        <a:buNone/>
                      </a:pPr>
                      <a:r>
                        <a:rPr lang="es-419" sz="1400" spc="-5">
                          <a:latin typeface="+mn-lt"/>
                          <a:cs typeface="Calibri"/>
                        </a:rPr>
                        <a:t>Implementación 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5135">
                <a:tc>
                  <a:txBody>
                    <a:bodyPr/>
                    <a:lstStyle/>
                    <a:p>
                      <a:pPr marL="69850" lvl="0">
                        <a:lnSpc>
                          <a:spcPct val="100000"/>
                        </a:lnSpc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LB-ELA_0023</a:t>
                      </a:r>
                    </a:p>
                  </a:txBody>
                  <a:tcPr marL="0" marR="0" marT="571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 lvl="0">
                        <a:lnSpc>
                          <a:spcPct val="100000"/>
                        </a:lnSpc>
                        <a:buNone/>
                      </a:pPr>
                      <a:r>
                        <a:rPr lang="es-419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Infraestructura de camiones limpios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728345" lvl="0" algn="l">
                        <a:lnSpc>
                          <a:spcPct val="100000"/>
                        </a:lnSpc>
                        <a:buNone/>
                      </a:pP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31115" lvl="0" algn="ctr">
                        <a:lnSpc>
                          <a:spcPct val="100000"/>
                        </a:lnSpc>
                        <a:buNone/>
                      </a:pPr>
                      <a:endParaRPr sz="1400" spc="-5">
                        <a:latin typeface="Calibri"/>
                        <a:cs typeface="Calibri"/>
                      </a:endParaRPr>
                    </a:p>
                  </a:txBody>
                  <a:tcPr marL="0" marR="0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35560" lvl="0" algn="ctr">
                        <a:lnSpc>
                          <a:spcPct val="100000"/>
                        </a:lnSpc>
                        <a:buNone/>
                      </a:pPr>
                      <a:endParaRPr sz="1400" spc="-5">
                        <a:latin typeface="Calibri"/>
                        <a:cs typeface="Calibri"/>
                      </a:endParaRPr>
                    </a:p>
                  </a:txBody>
                  <a:tcPr marL="0" marR="0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5424085"/>
                  </a:ext>
                </a:extLst>
              </a:tr>
              <a:tr h="605135">
                <a:tc>
                  <a:txBody>
                    <a:bodyPr/>
                    <a:lstStyle/>
                    <a:p>
                      <a:pPr marL="69850" lvl="0">
                        <a:lnSpc>
                          <a:spcPct val="100000"/>
                        </a:lnSpc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LB-ELA_0217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571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lvl="0">
                        <a:lnSpc>
                          <a:spcPct val="100000"/>
                        </a:lnSpc>
                        <a:buNone/>
                      </a:pPr>
                      <a:r>
                        <a:rPr lang="es-419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Proyecto Piloto de electrificación de trenes de carga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5715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45"/>
                        </a:spcBef>
                        <a:buNone/>
                      </a:pPr>
                      <a:endParaRPr lang="es-419" sz="1400">
                        <a:latin typeface="Times New Roman"/>
                        <a:cs typeface="Times New Roman"/>
                      </a:endParaRPr>
                    </a:p>
                    <a:p>
                      <a:pPr marL="689610" lvl="0">
                        <a:lnSpc>
                          <a:spcPct val="100000"/>
                        </a:lnSpc>
                        <a:buNone/>
                      </a:pPr>
                      <a:r>
                        <a:rPr lang="es-419" sz="1400">
                          <a:latin typeface="Calibri"/>
                          <a:cs typeface="Calibri"/>
                        </a:rPr>
                        <a:t>$</a:t>
                      </a:r>
                      <a:r>
                        <a:rPr lang="es-419" sz="1400" spc="-5">
                          <a:latin typeface="Calibri"/>
                          <a:cs typeface="Calibri"/>
                        </a:rPr>
                        <a:t>10.0</a:t>
                      </a:r>
                      <a:endParaRPr lang="es-419" sz="14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45"/>
                        </a:spcBef>
                        <a:buNone/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31115" lvl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-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45"/>
                        </a:spcBef>
                        <a:buNone/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35560" lvl="0" algn="ctr">
                        <a:lnSpc>
                          <a:spcPct val="100000"/>
                        </a:lnSpc>
                        <a:buNone/>
                      </a:pPr>
                      <a:r>
                        <a:rPr lang="es-419" sz="1400" spc="-5">
                          <a:latin typeface="+mn-lt"/>
                          <a:cs typeface="Calibri"/>
                        </a:rPr>
                        <a:t>Implementación 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4153563"/>
                  </a:ext>
                </a:extLst>
              </a:tr>
              <a:tr h="605135"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45"/>
                        </a:spcBef>
                        <a:buNone/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9850" lvl="0">
                        <a:lnSpc>
                          <a:spcPct val="100000"/>
                        </a:lnSpc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LB-ELA_0151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571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 lvl="0">
                        <a:lnSpc>
                          <a:spcPct val="100000"/>
                        </a:lnSpc>
                        <a:buNone/>
                      </a:pPr>
                      <a:r>
                        <a:rPr lang="es-419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Estudio ferroviario de carga de movimiento de bienes</a:t>
                      </a:r>
                      <a:endParaRPr lang="en-US" sz="1400"/>
                    </a:p>
                  </a:txBody>
                  <a:tcPr marL="0" marR="0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45"/>
                        </a:spcBef>
                        <a:buNone/>
                      </a:pPr>
                      <a:endParaRPr lang="es-419" sz="1400">
                        <a:latin typeface="Times New Roman"/>
                        <a:cs typeface="Times New Roman"/>
                      </a:endParaRPr>
                    </a:p>
                    <a:p>
                      <a:pPr marL="728345" lvl="0">
                        <a:lnSpc>
                          <a:spcPct val="100000"/>
                        </a:lnSpc>
                        <a:buNone/>
                      </a:pPr>
                      <a:r>
                        <a:rPr lang="es-419" sz="1400">
                          <a:latin typeface="Calibri"/>
                          <a:cs typeface="Calibri"/>
                        </a:rPr>
                        <a:t>$1.0</a:t>
                      </a:r>
                      <a:endParaRPr lang="es-419" sz="1400"/>
                    </a:p>
                  </a:txBody>
                  <a:tcPr marL="0" marR="0" marT="57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45"/>
                        </a:spcBef>
                        <a:buNone/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31115" lvl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-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45"/>
                        </a:spcBef>
                        <a:buNone/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35560" lvl="0" algn="ctr">
                        <a:lnSpc>
                          <a:spcPct val="100000"/>
                        </a:lnSpc>
                        <a:buNone/>
                      </a:pPr>
                      <a:r>
                        <a:rPr lang="es-419" sz="1400" spc="-5">
                          <a:latin typeface="+mn-lt"/>
                          <a:cs typeface="Calibri"/>
                        </a:rPr>
                        <a:t>Implementación 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807298"/>
                  </a:ext>
                </a:extLst>
              </a:tr>
              <a:tr h="461956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55"/>
                        </a:spcBef>
                      </a:pPr>
                      <a:r>
                        <a:rPr lang="es-419" sz="1400" b="1">
                          <a:latin typeface="+mn-lt"/>
                          <a:cs typeface="Calibri"/>
                        </a:rPr>
                        <a:t>Inversión inicial en </a:t>
                      </a:r>
                      <a:r>
                        <a:rPr lang="es-419" sz="1400" b="1" spc="-15">
                          <a:latin typeface="Calibri"/>
                          <a:cs typeface="Calibri"/>
                        </a:rPr>
                        <a:t>Movimiento de bienes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66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3978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18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lang="en-US" sz="900" b="1">
                        <a:latin typeface="Times New Roman"/>
                        <a:cs typeface="Times New Roman"/>
                      </a:endParaRPr>
                    </a:p>
                    <a:p>
                      <a:pPr marL="6718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400" b="1"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1400" b="1" spc="-5">
                          <a:latin typeface="Calibri"/>
                          <a:cs typeface="Calibri"/>
                        </a:rPr>
                        <a:t>61.0</a:t>
                      </a:r>
                      <a:endParaRPr lang="en-US" sz="1400" b="1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3978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397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2654">
                <a:tc gridSpan="2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1155"/>
                        </a:spcBef>
                        <a:buNone/>
                      </a:pPr>
                      <a:r>
                        <a:rPr lang="es-419" sz="1400" b="1" i="0" u="none" strike="noStrike" spc="-15" noProof="0">
                          <a:solidFill>
                            <a:srgbClr val="000000"/>
                          </a:solidFill>
                          <a:latin typeface="Calibri"/>
                        </a:rPr>
                        <a:t>Inversión en programas modales de </a:t>
                      </a:r>
                      <a:r>
                        <a:rPr lang="es-419" sz="1400" b="1" spc="-15">
                          <a:latin typeface="+mn-lt"/>
                          <a:cs typeface="Calibri"/>
                        </a:rPr>
                        <a:t>Movimiento de bienes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66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4EC1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18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lang="en-US" sz="900" b="1">
                        <a:latin typeface="Times New Roman"/>
                        <a:cs typeface="Times New Roman"/>
                      </a:endParaRPr>
                    </a:p>
                    <a:p>
                      <a:pPr marL="6718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400" b="1"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1400" b="1" spc="-5">
                          <a:latin typeface="Calibri"/>
                          <a:cs typeface="Calibri"/>
                        </a:rPr>
                        <a:t>19.0</a:t>
                      </a:r>
                      <a:endParaRPr lang="en-US" sz="1400" b="1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4EC1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4EC1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6682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lang="es-419" sz="1400" b="1" spc="-35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Inversión </a:t>
                      </a:r>
                      <a:r>
                        <a:rPr sz="1400" b="1" spc="-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Total </a:t>
                      </a:r>
                      <a:r>
                        <a:rPr lang="es-419" sz="1400" b="1" spc="-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en </a:t>
                      </a:r>
                      <a:r>
                        <a:rPr lang="es-419" sz="1400" b="1" spc="-25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Movimiento de bienes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5879" marB="0"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145A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lang="es-419" sz="1400" b="1">
                        <a:latin typeface="Times New Roman"/>
                        <a:cs typeface="Times New Roman"/>
                      </a:endParaRPr>
                    </a:p>
                    <a:p>
                      <a:pPr marL="68834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s-419" sz="1400" b="1">
                          <a:latin typeface="Calibri"/>
                          <a:cs typeface="Calibri"/>
                        </a:rPr>
                        <a:t>$80.0</a:t>
                      </a:r>
                    </a:p>
                  </a:txBody>
                  <a:tcPr marL="0" marR="0" marT="50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75"/>
                        </a:spcBef>
                      </a:pP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74625" marB="0">
                    <a:lnL w="635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145A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145A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A1009F10-7F58-2C6E-246F-8A8ABA6EFCC1}"/>
              </a:ext>
            </a:extLst>
          </p:cNvPr>
          <p:cNvSpPr txBox="1"/>
          <p:nvPr/>
        </p:nvSpPr>
        <p:spPr>
          <a:xfrm>
            <a:off x="7374109" y="6116218"/>
            <a:ext cx="394633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/>
              <a:t>*</a:t>
            </a:r>
            <a:r>
              <a:rPr lang="es-419" sz="1050" i="1"/>
              <a:t> Los costos estimados de los proyectos se han calculado a partir de las propuestas presentadas por cada ciudad.</a:t>
            </a:r>
            <a:endParaRPr lang="en-US" sz="1050" i="1"/>
          </a:p>
        </p:txBody>
      </p:sp>
      <p:pic>
        <p:nvPicPr>
          <p:cNvPr id="2" name="Picture 1" descr="A blue and white sign with a truck in the middle&#10;&#10;Description automatically generated">
            <a:extLst>
              <a:ext uri="{FF2B5EF4-FFF2-40B4-BE49-F238E27FC236}">
                <a16:creationId xmlns:a16="http://schemas.microsoft.com/office/drawing/2014/main" id="{F88DFDDC-E331-FFC4-041F-03AF627427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9125" y="154622"/>
            <a:ext cx="895350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2665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2A076-3AF5-1549-9640-55A0BE694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73" y="255844"/>
            <a:ext cx="9045633" cy="429145"/>
          </a:xfrm>
        </p:spPr>
        <p:txBody>
          <a:bodyPr/>
          <a:lstStyle/>
          <a:p>
            <a:r>
              <a:rPr lang="en-US" err="1"/>
              <a:t>Facilitadores</a:t>
            </a:r>
            <a:endParaRPr lang="en-US" i="1">
              <a:solidFill>
                <a:srgbClr val="FFFF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AAFC58-8A40-6A45-B35A-E8076B5C5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5796" y="6389688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9C633-AF9B-9840-B7F1-7587910FEF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 descr="A person in a suit smiling&#10;&#10;Description automatically generated">
            <a:extLst>
              <a:ext uri="{FF2B5EF4-FFF2-40B4-BE49-F238E27FC236}">
                <a16:creationId xmlns:a16="http://schemas.microsoft.com/office/drawing/2014/main" id="{CBF40DBD-C9B1-F465-8A13-B9DA4BEAD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933" y="1868932"/>
            <a:ext cx="1295668" cy="1577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14">
            <a:extLst>
              <a:ext uri="{FF2B5EF4-FFF2-40B4-BE49-F238E27FC236}">
                <a16:creationId xmlns:a16="http://schemas.microsoft.com/office/drawing/2014/main" id="{355AB159-4CC7-E976-574D-94B3361E43E7}"/>
              </a:ext>
            </a:extLst>
          </p:cNvPr>
          <p:cNvSpPr txBox="1"/>
          <p:nvPr/>
        </p:nvSpPr>
        <p:spPr>
          <a:xfrm>
            <a:off x="8244077" y="2457475"/>
            <a:ext cx="2549967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419" sz="2000" b="1"/>
              <a:t>Robert </a:t>
            </a:r>
            <a:r>
              <a:rPr lang="es-419" sz="2000" b="1" err="1"/>
              <a:t>Cálix</a:t>
            </a:r>
            <a:endParaRPr lang="en-US" sz="2000"/>
          </a:p>
        </p:txBody>
      </p:sp>
      <p:sp>
        <p:nvSpPr>
          <p:cNvPr id="7" name="TextBox 15">
            <a:extLst>
              <a:ext uri="{FF2B5EF4-FFF2-40B4-BE49-F238E27FC236}">
                <a16:creationId xmlns:a16="http://schemas.microsoft.com/office/drawing/2014/main" id="{F3109A71-2E34-53EC-EF8A-A1E00743DE88}"/>
              </a:ext>
            </a:extLst>
          </p:cNvPr>
          <p:cNvSpPr txBox="1"/>
          <p:nvPr/>
        </p:nvSpPr>
        <p:spPr>
          <a:xfrm>
            <a:off x="8244077" y="2783374"/>
            <a:ext cx="3154911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419" sz="2000" i="1">
                <a:cs typeface="Arial"/>
              </a:rPr>
              <a:t>Cal </a:t>
            </a:r>
            <a:r>
              <a:rPr lang="es-419" sz="2000" i="1" err="1">
                <a:cs typeface="Arial"/>
              </a:rPr>
              <a:t>Strategic</a:t>
            </a:r>
            <a:r>
              <a:rPr lang="es-419" sz="2000" i="1">
                <a:cs typeface="Arial"/>
              </a:rPr>
              <a:t> Management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1489867-06EA-6D62-F876-80FDBAA4E3DA}"/>
              </a:ext>
            </a:extLst>
          </p:cNvPr>
          <p:cNvGrpSpPr/>
          <p:nvPr/>
        </p:nvGrpSpPr>
        <p:grpSpPr>
          <a:xfrm>
            <a:off x="8244077" y="4065453"/>
            <a:ext cx="4550983" cy="746952"/>
            <a:chOff x="3964899" y="5018790"/>
            <a:chExt cx="4550983" cy="74695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0F3D5A4-9237-DAE1-A49C-2A7E0D8C5631}"/>
                </a:ext>
              </a:extLst>
            </p:cNvPr>
            <p:cNvSpPr txBox="1"/>
            <p:nvPr/>
          </p:nvSpPr>
          <p:spPr>
            <a:xfrm>
              <a:off x="3988585" y="5018790"/>
              <a:ext cx="3570333" cy="4001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2000" b="1"/>
                <a:t>Laura Hernandez</a:t>
              </a:r>
              <a:endParaRPr lang="en-US" sz="2000" b="1">
                <a:ea typeface="Calibri"/>
                <a:cs typeface="Calibri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54274E2-63C8-9EDE-540F-4A861D82D741}"/>
                </a:ext>
              </a:extLst>
            </p:cNvPr>
            <p:cNvSpPr txBox="1"/>
            <p:nvPr/>
          </p:nvSpPr>
          <p:spPr>
            <a:xfrm>
              <a:off x="3964899" y="5365632"/>
              <a:ext cx="4550983" cy="4001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2000" i="1">
                  <a:cs typeface="Arial"/>
                </a:rPr>
                <a:t>Arellano Associates</a:t>
              </a:r>
              <a:endParaRPr lang="en-US" sz="2000" i="1">
                <a:ea typeface="Calibri"/>
                <a:cs typeface="Arial" panose="020B0604020202020204" pitchFamily="34" charset="0"/>
              </a:endParaRPr>
            </a:p>
          </p:txBody>
        </p:sp>
      </p:grpSp>
      <p:pic>
        <p:nvPicPr>
          <p:cNvPr id="10" name="Graphic 12">
            <a:extLst>
              <a:ext uri="{FF2B5EF4-FFF2-40B4-BE49-F238E27FC236}">
                <a16:creationId xmlns:a16="http://schemas.microsoft.com/office/drawing/2014/main" id="{36AFDC2E-1A6F-A85C-E481-CE3D3D9DBB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664" t="4267" r="3100" b="22436"/>
          <a:stretch/>
        </p:blipFill>
        <p:spPr>
          <a:xfrm>
            <a:off x="6611933" y="3733075"/>
            <a:ext cx="1294620" cy="14535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836854-0D95-0062-1482-C41A700505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64" r="13772" b="14758"/>
          <a:stretch/>
        </p:blipFill>
        <p:spPr>
          <a:xfrm>
            <a:off x="1007816" y="1804005"/>
            <a:ext cx="1304696" cy="129066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D04E7B5-82C4-A369-213C-B9988EA8F8D3}"/>
              </a:ext>
            </a:extLst>
          </p:cNvPr>
          <p:cNvGrpSpPr/>
          <p:nvPr/>
        </p:nvGrpSpPr>
        <p:grpSpPr>
          <a:xfrm>
            <a:off x="1003741" y="3608297"/>
            <a:ext cx="5130055" cy="1480134"/>
            <a:chOff x="1003741" y="3572855"/>
            <a:chExt cx="5130055" cy="1480134"/>
          </a:xfrm>
        </p:grpSpPr>
        <p:pic>
          <p:nvPicPr>
            <p:cNvPr id="19" name="Picture 18" descr="A person smiling for the camera&#10;&#10;Description automatically generated with low confidence">
              <a:extLst>
                <a:ext uri="{FF2B5EF4-FFF2-40B4-BE49-F238E27FC236}">
                  <a16:creationId xmlns:a16="http://schemas.microsoft.com/office/drawing/2014/main" id="{9954C3F6-B0A8-55CB-5BC7-EDF75102D0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507" r="1951" b="23479"/>
            <a:stretch/>
          </p:blipFill>
          <p:spPr>
            <a:xfrm>
              <a:off x="1003741" y="3572855"/>
              <a:ext cx="1272274" cy="1480134"/>
            </a:xfrm>
            <a:prstGeom prst="rect">
              <a:avLst/>
            </a:prstGeom>
          </p:spPr>
        </p:pic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F230CC88-BA4C-EF53-E3CE-5E7A6FF70C9A}"/>
                </a:ext>
              </a:extLst>
            </p:cNvPr>
            <p:cNvSpPr txBox="1"/>
            <p:nvPr/>
          </p:nvSpPr>
          <p:spPr>
            <a:xfrm>
              <a:off x="2368971" y="3579477"/>
              <a:ext cx="3764825" cy="64633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419" b="1"/>
            </a:p>
            <a:p>
              <a:endParaRPr lang="es-419" b="1">
                <a:ea typeface="Calibri"/>
                <a:cs typeface="Calibri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CB69DA9-C588-EFFE-3484-81FBD70502CE}"/>
              </a:ext>
            </a:extLst>
          </p:cNvPr>
          <p:cNvGrpSpPr/>
          <p:nvPr/>
        </p:nvGrpSpPr>
        <p:grpSpPr>
          <a:xfrm>
            <a:off x="2360929" y="3909991"/>
            <a:ext cx="4550983" cy="746952"/>
            <a:chOff x="2360929" y="3874549"/>
            <a:chExt cx="4550983" cy="746952"/>
          </a:xfrm>
        </p:grpSpPr>
        <p:sp>
          <p:nvSpPr>
            <p:cNvPr id="17" name="TextBox 31">
              <a:extLst>
                <a:ext uri="{FF2B5EF4-FFF2-40B4-BE49-F238E27FC236}">
                  <a16:creationId xmlns:a16="http://schemas.microsoft.com/office/drawing/2014/main" id="{08A6F6FA-9EE5-8A3B-0808-AC72E467616B}"/>
                </a:ext>
              </a:extLst>
            </p:cNvPr>
            <p:cNvSpPr txBox="1"/>
            <p:nvPr/>
          </p:nvSpPr>
          <p:spPr>
            <a:xfrm>
              <a:off x="2384615" y="3874549"/>
              <a:ext cx="3570333" cy="4001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b="1"/>
                <a:t>Lilian De Loza-Gutierrez</a:t>
              </a:r>
              <a:endParaRPr lang="en-US" sz="2000" b="1">
                <a:ea typeface="Calibri"/>
                <a:cs typeface="Calibri"/>
              </a:endParaRPr>
            </a:p>
          </p:txBody>
        </p:sp>
        <p:sp>
          <p:nvSpPr>
            <p:cNvPr id="18" name="TextBox 32">
              <a:extLst>
                <a:ext uri="{FF2B5EF4-FFF2-40B4-BE49-F238E27FC236}">
                  <a16:creationId xmlns:a16="http://schemas.microsoft.com/office/drawing/2014/main" id="{B6641E1B-502E-5F0F-85AA-4E7B8BB7CEA6}"/>
                </a:ext>
              </a:extLst>
            </p:cNvPr>
            <p:cNvSpPr txBox="1"/>
            <p:nvPr/>
          </p:nvSpPr>
          <p:spPr>
            <a:xfrm>
              <a:off x="2360929" y="4221391"/>
              <a:ext cx="4550983" cy="4001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419" sz="2000" i="1">
                  <a:cs typeface="Calibri"/>
                </a:rPr>
                <a:t>Relaciones comunitarias </a:t>
              </a:r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2D52C31-70A4-0A84-5B9C-EB71C04C7321}"/>
              </a:ext>
            </a:extLst>
          </p:cNvPr>
          <p:cNvGrpSpPr/>
          <p:nvPr/>
        </p:nvGrpSpPr>
        <p:grpSpPr>
          <a:xfrm>
            <a:off x="2360929" y="2195491"/>
            <a:ext cx="4550983" cy="1054728"/>
            <a:chOff x="2360929" y="2160049"/>
            <a:chExt cx="4550983" cy="1054728"/>
          </a:xfrm>
        </p:grpSpPr>
        <p:sp>
          <p:nvSpPr>
            <p:cNvPr id="15" name="TextBox 34">
              <a:extLst>
                <a:ext uri="{FF2B5EF4-FFF2-40B4-BE49-F238E27FC236}">
                  <a16:creationId xmlns:a16="http://schemas.microsoft.com/office/drawing/2014/main" id="{A9ECD4CE-FD64-F88B-68AD-BF7042287A97}"/>
                </a:ext>
              </a:extLst>
            </p:cNvPr>
            <p:cNvSpPr txBox="1"/>
            <p:nvPr/>
          </p:nvSpPr>
          <p:spPr>
            <a:xfrm>
              <a:off x="2384615" y="2160049"/>
              <a:ext cx="3570333" cy="4001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b="1"/>
                <a:t>Michael </a:t>
              </a:r>
              <a:r>
                <a:rPr lang="en-US" sz="2000" b="1" err="1"/>
                <a:t>Cano</a:t>
              </a:r>
              <a:endParaRPr lang="en-US" sz="2000" b="1" err="1">
                <a:ea typeface="Calibri"/>
                <a:cs typeface="Calibri"/>
              </a:endParaRPr>
            </a:p>
          </p:txBody>
        </p:sp>
        <p:sp>
          <p:nvSpPr>
            <p:cNvPr id="16" name="TextBox 35">
              <a:extLst>
                <a:ext uri="{FF2B5EF4-FFF2-40B4-BE49-F238E27FC236}">
                  <a16:creationId xmlns:a16="http://schemas.microsoft.com/office/drawing/2014/main" id="{C1EBDAC9-25BB-4FE1-572B-87B5B10B81EE}"/>
                </a:ext>
              </a:extLst>
            </p:cNvPr>
            <p:cNvSpPr txBox="1"/>
            <p:nvPr/>
          </p:nvSpPr>
          <p:spPr>
            <a:xfrm>
              <a:off x="2360929" y="2506891"/>
              <a:ext cx="4550983" cy="70788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419" sz="2000" i="1">
                  <a:cs typeface="Calibri"/>
                </a:rPr>
                <a:t>Planificación y Desarrollo del Condado</a:t>
              </a:r>
              <a:endParaRPr lang="en-US" sz="2000">
                <a:cs typeface="Calibri"/>
              </a:endParaRPr>
            </a:p>
            <a:p>
              <a:endParaRPr lang="en-US" sz="2000" i="1"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12651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aster Chicago to St. Louis Trains Likely to Increase Car Traffic |  Planetizen News">
            <a:extLst>
              <a:ext uri="{FF2B5EF4-FFF2-40B4-BE49-F238E27FC236}">
                <a16:creationId xmlns:a16="http://schemas.microsoft.com/office/drawing/2014/main" id="{02337634-1D81-5846-7F55-68D728A1D1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10"/>
          <a:stretch/>
        </p:blipFill>
        <p:spPr bwMode="auto">
          <a:xfrm>
            <a:off x="561893" y="4071710"/>
            <a:ext cx="3161548" cy="1789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77170E-8E35-25D0-49E2-4CC65F023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6" name="Picture 4" descr="Metro says Downtown LA bus-only lane has yielded 'no complaints' - Curbed LA">
            <a:extLst>
              <a:ext uri="{FF2B5EF4-FFF2-40B4-BE49-F238E27FC236}">
                <a16:creationId xmlns:a16="http://schemas.microsoft.com/office/drawing/2014/main" id="{FB53DED1-7572-397D-C44E-1E5212A42A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" b="18060"/>
          <a:stretch/>
        </p:blipFill>
        <p:spPr bwMode="auto">
          <a:xfrm>
            <a:off x="6106661" y="1651697"/>
            <a:ext cx="3162383" cy="181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796A3E-E757-D270-FF16-66345AC81E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498" r="14141" b="1352"/>
          <a:stretch/>
        </p:blipFill>
        <p:spPr>
          <a:xfrm>
            <a:off x="8011381" y="4131708"/>
            <a:ext cx="3199078" cy="172934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B19AEA4-2051-705F-2668-BF93E6D8A7D3}"/>
              </a:ext>
            </a:extLst>
          </p:cNvPr>
          <p:cNvSpPr/>
          <p:nvPr/>
        </p:nvSpPr>
        <p:spPr>
          <a:xfrm>
            <a:off x="8001653" y="3871093"/>
            <a:ext cx="3208806" cy="304906"/>
          </a:xfrm>
          <a:prstGeom prst="rect">
            <a:avLst/>
          </a:prstGeom>
          <a:solidFill>
            <a:srgbClr val="61B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0565BE-E48B-4CEC-389A-0341484C414A}"/>
              </a:ext>
            </a:extLst>
          </p:cNvPr>
          <p:cNvSpPr txBox="1"/>
          <p:nvPr/>
        </p:nvSpPr>
        <p:spPr>
          <a:xfrm>
            <a:off x="7972440" y="3862660"/>
            <a:ext cx="401971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419" sz="1600" b="1" u="none" strike="noStrike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Mejorar servicios de transporte pub.</a:t>
            </a:r>
            <a:endParaRPr lang="en-US" sz="1600" b="1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2B83916-550A-0BB8-2057-9EE8AFFFF6C8}"/>
              </a:ext>
            </a:extLst>
          </p:cNvPr>
          <p:cNvSpPr/>
          <p:nvPr/>
        </p:nvSpPr>
        <p:spPr>
          <a:xfrm>
            <a:off x="1875817" y="1368089"/>
            <a:ext cx="3176365" cy="627821"/>
          </a:xfrm>
          <a:prstGeom prst="rect">
            <a:avLst/>
          </a:prstGeom>
          <a:solidFill>
            <a:srgbClr val="61B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CCCC05-D863-DD6F-C5AD-A6EA9D3D67D6}"/>
              </a:ext>
            </a:extLst>
          </p:cNvPr>
          <p:cNvSpPr txBox="1"/>
          <p:nvPr/>
        </p:nvSpPr>
        <p:spPr>
          <a:xfrm>
            <a:off x="1834252" y="1352880"/>
            <a:ext cx="33796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419" sz="1600" b="1" u="none" strike="noStrike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Mejoras en el servicio de transporte</a:t>
            </a:r>
            <a:r>
              <a:rPr lang="es-419" sz="1600" b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1600" b="1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32376D-213F-476B-EC86-E8F81CFF03C3}"/>
              </a:ext>
            </a:extLst>
          </p:cNvPr>
          <p:cNvSpPr/>
          <p:nvPr/>
        </p:nvSpPr>
        <p:spPr>
          <a:xfrm>
            <a:off x="6085340" y="1385447"/>
            <a:ext cx="3170149" cy="369332"/>
          </a:xfrm>
          <a:prstGeom prst="rect">
            <a:avLst/>
          </a:prstGeom>
          <a:solidFill>
            <a:srgbClr val="61B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561EF9-06FB-0238-7C45-967F8194FC0E}"/>
              </a:ext>
            </a:extLst>
          </p:cNvPr>
          <p:cNvSpPr txBox="1"/>
          <p:nvPr/>
        </p:nvSpPr>
        <p:spPr>
          <a:xfrm>
            <a:off x="6071785" y="1349579"/>
            <a:ext cx="31701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u="none" strike="noStrike" err="1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Carriles</a:t>
            </a:r>
            <a:r>
              <a:rPr lang="en-US" sz="1600" b="1" u="none" strike="noStrike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en-US" sz="1600" b="1" u="none" strike="noStrike" err="1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prioritarios</a:t>
            </a:r>
            <a:r>
              <a:rPr lang="en-US" sz="1600" b="1" u="none" strike="noStrike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 para autobuses</a:t>
            </a:r>
            <a:r>
              <a:rPr lang="en-US" sz="1600" b="0" i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1600" b="1">
              <a:solidFill>
                <a:schemeClr val="bg1"/>
              </a:solidFill>
            </a:endParaRPr>
          </a:p>
        </p:txBody>
      </p:sp>
      <p:pic>
        <p:nvPicPr>
          <p:cNvPr id="14" name="Picture 2" descr="Blue Line train collides with car in Long Beach | KPCC - NPR News for  Southern California - 89.3 FM">
            <a:extLst>
              <a:ext uri="{FF2B5EF4-FFF2-40B4-BE49-F238E27FC236}">
                <a16:creationId xmlns:a16="http://schemas.microsoft.com/office/drawing/2014/main" id="{57427163-FBA2-0DBA-4872-7589798A24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1" r="1" b="16529"/>
          <a:stretch/>
        </p:blipFill>
        <p:spPr bwMode="auto">
          <a:xfrm>
            <a:off x="1846880" y="1766013"/>
            <a:ext cx="3205302" cy="1668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F34B5F4-B40F-8877-8912-E9F65044072E}"/>
              </a:ext>
            </a:extLst>
          </p:cNvPr>
          <p:cNvGrpSpPr/>
          <p:nvPr/>
        </p:nvGrpSpPr>
        <p:grpSpPr>
          <a:xfrm>
            <a:off x="4180620" y="3764559"/>
            <a:ext cx="3902627" cy="2096493"/>
            <a:chOff x="9263076" y="1640312"/>
            <a:chExt cx="3287582" cy="168067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BC97C6F-AE24-2CD0-824B-EFEA4656F4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40" b="5440"/>
            <a:stretch/>
          </p:blipFill>
          <p:spPr>
            <a:xfrm>
              <a:off x="9270100" y="1966858"/>
              <a:ext cx="2677988" cy="135412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AFEBAEF-76E4-9A63-6C1D-73C4883671EB}"/>
                </a:ext>
              </a:extLst>
            </p:cNvPr>
            <p:cNvSpPr txBox="1"/>
            <p:nvPr/>
          </p:nvSpPr>
          <p:spPr>
            <a:xfrm>
              <a:off x="9263076" y="1640312"/>
              <a:ext cx="3287582" cy="3125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Bus Boarding Improvements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9839E1AA-BDE1-C870-A5E9-6EC0EC0168AC}"/>
              </a:ext>
            </a:extLst>
          </p:cNvPr>
          <p:cNvSpPr/>
          <p:nvPr/>
        </p:nvSpPr>
        <p:spPr>
          <a:xfrm>
            <a:off x="4180620" y="3846073"/>
            <a:ext cx="3176365" cy="320383"/>
          </a:xfrm>
          <a:prstGeom prst="rect">
            <a:avLst/>
          </a:prstGeom>
          <a:solidFill>
            <a:srgbClr val="61B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DA50DE-6211-49EF-0213-CEE12A954321}"/>
              </a:ext>
            </a:extLst>
          </p:cNvPr>
          <p:cNvSpPr txBox="1"/>
          <p:nvPr/>
        </p:nvSpPr>
        <p:spPr>
          <a:xfrm>
            <a:off x="4214737" y="3842237"/>
            <a:ext cx="3161548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419" sz="1600" b="1" u="none" strike="noStrike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Mejoras en abordaje de autobuses</a:t>
            </a:r>
            <a:endParaRPr lang="en-US" sz="1600" b="1">
              <a:solidFill>
                <a:schemeClr val="bg1"/>
              </a:solidFill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8088739E-F48C-C6A8-2D12-485283BE3C31}"/>
              </a:ext>
            </a:extLst>
          </p:cNvPr>
          <p:cNvSpPr txBox="1">
            <a:spLocks/>
          </p:cNvSpPr>
          <p:nvPr/>
        </p:nvSpPr>
        <p:spPr>
          <a:xfrm>
            <a:off x="462453" y="0"/>
            <a:ext cx="10748005" cy="9606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s-419"/>
              <a:t>Plan de Inversión</a:t>
            </a:r>
            <a:r>
              <a:rPr lang="en-US"/>
              <a:t> </a:t>
            </a:r>
            <a:r>
              <a:rPr lang="en-US" err="1"/>
              <a:t>Medida</a:t>
            </a:r>
            <a:r>
              <a:rPr lang="en-US"/>
              <a:t> R/M </a:t>
            </a:r>
            <a:r>
              <a:rPr lang="en-US" err="1"/>
              <a:t>Resumen</a:t>
            </a:r>
            <a:r>
              <a:rPr lang="en-US"/>
              <a:t> de </a:t>
            </a:r>
            <a:r>
              <a:rPr lang="en-US" err="1"/>
              <a:t>inversiones</a:t>
            </a:r>
            <a:r>
              <a:rPr lang="en-US"/>
              <a:t> –</a:t>
            </a:r>
          </a:p>
          <a:p>
            <a:r>
              <a:rPr lang="en-US"/>
              <a:t>Transporte Publico 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0A68902-F305-F2FC-67FB-EC0A770FF0FD}"/>
              </a:ext>
            </a:extLst>
          </p:cNvPr>
          <p:cNvSpPr txBox="1"/>
          <p:nvPr/>
        </p:nvSpPr>
        <p:spPr>
          <a:xfrm>
            <a:off x="660762" y="3842237"/>
            <a:ext cx="3161548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Bus Boarding Improvements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6D7CC07-07BA-DF36-9B7D-2833D0B0F617}"/>
              </a:ext>
            </a:extLst>
          </p:cNvPr>
          <p:cNvSpPr/>
          <p:nvPr/>
        </p:nvSpPr>
        <p:spPr>
          <a:xfrm>
            <a:off x="550166" y="3871093"/>
            <a:ext cx="3176365" cy="321688"/>
          </a:xfrm>
          <a:prstGeom prst="rect">
            <a:avLst/>
          </a:prstGeom>
          <a:solidFill>
            <a:srgbClr val="61B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F319AE6-ECEA-4204-F574-4AF69B7020F1}"/>
              </a:ext>
            </a:extLst>
          </p:cNvPr>
          <p:cNvSpPr txBox="1"/>
          <p:nvPr/>
        </p:nvSpPr>
        <p:spPr>
          <a:xfrm>
            <a:off x="597399" y="3808240"/>
            <a:ext cx="3161548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b="1" err="1">
                <a:solidFill>
                  <a:schemeClr val="bg1"/>
                </a:solidFill>
              </a:rPr>
              <a:t>Portones</a:t>
            </a:r>
            <a:r>
              <a:rPr lang="en-US" b="1">
                <a:solidFill>
                  <a:schemeClr val="bg1"/>
                </a:solidFill>
              </a:rPr>
              <a:t> </a:t>
            </a:r>
            <a:r>
              <a:rPr lang="en-US" b="1" err="1">
                <a:solidFill>
                  <a:schemeClr val="bg1"/>
                </a:solidFill>
              </a:rPr>
              <a:t>cuádruples</a:t>
            </a:r>
            <a:endParaRPr lang="en-US" b="1">
              <a:solidFill>
                <a:schemeClr val="bg1"/>
              </a:solidFill>
            </a:endParaRPr>
          </a:p>
        </p:txBody>
      </p:sp>
      <p:pic>
        <p:nvPicPr>
          <p:cNvPr id="2" name="Picture 1" descr="A pink and white bus in a pink circle&#10;&#10;Description automatically generated">
            <a:extLst>
              <a:ext uri="{FF2B5EF4-FFF2-40B4-BE49-F238E27FC236}">
                <a16:creationId xmlns:a16="http://schemas.microsoft.com/office/drawing/2014/main" id="{6F330E36-27B7-94D2-2672-D65B78EAB2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94047" y="80010"/>
            <a:ext cx="885825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5032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74726-9680-9D33-6392-9D3F4009CB5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3300" y="-231067"/>
            <a:ext cx="10515600" cy="1325563"/>
          </a:xfrm>
        </p:spPr>
        <p:txBody>
          <a:bodyPr/>
          <a:lstStyle/>
          <a:p>
            <a:r>
              <a:rPr lang="es-419"/>
              <a:t>Plan de Inversión</a:t>
            </a:r>
            <a:r>
              <a:rPr lang="en-US"/>
              <a:t> </a:t>
            </a:r>
            <a:r>
              <a:rPr lang="en-US" err="1"/>
              <a:t>Medida</a:t>
            </a:r>
            <a:r>
              <a:rPr lang="en-US"/>
              <a:t> R/M </a:t>
            </a:r>
            <a:r>
              <a:rPr lang="en-US" err="1"/>
              <a:t>Resumen</a:t>
            </a:r>
            <a:r>
              <a:rPr lang="en-US"/>
              <a:t> de </a:t>
            </a:r>
            <a:r>
              <a:rPr lang="en-US" err="1"/>
              <a:t>inversiones</a:t>
            </a:r>
            <a:r>
              <a:rPr lang="en-US"/>
              <a:t> – </a:t>
            </a:r>
            <a:br>
              <a:rPr lang="en-US"/>
            </a:br>
            <a:r>
              <a:rPr lang="en-US"/>
              <a:t>Transporte Publico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C3BA24-305B-697E-38F5-108F950BB537}"/>
              </a:ext>
            </a:extLst>
          </p:cNvPr>
          <p:cNvSpPr txBox="1"/>
          <p:nvPr/>
        </p:nvSpPr>
        <p:spPr>
          <a:xfrm>
            <a:off x="2286713" y="1094496"/>
            <a:ext cx="7101620" cy="53860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Recomendaciones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iniciales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	</a:t>
            </a:r>
            <a:r>
              <a:rPr lang="en-US" sz="2400" b="1" dirty="0">
                <a:solidFill>
                  <a:srgbClr val="1F8796"/>
                </a:solidFill>
                <a:latin typeface="Calibri" panose="020F0502020204030204"/>
              </a:rPr>
              <a:t>   	 		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$29.0M</a:t>
            </a:r>
            <a:endParaRPr lang="en-US" sz="2400" b="1" i="0" u="none" strike="noStrike" kern="1200" cap="none" spc="0" normalizeH="0" baseline="0" noProof="0" dirty="0">
              <a:ln>
                <a:noFill/>
              </a:ln>
              <a:solidFill>
                <a:srgbClr val="1F8796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Desarrollo	</a:t>
            </a:r>
            <a:r>
              <a:rPr lang="en-US" sz="2400" dirty="0">
                <a:solidFill>
                  <a:srgbClr val="1F8796"/>
                </a:solidFill>
                <a:latin typeface="Calibri" panose="020F0502020204030204"/>
              </a:rPr>
              <a:t>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lang="en-US" sz="2400" dirty="0">
                <a:solidFill>
                  <a:srgbClr val="1F8796"/>
                </a:solidFill>
                <a:latin typeface="Calibri" panose="020F0502020204030204"/>
              </a:rPr>
              <a:t>  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</a:t>
            </a:r>
            <a:r>
              <a:rPr lang="en-US" sz="2400" dirty="0">
                <a:solidFill>
                  <a:srgbClr val="1F8796"/>
                </a:solidFill>
                <a:latin typeface="Calibri" panose="020F0502020204030204"/>
              </a:rPr>
              <a:t> 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$0.0M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rgbClr val="1F8796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Implementación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</a:t>
            </a:r>
            <a:r>
              <a:rPr lang="en-US" sz="2400" dirty="0">
                <a:solidFill>
                  <a:srgbClr val="1F8796"/>
                </a:solidFill>
                <a:latin typeface="Calibri" panose="020F0502020204030204"/>
              </a:rPr>
              <a:t> 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$5.0M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rgbClr val="1F8796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Implementation				</a:t>
            </a:r>
            <a:r>
              <a:rPr lang="en-US" sz="2400" dirty="0">
                <a:solidFill>
                  <a:srgbClr val="1F8796"/>
                </a:solidFill>
                <a:latin typeface="Calibri" panose="020F0502020204030204"/>
              </a:rPr>
              <a:t> </a:t>
            </a:r>
            <a:r>
              <a:rPr lang="en-US" sz="2400">
                <a:solidFill>
                  <a:srgbClr val="1F8796"/>
                </a:solidFill>
                <a:latin typeface="Calibri" panose="020F0502020204030204"/>
              </a:rPr>
              <a:t>		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24.0M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rgbClr val="1F8796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Modal Program Recommendations: 		$96M</a:t>
            </a:r>
            <a:endParaRPr 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Desarrollo					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   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$9.6M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Implementación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		$4.8M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Future Implementation				$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81.6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2857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2400" b="1" i="0" u="none" strike="noStrike" kern="1200" cap="none" spc="0" normalizeH="0" baseline="0" noProof="0" dirty="0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Inversión inicial total</a:t>
            </a:r>
            <a:r>
              <a:rPr kumimoji="0" lang="es-419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y </a:t>
            </a:r>
            <a:r>
              <a:rPr kumimoji="0" lang="es-419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programas modales</a:t>
            </a:r>
            <a:r>
              <a:rPr kumimoji="0" lang="es-419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$125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/>
              </a:rPr>
              <a:t>.0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nk and white bus in a pink circle&#10;&#10;Description automatically generated">
            <a:extLst>
              <a:ext uri="{FF2B5EF4-FFF2-40B4-BE49-F238E27FC236}">
                <a16:creationId xmlns:a16="http://schemas.microsoft.com/office/drawing/2014/main" id="{FDE9EB52-3627-A3C7-2F66-C2B16D0F2E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2607" y="69850"/>
            <a:ext cx="885825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4963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54184A-676A-8C2A-0FC3-1D664302F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42</a:t>
            </a:fld>
            <a:endParaRPr lang="en-US"/>
          </a:p>
        </p:txBody>
      </p:sp>
      <p:graphicFrame>
        <p:nvGraphicFramePr>
          <p:cNvPr id="2" name="object 4">
            <a:extLst>
              <a:ext uri="{FF2B5EF4-FFF2-40B4-BE49-F238E27FC236}">
                <a16:creationId xmlns:a16="http://schemas.microsoft.com/office/drawing/2014/main" id="{56F2B471-5565-24D3-230D-F58B34DB889F}"/>
              </a:ext>
            </a:extLst>
          </p:cNvPr>
          <p:cNvGraphicFramePr>
            <a:graphicFrameLocks noGrp="1"/>
          </p:cNvGraphicFramePr>
          <p:nvPr/>
        </p:nvGraphicFramePr>
        <p:xfrm>
          <a:off x="101599" y="965134"/>
          <a:ext cx="11890555" cy="539121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797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927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213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39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927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2657"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660"/>
                        </a:lnSpc>
                      </a:pPr>
                      <a:r>
                        <a:rPr lang="en-US" sz="1200" b="1">
                          <a:latin typeface="Calibri"/>
                          <a:cs typeface="Calibri"/>
                        </a:rPr>
                        <a:t>ID de Proyecto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60"/>
                        </a:lnSpc>
                      </a:pPr>
                      <a:r>
                        <a:rPr lang="en-US" sz="1200" b="1" spc="-5">
                          <a:latin typeface="Calibri"/>
                          <a:cs typeface="Calibri"/>
                        </a:rPr>
                        <a:t>Nombre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35"/>
                        </a:lnSpc>
                      </a:pPr>
                      <a:r>
                        <a:rPr lang="es-419" sz="1200" b="1" spc="-5">
                          <a:latin typeface="+mn-lt"/>
                          <a:cs typeface="Calibri"/>
                        </a:rPr>
                        <a:t>Inversión inicial CMIP</a:t>
                      </a:r>
                    </a:p>
                    <a:p>
                      <a:pPr algn="ctr">
                        <a:lnSpc>
                          <a:spcPts val="1335"/>
                        </a:lnSpc>
                      </a:pPr>
                      <a:r>
                        <a:rPr sz="1200" b="1" spc="-5">
                          <a:latin typeface="Calibri"/>
                          <a:cs typeface="Calibri"/>
                        </a:rPr>
                        <a:t>($ </a:t>
                      </a:r>
                      <a:r>
                        <a:rPr lang="en-US" sz="1200" b="1" spc="-5" err="1">
                          <a:latin typeface="Calibri"/>
                          <a:cs typeface="Calibri"/>
                        </a:rPr>
                        <a:t>en</a:t>
                      </a:r>
                      <a:r>
                        <a:rPr sz="1200" b="1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err="1">
                          <a:latin typeface="Calibri"/>
                          <a:cs typeface="Calibri"/>
                        </a:rPr>
                        <a:t>mil</a:t>
                      </a:r>
                      <a:r>
                        <a:rPr lang="en-US" sz="1200" b="1" err="1">
                          <a:latin typeface="Calibri"/>
                          <a:cs typeface="Calibri"/>
                        </a:rPr>
                        <a:t>lones</a:t>
                      </a:r>
                      <a:r>
                        <a:rPr lang="en-US" sz="1200" b="1">
                          <a:latin typeface="Calibri"/>
                          <a:cs typeface="Calibri"/>
                        </a:rPr>
                        <a:t>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35"/>
                        </a:lnSpc>
                      </a:pPr>
                      <a:r>
                        <a:rPr lang="es-419" sz="1200" b="1" spc="-25">
                          <a:latin typeface="+mn-lt"/>
                          <a:cs typeface="Calibri"/>
                        </a:rPr>
                        <a:t>Costo total estimado*</a:t>
                      </a:r>
                    </a:p>
                    <a:p>
                      <a:pPr algn="ctr">
                        <a:lnSpc>
                          <a:spcPts val="1335"/>
                        </a:lnSpc>
                      </a:pPr>
                      <a:r>
                        <a:rPr lang="es-419" sz="1200" b="1" spc="-5">
                          <a:latin typeface="+mn-lt"/>
                          <a:cs typeface="Calibri"/>
                        </a:rPr>
                        <a:t>($ en</a:t>
                      </a:r>
                      <a:r>
                        <a:rPr lang="es-419" sz="1200" b="1" spc="-20">
                          <a:latin typeface="+mn-lt"/>
                          <a:cs typeface="Calibri"/>
                        </a:rPr>
                        <a:t> </a:t>
                      </a:r>
                      <a:r>
                        <a:rPr lang="es-419" sz="1200" b="1">
                          <a:latin typeface="+mn-lt"/>
                          <a:cs typeface="Calibri"/>
                        </a:rPr>
                        <a:t>millones)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60"/>
                        </a:lnSpc>
                      </a:pPr>
                      <a:r>
                        <a:rPr lang="en-US" sz="1200" b="1">
                          <a:latin typeface="Calibri"/>
                          <a:cs typeface="Calibri"/>
                        </a:rPr>
                        <a:t>Fase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926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>
                          <a:latin typeface="Calibri"/>
                          <a:cs typeface="Calibri"/>
                        </a:rPr>
                        <a:t>LB-ELA_0203</a:t>
                      </a:r>
                    </a:p>
                  </a:txBody>
                  <a:tcPr marL="0" marR="0" marT="63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s-419" sz="1200" spc="-5">
                          <a:latin typeface="+mn-lt"/>
                          <a:cs typeface="Calibri"/>
                        </a:rPr>
                        <a:t>Mejoras en las paradas de autobús​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3655" algn="ctr">
                        <a:lnSpc>
                          <a:spcPct val="100000"/>
                        </a:lnSpc>
                        <a:spcBef>
                          <a:spcPts val="1035"/>
                        </a:spcBef>
                      </a:pPr>
                      <a:r>
                        <a:rPr lang="es-419" sz="1200">
                          <a:latin typeface="Calibri"/>
                          <a:cs typeface="Calibri"/>
                        </a:rPr>
                        <a:t>$</a:t>
                      </a:r>
                      <a:r>
                        <a:rPr lang="es-419" sz="1200" spc="-5">
                          <a:latin typeface="Calibri"/>
                          <a:cs typeface="Calibri"/>
                        </a:rPr>
                        <a:t>19.0</a:t>
                      </a:r>
                      <a:endParaRPr lang="es-419" sz="1200">
                        <a:latin typeface="Calibri"/>
                        <a:cs typeface="Calibri"/>
                      </a:endParaRPr>
                    </a:p>
                  </a:txBody>
                  <a:tcPr marL="0" marR="0" marT="13144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3655" algn="ctr">
                        <a:lnSpc>
                          <a:spcPct val="100000"/>
                        </a:lnSpc>
                        <a:spcBef>
                          <a:spcPts val="1035"/>
                        </a:spcBef>
                      </a:pPr>
                      <a:r>
                        <a:rPr lang="en-US" sz="1200">
                          <a:latin typeface="+mn-lt"/>
                          <a:cs typeface="Calibri"/>
                        </a:rPr>
                        <a:t>$</a:t>
                      </a:r>
                      <a:r>
                        <a:rPr lang="en-US" sz="1200" spc="-5">
                          <a:latin typeface="+mn-lt"/>
                          <a:cs typeface="Calibri"/>
                        </a:rPr>
                        <a:t>19.0*</a:t>
                      </a:r>
                      <a:endParaRPr lang="en-US" sz="1200">
                        <a:latin typeface="+mn-lt"/>
                        <a:cs typeface="Calibri"/>
                      </a:endParaRPr>
                    </a:p>
                  </a:txBody>
                  <a:tcPr marL="0" marR="0" marT="13144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" algn="ctr">
                        <a:lnSpc>
                          <a:spcPct val="100000"/>
                        </a:lnSpc>
                        <a:spcBef>
                          <a:spcPts val="1035"/>
                        </a:spcBef>
                      </a:pPr>
                      <a:r>
                        <a:rPr lang="es-419" sz="1200" spc="-5">
                          <a:latin typeface="Calibri"/>
                          <a:cs typeface="Calibri"/>
                        </a:rPr>
                        <a:t>Desarrollo /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lang="es-419" sz="1200" spc="-5">
                          <a:latin typeface="+mn-lt"/>
                          <a:cs typeface="Calibri"/>
                        </a:rPr>
                        <a:t>Implementación 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3144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62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>
                          <a:latin typeface="Calibri"/>
                          <a:cs typeface="Calibri"/>
                        </a:rPr>
                        <a:t>LB-ELA_0175</a:t>
                      </a:r>
                    </a:p>
                  </a:txBody>
                  <a:tcPr marL="0" marR="0" marT="38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</a:pPr>
                      <a:r>
                        <a:rPr lang="es-419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Instalar puertas de seguridad cuádruples en todos los cruces de la Línea A (Línea Azul) 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lang="es-419" sz="1200">
                        <a:latin typeface="Times New Roman"/>
                        <a:cs typeface="Times New Roman"/>
                      </a:endParaRPr>
                    </a:p>
                    <a:p>
                      <a:pPr marL="31750" algn="ctr">
                        <a:lnSpc>
                          <a:spcPct val="100000"/>
                        </a:lnSpc>
                      </a:pPr>
                      <a:r>
                        <a:rPr lang="es-419" sz="1200">
                          <a:latin typeface="Calibri"/>
                          <a:cs typeface="Calibri"/>
                        </a:rPr>
                        <a:t>$</a:t>
                      </a:r>
                      <a:r>
                        <a:rPr lang="es-419" sz="1200" spc="-5">
                          <a:latin typeface="Calibri"/>
                          <a:cs typeface="Calibri"/>
                        </a:rPr>
                        <a:t>5.0</a:t>
                      </a:r>
                      <a:endParaRPr lang="es-419" sz="12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lang="en-US" sz="1200">
                        <a:latin typeface="Times New Roman"/>
                        <a:cs typeface="Times New Roman"/>
                      </a:endParaRPr>
                    </a:p>
                    <a:p>
                      <a:pPr marL="31750" algn="ctr">
                        <a:lnSpc>
                          <a:spcPct val="100000"/>
                        </a:lnSpc>
                      </a:pPr>
                      <a:r>
                        <a:rPr lang="en-US" sz="1200">
                          <a:latin typeface="+mn-lt"/>
                          <a:cs typeface="Calibri"/>
                        </a:rPr>
                        <a:t>$</a:t>
                      </a:r>
                      <a:r>
                        <a:rPr lang="en-US" sz="1200" spc="-5">
                          <a:latin typeface="+mn-lt"/>
                          <a:cs typeface="Calibri"/>
                        </a:rPr>
                        <a:t>5.0*</a:t>
                      </a:r>
                      <a:endParaRPr lang="en-US" sz="1200">
                        <a:latin typeface="+mn-lt"/>
                        <a:cs typeface="Calibri"/>
                      </a:endParaRP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35560" algn="ctr">
                        <a:lnSpc>
                          <a:spcPct val="100000"/>
                        </a:lnSpc>
                      </a:pPr>
                      <a:r>
                        <a:rPr lang="es-419" sz="1200" spc="-5">
                          <a:latin typeface="Calibri"/>
                          <a:cs typeface="Calibri"/>
                        </a:rPr>
                        <a:t>Desarrollo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sz="1200">
                          <a:latin typeface="Calibri"/>
                          <a:cs typeface="Calibri"/>
                        </a:rPr>
                        <a:t>/</a:t>
                      </a:r>
                      <a:r>
                        <a:rPr sz="12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lang="es-419" sz="1200" spc="-5">
                          <a:latin typeface="+mn-lt"/>
                          <a:cs typeface="Calibri"/>
                        </a:rPr>
                        <a:t>Pre-Implementación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91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935"/>
                        </a:spcBef>
                      </a:pPr>
                      <a:r>
                        <a:rPr sz="1200">
                          <a:latin typeface="Calibri"/>
                          <a:cs typeface="Calibri"/>
                        </a:rPr>
                        <a:t>LB-ELA_0168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  <a:spcBef>
                          <a:spcPts val="935"/>
                        </a:spcBef>
                      </a:pPr>
                      <a:r>
                        <a:rPr lang="es-419" sz="1200" spc="-5">
                          <a:latin typeface="+mn-lt"/>
                          <a:cs typeface="Calibri"/>
                        </a:rPr>
                        <a:t>Mejoras en el Centro de Operaciones de Gestión del Tránsito de Compton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200">
                        <a:latin typeface="Times New Roman"/>
                        <a:cs typeface="Times New Roman"/>
                      </a:endParaRPr>
                    </a:p>
                    <a:p>
                      <a:pPr marL="31750"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lang="en-US" sz="1200"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1200" spc="-5">
                          <a:latin typeface="Calibri"/>
                          <a:cs typeface="Calibri"/>
                        </a:rPr>
                        <a:t>2.0</a:t>
                      </a:r>
                      <a:endParaRPr lang="en-US"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s-419"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lang="es-419" sz="1200" spc="-5">
                          <a:latin typeface="Calibri"/>
                          <a:cs typeface="Calibri"/>
                        </a:rPr>
                        <a:t>$27.0**</a:t>
                      </a:r>
                      <a:endParaRPr lang="es-419"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34290"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lang="es-419" sz="1200" spc="-5">
                          <a:latin typeface="Calibri"/>
                          <a:cs typeface="Calibri"/>
                        </a:rPr>
                        <a:t>Pre-Implementación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sz="1200">
                          <a:latin typeface="Calibri"/>
                          <a:cs typeface="Calibri"/>
                        </a:rPr>
                        <a:t>/</a:t>
                      </a:r>
                      <a:r>
                        <a:rPr sz="12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lang="es-419" sz="1200" spc="-5">
                          <a:latin typeface="+mn-lt"/>
                          <a:cs typeface="Calibri"/>
                        </a:rPr>
                        <a:t>Implementación 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0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r>
                        <a:rPr sz="1200">
                          <a:latin typeface="Calibri"/>
                          <a:cs typeface="Calibri"/>
                        </a:rPr>
                        <a:t>LB-ELA_0146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r>
                        <a:rPr lang="es-419" sz="1200">
                          <a:latin typeface="+mn-lt"/>
                          <a:cs typeface="Calibri"/>
                        </a:rPr>
                        <a:t>Corredor de carriles prioritarios para autobuses a lo largo de Atlantic Boulevard, Línea 260 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lang="es-419"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s-419" sz="1200">
                          <a:latin typeface="Calibri"/>
                          <a:cs typeface="Calibri"/>
                        </a:rPr>
                        <a:t>$1.0</a:t>
                      </a:r>
                    </a:p>
                  </a:txBody>
                  <a:tcPr marL="0" marR="0" marT="31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lang="en-US"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200" spc="-5">
                          <a:latin typeface="Calibri"/>
                          <a:cs typeface="Calibri"/>
                        </a:rPr>
                        <a:t>-</a:t>
                      </a:r>
                      <a:endParaRPr lang="en-US" sz="12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3429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s-419" sz="1200" spc="-5">
                          <a:latin typeface="+mn-lt"/>
                          <a:cs typeface="Calibri"/>
                        </a:rPr>
                        <a:t>Pre-Implementación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936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>
                          <a:latin typeface="Calibri"/>
                          <a:cs typeface="Calibri"/>
                        </a:rPr>
                        <a:t>LB-ELA_0144</a:t>
                      </a:r>
                    </a:p>
                  </a:txBody>
                  <a:tcPr marL="0" marR="0" marT="38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</a:pPr>
                      <a:r>
                        <a:rPr lang="es-419" sz="1200">
                          <a:latin typeface="+mn-lt"/>
                          <a:cs typeface="Calibri"/>
                        </a:rPr>
                        <a:t>Corredor de carriles prioritarios para autobuses a lo largo de Florence Ave, Línea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sz="1200">
                          <a:latin typeface="Calibri"/>
                          <a:cs typeface="Calibri"/>
                        </a:rPr>
                        <a:t>111</a:t>
                      </a:r>
                      <a:r>
                        <a:rPr sz="1200" spc="-120">
                          <a:latin typeface="Calibri"/>
                          <a:cs typeface="Calibri"/>
                        </a:rPr>
                        <a:t> 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lang="es-419"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s-419" sz="1200">
                          <a:latin typeface="+mn-lt"/>
                          <a:cs typeface="Calibri"/>
                        </a:rPr>
                        <a:t>$1.0</a:t>
                      </a:r>
                    </a:p>
                  </a:txBody>
                  <a:tcPr marL="0" marR="0" marT="31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lang="en-US"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spc="-5">
                          <a:latin typeface="Calibri"/>
                          <a:cs typeface="Calibri"/>
                        </a:rPr>
                        <a:t>-</a:t>
                      </a:r>
                      <a:endParaRPr lang="en-US" sz="12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35560" algn="ctr">
                        <a:lnSpc>
                          <a:spcPct val="100000"/>
                        </a:lnSpc>
                      </a:pPr>
                      <a:r>
                        <a:rPr lang="es-419" sz="1200" spc="-5">
                          <a:latin typeface="+mn-lt"/>
                          <a:cs typeface="Calibri"/>
                        </a:rPr>
                        <a:t>Pre-Implementación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35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>
                          <a:latin typeface="Calibri"/>
                          <a:cs typeface="Calibri"/>
                        </a:rPr>
                        <a:t>LB-ELA_0141</a:t>
                      </a:r>
                    </a:p>
                  </a:txBody>
                  <a:tcPr marL="0" marR="0" marT="31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</a:pPr>
                      <a:r>
                        <a:rPr lang="es-419" sz="1200">
                          <a:latin typeface="+mn-lt"/>
                          <a:cs typeface="Calibri"/>
                        </a:rPr>
                        <a:t>Corredor de carriles prioritarios para autobuses a lo largo de Long Beach </a:t>
                      </a:r>
                      <a:r>
                        <a:rPr lang="es-419" sz="1200" err="1">
                          <a:latin typeface="+mn-lt"/>
                          <a:cs typeface="Calibri"/>
                        </a:rPr>
                        <a:t>Blvd</a:t>
                      </a:r>
                      <a:r>
                        <a:rPr lang="es-419" sz="1200">
                          <a:latin typeface="+mn-lt"/>
                          <a:cs typeface="Calibri"/>
                        </a:rPr>
                        <a:t> Línea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sz="1200">
                          <a:latin typeface="Calibri"/>
                          <a:cs typeface="Calibri"/>
                        </a:rPr>
                        <a:t>60 </a:t>
                      </a:r>
                    </a:p>
                  </a:txBody>
                  <a:tcPr marL="0" marR="0" marT="31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200">
                          <a:latin typeface="+mn-lt"/>
                          <a:cs typeface="Calibri"/>
                        </a:rPr>
                        <a:t>$0.5</a:t>
                      </a: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lang="en-US"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spc="-5">
                          <a:latin typeface="Calibri"/>
                          <a:cs typeface="Calibri"/>
                        </a:rPr>
                        <a:t>-</a:t>
                      </a:r>
                      <a:endParaRPr lang="en-US" sz="12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35560" algn="ctr">
                        <a:lnSpc>
                          <a:spcPct val="100000"/>
                        </a:lnSpc>
                      </a:pPr>
                      <a:r>
                        <a:rPr lang="es-419" sz="1200" spc="-5">
                          <a:latin typeface="+mn-lt"/>
                          <a:cs typeface="Calibri"/>
                        </a:rPr>
                        <a:t>Pre-Implementación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35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>
                          <a:latin typeface="Calibri"/>
                          <a:cs typeface="Calibri"/>
                        </a:rPr>
                        <a:t>LB-ELA_0142</a:t>
                      </a:r>
                    </a:p>
                  </a:txBody>
                  <a:tcPr marL="0" marR="0" marT="31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r>
                        <a:rPr lang="es-419" sz="1200">
                          <a:latin typeface="+mn-lt"/>
                          <a:cs typeface="Calibri"/>
                        </a:rPr>
                        <a:t>Corredor de carriles prioritarios para autobuses a lo largo de </a:t>
                      </a:r>
                      <a:r>
                        <a:rPr lang="es-419" sz="1200" err="1">
                          <a:latin typeface="+mn-lt"/>
                          <a:cs typeface="Calibri"/>
                        </a:rPr>
                        <a:t>Slauson</a:t>
                      </a:r>
                      <a:r>
                        <a:rPr lang="es-419" sz="1200">
                          <a:latin typeface="+mn-lt"/>
                          <a:cs typeface="Calibri"/>
                        </a:rPr>
                        <a:t>, Línea 108</a:t>
                      </a:r>
                    </a:p>
                  </a:txBody>
                  <a:tcPr marL="0" marR="0" marT="31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200">
                          <a:latin typeface="+mn-lt"/>
                          <a:cs typeface="Calibri"/>
                        </a:rPr>
                        <a:t>$0.5</a:t>
                      </a: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lang="en-US" sz="1200">
                        <a:latin typeface="Times New Roman"/>
                        <a:cs typeface="Times New Roman"/>
                      </a:endParaRPr>
                    </a:p>
                    <a:p>
                      <a:pPr marL="33020" algn="ctr">
                        <a:lnSpc>
                          <a:spcPct val="100000"/>
                        </a:lnSpc>
                      </a:pPr>
                      <a:r>
                        <a:rPr lang="en-US" sz="1200" spc="-5">
                          <a:latin typeface="Calibri"/>
                          <a:cs typeface="Calibri"/>
                        </a:rPr>
                        <a:t>-</a:t>
                      </a:r>
                      <a:endParaRPr lang="en-US" sz="12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35560" algn="ctr">
                        <a:lnSpc>
                          <a:spcPct val="100000"/>
                        </a:lnSpc>
                      </a:pPr>
                      <a:r>
                        <a:rPr lang="es-419" sz="1200" spc="-5">
                          <a:latin typeface="+mn-lt"/>
                          <a:cs typeface="Calibri"/>
                        </a:rPr>
                        <a:t>Pre-Implementación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3896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55"/>
                        </a:spcBef>
                      </a:pPr>
                      <a:r>
                        <a:rPr lang="es-419" sz="1400" b="1">
                          <a:latin typeface="+mn-lt"/>
                          <a:cs typeface="Calibri"/>
                        </a:rPr>
                        <a:t>Inversión inicial en </a:t>
                      </a:r>
                      <a:r>
                        <a:rPr lang="es-419" sz="1400" b="1" spc="-15">
                          <a:latin typeface="Calibri"/>
                          <a:cs typeface="Calibri"/>
                        </a:rPr>
                        <a:t>Transporte Publico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668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978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lang="en-US" sz="1200" b="1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pc="-5">
                          <a:latin typeface="Calibri"/>
                          <a:cs typeface="Calibri"/>
                        </a:rPr>
                        <a:t>$29.0</a:t>
                      </a:r>
                      <a:endParaRPr lang="en-US" sz="1200" b="1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978A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397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3508">
                <a:tc gridSpan="2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1155"/>
                        </a:spcBef>
                        <a:buNone/>
                      </a:pPr>
                      <a:r>
                        <a:rPr lang="es-419" sz="1400" b="1" i="0" u="none" strike="noStrike" spc="-15" noProof="0">
                          <a:solidFill>
                            <a:srgbClr val="000000"/>
                          </a:solidFill>
                          <a:latin typeface="Calibri"/>
                        </a:rPr>
                        <a:t>Inversión en programas modales de </a:t>
                      </a:r>
                      <a:r>
                        <a:rPr lang="es-419" sz="1400" b="1" spc="-15">
                          <a:latin typeface="Calibri"/>
                          <a:cs typeface="Calibri"/>
                        </a:rPr>
                        <a:t>Transporte Publico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668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lang="es-419" sz="1200" b="1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419" sz="1200" b="1">
                          <a:latin typeface="Calibri"/>
                          <a:cs typeface="Calibri"/>
                        </a:rPr>
                        <a:t>$</a:t>
                      </a:r>
                      <a:r>
                        <a:rPr lang="es-419" sz="1200" b="1" spc="-5">
                          <a:latin typeface="Calibri"/>
                          <a:cs typeface="Calibri"/>
                        </a:rPr>
                        <a:t> 96.0</a:t>
                      </a:r>
                      <a:endParaRPr lang="es-419" sz="1200" b="1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1186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lang="es-419" sz="1400" b="1" spc="-35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Inversión </a:t>
                      </a:r>
                      <a:r>
                        <a:rPr sz="1400" b="1" spc="-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Total</a:t>
                      </a:r>
                      <a:r>
                        <a:rPr lang="en-US" sz="1400" b="1" spc="-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b="1" spc="-35" err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en</a:t>
                      </a:r>
                      <a:r>
                        <a:rPr lang="en-US" sz="1400" b="1" spc="-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 </a:t>
                      </a:r>
                      <a:r>
                        <a:rPr lang="es-419" sz="1400" b="1" spc="-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Transporte Publico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58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5A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3020" algn="ctr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lang="es-419" sz="1200" b="1">
                          <a:latin typeface="Calibri"/>
                          <a:cs typeface="Calibri"/>
                        </a:rPr>
                        <a:t>$</a:t>
                      </a:r>
                      <a:r>
                        <a:rPr lang="es-419" sz="1200" b="1" spc="-5">
                          <a:latin typeface="Calibri"/>
                          <a:cs typeface="Calibri"/>
                        </a:rPr>
                        <a:t> </a:t>
                      </a:r>
                      <a:r>
                        <a:rPr lang="es-419" sz="1200" b="1">
                          <a:latin typeface="Calibri"/>
                          <a:cs typeface="Calibri"/>
                        </a:rPr>
                        <a:t>125.0</a:t>
                      </a:r>
                    </a:p>
                  </a:txBody>
                  <a:tcPr marL="0" marR="0" marT="914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endParaRPr sz="1200">
                        <a:highlight>
                          <a:srgbClr val="FFFF00"/>
                        </a:highlight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145A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C7FF5E4-9FE7-5561-6B1D-E53B37094712}"/>
              </a:ext>
            </a:extLst>
          </p:cNvPr>
          <p:cNvSpPr txBox="1"/>
          <p:nvPr/>
        </p:nvSpPr>
        <p:spPr>
          <a:xfrm>
            <a:off x="5419761" y="6360322"/>
            <a:ext cx="5801588" cy="553998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s-419" sz="1000" i="1"/>
              <a:t>*Los gastos estimados del proyecto se han calculado a partir de las propuestas presentadas por cada ciudad.</a:t>
            </a:r>
          </a:p>
          <a:p>
            <a:r>
              <a:rPr lang="es-419" sz="1000" i="1"/>
              <a:t>** Costo total basado en la instalación de un número determinado de mejoras.</a:t>
            </a:r>
          </a:p>
          <a:p>
            <a:r>
              <a:rPr lang="es-419" sz="1000" i="1"/>
              <a:t>***Costo del proyecto basado en la estimación de Línea Azul Primera/Ultima Milla para Compton.</a:t>
            </a:r>
            <a:endParaRPr lang="en-US" sz="1000" i="1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E5B53D2-FC48-B086-3DF4-C088E76BA4ED}"/>
              </a:ext>
            </a:extLst>
          </p:cNvPr>
          <p:cNvSpPr txBox="1">
            <a:spLocks/>
          </p:cNvSpPr>
          <p:nvPr/>
        </p:nvSpPr>
        <p:spPr>
          <a:xfrm>
            <a:off x="217225" y="-1319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s-419"/>
              <a:t>Plan de Inversión</a:t>
            </a:r>
            <a:r>
              <a:rPr lang="en-US"/>
              <a:t> </a:t>
            </a:r>
            <a:r>
              <a:rPr lang="en-US" err="1"/>
              <a:t>Medida</a:t>
            </a:r>
            <a:r>
              <a:rPr lang="en-US"/>
              <a:t> R/M </a:t>
            </a:r>
            <a:r>
              <a:rPr lang="en-US" err="1"/>
              <a:t>Resumen</a:t>
            </a:r>
            <a:r>
              <a:rPr lang="en-US"/>
              <a:t> de </a:t>
            </a:r>
            <a:r>
              <a:rPr lang="en-US" err="1"/>
              <a:t>inversiones</a:t>
            </a:r>
            <a:r>
              <a:rPr lang="en-US"/>
              <a:t> – </a:t>
            </a:r>
          </a:p>
          <a:p>
            <a:r>
              <a:rPr lang="en-US"/>
              <a:t>Transporte Publico </a:t>
            </a:r>
          </a:p>
        </p:txBody>
      </p:sp>
      <p:pic>
        <p:nvPicPr>
          <p:cNvPr id="6" name="Picture 5" descr="A pink and white bus in a pink circle&#10;&#10;Description automatically generated">
            <a:extLst>
              <a:ext uri="{FF2B5EF4-FFF2-40B4-BE49-F238E27FC236}">
                <a16:creationId xmlns:a16="http://schemas.microsoft.com/office/drawing/2014/main" id="{3AF7E775-2BF6-C9A3-C4C1-1E5EC90FE6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1327" y="110490"/>
            <a:ext cx="885825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0528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ADAAED9-3CD6-71B8-1A64-8EE305C92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909" y="239567"/>
            <a:ext cx="9639544" cy="406734"/>
          </a:xfrm>
        </p:spPr>
        <p:txBody>
          <a:bodyPr/>
          <a:lstStyle/>
          <a:p>
            <a:r>
              <a:rPr lang="es-419">
                <a:cs typeface="Calibri"/>
              </a:rPr>
              <a:t>¡Explore el </a:t>
            </a:r>
            <a:r>
              <a:rPr lang="es-419" err="1">
                <a:cs typeface="Calibri"/>
              </a:rPr>
              <a:t>StoryMap</a:t>
            </a:r>
            <a:r>
              <a:rPr lang="es-419">
                <a:cs typeface="Calibri"/>
              </a:rPr>
              <a:t> y el Tablero del Corredor LB-ELA!</a:t>
            </a:r>
            <a:endParaRPr lang="en-US">
              <a:cs typeface="Calibri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ABB043-018E-5130-AE7E-FC00C5FC3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6" name="Picture 5" descr="A qr code with a star in the center&#10;&#10;Description automatically generated">
            <a:extLst>
              <a:ext uri="{FF2B5EF4-FFF2-40B4-BE49-F238E27FC236}">
                <a16:creationId xmlns:a16="http://schemas.microsoft.com/office/drawing/2014/main" id="{E4C23CE6-2038-7236-FCD3-F93A747381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0149" y="4792702"/>
            <a:ext cx="1596905" cy="159690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1F89C78-0E7D-7CE2-A80A-4C51BC6EAAAD}"/>
              </a:ext>
            </a:extLst>
          </p:cNvPr>
          <p:cNvSpPr txBox="1"/>
          <p:nvPr/>
        </p:nvSpPr>
        <p:spPr>
          <a:xfrm>
            <a:off x="5426762" y="5391099"/>
            <a:ext cx="35308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1800" err="1">
                <a:solidFill>
                  <a:srgbClr val="000000"/>
                </a:solidFill>
                <a:cs typeface="Calibri"/>
              </a:rPr>
              <a:t>Visit</a:t>
            </a:r>
            <a:r>
              <a:rPr lang="en-US" err="1">
                <a:solidFill>
                  <a:srgbClr val="000000"/>
                </a:solidFill>
                <a:cs typeface="Calibri"/>
              </a:rPr>
              <a:t>e</a:t>
            </a:r>
            <a:r>
              <a:rPr lang="en-US" sz="1800">
                <a:solidFill>
                  <a:srgbClr val="000000"/>
                </a:solidFill>
                <a:cs typeface="Calibri"/>
              </a:rPr>
              <a:t>: </a:t>
            </a:r>
            <a:r>
              <a:rPr lang="en-US" sz="2000" b="0" i="1" strike="noStrike" baseline="0">
                <a:solidFill>
                  <a:srgbClr val="0070C0"/>
                </a:solidFill>
                <a:latin typeface="ScalaSansPro-Ita"/>
              </a:rPr>
              <a:t>metro.net/</a:t>
            </a:r>
            <a:r>
              <a:rPr lang="en-US" sz="2000" b="0" i="1" strike="noStrike" baseline="0" err="1">
                <a:solidFill>
                  <a:srgbClr val="0070C0"/>
                </a:solidFill>
                <a:latin typeface="ScalaSansPro-Ita"/>
              </a:rPr>
              <a:t>lb</a:t>
            </a:r>
            <a:r>
              <a:rPr lang="en-US" sz="2000" b="0" i="1" strike="noStrike" baseline="0">
                <a:solidFill>
                  <a:srgbClr val="0070C0"/>
                </a:solidFill>
                <a:latin typeface="ScalaSansPro-Ita"/>
              </a:rPr>
              <a:t>-</a:t>
            </a:r>
            <a:r>
              <a:rPr lang="en-US" sz="2000" b="0" i="1" strike="noStrike" baseline="0" err="1">
                <a:solidFill>
                  <a:srgbClr val="0070C0"/>
                </a:solidFill>
                <a:latin typeface="ScalaSansPro-Ita"/>
              </a:rPr>
              <a:t>ela</a:t>
            </a:r>
            <a:r>
              <a:rPr lang="en-US" sz="2000" b="0" i="1" strike="noStrike" baseline="0">
                <a:solidFill>
                  <a:srgbClr val="0070C0"/>
                </a:solidFill>
                <a:latin typeface="ScalaSansPro-Ita"/>
              </a:rPr>
              <a:t>-cp-hub </a:t>
            </a:r>
            <a:endParaRPr lang="en-US" sz="1800" b="1" i="1">
              <a:solidFill>
                <a:srgbClr val="0070C0"/>
              </a:solidFill>
              <a:cs typeface="Calibri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80E826A-3B27-0252-8203-FD03ED6358BA}"/>
              </a:ext>
            </a:extLst>
          </p:cNvPr>
          <p:cNvSpPr/>
          <p:nvPr/>
        </p:nvSpPr>
        <p:spPr>
          <a:xfrm>
            <a:off x="2985945" y="4620987"/>
            <a:ext cx="6251803" cy="1906720"/>
          </a:xfrm>
          <a:prstGeom prst="roundRect">
            <a:avLst/>
          </a:prstGeom>
          <a:noFill/>
          <a:ln w="38100">
            <a:solidFill>
              <a:srgbClr val="2AB4C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DB1A0FB9-3801-8115-7E32-17D8F9A7D020}"/>
              </a:ext>
            </a:extLst>
          </p:cNvPr>
          <p:cNvSpPr txBox="1"/>
          <p:nvPr/>
        </p:nvSpPr>
        <p:spPr>
          <a:xfrm>
            <a:off x="4050690" y="6592823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419" sz="900" b="1">
                <a:solidFill>
                  <a:srgbClr val="FF0000"/>
                </a:solidFill>
                <a:cs typeface="Calibri"/>
              </a:rPr>
              <a:t>INFORMACIÓN SÓLO CON FINES DE DISCUSIÓN - SUJETA A CAMBIOS</a:t>
            </a:r>
            <a:endParaRPr lang="en-US" sz="900" b="1">
              <a:solidFill>
                <a:srgbClr val="FF0000"/>
              </a:solidFill>
              <a:cs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0C95C9-D449-81D8-C310-9B10DEED72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2856" y="1066791"/>
            <a:ext cx="4451464" cy="3429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DD624D-E7C4-C312-C49A-F117E97BB8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414" y="1155216"/>
            <a:ext cx="6251803" cy="325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77538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D654B30-8389-451B-8905-20A130ED9F30}"/>
              </a:ext>
            </a:extLst>
          </p:cNvPr>
          <p:cNvSpPr txBox="1"/>
          <p:nvPr/>
        </p:nvSpPr>
        <p:spPr>
          <a:xfrm>
            <a:off x="0" y="2072569"/>
            <a:ext cx="12172996" cy="769441"/>
          </a:xfrm>
          <a:prstGeom prst="rect">
            <a:avLst/>
          </a:prstGeom>
          <a:solidFill>
            <a:srgbClr val="00B4BD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600"/>
              </a:spcAft>
            </a:pPr>
            <a:endParaRPr lang="en-US" sz="4400" b="1" i="1">
              <a:solidFill>
                <a:schemeClr val="bg1"/>
              </a:solidFill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3BC864-424D-4DD6-BA81-3AA0E08EC667}"/>
              </a:ext>
            </a:extLst>
          </p:cNvPr>
          <p:cNvSpPr txBox="1"/>
          <p:nvPr/>
        </p:nvSpPr>
        <p:spPr>
          <a:xfrm>
            <a:off x="215876" y="2103346"/>
            <a:ext cx="11760247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00660" algn="ctr">
              <a:spcBef>
                <a:spcPts val="1140"/>
              </a:spcBef>
            </a:pPr>
            <a:r>
              <a:rPr lang="es-419" sz="4000" b="1" spc="-10">
                <a:solidFill>
                  <a:schemeClr val="bg1"/>
                </a:solidFill>
                <a:latin typeface="Calibri"/>
                <a:cs typeface="Calibri"/>
              </a:rPr>
              <a:t>Próxima fase de los esfuerzos de participación pública</a:t>
            </a:r>
            <a:endParaRPr lang="fr-FR" sz="4000" b="1" spc="-1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81700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710390E-8F3B-D053-3145-BDCF705D4E96}"/>
              </a:ext>
            </a:extLst>
          </p:cNvPr>
          <p:cNvSpPr txBox="1"/>
          <p:nvPr/>
        </p:nvSpPr>
        <p:spPr>
          <a:xfrm>
            <a:off x="11728" y="5511800"/>
            <a:ext cx="3102594" cy="1346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E1B3B75-5653-7694-5199-C407DF77FE19}"/>
              </a:ext>
            </a:extLst>
          </p:cNvPr>
          <p:cNvSpPr txBox="1">
            <a:spLocks/>
          </p:cNvSpPr>
          <p:nvPr/>
        </p:nvSpPr>
        <p:spPr>
          <a:xfrm>
            <a:off x="151675" y="260976"/>
            <a:ext cx="9045633" cy="4291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err="1"/>
              <a:t>Reuniones</a:t>
            </a:r>
            <a:r>
              <a:rPr lang="en-US"/>
              <a:t> </a:t>
            </a:r>
            <a:r>
              <a:rPr lang="en-US" err="1"/>
              <a:t>comunitarias</a:t>
            </a:r>
            <a:endParaRPr lang="en-US"/>
          </a:p>
          <a:p>
            <a:r>
              <a:rPr lang="en-US" b="0" i="1"/>
              <a:t>En persona</a:t>
            </a:r>
            <a:endParaRPr lang="en-US" sz="2800" b="0" i="1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B8BE95A-E72B-810D-26AB-410A0CFA8B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8711452"/>
              </p:ext>
            </p:extLst>
          </p:nvPr>
        </p:nvGraphicFramePr>
        <p:xfrm>
          <a:off x="316775" y="1117681"/>
          <a:ext cx="9045632" cy="5221946"/>
        </p:xfrm>
        <a:graphic>
          <a:graphicData uri="http://schemas.openxmlformats.org/drawingml/2006/table">
            <a:tbl>
              <a:tblPr/>
              <a:tblGrid>
                <a:gridCol w="3632200">
                  <a:extLst>
                    <a:ext uri="{9D8B030D-6E8A-4147-A177-3AD203B41FA5}">
                      <a16:colId xmlns:a16="http://schemas.microsoft.com/office/drawing/2014/main" val="491808265"/>
                    </a:ext>
                  </a:extLst>
                </a:gridCol>
                <a:gridCol w="5413432">
                  <a:extLst>
                    <a:ext uri="{9D8B030D-6E8A-4147-A177-3AD203B41FA5}">
                      <a16:colId xmlns:a16="http://schemas.microsoft.com/office/drawing/2014/main" val="2924938605"/>
                    </a:ext>
                  </a:extLst>
                </a:gridCol>
              </a:tblGrid>
              <a:tr h="467066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1" i="0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En persona</a:t>
                      </a: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B4C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1" i="0" dirty="0" err="1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Ubicación</a:t>
                      </a:r>
                      <a:r>
                        <a:rPr lang="en-US" sz="1800" b="1" i="0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 de la </a:t>
                      </a:r>
                      <a:r>
                        <a:rPr lang="en-US" sz="1800" b="1" i="0" dirty="0" err="1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reunión</a:t>
                      </a:r>
                      <a:endParaRPr lang="en-US" sz="2400" b="1" i="0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B4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0029735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COMMERCE</a:t>
                      </a:r>
                    </a:p>
                    <a:p>
                      <a:pPr algn="l" fontAlgn="base"/>
                      <a:r>
                        <a:rPr lang="es-419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jueves, 1 de febrero de 2024</a:t>
                      </a:r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6-8pm</a:t>
                      </a:r>
                      <a:endParaRPr lang="en-US" sz="1800" b="0" i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EB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Bristow Park Community Center​</a:t>
                      </a:r>
                    </a:p>
                    <a:p>
                      <a:pPr marL="0" algn="l" defTabSz="914400" rtl="0" eaLnBrk="1" fontAlgn="base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1466 S McDonnell Ave</a:t>
                      </a:r>
                    </a:p>
                    <a:p>
                      <a:pPr marL="0" algn="l" defTabSz="914400" rtl="0" eaLnBrk="1" fontAlgn="base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Commerce, CA 90040</a:t>
                      </a: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8437155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1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LYNWOOD</a:t>
                      </a:r>
                    </a:p>
                    <a:p>
                      <a:pPr algn="l" fontAlgn="base"/>
                      <a:r>
                        <a:rPr lang="es-419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miércoles, 7 de febrero de 2024</a:t>
                      </a:r>
                    </a:p>
                    <a:p>
                      <a:pPr algn="l" fontAlgn="base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6-8pm</a:t>
                      </a:r>
                      <a:endParaRPr lang="en-US" sz="1800" b="0" i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5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Bateman Hall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  <a:p>
                      <a:pPr fontAlgn="base"/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11331 Ernestine Ave</a:t>
                      </a:r>
                    </a:p>
                    <a:p>
                      <a:pPr fontAlgn="base"/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Lynwood, CA 90262</a:t>
                      </a: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8379769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LONG BEACH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18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lunes, 12 de febrero de 2024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6-8pm</a:t>
                      </a: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Museum of Latin American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Art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628 Alamitos Ave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Long Beach, CA 90802</a:t>
                      </a: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9663295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COMPTON</a:t>
                      </a: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  <a:p>
                      <a:pPr algn="l" fontAlgn="base"/>
                      <a:r>
                        <a:rPr lang="es-419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miércoles, 21 de febrero de 2024</a:t>
                      </a:r>
                    </a:p>
                    <a:p>
                      <a:pPr algn="l" fontAlgn="base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6-8pm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5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</a:rPr>
                        <a:t>East Rancho Dominguez Park</a:t>
                      </a:r>
                      <a:endParaRPr lang="en-US" sz="1800" dirty="0">
                        <a:effectLst/>
                      </a:endParaRPr>
                    </a:p>
                    <a:p>
                      <a:pPr fontAlgn="base"/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15116 Atlantic Ave</a:t>
                      </a:r>
                    </a:p>
                    <a:p>
                      <a:pPr fontAlgn="base"/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East Compton, CA 90221</a:t>
                      </a:r>
                      <a:endParaRPr lang="en-US" sz="1800" dirty="0">
                        <a:effectLst/>
                      </a:endParaRP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382839"/>
                  </a:ext>
                </a:extLst>
              </a:tr>
            </a:tbl>
          </a:graphicData>
        </a:graphic>
      </p:graphicFrame>
      <p:pic>
        <p:nvPicPr>
          <p:cNvPr id="3" name="Graphic 2" descr="Social network with solid fill">
            <a:extLst>
              <a:ext uri="{FF2B5EF4-FFF2-40B4-BE49-F238E27FC236}">
                <a16:creationId xmlns:a16="http://schemas.microsoft.com/office/drawing/2014/main" id="{C23DCD7D-5694-8C0E-0B85-7455430BF0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0628" y="63500"/>
            <a:ext cx="889697" cy="824099"/>
          </a:xfrm>
          <a:prstGeom prst="rect">
            <a:avLst/>
          </a:prstGeom>
        </p:spPr>
      </p:pic>
      <p:pic>
        <p:nvPicPr>
          <p:cNvPr id="4" name="Graphic 3" descr="Users with solid fill">
            <a:extLst>
              <a:ext uri="{FF2B5EF4-FFF2-40B4-BE49-F238E27FC236}">
                <a16:creationId xmlns:a16="http://schemas.microsoft.com/office/drawing/2014/main" id="{BB117E05-91E2-7F78-E39A-6931BB4BBB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87040" y="187809"/>
            <a:ext cx="699790" cy="6997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2CBD74-4AEE-6DB3-BA75-16416E430E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61423" y="1053107"/>
            <a:ext cx="2478902" cy="5458858"/>
          </a:xfrm>
          <a:prstGeom prst="rect">
            <a:avLst/>
          </a:prstGeom>
        </p:spPr>
      </p:pic>
      <p:sp>
        <p:nvSpPr>
          <p:cNvPr id="9" name="TextBox 1">
            <a:extLst>
              <a:ext uri="{FF2B5EF4-FFF2-40B4-BE49-F238E27FC236}">
                <a16:creationId xmlns:a16="http://schemas.microsoft.com/office/drawing/2014/main" id="{59ABD65D-F2F9-1582-9843-6A5329091C1D}"/>
              </a:ext>
            </a:extLst>
          </p:cNvPr>
          <p:cNvSpPr txBox="1"/>
          <p:nvPr/>
        </p:nvSpPr>
        <p:spPr>
          <a:xfrm>
            <a:off x="4050690" y="6592823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419" sz="900" b="1">
                <a:solidFill>
                  <a:srgbClr val="FF0000"/>
                </a:solidFill>
                <a:cs typeface="Calibri"/>
              </a:rPr>
              <a:t>INFORMACIÓN SÓLO CON FINES DE DISCUSIÓN - SUJETA A CAMBIOS</a:t>
            </a:r>
            <a:endParaRPr lang="en-US" sz="900" b="1">
              <a:solidFill>
                <a:srgbClr val="FF0000"/>
              </a:solidFill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2CD559-7C95-4FEB-203D-051623BA8FEF}"/>
              </a:ext>
            </a:extLst>
          </p:cNvPr>
          <p:cNvSpPr txBox="1"/>
          <p:nvPr/>
        </p:nvSpPr>
        <p:spPr>
          <a:xfrm>
            <a:off x="9898128" y="1174243"/>
            <a:ext cx="777823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err="1"/>
              <a:t>Presencial</a:t>
            </a:r>
            <a:endParaRPr lang="es-419" sz="1100" b="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FBC41D-E45B-B74A-84B5-9C658B17CDF4}"/>
              </a:ext>
            </a:extLst>
          </p:cNvPr>
          <p:cNvSpPr txBox="1"/>
          <p:nvPr/>
        </p:nvSpPr>
        <p:spPr>
          <a:xfrm>
            <a:off x="10958393" y="1192611"/>
            <a:ext cx="103250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/>
              <a:t>Sitios </a:t>
            </a:r>
            <a:r>
              <a:rPr lang="en-US" sz="1000" b="1" err="1"/>
              <a:t>Virtuales</a:t>
            </a:r>
            <a:endParaRPr lang="es-419" sz="1000" b="1"/>
          </a:p>
        </p:txBody>
      </p:sp>
    </p:spTree>
    <p:extLst>
      <p:ext uri="{BB962C8B-B14F-4D97-AF65-F5344CB8AC3E}">
        <p14:creationId xmlns:p14="http://schemas.microsoft.com/office/powerpoint/2010/main" val="25848909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5FEA7E-A67C-9E20-CE17-CF7F4A5E87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FA089A8-3B51-5D62-1A85-594794B4B1B8}"/>
              </a:ext>
            </a:extLst>
          </p:cNvPr>
          <p:cNvSpPr txBox="1"/>
          <p:nvPr/>
        </p:nvSpPr>
        <p:spPr>
          <a:xfrm>
            <a:off x="34306" y="5511800"/>
            <a:ext cx="3102594" cy="1346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2A7AEDF-7CAB-A149-AAAD-7556A6C8A211}"/>
              </a:ext>
            </a:extLst>
          </p:cNvPr>
          <p:cNvSpPr txBox="1">
            <a:spLocks/>
          </p:cNvSpPr>
          <p:nvPr/>
        </p:nvSpPr>
        <p:spPr>
          <a:xfrm>
            <a:off x="151675" y="260976"/>
            <a:ext cx="9045633" cy="4291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err="1"/>
              <a:t>Reuniones</a:t>
            </a:r>
            <a:r>
              <a:rPr lang="en-US"/>
              <a:t> </a:t>
            </a:r>
            <a:r>
              <a:rPr lang="en-US" err="1"/>
              <a:t>comunitarias</a:t>
            </a:r>
            <a:endParaRPr lang="en-US"/>
          </a:p>
          <a:p>
            <a:r>
              <a:rPr lang="en-US" b="0" i="1" err="1"/>
              <a:t>Virtuales</a:t>
            </a:r>
            <a:r>
              <a:rPr lang="en-US" b="0" i="1"/>
              <a:t>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C99D9DC-7029-BF95-3905-997B0E75CF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9201686"/>
              </p:ext>
            </p:extLst>
          </p:nvPr>
        </p:nvGraphicFramePr>
        <p:xfrm>
          <a:off x="324513" y="1019370"/>
          <a:ext cx="9151996" cy="55877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6619">
                  <a:extLst>
                    <a:ext uri="{9D8B030D-6E8A-4147-A177-3AD203B41FA5}">
                      <a16:colId xmlns:a16="http://schemas.microsoft.com/office/drawing/2014/main" val="3729830840"/>
                    </a:ext>
                  </a:extLst>
                </a:gridCol>
                <a:gridCol w="2939059">
                  <a:extLst>
                    <a:ext uri="{9D8B030D-6E8A-4147-A177-3AD203B41FA5}">
                      <a16:colId xmlns:a16="http://schemas.microsoft.com/office/drawing/2014/main" val="554472479"/>
                    </a:ext>
                  </a:extLst>
                </a:gridCol>
                <a:gridCol w="2856318">
                  <a:extLst>
                    <a:ext uri="{9D8B030D-6E8A-4147-A177-3AD203B41FA5}">
                      <a16:colId xmlns:a16="http://schemas.microsoft.com/office/drawing/2014/main" val="3729643668"/>
                    </a:ext>
                  </a:extLst>
                </a:gridCol>
              </a:tblGrid>
              <a:tr h="467106">
                <a:tc>
                  <a:txBody>
                    <a:bodyPr/>
                    <a:lstStyle/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kern="1200" dirty="0">
                          <a:solidFill>
                            <a:srgbClr val="404040"/>
                          </a:solidFill>
                          <a:effectLst/>
                          <a:latin typeface="Calibri"/>
                        </a:rPr>
                        <a:t>Virtual</a:t>
                      </a:r>
                      <a:endParaRPr lang="en-US" sz="1800" b="0" i="0" u="none" strike="noStrike" dirty="0">
                        <a:effectLst/>
                        <a:latin typeface="Calibri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1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kern="1200" dirty="0">
                          <a:solidFill>
                            <a:srgbClr val="404040"/>
                          </a:solidFill>
                          <a:effectLst/>
                          <a:latin typeface="Calibri"/>
                        </a:rPr>
                        <a:t> </a:t>
                      </a:r>
                      <a:r>
                        <a:rPr lang="en-US" sz="1800" b="1" i="0" u="none" strike="noStrike" kern="1200" dirty="0">
                          <a:solidFill>
                            <a:srgbClr val="404040"/>
                          </a:solidFill>
                          <a:effectLst/>
                          <a:latin typeface="+mn-lt"/>
                        </a:rPr>
                        <a:t>Sitios locales de </a:t>
                      </a:r>
                      <a:r>
                        <a:rPr lang="en-US" sz="1800" b="1" i="0" u="none" strike="noStrike" kern="1200" dirty="0" err="1">
                          <a:solidFill>
                            <a:srgbClr val="404040"/>
                          </a:solidFill>
                          <a:effectLst/>
                          <a:latin typeface="+mn-lt"/>
                        </a:rPr>
                        <a:t>transmisión</a:t>
                      </a:r>
                      <a:endParaRPr lang="en-US" sz="1800" b="0" i="0" u="none" strike="noStrike" dirty="0">
                        <a:effectLst/>
                        <a:latin typeface="Calibri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1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i="0" u="none" strike="noStrike">
                        <a:effectLst/>
                        <a:latin typeface="Calibri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1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0587613"/>
                  </a:ext>
                </a:extLst>
              </a:tr>
              <a:tr h="1043614">
                <a:tc>
                  <a:txBody>
                    <a:bodyPr/>
                    <a:lstStyle/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REUNIÓN #1 – Almuerzo</a:t>
                      </a:r>
                    </a:p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jueves, 1 de febrero de 2024</a:t>
                      </a:r>
                    </a:p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12-2pm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E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EAST LOS ANGELES</a:t>
                      </a: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East Los Angeles College 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(ELA campus)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1301 Avenida Cesar Chavez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Monterey Park, CA 91754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E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051538"/>
                  </a:ext>
                </a:extLst>
              </a:tr>
              <a:tr h="1069826">
                <a:tc>
                  <a:txBody>
                    <a:bodyPr/>
                    <a:lstStyle/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REUNIÓN #2 - Fin de semana</a:t>
                      </a:r>
                    </a:p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sábado, 3 de febrero de 2024</a:t>
                      </a:r>
                    </a:p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10-11:30am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9F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SOUTH GATE</a:t>
                      </a: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East Los Angeles College </a:t>
                      </a:r>
                      <a:b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</a:br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South Gate Campus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2340 Firestone Blvd.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South Gate, CA 90280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9F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LONG BEACH</a:t>
                      </a: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Salvation Army Community Ctr</a:t>
                      </a: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3000 Long Beach Blvd.</a:t>
                      </a: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Long Beach, CA 90807</a:t>
                      </a: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9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95288"/>
                  </a:ext>
                </a:extLst>
              </a:tr>
              <a:tr h="1043614">
                <a:tc>
                  <a:txBody>
                    <a:bodyPr/>
                    <a:lstStyle/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Reunión virtual # 3 - Por la tarde</a:t>
                      </a:r>
                    </a:p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lunes, 5 de febrero de 2024</a:t>
                      </a:r>
                    </a:p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6-8pm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E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LONG BEACH</a:t>
                      </a: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Cabrillo High School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2001 Santa Fe Ave.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Long Beach, CA 90810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8186775"/>
                  </a:ext>
                </a:extLst>
              </a:tr>
              <a:tr h="1043614">
                <a:tc>
                  <a:txBody>
                    <a:bodyPr/>
                    <a:lstStyle/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REUNIÓN #4 - Por la tarde</a:t>
                      </a:r>
                    </a:p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miércoles, 13 de febrero de 2024</a:t>
                      </a:r>
                    </a:p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6-8pm</a:t>
                      </a:r>
                      <a:endParaRPr lang="en-US" sz="1600" b="0" i="0" u="none" strike="noStrike" dirty="0">
                        <a:effectLst/>
                        <a:latin typeface="Calibri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9F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MAYWOOD</a:t>
                      </a:r>
                      <a:br>
                        <a:rPr lang="en-US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Southeast Rio Vista YMCA</a:t>
                      </a:r>
                      <a:endParaRPr lang="en-US" sz="1600" b="0" i="0" u="none" strike="noStrike" dirty="0">
                        <a:effectLst/>
                        <a:latin typeface="Calibri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4801 E. 58th St.</a:t>
                      </a:r>
                      <a:endParaRPr lang="en-US" sz="1600" b="0" i="0" u="none" strike="noStrike" dirty="0">
                        <a:effectLst/>
                        <a:latin typeface="Calibri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Maywood, CA 90270</a:t>
                      </a: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9F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DOWNEY</a:t>
                      </a: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Rancho Los Amigos National Rehabilitation Center</a:t>
                      </a:r>
                      <a:endParaRPr lang="en-US" sz="1600" b="0" i="0" u="none" strike="noStrike" dirty="0">
                        <a:effectLst/>
                        <a:latin typeface="+mn-lt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7601 Imperial Hwy</a:t>
                      </a:r>
                      <a:endParaRPr lang="en-US" sz="1600" b="0" i="0" u="none" strike="noStrike" dirty="0">
                        <a:effectLst/>
                        <a:latin typeface="+mn-lt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Downey, CA 90242</a:t>
                      </a:r>
                      <a:endParaRPr lang="en-US" sz="1600" b="0" i="0" u="none" strike="noStrike" dirty="0">
                        <a:effectLst/>
                        <a:latin typeface="+mn-lt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9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768380"/>
                  </a:ext>
                </a:extLst>
              </a:tr>
            </a:tbl>
          </a:graphicData>
        </a:graphic>
      </p:graphicFrame>
      <p:pic>
        <p:nvPicPr>
          <p:cNvPr id="2" name="Graphic 1" descr="Social network with solid fill">
            <a:extLst>
              <a:ext uri="{FF2B5EF4-FFF2-40B4-BE49-F238E27FC236}">
                <a16:creationId xmlns:a16="http://schemas.microsoft.com/office/drawing/2014/main" id="{04FAD69D-5923-1ACC-EA12-8F91C2596F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0628" y="63500"/>
            <a:ext cx="889697" cy="824099"/>
          </a:xfrm>
          <a:prstGeom prst="rect">
            <a:avLst/>
          </a:prstGeom>
        </p:spPr>
      </p:pic>
      <p:pic>
        <p:nvPicPr>
          <p:cNvPr id="4" name="Graphic 3" descr="Users with solid fill">
            <a:extLst>
              <a:ext uri="{FF2B5EF4-FFF2-40B4-BE49-F238E27FC236}">
                <a16:creationId xmlns:a16="http://schemas.microsoft.com/office/drawing/2014/main" id="{6E502124-3BFB-AC95-85D4-A442780D56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87040" y="187809"/>
            <a:ext cx="699790" cy="6997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ACFF30-CA6C-85CB-D518-8A9D322F2C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61423" y="1117681"/>
            <a:ext cx="2478902" cy="5458858"/>
          </a:xfrm>
          <a:prstGeom prst="rect">
            <a:avLst/>
          </a:prstGeom>
        </p:spPr>
      </p:pic>
      <p:sp>
        <p:nvSpPr>
          <p:cNvPr id="9" name="TextBox 1">
            <a:extLst>
              <a:ext uri="{FF2B5EF4-FFF2-40B4-BE49-F238E27FC236}">
                <a16:creationId xmlns:a16="http://schemas.microsoft.com/office/drawing/2014/main" id="{3BA7D9BE-2338-0CC0-52CA-B9E6972B52D3}"/>
              </a:ext>
            </a:extLst>
          </p:cNvPr>
          <p:cNvSpPr txBox="1"/>
          <p:nvPr/>
        </p:nvSpPr>
        <p:spPr>
          <a:xfrm>
            <a:off x="4059761" y="6656323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419" sz="900" b="1">
                <a:solidFill>
                  <a:srgbClr val="FF0000"/>
                </a:solidFill>
                <a:cs typeface="Calibri"/>
              </a:rPr>
              <a:t>INFORMACIÓN SÓLO CON FINES DE DISCUSIÓN - SUJETA A CAMBIOS</a:t>
            </a:r>
            <a:endParaRPr lang="en-US" sz="900" b="1">
              <a:solidFill>
                <a:srgbClr val="FF000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11678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58588-3FAC-8163-1A0F-C88B28048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675" y="255524"/>
            <a:ext cx="9045633" cy="429145"/>
          </a:xfrm>
        </p:spPr>
        <p:txBody>
          <a:bodyPr/>
          <a:lstStyle/>
          <a:p>
            <a:r>
              <a:rPr lang="es-419"/>
              <a:t>Encuéntrenos en las casetas de información y eventos emergentes 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486628-53BE-7FD7-8061-5444F6FEE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47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C039A87-4A32-8701-B6DA-8F4691A07F78}"/>
              </a:ext>
            </a:extLst>
          </p:cNvPr>
          <p:cNvGrpSpPr/>
          <p:nvPr/>
        </p:nvGrpSpPr>
        <p:grpSpPr>
          <a:xfrm>
            <a:off x="301717" y="1207702"/>
            <a:ext cx="1372791" cy="785404"/>
            <a:chOff x="272572" y="3252638"/>
            <a:chExt cx="692168" cy="431494"/>
          </a:xfrm>
        </p:grpSpPr>
        <p:pic>
          <p:nvPicPr>
            <p:cNvPr id="6" name="Graphic 5" descr="Kiosk with solid fill">
              <a:extLst>
                <a:ext uri="{FF2B5EF4-FFF2-40B4-BE49-F238E27FC236}">
                  <a16:creationId xmlns:a16="http://schemas.microsoft.com/office/drawing/2014/main" id="{C5C2D0A0-8098-BE5F-9A0B-13D14C9CD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33246" y="3252638"/>
              <a:ext cx="431494" cy="431494"/>
            </a:xfrm>
            <a:prstGeom prst="rect">
              <a:avLst/>
            </a:prstGeom>
          </p:spPr>
        </p:pic>
        <p:pic>
          <p:nvPicPr>
            <p:cNvPr id="7" name="Graphic 6" descr="Child with balloon with solid fill">
              <a:extLst>
                <a:ext uri="{FF2B5EF4-FFF2-40B4-BE49-F238E27FC236}">
                  <a16:creationId xmlns:a16="http://schemas.microsoft.com/office/drawing/2014/main" id="{6D5353F1-D0EE-921C-B4CF-66B1392247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72572" y="3267956"/>
              <a:ext cx="385464" cy="385464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BCA147C-30A8-5FD6-304D-949327A9D642}"/>
              </a:ext>
            </a:extLst>
          </p:cNvPr>
          <p:cNvGrpSpPr/>
          <p:nvPr/>
        </p:nvGrpSpPr>
        <p:grpSpPr>
          <a:xfrm>
            <a:off x="314766" y="3483249"/>
            <a:ext cx="1541932" cy="833911"/>
            <a:chOff x="248337" y="4878799"/>
            <a:chExt cx="872585" cy="476752"/>
          </a:xfrm>
        </p:grpSpPr>
        <p:pic>
          <p:nvPicPr>
            <p:cNvPr id="9" name="Graphic 8" descr="Park scene with solid fill">
              <a:extLst>
                <a:ext uri="{FF2B5EF4-FFF2-40B4-BE49-F238E27FC236}">
                  <a16:creationId xmlns:a16="http://schemas.microsoft.com/office/drawing/2014/main" id="{DF864139-45A9-5A83-C4D5-FE2113718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58036" y="4878799"/>
              <a:ext cx="462886" cy="462886"/>
            </a:xfrm>
            <a:prstGeom prst="rect">
              <a:avLst/>
            </a:prstGeom>
          </p:spPr>
        </p:pic>
        <p:pic>
          <p:nvPicPr>
            <p:cNvPr id="10" name="Graphic 9" descr="Kiosk with solid fill">
              <a:extLst>
                <a:ext uri="{FF2B5EF4-FFF2-40B4-BE49-F238E27FC236}">
                  <a16:creationId xmlns:a16="http://schemas.microsoft.com/office/drawing/2014/main" id="{EA3E55EC-52D3-FD87-E66F-8BCC8B6B6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48337" y="4906531"/>
              <a:ext cx="449020" cy="449020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3B6C04A-6002-C984-0FAB-4976C449B211}"/>
              </a:ext>
            </a:extLst>
          </p:cNvPr>
          <p:cNvSpPr txBox="1"/>
          <p:nvPr/>
        </p:nvSpPr>
        <p:spPr>
          <a:xfrm>
            <a:off x="314766" y="2149384"/>
            <a:ext cx="2951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2000" b="1"/>
              <a:t>Casetas de información</a:t>
            </a:r>
          </a:p>
          <a:p>
            <a:r>
              <a:rPr lang="es-419" sz="2000" i="1"/>
              <a:t>Actos comunitarios locales</a:t>
            </a:r>
            <a:endParaRPr lang="en-US" sz="1600" i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5B19C6-1752-F321-62FA-E038EF02B67F}"/>
              </a:ext>
            </a:extLst>
          </p:cNvPr>
          <p:cNvSpPr txBox="1"/>
          <p:nvPr/>
        </p:nvSpPr>
        <p:spPr>
          <a:xfrm>
            <a:off x="301717" y="4360258"/>
            <a:ext cx="38925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2000" b="1"/>
              <a:t>Eventos emergentes en centros de actividad</a:t>
            </a:r>
          </a:p>
          <a:p>
            <a:r>
              <a:rPr lang="es-419" sz="2000" i="1"/>
              <a:t>Estaciones/paradas de tránsito, mercados, otros</a:t>
            </a:r>
            <a:endParaRPr lang="en-US" sz="1600" i="1"/>
          </a:p>
        </p:txBody>
      </p:sp>
      <p:pic>
        <p:nvPicPr>
          <p:cNvPr id="3" name="Graphic 2" descr="Social network with solid fill">
            <a:extLst>
              <a:ext uri="{FF2B5EF4-FFF2-40B4-BE49-F238E27FC236}">
                <a16:creationId xmlns:a16="http://schemas.microsoft.com/office/drawing/2014/main" id="{6262B917-4538-98E6-2701-3105DE8045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50628" y="63500"/>
            <a:ext cx="889697" cy="82409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692D9C5-C8C4-7190-64CE-1FE5381840A6}"/>
              </a:ext>
            </a:extLst>
          </p:cNvPr>
          <p:cNvGrpSpPr/>
          <p:nvPr/>
        </p:nvGrpSpPr>
        <p:grpSpPr>
          <a:xfrm>
            <a:off x="9724751" y="368498"/>
            <a:ext cx="742889" cy="425023"/>
            <a:chOff x="272572" y="3252638"/>
            <a:chExt cx="692168" cy="431494"/>
          </a:xfrm>
        </p:grpSpPr>
        <p:pic>
          <p:nvPicPr>
            <p:cNvPr id="16" name="Graphic 15" descr="Kiosk with solid fill">
              <a:extLst>
                <a:ext uri="{FF2B5EF4-FFF2-40B4-BE49-F238E27FC236}">
                  <a16:creationId xmlns:a16="http://schemas.microsoft.com/office/drawing/2014/main" id="{C817B978-BA34-8669-0775-68DD2EB90A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33246" y="3252638"/>
              <a:ext cx="431494" cy="431494"/>
            </a:xfrm>
            <a:prstGeom prst="rect">
              <a:avLst/>
            </a:prstGeom>
          </p:spPr>
        </p:pic>
        <p:pic>
          <p:nvPicPr>
            <p:cNvPr id="17" name="Graphic 16" descr="Child with balloon with solid fill">
              <a:extLst>
                <a:ext uri="{FF2B5EF4-FFF2-40B4-BE49-F238E27FC236}">
                  <a16:creationId xmlns:a16="http://schemas.microsoft.com/office/drawing/2014/main" id="{4F6DD897-311B-E035-9A40-362DA28356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72572" y="3267956"/>
              <a:ext cx="385464" cy="385464"/>
            </a:xfrm>
            <a:prstGeom prst="rect">
              <a:avLst/>
            </a:prstGeom>
          </p:spPr>
        </p:pic>
      </p:grpSp>
      <p:pic>
        <p:nvPicPr>
          <p:cNvPr id="18" name="Graphic 17" descr="Park scene with solid fill">
            <a:extLst>
              <a:ext uri="{FF2B5EF4-FFF2-40B4-BE49-F238E27FC236}">
                <a16:creationId xmlns:a16="http://schemas.microsoft.com/office/drawing/2014/main" id="{F8EEF54D-E650-C0F3-4519-A4E06AB377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33773" y="140225"/>
            <a:ext cx="682988" cy="67605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F65E847-2298-86B7-A94D-4C9D2756A6C5}"/>
              </a:ext>
            </a:extLst>
          </p:cNvPr>
          <p:cNvSpPr txBox="1"/>
          <p:nvPr/>
        </p:nvSpPr>
        <p:spPr>
          <a:xfrm>
            <a:off x="8545167" y="4497539"/>
            <a:ext cx="6100618" cy="4025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600" err="1">
                <a:solidFill>
                  <a:srgbClr val="000000"/>
                </a:solidFill>
                <a:cs typeface="Calibri"/>
              </a:rPr>
              <a:t>Visite</a:t>
            </a:r>
            <a:r>
              <a:rPr lang="en-US" sz="1600">
                <a:solidFill>
                  <a:srgbClr val="000000"/>
                </a:solidFill>
                <a:cs typeface="Calibri"/>
              </a:rPr>
              <a:t>: </a:t>
            </a:r>
            <a:r>
              <a:rPr lang="en-US" sz="1800" b="0" i="1" strike="noStrike" baseline="0">
                <a:solidFill>
                  <a:srgbClr val="0070C0"/>
                </a:solidFill>
                <a:latin typeface="ScalaSansPro-Ita"/>
              </a:rPr>
              <a:t>metro.net/</a:t>
            </a:r>
            <a:r>
              <a:rPr lang="en-US" sz="1800" b="0" i="1" strike="noStrike" baseline="0" err="1">
                <a:solidFill>
                  <a:srgbClr val="0070C0"/>
                </a:solidFill>
                <a:latin typeface="ScalaSansPro-Ita"/>
              </a:rPr>
              <a:t>lb</a:t>
            </a:r>
            <a:r>
              <a:rPr lang="en-US" sz="1800" b="0" i="1" strike="noStrike" baseline="0">
                <a:solidFill>
                  <a:srgbClr val="0070C0"/>
                </a:solidFill>
                <a:latin typeface="ScalaSansPro-Ita"/>
              </a:rPr>
              <a:t>-</a:t>
            </a:r>
            <a:r>
              <a:rPr lang="en-US" sz="1800" b="0" i="1" strike="noStrike" baseline="0" err="1">
                <a:solidFill>
                  <a:srgbClr val="0070C0"/>
                </a:solidFill>
                <a:latin typeface="ScalaSansPro-Ita"/>
              </a:rPr>
              <a:t>ela</a:t>
            </a:r>
            <a:r>
              <a:rPr lang="en-US" sz="1800" b="0" i="1" strike="noStrike" baseline="0">
                <a:solidFill>
                  <a:srgbClr val="0070C0"/>
                </a:solidFill>
                <a:latin typeface="ScalaSansPro-Ita"/>
              </a:rPr>
              <a:t>-cp-hub </a:t>
            </a:r>
            <a:endParaRPr lang="en-US" sz="1600" b="1" i="1">
              <a:solidFill>
                <a:srgbClr val="0070C0"/>
              </a:solidFill>
              <a:cs typeface="Calibri"/>
            </a:endParaRPr>
          </a:p>
        </p:txBody>
      </p:sp>
      <p:pic>
        <p:nvPicPr>
          <p:cNvPr id="21" name="Picture 20" descr="A qr code with a star in the center&#10;&#10;Description automatically generated">
            <a:extLst>
              <a:ext uri="{FF2B5EF4-FFF2-40B4-BE49-F238E27FC236}">
                <a16:creationId xmlns:a16="http://schemas.microsoft.com/office/drawing/2014/main" id="{E30B73F0-0C4E-4C22-E015-93C82BC2BF3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87344" y="2898569"/>
            <a:ext cx="1497478" cy="1497478"/>
          </a:xfrm>
          <a:prstGeom prst="rect">
            <a:avLst/>
          </a:prstGeom>
        </p:spPr>
      </p:pic>
      <p:pic>
        <p:nvPicPr>
          <p:cNvPr id="24" name="Picture 23" descr="A person standing at a table&#10;&#10;Description automatically generated">
            <a:extLst>
              <a:ext uri="{FF2B5EF4-FFF2-40B4-BE49-F238E27FC236}">
                <a16:creationId xmlns:a16="http://schemas.microsoft.com/office/drawing/2014/main" id="{4E409501-BD04-F7D2-6CDF-BF4B12BCA740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4425" r="16197"/>
          <a:stretch/>
        </p:blipFill>
        <p:spPr>
          <a:xfrm rot="5400000">
            <a:off x="4941924" y="624803"/>
            <a:ext cx="2885655" cy="3644872"/>
          </a:xfrm>
          <a:prstGeom prst="rect">
            <a:avLst/>
          </a:prstGeom>
        </p:spPr>
      </p:pic>
      <p:pic>
        <p:nvPicPr>
          <p:cNvPr id="26" name="Picture 25" descr="A group of people standing in front of tents&#10;&#10;Description automatically generated">
            <a:extLst>
              <a:ext uri="{FF2B5EF4-FFF2-40B4-BE49-F238E27FC236}">
                <a16:creationId xmlns:a16="http://schemas.microsoft.com/office/drawing/2014/main" id="{31BBFED7-37ED-9DD5-A208-2CD60BE33411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10689"/>
          <a:stretch/>
        </p:blipFill>
        <p:spPr>
          <a:xfrm>
            <a:off x="4550127" y="4019169"/>
            <a:ext cx="3669248" cy="2457788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D817BFE-7AAE-5F30-2D65-3A74C69CD8F6}"/>
              </a:ext>
            </a:extLst>
          </p:cNvPr>
          <p:cNvSpPr/>
          <p:nvPr/>
        </p:nvSpPr>
        <p:spPr>
          <a:xfrm>
            <a:off x="8698199" y="2415251"/>
            <a:ext cx="3075768" cy="3018413"/>
          </a:xfrm>
          <a:prstGeom prst="roundRect">
            <a:avLst/>
          </a:prstGeom>
          <a:noFill/>
          <a:ln w="38100"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EA9EA73F-EBDC-503F-0108-F94D7C7C5CE6}"/>
              </a:ext>
            </a:extLst>
          </p:cNvPr>
          <p:cNvSpPr txBox="1"/>
          <p:nvPr/>
        </p:nvSpPr>
        <p:spPr>
          <a:xfrm>
            <a:off x="4050690" y="6592823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419" sz="900" b="1">
                <a:solidFill>
                  <a:srgbClr val="FF0000"/>
                </a:solidFill>
                <a:cs typeface="Calibri"/>
              </a:rPr>
              <a:t>INFORMACIÓN SÓLO CON FINES DE DISCUSIÓN - SUJETA A CAMBIOS</a:t>
            </a:r>
            <a:endParaRPr lang="en-US" sz="900" b="1">
              <a:solidFill>
                <a:srgbClr val="FF000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18588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EEDC8-2133-40FC-AAB2-AB70D51DE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97" y="269189"/>
            <a:ext cx="9045633" cy="429145"/>
          </a:xfrm>
        </p:spPr>
        <p:txBody>
          <a:bodyPr/>
          <a:lstStyle/>
          <a:p>
            <a:r>
              <a:rPr lang="en-US"/>
              <a:t>¡</a:t>
            </a:r>
            <a:r>
              <a:rPr lang="en-US" err="1"/>
              <a:t>Participe</a:t>
            </a:r>
            <a:r>
              <a:rPr lang="en-US"/>
              <a:t>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5E52B9-8DF8-0E45-BAA9-888411CFDA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48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9B8964D-0083-4928-11F3-CAE3C111C926}"/>
              </a:ext>
            </a:extLst>
          </p:cNvPr>
          <p:cNvGrpSpPr/>
          <p:nvPr/>
        </p:nvGrpSpPr>
        <p:grpSpPr>
          <a:xfrm>
            <a:off x="5012738" y="901953"/>
            <a:ext cx="2292556" cy="1963603"/>
            <a:chOff x="1713340" y="4881862"/>
            <a:chExt cx="2114477" cy="1955242"/>
          </a:xfrm>
        </p:grpSpPr>
        <p:pic>
          <p:nvPicPr>
            <p:cNvPr id="5" name="Graphic 4" descr="Social network with solid fill">
              <a:extLst>
                <a:ext uri="{FF2B5EF4-FFF2-40B4-BE49-F238E27FC236}">
                  <a16:creationId xmlns:a16="http://schemas.microsoft.com/office/drawing/2014/main" id="{BCFDDDEB-ABB0-3B6F-942E-F3F3CC68F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99758" y="4881862"/>
              <a:ext cx="1427761" cy="142776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0358199-70A7-69F3-1E3B-440953C3DADC}"/>
                </a:ext>
              </a:extLst>
            </p:cNvPr>
            <p:cNvSpPr txBox="1"/>
            <p:nvPr/>
          </p:nvSpPr>
          <p:spPr>
            <a:xfrm>
              <a:off x="1713340" y="6377405"/>
              <a:ext cx="2114477" cy="459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¡</a:t>
              </a:r>
              <a:r>
                <a:rPr lang="en-US" sz="2400" b="1" err="1">
                  <a:solidFill>
                    <a:srgbClr val="0070C0"/>
                  </a:solidFill>
                </a:rPr>
                <a:t>Acompáñenos</a:t>
              </a:r>
              <a:r>
                <a:rPr lang="en-US" sz="2400" b="1">
                  <a:solidFill>
                    <a:srgbClr val="0070C0"/>
                  </a:solidFill>
                </a:rPr>
                <a:t>!</a:t>
              </a:r>
            </a:p>
          </p:txBody>
        </p:sp>
      </p:grpSp>
      <p:pic>
        <p:nvPicPr>
          <p:cNvPr id="7" name="Graphic 6" descr="Users with solid fill">
            <a:extLst>
              <a:ext uri="{FF2B5EF4-FFF2-40B4-BE49-F238E27FC236}">
                <a16:creationId xmlns:a16="http://schemas.microsoft.com/office/drawing/2014/main" id="{595F5598-FA15-154E-FE67-8C0EF23A94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04180" y="3025736"/>
            <a:ext cx="463459" cy="46345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C6E6ED3-3614-5B25-81A6-3CFFF2F5002D}"/>
              </a:ext>
            </a:extLst>
          </p:cNvPr>
          <p:cNvGrpSpPr/>
          <p:nvPr/>
        </p:nvGrpSpPr>
        <p:grpSpPr>
          <a:xfrm>
            <a:off x="4212005" y="3882076"/>
            <a:ext cx="754199" cy="431494"/>
            <a:chOff x="272572" y="3252638"/>
            <a:chExt cx="692168" cy="431494"/>
          </a:xfrm>
        </p:grpSpPr>
        <p:pic>
          <p:nvPicPr>
            <p:cNvPr id="9" name="Graphic 8" descr="Kiosk with solid fill">
              <a:extLst>
                <a:ext uri="{FF2B5EF4-FFF2-40B4-BE49-F238E27FC236}">
                  <a16:creationId xmlns:a16="http://schemas.microsoft.com/office/drawing/2014/main" id="{3CC29882-53D2-09D8-87E1-C644BC36FB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33246" y="3252638"/>
              <a:ext cx="431494" cy="431494"/>
            </a:xfrm>
            <a:prstGeom prst="rect">
              <a:avLst/>
            </a:prstGeom>
          </p:spPr>
        </p:pic>
        <p:pic>
          <p:nvPicPr>
            <p:cNvPr id="10" name="Graphic 9" descr="Child with balloon with solid fill">
              <a:extLst>
                <a:ext uri="{FF2B5EF4-FFF2-40B4-BE49-F238E27FC236}">
                  <a16:creationId xmlns:a16="http://schemas.microsoft.com/office/drawing/2014/main" id="{4FF1D43A-17C0-1686-B22E-A34A6F93657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72572" y="3267956"/>
              <a:ext cx="385464" cy="385464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96B0CBD-DCEB-D32A-C7B5-9D2601C46581}"/>
              </a:ext>
            </a:extLst>
          </p:cNvPr>
          <p:cNvGrpSpPr/>
          <p:nvPr/>
        </p:nvGrpSpPr>
        <p:grpSpPr>
          <a:xfrm>
            <a:off x="4046235" y="4614022"/>
            <a:ext cx="881532" cy="476752"/>
            <a:chOff x="248337" y="4878799"/>
            <a:chExt cx="872585" cy="476752"/>
          </a:xfrm>
        </p:grpSpPr>
        <p:pic>
          <p:nvPicPr>
            <p:cNvPr id="12" name="Graphic 11" descr="Park scene with solid fill">
              <a:extLst>
                <a:ext uri="{FF2B5EF4-FFF2-40B4-BE49-F238E27FC236}">
                  <a16:creationId xmlns:a16="http://schemas.microsoft.com/office/drawing/2014/main" id="{0CAF6019-4F61-47A8-281B-5C3540C294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58036" y="4878799"/>
              <a:ext cx="462886" cy="462886"/>
            </a:xfrm>
            <a:prstGeom prst="rect">
              <a:avLst/>
            </a:prstGeom>
          </p:spPr>
        </p:pic>
        <p:pic>
          <p:nvPicPr>
            <p:cNvPr id="13" name="Graphic 12" descr="Kiosk with solid fill">
              <a:extLst>
                <a:ext uri="{FF2B5EF4-FFF2-40B4-BE49-F238E27FC236}">
                  <a16:creationId xmlns:a16="http://schemas.microsoft.com/office/drawing/2014/main" id="{C77D3F90-E7ED-3B17-7CC1-A7FDE14B0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48337" y="4906531"/>
              <a:ext cx="449020" cy="449020"/>
            </a:xfrm>
            <a:prstGeom prst="rect">
              <a:avLst/>
            </a:prstGeom>
          </p:spPr>
        </p:pic>
      </p:grpSp>
      <p:pic>
        <p:nvPicPr>
          <p:cNvPr id="14" name="Graphic 13" descr="Newspaper with solid fill">
            <a:extLst>
              <a:ext uri="{FF2B5EF4-FFF2-40B4-BE49-F238E27FC236}">
                <a16:creationId xmlns:a16="http://schemas.microsoft.com/office/drawing/2014/main" id="{6499F3A2-7091-693C-E39D-BCDB7F58E4C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12334" y="993782"/>
            <a:ext cx="1371024" cy="1461555"/>
          </a:xfrm>
          <a:prstGeom prst="rect">
            <a:avLst/>
          </a:prstGeom>
        </p:spPr>
      </p:pic>
      <p:pic>
        <p:nvPicPr>
          <p:cNvPr id="15" name="Graphic 14" descr="Open book with solid fill">
            <a:extLst>
              <a:ext uri="{FF2B5EF4-FFF2-40B4-BE49-F238E27FC236}">
                <a16:creationId xmlns:a16="http://schemas.microsoft.com/office/drawing/2014/main" id="{D14ADF60-95CC-ADA5-1B9E-2057FD6CF9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37774" y="4639428"/>
            <a:ext cx="469445" cy="431401"/>
          </a:xfrm>
          <a:prstGeom prst="rect">
            <a:avLst/>
          </a:prstGeom>
        </p:spPr>
      </p:pic>
      <p:pic>
        <p:nvPicPr>
          <p:cNvPr id="16" name="Graphic 15" descr="Comment Add with solid fill">
            <a:extLst>
              <a:ext uri="{FF2B5EF4-FFF2-40B4-BE49-F238E27FC236}">
                <a16:creationId xmlns:a16="http://schemas.microsoft.com/office/drawing/2014/main" id="{1B55FC5E-03C7-6F38-852A-D87B3BF7DD0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9384929" y="1151611"/>
            <a:ext cx="1303726" cy="130372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AC04AB-6D04-F214-DB8C-7530DAFF44C0}"/>
              </a:ext>
            </a:extLst>
          </p:cNvPr>
          <p:cNvSpPr txBox="1"/>
          <p:nvPr/>
        </p:nvSpPr>
        <p:spPr>
          <a:xfrm>
            <a:off x="998034" y="2440640"/>
            <a:ext cx="204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</a:rPr>
              <a:t>¡</a:t>
            </a:r>
            <a:r>
              <a:rPr lang="en-US" sz="2400" b="1" err="1">
                <a:solidFill>
                  <a:srgbClr val="00B050"/>
                </a:solidFill>
              </a:rPr>
              <a:t>Infórmese</a:t>
            </a:r>
            <a:r>
              <a:rPr lang="en-US" sz="2400" b="1">
                <a:solidFill>
                  <a:srgbClr val="00B050"/>
                </a:solidFill>
              </a:rPr>
              <a:t>!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A8F2BC-D935-9BB0-8FE9-826BBBC53BD8}"/>
              </a:ext>
            </a:extLst>
          </p:cNvPr>
          <p:cNvSpPr txBox="1"/>
          <p:nvPr/>
        </p:nvSpPr>
        <p:spPr>
          <a:xfrm>
            <a:off x="9150910" y="2450353"/>
            <a:ext cx="204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err="1">
                <a:solidFill>
                  <a:srgbClr val="ED7D31"/>
                </a:solidFill>
              </a:rPr>
              <a:t>Comente</a:t>
            </a:r>
            <a:endParaRPr lang="en-US" sz="2400" b="1">
              <a:solidFill>
                <a:srgbClr val="ED7D3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12B0BC4-D2B1-5E5D-E5A4-FB4AB7A9FF1C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/>
        </p:blipFill>
        <p:spPr>
          <a:xfrm>
            <a:off x="8141220" y="3742082"/>
            <a:ext cx="457200" cy="457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93B018-B07C-748B-26EC-2CBEDCD14261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437774" y="3924236"/>
            <a:ext cx="457200" cy="4572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7505399-6A8C-FA72-22A8-A22CF8678ACA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/>
        </p:blipFill>
        <p:spPr>
          <a:xfrm>
            <a:off x="437774" y="3132339"/>
            <a:ext cx="457200" cy="4572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034517E-B9E9-7A7C-EBF6-203CD73CD7F1}"/>
              </a:ext>
            </a:extLst>
          </p:cNvPr>
          <p:cNvSpPr txBox="1"/>
          <p:nvPr/>
        </p:nvSpPr>
        <p:spPr>
          <a:xfrm>
            <a:off x="1032353" y="3185047"/>
            <a:ext cx="21431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err="1"/>
              <a:t>Suscríbase</a:t>
            </a:r>
            <a:r>
              <a:rPr lang="en-US" sz="1500" b="1"/>
              <a:t> para </a:t>
            </a:r>
            <a:r>
              <a:rPr lang="en-US" sz="1500" b="1" err="1"/>
              <a:t>recibir</a:t>
            </a:r>
            <a:r>
              <a:rPr lang="en-US" sz="1500" b="1"/>
              <a:t> </a:t>
            </a:r>
            <a:r>
              <a:rPr lang="en-US" sz="1500" b="1" err="1"/>
              <a:t>actualizaciones</a:t>
            </a:r>
            <a:endParaRPr lang="en-US" sz="1500" b="1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CE8088B-8C1F-51C0-0A3C-DEBFC0547077}"/>
              </a:ext>
            </a:extLst>
          </p:cNvPr>
          <p:cNvSpPr txBox="1"/>
          <p:nvPr/>
        </p:nvSpPr>
        <p:spPr>
          <a:xfrm>
            <a:off x="991528" y="4641754"/>
            <a:ext cx="27764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500" b="1"/>
              <a:t>Repase el Borrador del Plan de </a:t>
            </a:r>
            <a:r>
              <a:rPr lang="es-419" sz="1500" b="1" err="1"/>
              <a:t>Inversion</a:t>
            </a:r>
            <a:r>
              <a:rPr lang="es-419" sz="1500" b="1"/>
              <a:t> y otros recursos</a:t>
            </a:r>
            <a:endParaRPr lang="en-US" sz="1500" b="1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302CC85-1285-56E5-A093-172FD218FEBF}"/>
              </a:ext>
            </a:extLst>
          </p:cNvPr>
          <p:cNvSpPr txBox="1"/>
          <p:nvPr/>
        </p:nvSpPr>
        <p:spPr>
          <a:xfrm>
            <a:off x="969244" y="3860448"/>
            <a:ext cx="327683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500" b="1"/>
              <a:t>Acceda al Centro de Información del Proyecto y al </a:t>
            </a:r>
            <a:r>
              <a:rPr lang="es-419" sz="1500" b="1" err="1"/>
              <a:t>StoryMap</a:t>
            </a:r>
            <a:r>
              <a:rPr lang="es-419" sz="1500" b="1"/>
              <a:t>, incluyendo el NUEVO Tablero </a:t>
            </a:r>
            <a:endParaRPr lang="en-US" sz="1500" b="1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E2BDF52-A288-C5AF-595E-548CA9726592}"/>
              </a:ext>
            </a:extLst>
          </p:cNvPr>
          <p:cNvSpPr txBox="1"/>
          <p:nvPr/>
        </p:nvSpPr>
        <p:spPr>
          <a:xfrm>
            <a:off x="4992421" y="3050042"/>
            <a:ext cx="3073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err="1"/>
              <a:t>Reuniones</a:t>
            </a:r>
            <a:r>
              <a:rPr lang="en-US" sz="1600" b="1"/>
              <a:t> </a:t>
            </a:r>
            <a:r>
              <a:rPr lang="en-US" sz="1600" b="1" err="1"/>
              <a:t>comunitarias</a:t>
            </a:r>
            <a:r>
              <a:rPr lang="en-US" sz="1600" b="1"/>
              <a:t> </a:t>
            </a:r>
          </a:p>
          <a:p>
            <a:r>
              <a:rPr lang="en-US" sz="1600" i="1" err="1"/>
              <a:t>Presenciales</a:t>
            </a:r>
            <a:r>
              <a:rPr lang="en-US" sz="1600" i="1"/>
              <a:t>, </a:t>
            </a:r>
            <a:r>
              <a:rPr lang="en-US" sz="1600" i="1" err="1"/>
              <a:t>virtuales</a:t>
            </a:r>
            <a:r>
              <a:rPr lang="en-US" sz="1600" i="1"/>
              <a:t>, locales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0F73106-E819-E8F0-378D-782780C20B51}"/>
              </a:ext>
            </a:extLst>
          </p:cNvPr>
          <p:cNvSpPr txBox="1"/>
          <p:nvPr/>
        </p:nvSpPr>
        <p:spPr>
          <a:xfrm>
            <a:off x="5030462" y="3863942"/>
            <a:ext cx="2951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600" b="1"/>
              <a:t>Casetas de información</a:t>
            </a:r>
          </a:p>
          <a:p>
            <a:r>
              <a:rPr lang="es-419" sz="1600" i="1"/>
              <a:t>Eventos comunitarios locales</a:t>
            </a:r>
            <a:endParaRPr lang="en-US" sz="1200" i="1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C70D492-AD57-9716-352F-1607303669E1}"/>
              </a:ext>
            </a:extLst>
          </p:cNvPr>
          <p:cNvSpPr txBox="1"/>
          <p:nvPr/>
        </p:nvSpPr>
        <p:spPr>
          <a:xfrm>
            <a:off x="5012738" y="4457409"/>
            <a:ext cx="34647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err="1"/>
              <a:t>Eventos</a:t>
            </a:r>
            <a:r>
              <a:rPr lang="en-US" sz="1600" b="1"/>
              <a:t> </a:t>
            </a:r>
            <a:r>
              <a:rPr lang="en-US" sz="1600" b="1" err="1"/>
              <a:t>emergentes</a:t>
            </a:r>
            <a:r>
              <a:rPr lang="en-US" sz="1600" b="1"/>
              <a:t> </a:t>
            </a:r>
            <a:r>
              <a:rPr lang="en-US" sz="1600" b="1" err="1"/>
              <a:t>en</a:t>
            </a:r>
            <a:r>
              <a:rPr lang="en-US" sz="1600" b="1"/>
              <a:t> </a:t>
            </a:r>
            <a:r>
              <a:rPr lang="en-US" sz="1600" b="1" err="1"/>
              <a:t>centros</a:t>
            </a:r>
            <a:r>
              <a:rPr lang="en-US" sz="1600" b="1"/>
              <a:t> de </a:t>
            </a:r>
            <a:r>
              <a:rPr lang="en-US" sz="1600" b="1" err="1"/>
              <a:t>actividad</a:t>
            </a:r>
            <a:endParaRPr lang="en-US" sz="1600" b="1"/>
          </a:p>
          <a:p>
            <a:r>
              <a:rPr lang="en-US" sz="1600" i="1" err="1"/>
              <a:t>Estaciones</a:t>
            </a:r>
            <a:r>
              <a:rPr lang="en-US" sz="1600" i="1"/>
              <a:t>/</a:t>
            </a:r>
            <a:r>
              <a:rPr lang="en-US" sz="1600" i="1" err="1"/>
              <a:t>paradas</a:t>
            </a:r>
            <a:r>
              <a:rPr lang="en-US" sz="1600" i="1"/>
              <a:t> de </a:t>
            </a:r>
            <a:r>
              <a:rPr lang="en-US" sz="1600" i="1" err="1"/>
              <a:t>transporte</a:t>
            </a:r>
            <a:r>
              <a:rPr lang="en-US" sz="1600" i="1"/>
              <a:t> </a:t>
            </a:r>
            <a:r>
              <a:rPr lang="en-US" sz="1600" i="1" err="1"/>
              <a:t>público</a:t>
            </a:r>
            <a:r>
              <a:rPr lang="en-US" sz="1600" i="1"/>
              <a:t>, mercados, </a:t>
            </a:r>
            <a:r>
              <a:rPr lang="en-US" sz="1600" i="1" err="1"/>
              <a:t>otros</a:t>
            </a:r>
            <a:endParaRPr lang="en-US" sz="1200" i="1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8383C63-7D40-95B2-0E89-1BCB2491C084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8141220" y="3025736"/>
            <a:ext cx="457200" cy="4572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BD17B74-79D1-C1EA-98B8-C7161A0669F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189911" y="5107521"/>
            <a:ext cx="457200" cy="4572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89B6796-86A8-B721-39BE-131BFFAC06E9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/>
          <a:stretch/>
        </p:blipFill>
        <p:spPr>
          <a:xfrm>
            <a:off x="8189911" y="4422570"/>
            <a:ext cx="457200" cy="4572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BAA83D3-FEC3-11BC-1051-366861D23D86}"/>
              </a:ext>
            </a:extLst>
          </p:cNvPr>
          <p:cNvSpPr txBox="1"/>
          <p:nvPr/>
        </p:nvSpPr>
        <p:spPr>
          <a:xfrm>
            <a:off x="8746439" y="5134117"/>
            <a:ext cx="3269961" cy="11695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/>
              <a:t>Michael Cano, </a:t>
            </a:r>
            <a:r>
              <a:rPr lang="en-US" sz="1400" i="1" err="1"/>
              <a:t>Oficial</a:t>
            </a:r>
            <a:r>
              <a:rPr lang="en-US" sz="1400" i="1"/>
              <a:t> </a:t>
            </a:r>
            <a:r>
              <a:rPr lang="en-US" sz="1400" i="1" err="1"/>
              <a:t>Ejecutivo</a:t>
            </a:r>
            <a:r>
              <a:rPr lang="en-US" sz="1400" i="1"/>
              <a:t>, </a:t>
            </a:r>
            <a:br>
              <a:rPr lang="en-US" sz="1400" i="1"/>
            </a:br>
            <a:r>
              <a:rPr lang="es-419" sz="1400" i="1"/>
              <a:t>Planificación y Desarrollo del Condado</a:t>
            </a:r>
            <a:br>
              <a:rPr lang="en-US" sz="1400"/>
            </a:br>
            <a:r>
              <a:rPr lang="en-US" sz="1400"/>
              <a:t>Metro</a:t>
            </a:r>
            <a:br>
              <a:rPr lang="en-US" sz="1400"/>
            </a:br>
            <a:r>
              <a:rPr lang="en-US" sz="1400"/>
              <a:t>One Gateway Plaza, MS 99-13-1</a:t>
            </a:r>
            <a:br>
              <a:rPr lang="en-US" sz="1400"/>
            </a:br>
            <a:r>
              <a:rPr lang="en-US" sz="1400"/>
              <a:t>Los Angeles, CA 90012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0961878-E6EE-5328-3734-7C9C09528856}"/>
              </a:ext>
            </a:extLst>
          </p:cNvPr>
          <p:cNvSpPr txBox="1"/>
          <p:nvPr/>
        </p:nvSpPr>
        <p:spPr>
          <a:xfrm>
            <a:off x="8746439" y="4484583"/>
            <a:ext cx="15418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600"/>
              </a:spcBef>
            </a:pPr>
            <a:r>
              <a:rPr lang="en-US" sz="1600"/>
              <a:t>213.418.3010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66B66C-7FC1-60A6-1B84-10AC97ABF08B}"/>
              </a:ext>
            </a:extLst>
          </p:cNvPr>
          <p:cNvSpPr txBox="1"/>
          <p:nvPr/>
        </p:nvSpPr>
        <p:spPr>
          <a:xfrm>
            <a:off x="8746439" y="3073068"/>
            <a:ext cx="3200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600"/>
              </a:spcBef>
            </a:pPr>
            <a:r>
              <a:rPr lang="en-US" sz="1600" i="1"/>
              <a:t>metro.net/projects/i-710-corridor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97E0E9A-5532-97B8-C986-2B1F3D129B30}"/>
              </a:ext>
            </a:extLst>
          </p:cNvPr>
          <p:cNvSpPr txBox="1"/>
          <p:nvPr/>
        </p:nvSpPr>
        <p:spPr>
          <a:xfrm>
            <a:off x="8746439" y="3814003"/>
            <a:ext cx="3200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/>
              <a:t>710corridor@metro.net</a:t>
            </a:r>
            <a:endParaRPr lang="en-US" sz="160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ABE9291-80E2-C504-72A8-BA2E426CA659}"/>
              </a:ext>
            </a:extLst>
          </p:cNvPr>
          <p:cNvSpPr/>
          <p:nvPr/>
        </p:nvSpPr>
        <p:spPr>
          <a:xfrm>
            <a:off x="72186" y="5534627"/>
            <a:ext cx="1888746" cy="12873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86CFEA6-CA74-7A25-912A-40D19A8A5ECF}"/>
              </a:ext>
            </a:extLst>
          </p:cNvPr>
          <p:cNvGrpSpPr/>
          <p:nvPr/>
        </p:nvGrpSpPr>
        <p:grpSpPr>
          <a:xfrm>
            <a:off x="431831" y="5536101"/>
            <a:ext cx="8166589" cy="1200330"/>
            <a:chOff x="8921166" y="1025097"/>
            <a:chExt cx="6618062" cy="1044839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22022F02-B16A-FE41-1D00-07E51319CFC9}"/>
                </a:ext>
              </a:extLst>
            </p:cNvPr>
            <p:cNvSpPr/>
            <p:nvPr/>
          </p:nvSpPr>
          <p:spPr>
            <a:xfrm>
              <a:off x="8921166" y="1050011"/>
              <a:ext cx="6618062" cy="98244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FC0C011-DF3D-D846-E101-40B404FACBA4}"/>
                </a:ext>
              </a:extLst>
            </p:cNvPr>
            <p:cNvSpPr txBox="1"/>
            <p:nvPr/>
          </p:nvSpPr>
          <p:spPr>
            <a:xfrm>
              <a:off x="9860957" y="1025097"/>
              <a:ext cx="5512063" cy="10448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rtlCol="0" anchor="t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s-419" spc="-30"/>
                <a:t>Obtenga más información sobre el Borrador del Plan de Inversión en Movilidad del Corredor (Plan de Inversión), así como opciones para involucrarse y enviar sus comentarios antes del </a:t>
              </a:r>
              <a:r>
                <a:rPr lang="es-419" b="1" spc="-30"/>
                <a:t>viernes 1 de marzo de 2024</a:t>
              </a:r>
              <a:r>
                <a:rPr lang="en-US" b="1" spc="-30"/>
                <a:t>:</a:t>
              </a:r>
              <a:r>
                <a:rPr lang="en-US" b="1" spc="-30">
                  <a:solidFill>
                    <a:srgbClr val="2AB4C8"/>
                  </a:solidFill>
                </a:rPr>
                <a:t> </a:t>
              </a:r>
              <a:r>
                <a:rPr lang="en-US" b="1" i="1" u="sng" spc="-30">
                  <a:solidFill>
                    <a:srgbClr val="2AB4C8"/>
                  </a:solidFill>
                </a:rPr>
                <a:t>metro.net/</a:t>
              </a:r>
              <a:r>
                <a:rPr lang="en-US" b="1" i="1" u="sng" spc="-30" err="1">
                  <a:solidFill>
                    <a:srgbClr val="2AB4C8"/>
                  </a:solidFill>
                </a:rPr>
                <a:t>lb</a:t>
              </a:r>
              <a:r>
                <a:rPr lang="en-US" b="1" i="1" u="sng" spc="-30">
                  <a:solidFill>
                    <a:srgbClr val="2AB4C8"/>
                  </a:solidFill>
                </a:rPr>
                <a:t>-</a:t>
              </a:r>
              <a:r>
                <a:rPr lang="en-US" b="1" i="1" u="sng" spc="-30" err="1">
                  <a:solidFill>
                    <a:srgbClr val="2AB4C8"/>
                  </a:solidFill>
                </a:rPr>
                <a:t>ela</a:t>
              </a:r>
              <a:r>
                <a:rPr lang="en-US" b="1" i="1" u="sng" spc="-30">
                  <a:solidFill>
                    <a:srgbClr val="2AB4C8"/>
                  </a:solidFill>
                </a:rPr>
                <a:t>-cp-hub</a:t>
              </a:r>
              <a:endParaRPr lang="es-419" b="1" i="1" u="sng" spc="-30">
                <a:solidFill>
                  <a:srgbClr val="2AB4C8"/>
                </a:solidFill>
              </a:endParaRPr>
            </a:p>
          </p:txBody>
        </p:sp>
      </p:grpSp>
      <p:pic>
        <p:nvPicPr>
          <p:cNvPr id="36" name="Picture 35" descr="A qr code with a star in the center&#10;&#10;Description automatically generated">
            <a:extLst>
              <a:ext uri="{FF2B5EF4-FFF2-40B4-BE49-F238E27FC236}">
                <a16:creationId xmlns:a16="http://schemas.microsoft.com/office/drawing/2014/main" id="{3C51E63E-03D3-F983-6063-EBF0F3D7F601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59098" y="5691086"/>
            <a:ext cx="881471" cy="88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7961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D654B30-8389-451B-8905-20A130ED9F30}"/>
              </a:ext>
            </a:extLst>
          </p:cNvPr>
          <p:cNvSpPr txBox="1"/>
          <p:nvPr/>
        </p:nvSpPr>
        <p:spPr>
          <a:xfrm>
            <a:off x="0" y="2072569"/>
            <a:ext cx="12172996" cy="769441"/>
          </a:xfrm>
          <a:prstGeom prst="rect">
            <a:avLst/>
          </a:prstGeom>
          <a:solidFill>
            <a:srgbClr val="00B4BD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600"/>
              </a:spcAft>
            </a:pPr>
            <a:endParaRPr lang="en-US" sz="4400" b="1" i="1">
              <a:solidFill>
                <a:schemeClr val="bg1"/>
              </a:solidFill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3BC864-424D-4DD6-BA81-3AA0E08EC667}"/>
              </a:ext>
            </a:extLst>
          </p:cNvPr>
          <p:cNvSpPr txBox="1"/>
          <p:nvPr/>
        </p:nvSpPr>
        <p:spPr>
          <a:xfrm>
            <a:off x="215876" y="2106965"/>
            <a:ext cx="11760247" cy="13234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00660" algn="ctr">
              <a:spcBef>
                <a:spcPts val="1140"/>
              </a:spcBef>
            </a:pPr>
            <a:r>
              <a:rPr lang="es-419" sz="4000" b="1" spc="-10">
                <a:solidFill>
                  <a:schemeClr val="bg1"/>
                </a:solidFill>
                <a:latin typeface="Calibri"/>
                <a:cs typeface="Calibri"/>
              </a:rPr>
              <a:t>Comentarios públicos sobre el Borrador del Plan de Inversión</a:t>
            </a:r>
            <a:endParaRPr lang="es-419" spc="-1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36710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9371" y="176625"/>
            <a:ext cx="9749580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s-419">
                <a:ea typeface="+mn-lt"/>
                <a:cs typeface="+mn-lt"/>
              </a:rPr>
              <a:t>Programa de la reunión - Virtual</a:t>
            </a:r>
            <a:endParaRPr lang="en-US">
              <a:ea typeface="+mn-lt"/>
              <a:cs typeface="+mn-l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40411" y="6155054"/>
            <a:ext cx="1457325" cy="470534"/>
          </a:xfrm>
          <a:custGeom>
            <a:avLst/>
            <a:gdLst/>
            <a:ahLst/>
            <a:cxnLst/>
            <a:rect l="l" t="t" r="r" b="b"/>
            <a:pathLst>
              <a:path w="1457325" h="470534">
                <a:moveTo>
                  <a:pt x="0" y="0"/>
                </a:moveTo>
                <a:lnTo>
                  <a:pt x="1456944" y="0"/>
                </a:lnTo>
                <a:lnTo>
                  <a:pt x="1456944" y="470154"/>
                </a:lnTo>
                <a:lnTo>
                  <a:pt x="0" y="47015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09371" y="6186677"/>
            <a:ext cx="406146" cy="4061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81990" y="6243828"/>
            <a:ext cx="1014983" cy="2979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6" name="objec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0977676"/>
              </p:ext>
            </p:extLst>
          </p:nvPr>
        </p:nvGraphicFramePr>
        <p:xfrm>
          <a:off x="305945" y="1392259"/>
          <a:ext cx="5096407" cy="433057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964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3418">
                <a:tc>
                  <a:txBody>
                    <a:bodyPr/>
                    <a:lstStyle/>
                    <a:p>
                      <a:pPr marL="200660">
                        <a:lnSpc>
                          <a:spcPts val="1900"/>
                        </a:lnSpc>
                      </a:pPr>
                      <a:r>
                        <a:rPr lang="es-419" sz="2000" b="1" spc="-20" dirty="0">
                          <a:latin typeface="+mn-lt"/>
                        </a:rPr>
                        <a:t>Bienvenida y Repaso del Programa</a:t>
                      </a:r>
                      <a:endParaRPr sz="2000" dirty="0">
                        <a:latin typeface="+mn-lt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6921">
                <a:tc>
                  <a:txBody>
                    <a:bodyPr/>
                    <a:lstStyle/>
                    <a:p>
                      <a:pPr marL="20066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spc="-10" dirty="0">
                          <a:latin typeface="+mn-lt"/>
                        </a:rPr>
                        <a:t>Presentación formal</a:t>
                      </a:r>
                    </a:p>
                    <a:p>
                      <a:pPr marL="20066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0" spc="-10" dirty="0">
                          <a:latin typeface="+mn-lt"/>
                        </a:rPr>
                        <a:t>       &gt; Panorama general y </a:t>
                      </a:r>
                      <a:r>
                        <a:rPr lang="en-US" sz="2000" b="0" spc="-10" dirty="0" err="1">
                          <a:latin typeface="+mn-lt"/>
                        </a:rPr>
                        <a:t>contexto</a:t>
                      </a:r>
                      <a:endParaRPr lang="en-US" sz="2000" b="0" spc="-10">
                        <a:latin typeface="+mn-lt"/>
                      </a:endParaRPr>
                    </a:p>
                    <a:p>
                      <a:pPr marL="657860" lvl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0" dirty="0">
                          <a:latin typeface="+mn-lt"/>
                        </a:rPr>
                        <a:t>&gt; </a:t>
                      </a:r>
                      <a:r>
                        <a:rPr lang="es-419" sz="2000" b="0" dirty="0">
                          <a:latin typeface="+mn-lt"/>
                        </a:rPr>
                        <a:t>Borrador del Plan de Inversión de             Movilidad del Corredor</a:t>
                      </a:r>
                      <a:endParaRPr lang="en-US" sz="2000" b="0" spc="-5" dirty="0">
                        <a:latin typeface="+mn-lt"/>
                      </a:endParaRPr>
                    </a:p>
                    <a:p>
                      <a:pPr marL="20066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000" b="0" spc="-5" dirty="0">
                          <a:latin typeface="+mn-lt"/>
                        </a:rPr>
                        <a:t>       &gt; </a:t>
                      </a:r>
                      <a:r>
                        <a:rPr lang="en-US" sz="2000" b="0" spc="-15" dirty="0" err="1">
                          <a:latin typeface="+mn-lt"/>
                        </a:rPr>
                        <a:t>Esfuerzos</a:t>
                      </a:r>
                      <a:r>
                        <a:rPr lang="en-US" sz="2000" b="0" spc="-15" dirty="0">
                          <a:latin typeface="+mn-lt"/>
                        </a:rPr>
                        <a:t> de </a:t>
                      </a:r>
                      <a:r>
                        <a:rPr lang="en-US" sz="2000" b="0" spc="-15" dirty="0" err="1">
                          <a:latin typeface="+mn-lt"/>
                        </a:rPr>
                        <a:t>participación</a:t>
                      </a:r>
                      <a:r>
                        <a:rPr lang="en-US" sz="2000" b="0" spc="-15" dirty="0">
                          <a:latin typeface="+mn-lt"/>
                        </a:rPr>
                        <a:t> </a:t>
                      </a:r>
                      <a:r>
                        <a:rPr lang="en-US" sz="2000" b="0" spc="-15" dirty="0" err="1">
                          <a:latin typeface="+mn-lt"/>
                        </a:rPr>
                        <a:t>pública</a:t>
                      </a:r>
                      <a:endParaRPr lang="en-US" sz="2000" b="0" spc="-15">
                        <a:latin typeface="+mn-lt"/>
                      </a:endParaRPr>
                    </a:p>
                    <a:p>
                      <a:pPr marL="65786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spc="-5" dirty="0">
                          <a:latin typeface="+mn-lt"/>
                        </a:rPr>
                        <a:t>&gt; </a:t>
                      </a:r>
                      <a:r>
                        <a:rPr lang="en-US" sz="2000" b="0" spc="-5" dirty="0" err="1">
                          <a:latin typeface="+mn-lt"/>
                        </a:rPr>
                        <a:t>Próximos</a:t>
                      </a:r>
                      <a:r>
                        <a:rPr lang="en-US" sz="2000" b="0" spc="-5" dirty="0">
                          <a:latin typeface="+mn-lt"/>
                        </a:rPr>
                        <a:t> pasos</a:t>
                      </a:r>
                      <a:endParaRPr lang="en-US" sz="2000" b="0" spc="-15" dirty="0">
                        <a:latin typeface="+mn-lt"/>
                      </a:endParaRPr>
                    </a:p>
                  </a:txBody>
                  <a:tcPr marL="0" marR="0" marT="14478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9125">
                <a:tc>
                  <a:txBody>
                    <a:bodyPr/>
                    <a:lstStyle/>
                    <a:p>
                      <a:pPr marL="20066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2000" b="1" dirty="0">
                          <a:latin typeface="+mn-lt"/>
                        </a:rPr>
                        <a:t>Comentarios públicos sobre el Borrador del CMIP (Moderado)</a:t>
                      </a:r>
                      <a:endParaRPr lang="en-US" sz="2000" b="1" dirty="0">
                        <a:latin typeface="+mn-lt"/>
                      </a:endParaRPr>
                    </a:p>
                    <a:p>
                      <a:pPr marL="20066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s-419" sz="2000" b="1" dirty="0">
                        <a:latin typeface="+mn-lt"/>
                      </a:endParaRPr>
                    </a:p>
                    <a:p>
                      <a:pPr marL="20066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000" b="1" err="1">
                          <a:latin typeface="+mn-lt"/>
                        </a:rPr>
                        <a:t>Aplazamiento</a:t>
                      </a:r>
                      <a:endParaRPr lang="en-US" sz="2000" b="1" i="1">
                        <a:latin typeface="+mn-lt"/>
                        <a:cs typeface="Calibri"/>
                      </a:endParaRPr>
                    </a:p>
                  </a:txBody>
                  <a:tcPr marL="0" marR="0" marT="14478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object 7"/>
          <p:cNvSpPr txBox="1"/>
          <p:nvPr/>
        </p:nvSpPr>
        <p:spPr>
          <a:xfrm>
            <a:off x="11707166" y="6462966"/>
            <a:ext cx="320040" cy="211454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8161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5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AC6899CB-0E99-95B8-4E4D-C7E26FD485F0}"/>
              </a:ext>
            </a:extLst>
          </p:cNvPr>
          <p:cNvSpPr txBox="1"/>
          <p:nvPr/>
        </p:nvSpPr>
        <p:spPr>
          <a:xfrm>
            <a:off x="4050690" y="6592823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419" sz="900" b="1">
                <a:solidFill>
                  <a:srgbClr val="FF0000"/>
                </a:solidFill>
                <a:cs typeface="Calibri"/>
              </a:rPr>
              <a:t>INFORMACIÓN SÓLO CON FINES DE DISCUSIÓN - SUJETA A CAMBIOS</a:t>
            </a:r>
            <a:endParaRPr lang="en-US" sz="900" b="1">
              <a:solidFill>
                <a:srgbClr val="FF0000"/>
              </a:solidFill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3E27EC-AEE7-11E7-F0C2-F433F978DDCF}"/>
              </a:ext>
            </a:extLst>
          </p:cNvPr>
          <p:cNvSpPr txBox="1"/>
          <p:nvPr/>
        </p:nvSpPr>
        <p:spPr>
          <a:xfrm>
            <a:off x="6861822" y="2738300"/>
            <a:ext cx="4818862" cy="1631216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747713"/>
            <a:r>
              <a:rPr lang="es-419" sz="2000" b="1">
                <a:solidFill>
                  <a:srgbClr val="424242"/>
                </a:solidFill>
                <a:ea typeface="+mn-lt"/>
                <a:cs typeface="+mn-lt"/>
              </a:rPr>
              <a:t>Nuestra expectativa: </a:t>
            </a:r>
            <a:r>
              <a:rPr lang="es-419" sz="2000">
                <a:solidFill>
                  <a:srgbClr val="424242"/>
                </a:solidFill>
                <a:ea typeface="+mn-lt"/>
                <a:cs typeface="+mn-lt"/>
              </a:rPr>
              <a:t>Llevaremos a cabo una reunión respetuosa que permita compartir ideas y comentarios en un entorno abierto y justo.</a:t>
            </a:r>
            <a:endParaRPr lang="en-US" sz="2000">
              <a:solidFill>
                <a:srgbClr val="424242"/>
              </a:solidFill>
            </a:endParaRPr>
          </a:p>
        </p:txBody>
      </p:sp>
      <p:pic>
        <p:nvPicPr>
          <p:cNvPr id="15" name="Graphic 14" descr="Badge New with solid fill">
            <a:extLst>
              <a:ext uri="{FF2B5EF4-FFF2-40B4-BE49-F238E27FC236}">
                <a16:creationId xmlns:a16="http://schemas.microsoft.com/office/drawing/2014/main" id="{09CE827F-3C44-2703-E254-0B2A033BE2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97847" y="2738300"/>
            <a:ext cx="521208" cy="521208"/>
          </a:xfrm>
          <a:prstGeom prst="rect">
            <a:avLst/>
          </a:prstGeom>
        </p:spPr>
      </p:pic>
      <p:pic>
        <p:nvPicPr>
          <p:cNvPr id="16" name="Graphic 15" descr="World with solid fill">
            <a:extLst>
              <a:ext uri="{FF2B5EF4-FFF2-40B4-BE49-F238E27FC236}">
                <a16:creationId xmlns:a16="http://schemas.microsoft.com/office/drawing/2014/main" id="{7011B583-44E3-2994-4D05-8E02FC194B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97847" y="1613771"/>
            <a:ext cx="521208" cy="52120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A41B4A3-F607-7859-816D-27CCC4E13466}"/>
              </a:ext>
            </a:extLst>
          </p:cNvPr>
          <p:cNvSpPr txBox="1"/>
          <p:nvPr/>
        </p:nvSpPr>
        <p:spPr>
          <a:xfrm>
            <a:off x="7573331" y="1676712"/>
            <a:ext cx="4478869" cy="7884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  <a:spcBef>
                <a:spcPts val="800"/>
              </a:spcBef>
              <a:spcAft>
                <a:spcPts val="1000"/>
              </a:spcAft>
            </a:pPr>
            <a:r>
              <a:rPr lang="es-419" sz="2000" dirty="0">
                <a:solidFill>
                  <a:srgbClr val="424242"/>
                </a:solidFill>
              </a:rPr>
              <a:t>Interpretación simultánea al español disponible</a:t>
            </a:r>
            <a:endParaRPr lang="en-US" sz="2000" dirty="0">
              <a:solidFill>
                <a:srgbClr val="424242"/>
              </a:solidFill>
              <a:cs typeface="Calibri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1732566" y="6424866"/>
            <a:ext cx="1797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>
                <a:solidFill>
                  <a:srgbClr val="888888"/>
                </a:solidFill>
                <a:latin typeface="Calibri"/>
                <a:cs typeface="Calibri"/>
              </a:rPr>
              <a:t>40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86239" y="200147"/>
            <a:ext cx="7635875" cy="48667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3650"/>
              </a:lnSpc>
              <a:spcBef>
                <a:spcPts val="95"/>
              </a:spcBef>
            </a:pPr>
            <a:r>
              <a:rPr lang="en-US" spc="-15" err="1">
                <a:ea typeface="+mn-lt"/>
                <a:cs typeface="+mn-lt"/>
              </a:rPr>
              <a:t>Tarjetas</a:t>
            </a:r>
            <a:r>
              <a:rPr lang="en-US" spc="-15">
                <a:ea typeface="+mn-lt"/>
                <a:cs typeface="+mn-lt"/>
              </a:rPr>
              <a:t> de </a:t>
            </a:r>
            <a:r>
              <a:rPr lang="en-US" spc="-15" err="1">
                <a:ea typeface="+mn-lt"/>
                <a:cs typeface="+mn-lt"/>
              </a:rPr>
              <a:t>preguntas</a:t>
            </a:r>
            <a:endParaRPr lang="en-US" err="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D82BD9-BA3D-0121-59A6-CC258E4F7D6D}"/>
              </a:ext>
            </a:extLst>
          </p:cNvPr>
          <p:cNvSpPr txBox="1"/>
          <p:nvPr/>
        </p:nvSpPr>
        <p:spPr>
          <a:xfrm>
            <a:off x="3792070" y="6627168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D565C2-946E-EC3D-56DB-0FC8EFDF28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94" b="-176"/>
          <a:stretch/>
        </p:blipFill>
        <p:spPr>
          <a:xfrm>
            <a:off x="1894921" y="1474460"/>
            <a:ext cx="8016677" cy="46705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B61860-5637-6493-9E33-B3A0E2773C80}"/>
              </a:ext>
            </a:extLst>
          </p:cNvPr>
          <p:cNvSpPr txBox="1"/>
          <p:nvPr/>
        </p:nvSpPr>
        <p:spPr>
          <a:xfrm>
            <a:off x="1623237" y="1100470"/>
            <a:ext cx="432922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Por favor, </a:t>
            </a:r>
            <a:r>
              <a:rPr lang="en-US" b="1" err="1"/>
              <a:t>envíe</a:t>
            </a:r>
            <a:r>
              <a:rPr lang="en-US" b="1"/>
              <a:t> </a:t>
            </a:r>
            <a:r>
              <a:rPr lang="en-US" b="1" err="1"/>
              <a:t>su</a:t>
            </a:r>
            <a:r>
              <a:rPr lang="en-US" b="1"/>
              <a:t> </a:t>
            </a:r>
            <a:r>
              <a:rPr lang="en-US" b="1" err="1"/>
              <a:t>tarjeta</a:t>
            </a:r>
            <a:r>
              <a:rPr lang="en-US" b="1"/>
              <a:t> de </a:t>
            </a:r>
            <a:r>
              <a:rPr lang="en-US" b="1" err="1"/>
              <a:t>preguntas</a:t>
            </a:r>
            <a:endParaRPr lang="en-US" b="1" err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24379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D654B30-8389-451B-8905-20A130ED9F30}"/>
              </a:ext>
            </a:extLst>
          </p:cNvPr>
          <p:cNvSpPr txBox="1"/>
          <p:nvPr/>
        </p:nvSpPr>
        <p:spPr>
          <a:xfrm>
            <a:off x="0" y="2072569"/>
            <a:ext cx="12172996" cy="769441"/>
          </a:xfrm>
          <a:prstGeom prst="rect">
            <a:avLst/>
          </a:prstGeom>
          <a:solidFill>
            <a:srgbClr val="00B4BD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600"/>
              </a:spcAft>
            </a:pPr>
            <a:endParaRPr lang="en-US" sz="4400" b="1" i="1">
              <a:solidFill>
                <a:schemeClr val="bg1"/>
              </a:solidFill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3BC864-424D-4DD6-BA81-3AA0E08EC667}"/>
              </a:ext>
            </a:extLst>
          </p:cNvPr>
          <p:cNvSpPr txBox="1"/>
          <p:nvPr/>
        </p:nvSpPr>
        <p:spPr>
          <a:xfrm>
            <a:off x="215876" y="2072569"/>
            <a:ext cx="11760247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0066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err="1">
                <a:solidFill>
                  <a:schemeClr val="bg1"/>
                </a:solidFill>
                <a:latin typeface="+mn-lt"/>
                <a:cs typeface="Calibri"/>
              </a:rPr>
              <a:t>Próximos</a:t>
            </a:r>
            <a:r>
              <a:rPr lang="en-US" sz="4000" b="1">
                <a:solidFill>
                  <a:schemeClr val="bg1"/>
                </a:solidFill>
                <a:latin typeface="+mn-lt"/>
                <a:cs typeface="Calibri"/>
              </a:rPr>
              <a:t> pasos</a:t>
            </a:r>
          </a:p>
        </p:txBody>
      </p:sp>
    </p:spTree>
    <p:extLst>
      <p:ext uri="{BB962C8B-B14F-4D97-AF65-F5344CB8AC3E}">
        <p14:creationId xmlns:p14="http://schemas.microsoft.com/office/powerpoint/2010/main" val="2884371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D64F4-E2FF-8C9F-62A6-14977A420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321" y="221094"/>
            <a:ext cx="9045633" cy="429145"/>
          </a:xfrm>
        </p:spPr>
        <p:txBody>
          <a:bodyPr/>
          <a:lstStyle/>
          <a:p>
            <a:r>
              <a:rPr lang="es-419">
                <a:cs typeface="Calibri"/>
              </a:rPr>
              <a:t>Próximos pasos - Calendario y cronograma del proyecto</a:t>
            </a:r>
            <a:endParaRPr lang="en-US" i="1" spc="-15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BA401A-E271-D771-325E-29B424E7D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CE82963F-D6BD-4C30-BB2C-C257723FFAF9}"/>
              </a:ext>
            </a:extLst>
          </p:cNvPr>
          <p:cNvSpPr txBox="1"/>
          <p:nvPr/>
        </p:nvSpPr>
        <p:spPr>
          <a:xfrm>
            <a:off x="4050690" y="6592823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419" sz="900" b="1">
                <a:solidFill>
                  <a:srgbClr val="FF0000"/>
                </a:solidFill>
                <a:cs typeface="Calibri"/>
              </a:rPr>
              <a:t>INFORMACIÓN SÓLO CON FINES DE DISCUSIÓN - SUJETA A CAMBIOS</a:t>
            </a:r>
            <a:endParaRPr lang="en-US" sz="900" b="1">
              <a:solidFill>
                <a:srgbClr val="FF0000"/>
              </a:solidFill>
              <a:cs typeface="Calibri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3C892B8-C801-0B70-B816-B25024C919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38"/>
          <a:stretch/>
        </p:blipFill>
        <p:spPr>
          <a:xfrm>
            <a:off x="0" y="1056441"/>
            <a:ext cx="12192000" cy="468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56657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4884A5F-C809-1940-A1C6-BAA26DFD1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321" y="199253"/>
            <a:ext cx="9045633" cy="429145"/>
          </a:xfrm>
        </p:spPr>
        <p:txBody>
          <a:bodyPr/>
          <a:lstStyle/>
          <a:p>
            <a:r>
              <a:rPr lang="en-US" err="1"/>
              <a:t>Manténgase</a:t>
            </a:r>
            <a:r>
              <a:rPr lang="en-US"/>
              <a:t> </a:t>
            </a:r>
            <a:r>
              <a:rPr lang="en-US" err="1"/>
              <a:t>conectado</a:t>
            </a:r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B73D7E-EA03-974B-95A5-C9659F83ED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076DE4-D9DC-C24E-AA36-09096C494A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322" y="1101312"/>
            <a:ext cx="556528" cy="5565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42276B-01BB-3E45-9966-12D6567213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03321" y="2960822"/>
            <a:ext cx="556528" cy="5565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1EEB55-FE1E-7344-851C-7C1D463ECA5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03321" y="3561853"/>
            <a:ext cx="556528" cy="5565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EA6FA3-1239-C847-9F4D-B548F6A3C09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03321" y="4110388"/>
            <a:ext cx="556528" cy="5565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34EB8E-1C8E-5F42-8582-8D82DBF19CB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03321" y="4674808"/>
            <a:ext cx="556528" cy="5565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10D9B4-5298-CC4B-88C6-1EED08DC210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203321" y="5223388"/>
            <a:ext cx="556528" cy="5565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135C771-D280-374C-B070-2134A99458EB}"/>
              </a:ext>
            </a:extLst>
          </p:cNvPr>
          <p:cNvSpPr txBox="1"/>
          <p:nvPr/>
        </p:nvSpPr>
        <p:spPr>
          <a:xfrm>
            <a:off x="899549" y="1115131"/>
            <a:ext cx="4608885" cy="178510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200"/>
              <a:t>Michael Cano, </a:t>
            </a:r>
            <a:r>
              <a:rPr lang="en-US" sz="2200" i="1" err="1"/>
              <a:t>Oficial</a:t>
            </a:r>
            <a:r>
              <a:rPr lang="en-US" sz="2200" i="1"/>
              <a:t> </a:t>
            </a:r>
            <a:r>
              <a:rPr lang="en-US" sz="2200" i="1" err="1"/>
              <a:t>Ejecutivo</a:t>
            </a:r>
            <a:r>
              <a:rPr lang="en-US" sz="2200" i="1"/>
              <a:t>, </a:t>
            </a:r>
            <a:br>
              <a:rPr lang="en-US" sz="2200" i="1"/>
            </a:br>
            <a:r>
              <a:rPr lang="es-419" sz="2200" i="1"/>
              <a:t>Planificación y Desarrollo del Condado</a:t>
            </a:r>
            <a:br>
              <a:rPr lang="en-US" sz="2200"/>
            </a:br>
            <a:r>
              <a:rPr lang="en-US" sz="2200"/>
              <a:t>Metro</a:t>
            </a:r>
            <a:br>
              <a:rPr lang="en-US" sz="2200"/>
            </a:br>
            <a:r>
              <a:rPr lang="en-US" sz="2200"/>
              <a:t>One Gateway Plaza, MS 99-13-1</a:t>
            </a:r>
            <a:br>
              <a:rPr lang="en-US" sz="2200"/>
            </a:br>
            <a:r>
              <a:rPr lang="en-US" sz="2200"/>
              <a:t>Los Angeles, CA 90012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A2E31C-4A55-C844-817A-6C712677C501}"/>
              </a:ext>
            </a:extLst>
          </p:cNvPr>
          <p:cNvSpPr txBox="1"/>
          <p:nvPr/>
        </p:nvSpPr>
        <p:spPr>
          <a:xfrm>
            <a:off x="899549" y="3034435"/>
            <a:ext cx="711387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en-US" sz="2200"/>
              <a:t>213.922.4710</a:t>
            </a:r>
          </a:p>
          <a:p>
            <a:pPr>
              <a:spcBef>
                <a:spcPts val="1800"/>
              </a:spcBef>
            </a:pPr>
            <a:r>
              <a:rPr lang="en-US" sz="2200" i="1"/>
              <a:t>710corridor@metro.net</a:t>
            </a:r>
            <a:endParaRPr lang="en-US" sz="2200"/>
          </a:p>
          <a:p>
            <a:pPr>
              <a:spcBef>
                <a:spcPts val="1800"/>
              </a:spcBef>
            </a:pPr>
            <a:r>
              <a:rPr lang="en-US" sz="2200" i="1"/>
              <a:t>metro.net/projects/i-710-corridor</a:t>
            </a:r>
          </a:p>
          <a:p>
            <a:pPr>
              <a:spcBef>
                <a:spcPts val="1800"/>
              </a:spcBef>
            </a:pPr>
            <a:r>
              <a:rPr lang="en-US" sz="2200" i="1"/>
              <a:t>@metrolosangeles</a:t>
            </a:r>
            <a:endParaRPr lang="en-US" sz="2200"/>
          </a:p>
          <a:p>
            <a:pPr>
              <a:spcBef>
                <a:spcPts val="1800"/>
              </a:spcBef>
            </a:pPr>
            <a:r>
              <a:rPr lang="en-US" sz="2200" i="1" err="1"/>
              <a:t>losangelesmetro</a:t>
            </a:r>
            <a:endParaRPr lang="en-US" sz="220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7A1F546A-E670-2CFC-2786-0DFB2A9A8F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9" r="19427"/>
          <a:stretch/>
        </p:blipFill>
        <p:spPr bwMode="auto">
          <a:xfrm>
            <a:off x="7470750" y="1097480"/>
            <a:ext cx="4517928" cy="525887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">
            <a:extLst>
              <a:ext uri="{FF2B5EF4-FFF2-40B4-BE49-F238E27FC236}">
                <a16:creationId xmlns:a16="http://schemas.microsoft.com/office/drawing/2014/main" id="{2F3D595E-DCA4-4B8E-0C2A-9F9179228322}"/>
              </a:ext>
            </a:extLst>
          </p:cNvPr>
          <p:cNvSpPr txBox="1"/>
          <p:nvPr/>
        </p:nvSpPr>
        <p:spPr>
          <a:xfrm>
            <a:off x="4050690" y="6592823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419" sz="900" b="1">
                <a:solidFill>
                  <a:srgbClr val="FF0000"/>
                </a:solidFill>
                <a:cs typeface="Calibri"/>
              </a:rPr>
              <a:t>INFORMACIÓN SÓLO CON FINES DE DISCUSIÓN - SUJETA A CAMBIOS</a:t>
            </a:r>
            <a:endParaRPr lang="en-US" sz="900" b="1">
              <a:solidFill>
                <a:srgbClr val="FF000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401754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D654B30-8389-451B-8905-20A130ED9F30}"/>
              </a:ext>
            </a:extLst>
          </p:cNvPr>
          <p:cNvSpPr txBox="1"/>
          <p:nvPr/>
        </p:nvSpPr>
        <p:spPr>
          <a:xfrm>
            <a:off x="0" y="2028617"/>
            <a:ext cx="12172996" cy="769441"/>
          </a:xfrm>
          <a:prstGeom prst="rect">
            <a:avLst/>
          </a:prstGeom>
          <a:solidFill>
            <a:srgbClr val="00B4BD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600"/>
              </a:spcAft>
            </a:pPr>
            <a:endParaRPr lang="en-US" sz="4400" b="1" i="1">
              <a:solidFill>
                <a:schemeClr val="bg1"/>
              </a:solidFill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2EB37C-F74E-4DA8-A9E5-FA637F3F6D95}"/>
              </a:ext>
            </a:extLst>
          </p:cNvPr>
          <p:cNvSpPr txBox="1"/>
          <p:nvPr/>
        </p:nvSpPr>
        <p:spPr>
          <a:xfrm>
            <a:off x="1366600" y="2090171"/>
            <a:ext cx="9226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b="1">
                <a:solidFill>
                  <a:schemeClr val="bg1"/>
                </a:solidFill>
              </a:rPr>
              <a:t>¡Gracias </a:t>
            </a:r>
            <a:r>
              <a:rPr lang="en-US" sz="3600" b="1" err="1">
                <a:solidFill>
                  <a:schemeClr val="bg1"/>
                </a:solidFill>
              </a:rPr>
              <a:t>por</a:t>
            </a:r>
            <a:r>
              <a:rPr lang="en-US" sz="3600" b="1">
                <a:solidFill>
                  <a:schemeClr val="bg1"/>
                </a:solidFill>
              </a:rPr>
              <a:t> </a:t>
            </a:r>
            <a:r>
              <a:rPr lang="en-US" sz="3600" b="1" err="1">
                <a:solidFill>
                  <a:schemeClr val="bg1"/>
                </a:solidFill>
              </a:rPr>
              <a:t>acompañarnos</a:t>
            </a:r>
            <a:r>
              <a:rPr lang="en-US" sz="3600" b="1">
                <a:solidFill>
                  <a:schemeClr val="bg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7770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D654B30-8389-451B-8905-20A130ED9F30}"/>
              </a:ext>
            </a:extLst>
          </p:cNvPr>
          <p:cNvSpPr txBox="1"/>
          <p:nvPr/>
        </p:nvSpPr>
        <p:spPr>
          <a:xfrm>
            <a:off x="0" y="2072569"/>
            <a:ext cx="12172996" cy="769441"/>
          </a:xfrm>
          <a:prstGeom prst="rect">
            <a:avLst/>
          </a:prstGeom>
          <a:solidFill>
            <a:srgbClr val="00B4BD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600"/>
              </a:spcAft>
            </a:pPr>
            <a:endParaRPr lang="en-US" sz="4400" b="1" i="1">
              <a:solidFill>
                <a:schemeClr val="bg1"/>
              </a:solidFill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3BC864-424D-4DD6-BA81-3AA0E08EC667}"/>
              </a:ext>
            </a:extLst>
          </p:cNvPr>
          <p:cNvSpPr txBox="1"/>
          <p:nvPr/>
        </p:nvSpPr>
        <p:spPr>
          <a:xfrm>
            <a:off x="206374" y="2134124"/>
            <a:ext cx="11760247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00660" algn="ctr">
              <a:lnSpc>
                <a:spcPct val="100000"/>
              </a:lnSpc>
              <a:spcBef>
                <a:spcPts val="1140"/>
              </a:spcBef>
            </a:pPr>
            <a:r>
              <a:rPr lang="es-419" sz="4000" b="1" spc="-10">
                <a:solidFill>
                  <a:schemeClr val="bg1"/>
                </a:solidFill>
                <a:latin typeface="Calibri"/>
                <a:cs typeface="Calibri"/>
              </a:rPr>
              <a:t>Panorama general y contexto</a:t>
            </a:r>
          </a:p>
        </p:txBody>
      </p:sp>
    </p:spTree>
    <p:extLst>
      <p:ext uri="{BB962C8B-B14F-4D97-AF65-F5344CB8AC3E}">
        <p14:creationId xmlns:p14="http://schemas.microsoft.com/office/powerpoint/2010/main" val="16232346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FDA8803-0147-4434-BAA5-DF53B1F52D28}"/>
              </a:ext>
            </a:extLst>
          </p:cNvPr>
          <p:cNvSpPr txBox="1">
            <a:spLocks/>
          </p:cNvSpPr>
          <p:nvPr/>
        </p:nvSpPr>
        <p:spPr>
          <a:xfrm>
            <a:off x="97380" y="0"/>
            <a:ext cx="11535423" cy="429145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419" sz="3200" b="1">
                <a:effectLst/>
                <a:latin typeface="Calibri"/>
                <a:ea typeface="Calibri"/>
                <a:cs typeface="Calibri"/>
              </a:rPr>
              <a:t>Borrador del Plan de Inversión en Movilidad del </a:t>
            </a:r>
          </a:p>
          <a:p>
            <a:pPr>
              <a:defRPr/>
            </a:pPr>
            <a:r>
              <a:rPr lang="es-419" sz="3200" b="1">
                <a:effectLst/>
                <a:latin typeface="Calibri"/>
                <a:ea typeface="Calibri"/>
                <a:cs typeface="Calibri"/>
              </a:rPr>
              <a:t>Corredor</a:t>
            </a:r>
            <a:r>
              <a:rPr lang="en-US">
                <a:solidFill>
                  <a:srgbClr val="FFFFFF"/>
                </a:solidFill>
                <a:latin typeface="Calibri" panose="020F0502020204030204"/>
                <a:cs typeface="Calibri"/>
              </a:rPr>
              <a:t> LB-ELA</a:t>
            </a:r>
            <a:endParaRPr 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970DFE1F-6DD8-46C7-B5DA-E266CDAD9218}"/>
              </a:ext>
            </a:extLst>
          </p:cNvPr>
          <p:cNvSpPr txBox="1"/>
          <p:nvPr/>
        </p:nvSpPr>
        <p:spPr>
          <a:xfrm>
            <a:off x="5865092" y="6463194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9C633-AF9B-9840-B7F1-7587910FEF7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78C972E-BB73-22E8-B38A-C3737E1C594C}"/>
              </a:ext>
            </a:extLst>
          </p:cNvPr>
          <p:cNvSpPr txBox="1">
            <a:spLocks/>
          </p:cNvSpPr>
          <p:nvPr/>
        </p:nvSpPr>
        <p:spPr>
          <a:xfrm>
            <a:off x="230908" y="2569516"/>
            <a:ext cx="7011373" cy="3663952"/>
          </a:xfrm>
          <a:prstGeom prst="rect">
            <a:avLst/>
          </a:prstGeom>
        </p:spPr>
        <p:txBody>
          <a:bodyPr vert="horz" lIns="91440" tIns="45720" rIns="91440" bIns="45720" numCol="2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Bell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lang="en-US" sz="180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Arial"/>
              </a:rPr>
              <a:t>Bellflower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Times New Roman" panose="02020603050405020304" pitchFamily="18" charset="0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Bell Gardens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Carson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Commerce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Open Sans" panose="020B0606030504020204" pitchFamily="34" charset="0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Compton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Cudahy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Downey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Unincorporated LA County 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   - East LA 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   - </a:t>
            </a:r>
            <a:r>
              <a:rPr lang="en-US" sz="180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Arial"/>
              </a:rPr>
              <a:t>Walnut Park, </a:t>
            </a:r>
            <a:br>
              <a:rPr lang="en-US" sz="180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Arial"/>
              </a:rPr>
            </a:br>
            <a:r>
              <a:rPr lang="en-US" sz="180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Arial"/>
              </a:rPr>
              <a:t>   - East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Rancho Dominguez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Times New Roman" panose="02020603050405020304" pitchFamily="18" charset="0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lang="en-US" sz="180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Arial"/>
              </a:rPr>
              <a:t>Huntington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Park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Arial"/>
              </a:rPr>
              <a:t>Lakewood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Arial"/>
              </a:rPr>
              <a:t>Long Beach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lang="en-US" sz="1800">
                <a:solidFill>
                  <a:srgbClr val="000000"/>
                </a:solidFill>
                <a:latin typeface="+mn-lt"/>
                <a:cs typeface="Arial"/>
              </a:rPr>
              <a:t>Los Angeles</a:t>
            </a:r>
          </a:p>
          <a:p>
            <a:pPr marL="341313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800">
                <a:solidFill>
                  <a:srgbClr val="000000"/>
                </a:solidFill>
                <a:latin typeface="+mn-lt"/>
                <a:cs typeface="Arial"/>
              </a:rPr>
              <a:t>- Boyle Heights </a:t>
            </a:r>
            <a:br>
              <a:rPr lang="en-US" sz="1800">
                <a:solidFill>
                  <a:srgbClr val="000000"/>
                </a:solidFill>
                <a:latin typeface="+mn-lt"/>
                <a:cs typeface="Arial"/>
              </a:rPr>
            </a:br>
            <a:r>
              <a:rPr lang="en-US" sz="1800">
                <a:solidFill>
                  <a:srgbClr val="000000"/>
                </a:solidFill>
                <a:latin typeface="+mn-lt"/>
                <a:cs typeface="Arial"/>
              </a:rPr>
              <a:t>- San Pedro</a:t>
            </a:r>
            <a:br>
              <a:rPr lang="en-US" sz="1800">
                <a:solidFill>
                  <a:srgbClr val="000000"/>
                </a:solidFill>
                <a:latin typeface="+mn-lt"/>
                <a:cs typeface="Arial"/>
              </a:rPr>
            </a:br>
            <a:r>
              <a:rPr lang="en-US" sz="1800">
                <a:solidFill>
                  <a:srgbClr val="000000"/>
                </a:solidFill>
                <a:latin typeface="+mn-lt"/>
                <a:cs typeface="Arial"/>
              </a:rPr>
              <a:t>- Wilmington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Open Sans" panose="020B0606030504020204" pitchFamily="34" charset="0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Arial"/>
              </a:rPr>
              <a:t>Lynwood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lang="en-US" sz="1800">
                <a:solidFill>
                  <a:srgbClr val="000000"/>
                </a:solidFill>
                <a:latin typeface="+mn-lt"/>
                <a:cs typeface="Arial"/>
              </a:rPr>
              <a:t>Maywood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Arial"/>
              </a:rPr>
              <a:t>Paramount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Arial"/>
              </a:rPr>
              <a:t>Signal Hill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Arial"/>
              </a:rPr>
              <a:t>South Gate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Arial"/>
              </a:rPr>
              <a:t>Vernon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C91CF0-EF89-0071-872F-2401E95BE939}"/>
              </a:ext>
            </a:extLst>
          </p:cNvPr>
          <p:cNvSpPr txBox="1"/>
          <p:nvPr/>
        </p:nvSpPr>
        <p:spPr>
          <a:xfrm>
            <a:off x="230908" y="1040471"/>
            <a:ext cx="693651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419" sz="1800" b="1" i="0">
                <a:solidFill>
                  <a:srgbClr val="000000"/>
                </a:solidFill>
                <a:effectLst/>
              </a:rPr>
              <a:t>Metro tiene un plan para mejorar el sistema de transporte compartido en el Corredor Long Beach-Este de Los Ángeles (Corredor LB-ELA) para proporcionar opciones de viaje seguras y de calidad para el movimiento de personas y bienes. </a:t>
            </a:r>
          </a:p>
          <a:p>
            <a:endParaRPr lang="en-US" b="1">
              <a:solidFill>
                <a:srgbClr val="000000"/>
              </a:solidFill>
            </a:endParaRPr>
          </a:p>
          <a:p>
            <a:r>
              <a:rPr lang="es-419">
                <a:solidFill>
                  <a:srgbClr val="000000"/>
                </a:solidFill>
              </a:rPr>
              <a:t>El Corredor LB-ELA incluye las siguientes ciudades y comunidades:</a:t>
            </a:r>
            <a:endParaRPr lang="en-US"/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5DFAD9DF-8A9E-B1AD-0B68-E91A71E15B5E}"/>
              </a:ext>
            </a:extLst>
          </p:cNvPr>
          <p:cNvSpPr txBox="1"/>
          <p:nvPr/>
        </p:nvSpPr>
        <p:spPr>
          <a:xfrm>
            <a:off x="4050690" y="6592823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419" sz="900" b="1">
                <a:solidFill>
                  <a:srgbClr val="FF0000"/>
                </a:solidFill>
                <a:cs typeface="Calibri"/>
              </a:rPr>
              <a:t>INFORMACIÓN SÓLO CON FINES DE DISCUSIÓN - SUJETA A CAMBIOS</a:t>
            </a:r>
            <a:endParaRPr lang="en-US" sz="900" b="1">
              <a:solidFill>
                <a:srgbClr val="FF0000"/>
              </a:solidFill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38BDA7-F495-802E-391B-1DB18FBCB4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16" t="776" r="1312" b="1061"/>
          <a:stretch/>
        </p:blipFill>
        <p:spPr>
          <a:xfrm>
            <a:off x="7324533" y="1041130"/>
            <a:ext cx="4655609" cy="5422064"/>
          </a:xfrm>
          <a:prstGeom prst="rect">
            <a:avLst/>
          </a:prstGeom>
          <a:ln>
            <a:noFill/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3C96E13-D049-2A2F-D17F-A2BEE78288EF}"/>
              </a:ext>
            </a:extLst>
          </p:cNvPr>
          <p:cNvGrpSpPr/>
          <p:nvPr/>
        </p:nvGrpSpPr>
        <p:grpSpPr>
          <a:xfrm>
            <a:off x="8172450" y="1245394"/>
            <a:ext cx="2279647" cy="5129999"/>
            <a:chOff x="8172450" y="1245394"/>
            <a:chExt cx="2279647" cy="512999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7CC1BF2-D1CD-A872-2840-B9EC392990B3}"/>
                </a:ext>
              </a:extLst>
            </p:cNvPr>
            <p:cNvGrpSpPr/>
            <p:nvPr/>
          </p:nvGrpSpPr>
          <p:grpSpPr>
            <a:xfrm>
              <a:off x="8172450" y="1460500"/>
              <a:ext cx="2279647" cy="4914893"/>
              <a:chOff x="8172450" y="1460500"/>
              <a:chExt cx="2279647" cy="4914893"/>
            </a:xfrm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897EFEC9-C22C-6AD2-12AC-F1F715B6FC78}"/>
                  </a:ext>
                </a:extLst>
              </p:cNvPr>
              <p:cNvSpPr/>
              <p:nvPr/>
            </p:nvSpPr>
            <p:spPr>
              <a:xfrm>
                <a:off x="8201024" y="2047877"/>
                <a:ext cx="2251073" cy="4327516"/>
              </a:xfrm>
              <a:custGeom>
                <a:avLst/>
                <a:gdLst>
                  <a:gd name="connsiteX0" fmla="*/ 1882773 w 2251073"/>
                  <a:gd name="connsiteY0" fmla="*/ 0 h 4327516"/>
                  <a:gd name="connsiteX1" fmla="*/ 2251073 w 2251073"/>
                  <a:gd name="connsiteY1" fmla="*/ 431800 h 4327516"/>
                  <a:gd name="connsiteX2" fmla="*/ 2048127 w 2251073"/>
                  <a:gd name="connsiteY2" fmla="*/ 816801 h 4327516"/>
                  <a:gd name="connsiteX3" fmla="*/ 1819273 w 2251073"/>
                  <a:gd name="connsiteY3" fmla="*/ 1250950 h 4327516"/>
                  <a:gd name="connsiteX4" fmla="*/ 1807081 w 2251073"/>
                  <a:gd name="connsiteY4" fmla="*/ 1903222 h 4327516"/>
                  <a:gd name="connsiteX5" fmla="*/ 1793873 w 2251073"/>
                  <a:gd name="connsiteY5" fmla="*/ 2609850 h 4327516"/>
                  <a:gd name="connsiteX6" fmla="*/ 1851023 w 2251073"/>
                  <a:gd name="connsiteY6" fmla="*/ 2711450 h 4327516"/>
                  <a:gd name="connsiteX7" fmla="*/ 1863723 w 2251073"/>
                  <a:gd name="connsiteY7" fmla="*/ 2819400 h 4327516"/>
                  <a:gd name="connsiteX8" fmla="*/ 1812923 w 2251073"/>
                  <a:gd name="connsiteY8" fmla="*/ 2908300 h 4327516"/>
                  <a:gd name="connsiteX9" fmla="*/ 1809748 w 2251073"/>
                  <a:gd name="connsiteY9" fmla="*/ 3121025 h 4327516"/>
                  <a:gd name="connsiteX10" fmla="*/ 1860548 w 2251073"/>
                  <a:gd name="connsiteY10" fmla="*/ 3178175 h 4327516"/>
                  <a:gd name="connsiteX11" fmla="*/ 1504948 w 2251073"/>
                  <a:gd name="connsiteY11" fmla="*/ 3174999 h 4327516"/>
                  <a:gd name="connsiteX12" fmla="*/ 1454149 w 2251073"/>
                  <a:gd name="connsiteY12" fmla="*/ 3241674 h 4327516"/>
                  <a:gd name="connsiteX13" fmla="*/ 1460499 w 2251073"/>
                  <a:gd name="connsiteY13" fmla="*/ 3457573 h 4327516"/>
                  <a:gd name="connsiteX14" fmla="*/ 1466848 w 2251073"/>
                  <a:gd name="connsiteY14" fmla="*/ 3940173 h 4327516"/>
                  <a:gd name="connsiteX15" fmla="*/ 1451768 w 2251073"/>
                  <a:gd name="connsiteY15" fmla="*/ 3940967 h 4327516"/>
                  <a:gd name="connsiteX16" fmla="*/ 1449387 w 2251073"/>
                  <a:gd name="connsiteY16" fmla="*/ 3945729 h 4327516"/>
                  <a:gd name="connsiteX17" fmla="*/ 1232693 w 2251073"/>
                  <a:gd name="connsiteY17" fmla="*/ 3993354 h 4327516"/>
                  <a:gd name="connsiteX18" fmla="*/ 1146968 w 2251073"/>
                  <a:gd name="connsiteY18" fmla="*/ 4055267 h 4327516"/>
                  <a:gd name="connsiteX19" fmla="*/ 211135 w 2251073"/>
                  <a:gd name="connsiteY19" fmla="*/ 4290218 h 4327516"/>
                  <a:gd name="connsiteX20" fmla="*/ 130176 w 2251073"/>
                  <a:gd name="connsiteY20" fmla="*/ 4295773 h 4327516"/>
                  <a:gd name="connsiteX21" fmla="*/ 107949 w 2251073"/>
                  <a:gd name="connsiteY21" fmla="*/ 4067173 h 4327516"/>
                  <a:gd name="connsiteX22" fmla="*/ 0 w 2251073"/>
                  <a:gd name="connsiteY22" fmla="*/ 3930648 h 4327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51073" h="4327516" extrusionOk="0">
                    <a:moveTo>
                      <a:pt x="1882773" y="0"/>
                    </a:moveTo>
                    <a:cubicBezTo>
                      <a:pt x="1980054" y="155565"/>
                      <a:pt x="2147720" y="269705"/>
                      <a:pt x="2251073" y="431800"/>
                    </a:cubicBezTo>
                    <a:cubicBezTo>
                      <a:pt x="2183924" y="591545"/>
                      <a:pt x="2102964" y="733820"/>
                      <a:pt x="2048127" y="816801"/>
                    </a:cubicBezTo>
                    <a:cubicBezTo>
                      <a:pt x="1993290" y="899782"/>
                      <a:pt x="1886894" y="1122307"/>
                      <a:pt x="1819273" y="1250950"/>
                    </a:cubicBezTo>
                    <a:cubicBezTo>
                      <a:pt x="1838067" y="1473824"/>
                      <a:pt x="1815720" y="1740405"/>
                      <a:pt x="1807081" y="1903222"/>
                    </a:cubicBezTo>
                    <a:cubicBezTo>
                      <a:pt x="1798442" y="2066039"/>
                      <a:pt x="1805320" y="2292916"/>
                      <a:pt x="1793873" y="2609850"/>
                    </a:cubicBezTo>
                    <a:cubicBezTo>
                      <a:pt x="1815269" y="2640574"/>
                      <a:pt x="1835311" y="2678110"/>
                      <a:pt x="1851023" y="2711450"/>
                    </a:cubicBezTo>
                    <a:cubicBezTo>
                      <a:pt x="1851825" y="2761303"/>
                      <a:pt x="1857903" y="2770497"/>
                      <a:pt x="1863723" y="2819400"/>
                    </a:cubicBezTo>
                    <a:cubicBezTo>
                      <a:pt x="1851268" y="2836671"/>
                      <a:pt x="1823501" y="2880046"/>
                      <a:pt x="1812923" y="2908300"/>
                    </a:cubicBezTo>
                    <a:cubicBezTo>
                      <a:pt x="1805487" y="2923424"/>
                      <a:pt x="1808204" y="3121236"/>
                      <a:pt x="1809748" y="3121025"/>
                    </a:cubicBezTo>
                    <a:cubicBezTo>
                      <a:pt x="1810422" y="3156248"/>
                      <a:pt x="1859495" y="3177997"/>
                      <a:pt x="1860548" y="3178175"/>
                    </a:cubicBezTo>
                    <a:cubicBezTo>
                      <a:pt x="1866985" y="3187689"/>
                      <a:pt x="1507722" y="3175029"/>
                      <a:pt x="1504948" y="3174999"/>
                    </a:cubicBezTo>
                    <a:cubicBezTo>
                      <a:pt x="1432564" y="3185737"/>
                      <a:pt x="1452981" y="3195427"/>
                      <a:pt x="1454149" y="3241674"/>
                    </a:cubicBezTo>
                    <a:cubicBezTo>
                      <a:pt x="1458391" y="3299864"/>
                      <a:pt x="1458830" y="3330690"/>
                      <a:pt x="1460499" y="3457573"/>
                    </a:cubicBezTo>
                    <a:cubicBezTo>
                      <a:pt x="1464041" y="3585728"/>
                      <a:pt x="1454118" y="3866732"/>
                      <a:pt x="1466848" y="3940173"/>
                    </a:cubicBezTo>
                    <a:cubicBezTo>
                      <a:pt x="1467611" y="4026936"/>
                      <a:pt x="1454578" y="3939312"/>
                      <a:pt x="1451768" y="3940967"/>
                    </a:cubicBezTo>
                    <a:cubicBezTo>
                      <a:pt x="1451707" y="3938116"/>
                      <a:pt x="1491169" y="3941421"/>
                      <a:pt x="1449387" y="3945729"/>
                    </a:cubicBezTo>
                    <a:cubicBezTo>
                      <a:pt x="1376896" y="3963763"/>
                      <a:pt x="1308456" y="3966715"/>
                      <a:pt x="1232693" y="3993354"/>
                    </a:cubicBezTo>
                    <a:cubicBezTo>
                      <a:pt x="1185705" y="4001097"/>
                      <a:pt x="1314257" y="3983249"/>
                      <a:pt x="1146968" y="4055267"/>
                    </a:cubicBezTo>
                    <a:cubicBezTo>
                      <a:pt x="869143" y="4155121"/>
                      <a:pt x="509111" y="4459756"/>
                      <a:pt x="211135" y="4290218"/>
                    </a:cubicBezTo>
                    <a:cubicBezTo>
                      <a:pt x="37031" y="4314142"/>
                      <a:pt x="143472" y="4331862"/>
                      <a:pt x="130176" y="4295773"/>
                    </a:cubicBezTo>
                    <a:cubicBezTo>
                      <a:pt x="110698" y="4259826"/>
                      <a:pt x="125598" y="4114193"/>
                      <a:pt x="107949" y="4067173"/>
                    </a:cubicBezTo>
                    <a:cubicBezTo>
                      <a:pt x="56406" y="4053803"/>
                      <a:pt x="-271" y="3932078"/>
                      <a:pt x="0" y="3930648"/>
                    </a:cubicBezTo>
                  </a:path>
                </a:pathLst>
              </a:custGeom>
              <a:noFill/>
              <a:ln w="28575">
                <a:solidFill>
                  <a:schemeClr val="accent1"/>
                </a:solidFill>
                <a:extLst>
                  <a:ext uri="{C807C97D-BFC1-408E-A445-0C87EB9F89A2}">
                    <ask:lineSketchStyleProps xmlns:ask="http://schemas.microsoft.com/office/drawing/2018/sketchyshapes" sd="1669447870">
                      <a:custGeom>
                        <a:avLst/>
                        <a:gdLst>
                          <a:gd name="connsiteX0" fmla="*/ 2673350 w 3041650"/>
                          <a:gd name="connsiteY0" fmla="*/ 95250 h 3003550"/>
                          <a:gd name="connsiteX1" fmla="*/ 3041650 w 3041650"/>
                          <a:gd name="connsiteY1" fmla="*/ 527050 h 3003550"/>
                          <a:gd name="connsiteX2" fmla="*/ 2609850 w 3041650"/>
                          <a:gd name="connsiteY2" fmla="*/ 1346200 h 3003550"/>
                          <a:gd name="connsiteX3" fmla="*/ 2584450 w 3041650"/>
                          <a:gd name="connsiteY3" fmla="*/ 2705100 h 3003550"/>
                          <a:gd name="connsiteX4" fmla="*/ 2641600 w 3041650"/>
                          <a:gd name="connsiteY4" fmla="*/ 2806700 h 3003550"/>
                          <a:gd name="connsiteX5" fmla="*/ 2654300 w 3041650"/>
                          <a:gd name="connsiteY5" fmla="*/ 2914650 h 3003550"/>
                          <a:gd name="connsiteX6" fmla="*/ 2603500 w 3041650"/>
                          <a:gd name="connsiteY6" fmla="*/ 3003550 h 3003550"/>
                          <a:gd name="connsiteX7" fmla="*/ 0 w 3041650"/>
                          <a:gd name="connsiteY7" fmla="*/ 0 h 3003550"/>
                          <a:gd name="connsiteX0" fmla="*/ 2673350 w 3041650"/>
                          <a:gd name="connsiteY0" fmla="*/ 104660 h 3012960"/>
                          <a:gd name="connsiteX1" fmla="*/ 3041650 w 3041650"/>
                          <a:gd name="connsiteY1" fmla="*/ 536460 h 3012960"/>
                          <a:gd name="connsiteX2" fmla="*/ 2609850 w 3041650"/>
                          <a:gd name="connsiteY2" fmla="*/ 1355610 h 3012960"/>
                          <a:gd name="connsiteX3" fmla="*/ 2584450 w 3041650"/>
                          <a:gd name="connsiteY3" fmla="*/ 2714510 h 3012960"/>
                          <a:gd name="connsiteX4" fmla="*/ 2641600 w 3041650"/>
                          <a:gd name="connsiteY4" fmla="*/ 2816110 h 3012960"/>
                          <a:gd name="connsiteX5" fmla="*/ 2654300 w 3041650"/>
                          <a:gd name="connsiteY5" fmla="*/ 2924060 h 3012960"/>
                          <a:gd name="connsiteX6" fmla="*/ 2603500 w 3041650"/>
                          <a:gd name="connsiteY6" fmla="*/ 3012960 h 3012960"/>
                          <a:gd name="connsiteX7" fmla="*/ 6350 w 3041650"/>
                          <a:gd name="connsiteY7" fmla="*/ 3060 h 3012960"/>
                          <a:gd name="connsiteX8" fmla="*/ 0 w 3041650"/>
                          <a:gd name="connsiteY8" fmla="*/ 9410 h 3012960"/>
                          <a:gd name="connsiteX0" fmla="*/ 2667000 w 3035300"/>
                          <a:gd name="connsiteY0" fmla="*/ 101600 h 3009900"/>
                          <a:gd name="connsiteX1" fmla="*/ 3035300 w 3035300"/>
                          <a:gd name="connsiteY1" fmla="*/ 533400 h 3009900"/>
                          <a:gd name="connsiteX2" fmla="*/ 2603500 w 3035300"/>
                          <a:gd name="connsiteY2" fmla="*/ 1352550 h 3009900"/>
                          <a:gd name="connsiteX3" fmla="*/ 2578100 w 3035300"/>
                          <a:gd name="connsiteY3" fmla="*/ 2711450 h 3009900"/>
                          <a:gd name="connsiteX4" fmla="*/ 2635250 w 3035300"/>
                          <a:gd name="connsiteY4" fmla="*/ 2813050 h 3009900"/>
                          <a:gd name="connsiteX5" fmla="*/ 2647950 w 3035300"/>
                          <a:gd name="connsiteY5" fmla="*/ 2921000 h 3009900"/>
                          <a:gd name="connsiteX6" fmla="*/ 2597150 w 3035300"/>
                          <a:gd name="connsiteY6" fmla="*/ 3009900 h 3009900"/>
                          <a:gd name="connsiteX7" fmla="*/ 0 w 3035300"/>
                          <a:gd name="connsiteY7" fmla="*/ 0 h 3009900"/>
                          <a:gd name="connsiteX0" fmla="*/ 88900 w 457200"/>
                          <a:gd name="connsiteY0" fmla="*/ 0 h 2908300"/>
                          <a:gd name="connsiteX1" fmla="*/ 457200 w 457200"/>
                          <a:gd name="connsiteY1" fmla="*/ 431800 h 2908300"/>
                          <a:gd name="connsiteX2" fmla="*/ 25400 w 457200"/>
                          <a:gd name="connsiteY2" fmla="*/ 1250950 h 2908300"/>
                          <a:gd name="connsiteX3" fmla="*/ 0 w 457200"/>
                          <a:gd name="connsiteY3" fmla="*/ 2609850 h 2908300"/>
                          <a:gd name="connsiteX4" fmla="*/ 57150 w 457200"/>
                          <a:gd name="connsiteY4" fmla="*/ 2711450 h 2908300"/>
                          <a:gd name="connsiteX5" fmla="*/ 69850 w 457200"/>
                          <a:gd name="connsiteY5" fmla="*/ 2819400 h 2908300"/>
                          <a:gd name="connsiteX6" fmla="*/ 19050 w 457200"/>
                          <a:gd name="connsiteY6" fmla="*/ 2908300 h 2908300"/>
                          <a:gd name="connsiteX0" fmla="*/ 88900 w 457200"/>
                          <a:gd name="connsiteY0" fmla="*/ 0 h 2914885"/>
                          <a:gd name="connsiteX1" fmla="*/ 457200 w 457200"/>
                          <a:gd name="connsiteY1" fmla="*/ 431800 h 2914885"/>
                          <a:gd name="connsiteX2" fmla="*/ 25400 w 457200"/>
                          <a:gd name="connsiteY2" fmla="*/ 1250950 h 2914885"/>
                          <a:gd name="connsiteX3" fmla="*/ 0 w 457200"/>
                          <a:gd name="connsiteY3" fmla="*/ 2609850 h 2914885"/>
                          <a:gd name="connsiteX4" fmla="*/ 57150 w 457200"/>
                          <a:gd name="connsiteY4" fmla="*/ 2711450 h 2914885"/>
                          <a:gd name="connsiteX5" fmla="*/ 69850 w 457200"/>
                          <a:gd name="connsiteY5" fmla="*/ 2819400 h 2914885"/>
                          <a:gd name="connsiteX6" fmla="*/ 19050 w 457200"/>
                          <a:gd name="connsiteY6" fmla="*/ 2908300 h 2914885"/>
                          <a:gd name="connsiteX7" fmla="*/ 25400 w 457200"/>
                          <a:gd name="connsiteY7" fmla="*/ 2908300 h 2914885"/>
                          <a:gd name="connsiteX0" fmla="*/ 88900 w 457200"/>
                          <a:gd name="connsiteY0" fmla="*/ 0 h 3121025"/>
                          <a:gd name="connsiteX1" fmla="*/ 457200 w 457200"/>
                          <a:gd name="connsiteY1" fmla="*/ 431800 h 3121025"/>
                          <a:gd name="connsiteX2" fmla="*/ 25400 w 457200"/>
                          <a:gd name="connsiteY2" fmla="*/ 1250950 h 3121025"/>
                          <a:gd name="connsiteX3" fmla="*/ 0 w 457200"/>
                          <a:gd name="connsiteY3" fmla="*/ 2609850 h 3121025"/>
                          <a:gd name="connsiteX4" fmla="*/ 57150 w 457200"/>
                          <a:gd name="connsiteY4" fmla="*/ 2711450 h 3121025"/>
                          <a:gd name="connsiteX5" fmla="*/ 69850 w 457200"/>
                          <a:gd name="connsiteY5" fmla="*/ 2819400 h 3121025"/>
                          <a:gd name="connsiteX6" fmla="*/ 19050 w 457200"/>
                          <a:gd name="connsiteY6" fmla="*/ 2908300 h 3121025"/>
                          <a:gd name="connsiteX7" fmla="*/ 15875 w 457200"/>
                          <a:gd name="connsiteY7" fmla="*/ 3121025 h 3121025"/>
                          <a:gd name="connsiteX0" fmla="*/ 88900 w 457200"/>
                          <a:gd name="connsiteY0" fmla="*/ 0 h 3136782"/>
                          <a:gd name="connsiteX1" fmla="*/ 457200 w 457200"/>
                          <a:gd name="connsiteY1" fmla="*/ 431800 h 3136782"/>
                          <a:gd name="connsiteX2" fmla="*/ 25400 w 457200"/>
                          <a:gd name="connsiteY2" fmla="*/ 1250950 h 3136782"/>
                          <a:gd name="connsiteX3" fmla="*/ 0 w 457200"/>
                          <a:gd name="connsiteY3" fmla="*/ 2609850 h 3136782"/>
                          <a:gd name="connsiteX4" fmla="*/ 57150 w 457200"/>
                          <a:gd name="connsiteY4" fmla="*/ 2711450 h 3136782"/>
                          <a:gd name="connsiteX5" fmla="*/ 69850 w 457200"/>
                          <a:gd name="connsiteY5" fmla="*/ 2819400 h 3136782"/>
                          <a:gd name="connsiteX6" fmla="*/ 19050 w 457200"/>
                          <a:gd name="connsiteY6" fmla="*/ 2908300 h 3136782"/>
                          <a:gd name="connsiteX7" fmla="*/ 15875 w 457200"/>
                          <a:gd name="connsiteY7" fmla="*/ 3121025 h 3136782"/>
                          <a:gd name="connsiteX8" fmla="*/ 22225 w 457200"/>
                          <a:gd name="connsiteY8" fmla="*/ 3121025 h 3136782"/>
                          <a:gd name="connsiteX0" fmla="*/ 88900 w 457200"/>
                          <a:gd name="connsiteY0" fmla="*/ 0 h 3178175"/>
                          <a:gd name="connsiteX1" fmla="*/ 457200 w 457200"/>
                          <a:gd name="connsiteY1" fmla="*/ 431800 h 3178175"/>
                          <a:gd name="connsiteX2" fmla="*/ 25400 w 457200"/>
                          <a:gd name="connsiteY2" fmla="*/ 1250950 h 3178175"/>
                          <a:gd name="connsiteX3" fmla="*/ 0 w 457200"/>
                          <a:gd name="connsiteY3" fmla="*/ 2609850 h 3178175"/>
                          <a:gd name="connsiteX4" fmla="*/ 57150 w 457200"/>
                          <a:gd name="connsiteY4" fmla="*/ 2711450 h 3178175"/>
                          <a:gd name="connsiteX5" fmla="*/ 69850 w 457200"/>
                          <a:gd name="connsiteY5" fmla="*/ 2819400 h 3178175"/>
                          <a:gd name="connsiteX6" fmla="*/ 19050 w 457200"/>
                          <a:gd name="connsiteY6" fmla="*/ 2908300 h 3178175"/>
                          <a:gd name="connsiteX7" fmla="*/ 15875 w 457200"/>
                          <a:gd name="connsiteY7" fmla="*/ 3121025 h 3178175"/>
                          <a:gd name="connsiteX8" fmla="*/ 66675 w 457200"/>
                          <a:gd name="connsiteY8" fmla="*/ 3178175 h 3178175"/>
                          <a:gd name="connsiteX0" fmla="*/ 88900 w 457200"/>
                          <a:gd name="connsiteY0" fmla="*/ 0 h 3182408"/>
                          <a:gd name="connsiteX1" fmla="*/ 457200 w 457200"/>
                          <a:gd name="connsiteY1" fmla="*/ 431800 h 3182408"/>
                          <a:gd name="connsiteX2" fmla="*/ 25400 w 457200"/>
                          <a:gd name="connsiteY2" fmla="*/ 1250950 h 3182408"/>
                          <a:gd name="connsiteX3" fmla="*/ 0 w 457200"/>
                          <a:gd name="connsiteY3" fmla="*/ 2609850 h 3182408"/>
                          <a:gd name="connsiteX4" fmla="*/ 57150 w 457200"/>
                          <a:gd name="connsiteY4" fmla="*/ 2711450 h 3182408"/>
                          <a:gd name="connsiteX5" fmla="*/ 69850 w 457200"/>
                          <a:gd name="connsiteY5" fmla="*/ 2819400 h 3182408"/>
                          <a:gd name="connsiteX6" fmla="*/ 19050 w 457200"/>
                          <a:gd name="connsiteY6" fmla="*/ 2908300 h 3182408"/>
                          <a:gd name="connsiteX7" fmla="*/ 15875 w 457200"/>
                          <a:gd name="connsiteY7" fmla="*/ 3121025 h 3182408"/>
                          <a:gd name="connsiteX8" fmla="*/ 66675 w 457200"/>
                          <a:gd name="connsiteY8" fmla="*/ 3178175 h 3182408"/>
                          <a:gd name="connsiteX9" fmla="*/ 53975 w 457200"/>
                          <a:gd name="connsiteY9" fmla="*/ 3178174 h 3182408"/>
                          <a:gd name="connsiteX0" fmla="*/ 425450 w 793750"/>
                          <a:gd name="connsiteY0" fmla="*/ 0 h 3182408"/>
                          <a:gd name="connsiteX1" fmla="*/ 793750 w 793750"/>
                          <a:gd name="connsiteY1" fmla="*/ 431800 h 3182408"/>
                          <a:gd name="connsiteX2" fmla="*/ 361950 w 793750"/>
                          <a:gd name="connsiteY2" fmla="*/ 1250950 h 3182408"/>
                          <a:gd name="connsiteX3" fmla="*/ 336550 w 793750"/>
                          <a:gd name="connsiteY3" fmla="*/ 2609850 h 3182408"/>
                          <a:gd name="connsiteX4" fmla="*/ 393700 w 793750"/>
                          <a:gd name="connsiteY4" fmla="*/ 2711450 h 3182408"/>
                          <a:gd name="connsiteX5" fmla="*/ 406400 w 793750"/>
                          <a:gd name="connsiteY5" fmla="*/ 2819400 h 3182408"/>
                          <a:gd name="connsiteX6" fmla="*/ 355600 w 793750"/>
                          <a:gd name="connsiteY6" fmla="*/ 2908300 h 3182408"/>
                          <a:gd name="connsiteX7" fmla="*/ 352425 w 793750"/>
                          <a:gd name="connsiteY7" fmla="*/ 3121025 h 3182408"/>
                          <a:gd name="connsiteX8" fmla="*/ 403225 w 793750"/>
                          <a:gd name="connsiteY8" fmla="*/ 3178175 h 3182408"/>
                          <a:gd name="connsiteX9" fmla="*/ 0 w 793750"/>
                          <a:gd name="connsiteY9" fmla="*/ 3178174 h 3182408"/>
                          <a:gd name="connsiteX0" fmla="*/ 453557 w 821857"/>
                          <a:gd name="connsiteY0" fmla="*/ 0 h 3182408"/>
                          <a:gd name="connsiteX1" fmla="*/ 821857 w 821857"/>
                          <a:gd name="connsiteY1" fmla="*/ 431800 h 3182408"/>
                          <a:gd name="connsiteX2" fmla="*/ 390057 w 821857"/>
                          <a:gd name="connsiteY2" fmla="*/ 1250950 h 3182408"/>
                          <a:gd name="connsiteX3" fmla="*/ 364657 w 821857"/>
                          <a:gd name="connsiteY3" fmla="*/ 2609850 h 3182408"/>
                          <a:gd name="connsiteX4" fmla="*/ 421807 w 821857"/>
                          <a:gd name="connsiteY4" fmla="*/ 2711450 h 3182408"/>
                          <a:gd name="connsiteX5" fmla="*/ 434507 w 821857"/>
                          <a:gd name="connsiteY5" fmla="*/ 2819400 h 3182408"/>
                          <a:gd name="connsiteX6" fmla="*/ 383707 w 821857"/>
                          <a:gd name="connsiteY6" fmla="*/ 2908300 h 3182408"/>
                          <a:gd name="connsiteX7" fmla="*/ 380532 w 821857"/>
                          <a:gd name="connsiteY7" fmla="*/ 3121025 h 3182408"/>
                          <a:gd name="connsiteX8" fmla="*/ 431332 w 821857"/>
                          <a:gd name="connsiteY8" fmla="*/ 3178175 h 3182408"/>
                          <a:gd name="connsiteX9" fmla="*/ 28107 w 821857"/>
                          <a:gd name="connsiteY9" fmla="*/ 3178174 h 3182408"/>
                          <a:gd name="connsiteX10" fmla="*/ 34457 w 821857"/>
                          <a:gd name="connsiteY10" fmla="*/ 3168648 h 3182408"/>
                          <a:gd name="connsiteX0" fmla="*/ 452825 w 821125"/>
                          <a:gd name="connsiteY0" fmla="*/ 0 h 3940176"/>
                          <a:gd name="connsiteX1" fmla="*/ 821125 w 821125"/>
                          <a:gd name="connsiteY1" fmla="*/ 431800 h 3940176"/>
                          <a:gd name="connsiteX2" fmla="*/ 389325 w 821125"/>
                          <a:gd name="connsiteY2" fmla="*/ 1250950 h 3940176"/>
                          <a:gd name="connsiteX3" fmla="*/ 363925 w 821125"/>
                          <a:gd name="connsiteY3" fmla="*/ 2609850 h 3940176"/>
                          <a:gd name="connsiteX4" fmla="*/ 421075 w 821125"/>
                          <a:gd name="connsiteY4" fmla="*/ 2711450 h 3940176"/>
                          <a:gd name="connsiteX5" fmla="*/ 433775 w 821125"/>
                          <a:gd name="connsiteY5" fmla="*/ 2819400 h 3940176"/>
                          <a:gd name="connsiteX6" fmla="*/ 382975 w 821125"/>
                          <a:gd name="connsiteY6" fmla="*/ 2908300 h 3940176"/>
                          <a:gd name="connsiteX7" fmla="*/ 379800 w 821125"/>
                          <a:gd name="connsiteY7" fmla="*/ 3121025 h 3940176"/>
                          <a:gd name="connsiteX8" fmla="*/ 430600 w 821125"/>
                          <a:gd name="connsiteY8" fmla="*/ 3178175 h 3940176"/>
                          <a:gd name="connsiteX9" fmla="*/ 27375 w 821125"/>
                          <a:gd name="connsiteY9" fmla="*/ 3178174 h 3940176"/>
                          <a:gd name="connsiteX10" fmla="*/ 36900 w 821125"/>
                          <a:gd name="connsiteY10" fmla="*/ 3940173 h 3940176"/>
                          <a:gd name="connsiteX0" fmla="*/ 457207 w 825507"/>
                          <a:gd name="connsiteY0" fmla="*/ 0 h 3940173"/>
                          <a:gd name="connsiteX1" fmla="*/ 825507 w 825507"/>
                          <a:gd name="connsiteY1" fmla="*/ 431800 h 3940173"/>
                          <a:gd name="connsiteX2" fmla="*/ 393707 w 825507"/>
                          <a:gd name="connsiteY2" fmla="*/ 1250950 h 3940173"/>
                          <a:gd name="connsiteX3" fmla="*/ 368307 w 825507"/>
                          <a:gd name="connsiteY3" fmla="*/ 2609850 h 3940173"/>
                          <a:gd name="connsiteX4" fmla="*/ 425457 w 825507"/>
                          <a:gd name="connsiteY4" fmla="*/ 2711450 h 3940173"/>
                          <a:gd name="connsiteX5" fmla="*/ 438157 w 825507"/>
                          <a:gd name="connsiteY5" fmla="*/ 2819400 h 3940173"/>
                          <a:gd name="connsiteX6" fmla="*/ 387357 w 825507"/>
                          <a:gd name="connsiteY6" fmla="*/ 2908300 h 3940173"/>
                          <a:gd name="connsiteX7" fmla="*/ 384182 w 825507"/>
                          <a:gd name="connsiteY7" fmla="*/ 3121025 h 3940173"/>
                          <a:gd name="connsiteX8" fmla="*/ 434982 w 825507"/>
                          <a:gd name="connsiteY8" fmla="*/ 3178175 h 3940173"/>
                          <a:gd name="connsiteX9" fmla="*/ 31757 w 825507"/>
                          <a:gd name="connsiteY9" fmla="*/ 3178174 h 3940173"/>
                          <a:gd name="connsiteX10" fmla="*/ 34933 w 825507"/>
                          <a:gd name="connsiteY10" fmla="*/ 3457573 h 3940173"/>
                          <a:gd name="connsiteX11" fmla="*/ 41282 w 825507"/>
                          <a:gd name="connsiteY11" fmla="*/ 3940173 h 3940173"/>
                          <a:gd name="connsiteX0" fmla="*/ 456533 w 824833"/>
                          <a:gd name="connsiteY0" fmla="*/ 0 h 3940173"/>
                          <a:gd name="connsiteX1" fmla="*/ 824833 w 824833"/>
                          <a:gd name="connsiteY1" fmla="*/ 431800 h 3940173"/>
                          <a:gd name="connsiteX2" fmla="*/ 393033 w 824833"/>
                          <a:gd name="connsiteY2" fmla="*/ 1250950 h 3940173"/>
                          <a:gd name="connsiteX3" fmla="*/ 367633 w 824833"/>
                          <a:gd name="connsiteY3" fmla="*/ 2609850 h 3940173"/>
                          <a:gd name="connsiteX4" fmla="*/ 424783 w 824833"/>
                          <a:gd name="connsiteY4" fmla="*/ 2711450 h 3940173"/>
                          <a:gd name="connsiteX5" fmla="*/ 437483 w 824833"/>
                          <a:gd name="connsiteY5" fmla="*/ 2819400 h 3940173"/>
                          <a:gd name="connsiteX6" fmla="*/ 386683 w 824833"/>
                          <a:gd name="connsiteY6" fmla="*/ 2908300 h 3940173"/>
                          <a:gd name="connsiteX7" fmla="*/ 383508 w 824833"/>
                          <a:gd name="connsiteY7" fmla="*/ 3121025 h 3940173"/>
                          <a:gd name="connsiteX8" fmla="*/ 434308 w 824833"/>
                          <a:gd name="connsiteY8" fmla="*/ 3178175 h 3940173"/>
                          <a:gd name="connsiteX9" fmla="*/ 31083 w 824833"/>
                          <a:gd name="connsiteY9" fmla="*/ 3178174 h 3940173"/>
                          <a:gd name="connsiteX10" fmla="*/ 34259 w 824833"/>
                          <a:gd name="connsiteY10" fmla="*/ 3457573 h 3940173"/>
                          <a:gd name="connsiteX11" fmla="*/ 40608 w 824833"/>
                          <a:gd name="connsiteY11" fmla="*/ 3940173 h 3940173"/>
                          <a:gd name="connsiteX0" fmla="*/ 458167 w 826467"/>
                          <a:gd name="connsiteY0" fmla="*/ 0 h 3940173"/>
                          <a:gd name="connsiteX1" fmla="*/ 826467 w 826467"/>
                          <a:gd name="connsiteY1" fmla="*/ 431800 h 3940173"/>
                          <a:gd name="connsiteX2" fmla="*/ 394667 w 826467"/>
                          <a:gd name="connsiteY2" fmla="*/ 1250950 h 3940173"/>
                          <a:gd name="connsiteX3" fmla="*/ 369267 w 826467"/>
                          <a:gd name="connsiteY3" fmla="*/ 2609850 h 3940173"/>
                          <a:gd name="connsiteX4" fmla="*/ 426417 w 826467"/>
                          <a:gd name="connsiteY4" fmla="*/ 2711450 h 3940173"/>
                          <a:gd name="connsiteX5" fmla="*/ 439117 w 826467"/>
                          <a:gd name="connsiteY5" fmla="*/ 2819400 h 3940173"/>
                          <a:gd name="connsiteX6" fmla="*/ 388317 w 826467"/>
                          <a:gd name="connsiteY6" fmla="*/ 2908300 h 3940173"/>
                          <a:gd name="connsiteX7" fmla="*/ 385142 w 826467"/>
                          <a:gd name="connsiteY7" fmla="*/ 3121025 h 3940173"/>
                          <a:gd name="connsiteX8" fmla="*/ 435942 w 826467"/>
                          <a:gd name="connsiteY8" fmla="*/ 3178175 h 3940173"/>
                          <a:gd name="connsiteX9" fmla="*/ 32717 w 826467"/>
                          <a:gd name="connsiteY9" fmla="*/ 3178174 h 3940173"/>
                          <a:gd name="connsiteX10" fmla="*/ 29543 w 826467"/>
                          <a:gd name="connsiteY10" fmla="*/ 3241674 h 3940173"/>
                          <a:gd name="connsiteX11" fmla="*/ 35893 w 826467"/>
                          <a:gd name="connsiteY11" fmla="*/ 3457573 h 3940173"/>
                          <a:gd name="connsiteX12" fmla="*/ 42242 w 826467"/>
                          <a:gd name="connsiteY12" fmla="*/ 3940173 h 3940173"/>
                          <a:gd name="connsiteX0" fmla="*/ 431626 w 799926"/>
                          <a:gd name="connsiteY0" fmla="*/ 0 h 3940173"/>
                          <a:gd name="connsiteX1" fmla="*/ 799926 w 799926"/>
                          <a:gd name="connsiteY1" fmla="*/ 431800 h 3940173"/>
                          <a:gd name="connsiteX2" fmla="*/ 368126 w 799926"/>
                          <a:gd name="connsiteY2" fmla="*/ 1250950 h 3940173"/>
                          <a:gd name="connsiteX3" fmla="*/ 342726 w 799926"/>
                          <a:gd name="connsiteY3" fmla="*/ 2609850 h 3940173"/>
                          <a:gd name="connsiteX4" fmla="*/ 399876 w 799926"/>
                          <a:gd name="connsiteY4" fmla="*/ 2711450 h 3940173"/>
                          <a:gd name="connsiteX5" fmla="*/ 412576 w 799926"/>
                          <a:gd name="connsiteY5" fmla="*/ 2819400 h 3940173"/>
                          <a:gd name="connsiteX6" fmla="*/ 361776 w 799926"/>
                          <a:gd name="connsiteY6" fmla="*/ 2908300 h 3940173"/>
                          <a:gd name="connsiteX7" fmla="*/ 358601 w 799926"/>
                          <a:gd name="connsiteY7" fmla="*/ 3121025 h 3940173"/>
                          <a:gd name="connsiteX8" fmla="*/ 409401 w 799926"/>
                          <a:gd name="connsiteY8" fmla="*/ 3178175 h 3940173"/>
                          <a:gd name="connsiteX9" fmla="*/ 53801 w 799926"/>
                          <a:gd name="connsiteY9" fmla="*/ 3174999 h 3940173"/>
                          <a:gd name="connsiteX10" fmla="*/ 3002 w 799926"/>
                          <a:gd name="connsiteY10" fmla="*/ 3241674 h 3940173"/>
                          <a:gd name="connsiteX11" fmla="*/ 9352 w 799926"/>
                          <a:gd name="connsiteY11" fmla="*/ 3457573 h 3940173"/>
                          <a:gd name="connsiteX12" fmla="*/ 15701 w 799926"/>
                          <a:gd name="connsiteY12" fmla="*/ 3940173 h 3940173"/>
                          <a:gd name="connsiteX0" fmla="*/ 431626 w 799926"/>
                          <a:gd name="connsiteY0" fmla="*/ 0 h 3978779"/>
                          <a:gd name="connsiteX1" fmla="*/ 799926 w 799926"/>
                          <a:gd name="connsiteY1" fmla="*/ 431800 h 3978779"/>
                          <a:gd name="connsiteX2" fmla="*/ 368126 w 799926"/>
                          <a:gd name="connsiteY2" fmla="*/ 1250950 h 3978779"/>
                          <a:gd name="connsiteX3" fmla="*/ 342726 w 799926"/>
                          <a:gd name="connsiteY3" fmla="*/ 2609850 h 3978779"/>
                          <a:gd name="connsiteX4" fmla="*/ 399876 w 799926"/>
                          <a:gd name="connsiteY4" fmla="*/ 2711450 h 3978779"/>
                          <a:gd name="connsiteX5" fmla="*/ 412576 w 799926"/>
                          <a:gd name="connsiteY5" fmla="*/ 2819400 h 3978779"/>
                          <a:gd name="connsiteX6" fmla="*/ 361776 w 799926"/>
                          <a:gd name="connsiteY6" fmla="*/ 2908300 h 3978779"/>
                          <a:gd name="connsiteX7" fmla="*/ 358601 w 799926"/>
                          <a:gd name="connsiteY7" fmla="*/ 3121025 h 3978779"/>
                          <a:gd name="connsiteX8" fmla="*/ 409401 w 799926"/>
                          <a:gd name="connsiteY8" fmla="*/ 3178175 h 3978779"/>
                          <a:gd name="connsiteX9" fmla="*/ 53801 w 799926"/>
                          <a:gd name="connsiteY9" fmla="*/ 3174999 h 3978779"/>
                          <a:gd name="connsiteX10" fmla="*/ 3002 w 799926"/>
                          <a:gd name="connsiteY10" fmla="*/ 3241674 h 3978779"/>
                          <a:gd name="connsiteX11" fmla="*/ 9352 w 799926"/>
                          <a:gd name="connsiteY11" fmla="*/ 3457573 h 3978779"/>
                          <a:gd name="connsiteX12" fmla="*/ 15701 w 799926"/>
                          <a:gd name="connsiteY12" fmla="*/ 3940173 h 3978779"/>
                          <a:gd name="connsiteX13" fmla="*/ 3001 w 799926"/>
                          <a:gd name="connsiteY13" fmla="*/ 3949699 h 3978779"/>
                          <a:gd name="connsiteX0" fmla="*/ 1412875 w 1781175"/>
                          <a:gd name="connsiteY0" fmla="*/ 0 h 4305299"/>
                          <a:gd name="connsiteX1" fmla="*/ 1781175 w 1781175"/>
                          <a:gd name="connsiteY1" fmla="*/ 431800 h 4305299"/>
                          <a:gd name="connsiteX2" fmla="*/ 1349375 w 1781175"/>
                          <a:gd name="connsiteY2" fmla="*/ 1250950 h 4305299"/>
                          <a:gd name="connsiteX3" fmla="*/ 1323975 w 1781175"/>
                          <a:gd name="connsiteY3" fmla="*/ 2609850 h 4305299"/>
                          <a:gd name="connsiteX4" fmla="*/ 1381125 w 1781175"/>
                          <a:gd name="connsiteY4" fmla="*/ 2711450 h 4305299"/>
                          <a:gd name="connsiteX5" fmla="*/ 1393825 w 1781175"/>
                          <a:gd name="connsiteY5" fmla="*/ 2819400 h 4305299"/>
                          <a:gd name="connsiteX6" fmla="*/ 1343025 w 1781175"/>
                          <a:gd name="connsiteY6" fmla="*/ 2908300 h 4305299"/>
                          <a:gd name="connsiteX7" fmla="*/ 1339850 w 1781175"/>
                          <a:gd name="connsiteY7" fmla="*/ 3121025 h 4305299"/>
                          <a:gd name="connsiteX8" fmla="*/ 1390650 w 1781175"/>
                          <a:gd name="connsiteY8" fmla="*/ 3178175 h 4305299"/>
                          <a:gd name="connsiteX9" fmla="*/ 1035050 w 1781175"/>
                          <a:gd name="connsiteY9" fmla="*/ 3174999 h 4305299"/>
                          <a:gd name="connsiteX10" fmla="*/ 984251 w 1781175"/>
                          <a:gd name="connsiteY10" fmla="*/ 3241674 h 4305299"/>
                          <a:gd name="connsiteX11" fmla="*/ 990601 w 1781175"/>
                          <a:gd name="connsiteY11" fmla="*/ 3457573 h 4305299"/>
                          <a:gd name="connsiteX12" fmla="*/ 996950 w 1781175"/>
                          <a:gd name="connsiteY12" fmla="*/ 3940173 h 4305299"/>
                          <a:gd name="connsiteX13" fmla="*/ 0 w 1781175"/>
                          <a:gd name="connsiteY13" fmla="*/ 4305299 h 4305299"/>
                          <a:gd name="connsiteX0" fmla="*/ 1493838 w 1862138"/>
                          <a:gd name="connsiteY0" fmla="*/ 0 h 4341018"/>
                          <a:gd name="connsiteX1" fmla="*/ 1862138 w 1862138"/>
                          <a:gd name="connsiteY1" fmla="*/ 431800 h 4341018"/>
                          <a:gd name="connsiteX2" fmla="*/ 1430338 w 1862138"/>
                          <a:gd name="connsiteY2" fmla="*/ 1250950 h 4341018"/>
                          <a:gd name="connsiteX3" fmla="*/ 1404938 w 1862138"/>
                          <a:gd name="connsiteY3" fmla="*/ 2609850 h 4341018"/>
                          <a:gd name="connsiteX4" fmla="*/ 1462088 w 1862138"/>
                          <a:gd name="connsiteY4" fmla="*/ 2711450 h 4341018"/>
                          <a:gd name="connsiteX5" fmla="*/ 1474788 w 1862138"/>
                          <a:gd name="connsiteY5" fmla="*/ 2819400 h 4341018"/>
                          <a:gd name="connsiteX6" fmla="*/ 1423988 w 1862138"/>
                          <a:gd name="connsiteY6" fmla="*/ 2908300 h 4341018"/>
                          <a:gd name="connsiteX7" fmla="*/ 1420813 w 1862138"/>
                          <a:gd name="connsiteY7" fmla="*/ 3121025 h 4341018"/>
                          <a:gd name="connsiteX8" fmla="*/ 1471613 w 1862138"/>
                          <a:gd name="connsiteY8" fmla="*/ 3178175 h 4341018"/>
                          <a:gd name="connsiteX9" fmla="*/ 1116013 w 1862138"/>
                          <a:gd name="connsiteY9" fmla="*/ 3174999 h 4341018"/>
                          <a:gd name="connsiteX10" fmla="*/ 1065214 w 1862138"/>
                          <a:gd name="connsiteY10" fmla="*/ 3241674 h 4341018"/>
                          <a:gd name="connsiteX11" fmla="*/ 1071564 w 1862138"/>
                          <a:gd name="connsiteY11" fmla="*/ 3457573 h 4341018"/>
                          <a:gd name="connsiteX12" fmla="*/ 1077913 w 1862138"/>
                          <a:gd name="connsiteY12" fmla="*/ 3940173 h 4341018"/>
                          <a:gd name="connsiteX13" fmla="*/ 0 w 1862138"/>
                          <a:gd name="connsiteY13" fmla="*/ 4341018 h 4341018"/>
                          <a:gd name="connsiteX0" fmla="*/ 1493838 w 1862138"/>
                          <a:gd name="connsiteY0" fmla="*/ 0 h 4341018"/>
                          <a:gd name="connsiteX1" fmla="*/ 1862138 w 1862138"/>
                          <a:gd name="connsiteY1" fmla="*/ 431800 h 4341018"/>
                          <a:gd name="connsiteX2" fmla="*/ 1430338 w 1862138"/>
                          <a:gd name="connsiteY2" fmla="*/ 1250950 h 4341018"/>
                          <a:gd name="connsiteX3" fmla="*/ 1404938 w 1862138"/>
                          <a:gd name="connsiteY3" fmla="*/ 2609850 h 4341018"/>
                          <a:gd name="connsiteX4" fmla="*/ 1462088 w 1862138"/>
                          <a:gd name="connsiteY4" fmla="*/ 2711450 h 4341018"/>
                          <a:gd name="connsiteX5" fmla="*/ 1474788 w 1862138"/>
                          <a:gd name="connsiteY5" fmla="*/ 2819400 h 4341018"/>
                          <a:gd name="connsiteX6" fmla="*/ 1423988 w 1862138"/>
                          <a:gd name="connsiteY6" fmla="*/ 2908300 h 4341018"/>
                          <a:gd name="connsiteX7" fmla="*/ 1420813 w 1862138"/>
                          <a:gd name="connsiteY7" fmla="*/ 3121025 h 4341018"/>
                          <a:gd name="connsiteX8" fmla="*/ 1471613 w 1862138"/>
                          <a:gd name="connsiteY8" fmla="*/ 3178175 h 4341018"/>
                          <a:gd name="connsiteX9" fmla="*/ 1116013 w 1862138"/>
                          <a:gd name="connsiteY9" fmla="*/ 3174999 h 4341018"/>
                          <a:gd name="connsiteX10" fmla="*/ 1065214 w 1862138"/>
                          <a:gd name="connsiteY10" fmla="*/ 3241674 h 4341018"/>
                          <a:gd name="connsiteX11" fmla="*/ 1071564 w 1862138"/>
                          <a:gd name="connsiteY11" fmla="*/ 3457573 h 4341018"/>
                          <a:gd name="connsiteX12" fmla="*/ 1077913 w 1862138"/>
                          <a:gd name="connsiteY12" fmla="*/ 3940173 h 4341018"/>
                          <a:gd name="connsiteX13" fmla="*/ 758033 w 1862138"/>
                          <a:gd name="connsiteY13" fmla="*/ 4055267 h 4341018"/>
                          <a:gd name="connsiteX14" fmla="*/ 0 w 1862138"/>
                          <a:gd name="connsiteY14" fmla="*/ 4341018 h 4341018"/>
                          <a:gd name="connsiteX0" fmla="*/ 1493838 w 1862138"/>
                          <a:gd name="connsiteY0" fmla="*/ 0 h 4341018"/>
                          <a:gd name="connsiteX1" fmla="*/ 1862138 w 1862138"/>
                          <a:gd name="connsiteY1" fmla="*/ 431800 h 4341018"/>
                          <a:gd name="connsiteX2" fmla="*/ 1430338 w 1862138"/>
                          <a:gd name="connsiteY2" fmla="*/ 1250950 h 4341018"/>
                          <a:gd name="connsiteX3" fmla="*/ 1404938 w 1862138"/>
                          <a:gd name="connsiteY3" fmla="*/ 2609850 h 4341018"/>
                          <a:gd name="connsiteX4" fmla="*/ 1462088 w 1862138"/>
                          <a:gd name="connsiteY4" fmla="*/ 2711450 h 4341018"/>
                          <a:gd name="connsiteX5" fmla="*/ 1474788 w 1862138"/>
                          <a:gd name="connsiteY5" fmla="*/ 2819400 h 4341018"/>
                          <a:gd name="connsiteX6" fmla="*/ 1423988 w 1862138"/>
                          <a:gd name="connsiteY6" fmla="*/ 2908300 h 4341018"/>
                          <a:gd name="connsiteX7" fmla="*/ 1420813 w 1862138"/>
                          <a:gd name="connsiteY7" fmla="*/ 3121025 h 4341018"/>
                          <a:gd name="connsiteX8" fmla="*/ 1471613 w 1862138"/>
                          <a:gd name="connsiteY8" fmla="*/ 3178175 h 4341018"/>
                          <a:gd name="connsiteX9" fmla="*/ 1116013 w 1862138"/>
                          <a:gd name="connsiteY9" fmla="*/ 3174999 h 4341018"/>
                          <a:gd name="connsiteX10" fmla="*/ 1065214 w 1862138"/>
                          <a:gd name="connsiteY10" fmla="*/ 3241674 h 4341018"/>
                          <a:gd name="connsiteX11" fmla="*/ 1071564 w 1862138"/>
                          <a:gd name="connsiteY11" fmla="*/ 3457573 h 4341018"/>
                          <a:gd name="connsiteX12" fmla="*/ 1077913 w 1862138"/>
                          <a:gd name="connsiteY12" fmla="*/ 3940173 h 4341018"/>
                          <a:gd name="connsiteX13" fmla="*/ 843758 w 1862138"/>
                          <a:gd name="connsiteY13" fmla="*/ 3993354 h 4341018"/>
                          <a:gd name="connsiteX14" fmla="*/ 758033 w 1862138"/>
                          <a:gd name="connsiteY14" fmla="*/ 4055267 h 4341018"/>
                          <a:gd name="connsiteX15" fmla="*/ 0 w 1862138"/>
                          <a:gd name="connsiteY15" fmla="*/ 4341018 h 4341018"/>
                          <a:gd name="connsiteX0" fmla="*/ 1493838 w 1862138"/>
                          <a:gd name="connsiteY0" fmla="*/ 0 h 4341018"/>
                          <a:gd name="connsiteX1" fmla="*/ 1862138 w 1862138"/>
                          <a:gd name="connsiteY1" fmla="*/ 431800 h 4341018"/>
                          <a:gd name="connsiteX2" fmla="*/ 1430338 w 1862138"/>
                          <a:gd name="connsiteY2" fmla="*/ 1250950 h 4341018"/>
                          <a:gd name="connsiteX3" fmla="*/ 1404938 w 1862138"/>
                          <a:gd name="connsiteY3" fmla="*/ 2609850 h 4341018"/>
                          <a:gd name="connsiteX4" fmla="*/ 1462088 w 1862138"/>
                          <a:gd name="connsiteY4" fmla="*/ 2711450 h 4341018"/>
                          <a:gd name="connsiteX5" fmla="*/ 1474788 w 1862138"/>
                          <a:gd name="connsiteY5" fmla="*/ 2819400 h 4341018"/>
                          <a:gd name="connsiteX6" fmla="*/ 1423988 w 1862138"/>
                          <a:gd name="connsiteY6" fmla="*/ 2908300 h 4341018"/>
                          <a:gd name="connsiteX7" fmla="*/ 1420813 w 1862138"/>
                          <a:gd name="connsiteY7" fmla="*/ 3121025 h 4341018"/>
                          <a:gd name="connsiteX8" fmla="*/ 1471613 w 1862138"/>
                          <a:gd name="connsiteY8" fmla="*/ 3178175 h 4341018"/>
                          <a:gd name="connsiteX9" fmla="*/ 1116013 w 1862138"/>
                          <a:gd name="connsiteY9" fmla="*/ 3174999 h 4341018"/>
                          <a:gd name="connsiteX10" fmla="*/ 1065214 w 1862138"/>
                          <a:gd name="connsiteY10" fmla="*/ 3241674 h 4341018"/>
                          <a:gd name="connsiteX11" fmla="*/ 1071564 w 1862138"/>
                          <a:gd name="connsiteY11" fmla="*/ 3457573 h 4341018"/>
                          <a:gd name="connsiteX12" fmla="*/ 1077913 w 1862138"/>
                          <a:gd name="connsiteY12" fmla="*/ 3940173 h 4341018"/>
                          <a:gd name="connsiteX13" fmla="*/ 1060452 w 1862138"/>
                          <a:gd name="connsiteY13" fmla="*/ 3945729 h 4341018"/>
                          <a:gd name="connsiteX14" fmla="*/ 843758 w 1862138"/>
                          <a:gd name="connsiteY14" fmla="*/ 3993354 h 4341018"/>
                          <a:gd name="connsiteX15" fmla="*/ 758033 w 1862138"/>
                          <a:gd name="connsiteY15" fmla="*/ 4055267 h 4341018"/>
                          <a:gd name="connsiteX16" fmla="*/ 0 w 1862138"/>
                          <a:gd name="connsiteY16" fmla="*/ 4341018 h 4341018"/>
                          <a:gd name="connsiteX0" fmla="*/ 1493838 w 1862138"/>
                          <a:gd name="connsiteY0" fmla="*/ 0 h 4341018"/>
                          <a:gd name="connsiteX1" fmla="*/ 1862138 w 1862138"/>
                          <a:gd name="connsiteY1" fmla="*/ 431800 h 4341018"/>
                          <a:gd name="connsiteX2" fmla="*/ 1430338 w 1862138"/>
                          <a:gd name="connsiteY2" fmla="*/ 1250950 h 4341018"/>
                          <a:gd name="connsiteX3" fmla="*/ 1404938 w 1862138"/>
                          <a:gd name="connsiteY3" fmla="*/ 2609850 h 4341018"/>
                          <a:gd name="connsiteX4" fmla="*/ 1462088 w 1862138"/>
                          <a:gd name="connsiteY4" fmla="*/ 2711450 h 4341018"/>
                          <a:gd name="connsiteX5" fmla="*/ 1474788 w 1862138"/>
                          <a:gd name="connsiteY5" fmla="*/ 2819400 h 4341018"/>
                          <a:gd name="connsiteX6" fmla="*/ 1423988 w 1862138"/>
                          <a:gd name="connsiteY6" fmla="*/ 2908300 h 4341018"/>
                          <a:gd name="connsiteX7" fmla="*/ 1420813 w 1862138"/>
                          <a:gd name="connsiteY7" fmla="*/ 3121025 h 4341018"/>
                          <a:gd name="connsiteX8" fmla="*/ 1471613 w 1862138"/>
                          <a:gd name="connsiteY8" fmla="*/ 3178175 h 4341018"/>
                          <a:gd name="connsiteX9" fmla="*/ 1116013 w 1862138"/>
                          <a:gd name="connsiteY9" fmla="*/ 3174999 h 4341018"/>
                          <a:gd name="connsiteX10" fmla="*/ 1065214 w 1862138"/>
                          <a:gd name="connsiteY10" fmla="*/ 3241674 h 4341018"/>
                          <a:gd name="connsiteX11" fmla="*/ 1071564 w 1862138"/>
                          <a:gd name="connsiteY11" fmla="*/ 3457573 h 4341018"/>
                          <a:gd name="connsiteX12" fmla="*/ 1077913 w 1862138"/>
                          <a:gd name="connsiteY12" fmla="*/ 3940173 h 4341018"/>
                          <a:gd name="connsiteX13" fmla="*/ 1062833 w 1862138"/>
                          <a:gd name="connsiteY13" fmla="*/ 3940967 h 4341018"/>
                          <a:gd name="connsiteX14" fmla="*/ 1060452 w 1862138"/>
                          <a:gd name="connsiteY14" fmla="*/ 3945729 h 4341018"/>
                          <a:gd name="connsiteX15" fmla="*/ 843758 w 1862138"/>
                          <a:gd name="connsiteY15" fmla="*/ 3993354 h 4341018"/>
                          <a:gd name="connsiteX16" fmla="*/ 758033 w 1862138"/>
                          <a:gd name="connsiteY16" fmla="*/ 4055267 h 4341018"/>
                          <a:gd name="connsiteX17" fmla="*/ 0 w 1862138"/>
                          <a:gd name="connsiteY17" fmla="*/ 4341018 h 4341018"/>
                          <a:gd name="connsiteX0" fmla="*/ 1557330 w 1925630"/>
                          <a:gd name="connsiteY0" fmla="*/ 0 h 4364871"/>
                          <a:gd name="connsiteX1" fmla="*/ 1925630 w 1925630"/>
                          <a:gd name="connsiteY1" fmla="*/ 431800 h 4364871"/>
                          <a:gd name="connsiteX2" fmla="*/ 1493830 w 1925630"/>
                          <a:gd name="connsiteY2" fmla="*/ 1250950 h 4364871"/>
                          <a:gd name="connsiteX3" fmla="*/ 1468430 w 1925630"/>
                          <a:gd name="connsiteY3" fmla="*/ 2609850 h 4364871"/>
                          <a:gd name="connsiteX4" fmla="*/ 1525580 w 1925630"/>
                          <a:gd name="connsiteY4" fmla="*/ 2711450 h 4364871"/>
                          <a:gd name="connsiteX5" fmla="*/ 1538280 w 1925630"/>
                          <a:gd name="connsiteY5" fmla="*/ 2819400 h 4364871"/>
                          <a:gd name="connsiteX6" fmla="*/ 1487480 w 1925630"/>
                          <a:gd name="connsiteY6" fmla="*/ 2908300 h 4364871"/>
                          <a:gd name="connsiteX7" fmla="*/ 1484305 w 1925630"/>
                          <a:gd name="connsiteY7" fmla="*/ 3121025 h 4364871"/>
                          <a:gd name="connsiteX8" fmla="*/ 1535105 w 1925630"/>
                          <a:gd name="connsiteY8" fmla="*/ 3178175 h 4364871"/>
                          <a:gd name="connsiteX9" fmla="*/ 1179505 w 1925630"/>
                          <a:gd name="connsiteY9" fmla="*/ 3174999 h 4364871"/>
                          <a:gd name="connsiteX10" fmla="*/ 1128706 w 1925630"/>
                          <a:gd name="connsiteY10" fmla="*/ 3241674 h 4364871"/>
                          <a:gd name="connsiteX11" fmla="*/ 1135056 w 1925630"/>
                          <a:gd name="connsiteY11" fmla="*/ 3457573 h 4364871"/>
                          <a:gd name="connsiteX12" fmla="*/ 1141405 w 1925630"/>
                          <a:gd name="connsiteY12" fmla="*/ 3940173 h 4364871"/>
                          <a:gd name="connsiteX13" fmla="*/ 1126325 w 1925630"/>
                          <a:gd name="connsiteY13" fmla="*/ 3940967 h 4364871"/>
                          <a:gd name="connsiteX14" fmla="*/ 1123944 w 1925630"/>
                          <a:gd name="connsiteY14" fmla="*/ 3945729 h 4364871"/>
                          <a:gd name="connsiteX15" fmla="*/ 907250 w 1925630"/>
                          <a:gd name="connsiteY15" fmla="*/ 3993354 h 4364871"/>
                          <a:gd name="connsiteX16" fmla="*/ 821525 w 1925630"/>
                          <a:gd name="connsiteY16" fmla="*/ 4055267 h 4364871"/>
                          <a:gd name="connsiteX17" fmla="*/ 63492 w 1925630"/>
                          <a:gd name="connsiteY17" fmla="*/ 4341018 h 4364871"/>
                          <a:gd name="connsiteX18" fmla="*/ 39681 w 1925630"/>
                          <a:gd name="connsiteY18" fmla="*/ 4349748 h 4364871"/>
                          <a:gd name="connsiteX0" fmla="*/ 1803399 w 2171699"/>
                          <a:gd name="connsiteY0" fmla="*/ 0 h 4352466"/>
                          <a:gd name="connsiteX1" fmla="*/ 2171699 w 2171699"/>
                          <a:gd name="connsiteY1" fmla="*/ 431800 h 4352466"/>
                          <a:gd name="connsiteX2" fmla="*/ 1739899 w 2171699"/>
                          <a:gd name="connsiteY2" fmla="*/ 1250950 h 4352466"/>
                          <a:gd name="connsiteX3" fmla="*/ 1714499 w 2171699"/>
                          <a:gd name="connsiteY3" fmla="*/ 2609850 h 4352466"/>
                          <a:gd name="connsiteX4" fmla="*/ 1771649 w 2171699"/>
                          <a:gd name="connsiteY4" fmla="*/ 2711450 h 4352466"/>
                          <a:gd name="connsiteX5" fmla="*/ 1784349 w 2171699"/>
                          <a:gd name="connsiteY5" fmla="*/ 2819400 h 4352466"/>
                          <a:gd name="connsiteX6" fmla="*/ 1733549 w 2171699"/>
                          <a:gd name="connsiteY6" fmla="*/ 2908300 h 4352466"/>
                          <a:gd name="connsiteX7" fmla="*/ 1730374 w 2171699"/>
                          <a:gd name="connsiteY7" fmla="*/ 3121025 h 4352466"/>
                          <a:gd name="connsiteX8" fmla="*/ 1781174 w 2171699"/>
                          <a:gd name="connsiteY8" fmla="*/ 3178175 h 4352466"/>
                          <a:gd name="connsiteX9" fmla="*/ 1425574 w 2171699"/>
                          <a:gd name="connsiteY9" fmla="*/ 3174999 h 4352466"/>
                          <a:gd name="connsiteX10" fmla="*/ 1374775 w 2171699"/>
                          <a:gd name="connsiteY10" fmla="*/ 3241674 h 4352466"/>
                          <a:gd name="connsiteX11" fmla="*/ 1381125 w 2171699"/>
                          <a:gd name="connsiteY11" fmla="*/ 3457573 h 4352466"/>
                          <a:gd name="connsiteX12" fmla="*/ 1387474 w 2171699"/>
                          <a:gd name="connsiteY12" fmla="*/ 3940173 h 4352466"/>
                          <a:gd name="connsiteX13" fmla="*/ 1372394 w 2171699"/>
                          <a:gd name="connsiteY13" fmla="*/ 3940967 h 4352466"/>
                          <a:gd name="connsiteX14" fmla="*/ 1370013 w 2171699"/>
                          <a:gd name="connsiteY14" fmla="*/ 3945729 h 4352466"/>
                          <a:gd name="connsiteX15" fmla="*/ 1153319 w 2171699"/>
                          <a:gd name="connsiteY15" fmla="*/ 3993354 h 4352466"/>
                          <a:gd name="connsiteX16" fmla="*/ 1067594 w 2171699"/>
                          <a:gd name="connsiteY16" fmla="*/ 4055267 h 4352466"/>
                          <a:gd name="connsiteX17" fmla="*/ 309561 w 2171699"/>
                          <a:gd name="connsiteY17" fmla="*/ 4341018 h 4352466"/>
                          <a:gd name="connsiteX18" fmla="*/ 0 w 2171699"/>
                          <a:gd name="connsiteY18" fmla="*/ 4267198 h 4352466"/>
                          <a:gd name="connsiteX0" fmla="*/ 1826328 w 2194628"/>
                          <a:gd name="connsiteY0" fmla="*/ 0 h 4352466"/>
                          <a:gd name="connsiteX1" fmla="*/ 2194628 w 2194628"/>
                          <a:gd name="connsiteY1" fmla="*/ 431800 h 4352466"/>
                          <a:gd name="connsiteX2" fmla="*/ 1762828 w 2194628"/>
                          <a:gd name="connsiteY2" fmla="*/ 1250950 h 4352466"/>
                          <a:gd name="connsiteX3" fmla="*/ 1737428 w 2194628"/>
                          <a:gd name="connsiteY3" fmla="*/ 2609850 h 4352466"/>
                          <a:gd name="connsiteX4" fmla="*/ 1794578 w 2194628"/>
                          <a:gd name="connsiteY4" fmla="*/ 2711450 h 4352466"/>
                          <a:gd name="connsiteX5" fmla="*/ 1807278 w 2194628"/>
                          <a:gd name="connsiteY5" fmla="*/ 2819400 h 4352466"/>
                          <a:gd name="connsiteX6" fmla="*/ 1756478 w 2194628"/>
                          <a:gd name="connsiteY6" fmla="*/ 2908300 h 4352466"/>
                          <a:gd name="connsiteX7" fmla="*/ 1753303 w 2194628"/>
                          <a:gd name="connsiteY7" fmla="*/ 3121025 h 4352466"/>
                          <a:gd name="connsiteX8" fmla="*/ 1804103 w 2194628"/>
                          <a:gd name="connsiteY8" fmla="*/ 3178175 h 4352466"/>
                          <a:gd name="connsiteX9" fmla="*/ 1448503 w 2194628"/>
                          <a:gd name="connsiteY9" fmla="*/ 3174999 h 4352466"/>
                          <a:gd name="connsiteX10" fmla="*/ 1397704 w 2194628"/>
                          <a:gd name="connsiteY10" fmla="*/ 3241674 h 4352466"/>
                          <a:gd name="connsiteX11" fmla="*/ 1404054 w 2194628"/>
                          <a:gd name="connsiteY11" fmla="*/ 3457573 h 4352466"/>
                          <a:gd name="connsiteX12" fmla="*/ 1410403 w 2194628"/>
                          <a:gd name="connsiteY12" fmla="*/ 3940173 h 4352466"/>
                          <a:gd name="connsiteX13" fmla="*/ 1395323 w 2194628"/>
                          <a:gd name="connsiteY13" fmla="*/ 3940967 h 4352466"/>
                          <a:gd name="connsiteX14" fmla="*/ 1392942 w 2194628"/>
                          <a:gd name="connsiteY14" fmla="*/ 3945729 h 4352466"/>
                          <a:gd name="connsiteX15" fmla="*/ 1176248 w 2194628"/>
                          <a:gd name="connsiteY15" fmla="*/ 3993354 h 4352466"/>
                          <a:gd name="connsiteX16" fmla="*/ 1090523 w 2194628"/>
                          <a:gd name="connsiteY16" fmla="*/ 4055267 h 4352466"/>
                          <a:gd name="connsiteX17" fmla="*/ 332490 w 2194628"/>
                          <a:gd name="connsiteY17" fmla="*/ 4341018 h 4352466"/>
                          <a:gd name="connsiteX18" fmla="*/ 22929 w 2194628"/>
                          <a:gd name="connsiteY18" fmla="*/ 4267198 h 4352466"/>
                          <a:gd name="connsiteX19" fmla="*/ 22930 w 2194628"/>
                          <a:gd name="connsiteY19" fmla="*/ 4260848 h 4352466"/>
                          <a:gd name="connsiteX0" fmla="*/ 1882773 w 2251073"/>
                          <a:gd name="connsiteY0" fmla="*/ 0 h 4352466"/>
                          <a:gd name="connsiteX1" fmla="*/ 2251073 w 2251073"/>
                          <a:gd name="connsiteY1" fmla="*/ 431800 h 4352466"/>
                          <a:gd name="connsiteX2" fmla="*/ 1819273 w 2251073"/>
                          <a:gd name="connsiteY2" fmla="*/ 1250950 h 4352466"/>
                          <a:gd name="connsiteX3" fmla="*/ 1793873 w 2251073"/>
                          <a:gd name="connsiteY3" fmla="*/ 2609850 h 4352466"/>
                          <a:gd name="connsiteX4" fmla="*/ 1851023 w 2251073"/>
                          <a:gd name="connsiteY4" fmla="*/ 2711450 h 4352466"/>
                          <a:gd name="connsiteX5" fmla="*/ 1863723 w 2251073"/>
                          <a:gd name="connsiteY5" fmla="*/ 2819400 h 4352466"/>
                          <a:gd name="connsiteX6" fmla="*/ 1812923 w 2251073"/>
                          <a:gd name="connsiteY6" fmla="*/ 2908300 h 4352466"/>
                          <a:gd name="connsiteX7" fmla="*/ 1809748 w 2251073"/>
                          <a:gd name="connsiteY7" fmla="*/ 3121025 h 4352466"/>
                          <a:gd name="connsiteX8" fmla="*/ 1860548 w 2251073"/>
                          <a:gd name="connsiteY8" fmla="*/ 3178175 h 4352466"/>
                          <a:gd name="connsiteX9" fmla="*/ 1504948 w 2251073"/>
                          <a:gd name="connsiteY9" fmla="*/ 3174999 h 4352466"/>
                          <a:gd name="connsiteX10" fmla="*/ 1454149 w 2251073"/>
                          <a:gd name="connsiteY10" fmla="*/ 3241674 h 4352466"/>
                          <a:gd name="connsiteX11" fmla="*/ 1460499 w 2251073"/>
                          <a:gd name="connsiteY11" fmla="*/ 3457573 h 4352466"/>
                          <a:gd name="connsiteX12" fmla="*/ 1466848 w 2251073"/>
                          <a:gd name="connsiteY12" fmla="*/ 3940173 h 4352466"/>
                          <a:gd name="connsiteX13" fmla="*/ 1451768 w 2251073"/>
                          <a:gd name="connsiteY13" fmla="*/ 3940967 h 4352466"/>
                          <a:gd name="connsiteX14" fmla="*/ 1449387 w 2251073"/>
                          <a:gd name="connsiteY14" fmla="*/ 3945729 h 4352466"/>
                          <a:gd name="connsiteX15" fmla="*/ 1232693 w 2251073"/>
                          <a:gd name="connsiteY15" fmla="*/ 3993354 h 4352466"/>
                          <a:gd name="connsiteX16" fmla="*/ 1146968 w 2251073"/>
                          <a:gd name="connsiteY16" fmla="*/ 4055267 h 4352466"/>
                          <a:gd name="connsiteX17" fmla="*/ 388935 w 2251073"/>
                          <a:gd name="connsiteY17" fmla="*/ 4341018 h 4352466"/>
                          <a:gd name="connsiteX18" fmla="*/ 79374 w 2251073"/>
                          <a:gd name="connsiteY18" fmla="*/ 4267198 h 4352466"/>
                          <a:gd name="connsiteX19" fmla="*/ 0 w 2251073"/>
                          <a:gd name="connsiteY19" fmla="*/ 3930648 h 4352466"/>
                          <a:gd name="connsiteX0" fmla="*/ 1882773 w 2251073"/>
                          <a:gd name="connsiteY0" fmla="*/ 0 h 4346069"/>
                          <a:gd name="connsiteX1" fmla="*/ 2251073 w 2251073"/>
                          <a:gd name="connsiteY1" fmla="*/ 431800 h 4346069"/>
                          <a:gd name="connsiteX2" fmla="*/ 1819273 w 2251073"/>
                          <a:gd name="connsiteY2" fmla="*/ 1250950 h 4346069"/>
                          <a:gd name="connsiteX3" fmla="*/ 1793873 w 2251073"/>
                          <a:gd name="connsiteY3" fmla="*/ 2609850 h 4346069"/>
                          <a:gd name="connsiteX4" fmla="*/ 1851023 w 2251073"/>
                          <a:gd name="connsiteY4" fmla="*/ 2711450 h 4346069"/>
                          <a:gd name="connsiteX5" fmla="*/ 1863723 w 2251073"/>
                          <a:gd name="connsiteY5" fmla="*/ 2819400 h 4346069"/>
                          <a:gd name="connsiteX6" fmla="*/ 1812923 w 2251073"/>
                          <a:gd name="connsiteY6" fmla="*/ 2908300 h 4346069"/>
                          <a:gd name="connsiteX7" fmla="*/ 1809748 w 2251073"/>
                          <a:gd name="connsiteY7" fmla="*/ 3121025 h 4346069"/>
                          <a:gd name="connsiteX8" fmla="*/ 1860548 w 2251073"/>
                          <a:gd name="connsiteY8" fmla="*/ 3178175 h 4346069"/>
                          <a:gd name="connsiteX9" fmla="*/ 1504948 w 2251073"/>
                          <a:gd name="connsiteY9" fmla="*/ 3174999 h 4346069"/>
                          <a:gd name="connsiteX10" fmla="*/ 1454149 w 2251073"/>
                          <a:gd name="connsiteY10" fmla="*/ 3241674 h 4346069"/>
                          <a:gd name="connsiteX11" fmla="*/ 1460499 w 2251073"/>
                          <a:gd name="connsiteY11" fmla="*/ 3457573 h 4346069"/>
                          <a:gd name="connsiteX12" fmla="*/ 1466848 w 2251073"/>
                          <a:gd name="connsiteY12" fmla="*/ 3940173 h 4346069"/>
                          <a:gd name="connsiteX13" fmla="*/ 1451768 w 2251073"/>
                          <a:gd name="connsiteY13" fmla="*/ 3940967 h 4346069"/>
                          <a:gd name="connsiteX14" fmla="*/ 1449387 w 2251073"/>
                          <a:gd name="connsiteY14" fmla="*/ 3945729 h 4346069"/>
                          <a:gd name="connsiteX15" fmla="*/ 1232693 w 2251073"/>
                          <a:gd name="connsiteY15" fmla="*/ 3993354 h 4346069"/>
                          <a:gd name="connsiteX16" fmla="*/ 1146968 w 2251073"/>
                          <a:gd name="connsiteY16" fmla="*/ 4055267 h 4346069"/>
                          <a:gd name="connsiteX17" fmla="*/ 388935 w 2251073"/>
                          <a:gd name="connsiteY17" fmla="*/ 4341018 h 4346069"/>
                          <a:gd name="connsiteX18" fmla="*/ 107949 w 2251073"/>
                          <a:gd name="connsiteY18" fmla="*/ 4067173 h 4346069"/>
                          <a:gd name="connsiteX19" fmla="*/ 0 w 2251073"/>
                          <a:gd name="connsiteY19" fmla="*/ 3930648 h 4346069"/>
                          <a:gd name="connsiteX0" fmla="*/ 1882773 w 2251073"/>
                          <a:gd name="connsiteY0" fmla="*/ 0 h 4296105"/>
                          <a:gd name="connsiteX1" fmla="*/ 2251073 w 2251073"/>
                          <a:gd name="connsiteY1" fmla="*/ 431800 h 4296105"/>
                          <a:gd name="connsiteX2" fmla="*/ 1819273 w 2251073"/>
                          <a:gd name="connsiteY2" fmla="*/ 1250950 h 4296105"/>
                          <a:gd name="connsiteX3" fmla="*/ 1793873 w 2251073"/>
                          <a:gd name="connsiteY3" fmla="*/ 2609850 h 4296105"/>
                          <a:gd name="connsiteX4" fmla="*/ 1851023 w 2251073"/>
                          <a:gd name="connsiteY4" fmla="*/ 2711450 h 4296105"/>
                          <a:gd name="connsiteX5" fmla="*/ 1863723 w 2251073"/>
                          <a:gd name="connsiteY5" fmla="*/ 2819400 h 4296105"/>
                          <a:gd name="connsiteX6" fmla="*/ 1812923 w 2251073"/>
                          <a:gd name="connsiteY6" fmla="*/ 2908300 h 4296105"/>
                          <a:gd name="connsiteX7" fmla="*/ 1809748 w 2251073"/>
                          <a:gd name="connsiteY7" fmla="*/ 3121025 h 4296105"/>
                          <a:gd name="connsiteX8" fmla="*/ 1860548 w 2251073"/>
                          <a:gd name="connsiteY8" fmla="*/ 3178175 h 4296105"/>
                          <a:gd name="connsiteX9" fmla="*/ 1504948 w 2251073"/>
                          <a:gd name="connsiteY9" fmla="*/ 3174999 h 4296105"/>
                          <a:gd name="connsiteX10" fmla="*/ 1454149 w 2251073"/>
                          <a:gd name="connsiteY10" fmla="*/ 3241674 h 4296105"/>
                          <a:gd name="connsiteX11" fmla="*/ 1460499 w 2251073"/>
                          <a:gd name="connsiteY11" fmla="*/ 3457573 h 4296105"/>
                          <a:gd name="connsiteX12" fmla="*/ 1466848 w 2251073"/>
                          <a:gd name="connsiteY12" fmla="*/ 3940173 h 4296105"/>
                          <a:gd name="connsiteX13" fmla="*/ 1451768 w 2251073"/>
                          <a:gd name="connsiteY13" fmla="*/ 3940967 h 4296105"/>
                          <a:gd name="connsiteX14" fmla="*/ 1449387 w 2251073"/>
                          <a:gd name="connsiteY14" fmla="*/ 3945729 h 4296105"/>
                          <a:gd name="connsiteX15" fmla="*/ 1232693 w 2251073"/>
                          <a:gd name="connsiteY15" fmla="*/ 3993354 h 4296105"/>
                          <a:gd name="connsiteX16" fmla="*/ 1146968 w 2251073"/>
                          <a:gd name="connsiteY16" fmla="*/ 4055267 h 4296105"/>
                          <a:gd name="connsiteX17" fmla="*/ 211135 w 2251073"/>
                          <a:gd name="connsiteY17" fmla="*/ 4290218 h 4296105"/>
                          <a:gd name="connsiteX18" fmla="*/ 107949 w 2251073"/>
                          <a:gd name="connsiteY18" fmla="*/ 4067173 h 4296105"/>
                          <a:gd name="connsiteX19" fmla="*/ 0 w 2251073"/>
                          <a:gd name="connsiteY19" fmla="*/ 3930648 h 4296105"/>
                          <a:gd name="connsiteX0" fmla="*/ 1882773 w 2251073"/>
                          <a:gd name="connsiteY0" fmla="*/ 0 h 4327516"/>
                          <a:gd name="connsiteX1" fmla="*/ 2251073 w 2251073"/>
                          <a:gd name="connsiteY1" fmla="*/ 431800 h 4327516"/>
                          <a:gd name="connsiteX2" fmla="*/ 1819273 w 2251073"/>
                          <a:gd name="connsiteY2" fmla="*/ 1250950 h 4327516"/>
                          <a:gd name="connsiteX3" fmla="*/ 1793873 w 2251073"/>
                          <a:gd name="connsiteY3" fmla="*/ 2609850 h 4327516"/>
                          <a:gd name="connsiteX4" fmla="*/ 1851023 w 2251073"/>
                          <a:gd name="connsiteY4" fmla="*/ 2711450 h 4327516"/>
                          <a:gd name="connsiteX5" fmla="*/ 1863723 w 2251073"/>
                          <a:gd name="connsiteY5" fmla="*/ 2819400 h 4327516"/>
                          <a:gd name="connsiteX6" fmla="*/ 1812923 w 2251073"/>
                          <a:gd name="connsiteY6" fmla="*/ 2908300 h 4327516"/>
                          <a:gd name="connsiteX7" fmla="*/ 1809748 w 2251073"/>
                          <a:gd name="connsiteY7" fmla="*/ 3121025 h 4327516"/>
                          <a:gd name="connsiteX8" fmla="*/ 1860548 w 2251073"/>
                          <a:gd name="connsiteY8" fmla="*/ 3178175 h 4327516"/>
                          <a:gd name="connsiteX9" fmla="*/ 1504948 w 2251073"/>
                          <a:gd name="connsiteY9" fmla="*/ 3174999 h 4327516"/>
                          <a:gd name="connsiteX10" fmla="*/ 1454149 w 2251073"/>
                          <a:gd name="connsiteY10" fmla="*/ 3241674 h 4327516"/>
                          <a:gd name="connsiteX11" fmla="*/ 1460499 w 2251073"/>
                          <a:gd name="connsiteY11" fmla="*/ 3457573 h 4327516"/>
                          <a:gd name="connsiteX12" fmla="*/ 1466848 w 2251073"/>
                          <a:gd name="connsiteY12" fmla="*/ 3940173 h 4327516"/>
                          <a:gd name="connsiteX13" fmla="*/ 1451768 w 2251073"/>
                          <a:gd name="connsiteY13" fmla="*/ 3940967 h 4327516"/>
                          <a:gd name="connsiteX14" fmla="*/ 1449387 w 2251073"/>
                          <a:gd name="connsiteY14" fmla="*/ 3945729 h 4327516"/>
                          <a:gd name="connsiteX15" fmla="*/ 1232693 w 2251073"/>
                          <a:gd name="connsiteY15" fmla="*/ 3993354 h 4327516"/>
                          <a:gd name="connsiteX16" fmla="*/ 1146968 w 2251073"/>
                          <a:gd name="connsiteY16" fmla="*/ 4055267 h 4327516"/>
                          <a:gd name="connsiteX17" fmla="*/ 211135 w 2251073"/>
                          <a:gd name="connsiteY17" fmla="*/ 4290218 h 4327516"/>
                          <a:gd name="connsiteX18" fmla="*/ 107949 w 2251073"/>
                          <a:gd name="connsiteY18" fmla="*/ 4067173 h 4327516"/>
                          <a:gd name="connsiteX19" fmla="*/ 0 w 2251073"/>
                          <a:gd name="connsiteY19" fmla="*/ 3930648 h 4327516"/>
                          <a:gd name="connsiteX0" fmla="*/ 1882773 w 2251073"/>
                          <a:gd name="connsiteY0" fmla="*/ 0 h 4327516"/>
                          <a:gd name="connsiteX1" fmla="*/ 2251073 w 2251073"/>
                          <a:gd name="connsiteY1" fmla="*/ 431800 h 4327516"/>
                          <a:gd name="connsiteX2" fmla="*/ 1819273 w 2251073"/>
                          <a:gd name="connsiteY2" fmla="*/ 1250950 h 4327516"/>
                          <a:gd name="connsiteX3" fmla="*/ 1793873 w 2251073"/>
                          <a:gd name="connsiteY3" fmla="*/ 2609850 h 4327516"/>
                          <a:gd name="connsiteX4" fmla="*/ 1851023 w 2251073"/>
                          <a:gd name="connsiteY4" fmla="*/ 2711450 h 4327516"/>
                          <a:gd name="connsiteX5" fmla="*/ 1863723 w 2251073"/>
                          <a:gd name="connsiteY5" fmla="*/ 2819400 h 4327516"/>
                          <a:gd name="connsiteX6" fmla="*/ 1812923 w 2251073"/>
                          <a:gd name="connsiteY6" fmla="*/ 2908300 h 4327516"/>
                          <a:gd name="connsiteX7" fmla="*/ 1809748 w 2251073"/>
                          <a:gd name="connsiteY7" fmla="*/ 3121025 h 4327516"/>
                          <a:gd name="connsiteX8" fmla="*/ 1860548 w 2251073"/>
                          <a:gd name="connsiteY8" fmla="*/ 3178175 h 4327516"/>
                          <a:gd name="connsiteX9" fmla="*/ 1504948 w 2251073"/>
                          <a:gd name="connsiteY9" fmla="*/ 3174999 h 4327516"/>
                          <a:gd name="connsiteX10" fmla="*/ 1454149 w 2251073"/>
                          <a:gd name="connsiteY10" fmla="*/ 3241674 h 4327516"/>
                          <a:gd name="connsiteX11" fmla="*/ 1460499 w 2251073"/>
                          <a:gd name="connsiteY11" fmla="*/ 3457573 h 4327516"/>
                          <a:gd name="connsiteX12" fmla="*/ 1466848 w 2251073"/>
                          <a:gd name="connsiteY12" fmla="*/ 3940173 h 4327516"/>
                          <a:gd name="connsiteX13" fmla="*/ 1451768 w 2251073"/>
                          <a:gd name="connsiteY13" fmla="*/ 3940967 h 4327516"/>
                          <a:gd name="connsiteX14" fmla="*/ 1449387 w 2251073"/>
                          <a:gd name="connsiteY14" fmla="*/ 3945729 h 4327516"/>
                          <a:gd name="connsiteX15" fmla="*/ 1232693 w 2251073"/>
                          <a:gd name="connsiteY15" fmla="*/ 3993354 h 4327516"/>
                          <a:gd name="connsiteX16" fmla="*/ 1146968 w 2251073"/>
                          <a:gd name="connsiteY16" fmla="*/ 4055267 h 4327516"/>
                          <a:gd name="connsiteX17" fmla="*/ 211135 w 2251073"/>
                          <a:gd name="connsiteY17" fmla="*/ 4290218 h 4327516"/>
                          <a:gd name="connsiteX18" fmla="*/ 111126 w 2251073"/>
                          <a:gd name="connsiteY18" fmla="*/ 4206873 h 4327516"/>
                          <a:gd name="connsiteX19" fmla="*/ 107949 w 2251073"/>
                          <a:gd name="connsiteY19" fmla="*/ 4067173 h 4327516"/>
                          <a:gd name="connsiteX20" fmla="*/ 0 w 2251073"/>
                          <a:gd name="connsiteY20" fmla="*/ 3930648 h 4327516"/>
                          <a:gd name="connsiteX0" fmla="*/ 1882773 w 2251073"/>
                          <a:gd name="connsiteY0" fmla="*/ 0 h 4327516"/>
                          <a:gd name="connsiteX1" fmla="*/ 2251073 w 2251073"/>
                          <a:gd name="connsiteY1" fmla="*/ 431800 h 4327516"/>
                          <a:gd name="connsiteX2" fmla="*/ 1819273 w 2251073"/>
                          <a:gd name="connsiteY2" fmla="*/ 1250950 h 4327516"/>
                          <a:gd name="connsiteX3" fmla="*/ 1793873 w 2251073"/>
                          <a:gd name="connsiteY3" fmla="*/ 2609850 h 4327516"/>
                          <a:gd name="connsiteX4" fmla="*/ 1851023 w 2251073"/>
                          <a:gd name="connsiteY4" fmla="*/ 2711450 h 4327516"/>
                          <a:gd name="connsiteX5" fmla="*/ 1863723 w 2251073"/>
                          <a:gd name="connsiteY5" fmla="*/ 2819400 h 4327516"/>
                          <a:gd name="connsiteX6" fmla="*/ 1812923 w 2251073"/>
                          <a:gd name="connsiteY6" fmla="*/ 2908300 h 4327516"/>
                          <a:gd name="connsiteX7" fmla="*/ 1809748 w 2251073"/>
                          <a:gd name="connsiteY7" fmla="*/ 3121025 h 4327516"/>
                          <a:gd name="connsiteX8" fmla="*/ 1860548 w 2251073"/>
                          <a:gd name="connsiteY8" fmla="*/ 3178175 h 4327516"/>
                          <a:gd name="connsiteX9" fmla="*/ 1504948 w 2251073"/>
                          <a:gd name="connsiteY9" fmla="*/ 3174999 h 4327516"/>
                          <a:gd name="connsiteX10" fmla="*/ 1454149 w 2251073"/>
                          <a:gd name="connsiteY10" fmla="*/ 3241674 h 4327516"/>
                          <a:gd name="connsiteX11" fmla="*/ 1460499 w 2251073"/>
                          <a:gd name="connsiteY11" fmla="*/ 3457573 h 4327516"/>
                          <a:gd name="connsiteX12" fmla="*/ 1466848 w 2251073"/>
                          <a:gd name="connsiteY12" fmla="*/ 3940173 h 4327516"/>
                          <a:gd name="connsiteX13" fmla="*/ 1451768 w 2251073"/>
                          <a:gd name="connsiteY13" fmla="*/ 3940967 h 4327516"/>
                          <a:gd name="connsiteX14" fmla="*/ 1449387 w 2251073"/>
                          <a:gd name="connsiteY14" fmla="*/ 3945729 h 4327516"/>
                          <a:gd name="connsiteX15" fmla="*/ 1232693 w 2251073"/>
                          <a:gd name="connsiteY15" fmla="*/ 3993354 h 4327516"/>
                          <a:gd name="connsiteX16" fmla="*/ 1146968 w 2251073"/>
                          <a:gd name="connsiteY16" fmla="*/ 4055267 h 4327516"/>
                          <a:gd name="connsiteX17" fmla="*/ 211135 w 2251073"/>
                          <a:gd name="connsiteY17" fmla="*/ 4290218 h 4327516"/>
                          <a:gd name="connsiteX18" fmla="*/ 130176 w 2251073"/>
                          <a:gd name="connsiteY18" fmla="*/ 4295773 h 4327516"/>
                          <a:gd name="connsiteX19" fmla="*/ 107949 w 2251073"/>
                          <a:gd name="connsiteY19" fmla="*/ 4067173 h 4327516"/>
                          <a:gd name="connsiteX20" fmla="*/ 0 w 2251073"/>
                          <a:gd name="connsiteY20" fmla="*/ 3930648 h 43275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</a:cxnLst>
                        <a:rect l="l" t="t" r="r" b="b"/>
                        <a:pathLst>
                          <a:path w="2251073" h="4327516">
                            <a:moveTo>
                              <a:pt x="1882773" y="0"/>
                            </a:moveTo>
                            <a:lnTo>
                              <a:pt x="2251073" y="431800"/>
                            </a:lnTo>
                            <a:lnTo>
                              <a:pt x="1819273" y="1250950"/>
                            </a:lnTo>
                            <a:lnTo>
                              <a:pt x="1793873" y="2609850"/>
                            </a:lnTo>
                            <a:lnTo>
                              <a:pt x="1851023" y="2711450"/>
                            </a:lnTo>
                            <a:lnTo>
                              <a:pt x="1863723" y="2819400"/>
                            </a:lnTo>
                            <a:lnTo>
                              <a:pt x="1812923" y="2908300"/>
                            </a:lnTo>
                            <a:cubicBezTo>
                              <a:pt x="1805515" y="2923117"/>
                              <a:pt x="1808425" y="3121025"/>
                              <a:pt x="1809748" y="3121025"/>
                            </a:cubicBezTo>
                            <a:cubicBezTo>
                              <a:pt x="1810277" y="3156479"/>
                              <a:pt x="1859225" y="3178175"/>
                              <a:pt x="1860548" y="3178175"/>
                            </a:cubicBezTo>
                            <a:cubicBezTo>
                              <a:pt x="1866898" y="3187700"/>
                              <a:pt x="1507594" y="3174999"/>
                              <a:pt x="1504948" y="3174999"/>
                            </a:cubicBezTo>
                            <a:cubicBezTo>
                              <a:pt x="1433511" y="3185582"/>
                              <a:pt x="1453620" y="3195108"/>
                              <a:pt x="1454149" y="3241674"/>
                            </a:cubicBezTo>
                            <a:cubicBezTo>
                              <a:pt x="1454678" y="3288240"/>
                              <a:pt x="1454678" y="3341157"/>
                              <a:pt x="1460499" y="3457573"/>
                            </a:cubicBezTo>
                            <a:cubicBezTo>
                              <a:pt x="1462086" y="3584573"/>
                              <a:pt x="1459969" y="3859740"/>
                              <a:pt x="1466848" y="3940173"/>
                            </a:cubicBezTo>
                            <a:cubicBezTo>
                              <a:pt x="1468171" y="4027089"/>
                              <a:pt x="1454678" y="3940041"/>
                              <a:pt x="1451768" y="3940967"/>
                            </a:cubicBezTo>
                            <a:cubicBezTo>
                              <a:pt x="1448858" y="3941893"/>
                              <a:pt x="1488678" y="3943348"/>
                              <a:pt x="1449387" y="3945729"/>
                            </a:cubicBezTo>
                            <a:lnTo>
                              <a:pt x="1232693" y="3993354"/>
                            </a:lnTo>
                            <a:cubicBezTo>
                              <a:pt x="1184274" y="4004863"/>
                              <a:pt x="1315773" y="3999307"/>
                              <a:pt x="1146968" y="4055267"/>
                            </a:cubicBezTo>
                            <a:cubicBezTo>
                              <a:pt x="835024" y="4133584"/>
                              <a:pt x="469104" y="4430976"/>
                              <a:pt x="211135" y="4290218"/>
                            </a:cubicBezTo>
                            <a:cubicBezTo>
                              <a:pt x="38495" y="4315486"/>
                              <a:pt x="147374" y="4332947"/>
                              <a:pt x="130176" y="4295773"/>
                            </a:cubicBezTo>
                            <a:cubicBezTo>
                              <a:pt x="112978" y="4258599"/>
                              <a:pt x="126470" y="4113210"/>
                              <a:pt x="107949" y="4067173"/>
                            </a:cubicBezTo>
                            <a:cubicBezTo>
                              <a:pt x="56356" y="4053811"/>
                              <a:pt x="0" y="3931971"/>
                              <a:pt x="0" y="3930648"/>
                            </a:cubicBezTo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AE75191B-F955-7FDB-8419-D54994C07B56}"/>
                  </a:ext>
                </a:extLst>
              </p:cNvPr>
              <p:cNvSpPr/>
              <p:nvPr/>
            </p:nvSpPr>
            <p:spPr>
              <a:xfrm>
                <a:off x="8172450" y="1460500"/>
                <a:ext cx="723900" cy="4502150"/>
              </a:xfrm>
              <a:custGeom>
                <a:avLst/>
                <a:gdLst>
                  <a:gd name="connsiteX0" fmla="*/ 508000 w 723900"/>
                  <a:gd name="connsiteY0" fmla="*/ 0 h 4502150"/>
                  <a:gd name="connsiteX1" fmla="*/ 501650 w 723900"/>
                  <a:gd name="connsiteY1" fmla="*/ 609600 h 4502150"/>
                  <a:gd name="connsiteX2" fmla="*/ 612775 w 723900"/>
                  <a:gd name="connsiteY2" fmla="*/ 1181100 h 4502150"/>
                  <a:gd name="connsiteX3" fmla="*/ 723900 w 723900"/>
                  <a:gd name="connsiteY3" fmla="*/ 1752600 h 4502150"/>
                  <a:gd name="connsiteX4" fmla="*/ 279400 w 723900"/>
                  <a:gd name="connsiteY4" fmla="*/ 1752600 h 4502150"/>
                  <a:gd name="connsiteX5" fmla="*/ 298450 w 723900"/>
                  <a:gd name="connsiteY5" fmla="*/ 1962150 h 4502150"/>
                  <a:gd name="connsiteX6" fmla="*/ 393700 w 723900"/>
                  <a:gd name="connsiteY6" fmla="*/ 2305050 h 4502150"/>
                  <a:gd name="connsiteX7" fmla="*/ 393700 w 723900"/>
                  <a:gd name="connsiteY7" fmla="*/ 2501900 h 4502150"/>
                  <a:gd name="connsiteX8" fmla="*/ 546100 w 723900"/>
                  <a:gd name="connsiteY8" fmla="*/ 2508250 h 4502150"/>
                  <a:gd name="connsiteX9" fmla="*/ 558800 w 723900"/>
                  <a:gd name="connsiteY9" fmla="*/ 2832100 h 4502150"/>
                  <a:gd name="connsiteX10" fmla="*/ 482600 w 723900"/>
                  <a:gd name="connsiteY10" fmla="*/ 3194050 h 4502150"/>
                  <a:gd name="connsiteX11" fmla="*/ 254000 w 723900"/>
                  <a:gd name="connsiteY11" fmla="*/ 3486150 h 4502150"/>
                  <a:gd name="connsiteX12" fmla="*/ 254000 w 723900"/>
                  <a:gd name="connsiteY12" fmla="*/ 3613150 h 4502150"/>
                  <a:gd name="connsiteX13" fmla="*/ 520700 w 723900"/>
                  <a:gd name="connsiteY13" fmla="*/ 3587750 h 4502150"/>
                  <a:gd name="connsiteX14" fmla="*/ 431800 w 723900"/>
                  <a:gd name="connsiteY14" fmla="*/ 3873500 h 4502150"/>
                  <a:gd name="connsiteX15" fmla="*/ 419100 w 723900"/>
                  <a:gd name="connsiteY15" fmla="*/ 4191000 h 4502150"/>
                  <a:gd name="connsiteX16" fmla="*/ 88900 w 723900"/>
                  <a:gd name="connsiteY16" fmla="*/ 4356100 h 4502150"/>
                  <a:gd name="connsiteX17" fmla="*/ 0 w 723900"/>
                  <a:gd name="connsiteY17" fmla="*/ 4368800 h 4502150"/>
                  <a:gd name="connsiteX18" fmla="*/ 0 w 723900"/>
                  <a:gd name="connsiteY18" fmla="*/ 4502150 h 4502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723900" h="4502150" extrusionOk="0">
                    <a:moveTo>
                      <a:pt x="508000" y="0"/>
                    </a:moveTo>
                    <a:cubicBezTo>
                      <a:pt x="487266" y="221254"/>
                      <a:pt x="474955" y="429549"/>
                      <a:pt x="501650" y="609600"/>
                    </a:cubicBezTo>
                    <a:cubicBezTo>
                      <a:pt x="543116" y="866245"/>
                      <a:pt x="596212" y="1059810"/>
                      <a:pt x="612775" y="1181100"/>
                    </a:cubicBezTo>
                    <a:cubicBezTo>
                      <a:pt x="629338" y="1302390"/>
                      <a:pt x="709459" y="1600412"/>
                      <a:pt x="723900" y="1752600"/>
                    </a:cubicBezTo>
                    <a:cubicBezTo>
                      <a:pt x="608077" y="1759807"/>
                      <a:pt x="498625" y="1755657"/>
                      <a:pt x="279400" y="1752600"/>
                    </a:cubicBezTo>
                    <a:cubicBezTo>
                      <a:pt x="284246" y="1853209"/>
                      <a:pt x="294450" y="1866535"/>
                      <a:pt x="298450" y="1962150"/>
                    </a:cubicBezTo>
                    <a:cubicBezTo>
                      <a:pt x="315276" y="2048065"/>
                      <a:pt x="373297" y="2179511"/>
                      <a:pt x="393700" y="2305050"/>
                    </a:cubicBezTo>
                    <a:cubicBezTo>
                      <a:pt x="387576" y="2360326"/>
                      <a:pt x="400761" y="2437672"/>
                      <a:pt x="393700" y="2501900"/>
                    </a:cubicBezTo>
                    <a:cubicBezTo>
                      <a:pt x="434717" y="2499338"/>
                      <a:pt x="471104" y="2511639"/>
                      <a:pt x="546100" y="2508250"/>
                    </a:cubicBezTo>
                    <a:cubicBezTo>
                      <a:pt x="540524" y="2573454"/>
                      <a:pt x="570021" y="2710986"/>
                      <a:pt x="558800" y="2832100"/>
                    </a:cubicBezTo>
                    <a:cubicBezTo>
                      <a:pt x="546487" y="2974829"/>
                      <a:pt x="529924" y="3041089"/>
                      <a:pt x="482600" y="3194050"/>
                    </a:cubicBezTo>
                    <a:cubicBezTo>
                      <a:pt x="367296" y="3329744"/>
                      <a:pt x="336459" y="3363899"/>
                      <a:pt x="254000" y="3486150"/>
                    </a:cubicBezTo>
                    <a:cubicBezTo>
                      <a:pt x="258140" y="3512960"/>
                      <a:pt x="251529" y="3557347"/>
                      <a:pt x="254000" y="3613150"/>
                    </a:cubicBezTo>
                    <a:cubicBezTo>
                      <a:pt x="344032" y="3595204"/>
                      <a:pt x="434738" y="3586279"/>
                      <a:pt x="520700" y="3587750"/>
                    </a:cubicBezTo>
                    <a:cubicBezTo>
                      <a:pt x="470307" y="3728051"/>
                      <a:pt x="472702" y="3729861"/>
                      <a:pt x="431800" y="3873500"/>
                    </a:cubicBezTo>
                    <a:cubicBezTo>
                      <a:pt x="417548" y="3999652"/>
                      <a:pt x="424773" y="4061698"/>
                      <a:pt x="419100" y="4191000"/>
                    </a:cubicBezTo>
                    <a:cubicBezTo>
                      <a:pt x="260913" y="4269185"/>
                      <a:pt x="253391" y="4288079"/>
                      <a:pt x="88900" y="4356100"/>
                    </a:cubicBezTo>
                    <a:cubicBezTo>
                      <a:pt x="61547" y="4357873"/>
                      <a:pt x="18418" y="4365377"/>
                      <a:pt x="0" y="4368800"/>
                    </a:cubicBezTo>
                    <a:cubicBezTo>
                      <a:pt x="5472" y="4405933"/>
                      <a:pt x="2465" y="4435475"/>
                      <a:pt x="0" y="4502150"/>
                    </a:cubicBezTo>
                  </a:path>
                </a:pathLst>
              </a:custGeom>
              <a:noFill/>
              <a:ln w="28575">
                <a:solidFill>
                  <a:schemeClr val="accent1"/>
                </a:solidFill>
                <a:extLst>
                  <a:ext uri="{C807C97D-BFC1-408E-A445-0C87EB9F89A2}">
                    <ask:lineSketchStyleProps xmlns:ask="http://schemas.microsoft.com/office/drawing/2018/sketchyshapes" sd="2652433002">
                      <a:custGeom>
                        <a:avLst/>
                        <a:gdLst>
                          <a:gd name="connsiteX0" fmla="*/ 508000 w 723900"/>
                          <a:gd name="connsiteY0" fmla="*/ 0 h 4502150"/>
                          <a:gd name="connsiteX1" fmla="*/ 501650 w 723900"/>
                          <a:gd name="connsiteY1" fmla="*/ 609600 h 4502150"/>
                          <a:gd name="connsiteX2" fmla="*/ 723900 w 723900"/>
                          <a:gd name="connsiteY2" fmla="*/ 1752600 h 4502150"/>
                          <a:gd name="connsiteX3" fmla="*/ 279400 w 723900"/>
                          <a:gd name="connsiteY3" fmla="*/ 1752600 h 4502150"/>
                          <a:gd name="connsiteX4" fmla="*/ 298450 w 723900"/>
                          <a:gd name="connsiteY4" fmla="*/ 1962150 h 4502150"/>
                          <a:gd name="connsiteX5" fmla="*/ 393700 w 723900"/>
                          <a:gd name="connsiteY5" fmla="*/ 2305050 h 4502150"/>
                          <a:gd name="connsiteX6" fmla="*/ 393700 w 723900"/>
                          <a:gd name="connsiteY6" fmla="*/ 2501900 h 4502150"/>
                          <a:gd name="connsiteX7" fmla="*/ 546100 w 723900"/>
                          <a:gd name="connsiteY7" fmla="*/ 2508250 h 4502150"/>
                          <a:gd name="connsiteX8" fmla="*/ 558800 w 723900"/>
                          <a:gd name="connsiteY8" fmla="*/ 2832100 h 4502150"/>
                          <a:gd name="connsiteX9" fmla="*/ 482600 w 723900"/>
                          <a:gd name="connsiteY9" fmla="*/ 3194050 h 4502150"/>
                          <a:gd name="connsiteX10" fmla="*/ 254000 w 723900"/>
                          <a:gd name="connsiteY10" fmla="*/ 3486150 h 4502150"/>
                          <a:gd name="connsiteX11" fmla="*/ 254000 w 723900"/>
                          <a:gd name="connsiteY11" fmla="*/ 3613150 h 4502150"/>
                          <a:gd name="connsiteX12" fmla="*/ 520700 w 723900"/>
                          <a:gd name="connsiteY12" fmla="*/ 3587750 h 4502150"/>
                          <a:gd name="connsiteX13" fmla="*/ 431800 w 723900"/>
                          <a:gd name="connsiteY13" fmla="*/ 3873500 h 4502150"/>
                          <a:gd name="connsiteX14" fmla="*/ 419100 w 723900"/>
                          <a:gd name="connsiteY14" fmla="*/ 4191000 h 4502150"/>
                          <a:gd name="connsiteX15" fmla="*/ 88900 w 723900"/>
                          <a:gd name="connsiteY15" fmla="*/ 4356100 h 4502150"/>
                          <a:gd name="connsiteX16" fmla="*/ 0 w 723900"/>
                          <a:gd name="connsiteY16" fmla="*/ 4368800 h 4502150"/>
                          <a:gd name="connsiteX17" fmla="*/ 0 w 723900"/>
                          <a:gd name="connsiteY17" fmla="*/ 4502150 h 45021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</a:cxnLst>
                        <a:rect l="l" t="t" r="r" b="b"/>
                        <a:pathLst>
                          <a:path w="723900" h="4502150">
                            <a:moveTo>
                              <a:pt x="508000" y="0"/>
                            </a:moveTo>
                            <a:cubicBezTo>
                              <a:pt x="505883" y="203200"/>
                              <a:pt x="503767" y="406400"/>
                              <a:pt x="501650" y="609600"/>
                            </a:cubicBezTo>
                            <a:lnTo>
                              <a:pt x="723900" y="1752600"/>
                            </a:lnTo>
                            <a:lnTo>
                              <a:pt x="279400" y="1752600"/>
                            </a:lnTo>
                            <a:lnTo>
                              <a:pt x="298450" y="1962150"/>
                            </a:lnTo>
                            <a:lnTo>
                              <a:pt x="393700" y="2305050"/>
                            </a:lnTo>
                            <a:lnTo>
                              <a:pt x="393700" y="2501900"/>
                            </a:lnTo>
                            <a:lnTo>
                              <a:pt x="546100" y="2508250"/>
                            </a:lnTo>
                            <a:lnTo>
                              <a:pt x="558800" y="2832100"/>
                            </a:lnTo>
                            <a:lnTo>
                              <a:pt x="482600" y="3194050"/>
                            </a:lnTo>
                            <a:lnTo>
                              <a:pt x="254000" y="3486150"/>
                            </a:lnTo>
                            <a:lnTo>
                              <a:pt x="254000" y="3613150"/>
                            </a:lnTo>
                            <a:lnTo>
                              <a:pt x="520700" y="3587750"/>
                            </a:lnTo>
                            <a:lnTo>
                              <a:pt x="431800" y="3873500"/>
                            </a:lnTo>
                            <a:lnTo>
                              <a:pt x="419100" y="4191000"/>
                            </a:lnTo>
                            <a:lnTo>
                              <a:pt x="88900" y="4356100"/>
                            </a:lnTo>
                            <a:lnTo>
                              <a:pt x="0" y="4368800"/>
                            </a:lnTo>
                            <a:lnTo>
                              <a:pt x="0" y="4502150"/>
                            </a:lnTo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D2EC2E5-5615-3873-14CC-C115E5131E15}"/>
                </a:ext>
              </a:extLst>
            </p:cNvPr>
            <p:cNvSpPr/>
            <p:nvPr/>
          </p:nvSpPr>
          <p:spPr>
            <a:xfrm>
              <a:off x="8686800" y="1245394"/>
              <a:ext cx="1502569" cy="804862"/>
            </a:xfrm>
            <a:custGeom>
              <a:avLst/>
              <a:gdLst>
                <a:gd name="connsiteX0" fmla="*/ 0 w 1502569"/>
                <a:gd name="connsiteY0" fmla="*/ 219075 h 804862"/>
                <a:gd name="connsiteX1" fmla="*/ 0 w 1502569"/>
                <a:gd name="connsiteY1" fmla="*/ 219075 h 804862"/>
                <a:gd name="connsiteX2" fmla="*/ 23813 w 1502569"/>
                <a:gd name="connsiteY2" fmla="*/ 204787 h 804862"/>
                <a:gd name="connsiteX3" fmla="*/ 38100 w 1502569"/>
                <a:gd name="connsiteY3" fmla="*/ 195262 h 804862"/>
                <a:gd name="connsiteX4" fmla="*/ 66675 w 1502569"/>
                <a:gd name="connsiteY4" fmla="*/ 183356 h 804862"/>
                <a:gd name="connsiteX5" fmla="*/ 83344 w 1502569"/>
                <a:gd name="connsiteY5" fmla="*/ 173831 h 804862"/>
                <a:gd name="connsiteX6" fmla="*/ 116681 w 1502569"/>
                <a:gd name="connsiteY6" fmla="*/ 161925 h 804862"/>
                <a:gd name="connsiteX7" fmla="*/ 128588 w 1502569"/>
                <a:gd name="connsiteY7" fmla="*/ 150019 h 804862"/>
                <a:gd name="connsiteX8" fmla="*/ 121444 w 1502569"/>
                <a:gd name="connsiteY8" fmla="*/ 147637 h 804862"/>
                <a:gd name="connsiteX9" fmla="*/ 142875 w 1502569"/>
                <a:gd name="connsiteY9" fmla="*/ 138112 h 804862"/>
                <a:gd name="connsiteX10" fmla="*/ 150019 w 1502569"/>
                <a:gd name="connsiteY10" fmla="*/ 135731 h 804862"/>
                <a:gd name="connsiteX11" fmla="*/ 164306 w 1502569"/>
                <a:gd name="connsiteY11" fmla="*/ 128587 h 804862"/>
                <a:gd name="connsiteX12" fmla="*/ 381000 w 1502569"/>
                <a:gd name="connsiteY12" fmla="*/ 111919 h 804862"/>
                <a:gd name="connsiteX13" fmla="*/ 445294 w 1502569"/>
                <a:gd name="connsiteY13" fmla="*/ 135731 h 804862"/>
                <a:gd name="connsiteX14" fmla="*/ 661988 w 1502569"/>
                <a:gd name="connsiteY14" fmla="*/ 73819 h 804862"/>
                <a:gd name="connsiteX15" fmla="*/ 773906 w 1502569"/>
                <a:gd name="connsiteY15" fmla="*/ 78581 h 804862"/>
                <a:gd name="connsiteX16" fmla="*/ 835819 w 1502569"/>
                <a:gd name="connsiteY16" fmla="*/ 26194 h 804862"/>
                <a:gd name="connsiteX17" fmla="*/ 1185863 w 1502569"/>
                <a:gd name="connsiteY17" fmla="*/ 0 h 804862"/>
                <a:gd name="connsiteX18" fmla="*/ 1293019 w 1502569"/>
                <a:gd name="connsiteY18" fmla="*/ 59531 h 804862"/>
                <a:gd name="connsiteX19" fmla="*/ 1502569 w 1502569"/>
                <a:gd name="connsiteY19" fmla="*/ 395287 h 804862"/>
                <a:gd name="connsiteX20" fmla="*/ 1395413 w 1502569"/>
                <a:gd name="connsiteY20" fmla="*/ 804862 h 804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02569" h="804862" extrusionOk="0">
                  <a:moveTo>
                    <a:pt x="0" y="219075"/>
                  </a:moveTo>
                  <a:lnTo>
                    <a:pt x="0" y="219075"/>
                  </a:lnTo>
                  <a:cubicBezTo>
                    <a:pt x="9585" y="213712"/>
                    <a:pt x="15140" y="209286"/>
                    <a:pt x="23813" y="204787"/>
                  </a:cubicBezTo>
                  <a:cubicBezTo>
                    <a:pt x="28568" y="202121"/>
                    <a:pt x="33533" y="199478"/>
                    <a:pt x="38100" y="195262"/>
                  </a:cubicBezTo>
                  <a:cubicBezTo>
                    <a:pt x="49687" y="187913"/>
                    <a:pt x="51476" y="190447"/>
                    <a:pt x="66675" y="183356"/>
                  </a:cubicBezTo>
                  <a:cubicBezTo>
                    <a:pt x="72129" y="180540"/>
                    <a:pt x="77429" y="176584"/>
                    <a:pt x="83344" y="173831"/>
                  </a:cubicBezTo>
                  <a:cubicBezTo>
                    <a:pt x="98257" y="166932"/>
                    <a:pt x="101112" y="166401"/>
                    <a:pt x="116681" y="161925"/>
                  </a:cubicBezTo>
                  <a:cubicBezTo>
                    <a:pt x="118341" y="160796"/>
                    <a:pt x="128612" y="154819"/>
                    <a:pt x="128588" y="150019"/>
                  </a:cubicBezTo>
                  <a:cubicBezTo>
                    <a:pt x="128021" y="147850"/>
                    <a:pt x="123565" y="148655"/>
                    <a:pt x="121444" y="147637"/>
                  </a:cubicBezTo>
                  <a:cubicBezTo>
                    <a:pt x="128837" y="144922"/>
                    <a:pt x="135644" y="143046"/>
                    <a:pt x="142875" y="138112"/>
                  </a:cubicBezTo>
                  <a:cubicBezTo>
                    <a:pt x="144628" y="137392"/>
                    <a:pt x="147872" y="137149"/>
                    <a:pt x="150019" y="135731"/>
                  </a:cubicBezTo>
                  <a:cubicBezTo>
                    <a:pt x="163987" y="129918"/>
                    <a:pt x="148981" y="126405"/>
                    <a:pt x="164306" y="128587"/>
                  </a:cubicBezTo>
                  <a:cubicBezTo>
                    <a:pt x="247943" y="127094"/>
                    <a:pt x="337387" y="123908"/>
                    <a:pt x="381000" y="111919"/>
                  </a:cubicBezTo>
                  <a:cubicBezTo>
                    <a:pt x="399985" y="116572"/>
                    <a:pt x="414609" y="123506"/>
                    <a:pt x="445294" y="135731"/>
                  </a:cubicBezTo>
                  <a:cubicBezTo>
                    <a:pt x="545468" y="116119"/>
                    <a:pt x="561928" y="108801"/>
                    <a:pt x="661988" y="73819"/>
                  </a:cubicBezTo>
                  <a:cubicBezTo>
                    <a:pt x="695179" y="73754"/>
                    <a:pt x="725552" y="81895"/>
                    <a:pt x="773906" y="78581"/>
                  </a:cubicBezTo>
                  <a:cubicBezTo>
                    <a:pt x="798706" y="62803"/>
                    <a:pt x="815967" y="46732"/>
                    <a:pt x="835819" y="26194"/>
                  </a:cubicBezTo>
                  <a:cubicBezTo>
                    <a:pt x="967601" y="31498"/>
                    <a:pt x="1098788" y="-244"/>
                    <a:pt x="1185863" y="0"/>
                  </a:cubicBezTo>
                  <a:cubicBezTo>
                    <a:pt x="1218805" y="20617"/>
                    <a:pt x="1264673" y="46198"/>
                    <a:pt x="1293019" y="59531"/>
                  </a:cubicBezTo>
                  <a:cubicBezTo>
                    <a:pt x="1359283" y="191687"/>
                    <a:pt x="1465098" y="318388"/>
                    <a:pt x="1502569" y="395287"/>
                  </a:cubicBezTo>
                  <a:cubicBezTo>
                    <a:pt x="1487313" y="491012"/>
                    <a:pt x="1425022" y="708221"/>
                    <a:pt x="1395413" y="804862"/>
                  </a:cubicBezTo>
                </a:path>
              </a:pathLst>
            </a:custGeom>
            <a:noFill/>
            <a:ln w="28575">
              <a:solidFill>
                <a:schemeClr val="accent1"/>
              </a:solidFill>
              <a:extLst>
                <a:ext uri="{C807C97D-BFC1-408E-A445-0C87EB9F89A2}">
                  <ask:lineSketchStyleProps xmlns:ask="http://schemas.microsoft.com/office/drawing/2018/sketchyshapes" sd="1384493061">
                    <a:custGeom>
                      <a:avLst/>
                      <a:gdLst>
                        <a:gd name="connsiteX0" fmla="*/ 0 w 1502569"/>
                        <a:gd name="connsiteY0" fmla="*/ 219075 h 804862"/>
                        <a:gd name="connsiteX1" fmla="*/ 0 w 1502569"/>
                        <a:gd name="connsiteY1" fmla="*/ 219075 h 804862"/>
                        <a:gd name="connsiteX2" fmla="*/ 23813 w 1502569"/>
                        <a:gd name="connsiteY2" fmla="*/ 204787 h 804862"/>
                        <a:gd name="connsiteX3" fmla="*/ 38100 w 1502569"/>
                        <a:gd name="connsiteY3" fmla="*/ 195262 h 804862"/>
                        <a:gd name="connsiteX4" fmla="*/ 66675 w 1502569"/>
                        <a:gd name="connsiteY4" fmla="*/ 183356 h 804862"/>
                        <a:gd name="connsiteX5" fmla="*/ 83344 w 1502569"/>
                        <a:gd name="connsiteY5" fmla="*/ 173831 h 804862"/>
                        <a:gd name="connsiteX6" fmla="*/ 116681 w 1502569"/>
                        <a:gd name="connsiteY6" fmla="*/ 161925 h 804862"/>
                        <a:gd name="connsiteX7" fmla="*/ 128588 w 1502569"/>
                        <a:gd name="connsiteY7" fmla="*/ 150019 h 804862"/>
                        <a:gd name="connsiteX8" fmla="*/ 121444 w 1502569"/>
                        <a:gd name="connsiteY8" fmla="*/ 147637 h 804862"/>
                        <a:gd name="connsiteX9" fmla="*/ 142875 w 1502569"/>
                        <a:gd name="connsiteY9" fmla="*/ 138112 h 804862"/>
                        <a:gd name="connsiteX10" fmla="*/ 150019 w 1502569"/>
                        <a:gd name="connsiteY10" fmla="*/ 135731 h 804862"/>
                        <a:gd name="connsiteX11" fmla="*/ 164306 w 1502569"/>
                        <a:gd name="connsiteY11" fmla="*/ 128587 h 804862"/>
                        <a:gd name="connsiteX12" fmla="*/ 381000 w 1502569"/>
                        <a:gd name="connsiteY12" fmla="*/ 111919 h 804862"/>
                        <a:gd name="connsiteX13" fmla="*/ 445294 w 1502569"/>
                        <a:gd name="connsiteY13" fmla="*/ 135731 h 804862"/>
                        <a:gd name="connsiteX14" fmla="*/ 661988 w 1502569"/>
                        <a:gd name="connsiteY14" fmla="*/ 73819 h 804862"/>
                        <a:gd name="connsiteX15" fmla="*/ 773906 w 1502569"/>
                        <a:gd name="connsiteY15" fmla="*/ 78581 h 804862"/>
                        <a:gd name="connsiteX16" fmla="*/ 835819 w 1502569"/>
                        <a:gd name="connsiteY16" fmla="*/ 26194 h 804862"/>
                        <a:gd name="connsiteX17" fmla="*/ 1185863 w 1502569"/>
                        <a:gd name="connsiteY17" fmla="*/ 0 h 804862"/>
                        <a:gd name="connsiteX18" fmla="*/ 1293019 w 1502569"/>
                        <a:gd name="connsiteY18" fmla="*/ 59531 h 804862"/>
                        <a:gd name="connsiteX19" fmla="*/ 1502569 w 1502569"/>
                        <a:gd name="connsiteY19" fmla="*/ 395287 h 804862"/>
                        <a:gd name="connsiteX20" fmla="*/ 1395413 w 1502569"/>
                        <a:gd name="connsiteY20" fmla="*/ 804862 h 8048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1502569" h="804862">
                          <a:moveTo>
                            <a:pt x="0" y="219075"/>
                          </a:moveTo>
                          <a:lnTo>
                            <a:pt x="0" y="219075"/>
                          </a:lnTo>
                          <a:cubicBezTo>
                            <a:pt x="7938" y="214312"/>
                            <a:pt x="15963" y="209693"/>
                            <a:pt x="23813" y="204787"/>
                          </a:cubicBezTo>
                          <a:cubicBezTo>
                            <a:pt x="28667" y="201753"/>
                            <a:pt x="33192" y="198207"/>
                            <a:pt x="38100" y="195262"/>
                          </a:cubicBezTo>
                          <a:cubicBezTo>
                            <a:pt x="50042" y="188097"/>
                            <a:pt x="51272" y="190544"/>
                            <a:pt x="66675" y="183356"/>
                          </a:cubicBezTo>
                          <a:cubicBezTo>
                            <a:pt x="72474" y="180650"/>
                            <a:pt x="77620" y="176693"/>
                            <a:pt x="83344" y="173831"/>
                          </a:cubicBezTo>
                          <a:cubicBezTo>
                            <a:pt x="97999" y="166504"/>
                            <a:pt x="101202" y="166347"/>
                            <a:pt x="116681" y="161925"/>
                          </a:cubicBezTo>
                          <a:cubicBezTo>
                            <a:pt x="118721" y="160565"/>
                            <a:pt x="129721" y="154553"/>
                            <a:pt x="128588" y="150019"/>
                          </a:cubicBezTo>
                          <a:cubicBezTo>
                            <a:pt x="127979" y="147584"/>
                            <a:pt x="123825" y="148431"/>
                            <a:pt x="121444" y="147637"/>
                          </a:cubicBezTo>
                          <a:cubicBezTo>
                            <a:pt x="128588" y="144462"/>
                            <a:pt x="135659" y="141119"/>
                            <a:pt x="142875" y="138112"/>
                          </a:cubicBezTo>
                          <a:cubicBezTo>
                            <a:pt x="145192" y="137147"/>
                            <a:pt x="147930" y="137123"/>
                            <a:pt x="150019" y="135731"/>
                          </a:cubicBezTo>
                          <a:cubicBezTo>
                            <a:pt x="163261" y="126903"/>
                            <a:pt x="150674" y="128587"/>
                            <a:pt x="164306" y="128587"/>
                          </a:cubicBezTo>
                          <a:lnTo>
                            <a:pt x="381000" y="111919"/>
                          </a:lnTo>
                          <a:lnTo>
                            <a:pt x="445294" y="135731"/>
                          </a:lnTo>
                          <a:lnTo>
                            <a:pt x="661988" y="73819"/>
                          </a:lnTo>
                          <a:lnTo>
                            <a:pt x="773906" y="78581"/>
                          </a:lnTo>
                          <a:lnTo>
                            <a:pt x="835819" y="26194"/>
                          </a:lnTo>
                          <a:lnTo>
                            <a:pt x="1185863" y="0"/>
                          </a:lnTo>
                          <a:lnTo>
                            <a:pt x="1293019" y="59531"/>
                          </a:lnTo>
                          <a:lnTo>
                            <a:pt x="1502569" y="395287"/>
                          </a:lnTo>
                          <a:lnTo>
                            <a:pt x="1395413" y="804862"/>
                          </a:lnTo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156235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765A1-FAED-3A74-830A-35696E46C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846" y="256124"/>
            <a:ext cx="9045633" cy="429145"/>
          </a:xfrm>
        </p:spPr>
        <p:txBody>
          <a:bodyPr/>
          <a:lstStyle/>
          <a:p>
            <a:r>
              <a:rPr lang="en-US"/>
              <a:t>Historia del </a:t>
            </a:r>
            <a:r>
              <a:rPr lang="en-US" err="1"/>
              <a:t>corredor</a:t>
            </a:r>
            <a:br>
              <a:rPr lang="en-US"/>
            </a:br>
            <a:r>
              <a:rPr lang="es-419" sz="2800">
                <a:solidFill>
                  <a:srgbClr val="FFFF00"/>
                </a:solidFill>
              </a:rPr>
              <a:t>Enfoque de la ampliación de autopistas (2000 - 2021)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BDDA0-DE7C-87AA-1EE1-06F8EC75BB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846" y="948182"/>
            <a:ext cx="11909027" cy="5298383"/>
          </a:xfrm>
        </p:spPr>
        <p:txBody>
          <a:bodyPr vert="horz" lIns="91440" tIns="45720" rIns="91440" bIns="45720" numCol="2" spcCol="457200" rtlCol="0" anchor="t">
            <a:noAutofit/>
          </a:bodyPr>
          <a:lstStyle/>
          <a:p>
            <a:pPr marL="0" indent="0" algn="l" rtl="0" fontAlgn="base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1750" b="1" i="1">
                <a:solidFill>
                  <a:srgbClr val="00B0C1"/>
                </a:solidFill>
                <a:effectLst/>
              </a:rPr>
              <a:t>2000</a:t>
            </a:r>
            <a:r>
              <a:rPr lang="en-US" sz="1750" b="1" i="0">
                <a:solidFill>
                  <a:srgbClr val="00B0C1"/>
                </a:solidFill>
                <a:effectLst/>
              </a:rPr>
              <a:t> </a:t>
            </a:r>
          </a:p>
          <a:p>
            <a:pPr fontAlgn="base">
              <a:spcBef>
                <a:spcPts val="0"/>
              </a:spcBef>
            </a:pPr>
            <a:r>
              <a:rPr lang="es-419" sz="1750" b="1">
                <a:solidFill>
                  <a:srgbClr val="000000"/>
                </a:solidFill>
              </a:rPr>
              <a:t>Metro, </a:t>
            </a:r>
            <a:r>
              <a:rPr lang="es-419" sz="1750" b="1" err="1">
                <a:solidFill>
                  <a:srgbClr val="000000"/>
                </a:solidFill>
              </a:rPr>
              <a:t>Caltrans</a:t>
            </a:r>
            <a:r>
              <a:rPr lang="es-419" sz="1750" b="1">
                <a:solidFill>
                  <a:srgbClr val="000000"/>
                </a:solidFill>
              </a:rPr>
              <a:t>, SCAG y GCCOG inician el estudio del corredor vial I-710, </a:t>
            </a:r>
            <a:r>
              <a:rPr lang="es-419" sz="1750">
                <a:solidFill>
                  <a:srgbClr val="000000"/>
                </a:solidFill>
              </a:rPr>
              <a:t>junto con la creación de comités de supervisión política, asesoramiento técnico y asesoramiento comunitario.</a:t>
            </a:r>
          </a:p>
          <a:p>
            <a:pPr marL="0" indent="0" fontAlgn="base">
              <a:spcBef>
                <a:spcPts val="0"/>
              </a:spcBef>
              <a:buNone/>
            </a:pPr>
            <a:r>
              <a:rPr lang="en-US" sz="1750" b="1" i="1">
                <a:solidFill>
                  <a:srgbClr val="00B0C1"/>
                </a:solidFill>
              </a:rPr>
              <a:t>2003 </a:t>
            </a:r>
            <a:endParaRPr lang="en-US" sz="1750" b="1" i="1">
              <a:solidFill>
                <a:srgbClr val="00B0C1"/>
              </a:solidFill>
              <a:cs typeface="Calibri"/>
            </a:endParaRPr>
          </a:p>
          <a:p>
            <a:pPr fontAlgn="base">
              <a:spcBef>
                <a:spcPts val="0"/>
              </a:spcBef>
            </a:pPr>
            <a:r>
              <a:rPr lang="es-419" sz="1750" b="1">
                <a:solidFill>
                  <a:srgbClr val="000000"/>
                </a:solidFill>
              </a:rPr>
              <a:t>Los ciudadanos y los grupos de defensa han expresado su gran preocupación </a:t>
            </a:r>
            <a:r>
              <a:rPr lang="es-419" sz="1750">
                <a:solidFill>
                  <a:srgbClr val="000000"/>
                </a:solidFill>
              </a:rPr>
              <a:t>por la calidad del aire y el impacto en el desplazamiento residencial de las alternativas propuestas para la Estrategia Localmente Preferida.</a:t>
            </a:r>
          </a:p>
          <a:p>
            <a:pPr marL="0" indent="0" fontAlgn="base">
              <a:spcBef>
                <a:spcPts val="0"/>
              </a:spcBef>
              <a:buNone/>
            </a:pPr>
            <a:r>
              <a:rPr lang="en-US" sz="1750" b="1" i="1">
                <a:solidFill>
                  <a:srgbClr val="00B0C1"/>
                </a:solidFill>
              </a:rPr>
              <a:t>2008 </a:t>
            </a:r>
            <a:endParaRPr lang="en-US" sz="1750" b="1" i="1">
              <a:solidFill>
                <a:srgbClr val="00B0C1"/>
              </a:solidFill>
              <a:cs typeface="Calibri"/>
            </a:endParaRPr>
          </a:p>
          <a:p>
            <a:pPr fontAlgn="base">
              <a:spcBef>
                <a:spcPts val="0"/>
              </a:spcBef>
            </a:pPr>
            <a:r>
              <a:rPr lang="es-419" sz="1750">
                <a:solidFill>
                  <a:srgbClr val="000000"/>
                </a:solidFill>
              </a:rPr>
              <a:t>Identificación de financiación del corredor en la Medida R</a:t>
            </a:r>
          </a:p>
          <a:p>
            <a:pPr marL="0" indent="0" fontAlgn="base">
              <a:spcBef>
                <a:spcPts val="0"/>
              </a:spcBef>
              <a:buNone/>
            </a:pPr>
            <a:r>
              <a:rPr lang="en-US" sz="1750" b="1" i="1">
                <a:solidFill>
                  <a:srgbClr val="00B0C1"/>
                </a:solidFill>
              </a:rPr>
              <a:t>2015</a:t>
            </a:r>
            <a:endParaRPr lang="en-US" sz="1750" b="1" i="1">
              <a:solidFill>
                <a:srgbClr val="00B0C1"/>
              </a:solidFill>
              <a:cs typeface="Calibri"/>
            </a:endParaRPr>
          </a:p>
          <a:p>
            <a:pPr>
              <a:spcBef>
                <a:spcPts val="0"/>
              </a:spcBef>
            </a:pPr>
            <a:r>
              <a:rPr lang="es-419" sz="1750">
                <a:solidFill>
                  <a:srgbClr val="000000"/>
                </a:solidFill>
                <a:cs typeface="Calibri"/>
              </a:rPr>
              <a:t>Basándose en los comentarios de la comunidad y en los cambios en la cadena de suministro logístico, se inicia el desarrollo de un Borrador EIR / Borrador EIS Suplementario revisado.</a:t>
            </a:r>
            <a:endParaRPr lang="en-US" sz="1750" b="1" i="1">
              <a:solidFill>
                <a:srgbClr val="00B0C1"/>
              </a:solidFill>
            </a:endParaRPr>
          </a:p>
          <a:p>
            <a:pPr marL="0" indent="0" fontAlgn="base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1750" b="1" i="1">
                <a:solidFill>
                  <a:srgbClr val="00B0C1"/>
                </a:solidFill>
              </a:rPr>
              <a:t>2016</a:t>
            </a:r>
            <a:endParaRPr lang="en-US" sz="1750" b="1" i="1">
              <a:solidFill>
                <a:srgbClr val="00B0C1"/>
              </a:solidFill>
              <a:cs typeface="Calibri"/>
            </a:endParaRPr>
          </a:p>
          <a:p>
            <a:pPr fontAlgn="base">
              <a:spcBef>
                <a:spcPts val="0"/>
              </a:spcBef>
            </a:pPr>
            <a:r>
              <a:rPr lang="es-419" sz="1750">
                <a:solidFill>
                  <a:srgbClr val="000000"/>
                </a:solidFill>
              </a:rPr>
              <a:t>Identificación de financiación del corredor en la Medida M</a:t>
            </a:r>
          </a:p>
          <a:p>
            <a:pPr marL="0" indent="0" fontAlgn="base">
              <a:lnSpc>
                <a:spcPct val="120000"/>
              </a:lnSpc>
              <a:spcBef>
                <a:spcPts val="600"/>
              </a:spcBef>
              <a:buNone/>
            </a:pPr>
            <a:endParaRPr lang="en-US" sz="1750" b="1" i="1">
              <a:solidFill>
                <a:srgbClr val="00B0C1"/>
              </a:solidFill>
            </a:endParaRPr>
          </a:p>
          <a:p>
            <a:pPr marL="0" indent="0" fontAlgn="base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1750" b="1" i="1">
                <a:solidFill>
                  <a:srgbClr val="00B0C1"/>
                </a:solidFill>
              </a:rPr>
              <a:t>2017</a:t>
            </a:r>
            <a:endParaRPr lang="en-US" sz="1750" b="1" i="1">
              <a:solidFill>
                <a:srgbClr val="00B0C1"/>
              </a:solidFill>
              <a:cs typeface="Calibri"/>
            </a:endParaRPr>
          </a:p>
          <a:p>
            <a:pPr>
              <a:spcBef>
                <a:spcPts val="0"/>
              </a:spcBef>
            </a:pPr>
            <a:r>
              <a:rPr lang="es-419" sz="1750">
                <a:solidFill>
                  <a:srgbClr val="000000"/>
                </a:solidFill>
                <a:cs typeface="Calibri"/>
              </a:rPr>
              <a:t>Publicación del borrador revisado del EIR/Suplemento del EIS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750" b="1" i="1">
                <a:solidFill>
                  <a:srgbClr val="00B0C1"/>
                </a:solidFill>
              </a:rPr>
              <a:t>2018 </a:t>
            </a:r>
            <a:endParaRPr lang="en-US" sz="1750" b="1" i="1">
              <a:solidFill>
                <a:srgbClr val="00B0C1"/>
              </a:solidFill>
              <a:cs typeface="Calibri"/>
            </a:endParaRPr>
          </a:p>
          <a:p>
            <a:pPr fontAlgn="base"/>
            <a:r>
              <a:rPr lang="es-419" sz="1750">
                <a:solidFill>
                  <a:srgbClr val="000000"/>
                </a:solidFill>
              </a:rPr>
              <a:t>El equipo presentó tres alternativas a la Junta Directiva</a:t>
            </a:r>
            <a:endParaRPr lang="en-US" sz="1750">
              <a:solidFill>
                <a:srgbClr val="000000"/>
              </a:solidFill>
              <a:cs typeface="Calibri"/>
            </a:endParaRPr>
          </a:p>
          <a:p>
            <a:pPr fontAlgn="base"/>
            <a:r>
              <a:rPr lang="es-419" sz="1750">
                <a:solidFill>
                  <a:srgbClr val="000000"/>
                </a:solidFill>
              </a:rPr>
              <a:t>Aprobación por la Junta Directiva de la Alternativa 5C como LPA para que el proyecto avance en el proceso medioambiental.</a:t>
            </a:r>
            <a:endParaRPr lang="en-US" sz="1750">
              <a:solidFill>
                <a:srgbClr val="000000"/>
              </a:solidFill>
              <a:cs typeface="Calibri"/>
            </a:endParaRPr>
          </a:p>
          <a:p>
            <a:pPr marL="0" indent="0" fontAlgn="base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1750" b="1" i="1">
                <a:solidFill>
                  <a:srgbClr val="00B0C1"/>
                </a:solidFill>
              </a:rPr>
              <a:t>2021 </a:t>
            </a:r>
            <a:endParaRPr lang="en-US" sz="1750" b="1" i="1">
              <a:solidFill>
                <a:srgbClr val="00B0C1"/>
              </a:solidFill>
              <a:cs typeface="Calibri"/>
            </a:endParaRPr>
          </a:p>
          <a:p>
            <a:pPr fontAlgn="base">
              <a:lnSpc>
                <a:spcPct val="100000"/>
              </a:lnSpc>
            </a:pPr>
            <a:r>
              <a:rPr lang="es-419" sz="1750" b="1">
                <a:solidFill>
                  <a:srgbClr val="000000"/>
                </a:solidFill>
              </a:rPr>
              <a:t>Decisión de la Junta Directiva de suspender la continuación de los trabajos de autorización ambiental del LPA del Proyecto del Corredor Sur de la I-710 </a:t>
            </a:r>
            <a:r>
              <a:rPr lang="es-419" sz="1750">
                <a:solidFill>
                  <a:srgbClr val="000000"/>
                </a:solidFill>
              </a:rPr>
              <a:t>debido a las preocupaciones ambientales, de impacto en la comunidad y de desplazamiento planteadas por las comunidades locales, </a:t>
            </a:r>
            <a:r>
              <a:rPr lang="es-419" sz="1750" err="1">
                <a:solidFill>
                  <a:srgbClr val="000000"/>
                </a:solidFill>
              </a:rPr>
              <a:t>Caltrans</a:t>
            </a:r>
            <a:r>
              <a:rPr lang="es-419" sz="1750">
                <a:solidFill>
                  <a:srgbClr val="000000"/>
                </a:solidFill>
              </a:rPr>
              <a:t> y la EPA.</a:t>
            </a:r>
            <a:endParaRPr lang="en-US" sz="1750">
              <a:solidFill>
                <a:srgbClr val="000000"/>
              </a:solidFill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1833A1-6C7E-F7DE-C4A4-3493B36C8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2D6687-1997-F532-0C3A-715376487B25}"/>
              </a:ext>
            </a:extLst>
          </p:cNvPr>
          <p:cNvSpPr txBox="1"/>
          <p:nvPr/>
        </p:nvSpPr>
        <p:spPr>
          <a:xfrm>
            <a:off x="2740427" y="6018041"/>
            <a:ext cx="40582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>
                <a:solidFill>
                  <a:srgbClr val="000000"/>
                </a:solidFill>
              </a:rPr>
              <a:t>SCAG		</a:t>
            </a:r>
            <a:r>
              <a:rPr lang="es-419" sz="1200" i="1">
                <a:solidFill>
                  <a:srgbClr val="000000"/>
                </a:solidFill>
              </a:rPr>
              <a:t> Asociación de Gobiernos del Sur de California</a:t>
            </a:r>
            <a:endParaRPr lang="en-US" sz="1200" i="1">
              <a:solidFill>
                <a:srgbClr val="000000"/>
              </a:solidFill>
            </a:endParaRPr>
          </a:p>
          <a:p>
            <a:r>
              <a:rPr lang="en-US" sz="1200" i="1">
                <a:solidFill>
                  <a:srgbClr val="000000"/>
                </a:solidFill>
              </a:rPr>
              <a:t>GCCOG		</a:t>
            </a:r>
            <a:r>
              <a:rPr lang="es-419" sz="1200" i="1">
                <a:solidFill>
                  <a:srgbClr val="000000"/>
                </a:solidFill>
              </a:rPr>
              <a:t> Consejo de Gobiernos de Gateway </a:t>
            </a:r>
            <a:r>
              <a:rPr lang="es-419" sz="1200" i="1" err="1">
                <a:solidFill>
                  <a:srgbClr val="000000"/>
                </a:solidFill>
              </a:rPr>
              <a:t>Cities</a:t>
            </a:r>
            <a:endParaRPr lang="en-US" sz="1200" i="1">
              <a:solidFill>
                <a:srgbClr val="000000"/>
              </a:solidFill>
            </a:endParaRPr>
          </a:p>
          <a:p>
            <a:r>
              <a:rPr lang="en-US" sz="1200" i="1">
                <a:solidFill>
                  <a:srgbClr val="000000"/>
                </a:solidFill>
              </a:rPr>
              <a:t>LPA		 Alternativa local </a:t>
            </a:r>
            <a:r>
              <a:rPr lang="en-US" sz="1200" i="1" err="1">
                <a:solidFill>
                  <a:srgbClr val="000000"/>
                </a:solidFill>
              </a:rPr>
              <a:t>preferida</a:t>
            </a:r>
            <a:endParaRPr lang="en-US" sz="1200" i="1">
              <a:solidFill>
                <a:srgbClr val="0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3186EF-4108-8DD5-08A2-88D2A3E577E8}"/>
              </a:ext>
            </a:extLst>
          </p:cNvPr>
          <p:cNvSpPr txBox="1"/>
          <p:nvPr/>
        </p:nvSpPr>
        <p:spPr>
          <a:xfrm>
            <a:off x="6798670" y="5978292"/>
            <a:ext cx="42223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>
                <a:solidFill>
                  <a:srgbClr val="000000"/>
                </a:solidFill>
              </a:rPr>
              <a:t>EIR		 Informe de </a:t>
            </a:r>
            <a:r>
              <a:rPr lang="en-US" sz="1200" i="1" err="1">
                <a:solidFill>
                  <a:srgbClr val="000000"/>
                </a:solidFill>
              </a:rPr>
              <a:t>impacto</a:t>
            </a:r>
            <a:r>
              <a:rPr lang="en-US" sz="1200" i="1">
                <a:solidFill>
                  <a:srgbClr val="000000"/>
                </a:solidFill>
              </a:rPr>
              <a:t> </a:t>
            </a:r>
            <a:r>
              <a:rPr lang="en-US" sz="1200" i="1" err="1">
                <a:solidFill>
                  <a:srgbClr val="000000"/>
                </a:solidFill>
              </a:rPr>
              <a:t>ambiental</a:t>
            </a:r>
            <a:endParaRPr lang="en-US" sz="1200" i="1">
              <a:solidFill>
                <a:srgbClr val="000000"/>
              </a:solidFill>
            </a:endParaRPr>
          </a:p>
          <a:p>
            <a:r>
              <a:rPr lang="en-US" sz="1200" i="1">
                <a:solidFill>
                  <a:srgbClr val="000000"/>
                </a:solidFill>
              </a:rPr>
              <a:t>EIS		 </a:t>
            </a:r>
            <a:r>
              <a:rPr lang="en-US" sz="1200" i="1" err="1">
                <a:solidFill>
                  <a:srgbClr val="000000"/>
                </a:solidFill>
              </a:rPr>
              <a:t>Declaración</a:t>
            </a:r>
            <a:r>
              <a:rPr lang="en-US" sz="1200" i="1">
                <a:solidFill>
                  <a:srgbClr val="000000"/>
                </a:solidFill>
              </a:rPr>
              <a:t> de </a:t>
            </a:r>
            <a:r>
              <a:rPr lang="en-US" sz="1200" i="1" err="1">
                <a:solidFill>
                  <a:srgbClr val="000000"/>
                </a:solidFill>
              </a:rPr>
              <a:t>impacto</a:t>
            </a:r>
            <a:r>
              <a:rPr lang="en-US" sz="1200" i="1">
                <a:solidFill>
                  <a:srgbClr val="000000"/>
                </a:solidFill>
              </a:rPr>
              <a:t> </a:t>
            </a:r>
            <a:r>
              <a:rPr lang="en-US" sz="1200" i="1" err="1">
                <a:solidFill>
                  <a:srgbClr val="000000"/>
                </a:solidFill>
              </a:rPr>
              <a:t>ambiental</a:t>
            </a:r>
            <a:endParaRPr lang="en-US" sz="1200" i="1">
              <a:solidFill>
                <a:srgbClr val="000000"/>
              </a:solidFill>
            </a:endParaRPr>
          </a:p>
          <a:p>
            <a:r>
              <a:rPr lang="en-US" sz="1200" i="1">
                <a:solidFill>
                  <a:srgbClr val="000000"/>
                </a:solidFill>
              </a:rPr>
              <a:t>EPA		</a:t>
            </a:r>
            <a:r>
              <a:rPr lang="es-419" sz="1200" i="1">
                <a:solidFill>
                  <a:srgbClr val="000000"/>
                </a:solidFill>
              </a:rPr>
              <a:t> Agencia de Protección del Medio Ambiente</a:t>
            </a:r>
            <a:endParaRPr lang="en-US" sz="1200" i="1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0EAF9350-1F3E-F775-1117-693E5422D44E}"/>
              </a:ext>
            </a:extLst>
          </p:cNvPr>
          <p:cNvSpPr txBox="1"/>
          <p:nvPr/>
        </p:nvSpPr>
        <p:spPr>
          <a:xfrm>
            <a:off x="4050690" y="6592823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419" sz="900" b="1">
                <a:solidFill>
                  <a:srgbClr val="FF0000"/>
                </a:solidFill>
                <a:cs typeface="Calibri"/>
              </a:rPr>
              <a:t>INFORMACIÓN SÓLO CON FINES DE DISCUSIÓN - SUJETA A CAMBIOS</a:t>
            </a:r>
            <a:endParaRPr lang="en-US" sz="900" b="1">
              <a:solidFill>
                <a:srgbClr val="FF000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74703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765A1-FAED-3A74-830A-35696E46C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563" y="263697"/>
            <a:ext cx="9268326" cy="429145"/>
          </a:xfrm>
        </p:spPr>
        <p:txBody>
          <a:bodyPr/>
          <a:lstStyle/>
          <a:p>
            <a:r>
              <a:rPr lang="en-US"/>
              <a:t>Historia del corridor</a:t>
            </a:r>
            <a:br>
              <a:rPr lang="en-US"/>
            </a:br>
            <a:r>
              <a:rPr lang="es-419" sz="2800">
                <a:solidFill>
                  <a:srgbClr val="FFFF00"/>
                </a:solidFill>
              </a:rPr>
              <a:t>Enfoque del Plan de Inversiones Comunitarias (2021 - 2023)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BDDA0-DE7C-87AA-1EE1-06F8EC75BB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846" y="1057967"/>
            <a:ext cx="8974102" cy="5288223"/>
          </a:xfrm>
        </p:spPr>
        <p:txBody>
          <a:bodyPr vert="horz" lIns="91440" tIns="45720" rIns="91440" bIns="45720" numCol="1" spcCol="457200" rtlCol="0" anchor="t">
            <a:noAutofit/>
          </a:bodyPr>
          <a:lstStyle/>
          <a:p>
            <a:pPr marL="0" indent="0" fontAlgn="base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 b="1" i="1">
                <a:solidFill>
                  <a:srgbClr val="00B0C1"/>
                </a:solidFill>
              </a:rPr>
              <a:t>2021 </a:t>
            </a:r>
          </a:p>
          <a:p>
            <a:pPr fontAlgn="base">
              <a:spcBef>
                <a:spcPts val="600"/>
              </a:spcBef>
            </a:pPr>
            <a:r>
              <a:rPr lang="es-419" b="1">
                <a:solidFill>
                  <a:srgbClr val="000000"/>
                </a:solidFill>
              </a:rPr>
              <a:t>Creación del Comité Consultivo del Corredor LB-ELA </a:t>
            </a:r>
            <a:r>
              <a:rPr lang="es-419">
                <a:solidFill>
                  <a:srgbClr val="000000"/>
                </a:solidFill>
              </a:rPr>
              <a:t>a petición de la Junta Directiva para explorar un enfoque sostenible para abordar los retos de transporte y de la comunidad.</a:t>
            </a:r>
          </a:p>
          <a:p>
            <a:pPr marL="0" indent="0" fontAlgn="base">
              <a:spcBef>
                <a:spcPts val="600"/>
              </a:spcBef>
              <a:buNone/>
            </a:pPr>
            <a:r>
              <a:rPr lang="en-US" sz="2000" b="1" i="1">
                <a:solidFill>
                  <a:srgbClr val="00B0C1"/>
                </a:solidFill>
              </a:rPr>
              <a:t>2022 </a:t>
            </a:r>
            <a:endParaRPr lang="en-US" sz="2000" b="1" i="1">
              <a:solidFill>
                <a:srgbClr val="00B0C1"/>
              </a:solidFill>
              <a:cs typeface="Calibri"/>
            </a:endParaRPr>
          </a:p>
          <a:p>
            <a:pPr fontAlgn="base">
              <a:spcBef>
                <a:spcPts val="600"/>
              </a:spcBef>
            </a:pPr>
            <a:r>
              <a:rPr lang="es-419">
                <a:solidFill>
                  <a:srgbClr val="000000"/>
                </a:solidFill>
              </a:rPr>
              <a:t>Adopción de un nuevo nombre para el corredor: Plan de Inversión en Movilidad del Corredor Long Beach-East LA</a:t>
            </a:r>
            <a:endParaRPr lang="es-419" b="1">
              <a:solidFill>
                <a:srgbClr val="000000"/>
              </a:solidFill>
            </a:endParaRPr>
          </a:p>
          <a:p>
            <a:pPr fontAlgn="base">
              <a:spcBef>
                <a:spcPts val="600"/>
              </a:spcBef>
            </a:pPr>
            <a:r>
              <a:rPr lang="es-419" b="1">
                <a:solidFill>
                  <a:srgbClr val="000000"/>
                </a:solidFill>
              </a:rPr>
              <a:t>El equipo del Comité Consultivo comienza </a:t>
            </a:r>
            <a:r>
              <a:rPr lang="es-419">
                <a:solidFill>
                  <a:srgbClr val="000000"/>
                </a:solidFill>
              </a:rPr>
              <a:t>a trabajar en la elaboración del borrador del Plan de Inversión del Corredor</a:t>
            </a:r>
            <a:endParaRPr lang="en-US">
              <a:solidFill>
                <a:srgbClr val="000000"/>
              </a:solidFill>
              <a:ea typeface="Calibri"/>
              <a:cs typeface="Calibri"/>
            </a:endParaRPr>
          </a:p>
          <a:p>
            <a:pPr>
              <a:spcBef>
                <a:spcPts val="600"/>
              </a:spcBef>
            </a:pPr>
            <a:r>
              <a:rPr lang="es-419">
                <a:solidFill>
                  <a:srgbClr val="000000"/>
                </a:solidFill>
              </a:rPr>
              <a:t>Desarrollo de la visión, los objetivos y los principios directivos</a:t>
            </a:r>
            <a:endParaRPr lang="en-US">
              <a:solidFill>
                <a:srgbClr val="000000"/>
              </a:solidFill>
              <a:cs typeface="Calibri"/>
            </a:endParaRPr>
          </a:p>
          <a:p>
            <a:pPr fontAlgn="base">
              <a:spcBef>
                <a:spcPts val="600"/>
              </a:spcBef>
            </a:pPr>
            <a:r>
              <a:rPr lang="es-419">
                <a:solidFill>
                  <a:srgbClr val="000000"/>
                </a:solidFill>
              </a:rPr>
              <a:t>Obtención de opiniones públicas para determinar los proyectos y programas necesarios en sus comunidades.</a:t>
            </a:r>
            <a:endParaRPr lang="en-US">
              <a:solidFill>
                <a:srgbClr val="000000"/>
              </a:solidFill>
              <a:cs typeface="Calibri"/>
            </a:endParaRPr>
          </a:p>
          <a:p>
            <a:pPr fontAlgn="base">
              <a:spcBef>
                <a:spcPts val="600"/>
              </a:spcBef>
            </a:pPr>
            <a:r>
              <a:rPr lang="es-419">
                <a:solidFill>
                  <a:srgbClr val="000000"/>
                </a:solidFill>
              </a:rPr>
              <a:t>Desarrollo de estrategias multimodales e identificación de proyectos y programas</a:t>
            </a:r>
            <a:endParaRPr lang="en-US">
              <a:solidFill>
                <a:srgbClr val="000000"/>
              </a:solidFill>
              <a:cs typeface="Calibri"/>
            </a:endParaRPr>
          </a:p>
          <a:p>
            <a:pPr marL="0" indent="0" fontAlgn="base">
              <a:spcBef>
                <a:spcPts val="600"/>
              </a:spcBef>
              <a:buNone/>
            </a:pPr>
            <a:r>
              <a:rPr lang="en-US" sz="2000" b="1" i="1">
                <a:solidFill>
                  <a:srgbClr val="00B0C1"/>
                </a:solidFill>
              </a:rPr>
              <a:t>2023 </a:t>
            </a:r>
            <a:endParaRPr lang="en-US" sz="2000" b="1" i="1">
              <a:solidFill>
                <a:srgbClr val="00B0C1"/>
              </a:solidFill>
              <a:cs typeface="Calibri"/>
            </a:endParaRPr>
          </a:p>
          <a:p>
            <a:pPr fontAlgn="base">
              <a:spcBef>
                <a:spcPts val="600"/>
              </a:spcBef>
            </a:pPr>
            <a:r>
              <a:rPr lang="es-419">
                <a:solidFill>
                  <a:srgbClr val="000000"/>
                </a:solidFill>
              </a:rPr>
              <a:t>Evaluación y mejora de proyectos y programas</a:t>
            </a:r>
          </a:p>
          <a:p>
            <a:pPr fontAlgn="base">
              <a:spcBef>
                <a:spcPts val="600"/>
              </a:spcBef>
            </a:pPr>
            <a:r>
              <a:rPr lang="es-419">
                <a:solidFill>
                  <a:srgbClr val="000000"/>
                </a:solidFill>
              </a:rPr>
              <a:t>Desarrollo de una Estrategia de Política de </a:t>
            </a:r>
            <a:br>
              <a:rPr lang="es-419">
                <a:solidFill>
                  <a:srgbClr val="000000"/>
                </a:solidFill>
              </a:rPr>
            </a:br>
            <a:r>
              <a:rPr lang="es-419">
                <a:solidFill>
                  <a:srgbClr val="000000"/>
                </a:solidFill>
              </a:rPr>
              <a:t>Inversiones para su implementación</a:t>
            </a:r>
            <a:endParaRPr lang="en-US">
              <a:solidFill>
                <a:srgbClr val="000000"/>
              </a:solidFill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1833A1-6C7E-F7DE-C4A4-3493B36C8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D8512243-305F-3103-AB4E-5A6D7EB10AC0}"/>
              </a:ext>
            </a:extLst>
          </p:cNvPr>
          <p:cNvSpPr txBox="1"/>
          <p:nvPr/>
        </p:nvSpPr>
        <p:spPr>
          <a:xfrm>
            <a:off x="4050690" y="6592823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419" sz="900" b="1">
                <a:solidFill>
                  <a:srgbClr val="FF0000"/>
                </a:solidFill>
                <a:cs typeface="Calibri"/>
              </a:rPr>
              <a:t>INFORMACIÓN SÓLO CON FINES DE DISCUSIÓN - SUJETA A CAMBIOS</a:t>
            </a:r>
            <a:endParaRPr lang="en-US" sz="900" b="1">
              <a:solidFill>
                <a:srgbClr val="FF0000"/>
              </a:solidFill>
              <a:cs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D54DCA-9F96-138C-7AC0-C08F9DD856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8582" y="4462195"/>
            <a:ext cx="5006110" cy="213062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ED7EA63-E660-8918-C4B8-41361EB9C6C9}"/>
              </a:ext>
            </a:extLst>
          </p:cNvPr>
          <p:cNvSpPr/>
          <p:nvPr/>
        </p:nvSpPr>
        <p:spPr>
          <a:xfrm>
            <a:off x="9109544" y="1143000"/>
            <a:ext cx="2825294" cy="2529036"/>
          </a:xfrm>
          <a:prstGeom prst="roundRect">
            <a:avLst>
              <a:gd name="adj" fmla="val 7637"/>
            </a:avLst>
          </a:prstGeom>
          <a:solidFill>
            <a:schemeClr val="bg1">
              <a:alpha val="41961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6" name="Picture 5" descr="A qr code with a star in the center&#10;&#10;Description automatically generated">
            <a:extLst>
              <a:ext uri="{FF2B5EF4-FFF2-40B4-BE49-F238E27FC236}">
                <a16:creationId xmlns:a16="http://schemas.microsoft.com/office/drawing/2014/main" id="{4230D508-5C22-2774-092E-A2D1A47F18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9740" y="1775460"/>
            <a:ext cx="990600" cy="990600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F7282658-F492-F8E8-3DE6-66B811FB0390}"/>
              </a:ext>
            </a:extLst>
          </p:cNvPr>
          <p:cNvSpPr txBox="1"/>
          <p:nvPr/>
        </p:nvSpPr>
        <p:spPr>
          <a:xfrm>
            <a:off x="9245601" y="1279818"/>
            <a:ext cx="2743199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ea typeface="+mn-lt"/>
                <a:cs typeface="+mn-lt"/>
              </a:rPr>
              <a:t>¡</a:t>
            </a:r>
            <a:r>
              <a:rPr lang="en-US" sz="2000" b="1" dirty="0" err="1">
                <a:ea typeface="+mn-lt"/>
                <a:cs typeface="+mn-lt"/>
              </a:rPr>
              <a:t>Descubra</a:t>
            </a:r>
            <a:r>
              <a:rPr lang="en-US" sz="2000" b="1" dirty="0">
                <a:ea typeface="+mn-lt"/>
                <a:cs typeface="+mn-lt"/>
              </a:rPr>
              <a:t> </a:t>
            </a:r>
            <a:r>
              <a:rPr lang="en-US" sz="2000" b="1" dirty="0" err="1">
                <a:ea typeface="+mn-lt"/>
                <a:cs typeface="+mn-lt"/>
              </a:rPr>
              <a:t>más</a:t>
            </a:r>
            <a:r>
              <a:rPr lang="en-US" sz="2000" b="1" dirty="0">
                <a:ea typeface="+mn-lt"/>
                <a:cs typeface="+mn-lt"/>
              </a:rPr>
              <a:t>!</a:t>
            </a:r>
            <a:endParaRPr lang="en-US" b="1" dirty="0">
              <a:ea typeface="+mn-lt"/>
              <a:cs typeface="+mn-lt"/>
            </a:endParaRP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EE543ABD-D80E-01F9-4B28-7BDC620C8965}"/>
              </a:ext>
            </a:extLst>
          </p:cNvPr>
          <p:cNvSpPr txBox="1"/>
          <p:nvPr/>
        </p:nvSpPr>
        <p:spPr>
          <a:xfrm>
            <a:off x="9245601" y="2856428"/>
            <a:ext cx="2814104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err="1"/>
              <a:t>Escanee</a:t>
            </a:r>
            <a:r>
              <a:rPr lang="en-US" sz="1400" dirty="0"/>
              <a:t> o </a:t>
            </a:r>
            <a:r>
              <a:rPr lang="en-US" sz="1400" dirty="0" err="1"/>
              <a:t>acceda</a:t>
            </a:r>
            <a:r>
              <a:rPr lang="en-US" sz="1400" dirty="0"/>
              <a:t> al StoryMap en: </a:t>
            </a:r>
            <a:r>
              <a:rPr lang="en-US" sz="1400" i="1" u="sng" dirty="0">
                <a:solidFill>
                  <a:srgbClr val="2AB4C8"/>
                </a:solidFill>
              </a:rPr>
              <a:t>metro.net/projects/i-710-corridor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351124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405 Multimodal Plan">
      <a:dk1>
        <a:srgbClr val="000000"/>
      </a:dk1>
      <a:lt1>
        <a:srgbClr val="FFFFFF"/>
      </a:lt1>
      <a:dk2>
        <a:srgbClr val="2AB4C8"/>
      </a:dk2>
      <a:lt2>
        <a:srgbClr val="BEB8BD"/>
      </a:lt2>
      <a:accent1>
        <a:srgbClr val="2AB4C8"/>
      </a:accent1>
      <a:accent2>
        <a:srgbClr val="F4ED19"/>
      </a:accent2>
      <a:accent3>
        <a:srgbClr val="5078A8"/>
      </a:accent3>
      <a:accent4>
        <a:srgbClr val="D2533D"/>
      </a:accent4>
      <a:accent5>
        <a:srgbClr val="D08C33"/>
      </a:accent5>
      <a:accent6>
        <a:srgbClr val="61B9B4"/>
      </a:accent6>
      <a:hlink>
        <a:srgbClr val="5078A8"/>
      </a:hlink>
      <a:folHlink>
        <a:srgbClr val="2B415C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999B5237FD1BC49A12D7F19280DEB73" ma:contentTypeVersion="18" ma:contentTypeDescription="Create a new document." ma:contentTypeScope="" ma:versionID="4fa6025e8f643b6c0af16ecd55fcdc68">
  <xsd:schema xmlns:xsd="http://www.w3.org/2001/XMLSchema" xmlns:xs="http://www.w3.org/2001/XMLSchema" xmlns:p="http://schemas.microsoft.com/office/2006/metadata/properties" xmlns:ns2="7873c2d3-f839-49e9-ad23-de2265ceb800" xmlns:ns3="bd64c6d0-1ab6-42d4-9ad5-3958787b0fb1" targetNamespace="http://schemas.microsoft.com/office/2006/metadata/properties" ma:root="true" ma:fieldsID="10a0ab6f313dbd30652dc0249ea02998" ns2:_="" ns3:_="">
    <xsd:import namespace="7873c2d3-f839-49e9-ad23-de2265ceb800"/>
    <xsd:import namespace="bd64c6d0-1ab6-42d4-9ad5-3958787b0fb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73c2d3-f839-49e9-ad23-de2265ceb80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0f5dbef9-9a53-4c15-9d75-879d6d31b11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64c6d0-1ab6-42d4-9ad5-3958787b0fb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76927847-fe02-44a0-88bb-ec3c44213c07}" ma:internalName="TaxCatchAll" ma:showField="CatchAllData" ma:web="bd64c6d0-1ab6-42d4-9ad5-3958787b0fb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bd64c6d0-1ab6-42d4-9ad5-3958787b0fb1">
      <UserInfo>
        <DisplayName>Nora Casillas</DisplayName>
        <AccountId>136</AccountId>
        <AccountType/>
      </UserInfo>
      <UserInfo>
        <DisplayName>Susan DeSantis</DisplayName>
        <AccountId>17</AccountId>
        <AccountType/>
      </UserInfo>
      <UserInfo>
        <DisplayName>Eric Davidian</DisplayName>
        <AccountId>3369</AccountId>
        <AccountType/>
      </UserInfo>
      <UserInfo>
        <DisplayName>Laura Herrera</DisplayName>
        <AccountId>1372</AccountId>
        <AccountType/>
      </UserInfo>
      <UserInfo>
        <DisplayName>Adrian Farran</DisplayName>
        <AccountId>3055</AccountId>
        <AccountType/>
      </UserInfo>
      <UserInfo>
        <DisplayName>Trey Grogan</DisplayName>
        <AccountId>1601</AccountId>
        <AccountType/>
      </UserInfo>
      <UserInfo>
        <DisplayName>Laura Hernandez</DisplayName>
        <AccountId>7365</AccountId>
        <AccountType/>
      </UserInfo>
    </SharedWithUsers>
    <TaxCatchAll xmlns="bd64c6d0-1ab6-42d4-9ad5-3958787b0fb1" xsi:nil="true"/>
    <lcf76f155ced4ddcb4097134ff3c332f xmlns="7873c2d3-f839-49e9-ad23-de2265ceb80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C4F95C4-F614-466D-82BB-7F6C1D5A7E59}">
  <ds:schemaRefs>
    <ds:schemaRef ds:uri="7873c2d3-f839-49e9-ad23-de2265ceb800"/>
    <ds:schemaRef ds:uri="bd64c6d0-1ab6-42d4-9ad5-3958787b0fb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04A0B98-7E85-46CD-9123-C6EBFC6BE70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99F1B9A-4A90-459B-9266-23B2D8BEE2BC}">
  <ds:schemaRefs>
    <ds:schemaRef ds:uri="http://purl.org/dc/dcmitype/"/>
    <ds:schemaRef ds:uri="7873c2d3-f839-49e9-ad23-de2265ceb800"/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bd64c6d0-1ab6-42d4-9ad5-3958787b0fb1"/>
    <ds:schemaRef ds:uri="http://purl.org/dc/terms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</TotalTime>
  <Words>6178</Words>
  <Application>Microsoft Office PowerPoint</Application>
  <PresentationFormat>Widescreen</PresentationFormat>
  <Paragraphs>1101</Paragraphs>
  <Slides>54</Slides>
  <Notes>38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Office Theme</vt:lpstr>
      <vt:lpstr>PowerPoint Presentation</vt:lpstr>
      <vt:lpstr>PowerPoint Presentation</vt:lpstr>
      <vt:lpstr>PowerPoint Presentation</vt:lpstr>
      <vt:lpstr>Facilitadores</vt:lpstr>
      <vt:lpstr>Programa de la reunión - Virtual</vt:lpstr>
      <vt:lpstr>PowerPoint Presentation</vt:lpstr>
      <vt:lpstr>PowerPoint Presentation</vt:lpstr>
      <vt:lpstr>Historia del corredor Enfoque de la ampliación de autopistas (2000 - 2021)</vt:lpstr>
      <vt:lpstr>Historia del corridor Enfoque del Plan de Inversiones Comunitarias (2021 - 2023)</vt:lpstr>
      <vt:lpstr>Borrador del Plan de Inversión en Movilidad del Corredor  Una Nueva Visión</vt:lpstr>
      <vt:lpstr>Maximizar nuestros fondos locales</vt:lpstr>
      <vt:lpstr>Resumen del Plan de Inversión de Medidas R/M </vt:lpstr>
      <vt:lpstr>CMIP Medida R/M Resumen de la inversión –  Financiación impulsada</vt:lpstr>
      <vt:lpstr>Estrategia de colaboración con CBOs</vt:lpstr>
      <vt:lpstr>Comité Consultivo  </vt:lpstr>
      <vt:lpstr>Comité de Liderazgo Comunitario</vt:lpstr>
      <vt:lpstr>Grupos de trabajo</vt:lpstr>
      <vt:lpstr>Colaboración con organizaciones de base comunitaria</vt:lpstr>
      <vt:lpstr>PowerPoint Presentation</vt:lpstr>
      <vt:lpstr>Lista inicial de proyectos y programas: Recursos de participación</vt:lpstr>
      <vt:lpstr>Lo que sigue: Objetivos anteriores y futuros</vt:lpstr>
      <vt:lpstr>PowerPoint Presentation</vt:lpstr>
      <vt:lpstr>Declaración de visión</vt:lpstr>
      <vt:lpstr>Principios directivos del corredor LB-ELA</vt:lpstr>
      <vt:lpstr>Objetivos</vt:lpstr>
      <vt:lpstr>  Puntos clave del Plan de Inversión en Movilidad del Corredor (Plan de Inversión)</vt:lpstr>
      <vt:lpstr>Balanced scorecard slide 5</vt:lpstr>
      <vt:lpstr>PowerPoint Presentation</vt:lpstr>
      <vt:lpstr>Plan de Inversión Medida R/M Resumen de inversiones –  Transporte Activo</vt:lpstr>
      <vt:lpstr>PowerPoint Presentation</vt:lpstr>
      <vt:lpstr>Plan de Inversión Medida R/M Resumen de inversions -   Vias Arteriales/ Calles Completas </vt:lpstr>
      <vt:lpstr>PowerPoint Presentation</vt:lpstr>
      <vt:lpstr>PowerPoint Presentation</vt:lpstr>
      <vt:lpstr>PowerPoint Presentation</vt:lpstr>
      <vt:lpstr>PowerPoint Presentation</vt:lpstr>
      <vt:lpstr>Plan de Inversión Medida R/M Resumen de inversiones –  Seguridad en las autopistas y mejoras en los intercambiadores </vt:lpstr>
      <vt:lpstr>Plan de Inversión Medida R/M Resumen de inversiones – Movimiento de bienes </vt:lpstr>
      <vt:lpstr>Plan de Inversión Medida R/M Resumen de inversiones –  Movimiento de bienes</vt:lpstr>
      <vt:lpstr>Plan de Inversión Medida R/M Resumen de inversiones –  Movimiento de bienes</vt:lpstr>
      <vt:lpstr>PowerPoint Presentation</vt:lpstr>
      <vt:lpstr>Plan de Inversión Medida R/M Resumen de inversiones –  Transporte Publico </vt:lpstr>
      <vt:lpstr>PowerPoint Presentation</vt:lpstr>
      <vt:lpstr>¡Explore el StoryMap y el Tablero del Corredor LB-ELA!</vt:lpstr>
      <vt:lpstr>PowerPoint Presentation</vt:lpstr>
      <vt:lpstr>PowerPoint Presentation</vt:lpstr>
      <vt:lpstr>PowerPoint Presentation</vt:lpstr>
      <vt:lpstr>Encuéntrenos en las casetas de información y eventos emergentes </vt:lpstr>
      <vt:lpstr>¡Participe!</vt:lpstr>
      <vt:lpstr>PowerPoint Presentation</vt:lpstr>
      <vt:lpstr>Tarjetas de preguntas</vt:lpstr>
      <vt:lpstr>PowerPoint Presentation</vt:lpstr>
      <vt:lpstr>Próximos pasos - Calendario y cronograma del proyecto</vt:lpstr>
      <vt:lpstr>Manténgase conectado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Leticia Bustamante</cp:lastModifiedBy>
  <cp:revision>20</cp:revision>
  <cp:lastPrinted>2018-07-30T22:08:28Z</cp:lastPrinted>
  <dcterms:created xsi:type="dcterms:W3CDTF">2018-02-03T00:33:10Z</dcterms:created>
  <dcterms:modified xsi:type="dcterms:W3CDTF">2024-05-22T23:10:40Z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0x010100D999B5237FD1BC49A12D7F19280DEB73</vt:lpwstr>
  </property>
  <property fmtid="{D5CDD505-2E9C-101B-9397-08002B2CF9AE}" pid="3" name="Order">
    <vt:r8>42200</vt:r8>
  </property>
  <property fmtid="{D5CDD505-2E9C-101B-9397-08002B2CF9AE}" pid="4" name="_ExtendedDescription">
    <vt:lpwstr/>
  </property>
  <property fmtid="{D5CDD505-2E9C-101B-9397-08002B2CF9AE}" pid="5" name="TriggerFlowInfo">
    <vt:lpwstr/>
  </property>
  <property fmtid="{D5CDD505-2E9C-101B-9397-08002B2CF9AE}" pid="6" name="ComplianceAssetId">
    <vt:lpwstr/>
  </property>
  <property fmtid="{D5CDD505-2E9C-101B-9397-08002B2CF9AE}" pid="7" name="MediaServiceImageTags">
    <vt:lpwstr/>
  </property>
</Properties>
</file>