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6"/>
  </p:notesMasterIdLst>
  <p:handoutMasterIdLst>
    <p:handoutMasterId r:id="rId7"/>
  </p:handoutMasterIdLst>
  <p:sldIdLst>
    <p:sldId id="476" r:id="rId2"/>
    <p:sldId id="474" r:id="rId3"/>
    <p:sldId id="491" r:id="rId4"/>
    <p:sldId id="505" r:id="rId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ection" id="{3DBB4677-B9D8-4ECB-AE27-A49D5111791E}">
          <p14:sldIdLst>
            <p14:sldId id="476"/>
          </p14:sldIdLst>
        </p14:section>
        <p14:section name="PLE1" id="{FDB1C395-BA66-4C9D-8676-0361FCE98D0D}">
          <p14:sldIdLst>
            <p14:sldId id="474"/>
          </p14:sldIdLst>
        </p14:section>
        <p14:section name="PLE 2" id="{6A9AAD8B-4C32-46FC-B4E2-9D3ED0FB26CE}">
          <p14:sldIdLst>
            <p14:sldId id="491"/>
          </p14:sldIdLst>
        </p14:section>
        <p14:section name="PLE 3" id="{35F11D80-9C63-4AB6-8DFA-D9C8419DAA0F}">
          <p14:sldIdLst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53735"/>
    <a:srgbClr val="984807"/>
    <a:srgbClr val="262626"/>
    <a:srgbClr val="404040"/>
    <a:srgbClr val="0D0D0D"/>
    <a:srgbClr val="008000"/>
    <a:srgbClr val="7F7F7F"/>
    <a:srgbClr val="1F497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6" autoAdjust="0"/>
    <p:restoredTop sz="95847" autoAdjust="0"/>
  </p:normalViewPr>
  <p:slideViewPr>
    <p:cSldViewPr snapToGrid="0">
      <p:cViewPr>
        <p:scale>
          <a:sx n="100" d="100"/>
          <a:sy n="100" d="100"/>
        </p:scale>
        <p:origin x="2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9" rIns="91069" bIns="45539" numCol="1" anchor="t" anchorCtr="0" compatLnSpc="1">
            <a:prstTxWarp prst="textNoShape">
              <a:avLst/>
            </a:prstTxWarp>
          </a:bodyPr>
          <a:lstStyle>
            <a:lvl1pPr defTabSz="90970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34" y="7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9" rIns="91069" bIns="45539" numCol="1" anchor="t" anchorCtr="0" compatLnSpc="1">
            <a:prstTxWarp prst="textNoShape">
              <a:avLst/>
            </a:prstTxWarp>
          </a:bodyPr>
          <a:lstStyle>
            <a:lvl1pPr algn="r" defTabSz="909703" eaLnBrk="0" hangingPunct="0">
              <a:defRPr sz="1200"/>
            </a:lvl1pPr>
          </a:lstStyle>
          <a:p>
            <a:pPr>
              <a:defRPr/>
            </a:pPr>
            <a:fld id="{7032F11D-4187-4AE5-A851-6FA030BCCA7A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44267"/>
            <a:ext cx="3043649" cy="4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9" rIns="91069" bIns="45539" numCol="1" anchor="b" anchorCtr="0" compatLnSpc="1">
            <a:prstTxWarp prst="textNoShape">
              <a:avLst/>
            </a:prstTxWarp>
          </a:bodyPr>
          <a:lstStyle>
            <a:lvl1pPr defTabSz="90970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34" y="8844267"/>
            <a:ext cx="3043649" cy="4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9" rIns="91069" bIns="45539" numCol="1" anchor="b" anchorCtr="0" compatLnSpc="1">
            <a:prstTxWarp prst="textNoShape">
              <a:avLst/>
            </a:prstTxWarp>
          </a:bodyPr>
          <a:lstStyle>
            <a:lvl1pPr algn="r" defTabSz="909703" eaLnBrk="0" hangingPunct="0">
              <a:defRPr sz="1200"/>
            </a:lvl1pPr>
          </a:lstStyle>
          <a:p>
            <a:pPr>
              <a:defRPr/>
            </a:pPr>
            <a:fld id="{9DB35889-2DD4-4C3C-81F3-5D0DEAFB2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4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t" anchorCtr="0" compatLnSpc="1">
            <a:prstTxWarp prst="textNoShape">
              <a:avLst/>
            </a:prstTxWarp>
          </a:bodyPr>
          <a:lstStyle>
            <a:lvl1pPr defTabSz="93026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34" y="7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t" anchorCtr="0" compatLnSpc="1">
            <a:prstTxWarp prst="textNoShape">
              <a:avLst/>
            </a:prstTxWarp>
          </a:bodyPr>
          <a:lstStyle>
            <a:lvl1pPr algn="r" defTabSz="93026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9" y="4420591"/>
            <a:ext cx="5617869" cy="41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41189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b" anchorCtr="0" compatLnSpc="1">
            <a:prstTxWarp prst="textNoShape">
              <a:avLst/>
            </a:prstTxWarp>
          </a:bodyPr>
          <a:lstStyle>
            <a:lvl1pPr defTabSz="93026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34" y="8841189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b" anchorCtr="0" compatLnSpc="1">
            <a:prstTxWarp prst="textNoShape">
              <a:avLst/>
            </a:prstTxWarp>
          </a:bodyPr>
          <a:lstStyle>
            <a:lvl1pPr algn="r" defTabSz="930268">
              <a:defRPr sz="1200"/>
            </a:lvl1pPr>
          </a:lstStyle>
          <a:p>
            <a:pPr>
              <a:defRPr/>
            </a:pPr>
            <a:fld id="{7CDFA967-45A9-4741-96DC-8C41C79AF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09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2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7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9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C5CCBC"/>
          </a:solidFill>
          <a:ln w="9525">
            <a:solidFill>
              <a:srgbClr val="C5CC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867400"/>
            <a:ext cx="18018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2362200"/>
            <a:ext cx="7772400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P2550 Light Rail Vehicle Program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4114800"/>
            <a:ext cx="7773987" cy="12192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FTA Quarterly Meeting</a:t>
            </a:r>
          </a:p>
          <a:p>
            <a:pPr lvl="0"/>
            <a:r>
              <a:rPr lang="en-US" noProof="0"/>
              <a:t>December 01, 2010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81600" y="6553200"/>
            <a:ext cx="3124200" cy="228600"/>
          </a:xfrm>
          <a:prstGeom prst="rect">
            <a:avLst/>
          </a:prstGeom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ScalaSansLF-Bold" pitchFamily="2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382000" y="6553200"/>
            <a:ext cx="609600" cy="228600"/>
          </a:xfrm>
          <a:prstGeom prst="rect">
            <a:avLst/>
          </a:prstGeom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  <a:latin typeface="ScalaSansLF-Bold" pitchFamily="2" charset="0"/>
              </a:defRPr>
            </a:lvl1pPr>
          </a:lstStyle>
          <a:p>
            <a:pPr>
              <a:defRPr/>
            </a:pPr>
            <a:fld id="{CAE9837B-5F95-4AD3-A42A-391B010141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8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90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36525"/>
            <a:ext cx="2016125" cy="527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136525"/>
            <a:ext cx="5895975" cy="527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43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6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87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295400"/>
            <a:ext cx="3808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808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55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28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1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55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9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2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5CCBC"/>
          </a:solidFill>
          <a:ln w="9525">
            <a:solidFill>
              <a:srgbClr val="C5CC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36525"/>
            <a:ext cx="7769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295400"/>
            <a:ext cx="7769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3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47675" y="6019800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05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+mj-lt"/>
          <a:ea typeface="+mj-ea"/>
          <a:cs typeface="+mj-cs"/>
        </a:defRPr>
      </a:lvl1pPr>
      <a:lvl2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2pPr>
      <a:lvl3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3pPr>
      <a:lvl4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4pPr>
      <a:lvl5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5pPr>
      <a:lvl6pPr marL="4572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6pPr>
      <a:lvl7pPr marL="9144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7pPr>
      <a:lvl8pPr marL="13716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8pPr>
      <a:lvl9pPr marL="18288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639763" indent="-247650" algn="l" defTabSz="7874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982663" indent="-195263" algn="l" defTabSz="7874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377950" indent="-198438" algn="l" defTabSz="7874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17700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2272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6844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1416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5988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road, street&#10;&#10;Description automatically generated">
            <a:extLst>
              <a:ext uri="{FF2B5EF4-FFF2-40B4-BE49-F238E27FC236}">
                <a16:creationId xmlns:a16="http://schemas.microsoft.com/office/drawing/2014/main" id="{8639E9C9-8991-4061-58AB-9FCE4BF06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51517"/>
            <a:ext cx="2382253" cy="417005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  <a:effectLst/>
        </p:spPr>
        <p:txBody>
          <a:bodyPr lIns="78666" tIns="39333" rIns="78666" bIns="39333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calaSansLF-Bold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calaSansLF-Bold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calaSansLF-Bold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calaSansLF-Bold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/>
              <a:t>Los Angeles County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/>
              <a:t>Metropolitan Transportation Authority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49D9F-C10F-4603-BAD1-61D470AD496D}"/>
              </a:ext>
            </a:extLst>
          </p:cNvPr>
          <p:cNvSpPr txBox="1"/>
          <p:nvPr/>
        </p:nvSpPr>
        <p:spPr>
          <a:xfrm>
            <a:off x="6178551" y="52330"/>
            <a:ext cx="2893022" cy="677108"/>
          </a:xfrm>
          <a:prstGeom prst="rect">
            <a:avLst/>
          </a:prstGeom>
          <a:solidFill>
            <a:schemeClr val="bg1">
              <a:alpha val="41961"/>
            </a:schemeClr>
          </a:solidFill>
          <a:ln w="127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 CONSTRUCTION SAFETY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2023 FTA Quarterly Review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accumulated through June 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A17C9-8D47-44C4-A90A-0A5A6D250B8C}"/>
              </a:ext>
            </a:extLst>
          </p:cNvPr>
          <p:cNvSpPr txBox="1"/>
          <p:nvPr/>
        </p:nvSpPr>
        <p:spPr>
          <a:xfrm>
            <a:off x="3796099" y="5900366"/>
            <a:ext cx="2030703" cy="461665"/>
          </a:xfrm>
          <a:prstGeom prst="rect">
            <a:avLst/>
          </a:prstGeom>
          <a:solidFill>
            <a:srgbClr val="984807">
              <a:alpha val="63137"/>
            </a:srgb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Photo: Regional Connector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“Hope Station Opening Day</a:t>
            </a:r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15309-47E8-4EEC-87B6-69F8AF77D338}"/>
              </a:ext>
            </a:extLst>
          </p:cNvPr>
          <p:cNvSpPr txBox="1"/>
          <p:nvPr/>
        </p:nvSpPr>
        <p:spPr>
          <a:xfrm>
            <a:off x="3334604" y="5217159"/>
            <a:ext cx="2953692" cy="600164"/>
          </a:xfrm>
          <a:prstGeom prst="rect">
            <a:avLst/>
          </a:prstGeom>
          <a:solidFill>
            <a:srgbClr val="953735">
              <a:alpha val="56863"/>
            </a:srgbClr>
          </a:solidFill>
          <a:ln w="19050">
            <a:solidFill>
              <a:srgbClr val="9537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 construction projects have an average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Recordable Incident rate of 1.6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the National average of 2.4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0CB2E-8528-1CBC-5872-BE8F9CA7500F}"/>
              </a:ext>
            </a:extLst>
          </p:cNvPr>
          <p:cNvSpPr txBox="1"/>
          <p:nvPr/>
        </p:nvSpPr>
        <p:spPr>
          <a:xfrm>
            <a:off x="2646332" y="6445074"/>
            <a:ext cx="4330236" cy="400110"/>
          </a:xfrm>
          <a:prstGeom prst="rect">
            <a:avLst/>
          </a:prstGeom>
          <a:solidFill>
            <a:schemeClr val="bg1">
              <a:lumMod val="75000"/>
              <a:lumOff val="25000"/>
              <a:alpha val="7490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Crenshaw and Regional Connector projects have been deleted from this report as both lines are operational.</a:t>
            </a:r>
          </a:p>
        </p:txBody>
      </p:sp>
    </p:spTree>
    <p:extLst>
      <p:ext uri="{BB962C8B-B14F-4D97-AF65-F5344CB8AC3E}">
        <p14:creationId xmlns:p14="http://schemas.microsoft.com/office/powerpoint/2010/main" val="18878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nstruction worker, blue-collar worker, outdoor, engineering&#10;&#10;Description automatically generated">
            <a:extLst>
              <a:ext uri="{FF2B5EF4-FFF2-40B4-BE49-F238E27FC236}">
                <a16:creationId xmlns:a16="http://schemas.microsoft.com/office/drawing/2014/main" id="{A67BC2E0-DAED-4E3A-6E70-5F62AB69D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11590" r="14728" b="12598"/>
          <a:stretch/>
        </p:blipFill>
        <p:spPr>
          <a:xfrm>
            <a:off x="0" y="-1"/>
            <a:ext cx="9144000" cy="6042736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7089" y="310527"/>
            <a:ext cx="5919479" cy="384721"/>
          </a:xfrm>
          <a:prstGeom prst="rect">
            <a:avLst/>
          </a:prstGeom>
          <a:solidFill>
            <a:srgbClr val="CC9900">
              <a:alpha val="69020"/>
            </a:srgb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Westside Purple Line Extension Section 1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93D2D-7A0D-477A-9DE9-AA3A95670AC1}"/>
              </a:ext>
            </a:extLst>
          </p:cNvPr>
          <p:cNvSpPr txBox="1"/>
          <p:nvPr/>
        </p:nvSpPr>
        <p:spPr>
          <a:xfrm>
            <a:off x="2448275" y="4266754"/>
            <a:ext cx="5110601" cy="2354491"/>
          </a:xfrm>
          <a:prstGeom prst="rect">
            <a:avLst/>
          </a:prstGeom>
          <a:solidFill>
            <a:srgbClr val="CC9900">
              <a:alpha val="61176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Data and Statistics as of:                               June 30, 2023</a:t>
            </a:r>
          </a:p>
          <a:p>
            <a:pPr>
              <a:defRPr/>
            </a:pPr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Project to Date Total Work Hours:                   8,755,485.79   </a:t>
            </a:r>
            <a:endParaRPr lang="en-US" sz="1400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Recordable Injuries:                                                 41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Recordable Injury Rate per 200,000 Labor Hours:        0.94     </a:t>
            </a:r>
            <a:endParaRPr lang="en-US" sz="1400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BLS National Heavy Construction Incident Rate:            2.4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Days Away Cases:                                                     3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DART Injury Rate:			                  0.07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National DART Rate:                                                       1.5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674EA6-BE79-44B1-A6D0-150ADCB6F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6" y="6124067"/>
            <a:ext cx="1567543" cy="58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61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wheel, industry, vehicle&#10;&#10;Description automatically generated">
            <a:extLst>
              <a:ext uri="{FF2B5EF4-FFF2-40B4-BE49-F238E27FC236}">
                <a16:creationId xmlns:a16="http://schemas.microsoft.com/office/drawing/2014/main" id="{08F39D96-794A-4EDE-C3A1-F2EBCED0F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95"/>
          <a:stretch/>
        </p:blipFill>
        <p:spPr>
          <a:xfrm>
            <a:off x="0" y="-45267"/>
            <a:ext cx="9144000" cy="6055898"/>
          </a:xfrm>
          <a:prstGeom prst="rect">
            <a:avLst/>
          </a:prstGeom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57678" y="127043"/>
            <a:ext cx="6047007" cy="384721"/>
          </a:xfrm>
          <a:prstGeom prst="rect">
            <a:avLst/>
          </a:prstGeom>
          <a:solidFill>
            <a:srgbClr val="404040">
              <a:alpha val="74118"/>
            </a:srgbClr>
          </a:solidFill>
          <a:ln w="6350">
            <a:solidFill>
              <a:schemeClr val="bg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2 Project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2D7C-A39E-40AA-8C17-F767FAC15E5D}"/>
              </a:ext>
            </a:extLst>
          </p:cNvPr>
          <p:cNvSpPr txBox="1"/>
          <p:nvPr/>
        </p:nvSpPr>
        <p:spPr>
          <a:xfrm>
            <a:off x="2350631" y="4197733"/>
            <a:ext cx="5219627" cy="2354491"/>
          </a:xfrm>
          <a:prstGeom prst="rect">
            <a:avLst/>
          </a:prstGeom>
          <a:solidFill>
            <a:srgbClr val="262626">
              <a:alpha val="65098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Data and Statistics as of:                                 June 30, 2023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sz="500" dirty="0"/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Project to Date Total Work Hours:                          3,390,250    </a:t>
            </a:r>
            <a:endParaRPr lang="en-US" sz="1400" b="1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Recordable Injuries:                                                   51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Recordable Injury Rate per 200,000 Labor Hours:          3.01</a:t>
            </a:r>
            <a:endParaRPr lang="en-US" sz="1400" b="1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BLS National Heavy Construction Incident Rate:              2.4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Days Away Cases:                                                     11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DART Injury Rate:                                                           0.65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National DART Rate:                                                        1.5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5044C9-43FA-4BB8-AD63-19C82457E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9" y="6158399"/>
            <a:ext cx="1567543" cy="58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01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working in a tunnel&#10;&#10;Description automatically generated with low confidence">
            <a:extLst>
              <a:ext uri="{FF2B5EF4-FFF2-40B4-BE49-F238E27FC236}">
                <a16:creationId xmlns:a16="http://schemas.microsoft.com/office/drawing/2014/main" id="{D83F4945-FBC6-8BBA-DBB2-36D45F03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4418"/>
            <a:ext cx="9143999" cy="5980652"/>
          </a:xfrm>
          <a:prstGeom prst="rect">
            <a:avLst/>
          </a:prstGeom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70827" y="197752"/>
            <a:ext cx="5982839" cy="384721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2D7C-A39E-40AA-8C17-F767FAC15E5D}"/>
              </a:ext>
            </a:extLst>
          </p:cNvPr>
          <p:cNvSpPr txBox="1"/>
          <p:nvPr/>
        </p:nvSpPr>
        <p:spPr>
          <a:xfrm>
            <a:off x="2459320" y="4304420"/>
            <a:ext cx="5193687" cy="2354491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Data and Statistics as of:                                 June 30, 2023</a:t>
            </a:r>
          </a:p>
          <a:p>
            <a:pPr>
              <a:defRPr/>
            </a:pPr>
            <a:endParaRPr lang="en-US" sz="500" dirty="0"/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Project to Date Total Work Hours:                          2,729,633    </a:t>
            </a:r>
            <a:endParaRPr lang="en-US" sz="1400" b="1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Recordable Injuries:                                                  20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Recordable Injury Rate per 200,000 Labor Hours:         1.47</a:t>
            </a:r>
            <a:endParaRPr lang="en-US" sz="1400" b="1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BLS National Heavy Construction Incident Rate:             2.4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Days Away Cases:                                                      5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DART Injury Rate:                                                           0.37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National DART Rate:                                                        1.5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69D3F3-6116-476D-945B-D7745F321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4" y="6076228"/>
            <a:ext cx="1567543" cy="58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82528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ScalaSansLF-Bold"/>
        <a:ea typeface=""/>
        <a:cs typeface=""/>
      </a:majorFont>
      <a:minorFont>
        <a:latin typeface="ScalaSansLF-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58813</TotalTime>
  <Words>262</Words>
  <Application>Microsoft Office PowerPoint</Application>
  <PresentationFormat>On-screen Show (4:3)</PresentationFormat>
  <Paragraphs>45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ScalaSansLF-Bold</vt:lpstr>
      <vt:lpstr>Times New Roman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Bukhin, Leonid</dc:creator>
  <cp:lastModifiedBy>Hinojosa, Nancy</cp:lastModifiedBy>
  <cp:revision>422</cp:revision>
  <cp:lastPrinted>2022-01-04T19:14:48Z</cp:lastPrinted>
  <dcterms:created xsi:type="dcterms:W3CDTF">2011-08-17T16:42:08Z</dcterms:created>
  <dcterms:modified xsi:type="dcterms:W3CDTF">2023-08-21T23:46:12Z</dcterms:modified>
</cp:coreProperties>
</file>