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4"/>
  </p:sldMasterIdLst>
  <p:notesMasterIdLst>
    <p:notesMasterId r:id="rId9"/>
  </p:notesMasterIdLst>
  <p:handoutMasterIdLst>
    <p:handoutMasterId r:id="rId10"/>
  </p:handoutMasterIdLst>
  <p:sldIdLst>
    <p:sldId id="476" r:id="rId5"/>
    <p:sldId id="474" r:id="rId6"/>
    <p:sldId id="491" r:id="rId7"/>
    <p:sldId id="505" r:id="rId8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Section" id="{3DBB4677-B9D8-4ECB-AE27-A49D5111791E}">
          <p14:sldIdLst>
            <p14:sldId id="476"/>
          </p14:sldIdLst>
        </p14:section>
        <p14:section name="PLE1" id="{FDB1C395-BA66-4C9D-8676-0361FCE98D0D}">
          <p14:sldIdLst>
            <p14:sldId id="474"/>
          </p14:sldIdLst>
        </p14:section>
        <p14:section name="PLE 2" id="{6A9AAD8B-4C32-46FC-B4E2-9D3ED0FB26CE}">
          <p14:sldIdLst>
            <p14:sldId id="491"/>
          </p14:sldIdLst>
        </p14:section>
        <p14:section name="PLE 3" id="{35F11D80-9C63-4AB6-8DFA-D9C8419DAA0F}">
          <p14:sldIdLst>
            <p14:sldId id="5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953735"/>
    <a:srgbClr val="984807"/>
    <a:srgbClr val="262626"/>
    <a:srgbClr val="404040"/>
    <a:srgbClr val="0D0D0D"/>
    <a:srgbClr val="008000"/>
    <a:srgbClr val="7F7F7F"/>
    <a:srgbClr val="1F497D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5847" autoAdjust="0"/>
  </p:normalViewPr>
  <p:slideViewPr>
    <p:cSldViewPr snapToGrid="0">
      <p:cViewPr varScale="1">
        <p:scale>
          <a:sx n="92" d="100"/>
          <a:sy n="92" d="100"/>
        </p:scale>
        <p:origin x="158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" y="7"/>
            <a:ext cx="3043649" cy="466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69" tIns="45539" rIns="91069" bIns="45539" numCol="1" anchor="t" anchorCtr="0" compatLnSpc="1">
            <a:prstTxWarp prst="textNoShape">
              <a:avLst/>
            </a:prstTxWarp>
          </a:bodyPr>
          <a:lstStyle>
            <a:lvl1pPr defTabSz="909703"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7934" y="7"/>
            <a:ext cx="3043649" cy="466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69" tIns="45539" rIns="91069" bIns="45539" numCol="1" anchor="t" anchorCtr="0" compatLnSpc="1">
            <a:prstTxWarp prst="textNoShape">
              <a:avLst/>
            </a:prstTxWarp>
          </a:bodyPr>
          <a:lstStyle>
            <a:lvl1pPr algn="r" defTabSz="909703" eaLnBrk="0" hangingPunct="0">
              <a:defRPr sz="1200"/>
            </a:lvl1pPr>
          </a:lstStyle>
          <a:p>
            <a:pPr>
              <a:defRPr/>
            </a:pPr>
            <a:fld id="{7032F11D-4187-4AE5-A851-6FA030BCCA7A}" type="datetimeFigureOut">
              <a:rPr lang="en-US"/>
              <a:pPr>
                <a:defRPr/>
              </a:pPr>
              <a:t>10/19/2023</a:t>
            </a:fld>
            <a:endParaRPr lang="en-US" dirty="0"/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7" y="8844267"/>
            <a:ext cx="3043649" cy="463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69" tIns="45539" rIns="91069" bIns="45539" numCol="1" anchor="b" anchorCtr="0" compatLnSpc="1">
            <a:prstTxWarp prst="textNoShape">
              <a:avLst/>
            </a:prstTxWarp>
          </a:bodyPr>
          <a:lstStyle>
            <a:lvl1pPr defTabSz="909703"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7934" y="8844267"/>
            <a:ext cx="3043649" cy="463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69" tIns="45539" rIns="91069" bIns="45539" numCol="1" anchor="b" anchorCtr="0" compatLnSpc="1">
            <a:prstTxWarp prst="textNoShape">
              <a:avLst/>
            </a:prstTxWarp>
          </a:bodyPr>
          <a:lstStyle>
            <a:lvl1pPr algn="r" defTabSz="909703" eaLnBrk="0" hangingPunct="0">
              <a:defRPr sz="1200"/>
            </a:lvl1pPr>
          </a:lstStyle>
          <a:p>
            <a:pPr>
              <a:defRPr/>
            </a:pPr>
            <a:fld id="{9DB35889-2DD4-4C3C-81F3-5D0DEAFB25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394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" y="7"/>
            <a:ext cx="3043649" cy="466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960" tIns="46481" rIns="92960" bIns="46481" numCol="1" anchor="t" anchorCtr="0" compatLnSpc="1">
            <a:prstTxWarp prst="textNoShape">
              <a:avLst/>
            </a:prstTxWarp>
          </a:bodyPr>
          <a:lstStyle>
            <a:lvl1pPr defTabSz="930268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7934" y="7"/>
            <a:ext cx="3043649" cy="466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960" tIns="46481" rIns="92960" bIns="46481" numCol="1" anchor="t" anchorCtr="0" compatLnSpc="1">
            <a:prstTxWarp prst="textNoShape">
              <a:avLst/>
            </a:prstTxWarp>
          </a:bodyPr>
          <a:lstStyle>
            <a:lvl1pPr algn="r" defTabSz="930268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7450" y="700088"/>
            <a:ext cx="4652963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619" y="4420591"/>
            <a:ext cx="5617869" cy="4188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960" tIns="46481" rIns="92960" bIns="464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" y="8841189"/>
            <a:ext cx="3043649" cy="466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960" tIns="46481" rIns="92960" bIns="46481" numCol="1" anchor="b" anchorCtr="0" compatLnSpc="1">
            <a:prstTxWarp prst="textNoShape">
              <a:avLst/>
            </a:prstTxWarp>
          </a:bodyPr>
          <a:lstStyle>
            <a:lvl1pPr defTabSz="930268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7934" y="8841189"/>
            <a:ext cx="3043649" cy="466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960" tIns="46481" rIns="92960" bIns="46481" numCol="1" anchor="b" anchorCtr="0" compatLnSpc="1">
            <a:prstTxWarp prst="textNoShape">
              <a:avLst/>
            </a:prstTxWarp>
          </a:bodyPr>
          <a:lstStyle>
            <a:lvl1pPr algn="r" defTabSz="930268">
              <a:defRPr sz="1200"/>
            </a:lvl1pPr>
          </a:lstStyle>
          <a:p>
            <a:pPr>
              <a:defRPr/>
            </a:pPr>
            <a:fld id="{7CDFA967-45A9-4741-96DC-8C41C79AF5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9090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DFA967-45A9-4741-96DC-8C41C79AF58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131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DFA967-45A9-4741-96DC-8C41C79AF58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921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DFA967-45A9-4741-96DC-8C41C79AF58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370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DFA967-45A9-4741-96DC-8C41C79AF58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096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ChangeArrowheads="1"/>
          </p:cNvSpPr>
          <p:nvPr userDrawn="1"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rgbClr val="C5CCBC"/>
          </a:solidFill>
          <a:ln w="9525">
            <a:solidFill>
              <a:srgbClr val="C5CCB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3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5867400"/>
            <a:ext cx="1801812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2813" y="2362200"/>
            <a:ext cx="7772400" cy="1600200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P2550 Light Rail Vehicle Program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2813" y="4114800"/>
            <a:ext cx="7773987" cy="121920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en-US" noProof="0"/>
              <a:t>FTA Quarterly Meeting</a:t>
            </a:r>
          </a:p>
          <a:p>
            <a:pPr lvl="0"/>
            <a:r>
              <a:rPr lang="en-US" noProof="0"/>
              <a:t>December 01, 2010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5181600" y="6553200"/>
            <a:ext cx="3124200" cy="228600"/>
          </a:xfrm>
          <a:prstGeom prst="rect">
            <a:avLst/>
          </a:prstGeom>
        </p:spPr>
        <p:txBody>
          <a:bodyPr vert="horz" wrap="square" lIns="78666" tIns="39333" rIns="78666" bIns="3933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bg1"/>
                </a:solidFill>
                <a:latin typeface="ScalaSansLF-Bold" pitchFamily="2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8382000" y="6553200"/>
            <a:ext cx="609600" cy="228600"/>
          </a:xfrm>
          <a:prstGeom prst="rect">
            <a:avLst/>
          </a:prstGeom>
        </p:spPr>
        <p:txBody>
          <a:bodyPr vert="horz" wrap="square" lIns="78666" tIns="39333" rIns="78666" bIns="3933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chemeClr val="bg1"/>
                </a:solidFill>
                <a:latin typeface="ScalaSansLF-Bold" pitchFamily="2" charset="0"/>
              </a:defRPr>
            </a:lvl1pPr>
          </a:lstStyle>
          <a:p>
            <a:pPr>
              <a:defRPr/>
            </a:pPr>
            <a:fld id="{CAE9837B-5F95-4AD3-A42A-391B0101418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182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1904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1463" y="136525"/>
            <a:ext cx="2016125" cy="52736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3088" y="136525"/>
            <a:ext cx="5895975" cy="5273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4436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769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4873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3088" y="1295400"/>
            <a:ext cx="38084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900" y="1295400"/>
            <a:ext cx="380841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4558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9286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9218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3558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4906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7128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0"/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C5CCBC"/>
          </a:solidFill>
          <a:ln w="9525">
            <a:solidFill>
              <a:srgbClr val="C5CCB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68363" y="136525"/>
            <a:ext cx="77692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8666" tIns="39333" rIns="78666" bIns="393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3088" y="1295400"/>
            <a:ext cx="77692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8666" tIns="39333" rIns="78666" bIns="393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29" name="Picture 3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447675" y="6019800"/>
            <a:ext cx="1152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97055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hf hdr="0" ftr="0" dt="0"/>
  <p:txStyles>
    <p:titleStyle>
      <a:lvl1pPr algn="l" defTabSz="787400" rtl="0" eaLnBrk="0" fontAlgn="base" hangingPunct="0">
        <a:spcBef>
          <a:spcPct val="0"/>
        </a:spcBef>
        <a:spcAft>
          <a:spcPct val="0"/>
        </a:spcAft>
        <a:defRPr sz="3400">
          <a:solidFill>
            <a:srgbClr val="242E03"/>
          </a:solidFill>
          <a:latin typeface="+mj-lt"/>
          <a:ea typeface="+mj-ea"/>
          <a:cs typeface="+mj-cs"/>
        </a:defRPr>
      </a:lvl1pPr>
      <a:lvl2pPr algn="l" defTabSz="787400" rtl="0" eaLnBrk="0" fontAlgn="base" hangingPunct="0">
        <a:spcBef>
          <a:spcPct val="0"/>
        </a:spcBef>
        <a:spcAft>
          <a:spcPct val="0"/>
        </a:spcAft>
        <a:defRPr sz="3400">
          <a:solidFill>
            <a:srgbClr val="242E03"/>
          </a:solidFill>
          <a:latin typeface="ScalaSansLF-Bold" pitchFamily="2" charset="0"/>
        </a:defRPr>
      </a:lvl2pPr>
      <a:lvl3pPr algn="l" defTabSz="787400" rtl="0" eaLnBrk="0" fontAlgn="base" hangingPunct="0">
        <a:spcBef>
          <a:spcPct val="0"/>
        </a:spcBef>
        <a:spcAft>
          <a:spcPct val="0"/>
        </a:spcAft>
        <a:defRPr sz="3400">
          <a:solidFill>
            <a:srgbClr val="242E03"/>
          </a:solidFill>
          <a:latin typeface="ScalaSansLF-Bold" pitchFamily="2" charset="0"/>
        </a:defRPr>
      </a:lvl3pPr>
      <a:lvl4pPr algn="l" defTabSz="787400" rtl="0" eaLnBrk="0" fontAlgn="base" hangingPunct="0">
        <a:spcBef>
          <a:spcPct val="0"/>
        </a:spcBef>
        <a:spcAft>
          <a:spcPct val="0"/>
        </a:spcAft>
        <a:defRPr sz="3400">
          <a:solidFill>
            <a:srgbClr val="242E03"/>
          </a:solidFill>
          <a:latin typeface="ScalaSansLF-Bold" pitchFamily="2" charset="0"/>
        </a:defRPr>
      </a:lvl4pPr>
      <a:lvl5pPr algn="l" defTabSz="787400" rtl="0" eaLnBrk="0" fontAlgn="base" hangingPunct="0">
        <a:spcBef>
          <a:spcPct val="0"/>
        </a:spcBef>
        <a:spcAft>
          <a:spcPct val="0"/>
        </a:spcAft>
        <a:defRPr sz="3400">
          <a:solidFill>
            <a:srgbClr val="242E03"/>
          </a:solidFill>
          <a:latin typeface="ScalaSansLF-Bold" pitchFamily="2" charset="0"/>
        </a:defRPr>
      </a:lvl5pPr>
      <a:lvl6pPr marL="457200" algn="l" defTabSz="787400" rtl="0" fontAlgn="base">
        <a:spcBef>
          <a:spcPct val="0"/>
        </a:spcBef>
        <a:spcAft>
          <a:spcPct val="0"/>
        </a:spcAft>
        <a:defRPr sz="3400">
          <a:solidFill>
            <a:srgbClr val="242E03"/>
          </a:solidFill>
          <a:latin typeface="ScalaSansLF-Bold" pitchFamily="2" charset="0"/>
        </a:defRPr>
      </a:lvl6pPr>
      <a:lvl7pPr marL="914400" algn="l" defTabSz="787400" rtl="0" fontAlgn="base">
        <a:spcBef>
          <a:spcPct val="0"/>
        </a:spcBef>
        <a:spcAft>
          <a:spcPct val="0"/>
        </a:spcAft>
        <a:defRPr sz="3400">
          <a:solidFill>
            <a:srgbClr val="242E03"/>
          </a:solidFill>
          <a:latin typeface="ScalaSansLF-Bold" pitchFamily="2" charset="0"/>
        </a:defRPr>
      </a:lvl7pPr>
      <a:lvl8pPr marL="1371600" algn="l" defTabSz="787400" rtl="0" fontAlgn="base">
        <a:spcBef>
          <a:spcPct val="0"/>
        </a:spcBef>
        <a:spcAft>
          <a:spcPct val="0"/>
        </a:spcAft>
        <a:defRPr sz="3400">
          <a:solidFill>
            <a:srgbClr val="242E03"/>
          </a:solidFill>
          <a:latin typeface="ScalaSansLF-Bold" pitchFamily="2" charset="0"/>
        </a:defRPr>
      </a:lvl8pPr>
      <a:lvl9pPr marL="1828800" algn="l" defTabSz="787400" rtl="0" fontAlgn="base">
        <a:spcBef>
          <a:spcPct val="0"/>
        </a:spcBef>
        <a:spcAft>
          <a:spcPct val="0"/>
        </a:spcAft>
        <a:defRPr sz="3400">
          <a:solidFill>
            <a:srgbClr val="242E03"/>
          </a:solidFill>
          <a:latin typeface="ScalaSansLF-Bold" pitchFamily="2" charset="0"/>
        </a:defRPr>
      </a:lvl9pPr>
    </p:titleStyle>
    <p:bodyStyle>
      <a:lvl1pPr marL="295275" indent="-295275" algn="l" defTabSz="787400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639763" indent="-247650" algn="l" defTabSz="787400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982663" indent="-195263" algn="l" defTabSz="787400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377950" indent="-198438" algn="l" defTabSz="78740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1770063" indent="-196850" algn="l" defTabSz="787400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5pPr>
      <a:lvl6pPr marL="2227263" indent="-196850" algn="l" defTabSz="787400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6pPr>
      <a:lvl7pPr marL="2684463" indent="-196850" algn="l" defTabSz="787400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7pPr>
      <a:lvl8pPr marL="3141663" indent="-196850" algn="l" defTabSz="787400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8pPr>
      <a:lvl9pPr marL="3598863" indent="-196850" algn="l" defTabSz="787400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utdoor, sky, road, street&#10;&#10;Description automatically generated">
            <a:extLst>
              <a:ext uri="{FF2B5EF4-FFF2-40B4-BE49-F238E27FC236}">
                <a16:creationId xmlns:a16="http://schemas.microsoft.com/office/drawing/2014/main" id="{8639E9C9-8991-4061-58AB-9FCE4BF06B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0" y="51517"/>
            <a:ext cx="2382253" cy="417005"/>
          </a:xfrm>
          <a:prstGeom prst="rect">
            <a:avLst/>
          </a:prstGeom>
          <a:solidFill>
            <a:srgbClr val="7F7F7F">
              <a:alpha val="60000"/>
            </a:srgbClr>
          </a:solidFill>
          <a:ln>
            <a:noFill/>
          </a:ln>
          <a:effectLst/>
        </p:spPr>
        <p:txBody>
          <a:bodyPr lIns="78666" tIns="39333" rIns="78666" bIns="39333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ScalaSansLF-Bold" pitchFamily="2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ScalaSansLF-Bold" pitchFamily="2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ScalaSansLF-Bold" pitchFamily="2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ScalaSansLF-Bold" pitchFamily="2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ScalaSansLF-Bold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ScalaSansLF-Bold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ScalaSansLF-Bold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ScalaSansLF-Bold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ScalaSansLF-Bold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dirty="0"/>
              <a:t>Los Angeles County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100" dirty="0"/>
              <a:t>Metropolitan Transportation Authority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549D9F-C10F-4603-BAD1-61D470AD496D}"/>
              </a:ext>
            </a:extLst>
          </p:cNvPr>
          <p:cNvSpPr txBox="1"/>
          <p:nvPr/>
        </p:nvSpPr>
        <p:spPr>
          <a:xfrm>
            <a:off x="6178551" y="52330"/>
            <a:ext cx="2893022" cy="677108"/>
          </a:xfrm>
          <a:prstGeom prst="rect">
            <a:avLst/>
          </a:prstGeom>
          <a:solidFill>
            <a:schemeClr val="bg1">
              <a:alpha val="41961"/>
            </a:schemeClr>
          </a:solidFill>
          <a:ln w="127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METRO CONSTRUCTION SAFETY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October 2023 FTA Quarterly Review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accumulated through August 2023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sz="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6A17C9-8D47-44C4-A90A-0A5A6D250B8C}"/>
              </a:ext>
            </a:extLst>
          </p:cNvPr>
          <p:cNvSpPr txBox="1"/>
          <p:nvPr/>
        </p:nvSpPr>
        <p:spPr>
          <a:xfrm>
            <a:off x="3796098" y="6106829"/>
            <a:ext cx="2030703" cy="461665"/>
          </a:xfrm>
          <a:prstGeom prst="rect">
            <a:avLst/>
          </a:prstGeom>
          <a:solidFill>
            <a:srgbClr val="984807">
              <a:alpha val="63137"/>
            </a:srgbClr>
          </a:solidFill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Photo: Regional Connector</a:t>
            </a:r>
          </a:p>
          <a:p>
            <a:pPr algn="ctr"/>
            <a:r>
              <a:rPr lang="en-US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“Hope Station Opening Day</a:t>
            </a:r>
            <a:r>
              <a:rPr lang="en-US" sz="13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715309-47E8-4EEC-87B6-69F8AF77D338}"/>
              </a:ext>
            </a:extLst>
          </p:cNvPr>
          <p:cNvSpPr txBox="1"/>
          <p:nvPr/>
        </p:nvSpPr>
        <p:spPr>
          <a:xfrm>
            <a:off x="3334603" y="5376486"/>
            <a:ext cx="2953692" cy="600164"/>
          </a:xfrm>
          <a:prstGeom prst="rect">
            <a:avLst/>
          </a:prstGeom>
          <a:solidFill>
            <a:srgbClr val="953735">
              <a:alpha val="56863"/>
            </a:srgbClr>
          </a:solidFill>
          <a:ln w="19050">
            <a:solidFill>
              <a:srgbClr val="95373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Metro construction projects have an average </a:t>
            </a:r>
          </a:p>
          <a:p>
            <a:pPr algn="ctr"/>
            <a:r>
              <a:rPr lang="en-US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Recordable Incident rate of 1.5</a:t>
            </a:r>
          </a:p>
          <a:p>
            <a:pPr algn="ctr"/>
            <a:r>
              <a:rPr lang="en-US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Compared to the National average of 2.4</a:t>
            </a:r>
          </a:p>
        </p:txBody>
      </p:sp>
    </p:spTree>
    <p:extLst>
      <p:ext uri="{BB962C8B-B14F-4D97-AF65-F5344CB8AC3E}">
        <p14:creationId xmlns:p14="http://schemas.microsoft.com/office/powerpoint/2010/main" val="1887829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onstruction worker, blue-collar worker, outdoor, engineering&#10;&#10;Description automatically generated">
            <a:extLst>
              <a:ext uri="{FF2B5EF4-FFF2-40B4-BE49-F238E27FC236}">
                <a16:creationId xmlns:a16="http://schemas.microsoft.com/office/drawing/2014/main" id="{A67BC2E0-DAED-4E3A-6E70-5F62AB69D4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0" t="11590" r="14728" b="12598"/>
          <a:stretch/>
        </p:blipFill>
        <p:spPr>
          <a:xfrm>
            <a:off x="0" y="-1"/>
            <a:ext cx="9144000" cy="6042736"/>
          </a:xfrm>
          <a:prstGeom prst="rect">
            <a:avLst/>
          </a:prstGeom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917089" y="310527"/>
            <a:ext cx="5919479" cy="384721"/>
          </a:xfrm>
          <a:prstGeom prst="rect">
            <a:avLst/>
          </a:prstGeom>
          <a:solidFill>
            <a:srgbClr val="CC9900">
              <a:alpha val="69020"/>
            </a:srgbClr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b="1" dirty="0">
                <a:latin typeface="Arial" panose="020B0604020202020204" pitchFamily="34" charset="0"/>
                <a:cs typeface="Arial" panose="020B0604020202020204" pitchFamily="34" charset="0"/>
              </a:rPr>
              <a:t>Westside Purple Line Extension Section 1 Project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A93D2D-7A0D-477A-9DE9-AA3A95670AC1}"/>
              </a:ext>
            </a:extLst>
          </p:cNvPr>
          <p:cNvSpPr txBox="1"/>
          <p:nvPr/>
        </p:nvSpPr>
        <p:spPr>
          <a:xfrm>
            <a:off x="2448275" y="4266754"/>
            <a:ext cx="5110601" cy="2354491"/>
          </a:xfrm>
          <a:prstGeom prst="rect">
            <a:avLst/>
          </a:prstGeom>
          <a:solidFill>
            <a:srgbClr val="CC9900">
              <a:alpha val="61176"/>
            </a:srgb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sz="1400" dirty="0"/>
              <a:t>Data and Statistics as of:                            August 31, 2023</a:t>
            </a:r>
          </a:p>
          <a:p>
            <a:pPr>
              <a:defRPr/>
            </a:pPr>
            <a:endParaRPr lang="en-US" sz="500" dirty="0"/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sz="1400" dirty="0"/>
              <a:t>Project to Date Total Work Hours:                        9,005,501   </a:t>
            </a:r>
            <a:endParaRPr lang="en-US" sz="1400" b="1" dirty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en-US" sz="1400" dirty="0"/>
              <a:t>Total Recordable Injuries:                                                 42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en-US" sz="1400" dirty="0"/>
              <a:t>Recordable Injury Rate per 200,000 Labor Hours:        0.92     </a:t>
            </a:r>
            <a:endParaRPr lang="en-US" sz="1400" b="1" dirty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en-US" sz="1400" dirty="0"/>
              <a:t>BLS National Heavy Construction Incident Rate:            2.4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en-US" sz="1400" dirty="0"/>
              <a:t>Total Days Away Cases:                                                     3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en-US" sz="1400" dirty="0"/>
              <a:t>DART Injury Rate:			                  0.09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en-US" sz="1400" dirty="0"/>
              <a:t>National DART Rate:                                                       1.5</a:t>
            </a:r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8F674EA6-BE79-44B1-A6D0-150ADCB6F0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89000" contrast="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96" y="6124067"/>
            <a:ext cx="1567543" cy="5826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1611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ound, wheel, industry, vehicle&#10;&#10;Description automatically generated">
            <a:extLst>
              <a:ext uri="{FF2B5EF4-FFF2-40B4-BE49-F238E27FC236}">
                <a16:creationId xmlns:a16="http://schemas.microsoft.com/office/drawing/2014/main" id="{08F39D96-794A-4EDE-C3A1-F2EBCED0FF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695"/>
          <a:stretch/>
        </p:blipFill>
        <p:spPr>
          <a:xfrm>
            <a:off x="0" y="-45267"/>
            <a:ext cx="9144000" cy="6055898"/>
          </a:xfrm>
          <a:prstGeom prst="rect">
            <a:avLst/>
          </a:prstGeom>
        </p:spPr>
      </p:pic>
      <p:sp>
        <p:nvSpPr>
          <p:cNvPr id="18" name="TextBox 13"/>
          <p:cNvSpPr txBox="1">
            <a:spLocks noChangeArrowheads="1"/>
          </p:cNvSpPr>
          <p:nvPr/>
        </p:nvSpPr>
        <p:spPr bwMode="auto">
          <a:xfrm>
            <a:off x="1657678" y="127043"/>
            <a:ext cx="6047007" cy="384721"/>
          </a:xfrm>
          <a:prstGeom prst="rect">
            <a:avLst/>
          </a:prstGeom>
          <a:solidFill>
            <a:srgbClr val="404040">
              <a:alpha val="74118"/>
            </a:srgbClr>
          </a:solidFill>
          <a:ln w="6350">
            <a:solidFill>
              <a:schemeClr val="bg1">
                <a:lumMod val="85000"/>
                <a:lumOff val="15000"/>
              </a:schemeClr>
            </a:solidFill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b="1" dirty="0"/>
              <a:t>Westside Purple Line Extension Section 2 Project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6F2D7C-A39E-40AA-8C17-F767FAC15E5D}"/>
              </a:ext>
            </a:extLst>
          </p:cNvPr>
          <p:cNvSpPr txBox="1"/>
          <p:nvPr/>
        </p:nvSpPr>
        <p:spPr>
          <a:xfrm>
            <a:off x="2350631" y="4197733"/>
            <a:ext cx="5219627" cy="2354491"/>
          </a:xfrm>
          <a:prstGeom prst="rect">
            <a:avLst/>
          </a:prstGeom>
          <a:solidFill>
            <a:srgbClr val="262626">
              <a:alpha val="65098"/>
            </a:srgb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sz="1400" dirty="0"/>
              <a:t>Data and Statistics as of:                             August 31, 2023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endParaRPr lang="en-US" sz="500" dirty="0"/>
          </a:p>
          <a:p>
            <a:pPr marL="285750" lvl="0" indent="-285750">
              <a:buFont typeface="Wingdings" panose="05000000000000000000" pitchFamily="2" charset="2"/>
              <a:buChar char="q"/>
              <a:defRPr/>
            </a:pPr>
            <a:r>
              <a:rPr lang="en-US" sz="1400" dirty="0"/>
              <a:t>Project to Date Total Work Hours:                          3,546,623    </a:t>
            </a:r>
            <a:endParaRPr lang="en-US" sz="1400" b="1" dirty="0"/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en-US" sz="1400" dirty="0"/>
              <a:t>Total Recordable Injuries:                                                   53</a:t>
            </a:r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en-US" sz="1400" dirty="0"/>
              <a:t>Recordable Injury Rate per 200,000 Labor Hours:          2.99</a:t>
            </a:r>
            <a:endParaRPr lang="en-US" sz="1400" b="1" dirty="0"/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en-US" sz="1400" dirty="0"/>
              <a:t>BLS National Heavy Construction Incident Rate:              2.4 </a:t>
            </a:r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en-US" sz="1400" dirty="0"/>
              <a:t>Total Days Away Cases:                                                     11</a:t>
            </a:r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en-US" sz="1400" dirty="0"/>
              <a:t>DART Injury Rate:                                                           0.62</a:t>
            </a:r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en-US" sz="1400" dirty="0"/>
              <a:t>National DART Rate:                                                        1.5</a:t>
            </a:r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305044C9-43FA-4BB8-AD63-19C82457EB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89000" contrast="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79" y="6158399"/>
            <a:ext cx="1567543" cy="5826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1019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men working in a tunnel&#10;&#10;Description automatically generated with low confidence">
            <a:extLst>
              <a:ext uri="{FF2B5EF4-FFF2-40B4-BE49-F238E27FC236}">
                <a16:creationId xmlns:a16="http://schemas.microsoft.com/office/drawing/2014/main" id="{D83F4945-FBC6-8BBA-DBB2-36D45F035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-14418"/>
            <a:ext cx="9143999" cy="5980652"/>
          </a:xfrm>
          <a:prstGeom prst="rect">
            <a:avLst/>
          </a:prstGeom>
        </p:spPr>
      </p:pic>
      <p:sp>
        <p:nvSpPr>
          <p:cNvPr id="18" name="TextBox 13"/>
          <p:cNvSpPr txBox="1">
            <a:spLocks noChangeArrowheads="1"/>
          </p:cNvSpPr>
          <p:nvPr/>
        </p:nvSpPr>
        <p:spPr bwMode="auto">
          <a:xfrm>
            <a:off x="1770827" y="197752"/>
            <a:ext cx="5982839" cy="384721"/>
          </a:xfrm>
          <a:prstGeom prst="rect">
            <a:avLst/>
          </a:prstGeom>
          <a:solidFill>
            <a:schemeClr val="accent3">
              <a:lumMod val="50000"/>
              <a:alpha val="81961"/>
            </a:schemeClr>
          </a:solidFill>
          <a:ln w="6350"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b="1" dirty="0"/>
              <a:t>Westside Purple Line Extension Section 3 Project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6F2D7C-A39E-40AA-8C17-F767FAC15E5D}"/>
              </a:ext>
            </a:extLst>
          </p:cNvPr>
          <p:cNvSpPr txBox="1"/>
          <p:nvPr/>
        </p:nvSpPr>
        <p:spPr>
          <a:xfrm>
            <a:off x="2459320" y="4304420"/>
            <a:ext cx="5193687" cy="2354491"/>
          </a:xfrm>
          <a:prstGeom prst="rect">
            <a:avLst/>
          </a:prstGeom>
          <a:solidFill>
            <a:schemeClr val="accent3">
              <a:lumMod val="50000"/>
              <a:alpha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n-US" sz="1400" dirty="0"/>
              <a:t>Data and Statistics as of:                             August 31, 2023</a:t>
            </a:r>
          </a:p>
          <a:p>
            <a:pPr>
              <a:defRPr/>
            </a:pPr>
            <a:endParaRPr lang="en-US" sz="500" dirty="0"/>
          </a:p>
          <a:p>
            <a:pPr marL="285750" lvl="0" indent="-285750">
              <a:buFont typeface="Wingdings" panose="05000000000000000000" pitchFamily="2" charset="2"/>
              <a:buChar char="q"/>
              <a:defRPr/>
            </a:pPr>
            <a:r>
              <a:rPr lang="en-US" sz="1400" dirty="0"/>
              <a:t>Project to Date Total Work Hours:                          2,827,845    </a:t>
            </a:r>
            <a:endParaRPr lang="en-US" sz="1400" b="1" dirty="0"/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en-US" sz="1400" dirty="0"/>
              <a:t>Total Recordable Injuries:                                                  20</a:t>
            </a:r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en-US" sz="1400" dirty="0"/>
              <a:t>Recordable Injury Rate per 200,000 Labor Hours:         1.63</a:t>
            </a:r>
            <a:endParaRPr lang="en-US" sz="1400" b="1" dirty="0"/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en-US" sz="1400" dirty="0"/>
              <a:t>BLS National Heavy Construction Incident Rate:             2.4 </a:t>
            </a:r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en-US" sz="1400" dirty="0"/>
              <a:t>Total Days Away Cases:                                                      5</a:t>
            </a:r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en-US" sz="1400" dirty="0"/>
              <a:t>DART Injury Rate:                                                           0.35</a:t>
            </a:r>
          </a:p>
          <a:p>
            <a:pPr marL="285750" lvl="0" indent="-285750"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r>
              <a:rPr lang="en-US" sz="1400" dirty="0"/>
              <a:t>National DART Rate:                                                        1.5</a:t>
            </a:r>
          </a:p>
        </p:txBody>
      </p: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0569D3F3-6116-476D-945B-D7745F321A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89000" contrast="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84" y="6076228"/>
            <a:ext cx="1567543" cy="5826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9825285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ScalaSansLF-Bold"/>
        <a:ea typeface=""/>
        <a:cs typeface=""/>
      </a:majorFont>
      <a:minorFont>
        <a:latin typeface="ScalaSansLF-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4F33127604734B8A9D10699ECCB8D3" ma:contentTypeVersion="14" ma:contentTypeDescription="Create a new document." ma:contentTypeScope="" ma:versionID="6765c6335585dad92b3dd633f203499d">
  <xsd:schema xmlns:xsd="http://www.w3.org/2001/XMLSchema" xmlns:xs="http://www.w3.org/2001/XMLSchema" xmlns:p="http://schemas.microsoft.com/office/2006/metadata/properties" xmlns:ns3="46509dab-c181-45c9-a7a1-7f0045d44c65" xmlns:ns4="4072f36b-ed07-4348-b916-0e0f642edb59" targetNamespace="http://schemas.microsoft.com/office/2006/metadata/properties" ma:root="true" ma:fieldsID="b8dbe20c67964780497ef322cfdca2d1" ns3:_="" ns4:_="">
    <xsd:import namespace="46509dab-c181-45c9-a7a1-7f0045d44c65"/>
    <xsd:import namespace="4072f36b-ed07-4348-b916-0e0f642edb5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LengthInSeconds" minOccurs="0"/>
                <xsd:element ref="ns4:MediaServiceAutoTags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_activity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509dab-c181-45c9-a7a1-7f0045d44c6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72f36b-ed07-4348-b916-0e0f642edb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072f36b-ed07-4348-b916-0e0f642edb59" xsi:nil="true"/>
  </documentManagement>
</p:properties>
</file>

<file path=customXml/itemProps1.xml><?xml version="1.0" encoding="utf-8"?>
<ds:datastoreItem xmlns:ds="http://schemas.openxmlformats.org/officeDocument/2006/customXml" ds:itemID="{6EC8FD75-527F-408F-95C7-48707F28B1B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60ED23-7E70-4B30-BF9F-4EBAE5EAD2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509dab-c181-45c9-a7a1-7f0045d44c65"/>
    <ds:schemaRef ds:uri="4072f36b-ed07-4348-b916-0e0f642edb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F7E6F7-F0A1-4B98-BD32-F8927B1E207D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4072f36b-ed07-4348-b916-0e0f642edb59"/>
    <ds:schemaRef ds:uri="46509dab-c181-45c9-a7a1-7f0045d44c6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59022</TotalTime>
  <Words>244</Words>
  <Application>Microsoft Office PowerPoint</Application>
  <PresentationFormat>On-screen Show (4:3)</PresentationFormat>
  <Paragraphs>44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ScalaSansLF-Bold</vt:lpstr>
      <vt:lpstr>Times New Roman</vt:lpstr>
      <vt:lpstr>Wingdings</vt:lpstr>
      <vt:lpstr>1_Default Design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Bukhin, Leonid</dc:creator>
  <cp:lastModifiedBy>Hinojosa, Nancy</cp:lastModifiedBy>
  <cp:revision>427</cp:revision>
  <cp:lastPrinted>2022-01-04T19:14:48Z</cp:lastPrinted>
  <dcterms:created xsi:type="dcterms:W3CDTF">2011-08-17T16:42:08Z</dcterms:created>
  <dcterms:modified xsi:type="dcterms:W3CDTF">2023-10-19T22:30:07Z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0x010100384F33127604734B8A9D10699ECCB8D3</vt:lpwstr>
  </property>
</Properties>
</file>