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4"/>
  </p:sldMasterIdLst>
  <p:notesMasterIdLst>
    <p:notesMasterId r:id="rId15"/>
  </p:notesMasterIdLst>
  <p:handoutMasterIdLst>
    <p:handoutMasterId r:id="rId16"/>
  </p:handoutMasterIdLst>
  <p:sldIdLst>
    <p:sldId id="506" r:id="rId5"/>
    <p:sldId id="474" r:id="rId6"/>
    <p:sldId id="510" r:id="rId7"/>
    <p:sldId id="491" r:id="rId8"/>
    <p:sldId id="511" r:id="rId9"/>
    <p:sldId id="505" r:id="rId10"/>
    <p:sldId id="512" r:id="rId11"/>
    <p:sldId id="508" r:id="rId12"/>
    <p:sldId id="509" r:id="rId13"/>
    <p:sldId id="513" r:id="rId14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ection" id="{3DBB4677-B9D8-4ECB-AE27-A49D5111791E}">
          <p14:sldIdLst>
            <p14:sldId id="506"/>
          </p14:sldIdLst>
        </p14:section>
        <p14:section name="PLE1" id="{FDB1C395-BA66-4C9D-8676-0361FCE98D0D}">
          <p14:sldIdLst>
            <p14:sldId id="474"/>
            <p14:sldId id="510"/>
          </p14:sldIdLst>
        </p14:section>
        <p14:section name="PLE 2" id="{6A9AAD8B-4C32-46FC-B4E2-9D3ED0FB26CE}">
          <p14:sldIdLst>
            <p14:sldId id="491"/>
            <p14:sldId id="511"/>
          </p14:sldIdLst>
        </p14:section>
        <p14:section name="PLE 3" id="{35F11D80-9C63-4AB6-8DFA-D9C8419DAA0F}">
          <p14:sldIdLst>
            <p14:sldId id="505"/>
            <p14:sldId id="512"/>
            <p14:sldId id="508"/>
            <p14:sldId id="509"/>
            <p14:sldId id="5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A66"/>
    <a:srgbClr val="66FF33"/>
    <a:srgbClr val="008000"/>
    <a:srgbClr val="993300"/>
    <a:srgbClr val="953735"/>
    <a:srgbClr val="984807"/>
    <a:srgbClr val="262626"/>
    <a:srgbClr val="404040"/>
    <a:srgbClr val="0D0D0D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4A0179-A260-42D5-A857-95E3B2186C57}" v="6" dt="2023-11-22T17:43:19.1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0" autoAdjust="0"/>
    <p:restoredTop sz="95847" autoAdjust="0"/>
  </p:normalViewPr>
  <p:slideViewPr>
    <p:cSldViewPr snapToGrid="0">
      <p:cViewPr varScale="1">
        <p:scale>
          <a:sx n="59" d="100"/>
          <a:sy n="59" d="100"/>
        </p:scale>
        <p:origin x="150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alez, Lizzet" userId="16661ac1-35cf-4ba0-8e6f-b21dda873190" providerId="ADAL" clId="{874A0179-A260-42D5-A857-95E3B2186C57}"/>
    <pc:docChg chg="undo custSel addSld modSld sldOrd modSection">
      <pc:chgData name="Gonzalez, Lizzet" userId="16661ac1-35cf-4ba0-8e6f-b21dda873190" providerId="ADAL" clId="{874A0179-A260-42D5-A857-95E3B2186C57}" dt="2023-11-22T19:00:11.547" v="95"/>
      <pc:docMkLst>
        <pc:docMk/>
      </pc:docMkLst>
      <pc:sldChg chg="modSp mod">
        <pc:chgData name="Gonzalez, Lizzet" userId="16661ac1-35cf-4ba0-8e6f-b21dda873190" providerId="ADAL" clId="{874A0179-A260-42D5-A857-95E3B2186C57}" dt="2023-11-22T17:17:19.414" v="67" actId="1076"/>
        <pc:sldMkLst>
          <pc:docMk/>
          <pc:sldMk cId="3531611720" sldId="474"/>
        </pc:sldMkLst>
        <pc:spChg chg="mod">
          <ac:chgData name="Gonzalez, Lizzet" userId="16661ac1-35cf-4ba0-8e6f-b21dda873190" providerId="ADAL" clId="{874A0179-A260-42D5-A857-95E3B2186C57}" dt="2023-11-22T17:17:19.414" v="67" actId="1076"/>
          <ac:spMkLst>
            <pc:docMk/>
            <pc:sldMk cId="3531611720" sldId="474"/>
            <ac:spMk id="7" creationId="{23A93D2D-7A0D-477A-9DE9-AA3A95670AC1}"/>
          </ac:spMkLst>
        </pc:spChg>
      </pc:sldChg>
      <pc:sldChg chg="modSp mod">
        <pc:chgData name="Gonzalez, Lizzet" userId="16661ac1-35cf-4ba0-8e6f-b21dda873190" providerId="ADAL" clId="{874A0179-A260-42D5-A857-95E3B2186C57}" dt="2023-11-22T17:17:42.158" v="70" actId="1076"/>
        <pc:sldMkLst>
          <pc:docMk/>
          <pc:sldMk cId="3041019857" sldId="491"/>
        </pc:sldMkLst>
        <pc:spChg chg="mod">
          <ac:chgData name="Gonzalez, Lizzet" userId="16661ac1-35cf-4ba0-8e6f-b21dda873190" providerId="ADAL" clId="{874A0179-A260-42D5-A857-95E3B2186C57}" dt="2023-11-22T17:17:42.158" v="70" actId="1076"/>
          <ac:spMkLst>
            <pc:docMk/>
            <pc:sldMk cId="3041019857" sldId="491"/>
            <ac:spMk id="6" creationId="{856F2D7C-A39E-40AA-8C17-F767FAC15E5D}"/>
          </ac:spMkLst>
        </pc:spChg>
        <pc:picChg chg="mod">
          <ac:chgData name="Gonzalez, Lizzet" userId="16661ac1-35cf-4ba0-8e6f-b21dda873190" providerId="ADAL" clId="{874A0179-A260-42D5-A857-95E3B2186C57}" dt="2023-11-22T17:17:27.116" v="69" actId="1076"/>
          <ac:picMkLst>
            <pc:docMk/>
            <pc:sldMk cId="3041019857" sldId="491"/>
            <ac:picMk id="4" creationId="{7D6C96EB-1FAD-7A5A-7968-61D7BB14B9FF}"/>
          </ac:picMkLst>
        </pc:picChg>
      </pc:sldChg>
      <pc:sldChg chg="modSp mod">
        <pc:chgData name="Gonzalez, Lizzet" userId="16661ac1-35cf-4ba0-8e6f-b21dda873190" providerId="ADAL" clId="{874A0179-A260-42D5-A857-95E3B2186C57}" dt="2023-11-22T17:18:20.711" v="72" actId="1076"/>
        <pc:sldMkLst>
          <pc:docMk/>
          <pc:sldMk cId="2029825285" sldId="505"/>
        </pc:sldMkLst>
        <pc:spChg chg="mod">
          <ac:chgData name="Gonzalez, Lizzet" userId="16661ac1-35cf-4ba0-8e6f-b21dda873190" providerId="ADAL" clId="{874A0179-A260-42D5-A857-95E3B2186C57}" dt="2023-11-22T17:18:20.711" v="72" actId="1076"/>
          <ac:spMkLst>
            <pc:docMk/>
            <pc:sldMk cId="2029825285" sldId="505"/>
            <ac:spMk id="6" creationId="{856F2D7C-A39E-40AA-8C17-F767FAC15E5D}"/>
          </ac:spMkLst>
        </pc:spChg>
      </pc:sldChg>
      <pc:sldChg chg="modSp mod">
        <pc:chgData name="Gonzalez, Lizzet" userId="16661ac1-35cf-4ba0-8e6f-b21dda873190" providerId="ADAL" clId="{874A0179-A260-42D5-A857-95E3B2186C57}" dt="2023-11-22T17:19:29.335" v="75" actId="1076"/>
        <pc:sldMkLst>
          <pc:docMk/>
          <pc:sldMk cId="3148569331" sldId="508"/>
        </pc:sldMkLst>
        <pc:spChg chg="mod">
          <ac:chgData name="Gonzalez, Lizzet" userId="16661ac1-35cf-4ba0-8e6f-b21dda873190" providerId="ADAL" clId="{874A0179-A260-42D5-A857-95E3B2186C57}" dt="2023-11-22T17:19:29.335" v="75" actId="1076"/>
          <ac:spMkLst>
            <pc:docMk/>
            <pc:sldMk cId="3148569331" sldId="508"/>
            <ac:spMk id="6" creationId="{856F2D7C-A39E-40AA-8C17-F767FAC15E5D}"/>
          </ac:spMkLst>
        </pc:spChg>
      </pc:sldChg>
      <pc:sldChg chg="modSp mod ord">
        <pc:chgData name="Gonzalez, Lizzet" userId="16661ac1-35cf-4ba0-8e6f-b21dda873190" providerId="ADAL" clId="{874A0179-A260-42D5-A857-95E3B2186C57}" dt="2023-11-22T19:00:11.547" v="95"/>
        <pc:sldMkLst>
          <pc:docMk/>
          <pc:sldMk cId="2851224526" sldId="509"/>
        </pc:sldMkLst>
        <pc:spChg chg="mod">
          <ac:chgData name="Gonzalez, Lizzet" userId="16661ac1-35cf-4ba0-8e6f-b21dda873190" providerId="ADAL" clId="{874A0179-A260-42D5-A857-95E3B2186C57}" dt="2023-11-22T17:19:14.854" v="74" actId="1076"/>
          <ac:spMkLst>
            <pc:docMk/>
            <pc:sldMk cId="2851224526" sldId="509"/>
            <ac:spMk id="6" creationId="{856F2D7C-A39E-40AA-8C17-F767FAC15E5D}"/>
          </ac:spMkLst>
        </pc:spChg>
      </pc:sldChg>
      <pc:sldChg chg="addSp delSp modSp add mod">
        <pc:chgData name="Gonzalez, Lizzet" userId="16661ac1-35cf-4ba0-8e6f-b21dda873190" providerId="ADAL" clId="{874A0179-A260-42D5-A857-95E3B2186C57}" dt="2023-11-22T17:12:05.884" v="14" actId="14100"/>
        <pc:sldMkLst>
          <pc:docMk/>
          <pc:sldMk cId="2670737924" sldId="510"/>
        </pc:sldMkLst>
        <pc:spChg chg="del">
          <ac:chgData name="Gonzalez, Lizzet" userId="16661ac1-35cf-4ba0-8e6f-b21dda873190" providerId="ADAL" clId="{874A0179-A260-42D5-A857-95E3B2186C57}" dt="2023-11-22T17:02:30.920" v="1" actId="21"/>
          <ac:spMkLst>
            <pc:docMk/>
            <pc:sldMk cId="2670737924" sldId="510"/>
            <ac:spMk id="7" creationId="{23A93D2D-7A0D-477A-9DE9-AA3A95670AC1}"/>
          </ac:spMkLst>
        </pc:spChg>
        <pc:picChg chg="add mod">
          <ac:chgData name="Gonzalez, Lizzet" userId="16661ac1-35cf-4ba0-8e6f-b21dda873190" providerId="ADAL" clId="{874A0179-A260-42D5-A857-95E3B2186C57}" dt="2023-11-22T17:12:05.884" v="14" actId="14100"/>
          <ac:picMkLst>
            <pc:docMk/>
            <pc:sldMk cId="2670737924" sldId="510"/>
            <ac:picMk id="3" creationId="{DFCD4BEA-8F07-0EAF-802C-6063060FA405}"/>
          </ac:picMkLst>
        </pc:picChg>
      </pc:sldChg>
      <pc:sldChg chg="addSp delSp modSp add mod">
        <pc:chgData name="Gonzalez, Lizzet" userId="16661ac1-35cf-4ba0-8e6f-b21dda873190" providerId="ADAL" clId="{874A0179-A260-42D5-A857-95E3B2186C57}" dt="2023-11-22T17:13:37.991" v="23" actId="1582"/>
        <pc:sldMkLst>
          <pc:docMk/>
          <pc:sldMk cId="3226094008" sldId="511"/>
        </pc:sldMkLst>
        <pc:spChg chg="del">
          <ac:chgData name="Gonzalez, Lizzet" userId="16661ac1-35cf-4ba0-8e6f-b21dda873190" providerId="ADAL" clId="{874A0179-A260-42D5-A857-95E3B2186C57}" dt="2023-11-22T17:12:35.670" v="15" actId="21"/>
          <ac:spMkLst>
            <pc:docMk/>
            <pc:sldMk cId="3226094008" sldId="511"/>
            <ac:spMk id="6" creationId="{856F2D7C-A39E-40AA-8C17-F767FAC15E5D}"/>
          </ac:spMkLst>
        </pc:spChg>
        <pc:picChg chg="add mod">
          <ac:chgData name="Gonzalez, Lizzet" userId="16661ac1-35cf-4ba0-8e6f-b21dda873190" providerId="ADAL" clId="{874A0179-A260-42D5-A857-95E3B2186C57}" dt="2023-11-22T17:13:37.991" v="23" actId="1582"/>
          <ac:picMkLst>
            <pc:docMk/>
            <pc:sldMk cId="3226094008" sldId="511"/>
            <ac:picMk id="2" creationId="{5D1F235E-6858-8735-2216-23B49D7DBC72}"/>
          </ac:picMkLst>
        </pc:picChg>
      </pc:sldChg>
      <pc:sldChg chg="addSp delSp modSp add mod">
        <pc:chgData name="Gonzalez, Lizzet" userId="16661ac1-35cf-4ba0-8e6f-b21dda873190" providerId="ADAL" clId="{874A0179-A260-42D5-A857-95E3B2186C57}" dt="2023-11-22T17:14:55.722" v="31" actId="14100"/>
        <pc:sldMkLst>
          <pc:docMk/>
          <pc:sldMk cId="893925963" sldId="512"/>
        </pc:sldMkLst>
        <pc:spChg chg="del">
          <ac:chgData name="Gonzalez, Lizzet" userId="16661ac1-35cf-4ba0-8e6f-b21dda873190" providerId="ADAL" clId="{874A0179-A260-42D5-A857-95E3B2186C57}" dt="2023-11-22T17:14:00.171" v="24" actId="21"/>
          <ac:spMkLst>
            <pc:docMk/>
            <pc:sldMk cId="893925963" sldId="512"/>
            <ac:spMk id="6" creationId="{856F2D7C-A39E-40AA-8C17-F767FAC15E5D}"/>
          </ac:spMkLst>
        </pc:spChg>
        <pc:picChg chg="add mod">
          <ac:chgData name="Gonzalez, Lizzet" userId="16661ac1-35cf-4ba0-8e6f-b21dda873190" providerId="ADAL" clId="{874A0179-A260-42D5-A857-95E3B2186C57}" dt="2023-11-22T17:14:55.722" v="31" actId="14100"/>
          <ac:picMkLst>
            <pc:docMk/>
            <pc:sldMk cId="893925963" sldId="512"/>
            <ac:picMk id="3" creationId="{BC447103-AAA7-C8D9-440B-F56E9ADC3587}"/>
          </ac:picMkLst>
        </pc:picChg>
      </pc:sldChg>
      <pc:sldChg chg="addSp delSp modSp add mod">
        <pc:chgData name="Gonzalez, Lizzet" userId="16661ac1-35cf-4ba0-8e6f-b21dda873190" providerId="ADAL" clId="{874A0179-A260-42D5-A857-95E3B2186C57}" dt="2023-11-22T17:44:39.677" v="93" actId="14100"/>
        <pc:sldMkLst>
          <pc:docMk/>
          <pc:sldMk cId="1797696958" sldId="513"/>
        </pc:sldMkLst>
        <pc:spChg chg="del">
          <ac:chgData name="Gonzalez, Lizzet" userId="16661ac1-35cf-4ba0-8e6f-b21dda873190" providerId="ADAL" clId="{874A0179-A260-42D5-A857-95E3B2186C57}" dt="2023-11-22T17:15:04.909" v="32" actId="21"/>
          <ac:spMkLst>
            <pc:docMk/>
            <pc:sldMk cId="1797696958" sldId="513"/>
            <ac:spMk id="6" creationId="{856F2D7C-A39E-40AA-8C17-F767FAC15E5D}"/>
          </ac:spMkLst>
        </pc:spChg>
        <pc:spChg chg="mod">
          <ac:chgData name="Gonzalez, Lizzet" userId="16661ac1-35cf-4ba0-8e6f-b21dda873190" providerId="ADAL" clId="{874A0179-A260-42D5-A857-95E3B2186C57}" dt="2023-11-22T17:15:13.876" v="58" actId="20577"/>
          <ac:spMkLst>
            <pc:docMk/>
            <pc:sldMk cId="1797696958" sldId="513"/>
            <ac:spMk id="18" creationId="{00000000-0000-0000-0000-000000000000}"/>
          </ac:spMkLst>
        </pc:spChg>
        <pc:picChg chg="add del mod">
          <ac:chgData name="Gonzalez, Lizzet" userId="16661ac1-35cf-4ba0-8e6f-b21dda873190" providerId="ADAL" clId="{874A0179-A260-42D5-A857-95E3B2186C57}" dt="2023-11-22T17:41:10.208" v="76" actId="21"/>
          <ac:picMkLst>
            <pc:docMk/>
            <pc:sldMk cId="1797696958" sldId="513"/>
            <ac:picMk id="3" creationId="{F65F512A-599D-829C-1837-F392F2B49C92}"/>
          </ac:picMkLst>
        </pc:picChg>
        <pc:picChg chg="add del mod">
          <ac:chgData name="Gonzalez, Lizzet" userId="16661ac1-35cf-4ba0-8e6f-b21dda873190" providerId="ADAL" clId="{874A0179-A260-42D5-A857-95E3B2186C57}" dt="2023-11-22T17:42:37.774" v="84" actId="21"/>
          <ac:picMkLst>
            <pc:docMk/>
            <pc:sldMk cId="1797696958" sldId="513"/>
            <ac:picMk id="4" creationId="{334D4D0F-29CD-1C45-1320-528603BCCDC9}"/>
          </ac:picMkLst>
        </pc:picChg>
        <pc:picChg chg="add mod">
          <ac:chgData name="Gonzalez, Lizzet" userId="16661ac1-35cf-4ba0-8e6f-b21dda873190" providerId="ADAL" clId="{874A0179-A260-42D5-A857-95E3B2186C57}" dt="2023-11-22T17:44:39.677" v="93" actId="14100"/>
          <ac:picMkLst>
            <pc:docMk/>
            <pc:sldMk cId="1797696958" sldId="513"/>
            <ac:picMk id="5" creationId="{61C10872-6785-6C95-60E4-2F9BB1E10F5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7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69" tIns="45539" rIns="91069" bIns="45539" numCol="1" anchor="t" anchorCtr="0" compatLnSpc="1">
            <a:prstTxWarp prst="textNoShape">
              <a:avLst/>
            </a:prstTxWarp>
          </a:bodyPr>
          <a:lstStyle>
            <a:lvl1pPr defTabSz="909703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934" y="7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69" tIns="45539" rIns="91069" bIns="45539" numCol="1" anchor="t" anchorCtr="0" compatLnSpc="1">
            <a:prstTxWarp prst="textNoShape">
              <a:avLst/>
            </a:prstTxWarp>
          </a:bodyPr>
          <a:lstStyle>
            <a:lvl1pPr algn="r" defTabSz="909703" eaLnBrk="0" hangingPunct="0">
              <a:defRPr sz="1200"/>
            </a:lvl1pPr>
          </a:lstStyle>
          <a:p>
            <a:pPr>
              <a:defRPr/>
            </a:pPr>
            <a:fld id="{7032F11D-4187-4AE5-A851-6FA030BCCA7A}" type="datetimeFigureOut">
              <a:rPr lang="en-US"/>
              <a:pPr>
                <a:defRPr/>
              </a:pPr>
              <a:t>11/22/2023</a:t>
            </a:fld>
            <a:endParaRPr lang="en-US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" y="8844267"/>
            <a:ext cx="3043649" cy="46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69" tIns="45539" rIns="91069" bIns="45539" numCol="1" anchor="b" anchorCtr="0" compatLnSpc="1">
            <a:prstTxWarp prst="textNoShape">
              <a:avLst/>
            </a:prstTxWarp>
          </a:bodyPr>
          <a:lstStyle>
            <a:lvl1pPr defTabSz="909703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934" y="8844267"/>
            <a:ext cx="3043649" cy="46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69" tIns="45539" rIns="91069" bIns="45539" numCol="1" anchor="b" anchorCtr="0" compatLnSpc="1">
            <a:prstTxWarp prst="textNoShape">
              <a:avLst/>
            </a:prstTxWarp>
          </a:bodyPr>
          <a:lstStyle>
            <a:lvl1pPr algn="r" defTabSz="909703" eaLnBrk="0" hangingPunct="0">
              <a:defRPr sz="1200"/>
            </a:lvl1pPr>
          </a:lstStyle>
          <a:p>
            <a:pPr>
              <a:defRPr/>
            </a:pPr>
            <a:fld id="{9DB35889-2DD4-4C3C-81F3-5D0DEAFB25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94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7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60" tIns="46481" rIns="92960" bIns="46481" numCol="1" anchor="t" anchorCtr="0" compatLnSpc="1">
            <a:prstTxWarp prst="textNoShape">
              <a:avLst/>
            </a:prstTxWarp>
          </a:bodyPr>
          <a:lstStyle>
            <a:lvl1pPr defTabSz="93026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934" y="7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60" tIns="46481" rIns="92960" bIns="46481" numCol="1" anchor="t" anchorCtr="0" compatLnSpc="1">
            <a:prstTxWarp prst="textNoShape">
              <a:avLst/>
            </a:prstTxWarp>
          </a:bodyPr>
          <a:lstStyle>
            <a:lvl1pPr algn="r" defTabSz="93026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52963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619" y="4420591"/>
            <a:ext cx="5617869" cy="418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60" tIns="46481" rIns="92960" bIns="464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" y="8841189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60" tIns="46481" rIns="92960" bIns="46481" numCol="1" anchor="b" anchorCtr="0" compatLnSpc="1">
            <a:prstTxWarp prst="textNoShape">
              <a:avLst/>
            </a:prstTxWarp>
          </a:bodyPr>
          <a:lstStyle>
            <a:lvl1pPr defTabSz="93026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934" y="8841189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60" tIns="46481" rIns="92960" bIns="46481" numCol="1" anchor="b" anchorCtr="0" compatLnSpc="1">
            <a:prstTxWarp prst="textNoShape">
              <a:avLst/>
            </a:prstTxWarp>
          </a:bodyPr>
          <a:lstStyle>
            <a:lvl1pPr algn="r" defTabSz="930268">
              <a:defRPr sz="1200"/>
            </a:lvl1pPr>
          </a:lstStyle>
          <a:p>
            <a:pPr>
              <a:defRPr/>
            </a:pPr>
            <a:fld id="{7CDFA967-45A9-4741-96DC-8C41C79AF5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909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60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83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21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97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70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41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96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95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8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0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C5CCBC"/>
          </a:solidFill>
          <a:ln w="9525">
            <a:solidFill>
              <a:srgbClr val="C5CCB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3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867400"/>
            <a:ext cx="180181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2362200"/>
            <a:ext cx="7772400" cy="16002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P2550 Light Rail Vehicle Program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4114800"/>
            <a:ext cx="7773987" cy="12192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noProof="0"/>
              <a:t>FTA Quarterly Meeting</a:t>
            </a:r>
          </a:p>
          <a:p>
            <a:pPr lvl="0"/>
            <a:r>
              <a:rPr lang="en-US" noProof="0"/>
              <a:t>December 01, 2010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5181600" y="6553200"/>
            <a:ext cx="3124200" cy="228600"/>
          </a:xfrm>
          <a:prstGeom prst="rect">
            <a:avLst/>
          </a:prstGeom>
        </p:spPr>
        <p:txBody>
          <a:bodyPr vert="horz" wrap="square" lIns="78666" tIns="39333" rIns="78666" bIns="393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1"/>
                </a:solidFill>
                <a:latin typeface="ScalaSansLF-Bold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382000" y="6553200"/>
            <a:ext cx="609600" cy="228600"/>
          </a:xfrm>
          <a:prstGeom prst="rect">
            <a:avLst/>
          </a:prstGeom>
        </p:spPr>
        <p:txBody>
          <a:bodyPr vert="horz" wrap="square" lIns="78666" tIns="39333" rIns="78666" bIns="393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chemeClr val="bg1"/>
                </a:solidFill>
                <a:latin typeface="ScalaSansLF-Bold" pitchFamily="2" charset="0"/>
              </a:defRPr>
            </a:lvl1pPr>
          </a:lstStyle>
          <a:p>
            <a:pPr>
              <a:defRPr/>
            </a:pPr>
            <a:fld id="{CAE9837B-5F95-4AD3-A42A-391B010141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90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36525"/>
            <a:ext cx="2016125" cy="527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136525"/>
            <a:ext cx="5895975" cy="527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443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6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87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295400"/>
            <a:ext cx="38084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295400"/>
            <a:ext cx="38084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455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928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18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55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90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12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C5CCBC"/>
          </a:solidFill>
          <a:ln w="9525">
            <a:solidFill>
              <a:srgbClr val="C5CCB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8363" y="136525"/>
            <a:ext cx="7769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666" tIns="39333" rIns="78666" bIns="39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295400"/>
            <a:ext cx="77692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666" tIns="39333" rIns="78666" bIns="39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3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47675" y="6019800"/>
            <a:ext cx="1152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705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l" defTabSz="787400" rtl="0" eaLnBrk="0" fontAlgn="base" hangingPunct="0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+mj-lt"/>
          <a:ea typeface="+mj-ea"/>
          <a:cs typeface="+mj-cs"/>
        </a:defRPr>
      </a:lvl1pPr>
      <a:lvl2pPr algn="l" defTabSz="787400" rtl="0" eaLnBrk="0" fontAlgn="base" hangingPunct="0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2pPr>
      <a:lvl3pPr algn="l" defTabSz="787400" rtl="0" eaLnBrk="0" fontAlgn="base" hangingPunct="0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3pPr>
      <a:lvl4pPr algn="l" defTabSz="787400" rtl="0" eaLnBrk="0" fontAlgn="base" hangingPunct="0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4pPr>
      <a:lvl5pPr algn="l" defTabSz="787400" rtl="0" eaLnBrk="0" fontAlgn="base" hangingPunct="0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5pPr>
      <a:lvl6pPr marL="457200" algn="l" defTabSz="787400" rtl="0" fontAlgn="base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6pPr>
      <a:lvl7pPr marL="914400" algn="l" defTabSz="787400" rtl="0" fontAlgn="base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7pPr>
      <a:lvl8pPr marL="1371600" algn="l" defTabSz="787400" rtl="0" fontAlgn="base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8pPr>
      <a:lvl9pPr marL="1828800" algn="l" defTabSz="787400" rtl="0" fontAlgn="base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9pPr>
    </p:titleStyle>
    <p:bodyStyle>
      <a:lvl1pPr marL="295275" indent="-295275" algn="l" defTabSz="78740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639763" indent="-247650" algn="l" defTabSz="7874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982663" indent="-195263" algn="l" defTabSz="7874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377950" indent="-198438" algn="l" defTabSz="7874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1770063" indent="-196850" algn="l" defTabSz="787400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227263" indent="-196850" algn="l" defTabSz="78740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684463" indent="-196850" algn="l" defTabSz="78740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141663" indent="-196850" algn="l" defTabSz="78740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598863" indent="-196850" algn="l" defTabSz="78740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6D9750-941B-2B6C-1B9D-2B1A1306F4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4346"/>
          <a:stretch/>
        </p:blipFill>
        <p:spPr>
          <a:xfrm>
            <a:off x="-285751" y="0"/>
            <a:ext cx="10024111" cy="7066441"/>
          </a:xfrm>
          <a:prstGeom prst="rect">
            <a:avLst/>
          </a:prstGeom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0" y="51517"/>
            <a:ext cx="2382253" cy="417005"/>
          </a:xfrm>
          <a:prstGeom prst="rect">
            <a:avLst/>
          </a:prstGeom>
          <a:solidFill>
            <a:srgbClr val="7F7F7F">
              <a:alpha val="90000"/>
            </a:srgbClr>
          </a:solidFill>
          <a:ln>
            <a:noFill/>
          </a:ln>
          <a:effectLst/>
        </p:spPr>
        <p:txBody>
          <a:bodyPr lIns="78666" tIns="39333" rIns="78666" bIns="39333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/>
              <a:t>Los Angeles County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/>
              <a:t>Metropolitan Transportation Authority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49D9F-C10F-4603-BAD1-61D470AD496D}"/>
              </a:ext>
            </a:extLst>
          </p:cNvPr>
          <p:cNvSpPr txBox="1"/>
          <p:nvPr/>
        </p:nvSpPr>
        <p:spPr>
          <a:xfrm>
            <a:off x="2859622" y="863572"/>
            <a:ext cx="3733363" cy="861774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 CONSTRUCTION SAFETY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December 2023 FTA Quarterly Review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accumulated through October 2023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15309-47E8-4EEC-87B6-69F8AF77D338}"/>
              </a:ext>
            </a:extLst>
          </p:cNvPr>
          <p:cNvSpPr txBox="1"/>
          <p:nvPr/>
        </p:nvSpPr>
        <p:spPr>
          <a:xfrm>
            <a:off x="3267349" y="5348097"/>
            <a:ext cx="3083951" cy="646331"/>
          </a:xfrm>
          <a:prstGeom prst="rect">
            <a:avLst/>
          </a:prstGeom>
          <a:solidFill>
            <a:srgbClr val="953735">
              <a:alpha val="80000"/>
            </a:srgbClr>
          </a:solidFill>
          <a:ln w="19050">
            <a:solidFill>
              <a:srgbClr val="9537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 construction projects have an average </a:t>
            </a:r>
          </a:p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Recordable Incident rate of 1.7</a:t>
            </a:r>
          </a:p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Compared to the National average of 2.4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8F7E3D-F232-9149-4D2E-E8E5EF356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07" y="6092646"/>
            <a:ext cx="2048434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86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0D2E03-D629-D4D0-C2E6-860305BF6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5895343"/>
          </a:xfrm>
          <a:prstGeom prst="rect">
            <a:avLst/>
          </a:prstGeom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70827" y="197752"/>
            <a:ext cx="5982839" cy="384721"/>
          </a:xfrm>
          <a:prstGeom prst="rect">
            <a:avLst/>
          </a:prstGeom>
          <a:solidFill>
            <a:schemeClr val="accent3">
              <a:lumMod val="50000"/>
              <a:alpha val="81961"/>
            </a:schemeClr>
          </a:solidFill>
          <a:ln w="6350"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3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10872-6785-6C95-60E4-2F9BB1E1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44" y="1374421"/>
            <a:ext cx="8218311" cy="410915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9769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58B2A-8D09-E2C3-99D9-9ED065917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" r="7886"/>
          <a:stretch/>
        </p:blipFill>
        <p:spPr>
          <a:xfrm>
            <a:off x="0" y="0"/>
            <a:ext cx="9144000" cy="5944298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17089" y="310527"/>
            <a:ext cx="5919479" cy="384721"/>
          </a:xfrm>
          <a:prstGeom prst="rect">
            <a:avLst/>
          </a:prstGeom>
          <a:solidFill>
            <a:srgbClr val="CC9900">
              <a:alpha val="69020"/>
            </a:srgb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Westside Purple Line Extension Section 1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93D2D-7A0D-477A-9DE9-AA3A95670AC1}"/>
              </a:ext>
            </a:extLst>
          </p:cNvPr>
          <p:cNvSpPr txBox="1"/>
          <p:nvPr/>
        </p:nvSpPr>
        <p:spPr>
          <a:xfrm>
            <a:off x="2016699" y="3429000"/>
            <a:ext cx="5110601" cy="2354491"/>
          </a:xfrm>
          <a:prstGeom prst="rect">
            <a:avLst/>
          </a:prstGeom>
          <a:solidFill>
            <a:srgbClr val="CC9900">
              <a:alpha val="70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Data and Statistics as of:                         October 31, 2023</a:t>
            </a:r>
          </a:p>
          <a:p>
            <a:pPr>
              <a:defRPr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Project to Date Total Work Hours:                        9,262,172   </a:t>
            </a:r>
            <a:endParaRPr lang="en-US" sz="1400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Recordable Injuries:                                                 41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Recordable Injury Rate per 200,000 Labor Hours:        0.88     </a:t>
            </a:r>
            <a:endParaRPr lang="en-US" sz="1400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BLS National Heavy Construction Incident Rate:            2.4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Days Away Cases:                                                     4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DART Injury Rate:			                  0.09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National DART Rate:                                                       1.5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F674EA6-BE79-44B1-A6D0-150ADCB6F0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6" y="6124067"/>
            <a:ext cx="1567543" cy="582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611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58B2A-8D09-E2C3-99D9-9ED065917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" r="7886"/>
          <a:stretch/>
        </p:blipFill>
        <p:spPr>
          <a:xfrm>
            <a:off x="0" y="0"/>
            <a:ext cx="9144000" cy="5944298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17089" y="310527"/>
            <a:ext cx="5919479" cy="384721"/>
          </a:xfrm>
          <a:prstGeom prst="rect">
            <a:avLst/>
          </a:prstGeom>
          <a:solidFill>
            <a:srgbClr val="CC9900">
              <a:alpha val="69020"/>
            </a:srgb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Westside Purple Line Extension Section 1 Project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F674EA6-BE79-44B1-A6D0-150ADCB6F0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6" y="6124067"/>
            <a:ext cx="1567543" cy="58268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CD4BEA-8F07-0EAF-802C-6063060FA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555" y="1638502"/>
            <a:ext cx="8240889" cy="37479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70737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6C96EB-1FAD-7A5A-7968-61D7BB14B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378" y="-768733"/>
            <a:ext cx="9260378" cy="6857999"/>
          </a:xfrm>
          <a:prstGeom prst="rect">
            <a:avLst/>
          </a:prstGeom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657678" y="127043"/>
            <a:ext cx="6047007" cy="384721"/>
          </a:xfrm>
          <a:prstGeom prst="rect">
            <a:avLst/>
          </a:prstGeom>
          <a:solidFill>
            <a:srgbClr val="404040">
              <a:alpha val="74118"/>
            </a:srgbClr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2 Project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F2D7C-A39E-40AA-8C17-F767FAC15E5D}"/>
              </a:ext>
            </a:extLst>
          </p:cNvPr>
          <p:cNvSpPr txBox="1"/>
          <p:nvPr/>
        </p:nvSpPr>
        <p:spPr>
          <a:xfrm>
            <a:off x="1962186" y="3619365"/>
            <a:ext cx="5219627" cy="2354491"/>
          </a:xfrm>
          <a:prstGeom prst="rect">
            <a:avLst/>
          </a:prstGeom>
          <a:solidFill>
            <a:srgbClr val="262626">
              <a:alpha val="80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Data and Statistics as of:                           October 31, 2023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n-US" sz="500" dirty="0"/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Project to Date Total Work Hours:                          3,685,978   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Recordable Injuries:                                                   53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Recordable Injury Rate per 200,000 Labor Hours:          2.88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BLS National Heavy Construction Incident Rate:              2.4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Days Away Cases:                                                     11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DART Injury Rate:                                                           0.60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National DART Rate:                                                        1.5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5044C9-43FA-4BB8-AD63-19C82457E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9" y="6158399"/>
            <a:ext cx="1567543" cy="582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1019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6C96EB-1FAD-7A5A-7968-61D7BB14B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378" y="-768733"/>
            <a:ext cx="9260378" cy="6857999"/>
          </a:xfrm>
          <a:prstGeom prst="rect">
            <a:avLst/>
          </a:prstGeom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657678" y="127043"/>
            <a:ext cx="6047007" cy="384721"/>
          </a:xfrm>
          <a:prstGeom prst="rect">
            <a:avLst/>
          </a:prstGeom>
          <a:solidFill>
            <a:srgbClr val="404040">
              <a:alpha val="74118"/>
            </a:srgbClr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2 Project 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5044C9-43FA-4BB8-AD63-19C82457E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9" y="6158399"/>
            <a:ext cx="1567543" cy="58268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1F235E-6858-8735-2216-23B49D7DB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32" y="1259747"/>
            <a:ext cx="8195735" cy="43385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26094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6F474-F8DF-A920-7BF8-AB62EC7A3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13190"/>
          <a:stretch/>
        </p:blipFill>
        <p:spPr>
          <a:xfrm>
            <a:off x="0" y="2105"/>
            <a:ext cx="9144000" cy="5949808"/>
          </a:xfrm>
          <a:prstGeom prst="rect">
            <a:avLst/>
          </a:prstGeom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70827" y="197752"/>
            <a:ext cx="5982839" cy="384721"/>
          </a:xfrm>
          <a:prstGeom prst="rect">
            <a:avLst/>
          </a:prstGeom>
          <a:solidFill>
            <a:schemeClr val="accent3">
              <a:lumMod val="50000"/>
              <a:alpha val="81961"/>
            </a:schemeClr>
          </a:solidFill>
          <a:ln w="6350"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3 Project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F2D7C-A39E-40AA-8C17-F767FAC15E5D}"/>
              </a:ext>
            </a:extLst>
          </p:cNvPr>
          <p:cNvSpPr txBox="1"/>
          <p:nvPr/>
        </p:nvSpPr>
        <p:spPr>
          <a:xfrm>
            <a:off x="1975156" y="3482720"/>
            <a:ext cx="5193687" cy="2354491"/>
          </a:xfrm>
          <a:prstGeom prst="rect">
            <a:avLst/>
          </a:prstGeom>
          <a:solidFill>
            <a:schemeClr val="accent3">
              <a:lumMod val="50000"/>
              <a:alpha val="86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Data and Statistics as of:                           October 31, 2023</a:t>
            </a:r>
          </a:p>
          <a:p>
            <a:pPr>
              <a:defRPr/>
            </a:pPr>
            <a:endParaRPr lang="en-US" sz="500" dirty="0"/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Project to Date Total Work Hours:                          2,927,611    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Recordable Injuries:                                                  20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Recordable Injury Rate per 200,000 Labor Hours:         1.37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BLS National Heavy Construction Incident Rate:             2.4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Days Away Cases:                                                      5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DART Injury Rate:                                                           0.34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National DART Rate:                                                        1.5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69D3F3-6116-476D-945B-D7745F321A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4" y="6076228"/>
            <a:ext cx="1567543" cy="58268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72F7D2-3DAE-7113-0ABD-06A1EEEE897E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982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6F474-F8DF-A920-7BF8-AB62EC7A3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13190"/>
          <a:stretch/>
        </p:blipFill>
        <p:spPr>
          <a:xfrm>
            <a:off x="0" y="2105"/>
            <a:ext cx="9144000" cy="5949808"/>
          </a:xfrm>
          <a:prstGeom prst="rect">
            <a:avLst/>
          </a:prstGeom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70827" y="197752"/>
            <a:ext cx="5982839" cy="384721"/>
          </a:xfrm>
          <a:prstGeom prst="rect">
            <a:avLst/>
          </a:prstGeom>
          <a:solidFill>
            <a:schemeClr val="accent3">
              <a:lumMod val="50000"/>
              <a:alpha val="81961"/>
            </a:schemeClr>
          </a:solidFill>
          <a:ln w="6350"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3 Project 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69D3F3-6116-476D-945B-D7745F321A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4" y="6076228"/>
            <a:ext cx="1567543" cy="58268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72F7D2-3DAE-7113-0ABD-06A1EEEE897E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47103-AAA7-C8D9-440B-F56E9ADC3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89" y="1583267"/>
            <a:ext cx="8207022" cy="36914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9392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0D2E03-D629-D4D0-C2E6-860305BF6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5895343"/>
          </a:xfrm>
          <a:prstGeom prst="rect">
            <a:avLst/>
          </a:prstGeom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70827" y="197752"/>
            <a:ext cx="5982839" cy="677108"/>
          </a:xfrm>
          <a:prstGeom prst="rect">
            <a:avLst/>
          </a:prstGeom>
          <a:solidFill>
            <a:schemeClr val="accent3">
              <a:lumMod val="50000"/>
              <a:alpha val="81961"/>
            </a:schemeClr>
          </a:solidFill>
          <a:ln w="6350"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3 Project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C1152 Stations Contract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F2D7C-A39E-40AA-8C17-F767FAC15E5D}"/>
              </a:ext>
            </a:extLst>
          </p:cNvPr>
          <p:cNvSpPr txBox="1"/>
          <p:nvPr/>
        </p:nvSpPr>
        <p:spPr>
          <a:xfrm>
            <a:off x="1975156" y="3429000"/>
            <a:ext cx="5193687" cy="2354491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Data and Statistics as of:                          October 31, 2023</a:t>
            </a:r>
          </a:p>
          <a:p>
            <a:pPr>
              <a:defRPr/>
            </a:pPr>
            <a:endParaRPr lang="en-US" sz="500" dirty="0"/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Project to Date Total Work Hours:                        1,359,127   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Recordable Injuries:                                                   0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Recordable Injury Rate per 200,000 Labor Hours:             0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BLS National Heavy Construction Incident Rate:            2.4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Days Away Cases:                                                     0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DART Injury Rate:                                                               0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National DART Rate:                                                        1.5</a:t>
            </a:r>
          </a:p>
        </p:txBody>
      </p:sp>
    </p:spTree>
    <p:extLst>
      <p:ext uri="{BB962C8B-B14F-4D97-AF65-F5344CB8AC3E}">
        <p14:creationId xmlns:p14="http://schemas.microsoft.com/office/powerpoint/2010/main" val="3148569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F9DBCC-E438-1801-D448-CA14E2463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967983"/>
          </a:xfrm>
          <a:prstGeom prst="rect">
            <a:avLst/>
          </a:prstGeom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70827" y="197752"/>
            <a:ext cx="5982839" cy="677108"/>
          </a:xfrm>
          <a:prstGeom prst="rect">
            <a:avLst/>
          </a:prstGeom>
          <a:solidFill>
            <a:schemeClr val="accent3">
              <a:lumMod val="50000"/>
              <a:alpha val="81961"/>
            </a:schemeClr>
          </a:solidFill>
          <a:ln w="6350"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3 Project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C1151 Tunnels Contract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F2D7C-A39E-40AA-8C17-F767FAC15E5D}"/>
              </a:ext>
            </a:extLst>
          </p:cNvPr>
          <p:cNvSpPr txBox="1"/>
          <p:nvPr/>
        </p:nvSpPr>
        <p:spPr>
          <a:xfrm>
            <a:off x="1975156" y="3429000"/>
            <a:ext cx="5193687" cy="2354491"/>
          </a:xfrm>
          <a:prstGeom prst="rect">
            <a:avLst/>
          </a:prstGeom>
          <a:solidFill>
            <a:schemeClr val="accent3">
              <a:lumMod val="50000"/>
              <a:alpha val="8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Data and Statistics as of:                           October 31, 2023</a:t>
            </a:r>
          </a:p>
          <a:p>
            <a:pPr>
              <a:defRPr/>
            </a:pPr>
            <a:endParaRPr lang="en-US" sz="500" dirty="0"/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Project to Date Total Work Hours:                          1,568,484    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Recordable Injuries:                                                  20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Recordable Injury Rate per 200,000 Labor Hours:         2.55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BLS National Heavy Construction Incident Rate:             2.4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Days Away Cases:                                                      5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DART Injury Rate:                                                           0.64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National DART Rate:                                                        1.5</a:t>
            </a:r>
          </a:p>
        </p:txBody>
      </p:sp>
    </p:spTree>
    <p:extLst>
      <p:ext uri="{BB962C8B-B14F-4D97-AF65-F5344CB8AC3E}">
        <p14:creationId xmlns:p14="http://schemas.microsoft.com/office/powerpoint/2010/main" val="2851224526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ScalaSansLF-Bold"/>
        <a:ea typeface=""/>
        <a:cs typeface=""/>
      </a:majorFont>
      <a:minorFont>
        <a:latin typeface="ScalaSansLF-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072f36b-ed07-4348-b916-0e0f642edb5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4F33127604734B8A9D10699ECCB8D3" ma:contentTypeVersion="14" ma:contentTypeDescription="Create a new document." ma:contentTypeScope="" ma:versionID="6765c6335585dad92b3dd633f203499d">
  <xsd:schema xmlns:xsd="http://www.w3.org/2001/XMLSchema" xmlns:xs="http://www.w3.org/2001/XMLSchema" xmlns:p="http://schemas.microsoft.com/office/2006/metadata/properties" xmlns:ns3="46509dab-c181-45c9-a7a1-7f0045d44c65" xmlns:ns4="4072f36b-ed07-4348-b916-0e0f642edb59" targetNamespace="http://schemas.microsoft.com/office/2006/metadata/properties" ma:root="true" ma:fieldsID="b8dbe20c67964780497ef322cfdca2d1" ns3:_="" ns4:_="">
    <xsd:import namespace="46509dab-c181-45c9-a7a1-7f0045d44c65"/>
    <xsd:import namespace="4072f36b-ed07-4348-b916-0e0f642edb5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09dab-c181-45c9-a7a1-7f0045d44c6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2f36b-ed07-4348-b916-0e0f642edb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F7E6F7-F0A1-4B98-BD32-F8927B1E207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072f36b-ed07-4348-b916-0e0f642edb59"/>
    <ds:schemaRef ds:uri="http://purl.org/dc/terms/"/>
    <ds:schemaRef ds:uri="http://schemas.openxmlformats.org/package/2006/metadata/core-properties"/>
    <ds:schemaRef ds:uri="46509dab-c181-45c9-a7a1-7f0045d44c6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260ED23-7E70-4B30-BF9F-4EBAE5EAD2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509dab-c181-45c9-a7a1-7f0045d44c65"/>
    <ds:schemaRef ds:uri="4072f36b-ed07-4348-b916-0e0f642edb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C8FD75-527F-408F-95C7-48707F28B1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62996</TotalTime>
  <Words>402</Words>
  <Application>Microsoft Office PowerPoint</Application>
  <PresentationFormat>On-screen Show (4:3)</PresentationFormat>
  <Paragraphs>76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ScalaSansLF-Bold</vt:lpstr>
      <vt:lpstr>Times New Roman</vt:lpstr>
      <vt:lpstr>Wingdings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Bukhin, Leonid</dc:creator>
  <cp:lastModifiedBy>Hinojosa, Nancy</cp:lastModifiedBy>
  <cp:revision>439</cp:revision>
  <cp:lastPrinted>2023-11-20T17:24:16Z</cp:lastPrinted>
  <dcterms:created xsi:type="dcterms:W3CDTF">2011-08-17T16:42:08Z</dcterms:created>
  <dcterms:modified xsi:type="dcterms:W3CDTF">2023-11-22T19:51:33Z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0x010100384F33127604734B8A9D10699ECCB8D3</vt:lpwstr>
  </property>
</Properties>
</file>