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72" r:id="rId4"/>
  </p:sldMasterIdLst>
  <p:notesMasterIdLst>
    <p:notesMasterId r:id="rId40"/>
  </p:notesMasterIdLst>
  <p:handoutMasterIdLst>
    <p:handoutMasterId r:id="rId41"/>
  </p:handoutMasterIdLst>
  <p:sldIdLst>
    <p:sldId id="256" r:id="rId5"/>
    <p:sldId id="294" r:id="rId6"/>
    <p:sldId id="303" r:id="rId7"/>
    <p:sldId id="313" r:id="rId8"/>
    <p:sldId id="318" r:id="rId9"/>
    <p:sldId id="334" r:id="rId10"/>
    <p:sldId id="332" r:id="rId11"/>
    <p:sldId id="271" r:id="rId12"/>
    <p:sldId id="258" r:id="rId13"/>
    <p:sldId id="298" r:id="rId14"/>
    <p:sldId id="386" r:id="rId15"/>
    <p:sldId id="295" r:id="rId16"/>
    <p:sldId id="272" r:id="rId17"/>
    <p:sldId id="346" r:id="rId18"/>
    <p:sldId id="336" r:id="rId19"/>
    <p:sldId id="323" r:id="rId20"/>
    <p:sldId id="328" r:id="rId21"/>
    <p:sldId id="362" r:id="rId22"/>
    <p:sldId id="363" r:id="rId23"/>
    <p:sldId id="364" r:id="rId24"/>
    <p:sldId id="382" r:id="rId25"/>
    <p:sldId id="388" r:id="rId26"/>
    <p:sldId id="389" r:id="rId27"/>
    <p:sldId id="390" r:id="rId28"/>
    <p:sldId id="384" r:id="rId29"/>
    <p:sldId id="374" r:id="rId30"/>
    <p:sldId id="387" r:id="rId31"/>
    <p:sldId id="397" r:id="rId32"/>
    <p:sldId id="392" r:id="rId33"/>
    <p:sldId id="395" r:id="rId34"/>
    <p:sldId id="396" r:id="rId35"/>
    <p:sldId id="337" r:id="rId36"/>
    <p:sldId id="338" r:id="rId37"/>
    <p:sldId id="288" r:id="rId38"/>
    <p:sldId id="398" r:id="rId3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0" userDrawn="1">
          <p15:clr>
            <a:srgbClr val="A4A3A4"/>
          </p15:clr>
        </p15:guide>
        <p15:guide id="2" pos="2300" userDrawn="1">
          <p15:clr>
            <a:srgbClr val="A4A3A4"/>
          </p15:clr>
        </p15:guide>
        <p15:guide id="3" orient="horz" pos="3024" userDrawn="1">
          <p15:clr>
            <a:srgbClr val="A4A3A4"/>
          </p15:clr>
        </p15:guide>
        <p15:guide id="4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E75"/>
    <a:srgbClr val="E36803"/>
    <a:srgbClr val="264F81"/>
    <a:srgbClr val="1F497D"/>
    <a:srgbClr val="E46600"/>
    <a:srgbClr val="4BACC6"/>
    <a:srgbClr val="E46C0A"/>
    <a:srgbClr val="C3E3EC"/>
    <a:srgbClr val="435B74"/>
    <a:srgbClr val="4A6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254" autoAdjust="0"/>
    <p:restoredTop sz="81382" autoAdjust="0"/>
  </p:normalViewPr>
  <p:slideViewPr>
    <p:cSldViewPr snapToGrid="0">
      <p:cViewPr varScale="1">
        <p:scale>
          <a:sx n="95" d="100"/>
          <a:sy n="95" d="100"/>
        </p:scale>
        <p:origin x="18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3029" y="-86"/>
      </p:cViewPr>
      <p:guideLst>
        <p:guide orient="horz" pos="3020"/>
        <p:guide orient="horz" pos="3024"/>
        <p:guide pos="2300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97EB6-47AD-488C-80A6-D90F8F079432}" type="doc">
      <dgm:prSet loTypeId="urn:microsoft.com/office/officeart/2005/8/layout/bProcess3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D8FF8FF-317A-4601-ACB6-353864FB2B0E}">
      <dgm:prSet phldrT="[Text]"/>
      <dgm:spPr/>
      <dgm:t>
        <a:bodyPr/>
        <a:lstStyle/>
        <a:p>
          <a:r>
            <a:rPr lang="en-US" dirty="0" smtClean="0"/>
            <a:t>Notice Of Intent</a:t>
          </a:r>
          <a:endParaRPr lang="en-US" dirty="0"/>
        </a:p>
      </dgm:t>
    </dgm:pt>
    <dgm:pt modelId="{25D20973-F214-4C57-99B5-B4BFAD474D4F}" type="parTrans" cxnId="{07E81B27-D2A6-4961-8223-2AFB4B478F60}">
      <dgm:prSet/>
      <dgm:spPr/>
      <dgm:t>
        <a:bodyPr/>
        <a:lstStyle/>
        <a:p>
          <a:endParaRPr lang="en-US"/>
        </a:p>
      </dgm:t>
    </dgm:pt>
    <dgm:pt modelId="{7A97DB5D-6D32-4D38-8DF1-FF4D4E0FE62C}" type="sibTrans" cxnId="{07E81B27-D2A6-4961-8223-2AFB4B478F60}">
      <dgm:prSet/>
      <dgm:spPr/>
      <dgm:t>
        <a:bodyPr/>
        <a:lstStyle/>
        <a:p>
          <a:endParaRPr lang="en-US"/>
        </a:p>
      </dgm:t>
    </dgm:pt>
    <dgm:pt modelId="{EA1C547F-D39F-4972-971F-CDC4E2930A8A}">
      <dgm:prSet phldrT="[Text]"/>
      <dgm:spPr/>
      <dgm:t>
        <a:bodyPr/>
        <a:lstStyle/>
        <a:p>
          <a:r>
            <a:rPr lang="en-US" dirty="0" smtClean="0"/>
            <a:t>Develop Existing Conditions Analysis</a:t>
          </a:r>
          <a:endParaRPr lang="en-US" dirty="0"/>
        </a:p>
      </dgm:t>
    </dgm:pt>
    <dgm:pt modelId="{ED0758D6-9C7F-4ED9-813E-890EE9FBDC80}" type="parTrans" cxnId="{1847C445-29F1-4F7B-81EA-415EF34CC222}">
      <dgm:prSet/>
      <dgm:spPr/>
      <dgm:t>
        <a:bodyPr/>
        <a:lstStyle/>
        <a:p>
          <a:endParaRPr lang="en-US"/>
        </a:p>
      </dgm:t>
    </dgm:pt>
    <dgm:pt modelId="{DB884D38-8E2C-48C5-A1C9-7325BA41FC0B}" type="sibTrans" cxnId="{1847C445-29F1-4F7B-81EA-415EF34CC222}">
      <dgm:prSet/>
      <dgm:spPr/>
      <dgm:t>
        <a:bodyPr/>
        <a:lstStyle/>
        <a:p>
          <a:endParaRPr lang="en-US"/>
        </a:p>
      </dgm:t>
    </dgm:pt>
    <dgm:pt modelId="{411F1B79-0C59-41AA-B7D5-A238824D9232}">
      <dgm:prSet phldrT="[Text]"/>
      <dgm:spPr/>
      <dgm:t>
        <a:bodyPr/>
        <a:lstStyle/>
        <a:p>
          <a:r>
            <a:rPr lang="en-US" dirty="0" smtClean="0"/>
            <a:t>Conduct Field Diagnostic Meetings at Crossing(s)</a:t>
          </a:r>
          <a:endParaRPr lang="en-US" dirty="0"/>
        </a:p>
      </dgm:t>
    </dgm:pt>
    <dgm:pt modelId="{6E1BF157-CF94-4DD6-B79C-29A41EA12E3F}" type="parTrans" cxnId="{C596FD49-8012-49EB-A400-61313E3C5930}">
      <dgm:prSet/>
      <dgm:spPr/>
      <dgm:t>
        <a:bodyPr/>
        <a:lstStyle/>
        <a:p>
          <a:endParaRPr lang="en-US"/>
        </a:p>
      </dgm:t>
    </dgm:pt>
    <dgm:pt modelId="{9B620B65-0336-48E6-AF29-57504B192895}" type="sibTrans" cxnId="{C596FD49-8012-49EB-A400-61313E3C5930}">
      <dgm:prSet/>
      <dgm:spPr/>
      <dgm:t>
        <a:bodyPr/>
        <a:lstStyle/>
        <a:p>
          <a:endParaRPr lang="en-US"/>
        </a:p>
      </dgm:t>
    </dgm:pt>
    <dgm:pt modelId="{B43C9119-8901-47F2-BA44-95A86A7F76EE}">
      <dgm:prSet phldrT="[Text]"/>
      <dgm:spPr/>
      <dgm:t>
        <a:bodyPr/>
        <a:lstStyle/>
        <a:p>
          <a:r>
            <a:rPr lang="en-US" dirty="0" smtClean="0"/>
            <a:t>Enter FRA Calculator for Crossing(s) at Corridor</a:t>
          </a:r>
          <a:endParaRPr lang="en-US" dirty="0"/>
        </a:p>
      </dgm:t>
    </dgm:pt>
    <dgm:pt modelId="{D292D2D7-5334-449E-9DCD-06921C4841C0}" type="parTrans" cxnId="{6A9C3B17-14B4-40EF-BFD2-8E98AD518CFB}">
      <dgm:prSet/>
      <dgm:spPr/>
      <dgm:t>
        <a:bodyPr/>
        <a:lstStyle/>
        <a:p>
          <a:endParaRPr lang="en-US"/>
        </a:p>
      </dgm:t>
    </dgm:pt>
    <dgm:pt modelId="{F3EBDE0D-4FDF-431D-A145-48882661E232}" type="sibTrans" cxnId="{6A9C3B17-14B4-40EF-BFD2-8E98AD518CFB}">
      <dgm:prSet/>
      <dgm:spPr/>
      <dgm:t>
        <a:bodyPr/>
        <a:lstStyle/>
        <a:p>
          <a:endParaRPr lang="en-US"/>
        </a:p>
      </dgm:t>
    </dgm:pt>
    <dgm:pt modelId="{DBBAE0CB-1DB4-49AF-9B4B-6F4EF55F5477}">
      <dgm:prSet phldrT="[Text]"/>
      <dgm:spPr/>
      <dgm:t>
        <a:bodyPr/>
        <a:lstStyle/>
        <a:p>
          <a:r>
            <a:rPr lang="en-US" dirty="0" smtClean="0"/>
            <a:t>Design/ Construct “Quiet Zone Ready” Improvements</a:t>
          </a:r>
          <a:endParaRPr lang="en-US" dirty="0"/>
        </a:p>
      </dgm:t>
    </dgm:pt>
    <dgm:pt modelId="{DF845C3E-E4FF-4FC5-BB55-06A79D210F7F}" type="parTrans" cxnId="{EB6999F0-2084-409C-AB98-47342554242A}">
      <dgm:prSet/>
      <dgm:spPr/>
      <dgm:t>
        <a:bodyPr/>
        <a:lstStyle/>
        <a:p>
          <a:endParaRPr lang="en-US"/>
        </a:p>
      </dgm:t>
    </dgm:pt>
    <dgm:pt modelId="{9D63FD1D-6CBD-4B49-9A0A-9BBD5FE8BB2F}" type="sibTrans" cxnId="{EB6999F0-2084-409C-AB98-47342554242A}">
      <dgm:prSet/>
      <dgm:spPr/>
      <dgm:t>
        <a:bodyPr/>
        <a:lstStyle/>
        <a:p>
          <a:endParaRPr lang="en-US"/>
        </a:p>
      </dgm:t>
    </dgm:pt>
    <dgm:pt modelId="{DBB827C5-D56D-476B-98B7-C5ECBC9EBE79}">
      <dgm:prSet/>
      <dgm:spPr/>
      <dgm:t>
        <a:bodyPr/>
        <a:lstStyle/>
        <a:p>
          <a:r>
            <a:rPr lang="en-US" dirty="0" smtClean="0"/>
            <a:t>Notice of Establishment</a:t>
          </a:r>
          <a:endParaRPr lang="en-US" dirty="0"/>
        </a:p>
      </dgm:t>
    </dgm:pt>
    <dgm:pt modelId="{C6B8F103-223D-4E55-B314-4A5597BA0C77}" type="parTrans" cxnId="{7D67F040-127F-4340-93BF-B9DDD77AD18E}">
      <dgm:prSet/>
      <dgm:spPr/>
      <dgm:t>
        <a:bodyPr/>
        <a:lstStyle/>
        <a:p>
          <a:endParaRPr lang="en-US"/>
        </a:p>
      </dgm:t>
    </dgm:pt>
    <dgm:pt modelId="{7EEE3AB0-90CB-4FD4-8D7D-1ADF0CB2E140}" type="sibTrans" cxnId="{7D67F040-127F-4340-93BF-B9DDD77AD18E}">
      <dgm:prSet/>
      <dgm:spPr/>
      <dgm:t>
        <a:bodyPr/>
        <a:lstStyle/>
        <a:p>
          <a:endParaRPr lang="en-US"/>
        </a:p>
      </dgm:t>
    </dgm:pt>
    <dgm:pt modelId="{A90975E1-3F42-4742-920D-DBCBEEC80CDB}" type="pres">
      <dgm:prSet presAssocID="{0F997EB6-47AD-488C-80A6-D90F8F0794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50D959-9647-4B8C-9218-1CAB4D140948}" type="pres">
      <dgm:prSet presAssocID="{ED8FF8FF-317A-4601-ACB6-353864FB2B0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326874-6514-4DB7-A503-6DF9A9748983}" type="pres">
      <dgm:prSet presAssocID="{7A97DB5D-6D32-4D38-8DF1-FF4D4E0FE62C}" presName="sibTrans" presStyleLbl="sibTrans1D1" presStyleIdx="0" presStyleCnt="5"/>
      <dgm:spPr/>
      <dgm:t>
        <a:bodyPr/>
        <a:lstStyle/>
        <a:p>
          <a:endParaRPr lang="en-US"/>
        </a:p>
      </dgm:t>
    </dgm:pt>
    <dgm:pt modelId="{F09775BB-DC95-49C9-915C-99C76D024E4A}" type="pres">
      <dgm:prSet presAssocID="{7A97DB5D-6D32-4D38-8DF1-FF4D4E0FE62C}" presName="connectorText" presStyleLbl="sibTrans1D1" presStyleIdx="0" presStyleCnt="5"/>
      <dgm:spPr/>
      <dgm:t>
        <a:bodyPr/>
        <a:lstStyle/>
        <a:p>
          <a:endParaRPr lang="en-US"/>
        </a:p>
      </dgm:t>
    </dgm:pt>
    <dgm:pt modelId="{A058A553-280C-49C1-B3AF-06A126B8C890}" type="pres">
      <dgm:prSet presAssocID="{EA1C547F-D39F-4972-971F-CDC4E2930A8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ABA07-C97F-43A5-8B3E-68723DB281D7}" type="pres">
      <dgm:prSet presAssocID="{DB884D38-8E2C-48C5-A1C9-7325BA41FC0B}" presName="sibTrans" presStyleLbl="sibTrans1D1" presStyleIdx="1" presStyleCnt="5"/>
      <dgm:spPr/>
      <dgm:t>
        <a:bodyPr/>
        <a:lstStyle/>
        <a:p>
          <a:endParaRPr lang="en-US"/>
        </a:p>
      </dgm:t>
    </dgm:pt>
    <dgm:pt modelId="{8561D110-D9A0-430E-8012-604847F57A68}" type="pres">
      <dgm:prSet presAssocID="{DB884D38-8E2C-48C5-A1C9-7325BA41FC0B}" presName="connectorText" presStyleLbl="sibTrans1D1" presStyleIdx="1" presStyleCnt="5"/>
      <dgm:spPr/>
      <dgm:t>
        <a:bodyPr/>
        <a:lstStyle/>
        <a:p>
          <a:endParaRPr lang="en-US"/>
        </a:p>
      </dgm:t>
    </dgm:pt>
    <dgm:pt modelId="{44B2972B-7F03-4B22-B986-34F18B27B900}" type="pres">
      <dgm:prSet presAssocID="{411F1B79-0C59-41AA-B7D5-A238824D923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05AD3-F479-41FF-90AB-659D517C1018}" type="pres">
      <dgm:prSet presAssocID="{9B620B65-0336-48E6-AF29-57504B192895}" presName="sibTrans" presStyleLbl="sibTrans1D1" presStyleIdx="2" presStyleCnt="5"/>
      <dgm:spPr/>
      <dgm:t>
        <a:bodyPr/>
        <a:lstStyle/>
        <a:p>
          <a:endParaRPr lang="en-US"/>
        </a:p>
      </dgm:t>
    </dgm:pt>
    <dgm:pt modelId="{42721345-C31A-4BD9-86B6-562F3172582F}" type="pres">
      <dgm:prSet presAssocID="{9B620B65-0336-48E6-AF29-57504B192895}" presName="connectorText" presStyleLbl="sibTrans1D1" presStyleIdx="2" presStyleCnt="5"/>
      <dgm:spPr/>
      <dgm:t>
        <a:bodyPr/>
        <a:lstStyle/>
        <a:p>
          <a:endParaRPr lang="en-US"/>
        </a:p>
      </dgm:t>
    </dgm:pt>
    <dgm:pt modelId="{EE5CBF4E-3EE9-4EBA-85EF-B94C15BA2944}" type="pres">
      <dgm:prSet presAssocID="{B43C9119-8901-47F2-BA44-95A86A7F76E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1C17A-C920-4014-AF39-FB581726C784}" type="pres">
      <dgm:prSet presAssocID="{F3EBDE0D-4FDF-431D-A145-48882661E232}" presName="sibTrans" presStyleLbl="sibTrans1D1" presStyleIdx="3" presStyleCnt="5"/>
      <dgm:spPr/>
      <dgm:t>
        <a:bodyPr/>
        <a:lstStyle/>
        <a:p>
          <a:endParaRPr lang="en-US"/>
        </a:p>
      </dgm:t>
    </dgm:pt>
    <dgm:pt modelId="{1151F607-BA71-40B4-BA21-76EF1E50DA05}" type="pres">
      <dgm:prSet presAssocID="{F3EBDE0D-4FDF-431D-A145-48882661E232}" presName="connectorText" presStyleLbl="sibTrans1D1" presStyleIdx="3" presStyleCnt="5"/>
      <dgm:spPr/>
      <dgm:t>
        <a:bodyPr/>
        <a:lstStyle/>
        <a:p>
          <a:endParaRPr lang="en-US"/>
        </a:p>
      </dgm:t>
    </dgm:pt>
    <dgm:pt modelId="{6431C08C-2655-4560-9557-6F709CDE9B12}" type="pres">
      <dgm:prSet presAssocID="{DBBAE0CB-1DB4-49AF-9B4B-6F4EF55F547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13C54F-F7DD-448B-BD47-54AECAB62D89}" type="pres">
      <dgm:prSet presAssocID="{9D63FD1D-6CBD-4B49-9A0A-9BBD5FE8BB2F}" presName="sibTrans" presStyleLbl="sibTrans1D1" presStyleIdx="4" presStyleCnt="5"/>
      <dgm:spPr/>
      <dgm:t>
        <a:bodyPr/>
        <a:lstStyle/>
        <a:p>
          <a:endParaRPr lang="en-US"/>
        </a:p>
      </dgm:t>
    </dgm:pt>
    <dgm:pt modelId="{197E8D22-B731-417D-83FB-F8DCD60911B9}" type="pres">
      <dgm:prSet presAssocID="{9D63FD1D-6CBD-4B49-9A0A-9BBD5FE8BB2F}" presName="connectorText" presStyleLbl="sibTrans1D1" presStyleIdx="4" presStyleCnt="5"/>
      <dgm:spPr/>
      <dgm:t>
        <a:bodyPr/>
        <a:lstStyle/>
        <a:p>
          <a:endParaRPr lang="en-US"/>
        </a:p>
      </dgm:t>
    </dgm:pt>
    <dgm:pt modelId="{87D9167D-7326-47AA-9281-D3A6CA1A2A0F}" type="pres">
      <dgm:prSet presAssocID="{DBB827C5-D56D-476B-98B7-C5ECBC9EBE7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4AAB18-E675-4582-A82C-EE160726BDB4}" type="presOf" srcId="{DBBAE0CB-1DB4-49AF-9B4B-6F4EF55F5477}" destId="{6431C08C-2655-4560-9557-6F709CDE9B12}" srcOrd="0" destOrd="0" presId="urn:microsoft.com/office/officeart/2005/8/layout/bProcess3"/>
    <dgm:cxn modelId="{F71F3092-FBE3-4F4E-8414-EFD27C586C3F}" type="presOf" srcId="{B43C9119-8901-47F2-BA44-95A86A7F76EE}" destId="{EE5CBF4E-3EE9-4EBA-85EF-B94C15BA2944}" srcOrd="0" destOrd="0" presId="urn:microsoft.com/office/officeart/2005/8/layout/bProcess3"/>
    <dgm:cxn modelId="{C6DD6C69-5217-4B03-8275-A58962DE985B}" type="presOf" srcId="{DB884D38-8E2C-48C5-A1C9-7325BA41FC0B}" destId="{6F4ABA07-C97F-43A5-8B3E-68723DB281D7}" srcOrd="0" destOrd="0" presId="urn:microsoft.com/office/officeart/2005/8/layout/bProcess3"/>
    <dgm:cxn modelId="{C596FD49-8012-49EB-A400-61313E3C5930}" srcId="{0F997EB6-47AD-488C-80A6-D90F8F079432}" destId="{411F1B79-0C59-41AA-B7D5-A238824D9232}" srcOrd="2" destOrd="0" parTransId="{6E1BF157-CF94-4DD6-B79C-29A41EA12E3F}" sibTransId="{9B620B65-0336-48E6-AF29-57504B192895}"/>
    <dgm:cxn modelId="{881BB1E2-6492-49ED-BBE3-9DD03F6AE466}" type="presOf" srcId="{7A97DB5D-6D32-4D38-8DF1-FF4D4E0FE62C}" destId="{F09775BB-DC95-49C9-915C-99C76D024E4A}" srcOrd="1" destOrd="0" presId="urn:microsoft.com/office/officeart/2005/8/layout/bProcess3"/>
    <dgm:cxn modelId="{164D60C9-1E47-442C-B4C8-DAD49EBA7AEC}" type="presOf" srcId="{9B620B65-0336-48E6-AF29-57504B192895}" destId="{2AC05AD3-F479-41FF-90AB-659D517C1018}" srcOrd="0" destOrd="0" presId="urn:microsoft.com/office/officeart/2005/8/layout/bProcess3"/>
    <dgm:cxn modelId="{8CA32AB4-CE50-4272-85C2-50EA51FD9690}" type="presOf" srcId="{DBB827C5-D56D-476B-98B7-C5ECBC9EBE79}" destId="{87D9167D-7326-47AA-9281-D3A6CA1A2A0F}" srcOrd="0" destOrd="0" presId="urn:microsoft.com/office/officeart/2005/8/layout/bProcess3"/>
    <dgm:cxn modelId="{1657E934-08B1-4B12-A3C9-4EA83EE1C8B4}" type="presOf" srcId="{ED8FF8FF-317A-4601-ACB6-353864FB2B0E}" destId="{C750D959-9647-4B8C-9218-1CAB4D140948}" srcOrd="0" destOrd="0" presId="urn:microsoft.com/office/officeart/2005/8/layout/bProcess3"/>
    <dgm:cxn modelId="{EE85F0C0-B3E8-48CA-BAF2-54FCCCDB5C1C}" type="presOf" srcId="{411F1B79-0C59-41AA-B7D5-A238824D9232}" destId="{44B2972B-7F03-4B22-B986-34F18B27B900}" srcOrd="0" destOrd="0" presId="urn:microsoft.com/office/officeart/2005/8/layout/bProcess3"/>
    <dgm:cxn modelId="{EB6999F0-2084-409C-AB98-47342554242A}" srcId="{0F997EB6-47AD-488C-80A6-D90F8F079432}" destId="{DBBAE0CB-1DB4-49AF-9B4B-6F4EF55F5477}" srcOrd="4" destOrd="0" parTransId="{DF845C3E-E4FF-4FC5-BB55-06A79D210F7F}" sibTransId="{9D63FD1D-6CBD-4B49-9A0A-9BBD5FE8BB2F}"/>
    <dgm:cxn modelId="{6A9C3B17-14B4-40EF-BFD2-8E98AD518CFB}" srcId="{0F997EB6-47AD-488C-80A6-D90F8F079432}" destId="{B43C9119-8901-47F2-BA44-95A86A7F76EE}" srcOrd="3" destOrd="0" parTransId="{D292D2D7-5334-449E-9DCD-06921C4841C0}" sibTransId="{F3EBDE0D-4FDF-431D-A145-48882661E232}"/>
    <dgm:cxn modelId="{7BB3208E-6F33-4657-8A13-040AC05C2C73}" type="presOf" srcId="{F3EBDE0D-4FDF-431D-A145-48882661E232}" destId="{1851C17A-C920-4014-AF39-FB581726C784}" srcOrd="0" destOrd="0" presId="urn:microsoft.com/office/officeart/2005/8/layout/bProcess3"/>
    <dgm:cxn modelId="{1847C445-29F1-4F7B-81EA-415EF34CC222}" srcId="{0F997EB6-47AD-488C-80A6-D90F8F079432}" destId="{EA1C547F-D39F-4972-971F-CDC4E2930A8A}" srcOrd="1" destOrd="0" parTransId="{ED0758D6-9C7F-4ED9-813E-890EE9FBDC80}" sibTransId="{DB884D38-8E2C-48C5-A1C9-7325BA41FC0B}"/>
    <dgm:cxn modelId="{7D67F040-127F-4340-93BF-B9DDD77AD18E}" srcId="{0F997EB6-47AD-488C-80A6-D90F8F079432}" destId="{DBB827C5-D56D-476B-98B7-C5ECBC9EBE79}" srcOrd="5" destOrd="0" parTransId="{C6B8F103-223D-4E55-B314-4A5597BA0C77}" sibTransId="{7EEE3AB0-90CB-4FD4-8D7D-1ADF0CB2E140}"/>
    <dgm:cxn modelId="{20DB0642-11DE-4847-B5D6-ED79953C97EF}" type="presOf" srcId="{EA1C547F-D39F-4972-971F-CDC4E2930A8A}" destId="{A058A553-280C-49C1-B3AF-06A126B8C890}" srcOrd="0" destOrd="0" presId="urn:microsoft.com/office/officeart/2005/8/layout/bProcess3"/>
    <dgm:cxn modelId="{8C51FBFF-0989-4D95-9E12-4A9D7E814E6E}" type="presOf" srcId="{9B620B65-0336-48E6-AF29-57504B192895}" destId="{42721345-C31A-4BD9-86B6-562F3172582F}" srcOrd="1" destOrd="0" presId="urn:microsoft.com/office/officeart/2005/8/layout/bProcess3"/>
    <dgm:cxn modelId="{937F1105-65B3-482C-8691-3D938C04BC8C}" type="presOf" srcId="{9D63FD1D-6CBD-4B49-9A0A-9BBD5FE8BB2F}" destId="{7613C54F-F7DD-448B-BD47-54AECAB62D89}" srcOrd="0" destOrd="0" presId="urn:microsoft.com/office/officeart/2005/8/layout/bProcess3"/>
    <dgm:cxn modelId="{A2B755A6-6E6F-4305-B210-2139862A6CF1}" type="presOf" srcId="{0F997EB6-47AD-488C-80A6-D90F8F079432}" destId="{A90975E1-3F42-4742-920D-DBCBEEC80CDB}" srcOrd="0" destOrd="0" presId="urn:microsoft.com/office/officeart/2005/8/layout/bProcess3"/>
    <dgm:cxn modelId="{4E17D8E4-9902-4CAB-86EE-B29D6092801C}" type="presOf" srcId="{9D63FD1D-6CBD-4B49-9A0A-9BBD5FE8BB2F}" destId="{197E8D22-B731-417D-83FB-F8DCD60911B9}" srcOrd="1" destOrd="0" presId="urn:microsoft.com/office/officeart/2005/8/layout/bProcess3"/>
    <dgm:cxn modelId="{0E075C06-DCCA-4F67-A624-F8F7BA22312F}" type="presOf" srcId="{F3EBDE0D-4FDF-431D-A145-48882661E232}" destId="{1151F607-BA71-40B4-BA21-76EF1E50DA05}" srcOrd="1" destOrd="0" presId="urn:microsoft.com/office/officeart/2005/8/layout/bProcess3"/>
    <dgm:cxn modelId="{48362806-B8A0-4D90-8584-225FEE168F0D}" type="presOf" srcId="{7A97DB5D-6D32-4D38-8DF1-FF4D4E0FE62C}" destId="{5F326874-6514-4DB7-A503-6DF9A9748983}" srcOrd="0" destOrd="0" presId="urn:microsoft.com/office/officeart/2005/8/layout/bProcess3"/>
    <dgm:cxn modelId="{9E715C59-0416-4B94-8A33-2AAB9564033D}" type="presOf" srcId="{DB884D38-8E2C-48C5-A1C9-7325BA41FC0B}" destId="{8561D110-D9A0-430E-8012-604847F57A68}" srcOrd="1" destOrd="0" presId="urn:microsoft.com/office/officeart/2005/8/layout/bProcess3"/>
    <dgm:cxn modelId="{07E81B27-D2A6-4961-8223-2AFB4B478F60}" srcId="{0F997EB6-47AD-488C-80A6-D90F8F079432}" destId="{ED8FF8FF-317A-4601-ACB6-353864FB2B0E}" srcOrd="0" destOrd="0" parTransId="{25D20973-F214-4C57-99B5-B4BFAD474D4F}" sibTransId="{7A97DB5D-6D32-4D38-8DF1-FF4D4E0FE62C}"/>
    <dgm:cxn modelId="{B6050427-F10E-4126-8ABD-787DBE81CAC8}" type="presParOf" srcId="{A90975E1-3F42-4742-920D-DBCBEEC80CDB}" destId="{C750D959-9647-4B8C-9218-1CAB4D140948}" srcOrd="0" destOrd="0" presId="urn:microsoft.com/office/officeart/2005/8/layout/bProcess3"/>
    <dgm:cxn modelId="{C6B4C2C7-5B41-4FAA-9C8B-EA7AF3BD167A}" type="presParOf" srcId="{A90975E1-3F42-4742-920D-DBCBEEC80CDB}" destId="{5F326874-6514-4DB7-A503-6DF9A9748983}" srcOrd="1" destOrd="0" presId="urn:microsoft.com/office/officeart/2005/8/layout/bProcess3"/>
    <dgm:cxn modelId="{CC53B272-0442-4727-93CD-04BC3DB3B8A7}" type="presParOf" srcId="{5F326874-6514-4DB7-A503-6DF9A9748983}" destId="{F09775BB-DC95-49C9-915C-99C76D024E4A}" srcOrd="0" destOrd="0" presId="urn:microsoft.com/office/officeart/2005/8/layout/bProcess3"/>
    <dgm:cxn modelId="{994A99B9-88EC-4EDF-BC1E-EA1C227F4A65}" type="presParOf" srcId="{A90975E1-3F42-4742-920D-DBCBEEC80CDB}" destId="{A058A553-280C-49C1-B3AF-06A126B8C890}" srcOrd="2" destOrd="0" presId="urn:microsoft.com/office/officeart/2005/8/layout/bProcess3"/>
    <dgm:cxn modelId="{3CA56DFA-5C30-407B-AD40-B06D9E848681}" type="presParOf" srcId="{A90975E1-3F42-4742-920D-DBCBEEC80CDB}" destId="{6F4ABA07-C97F-43A5-8B3E-68723DB281D7}" srcOrd="3" destOrd="0" presId="urn:microsoft.com/office/officeart/2005/8/layout/bProcess3"/>
    <dgm:cxn modelId="{447AE5BC-519F-46E7-BFE7-9F1CB10C8D90}" type="presParOf" srcId="{6F4ABA07-C97F-43A5-8B3E-68723DB281D7}" destId="{8561D110-D9A0-430E-8012-604847F57A68}" srcOrd="0" destOrd="0" presId="urn:microsoft.com/office/officeart/2005/8/layout/bProcess3"/>
    <dgm:cxn modelId="{5848C49A-C251-4B95-B5C5-DD1307F4D3B4}" type="presParOf" srcId="{A90975E1-3F42-4742-920D-DBCBEEC80CDB}" destId="{44B2972B-7F03-4B22-B986-34F18B27B900}" srcOrd="4" destOrd="0" presId="urn:microsoft.com/office/officeart/2005/8/layout/bProcess3"/>
    <dgm:cxn modelId="{A1A52EC5-E079-49BF-B344-E45A9A90BAD5}" type="presParOf" srcId="{A90975E1-3F42-4742-920D-DBCBEEC80CDB}" destId="{2AC05AD3-F479-41FF-90AB-659D517C1018}" srcOrd="5" destOrd="0" presId="urn:microsoft.com/office/officeart/2005/8/layout/bProcess3"/>
    <dgm:cxn modelId="{1FEFB597-9332-4352-91CF-E88569936E85}" type="presParOf" srcId="{2AC05AD3-F479-41FF-90AB-659D517C1018}" destId="{42721345-C31A-4BD9-86B6-562F3172582F}" srcOrd="0" destOrd="0" presId="urn:microsoft.com/office/officeart/2005/8/layout/bProcess3"/>
    <dgm:cxn modelId="{AE4C6935-0596-4CE7-9044-172B57610664}" type="presParOf" srcId="{A90975E1-3F42-4742-920D-DBCBEEC80CDB}" destId="{EE5CBF4E-3EE9-4EBA-85EF-B94C15BA2944}" srcOrd="6" destOrd="0" presId="urn:microsoft.com/office/officeart/2005/8/layout/bProcess3"/>
    <dgm:cxn modelId="{53033156-18A6-411B-82B9-4E18F348CAE0}" type="presParOf" srcId="{A90975E1-3F42-4742-920D-DBCBEEC80CDB}" destId="{1851C17A-C920-4014-AF39-FB581726C784}" srcOrd="7" destOrd="0" presId="urn:microsoft.com/office/officeart/2005/8/layout/bProcess3"/>
    <dgm:cxn modelId="{D07DFD38-0912-4E23-A129-9853DD259113}" type="presParOf" srcId="{1851C17A-C920-4014-AF39-FB581726C784}" destId="{1151F607-BA71-40B4-BA21-76EF1E50DA05}" srcOrd="0" destOrd="0" presId="urn:microsoft.com/office/officeart/2005/8/layout/bProcess3"/>
    <dgm:cxn modelId="{B3478969-CC5C-4F0B-A717-F044652EA4BF}" type="presParOf" srcId="{A90975E1-3F42-4742-920D-DBCBEEC80CDB}" destId="{6431C08C-2655-4560-9557-6F709CDE9B12}" srcOrd="8" destOrd="0" presId="urn:microsoft.com/office/officeart/2005/8/layout/bProcess3"/>
    <dgm:cxn modelId="{6572F6D1-5555-456B-8664-5B5A32027AA9}" type="presParOf" srcId="{A90975E1-3F42-4742-920D-DBCBEEC80CDB}" destId="{7613C54F-F7DD-448B-BD47-54AECAB62D89}" srcOrd="9" destOrd="0" presId="urn:microsoft.com/office/officeart/2005/8/layout/bProcess3"/>
    <dgm:cxn modelId="{21D792F5-DCE1-435E-84BD-D4FEC183FD1B}" type="presParOf" srcId="{7613C54F-F7DD-448B-BD47-54AECAB62D89}" destId="{197E8D22-B731-417D-83FB-F8DCD60911B9}" srcOrd="0" destOrd="0" presId="urn:microsoft.com/office/officeart/2005/8/layout/bProcess3"/>
    <dgm:cxn modelId="{B9F9C283-B0AB-4E04-99D2-ED2D0CC00CEF}" type="presParOf" srcId="{A90975E1-3F42-4742-920D-DBCBEEC80CDB}" destId="{87D9167D-7326-47AA-9281-D3A6CA1A2A0F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26874-6514-4DB7-A503-6DF9A9748983}">
      <dsp:nvSpPr>
        <dsp:cNvPr id="0" name=""/>
        <dsp:cNvSpPr/>
      </dsp:nvSpPr>
      <dsp:spPr>
        <a:xfrm>
          <a:off x="2311603" y="1388698"/>
          <a:ext cx="5000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072" y="45720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48372" y="1431765"/>
        <a:ext cx="26533" cy="5306"/>
      </dsp:txXfrm>
    </dsp:sp>
    <dsp:sp modelId="{C750D959-9647-4B8C-9218-1CAB4D140948}">
      <dsp:nvSpPr>
        <dsp:cNvPr id="0" name=""/>
        <dsp:cNvSpPr/>
      </dsp:nvSpPr>
      <dsp:spPr>
        <a:xfrm>
          <a:off x="6129" y="742236"/>
          <a:ext cx="2307273" cy="1384364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Notice Of Intent</a:t>
          </a:r>
          <a:endParaRPr lang="en-US" sz="1900" kern="1200" dirty="0"/>
        </a:p>
      </dsp:txBody>
      <dsp:txXfrm>
        <a:off x="6129" y="742236"/>
        <a:ext cx="2307273" cy="1384364"/>
      </dsp:txXfrm>
    </dsp:sp>
    <dsp:sp modelId="{6F4ABA07-C97F-43A5-8B3E-68723DB281D7}">
      <dsp:nvSpPr>
        <dsp:cNvPr id="0" name=""/>
        <dsp:cNvSpPr/>
      </dsp:nvSpPr>
      <dsp:spPr>
        <a:xfrm>
          <a:off x="5149549" y="1388698"/>
          <a:ext cx="5000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072" y="45720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923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86319" y="1431765"/>
        <a:ext cx="26533" cy="5306"/>
      </dsp:txXfrm>
    </dsp:sp>
    <dsp:sp modelId="{A058A553-280C-49C1-B3AF-06A126B8C890}">
      <dsp:nvSpPr>
        <dsp:cNvPr id="0" name=""/>
        <dsp:cNvSpPr/>
      </dsp:nvSpPr>
      <dsp:spPr>
        <a:xfrm>
          <a:off x="2844076" y="742236"/>
          <a:ext cx="2307273" cy="1384364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1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Develop Existing Conditions Analysis</a:t>
          </a:r>
          <a:endParaRPr lang="en-US" sz="1900" kern="1200" dirty="0"/>
        </a:p>
      </dsp:txBody>
      <dsp:txXfrm>
        <a:off x="2844076" y="742236"/>
        <a:ext cx="2307273" cy="1384364"/>
      </dsp:txXfrm>
    </dsp:sp>
    <dsp:sp modelId="{2AC05AD3-F479-41FF-90AB-659D517C1018}">
      <dsp:nvSpPr>
        <dsp:cNvPr id="0" name=""/>
        <dsp:cNvSpPr/>
      </dsp:nvSpPr>
      <dsp:spPr>
        <a:xfrm>
          <a:off x="1159766" y="2124800"/>
          <a:ext cx="5675893" cy="500072"/>
        </a:xfrm>
        <a:custGeom>
          <a:avLst/>
          <a:gdLst/>
          <a:ahLst/>
          <a:cxnLst/>
          <a:rect l="0" t="0" r="0" b="0"/>
          <a:pathLst>
            <a:path>
              <a:moveTo>
                <a:pt x="5675893" y="0"/>
              </a:moveTo>
              <a:lnTo>
                <a:pt x="5675893" y="267136"/>
              </a:lnTo>
              <a:lnTo>
                <a:pt x="0" y="267136"/>
              </a:lnTo>
              <a:lnTo>
                <a:pt x="0" y="500072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184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855196" y="2372183"/>
        <a:ext cx="285032" cy="5306"/>
      </dsp:txXfrm>
    </dsp:sp>
    <dsp:sp modelId="{44B2972B-7F03-4B22-B986-34F18B27B900}">
      <dsp:nvSpPr>
        <dsp:cNvPr id="0" name=""/>
        <dsp:cNvSpPr/>
      </dsp:nvSpPr>
      <dsp:spPr>
        <a:xfrm>
          <a:off x="5682022" y="742236"/>
          <a:ext cx="2307273" cy="1384364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Conduct Field Diagnostic Meetings at Crossing(s)</a:t>
          </a:r>
          <a:endParaRPr lang="en-US" sz="1900" kern="1200" dirty="0"/>
        </a:p>
      </dsp:txBody>
      <dsp:txXfrm>
        <a:off x="5682022" y="742236"/>
        <a:ext cx="2307273" cy="1384364"/>
      </dsp:txXfrm>
    </dsp:sp>
    <dsp:sp modelId="{1851C17A-C920-4014-AF39-FB581726C784}">
      <dsp:nvSpPr>
        <dsp:cNvPr id="0" name=""/>
        <dsp:cNvSpPr/>
      </dsp:nvSpPr>
      <dsp:spPr>
        <a:xfrm>
          <a:off x="2311603" y="3303735"/>
          <a:ext cx="5000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072" y="45720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184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48372" y="3346802"/>
        <a:ext cx="26533" cy="5306"/>
      </dsp:txXfrm>
    </dsp:sp>
    <dsp:sp modelId="{EE5CBF4E-3EE9-4EBA-85EF-B94C15BA2944}">
      <dsp:nvSpPr>
        <dsp:cNvPr id="0" name=""/>
        <dsp:cNvSpPr/>
      </dsp:nvSpPr>
      <dsp:spPr>
        <a:xfrm>
          <a:off x="6129" y="2657273"/>
          <a:ext cx="2307273" cy="1384364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Enter FRA Calculator for Crossing(s) at Corridor</a:t>
          </a:r>
          <a:endParaRPr lang="en-US" sz="1900" kern="1200" dirty="0"/>
        </a:p>
      </dsp:txBody>
      <dsp:txXfrm>
        <a:off x="6129" y="2657273"/>
        <a:ext cx="2307273" cy="1384364"/>
      </dsp:txXfrm>
    </dsp:sp>
    <dsp:sp modelId="{7613C54F-F7DD-448B-BD47-54AECAB62D89}">
      <dsp:nvSpPr>
        <dsp:cNvPr id="0" name=""/>
        <dsp:cNvSpPr/>
      </dsp:nvSpPr>
      <dsp:spPr>
        <a:xfrm>
          <a:off x="5149549" y="3303735"/>
          <a:ext cx="5000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072" y="45720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923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86319" y="3346802"/>
        <a:ext cx="26533" cy="5306"/>
      </dsp:txXfrm>
    </dsp:sp>
    <dsp:sp modelId="{6431C08C-2655-4560-9557-6F709CDE9B12}">
      <dsp:nvSpPr>
        <dsp:cNvPr id="0" name=""/>
        <dsp:cNvSpPr/>
      </dsp:nvSpPr>
      <dsp:spPr>
        <a:xfrm>
          <a:off x="2844076" y="2657273"/>
          <a:ext cx="2307273" cy="1384364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Design/ Construct “Quiet Zone Ready” Improvements</a:t>
          </a:r>
          <a:endParaRPr lang="en-US" sz="1900" kern="1200" dirty="0"/>
        </a:p>
      </dsp:txBody>
      <dsp:txXfrm>
        <a:off x="2844076" y="2657273"/>
        <a:ext cx="2307273" cy="1384364"/>
      </dsp:txXfrm>
    </dsp:sp>
    <dsp:sp modelId="{87D9167D-7326-47AA-9281-D3A6CA1A2A0F}">
      <dsp:nvSpPr>
        <dsp:cNvPr id="0" name=""/>
        <dsp:cNvSpPr/>
      </dsp:nvSpPr>
      <dsp:spPr>
        <a:xfrm>
          <a:off x="5682022" y="2657273"/>
          <a:ext cx="2307273" cy="1384364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1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Notice of Establishment</a:t>
          </a:r>
          <a:endParaRPr lang="en-US" sz="1900" kern="1200" dirty="0"/>
        </a:p>
      </dsp:txBody>
      <dsp:txXfrm>
        <a:off x="5682022" y="2657273"/>
        <a:ext cx="2307273" cy="1384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70031" cy="481205"/>
          </a:xfrm>
          <a:prstGeom prst="rect">
            <a:avLst/>
          </a:prstGeom>
        </p:spPr>
        <p:txBody>
          <a:bodyPr vert="horz" lIns="94652" tIns="47326" rIns="94652" bIns="4732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17" y="2"/>
            <a:ext cx="3170031" cy="481205"/>
          </a:xfrm>
          <a:prstGeom prst="rect">
            <a:avLst/>
          </a:prstGeom>
        </p:spPr>
        <p:txBody>
          <a:bodyPr vert="horz" lIns="94652" tIns="47326" rIns="94652" bIns="47326" rtlCol="0"/>
          <a:lstStyle>
            <a:lvl1pPr algn="r">
              <a:defRPr sz="1200"/>
            </a:lvl1pPr>
          </a:lstStyle>
          <a:p>
            <a:fld id="{D2401E2A-0EE8-490E-97A4-9301D2FF67A4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996"/>
            <a:ext cx="3170031" cy="481205"/>
          </a:xfrm>
          <a:prstGeom prst="rect">
            <a:avLst/>
          </a:prstGeom>
        </p:spPr>
        <p:txBody>
          <a:bodyPr vert="horz" lIns="94652" tIns="47326" rIns="94652" bIns="4732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17" y="9119996"/>
            <a:ext cx="3170031" cy="481205"/>
          </a:xfrm>
          <a:prstGeom prst="rect">
            <a:avLst/>
          </a:prstGeom>
        </p:spPr>
        <p:txBody>
          <a:bodyPr vert="horz" lIns="94652" tIns="47326" rIns="94652" bIns="47326" rtlCol="0" anchor="b"/>
          <a:lstStyle>
            <a:lvl1pPr algn="r">
              <a:defRPr sz="1200"/>
            </a:lvl1pPr>
          </a:lstStyle>
          <a:p>
            <a:fld id="{886D30D7-9032-4723-8099-1C7048B09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25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20" cy="481727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B694641B-99BB-43ED-93C7-F8FF81C1792A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9"/>
            <a:ext cx="5852160" cy="3780473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1726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216E163A-2FB0-4A91-885C-8042A6526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1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METRO – Danielle</a:t>
            </a:r>
          </a:p>
          <a:p>
            <a:endParaRPr lang="en-US" baseline="0" dirty="0"/>
          </a:p>
          <a:p>
            <a:r>
              <a:rPr lang="en-US" baseline="0"/>
              <a:t>Write Draft on the slides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0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dirty="0"/>
              <a:t>Jay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97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r>
              <a:rPr lang="en-US" dirty="0"/>
              <a:t>(Ne Board)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65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</a:t>
            </a:r>
          </a:p>
          <a:p>
            <a:endParaRPr lang="en-US" dirty="0"/>
          </a:p>
          <a:p>
            <a:r>
              <a:rPr lang="en-US" dirty="0"/>
              <a:t>(New Board)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204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</a:t>
            </a:r>
          </a:p>
          <a:p>
            <a:endParaRPr lang="en-US" dirty="0"/>
          </a:p>
          <a:p>
            <a:r>
              <a:rPr lang="en-US" dirty="0"/>
              <a:t>(New Board)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046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05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5913" y="1239838"/>
            <a:ext cx="4460875" cy="3346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</a:t>
            </a:r>
          </a:p>
          <a:p>
            <a:endParaRPr lang="en-US" dirty="0"/>
          </a:p>
          <a:p>
            <a:r>
              <a:rPr lang="en-US" dirty="0"/>
              <a:t>Green dots = Private crossings</a:t>
            </a:r>
          </a:p>
          <a:p>
            <a:r>
              <a:rPr lang="en-US" dirty="0"/>
              <a:t>Blue dots = Public street crossings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A60F3-EC43-4501-BE28-4519A327E40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09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</a:t>
            </a:r>
          </a:p>
          <a:p>
            <a:pPr marL="237103" indent="-237103">
              <a:buFont typeface="+mj-lt"/>
              <a:buAutoNum type="arabicPeriod"/>
            </a:pPr>
            <a:endParaRPr lang="en-US" dirty="0"/>
          </a:p>
          <a:p>
            <a:pPr marL="237103" indent="-237103" defTabSz="948411">
              <a:buFont typeface="+mj-lt"/>
              <a:buAutoNum type="arabicPeriod"/>
              <a:defRPr/>
            </a:pPr>
            <a:r>
              <a:rPr lang="en-US" b="1" baseline="0" dirty="0"/>
              <a:t>EXISTING CONDITIONS </a:t>
            </a:r>
            <a:r>
              <a:rPr lang="en-US" b="0" baseline="0" dirty="0"/>
              <a:t>allow drivers to swerve around gates that have dropped into horizontal position to stop vehicles</a:t>
            </a:r>
          </a:p>
          <a:p>
            <a:pPr marL="237103" indent="-237103">
              <a:buFont typeface="+mj-lt"/>
              <a:buAutoNum type="arabicPeriod"/>
            </a:pPr>
            <a:r>
              <a:rPr lang="en-US" b="1" dirty="0"/>
              <a:t>NEW</a:t>
            </a:r>
            <a:r>
              <a:rPr lang="en-US" b="1" baseline="0" dirty="0"/>
              <a:t> OR EXTENDED MEDIANS </a:t>
            </a:r>
            <a:r>
              <a:rPr lang="en-US" baseline="0" dirty="0"/>
              <a:t>to deter vehicles from driving around lowered gates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694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</a:t>
            </a:r>
          </a:p>
          <a:p>
            <a:pPr marL="237103" indent="-237103">
              <a:buFont typeface="+mj-lt"/>
              <a:buAutoNum type="arabicPeriod"/>
            </a:pPr>
            <a:r>
              <a:rPr lang="en-US" b="1" baseline="0" dirty="0"/>
              <a:t>COORDINATED TRAFFIC SIGNALS </a:t>
            </a:r>
            <a:r>
              <a:rPr lang="en-US" baseline="0" dirty="0"/>
              <a:t>to eliminate the danger of vehicles stalling on the tracks</a:t>
            </a:r>
          </a:p>
          <a:p>
            <a:pPr marL="237103" indent="-237103">
              <a:buFont typeface="+mj-lt"/>
              <a:buAutoNum type="arabicPeriod"/>
            </a:pPr>
            <a:r>
              <a:rPr lang="en-US" b="1" baseline="0" dirty="0"/>
              <a:t>NEW WARNING DEVICES, </a:t>
            </a:r>
            <a:r>
              <a:rPr lang="en-US" baseline="0" dirty="0"/>
              <a:t>including flashers and bells, and improved signs to warn drivers and pedestrians of upcoming train tracks</a:t>
            </a:r>
          </a:p>
          <a:p>
            <a:pPr marL="237103" indent="-237103">
              <a:buFont typeface="+mj-lt"/>
              <a:buAutoNum type="arabicPeriod"/>
            </a:pPr>
            <a:endParaRPr lang="en-US" baseline="0" dirty="0"/>
          </a:p>
          <a:p>
            <a:r>
              <a:rPr lang="en-US" baseline="0" dirty="0"/>
              <a:t>Stephanie introduces Debra</a:t>
            </a:r>
          </a:p>
          <a:p>
            <a:pPr marL="237103" indent="-237103">
              <a:buFont typeface="+mj-lt"/>
              <a:buAutoNum type="arabicPeriod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70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Debra</a:t>
            </a:r>
          </a:p>
          <a:p>
            <a:endParaRPr lang="en-US" baseline="0" dirty="0"/>
          </a:p>
          <a:p>
            <a:pPr defTabSz="948507">
              <a:defRPr/>
            </a:pPr>
            <a:r>
              <a:rPr lang="en-US" baseline="0" dirty="0"/>
              <a:t>Maybe mention the top three areas of the study that the community is most likely to be concerned about i.e. noise, community impacts, ROW</a:t>
            </a:r>
          </a:p>
          <a:p>
            <a:endParaRPr lang="en-US" baseline="0" dirty="0"/>
          </a:p>
          <a:p>
            <a:r>
              <a:rPr lang="en-US" baseline="0" dirty="0"/>
              <a:t>(New Board)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024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Debra</a:t>
            </a:r>
          </a:p>
          <a:p>
            <a:r>
              <a:rPr lang="en-US" baseline="0" dirty="0"/>
              <a:t>Maybe discuss the top three areas of the study that the community is most likely to be concerned about i.e. noise, community impacts, 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3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40">
              <a:defRPr/>
            </a:pPr>
            <a:r>
              <a:rPr lang="en-US" dirty="0"/>
              <a:t>Danielle introduces Jay to introduce the </a:t>
            </a:r>
            <a:r>
              <a:rPr lang="en-US" baseline="0" dirty="0"/>
              <a:t>team and partner agencies</a:t>
            </a:r>
            <a:r>
              <a:rPr lang="en-US" dirty="0"/>
              <a:t> </a:t>
            </a:r>
          </a:p>
          <a:p>
            <a:pPr defTabSz="966340">
              <a:defRPr/>
            </a:pPr>
            <a:r>
              <a:rPr lang="en-US" baseline="0" dirty="0"/>
              <a:t>Welcome and introduction of team members and partners</a:t>
            </a:r>
            <a:endParaRPr lang="en-US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METRO, METROLINK, CITIES, ULV,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64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40">
              <a:defRPr/>
            </a:pPr>
            <a:r>
              <a:rPr lang="en-US" dirty="0"/>
              <a:t>Steven and Debra</a:t>
            </a:r>
          </a:p>
          <a:p>
            <a:endParaRPr lang="en-US" dirty="0"/>
          </a:p>
          <a:p>
            <a:r>
              <a:rPr lang="en-US" dirty="0"/>
              <a:t>Noise Methodology</a:t>
            </a:r>
          </a:p>
          <a:p>
            <a:r>
              <a:rPr lang="en-US" dirty="0"/>
              <a:t>Vibration Methodology</a:t>
            </a:r>
          </a:p>
          <a:p>
            <a:endParaRPr lang="en-US" dirty="0"/>
          </a:p>
          <a:p>
            <a:r>
              <a:rPr lang="en-US" dirty="0"/>
              <a:t>(New Board)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9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40">
              <a:defRPr/>
            </a:pPr>
            <a:r>
              <a:rPr lang="en-US" dirty="0"/>
              <a:t>Steven and Debra</a:t>
            </a:r>
          </a:p>
          <a:p>
            <a:pPr defTabSz="966340">
              <a:defRPr/>
            </a:pPr>
            <a:endParaRPr lang="en-US" dirty="0"/>
          </a:p>
          <a:p>
            <a:pPr defTabSz="966340">
              <a:defRPr/>
            </a:pPr>
            <a:r>
              <a:rPr lang="en-US" b="1" dirty="0"/>
              <a:t>New board </a:t>
            </a:r>
            <a:r>
              <a:rPr lang="en-US" dirty="0"/>
              <a:t>placer with noise &amp; vibration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87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 baseline="0" dirty="0"/>
              <a:t>Updates needed by Tony</a:t>
            </a:r>
          </a:p>
          <a:p>
            <a:pPr defTabSz="948507">
              <a:defRPr/>
            </a:pPr>
            <a:r>
              <a:rPr lang="en-US" u="none" baseline="0" dirty="0"/>
              <a:t>Sound Wall locations in lieu of Quiet Zone (in the legend)</a:t>
            </a:r>
          </a:p>
          <a:p>
            <a:pPr defTabSz="948507">
              <a:defRPr/>
            </a:pPr>
            <a:r>
              <a:rPr lang="en-US" u="none" baseline="0" dirty="0"/>
              <a:t>Mitigation based on noise and vibration study</a:t>
            </a:r>
          </a:p>
          <a:p>
            <a:pPr defTabSz="948507">
              <a:defRPr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17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Sound Walls in lieu of Quiet Zones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490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03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40">
              <a:defRPr/>
            </a:pPr>
            <a:r>
              <a:rPr lang="en-US" dirty="0"/>
              <a:t>Steven and Debra</a:t>
            </a:r>
          </a:p>
          <a:p>
            <a:endParaRPr lang="en-US" dirty="0"/>
          </a:p>
          <a:p>
            <a:pPr defTabSz="966340">
              <a:defRPr/>
            </a:pPr>
            <a:r>
              <a:rPr lang="en-US" dirty="0"/>
              <a:t>Blue = existing</a:t>
            </a:r>
            <a:r>
              <a:rPr lang="en-US" baseline="0" dirty="0"/>
              <a:t> noise levels</a:t>
            </a:r>
          </a:p>
          <a:p>
            <a:pPr defTabSz="966340">
              <a:defRPr/>
            </a:pPr>
            <a:r>
              <a:rPr lang="en-US" baseline="0" dirty="0"/>
              <a:t>Orange = conditions with Sound Walls</a:t>
            </a:r>
            <a:endParaRPr lang="es-MX" baseline="0" dirty="0"/>
          </a:p>
          <a:p>
            <a:r>
              <a:rPr lang="es-MX" baseline="0" dirty="0" err="1"/>
              <a:t>Noise</a:t>
            </a:r>
            <a:r>
              <a:rPr lang="es-MX" baseline="0" dirty="0"/>
              <a:t> </a:t>
            </a:r>
            <a:r>
              <a:rPr lang="es-MX" baseline="0" dirty="0" err="1"/>
              <a:t>will</a:t>
            </a:r>
            <a:r>
              <a:rPr lang="es-MX" baseline="0" dirty="0"/>
              <a:t> </a:t>
            </a:r>
            <a:r>
              <a:rPr lang="es-MX" baseline="0" dirty="0" err="1"/>
              <a:t>increase</a:t>
            </a:r>
            <a:r>
              <a:rPr lang="es-MX" baseline="0" dirty="0"/>
              <a:t> </a:t>
            </a:r>
            <a:r>
              <a:rPr lang="es-MX" baseline="0" dirty="0" err="1"/>
              <a:t>regardless</a:t>
            </a:r>
            <a:r>
              <a:rPr lang="es-MX" baseline="0" dirty="0"/>
              <a:t> of </a:t>
            </a:r>
            <a:r>
              <a:rPr lang="es-MX" baseline="0" dirty="0" err="1"/>
              <a:t>this</a:t>
            </a:r>
            <a:r>
              <a:rPr lang="es-MX" baseline="0" dirty="0"/>
              <a:t> </a:t>
            </a:r>
            <a:r>
              <a:rPr lang="es-MX" baseline="0" dirty="0" err="1"/>
              <a:t>project</a:t>
            </a:r>
            <a:r>
              <a:rPr lang="es-MX" baseline="0" dirty="0"/>
              <a:t>. </a:t>
            </a:r>
            <a:r>
              <a:rPr lang="es-MX" baseline="0" dirty="0" err="1"/>
              <a:t>Why</a:t>
            </a:r>
            <a:r>
              <a:rPr lang="es-MX" baseline="0" dirty="0"/>
              <a:t>?</a:t>
            </a:r>
          </a:p>
          <a:p>
            <a:r>
              <a:rPr lang="es-MX" baseline="0" dirty="0" err="1"/>
              <a:t>What</a:t>
            </a:r>
            <a:r>
              <a:rPr lang="es-MX" baseline="0" dirty="0"/>
              <a:t> </a:t>
            </a:r>
            <a:r>
              <a:rPr lang="es-MX" baseline="0" dirty="0" err="1"/>
              <a:t>is</a:t>
            </a:r>
            <a:r>
              <a:rPr lang="es-MX" baseline="0" dirty="0"/>
              <a:t> </a:t>
            </a:r>
            <a:r>
              <a:rPr lang="es-MX" baseline="0" dirty="0" err="1"/>
              <a:t>assumed</a:t>
            </a:r>
            <a:r>
              <a:rPr lang="es-MX" baseline="0" dirty="0"/>
              <a:t>, </a:t>
            </a:r>
            <a:r>
              <a:rPr lang="es-MX" baseline="0" dirty="0" err="1"/>
              <a:t>what</a:t>
            </a:r>
            <a:r>
              <a:rPr lang="es-MX" baseline="0" dirty="0"/>
              <a:t> are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existing</a:t>
            </a:r>
            <a:r>
              <a:rPr lang="es-MX" baseline="0" dirty="0"/>
              <a:t> </a:t>
            </a:r>
            <a:r>
              <a:rPr lang="es-MX" baseline="0" dirty="0" err="1"/>
              <a:t>conditions</a:t>
            </a:r>
            <a:r>
              <a:rPr lang="es-MX" baseline="0" dirty="0"/>
              <a:t>.</a:t>
            </a:r>
          </a:p>
          <a:p>
            <a:endParaRPr lang="en-US" dirty="0"/>
          </a:p>
          <a:p>
            <a:r>
              <a:rPr lang="en-US" dirty="0"/>
              <a:t>Call</a:t>
            </a:r>
            <a:r>
              <a:rPr lang="en-US" baseline="0" dirty="0"/>
              <a:t> out box – Existing conditions</a:t>
            </a:r>
          </a:p>
          <a:p>
            <a:r>
              <a:rPr lang="en-US" baseline="0" dirty="0"/>
              <a:t>Call out box – Quiet Zone &amp; </a:t>
            </a:r>
            <a:r>
              <a:rPr lang="en-US" baseline="0" dirty="0" err="1"/>
              <a:t>Soundwalls</a:t>
            </a:r>
            <a:endParaRPr lang="en-US" baseline="0" dirty="0"/>
          </a:p>
          <a:p>
            <a:endParaRPr lang="en-US" baseline="0" dirty="0"/>
          </a:p>
          <a:p>
            <a:pPr defTabSz="966340">
              <a:defRPr/>
            </a:pPr>
            <a:r>
              <a:rPr lang="en-US" baseline="0" dirty="0"/>
              <a:t>Use dashed line instead of a solid color line for one line for Quiet Zone Line</a:t>
            </a:r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48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40">
              <a:defRPr/>
            </a:pPr>
            <a:r>
              <a:rPr lang="en-US" dirty="0"/>
              <a:t>Steven and Debra</a:t>
            </a:r>
          </a:p>
          <a:p>
            <a:pPr defTabSz="966340">
              <a:defRPr/>
            </a:pPr>
            <a:endParaRPr lang="en-US" dirty="0"/>
          </a:p>
          <a:p>
            <a:pPr defTabSz="966340">
              <a:defRPr/>
            </a:pPr>
            <a:r>
              <a:rPr lang="en-US" dirty="0"/>
              <a:t>Blue = existing</a:t>
            </a:r>
            <a:r>
              <a:rPr lang="en-US" baseline="0" dirty="0"/>
              <a:t> noise levels</a:t>
            </a:r>
          </a:p>
          <a:p>
            <a:pPr defTabSz="966340">
              <a:defRPr/>
            </a:pPr>
            <a:r>
              <a:rPr lang="en-US" baseline="0" dirty="0"/>
              <a:t>Orange = conditions with Quiet Zone</a:t>
            </a:r>
          </a:p>
          <a:p>
            <a:pPr defTabSz="966340">
              <a:defRPr/>
            </a:pPr>
            <a:endParaRPr lang="en-US" baseline="0" dirty="0"/>
          </a:p>
          <a:p>
            <a:pPr defTabSz="966340">
              <a:defRPr/>
            </a:pPr>
            <a:r>
              <a:rPr lang="en-US" baseline="0" dirty="0"/>
              <a:t>Explain how we arrived at predicted noise level &amp; variables involved</a:t>
            </a:r>
          </a:p>
          <a:p>
            <a:pPr defTabSz="966340">
              <a:defRPr/>
            </a:pPr>
            <a:r>
              <a:rPr lang="en-US" baseline="0" dirty="0"/>
              <a:t>Use dashed line instead of a solid color line for one line for Sound wall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64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Debra</a:t>
            </a:r>
          </a:p>
          <a:p>
            <a:endParaRPr lang="en-US" dirty="0"/>
          </a:p>
          <a:p>
            <a:r>
              <a:rPr lang="en-US" dirty="0"/>
              <a:t>Existing condition = Navy Blue</a:t>
            </a:r>
          </a:p>
          <a:p>
            <a:r>
              <a:rPr lang="en-US" dirty="0"/>
              <a:t>Sound Walls = Teal</a:t>
            </a:r>
          </a:p>
          <a:p>
            <a:r>
              <a:rPr lang="en-US" dirty="0"/>
              <a:t>Quiet Zone = Orange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01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Debra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Debra hands off to Danielle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3186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8970">
              <a:spcAft>
                <a:spcPts val="622"/>
              </a:spcAft>
            </a:pPr>
            <a:r>
              <a:rPr lang="en-US" sz="2100" dirty="0">
                <a:solidFill>
                  <a:srgbClr val="4A6E79"/>
                </a:solidFill>
              </a:rPr>
              <a:t>Debra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03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40">
              <a:defRPr/>
            </a:pPr>
            <a:r>
              <a:rPr lang="en-US" dirty="0"/>
              <a:t>Introductions by Danielle Valentino, Community</a:t>
            </a:r>
            <a:r>
              <a:rPr lang="en-US" baseline="0" dirty="0"/>
              <a:t> Relations: </a:t>
            </a:r>
          </a:p>
          <a:p>
            <a:pPr marL="181189" indent="-181189" defTabSz="966340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Metro is hosting a series of meetings for the LHW project….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99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18288">
              <a:spcAft>
                <a:spcPts val="600"/>
              </a:spcAft>
              <a:buFont typeface="Courier New" panose="02070309020205020404" pitchFamily="49" charset="0"/>
              <a:buNone/>
            </a:pPr>
            <a:r>
              <a:rPr lang="en-US" sz="2000" dirty="0" smtClean="0">
                <a:solidFill>
                  <a:srgbClr val="4A6E79"/>
                </a:solidFill>
              </a:rPr>
              <a:t>Debra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NEPA issues are provided in the Federal Railroad Administration (FRA) Categorical Exclusion Worksheet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Include if needed, not sure it should be shown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6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Debra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Debra hands off to Danielle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34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Danielle</a:t>
            </a:r>
          </a:p>
          <a:p>
            <a:endParaRPr lang="en-US" dirty="0"/>
          </a:p>
          <a:p>
            <a:r>
              <a:rPr lang="en-US" dirty="0"/>
              <a:t>(New Board)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26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Danielle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61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Danielle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63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Existing</a:t>
            </a:r>
            <a:r>
              <a:rPr lang="en-US" baseline="0" dirty="0" smtClean="0"/>
              <a:t> Conditions Analysis consists </a:t>
            </a:r>
            <a:r>
              <a:rPr lang="en-US" baseline="0" smtClean="0"/>
              <a:t>of identification </a:t>
            </a:r>
            <a:r>
              <a:rPr lang="en-US" baseline="0" dirty="0" smtClean="0"/>
              <a:t>of existing equipment, accident data at crossing, ADT information and train counts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7DC02-4BCE-4D1C-9ADA-2F3B9BC0B2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3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Danielle</a:t>
            </a:r>
          </a:p>
          <a:p>
            <a:endParaRPr lang="en-US" dirty="0"/>
          </a:p>
          <a:p>
            <a:r>
              <a:rPr lang="en-US" dirty="0"/>
              <a:t>Please</a:t>
            </a:r>
            <a:r>
              <a:rPr lang="en-US" baseline="0" dirty="0"/>
              <a:t> convey that specific questions about noise measurements &amp; other specific topics related to their homes will be addressed at the board stations.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72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584" indent="-241584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/>
              <a:t>Danielle</a:t>
            </a:r>
          </a:p>
          <a:p>
            <a:endParaRPr lang="en-US" dirty="0"/>
          </a:p>
          <a:p>
            <a:pPr>
              <a:spcAft>
                <a:spcPts val="622"/>
              </a:spcAft>
            </a:pPr>
            <a:r>
              <a:rPr lang="en-US" b="1" dirty="0">
                <a:solidFill>
                  <a:srgbClr val="4A6E79"/>
                </a:solidFill>
              </a:rPr>
              <a:t>Outreach at Covina and Pomona North </a:t>
            </a:r>
            <a:r>
              <a:rPr lang="en-US" b="1" dirty="0" err="1">
                <a:solidFill>
                  <a:srgbClr val="4A6E79"/>
                </a:solidFill>
              </a:rPr>
              <a:t>Metrolink</a:t>
            </a:r>
            <a:r>
              <a:rPr lang="en-US" b="1" dirty="0">
                <a:solidFill>
                  <a:srgbClr val="4A6E79"/>
                </a:solidFill>
              </a:rPr>
              <a:t> Stations</a:t>
            </a:r>
          </a:p>
          <a:p>
            <a:pPr>
              <a:spcAft>
                <a:spcPts val="622"/>
              </a:spcAft>
            </a:pPr>
            <a:r>
              <a:rPr lang="en-US" b="1" dirty="0">
                <a:solidFill>
                  <a:srgbClr val="4A6E79"/>
                </a:solidFill>
              </a:rPr>
              <a:t>Newspaper ads – </a:t>
            </a:r>
            <a:r>
              <a:rPr lang="en-US" dirty="0">
                <a:solidFill>
                  <a:srgbClr val="4A6E79"/>
                </a:solidFill>
              </a:rPr>
              <a:t>San Dimas and La Verne Community News</a:t>
            </a:r>
          </a:p>
          <a:p>
            <a:pPr>
              <a:spcAft>
                <a:spcPts val="622"/>
              </a:spcAft>
            </a:pPr>
            <a:r>
              <a:rPr lang="en-US" b="1" dirty="0">
                <a:solidFill>
                  <a:srgbClr val="4A6E79"/>
                </a:solidFill>
              </a:rPr>
              <a:t>Direct mail - </a:t>
            </a:r>
            <a:r>
              <a:rPr lang="en-US" dirty="0">
                <a:solidFill>
                  <a:srgbClr val="4A6E79"/>
                </a:solidFill>
              </a:rPr>
              <a:t>Parcel and occupant lists, agency list, project database</a:t>
            </a:r>
          </a:p>
          <a:p>
            <a:pPr>
              <a:spcAft>
                <a:spcPts val="622"/>
              </a:spcAft>
            </a:pPr>
            <a:r>
              <a:rPr lang="en-US" b="1" dirty="0">
                <a:solidFill>
                  <a:srgbClr val="4A6E79"/>
                </a:solidFill>
              </a:rPr>
              <a:t>Door hangers</a:t>
            </a:r>
          </a:p>
          <a:p>
            <a:pPr>
              <a:spcAft>
                <a:spcPts val="622"/>
              </a:spcAft>
            </a:pPr>
            <a:r>
              <a:rPr lang="en-US" b="1" dirty="0">
                <a:solidFill>
                  <a:srgbClr val="4A6E79"/>
                </a:solidFill>
              </a:rPr>
              <a:t>E-Mail</a:t>
            </a:r>
          </a:p>
          <a:p>
            <a:pPr>
              <a:spcAft>
                <a:spcPts val="622"/>
              </a:spcAft>
            </a:pPr>
            <a:r>
              <a:rPr lang="en-US" b="1" dirty="0">
                <a:solidFill>
                  <a:srgbClr val="4A6E79"/>
                </a:solidFill>
              </a:rPr>
              <a:t>Social Media - </a:t>
            </a:r>
            <a:r>
              <a:rPr lang="en-US" dirty="0">
                <a:solidFill>
                  <a:srgbClr val="4A6E79"/>
                </a:solidFill>
              </a:rPr>
              <a:t>Facebook</a:t>
            </a:r>
          </a:p>
          <a:p>
            <a:pPr>
              <a:spcAft>
                <a:spcPts val="622"/>
              </a:spcAft>
            </a:pPr>
            <a:r>
              <a:rPr lang="en-US" b="1" dirty="0">
                <a:solidFill>
                  <a:srgbClr val="4A6E79"/>
                </a:solidFill>
              </a:rPr>
              <a:t>NextDoor.com</a:t>
            </a:r>
          </a:p>
          <a:p>
            <a:pPr>
              <a:spcAft>
                <a:spcPts val="622"/>
              </a:spcAft>
            </a:pPr>
            <a:r>
              <a:rPr lang="en-US" b="1" dirty="0">
                <a:solidFill>
                  <a:srgbClr val="4A6E79"/>
                </a:solidFill>
              </a:rPr>
              <a:t>Helpline</a:t>
            </a:r>
          </a:p>
          <a:p>
            <a:pPr>
              <a:spcAft>
                <a:spcPts val="622"/>
              </a:spcAft>
            </a:pPr>
            <a:r>
              <a:rPr lang="en-US" b="1" dirty="0">
                <a:solidFill>
                  <a:srgbClr val="4A6E79"/>
                </a:solidFill>
              </a:rPr>
              <a:t>Seat Drops (</a:t>
            </a:r>
            <a:r>
              <a:rPr lang="en-US" b="1" dirty="0" err="1">
                <a:solidFill>
                  <a:srgbClr val="4A6E79"/>
                </a:solidFill>
              </a:rPr>
              <a:t>Metrolink</a:t>
            </a:r>
            <a:r>
              <a:rPr lang="en-US" b="1" dirty="0">
                <a:solidFill>
                  <a:srgbClr val="4A6E79"/>
                </a:solidFill>
              </a:rPr>
              <a:t> train)</a:t>
            </a:r>
          </a:p>
          <a:p>
            <a:pPr>
              <a:spcAft>
                <a:spcPts val="622"/>
              </a:spcAft>
            </a:pPr>
            <a:r>
              <a:rPr lang="en-US" b="1" dirty="0">
                <a:solidFill>
                  <a:srgbClr val="4A6E79"/>
                </a:solidFill>
              </a:rPr>
              <a:t>Extended outreach  - </a:t>
            </a:r>
            <a:r>
              <a:rPr lang="en-US" dirty="0">
                <a:solidFill>
                  <a:srgbClr val="4A6E79"/>
                </a:solidFill>
              </a:rPr>
              <a:t>Chambers, libraries, community centers, schools, local, state &amp; federal offices and associations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40">
              <a:defRPr/>
            </a:pPr>
            <a:r>
              <a:rPr lang="en-US" dirty="0"/>
              <a:t>Danielle:</a:t>
            </a:r>
          </a:p>
          <a:p>
            <a:pPr defTabSz="966340">
              <a:defRPr/>
            </a:pPr>
            <a:endParaRPr lang="en-US" baseline="0" dirty="0"/>
          </a:p>
          <a:p>
            <a:pPr marL="0" lvl="1">
              <a:spcAft>
                <a:spcPts val="634"/>
              </a:spcAft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Additional Outreach included:</a:t>
            </a:r>
          </a:p>
          <a:p>
            <a:pPr marL="241584" lvl="1" indent="-241584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Monthly Project Development Team Meetings </a:t>
            </a:r>
          </a:p>
          <a:p>
            <a:pPr marL="241584" lvl="1" indent="-241584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City Executive Staff Briefings </a:t>
            </a:r>
          </a:p>
          <a:p>
            <a:pPr marL="724754" lvl="1" indent="-241584">
              <a:spcAft>
                <a:spcPts val="634"/>
              </a:spcAft>
              <a:buFont typeface="Calibri" panose="020F0502020204030204" pitchFamily="34" charset="0"/>
              <a:buChar char="–"/>
            </a:pPr>
            <a:r>
              <a:rPr lang="en-US" sz="2500" dirty="0">
                <a:solidFill>
                  <a:srgbClr val="4A6E79"/>
                </a:solidFill>
              </a:rPr>
              <a:t>San Dimas and La Verne</a:t>
            </a:r>
          </a:p>
          <a:p>
            <a:pPr marL="241584" indent="-241584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Elected Official and Government Agency Briefings</a:t>
            </a:r>
          </a:p>
          <a:p>
            <a:pPr marL="241584" indent="-241584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Stakeholder and Community Organizations</a:t>
            </a:r>
          </a:p>
          <a:p>
            <a:pPr marL="724754" lvl="1" indent="-241584">
              <a:spcAft>
                <a:spcPts val="634"/>
              </a:spcAft>
              <a:buFont typeface="Calibri" panose="020F0502020204030204" pitchFamily="34" charset="0"/>
              <a:buChar char="–"/>
            </a:pPr>
            <a:r>
              <a:rPr lang="en-US" sz="2500" dirty="0">
                <a:solidFill>
                  <a:srgbClr val="4A6E79"/>
                </a:solidFill>
              </a:rPr>
              <a:t>HOA communities</a:t>
            </a:r>
          </a:p>
          <a:p>
            <a:pPr marL="241584" lvl="1" indent="-241584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Public Meetings (November 2016)</a:t>
            </a:r>
          </a:p>
          <a:p>
            <a:pPr marL="724754" lvl="1" indent="-241584">
              <a:spcAft>
                <a:spcPts val="634"/>
              </a:spcAft>
              <a:buFont typeface="Calibri" panose="020F0502020204030204" pitchFamily="34" charset="0"/>
              <a:buChar char="–"/>
            </a:pPr>
            <a:r>
              <a:rPr lang="en-US" sz="2500" dirty="0">
                <a:solidFill>
                  <a:srgbClr val="4A6E79"/>
                </a:solidFill>
              </a:rPr>
              <a:t>Follow up briefings as needed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36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584" indent="-241584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/>
              <a:t>Danielle speaks</a:t>
            </a:r>
            <a:r>
              <a:rPr lang="en-US" baseline="0" dirty="0"/>
              <a:t> to what we heard; then introduces Jay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25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40">
              <a:defRPr/>
            </a:pPr>
            <a:r>
              <a:rPr lang="en-US" sz="1300" dirty="0"/>
              <a:t>Jay</a:t>
            </a:r>
            <a:br>
              <a:rPr lang="en-US" sz="1300" dirty="0"/>
            </a:br>
            <a:r>
              <a:rPr lang="en-US" sz="1300" dirty="0"/>
              <a:t>The proposed project involves the double-tracking of approximately 3.9 miles of railroad track between Lone Hill Avenue in San Dimas and White Avenue in La Verne. </a:t>
            </a:r>
          </a:p>
          <a:p>
            <a:endParaRPr lang="en-US" dirty="0"/>
          </a:p>
          <a:p>
            <a:r>
              <a:rPr lang="en-US" dirty="0"/>
              <a:t>(New</a:t>
            </a:r>
            <a:r>
              <a:rPr lang="en-US" baseline="0" dirty="0"/>
              <a:t> Board)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848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Jay</a:t>
            </a:r>
          </a:p>
          <a:p>
            <a:endParaRPr lang="en-US" dirty="0"/>
          </a:p>
          <a:p>
            <a:r>
              <a:rPr lang="en-US" dirty="0"/>
              <a:t>Metro is collaborating</a:t>
            </a:r>
            <a:r>
              <a:rPr lang="en-US" baseline="0" dirty="0"/>
              <a:t> closely with project partner </a:t>
            </a:r>
            <a:r>
              <a:rPr lang="en-US" baseline="0" dirty="0" err="1"/>
              <a:t>Metrolink</a:t>
            </a:r>
            <a:r>
              <a:rPr lang="en-US" baseline="0" dirty="0"/>
              <a:t> on deployment of Tier 4 locomotives – state-of-the-art clean burning locomotives – to start this Fall 2017. </a:t>
            </a:r>
          </a:p>
          <a:p>
            <a:endParaRPr lang="en-US" baseline="0" dirty="0"/>
          </a:p>
          <a:p>
            <a:r>
              <a:rPr lang="en-US" baseline="0" dirty="0"/>
              <a:t>Metro partnering with Foothill Gold Line Construction Authority on joint shared crossings in the cities of La Verne, Pomona and Claremont.</a:t>
            </a:r>
          </a:p>
          <a:p>
            <a:endParaRPr lang="en-US" dirty="0"/>
          </a:p>
          <a:p>
            <a:r>
              <a:rPr lang="en-US" dirty="0"/>
              <a:t>Metro</a:t>
            </a:r>
            <a:r>
              <a:rPr lang="en-US" baseline="0" dirty="0"/>
              <a:t> collaborating with SBCTA (previously SANBAG) on DMU Study.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E163A-2FB0-4A91-885C-8042A6526E4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70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B540E6-11DB-4987-BD02-45F973664DBF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706D90-CA36-4C08-83A2-603AED639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9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5328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BE98BC6-5113-4AB4-846C-260E06E3F7F0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706D90-CA36-4C08-83A2-603AED639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5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D193A77-CD98-4610-86C5-E50D16F8593A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706D90-CA36-4C08-83A2-603AED639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1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73919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DC580A-B61A-4C0B-A74F-8D61A2AEC24A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8089F7A-7CEF-416C-8C14-620823632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80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059795F-B29F-4C7F-93D0-A313CEB807E6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8089F7A-7CEF-416C-8C14-620823632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55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B6BCA0-347D-4014-9929-78BBC5CEAFB8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8089F7A-7CEF-416C-8C14-620823632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5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4E14888-C1AD-40A0-B1C3-BCCA8EEF6D7F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8089F7A-7CEF-416C-8C14-620823632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69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2B9174-4E83-478F-8A7A-E1E2AA14CD3C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8089F7A-7CEF-416C-8C14-620823632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536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CEF8666-005A-4ED2-8630-6A40E4D4D989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8089F7A-7CEF-416C-8C14-620823632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08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217206B-F1CD-4CC8-B38A-E8EDCFC6C946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8089F7A-7CEF-416C-8C14-620823632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801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87656FF-0B57-4517-B798-D7488480A7AB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8089F7A-7CEF-416C-8C14-620823632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1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869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3267709-9791-477E-BAC8-4454DA09E3E2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706D90-CA36-4C08-83A2-603AED639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0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79A051C-FD9B-41DF-ADA2-59E380367B61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8089F7A-7CEF-416C-8C14-620823632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40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E8C2666-8BB6-4693-B7BF-CF59DC47A5BF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8089F7A-7CEF-416C-8C14-620823632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19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364FD02-C91E-414F-AEAD-FE7745183894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8089F7A-7CEF-416C-8C14-620823632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0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1433DAD-6D18-4D29-850C-371E5114089E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706D90-CA36-4C08-83A2-603AED639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4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1C4D8D7-655B-47B0-ACE5-879EA693EC4B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706D90-CA36-4C08-83A2-603AED639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54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912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F5F5B5-645E-47AE-B315-5B11009562F3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706D90-CA36-4C08-83A2-603AED639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3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062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303E8E-AFA3-4812-9906-6B2F7CE07075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706D90-CA36-4C08-83A2-603AED639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3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F68AD9-7AA9-46BA-9AE6-978322F72CA2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706D90-CA36-4C08-83A2-603AED639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19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8DB829-99A0-4B40-96BA-1BD2DE222585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706D90-CA36-4C08-83A2-603AED639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7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95D4C48-8FC1-4B23-9617-56633100EE41}" type="datetime1">
              <a:rPr lang="en-US" smtClean="0"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706D90-CA36-4C08-83A2-603AED639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63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807868"/>
          </a:xfrm>
          <a:prstGeom prst="rect">
            <a:avLst/>
          </a:prstGeom>
          <a:solidFill>
            <a:srgbClr val="435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4" y="6191713"/>
            <a:ext cx="1024755" cy="4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6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044"/>
            <a:ext cx="9144000" cy="5238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4" y="5722766"/>
            <a:ext cx="2077826" cy="92528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1619044"/>
          </a:xfrm>
          <a:prstGeom prst="rect">
            <a:avLst/>
          </a:prstGeom>
          <a:solidFill>
            <a:srgbClr val="4A6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6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4569" y="458241"/>
            <a:ext cx="8534400" cy="1112838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LONE HILL TO WHITE DOUBLE TRACK STUDY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2400" i="1" dirty="0">
                <a:solidFill>
                  <a:schemeClr val="bg1"/>
                </a:solidFill>
                <a:latin typeface="+mn-lt"/>
              </a:rPr>
              <a:t>Community Open Houses May 16 &amp; 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8089F7A-7CEF-416C-8C14-620823632226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8695"/>
            <a:ext cx="7886700" cy="75094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PROJECT </a:t>
            </a:r>
            <a:r>
              <a:rPr lang="en-US" b="1" dirty="0"/>
              <a:t>GOALS &amp; </a:t>
            </a:r>
            <a:r>
              <a:rPr lang="en-US" b="1" dirty="0" smtClean="0"/>
              <a:t>OBJECTIVES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12473" y="965152"/>
            <a:ext cx="8358100" cy="5358130"/>
          </a:xfrm>
        </p:spPr>
        <p:txBody>
          <a:bodyPr/>
          <a:lstStyle/>
          <a:p>
            <a:r>
              <a:rPr lang="en-US" sz="2400" b="1" dirty="0">
                <a:solidFill>
                  <a:srgbClr val="4A6E79"/>
                </a:solidFill>
              </a:rPr>
              <a:t>IMPROVE SAFETY &amp; ACCESSIBILITY FOR ALL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Enhance safety through double track (beyond Positive Train Control)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Reduce the risk of train accidents and prevent pedestrians, cars, trucks, and train collisions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Lengthen the existing platform at Pomona </a:t>
            </a:r>
            <a:r>
              <a:rPr lang="en-US" sz="1800" dirty="0" err="1">
                <a:solidFill>
                  <a:srgbClr val="4A6E79"/>
                </a:solidFill>
              </a:rPr>
              <a:t>Fairplex</a:t>
            </a:r>
            <a:r>
              <a:rPr lang="en-US" sz="1800" dirty="0">
                <a:solidFill>
                  <a:srgbClr val="4A6E79"/>
                </a:solidFill>
              </a:rPr>
              <a:t> Station</a:t>
            </a:r>
          </a:p>
          <a:p>
            <a:r>
              <a:rPr lang="en-US" sz="2400" b="1" dirty="0">
                <a:solidFill>
                  <a:srgbClr val="4A6E79"/>
                </a:solidFill>
              </a:rPr>
              <a:t>IMPROVE METROLINK SERVICE FOR PASSENGERS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Improve travel times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Greater ability to add future service (subject to demand and funding)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Reduce delays due to trains waiting for another train to pass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Improve reliability and efficiency for </a:t>
            </a:r>
            <a:r>
              <a:rPr lang="en-US" sz="1800" dirty="0" err="1">
                <a:solidFill>
                  <a:srgbClr val="4A6E79"/>
                </a:solidFill>
              </a:rPr>
              <a:t>Metrolink</a:t>
            </a:r>
            <a:r>
              <a:rPr lang="en-US" sz="1800" dirty="0">
                <a:solidFill>
                  <a:srgbClr val="4A6E79"/>
                </a:solidFill>
              </a:rPr>
              <a:t> riders </a:t>
            </a:r>
          </a:p>
          <a:p>
            <a:r>
              <a:rPr lang="en-US" sz="2400" b="1" dirty="0">
                <a:solidFill>
                  <a:srgbClr val="4A6E79"/>
                </a:solidFill>
              </a:rPr>
              <a:t>IMPROVE QUALITY OF LIFE FOR COMMUNITIES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Metro will design the 12 grade crossings to be “Quiet Zone Ready”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Cities will choose to pursue Quiet Zone designation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10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Image result for Project goals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28" y="4999568"/>
            <a:ext cx="2250274" cy="13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4" y="1396027"/>
            <a:ext cx="8896959" cy="5348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6084"/>
            <a:ext cx="9144000" cy="522045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CURRENT AND PROPOSED CONDITION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268" y="6129522"/>
            <a:ext cx="3833165" cy="674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81" dirty="0">
                <a:solidFill>
                  <a:srgbClr val="435B74"/>
                </a:solidFill>
              </a:rPr>
              <a:t>La Verne Crossings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1235" y="3072042"/>
            <a:ext cx="4166718" cy="6741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781" dirty="0">
                <a:solidFill>
                  <a:srgbClr val="435B74"/>
                </a:solidFill>
              </a:rPr>
              <a:t>San Dimas Crossings</a:t>
            </a:r>
          </a:p>
        </p:txBody>
      </p:sp>
    </p:spTree>
    <p:extLst>
      <p:ext uri="{BB962C8B-B14F-4D97-AF65-F5344CB8AC3E}">
        <p14:creationId xmlns:p14="http://schemas.microsoft.com/office/powerpoint/2010/main" val="194679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09033" y="178695"/>
            <a:ext cx="844120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PROJECT DESIGN FEATURES</a:t>
            </a:r>
            <a:endParaRPr lang="es-MX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033" y="1069918"/>
            <a:ext cx="5160247" cy="4909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3.9 miles of second mainline track between Lone Hill Avenue and White Ave.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12 roadway at-grade crossings.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Design elements at each grade crossing to improve safety &amp; to meet Quiet Zone standards.</a:t>
            </a:r>
          </a:p>
          <a:p>
            <a:pPr marL="285750" lvl="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Sidewalk and driveway modifications at grade crossings to enhance safety.</a:t>
            </a:r>
          </a:p>
          <a:p>
            <a:pPr marL="285750" lvl="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Connections to industry spur tracks.</a:t>
            </a:r>
          </a:p>
          <a:p>
            <a:pPr marL="285750" lvl="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Extend platform at the Pomona Fairgrounds station.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918" r="19288"/>
          <a:stretch/>
        </p:blipFill>
        <p:spPr>
          <a:xfrm>
            <a:off x="5978471" y="1069918"/>
            <a:ext cx="2805760" cy="4839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12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6900" y="1340711"/>
            <a:ext cx="7772400" cy="6778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PROJECT PURPOSE AND NEED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0" y="178695"/>
            <a:ext cx="80645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“QUIET ZONE READY” OPPORTUNITY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0850" y="1137434"/>
            <a:ext cx="499745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A6E79"/>
                </a:solidFill>
              </a:rPr>
              <a:t>Metro will design grade crossings to be “Quiet Zone Ready.” </a:t>
            </a:r>
          </a:p>
          <a:p>
            <a:pPr marL="285750" lvl="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A6E79"/>
                </a:solidFill>
              </a:rPr>
              <a:t>A Quiet Zone is a stretch of rail track where the Federal Railroad Administration (FRA) does not require trains to sound their horn at rail crossings.</a:t>
            </a:r>
          </a:p>
          <a:p>
            <a:pPr marL="285750" lvl="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A6E79"/>
                </a:solidFill>
              </a:rPr>
              <a:t>Local cities apply for an application for Quiet Zones to the FRA and the California Public Utilities Commission near the end of the construction process. </a:t>
            </a:r>
          </a:p>
          <a:p>
            <a:pPr marL="285750" lvl="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A6E79"/>
                </a:solidFill>
              </a:rPr>
              <a:t>It’s anticipated that local cities would be responsible for any ongoing annual costs associated with liability insurance and new infrastructure maintenance.</a:t>
            </a:r>
          </a:p>
          <a:p>
            <a:endParaRPr lang="es-MX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13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2" r="23871"/>
          <a:stretch/>
        </p:blipFill>
        <p:spPr>
          <a:xfrm>
            <a:off x="5859909" y="1340711"/>
            <a:ext cx="2833241" cy="4277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06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167640"/>
            <a:ext cx="8271510" cy="777240"/>
          </a:xfrm>
        </p:spPr>
        <p:txBody>
          <a:bodyPr/>
          <a:lstStyle/>
          <a:p>
            <a:r>
              <a:rPr lang="en-US" sz="3000" b="1" dirty="0"/>
              <a:t>CURRENT VS QUIET ZONE READY ENHANCEMENTS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83" y="1192715"/>
            <a:ext cx="3373754" cy="25303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118" y="1131655"/>
            <a:ext cx="3455169" cy="25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hapirJa\Desktop\outreachpic\9S Main St - 009 Befo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0" y="3817473"/>
            <a:ext cx="3444670" cy="25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1583" y="3822320"/>
            <a:ext cx="3437973" cy="257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25981" y="834100"/>
            <a:ext cx="8474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5772">
              <a:defRPr/>
            </a:pPr>
            <a:r>
              <a:rPr lang="en-US" sz="1600" b="1" dirty="0">
                <a:solidFill>
                  <a:srgbClr val="4A6E79"/>
                </a:solidFill>
              </a:rPr>
              <a:t>BEFORE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17808" y="834100"/>
            <a:ext cx="725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5772">
              <a:defRPr/>
            </a:pPr>
            <a:r>
              <a:rPr lang="en-US" sz="1600" b="1" dirty="0">
                <a:solidFill>
                  <a:srgbClr val="4A6E79"/>
                </a:solidFill>
              </a:rPr>
              <a:t>AFTER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9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58" y="174812"/>
            <a:ext cx="8696885" cy="726142"/>
          </a:xfrm>
        </p:spPr>
        <p:txBody>
          <a:bodyPr/>
          <a:lstStyle/>
          <a:p>
            <a:r>
              <a:rPr lang="en-US" b="1" dirty="0"/>
              <a:t>PEDESTRIAN SAFETY ENHANCEMENTS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910726"/>
            <a:ext cx="8782050" cy="5832974"/>
          </a:xfrm>
          <a:prstGeom prst="rect">
            <a:avLst/>
          </a:prstGeom>
          <a:ln w="76200">
            <a:solidFill>
              <a:srgbClr val="E8B542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513902" y="1076007"/>
            <a:ext cx="1863538" cy="461665"/>
            <a:chOff x="513902" y="1076007"/>
            <a:chExt cx="1863538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513902" y="1076007"/>
              <a:ext cx="186353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     Private crossings</a:t>
              </a:r>
            </a:p>
            <a:p>
              <a:r>
                <a:rPr lang="en-US" sz="1200" b="1" dirty="0"/>
                <a:t>      Public street crossings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586292" y="1106487"/>
              <a:ext cx="167640" cy="167640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586292" y="1315352"/>
              <a:ext cx="167640" cy="167640"/>
            </a:xfrm>
            <a:prstGeom prst="ellipse">
              <a:avLst/>
            </a:prstGeom>
            <a:solidFill>
              <a:srgbClr val="0204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15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89" y="178695"/>
            <a:ext cx="8862647" cy="1325563"/>
          </a:xfrm>
        </p:spPr>
        <p:txBody>
          <a:bodyPr/>
          <a:lstStyle/>
          <a:p>
            <a:r>
              <a:rPr lang="en-US" b="1" dirty="0"/>
              <a:t>SAFETY ENHANCEMENT CONCEPTS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6" t="20699" r="28498" b="31131"/>
          <a:stretch/>
        </p:blipFill>
        <p:spPr bwMode="auto">
          <a:xfrm>
            <a:off x="566257" y="926146"/>
            <a:ext cx="3238645" cy="214322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281353" y="3732775"/>
            <a:ext cx="8579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10206" b="7967"/>
          <a:stretch/>
        </p:blipFill>
        <p:spPr>
          <a:xfrm>
            <a:off x="718407" y="3775036"/>
            <a:ext cx="3084686" cy="24902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9167" y="3274719"/>
            <a:ext cx="30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A6E79"/>
                </a:solidFill>
              </a:rPr>
              <a:t>EXISTING CONDITION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6126487"/>
            <a:ext cx="4396902" cy="73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959869" y="6434603"/>
            <a:ext cx="2057400" cy="365125"/>
          </a:xfrm>
        </p:spPr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16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 b="25488"/>
          <a:stretch/>
        </p:blipFill>
        <p:spPr>
          <a:xfrm>
            <a:off x="5156731" y="1215501"/>
            <a:ext cx="3671512" cy="2087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8"/>
          <a:stretch/>
        </p:blipFill>
        <p:spPr>
          <a:xfrm>
            <a:off x="5156731" y="4009463"/>
            <a:ext cx="3391115" cy="2021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59475" y="6307577"/>
            <a:ext cx="8321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4A6E79"/>
                </a:solidFill>
              </a:rPr>
              <a:t>NEW OR EXTENDED MEDIANS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deter vehicles from driving around lowered gates</a:t>
            </a:r>
          </a:p>
        </p:txBody>
      </p:sp>
    </p:spTree>
    <p:extLst>
      <p:ext uri="{BB962C8B-B14F-4D97-AF65-F5344CB8AC3E}">
        <p14:creationId xmlns:p14="http://schemas.microsoft.com/office/powerpoint/2010/main" val="65034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97" y="178695"/>
            <a:ext cx="10611437" cy="1325563"/>
          </a:xfrm>
        </p:spPr>
        <p:txBody>
          <a:bodyPr/>
          <a:lstStyle/>
          <a:p>
            <a:r>
              <a:rPr lang="en-US" b="1" dirty="0"/>
              <a:t>SAFETY ENHANCEMENT CONCEPTS </a:t>
            </a:r>
            <a:r>
              <a:rPr lang="en-US" sz="2800" b="1" dirty="0"/>
              <a:t>(cont’d)</a:t>
            </a:r>
            <a:endParaRPr lang="es-MX" sz="2000" b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1353" y="3641335"/>
            <a:ext cx="8579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126487"/>
            <a:ext cx="4396902" cy="73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1" b="439"/>
          <a:stretch/>
        </p:blipFill>
        <p:spPr>
          <a:xfrm>
            <a:off x="913412" y="862505"/>
            <a:ext cx="2653109" cy="2441032"/>
          </a:xfrm>
          <a:prstGeom prst="rect">
            <a:avLst/>
          </a:prstGeom>
        </p:spPr>
      </p:pic>
      <p:pic>
        <p:nvPicPr>
          <p:cNvPr id="20" name="Picture 4" descr="S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2" t="21355" r="25314" b="19738"/>
          <a:stretch/>
        </p:blipFill>
        <p:spPr bwMode="auto">
          <a:xfrm>
            <a:off x="669652" y="3734879"/>
            <a:ext cx="3124827" cy="233750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7943" y="4970994"/>
            <a:ext cx="412824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QUAD GATES</a:t>
            </a:r>
            <a:endParaRPr lang="en-US" sz="11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4" b="18368"/>
          <a:stretch/>
        </p:blipFill>
        <p:spPr>
          <a:xfrm>
            <a:off x="4599727" y="988696"/>
            <a:ext cx="3936692" cy="2160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47818" y="6421955"/>
            <a:ext cx="2057400" cy="365125"/>
          </a:xfrm>
        </p:spPr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17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1" b="20113"/>
          <a:stretch/>
        </p:blipFill>
        <p:spPr>
          <a:xfrm>
            <a:off x="4599727" y="3802561"/>
            <a:ext cx="3915623" cy="2335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18418" y="326640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4A6E79"/>
                </a:solidFill>
              </a:rPr>
              <a:t>COORDINATED TRAFFIC SIGNALS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eliminate the danger of vehicles stalling on the tracks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418" y="6202305"/>
            <a:ext cx="8345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5772">
              <a:defRPr/>
            </a:pPr>
            <a:r>
              <a:rPr lang="en-US" sz="1600" b="1" dirty="0">
                <a:solidFill>
                  <a:srgbClr val="4A6E79"/>
                </a:solidFill>
              </a:rPr>
              <a:t>ADDITIONAL CROSSING GATE ARMS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deter motorists from crossing the tracks when a train is passing and </a:t>
            </a:r>
            <a:r>
              <a:rPr lang="en-US" sz="1600" b="1" dirty="0">
                <a:solidFill>
                  <a:srgbClr val="4A6E79"/>
                </a:solidFill>
              </a:rPr>
              <a:t>SWING GATES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deter pedestrians from trespassing and crossing the tracks</a:t>
            </a:r>
          </a:p>
        </p:txBody>
      </p:sp>
    </p:spTree>
    <p:extLst>
      <p:ext uri="{BB962C8B-B14F-4D97-AF65-F5344CB8AC3E}">
        <p14:creationId xmlns:p14="http://schemas.microsoft.com/office/powerpoint/2010/main" val="21087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1122" y="1778217"/>
            <a:ext cx="3205263" cy="32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37" y="178695"/>
            <a:ext cx="844120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ENVIRONMENTAL EVALUATION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455" y="1172427"/>
            <a:ext cx="500266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031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Provided information to the community</a:t>
            </a:r>
          </a:p>
          <a:p>
            <a:pPr marL="21031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Evaluated the project in accordance with State and Federal laws: </a:t>
            </a:r>
          </a:p>
          <a:p>
            <a:pPr marL="781812" lvl="1" indent="-342900"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A6E79"/>
                </a:solidFill>
              </a:rPr>
              <a:t>California Environmental Quality Act (CEQA) </a:t>
            </a:r>
          </a:p>
          <a:p>
            <a:pPr marL="781812" lvl="1" indent="-342900"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A6E79"/>
                </a:solidFill>
              </a:rPr>
              <a:t>National Environmental Policy Act (NEPA)</a:t>
            </a:r>
          </a:p>
          <a:p>
            <a:pPr marL="21031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Conducted appropriate technical and environmental analyses</a:t>
            </a:r>
          </a:p>
          <a:p>
            <a:pPr marL="21031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Completed an environmental evaluation for 30% design</a:t>
            </a:r>
          </a:p>
          <a:p>
            <a:pPr marL="667512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790513" y="2857608"/>
            <a:ext cx="1046480" cy="1046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41850" y="3242348"/>
            <a:ext cx="99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CEQA/NEPA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18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8456" y="1172427"/>
            <a:ext cx="543516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031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Conducted technical and environmental </a:t>
            </a:r>
            <a:br>
              <a:rPr lang="en-US" sz="2400" dirty="0">
                <a:solidFill>
                  <a:srgbClr val="4A6E79"/>
                </a:solidFill>
              </a:rPr>
            </a:br>
            <a:r>
              <a:rPr lang="en-US" sz="2400" dirty="0">
                <a:solidFill>
                  <a:srgbClr val="4A6E79"/>
                </a:solidFill>
              </a:rPr>
              <a:t>analyses for the following key areas:</a:t>
            </a:r>
          </a:p>
          <a:p>
            <a:pPr marL="781812" lvl="1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4A6E79"/>
                </a:solidFill>
              </a:rPr>
              <a:t>Noise and vibration </a:t>
            </a:r>
          </a:p>
          <a:p>
            <a:pPr marL="781812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A6E79"/>
                </a:solidFill>
              </a:rPr>
              <a:t>Air quality/greenhouse gas </a:t>
            </a:r>
          </a:p>
          <a:p>
            <a:pPr marL="781812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A6E79"/>
                </a:solidFill>
              </a:rPr>
              <a:t>Traffic and transportation</a:t>
            </a:r>
          </a:p>
          <a:p>
            <a:pPr marL="781812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A6E79"/>
                </a:solidFill>
              </a:rPr>
              <a:t>Biological and jurisdictional resources</a:t>
            </a:r>
          </a:p>
          <a:p>
            <a:pPr marL="781812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A6E79"/>
                </a:solidFill>
              </a:rPr>
              <a:t>Historic architectural and archaeological resources </a:t>
            </a:r>
          </a:p>
          <a:p>
            <a:pPr marL="781812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A6E79"/>
                </a:solidFill>
              </a:rPr>
              <a:t>Storm water and water quality </a:t>
            </a:r>
          </a:p>
          <a:p>
            <a:pPr marL="781812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A6E79"/>
                </a:solidFill>
              </a:rPr>
              <a:t>Geotechnical</a:t>
            </a:r>
          </a:p>
          <a:p>
            <a:pPr marL="781812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A6E79"/>
                </a:solidFill>
              </a:rPr>
              <a:t>Hazards and hazardous materials</a:t>
            </a:r>
          </a:p>
          <a:p>
            <a:pPr marL="781812" lvl="1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4A6E79"/>
                </a:solidFill>
              </a:rPr>
              <a:t>Utilities</a:t>
            </a:r>
          </a:p>
          <a:p>
            <a:pPr marL="781812" lvl="1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4A6E79"/>
                </a:solidFill>
              </a:rPr>
              <a:t>Paleontological Resources</a:t>
            </a:r>
            <a:endParaRPr lang="en-US" sz="2000" dirty="0">
              <a:solidFill>
                <a:srgbClr val="4A6E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19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7637" y="178695"/>
            <a:ext cx="844120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ENVIRONMENTAL EVALUATION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82318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63" y="2357038"/>
            <a:ext cx="3450859" cy="2588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0595"/>
            <a:ext cx="7886700" cy="132556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PROJECT TEAM &amp; COLLABORATORS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52" y="1391909"/>
            <a:ext cx="3355543" cy="977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36" y="4286249"/>
            <a:ext cx="1971227" cy="1866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9" y="4097731"/>
            <a:ext cx="1662347" cy="1945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5" y="977053"/>
            <a:ext cx="3682775" cy="154007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3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226811"/>
            <a:ext cx="5076826" cy="4172503"/>
          </a:xfrm>
        </p:spPr>
        <p:txBody>
          <a:bodyPr/>
          <a:lstStyle/>
          <a:p>
            <a:r>
              <a:rPr lang="en-US" sz="2000" b="1" dirty="0">
                <a:solidFill>
                  <a:srgbClr val="4A6E79"/>
                </a:solidFill>
              </a:rPr>
              <a:t>Noise Methodology</a:t>
            </a:r>
          </a:p>
          <a:p>
            <a:pPr marL="781812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Measured existing 24-hour noise levels of Metrolink and freight train </a:t>
            </a:r>
            <a:r>
              <a:rPr lang="en-US" sz="1800" dirty="0" err="1">
                <a:solidFill>
                  <a:srgbClr val="4A6E79"/>
                </a:solidFill>
              </a:rPr>
              <a:t>passbys</a:t>
            </a:r>
            <a:r>
              <a:rPr lang="en-US" sz="1800" dirty="0">
                <a:solidFill>
                  <a:srgbClr val="4A6E79"/>
                </a:solidFill>
              </a:rPr>
              <a:t> at selected locations along the right-of-way.</a:t>
            </a:r>
          </a:p>
          <a:p>
            <a:pPr marL="781812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Used Federal </a:t>
            </a:r>
            <a:r>
              <a:rPr lang="en-US" sz="1800" dirty="0" smtClean="0">
                <a:solidFill>
                  <a:srgbClr val="4A6E79"/>
                </a:solidFill>
              </a:rPr>
              <a:t>Transit </a:t>
            </a:r>
            <a:r>
              <a:rPr lang="en-US" sz="1800" dirty="0">
                <a:solidFill>
                  <a:srgbClr val="4A6E79"/>
                </a:solidFill>
              </a:rPr>
              <a:t>Administration (FTA) criteria based on existing noise levels.</a:t>
            </a:r>
          </a:p>
          <a:p>
            <a:pPr marL="781812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Calculated future noise levels for the proposed project.</a:t>
            </a:r>
          </a:p>
          <a:p>
            <a:pPr marL="781812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Reviewed FTA criteria to assess potential noise impact.</a:t>
            </a:r>
          </a:p>
          <a:p>
            <a:pPr marL="324612" indent="-342900">
              <a:spcAft>
                <a:spcPts val="600"/>
              </a:spcAft>
            </a:pPr>
            <a:r>
              <a:rPr lang="en-US" sz="2000" b="1" dirty="0">
                <a:solidFill>
                  <a:srgbClr val="4A6E79"/>
                </a:solidFill>
              </a:rPr>
              <a:t>Vibration Methodology</a:t>
            </a:r>
          </a:p>
          <a:p>
            <a:pPr marL="781812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Measured vibration transmission of Metrolink and freight train </a:t>
            </a:r>
            <a:r>
              <a:rPr lang="en-US" sz="1800" dirty="0" err="1">
                <a:solidFill>
                  <a:srgbClr val="4A6E79"/>
                </a:solidFill>
              </a:rPr>
              <a:t>passbys</a:t>
            </a:r>
            <a:r>
              <a:rPr lang="en-US" sz="1800" dirty="0">
                <a:solidFill>
                  <a:srgbClr val="4A6E79"/>
                </a:solidFill>
              </a:rPr>
              <a:t>.</a:t>
            </a:r>
          </a:p>
          <a:p>
            <a:pPr marL="781812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Calculated existing and future conditions.</a:t>
            </a:r>
          </a:p>
          <a:p>
            <a:pPr marL="781812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Compared change to FTA criteria.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20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395" r="6562"/>
          <a:stretch/>
        </p:blipFill>
        <p:spPr>
          <a:xfrm>
            <a:off x="5915025" y="1597709"/>
            <a:ext cx="2754242" cy="4164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7637" y="178695"/>
            <a:ext cx="8441209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NOISE &amp; VIBRATION ASSESSMENT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505" y="178695"/>
            <a:ext cx="8046720" cy="1325563"/>
          </a:xfrm>
        </p:spPr>
        <p:txBody>
          <a:bodyPr/>
          <a:lstStyle/>
          <a:p>
            <a:r>
              <a:rPr lang="en-US" sz="3200" b="1" dirty="0" smtClean="0"/>
              <a:t>HOW DO WE MEASURE NOISE &amp; VIBRATION?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505" y="1036723"/>
            <a:ext cx="4157360" cy="5192225"/>
          </a:xfrm>
        </p:spPr>
        <p:txBody>
          <a:bodyPr/>
          <a:lstStyle/>
          <a:p>
            <a:r>
              <a:rPr lang="en-US" sz="2400" b="1" dirty="0">
                <a:solidFill>
                  <a:srgbClr val="4A6E79"/>
                </a:solidFill>
              </a:rPr>
              <a:t>Receivers</a:t>
            </a:r>
            <a:r>
              <a:rPr lang="en-US" sz="2400" dirty="0">
                <a:solidFill>
                  <a:srgbClr val="4A6E79"/>
                </a:solidFill>
              </a:rPr>
              <a:t> are the locations that are sensitive to noise and vibration (i.e. residences).</a:t>
            </a:r>
          </a:p>
          <a:p>
            <a:r>
              <a:rPr lang="en-US" sz="2400" b="1" dirty="0">
                <a:solidFill>
                  <a:srgbClr val="4A6E79"/>
                </a:solidFill>
              </a:rPr>
              <a:t>Decibels</a:t>
            </a:r>
            <a:r>
              <a:rPr lang="en-US" sz="2400" dirty="0">
                <a:solidFill>
                  <a:srgbClr val="4A6E79"/>
                </a:solidFill>
              </a:rPr>
              <a:t> are the measurement units of noise and vibration.</a:t>
            </a:r>
          </a:p>
          <a:p>
            <a:r>
              <a:rPr lang="en-US" sz="2400" b="1" dirty="0">
                <a:solidFill>
                  <a:srgbClr val="4A6E79"/>
                </a:solidFill>
              </a:rPr>
              <a:t>Measurements</a:t>
            </a:r>
            <a:r>
              <a:rPr lang="en-US" sz="2400" dirty="0">
                <a:solidFill>
                  <a:srgbClr val="4A6E79"/>
                </a:solidFill>
              </a:rPr>
              <a:t> are conducted using monitors for noise and vibration. </a:t>
            </a:r>
          </a:p>
          <a:p>
            <a:r>
              <a:rPr lang="en-US" sz="2400" b="1" dirty="0">
                <a:solidFill>
                  <a:srgbClr val="4A6E79"/>
                </a:solidFill>
              </a:rPr>
              <a:t>Existing noise </a:t>
            </a:r>
            <a:r>
              <a:rPr lang="en-US" sz="2400" dirty="0">
                <a:solidFill>
                  <a:srgbClr val="4A6E79"/>
                </a:solidFill>
              </a:rPr>
              <a:t>is the total noise level from all sources in a given area, either within a building or in an outside environment.</a:t>
            </a:r>
          </a:p>
          <a:p>
            <a:pPr marL="0" indent="0">
              <a:buNone/>
            </a:pPr>
            <a:endParaRPr lang="en-US" dirty="0">
              <a:solidFill>
                <a:srgbClr val="4A6E7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21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5" y="1120877"/>
            <a:ext cx="3601750" cy="482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0" y="1114152"/>
            <a:ext cx="9144000" cy="37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8" b="1" dirty="0">
                <a:solidFill>
                  <a:srgbClr val="4A6E79"/>
                </a:solidFill>
              </a:rPr>
              <a:t>Noise and Vibration Measurement Receiver Locations – Valley Center Ave to 57 Freeway</a:t>
            </a:r>
          </a:p>
        </p:txBody>
      </p:sp>
      <p:sp>
        <p:nvSpPr>
          <p:cNvPr id="8" name="Rectangle 7"/>
          <p:cNvSpPr/>
          <p:nvPr/>
        </p:nvSpPr>
        <p:spPr>
          <a:xfrm>
            <a:off x="6769851" y="3314175"/>
            <a:ext cx="1176811" cy="41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95" b="1" dirty="0">
                <a:solidFill>
                  <a:schemeClr val="bg1"/>
                </a:solidFill>
              </a:rPr>
              <a:t>Charter Oak Mobile Home Estates</a:t>
            </a:r>
            <a:endParaRPr lang="es-MX" sz="895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-298164" y="3294807"/>
            <a:ext cx="1874325" cy="290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53" b="1" dirty="0">
                <a:solidFill>
                  <a:schemeClr val="bg1"/>
                </a:solidFill>
              </a:rPr>
              <a:t>Valley Center Av</a:t>
            </a:r>
            <a:endParaRPr lang="es-MX" sz="1253" b="1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23467" y="171615"/>
            <a:ext cx="8359807" cy="1007507"/>
          </a:xfrm>
        </p:spPr>
        <p:txBody>
          <a:bodyPr>
            <a:normAutofit/>
          </a:bodyPr>
          <a:lstStyle/>
          <a:p>
            <a:r>
              <a:rPr lang="en-US" b="1" dirty="0"/>
              <a:t>NOISE &amp; VIBRATION ASSESSMENT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1" y="1594333"/>
            <a:ext cx="8207298" cy="4094163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algn="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22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0" y="1195123"/>
            <a:ext cx="9144000" cy="37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8" b="1" dirty="0">
                <a:solidFill>
                  <a:srgbClr val="4A6E79"/>
                </a:solidFill>
              </a:rPr>
              <a:t>Noise and Vibration Measurement Receiver Locations – South Cataract Ave to Arbor Circle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1779558"/>
            <a:ext cx="8211312" cy="3623308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algn="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23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3467" y="171615"/>
            <a:ext cx="8359807" cy="1007507"/>
          </a:xfrm>
        </p:spPr>
        <p:txBody>
          <a:bodyPr>
            <a:normAutofit/>
          </a:bodyPr>
          <a:lstStyle/>
          <a:p>
            <a:r>
              <a:rPr lang="en-US" b="1" dirty="0"/>
              <a:t>NOISE &amp; VIBRATION ASSESSMENT</a:t>
            </a:r>
          </a:p>
        </p:txBody>
      </p:sp>
    </p:spTree>
    <p:extLst>
      <p:ext uri="{BB962C8B-B14F-4D97-AF65-F5344CB8AC3E}">
        <p14:creationId xmlns:p14="http://schemas.microsoft.com/office/powerpoint/2010/main" val="380521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29158"/>
            <a:ext cx="9144000" cy="37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8" b="1" dirty="0">
                <a:solidFill>
                  <a:srgbClr val="4A6E79"/>
                </a:solidFill>
              </a:rPr>
              <a:t>Noise and Vibration Measurement Receiver Locations – </a:t>
            </a:r>
            <a:r>
              <a:rPr lang="en-US" sz="1808" b="1" dirty="0" smtClean="0">
                <a:solidFill>
                  <a:srgbClr val="4A6E79"/>
                </a:solidFill>
              </a:rPr>
              <a:t>“A” </a:t>
            </a:r>
            <a:r>
              <a:rPr lang="en-US" sz="1808" b="1" dirty="0">
                <a:solidFill>
                  <a:srgbClr val="4A6E79"/>
                </a:solidFill>
              </a:rPr>
              <a:t>Street to North White Ave</a:t>
            </a:r>
            <a:endParaRPr lang="en-US" sz="1808" dirty="0">
              <a:solidFill>
                <a:srgbClr val="4A6E7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7257554">
            <a:off x="6946242" y="2867465"/>
            <a:ext cx="1064758" cy="236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4" b="1" dirty="0">
                <a:solidFill>
                  <a:schemeClr val="bg1"/>
                </a:solidFill>
              </a:rPr>
              <a:t>White Av</a:t>
            </a:r>
            <a:endParaRPr lang="es-MX" sz="1074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998703">
            <a:off x="1625585" y="2144452"/>
            <a:ext cx="994360" cy="211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4" b="1" dirty="0">
                <a:solidFill>
                  <a:schemeClr val="bg1"/>
                </a:solidFill>
              </a:rPr>
              <a:t>Arrow Hwy</a:t>
            </a:r>
            <a:endParaRPr lang="es-MX" sz="1074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7257554">
            <a:off x="793205" y="2282365"/>
            <a:ext cx="1064758" cy="236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4" b="1" dirty="0">
                <a:solidFill>
                  <a:schemeClr val="bg1"/>
                </a:solidFill>
              </a:rPr>
              <a:t>A St</a:t>
            </a:r>
            <a:endParaRPr lang="es-MX" sz="1074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1718876"/>
            <a:ext cx="8211312" cy="3641837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algn="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24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3467" y="171615"/>
            <a:ext cx="8359807" cy="1007507"/>
          </a:xfrm>
        </p:spPr>
        <p:txBody>
          <a:bodyPr>
            <a:normAutofit/>
          </a:bodyPr>
          <a:lstStyle/>
          <a:p>
            <a:r>
              <a:rPr lang="en-US" b="1" dirty="0"/>
              <a:t>NOISE &amp; VIBRATION ASSESSMENT</a:t>
            </a:r>
          </a:p>
        </p:txBody>
      </p:sp>
    </p:spTree>
    <p:extLst>
      <p:ext uri="{BB962C8B-B14F-4D97-AF65-F5344CB8AC3E}">
        <p14:creationId xmlns:p14="http://schemas.microsoft.com/office/powerpoint/2010/main" val="244448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09772"/>
            <a:ext cx="2220686" cy="113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96598" y="226639"/>
            <a:ext cx="8293677" cy="538278"/>
          </a:xfrm>
        </p:spPr>
        <p:txBody>
          <a:bodyPr/>
          <a:lstStyle/>
          <a:p>
            <a:r>
              <a:rPr lang="en-US" sz="2300" b="1" dirty="0"/>
              <a:t>EXISTING NOISE LEVELS vs PREDICTED LEVELS with </a:t>
            </a:r>
            <a:r>
              <a:rPr lang="en-US" sz="2300" b="1" dirty="0" smtClean="0"/>
              <a:t>SOUND WALLS</a:t>
            </a: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9" y="818084"/>
            <a:ext cx="8029576" cy="60221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3836" y="5079955"/>
            <a:ext cx="1494973" cy="19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Existing Condition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00683" y="5177758"/>
            <a:ext cx="215234" cy="0"/>
          </a:xfrm>
          <a:prstGeom prst="line">
            <a:avLst/>
          </a:prstGeom>
          <a:ln w="31750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428306" y="5085511"/>
            <a:ext cx="2934393" cy="19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Proposed Project with Sound Walls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02906" y="5186290"/>
            <a:ext cx="215234" cy="0"/>
          </a:xfrm>
          <a:prstGeom prst="line">
            <a:avLst/>
          </a:prstGeom>
          <a:ln w="31750">
            <a:solidFill>
              <a:srgbClr val="C3E3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61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609772"/>
            <a:ext cx="2220686" cy="113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26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4" y="832008"/>
            <a:ext cx="7991476" cy="59936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31619" y="4838700"/>
            <a:ext cx="4631055" cy="312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77340" y="5006340"/>
            <a:ext cx="177546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Existing Condition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08760" y="5128260"/>
            <a:ext cx="274320" cy="0"/>
          </a:xfrm>
          <a:prstGeom prst="line">
            <a:avLst/>
          </a:prstGeom>
          <a:ln w="31750">
            <a:solidFill>
              <a:srgbClr val="123E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268980" y="5013960"/>
            <a:ext cx="3124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Proposed Project with Quiet Zone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07080" y="5135880"/>
            <a:ext cx="274320" cy="0"/>
          </a:xfrm>
          <a:prstGeom prst="line">
            <a:avLst/>
          </a:prstGeom>
          <a:ln w="31750">
            <a:solidFill>
              <a:srgbClr val="E368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96598" y="226639"/>
            <a:ext cx="8293677" cy="5382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300" b="1" dirty="0" smtClean="0"/>
              <a:t>EXISTING NOISE LEVELS vs PREDICTED LEVELS with QUIET ZONE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7089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62" y="1535226"/>
            <a:ext cx="5877833" cy="4408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00825" y="4956175"/>
            <a:ext cx="1000126" cy="166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Project with Quiet Zone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68874"/>
            <a:ext cx="3059482" cy="4680039"/>
          </a:xfrm>
        </p:spPr>
        <p:txBody>
          <a:bodyPr>
            <a:normAutofit lnSpcReduction="10000"/>
          </a:bodyPr>
          <a:lstStyle/>
          <a:p>
            <a:r>
              <a:rPr lang="en-US" sz="1973" b="1" dirty="0">
                <a:solidFill>
                  <a:srgbClr val="4A6E79"/>
                </a:solidFill>
              </a:rPr>
              <a:t>Noise Levels With Project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80" dirty="0">
                <a:solidFill>
                  <a:srgbClr val="4A6E79"/>
                </a:solidFill>
              </a:rPr>
              <a:t>With Quiet Zones, improvements in noise levels throughout corridor (6-8 decibel noise reduction).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80" dirty="0">
                <a:solidFill>
                  <a:srgbClr val="4A6E79"/>
                </a:solidFill>
              </a:rPr>
              <a:t>Without Quiet Zones,  sound walls will be required at selected locations to reduce noise levels (5 decibel noise reduction).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480" dirty="0">
              <a:solidFill>
                <a:srgbClr val="4A6E79"/>
              </a:solidFill>
            </a:endParaRPr>
          </a:p>
          <a:p>
            <a:r>
              <a:rPr lang="en-US" sz="1973" b="1" dirty="0">
                <a:solidFill>
                  <a:srgbClr val="4A6E79"/>
                </a:solidFill>
              </a:rPr>
              <a:t>Vibration Levels With Project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80" dirty="0">
                <a:solidFill>
                  <a:srgbClr val="4A6E79"/>
                </a:solidFill>
              </a:rPr>
              <a:t>Vibration levels are compliant throughout the Project except at two locations.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80" dirty="0">
                <a:solidFill>
                  <a:srgbClr val="4A6E79"/>
                </a:solidFill>
              </a:rPr>
              <a:t>Ballast Mats for new track will reduce vibrations (3 decibel reduction).</a:t>
            </a:r>
          </a:p>
          <a:p>
            <a:pPr marL="409210" lvl="1" indent="0">
              <a:buNone/>
            </a:pPr>
            <a:endParaRPr lang="en-US" sz="1973" dirty="0">
              <a:solidFill>
                <a:srgbClr val="4A6E7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96201" y="4991100"/>
            <a:ext cx="1119187" cy="166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00951" y="4960413"/>
            <a:ext cx="1000126" cy="166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Project with Sound Walls</a:t>
            </a:r>
          </a:p>
        </p:txBody>
      </p:sp>
      <p:sp>
        <p:nvSpPr>
          <p:cNvPr id="9" name="Rectangle 8"/>
          <p:cNvSpPr/>
          <p:nvPr/>
        </p:nvSpPr>
        <p:spPr>
          <a:xfrm>
            <a:off x="6657976" y="5019677"/>
            <a:ext cx="45719" cy="47625"/>
          </a:xfrm>
          <a:prstGeom prst="rect">
            <a:avLst/>
          </a:prstGeom>
          <a:solidFill>
            <a:srgbClr val="E46C0A"/>
          </a:solidFill>
          <a:ln>
            <a:solidFill>
              <a:srgbClr val="E4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50482" y="5019676"/>
            <a:ext cx="45719" cy="47625"/>
          </a:xfrm>
          <a:prstGeom prst="rect">
            <a:avLst/>
          </a:prstGeom>
          <a:solidFill>
            <a:srgbClr val="4BACC6"/>
          </a:solidFill>
          <a:ln>
            <a:solidFill>
              <a:srgbClr val="4BACC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08699" y="6198007"/>
            <a:ext cx="3679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Note: Based on average 24 hour noise measurements</a:t>
            </a:r>
            <a:endParaRPr lang="en-US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3467" y="171615"/>
            <a:ext cx="8359807" cy="10075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NOISE &amp; VIBRATION SUMMARY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823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28" y="188743"/>
            <a:ext cx="8776608" cy="926205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ENVIRONMENTAL </a:t>
            </a:r>
            <a:r>
              <a:rPr lang="en-US" sz="3600" b="1" dirty="0" smtClean="0">
                <a:solidFill>
                  <a:schemeClr val="bg1"/>
                </a:solidFill>
              </a:rPr>
              <a:t>ISSUE - NO QUIET ZONE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440" y="1104900"/>
            <a:ext cx="91277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4A6E79"/>
                </a:solidFill>
              </a:rPr>
              <a:t>If City does not move forward with quiet zones:</a:t>
            </a:r>
            <a:endParaRPr lang="en-US" sz="2400" b="1" dirty="0">
              <a:solidFill>
                <a:srgbClr val="4A6E79"/>
              </a:solidFill>
            </a:endParaRPr>
          </a:p>
          <a:p>
            <a:pPr marL="32461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4A6E79"/>
                </a:solidFill>
              </a:rPr>
              <a:t>Metro would pursue sound walls as an alternate mitigation strategy.</a:t>
            </a:r>
            <a:endParaRPr lang="en-US" sz="2200" dirty="0">
              <a:solidFill>
                <a:srgbClr val="4A6E79"/>
              </a:solidFill>
            </a:endParaRPr>
          </a:p>
          <a:p>
            <a:pPr marL="1239012" lvl="2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4A6E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28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8" y="2376549"/>
            <a:ext cx="3824394" cy="254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457950" y="5024183"/>
            <a:ext cx="204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Concepts only</a:t>
            </a:r>
            <a:endParaRPr lang="es-MX" sz="1200" i="1" dirty="0"/>
          </a:p>
        </p:txBody>
      </p:sp>
      <p:pic>
        <p:nvPicPr>
          <p:cNvPr id="1028" name="Picture 4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03" y="2376548"/>
            <a:ext cx="3963448" cy="2562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508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36" y="178695"/>
            <a:ext cx="844120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ENVIRONMENTAL </a:t>
            </a:r>
            <a:r>
              <a:rPr lang="en-US" b="1" dirty="0" smtClean="0">
                <a:solidFill>
                  <a:schemeClr val="bg1"/>
                </a:solidFill>
              </a:rPr>
              <a:t>EVALUATION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455" y="1172427"/>
            <a:ext cx="742360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031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4A6E79"/>
                </a:solidFill>
              </a:rPr>
              <a:t>Air Quality and Greenhouse Gases</a:t>
            </a:r>
            <a:r>
              <a:rPr lang="en-US" sz="2000" dirty="0" smtClean="0">
                <a:solidFill>
                  <a:srgbClr val="4A6E79"/>
                </a:solidFill>
              </a:rPr>
              <a:t>:</a:t>
            </a:r>
          </a:p>
          <a:p>
            <a:pPr marL="781812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4A6E79"/>
                </a:solidFill>
              </a:rPr>
              <a:t>Standard measures and project design features to be </a:t>
            </a:r>
            <a:br>
              <a:rPr lang="en-US" dirty="0" smtClean="0">
                <a:solidFill>
                  <a:srgbClr val="4A6E79"/>
                </a:solidFill>
              </a:rPr>
            </a:br>
            <a:r>
              <a:rPr lang="en-US" dirty="0" smtClean="0">
                <a:solidFill>
                  <a:srgbClr val="4A6E79"/>
                </a:solidFill>
              </a:rPr>
              <a:t>implemented to reduce construction impacts.</a:t>
            </a:r>
          </a:p>
          <a:p>
            <a:pPr marL="781812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4A6E79"/>
                </a:solidFill>
              </a:rPr>
              <a:t>The use of </a:t>
            </a:r>
            <a:r>
              <a:rPr lang="en-US" dirty="0">
                <a:solidFill>
                  <a:srgbClr val="4A6E79"/>
                </a:solidFill>
              </a:rPr>
              <a:t>M</a:t>
            </a:r>
            <a:r>
              <a:rPr lang="en-US" dirty="0" smtClean="0">
                <a:solidFill>
                  <a:srgbClr val="4A6E79"/>
                </a:solidFill>
              </a:rPr>
              <a:t>etrolink Tier 4 trains will reduce air </a:t>
            </a:r>
          </a:p>
          <a:p>
            <a:pPr marL="438912" lvl="1">
              <a:spcAft>
                <a:spcPts val="600"/>
              </a:spcAft>
            </a:pPr>
            <a:r>
              <a:rPr lang="en-US" dirty="0">
                <a:solidFill>
                  <a:srgbClr val="4A6E79"/>
                </a:solidFill>
              </a:rPr>
              <a:t> </a:t>
            </a:r>
            <a:r>
              <a:rPr lang="en-US" dirty="0" smtClean="0">
                <a:solidFill>
                  <a:srgbClr val="4A6E79"/>
                </a:solidFill>
              </a:rPr>
              <a:t>      emissions during operations.</a:t>
            </a:r>
          </a:p>
          <a:p>
            <a:pPr marL="210312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4A6E79"/>
                </a:solidFill>
              </a:rPr>
              <a:t>Traffic and Transportation:</a:t>
            </a:r>
          </a:p>
          <a:p>
            <a:pPr marL="781812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4A6E79"/>
                </a:solidFill>
              </a:rPr>
              <a:t>Detours during construction of street safety </a:t>
            </a:r>
          </a:p>
          <a:p>
            <a:pPr marL="438912" lvl="1">
              <a:spcAft>
                <a:spcPts val="600"/>
              </a:spcAft>
            </a:pPr>
            <a:r>
              <a:rPr lang="en-US" dirty="0">
                <a:solidFill>
                  <a:srgbClr val="4A6E79"/>
                </a:solidFill>
              </a:rPr>
              <a:t> </a:t>
            </a:r>
            <a:r>
              <a:rPr lang="en-US" dirty="0" smtClean="0">
                <a:solidFill>
                  <a:srgbClr val="4A6E79"/>
                </a:solidFill>
              </a:rPr>
              <a:t>      improvements will allow continued access. (temporary impact)</a:t>
            </a:r>
          </a:p>
          <a:p>
            <a:pPr marL="781812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4A6E79"/>
                </a:solidFill>
              </a:rPr>
              <a:t>One queuing traffic lane to be improved for cars waiting for trains to pass.</a:t>
            </a:r>
          </a:p>
          <a:p>
            <a:pPr marL="210312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A6E79"/>
                </a:solidFill>
              </a:rPr>
              <a:t>Biological and Jurisdictional Resources: </a:t>
            </a:r>
          </a:p>
          <a:p>
            <a:pPr marL="781812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4A6E79"/>
                </a:solidFill>
              </a:rPr>
              <a:t>No sensitive vegetation communities present and no potential impact for federal or state-listed plants or wildlife. Preconstruction biological surveys will be performed. </a:t>
            </a:r>
          </a:p>
          <a:p>
            <a:pPr marL="781812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4A6E79"/>
                </a:solidFill>
              </a:rPr>
              <a:t>No wetlands to be directly impacted. Jurisdictional waters will require permits.</a:t>
            </a:r>
          </a:p>
          <a:p>
            <a:pPr marL="438912" lvl="1">
              <a:spcAft>
                <a:spcPts val="600"/>
              </a:spcAft>
            </a:pPr>
            <a:endParaRPr lang="en-US" dirty="0" smtClean="0">
              <a:solidFill>
                <a:srgbClr val="4A6E79"/>
              </a:solidFill>
            </a:endParaRPr>
          </a:p>
          <a:p>
            <a:pPr marL="781812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 smtClean="0">
              <a:solidFill>
                <a:srgbClr val="4A6E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29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8" name="Picture 4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01" y="1848224"/>
            <a:ext cx="2476037" cy="164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20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OPEN HOUSE SERIES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067204"/>
            <a:ext cx="7863840" cy="544502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4A6E79"/>
                </a:solidFill>
              </a:rPr>
              <a:t>Tuesday, May 16, 2017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4A6E79"/>
                </a:solidFill>
              </a:rPr>
              <a:t>6-8:00 pm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4A6E79"/>
                </a:solidFill>
              </a:rPr>
              <a:t>La Verne City Council Chambers</a:t>
            </a:r>
            <a:br>
              <a:rPr lang="en-US" sz="2400" dirty="0">
                <a:solidFill>
                  <a:srgbClr val="4A6E79"/>
                </a:solidFill>
              </a:rPr>
            </a:br>
            <a:r>
              <a:rPr lang="en-US" sz="2400" dirty="0">
                <a:solidFill>
                  <a:srgbClr val="4A6E79"/>
                </a:solidFill>
              </a:rPr>
              <a:t>3660 D Street</a:t>
            </a:r>
            <a:br>
              <a:rPr lang="en-US" sz="2400" dirty="0">
                <a:solidFill>
                  <a:srgbClr val="4A6E79"/>
                </a:solidFill>
              </a:rPr>
            </a:br>
            <a:r>
              <a:rPr lang="en-US" sz="2400" dirty="0">
                <a:solidFill>
                  <a:srgbClr val="4A6E79"/>
                </a:solidFill>
              </a:rPr>
              <a:t>La Verne, CA  91750</a:t>
            </a:r>
            <a:endParaRPr lang="en-US" sz="2400" dirty="0"/>
          </a:p>
          <a:p>
            <a:pPr marL="0" indent="0">
              <a:buNone/>
            </a:pPr>
            <a:endParaRPr lang="en-US" sz="2400" b="1" dirty="0">
              <a:solidFill>
                <a:srgbClr val="4A6E79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4A6E79"/>
                </a:solidFill>
              </a:rPr>
              <a:t>Wednesday, May 17, 2017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4A6E79"/>
                </a:solidFill>
              </a:rPr>
              <a:t>6-8:00 pm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4A6E79"/>
                </a:solidFill>
              </a:rPr>
              <a:t>San Dimas </a:t>
            </a:r>
            <a:br>
              <a:rPr lang="en-US" sz="2400" dirty="0">
                <a:solidFill>
                  <a:srgbClr val="4A6E79"/>
                </a:solidFill>
              </a:rPr>
            </a:br>
            <a:r>
              <a:rPr lang="en-US" sz="2400" dirty="0">
                <a:solidFill>
                  <a:srgbClr val="4A6E79"/>
                </a:solidFill>
              </a:rPr>
              <a:t>Plummer Community Building</a:t>
            </a:r>
            <a:br>
              <a:rPr lang="en-US" sz="2400" dirty="0">
                <a:solidFill>
                  <a:srgbClr val="4A6E79"/>
                </a:solidFill>
              </a:rPr>
            </a:br>
            <a:r>
              <a:rPr lang="en-US" sz="2400" dirty="0">
                <a:solidFill>
                  <a:srgbClr val="4A6E79"/>
                </a:solidFill>
              </a:rPr>
              <a:t>245 E. Bonita Avenue</a:t>
            </a:r>
            <a:br>
              <a:rPr lang="en-US" sz="2400" dirty="0">
                <a:solidFill>
                  <a:srgbClr val="4A6E79"/>
                </a:solidFill>
              </a:rPr>
            </a:br>
            <a:r>
              <a:rPr lang="en-US" sz="2400" dirty="0">
                <a:solidFill>
                  <a:srgbClr val="4A6E79"/>
                </a:solidFill>
              </a:rPr>
              <a:t>San Dimas, CA 91773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3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75" y="1067204"/>
            <a:ext cx="3207095" cy="2405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27" y="3719546"/>
            <a:ext cx="3236743" cy="2427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20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3791" y="1172427"/>
            <a:ext cx="4117544" cy="5375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031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4A6E79"/>
                </a:solidFill>
              </a:rPr>
              <a:t>CEQA Environmental Issues</a:t>
            </a:r>
            <a:r>
              <a:rPr lang="en-US" sz="2000" dirty="0" smtClean="0">
                <a:solidFill>
                  <a:srgbClr val="4A6E79"/>
                </a:solidFill>
              </a:rPr>
              <a:t>: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Aesthetics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Agriculture and Forestry Resources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Air </a:t>
            </a:r>
            <a:r>
              <a:rPr lang="en-US" sz="1600" dirty="0">
                <a:solidFill>
                  <a:srgbClr val="4A6E79"/>
                </a:solidFill>
              </a:rPr>
              <a:t>Quality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Biological Resources 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Cultural Resources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Geology </a:t>
            </a:r>
            <a:r>
              <a:rPr lang="en-US" sz="1600" dirty="0">
                <a:solidFill>
                  <a:srgbClr val="4A6E79"/>
                </a:solidFill>
              </a:rPr>
              <a:t>&amp; Soils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4A6E79"/>
                </a:solidFill>
              </a:rPr>
              <a:t>Greenhouse Gas Emissions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Hazards &amp; Hazardous Materials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Hydrology &amp; Water </a:t>
            </a:r>
            <a:r>
              <a:rPr lang="en-US" sz="1600" dirty="0">
                <a:solidFill>
                  <a:srgbClr val="4A6E79"/>
                </a:solidFill>
              </a:rPr>
              <a:t>Quality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Land </a:t>
            </a:r>
            <a:r>
              <a:rPr lang="en-US" sz="1600" dirty="0">
                <a:solidFill>
                  <a:srgbClr val="4A6E79"/>
                </a:solidFill>
              </a:rPr>
              <a:t>Use &amp; </a:t>
            </a:r>
            <a:r>
              <a:rPr lang="en-US" sz="1600" dirty="0" smtClean="0">
                <a:solidFill>
                  <a:srgbClr val="4A6E79"/>
                </a:solidFill>
              </a:rPr>
              <a:t>Planning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Mineral Resources</a:t>
            </a:r>
            <a:endParaRPr lang="en-US" sz="1600" dirty="0">
              <a:solidFill>
                <a:srgbClr val="4A6E79"/>
              </a:solidFill>
            </a:endParaRP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4A6E79"/>
                </a:solidFill>
              </a:rPr>
              <a:t>Noise &amp; Vibration</a:t>
            </a:r>
            <a:endParaRPr lang="en-US" sz="1600" b="1" dirty="0">
              <a:solidFill>
                <a:srgbClr val="4A6E79"/>
              </a:solidFill>
            </a:endParaRP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Population </a:t>
            </a:r>
            <a:r>
              <a:rPr lang="en-US" sz="1600" dirty="0">
                <a:solidFill>
                  <a:srgbClr val="4A6E79"/>
                </a:solidFill>
              </a:rPr>
              <a:t>&amp; Housing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Public Services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Recreation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Transportation </a:t>
            </a:r>
            <a:r>
              <a:rPr lang="en-US" sz="1600" dirty="0">
                <a:solidFill>
                  <a:srgbClr val="4A6E79"/>
                </a:solidFill>
              </a:rPr>
              <a:t>&amp; </a:t>
            </a:r>
            <a:r>
              <a:rPr lang="en-US" sz="1600" dirty="0" smtClean="0">
                <a:solidFill>
                  <a:srgbClr val="4A6E79"/>
                </a:solidFill>
              </a:rPr>
              <a:t>Traffic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Utilities &amp; Service Systems</a:t>
            </a:r>
            <a:endParaRPr lang="en-US" sz="1600" dirty="0">
              <a:solidFill>
                <a:srgbClr val="4A6E79"/>
              </a:solidFill>
            </a:endParaRPr>
          </a:p>
          <a:p>
            <a:pPr marL="438912" lvl="1">
              <a:spcAft>
                <a:spcPts val="600"/>
              </a:spcAft>
            </a:pPr>
            <a:endParaRPr lang="en-US" dirty="0" smtClean="0">
              <a:solidFill>
                <a:srgbClr val="4A6E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30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1517" y="1172430"/>
            <a:ext cx="4117544" cy="535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031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4A6E79"/>
                </a:solidFill>
              </a:rPr>
              <a:t>NEPA Environmental Issues</a:t>
            </a:r>
            <a:r>
              <a:rPr lang="en-US" sz="2000" dirty="0" smtClean="0">
                <a:solidFill>
                  <a:srgbClr val="4A6E79"/>
                </a:solidFill>
              </a:rPr>
              <a:t>: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4A6E79"/>
                </a:solidFill>
              </a:rPr>
              <a:t>Land </a:t>
            </a:r>
            <a:r>
              <a:rPr lang="en-US" sz="1600" dirty="0" smtClean="0">
                <a:solidFill>
                  <a:srgbClr val="4A6E79"/>
                </a:solidFill>
              </a:rPr>
              <a:t>Use</a:t>
            </a:r>
            <a:endParaRPr lang="en-US" sz="1600" dirty="0">
              <a:solidFill>
                <a:srgbClr val="4A6E79"/>
              </a:solidFill>
            </a:endParaRP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4A6E79"/>
                </a:solidFill>
              </a:rPr>
              <a:t>Cultural Resources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Parks and Recreational Facilities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4A6E79"/>
                </a:solidFill>
              </a:rPr>
              <a:t>Transportation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4A6E79"/>
                </a:solidFill>
              </a:rPr>
              <a:t>Noise &amp; </a:t>
            </a:r>
            <a:r>
              <a:rPr lang="en-US" sz="1600" b="1" dirty="0" smtClean="0">
                <a:solidFill>
                  <a:srgbClr val="4A6E79"/>
                </a:solidFill>
              </a:rPr>
              <a:t>Vibration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Air </a:t>
            </a:r>
            <a:r>
              <a:rPr lang="en-US" sz="1600" dirty="0">
                <a:solidFill>
                  <a:srgbClr val="4A6E79"/>
                </a:solidFill>
              </a:rPr>
              <a:t>Quality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4A6E79"/>
                </a:solidFill>
              </a:rPr>
              <a:t>Hazardous </a:t>
            </a:r>
            <a:r>
              <a:rPr lang="en-US" sz="1600" dirty="0" smtClean="0">
                <a:solidFill>
                  <a:srgbClr val="4A6E79"/>
                </a:solidFill>
              </a:rPr>
              <a:t>Materials &amp; Wastes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Property Acquisition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Community Impacts &amp; Environmental Justice</a:t>
            </a:r>
            <a:endParaRPr lang="en-US" sz="1600" dirty="0">
              <a:solidFill>
                <a:srgbClr val="4A6E79"/>
              </a:solidFill>
            </a:endParaRP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Wetlands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Floodplains, Water Quality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Navigable Waterways, Coastal Zones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4A6E79"/>
                </a:solidFill>
              </a:rPr>
              <a:t>Prime &amp; Unique </a:t>
            </a:r>
            <a:r>
              <a:rPr lang="en-US" sz="1600" dirty="0" smtClean="0">
                <a:solidFill>
                  <a:srgbClr val="4A6E79"/>
                </a:solidFill>
              </a:rPr>
              <a:t>Farmlands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4A6E79"/>
                </a:solidFill>
              </a:rPr>
              <a:t>Critical Habitat &amp; Endangered Species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Public Safety</a:t>
            </a:r>
          </a:p>
          <a:p>
            <a:pPr marL="781812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4A6E79"/>
                </a:solidFill>
              </a:rPr>
              <a:t>Cumulative Impacts</a:t>
            </a:r>
            <a:endParaRPr lang="en-US" dirty="0" smtClean="0">
              <a:solidFill>
                <a:srgbClr val="4A6E79"/>
              </a:solidFill>
            </a:endParaRPr>
          </a:p>
          <a:p>
            <a:pPr marL="781812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 smtClean="0">
              <a:solidFill>
                <a:srgbClr val="4A6E79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7636" y="178695"/>
            <a:ext cx="844120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ENVIRONMENTAL </a:t>
            </a:r>
            <a:r>
              <a:rPr lang="en-US" b="1" dirty="0" smtClean="0">
                <a:solidFill>
                  <a:schemeClr val="bg1"/>
                </a:solidFill>
              </a:rPr>
              <a:t>EVALUATION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35" y="178695"/>
            <a:ext cx="844120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ENVIRONMENTAL </a:t>
            </a:r>
            <a:r>
              <a:rPr lang="en-US" b="1" dirty="0" smtClean="0">
                <a:solidFill>
                  <a:schemeClr val="bg1"/>
                </a:solidFill>
              </a:rPr>
              <a:t>NEXT STEPS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708" y="1172427"/>
            <a:ext cx="7952641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4A6E79"/>
                </a:solidFill>
              </a:rPr>
              <a:t>What is Next in the Process:</a:t>
            </a:r>
            <a:endParaRPr lang="en-US" sz="2400" b="1" dirty="0">
              <a:solidFill>
                <a:srgbClr val="4A6E79"/>
              </a:solidFill>
            </a:endParaRPr>
          </a:p>
          <a:p>
            <a:pPr marL="667512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A6E79"/>
                </a:solidFill>
              </a:rPr>
              <a:t>Review comments from the community and key stakeholders</a:t>
            </a:r>
          </a:p>
          <a:p>
            <a:pPr marL="667512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A6E79"/>
                </a:solidFill>
              </a:rPr>
              <a:t>Finalize technical reports and memoranda </a:t>
            </a:r>
            <a:endParaRPr lang="en-US" sz="2400" dirty="0">
              <a:solidFill>
                <a:srgbClr val="4A6E79"/>
              </a:solidFill>
            </a:endParaRPr>
          </a:p>
          <a:p>
            <a:pPr marL="667512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A6E79"/>
                </a:solidFill>
              </a:rPr>
              <a:t>Complete CEQA and NEPA documentation</a:t>
            </a:r>
            <a:endParaRPr lang="en-US" sz="2400" dirty="0">
              <a:solidFill>
                <a:srgbClr val="4A6E79"/>
              </a:solidFill>
            </a:endParaRPr>
          </a:p>
          <a:p>
            <a:pPr marL="667512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A6E79"/>
                </a:solidFill>
              </a:rPr>
              <a:t>Metro (lead agency) review and consideration of project approvals</a:t>
            </a:r>
          </a:p>
          <a:p>
            <a:pPr marL="667512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6E79"/>
                </a:solidFill>
              </a:rPr>
              <a:t>File </a:t>
            </a:r>
            <a:r>
              <a:rPr lang="en-US" sz="2400" dirty="0" smtClean="0">
                <a:solidFill>
                  <a:srgbClr val="4A6E79"/>
                </a:solidFill>
              </a:rPr>
              <a:t>notices after Metro agency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31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6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38" y="168647"/>
            <a:ext cx="7886700" cy="978301"/>
          </a:xfrm>
        </p:spPr>
        <p:txBody>
          <a:bodyPr/>
          <a:lstStyle/>
          <a:p>
            <a:r>
              <a:rPr lang="en-US" b="1" dirty="0"/>
              <a:t>SCHEDULE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570468" y="772122"/>
            <a:ext cx="297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A6E79"/>
                </a:solidFill>
              </a:rPr>
              <a:t>We Are Here</a:t>
            </a:r>
          </a:p>
        </p:txBody>
      </p:sp>
      <p:sp>
        <p:nvSpPr>
          <p:cNvPr id="8" name="Down Arrow 7"/>
          <p:cNvSpPr/>
          <p:nvPr/>
        </p:nvSpPr>
        <p:spPr bwMode="auto">
          <a:xfrm>
            <a:off x="6720984" y="1409776"/>
            <a:ext cx="672757" cy="411516"/>
          </a:xfrm>
          <a:prstGeom prst="downArrow">
            <a:avLst/>
          </a:prstGeom>
          <a:solidFill>
            <a:srgbClr val="435B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mtClean="0"/>
              <a:pPr algn="r"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04" r="4665"/>
          <a:stretch/>
        </p:blipFill>
        <p:spPr>
          <a:xfrm>
            <a:off x="-9940" y="2016350"/>
            <a:ext cx="9153940" cy="48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7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78" y="16211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NEXT STEPS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8650" y="1412196"/>
            <a:ext cx="40630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solidFill>
                  <a:srgbClr val="4A6E79"/>
                </a:solidFill>
              </a:rPr>
              <a:t>Complete 30% Design and Environmental Clearance </a:t>
            </a:r>
          </a:p>
          <a:p>
            <a:pPr marL="514350" indent="-514350">
              <a:buFont typeface="+mj-lt"/>
              <a:buAutoNum type="arabicPeriod"/>
            </a:pPr>
            <a:endParaRPr lang="en-US" altLang="en-US" sz="2800" dirty="0">
              <a:solidFill>
                <a:srgbClr val="4A6E79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solidFill>
                  <a:srgbClr val="4A6E79"/>
                </a:solidFill>
              </a:rPr>
              <a:t>Seek Metro Board Authorization for Final Design in Late 2017</a:t>
            </a:r>
          </a:p>
          <a:p>
            <a:endParaRPr lang="en-US" altLang="en-US" sz="2800" dirty="0">
              <a:solidFill>
                <a:srgbClr val="4A6E7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r="9454"/>
          <a:stretch/>
        </p:blipFill>
        <p:spPr>
          <a:xfrm>
            <a:off x="4982188" y="1648865"/>
            <a:ext cx="3645445" cy="3868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33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28" y="178695"/>
            <a:ext cx="844120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STAY CONNECTED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50" y="3481295"/>
            <a:ext cx="1239140" cy="12391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3" y="1889063"/>
            <a:ext cx="1235016" cy="12350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21619" y="1930532"/>
            <a:ext cx="3871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Jay Fuhrman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Metro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Transportation Planning Manager, Regional Rail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 Gateway Plaza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Mail Stop 99-18-2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Angeles, CA  90012-2952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6603" y="3485419"/>
            <a:ext cx="5105123" cy="1235016"/>
            <a:chOff x="371363" y="3130342"/>
            <a:chExt cx="5105123" cy="12350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63" y="3130342"/>
              <a:ext cx="1235016" cy="123501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604702" y="3609350"/>
              <a:ext cx="38717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855.SAFE.TRX (855.723.3879)</a:t>
              </a:r>
              <a:endPara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75989" y="3960304"/>
            <a:ext cx="3871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fuhrmanj@metro.net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42650" y="1897522"/>
            <a:ext cx="3388221" cy="1233339"/>
            <a:chOff x="5327410" y="1166002"/>
            <a:chExt cx="3388221" cy="12333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410" y="1166002"/>
              <a:ext cx="1233339" cy="123333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60748" y="1636551"/>
              <a:ext cx="215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Metro.net/regionalrail</a:t>
              </a:r>
              <a:endPara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34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5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68179612"/>
              </p:ext>
            </p:extLst>
          </p:nvPr>
        </p:nvGraphicFramePr>
        <p:xfrm>
          <a:off x="602165" y="1193181"/>
          <a:ext cx="7995426" cy="4783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770" y="120083"/>
            <a:ext cx="7886700" cy="1325563"/>
          </a:xfrm>
        </p:spPr>
        <p:txBody>
          <a:bodyPr/>
          <a:lstStyle/>
          <a:p>
            <a:r>
              <a:rPr lang="en-US" b="1" dirty="0"/>
              <a:t>QUIET ZONE APPROVAL PROCESS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7950" y="1067204"/>
            <a:ext cx="7886700" cy="5445024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4A6E79"/>
                </a:solidFill>
              </a:rPr>
              <a:t>Open House (6 pm - 6:30 pm)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4A6E79"/>
                </a:solidFill>
              </a:rPr>
              <a:t>Presentation (6:30 pm - 7 pm)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Public Outreach 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Study Location, Goals, Objectives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Study Features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Environmental Evaluation Study</a:t>
            </a:r>
          </a:p>
          <a:p>
            <a:pPr lvl="3">
              <a:lnSpc>
                <a:spcPct val="100000"/>
              </a:lnSpc>
              <a:spcBef>
                <a:spcPts val="1200"/>
              </a:spcBef>
            </a:pPr>
            <a:r>
              <a:rPr lang="en-US" sz="1600" dirty="0">
                <a:solidFill>
                  <a:srgbClr val="4A6E79"/>
                </a:solidFill>
              </a:rPr>
              <a:t>Noise &amp; Vibration Assessments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Schedule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A6E79"/>
                </a:solidFill>
              </a:rPr>
              <a:t>Next Steps</a:t>
            </a:r>
            <a:br>
              <a:rPr lang="en-US" sz="1800" dirty="0">
                <a:solidFill>
                  <a:srgbClr val="4A6E79"/>
                </a:solidFill>
              </a:rPr>
            </a:br>
            <a:endParaRPr lang="en-US" sz="1800" dirty="0">
              <a:solidFill>
                <a:srgbClr val="4A6E79"/>
              </a:solidFill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4A6E79"/>
                </a:solidFill>
              </a:rPr>
              <a:t>Q&amp;A/Open House (7 pm - 8 pm)</a:t>
            </a:r>
          </a:p>
          <a:p>
            <a:pPr marL="457200" lvl="1" indent="0">
              <a:buNone/>
            </a:pPr>
            <a:r>
              <a:rPr lang="en-US" sz="1800" dirty="0"/>
              <a:t>			</a:t>
            </a:r>
          </a:p>
          <a:p>
            <a:pPr marL="457200" lvl="1" indent="0">
              <a:buNone/>
            </a:pPr>
            <a:r>
              <a:rPr lang="en-US" sz="1800" dirty="0"/>
              <a:t>	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073" t="23961" r="23201" b="24307"/>
          <a:stretch/>
        </p:blipFill>
        <p:spPr>
          <a:xfrm>
            <a:off x="5119817" y="1355611"/>
            <a:ext cx="3729481" cy="3037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92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78695"/>
            <a:ext cx="844120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COMMUNITY OUTREACH APPROACH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289" y="1083767"/>
            <a:ext cx="313909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A6E79"/>
                </a:solidFill>
              </a:rPr>
              <a:t>Ensure the process is transparent - </a:t>
            </a:r>
            <a:r>
              <a:rPr lang="en-US" sz="2000" dirty="0">
                <a:solidFill>
                  <a:srgbClr val="4A6E79"/>
                </a:solidFill>
              </a:rPr>
              <a:t>Community is aware and informed about the project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rgbClr val="4A6E79"/>
              </a:solidFill>
            </a:endParaRP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A6E79"/>
                </a:solidFill>
              </a:rPr>
              <a:t>Communicate often, early and strategically - </a:t>
            </a:r>
            <a:r>
              <a:rPr lang="en-US" sz="2000" dirty="0">
                <a:solidFill>
                  <a:srgbClr val="4A6E79"/>
                </a:solidFill>
              </a:rPr>
              <a:t>Inform and engage all level of stakeholders</a:t>
            </a:r>
          </a:p>
          <a:p>
            <a:pPr marL="571500" lvl="1">
              <a:spcAft>
                <a:spcPts val="600"/>
              </a:spcAft>
            </a:pPr>
            <a:endParaRPr lang="en-US" sz="2000" dirty="0">
              <a:solidFill>
                <a:srgbClr val="4A6E79"/>
              </a:solidFill>
            </a:endParaRP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A6E79"/>
                </a:solidFill>
              </a:rPr>
              <a:t>Communication Tools - </a:t>
            </a:r>
            <a:r>
              <a:rPr lang="en-US" sz="2000" dirty="0">
                <a:solidFill>
                  <a:srgbClr val="4A6E79"/>
                </a:solidFill>
              </a:rPr>
              <a:t>Fact Sheet, FAQ, Newsletter, Website, Helpline, Email, Social Media</a:t>
            </a:r>
          </a:p>
          <a:p>
            <a:pPr marL="6858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4A6E79"/>
              </a:solidFill>
            </a:endParaRPr>
          </a:p>
          <a:p>
            <a:pPr marL="800100" lvl="1" indent="-228600">
              <a:spcAft>
                <a:spcPts val="600"/>
              </a:spcAft>
              <a:buFont typeface="Calibri" panose="020F0502020204030204" pitchFamily="34" charset="0"/>
              <a:buChar char="–"/>
            </a:pPr>
            <a:endParaRPr lang="en-US" dirty="0">
              <a:solidFill>
                <a:srgbClr val="4A6E79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191890" y="879717"/>
            <a:ext cx="0" cy="55445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733032" y="5918502"/>
            <a:ext cx="3524747" cy="514328"/>
            <a:chOff x="4033143" y="5964052"/>
            <a:chExt cx="3524747" cy="51432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3143" y="5964052"/>
              <a:ext cx="514328" cy="51432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34250" y="6077771"/>
              <a:ext cx="2923640" cy="143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855.SAFE.TRX 855.723.3879</a:t>
              </a:r>
              <a:endPara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1129" r="1565" b="1652"/>
          <a:stretch/>
        </p:blipFill>
        <p:spPr>
          <a:xfrm>
            <a:off x="6934456" y="3404110"/>
            <a:ext cx="1926450" cy="2514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396" y="959644"/>
            <a:ext cx="1040555" cy="26923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01" y="1218513"/>
            <a:ext cx="2759228" cy="1505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87" y="3743465"/>
            <a:ext cx="1549258" cy="2033716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algn="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COMMUNITY OUTREACH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86495"/>
            <a:ext cx="2057400" cy="365125"/>
          </a:xfrm>
        </p:spPr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6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4758" y="1005058"/>
            <a:ext cx="5773192" cy="544502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4A6E79"/>
                </a:solidFill>
              </a:rPr>
              <a:t>Public Meetings: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San Dimas - November 29, 2016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La Verne – November 30, 2016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4A6E79"/>
                </a:solidFill>
              </a:rPr>
              <a:t>Briefings: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University of La Verne – August 29 &amp; November 16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La Cuesta </a:t>
            </a:r>
            <a:r>
              <a:rPr lang="en-US" sz="1800" dirty="0" err="1">
                <a:solidFill>
                  <a:srgbClr val="4A6E79"/>
                </a:solidFill>
              </a:rPr>
              <a:t>Encantada</a:t>
            </a:r>
            <a:r>
              <a:rPr lang="en-US" sz="1800" dirty="0">
                <a:solidFill>
                  <a:srgbClr val="4A6E79"/>
                </a:solidFill>
              </a:rPr>
              <a:t> HOA – March 13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Park La Verne HOA – March 14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Canyon Creek Village HOA – March 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Puddingstone Village HOA – March 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The Gables at San Dimas HOA – March 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Montecito Village HOA – April 6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Puddingstone Tiburon HOA – April 13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Legislative, City and Agency Briefings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4A6E79"/>
                </a:solidFill>
              </a:rPr>
              <a:t>Pomona </a:t>
            </a:r>
            <a:r>
              <a:rPr lang="en-US" sz="1800" dirty="0" err="1">
                <a:solidFill>
                  <a:srgbClr val="4A6E79"/>
                </a:solidFill>
              </a:rPr>
              <a:t>Fairplex</a:t>
            </a:r>
            <a:r>
              <a:rPr lang="en-US" sz="1800" dirty="0">
                <a:solidFill>
                  <a:srgbClr val="4A6E79"/>
                </a:solidFill>
              </a:rPr>
              <a:t> – May 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80" y="2950003"/>
            <a:ext cx="2251064" cy="165752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79" y="4730277"/>
            <a:ext cx="2251065" cy="168829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80" y="967667"/>
            <a:ext cx="2251064" cy="187318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32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78695"/>
            <a:ext cx="8441209" cy="78949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“WHAT WE HEARD”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653" y="966054"/>
            <a:ext cx="8369936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A6E79"/>
                </a:solidFill>
              </a:rPr>
              <a:t>Noise &amp; Vibration - </a:t>
            </a:r>
            <a:r>
              <a:rPr lang="en-US" sz="2000" dirty="0">
                <a:solidFill>
                  <a:srgbClr val="4A6E79"/>
                </a:solidFill>
              </a:rPr>
              <a:t>Community concerned about noise and vibration impacts.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A6E79"/>
                </a:solidFill>
              </a:rPr>
              <a:t>Noise &amp; Vibration Study - </a:t>
            </a:r>
            <a:r>
              <a:rPr lang="en-US" sz="2000" dirty="0">
                <a:solidFill>
                  <a:srgbClr val="4A6E79"/>
                </a:solidFill>
              </a:rPr>
              <a:t>How will community be involved in the noise and vibration study and what is involved in the study? What was involved in the site selection process?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A6E79"/>
                </a:solidFill>
              </a:rPr>
              <a:t>Support &amp; Opposition -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4A6E79"/>
                </a:solidFill>
              </a:rPr>
              <a:t>Supportive of double tracking, or making the corridor “Quiet Zone Ready.” In support if Quiet Zone implemented. 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A6E79"/>
                </a:solidFill>
              </a:rPr>
              <a:t>Quiet Zone: </a:t>
            </a:r>
            <a:r>
              <a:rPr lang="en-US" sz="2000" dirty="0">
                <a:solidFill>
                  <a:srgbClr val="4A6E79"/>
                </a:solidFill>
              </a:rPr>
              <a:t>What is involved in making project Quiet Zone Ready and what are the costs associated with it? Who will be responsible for maintenance? Funding?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A6E79"/>
                </a:solidFill>
              </a:rPr>
              <a:t>Safety– </a:t>
            </a:r>
            <a:r>
              <a:rPr lang="en-US" sz="2000" dirty="0">
                <a:solidFill>
                  <a:srgbClr val="4A6E79"/>
                </a:solidFill>
              </a:rPr>
              <a:t>How will you make the crossings safe?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A6E79"/>
                </a:solidFill>
              </a:rPr>
              <a:t>Schedule –</a:t>
            </a:r>
            <a:r>
              <a:rPr lang="en-US" sz="2000" dirty="0">
                <a:solidFill>
                  <a:srgbClr val="4A6E79"/>
                </a:solidFill>
              </a:rPr>
              <a:t> When will construction begin?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A6E79"/>
                </a:solidFill>
              </a:rPr>
              <a:t>Length of Double-Track </a:t>
            </a:r>
            <a:r>
              <a:rPr lang="en-US" sz="2000" dirty="0">
                <a:solidFill>
                  <a:srgbClr val="4A6E79"/>
                </a:solidFill>
              </a:rPr>
              <a:t>– Why doesn’t the double track stretch to Union Station?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A6E7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7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2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9" y="1635535"/>
            <a:ext cx="8526974" cy="4376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PROJECT LOCATION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5168" y="805209"/>
            <a:ext cx="8051767" cy="699049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solidFill>
                  <a:srgbClr val="4A6E79"/>
                </a:solidFill>
              </a:rPr>
              <a:t>Double-tracking of 3.9 miles of railroad track between Lone Hill Avenue in San Dimas and White Avenue in La Verne. </a:t>
            </a:r>
          </a:p>
          <a:p>
            <a:pPr lvl="5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8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5249" y="1774815"/>
            <a:ext cx="1691915" cy="253916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Foothill Gold Line Extension</a:t>
            </a:r>
            <a:endParaRPr lang="es-MX" sz="105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352800" y="2078182"/>
            <a:ext cx="1283856" cy="9715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41450" y="4651867"/>
            <a:ext cx="1644077" cy="261610"/>
          </a:xfrm>
          <a:prstGeom prst="rect">
            <a:avLst/>
          </a:prstGeom>
          <a:solidFill>
            <a:srgbClr val="00B0F0">
              <a:alpha val="5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Lone Hill to White Project</a:t>
            </a:r>
            <a:endParaRPr lang="es-MX" sz="11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033819" y="3823858"/>
            <a:ext cx="443346" cy="775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60" y="14083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BACKGROUND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8765" y="1246909"/>
            <a:ext cx="5469774" cy="495438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4A6E79"/>
                </a:solidFill>
              </a:rPr>
              <a:t>The San Bernardino Line (SBL) is the busiest in the Metrolink system, averaging 10,000 boardings per weekday.</a:t>
            </a:r>
          </a:p>
          <a:p>
            <a:pPr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4A6E79"/>
                </a:solidFill>
              </a:rPr>
              <a:t>38 Metrolink revenue trains and up to 4 Union Pacific Railroad (UPRR) trains travel through the corridor every weekday. </a:t>
            </a:r>
          </a:p>
          <a:p>
            <a:pPr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4A6E79"/>
                </a:solidFill>
              </a:rPr>
              <a:t>The Metro-owned corridor on the Metrolink San Bernardino Line is 70% single track.</a:t>
            </a:r>
          </a:p>
          <a:p>
            <a:r>
              <a:rPr lang="en-US" sz="2000" dirty="0">
                <a:solidFill>
                  <a:srgbClr val="4A6E79"/>
                </a:solidFill>
              </a:rPr>
              <a:t>Metro, in coordination with </a:t>
            </a:r>
            <a:r>
              <a:rPr lang="en-US" sz="2000" dirty="0" err="1">
                <a:solidFill>
                  <a:srgbClr val="4A6E79"/>
                </a:solidFill>
              </a:rPr>
              <a:t>Metrolink</a:t>
            </a:r>
            <a:r>
              <a:rPr lang="en-US" sz="2000" dirty="0">
                <a:solidFill>
                  <a:srgbClr val="4A6E79"/>
                </a:solidFill>
              </a:rPr>
              <a:t>, initiated the Lone Hill to White Double Track Project (LHW) Study in Summer of 2016 between the cities of San Dimas and La Verne. </a:t>
            </a:r>
          </a:p>
          <a:p>
            <a:r>
              <a:rPr lang="en-US" sz="2000" dirty="0">
                <a:solidFill>
                  <a:srgbClr val="4A6E79"/>
                </a:solidFill>
              </a:rPr>
              <a:t>The study includes an environmental evaluation and up to 30% design.</a:t>
            </a:r>
          </a:p>
          <a:p>
            <a:r>
              <a:rPr lang="en-US" sz="2000" dirty="0">
                <a:solidFill>
                  <a:srgbClr val="4A6E79"/>
                </a:solidFill>
              </a:rPr>
              <a:t>Metro is collaborating with key corridor operators (</a:t>
            </a:r>
            <a:r>
              <a:rPr lang="en-US" sz="2000" dirty="0" err="1">
                <a:solidFill>
                  <a:srgbClr val="4A6E79"/>
                </a:solidFill>
              </a:rPr>
              <a:t>Metrolink</a:t>
            </a:r>
            <a:r>
              <a:rPr lang="en-US" sz="2000" dirty="0">
                <a:solidFill>
                  <a:srgbClr val="4A6E79"/>
                </a:solidFill>
              </a:rPr>
              <a:t> and Foothill Gold Line Construction Authority).</a:t>
            </a:r>
          </a:p>
          <a:p>
            <a:endParaRPr lang="en-US" sz="2000" dirty="0">
              <a:solidFill>
                <a:srgbClr val="4A6E79"/>
              </a:solidFill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706D90-CA36-4C08-83A2-603AED639108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9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5" r="20042"/>
          <a:stretch/>
        </p:blipFill>
        <p:spPr bwMode="auto">
          <a:xfrm>
            <a:off x="6340197" y="1762125"/>
            <a:ext cx="2420565" cy="3086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4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7DD616BD-1C7C-4895-8F7C-01A8E8A7DD1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A649F6AA-F9E0-47A5-9405-BBFD01D3B58C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6050</TotalTime>
  <Words>2220</Words>
  <Application>Microsoft Office PowerPoint</Application>
  <PresentationFormat>On-screen Show (4:3)</PresentationFormat>
  <Paragraphs>450</Paragraphs>
  <Slides>35</Slides>
  <Notes>35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Custom Design</vt:lpstr>
      <vt:lpstr>LONE HILL TO WHITE DOUBLE TRACK STUDY Community Open Houses May 16 &amp; 17</vt:lpstr>
      <vt:lpstr>PROJECT TEAM &amp; COLLABORATORS</vt:lpstr>
      <vt:lpstr>OPEN HOUSE SERIES</vt:lpstr>
      <vt:lpstr>AGENDA</vt:lpstr>
      <vt:lpstr>COMMUNITY OUTREACH APPROACH</vt:lpstr>
      <vt:lpstr>COMMUNITY OUTREACH</vt:lpstr>
      <vt:lpstr>“WHAT WE HEARD”</vt:lpstr>
      <vt:lpstr>PROJECT LOCATION</vt:lpstr>
      <vt:lpstr>BACKGROUND</vt:lpstr>
      <vt:lpstr>PROJECT GOALS &amp; OBJECTIVES</vt:lpstr>
      <vt:lpstr>CURRENT AND PROPOSED CONDITION</vt:lpstr>
      <vt:lpstr>PowerPoint Presentation</vt:lpstr>
      <vt:lpstr>“QUIET ZONE READY” OPPORTUNITY </vt:lpstr>
      <vt:lpstr>CURRENT VS QUIET ZONE READY ENHANCEMENTS</vt:lpstr>
      <vt:lpstr>PEDESTRIAN SAFETY ENHANCEMENTS</vt:lpstr>
      <vt:lpstr>SAFETY ENHANCEMENT CONCEPTS</vt:lpstr>
      <vt:lpstr>SAFETY ENHANCEMENT CONCEPTS (cont’d)</vt:lpstr>
      <vt:lpstr>ENVIRONMENTAL EVALUATION</vt:lpstr>
      <vt:lpstr>PowerPoint Presentation</vt:lpstr>
      <vt:lpstr>NOISE &amp; VIBRATION ASSESSMENT</vt:lpstr>
      <vt:lpstr>HOW DO WE MEASURE NOISE &amp; VIBRATION?</vt:lpstr>
      <vt:lpstr>NOISE &amp; VIBRATION ASSESSMENT</vt:lpstr>
      <vt:lpstr>NOISE &amp; VIBRATION ASSESSMENT</vt:lpstr>
      <vt:lpstr>NOISE &amp; VIBRATION ASSESSMENT</vt:lpstr>
      <vt:lpstr>EXISTING NOISE LEVELS vs PREDICTED LEVELS with SOUND WALLS</vt:lpstr>
      <vt:lpstr>PowerPoint Presentation</vt:lpstr>
      <vt:lpstr>PowerPoint Presentation</vt:lpstr>
      <vt:lpstr>ENVIRONMENTAL ISSUE - NO QUIET ZONE</vt:lpstr>
      <vt:lpstr>ENVIRONMENTAL EVALUATION</vt:lpstr>
      <vt:lpstr>ENVIRONMENTAL EVALUATION</vt:lpstr>
      <vt:lpstr>ENVIRONMENTAL NEXT STEPS</vt:lpstr>
      <vt:lpstr>SCHEDULE</vt:lpstr>
      <vt:lpstr>NEXT STEPS</vt:lpstr>
      <vt:lpstr>STAY CONNECTED</vt:lpstr>
      <vt:lpstr>QUIET ZONE APPROVAL PROCESS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Lone Hill to White  Double Track Project</dc:title>
  <dc:creator>Kyle Santiago</dc:creator>
  <cp:lastModifiedBy>Fuhrman, Jay</cp:lastModifiedBy>
  <cp:revision>460</cp:revision>
  <cp:lastPrinted>2017-05-16T16:08:15Z</cp:lastPrinted>
  <dcterms:created xsi:type="dcterms:W3CDTF">2016-10-27T23:46:43Z</dcterms:created>
  <dcterms:modified xsi:type="dcterms:W3CDTF">2017-05-19T14:43:12Z</dcterms:modified>
</cp:coreProperties>
</file>