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15"/>
  </p:notesMasterIdLst>
  <p:handoutMasterIdLst>
    <p:handoutMasterId r:id="rId16"/>
  </p:handoutMasterIdLst>
  <p:sldIdLst>
    <p:sldId id="506" r:id="rId5"/>
    <p:sldId id="474" r:id="rId6"/>
    <p:sldId id="510" r:id="rId7"/>
    <p:sldId id="491" r:id="rId8"/>
    <p:sldId id="511" r:id="rId9"/>
    <p:sldId id="505" r:id="rId10"/>
    <p:sldId id="512" r:id="rId11"/>
    <p:sldId id="508" r:id="rId12"/>
    <p:sldId id="509" r:id="rId13"/>
    <p:sldId id="513" r:id="rId14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ection" id="{3DBB4677-B9D8-4ECB-AE27-A49D5111791E}">
          <p14:sldIdLst>
            <p14:sldId id="506"/>
          </p14:sldIdLst>
        </p14:section>
        <p14:section name="PLE1" id="{FDB1C395-BA66-4C9D-8676-0361FCE98D0D}">
          <p14:sldIdLst>
            <p14:sldId id="474"/>
            <p14:sldId id="510"/>
          </p14:sldIdLst>
        </p14:section>
        <p14:section name="PLE 2" id="{6A9AAD8B-4C32-46FC-B4E2-9D3ED0FB26CE}">
          <p14:sldIdLst>
            <p14:sldId id="491"/>
            <p14:sldId id="511"/>
          </p14:sldIdLst>
        </p14:section>
        <p14:section name="PLE 3" id="{35F11D80-9C63-4AB6-8DFA-D9C8419DAA0F}">
          <p14:sldIdLst>
            <p14:sldId id="505"/>
            <p14:sldId id="512"/>
            <p14:sldId id="508"/>
            <p14:sldId id="509"/>
            <p14:sldId id="5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74BA66"/>
    <a:srgbClr val="66FF33"/>
    <a:srgbClr val="008000"/>
    <a:srgbClr val="993300"/>
    <a:srgbClr val="953735"/>
    <a:srgbClr val="984807"/>
    <a:srgbClr val="262626"/>
    <a:srgbClr val="40404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687174-2097-4258-9A5E-22979DA608DF}" v="142" dt="2024-02-28T18:17:45.587"/>
    <p1510:client id="{B2E13DAF-9DD9-4E2E-BB7D-CC0995278F09}" v="4" dt="2024-02-29T00:30:41.3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27" autoAdjust="0"/>
    <p:restoredTop sz="95847" autoAdjust="0"/>
  </p:normalViewPr>
  <p:slideViewPr>
    <p:cSldViewPr snapToGrid="0">
      <p:cViewPr varScale="1">
        <p:scale>
          <a:sx n="59" d="100"/>
          <a:sy n="59" d="100"/>
        </p:scale>
        <p:origin x="13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nzalez, Lizzet" userId="16661ac1-35cf-4ba0-8e6f-b21dda873190" providerId="ADAL" clId="{B2E13DAF-9DD9-4E2E-BB7D-CC0995278F09}"/>
    <pc:docChg chg="modSld">
      <pc:chgData name="Gonzalez, Lizzet" userId="16661ac1-35cf-4ba0-8e6f-b21dda873190" providerId="ADAL" clId="{B2E13DAF-9DD9-4E2E-BB7D-CC0995278F09}" dt="2024-02-29T00:30:46.172" v="4" actId="1076"/>
      <pc:docMkLst>
        <pc:docMk/>
      </pc:docMkLst>
      <pc:sldChg chg="modSp mod">
        <pc:chgData name="Gonzalez, Lizzet" userId="16661ac1-35cf-4ba0-8e6f-b21dda873190" providerId="ADAL" clId="{B2E13DAF-9DD9-4E2E-BB7D-CC0995278F09}" dt="2024-02-29T00:30:46.172" v="4" actId="1076"/>
        <pc:sldMkLst>
          <pc:docMk/>
          <pc:sldMk cId="3041019857" sldId="491"/>
        </pc:sldMkLst>
        <pc:spChg chg="mod">
          <ac:chgData name="Gonzalez, Lizzet" userId="16661ac1-35cf-4ba0-8e6f-b21dda873190" providerId="ADAL" clId="{B2E13DAF-9DD9-4E2E-BB7D-CC0995278F09}" dt="2024-02-29T00:30:46.172" v="4" actId="1076"/>
          <ac:spMkLst>
            <pc:docMk/>
            <pc:sldMk cId="3041019857" sldId="491"/>
            <ac:spMk id="6" creationId="{856F2D7C-A39E-40AA-8C17-F767FAC15E5D}"/>
          </ac:spMkLst>
        </pc:spChg>
        <pc:picChg chg="mod">
          <ac:chgData name="Gonzalez, Lizzet" userId="16661ac1-35cf-4ba0-8e6f-b21dda873190" providerId="ADAL" clId="{B2E13DAF-9DD9-4E2E-BB7D-CC0995278F09}" dt="2024-02-29T00:30:41.372" v="3" actId="1076"/>
          <ac:picMkLst>
            <pc:docMk/>
            <pc:sldMk cId="3041019857" sldId="491"/>
            <ac:picMk id="1029" creationId="{769F69AB-4D59-1130-96D5-9820A247211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7032F11D-4187-4AE5-A851-6FA030BCCA7A}" type="datetimeFigureOut">
              <a:rPr lang="en-US"/>
              <a:pPr>
                <a:defRPr/>
              </a:pPr>
              <a:t>3/1/2024</a:t>
            </a:fld>
            <a:endParaRPr lang="en-US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934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9DB35889-2DD4-4C3C-81F3-5D0DEAF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4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2963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19" y="4420591"/>
            <a:ext cx="5617869" cy="418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934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fld id="{7CDFA967-45A9-4741-96DC-8C41C79A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6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21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1703B-7BC3-9082-FA99-7C162D210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7A0CDD-E468-679B-488D-C85C28B68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6DBE7-4131-A783-01EE-8BEBAAE6A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54071-4F18-DCC7-B73B-E5B2061E29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3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E41B-DDD5-2368-9FE5-0B7666769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0A84B-85C5-A0F2-D5DD-6050D8054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9EDBB-DF07-BEAF-C805-A6561919C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C6F42-28CB-6545-E332-D5DFEE781E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6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6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2D894-F63A-49ED-6FEC-469982DB7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9006AD-C892-27AB-3B44-0994570B5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EE05BD-B1D6-7D51-0AF3-762F62FF6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3B70E-7B6A-6676-B1CE-B8B3F4FE48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15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8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007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0E13-B631-7645-9E6E-7BB0A7AF9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DF6EE-C3E6-F2AF-49DA-7E485F026E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4645F6-FA67-EDC9-FE3E-F687711E7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6BB0C-3BDB-DB93-BA5B-2C047DDC0D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95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813" y="2362200"/>
            <a:ext cx="7772400" cy="16002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P2550 Light Rail Vehicle Program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813" y="4114800"/>
            <a:ext cx="7773987" cy="1219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/>
              <a:t>FTA Quarterly Meeting</a:t>
            </a:r>
          </a:p>
          <a:p>
            <a:pPr lvl="0"/>
            <a:r>
              <a:rPr lang="en-US" noProof="0"/>
              <a:t>December 01, 2010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fld id="{CAE9837B-5F95-4AD3-A42A-391B010141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87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455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2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5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9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12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0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43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05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5pPr>
      <a:lvl6pPr marL="4572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6pPr>
      <a:lvl7pPr marL="9144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7pPr>
      <a:lvl8pPr marL="13716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8pPr>
      <a:lvl9pPr marL="18288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2272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6844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1416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5988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nstruction site with workers&#10;&#10;Description automatically generated">
            <a:extLst>
              <a:ext uri="{FF2B5EF4-FFF2-40B4-BE49-F238E27FC236}">
                <a16:creationId xmlns:a16="http://schemas.microsoft.com/office/drawing/2014/main" id="{0158CD13-6F91-744A-961E-76FDF434D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bright="8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51517"/>
            <a:ext cx="2382253" cy="417005"/>
          </a:xfrm>
          <a:prstGeom prst="rect">
            <a:avLst/>
          </a:prstGeom>
          <a:solidFill>
            <a:srgbClr val="7F7F7F">
              <a:alpha val="90000"/>
            </a:srgbClr>
          </a:solidFill>
          <a:ln>
            <a:noFill/>
          </a:ln>
          <a:effectLst/>
        </p:spPr>
        <p:txBody>
          <a:bodyPr lIns="78666" tIns="39333" rIns="78666" bIns="39333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ScalaSansLF-Bold" pitchFamily="2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ScalaSansLF-Bold" pitchFamily="2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ScalaSansLF-Bold" pitchFamily="2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ScalaSansLF-Bold" pitchFamily="2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Los Angeles County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Metropolitan Transportation Authority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549D9F-C10F-4603-BAD1-61D470AD496D}"/>
              </a:ext>
            </a:extLst>
          </p:cNvPr>
          <p:cNvSpPr txBox="1"/>
          <p:nvPr/>
        </p:nvSpPr>
        <p:spPr>
          <a:xfrm>
            <a:off x="2843294" y="863572"/>
            <a:ext cx="3733363" cy="861774"/>
          </a:xfrm>
          <a:prstGeom prst="rect">
            <a:avLst/>
          </a:prstGeom>
          <a:solidFill>
            <a:schemeClr val="bg1">
              <a:alpha val="69000"/>
            </a:schemeClr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SAFETY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2024 FTA Quarterly Review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accumulated through January 2024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5309-47E8-4EEC-87B6-69F8AF77D338}"/>
              </a:ext>
            </a:extLst>
          </p:cNvPr>
          <p:cNvSpPr txBox="1"/>
          <p:nvPr/>
        </p:nvSpPr>
        <p:spPr>
          <a:xfrm>
            <a:off x="3267349" y="5348097"/>
            <a:ext cx="3083951" cy="646331"/>
          </a:xfrm>
          <a:prstGeom prst="rect">
            <a:avLst/>
          </a:prstGeom>
          <a:solidFill>
            <a:srgbClr val="953735">
              <a:alpha val="80000"/>
            </a:srgbClr>
          </a:solidFill>
          <a:ln w="19050">
            <a:solidFill>
              <a:srgbClr val="9537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projects have an average 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Recordable Incident rate of 1.7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to the National average of 2.4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D5B050-DE3A-2092-4179-DF69C997A086}"/>
              </a:ext>
            </a:extLst>
          </p:cNvPr>
          <p:cNvSpPr txBox="1"/>
          <p:nvPr/>
        </p:nvSpPr>
        <p:spPr>
          <a:xfrm>
            <a:off x="4093029" y="6257836"/>
            <a:ext cx="1659378" cy="600164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Photo; PLE 2 Century City Constellation Blvd Station</a:t>
            </a:r>
          </a:p>
        </p:txBody>
      </p:sp>
    </p:spTree>
    <p:extLst>
      <p:ext uri="{BB962C8B-B14F-4D97-AF65-F5344CB8AC3E}">
        <p14:creationId xmlns:p14="http://schemas.microsoft.com/office/powerpoint/2010/main" val="366208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building with a roller coaster&#10;&#10;Description automatically generated with medium confidence">
            <a:extLst>
              <a:ext uri="{FF2B5EF4-FFF2-40B4-BE49-F238E27FC236}">
                <a16:creationId xmlns:a16="http://schemas.microsoft.com/office/drawing/2014/main" id="{90DF62DF-33A2-4F3F-483F-044CFCE9F8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1" r="12551" b="24031"/>
          <a:stretch/>
        </p:blipFill>
        <p:spPr>
          <a:xfrm>
            <a:off x="0" y="0"/>
            <a:ext cx="9143980" cy="5962918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17089" y="310527"/>
            <a:ext cx="5919479" cy="384721"/>
          </a:xfrm>
          <a:prstGeom prst="rect">
            <a:avLst/>
          </a:prstGeom>
          <a:solidFill>
            <a:srgbClr val="CC9900">
              <a:alpha val="9000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93D2D-7A0D-477A-9DE9-AA3A95670AC1}"/>
              </a:ext>
            </a:extLst>
          </p:cNvPr>
          <p:cNvSpPr txBox="1"/>
          <p:nvPr/>
        </p:nvSpPr>
        <p:spPr>
          <a:xfrm>
            <a:off x="2016699" y="3429000"/>
            <a:ext cx="5110601" cy="2354491"/>
          </a:xfrm>
          <a:prstGeom prst="rect">
            <a:avLst/>
          </a:prstGeom>
          <a:solidFill>
            <a:srgbClr val="CC9900">
              <a:alpha val="9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January 31, 2024</a:t>
            </a:r>
          </a:p>
          <a:p>
            <a:pPr>
              <a:defRPr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9,608,516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41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0.85  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2.4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4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			                  0.08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1.5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161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1D471A-1D52-55ED-EB32-D389A5B0B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building with a roller coaster&#10;&#10;Description automatically generated with medium confidence">
            <a:extLst>
              <a:ext uri="{FF2B5EF4-FFF2-40B4-BE49-F238E27FC236}">
                <a16:creationId xmlns:a16="http://schemas.microsoft.com/office/drawing/2014/main" id="{265232C6-9183-6022-77EE-03ECE5C341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1" r="12551" b="24031"/>
          <a:stretch/>
        </p:blipFill>
        <p:spPr>
          <a:xfrm>
            <a:off x="20" y="0"/>
            <a:ext cx="9143980" cy="6124067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982489-FB75-43CF-9E7F-17A14A8DF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7089" y="310527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A4847C-6694-5F67-DB5C-764DEC9399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D4A10F-2E8F-6280-D02C-A55A447EA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00" y="1680877"/>
            <a:ext cx="8149200" cy="349624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22669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>
            <a:extLst>
              <a:ext uri="{FF2B5EF4-FFF2-40B4-BE49-F238E27FC236}">
                <a16:creationId xmlns:a16="http://schemas.microsoft.com/office/drawing/2014/main" id="{769F69AB-4D59-1130-96D5-9820A2472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bright="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58" y="1"/>
            <a:ext cx="9395379" cy="597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657678" y="12704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62186" y="3429000"/>
            <a:ext cx="5219627" cy="2354491"/>
          </a:xfrm>
          <a:prstGeom prst="rect">
            <a:avLst/>
          </a:prstGeom>
          <a:solidFill>
            <a:srgbClr val="262626">
              <a:alpha val="8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January 31, 2024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3,862,976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 54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 2.80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12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 0.62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101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62C9B8-F040-FD5A-BB7A-9036C532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>
            <a:extLst>
              <a:ext uri="{FF2B5EF4-FFF2-40B4-BE49-F238E27FC236}">
                <a16:creationId xmlns:a16="http://schemas.microsoft.com/office/drawing/2014/main" id="{2445F68B-A31E-3473-3EA5-4865962B7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bright="7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57" y="1"/>
            <a:ext cx="9179058" cy="59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0CE5AA8B-B25D-16EB-CB07-A12B592BA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678" y="12704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D8AFAFB-7F58-6826-5F28-680729A2A6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6E033A-BAEB-18A4-A796-202B78A8F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118" y="1285501"/>
            <a:ext cx="8136125" cy="428699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11947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06C6B0-D218-A769-D517-2577665607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" contrast="-2000"/>
          </a:blip>
          <a:srcRect t="13977" b="13977"/>
          <a:stretch/>
        </p:blipFill>
        <p:spPr>
          <a:xfrm>
            <a:off x="0" y="0"/>
            <a:ext cx="9144000" cy="5950857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75156" y="348272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8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January 31, 2024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3,098,984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21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1.35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0.32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076228"/>
            <a:ext cx="1567543" cy="58268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72F7D2-3DAE-7113-0ABD-06A1EEEE897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982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2C702-8695-B301-AD5E-F894015A0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F1068D-A7DC-015D-BFEA-381CD78CE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" contrast="5000"/>
          </a:blip>
          <a:srcRect t="13977" b="13977"/>
          <a:stretch/>
        </p:blipFill>
        <p:spPr>
          <a:xfrm>
            <a:off x="0" y="0"/>
            <a:ext cx="9144000" cy="5950857"/>
          </a:xfrm>
          <a:prstGeom prst="rect">
            <a:avLst/>
          </a:prstGeom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25B7F746-06CD-7B9F-4EBE-75B0851A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B111EEF9-9ACC-8610-756B-94A31C7293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076228"/>
            <a:ext cx="1567543" cy="58268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2BBE8A-815A-7046-C792-FCE47BAA03DF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FF3E62-5BB5-CB17-8742-563C20E80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549" y="1298263"/>
            <a:ext cx="7984901" cy="426147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0058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458233-0607-88F4-5D6E-83C73B5A980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14000" contrast="8000"/>
          </a:blip>
          <a:stretch>
            <a:fillRect/>
          </a:stretch>
        </p:blipFill>
        <p:spPr>
          <a:xfrm>
            <a:off x="0" y="0"/>
            <a:ext cx="9143999" cy="5983139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C1152 Stations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2013256" y="3124200"/>
            <a:ext cx="5427130" cy="2646878"/>
          </a:xfrm>
          <a:prstGeom prst="rect">
            <a:avLst/>
          </a:prstGeom>
          <a:solidFill>
            <a:schemeClr val="accent3">
              <a:lumMod val="50000"/>
              <a:alpha val="88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    January 31, 2024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    1,453,277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      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         0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    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        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    1.5</a:t>
            </a:r>
          </a:p>
          <a:p>
            <a:pPr lvl="0">
              <a:spcBef>
                <a:spcPts val="600"/>
              </a:spcBef>
              <a:defRPr/>
            </a:pPr>
            <a:r>
              <a:rPr lang="en-US" sz="1400" dirty="0"/>
              <a:t> </a:t>
            </a:r>
            <a:r>
              <a:rPr lang="en-US" sz="1000" dirty="0"/>
              <a:t>(*Two injuries occurred in February with no severity determination, First Aid or Recordable)</a:t>
            </a:r>
          </a:p>
        </p:txBody>
      </p:sp>
    </p:spTree>
    <p:extLst>
      <p:ext uri="{BB962C8B-B14F-4D97-AF65-F5344CB8AC3E}">
        <p14:creationId xmlns:p14="http://schemas.microsoft.com/office/powerpoint/2010/main" val="314856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picture containing dirty&#10;&#10;Description automatically generated">
            <a:extLst>
              <a:ext uri="{FF2B5EF4-FFF2-40B4-BE49-F238E27FC236}">
                <a16:creationId xmlns:a16="http://schemas.microsoft.com/office/drawing/2014/main" id="{7E075221-FB18-1C26-A975-8BB392E99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594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Tunnels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975156" y="342900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8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January 31, 2024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1,645,667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21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2.55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0.61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285122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CEE802-8291-D259-D92E-3CA2A820D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picture containing dirty&#10;&#10;Description automatically generated">
            <a:extLst>
              <a:ext uri="{FF2B5EF4-FFF2-40B4-BE49-F238E27FC236}">
                <a16:creationId xmlns:a16="http://schemas.microsoft.com/office/drawing/2014/main" id="{8413E711-A244-C4A2-D600-805E872AF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5941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3">
            <a:extLst>
              <a:ext uri="{FF2B5EF4-FFF2-40B4-BE49-F238E27FC236}">
                <a16:creationId xmlns:a16="http://schemas.microsoft.com/office/drawing/2014/main" id="{9F5D03AB-7E66-ABAF-7A91-654422B74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827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Tunnels Contract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604CCB-B2FD-E680-6A05-02B303982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09" y="1587321"/>
            <a:ext cx="8474981" cy="368335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27304994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ScalaSansLF-Bold"/>
        <a:ea typeface=""/>
        <a:cs typeface=""/>
      </a:majorFont>
      <a:minorFont>
        <a:latin typeface="ScalaSansLF-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072f36b-ed07-4348-b916-0e0f642edb5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4F33127604734B8A9D10699ECCB8D3" ma:contentTypeVersion="14" ma:contentTypeDescription="Create a new document." ma:contentTypeScope="" ma:versionID="6765c6335585dad92b3dd633f203499d">
  <xsd:schema xmlns:xsd="http://www.w3.org/2001/XMLSchema" xmlns:xs="http://www.w3.org/2001/XMLSchema" xmlns:p="http://schemas.microsoft.com/office/2006/metadata/properties" xmlns:ns3="46509dab-c181-45c9-a7a1-7f0045d44c65" xmlns:ns4="4072f36b-ed07-4348-b916-0e0f642edb59" targetNamespace="http://schemas.microsoft.com/office/2006/metadata/properties" ma:root="true" ma:fieldsID="b8dbe20c67964780497ef322cfdca2d1" ns3:_="" ns4:_="">
    <xsd:import namespace="46509dab-c181-45c9-a7a1-7f0045d44c65"/>
    <xsd:import namespace="4072f36b-ed07-4348-b916-0e0f642edb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09dab-c181-45c9-a7a1-7f0045d44c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2f36b-ed07-4348-b916-0e0f642edb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F7E6F7-F0A1-4B98-BD32-F8927B1E207D}">
  <ds:schemaRefs>
    <ds:schemaRef ds:uri="4072f36b-ed07-4348-b916-0e0f642edb5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6509dab-c181-45c9-a7a1-7f0045d44c6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60ED23-7E70-4B30-BF9F-4EBAE5EAD2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509dab-c181-45c9-a7a1-7f0045d44c65"/>
    <ds:schemaRef ds:uri="4072f36b-ed07-4348-b916-0e0f642ed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C8FD75-527F-408F-95C7-48707F28B1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64753</TotalTime>
  <Words>431</Words>
  <Application>Microsoft Office PowerPoint</Application>
  <PresentationFormat>On-screen Show (4:3)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ScalaSansLF-Bold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Bukhin, Leonid</dc:creator>
  <cp:lastModifiedBy>Hinojosa, Nancy</cp:lastModifiedBy>
  <cp:revision>445</cp:revision>
  <cp:lastPrinted>2023-11-20T17:24:16Z</cp:lastPrinted>
  <dcterms:created xsi:type="dcterms:W3CDTF">2011-08-17T16:42:08Z</dcterms:created>
  <dcterms:modified xsi:type="dcterms:W3CDTF">2024-03-01T21:22:30Z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0x010100384F33127604734B8A9D10699ECCB8D3</vt:lpwstr>
  </property>
</Properties>
</file>