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4"/>
  </p:sldMasterIdLst>
  <p:notesMasterIdLst>
    <p:notesMasterId r:id="rId15"/>
  </p:notesMasterIdLst>
  <p:handoutMasterIdLst>
    <p:handoutMasterId r:id="rId16"/>
  </p:handoutMasterIdLst>
  <p:sldIdLst>
    <p:sldId id="506" r:id="rId5"/>
    <p:sldId id="474" r:id="rId6"/>
    <p:sldId id="510" r:id="rId7"/>
    <p:sldId id="491" r:id="rId8"/>
    <p:sldId id="511" r:id="rId9"/>
    <p:sldId id="505" r:id="rId10"/>
    <p:sldId id="512" r:id="rId11"/>
    <p:sldId id="508" r:id="rId12"/>
    <p:sldId id="509" r:id="rId13"/>
    <p:sldId id="513" r:id="rId14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Section" id="{3DBB4677-B9D8-4ECB-AE27-A49D5111791E}">
          <p14:sldIdLst>
            <p14:sldId id="506"/>
          </p14:sldIdLst>
        </p14:section>
        <p14:section name="PLE1" id="{FDB1C395-BA66-4C9D-8676-0361FCE98D0D}">
          <p14:sldIdLst>
            <p14:sldId id="474"/>
            <p14:sldId id="510"/>
          </p14:sldIdLst>
        </p14:section>
        <p14:section name="PLE 2" id="{6A9AAD8B-4C32-46FC-B4E2-9D3ED0FB26CE}">
          <p14:sldIdLst>
            <p14:sldId id="491"/>
            <p14:sldId id="511"/>
          </p14:sldIdLst>
        </p14:section>
        <p14:section name="PLE 3" id="{35F11D80-9C63-4AB6-8DFA-D9C8419DAA0F}">
          <p14:sldIdLst>
            <p14:sldId id="505"/>
            <p14:sldId id="512"/>
            <p14:sldId id="508"/>
            <p14:sldId id="509"/>
            <p14:sldId id="5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74BA66"/>
    <a:srgbClr val="66FF33"/>
    <a:srgbClr val="008000"/>
    <a:srgbClr val="993300"/>
    <a:srgbClr val="953735"/>
    <a:srgbClr val="984807"/>
    <a:srgbClr val="262626"/>
    <a:srgbClr val="404040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687174-2097-4258-9A5E-22979DA608DF}" v="142" dt="2024-02-28T18:17:45.587"/>
    <p1510:client id="{B2E13DAF-9DD9-4E2E-BB7D-CC0995278F09}" v="4" dt="2024-02-29T00:30:41.3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27" autoAdjust="0"/>
    <p:restoredTop sz="95847" autoAdjust="0"/>
  </p:normalViewPr>
  <p:slideViewPr>
    <p:cSldViewPr snapToGrid="0">
      <p:cViewPr varScale="1">
        <p:scale>
          <a:sx n="59" d="100"/>
          <a:sy n="59" d="100"/>
        </p:scale>
        <p:origin x="136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nzalez, Lizzet" userId="16661ac1-35cf-4ba0-8e6f-b21dda873190" providerId="ADAL" clId="{B2E13DAF-9DD9-4E2E-BB7D-CC0995278F09}"/>
    <pc:docChg chg="modSld">
      <pc:chgData name="Gonzalez, Lizzet" userId="16661ac1-35cf-4ba0-8e6f-b21dda873190" providerId="ADAL" clId="{B2E13DAF-9DD9-4E2E-BB7D-CC0995278F09}" dt="2024-02-29T00:30:46.172" v="4" actId="1076"/>
      <pc:docMkLst>
        <pc:docMk/>
      </pc:docMkLst>
      <pc:sldChg chg="modSp mod">
        <pc:chgData name="Gonzalez, Lizzet" userId="16661ac1-35cf-4ba0-8e6f-b21dda873190" providerId="ADAL" clId="{B2E13DAF-9DD9-4E2E-BB7D-CC0995278F09}" dt="2024-02-29T00:30:46.172" v="4" actId="1076"/>
        <pc:sldMkLst>
          <pc:docMk/>
          <pc:sldMk cId="3041019857" sldId="491"/>
        </pc:sldMkLst>
        <pc:spChg chg="mod">
          <ac:chgData name="Gonzalez, Lizzet" userId="16661ac1-35cf-4ba0-8e6f-b21dda873190" providerId="ADAL" clId="{B2E13DAF-9DD9-4E2E-BB7D-CC0995278F09}" dt="2024-02-29T00:30:46.172" v="4" actId="1076"/>
          <ac:spMkLst>
            <pc:docMk/>
            <pc:sldMk cId="3041019857" sldId="491"/>
            <ac:spMk id="6" creationId="{856F2D7C-A39E-40AA-8C17-F767FAC15E5D}"/>
          </ac:spMkLst>
        </pc:spChg>
        <pc:picChg chg="mod">
          <ac:chgData name="Gonzalez, Lizzet" userId="16661ac1-35cf-4ba0-8e6f-b21dda873190" providerId="ADAL" clId="{B2E13DAF-9DD9-4E2E-BB7D-CC0995278F09}" dt="2024-02-29T00:30:41.372" v="3" actId="1076"/>
          <ac:picMkLst>
            <pc:docMk/>
            <pc:sldMk cId="3041019857" sldId="491"/>
            <ac:picMk id="1029" creationId="{769F69AB-4D59-1130-96D5-9820A247211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7" y="7"/>
            <a:ext cx="3043649" cy="46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69" tIns="45539" rIns="91069" bIns="45539" numCol="1" anchor="t" anchorCtr="0" compatLnSpc="1">
            <a:prstTxWarp prst="textNoShape">
              <a:avLst/>
            </a:prstTxWarp>
          </a:bodyPr>
          <a:lstStyle>
            <a:lvl1pPr defTabSz="909703" eaLnBrk="0" hangingPunct="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7934" y="7"/>
            <a:ext cx="3043649" cy="46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69" tIns="45539" rIns="91069" bIns="45539" numCol="1" anchor="t" anchorCtr="0" compatLnSpc="1">
            <a:prstTxWarp prst="textNoShape">
              <a:avLst/>
            </a:prstTxWarp>
          </a:bodyPr>
          <a:lstStyle>
            <a:lvl1pPr algn="r" defTabSz="909703" eaLnBrk="0" hangingPunct="0">
              <a:defRPr sz="1200"/>
            </a:lvl1pPr>
          </a:lstStyle>
          <a:p>
            <a:pPr>
              <a:defRPr/>
            </a:pPr>
            <a:fld id="{7032F11D-4187-4AE5-A851-6FA030BCCA7A}" type="datetimeFigureOut">
              <a:rPr lang="en-US"/>
              <a:pPr>
                <a:defRPr/>
              </a:pPr>
              <a:t>3/1/2024</a:t>
            </a:fld>
            <a:endParaRPr lang="en-US" dirty="0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7" y="8844267"/>
            <a:ext cx="3043649" cy="46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69" tIns="45539" rIns="91069" bIns="45539" numCol="1" anchor="b" anchorCtr="0" compatLnSpc="1">
            <a:prstTxWarp prst="textNoShape">
              <a:avLst/>
            </a:prstTxWarp>
          </a:bodyPr>
          <a:lstStyle>
            <a:lvl1pPr defTabSz="909703" eaLnBrk="0" hangingPunct="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7934" y="8844267"/>
            <a:ext cx="3043649" cy="46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69" tIns="45539" rIns="91069" bIns="45539" numCol="1" anchor="b" anchorCtr="0" compatLnSpc="1">
            <a:prstTxWarp prst="textNoShape">
              <a:avLst/>
            </a:prstTxWarp>
          </a:bodyPr>
          <a:lstStyle>
            <a:lvl1pPr algn="r" defTabSz="909703" eaLnBrk="0" hangingPunct="0">
              <a:defRPr sz="1200"/>
            </a:lvl1pPr>
          </a:lstStyle>
          <a:p>
            <a:pPr>
              <a:defRPr/>
            </a:pPr>
            <a:fld id="{9DB35889-2DD4-4C3C-81F3-5D0DEAFB25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943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7" y="7"/>
            <a:ext cx="3043649" cy="46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960" tIns="46481" rIns="92960" bIns="46481" numCol="1" anchor="t" anchorCtr="0" compatLnSpc="1">
            <a:prstTxWarp prst="textNoShape">
              <a:avLst/>
            </a:prstTxWarp>
          </a:bodyPr>
          <a:lstStyle>
            <a:lvl1pPr defTabSz="930268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7934" y="7"/>
            <a:ext cx="3043649" cy="46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960" tIns="46481" rIns="92960" bIns="46481" numCol="1" anchor="t" anchorCtr="0" compatLnSpc="1">
            <a:prstTxWarp prst="textNoShape">
              <a:avLst/>
            </a:prstTxWarp>
          </a:bodyPr>
          <a:lstStyle>
            <a:lvl1pPr algn="r" defTabSz="930268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700088"/>
            <a:ext cx="4652963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619" y="4420591"/>
            <a:ext cx="5617869" cy="418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960" tIns="46481" rIns="92960" bIns="464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7" y="8841189"/>
            <a:ext cx="3043649" cy="46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960" tIns="46481" rIns="92960" bIns="46481" numCol="1" anchor="b" anchorCtr="0" compatLnSpc="1">
            <a:prstTxWarp prst="textNoShape">
              <a:avLst/>
            </a:prstTxWarp>
          </a:bodyPr>
          <a:lstStyle>
            <a:lvl1pPr defTabSz="930268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7934" y="8841189"/>
            <a:ext cx="3043649" cy="46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960" tIns="46481" rIns="92960" bIns="46481" numCol="1" anchor="b" anchorCtr="0" compatLnSpc="1">
            <a:prstTxWarp prst="textNoShape">
              <a:avLst/>
            </a:prstTxWarp>
          </a:bodyPr>
          <a:lstStyle>
            <a:lvl1pPr algn="r" defTabSz="930268">
              <a:defRPr sz="1200"/>
            </a:lvl1pPr>
          </a:lstStyle>
          <a:p>
            <a:pPr>
              <a:defRPr/>
            </a:pPr>
            <a:fld id="{7CDFA967-45A9-4741-96DC-8C41C79AF5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9090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DFA967-45A9-4741-96DC-8C41C79AF58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60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C0E13-B631-7645-9E6E-7BB0A7AF9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DDF6EE-C3E6-F2AF-49DA-7E485F026E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4645F6-FA67-EDC9-FE3E-F687711E79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6BB0C-3BDB-DB93-BA5B-2C047DDC0D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DFA967-45A9-4741-96DC-8C41C79AF58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952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DFA967-45A9-4741-96DC-8C41C79AF58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921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1703B-7BC3-9082-FA99-7C162D210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7A0CDD-E468-679B-488D-C85C28B680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36DBE7-4131-A783-01EE-8BEBAAE6A7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54071-4F18-DCC7-B73B-E5B2061E29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DFA967-45A9-4741-96DC-8C41C79AF58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53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DFA967-45A9-4741-96DC-8C41C79AF58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370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9E41B-DDD5-2368-9FE5-0B7666769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90A84B-85C5-A0F2-D5DD-6050D8054B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09EDBB-DF07-BEAF-C805-A6561919CE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C6F42-28CB-6545-E332-D5DFEE781E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DFA967-45A9-4741-96DC-8C41C79AF58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060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DFA967-45A9-4741-96DC-8C41C79AF58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096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2D894-F63A-49ED-6FEC-469982DB7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9006AD-C892-27AB-3B44-0994570B54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EE05BD-B1D6-7D51-0AF3-762F62FF6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3B70E-7B6A-6676-B1CE-B8B3F4FE48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DFA967-45A9-4741-96DC-8C41C79AF58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015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DFA967-45A9-4741-96DC-8C41C79AF58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78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DFA967-45A9-4741-96DC-8C41C79AF58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007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rgbClr val="C5CCBC"/>
          </a:solidFill>
          <a:ln w="9525">
            <a:solidFill>
              <a:srgbClr val="C5CCB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3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5867400"/>
            <a:ext cx="1801812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813" y="2362200"/>
            <a:ext cx="7772400" cy="16002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P2550 Light Rail Vehicle Program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2813" y="4114800"/>
            <a:ext cx="7773987" cy="1219200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en-US" noProof="0"/>
              <a:t>FTA Quarterly Meeting</a:t>
            </a:r>
          </a:p>
          <a:p>
            <a:pPr lvl="0"/>
            <a:r>
              <a:rPr lang="en-US" noProof="0"/>
              <a:t>December 01, 2010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5181600" y="6553200"/>
            <a:ext cx="3124200" cy="228600"/>
          </a:xfrm>
          <a:prstGeom prst="rect">
            <a:avLst/>
          </a:prstGeom>
        </p:spPr>
        <p:txBody>
          <a:bodyPr vert="horz" wrap="square" lIns="78666" tIns="39333" rIns="78666" bIns="3933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bg1"/>
                </a:solidFill>
                <a:latin typeface="ScalaSansLF-Bold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382000" y="6553200"/>
            <a:ext cx="609600" cy="228600"/>
          </a:xfrm>
          <a:prstGeom prst="rect">
            <a:avLst/>
          </a:prstGeom>
        </p:spPr>
        <p:txBody>
          <a:bodyPr vert="horz" wrap="square" lIns="78666" tIns="39333" rIns="78666" bIns="3933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chemeClr val="bg1"/>
                </a:solidFill>
                <a:latin typeface="ScalaSansLF-Bold" pitchFamily="2" charset="0"/>
              </a:defRPr>
            </a:lvl1pPr>
          </a:lstStyle>
          <a:p>
            <a:pPr>
              <a:defRPr/>
            </a:pPr>
            <a:fld id="{CAE9837B-5F95-4AD3-A42A-391B010141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18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1904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136525"/>
            <a:ext cx="2016125" cy="5273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088" y="136525"/>
            <a:ext cx="5895975" cy="5273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4436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769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4873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1295400"/>
            <a:ext cx="38084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3900" y="1295400"/>
            <a:ext cx="380841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4558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9286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218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558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4906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128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0"/>
          <p:cNvSpPr>
            <a:spLocks noChangeArrowheads="1"/>
          </p:cNvSpPr>
          <p:nvPr userDrawn="1"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C5CCBC"/>
          </a:solidFill>
          <a:ln w="9525">
            <a:solidFill>
              <a:srgbClr val="C5CCB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68363" y="136525"/>
            <a:ext cx="77692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666" tIns="39333" rIns="78666" bIns="393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1295400"/>
            <a:ext cx="77692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666" tIns="39333" rIns="78666" bIns="393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9" name="Picture 3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447675" y="6019800"/>
            <a:ext cx="11525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7055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hdr="0" ftr="0" dt="0"/>
  <p:txStyles>
    <p:titleStyle>
      <a:lvl1pPr algn="l" defTabSz="787400" rtl="0" eaLnBrk="0" fontAlgn="base" hangingPunct="0">
        <a:spcBef>
          <a:spcPct val="0"/>
        </a:spcBef>
        <a:spcAft>
          <a:spcPct val="0"/>
        </a:spcAft>
        <a:defRPr sz="3400">
          <a:solidFill>
            <a:srgbClr val="242E03"/>
          </a:solidFill>
          <a:latin typeface="+mj-lt"/>
          <a:ea typeface="+mj-ea"/>
          <a:cs typeface="+mj-cs"/>
        </a:defRPr>
      </a:lvl1pPr>
      <a:lvl2pPr algn="l" defTabSz="787400" rtl="0" eaLnBrk="0" fontAlgn="base" hangingPunct="0">
        <a:spcBef>
          <a:spcPct val="0"/>
        </a:spcBef>
        <a:spcAft>
          <a:spcPct val="0"/>
        </a:spcAft>
        <a:defRPr sz="3400">
          <a:solidFill>
            <a:srgbClr val="242E03"/>
          </a:solidFill>
          <a:latin typeface="ScalaSansLF-Bold" pitchFamily="2" charset="0"/>
        </a:defRPr>
      </a:lvl2pPr>
      <a:lvl3pPr algn="l" defTabSz="787400" rtl="0" eaLnBrk="0" fontAlgn="base" hangingPunct="0">
        <a:spcBef>
          <a:spcPct val="0"/>
        </a:spcBef>
        <a:spcAft>
          <a:spcPct val="0"/>
        </a:spcAft>
        <a:defRPr sz="3400">
          <a:solidFill>
            <a:srgbClr val="242E03"/>
          </a:solidFill>
          <a:latin typeface="ScalaSansLF-Bold" pitchFamily="2" charset="0"/>
        </a:defRPr>
      </a:lvl3pPr>
      <a:lvl4pPr algn="l" defTabSz="787400" rtl="0" eaLnBrk="0" fontAlgn="base" hangingPunct="0">
        <a:spcBef>
          <a:spcPct val="0"/>
        </a:spcBef>
        <a:spcAft>
          <a:spcPct val="0"/>
        </a:spcAft>
        <a:defRPr sz="3400">
          <a:solidFill>
            <a:srgbClr val="242E03"/>
          </a:solidFill>
          <a:latin typeface="ScalaSansLF-Bold" pitchFamily="2" charset="0"/>
        </a:defRPr>
      </a:lvl4pPr>
      <a:lvl5pPr algn="l" defTabSz="787400" rtl="0" eaLnBrk="0" fontAlgn="base" hangingPunct="0">
        <a:spcBef>
          <a:spcPct val="0"/>
        </a:spcBef>
        <a:spcAft>
          <a:spcPct val="0"/>
        </a:spcAft>
        <a:defRPr sz="3400">
          <a:solidFill>
            <a:srgbClr val="242E03"/>
          </a:solidFill>
          <a:latin typeface="ScalaSansLF-Bold" pitchFamily="2" charset="0"/>
        </a:defRPr>
      </a:lvl5pPr>
      <a:lvl6pPr marL="457200" algn="l" defTabSz="787400" rtl="0" fontAlgn="base">
        <a:spcBef>
          <a:spcPct val="0"/>
        </a:spcBef>
        <a:spcAft>
          <a:spcPct val="0"/>
        </a:spcAft>
        <a:defRPr sz="3400">
          <a:solidFill>
            <a:srgbClr val="242E03"/>
          </a:solidFill>
          <a:latin typeface="ScalaSansLF-Bold" pitchFamily="2" charset="0"/>
        </a:defRPr>
      </a:lvl6pPr>
      <a:lvl7pPr marL="914400" algn="l" defTabSz="787400" rtl="0" fontAlgn="base">
        <a:spcBef>
          <a:spcPct val="0"/>
        </a:spcBef>
        <a:spcAft>
          <a:spcPct val="0"/>
        </a:spcAft>
        <a:defRPr sz="3400">
          <a:solidFill>
            <a:srgbClr val="242E03"/>
          </a:solidFill>
          <a:latin typeface="ScalaSansLF-Bold" pitchFamily="2" charset="0"/>
        </a:defRPr>
      </a:lvl7pPr>
      <a:lvl8pPr marL="1371600" algn="l" defTabSz="787400" rtl="0" fontAlgn="base">
        <a:spcBef>
          <a:spcPct val="0"/>
        </a:spcBef>
        <a:spcAft>
          <a:spcPct val="0"/>
        </a:spcAft>
        <a:defRPr sz="3400">
          <a:solidFill>
            <a:srgbClr val="242E03"/>
          </a:solidFill>
          <a:latin typeface="ScalaSansLF-Bold" pitchFamily="2" charset="0"/>
        </a:defRPr>
      </a:lvl8pPr>
      <a:lvl9pPr marL="1828800" algn="l" defTabSz="787400" rtl="0" fontAlgn="base">
        <a:spcBef>
          <a:spcPct val="0"/>
        </a:spcBef>
        <a:spcAft>
          <a:spcPct val="0"/>
        </a:spcAft>
        <a:defRPr sz="3400">
          <a:solidFill>
            <a:srgbClr val="242E03"/>
          </a:solidFill>
          <a:latin typeface="ScalaSansLF-Bold" pitchFamily="2" charset="0"/>
        </a:defRPr>
      </a:lvl9pPr>
    </p:titleStyle>
    <p:bodyStyle>
      <a:lvl1pPr marL="295275" indent="-295275" algn="l" defTabSz="78740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639763" indent="-247650" algn="l" defTabSz="78740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982663" indent="-195263" algn="l" defTabSz="78740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377950" indent="-198438" algn="l" defTabSz="78740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1770063" indent="-196850" algn="l" defTabSz="787400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5pPr>
      <a:lvl6pPr marL="2227263" indent="-196850" algn="l" defTabSz="787400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6pPr>
      <a:lvl7pPr marL="2684463" indent="-196850" algn="l" defTabSz="787400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7pPr>
      <a:lvl8pPr marL="3141663" indent="-196850" algn="l" defTabSz="787400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8pPr>
      <a:lvl9pPr marL="3598863" indent="-196850" algn="l" defTabSz="787400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nstruction site with workers&#10;&#10;Description automatically generated">
            <a:extLst>
              <a:ext uri="{FF2B5EF4-FFF2-40B4-BE49-F238E27FC236}">
                <a16:creationId xmlns:a16="http://schemas.microsoft.com/office/drawing/2014/main" id="{0158CD13-6F91-744A-961E-76FDF434D3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"/>
                    </a14:imgEffect>
                    <a14:imgEffect>
                      <a14:brightnessContrast bright="8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0" y="51517"/>
            <a:ext cx="2382253" cy="417005"/>
          </a:xfrm>
          <a:prstGeom prst="rect">
            <a:avLst/>
          </a:prstGeom>
          <a:solidFill>
            <a:srgbClr val="7F7F7F">
              <a:alpha val="90000"/>
            </a:srgbClr>
          </a:solidFill>
          <a:ln>
            <a:noFill/>
          </a:ln>
          <a:effectLst/>
        </p:spPr>
        <p:txBody>
          <a:bodyPr lIns="78666" tIns="39333" rIns="78666" bIns="39333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ScalaSansLF-Bold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ScalaSansLF-Bold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ScalaSansLF-Bold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ScalaSansLF-Bold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ScalaSansLF-Bold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ScalaSansLF-Bold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ScalaSansLF-Bold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ScalaSansLF-Bold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ScalaSansLF-Bold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/>
              <a:t>Los Angeles County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/>
              <a:t>Metropolitan Transportation Authority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549D9F-C10F-4603-BAD1-61D470AD496D}"/>
              </a:ext>
            </a:extLst>
          </p:cNvPr>
          <p:cNvSpPr txBox="1"/>
          <p:nvPr/>
        </p:nvSpPr>
        <p:spPr>
          <a:xfrm>
            <a:off x="2843294" y="863572"/>
            <a:ext cx="3733363" cy="861774"/>
          </a:xfrm>
          <a:prstGeom prst="rect">
            <a:avLst/>
          </a:prstGeom>
          <a:solidFill>
            <a:schemeClr val="bg1">
              <a:alpha val="69000"/>
            </a:schemeClr>
          </a:solidFill>
          <a:ln w="127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METRO CONSTRUCTION SAFETY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March 2024 FTA Quarterly Review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accumulated through January 2024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15309-47E8-4EEC-87B6-69F8AF77D338}"/>
              </a:ext>
            </a:extLst>
          </p:cNvPr>
          <p:cNvSpPr txBox="1"/>
          <p:nvPr/>
        </p:nvSpPr>
        <p:spPr>
          <a:xfrm>
            <a:off x="3267349" y="5348097"/>
            <a:ext cx="3083951" cy="646331"/>
          </a:xfrm>
          <a:prstGeom prst="rect">
            <a:avLst/>
          </a:prstGeom>
          <a:solidFill>
            <a:srgbClr val="953735">
              <a:alpha val="80000"/>
            </a:srgbClr>
          </a:solidFill>
          <a:ln w="19050">
            <a:solidFill>
              <a:srgbClr val="95373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Metro construction projects have an average </a:t>
            </a:r>
          </a:p>
          <a:p>
            <a:pPr algn="ctr"/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Recordable Incident rate of 1.7</a:t>
            </a:r>
          </a:p>
          <a:p>
            <a:pPr algn="ctr"/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Compared to the National average of 2.4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D5B050-DE3A-2092-4179-DF69C997A086}"/>
              </a:ext>
            </a:extLst>
          </p:cNvPr>
          <p:cNvSpPr txBox="1"/>
          <p:nvPr/>
        </p:nvSpPr>
        <p:spPr>
          <a:xfrm>
            <a:off x="4093029" y="6257836"/>
            <a:ext cx="1659378" cy="600164"/>
          </a:xfrm>
          <a:prstGeom prst="rect">
            <a:avLst/>
          </a:prstGeom>
          <a:solidFill>
            <a:srgbClr val="7F7F7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Photo; PLE 2 Century City Constellation Blvd Station</a:t>
            </a:r>
          </a:p>
        </p:txBody>
      </p:sp>
    </p:spTree>
    <p:extLst>
      <p:ext uri="{BB962C8B-B14F-4D97-AF65-F5344CB8AC3E}">
        <p14:creationId xmlns:p14="http://schemas.microsoft.com/office/powerpoint/2010/main" val="3662086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CEE802-8291-D259-D92E-3CA2A820D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A picture containing dirty&#10;&#10;Description automatically generated">
            <a:extLst>
              <a:ext uri="{FF2B5EF4-FFF2-40B4-BE49-F238E27FC236}">
                <a16:creationId xmlns:a16="http://schemas.microsoft.com/office/drawing/2014/main" id="{8413E711-A244-C4A2-D600-805E872AF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594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3">
            <a:extLst>
              <a:ext uri="{FF2B5EF4-FFF2-40B4-BE49-F238E27FC236}">
                <a16:creationId xmlns:a16="http://schemas.microsoft.com/office/drawing/2014/main" id="{9F5D03AB-7E66-ABAF-7A91-654422B74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827" y="197752"/>
            <a:ext cx="5982839" cy="677108"/>
          </a:xfrm>
          <a:prstGeom prst="rect">
            <a:avLst/>
          </a:prstGeom>
          <a:solidFill>
            <a:schemeClr val="accent3">
              <a:lumMod val="50000"/>
              <a:alpha val="81961"/>
            </a:schemeClr>
          </a:solidFill>
          <a:ln w="6350"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/>
              <a:t>Westside Purple Line Extension Section 3 Project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/>
              <a:t>C1151 Tunnels Contract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604CCB-B2FD-E680-6A05-02B303982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09" y="1587321"/>
            <a:ext cx="8474981" cy="368335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27304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building with a roller coaster&#10;&#10;Description automatically generated with medium confidence">
            <a:extLst>
              <a:ext uri="{FF2B5EF4-FFF2-40B4-BE49-F238E27FC236}">
                <a16:creationId xmlns:a16="http://schemas.microsoft.com/office/drawing/2014/main" id="{90DF62DF-33A2-4F3F-483F-044CFCE9F8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1" r="12551" b="24031"/>
          <a:stretch/>
        </p:blipFill>
        <p:spPr>
          <a:xfrm>
            <a:off x="0" y="0"/>
            <a:ext cx="9143980" cy="5962918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17089" y="310527"/>
            <a:ext cx="5919479" cy="384721"/>
          </a:xfrm>
          <a:prstGeom prst="rect">
            <a:avLst/>
          </a:prstGeom>
          <a:solidFill>
            <a:srgbClr val="CC9900">
              <a:alpha val="90000"/>
            </a:srgbClr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Westside Purple Line Extension Section 1 Project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A93D2D-7A0D-477A-9DE9-AA3A95670AC1}"/>
              </a:ext>
            </a:extLst>
          </p:cNvPr>
          <p:cNvSpPr txBox="1"/>
          <p:nvPr/>
        </p:nvSpPr>
        <p:spPr>
          <a:xfrm>
            <a:off x="2016699" y="3429000"/>
            <a:ext cx="5110601" cy="2354491"/>
          </a:xfrm>
          <a:prstGeom prst="rect">
            <a:avLst/>
          </a:prstGeom>
          <a:solidFill>
            <a:srgbClr val="CC9900">
              <a:alpha val="90000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Data and Statistics as of:                          January 31, 2024</a:t>
            </a:r>
          </a:p>
          <a:p>
            <a:pPr>
              <a:defRPr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Project to Date Total Work Hours:                        9,608,516   </a:t>
            </a:r>
            <a:endParaRPr lang="en-US" sz="1400" b="1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Total Recordable Injuries:                                                 41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Recordable Injury Rate per 200,000 Labor Hours:        0.85     </a:t>
            </a:r>
            <a:endParaRPr lang="en-US" sz="1400" b="1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BLS National Heavy Construction Incident Rate:            2.4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Total Days Away Cases:                                                     4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DART Injury Rate:			                  0.08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National DART Rate:                                                       1.5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8F674EA6-BE79-44B1-A6D0-150ADCB6F0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9000"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96" y="6124067"/>
            <a:ext cx="1567543" cy="5826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1611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99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1D471A-1D52-55ED-EB32-D389A5B0B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building with a roller coaster&#10;&#10;Description automatically generated with medium confidence">
            <a:extLst>
              <a:ext uri="{FF2B5EF4-FFF2-40B4-BE49-F238E27FC236}">
                <a16:creationId xmlns:a16="http://schemas.microsoft.com/office/drawing/2014/main" id="{265232C6-9183-6022-77EE-03ECE5C341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1" r="12551" b="24031"/>
          <a:stretch/>
        </p:blipFill>
        <p:spPr>
          <a:xfrm>
            <a:off x="20" y="0"/>
            <a:ext cx="9143980" cy="6124067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982489-FB75-43CF-9E7F-17A14A8DF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089" y="310527"/>
            <a:ext cx="5919479" cy="384721"/>
          </a:xfrm>
          <a:prstGeom prst="rect">
            <a:avLst/>
          </a:prstGeom>
          <a:solidFill>
            <a:srgbClr val="CC9900">
              <a:alpha val="69020"/>
            </a:srgbClr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Westside Purple Line Extension Section 1 Project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EFA4847C-6694-5F67-DB5C-764DEC9399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9000"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96" y="6124067"/>
            <a:ext cx="1567543" cy="58268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D4A10F-2E8F-6280-D02C-A55A447EAF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400" y="1680877"/>
            <a:ext cx="8149200" cy="349624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22669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>
            <a:extLst>
              <a:ext uri="{FF2B5EF4-FFF2-40B4-BE49-F238E27FC236}">
                <a16:creationId xmlns:a16="http://schemas.microsoft.com/office/drawing/2014/main" id="{769F69AB-4D59-1130-96D5-9820A2472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"/>
                    </a14:imgEffect>
                    <a14:imgEffect>
                      <a14:brightnessContrast bright="7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58" y="1"/>
            <a:ext cx="9395379" cy="597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657678" y="127043"/>
            <a:ext cx="6047007" cy="384721"/>
          </a:xfrm>
          <a:prstGeom prst="rect">
            <a:avLst/>
          </a:prstGeom>
          <a:solidFill>
            <a:srgbClr val="404040">
              <a:alpha val="74118"/>
            </a:srgbClr>
          </a:solidFill>
          <a:ln w="6350">
            <a:solidFill>
              <a:schemeClr val="bg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/>
              <a:t>Westside Purple Line Extension Section 2 Project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F2D7C-A39E-40AA-8C17-F767FAC15E5D}"/>
              </a:ext>
            </a:extLst>
          </p:cNvPr>
          <p:cNvSpPr txBox="1"/>
          <p:nvPr/>
        </p:nvSpPr>
        <p:spPr>
          <a:xfrm>
            <a:off x="1962186" y="3429000"/>
            <a:ext cx="5219627" cy="2354491"/>
          </a:xfrm>
          <a:prstGeom prst="rect">
            <a:avLst/>
          </a:prstGeom>
          <a:solidFill>
            <a:srgbClr val="262626">
              <a:alpha val="80000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Data and Statistics as of:                            January 31, 2024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en-US" sz="500" dirty="0"/>
          </a:p>
          <a:p>
            <a:pPr marL="285750" lvl="0" indent="-285750"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Project to Date Total Work Hours:                          3,862,976   </a:t>
            </a:r>
            <a:endParaRPr lang="en-US" sz="1400" b="1" dirty="0"/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Total Recordable Injuries:                                                   54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Recordable Injury Rate per 200,000 Labor Hours:          2.80</a:t>
            </a:r>
            <a:endParaRPr lang="en-US" sz="1400" b="1" dirty="0"/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BLS National Heavy Construction Incident Rate:              2.4 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Total Days Away Cases:                                                     12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DART Injury Rate:                                                            0.62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National DART Rate:                                                         1.5</a:t>
            </a: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5044C9-43FA-4BB8-AD63-19C82457EB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9000"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79" y="6158399"/>
            <a:ext cx="1567543" cy="5826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1019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62C9B8-F040-FD5A-BB7A-9036C532C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>
            <a:extLst>
              <a:ext uri="{FF2B5EF4-FFF2-40B4-BE49-F238E27FC236}">
                <a16:creationId xmlns:a16="http://schemas.microsoft.com/office/drawing/2014/main" id="{2445F68B-A31E-3473-3EA5-4865962B7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"/>
                    </a14:imgEffect>
                    <a14:imgEffect>
                      <a14:brightnessContrast bright="7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57" y="1"/>
            <a:ext cx="9179058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3">
            <a:extLst>
              <a:ext uri="{FF2B5EF4-FFF2-40B4-BE49-F238E27FC236}">
                <a16:creationId xmlns:a16="http://schemas.microsoft.com/office/drawing/2014/main" id="{0CE5AA8B-B25D-16EB-CB07-A12B592BA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678" y="127043"/>
            <a:ext cx="6047007" cy="384721"/>
          </a:xfrm>
          <a:prstGeom prst="rect">
            <a:avLst/>
          </a:prstGeom>
          <a:solidFill>
            <a:srgbClr val="404040">
              <a:alpha val="74118"/>
            </a:srgbClr>
          </a:solidFill>
          <a:ln w="6350">
            <a:solidFill>
              <a:schemeClr val="bg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/>
              <a:t>Westside Purple Line Extension Section 2 Project </a:t>
            </a: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D8AFAFB-7F58-6826-5F28-680729A2A6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9000"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79" y="6158399"/>
            <a:ext cx="1567543" cy="58268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6E033A-BAEB-18A4-A796-202B78A8F1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118" y="1285501"/>
            <a:ext cx="8136125" cy="428699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11947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6C6B0-D218-A769-D517-2577665607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" contrast="-2000"/>
          </a:blip>
          <a:srcRect t="13977" b="13977"/>
          <a:stretch/>
        </p:blipFill>
        <p:spPr>
          <a:xfrm>
            <a:off x="0" y="0"/>
            <a:ext cx="9144000" cy="5950857"/>
          </a:xfrm>
          <a:prstGeom prst="rect">
            <a:avLst/>
          </a:prstGeom>
        </p:spPr>
      </p:pic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770827" y="197752"/>
            <a:ext cx="5982839" cy="384721"/>
          </a:xfrm>
          <a:prstGeom prst="rect">
            <a:avLst/>
          </a:prstGeom>
          <a:solidFill>
            <a:schemeClr val="accent3">
              <a:lumMod val="50000"/>
              <a:alpha val="81961"/>
            </a:schemeClr>
          </a:solidFill>
          <a:ln w="6350"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/>
              <a:t>Westside Purple Line Extension Section 3 Project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F2D7C-A39E-40AA-8C17-F767FAC15E5D}"/>
              </a:ext>
            </a:extLst>
          </p:cNvPr>
          <p:cNvSpPr txBox="1"/>
          <p:nvPr/>
        </p:nvSpPr>
        <p:spPr>
          <a:xfrm>
            <a:off x="1975156" y="3482720"/>
            <a:ext cx="5193687" cy="2354491"/>
          </a:xfrm>
          <a:prstGeom prst="rect">
            <a:avLst/>
          </a:prstGeom>
          <a:solidFill>
            <a:schemeClr val="accent3">
              <a:lumMod val="50000"/>
              <a:alpha val="88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Data and Statistics as of:                           January 31, 2024</a:t>
            </a:r>
          </a:p>
          <a:p>
            <a:pPr>
              <a:defRPr/>
            </a:pPr>
            <a:endParaRPr lang="en-US" sz="500" dirty="0"/>
          </a:p>
          <a:p>
            <a:pPr marL="285750" lvl="0" indent="-285750"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Project to Date Total Work Hours:                          3,098,984    </a:t>
            </a:r>
            <a:endParaRPr lang="en-US" sz="1400" b="1" dirty="0"/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Total Recordable Injuries:                                                  21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Recordable Injury Rate per 200,000 Labor Hours:         1.35</a:t>
            </a:r>
            <a:endParaRPr lang="en-US" sz="1400" b="1" dirty="0"/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BLS National Heavy Construction Incident Rate:             2.4 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Total Days Away Cases:                                                      5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DART Injury Rate:                                                           0.32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National DART Rate:                                                        1.5</a:t>
            </a: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0569D3F3-6116-476D-945B-D7745F321A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9000"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4" y="6076228"/>
            <a:ext cx="1567543" cy="58268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72F7D2-3DAE-7113-0ABD-06A1EEEE897E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9825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62C702-8695-B301-AD5E-F894015A0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F1068D-A7DC-015D-BFEA-381CD78CE1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" contrast="5000"/>
          </a:blip>
          <a:srcRect t="13977" b="13977"/>
          <a:stretch/>
        </p:blipFill>
        <p:spPr>
          <a:xfrm>
            <a:off x="0" y="0"/>
            <a:ext cx="9144000" cy="5950857"/>
          </a:xfrm>
          <a:prstGeom prst="rect">
            <a:avLst/>
          </a:prstGeom>
        </p:spPr>
      </p:pic>
      <p:sp>
        <p:nvSpPr>
          <p:cNvPr id="18" name="TextBox 13">
            <a:extLst>
              <a:ext uri="{FF2B5EF4-FFF2-40B4-BE49-F238E27FC236}">
                <a16:creationId xmlns:a16="http://schemas.microsoft.com/office/drawing/2014/main" id="{25B7F746-06CD-7B9F-4EBE-75B0851A9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827" y="197752"/>
            <a:ext cx="5982839" cy="384721"/>
          </a:xfrm>
          <a:prstGeom prst="rect">
            <a:avLst/>
          </a:prstGeom>
          <a:solidFill>
            <a:schemeClr val="accent3">
              <a:lumMod val="50000"/>
              <a:alpha val="81961"/>
            </a:schemeClr>
          </a:solidFill>
          <a:ln w="6350"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/>
              <a:t>Westside Purple Line Extension Section 3 Project </a:t>
            </a: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111EEF9-9ACC-8610-756B-94A31C7293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9000"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4" y="6076228"/>
            <a:ext cx="1567543" cy="58268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2BBE8A-815A-7046-C792-FCE47BAA03DF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FF3E62-5BB5-CB17-8742-563C20E80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549" y="1298263"/>
            <a:ext cx="7984901" cy="426147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00587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458233-0607-88F4-5D6E-83C73B5A980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4000" contrast="8000"/>
          </a:blip>
          <a:stretch>
            <a:fillRect/>
          </a:stretch>
        </p:blipFill>
        <p:spPr>
          <a:xfrm>
            <a:off x="0" y="0"/>
            <a:ext cx="9143999" cy="5983139"/>
          </a:xfrm>
          <a:prstGeom prst="rect">
            <a:avLst/>
          </a:prstGeom>
        </p:spPr>
      </p:pic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770827" y="197752"/>
            <a:ext cx="5982839" cy="677108"/>
          </a:xfrm>
          <a:prstGeom prst="rect">
            <a:avLst/>
          </a:prstGeom>
          <a:solidFill>
            <a:schemeClr val="accent3">
              <a:lumMod val="50000"/>
              <a:alpha val="81961"/>
            </a:schemeClr>
          </a:solidFill>
          <a:ln w="6350"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/>
              <a:t>Westside Purple Line Extension Section 3 Project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/>
              <a:t>C1152 Stations Contract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F2D7C-A39E-40AA-8C17-F767FAC15E5D}"/>
              </a:ext>
            </a:extLst>
          </p:cNvPr>
          <p:cNvSpPr txBox="1"/>
          <p:nvPr/>
        </p:nvSpPr>
        <p:spPr>
          <a:xfrm>
            <a:off x="2013256" y="3124200"/>
            <a:ext cx="5427130" cy="2646878"/>
          </a:xfrm>
          <a:prstGeom prst="rect">
            <a:avLst/>
          </a:prstGeom>
          <a:solidFill>
            <a:schemeClr val="accent3">
              <a:lumMod val="50000"/>
              <a:alpha val="88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Data and Statistics as of:                                January 31, 2024</a:t>
            </a:r>
          </a:p>
          <a:p>
            <a:pPr>
              <a:defRPr/>
            </a:pPr>
            <a:endParaRPr lang="en-US" sz="500" dirty="0"/>
          </a:p>
          <a:p>
            <a:pPr marL="285750" lvl="0" indent="-285750"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Project to Date Total Work Hours:                              1,453,277   </a:t>
            </a:r>
            <a:endParaRPr lang="en-US" sz="1400" b="1" dirty="0"/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Total Recordable Injuries:                                                        0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Recordable Injury Rate per 200,000 Labor Hours:                  0</a:t>
            </a:r>
            <a:endParaRPr lang="en-US" sz="1400" b="1" dirty="0"/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BLS National Heavy Construction Incident Rate:                 2.4 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Total Days Away Cases:                                                          0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DART Injury Rate:                                                                   0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National DART Rate:                                                            1.5</a:t>
            </a:r>
          </a:p>
          <a:p>
            <a:pPr lvl="0">
              <a:spcBef>
                <a:spcPts val="600"/>
              </a:spcBef>
              <a:defRPr/>
            </a:pPr>
            <a:r>
              <a:rPr lang="en-US" sz="1400" dirty="0"/>
              <a:t> </a:t>
            </a:r>
            <a:r>
              <a:rPr lang="en-US" sz="1000" dirty="0"/>
              <a:t>(*Two injuries occurred in February with no severity determination, First Aid or Recordable)</a:t>
            </a:r>
          </a:p>
        </p:txBody>
      </p:sp>
    </p:spTree>
    <p:extLst>
      <p:ext uri="{BB962C8B-B14F-4D97-AF65-F5344CB8AC3E}">
        <p14:creationId xmlns:p14="http://schemas.microsoft.com/office/powerpoint/2010/main" val="3148569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A picture containing dirty&#10;&#10;Description automatically generated">
            <a:extLst>
              <a:ext uri="{FF2B5EF4-FFF2-40B4-BE49-F238E27FC236}">
                <a16:creationId xmlns:a16="http://schemas.microsoft.com/office/drawing/2014/main" id="{7E075221-FB18-1C26-A975-8BB392E99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594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770827" y="197752"/>
            <a:ext cx="5982839" cy="677108"/>
          </a:xfrm>
          <a:prstGeom prst="rect">
            <a:avLst/>
          </a:prstGeom>
          <a:solidFill>
            <a:schemeClr val="accent3">
              <a:lumMod val="50000"/>
              <a:alpha val="81961"/>
            </a:schemeClr>
          </a:solidFill>
          <a:ln w="6350"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/>
              <a:t>Westside Purple Line Extension Section 3 Project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/>
              <a:t>C1151 Tunnels Contract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F2D7C-A39E-40AA-8C17-F767FAC15E5D}"/>
              </a:ext>
            </a:extLst>
          </p:cNvPr>
          <p:cNvSpPr txBox="1"/>
          <p:nvPr/>
        </p:nvSpPr>
        <p:spPr>
          <a:xfrm>
            <a:off x="1975156" y="3429000"/>
            <a:ext cx="5193687" cy="2354491"/>
          </a:xfrm>
          <a:prstGeom prst="rect">
            <a:avLst/>
          </a:prstGeom>
          <a:solidFill>
            <a:schemeClr val="accent3">
              <a:lumMod val="50000"/>
              <a:alpha val="88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Data and Statistics as of:                           January 31, 2024</a:t>
            </a:r>
          </a:p>
          <a:p>
            <a:pPr>
              <a:defRPr/>
            </a:pPr>
            <a:endParaRPr lang="en-US" sz="500" dirty="0"/>
          </a:p>
          <a:p>
            <a:pPr marL="285750" lvl="0" indent="-285750"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Project to Date Total Work Hours:                          1,645,667    </a:t>
            </a:r>
            <a:endParaRPr lang="en-US" sz="1400" b="1" dirty="0"/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Total Recordable Injuries:                                                  21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Recordable Injury Rate per 200,000 Labor Hours:         2.55</a:t>
            </a:r>
            <a:endParaRPr lang="en-US" sz="1400" b="1" dirty="0"/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BLS National Heavy Construction Incident Rate:             2.4 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Total Days Away Cases:                                                      5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DART Injury Rate:                                                           0.61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400" dirty="0"/>
              <a:t>National DART Rate:                                                        1.5</a:t>
            </a:r>
          </a:p>
        </p:txBody>
      </p:sp>
    </p:spTree>
    <p:extLst>
      <p:ext uri="{BB962C8B-B14F-4D97-AF65-F5344CB8AC3E}">
        <p14:creationId xmlns:p14="http://schemas.microsoft.com/office/powerpoint/2010/main" val="2851224526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ScalaSansLF-Bold"/>
        <a:ea typeface=""/>
        <a:cs typeface=""/>
      </a:majorFont>
      <a:minorFont>
        <a:latin typeface="ScalaSansLF-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072f36b-ed07-4348-b916-0e0f642edb5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4F33127604734B8A9D10699ECCB8D3" ma:contentTypeVersion="14" ma:contentTypeDescription="Create a new document." ma:contentTypeScope="" ma:versionID="6765c6335585dad92b3dd633f203499d">
  <xsd:schema xmlns:xsd="http://www.w3.org/2001/XMLSchema" xmlns:xs="http://www.w3.org/2001/XMLSchema" xmlns:p="http://schemas.microsoft.com/office/2006/metadata/properties" xmlns:ns3="46509dab-c181-45c9-a7a1-7f0045d44c65" xmlns:ns4="4072f36b-ed07-4348-b916-0e0f642edb59" targetNamespace="http://schemas.microsoft.com/office/2006/metadata/properties" ma:root="true" ma:fieldsID="b8dbe20c67964780497ef322cfdca2d1" ns3:_="" ns4:_="">
    <xsd:import namespace="46509dab-c181-45c9-a7a1-7f0045d44c65"/>
    <xsd:import namespace="4072f36b-ed07-4348-b916-0e0f642edb5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509dab-c181-45c9-a7a1-7f0045d44c6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72f36b-ed07-4348-b916-0e0f642edb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F7E6F7-F0A1-4B98-BD32-F8927B1E207D}">
  <ds:schemaRefs>
    <ds:schemaRef ds:uri="4072f36b-ed07-4348-b916-0e0f642edb59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46509dab-c181-45c9-a7a1-7f0045d44c6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260ED23-7E70-4B30-BF9F-4EBAE5EAD2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509dab-c181-45c9-a7a1-7f0045d44c65"/>
    <ds:schemaRef ds:uri="4072f36b-ed07-4348-b916-0e0f642edb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EC8FD75-527F-408F-95C7-48707F28B1B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64753</TotalTime>
  <Words>431</Words>
  <Application>Microsoft Office PowerPoint</Application>
  <PresentationFormat>On-screen Show (4:3)</PresentationFormat>
  <Paragraphs>79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ScalaSansLF-Bold</vt:lpstr>
      <vt:lpstr>Times New Roman</vt:lpstr>
      <vt:lpstr>Wingdings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Bukhin, Leonid</dc:creator>
  <cp:lastModifiedBy>Hinojosa, Nancy</cp:lastModifiedBy>
  <cp:revision>445</cp:revision>
  <cp:lastPrinted>2023-11-20T17:24:16Z</cp:lastPrinted>
  <dcterms:created xsi:type="dcterms:W3CDTF">2011-08-17T16:42:08Z</dcterms:created>
  <dcterms:modified xsi:type="dcterms:W3CDTF">2024-03-01T21:22:30Z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0x010100384F33127604734B8A9D10699ECCB8D3</vt:lpwstr>
  </property>
</Properties>
</file>