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4"/>
  </p:sldMasterIdLst>
  <p:notesMasterIdLst>
    <p:notesMasterId r:id="rId62"/>
  </p:notesMasterIdLst>
  <p:handoutMasterIdLst>
    <p:handoutMasterId r:id="rId63"/>
  </p:handoutMasterIdLst>
  <p:sldIdLst>
    <p:sldId id="2147378516" r:id="rId5"/>
    <p:sldId id="2147378515" r:id="rId6"/>
    <p:sldId id="2147378414" r:id="rId7"/>
    <p:sldId id="266" r:id="rId8"/>
    <p:sldId id="2147378413" r:id="rId9"/>
    <p:sldId id="265" r:id="rId10"/>
    <p:sldId id="2147378730" r:id="rId11"/>
    <p:sldId id="2147378906" r:id="rId12"/>
    <p:sldId id="2147377987" r:id="rId13"/>
    <p:sldId id="2147377940" r:id="rId14"/>
    <p:sldId id="2147378747" r:id="rId15"/>
    <p:sldId id="2147378866" r:id="rId16"/>
    <p:sldId id="2147378867" r:id="rId17"/>
    <p:sldId id="2147378510" r:id="rId18"/>
    <p:sldId id="393" r:id="rId19"/>
    <p:sldId id="2147378718" r:id="rId20"/>
    <p:sldId id="2147378917" r:id="rId21"/>
    <p:sldId id="2147378735" r:id="rId22"/>
    <p:sldId id="2147378408" r:id="rId23"/>
    <p:sldId id="2147378412" r:id="rId24"/>
    <p:sldId id="5250" r:id="rId25"/>
    <p:sldId id="2147378918" r:id="rId26"/>
    <p:sldId id="2147378739" r:id="rId27"/>
    <p:sldId id="2147378673" r:id="rId28"/>
    <p:sldId id="2147377972" r:id="rId29"/>
    <p:sldId id="2147378905" r:id="rId30"/>
    <p:sldId id="2147378404" r:id="rId31"/>
    <p:sldId id="2147378904" r:id="rId32"/>
    <p:sldId id="5188" r:id="rId33"/>
    <p:sldId id="2147378881" r:id="rId34"/>
    <p:sldId id="2147378909" r:id="rId35"/>
    <p:sldId id="2147378908" r:id="rId36"/>
    <p:sldId id="2147378792" r:id="rId37"/>
    <p:sldId id="2147378911" r:id="rId38"/>
    <p:sldId id="2147378910" r:id="rId39"/>
    <p:sldId id="2147378882" r:id="rId40"/>
    <p:sldId id="2147378870" r:id="rId41"/>
    <p:sldId id="2147378816" r:id="rId42"/>
    <p:sldId id="2147378820" r:id="rId43"/>
    <p:sldId id="2147378913" r:id="rId44"/>
    <p:sldId id="2147378912" r:id="rId45"/>
    <p:sldId id="2147378902" r:id="rId46"/>
    <p:sldId id="2147378915" r:id="rId47"/>
    <p:sldId id="2147378914" r:id="rId48"/>
    <p:sldId id="2147378720" r:id="rId49"/>
    <p:sldId id="2147378674" r:id="rId50"/>
    <p:sldId id="2147378440" r:id="rId51"/>
    <p:sldId id="2147378731" r:id="rId52"/>
    <p:sldId id="2147378740" r:id="rId53"/>
    <p:sldId id="2147378745" r:id="rId54"/>
    <p:sldId id="2147378675" r:id="rId55"/>
    <p:sldId id="2147378919" r:id="rId56"/>
    <p:sldId id="2147378676" r:id="rId57"/>
    <p:sldId id="2147378719" r:id="rId58"/>
    <p:sldId id="2147378916" r:id="rId59"/>
    <p:sldId id="2147378443" r:id="rId60"/>
    <p:sldId id="2147378573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8E16ADAB-0300-C4F7-A6D5-06F5AAFC3043}" name="Edgar Gutierrez" initials="EG" userId="S::EGutierrez@ArellanoAssociates.com::04662d8d-c938-466b-9608-40e1151ff13e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793A0"/>
    <a:srgbClr val="F4ED19"/>
    <a:srgbClr val="2AB4C8"/>
    <a:srgbClr val="ED7D31"/>
    <a:srgbClr val="0C5A97"/>
    <a:srgbClr val="CDE5EB"/>
    <a:srgbClr val="00AFB7"/>
    <a:srgbClr val="000000"/>
    <a:srgbClr val="F4E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CF630-E0E2-057F-4FB1-EB1FBF4A5912}" v="1" dt="2024-03-13T16:03:59.115"/>
    <p1510:client id="{0207A799-5966-673B-889D-76C2871058D8}" v="1" dt="2024-03-14T01:32:30.458"/>
    <p1510:client id="{438317F4-B3CB-4114-371C-7A22E62B323A}" v="3" dt="2024-03-14T01:36:07.321"/>
    <p1510:client id="{4F48E664-BCA8-2BB2-F9AA-8076A18521F5}" v="1" dt="2024-03-14T01:34:53.335"/>
    <p1510:client id="{6C093ACC-BA87-E75C-27E9-A6351B1B3786}" v="2" dt="2024-03-14T01:33:13.506"/>
    <p1510:client id="{76D8C0EB-6897-4CB6-861B-F389E389175F}" v="6" dt="2024-03-12T23:25:24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arellanoassociates.sharepoint.com/sites/Metro710TaskForce/Shared%20Documents/Surveys/SPP%20-%20Mapping%20&amp;%20Survey%20Tool/Results/710%20TF%20-%20SPP%20Resul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 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057719155318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 Roadways/Complete Streets</a:t>
                    </a:r>
                    <a:r>
                      <a:rPr lang="en-US" baseline="0"/>
                      <a:t> </a:t>
                    </a:r>
                    <a:fld id="{D061F196-B785-440B-84B9-9D63A0BCF876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Freeway Safety and Interchange Improvements</a:t>
                    </a:r>
                    <a:r>
                      <a:rPr lang="en-US" baseline="0"/>
                      <a:t> </a:t>
                    </a:r>
                  </a:p>
                  <a:p>
                    <a:pPr algn="r">
                      <a:defRPr sz="1000" b="1"/>
                    </a:pPr>
                    <a:fld id="{D9ED7D68-19FA-437D-96C2-DAAC0D944549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28D5E5-94CF-4CC4-87EE-CBEF43D543B5}" type="CATEGORYNAME">
                      <a:rPr lang="en-US" sz="1000"/>
                      <a:pPr>
                        <a:defRPr sz="1000" b="1"/>
                      </a:pPr>
                      <a:t>[CATEGORY NAME]</a:t>
                    </a:fld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fld id="{AC5B4866-4B30-403B-AC4D-25CE3FE049D6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Investment Funding by Mode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pPr>
                      <a:defRPr sz="1000" b="1"/>
                    </a:pPr>
                    <a:r>
                      <a:rPr lang="en-US" baseline="0"/>
                      <a:t>Complete Streets </a:t>
                    </a:r>
                  </a:p>
                  <a:p>
                    <a:pPr>
                      <a:defRPr sz="1000" b="1"/>
                    </a:pPr>
                    <a:fld id="{BA4023B6-CF87-4D70-83EE-77767CCF0B5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29012656177567753"/>
                  <c:y val="-1.6454967067854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1CBC03-130D-493E-AED3-9A4F9D2BFB27}" type="CATEGORYNAME">
                      <a:rPr lang="en-US" sz="1000" b="1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pPr>
                        <a:defRPr sz="1000" b="1"/>
                      </a:pPr>
                      <a:t>[CATEGORY NAME]</a:t>
                    </a:fld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Safety and Interchange Improvements</a:t>
                    </a:r>
                  </a:p>
                  <a:p>
                    <a:pPr>
                      <a:defRPr sz="1000" b="1"/>
                    </a:pPr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84330877544584"/>
                      <c:h val="0.380932672716072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7393713723236928"/>
                  <c:y val="-0.118468666900662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Leveraged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</a:t>
            </a: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Modal Program Funding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9390873003189782"/>
          <c:y val="6.44329896907216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 Complete Streets </a:t>
                    </a:r>
                    <a:fld id="{D6380238-49BD-43DD-B76A-FDD46B6E18C2}" type="VALUE">
                      <a:rPr lang="en-US" baseline="0" dirty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21DBE3-52D6-4354-A7BA-D0C880A80B1C}" type="CATEGORYNAME">
                      <a:rPr lang="en-US"/>
                      <a:pPr>
                        <a:defRPr sz="1200" b="1"/>
                      </a:pPr>
                      <a:t>[CATEGORY NAME]</a:t>
                    </a:fld>
                    <a:r>
                      <a:rPr lang="en-US" baseline="0"/>
                      <a:t> Safety and Interchange Improvements </a:t>
                    </a:r>
                  </a:p>
                  <a:p>
                    <a:pPr>
                      <a:defRPr sz="1200" b="1"/>
                    </a:pPr>
                    <a:fld id="{B2A00120-EDAF-46BC-970F-1F163CA2CDD2}" type="VALUE">
                      <a:rPr lang="en-US" baseline="0" smtClean="0"/>
                      <a:pPr>
                        <a:defRPr sz="12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fld id="{F5BFC7F5-0A0A-4FE9-87B0-F27577377D6A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7002917D-C278-4EA5-9D62-2B878925686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/>
                  <a:lstStyle/>
                  <a:p>
                    <a:fld id="{F9DB3786-D141-4B05-915A-34510A7832E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2F752B25-23C1-4357-8FCD-610E85EFC9F5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/>
                  <a:lstStyle/>
                  <a:p>
                    <a:fld id="{AB189E75-C2C4-4F1B-8AE5-E519F7C5B29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9944E808-0129-4B1E-8169-8E5931537D54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8-4FDA-90FA-1CF2C94D41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8-4FDA-90FA-1CF2C94D41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8-4FDA-90FA-1CF2C94D41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8-4FDA-90FA-1CF2C94D41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B8-4FDA-90FA-1CF2C94D410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CB8-4FDA-90FA-1CF2C94D4107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CB8-4FDA-90FA-1CF2C94D4107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B8-4FDA-90FA-1CF2C94D4107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B8-4FDA-90FA-1CF2C94D4107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B8-4FDA-90FA-1CF2C94D4107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B8-4FDA-90FA-1CF2C94D4107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CB8-4FDA-90FA-1CF2C94D4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B8-4FDA-90FA-1CF2C94D4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Improvement Categories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Survey!$B$3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74-4A04-AAB4-6BD9BF4E431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74-4A04-AAB4-6BD9BF4E431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F74-4A04-AAB4-6BD9BF4E431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F74-4A04-AAB4-6BD9BF4E431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74-4A04-AAB4-6BD9BF4E431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F74-4A04-AAB4-6BD9BF4E43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Survey!$A$5:$A$11</c:f>
              <c:strCache>
                <c:ptCount val="7"/>
                <c:pt idx="0">
                  <c:v>Travel Reduction Strategies</c:v>
                </c:pt>
                <c:pt idx="1">
                  <c:v>Community Programs</c:v>
                </c:pt>
                <c:pt idx="2">
                  <c:v>Freeway</c:v>
                </c:pt>
                <c:pt idx="3">
                  <c:v>Local Roadway</c:v>
                </c:pt>
                <c:pt idx="4">
                  <c:v>Bicycle and pedestrian</c:v>
                </c:pt>
                <c:pt idx="5">
                  <c:v>Traffic Management</c:v>
                </c:pt>
                <c:pt idx="6">
                  <c:v>Transit </c:v>
                </c:pt>
              </c:strCache>
            </c:strRef>
          </c:cat>
          <c:val>
            <c:numRef>
              <c:f>Survey!$B$5:$B$11</c:f>
              <c:numCache>
                <c:formatCode>General</c:formatCode>
                <c:ptCount val="7"/>
                <c:pt idx="0">
                  <c:v>572</c:v>
                </c:pt>
                <c:pt idx="1">
                  <c:v>668</c:v>
                </c:pt>
                <c:pt idx="2">
                  <c:v>656</c:v>
                </c:pt>
                <c:pt idx="3">
                  <c:v>872</c:v>
                </c:pt>
                <c:pt idx="4">
                  <c:v>837</c:v>
                </c:pt>
                <c:pt idx="5">
                  <c:v>878</c:v>
                </c:pt>
                <c:pt idx="6">
                  <c:v>1014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0-415B-BF8E-B4129B2FEA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4507215"/>
        <c:axId val="74503887"/>
      </c:barChart>
      <c:catAx>
        <c:axId val="7450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03887"/>
        <c:crosses val="autoZero"/>
        <c:auto val="1"/>
        <c:lblAlgn val="ctr"/>
        <c:lblOffset val="100"/>
        <c:noMultiLvlLbl val="0"/>
      </c:catAx>
      <c:valAx>
        <c:axId val="745038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07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n-US" sz="1800" b="1" u="none">
              <a:solidFill>
                <a:srgbClr val="FFFF00"/>
              </a:solidFill>
            </a:rPr>
            <a:t>A NEW VISION</a:t>
          </a:r>
          <a:br>
            <a:rPr lang="en-US" sz="1500" b="1" u="none"/>
          </a:br>
          <a:r>
            <a:rPr lang="en-US" sz="1400" b="1" u="none">
              <a:solidFill>
                <a:srgbClr val="FFFF00"/>
              </a:solidFill>
            </a:rPr>
            <a:t>Community </a:t>
          </a:r>
          <a:r>
            <a:rPr lang="en-US" sz="1400" b="1">
              <a:solidFill>
                <a:srgbClr val="FFFF00"/>
              </a:solidFill>
            </a:rPr>
            <a:t>Investment Plan </a:t>
          </a:r>
          <a:r>
            <a:rPr lang="en-US" sz="1400" b="1" u="sng">
              <a:solidFill>
                <a:srgbClr val="FFFF00"/>
              </a:solidFill>
            </a:rPr>
            <a:t>2021 – today</a:t>
          </a:r>
          <a:endParaRPr lang="en-US" sz="1500" b="1" u="sng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rgbClr val="FFFF00"/>
              </a:solidFill>
            </a:rPr>
            <a:t>A NEW VISION</a:t>
          </a:r>
          <a:br>
            <a:rPr lang="en-US" sz="1500" b="1" u="none" kern="1200"/>
          </a:br>
          <a:r>
            <a:rPr lang="en-US" sz="1400" b="1" u="none" kern="1200">
              <a:solidFill>
                <a:srgbClr val="FFFF00"/>
              </a:solidFill>
            </a:rPr>
            <a:t>Community </a:t>
          </a:r>
          <a:r>
            <a:rPr lang="en-US" sz="1400" b="1" kern="1200">
              <a:solidFill>
                <a:srgbClr val="FFFF00"/>
              </a:solidFill>
            </a:rPr>
            <a:t>Investment Plan </a:t>
          </a:r>
          <a:r>
            <a:rPr lang="en-US" sz="1400" b="1" u="sng" kern="1200">
              <a:solidFill>
                <a:srgbClr val="FFFF00"/>
              </a:solidFill>
            </a:rPr>
            <a:t>2021 – today</a:t>
          </a:r>
          <a:endParaRPr lang="en-US" sz="1500" b="1" u="sng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75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26AB8-ACBE-42E6-92F5-667EDDCD96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321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Active Transportation cover?</a:t>
            </a:r>
          </a:p>
          <a:p>
            <a:pPr marL="0" indent="0">
              <a:buNone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Active Transportation?</a:t>
            </a:r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Active Transportation is reflected in the 2023 Active Transportation Strategic Plan (ATSP)</a:t>
            </a:r>
          </a:p>
          <a:p>
            <a:pPr marL="0" indent="0">
              <a:buNone/>
            </a:pP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200" b="1" i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sz="1200" b="1" i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endParaRPr lang="en-US" sz="1200" b="1" i="1">
              <a:solidFill>
                <a:srgbClr val="2F5496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istinct projects on the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Active Transportation Program (ATP), elevated for inclusion in the initial funding recommendations.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9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414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8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521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0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B2B50-0501-6D4B-2314-BE7207576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/>
              <a:t>Erika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3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7133">
                <a:defRPr/>
              </a:pPr>
              <a:t>52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6330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5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FB14-AE63-B26C-372D-64A2F5ED0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B3F99-C649-3AC6-92D7-9885A8B51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1627E-2CA3-87ED-0BD2-A967EDA1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0C55B-B6B9-F8BD-EE00-8BEAB796F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141FC-CF44-4CB4-A812-AC302ABE3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9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4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29" Type="http://schemas.openxmlformats.org/officeDocument/2006/relationships/image" Target="../media/image65.jpe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jpeg"/><Relationship Id="rId35" Type="http://schemas.openxmlformats.org/officeDocument/2006/relationships/image" Target="../media/image71.jpeg"/><Relationship Id="rId43" Type="http://schemas.openxmlformats.org/officeDocument/2006/relationships/image" Target="../media/image79.jpeg"/><Relationship Id="rId8" Type="http://schemas.openxmlformats.org/officeDocument/2006/relationships/image" Target="../media/image44.png"/><Relationship Id="rId3" Type="http://schemas.openxmlformats.org/officeDocument/2006/relationships/image" Target="../media/image31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31.pn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26" Type="http://schemas.openxmlformats.org/officeDocument/2006/relationships/image" Target="../media/image108.svg"/><Relationship Id="rId39" Type="http://schemas.openxmlformats.org/officeDocument/2006/relationships/image" Target="../media/image121.png"/><Relationship Id="rId21" Type="http://schemas.openxmlformats.org/officeDocument/2006/relationships/image" Target="../media/image103.png"/><Relationship Id="rId34" Type="http://schemas.openxmlformats.org/officeDocument/2006/relationships/image" Target="../media/image116.sv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29" Type="http://schemas.openxmlformats.org/officeDocument/2006/relationships/image" Target="../media/image111.png"/><Relationship Id="rId41" Type="http://schemas.openxmlformats.org/officeDocument/2006/relationships/image" Target="../media/image1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32" Type="http://schemas.openxmlformats.org/officeDocument/2006/relationships/image" Target="../media/image114.svg"/><Relationship Id="rId37" Type="http://schemas.openxmlformats.org/officeDocument/2006/relationships/image" Target="../media/image119.png"/><Relationship Id="rId40" Type="http://schemas.openxmlformats.org/officeDocument/2006/relationships/image" Target="../media/image122.sv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svg"/><Relationship Id="rId36" Type="http://schemas.openxmlformats.org/officeDocument/2006/relationships/image" Target="../media/image118.sv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31" Type="http://schemas.openxmlformats.org/officeDocument/2006/relationships/image" Target="../media/image113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Relationship Id="rId27" Type="http://schemas.openxmlformats.org/officeDocument/2006/relationships/image" Target="../media/image109.png"/><Relationship Id="rId30" Type="http://schemas.openxmlformats.org/officeDocument/2006/relationships/image" Target="../media/image112.svg"/><Relationship Id="rId35" Type="http://schemas.openxmlformats.org/officeDocument/2006/relationships/image" Target="../media/image117.png"/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3" Type="http://schemas.openxmlformats.org/officeDocument/2006/relationships/chart" Target="../charts/chart6.xml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17" Type="http://schemas.openxmlformats.org/officeDocument/2006/relationships/image" Target="../media/image140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38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Relationship Id="rId14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9.png"/><Relationship Id="rId4" Type="http://schemas.openxmlformats.org/officeDocument/2006/relationships/image" Target="../media/image15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9.png"/><Relationship Id="rId4" Type="http://schemas.openxmlformats.org/officeDocument/2006/relationships/image" Target="../media/image15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11" Type="http://schemas.openxmlformats.org/officeDocument/2006/relationships/image" Target="../media/image165.jpeg"/><Relationship Id="rId5" Type="http://schemas.openxmlformats.org/officeDocument/2006/relationships/image" Target="../media/image168.png"/><Relationship Id="rId10" Type="http://schemas.openxmlformats.org/officeDocument/2006/relationships/image" Target="../media/image173.sv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5.jpeg"/><Relationship Id="rId4" Type="http://schemas.openxmlformats.org/officeDocument/2006/relationships/image" Target="../media/image17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5.jpeg"/><Relationship Id="rId4" Type="http://schemas.openxmlformats.org/officeDocument/2006/relationships/image" Target="../media/image17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sv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80.png"/><Relationship Id="rId4" Type="http://schemas.openxmlformats.org/officeDocument/2006/relationships/image" Target="../media/image17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svg"/><Relationship Id="rId3" Type="http://schemas.openxmlformats.org/officeDocument/2006/relationships/image" Target="../media/image182.jpeg"/><Relationship Id="rId7" Type="http://schemas.openxmlformats.org/officeDocument/2006/relationships/image" Target="../media/image186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183.png"/><Relationship Id="rId9" Type="http://schemas.openxmlformats.org/officeDocument/2006/relationships/image" Target="../media/image1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5.jpeg"/><Relationship Id="rId4" Type="http://schemas.openxmlformats.org/officeDocument/2006/relationships/image" Target="../media/image18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192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192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4.jpeg"/><Relationship Id="rId3" Type="http://schemas.openxmlformats.org/officeDocument/2006/relationships/image" Target="../media/image197.svg"/><Relationship Id="rId7" Type="http://schemas.openxmlformats.org/officeDocument/2006/relationships/image" Target="../media/image201.svg"/><Relationship Id="rId12" Type="http://schemas.openxmlformats.org/officeDocument/2006/relationships/image" Target="../media/image32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192.svg"/><Relationship Id="rId5" Type="http://schemas.openxmlformats.org/officeDocument/2006/relationships/image" Target="../media/image199.svg"/><Relationship Id="rId10" Type="http://schemas.openxmlformats.org/officeDocument/2006/relationships/image" Target="../media/image191.png"/><Relationship Id="rId4" Type="http://schemas.openxmlformats.org/officeDocument/2006/relationships/image" Target="../media/image198.png"/><Relationship Id="rId9" Type="http://schemas.openxmlformats.org/officeDocument/2006/relationships/image" Target="../media/image203.svg"/><Relationship Id="rId14" Type="http://schemas.openxmlformats.org/officeDocument/2006/relationships/image" Target="../media/image20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13" Type="http://schemas.openxmlformats.org/officeDocument/2006/relationships/image" Target="../media/image202.png"/><Relationship Id="rId18" Type="http://schemas.openxmlformats.org/officeDocument/2006/relationships/image" Target="../media/image209.svg"/><Relationship Id="rId3" Type="http://schemas.openxmlformats.org/officeDocument/2006/relationships/image" Target="../media/image191.png"/><Relationship Id="rId21" Type="http://schemas.openxmlformats.org/officeDocument/2006/relationships/image" Target="../media/image212.emf"/><Relationship Id="rId7" Type="http://schemas.openxmlformats.org/officeDocument/2006/relationships/image" Target="../media/image196.png"/><Relationship Id="rId12" Type="http://schemas.openxmlformats.org/officeDocument/2006/relationships/image" Target="../media/image201.svg"/><Relationship Id="rId17" Type="http://schemas.openxmlformats.org/officeDocument/2006/relationships/image" Target="../media/image208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07.svg"/><Relationship Id="rId20" Type="http://schemas.openxmlformats.org/officeDocument/2006/relationships/image" Target="../media/image211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4.svg"/><Relationship Id="rId11" Type="http://schemas.openxmlformats.org/officeDocument/2006/relationships/image" Target="../media/image200.png"/><Relationship Id="rId24" Type="http://schemas.openxmlformats.org/officeDocument/2006/relationships/image" Target="../media/image215.emf"/><Relationship Id="rId5" Type="http://schemas.openxmlformats.org/officeDocument/2006/relationships/image" Target="../media/image193.png"/><Relationship Id="rId15" Type="http://schemas.openxmlformats.org/officeDocument/2006/relationships/image" Target="../media/image206.png"/><Relationship Id="rId23" Type="http://schemas.openxmlformats.org/officeDocument/2006/relationships/image" Target="../media/image214.emf"/><Relationship Id="rId10" Type="http://schemas.openxmlformats.org/officeDocument/2006/relationships/image" Target="../media/image199.svg"/><Relationship Id="rId19" Type="http://schemas.openxmlformats.org/officeDocument/2006/relationships/image" Target="../media/image210.png"/><Relationship Id="rId4" Type="http://schemas.openxmlformats.org/officeDocument/2006/relationships/image" Target="../media/image192.svg"/><Relationship Id="rId9" Type="http://schemas.openxmlformats.org/officeDocument/2006/relationships/image" Target="../media/image198.png"/><Relationship Id="rId14" Type="http://schemas.openxmlformats.org/officeDocument/2006/relationships/image" Target="../media/image203.svg"/><Relationship Id="rId22" Type="http://schemas.openxmlformats.org/officeDocument/2006/relationships/image" Target="../media/image213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13" Type="http://schemas.openxmlformats.org/officeDocument/2006/relationships/image" Target="../media/image226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sv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5" Type="http://schemas.openxmlformats.org/officeDocument/2006/relationships/image" Target="../media/image228.jpeg"/><Relationship Id="rId10" Type="http://schemas.openxmlformats.org/officeDocument/2006/relationships/image" Target="../media/image223.sv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13" Type="http://schemas.openxmlformats.org/officeDocument/2006/relationships/image" Target="../media/image202.png"/><Relationship Id="rId18" Type="http://schemas.openxmlformats.org/officeDocument/2006/relationships/image" Target="../media/image209.svg"/><Relationship Id="rId3" Type="http://schemas.openxmlformats.org/officeDocument/2006/relationships/image" Target="../media/image191.png"/><Relationship Id="rId21" Type="http://schemas.openxmlformats.org/officeDocument/2006/relationships/image" Target="../media/image212.emf"/><Relationship Id="rId7" Type="http://schemas.openxmlformats.org/officeDocument/2006/relationships/image" Target="../media/image196.png"/><Relationship Id="rId12" Type="http://schemas.openxmlformats.org/officeDocument/2006/relationships/image" Target="../media/image201.svg"/><Relationship Id="rId17" Type="http://schemas.openxmlformats.org/officeDocument/2006/relationships/image" Target="../media/image208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07.svg"/><Relationship Id="rId20" Type="http://schemas.openxmlformats.org/officeDocument/2006/relationships/image" Target="../media/image211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4.svg"/><Relationship Id="rId11" Type="http://schemas.openxmlformats.org/officeDocument/2006/relationships/image" Target="../media/image200.png"/><Relationship Id="rId24" Type="http://schemas.openxmlformats.org/officeDocument/2006/relationships/image" Target="../media/image215.emf"/><Relationship Id="rId5" Type="http://schemas.openxmlformats.org/officeDocument/2006/relationships/image" Target="../media/image193.png"/><Relationship Id="rId15" Type="http://schemas.openxmlformats.org/officeDocument/2006/relationships/image" Target="../media/image206.png"/><Relationship Id="rId23" Type="http://schemas.openxmlformats.org/officeDocument/2006/relationships/image" Target="../media/image214.emf"/><Relationship Id="rId10" Type="http://schemas.openxmlformats.org/officeDocument/2006/relationships/image" Target="../media/image199.svg"/><Relationship Id="rId19" Type="http://schemas.openxmlformats.org/officeDocument/2006/relationships/image" Target="../media/image210.png"/><Relationship Id="rId4" Type="http://schemas.openxmlformats.org/officeDocument/2006/relationships/image" Target="../media/image192.svg"/><Relationship Id="rId9" Type="http://schemas.openxmlformats.org/officeDocument/2006/relationships/image" Target="../media/image198.png"/><Relationship Id="rId14" Type="http://schemas.openxmlformats.org/officeDocument/2006/relationships/image" Target="../media/image203.svg"/><Relationship Id="rId22" Type="http://schemas.openxmlformats.org/officeDocument/2006/relationships/image" Target="../media/image213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emf"/><Relationship Id="rId3" Type="http://schemas.openxmlformats.org/officeDocument/2006/relationships/image" Target="../media/image214.emf"/><Relationship Id="rId7" Type="http://schemas.openxmlformats.org/officeDocument/2006/relationships/image" Target="../media/image23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3.emf"/><Relationship Id="rId5" Type="http://schemas.openxmlformats.org/officeDocument/2006/relationships/image" Target="../media/image212.emf"/><Relationship Id="rId4" Type="http://schemas.openxmlformats.org/officeDocument/2006/relationships/image" Target="../media/image215.emf"/><Relationship Id="rId9" Type="http://schemas.openxmlformats.org/officeDocument/2006/relationships/image" Target="../media/image23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561975" y="-1906526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66480"/>
            <a:ext cx="9281615" cy="429145"/>
          </a:xfrm>
        </p:spPr>
        <p:txBody>
          <a:bodyPr/>
          <a:lstStyle/>
          <a:p>
            <a:r>
              <a:rPr lang="en-US"/>
              <a:t>Draft LB-ELA Corridor Mobility Investment Plan </a:t>
            </a:r>
            <a:br>
              <a:rPr lang="en-US"/>
            </a:br>
            <a:r>
              <a:rPr lang="en-US" sz="2800">
                <a:solidFill>
                  <a:schemeClr val="accent2"/>
                </a:solidFill>
              </a:rPr>
              <a:t>A New Vision</a:t>
            </a:r>
            <a:endParaRPr lang="en-US" sz="28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cs typeface="Calibri"/>
              </a:rPr>
              <a:t>Plan shares a prioritized list of multimodal transportation projects and programs that</a:t>
            </a: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Prioritizes projects and programs based on evaluation criteria.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Includes projects with different modes </a:t>
            </a:r>
            <a:r>
              <a:rPr lang="en-US">
                <a:cs typeface="Calibri"/>
              </a:rPr>
              <a:t>prioritized relative to each other.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Outlines phased funding strategy. </a:t>
            </a:r>
            <a:r>
              <a:rPr lang="en-US">
                <a:cs typeface="Calibri"/>
              </a:rPr>
              <a:t>Not all funding will be allocated at once; anticipated funding will become available at different timescales.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Serves as a living document;</a:t>
            </a:r>
            <a:r>
              <a:rPr lang="en-US">
                <a:cs typeface="Calibri"/>
              </a:rPr>
              <a:t> </a:t>
            </a:r>
            <a:br>
              <a:rPr lang="en-US" b="1">
                <a:cs typeface="Calibri"/>
              </a:rPr>
            </a:br>
            <a:r>
              <a:rPr lang="en-US">
                <a:cs typeface="Calibri"/>
              </a:rPr>
              <a:t>Metro intends to revisit the Plan every few years.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FC67-CFB6-FD86-C40A-2526D591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6094536" y="1110609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End Goal – 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Encouraging Equitable Outcomes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CD04481-BB15-EE3A-21A7-93CFD02590C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768519"/>
              </p:ext>
            </p:extLst>
          </p:nvPr>
        </p:nvGraphicFramePr>
        <p:xfrm>
          <a:off x="283212" y="5003891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Maximizing our Local Funds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885328" cy="2057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effectLst/>
                <a:latin typeface="Calibri"/>
                <a:ea typeface="Calibri"/>
                <a:cs typeface="Calibri"/>
              </a:rPr>
              <a:t>The Corridor Mobility Investment Plan (Investment Plan) will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leverage about $</a:t>
            </a:r>
            <a:r>
              <a:rPr lang="en-US" b="1">
                <a:latin typeface="Calibri"/>
                <a:ea typeface="Calibri"/>
                <a:cs typeface="Calibri"/>
              </a:rPr>
              <a:t>743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million in sales tax revenue with state and federal funding</a:t>
            </a:r>
            <a:r>
              <a:rPr lang="en-US" b="1">
                <a:latin typeface="Calibri"/>
                <a:ea typeface="Calibri"/>
                <a:cs typeface="Calibri"/>
              </a:rPr>
              <a:t> 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Expected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maximize the delivery of transportation projects and programs that provide safe, quality multimodal options for moving people and goods.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B6679-2B41-4F4F-F58C-0702F1AA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AFB7"/>
                </a:solidFill>
              </a:rPr>
              <a:t>Delivery of more projects and programs that create </a:t>
            </a: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safe, quality multimodal options for moving people and goods </a:t>
            </a:r>
            <a:b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LB-ELA corridor communities.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State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F87F227-21AF-FA89-C770-8BC355401F4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69043"/>
            <a:ext cx="10515600" cy="783281"/>
          </a:xfrm>
        </p:spPr>
        <p:txBody>
          <a:bodyPr/>
          <a:lstStyle/>
          <a:p>
            <a:r>
              <a:rPr lang="en-US"/>
              <a:t>Investment Plan Measure R/M Investment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74324" y="1761352"/>
            <a:ext cx="4752541" cy="40164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  <a:r>
              <a:rPr lang="en-US" sz="1700" b="1">
                <a:solidFill>
                  <a:srgbClr val="000000"/>
                </a:solidFill>
                <a:latin typeface="Calibri" panose="020F0502020204030204"/>
              </a:rPr>
              <a:t>Measure R/M Investment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$449M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$69.5M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62.5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317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M*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$</a:t>
            </a:r>
            <a:r>
              <a:rPr lang="en-US" sz="17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294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$2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$1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4.7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$256.5M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$743M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74324" y="6577524"/>
            <a:ext cx="453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*Includes funding commitments for near - and longer-term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174324" y="1182161"/>
            <a:ext cx="449756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Total available Measure R/M Funds: $743M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472221"/>
              </p:ext>
            </p:extLst>
          </p:nvPr>
        </p:nvGraphicFramePr>
        <p:xfrm>
          <a:off x="8537083" y="911717"/>
          <a:ext cx="3635310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574365"/>
              </p:ext>
            </p:extLst>
          </p:nvPr>
        </p:nvGraphicFramePr>
        <p:xfrm>
          <a:off x="4916534" y="940471"/>
          <a:ext cx="3823441" cy="278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320324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584489"/>
              </p:ext>
            </p:extLst>
          </p:nvPr>
        </p:nvGraphicFramePr>
        <p:xfrm>
          <a:off x="6497878" y="3587054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30617" y="3168741"/>
            <a:ext cx="207147" cy="361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339859" y="3096740"/>
            <a:ext cx="179327" cy="449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7999026" y="5170765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2EFE3F-603A-5C8E-9550-CF1BD3A2F16B}"/>
              </a:ext>
            </a:extLst>
          </p:cNvPr>
          <p:cNvSpPr txBox="1"/>
          <p:nvPr/>
        </p:nvSpPr>
        <p:spPr>
          <a:xfrm>
            <a:off x="10819841" y="5638805"/>
            <a:ext cx="1314365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4E9A31F-51EC-9A06-7BC3-E0F433ECE8C7}"/>
              </a:ext>
            </a:extLst>
          </p:cNvPr>
          <p:cNvSpPr txBox="1"/>
          <p:nvPr/>
        </p:nvSpPr>
        <p:spPr>
          <a:xfrm>
            <a:off x="4167402" y="663829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8811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n-US"/>
              <a:t>CMIP Measure R/M Investment Summary – </a:t>
            </a:r>
            <a:br>
              <a:rPr lang="en-US"/>
            </a:br>
            <a:r>
              <a:rPr lang="en-US"/>
              <a:t>Leveraged Funding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/>
        </p:nvGraphicFramePr>
        <p:xfrm>
          <a:off x="5049520" y="944880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0906C-0BF2-4D78-A89C-C7F76C64149B}"/>
              </a:ext>
            </a:extLst>
          </p:cNvPr>
          <p:cNvCxnSpPr/>
          <p:nvPr/>
        </p:nvCxnSpPr>
        <p:spPr>
          <a:xfrm flipH="1">
            <a:off x="1307690" y="4945626"/>
            <a:ext cx="432620" cy="17698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89AE43-DF9D-81FF-DF3E-B38FF35E6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658515"/>
              </p:ext>
            </p:extLst>
          </p:nvPr>
        </p:nvGraphicFramePr>
        <p:xfrm>
          <a:off x="407436" y="2623055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920326" y="4199359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CCAB7-BE74-713B-938E-5F41A5A0AC74}"/>
              </a:ext>
            </a:extLst>
          </p:cNvPr>
          <p:cNvSpPr txBox="1"/>
          <p:nvPr/>
        </p:nvSpPr>
        <p:spPr>
          <a:xfrm>
            <a:off x="6800470" y="6456198"/>
            <a:ext cx="393342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C62FE60-53DA-AD02-C3E9-9A290AC0EE3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Overview and Background</a:t>
            </a:r>
            <a:endParaRPr lang="en-US" sz="4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n-US"/>
              <a:t>CBO Partnering Strategy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203321" y="1166838"/>
            <a:ext cx="5892679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Listen and learn. </a:t>
            </a:r>
            <a:r>
              <a:rPr lang="en-US" kern="0">
                <a:latin typeface="Calibri" panose="020F0502020204030204"/>
                <a:cs typeface="Calibri"/>
              </a:rPr>
              <a:t>This project has been guided by the pillars of </a:t>
            </a:r>
            <a:r>
              <a:rPr lang="en-US" b="1" kern="0">
                <a:latin typeface="Calibri" panose="020F0502020204030204"/>
                <a:cs typeface="Calibri"/>
              </a:rPr>
              <a:t>Metro's Equity Platform</a:t>
            </a:r>
            <a:r>
              <a:rPr lang="en-US" kern="0">
                <a:latin typeface="Calibri" panose="020F0502020204030204"/>
                <a:cs typeface="Calibri"/>
              </a:rPr>
              <a:t>. Under the Listen and Learn Pillar, Metro has and continues to </a:t>
            </a:r>
            <a:r>
              <a:rPr lang="en-US" b="1" kern="0">
                <a:latin typeface="Calibri" panose="020F0502020204030204"/>
                <a:cs typeface="Calibri"/>
              </a:rPr>
              <a:t>partner with Community-Based Organizations (CBOs) </a:t>
            </a:r>
            <a:r>
              <a:rPr lang="en-US" kern="0">
                <a:latin typeface="Calibri" panose="020F0502020204030204"/>
                <a:cs typeface="Calibri"/>
              </a:rPr>
              <a:t>to inform the</a:t>
            </a:r>
            <a:r>
              <a:rPr lang="en-US" b="1" kern="0">
                <a:latin typeface="Calibri" panose="020F0502020204030204"/>
                <a:cs typeface="Calibri"/>
              </a:rPr>
              <a:t> </a:t>
            </a:r>
            <a:r>
              <a:rPr lang="en-US" kern="0">
                <a:latin typeface="Calibri" panose="020F0502020204030204"/>
                <a:cs typeface="Calibri"/>
              </a:rPr>
              <a:t>project's engagement strategy and materials.</a:t>
            </a:r>
            <a:br>
              <a:rPr lang="en-US" kern="0">
                <a:latin typeface="Calibri" panose="020F0502020204030204"/>
                <a:cs typeface="Calibri"/>
              </a:rPr>
            </a:br>
            <a:endParaRPr lang="en-US" kern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Build trust. 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By working with these trusted community partners, Metro aims to rebuild trust with corridor communities that has eroded over the years. The goal of this</a:t>
            </a:r>
            <a:r>
              <a:rPr lang="en-US" kern="0">
                <a:latin typeface="Calibri" panose="020F0502020204030204"/>
                <a:cs typeface="Calibri"/>
              </a:rPr>
              <a:t> engagement is to </a:t>
            </a:r>
            <a:r>
              <a:rPr lang="en-US" b="1" kern="0">
                <a:latin typeface="Calibri" panose="020F0502020204030204"/>
                <a:cs typeface="Calibri"/>
              </a:rPr>
              <a:t>share and gather feedback </a:t>
            </a:r>
            <a:r>
              <a:rPr lang="en-US" kern="0">
                <a:latin typeface="Calibri" panose="020F0502020204030204"/>
                <a:cs typeface="Calibri"/>
              </a:rPr>
              <a:t>on the Draft Investment Plan in a </a:t>
            </a:r>
            <a:r>
              <a:rPr lang="en-US" b="1" kern="0">
                <a:latin typeface="Calibri" panose="020F0502020204030204"/>
                <a:cs typeface="Calibri"/>
              </a:rPr>
              <a:t>clear, open, and accessible manner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/>
          </a:p>
          <a:p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Targeted Outreach. 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 The CBOs enlisted are respected and trusted leaders within each of their communities, who</a:t>
            </a:r>
            <a:r>
              <a:rPr lang="en-US" kern="0">
                <a:latin typeface="Calibri" panose="020F0502020204030204"/>
                <a:cs typeface="Calibri"/>
              </a:rPr>
              <a:t> can a help us reach more community members, especially people from </a:t>
            </a:r>
            <a:r>
              <a:rPr lang="en-US" b="1" kern="0">
                <a:latin typeface="Calibri" panose="020F0502020204030204"/>
                <a:cs typeface="Calibri"/>
              </a:rPr>
              <a:t>underrepresented and impacted neighborhoods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/>
              <a:t>Task Force</a:t>
            </a:r>
            <a:endParaRPr lang="en-US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742791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436797" y="107170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21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/>
              <a:t>Community Leadership Committee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6C6ADB-876C-0D62-D8B2-7BBB2D75D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46884"/>
              </p:ext>
            </p:extLst>
          </p:nvPr>
        </p:nvGraphicFramePr>
        <p:xfrm>
          <a:off x="280524" y="1142381"/>
          <a:ext cx="6791046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r>
                        <a:rPr lang="en-US" sz="2000">
                          <a:effectLst/>
                        </a:rPr>
                        <a:t>Includes representatives from corridor communities: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</a:t>
                      </a:r>
                      <a:r>
                        <a:rPr lang="en-US" sz="1600" err="1">
                          <a:effectLst/>
                        </a:rPr>
                        <a:t>Meni-Siliga</a:t>
                      </a:r>
                      <a:r>
                        <a:rPr lang="en-US" sz="1600">
                          <a:effectLst/>
                        </a:rPr>
                        <a:t>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</a:t>
                      </a:r>
                      <a:r>
                        <a:rPr lang="en-US" sz="1600" err="1">
                          <a:effectLst/>
                        </a:rPr>
                        <a:t>Garate</a:t>
                      </a:r>
                      <a:r>
                        <a:rPr lang="en-US" sz="1600">
                          <a:effectLst/>
                        </a:rPr>
                        <a:t>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</a:t>
                      </a:r>
                      <a:r>
                        <a:rPr lang="en-US" sz="1600" err="1">
                          <a:effectLst/>
                        </a:rPr>
                        <a:t>Ollison</a:t>
                      </a:r>
                      <a:r>
                        <a:rPr lang="en-US" sz="1600">
                          <a:effectLst/>
                        </a:rPr>
                        <a:t>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0380BD-86CB-3A27-677C-8608C4039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71976"/>
              </p:ext>
            </p:extLst>
          </p:nvPr>
        </p:nvGraphicFramePr>
        <p:xfrm>
          <a:off x="4207996" y="1101197"/>
          <a:ext cx="4886012" cy="4378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415824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Reyes, Long Beach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Aide Castro, Lynwood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Elizabeth </a:t>
                      </a: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Zamarripa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80120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Tiesha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Dora Douglas, Vernon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/>
              <a:t>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876117" cy="47420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Purpose of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Research, analyze, and discuss specific issues</a:t>
            </a: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Develop proposals and recommendations for CLC / Task Force consideration</a:t>
            </a:r>
          </a:p>
          <a:p>
            <a:pPr marL="572770"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Help facilitate focused and constructive meetings</a:t>
            </a:r>
          </a:p>
          <a:p>
            <a:pPr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Established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Equity Working Group (meets monthly)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Zero-Emission Truck Working Group (meets monthly)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Coordinating Committee (meets as needed)</a:t>
            </a:r>
          </a:p>
          <a:p>
            <a:pPr algn="l"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Participants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Task force members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CLC members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Additional stakeholders and experts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01A6-A00A-887A-58EE-BE6FD8A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D1CF2D7-4FF7-F236-B589-5E2F053DB164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122382" y="5715000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Community Leadership Committee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045633" cy="429145"/>
          </a:xfrm>
        </p:spPr>
        <p:txBody>
          <a:bodyPr/>
          <a:lstStyle/>
          <a:p>
            <a:r>
              <a:rPr lang="en-US"/>
              <a:t>Partnerships with Community Based Organizations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846138" y="660366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/>
              <a:t>CBO* Partnership Goals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Ensure greater outcomes in public participation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Reach additional communities and stakeholders 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Provide project information to equity-focused communities (EFC) and other areas 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Cultivate trust with the community.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Foster positive relationships with active CBOs.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84599" y="1098400"/>
            <a:ext cx="6151057" cy="4018708"/>
            <a:chOff x="1232721" y="1056276"/>
            <a:chExt cx="7260144" cy="47433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232721" y="111805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School Outreach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40702" y="273763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Transit-intercept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s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CBO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 Co-hosted meetings 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29259" y="3317296"/>
              <a:ext cx="3063606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/>
                <a:t>Business Corridor Outreach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800628" y="1120877"/>
              <a:ext cx="2730188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Engagement Activities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Event information booths</a:t>
              </a: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60672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Pop-up outreach booths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3" y="4837271"/>
              <a:ext cx="2680840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Other outreach efforts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4" y="1107272"/>
              <a:ext cx="2638990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Notification Activities</a:t>
              </a: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4789660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840750" y="4789660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/>
                <a:t>Social media posts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810497" y="2787298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Eblasts/e-newsletters 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819079" y="3782731"/>
              <a:ext cx="2131686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Notification Toolkit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823861" y="4283062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Phone banking &amp; SMS texts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705146"/>
              <a:ext cx="2866216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Flyers &amp; Posters Distribution</a:t>
              </a: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6" y="4349565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840750" y="5314972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Website/Announcements</a:t>
              </a: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314716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805585" y="3297208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/>
                <a:t>Banners &amp; Lawn Signs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785028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Door-to-door notices</a:t>
              </a: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      Community based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7167986" y="5499933"/>
            <a:ext cx="4666996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</a:rPr>
              <a:t>Virtual Meeting #4/ </a:t>
            </a:r>
            <a:r>
              <a:rPr lang="es-ES" sz="2000" b="1" i="1">
                <a:solidFill>
                  <a:schemeClr val="bg1"/>
                </a:solidFill>
                <a:cs typeface="Calibri"/>
              </a:rPr>
              <a:t>Reunión Virtual #4</a:t>
            </a:r>
            <a:endParaRPr lang="es-419" sz="2000" b="1" i="1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</a:rPr>
              <a:t>February 13, 2024/ 13 </a:t>
            </a:r>
            <a:r>
              <a:rPr lang="en-US" sz="2000" i="1">
                <a:solidFill>
                  <a:schemeClr val="bg1"/>
                </a:solidFill>
              </a:rPr>
              <a:t>de </a:t>
            </a:r>
            <a:r>
              <a:rPr lang="en-US" sz="2000" i="1" err="1">
                <a:solidFill>
                  <a:schemeClr val="bg1"/>
                </a:solidFill>
              </a:rPr>
              <a:t>febrero</a:t>
            </a:r>
            <a:r>
              <a:rPr lang="en-US" sz="2000" i="1">
                <a:solidFill>
                  <a:schemeClr val="bg1"/>
                </a:solidFill>
              </a:rPr>
              <a:t> de 2024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4" y="271203"/>
            <a:ext cx="9045634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CBO Partnerships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Current 28 CBO Partners </a:t>
            </a:r>
            <a:endParaRPr lang="en-US" sz="2400" b="1">
              <a:solidFill>
                <a:schemeClr val="accent1"/>
              </a:solidFill>
            </a:endParaRPr>
          </a:p>
          <a:p>
            <a:r>
              <a:rPr lang="en-US" sz="2000" i="1"/>
              <a:t>ALL operating within Equity Focused Communities in the project area</a:t>
            </a:r>
            <a:endParaRPr lang="en-US" sz="2000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Avance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FoodCycle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Comadre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  <a:endParaRPr lang="en-US" sz="1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2BAC007-3F98-7620-B9B5-B22F4E72F2BD}"/>
              </a:ext>
            </a:extLst>
          </p:cNvPr>
          <p:cNvSpPr txBox="1"/>
          <p:nvPr/>
        </p:nvSpPr>
        <p:spPr>
          <a:xfrm>
            <a:off x="3644290" y="658679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8DA3-0732-A8F9-D1AF-BB94894E0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86981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n-US"/>
              <a:t>Initial List of Projects &amp; </a:t>
            </a:r>
            <a:r>
              <a:rPr lang="en-US" sz="2800"/>
              <a:t>Programs</a:t>
            </a:r>
            <a:r>
              <a:rPr lang="en-US"/>
              <a:t>: Engagement 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3A42F-3C6E-93AF-B7BE-44BFFA5511EB}"/>
              </a:ext>
            </a:extLst>
          </p:cNvPr>
          <p:cNvSpPr txBox="1"/>
          <p:nvPr/>
        </p:nvSpPr>
        <p:spPr>
          <a:xfrm>
            <a:off x="3984811" y="658188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CBO &amp; Outreach Engagement during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Multimodal Strategy Projects and Programs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(MSPP) Phase</a:t>
            </a:r>
          </a:p>
          <a:p>
            <a:pPr algn="ctr"/>
            <a:r>
              <a:rPr lang="en-US" sz="2000" i="1">
                <a:cs typeface="Calibri"/>
              </a:rPr>
              <a:t>September – November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Engagement efforts continue throughout the project through multilingual outreach campaigns, engaging thousands of stakeholders and community members via:</a:t>
            </a:r>
          </a:p>
          <a:p>
            <a:endParaRPr lang="en-US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Public Task Force and CLC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Surveys and online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Newsletters and eblasts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LB-ELA Corridor Project</a:t>
            </a:r>
          </a:p>
          <a:p>
            <a:pPr algn="ctr"/>
            <a:r>
              <a:rPr lang="en-US" sz="2000" i="1">
                <a:cs typeface="Calibri"/>
              </a:rPr>
              <a:t>September 2021 – Present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49E3-D356-164E-9B10-610E755F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Survey Responses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94EE8-9CE2-CE4D-9FF3-04996C79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3D81468-8D19-46E4-C39C-EB24E509C6FC}"/>
              </a:ext>
            </a:extLst>
          </p:cNvPr>
          <p:cNvGraphicFramePr>
            <a:graphicFrameLocks/>
          </p:cNvGraphicFramePr>
          <p:nvPr/>
        </p:nvGraphicFramePr>
        <p:xfrm>
          <a:off x="1273561" y="1907186"/>
          <a:ext cx="9644878" cy="4135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FA22FA0-2C50-A8E1-A213-2694C414EF4C}"/>
              </a:ext>
            </a:extLst>
          </p:cNvPr>
          <p:cNvSpPr txBox="1"/>
          <p:nvPr/>
        </p:nvSpPr>
        <p:spPr>
          <a:xfrm>
            <a:off x="398816" y="1140424"/>
            <a:ext cx="1139436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5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your experience and on the needs of your community, what type of projects, programs, or improvements would you most like to see implemented within your community and the </a:t>
            </a:r>
            <a:r>
              <a:rPr lang="en-US" sz="1600">
                <a:solidFill>
                  <a:srgbClr val="323537"/>
                </a:solidFill>
                <a:latin typeface="Calibri" panose="020F0502020204030204"/>
              </a:rPr>
              <a:t>LB-ELA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5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Corridor?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EE940B-EF0E-A2AE-4B09-A0DB19EAAEF2}"/>
              </a:ext>
            </a:extLst>
          </p:cNvPr>
          <p:cNvGrpSpPr/>
          <p:nvPr/>
        </p:nvGrpSpPr>
        <p:grpSpPr>
          <a:xfrm>
            <a:off x="1017463" y="2491827"/>
            <a:ext cx="1560167" cy="3145908"/>
            <a:chOff x="1017463" y="2491827"/>
            <a:chExt cx="1560167" cy="3145908"/>
          </a:xfrm>
        </p:grpSpPr>
        <p:pic>
          <p:nvPicPr>
            <p:cNvPr id="12" name="Graphic 11" descr="Neighborhood with solid fill">
              <a:extLst>
                <a:ext uri="{FF2B5EF4-FFF2-40B4-BE49-F238E27FC236}">
                  <a16:creationId xmlns:a16="http://schemas.microsoft.com/office/drawing/2014/main" id="{F23C8294-D835-B457-DC3E-C753981C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64809" y="3879232"/>
              <a:ext cx="334389" cy="334389"/>
            </a:xfrm>
            <a:prstGeom prst="rect">
              <a:avLst/>
            </a:prstGeom>
          </p:spPr>
        </p:pic>
        <p:pic>
          <p:nvPicPr>
            <p:cNvPr id="14" name="Graphic 13" descr="Route (Two Pins With A Path) with solid fill">
              <a:extLst>
                <a:ext uri="{FF2B5EF4-FFF2-40B4-BE49-F238E27FC236}">
                  <a16:creationId xmlns:a16="http://schemas.microsoft.com/office/drawing/2014/main" id="{0EA44880-166B-177C-68AF-04C4FEB65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7463" y="5303346"/>
              <a:ext cx="334389" cy="334389"/>
            </a:xfrm>
            <a:prstGeom prst="rect">
              <a:avLst/>
            </a:prstGeom>
          </p:spPr>
        </p:pic>
        <p:pic>
          <p:nvPicPr>
            <p:cNvPr id="16" name="Graphic 15" descr="Bus with solid fill">
              <a:extLst>
                <a:ext uri="{FF2B5EF4-FFF2-40B4-BE49-F238E27FC236}">
                  <a16:creationId xmlns:a16="http://schemas.microsoft.com/office/drawing/2014/main" id="{0C33B6E5-1BD0-BE63-76FA-FF21EA43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43241" y="2491827"/>
              <a:ext cx="334389" cy="334389"/>
            </a:xfrm>
            <a:prstGeom prst="rect">
              <a:avLst/>
            </a:prstGeom>
          </p:spPr>
        </p:pic>
        <p:pic>
          <p:nvPicPr>
            <p:cNvPr id="18" name="Graphic 17" descr="Users with solid fill">
              <a:extLst>
                <a:ext uri="{FF2B5EF4-FFF2-40B4-BE49-F238E27FC236}">
                  <a16:creationId xmlns:a16="http://schemas.microsoft.com/office/drawing/2014/main" id="{10DB14E7-5CF1-B17E-D415-B9F710188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17389" y="4844724"/>
              <a:ext cx="334389" cy="334389"/>
            </a:xfrm>
            <a:prstGeom prst="rect">
              <a:avLst/>
            </a:prstGeom>
          </p:spPr>
        </p:pic>
        <p:pic>
          <p:nvPicPr>
            <p:cNvPr id="20" name="Graphic 19" descr="Fork In Road with solid fill">
              <a:extLst>
                <a:ext uri="{FF2B5EF4-FFF2-40B4-BE49-F238E27FC236}">
                  <a16:creationId xmlns:a16="http://schemas.microsoft.com/office/drawing/2014/main" id="{56CBC52C-9D42-9CE1-ABCB-B7D270991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68168" y="4366173"/>
              <a:ext cx="334389" cy="334389"/>
            </a:xfrm>
            <a:prstGeom prst="rect">
              <a:avLst/>
            </a:prstGeom>
          </p:spPr>
        </p:pic>
        <p:pic>
          <p:nvPicPr>
            <p:cNvPr id="22" name="Graphic 21" descr="Traffic light with solid fill">
              <a:extLst>
                <a:ext uri="{FF2B5EF4-FFF2-40B4-BE49-F238E27FC236}">
                  <a16:creationId xmlns:a16="http://schemas.microsoft.com/office/drawing/2014/main" id="{48246D2E-92D7-6DDC-0E5A-C2C4A6534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458840" y="2972909"/>
              <a:ext cx="334389" cy="334389"/>
            </a:xfrm>
            <a:prstGeom prst="rect">
              <a:avLst/>
            </a:prstGeom>
          </p:spPr>
        </p:pic>
        <p:pic>
          <p:nvPicPr>
            <p:cNvPr id="24" name="Graphic 23" descr="Cycling with solid fill">
              <a:extLst>
                <a:ext uri="{FF2B5EF4-FFF2-40B4-BE49-F238E27FC236}">
                  <a16:creationId xmlns:a16="http://schemas.microsoft.com/office/drawing/2014/main" id="{F175D045-2626-9161-BC20-3977F6071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95763" y="3395955"/>
              <a:ext cx="334389" cy="33438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A73296-A5D8-23AE-562D-E987FCF39F11}"/>
              </a:ext>
            </a:extLst>
          </p:cNvPr>
          <p:cNvSpPr txBox="1"/>
          <p:nvPr/>
        </p:nvSpPr>
        <p:spPr>
          <a:xfrm>
            <a:off x="1828800" y="6225080"/>
            <a:ext cx="4862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2AB4C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*Results updated 11/29/22 at 10:00 am</a:t>
            </a:r>
          </a:p>
        </p:txBody>
      </p:sp>
    </p:spTree>
    <p:extLst>
      <p:ext uri="{BB962C8B-B14F-4D97-AF65-F5344CB8AC3E}">
        <p14:creationId xmlns:p14="http://schemas.microsoft.com/office/powerpoint/2010/main" val="665534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07156-D29C-5BF9-68A3-B8B0697B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52173"/>
          <a:stretch/>
        </p:blipFill>
        <p:spPr>
          <a:xfrm>
            <a:off x="95451" y="4135527"/>
            <a:ext cx="12192000" cy="346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1B436-703E-1956-3AAD-81EC5BE7E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267" y="4816811"/>
            <a:ext cx="2948740" cy="1049861"/>
          </a:xfrm>
          <a:prstGeom prst="rect">
            <a:avLst/>
          </a:prstGeom>
          <a:noFill/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523E5D6C-114E-EC5B-A714-8E5CEE699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50"/>
          <a:stretch/>
        </p:blipFill>
        <p:spPr>
          <a:xfrm>
            <a:off x="61581" y="2271930"/>
            <a:ext cx="11991332" cy="1533867"/>
          </a:xfrm>
          <a:prstGeom prst="rect">
            <a:avLst/>
          </a:prstGeom>
          <a:solidFill>
            <a:srgbClr val="E6E6E6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B1D32-12DF-396E-DE09-3BB986CE9715}"/>
              </a:ext>
            </a:extLst>
          </p:cNvPr>
          <p:cNvSpPr txBox="1"/>
          <p:nvPr/>
        </p:nvSpPr>
        <p:spPr>
          <a:xfrm>
            <a:off x="11038754" y="2714321"/>
            <a:ext cx="2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6687A5-5AB9-3838-C53E-9E22F21A2C91}"/>
              </a:ext>
            </a:extLst>
          </p:cNvPr>
          <p:cNvSpPr/>
          <p:nvPr/>
        </p:nvSpPr>
        <p:spPr>
          <a:xfrm>
            <a:off x="5308597" y="245978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B89546B3-F150-555C-A3D9-8DCFC53D85FD}"/>
              </a:ext>
            </a:extLst>
          </p:cNvPr>
          <p:cNvSpPr/>
          <p:nvPr/>
        </p:nvSpPr>
        <p:spPr>
          <a:xfrm>
            <a:off x="7057567" y="245977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93BEFCB0-4E13-3D6D-399A-D17C669063E5}"/>
              </a:ext>
            </a:extLst>
          </p:cNvPr>
          <p:cNvSpPr/>
          <p:nvPr/>
        </p:nvSpPr>
        <p:spPr>
          <a:xfrm>
            <a:off x="9013065" y="2459778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2FB78B7-DA4C-4DC2-B4E2-24184D3C429D}"/>
              </a:ext>
            </a:extLst>
          </p:cNvPr>
          <p:cNvSpPr/>
          <p:nvPr/>
        </p:nvSpPr>
        <p:spPr>
          <a:xfrm>
            <a:off x="10908086" y="2459777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8ABDAF67-6052-D526-E2DA-885A66FDC88B}"/>
              </a:ext>
            </a:extLst>
          </p:cNvPr>
          <p:cNvSpPr/>
          <p:nvPr/>
        </p:nvSpPr>
        <p:spPr>
          <a:xfrm>
            <a:off x="3593492" y="2446169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4" name="Picture 33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12F0297-B31B-8CB1-5C0B-EC837079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790" y="2057025"/>
            <a:ext cx="882319" cy="891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n-US">
                <a:cs typeface="Calibri"/>
              </a:rPr>
              <a:t>What’s Next: Previous &amp; Future</a:t>
            </a:r>
            <a:r>
              <a:rPr lang="en-US">
                <a:latin typeface="Calibri"/>
                <a:ea typeface="Calibri"/>
                <a:cs typeface="Calibri"/>
              </a:rPr>
              <a:t> Milestones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DE6DF-D1BC-724A-ABFF-1D1D9B496CD3}"/>
              </a:ext>
            </a:extLst>
          </p:cNvPr>
          <p:cNvSpPr txBox="1"/>
          <p:nvPr/>
        </p:nvSpPr>
        <p:spPr>
          <a:xfrm>
            <a:off x="3727417" y="654700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September 2021</a:t>
            </a:r>
            <a:endParaRPr lang="en-US" sz="1400" b="1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March 2024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5127348" y="1317807"/>
            <a:ext cx="164774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7F7F7F"/>
                </a:solidFill>
                <a:cs typeface="Calibri"/>
              </a:rPr>
              <a:t>2 ½ </a:t>
            </a:r>
            <a:r>
              <a:rPr lang="en-US" b="1">
                <a:solidFill>
                  <a:srgbClr val="7F7F7F"/>
                </a:solidFill>
                <a:cs typeface="Calibri"/>
              </a:rPr>
              <a:t>year</a:t>
            </a:r>
            <a:r>
              <a:rPr lang="en-US" sz="1600" b="1">
                <a:solidFill>
                  <a:srgbClr val="7F7F7F"/>
                </a:solidFill>
                <a:cs typeface="Calibri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14645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Draft Corridor Mobility Investment Plan</a:t>
            </a:r>
          </a:p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(Investment Plan)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Vision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5EFEF-6E2A-FB46-94DE-5BC3E02A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974119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69077" y="1309716"/>
            <a:ext cx="66143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An equitable, shared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I-710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 South Corridor transportation system that provides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safe, quality multimodal options for moving people and goods </a:t>
            </a:r>
            <a:br>
              <a:rPr lang="en-US" sz="2200" b="1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that will foster clean air (zero emissions), healthy and sustainable communities, and economic empowerment for all residents, communities, and users in the corridor."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396768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/>
              <a:t>What’s a “vision statement”?</a:t>
            </a:r>
          </a:p>
          <a:p>
            <a:r>
              <a:rPr lang="en-US" sz="2000" i="1"/>
              <a:t>A concise statement that captures the collective aspirations, desires, and outcomes of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706106" y="3473753"/>
            <a:ext cx="565897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Approved by the Task Force (July 2022) and adopted by Metro Board (September 2022)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198D006-A4AA-039F-7529-DE144097B6BB}"/>
              </a:ext>
            </a:extLst>
          </p:cNvPr>
          <p:cNvSpPr txBox="1"/>
          <p:nvPr/>
        </p:nvSpPr>
        <p:spPr>
          <a:xfrm>
            <a:off x="3984811" y="6587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0B0B6-597A-46D3-D7C3-FAF329FA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32" y="2811915"/>
            <a:ext cx="5040333" cy="36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/>
              <a:t>LB-ELA Corridor Guiding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25371-683D-F80C-CD96-1774237FBD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598330" y="2122331"/>
            <a:ext cx="5044225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Equity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to: (1) strive to rectify past harms; (2) provide fair and just access to opportunities; and (3) eliminate disparities in project processes, outcomes, and community results."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"The plan seeks to elevate and engrain the principle of Equity across all goals, objectives, strategies, and actions through a framework of Procedural, Distributive, Structural, and Restorative Equity, and by prioritizing an accessible and representative participation process for communities most impacted by the I-710."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04422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Sustainability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"Development that meets the needs of the present without compromising the ability of future generations to meet their own needs."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 the sustainability to satisfy and improve basic social, health, and economic needs/conditions, both present and future, and the responsible use and stewardship of the environment, all while maintaining or improving the well-being of the environment on which life depends."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Guiding Principle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value that guides all processes and outcomes through a cohesive and intentional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C41E2-4953-05C6-0548-D8C9A974ACB7}"/>
              </a:ext>
            </a:extLst>
          </p:cNvPr>
          <p:cNvSpPr txBox="1"/>
          <p:nvPr/>
        </p:nvSpPr>
        <p:spPr>
          <a:xfrm>
            <a:off x="6351367" y="6402185"/>
            <a:ext cx="5561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B0CE246-9BFE-43D8-7A19-2611B9CA194D}"/>
              </a:ext>
            </a:extLst>
          </p:cNvPr>
          <p:cNvSpPr txBox="1"/>
          <p:nvPr/>
        </p:nvSpPr>
        <p:spPr>
          <a:xfrm>
            <a:off x="3836381" y="66155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0045-4463-90BE-340D-214EC37B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A diagram of a community&#10;&#10;Description automatically generated">
            <a:extLst>
              <a:ext uri="{FF2B5EF4-FFF2-40B4-BE49-F238E27FC236}">
                <a16:creationId xmlns:a16="http://schemas.microsoft.com/office/drawing/2014/main" id="{6340E230-0CDC-C6AA-305C-558984FA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2" y="1030955"/>
            <a:ext cx="8100055" cy="54000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B9E7D18-8252-4A43-7AF7-098A5EA6005C}"/>
              </a:ext>
            </a:extLst>
          </p:cNvPr>
          <p:cNvSpPr txBox="1"/>
          <p:nvPr/>
        </p:nvSpPr>
        <p:spPr>
          <a:xfrm>
            <a:off x="3984810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5D28-1E71-0912-CC8A-B566E6B1FF3D}"/>
              </a:ext>
            </a:extLst>
          </p:cNvPr>
          <p:cNvSpPr txBox="1"/>
          <p:nvPr/>
        </p:nvSpPr>
        <p:spPr>
          <a:xfrm>
            <a:off x="8653577" y="6308079"/>
            <a:ext cx="3081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69" y="285411"/>
            <a:ext cx="9045633" cy="429145"/>
          </a:xfrm>
        </p:spPr>
        <p:txBody>
          <a:bodyPr/>
          <a:lstStyle/>
          <a:p>
            <a:r>
              <a:rPr lang="en-US"/>
              <a:t> Corridor Mobility Investment Plan Highlights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431647" y="1118860"/>
            <a:ext cx="11412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Corridor Mobility Investment Plan (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Investment Plan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B50C6-1BFF-CF91-59AA-C5B7B49EC866}"/>
              </a:ext>
            </a:extLst>
          </p:cNvPr>
          <p:cNvSpPr txBox="1"/>
          <p:nvPr/>
        </p:nvSpPr>
        <p:spPr>
          <a:xfrm>
            <a:off x="3792070" y="65987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AF453-38FD-3784-2F6C-D737ABA95B38}"/>
              </a:ext>
            </a:extLst>
          </p:cNvPr>
          <p:cNvSpPr txBox="1"/>
          <p:nvPr/>
        </p:nvSpPr>
        <p:spPr>
          <a:xfrm>
            <a:off x="347870" y="1580525"/>
            <a:ext cx="10724318" cy="3966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" marR="131445">
              <a:lnSpc>
                <a:spcPct val="107000"/>
              </a:lnSpc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The </a:t>
            </a:r>
            <a:r>
              <a:rPr lang="en-US" sz="2200" b="1">
                <a:latin typeface="Calibri"/>
                <a:ea typeface="Calibri"/>
                <a:cs typeface="Calibri"/>
              </a:rPr>
              <a:t>Investment Plan is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a multiyear</a:t>
            </a:r>
            <a:r>
              <a:rPr lang="en-US" sz="2200" b="1">
                <a:latin typeface="Calibri"/>
                <a:ea typeface="Calibri"/>
                <a:cs typeface="Calibri"/>
              </a:rPr>
              <a:t> strategic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planning </a:t>
            </a:r>
            <a:r>
              <a:rPr lang="en-US" sz="2200" b="1">
                <a:latin typeface="Calibri"/>
                <a:ea typeface="Calibri"/>
                <a:cs typeface="Calibri"/>
              </a:rPr>
              <a:t>document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Advances the </a:t>
            </a:r>
            <a:r>
              <a:rPr lang="en-US" b="1">
                <a:latin typeface="Calibri"/>
                <a:ea typeface="Calibri"/>
                <a:cs typeface="Calibri"/>
              </a:rPr>
              <a:t>Corridor’s Vision, Goals, and Guiding Principles </a:t>
            </a:r>
            <a:r>
              <a:rPr lang="en-US">
                <a:latin typeface="Calibri"/>
                <a:ea typeface="Calibri"/>
                <a:cs typeface="Calibri"/>
              </a:rPr>
              <a:t>as adopted by the Task Force and Community Leadership Committee 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Provides recommendations to the Metro Board of Directors on </a:t>
            </a:r>
            <a:r>
              <a:rPr lang="en-US" b="1">
                <a:latin typeface="Calibri"/>
                <a:ea typeface="Calibri"/>
                <a:cs typeface="Calibri"/>
              </a:rPr>
              <a:t>initial projects and programs to fund, leverage, and implement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Also </a:t>
            </a:r>
            <a:r>
              <a:rPr lang="en-US" b="1">
                <a:latin typeface="Calibri"/>
                <a:ea typeface="Verdana"/>
                <a:cs typeface="Calibri"/>
              </a:rPr>
              <a:t>identifies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Verdana"/>
                <a:cs typeface="Calibri"/>
              </a:rPr>
              <a:t> longer-term project priorities and </a:t>
            </a:r>
            <a:r>
              <a:rPr lang="en-US" b="1">
                <a:latin typeface="Calibri"/>
                <a:ea typeface="Verdana"/>
                <a:cs typeface="Calibri"/>
              </a:rPr>
              <a:t>funding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Describes </a:t>
            </a:r>
            <a:r>
              <a:rPr lang="en-US" b="1">
                <a:latin typeface="Calibri"/>
                <a:ea typeface="Verdana"/>
                <a:cs typeface="Calibri"/>
              </a:rPr>
              <a:t>implementation strategies, roles, and responsibilities</a:t>
            </a:r>
            <a:r>
              <a:rPr lang="en-US">
                <a:latin typeface="Calibri"/>
                <a:ea typeface="Verdana"/>
                <a:cs typeface="Calibri"/>
              </a:rPr>
              <a:t> to help Metro, cities and agencies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Creates </a:t>
            </a:r>
            <a:r>
              <a:rPr lang="en-US" b="1">
                <a:latin typeface="Calibri"/>
                <a:ea typeface="Verdana"/>
                <a:cs typeface="Calibri"/>
              </a:rPr>
              <a:t>equity-focused </a:t>
            </a:r>
            <a:r>
              <a:rPr lang="en-US">
                <a:latin typeface="Calibri"/>
                <a:ea typeface="Verdana"/>
                <a:cs typeface="Calibri"/>
              </a:rPr>
              <a:t>planning and projects </a:t>
            </a:r>
            <a:endParaRPr lang="en-US">
              <a:latin typeface="Verdana"/>
              <a:ea typeface="Verdana"/>
              <a:cs typeface="Calibri"/>
            </a:endParaRP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Features </a:t>
            </a:r>
            <a:r>
              <a:rPr lang="en-US" b="1" u="sng">
                <a:latin typeface="Calibri"/>
                <a:ea typeface="Calibri"/>
                <a:cs typeface="Calibri"/>
              </a:rPr>
              <a:t>15 Community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and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Modal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projects and programs should support a multimodal future for the Corridor.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 categories represent different modes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are organized by “improvement category”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Initial List of Projects &amp; Programs: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 Categories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D5963DD2-797F-787C-9EBF-5566E0D08142}"/>
              </a:ext>
            </a:extLst>
          </p:cNvPr>
          <p:cNvSpPr txBox="1"/>
          <p:nvPr/>
        </p:nvSpPr>
        <p:spPr>
          <a:xfrm>
            <a:off x="3871009" y="662140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8EC64-0639-A388-5543-7E90D528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42" y="189040"/>
            <a:ext cx="7974201" cy="42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/>
              <a:t>Facilitators</a:t>
            </a:r>
            <a:endParaRPr lang="en-US" i="1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836854-0D95-0062-1482-C41A70050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" r="13772" b="14758"/>
          <a:stretch/>
        </p:blipFill>
        <p:spPr>
          <a:xfrm>
            <a:off x="868735" y="2664038"/>
            <a:ext cx="1304696" cy="12906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2D52C31-70A4-0A84-5B9C-EB71C04C7321}"/>
              </a:ext>
            </a:extLst>
          </p:cNvPr>
          <p:cNvGrpSpPr/>
          <p:nvPr/>
        </p:nvGrpSpPr>
        <p:grpSpPr>
          <a:xfrm>
            <a:off x="2221848" y="3055524"/>
            <a:ext cx="4550983" cy="746952"/>
            <a:chOff x="3964899" y="5018790"/>
            <a:chExt cx="4550983" cy="74695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ECD4CE-FD64-F88B-68AD-BF7042287A97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/>
                <a:t>Michael </a:t>
              </a:r>
              <a:r>
                <a:rPr lang="en-US" sz="2000" b="1" err="1"/>
                <a:t>Cano</a:t>
              </a:r>
              <a:endParaRPr lang="en-US" sz="2000" b="1" err="1">
                <a:ea typeface="Calibri"/>
                <a:cs typeface="Calibri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EBDAC9-25BB-4FE1-572B-87B5B10B81EE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>
                  <a:cs typeface="Arial"/>
                </a:rPr>
                <a:t>Countywide Planning &amp; Development</a:t>
              </a:r>
              <a:endParaRPr lang="en-US"/>
            </a:p>
          </p:txBody>
        </p:sp>
      </p:grpSp>
      <p:pic>
        <p:nvPicPr>
          <p:cNvPr id="37" name="Picture 36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31" y="1678030"/>
            <a:ext cx="1295668" cy="15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456929" y="2136687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456929" y="2462586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>
                <a:cs typeface="Arial"/>
              </a:rPr>
              <a:t>Cal </a:t>
            </a:r>
            <a:r>
              <a:rPr lang="es-419" sz="2000" i="1" err="1">
                <a:cs typeface="Arial"/>
              </a:rPr>
              <a:t>Strategic</a:t>
            </a:r>
            <a:r>
              <a:rPr lang="es-419" sz="2000" i="1">
                <a:cs typeface="Arial"/>
              </a:rPr>
              <a:t> Management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404975" y="3874551"/>
            <a:ext cx="4550983" cy="746952"/>
            <a:chOff x="2326293" y="3917846"/>
            <a:chExt cx="4550983" cy="746952"/>
          </a:xfrm>
        </p:grpSpPr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2349979" y="3917846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Laura Hernandez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2326293" y="4264688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i="1">
                  <a:cs typeface="Arial"/>
                </a:rPr>
                <a:t>Arellano Associates</a:t>
              </a:r>
              <a:endParaRPr lang="en-US" sz="2000" i="1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1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64" t="4267" r="3100" b="22436"/>
          <a:stretch/>
        </p:blipFill>
        <p:spPr>
          <a:xfrm>
            <a:off x="6772831" y="3576809"/>
            <a:ext cx="1294620" cy="14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9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21493" y="1569063"/>
            <a:ext cx="11635217" cy="4677347"/>
            <a:chOff x="355167" y="991652"/>
            <a:chExt cx="11281747" cy="48272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94567"/>
              <a:chOff x="9233422" y="1654900"/>
              <a:chExt cx="2954099" cy="171595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9973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Crossing Safety Enhancements</a:t>
                  </a: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2"/>
              <a:ext cx="3491210" cy="2005534"/>
              <a:chOff x="9212440" y="1651185"/>
              <a:chExt cx="2954100" cy="169699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77064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Pedestrian Safety / Amenities</a:t>
                  </a: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55747"/>
              <a:chOff x="9233423" y="1654900"/>
              <a:chExt cx="2702384" cy="1648886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32674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 Lanes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78151"/>
              <a:chOff x="9233423" y="1654900"/>
              <a:chExt cx="2702384" cy="167104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41586"/>
                <a:ext cx="2677988" cy="138436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Shared-Use Path </a:t>
                  </a: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Micromobility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86108" y="3755531"/>
              <a:ext cx="3183376" cy="2026167"/>
              <a:chOff x="9257819" y="1654899"/>
              <a:chExt cx="2693625" cy="171444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257819" y="1654899"/>
                <a:ext cx="2693625" cy="311890"/>
                <a:chOff x="9257819" y="1654899"/>
                <a:chExt cx="2693625" cy="31189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269010" y="1666228"/>
                  <a:ext cx="2682434" cy="2923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Bike/Pedestrian Traffic Controls</a:t>
                  </a: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R/M Investment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/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7989A-CB7F-6177-6B7A-874235FC175F}"/>
              </a:ext>
            </a:extLst>
          </p:cNvPr>
          <p:cNvGrpSpPr/>
          <p:nvPr/>
        </p:nvGrpSpPr>
        <p:grpSpPr>
          <a:xfrm>
            <a:off x="10926784" y="75108"/>
            <a:ext cx="817669" cy="800642"/>
            <a:chOff x="596182" y="469460"/>
            <a:chExt cx="1063711" cy="10415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EB2D61-8C0D-7C85-B6C6-51085BE67E3E}"/>
                </a:ext>
              </a:extLst>
            </p:cNvPr>
            <p:cNvGrpSpPr/>
            <p:nvPr/>
          </p:nvGrpSpPr>
          <p:grpSpPr>
            <a:xfrm>
              <a:off x="596182" y="469460"/>
              <a:ext cx="1063711" cy="1041561"/>
              <a:chOff x="2114764" y="5302959"/>
              <a:chExt cx="1212334" cy="1187090"/>
            </a:xfrm>
          </p:grpSpPr>
          <p:sp>
            <p:nvSpPr>
              <p:cNvPr id="5" name="Graphic 15" descr="Alien Face with solid fill">
                <a:extLst>
                  <a:ext uri="{FF2B5EF4-FFF2-40B4-BE49-F238E27FC236}">
                    <a16:creationId xmlns:a16="http://schemas.microsoft.com/office/drawing/2014/main" id="{FBB680E9-4757-0291-89B1-F4CE62603E0A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2AB97C29-924A-C840-42D3-DD5922A00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5153B31-99D0-B9DD-816B-586937239F52}"/>
                  </a:ext>
                </a:extLst>
              </p:cNvPr>
              <p:cNvSpPr/>
              <p:nvPr/>
            </p:nvSpPr>
            <p:spPr>
              <a:xfrm>
                <a:off x="2408732" y="5549170"/>
                <a:ext cx="636696" cy="674952"/>
              </a:xfrm>
              <a:prstGeom prst="ellipse">
                <a:avLst/>
              </a:prstGeom>
              <a:solidFill>
                <a:srgbClr val="6EB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C8508FB6-FCC8-8E88-A684-0C5DE963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798D8E1-F0BB-85A1-9C79-A3F1B63A90A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434" y="-216096"/>
            <a:ext cx="10515600" cy="1325563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Active Transportation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302728" y="1419790"/>
            <a:ext cx="7702331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 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32.9M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$57.1M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$5.7M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$48.6M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$90M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87C52-A402-730D-A382-EC19204CB709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EE7AB-ABB6-67BD-453C-14350E7895C6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159771-BDA4-F691-61C2-FBB890DE3FCB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18" name="Graphic 15" descr="Alien Face with solid fill">
                <a:extLst>
                  <a:ext uri="{FF2B5EF4-FFF2-40B4-BE49-F238E27FC236}">
                    <a16:creationId xmlns:a16="http://schemas.microsoft.com/office/drawing/2014/main" id="{EF329A12-9D1C-3F64-0DB9-6741A72222D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9" name="Graphic 18" descr="Alien Face with solid fill">
                <a:extLst>
                  <a:ext uri="{FF2B5EF4-FFF2-40B4-BE49-F238E27FC236}">
                    <a16:creationId xmlns:a16="http://schemas.microsoft.com/office/drawing/2014/main" id="{89EF327A-52CC-AE3C-C86F-501E6DEC6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EF8956B-FBDD-097D-A9BC-EA2F59CEB384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21" name="Graphic 20" descr="Alien Face with solid fill">
                  <a:extLst>
                    <a:ext uri="{FF2B5EF4-FFF2-40B4-BE49-F238E27FC236}">
                      <a16:creationId xmlns:a16="http://schemas.microsoft.com/office/drawing/2014/main" id="{8340A193-C76B-F021-A088-C83CCDCAC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DC0CC05-AE77-08B6-6033-C5C4C538B354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D20E506E-BC04-B0E7-FD6D-05803591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23" name="TextBox 1">
            <a:extLst>
              <a:ext uri="{FF2B5EF4-FFF2-40B4-BE49-F238E27FC236}">
                <a16:creationId xmlns:a16="http://schemas.microsoft.com/office/drawing/2014/main" id="{1927D78A-BBEC-6452-E2B7-E7216B9BE662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Measure R/M Investment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/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131088"/>
              </p:ext>
            </p:extLst>
          </p:nvPr>
        </p:nvGraphicFramePr>
        <p:xfrm>
          <a:off x="199847" y="1011068"/>
          <a:ext cx="11483070" cy="494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Project</a:t>
                      </a:r>
                      <a:r>
                        <a:rPr lang="es-419" sz="1400" b="1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ID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 err="1">
                          <a:latin typeface="Calibri"/>
                          <a:cs typeface="Calibri"/>
                        </a:rPr>
                        <a:t>Name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err="1">
                          <a:latin typeface="Calibri"/>
                          <a:cs typeface="Calibri"/>
                        </a:rPr>
                        <a:t>Phase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Regionally significant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bike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projects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from the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Metro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Active 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Blue Line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First/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Last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Mile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Improvements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3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n-US" sz="1400" spc="-15">
                          <a:latin typeface="Calibri"/>
                          <a:cs typeface="Calibri"/>
                        </a:rPr>
                        <a:t>Southeast Gateway Line Bike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Pedestrian</a:t>
                      </a:r>
                      <a:r>
                        <a:rPr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>
                          <a:latin typeface="Calibri"/>
                          <a:cs typeface="Calibri"/>
                        </a:rPr>
                        <a:t>Trail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Rail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River Active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Corridor Segment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600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Compton </a:t>
                      </a:r>
                      <a:r>
                        <a:rPr lang="es-419" sz="1400" spc="-10">
                          <a:latin typeface="Calibri"/>
                          <a:cs typeface="Calibri"/>
                        </a:rPr>
                        <a:t>Creek </a:t>
                      </a:r>
                      <a:r>
                        <a:rPr lang="es-419" sz="1400" spc="-15" err="1">
                          <a:latin typeface="Calibri"/>
                          <a:cs typeface="Calibri"/>
                        </a:rPr>
                        <a:t>Bike</a:t>
                      </a:r>
                      <a:r>
                        <a:rPr lang="es-419" sz="140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spc="-5" err="1">
                          <a:latin typeface="Calibri"/>
                          <a:cs typeface="Calibri"/>
                        </a:rPr>
                        <a:t>Underpasses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err="1">
                          <a:latin typeface="Calibri"/>
                          <a:cs typeface="Calibri"/>
                        </a:rPr>
                        <a:t>Initial</a:t>
                      </a:r>
                      <a:r>
                        <a:rPr lang="es-419" sz="1400" b="1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lang="es-419" sz="1400" b="1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Program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7606160" y="6216919"/>
            <a:ext cx="4076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*Estimated project costs are totaled from individual city submissions.</a:t>
            </a:r>
          </a:p>
          <a:p>
            <a:r>
              <a:rPr lang="en-US" sz="1100" i="1"/>
              <a:t>**Estimated project cost based on miles of bike facilities.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8CF3-3D85-AACA-BA14-B5BB566240C4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BF0604-11E2-2EDC-FD98-4E7E3A66FFC9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9" name="Graphic 15" descr="Alien Face with solid fill">
                <a:extLst>
                  <a:ext uri="{FF2B5EF4-FFF2-40B4-BE49-F238E27FC236}">
                    <a16:creationId xmlns:a16="http://schemas.microsoft.com/office/drawing/2014/main" id="{A75DB7ED-20F9-FD52-4B63-68116A577FE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" name="Graphic 9" descr="Alien Face with solid fill">
                <a:extLst>
                  <a:ext uri="{FF2B5EF4-FFF2-40B4-BE49-F238E27FC236}">
                    <a16:creationId xmlns:a16="http://schemas.microsoft.com/office/drawing/2014/main" id="{2C345798-F4A4-31A3-D0F7-22D5266BC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FF6674-C4CB-6941-8F64-22CF608F3C12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12" name="Graphic 11" descr="Alien Face with solid fill">
                  <a:extLst>
                    <a:ext uri="{FF2B5EF4-FFF2-40B4-BE49-F238E27FC236}">
                      <a16:creationId xmlns:a16="http://schemas.microsoft.com/office/drawing/2014/main" id="{521F6A1E-5A24-CADC-B67F-A4913D012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3F4C0-A463-3826-7BF4-813133337522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B04F486-8CDA-5455-9252-3309AA69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95106C8E-004B-8FCE-F135-8006DEF73DAF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795046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237368"/>
            <a:ext cx="9528590" cy="42914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Arterial Roadways / Complete Streets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8EA75-54E0-A8F7-095B-68C21E66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Management Features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Intersection Improvements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Calming Features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2593855" y="60925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 Improvements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Streets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E804EB-CEBF-5B4E-3280-C31A06F85F3B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B8A63E-6E3A-3371-030A-969BB85581C2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0" name="Graphic 7" descr="Alien Face with solid fill">
                <a:extLst>
                  <a:ext uri="{FF2B5EF4-FFF2-40B4-BE49-F238E27FC236}">
                    <a16:creationId xmlns:a16="http://schemas.microsoft.com/office/drawing/2014/main" id="{58ECBC67-651D-9920-E363-A15F168CD83B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EF1D04C-6974-0502-D729-B08753F5AFC3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02C1D7-C990-FC94-09BF-7C7170592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72132520-2FA3-482C-5436-063C96019D0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026765" y="1453664"/>
            <a:ext cx="8138469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$115.9M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$9.0M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srgbClr val="3793A0"/>
                </a:solidFill>
                <a:latin typeface="Calibri" panose="020F0502020204030204"/>
              </a:rPr>
              <a:t>Implementation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	$106.1M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$72.1M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$7.2M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$3.6M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$61.3M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$188.0M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4F25-5681-831E-82DD-9476E806BA3F}"/>
              </a:ext>
            </a:extLst>
          </p:cNvPr>
          <p:cNvSpPr txBox="1">
            <a:spLocks/>
          </p:cNvSpPr>
          <p:nvPr/>
        </p:nvSpPr>
        <p:spPr>
          <a:xfrm>
            <a:off x="255683" y="-3159"/>
            <a:ext cx="9582252" cy="407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Arterial Roadways/Complete Streets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A1E581-E513-5ACF-9294-8B03D17843F3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0BB3C5-B6DE-D703-D6C6-9F70410E21CB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2" name="Graphic 7" descr="Alien Face with solid fill">
                <a:extLst>
                  <a:ext uri="{FF2B5EF4-FFF2-40B4-BE49-F238E27FC236}">
                    <a16:creationId xmlns:a16="http://schemas.microsoft.com/office/drawing/2014/main" id="{4C7EA906-11DB-ADE2-F66B-2F3F821500FF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0DCECE5-6CD5-54C6-9251-EF8E000A4908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CA2F71-CD6B-9ADD-714A-6C14E3873D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0BBBBD50-7713-5F5D-3C98-BC1FCD13E82E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256944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8734" y="1061884"/>
          <a:ext cx="11222308" cy="48851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Atlantic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Florence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Shoemaker Bridge/Shoreline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Pre-implementation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Alondra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Slauson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Long Beach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5918975"/>
            <a:ext cx="4571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*Estimated project costs are totaled from individual city submissions.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400455" y="0"/>
            <a:ext cx="9893492" cy="4613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Arterial Roadways/Complete Streets</a:t>
            </a:r>
            <a:endParaRPr lang="en-US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EE91E-8150-7ABC-CA48-754CDC61B2F5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2BE820-13C7-86A9-83D7-EBB029655B4A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4" name="Graphic 7" descr="Alien Face with solid fill">
                <a:extLst>
                  <a:ext uri="{FF2B5EF4-FFF2-40B4-BE49-F238E27FC236}">
                    <a16:creationId xmlns:a16="http://schemas.microsoft.com/office/drawing/2014/main" id="{6E2CC739-2E5F-DAC5-E8B8-96233E5EACFD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B049B8A-CA76-F714-E469-C5D328FD175A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79F603-3705-9D03-24E1-DBDF38DF9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D535121F-ABF6-42EA-F6E4-DF172BBE299A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58785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628" y="1442102"/>
            <a:ext cx="3117238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43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Interchange Improvements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21912"/>
                <a:ext cx="3287582" cy="286469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Landscaping Features</a:t>
                </a: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281591" y="294330"/>
            <a:ext cx="9625125" cy="40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36919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Improvements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55992"/>
            <a:ext cx="3132618" cy="16664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49696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99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Sound Wall Improvements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Traffic Signals 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653F60-CCA2-A375-7B4F-4BD278F348D6}"/>
              </a:ext>
            </a:extLst>
          </p:cNvPr>
          <p:cNvGrpSpPr/>
          <p:nvPr/>
        </p:nvGrpSpPr>
        <p:grpSpPr>
          <a:xfrm>
            <a:off x="8168582" y="1369007"/>
            <a:ext cx="3123758" cy="394879"/>
            <a:chOff x="9257819" y="1654900"/>
            <a:chExt cx="2677988" cy="3193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35795-FE43-85D7-56DD-4C79E4659C1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8E9A0-96E4-F586-8D88-DF1C2E677663}"/>
                </a:ext>
              </a:extLst>
            </p:cNvPr>
            <p:cNvSpPr txBox="1"/>
            <p:nvPr/>
          </p:nvSpPr>
          <p:spPr>
            <a:xfrm>
              <a:off x="9263721" y="1666480"/>
              <a:ext cx="2637955" cy="267818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</a:rPr>
                <a:t>Auxiliary Lanes</a:t>
              </a: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57A20-074A-066D-1F68-DC934F32393C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109F76-6625-DFDA-F007-15DABF983D82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3" name="Graphic 12" descr="Alien Face with solid fill">
                <a:extLst>
                  <a:ext uri="{FF2B5EF4-FFF2-40B4-BE49-F238E27FC236}">
                    <a16:creationId xmlns:a16="http://schemas.microsoft.com/office/drawing/2014/main" id="{EDCC4614-89AD-3B6A-DB6E-9A4F1311C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4558E25-473F-8A4B-A9F8-FEC4B08501D1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767CB4D1-A89C-7B2E-175A-48C73B1D9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5BE77348-89E3-F714-A49E-86DB697529C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625542" y="1280398"/>
            <a:ext cx="8082337" cy="46782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$170.6M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$122.6M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$49.4M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$2.5M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$46.9M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		$220.0M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6D01C6-AC9D-46BB-8183-5AF41048FAAF}"/>
              </a:ext>
            </a:extLst>
          </p:cNvPr>
          <p:cNvSpPr txBox="1">
            <a:spLocks/>
          </p:cNvSpPr>
          <p:nvPr/>
        </p:nvSpPr>
        <p:spPr>
          <a:xfrm>
            <a:off x="80360" y="705"/>
            <a:ext cx="10204673" cy="546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16B147-9D5A-1815-673C-AED8C7028434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505B78-2276-5A66-0629-A85ABF06C453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2" name="Graphic 11" descr="Alien Face with solid fill">
                <a:extLst>
                  <a:ext uri="{FF2B5EF4-FFF2-40B4-BE49-F238E27FC236}">
                    <a16:creationId xmlns:a16="http://schemas.microsoft.com/office/drawing/2014/main" id="{053904B8-6A2F-FFB6-076E-A598E91F3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9FA873F-ADFF-418C-A871-D930A1174C4A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818510-FEF9-C5DF-DE70-61AFC73929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3DC7F907-4F23-8C19-4AF7-6EC34C518FD3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78764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B23D4-454F-7BBD-2158-DDCC8896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90" y="237369"/>
            <a:ext cx="10022222" cy="407161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Freeway Safety and Interchange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I-710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12345"/>
              </p:ext>
            </p:extLst>
          </p:nvPr>
        </p:nvGraphicFramePr>
        <p:xfrm>
          <a:off x="334298" y="981870"/>
          <a:ext cx="11373491" cy="5024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-58738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913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D055-D171-5716-D561-B108E9DAD26D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9A8BF4-617B-4101-BB5E-EFB994DA1D89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5" name="Graphic 14" descr="Alien Face with solid fill">
                <a:extLst>
                  <a:ext uri="{FF2B5EF4-FFF2-40B4-BE49-F238E27FC236}">
                    <a16:creationId xmlns:a16="http://schemas.microsoft.com/office/drawing/2014/main" id="{DD084031-E9A3-39C6-71AF-7FAC91A62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A856C97-02F7-9068-FD03-DF7B330B6AA6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E815465-D14B-8F29-75FE-B970C121CC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7F8FB5E1-54AD-117E-3239-F06DDD88D7AD}"/>
              </a:ext>
            </a:extLst>
          </p:cNvPr>
          <p:cNvSpPr txBox="1"/>
          <p:nvPr/>
        </p:nvSpPr>
        <p:spPr>
          <a:xfrm>
            <a:off x="7662365" y="659371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70AD7-6FAC-E09B-6EE4-F219A625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31321"/>
            <a:ext cx="9882701" cy="385696"/>
          </a:xfrm>
        </p:spPr>
        <p:txBody>
          <a:bodyPr/>
          <a:lstStyle/>
          <a:p>
            <a:r>
              <a:rPr lang="en-US"/>
              <a:t>Investment Plan Measure R/M Investment Summary –</a:t>
            </a:r>
            <a:br>
              <a:rPr lang="en-US"/>
            </a:br>
            <a:r>
              <a:rPr lang="en-US"/>
              <a:t>Goods Movement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62580" y="3832490"/>
            <a:ext cx="3331338" cy="2294528"/>
            <a:chOff x="9233423" y="1654900"/>
            <a:chExt cx="2702384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33423" y="1700711"/>
                <a:ext cx="2668252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Freight Rail Planning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988" y="3832490"/>
            <a:ext cx="3537073" cy="2294528"/>
            <a:chOff x="9233421" y="1654900"/>
            <a:chExt cx="2954099" cy="16415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33421" y="1654900"/>
              <a:ext cx="2954099" cy="338522"/>
              <a:chOff x="9233421" y="1654900"/>
              <a:chExt cx="2954099" cy="33852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33421" y="1716066"/>
                <a:ext cx="2954099" cy="2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On-Dock Freight Rail Facilities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409081" y="1291290"/>
            <a:ext cx="3327738" cy="377926"/>
            <a:chOff x="9253295" y="1647547"/>
            <a:chExt cx="2738459" cy="3267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253295" y="1647547"/>
              <a:ext cx="2738459" cy="30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Truck Program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Locomotive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71" y="1664514"/>
            <a:ext cx="3245772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ECEDEA-BF1F-1BA5-9D0E-F1BADCF6FDED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2452478-0047-7013-E592-339929ED0A51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24" name="Graphic 23" descr="Alien Face with solid fill">
                <a:extLst>
                  <a:ext uri="{FF2B5EF4-FFF2-40B4-BE49-F238E27FC236}">
                    <a16:creationId xmlns:a16="http://schemas.microsoft.com/office/drawing/2014/main" id="{4DFF3ED1-735B-C619-1DCA-73CB4887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1613750-DF69-4885-5D2A-51AAF0B94D6C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4C8DF3-ABC1-591B-BD64-991F5904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DD2AD49F-CEF3-8300-AD06-A3C798A382D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411" y="191701"/>
            <a:ext cx="868191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419" sz="3200" spc="-5" err="1"/>
              <a:t>Icebreaker</a:t>
            </a:r>
            <a:r>
              <a:rPr lang="es-419" sz="3200" spc="-5"/>
              <a:t> </a:t>
            </a:r>
            <a:r>
              <a:rPr lang="es-419" sz="3200" spc="-5" err="1"/>
              <a:t>Question</a:t>
            </a:r>
            <a:r>
              <a:rPr sz="3200" spc="-5"/>
              <a:t>– </a:t>
            </a:r>
            <a:r>
              <a:rPr lang="en-US" sz="3200" spc="-5"/>
              <a:t>Zoom Poll</a:t>
            </a:r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59739" y="1128668"/>
            <a:ext cx="5714999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indent="0">
              <a:lnSpc>
                <a:spcPct val="100000"/>
              </a:lnSpc>
              <a:spcBef>
                <a:spcPts val="0"/>
              </a:spcBef>
              <a:buSzPct val="89285"/>
              <a:buNone/>
              <a:tabLst>
                <a:tab pos="305435" algn="l"/>
              </a:tabLst>
            </a:pPr>
            <a:r>
              <a:rPr lang="es-419" sz="2400" b="1" spc="-10" err="1"/>
              <a:t>What</a:t>
            </a:r>
            <a:r>
              <a:rPr lang="es-419" sz="2400" b="1" spc="-10"/>
              <a:t> </a:t>
            </a:r>
            <a:r>
              <a:rPr lang="es-419" sz="2400" b="1" spc="-10" err="1"/>
              <a:t>city</a:t>
            </a:r>
            <a:r>
              <a:rPr lang="es-419" sz="2400" b="1" spc="-10"/>
              <a:t> do </a:t>
            </a:r>
            <a:r>
              <a:rPr lang="es-419" sz="2400" b="1" spc="-10" err="1"/>
              <a:t>you</a:t>
            </a:r>
            <a:r>
              <a:rPr lang="es-419" sz="2400" b="1" spc="-10"/>
              <a:t> </a:t>
            </a:r>
            <a:r>
              <a:rPr lang="es-419" sz="2400" b="1" spc="-10" err="1"/>
              <a:t>live</a:t>
            </a:r>
            <a:r>
              <a:rPr lang="es-419" sz="2400" b="1" spc="-10"/>
              <a:t>, </a:t>
            </a:r>
            <a:r>
              <a:rPr lang="es-419" sz="2400" b="1" spc="-10" err="1"/>
              <a:t>work</a:t>
            </a:r>
            <a:r>
              <a:rPr lang="es-419" sz="2400" b="1" spc="-10"/>
              <a:t>, </a:t>
            </a:r>
            <a:r>
              <a:rPr lang="es-419" sz="2400" b="1" spc="-10" err="1"/>
              <a:t>or</a:t>
            </a:r>
            <a:r>
              <a:rPr lang="es-419" sz="2400" b="1" spc="-10"/>
              <a:t> </a:t>
            </a:r>
            <a:r>
              <a:rPr lang="es-419" sz="2400" b="1" spc="-10" err="1"/>
              <a:t>spend</a:t>
            </a:r>
            <a:r>
              <a:rPr lang="es-419" sz="2400" b="1" spc="-10"/>
              <a:t> </a:t>
            </a:r>
            <a:r>
              <a:rPr lang="es-419" sz="2400" b="1" spc="-10" err="1"/>
              <a:t>most</a:t>
            </a:r>
            <a:r>
              <a:rPr lang="es-419" sz="2400" b="1" spc="-10"/>
              <a:t> </a:t>
            </a:r>
            <a:r>
              <a:rPr lang="es-419" sz="2400" b="1" spc="-10" err="1"/>
              <a:t>of</a:t>
            </a:r>
            <a:r>
              <a:rPr lang="es-419" sz="2400" b="1" spc="-10"/>
              <a:t> </a:t>
            </a:r>
            <a:r>
              <a:rPr lang="es-419" sz="2400" b="1" spc="-10" err="1"/>
              <a:t>your</a:t>
            </a:r>
            <a:r>
              <a:rPr lang="es-419" sz="2400" b="1" spc="-10"/>
              <a:t> time in?</a:t>
            </a:r>
            <a:br>
              <a:rPr lang="en-US" sz="2000"/>
            </a:br>
            <a:r>
              <a:rPr lang="pt-BR" i="1"/>
              <a:t>Communities are organized by segment, north to south</a:t>
            </a:r>
            <a:endParaRPr sz="2400" i="1"/>
          </a:p>
        </p:txBody>
      </p:sp>
      <p:sp>
        <p:nvSpPr>
          <p:cNvPr id="4" name="object 4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C9F7CF6F-16B0-18DD-7976-4A030B7E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036" y="1094948"/>
            <a:ext cx="5109170" cy="5368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7196A5-0ABA-DCF4-0A2B-BC42DF0E5B48}"/>
              </a:ext>
            </a:extLst>
          </p:cNvPr>
          <p:cNvSpPr txBox="1"/>
          <p:nvPr/>
        </p:nvSpPr>
        <p:spPr>
          <a:xfrm>
            <a:off x="-10264968" y="-1161439"/>
            <a:ext cx="677778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9150" marR="5080" lvl="1" indent="-342900">
              <a:spcAft>
                <a:spcPts val="1200"/>
              </a:spcAft>
              <a:buSzPct val="89583"/>
              <a:buFontTx/>
              <a:buChar char="&gt;"/>
              <a:tabLst>
                <a:tab pos="762635" algn="l"/>
              </a:tabLst>
            </a:pPr>
            <a:r>
              <a:rPr lang="en-US" b="1" spc="-5">
                <a:cs typeface="Calibri"/>
              </a:rPr>
              <a:t>Northern segment</a:t>
            </a:r>
            <a:r>
              <a:rPr lang="en-US">
                <a:cs typeface="Calibri"/>
              </a:rPr>
              <a:t>– </a:t>
            </a:r>
            <a:br>
              <a:rPr lang="en-US">
                <a:cs typeface="Calibri"/>
              </a:rPr>
            </a:br>
            <a:r>
              <a:rPr lang="en-US" spc="-20">
                <a:cs typeface="Calibri"/>
              </a:rPr>
              <a:t>East </a:t>
            </a:r>
            <a:r>
              <a:rPr lang="en-US">
                <a:cs typeface="Calibri"/>
              </a:rPr>
              <a:t>LA, </a:t>
            </a:r>
            <a:r>
              <a:rPr lang="en-US" spc="-10">
                <a:cs typeface="Calibri"/>
              </a:rPr>
              <a:t>Commerce, Montebello, </a:t>
            </a:r>
            <a:r>
              <a:rPr lang="en-US" spc="-25">
                <a:cs typeface="Calibri"/>
              </a:rPr>
              <a:t>Vernon, </a:t>
            </a:r>
            <a:r>
              <a:rPr lang="en-US" spc="-5">
                <a:cs typeface="Calibri"/>
              </a:rPr>
              <a:t>Boyle</a:t>
            </a:r>
            <a:r>
              <a:rPr lang="en-US" spc="65">
                <a:cs typeface="Calibri"/>
              </a:rPr>
              <a:t> </a:t>
            </a:r>
            <a:r>
              <a:rPr lang="en-US" spc="-10">
                <a:cs typeface="Calibri"/>
              </a:rPr>
              <a:t>Heights</a:t>
            </a:r>
            <a:endParaRPr lang="en-US">
              <a:cs typeface="Calibri"/>
            </a:endParaRPr>
          </a:p>
          <a:p>
            <a:pPr marL="819785" lvl="1" indent="-342900">
              <a:lnSpc>
                <a:spcPct val="100000"/>
              </a:lnSpc>
              <a:spcAft>
                <a:spcPts val="1200"/>
              </a:spcAft>
              <a:buSzPct val="89583"/>
              <a:buFontTx/>
              <a:buChar char="&gt;"/>
              <a:tabLst>
                <a:tab pos="762635" algn="l"/>
              </a:tabLst>
            </a:pPr>
            <a:r>
              <a:rPr lang="es-419" b="1" spc="-5" err="1">
                <a:cs typeface="Calibri"/>
              </a:rPr>
              <a:t>Southeast</a:t>
            </a:r>
            <a:r>
              <a:rPr lang="es-419" b="1" spc="-5">
                <a:cs typeface="Calibri"/>
              </a:rPr>
              <a:t> LA </a:t>
            </a:r>
            <a:r>
              <a:rPr lang="es-419" b="1" spc="-5" err="1">
                <a:cs typeface="Calibri"/>
              </a:rPr>
              <a:t>segment</a:t>
            </a:r>
            <a:r>
              <a:rPr lang="en-US">
                <a:cs typeface="Calibri"/>
              </a:rPr>
              <a:t>– </a:t>
            </a:r>
            <a:br>
              <a:rPr lang="en-US">
                <a:cs typeface="Calibri"/>
              </a:rPr>
            </a:br>
            <a:r>
              <a:rPr lang="en-US" spc="-10">
                <a:cs typeface="Calibri"/>
              </a:rPr>
              <a:t>Maywood, </a:t>
            </a:r>
            <a:r>
              <a:rPr lang="en-US" spc="-15">
                <a:cs typeface="Calibri"/>
              </a:rPr>
              <a:t>Huntington Park, </a:t>
            </a:r>
            <a:r>
              <a:rPr lang="en-US" spc="-5">
                <a:cs typeface="Calibri"/>
              </a:rPr>
              <a:t>Bell, </a:t>
            </a:r>
            <a:r>
              <a:rPr lang="en-US" spc="-35">
                <a:cs typeface="Calibri"/>
              </a:rPr>
              <a:t>Cudahy, </a:t>
            </a:r>
            <a:r>
              <a:rPr lang="en-US" spc="-5">
                <a:cs typeface="Calibri"/>
              </a:rPr>
              <a:t>Bell </a:t>
            </a:r>
            <a:r>
              <a:rPr lang="en-US" spc="-10">
                <a:cs typeface="Calibri"/>
              </a:rPr>
              <a:t>Gardens, </a:t>
            </a:r>
            <a:r>
              <a:rPr lang="en-US" spc="-5">
                <a:cs typeface="Calibri"/>
              </a:rPr>
              <a:t>South </a:t>
            </a:r>
            <a:r>
              <a:rPr lang="en-US" spc="-15">
                <a:cs typeface="Calibri"/>
              </a:rPr>
              <a:t>Gate,</a:t>
            </a:r>
            <a:r>
              <a:rPr lang="en-US" spc="90">
                <a:cs typeface="Calibri"/>
              </a:rPr>
              <a:t> </a:t>
            </a:r>
            <a:r>
              <a:rPr lang="en-US" spc="-35">
                <a:cs typeface="Calibri"/>
              </a:rPr>
              <a:t>Downey, </a:t>
            </a:r>
            <a:r>
              <a:rPr lang="en-US" spc="-25">
                <a:cs typeface="Calibri"/>
              </a:rPr>
              <a:t>Lynwood</a:t>
            </a:r>
            <a:endParaRPr lang="en-US">
              <a:cs typeface="Calibri"/>
            </a:endParaRPr>
          </a:p>
          <a:p>
            <a:pPr marL="819785" lvl="1" indent="-342900">
              <a:lnSpc>
                <a:spcPct val="100000"/>
              </a:lnSpc>
              <a:spcAft>
                <a:spcPts val="1200"/>
              </a:spcAft>
              <a:buSzPct val="89583"/>
              <a:buFontTx/>
              <a:buChar char="&gt;"/>
              <a:tabLst>
                <a:tab pos="762635" algn="l"/>
              </a:tabLst>
            </a:pPr>
            <a:r>
              <a:rPr lang="en-US" b="1">
                <a:cs typeface="Calibri"/>
              </a:rPr>
              <a:t>Mid-Corridor</a:t>
            </a:r>
            <a:r>
              <a:rPr lang="en-US">
                <a:cs typeface="Calibri"/>
              </a:rPr>
              <a:t>– </a:t>
            </a:r>
            <a:br>
              <a:rPr lang="en-US">
                <a:cs typeface="Calibri"/>
              </a:rPr>
            </a:br>
            <a:r>
              <a:rPr lang="en-US" spc="-10">
                <a:cs typeface="Calibri"/>
              </a:rPr>
              <a:t>Compton, </a:t>
            </a:r>
            <a:r>
              <a:rPr lang="en-US" spc="-15">
                <a:cs typeface="Calibri"/>
              </a:rPr>
              <a:t>Paramount, </a:t>
            </a:r>
            <a:r>
              <a:rPr lang="en-US" spc="-10">
                <a:cs typeface="Calibri"/>
              </a:rPr>
              <a:t>Carson,</a:t>
            </a:r>
            <a:r>
              <a:rPr lang="en-US" spc="-35">
                <a:cs typeface="Calibri"/>
              </a:rPr>
              <a:t> </a:t>
            </a:r>
            <a:r>
              <a:rPr lang="en-US" spc="-10">
                <a:cs typeface="Calibri"/>
              </a:rPr>
              <a:t>Bellflower</a:t>
            </a:r>
            <a:endParaRPr lang="en-US"/>
          </a:p>
          <a:p>
            <a:pPr marL="819150" marR="5080" lvl="1" indent="-342900">
              <a:lnSpc>
                <a:spcPct val="100000"/>
              </a:lnSpc>
              <a:spcAft>
                <a:spcPts val="1200"/>
              </a:spcAft>
              <a:buSzPct val="89583"/>
              <a:buFontTx/>
              <a:buChar char="&gt;"/>
              <a:tabLst>
                <a:tab pos="762635" algn="l"/>
              </a:tabLst>
            </a:pPr>
            <a:r>
              <a:rPr lang="en-US" b="1" spc="-5">
                <a:latin typeface="Calibri"/>
                <a:cs typeface="Calibri"/>
              </a:rPr>
              <a:t>Southern segment</a:t>
            </a:r>
            <a:r>
              <a:rPr lang="en-US">
                <a:latin typeface="Calibri"/>
                <a:cs typeface="Calibri"/>
              </a:rPr>
              <a:t>– </a:t>
            </a:r>
            <a:br>
              <a:rPr lang="en-US">
                <a:latin typeface="Calibri"/>
                <a:cs typeface="Calibri"/>
              </a:rPr>
            </a:br>
            <a:r>
              <a:rPr lang="en-US" spc="-15">
                <a:latin typeface="Calibri"/>
                <a:cs typeface="Calibri"/>
              </a:rPr>
              <a:t>Lakewood, </a:t>
            </a:r>
            <a:r>
              <a:rPr lang="en-US" spc="-5">
                <a:latin typeface="Calibri"/>
                <a:cs typeface="Calibri"/>
              </a:rPr>
              <a:t>Signal Hill, Long Beach, </a:t>
            </a:r>
            <a:r>
              <a:rPr lang="en-US">
                <a:latin typeface="Calibri"/>
                <a:cs typeface="Calibri"/>
              </a:rPr>
              <a:t>San </a:t>
            </a:r>
            <a:r>
              <a:rPr lang="en-US" spc="-25">
                <a:latin typeface="Calibri"/>
                <a:cs typeface="Calibri"/>
              </a:rPr>
              <a:t>Pedro, </a:t>
            </a:r>
            <a:r>
              <a:rPr lang="en-US" spc="-10">
                <a:latin typeface="Calibri"/>
                <a:cs typeface="Calibri"/>
              </a:rPr>
              <a:t>Wilmington, </a:t>
            </a:r>
            <a:r>
              <a:rPr lang="en-US" spc="-15">
                <a:latin typeface="Calibri"/>
                <a:cs typeface="Calibri"/>
              </a:rPr>
              <a:t>Ports  </a:t>
            </a:r>
            <a:r>
              <a:rPr lang="en-US" spc="-5">
                <a:latin typeface="Calibri"/>
                <a:cs typeface="Calibri"/>
              </a:rPr>
              <a:t>of LA and Long</a:t>
            </a:r>
            <a:r>
              <a:rPr lang="en-US" spc="-20">
                <a:latin typeface="Calibri"/>
                <a:cs typeface="Calibri"/>
              </a:rPr>
              <a:t> </a:t>
            </a:r>
            <a:r>
              <a:rPr lang="en-US" spc="-5">
                <a:latin typeface="Calibri"/>
                <a:cs typeface="Calibri"/>
              </a:rPr>
              <a:t>Beach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0E4B5DB-1506-FF50-04C8-3DAAAB0D75FF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644" y="-171010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112069" y="1443347"/>
            <a:ext cx="7716675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: 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$80.0M</a:t>
            </a:r>
            <a:endParaRPr lang="en-US" sz="2400" b="1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47223-1643-1F49-D0E5-1A311441039C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8C2A8B-DB37-810F-260F-FCA18F3AAF8B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6B02B5A5-F5E8-79B8-4D06-2C56282A3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E81100-F54E-6F0A-1D76-E4E0DCC607AF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6C94AF-8E2C-8AA2-5259-4E00E07FD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82B85F16-0686-C09F-8D43-005AB1A75828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800176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E1E3D-2CC3-BFF1-FF65-88B39AFF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1" y="267607"/>
            <a:ext cx="10075884" cy="42862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76778"/>
              </p:ext>
            </p:extLst>
          </p:nvPr>
        </p:nvGraphicFramePr>
        <p:xfrm>
          <a:off x="587527" y="1115351"/>
          <a:ext cx="10634595" cy="4957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5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Long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Beach-East Los Angeles  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Corridor 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Clean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Truck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0" spc="0">
                          <a:latin typeface="Calibri"/>
                          <a:cs typeface="Calibri"/>
                        </a:rPr>
                        <a:t> (Also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 b="0" spc="0">
                          <a:latin typeface="Calibri"/>
                          <a:cs typeface="Calibri"/>
                        </a:rPr>
                        <a:t>  referred to as </a:t>
                      </a:r>
                      <a:r>
                        <a:rPr lang="en-US" sz="1400" b="0">
                          <a:latin typeface="Calibri"/>
                          <a:cs typeface="Calibri"/>
                        </a:rPr>
                        <a:t>ZE </a:t>
                      </a:r>
                      <a:r>
                        <a:rPr lang="en-US" sz="1400" b="0" spc="-10">
                          <a:latin typeface="Calibri"/>
                          <a:cs typeface="Calibri"/>
                        </a:rPr>
                        <a:t>Truck Program)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1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3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Clean Truck Infrastructure</a:t>
                      </a: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Freight Rail Electrification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Goods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Movement Freight Rail</a:t>
                      </a:r>
                      <a:r>
                        <a:rPr lang="en-US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Study</a:t>
                      </a:r>
                      <a:endParaRPr lang="en-US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800" b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marL="1030605">
                        <a:lnSpc>
                          <a:spcPct val="100000"/>
                        </a:lnSpc>
                      </a:pPr>
                      <a:endParaRPr lang="en-US" sz="1050" b="0">
                        <a:latin typeface="Times New Roman"/>
                        <a:cs typeface="Times New Roman"/>
                      </a:endParaRPr>
                    </a:p>
                    <a:p>
                      <a:pPr marL="1030605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Movement</a:t>
                      </a:r>
                      <a:r>
                        <a:rPr sz="1400" b="1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*Estimated project costs are totaled from individual city submissions.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2DE5D8-22E0-E85B-7E23-DC50A74200E8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F3EB66-6938-C26A-90E4-00F6291DD89F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9" name="Graphic 8" descr="Alien Face with solid fill">
                <a:extLst>
                  <a:ext uri="{FF2B5EF4-FFF2-40B4-BE49-F238E27FC236}">
                    <a16:creationId xmlns:a16="http://schemas.microsoft.com/office/drawing/2014/main" id="{31DC3FB0-DF95-D8CB-CFC4-6D3407385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DB9B4A6-2A2E-65CD-A80D-5FEF8DD388CD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827D3-7AF8-78B2-860F-45EA61E9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3728C3C1-FEA1-4CD7-DC82-6FB0CCF86C55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68362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53033" y="4071710"/>
            <a:ext cx="317926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7170E-8E35-25D0-49E2-4CC65F02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8000841" y="3843682"/>
            <a:ext cx="346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Improved Transit Amenities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82594" y="1401551"/>
            <a:ext cx="317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Transit Service Improvements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176048" y="1422615"/>
            <a:ext cx="317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Priority Lanes</a:t>
            </a: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547077" y="-90723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C97C6F-AE24-2CD0-824B-EFEA4656F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 b="5440"/>
          <a:stretch/>
        </p:blipFill>
        <p:spPr>
          <a:xfrm>
            <a:off x="4188958" y="4171898"/>
            <a:ext cx="3170129" cy="16891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9480" y="3837213"/>
            <a:ext cx="3176365" cy="33810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148898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196358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 </a:t>
            </a:r>
          </a:p>
          <a:p>
            <a:r>
              <a:rPr lang="en-US"/>
              <a:t>Transit</a:t>
            </a:r>
            <a:endParaRPr lang="en-US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53097" y="3870263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Quad Gates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CEE2A0-BCD4-5D8C-8DAF-83F5DA55E68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95BB28-6284-541E-93AD-40EDCFC73653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31" name="Graphic 30" descr="Alien Face with solid fill">
                <a:extLst>
                  <a:ext uri="{FF2B5EF4-FFF2-40B4-BE49-F238E27FC236}">
                    <a16:creationId xmlns:a16="http://schemas.microsoft.com/office/drawing/2014/main" id="{ED04825B-7F4A-F840-0C8C-3A2F511FE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6D7685-137B-218F-EDB6-6E48FFACA3A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AutoShape 2" descr="Icons and Pictograms – Making Metro">
              <a:extLst>
                <a:ext uri="{FF2B5EF4-FFF2-40B4-BE49-F238E27FC236}">
                  <a16:creationId xmlns:a16="http://schemas.microsoft.com/office/drawing/2014/main" id="{CB080D00-35C4-F6B4-4EF0-F7842EBE85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6">
              <a:extLst>
                <a:ext uri="{FF2B5EF4-FFF2-40B4-BE49-F238E27FC236}">
                  <a16:creationId xmlns:a16="http://schemas.microsoft.com/office/drawing/2014/main" id="{4D8FA2D6-F30A-4EBA-8D46-FA069F3D36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D2CC48FE-A442-E598-40AB-6A67C2DAE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48FABB04-E5E1-CE82-3D0B-8A17FDCB71C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91" y="-194654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Transit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819192" y="1356675"/>
            <a:ext cx="7601033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$29.0M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$5.0M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$24.0M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$96M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$4.8M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81.6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$125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</a:rPr>
              <a:t>.0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42FB8-FEBA-DB90-0C8A-1ED50B532C9F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766F96-457C-F3BF-D79A-18B7A0F1E5CB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6" name="Graphic 15" descr="Alien Face with solid fill">
                <a:extLst>
                  <a:ext uri="{FF2B5EF4-FFF2-40B4-BE49-F238E27FC236}">
                    <a16:creationId xmlns:a16="http://schemas.microsoft.com/office/drawing/2014/main" id="{42C9CFF9-ECE6-415B-183D-FDBBD107C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D5321DD-5F83-FB8B-8E8A-4C672900320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utoShape 2" descr="Icons and Pictograms – Making Metro">
              <a:extLst>
                <a:ext uri="{FF2B5EF4-FFF2-40B4-BE49-F238E27FC236}">
                  <a16:creationId xmlns:a16="http://schemas.microsoft.com/office/drawing/2014/main" id="{A21DEC5F-6712-4666-D774-CDB64ADBCE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6">
              <a:extLst>
                <a:ext uri="{FF2B5EF4-FFF2-40B4-BE49-F238E27FC236}">
                  <a16:creationId xmlns:a16="http://schemas.microsoft.com/office/drawing/2014/main" id="{BD37244E-05F4-0902-A839-542DA8521D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E7A87756-A8F0-6C43-37FA-9B46B35B2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">
            <a:extLst>
              <a:ext uri="{FF2B5EF4-FFF2-40B4-BE49-F238E27FC236}">
                <a16:creationId xmlns:a16="http://schemas.microsoft.com/office/drawing/2014/main" id="{8A6EC4B5-EB76-9D90-1842-F92238CE5AB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138496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4184A-676A-8C2A-0FC3-1D664302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09119"/>
              </p:ext>
            </p:extLst>
          </p:nvPr>
        </p:nvGraphicFramePr>
        <p:xfrm>
          <a:off x="462454" y="1016352"/>
          <a:ext cx="11264290" cy="500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6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Project 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Name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2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2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2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200" b="1" spc="-5">
                          <a:latin typeface="Calibri"/>
                          <a:cs typeface="Calibri"/>
                        </a:rPr>
                        <a:t>*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>
                          <a:latin typeface="Calibri"/>
                          <a:cs typeface="Calibri"/>
                        </a:rPr>
                        <a:t>Phase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Stop</a:t>
                      </a:r>
                      <a:r>
                        <a:rPr sz="12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Improvements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Install Quad Safety Gates at all </a:t>
                      </a:r>
                      <a:r>
                        <a:rPr sz="1200">
                          <a:latin typeface="Calibri"/>
                          <a:cs typeface="Calibri"/>
                        </a:rPr>
                        <a:t>A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Line [Blue Line]</a:t>
                      </a:r>
                      <a:r>
                        <a:rPr sz="120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Crossings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Compton Transit </a:t>
                      </a:r>
                      <a:r>
                        <a:rPr sz="120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Operations </a:t>
                      </a:r>
                      <a:r>
                        <a:rPr sz="1200">
                          <a:latin typeface="Calibri"/>
                          <a:cs typeface="Calibri"/>
                        </a:rPr>
                        <a:t>Center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Enhancements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260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(Atlantic</a:t>
                      </a:r>
                      <a:r>
                        <a:rPr sz="120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(Florence)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(Long Beach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108</a:t>
                      </a:r>
                      <a:r>
                        <a:rPr sz="12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(Slauson)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Program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2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2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Transit</a:t>
                      </a:r>
                      <a:r>
                        <a:rPr sz="1200" b="1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7792654" y="6019147"/>
            <a:ext cx="39340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*Estimated project costs are totaled from individual city submissions.</a:t>
            </a:r>
          </a:p>
          <a:p>
            <a:r>
              <a:rPr lang="en-US" sz="1000" i="1"/>
              <a:t>** Total cost based on installation of a defined number of improvements.</a:t>
            </a:r>
          </a:p>
          <a:p>
            <a:r>
              <a:rPr lang="en-US" sz="1000" i="1"/>
              <a:t>***Project cost based on Blue Line First Last Mile estimate for Compton.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102320" y="-2045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 Transit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E3CED-3F87-1B1C-1082-88D18D7406A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EA1C0E-C4AD-1ED3-5F08-A9F2E7D03094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8" name="Graphic 17" descr="Alien Face with solid fill">
                <a:extLst>
                  <a:ext uri="{FF2B5EF4-FFF2-40B4-BE49-F238E27FC236}">
                    <a16:creationId xmlns:a16="http://schemas.microsoft.com/office/drawing/2014/main" id="{749AE989-AA9A-B51A-4ADD-6F4E971F8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6EE88A-6A03-1D83-27C7-B622417F0E2E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AutoShape 2" descr="Icons and Pictograms – Making Metro">
              <a:extLst>
                <a:ext uri="{FF2B5EF4-FFF2-40B4-BE49-F238E27FC236}">
                  <a16:creationId xmlns:a16="http://schemas.microsoft.com/office/drawing/2014/main" id="{A76EFCDF-B19D-6C22-683D-8F55E55C2C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CDD4D340-DBAD-8EC1-C29D-70AB0FE14F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1AD5960-9582-7613-B3E0-ABD637A4B4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FE65715E-E605-2463-20B6-104ABCA4FAD9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706537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9" y="265026"/>
            <a:ext cx="9639544" cy="406734"/>
          </a:xfrm>
        </p:spPr>
        <p:txBody>
          <a:bodyPr/>
          <a:lstStyle/>
          <a:p>
            <a:r>
              <a:rPr lang="en-US">
                <a:cs typeface="Calibri"/>
              </a:rPr>
              <a:t>Explore the LB-ELA Corridor StoryMap &amp; Dashboard!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BB043-018E-5130-AE7E-FC00C5F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5D5882B-709B-43AC-DBE9-CF1F67BC08B9}"/>
              </a:ext>
            </a:extLst>
          </p:cNvPr>
          <p:cNvSpPr txBox="1"/>
          <p:nvPr/>
        </p:nvSpPr>
        <p:spPr>
          <a:xfrm>
            <a:off x="4056435" y="6583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E5650-BEE0-E5F6-303D-9F5235EE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6" y="1170456"/>
            <a:ext cx="5624275" cy="3365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0EEE5-3C1A-3E63-1B49-591A4A99A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r="17215"/>
          <a:stretch/>
        </p:blipFill>
        <p:spPr>
          <a:xfrm>
            <a:off x="7028166" y="1170456"/>
            <a:ext cx="4614649" cy="3450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sz="2000" i="1">
                <a:solidFill>
                  <a:srgbClr val="0070C0"/>
                </a:solidFill>
                <a:latin typeface="ScalaSansPro-Ita"/>
              </a:rPr>
              <a:t> 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58E8AD6-63C4-9C0C-18AA-3F3A50F68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70" y="1905000"/>
            <a:ext cx="3428393" cy="24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Next Phase of Public Engagement Efforts</a:t>
            </a: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In-Person 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827227"/>
              </p:ext>
            </p:extLst>
          </p:nvPr>
        </p:nvGraphicFramePr>
        <p:xfrm>
          <a:off x="316775" y="1117681"/>
          <a:ext cx="9045632" cy="5221946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67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In-Person  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Meeting Location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Thursday, February 1,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Wed., February 7, 2024 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Bateman Hall</a:t>
                      </a:r>
                      <a:endParaRPr lang="en-US" sz="18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8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8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Lynwood, CA 90262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</a:t>
                      </a:r>
                      <a:endParaRPr lang="en-US" sz="18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Monday, February 12,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Museum of Latin American</a:t>
                      </a:r>
                      <a:r>
                        <a:rPr lang="en-US" sz="18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8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Art</a:t>
                      </a:r>
                      <a:endParaRPr lang="en-US" sz="18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Wed., February 21,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Calibri"/>
                        </a:rPr>
                        <a:t>East Rancho Dominguez Park</a:t>
                      </a:r>
                      <a:endParaRPr lang="en-US" sz="1800"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800">
                          <a:effectLst/>
                          <a:latin typeface="Calibri"/>
                        </a:rPr>
                        <a:t>East Compton, CA 90221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D317231-783A-DB2B-F0F9-C8359A3D2988}"/>
              </a:ext>
            </a:extLst>
          </p:cNvPr>
          <p:cNvSpPr txBox="1"/>
          <p:nvPr/>
        </p:nvSpPr>
        <p:spPr>
          <a:xfrm>
            <a:off x="3984811" y="65765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Virtual</a:t>
            </a:r>
            <a:r>
              <a:rPr lang="en-US" b="0" i="1"/>
              <a:t>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43707"/>
              </p:ext>
            </p:extLst>
          </p:nvPr>
        </p:nvGraphicFramePr>
        <p:xfrm>
          <a:off x="324513" y="1019370"/>
          <a:ext cx="9151996" cy="558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46710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Local Streaming Sites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MEETING #1 – Lunch</a:t>
                      </a:r>
                      <a:endParaRPr lang="en-US" sz="2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Thursday, February </a:t>
                      </a: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, 2024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MEETING #2 – Weekend</a:t>
                      </a:r>
                      <a:endParaRPr lang="en-US" sz="18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Saturday, February 3, 2024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Virtual Meeting #3 – Evening</a:t>
                      </a:r>
                      <a:endParaRPr lang="en-US" sz="2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Monday, February 5, 2024</a:t>
                      </a:r>
                      <a:endParaRPr lang="en-US" sz="20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20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MEETING #4 – Evening</a:t>
                      </a:r>
                      <a:endParaRPr lang="en-US" sz="2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Wednesday, Feb. 13, 2024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800" b="1" i="0" u="none" strike="noStrike" kern="1200">
                          <a:solidFill>
                            <a:srgbClr val="91879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6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1D0AABB-5658-BD3C-E31D-32F787554824}"/>
              </a:ext>
            </a:extLst>
          </p:cNvPr>
          <p:cNvSpPr txBox="1"/>
          <p:nvPr/>
        </p:nvSpPr>
        <p:spPr>
          <a:xfrm>
            <a:off x="3984811" y="661714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n-US"/>
              <a:t>Find us at Information Booths &amp; Pop-Ups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6628-53BE-7FD7-8061-5444F6FE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287356" y="1604000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00405" y="3879547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00405" y="2545682"/>
            <a:ext cx="2951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Information Booths</a:t>
            </a:r>
            <a:endParaRPr lang="en-US" b="1"/>
          </a:p>
          <a:p>
            <a:r>
              <a:rPr lang="en-US" i="1"/>
              <a:t>Local community events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287356" y="4756556"/>
            <a:ext cx="38925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Pop-Ups at Activity Centers</a:t>
            </a:r>
          </a:p>
          <a:p>
            <a:r>
              <a:rPr lang="en-US" i="1"/>
              <a:t>Transit stations/stops, markets, other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C9B5FC72-AB89-FA23-20E1-2787BE936EAD}"/>
              </a:ext>
            </a:extLst>
          </p:cNvPr>
          <p:cNvSpPr txBox="1"/>
          <p:nvPr/>
        </p:nvSpPr>
        <p:spPr>
          <a:xfrm>
            <a:off x="4273562" y="659676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i="1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035" r="17683"/>
          <a:stretch/>
        </p:blipFill>
        <p:spPr>
          <a:xfrm rot="5400000">
            <a:off x="5053620" y="665502"/>
            <a:ext cx="2686637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74502" y="3985115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Metro Project Team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Strategic</a:t>
              </a:r>
              <a:r>
                <a:rPr lang="es-419" sz="1600" i="1">
                  <a:cs typeface="Arial"/>
                </a:rPr>
                <a:t> </a:t>
              </a:r>
              <a:r>
                <a:rPr lang="es-419" sz="1600" i="1" err="1">
                  <a:cs typeface="Arial"/>
                </a:rPr>
                <a:t>Innovation</a:t>
              </a:r>
              <a:endParaRPr lang="es-419" sz="1600" i="1"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Equity</a:t>
                </a:r>
                <a:r>
                  <a:rPr lang="es-419" sz="1600" i="1">
                    <a:cs typeface="Arial"/>
                  </a:rPr>
                  <a:t> and </a:t>
                </a:r>
                <a:r>
                  <a:rPr lang="es-419" sz="1600" i="1" err="1">
                    <a:cs typeface="Arial"/>
                  </a:rPr>
                  <a:t>Race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Countywide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Planning</a:t>
                </a:r>
                <a:r>
                  <a:rPr lang="es-419" sz="1600" i="1">
                    <a:cs typeface="Arial"/>
                  </a:rPr>
                  <a:t> &amp; </a:t>
                </a:r>
                <a:r>
                  <a:rPr lang="es-419" sz="1600" i="1" err="1">
                    <a:cs typeface="Arial"/>
                  </a:rPr>
                  <a:t>Development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74735" y="4133787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1"/>
              <a:chOff x="5863934" y="455081"/>
              <a:chExt cx="4550983" cy="545018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Community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Relations</a:t>
                </a:r>
                <a:endParaRPr lang="es-419" sz="1600" i="1">
                  <a:cs typeface="Arial"/>
                </a:endParaRP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cs typeface="Arial"/>
              </a:rPr>
              <a:t>Highway Programs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Multimodal </a:t>
            </a:r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Integrated</a:t>
            </a:r>
            <a:endParaRPr lang="es-419" i="1">
              <a:solidFill>
                <a:srgbClr val="000000"/>
              </a:solidFill>
              <a:latin typeface="Calibri"/>
              <a:ea typeface="Calibri"/>
              <a:cs typeface="Calibri" panose="020F0502020204030204"/>
            </a:endParaRPr>
          </a:p>
          <a:p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Planning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Equity</a:t>
              </a:r>
              <a:r>
                <a:rPr lang="es-419" sz="1600" i="1">
                  <a:cs typeface="Arial"/>
                </a:rPr>
                <a:t> and </a:t>
              </a:r>
              <a:r>
                <a:rPr lang="es-419" sz="1600" i="1" err="1">
                  <a:cs typeface="Arial"/>
                </a:rPr>
                <a:t>Race</a:t>
              </a:r>
              <a:endParaRPr lang="es-419" sz="1600" i="1">
                <a:cs typeface="Arial"/>
              </a:endParaRP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8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E52B9-8DF8-0E45-BAA9-888411CFD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/>
                <a:t>Learn more about the Draft Corridor Mobility Investment Plan </a:t>
              </a:r>
              <a:br>
                <a:rPr lang="en-US" spc="-30"/>
              </a:br>
              <a:r>
                <a:rPr lang="en-US" spc="-30"/>
                <a:t>as well as options to engage with us and submit your comments by </a:t>
              </a:r>
              <a:r>
                <a:rPr lang="en-US" b="1" spc="-30"/>
                <a:t>Friday, March 1, 2024</a:t>
              </a:r>
              <a:r>
                <a:rPr lang="en-US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1920895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Public Comment on the Draft Investment Plan</a:t>
            </a:r>
            <a:endParaRPr lang="fr-FR" sz="4000" b="1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49E3-D356-164E-9B10-610E755F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cs typeface="Calibri"/>
              </a:rPr>
              <a:t>Ask Questions &amp; Comment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94EE8-9CE2-CE4D-9FF3-04996C79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964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37873E-DED9-4A3B-8E73-ACAD875C15F0}"/>
              </a:ext>
            </a:extLst>
          </p:cNvPr>
          <p:cNvGrpSpPr/>
          <p:nvPr/>
        </p:nvGrpSpPr>
        <p:grpSpPr>
          <a:xfrm>
            <a:off x="240114" y="6154509"/>
            <a:ext cx="1457119" cy="470357"/>
            <a:chOff x="2085360" y="5841270"/>
            <a:chExt cx="1457119" cy="4703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076C62-6734-4CFC-B782-63E9AE7205AF}"/>
                </a:ext>
              </a:extLst>
            </p:cNvPr>
            <p:cNvSpPr/>
            <p:nvPr/>
          </p:nvSpPr>
          <p:spPr>
            <a:xfrm>
              <a:off x="2085360" y="5841270"/>
              <a:ext cx="1457119" cy="47035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DC5173-2DA4-40D6-AFDF-053A6526DFC7}"/>
                </a:ext>
              </a:extLst>
            </p:cNvPr>
            <p:cNvGrpSpPr/>
            <p:nvPr/>
          </p:nvGrpSpPr>
          <p:grpSpPr>
            <a:xfrm>
              <a:off x="2154894" y="5873388"/>
              <a:ext cx="1387585" cy="406123"/>
              <a:chOff x="299780" y="6166127"/>
              <a:chExt cx="1387585" cy="406123"/>
            </a:xfrm>
          </p:grpSpPr>
          <p:pic>
            <p:nvPicPr>
              <p:cNvPr id="12" name="Picture 11" descr="Logo&#10;&#10;Description automatically generated">
                <a:extLst>
                  <a:ext uri="{FF2B5EF4-FFF2-40B4-BE49-F238E27FC236}">
                    <a16:creationId xmlns:a16="http://schemas.microsoft.com/office/drawing/2014/main" id="{C4DC6420-6B64-4706-B095-F5B3A8E83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780" y="6166127"/>
                <a:ext cx="406123" cy="406123"/>
              </a:xfrm>
              <a:prstGeom prst="rect">
                <a:avLst/>
              </a:prstGeom>
            </p:spPr>
          </p:pic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0862287-C68D-4C99-967D-3491AF4F8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97" y="6223259"/>
                <a:ext cx="1014868" cy="297998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4EB896-099C-B4C3-476C-E3884F1307B0}"/>
              </a:ext>
            </a:extLst>
          </p:cNvPr>
          <p:cNvGrpSpPr/>
          <p:nvPr/>
        </p:nvGrpSpPr>
        <p:grpSpPr>
          <a:xfrm>
            <a:off x="381000" y="1150358"/>
            <a:ext cx="9440896" cy="4333509"/>
            <a:chOff x="771996" y="1050671"/>
            <a:chExt cx="9440896" cy="43335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6EABF8-A853-4B48-BF3D-735257652C17}"/>
                </a:ext>
              </a:extLst>
            </p:cNvPr>
            <p:cNvSpPr txBox="1"/>
            <p:nvPr/>
          </p:nvSpPr>
          <p:spPr>
            <a:xfrm>
              <a:off x="1255928" y="1251767"/>
              <a:ext cx="8956964" cy="4132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1200"/>
                </a:spcBef>
                <a:buSzPct val="90000"/>
                <a:buFont typeface="System Font Regular"/>
                <a:buChar char="&gt;"/>
                <a:defRPr/>
              </a:pPr>
              <a:r>
                <a:rPr lang="en-US" sz="2400" b="1">
                  <a:solidFill>
                    <a:srgbClr val="000000"/>
                  </a:solidFill>
                  <a:latin typeface="Calibri" panose="020F0502020204030204"/>
                </a:rPr>
                <a:t>Speak</a:t>
              </a:r>
            </a:p>
            <a:p>
              <a:pPr marL="685800" lvl="1">
                <a:lnSpc>
                  <a:spcPct val="90000"/>
                </a:lnSpc>
                <a:spcBef>
                  <a:spcPts val="1200"/>
                </a:spcBef>
                <a:buSzPct val="90000"/>
                <a:defRPr/>
              </a:pPr>
              <a:r>
                <a:rPr lang="en-US" sz="2000">
                  <a:solidFill>
                    <a:srgbClr val="000000"/>
                  </a:solidFill>
                  <a:latin typeface="Calibri" panose="020F0502020204030204"/>
                </a:rPr>
                <a:t>Click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Raise Hand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your meeting controls</a:t>
              </a:r>
              <a:endParaRPr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  <a:p>
              <a:pPr marL="685800" lvl="1">
                <a:lnSpc>
                  <a:spcPct val="90000"/>
                </a:lnSpc>
                <a:spcBef>
                  <a:spcPts val="1200"/>
                </a:spcBef>
                <a:buSzPct val="90000"/>
                <a:defRPr/>
              </a:pPr>
              <a:r>
                <a:rPr kumimoji="0" lang="en-US" sz="200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 Press*9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the phone line.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685800" lvl="1">
                <a:lnSpc>
                  <a:spcPct val="90000"/>
                </a:lnSpc>
                <a:spcBef>
                  <a:spcPts val="1200"/>
                </a:spcBef>
                <a:buSzPct val="90000"/>
                <a:defRPr/>
              </a:pPr>
              <a:r>
                <a:rPr lang="en-US" sz="2000">
                  <a:solidFill>
                    <a:srgbClr val="000000"/>
                  </a:solidFill>
                  <a:latin typeface="Calibri" panose="020F0502020204030204"/>
                  <a:ea typeface="Calibri"/>
                  <a:cs typeface="Calibri"/>
                </a:rPr>
                <a:t>When it is your turn to speak, </a:t>
              </a:r>
              <a:r>
                <a:rPr kumimoji="0" lang="en-US" sz="200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Press*6 </a:t>
              </a:r>
              <a:r>
                <a:rPr lang="en-US" sz="2000" i="1">
                  <a:solidFill>
                    <a:srgbClr val="000000"/>
                  </a:solidFill>
                  <a:latin typeface="Calibri" panose="020F0502020204030204"/>
                  <a:ea typeface="Calibri"/>
                  <a:cs typeface="Calibri"/>
                </a:rPr>
                <a:t>unmute yourself</a:t>
              </a:r>
              <a:endParaRPr lang="en-US" sz="2000" i="1">
                <a:solidFill>
                  <a:srgbClr val="000000"/>
                </a:solidFill>
                <a:latin typeface="Calibri" panose="020F0502020204030204"/>
              </a:endParaRPr>
            </a:p>
            <a:p>
              <a:pPr marL="685800" lvl="1">
                <a:lnSpc>
                  <a:spcPct val="90000"/>
                </a:lnSpc>
                <a:spcBef>
                  <a:spcPts val="1200"/>
                </a:spcBef>
                <a:buSzPct val="90000"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lower your hand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click </a:t>
              </a:r>
              <a:r>
                <a:rPr kumimoji="0" lang="en-US" sz="200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Raise Hand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your meeting controls.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90000"/>
                <a:buFont typeface="System Font Regular"/>
                <a:buChar char="&gt;"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90000"/>
                <a:buFont typeface="System Font Regular"/>
                <a:buChar char="&gt;"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Submit a Written Inquiry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800100" lvl="1" indent="-342900">
                <a:lnSpc>
                  <a:spcPct val="90000"/>
                </a:lnSpc>
                <a:spcBef>
                  <a:spcPts val="1800"/>
                </a:spcBef>
                <a:buSzPct val="90000"/>
                <a:buFont typeface="Wingdings" panose="05000000000000000000" pitchFamily="2" charset="2"/>
                <a:buChar char="§"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 the Q&amp;A function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submit your comments and/or </a:t>
              </a:r>
              <a:r>
                <a:rPr lang="en-US" sz="2000">
                  <a:solidFill>
                    <a:srgbClr val="000000"/>
                  </a:solidFill>
                  <a:latin typeface="Calibri" panose="020F0502020204030204"/>
                </a:rPr>
                <a:t>question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800100" lvl="1" indent="-342900">
                <a:lnSpc>
                  <a:spcPct val="90000"/>
                </a:lnSpc>
                <a:spcBef>
                  <a:spcPts val="1000"/>
                </a:spcBef>
                <a:buSzPct val="90000"/>
                <a:buFont typeface="Wingdings" panose="05000000000000000000" pitchFamily="2" charset="2"/>
                <a:buChar char="§"/>
                <a:defRPr/>
              </a:pPr>
              <a:r>
                <a:rPr lang="en-US" sz="2000">
                  <a:solidFill>
                    <a:srgbClr val="000000"/>
                  </a:solidFill>
                  <a:latin typeface="Calibri" panose="020F0502020204030204"/>
                </a:rPr>
                <a:t>Look for the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Q&amp;A button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the control panel, at the bottom of your screen.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pic>
          <p:nvPicPr>
            <p:cNvPr id="5" name="Graphic 4" descr="Raised hand outline">
              <a:extLst>
                <a:ext uri="{FF2B5EF4-FFF2-40B4-BE49-F238E27FC236}">
                  <a16:creationId xmlns:a16="http://schemas.microsoft.com/office/drawing/2014/main" id="{E5B0A1BD-3DA4-D1F3-BC5B-17199E2A3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81160" y="1725212"/>
              <a:ext cx="337298" cy="337298"/>
            </a:xfrm>
            <a:prstGeom prst="rect">
              <a:avLst/>
            </a:prstGeom>
          </p:spPr>
        </p:pic>
        <p:pic>
          <p:nvPicPr>
            <p:cNvPr id="6" name="Graphic 5" descr="Hashtag with solid fill">
              <a:extLst>
                <a:ext uri="{FF2B5EF4-FFF2-40B4-BE49-F238E27FC236}">
                  <a16:creationId xmlns:a16="http://schemas.microsoft.com/office/drawing/2014/main" id="{976F7443-6451-CBDF-19F5-9385D6FE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18993" y="2601500"/>
              <a:ext cx="293428" cy="293428"/>
            </a:xfrm>
            <a:prstGeom prst="rect">
              <a:avLst/>
            </a:prstGeom>
          </p:spPr>
        </p:pic>
        <p:grpSp>
          <p:nvGrpSpPr>
            <p:cNvPr id="17" name="Graphic 15" descr="Speaker phone outline">
              <a:extLst>
                <a:ext uri="{FF2B5EF4-FFF2-40B4-BE49-F238E27FC236}">
                  <a16:creationId xmlns:a16="http://schemas.microsoft.com/office/drawing/2014/main" id="{39F6FD64-C163-23F4-1D35-E889F73256F6}"/>
                </a:ext>
              </a:extLst>
            </p:cNvPr>
            <p:cNvGrpSpPr/>
            <p:nvPr/>
          </p:nvGrpSpPr>
          <p:grpSpPr>
            <a:xfrm>
              <a:off x="1614403" y="2194521"/>
              <a:ext cx="280405" cy="274216"/>
              <a:chOff x="830677" y="1313240"/>
              <a:chExt cx="280405" cy="274216"/>
            </a:xfrm>
            <a:solidFill>
              <a:srgbClr val="00B0C1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4F8958D-9112-D71F-4B60-EB4C929961A7}"/>
                  </a:ext>
                </a:extLst>
              </p:cNvPr>
              <p:cNvSpPr/>
              <p:nvPr/>
            </p:nvSpPr>
            <p:spPr>
              <a:xfrm>
                <a:off x="830677" y="1353174"/>
                <a:ext cx="233575" cy="234282"/>
              </a:xfrm>
              <a:custGeom>
                <a:avLst/>
                <a:gdLst>
                  <a:gd name="connsiteX0" fmla="*/ 189683 w 233575"/>
                  <a:gd name="connsiteY0" fmla="*/ 142846 h 234282"/>
                  <a:gd name="connsiteX1" fmla="*/ 171698 w 233575"/>
                  <a:gd name="connsiteY1" fmla="*/ 142686 h 234282"/>
                  <a:gd name="connsiteX2" fmla="*/ 171538 w 233575"/>
                  <a:gd name="connsiteY2" fmla="*/ 142846 h 234282"/>
                  <a:gd name="connsiteX3" fmla="*/ 149903 w 233575"/>
                  <a:gd name="connsiteY3" fmla="*/ 165383 h 234282"/>
                  <a:gd name="connsiteX4" fmla="*/ 141122 w 233575"/>
                  <a:gd name="connsiteY4" fmla="*/ 165383 h 234282"/>
                  <a:gd name="connsiteX5" fmla="*/ 68528 w 233575"/>
                  <a:gd name="connsiteY5" fmla="*/ 93084 h 234282"/>
                  <a:gd name="connsiteX6" fmla="*/ 68528 w 233575"/>
                  <a:gd name="connsiteY6" fmla="*/ 84303 h 234282"/>
                  <a:gd name="connsiteX7" fmla="*/ 91062 w 233575"/>
                  <a:gd name="connsiteY7" fmla="*/ 62054 h 234282"/>
                  <a:gd name="connsiteX8" fmla="*/ 91221 w 233575"/>
                  <a:gd name="connsiteY8" fmla="*/ 44069 h 234282"/>
                  <a:gd name="connsiteX9" fmla="*/ 91062 w 233575"/>
                  <a:gd name="connsiteY9" fmla="*/ 43909 h 234282"/>
                  <a:gd name="connsiteX10" fmla="*/ 50677 w 233575"/>
                  <a:gd name="connsiteY10" fmla="*/ 3805 h 234282"/>
                  <a:gd name="connsiteX11" fmla="*/ 41896 w 233575"/>
                  <a:gd name="connsiteY11" fmla="*/ 0 h 234282"/>
                  <a:gd name="connsiteX12" fmla="*/ 32825 w 233575"/>
                  <a:gd name="connsiteY12" fmla="*/ 3805 h 234282"/>
                  <a:gd name="connsiteX13" fmla="*/ 9704 w 233575"/>
                  <a:gd name="connsiteY13" fmla="*/ 26930 h 234282"/>
                  <a:gd name="connsiteX14" fmla="*/ 47 w 233575"/>
                  <a:gd name="connsiteY14" fmla="*/ 47715 h 234282"/>
                  <a:gd name="connsiteX15" fmla="*/ 6780 w 233575"/>
                  <a:gd name="connsiteY15" fmla="*/ 85767 h 234282"/>
                  <a:gd name="connsiteX16" fmla="*/ 24338 w 233575"/>
                  <a:gd name="connsiteY16" fmla="*/ 116503 h 234282"/>
                  <a:gd name="connsiteX17" fmla="*/ 113595 w 233575"/>
                  <a:gd name="connsiteY17" fmla="*/ 208705 h 234282"/>
                  <a:gd name="connsiteX18" fmla="*/ 132026 w 233575"/>
                  <a:gd name="connsiteY18" fmla="*/ 220415 h 234282"/>
                  <a:gd name="connsiteX19" fmla="*/ 178846 w 233575"/>
                  <a:gd name="connsiteY19" fmla="*/ 234172 h 234282"/>
                  <a:gd name="connsiteX20" fmla="*/ 181655 w 233575"/>
                  <a:gd name="connsiteY20" fmla="*/ 234282 h 234282"/>
                  <a:gd name="connsiteX21" fmla="*/ 208697 w 233575"/>
                  <a:gd name="connsiteY21" fmla="*/ 222462 h 234282"/>
                  <a:gd name="connsiteX22" fmla="*/ 229766 w 233575"/>
                  <a:gd name="connsiteY22" fmla="*/ 201389 h 234282"/>
                  <a:gd name="connsiteX23" fmla="*/ 233571 w 233575"/>
                  <a:gd name="connsiteY23" fmla="*/ 192314 h 234282"/>
                  <a:gd name="connsiteX24" fmla="*/ 230060 w 233575"/>
                  <a:gd name="connsiteY24" fmla="*/ 183239 h 234282"/>
                  <a:gd name="connsiteX25" fmla="*/ 38844 w 233575"/>
                  <a:gd name="connsiteY25" fmla="*/ 9824 h 234282"/>
                  <a:gd name="connsiteX26" fmla="*/ 41896 w 233575"/>
                  <a:gd name="connsiteY26" fmla="*/ 8513 h 234282"/>
                  <a:gd name="connsiteX27" fmla="*/ 44679 w 233575"/>
                  <a:gd name="connsiteY27" fmla="*/ 9845 h 234282"/>
                  <a:gd name="connsiteX28" fmla="*/ 85039 w 233575"/>
                  <a:gd name="connsiteY28" fmla="*/ 49924 h 234282"/>
                  <a:gd name="connsiteX29" fmla="*/ 85203 w 233575"/>
                  <a:gd name="connsiteY29" fmla="*/ 55875 h 234282"/>
                  <a:gd name="connsiteX30" fmla="*/ 85081 w 233575"/>
                  <a:gd name="connsiteY30" fmla="*/ 55998 h 234282"/>
                  <a:gd name="connsiteX31" fmla="*/ 77773 w 233575"/>
                  <a:gd name="connsiteY31" fmla="*/ 63233 h 234282"/>
                  <a:gd name="connsiteX32" fmla="*/ 31616 w 233575"/>
                  <a:gd name="connsiteY32" fmla="*/ 17060 h 234282"/>
                  <a:gd name="connsiteX33" fmla="*/ 202682 w 233575"/>
                  <a:gd name="connsiteY33" fmla="*/ 216444 h 234282"/>
                  <a:gd name="connsiteX34" fmla="*/ 202572 w 233575"/>
                  <a:gd name="connsiteY34" fmla="*/ 216554 h 234282"/>
                  <a:gd name="connsiteX35" fmla="*/ 202461 w 233575"/>
                  <a:gd name="connsiteY35" fmla="*/ 216669 h 234282"/>
                  <a:gd name="connsiteX36" fmla="*/ 181660 w 233575"/>
                  <a:gd name="connsiteY36" fmla="*/ 225769 h 234282"/>
                  <a:gd name="connsiteX37" fmla="*/ 179446 w 233575"/>
                  <a:gd name="connsiteY37" fmla="*/ 225680 h 234282"/>
                  <a:gd name="connsiteX38" fmla="*/ 135971 w 233575"/>
                  <a:gd name="connsiteY38" fmla="*/ 212868 h 234282"/>
                  <a:gd name="connsiteX39" fmla="*/ 118699 w 233575"/>
                  <a:gd name="connsiteY39" fmla="*/ 201895 h 234282"/>
                  <a:gd name="connsiteX40" fmla="*/ 118605 w 233575"/>
                  <a:gd name="connsiteY40" fmla="*/ 201827 h 234282"/>
                  <a:gd name="connsiteX41" fmla="*/ 118511 w 233575"/>
                  <a:gd name="connsiteY41" fmla="*/ 201759 h 234282"/>
                  <a:gd name="connsiteX42" fmla="*/ 31323 w 233575"/>
                  <a:gd name="connsiteY42" fmla="*/ 111633 h 234282"/>
                  <a:gd name="connsiteX43" fmla="*/ 14723 w 233575"/>
                  <a:gd name="connsiteY43" fmla="*/ 82639 h 234282"/>
                  <a:gd name="connsiteX44" fmla="*/ 8564 w 233575"/>
                  <a:gd name="connsiteY44" fmla="*/ 48281 h 234282"/>
                  <a:gd name="connsiteX45" fmla="*/ 8564 w 233575"/>
                  <a:gd name="connsiteY45" fmla="*/ 48153 h 234282"/>
                  <a:gd name="connsiteX46" fmla="*/ 8564 w 233575"/>
                  <a:gd name="connsiteY46" fmla="*/ 48030 h 234282"/>
                  <a:gd name="connsiteX47" fmla="*/ 15578 w 233575"/>
                  <a:gd name="connsiteY47" fmla="*/ 33102 h 234282"/>
                  <a:gd name="connsiteX48" fmla="*/ 15659 w 233575"/>
                  <a:gd name="connsiteY48" fmla="*/ 33026 h 234282"/>
                  <a:gd name="connsiteX49" fmla="*/ 15736 w 233575"/>
                  <a:gd name="connsiteY49" fmla="*/ 32949 h 234282"/>
                  <a:gd name="connsiteX50" fmla="*/ 25615 w 233575"/>
                  <a:gd name="connsiteY50" fmla="*/ 23074 h 234282"/>
                  <a:gd name="connsiteX51" fmla="*/ 71716 w 233575"/>
                  <a:gd name="connsiteY51" fmla="*/ 69192 h 234282"/>
                  <a:gd name="connsiteX52" fmla="*/ 62505 w 233575"/>
                  <a:gd name="connsiteY52" fmla="*/ 78284 h 234282"/>
                  <a:gd name="connsiteX53" fmla="*/ 62505 w 233575"/>
                  <a:gd name="connsiteY53" fmla="*/ 99115 h 234282"/>
                  <a:gd name="connsiteX54" fmla="*/ 135082 w 233575"/>
                  <a:gd name="connsiteY54" fmla="*/ 171402 h 234282"/>
                  <a:gd name="connsiteX55" fmla="*/ 156023 w 233575"/>
                  <a:gd name="connsiteY55" fmla="*/ 171283 h 234282"/>
                  <a:gd name="connsiteX56" fmla="*/ 164736 w 233575"/>
                  <a:gd name="connsiteY56" fmla="*/ 162212 h 234282"/>
                  <a:gd name="connsiteX57" fmla="*/ 210825 w 233575"/>
                  <a:gd name="connsiteY57" fmla="*/ 208305 h 234282"/>
                  <a:gd name="connsiteX58" fmla="*/ 223752 w 233575"/>
                  <a:gd name="connsiteY58" fmla="*/ 195370 h 234282"/>
                  <a:gd name="connsiteX59" fmla="*/ 216843 w 233575"/>
                  <a:gd name="connsiteY59" fmla="*/ 202270 h 234282"/>
                  <a:gd name="connsiteX60" fmla="*/ 170631 w 233575"/>
                  <a:gd name="connsiteY60" fmla="*/ 156075 h 234282"/>
                  <a:gd name="connsiteX61" fmla="*/ 177569 w 233575"/>
                  <a:gd name="connsiteY61" fmla="*/ 148864 h 234282"/>
                  <a:gd name="connsiteX62" fmla="*/ 183521 w 233575"/>
                  <a:gd name="connsiteY62" fmla="*/ 148712 h 234282"/>
                  <a:gd name="connsiteX63" fmla="*/ 183673 w 233575"/>
                  <a:gd name="connsiteY63" fmla="*/ 148864 h 234282"/>
                  <a:gd name="connsiteX64" fmla="*/ 224058 w 233575"/>
                  <a:gd name="connsiteY64" fmla="*/ 189262 h 234282"/>
                  <a:gd name="connsiteX65" fmla="*/ 223764 w 233575"/>
                  <a:gd name="connsiteY65" fmla="*/ 195370 h 23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33575" h="234282">
                    <a:moveTo>
                      <a:pt x="189683" y="142846"/>
                    </a:moveTo>
                    <a:cubicBezTo>
                      <a:pt x="184761" y="137835"/>
                      <a:pt x="176708" y="137764"/>
                      <a:pt x="171698" y="142686"/>
                    </a:cubicBezTo>
                    <a:cubicBezTo>
                      <a:pt x="171644" y="142739"/>
                      <a:pt x="171591" y="142792"/>
                      <a:pt x="171538" y="142846"/>
                    </a:cubicBezTo>
                    <a:lnTo>
                      <a:pt x="149903" y="165383"/>
                    </a:lnTo>
                    <a:cubicBezTo>
                      <a:pt x="147444" y="167727"/>
                      <a:pt x="143580" y="167727"/>
                      <a:pt x="141122" y="165383"/>
                    </a:cubicBezTo>
                    <a:lnTo>
                      <a:pt x="68528" y="93084"/>
                    </a:lnTo>
                    <a:cubicBezTo>
                      <a:pt x="66185" y="90626"/>
                      <a:pt x="66185" y="86761"/>
                      <a:pt x="68528" y="84303"/>
                    </a:cubicBezTo>
                    <a:lnTo>
                      <a:pt x="91062" y="62054"/>
                    </a:lnTo>
                    <a:cubicBezTo>
                      <a:pt x="96072" y="57132"/>
                      <a:pt x="96144" y="49080"/>
                      <a:pt x="91221" y="44069"/>
                    </a:cubicBezTo>
                    <a:cubicBezTo>
                      <a:pt x="91169" y="44015"/>
                      <a:pt x="91115" y="43962"/>
                      <a:pt x="91062" y="43909"/>
                    </a:cubicBezTo>
                    <a:lnTo>
                      <a:pt x="50677" y="3805"/>
                    </a:lnTo>
                    <a:cubicBezTo>
                      <a:pt x="48359" y="1440"/>
                      <a:pt x="45207" y="74"/>
                      <a:pt x="41896" y="0"/>
                    </a:cubicBezTo>
                    <a:cubicBezTo>
                      <a:pt x="38499" y="71"/>
                      <a:pt x="35256" y="1431"/>
                      <a:pt x="32825" y="3805"/>
                    </a:cubicBezTo>
                    <a:lnTo>
                      <a:pt x="9704" y="26930"/>
                    </a:lnTo>
                    <a:cubicBezTo>
                      <a:pt x="3877" y="32319"/>
                      <a:pt x="407" y="39786"/>
                      <a:pt x="47" y="47715"/>
                    </a:cubicBezTo>
                    <a:cubicBezTo>
                      <a:pt x="-363" y="60728"/>
                      <a:pt x="1930" y="73684"/>
                      <a:pt x="6780" y="85767"/>
                    </a:cubicBezTo>
                    <a:cubicBezTo>
                      <a:pt x="11595" y="96571"/>
                      <a:pt x="17477" y="106867"/>
                      <a:pt x="24338" y="116503"/>
                    </a:cubicBezTo>
                    <a:cubicBezTo>
                      <a:pt x="48191" y="152446"/>
                      <a:pt x="78445" y="183699"/>
                      <a:pt x="113595" y="208705"/>
                    </a:cubicBezTo>
                    <a:cubicBezTo>
                      <a:pt x="119447" y="213050"/>
                      <a:pt x="125606" y="216963"/>
                      <a:pt x="132026" y="220415"/>
                    </a:cubicBezTo>
                    <a:cubicBezTo>
                      <a:pt x="146565" y="228062"/>
                      <a:pt x="162481" y="232738"/>
                      <a:pt x="178846" y="234172"/>
                    </a:cubicBezTo>
                    <a:cubicBezTo>
                      <a:pt x="179783" y="234248"/>
                      <a:pt x="180723" y="234282"/>
                      <a:pt x="181655" y="234282"/>
                    </a:cubicBezTo>
                    <a:cubicBezTo>
                      <a:pt x="191916" y="234250"/>
                      <a:pt x="201705" y="229971"/>
                      <a:pt x="208697" y="222462"/>
                    </a:cubicBezTo>
                    <a:lnTo>
                      <a:pt x="229766" y="201389"/>
                    </a:lnTo>
                    <a:cubicBezTo>
                      <a:pt x="232189" y="198989"/>
                      <a:pt x="233557" y="195724"/>
                      <a:pt x="233571" y="192314"/>
                    </a:cubicBezTo>
                    <a:cubicBezTo>
                      <a:pt x="233663" y="188941"/>
                      <a:pt x="232399" y="185672"/>
                      <a:pt x="230060" y="183239"/>
                    </a:cubicBezTo>
                    <a:close/>
                    <a:moveTo>
                      <a:pt x="38844" y="9824"/>
                    </a:moveTo>
                    <a:cubicBezTo>
                      <a:pt x="39678" y="9046"/>
                      <a:pt x="40757" y="8583"/>
                      <a:pt x="41896" y="8513"/>
                    </a:cubicBezTo>
                    <a:cubicBezTo>
                      <a:pt x="42957" y="8595"/>
                      <a:pt x="43949" y="9070"/>
                      <a:pt x="44679" y="9845"/>
                    </a:cubicBezTo>
                    <a:lnTo>
                      <a:pt x="85039" y="49924"/>
                    </a:lnTo>
                    <a:cubicBezTo>
                      <a:pt x="86727" y="51522"/>
                      <a:pt x="86801" y="54186"/>
                      <a:pt x="85203" y="55875"/>
                    </a:cubicBezTo>
                    <a:cubicBezTo>
                      <a:pt x="85163" y="55916"/>
                      <a:pt x="85123" y="55958"/>
                      <a:pt x="85081" y="55998"/>
                    </a:cubicBezTo>
                    <a:lnTo>
                      <a:pt x="77773" y="63233"/>
                    </a:lnTo>
                    <a:lnTo>
                      <a:pt x="31616" y="17060"/>
                    </a:lnTo>
                    <a:close/>
                    <a:moveTo>
                      <a:pt x="202682" y="216444"/>
                    </a:moveTo>
                    <a:lnTo>
                      <a:pt x="202572" y="216554"/>
                    </a:lnTo>
                    <a:lnTo>
                      <a:pt x="202461" y="216669"/>
                    </a:lnTo>
                    <a:cubicBezTo>
                      <a:pt x="197089" y="222455"/>
                      <a:pt x="189555" y="225751"/>
                      <a:pt x="181660" y="225769"/>
                    </a:cubicBezTo>
                    <a:cubicBezTo>
                      <a:pt x="180949" y="225769"/>
                      <a:pt x="180234" y="225744"/>
                      <a:pt x="179446" y="225680"/>
                    </a:cubicBezTo>
                    <a:cubicBezTo>
                      <a:pt x="164248" y="224340"/>
                      <a:pt x="149468" y="219984"/>
                      <a:pt x="135971" y="212868"/>
                    </a:cubicBezTo>
                    <a:cubicBezTo>
                      <a:pt x="129957" y="209631"/>
                      <a:pt x="124185" y="205964"/>
                      <a:pt x="118699" y="201895"/>
                    </a:cubicBezTo>
                    <a:lnTo>
                      <a:pt x="118605" y="201827"/>
                    </a:lnTo>
                    <a:lnTo>
                      <a:pt x="118511" y="201759"/>
                    </a:lnTo>
                    <a:cubicBezTo>
                      <a:pt x="84152" y="177336"/>
                      <a:pt x="54594" y="146782"/>
                      <a:pt x="31323" y="111633"/>
                    </a:cubicBezTo>
                    <a:cubicBezTo>
                      <a:pt x="24841" y="102543"/>
                      <a:pt x="19280" y="92830"/>
                      <a:pt x="14723" y="82639"/>
                    </a:cubicBezTo>
                    <a:cubicBezTo>
                      <a:pt x="10376" y="71718"/>
                      <a:pt x="8281" y="60031"/>
                      <a:pt x="8564" y="48281"/>
                    </a:cubicBezTo>
                    <a:lnTo>
                      <a:pt x="8564" y="48153"/>
                    </a:lnTo>
                    <a:lnTo>
                      <a:pt x="8564" y="48030"/>
                    </a:lnTo>
                    <a:cubicBezTo>
                      <a:pt x="8852" y="42326"/>
                      <a:pt x="11371" y="36965"/>
                      <a:pt x="15578" y="33102"/>
                    </a:cubicBezTo>
                    <a:lnTo>
                      <a:pt x="15659" y="33026"/>
                    </a:lnTo>
                    <a:lnTo>
                      <a:pt x="15736" y="32949"/>
                    </a:lnTo>
                    <a:lnTo>
                      <a:pt x="25615" y="23074"/>
                    </a:lnTo>
                    <a:lnTo>
                      <a:pt x="71716" y="69192"/>
                    </a:lnTo>
                    <a:lnTo>
                      <a:pt x="62505" y="78284"/>
                    </a:lnTo>
                    <a:cubicBezTo>
                      <a:pt x="56844" y="84074"/>
                      <a:pt x="56844" y="93326"/>
                      <a:pt x="62505" y="99115"/>
                    </a:cubicBezTo>
                    <a:lnTo>
                      <a:pt x="135082" y="171402"/>
                    </a:lnTo>
                    <a:cubicBezTo>
                      <a:pt x="140912" y="177117"/>
                      <a:pt x="150259" y="177064"/>
                      <a:pt x="156023" y="171283"/>
                    </a:cubicBezTo>
                    <a:lnTo>
                      <a:pt x="164736" y="162212"/>
                    </a:lnTo>
                    <a:lnTo>
                      <a:pt x="210825" y="208305"/>
                    </a:lnTo>
                    <a:close/>
                    <a:moveTo>
                      <a:pt x="223752" y="195370"/>
                    </a:moveTo>
                    <a:lnTo>
                      <a:pt x="216843" y="202270"/>
                    </a:lnTo>
                    <a:lnTo>
                      <a:pt x="170631" y="156075"/>
                    </a:lnTo>
                    <a:lnTo>
                      <a:pt x="177569" y="148864"/>
                    </a:lnTo>
                    <a:cubicBezTo>
                      <a:pt x="179171" y="147179"/>
                      <a:pt x="181835" y="147111"/>
                      <a:pt x="183521" y="148712"/>
                    </a:cubicBezTo>
                    <a:cubicBezTo>
                      <a:pt x="183573" y="148761"/>
                      <a:pt x="183624" y="148812"/>
                      <a:pt x="183673" y="148864"/>
                    </a:cubicBezTo>
                    <a:lnTo>
                      <a:pt x="224058" y="189262"/>
                    </a:lnTo>
                    <a:cubicBezTo>
                      <a:pt x="225523" y="191078"/>
                      <a:pt x="225397" y="193703"/>
                      <a:pt x="223764" y="195370"/>
                    </a:cubicBezTo>
                    <a:close/>
                  </a:path>
                </a:pathLst>
              </a:custGeom>
              <a:solidFill>
                <a:srgbClr val="00B0C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2E9AC2A-2CC8-9B94-F42B-F62230123932}"/>
                  </a:ext>
                </a:extLst>
              </p:cNvPr>
              <p:cNvSpPr/>
              <p:nvPr/>
            </p:nvSpPr>
            <p:spPr>
              <a:xfrm>
                <a:off x="966236" y="1313240"/>
                <a:ext cx="144846" cy="144850"/>
              </a:xfrm>
              <a:custGeom>
                <a:avLst/>
                <a:gdLst>
                  <a:gd name="connsiteX0" fmla="*/ 103303 w 144846"/>
                  <a:gd name="connsiteY0" fmla="*/ 41543 h 144850"/>
                  <a:gd name="connsiteX1" fmla="*/ 0 w 144846"/>
                  <a:gd name="connsiteY1" fmla="*/ 43 h 144850"/>
                  <a:gd name="connsiteX2" fmla="*/ 175 w 144846"/>
                  <a:gd name="connsiteY2" fmla="*/ 8556 h 144850"/>
                  <a:gd name="connsiteX3" fmla="*/ 136291 w 144846"/>
                  <a:gd name="connsiteY3" fmla="*/ 138949 h 144850"/>
                  <a:gd name="connsiteX4" fmla="*/ 136291 w 144846"/>
                  <a:gd name="connsiteY4" fmla="*/ 144676 h 144850"/>
                  <a:gd name="connsiteX5" fmla="*/ 144804 w 144846"/>
                  <a:gd name="connsiteY5" fmla="*/ 144851 h 144850"/>
                  <a:gd name="connsiteX6" fmla="*/ 103303 w 144846"/>
                  <a:gd name="connsiteY6" fmla="*/ 41543 h 14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46" h="144850">
                    <a:moveTo>
                      <a:pt x="103303" y="41543"/>
                    </a:moveTo>
                    <a:cubicBezTo>
                      <a:pt x="76037" y="14099"/>
                      <a:pt x="38675" y="-910"/>
                      <a:pt x="0" y="43"/>
                    </a:cubicBezTo>
                    <a:lnTo>
                      <a:pt x="175" y="8556"/>
                    </a:lnTo>
                    <a:cubicBezTo>
                      <a:pt x="73769" y="6975"/>
                      <a:pt x="134711" y="65355"/>
                      <a:pt x="136291" y="138949"/>
                    </a:cubicBezTo>
                    <a:cubicBezTo>
                      <a:pt x="136332" y="140858"/>
                      <a:pt x="136332" y="142768"/>
                      <a:pt x="136291" y="144676"/>
                    </a:cubicBezTo>
                    <a:lnTo>
                      <a:pt x="144804" y="144851"/>
                    </a:lnTo>
                    <a:cubicBezTo>
                      <a:pt x="145762" y="106174"/>
                      <a:pt x="130752" y="68808"/>
                      <a:pt x="103303" y="41543"/>
                    </a:cubicBezTo>
                    <a:close/>
                  </a:path>
                </a:pathLst>
              </a:custGeom>
              <a:solidFill>
                <a:srgbClr val="00B0C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82EBB3A-CD9B-F628-6F87-D591B422EFB8}"/>
                  </a:ext>
                </a:extLst>
              </p:cNvPr>
              <p:cNvSpPr/>
              <p:nvPr/>
            </p:nvSpPr>
            <p:spPr>
              <a:xfrm>
                <a:off x="966202" y="1357775"/>
                <a:ext cx="100359" cy="100354"/>
              </a:xfrm>
              <a:custGeom>
                <a:avLst/>
                <a:gdLst>
                  <a:gd name="connsiteX0" fmla="*/ 0 w 100359"/>
                  <a:gd name="connsiteY0" fmla="*/ 48 h 100354"/>
                  <a:gd name="connsiteX1" fmla="*/ 260 w 100359"/>
                  <a:gd name="connsiteY1" fmla="*/ 8560 h 100354"/>
                  <a:gd name="connsiteX2" fmla="*/ 91798 w 100359"/>
                  <a:gd name="connsiteY2" fmla="*/ 94530 h 100354"/>
                  <a:gd name="connsiteX3" fmla="*/ 91798 w 100359"/>
                  <a:gd name="connsiteY3" fmla="*/ 100095 h 100354"/>
                  <a:gd name="connsiteX4" fmla="*/ 100311 w 100359"/>
                  <a:gd name="connsiteY4" fmla="*/ 100355 h 100354"/>
                  <a:gd name="connsiteX5" fmla="*/ 6075 w 100359"/>
                  <a:gd name="connsiteY5" fmla="*/ 48 h 100354"/>
                  <a:gd name="connsiteX6" fmla="*/ 0 w 100359"/>
                  <a:gd name="connsiteY6" fmla="*/ 48 h 100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359" h="100354">
                    <a:moveTo>
                      <a:pt x="0" y="48"/>
                    </a:moveTo>
                    <a:lnTo>
                      <a:pt x="260" y="8560"/>
                    </a:lnTo>
                    <a:cubicBezTo>
                      <a:pt x="49277" y="7023"/>
                      <a:pt x="90260" y="45512"/>
                      <a:pt x="91798" y="94530"/>
                    </a:cubicBezTo>
                    <a:cubicBezTo>
                      <a:pt x="91856" y="96384"/>
                      <a:pt x="91856" y="98240"/>
                      <a:pt x="91798" y="100095"/>
                    </a:cubicBezTo>
                    <a:lnTo>
                      <a:pt x="100311" y="100355"/>
                    </a:lnTo>
                    <a:cubicBezTo>
                      <a:pt x="101988" y="46633"/>
                      <a:pt x="59797" y="1724"/>
                      <a:pt x="6075" y="48"/>
                    </a:cubicBezTo>
                    <a:cubicBezTo>
                      <a:pt x="4050" y="-16"/>
                      <a:pt x="2024" y="-16"/>
                      <a:pt x="0" y="48"/>
                    </a:cubicBezTo>
                    <a:close/>
                  </a:path>
                </a:pathLst>
              </a:custGeom>
              <a:solidFill>
                <a:srgbClr val="00B0C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A40459D-13B5-2E03-1963-175EA39B79D9}"/>
                  </a:ext>
                </a:extLst>
              </p:cNvPr>
              <p:cNvSpPr/>
              <p:nvPr/>
            </p:nvSpPr>
            <p:spPr>
              <a:xfrm>
                <a:off x="966083" y="1402336"/>
                <a:ext cx="55910" cy="55912"/>
              </a:xfrm>
              <a:custGeom>
                <a:avLst/>
                <a:gdLst>
                  <a:gd name="connsiteX0" fmla="*/ 55810 w 55910"/>
                  <a:gd name="connsiteY0" fmla="*/ 55913 h 55912"/>
                  <a:gd name="connsiteX1" fmla="*/ 6441 w 55910"/>
                  <a:gd name="connsiteY1" fmla="*/ 99 h 55912"/>
                  <a:gd name="connsiteX2" fmla="*/ 0 w 55910"/>
                  <a:gd name="connsiteY2" fmla="*/ 98 h 55912"/>
                  <a:gd name="connsiteX3" fmla="*/ 498 w 55910"/>
                  <a:gd name="connsiteY3" fmla="*/ 8611 h 55912"/>
                  <a:gd name="connsiteX4" fmla="*/ 47319 w 55910"/>
                  <a:gd name="connsiteY4" fmla="*/ 49986 h 55912"/>
                  <a:gd name="connsiteX5" fmla="*/ 47319 w 55910"/>
                  <a:gd name="connsiteY5" fmla="*/ 55432 h 5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910" h="55912">
                    <a:moveTo>
                      <a:pt x="55810" y="55913"/>
                    </a:moveTo>
                    <a:cubicBezTo>
                      <a:pt x="57590" y="26867"/>
                      <a:pt x="35487" y="1878"/>
                      <a:pt x="6441" y="99"/>
                    </a:cubicBezTo>
                    <a:cubicBezTo>
                      <a:pt x="4296" y="-33"/>
                      <a:pt x="2145" y="-33"/>
                      <a:pt x="0" y="98"/>
                    </a:cubicBezTo>
                    <a:lnTo>
                      <a:pt x="498" y="8611"/>
                    </a:lnTo>
                    <a:cubicBezTo>
                      <a:pt x="24852" y="7107"/>
                      <a:pt x="45815" y="25631"/>
                      <a:pt x="47319" y="49986"/>
                    </a:cubicBezTo>
                    <a:cubicBezTo>
                      <a:pt x="47431" y="51799"/>
                      <a:pt x="47431" y="53618"/>
                      <a:pt x="47319" y="55432"/>
                    </a:cubicBezTo>
                    <a:close/>
                  </a:path>
                </a:pathLst>
              </a:custGeom>
              <a:solidFill>
                <a:srgbClr val="00B0C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25" name="Graphic 24" descr="Megaphone with solid fill">
              <a:extLst>
                <a:ext uri="{FF2B5EF4-FFF2-40B4-BE49-F238E27FC236}">
                  <a16:creationId xmlns:a16="http://schemas.microsoft.com/office/drawing/2014/main" id="{B9DFB01B-6208-3253-173E-D93C482C6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8484" y="1050671"/>
              <a:ext cx="742672" cy="742672"/>
            </a:xfrm>
            <a:prstGeom prst="rect">
              <a:avLst/>
            </a:prstGeom>
          </p:spPr>
        </p:pic>
        <p:pic>
          <p:nvPicPr>
            <p:cNvPr id="32" name="Graphic 31" descr="Raised hand outline">
              <a:extLst>
                <a:ext uri="{FF2B5EF4-FFF2-40B4-BE49-F238E27FC236}">
                  <a16:creationId xmlns:a16="http://schemas.microsoft.com/office/drawing/2014/main" id="{D2CD38E8-08E5-7E1B-A5D3-8EAD0785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97058" y="3002510"/>
              <a:ext cx="337298" cy="337298"/>
            </a:xfrm>
            <a:prstGeom prst="rect">
              <a:avLst/>
            </a:prstGeom>
          </p:spPr>
        </p:pic>
        <p:pic>
          <p:nvPicPr>
            <p:cNvPr id="34" name="Graphic 33" descr="Chat with solid fill">
              <a:extLst>
                <a:ext uri="{FF2B5EF4-FFF2-40B4-BE49-F238E27FC236}">
                  <a16:creationId xmlns:a16="http://schemas.microsoft.com/office/drawing/2014/main" id="{5635B130-4A94-D830-229B-2073A020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1996" y="3896341"/>
              <a:ext cx="801948" cy="801948"/>
            </a:xfrm>
            <a:prstGeom prst="rect">
              <a:avLst/>
            </a:prstGeom>
          </p:spPr>
        </p:pic>
      </p:grpSp>
      <p:pic>
        <p:nvPicPr>
          <p:cNvPr id="1026" name="Picture 2" descr="New “Q&amp;A” Feature for Meetings – The VCU Zoom Blog">
            <a:extLst>
              <a:ext uri="{FF2B5EF4-FFF2-40B4-BE49-F238E27FC236}">
                <a16:creationId xmlns:a16="http://schemas.microsoft.com/office/drawing/2014/main" id="{C2DB86AA-3AF5-2A29-D6C2-87E405BAE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2" r="24026"/>
          <a:stretch/>
        </p:blipFill>
        <p:spPr bwMode="auto">
          <a:xfrm>
            <a:off x="9999676" y="4636811"/>
            <a:ext cx="1666715" cy="66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aise hand on Zoom (walkthrough guide w/ screenshots)">
            <a:extLst>
              <a:ext uri="{FF2B5EF4-FFF2-40B4-BE49-F238E27FC236}">
                <a16:creationId xmlns:a16="http://schemas.microsoft.com/office/drawing/2014/main" id="{74777E40-691E-1D20-F193-E4ADB7DB2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6" b="18119"/>
          <a:stretch/>
        </p:blipFill>
        <p:spPr bwMode="auto">
          <a:xfrm>
            <a:off x="10005038" y="2822454"/>
            <a:ext cx="1666715" cy="6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Raise a Hand In Zoom">
            <a:extLst>
              <a:ext uri="{FF2B5EF4-FFF2-40B4-BE49-F238E27FC236}">
                <a16:creationId xmlns:a16="http://schemas.microsoft.com/office/drawing/2014/main" id="{3B9789E2-22F4-14CA-6C71-8806D9751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20463" y="1824899"/>
            <a:ext cx="1645928" cy="6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45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21094"/>
            <a:ext cx="9045633" cy="429145"/>
          </a:xfrm>
        </p:spPr>
        <p:txBody>
          <a:bodyPr/>
          <a:lstStyle/>
          <a:p>
            <a:r>
              <a:rPr lang="en-US">
                <a:cs typeface="Calibri"/>
              </a:rPr>
              <a:t>Next Steps</a:t>
            </a:r>
            <a:r>
              <a:rPr lang="en-US" sz="3200" spc="-15"/>
              <a:t> – </a:t>
            </a:r>
            <a:r>
              <a:rPr lang="en-US" spc="-15"/>
              <a:t>Project Schedule and Timeline</a:t>
            </a:r>
            <a:endParaRPr lang="en-US" i="1" spc="-15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A401A-E271-D771-325E-29B424E7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7ED725E-AC3E-B1BC-FFF8-BE58409AD59F}"/>
              </a:ext>
            </a:extLst>
          </p:cNvPr>
          <p:cNvSpPr txBox="1"/>
          <p:nvPr/>
        </p:nvSpPr>
        <p:spPr>
          <a:xfrm>
            <a:off x="3808598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6" name="Picture 5" descr="A blue arrows with red text&#10;&#10;Description automatically generated">
            <a:extLst>
              <a:ext uri="{FF2B5EF4-FFF2-40B4-BE49-F238E27FC236}">
                <a16:creationId xmlns:a16="http://schemas.microsoft.com/office/drawing/2014/main" id="{CBFC6D70-DAC4-747E-5244-E96D27635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" t="19024" r="1175" b="4390"/>
          <a:stretch/>
        </p:blipFill>
        <p:spPr>
          <a:xfrm>
            <a:off x="473421" y="1086143"/>
            <a:ext cx="11515485" cy="50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E52B9-8DF8-0E45-BAA9-888411CFD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/>
                <a:t>Learn more about the Draft Corridor Mobility Investment Plan </a:t>
              </a:r>
              <a:br>
                <a:rPr lang="en-US" spc="-30"/>
              </a:br>
              <a:r>
                <a:rPr lang="en-US" spc="-30"/>
                <a:t>as well as options to engage with us and submit your comments by </a:t>
              </a:r>
              <a:r>
                <a:rPr lang="en-US" b="1" spc="-30"/>
                <a:t>Friday, March 1, 2024</a:t>
              </a:r>
              <a:r>
                <a:rPr lang="en-US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649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/>
              <a:t>Stay Connected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/>
              <a:t>Executive Officer, </a:t>
            </a:r>
            <a:br>
              <a:rPr lang="en-US" sz="2200" i="1"/>
            </a:br>
            <a:r>
              <a:rPr lang="en-US" sz="2200" i="1"/>
              <a:t>Countywide Planning &amp; Development  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AF34F4E-3DA8-2313-C9CA-F6587328C084}"/>
              </a:ext>
            </a:extLst>
          </p:cNvPr>
          <p:cNvSpPr txBox="1"/>
          <p:nvPr/>
        </p:nvSpPr>
        <p:spPr>
          <a:xfrm>
            <a:off x="3984811" y="657415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Thank You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/>
              <a:t>Meeting Agenda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75421"/>
              </p:ext>
            </p:extLst>
          </p:nvPr>
        </p:nvGraphicFramePr>
        <p:xfrm>
          <a:off x="238910" y="1307757"/>
          <a:ext cx="5486276" cy="4025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sz="2000" b="1" spc="-20">
                          <a:latin typeface="+mn-lt"/>
                        </a:rPr>
                        <a:t>Welcome </a:t>
                      </a:r>
                      <a:r>
                        <a:rPr sz="2000" b="1" spc="-5">
                          <a:latin typeface="+mn-lt"/>
                        </a:rPr>
                        <a:t>and </a:t>
                      </a:r>
                      <a:r>
                        <a:rPr sz="2000" b="1" spc="-10">
                          <a:latin typeface="+mn-lt"/>
                        </a:rPr>
                        <a:t>Agenda</a:t>
                      </a:r>
                      <a:r>
                        <a:rPr sz="2000" b="1" spc="35">
                          <a:latin typeface="+mn-lt"/>
                        </a:rPr>
                        <a:t> </a:t>
                      </a:r>
                      <a:r>
                        <a:rPr sz="2000" b="1" spc="-15">
                          <a:latin typeface="+mn-lt"/>
                        </a:rPr>
                        <a:t>Review</a:t>
                      </a:r>
                      <a:endParaRPr sz="200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>
                          <a:latin typeface="+mn-lt"/>
                        </a:rPr>
                        <a:t>Formal Presentation 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>
                          <a:latin typeface="+mn-lt"/>
                        </a:rPr>
                        <a:t>       &gt; Overview and Background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+mn-lt"/>
                        </a:rPr>
                        <a:t>       &gt; Draft Corridor Mobility Investment Plan</a:t>
                      </a:r>
                      <a:endParaRPr lang="en-US" sz="2000" b="0" spc="-5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>
                          <a:latin typeface="+mn-lt"/>
                        </a:rPr>
                        <a:t>       &gt; Public </a:t>
                      </a:r>
                      <a:r>
                        <a:rPr lang="en-US" sz="2000" b="0" spc="-15">
                          <a:latin typeface="+mn-lt"/>
                        </a:rPr>
                        <a:t>Engagement Efforts </a:t>
                      </a:r>
                    </a:p>
                    <a:p>
                      <a:pPr marL="20066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>
                          <a:latin typeface="+mn-lt"/>
                        </a:rPr>
                        <a:t>       &gt; Next Steps</a:t>
                      </a:r>
                      <a:endParaRPr lang="en-US" sz="2000" b="0" spc="-15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+mn-lt"/>
                        </a:rPr>
                        <a:t>Public Comment on Draft Investment Plan (Moderated)</a:t>
                      </a:r>
                    </a:p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+mn-lt"/>
                        </a:rPr>
                        <a:t>Adjourn </a:t>
                      </a:r>
                      <a:endParaRPr lang="en-US" sz="2000" b="1" i="1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7296020" y="2518247"/>
            <a:ext cx="4552694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n-US" sz="2000" b="1">
                <a:solidFill>
                  <a:srgbClr val="424242"/>
                </a:solidFill>
                <a:ea typeface="+mn-lt"/>
                <a:cs typeface="+mn-lt"/>
              </a:rPr>
              <a:t>Our Expectation: </a:t>
            </a:r>
            <a:r>
              <a:rPr lang="en-US" sz="2000">
                <a:solidFill>
                  <a:srgbClr val="424242"/>
                </a:solidFill>
                <a:ea typeface="+mn-lt"/>
                <a:cs typeface="+mn-lt"/>
              </a:rPr>
              <a:t>We will conduct a respectful meeting to allow ideas and comments to be shared in an open and fair environment 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8289" y="2556855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289" y="155628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8040975" y="1502991"/>
            <a:ext cx="3062784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n-US" sz="2000">
                <a:solidFill>
                  <a:srgbClr val="424242"/>
                </a:solidFill>
              </a:rPr>
              <a:t>Simultaneous Spanish interpretation available</a:t>
            </a:r>
            <a:endParaRPr lang="en-US" sz="200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35548" y="180233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Draft LB-ELA Corridor Mobility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 Investment Plan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East LA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 </a:t>
            </a:r>
            <a:br>
              <a:rPr lang="en-US" sz="1800"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099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Boyle Heights 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San Pedro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Wilmington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/>
                <a:cs typeface="Arial"/>
              </a:rPr>
              <a:t>Vernon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1011147"/>
            <a:ext cx="693651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i="0">
                <a:solidFill>
                  <a:srgbClr val="000000"/>
                </a:solidFill>
                <a:effectLst/>
              </a:rPr>
              <a:t>Metro has a </a:t>
            </a:r>
            <a:r>
              <a:rPr lang="en-US" b="1">
                <a:solidFill>
                  <a:srgbClr val="000000"/>
                </a:solidFill>
              </a:rPr>
              <a:t>plan</a:t>
            </a:r>
            <a:r>
              <a:rPr lang="en-US" sz="1800" b="1" i="0">
                <a:solidFill>
                  <a:srgbClr val="000000"/>
                </a:solidFill>
                <a:effectLst/>
              </a:rPr>
              <a:t> to improve the shared transportation system in the Long Beach-East Los Angeles Corridor (LB-ELA Corridor) to provide safe, quality travel options for moving people and goods. 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LB-ELA Corridor includes the following cities and communities: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3517B-AC86-B03C-4BB6-565C5615C49A}"/>
              </a:ext>
            </a:extLst>
          </p:cNvPr>
          <p:cNvSpPr txBox="1"/>
          <p:nvPr/>
        </p:nvSpPr>
        <p:spPr>
          <a:xfrm>
            <a:off x="3792070" y="662477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080B-7D02-97F6-9AA6-013C884A6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ECB6-AB11-DFBB-83D1-BAF4676A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Corridor History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Freeway Expansion Focus (2000 –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31E9-3291-C626-28AB-1D1FD314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11421979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  <a:effectLst/>
              </a:rPr>
              <a:t>2000</a:t>
            </a:r>
            <a:r>
              <a:rPr lang="en-US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I-710 Major Corridor Study</a:t>
            </a:r>
            <a:r>
              <a:rPr lang="en-US">
                <a:solidFill>
                  <a:srgbClr val="000000"/>
                </a:solidFill>
              </a:rPr>
              <a:t> initiated by Metro, Caltrans, SCAG, and GCCOG, along with establishment of policy oversight, technical advisory, and community advisory committees.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Citizens and advocacy groups voiced major concerns </a:t>
            </a:r>
            <a:r>
              <a:rPr lang="en-US">
                <a:solidFill>
                  <a:srgbClr val="000000"/>
                </a:solidFill>
              </a:rPr>
              <a:t>related to air quality and residential displacement impacts of proposed alternatives for the Locally Preferred Strategy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R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2015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Based on community feedback and changes in the logistics supply chain, development of a revised Draft EIR / Supplemental Draft EIS is initiated </a:t>
            </a:r>
            <a:r>
              <a:rPr lang="en-US">
                <a:solidFill>
                  <a:srgbClr val="000000"/>
                </a:solidFill>
              </a:rPr>
              <a:t>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2016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M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2017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Public release of revised Draft EIR/Supplemental EIS</a:t>
            </a:r>
            <a:endParaRPr lang="en-US" b="1" i="1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Staff presented three alternatives to the Board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Board approval of Alternative 5C as the LPA for the project to advance in the environmental process.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</a:rPr>
              <a:t>Board decision to suspend further work on the environmental clearance of the I-710 South Corridor Project LPA</a:t>
            </a:r>
            <a:r>
              <a:rPr lang="en-US">
                <a:solidFill>
                  <a:srgbClr val="000000"/>
                </a:solidFill>
              </a:rPr>
              <a:t> due to environmental, community impact and displacement concerns raised by local communities, Caltrans, and the EPA.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B97C2-D755-9025-3743-86E1728E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216ACBF-A0D7-C520-9ED2-655D9DFE0FB7}"/>
              </a:ext>
            </a:extLst>
          </p:cNvPr>
          <p:cNvSpPr txBox="1"/>
          <p:nvPr/>
        </p:nvSpPr>
        <p:spPr>
          <a:xfrm>
            <a:off x="3792072" y="6609726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A0A2E-D29C-DD23-E22B-2C2BF254D566}"/>
              </a:ext>
            </a:extLst>
          </p:cNvPr>
          <p:cNvSpPr txBox="1"/>
          <p:nvPr/>
        </p:nvSpPr>
        <p:spPr>
          <a:xfrm>
            <a:off x="1889610" y="5836707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Southern California Association of Governments </a:t>
            </a:r>
          </a:p>
          <a:p>
            <a:r>
              <a:rPr lang="en-US" sz="1200" i="1">
                <a:solidFill>
                  <a:srgbClr val="000000"/>
                </a:solidFill>
              </a:rPr>
              <a:t>GCCOG		Gateway Cities Council of Governments</a:t>
            </a:r>
          </a:p>
          <a:p>
            <a:r>
              <a:rPr lang="en-US" sz="1200" i="1">
                <a:solidFill>
                  <a:srgbClr val="000000"/>
                </a:solidFill>
              </a:rPr>
              <a:t>LPA		Locally Preferred Alternative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EF0C5-1370-D732-B7C0-15A397EE2A29}"/>
              </a:ext>
            </a:extLst>
          </p:cNvPr>
          <p:cNvSpPr txBox="1"/>
          <p:nvPr/>
        </p:nvSpPr>
        <p:spPr>
          <a:xfrm>
            <a:off x="6315213" y="5836707"/>
            <a:ext cx="339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Environmental Impact Report</a:t>
            </a:r>
          </a:p>
          <a:p>
            <a:r>
              <a:rPr lang="en-US" sz="1200" i="1">
                <a:solidFill>
                  <a:srgbClr val="000000"/>
                </a:solidFill>
              </a:rPr>
              <a:t>EIS		Environmental Impact Statement</a:t>
            </a:r>
          </a:p>
          <a:p>
            <a:r>
              <a:rPr lang="en-US" sz="1200" i="1">
                <a:solidFill>
                  <a:srgbClr val="000000"/>
                </a:solidFill>
              </a:rPr>
              <a:t>EPA		Environmental Protection Agency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395946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012855" y="1203960"/>
            <a:ext cx="2943645" cy="2368728"/>
          </a:xfrm>
          <a:prstGeom prst="roundRect">
            <a:avLst>
              <a:gd name="adj" fmla="val 7637"/>
            </a:avLst>
          </a:prstGeom>
          <a:solidFill>
            <a:schemeClr val="bg1">
              <a:lumMod val="95000"/>
              <a:alpha val="41961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Corridor History 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Community Investment Plan Focus (2021 –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38" y="1206805"/>
            <a:ext cx="8707934" cy="529838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Created LB-ELA Corridor Task Force</a:t>
            </a:r>
            <a:r>
              <a:rPr lang="en-US" sz="1600">
                <a:solidFill>
                  <a:srgbClr val="000000"/>
                </a:solidFill>
              </a:rPr>
              <a:t> per Board’s request to explore a more equitable and sustainable approach to addressing transportation &amp; community challenges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2022 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Adopted new name for the project: Long Beach-East LA Corridor Mobility Investment Plan 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Task Force team begins work </a:t>
            </a:r>
            <a:r>
              <a:rPr lang="en-US" sz="1600">
                <a:solidFill>
                  <a:srgbClr val="000000"/>
                </a:solidFill>
              </a:rPr>
              <a:t>for the development of the Draft CMIP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vision, goals and guiding principles approved by the Task Force and adopted by the Metro Board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Obtained public input to identify projects and program needed in communities along the 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LB-ELA corridor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multimodal strategies and identified projects and programs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Board approved Pre-Investment Plan Opportunity to advance corridor projects for grant funding</a:t>
            </a: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Evaluated and refined projects/programs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an Investment Policy Strategy for implementation </a:t>
            </a:r>
            <a:endParaRPr lang="en-US" sz="160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2FD6C-1082-1A06-1029-BBF8589A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1"/>
          <a:stretch/>
        </p:blipFill>
        <p:spPr>
          <a:xfrm>
            <a:off x="7512210" y="5041212"/>
            <a:ext cx="4479944" cy="12970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1D9C72-14DC-8C89-EB62-5E38ABF2C4C6}"/>
              </a:ext>
            </a:extLst>
          </p:cNvPr>
          <p:cNvSpPr txBox="1"/>
          <p:nvPr/>
        </p:nvSpPr>
        <p:spPr>
          <a:xfrm>
            <a:off x="3792072" y="65691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8" name="Picture 7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C1E76848-223E-2315-7CC7-CCC140FC9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20298" y="1788050"/>
            <a:ext cx="987567" cy="987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113521" y="1299494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Explore more!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113521" y="2836108"/>
            <a:ext cx="28141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Scan or access the StoryMap at: </a:t>
            </a:r>
            <a:r>
              <a:rPr lang="en-US" sz="1500" i="1" u="sng">
                <a:solidFill>
                  <a:srgbClr val="2AB4C8"/>
                </a:solidFill>
              </a:rPr>
              <a:t>metro.net/</a:t>
            </a:r>
            <a:r>
              <a:rPr lang="en-US" sz="1500" i="1" u="sng" err="1">
                <a:solidFill>
                  <a:srgbClr val="2AB4C8"/>
                </a:solidFill>
              </a:rPr>
              <a:t>lb</a:t>
            </a:r>
            <a:r>
              <a:rPr lang="en-US" sz="1500" i="1" u="sng">
                <a:solidFill>
                  <a:srgbClr val="2AB4C8"/>
                </a:solidFill>
              </a:rPr>
              <a:t>-</a:t>
            </a:r>
            <a:r>
              <a:rPr lang="en-US" sz="1500" i="1" u="sng" err="1">
                <a:solidFill>
                  <a:srgbClr val="2AB4C8"/>
                </a:solidFill>
              </a:rPr>
              <a:t>ela</a:t>
            </a:r>
            <a:r>
              <a:rPr lang="en-US" sz="1500" i="1" u="sng">
                <a:solidFill>
                  <a:srgbClr val="2AB4C8"/>
                </a:solidFill>
              </a:rPr>
              <a:t>-cp-hub</a:t>
            </a:r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  <UserInfo>
        <DisplayName>Parker Wojciechowski</DisplayName>
        <AccountId>7970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9F1B9A-4A90-459B-9266-23B2D8BEE2BC}">
  <ds:schemaRefs>
    <ds:schemaRef ds:uri="7873c2d3-f839-49e9-ad23-de2265ceb800"/>
    <ds:schemaRef ds:uri="bd64c6d0-1ab6-42d4-9ad5-3958787b0f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57</Slides>
  <Notes>41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Facilitators</vt:lpstr>
      <vt:lpstr>Icebreaker Question– Zoom Poll</vt:lpstr>
      <vt:lpstr>PowerPoint Presentation</vt:lpstr>
      <vt:lpstr>Meeting Agenda</vt:lpstr>
      <vt:lpstr>PowerPoint Presentation</vt:lpstr>
      <vt:lpstr>Corridor History Freeway Expansion Focus (2000 – 2021)</vt:lpstr>
      <vt:lpstr>Corridor History  Community Investment Plan Focus (2021 – 2023)</vt:lpstr>
      <vt:lpstr>Draft LB-ELA Corridor Mobility Investment Plan  A New Vision</vt:lpstr>
      <vt:lpstr>Maximizing our Local Funds</vt:lpstr>
      <vt:lpstr>Investment Plan Measure R/M Investment Summary</vt:lpstr>
      <vt:lpstr>CMIP Measure R/M Investment Summary –  Leveraged Funding</vt:lpstr>
      <vt:lpstr>PowerPoint Presentation</vt:lpstr>
      <vt:lpstr>CBO Partnering Strategy</vt:lpstr>
      <vt:lpstr>Task Force</vt:lpstr>
      <vt:lpstr>Community Leadership Committee</vt:lpstr>
      <vt:lpstr>Working Groups</vt:lpstr>
      <vt:lpstr>Partnerships with Community Based Organizations</vt:lpstr>
      <vt:lpstr>PowerPoint Presentation</vt:lpstr>
      <vt:lpstr>Initial List of Projects &amp; Programs: Engagement Sources</vt:lpstr>
      <vt:lpstr>Survey Responses</vt:lpstr>
      <vt:lpstr>What’s Next: Previous &amp; Future Milestones</vt:lpstr>
      <vt:lpstr>PowerPoint Presentation</vt:lpstr>
      <vt:lpstr>Vision Statement</vt:lpstr>
      <vt:lpstr>LB-ELA Corridor Guiding Principles</vt:lpstr>
      <vt:lpstr>Goals</vt:lpstr>
      <vt:lpstr> Corridor Mobility Investment Plan Highlights</vt:lpstr>
      <vt:lpstr>Balanced scorecard slide 5</vt:lpstr>
      <vt:lpstr>PowerPoint Presentation</vt:lpstr>
      <vt:lpstr>Investment Plan Measure R/M Investment Summary –  Active Transportation</vt:lpstr>
      <vt:lpstr>PowerPoint Presentation</vt:lpstr>
      <vt:lpstr>Investment Plan Measure R/M Investment Summary –  Arterial Roadways / Complete Streets</vt:lpstr>
      <vt:lpstr>PowerPoint Presentation</vt:lpstr>
      <vt:lpstr>PowerPoint Presentation</vt:lpstr>
      <vt:lpstr>PowerPoint Presentation</vt:lpstr>
      <vt:lpstr>PowerPoint Presentation</vt:lpstr>
      <vt:lpstr>Investment Plan Measure R/M Investment Summary –  Freeway Safety and Interchange Improvements</vt:lpstr>
      <vt:lpstr>Investment Plan Measure R/M Investment Summary – Goods Movement</vt:lpstr>
      <vt:lpstr>Investment Plan Measure R/M Investment Summary –  Goods Movement</vt:lpstr>
      <vt:lpstr>Investment Plan Measure R/M Investment Summary –  Goods Movement</vt:lpstr>
      <vt:lpstr>PowerPoint Presentation</vt:lpstr>
      <vt:lpstr>Investment Plan Measure R/M Investment Summary – Transit</vt:lpstr>
      <vt:lpstr>PowerPoint Presentation</vt:lpstr>
      <vt:lpstr>Explore the LB-ELA Corridor StoryMap &amp; Dashboard!</vt:lpstr>
      <vt:lpstr>PowerPoint Presentation</vt:lpstr>
      <vt:lpstr>PowerPoint Presentation</vt:lpstr>
      <vt:lpstr>PowerPoint Presentation</vt:lpstr>
      <vt:lpstr>Find us at Information Booths &amp; Pop-Ups</vt:lpstr>
      <vt:lpstr>Get Involved!</vt:lpstr>
      <vt:lpstr>PowerPoint Presentation</vt:lpstr>
      <vt:lpstr>Ask Questions &amp; Comment</vt:lpstr>
      <vt:lpstr>PowerPoint Presentation</vt:lpstr>
      <vt:lpstr>Next Steps – Project Schedule and Timeline</vt:lpstr>
      <vt:lpstr>Get Involved!</vt:lpstr>
      <vt:lpstr>Stay Connected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2</cp:revision>
  <cp:lastPrinted>2018-07-30T22:08:28Z</cp:lastPrinted>
  <dcterms:created xsi:type="dcterms:W3CDTF">2018-02-03T00:33:10Z</dcterms:created>
  <dcterms:modified xsi:type="dcterms:W3CDTF">2024-05-24T19:27:00Z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