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E662A_E963AC84.xml" ContentType="application/vnd.ms-powerpoint.comments+xml"/>
  <Override PartName="/ppt/notesSlides/notesSlide8.xml" ContentType="application/vnd.openxmlformats-officedocument.presentationml.notesSlide+xml"/>
  <Override PartName="/ppt/comments/modernComment_7FFE6343_D8AB6A26.xml" ContentType="application/vnd.ms-powerpoint.comments+xml"/>
  <Override PartName="/ppt/notesSlides/notesSlide9.xml" ContentType="application/vnd.openxmlformats-officedocument.presentationml.notesSlide+xml"/>
  <Override PartName="/ppt/comments/modernComment_7FFE6314_C97A5995.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FFE663B_19FFB1B3.xml" ContentType="application/vnd.ms-powerpoint.comment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comments/modernComment_189_915F75E8.xml" ContentType="application/vnd.ms-powerpoint.comments+xml"/>
  <Override PartName="/ppt/notesSlides/notesSlide13.xml" ContentType="application/vnd.openxmlformats-officedocument.presentationml.notesSlide+xml"/>
  <Override PartName="/ppt/comments/modernComment_7FFE661E_43EEC543.xml" ContentType="application/vnd.ms-powerpoint.comments+xml"/>
  <Override PartName="/ppt/notesSlides/notesSlide14.xml" ContentType="application/vnd.openxmlformats-officedocument.presentationml.notesSlide+xml"/>
  <Override PartName="/ppt/comments/modernComment_7FFE66E5_97AA577B.xml" ContentType="application/vnd.ms-powerpoint.comments+xml"/>
  <Override PartName="/ppt/notesSlides/notesSlide15.xml" ContentType="application/vnd.openxmlformats-officedocument.presentationml.notesSlide+xml"/>
  <Override PartName="/ppt/comments/modernComment_7FFE64E8_E1D48BF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482_E5D9E2A4.xml" ContentType="application/vnd.ms-powerpoint.comments+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E6334_3706EDA6.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FE66D8_6D134655.xml" ContentType="application/vnd.ms-powerpoint.comments+xml"/>
  <Override PartName="/ppt/notesSlides/notesSlide23.xml" ContentType="application/vnd.openxmlformats-officedocument.presentationml.notesSlide+xml"/>
  <Override PartName="/ppt/comments/modernComment_1444_2745BAEE.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7FFE6668_5A210637.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7FFE66B6_3460E0DE.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FE6620_EF3D5A14.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7FFE661F_5A4673B0.xml" ContentType="application/vnd.ms-powerpoint.comments+xml"/>
  <Override PartName="/ppt/notesSlides/notesSlide39.xml" ContentType="application/vnd.openxmlformats-officedocument.presentationml.notesSlide+xml"/>
  <Override PartName="/ppt/comments/modernComment_7FFE66E4_E8426382.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0" r:id="rId4"/>
  </p:sldMasterIdLst>
  <p:notesMasterIdLst>
    <p:notesMasterId r:id="rId63"/>
  </p:notesMasterIdLst>
  <p:handoutMasterIdLst>
    <p:handoutMasterId r:id="rId64"/>
  </p:handoutMasterIdLst>
  <p:sldIdLst>
    <p:sldId id="2147378516" r:id="rId5"/>
    <p:sldId id="2147378515" r:id="rId6"/>
    <p:sldId id="2147378413" r:id="rId7"/>
    <p:sldId id="2147378414" r:id="rId8"/>
    <p:sldId id="266" r:id="rId9"/>
    <p:sldId id="265" r:id="rId10"/>
    <p:sldId id="2147378510" r:id="rId11"/>
    <p:sldId id="2147378730" r:id="rId12"/>
    <p:sldId id="2147378906" r:id="rId13"/>
    <p:sldId id="2147377987" r:id="rId14"/>
    <p:sldId id="2147377940" r:id="rId15"/>
    <p:sldId id="2147378747" r:id="rId16"/>
    <p:sldId id="2147378866" r:id="rId17"/>
    <p:sldId id="2147378867" r:id="rId18"/>
    <p:sldId id="393" r:id="rId19"/>
    <p:sldId id="2147378718" r:id="rId20"/>
    <p:sldId id="2147378917" r:id="rId21"/>
    <p:sldId id="2147378735" r:id="rId22"/>
    <p:sldId id="2147378408" r:id="rId23"/>
    <p:sldId id="2147378412" r:id="rId24"/>
    <p:sldId id="5250" r:id="rId25"/>
    <p:sldId id="2147378918" r:id="rId26"/>
    <p:sldId id="2147378739" r:id="rId27"/>
    <p:sldId id="2147378673" r:id="rId28"/>
    <p:sldId id="2147377972" r:id="rId29"/>
    <p:sldId id="2147378905" r:id="rId30"/>
    <p:sldId id="2147378404" r:id="rId31"/>
    <p:sldId id="2147378904" r:id="rId32"/>
    <p:sldId id="5188" r:id="rId33"/>
    <p:sldId id="2147378881" r:id="rId34"/>
    <p:sldId id="2147378909" r:id="rId35"/>
    <p:sldId id="2147378908" r:id="rId36"/>
    <p:sldId id="2147378792" r:id="rId37"/>
    <p:sldId id="2147378911" r:id="rId38"/>
    <p:sldId id="2147378910" r:id="rId39"/>
    <p:sldId id="2147378882" r:id="rId40"/>
    <p:sldId id="2147378870" r:id="rId41"/>
    <p:sldId id="2147378816" r:id="rId42"/>
    <p:sldId id="2147378820" r:id="rId43"/>
    <p:sldId id="2147378913" r:id="rId44"/>
    <p:sldId id="2147378912" r:id="rId45"/>
    <p:sldId id="2147378902" r:id="rId46"/>
    <p:sldId id="2147378915" r:id="rId47"/>
    <p:sldId id="2147378914" r:id="rId48"/>
    <p:sldId id="2147378720" r:id="rId49"/>
    <p:sldId id="2147378674" r:id="rId50"/>
    <p:sldId id="2147378440" r:id="rId51"/>
    <p:sldId id="2147378731" r:id="rId52"/>
    <p:sldId id="2147378740" r:id="rId53"/>
    <p:sldId id="2147378745" r:id="rId54"/>
    <p:sldId id="2147378675" r:id="rId55"/>
    <p:sldId id="2147378919" r:id="rId56"/>
    <p:sldId id="2147378694" r:id="rId57"/>
    <p:sldId id="2147378676" r:id="rId58"/>
    <p:sldId id="2147378719" r:id="rId59"/>
    <p:sldId id="2147378916" r:id="rId60"/>
    <p:sldId id="2147378443" r:id="rId61"/>
    <p:sldId id="2147378573"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26B02-E3E3-0A89-B051-D6A00F98F6B6}" name="Laura Herrera" initials="LH" userId="S::lherrera@arellanoassociates.com::7233b418-a6bf-4e3e-82a3-3ffa5e6b93df" providerId="AD"/>
  <p188:author id="{A5A9BA08-E72E-3877-2FD1-821E1314029D}" name="Delgadillo, Lucy" initials="DL" userId="S::delgadillolu_metro.net#ext#@arellanoassociates.onmicrosoft.com::90c47dac-77c6-4111-b7b9-38f0496dfcc4" providerId="AD"/>
  <p188:author id="{C1D0120A-AFA2-BE94-D4EC-A17442AA58AD}" name="Sofia Gulaid" initials="SG" userId="9e6391847a160ba9" providerId="Windows Live"/>
  <p188:author id="{5C7CD20F-0042-9F80-68EF-A33C07A31736}" name="Cohen, Aryeh" initials="CA" userId="S::aryeh.cohen@aecom.com::4ac0cefe-da12-4603-abec-82a35acbfe13"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98C6DA45-FAC8-4139-FBE7-252E76B372EA}" name="Trey Grogan" initials="" userId="S::TGrogan@arellanoassociates.com::638dbd0e-e997-4ee8-bc12-71a07972e258" providerId="AD"/>
  <p188:author id="{B542D255-65D2-E4C8-41AC-D8AD4899071E}" name="Robert Calix" initials="RC" userId="S::calstrategicmgmt_gmail.com#ext#@arellanoassociates.onmicrosoft.com::fd5cb305-9b86-4c60-bec8-d445d0a57d17" providerId="AD"/>
  <p188:author id="{2C091A58-E59E-E4B6-03E1-B49EFAAF5CFB}" name="Guest User" initials="GU" userId="S::urn:spo:anon#950e93776189c46b6b660a8bee5c7f51cbfe744186df8683737b044d906e546a::" providerId="AD"/>
  <p188:author id="{348A9E5A-5A9B-0F1A-B9C5-EF77357C331A}" name="Adrian Farran" initials="AF" userId="S::AFarran@arellanoassociates.com::ab5911f8-6e38-41a0-80c2-a50a1e182352"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CC15CE66-E859-E506-0DBF-E220BBFF1F9F}" name="Cano, Michael" initials="CM" userId="S::CanoM@metro.net::fe788425-7672-40d1-bd9f-d44d0ffb5123" providerId="AD"/>
  <p188:author id="{54D1B267-BBC8-A7CB-BDEA-8C8EB3640FED}" name="Leticia Bustamante" initials="LB" userId="S::LBustamante@arellanoassociates.com::b5c5e36a-8ca2-47c4-8e6b-1879fb53a34e"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888DCF77-0561-CFD5-5384-7A7D60E90C0B}" name="Amber Hawkes (Here LA)" initials="AH" userId="S::ahawkes@here.la::c1d2329c-4ab0-4f77-bc6d-cea045c8cfad" providerId="AD"/>
  <p188:author id="{B1692078-6A8A-11F6-C310-0E1557DFD521}" name="Eric Davidian" initials="" userId="S::EDavidian@arellanoassociates.com::80292363-d6ef-499a-a23c-36cd16efb8a2" providerId="AD"/>
  <p188:author id="{6D7BF67A-148D-282C-86F8-CD20BFF6A191}" name="Trey Grogan" initials="TG" userId="S::tgrogan@arellanoassociates.com::638dbd0e-e997-4ee8-bc12-71a07972e258" providerId="AD"/>
  <p188:author id="{0E272281-117C-2D0D-5A38-84E816D838DF}" name="Rush, Juliet" initials="RJ" userId="S::julie.rush_aecom.com#ext#@arellanoassociates.onmicrosoft.com::f8fe0f8a-1f81-47dd-9aeb-17f1529e7c07" providerId="AD"/>
  <p188:author id="{4D20F882-1686-7ED4-076D-3D5C8887546C}" name="Nora Casillas" initials="NC" userId="S::NCasillas@arellanoassociates.com::a83899ef-7025-4513-9811-ae46073b6dad" providerId="AD"/>
  <p188:author id="{F5C49F8D-AFCB-68C7-1BF0-D7B419768ABF}" name="Jonathan Overman" initials="JO" userId="S::joverman@camsys.com::071e2a96-876b-4626-b3d4-9d8ac80a0f52" providerId="AD"/>
  <p188:author id="{8173988E-03AF-1074-4328-E706B1F26813}" name="Susan DeSantis" initials="SD" userId="S::sdesantis@arellanoassociates.com::982bbb9f-e90a-4e3e-9f32-ee6a07729abd" providerId="AD"/>
  <p188:author id="{FF63B491-5D30-2AEE-8B30-ADCBF50FBAAE}" name="Jonathan Overman" initials="JO" userId="S::joverman_camsys.com#ext#@arellanoassociates.onmicrosoft.com::721f4f98-89fa-478c-a0db-fea084c391ba" providerId="AD"/>
  <p188:author id="{98F4A397-6380-951A-76D2-0EA4DF039B8B}" name="Laura Hernandez" initials="LH" userId="S::lhernandez@arellanoassociates.com::88640c5b-9a57-47b2-a1fd-b6bc70e54590" providerId="AD"/>
  <p188:author id="{C5424F9A-429E-39D2-2585-3770C06DC4DF}" name="Cohen, Aryeh" initials="CA" userId="S::aryeh.cohen_aecom.com#ext#@arellanoassociates.onmicrosoft.com::90c2c35f-507e-4a04-a8cb-d97012b2ec40" providerId="AD"/>
  <p188:author id="{9C99A09C-9633-D3C4-3551-F0C4300E7398}" name="Keir Opie" initials="KO" userId="S::kopie_camsys.com#ext#@arellanoassociates.onmicrosoft.com::b4079e9c-1f32-4b37-9e06-dd62d3df6f2e" providerId="AD"/>
  <p188:author id="{5D404F9F-AA1A-FB04-A656-45A02103E72C}" name="Levinsohn, Dave" initials="LD" userId="S::dave.levinsohn_aecom.com#ext#@arellanoassociates.onmicrosoft.com::32097ab3-33d8-4ade-8c07-0aab0a8624aa" providerId="AD"/>
  <p188:author id="{8E16ADAB-0300-C4F7-A6D5-06F5AAFC3043}" name="Edgar Gutierrez" initials="EG" userId="S::EGutierrez@ArellanoAssociates.com::04662d8d-c938-466b-9608-40e1151ff13e" providerId="AD"/>
  <p188:author id="{C56CE0B0-411D-A850-ECA3-C8F328434FEF}" name="Laura Herrera" initials="LH" userId="S::LHerrera@arellanoassociates.com::7233b418-a6bf-4e3e-82a3-3ffa5e6b93df" providerId="AD"/>
  <p188:author id="{7ED58BB3-2208-270D-0EB7-46B6F686050F}" name="Delgadillo, Lucy" initials="DL" userId="S::delgadillolu@metro.net::398b53f5-b732-4496-9d9a-d21d009425e3" providerId="AD"/>
  <p188:author id="{991CAACB-0FCB-21D1-8BF3-E8FE06DEF0EF}" name="Guest User" initials="GU" userId="S::urn:spo:anon#80056a9d31ca044a071fa6d60246e748872266f0afec76797f25315e9459a4e9::" providerId="AD"/>
  <p188:author id="{F56FE8CD-9C42-0949-0AF8-7613164A4CEB}" name="Barnea, Avital" initials="BA" userId="S::barneaa@metro.net::6596c538-9278-4951-8208-995d3727f1d4" providerId="AD"/>
  <p188:author id="{9CA7AECE-E17D-00D4-E836-F33F44589520}" name="Laura Hernandez" initials="LH" userId="S::LHernandez@arellanoassociates.com::88640c5b-9a57-47b2-a1fd-b6bc70e54590" providerId="AD"/>
  <p188:author id="{C706BFD7-2FA1-BEB5-59B6-37443E018A90}" name="Guest User" initials="GU" userId="S::urn:spo:anon#89e8fd1792a19aba63fcf05644d94f2d865d261793035f69d3ba70b1d18ca1fc::" providerId="AD"/>
  <p188:author id="{D5F657E4-479E-BC7B-F1A7-72069B4AEF2E}" name="Parker Wojciechowski" initials="PW" userId="S::pwojciechowski@arellanoassociates.com::0ee85f19-1133-4b1e-9b12-402fd72a6075" providerId="AD"/>
  <p188:author id="{EF649DEF-C9D5-EB66-24FF-70052E84FE20}" name="Barnea, Avital" initials="AB" userId="S::BarneaA@metro.net::6596c538-9278-4951-8208-995d3727f1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3793A0"/>
    <a:srgbClr val="F4ED19"/>
    <a:srgbClr val="2AB4C8"/>
    <a:srgbClr val="ED7D31"/>
    <a:srgbClr val="0C5A97"/>
    <a:srgbClr val="CDE5EB"/>
    <a:srgbClr val="00AFB7"/>
    <a:srgbClr val="000000"/>
    <a:srgbClr val="F4E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A805EE-AA31-3B54-46F4-8A2C926D9245}" v="96" dt="2024-02-06T01:48:01.6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3" Type="http://schemas.openxmlformats.org/officeDocument/2006/relationships/oleObject" Target="https://arellanoassociates.sharepoint.com/sites/Metro710TaskForce/Shared%20Documents/Surveys/SPP%20-%20Mapping%20&amp;%20Survey%20Tool/Results/710%20TF%20-%20SPP%20Result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r>
              <a:rPr lang="en-US" sz="1600" b="1" u="sng">
                <a:solidFill>
                  <a:sysClr val="windowText" lastClr="000000"/>
                </a:solidFill>
              </a:rPr>
              <a:t>Modal Program </a:t>
            </a:r>
            <a:r>
              <a:rPr lang="en-US" sz="1600" b="1" u="sng" baseline="0">
                <a:solidFill>
                  <a:sysClr val="windowText" lastClr="000000"/>
                </a:solidFill>
              </a:rPr>
              <a:t>Funding</a:t>
            </a:r>
            <a:endParaRPr lang="en-US" sz="1600" b="1" u="sng">
              <a:solidFill>
                <a:sysClr val="windowText" lastClr="000000"/>
              </a:solidFill>
            </a:endParaRPr>
          </a:p>
        </c:rich>
      </c:tx>
      <c:layout>
        <c:manualLayout>
          <c:xMode val="edge"/>
          <c:yMode val="edge"/>
          <c:x val="0.305771915531871"/>
          <c:y val="0"/>
        </c:manualLayout>
      </c:layout>
      <c:overlay val="0"/>
      <c:spPr>
        <a:noFill/>
        <a:ln>
          <a:noFill/>
        </a:ln>
        <a:effectLst/>
      </c:spPr>
      <c:txPr>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6617757495234246"/>
          <c:y val="0.28612389761714929"/>
          <c:w val="0.45367107619432728"/>
          <c:h val="0.6082088754127597"/>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77-4D09-B3CB-4A37E5B885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77-4D09-B3CB-4A37E5B885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77-4D09-B3CB-4A37E5B885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77-4D09-B3CB-4A37E5B885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077-4D09-B3CB-4A37E5B8850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077-4D09-B3CB-4A37E5B88505}"/>
              </c:ext>
            </c:extLst>
          </c:dPt>
          <c:dLbls>
            <c:dLbl>
              <c:idx val="0"/>
              <c:layout>
                <c:manualLayout>
                  <c:x val="0.23731712384847953"/>
                  <c:y val="-0.12131862326054403"/>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480002744781961"/>
                      <c:h val="0.22600920372318076"/>
                    </c:manualLayout>
                  </c15:layout>
                </c:ext>
                <c:ext xmlns:c16="http://schemas.microsoft.com/office/drawing/2014/chart" uri="{C3380CC4-5D6E-409C-BE32-E72D297353CC}">
                  <c16:uniqueId val="{00000001-E077-4D09-B3CB-4A37E5B88505}"/>
                </c:ext>
              </c:extLst>
            </c:dLbl>
            <c:dLbl>
              <c:idx val="1"/>
              <c:layout>
                <c:manualLayout>
                  <c:x val="0.2307360001191284"/>
                  <c:y val="-0.1592375721196696"/>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Arterial Roadways/Complete Streets</a:t>
                    </a:r>
                    <a:r>
                      <a:rPr lang="en-US" baseline="0"/>
                      <a:t> </a:t>
                    </a:r>
                    <a:fld id="{D061F196-B785-440B-84B9-9D63A0BCF876}" type="VALUE">
                      <a:rPr lang="en-US" baseline="0"/>
                      <a:pPr algn="r">
                        <a:defRPr sz="1000" b="1"/>
                      </a:pPr>
                      <a:t>[VALUE]</a:t>
                    </a:fld>
                    <a:endParaRPr lang="en-US" baseline="0"/>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630518442718779"/>
                      <c:h val="0.36910875208769933"/>
                    </c:manualLayout>
                  </c15:layout>
                  <c15:dlblFieldTable/>
                  <c15:showDataLabelsRange val="0"/>
                </c:ext>
                <c:ext xmlns:c16="http://schemas.microsoft.com/office/drawing/2014/chart" uri="{C3380CC4-5D6E-409C-BE32-E72D297353CC}">
                  <c16:uniqueId val="{00000003-E077-4D09-B3CB-4A37E5B88505}"/>
                </c:ext>
              </c:extLst>
            </c:dLbl>
            <c:dLbl>
              <c:idx val="2"/>
              <c:layout>
                <c:manualLayout>
                  <c:x val="0.34355389643735174"/>
                  <c:y val="1.2897530407976997E-2"/>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Freeway Safety and Interchange Improvements</a:t>
                    </a:r>
                    <a:r>
                      <a:rPr lang="en-US" baseline="0"/>
                      <a:t> </a:t>
                    </a:r>
                  </a:p>
                  <a:p>
                    <a:pPr algn="r">
                      <a:defRPr sz="1000" b="1"/>
                    </a:pPr>
                    <a:fld id="{D9ED7D68-19FA-437D-96C2-DAAC0D944549}" type="VALUE">
                      <a:rPr lang="en-US" baseline="0"/>
                      <a:pPr algn="r">
                        <a:defRPr sz="1000" b="1"/>
                      </a:pPr>
                      <a:t>[VALUE]</a:t>
                    </a:fld>
                    <a:endParaRPr lang="en-US"/>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6907052571011389"/>
                      <c:h val="0.27782791817087849"/>
                    </c:manualLayout>
                  </c15:layout>
                  <c15:dlblFieldTable/>
                  <c15:showDataLabelsRange val="0"/>
                </c:ext>
                <c:ext xmlns:c16="http://schemas.microsoft.com/office/drawing/2014/chart" uri="{C3380CC4-5D6E-409C-BE32-E72D297353CC}">
                  <c16:uniqueId val="{00000005-E077-4D09-B3CB-4A37E5B88505}"/>
                </c:ext>
              </c:extLst>
            </c:dLbl>
            <c:dLbl>
              <c:idx val="3"/>
              <c:layout>
                <c:manualLayout>
                  <c:x val="-0.21551572371969702"/>
                  <c:y val="2.3331075041612578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F028D5E5-94CF-4CC4-87EE-CBEF43D543B5}" type="CATEGORYNAME">
                      <a:rPr lang="en-US" sz="1000"/>
                      <a:pPr>
                        <a:defRPr sz="1000" b="1"/>
                      </a:pPr>
                      <a:t>[CATEGORY NAME]</a:t>
                    </a:fld>
                    <a:endParaRPr lang="en-US" sz="1000" baseline="0"/>
                  </a:p>
                  <a:p>
                    <a:pPr>
                      <a:defRPr sz="1000" b="1"/>
                    </a:pPr>
                    <a:r>
                      <a:rPr lang="en-US" sz="1000" baseline="0"/>
                      <a:t> </a:t>
                    </a:r>
                    <a:fld id="{5209CB27-3C9A-4EDA-B6D0-9D6AC8E8E0D0}" type="VALUE">
                      <a:rPr lang="en-US" sz="1000" baseline="0"/>
                      <a:pPr>
                        <a:defRPr sz="1000" b="1"/>
                      </a:pPr>
                      <a:t>[VALUE]</a:t>
                    </a:fld>
                    <a:endParaRPr lang="en-US" sz="1000"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315696046895275"/>
                      <c:h val="0.25594578204800211"/>
                    </c:manualLayout>
                  </c15:layout>
                  <c15:dlblFieldTable/>
                  <c15:showDataLabelsRange val="0"/>
                </c:ext>
                <c:ext xmlns:c16="http://schemas.microsoft.com/office/drawing/2014/chart" uri="{C3380CC4-5D6E-409C-BE32-E72D297353CC}">
                  <c16:uniqueId val="{00000007-E077-4D09-B3CB-4A37E5B88505}"/>
                </c:ext>
              </c:extLst>
            </c:dLbl>
            <c:dLbl>
              <c:idx val="4"/>
              <c:layout>
                <c:manualLayout>
                  <c:x val="-0.16702623505717012"/>
                  <c:y val="-8.969359076992299E-2"/>
                </c:manualLayout>
              </c:layout>
              <c:tx>
                <c:rich>
                  <a:bodyPr/>
                  <a:lstStyle/>
                  <a:p>
                    <a:fld id="{AC5B4866-4B30-403B-AC4D-25CE3FE049D6}" type="CATEGORYNAME">
                      <a:rPr lang="en-US"/>
                      <a:pPr/>
                      <a:t>[CATEGORY NAME]</a:t>
                    </a:fld>
                    <a:endParaRPr lang="en-US" baseline="0"/>
                  </a:p>
                  <a:p>
                    <a:fld id="{9262C39D-AF20-45C4-8DC4-8196D311C26D}"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E077-4D09-B3CB-4A37E5B88505}"/>
                </c:ext>
              </c:extLst>
            </c:dLbl>
            <c:dLbl>
              <c:idx val="5"/>
              <c:delete val="1"/>
              <c:extLst>
                <c:ext xmlns:c15="http://schemas.microsoft.com/office/drawing/2012/chart" uri="{CE6537A1-D6FC-4f65-9D91-7224C49458BB}"/>
                <c:ext xmlns:c16="http://schemas.microsoft.com/office/drawing/2014/chart" uri="{C3380CC4-5D6E-409C-BE32-E72D297353CC}">
                  <c16:uniqueId val="{0000000B-E077-4D09-B3CB-4A37E5B8850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Mode'!$C$36:$C$41</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Mode'!$D$36:$D$41</c:f>
              <c:numCache>
                <c:formatCode>0%</c:formatCode>
                <c:ptCount val="6"/>
                <c:pt idx="0">
                  <c:v>0.19428376998979247</c:v>
                </c:pt>
                <c:pt idx="1">
                  <c:v>0.24549166383123516</c:v>
                </c:pt>
                <c:pt idx="2">
                  <c:v>0.16808438244300783</c:v>
                </c:pt>
                <c:pt idx="3">
                  <c:v>6.5498468866961562E-2</c:v>
                </c:pt>
                <c:pt idx="4">
                  <c:v>0.32664171486900306</c:v>
                </c:pt>
                <c:pt idx="5">
                  <c:v>0</c:v>
                </c:pt>
              </c:numCache>
            </c:numRef>
          </c:val>
          <c:extLst>
            <c:ext xmlns:c16="http://schemas.microsoft.com/office/drawing/2014/chart" uri="{C3380CC4-5D6E-409C-BE32-E72D297353CC}">
              <c16:uniqueId val="{0000000C-E077-4D09-B3CB-4A37E5B8850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r>
              <a:rPr lang="en-US" sz="1600" b="1" u="sng">
                <a:solidFill>
                  <a:sysClr val="windowText" lastClr="000000"/>
                </a:solidFill>
              </a:rPr>
              <a:t>Initial</a:t>
            </a:r>
            <a:r>
              <a:rPr lang="en-US" sz="1600" b="1" u="sng" baseline="0">
                <a:solidFill>
                  <a:sysClr val="windowText" lastClr="000000"/>
                </a:solidFill>
              </a:rPr>
              <a:t> Investment Funding by Mode</a:t>
            </a:r>
            <a:endParaRPr lang="en-US" sz="1600" b="1" u="sng">
              <a:solidFill>
                <a:sysClr val="windowText" lastClr="000000"/>
              </a:solidFill>
            </a:endParaRPr>
          </a:p>
        </c:rich>
      </c:tx>
      <c:layout>
        <c:manualLayout>
          <c:xMode val="edge"/>
          <c:yMode val="edge"/>
          <c:x val="0.15985730674500934"/>
          <c:y val="1.0576342162623199E-3"/>
        </c:manualLayout>
      </c:layout>
      <c:overlay val="0"/>
      <c:spPr>
        <a:noFill/>
        <a:ln>
          <a:noFill/>
        </a:ln>
        <a:effectLst/>
      </c:spPr>
      <c:txPr>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0E-4213-A3BA-207F07E62F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0E-4213-A3BA-207F07E62F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0E-4213-A3BA-207F07E62F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0E-4213-A3BA-207F07E62F4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0E-4213-A3BA-207F07E62F4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0E-4213-A3BA-207F07E62F4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60E-4213-A3BA-207F07E62F4E}"/>
              </c:ext>
            </c:extLst>
          </c:dPt>
          <c:dLbls>
            <c:dLbl>
              <c:idx val="0"/>
              <c:layout>
                <c:manualLayout>
                  <c:x val="0.21440195334202969"/>
                  <c:y val="-0.1373018000142153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941350665742865"/>
                      <c:h val="0.21087610484865899"/>
                    </c:manualLayout>
                  </c15:layout>
                </c:ext>
                <c:ext xmlns:c16="http://schemas.microsoft.com/office/drawing/2014/chart" uri="{C3380CC4-5D6E-409C-BE32-E72D297353CC}">
                  <c16:uniqueId val="{00000001-060E-4213-A3BA-207F07E62F4E}"/>
                </c:ext>
              </c:extLst>
            </c:dLbl>
            <c:dLbl>
              <c:idx val="1"/>
              <c:layout>
                <c:manualLayout>
                  <c:x val="0.14419675619221362"/>
                  <c:y val="-2.131927004359363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a:t>Arterial</a:t>
                    </a:r>
                    <a:r>
                      <a:rPr lang="en-US" baseline="0"/>
                      <a:t> Roadways/</a:t>
                    </a:r>
                  </a:p>
                  <a:p>
                    <a:pPr>
                      <a:defRPr sz="1000" b="1"/>
                    </a:pPr>
                    <a:r>
                      <a:rPr lang="en-US" baseline="0"/>
                      <a:t>Complete Streets </a:t>
                    </a:r>
                  </a:p>
                  <a:p>
                    <a:pPr>
                      <a:defRPr sz="1000" b="1"/>
                    </a:pPr>
                    <a:fld id="{BA4023B6-CF87-4D70-83EE-77767CCF0B5F}" type="VALUE">
                      <a:rPr lang="en-US" baseline="0" smtClean="0"/>
                      <a:pPr>
                        <a:defRPr sz="10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353127153657664"/>
                      <c:h val="0.34235734339461715"/>
                    </c:manualLayout>
                  </c15:layout>
                  <c15:dlblFieldTable/>
                  <c15:showDataLabelsRange val="0"/>
                </c:ext>
                <c:ext xmlns:c16="http://schemas.microsoft.com/office/drawing/2014/chart" uri="{C3380CC4-5D6E-409C-BE32-E72D297353CC}">
                  <c16:uniqueId val="{00000003-060E-4213-A3BA-207F07E62F4E}"/>
                </c:ext>
              </c:extLst>
            </c:dLbl>
            <c:dLbl>
              <c:idx val="2"/>
              <c:layout>
                <c:manualLayout>
                  <c:x val="-0.29012656177567753"/>
                  <c:y val="-1.6454967067854522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3E1CBC03-130D-493E-AED3-9A4F9D2BFB27}" type="CATEGORYNAME">
                      <a:rPr lang="en-US" sz="1000" b="1" i="0" u="none" strike="noStrike" kern="1200" baseline="0" smtClean="0">
                        <a:solidFill>
                          <a:prstClr val="black">
                            <a:lumMod val="75000"/>
                            <a:lumOff val="25000"/>
                          </a:prstClr>
                        </a:solidFill>
                      </a:rPr>
                      <a:pPr>
                        <a:defRPr sz="1000" b="1"/>
                      </a:pPr>
                      <a:t>[CATEGORY NAME]</a:t>
                    </a:fld>
                    <a:r>
                      <a:rPr lang="en-US" sz="1000" b="1" i="0" u="none" strike="noStrike" kern="1200" baseline="0">
                        <a:solidFill>
                          <a:prstClr val="black">
                            <a:lumMod val="75000"/>
                            <a:lumOff val="25000"/>
                          </a:prstClr>
                        </a:solidFill>
                      </a:rPr>
                      <a:t> Safety and Interchange Improvements</a:t>
                    </a:r>
                  </a:p>
                  <a:p>
                    <a:pPr>
                      <a:defRPr sz="1000" b="1"/>
                    </a:pPr>
                    <a:r>
                      <a:rPr lang="en-US" sz="1000" b="1" i="0" u="none" strike="noStrike" kern="1200" baseline="0">
                        <a:solidFill>
                          <a:prstClr val="black">
                            <a:lumMod val="75000"/>
                            <a:lumOff val="25000"/>
                          </a:prstClr>
                        </a:solidFill>
                      </a:rPr>
                      <a:t>38%</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184330877544584"/>
                      <c:h val="0.38093267271607278"/>
                    </c:manualLayout>
                  </c15:layout>
                  <c15:dlblFieldTable/>
                  <c15:showDataLabelsRange val="0"/>
                </c:ext>
                <c:ext xmlns:c16="http://schemas.microsoft.com/office/drawing/2014/chart" uri="{C3380CC4-5D6E-409C-BE32-E72D297353CC}">
                  <c16:uniqueId val="{00000005-060E-4213-A3BA-207F07E62F4E}"/>
                </c:ext>
              </c:extLst>
            </c:dLbl>
            <c:dLbl>
              <c:idx val="3"/>
              <c:layout>
                <c:manualLayout>
                  <c:x val="-0.21252171201372105"/>
                  <c:y val="-7.510042591593937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60E-4213-A3BA-207F07E62F4E}"/>
                </c:ext>
              </c:extLst>
            </c:dLbl>
            <c:dLbl>
              <c:idx val="4"/>
              <c:layout>
                <c:manualLayout>
                  <c:x val="-0.31578557769415833"/>
                  <c:y val="-0.1288942928776013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60E-4213-A3BA-207F07E62F4E}"/>
                </c:ext>
              </c:extLst>
            </c:dLbl>
            <c:dLbl>
              <c:idx val="5"/>
              <c:layout>
                <c:manualLayout>
                  <c:x val="-0.17393713723236928"/>
                  <c:y val="-0.1184686669006624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060E-4213-A3BA-207F07E62F4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Mode'!$O$6:$O$12</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Mode'!$P$6:$P$12</c:f>
              <c:numCache>
                <c:formatCode>0%</c:formatCode>
                <c:ptCount val="7"/>
                <c:pt idx="0">
                  <c:v>7.3124512317467388E-2</c:v>
                </c:pt>
                <c:pt idx="1">
                  <c:v>0.25827666926764015</c:v>
                </c:pt>
                <c:pt idx="2">
                  <c:v>0.3803366402853639</c:v>
                </c:pt>
                <c:pt idx="3">
                  <c:v>0.13554787649091515</c:v>
                </c:pt>
                <c:pt idx="4">
                  <c:v>6.3538067105116489E-2</c:v>
                </c:pt>
                <c:pt idx="5">
                  <c:v>8.9176234533496823E-2</c:v>
                </c:pt>
              </c:numCache>
            </c:numRef>
          </c:val>
          <c:extLst>
            <c:ext xmlns:c16="http://schemas.microsoft.com/office/drawing/2014/chart" uri="{C3380CC4-5D6E-409C-BE32-E72D297353CC}">
              <c16:uniqueId val="{0000000E-97B0-45B5-A46E-8B0A48EE325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78-4487-9C53-03B93481BA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78-4487-9C53-03B93481BA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78-4487-9C53-03B93481BA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78-4487-9C53-03B93481BA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78-4487-9C53-03B93481BA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78-4487-9C53-03B93481BA9C}"/>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3378-4487-9C53-03B93481BA9C}"/>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378-4487-9C53-03B93481BA9C}"/>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3378-4487-9C53-03B93481BA9C}"/>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378-4487-9C53-03B93481BA9C}"/>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3378-4487-9C53-03B93481BA9C}"/>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3378-4487-9C53-03B93481BA9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3378-4487-9C53-03B93481BA9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u="sng">
                <a:solidFill>
                  <a:sysClr val="windowText" lastClr="000000"/>
                </a:solidFill>
              </a:rPr>
              <a:t>Leveraged</a:t>
            </a:r>
            <a:r>
              <a:rPr lang="en-US" sz="1600" b="1" u="sng" baseline="0">
                <a:solidFill>
                  <a:sysClr val="windowText" lastClr="000000"/>
                </a:solidFill>
              </a:rPr>
              <a:t> </a:t>
            </a:r>
            <a:r>
              <a:rPr lang="en-US" sz="1600" b="1" i="0" u="sng" strike="noStrike" kern="1200" spc="0" baseline="0">
                <a:solidFill>
                  <a:sysClr val="windowText" lastClr="000000"/>
                </a:solidFill>
              </a:rPr>
              <a:t>Initial Investment and </a:t>
            </a:r>
          </a:p>
          <a:p>
            <a:pPr>
              <a:defRPr sz="1600" b="1">
                <a:solidFill>
                  <a:sysClr val="windowText" lastClr="000000"/>
                </a:solidFill>
              </a:defRPr>
            </a:pPr>
            <a:r>
              <a:rPr lang="en-US" sz="1600" b="1" i="0" u="sng" strike="noStrike" kern="1200" spc="0" baseline="0">
                <a:solidFill>
                  <a:sysClr val="windowText" lastClr="000000"/>
                </a:solidFill>
              </a:rPr>
              <a:t>Modal Program Funding</a:t>
            </a:r>
          </a:p>
          <a:p>
            <a:pPr>
              <a:defRPr sz="1600" b="1">
                <a:solidFill>
                  <a:sysClr val="windowText" lastClr="000000"/>
                </a:solidFill>
              </a:defRPr>
            </a:pPr>
            <a:endParaRPr lang="en-US" sz="1600" b="1">
              <a:solidFill>
                <a:sysClr val="windowText" lastClr="000000"/>
              </a:solidFill>
            </a:endParaRPr>
          </a:p>
        </c:rich>
      </c:tx>
      <c:layout>
        <c:manualLayout>
          <c:xMode val="edge"/>
          <c:yMode val="edge"/>
          <c:x val="0.29390873003189782"/>
          <c:y val="6.4432989690721646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8596197404279891"/>
          <c:y val="0.18262862921773954"/>
          <c:w val="0.61991572042135523"/>
          <c:h val="0.7380196918039884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7A-49BA-BC1B-F67A2CD1A4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7A-49BA-BC1B-F67A2CD1A4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7A-49BA-BC1B-F67A2CD1A4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7A-49BA-BC1B-F67A2CD1A4A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7A-49BA-BC1B-F67A2CD1A4A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7A-49BA-BC1B-F67A2CD1A4AA}"/>
              </c:ext>
            </c:extLst>
          </c:dPt>
          <c:dLbls>
            <c:dLbl>
              <c:idx val="0"/>
              <c:layout>
                <c:manualLayout>
                  <c:x val="0.22222450129192639"/>
                  <c:y val="-0.12781537073490815"/>
                </c:manualLayout>
              </c:layout>
              <c:tx>
                <c:rich>
                  <a:bodyPr/>
                  <a:lstStyle/>
                  <a:p>
                    <a:fld id="{FDC57C24-2A45-4C2E-853B-25F8E4C5D9F5}" type="CATEGORYNAME">
                      <a:rPr lang="en-US"/>
                      <a:pPr/>
                      <a:t>[CATEGORY NAME]</a:t>
                    </a:fld>
                    <a:r>
                      <a:rPr lang="en-US" baseline="0"/>
                      <a:t> </a:t>
                    </a:r>
                  </a:p>
                  <a:p>
                    <a:fld id="{BB74B0A8-1A7A-4712-B401-337C6A0C14D5}"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7A-49BA-BC1B-F67A2CD1A4AA}"/>
                </c:ext>
              </c:extLst>
            </c:dLbl>
            <c:dLbl>
              <c:idx val="1"/>
              <c:layout>
                <c:manualLayout>
                  <c:x val="0.14019880971332704"/>
                  <c:y val="-0.16029124289151356"/>
                </c:manualLayout>
              </c:layout>
              <c:tx>
                <c:rich>
                  <a:bodyPr/>
                  <a:lstStyle/>
                  <a:p>
                    <a:r>
                      <a:rPr lang="en-US"/>
                      <a:t>Arterial</a:t>
                    </a:r>
                    <a:r>
                      <a:rPr lang="en-US" baseline="0"/>
                      <a:t> Roadways/ Complete Streets </a:t>
                    </a:r>
                    <a:fld id="{D6380238-49BD-43DD-B76A-FDD46B6E18C2}" type="VALUE">
                      <a:rPr lang="en-US" baseline="0" dirty="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B7A-49BA-BC1B-F67A2CD1A4AA}"/>
                </c:ext>
              </c:extLst>
            </c:dLbl>
            <c:dLbl>
              <c:idx val="2"/>
              <c:layout>
                <c:manualLayout>
                  <c:x val="0.42514821372892037"/>
                  <c:y val="1.434657169142517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4121DBE3-52D6-4354-A7BA-D0C880A80B1C}" type="CATEGORYNAME">
                      <a:rPr lang="en-US"/>
                      <a:pPr>
                        <a:defRPr sz="1200" b="1"/>
                      </a:pPr>
                      <a:t>[CATEGORY NAME]</a:t>
                    </a:fld>
                    <a:r>
                      <a:rPr lang="en-US" baseline="0"/>
                      <a:t> Safety and Interchange Improvements </a:t>
                    </a:r>
                  </a:p>
                  <a:p>
                    <a:pPr>
                      <a:defRPr sz="1200" b="1"/>
                    </a:pPr>
                    <a:fld id="{B2A00120-EDAF-46BC-970F-1F163CA2CDD2}" type="VALUE">
                      <a:rPr lang="en-US" baseline="0" smtClean="0"/>
                      <a:pPr>
                        <a:defRPr sz="12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16561441489048"/>
                      <c:h val="0.16347630354195417"/>
                    </c:manualLayout>
                  </c15:layout>
                  <c15:dlblFieldTable/>
                  <c15:showDataLabelsRange val="0"/>
                </c:ext>
                <c:ext xmlns:c16="http://schemas.microsoft.com/office/drawing/2014/chart" uri="{C3380CC4-5D6E-409C-BE32-E72D297353CC}">
                  <c16:uniqueId val="{00000005-2B7A-49BA-BC1B-F67A2CD1A4AA}"/>
                </c:ext>
              </c:extLst>
            </c:dLbl>
            <c:dLbl>
              <c:idx val="3"/>
              <c:layout>
                <c:manualLayout>
                  <c:x val="-0.13376183245368045"/>
                  <c:y val="1.1000211887576473E-2"/>
                </c:manualLayout>
              </c:layout>
              <c:tx>
                <c:rich>
                  <a:bodyPr/>
                  <a:lstStyle/>
                  <a:p>
                    <a:fld id="{F5BFC7F5-0A0A-4FE9-87B0-F27577377D6A}" type="CATEGORYNAME">
                      <a:rPr lang="en-US"/>
                      <a:pPr/>
                      <a:t>[CATEGORY NAME]</a:t>
                    </a:fld>
                    <a:endParaRPr lang="en-US"/>
                  </a:p>
                  <a:p>
                    <a:r>
                      <a:rPr lang="en-US" baseline="0"/>
                      <a:t> </a:t>
                    </a:r>
                    <a:fld id="{7002917D-C278-4EA5-9D62-2B8789256863}"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B7A-49BA-BC1B-F67A2CD1A4AA}"/>
                </c:ext>
              </c:extLst>
            </c:dLbl>
            <c:dLbl>
              <c:idx val="4"/>
              <c:layout>
                <c:manualLayout>
                  <c:x val="-0.23200747602894894"/>
                  <c:y val="4.5871951552930841E-2"/>
                </c:manualLayout>
              </c:layout>
              <c:tx>
                <c:rich>
                  <a:bodyPr/>
                  <a:lstStyle/>
                  <a:p>
                    <a:fld id="{F9DB3786-D141-4B05-915A-34510A7832E7}" type="CATEGORYNAME">
                      <a:rPr lang="en-US"/>
                      <a:pPr/>
                      <a:t>[CATEGORY NAME]</a:t>
                    </a:fld>
                    <a:r>
                      <a:rPr lang="en-US" baseline="0"/>
                      <a:t> </a:t>
                    </a:r>
                  </a:p>
                  <a:p>
                    <a:fld id="{2F752B25-23C1-4357-8FCD-610E85EFC9F5}"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2B7A-49BA-BC1B-F67A2CD1A4AA}"/>
                </c:ext>
              </c:extLst>
            </c:dLbl>
            <c:dLbl>
              <c:idx val="5"/>
              <c:layout>
                <c:manualLayout>
                  <c:x val="-0.25828991195307427"/>
                  <c:y val="-9.1545856572615922E-2"/>
                </c:manualLayout>
              </c:layout>
              <c:tx>
                <c:rich>
                  <a:bodyPr/>
                  <a:lstStyle/>
                  <a:p>
                    <a:fld id="{AB189E75-C2C4-4F1B-8AE5-E519F7C5B29A}" type="CATEGORYNAME">
                      <a:rPr lang="en-US"/>
                      <a:pPr/>
                      <a:t>[CATEGORY NAME]</a:t>
                    </a:fld>
                    <a:r>
                      <a:rPr lang="en-US" baseline="0"/>
                      <a:t> </a:t>
                    </a:r>
                  </a:p>
                  <a:p>
                    <a:fld id="{9944E808-0129-4B1E-8169-8E5931537D54}"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2B7A-49BA-BC1B-F67A2CD1A4A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Mode'!$J$68:$J$73</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Mode'!$K$68:$K$73</c:f>
              <c:numCache>
                <c:formatCode>0%</c:formatCode>
                <c:ptCount val="6"/>
                <c:pt idx="0">
                  <c:v>5.6162246489859596E-2</c:v>
                </c:pt>
                <c:pt idx="1">
                  <c:v>0.29329173166926675</c:v>
                </c:pt>
                <c:pt idx="2">
                  <c:v>0.34321372854914195</c:v>
                </c:pt>
                <c:pt idx="3">
                  <c:v>9.9843993759750393E-2</c:v>
                </c:pt>
                <c:pt idx="4">
                  <c:v>0.19500780031201248</c:v>
                </c:pt>
                <c:pt idx="5">
                  <c:v>1.2480499219968799E-2</c:v>
                </c:pt>
              </c:numCache>
            </c:numRef>
          </c:val>
          <c:extLst>
            <c:ext xmlns:c16="http://schemas.microsoft.com/office/drawing/2014/chart" uri="{C3380CC4-5D6E-409C-BE32-E72D297353CC}">
              <c16:uniqueId val="{0000000C-2B7A-49BA-BC1B-F67A2CD1A4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B8-4FDA-90FA-1CF2C94D41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CB8-4FDA-90FA-1CF2C94D41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CB8-4FDA-90FA-1CF2C94D41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B8-4FDA-90FA-1CF2C94D410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CB8-4FDA-90FA-1CF2C94D410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CB8-4FDA-90FA-1CF2C94D4107}"/>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4CB8-4FDA-90FA-1CF2C94D4107}"/>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CB8-4FDA-90FA-1CF2C94D4107}"/>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4CB8-4FDA-90FA-1CF2C94D4107}"/>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CB8-4FDA-90FA-1CF2C94D4107}"/>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4CB8-4FDA-90FA-1CF2C94D4107}"/>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4CB8-4FDA-90FA-1CF2C94D410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4CB8-4FDA-90FA-1CF2C94D410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Improvement Categories</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Survey!$B$3</c:f>
              <c:strCache>
                <c:ptCount val="1"/>
                <c:pt idx="0">
                  <c:v>Count</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3-EF74-4A04-AAB4-6BD9BF4E4313}"/>
              </c:ext>
            </c:extLst>
          </c:dPt>
          <c:dPt>
            <c:idx val="1"/>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EF74-4A04-AAB4-6BD9BF4E4313}"/>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4-EF74-4A04-AAB4-6BD9BF4E431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2-EF74-4A04-AAB4-6BD9BF4E4313}"/>
              </c:ext>
            </c:extLst>
          </c:dPt>
          <c:dPt>
            <c:idx val="5"/>
            <c:invertIfNegative val="0"/>
            <c:bubble3D val="0"/>
            <c:spPr>
              <a:solidFill>
                <a:schemeClr val="accent2">
                  <a:lumMod val="50000"/>
                </a:schemeClr>
              </a:solidFill>
              <a:ln>
                <a:noFill/>
              </a:ln>
              <a:effectLst/>
            </c:spPr>
            <c:extLst>
              <c:ext xmlns:c16="http://schemas.microsoft.com/office/drawing/2014/chart" uri="{C3380CC4-5D6E-409C-BE32-E72D297353CC}">
                <c16:uniqueId val="{00000001-EF74-4A04-AAB4-6BD9BF4E4313}"/>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0-EF74-4A04-AAB4-6BD9BF4E431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Survey!$A$5:$A$11</c:f>
              <c:strCache>
                <c:ptCount val="7"/>
                <c:pt idx="0">
                  <c:v>Travel Reduction Strategies</c:v>
                </c:pt>
                <c:pt idx="1">
                  <c:v>Community Programs</c:v>
                </c:pt>
                <c:pt idx="2">
                  <c:v>Freeway</c:v>
                </c:pt>
                <c:pt idx="3">
                  <c:v>Local Roadway</c:v>
                </c:pt>
                <c:pt idx="4">
                  <c:v>Bicycle and pedestrian</c:v>
                </c:pt>
                <c:pt idx="5">
                  <c:v>Traffic Management</c:v>
                </c:pt>
                <c:pt idx="6">
                  <c:v>Transit </c:v>
                </c:pt>
              </c:strCache>
            </c:strRef>
          </c:cat>
          <c:val>
            <c:numRef>
              <c:f>Survey!$B$5:$B$11</c:f>
              <c:numCache>
                <c:formatCode>General</c:formatCode>
                <c:ptCount val="7"/>
                <c:pt idx="0">
                  <c:v>572</c:v>
                </c:pt>
                <c:pt idx="1">
                  <c:v>668</c:v>
                </c:pt>
                <c:pt idx="2">
                  <c:v>656</c:v>
                </c:pt>
                <c:pt idx="3">
                  <c:v>872</c:v>
                </c:pt>
                <c:pt idx="4">
                  <c:v>837</c:v>
                </c:pt>
                <c:pt idx="5">
                  <c:v>878</c:v>
                </c:pt>
                <c:pt idx="6">
                  <c:v>1014</c:v>
                </c:pt>
              </c:numCache>
            </c:numRef>
          </c:val>
          <c:extLst>
            <c:ext xmlns:c16="http://schemas.microsoft.com/office/drawing/2014/chart" uri="{C3380CC4-5D6E-409C-BE32-E72D297353CC}">
              <c16:uniqueId val="{00000000-8910-415B-BF8E-B4129B2FEAB6}"/>
            </c:ext>
          </c:extLst>
        </c:ser>
        <c:dLbls>
          <c:dLblPos val="outEnd"/>
          <c:showLegendKey val="0"/>
          <c:showVal val="1"/>
          <c:showCatName val="0"/>
          <c:showSerName val="0"/>
          <c:showPercent val="0"/>
          <c:showBubbleSize val="0"/>
        </c:dLbls>
        <c:gapWidth val="182"/>
        <c:axId val="74507215"/>
        <c:axId val="74503887"/>
      </c:barChart>
      <c:catAx>
        <c:axId val="74507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4503887"/>
        <c:crosses val="autoZero"/>
        <c:auto val="1"/>
        <c:lblAlgn val="ctr"/>
        <c:lblOffset val="100"/>
        <c:noMultiLvlLbl val="0"/>
      </c:catAx>
      <c:valAx>
        <c:axId val="745038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45072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44_2745BAEE.xml><?xml version="1.0" encoding="utf-8"?>
<p188:cmLst xmlns:a="http://schemas.openxmlformats.org/drawingml/2006/main" xmlns:r="http://schemas.openxmlformats.org/officeDocument/2006/relationships" xmlns:p188="http://schemas.microsoft.com/office/powerpoint/2018/8/main">
  <p188:cm id="{96BAC0E2-FD5A-456E-BCF8-52741E014652}" authorId="{0F47EE71-15E6-CD0B-8726-B91FF2AAD6DB}" status="resolved" created="2024-01-26T22:05:08.229" complete="100000">
    <ac:deMkLst xmlns:ac="http://schemas.microsoft.com/office/drawing/2013/main/command">
      <pc:docMk xmlns:pc="http://schemas.microsoft.com/office/powerpoint/2013/main/command"/>
      <pc:sldMk xmlns:pc="http://schemas.microsoft.com/office/powerpoint/2013/main/command" cId="658881262" sldId="5188"/>
      <ac:spMk id="3" creationId="{1BC4B5B1-A92C-4D4D-26B8-EA509547EF25}"/>
    </ac:deMkLst>
    <p188:replyLst>
      <p188:reply id="{0BB4CBD1-D1C5-4334-A28A-F4270C830892}" authorId="{0F47EE71-15E6-CD0B-8726-B91FF2AAD6DB}" created="2024-01-26T22:05:39.419">
        <p188:txBody>
          <a:bodyPr/>
          <a:lstStyle/>
          <a:p>
            <a:r>
              <a:rPr lang="en-US"/>
              <a:t>Might not be important to re-order by investment amount as its not linked to that yet</a:t>
            </a:r>
          </a:p>
        </p188:txBody>
      </p188:reply>
      <p188:reply id="{F348185D-368F-4BF2-A6FB-461E66488441}" authorId="{0F47EE71-15E6-CD0B-8726-B91FF2AAD6DB}" created="2024-01-31T08:09:32.139">
        <p188:txBody>
          <a:bodyPr/>
          <a:lstStyle/>
          <a:p>
            <a:r>
              <a:rPr lang="en-US"/>
              <a:t>Still need to update these categories with the new names.</a:t>
            </a:r>
          </a:p>
        </p188:txBody>
      </p188:reply>
      <p188:reply id="{D3ED085C-303B-4ADF-9F2D-2F5E1F83D9CC}" authorId="{9CA7AECE-E17D-00D4-E836-F33F44589520}" created="2024-01-31T17:19:52.133">
        <p188:txBody>
          <a:bodyPr/>
          <a:lstStyle/>
          <a:p>
            <a:r>
              <a:rPr lang="en-US"/>
              <a:t>Updated.</a:t>
            </a:r>
          </a:p>
        </p188:txBody>
      </p188:reply>
    </p188:replyLst>
    <p188:txBody>
      <a:bodyPr/>
      <a:lstStyle/>
      <a:p>
        <a:r>
          <a:rPr lang="en-US"/>
          <a:t>Update these categories with the new names.</a:t>
        </a:r>
      </a:p>
    </p188:txBody>
  </p188:cm>
</p188:cmLst>
</file>

<file path=ppt/comments/modernComment_1482_E5D9E2A4.xml><?xml version="1.0" encoding="utf-8"?>
<p188:cmLst xmlns:a="http://schemas.openxmlformats.org/drawingml/2006/main" xmlns:r="http://schemas.openxmlformats.org/officeDocument/2006/relationships" xmlns:p188="http://schemas.microsoft.com/office/powerpoint/2018/8/main">
  <p188:cm id="{68728E5A-1E3A-45FE-BDC7-A5C6016C96C8}" authorId="{0F47EE71-15E6-CD0B-8726-B91FF2AAD6DB}" status="resolved" created="2024-01-26T21:45:11.319" complete="100000">
    <ac:txMkLst xmlns:ac="http://schemas.microsoft.com/office/drawing/2013/main/command">
      <pc:docMk xmlns:pc="http://schemas.microsoft.com/office/powerpoint/2013/main/command"/>
      <pc:sldMk xmlns:pc="http://schemas.microsoft.com/office/powerpoint/2013/main/command" cId="3856261796" sldId="5250"/>
      <ac:spMk id="4" creationId="{604114B4-7DB3-8055-11B6-4BC4FE11F976}"/>
      <ac:txMk cp="34" len="41">
        <ac:context len="116" hash="3671161440"/>
      </ac:txMk>
    </ac:txMkLst>
    <p188:pos x="5939117" y="291352"/>
    <p188:replyLst>
      <p188:reply id="{3860EC7A-B584-4B35-9537-175192B0C65C}" authorId="{C56CE0B0-411D-A850-ECA3-C8F328434FEF}" created="2024-01-26T22:13:36.593">
        <p188:txBody>
          <a:bodyPr/>
          <a:lstStyle/>
          <a:p>
            <a:r>
              <a:rPr lang="en-US"/>
              <a:t>Done!</a:t>
            </a:r>
          </a:p>
        </p188:txBody>
      </p188:reply>
    </p188:replyLst>
    <p188:txBody>
      <a:bodyPr/>
      <a:lstStyle/>
      <a:p>
        <a:r>
          <a:rPr lang="en-US"/>
          <a:t>Need to define what MSPP is on this slide before abbreviating it.</a:t>
        </a:r>
      </a:p>
    </p188:txBody>
  </p188:cm>
</p188:cmLst>
</file>

<file path=ppt/comments/modernComment_189_915F75E8.xml><?xml version="1.0" encoding="utf-8"?>
<p188:cmLst xmlns:a="http://schemas.openxmlformats.org/drawingml/2006/main" xmlns:r="http://schemas.openxmlformats.org/officeDocument/2006/relationships" xmlns:p188="http://schemas.microsoft.com/office/powerpoint/2018/8/main">
  <p188:cm id="{BACC9532-66BF-4CC3-9DFF-F39F8B851B6C}" authorId="{0F47EE71-15E6-CD0B-8726-B91FF2AAD6DB}" status="resolved" created="2024-01-26T21:38:13.807" complete="100000">
    <ac:deMkLst xmlns:ac="http://schemas.microsoft.com/office/drawing/2013/main/command">
      <pc:docMk xmlns:pc="http://schemas.microsoft.com/office/powerpoint/2013/main/command"/>
      <pc:sldMk xmlns:pc="http://schemas.microsoft.com/office/powerpoint/2013/main/command" cId="2438952424" sldId="393"/>
      <ac:spMk id="2" creationId="{441B27B0-E42C-EC8E-CA86-D3ED391DB651}"/>
    </ac:deMkLst>
    <p188:replyLst>
      <p188:reply id="{6FC28D8F-8045-435A-A294-E2D41B3108E4}" authorId="{77F7072B-C754-199F-D96D-718477115289}" created="2024-01-29T16:37:41.672">
        <p188:txBody>
          <a:bodyPr/>
          <a:lstStyle/>
          <a:p>
            <a:r>
              <a:rPr lang="en-US"/>
              <a:t>These bullets only discuss the CBO Partnering Strategy so I updated the name. </a:t>
            </a:r>
          </a:p>
        </p188:txBody>
      </p188:reply>
    </p188:replyLst>
    <p188:txBody>
      <a:bodyPr/>
      <a:lstStyle/>
      <a:p>
        <a:r>
          <a:rPr lang="en-US"/>
          <a:t>need a sentence here that says something along the lines of: "Metro's Equity Platform informed the development of the LB-ELA Corridor Task Force process and outcomes."</a:t>
        </a:r>
      </a:p>
    </p188:txBody>
  </p188:cm>
  <p188:cm id="{ADB54D5A-6521-4C9A-9B5F-F2D427BD9B45}" authorId="{0F47EE71-15E6-CD0B-8726-B91FF2AAD6DB}" status="resolved" created="2024-01-27T01:38:46.119" complete="100000">
    <ac:deMkLst xmlns:ac="http://schemas.microsoft.com/office/drawing/2013/main/command">
      <pc:docMk xmlns:pc="http://schemas.microsoft.com/office/powerpoint/2013/main/command"/>
      <pc:sldMk xmlns:pc="http://schemas.microsoft.com/office/powerpoint/2013/main/command" cId="2438952424" sldId="393"/>
      <ac:spMk id="8" creationId="{1148D321-9BAF-E4AD-6A76-6B47ACA59AA9}"/>
    </ac:deMkLst>
    <p188:txBody>
      <a:bodyPr/>
      <a:lstStyle/>
      <a:p>
        <a:r>
          <a:rPr lang="en-US"/>
          <a:t>Feel like this section should include something like: "In the case of the I-710 Corridor, trust was eroded over many years..."</a:t>
        </a:r>
      </a:p>
    </p188:txBody>
  </p188:cm>
  <p188:cm id="{B8CA73AD-82DC-4CC1-84CF-50B4246C7927}" authorId="{77F7072B-C754-199F-D96D-718477115289}" status="resolved" created="2024-01-29T18:08:40.102" complete="100000">
    <pc:sldMkLst xmlns:pc="http://schemas.microsoft.com/office/powerpoint/2013/main/command">
      <pc:docMk/>
      <pc:sldMk cId="2438952424" sldId="393"/>
    </pc:sldMkLst>
    <p188:txBody>
      <a:bodyPr/>
      <a:lstStyle/>
      <a:p>
        <a:r>
          <a:rPr lang="en-US"/>
          <a:t>I revised this slide. </a:t>
        </a:r>
      </a:p>
    </p188:txBody>
  </p188:cm>
</p188:cmLst>
</file>

<file path=ppt/comments/modernComment_7FFE6314_C97A5995.xml><?xml version="1.0" encoding="utf-8"?>
<p188:cmLst xmlns:a="http://schemas.openxmlformats.org/drawingml/2006/main" xmlns:r="http://schemas.openxmlformats.org/officeDocument/2006/relationships" xmlns:p188="http://schemas.microsoft.com/office/powerpoint/2018/8/main">
  <p188:cm id="{77CA2A40-3F1B-4342-A92F-72CDF49EC526}" authorId="{0F47EE71-15E6-CD0B-8726-B91FF2AAD6DB}" status="resolved" created="2024-01-31T08:05:05.623" complete="100000">
    <ac:deMkLst xmlns:ac="http://schemas.microsoft.com/office/drawing/2013/main/command">
      <pc:docMk xmlns:pc="http://schemas.microsoft.com/office/powerpoint/2013/main/command"/>
      <pc:sldMk xmlns:pc="http://schemas.microsoft.com/office/powerpoint/2013/main/command" cId="3380238741" sldId="2147377940"/>
      <ac:graphicFrameMk id="11" creationId="{93551F16-3C4A-A5E5-6E56-9567411742E9}"/>
    </ac:deMkLst>
    <p188:replyLst>
      <p188:reply id="{013F3428-F7FA-4E9E-98BF-FE6D4A266271}" authorId="{98F4A397-6380-951A-76D2-0EA4DF039B8B}" created="2024-01-31T16:40:28.653">
        <p188:txBody>
          <a:bodyPr/>
          <a:lstStyle/>
          <a:p>
            <a:r>
              <a:rPr lang="en-US"/>
              <a:t>Text has been updated</a:t>
            </a:r>
          </a:p>
        </p188:txBody>
      </p188:reply>
      <p188:reply id="{6C552B0F-0390-45C8-88D9-F6310F586708}" authorId="{0F47EE71-15E6-CD0B-8726-B91FF2AAD6DB}" created="2024-01-31T21:07:50.255">
        <p188:txBody>
          <a:bodyPr/>
          <a:lstStyle/>
          <a:p>
            <a:r>
              <a:rPr lang="en-US"/>
              <a:t>Thanks -- "2021" needs to be bolded and formatted next pass at it.</a:t>
            </a:r>
          </a:p>
        </p188:txBody>
      </p188:reply>
    </p188:replyLst>
    <p188:txBody>
      <a:bodyPr/>
      <a:lstStyle/>
      <a:p>
        <a:r>
          <a:rPr lang="en-US"/>
          <a:t>why do we end this in 2023?  Because of the No Build decision? participants may not get that nuance -- for all intents and purposes, the Board's direction to transition from traditional to new happened in May 2021.</a:t>
        </a:r>
      </a:p>
    </p188:txBody>
  </p188:cm>
</p188:cmLst>
</file>

<file path=ppt/comments/modernComment_7FFE6334_3706EDA6.xml><?xml version="1.0" encoding="utf-8"?>
<p188:cmLst xmlns:a="http://schemas.openxmlformats.org/drawingml/2006/main" xmlns:r="http://schemas.openxmlformats.org/officeDocument/2006/relationships" xmlns:p188="http://schemas.microsoft.com/office/powerpoint/2018/8/main">
  <p188:cm id="{1D8FFFAE-041B-49A7-A2E4-0875EA5674F1}" authorId="{0F47EE71-15E6-CD0B-8726-B91FF2AAD6DB}" status="resolved" created="2024-01-26T21:46:07.339" complete="100000">
    <ac:deMkLst xmlns:ac="http://schemas.microsoft.com/office/drawing/2013/main/command">
      <pc:docMk xmlns:pc="http://schemas.microsoft.com/office/powerpoint/2013/main/command"/>
      <pc:sldMk xmlns:pc="http://schemas.microsoft.com/office/powerpoint/2013/main/command" cId="923200934" sldId="2147377972"/>
      <ac:spMk id="12" creationId="{39B9D3F6-2AD3-9D80-B299-139BC626E806}"/>
    </ac:deMkLst>
    <p188:txBody>
      <a:bodyPr/>
      <a:lstStyle/>
      <a:p>
        <a:r>
          <a:rPr lang="en-US"/>
          <a:t>Add: "adopted by Metro Board as policy on..."</a:t>
        </a:r>
      </a:p>
    </p188:txBody>
  </p188:cm>
  <p188:cm id="{C2A98A9B-7A04-4B68-90B9-6568F0FDF2C2}" authorId="{0F47EE71-15E6-CD0B-8726-B91FF2AAD6DB}" status="resolved" created="2024-01-31T08:08:38.136" complete="100000">
    <ac:txMkLst xmlns:ac="http://schemas.microsoft.com/office/drawing/2013/main/command">
      <pc:docMk xmlns:pc="http://schemas.microsoft.com/office/powerpoint/2013/main/command"/>
      <pc:sldMk xmlns:pc="http://schemas.microsoft.com/office/powerpoint/2013/main/command" cId="923200934" sldId="2147377972"/>
      <ac:spMk id="12" creationId="{39B9D3F6-2AD3-9D80-B299-139BC626E806}"/>
      <ac:txMk cp="0" len="84">
        <ac:context len="85" hash="3107322753"/>
      </ac:txMk>
    </ac:txMkLst>
    <p188:pos x="4560794" y="509867"/>
    <p188:txBody>
      <a:bodyPr/>
      <a:lstStyle/>
      <a:p>
        <a:r>
          <a:rPr lang="en-US"/>
          <a:t>I edited this -- how do we reinforce the same message for the GP and Goals?  They were also approved by the TF (July-?) and then the Metro Board (Sept)</a:t>
        </a:r>
      </a:p>
    </p188:txBody>
  </p188:cm>
</p188:cmLst>
</file>

<file path=ppt/comments/modernComment_7FFE6343_D8AB6A26.xml><?xml version="1.0" encoding="utf-8"?>
<p188:cmLst xmlns:a="http://schemas.openxmlformats.org/drawingml/2006/main" xmlns:r="http://schemas.openxmlformats.org/officeDocument/2006/relationships" xmlns:p188="http://schemas.microsoft.com/office/powerpoint/2018/8/main">
  <p188:cm id="{254F1B1C-EE7C-41F1-8D9C-632A1DD271D6}" authorId="{77F7072B-C754-199F-D96D-718477115289}" status="resolved" created="2024-01-26T17:01:16.535"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93" len="12">
        <ac:context len="805" hash="2034521154"/>
      </ac:txMk>
    </ac:txMkLst>
    <p188:pos x="8607380" y="686873"/>
    <p188:txBody>
      <a:bodyPr/>
      <a:lstStyle/>
      <a:p>
        <a:r>
          <a:rPr lang="en-US"/>
          <a:t>Replace with more equitable and sustainable.</a:t>
        </a:r>
      </a:p>
    </p188:txBody>
  </p188:cm>
  <p188:cm id="{C463C12E-3E6F-4356-84EC-8024D6A6ECC8}" authorId="{77F7072B-C754-199F-D96D-718477115289}" status="resolved" created="2024-01-26T17:04:19.399"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258">
        <ac:context len="805" hash="2034521154"/>
      </ac:txMk>
    </ac:txMkLst>
    <p188:pos x="1405943" y="2060619"/>
    <p188:txBody>
      <a:bodyPr/>
      <a:lstStyle/>
      <a:p>
        <a:r>
          <a:rPr lang="en-US"/>
          <a:t>Are there talking points for this? What's the goal with discussing the definition of vision, goals, and guiding principles? Should this be "Develop"? </a:t>
        </a:r>
      </a:p>
    </p188:txBody>
  </p188:cm>
  <p188:cm id="{E824305D-B0A1-4BC1-8094-F1AB3AD1F270}" authorId="{77F7072B-C754-199F-D96D-718477115289}" status="resolved" created="2024-01-26T17:39:10.576"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535" len="10">
        <ac:context len="805" hash="2034521154"/>
      </ac:txMk>
    </ac:txMkLst>
    <p188:pos x="1782792" y="2731698"/>
    <p188:txBody>
      <a:bodyPr/>
      <a:lstStyle/>
      <a:p>
        <a:r>
          <a:rPr lang="en-US"/>
          <a:t>Either  change to "Develop" so that each line starts with active verb or only list the item we are focusing on, ex: "Multimodal strategies, projects, and programs."</a:t>
        </a:r>
      </a:p>
    </p188:txBody>
  </p188:cm>
  <p188:cm id="{E6C4674A-4BED-43C3-8608-A66F07CC6C52}" authorId="{77F7072B-C754-199F-D96D-718477115289}" status="resolved" created="2024-01-26T17:40:30.673"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613">
        <ac:context len="805" hash="2034521154"/>
      </ac:txMk>
    </ac:txMkLst>
    <p188:pos x="8640792" y="3062377"/>
    <p188:txBody>
      <a:bodyPr/>
      <a:lstStyle/>
      <a:p>
        <a:r>
          <a:rPr lang="en-US"/>
          <a:t>This doesn't feel as relevant to the overall summary of activities. If mentioned, if should be first. Also, we changed the name of the project, but not the corridor. It's still the I-710 corridor for all intensive purposes. </a:t>
        </a:r>
      </a:p>
    </p188:txBody>
  </p188:cm>
  <p188:cm id="{D66C8110-C66C-4E91-9398-2E64BB42A921}" authorId="{77F7072B-C754-199F-D96D-718477115289}" status="resolved" created="2024-01-26T18:41:06.443"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745" len="59">
        <ac:context len="805" hash="2034521154"/>
      </ac:txMk>
    </ac:txMkLst>
    <p188:pos x="2329132" y="4442603"/>
    <p188:txBody>
      <a:bodyPr/>
      <a:lstStyle/>
      <a:p>
        <a:r>
          <a:rPr lang="en-US"/>
          <a:t>"Develop and Investment Plan and Funding Strategy"</a:t>
        </a:r>
      </a:p>
    </p188:txBody>
  </p188:cm>
  <p188:cm id="{06A703A7-DD78-44B8-95FD-DA269D1DECDD}" authorId="{0F47EE71-15E6-CD0B-8726-B91FF2AAD6DB}" status="resolved" created="2024-01-26T21:18:16.600"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315" len="7">
        <ac:context len="805" hash="2034521154"/>
      </ac:txMk>
    </ac:txMkLst>
    <p188:pos x="8617323" y="1815352"/>
    <p188:txBody>
      <a:bodyPr/>
      <a:lstStyle/>
      <a:p>
        <a:r>
          <a:rPr lang="en-US"/>
          <a:t>Needs consistency in labeling.  Draft Corridor Mobility Investment Plan, CMIP, etc.</a:t>
        </a:r>
      </a:p>
    </p188:txBody>
  </p188:cm>
  <p188:cm id="{A824C0F1-9E5E-4894-8DD0-7F46BBB85FA1}" authorId="{0F47EE71-15E6-CD0B-8726-B91FF2AAD6DB}" status="resolved" created="2024-01-26T21:18:43.930"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326" len="9">
        <ac:context len="805" hash="2034521154"/>
      </ac:txMk>
    </ac:txMkLst>
    <p188:pos x="1434352" y="2140323"/>
    <p188:replyLst>
      <p188:reply id="{AAE30F26-F8A3-4A18-93BE-11A1488EB50F}" authorId="{0F47EE71-15E6-CD0B-8726-B91FF2AAD6DB}" created="2024-01-26T21:24:20.406">
        <p188:txBody>
          <a:bodyPr/>
          <a:lstStyle/>
          <a:p>
            <a:r>
              <a:rPr lang="en-US"/>
              <a:t>Also Board approved</a:t>
            </a:r>
          </a:p>
        </p188:txBody>
      </p188:reply>
    </p188:replyLst>
    <p188:txBody>
      <a:bodyPr/>
      <a:lstStyle/>
      <a:p>
        <a:r>
          <a:rPr lang="en-US"/>
          <a:t>Reflect that this was a consensus effort for the CLC/TF</a:t>
        </a:r>
      </a:p>
    </p188:txBody>
  </p188:cm>
  <p188:cm id="{03C370F0-697E-4691-8747-AC4D33307F4B}" authorId="{0F47EE71-15E6-CD0B-8726-B91FF2AAD6DB}" status="resolved" created="2024-01-26T21:21:30.879"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517">
        <ac:context len="805" hash="2034521154"/>
      </ac:txMk>
    </ac:txMkLst>
    <p188:pos x="6970058" y="2465294"/>
    <p188:txBody>
      <a:bodyPr/>
      <a:lstStyle/>
      <a:p>
        <a:r>
          <a:rPr lang="en-US"/>
          <a:t>"their" is unclear</a:t>
        </a:r>
      </a:p>
    </p188:txBody>
  </p188:cm>
  <p188:cm id="{48C891B8-48EA-4150-BB61-32709913A559}" authorId="{0F47EE71-15E6-CD0B-8726-B91FF2AAD6DB}" status="resolved" created="2024-01-26T21:24:07.217" complete="100000">
    <ac:de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deMkLst>
    <p188:replyLst>
      <p188:reply id="{DFA76091-F810-4673-872E-56A1DD941FBC}" authorId="{98F4A397-6380-951A-76D2-0EA4DF039B8B}" created="2024-02-01T16:03:03.295">
        <p188:txBody>
          <a:bodyPr/>
          <a:lstStyle/>
          <a:p>
            <a:r>
              <a:rPr lang="en-US"/>
              <a:t>[@Laura Herrera] can you please clarify this point? Thank you.</a:t>
            </a:r>
          </a:p>
        </p188:txBody>
      </p188:reply>
      <p188:reply id="{3C51C2D1-ED60-42D4-A111-691E5A291B22}" authorId="{0F47EE71-15E6-CD0B-8726-B91FF2AAD6DB}" created="2024-02-01T17:52:05.263">
        <p188:txBody>
          <a:bodyPr/>
          <a:lstStyle/>
          <a:p>
            <a:r>
              <a:rPr lang="en-US"/>
              <a:t>Board approved Pre-Investment Plan Opportunity to advance corridor projects for grant funding</a:t>
            </a:r>
          </a:p>
        </p188:txBody>
      </p188:reply>
    </p188:replyLst>
    <p188:txBody>
      <a:bodyPr/>
      <a:lstStyle/>
      <a:p>
        <a:r>
          <a:rPr lang="en-US"/>
          <a:t>Add PIPO?</a:t>
        </a:r>
      </a:p>
    </p188:txBody>
  </p188:cm>
</p188:cmLst>
</file>

<file path=ppt/comments/modernComment_7FFE64E8_E1D48BF4.xml><?xml version="1.0" encoding="utf-8"?>
<p188:cmLst xmlns:a="http://schemas.openxmlformats.org/drawingml/2006/main" xmlns:r="http://schemas.openxmlformats.org/officeDocument/2006/relationships" xmlns:p188="http://schemas.microsoft.com/office/powerpoint/2018/8/main">
  <p188:cm id="{A18020E7-49FE-4C30-B5F6-CDED2D3A000D}" authorId="{0F47EE71-15E6-CD0B-8726-B91FF2AAD6DB}" status="resolved" created="2024-01-26T21:43:27.390" complete="100000">
    <ac:txMkLst xmlns:ac="http://schemas.microsoft.com/office/drawing/2013/main/command">
      <pc:docMk xmlns:pc="http://schemas.microsoft.com/office/powerpoint/2013/main/command"/>
      <pc:sldMk xmlns:pc="http://schemas.microsoft.com/office/powerpoint/2013/main/command" cId="3788803060" sldId="2147378408"/>
      <ac:spMk id="5" creationId="{3BBB4905-D43C-1D95-E36D-7A1FE277E240}"/>
      <ac:txMk cp="149" len="14">
        <ac:context len="283" hash="2178147623"/>
      </ac:txMk>
    </ac:txMkLst>
    <p188:pos x="5154705" y="1905000"/>
    <p188:txBody>
      <a:bodyPr/>
      <a:lstStyle/>
      <a:p>
        <a:r>
          <a:rPr lang="en-US"/>
          <a:t>Equity Focus or -focused?</a:t>
        </a:r>
      </a:p>
    </p188:txBody>
  </p188:cm>
</p188:cmLst>
</file>

<file path=ppt/comments/modernComment_7FFE661E_43EEC543.xml><?xml version="1.0" encoding="utf-8"?>
<p188:cmLst xmlns:a="http://schemas.openxmlformats.org/drawingml/2006/main" xmlns:r="http://schemas.openxmlformats.org/officeDocument/2006/relationships" xmlns:p188="http://schemas.microsoft.com/office/powerpoint/2018/8/main">
  <p188:cm id="{689A277B-8835-4168-83F0-B6D985DDE9C8}" authorId="{B542D255-65D2-E4C8-41AC-D8AD4899071E}" status="resolved" created="2024-01-23T20:29:04.346" complete="100000">
    <ac:deMkLst xmlns:ac="http://schemas.microsoft.com/office/drawing/2013/main/command">
      <pc:docMk xmlns:pc="http://schemas.microsoft.com/office/powerpoint/2013/main/command"/>
      <pc:sldMk xmlns:pc="http://schemas.microsoft.com/office/powerpoint/2013/main/command" cId="1139721539" sldId="2147378718"/>
      <ac:grpSpMk id="18" creationId="{8D533E31-F4D6-489C-2000-AE75EF0938AA}"/>
    </ac:deMkLst>
    <p188:replyLst>
      <p188:reply id="{FBE70458-F589-48F5-9315-713074254575}" authorId="{9CA7AECE-E17D-00D4-E836-F33F44589520}" created="2024-01-25T06:06:38.713">
        <p188:txBody>
          <a:bodyPr/>
          <a:lstStyle/>
          <a:p>
            <a:r>
              <a:rPr lang="en-US"/>
              <a:t>LIBRE has been removed.
TEAMSTERS Logo pending.</a:t>
            </a:r>
          </a:p>
        </p188:txBody>
      </p188:reply>
      <p188:reply id="{3A9331EE-766B-4207-808D-C92D092B37F5}" authorId="{9CA7AECE-E17D-00D4-E836-F33F44589520}" created="2024-01-31T17:25:33.323">
        <p188:txBody>
          <a:bodyPr/>
          <a:lstStyle/>
          <a:p>
            <a:r>
              <a:rPr lang="en-US"/>
              <a:t>Updated.</a:t>
            </a:r>
          </a:p>
        </p188:txBody>
      </p188:reply>
    </p188:replyLst>
    <p188:txBody>
      <a:bodyPr/>
      <a:lstStyle/>
      <a:p>
        <a:r>
          <a:rPr lang="en-US"/>
          <a:t>I would remove LIBRE...they haven't attended any Task Force meetings in two years...I'm also contacting the TEAMSTERS to ge their logo</a:t>
        </a:r>
      </a:p>
    </p188:txBody>
  </p188:cm>
</p188:cmLst>
</file>

<file path=ppt/comments/modernComment_7FFE661F_5A4673B0.xml><?xml version="1.0" encoding="utf-8"?>
<p188:cmLst xmlns:a="http://schemas.openxmlformats.org/drawingml/2006/main" xmlns:r="http://schemas.openxmlformats.org/officeDocument/2006/relationships" xmlns:p188="http://schemas.microsoft.com/office/powerpoint/2018/8/main">
  <p188:cm id="{16784EE6-D014-4B2D-A9BF-E1C8C87589A3}" authorId="{0F47EE71-15E6-CD0B-8726-B91FF2AAD6DB}" status="resolved" created="2024-01-31T08:11:20.677" complete="100000">
    <pc:sldMkLst xmlns:pc="http://schemas.microsoft.com/office/powerpoint/2013/main/command">
      <pc:docMk/>
      <pc:sldMk cId="1514566576" sldId="2147378719"/>
    </pc:sldMkLst>
    <p188:txBody>
      <a:bodyPr/>
      <a:lstStyle/>
      <a:p>
        <a:r>
          <a:rPr lang="en-US"/>
          <a:t>Do we need a placeholder TF meeting date in February? (2/26)</a:t>
        </a:r>
      </a:p>
    </p188:txBody>
  </p188:cm>
</p188:cmLst>
</file>

<file path=ppt/comments/modernComment_7FFE6620_EF3D5A14.xml><?xml version="1.0" encoding="utf-8"?>
<p188:cmLst xmlns:a="http://schemas.openxmlformats.org/drawingml/2006/main" xmlns:r="http://schemas.openxmlformats.org/officeDocument/2006/relationships" xmlns:p188="http://schemas.microsoft.com/office/powerpoint/2018/8/main">
  <p188:cm id="{66CDD23A-D7FB-4275-871C-F10C5C283745}" authorId="{0F47EE71-15E6-CD0B-8726-B91FF2AAD6DB}" status="resolved" created="2024-01-26T22:07:15.332" complete="100000">
    <ac:deMkLst xmlns:ac="http://schemas.microsoft.com/office/drawing/2013/main/command">
      <pc:docMk xmlns:pc="http://schemas.microsoft.com/office/powerpoint/2013/main/command"/>
      <pc:sldMk xmlns:pc="http://schemas.microsoft.com/office/powerpoint/2013/main/command" cId="4013775380" sldId="2147378720"/>
      <ac:spMk id="14" creationId="{61F89C78-0E7D-7CE2-A80A-4C51BC6EAAAD}"/>
    </ac:deMkLst>
    <p188:txBody>
      <a:bodyPr/>
      <a:lstStyle/>
      <a:p>
        <a:r>
          <a:rPr lang="en-US"/>
          <a:t>please make sure this URL is on one line, not two</a:t>
        </a:r>
      </a:p>
    </p188:txBody>
  </p188:cm>
</p188:cmLst>
</file>

<file path=ppt/comments/modernComment_7FFE662A_E963AC84.xml><?xml version="1.0" encoding="utf-8"?>
<p188:cmLst xmlns:a="http://schemas.openxmlformats.org/drawingml/2006/main" xmlns:r="http://schemas.openxmlformats.org/officeDocument/2006/relationships" xmlns:p188="http://schemas.microsoft.com/office/powerpoint/2018/8/main">
  <p188:cm id="{86D08E2E-7A09-49CF-B489-5AAC82B22958}" authorId="{77F7072B-C754-199F-D96D-718477115289}" status="resolved" created="2024-01-26T19:35:03.887" complete="100000">
    <ac:txMkLst xmlns:ac="http://schemas.microsoft.com/office/drawing/2013/main/command">
      <pc:docMk xmlns:pc="http://schemas.microsoft.com/office/powerpoint/2013/main/command"/>
      <pc:sldMk xmlns:pc="http://schemas.microsoft.com/office/powerpoint/2013/main/command" cId="3915623556" sldId="2147378730"/>
      <ac:spMk id="3" creationId="{1FDA8803-0147-4434-BAA5-DF53B1F52D28}"/>
      <ac:txMk cp="13" len="33">
        <ac:context len="47" hash="71897136"/>
      </ac:txMk>
    </ac:txMkLst>
    <p188:pos x="7159924" y="273169"/>
    <p188:txBody>
      <a:bodyPr/>
      <a:lstStyle/>
      <a:p>
        <a:r>
          <a:rPr lang="en-US"/>
          <a:t>We should call this "draft" plan throughout the slides.</a:t>
        </a:r>
      </a:p>
    </p188:txBody>
  </p188:cm>
  <p188:cm id="{89D493D3-AB1C-46EF-82B7-775074114203}" authorId="{0F47EE71-15E6-CD0B-8726-B91FF2AAD6DB}" status="resolved" created="2024-01-31T08:03:22.335" complete="100000">
    <ac:deMkLst xmlns:ac="http://schemas.microsoft.com/office/drawing/2013/main/command">
      <pc:docMk xmlns:pc="http://schemas.microsoft.com/office/powerpoint/2013/main/command"/>
      <pc:sldMk xmlns:pc="http://schemas.microsoft.com/office/powerpoint/2013/main/command" cId="3915623556" sldId="2147378730"/>
      <ac:picMk id="8" creationId="{7C38BDA7-F495-802E-391B-1DB18FBCB4C5}"/>
    </ac:deMkLst>
    <p188:replyLst>
      <p188:reply id="{A5CE70B9-F40D-4C26-AC0D-5FF85F92418C}" authorId="{98F4A397-6380-951A-76D2-0EA4DF039B8B}" created="2024-01-31T16:38:36.739">
        <p188:txBody>
          <a:bodyPr/>
          <a:lstStyle/>
          <a:p>
            <a:r>
              <a:rPr lang="en-US"/>
              <a:t>We will address this revision. We'll have talking points to clarify in the case the map is not ready for Thursday.</a:t>
            </a:r>
          </a:p>
        </p188:txBody>
      </p188:reply>
      <p188:reply id="{E0E6F607-1822-4762-AF99-E6B75D3D38C1}" authorId="{8E16ADAB-0300-C4F7-A6D5-06F5AAFC3043}" created="2024-02-01T02:08:17.609">
        <p188:txBody>
          <a:bodyPr/>
          <a:lstStyle/>
          <a:p>
            <a:r>
              <a:rPr lang="en-US"/>
              <a:t>A temporary boundary line has been added to the map to serve as the interim solution until the revised map is available. </a:t>
            </a:r>
          </a:p>
        </p188:txBody>
      </p188:reply>
    </p188:replyLst>
    <p188:txBody>
      <a:bodyPr/>
      <a:lstStyle/>
      <a:p>
        <a:r>
          <a:rPr lang="en-US"/>
          <a:t>The legend makes this look like the corridor is just the 710 freeway, when the corridor is the lit up part of the map.  Any suggestions on how to fix this? </a:t>
        </a:r>
      </a:p>
    </p188:txBody>
  </p188:cm>
</p188:cmLst>
</file>

<file path=ppt/comments/modernComment_7FFE663B_19FFB1B3.xml><?xml version="1.0" encoding="utf-8"?>
<p188:cmLst xmlns:a="http://schemas.openxmlformats.org/drawingml/2006/main" xmlns:r="http://schemas.openxmlformats.org/officeDocument/2006/relationships" xmlns:p188="http://schemas.microsoft.com/office/powerpoint/2018/8/main">
  <p188:cm id="{641F542B-D532-4E3D-9107-79B8AF4EA8AE}" authorId="{0F47EE71-15E6-CD0B-8726-B91FF2AAD6DB}" status="resolved" created="2024-01-26T19:52:47.132" complete="100000">
    <pc:sldMkLst xmlns:pc="http://schemas.microsoft.com/office/powerpoint/2013/main/command">
      <pc:docMk/>
      <pc:sldMk cId="436187571" sldId="2147378747"/>
    </pc:sldMkLst>
    <p188:replyLst/>
    <p188:txBody>
      <a:bodyPr/>
      <a:lstStyle/>
      <a:p>
        <a:r>
          <a:rPr lang="en-US"/>
          <a:t>Need to preface this slide with a CMIP umbrella slide showing that we have three sets of projects in the CMIP: (1) projects funded in the corridor since 2021, (2) projects funded with Measure R/M funds leveraged to $3.2B, and (3) major projects we are not funding with Measure R/M funds for the corridor but that seek funding using other sources, like WSAB/SEGWAY, Pier B, etc..   We need to drive the messaging I have shared with you all that the CMIP reflects a major overall investment needed in the corridor, not just the portion we control with the Measure Funds.  I have not seen a slide on this yet, so please draft one for my review.  Thanks. </a:t>
        </a:r>
      </a:p>
    </p188:txBody>
  </p188:cm>
  <p188:cm id="{BA7EDA81-040B-4B31-8EED-C93E5CD7A2EC}" authorId="{0F47EE71-15E6-CD0B-8726-B91FF2AAD6DB}" status="resolved" created="2024-01-26T21:37:26.553" complete="100000">
    <ac:deMkLst xmlns:ac="http://schemas.microsoft.com/office/drawing/2013/main/command">
      <pc:docMk xmlns:pc="http://schemas.microsoft.com/office/powerpoint/2013/main/command"/>
      <pc:sldMk xmlns:pc="http://schemas.microsoft.com/office/powerpoint/2013/main/command" cId="436187571" sldId="2147378747"/>
      <ac:picMk id="6" creationId="{C3BEF3FA-9147-DA6E-C9A4-2D0B7576B719}"/>
    </ac:deMkLst>
    <p188:txBody>
      <a:bodyPr/>
      <a:lstStyle/>
      <a:p>
        <a:r>
          <a:rPr lang="en-US"/>
          <a:t>Can this graphic demonstrate that the Metro $$ is leveraging the state/fed $$?  Some kind of arrow, etc.?</a:t>
        </a:r>
      </a:p>
    </p188:txBody>
  </p188:cm>
</p188:cmLst>
</file>

<file path=ppt/comments/modernComment_7FFE6668_5A210637.xml><?xml version="1.0" encoding="utf-8"?>
<p188:cmLst xmlns:a="http://schemas.openxmlformats.org/drawingml/2006/main" xmlns:r="http://schemas.openxmlformats.org/officeDocument/2006/relationships" xmlns:p188="http://schemas.microsoft.com/office/powerpoint/2018/8/main">
  <p188:cm id="{3595A088-E66B-42B1-97AA-635CA091AF0B}" authorId="{0F47EE71-15E6-CD0B-8726-B91FF2AAD6DB}" status="resolved" created="2024-01-31T08:09:55.047" complete="100000">
    <ac:deMkLst xmlns:ac="http://schemas.microsoft.com/office/drawing/2013/main/command">
      <pc:docMk xmlns:pc="http://schemas.microsoft.com/office/powerpoint/2013/main/command"/>
      <pc:sldMk xmlns:pc="http://schemas.microsoft.com/office/powerpoint/2013/main/command" cId="1512113719" sldId="2147378792"/>
      <ac:spMk id="2" creationId="{8AE4FC56-D637-7C93-1E34-2375546A588C}"/>
    </ac:deMkLst>
    <p188:txBody>
      <a:bodyPr/>
      <a:lstStyle/>
      <a:p>
        <a:r>
          <a:rPr lang="en-US"/>
          <a:t>Updated the name</a:t>
        </a:r>
      </a:p>
    </p188:txBody>
  </p188:cm>
</p188:cmLst>
</file>

<file path=ppt/comments/modernComment_7FFE66B6_3460E0DE.xml><?xml version="1.0" encoding="utf-8"?>
<p188:cmLst xmlns:a="http://schemas.openxmlformats.org/drawingml/2006/main" xmlns:r="http://schemas.openxmlformats.org/officeDocument/2006/relationships" xmlns:p188="http://schemas.microsoft.com/office/powerpoint/2018/8/main">
  <p188:cm id="{6BF45C86-0814-4F50-AF51-5F267D31F929}" authorId="{0F47EE71-15E6-CD0B-8726-B91FF2AAD6DB}" status="resolved" created="2024-01-18T12:10:00.856">
    <ac:deMkLst xmlns:ac="http://schemas.microsoft.com/office/drawing/2013/main/command">
      <pc:docMk xmlns:pc="http://schemas.microsoft.com/office/powerpoint/2013/main/command"/>
      <pc:sldMk xmlns:pc="http://schemas.microsoft.com/office/powerpoint/2013/main/command" cId="878764254" sldId="2147378870"/>
      <ac:spMk id="6" creationId="{2B6D01C6-AC9D-46BB-8183-5AF41048FAAF}"/>
    </ac:deMkLst>
    <p188:txBody>
      <a:bodyPr/>
      <a:lstStyle/>
      <a:p>
        <a:r>
          <a:rPr lang="en-US"/>
          <a:t>I think this order of words in the label sounds better.</a:t>
        </a:r>
      </a:p>
    </p188:txBody>
  </p188:cm>
</p188:cmLst>
</file>

<file path=ppt/comments/modernComment_7FFE66D8_6D134655.xml><?xml version="1.0" encoding="utf-8"?>
<p188:cmLst xmlns:a="http://schemas.openxmlformats.org/drawingml/2006/main" xmlns:r="http://schemas.openxmlformats.org/officeDocument/2006/relationships" xmlns:p188="http://schemas.microsoft.com/office/powerpoint/2018/8/main">
  <p188:cm id="{27301FBD-BAE3-4BD2-91EF-0FA3A0951C80}" authorId="{0F47EE71-15E6-CD0B-8726-B91FF2AAD6DB}" status="resolved" created="2024-01-26T22:04:45.540" complete="100000">
    <ac:deMkLst xmlns:ac="http://schemas.microsoft.com/office/drawing/2013/main/command">
      <pc:docMk xmlns:pc="http://schemas.microsoft.com/office/powerpoint/2013/main/command"/>
      <pc:sldMk xmlns:pc="http://schemas.microsoft.com/office/powerpoint/2013/main/command" cId="1829979733" sldId="2147378904"/>
      <ac:spMk id="2" creationId="{5302DD89-2E12-0643-E05B-1BF98E3EBD73}"/>
    </ac:deMkLst>
    <p188:txBody>
      <a:bodyPr/>
      <a:lstStyle/>
      <a:p>
        <a:r>
          <a:rPr lang="en-US"/>
          <a:t>Am adding this as a feature of the CMIP</a:t>
        </a:r>
      </a:p>
    </p188:txBody>
  </p188:cm>
  <p188:cm id="{6025EFFB-A0FE-4185-B22A-8305B94345F6}" authorId="{8E16ADAB-0300-C4F7-A6D5-06F5AAFC3043}" status="resolved" created="2024-02-01T17:06:35.783" complete="100000">
    <ac:deMkLst xmlns:ac="http://schemas.microsoft.com/office/drawing/2013/main/command">
      <pc:docMk xmlns:pc="http://schemas.microsoft.com/office/powerpoint/2013/main/command"/>
      <pc:sldMk xmlns:pc="http://schemas.microsoft.com/office/powerpoint/2013/main/command" cId="1829979733" sldId="2147378904"/>
      <ac:spMk id="4" creationId="{86FAF453-38FD-3784-2F6C-D737ABA95B38}"/>
    </ac:deMkLst>
    <p188:txBody>
      <a:bodyPr/>
      <a:lstStyle/>
      <a:p>
        <a:r>
          <a:rPr lang="en-US"/>
          <a:t>Updated for consistency with Station #4 slides</a:t>
        </a:r>
      </a:p>
    </p188:txBody>
  </p188:cm>
</p188:cmLst>
</file>

<file path=ppt/comments/modernComment_7FFE66E4_E8426382.xml><?xml version="1.0" encoding="utf-8"?>
<p188:cmLst xmlns:a="http://schemas.openxmlformats.org/drawingml/2006/main" xmlns:r="http://schemas.openxmlformats.org/officeDocument/2006/relationships" xmlns:p188="http://schemas.microsoft.com/office/powerpoint/2018/8/main">
  <p188:cm id="{C4EAF304-4948-4268-8A53-D0A9AD7D4F28}" authorId="{8E16ADAB-0300-C4F7-A6D5-06F5AAFC3043}" status="resolved" created="2024-02-01T17:30:04.331" complete="100000">
    <pc:sldMkLst xmlns:pc="http://schemas.microsoft.com/office/powerpoint/2013/main/command">
      <pc:docMk/>
      <pc:sldMk cId="3896664962" sldId="2147378916"/>
    </pc:sldMkLst>
    <p188:txBody>
      <a:bodyPr/>
      <a:lstStyle/>
      <a:p>
        <a:r>
          <a:rPr lang="en-US"/>
          <a:t>Added this slide again at the end of the presentation to remind folks on ways to stay involved. This is covered earlier in the presentation but there will be a gap between then and the Q&amp;A</a:t>
        </a:r>
      </a:p>
    </p188:txBody>
  </p188:cm>
</p188:cmLst>
</file>

<file path=ppt/comments/modernComment_7FFE66E5_97AA577B.xml><?xml version="1.0" encoding="utf-8"?>
<p188:cmLst xmlns:a="http://schemas.openxmlformats.org/drawingml/2006/main" xmlns:r="http://schemas.openxmlformats.org/officeDocument/2006/relationships" xmlns:p188="http://schemas.microsoft.com/office/powerpoint/2018/8/main">
  <p188:cm id="{14A0F05E-4D4F-4341-86CD-EEA190298854}" authorId="{0F47EE71-15E6-CD0B-8726-B91FF2AAD6DB}" status="resolved" created="2024-01-26T21:40:44.739" complete="100000">
    <ac:deMkLst xmlns:ac="http://schemas.microsoft.com/office/drawing/2013/main/command">
      <pc:docMk xmlns:pc="http://schemas.microsoft.com/office/powerpoint/2013/main/command"/>
      <pc:sldMk xmlns:pc="http://schemas.microsoft.com/office/powerpoint/2013/main/command" cId="1148678083" sldId="2147378717"/>
      <ac:spMk id="2" creationId="{BD02A076-3AF5-1549-9640-55A0BE694BA2}"/>
    </ac:deMkLst>
    <p188:replyLst>
      <p188:reply id="{16D27227-1D25-43E4-BEA2-00B49E0C0AAE}" authorId="{98F4A397-6380-951A-76D2-0EA4DF039B8B}" created="2024-01-31T04:23:40.758">
        <p188:txBody>
          <a:bodyPr/>
          <a:lstStyle/>
          <a:p>
            <a:r>
              <a:rPr lang="en-US"/>
              <a:t>Can be added to Talking Points </a:t>
            </a:r>
          </a:p>
        </p188:txBody>
      </p188:reply>
    </p188:replyLst>
    <p188:txBody>
      <a:bodyPr/>
      <a:lstStyle/>
      <a:p>
        <a:r>
          <a:rPr lang="en-US"/>
          <a:t>Would be good at some point to declare that this Task Force process is the most ambitious planning effort by Metro to engage and involve communities for a subregional plan, something like that.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5728CB-F0BD-4A1A-9F55-A544D24BE862}" type="doc">
      <dgm:prSet loTypeId="urn:microsoft.com/office/officeart/2005/8/layout/process1" loCatId="process" qsTypeId="urn:microsoft.com/office/officeart/2005/8/quickstyle/simple1" qsCatId="simple" csTypeId="urn:microsoft.com/office/officeart/2005/8/colors/accent1_2" csCatId="accent1" phldr="1"/>
      <dgm:spPr/>
    </dgm:pt>
    <dgm:pt modelId="{4CA8E773-C6E2-44C1-A5EC-0DD082950957}">
      <dgm:prSet phldrT="[Text]" custT="1"/>
      <dgm:spPr/>
      <dgm:t>
        <a:bodyPr/>
        <a:lstStyle/>
        <a:p>
          <a:r>
            <a:rPr lang="en-US" sz="1500" b="1" u="none" kern="1200">
              <a:solidFill>
                <a:schemeClr val="bg1"/>
              </a:solidFill>
            </a:rPr>
            <a:t>TRADITIONAL APPROACH</a:t>
          </a:r>
          <a:br>
            <a:rPr lang="en-US" sz="1500" u="none" kern="1200">
              <a:solidFill>
                <a:schemeClr val="bg1"/>
              </a:solidFill>
            </a:rPr>
          </a:br>
          <a:r>
            <a:rPr lang="en-US" sz="1400" b="1" u="none" kern="1200">
              <a:solidFill>
                <a:schemeClr val="bg1"/>
              </a:solidFill>
            </a:rPr>
            <a:t>Freeway Expansion Focus </a:t>
          </a:r>
          <a:r>
            <a:rPr lang="en-US" sz="1400" b="1" kern="1200">
              <a:solidFill>
                <a:srgbClr val="FFFFFF"/>
              </a:solidFill>
              <a:latin typeface="Calibri" panose="020F0502020204030204"/>
              <a:ea typeface="+mn-ea"/>
              <a:cs typeface="+mn-cs"/>
            </a:rPr>
            <a:t>2000 – 2021</a:t>
          </a:r>
        </a:p>
      </dgm:t>
    </dgm:pt>
    <dgm:pt modelId="{10DB599C-2264-4C52-91B5-58DF99F37404}" type="parTrans" cxnId="{06EBEBC5-2F31-40AC-BB62-5BDE21DDFE8F}">
      <dgm:prSet/>
      <dgm:spPr/>
      <dgm:t>
        <a:bodyPr/>
        <a:lstStyle/>
        <a:p>
          <a:endParaRPr lang="en-US"/>
        </a:p>
      </dgm:t>
    </dgm:pt>
    <dgm:pt modelId="{5D2765E0-8C6B-4AF1-BC1F-22085095F27D}" type="sibTrans" cxnId="{06EBEBC5-2F31-40AC-BB62-5BDE21DDFE8F}">
      <dgm:prSet/>
      <dgm:spPr/>
      <dgm:t>
        <a:bodyPr/>
        <a:lstStyle/>
        <a:p>
          <a:endParaRPr lang="en-US"/>
        </a:p>
      </dgm:t>
    </dgm:pt>
    <dgm:pt modelId="{2FDD3880-0D46-443C-804A-EB46CC3C9A79}">
      <dgm:prSet phldrT="[Text]" custT="1"/>
      <dgm:spPr/>
      <dgm:t>
        <a:bodyPr/>
        <a:lstStyle/>
        <a:p>
          <a:r>
            <a:rPr lang="en-US" sz="1800" b="1" u="none">
              <a:solidFill>
                <a:srgbClr val="FFFF00"/>
              </a:solidFill>
            </a:rPr>
            <a:t>A NEW VISION</a:t>
          </a:r>
          <a:br>
            <a:rPr lang="en-US" sz="1500" b="1" u="none"/>
          </a:br>
          <a:r>
            <a:rPr lang="en-US" sz="1400" b="1" u="none">
              <a:solidFill>
                <a:srgbClr val="FFFF00"/>
              </a:solidFill>
            </a:rPr>
            <a:t>Community </a:t>
          </a:r>
          <a:r>
            <a:rPr lang="en-US" sz="1400" b="1">
              <a:solidFill>
                <a:srgbClr val="FFFF00"/>
              </a:solidFill>
            </a:rPr>
            <a:t>Investment Plan </a:t>
          </a:r>
          <a:r>
            <a:rPr lang="en-US" sz="1400" b="1" u="sng">
              <a:solidFill>
                <a:srgbClr val="FFFF00"/>
              </a:solidFill>
            </a:rPr>
            <a:t>2021 – today</a:t>
          </a:r>
          <a:endParaRPr lang="en-US" sz="1500" b="1" u="sng">
            <a:solidFill>
              <a:srgbClr val="FFFF00"/>
            </a:solidFill>
          </a:endParaRPr>
        </a:p>
      </dgm:t>
    </dgm:pt>
    <dgm:pt modelId="{9B098B71-F560-4586-B28B-84E5411E5C79}" type="parTrans" cxnId="{7419D6A3-F79F-4119-8BF0-DFE24D44A9A6}">
      <dgm:prSet/>
      <dgm:spPr/>
      <dgm:t>
        <a:bodyPr/>
        <a:lstStyle/>
        <a:p>
          <a:endParaRPr lang="en-US"/>
        </a:p>
      </dgm:t>
    </dgm:pt>
    <dgm:pt modelId="{75AC9AC9-95A4-4F0E-8E0E-1598AB9DE14F}" type="sibTrans" cxnId="{7419D6A3-F79F-4119-8BF0-DFE24D44A9A6}">
      <dgm:prSet/>
      <dgm:spPr/>
      <dgm:t>
        <a:bodyPr/>
        <a:lstStyle/>
        <a:p>
          <a:endParaRPr lang="en-US"/>
        </a:p>
      </dgm:t>
    </dgm:pt>
    <dgm:pt modelId="{0EF19439-B881-480A-AB58-88A35E34B526}" type="pres">
      <dgm:prSet presAssocID="{925728CB-F0BD-4A1A-9F55-A544D24BE862}" presName="Name0" presStyleCnt="0">
        <dgm:presLayoutVars>
          <dgm:dir/>
          <dgm:resizeHandles val="exact"/>
        </dgm:presLayoutVars>
      </dgm:prSet>
      <dgm:spPr/>
    </dgm:pt>
    <dgm:pt modelId="{D9FA1699-F86C-480A-A962-87CCBA8EF150}" type="pres">
      <dgm:prSet presAssocID="{4CA8E773-C6E2-44C1-A5EC-0DD082950957}" presName="node" presStyleLbl="node1" presStyleIdx="0" presStyleCnt="2" custScaleX="91964">
        <dgm:presLayoutVars>
          <dgm:bulletEnabled val="1"/>
        </dgm:presLayoutVars>
      </dgm:prSet>
      <dgm:spPr/>
    </dgm:pt>
    <dgm:pt modelId="{D13232BB-8702-43E2-9470-578ED742BDA1}" type="pres">
      <dgm:prSet presAssocID="{5D2765E0-8C6B-4AF1-BC1F-22085095F27D}" presName="sibTrans" presStyleLbl="sibTrans2D1" presStyleIdx="0" presStyleCnt="1" custScaleX="155333" custLinFactNeighborX="-4236" custLinFactNeighborY="10751"/>
      <dgm:spPr/>
    </dgm:pt>
    <dgm:pt modelId="{79825613-72D4-4395-9127-6C1CBA9C6029}" type="pres">
      <dgm:prSet presAssocID="{5D2765E0-8C6B-4AF1-BC1F-22085095F27D}" presName="connectorText" presStyleLbl="sibTrans2D1" presStyleIdx="0" presStyleCnt="1"/>
      <dgm:spPr/>
    </dgm:pt>
    <dgm:pt modelId="{3B3EBAC0-144B-45B7-AB71-FDA15F0D727F}" type="pres">
      <dgm:prSet presAssocID="{2FDD3880-0D46-443C-804A-EB46CC3C9A79}" presName="node" presStyleLbl="node1" presStyleIdx="1" presStyleCnt="2" custScaleX="91671" custLinFactNeighborX="-62023">
        <dgm:presLayoutVars>
          <dgm:bulletEnabled val="1"/>
        </dgm:presLayoutVars>
      </dgm:prSet>
      <dgm:spPr/>
    </dgm:pt>
  </dgm:ptLst>
  <dgm:cxnLst>
    <dgm:cxn modelId="{194ED44E-C0F0-4817-BBFC-9B509FA1D595}" type="presOf" srcId="{2FDD3880-0D46-443C-804A-EB46CC3C9A79}" destId="{3B3EBAC0-144B-45B7-AB71-FDA15F0D727F}" srcOrd="0" destOrd="0" presId="urn:microsoft.com/office/officeart/2005/8/layout/process1"/>
    <dgm:cxn modelId="{90BD4486-C26E-46BB-82FB-57CACCC7DA1C}" type="presOf" srcId="{925728CB-F0BD-4A1A-9F55-A544D24BE862}" destId="{0EF19439-B881-480A-AB58-88A35E34B526}" srcOrd="0" destOrd="0" presId="urn:microsoft.com/office/officeart/2005/8/layout/process1"/>
    <dgm:cxn modelId="{7419D6A3-F79F-4119-8BF0-DFE24D44A9A6}" srcId="{925728CB-F0BD-4A1A-9F55-A544D24BE862}" destId="{2FDD3880-0D46-443C-804A-EB46CC3C9A79}" srcOrd="1" destOrd="0" parTransId="{9B098B71-F560-4586-B28B-84E5411E5C79}" sibTransId="{75AC9AC9-95A4-4F0E-8E0E-1598AB9DE14F}"/>
    <dgm:cxn modelId="{06EBEBC5-2F31-40AC-BB62-5BDE21DDFE8F}" srcId="{925728CB-F0BD-4A1A-9F55-A544D24BE862}" destId="{4CA8E773-C6E2-44C1-A5EC-0DD082950957}" srcOrd="0" destOrd="0" parTransId="{10DB599C-2264-4C52-91B5-58DF99F37404}" sibTransId="{5D2765E0-8C6B-4AF1-BC1F-22085095F27D}"/>
    <dgm:cxn modelId="{1BC9D9F3-F733-404E-9826-78A96AE85413}" type="presOf" srcId="{4CA8E773-C6E2-44C1-A5EC-0DD082950957}" destId="{D9FA1699-F86C-480A-A962-87CCBA8EF150}" srcOrd="0" destOrd="0" presId="urn:microsoft.com/office/officeart/2005/8/layout/process1"/>
    <dgm:cxn modelId="{72675EF8-8537-4DB4-9BB3-3E8DA65F9F88}" type="presOf" srcId="{5D2765E0-8C6B-4AF1-BC1F-22085095F27D}" destId="{79825613-72D4-4395-9127-6C1CBA9C6029}" srcOrd="1" destOrd="0" presId="urn:microsoft.com/office/officeart/2005/8/layout/process1"/>
    <dgm:cxn modelId="{070DFCFD-3F2B-4CD5-B734-3E430F3BC775}" type="presOf" srcId="{5D2765E0-8C6B-4AF1-BC1F-22085095F27D}" destId="{D13232BB-8702-43E2-9470-578ED742BDA1}" srcOrd="0" destOrd="0" presId="urn:microsoft.com/office/officeart/2005/8/layout/process1"/>
    <dgm:cxn modelId="{3A4F3D93-3266-4985-9353-52D2F8D839EA}" type="presParOf" srcId="{0EF19439-B881-480A-AB58-88A35E34B526}" destId="{D9FA1699-F86C-480A-A962-87CCBA8EF150}" srcOrd="0" destOrd="0" presId="urn:microsoft.com/office/officeart/2005/8/layout/process1"/>
    <dgm:cxn modelId="{5ED9AA76-50C1-4A17-9BFD-D330B2986B6B}" type="presParOf" srcId="{0EF19439-B881-480A-AB58-88A35E34B526}" destId="{D13232BB-8702-43E2-9470-578ED742BDA1}" srcOrd="1" destOrd="0" presId="urn:microsoft.com/office/officeart/2005/8/layout/process1"/>
    <dgm:cxn modelId="{9EB23B7F-6DF3-4461-9D0D-6CB74B75374C}" type="presParOf" srcId="{D13232BB-8702-43E2-9470-578ED742BDA1}" destId="{79825613-72D4-4395-9127-6C1CBA9C6029}" srcOrd="0" destOrd="0" presId="urn:microsoft.com/office/officeart/2005/8/layout/process1"/>
    <dgm:cxn modelId="{8CECAA16-1712-4EF0-A74C-3F122C7A3DD2}" type="presParOf" srcId="{0EF19439-B881-480A-AB58-88A35E34B526}" destId="{3B3EBAC0-144B-45B7-AB71-FDA15F0D727F}"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A1699-F86C-480A-A962-87CCBA8EF150}">
      <dsp:nvSpPr>
        <dsp:cNvPr id="0" name=""/>
        <dsp:cNvSpPr/>
      </dsp:nvSpPr>
      <dsp:spPr>
        <a:xfrm>
          <a:off x="5169" y="0"/>
          <a:ext cx="2325066" cy="810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none" kern="1200">
              <a:solidFill>
                <a:schemeClr val="bg1"/>
              </a:solidFill>
            </a:rPr>
            <a:t>TRADITIONAL APPROACH</a:t>
          </a:r>
          <a:br>
            <a:rPr lang="en-US" sz="1500" u="none" kern="1200">
              <a:solidFill>
                <a:schemeClr val="bg1"/>
              </a:solidFill>
            </a:rPr>
          </a:br>
          <a:r>
            <a:rPr lang="en-US" sz="1400" b="1" u="none" kern="1200">
              <a:solidFill>
                <a:schemeClr val="bg1"/>
              </a:solidFill>
            </a:rPr>
            <a:t>Freeway Expansion Focus </a:t>
          </a:r>
          <a:r>
            <a:rPr lang="en-US" sz="1400" b="1" kern="1200">
              <a:solidFill>
                <a:srgbClr val="FFFFFF"/>
              </a:solidFill>
              <a:latin typeface="Calibri" panose="020F0502020204030204"/>
              <a:ea typeface="+mn-ea"/>
              <a:cs typeface="+mn-cs"/>
            </a:rPr>
            <a:t>2000 – 2021</a:t>
          </a:r>
        </a:p>
      </dsp:txBody>
      <dsp:txXfrm>
        <a:off x="28912" y="23743"/>
        <a:ext cx="2277580" cy="763143"/>
      </dsp:txXfrm>
    </dsp:sp>
    <dsp:sp modelId="{D13232BB-8702-43E2-9470-578ED742BDA1}">
      <dsp:nvSpPr>
        <dsp:cNvPr id="0" name=""/>
        <dsp:cNvSpPr/>
      </dsp:nvSpPr>
      <dsp:spPr>
        <a:xfrm>
          <a:off x="2379392" y="159222"/>
          <a:ext cx="500128" cy="627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379392" y="284622"/>
        <a:ext cx="350090" cy="376202"/>
      </dsp:txXfrm>
    </dsp:sp>
    <dsp:sp modelId="{3B3EBAC0-144B-45B7-AB71-FDA15F0D727F}">
      <dsp:nvSpPr>
        <dsp:cNvPr id="0" name=""/>
        <dsp:cNvSpPr/>
      </dsp:nvSpPr>
      <dsp:spPr>
        <a:xfrm>
          <a:off x="2937729" y="0"/>
          <a:ext cx="2317658" cy="810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none" kern="1200">
              <a:solidFill>
                <a:srgbClr val="FFFF00"/>
              </a:solidFill>
            </a:rPr>
            <a:t>A NEW VISION</a:t>
          </a:r>
          <a:br>
            <a:rPr lang="en-US" sz="1500" b="1" u="none" kern="1200"/>
          </a:br>
          <a:r>
            <a:rPr lang="en-US" sz="1400" b="1" u="none" kern="1200">
              <a:solidFill>
                <a:srgbClr val="FFFF00"/>
              </a:solidFill>
            </a:rPr>
            <a:t>Community </a:t>
          </a:r>
          <a:r>
            <a:rPr lang="en-US" sz="1400" b="1" kern="1200">
              <a:solidFill>
                <a:srgbClr val="FFFF00"/>
              </a:solidFill>
            </a:rPr>
            <a:t>Investment Plan </a:t>
          </a:r>
          <a:r>
            <a:rPr lang="en-US" sz="1400" b="1" u="sng" kern="1200">
              <a:solidFill>
                <a:srgbClr val="FFFF00"/>
              </a:solidFill>
            </a:rPr>
            <a:t>2021 – today</a:t>
          </a:r>
          <a:endParaRPr lang="en-US" sz="1500" b="1" u="sng" kern="1200">
            <a:solidFill>
              <a:srgbClr val="FFFF00"/>
            </a:solidFill>
          </a:endParaRPr>
        </a:p>
      </dsp:txBody>
      <dsp:txXfrm>
        <a:off x="2961472" y="23743"/>
        <a:ext cx="2270172" cy="76314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0.35738</cdr:x>
      <cdr:y>0.48276</cdr:y>
    </cdr:from>
    <cdr:to>
      <cdr:x>0.64262</cdr:x>
      <cdr:y>0.70154</cdr:y>
    </cdr:to>
    <cdr:sp macro="" textlink="">
      <cdr:nvSpPr>
        <cdr:cNvPr id="2" name="TextBox 3">
          <a:extLst xmlns:a="http://schemas.openxmlformats.org/drawingml/2006/main">
            <a:ext uri="{FF2B5EF4-FFF2-40B4-BE49-F238E27FC236}">
              <a16:creationId xmlns:a16="http://schemas.microsoft.com/office/drawing/2014/main" id="{893A6822-0EEA-B458-328E-3BC8FD7C6018}"/>
            </a:ext>
          </a:extLst>
        </cdr:cNvPr>
        <cdr:cNvSpPr txBox="1"/>
      </cdr:nvSpPr>
      <cdr:spPr>
        <a:xfrm xmlns:a="http://schemas.openxmlformats.org/drawingml/2006/main">
          <a:off x="1299187" y="1309060"/>
          <a:ext cx="1036936" cy="59324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2000" b="1" dirty="0">
              <a:solidFill>
                <a:schemeClr val="accent6">
                  <a:lumMod val="50000"/>
                </a:schemeClr>
              </a:solidFill>
            </a:rPr>
            <a:t>$294M</a:t>
          </a:r>
        </a:p>
      </cdr:txBody>
    </cdr:sp>
  </cdr:relSizeAnchor>
</c:userShapes>
</file>

<file path=ppt/drawings/drawing2.xml><?xml version="1.0" encoding="utf-8"?>
<c:userShapes xmlns:c="http://schemas.openxmlformats.org/drawingml/2006/chart">
  <cdr:relSizeAnchor xmlns:cdr="http://schemas.openxmlformats.org/drawingml/2006/chartDrawing">
    <cdr:from>
      <cdr:x>0.87536</cdr:x>
      <cdr:y>1</cdr:y>
    </cdr:from>
    <cdr:to>
      <cdr:x>1</cdr:x>
      <cdr:y>1</cdr:y>
    </cdr:to>
    <cdr:cxnSp macro="">
      <cdr:nvCxnSpPr>
        <cdr:cNvPr id="3" name="Straight Connector 2">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0.87536</cdr:x>
      <cdr:y>1</cdr:y>
    </cdr:from>
    <cdr:to>
      <cdr:x>1</cdr:x>
      <cdr:y>1</cdr:y>
    </cdr:to>
    <cdr:cxnSp macro="">
      <cdr:nvCxnSpPr>
        <cdr:cNvPr id="4" name="Straight Connector 3">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0.24856</cdr:x>
      <cdr:y>0.79039</cdr:y>
    </cdr:from>
    <cdr:to>
      <cdr:x>0.34938</cdr:x>
      <cdr:y>0.8767</cdr:y>
    </cdr:to>
    <cdr:cxnSp macro="">
      <cdr:nvCxnSpPr>
        <cdr:cNvPr id="6" name="Straight Connector 5">
          <a:extLst xmlns:a="http://schemas.openxmlformats.org/drawingml/2006/main">
            <a:ext uri="{FF2B5EF4-FFF2-40B4-BE49-F238E27FC236}">
              <a16:creationId xmlns:a16="http://schemas.microsoft.com/office/drawing/2014/main" id="{6922EE84-015A-7EA4-7511-97F6DD4B4329}"/>
            </a:ext>
          </a:extLst>
        </cdr:cNvPr>
        <cdr:cNvCxnSpPr/>
      </cdr:nvCxnSpPr>
      <cdr:spPr>
        <a:xfrm xmlns:a="http://schemas.openxmlformats.org/drawingml/2006/main" flipH="1">
          <a:off x="945296" y="2135077"/>
          <a:ext cx="383458" cy="233151"/>
        </a:xfrm>
        <a:prstGeom xmlns:a="http://schemas.openxmlformats.org/drawingml/2006/main" prst="line">
          <a:avLst/>
        </a:prstGeom>
        <a:ln xmlns:a="http://schemas.openxmlformats.org/drawingml/2006/main">
          <a:solidFill>
            <a:schemeClr val="tx1">
              <a:lumMod val="50000"/>
              <a:lumOff val="50000"/>
              <a:alpha val="99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2E697CE-E989-604D-844A-A5097C60CECD}" type="datetimeFigureOut">
              <a:rPr lang="en-US" smtClean="0"/>
              <a:t>5/24/2024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4E61A01-327F-FB49-8F83-5642A791E663}"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21314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99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594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229112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643597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Declare that this </a:t>
            </a:r>
            <a:r>
              <a:rPr lang="en-US" b="0" i="0"/>
              <a:t>Task Force </a:t>
            </a:r>
            <a:r>
              <a:rPr lang="en-US"/>
              <a:t>process is the most ambitious planning effort by Metro to engage </a:t>
            </a:r>
            <a:r>
              <a:rPr lang="en-US" b="0" i="0"/>
              <a:t>and </a:t>
            </a:r>
            <a:r>
              <a:rPr lang="en-US"/>
              <a:t>involve communities </a:t>
            </a:r>
            <a:r>
              <a:rPr lang="en-US" b="0" i="0"/>
              <a:t>for </a:t>
            </a:r>
            <a:r>
              <a:rPr lang="en-US"/>
              <a:t>a subregional plan</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94775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spcBef>
                <a:spcPts val="1200"/>
              </a:spcBef>
              <a:spcAft>
                <a:spcPts val="600"/>
              </a:spcAft>
              <a:buFont typeface="Arial"/>
              <a:buChar char="•"/>
            </a:pPr>
            <a:r>
              <a:rPr lang="en-US"/>
              <a:t>Ensure </a:t>
            </a:r>
            <a:r>
              <a:rPr lang="en-US" b="1" i="1"/>
              <a:t>greater outcomes in public participation</a:t>
            </a:r>
            <a:r>
              <a:rPr lang="en-US"/>
              <a:t>, especially leading up to and following the release </a:t>
            </a:r>
            <a:br>
              <a:rPr lang="en-US">
                <a:cs typeface="+mn-lt"/>
              </a:rPr>
            </a:br>
            <a:r>
              <a:rPr lang="en-US"/>
              <a:t>of the Draft Corridor Mobility Investment Plan (CMIP).</a:t>
            </a:r>
          </a:p>
          <a:p>
            <a:pPr marL="342900" lvl="1" indent="-342900">
              <a:spcBef>
                <a:spcPts val="1200"/>
              </a:spcBef>
              <a:spcAft>
                <a:spcPts val="600"/>
              </a:spcAft>
              <a:buFont typeface="Arial"/>
              <a:buChar char="•"/>
            </a:pPr>
            <a:r>
              <a:rPr lang="en-US" b="1" i="1"/>
              <a:t>Reach additional communities and stakeholders </a:t>
            </a:r>
            <a:br>
              <a:rPr lang="en-US" b="1" i="1">
                <a:cs typeface="+mn-lt"/>
              </a:rPr>
            </a:br>
            <a:r>
              <a:rPr lang="en-US" b="1" i="1"/>
              <a:t>not captured within the project database. </a:t>
            </a:r>
            <a:endParaRPr lang="en-US"/>
          </a:p>
          <a:p>
            <a:pPr marL="342900" lvl="1" indent="-342900">
              <a:spcBef>
                <a:spcPts val="1200"/>
              </a:spcBef>
              <a:spcAft>
                <a:spcPts val="600"/>
              </a:spcAft>
              <a:buFont typeface="Arial"/>
              <a:buChar char="•"/>
            </a:pPr>
            <a:r>
              <a:rPr lang="en-US" b="1" i="1"/>
              <a:t>Provide project information to equity-focused communities (EFC) and other areas</a:t>
            </a:r>
            <a:r>
              <a:rPr lang="en-US" i="1"/>
              <a:t> </a:t>
            </a:r>
            <a:r>
              <a:rPr lang="en-US"/>
              <a:t>served by </a:t>
            </a:r>
            <a:br>
              <a:rPr lang="en-US">
                <a:cs typeface="+mn-lt"/>
              </a:rPr>
            </a:br>
            <a:r>
              <a:rPr lang="en-US"/>
              <a:t>CBO partners, while being part of the process by providing feedback and receiving updates. </a:t>
            </a:r>
          </a:p>
          <a:p>
            <a:pPr marL="342900" lvl="1" indent="-342900">
              <a:spcBef>
                <a:spcPts val="1200"/>
              </a:spcBef>
              <a:spcAft>
                <a:spcPts val="600"/>
              </a:spcAft>
              <a:buFont typeface="Arial"/>
              <a:buChar char="•"/>
            </a:pPr>
            <a:r>
              <a:rPr lang="en-US" b="1" i="1"/>
              <a:t>Cultivate trust with the community.</a:t>
            </a:r>
            <a:endParaRPr lang="en-US"/>
          </a:p>
          <a:p>
            <a:pPr marL="342900" lvl="1" indent="-342900">
              <a:spcBef>
                <a:spcPts val="1200"/>
              </a:spcBef>
              <a:spcAft>
                <a:spcPts val="600"/>
              </a:spcAft>
              <a:buFont typeface="Arial"/>
              <a:buChar char="•"/>
            </a:pPr>
            <a:r>
              <a:rPr lang="en-US" b="1" i="1"/>
              <a:t>Foster positive relationships with active CBOs</a:t>
            </a:r>
            <a:r>
              <a:rPr lang="en-US" b="1"/>
              <a:t>.</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1872809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5850" y="1524000"/>
            <a:ext cx="7315200" cy="4114800"/>
          </a:xfrm>
        </p:spPr>
      </p:sp>
      <p:sp>
        <p:nvSpPr>
          <p:cNvPr id="3" name="Notes Placeholder 2"/>
          <p:cNvSpPr>
            <a:spLocks noGrp="1"/>
          </p:cNvSpPr>
          <p:nvPr>
            <p:ph type="body" idx="1"/>
          </p:nvPr>
        </p:nvSpPr>
        <p:spPr/>
        <p:txBody>
          <a:bodyPr/>
          <a:lstStyle/>
          <a:p>
            <a:endParaRPr lang="en-US" sz="2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825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265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75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23</a:t>
            </a:fld>
            <a:endParaRPr lang="en-US"/>
          </a:p>
        </p:txBody>
      </p:sp>
    </p:spTree>
    <p:extLst>
      <p:ext uri="{BB962C8B-B14F-4D97-AF65-F5344CB8AC3E}">
        <p14:creationId xmlns:p14="http://schemas.microsoft.com/office/powerpoint/2010/main" val="366163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3100710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121459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426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26AB8-ACBE-42E6-92F5-667EDDCD9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31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321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ptos" panose="020B0004020202020204" pitchFamily="34" charset="0"/>
                <a:ea typeface="Calibri" panose="020F0502020204030204" pitchFamily="34" charset="0"/>
                <a:cs typeface="Arial" panose="020B0604020202020204" pitchFamily="34" charset="0"/>
              </a:rPr>
              <a:t>What does Active Transportation cover?</a:t>
            </a:r>
          </a:p>
          <a:p>
            <a:pPr marL="0" indent="0">
              <a:buNone/>
            </a:pPr>
            <a:r>
              <a:rPr lang="en-US">
                <a:latin typeface="Aptos" panose="020B0004020202020204" pitchFamily="34" charset="0"/>
                <a:ea typeface="Calibri" panose="020F0502020204030204" pitchFamily="34" charset="0"/>
                <a:cs typeface="Arial" panose="020B0604020202020204" pitchFamily="34" charset="0"/>
              </a:rPr>
              <a:t>P</a:t>
            </a:r>
            <a:r>
              <a:rPr lang="en-US" sz="1200">
                <a:effectLst/>
                <a:latin typeface="Aptos" panose="020B0004020202020204" pitchFamily="34" charset="0"/>
                <a:ea typeface="Calibri" panose="020F0502020204030204" pitchFamily="34" charset="0"/>
                <a:cs typeface="Arial" panose="020B0604020202020204" pitchFamily="34" charset="0"/>
              </a:rPr>
              <a:t>rojects and programs that support the safe movement of travelers using human-powered methods of travel, such as walking, bicycling, or rolling to get from one place to another. </a:t>
            </a:r>
          </a:p>
          <a:p>
            <a:endParaRPr lang="en-US">
              <a:latin typeface="Aptos" panose="020B0004020202020204" pitchFamily="34" charset="0"/>
              <a:ea typeface="Calibri" panose="020F0502020204030204" pitchFamily="34" charset="0"/>
              <a:cs typeface="Arial" panose="020B0604020202020204" pitchFamily="34" charset="0"/>
            </a:endParaRPr>
          </a:p>
          <a:p>
            <a:r>
              <a:rPr lang="en-US" sz="1200">
                <a:effectLst/>
                <a:latin typeface="Aptos" panose="020B0004020202020204" pitchFamily="34" charset="0"/>
                <a:ea typeface="Calibri" panose="020F0502020204030204" pitchFamily="34" charset="0"/>
                <a:cs typeface="Arial" panose="020B0604020202020204" pitchFamily="34" charset="0"/>
              </a:rPr>
              <a:t>What is Metro’s Commitment to advancing Active Transportation?</a:t>
            </a:r>
            <a:endParaRPr lang="en-US">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200">
                <a:effectLst/>
                <a:latin typeface="Aptos" panose="020B0004020202020204" pitchFamily="34" charset="0"/>
                <a:ea typeface="Calibri" panose="020F0502020204030204" pitchFamily="34" charset="0"/>
                <a:cs typeface="Arial" panose="020B0604020202020204" pitchFamily="34" charset="0"/>
              </a:rPr>
              <a:t>Metro’s commitment to advancing Active Transportation is reflected in the 2023 Active Transportation Strategic Plan (ATSP)</a:t>
            </a:r>
          </a:p>
          <a:p>
            <a:pPr marL="0" indent="0">
              <a:buNone/>
            </a:pPr>
            <a:endParaRPr lang="en-US" sz="1800">
              <a:effectLst/>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800">
                <a:effectLst/>
                <a:latin typeface="Aptos" panose="020B0004020202020204" pitchFamily="34" charset="0"/>
                <a:ea typeface="Calibri" panose="020F0502020204030204" pitchFamily="34" charset="0"/>
                <a:cs typeface="Arial" panose="020B0604020202020204" pitchFamily="34" charset="0"/>
              </a:rPr>
              <a:t>Overview</a:t>
            </a:r>
          </a:p>
          <a:p>
            <a:pPr marL="285750" indent="-285750">
              <a:buFont typeface="Arial" panose="020B0604020202020204" pitchFamily="34" charset="0"/>
              <a:buChar char="•"/>
            </a:pPr>
            <a:r>
              <a:rPr lang="en-US">
                <a:latin typeface="Aptos" panose="020B0004020202020204" pitchFamily="34" charset="0"/>
                <a:ea typeface="Calibri" panose="020F0502020204030204" pitchFamily="34" charset="0"/>
                <a:cs typeface="Arial" panose="020B0604020202020204" pitchFamily="34" charset="0"/>
              </a:rPr>
              <a:t>Metro has a </a:t>
            </a:r>
            <a:r>
              <a:rPr lang="en-US" sz="1800">
                <a:effectLst/>
                <a:latin typeface="Aptos" panose="020B0004020202020204" pitchFamily="34" charset="0"/>
                <a:ea typeface="Calibri" panose="020F0502020204030204" pitchFamily="34" charset="0"/>
                <a:cs typeface="Arial" panose="020B0604020202020204" pitchFamily="34" charset="0"/>
              </a:rPr>
              <a:t>proactive role in countywide active transportation planning and establishes proposals for regional bikeways, pedestrian districts, and First/Last Mile (FLM) improvement areas surrounding transit stations.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Many of the high-scoring AT programs are corridor-wide or regional programs that focus on implementing bicycle and pedestrian safety projects from existing active transportation plans, including Metro’s 2023 ATSP.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While several selected projects from these programs are recommended for near-term funding, these plans include numerous other projects that will require further development.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Other AT program elements:</a:t>
            </a:r>
          </a:p>
          <a:p>
            <a:pPr lvl="1"/>
            <a:r>
              <a:rPr lang="en-US">
                <a:effectLst/>
                <a:latin typeface="Aptos" panose="020B0004020202020204" pitchFamily="34" charset="0"/>
                <a:ea typeface="Calibri" panose="020F0502020204030204" pitchFamily="34" charset="0"/>
                <a:cs typeface="Arial" panose="020B0604020202020204" pitchFamily="34" charset="0"/>
              </a:rPr>
              <a:t>greening and other sustainability features, </a:t>
            </a:r>
          </a:p>
          <a:p>
            <a:pPr lvl="1"/>
            <a:r>
              <a:rPr lang="en-US">
                <a:effectLst/>
                <a:latin typeface="Aptos" panose="020B0004020202020204" pitchFamily="34" charset="0"/>
                <a:ea typeface="Calibri" panose="020F0502020204030204" pitchFamily="34" charset="0"/>
                <a:cs typeface="Arial" panose="020B0604020202020204" pitchFamily="34" charset="0"/>
              </a:rPr>
              <a:t>personal security enhancements, and </a:t>
            </a:r>
          </a:p>
          <a:p>
            <a:pPr lvl="1"/>
            <a:r>
              <a:rPr lang="en-US">
                <a:effectLst/>
                <a:latin typeface="Aptos" panose="020B0004020202020204" pitchFamily="34" charset="0"/>
                <a:ea typeface="Calibri" panose="020F0502020204030204" pitchFamily="34" charset="0"/>
                <a:cs typeface="Arial" panose="020B0604020202020204" pitchFamily="34" charset="0"/>
              </a:rPr>
              <a:t>other elements to enhance the user experience and quality of life of a corridor. </a:t>
            </a:r>
          </a:p>
          <a:p>
            <a:pPr lvl="1"/>
            <a:endParaRPr lang="en-US">
              <a:latin typeface="Aptos" panose="020B0004020202020204" pitchFamily="34" charset="0"/>
              <a:ea typeface="Calibri" panose="020F0502020204030204" pitchFamily="34" charset="0"/>
              <a:cs typeface="Arial" panose="020B0604020202020204" pitchFamily="34" charset="0"/>
            </a:endParaRPr>
          </a:p>
          <a:p>
            <a:pPr marL="0" marR="0">
              <a:lnSpc>
                <a:spcPct val="107000"/>
              </a:lnSpc>
              <a:spcBef>
                <a:spcPts val="200"/>
              </a:spcBef>
              <a:spcAft>
                <a:spcPts val="0"/>
              </a:spcAft>
            </a:pPr>
            <a:r>
              <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AT Near-Term Recommendations</a:t>
            </a:r>
            <a:r>
              <a:rPr lang="en-US" sz="1200" b="1" i="0">
                <a:solidFill>
                  <a:srgbClr val="2F5496"/>
                </a:solidFill>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200"/>
              </a:spcBef>
              <a:spcAft>
                <a:spcPts val="0"/>
              </a:spcAft>
            </a:pPr>
            <a:endPar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a:lnSpc>
                <a:spcPct val="107000"/>
              </a:lnSpc>
              <a:spcBef>
                <a:spcPts val="0"/>
              </a:spcBef>
              <a:spcAft>
                <a:spcPts val="800"/>
              </a:spcAft>
            </a:pPr>
            <a:r>
              <a:rPr lang="en-US">
                <a:latin typeface="Aptos" panose="020B0004020202020204" pitchFamily="34" charset="0"/>
                <a:ea typeface="Calibri" panose="020F0502020204030204" pitchFamily="34" charset="0"/>
                <a:cs typeface="Arial" panose="020B0604020202020204" pitchFamily="34" charset="0"/>
              </a:rPr>
              <a:t>D</a:t>
            </a:r>
            <a:r>
              <a:rPr lang="en-US" sz="1200">
                <a:effectLst/>
                <a:latin typeface="Aptos" panose="020B0004020202020204" pitchFamily="34" charset="0"/>
                <a:ea typeface="Calibri" panose="020F0502020204030204" pitchFamily="34" charset="0"/>
                <a:cs typeface="Arial" panose="020B0604020202020204" pitchFamily="34" charset="0"/>
              </a:rPr>
              <a:t>istinct projects on the </a:t>
            </a:r>
            <a:r>
              <a:rPr lang="en-US" sz="1200">
                <a:effectLst/>
                <a:latin typeface="Calibri" panose="020F0502020204030204" pitchFamily="34" charset="0"/>
                <a:ea typeface="Calibri" panose="020F0502020204030204" pitchFamily="34" charset="0"/>
                <a:cs typeface="Arial" panose="020B0604020202020204" pitchFamily="34" charset="0"/>
              </a:rPr>
              <a:t>Multimodal Strategies, Projects, and Programs (MSPP) </a:t>
            </a:r>
            <a:r>
              <a:rPr lang="en-US" sz="1200">
                <a:effectLst/>
                <a:latin typeface="Aptos" panose="020B0004020202020204" pitchFamily="34" charset="0"/>
                <a:ea typeface="Calibri" panose="020F0502020204030204" pitchFamily="34" charset="0"/>
                <a:cs typeface="Arial" panose="020B0604020202020204" pitchFamily="34" charset="0"/>
              </a:rPr>
              <a:t>which rated highly and are more ready for implementation.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Regionally important AT Corridors as reflected in Metro’s recently updated ASTP and Long Beach’s Bicycle Master Plan</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Projects which received funding in 2023 from California’s Active Transportation Program (ATP), elevated for inclusion in the initial funding recommendations.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The AT funding investment is based on: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received state ATP awards but still have a partial funding gap.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are prioritized in the Metro ATSP, especially those that close gaps in the regional AT network and those that provide access to EFC areas.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to advance distinct projects that need support </a:t>
            </a:r>
            <a:r>
              <a:rPr lang="en-US" sz="1200">
                <a:effectLst/>
                <a:latin typeface="Calibri" panose="020F0502020204030204" pitchFamily="34" charset="0"/>
                <a:ea typeface="Calibri" panose="020F0502020204030204" pitchFamily="34" charset="0"/>
                <a:cs typeface="Arial" panose="020B0604020202020204" pitchFamily="34" charset="0"/>
              </a:rPr>
              <a:t> </a:t>
            </a:r>
          </a:p>
          <a:p>
            <a:pPr marL="0" marR="0" indent="0">
              <a:spcBef>
                <a:spcPts val="0"/>
              </a:spcBef>
              <a:spcAft>
                <a:spcPts val="800"/>
              </a:spcAft>
              <a:buNone/>
            </a:pPr>
            <a:r>
              <a:rPr lang="en-US" sz="1200">
                <a:effectLst/>
                <a:latin typeface="Calibri" panose="020F0502020204030204" pitchFamily="34" charset="0"/>
                <a:ea typeface="Calibri" panose="020F0502020204030204" pitchFamily="34" charset="0"/>
                <a:cs typeface="Arial" panose="020B0604020202020204" pitchFamily="34" charset="0"/>
              </a:rPr>
              <a:t>Add the recommended funding amount here for the Near-Term Recommendations.</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32</a:t>
            </a:fld>
            <a:endParaRPr lang="en-US"/>
          </a:p>
        </p:txBody>
      </p:sp>
    </p:spTree>
    <p:extLst>
      <p:ext uri="{BB962C8B-B14F-4D97-AF65-F5344CB8AC3E}">
        <p14:creationId xmlns:p14="http://schemas.microsoft.com/office/powerpoint/2010/main" val="966399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669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184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414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TOTAL FOR BUNDLE</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100">
                <a:effectLst/>
                <a:latin typeface="Calibri" panose="020F0502020204030204" pitchFamily="34" charset="0"/>
                <a:ea typeface="Calibri" panose="020F0502020204030204" pitchFamily="34" charset="0"/>
                <a:cs typeface="Calibri" panose="020F0502020204030204" pitchFamily="34" charset="0"/>
              </a:rPr>
              <a:t>For implementation – we will have a CEQA NEPA process</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LB-ELA_0033 LB-ELA/‌Firestone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2"/>
            </a:pPr>
            <a:r>
              <a:rPr lang="en-US" sz="1100">
                <a:effectLst/>
                <a:latin typeface="Calibri" panose="020F0502020204030204" pitchFamily="34" charset="0"/>
                <a:ea typeface="Calibri" panose="020F0502020204030204" pitchFamily="34" charset="0"/>
                <a:cs typeface="Calibri" panose="020F0502020204030204" pitchFamily="34" charset="0"/>
              </a:rPr>
              <a:t>LB-ELA_0034 LB-ELA/‌Florence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3"/>
            </a:pPr>
            <a:r>
              <a:rPr lang="en-US" sz="1100">
                <a:effectLst/>
                <a:latin typeface="Calibri" panose="020F0502020204030204" pitchFamily="34" charset="0"/>
                <a:ea typeface="Calibri" panose="020F0502020204030204" pitchFamily="34" charset="0"/>
                <a:cs typeface="Calibri" panose="020F0502020204030204" pitchFamily="34" charset="0"/>
              </a:rPr>
              <a:t>LB-ELA_0028 LB-ELA/‌Willow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4"/>
            </a:pPr>
            <a:r>
              <a:rPr lang="en-US" sz="1100">
                <a:effectLst/>
                <a:latin typeface="Calibri" panose="020F0502020204030204" pitchFamily="34" charset="0"/>
                <a:ea typeface="Calibri" panose="020F0502020204030204" pitchFamily="34" charset="0"/>
                <a:cs typeface="Calibri" panose="020F0502020204030204" pitchFamily="34" charset="0"/>
              </a:rPr>
              <a:t>LB-ELA_0029 LB-ELA/‌Del Amo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LB-ELA_0030 LB-ELA/‌Long Beach Boulevard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6"/>
            </a:pPr>
            <a:r>
              <a:rPr lang="en-US" sz="1100">
                <a:effectLst/>
                <a:latin typeface="Calibri" panose="020F0502020204030204" pitchFamily="34" charset="0"/>
                <a:ea typeface="Calibri" panose="020F0502020204030204" pitchFamily="34" charset="0"/>
                <a:cs typeface="Calibri" panose="020F0502020204030204" pitchFamily="34" charset="0"/>
              </a:rPr>
              <a:t>LB-ELA_0031 LB-ELA/‌Alondra Interchange Improvements and Modification of SB LB-ELA to SR 91 Connectors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7"/>
            </a:pPr>
            <a:r>
              <a:rPr lang="en-US" sz="1100">
                <a:effectLst/>
                <a:latin typeface="Calibri" panose="020F0502020204030204" pitchFamily="34" charset="0"/>
                <a:ea typeface="Calibri" panose="020F0502020204030204" pitchFamily="34" charset="0"/>
                <a:cs typeface="Calibri" panose="020F0502020204030204" pitchFamily="34" charset="0"/>
              </a:rPr>
              <a:t>LB-ELA_0032 LB-ELA/‌Imperial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rabicPeriod" startAt="8"/>
            </a:pPr>
            <a:r>
              <a:rPr lang="en-US" sz="1100">
                <a:effectLst/>
                <a:latin typeface="Calibri" panose="020F0502020204030204" pitchFamily="34" charset="0"/>
                <a:ea typeface="Calibri" panose="020F0502020204030204" pitchFamily="34" charset="0"/>
                <a:cs typeface="Calibri" panose="020F0502020204030204" pitchFamily="34" charset="0"/>
              </a:rPr>
              <a:t>LB-ELA_0035 LB-ELA Auxiliary Lanes (Willow St to Wardlow Rd)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9"/>
            </a:pPr>
            <a:r>
              <a:rPr lang="en-US" sz="1100">
                <a:noFill/>
                <a:effectLst/>
                <a:latin typeface="Calibri" panose="020F0502020204030204" pitchFamily="34" charset="0"/>
                <a:ea typeface="Calibri" panose="020F0502020204030204" pitchFamily="34" charset="0"/>
                <a:cs typeface="Calibri" panose="020F0502020204030204" pitchFamily="34" charset="0"/>
              </a:rPr>
              <a:t>LB-ELA_0036 LB-ELA/‌I-405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10"/>
            </a:pPr>
            <a:r>
              <a:rPr lang="en-US" sz="1100">
                <a:noFill/>
                <a:effectLst/>
                <a:latin typeface="Calibri" panose="020F0502020204030204" pitchFamily="34" charset="0"/>
                <a:ea typeface="Calibri" panose="020F0502020204030204" pitchFamily="34" charset="0"/>
                <a:cs typeface="Calibri" panose="020F0502020204030204" pitchFamily="34" charset="0"/>
              </a:rPr>
              <a:t>LB-ELA_0037 LB-ELA/‌I-105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11"/>
            </a:pPr>
            <a:r>
              <a:rPr lang="en-US" sz="1100">
                <a:effectLst/>
                <a:latin typeface="Calibri" panose="020F0502020204030204" pitchFamily="34" charset="0"/>
                <a:ea typeface="Calibri" panose="020F0502020204030204" pitchFamily="34" charset="0"/>
                <a:cs typeface="Calibri" panose="020F0502020204030204" pitchFamily="34" charset="0"/>
              </a:rPr>
              <a:t>LB-ELA_0038 LB-ELA Auxiliary Lanes (Del Amo Blvd to Long Beach Blvd)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LB-ELA_0091 LB-ELA/‌Anaheim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LB-ELA_0092 LB-ELA/‌PCH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LB-ELA_0093 LB-ELA/‌Wardlow Interchange Improvement</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85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3602487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521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0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46</a:t>
            </a:fld>
            <a:endParaRPr lang="en-US"/>
          </a:p>
        </p:txBody>
      </p:sp>
    </p:spTree>
    <p:extLst>
      <p:ext uri="{BB962C8B-B14F-4D97-AF65-F5344CB8AC3E}">
        <p14:creationId xmlns:p14="http://schemas.microsoft.com/office/powerpoint/2010/main" val="1770715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67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1B3D-04E1-7386-D248-21AB74A89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EAB1B-E498-141E-FEAE-065E34519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9BDC2-0B43-7658-0E6B-42A598BE920F}"/>
              </a:ext>
            </a:extLst>
          </p:cNvPr>
          <p:cNvSpPr>
            <a:spLocks noGrp="1"/>
          </p:cNvSpPr>
          <p:nvPr>
            <p:ph type="body" idx="1"/>
          </p:nvPr>
        </p:nvSpPr>
        <p:spPr/>
        <p:txBody>
          <a:bodyPr/>
          <a:lstStyle/>
          <a:p>
            <a:endParaRPr lang="en-US" sz="2400">
              <a:cs typeface="Calibri"/>
            </a:endParaRPr>
          </a:p>
        </p:txBody>
      </p:sp>
      <p:sp>
        <p:nvSpPr>
          <p:cNvPr id="4" name="Slide Number Placeholder 3">
            <a:extLst>
              <a:ext uri="{FF2B5EF4-FFF2-40B4-BE49-F238E27FC236}">
                <a16:creationId xmlns:a16="http://schemas.microsoft.com/office/drawing/2014/main" id="{A58B2B50-0501-6D4B-2314-BE7207576CE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51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50</a:t>
            </a:fld>
            <a:endParaRPr lang="en-US"/>
          </a:p>
        </p:txBody>
      </p:sp>
    </p:spTree>
    <p:extLst>
      <p:ext uri="{BB962C8B-B14F-4D97-AF65-F5344CB8AC3E}">
        <p14:creationId xmlns:p14="http://schemas.microsoft.com/office/powerpoint/2010/main" val="3606946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51</a:t>
            </a:fld>
            <a:endParaRPr lang="en-US"/>
          </a:p>
        </p:txBody>
      </p:sp>
    </p:spTree>
    <p:extLst>
      <p:ext uri="{BB962C8B-B14F-4D97-AF65-F5344CB8AC3E}">
        <p14:creationId xmlns:p14="http://schemas.microsoft.com/office/powerpoint/2010/main" val="1830723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3646330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54</a:t>
            </a:fld>
            <a:endParaRPr lang="en-US"/>
          </a:p>
        </p:txBody>
      </p:sp>
    </p:spTree>
    <p:extLst>
      <p:ext uri="{BB962C8B-B14F-4D97-AF65-F5344CB8AC3E}">
        <p14:creationId xmlns:p14="http://schemas.microsoft.com/office/powerpoint/2010/main" val="373121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56</a:t>
            </a:fld>
            <a:endParaRPr lang="en-US"/>
          </a:p>
        </p:txBody>
      </p:sp>
    </p:spTree>
    <p:extLst>
      <p:ext uri="{BB962C8B-B14F-4D97-AF65-F5344CB8AC3E}">
        <p14:creationId xmlns:p14="http://schemas.microsoft.com/office/powerpoint/2010/main" val="182845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435242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57</a:t>
            </a:fld>
            <a:endParaRPr lang="en-US"/>
          </a:p>
        </p:txBody>
      </p:sp>
    </p:spTree>
    <p:extLst>
      <p:ext uri="{BB962C8B-B14F-4D97-AF65-F5344CB8AC3E}">
        <p14:creationId xmlns:p14="http://schemas.microsoft.com/office/powerpoint/2010/main" val="3548507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58</a:t>
            </a:fld>
            <a:endParaRPr lang="en-US"/>
          </a:p>
        </p:txBody>
      </p:sp>
    </p:spTree>
    <p:extLst>
      <p:ext uri="{BB962C8B-B14F-4D97-AF65-F5344CB8AC3E}">
        <p14:creationId xmlns:p14="http://schemas.microsoft.com/office/powerpoint/2010/main" val="378388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199810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490738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066"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06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579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BFB14-AE63-B26C-372D-64A2F5ED0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B3F99-C649-3AC6-92D7-9885A8B5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1627E-2CA3-87ED-0BD2-A967EDA1F8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70C55B-B6B9-F8BD-EE00-8BEAB796FD6D}"/>
              </a:ext>
            </a:extLst>
          </p:cNvPr>
          <p:cNvSpPr>
            <a:spLocks noGrp="1"/>
          </p:cNvSpPr>
          <p:nvPr>
            <p:ph type="sldNum" sz="quarter" idx="5"/>
          </p:nvPr>
        </p:nvSpPr>
        <p:spPr/>
        <p:txBody>
          <a:bodyPr/>
          <a:lstStyle/>
          <a:p>
            <a:fld id="{B7A141FC-CF44-4CB4-A812-AC302ABE3F06}" type="slidenum">
              <a:rPr lang="en-US" smtClean="0"/>
              <a:t>9</a:t>
            </a:fld>
            <a:endParaRPr lang="en-US"/>
          </a:p>
        </p:txBody>
      </p:sp>
    </p:spTree>
    <p:extLst>
      <p:ext uri="{BB962C8B-B14F-4D97-AF65-F5344CB8AC3E}">
        <p14:creationId xmlns:p14="http://schemas.microsoft.com/office/powerpoint/2010/main" val="40537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11</a:t>
            </a:fld>
            <a:endParaRPr lang="en-US"/>
          </a:p>
        </p:txBody>
      </p:sp>
    </p:spTree>
    <p:extLst>
      <p:ext uri="{BB962C8B-B14F-4D97-AF65-F5344CB8AC3E}">
        <p14:creationId xmlns:p14="http://schemas.microsoft.com/office/powerpoint/2010/main" val="1862355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5/24/2024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5/24/2024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5/24/2024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5/24/2024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90209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731" r:id="rId1"/>
    <p:sldLayoutId id="2147483835" r:id="rId2"/>
    <p:sldLayoutId id="2147483836" r:id="rId3"/>
    <p:sldLayoutId id="2147483999" r:id="rId4"/>
    <p:sldLayoutId id="2147483907" r:id="rId5"/>
    <p:sldLayoutId id="2147483908" r:id="rId6"/>
    <p:sldLayoutId id="2147483732" r:id="rId7"/>
    <p:sldLayoutId id="2147483733" r:id="rId8"/>
    <p:sldLayoutId id="2147484000" r:id="rId9"/>
    <p:sldLayoutId id="2147484002" r:id="rId10"/>
    <p:sldLayoutId id="2147483998" r:id="rId11"/>
    <p:sldLayoutId id="2147484001" r:id="rId12"/>
    <p:sldLayoutId id="2147484003" r:id="rId13"/>
    <p:sldLayoutId id="2147483760" r:id="rId14"/>
    <p:sldLayoutId id="2147484016" r:id="rId15"/>
    <p:sldLayoutId id="2147483716" r:id="rId16"/>
    <p:sldLayoutId id="2147483909" r:id="rId17"/>
    <p:sldLayoutId id="2147483906" r:id="rId18"/>
    <p:sldLayoutId id="2147483966" r:id="rId19"/>
    <p:sldLayoutId id="2147483899" r:id="rId20"/>
    <p:sldLayoutId id="2147483967" r:id="rId21"/>
    <p:sldLayoutId id="2147483898" r:id="rId22"/>
    <p:sldLayoutId id="2147483840" r:id="rId23"/>
    <p:sldLayoutId id="2147483842" r:id="rId24"/>
    <p:sldLayoutId id="2147483843" r:id="rId25"/>
    <p:sldLayoutId id="2147483857" r:id="rId26"/>
    <p:sldLayoutId id="2147483869" r:id="rId27"/>
    <p:sldLayoutId id="2147483729" r:id="rId28"/>
    <p:sldLayoutId id="2147483717" r:id="rId29"/>
    <p:sldLayoutId id="2147483718" r:id="rId30"/>
    <p:sldLayoutId id="2147483719" r:id="rId31"/>
    <p:sldLayoutId id="2147484017" r:id="rId32"/>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7FFE6343_D8AB6A2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18/10/relationships/comments" Target="../comments/modernComment_7FFE6314_C97A5995.xml"/><Relationship Id="rId7" Type="http://schemas.openxmlformats.org/officeDocument/2006/relationships/diagramData" Target="../diagrams/data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11" Type="http://schemas.microsoft.com/office/2007/relationships/diagramDrawing" Target="../diagrams/drawing1.xml"/><Relationship Id="rId5" Type="http://schemas.microsoft.com/office/2007/relationships/hdphoto" Target="../media/hdphoto1.wdp"/><Relationship Id="rId10" Type="http://schemas.openxmlformats.org/officeDocument/2006/relationships/diagramColors" Target="../diagrams/colors1.xml"/><Relationship Id="rId4" Type="http://schemas.openxmlformats.org/officeDocument/2006/relationships/image" Target="../media/image33.png"/><Relationship Id="rId9"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8/10/relationships/comments" Target="../comments/modernComment_7FFE663B_19FFB1B3.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89_915F75E8.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21" Type="http://schemas.openxmlformats.org/officeDocument/2006/relationships/image" Target="../media/image56.jpeg"/><Relationship Id="rId34" Type="http://schemas.openxmlformats.org/officeDocument/2006/relationships/image" Target="../media/image69.png"/><Relationship Id="rId42" Type="http://schemas.openxmlformats.org/officeDocument/2006/relationships/image" Target="../media/image77.png"/><Relationship Id="rId7"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51.jpeg"/><Relationship Id="rId20" Type="http://schemas.openxmlformats.org/officeDocument/2006/relationships/image" Target="../media/image55.png"/><Relationship Id="rId29" Type="http://schemas.openxmlformats.org/officeDocument/2006/relationships/image" Target="../media/image64.png"/><Relationship Id="rId41"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jpeg"/><Relationship Id="rId37" Type="http://schemas.openxmlformats.org/officeDocument/2006/relationships/image" Target="../media/image72.png"/><Relationship Id="rId40" Type="http://schemas.openxmlformats.org/officeDocument/2006/relationships/image" Target="../media/image75.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jpeg"/><Relationship Id="rId36" Type="http://schemas.openxmlformats.org/officeDocument/2006/relationships/image" Target="../media/image71.jpeg"/><Relationship Id="rId10" Type="http://schemas.openxmlformats.org/officeDocument/2006/relationships/image" Target="../media/image45.jpeg"/><Relationship Id="rId19" Type="http://schemas.openxmlformats.org/officeDocument/2006/relationships/image" Target="../media/image54.png"/><Relationship Id="rId31" Type="http://schemas.openxmlformats.org/officeDocument/2006/relationships/image" Target="../media/image66.jpeg"/><Relationship Id="rId44" Type="http://schemas.openxmlformats.org/officeDocument/2006/relationships/image" Target="../media/image79.jpeg"/><Relationship Id="rId4" Type="http://schemas.openxmlformats.org/officeDocument/2006/relationships/image" Target="../media/image31.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jpeg"/><Relationship Id="rId35" Type="http://schemas.openxmlformats.org/officeDocument/2006/relationships/image" Target="../media/image70.png"/><Relationship Id="rId43" Type="http://schemas.openxmlformats.org/officeDocument/2006/relationships/image" Target="../media/image78.png"/><Relationship Id="rId8" Type="http://schemas.openxmlformats.org/officeDocument/2006/relationships/image" Target="../media/image43.png"/><Relationship Id="rId3" Type="http://schemas.microsoft.com/office/2018/10/relationships/comments" Target="../comments/modernComment_7FFE661E_43EEC543.xml"/><Relationship Id="rId12" Type="http://schemas.openxmlformats.org/officeDocument/2006/relationships/image" Target="../media/image47.png"/><Relationship Id="rId17" Type="http://schemas.openxmlformats.org/officeDocument/2006/relationships/image" Target="../media/image52.jpe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18/10/relationships/comments" Target="../comments/modernComment_7FFE66E5_97AA577B.xml"/><Relationship Id="rId7"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1.jpeg"/><Relationship Id="rId4" Type="http://schemas.openxmlformats.org/officeDocument/2006/relationships/image" Target="../media/image80.jpeg"/></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3" Type="http://schemas.openxmlformats.org/officeDocument/2006/relationships/image" Target="../media/image94.svg"/><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20.svg"/><Relationship Id="rId21" Type="http://schemas.openxmlformats.org/officeDocument/2006/relationships/image" Target="../media/image102.svg"/><Relationship Id="rId34" Type="http://schemas.openxmlformats.org/officeDocument/2006/relationships/image" Target="../media/image115.png"/><Relationship Id="rId42" Type="http://schemas.openxmlformats.org/officeDocument/2006/relationships/image" Target="../media/image123.jpeg"/><Relationship Id="rId7" Type="http://schemas.openxmlformats.org/officeDocument/2006/relationships/image" Target="../media/image88.svg"/><Relationship Id="rId2" Type="http://schemas.openxmlformats.org/officeDocument/2006/relationships/notesSlide" Target="../notesSlides/notesSlide15.xml"/><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svg"/><Relationship Id="rId41" Type="http://schemas.openxmlformats.org/officeDocument/2006/relationships/image" Target="../media/image122.svg"/><Relationship Id="rId1" Type="http://schemas.openxmlformats.org/officeDocument/2006/relationships/slideLayout" Target="../slideLayouts/slideLayout9.xml"/><Relationship Id="rId6" Type="http://schemas.openxmlformats.org/officeDocument/2006/relationships/image" Target="../media/image87.png"/><Relationship Id="rId11" Type="http://schemas.openxmlformats.org/officeDocument/2006/relationships/image" Target="../media/image92.svg"/><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8.svg"/><Relationship Id="rId40" Type="http://schemas.openxmlformats.org/officeDocument/2006/relationships/image" Target="../media/image121.png"/><Relationship Id="rId5" Type="http://schemas.openxmlformats.org/officeDocument/2006/relationships/image" Target="../media/image86.svg"/><Relationship Id="rId15" Type="http://schemas.openxmlformats.org/officeDocument/2006/relationships/image" Target="../media/image96.svg"/><Relationship Id="rId23" Type="http://schemas.openxmlformats.org/officeDocument/2006/relationships/image" Target="../media/image104.svg"/><Relationship Id="rId28" Type="http://schemas.openxmlformats.org/officeDocument/2006/relationships/image" Target="../media/image109.png"/><Relationship Id="rId36" Type="http://schemas.openxmlformats.org/officeDocument/2006/relationships/image" Target="../media/image117.png"/><Relationship Id="rId10" Type="http://schemas.openxmlformats.org/officeDocument/2006/relationships/image" Target="../media/image91.png"/><Relationship Id="rId19" Type="http://schemas.openxmlformats.org/officeDocument/2006/relationships/image" Target="../media/image100.svg"/><Relationship Id="rId31" Type="http://schemas.openxmlformats.org/officeDocument/2006/relationships/image" Target="../media/image112.sv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svg"/><Relationship Id="rId30" Type="http://schemas.openxmlformats.org/officeDocument/2006/relationships/image" Target="../media/image111.png"/><Relationship Id="rId35" Type="http://schemas.openxmlformats.org/officeDocument/2006/relationships/image" Target="../media/image116.svg"/><Relationship Id="rId8" Type="http://schemas.openxmlformats.org/officeDocument/2006/relationships/image" Target="../media/image89.png"/><Relationship Id="rId3" Type="http://schemas.microsoft.com/office/2018/10/relationships/comments" Target="../comments/modernComment_7FFE64E8_E1D48BF4.xml"/><Relationship Id="rId12" Type="http://schemas.openxmlformats.org/officeDocument/2006/relationships/image" Target="../media/image93.png"/><Relationship Id="rId17" Type="http://schemas.openxmlformats.org/officeDocument/2006/relationships/image" Target="../media/image98.svg"/><Relationship Id="rId25" Type="http://schemas.openxmlformats.org/officeDocument/2006/relationships/image" Target="../media/image106.svg"/><Relationship Id="rId33" Type="http://schemas.openxmlformats.org/officeDocument/2006/relationships/image" Target="../media/image114.svg"/><Relationship Id="rId38" Type="http://schemas.openxmlformats.org/officeDocument/2006/relationships/image" Target="../media/image1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86.svg"/></Relationships>
</file>

<file path=ppt/slides/_rels/slide21.xml.rels><?xml version="1.0" encoding="UTF-8" standalone="yes"?>
<Relationships xmlns="http://schemas.openxmlformats.org/package/2006/relationships"><Relationship Id="rId3" Type="http://schemas.microsoft.com/office/2018/10/relationships/comments" Target="../comments/modernComment_1482_E5D9E2A4.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2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svg"/><Relationship Id="rId3" Type="http://schemas.openxmlformats.org/officeDocument/2006/relationships/chart" Target="../charts/chart6.xml"/><Relationship Id="rId7" Type="http://schemas.openxmlformats.org/officeDocument/2006/relationships/image" Target="../media/image130.svg"/><Relationship Id="rId12" Type="http://schemas.openxmlformats.org/officeDocument/2006/relationships/image" Target="../media/image135.png"/><Relationship Id="rId17" Type="http://schemas.openxmlformats.org/officeDocument/2006/relationships/image" Target="../media/image140.svg"/><Relationship Id="rId2" Type="http://schemas.openxmlformats.org/officeDocument/2006/relationships/notesSlide" Target="../notesSlides/notesSlide18.xml"/><Relationship Id="rId16"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128.svg"/><Relationship Id="rId15" Type="http://schemas.openxmlformats.org/officeDocument/2006/relationships/image" Target="../media/image138.sv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svg"/><Relationship Id="rId14" Type="http://schemas.openxmlformats.org/officeDocument/2006/relationships/image" Target="../media/image137.png"/></Relationships>
</file>

<file path=ppt/slides/_rels/slide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5.jpeg"/><Relationship Id="rId2" Type="http://schemas.microsoft.com/office/2018/10/relationships/comments" Target="../comments/modernComment_7FFE6334_3706EDA6.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14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7FFE66D8_6D134655.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444_2745BAEE.xm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50.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11.xml"/><Relationship Id="rId6" Type="http://schemas.openxmlformats.org/officeDocument/2006/relationships/image" Target="../media/image155.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svg"/></Relationships>
</file>

<file path=ppt/slides/_rels/slide3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59.png"/><Relationship Id="rId4" Type="http://schemas.openxmlformats.org/officeDocument/2006/relationships/image" Target="../media/image158.svg"/></Relationships>
</file>

<file path=ppt/slides/_rels/slide3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159.png"/><Relationship Id="rId4" Type="http://schemas.openxmlformats.org/officeDocument/2006/relationships/image" Target="../media/image158.svg"/></Relationships>
</file>

<file path=ppt/slides/_rels/slide33.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jpeg"/><Relationship Id="rId7" Type="http://schemas.openxmlformats.org/officeDocument/2006/relationships/image" Target="../media/image164.jpeg"/><Relationship Id="rId2" Type="http://schemas.microsoft.com/office/2018/10/relationships/comments" Target="../comments/modernComment_7FFE6668_5A210637.xml"/><Relationship Id="rId1" Type="http://schemas.openxmlformats.org/officeDocument/2006/relationships/slideLayout" Target="../slideLayouts/slideLayout8.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3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69.png"/><Relationship Id="rId11" Type="http://schemas.openxmlformats.org/officeDocument/2006/relationships/image" Target="../media/image165.jpeg"/><Relationship Id="rId5" Type="http://schemas.openxmlformats.org/officeDocument/2006/relationships/image" Target="../media/image168.png"/><Relationship Id="rId10" Type="http://schemas.openxmlformats.org/officeDocument/2006/relationships/image" Target="../media/image173.svg"/><Relationship Id="rId4" Type="http://schemas.openxmlformats.org/officeDocument/2006/relationships/image" Target="../media/image167.png"/><Relationship Id="rId9" Type="http://schemas.openxmlformats.org/officeDocument/2006/relationships/image" Target="../media/image172.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7FFE66B6_3460E0DE.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65.jpeg"/><Relationship Id="rId5" Type="http://schemas.openxmlformats.org/officeDocument/2006/relationships/image" Target="../media/image173.svg"/><Relationship Id="rId4" Type="http://schemas.openxmlformats.org/officeDocument/2006/relationships/image" Target="../media/image172.png"/></Relationships>
</file>

<file path=ppt/slides/_rels/slide3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165.jpeg"/><Relationship Id="rId4" Type="http://schemas.openxmlformats.org/officeDocument/2006/relationships/image" Target="../media/image173.svg"/></Relationships>
</file>

<file path=ppt/slides/_rels/slide3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svg"/><Relationship Id="rId2" Type="http://schemas.openxmlformats.org/officeDocument/2006/relationships/image" Target="../media/image174.png"/><Relationship Id="rId1" Type="http://schemas.openxmlformats.org/officeDocument/2006/relationships/slideLayout" Target="../slideLayouts/slideLayout8.xml"/><Relationship Id="rId6" Type="http://schemas.openxmlformats.org/officeDocument/2006/relationships/image" Target="../media/image178.png"/><Relationship Id="rId5" Type="http://schemas.openxmlformats.org/officeDocument/2006/relationships/image" Target="../media/image177.jpeg"/><Relationship Id="rId4" Type="http://schemas.openxmlformats.org/officeDocument/2006/relationships/image" Target="../media/image176.jpe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80.png"/><Relationship Id="rId4" Type="http://schemas.openxmlformats.org/officeDocument/2006/relationships/image" Target="../media/image179.svg"/></Relationships>
</file>

<file path=ppt/slides/_rels/slide41.xml.rels><?xml version="1.0" encoding="UTF-8" standalone="yes"?>
<Relationships xmlns="http://schemas.openxmlformats.org/package/2006/relationships"><Relationship Id="rId3" Type="http://schemas.openxmlformats.org/officeDocument/2006/relationships/image" Target="../media/image179.svg"/><Relationship Id="rId2" Type="http://schemas.openxmlformats.org/officeDocument/2006/relationships/image" Target="../media/image178.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80.png"/></Relationships>
</file>

<file path=ppt/slides/_rels/slide42.xml.rels><?xml version="1.0" encoding="UTF-8" standalone="yes"?>
<Relationships xmlns="http://schemas.openxmlformats.org/package/2006/relationships"><Relationship Id="rId8" Type="http://schemas.openxmlformats.org/officeDocument/2006/relationships/image" Target="../media/image187.svg"/><Relationship Id="rId3" Type="http://schemas.openxmlformats.org/officeDocument/2006/relationships/image" Target="../media/image182.jpeg"/><Relationship Id="rId7" Type="http://schemas.openxmlformats.org/officeDocument/2006/relationships/image" Target="../media/image186.png"/><Relationship Id="rId2" Type="http://schemas.openxmlformats.org/officeDocument/2006/relationships/image" Target="../media/image181.jpeg"/><Relationship Id="rId1" Type="http://schemas.openxmlformats.org/officeDocument/2006/relationships/slideLayout" Target="../slideLayouts/slideLayout8.xml"/><Relationship Id="rId6" Type="http://schemas.openxmlformats.org/officeDocument/2006/relationships/image" Target="../media/image185.png"/><Relationship Id="rId5" Type="http://schemas.openxmlformats.org/officeDocument/2006/relationships/image" Target="../media/image184.jpeg"/><Relationship Id="rId4" Type="http://schemas.openxmlformats.org/officeDocument/2006/relationships/image" Target="../media/image183.png"/><Relationship Id="rId9" Type="http://schemas.openxmlformats.org/officeDocument/2006/relationships/image" Target="../media/image165.jpeg"/></Relationships>
</file>

<file path=ppt/slides/_rels/slide4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165.jpeg"/><Relationship Id="rId4" Type="http://schemas.openxmlformats.org/officeDocument/2006/relationships/image" Target="../media/image187.svg"/></Relationships>
</file>

<file path=ppt/slides/_rels/slide44.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8.xml"/><Relationship Id="rId4" Type="http://schemas.openxmlformats.org/officeDocument/2006/relationships/image" Target="../media/image165.jpe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7FFE6620_EF3D5A14.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slides/_rels/slide48.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slides/_rels/slide49.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4.jpeg"/><Relationship Id="rId3" Type="http://schemas.openxmlformats.org/officeDocument/2006/relationships/image" Target="../media/image197.svg"/><Relationship Id="rId7" Type="http://schemas.openxmlformats.org/officeDocument/2006/relationships/image" Target="../media/image201.svg"/><Relationship Id="rId12" Type="http://schemas.openxmlformats.org/officeDocument/2006/relationships/image" Target="../media/image32.png"/><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200.png"/><Relationship Id="rId11" Type="http://schemas.openxmlformats.org/officeDocument/2006/relationships/image" Target="../media/image192.svg"/><Relationship Id="rId5" Type="http://schemas.openxmlformats.org/officeDocument/2006/relationships/image" Target="../media/image199.svg"/><Relationship Id="rId10" Type="http://schemas.openxmlformats.org/officeDocument/2006/relationships/image" Target="../media/image191.png"/><Relationship Id="rId4" Type="http://schemas.openxmlformats.org/officeDocument/2006/relationships/image" Target="../media/image198.png"/><Relationship Id="rId9" Type="http://schemas.openxmlformats.org/officeDocument/2006/relationships/image" Target="../media/image203.svg"/><Relationship Id="rId14" Type="http://schemas.openxmlformats.org/officeDocument/2006/relationships/image" Target="../media/image205.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197.svg"/><Relationship Id="rId13" Type="http://schemas.openxmlformats.org/officeDocument/2006/relationships/image" Target="../media/image202.png"/><Relationship Id="rId18" Type="http://schemas.openxmlformats.org/officeDocument/2006/relationships/image" Target="../media/image209.svg"/><Relationship Id="rId3" Type="http://schemas.openxmlformats.org/officeDocument/2006/relationships/image" Target="../media/image191.png"/><Relationship Id="rId21" Type="http://schemas.openxmlformats.org/officeDocument/2006/relationships/image" Target="../media/image212.emf"/><Relationship Id="rId7" Type="http://schemas.openxmlformats.org/officeDocument/2006/relationships/image" Target="../media/image196.png"/><Relationship Id="rId12" Type="http://schemas.openxmlformats.org/officeDocument/2006/relationships/image" Target="../media/image201.svg"/><Relationship Id="rId17" Type="http://schemas.openxmlformats.org/officeDocument/2006/relationships/image" Target="../media/image208.png"/><Relationship Id="rId25" Type="http://schemas.openxmlformats.org/officeDocument/2006/relationships/image" Target="../media/image32.png"/><Relationship Id="rId2" Type="http://schemas.openxmlformats.org/officeDocument/2006/relationships/notesSlide" Target="../notesSlides/notesSlide35.xml"/><Relationship Id="rId16" Type="http://schemas.openxmlformats.org/officeDocument/2006/relationships/image" Target="../media/image207.svg"/><Relationship Id="rId20" Type="http://schemas.openxmlformats.org/officeDocument/2006/relationships/image" Target="../media/image211.svg"/><Relationship Id="rId1" Type="http://schemas.openxmlformats.org/officeDocument/2006/relationships/slideLayout" Target="../slideLayouts/slideLayout12.xml"/><Relationship Id="rId6" Type="http://schemas.openxmlformats.org/officeDocument/2006/relationships/image" Target="../media/image194.svg"/><Relationship Id="rId11" Type="http://schemas.openxmlformats.org/officeDocument/2006/relationships/image" Target="../media/image200.png"/><Relationship Id="rId24" Type="http://schemas.openxmlformats.org/officeDocument/2006/relationships/image" Target="../media/image215.emf"/><Relationship Id="rId5" Type="http://schemas.openxmlformats.org/officeDocument/2006/relationships/image" Target="../media/image193.png"/><Relationship Id="rId15" Type="http://schemas.openxmlformats.org/officeDocument/2006/relationships/image" Target="../media/image206.png"/><Relationship Id="rId23" Type="http://schemas.openxmlformats.org/officeDocument/2006/relationships/image" Target="../media/image214.emf"/><Relationship Id="rId10" Type="http://schemas.openxmlformats.org/officeDocument/2006/relationships/image" Target="../media/image199.svg"/><Relationship Id="rId19" Type="http://schemas.openxmlformats.org/officeDocument/2006/relationships/image" Target="../media/image210.png"/><Relationship Id="rId4" Type="http://schemas.openxmlformats.org/officeDocument/2006/relationships/image" Target="../media/image192.svg"/><Relationship Id="rId9" Type="http://schemas.openxmlformats.org/officeDocument/2006/relationships/image" Target="../media/image198.png"/><Relationship Id="rId14" Type="http://schemas.openxmlformats.org/officeDocument/2006/relationships/image" Target="../media/image203.svg"/><Relationship Id="rId22" Type="http://schemas.openxmlformats.org/officeDocument/2006/relationships/image" Target="../media/image213.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21.svg"/><Relationship Id="rId13" Type="http://schemas.openxmlformats.org/officeDocument/2006/relationships/image" Target="../media/image226.png"/><Relationship Id="rId3" Type="http://schemas.openxmlformats.org/officeDocument/2006/relationships/image" Target="../media/image216.png"/><Relationship Id="rId7" Type="http://schemas.openxmlformats.org/officeDocument/2006/relationships/image" Target="../media/image220.png"/><Relationship Id="rId12" Type="http://schemas.openxmlformats.org/officeDocument/2006/relationships/image" Target="../media/image225.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19.svg"/><Relationship Id="rId11" Type="http://schemas.openxmlformats.org/officeDocument/2006/relationships/image" Target="../media/image224.png"/><Relationship Id="rId5" Type="http://schemas.openxmlformats.org/officeDocument/2006/relationships/image" Target="../media/image218.png"/><Relationship Id="rId15" Type="http://schemas.openxmlformats.org/officeDocument/2006/relationships/image" Target="../media/image228.jpeg"/><Relationship Id="rId10" Type="http://schemas.openxmlformats.org/officeDocument/2006/relationships/image" Target="../media/image223.svg"/><Relationship Id="rId4" Type="http://schemas.openxmlformats.org/officeDocument/2006/relationships/image" Target="../media/image217.png"/><Relationship Id="rId9" Type="http://schemas.openxmlformats.org/officeDocument/2006/relationships/image" Target="../media/image222.png"/><Relationship Id="rId14" Type="http://schemas.openxmlformats.org/officeDocument/2006/relationships/image" Target="../media/image227.png"/></Relationships>
</file>

<file path=ppt/slides/_rels/slide5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30.png"/><Relationship Id="rId2" Type="http://schemas.microsoft.com/office/2018/10/relationships/comments" Target="../comments/modernComment_7FFE661F_5A4673B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svg"/><Relationship Id="rId18" Type="http://schemas.openxmlformats.org/officeDocument/2006/relationships/image" Target="../media/image208.png"/><Relationship Id="rId26" Type="http://schemas.openxmlformats.org/officeDocument/2006/relationships/image" Target="../media/image32.png"/><Relationship Id="rId3" Type="http://schemas.microsoft.com/office/2018/10/relationships/comments" Target="../comments/modernComment_7FFE66E4_E8426382.xml"/><Relationship Id="rId21" Type="http://schemas.openxmlformats.org/officeDocument/2006/relationships/image" Target="../media/image211.svg"/><Relationship Id="rId7" Type="http://schemas.openxmlformats.org/officeDocument/2006/relationships/image" Target="../media/image194.svg"/><Relationship Id="rId12" Type="http://schemas.openxmlformats.org/officeDocument/2006/relationships/image" Target="../media/image200.png"/><Relationship Id="rId17" Type="http://schemas.openxmlformats.org/officeDocument/2006/relationships/image" Target="../media/image207.svg"/><Relationship Id="rId25" Type="http://schemas.openxmlformats.org/officeDocument/2006/relationships/image" Target="../media/image215.emf"/><Relationship Id="rId2" Type="http://schemas.openxmlformats.org/officeDocument/2006/relationships/notesSlide" Target="../notesSlides/notesSlide39.xml"/><Relationship Id="rId16" Type="http://schemas.openxmlformats.org/officeDocument/2006/relationships/image" Target="../media/image206.png"/><Relationship Id="rId20" Type="http://schemas.openxmlformats.org/officeDocument/2006/relationships/image" Target="../media/image210.png"/><Relationship Id="rId1" Type="http://schemas.openxmlformats.org/officeDocument/2006/relationships/slideLayout" Target="../slideLayouts/slideLayout12.xml"/><Relationship Id="rId6" Type="http://schemas.openxmlformats.org/officeDocument/2006/relationships/image" Target="../media/image193.png"/><Relationship Id="rId11" Type="http://schemas.openxmlformats.org/officeDocument/2006/relationships/image" Target="../media/image199.svg"/><Relationship Id="rId24" Type="http://schemas.openxmlformats.org/officeDocument/2006/relationships/image" Target="../media/image214.emf"/><Relationship Id="rId5" Type="http://schemas.openxmlformats.org/officeDocument/2006/relationships/image" Target="../media/image192.svg"/><Relationship Id="rId15" Type="http://schemas.openxmlformats.org/officeDocument/2006/relationships/image" Target="../media/image203.svg"/><Relationship Id="rId23" Type="http://schemas.openxmlformats.org/officeDocument/2006/relationships/image" Target="../media/image213.emf"/><Relationship Id="rId10" Type="http://schemas.openxmlformats.org/officeDocument/2006/relationships/image" Target="../media/image198.png"/><Relationship Id="rId19" Type="http://schemas.openxmlformats.org/officeDocument/2006/relationships/image" Target="../media/image209.svg"/><Relationship Id="rId4" Type="http://schemas.openxmlformats.org/officeDocument/2006/relationships/image" Target="../media/image191.png"/><Relationship Id="rId9" Type="http://schemas.openxmlformats.org/officeDocument/2006/relationships/image" Target="../media/image197.svg"/><Relationship Id="rId14" Type="http://schemas.openxmlformats.org/officeDocument/2006/relationships/image" Target="../media/image202.png"/><Relationship Id="rId22" Type="http://schemas.openxmlformats.org/officeDocument/2006/relationships/image" Target="../media/image212.emf"/></Relationships>
</file>

<file path=ppt/slides/_rels/slide57.xml.rels><?xml version="1.0" encoding="UTF-8" standalone="yes"?>
<Relationships xmlns="http://schemas.openxmlformats.org/package/2006/relationships"><Relationship Id="rId8" Type="http://schemas.openxmlformats.org/officeDocument/2006/relationships/image" Target="../media/image232.emf"/><Relationship Id="rId3" Type="http://schemas.openxmlformats.org/officeDocument/2006/relationships/image" Target="../media/image214.emf"/><Relationship Id="rId7" Type="http://schemas.openxmlformats.org/officeDocument/2006/relationships/image" Target="../media/image231.emf"/><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213.emf"/><Relationship Id="rId5" Type="http://schemas.openxmlformats.org/officeDocument/2006/relationships/image" Target="../media/image212.emf"/><Relationship Id="rId4" Type="http://schemas.openxmlformats.org/officeDocument/2006/relationships/image" Target="../media/image215.emf"/><Relationship Id="rId9" Type="http://schemas.openxmlformats.org/officeDocument/2006/relationships/image" Target="../media/image233.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7FFE662A_E963AC84.xm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C42442-ACE8-B9E7-0062-709837FE99D0}"/>
              </a:ext>
            </a:extLst>
          </p:cNvPr>
          <p:cNvPicPr>
            <a:picLocks noChangeAspect="1"/>
          </p:cNvPicPr>
          <p:nvPr/>
        </p:nvPicPr>
        <p:blipFill rotWithShape="1">
          <a:blip r:embed="rId3"/>
          <a:srcRect b="900"/>
          <a:stretch/>
        </p:blipFill>
        <p:spPr>
          <a:xfrm>
            <a:off x="-1504" y="1282"/>
            <a:ext cx="12191980" cy="6856718"/>
          </a:xfrm>
          <a:prstGeom prst="rect">
            <a:avLst/>
          </a:prstGeom>
        </p:spPr>
      </p:pic>
    </p:spTree>
    <p:extLst>
      <p:ext uri="{BB962C8B-B14F-4D97-AF65-F5344CB8AC3E}">
        <p14:creationId xmlns:p14="http://schemas.microsoft.com/office/powerpoint/2010/main" val="4258592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ED7EA63-E660-8918-C4B8-41361EB9C6C9}"/>
              </a:ext>
            </a:extLst>
          </p:cNvPr>
          <p:cNvSpPr/>
          <p:nvPr/>
        </p:nvSpPr>
        <p:spPr>
          <a:xfrm>
            <a:off x="9012855" y="1203960"/>
            <a:ext cx="2943645" cy="2368728"/>
          </a:xfrm>
          <a:prstGeom prst="roundRect">
            <a:avLst>
              <a:gd name="adj" fmla="val 7637"/>
            </a:avLst>
          </a:prstGeom>
          <a:solidFill>
            <a:schemeClr val="bg1">
              <a:lumMod val="95000"/>
              <a:alpha val="41961"/>
            </a:schemeClr>
          </a:solidFill>
          <a:ln w="38100">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1765A1-FAED-3A74-830A-35696E46C8DD}"/>
              </a:ext>
            </a:extLst>
          </p:cNvPr>
          <p:cNvSpPr>
            <a:spLocks noGrp="1"/>
          </p:cNvSpPr>
          <p:nvPr>
            <p:ph type="title"/>
          </p:nvPr>
        </p:nvSpPr>
        <p:spPr>
          <a:xfrm>
            <a:off x="168563" y="263697"/>
            <a:ext cx="9268326" cy="429145"/>
          </a:xfrm>
        </p:spPr>
        <p:txBody>
          <a:bodyPr/>
          <a:lstStyle/>
          <a:p>
            <a:r>
              <a:rPr lang="en-US"/>
              <a:t>Corridor History </a:t>
            </a:r>
            <a:br>
              <a:rPr lang="en-US"/>
            </a:br>
            <a:r>
              <a:rPr lang="en-US" sz="2800">
                <a:solidFill>
                  <a:srgbClr val="FFFF00"/>
                </a:solidFill>
              </a:rPr>
              <a:t>Community Investment Plan Focus (2021 – 2023)</a:t>
            </a:r>
            <a:endParaRPr lang="en-US">
              <a:solidFill>
                <a:srgbClr val="FFFF00"/>
              </a:solidFill>
            </a:endParaRPr>
          </a:p>
        </p:txBody>
      </p:sp>
      <p:sp>
        <p:nvSpPr>
          <p:cNvPr id="3" name="Content Placeholder 2">
            <a:extLst>
              <a:ext uri="{FF2B5EF4-FFF2-40B4-BE49-F238E27FC236}">
                <a16:creationId xmlns:a16="http://schemas.microsoft.com/office/drawing/2014/main" id="{A88BDDA0-DE7C-87AA-1EE1-06F8EC75BBC6}"/>
              </a:ext>
            </a:extLst>
          </p:cNvPr>
          <p:cNvSpPr>
            <a:spLocks noGrp="1"/>
          </p:cNvSpPr>
          <p:nvPr>
            <p:ph idx="1"/>
          </p:nvPr>
        </p:nvSpPr>
        <p:spPr>
          <a:xfrm>
            <a:off x="170538" y="1206805"/>
            <a:ext cx="8707934" cy="5298383"/>
          </a:xfrm>
        </p:spPr>
        <p:txBody>
          <a:bodyPr vert="horz" lIns="91440" tIns="45720" rIns="91440" bIns="45720" numCol="1" spcCol="457200" rtlCol="0" anchor="t">
            <a:noAutofit/>
          </a:bodyPr>
          <a:lstStyle/>
          <a:p>
            <a:pPr marL="0" indent="0" fontAlgn="base">
              <a:lnSpc>
                <a:spcPct val="120000"/>
              </a:lnSpc>
              <a:spcBef>
                <a:spcPts val="0"/>
              </a:spcBef>
              <a:buNone/>
            </a:pPr>
            <a:r>
              <a:rPr lang="en-US" b="1" i="1">
                <a:solidFill>
                  <a:srgbClr val="00B0C1"/>
                </a:solidFill>
              </a:rPr>
              <a:t>2021 </a:t>
            </a:r>
            <a:endParaRPr lang="en-US" b="1" i="1">
              <a:solidFill>
                <a:srgbClr val="00B0C1"/>
              </a:solidFill>
              <a:cs typeface="Calibri"/>
            </a:endParaRPr>
          </a:p>
          <a:p>
            <a:pPr fontAlgn="base">
              <a:spcBef>
                <a:spcPts val="600"/>
              </a:spcBef>
            </a:pPr>
            <a:r>
              <a:rPr lang="en-US" sz="1600" b="1">
                <a:solidFill>
                  <a:srgbClr val="000000"/>
                </a:solidFill>
              </a:rPr>
              <a:t>Created LB-ELA Corridor Task Force</a:t>
            </a:r>
            <a:r>
              <a:rPr lang="en-US" sz="1600">
                <a:solidFill>
                  <a:srgbClr val="000000"/>
                </a:solidFill>
              </a:rPr>
              <a:t> per Board’s request to explore a more equitable and sustainable approach to addressing transportation &amp; community challenges</a:t>
            </a:r>
            <a:endParaRPr lang="en-US" sz="1600">
              <a:solidFill>
                <a:srgbClr val="000000"/>
              </a:solidFill>
              <a:cs typeface="Calibri"/>
            </a:endParaRPr>
          </a:p>
          <a:p>
            <a:pPr marL="0" indent="0" fontAlgn="base">
              <a:spcBef>
                <a:spcPts val="1800"/>
              </a:spcBef>
              <a:buNone/>
            </a:pPr>
            <a:r>
              <a:rPr lang="en-US" b="1" i="1">
                <a:solidFill>
                  <a:srgbClr val="00B0C1"/>
                </a:solidFill>
              </a:rPr>
              <a:t>2022 </a:t>
            </a:r>
            <a:endParaRPr lang="en-US" b="1" i="1">
              <a:solidFill>
                <a:srgbClr val="00B0C1"/>
              </a:solidFill>
              <a:cs typeface="Calibri"/>
            </a:endParaRPr>
          </a:p>
          <a:p>
            <a:pPr fontAlgn="base">
              <a:spcBef>
                <a:spcPts val="600"/>
              </a:spcBef>
            </a:pPr>
            <a:r>
              <a:rPr lang="en-US" sz="1600">
                <a:solidFill>
                  <a:srgbClr val="000000"/>
                </a:solidFill>
              </a:rPr>
              <a:t>Adopted new name for the project: Long Beach-East LA Corridor Mobility Investment Plan </a:t>
            </a:r>
            <a:endParaRPr lang="en-US" sz="1600">
              <a:solidFill>
                <a:srgbClr val="000000"/>
              </a:solidFill>
              <a:cs typeface="Calibri"/>
            </a:endParaRPr>
          </a:p>
          <a:p>
            <a:pPr>
              <a:spcBef>
                <a:spcPts val="600"/>
              </a:spcBef>
            </a:pPr>
            <a:r>
              <a:rPr lang="en-US" sz="1600" b="1">
                <a:solidFill>
                  <a:srgbClr val="000000"/>
                </a:solidFill>
              </a:rPr>
              <a:t>Task Force team begins work </a:t>
            </a:r>
            <a:r>
              <a:rPr lang="en-US" sz="1600">
                <a:solidFill>
                  <a:srgbClr val="000000"/>
                </a:solidFill>
              </a:rPr>
              <a:t>for the development of the Draft CMIP</a:t>
            </a:r>
            <a:endParaRPr lang="en-US" sz="1600">
              <a:solidFill>
                <a:srgbClr val="000000"/>
              </a:solidFill>
              <a:ea typeface="Calibri"/>
              <a:cs typeface="Calibri"/>
            </a:endParaRPr>
          </a:p>
          <a:p>
            <a:pPr>
              <a:spcBef>
                <a:spcPts val="600"/>
              </a:spcBef>
            </a:pPr>
            <a:r>
              <a:rPr lang="en-US" sz="1600">
                <a:solidFill>
                  <a:srgbClr val="000000"/>
                </a:solidFill>
              </a:rPr>
              <a:t>Developed vision, goals and guiding principles approved by the Task Force and adopted by the Metro Board</a:t>
            </a:r>
            <a:endParaRPr lang="en-US" sz="1600">
              <a:solidFill>
                <a:srgbClr val="000000"/>
              </a:solidFill>
              <a:cs typeface="Calibri"/>
            </a:endParaRPr>
          </a:p>
          <a:p>
            <a:pPr fontAlgn="base">
              <a:spcBef>
                <a:spcPts val="600"/>
              </a:spcBef>
            </a:pPr>
            <a:r>
              <a:rPr lang="en-US" sz="1600">
                <a:solidFill>
                  <a:srgbClr val="000000"/>
                </a:solidFill>
              </a:rPr>
              <a:t>Obtained public input to identify projects and program needed in communities along the </a:t>
            </a:r>
            <a:br>
              <a:rPr lang="en-US" sz="1600">
                <a:solidFill>
                  <a:srgbClr val="000000"/>
                </a:solidFill>
              </a:rPr>
            </a:br>
            <a:r>
              <a:rPr lang="en-US" sz="1600">
                <a:solidFill>
                  <a:srgbClr val="000000"/>
                </a:solidFill>
              </a:rPr>
              <a:t>LB-ELA corridor</a:t>
            </a:r>
            <a:endParaRPr lang="en-US" sz="1600">
              <a:solidFill>
                <a:srgbClr val="000000"/>
              </a:solidFill>
              <a:cs typeface="Calibri"/>
            </a:endParaRPr>
          </a:p>
          <a:p>
            <a:pPr fontAlgn="base">
              <a:spcBef>
                <a:spcPts val="600"/>
              </a:spcBef>
            </a:pPr>
            <a:r>
              <a:rPr lang="en-US" sz="1600">
                <a:solidFill>
                  <a:srgbClr val="000000"/>
                </a:solidFill>
              </a:rPr>
              <a:t>Developed multimodal strategies and identified projects and programs</a:t>
            </a:r>
            <a:endParaRPr lang="en-US" sz="1600">
              <a:solidFill>
                <a:srgbClr val="000000"/>
              </a:solidFill>
              <a:cs typeface="Calibri"/>
            </a:endParaRPr>
          </a:p>
          <a:p>
            <a:pPr>
              <a:spcBef>
                <a:spcPts val="600"/>
              </a:spcBef>
            </a:pPr>
            <a:r>
              <a:rPr lang="en-US" sz="1600">
                <a:solidFill>
                  <a:srgbClr val="000000"/>
                </a:solidFill>
                <a:latin typeface="Calibri"/>
                <a:cs typeface="Calibri"/>
              </a:rPr>
              <a:t>Board approved Pre-Investment Plan Opportunity to advance corridor projects for grant funding</a:t>
            </a:r>
          </a:p>
          <a:p>
            <a:pPr marL="0" indent="0" fontAlgn="base">
              <a:spcBef>
                <a:spcPts val="1800"/>
              </a:spcBef>
              <a:buNone/>
            </a:pPr>
            <a:r>
              <a:rPr lang="en-US" b="1" i="1">
                <a:solidFill>
                  <a:srgbClr val="00B0C1"/>
                </a:solidFill>
              </a:rPr>
              <a:t>2023 </a:t>
            </a:r>
            <a:endParaRPr lang="en-US" b="1" i="1">
              <a:solidFill>
                <a:srgbClr val="00B0C1"/>
              </a:solidFill>
              <a:cs typeface="Calibri"/>
            </a:endParaRPr>
          </a:p>
          <a:p>
            <a:pPr fontAlgn="base">
              <a:spcBef>
                <a:spcPts val="600"/>
              </a:spcBef>
            </a:pPr>
            <a:r>
              <a:rPr lang="en-US" sz="1600">
                <a:solidFill>
                  <a:srgbClr val="000000"/>
                </a:solidFill>
              </a:rPr>
              <a:t>Evaluated and refined projects/programs </a:t>
            </a:r>
            <a:endParaRPr lang="en-US" sz="1600">
              <a:solidFill>
                <a:srgbClr val="000000"/>
              </a:solidFill>
              <a:cs typeface="Calibri"/>
            </a:endParaRPr>
          </a:p>
          <a:p>
            <a:pPr fontAlgn="base">
              <a:spcBef>
                <a:spcPts val="600"/>
              </a:spcBef>
            </a:pPr>
            <a:r>
              <a:rPr lang="en-US" sz="1600">
                <a:solidFill>
                  <a:srgbClr val="000000"/>
                </a:solidFill>
              </a:rPr>
              <a:t>Developed an Investment Policy Strategy for implementation </a:t>
            </a:r>
            <a:endParaRPr lang="en-US" sz="1600">
              <a:solidFill>
                <a:srgbClr val="000000"/>
              </a:solidFill>
              <a:cs typeface="Calibri"/>
            </a:endParaRPr>
          </a:p>
        </p:txBody>
      </p:sp>
      <p:sp>
        <p:nvSpPr>
          <p:cNvPr id="4" name="Slide Number Placeholder 3">
            <a:extLst>
              <a:ext uri="{FF2B5EF4-FFF2-40B4-BE49-F238E27FC236}">
                <a16:creationId xmlns:a16="http://schemas.microsoft.com/office/drawing/2014/main" id="{801833A1-6C7E-F7DE-C4A4-3493B36C8C4A}"/>
              </a:ext>
            </a:extLst>
          </p:cNvPr>
          <p:cNvSpPr>
            <a:spLocks noGrp="1"/>
          </p:cNvSpPr>
          <p:nvPr>
            <p:ph type="sldNum" sz="quarter" idx="12"/>
          </p:nvPr>
        </p:nvSpPr>
        <p:spPr/>
        <p:txBody>
          <a:bodyPr/>
          <a:lstStyle/>
          <a:p>
            <a:fld id="{2429C633-AF9B-9840-B7F1-7587910FEF71}" type="slidenum">
              <a:rPr lang="en-US" smtClean="0"/>
              <a:pPr/>
              <a:t>10</a:t>
            </a:fld>
            <a:endParaRPr lang="en-US"/>
          </a:p>
        </p:txBody>
      </p:sp>
      <p:pic>
        <p:nvPicPr>
          <p:cNvPr id="6" name="Picture 5">
            <a:extLst>
              <a:ext uri="{FF2B5EF4-FFF2-40B4-BE49-F238E27FC236}">
                <a16:creationId xmlns:a16="http://schemas.microsoft.com/office/drawing/2014/main" id="{2EA2FD6C-1082-1A06-1029-BBF8589AB873}"/>
              </a:ext>
            </a:extLst>
          </p:cNvPr>
          <p:cNvPicPr>
            <a:picLocks noChangeAspect="1"/>
          </p:cNvPicPr>
          <p:nvPr/>
        </p:nvPicPr>
        <p:blipFill rotWithShape="1">
          <a:blip r:embed="rId3"/>
          <a:srcRect r="25211"/>
          <a:stretch/>
        </p:blipFill>
        <p:spPr>
          <a:xfrm>
            <a:off x="7512210" y="5041212"/>
            <a:ext cx="4479944" cy="1297045"/>
          </a:xfrm>
          <a:prstGeom prst="rect">
            <a:avLst/>
          </a:prstGeom>
          <a:ln>
            <a:solidFill>
              <a:schemeClr val="bg1">
                <a:lumMod val="95000"/>
              </a:schemeClr>
            </a:solidFill>
          </a:ln>
        </p:spPr>
      </p:pic>
      <p:sp>
        <p:nvSpPr>
          <p:cNvPr id="5" name="TextBox 1">
            <a:extLst>
              <a:ext uri="{FF2B5EF4-FFF2-40B4-BE49-F238E27FC236}">
                <a16:creationId xmlns:a16="http://schemas.microsoft.com/office/drawing/2014/main" id="{871D9C72-14DC-8C89-EB62-5E38ABF2C4C6}"/>
              </a:ext>
            </a:extLst>
          </p:cNvPr>
          <p:cNvSpPr txBox="1"/>
          <p:nvPr/>
        </p:nvSpPr>
        <p:spPr>
          <a:xfrm>
            <a:off x="3792072" y="656915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8" name="Picture 7" descr="A qr code with a star in the center&#10;&#10;Description automatically generated">
            <a:extLst>
              <a:ext uri="{FF2B5EF4-FFF2-40B4-BE49-F238E27FC236}">
                <a16:creationId xmlns:a16="http://schemas.microsoft.com/office/drawing/2014/main" id="{C1E76848-223E-2315-7CC7-CCC140FC91D3}"/>
              </a:ext>
            </a:extLst>
          </p:cNvPr>
          <p:cNvPicPr>
            <a:picLocks noChangeAspect="1"/>
          </p:cNvPicPr>
          <p:nvPr/>
        </p:nvPicPr>
        <p:blipFill>
          <a:blip r:embed="rId4">
            <a:duotone>
              <a:prstClr val="black"/>
              <a:schemeClr val="tx2">
                <a:tint val="45000"/>
                <a:satMod val="400000"/>
              </a:schemeClr>
            </a:duotone>
          </a:blip>
          <a:stretch>
            <a:fillRect/>
          </a:stretch>
        </p:blipFill>
        <p:spPr>
          <a:xfrm>
            <a:off x="9220298" y="1788050"/>
            <a:ext cx="987567" cy="987567"/>
          </a:xfrm>
          <a:prstGeom prst="rect">
            <a:avLst/>
          </a:prstGeom>
        </p:spPr>
      </p:pic>
      <p:sp>
        <p:nvSpPr>
          <p:cNvPr id="7" name="TextBox 6">
            <a:extLst>
              <a:ext uri="{FF2B5EF4-FFF2-40B4-BE49-F238E27FC236}">
                <a16:creationId xmlns:a16="http://schemas.microsoft.com/office/drawing/2014/main" id="{F7282658-F492-F8E8-3DE6-66B811FB0390}"/>
              </a:ext>
            </a:extLst>
          </p:cNvPr>
          <p:cNvSpPr txBox="1"/>
          <p:nvPr/>
        </p:nvSpPr>
        <p:spPr>
          <a:xfrm>
            <a:off x="9113521" y="1299494"/>
            <a:ext cx="2743199" cy="400110"/>
          </a:xfrm>
          <a:prstGeom prst="rect">
            <a:avLst/>
          </a:prstGeom>
          <a:noFill/>
        </p:spPr>
        <p:txBody>
          <a:bodyPr wrap="square" rtlCol="0">
            <a:spAutoFit/>
          </a:bodyPr>
          <a:lstStyle/>
          <a:p>
            <a:r>
              <a:rPr lang="en-US" sz="2000" b="1"/>
              <a:t>Explore more!</a:t>
            </a:r>
          </a:p>
        </p:txBody>
      </p:sp>
      <p:sp>
        <p:nvSpPr>
          <p:cNvPr id="10" name="TextBox 9">
            <a:extLst>
              <a:ext uri="{FF2B5EF4-FFF2-40B4-BE49-F238E27FC236}">
                <a16:creationId xmlns:a16="http://schemas.microsoft.com/office/drawing/2014/main" id="{EE543ABD-D80E-01F9-4B28-7BDC620C8965}"/>
              </a:ext>
            </a:extLst>
          </p:cNvPr>
          <p:cNvSpPr txBox="1"/>
          <p:nvPr/>
        </p:nvSpPr>
        <p:spPr>
          <a:xfrm>
            <a:off x="9113521" y="2836108"/>
            <a:ext cx="2814104" cy="569387"/>
          </a:xfrm>
          <a:prstGeom prst="rect">
            <a:avLst/>
          </a:prstGeom>
          <a:noFill/>
        </p:spPr>
        <p:txBody>
          <a:bodyPr wrap="square">
            <a:spAutoFit/>
          </a:bodyPr>
          <a:lstStyle/>
          <a:p>
            <a:r>
              <a:rPr lang="en-US" sz="1600"/>
              <a:t>Scan or access the StoryMap at: </a:t>
            </a:r>
            <a:r>
              <a:rPr lang="en-US" sz="1500" i="1" u="sng">
                <a:solidFill>
                  <a:srgbClr val="2AB4C8"/>
                </a:solidFill>
              </a:rPr>
              <a:t>metro.net/</a:t>
            </a:r>
            <a:r>
              <a:rPr lang="en-US" sz="1500" i="1" u="sng" err="1">
                <a:solidFill>
                  <a:srgbClr val="2AB4C8"/>
                </a:solidFill>
              </a:rPr>
              <a:t>lb</a:t>
            </a:r>
            <a:r>
              <a:rPr lang="en-US" sz="1500" i="1" u="sng">
                <a:solidFill>
                  <a:srgbClr val="2AB4C8"/>
                </a:solidFill>
              </a:rPr>
              <a:t>-</a:t>
            </a:r>
            <a:r>
              <a:rPr lang="en-US" sz="1500" i="1" u="sng" err="1">
                <a:solidFill>
                  <a:srgbClr val="2AB4C8"/>
                </a:solidFill>
              </a:rPr>
              <a:t>ela</a:t>
            </a:r>
            <a:r>
              <a:rPr lang="en-US" sz="1500" i="1" u="sng">
                <a:solidFill>
                  <a:srgbClr val="2AB4C8"/>
                </a:solidFill>
              </a:rPr>
              <a:t>-cp-hub</a:t>
            </a:r>
          </a:p>
        </p:txBody>
      </p:sp>
    </p:spTree>
    <p:extLst>
      <p:ext uri="{BB962C8B-B14F-4D97-AF65-F5344CB8AC3E}">
        <p14:creationId xmlns:p14="http://schemas.microsoft.com/office/powerpoint/2010/main" val="363511248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5076-740B-69B6-909C-BAA8C625DF11}"/>
              </a:ext>
            </a:extLst>
          </p:cNvPr>
          <p:cNvSpPr>
            <a:spLocks noGrp="1"/>
          </p:cNvSpPr>
          <p:nvPr>
            <p:ph type="title"/>
          </p:nvPr>
        </p:nvSpPr>
        <p:spPr>
          <a:xfrm>
            <a:off x="177800" y="266480"/>
            <a:ext cx="9281615" cy="429145"/>
          </a:xfrm>
        </p:spPr>
        <p:txBody>
          <a:bodyPr/>
          <a:lstStyle/>
          <a:p>
            <a:r>
              <a:rPr lang="en-US"/>
              <a:t>Draft LB-ELA Corridor Mobility Investment Plan </a:t>
            </a:r>
            <a:br>
              <a:rPr lang="en-US"/>
            </a:br>
            <a:r>
              <a:rPr lang="en-US" sz="2800">
                <a:solidFill>
                  <a:schemeClr val="accent2"/>
                </a:solidFill>
              </a:rPr>
              <a:t>A New Vision</a:t>
            </a:r>
            <a:endParaRPr lang="en-US" sz="2800" i="1">
              <a:solidFill>
                <a:schemeClr val="accent2"/>
              </a:solidFill>
            </a:endParaRPr>
          </a:p>
        </p:txBody>
      </p:sp>
      <p:sp>
        <p:nvSpPr>
          <p:cNvPr id="3" name="Content Placeholder 2">
            <a:extLst>
              <a:ext uri="{FF2B5EF4-FFF2-40B4-BE49-F238E27FC236}">
                <a16:creationId xmlns:a16="http://schemas.microsoft.com/office/drawing/2014/main" id="{D5051DEC-CC01-37DA-2158-D0CEC566AD2B}"/>
              </a:ext>
            </a:extLst>
          </p:cNvPr>
          <p:cNvSpPr>
            <a:spLocks noGrp="1"/>
          </p:cNvSpPr>
          <p:nvPr>
            <p:ph idx="1"/>
          </p:nvPr>
        </p:nvSpPr>
        <p:spPr>
          <a:xfrm>
            <a:off x="177800" y="1110609"/>
            <a:ext cx="5356920" cy="4168908"/>
          </a:xfrm>
        </p:spPr>
        <p:txBody>
          <a:bodyPr vert="horz" lIns="91440" tIns="45720" rIns="91440" bIns="45720" rtlCol="0" anchor="t">
            <a:normAutofit/>
          </a:bodyPr>
          <a:lstStyle/>
          <a:p>
            <a:pPr marL="0" indent="0">
              <a:buNone/>
            </a:pPr>
            <a:r>
              <a:rPr lang="en-US" sz="2000" b="1">
                <a:cs typeface="Calibri"/>
              </a:rPr>
              <a:t>Plan shares a prioritized list of multimodal transportation projects and programs that</a:t>
            </a:r>
          </a:p>
          <a:p>
            <a:pPr>
              <a:spcBef>
                <a:spcPts val="1800"/>
              </a:spcBef>
            </a:pPr>
            <a:r>
              <a:rPr lang="en-US" b="1">
                <a:cs typeface="Calibri"/>
              </a:rPr>
              <a:t>Prioritizes projects and programs based on evaluation criteria.</a:t>
            </a:r>
            <a:endParaRPr lang="en-US" b="1">
              <a:ea typeface="Calibri"/>
              <a:cs typeface="Calibri"/>
            </a:endParaRPr>
          </a:p>
          <a:p>
            <a:pPr>
              <a:spcBef>
                <a:spcPts val="1800"/>
              </a:spcBef>
            </a:pPr>
            <a:r>
              <a:rPr lang="en-US" b="1">
                <a:cs typeface="Calibri"/>
              </a:rPr>
              <a:t>Includes projects with different modes </a:t>
            </a:r>
            <a:r>
              <a:rPr lang="en-US">
                <a:cs typeface="Calibri"/>
              </a:rPr>
              <a:t>prioritized relative to each other.</a:t>
            </a:r>
            <a:endParaRPr lang="en-US">
              <a:ea typeface="Calibri"/>
              <a:cs typeface="Calibri"/>
            </a:endParaRPr>
          </a:p>
          <a:p>
            <a:pPr>
              <a:spcBef>
                <a:spcPts val="1800"/>
              </a:spcBef>
            </a:pPr>
            <a:r>
              <a:rPr lang="en-US" b="1">
                <a:cs typeface="Calibri"/>
              </a:rPr>
              <a:t>Outlines phased funding strategy. </a:t>
            </a:r>
            <a:r>
              <a:rPr lang="en-US">
                <a:cs typeface="Calibri"/>
              </a:rPr>
              <a:t>Not all funding will be allocated at once; anticipated funding will become available at different timescales.</a:t>
            </a:r>
            <a:endParaRPr lang="en-US">
              <a:ea typeface="Calibri"/>
              <a:cs typeface="Calibri"/>
            </a:endParaRPr>
          </a:p>
          <a:p>
            <a:pPr>
              <a:spcBef>
                <a:spcPts val="1800"/>
              </a:spcBef>
            </a:pPr>
            <a:r>
              <a:rPr lang="en-US" b="1">
                <a:cs typeface="Calibri"/>
              </a:rPr>
              <a:t>Serves as a living document;</a:t>
            </a:r>
            <a:r>
              <a:rPr lang="en-US">
                <a:cs typeface="Calibri"/>
              </a:rPr>
              <a:t> </a:t>
            </a:r>
            <a:br>
              <a:rPr lang="en-US" b="1">
                <a:cs typeface="Calibri"/>
              </a:rPr>
            </a:br>
            <a:r>
              <a:rPr lang="en-US">
                <a:cs typeface="Calibri"/>
              </a:rPr>
              <a:t>Metro intends to revisit the Plan every few years.</a:t>
            </a:r>
            <a:endParaRPr lang="en-US">
              <a:ea typeface="Calibri"/>
              <a:cs typeface="Calibri"/>
            </a:endParaRPr>
          </a:p>
        </p:txBody>
      </p:sp>
      <p:sp>
        <p:nvSpPr>
          <p:cNvPr id="4" name="Slide Number Placeholder 3">
            <a:extLst>
              <a:ext uri="{FF2B5EF4-FFF2-40B4-BE49-F238E27FC236}">
                <a16:creationId xmlns:a16="http://schemas.microsoft.com/office/drawing/2014/main" id="{9690FC67-CFB6-FD86-C40A-2526D5913279}"/>
              </a:ext>
            </a:extLst>
          </p:cNvPr>
          <p:cNvSpPr>
            <a:spLocks noGrp="1"/>
          </p:cNvSpPr>
          <p:nvPr>
            <p:ph type="sldNum" sz="quarter" idx="12"/>
          </p:nvPr>
        </p:nvSpPr>
        <p:spPr/>
        <p:txBody>
          <a:bodyPr/>
          <a:lstStyle/>
          <a:p>
            <a:fld id="{2429C633-AF9B-9840-B7F1-7587910FEF71}" type="slidenum">
              <a:rPr lang="en-US" smtClean="0"/>
              <a:pPr/>
              <a:t>11</a:t>
            </a:fld>
            <a:endParaRPr lang="en-US"/>
          </a:p>
        </p:txBody>
      </p:sp>
      <p:pic>
        <p:nvPicPr>
          <p:cNvPr id="5" name="Picture 4">
            <a:extLst>
              <a:ext uri="{FF2B5EF4-FFF2-40B4-BE49-F238E27FC236}">
                <a16:creationId xmlns:a16="http://schemas.microsoft.com/office/drawing/2014/main" id="{13957A01-7DE1-AF96-72CC-94E06D71EB6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605" t="25608" r="2778"/>
          <a:stretch/>
        </p:blipFill>
        <p:spPr>
          <a:xfrm>
            <a:off x="6106419" y="3016054"/>
            <a:ext cx="5802369" cy="2618649"/>
          </a:xfrm>
          <a:prstGeom prst="rect">
            <a:avLst/>
          </a:prstGeom>
          <a:effectLst/>
        </p:spPr>
      </p:pic>
      <p:pic>
        <p:nvPicPr>
          <p:cNvPr id="6" name="Picture 5">
            <a:extLst>
              <a:ext uri="{FF2B5EF4-FFF2-40B4-BE49-F238E27FC236}">
                <a16:creationId xmlns:a16="http://schemas.microsoft.com/office/drawing/2014/main" id="{EBAF7C02-34E7-DE8E-4575-0E4B19922A2D}"/>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400000"/>
                    </a14:imgEffect>
                  </a14:imgLayer>
                </a14:imgProps>
              </a:ext>
            </a:extLst>
          </a:blip>
          <a:srcRect l="-46" t="381" r="18591" b="74869"/>
          <a:stretch/>
        </p:blipFill>
        <p:spPr>
          <a:xfrm>
            <a:off x="6096001" y="1843651"/>
            <a:ext cx="5802369" cy="979893"/>
          </a:xfrm>
          <a:prstGeom prst="rect">
            <a:avLst/>
          </a:prstGeom>
          <a:effectLst/>
        </p:spPr>
      </p:pic>
      <p:sp>
        <p:nvSpPr>
          <p:cNvPr id="9" name="TextBox 8">
            <a:extLst>
              <a:ext uri="{FF2B5EF4-FFF2-40B4-BE49-F238E27FC236}">
                <a16:creationId xmlns:a16="http://schemas.microsoft.com/office/drawing/2014/main" id="{BD2F9CEE-FCB9-9501-D1C9-EDD0BB787F0F}"/>
              </a:ext>
            </a:extLst>
          </p:cNvPr>
          <p:cNvSpPr txBox="1"/>
          <p:nvPr/>
        </p:nvSpPr>
        <p:spPr>
          <a:xfrm>
            <a:off x="6094536" y="1110609"/>
            <a:ext cx="6097464" cy="646331"/>
          </a:xfrm>
          <a:prstGeom prst="rect">
            <a:avLst/>
          </a:prstGeom>
          <a:noFill/>
        </p:spPr>
        <p:txBody>
          <a:bodyPr wrap="square">
            <a:spAutoFit/>
          </a:bodyPr>
          <a:lstStyle/>
          <a:p>
            <a:pPr>
              <a:lnSpc>
                <a:spcPct val="90000"/>
              </a:lnSpc>
              <a:spcBef>
                <a:spcPct val="0"/>
              </a:spcBef>
            </a:pPr>
            <a:r>
              <a:rPr lang="en-US" sz="2000" b="1">
                <a:solidFill>
                  <a:srgbClr val="1F8695"/>
                </a:solidFill>
                <a:ea typeface="+mj-ea"/>
                <a:cs typeface="+mj-cs"/>
              </a:rPr>
              <a:t>End Goal – </a:t>
            </a:r>
            <a:br>
              <a:rPr lang="en-US" sz="2000" b="1">
                <a:solidFill>
                  <a:srgbClr val="1F8695"/>
                </a:solidFill>
                <a:ea typeface="+mj-ea"/>
                <a:cs typeface="+mj-cs"/>
              </a:rPr>
            </a:br>
            <a:r>
              <a:rPr lang="en-US" sz="2000" b="1">
                <a:solidFill>
                  <a:srgbClr val="1F8695"/>
                </a:solidFill>
                <a:ea typeface="+mj-ea"/>
                <a:cs typeface="+mj-cs"/>
              </a:rPr>
              <a:t>Encouraging Equitable Outcomes</a:t>
            </a:r>
          </a:p>
        </p:txBody>
      </p:sp>
      <p:sp>
        <p:nvSpPr>
          <p:cNvPr id="10" name="TextBox 1">
            <a:extLst>
              <a:ext uri="{FF2B5EF4-FFF2-40B4-BE49-F238E27FC236}">
                <a16:creationId xmlns:a16="http://schemas.microsoft.com/office/drawing/2014/main" id="{1CD04481-BB15-EE3A-21A7-93CFD02590C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aphicFrame>
        <p:nvGraphicFramePr>
          <p:cNvPr id="11" name="Diagram 10">
            <a:extLst>
              <a:ext uri="{FF2B5EF4-FFF2-40B4-BE49-F238E27FC236}">
                <a16:creationId xmlns:a16="http://schemas.microsoft.com/office/drawing/2014/main" id="{93551F16-3C4A-A5E5-6E56-9567411742E9}"/>
              </a:ext>
            </a:extLst>
          </p:cNvPr>
          <p:cNvGraphicFramePr/>
          <p:nvPr>
            <p:extLst>
              <p:ext uri="{D42A27DB-BD31-4B8C-83A1-F6EECF244321}">
                <p14:modId xmlns:p14="http://schemas.microsoft.com/office/powerpoint/2010/main" val="3258768519"/>
              </p:ext>
            </p:extLst>
          </p:nvPr>
        </p:nvGraphicFramePr>
        <p:xfrm>
          <a:off x="283212" y="5003891"/>
          <a:ext cx="5664358" cy="8106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80238741"/>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D5AF-C85F-C664-A750-E1E16DC0F814}"/>
              </a:ext>
            </a:extLst>
          </p:cNvPr>
          <p:cNvSpPr>
            <a:spLocks noGrp="1"/>
          </p:cNvSpPr>
          <p:nvPr>
            <p:ph type="title"/>
          </p:nvPr>
        </p:nvSpPr>
        <p:spPr>
          <a:xfrm>
            <a:off x="203321" y="259985"/>
            <a:ext cx="9045633" cy="429145"/>
          </a:xfrm>
        </p:spPr>
        <p:txBody>
          <a:bodyPr/>
          <a:lstStyle/>
          <a:p>
            <a:r>
              <a:rPr lang="en-US" sz="3200">
                <a:effectLst/>
                <a:latin typeface="Calibri" panose="020F0502020204030204" pitchFamily="34" charset="0"/>
                <a:ea typeface="Calibri" panose="020F0502020204030204" pitchFamily="34" charset="0"/>
              </a:rPr>
              <a:t>Maximizing our Local Funds</a:t>
            </a:r>
            <a:endParaRPr lang="en-US"/>
          </a:p>
        </p:txBody>
      </p:sp>
      <p:sp>
        <p:nvSpPr>
          <p:cNvPr id="3" name="Content Placeholder 2">
            <a:extLst>
              <a:ext uri="{FF2B5EF4-FFF2-40B4-BE49-F238E27FC236}">
                <a16:creationId xmlns:a16="http://schemas.microsoft.com/office/drawing/2014/main" id="{737F5A73-D5BF-5A27-CF29-BC86839C2C03}"/>
              </a:ext>
            </a:extLst>
          </p:cNvPr>
          <p:cNvSpPr>
            <a:spLocks noGrp="1"/>
          </p:cNvSpPr>
          <p:nvPr>
            <p:ph idx="1"/>
          </p:nvPr>
        </p:nvSpPr>
        <p:spPr>
          <a:xfrm>
            <a:off x="210672" y="1247774"/>
            <a:ext cx="5885328" cy="2057569"/>
          </a:xfrm>
        </p:spPr>
        <p:txBody>
          <a:bodyPr vert="horz" lIns="91440" tIns="45720" rIns="91440" bIns="45720" rtlCol="0" anchor="t">
            <a:normAutofit/>
          </a:bodyPr>
          <a:lstStyle/>
          <a:p>
            <a:r>
              <a:rPr lang="en-US" sz="1800" b="1">
                <a:effectLst/>
                <a:latin typeface="Calibri"/>
                <a:ea typeface="Calibri"/>
                <a:cs typeface="Calibri"/>
              </a:rPr>
              <a:t>The Corridor Mobility Investment Plan (Investment Plan) will </a:t>
            </a:r>
            <a:r>
              <a:rPr lang="en-US" b="1">
                <a:effectLst/>
                <a:latin typeface="Calibri"/>
                <a:ea typeface="Calibri"/>
                <a:cs typeface="Calibri"/>
              </a:rPr>
              <a:t>leverage about $</a:t>
            </a:r>
            <a:r>
              <a:rPr lang="en-US" b="1">
                <a:latin typeface="Calibri"/>
                <a:ea typeface="Calibri"/>
                <a:cs typeface="Calibri"/>
              </a:rPr>
              <a:t>743 </a:t>
            </a:r>
            <a:r>
              <a:rPr lang="en-US" b="1">
                <a:effectLst/>
                <a:latin typeface="Calibri"/>
                <a:ea typeface="Calibri"/>
                <a:cs typeface="Calibri"/>
              </a:rPr>
              <a:t>million in sales tax revenue with state and federal funding</a:t>
            </a:r>
            <a:r>
              <a:rPr lang="en-US" b="1">
                <a:latin typeface="Calibri"/>
                <a:ea typeface="Calibri"/>
                <a:cs typeface="Calibri"/>
              </a:rPr>
              <a:t> </a:t>
            </a:r>
            <a:endParaRPr lang="en-US" b="1">
              <a:effectLst/>
              <a:latin typeface="Calibri" panose="020F0502020204030204" pitchFamily="34" charset="0"/>
              <a:ea typeface="Calibri" panose="020F0502020204030204" pitchFamily="34" charset="0"/>
            </a:endParaRPr>
          </a:p>
          <a:p>
            <a:r>
              <a:rPr lang="en-US">
                <a:latin typeface="Calibri" panose="020F0502020204030204" pitchFamily="34" charset="0"/>
                <a:ea typeface="Calibri" panose="020F0502020204030204" pitchFamily="34" charset="0"/>
              </a:rPr>
              <a:t>Expected </a:t>
            </a:r>
            <a:r>
              <a:rPr lang="en-US">
                <a:effectLst/>
                <a:latin typeface="Calibri" panose="020F0502020204030204" pitchFamily="34" charset="0"/>
                <a:ea typeface="Calibri" panose="020F0502020204030204" pitchFamily="34" charset="0"/>
              </a:rPr>
              <a:t>to maximize the delivery of transportation projects and programs that provide safe, quality multimodal options for moving people and goods.</a:t>
            </a:r>
            <a:endParaRPr lang="en-US">
              <a:effectLst/>
              <a:latin typeface="Times New Roman" panose="02020603050405020304" pitchFamily="18" charset="0"/>
              <a:ea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E2EB6679-2B41-4F4F-F58C-0702F1AA6AA9}"/>
              </a:ext>
            </a:extLst>
          </p:cNvPr>
          <p:cNvSpPr>
            <a:spLocks noGrp="1"/>
          </p:cNvSpPr>
          <p:nvPr>
            <p:ph type="sldNum" sz="quarter" idx="12"/>
          </p:nvPr>
        </p:nvSpPr>
        <p:spPr/>
        <p:txBody>
          <a:bodyPr/>
          <a:lstStyle/>
          <a:p>
            <a:fld id="{2429C633-AF9B-9840-B7F1-7587910FEF71}" type="slidenum">
              <a:rPr lang="en-US" smtClean="0"/>
              <a:pPr/>
              <a:t>12</a:t>
            </a:fld>
            <a:endParaRPr lang="en-US"/>
          </a:p>
        </p:txBody>
      </p:sp>
      <p:pic>
        <p:nvPicPr>
          <p:cNvPr id="6" name="Graphic 5" descr="Coins with solid fill">
            <a:extLst>
              <a:ext uri="{FF2B5EF4-FFF2-40B4-BE49-F238E27FC236}">
                <a16:creationId xmlns:a16="http://schemas.microsoft.com/office/drawing/2014/main" id="{C3BEF3FA-9147-DA6E-C9A4-2D0B7576B7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413" y="3581387"/>
            <a:ext cx="914400" cy="914400"/>
          </a:xfrm>
          <a:prstGeom prst="rect">
            <a:avLst/>
          </a:prstGeom>
        </p:spPr>
      </p:pic>
      <p:pic>
        <p:nvPicPr>
          <p:cNvPr id="7" name="Graphic 6" descr="Coins with solid fill">
            <a:extLst>
              <a:ext uri="{FF2B5EF4-FFF2-40B4-BE49-F238E27FC236}">
                <a16:creationId xmlns:a16="http://schemas.microsoft.com/office/drawing/2014/main" id="{821FA714-E72E-6EAC-983E-E4DA3B60CC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180" y="4420735"/>
            <a:ext cx="914400" cy="914400"/>
          </a:xfrm>
          <a:prstGeom prst="rect">
            <a:avLst/>
          </a:prstGeom>
        </p:spPr>
      </p:pic>
      <p:pic>
        <p:nvPicPr>
          <p:cNvPr id="8" name="Graphic 7" descr="Coins with solid fill">
            <a:extLst>
              <a:ext uri="{FF2B5EF4-FFF2-40B4-BE49-F238E27FC236}">
                <a16:creationId xmlns:a16="http://schemas.microsoft.com/office/drawing/2014/main" id="{166C1E64-A406-F11A-996A-C696F244CD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9135" y="4765956"/>
            <a:ext cx="914400" cy="914400"/>
          </a:xfrm>
          <a:prstGeom prst="rect">
            <a:avLst/>
          </a:prstGeom>
        </p:spPr>
      </p:pic>
      <p:sp>
        <p:nvSpPr>
          <p:cNvPr id="13" name="TextBox 12">
            <a:extLst>
              <a:ext uri="{FF2B5EF4-FFF2-40B4-BE49-F238E27FC236}">
                <a16:creationId xmlns:a16="http://schemas.microsoft.com/office/drawing/2014/main" id="{594D66BB-5E42-B116-7798-1BFCA5C9FD6C}"/>
              </a:ext>
            </a:extLst>
          </p:cNvPr>
          <p:cNvSpPr txBox="1"/>
          <p:nvPr/>
        </p:nvSpPr>
        <p:spPr>
          <a:xfrm>
            <a:off x="3654591" y="3198476"/>
            <a:ext cx="1092425" cy="2215991"/>
          </a:xfrm>
          <a:prstGeom prst="rect">
            <a:avLst/>
          </a:prstGeom>
          <a:noFill/>
        </p:spPr>
        <p:txBody>
          <a:bodyPr wrap="square" rtlCol="0">
            <a:spAutoFit/>
          </a:bodyPr>
          <a:lstStyle/>
          <a:p>
            <a:r>
              <a:rPr lang="en-US" sz="13800"/>
              <a:t>=</a:t>
            </a:r>
          </a:p>
        </p:txBody>
      </p:sp>
      <p:sp>
        <p:nvSpPr>
          <p:cNvPr id="14" name="TextBox 13">
            <a:extLst>
              <a:ext uri="{FF2B5EF4-FFF2-40B4-BE49-F238E27FC236}">
                <a16:creationId xmlns:a16="http://schemas.microsoft.com/office/drawing/2014/main" id="{35D985CD-2B80-CD74-E79A-06E26011AD22}"/>
              </a:ext>
            </a:extLst>
          </p:cNvPr>
          <p:cNvSpPr txBox="1"/>
          <p:nvPr/>
        </p:nvSpPr>
        <p:spPr>
          <a:xfrm>
            <a:off x="6621836" y="3612100"/>
            <a:ext cx="5254236" cy="1569660"/>
          </a:xfrm>
          <a:prstGeom prst="rect">
            <a:avLst/>
          </a:prstGeom>
          <a:noFill/>
        </p:spPr>
        <p:txBody>
          <a:bodyPr wrap="square" rtlCol="0">
            <a:spAutoFit/>
          </a:bodyPr>
          <a:lstStyle/>
          <a:p>
            <a:r>
              <a:rPr lang="en-US" sz="2400" b="1">
                <a:solidFill>
                  <a:srgbClr val="00AFB7"/>
                </a:solidFill>
              </a:rPr>
              <a:t>Delivery of more projects and programs that create </a:t>
            </a:r>
            <a:r>
              <a:rPr lang="en-US" sz="2400" b="1">
                <a:solidFill>
                  <a:srgbClr val="00AFB7"/>
                </a:solidFill>
                <a:effectLst/>
                <a:latin typeface="Calibri" panose="020F0502020204030204" pitchFamily="34" charset="0"/>
                <a:ea typeface="Calibri" panose="020F0502020204030204" pitchFamily="34" charset="0"/>
              </a:rPr>
              <a:t>safe, quality multimodal options for moving people and goods </a:t>
            </a:r>
            <a:br>
              <a:rPr lang="en-US" sz="2400" b="1">
                <a:solidFill>
                  <a:srgbClr val="00AFB7"/>
                </a:solidFill>
                <a:effectLst/>
                <a:latin typeface="Calibri" panose="020F0502020204030204" pitchFamily="34" charset="0"/>
                <a:ea typeface="Calibri" panose="020F0502020204030204" pitchFamily="34" charset="0"/>
              </a:rPr>
            </a:br>
            <a:r>
              <a:rPr lang="en-US" sz="2400" b="1">
                <a:solidFill>
                  <a:srgbClr val="00AFB7"/>
                </a:solidFill>
                <a:effectLst/>
                <a:latin typeface="Calibri" panose="020F0502020204030204" pitchFamily="34" charset="0"/>
                <a:ea typeface="Calibri" panose="020F0502020204030204" pitchFamily="34" charset="0"/>
              </a:rPr>
              <a:t>in the LB-ELA corridor communities.</a:t>
            </a:r>
            <a:endParaRPr lang="en-US" sz="2400" b="1">
              <a:solidFill>
                <a:srgbClr val="00AFB7"/>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61ACB1AF-6F47-1F09-235D-57F1AA3994C3}"/>
              </a:ext>
            </a:extLst>
          </p:cNvPr>
          <p:cNvSpPr txBox="1"/>
          <p:nvPr/>
        </p:nvSpPr>
        <p:spPr>
          <a:xfrm>
            <a:off x="2178724" y="3655527"/>
            <a:ext cx="1329982" cy="338554"/>
          </a:xfrm>
          <a:prstGeom prst="rect">
            <a:avLst/>
          </a:prstGeom>
          <a:noFill/>
        </p:spPr>
        <p:txBody>
          <a:bodyPr wrap="square" lIns="91440" tIns="45720" rIns="91440" bIns="45720" anchor="t">
            <a:spAutoFit/>
          </a:bodyPr>
          <a:lstStyle/>
          <a:p>
            <a:r>
              <a:rPr lang="en-US" sz="1600" i="1">
                <a:latin typeface="Calibri"/>
                <a:cs typeface="Calibri"/>
              </a:rPr>
              <a:t>Local (Metro)</a:t>
            </a:r>
            <a:endParaRPr lang="en-US" sz="1600" i="1"/>
          </a:p>
        </p:txBody>
      </p:sp>
      <p:sp>
        <p:nvSpPr>
          <p:cNvPr id="17" name="TextBox 16">
            <a:extLst>
              <a:ext uri="{FF2B5EF4-FFF2-40B4-BE49-F238E27FC236}">
                <a16:creationId xmlns:a16="http://schemas.microsoft.com/office/drawing/2014/main" id="{10FF667F-245C-9583-53FC-18DFD2B331FC}"/>
              </a:ext>
            </a:extLst>
          </p:cNvPr>
          <p:cNvSpPr txBox="1"/>
          <p:nvPr/>
        </p:nvSpPr>
        <p:spPr>
          <a:xfrm>
            <a:off x="1403913" y="4504572"/>
            <a:ext cx="774811" cy="338554"/>
          </a:xfrm>
          <a:prstGeom prst="rect">
            <a:avLst/>
          </a:prstGeom>
          <a:noFill/>
        </p:spPr>
        <p:txBody>
          <a:bodyPr wrap="square">
            <a:spAutoFit/>
          </a:bodyPr>
          <a:lstStyle/>
          <a:p>
            <a:r>
              <a:rPr lang="en-US" sz="1600" i="1">
                <a:latin typeface="Calibri" panose="020F0502020204030204" pitchFamily="34" charset="0"/>
              </a:rPr>
              <a:t>State</a:t>
            </a:r>
            <a:endParaRPr lang="en-US" sz="1600" i="1"/>
          </a:p>
        </p:txBody>
      </p:sp>
      <p:sp>
        <p:nvSpPr>
          <p:cNvPr id="18" name="TextBox 17">
            <a:extLst>
              <a:ext uri="{FF2B5EF4-FFF2-40B4-BE49-F238E27FC236}">
                <a16:creationId xmlns:a16="http://schemas.microsoft.com/office/drawing/2014/main" id="{A3749270-224C-230E-F191-B347CF3A733F}"/>
              </a:ext>
            </a:extLst>
          </p:cNvPr>
          <p:cNvSpPr txBox="1"/>
          <p:nvPr/>
        </p:nvSpPr>
        <p:spPr>
          <a:xfrm>
            <a:off x="2748873" y="4843126"/>
            <a:ext cx="914400" cy="338554"/>
          </a:xfrm>
          <a:prstGeom prst="rect">
            <a:avLst/>
          </a:prstGeom>
          <a:noFill/>
        </p:spPr>
        <p:txBody>
          <a:bodyPr wrap="square">
            <a:spAutoFit/>
          </a:bodyPr>
          <a:lstStyle/>
          <a:p>
            <a:r>
              <a:rPr lang="en-US" sz="1600" i="1">
                <a:latin typeface="Calibri" panose="020F0502020204030204" pitchFamily="34" charset="0"/>
              </a:rPr>
              <a:t>Federal</a:t>
            </a:r>
            <a:endParaRPr lang="en-US" sz="1600" i="1"/>
          </a:p>
        </p:txBody>
      </p:sp>
      <p:pic>
        <p:nvPicPr>
          <p:cNvPr id="20" name="Graphic 19" descr="Badge Follow with solid fill">
            <a:extLst>
              <a:ext uri="{FF2B5EF4-FFF2-40B4-BE49-F238E27FC236}">
                <a16:creationId xmlns:a16="http://schemas.microsoft.com/office/drawing/2014/main" id="{6D2D35CF-A13A-928D-10A8-7D8531A016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542" y="3552657"/>
            <a:ext cx="1644650" cy="1644650"/>
          </a:xfrm>
          <a:prstGeom prst="rect">
            <a:avLst/>
          </a:prstGeom>
        </p:spPr>
      </p:pic>
      <p:cxnSp>
        <p:nvCxnSpPr>
          <p:cNvPr id="9" name="Straight Arrow Connector 8">
            <a:extLst>
              <a:ext uri="{FF2B5EF4-FFF2-40B4-BE49-F238E27FC236}">
                <a16:creationId xmlns:a16="http://schemas.microsoft.com/office/drawing/2014/main" id="{5855AC5C-AA76-8F43-E288-AD4ECA21D4FB}"/>
              </a:ext>
            </a:extLst>
          </p:cNvPr>
          <p:cNvCxnSpPr>
            <a:cxnSpLocks/>
          </p:cNvCxnSpPr>
          <p:nvPr/>
        </p:nvCxnSpPr>
        <p:spPr>
          <a:xfrm flipV="1">
            <a:off x="1212233" y="4223380"/>
            <a:ext cx="265762" cy="2348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7A8EB1E-B5EB-FCBC-5DF4-E0842F394FF3}"/>
              </a:ext>
            </a:extLst>
          </p:cNvPr>
          <p:cNvCxnSpPr>
            <a:cxnSpLocks/>
          </p:cNvCxnSpPr>
          <p:nvPr/>
        </p:nvCxnSpPr>
        <p:spPr>
          <a:xfrm flipH="1" flipV="1">
            <a:off x="2220457" y="4448073"/>
            <a:ext cx="154314" cy="2935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9F87F227-21AF-FA89-C770-8BC355401F4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36187571"/>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179826" y="69043"/>
            <a:ext cx="10515600" cy="783281"/>
          </a:xfrm>
        </p:spPr>
        <p:txBody>
          <a:bodyPr/>
          <a:lstStyle/>
          <a:p>
            <a:r>
              <a:rPr lang="en-US"/>
              <a:t>Investment Plan Measure R/M Investment Summary</a:t>
            </a:r>
          </a:p>
        </p:txBody>
      </p:sp>
      <p:sp>
        <p:nvSpPr>
          <p:cNvPr id="7" name="TextBox 6">
            <a:extLst>
              <a:ext uri="{FF2B5EF4-FFF2-40B4-BE49-F238E27FC236}">
                <a16:creationId xmlns:a16="http://schemas.microsoft.com/office/drawing/2014/main" id="{11C3BA24-305B-697E-38F5-108F950BB537}"/>
              </a:ext>
            </a:extLst>
          </p:cNvPr>
          <p:cNvSpPr txBox="1"/>
          <p:nvPr/>
        </p:nvSpPr>
        <p:spPr>
          <a:xfrm>
            <a:off x="174324" y="1761352"/>
            <a:ext cx="4752541" cy="4016484"/>
          </a:xfrm>
          <a:prstGeom prst="rect">
            <a:avLst/>
          </a:prstGeom>
          <a:solidFill>
            <a:schemeClr val="bg2">
              <a:lumMod val="20000"/>
              <a:lumOff val="80000"/>
            </a:schemeClr>
          </a:solidFill>
          <a:ln>
            <a:solidFill>
              <a:schemeClr val="tx1"/>
            </a:solidFill>
          </a:ln>
        </p:spPr>
        <p:txBody>
          <a:bodyPr wrap="square" lIns="91440" tIns="45720" rIns="91440" bIns="45720" rtlCol="0" anchor="t">
            <a:spAutoFit/>
          </a:bodyPr>
          <a:lstStyle/>
          <a:p>
            <a:pPr algn="ctr">
              <a:defRPr/>
            </a:pP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Total </a:t>
            </a:r>
            <a:r>
              <a:rPr lang="en-US" sz="1700" b="1">
                <a:solidFill>
                  <a:srgbClr val="000000"/>
                </a:solidFill>
                <a:latin typeface="Calibri" panose="020F0502020204030204"/>
              </a:rPr>
              <a:t>Measure R/M Investment</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Summary</a:t>
            </a:r>
            <a:endParaRPr lang="en-U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$449M</a:t>
            </a:r>
            <a:endParaRPr lang="en-US" sz="1700" b="1"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$69.5M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a:t>
            </a:r>
            <a:r>
              <a:rPr lang="en-US" sz="1700">
                <a:solidFill>
                  <a:schemeClr val="tx2">
                    <a:lumMod val="75000"/>
                  </a:schemeClr>
                </a:solidFill>
                <a:latin typeface="Calibri" panose="020F0502020204030204"/>
              </a:rPr>
              <a:t>62.5</a:t>
            </a: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a:t>
            </a:r>
            <a:r>
              <a:rPr lang="en-US" sz="1700">
                <a:solidFill>
                  <a:schemeClr val="tx2">
                    <a:lumMod val="75000"/>
                  </a:schemeClr>
                </a:solidFill>
                <a:latin typeface="Calibri" panose="020F0502020204030204"/>
              </a:rPr>
              <a:t>317</a:t>
            </a: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a:t>
            </a:r>
            <a:r>
              <a:rPr lang="en-US" sz="1700" b="1">
                <a:solidFill>
                  <a:schemeClr val="accent5">
                    <a:lumMod val="75000"/>
                  </a:schemeClr>
                </a:solidFill>
                <a:latin typeface="Calibri" panose="020F0502020204030204"/>
              </a:rPr>
              <a:t>294</a:t>
            </a: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$2</a:t>
            </a:r>
            <a:r>
              <a:rPr lang="en-US" sz="1700">
                <a:solidFill>
                  <a:schemeClr val="accent5">
                    <a:lumMod val="75000"/>
                  </a:schemeClr>
                </a:solidFill>
                <a:latin typeface="Calibri" panose="020F0502020204030204"/>
              </a:rPr>
              <a:t>2.5</a:t>
            </a: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$1</a:t>
            </a:r>
            <a:r>
              <a:rPr lang="en-US" sz="1700">
                <a:solidFill>
                  <a:schemeClr val="accent5">
                    <a:lumMod val="75000"/>
                  </a:schemeClr>
                </a:solidFill>
                <a:latin typeface="Calibri" panose="020F0502020204030204"/>
              </a:rPr>
              <a:t>4.7</a:t>
            </a: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$256.5M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17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$743M</a:t>
            </a:r>
            <a:endParaRPr lang="en-US" sz="17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1" name="TextBox 10">
            <a:extLst>
              <a:ext uri="{FF2B5EF4-FFF2-40B4-BE49-F238E27FC236}">
                <a16:creationId xmlns:a16="http://schemas.microsoft.com/office/drawing/2014/main" id="{456C2DFC-9974-605E-46D0-02A9344192B2}"/>
              </a:ext>
            </a:extLst>
          </p:cNvPr>
          <p:cNvSpPr txBox="1"/>
          <p:nvPr/>
        </p:nvSpPr>
        <p:spPr>
          <a:xfrm>
            <a:off x="8139792" y="2573952"/>
            <a:ext cx="49997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D3D43C60-9CEB-5825-706E-A54A92A34619}"/>
              </a:ext>
            </a:extLst>
          </p:cNvPr>
          <p:cNvSpPr txBox="1"/>
          <p:nvPr/>
        </p:nvSpPr>
        <p:spPr>
          <a:xfrm>
            <a:off x="174324" y="6577524"/>
            <a:ext cx="453136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*Includes funding commitments for near - and longer-term projects.</a:t>
            </a:r>
          </a:p>
        </p:txBody>
      </p:sp>
      <p:sp>
        <p:nvSpPr>
          <p:cNvPr id="5" name="TextBox 4">
            <a:extLst>
              <a:ext uri="{FF2B5EF4-FFF2-40B4-BE49-F238E27FC236}">
                <a16:creationId xmlns:a16="http://schemas.microsoft.com/office/drawing/2014/main" id="{77C59041-3069-6F9A-B20E-F1346D64F613}"/>
              </a:ext>
            </a:extLst>
          </p:cNvPr>
          <p:cNvSpPr txBox="1"/>
          <p:nvPr/>
        </p:nvSpPr>
        <p:spPr>
          <a:xfrm>
            <a:off x="174324" y="1182161"/>
            <a:ext cx="4497568" cy="369332"/>
          </a:xfrm>
          <a:prstGeom prst="rect">
            <a:avLst/>
          </a:prstGeom>
          <a:solidFill>
            <a:schemeClr val="accent2">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Total available Measure R/M Funds: $743M</a:t>
            </a:r>
          </a:p>
        </p:txBody>
      </p:sp>
      <p:graphicFrame>
        <p:nvGraphicFramePr>
          <p:cNvPr id="19" name="Chart 18">
            <a:extLst>
              <a:ext uri="{FF2B5EF4-FFF2-40B4-BE49-F238E27FC236}">
                <a16:creationId xmlns:a16="http://schemas.microsoft.com/office/drawing/2014/main" id="{E9B665B7-68C3-A6A3-A9B6-EA9701E1DC18}"/>
              </a:ext>
            </a:extLst>
          </p:cNvPr>
          <p:cNvGraphicFramePr>
            <a:graphicFrameLocks/>
          </p:cNvGraphicFramePr>
          <p:nvPr>
            <p:extLst>
              <p:ext uri="{D42A27DB-BD31-4B8C-83A1-F6EECF244321}">
                <p14:modId xmlns:p14="http://schemas.microsoft.com/office/powerpoint/2010/main" val="4155472221"/>
              </p:ext>
            </p:extLst>
          </p:nvPr>
        </p:nvGraphicFramePr>
        <p:xfrm>
          <a:off x="8537083" y="911717"/>
          <a:ext cx="3635310" cy="27116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C61F0B41-9D93-AC8E-A0BA-5DCC201AAB47}"/>
              </a:ext>
            </a:extLst>
          </p:cNvPr>
          <p:cNvGraphicFramePr>
            <a:graphicFrameLocks/>
          </p:cNvGraphicFramePr>
          <p:nvPr>
            <p:extLst>
              <p:ext uri="{D42A27DB-BD31-4B8C-83A1-F6EECF244321}">
                <p14:modId xmlns:p14="http://schemas.microsoft.com/office/powerpoint/2010/main" val="2318474690"/>
              </p:ext>
            </p:extLst>
          </p:nvPr>
        </p:nvGraphicFramePr>
        <p:xfrm>
          <a:off x="4916534" y="911717"/>
          <a:ext cx="3823441" cy="278315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3">
            <a:extLst>
              <a:ext uri="{FF2B5EF4-FFF2-40B4-BE49-F238E27FC236}">
                <a16:creationId xmlns:a16="http://schemas.microsoft.com/office/drawing/2014/main" id="{FBA61770-0A8C-7E6A-12A8-8B61777DFFD5}"/>
              </a:ext>
            </a:extLst>
          </p:cNvPr>
          <p:cNvSpPr txBox="1"/>
          <p:nvPr/>
        </p:nvSpPr>
        <p:spPr>
          <a:xfrm>
            <a:off x="6320324" y="2296883"/>
            <a:ext cx="1014301" cy="55413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a:solidFill>
                  <a:schemeClr val="accent6">
                    <a:lumMod val="50000"/>
                  </a:schemeClr>
                </a:solidFill>
              </a:rPr>
              <a:t>$449M</a:t>
            </a:r>
          </a:p>
        </p:txBody>
      </p:sp>
      <p:graphicFrame>
        <p:nvGraphicFramePr>
          <p:cNvPr id="25" name="Chart 24">
            <a:extLst>
              <a:ext uri="{FF2B5EF4-FFF2-40B4-BE49-F238E27FC236}">
                <a16:creationId xmlns:a16="http://schemas.microsoft.com/office/drawing/2014/main" id="{E5870D83-1F69-A524-8602-851EC7434F40}"/>
              </a:ext>
            </a:extLst>
          </p:cNvPr>
          <p:cNvGraphicFramePr>
            <a:graphicFrameLocks/>
          </p:cNvGraphicFramePr>
          <p:nvPr>
            <p:extLst>
              <p:ext uri="{D42A27DB-BD31-4B8C-83A1-F6EECF244321}">
                <p14:modId xmlns:p14="http://schemas.microsoft.com/office/powerpoint/2010/main" val="549561987"/>
              </p:ext>
            </p:extLst>
          </p:nvPr>
        </p:nvGraphicFramePr>
        <p:xfrm>
          <a:off x="6497878" y="3558300"/>
          <a:ext cx="4283777" cy="3068316"/>
        </p:xfrm>
        <a:graphic>
          <a:graphicData uri="http://schemas.openxmlformats.org/drawingml/2006/chart">
            <c:chart xmlns:c="http://schemas.openxmlformats.org/drawingml/2006/chart" xmlns:r="http://schemas.openxmlformats.org/officeDocument/2006/relationships" r:id="rId5"/>
          </a:graphicData>
        </a:graphic>
      </p:graphicFrame>
      <p:cxnSp>
        <p:nvCxnSpPr>
          <p:cNvPr id="13" name="Straight Arrow Connector 12">
            <a:extLst>
              <a:ext uri="{FF2B5EF4-FFF2-40B4-BE49-F238E27FC236}">
                <a16:creationId xmlns:a16="http://schemas.microsoft.com/office/drawing/2014/main" id="{2C508EED-9481-A959-C53C-80766F47004C}"/>
              </a:ext>
            </a:extLst>
          </p:cNvPr>
          <p:cNvCxnSpPr>
            <a:cxnSpLocks/>
          </p:cNvCxnSpPr>
          <p:nvPr/>
        </p:nvCxnSpPr>
        <p:spPr>
          <a:xfrm>
            <a:off x="7630617" y="3168741"/>
            <a:ext cx="207147" cy="361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8AD224-78BC-ED32-7D29-2E0D0CB2EE60}"/>
              </a:ext>
            </a:extLst>
          </p:cNvPr>
          <p:cNvCxnSpPr>
            <a:cxnSpLocks/>
          </p:cNvCxnSpPr>
          <p:nvPr/>
        </p:nvCxnSpPr>
        <p:spPr>
          <a:xfrm flipH="1">
            <a:off x="9339859" y="3096740"/>
            <a:ext cx="179327" cy="449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3">
            <a:extLst>
              <a:ext uri="{FF2B5EF4-FFF2-40B4-BE49-F238E27FC236}">
                <a16:creationId xmlns:a16="http://schemas.microsoft.com/office/drawing/2014/main" id="{16750668-1607-EDB7-85BE-C60D1A3365DE}"/>
              </a:ext>
            </a:extLst>
          </p:cNvPr>
          <p:cNvSpPr txBox="1"/>
          <p:nvPr/>
        </p:nvSpPr>
        <p:spPr>
          <a:xfrm>
            <a:off x="7999026" y="5170765"/>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cxnSp>
        <p:nvCxnSpPr>
          <p:cNvPr id="4" name="Straight Connector 3">
            <a:extLst>
              <a:ext uri="{FF2B5EF4-FFF2-40B4-BE49-F238E27FC236}">
                <a16:creationId xmlns:a16="http://schemas.microsoft.com/office/drawing/2014/main" id="{9649E286-F901-4D9E-FA9E-A5AC67A75324}"/>
              </a:ext>
            </a:extLst>
          </p:cNvPr>
          <p:cNvCxnSpPr/>
          <p:nvPr/>
        </p:nvCxnSpPr>
        <p:spPr>
          <a:xfrm>
            <a:off x="10695426" y="3205316"/>
            <a:ext cx="474019"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02EFE3F-603A-5C8E-9550-CF1BD3A2F16B}"/>
              </a:ext>
            </a:extLst>
          </p:cNvPr>
          <p:cNvSpPr txBox="1"/>
          <p:nvPr/>
        </p:nvSpPr>
        <p:spPr>
          <a:xfrm>
            <a:off x="10819841" y="5638805"/>
            <a:ext cx="131436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cs typeface="Calibri"/>
              </a:rPr>
              <a:t>*leveraged investment in community programs to be determined</a:t>
            </a:r>
          </a:p>
        </p:txBody>
      </p:sp>
      <p:sp>
        <p:nvSpPr>
          <p:cNvPr id="3" name="TextBox 1">
            <a:extLst>
              <a:ext uri="{FF2B5EF4-FFF2-40B4-BE49-F238E27FC236}">
                <a16:creationId xmlns:a16="http://schemas.microsoft.com/office/drawing/2014/main" id="{74E9A31F-51EC-9A06-7BC3-E0F433ECE8C7}"/>
              </a:ext>
            </a:extLst>
          </p:cNvPr>
          <p:cNvSpPr txBox="1"/>
          <p:nvPr/>
        </p:nvSpPr>
        <p:spPr>
          <a:xfrm>
            <a:off x="4167402" y="6638291"/>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88114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17225" y="-20397"/>
            <a:ext cx="10515600" cy="965278"/>
          </a:xfrm>
        </p:spPr>
        <p:txBody>
          <a:bodyPr/>
          <a:lstStyle/>
          <a:p>
            <a:r>
              <a:rPr lang="en-US"/>
              <a:t>CMIP Measure R/M Investment Summary – </a:t>
            </a:r>
            <a:br>
              <a:rPr lang="en-US"/>
            </a:br>
            <a:r>
              <a:rPr lang="en-US"/>
              <a:t>Leveraged Funding</a:t>
            </a:r>
          </a:p>
        </p:txBody>
      </p:sp>
      <p:cxnSp>
        <p:nvCxnSpPr>
          <p:cNvPr id="6" name="Straight Connector 5">
            <a:extLst>
              <a:ext uri="{FF2B5EF4-FFF2-40B4-BE49-F238E27FC236}">
                <a16:creationId xmlns:a16="http://schemas.microsoft.com/office/drawing/2014/main" id="{70E213B5-2E21-5BF4-089F-18AD7441DD21}"/>
              </a:ext>
            </a:extLst>
          </p:cNvPr>
          <p:cNvCxnSpPr>
            <a:cxnSpLocks/>
          </p:cNvCxnSpPr>
          <p:nvPr/>
        </p:nvCxnSpPr>
        <p:spPr>
          <a:xfrm flipV="1">
            <a:off x="3648367" y="2418080"/>
            <a:ext cx="4357713" cy="24154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DDA89D7-DA6D-B3B3-1872-93FA9B1BDB24}"/>
              </a:ext>
            </a:extLst>
          </p:cNvPr>
          <p:cNvCxnSpPr>
            <a:cxnSpLocks/>
          </p:cNvCxnSpPr>
          <p:nvPr/>
        </p:nvCxnSpPr>
        <p:spPr>
          <a:xfrm>
            <a:off x="3648367" y="5698672"/>
            <a:ext cx="4523287" cy="60052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059D572E-D7E5-A89C-43E7-6175307CDBDB}"/>
              </a:ext>
            </a:extLst>
          </p:cNvPr>
          <p:cNvGraphicFramePr>
            <a:graphicFrameLocks/>
          </p:cNvGraphicFramePr>
          <p:nvPr/>
        </p:nvGraphicFramePr>
        <p:xfrm>
          <a:off x="5049520" y="944880"/>
          <a:ext cx="7039665" cy="591312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8">
            <a:extLst>
              <a:ext uri="{FF2B5EF4-FFF2-40B4-BE49-F238E27FC236}">
                <a16:creationId xmlns:a16="http://schemas.microsoft.com/office/drawing/2014/main" id="{068B8306-0A0D-47F4-8E90-CAF0004B2236}"/>
              </a:ext>
            </a:extLst>
          </p:cNvPr>
          <p:cNvSpPr txBox="1"/>
          <p:nvPr/>
        </p:nvSpPr>
        <p:spPr>
          <a:xfrm>
            <a:off x="7384366" y="3698497"/>
            <a:ext cx="2442308" cy="915865"/>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5078A8">
                    <a:lumMod val="50000"/>
                  </a:srgbClr>
                </a:solidFill>
                <a:effectLst/>
                <a:uLnTx/>
                <a:uFillTx/>
                <a:latin typeface="Calibri" panose="020F0502020204030204"/>
                <a:ea typeface="+mn-ea"/>
                <a:cs typeface="+mn-cs"/>
              </a:rPr>
              <a:t>$3.2B+</a:t>
            </a:r>
          </a:p>
        </p:txBody>
      </p:sp>
      <p:cxnSp>
        <p:nvCxnSpPr>
          <p:cNvPr id="9" name="Straight Connector 8">
            <a:extLst>
              <a:ext uri="{FF2B5EF4-FFF2-40B4-BE49-F238E27FC236}">
                <a16:creationId xmlns:a16="http://schemas.microsoft.com/office/drawing/2014/main" id="{5140906C-0BF2-4D78-A89C-C7F76C64149B}"/>
              </a:ext>
            </a:extLst>
          </p:cNvPr>
          <p:cNvCxnSpPr/>
          <p:nvPr/>
        </p:nvCxnSpPr>
        <p:spPr>
          <a:xfrm flipH="1">
            <a:off x="1307690" y="4945626"/>
            <a:ext cx="432620" cy="17698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graphicFrame>
        <p:nvGraphicFramePr>
          <p:cNvPr id="7" name="Chart 6">
            <a:extLst>
              <a:ext uri="{FF2B5EF4-FFF2-40B4-BE49-F238E27FC236}">
                <a16:creationId xmlns:a16="http://schemas.microsoft.com/office/drawing/2014/main" id="{7C89AE43-DF9D-81FF-DF3E-B38FF35E62D0}"/>
              </a:ext>
            </a:extLst>
          </p:cNvPr>
          <p:cNvGraphicFramePr>
            <a:graphicFrameLocks/>
          </p:cNvGraphicFramePr>
          <p:nvPr>
            <p:extLst>
              <p:ext uri="{D42A27DB-BD31-4B8C-83A1-F6EECF244321}">
                <p14:modId xmlns:p14="http://schemas.microsoft.com/office/powerpoint/2010/main" val="504658515"/>
              </p:ext>
            </p:extLst>
          </p:nvPr>
        </p:nvGraphicFramePr>
        <p:xfrm>
          <a:off x="407436" y="2623055"/>
          <a:ext cx="4283777" cy="306831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3">
            <a:extLst>
              <a:ext uri="{FF2B5EF4-FFF2-40B4-BE49-F238E27FC236}">
                <a16:creationId xmlns:a16="http://schemas.microsoft.com/office/drawing/2014/main" id="{F3F96BC4-B1C3-2208-6C44-96F9664BB840}"/>
              </a:ext>
            </a:extLst>
          </p:cNvPr>
          <p:cNvSpPr txBox="1"/>
          <p:nvPr/>
        </p:nvSpPr>
        <p:spPr>
          <a:xfrm>
            <a:off x="1920326" y="4199359"/>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sp>
        <p:nvSpPr>
          <p:cNvPr id="13" name="TextBox 12">
            <a:extLst>
              <a:ext uri="{FF2B5EF4-FFF2-40B4-BE49-F238E27FC236}">
                <a16:creationId xmlns:a16="http://schemas.microsoft.com/office/drawing/2014/main" id="{461CCAB7-BE74-713B-938E-5F41A5A0AC74}"/>
              </a:ext>
            </a:extLst>
          </p:cNvPr>
          <p:cNvSpPr txBox="1"/>
          <p:nvPr/>
        </p:nvSpPr>
        <p:spPr>
          <a:xfrm>
            <a:off x="6800470" y="6456198"/>
            <a:ext cx="393342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cs typeface="Calibri"/>
              </a:rPr>
              <a:t>*leveraged investment in community programs to be determined</a:t>
            </a:r>
          </a:p>
        </p:txBody>
      </p:sp>
      <p:sp>
        <p:nvSpPr>
          <p:cNvPr id="3" name="TextBox 1">
            <a:extLst>
              <a:ext uri="{FF2B5EF4-FFF2-40B4-BE49-F238E27FC236}">
                <a16:creationId xmlns:a16="http://schemas.microsoft.com/office/drawing/2014/main" id="{CC62FE60-53DA-AD02-C3E9-9A290AC0EE37}"/>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024154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27B0-E42C-EC8E-CA86-D3ED391DB651}"/>
              </a:ext>
            </a:extLst>
          </p:cNvPr>
          <p:cNvSpPr>
            <a:spLocks noGrp="1"/>
          </p:cNvSpPr>
          <p:nvPr>
            <p:ph type="title"/>
          </p:nvPr>
        </p:nvSpPr>
        <p:spPr>
          <a:xfrm>
            <a:off x="203321" y="280722"/>
            <a:ext cx="9045633" cy="429145"/>
          </a:xfrm>
        </p:spPr>
        <p:txBody>
          <a:bodyPr/>
          <a:lstStyle/>
          <a:p>
            <a:r>
              <a:rPr lang="en-US"/>
              <a:t>CBO Partnering Strategy</a:t>
            </a:r>
          </a:p>
        </p:txBody>
      </p:sp>
      <p:sp>
        <p:nvSpPr>
          <p:cNvPr id="3" name="Slide Number Placeholder 2">
            <a:extLst>
              <a:ext uri="{FF2B5EF4-FFF2-40B4-BE49-F238E27FC236}">
                <a16:creationId xmlns:a16="http://schemas.microsoft.com/office/drawing/2014/main" id="{9B405584-656D-DA13-58A3-0399756AB42B}"/>
              </a:ext>
            </a:extLst>
          </p:cNvPr>
          <p:cNvSpPr>
            <a:spLocks noGrp="1"/>
          </p:cNvSpPr>
          <p:nvPr>
            <p:ph type="sldNum" sz="quarter" idx="12"/>
          </p:nvPr>
        </p:nvSpPr>
        <p:spPr/>
        <p:txBody>
          <a:bodyPr/>
          <a:lstStyle/>
          <a:p>
            <a:fld id="{2429C633-AF9B-9840-B7F1-7587910FEF71}" type="slidenum">
              <a:rPr lang="en-US" smtClean="0"/>
              <a:pPr/>
              <a:t>15</a:t>
            </a:fld>
            <a:endParaRPr lang="en-US"/>
          </a:p>
        </p:txBody>
      </p:sp>
      <p:pic>
        <p:nvPicPr>
          <p:cNvPr id="6" name="Picture 5" descr="A picture containing diagram&#10;&#10;Description automatically generated">
            <a:extLst>
              <a:ext uri="{FF2B5EF4-FFF2-40B4-BE49-F238E27FC236}">
                <a16:creationId xmlns:a16="http://schemas.microsoft.com/office/drawing/2014/main" id="{5F2D953E-C30D-F147-3A7B-85ECCDE7C154}"/>
              </a:ext>
            </a:extLst>
          </p:cNvPr>
          <p:cNvPicPr>
            <a:picLocks noChangeAspect="1"/>
          </p:cNvPicPr>
          <p:nvPr/>
        </p:nvPicPr>
        <p:blipFill>
          <a:blip r:embed="rId4"/>
          <a:stretch>
            <a:fillRect/>
          </a:stretch>
        </p:blipFill>
        <p:spPr>
          <a:xfrm>
            <a:off x="6300099" y="1479697"/>
            <a:ext cx="5506378" cy="3898599"/>
          </a:xfrm>
          <a:prstGeom prst="rect">
            <a:avLst/>
          </a:prstGeom>
        </p:spPr>
      </p:pic>
      <p:sp>
        <p:nvSpPr>
          <p:cNvPr id="8" name="TextBox 7">
            <a:extLst>
              <a:ext uri="{FF2B5EF4-FFF2-40B4-BE49-F238E27FC236}">
                <a16:creationId xmlns:a16="http://schemas.microsoft.com/office/drawing/2014/main" id="{1148D321-9BAF-E4AD-6A76-6B47ACA59AA9}"/>
              </a:ext>
            </a:extLst>
          </p:cNvPr>
          <p:cNvSpPr txBox="1"/>
          <p:nvPr/>
        </p:nvSpPr>
        <p:spPr>
          <a:xfrm>
            <a:off x="203321" y="1166838"/>
            <a:ext cx="5892679" cy="4524315"/>
          </a:xfrm>
          <a:prstGeom prst="rect">
            <a:avLst/>
          </a:prstGeom>
          <a:noFill/>
        </p:spPr>
        <p:txBody>
          <a:bodyPr wrap="square" lIns="91440" tIns="45720" rIns="91440" bIns="45720" anchor="t">
            <a:spAutoFit/>
          </a:bodyPr>
          <a:lstStyle/>
          <a:p>
            <a:r>
              <a:rPr lang="en-US" b="1" kern="0">
                <a:solidFill>
                  <a:schemeClr val="accent1"/>
                </a:solidFill>
                <a:latin typeface="Calibri" panose="020F0502020204030204"/>
                <a:cs typeface="Calibri"/>
              </a:rPr>
              <a:t>Listen and learn. </a:t>
            </a:r>
            <a:r>
              <a:rPr lang="en-US" kern="0">
                <a:latin typeface="Calibri" panose="020F0502020204030204"/>
                <a:cs typeface="Calibri"/>
              </a:rPr>
              <a:t>This project has been guided by the pillars of </a:t>
            </a:r>
            <a:r>
              <a:rPr lang="en-US" b="1" kern="0">
                <a:latin typeface="Calibri" panose="020F0502020204030204"/>
                <a:cs typeface="Calibri"/>
              </a:rPr>
              <a:t>Metro's Equity Platform</a:t>
            </a:r>
            <a:r>
              <a:rPr lang="en-US" kern="0">
                <a:latin typeface="Calibri" panose="020F0502020204030204"/>
                <a:cs typeface="Calibri"/>
              </a:rPr>
              <a:t>. Under the Listen and Learn Pillar, Metro has and continues to </a:t>
            </a:r>
            <a:r>
              <a:rPr lang="en-US" b="1" kern="0">
                <a:latin typeface="Calibri" panose="020F0502020204030204"/>
                <a:cs typeface="Calibri"/>
              </a:rPr>
              <a:t>partner with Community-Based Organizations (CBOs) </a:t>
            </a:r>
            <a:r>
              <a:rPr lang="en-US" kern="0">
                <a:latin typeface="Calibri" panose="020F0502020204030204"/>
                <a:cs typeface="Calibri"/>
              </a:rPr>
              <a:t>to inform the</a:t>
            </a:r>
            <a:r>
              <a:rPr lang="en-US" b="1" kern="0">
                <a:latin typeface="Calibri" panose="020F0502020204030204"/>
                <a:cs typeface="Calibri"/>
              </a:rPr>
              <a:t> </a:t>
            </a:r>
            <a:r>
              <a:rPr lang="en-US" kern="0">
                <a:latin typeface="Calibri" panose="020F0502020204030204"/>
                <a:cs typeface="Calibri"/>
              </a:rPr>
              <a:t>project's engagement strategy and materials.</a:t>
            </a:r>
            <a:br>
              <a:rPr lang="en-US" kern="0">
                <a:latin typeface="Calibri" panose="020F0502020204030204"/>
                <a:cs typeface="Calibri"/>
              </a:rPr>
            </a:br>
            <a:endParaRPr lang="en-US" kern="0">
              <a:solidFill>
                <a:prstClr val="black"/>
              </a:solidFill>
              <a:latin typeface="Calibri" panose="020F0502020204030204"/>
              <a:ea typeface="Calibri"/>
              <a:cs typeface="Calibri"/>
            </a:endParaRPr>
          </a:p>
          <a:p>
            <a:r>
              <a:rPr lang="en-US" b="1" kern="0">
                <a:solidFill>
                  <a:schemeClr val="accent1"/>
                </a:solidFill>
                <a:latin typeface="Calibri" panose="020F0502020204030204"/>
                <a:cs typeface="Calibri"/>
              </a:rPr>
              <a:t>Build trust. </a:t>
            </a:r>
            <a:r>
              <a:rPr lang="en-US" kern="0">
                <a:solidFill>
                  <a:srgbClr val="000000"/>
                </a:solidFill>
                <a:latin typeface="Calibri" panose="020F0502020204030204"/>
                <a:cs typeface="Calibri"/>
              </a:rPr>
              <a:t>By working with these trusted community partners, Metro aims to rebuild trust with corridor communities that has eroded over the years. The goal of this</a:t>
            </a:r>
            <a:r>
              <a:rPr lang="en-US" kern="0">
                <a:latin typeface="Calibri" panose="020F0502020204030204"/>
                <a:cs typeface="Calibri"/>
              </a:rPr>
              <a:t> engagement is to </a:t>
            </a:r>
            <a:r>
              <a:rPr lang="en-US" b="1" kern="0">
                <a:latin typeface="Calibri" panose="020F0502020204030204"/>
                <a:cs typeface="Calibri"/>
              </a:rPr>
              <a:t>share and gather feedback </a:t>
            </a:r>
            <a:r>
              <a:rPr lang="en-US" kern="0">
                <a:latin typeface="Calibri" panose="020F0502020204030204"/>
                <a:cs typeface="Calibri"/>
              </a:rPr>
              <a:t>on the Draft Investment Plan in a </a:t>
            </a:r>
            <a:r>
              <a:rPr lang="en-US" b="1" kern="0">
                <a:latin typeface="Calibri" panose="020F0502020204030204"/>
                <a:cs typeface="Calibri"/>
              </a:rPr>
              <a:t>clear, open, and accessible manner</a:t>
            </a:r>
            <a:r>
              <a:rPr lang="en-US" kern="0">
                <a:latin typeface="Calibri" panose="020F0502020204030204"/>
                <a:cs typeface="Calibri"/>
              </a:rPr>
              <a:t>. </a:t>
            </a:r>
            <a:endParaRPr lang="en-US"/>
          </a:p>
          <a:p>
            <a:endParaRPr lang="en-US" kern="0">
              <a:solidFill>
                <a:prstClr val="black"/>
              </a:solidFill>
              <a:latin typeface="Calibri" panose="020F0502020204030204"/>
              <a:cs typeface="Calibri"/>
            </a:endParaRPr>
          </a:p>
          <a:p>
            <a:pPr>
              <a:defRPr/>
            </a:pPr>
            <a:r>
              <a:rPr lang="en-US" b="1" kern="0">
                <a:solidFill>
                  <a:schemeClr val="accent1"/>
                </a:solidFill>
                <a:latin typeface="Calibri" panose="020F0502020204030204"/>
                <a:cs typeface="Calibri"/>
              </a:rPr>
              <a:t>Targeted Outreach. </a:t>
            </a:r>
            <a:r>
              <a:rPr lang="en-US" kern="0">
                <a:solidFill>
                  <a:srgbClr val="000000"/>
                </a:solidFill>
                <a:latin typeface="Calibri" panose="020F0502020204030204"/>
                <a:cs typeface="Calibri"/>
              </a:rPr>
              <a:t> The CBOs enlisted are respected and trusted leaders within each of their communities, who</a:t>
            </a:r>
            <a:r>
              <a:rPr lang="en-US" kern="0">
                <a:latin typeface="Calibri" panose="020F0502020204030204"/>
                <a:cs typeface="Calibri"/>
              </a:rPr>
              <a:t> can a help us reach more community members, especially people from </a:t>
            </a:r>
            <a:r>
              <a:rPr lang="en-US" b="1" kern="0">
                <a:latin typeface="Calibri" panose="020F0502020204030204"/>
                <a:cs typeface="Calibri"/>
              </a:rPr>
              <a:t>underrepresented and impacted neighborhoods</a:t>
            </a:r>
            <a:r>
              <a:rPr lang="en-US" kern="0">
                <a:latin typeface="Calibri" panose="020F0502020204030204"/>
                <a:cs typeface="Calibri"/>
              </a:rPr>
              <a:t>. </a:t>
            </a:r>
            <a:endParaRPr lang="en-US" kern="0">
              <a:solidFill>
                <a:prstClr val="black"/>
              </a:solidFill>
              <a:latin typeface="Calibri" panose="020F0502020204030204"/>
              <a:cs typeface="Calibri"/>
            </a:endParaRPr>
          </a:p>
        </p:txBody>
      </p:sp>
      <p:sp>
        <p:nvSpPr>
          <p:cNvPr id="4" name="TextBox 1">
            <a:extLst>
              <a:ext uri="{FF2B5EF4-FFF2-40B4-BE49-F238E27FC236}">
                <a16:creationId xmlns:a16="http://schemas.microsoft.com/office/drawing/2014/main" id="{1C7B0297-A7B6-3D9D-F272-B9C336A322C9}"/>
              </a:ext>
            </a:extLst>
          </p:cNvPr>
          <p:cNvSpPr txBox="1"/>
          <p:nvPr/>
        </p:nvSpPr>
        <p:spPr>
          <a:xfrm>
            <a:off x="398481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438952424"/>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219883" y="245106"/>
            <a:ext cx="10467513" cy="429145"/>
          </a:xfrm>
        </p:spPr>
        <p:txBody>
          <a:bodyPr/>
          <a:lstStyle/>
          <a:p>
            <a:r>
              <a:rPr lang="en-US"/>
              <a:t>Task Force</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742791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10A68F-5ABF-FB01-DC23-9E045C21B30E}"/>
              </a:ext>
            </a:extLst>
          </p:cNvPr>
          <p:cNvPicPr>
            <a:picLocks noChangeAspect="1"/>
          </p:cNvPicPr>
          <p:nvPr/>
        </p:nvPicPr>
        <p:blipFill rotWithShape="1">
          <a:blip r:embed="rId4"/>
          <a:srcRect l="2650" t="1062" r="79623" b="27309"/>
          <a:stretch/>
        </p:blipFill>
        <p:spPr>
          <a:xfrm>
            <a:off x="11298869" y="178832"/>
            <a:ext cx="673248" cy="587376"/>
          </a:xfrm>
          <a:prstGeom prst="rect">
            <a:avLst/>
          </a:prstGeom>
          <a:ln>
            <a:solidFill>
              <a:schemeClr val="bg1">
                <a:lumMod val="95000"/>
              </a:schemeClr>
            </a:solidFill>
          </a:ln>
        </p:spPr>
      </p:pic>
      <p:grpSp>
        <p:nvGrpSpPr>
          <p:cNvPr id="18" name="Group 17">
            <a:extLst>
              <a:ext uri="{FF2B5EF4-FFF2-40B4-BE49-F238E27FC236}">
                <a16:creationId xmlns:a16="http://schemas.microsoft.com/office/drawing/2014/main" id="{8D533E31-F4D6-489C-2000-AE75EF0938AA}"/>
              </a:ext>
            </a:extLst>
          </p:cNvPr>
          <p:cNvGrpSpPr/>
          <p:nvPr/>
        </p:nvGrpSpPr>
        <p:grpSpPr>
          <a:xfrm>
            <a:off x="312106" y="1035425"/>
            <a:ext cx="11317518" cy="5615569"/>
            <a:chOff x="131304" y="928790"/>
            <a:chExt cx="13965014" cy="6929213"/>
          </a:xfrm>
        </p:grpSpPr>
        <p:sp>
          <p:nvSpPr>
            <p:cNvPr id="5" name="Title 1">
              <a:extLst>
                <a:ext uri="{FF2B5EF4-FFF2-40B4-BE49-F238E27FC236}">
                  <a16:creationId xmlns:a16="http://schemas.microsoft.com/office/drawing/2014/main" id="{4AEDC49B-7B55-8BAE-D9F1-92A4C6AC1045}"/>
                </a:ext>
              </a:extLst>
            </p:cNvPr>
            <p:cNvSpPr txBox="1">
              <a:spLocks/>
            </p:cNvSpPr>
            <p:nvPr/>
          </p:nvSpPr>
          <p:spPr>
            <a:xfrm>
              <a:off x="2011246" y="3286666"/>
              <a:ext cx="9045633" cy="429145"/>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solidFill>
                  <a:srgbClr val="FF0000"/>
                </a:solidFill>
                <a:ea typeface="Calibri"/>
                <a:cs typeface="Calibri"/>
              </a:endParaRPr>
            </a:p>
          </p:txBody>
        </p:sp>
        <p:pic>
          <p:nvPicPr>
            <p:cNvPr id="1026" name="Picture 2" descr="Home">
              <a:extLst>
                <a:ext uri="{FF2B5EF4-FFF2-40B4-BE49-F238E27FC236}">
                  <a16:creationId xmlns:a16="http://schemas.microsoft.com/office/drawing/2014/main" id="{26B783DC-5596-11CB-C48A-54942F182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35" y="1299411"/>
              <a:ext cx="1590611" cy="299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ham Christie Named COO of the Alameda Corridor Transportation Authority  | Business Wire">
              <a:extLst>
                <a:ext uri="{FF2B5EF4-FFF2-40B4-BE49-F238E27FC236}">
                  <a16:creationId xmlns:a16="http://schemas.microsoft.com/office/drawing/2014/main" id="{D35B26B2-FD81-2101-7A02-6AB8DB60B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813" y="928790"/>
              <a:ext cx="970079" cy="867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yclyx welcomes freight railway BNSF to consortium and John Lovenburg to  its executive advisory board | Agilyx">
              <a:extLst>
                <a:ext uri="{FF2B5EF4-FFF2-40B4-BE49-F238E27FC236}">
                  <a16:creationId xmlns:a16="http://schemas.microsoft.com/office/drawing/2014/main" id="{2D0D1D90-A3E9-39C0-D709-8F70B3FFEA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656" b="30129"/>
            <a:stretch/>
          </p:blipFill>
          <p:spPr bwMode="auto">
            <a:xfrm>
              <a:off x="4086202" y="1168550"/>
              <a:ext cx="2188413" cy="6380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gn In">
              <a:extLst>
                <a:ext uri="{FF2B5EF4-FFF2-40B4-BE49-F238E27FC236}">
                  <a16:creationId xmlns:a16="http://schemas.microsoft.com/office/drawing/2014/main" id="{4B159788-EBEB-E8F1-CB34-04D809BD5B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912" y="1043512"/>
              <a:ext cx="1238246" cy="10140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ateway Cities Council Of Governments 2022 Accomplishments">
              <a:extLst>
                <a:ext uri="{FF2B5EF4-FFF2-40B4-BE49-F238E27FC236}">
                  <a16:creationId xmlns:a16="http://schemas.microsoft.com/office/drawing/2014/main" id="{A0583A75-8C72-7F07-1885-37CE28AED1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062" y="3915424"/>
              <a:ext cx="1649473" cy="7718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owerForward - CALSTART">
              <a:extLst>
                <a:ext uri="{FF2B5EF4-FFF2-40B4-BE49-F238E27FC236}">
                  <a16:creationId xmlns:a16="http://schemas.microsoft.com/office/drawing/2014/main" id="{C73536A4-69F8-94CB-6D23-E99CA1903F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6549" y="1074019"/>
              <a:ext cx="894112" cy="9474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bout - Coalition for Clean Air">
              <a:extLst>
                <a:ext uri="{FF2B5EF4-FFF2-40B4-BE49-F238E27FC236}">
                  <a16:creationId xmlns:a16="http://schemas.microsoft.com/office/drawing/2014/main" id="{9A8CE3EB-8EDB-7015-C26D-773D21AA9E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56797" y="1211620"/>
              <a:ext cx="1600160" cy="7053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mmunities for a Better Environment">
              <a:extLst>
                <a:ext uri="{FF2B5EF4-FFF2-40B4-BE49-F238E27FC236}">
                  <a16:creationId xmlns:a16="http://schemas.microsoft.com/office/drawing/2014/main" id="{0E542BB3-9D6E-DA9A-58DE-8DD02D0592B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65" b="13886"/>
            <a:stretch/>
          </p:blipFill>
          <p:spPr bwMode="auto">
            <a:xfrm>
              <a:off x="12863551" y="928790"/>
              <a:ext cx="1067180" cy="11043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os Angeles County Board of Supervisors | Los Angeles CA">
              <a:extLst>
                <a:ext uri="{FF2B5EF4-FFF2-40B4-BE49-F238E27FC236}">
                  <a16:creationId xmlns:a16="http://schemas.microsoft.com/office/drawing/2014/main" id="{93F5AFA9-E188-E8BA-E5B0-352BE539914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889" t="13762" r="8666" b="20389"/>
            <a:stretch/>
          </p:blipFill>
          <p:spPr bwMode="auto">
            <a:xfrm>
              <a:off x="2264037" y="3698210"/>
              <a:ext cx="1491576" cy="11631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bout - Earthjustice">
              <a:extLst>
                <a:ext uri="{FF2B5EF4-FFF2-40B4-BE49-F238E27FC236}">
                  <a16:creationId xmlns:a16="http://schemas.microsoft.com/office/drawing/2014/main" id="{1A22F8CD-7F10-BC3B-4B54-7326D2A0E9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062" y="2500417"/>
              <a:ext cx="1819554" cy="36318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YCEJ (@EYCEJ) / X">
              <a:extLst>
                <a:ext uri="{FF2B5EF4-FFF2-40B4-BE49-F238E27FC236}">
                  <a16:creationId xmlns:a16="http://schemas.microsoft.com/office/drawing/2014/main" id="{EA29C82E-733D-BB08-8EAE-8837811DE0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317" b="8187"/>
            <a:stretch/>
          </p:blipFill>
          <p:spPr bwMode="auto">
            <a:xfrm>
              <a:off x="2307359" y="2232434"/>
              <a:ext cx="1205478" cy="104271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arbor Trucking Association: welcome all members! - Truck Sales Long Beach  &amp; Los Angeles">
              <a:extLst>
                <a:ext uri="{FF2B5EF4-FFF2-40B4-BE49-F238E27FC236}">
                  <a16:creationId xmlns:a16="http://schemas.microsoft.com/office/drawing/2014/main" id="{C77CFE5E-4215-B582-3D45-DCBEDFBBBA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08625" y="5105316"/>
              <a:ext cx="1169959" cy="116995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United We Stand | Team 848">
              <a:extLst>
                <a:ext uri="{FF2B5EF4-FFF2-40B4-BE49-F238E27FC236}">
                  <a16:creationId xmlns:a16="http://schemas.microsoft.com/office/drawing/2014/main" id="{6DCB6480-4CB6-468F-7E46-20BDB0BD5D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30187" y="6631376"/>
              <a:ext cx="905911" cy="117722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os Angeles County Business Federation">
              <a:extLst>
                <a:ext uri="{FF2B5EF4-FFF2-40B4-BE49-F238E27FC236}">
                  <a16:creationId xmlns:a16="http://schemas.microsoft.com/office/drawing/2014/main" id="{85451E54-4D2C-5E8F-186F-8C3B53FE67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528744" y="2431799"/>
              <a:ext cx="1525437" cy="81755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izFed - LA County Public Works - BizFed">
              <a:extLst>
                <a:ext uri="{FF2B5EF4-FFF2-40B4-BE49-F238E27FC236}">
                  <a16:creationId xmlns:a16="http://schemas.microsoft.com/office/drawing/2014/main" id="{F197B56E-4B1E-31F9-F6E0-054B6BC61B5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80601" y="3822497"/>
              <a:ext cx="1104796" cy="91246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70C66C4-B01F-0A48-AECF-739CBC6E694F}"/>
                </a:ext>
              </a:extLst>
            </p:cNvPr>
            <p:cNvGrpSpPr/>
            <p:nvPr/>
          </p:nvGrpSpPr>
          <p:grpSpPr>
            <a:xfrm>
              <a:off x="10298516" y="2250761"/>
              <a:ext cx="1516721" cy="1205256"/>
              <a:chOff x="6476088" y="3568222"/>
              <a:chExt cx="1682318" cy="1336847"/>
            </a:xfrm>
          </p:grpSpPr>
          <p:pic>
            <p:nvPicPr>
              <p:cNvPr id="1056" name="Picture 32" descr="LAEDC | Los Angeles County Economic Development Corporation">
                <a:extLst>
                  <a:ext uri="{FF2B5EF4-FFF2-40B4-BE49-F238E27FC236}">
                    <a16:creationId xmlns:a16="http://schemas.microsoft.com/office/drawing/2014/main" id="{E5DC9AAA-95B9-7034-A95F-B72A014C21A7}"/>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6977"/>
              <a:stretch/>
            </p:blipFill>
            <p:spPr bwMode="auto">
              <a:xfrm>
                <a:off x="6476088" y="4318739"/>
                <a:ext cx="1682318" cy="58633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Los Angeles County Economic Development Corporation (LAEDC) | LinkedIn">
                <a:extLst>
                  <a:ext uri="{FF2B5EF4-FFF2-40B4-BE49-F238E27FC236}">
                    <a16:creationId xmlns:a16="http://schemas.microsoft.com/office/drawing/2014/main" id="{77130ABA-281A-C5FF-AE9C-1F52005E327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15133" y="3568222"/>
                <a:ext cx="804227" cy="804227"/>
              </a:xfrm>
              <a:prstGeom prst="rect">
                <a:avLst/>
              </a:prstGeom>
              <a:noFill/>
              <a:extLst>
                <a:ext uri="{909E8E84-426E-40DD-AFC4-6F175D3DCCD1}">
                  <a14:hiddenFill xmlns:a14="http://schemas.microsoft.com/office/drawing/2010/main">
                    <a:solidFill>
                      <a:srgbClr val="FFFFFF"/>
                    </a:solidFill>
                  </a14:hiddenFill>
                </a:ext>
              </a:extLst>
            </p:spPr>
          </p:pic>
        </p:grpSp>
        <p:pic>
          <p:nvPicPr>
            <p:cNvPr id="1060" name="Picture 36" descr="LAUSD Schools To Remain Closed Through At Least May 1 Amid Coronavirus  Crisis – Deadline">
              <a:extLst>
                <a:ext uri="{FF2B5EF4-FFF2-40B4-BE49-F238E27FC236}">
                  <a16:creationId xmlns:a16="http://schemas.microsoft.com/office/drawing/2014/main" id="{F4E3339E-2F59-92DF-873E-865135AD379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1423" r="22983"/>
            <a:stretch/>
          </p:blipFill>
          <p:spPr bwMode="auto">
            <a:xfrm>
              <a:off x="6662273" y="2299650"/>
              <a:ext cx="1091525" cy="110317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esources for Renters – LB United">
              <a:extLst>
                <a:ext uri="{FF2B5EF4-FFF2-40B4-BE49-F238E27FC236}">
                  <a16:creationId xmlns:a16="http://schemas.microsoft.com/office/drawing/2014/main" id="{2418E032-6376-F88F-4076-1E78A79DB65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39964" y="2533479"/>
              <a:ext cx="1526947" cy="63806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Long Beach Alliance for Children with Asthma We CAN Control Asthma Now. -  ppt download">
              <a:extLst>
                <a:ext uri="{FF2B5EF4-FFF2-40B4-BE49-F238E27FC236}">
                  <a16:creationId xmlns:a16="http://schemas.microsoft.com/office/drawing/2014/main" id="{1B79C7F5-8D90-0025-C739-FA9082726B5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02868" y="4990358"/>
              <a:ext cx="1851132" cy="1386562"/>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Long Beach Transit COVID-19 Response | AFSCME District Council 36">
              <a:extLst>
                <a:ext uri="{FF2B5EF4-FFF2-40B4-BE49-F238E27FC236}">
                  <a16:creationId xmlns:a16="http://schemas.microsoft.com/office/drawing/2014/main" id="{66B2DD6C-D141-45B9-AB52-6C768CDB7C9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50560" y="6410319"/>
              <a:ext cx="1764878" cy="138271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ome - The California Endowment">
              <a:extLst>
                <a:ext uri="{FF2B5EF4-FFF2-40B4-BE49-F238E27FC236}">
                  <a16:creationId xmlns:a16="http://schemas.microsoft.com/office/drawing/2014/main" id="{9C09502B-719C-DCD4-1E4A-5651D88B322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1304" y="7271673"/>
              <a:ext cx="1868926" cy="58633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SULB's Center for International Trade &amp; Transportation (CITT) Receives a  Five-year Grant Renewal | CSULB">
              <a:extLst>
                <a:ext uri="{FF2B5EF4-FFF2-40B4-BE49-F238E27FC236}">
                  <a16:creationId xmlns:a16="http://schemas.microsoft.com/office/drawing/2014/main" id="{6C2A722C-D80E-C25A-FBF5-87C0E996A16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400014" y="6572178"/>
              <a:ext cx="1515387" cy="100842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Home Page">
              <a:extLst>
                <a:ext uri="{FF2B5EF4-FFF2-40B4-BE49-F238E27FC236}">
                  <a16:creationId xmlns:a16="http://schemas.microsoft.com/office/drawing/2014/main" id="{EB6DF238-185E-A694-E40B-0AC58FFCE8BE}"/>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6585" r="19489"/>
            <a:stretch/>
          </p:blipFill>
          <p:spPr bwMode="auto">
            <a:xfrm>
              <a:off x="8513012" y="2365421"/>
              <a:ext cx="1237557" cy="100842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Long Beach Residents Empowered">
              <a:extLst>
                <a:ext uri="{FF2B5EF4-FFF2-40B4-BE49-F238E27FC236}">
                  <a16:creationId xmlns:a16="http://schemas.microsoft.com/office/drawing/2014/main" id="{D85BD809-3155-12E4-4C76-9FACC6550F5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467292" y="5102920"/>
              <a:ext cx="1533939" cy="587376"/>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EPA - Pacific Southwest (@EPAregion9) / X">
              <a:extLst>
                <a:ext uri="{FF2B5EF4-FFF2-40B4-BE49-F238E27FC236}">
                  <a16:creationId xmlns:a16="http://schemas.microsoft.com/office/drawing/2014/main" id="{0CDD4C0D-A5EE-25BE-0037-02C951EEC2C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62414" y="5248476"/>
              <a:ext cx="1006024" cy="100602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Watson Land Company | LinkedIn">
              <a:extLst>
                <a:ext uri="{FF2B5EF4-FFF2-40B4-BE49-F238E27FC236}">
                  <a16:creationId xmlns:a16="http://schemas.microsoft.com/office/drawing/2014/main" id="{52970DB9-BDA4-16AC-7603-79E90F95D76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744545" y="6716976"/>
              <a:ext cx="1006024" cy="1006024"/>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BREATHE California of Los Angeles County - GuideStar Profile">
              <a:extLst>
                <a:ext uri="{FF2B5EF4-FFF2-40B4-BE49-F238E27FC236}">
                  <a16:creationId xmlns:a16="http://schemas.microsoft.com/office/drawing/2014/main" id="{122F4414-82B0-608D-9489-6FBBBC264AF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05182" y="5440670"/>
              <a:ext cx="2067069" cy="621637"/>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METRANS, a.s. | Prague">
              <a:extLst>
                <a:ext uri="{FF2B5EF4-FFF2-40B4-BE49-F238E27FC236}">
                  <a16:creationId xmlns:a16="http://schemas.microsoft.com/office/drawing/2014/main" id="{CDDAC300-D115-5223-4F5F-3095059FE138}"/>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8520" t="32808" r="18259" b="33554"/>
            <a:stretch/>
          </p:blipFill>
          <p:spPr bwMode="auto">
            <a:xfrm>
              <a:off x="6364466" y="7202582"/>
              <a:ext cx="1851132" cy="655421"/>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Metrolink">
              <a:extLst>
                <a:ext uri="{FF2B5EF4-FFF2-40B4-BE49-F238E27FC236}">
                  <a16:creationId xmlns:a16="http://schemas.microsoft.com/office/drawing/2014/main" id="{75D78CF1-ED30-3480-EDBD-2D524D38548D}"/>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20045" b="21068"/>
            <a:stretch/>
          </p:blipFill>
          <p:spPr bwMode="auto">
            <a:xfrm>
              <a:off x="338399" y="6272648"/>
              <a:ext cx="1454736" cy="856644"/>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NRDC — Chicago Actors' Call to Action">
              <a:extLst>
                <a:ext uri="{FF2B5EF4-FFF2-40B4-BE49-F238E27FC236}">
                  <a16:creationId xmlns:a16="http://schemas.microsoft.com/office/drawing/2014/main" id="{808C14F8-32D5-9FEB-1FFB-784F82399AFB}"/>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8782" t="9856" r="10565" b="11581"/>
            <a:stretch/>
          </p:blipFill>
          <p:spPr bwMode="auto">
            <a:xfrm>
              <a:off x="6469755" y="6410319"/>
              <a:ext cx="1678713" cy="690007"/>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FOR IMMEDIATE RELEASE Contact: Jessica Alvarenga June 21, 2021  jalvarenga@pmsasip.com 562-432-4042 Container Dwell Time is Slig">
              <a:extLst>
                <a:ext uri="{FF2B5EF4-FFF2-40B4-BE49-F238E27FC236}">
                  <a16:creationId xmlns:a16="http://schemas.microsoft.com/office/drawing/2014/main" id="{9D4A659D-9A47-AA3E-80D5-5485A8DF4C95}"/>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2143693" y="6037541"/>
              <a:ext cx="1952625" cy="433917"/>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Port of Long Beach launches new branding and website • Long Beach Post News">
              <a:extLst>
                <a:ext uri="{FF2B5EF4-FFF2-40B4-BE49-F238E27FC236}">
                  <a16:creationId xmlns:a16="http://schemas.microsoft.com/office/drawing/2014/main" id="{04FAFBEC-2C30-21B6-E4BE-6BD63093532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36329" y="3881408"/>
              <a:ext cx="1914552" cy="765821"/>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Port of Los Angeles | Los Angeles CA">
              <a:extLst>
                <a:ext uri="{FF2B5EF4-FFF2-40B4-BE49-F238E27FC236}">
                  <a16:creationId xmlns:a16="http://schemas.microsoft.com/office/drawing/2014/main" id="{663E7929-1687-EE2D-7DB1-ABC7F42786A8}"/>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556444" y="3698210"/>
              <a:ext cx="1222154" cy="1222154"/>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South Coast Air Quality Management District (South Coast AQMD) air quality  contributor profile | IQAir">
              <a:extLst>
                <a:ext uri="{FF2B5EF4-FFF2-40B4-BE49-F238E27FC236}">
                  <a16:creationId xmlns:a16="http://schemas.microsoft.com/office/drawing/2014/main" id="{058FB195-D203-06B7-FF09-E8CECAD67B97}"/>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55657" y="4915337"/>
              <a:ext cx="1357311" cy="1357311"/>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Southeast LA Collaborative – Transforming communities">
              <a:extLst>
                <a:ext uri="{FF2B5EF4-FFF2-40B4-BE49-F238E27FC236}">
                  <a16:creationId xmlns:a16="http://schemas.microsoft.com/office/drawing/2014/main" id="{80AA93B7-66F9-1BE1-3C9E-EE1FFFB5C64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439963" y="3796626"/>
              <a:ext cx="1619033" cy="941682"/>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SCAG logo - Coalition for Clean Air">
              <a:extLst>
                <a:ext uri="{FF2B5EF4-FFF2-40B4-BE49-F238E27FC236}">
                  <a16:creationId xmlns:a16="http://schemas.microsoft.com/office/drawing/2014/main" id="{BFC87531-FB30-24D1-C7CF-F6FEDBAE56EB}"/>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2568418" y="3739372"/>
              <a:ext cx="1446087" cy="974652"/>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a:extLst>
                <a:ext uri="{FF2B5EF4-FFF2-40B4-BE49-F238E27FC236}">
                  <a16:creationId xmlns:a16="http://schemas.microsoft.com/office/drawing/2014/main" id="{C063B055-0CA3-0650-05C0-2377456C166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87383" y="5085461"/>
              <a:ext cx="1020912" cy="1177224"/>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USC Equity Research Institute | Los Angeles CA">
              <a:extLst>
                <a:ext uri="{FF2B5EF4-FFF2-40B4-BE49-F238E27FC236}">
                  <a16:creationId xmlns:a16="http://schemas.microsoft.com/office/drawing/2014/main" id="{55B635F7-937C-6D4C-3A77-C9F63CF3A212}"/>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l="6812" t="16004" b="10734"/>
            <a:stretch/>
          </p:blipFill>
          <p:spPr bwMode="auto">
            <a:xfrm>
              <a:off x="12492506" y="6832591"/>
              <a:ext cx="1283886" cy="101385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
            <a:extLst>
              <a:ext uri="{FF2B5EF4-FFF2-40B4-BE49-F238E27FC236}">
                <a16:creationId xmlns:a16="http://schemas.microsoft.com/office/drawing/2014/main" id="{444892F7-7ED0-97D3-26E1-1268A9C1012B}"/>
              </a:ext>
            </a:extLst>
          </p:cNvPr>
          <p:cNvSpPr txBox="1"/>
          <p:nvPr/>
        </p:nvSpPr>
        <p:spPr>
          <a:xfrm>
            <a:off x="3936037" y="664162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3" name="Rectangle 2">
            <a:extLst>
              <a:ext uri="{FF2B5EF4-FFF2-40B4-BE49-F238E27FC236}">
                <a16:creationId xmlns:a16="http://schemas.microsoft.com/office/drawing/2014/main" id="{9D13DA17-87CC-9F84-9E6A-63C7C2D7A055}"/>
              </a:ext>
            </a:extLst>
          </p:cNvPr>
          <p:cNvSpPr/>
          <p:nvPr/>
        </p:nvSpPr>
        <p:spPr>
          <a:xfrm>
            <a:off x="10092765" y="4371822"/>
            <a:ext cx="1538074" cy="658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eamsters 848 (@Teamsters848) / X">
            <a:extLst>
              <a:ext uri="{FF2B5EF4-FFF2-40B4-BE49-F238E27FC236}">
                <a16:creationId xmlns:a16="http://schemas.microsoft.com/office/drawing/2014/main" id="{EAEE6FC2-1D37-CFF6-88AE-3A2E02F2A506}"/>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020" t="8087" r="13735" b="6715"/>
          <a:stretch/>
        </p:blipFill>
        <p:spPr bwMode="auto">
          <a:xfrm>
            <a:off x="10533598" y="4186679"/>
            <a:ext cx="706581" cy="86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721539"/>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C99381-FC16-B6AD-15B5-2BD2258D8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7793" y="3622946"/>
            <a:ext cx="2091842" cy="1467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8AD105-E073-9D7B-285F-7F256AB67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554" y="2795526"/>
            <a:ext cx="2055507" cy="1423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219883" y="224540"/>
            <a:ext cx="9045633" cy="429145"/>
          </a:xfrm>
        </p:spPr>
        <p:txBody>
          <a:bodyPr/>
          <a:lstStyle/>
          <a:p>
            <a:r>
              <a:rPr lang="en-US"/>
              <a:t>Community Leadership Committee</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85C8D27-C984-6E12-1DD6-00249BB3AAA5}"/>
              </a:ext>
            </a:extLst>
          </p:cNvPr>
          <p:cNvPicPr>
            <a:picLocks noChangeAspect="1"/>
          </p:cNvPicPr>
          <p:nvPr/>
        </p:nvPicPr>
        <p:blipFill rotWithShape="1">
          <a:blip r:embed="rId6"/>
          <a:srcRect l="27855" t="481" r="54418" b="27890"/>
          <a:stretch/>
        </p:blipFill>
        <p:spPr>
          <a:xfrm>
            <a:off x="11298869" y="178832"/>
            <a:ext cx="673248" cy="587376"/>
          </a:xfrm>
          <a:prstGeom prst="rect">
            <a:avLst/>
          </a:prstGeom>
          <a:ln>
            <a:solidFill>
              <a:schemeClr val="bg1">
                <a:lumMod val="95000"/>
              </a:schemeClr>
            </a:solidFill>
          </a:ln>
        </p:spPr>
      </p:pic>
      <p:grpSp>
        <p:nvGrpSpPr>
          <p:cNvPr id="24" name="Group 23">
            <a:extLst>
              <a:ext uri="{FF2B5EF4-FFF2-40B4-BE49-F238E27FC236}">
                <a16:creationId xmlns:a16="http://schemas.microsoft.com/office/drawing/2014/main" id="{7B572E2D-502E-C400-35A9-1B1963BCDEC7}"/>
              </a:ext>
            </a:extLst>
          </p:cNvPr>
          <p:cNvGrpSpPr/>
          <p:nvPr/>
        </p:nvGrpSpPr>
        <p:grpSpPr>
          <a:xfrm>
            <a:off x="7829669" y="1021780"/>
            <a:ext cx="4310810" cy="5811841"/>
            <a:chOff x="5576154" y="54822"/>
            <a:chExt cx="6661986" cy="8981692"/>
          </a:xfrm>
        </p:grpSpPr>
        <p:pic>
          <p:nvPicPr>
            <p:cNvPr id="22" name="Picture 21" descr="A group of people standing in front of a bus&#10;&#10;Description automatically generated">
              <a:extLst>
                <a:ext uri="{FF2B5EF4-FFF2-40B4-BE49-F238E27FC236}">
                  <a16:creationId xmlns:a16="http://schemas.microsoft.com/office/drawing/2014/main" id="{F733CBE7-33AB-0C49-E74B-D8C99A4E5600}"/>
                </a:ext>
              </a:extLst>
            </p:cNvPr>
            <p:cNvPicPr>
              <a:picLocks noChangeAspect="1"/>
            </p:cNvPicPr>
            <p:nvPr/>
          </p:nvPicPr>
          <p:blipFill rotWithShape="1">
            <a:blip r:embed="rId7"/>
            <a:srcRect l="3909" t="29188" r="64" b="13709"/>
            <a:stretch/>
          </p:blipFill>
          <p:spPr>
            <a:xfrm>
              <a:off x="5592412" y="54822"/>
              <a:ext cx="6645728" cy="2917424"/>
            </a:xfrm>
            <a:prstGeom prst="rect">
              <a:avLst/>
            </a:prstGeom>
            <a:ln>
              <a:noFill/>
            </a:ln>
          </p:spPr>
        </p:pic>
        <p:pic>
          <p:nvPicPr>
            <p:cNvPr id="23" name="Picture 22" descr="A group of people standing in front of a bus&#10;&#10;Description automatically generated">
              <a:extLst>
                <a:ext uri="{FF2B5EF4-FFF2-40B4-BE49-F238E27FC236}">
                  <a16:creationId xmlns:a16="http://schemas.microsoft.com/office/drawing/2014/main" id="{175A1D11-6B2D-651B-BF71-0BE0B520F6C6}"/>
                </a:ext>
              </a:extLst>
            </p:cNvPr>
            <p:cNvPicPr>
              <a:picLocks noChangeAspect="1"/>
            </p:cNvPicPr>
            <p:nvPr/>
          </p:nvPicPr>
          <p:blipFill rotWithShape="1">
            <a:blip r:embed="rId8"/>
            <a:srcRect l="3197" t="30983" r="3158"/>
            <a:stretch/>
          </p:blipFill>
          <p:spPr>
            <a:xfrm>
              <a:off x="5576154" y="6376598"/>
              <a:ext cx="6661814" cy="2659916"/>
            </a:xfrm>
            <a:prstGeom prst="rect">
              <a:avLst/>
            </a:prstGeom>
            <a:ln>
              <a:noFill/>
            </a:ln>
          </p:spPr>
        </p:pic>
      </p:grpSp>
      <p:sp>
        <p:nvSpPr>
          <p:cNvPr id="26" name="TextBox 1">
            <a:extLst>
              <a:ext uri="{FF2B5EF4-FFF2-40B4-BE49-F238E27FC236}">
                <a16:creationId xmlns:a16="http://schemas.microsoft.com/office/drawing/2014/main" id="{25110C23-2317-AA29-7FD4-BDC2818293BB}"/>
              </a:ext>
            </a:extLst>
          </p:cNvPr>
          <p:cNvSpPr txBox="1"/>
          <p:nvPr/>
        </p:nvSpPr>
        <p:spPr>
          <a:xfrm>
            <a:off x="3984811" y="661035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aphicFrame>
        <p:nvGraphicFramePr>
          <p:cNvPr id="6" name="Table 5">
            <a:extLst>
              <a:ext uri="{FF2B5EF4-FFF2-40B4-BE49-F238E27FC236}">
                <a16:creationId xmlns:a16="http://schemas.microsoft.com/office/drawing/2014/main" id="{6D6C6ADB-876C-0D62-D8B2-7BBB2D75D3C0}"/>
              </a:ext>
            </a:extLst>
          </p:cNvPr>
          <p:cNvGraphicFramePr>
            <a:graphicFrameLocks noGrp="1"/>
          </p:cNvGraphicFramePr>
          <p:nvPr>
            <p:extLst>
              <p:ext uri="{D42A27DB-BD31-4B8C-83A1-F6EECF244321}">
                <p14:modId xmlns:p14="http://schemas.microsoft.com/office/powerpoint/2010/main" val="1782446884"/>
              </p:ext>
            </p:extLst>
          </p:nvPr>
        </p:nvGraphicFramePr>
        <p:xfrm>
          <a:off x="280524" y="1142381"/>
          <a:ext cx="6791046" cy="4907280"/>
        </p:xfrm>
        <a:graphic>
          <a:graphicData uri="http://schemas.openxmlformats.org/drawingml/2006/table">
            <a:tbl>
              <a:tblPr firstRow="1" bandRow="1">
                <a:tableStyleId>{2D5ABB26-0587-4C30-8999-92F81FD0307C}</a:tableStyleId>
              </a:tblPr>
              <a:tblGrid>
                <a:gridCol w="6791046">
                  <a:extLst>
                    <a:ext uri="{9D8B030D-6E8A-4147-A177-3AD203B41FA5}">
                      <a16:colId xmlns:a16="http://schemas.microsoft.com/office/drawing/2014/main" val="1592294432"/>
                    </a:ext>
                  </a:extLst>
                </a:gridCol>
              </a:tblGrid>
              <a:tr h="264795">
                <a:tc>
                  <a:txBody>
                    <a:bodyPr/>
                    <a:lstStyle/>
                    <a:p>
                      <a:pPr marL="0" indent="0" fontAlgn="base">
                        <a:buFont typeface="Calibri" panose="020F0502020204030204" pitchFamily="34" charset="0"/>
                        <a:buNone/>
                        <a:tabLst/>
                      </a:pPr>
                      <a:r>
                        <a:rPr lang="en-US" sz="2000">
                          <a:effectLst/>
                        </a:rPr>
                        <a:t>Includes representatives from corridor communities:</a:t>
                      </a:r>
                    </a:p>
                  </a:txBody>
                  <a:tcPr anchor="b"/>
                </a:tc>
                <a:extLst>
                  <a:ext uri="{0D108BD9-81ED-4DB2-BD59-A6C34878D82A}">
                    <a16:rowId xmlns:a16="http://schemas.microsoft.com/office/drawing/2014/main" val="545732736"/>
                  </a:ext>
                </a:extLst>
              </a:tr>
              <a:tr h="264795">
                <a:tc>
                  <a:txBody>
                    <a:bodyPr/>
                    <a:lstStyle/>
                    <a:p>
                      <a:pPr marL="285750" indent="-285750" fontAlgn="base">
                        <a:buFont typeface="Calibri" panose="020F0502020204030204" pitchFamily="34" charset="0"/>
                        <a:buChar char="&gt;"/>
                      </a:pPr>
                      <a:r>
                        <a:rPr lang="en-US" sz="1600">
                          <a:effectLst/>
                        </a:rPr>
                        <a:t>Luis Mesa, Bell​</a:t>
                      </a:r>
                    </a:p>
                  </a:txBody>
                  <a:tcPr anchor="b"/>
                </a:tc>
                <a:extLst>
                  <a:ext uri="{0D108BD9-81ED-4DB2-BD59-A6C34878D82A}">
                    <a16:rowId xmlns:a16="http://schemas.microsoft.com/office/drawing/2014/main" val="939475610"/>
                  </a:ext>
                </a:extLst>
              </a:tr>
              <a:tr h="264795">
                <a:tc>
                  <a:txBody>
                    <a:bodyPr/>
                    <a:lstStyle/>
                    <a:p>
                      <a:pPr marL="285750" indent="-285750" fontAlgn="base">
                        <a:buFont typeface="Calibri" panose="020F0502020204030204" pitchFamily="34" charset="0"/>
                        <a:buChar char="&gt;"/>
                      </a:pPr>
                      <a:r>
                        <a:rPr lang="en-US" sz="1600">
                          <a:effectLst/>
                        </a:rPr>
                        <a:t>Natalie Diaz Rubio, Bell Gardens​​</a:t>
                      </a:r>
                    </a:p>
                  </a:txBody>
                  <a:tcPr anchor="b"/>
                </a:tc>
                <a:extLst>
                  <a:ext uri="{0D108BD9-81ED-4DB2-BD59-A6C34878D82A}">
                    <a16:rowId xmlns:a16="http://schemas.microsoft.com/office/drawing/2014/main" val="3853127361"/>
                  </a:ext>
                </a:extLst>
              </a:tr>
              <a:tr h="264795">
                <a:tc>
                  <a:txBody>
                    <a:bodyPr/>
                    <a:lstStyle/>
                    <a:p>
                      <a:pPr marL="285750" indent="-285750" fontAlgn="base">
                        <a:buFont typeface="Calibri" panose="020F0502020204030204" pitchFamily="34" charset="0"/>
                        <a:buChar char="&gt;"/>
                      </a:pPr>
                      <a:r>
                        <a:rPr lang="en-US" sz="1600">
                          <a:effectLst/>
                        </a:rPr>
                        <a:t>Emmanuel Godinez, Boyle Heights​​</a:t>
                      </a:r>
                    </a:p>
                  </a:txBody>
                  <a:tcPr anchor="b"/>
                </a:tc>
                <a:extLst>
                  <a:ext uri="{0D108BD9-81ED-4DB2-BD59-A6C34878D82A}">
                    <a16:rowId xmlns:a16="http://schemas.microsoft.com/office/drawing/2014/main" val="1339099936"/>
                  </a:ext>
                </a:extLst>
              </a:tr>
              <a:tr h="264795">
                <a:tc>
                  <a:txBody>
                    <a:bodyPr/>
                    <a:lstStyle/>
                    <a:p>
                      <a:pPr marL="285750" indent="-285750" fontAlgn="base">
                        <a:buFont typeface="Calibri" panose="020F0502020204030204" pitchFamily="34" charset="0"/>
                        <a:buChar char="&gt;"/>
                      </a:pPr>
                      <a:r>
                        <a:rPr lang="en-US" sz="1600" err="1">
                          <a:effectLst/>
                        </a:rPr>
                        <a:t>Fa'alagilagi</a:t>
                      </a:r>
                      <a:r>
                        <a:rPr lang="en-US" sz="1600">
                          <a:effectLst/>
                        </a:rPr>
                        <a:t> </a:t>
                      </a:r>
                      <a:r>
                        <a:rPr lang="en-US" sz="1600" err="1">
                          <a:effectLst/>
                        </a:rPr>
                        <a:t>Meni-Siliga</a:t>
                      </a:r>
                      <a:r>
                        <a:rPr lang="en-US" sz="1600">
                          <a:effectLst/>
                        </a:rPr>
                        <a:t>, Carson​​</a:t>
                      </a:r>
                    </a:p>
                  </a:txBody>
                  <a:tcPr anchor="b"/>
                </a:tc>
                <a:extLst>
                  <a:ext uri="{0D108BD9-81ED-4DB2-BD59-A6C34878D82A}">
                    <a16:rowId xmlns:a16="http://schemas.microsoft.com/office/drawing/2014/main" val="2844171715"/>
                  </a:ext>
                </a:extLst>
              </a:tr>
              <a:tr h="264795">
                <a:tc>
                  <a:txBody>
                    <a:bodyPr/>
                    <a:lstStyle/>
                    <a:p>
                      <a:pPr marL="285750" indent="-285750" fontAlgn="base">
                        <a:buFont typeface="Calibri" panose="020F0502020204030204" pitchFamily="34" charset="0"/>
                        <a:buChar char="&gt;"/>
                      </a:pPr>
                      <a:r>
                        <a:rPr lang="en-US" sz="1600">
                          <a:effectLst/>
                        </a:rPr>
                        <a:t>Alfonso </a:t>
                      </a:r>
                      <a:r>
                        <a:rPr lang="en-US" sz="1600" err="1">
                          <a:effectLst/>
                        </a:rPr>
                        <a:t>Garate</a:t>
                      </a:r>
                      <a:r>
                        <a:rPr lang="en-US" sz="1600">
                          <a:effectLst/>
                        </a:rPr>
                        <a:t>, Commerce​​</a:t>
                      </a:r>
                    </a:p>
                  </a:txBody>
                  <a:tcPr anchor="b"/>
                </a:tc>
                <a:extLst>
                  <a:ext uri="{0D108BD9-81ED-4DB2-BD59-A6C34878D82A}">
                    <a16:rowId xmlns:a16="http://schemas.microsoft.com/office/drawing/2014/main" val="920473577"/>
                  </a:ext>
                </a:extLst>
              </a:tr>
              <a:tr h="264795">
                <a:tc>
                  <a:txBody>
                    <a:bodyPr/>
                    <a:lstStyle/>
                    <a:p>
                      <a:pPr marL="285750" indent="-285750" fontAlgn="base">
                        <a:buFont typeface="Calibri" panose="020F0502020204030204" pitchFamily="34" charset="0"/>
                        <a:buChar char="&gt;"/>
                      </a:pPr>
                      <a:r>
                        <a:rPr lang="en-US" sz="1600">
                          <a:effectLst/>
                        </a:rPr>
                        <a:t>Phyllis </a:t>
                      </a:r>
                      <a:r>
                        <a:rPr lang="en-US" sz="1600" err="1">
                          <a:effectLst/>
                        </a:rPr>
                        <a:t>Ollison</a:t>
                      </a:r>
                      <a:r>
                        <a:rPr lang="en-US" sz="1600">
                          <a:effectLst/>
                        </a:rPr>
                        <a:t>, Compton​​</a:t>
                      </a:r>
                    </a:p>
                  </a:txBody>
                  <a:tcPr anchor="b"/>
                </a:tc>
                <a:extLst>
                  <a:ext uri="{0D108BD9-81ED-4DB2-BD59-A6C34878D82A}">
                    <a16:rowId xmlns:a16="http://schemas.microsoft.com/office/drawing/2014/main" val="731823222"/>
                  </a:ext>
                </a:extLst>
              </a:tr>
              <a:tr h="264795">
                <a:tc>
                  <a:txBody>
                    <a:bodyPr/>
                    <a:lstStyle/>
                    <a:p>
                      <a:pPr marL="285750" indent="-285750" fontAlgn="base">
                        <a:buFont typeface="Calibri" panose="020F0502020204030204" pitchFamily="34" charset="0"/>
                        <a:buChar char="&gt;"/>
                      </a:pPr>
                      <a:r>
                        <a:rPr lang="en-US" sz="1600">
                          <a:effectLst/>
                        </a:rPr>
                        <a:t>Irma Lopez, Cudahy​</a:t>
                      </a:r>
                    </a:p>
                  </a:txBody>
                  <a:tcPr anchor="b"/>
                </a:tc>
                <a:extLst>
                  <a:ext uri="{0D108BD9-81ED-4DB2-BD59-A6C34878D82A}">
                    <a16:rowId xmlns:a16="http://schemas.microsoft.com/office/drawing/2014/main" val="3311374000"/>
                  </a:ext>
                </a:extLst>
              </a:tr>
              <a:tr h="264795">
                <a:tc>
                  <a:txBody>
                    <a:bodyPr/>
                    <a:lstStyle/>
                    <a:p>
                      <a:pPr marL="285750" lvl="0" indent="-285750">
                        <a:buFont typeface="Calibri" panose="020F0502020204030204" pitchFamily="34" charset="0"/>
                        <a:buChar char="&gt;"/>
                      </a:pPr>
                      <a:r>
                        <a:rPr lang="en-US" sz="1600">
                          <a:effectLst/>
                        </a:rPr>
                        <a:t>Guadalupe Arellano, East LA</a:t>
                      </a:r>
                      <a:endParaRPr lang="en-US" sz="1600"/>
                    </a:p>
                    <a:p>
                      <a:pPr marL="285750" lvl="0" indent="-285750">
                        <a:buFont typeface="Calibri" panose="020F0502020204030204" pitchFamily="34" charset="0"/>
                        <a:buChar char="&gt;"/>
                      </a:pPr>
                      <a:r>
                        <a:rPr lang="en-US" sz="1600">
                          <a:effectLst/>
                        </a:rPr>
                        <a:t>Kathleen Barajas, East LA</a:t>
                      </a:r>
                    </a:p>
                    <a:p>
                      <a:pPr marL="285750" lvl="0" indent="-285750">
                        <a:buFont typeface="Calibri" panose="020F0502020204030204" pitchFamily="34" charset="0"/>
                        <a:buChar char="&gt;"/>
                      </a:pPr>
                      <a:r>
                        <a:rPr lang="en-US" sz="1600" b="0" i="0" u="none" strike="noStrike" noProof="0">
                          <a:solidFill>
                            <a:srgbClr val="000000"/>
                          </a:solidFill>
                          <a:effectLst/>
                          <a:latin typeface="Calibri"/>
                        </a:rPr>
                        <a:t>Miyuki Gomez, East LA </a:t>
                      </a:r>
                      <a:endParaRPr lang="en-US" sz="1600">
                        <a:effectLst/>
                      </a:endParaRPr>
                    </a:p>
                  </a:txBody>
                  <a:tcPr anchor="b"/>
                </a:tc>
                <a:extLst>
                  <a:ext uri="{0D108BD9-81ED-4DB2-BD59-A6C34878D82A}">
                    <a16:rowId xmlns:a16="http://schemas.microsoft.com/office/drawing/2014/main" val="3260993488"/>
                  </a:ext>
                </a:extLst>
              </a:tr>
              <a:tr h="264795">
                <a:tc>
                  <a:txBody>
                    <a:bodyPr/>
                    <a:lstStyle/>
                    <a:p>
                      <a:pPr marL="285750" indent="-285750" fontAlgn="base">
                        <a:buFont typeface="Calibri" panose="020F0502020204030204" pitchFamily="34" charset="0"/>
                        <a:buChar char="&gt;"/>
                      </a:pPr>
                      <a:r>
                        <a:rPr lang="en-US" sz="1600" err="1">
                          <a:effectLst/>
                        </a:rPr>
                        <a:t>Sinetta</a:t>
                      </a:r>
                      <a:r>
                        <a:rPr lang="en-US" sz="1600">
                          <a:effectLst/>
                        </a:rPr>
                        <a:t> Farley, East/Rancho Dominguez​</a:t>
                      </a:r>
                      <a:r>
                        <a:rPr lang="en-US" sz="1600" b="0" i="0" kern="1200">
                          <a:solidFill>
                            <a:schemeClr val="tx1"/>
                          </a:solidFill>
                          <a:effectLst/>
                          <a:latin typeface="+mn-lt"/>
                          <a:ea typeface="+mn-ea"/>
                          <a:cs typeface="+mn-cs"/>
                        </a:rPr>
                        <a:t> </a:t>
                      </a:r>
                      <a:endParaRPr lang="en-US" sz="1600">
                        <a:effectLst/>
                      </a:endParaRPr>
                    </a:p>
                  </a:txBody>
                  <a:tcPr anchor="b"/>
                </a:tc>
                <a:extLst>
                  <a:ext uri="{0D108BD9-81ED-4DB2-BD59-A6C34878D82A}">
                    <a16:rowId xmlns:a16="http://schemas.microsoft.com/office/drawing/2014/main" val="2208245909"/>
                  </a:ext>
                </a:extLst>
              </a:tr>
              <a:tr h="264795">
                <a:tc>
                  <a:txBody>
                    <a:bodyPr/>
                    <a:lstStyle/>
                    <a:p>
                      <a:pPr marL="285750" indent="-285750" fontAlgn="base">
                        <a:buFont typeface="Calibri" panose="020F0502020204030204" pitchFamily="34" charset="0"/>
                        <a:buChar char="&gt;"/>
                      </a:pPr>
                      <a:r>
                        <a:rPr lang="en-US" sz="1600">
                          <a:effectLst/>
                        </a:rPr>
                        <a:t>Jose Rodolfo Vallejo, Huntington Park​​</a:t>
                      </a:r>
                    </a:p>
                  </a:txBody>
                  <a:tcPr anchor="b"/>
                </a:tc>
                <a:extLst>
                  <a:ext uri="{0D108BD9-81ED-4DB2-BD59-A6C34878D82A}">
                    <a16:rowId xmlns:a16="http://schemas.microsoft.com/office/drawing/2014/main" val="1398910040"/>
                  </a:ext>
                </a:extLst>
              </a:tr>
              <a:tr h="264795">
                <a:tc>
                  <a:txBody>
                    <a:bodyPr/>
                    <a:lstStyle/>
                    <a:p>
                      <a:pPr marL="285750" indent="-285750" fontAlgn="base">
                        <a:buFont typeface="Calibri" panose="020F0502020204030204" pitchFamily="34" charset="0"/>
                        <a:buChar char="&gt;"/>
                      </a:pPr>
                      <a:r>
                        <a:rPr lang="en-US" sz="1600">
                          <a:effectLst/>
                        </a:rPr>
                        <a:t>Dan Wamba, Lakewood​</a:t>
                      </a:r>
                    </a:p>
                  </a:txBody>
                  <a:tcPr anchor="b"/>
                </a:tc>
                <a:extLst>
                  <a:ext uri="{0D108BD9-81ED-4DB2-BD59-A6C34878D82A}">
                    <a16:rowId xmlns:a16="http://schemas.microsoft.com/office/drawing/2014/main" val="4075706916"/>
                  </a:ext>
                </a:extLst>
              </a:tr>
              <a:tr h="264795">
                <a:tc>
                  <a:txBody>
                    <a:bodyPr/>
                    <a:lstStyle/>
                    <a:p>
                      <a:pPr marL="285750" indent="-285750" fontAlgn="base">
                        <a:buFont typeface="Calibri" panose="020F0502020204030204" pitchFamily="34" charset="0"/>
                        <a:buChar char="&gt;"/>
                      </a:pPr>
                      <a:r>
                        <a:rPr lang="en-US" sz="1600">
                          <a:effectLst/>
                        </a:rPr>
                        <a:t>Marcos Lopez, Long Beach​​</a:t>
                      </a:r>
                    </a:p>
                  </a:txBody>
                  <a:tcPr anchor="b"/>
                </a:tc>
                <a:extLst>
                  <a:ext uri="{0D108BD9-81ED-4DB2-BD59-A6C34878D82A}">
                    <a16:rowId xmlns:a16="http://schemas.microsoft.com/office/drawing/2014/main" val="1537716657"/>
                  </a:ext>
                </a:extLst>
              </a:tr>
            </a:tbl>
          </a:graphicData>
        </a:graphic>
      </p:graphicFrame>
      <p:graphicFrame>
        <p:nvGraphicFramePr>
          <p:cNvPr id="7" name="Table 6">
            <a:extLst>
              <a:ext uri="{FF2B5EF4-FFF2-40B4-BE49-F238E27FC236}">
                <a16:creationId xmlns:a16="http://schemas.microsoft.com/office/drawing/2014/main" id="{CC0380BD-86CB-3A27-677C-8608C403987C}"/>
              </a:ext>
            </a:extLst>
          </p:cNvPr>
          <p:cNvGraphicFramePr>
            <a:graphicFrameLocks noGrp="1"/>
          </p:cNvGraphicFramePr>
          <p:nvPr>
            <p:extLst>
              <p:ext uri="{D42A27DB-BD31-4B8C-83A1-F6EECF244321}">
                <p14:modId xmlns:p14="http://schemas.microsoft.com/office/powerpoint/2010/main" val="2227671976"/>
              </p:ext>
            </p:extLst>
          </p:nvPr>
        </p:nvGraphicFramePr>
        <p:xfrm>
          <a:off x="4207996" y="1101197"/>
          <a:ext cx="4886012" cy="4378428"/>
        </p:xfrm>
        <a:graphic>
          <a:graphicData uri="http://schemas.openxmlformats.org/drawingml/2006/table">
            <a:tbl>
              <a:tblPr firstRow="1" bandRow="1">
                <a:tableStyleId>{2D5ABB26-0587-4C30-8999-92F81FD0307C}</a:tableStyleId>
              </a:tblPr>
              <a:tblGrid>
                <a:gridCol w="4886012">
                  <a:extLst>
                    <a:ext uri="{9D8B030D-6E8A-4147-A177-3AD203B41FA5}">
                      <a16:colId xmlns:a16="http://schemas.microsoft.com/office/drawing/2014/main" val="1592294432"/>
                    </a:ext>
                  </a:extLst>
                </a:gridCol>
              </a:tblGrid>
              <a:tr h="415824">
                <a:tc>
                  <a:txBody>
                    <a:bodyPr/>
                    <a:lstStyle/>
                    <a:p>
                      <a:pPr marL="0" indent="0" fontAlgn="base">
                        <a:buFont typeface="Calibri" panose="020F0502020204030204" pitchFamily="34" charset="0"/>
                        <a:buNone/>
                        <a:tabLst/>
                      </a:pPr>
                      <a:endParaRPr lang="en-US" sz="2000">
                        <a:effectLst/>
                      </a:endParaRPr>
                    </a:p>
                  </a:txBody>
                  <a:tcPr anchor="b"/>
                </a:tc>
                <a:extLst>
                  <a:ext uri="{0D108BD9-81ED-4DB2-BD59-A6C34878D82A}">
                    <a16:rowId xmlns:a16="http://schemas.microsoft.com/office/drawing/2014/main" val="545732736"/>
                  </a:ext>
                </a:extLst>
              </a:tr>
              <a:tr h="607743">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Maria Reyes, Long Beach</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Marlene Sanchez, Long Beach</a:t>
                      </a:r>
                    </a:p>
                  </a:txBody>
                  <a:tcPr anchor="b"/>
                </a:tc>
                <a:extLst>
                  <a:ext uri="{0D108BD9-81ED-4DB2-BD59-A6C34878D82A}">
                    <a16:rowId xmlns:a16="http://schemas.microsoft.com/office/drawing/2014/main" val="939475610"/>
                  </a:ext>
                </a:extLst>
              </a:tr>
              <a:tr h="607743">
                <a:tc>
                  <a:txBody>
                    <a:bodyPr/>
                    <a:lstStyle/>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Aide Castro, Lynwood</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Elizabeth </a:t>
                      </a:r>
                      <a:r>
                        <a:rPr lang="en-US" sz="1600" kern="1200" err="1">
                          <a:solidFill>
                            <a:schemeClr val="tx1"/>
                          </a:solidFill>
                          <a:effectLst/>
                          <a:latin typeface="+mn-lt"/>
                          <a:ea typeface="+mn-ea"/>
                          <a:cs typeface="+mn-cs"/>
                        </a:rPr>
                        <a:t>Zamarripa</a:t>
                      </a:r>
                      <a:r>
                        <a:rPr lang="en-US" sz="1600" kern="1200">
                          <a:solidFill>
                            <a:schemeClr val="tx1"/>
                          </a:solidFill>
                          <a:effectLst/>
                          <a:latin typeface="+mn-lt"/>
                          <a:ea typeface="+mn-ea"/>
                          <a:cs typeface="+mn-cs"/>
                        </a:rPr>
                        <a:t>, Lynwood</a:t>
                      </a:r>
                    </a:p>
                  </a:txBody>
                  <a:tcPr anchor="b"/>
                </a:tc>
                <a:extLst>
                  <a:ext uri="{0D108BD9-81ED-4DB2-BD59-A6C34878D82A}">
                    <a16:rowId xmlns:a16="http://schemas.microsoft.com/office/drawing/2014/main" val="3853127361"/>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Jamila Cervantes, Maywood​​</a:t>
                      </a:r>
                    </a:p>
                  </a:txBody>
                  <a:tcPr anchor="b"/>
                </a:tc>
                <a:extLst>
                  <a:ext uri="{0D108BD9-81ED-4DB2-BD59-A6C34878D82A}">
                    <a16:rowId xmlns:a16="http://schemas.microsoft.com/office/drawing/2014/main" val="1339099936"/>
                  </a:ext>
                </a:extLst>
              </a:tr>
              <a:tr h="380120">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Andres Duarte, Montebello</a:t>
                      </a:r>
                    </a:p>
                  </a:txBody>
                  <a:tcPr anchor="b"/>
                </a:tc>
                <a:extLst>
                  <a:ext uri="{0D108BD9-81ED-4DB2-BD59-A6C34878D82A}">
                    <a16:rowId xmlns:a16="http://schemas.microsoft.com/office/drawing/2014/main" val="2844171715"/>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err="1">
                          <a:solidFill>
                            <a:schemeClr val="tx1"/>
                          </a:solidFill>
                          <a:effectLst/>
                          <a:latin typeface="+mn-lt"/>
                          <a:ea typeface="+mn-ea"/>
                          <a:cs typeface="+mn-cs"/>
                        </a:rPr>
                        <a:t>Tiesha</a:t>
                      </a:r>
                      <a:r>
                        <a:rPr lang="en-US" sz="1600" kern="1200">
                          <a:solidFill>
                            <a:schemeClr val="tx1"/>
                          </a:solidFill>
                          <a:effectLst/>
                          <a:latin typeface="+mn-lt"/>
                          <a:ea typeface="+mn-ea"/>
                          <a:cs typeface="+mn-cs"/>
                        </a:rPr>
                        <a:t> Davis, San Pedro</a:t>
                      </a:r>
                    </a:p>
                  </a:txBody>
                  <a:tcPr anchor="b"/>
                </a:tc>
                <a:extLst>
                  <a:ext uri="{0D108BD9-81ED-4DB2-BD59-A6C34878D82A}">
                    <a16:rowId xmlns:a16="http://schemas.microsoft.com/office/drawing/2014/main" val="920473577"/>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Esmeralda Hernandez, South Gate</a:t>
                      </a:r>
                    </a:p>
                  </a:txBody>
                  <a:tcPr anchor="b"/>
                </a:tc>
                <a:extLst>
                  <a:ext uri="{0D108BD9-81ED-4DB2-BD59-A6C34878D82A}">
                    <a16:rowId xmlns:a16="http://schemas.microsoft.com/office/drawing/2014/main" val="731823222"/>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Viridiana Preciado Cervantes, Walnut Park</a:t>
                      </a:r>
                    </a:p>
                  </a:txBody>
                  <a:tcPr anchor="b"/>
                </a:tc>
                <a:extLst>
                  <a:ext uri="{0D108BD9-81ED-4DB2-BD59-A6C34878D82A}">
                    <a16:rowId xmlns:a16="http://schemas.microsoft.com/office/drawing/2014/main" val="3311374000"/>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Manuel Arellano, Wilmington</a:t>
                      </a:r>
                    </a:p>
                  </a:txBody>
                  <a:tcPr anchor="b"/>
                </a:tc>
                <a:extLst>
                  <a:ext uri="{0D108BD9-81ED-4DB2-BD59-A6C34878D82A}">
                    <a16:rowId xmlns:a16="http://schemas.microsoft.com/office/drawing/2014/main" val="3260993488"/>
                  </a:ext>
                </a:extLst>
              </a:tr>
              <a:tr h="607743">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Dora Douglas, Vernon</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Kevin Shin, At-Large</a:t>
                      </a:r>
                    </a:p>
                  </a:txBody>
                  <a:tcPr anchor="b"/>
                </a:tc>
                <a:extLst>
                  <a:ext uri="{0D108BD9-81ED-4DB2-BD59-A6C34878D82A}">
                    <a16:rowId xmlns:a16="http://schemas.microsoft.com/office/drawing/2014/main" val="2208245909"/>
                  </a:ext>
                </a:extLst>
              </a:tr>
            </a:tbl>
          </a:graphicData>
        </a:graphic>
      </p:graphicFrame>
    </p:spTree>
    <p:extLst>
      <p:ext uri="{BB962C8B-B14F-4D97-AF65-F5344CB8AC3E}">
        <p14:creationId xmlns:p14="http://schemas.microsoft.com/office/powerpoint/2010/main" val="254452313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900D-5A30-FBCF-3345-4BCBFC757063}"/>
              </a:ext>
            </a:extLst>
          </p:cNvPr>
          <p:cNvSpPr>
            <a:spLocks noGrp="1"/>
          </p:cNvSpPr>
          <p:nvPr>
            <p:ph type="title"/>
          </p:nvPr>
        </p:nvSpPr>
        <p:spPr>
          <a:xfrm>
            <a:off x="219883" y="242569"/>
            <a:ext cx="9045633" cy="429145"/>
          </a:xfrm>
        </p:spPr>
        <p:txBody>
          <a:bodyPr/>
          <a:lstStyle/>
          <a:p>
            <a:r>
              <a:rPr lang="en-US"/>
              <a:t>Working Groups</a:t>
            </a:r>
          </a:p>
        </p:txBody>
      </p:sp>
      <p:sp>
        <p:nvSpPr>
          <p:cNvPr id="3" name="Content Placeholder 2">
            <a:extLst>
              <a:ext uri="{FF2B5EF4-FFF2-40B4-BE49-F238E27FC236}">
                <a16:creationId xmlns:a16="http://schemas.microsoft.com/office/drawing/2014/main" id="{637DCA91-24A0-01E6-E8E2-0BEC8235ECA0}"/>
              </a:ext>
            </a:extLst>
          </p:cNvPr>
          <p:cNvSpPr>
            <a:spLocks noGrp="1"/>
          </p:cNvSpPr>
          <p:nvPr>
            <p:ph idx="1"/>
          </p:nvPr>
        </p:nvSpPr>
        <p:spPr>
          <a:xfrm>
            <a:off x="219883" y="1142999"/>
            <a:ext cx="5876117" cy="4742065"/>
          </a:xfrm>
        </p:spPr>
        <p:txBody>
          <a:bodyPr vert="horz" lIns="91440" tIns="45720" rIns="91440" bIns="45720" rtlCol="0" anchor="t">
            <a:normAutofit/>
          </a:bodyPr>
          <a:lstStyle/>
          <a:p>
            <a:r>
              <a:rPr lang="en-US" b="1" i="0">
                <a:solidFill>
                  <a:srgbClr val="000000"/>
                </a:solidFill>
                <a:effectLst/>
                <a:latin typeface="Calibri "/>
              </a:rPr>
              <a:t>Purpose of Working Groups</a:t>
            </a:r>
            <a:r>
              <a:rPr lang="en-US" b="1">
                <a:solidFill>
                  <a:srgbClr val="000000"/>
                </a:solidFill>
                <a:latin typeface="Calibri "/>
              </a:rPr>
              <a:t> </a:t>
            </a:r>
            <a:endParaRPr lang="en-US" b="1" i="0">
              <a:solidFill>
                <a:srgbClr val="000000"/>
              </a:solidFill>
              <a:effectLst/>
              <a:latin typeface="Calibri "/>
            </a:endParaRPr>
          </a:p>
          <a:p>
            <a:pPr marL="572770" lvl="1"/>
            <a:r>
              <a:rPr lang="en-US">
                <a:solidFill>
                  <a:srgbClr val="000000"/>
                </a:solidFill>
                <a:latin typeface="Calibri "/>
              </a:rPr>
              <a:t>Research, analyze, and discuss specific issues</a:t>
            </a:r>
          </a:p>
          <a:p>
            <a:pPr marL="572770" lvl="1"/>
            <a:r>
              <a:rPr lang="en-US">
                <a:solidFill>
                  <a:srgbClr val="000000"/>
                </a:solidFill>
                <a:latin typeface="Calibri "/>
              </a:rPr>
              <a:t>Develop proposals and recommendations for CLC / Task Force consideration</a:t>
            </a:r>
          </a:p>
          <a:p>
            <a:pPr marL="572770" lvl="1"/>
            <a:r>
              <a:rPr lang="en-US" b="0" i="0">
                <a:solidFill>
                  <a:srgbClr val="000000"/>
                </a:solidFill>
                <a:effectLst/>
                <a:latin typeface="Calibri "/>
              </a:rPr>
              <a:t>Help facilitate focused and constructive meetings</a:t>
            </a:r>
          </a:p>
          <a:p>
            <a:pPr>
              <a:spcBef>
                <a:spcPts val="1800"/>
              </a:spcBef>
            </a:pPr>
            <a:r>
              <a:rPr lang="en-US" b="1" i="0">
                <a:solidFill>
                  <a:srgbClr val="000000"/>
                </a:solidFill>
                <a:effectLst/>
                <a:latin typeface="Calibri "/>
              </a:rPr>
              <a:t>Established Working Groups</a:t>
            </a:r>
            <a:r>
              <a:rPr lang="en-US" b="1">
                <a:solidFill>
                  <a:srgbClr val="000000"/>
                </a:solidFill>
                <a:latin typeface="Calibri "/>
              </a:rPr>
              <a:t> </a:t>
            </a:r>
            <a:endParaRPr lang="en-US" b="1" i="0">
              <a:solidFill>
                <a:srgbClr val="000000"/>
              </a:solidFill>
              <a:effectLst/>
              <a:latin typeface="Calibri "/>
            </a:endParaRPr>
          </a:p>
          <a:p>
            <a:pPr lvl="1"/>
            <a:r>
              <a:rPr lang="en-US">
                <a:solidFill>
                  <a:srgbClr val="000000"/>
                </a:solidFill>
                <a:latin typeface="Calibri "/>
              </a:rPr>
              <a:t>Equity Working Group (meets monthly)</a:t>
            </a:r>
          </a:p>
          <a:p>
            <a:pPr lvl="1"/>
            <a:r>
              <a:rPr lang="en-US">
                <a:solidFill>
                  <a:srgbClr val="000000"/>
                </a:solidFill>
                <a:latin typeface="Calibri "/>
              </a:rPr>
              <a:t>Zero-Emission Truck Working Group (meets monthly)</a:t>
            </a:r>
          </a:p>
          <a:p>
            <a:pPr lvl="1"/>
            <a:r>
              <a:rPr lang="en-US" b="0" i="0">
                <a:solidFill>
                  <a:srgbClr val="000000"/>
                </a:solidFill>
                <a:effectLst/>
                <a:latin typeface="Calibri "/>
              </a:rPr>
              <a:t>Coordinating Committee (meets as needed)</a:t>
            </a:r>
          </a:p>
          <a:p>
            <a:pPr algn="l">
              <a:spcBef>
                <a:spcPts val="1800"/>
              </a:spcBef>
            </a:pPr>
            <a:r>
              <a:rPr lang="en-US" b="1" i="0">
                <a:solidFill>
                  <a:srgbClr val="000000"/>
                </a:solidFill>
                <a:effectLst/>
                <a:latin typeface="Calibri "/>
              </a:rPr>
              <a:t>Participants</a:t>
            </a:r>
          </a:p>
          <a:p>
            <a:pPr lvl="1"/>
            <a:r>
              <a:rPr lang="en-US" b="0" i="0">
                <a:solidFill>
                  <a:srgbClr val="000000"/>
                </a:solidFill>
                <a:effectLst/>
                <a:latin typeface="Calibri "/>
              </a:rPr>
              <a:t>Task force members</a:t>
            </a:r>
          </a:p>
          <a:p>
            <a:pPr lvl="1"/>
            <a:r>
              <a:rPr lang="en-US" b="0" i="0">
                <a:solidFill>
                  <a:srgbClr val="000000"/>
                </a:solidFill>
                <a:effectLst/>
                <a:latin typeface="Calibri "/>
              </a:rPr>
              <a:t>CLC members</a:t>
            </a:r>
            <a:r>
              <a:rPr lang="en-US">
                <a:solidFill>
                  <a:srgbClr val="000000"/>
                </a:solidFill>
                <a:latin typeface="Calibri "/>
              </a:rPr>
              <a:t> </a:t>
            </a:r>
            <a:endParaRPr lang="en-US" b="0" i="0">
              <a:solidFill>
                <a:srgbClr val="000000"/>
              </a:solidFill>
              <a:effectLst/>
              <a:latin typeface="Calibri "/>
            </a:endParaRPr>
          </a:p>
          <a:p>
            <a:pPr lvl="1"/>
            <a:r>
              <a:rPr lang="en-US" b="0" i="0">
                <a:solidFill>
                  <a:srgbClr val="000000"/>
                </a:solidFill>
                <a:effectLst/>
                <a:latin typeface="Calibri "/>
              </a:rPr>
              <a:t>Additional stakeholders and experts</a:t>
            </a:r>
            <a:r>
              <a:rPr lang="en-US">
                <a:solidFill>
                  <a:srgbClr val="000000"/>
                </a:solidFill>
                <a:latin typeface="Calibri "/>
              </a:rPr>
              <a:t> </a:t>
            </a:r>
            <a:endParaRPr lang="en-US" b="0" i="0">
              <a:solidFill>
                <a:srgbClr val="000000"/>
              </a:solidFill>
              <a:effectLst/>
              <a:latin typeface="Calibri "/>
            </a:endParaRPr>
          </a:p>
        </p:txBody>
      </p:sp>
      <p:sp>
        <p:nvSpPr>
          <p:cNvPr id="4" name="Slide Number Placeholder 3">
            <a:extLst>
              <a:ext uri="{FF2B5EF4-FFF2-40B4-BE49-F238E27FC236}">
                <a16:creationId xmlns:a16="http://schemas.microsoft.com/office/drawing/2014/main" id="{A91601A6-A00A-887A-58EE-BE6FD8A87BB5}"/>
              </a:ext>
            </a:extLst>
          </p:cNvPr>
          <p:cNvSpPr>
            <a:spLocks noGrp="1"/>
          </p:cNvSpPr>
          <p:nvPr>
            <p:ph type="sldNum" sz="quarter" idx="12"/>
          </p:nvPr>
        </p:nvSpPr>
        <p:spPr/>
        <p:txBody>
          <a:bodyPr/>
          <a:lstStyle/>
          <a:p>
            <a:fld id="{2429C633-AF9B-9840-B7F1-7587910FEF71}" type="slidenum">
              <a:rPr lang="en-US" smtClean="0"/>
              <a:pPr/>
              <a:t>18</a:t>
            </a:fld>
            <a:endParaRPr lang="en-US"/>
          </a:p>
        </p:txBody>
      </p:sp>
      <p:pic>
        <p:nvPicPr>
          <p:cNvPr id="5" name="Picture 4">
            <a:extLst>
              <a:ext uri="{FF2B5EF4-FFF2-40B4-BE49-F238E27FC236}">
                <a16:creationId xmlns:a16="http://schemas.microsoft.com/office/drawing/2014/main" id="{E25950AD-C187-0325-E7EB-000EE2D2F7BF}"/>
              </a:ext>
            </a:extLst>
          </p:cNvPr>
          <p:cNvPicPr>
            <a:picLocks noChangeAspect="1"/>
          </p:cNvPicPr>
          <p:nvPr/>
        </p:nvPicPr>
        <p:blipFill rotWithShape="1">
          <a:blip r:embed="rId2"/>
          <a:srcRect l="53975" t="395" r="28298" b="27976"/>
          <a:stretch/>
        </p:blipFill>
        <p:spPr>
          <a:xfrm>
            <a:off x="11298869" y="178832"/>
            <a:ext cx="673248" cy="587376"/>
          </a:xfrm>
          <a:prstGeom prst="rect">
            <a:avLst/>
          </a:prstGeom>
          <a:ln>
            <a:solidFill>
              <a:schemeClr val="bg1">
                <a:lumMod val="95000"/>
              </a:schemeClr>
            </a:solidFill>
          </a:ln>
        </p:spPr>
      </p:pic>
      <p:pic>
        <p:nvPicPr>
          <p:cNvPr id="2050" name="Picture 2">
            <a:extLst>
              <a:ext uri="{FF2B5EF4-FFF2-40B4-BE49-F238E27FC236}">
                <a16:creationId xmlns:a16="http://schemas.microsoft.com/office/drawing/2014/main" id="{F4A30120-DFA6-BC42-0888-5BA628D75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958" y="1485586"/>
            <a:ext cx="5409190" cy="40568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AD1CF2D7-4FF7-F236-B589-5E2F053DB164}"/>
              </a:ext>
            </a:extLst>
          </p:cNvPr>
          <p:cNvSpPr txBox="1"/>
          <p:nvPr/>
        </p:nvSpPr>
        <p:spPr>
          <a:xfrm>
            <a:off x="398481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8" name="TextBox 7">
            <a:extLst>
              <a:ext uri="{FF2B5EF4-FFF2-40B4-BE49-F238E27FC236}">
                <a16:creationId xmlns:a16="http://schemas.microsoft.com/office/drawing/2014/main" id="{C9408946-AC50-1505-C5A1-B1ED1ED87713}"/>
              </a:ext>
            </a:extLst>
          </p:cNvPr>
          <p:cNvSpPr txBox="1"/>
          <p:nvPr/>
        </p:nvSpPr>
        <p:spPr>
          <a:xfrm>
            <a:off x="122382" y="5715000"/>
            <a:ext cx="3530150" cy="276999"/>
          </a:xfrm>
          <a:prstGeom prst="rect">
            <a:avLst/>
          </a:prstGeom>
          <a:noFill/>
        </p:spPr>
        <p:txBody>
          <a:bodyPr wrap="square">
            <a:spAutoFit/>
          </a:bodyPr>
          <a:lstStyle/>
          <a:p>
            <a:r>
              <a:rPr lang="en-US" sz="1200" i="1" kern="0">
                <a:latin typeface="Calibri" panose="020F0502020204030204"/>
                <a:cs typeface="Calibri"/>
              </a:rPr>
              <a:t>CLC	Community Leadership Committee</a:t>
            </a:r>
            <a:endParaRPr lang="en-US" sz="1200" i="1"/>
          </a:p>
        </p:txBody>
      </p:sp>
    </p:spTree>
    <p:extLst>
      <p:ext uri="{BB962C8B-B14F-4D97-AF65-F5344CB8AC3E}">
        <p14:creationId xmlns:p14="http://schemas.microsoft.com/office/powerpoint/2010/main" val="1255224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27B0-E42C-EC8E-CA86-D3ED391DB651}"/>
              </a:ext>
            </a:extLst>
          </p:cNvPr>
          <p:cNvSpPr>
            <a:spLocks noGrp="1"/>
          </p:cNvSpPr>
          <p:nvPr>
            <p:ph type="title"/>
          </p:nvPr>
        </p:nvSpPr>
        <p:spPr>
          <a:xfrm>
            <a:off x="203321" y="248070"/>
            <a:ext cx="9045633" cy="429145"/>
          </a:xfrm>
        </p:spPr>
        <p:txBody>
          <a:bodyPr/>
          <a:lstStyle/>
          <a:p>
            <a:r>
              <a:rPr lang="en-US"/>
              <a:t>Partnerships with Community Based Organizations</a:t>
            </a:r>
          </a:p>
        </p:txBody>
      </p:sp>
      <p:sp>
        <p:nvSpPr>
          <p:cNvPr id="3" name="Slide Number Placeholder 2">
            <a:extLst>
              <a:ext uri="{FF2B5EF4-FFF2-40B4-BE49-F238E27FC236}">
                <a16:creationId xmlns:a16="http://schemas.microsoft.com/office/drawing/2014/main" id="{9B405584-656D-DA13-58A3-0399756AB42B}"/>
              </a:ext>
            </a:extLst>
          </p:cNvPr>
          <p:cNvSpPr>
            <a:spLocks noGrp="1"/>
          </p:cNvSpPr>
          <p:nvPr>
            <p:ph type="sldNum" sz="quarter" idx="12"/>
          </p:nvPr>
        </p:nvSpPr>
        <p:spPr/>
        <p:txBody>
          <a:bodyPr/>
          <a:lstStyle/>
          <a:p>
            <a:fld id="{2429C633-AF9B-9840-B7F1-7587910FEF71}" type="slidenum">
              <a:rPr lang="en-US" smtClean="0"/>
              <a:pPr/>
              <a:t>19</a:t>
            </a:fld>
            <a:endParaRPr lang="en-US"/>
          </a:p>
        </p:txBody>
      </p:sp>
      <p:sp>
        <p:nvSpPr>
          <p:cNvPr id="4" name="TextBox 1">
            <a:extLst>
              <a:ext uri="{FF2B5EF4-FFF2-40B4-BE49-F238E27FC236}">
                <a16:creationId xmlns:a16="http://schemas.microsoft.com/office/drawing/2014/main" id="{1C7B0297-A7B6-3D9D-F272-B9C336A322C9}"/>
              </a:ext>
            </a:extLst>
          </p:cNvPr>
          <p:cNvSpPr txBox="1"/>
          <p:nvPr/>
        </p:nvSpPr>
        <p:spPr>
          <a:xfrm>
            <a:off x="3846138" y="660366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5" name="Content Placeholder 4">
            <a:extLst>
              <a:ext uri="{FF2B5EF4-FFF2-40B4-BE49-F238E27FC236}">
                <a16:creationId xmlns:a16="http://schemas.microsoft.com/office/drawing/2014/main" id="{3BBB4905-D43C-1D95-E36D-7A1FE277E240}"/>
              </a:ext>
            </a:extLst>
          </p:cNvPr>
          <p:cNvSpPr>
            <a:spLocks noGrp="1"/>
          </p:cNvSpPr>
          <p:nvPr>
            <p:ph sz="half" idx="1"/>
          </p:nvPr>
        </p:nvSpPr>
        <p:spPr>
          <a:xfrm>
            <a:off x="216927" y="1003006"/>
            <a:ext cx="5740400" cy="5062328"/>
          </a:xfrm>
        </p:spPr>
        <p:txBody>
          <a:bodyPr vert="horz" lIns="91440" tIns="45720" rIns="91440" bIns="45720" rtlCol="0" anchor="t">
            <a:normAutofit/>
          </a:bodyPr>
          <a:lstStyle/>
          <a:p>
            <a:pPr marL="0" indent="0">
              <a:lnSpc>
                <a:spcPts val="3200"/>
              </a:lnSpc>
              <a:buNone/>
              <a:defRPr/>
            </a:pPr>
            <a:r>
              <a:rPr lang="en-US" sz="2000" b="1"/>
              <a:t>CBO* Partnership Goals</a:t>
            </a:r>
            <a:endParaRPr lang="en-US" sz="2400" b="1"/>
          </a:p>
          <a:p>
            <a:pPr marL="342900" lvl="1" indent="-342900">
              <a:lnSpc>
                <a:spcPct val="100000"/>
              </a:lnSpc>
              <a:spcBef>
                <a:spcPts val="1200"/>
              </a:spcBef>
              <a:spcAft>
                <a:spcPts val="600"/>
              </a:spcAft>
              <a:buFontTx/>
              <a:buChar char="&gt;"/>
              <a:defRPr/>
            </a:pPr>
            <a:r>
              <a:rPr lang="en-US" sz="2000" i="1">
                <a:cs typeface="Calibri"/>
              </a:rPr>
              <a:t>Ensure greater outcomes in public participation</a:t>
            </a:r>
          </a:p>
          <a:p>
            <a:pPr marL="342900" lvl="1" indent="-342900">
              <a:lnSpc>
                <a:spcPct val="100000"/>
              </a:lnSpc>
              <a:spcBef>
                <a:spcPts val="1200"/>
              </a:spcBef>
              <a:spcAft>
                <a:spcPts val="600"/>
              </a:spcAft>
              <a:buFontTx/>
              <a:buChar char="&gt;"/>
              <a:defRPr/>
            </a:pPr>
            <a:r>
              <a:rPr lang="en-US" sz="2000" i="1">
                <a:cs typeface="Calibri"/>
              </a:rPr>
              <a:t>Reach additional communities and stakeholders </a:t>
            </a:r>
          </a:p>
          <a:p>
            <a:pPr marL="342900" lvl="1" indent="-342900">
              <a:lnSpc>
                <a:spcPct val="100000"/>
              </a:lnSpc>
              <a:spcBef>
                <a:spcPts val="1200"/>
              </a:spcBef>
              <a:spcAft>
                <a:spcPts val="600"/>
              </a:spcAft>
              <a:buFontTx/>
              <a:buChar char="&gt;"/>
              <a:defRPr/>
            </a:pPr>
            <a:r>
              <a:rPr lang="en-US" sz="2000" i="1">
                <a:cs typeface="Calibri"/>
              </a:rPr>
              <a:t>Provide project information to equity-focused communities (EFC) and other areas </a:t>
            </a:r>
            <a:endParaRPr lang="en-US" sz="2000" i="1">
              <a:ea typeface="Calibri"/>
              <a:cs typeface="Calibri"/>
            </a:endParaRPr>
          </a:p>
          <a:p>
            <a:pPr marL="342900" lvl="1" indent="-342900">
              <a:lnSpc>
                <a:spcPct val="100000"/>
              </a:lnSpc>
              <a:spcBef>
                <a:spcPts val="1200"/>
              </a:spcBef>
              <a:spcAft>
                <a:spcPts val="600"/>
              </a:spcAft>
              <a:buFontTx/>
              <a:buChar char="&gt;"/>
              <a:defRPr/>
            </a:pPr>
            <a:r>
              <a:rPr lang="en-US" sz="2000" i="1">
                <a:cs typeface="Calibri"/>
              </a:rPr>
              <a:t>Cultivate trust with the community.</a:t>
            </a:r>
            <a:endParaRPr lang="en-US" sz="2000" i="1">
              <a:ea typeface="Calibri"/>
              <a:cs typeface="Calibri"/>
            </a:endParaRPr>
          </a:p>
          <a:p>
            <a:pPr marL="342900" lvl="1" indent="-342900">
              <a:lnSpc>
                <a:spcPct val="100000"/>
              </a:lnSpc>
              <a:spcBef>
                <a:spcPts val="1200"/>
              </a:spcBef>
              <a:spcAft>
                <a:spcPts val="600"/>
              </a:spcAft>
              <a:buFontTx/>
              <a:buChar char="&gt;"/>
              <a:defRPr/>
            </a:pPr>
            <a:r>
              <a:rPr lang="en-US" sz="2000" i="1">
                <a:solidFill>
                  <a:srgbClr val="000000"/>
                </a:solidFill>
                <a:effectLst/>
                <a:latin typeface="Calibri"/>
                <a:ea typeface="Calibri"/>
                <a:cs typeface="Calibri"/>
              </a:rPr>
              <a:t>Foster positive relationships with active CBOs.</a:t>
            </a:r>
            <a:endParaRPr lang="en-US" sz="2000" i="1">
              <a:latin typeface="Calibri"/>
              <a:ea typeface="Calibri"/>
              <a:cs typeface="Calibri"/>
            </a:endParaRPr>
          </a:p>
        </p:txBody>
      </p:sp>
      <p:pic>
        <p:nvPicPr>
          <p:cNvPr id="7" name="Graphic 6" descr="Cycle with people with solid fill">
            <a:extLst>
              <a:ext uri="{FF2B5EF4-FFF2-40B4-BE49-F238E27FC236}">
                <a16:creationId xmlns:a16="http://schemas.microsoft.com/office/drawing/2014/main" id="{32A5BF1F-379A-21BA-3A87-60E94910D6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5952" y="51710"/>
            <a:ext cx="888998" cy="888998"/>
          </a:xfrm>
          <a:prstGeom prst="rect">
            <a:avLst/>
          </a:prstGeom>
        </p:spPr>
      </p:pic>
      <p:grpSp>
        <p:nvGrpSpPr>
          <p:cNvPr id="48" name="Group 47">
            <a:extLst>
              <a:ext uri="{FF2B5EF4-FFF2-40B4-BE49-F238E27FC236}">
                <a16:creationId xmlns:a16="http://schemas.microsoft.com/office/drawing/2014/main" id="{EC753589-1605-0992-457C-8B337D453720}"/>
              </a:ext>
            </a:extLst>
          </p:cNvPr>
          <p:cNvGrpSpPr/>
          <p:nvPr/>
        </p:nvGrpSpPr>
        <p:grpSpPr>
          <a:xfrm>
            <a:off x="6084599" y="1098400"/>
            <a:ext cx="6151057" cy="4018708"/>
            <a:chOff x="1232721" y="1056276"/>
            <a:chExt cx="7260144" cy="4743317"/>
          </a:xfrm>
        </p:grpSpPr>
        <p:sp>
          <p:nvSpPr>
            <p:cNvPr id="9" name="Rectangle 8">
              <a:extLst>
                <a:ext uri="{FF2B5EF4-FFF2-40B4-BE49-F238E27FC236}">
                  <a16:creationId xmlns:a16="http://schemas.microsoft.com/office/drawing/2014/main" id="{CE415E27-6DDF-1B90-F0B7-F0BC75906684}"/>
                </a:ext>
              </a:extLst>
            </p:cNvPr>
            <p:cNvSpPr/>
            <p:nvPr/>
          </p:nvSpPr>
          <p:spPr>
            <a:xfrm>
              <a:off x="1232721" y="1118058"/>
              <a:ext cx="3452994" cy="4669499"/>
            </a:xfrm>
            <a:prstGeom prst="rect">
              <a:avLst/>
            </a:prstGeom>
            <a:solidFill>
              <a:srgbClr val="EB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371381D2-76BB-F78A-FFC8-93AE152E5491}"/>
                </a:ext>
              </a:extLst>
            </p:cNvPr>
            <p:cNvSpPr/>
            <p:nvPr/>
          </p:nvSpPr>
          <p:spPr>
            <a:xfrm>
              <a:off x="4773879" y="1130094"/>
              <a:ext cx="3430160" cy="4669499"/>
            </a:xfrm>
            <a:prstGeom prst="rect">
              <a:avLst/>
            </a:prstGeom>
            <a:solidFill>
              <a:srgbClr val="FEF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Rounded Corners 10">
              <a:extLst>
                <a:ext uri="{FF2B5EF4-FFF2-40B4-BE49-F238E27FC236}">
                  <a16:creationId xmlns:a16="http://schemas.microsoft.com/office/drawing/2014/main" id="{1A8FC080-70E8-39AA-E2FD-0CD57AB9599A}"/>
                </a:ext>
              </a:extLst>
            </p:cNvPr>
            <p:cNvSpPr/>
            <p:nvPr/>
          </p:nvSpPr>
          <p:spPr>
            <a:xfrm>
              <a:off x="4773879" y="1080651"/>
              <a:ext cx="3430160" cy="442285"/>
            </a:xfrm>
            <a:prstGeom prst="roundRect">
              <a:avLst/>
            </a:prstGeom>
            <a:solidFill>
              <a:srgbClr val="F4ED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0A687014-8790-2D05-588E-3A201DA9E286}"/>
                </a:ext>
              </a:extLst>
            </p:cNvPr>
            <p:cNvSpPr txBox="1"/>
            <p:nvPr/>
          </p:nvSpPr>
          <p:spPr>
            <a:xfrm>
              <a:off x="5429259" y="3784853"/>
              <a:ext cx="2364812" cy="336026"/>
            </a:xfrm>
            <a:prstGeom prst="rect">
              <a:avLst/>
            </a:prstGeom>
            <a:noFill/>
          </p:spPr>
          <p:txBody>
            <a:bodyPr wrap="square">
              <a:spAutoFit/>
            </a:bodyPr>
            <a:lstStyle/>
            <a:p>
              <a:pPr lvl="0">
                <a:lnSpc>
                  <a:spcPts val="1500"/>
                </a:lnSpc>
              </a:pPr>
              <a:r>
                <a:rPr lang="en-US" sz="1400" b="1" i="0" u="none" strike="noStrike" noProof="0">
                  <a:solidFill>
                    <a:srgbClr val="000000"/>
                  </a:solidFill>
                  <a:latin typeface="Calibri"/>
                </a:rPr>
                <a:t>School Outreach</a:t>
              </a:r>
            </a:p>
          </p:txBody>
        </p:sp>
        <p:sp>
          <p:nvSpPr>
            <p:cNvPr id="13" name="TextBox 12">
              <a:extLst>
                <a:ext uri="{FF2B5EF4-FFF2-40B4-BE49-F238E27FC236}">
                  <a16:creationId xmlns:a16="http://schemas.microsoft.com/office/drawing/2014/main" id="{7D18E1C4-ADEC-BE15-F4B6-B9FF5F3E4FA1}"/>
                </a:ext>
              </a:extLst>
            </p:cNvPr>
            <p:cNvSpPr txBox="1"/>
            <p:nvPr/>
          </p:nvSpPr>
          <p:spPr>
            <a:xfrm>
              <a:off x="5440702" y="2737633"/>
              <a:ext cx="2677217" cy="336026"/>
            </a:xfrm>
            <a:prstGeom prst="rect">
              <a:avLst/>
            </a:prstGeom>
            <a:noFill/>
          </p:spPr>
          <p:txBody>
            <a:bodyPr wrap="square">
              <a:spAutoFit/>
            </a:bodyPr>
            <a:lstStyle/>
            <a:p>
              <a:pPr>
                <a:lnSpc>
                  <a:spcPts val="1500"/>
                </a:lnSpc>
              </a:pPr>
              <a:r>
                <a:rPr lang="en-US" sz="1400" b="1" i="0" u="none" strike="noStrike" noProof="0">
                  <a:solidFill>
                    <a:srgbClr val="000000"/>
                  </a:solidFill>
                  <a:latin typeface="Calibri"/>
                </a:rPr>
                <a:t>Transit-intercept</a:t>
              </a:r>
              <a:r>
                <a:rPr lang="en-US" sz="1400" b="1">
                  <a:solidFill>
                    <a:srgbClr val="000000"/>
                  </a:solidFill>
                  <a:latin typeface="Calibri"/>
                </a:rPr>
                <a:t>s</a:t>
              </a:r>
              <a:endParaRPr lang="en-US" sz="1400" b="1" i="0" u="none" strike="noStrike" noProof="0">
                <a:solidFill>
                  <a:srgbClr val="000000"/>
                </a:solidFill>
                <a:latin typeface="Calibri"/>
              </a:endParaRPr>
            </a:p>
          </p:txBody>
        </p:sp>
        <p:sp>
          <p:nvSpPr>
            <p:cNvPr id="14" name="TextBox 13">
              <a:extLst>
                <a:ext uri="{FF2B5EF4-FFF2-40B4-BE49-F238E27FC236}">
                  <a16:creationId xmlns:a16="http://schemas.microsoft.com/office/drawing/2014/main" id="{F5821FFE-6753-1966-A155-504FFE22C080}"/>
                </a:ext>
              </a:extLst>
            </p:cNvPr>
            <p:cNvSpPr txBox="1"/>
            <p:nvPr/>
          </p:nvSpPr>
          <p:spPr>
            <a:xfrm>
              <a:off x="5483847" y="4344576"/>
              <a:ext cx="3009018" cy="336026"/>
            </a:xfrm>
            <a:prstGeom prst="rect">
              <a:avLst/>
            </a:prstGeom>
            <a:noFill/>
          </p:spPr>
          <p:txBody>
            <a:bodyPr wrap="square">
              <a:spAutoFit/>
            </a:bodyPr>
            <a:lstStyle/>
            <a:p>
              <a:pPr lvl="0">
                <a:lnSpc>
                  <a:spcPts val="1500"/>
                </a:lnSpc>
                <a:buClr>
                  <a:srgbClr val="000000"/>
                </a:buClr>
              </a:pPr>
              <a:r>
                <a:rPr lang="en-US" sz="1400" b="1" i="0" u="none" strike="noStrike" noProof="0">
                  <a:solidFill>
                    <a:srgbClr val="000000"/>
                  </a:solidFill>
                  <a:latin typeface="Calibri"/>
                </a:rPr>
                <a:t>CBO</a:t>
              </a:r>
              <a:r>
                <a:rPr lang="en-US" sz="1400" b="1">
                  <a:solidFill>
                    <a:srgbClr val="000000"/>
                  </a:solidFill>
                  <a:latin typeface="Calibri"/>
                </a:rPr>
                <a:t> Co-hosted meetings </a:t>
              </a:r>
              <a:endParaRPr lang="en-US" sz="1400" i="1"/>
            </a:p>
          </p:txBody>
        </p:sp>
        <p:sp>
          <p:nvSpPr>
            <p:cNvPr id="15" name="TextBox 14">
              <a:extLst>
                <a:ext uri="{FF2B5EF4-FFF2-40B4-BE49-F238E27FC236}">
                  <a16:creationId xmlns:a16="http://schemas.microsoft.com/office/drawing/2014/main" id="{485909A4-ED37-0B8E-8279-8601E21F6132}"/>
                </a:ext>
              </a:extLst>
            </p:cNvPr>
            <p:cNvSpPr txBox="1"/>
            <p:nvPr/>
          </p:nvSpPr>
          <p:spPr>
            <a:xfrm>
              <a:off x="5429259" y="3317296"/>
              <a:ext cx="3063606" cy="336026"/>
            </a:xfrm>
            <a:prstGeom prst="rect">
              <a:avLst/>
            </a:prstGeom>
            <a:noFill/>
          </p:spPr>
          <p:txBody>
            <a:bodyPr wrap="square">
              <a:spAutoFit/>
            </a:bodyPr>
            <a:lstStyle/>
            <a:p>
              <a:pPr lvl="0">
                <a:lnSpc>
                  <a:spcPts val="1500"/>
                </a:lnSpc>
              </a:pPr>
              <a:r>
                <a:rPr lang="en-US" sz="1400" b="1"/>
                <a:t>Business Corridor Outreach</a:t>
              </a:r>
            </a:p>
          </p:txBody>
        </p:sp>
        <p:sp>
          <p:nvSpPr>
            <p:cNvPr id="16" name="TextBox 15">
              <a:extLst>
                <a:ext uri="{FF2B5EF4-FFF2-40B4-BE49-F238E27FC236}">
                  <a16:creationId xmlns:a16="http://schemas.microsoft.com/office/drawing/2014/main" id="{14DBA59D-7BDC-057A-D117-A6D5F47D67F1}"/>
                </a:ext>
              </a:extLst>
            </p:cNvPr>
            <p:cNvSpPr txBox="1"/>
            <p:nvPr/>
          </p:nvSpPr>
          <p:spPr>
            <a:xfrm>
              <a:off x="4800628" y="1120877"/>
              <a:ext cx="2730188" cy="435926"/>
            </a:xfrm>
            <a:prstGeom prst="rect">
              <a:avLst/>
            </a:prstGeom>
            <a:noFill/>
          </p:spPr>
          <p:txBody>
            <a:bodyPr wrap="square">
              <a:spAutoFit/>
            </a:bodyPr>
            <a:lstStyle/>
            <a:p>
              <a:r>
                <a:rPr lang="en-US" b="1"/>
                <a:t>Engagement Activities</a:t>
              </a:r>
            </a:p>
          </p:txBody>
        </p:sp>
        <p:sp>
          <p:nvSpPr>
            <p:cNvPr id="17" name="TextBox 16">
              <a:extLst>
                <a:ext uri="{FF2B5EF4-FFF2-40B4-BE49-F238E27FC236}">
                  <a16:creationId xmlns:a16="http://schemas.microsoft.com/office/drawing/2014/main" id="{0B51246B-1779-4424-89A1-98E8D9A4A8E7}"/>
                </a:ext>
              </a:extLst>
            </p:cNvPr>
            <p:cNvSpPr txBox="1"/>
            <p:nvPr/>
          </p:nvSpPr>
          <p:spPr>
            <a:xfrm>
              <a:off x="5431169" y="1775576"/>
              <a:ext cx="2845087" cy="336026"/>
            </a:xfrm>
            <a:prstGeom prst="rect">
              <a:avLst/>
            </a:prstGeom>
            <a:noFill/>
          </p:spPr>
          <p:txBody>
            <a:bodyPr wrap="square">
              <a:spAutoFit/>
            </a:bodyPr>
            <a:lstStyle/>
            <a:p>
              <a:pPr marL="0" lvl="1">
                <a:lnSpc>
                  <a:spcPts val="1500"/>
                </a:lnSpc>
              </a:pPr>
              <a:r>
                <a:rPr lang="en-US" sz="1400" b="1">
                  <a:cs typeface="Calibri"/>
                </a:rPr>
                <a:t>Event information booths</a:t>
              </a:r>
            </a:p>
          </p:txBody>
        </p:sp>
        <p:pic>
          <p:nvPicPr>
            <p:cNvPr id="18" name="Graphic 17" descr="Circus Tent with solid fill">
              <a:extLst>
                <a:ext uri="{FF2B5EF4-FFF2-40B4-BE49-F238E27FC236}">
                  <a16:creationId xmlns:a16="http://schemas.microsoft.com/office/drawing/2014/main" id="{B1AF1097-D848-3183-A7D7-CA696111E4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6944" y="1625608"/>
              <a:ext cx="457200" cy="457200"/>
            </a:xfrm>
            <a:prstGeom prst="rect">
              <a:avLst/>
            </a:prstGeom>
          </p:spPr>
        </p:pic>
        <p:sp>
          <p:nvSpPr>
            <p:cNvPr id="19" name="TextBox 18">
              <a:extLst>
                <a:ext uri="{FF2B5EF4-FFF2-40B4-BE49-F238E27FC236}">
                  <a16:creationId xmlns:a16="http://schemas.microsoft.com/office/drawing/2014/main" id="{92BF1202-CCD3-B12E-04E0-FC38B219EABC}"/>
                </a:ext>
              </a:extLst>
            </p:cNvPr>
            <p:cNvSpPr txBox="1"/>
            <p:nvPr/>
          </p:nvSpPr>
          <p:spPr>
            <a:xfrm>
              <a:off x="5432604" y="2260672"/>
              <a:ext cx="2845087" cy="336026"/>
            </a:xfrm>
            <a:prstGeom prst="rect">
              <a:avLst/>
            </a:prstGeom>
            <a:noFill/>
          </p:spPr>
          <p:txBody>
            <a:bodyPr wrap="square">
              <a:spAutoFit/>
            </a:bodyPr>
            <a:lstStyle/>
            <a:p>
              <a:pPr marL="0" lvl="1">
                <a:lnSpc>
                  <a:spcPts val="1500"/>
                </a:lnSpc>
              </a:pPr>
              <a:r>
                <a:rPr lang="en-US" sz="1400" b="1">
                  <a:cs typeface="Calibri"/>
                </a:rPr>
                <a:t>Pop-up outreach booths</a:t>
              </a:r>
              <a:endParaRPr lang="en-US" sz="1400" i="1">
                <a:cs typeface="Calibri"/>
              </a:endParaRPr>
            </a:p>
          </p:txBody>
        </p:sp>
        <p:pic>
          <p:nvPicPr>
            <p:cNvPr id="20" name="Graphic 19" descr="Streetcar with solid fill">
              <a:extLst>
                <a:ext uri="{FF2B5EF4-FFF2-40B4-BE49-F238E27FC236}">
                  <a16:creationId xmlns:a16="http://schemas.microsoft.com/office/drawing/2014/main" id="{0FF4AEDE-CF34-A8C2-0569-C1981C68E8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78608" y="2588085"/>
              <a:ext cx="552480" cy="552480"/>
            </a:xfrm>
            <a:prstGeom prst="rect">
              <a:avLst/>
            </a:prstGeom>
          </p:spPr>
        </p:pic>
        <p:sp>
          <p:nvSpPr>
            <p:cNvPr id="21" name="TextBox 20">
              <a:extLst>
                <a:ext uri="{FF2B5EF4-FFF2-40B4-BE49-F238E27FC236}">
                  <a16:creationId xmlns:a16="http://schemas.microsoft.com/office/drawing/2014/main" id="{40ACD67E-1E7E-FE37-E636-70D90988EFAE}"/>
                </a:ext>
              </a:extLst>
            </p:cNvPr>
            <p:cNvSpPr txBox="1"/>
            <p:nvPr/>
          </p:nvSpPr>
          <p:spPr>
            <a:xfrm>
              <a:off x="5467903" y="4837271"/>
              <a:ext cx="2680840" cy="336026"/>
            </a:xfrm>
            <a:prstGeom prst="rect">
              <a:avLst/>
            </a:prstGeom>
            <a:noFill/>
          </p:spPr>
          <p:txBody>
            <a:bodyPr wrap="square">
              <a:spAutoFit/>
            </a:bodyPr>
            <a:lstStyle/>
            <a:p>
              <a:pPr lvl="0">
                <a:lnSpc>
                  <a:spcPts val="1500"/>
                </a:lnSpc>
                <a:buClr>
                  <a:srgbClr val="000000"/>
                </a:buClr>
              </a:pPr>
              <a:r>
                <a:rPr lang="en-US" sz="1400" b="1" i="0" u="none" strike="noStrike" noProof="0">
                  <a:solidFill>
                    <a:srgbClr val="000000"/>
                  </a:solidFill>
                  <a:latin typeface="Calibri"/>
                </a:rPr>
                <a:t>Other outreach efforts</a:t>
              </a:r>
              <a:endParaRPr lang="en-US" sz="1400" i="1"/>
            </a:p>
          </p:txBody>
        </p:sp>
        <p:pic>
          <p:nvPicPr>
            <p:cNvPr id="22" name="Graphic 21" descr="Handshake with solid fill">
              <a:extLst>
                <a:ext uri="{FF2B5EF4-FFF2-40B4-BE49-F238E27FC236}">
                  <a16:creationId xmlns:a16="http://schemas.microsoft.com/office/drawing/2014/main" id="{5B7841E4-9E66-D58A-36C4-257F76F1D9E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24445" y="3202738"/>
              <a:ext cx="457200" cy="457200"/>
            </a:xfrm>
            <a:prstGeom prst="rect">
              <a:avLst/>
            </a:prstGeom>
          </p:spPr>
        </p:pic>
        <p:pic>
          <p:nvPicPr>
            <p:cNvPr id="23" name="Graphic 22" descr="Books with solid fill">
              <a:extLst>
                <a:ext uri="{FF2B5EF4-FFF2-40B4-BE49-F238E27FC236}">
                  <a16:creationId xmlns:a16="http://schemas.microsoft.com/office/drawing/2014/main" id="{9BD53BF7-64F7-FA58-BD45-8E937A8882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68438" y="3729564"/>
              <a:ext cx="403347" cy="403347"/>
            </a:xfrm>
            <a:prstGeom prst="rect">
              <a:avLst/>
            </a:prstGeom>
          </p:spPr>
        </p:pic>
        <p:pic>
          <p:nvPicPr>
            <p:cNvPr id="24" name="Graphic 23" descr="Meeting with solid fill">
              <a:extLst>
                <a:ext uri="{FF2B5EF4-FFF2-40B4-BE49-F238E27FC236}">
                  <a16:creationId xmlns:a16="http://schemas.microsoft.com/office/drawing/2014/main" id="{1076B8B3-A534-50D9-BEC6-F503F7506F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43848" y="4236813"/>
              <a:ext cx="457200" cy="457200"/>
            </a:xfrm>
            <a:prstGeom prst="rect">
              <a:avLst/>
            </a:prstGeom>
          </p:spPr>
        </p:pic>
        <p:pic>
          <p:nvPicPr>
            <p:cNvPr id="25" name="Graphic 24" descr="Influencer with solid fill">
              <a:extLst>
                <a:ext uri="{FF2B5EF4-FFF2-40B4-BE49-F238E27FC236}">
                  <a16:creationId xmlns:a16="http://schemas.microsoft.com/office/drawing/2014/main" id="{D22AA0D7-B917-2175-C88B-B45911F4E5A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43848" y="4704169"/>
              <a:ext cx="457200" cy="457200"/>
            </a:xfrm>
            <a:prstGeom prst="rect">
              <a:avLst/>
            </a:prstGeom>
          </p:spPr>
        </p:pic>
        <p:pic>
          <p:nvPicPr>
            <p:cNvPr id="26" name="Graphic 25" descr="Kiosk with solid fill">
              <a:extLst>
                <a:ext uri="{FF2B5EF4-FFF2-40B4-BE49-F238E27FC236}">
                  <a16:creationId xmlns:a16="http://schemas.microsoft.com/office/drawing/2014/main" id="{27D79F58-0D13-A1B1-1F55-5B80AABAC3C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08593" y="2151720"/>
              <a:ext cx="449020" cy="449020"/>
            </a:xfrm>
            <a:prstGeom prst="rect">
              <a:avLst/>
            </a:prstGeom>
          </p:spPr>
        </p:pic>
        <p:sp>
          <p:nvSpPr>
            <p:cNvPr id="27" name="Rectangle: Rounded Corners 26">
              <a:extLst>
                <a:ext uri="{FF2B5EF4-FFF2-40B4-BE49-F238E27FC236}">
                  <a16:creationId xmlns:a16="http://schemas.microsoft.com/office/drawing/2014/main" id="{1CE878A3-17E8-67B6-B628-022446BF4B1D}"/>
                </a:ext>
              </a:extLst>
            </p:cNvPr>
            <p:cNvSpPr/>
            <p:nvPr/>
          </p:nvSpPr>
          <p:spPr>
            <a:xfrm>
              <a:off x="1234242" y="1094250"/>
              <a:ext cx="3478218" cy="442285"/>
            </a:xfrm>
            <a:prstGeom prst="roundRect">
              <a:avLst/>
            </a:prstGeom>
            <a:solidFill>
              <a:srgbClr val="00B0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TextBox 27">
              <a:extLst>
                <a:ext uri="{FF2B5EF4-FFF2-40B4-BE49-F238E27FC236}">
                  <a16:creationId xmlns:a16="http://schemas.microsoft.com/office/drawing/2014/main" id="{CF73D1F0-7BA2-52C8-4B16-B8730B3BD46C}"/>
                </a:ext>
              </a:extLst>
            </p:cNvPr>
            <p:cNvSpPr txBox="1"/>
            <p:nvPr/>
          </p:nvSpPr>
          <p:spPr>
            <a:xfrm>
              <a:off x="1283164" y="1107272"/>
              <a:ext cx="2638990" cy="435926"/>
            </a:xfrm>
            <a:prstGeom prst="rect">
              <a:avLst/>
            </a:prstGeom>
            <a:noFill/>
          </p:spPr>
          <p:txBody>
            <a:bodyPr wrap="square">
              <a:spAutoFit/>
            </a:bodyPr>
            <a:lstStyle/>
            <a:p>
              <a:r>
                <a:rPr lang="en-US" b="1">
                  <a:solidFill>
                    <a:schemeClr val="bg1"/>
                  </a:solidFill>
                </a:rPr>
                <a:t>Notification Activities</a:t>
              </a:r>
            </a:p>
          </p:txBody>
        </p:sp>
        <p:pic>
          <p:nvPicPr>
            <p:cNvPr id="29" name="Graphic 28" descr="Megaphone1 with solid fill">
              <a:extLst>
                <a:ext uri="{FF2B5EF4-FFF2-40B4-BE49-F238E27FC236}">
                  <a16:creationId xmlns:a16="http://schemas.microsoft.com/office/drawing/2014/main" id="{D2A70213-7DCE-4D77-2ABB-76CA2AC254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118296" y="1068325"/>
              <a:ext cx="492844" cy="492844"/>
            </a:xfrm>
            <a:prstGeom prst="rect">
              <a:avLst/>
            </a:prstGeom>
          </p:spPr>
        </p:pic>
        <p:pic>
          <p:nvPicPr>
            <p:cNvPr id="30" name="Graphic 29" descr="Social network with solid fill">
              <a:extLst>
                <a:ext uri="{FF2B5EF4-FFF2-40B4-BE49-F238E27FC236}">
                  <a16:creationId xmlns:a16="http://schemas.microsoft.com/office/drawing/2014/main" id="{34BEE58B-FD97-2924-1DE9-5B341000806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706097" y="1056276"/>
              <a:ext cx="454814" cy="475662"/>
            </a:xfrm>
            <a:prstGeom prst="rect">
              <a:avLst/>
            </a:prstGeom>
          </p:spPr>
        </p:pic>
        <p:pic>
          <p:nvPicPr>
            <p:cNvPr id="31" name="Graphic 30" descr="Connections with solid fill">
              <a:extLst>
                <a:ext uri="{FF2B5EF4-FFF2-40B4-BE49-F238E27FC236}">
                  <a16:creationId xmlns:a16="http://schemas.microsoft.com/office/drawing/2014/main" id="{4FC89F59-DD04-9337-27CE-2517EC337A1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63621" y="4789660"/>
              <a:ext cx="365760" cy="365760"/>
            </a:xfrm>
            <a:prstGeom prst="rect">
              <a:avLst/>
            </a:prstGeom>
          </p:spPr>
        </p:pic>
        <p:sp>
          <p:nvSpPr>
            <p:cNvPr id="32" name="TextBox 31">
              <a:extLst>
                <a:ext uri="{FF2B5EF4-FFF2-40B4-BE49-F238E27FC236}">
                  <a16:creationId xmlns:a16="http://schemas.microsoft.com/office/drawing/2014/main" id="{168BBEE3-A29A-D43F-E2C5-9E9981ABACBA}"/>
                </a:ext>
              </a:extLst>
            </p:cNvPr>
            <p:cNvSpPr txBox="1"/>
            <p:nvPr/>
          </p:nvSpPr>
          <p:spPr>
            <a:xfrm>
              <a:off x="1840750" y="4789660"/>
              <a:ext cx="2661383" cy="363272"/>
            </a:xfrm>
            <a:prstGeom prst="rect">
              <a:avLst/>
            </a:prstGeom>
            <a:noFill/>
          </p:spPr>
          <p:txBody>
            <a:bodyPr wrap="square">
              <a:spAutoFit/>
            </a:bodyPr>
            <a:lstStyle/>
            <a:p>
              <a:pPr marR="0" lvl="0" rtl="0" eaLnBrk="1" fontAlgn="auto" latinLnBrk="0" hangingPunct="1">
                <a:lnSpc>
                  <a:spcPct val="100000"/>
                </a:lnSpc>
                <a:spcBef>
                  <a:spcPts val="0"/>
                </a:spcBef>
                <a:spcAft>
                  <a:spcPts val="0"/>
                </a:spcAft>
                <a:buClrTx/>
                <a:buSzTx/>
              </a:pPr>
              <a:r>
                <a:rPr lang="en-US" sz="1400" b="1"/>
                <a:t>Social media posts </a:t>
              </a:r>
            </a:p>
          </p:txBody>
        </p:sp>
        <p:sp>
          <p:nvSpPr>
            <p:cNvPr id="33" name="TextBox 32">
              <a:extLst>
                <a:ext uri="{FF2B5EF4-FFF2-40B4-BE49-F238E27FC236}">
                  <a16:creationId xmlns:a16="http://schemas.microsoft.com/office/drawing/2014/main" id="{6AD85149-F0B3-CAA7-5995-380D340168FE}"/>
                </a:ext>
              </a:extLst>
            </p:cNvPr>
            <p:cNvSpPr txBox="1"/>
            <p:nvPr/>
          </p:nvSpPr>
          <p:spPr>
            <a:xfrm>
              <a:off x="1810497" y="2787298"/>
              <a:ext cx="2563043" cy="363272"/>
            </a:xfrm>
            <a:prstGeom prst="rect">
              <a:avLst/>
            </a:prstGeom>
            <a:noFill/>
          </p:spPr>
          <p:txBody>
            <a:bodyPr wrap="square">
              <a:spAutoFit/>
            </a:bodyPr>
            <a:lstStyle/>
            <a:p>
              <a:pPr>
                <a:spcBef>
                  <a:spcPts val="1200"/>
                </a:spcBef>
              </a:pPr>
              <a:r>
                <a:rPr lang="en-US" sz="1400" b="1"/>
                <a:t>Eblasts/e-newsletters </a:t>
              </a:r>
              <a:endParaRPr lang="es-419" sz="1400" i="1"/>
            </a:p>
          </p:txBody>
        </p:sp>
        <p:sp>
          <p:nvSpPr>
            <p:cNvPr id="34" name="TextBox 33">
              <a:extLst>
                <a:ext uri="{FF2B5EF4-FFF2-40B4-BE49-F238E27FC236}">
                  <a16:creationId xmlns:a16="http://schemas.microsoft.com/office/drawing/2014/main" id="{3AE04CBE-8EEF-3A55-FAE1-4ED9AACC874A}"/>
                </a:ext>
              </a:extLst>
            </p:cNvPr>
            <p:cNvSpPr txBox="1"/>
            <p:nvPr/>
          </p:nvSpPr>
          <p:spPr>
            <a:xfrm>
              <a:off x="1819079" y="3782731"/>
              <a:ext cx="2131686" cy="363272"/>
            </a:xfrm>
            <a:prstGeom prst="rect">
              <a:avLst/>
            </a:prstGeom>
            <a:noFill/>
          </p:spPr>
          <p:txBody>
            <a:bodyPr wrap="square">
              <a:spAutoFit/>
            </a:bodyPr>
            <a:lstStyle/>
            <a:p>
              <a:pPr>
                <a:spcBef>
                  <a:spcPts val="1200"/>
                </a:spcBef>
                <a:buClr>
                  <a:srgbClr val="000000"/>
                </a:buClr>
              </a:pPr>
              <a:r>
                <a:rPr lang="en-US" sz="1400" b="1" i="0" u="none" strike="noStrike" noProof="0">
                  <a:solidFill>
                    <a:srgbClr val="000000"/>
                  </a:solidFill>
                  <a:latin typeface="Calibri"/>
                </a:rPr>
                <a:t>Notification Toolkit</a:t>
              </a:r>
              <a:endParaRPr kumimoji="0" lang="es-ES" altLang="en-US" sz="1100" b="0" i="1" u="none" strike="noStrike" cap="none" normalizeH="0" baseline="0">
                <a:ln>
                  <a:noFill/>
                </a:ln>
                <a:solidFill>
                  <a:schemeClr val="tx1"/>
                </a:solidFill>
                <a:effectLst/>
                <a:latin typeface="Arial" panose="020B0604020202020204" pitchFamily="34" charset="0"/>
              </a:endParaRPr>
            </a:p>
          </p:txBody>
        </p:sp>
        <p:sp>
          <p:nvSpPr>
            <p:cNvPr id="35" name="TextBox 34">
              <a:extLst>
                <a:ext uri="{FF2B5EF4-FFF2-40B4-BE49-F238E27FC236}">
                  <a16:creationId xmlns:a16="http://schemas.microsoft.com/office/drawing/2014/main" id="{C55F9444-02A7-E9A2-EE22-7D49949E7D7E}"/>
                </a:ext>
              </a:extLst>
            </p:cNvPr>
            <p:cNvSpPr txBox="1"/>
            <p:nvPr/>
          </p:nvSpPr>
          <p:spPr>
            <a:xfrm>
              <a:off x="1823861" y="4283062"/>
              <a:ext cx="2661383" cy="363272"/>
            </a:xfrm>
            <a:prstGeom prst="rect">
              <a:avLst/>
            </a:prstGeom>
            <a:noFill/>
          </p:spPr>
          <p:txBody>
            <a:bodyPr wrap="square">
              <a:spAutoFit/>
            </a:bodyPr>
            <a:lstStyle/>
            <a:p>
              <a:pPr>
                <a:spcBef>
                  <a:spcPts val="1200"/>
                </a:spcBef>
              </a:pPr>
              <a:r>
                <a:rPr lang="en-US" sz="1400" b="1"/>
                <a:t>Phone banking &amp; SMS texts</a:t>
              </a:r>
              <a:endParaRPr lang="en-US" sz="1400" i="1"/>
            </a:p>
          </p:txBody>
        </p:sp>
        <p:pic>
          <p:nvPicPr>
            <p:cNvPr id="36" name="Content Placeholder 38" descr="Email with solid fill">
              <a:extLst>
                <a:ext uri="{FF2B5EF4-FFF2-40B4-BE49-F238E27FC236}">
                  <a16:creationId xmlns:a16="http://schemas.microsoft.com/office/drawing/2014/main" id="{48F7205F-3A90-2538-1CF7-D6E5E214012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64616" y="2760094"/>
              <a:ext cx="365760" cy="365760"/>
            </a:xfrm>
            <a:prstGeom prst="rect">
              <a:avLst/>
            </a:prstGeom>
          </p:spPr>
        </p:pic>
        <p:sp>
          <p:nvSpPr>
            <p:cNvPr id="37" name="TextBox 36">
              <a:extLst>
                <a:ext uri="{FF2B5EF4-FFF2-40B4-BE49-F238E27FC236}">
                  <a16:creationId xmlns:a16="http://schemas.microsoft.com/office/drawing/2014/main" id="{8FEC38DE-8801-54BB-51A5-37D3FB75D0E5}"/>
                </a:ext>
              </a:extLst>
            </p:cNvPr>
            <p:cNvSpPr txBox="1"/>
            <p:nvPr/>
          </p:nvSpPr>
          <p:spPr>
            <a:xfrm>
              <a:off x="1781589" y="1705146"/>
              <a:ext cx="2866216" cy="363272"/>
            </a:xfrm>
            <a:prstGeom prst="rect">
              <a:avLst/>
            </a:prstGeom>
            <a:noFill/>
          </p:spPr>
          <p:txBody>
            <a:bodyPr wrap="square" lIns="91440" tIns="45720" rIns="91440" bIns="45720" anchor="t">
              <a:spAutoFit/>
            </a:bodyPr>
            <a:lstStyle/>
            <a:p>
              <a:r>
                <a:rPr lang="en-US" sz="1400" b="1">
                  <a:cs typeface="Calibri"/>
                </a:rPr>
                <a:t>Flyers &amp; Posters Distribution</a:t>
              </a:r>
            </a:p>
          </p:txBody>
        </p:sp>
        <p:pic>
          <p:nvPicPr>
            <p:cNvPr id="38" name="Graphic 37" descr="Smart Phone with solid fill">
              <a:extLst>
                <a:ext uri="{FF2B5EF4-FFF2-40B4-BE49-F238E27FC236}">
                  <a16:creationId xmlns:a16="http://schemas.microsoft.com/office/drawing/2014/main" id="{AC60FC1E-F91B-512A-05C9-3138B912C97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495566" y="4349565"/>
              <a:ext cx="276022" cy="276022"/>
            </a:xfrm>
            <a:prstGeom prst="rect">
              <a:avLst/>
            </a:prstGeom>
          </p:spPr>
        </p:pic>
        <p:sp>
          <p:nvSpPr>
            <p:cNvPr id="39" name="TextBox 38">
              <a:extLst>
                <a:ext uri="{FF2B5EF4-FFF2-40B4-BE49-F238E27FC236}">
                  <a16:creationId xmlns:a16="http://schemas.microsoft.com/office/drawing/2014/main" id="{D7EA474C-7B96-6211-B3C6-81428BB0C920}"/>
                </a:ext>
              </a:extLst>
            </p:cNvPr>
            <p:cNvSpPr txBox="1"/>
            <p:nvPr/>
          </p:nvSpPr>
          <p:spPr>
            <a:xfrm>
              <a:off x="1840750" y="5314972"/>
              <a:ext cx="2644303" cy="363272"/>
            </a:xfrm>
            <a:prstGeom prst="rect">
              <a:avLst/>
            </a:prstGeom>
            <a:noFill/>
          </p:spPr>
          <p:txBody>
            <a:bodyPr wrap="square">
              <a:spAutoFit/>
            </a:bodyPr>
            <a:lstStyle/>
            <a:p>
              <a:pPr marL="0" lvl="1"/>
              <a:r>
                <a:rPr lang="en-US" sz="1400" b="1">
                  <a:cs typeface="Calibri"/>
                </a:rPr>
                <a:t>Website/Announcements</a:t>
              </a:r>
            </a:p>
          </p:txBody>
        </p:sp>
        <p:pic>
          <p:nvPicPr>
            <p:cNvPr id="40" name="Graphic 39" descr="Radio microphone with solid fill">
              <a:extLst>
                <a:ext uri="{FF2B5EF4-FFF2-40B4-BE49-F238E27FC236}">
                  <a16:creationId xmlns:a16="http://schemas.microsoft.com/office/drawing/2014/main" id="{5A6A7645-2CB0-9660-65EE-44F5DDF40AC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378800" y="5314716"/>
              <a:ext cx="365760" cy="365760"/>
            </a:xfrm>
            <a:prstGeom prst="rect">
              <a:avLst/>
            </a:prstGeom>
          </p:spPr>
        </p:pic>
        <p:sp>
          <p:nvSpPr>
            <p:cNvPr id="41" name="TextBox 40">
              <a:extLst>
                <a:ext uri="{FF2B5EF4-FFF2-40B4-BE49-F238E27FC236}">
                  <a16:creationId xmlns:a16="http://schemas.microsoft.com/office/drawing/2014/main" id="{AF2FD840-79F6-7A42-98AA-5D2DE62315DD}"/>
                </a:ext>
              </a:extLst>
            </p:cNvPr>
            <p:cNvSpPr txBox="1"/>
            <p:nvPr/>
          </p:nvSpPr>
          <p:spPr>
            <a:xfrm>
              <a:off x="1805585" y="3297208"/>
              <a:ext cx="2661383" cy="363272"/>
            </a:xfrm>
            <a:prstGeom prst="rect">
              <a:avLst/>
            </a:prstGeom>
            <a:noFill/>
          </p:spPr>
          <p:txBody>
            <a:bodyPr wrap="square">
              <a:spAutoFit/>
            </a:bodyPr>
            <a:lstStyle/>
            <a:p>
              <a:pPr lvl="0">
                <a:spcBef>
                  <a:spcPts val="1200"/>
                </a:spcBef>
                <a:buClr>
                  <a:srgbClr val="000000"/>
                </a:buClr>
              </a:pPr>
              <a:r>
                <a:rPr lang="en-US" sz="1400" b="1"/>
                <a:t>Banners &amp; Lawn Signs</a:t>
              </a:r>
              <a:endParaRPr lang="es-419" sz="1400"/>
            </a:p>
          </p:txBody>
        </p:sp>
        <p:pic>
          <p:nvPicPr>
            <p:cNvPr id="42" name="Graphic 41" descr="For Sale with solid fill">
              <a:extLst>
                <a:ext uri="{FF2B5EF4-FFF2-40B4-BE49-F238E27FC236}">
                  <a16:creationId xmlns:a16="http://schemas.microsoft.com/office/drawing/2014/main" id="{80BE1E83-8D53-36E0-664E-3FDC3334DCD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56001" y="3269929"/>
              <a:ext cx="365760" cy="365760"/>
            </a:xfrm>
            <a:prstGeom prst="rect">
              <a:avLst/>
            </a:prstGeom>
          </p:spPr>
        </p:pic>
        <p:pic>
          <p:nvPicPr>
            <p:cNvPr id="43" name="Graphic 42" descr="Information with solid fill">
              <a:extLst>
                <a:ext uri="{FF2B5EF4-FFF2-40B4-BE49-F238E27FC236}">
                  <a16:creationId xmlns:a16="http://schemas.microsoft.com/office/drawing/2014/main" id="{18CBD5BE-1BCD-D136-97FF-EBFBC8CC3FE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364616" y="3785028"/>
              <a:ext cx="365760" cy="365760"/>
            </a:xfrm>
            <a:prstGeom prst="rect">
              <a:avLst/>
            </a:prstGeom>
          </p:spPr>
        </p:pic>
        <p:pic>
          <p:nvPicPr>
            <p:cNvPr id="44" name="Graphic 43" descr="Speaker phone with solid fill">
              <a:extLst>
                <a:ext uri="{FF2B5EF4-FFF2-40B4-BE49-F238E27FC236}">
                  <a16:creationId xmlns:a16="http://schemas.microsoft.com/office/drawing/2014/main" id="{6FC4B4EA-5B58-16F6-D3B0-9A049180FD6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239249" y="4162965"/>
              <a:ext cx="457200" cy="457200"/>
            </a:xfrm>
            <a:prstGeom prst="rect">
              <a:avLst/>
            </a:prstGeom>
          </p:spPr>
        </p:pic>
        <p:pic>
          <p:nvPicPr>
            <p:cNvPr id="45" name="Graphic 44" descr="Door Open with solid fill">
              <a:extLst>
                <a:ext uri="{FF2B5EF4-FFF2-40B4-BE49-F238E27FC236}">
                  <a16:creationId xmlns:a16="http://schemas.microsoft.com/office/drawing/2014/main" id="{01330C58-11FB-3B01-F8B6-89DA731DA4E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374402" y="2213552"/>
              <a:ext cx="374553" cy="365760"/>
            </a:xfrm>
            <a:prstGeom prst="rect">
              <a:avLst/>
            </a:prstGeom>
          </p:spPr>
        </p:pic>
        <p:sp>
          <p:nvSpPr>
            <p:cNvPr id="46" name="TextBox 45">
              <a:extLst>
                <a:ext uri="{FF2B5EF4-FFF2-40B4-BE49-F238E27FC236}">
                  <a16:creationId xmlns:a16="http://schemas.microsoft.com/office/drawing/2014/main" id="{C7ACBEDF-B05B-F4E2-DADF-23CF707F2B33}"/>
                </a:ext>
              </a:extLst>
            </p:cNvPr>
            <p:cNvSpPr txBox="1"/>
            <p:nvPr/>
          </p:nvSpPr>
          <p:spPr>
            <a:xfrm>
              <a:off x="1781589" y="2204183"/>
              <a:ext cx="2495933" cy="363272"/>
            </a:xfrm>
            <a:prstGeom prst="rect">
              <a:avLst/>
            </a:prstGeom>
            <a:noFill/>
          </p:spPr>
          <p:txBody>
            <a:bodyPr wrap="square" lIns="91440" tIns="45720" rIns="91440" bIns="45720" anchor="t">
              <a:spAutoFit/>
            </a:bodyPr>
            <a:lstStyle/>
            <a:p>
              <a:r>
                <a:rPr lang="en-US" sz="1400" b="1">
                  <a:cs typeface="Calibri"/>
                </a:rPr>
                <a:t>Door-to-door notices</a:t>
              </a:r>
            </a:p>
          </p:txBody>
        </p:sp>
        <p:pic>
          <p:nvPicPr>
            <p:cNvPr id="47" name="Graphic 46" descr="Newspaper with solid fill">
              <a:extLst>
                <a:ext uri="{FF2B5EF4-FFF2-40B4-BE49-F238E27FC236}">
                  <a16:creationId xmlns:a16="http://schemas.microsoft.com/office/drawing/2014/main" id="{2CE7CABD-8AFC-4408-34C5-11EE110921C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367627" y="1683757"/>
              <a:ext cx="320322" cy="365760"/>
            </a:xfrm>
            <a:prstGeom prst="rect">
              <a:avLst/>
            </a:prstGeom>
          </p:spPr>
        </p:pic>
      </p:grpSp>
      <p:grpSp>
        <p:nvGrpSpPr>
          <p:cNvPr id="53" name="Group 52">
            <a:extLst>
              <a:ext uri="{FF2B5EF4-FFF2-40B4-BE49-F238E27FC236}">
                <a16:creationId xmlns:a16="http://schemas.microsoft.com/office/drawing/2014/main" id="{56B1AF33-8200-FDD1-ED5F-20FAC37FFA1C}"/>
              </a:ext>
            </a:extLst>
          </p:cNvPr>
          <p:cNvGrpSpPr/>
          <p:nvPr/>
        </p:nvGrpSpPr>
        <p:grpSpPr>
          <a:xfrm>
            <a:off x="9544991" y="4865566"/>
            <a:ext cx="2389959" cy="1514343"/>
            <a:chOff x="9161251" y="4677728"/>
            <a:chExt cx="2794542" cy="1770698"/>
          </a:xfrm>
        </p:grpSpPr>
        <p:sp>
          <p:nvSpPr>
            <p:cNvPr id="49" name="Rectangle 48">
              <a:extLst>
                <a:ext uri="{FF2B5EF4-FFF2-40B4-BE49-F238E27FC236}">
                  <a16:creationId xmlns:a16="http://schemas.microsoft.com/office/drawing/2014/main" id="{2EBA5C9C-C23A-4D86-F977-62B3836B3553}"/>
                </a:ext>
              </a:extLst>
            </p:cNvPr>
            <p:cNvSpPr/>
            <p:nvPr/>
          </p:nvSpPr>
          <p:spPr>
            <a:xfrm>
              <a:off x="9161799" y="4677728"/>
              <a:ext cx="2780800" cy="17269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person holding a baby at a table with a sign&#10;&#10;Description automatically generated">
              <a:extLst>
                <a:ext uri="{FF2B5EF4-FFF2-40B4-BE49-F238E27FC236}">
                  <a16:creationId xmlns:a16="http://schemas.microsoft.com/office/drawing/2014/main" id="{6843B64C-FBDA-4275-0919-AD83811A23E5}"/>
                </a:ext>
              </a:extLst>
            </p:cNvPr>
            <p:cNvPicPr>
              <a:picLocks noChangeAspect="1"/>
            </p:cNvPicPr>
            <p:nvPr/>
          </p:nvPicPr>
          <p:blipFill rotWithShape="1">
            <a:blip r:embed="rId42"/>
            <a:srcRect l="16945" t="18939" b="31829"/>
            <a:stretch/>
          </p:blipFill>
          <p:spPr>
            <a:xfrm>
              <a:off x="9165335" y="4763398"/>
              <a:ext cx="2790458" cy="1669973"/>
            </a:xfrm>
            <a:prstGeom prst="rect">
              <a:avLst/>
            </a:prstGeom>
          </p:spPr>
        </p:pic>
        <p:sp>
          <p:nvSpPr>
            <p:cNvPr id="51" name="Rectangle 50">
              <a:extLst>
                <a:ext uri="{FF2B5EF4-FFF2-40B4-BE49-F238E27FC236}">
                  <a16:creationId xmlns:a16="http://schemas.microsoft.com/office/drawing/2014/main" id="{8CF4F6A5-72F9-429D-534C-315E4DE78AFD}"/>
                </a:ext>
              </a:extLst>
            </p:cNvPr>
            <p:cNvSpPr/>
            <p:nvPr/>
          </p:nvSpPr>
          <p:spPr>
            <a:xfrm>
              <a:off x="9161251" y="6349027"/>
              <a:ext cx="2790458" cy="9939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A3456CB9-FF58-E26C-069E-13B8D1920227}"/>
              </a:ext>
            </a:extLst>
          </p:cNvPr>
          <p:cNvSpPr txBox="1"/>
          <p:nvPr/>
        </p:nvSpPr>
        <p:spPr>
          <a:xfrm>
            <a:off x="4275114" y="6251593"/>
            <a:ext cx="3704444" cy="307777"/>
          </a:xfrm>
          <a:prstGeom prst="rect">
            <a:avLst/>
          </a:prstGeom>
          <a:noFill/>
        </p:spPr>
        <p:txBody>
          <a:bodyPr wrap="square">
            <a:spAutoFit/>
          </a:bodyPr>
          <a:lstStyle/>
          <a:p>
            <a:r>
              <a:rPr lang="en-US" sz="1400"/>
              <a:t>*CBO       Community based organizations</a:t>
            </a:r>
          </a:p>
        </p:txBody>
      </p:sp>
    </p:spTree>
    <p:extLst>
      <p:ext uri="{BB962C8B-B14F-4D97-AF65-F5344CB8AC3E}">
        <p14:creationId xmlns:p14="http://schemas.microsoft.com/office/powerpoint/2010/main" val="3788803060"/>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517807" y="3840807"/>
            <a:ext cx="4309719" cy="461665"/>
          </a:xfrm>
          <a:prstGeom prst="rect">
            <a:avLst/>
          </a:prstGeom>
          <a:noFill/>
        </p:spPr>
        <p:txBody>
          <a:bodyPr wrap="square" lIns="91440" tIns="45720" rIns="91440" bIns="45720" rtlCol="0" anchor="t">
            <a:spAutoFit/>
          </a:bodyPr>
          <a:lstStyle/>
          <a:p>
            <a:pPr>
              <a:spcAft>
                <a:spcPts val="600"/>
              </a:spcAft>
            </a:pPr>
            <a:r>
              <a:rPr lang="en-US" sz="2400">
                <a:solidFill>
                  <a:schemeClr val="bg1"/>
                </a:solidFill>
              </a:rPr>
              <a:t>We will begin in a few moments.</a:t>
            </a:r>
            <a:endParaRPr lang="en-US" sz="2400">
              <a:solidFill>
                <a:schemeClr val="bg1"/>
              </a:solidFill>
              <a:cs typeface="Calibri"/>
            </a:endParaRPr>
          </a:p>
        </p:txBody>
      </p:sp>
      <p:sp>
        <p:nvSpPr>
          <p:cNvPr id="4" name="TextBox 3">
            <a:extLst>
              <a:ext uri="{FF2B5EF4-FFF2-40B4-BE49-F238E27FC236}">
                <a16:creationId xmlns:a16="http://schemas.microsoft.com/office/drawing/2014/main" id="{28B15CDB-1E7E-B146-BDFC-1A6C040A7E80}"/>
              </a:ext>
            </a:extLst>
          </p:cNvPr>
          <p:cNvSpPr txBox="1"/>
          <p:nvPr/>
        </p:nvSpPr>
        <p:spPr>
          <a:xfrm>
            <a:off x="6216639" y="5490697"/>
            <a:ext cx="5978343" cy="784830"/>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rPr>
              <a:t>Virtual Meeting #3/ </a:t>
            </a:r>
            <a:r>
              <a:rPr lang="es-ES" sz="2000" b="1" i="1">
                <a:solidFill>
                  <a:schemeClr val="bg1"/>
                </a:solidFill>
                <a:cs typeface="Calibri"/>
              </a:rPr>
              <a:t>Reunión Virtual #3</a:t>
            </a:r>
            <a:endParaRPr lang="es-419" sz="2000" b="1" i="1">
              <a:solidFill>
                <a:schemeClr val="bg1"/>
              </a:solidFill>
            </a:endParaRPr>
          </a:p>
          <a:p>
            <a:pPr>
              <a:spcAft>
                <a:spcPts val="600"/>
              </a:spcAft>
            </a:pPr>
            <a:r>
              <a:rPr lang="en-US" sz="2000">
                <a:solidFill>
                  <a:schemeClr val="bg1"/>
                </a:solidFill>
              </a:rPr>
              <a:t>February 5, 2024/ 5 </a:t>
            </a:r>
            <a:r>
              <a:rPr lang="en-US" sz="2000" i="1">
                <a:solidFill>
                  <a:schemeClr val="bg1"/>
                </a:solidFill>
              </a:rPr>
              <a:t>de </a:t>
            </a:r>
            <a:r>
              <a:rPr lang="en-US" sz="2000" i="1" err="1">
                <a:solidFill>
                  <a:schemeClr val="bg1"/>
                </a:solidFill>
              </a:rPr>
              <a:t>febrero</a:t>
            </a:r>
            <a:r>
              <a:rPr lang="en-US" sz="2000" i="1">
                <a:solidFill>
                  <a:schemeClr val="bg1"/>
                </a:solidFill>
              </a:rPr>
              <a:t> de 2024</a:t>
            </a:r>
            <a:endParaRPr lang="en-US" sz="2000">
              <a:solidFill>
                <a:schemeClr val="bg1"/>
              </a:solidFill>
              <a:cs typeface="Calibri"/>
            </a:endParaRPr>
          </a:p>
        </p:txBody>
      </p:sp>
      <p:sp>
        <p:nvSpPr>
          <p:cNvPr id="7" name="TextBox 1">
            <a:extLst>
              <a:ext uri="{FF2B5EF4-FFF2-40B4-BE49-F238E27FC236}">
                <a16:creationId xmlns:a16="http://schemas.microsoft.com/office/drawing/2014/main" id="{2F943454-6644-ACB9-297D-3377B36C2EBF}"/>
              </a:ext>
            </a:extLst>
          </p:cNvPr>
          <p:cNvSpPr txBox="1"/>
          <p:nvPr/>
        </p:nvSpPr>
        <p:spPr>
          <a:xfrm>
            <a:off x="3339169" y="2835217"/>
            <a:ext cx="4666996" cy="1015663"/>
          </a:xfrm>
          <a:prstGeom prst="rect">
            <a:avLst/>
          </a:prstGeom>
          <a:solidFill>
            <a:srgbClr val="00B4BD"/>
          </a:solid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0" b="1" i="1">
                <a:solidFill>
                  <a:schemeClr val="bg1"/>
                </a:solidFill>
                <a:cs typeface="Calibri"/>
              </a:rPr>
              <a:t>¡</a:t>
            </a:r>
            <a:r>
              <a:rPr lang="en-US" sz="6000" b="1" i="1" err="1">
                <a:solidFill>
                  <a:schemeClr val="bg1"/>
                </a:solidFill>
                <a:cs typeface="Calibri"/>
              </a:rPr>
              <a:t>Bienvenidos</a:t>
            </a:r>
            <a:r>
              <a:rPr lang="en-US" sz="6000" b="1" i="1">
                <a:solidFill>
                  <a:schemeClr val="bg1"/>
                </a:solidFill>
                <a:cs typeface="Calibri"/>
              </a:rPr>
              <a:t>!</a:t>
            </a:r>
          </a:p>
        </p:txBody>
      </p:sp>
      <p:sp>
        <p:nvSpPr>
          <p:cNvPr id="8" name="TextBox 1">
            <a:extLst>
              <a:ext uri="{FF2B5EF4-FFF2-40B4-BE49-F238E27FC236}">
                <a16:creationId xmlns:a16="http://schemas.microsoft.com/office/drawing/2014/main" id="{CB58FF9A-8DA9-EC4D-76EF-C49F01DFC916}"/>
              </a:ext>
            </a:extLst>
          </p:cNvPr>
          <p:cNvSpPr txBox="1"/>
          <p:nvPr/>
        </p:nvSpPr>
        <p:spPr>
          <a:xfrm>
            <a:off x="3413060" y="4178247"/>
            <a:ext cx="466699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s-ES_tradnl" sz="2400" i="1">
                <a:solidFill>
                  <a:schemeClr val="bg1"/>
                </a:solidFill>
              </a:rPr>
              <a:t>Comenzaremos en unos momentos.</a:t>
            </a:r>
          </a:p>
        </p:txBody>
      </p:sp>
    </p:spTree>
    <p:extLst>
      <p:ext uri="{BB962C8B-B14F-4D97-AF65-F5344CB8AC3E}">
        <p14:creationId xmlns:p14="http://schemas.microsoft.com/office/powerpoint/2010/main" val="119618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B06AEB-49E9-EDC7-7E20-2B3EE69B178B}"/>
              </a:ext>
            </a:extLst>
          </p:cNvPr>
          <p:cNvSpPr txBox="1">
            <a:spLocks/>
          </p:cNvSpPr>
          <p:nvPr/>
        </p:nvSpPr>
        <p:spPr>
          <a:xfrm>
            <a:off x="172124" y="271203"/>
            <a:ext cx="9045634" cy="429145"/>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CBO Partnerships</a:t>
            </a:r>
            <a:endParaRPr lang="en-US" i="1">
              <a:solidFill>
                <a:schemeClr val="tx1"/>
              </a:solidFill>
              <a:highlight>
                <a:srgbClr val="FFFF00"/>
              </a:highlight>
            </a:endParaRPr>
          </a:p>
        </p:txBody>
      </p:sp>
      <p:sp>
        <p:nvSpPr>
          <p:cNvPr id="2" name="TextBox 1">
            <a:extLst>
              <a:ext uri="{FF2B5EF4-FFF2-40B4-BE49-F238E27FC236}">
                <a16:creationId xmlns:a16="http://schemas.microsoft.com/office/drawing/2014/main" id="{6F182DF3-7C56-B32D-D3DC-5E7061B6CA24}"/>
              </a:ext>
            </a:extLst>
          </p:cNvPr>
          <p:cNvSpPr txBox="1"/>
          <p:nvPr/>
        </p:nvSpPr>
        <p:spPr>
          <a:xfrm>
            <a:off x="172124" y="1046202"/>
            <a:ext cx="10771318" cy="830997"/>
          </a:xfrm>
          <a:prstGeom prst="rect">
            <a:avLst/>
          </a:prstGeom>
          <a:noFill/>
        </p:spPr>
        <p:txBody>
          <a:bodyPr wrap="square" lIns="91440" tIns="45720" rIns="91440" bIns="45720" rtlCol="0" anchor="t">
            <a:spAutoFit/>
          </a:bodyPr>
          <a:lstStyle/>
          <a:p>
            <a:r>
              <a:rPr lang="en-US" sz="2800" b="1">
                <a:solidFill>
                  <a:schemeClr val="accent1"/>
                </a:solidFill>
              </a:rPr>
              <a:t>Current 28 CBO Partners </a:t>
            </a:r>
            <a:endParaRPr lang="en-US" sz="2400" b="1">
              <a:solidFill>
                <a:schemeClr val="accent1"/>
              </a:solidFill>
            </a:endParaRPr>
          </a:p>
          <a:p>
            <a:r>
              <a:rPr lang="en-US" sz="2000" i="1"/>
              <a:t>ALL operating within Equity Focused Communities in the project area</a:t>
            </a:r>
            <a:endParaRPr lang="en-US" sz="2000" i="1">
              <a:cs typeface="Calibri"/>
            </a:endParaRPr>
          </a:p>
        </p:txBody>
      </p:sp>
      <p:sp>
        <p:nvSpPr>
          <p:cNvPr id="5" name="TextBox 4">
            <a:extLst>
              <a:ext uri="{FF2B5EF4-FFF2-40B4-BE49-F238E27FC236}">
                <a16:creationId xmlns:a16="http://schemas.microsoft.com/office/drawing/2014/main" id="{31EB5513-D07D-F43E-2C79-629191E30669}"/>
              </a:ext>
            </a:extLst>
          </p:cNvPr>
          <p:cNvSpPr txBox="1"/>
          <p:nvPr/>
        </p:nvSpPr>
        <p:spPr>
          <a:xfrm>
            <a:off x="172124" y="1877199"/>
            <a:ext cx="4543866" cy="4206280"/>
          </a:xfrm>
          <a:prstGeom prst="rect">
            <a:avLst/>
          </a:prstGeom>
          <a:noFill/>
        </p:spPr>
        <p:txBody>
          <a:bodyPr wrap="square" lIns="91440" tIns="45720" rIns="91440" bIns="45720" rtlCol="0" anchor="t">
            <a:spAutoFit/>
          </a:bodyPr>
          <a:lstStyle/>
          <a:p>
            <a:pPr marL="285750" indent="-285750">
              <a:spcAft>
                <a:spcPts val="400"/>
              </a:spcAft>
              <a:buFont typeface="Calibri" panose="020F0502020204030204" pitchFamily="34" charset="0"/>
              <a:buChar char="&gt;"/>
            </a:pPr>
            <a:r>
              <a:rPr lang="en-US" sz="1600"/>
              <a:t>Avance Latino</a:t>
            </a:r>
          </a:p>
          <a:p>
            <a:pPr marL="285750" indent="-285750">
              <a:spcAft>
                <a:spcPts val="400"/>
              </a:spcAft>
              <a:buFont typeface="Calibri" panose="020F0502020204030204" pitchFamily="34" charset="0"/>
              <a:buChar char="&gt;"/>
            </a:pPr>
            <a:r>
              <a:rPr lang="en-US" sz="1600"/>
              <a:t>Black Women Rally for Action</a:t>
            </a:r>
            <a:endParaRPr lang="en-US" sz="1600">
              <a:cs typeface="Calibri"/>
            </a:endParaRPr>
          </a:p>
          <a:p>
            <a:pPr marL="285750" indent="-285750">
              <a:spcAft>
                <a:spcPts val="400"/>
              </a:spcAft>
              <a:buFont typeface="Calibri" panose="020F0502020204030204" pitchFamily="34" charset="0"/>
              <a:buChar char="&gt;"/>
            </a:pPr>
            <a:r>
              <a:rPr lang="en-US" sz="1600"/>
              <a:t>Calvary Chapel Compton</a:t>
            </a:r>
            <a:endParaRPr lang="en-US" sz="1600">
              <a:cs typeface="Calibri"/>
            </a:endParaRPr>
          </a:p>
          <a:p>
            <a:pPr marL="285750" indent="-285750">
              <a:spcAft>
                <a:spcPts val="400"/>
              </a:spcAft>
              <a:buFont typeface="Calibri" panose="020F0502020204030204" pitchFamily="34" charset="0"/>
              <a:buChar char="&gt;"/>
            </a:pPr>
            <a:r>
              <a:rPr lang="en-US" sz="1600">
                <a:cs typeface="Calibri"/>
              </a:rPr>
              <a:t>COFEM (SELA Collaborative)</a:t>
            </a:r>
          </a:p>
          <a:p>
            <a:pPr marL="285750" indent="-285750">
              <a:spcAft>
                <a:spcPts val="400"/>
              </a:spcAft>
              <a:buFont typeface="Calibri" panose="020F0502020204030204" pitchFamily="34" charset="0"/>
              <a:buChar char="&gt;"/>
            </a:pPr>
            <a:r>
              <a:rPr lang="en-US" sz="1600"/>
              <a:t>Compton Advocates Coalition</a:t>
            </a:r>
            <a:endParaRPr lang="en-US" sz="1600">
              <a:cs typeface="Calibri"/>
            </a:endParaRPr>
          </a:p>
          <a:p>
            <a:pPr marL="285750" indent="-285750">
              <a:spcAft>
                <a:spcPts val="400"/>
              </a:spcAft>
              <a:buFont typeface="Calibri" panose="020F0502020204030204" pitchFamily="34" charset="0"/>
              <a:buChar char="&gt;"/>
            </a:pPr>
            <a:r>
              <a:rPr lang="en-US" sz="1600"/>
              <a:t>Eastmont Community Center</a:t>
            </a:r>
            <a:endParaRPr lang="en-US" sz="1600">
              <a:cs typeface="Calibri"/>
            </a:endParaRPr>
          </a:p>
          <a:p>
            <a:pPr marL="285750" indent="-285750">
              <a:spcAft>
                <a:spcPts val="400"/>
              </a:spcAft>
              <a:buFont typeface="Calibri" panose="020F0502020204030204" pitchFamily="34" charset="0"/>
              <a:buChar char="&gt;"/>
            </a:pPr>
            <a:r>
              <a:rPr lang="en-US" sz="1600"/>
              <a:t>East LA College (ELA)</a:t>
            </a:r>
            <a:endParaRPr lang="en-US" sz="1600">
              <a:cs typeface="Calibri"/>
            </a:endParaRPr>
          </a:p>
          <a:p>
            <a:pPr marL="285750" indent="-285750">
              <a:spcAft>
                <a:spcPts val="400"/>
              </a:spcAft>
              <a:buFont typeface="Calibri" panose="020F0502020204030204" pitchFamily="34" charset="0"/>
              <a:buChar char="&gt;"/>
            </a:pPr>
            <a:r>
              <a:rPr lang="en-US" sz="1600"/>
              <a:t>East LA College (South Gate)</a:t>
            </a:r>
            <a:endParaRPr lang="en-US" sz="1600">
              <a:cs typeface="Calibri"/>
            </a:endParaRPr>
          </a:p>
          <a:p>
            <a:pPr marL="285750" indent="-285750">
              <a:spcAft>
                <a:spcPts val="400"/>
              </a:spcAft>
              <a:buFont typeface="Calibri" panose="020F0502020204030204" pitchFamily="34" charset="0"/>
              <a:buChar char="&gt;"/>
            </a:pPr>
            <a:r>
              <a:rPr lang="en-US" sz="1600"/>
              <a:t>FoodCycle</a:t>
            </a:r>
          </a:p>
          <a:p>
            <a:pPr marL="285750" indent="-285750">
              <a:spcAft>
                <a:spcPts val="400"/>
              </a:spcAft>
              <a:buFont typeface="Calibri" panose="020F0502020204030204" pitchFamily="34" charset="0"/>
              <a:buChar char="&gt;"/>
            </a:pPr>
            <a:r>
              <a:rPr lang="en-US" sz="1600"/>
              <a:t>Good Faith Missionary Baptist Church</a:t>
            </a:r>
            <a:endParaRPr lang="en-US" sz="1600">
              <a:cs typeface="Calibri"/>
            </a:endParaRPr>
          </a:p>
          <a:p>
            <a:pPr marL="285750" indent="-285750">
              <a:spcAft>
                <a:spcPts val="400"/>
              </a:spcAft>
              <a:buFont typeface="Calibri" panose="020F0502020204030204" pitchFamily="34" charset="0"/>
              <a:buChar char="&gt;"/>
            </a:pPr>
            <a:r>
              <a:rPr lang="en-US" sz="1600"/>
              <a:t>Hoops 4 Justice</a:t>
            </a:r>
            <a:endParaRPr lang="en-US" sz="1600">
              <a:cs typeface="Calibri"/>
            </a:endParaRPr>
          </a:p>
          <a:p>
            <a:pPr marL="285750" indent="-285750">
              <a:spcAft>
                <a:spcPts val="400"/>
              </a:spcAft>
              <a:buFont typeface="Calibri" panose="020F0502020204030204" pitchFamily="34" charset="0"/>
              <a:buChar char="&gt;"/>
            </a:pPr>
            <a:r>
              <a:rPr lang="en-US" sz="1600"/>
              <a:t>La Comadre</a:t>
            </a:r>
          </a:p>
          <a:p>
            <a:pPr marL="285750" indent="-285750">
              <a:spcAft>
                <a:spcPts val="400"/>
              </a:spcAft>
              <a:buFont typeface="Calibri" panose="020F0502020204030204" pitchFamily="34" charset="0"/>
              <a:buChar char="&gt;"/>
            </a:pPr>
            <a:r>
              <a:rPr lang="en-US" sz="1600"/>
              <a:t>MAOF – Downey</a:t>
            </a:r>
            <a:endParaRPr lang="en-US" sz="1600">
              <a:cs typeface="Calibri"/>
            </a:endParaRPr>
          </a:p>
          <a:p>
            <a:pPr marL="285750" indent="-285750">
              <a:spcAft>
                <a:spcPts val="400"/>
              </a:spcAft>
              <a:buFont typeface="Calibri" panose="020F0502020204030204" pitchFamily="34" charset="0"/>
              <a:buChar char="&gt;"/>
            </a:pPr>
            <a:r>
              <a:rPr lang="en-US" sz="1600"/>
              <a:t>MAOF – HQ Montebello</a:t>
            </a:r>
            <a:endParaRPr lang="en-US" sz="1600">
              <a:cs typeface="Calibri"/>
            </a:endParaRPr>
          </a:p>
        </p:txBody>
      </p:sp>
      <p:sp>
        <p:nvSpPr>
          <p:cNvPr id="6" name="TextBox 5">
            <a:extLst>
              <a:ext uri="{FF2B5EF4-FFF2-40B4-BE49-F238E27FC236}">
                <a16:creationId xmlns:a16="http://schemas.microsoft.com/office/drawing/2014/main" id="{66CA1B07-4E32-0464-F4A3-3AA6AE53B4BC}"/>
              </a:ext>
            </a:extLst>
          </p:cNvPr>
          <p:cNvSpPr txBox="1"/>
          <p:nvPr/>
        </p:nvSpPr>
        <p:spPr>
          <a:xfrm>
            <a:off x="3941248" y="1877199"/>
            <a:ext cx="6234072" cy="4206280"/>
          </a:xfrm>
          <a:prstGeom prst="rect">
            <a:avLst/>
          </a:prstGeom>
          <a:noFill/>
        </p:spPr>
        <p:txBody>
          <a:bodyPr wrap="square" rtlCol="0">
            <a:spAutoFit/>
          </a:bodyPr>
          <a:lstStyle/>
          <a:p>
            <a:pPr marL="285750" indent="-285750">
              <a:spcAft>
                <a:spcPts val="400"/>
              </a:spcAft>
              <a:buFont typeface="Calibri" panose="020F0502020204030204" pitchFamily="34" charset="0"/>
              <a:buChar char="&gt;"/>
            </a:pPr>
            <a:r>
              <a:rPr lang="en-US" sz="1600" err="1"/>
              <a:t>Mujeres</a:t>
            </a:r>
            <a:r>
              <a:rPr lang="en-US" sz="1600"/>
              <a:t> </a:t>
            </a:r>
            <a:r>
              <a:rPr lang="en-US" sz="1600" err="1"/>
              <a:t>Unidas</a:t>
            </a:r>
            <a:r>
              <a:rPr lang="en-US" sz="1600"/>
              <a:t> </a:t>
            </a:r>
            <a:r>
              <a:rPr lang="en-US" sz="1600" err="1"/>
              <a:t>Sirviendo</a:t>
            </a:r>
            <a:r>
              <a:rPr lang="en-US" sz="1600"/>
              <a:t> </a:t>
            </a:r>
            <a:r>
              <a:rPr lang="en-US" sz="1600" err="1"/>
              <a:t>Activamente</a:t>
            </a:r>
            <a:r>
              <a:rPr lang="en-US" sz="1600"/>
              <a:t> </a:t>
            </a:r>
          </a:p>
          <a:p>
            <a:pPr marL="285750" indent="-285750">
              <a:spcAft>
                <a:spcPts val="400"/>
              </a:spcAft>
              <a:buFont typeface="Calibri" panose="020F0502020204030204" pitchFamily="34" charset="0"/>
              <a:buChar char="&gt;"/>
            </a:pPr>
            <a:r>
              <a:rPr lang="en-US" sz="1600"/>
              <a:t>National Council of Negro Women (Long Beach)</a:t>
            </a:r>
          </a:p>
          <a:p>
            <a:pPr marL="285750" indent="-285750">
              <a:spcAft>
                <a:spcPts val="400"/>
              </a:spcAft>
              <a:buFont typeface="Calibri" panose="020F0502020204030204" pitchFamily="34" charset="0"/>
              <a:buChar char="&gt;"/>
            </a:pPr>
            <a:r>
              <a:rPr lang="en-US" sz="1600"/>
              <a:t>Northwest Downey Little League</a:t>
            </a:r>
          </a:p>
          <a:p>
            <a:pPr marL="285750" indent="-285750">
              <a:spcAft>
                <a:spcPts val="400"/>
              </a:spcAft>
              <a:buFont typeface="Calibri" panose="020F0502020204030204" pitchFamily="34" charset="0"/>
              <a:buChar char="&gt;"/>
            </a:pPr>
            <a:r>
              <a:rPr lang="en-US" sz="1600"/>
              <a:t>Rancho Los Amigos National Rehabilitation Center/Foundation</a:t>
            </a:r>
          </a:p>
          <a:p>
            <a:pPr marL="285750" indent="-285750">
              <a:spcAft>
                <a:spcPts val="400"/>
              </a:spcAft>
              <a:buFont typeface="Calibri" panose="020F0502020204030204" pitchFamily="34" charset="0"/>
              <a:buChar char="&gt;"/>
            </a:pPr>
            <a:r>
              <a:rPr lang="en-US" sz="1600"/>
              <a:t>Regional Hispanic Institute</a:t>
            </a:r>
          </a:p>
          <a:p>
            <a:pPr marL="285750" indent="-285750">
              <a:spcAft>
                <a:spcPts val="400"/>
              </a:spcAft>
              <a:buFont typeface="Calibri" panose="020F0502020204030204" pitchFamily="34" charset="0"/>
              <a:buChar char="&gt;"/>
            </a:pPr>
            <a:r>
              <a:rPr lang="en-US" sz="1600"/>
              <a:t>Streets Are For Everyone (SAFE)</a:t>
            </a:r>
          </a:p>
          <a:p>
            <a:pPr marL="285750" indent="-285750">
              <a:spcAft>
                <a:spcPts val="400"/>
              </a:spcAft>
              <a:buFont typeface="Calibri" panose="020F0502020204030204" pitchFamily="34" charset="0"/>
              <a:buChar char="&gt;"/>
            </a:pPr>
            <a:r>
              <a:rPr lang="en-US" sz="1600"/>
              <a:t>Salvation Army Red Shield</a:t>
            </a:r>
          </a:p>
          <a:p>
            <a:pPr marL="285750" indent="-285750">
              <a:spcAft>
                <a:spcPts val="400"/>
              </a:spcAft>
              <a:buFont typeface="Calibri" panose="020F0502020204030204" pitchFamily="34" charset="0"/>
              <a:buChar char="&gt;"/>
            </a:pPr>
            <a:r>
              <a:rPr lang="en-US" sz="1600"/>
              <a:t>Southeast Community Development Corporation (SELA) Collaborative</a:t>
            </a:r>
          </a:p>
          <a:p>
            <a:pPr marL="285750" indent="-285750">
              <a:spcAft>
                <a:spcPts val="400"/>
              </a:spcAft>
              <a:buFont typeface="Calibri" panose="020F0502020204030204" pitchFamily="34" charset="0"/>
              <a:buChar char="&gt;"/>
            </a:pPr>
            <a:r>
              <a:rPr lang="en-US" sz="1600"/>
              <a:t>South Gate Junior Athletics Association</a:t>
            </a:r>
          </a:p>
          <a:p>
            <a:pPr marL="285750" indent="-285750">
              <a:spcAft>
                <a:spcPts val="400"/>
              </a:spcAft>
              <a:buFont typeface="Calibri" panose="020F0502020204030204" pitchFamily="34" charset="0"/>
              <a:buChar char="&gt;"/>
            </a:pPr>
            <a:r>
              <a:rPr lang="en-US" sz="1600"/>
              <a:t>Tower of Faith Evangelic Church</a:t>
            </a:r>
          </a:p>
          <a:p>
            <a:pPr marL="285750" indent="-285750">
              <a:spcAft>
                <a:spcPts val="400"/>
              </a:spcAft>
              <a:buFont typeface="Calibri" panose="020F0502020204030204" pitchFamily="34" charset="0"/>
              <a:buChar char="&gt;"/>
            </a:pPr>
            <a:r>
              <a:rPr lang="en-US" sz="1600"/>
              <a:t>Unearth and Empower Communities</a:t>
            </a:r>
          </a:p>
          <a:p>
            <a:pPr marL="285750" indent="-285750">
              <a:spcAft>
                <a:spcPts val="400"/>
              </a:spcAft>
              <a:buFont typeface="Calibri" panose="020F0502020204030204" pitchFamily="34" charset="0"/>
              <a:buChar char="&gt;"/>
            </a:pPr>
            <a:r>
              <a:rPr lang="en-US" sz="1600"/>
              <a:t>YMCA – Montebello/Commerce</a:t>
            </a:r>
          </a:p>
          <a:p>
            <a:pPr marL="285750" indent="-285750">
              <a:spcAft>
                <a:spcPts val="400"/>
              </a:spcAft>
              <a:buFont typeface="Calibri" panose="020F0502020204030204" pitchFamily="34" charset="0"/>
              <a:buChar char="&gt;"/>
            </a:pPr>
            <a:r>
              <a:rPr lang="en-US" sz="1600"/>
              <a:t>YMCA – Southeast Rio Vista (Maywood)</a:t>
            </a:r>
          </a:p>
          <a:p>
            <a:pPr marL="285750" indent="-285750">
              <a:spcAft>
                <a:spcPts val="400"/>
              </a:spcAft>
              <a:buFont typeface="Calibri" panose="020F0502020204030204" pitchFamily="34" charset="0"/>
              <a:buChar char="&gt;"/>
            </a:pPr>
            <a:r>
              <a:rPr lang="en-US" sz="1600"/>
              <a:t>YMCA – </a:t>
            </a:r>
            <a:r>
              <a:rPr lang="en-US" sz="1600" err="1"/>
              <a:t>Weingart</a:t>
            </a:r>
            <a:r>
              <a:rPr lang="en-US" sz="1600"/>
              <a:t> East LA</a:t>
            </a:r>
            <a:endParaRPr lang="en-US"/>
          </a:p>
        </p:txBody>
      </p:sp>
      <p:pic>
        <p:nvPicPr>
          <p:cNvPr id="4" name="Graphic 3" descr="Cycle with people with solid fill">
            <a:extLst>
              <a:ext uri="{FF2B5EF4-FFF2-40B4-BE49-F238E27FC236}">
                <a16:creationId xmlns:a16="http://schemas.microsoft.com/office/drawing/2014/main" id="{D71E41DC-C8E9-3617-A8C5-9A69CB16F3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5952" y="51710"/>
            <a:ext cx="888998" cy="888998"/>
          </a:xfrm>
          <a:prstGeom prst="rect">
            <a:avLst/>
          </a:prstGeom>
        </p:spPr>
      </p:pic>
      <p:pic>
        <p:nvPicPr>
          <p:cNvPr id="8" name="Picture 7" descr="A group of people standing in front of a building&#10;&#10;Description automatically generated">
            <a:extLst>
              <a:ext uri="{FF2B5EF4-FFF2-40B4-BE49-F238E27FC236}">
                <a16:creationId xmlns:a16="http://schemas.microsoft.com/office/drawing/2014/main" id="{936CB8CF-3067-98DD-9144-8C9D7C8FDEA8}"/>
              </a:ext>
            </a:extLst>
          </p:cNvPr>
          <p:cNvPicPr>
            <a:picLocks noChangeAspect="1"/>
          </p:cNvPicPr>
          <p:nvPr/>
        </p:nvPicPr>
        <p:blipFill rotWithShape="1">
          <a:blip r:embed="rId5"/>
          <a:srcRect l="11240" t="24517" r="5426" b="9654"/>
          <a:stretch/>
        </p:blipFill>
        <p:spPr>
          <a:xfrm>
            <a:off x="9411495" y="1157799"/>
            <a:ext cx="2596986" cy="1538608"/>
          </a:xfrm>
          <a:prstGeom prst="rect">
            <a:avLst/>
          </a:prstGeom>
        </p:spPr>
      </p:pic>
      <p:pic>
        <p:nvPicPr>
          <p:cNvPr id="7" name="Picture 6" descr="A group of people on bikes&#10;&#10;Description automatically generated">
            <a:extLst>
              <a:ext uri="{FF2B5EF4-FFF2-40B4-BE49-F238E27FC236}">
                <a16:creationId xmlns:a16="http://schemas.microsoft.com/office/drawing/2014/main" id="{678AD74B-41E1-2FD4-7E38-16F428188EFE}"/>
              </a:ext>
            </a:extLst>
          </p:cNvPr>
          <p:cNvPicPr>
            <a:picLocks noChangeAspect="1"/>
          </p:cNvPicPr>
          <p:nvPr/>
        </p:nvPicPr>
        <p:blipFill rotWithShape="1">
          <a:blip r:embed="rId6"/>
          <a:srcRect l="13333" t="517" b="19854"/>
          <a:stretch/>
        </p:blipFill>
        <p:spPr>
          <a:xfrm rot="10800000">
            <a:off x="9406036" y="4633473"/>
            <a:ext cx="2596986" cy="1789559"/>
          </a:xfrm>
          <a:prstGeom prst="rect">
            <a:avLst/>
          </a:prstGeom>
        </p:spPr>
      </p:pic>
      <p:sp>
        <p:nvSpPr>
          <p:cNvPr id="9" name="TextBox 1">
            <a:extLst>
              <a:ext uri="{FF2B5EF4-FFF2-40B4-BE49-F238E27FC236}">
                <a16:creationId xmlns:a16="http://schemas.microsoft.com/office/drawing/2014/main" id="{B2BAC007-3F98-7620-B9B5-B22F4E72F2BD}"/>
              </a:ext>
            </a:extLst>
          </p:cNvPr>
          <p:cNvSpPr txBox="1"/>
          <p:nvPr/>
        </p:nvSpPr>
        <p:spPr>
          <a:xfrm>
            <a:off x="3644290" y="658679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05385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C08DA3-0732-A8F9-D1AF-BB94894E004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0" name="Picture 9" descr="Chart, funnel chart&#10;&#10;Description automatically generated">
            <a:extLst>
              <a:ext uri="{FF2B5EF4-FFF2-40B4-BE49-F238E27FC236}">
                <a16:creationId xmlns:a16="http://schemas.microsoft.com/office/drawing/2014/main" id="{5421F799-06B4-B7AD-6AD1-889730E29AEF}"/>
              </a:ext>
            </a:extLst>
          </p:cNvPr>
          <p:cNvPicPr>
            <a:picLocks noChangeAspect="1"/>
          </p:cNvPicPr>
          <p:nvPr/>
        </p:nvPicPr>
        <p:blipFill rotWithShape="1">
          <a:blip r:embed="rId4"/>
          <a:srcRect t="16763" b="16188"/>
          <a:stretch/>
        </p:blipFill>
        <p:spPr>
          <a:xfrm>
            <a:off x="5172190" y="2686981"/>
            <a:ext cx="6872132" cy="3445309"/>
          </a:xfrm>
          <a:prstGeom prst="rect">
            <a:avLst/>
          </a:prstGeom>
        </p:spPr>
      </p:pic>
      <p:sp>
        <p:nvSpPr>
          <p:cNvPr id="6" name="Title 5">
            <a:extLst>
              <a:ext uri="{FF2B5EF4-FFF2-40B4-BE49-F238E27FC236}">
                <a16:creationId xmlns:a16="http://schemas.microsoft.com/office/drawing/2014/main" id="{08CD8FD1-601B-AA67-640A-98696323F4FA}"/>
              </a:ext>
            </a:extLst>
          </p:cNvPr>
          <p:cNvSpPr>
            <a:spLocks noGrp="1"/>
          </p:cNvSpPr>
          <p:nvPr>
            <p:ph type="title"/>
          </p:nvPr>
        </p:nvSpPr>
        <p:spPr>
          <a:xfrm>
            <a:off x="140575" y="235084"/>
            <a:ext cx="9868988" cy="429145"/>
          </a:xfrm>
        </p:spPr>
        <p:txBody>
          <a:bodyPr/>
          <a:lstStyle/>
          <a:p>
            <a:r>
              <a:rPr lang="en-US"/>
              <a:t>Initial List of Projects &amp; </a:t>
            </a:r>
            <a:r>
              <a:rPr lang="en-US" sz="2800"/>
              <a:t>Programs</a:t>
            </a:r>
            <a:r>
              <a:rPr lang="en-US"/>
              <a:t>: Engagement Sources</a:t>
            </a:r>
          </a:p>
        </p:txBody>
      </p:sp>
      <p:sp>
        <p:nvSpPr>
          <p:cNvPr id="2" name="TextBox 1">
            <a:extLst>
              <a:ext uri="{FF2B5EF4-FFF2-40B4-BE49-F238E27FC236}">
                <a16:creationId xmlns:a16="http://schemas.microsoft.com/office/drawing/2014/main" id="{6EE3A42F-3C6E-93AF-B7BE-44BFFA5511EB}"/>
              </a:ext>
            </a:extLst>
          </p:cNvPr>
          <p:cNvSpPr txBox="1"/>
          <p:nvPr/>
        </p:nvSpPr>
        <p:spPr>
          <a:xfrm>
            <a:off x="3984811" y="658188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4" name="TextBox 3">
            <a:extLst>
              <a:ext uri="{FF2B5EF4-FFF2-40B4-BE49-F238E27FC236}">
                <a16:creationId xmlns:a16="http://schemas.microsoft.com/office/drawing/2014/main" id="{604114B4-7DB3-8055-11B6-4BC4FE11F976}"/>
              </a:ext>
            </a:extLst>
          </p:cNvPr>
          <p:cNvSpPr txBox="1"/>
          <p:nvPr/>
        </p:nvSpPr>
        <p:spPr>
          <a:xfrm>
            <a:off x="4734560" y="1109225"/>
            <a:ext cx="7620008" cy="1508105"/>
          </a:xfrm>
          <a:prstGeom prst="rect">
            <a:avLst/>
          </a:prstGeom>
          <a:noFill/>
        </p:spPr>
        <p:txBody>
          <a:bodyPr wrap="square" lIns="91440" tIns="45720" rIns="91440" bIns="45720" rtlCol="0" anchor="t">
            <a:spAutoFit/>
          </a:bodyPr>
          <a:lstStyle/>
          <a:p>
            <a:pPr algn="ctr"/>
            <a:r>
              <a:rPr lang="en-US" sz="2400" b="1">
                <a:solidFill>
                  <a:schemeClr val="accent1"/>
                </a:solidFill>
              </a:rPr>
              <a:t>CBO &amp; Outreach Engagement during </a:t>
            </a:r>
          </a:p>
          <a:p>
            <a:pPr algn="ctr"/>
            <a:r>
              <a:rPr lang="en-US" sz="2400" b="1">
                <a:solidFill>
                  <a:schemeClr val="accent1"/>
                </a:solidFill>
              </a:rPr>
              <a:t>Multimodal Strategy Projects and Programs </a:t>
            </a:r>
          </a:p>
          <a:p>
            <a:pPr algn="ctr"/>
            <a:r>
              <a:rPr lang="en-US" sz="2400" b="1">
                <a:solidFill>
                  <a:schemeClr val="accent1"/>
                </a:solidFill>
              </a:rPr>
              <a:t>(MSPP) Phase</a:t>
            </a:r>
          </a:p>
          <a:p>
            <a:pPr algn="ctr"/>
            <a:r>
              <a:rPr lang="en-US" sz="2000" i="1">
                <a:cs typeface="Calibri"/>
              </a:rPr>
              <a:t>September – November 2022</a:t>
            </a:r>
          </a:p>
        </p:txBody>
      </p:sp>
      <p:sp>
        <p:nvSpPr>
          <p:cNvPr id="5" name="TextBox 4">
            <a:extLst>
              <a:ext uri="{FF2B5EF4-FFF2-40B4-BE49-F238E27FC236}">
                <a16:creationId xmlns:a16="http://schemas.microsoft.com/office/drawing/2014/main" id="{E67B704E-DE2D-B568-176D-F3A9345723F6}"/>
              </a:ext>
            </a:extLst>
          </p:cNvPr>
          <p:cNvSpPr txBox="1"/>
          <p:nvPr/>
        </p:nvSpPr>
        <p:spPr>
          <a:xfrm>
            <a:off x="457951" y="1997392"/>
            <a:ext cx="4714239" cy="2862322"/>
          </a:xfrm>
          <a:prstGeom prst="rect">
            <a:avLst/>
          </a:prstGeom>
          <a:noFill/>
        </p:spPr>
        <p:txBody>
          <a:bodyPr wrap="square" lIns="91440" tIns="45720" rIns="91440" bIns="45720" rtlCol="0" anchor="t">
            <a:spAutoFit/>
          </a:bodyPr>
          <a:lstStyle/>
          <a:p>
            <a:r>
              <a:rPr lang="en-US" sz="2000">
                <a:cs typeface="Calibri"/>
              </a:rPr>
              <a:t>Engagement efforts continue throughout the project through multilingual outreach campaigns, engaging thousands of stakeholders and community members via:</a:t>
            </a:r>
          </a:p>
          <a:p>
            <a:endParaRPr lang="en-US" sz="2000" i="1">
              <a:cs typeface="Calibri"/>
            </a:endParaRPr>
          </a:p>
          <a:p>
            <a:pPr marL="342900" indent="-342900">
              <a:buFont typeface="Arial" panose="020B0604020202020204" pitchFamily="34" charset="0"/>
              <a:buChar char="•"/>
            </a:pPr>
            <a:r>
              <a:rPr lang="en-US" sz="2000" i="1">
                <a:cs typeface="Calibri"/>
              </a:rPr>
              <a:t>Public Task Force and CLC meetings</a:t>
            </a:r>
          </a:p>
          <a:p>
            <a:pPr marL="342900" indent="-342900">
              <a:buFont typeface="Arial" panose="020B0604020202020204" pitchFamily="34" charset="0"/>
              <a:buChar char="•"/>
            </a:pPr>
            <a:r>
              <a:rPr lang="en-US" sz="2000" i="1">
                <a:cs typeface="Calibri"/>
              </a:rPr>
              <a:t>Surveys and online tools</a:t>
            </a:r>
          </a:p>
          <a:p>
            <a:pPr marL="342900" indent="-342900">
              <a:buFont typeface="Arial" panose="020B0604020202020204" pitchFamily="34" charset="0"/>
              <a:buChar char="•"/>
            </a:pPr>
            <a:r>
              <a:rPr lang="en-US" sz="2000" i="1">
                <a:cs typeface="Calibri"/>
              </a:rPr>
              <a:t>Newsletters and eblasts</a:t>
            </a:r>
          </a:p>
          <a:p>
            <a:pPr marL="342900" indent="-342900">
              <a:buFont typeface="Arial" panose="020B0604020202020204" pitchFamily="34" charset="0"/>
              <a:buChar char="•"/>
            </a:pPr>
            <a:endParaRPr lang="en-US" sz="2000" i="1">
              <a:cs typeface="Calibri"/>
            </a:endParaRPr>
          </a:p>
        </p:txBody>
      </p:sp>
      <p:sp>
        <p:nvSpPr>
          <p:cNvPr id="9" name="TextBox 8">
            <a:extLst>
              <a:ext uri="{FF2B5EF4-FFF2-40B4-BE49-F238E27FC236}">
                <a16:creationId xmlns:a16="http://schemas.microsoft.com/office/drawing/2014/main" id="{5ACEEA05-D12C-2735-89A5-7A7F60A4FB48}"/>
              </a:ext>
            </a:extLst>
          </p:cNvPr>
          <p:cNvSpPr txBox="1"/>
          <p:nvPr/>
        </p:nvSpPr>
        <p:spPr>
          <a:xfrm>
            <a:off x="457186" y="1109225"/>
            <a:ext cx="4389134" cy="769441"/>
          </a:xfrm>
          <a:prstGeom prst="rect">
            <a:avLst/>
          </a:prstGeom>
          <a:noFill/>
        </p:spPr>
        <p:txBody>
          <a:bodyPr wrap="square" lIns="91440" tIns="45720" rIns="91440" bIns="45720" rtlCol="0" anchor="t">
            <a:spAutoFit/>
          </a:bodyPr>
          <a:lstStyle/>
          <a:p>
            <a:pPr algn="ctr"/>
            <a:r>
              <a:rPr lang="en-US" sz="2400" b="1">
                <a:solidFill>
                  <a:schemeClr val="accent1"/>
                </a:solidFill>
              </a:rPr>
              <a:t>LB-ELA Corridor Project</a:t>
            </a:r>
          </a:p>
          <a:p>
            <a:pPr algn="ctr"/>
            <a:r>
              <a:rPr lang="en-US" sz="2000" i="1">
                <a:cs typeface="Calibri"/>
              </a:rPr>
              <a:t>September 2021 – Present</a:t>
            </a:r>
          </a:p>
        </p:txBody>
      </p:sp>
    </p:spTree>
    <p:extLst>
      <p:ext uri="{BB962C8B-B14F-4D97-AF65-F5344CB8AC3E}">
        <p14:creationId xmlns:p14="http://schemas.microsoft.com/office/powerpoint/2010/main" val="385626179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Survey Responses</a:t>
            </a:r>
            <a:endParaRPr lang="en-US" i="1">
              <a:ea typeface="Calibri"/>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C3D81468-8D19-46E4-C39C-EB24E509C6FC}"/>
              </a:ext>
            </a:extLst>
          </p:cNvPr>
          <p:cNvGraphicFramePr>
            <a:graphicFrameLocks/>
          </p:cNvGraphicFramePr>
          <p:nvPr/>
        </p:nvGraphicFramePr>
        <p:xfrm>
          <a:off x="1273561" y="1907186"/>
          <a:ext cx="9644878" cy="413590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FA22FA0-2C50-A8E1-A213-2694C414EF4C}"/>
              </a:ext>
            </a:extLst>
          </p:cNvPr>
          <p:cNvSpPr txBox="1"/>
          <p:nvPr/>
        </p:nvSpPr>
        <p:spPr>
          <a:xfrm>
            <a:off x="398816" y="1140424"/>
            <a:ext cx="11394367"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3537"/>
                </a:solidFill>
                <a:effectLst/>
                <a:uLnTx/>
                <a:uFillTx/>
                <a:latin typeface="Calibri" panose="020F0502020204030204"/>
                <a:ea typeface="+mn-ea"/>
                <a:cs typeface="+mn-cs"/>
              </a:rPr>
              <a:t>Based on your experience and on the needs of your community, what type of projects, programs, or improvements would you most like to see implemented within your community and the </a:t>
            </a:r>
            <a:r>
              <a:rPr lang="en-US" sz="1600">
                <a:solidFill>
                  <a:srgbClr val="323537"/>
                </a:solidFill>
                <a:latin typeface="Calibri" panose="020F0502020204030204"/>
              </a:rPr>
              <a:t>LB-ELA</a:t>
            </a:r>
            <a:r>
              <a:rPr kumimoji="0" lang="en-US" sz="1600" b="0" i="0" u="none" strike="noStrike" kern="1200" cap="none" spc="0" normalizeH="0" baseline="0" noProof="0">
                <a:ln>
                  <a:noFill/>
                </a:ln>
                <a:solidFill>
                  <a:srgbClr val="323537"/>
                </a:solidFill>
                <a:effectLst/>
                <a:uLnTx/>
                <a:uFillTx/>
                <a:latin typeface="Calibri" panose="020F0502020204030204"/>
                <a:ea typeface="+mn-ea"/>
                <a:cs typeface="+mn-cs"/>
              </a:rPr>
              <a:t> Corridor?</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EEEE940B-EF0E-A2AE-4B09-A0DB19EAAEF2}"/>
              </a:ext>
            </a:extLst>
          </p:cNvPr>
          <p:cNvGrpSpPr/>
          <p:nvPr/>
        </p:nvGrpSpPr>
        <p:grpSpPr>
          <a:xfrm>
            <a:off x="1017463" y="2491827"/>
            <a:ext cx="1560167" cy="3145908"/>
            <a:chOff x="1017463" y="2491827"/>
            <a:chExt cx="1560167" cy="3145908"/>
          </a:xfrm>
        </p:grpSpPr>
        <p:pic>
          <p:nvPicPr>
            <p:cNvPr id="12" name="Graphic 11" descr="Neighborhood with solid fill">
              <a:extLst>
                <a:ext uri="{FF2B5EF4-FFF2-40B4-BE49-F238E27FC236}">
                  <a16:creationId xmlns:a16="http://schemas.microsoft.com/office/drawing/2014/main" id="{F23C8294-D835-B457-DC3E-C753981CC4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4809" y="3879232"/>
              <a:ext cx="334389" cy="334389"/>
            </a:xfrm>
            <a:prstGeom prst="rect">
              <a:avLst/>
            </a:prstGeom>
          </p:spPr>
        </p:pic>
        <p:pic>
          <p:nvPicPr>
            <p:cNvPr id="14" name="Graphic 13" descr="Route (Two Pins With A Path) with solid fill">
              <a:extLst>
                <a:ext uri="{FF2B5EF4-FFF2-40B4-BE49-F238E27FC236}">
                  <a16:creationId xmlns:a16="http://schemas.microsoft.com/office/drawing/2014/main" id="{0EA44880-166B-177C-68AF-04C4FEB653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7463" y="5303346"/>
              <a:ext cx="334389" cy="334389"/>
            </a:xfrm>
            <a:prstGeom prst="rect">
              <a:avLst/>
            </a:prstGeom>
          </p:spPr>
        </p:pic>
        <p:pic>
          <p:nvPicPr>
            <p:cNvPr id="16" name="Graphic 15" descr="Bus with solid fill">
              <a:extLst>
                <a:ext uri="{FF2B5EF4-FFF2-40B4-BE49-F238E27FC236}">
                  <a16:creationId xmlns:a16="http://schemas.microsoft.com/office/drawing/2014/main" id="{0C33B6E5-1BD0-BE63-76FA-FF21EA4373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43241" y="2491827"/>
              <a:ext cx="334389" cy="334389"/>
            </a:xfrm>
            <a:prstGeom prst="rect">
              <a:avLst/>
            </a:prstGeom>
          </p:spPr>
        </p:pic>
        <p:pic>
          <p:nvPicPr>
            <p:cNvPr id="18" name="Graphic 17" descr="Users with solid fill">
              <a:extLst>
                <a:ext uri="{FF2B5EF4-FFF2-40B4-BE49-F238E27FC236}">
                  <a16:creationId xmlns:a16="http://schemas.microsoft.com/office/drawing/2014/main" id="{10DB14E7-5CF1-B17E-D415-B9F710188F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17389" y="4844724"/>
              <a:ext cx="334389" cy="334389"/>
            </a:xfrm>
            <a:prstGeom prst="rect">
              <a:avLst/>
            </a:prstGeom>
          </p:spPr>
        </p:pic>
        <p:pic>
          <p:nvPicPr>
            <p:cNvPr id="20" name="Graphic 19" descr="Fork In Road with solid fill">
              <a:extLst>
                <a:ext uri="{FF2B5EF4-FFF2-40B4-BE49-F238E27FC236}">
                  <a16:creationId xmlns:a16="http://schemas.microsoft.com/office/drawing/2014/main" id="{56CBC52C-9D42-9CE1-ABCB-B7D2709912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68168" y="4366173"/>
              <a:ext cx="334389" cy="334389"/>
            </a:xfrm>
            <a:prstGeom prst="rect">
              <a:avLst/>
            </a:prstGeom>
          </p:spPr>
        </p:pic>
        <p:pic>
          <p:nvPicPr>
            <p:cNvPr id="22" name="Graphic 21" descr="Traffic light with solid fill">
              <a:extLst>
                <a:ext uri="{FF2B5EF4-FFF2-40B4-BE49-F238E27FC236}">
                  <a16:creationId xmlns:a16="http://schemas.microsoft.com/office/drawing/2014/main" id="{48246D2E-92D7-6DDC-0E5A-C2C4A653497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58840" y="2972909"/>
              <a:ext cx="334389" cy="334389"/>
            </a:xfrm>
            <a:prstGeom prst="rect">
              <a:avLst/>
            </a:prstGeom>
          </p:spPr>
        </p:pic>
        <p:pic>
          <p:nvPicPr>
            <p:cNvPr id="24" name="Graphic 23" descr="Cycling with solid fill">
              <a:extLst>
                <a:ext uri="{FF2B5EF4-FFF2-40B4-BE49-F238E27FC236}">
                  <a16:creationId xmlns:a16="http://schemas.microsoft.com/office/drawing/2014/main" id="{F175D045-2626-9161-BC20-3977F6071F5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95763" y="3395955"/>
              <a:ext cx="334389" cy="334389"/>
            </a:xfrm>
            <a:prstGeom prst="rect">
              <a:avLst/>
            </a:prstGeom>
          </p:spPr>
        </p:pic>
      </p:grpSp>
      <p:sp>
        <p:nvSpPr>
          <p:cNvPr id="3" name="TextBox 2">
            <a:extLst>
              <a:ext uri="{FF2B5EF4-FFF2-40B4-BE49-F238E27FC236}">
                <a16:creationId xmlns:a16="http://schemas.microsoft.com/office/drawing/2014/main" id="{99A73296-A5D8-23AE-562D-E987FCF39F11}"/>
              </a:ext>
            </a:extLst>
          </p:cNvPr>
          <p:cNvSpPr txBox="1"/>
          <p:nvPr/>
        </p:nvSpPr>
        <p:spPr>
          <a:xfrm>
            <a:off x="1828800" y="6225080"/>
            <a:ext cx="48623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AB4C8">
                    <a:lumMod val="75000"/>
                  </a:srgbClr>
                </a:solidFill>
                <a:effectLst/>
                <a:uLnTx/>
                <a:uFillTx/>
                <a:latin typeface="Calibri" panose="020F0502020204030204"/>
                <a:ea typeface="+mn-ea"/>
                <a:cs typeface="+mn-cs"/>
              </a:rPr>
              <a:t>*Results updated 11/29/22 at 10:00 am</a:t>
            </a:r>
          </a:p>
        </p:txBody>
      </p:sp>
    </p:spTree>
    <p:extLst>
      <p:ext uri="{BB962C8B-B14F-4D97-AF65-F5344CB8AC3E}">
        <p14:creationId xmlns:p14="http://schemas.microsoft.com/office/powerpoint/2010/main" val="665534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607156-D29C-5BF9-68A3-B8B0697BF4DA}"/>
              </a:ext>
            </a:extLst>
          </p:cNvPr>
          <p:cNvPicPr>
            <a:picLocks noChangeAspect="1"/>
          </p:cNvPicPr>
          <p:nvPr/>
        </p:nvPicPr>
        <p:blipFill rotWithShape="1">
          <a:blip r:embed="rId3">
            <a:extLst>
              <a:ext uri="{28A0092B-C50C-407E-A947-70E740481C1C}">
                <a14:useLocalDpi xmlns:a14="http://schemas.microsoft.com/office/drawing/2010/main" val="0"/>
              </a:ext>
            </a:extLst>
          </a:blip>
          <a:srcRect t="12799" b="52173"/>
          <a:stretch/>
        </p:blipFill>
        <p:spPr>
          <a:xfrm>
            <a:off x="95451" y="4135527"/>
            <a:ext cx="12192000" cy="346788"/>
          </a:xfrm>
          <a:prstGeom prst="rect">
            <a:avLst/>
          </a:prstGeom>
        </p:spPr>
      </p:pic>
      <p:pic>
        <p:nvPicPr>
          <p:cNvPr id="9" name="Picture 8">
            <a:extLst>
              <a:ext uri="{FF2B5EF4-FFF2-40B4-BE49-F238E27FC236}">
                <a16:creationId xmlns:a16="http://schemas.microsoft.com/office/drawing/2014/main" id="{6111B436-703E-1956-3AAD-81EC5BE7EE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14267" y="4816811"/>
            <a:ext cx="2948740" cy="1049861"/>
          </a:xfrm>
          <a:prstGeom prst="rect">
            <a:avLst/>
          </a:prstGeom>
          <a:noFill/>
        </p:spPr>
      </p:pic>
      <p:pic>
        <p:nvPicPr>
          <p:cNvPr id="20" name="Picture 19" descr="Timeline&#10;&#10;Description automatically generated">
            <a:extLst>
              <a:ext uri="{FF2B5EF4-FFF2-40B4-BE49-F238E27FC236}">
                <a16:creationId xmlns:a16="http://schemas.microsoft.com/office/drawing/2014/main" id="{523E5D6C-114E-EC5B-A714-8E5CEE699E44}"/>
              </a:ext>
            </a:extLst>
          </p:cNvPr>
          <p:cNvPicPr>
            <a:picLocks noChangeAspect="1"/>
          </p:cNvPicPr>
          <p:nvPr/>
        </p:nvPicPr>
        <p:blipFill rotWithShape="1">
          <a:blip r:embed="rId5"/>
          <a:srcRect b="18250"/>
          <a:stretch/>
        </p:blipFill>
        <p:spPr>
          <a:xfrm>
            <a:off x="61581" y="2271930"/>
            <a:ext cx="11991332" cy="1533867"/>
          </a:xfrm>
          <a:prstGeom prst="rect">
            <a:avLst/>
          </a:prstGeom>
          <a:solidFill>
            <a:srgbClr val="E6E6E6"/>
          </a:solidFill>
          <a:ln>
            <a:noFill/>
          </a:ln>
        </p:spPr>
      </p:pic>
      <p:sp>
        <p:nvSpPr>
          <p:cNvPr id="22" name="TextBox 21">
            <a:extLst>
              <a:ext uri="{FF2B5EF4-FFF2-40B4-BE49-F238E27FC236}">
                <a16:creationId xmlns:a16="http://schemas.microsoft.com/office/drawing/2014/main" id="{007B1D32-12DF-396E-DE09-3BB986CE9715}"/>
              </a:ext>
            </a:extLst>
          </p:cNvPr>
          <p:cNvSpPr txBox="1"/>
          <p:nvPr/>
        </p:nvSpPr>
        <p:spPr>
          <a:xfrm>
            <a:off x="11038754" y="2714321"/>
            <a:ext cx="2359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24" name="Diamond 23">
            <a:extLst>
              <a:ext uri="{FF2B5EF4-FFF2-40B4-BE49-F238E27FC236}">
                <a16:creationId xmlns:a16="http://schemas.microsoft.com/office/drawing/2014/main" id="{426687A5-5AB9-3838-C53E-9E22F21A2C91}"/>
              </a:ext>
            </a:extLst>
          </p:cNvPr>
          <p:cNvSpPr/>
          <p:nvPr/>
        </p:nvSpPr>
        <p:spPr>
          <a:xfrm>
            <a:off x="5308597" y="2459780"/>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6" name="Diamond 25">
            <a:extLst>
              <a:ext uri="{FF2B5EF4-FFF2-40B4-BE49-F238E27FC236}">
                <a16:creationId xmlns:a16="http://schemas.microsoft.com/office/drawing/2014/main" id="{B89546B3-F150-555C-A3D9-8DCFC53D85FD}"/>
              </a:ext>
            </a:extLst>
          </p:cNvPr>
          <p:cNvSpPr/>
          <p:nvPr/>
        </p:nvSpPr>
        <p:spPr>
          <a:xfrm>
            <a:off x="7057567" y="2459779"/>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8" name="Diamond 27">
            <a:extLst>
              <a:ext uri="{FF2B5EF4-FFF2-40B4-BE49-F238E27FC236}">
                <a16:creationId xmlns:a16="http://schemas.microsoft.com/office/drawing/2014/main" id="{93BEFCB0-4E13-3D6D-399A-D17C669063E5}"/>
              </a:ext>
            </a:extLst>
          </p:cNvPr>
          <p:cNvSpPr/>
          <p:nvPr/>
        </p:nvSpPr>
        <p:spPr>
          <a:xfrm>
            <a:off x="9013065" y="2459778"/>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0" name="Diamond 29">
            <a:extLst>
              <a:ext uri="{FF2B5EF4-FFF2-40B4-BE49-F238E27FC236}">
                <a16:creationId xmlns:a16="http://schemas.microsoft.com/office/drawing/2014/main" id="{22FB78B7-DA4C-4DC2-B4E2-24184D3C429D}"/>
              </a:ext>
            </a:extLst>
          </p:cNvPr>
          <p:cNvSpPr/>
          <p:nvPr/>
        </p:nvSpPr>
        <p:spPr>
          <a:xfrm>
            <a:off x="10908086" y="2459777"/>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2" name="Diamond 31">
            <a:extLst>
              <a:ext uri="{FF2B5EF4-FFF2-40B4-BE49-F238E27FC236}">
                <a16:creationId xmlns:a16="http://schemas.microsoft.com/office/drawing/2014/main" id="{8ABDAF67-6052-D526-E2DA-885A66FDC88B}"/>
              </a:ext>
            </a:extLst>
          </p:cNvPr>
          <p:cNvSpPr/>
          <p:nvPr/>
        </p:nvSpPr>
        <p:spPr>
          <a:xfrm>
            <a:off x="3593492" y="2446169"/>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pic>
        <p:nvPicPr>
          <p:cNvPr id="34" name="Picture 33" descr="A yellow circle with black text&#10;&#10;Description automatically generated">
            <a:extLst>
              <a:ext uri="{FF2B5EF4-FFF2-40B4-BE49-F238E27FC236}">
                <a16:creationId xmlns:a16="http://schemas.microsoft.com/office/drawing/2014/main" id="{D12F0297-B31B-8CB1-5C0B-EC8370791418}"/>
              </a:ext>
            </a:extLst>
          </p:cNvPr>
          <p:cNvPicPr>
            <a:picLocks noChangeAspect="1"/>
          </p:cNvPicPr>
          <p:nvPr/>
        </p:nvPicPr>
        <p:blipFill>
          <a:blip r:embed="rId6"/>
          <a:stretch>
            <a:fillRect/>
          </a:stretch>
        </p:blipFill>
        <p:spPr>
          <a:xfrm>
            <a:off x="9235790" y="2057025"/>
            <a:ext cx="882319" cy="891503"/>
          </a:xfrm>
          <a:prstGeom prst="rect">
            <a:avLst/>
          </a:prstGeom>
        </p:spPr>
      </p:pic>
      <p:sp>
        <p:nvSpPr>
          <p:cNvPr id="6" name="Title 1">
            <a:extLst>
              <a:ext uri="{FF2B5EF4-FFF2-40B4-BE49-F238E27FC236}">
                <a16:creationId xmlns:a16="http://schemas.microsoft.com/office/drawing/2014/main" id="{1DEF18B4-D46F-7280-95E3-5CEF943485E0}"/>
              </a:ext>
            </a:extLst>
          </p:cNvPr>
          <p:cNvSpPr>
            <a:spLocks noGrp="1"/>
          </p:cNvSpPr>
          <p:nvPr>
            <p:ph type="title"/>
          </p:nvPr>
        </p:nvSpPr>
        <p:spPr>
          <a:xfrm>
            <a:off x="155878" y="270456"/>
            <a:ext cx="12036122" cy="371636"/>
          </a:xfrm>
        </p:spPr>
        <p:txBody>
          <a:bodyPr/>
          <a:lstStyle/>
          <a:p>
            <a:r>
              <a:rPr lang="en-US">
                <a:cs typeface="Calibri"/>
              </a:rPr>
              <a:t>What’s Next: Previous &amp; Future</a:t>
            </a:r>
            <a:r>
              <a:rPr lang="en-US">
                <a:latin typeface="Calibri"/>
                <a:ea typeface="Calibri"/>
                <a:cs typeface="Calibri"/>
              </a:rPr>
              <a:t> Milestones</a:t>
            </a:r>
            <a:endParaRPr lang="en-US" i="1">
              <a:ea typeface="Calibri"/>
              <a:cs typeface="Calibri"/>
            </a:endParaRPr>
          </a:p>
        </p:txBody>
      </p:sp>
      <p:sp>
        <p:nvSpPr>
          <p:cNvPr id="2" name="TextBox 1">
            <a:extLst>
              <a:ext uri="{FF2B5EF4-FFF2-40B4-BE49-F238E27FC236}">
                <a16:creationId xmlns:a16="http://schemas.microsoft.com/office/drawing/2014/main" id="{D00DE6DF-D1BC-724A-ABFF-1D1D9B496CD3}"/>
              </a:ext>
            </a:extLst>
          </p:cNvPr>
          <p:cNvSpPr txBox="1"/>
          <p:nvPr/>
        </p:nvSpPr>
        <p:spPr>
          <a:xfrm>
            <a:off x="3727417" y="654700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3" name="TextBox 2">
            <a:extLst>
              <a:ext uri="{FF2B5EF4-FFF2-40B4-BE49-F238E27FC236}">
                <a16:creationId xmlns:a16="http://schemas.microsoft.com/office/drawing/2014/main" id="{D1A59F68-07E4-B00E-8AEE-AA7E3B9A2F57}"/>
              </a:ext>
            </a:extLst>
          </p:cNvPr>
          <p:cNvSpPr txBox="1"/>
          <p:nvPr/>
        </p:nvSpPr>
        <p:spPr>
          <a:xfrm>
            <a:off x="394800" y="1623965"/>
            <a:ext cx="16477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7F7F"/>
                </a:solidFill>
                <a:cs typeface="Calibri"/>
              </a:rPr>
              <a:t>September 2021</a:t>
            </a:r>
            <a:endParaRPr lang="en-US" sz="1400" b="1">
              <a:solidFill>
                <a:srgbClr val="7F7F7F"/>
              </a:solidFill>
            </a:endParaRPr>
          </a:p>
        </p:txBody>
      </p:sp>
      <p:sp>
        <p:nvSpPr>
          <p:cNvPr id="4" name="TextBox 3">
            <a:extLst>
              <a:ext uri="{FF2B5EF4-FFF2-40B4-BE49-F238E27FC236}">
                <a16:creationId xmlns:a16="http://schemas.microsoft.com/office/drawing/2014/main" id="{D42E0E8D-5805-EF0B-1ED5-AFA2EED602E6}"/>
              </a:ext>
            </a:extLst>
          </p:cNvPr>
          <p:cNvSpPr txBox="1"/>
          <p:nvPr/>
        </p:nvSpPr>
        <p:spPr>
          <a:xfrm>
            <a:off x="10416214" y="1608838"/>
            <a:ext cx="11905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7F7F"/>
                </a:solidFill>
                <a:cs typeface="Calibri"/>
              </a:rPr>
              <a:t>March 2024</a:t>
            </a:r>
            <a:endParaRPr lang="en-US">
              <a:solidFill>
                <a:srgbClr val="7F7F7F"/>
              </a:solidFill>
            </a:endParaRPr>
          </a:p>
        </p:txBody>
      </p:sp>
      <p:sp>
        <p:nvSpPr>
          <p:cNvPr id="7" name="Right Brace 6">
            <a:extLst>
              <a:ext uri="{FF2B5EF4-FFF2-40B4-BE49-F238E27FC236}">
                <a16:creationId xmlns:a16="http://schemas.microsoft.com/office/drawing/2014/main" id="{98BF117E-E58F-A32A-ABF9-943C32A17B87}"/>
              </a:ext>
            </a:extLst>
          </p:cNvPr>
          <p:cNvSpPr/>
          <p:nvPr/>
        </p:nvSpPr>
        <p:spPr>
          <a:xfrm rot="5400000" flipH="1">
            <a:off x="5759722" y="-3439166"/>
            <a:ext cx="307776" cy="10900574"/>
          </a:xfrm>
          <a:prstGeom prst="rightBrace">
            <a:avLst/>
          </a:prstGeom>
          <a:ln w="28575">
            <a:solidFill>
              <a:srgbClr val="0FBCC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B1A5053-65C0-5253-D6BD-93F208AD79E9}"/>
              </a:ext>
            </a:extLst>
          </p:cNvPr>
          <p:cNvSpPr txBox="1"/>
          <p:nvPr/>
        </p:nvSpPr>
        <p:spPr>
          <a:xfrm>
            <a:off x="5127348" y="1317807"/>
            <a:ext cx="164774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F7F7F"/>
                </a:solidFill>
                <a:cs typeface="Calibri"/>
              </a:rPr>
              <a:t>2 ½ </a:t>
            </a:r>
            <a:r>
              <a:rPr lang="en-US" b="1">
                <a:solidFill>
                  <a:srgbClr val="7F7F7F"/>
                </a:solidFill>
                <a:cs typeface="Calibri"/>
              </a:rPr>
              <a:t>year</a:t>
            </a:r>
            <a:r>
              <a:rPr lang="en-US" sz="1600" b="1">
                <a:solidFill>
                  <a:srgbClr val="7F7F7F"/>
                </a:solidFill>
                <a:cs typeface="Calibri"/>
              </a:rPr>
              <a:t> process</a:t>
            </a:r>
          </a:p>
        </p:txBody>
      </p:sp>
    </p:spTree>
    <p:extLst>
      <p:ext uri="{BB962C8B-B14F-4D97-AF65-F5344CB8AC3E}">
        <p14:creationId xmlns:p14="http://schemas.microsoft.com/office/powerpoint/2010/main" val="15032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06374" y="2174549"/>
            <a:ext cx="11760247" cy="1464503"/>
          </a:xfrm>
          <a:prstGeom prst="rect">
            <a:avLst/>
          </a:prstGeom>
          <a:noFill/>
        </p:spPr>
        <p:txBody>
          <a:bodyPr wrap="square" lIns="91440" tIns="45720" rIns="91440" bIns="45720" anchor="t">
            <a:spAutoFit/>
          </a:bodyPr>
          <a:lstStyle/>
          <a:p>
            <a:pPr marL="200660" algn="ctr">
              <a:spcBef>
                <a:spcPts val="1140"/>
              </a:spcBef>
            </a:pPr>
            <a:r>
              <a:rPr lang="en-US" sz="4000" b="1" spc="-10">
                <a:solidFill>
                  <a:schemeClr val="bg1"/>
                </a:solidFill>
                <a:latin typeface="Calibri"/>
                <a:cs typeface="Calibri"/>
              </a:rPr>
              <a:t>Draft Corridor Mobility Investment Plan</a:t>
            </a:r>
          </a:p>
          <a:p>
            <a:pPr marL="200660" algn="ctr">
              <a:spcBef>
                <a:spcPts val="1140"/>
              </a:spcBef>
            </a:pPr>
            <a:r>
              <a:rPr lang="en-US" sz="4000" b="1" spc="-10">
                <a:solidFill>
                  <a:schemeClr val="bg1"/>
                </a:solidFill>
                <a:latin typeface="Calibri"/>
                <a:cs typeface="Calibri"/>
              </a:rPr>
              <a:t>(Investment Plan)</a:t>
            </a:r>
            <a:endParaRPr lang="en-US">
              <a:solidFill>
                <a:schemeClr val="bg1"/>
              </a:solidFill>
            </a:endParaRPr>
          </a:p>
        </p:txBody>
      </p:sp>
    </p:spTree>
    <p:extLst>
      <p:ext uri="{BB962C8B-B14F-4D97-AF65-F5344CB8AC3E}">
        <p14:creationId xmlns:p14="http://schemas.microsoft.com/office/powerpoint/2010/main" val="3050129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7E56-EE05-34FB-02BB-EE59B6BECD84}"/>
              </a:ext>
            </a:extLst>
          </p:cNvPr>
          <p:cNvSpPr>
            <a:spLocks noGrp="1"/>
          </p:cNvSpPr>
          <p:nvPr>
            <p:ph type="title"/>
          </p:nvPr>
        </p:nvSpPr>
        <p:spPr>
          <a:xfrm>
            <a:off x="203321" y="256610"/>
            <a:ext cx="9045633" cy="429145"/>
          </a:xfrm>
        </p:spPr>
        <p:txBody>
          <a:bodyPr/>
          <a:lstStyle/>
          <a:p>
            <a:r>
              <a:rPr lang="pt-BR"/>
              <a:t>Vision Statement</a:t>
            </a:r>
          </a:p>
        </p:txBody>
      </p:sp>
      <p:sp>
        <p:nvSpPr>
          <p:cNvPr id="4" name="Slide Number Placeholder 3">
            <a:extLst>
              <a:ext uri="{FF2B5EF4-FFF2-40B4-BE49-F238E27FC236}">
                <a16:creationId xmlns:a16="http://schemas.microsoft.com/office/drawing/2014/main" id="{EE25EFEF-6E2A-FB46-94DE-5BC3E02A2E75}"/>
              </a:ext>
            </a:extLst>
          </p:cNvPr>
          <p:cNvSpPr>
            <a:spLocks noGrp="1"/>
          </p:cNvSpPr>
          <p:nvPr>
            <p:ph type="sldNum" sz="quarter" idx="12"/>
          </p:nvPr>
        </p:nvSpPr>
        <p:spPr/>
        <p:txBody>
          <a:bodyPr/>
          <a:lstStyle/>
          <a:p>
            <a:fld id="{2429C633-AF9B-9840-B7F1-7587910FEF71}" type="slidenum">
              <a:rPr lang="en-US" smtClean="0"/>
              <a:pPr/>
              <a:t>25</a:t>
            </a:fld>
            <a:endParaRPr lang="en-US"/>
          </a:p>
        </p:txBody>
      </p:sp>
      <p:sp>
        <p:nvSpPr>
          <p:cNvPr id="7" name="Content Placeholder 2">
            <a:extLst>
              <a:ext uri="{FF2B5EF4-FFF2-40B4-BE49-F238E27FC236}">
                <a16:creationId xmlns:a16="http://schemas.microsoft.com/office/drawing/2014/main" id="{E54C707C-D221-FE2C-16E9-926DECF82153}"/>
              </a:ext>
            </a:extLst>
          </p:cNvPr>
          <p:cNvSpPr txBox="1">
            <a:spLocks/>
          </p:cNvSpPr>
          <p:nvPr/>
        </p:nvSpPr>
        <p:spPr>
          <a:xfrm>
            <a:off x="482600" y="974119"/>
            <a:ext cx="4925126" cy="335597"/>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endParaRPr lang="en-US" sz="2200"/>
          </a:p>
        </p:txBody>
      </p:sp>
      <p:sp>
        <p:nvSpPr>
          <p:cNvPr id="8" name="TextBox 7">
            <a:extLst>
              <a:ext uri="{FF2B5EF4-FFF2-40B4-BE49-F238E27FC236}">
                <a16:creationId xmlns:a16="http://schemas.microsoft.com/office/drawing/2014/main" id="{1E087A5E-472C-C9C7-F127-327762E75E49}"/>
              </a:ext>
            </a:extLst>
          </p:cNvPr>
          <p:cNvSpPr txBox="1"/>
          <p:nvPr/>
        </p:nvSpPr>
        <p:spPr>
          <a:xfrm>
            <a:off x="269077" y="1309716"/>
            <a:ext cx="661431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tx2">
                    <a:lumMod val="75000"/>
                  </a:schemeClr>
                </a:solidFill>
              </a:rPr>
              <a:t>"</a:t>
            </a:r>
            <a:r>
              <a:rPr lang="en-US" sz="2200" b="1">
                <a:solidFill>
                  <a:schemeClr val="tx2">
                    <a:lumMod val="75000"/>
                  </a:schemeClr>
                </a:solidFill>
              </a:rPr>
              <a:t>An equitable, shared </a:t>
            </a:r>
            <a:r>
              <a:rPr lang="en-US" sz="2200" b="1">
                <a:solidFill>
                  <a:schemeClr val="tx2">
                    <a:lumMod val="75000"/>
                  </a:schemeClr>
                </a:solidFill>
                <a:ea typeface="+mn-lt"/>
                <a:cs typeface="+mn-lt"/>
              </a:rPr>
              <a:t>I-710</a:t>
            </a:r>
            <a:r>
              <a:rPr lang="en-US" sz="2200" b="1">
                <a:solidFill>
                  <a:schemeClr val="tx2">
                    <a:lumMod val="75000"/>
                  </a:schemeClr>
                </a:solidFill>
              </a:rPr>
              <a:t> South Corridor transportation system that provides</a:t>
            </a:r>
            <a:r>
              <a:rPr lang="en-US" sz="2200">
                <a:solidFill>
                  <a:schemeClr val="tx2">
                    <a:lumMod val="75000"/>
                  </a:schemeClr>
                </a:solidFill>
              </a:rPr>
              <a:t> </a:t>
            </a:r>
            <a:r>
              <a:rPr lang="en-US" sz="2200" b="1">
                <a:solidFill>
                  <a:schemeClr val="tx2">
                    <a:lumMod val="75000"/>
                  </a:schemeClr>
                </a:solidFill>
              </a:rPr>
              <a:t>safe, quality multimodal options for moving people and goods </a:t>
            </a:r>
            <a:br>
              <a:rPr lang="en-US" sz="2200" b="1">
                <a:solidFill>
                  <a:schemeClr val="tx2">
                    <a:lumMod val="75000"/>
                  </a:schemeClr>
                </a:solidFill>
              </a:rPr>
            </a:br>
            <a:r>
              <a:rPr lang="en-US" sz="2200">
                <a:solidFill>
                  <a:schemeClr val="tx2">
                    <a:lumMod val="75000"/>
                  </a:schemeClr>
                </a:solidFill>
              </a:rPr>
              <a:t>that will foster clean air (zero emissions), healthy and sustainable communities, and economic empowerment for all residents, communities, and users in the corridor."</a:t>
            </a:r>
            <a:endParaRPr lang="en-US" sz="2200">
              <a:solidFill>
                <a:schemeClr val="tx2">
                  <a:lumMod val="75000"/>
                </a:schemeClr>
              </a:solidFill>
              <a:ea typeface="Calibri"/>
              <a:cs typeface="Calibri"/>
            </a:endParaRPr>
          </a:p>
        </p:txBody>
      </p:sp>
      <p:grpSp>
        <p:nvGrpSpPr>
          <p:cNvPr id="6" name="Group 5">
            <a:extLst>
              <a:ext uri="{FF2B5EF4-FFF2-40B4-BE49-F238E27FC236}">
                <a16:creationId xmlns:a16="http://schemas.microsoft.com/office/drawing/2014/main" id="{E12AD01B-05C7-3944-A840-507D1C2F605D}"/>
              </a:ext>
            </a:extLst>
          </p:cNvPr>
          <p:cNvGrpSpPr/>
          <p:nvPr/>
        </p:nvGrpSpPr>
        <p:grpSpPr>
          <a:xfrm>
            <a:off x="6883393" y="2986551"/>
            <a:ext cx="4992581" cy="3295908"/>
            <a:chOff x="5534104" y="1269922"/>
            <a:chExt cx="6347536" cy="4190397"/>
          </a:xfrm>
        </p:grpSpPr>
        <p:pic>
          <p:nvPicPr>
            <p:cNvPr id="5" name="Picture 2">
              <a:extLst>
                <a:ext uri="{FF2B5EF4-FFF2-40B4-BE49-F238E27FC236}">
                  <a16:creationId xmlns:a16="http://schemas.microsoft.com/office/drawing/2014/main" id="{D3E44C8E-BF57-41EB-FC51-8DA16A4BC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104" y="3214055"/>
              <a:ext cx="4149766" cy="22462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A3EBB9B-DFE1-92CA-20DD-5F442615845C}"/>
                </a:ext>
              </a:extLst>
            </p:cNvPr>
            <p:cNvGrpSpPr/>
            <p:nvPr/>
          </p:nvGrpSpPr>
          <p:grpSpPr>
            <a:xfrm>
              <a:off x="6698187" y="1269922"/>
              <a:ext cx="5183453" cy="3270045"/>
              <a:chOff x="6428023" y="1262488"/>
              <a:chExt cx="5453618" cy="3440478"/>
            </a:xfrm>
          </p:grpSpPr>
          <p:pic>
            <p:nvPicPr>
              <p:cNvPr id="2052" name="Picture 4" descr="A picture containing graphical user interface&#10;&#10;Description automatically generated">
                <a:extLst>
                  <a:ext uri="{FF2B5EF4-FFF2-40B4-BE49-F238E27FC236}">
                    <a16:creationId xmlns:a16="http://schemas.microsoft.com/office/drawing/2014/main" id="{13837348-B7EA-949A-9C42-2A97C3461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023" y="2150327"/>
                <a:ext cx="4611683" cy="25526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icture containing text&#10;&#10;Description automatically generated">
                <a:extLst>
                  <a:ext uri="{FF2B5EF4-FFF2-40B4-BE49-F238E27FC236}">
                    <a16:creationId xmlns:a16="http://schemas.microsoft.com/office/drawing/2014/main" id="{E6516E59-9655-2401-8FE5-995699B65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586" y="1262488"/>
                <a:ext cx="4366055" cy="246945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TextBox 9">
            <a:extLst>
              <a:ext uri="{FF2B5EF4-FFF2-40B4-BE49-F238E27FC236}">
                <a16:creationId xmlns:a16="http://schemas.microsoft.com/office/drawing/2014/main" id="{7388FE63-09C8-1C28-EC84-1CF75B7D0763}"/>
              </a:ext>
            </a:extLst>
          </p:cNvPr>
          <p:cNvSpPr txBox="1"/>
          <p:nvPr/>
        </p:nvSpPr>
        <p:spPr>
          <a:xfrm>
            <a:off x="269077" y="4396768"/>
            <a:ext cx="5505450" cy="1015663"/>
          </a:xfrm>
          <a:prstGeom prst="rect">
            <a:avLst/>
          </a:prstGeom>
          <a:noFill/>
        </p:spPr>
        <p:txBody>
          <a:bodyPr wrap="square">
            <a:spAutoFit/>
          </a:bodyPr>
          <a:lstStyle/>
          <a:p>
            <a:r>
              <a:rPr lang="en-US" sz="2000" b="1" i="1"/>
              <a:t>What’s a “vision statement”?</a:t>
            </a:r>
          </a:p>
          <a:p>
            <a:r>
              <a:rPr lang="en-US" sz="2000" i="1"/>
              <a:t>A concise statement that captures the collective aspirations, desires, and outcomes of the project</a:t>
            </a:r>
          </a:p>
        </p:txBody>
      </p:sp>
      <p:sp>
        <p:nvSpPr>
          <p:cNvPr id="12" name="TextBox 11">
            <a:extLst>
              <a:ext uri="{FF2B5EF4-FFF2-40B4-BE49-F238E27FC236}">
                <a16:creationId xmlns:a16="http://schemas.microsoft.com/office/drawing/2014/main" id="{39B9D3F6-2AD3-9D80-B299-139BC626E806}"/>
              </a:ext>
            </a:extLst>
          </p:cNvPr>
          <p:cNvSpPr txBox="1"/>
          <p:nvPr/>
        </p:nvSpPr>
        <p:spPr>
          <a:xfrm>
            <a:off x="706106" y="3473753"/>
            <a:ext cx="5658971" cy="707886"/>
          </a:xfrm>
          <a:prstGeom prst="rect">
            <a:avLst/>
          </a:prstGeom>
          <a:noFill/>
        </p:spPr>
        <p:txBody>
          <a:bodyPr wrap="square" lIns="91440" tIns="45720" rIns="91440" bIns="45720" anchor="t">
            <a:spAutoFit/>
          </a:bodyPr>
          <a:lstStyle/>
          <a:p>
            <a:r>
              <a:rPr lang="en-US" sz="2000">
                <a:solidFill>
                  <a:schemeClr val="tx2">
                    <a:lumMod val="75000"/>
                  </a:schemeClr>
                </a:solidFill>
              </a:rPr>
              <a:t>&gt; Approved by the Task Force (July 2022) and adopted by Metro Board (September 2022)</a:t>
            </a:r>
          </a:p>
        </p:txBody>
      </p:sp>
      <p:sp>
        <p:nvSpPr>
          <p:cNvPr id="9" name="TextBox 1">
            <a:extLst>
              <a:ext uri="{FF2B5EF4-FFF2-40B4-BE49-F238E27FC236}">
                <a16:creationId xmlns:a16="http://schemas.microsoft.com/office/drawing/2014/main" id="{6198D006-A4AA-039F-7529-DE144097B6BB}"/>
              </a:ext>
            </a:extLst>
          </p:cNvPr>
          <p:cNvSpPr txBox="1"/>
          <p:nvPr/>
        </p:nvSpPr>
        <p:spPr>
          <a:xfrm>
            <a:off x="3984811" y="658777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13" name="Picture 12">
            <a:extLst>
              <a:ext uri="{FF2B5EF4-FFF2-40B4-BE49-F238E27FC236}">
                <a16:creationId xmlns:a16="http://schemas.microsoft.com/office/drawing/2014/main" id="{7090B0B6-597A-46D3-D7C3-FAF329FAAA5F}"/>
              </a:ext>
            </a:extLst>
          </p:cNvPr>
          <p:cNvPicPr>
            <a:picLocks noChangeAspect="1"/>
          </p:cNvPicPr>
          <p:nvPr/>
        </p:nvPicPr>
        <p:blipFill>
          <a:blip r:embed="rId6"/>
          <a:stretch>
            <a:fillRect/>
          </a:stretch>
        </p:blipFill>
        <p:spPr>
          <a:xfrm>
            <a:off x="6881132" y="2811915"/>
            <a:ext cx="5040333" cy="3638920"/>
          </a:xfrm>
          <a:prstGeom prst="rect">
            <a:avLst/>
          </a:prstGeom>
        </p:spPr>
      </p:pic>
    </p:spTree>
    <p:extLst>
      <p:ext uri="{BB962C8B-B14F-4D97-AF65-F5344CB8AC3E}">
        <p14:creationId xmlns:p14="http://schemas.microsoft.com/office/powerpoint/2010/main" val="923200934"/>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732014" y="-226598"/>
            <a:ext cx="10515600" cy="1325563"/>
          </a:xfrm>
        </p:spPr>
        <p:txBody>
          <a:bodyPr/>
          <a:lstStyle/>
          <a:p>
            <a:r>
              <a:rPr lang="en-US"/>
              <a:t>LB-ELA Corridor Guiding Principles</a:t>
            </a:r>
          </a:p>
        </p:txBody>
      </p:sp>
      <p:sp>
        <p:nvSpPr>
          <p:cNvPr id="4" name="Slide Number Placeholder 3">
            <a:extLst>
              <a:ext uri="{FF2B5EF4-FFF2-40B4-BE49-F238E27FC236}">
                <a16:creationId xmlns:a16="http://schemas.microsoft.com/office/drawing/2014/main" id="{C7925371-683D-F80C-CD96-1774237FBDCE}"/>
              </a:ext>
            </a:extLst>
          </p:cNvPr>
          <p:cNvSpPr>
            <a:spLocks noGrp="1"/>
          </p:cNvSpPr>
          <p:nvPr>
            <p:ph type="sldNum" sz="quarter" idx="4294967295"/>
          </p:nvPr>
        </p:nvSpPr>
        <p:spPr>
          <a:xfrm>
            <a:off x="94488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112B1AE-700B-3584-708D-DF783610E8F8}"/>
              </a:ext>
            </a:extLst>
          </p:cNvPr>
          <p:cNvSpPr txBox="1"/>
          <p:nvPr/>
        </p:nvSpPr>
        <p:spPr>
          <a:xfrm>
            <a:off x="598330" y="2122331"/>
            <a:ext cx="5044225"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Equity Guiding Principle</a:t>
            </a:r>
          </a:p>
          <a:p>
            <a:endParaRPr lang="en-US">
              <a:cs typeface="Calibri"/>
            </a:endParaRPr>
          </a:p>
          <a:p>
            <a:r>
              <a:rPr lang="en-US">
                <a:cs typeface="Calibri"/>
              </a:rPr>
              <a:t>"A commitment to: (1) strive to rectify past harms; (2) provide fair and just access to opportunities; and (3) eliminate disparities in project processes, outcomes, and community results."</a:t>
            </a:r>
          </a:p>
          <a:p>
            <a:endParaRPr lang="en-US">
              <a:cs typeface="Calibri"/>
            </a:endParaRPr>
          </a:p>
          <a:p>
            <a:r>
              <a:rPr lang="en-US">
                <a:cs typeface="Calibri"/>
              </a:rPr>
              <a:t>"The plan seeks to elevate and engrain the principle of Equity across all goals, objectives, strategies, and actions through a framework of Procedural, Distributive, Structural, and Restorative Equity, and by prioritizing an accessible and representative participation process for communities most impacted by the I-710."</a:t>
            </a:r>
          </a:p>
        </p:txBody>
      </p:sp>
      <p:sp>
        <p:nvSpPr>
          <p:cNvPr id="6" name="TextBox 5">
            <a:extLst>
              <a:ext uri="{FF2B5EF4-FFF2-40B4-BE49-F238E27FC236}">
                <a16:creationId xmlns:a16="http://schemas.microsoft.com/office/drawing/2014/main" id="{54520C0F-6789-B6D2-3F8B-BC861866F956}"/>
              </a:ext>
            </a:extLst>
          </p:cNvPr>
          <p:cNvSpPr txBox="1"/>
          <p:nvPr/>
        </p:nvSpPr>
        <p:spPr>
          <a:xfrm>
            <a:off x="6351367" y="2182937"/>
            <a:ext cx="5044225"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Sustainability Guiding Principle</a:t>
            </a:r>
          </a:p>
          <a:p>
            <a:endParaRPr lang="en-US">
              <a:cs typeface="Calibri"/>
            </a:endParaRPr>
          </a:p>
          <a:p>
            <a:r>
              <a:rPr lang="en-US">
                <a:cs typeface="Calibri"/>
              </a:rPr>
              <a:t>"Development that meets the needs of the present without compromising the ability of future generations to meet their own needs."</a:t>
            </a:r>
          </a:p>
          <a:p>
            <a:endParaRPr lang="en-US">
              <a:cs typeface="Calibri"/>
            </a:endParaRPr>
          </a:p>
          <a:p>
            <a:r>
              <a:rPr lang="en-US">
                <a:cs typeface="Calibri"/>
              </a:rPr>
              <a:t>"A commitment to the sustainability to satisfy and improve basic social, health, and economic needs/conditions, both present and future, and the responsible use and stewardship of the environment, all while maintaining or improving the well-being of the environment on which life depends."</a:t>
            </a:r>
          </a:p>
        </p:txBody>
      </p:sp>
      <p:sp>
        <p:nvSpPr>
          <p:cNvPr id="9" name="Rectangle 8">
            <a:extLst>
              <a:ext uri="{FF2B5EF4-FFF2-40B4-BE49-F238E27FC236}">
                <a16:creationId xmlns:a16="http://schemas.microsoft.com/office/drawing/2014/main" id="{A416FE0A-CB63-393F-4F3E-3873B5D4B035}"/>
              </a:ext>
            </a:extLst>
          </p:cNvPr>
          <p:cNvSpPr/>
          <p:nvPr/>
        </p:nvSpPr>
        <p:spPr>
          <a:xfrm>
            <a:off x="-7872" y="916171"/>
            <a:ext cx="12191999" cy="11789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72B36CD-5F46-22C1-7504-173F49B91F7C}"/>
              </a:ext>
            </a:extLst>
          </p:cNvPr>
          <p:cNvSpPr/>
          <p:nvPr/>
        </p:nvSpPr>
        <p:spPr>
          <a:xfrm>
            <a:off x="488919" y="1185211"/>
            <a:ext cx="1989936" cy="64938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Guiding Principle</a:t>
            </a:r>
          </a:p>
        </p:txBody>
      </p:sp>
      <p:sp>
        <p:nvSpPr>
          <p:cNvPr id="13" name="TextBox 30">
            <a:extLst>
              <a:ext uri="{FF2B5EF4-FFF2-40B4-BE49-F238E27FC236}">
                <a16:creationId xmlns:a16="http://schemas.microsoft.com/office/drawing/2014/main" id="{22D4A6A2-1675-9E3C-8627-2EBDE78B4D6B}"/>
              </a:ext>
            </a:extLst>
          </p:cNvPr>
          <p:cNvSpPr txBox="1"/>
          <p:nvPr/>
        </p:nvSpPr>
        <p:spPr>
          <a:xfrm>
            <a:off x="2705527" y="1184538"/>
            <a:ext cx="8393893" cy="7078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Calibri"/>
              </a:rPr>
              <a:t>A value that guides all processes and outcomes through a cohesive and intentional framework</a:t>
            </a:r>
          </a:p>
        </p:txBody>
      </p:sp>
      <p:sp>
        <p:nvSpPr>
          <p:cNvPr id="5" name="TextBox 4">
            <a:extLst>
              <a:ext uri="{FF2B5EF4-FFF2-40B4-BE49-F238E27FC236}">
                <a16:creationId xmlns:a16="http://schemas.microsoft.com/office/drawing/2014/main" id="{F20C41E2-4953-05C6-0548-D8C9A974ACB7}"/>
              </a:ext>
            </a:extLst>
          </p:cNvPr>
          <p:cNvSpPr txBox="1"/>
          <p:nvPr/>
        </p:nvSpPr>
        <p:spPr>
          <a:xfrm>
            <a:off x="6351367" y="6402185"/>
            <a:ext cx="5561170" cy="276999"/>
          </a:xfrm>
          <a:prstGeom prst="rect">
            <a:avLst/>
          </a:prstGeom>
          <a:noFill/>
        </p:spPr>
        <p:txBody>
          <a:bodyPr wrap="square">
            <a:spAutoFit/>
          </a:bodyPr>
          <a:lstStyle/>
          <a:p>
            <a:r>
              <a:rPr lang="en-US" sz="1200" i="1">
                <a:solidFill>
                  <a:schemeClr val="tx2">
                    <a:lumMod val="75000"/>
                  </a:schemeClr>
                </a:solidFill>
              </a:rPr>
              <a:t>Approved by the Task Force (July 2022) and adopted by Metro Board (September 2022)</a:t>
            </a:r>
            <a:endParaRPr lang="en-US" sz="1200" i="1"/>
          </a:p>
        </p:txBody>
      </p:sp>
      <p:sp>
        <p:nvSpPr>
          <p:cNvPr id="7" name="TextBox 1">
            <a:extLst>
              <a:ext uri="{FF2B5EF4-FFF2-40B4-BE49-F238E27FC236}">
                <a16:creationId xmlns:a16="http://schemas.microsoft.com/office/drawing/2014/main" id="{9B0CE246-9BFE-43D8-7A19-2611B9CA194D}"/>
              </a:ext>
            </a:extLst>
          </p:cNvPr>
          <p:cNvSpPr txBox="1"/>
          <p:nvPr/>
        </p:nvSpPr>
        <p:spPr>
          <a:xfrm>
            <a:off x="3836381" y="6615584"/>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816190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DF11-97BD-26BF-8DEE-4D9ECAFA38E2}"/>
              </a:ext>
            </a:extLst>
          </p:cNvPr>
          <p:cNvSpPr>
            <a:spLocks noGrp="1"/>
          </p:cNvSpPr>
          <p:nvPr>
            <p:ph type="title"/>
          </p:nvPr>
        </p:nvSpPr>
        <p:spPr>
          <a:xfrm>
            <a:off x="138666" y="212377"/>
            <a:ext cx="9045633" cy="429145"/>
          </a:xfrm>
        </p:spPr>
        <p:txBody>
          <a:bodyPr/>
          <a:lstStyle/>
          <a:p>
            <a:r>
              <a:rPr lang="en-US"/>
              <a:t>Goals</a:t>
            </a:r>
          </a:p>
        </p:txBody>
      </p:sp>
      <p:sp>
        <p:nvSpPr>
          <p:cNvPr id="4" name="Slide Number Placeholder 3">
            <a:extLst>
              <a:ext uri="{FF2B5EF4-FFF2-40B4-BE49-F238E27FC236}">
                <a16:creationId xmlns:a16="http://schemas.microsoft.com/office/drawing/2014/main" id="{54940045-4463-90BE-340D-214EC37B2C3A}"/>
              </a:ext>
            </a:extLst>
          </p:cNvPr>
          <p:cNvSpPr>
            <a:spLocks noGrp="1"/>
          </p:cNvSpPr>
          <p:nvPr>
            <p:ph type="sldNum" sz="quarter" idx="12"/>
          </p:nvPr>
        </p:nvSpPr>
        <p:spPr/>
        <p:txBody>
          <a:bodyPr/>
          <a:lstStyle/>
          <a:p>
            <a:fld id="{2429C633-AF9B-9840-B7F1-7587910FEF71}" type="slidenum">
              <a:rPr lang="en-US" smtClean="0"/>
              <a:pPr/>
              <a:t>27</a:t>
            </a:fld>
            <a:endParaRPr lang="en-US"/>
          </a:p>
        </p:txBody>
      </p:sp>
      <p:pic>
        <p:nvPicPr>
          <p:cNvPr id="5" name="Picture 4" descr="A diagram of a community&#10;&#10;Description automatically generated">
            <a:extLst>
              <a:ext uri="{FF2B5EF4-FFF2-40B4-BE49-F238E27FC236}">
                <a16:creationId xmlns:a16="http://schemas.microsoft.com/office/drawing/2014/main" id="{6340E230-0CDC-C6AA-305C-558984FAE8EF}"/>
              </a:ext>
            </a:extLst>
          </p:cNvPr>
          <p:cNvPicPr>
            <a:picLocks noChangeAspect="1"/>
          </p:cNvPicPr>
          <p:nvPr/>
        </p:nvPicPr>
        <p:blipFill>
          <a:blip r:embed="rId2"/>
          <a:stretch>
            <a:fillRect/>
          </a:stretch>
        </p:blipFill>
        <p:spPr>
          <a:xfrm>
            <a:off x="2045972" y="1030955"/>
            <a:ext cx="8100055" cy="5400095"/>
          </a:xfrm>
          <a:prstGeom prst="rect">
            <a:avLst/>
          </a:prstGeom>
        </p:spPr>
      </p:pic>
      <p:sp>
        <p:nvSpPr>
          <p:cNvPr id="3" name="TextBox 1">
            <a:extLst>
              <a:ext uri="{FF2B5EF4-FFF2-40B4-BE49-F238E27FC236}">
                <a16:creationId xmlns:a16="http://schemas.microsoft.com/office/drawing/2014/main" id="{EB9E7D18-8252-4A43-7AF7-098A5EA6005C}"/>
              </a:ext>
            </a:extLst>
          </p:cNvPr>
          <p:cNvSpPr txBox="1"/>
          <p:nvPr/>
        </p:nvSpPr>
        <p:spPr>
          <a:xfrm>
            <a:off x="3984810"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6" name="TextBox 5">
            <a:extLst>
              <a:ext uri="{FF2B5EF4-FFF2-40B4-BE49-F238E27FC236}">
                <a16:creationId xmlns:a16="http://schemas.microsoft.com/office/drawing/2014/main" id="{8FBE5D28-1E71-0912-CC8A-B566E6B1FF3D}"/>
              </a:ext>
            </a:extLst>
          </p:cNvPr>
          <p:cNvSpPr txBox="1"/>
          <p:nvPr/>
        </p:nvSpPr>
        <p:spPr>
          <a:xfrm>
            <a:off x="8653577" y="6308079"/>
            <a:ext cx="3081223" cy="461665"/>
          </a:xfrm>
          <a:prstGeom prst="rect">
            <a:avLst/>
          </a:prstGeom>
          <a:noFill/>
        </p:spPr>
        <p:txBody>
          <a:bodyPr wrap="square">
            <a:spAutoFit/>
          </a:bodyPr>
          <a:lstStyle/>
          <a:p>
            <a:pPr algn="ctr"/>
            <a:r>
              <a:rPr lang="en-US" sz="1200" i="1">
                <a:solidFill>
                  <a:schemeClr val="tx2">
                    <a:lumMod val="75000"/>
                  </a:schemeClr>
                </a:solidFill>
              </a:rPr>
              <a:t>Approved by the Task Force (July 2022) and adopted by Metro Board (September 2022)</a:t>
            </a:r>
            <a:endParaRPr lang="en-US" sz="1200" i="1"/>
          </a:p>
        </p:txBody>
      </p:sp>
    </p:spTree>
    <p:extLst>
      <p:ext uri="{BB962C8B-B14F-4D97-AF65-F5344CB8AC3E}">
        <p14:creationId xmlns:p14="http://schemas.microsoft.com/office/powerpoint/2010/main" val="2261411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BE1AE0-3903-7BD7-6AE5-970A812CC100}"/>
              </a:ext>
            </a:extLst>
          </p:cNvPr>
          <p:cNvSpPr>
            <a:spLocks noGrp="1"/>
          </p:cNvSpPr>
          <p:nvPr>
            <p:ph type="title"/>
          </p:nvPr>
        </p:nvSpPr>
        <p:spPr>
          <a:xfrm>
            <a:off x="216069" y="285411"/>
            <a:ext cx="9045633" cy="429145"/>
          </a:xfrm>
        </p:spPr>
        <p:txBody>
          <a:bodyPr/>
          <a:lstStyle/>
          <a:p>
            <a:r>
              <a:rPr lang="en-US"/>
              <a:t> Corridor Mobility Investment Plan Highlights</a:t>
            </a: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347870" y="4061662"/>
            <a:ext cx="11449877"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s-419" sz="4800" b="1" i="1"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B2F0FAA-A42A-9F45-DDCE-E5201A418AB6}"/>
              </a:ext>
            </a:extLst>
          </p:cNvPr>
          <p:cNvSpPr txBox="1"/>
          <p:nvPr/>
        </p:nvSpPr>
        <p:spPr>
          <a:xfrm>
            <a:off x="431647" y="1118860"/>
            <a:ext cx="11412483" cy="461665"/>
          </a:xfrm>
          <a:prstGeom prst="rect">
            <a:avLst/>
          </a:prstGeom>
          <a:noFill/>
        </p:spPr>
        <p:txBody>
          <a:bodyPr wrap="square" lIns="91440" tIns="45720" rIns="91440" bIns="45720" anchor="t">
            <a:spAutoFit/>
          </a:bodyPr>
          <a:lstStyle/>
          <a:p>
            <a:pPr>
              <a:defRPr/>
            </a:pPr>
            <a:r>
              <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rPr>
              <a:t>What is the Corridor Mobility Investment Plan (</a:t>
            </a:r>
            <a:r>
              <a:rPr lang="en-US" sz="2400" b="1">
                <a:solidFill>
                  <a:srgbClr val="2AB4C8"/>
                </a:solidFill>
                <a:latin typeface="Calibri" panose="020F0502020204030204"/>
              </a:rPr>
              <a:t>Investment Plan</a:t>
            </a:r>
            <a:r>
              <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rPr>
              <a:t>)?</a:t>
            </a:r>
            <a:r>
              <a:rPr lang="en-US" sz="2400" b="1">
                <a:solidFill>
                  <a:srgbClr val="2AB4C8"/>
                </a:solidFill>
                <a:latin typeface="Calibri" panose="020F0502020204030204"/>
              </a:rPr>
              <a:t> </a:t>
            </a:r>
            <a:endPar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93B50C6-1BFF-CF91-59AA-C5B7B49EC866}"/>
              </a:ext>
            </a:extLst>
          </p:cNvPr>
          <p:cNvSpPr txBox="1"/>
          <p:nvPr/>
        </p:nvSpPr>
        <p:spPr>
          <a:xfrm>
            <a:off x="3792070" y="659873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4" name="TextBox 3">
            <a:extLst>
              <a:ext uri="{FF2B5EF4-FFF2-40B4-BE49-F238E27FC236}">
                <a16:creationId xmlns:a16="http://schemas.microsoft.com/office/drawing/2014/main" id="{86FAF453-38FD-3784-2F6C-D737ABA95B38}"/>
              </a:ext>
            </a:extLst>
          </p:cNvPr>
          <p:cNvSpPr txBox="1"/>
          <p:nvPr/>
        </p:nvSpPr>
        <p:spPr>
          <a:xfrm>
            <a:off x="347870" y="1580525"/>
            <a:ext cx="10724318" cy="396653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5245" marR="131445">
              <a:lnSpc>
                <a:spcPct val="107000"/>
              </a:lnSpc>
              <a:defRPr/>
            </a:pPr>
            <a:r>
              <a:rPr kumimoji="0" lang="en-US" sz="2200" b="1" i="0" u="none" strike="noStrike" kern="1200" cap="none" spc="0" normalizeH="0" baseline="0" noProof="0">
                <a:ln>
                  <a:noFill/>
                </a:ln>
                <a:effectLst/>
                <a:uLnTx/>
                <a:uFillTx/>
                <a:latin typeface="Calibri"/>
                <a:ea typeface="Calibri"/>
                <a:cs typeface="Calibri"/>
              </a:rPr>
              <a:t>The </a:t>
            </a:r>
            <a:r>
              <a:rPr lang="en-US" sz="2200" b="1">
                <a:latin typeface="Calibri"/>
                <a:ea typeface="Calibri"/>
                <a:cs typeface="Calibri"/>
              </a:rPr>
              <a:t>Investment Plan is</a:t>
            </a:r>
            <a:r>
              <a:rPr kumimoji="0" lang="en-US" sz="2200" b="1" i="0" u="none" strike="noStrike" kern="1200" cap="none" spc="0" normalizeH="0" baseline="0" noProof="0">
                <a:ln>
                  <a:noFill/>
                </a:ln>
                <a:effectLst/>
                <a:uLnTx/>
                <a:uFillTx/>
                <a:latin typeface="Calibri"/>
                <a:ea typeface="Calibri"/>
                <a:cs typeface="Calibri"/>
              </a:rPr>
              <a:t> a multiyear</a:t>
            </a:r>
            <a:r>
              <a:rPr lang="en-US" sz="2200" b="1">
                <a:latin typeface="Calibri"/>
                <a:ea typeface="Calibri"/>
                <a:cs typeface="Calibri"/>
              </a:rPr>
              <a:t> strategic</a:t>
            </a:r>
            <a:r>
              <a:rPr kumimoji="0" lang="en-US" sz="2200" b="1" i="0" u="none" strike="noStrike" kern="1200" cap="none" spc="0" normalizeH="0" baseline="0" noProof="0">
                <a:ln>
                  <a:noFill/>
                </a:ln>
                <a:effectLst/>
                <a:uLnTx/>
                <a:uFillTx/>
                <a:latin typeface="Calibri"/>
                <a:ea typeface="Calibri"/>
                <a:cs typeface="Calibri"/>
              </a:rPr>
              <a:t> planning </a:t>
            </a:r>
            <a:r>
              <a:rPr lang="en-US" sz="2200" b="1">
                <a:latin typeface="Calibri"/>
                <a:ea typeface="Calibri"/>
                <a:cs typeface="Calibri"/>
              </a:rPr>
              <a:t>document</a:t>
            </a:r>
            <a:r>
              <a:rPr kumimoji="0" lang="en-US" sz="2200" b="1" i="0" u="none" strike="noStrike" kern="1200" cap="none" spc="0" normalizeH="0" baseline="0" noProof="0">
                <a:ln>
                  <a:noFill/>
                </a:ln>
                <a:effectLst/>
                <a:uLnTx/>
                <a:uFillTx/>
                <a:latin typeface="Calibri"/>
                <a:ea typeface="Calibri"/>
                <a:cs typeface="Calibri"/>
              </a:rPr>
              <a:t> </a:t>
            </a:r>
            <a:endParaRPr lang="en-US"/>
          </a:p>
          <a:p>
            <a:pPr marL="683895" marR="131445" indent="-398145">
              <a:lnSpc>
                <a:spcPct val="107000"/>
              </a:lnSpc>
              <a:spcBef>
                <a:spcPts val="1500"/>
              </a:spcBef>
              <a:buFontTx/>
              <a:buChar char="˃"/>
              <a:defRPr/>
            </a:pPr>
            <a:r>
              <a:rPr lang="en-US">
                <a:latin typeface="Calibri"/>
                <a:ea typeface="Calibri"/>
                <a:cs typeface="Calibri"/>
              </a:rPr>
              <a:t>Advances the </a:t>
            </a:r>
            <a:r>
              <a:rPr lang="en-US" b="1">
                <a:latin typeface="Calibri"/>
                <a:ea typeface="Calibri"/>
                <a:cs typeface="Calibri"/>
              </a:rPr>
              <a:t>Corridor’s Vision, Goals, and Guiding Principles </a:t>
            </a:r>
            <a:r>
              <a:rPr lang="en-US">
                <a:latin typeface="Calibri"/>
                <a:ea typeface="Calibri"/>
                <a:cs typeface="Calibri"/>
              </a:rPr>
              <a:t>as adopted by the Task Force and Community Leadership Committee </a:t>
            </a:r>
          </a:p>
          <a:p>
            <a:pPr marL="683895" marR="131445" indent="-398145">
              <a:lnSpc>
                <a:spcPct val="107000"/>
              </a:lnSpc>
              <a:spcBef>
                <a:spcPts val="1500"/>
              </a:spcBef>
              <a:buFontTx/>
              <a:buChar char="˃"/>
              <a:defRPr/>
            </a:pPr>
            <a:r>
              <a:rPr lang="en-US">
                <a:latin typeface="Calibri"/>
                <a:ea typeface="Calibri"/>
                <a:cs typeface="Calibri"/>
              </a:rPr>
              <a:t>Provides recommendations to the Metro Board of Directors on </a:t>
            </a:r>
            <a:r>
              <a:rPr lang="en-US" b="1">
                <a:latin typeface="Calibri"/>
                <a:ea typeface="Calibri"/>
                <a:cs typeface="Calibri"/>
              </a:rPr>
              <a:t>initial projects and programs to fund, leverage, and implement</a:t>
            </a:r>
          </a:p>
          <a:p>
            <a:pPr marL="683895" marR="131445" indent="-398145">
              <a:lnSpc>
                <a:spcPct val="107000"/>
              </a:lnSpc>
              <a:spcBef>
                <a:spcPts val="1500"/>
              </a:spcBef>
              <a:buFontTx/>
              <a:buChar char="˃"/>
              <a:defRPr/>
            </a:pPr>
            <a:r>
              <a:rPr lang="en-US">
                <a:latin typeface="Calibri"/>
                <a:ea typeface="Verdana"/>
                <a:cs typeface="Calibri"/>
              </a:rPr>
              <a:t>Also </a:t>
            </a:r>
            <a:r>
              <a:rPr lang="en-US" b="1">
                <a:latin typeface="Calibri"/>
                <a:ea typeface="Verdana"/>
                <a:cs typeface="Calibri"/>
              </a:rPr>
              <a:t>identifies</a:t>
            </a:r>
            <a:r>
              <a:rPr kumimoji="0" lang="en-US" b="1" i="0" u="none" strike="noStrike" kern="1200" cap="none" spc="0" normalizeH="0" baseline="0" noProof="0">
                <a:ln>
                  <a:noFill/>
                </a:ln>
                <a:effectLst/>
                <a:uLnTx/>
                <a:uFillTx/>
                <a:latin typeface="Calibri"/>
                <a:ea typeface="Verdana"/>
                <a:cs typeface="Calibri"/>
              </a:rPr>
              <a:t> longer-term project priorities and </a:t>
            </a:r>
            <a:r>
              <a:rPr lang="en-US" b="1">
                <a:latin typeface="Calibri"/>
                <a:ea typeface="Verdana"/>
                <a:cs typeface="Calibri"/>
              </a:rPr>
              <a:t>funding</a:t>
            </a:r>
          </a:p>
          <a:p>
            <a:pPr marL="683895" marR="131445" indent="-398145">
              <a:lnSpc>
                <a:spcPct val="107000"/>
              </a:lnSpc>
              <a:spcBef>
                <a:spcPts val="1500"/>
              </a:spcBef>
              <a:buFontTx/>
              <a:buChar char="˃"/>
              <a:defRPr/>
            </a:pPr>
            <a:r>
              <a:rPr lang="en-US">
                <a:latin typeface="Calibri"/>
                <a:ea typeface="Verdana"/>
                <a:cs typeface="Calibri"/>
              </a:rPr>
              <a:t>Describes </a:t>
            </a:r>
            <a:r>
              <a:rPr lang="en-US" b="1">
                <a:latin typeface="Calibri"/>
                <a:ea typeface="Verdana"/>
                <a:cs typeface="Calibri"/>
              </a:rPr>
              <a:t>implementation strategies, roles, and responsibilities</a:t>
            </a:r>
            <a:r>
              <a:rPr lang="en-US">
                <a:latin typeface="Calibri"/>
                <a:ea typeface="Verdana"/>
                <a:cs typeface="Calibri"/>
              </a:rPr>
              <a:t> to help Metro, cities and agencies</a:t>
            </a:r>
          </a:p>
          <a:p>
            <a:pPr marL="683895" marR="131445" indent="-398145">
              <a:lnSpc>
                <a:spcPct val="107000"/>
              </a:lnSpc>
              <a:spcBef>
                <a:spcPts val="1500"/>
              </a:spcBef>
              <a:buFontTx/>
              <a:buChar char="˃"/>
              <a:defRPr/>
            </a:pPr>
            <a:r>
              <a:rPr lang="en-US">
                <a:latin typeface="Calibri"/>
                <a:ea typeface="Verdana"/>
                <a:cs typeface="Calibri"/>
              </a:rPr>
              <a:t>Creates </a:t>
            </a:r>
            <a:r>
              <a:rPr lang="en-US" b="1">
                <a:latin typeface="Calibri"/>
                <a:ea typeface="Verdana"/>
                <a:cs typeface="Calibri"/>
              </a:rPr>
              <a:t>equity-focused </a:t>
            </a:r>
            <a:r>
              <a:rPr lang="en-US">
                <a:latin typeface="Calibri"/>
                <a:ea typeface="Verdana"/>
                <a:cs typeface="Calibri"/>
              </a:rPr>
              <a:t>planning and projects </a:t>
            </a:r>
            <a:endParaRPr lang="en-US">
              <a:latin typeface="Verdana"/>
              <a:ea typeface="Verdana"/>
              <a:cs typeface="Calibri"/>
            </a:endParaRPr>
          </a:p>
          <a:p>
            <a:pPr marL="683895" marR="131445" indent="-398145">
              <a:lnSpc>
                <a:spcPct val="107000"/>
              </a:lnSpc>
              <a:spcBef>
                <a:spcPts val="1500"/>
              </a:spcBef>
              <a:buFontTx/>
              <a:buChar char="˃"/>
              <a:defRPr/>
            </a:pPr>
            <a:r>
              <a:rPr kumimoji="0" lang="en-US" b="0" i="0" u="none" strike="noStrike" kern="1200" cap="none" spc="0" normalizeH="0" baseline="0" noProof="0">
                <a:ln>
                  <a:noFill/>
                </a:ln>
                <a:effectLst/>
                <a:uLnTx/>
                <a:uFillTx/>
                <a:latin typeface="Calibri"/>
                <a:ea typeface="Calibri"/>
                <a:cs typeface="Calibri"/>
              </a:rPr>
              <a:t>Features </a:t>
            </a:r>
            <a:r>
              <a:rPr lang="en-US" b="1" u="sng">
                <a:latin typeface="Calibri"/>
                <a:ea typeface="Calibri"/>
                <a:cs typeface="Calibri"/>
              </a:rPr>
              <a:t>15 Community</a:t>
            </a:r>
            <a:r>
              <a:rPr kumimoji="0" lang="en-US" b="1" i="0" u="sng" strike="noStrike" kern="1200" cap="none" spc="0" normalizeH="0" baseline="0" noProof="0">
                <a:ln>
                  <a:noFill/>
                </a:ln>
                <a:effectLst/>
                <a:uLnTx/>
                <a:uFillTx/>
                <a:latin typeface="Calibri"/>
                <a:ea typeface="Calibri"/>
                <a:cs typeface="Calibri"/>
              </a:rPr>
              <a:t> Programs</a:t>
            </a:r>
            <a:r>
              <a:rPr kumimoji="0" lang="en-US" b="1" i="0" u="none" strike="noStrike" kern="1200" cap="none" spc="0" normalizeH="0" baseline="0" noProof="0">
                <a:ln>
                  <a:noFill/>
                </a:ln>
                <a:effectLst/>
                <a:uLnTx/>
                <a:uFillTx/>
                <a:latin typeface="Calibri"/>
                <a:ea typeface="Calibri"/>
                <a:cs typeface="Calibri"/>
              </a:rPr>
              <a:t> </a:t>
            </a:r>
            <a:r>
              <a:rPr kumimoji="0" lang="en-US" b="0" i="0" u="none" strike="noStrike" kern="1200" cap="none" spc="0" normalizeH="0" baseline="0" noProof="0">
                <a:ln>
                  <a:noFill/>
                </a:ln>
                <a:effectLst/>
                <a:uLnTx/>
                <a:uFillTx/>
                <a:latin typeface="Calibri"/>
                <a:ea typeface="Calibri"/>
                <a:cs typeface="Calibri"/>
              </a:rPr>
              <a:t>and </a:t>
            </a:r>
            <a:r>
              <a:rPr kumimoji="0" lang="en-US" b="1" i="0" u="sng" strike="noStrike" kern="1200" cap="none" spc="0" normalizeH="0" baseline="0" noProof="0">
                <a:ln>
                  <a:noFill/>
                </a:ln>
                <a:effectLst/>
                <a:uLnTx/>
                <a:uFillTx/>
                <a:latin typeface="Calibri"/>
                <a:ea typeface="Calibri"/>
                <a:cs typeface="Calibri"/>
              </a:rPr>
              <a:t>5 Modal Programs</a:t>
            </a:r>
            <a:r>
              <a:rPr kumimoji="0" lang="en-US" b="1" i="0" u="none" strike="noStrike" kern="1200" cap="none" spc="0" normalizeH="0" baseline="0" noProof="0">
                <a:ln>
                  <a:noFill/>
                </a:ln>
                <a:effectLst/>
                <a:uLnTx/>
                <a:uFillTx/>
                <a:latin typeface="Calibri"/>
                <a:ea typeface="Calibri"/>
                <a:cs typeface="Calibri"/>
              </a:rPr>
              <a:t> </a:t>
            </a:r>
            <a:endParaRPr lang="en-US" b="1" i="0" u="none" strike="noStrike" kern="1200" cap="none" spc="0" normalizeH="0" baseline="0" noProof="0">
              <a:ln>
                <a:noFill/>
              </a:ln>
              <a:effectLst/>
              <a:uLnTx/>
              <a:uFillTx/>
              <a:latin typeface="Calibri"/>
              <a:ea typeface="Calibri"/>
              <a:cs typeface="Calibri"/>
            </a:endParaRPr>
          </a:p>
        </p:txBody>
      </p:sp>
    </p:spTree>
    <p:extLst>
      <p:ext uri="{BB962C8B-B14F-4D97-AF65-F5344CB8AC3E}">
        <p14:creationId xmlns:p14="http://schemas.microsoft.com/office/powerpoint/2010/main" val="1829979733"/>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a:t>Balanced scorecard slide 5</a:t>
            </a:r>
          </a:p>
        </p:txBody>
      </p:sp>
      <p:sp>
        <p:nvSpPr>
          <p:cNvPr id="6" name="TextBox 5">
            <a:extLst>
              <a:ext uri="{FF2B5EF4-FFF2-40B4-BE49-F238E27FC236}">
                <a16:creationId xmlns:a16="http://schemas.microsoft.com/office/drawing/2014/main" id="{9D4923C9-8C01-DECA-C99A-316DE8D40160}"/>
              </a:ext>
            </a:extLst>
          </p:cNvPr>
          <p:cNvSpPr txBox="1"/>
          <p:nvPr/>
        </p:nvSpPr>
        <p:spPr>
          <a:xfrm>
            <a:off x="261543" y="1560583"/>
            <a:ext cx="8590188" cy="707886"/>
          </a:xfrm>
          <a:prstGeom prst="rect">
            <a:avLst/>
          </a:prstGeom>
          <a:noFill/>
        </p:spPr>
        <p:txBody>
          <a:bodyPr wrap="square" lIns="0" tIns="0" rIns="0" bIns="0" rtlCol="0">
            <a:spAutoFit/>
          </a:bodyPr>
          <a:lstStyle/>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u="none" strike="noStrike" kern="1200" cap="none" spc="0" normalizeH="0" baseline="0" noProof="0">
                <a:ln>
                  <a:noFill/>
                </a:ln>
                <a:solidFill>
                  <a:srgbClr val="000000"/>
                </a:solidFill>
                <a:effectLst/>
                <a:uLnTx/>
                <a:uFillTx/>
                <a:latin typeface="Calibri" panose="020F0502020204030204"/>
                <a:ea typeface="+mn-ea"/>
                <a:cs typeface="+mn-cs"/>
              </a:rPr>
              <a:t>All projects and programs should support a multimodal future for the Corridor. </a:t>
            </a:r>
          </a:p>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u="none" strike="noStrike" kern="1200" cap="none" spc="0" normalizeH="0" baseline="0" noProof="0">
                <a:ln>
                  <a:noFill/>
                </a:ln>
                <a:solidFill>
                  <a:srgbClr val="000000"/>
                </a:solidFill>
                <a:effectLst/>
                <a:uLnTx/>
                <a:uFillTx/>
                <a:latin typeface="Calibri" panose="020F0502020204030204"/>
                <a:ea typeface="+mn-ea"/>
                <a:cs typeface="+mn-cs"/>
              </a:rPr>
              <a:t>Improvement categories represent different modes </a:t>
            </a:r>
          </a:p>
        </p:txBody>
      </p:sp>
      <p:sp>
        <p:nvSpPr>
          <p:cNvPr id="20" name="TextBox 19">
            <a:extLst>
              <a:ext uri="{FF2B5EF4-FFF2-40B4-BE49-F238E27FC236}">
                <a16:creationId xmlns:a16="http://schemas.microsoft.com/office/drawing/2014/main" id="{5853CDC6-B4BF-168E-86E9-5FBC979ACE96}"/>
              </a:ext>
            </a:extLst>
          </p:cNvPr>
          <p:cNvSpPr txBox="1"/>
          <p:nvPr/>
        </p:nvSpPr>
        <p:spPr>
          <a:xfrm>
            <a:off x="261543" y="1107424"/>
            <a:ext cx="6778447" cy="307777"/>
          </a:xfrm>
          <a:prstGeom prst="rect">
            <a:avLst/>
          </a:prstGeom>
          <a:noFill/>
        </p:spPr>
        <p:txBody>
          <a:bodyPr wrap="square" lIns="0" tIns="0" rIns="0" bIns="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Projects are organized by “improvement category”</a:t>
            </a:r>
            <a:endPar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 name="Title 1">
            <a:extLst>
              <a:ext uri="{FF2B5EF4-FFF2-40B4-BE49-F238E27FC236}">
                <a16:creationId xmlns:a16="http://schemas.microsoft.com/office/drawing/2014/main" id="{1BC4B5B1-A92C-4D4D-26B8-EA509547EF25}"/>
              </a:ext>
            </a:extLst>
          </p:cNvPr>
          <p:cNvSpPr txBox="1">
            <a:spLocks/>
          </p:cNvSpPr>
          <p:nvPr/>
        </p:nvSpPr>
        <p:spPr>
          <a:xfrm>
            <a:off x="79642" y="184632"/>
            <a:ext cx="11302325" cy="409607"/>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Initial List of Projects &amp; Programs:</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t> Categories</a:t>
            </a:r>
            <a:b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br>
            <a:endParaRPr kumimoji="0" lang="es-ES" sz="3200" b="1" i="1" u="none" strike="noStrike" kern="1200" cap="none" spc="0" normalizeH="0" baseline="0" noProof="0">
              <a:ln>
                <a:noFill/>
              </a:ln>
              <a:solidFill>
                <a:srgbClr val="FFFFFF"/>
              </a:solidFill>
              <a:effectLst/>
              <a:uLnTx/>
              <a:uFillTx/>
              <a:latin typeface="Calibri" panose="020F0502020204030204"/>
              <a:ea typeface="+mj-ea"/>
              <a:cs typeface="Calibri"/>
            </a:endParaRPr>
          </a:p>
        </p:txBody>
      </p:sp>
      <p:sp>
        <p:nvSpPr>
          <p:cNvPr id="24" name="TextBox 23">
            <a:extLst>
              <a:ext uri="{FF2B5EF4-FFF2-40B4-BE49-F238E27FC236}">
                <a16:creationId xmlns:a16="http://schemas.microsoft.com/office/drawing/2014/main" id="{58EEFDDB-A24E-5595-306D-B3ED3D3B2F33}"/>
              </a:ext>
            </a:extLst>
          </p:cNvPr>
          <p:cNvSpPr txBox="1"/>
          <p:nvPr/>
        </p:nvSpPr>
        <p:spPr>
          <a:xfrm>
            <a:off x="12641388" y="3127300"/>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6" name="TextBox 25">
            <a:extLst>
              <a:ext uri="{FF2B5EF4-FFF2-40B4-BE49-F238E27FC236}">
                <a16:creationId xmlns:a16="http://schemas.microsoft.com/office/drawing/2014/main" id="{7E48AF85-CF55-FA96-B78C-8728F62FDE1B}"/>
              </a:ext>
            </a:extLst>
          </p:cNvPr>
          <p:cNvSpPr txBox="1"/>
          <p:nvPr/>
        </p:nvSpPr>
        <p:spPr>
          <a:xfrm>
            <a:off x="12641387" y="384462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8" name="TextBox 27">
            <a:extLst>
              <a:ext uri="{FF2B5EF4-FFF2-40B4-BE49-F238E27FC236}">
                <a16:creationId xmlns:a16="http://schemas.microsoft.com/office/drawing/2014/main" id="{374B743D-6F8C-783A-1FF9-9A05FEDC8DA2}"/>
              </a:ext>
            </a:extLst>
          </p:cNvPr>
          <p:cNvSpPr txBox="1"/>
          <p:nvPr/>
        </p:nvSpPr>
        <p:spPr>
          <a:xfrm>
            <a:off x="12641382" y="456766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55" name="TextBox 1">
            <a:extLst>
              <a:ext uri="{FF2B5EF4-FFF2-40B4-BE49-F238E27FC236}">
                <a16:creationId xmlns:a16="http://schemas.microsoft.com/office/drawing/2014/main" id="{D5963DD2-797F-787C-9EBF-5566E0D08142}"/>
              </a:ext>
            </a:extLst>
          </p:cNvPr>
          <p:cNvSpPr txBox="1"/>
          <p:nvPr/>
        </p:nvSpPr>
        <p:spPr>
          <a:xfrm>
            <a:off x="3871009" y="662140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2" name="Picture 1">
            <a:extLst>
              <a:ext uri="{FF2B5EF4-FFF2-40B4-BE49-F238E27FC236}">
                <a16:creationId xmlns:a16="http://schemas.microsoft.com/office/drawing/2014/main" id="{95C8EC64-0639-A388-5543-7E90D52869A4}"/>
              </a:ext>
            </a:extLst>
          </p:cNvPr>
          <p:cNvPicPr>
            <a:picLocks noChangeAspect="1"/>
          </p:cNvPicPr>
          <p:nvPr/>
        </p:nvPicPr>
        <p:blipFill>
          <a:blip r:embed="rId4"/>
          <a:stretch>
            <a:fillRect/>
          </a:stretch>
        </p:blipFill>
        <p:spPr>
          <a:xfrm>
            <a:off x="1744044" y="2360021"/>
            <a:ext cx="7974201" cy="4204400"/>
          </a:xfrm>
          <a:prstGeom prst="rect">
            <a:avLst/>
          </a:prstGeom>
        </p:spPr>
      </p:pic>
    </p:spTree>
    <p:extLst>
      <p:ext uri="{BB962C8B-B14F-4D97-AF65-F5344CB8AC3E}">
        <p14:creationId xmlns:p14="http://schemas.microsoft.com/office/powerpoint/2010/main" val="658881262"/>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B8D139-9BB4-4309-E4AE-244BB1D48CCE}"/>
              </a:ext>
            </a:extLst>
          </p:cNvPr>
          <p:cNvSpPr>
            <a:spLocks noGrp="1"/>
          </p:cNvSpPr>
          <p:nvPr/>
        </p:nvSpPr>
        <p:spPr>
          <a:xfrm>
            <a:off x="71459" y="250462"/>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Metro Project Team</a:t>
            </a:r>
            <a:endParaRPr lang="en-US" i="1">
              <a:solidFill>
                <a:srgbClr val="FFFF00"/>
              </a:solidFill>
              <a:cs typeface="Calibri" panose="020F0502020204030204"/>
            </a:endParaRPr>
          </a:p>
        </p:txBody>
      </p:sp>
      <p:sp>
        <p:nvSpPr>
          <p:cNvPr id="13" name="Slide Number Placeholder 3">
            <a:extLst>
              <a:ext uri="{FF2B5EF4-FFF2-40B4-BE49-F238E27FC236}">
                <a16:creationId xmlns:a16="http://schemas.microsoft.com/office/drawing/2014/main" id="{55A51D6F-5049-8CFA-876C-71A1329C10E9}"/>
              </a:ext>
            </a:extLst>
          </p:cNvPr>
          <p:cNvSpPr>
            <a:spLocks noGrp="1"/>
          </p:cNvSpPr>
          <p:nvPr/>
        </p:nvSpPr>
        <p:spPr>
          <a:xfrm>
            <a:off x="9137645" y="626823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29C633-AF9B-9840-B7F1-7587910FEF71}" type="slidenum">
              <a:rPr lang="en-US" smtClean="0"/>
              <a:pPr/>
              <a:t>3</a:t>
            </a:fld>
            <a:endParaRPr lang="en-US"/>
          </a:p>
        </p:txBody>
      </p:sp>
      <p:grpSp>
        <p:nvGrpSpPr>
          <p:cNvPr id="16" name="Group 15">
            <a:extLst>
              <a:ext uri="{FF2B5EF4-FFF2-40B4-BE49-F238E27FC236}">
                <a16:creationId xmlns:a16="http://schemas.microsoft.com/office/drawing/2014/main" id="{D22F9815-A862-50EA-34BC-2B93C554F783}"/>
              </a:ext>
            </a:extLst>
          </p:cNvPr>
          <p:cNvGrpSpPr/>
          <p:nvPr/>
        </p:nvGrpSpPr>
        <p:grpSpPr>
          <a:xfrm>
            <a:off x="1749240" y="4336195"/>
            <a:ext cx="2956060" cy="612659"/>
            <a:chOff x="1875431" y="1280203"/>
            <a:chExt cx="3002425" cy="574715"/>
          </a:xfrm>
        </p:grpSpPr>
        <p:sp>
          <p:nvSpPr>
            <p:cNvPr id="54" name="TextBox 4">
              <a:extLst>
                <a:ext uri="{FF2B5EF4-FFF2-40B4-BE49-F238E27FC236}">
                  <a16:creationId xmlns:a16="http://schemas.microsoft.com/office/drawing/2014/main" id="{3B7901C5-AB3B-1659-0DF4-D83F6FB5C096}"/>
                </a:ext>
              </a:extLst>
            </p:cNvPr>
            <p:cNvSpPr txBox="1"/>
            <p:nvPr/>
          </p:nvSpPr>
          <p:spPr>
            <a:xfrm>
              <a:off x="1875431" y="1280203"/>
              <a:ext cx="2050238" cy="34645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Ernesto Chaves</a:t>
              </a:r>
              <a:endParaRPr lang="es-419" b="1">
                <a:ea typeface="Calibri"/>
                <a:cs typeface="Calibri"/>
              </a:endParaRPr>
            </a:p>
          </p:txBody>
        </p:sp>
        <p:sp>
          <p:nvSpPr>
            <p:cNvPr id="55" name="TextBox 5">
              <a:extLst>
                <a:ext uri="{FF2B5EF4-FFF2-40B4-BE49-F238E27FC236}">
                  <a16:creationId xmlns:a16="http://schemas.microsoft.com/office/drawing/2014/main" id="{B99A2F22-4A36-49FF-0F32-03787FD8E058}"/>
                </a:ext>
              </a:extLst>
            </p:cNvPr>
            <p:cNvSpPr txBox="1"/>
            <p:nvPr/>
          </p:nvSpPr>
          <p:spPr>
            <a:xfrm>
              <a:off x="1885697" y="1537332"/>
              <a:ext cx="2992159" cy="3175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Strategic</a:t>
              </a:r>
              <a:r>
                <a:rPr lang="es-419" sz="1600" i="1">
                  <a:cs typeface="Arial"/>
                </a:rPr>
                <a:t> </a:t>
              </a:r>
              <a:r>
                <a:rPr lang="es-419" sz="1600" i="1" err="1">
                  <a:cs typeface="Arial"/>
                </a:rPr>
                <a:t>Innovation</a:t>
              </a:r>
              <a:endParaRPr lang="es-419" sz="1600" i="1">
                <a:cs typeface="Arial"/>
              </a:endParaRPr>
            </a:p>
          </p:txBody>
        </p:sp>
      </p:grpSp>
      <p:grpSp>
        <p:nvGrpSpPr>
          <p:cNvPr id="21" name="Group 20">
            <a:extLst>
              <a:ext uri="{FF2B5EF4-FFF2-40B4-BE49-F238E27FC236}">
                <a16:creationId xmlns:a16="http://schemas.microsoft.com/office/drawing/2014/main" id="{61283FC1-D575-8D6F-7E3B-998C5C367DC7}"/>
              </a:ext>
            </a:extLst>
          </p:cNvPr>
          <p:cNvGrpSpPr/>
          <p:nvPr/>
        </p:nvGrpSpPr>
        <p:grpSpPr>
          <a:xfrm>
            <a:off x="4350134" y="1242963"/>
            <a:ext cx="6467544" cy="1482413"/>
            <a:chOff x="520720" y="4383180"/>
            <a:chExt cx="6467544" cy="1482413"/>
          </a:xfrm>
        </p:grpSpPr>
        <p:grpSp>
          <p:nvGrpSpPr>
            <p:cNvPr id="50" name="Group 49">
              <a:extLst>
                <a:ext uri="{FF2B5EF4-FFF2-40B4-BE49-F238E27FC236}">
                  <a16:creationId xmlns:a16="http://schemas.microsoft.com/office/drawing/2014/main" id="{161C6E29-001D-D130-A315-51E36C20DFC8}"/>
                </a:ext>
              </a:extLst>
            </p:cNvPr>
            <p:cNvGrpSpPr/>
            <p:nvPr/>
          </p:nvGrpSpPr>
          <p:grpSpPr>
            <a:xfrm>
              <a:off x="1836600" y="4388582"/>
              <a:ext cx="5151664" cy="631321"/>
              <a:chOff x="1836606" y="4388582"/>
              <a:chExt cx="4550983" cy="631321"/>
            </a:xfrm>
          </p:grpSpPr>
          <p:sp>
            <p:nvSpPr>
              <p:cNvPr id="52" name="TextBox 9">
                <a:extLst>
                  <a:ext uri="{FF2B5EF4-FFF2-40B4-BE49-F238E27FC236}">
                    <a16:creationId xmlns:a16="http://schemas.microsoft.com/office/drawing/2014/main" id="{D18043C9-695D-EF38-FC48-51FBFF1E7D4F}"/>
                  </a:ext>
                </a:extLst>
              </p:cNvPr>
              <p:cNvSpPr txBox="1"/>
              <p:nvPr/>
            </p:nvSpPr>
            <p:spPr>
              <a:xfrm>
                <a:off x="1836649" y="4388582"/>
                <a:ext cx="357033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KeAndra Cylear-Dodds</a:t>
                </a:r>
                <a:endParaRPr lang="es-419" b="1">
                  <a:ea typeface="Calibri"/>
                  <a:cs typeface="Calibri"/>
                </a:endParaRPr>
              </a:p>
            </p:txBody>
          </p:sp>
          <p:sp>
            <p:nvSpPr>
              <p:cNvPr id="53" name="TextBox 10">
                <a:extLst>
                  <a:ext uri="{FF2B5EF4-FFF2-40B4-BE49-F238E27FC236}">
                    <a16:creationId xmlns:a16="http://schemas.microsoft.com/office/drawing/2014/main" id="{5D95147E-6A6A-9BF3-E92E-DEF6BEA61F64}"/>
                  </a:ext>
                </a:extLst>
              </p:cNvPr>
              <p:cNvSpPr txBox="1"/>
              <p:nvPr/>
            </p:nvSpPr>
            <p:spPr>
              <a:xfrm>
                <a:off x="1836606" y="4681349"/>
                <a:ext cx="4550983"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Equity</a:t>
                </a:r>
                <a:r>
                  <a:rPr lang="es-419" sz="1600" i="1">
                    <a:cs typeface="Arial"/>
                  </a:rPr>
                  <a:t> and </a:t>
                </a:r>
                <a:r>
                  <a:rPr lang="es-419" sz="1600" i="1" err="1">
                    <a:cs typeface="Arial"/>
                  </a:rPr>
                  <a:t>Race</a:t>
                </a:r>
                <a:endParaRPr lang="es-419" sz="1600" i="1">
                  <a:cs typeface="Arial"/>
                </a:endParaRPr>
              </a:p>
            </p:txBody>
          </p:sp>
        </p:grpSp>
        <p:pic>
          <p:nvPicPr>
            <p:cNvPr id="51" name="Picture 50" descr="A picture containing person, person, wall, indoor&#10;&#10;Description automatically generated">
              <a:extLst>
                <a:ext uri="{FF2B5EF4-FFF2-40B4-BE49-F238E27FC236}">
                  <a16:creationId xmlns:a16="http://schemas.microsoft.com/office/drawing/2014/main" id="{EDA2CE61-11E5-403A-3DA3-2B60FD686B34}"/>
                </a:ext>
              </a:extLst>
            </p:cNvPr>
            <p:cNvPicPr>
              <a:picLocks noChangeAspect="1"/>
            </p:cNvPicPr>
            <p:nvPr/>
          </p:nvPicPr>
          <p:blipFill rotWithShape="1">
            <a:blip r:embed="rId3"/>
            <a:srcRect r="7275" b="15482"/>
            <a:stretch/>
          </p:blipFill>
          <p:spPr>
            <a:xfrm>
              <a:off x="520720" y="4383180"/>
              <a:ext cx="1269006" cy="1482413"/>
            </a:xfrm>
            <a:prstGeom prst="rect">
              <a:avLst/>
            </a:prstGeom>
          </p:spPr>
        </p:pic>
      </p:grpSp>
      <p:grpSp>
        <p:nvGrpSpPr>
          <p:cNvPr id="25" name="Group 24">
            <a:extLst>
              <a:ext uri="{FF2B5EF4-FFF2-40B4-BE49-F238E27FC236}">
                <a16:creationId xmlns:a16="http://schemas.microsoft.com/office/drawing/2014/main" id="{D8B73FB7-5635-3E55-651B-24C63C65DB07}"/>
              </a:ext>
            </a:extLst>
          </p:cNvPr>
          <p:cNvGrpSpPr/>
          <p:nvPr/>
        </p:nvGrpSpPr>
        <p:grpSpPr>
          <a:xfrm>
            <a:off x="358384" y="1245044"/>
            <a:ext cx="3745275" cy="1311959"/>
            <a:chOff x="485031" y="2849529"/>
            <a:chExt cx="3447283" cy="1311959"/>
          </a:xfrm>
        </p:grpSpPr>
        <p:grpSp>
          <p:nvGrpSpPr>
            <p:cNvPr id="46" name="Group 45">
              <a:extLst>
                <a:ext uri="{FF2B5EF4-FFF2-40B4-BE49-F238E27FC236}">
                  <a16:creationId xmlns:a16="http://schemas.microsoft.com/office/drawing/2014/main" id="{D046ACE9-D59A-EC37-2A32-57E90F0D1E27}"/>
                </a:ext>
              </a:extLst>
            </p:cNvPr>
            <p:cNvGrpSpPr/>
            <p:nvPr/>
          </p:nvGrpSpPr>
          <p:grpSpPr>
            <a:xfrm>
              <a:off x="1770972" y="2849529"/>
              <a:ext cx="2161342" cy="832270"/>
              <a:chOff x="1767058" y="2844289"/>
              <a:chExt cx="2209253" cy="740929"/>
            </a:xfrm>
          </p:grpSpPr>
          <p:sp>
            <p:nvSpPr>
              <p:cNvPr id="48" name="TextBox 14">
                <a:extLst>
                  <a:ext uri="{FF2B5EF4-FFF2-40B4-BE49-F238E27FC236}">
                    <a16:creationId xmlns:a16="http://schemas.microsoft.com/office/drawing/2014/main" id="{635603D5-9C68-8673-3E34-08F4842117E5}"/>
                  </a:ext>
                </a:extLst>
              </p:cNvPr>
              <p:cNvSpPr txBox="1"/>
              <p:nvPr/>
            </p:nvSpPr>
            <p:spPr>
              <a:xfrm>
                <a:off x="1771624" y="2844289"/>
                <a:ext cx="1820054" cy="32879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Michael Cano</a:t>
                </a:r>
                <a:endParaRPr lang="es-419" b="1">
                  <a:ea typeface="Calibri"/>
                  <a:cs typeface="Calibri"/>
                </a:endParaRPr>
              </a:p>
            </p:txBody>
          </p:sp>
          <p:sp>
            <p:nvSpPr>
              <p:cNvPr id="49" name="TextBox 15">
                <a:extLst>
                  <a:ext uri="{FF2B5EF4-FFF2-40B4-BE49-F238E27FC236}">
                    <a16:creationId xmlns:a16="http://schemas.microsoft.com/office/drawing/2014/main" id="{95DC5DD5-66A1-B5BC-361E-5F6D0956D5BA}"/>
                  </a:ext>
                </a:extLst>
              </p:cNvPr>
              <p:cNvSpPr txBox="1"/>
              <p:nvPr/>
            </p:nvSpPr>
            <p:spPr>
              <a:xfrm>
                <a:off x="1767058" y="3064622"/>
                <a:ext cx="2209253" cy="52059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Countywide</a:t>
                </a:r>
                <a:r>
                  <a:rPr lang="es-419" sz="1600" i="1">
                    <a:cs typeface="Arial"/>
                  </a:rPr>
                  <a:t> </a:t>
                </a:r>
                <a:r>
                  <a:rPr lang="es-419" sz="1600" i="1" err="1">
                    <a:cs typeface="Arial"/>
                  </a:rPr>
                  <a:t>Planning</a:t>
                </a:r>
                <a:r>
                  <a:rPr lang="es-419" sz="1600" i="1">
                    <a:cs typeface="Arial"/>
                  </a:rPr>
                  <a:t> &amp; </a:t>
                </a:r>
                <a:r>
                  <a:rPr lang="es-419" sz="1600" i="1" err="1">
                    <a:cs typeface="Arial"/>
                  </a:rPr>
                  <a:t>Development</a:t>
                </a:r>
                <a:endParaRPr lang="es-419" sz="1600" i="1">
                  <a:cs typeface="Arial"/>
                </a:endParaRPr>
              </a:p>
            </p:txBody>
          </p:sp>
        </p:grpSp>
        <p:pic>
          <p:nvPicPr>
            <p:cNvPr id="47" name="Picture 46">
              <a:extLst>
                <a:ext uri="{FF2B5EF4-FFF2-40B4-BE49-F238E27FC236}">
                  <a16:creationId xmlns:a16="http://schemas.microsoft.com/office/drawing/2014/main" id="{A1B8A4CC-AE05-345B-F5FA-F60171A56E5E}"/>
                </a:ext>
              </a:extLst>
            </p:cNvPr>
            <p:cNvPicPr>
              <a:picLocks noChangeAspect="1"/>
            </p:cNvPicPr>
            <p:nvPr/>
          </p:nvPicPr>
          <p:blipFill rotWithShape="1">
            <a:blip r:embed="rId4"/>
            <a:srcRect l="3464" r="13772" b="14758"/>
            <a:stretch/>
          </p:blipFill>
          <p:spPr>
            <a:xfrm>
              <a:off x="485031" y="2870820"/>
              <a:ext cx="1200888" cy="1290668"/>
            </a:xfrm>
            <a:prstGeom prst="rect">
              <a:avLst/>
            </a:prstGeom>
          </p:spPr>
        </p:pic>
      </p:grpSp>
      <p:pic>
        <p:nvPicPr>
          <p:cNvPr id="27" name="Picture 26">
            <a:extLst>
              <a:ext uri="{FF2B5EF4-FFF2-40B4-BE49-F238E27FC236}">
                <a16:creationId xmlns:a16="http://schemas.microsoft.com/office/drawing/2014/main" id="{AE4253F3-A6EF-497C-BE2D-617EDDCC419F}"/>
              </a:ext>
            </a:extLst>
          </p:cNvPr>
          <p:cNvPicPr>
            <a:picLocks noChangeAspect="1"/>
          </p:cNvPicPr>
          <p:nvPr/>
        </p:nvPicPr>
        <p:blipFill rotWithShape="1">
          <a:blip r:embed="rId5"/>
          <a:srcRect l="-150" t="3473" r="2947" b="17989"/>
          <a:stretch/>
        </p:blipFill>
        <p:spPr>
          <a:xfrm>
            <a:off x="358384" y="4260581"/>
            <a:ext cx="1324565" cy="1396059"/>
          </a:xfrm>
          <a:prstGeom prst="rect">
            <a:avLst/>
          </a:prstGeom>
        </p:spPr>
      </p:pic>
      <p:grpSp>
        <p:nvGrpSpPr>
          <p:cNvPr id="28" name="Group 27">
            <a:extLst>
              <a:ext uri="{FF2B5EF4-FFF2-40B4-BE49-F238E27FC236}">
                <a16:creationId xmlns:a16="http://schemas.microsoft.com/office/drawing/2014/main" id="{50B873AE-1077-694B-B9D2-CC7268E6FD0B}"/>
              </a:ext>
            </a:extLst>
          </p:cNvPr>
          <p:cNvGrpSpPr/>
          <p:nvPr/>
        </p:nvGrpSpPr>
        <p:grpSpPr>
          <a:xfrm>
            <a:off x="4328831" y="2845491"/>
            <a:ext cx="5916213" cy="1480134"/>
            <a:chOff x="4498704" y="384765"/>
            <a:chExt cx="5916213" cy="1480134"/>
          </a:xfrm>
        </p:grpSpPr>
        <p:pic>
          <p:nvPicPr>
            <p:cNvPr id="42" name="Picture 41" descr="A person smiling for the camera&#10;&#10;Description automatically generated with low confidence">
              <a:extLst>
                <a:ext uri="{FF2B5EF4-FFF2-40B4-BE49-F238E27FC236}">
                  <a16:creationId xmlns:a16="http://schemas.microsoft.com/office/drawing/2014/main" id="{2BADD075-DDA3-6388-608F-99FEBCB388E8}"/>
                </a:ext>
              </a:extLst>
            </p:cNvPr>
            <p:cNvPicPr>
              <a:picLocks noChangeAspect="1"/>
            </p:cNvPicPr>
            <p:nvPr/>
          </p:nvPicPr>
          <p:blipFill rotWithShape="1">
            <a:blip r:embed="rId6"/>
            <a:srcRect t="2507" r="1951" b="23479"/>
            <a:stretch/>
          </p:blipFill>
          <p:spPr>
            <a:xfrm>
              <a:off x="4498704" y="384765"/>
              <a:ext cx="1272274" cy="1480134"/>
            </a:xfrm>
            <a:prstGeom prst="rect">
              <a:avLst/>
            </a:prstGeom>
          </p:spPr>
        </p:pic>
        <p:grpSp>
          <p:nvGrpSpPr>
            <p:cNvPr id="43" name="Group 42">
              <a:extLst>
                <a:ext uri="{FF2B5EF4-FFF2-40B4-BE49-F238E27FC236}">
                  <a16:creationId xmlns:a16="http://schemas.microsoft.com/office/drawing/2014/main" id="{0B936E47-327A-5994-DC9C-34819DB0F692}"/>
                </a:ext>
              </a:extLst>
            </p:cNvPr>
            <p:cNvGrpSpPr/>
            <p:nvPr/>
          </p:nvGrpSpPr>
          <p:grpSpPr>
            <a:xfrm>
              <a:off x="5863934" y="391387"/>
              <a:ext cx="4550983" cy="581001"/>
              <a:chOff x="5863934" y="455081"/>
              <a:chExt cx="4550983" cy="545018"/>
            </a:xfrm>
          </p:grpSpPr>
          <p:sp>
            <p:nvSpPr>
              <p:cNvPr id="44" name="TextBox 20">
                <a:extLst>
                  <a:ext uri="{FF2B5EF4-FFF2-40B4-BE49-F238E27FC236}">
                    <a16:creationId xmlns:a16="http://schemas.microsoft.com/office/drawing/2014/main" id="{6CDE7AB8-71D2-93B3-DDEC-BE9B81C62AA6}"/>
                  </a:ext>
                </a:extLst>
              </p:cNvPr>
              <p:cNvSpPr txBox="1"/>
              <p:nvPr/>
            </p:nvSpPr>
            <p:spPr>
              <a:xfrm>
                <a:off x="5863934" y="455081"/>
                <a:ext cx="3764825" cy="34645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Lilian De Loza-Gutierrez</a:t>
                </a:r>
                <a:endParaRPr lang="es-419" b="1">
                  <a:ea typeface="Calibri"/>
                  <a:cs typeface="Calibri"/>
                </a:endParaRPr>
              </a:p>
            </p:txBody>
          </p:sp>
          <p:sp>
            <p:nvSpPr>
              <p:cNvPr id="45" name="TextBox 21">
                <a:extLst>
                  <a:ext uri="{FF2B5EF4-FFF2-40B4-BE49-F238E27FC236}">
                    <a16:creationId xmlns:a16="http://schemas.microsoft.com/office/drawing/2014/main" id="{E218F091-F4D2-7622-7D0B-69614CD39FBB}"/>
                  </a:ext>
                </a:extLst>
              </p:cNvPr>
              <p:cNvSpPr txBox="1"/>
              <p:nvPr/>
            </p:nvSpPr>
            <p:spPr>
              <a:xfrm>
                <a:off x="5863934" y="682513"/>
                <a:ext cx="4550983" cy="3175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Community</a:t>
                </a:r>
                <a:r>
                  <a:rPr lang="es-419" sz="1600" i="1">
                    <a:cs typeface="Arial"/>
                  </a:rPr>
                  <a:t> </a:t>
                </a:r>
                <a:r>
                  <a:rPr lang="es-419" sz="1600" i="1" err="1">
                    <a:cs typeface="Arial"/>
                  </a:rPr>
                  <a:t>Relations</a:t>
                </a:r>
                <a:endParaRPr lang="es-419" sz="1600" i="1">
                  <a:cs typeface="Arial"/>
                </a:endParaRPr>
              </a:p>
            </p:txBody>
          </p:sp>
        </p:grpSp>
      </p:grpSp>
      <p:sp>
        <p:nvSpPr>
          <p:cNvPr id="29" name="TextBox 22">
            <a:extLst>
              <a:ext uri="{FF2B5EF4-FFF2-40B4-BE49-F238E27FC236}">
                <a16:creationId xmlns:a16="http://schemas.microsoft.com/office/drawing/2014/main" id="{7283386B-AF9C-F6FC-F7FB-CC96D8E8543C}"/>
              </a:ext>
            </a:extLst>
          </p:cNvPr>
          <p:cNvSpPr txBox="1"/>
          <p:nvPr/>
        </p:nvSpPr>
        <p:spPr>
          <a:xfrm>
            <a:off x="5694061" y="4409236"/>
            <a:ext cx="426577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Lucy Delgadillo</a:t>
            </a:r>
            <a:endParaRPr lang="en-US"/>
          </a:p>
        </p:txBody>
      </p:sp>
      <p:sp>
        <p:nvSpPr>
          <p:cNvPr id="31" name="TextBox 23">
            <a:extLst>
              <a:ext uri="{FF2B5EF4-FFF2-40B4-BE49-F238E27FC236}">
                <a16:creationId xmlns:a16="http://schemas.microsoft.com/office/drawing/2014/main" id="{B3570296-1A21-6647-E809-0D39AF71A994}"/>
              </a:ext>
            </a:extLst>
          </p:cNvPr>
          <p:cNvSpPr txBox="1"/>
          <p:nvPr/>
        </p:nvSpPr>
        <p:spPr>
          <a:xfrm>
            <a:off x="5694061" y="4658958"/>
            <a:ext cx="1879502"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i="1">
                <a:cs typeface="Arial"/>
              </a:rPr>
              <a:t>Highway Programs</a:t>
            </a:r>
            <a:endParaRPr lang="en-US" i="1"/>
          </a:p>
        </p:txBody>
      </p:sp>
      <p:sp>
        <p:nvSpPr>
          <p:cNvPr id="34" name="TextBox 24">
            <a:extLst>
              <a:ext uri="{FF2B5EF4-FFF2-40B4-BE49-F238E27FC236}">
                <a16:creationId xmlns:a16="http://schemas.microsoft.com/office/drawing/2014/main" id="{CCC5901D-37C5-DEE1-2C5E-BB6598F3A69A}"/>
              </a:ext>
            </a:extLst>
          </p:cNvPr>
          <p:cNvSpPr txBox="1"/>
          <p:nvPr/>
        </p:nvSpPr>
        <p:spPr>
          <a:xfrm>
            <a:off x="1762506" y="2774881"/>
            <a:ext cx="426577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Avital Barnea</a:t>
            </a:r>
            <a:endParaRPr lang="es-419"/>
          </a:p>
        </p:txBody>
      </p:sp>
      <p:sp>
        <p:nvSpPr>
          <p:cNvPr id="35" name="TextBox 25">
            <a:extLst>
              <a:ext uri="{FF2B5EF4-FFF2-40B4-BE49-F238E27FC236}">
                <a16:creationId xmlns:a16="http://schemas.microsoft.com/office/drawing/2014/main" id="{BDB6F04F-3DD5-C053-1081-EA7668736997}"/>
              </a:ext>
            </a:extLst>
          </p:cNvPr>
          <p:cNvSpPr txBox="1"/>
          <p:nvPr/>
        </p:nvSpPr>
        <p:spPr>
          <a:xfrm>
            <a:off x="1754894" y="3093708"/>
            <a:ext cx="2907257"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a:solidFill>
                  <a:srgbClr val="000000"/>
                </a:solidFill>
                <a:latin typeface="Calibri"/>
                <a:ea typeface="Calibri"/>
                <a:cs typeface="Arial"/>
              </a:rPr>
              <a:t>Multimodal </a:t>
            </a:r>
            <a:r>
              <a:rPr lang="es-419" sz="1600" i="1" err="1">
                <a:solidFill>
                  <a:srgbClr val="000000"/>
                </a:solidFill>
                <a:latin typeface="Calibri"/>
                <a:ea typeface="Calibri"/>
                <a:cs typeface="Arial"/>
              </a:rPr>
              <a:t>Integrated</a:t>
            </a:r>
            <a:endParaRPr lang="es-419" i="1">
              <a:solidFill>
                <a:srgbClr val="000000"/>
              </a:solidFill>
              <a:latin typeface="Calibri"/>
              <a:ea typeface="Calibri"/>
              <a:cs typeface="Calibri" panose="020F0502020204030204"/>
            </a:endParaRPr>
          </a:p>
          <a:p>
            <a:r>
              <a:rPr lang="es-419" sz="1600" i="1" err="1">
                <a:solidFill>
                  <a:srgbClr val="000000"/>
                </a:solidFill>
                <a:latin typeface="Calibri"/>
                <a:ea typeface="Calibri"/>
                <a:cs typeface="Arial"/>
              </a:rPr>
              <a:t>Planning</a:t>
            </a:r>
            <a:endParaRPr lang="es-419" i="1">
              <a:cs typeface="Calibri"/>
            </a:endParaRPr>
          </a:p>
        </p:txBody>
      </p:sp>
      <p:grpSp>
        <p:nvGrpSpPr>
          <p:cNvPr id="36" name="Group 35">
            <a:extLst>
              <a:ext uri="{FF2B5EF4-FFF2-40B4-BE49-F238E27FC236}">
                <a16:creationId xmlns:a16="http://schemas.microsoft.com/office/drawing/2014/main" id="{10B64CE3-399E-6564-BC44-96DA66B756E4}"/>
              </a:ext>
            </a:extLst>
          </p:cNvPr>
          <p:cNvGrpSpPr/>
          <p:nvPr/>
        </p:nvGrpSpPr>
        <p:grpSpPr>
          <a:xfrm>
            <a:off x="8526542" y="1245535"/>
            <a:ext cx="4175227" cy="1414879"/>
            <a:chOff x="4469014" y="502949"/>
            <a:chExt cx="4175227" cy="1414879"/>
          </a:xfrm>
        </p:grpSpPr>
        <p:sp>
          <p:nvSpPr>
            <p:cNvPr id="39" name="TextBox 27">
              <a:extLst>
                <a:ext uri="{FF2B5EF4-FFF2-40B4-BE49-F238E27FC236}">
                  <a16:creationId xmlns:a16="http://schemas.microsoft.com/office/drawing/2014/main" id="{7FAB628F-81A1-8CE9-A77C-0074842D600E}"/>
                </a:ext>
              </a:extLst>
            </p:cNvPr>
            <p:cNvSpPr txBox="1"/>
            <p:nvPr/>
          </p:nvSpPr>
          <p:spPr>
            <a:xfrm>
              <a:off x="5736984" y="528658"/>
              <a:ext cx="1992063" cy="369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Jessica Medina</a:t>
              </a:r>
            </a:p>
          </p:txBody>
        </p:sp>
        <p:sp>
          <p:nvSpPr>
            <p:cNvPr id="40" name="TextBox 28">
              <a:extLst>
                <a:ext uri="{FF2B5EF4-FFF2-40B4-BE49-F238E27FC236}">
                  <a16:creationId xmlns:a16="http://schemas.microsoft.com/office/drawing/2014/main" id="{45AA7654-73F2-6505-4E51-A141FC899CA5}"/>
                </a:ext>
              </a:extLst>
            </p:cNvPr>
            <p:cNvSpPr txBox="1"/>
            <p:nvPr/>
          </p:nvSpPr>
          <p:spPr>
            <a:xfrm>
              <a:off x="5736984" y="797093"/>
              <a:ext cx="2907257"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Equity</a:t>
              </a:r>
              <a:r>
                <a:rPr lang="es-419" sz="1600" i="1">
                  <a:cs typeface="Arial"/>
                </a:rPr>
                <a:t> and </a:t>
              </a:r>
              <a:r>
                <a:rPr lang="es-419" sz="1600" i="1" err="1">
                  <a:cs typeface="Arial"/>
                </a:rPr>
                <a:t>Race</a:t>
              </a:r>
              <a:endParaRPr lang="es-419" sz="1600" i="1">
                <a:cs typeface="Arial"/>
              </a:endParaRPr>
            </a:p>
          </p:txBody>
        </p:sp>
        <p:pic>
          <p:nvPicPr>
            <p:cNvPr id="41" name="Picture 40" descr="A person smiling for the camera&#10;&#10;Description automatically generated with low confidence">
              <a:extLst>
                <a:ext uri="{FF2B5EF4-FFF2-40B4-BE49-F238E27FC236}">
                  <a16:creationId xmlns:a16="http://schemas.microsoft.com/office/drawing/2014/main" id="{3CFA2694-A3BB-1F7F-92D0-95D73F18CFB0}"/>
                </a:ext>
              </a:extLst>
            </p:cNvPr>
            <p:cNvPicPr>
              <a:picLocks noGrp="1" noChangeAspect="1"/>
            </p:cNvPicPr>
            <p:nvPr/>
          </p:nvPicPr>
          <p:blipFill rotWithShape="1">
            <a:blip r:embed="rId7">
              <a:extLst>
                <a:ext uri="{28A0092B-C50C-407E-A947-70E740481C1C}">
                  <a14:useLocalDpi xmlns:a14="http://schemas.microsoft.com/office/drawing/2010/main" val="0"/>
                </a:ext>
              </a:extLst>
            </a:blip>
            <a:srcRect l="19871" t="19159" r="25295" b="31037"/>
            <a:stretch/>
          </p:blipFill>
          <p:spPr>
            <a:xfrm>
              <a:off x="4469014" y="502949"/>
              <a:ext cx="1181100" cy="1414879"/>
            </a:xfrm>
            <a:prstGeom prst="rect">
              <a:avLst/>
            </a:prstGeom>
            <a:solidFill>
              <a:schemeClr val="bg1">
                <a:lumMod val="85000"/>
              </a:schemeClr>
            </a:solidFill>
          </p:spPr>
        </p:pic>
      </p:grpSp>
      <p:pic>
        <p:nvPicPr>
          <p:cNvPr id="37" name="Picture 36" descr="A person smiling at the camera&#10;&#10;Description automatically generated">
            <a:extLst>
              <a:ext uri="{FF2B5EF4-FFF2-40B4-BE49-F238E27FC236}">
                <a16:creationId xmlns:a16="http://schemas.microsoft.com/office/drawing/2014/main" id="{ADF50A45-264C-C5EC-F34F-F416E5F11C76}"/>
              </a:ext>
            </a:extLst>
          </p:cNvPr>
          <p:cNvPicPr>
            <a:picLocks noChangeAspect="1"/>
          </p:cNvPicPr>
          <p:nvPr/>
        </p:nvPicPr>
        <p:blipFill>
          <a:blip r:embed="rId8"/>
          <a:stretch>
            <a:fillRect/>
          </a:stretch>
        </p:blipFill>
        <p:spPr>
          <a:xfrm>
            <a:off x="346235" y="2703113"/>
            <a:ext cx="1354394" cy="1366684"/>
          </a:xfrm>
          <a:prstGeom prst="rect">
            <a:avLst/>
          </a:prstGeom>
        </p:spPr>
      </p:pic>
      <p:pic>
        <p:nvPicPr>
          <p:cNvPr id="38" name="Picture 37" descr="A person in a red jacket&#10;&#10;Description automatically generated">
            <a:extLst>
              <a:ext uri="{FF2B5EF4-FFF2-40B4-BE49-F238E27FC236}">
                <a16:creationId xmlns:a16="http://schemas.microsoft.com/office/drawing/2014/main" id="{5FF54306-0E3E-5A1D-C736-53F04E771268}"/>
              </a:ext>
            </a:extLst>
          </p:cNvPr>
          <p:cNvPicPr>
            <a:picLocks noChangeAspect="1"/>
          </p:cNvPicPr>
          <p:nvPr/>
        </p:nvPicPr>
        <p:blipFill rotWithShape="1">
          <a:blip r:embed="rId9"/>
          <a:srcRect l="-1381" r="6855"/>
          <a:stretch/>
        </p:blipFill>
        <p:spPr>
          <a:xfrm>
            <a:off x="4310253" y="4412281"/>
            <a:ext cx="1272275" cy="1384813"/>
          </a:xfrm>
          <a:prstGeom prst="rect">
            <a:avLst/>
          </a:prstGeom>
        </p:spPr>
      </p:pic>
    </p:spTree>
    <p:extLst>
      <p:ext uri="{BB962C8B-B14F-4D97-AF65-F5344CB8AC3E}">
        <p14:creationId xmlns:p14="http://schemas.microsoft.com/office/powerpoint/2010/main" val="3243578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B3E8364-FEEB-4891-FE35-BEDA8AF75494}"/>
              </a:ext>
            </a:extLst>
          </p:cNvPr>
          <p:cNvGrpSpPr/>
          <p:nvPr/>
        </p:nvGrpSpPr>
        <p:grpSpPr>
          <a:xfrm>
            <a:off x="279002" y="1267138"/>
            <a:ext cx="11635217" cy="4677347"/>
            <a:chOff x="355167" y="991652"/>
            <a:chExt cx="11281747" cy="4827291"/>
          </a:xfrm>
        </p:grpSpPr>
        <p:grpSp>
          <p:nvGrpSpPr>
            <p:cNvPr id="44" name="Group 43">
              <a:extLst>
                <a:ext uri="{FF2B5EF4-FFF2-40B4-BE49-F238E27FC236}">
                  <a16:creationId xmlns:a16="http://schemas.microsoft.com/office/drawing/2014/main" id="{5037E6C1-3182-1AA6-F9CF-E3547862B8E3}"/>
                </a:ext>
              </a:extLst>
            </p:cNvPr>
            <p:cNvGrpSpPr/>
            <p:nvPr/>
          </p:nvGrpSpPr>
          <p:grpSpPr>
            <a:xfrm>
              <a:off x="382547" y="3711133"/>
              <a:ext cx="3605907" cy="2094567"/>
              <a:chOff x="9233422" y="1654900"/>
              <a:chExt cx="2954099" cy="1715950"/>
            </a:xfrm>
          </p:grpSpPr>
          <p:pic>
            <p:nvPicPr>
              <p:cNvPr id="73" name="Picture 72">
                <a:extLst>
                  <a:ext uri="{FF2B5EF4-FFF2-40B4-BE49-F238E27FC236}">
                    <a16:creationId xmlns:a16="http://schemas.microsoft.com/office/drawing/2014/main" id="{A3437573-8CB9-2458-EBAC-F1E7BE4BA83C}"/>
                  </a:ext>
                </a:extLst>
              </p:cNvPr>
              <p:cNvPicPr>
                <a:picLocks noChangeAspect="1"/>
              </p:cNvPicPr>
              <p:nvPr/>
            </p:nvPicPr>
            <p:blipFill rotWithShape="1">
              <a:blip r:embed="rId2">
                <a:extLst>
                  <a:ext uri="{28A0092B-C50C-407E-A947-70E740481C1C}">
                    <a14:useLocalDpi xmlns:a14="http://schemas.microsoft.com/office/drawing/2010/main" val="0"/>
                  </a:ext>
                </a:extLst>
              </a:blip>
              <a:srcRect t="5162" b="5162"/>
              <a:stretch/>
            </p:blipFill>
            <p:spPr>
              <a:xfrm>
                <a:off x="9257819" y="1971112"/>
                <a:ext cx="2668251" cy="1399738"/>
              </a:xfrm>
              <a:prstGeom prst="rect">
                <a:avLst/>
              </a:prstGeom>
            </p:spPr>
          </p:pic>
          <p:grpSp>
            <p:nvGrpSpPr>
              <p:cNvPr id="74" name="Group 73">
                <a:extLst>
                  <a:ext uri="{FF2B5EF4-FFF2-40B4-BE49-F238E27FC236}">
                    <a16:creationId xmlns:a16="http://schemas.microsoft.com/office/drawing/2014/main" id="{CD87E614-70C3-4668-7A62-E0D2CD842573}"/>
                  </a:ext>
                </a:extLst>
              </p:cNvPr>
              <p:cNvGrpSpPr/>
              <p:nvPr/>
            </p:nvGrpSpPr>
            <p:grpSpPr>
              <a:xfrm>
                <a:off x="9233422" y="1654900"/>
                <a:ext cx="2954099" cy="319384"/>
                <a:chOff x="9233422" y="1654900"/>
                <a:chExt cx="2954099" cy="319384"/>
              </a:xfrm>
            </p:grpSpPr>
            <p:sp>
              <p:nvSpPr>
                <p:cNvPr id="75" name="Rectangle 74">
                  <a:extLst>
                    <a:ext uri="{FF2B5EF4-FFF2-40B4-BE49-F238E27FC236}">
                      <a16:creationId xmlns:a16="http://schemas.microsoft.com/office/drawing/2014/main" id="{8D1BA61A-D6D5-48EC-09D2-F0F0ECEA74E4}"/>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8889D2C4-00E1-F0F6-1BB4-09A5FB60C7ED}"/>
                    </a:ext>
                  </a:extLst>
                </p:cNvPr>
                <p:cNvSpPr txBox="1"/>
                <p:nvPr/>
              </p:nvSpPr>
              <p:spPr>
                <a:xfrm>
                  <a:off x="9233422" y="1662321"/>
                  <a:ext cx="2954099" cy="2872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Crossing Safety Enhancements</a:t>
                  </a:r>
                </a:p>
              </p:txBody>
            </p:sp>
          </p:grpSp>
        </p:grpSp>
        <p:grpSp>
          <p:nvGrpSpPr>
            <p:cNvPr id="45" name="Group 44">
              <a:extLst>
                <a:ext uri="{FF2B5EF4-FFF2-40B4-BE49-F238E27FC236}">
                  <a16:creationId xmlns:a16="http://schemas.microsoft.com/office/drawing/2014/main" id="{EE9E199A-242E-C53C-319C-84088313AC73}"/>
                </a:ext>
              </a:extLst>
            </p:cNvPr>
            <p:cNvGrpSpPr/>
            <p:nvPr/>
          </p:nvGrpSpPr>
          <p:grpSpPr>
            <a:xfrm>
              <a:off x="8145704" y="991652"/>
              <a:ext cx="3491210" cy="2005534"/>
              <a:chOff x="9212440" y="1651185"/>
              <a:chExt cx="2954100" cy="1696991"/>
            </a:xfrm>
          </p:grpSpPr>
          <p:pic>
            <p:nvPicPr>
              <p:cNvPr id="69" name="Picture 68">
                <a:extLst>
                  <a:ext uri="{FF2B5EF4-FFF2-40B4-BE49-F238E27FC236}">
                    <a16:creationId xmlns:a16="http://schemas.microsoft.com/office/drawing/2014/main" id="{87A4D8CA-B513-EEC0-C1C0-50DD4A10B1B3}"/>
                  </a:ext>
                </a:extLst>
              </p:cNvPr>
              <p:cNvPicPr>
                <a:picLocks noChangeAspect="1"/>
              </p:cNvPicPr>
              <p:nvPr/>
            </p:nvPicPr>
            <p:blipFill rotWithShape="1">
              <a:blip r:embed="rId3">
                <a:extLst>
                  <a:ext uri="{28A0092B-C50C-407E-A947-70E740481C1C}">
                    <a14:useLocalDpi xmlns:a14="http://schemas.microsoft.com/office/drawing/2010/main" val="0"/>
                  </a:ext>
                </a:extLst>
              </a:blip>
              <a:srcRect l="1688" r="1688"/>
              <a:stretch/>
            </p:blipFill>
            <p:spPr>
              <a:xfrm>
                <a:off x="9257819" y="1971112"/>
                <a:ext cx="2677988" cy="1377064"/>
              </a:xfrm>
              <a:prstGeom prst="rect">
                <a:avLst/>
              </a:prstGeom>
            </p:spPr>
          </p:pic>
          <p:grpSp>
            <p:nvGrpSpPr>
              <p:cNvPr id="70" name="Group 69">
                <a:extLst>
                  <a:ext uri="{FF2B5EF4-FFF2-40B4-BE49-F238E27FC236}">
                    <a16:creationId xmlns:a16="http://schemas.microsoft.com/office/drawing/2014/main" id="{201606B6-4E4E-1C11-19EF-7F4C9BAA169D}"/>
                  </a:ext>
                </a:extLst>
              </p:cNvPr>
              <p:cNvGrpSpPr/>
              <p:nvPr/>
            </p:nvGrpSpPr>
            <p:grpSpPr>
              <a:xfrm>
                <a:off x="9212440" y="1651185"/>
                <a:ext cx="2954100" cy="323099"/>
                <a:chOff x="9212440" y="1651185"/>
                <a:chExt cx="2954100" cy="323099"/>
              </a:xfrm>
            </p:grpSpPr>
            <p:sp>
              <p:nvSpPr>
                <p:cNvPr id="71" name="Rectangle 70">
                  <a:extLst>
                    <a:ext uri="{FF2B5EF4-FFF2-40B4-BE49-F238E27FC236}">
                      <a16:creationId xmlns:a16="http://schemas.microsoft.com/office/drawing/2014/main" id="{237AD5BB-7DE9-65AB-0466-7C7927322BF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6C52D2F4-4C35-60D9-8903-8732BAB45A05}"/>
                    </a:ext>
                  </a:extLst>
                </p:cNvPr>
                <p:cNvSpPr txBox="1"/>
                <p:nvPr/>
              </p:nvSpPr>
              <p:spPr>
                <a:xfrm>
                  <a:off x="9212440" y="1651185"/>
                  <a:ext cx="2954100" cy="2967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Pedestrian Safety / Amenities</a:t>
                  </a:r>
                </a:p>
              </p:txBody>
            </p:sp>
          </p:grpSp>
        </p:grpSp>
        <p:grpSp>
          <p:nvGrpSpPr>
            <p:cNvPr id="46" name="Group 45">
              <a:extLst>
                <a:ext uri="{FF2B5EF4-FFF2-40B4-BE49-F238E27FC236}">
                  <a16:creationId xmlns:a16="http://schemas.microsoft.com/office/drawing/2014/main" id="{A7F9A021-1930-9E30-5E2B-A5380352BA3C}"/>
                </a:ext>
              </a:extLst>
            </p:cNvPr>
            <p:cNvGrpSpPr/>
            <p:nvPr/>
          </p:nvGrpSpPr>
          <p:grpSpPr>
            <a:xfrm>
              <a:off x="355167" y="1023757"/>
              <a:ext cx="3205301" cy="1955747"/>
              <a:chOff x="9233423" y="1654900"/>
              <a:chExt cx="2702384" cy="1648886"/>
            </a:xfrm>
          </p:grpSpPr>
          <p:pic>
            <p:nvPicPr>
              <p:cNvPr id="65" name="Picture 64">
                <a:extLst>
                  <a:ext uri="{FF2B5EF4-FFF2-40B4-BE49-F238E27FC236}">
                    <a16:creationId xmlns:a16="http://schemas.microsoft.com/office/drawing/2014/main" id="{2B4A3DC6-2053-F5AE-0DD2-2CFAA6B133A2}"/>
                  </a:ext>
                </a:extLst>
              </p:cNvPr>
              <p:cNvPicPr>
                <a:picLocks noChangeAspect="1"/>
              </p:cNvPicPr>
              <p:nvPr/>
            </p:nvPicPr>
            <p:blipFill rotWithShape="1">
              <a:blip r:embed="rId4"/>
              <a:srcRect l="1864" r="1864"/>
              <a:stretch/>
            </p:blipFill>
            <p:spPr>
              <a:xfrm>
                <a:off x="9257819" y="1971112"/>
                <a:ext cx="2677988" cy="1332674"/>
              </a:xfrm>
              <a:prstGeom prst="rect">
                <a:avLst/>
              </a:prstGeom>
            </p:spPr>
          </p:pic>
          <p:grpSp>
            <p:nvGrpSpPr>
              <p:cNvPr id="66" name="Group 65">
                <a:extLst>
                  <a:ext uri="{FF2B5EF4-FFF2-40B4-BE49-F238E27FC236}">
                    <a16:creationId xmlns:a16="http://schemas.microsoft.com/office/drawing/2014/main" id="{068186A5-E275-F24A-BFB6-19E956EF079F}"/>
                  </a:ext>
                </a:extLst>
              </p:cNvPr>
              <p:cNvGrpSpPr/>
              <p:nvPr/>
            </p:nvGrpSpPr>
            <p:grpSpPr>
              <a:xfrm>
                <a:off x="9233423" y="1654900"/>
                <a:ext cx="2702384" cy="319384"/>
                <a:chOff x="9233423" y="1654900"/>
                <a:chExt cx="2702384" cy="319384"/>
              </a:xfrm>
            </p:grpSpPr>
            <p:sp>
              <p:nvSpPr>
                <p:cNvPr id="67" name="Rectangle 66">
                  <a:extLst>
                    <a:ext uri="{FF2B5EF4-FFF2-40B4-BE49-F238E27FC236}">
                      <a16:creationId xmlns:a16="http://schemas.microsoft.com/office/drawing/2014/main" id="{5901835F-F89C-A1FD-1E57-8AFACD14191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68AB379-9B11-CBC7-7C9E-28C277C76EED}"/>
                    </a:ext>
                  </a:extLst>
                </p:cNvPr>
                <p:cNvSpPr txBox="1"/>
                <p:nvPr/>
              </p:nvSpPr>
              <p:spPr>
                <a:xfrm>
                  <a:off x="9233423" y="1662321"/>
                  <a:ext cx="2668252" cy="2956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 Lanes</a:t>
                  </a:r>
                </a:p>
              </p:txBody>
            </p:sp>
          </p:grpSp>
        </p:grpSp>
        <p:grpSp>
          <p:nvGrpSpPr>
            <p:cNvPr id="47" name="Group 46">
              <a:extLst>
                <a:ext uri="{FF2B5EF4-FFF2-40B4-BE49-F238E27FC236}">
                  <a16:creationId xmlns:a16="http://schemas.microsoft.com/office/drawing/2014/main" id="{9C5B37E0-AAD6-0E82-EB46-5D8BCE8CDA23}"/>
                </a:ext>
              </a:extLst>
            </p:cNvPr>
            <p:cNvGrpSpPr/>
            <p:nvPr/>
          </p:nvGrpSpPr>
          <p:grpSpPr>
            <a:xfrm>
              <a:off x="4280389" y="995953"/>
              <a:ext cx="3199029" cy="1978151"/>
              <a:chOff x="9233423" y="1654900"/>
              <a:chExt cx="2702384" cy="1671046"/>
            </a:xfrm>
          </p:grpSpPr>
          <p:pic>
            <p:nvPicPr>
              <p:cNvPr id="61" name="Picture 60">
                <a:extLst>
                  <a:ext uri="{FF2B5EF4-FFF2-40B4-BE49-F238E27FC236}">
                    <a16:creationId xmlns:a16="http://schemas.microsoft.com/office/drawing/2014/main" id="{FAB020B7-DBC4-FE7A-E80F-101B3914BB32}"/>
                  </a:ext>
                </a:extLst>
              </p:cNvPr>
              <p:cNvPicPr>
                <a:picLocks noChangeAspect="1"/>
              </p:cNvPicPr>
              <p:nvPr/>
            </p:nvPicPr>
            <p:blipFill rotWithShape="1">
              <a:blip r:embed="rId5"/>
              <a:srcRect l="246" r="246"/>
              <a:stretch/>
            </p:blipFill>
            <p:spPr>
              <a:xfrm>
                <a:off x="9257819" y="1941586"/>
                <a:ext cx="2677988" cy="1384360"/>
              </a:xfrm>
              <a:prstGeom prst="rect">
                <a:avLst/>
              </a:prstGeom>
            </p:spPr>
          </p:pic>
          <p:grpSp>
            <p:nvGrpSpPr>
              <p:cNvPr id="62" name="Group 61">
                <a:extLst>
                  <a:ext uri="{FF2B5EF4-FFF2-40B4-BE49-F238E27FC236}">
                    <a16:creationId xmlns:a16="http://schemas.microsoft.com/office/drawing/2014/main" id="{25B28276-7EDC-F127-9FF7-9DAC880B791C}"/>
                  </a:ext>
                </a:extLst>
              </p:cNvPr>
              <p:cNvGrpSpPr/>
              <p:nvPr/>
            </p:nvGrpSpPr>
            <p:grpSpPr>
              <a:xfrm>
                <a:off x="9233423" y="1654900"/>
                <a:ext cx="2702384" cy="319384"/>
                <a:chOff x="9233423" y="1654900"/>
                <a:chExt cx="2702384" cy="319384"/>
              </a:xfrm>
            </p:grpSpPr>
            <p:sp>
              <p:nvSpPr>
                <p:cNvPr id="63" name="Rectangle 62">
                  <a:extLst>
                    <a:ext uri="{FF2B5EF4-FFF2-40B4-BE49-F238E27FC236}">
                      <a16:creationId xmlns:a16="http://schemas.microsoft.com/office/drawing/2014/main" id="{2855BDCC-3705-80C4-3E15-4B9B403F610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1A25618D-4AA6-53FF-F9E9-F336828B1BA6}"/>
                    </a:ext>
                  </a:extLst>
                </p:cNvPr>
                <p:cNvSpPr txBox="1"/>
                <p:nvPr/>
              </p:nvSpPr>
              <p:spPr>
                <a:xfrm>
                  <a:off x="9233423" y="1662321"/>
                  <a:ext cx="2668252" cy="296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Shared-Use Path </a:t>
                  </a:r>
                </a:p>
              </p:txBody>
            </p:sp>
          </p:grpSp>
        </p:grpSp>
        <p:grpSp>
          <p:nvGrpSpPr>
            <p:cNvPr id="50" name="Group 49">
              <a:extLst>
                <a:ext uri="{FF2B5EF4-FFF2-40B4-BE49-F238E27FC236}">
                  <a16:creationId xmlns:a16="http://schemas.microsoft.com/office/drawing/2014/main" id="{49A9CBCA-B4A6-BAE8-7F17-56AEFDF7BF5A}"/>
                </a:ext>
              </a:extLst>
            </p:cNvPr>
            <p:cNvGrpSpPr/>
            <p:nvPr/>
          </p:nvGrpSpPr>
          <p:grpSpPr>
            <a:xfrm>
              <a:off x="4297602" y="3798512"/>
              <a:ext cx="3199029" cy="2020431"/>
              <a:chOff x="9233423" y="1654900"/>
              <a:chExt cx="2702384" cy="1641520"/>
            </a:xfrm>
          </p:grpSpPr>
          <p:pic>
            <p:nvPicPr>
              <p:cNvPr id="57" name="Picture 56">
                <a:extLst>
                  <a:ext uri="{FF2B5EF4-FFF2-40B4-BE49-F238E27FC236}">
                    <a16:creationId xmlns:a16="http://schemas.microsoft.com/office/drawing/2014/main" id="{B272BA30-3047-3404-310F-09B8DB70AF65}"/>
                  </a:ext>
                </a:extLst>
              </p:cNvPr>
              <p:cNvPicPr>
                <a:picLocks noChangeAspect="1"/>
              </p:cNvPicPr>
              <p:nvPr/>
            </p:nvPicPr>
            <p:blipFill rotWithShape="1">
              <a:blip r:embed="rId6">
                <a:extLst>
                  <a:ext uri="{28A0092B-C50C-407E-A947-70E740481C1C}">
                    <a14:useLocalDpi xmlns:a14="http://schemas.microsoft.com/office/drawing/2010/main" val="0"/>
                  </a:ext>
                </a:extLst>
              </a:blip>
              <a:srcRect t="2260" b="2260"/>
              <a:stretch/>
            </p:blipFill>
            <p:spPr>
              <a:xfrm>
                <a:off x="9257819" y="1971112"/>
                <a:ext cx="2677988" cy="1325308"/>
              </a:xfrm>
              <a:prstGeom prst="rect">
                <a:avLst/>
              </a:prstGeom>
            </p:spPr>
          </p:pic>
          <p:grpSp>
            <p:nvGrpSpPr>
              <p:cNvPr id="58" name="Group 57">
                <a:extLst>
                  <a:ext uri="{FF2B5EF4-FFF2-40B4-BE49-F238E27FC236}">
                    <a16:creationId xmlns:a16="http://schemas.microsoft.com/office/drawing/2014/main" id="{EC2F02E9-A035-7300-8351-1D48E1D406A4}"/>
                  </a:ext>
                </a:extLst>
              </p:cNvPr>
              <p:cNvGrpSpPr/>
              <p:nvPr/>
            </p:nvGrpSpPr>
            <p:grpSpPr>
              <a:xfrm>
                <a:off x="9233423" y="1654900"/>
                <a:ext cx="2702384" cy="319384"/>
                <a:chOff x="9233423" y="1654900"/>
                <a:chExt cx="2702384" cy="319384"/>
              </a:xfrm>
            </p:grpSpPr>
            <p:sp>
              <p:nvSpPr>
                <p:cNvPr id="59" name="Rectangle 58">
                  <a:extLst>
                    <a:ext uri="{FF2B5EF4-FFF2-40B4-BE49-F238E27FC236}">
                      <a16:creationId xmlns:a16="http://schemas.microsoft.com/office/drawing/2014/main" id="{350B55B9-577F-99FB-2AB4-FD19922F138B}"/>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12D41D25-978E-AB09-4165-1A1CDD94AC70}"/>
                    </a:ext>
                  </a:extLst>
                </p:cNvPr>
                <p:cNvSpPr txBox="1"/>
                <p:nvPr/>
              </p:nvSpPr>
              <p:spPr>
                <a:xfrm>
                  <a:off x="9233423" y="1662321"/>
                  <a:ext cx="2668252" cy="28488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Micromobility</a:t>
                  </a:r>
                </a:p>
              </p:txBody>
            </p:sp>
          </p:grpSp>
        </p:grpSp>
        <p:grpSp>
          <p:nvGrpSpPr>
            <p:cNvPr id="52" name="Group 51">
              <a:extLst>
                <a:ext uri="{FF2B5EF4-FFF2-40B4-BE49-F238E27FC236}">
                  <a16:creationId xmlns:a16="http://schemas.microsoft.com/office/drawing/2014/main" id="{01CAD1C3-50A6-09BA-3545-9ACAF498560B}"/>
                </a:ext>
              </a:extLst>
            </p:cNvPr>
            <p:cNvGrpSpPr/>
            <p:nvPr/>
          </p:nvGrpSpPr>
          <p:grpSpPr>
            <a:xfrm>
              <a:off x="8186108" y="3755531"/>
              <a:ext cx="3183376" cy="2026167"/>
              <a:chOff x="9257819" y="1654899"/>
              <a:chExt cx="2693625" cy="1714448"/>
            </a:xfrm>
          </p:grpSpPr>
          <p:pic>
            <p:nvPicPr>
              <p:cNvPr id="53" name="Picture 52">
                <a:extLst>
                  <a:ext uri="{FF2B5EF4-FFF2-40B4-BE49-F238E27FC236}">
                    <a16:creationId xmlns:a16="http://schemas.microsoft.com/office/drawing/2014/main" id="{05CF6204-BBEE-1B4A-B80E-DE5CB70E5A00}"/>
                  </a:ext>
                </a:extLst>
              </p:cNvPr>
              <p:cNvPicPr>
                <a:picLocks noChangeAspect="1"/>
              </p:cNvPicPr>
              <p:nvPr/>
            </p:nvPicPr>
            <p:blipFill rotWithShape="1">
              <a:blip r:embed="rId7">
                <a:extLst>
                  <a:ext uri="{28A0092B-C50C-407E-A947-70E740481C1C}">
                    <a14:useLocalDpi xmlns:a14="http://schemas.microsoft.com/office/drawing/2010/main" val="0"/>
                  </a:ext>
                </a:extLst>
              </a:blip>
              <a:srcRect t="5224" b="5224"/>
              <a:stretch/>
            </p:blipFill>
            <p:spPr>
              <a:xfrm>
                <a:off x="9257819" y="1966790"/>
                <a:ext cx="2677988" cy="1402557"/>
              </a:xfrm>
              <a:prstGeom prst="rect">
                <a:avLst/>
              </a:prstGeom>
            </p:spPr>
          </p:pic>
          <p:grpSp>
            <p:nvGrpSpPr>
              <p:cNvPr id="54" name="Group 53">
                <a:extLst>
                  <a:ext uri="{FF2B5EF4-FFF2-40B4-BE49-F238E27FC236}">
                    <a16:creationId xmlns:a16="http://schemas.microsoft.com/office/drawing/2014/main" id="{EA7FC07E-C94D-58E9-28FD-CB19E12F4415}"/>
                  </a:ext>
                </a:extLst>
              </p:cNvPr>
              <p:cNvGrpSpPr/>
              <p:nvPr/>
            </p:nvGrpSpPr>
            <p:grpSpPr>
              <a:xfrm>
                <a:off x="9257819" y="1654899"/>
                <a:ext cx="2693625" cy="311890"/>
                <a:chOff x="9257819" y="1654899"/>
                <a:chExt cx="2693625" cy="311890"/>
              </a:xfrm>
            </p:grpSpPr>
            <p:sp>
              <p:nvSpPr>
                <p:cNvPr id="55" name="Rectangle 54">
                  <a:extLst>
                    <a:ext uri="{FF2B5EF4-FFF2-40B4-BE49-F238E27FC236}">
                      <a16:creationId xmlns:a16="http://schemas.microsoft.com/office/drawing/2014/main" id="{80FBA768-185A-AF0A-6F3B-BC6887C9A170}"/>
                    </a:ext>
                  </a:extLst>
                </p:cNvPr>
                <p:cNvSpPr/>
                <p:nvPr/>
              </p:nvSpPr>
              <p:spPr>
                <a:xfrm>
                  <a:off x="9257819" y="1654899"/>
                  <a:ext cx="2677988" cy="311890"/>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6B3DC1E3-724A-BBFE-9002-D03F42654BA5}"/>
                    </a:ext>
                  </a:extLst>
                </p:cNvPr>
                <p:cNvSpPr txBox="1"/>
                <p:nvPr/>
              </p:nvSpPr>
              <p:spPr>
                <a:xfrm>
                  <a:off x="9269010" y="1666228"/>
                  <a:ext cx="2682434" cy="292314"/>
                </a:xfrm>
                <a:prstGeom prst="rect">
                  <a:avLst/>
                </a:prstGeom>
                <a:noFill/>
              </p:spPr>
              <p:txBody>
                <a:bodyPr wrap="square">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Bike/Pedestrian Traffic Controls</a:t>
                  </a:r>
                </a:p>
              </p:txBody>
            </p:sp>
          </p:grpSp>
        </p:grpSp>
      </p:grpSp>
      <p:sp>
        <p:nvSpPr>
          <p:cNvPr id="77" name="Title 1">
            <a:extLst>
              <a:ext uri="{FF2B5EF4-FFF2-40B4-BE49-F238E27FC236}">
                <a16:creationId xmlns:a16="http://schemas.microsoft.com/office/drawing/2014/main" id="{47352F78-F55D-D83E-57C5-2CDDBC9438D7}"/>
              </a:ext>
            </a:extLst>
          </p:cNvPr>
          <p:cNvSpPr txBox="1">
            <a:spLocks/>
          </p:cNvSpPr>
          <p:nvPr/>
        </p:nvSpPr>
        <p:spPr>
          <a:xfrm>
            <a:off x="228126" y="241728"/>
            <a:ext cx="10256362" cy="489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R/M Investment</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p>
          <a:p>
            <a:pPr>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pSp>
        <p:nvGrpSpPr>
          <p:cNvPr id="2" name="Group 1">
            <a:extLst>
              <a:ext uri="{FF2B5EF4-FFF2-40B4-BE49-F238E27FC236}">
                <a16:creationId xmlns:a16="http://schemas.microsoft.com/office/drawing/2014/main" id="{F347989A-CB7F-6177-6B7A-874235FC175F}"/>
              </a:ext>
            </a:extLst>
          </p:cNvPr>
          <p:cNvGrpSpPr/>
          <p:nvPr/>
        </p:nvGrpSpPr>
        <p:grpSpPr>
          <a:xfrm>
            <a:off x="10926784" y="75108"/>
            <a:ext cx="817669" cy="800642"/>
            <a:chOff x="596182" y="469460"/>
            <a:chExt cx="1063711" cy="1041561"/>
          </a:xfrm>
        </p:grpSpPr>
        <p:grpSp>
          <p:nvGrpSpPr>
            <p:cNvPr id="3" name="Group 2">
              <a:extLst>
                <a:ext uri="{FF2B5EF4-FFF2-40B4-BE49-F238E27FC236}">
                  <a16:creationId xmlns:a16="http://schemas.microsoft.com/office/drawing/2014/main" id="{5CEB2D61-8C0D-7C85-B6C6-51085BE67E3E}"/>
                </a:ext>
              </a:extLst>
            </p:cNvPr>
            <p:cNvGrpSpPr/>
            <p:nvPr/>
          </p:nvGrpSpPr>
          <p:grpSpPr>
            <a:xfrm>
              <a:off x="596182" y="469460"/>
              <a:ext cx="1063711" cy="1041561"/>
              <a:chOff x="2114764" y="5302959"/>
              <a:chExt cx="1212334" cy="1187090"/>
            </a:xfrm>
          </p:grpSpPr>
          <p:sp>
            <p:nvSpPr>
              <p:cNvPr id="5" name="Graphic 15" descr="Alien Face with solid fill">
                <a:extLst>
                  <a:ext uri="{FF2B5EF4-FFF2-40B4-BE49-F238E27FC236}">
                    <a16:creationId xmlns:a16="http://schemas.microsoft.com/office/drawing/2014/main" id="{FBB680E9-4757-0291-89B1-F4CE62603E0A}"/>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6" name="Graphic 5" descr="Alien Face with solid fill">
                <a:extLst>
                  <a:ext uri="{FF2B5EF4-FFF2-40B4-BE49-F238E27FC236}">
                    <a16:creationId xmlns:a16="http://schemas.microsoft.com/office/drawing/2014/main" id="{2AB97C29-924A-C840-42D3-DD5922A00A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14764" y="5302959"/>
                <a:ext cx="1212334" cy="1187090"/>
              </a:xfrm>
              <a:prstGeom prst="rect">
                <a:avLst/>
              </a:prstGeom>
            </p:spPr>
          </p:pic>
          <p:sp>
            <p:nvSpPr>
              <p:cNvPr id="9" name="Oval 8">
                <a:extLst>
                  <a:ext uri="{FF2B5EF4-FFF2-40B4-BE49-F238E27FC236}">
                    <a16:creationId xmlns:a16="http://schemas.microsoft.com/office/drawing/2014/main" id="{D5153B31-99D0-B9DD-816B-586937239F52}"/>
                  </a:ext>
                </a:extLst>
              </p:cNvPr>
              <p:cNvSpPr/>
              <p:nvPr/>
            </p:nvSpPr>
            <p:spPr>
              <a:xfrm>
                <a:off x="2408732" y="5549170"/>
                <a:ext cx="636696" cy="674952"/>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Icon&#10;&#10;Description automatically generated">
              <a:extLst>
                <a:ext uri="{FF2B5EF4-FFF2-40B4-BE49-F238E27FC236}">
                  <a16:creationId xmlns:a16="http://schemas.microsoft.com/office/drawing/2014/main" id="{C8508FB6-FCC8-8E88-A684-0C5DE96394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0" name="TextBox 1">
            <a:extLst>
              <a:ext uri="{FF2B5EF4-FFF2-40B4-BE49-F238E27FC236}">
                <a16:creationId xmlns:a16="http://schemas.microsoft.com/office/drawing/2014/main" id="{1798D8E1-F0BB-85A1-9C79-A3F1B63A90A1}"/>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383421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216096"/>
            <a:ext cx="10515600" cy="1325563"/>
          </a:xfrm>
        </p:spPr>
        <p:txBody>
          <a:bodyPr/>
          <a:lstStyle/>
          <a:p>
            <a:r>
              <a:rPr lang="en-US"/>
              <a:t>Investment Plan Measure R/M Investment Summary – </a:t>
            </a:r>
            <a:br>
              <a:rPr lang="en-US"/>
            </a:br>
            <a:r>
              <a:rPr lang="en-US"/>
              <a:t>Active Transportation</a:t>
            </a:r>
          </a:p>
        </p:txBody>
      </p:sp>
      <p:sp>
        <p:nvSpPr>
          <p:cNvPr id="7" name="TextBox 6">
            <a:extLst>
              <a:ext uri="{FF2B5EF4-FFF2-40B4-BE49-F238E27FC236}">
                <a16:creationId xmlns:a16="http://schemas.microsoft.com/office/drawing/2014/main" id="{11C3BA24-305B-697E-38F5-108F950BB537}"/>
              </a:ext>
            </a:extLst>
          </p:cNvPr>
          <p:cNvSpPr txBox="1"/>
          <p:nvPr/>
        </p:nvSpPr>
        <p:spPr>
          <a:xfrm>
            <a:off x="2302728" y="1419790"/>
            <a:ext cx="7702331"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a:t>
            </a:r>
            <a:r>
              <a:rPr lang="en-US" sz="2400" b="1">
                <a:solidFill>
                  <a:schemeClr val="tx2">
                    <a:lumMod val="75000"/>
                  </a:schemeClr>
                </a:solidFill>
                <a:latin typeface="Calibri" panose="020F0502020204030204"/>
              </a:rPr>
              <a:t>:  			$</a:t>
            </a: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32.9M</a:t>
            </a:r>
            <a:endParaRPr lang="en-US" sz="2400" b="1"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$0.5M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$4.5M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$27.9M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 </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$57.1M</a:t>
            </a:r>
            <a:endParaRPr lang="en-US" sz="24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$5.7M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$2.9M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$48.6M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$90M</a:t>
            </a:r>
            <a:endParaRPr lang="en-US" sz="24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3" name="TextBox 2">
            <a:extLst>
              <a:ext uri="{FF2B5EF4-FFF2-40B4-BE49-F238E27FC236}">
                <a16:creationId xmlns:a16="http://schemas.microsoft.com/office/drawing/2014/main" id="{86287C52-A402-730D-A382-EC19204CB709}"/>
              </a:ext>
            </a:extLst>
          </p:cNvPr>
          <p:cNvSpPr txBox="1"/>
          <p:nvPr/>
        </p:nvSpPr>
        <p:spPr>
          <a:xfrm>
            <a:off x="8139792" y="2573952"/>
            <a:ext cx="499975" cy="92333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5400" b="1" i="0" u="none" strike="noStrike" kern="1200" cap="none" spc="0" normalizeH="0" baseline="0" noProof="0">
              <a:ln>
                <a:noFill/>
              </a:ln>
              <a:solidFill>
                <a:srgbClr val="FF0000"/>
              </a:solidFill>
              <a:effectLst/>
              <a:uLnTx/>
              <a:uFillTx/>
              <a:latin typeface="Calibri" panose="020F0502020204030204"/>
              <a:cs typeface="Calibri"/>
            </a:endParaRPr>
          </a:p>
        </p:txBody>
      </p:sp>
      <p:grpSp>
        <p:nvGrpSpPr>
          <p:cNvPr id="15" name="Group 14">
            <a:extLst>
              <a:ext uri="{FF2B5EF4-FFF2-40B4-BE49-F238E27FC236}">
                <a16:creationId xmlns:a16="http://schemas.microsoft.com/office/drawing/2014/main" id="{314EE7AB-ABB6-67BD-453C-14350E7895C6}"/>
              </a:ext>
            </a:extLst>
          </p:cNvPr>
          <p:cNvGrpSpPr/>
          <p:nvPr/>
        </p:nvGrpSpPr>
        <p:grpSpPr>
          <a:xfrm>
            <a:off x="10909415" y="51073"/>
            <a:ext cx="852404" cy="834654"/>
            <a:chOff x="573587" y="438193"/>
            <a:chExt cx="1108897" cy="1085807"/>
          </a:xfrm>
        </p:grpSpPr>
        <p:grpSp>
          <p:nvGrpSpPr>
            <p:cNvPr id="16" name="Group 15">
              <a:extLst>
                <a:ext uri="{FF2B5EF4-FFF2-40B4-BE49-F238E27FC236}">
                  <a16:creationId xmlns:a16="http://schemas.microsoft.com/office/drawing/2014/main" id="{AC159771-BDA4-F691-61C2-FBB890DE3FCB}"/>
                </a:ext>
              </a:extLst>
            </p:cNvPr>
            <p:cNvGrpSpPr/>
            <p:nvPr/>
          </p:nvGrpSpPr>
          <p:grpSpPr>
            <a:xfrm>
              <a:off x="573587" y="438193"/>
              <a:ext cx="1108897" cy="1085807"/>
              <a:chOff x="2089013" y="5267323"/>
              <a:chExt cx="1263834" cy="1237518"/>
            </a:xfrm>
          </p:grpSpPr>
          <p:sp>
            <p:nvSpPr>
              <p:cNvPr id="18" name="Graphic 15" descr="Alien Face with solid fill">
                <a:extLst>
                  <a:ext uri="{FF2B5EF4-FFF2-40B4-BE49-F238E27FC236}">
                    <a16:creationId xmlns:a16="http://schemas.microsoft.com/office/drawing/2014/main" id="{EF329A12-9D1C-3F64-0DB9-6741A72222DF}"/>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9" name="Graphic 18" descr="Alien Face with solid fill">
                <a:extLst>
                  <a:ext uri="{FF2B5EF4-FFF2-40B4-BE49-F238E27FC236}">
                    <a16:creationId xmlns:a16="http://schemas.microsoft.com/office/drawing/2014/main" id="{89EF327A-52CC-AE3C-C86F-501E6DEC6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20" name="Group 19">
                <a:extLst>
                  <a:ext uri="{FF2B5EF4-FFF2-40B4-BE49-F238E27FC236}">
                    <a16:creationId xmlns:a16="http://schemas.microsoft.com/office/drawing/2014/main" id="{AEF8956B-FBDD-097D-A9BC-EA2F59CEB384}"/>
                  </a:ext>
                </a:extLst>
              </p:cNvPr>
              <p:cNvGrpSpPr/>
              <p:nvPr/>
            </p:nvGrpSpPr>
            <p:grpSpPr>
              <a:xfrm>
                <a:off x="2089013" y="5267323"/>
                <a:ext cx="1263834" cy="1237518"/>
                <a:chOff x="533401" y="475766"/>
                <a:chExt cx="1127760" cy="1104277"/>
              </a:xfrm>
            </p:grpSpPr>
            <p:pic>
              <p:nvPicPr>
                <p:cNvPr id="21" name="Graphic 20" descr="Alien Face with solid fill">
                  <a:extLst>
                    <a:ext uri="{FF2B5EF4-FFF2-40B4-BE49-F238E27FC236}">
                      <a16:creationId xmlns:a16="http://schemas.microsoft.com/office/drawing/2014/main" id="{8340A193-C76B-F021-A088-C83CCDCAC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22" name="Oval 21">
                  <a:extLst>
                    <a:ext uri="{FF2B5EF4-FFF2-40B4-BE49-F238E27FC236}">
                      <a16:creationId xmlns:a16="http://schemas.microsoft.com/office/drawing/2014/main" id="{FDC0CC05-AE77-08B6-6033-C5C4C538B354}"/>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descr="Icon&#10;&#10;Description automatically generated">
              <a:extLst>
                <a:ext uri="{FF2B5EF4-FFF2-40B4-BE49-F238E27FC236}">
                  <a16:creationId xmlns:a16="http://schemas.microsoft.com/office/drawing/2014/main" id="{D20E506E-BC04-B0E7-FD6D-058035912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23" name="TextBox 1">
            <a:extLst>
              <a:ext uri="{FF2B5EF4-FFF2-40B4-BE49-F238E27FC236}">
                <a16:creationId xmlns:a16="http://schemas.microsoft.com/office/drawing/2014/main" id="{1927D78A-BBEC-6452-E2B7-E7216B9BE662}"/>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090635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0D3FD0-AC5E-B93A-2815-C718AD7C8018}"/>
              </a:ext>
            </a:extLst>
          </p:cNvPr>
          <p:cNvSpPr txBox="1">
            <a:spLocks/>
          </p:cNvSpPr>
          <p:nvPr/>
        </p:nvSpPr>
        <p:spPr>
          <a:xfrm>
            <a:off x="359456" y="-174"/>
            <a:ext cx="11323491" cy="36961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a:t>
            </a: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 </a:t>
            </a:r>
            <a:r>
              <a:rPr lang="en-US">
                <a:solidFill>
                  <a:srgbClr val="FFFFFF"/>
                </a:solidFill>
                <a:latin typeface="Calibri" panose="020F0502020204030204"/>
              </a:rPr>
              <a:t>Measure R/M Investment</a:t>
            </a: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p>
          <a:p>
            <a:pPr>
              <a:defRPr/>
            </a:pP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aphicFrame>
        <p:nvGraphicFramePr>
          <p:cNvPr id="3" name="object 2">
            <a:extLst>
              <a:ext uri="{FF2B5EF4-FFF2-40B4-BE49-F238E27FC236}">
                <a16:creationId xmlns:a16="http://schemas.microsoft.com/office/drawing/2014/main" id="{16BD7242-515A-143E-A8B5-F27B52FA4E33}"/>
              </a:ext>
            </a:extLst>
          </p:cNvPr>
          <p:cNvGraphicFramePr>
            <a:graphicFrameLocks noGrp="1"/>
          </p:cNvGraphicFramePr>
          <p:nvPr>
            <p:extLst>
              <p:ext uri="{D42A27DB-BD31-4B8C-83A1-F6EECF244321}">
                <p14:modId xmlns:p14="http://schemas.microsoft.com/office/powerpoint/2010/main" val="3993131088"/>
              </p:ext>
            </p:extLst>
          </p:nvPr>
        </p:nvGraphicFramePr>
        <p:xfrm>
          <a:off x="199847" y="1011068"/>
          <a:ext cx="11483070" cy="4946935"/>
        </p:xfrm>
        <a:graphic>
          <a:graphicData uri="http://schemas.openxmlformats.org/drawingml/2006/table">
            <a:tbl>
              <a:tblPr firstRow="1" bandRow="1">
                <a:tableStyleId>{2D5ABB26-0587-4C30-8999-92F81FD0307C}</a:tableStyleId>
              </a:tblPr>
              <a:tblGrid>
                <a:gridCol w="1098014">
                  <a:extLst>
                    <a:ext uri="{9D8B030D-6E8A-4147-A177-3AD203B41FA5}">
                      <a16:colId xmlns:a16="http://schemas.microsoft.com/office/drawing/2014/main" val="20000"/>
                    </a:ext>
                  </a:extLst>
                </a:gridCol>
                <a:gridCol w="4291594">
                  <a:extLst>
                    <a:ext uri="{9D8B030D-6E8A-4147-A177-3AD203B41FA5}">
                      <a16:colId xmlns:a16="http://schemas.microsoft.com/office/drawing/2014/main" val="20001"/>
                    </a:ext>
                  </a:extLst>
                </a:gridCol>
                <a:gridCol w="1615027">
                  <a:extLst>
                    <a:ext uri="{9D8B030D-6E8A-4147-A177-3AD203B41FA5}">
                      <a16:colId xmlns:a16="http://schemas.microsoft.com/office/drawing/2014/main" val="20002"/>
                    </a:ext>
                  </a:extLst>
                </a:gridCol>
                <a:gridCol w="1555518">
                  <a:extLst>
                    <a:ext uri="{9D8B030D-6E8A-4147-A177-3AD203B41FA5}">
                      <a16:colId xmlns:a16="http://schemas.microsoft.com/office/drawing/2014/main" val="20003"/>
                    </a:ext>
                  </a:extLst>
                </a:gridCol>
                <a:gridCol w="2922917">
                  <a:extLst>
                    <a:ext uri="{9D8B030D-6E8A-4147-A177-3AD203B41FA5}">
                      <a16:colId xmlns:a16="http://schemas.microsoft.com/office/drawing/2014/main" val="20004"/>
                    </a:ext>
                  </a:extLst>
                </a:gridCol>
              </a:tblGrid>
              <a:tr h="536575">
                <a:tc>
                  <a:txBody>
                    <a:bodyPr/>
                    <a:lstStyle/>
                    <a:p>
                      <a:pPr algn="ctr">
                        <a:lnSpc>
                          <a:spcPts val="1660"/>
                        </a:lnSpc>
                      </a:pPr>
                      <a:r>
                        <a:rPr lang="es-419" sz="1400" b="1" spc="-5">
                          <a:latin typeface="Calibri"/>
                          <a:cs typeface="Calibri"/>
                        </a:rPr>
                        <a:t>Project</a:t>
                      </a:r>
                      <a:r>
                        <a:rPr lang="es-419" sz="1400" b="1" spc="-35">
                          <a:latin typeface="Calibri"/>
                          <a:cs typeface="Calibri"/>
                        </a:rPr>
                        <a:t> </a:t>
                      </a:r>
                      <a:r>
                        <a:rPr lang="es-419" sz="1400" b="1" spc="-5">
                          <a:latin typeface="Calibri"/>
                          <a:cs typeface="Calibri"/>
                        </a:rPr>
                        <a:t>ID</a:t>
                      </a:r>
                      <a:endParaRPr lang="es-419"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spc="-5" err="1">
                          <a:latin typeface="Calibri"/>
                          <a:cs typeface="Calibri"/>
                        </a:rPr>
                        <a:t>Name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5">
                          <a:latin typeface="Calibri"/>
                          <a:cs typeface="Calibri"/>
                        </a:rPr>
                        <a:t>CMIP</a:t>
                      </a:r>
                      <a:r>
                        <a:rPr lang="en-US" sz="1400" b="1" spc="-20">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err="1">
                          <a:latin typeface="Calibri"/>
                          <a:cs typeface="Calibri"/>
                        </a:rPr>
                        <a:t>Phase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47795">
                <a:tc>
                  <a:txBody>
                    <a:bodyPr/>
                    <a:lstStyle/>
                    <a:p>
                      <a:pPr marL="8255" algn="ctr">
                        <a:lnSpc>
                          <a:spcPct val="100000"/>
                        </a:lnSpc>
                        <a:spcBef>
                          <a:spcPts val="925"/>
                        </a:spcBef>
                      </a:pPr>
                      <a:r>
                        <a:rPr lang="es-419" sz="1400" spc="-5">
                          <a:latin typeface="Calibri"/>
                          <a:cs typeface="Calibri"/>
                        </a:rPr>
                        <a:t>LB-ELA_0017</a:t>
                      </a:r>
                      <a:endParaRPr lang="es-419"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marR="39370">
                        <a:lnSpc>
                          <a:spcPct val="100000"/>
                        </a:lnSpc>
                        <a:spcBef>
                          <a:spcPts val="5"/>
                        </a:spcBef>
                      </a:pPr>
                      <a:r>
                        <a:rPr lang="en-US" sz="1400" spc="-5">
                          <a:latin typeface="Calibri"/>
                          <a:cs typeface="Calibri"/>
                        </a:rPr>
                        <a:t>Regionally significant </a:t>
                      </a:r>
                      <a:r>
                        <a:rPr lang="en-US" sz="1400" spc="-15">
                          <a:latin typeface="Calibri"/>
                          <a:cs typeface="Calibri"/>
                        </a:rPr>
                        <a:t>bike </a:t>
                      </a:r>
                      <a:r>
                        <a:rPr lang="en-US" sz="1400" spc="-10">
                          <a:latin typeface="Calibri"/>
                          <a:cs typeface="Calibri"/>
                        </a:rPr>
                        <a:t>projects </a:t>
                      </a:r>
                      <a:r>
                        <a:rPr lang="en-US" sz="1400" spc="-5">
                          <a:latin typeface="Calibri"/>
                          <a:cs typeface="Calibri"/>
                        </a:rPr>
                        <a:t>from the </a:t>
                      </a:r>
                      <a:r>
                        <a:rPr lang="en-US" sz="1400" spc="-10">
                          <a:latin typeface="Calibri"/>
                          <a:cs typeface="Calibri"/>
                        </a:rPr>
                        <a:t>Metro </a:t>
                      </a:r>
                      <a:r>
                        <a:rPr lang="en-US" sz="1400" spc="-5">
                          <a:latin typeface="Calibri"/>
                          <a:cs typeface="Calibri"/>
                        </a:rPr>
                        <a:t>Active  </a:t>
                      </a:r>
                      <a:r>
                        <a:rPr lang="en-US" sz="1400" spc="-15">
                          <a:latin typeface="Calibri"/>
                          <a:cs typeface="Calibri"/>
                        </a:rPr>
                        <a:t>Transportation</a:t>
                      </a:r>
                      <a:r>
                        <a:rPr lang="en-US" sz="1400" spc="-20">
                          <a:latin typeface="Calibri"/>
                          <a:cs typeface="Calibri"/>
                        </a:rPr>
                        <a:t> </a:t>
                      </a:r>
                      <a:r>
                        <a:rPr lang="en-US" sz="1400" spc="-5">
                          <a:latin typeface="Calibri"/>
                          <a:cs typeface="Calibri"/>
                        </a:rPr>
                        <a:t>Plan</a:t>
                      </a:r>
                      <a:endParaRPr lang="en-US" sz="1400">
                        <a:latin typeface="Calibri"/>
                        <a:cs typeface="Calibri"/>
                      </a:endParaRPr>
                    </a:p>
                  </a:txBody>
                  <a:tcPr marL="0" marR="0"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600">
                        <a:latin typeface="Times New Roman"/>
                        <a:cs typeface="Times New Roman"/>
                      </a:endParaRPr>
                    </a:p>
                    <a:p>
                      <a:pPr marL="403225" marR="571500" indent="-117475" algn="ctr">
                        <a:lnSpc>
                          <a:spcPct val="100000"/>
                        </a:lnSpc>
                        <a:spcBef>
                          <a:spcPts val="915"/>
                        </a:spcBef>
                        <a:tabLst>
                          <a:tab pos="973138" algn="l"/>
                        </a:tabLst>
                      </a:pPr>
                      <a:r>
                        <a:rPr lang="en-US" sz="1400" spc="-5">
                          <a:latin typeface="Calibri"/>
                          <a:cs typeface="Calibri"/>
                        </a:rPr>
                        <a:t>$15.7</a:t>
                      </a:r>
                      <a:endParaRPr lang="en-US" sz="14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400">
                        <a:latin typeface="Times New Roman"/>
                        <a:cs typeface="Times New Roman"/>
                      </a:endParaRPr>
                    </a:p>
                    <a:p>
                      <a:pPr marL="0" algn="ctr" defTabSz="914400" rtl="0" eaLnBrk="1" latinLnBrk="0" hangingPunct="1">
                        <a:lnSpc>
                          <a:spcPct val="100000"/>
                        </a:lnSpc>
                        <a:spcBef>
                          <a:spcPts val="5"/>
                        </a:spcBef>
                      </a:pPr>
                      <a:r>
                        <a:rPr lang="en-US" sz="1400" kern="1200" spc="-5">
                          <a:solidFill>
                            <a:schemeClr val="tx1"/>
                          </a:solidFill>
                          <a:latin typeface="Calibri"/>
                          <a:ea typeface="+mn-ea"/>
                          <a:cs typeface="Calibri"/>
                        </a:rPr>
                        <a:t>$41.4**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576767"/>
                  </a:ext>
                </a:extLst>
              </a:tr>
              <a:tr h="571972">
                <a:tc>
                  <a:txBody>
                    <a:bodyPr/>
                    <a:lstStyle/>
                    <a:p>
                      <a:pPr>
                        <a:lnSpc>
                          <a:spcPct val="100000"/>
                        </a:lnSpc>
                        <a:spcBef>
                          <a:spcPts val="30"/>
                        </a:spcBef>
                      </a:pPr>
                      <a:endParaRPr lang="es-419" sz="1400">
                        <a:latin typeface="Times New Roman"/>
                        <a:cs typeface="Times New Roman"/>
                      </a:endParaRPr>
                    </a:p>
                    <a:p>
                      <a:pPr marL="8255" algn="ctr">
                        <a:lnSpc>
                          <a:spcPct val="100000"/>
                        </a:lnSpc>
                        <a:spcBef>
                          <a:spcPts val="5"/>
                        </a:spcBef>
                      </a:pPr>
                      <a:r>
                        <a:rPr lang="es-419" sz="1400" spc="-5">
                          <a:latin typeface="Calibri"/>
                          <a:cs typeface="Calibri"/>
                        </a:rPr>
                        <a:t>LB-ELA_0008</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n-US" sz="1400">
                        <a:latin typeface="Times New Roman"/>
                        <a:cs typeface="Times New Roman"/>
                      </a:endParaRPr>
                    </a:p>
                    <a:p>
                      <a:pPr marL="78740">
                        <a:lnSpc>
                          <a:spcPct val="100000"/>
                        </a:lnSpc>
                        <a:spcBef>
                          <a:spcPts val="5"/>
                        </a:spcBef>
                      </a:pPr>
                      <a:r>
                        <a:rPr lang="en-US" sz="1400" spc="-5">
                          <a:latin typeface="Calibri"/>
                          <a:cs typeface="Calibri"/>
                        </a:rPr>
                        <a:t>Blue Line </a:t>
                      </a:r>
                      <a:r>
                        <a:rPr lang="en-US" sz="1400" spc="-10">
                          <a:latin typeface="Calibri"/>
                          <a:cs typeface="Calibri"/>
                        </a:rPr>
                        <a:t>First/</a:t>
                      </a:r>
                      <a:r>
                        <a:rPr lang="en-US" sz="1400" spc="-5">
                          <a:latin typeface="Calibri"/>
                          <a:cs typeface="Calibri"/>
                        </a:rPr>
                        <a:t>Last </a:t>
                      </a:r>
                      <a:r>
                        <a:rPr lang="en-US" sz="1400">
                          <a:latin typeface="Calibri"/>
                          <a:cs typeface="Calibri"/>
                        </a:rPr>
                        <a:t>Mile </a:t>
                      </a:r>
                      <a:r>
                        <a:rPr lang="en-US" sz="1400" spc="-5">
                          <a:latin typeface="Calibri"/>
                          <a:cs typeface="Calibri"/>
                        </a:rPr>
                        <a:t>Plan </a:t>
                      </a:r>
                      <a:r>
                        <a:rPr lang="en-US" sz="1400" spc="-10">
                          <a:latin typeface="Calibri"/>
                          <a:cs typeface="Calibri"/>
                        </a:rPr>
                        <a:t>Improvements</a:t>
                      </a:r>
                      <a:endParaRPr lang="en-US"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0"/>
                        </a:spcBef>
                      </a:pPr>
                      <a:endParaRPr lang="en-US" sz="300">
                        <a:latin typeface="Times New Roman"/>
                        <a:cs typeface="Times New Roman"/>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$9.8</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s-419" sz="1400">
                        <a:latin typeface="Times New Roman"/>
                        <a:cs typeface="Times New Roman"/>
                      </a:endParaRPr>
                    </a:p>
                    <a:p>
                      <a:pPr algn="ctr">
                        <a:lnSpc>
                          <a:spcPct val="100000"/>
                        </a:lnSpc>
                        <a:spcBef>
                          <a:spcPts val="5"/>
                        </a:spcBef>
                      </a:pPr>
                      <a:r>
                        <a:rPr lang="es-419" sz="1400" spc="-5">
                          <a:latin typeface="Calibri"/>
                          <a:cs typeface="Calibri"/>
                        </a:rPr>
                        <a:t>$13.5</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5407">
                <a:tc>
                  <a:txBody>
                    <a:bodyPr/>
                    <a:lstStyle/>
                    <a:p>
                      <a:pPr marL="8255" algn="ctr">
                        <a:lnSpc>
                          <a:spcPct val="100000"/>
                        </a:lnSpc>
                        <a:spcBef>
                          <a:spcPts val="1110"/>
                        </a:spcBef>
                      </a:pPr>
                      <a:r>
                        <a:rPr sz="1400" spc="-5">
                          <a:latin typeface="Calibri"/>
                          <a:cs typeface="Calibri"/>
                        </a:rPr>
                        <a:t>LB-ELA_0111</a:t>
                      </a:r>
                      <a:endParaRPr sz="1400">
                        <a:latin typeface="Calibri"/>
                        <a:cs typeface="Calibri"/>
                      </a:endParaRPr>
                    </a:p>
                  </a:txBody>
                  <a:tcPr marL="0" marR="0" marT="1409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110"/>
                        </a:spcBef>
                      </a:pPr>
                      <a:r>
                        <a:rPr lang="en-US" sz="1400" spc="-15">
                          <a:latin typeface="Calibri"/>
                          <a:cs typeface="Calibri"/>
                        </a:rPr>
                        <a:t>Southeast Gateway Line Bike</a:t>
                      </a:r>
                      <a:r>
                        <a:rPr sz="1400" spc="-15">
                          <a:latin typeface="Calibri"/>
                          <a:cs typeface="Calibri"/>
                        </a:rPr>
                        <a:t> </a:t>
                      </a:r>
                      <a:r>
                        <a:rPr sz="1400">
                          <a:latin typeface="Calibri"/>
                          <a:cs typeface="Calibri"/>
                        </a:rPr>
                        <a:t>&amp; </a:t>
                      </a:r>
                      <a:r>
                        <a:rPr sz="1400" spc="-10">
                          <a:latin typeface="Calibri"/>
                          <a:cs typeface="Calibri"/>
                        </a:rPr>
                        <a:t>Pedestrian</a:t>
                      </a:r>
                      <a:r>
                        <a:rPr sz="1400" spc="15">
                          <a:latin typeface="Calibri"/>
                          <a:cs typeface="Calibri"/>
                        </a:rPr>
                        <a:t> </a:t>
                      </a:r>
                      <a:r>
                        <a:rPr sz="1400" spc="-25">
                          <a:latin typeface="Calibri"/>
                          <a:cs typeface="Calibri"/>
                        </a:rPr>
                        <a:t>Trail</a:t>
                      </a:r>
                      <a:endParaRPr sz="1400">
                        <a:latin typeface="Calibri"/>
                        <a:cs typeface="Calibri"/>
                      </a:endParaRPr>
                    </a:p>
                  </a:txBody>
                  <a:tcPr marL="0" marR="0" marT="1409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$3.8</a:t>
                      </a: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algn="ctr">
                        <a:lnSpc>
                          <a:spcPct val="100000"/>
                        </a:lnSpc>
                        <a:spcBef>
                          <a:spcPts val="1110"/>
                        </a:spcBef>
                      </a:pPr>
                      <a:r>
                        <a:rPr sz="1400">
                          <a:latin typeface="Calibri"/>
                          <a:cs typeface="Calibri"/>
                        </a:rPr>
                        <a:t>$7.6</a:t>
                      </a:r>
                      <a:r>
                        <a:rPr lang="en-US" sz="1400">
                          <a:latin typeface="Calibri"/>
                          <a:cs typeface="Calibri"/>
                        </a:rPr>
                        <a:t>**</a:t>
                      </a:r>
                      <a:endParaRPr sz="140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r>
                        <a:rPr lang="en-US" sz="1400" spc="-10">
                          <a:latin typeface="Calibri"/>
                          <a:cs typeface="Calibri"/>
                        </a:rPr>
                        <a:t>  Development </a:t>
                      </a:r>
                      <a:r>
                        <a:rPr lang="en-US" sz="1400">
                          <a:latin typeface="Calibri"/>
                          <a:cs typeface="Calibri"/>
                        </a:rPr>
                        <a:t>/</a:t>
                      </a:r>
                      <a:r>
                        <a:rPr lang="en-US" sz="1400" spc="20">
                          <a:latin typeface="Calibri"/>
                          <a:cs typeface="Calibri"/>
                        </a:rPr>
                        <a:t> </a:t>
                      </a:r>
                      <a:r>
                        <a:rPr lang="en-US" sz="1400" spc="-10">
                          <a:latin typeface="Calibri"/>
                          <a:cs typeface="Calibri"/>
                        </a:rPr>
                        <a:t>Pre-implementation</a:t>
                      </a:r>
                      <a:endParaRPr lang="en-US" sz="1400">
                        <a:latin typeface="Calibri"/>
                        <a:cs typeface="Calibri"/>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1343192"/>
                  </a:ext>
                </a:extLst>
              </a:tr>
              <a:tr h="655407">
                <a:tc>
                  <a:txBody>
                    <a:bodyPr/>
                    <a:lstStyle/>
                    <a:p>
                      <a:pPr>
                        <a:lnSpc>
                          <a:spcPct val="100000"/>
                        </a:lnSpc>
                        <a:spcBef>
                          <a:spcPts val="5"/>
                        </a:spcBef>
                      </a:pPr>
                      <a:endParaRPr lang="es-419" sz="1400">
                        <a:latin typeface="Times New Roman"/>
                        <a:cs typeface="Times New Roman"/>
                      </a:endParaRPr>
                    </a:p>
                    <a:p>
                      <a:pPr marL="8255" algn="ctr">
                        <a:lnSpc>
                          <a:spcPct val="100000"/>
                        </a:lnSpc>
                      </a:pPr>
                      <a:r>
                        <a:rPr lang="es-419" sz="1400" spc="-5">
                          <a:latin typeface="Calibri"/>
                          <a:cs typeface="Calibri"/>
                        </a:rPr>
                        <a:t>LB-ELA_0006</a:t>
                      </a:r>
                      <a:endParaRPr lang="es-419" sz="1400">
                        <a:latin typeface="Calibri"/>
                        <a:cs typeface="Calibri"/>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lang="en-US" sz="1400">
                        <a:latin typeface="Times New Roman"/>
                        <a:cs typeface="Times New Roman"/>
                      </a:endParaRPr>
                    </a:p>
                    <a:p>
                      <a:pPr marL="78740">
                        <a:lnSpc>
                          <a:spcPct val="100000"/>
                        </a:lnSpc>
                      </a:pPr>
                      <a:r>
                        <a:rPr lang="en-US" sz="1400">
                          <a:latin typeface="Calibri"/>
                          <a:cs typeface="Calibri"/>
                        </a:rPr>
                        <a:t>Rail </a:t>
                      </a:r>
                      <a:r>
                        <a:rPr lang="en-US" sz="1400" spc="-10">
                          <a:latin typeface="Calibri"/>
                          <a:cs typeface="Calibri"/>
                        </a:rPr>
                        <a:t>to </a:t>
                      </a:r>
                      <a:r>
                        <a:rPr lang="en-US" sz="1400" spc="-5">
                          <a:latin typeface="Calibri"/>
                          <a:cs typeface="Calibri"/>
                        </a:rPr>
                        <a:t>River Active </a:t>
                      </a:r>
                      <a:r>
                        <a:rPr lang="en-US" sz="1400" spc="-15">
                          <a:latin typeface="Calibri"/>
                          <a:cs typeface="Calibri"/>
                        </a:rPr>
                        <a:t>Transportation </a:t>
                      </a:r>
                      <a:r>
                        <a:rPr lang="en-US" sz="1400" spc="-5">
                          <a:latin typeface="Calibri"/>
                          <a:cs typeface="Calibri"/>
                        </a:rPr>
                        <a:t>Corridor Segment</a:t>
                      </a:r>
                      <a:r>
                        <a:rPr lang="en-US" sz="1400" spc="15">
                          <a:latin typeface="Calibri"/>
                          <a:cs typeface="Calibri"/>
                        </a:rPr>
                        <a:t> </a:t>
                      </a:r>
                      <a:r>
                        <a:rPr lang="en-US" sz="1400">
                          <a:latin typeface="Calibri"/>
                          <a:cs typeface="Calibri"/>
                        </a:rPr>
                        <a:t>B</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endParaRPr lang="en-US" sz="600" kern="1200" spc="-5">
                        <a:solidFill>
                          <a:schemeClr val="tx1"/>
                        </a:solidFill>
                        <a:latin typeface="Calibri"/>
                        <a:ea typeface="+mn-ea"/>
                        <a:cs typeface="Calibri"/>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$3.2</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0"/>
                        </a:spcBef>
                      </a:pPr>
                      <a:endParaRPr lang="es-419" sz="1400">
                        <a:latin typeface="Times New Roman"/>
                        <a:cs typeface="Times New Roman"/>
                      </a:endParaRPr>
                    </a:p>
                    <a:p>
                      <a:pPr marL="635" algn="ctr">
                        <a:lnSpc>
                          <a:spcPct val="100000"/>
                        </a:lnSpc>
                      </a:pPr>
                      <a:r>
                        <a:rPr lang="es-419" sz="1400">
                          <a:latin typeface="Calibri"/>
                          <a:cs typeface="Calibri"/>
                        </a:rPr>
                        <a:t>$6.3</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6688">
                <a:tc>
                  <a:txBody>
                    <a:bodyPr/>
                    <a:lstStyle/>
                    <a:p>
                      <a:pPr marL="7620" algn="ctr">
                        <a:lnSpc>
                          <a:spcPct val="100000"/>
                        </a:lnSpc>
                        <a:spcBef>
                          <a:spcPts val="1240"/>
                        </a:spcBef>
                      </a:pPr>
                      <a:r>
                        <a:rPr lang="es-419" sz="1400" spc="-5">
                          <a:latin typeface="Calibri"/>
                          <a:cs typeface="Calibri"/>
                        </a:rPr>
                        <a:t>LB-ELA_0165</a:t>
                      </a:r>
                      <a:endParaRPr lang="es-419"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240"/>
                        </a:spcBef>
                      </a:pPr>
                      <a:r>
                        <a:rPr lang="es-419" sz="1400" spc="-5">
                          <a:latin typeface="Calibri"/>
                          <a:cs typeface="Calibri"/>
                        </a:rPr>
                        <a:t>Compton </a:t>
                      </a:r>
                      <a:r>
                        <a:rPr lang="es-419" sz="1400" spc="-10">
                          <a:latin typeface="Calibri"/>
                          <a:cs typeface="Calibri"/>
                        </a:rPr>
                        <a:t>Creek </a:t>
                      </a:r>
                      <a:r>
                        <a:rPr lang="es-419" sz="1400" spc="-15" err="1">
                          <a:latin typeface="Calibri"/>
                          <a:cs typeface="Calibri"/>
                        </a:rPr>
                        <a:t>Bike</a:t>
                      </a:r>
                      <a:r>
                        <a:rPr lang="es-419" sz="1400">
                          <a:latin typeface="Calibri"/>
                          <a:cs typeface="Calibri"/>
                        </a:rPr>
                        <a:t> </a:t>
                      </a:r>
                      <a:r>
                        <a:rPr lang="es-419" sz="1400" spc="-5" err="1">
                          <a:latin typeface="Calibri"/>
                          <a:cs typeface="Calibri"/>
                        </a:rPr>
                        <a:t>Underpasses</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$0.5</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240"/>
                        </a:spcBef>
                      </a:pPr>
                      <a:r>
                        <a:rPr lang="es-419" sz="1400">
                          <a:latin typeface="Calibri"/>
                          <a:cs typeface="Calibri"/>
                        </a:rPr>
                        <a:t>-</a:t>
                      </a: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err="1">
                          <a:latin typeface="Calibri"/>
                          <a:cs typeface="Calibri"/>
                        </a:rPr>
                        <a:t>Transportation</a:t>
                      </a:r>
                      <a:r>
                        <a:rPr lang="es-419" sz="1400" b="1" spc="-10">
                          <a:latin typeface="Calibri"/>
                          <a:cs typeface="Calibri"/>
                        </a:rPr>
                        <a:t> </a:t>
                      </a:r>
                      <a:r>
                        <a:rPr lang="es-419" sz="1400" b="1" err="1">
                          <a:latin typeface="Calibri"/>
                          <a:cs typeface="Calibri"/>
                        </a:rPr>
                        <a:t>Initial</a:t>
                      </a:r>
                      <a:r>
                        <a:rPr lang="es-419" sz="1400" b="1" spc="-60">
                          <a:latin typeface="Calibri"/>
                          <a:cs typeface="Calibri"/>
                        </a:rPr>
                        <a:t> </a:t>
                      </a:r>
                      <a:r>
                        <a:rPr lang="es-419" sz="1400" b="1" spc="-10" err="1">
                          <a:latin typeface="Calibri"/>
                          <a:cs typeface="Calibri"/>
                        </a:rPr>
                        <a:t>Investment</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$32.9</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14400" rtl="0" eaLnBrk="1" latinLnBrk="0" hangingPunct="1">
                        <a:lnSpc>
                          <a:spcPct val="100000"/>
                        </a:lnSpc>
                        <a:spcBef>
                          <a:spcPts val="1240"/>
                        </a:spcBef>
                      </a:pPr>
                      <a:endParaRPr lang="es-419" sz="1400" b="1" kern="1200" spc="-5">
                        <a:solidFill>
                          <a:schemeClr val="tx1"/>
                        </a:solidFill>
                        <a:latin typeface="Calibri"/>
                        <a:ea typeface="+mn-ea"/>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err="1">
                          <a:latin typeface="Calibri"/>
                          <a:cs typeface="Calibri"/>
                        </a:rPr>
                        <a:t>Transportation</a:t>
                      </a:r>
                      <a:r>
                        <a:rPr lang="es-419" sz="1400" b="1" spc="-10">
                          <a:latin typeface="Calibri"/>
                          <a:cs typeface="Calibri"/>
                        </a:rPr>
                        <a:t> </a:t>
                      </a:r>
                      <a:r>
                        <a:rPr lang="es-419" sz="1400" b="1">
                          <a:latin typeface="Calibri"/>
                          <a:cs typeface="Calibri"/>
                        </a:rPr>
                        <a:t>Modal</a:t>
                      </a:r>
                      <a:r>
                        <a:rPr lang="es-419" sz="1400" b="1" spc="-70">
                          <a:latin typeface="Calibri"/>
                          <a:cs typeface="Calibri"/>
                        </a:rPr>
                        <a:t> </a:t>
                      </a:r>
                      <a:r>
                        <a:rPr lang="es-419" sz="1400" b="1" spc="-10" err="1">
                          <a:latin typeface="Calibri"/>
                          <a:cs typeface="Calibri"/>
                        </a:rPr>
                        <a:t>Program</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$57.1</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b="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8"/>
                  </a:ext>
                </a:extLst>
              </a:tr>
              <a:tr h="478704">
                <a:tc gridSpan="2">
                  <a:txBody>
                    <a:bodyPr/>
                    <a:lstStyle/>
                    <a:p>
                      <a:pPr algn="ctr">
                        <a:lnSpc>
                          <a:spcPct val="100000"/>
                        </a:lnSpc>
                        <a:spcBef>
                          <a:spcPts val="1100"/>
                        </a:spcBef>
                      </a:pPr>
                      <a:r>
                        <a:rPr lang="es-419" sz="1400" b="1" spc="-35">
                          <a:solidFill>
                            <a:srgbClr val="FFFFFF"/>
                          </a:solidFill>
                          <a:latin typeface="Calibri"/>
                          <a:cs typeface="Calibri"/>
                        </a:rPr>
                        <a:t>Total </a:t>
                      </a:r>
                      <a:r>
                        <a:rPr lang="es-419" sz="1400" b="1" spc="-10">
                          <a:solidFill>
                            <a:srgbClr val="FFFFFF"/>
                          </a:solidFill>
                          <a:latin typeface="Calibri"/>
                          <a:cs typeface="Calibri"/>
                        </a:rPr>
                        <a:t>Active </a:t>
                      </a:r>
                      <a:r>
                        <a:rPr lang="es-419" sz="1400" b="1" spc="-15" err="1">
                          <a:solidFill>
                            <a:srgbClr val="FFFFFF"/>
                          </a:solidFill>
                          <a:latin typeface="Calibri"/>
                          <a:cs typeface="Calibri"/>
                        </a:rPr>
                        <a:t>Transportation</a:t>
                      </a:r>
                      <a:r>
                        <a:rPr lang="es-419" sz="1400" b="1" spc="40">
                          <a:solidFill>
                            <a:srgbClr val="FFFFFF"/>
                          </a:solidFill>
                          <a:latin typeface="Calibri"/>
                          <a:cs typeface="Calibri"/>
                        </a:rPr>
                        <a:t> </a:t>
                      </a:r>
                      <a:r>
                        <a:rPr lang="es-419" sz="1400" b="1" spc="-15" err="1">
                          <a:solidFill>
                            <a:srgbClr val="FFFFFF"/>
                          </a:solidFill>
                          <a:latin typeface="Calibri"/>
                          <a:cs typeface="Calibri"/>
                        </a:rPr>
                        <a:t>Investment</a:t>
                      </a:r>
                      <a:endParaRPr lang="es-419" sz="1400" err="1">
                        <a:latin typeface="Calibri"/>
                        <a:cs typeface="Calibri"/>
                      </a:endParaRP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$90.0</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9"/>
                  </a:ext>
                </a:extLst>
              </a:tr>
            </a:tbl>
          </a:graphicData>
        </a:graphic>
      </p:graphicFrame>
      <p:sp>
        <p:nvSpPr>
          <p:cNvPr id="4" name="TextBox 3">
            <a:extLst>
              <a:ext uri="{FF2B5EF4-FFF2-40B4-BE49-F238E27FC236}">
                <a16:creationId xmlns:a16="http://schemas.microsoft.com/office/drawing/2014/main" id="{F5B5562F-A2CD-3477-6918-6D0F0837CC4F}"/>
              </a:ext>
            </a:extLst>
          </p:cNvPr>
          <p:cNvSpPr txBox="1"/>
          <p:nvPr/>
        </p:nvSpPr>
        <p:spPr>
          <a:xfrm>
            <a:off x="7606160" y="6216919"/>
            <a:ext cx="4076757" cy="430887"/>
          </a:xfrm>
          <a:prstGeom prst="rect">
            <a:avLst/>
          </a:prstGeom>
          <a:noFill/>
        </p:spPr>
        <p:txBody>
          <a:bodyPr wrap="none" rtlCol="0">
            <a:spAutoFit/>
          </a:bodyPr>
          <a:lstStyle/>
          <a:p>
            <a:r>
              <a:rPr lang="en-US" sz="1100" i="1"/>
              <a:t>*Estimated project costs are totaled from individual city submissions.</a:t>
            </a:r>
          </a:p>
          <a:p>
            <a:r>
              <a:rPr lang="en-US" sz="1100" i="1"/>
              <a:t>**Estimated project cost based on miles of bike facilities. </a:t>
            </a:r>
          </a:p>
        </p:txBody>
      </p:sp>
      <p:grpSp>
        <p:nvGrpSpPr>
          <p:cNvPr id="5" name="Group 4">
            <a:extLst>
              <a:ext uri="{FF2B5EF4-FFF2-40B4-BE49-F238E27FC236}">
                <a16:creationId xmlns:a16="http://schemas.microsoft.com/office/drawing/2014/main" id="{9C558CF3-3D85-AACA-BA14-B5BB566240C4}"/>
              </a:ext>
            </a:extLst>
          </p:cNvPr>
          <p:cNvGrpSpPr/>
          <p:nvPr/>
        </p:nvGrpSpPr>
        <p:grpSpPr>
          <a:xfrm>
            <a:off x="10909415" y="51073"/>
            <a:ext cx="852404" cy="834654"/>
            <a:chOff x="573587" y="438193"/>
            <a:chExt cx="1108897" cy="1085807"/>
          </a:xfrm>
        </p:grpSpPr>
        <p:grpSp>
          <p:nvGrpSpPr>
            <p:cNvPr id="7" name="Group 6">
              <a:extLst>
                <a:ext uri="{FF2B5EF4-FFF2-40B4-BE49-F238E27FC236}">
                  <a16:creationId xmlns:a16="http://schemas.microsoft.com/office/drawing/2014/main" id="{F2BF0604-11E2-2EDC-FD98-4E7E3A66FFC9}"/>
                </a:ext>
              </a:extLst>
            </p:cNvPr>
            <p:cNvGrpSpPr/>
            <p:nvPr/>
          </p:nvGrpSpPr>
          <p:grpSpPr>
            <a:xfrm>
              <a:off x="573587" y="438193"/>
              <a:ext cx="1108897" cy="1085807"/>
              <a:chOff x="2089013" y="5267323"/>
              <a:chExt cx="1263834" cy="1237518"/>
            </a:xfrm>
          </p:grpSpPr>
          <p:sp>
            <p:nvSpPr>
              <p:cNvPr id="9" name="Graphic 15" descr="Alien Face with solid fill">
                <a:extLst>
                  <a:ext uri="{FF2B5EF4-FFF2-40B4-BE49-F238E27FC236}">
                    <a16:creationId xmlns:a16="http://schemas.microsoft.com/office/drawing/2014/main" id="{A75DB7ED-20F9-FD52-4B63-68116A577FEF}"/>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0" name="Graphic 9" descr="Alien Face with solid fill">
                <a:extLst>
                  <a:ext uri="{FF2B5EF4-FFF2-40B4-BE49-F238E27FC236}">
                    <a16:creationId xmlns:a16="http://schemas.microsoft.com/office/drawing/2014/main" id="{2C345798-F4A4-31A3-D0F7-22D5266BC2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11" name="Group 10">
                <a:extLst>
                  <a:ext uri="{FF2B5EF4-FFF2-40B4-BE49-F238E27FC236}">
                    <a16:creationId xmlns:a16="http://schemas.microsoft.com/office/drawing/2014/main" id="{27FF6674-C4CB-6941-8F64-22CF608F3C12}"/>
                  </a:ext>
                </a:extLst>
              </p:cNvPr>
              <p:cNvGrpSpPr/>
              <p:nvPr/>
            </p:nvGrpSpPr>
            <p:grpSpPr>
              <a:xfrm>
                <a:off x="2089013" y="5267323"/>
                <a:ext cx="1263834" cy="1237518"/>
                <a:chOff x="533401" y="475766"/>
                <a:chExt cx="1127760" cy="1104277"/>
              </a:xfrm>
            </p:grpSpPr>
            <p:pic>
              <p:nvPicPr>
                <p:cNvPr id="12" name="Graphic 11" descr="Alien Face with solid fill">
                  <a:extLst>
                    <a:ext uri="{FF2B5EF4-FFF2-40B4-BE49-F238E27FC236}">
                      <a16:creationId xmlns:a16="http://schemas.microsoft.com/office/drawing/2014/main" id="{521F6A1E-5A24-CADC-B67F-A4913D012E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3" name="Oval 12">
                  <a:extLst>
                    <a:ext uri="{FF2B5EF4-FFF2-40B4-BE49-F238E27FC236}">
                      <a16:creationId xmlns:a16="http://schemas.microsoft.com/office/drawing/2014/main" id="{F0C3F4C0-A463-3826-7BF4-813133337522}"/>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descr="Icon&#10;&#10;Description automatically generated">
              <a:extLst>
                <a:ext uri="{FF2B5EF4-FFF2-40B4-BE49-F238E27FC236}">
                  <a16:creationId xmlns:a16="http://schemas.microsoft.com/office/drawing/2014/main" id="{FB04F486-8CDA-5455-9252-3309AA699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4" name="TextBox 1">
            <a:extLst>
              <a:ext uri="{FF2B5EF4-FFF2-40B4-BE49-F238E27FC236}">
                <a16:creationId xmlns:a16="http://schemas.microsoft.com/office/drawing/2014/main" id="{95106C8E-004B-8FCE-F135-8006DEF73DAF}"/>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795046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aption:Ariel view of a complete street in NC">
            <a:extLst>
              <a:ext uri="{FF2B5EF4-FFF2-40B4-BE49-F238E27FC236}">
                <a16:creationId xmlns:a16="http://schemas.microsoft.com/office/drawing/2014/main" id="{1ACD612F-E87D-6222-73A9-732941DBF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484" y="3724342"/>
            <a:ext cx="3158625" cy="1942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E4FC56-D637-7C93-1E34-2375546A588C}"/>
              </a:ext>
            </a:extLst>
          </p:cNvPr>
          <p:cNvSpPr>
            <a:spLocks noGrp="1"/>
          </p:cNvSpPr>
          <p:nvPr>
            <p:ph type="title"/>
          </p:nvPr>
        </p:nvSpPr>
        <p:spPr>
          <a:xfrm>
            <a:off x="169333" y="237368"/>
            <a:ext cx="9528590" cy="429145"/>
          </a:xfrm>
        </p:spPr>
        <p:txBody>
          <a:bodyPr/>
          <a:lstStyle/>
          <a:p>
            <a:r>
              <a:rPr lang="en-US"/>
              <a:t>Investment Plan Measure R/M Investment Summary – </a:t>
            </a:r>
            <a:br>
              <a:rPr lang="en-US"/>
            </a:br>
            <a:r>
              <a:rPr lang="en-US"/>
              <a:t>Arterial Roadways / Complete Streets</a:t>
            </a:r>
          </a:p>
        </p:txBody>
      </p:sp>
      <p:sp>
        <p:nvSpPr>
          <p:cNvPr id="4" name="Slide Number Placeholder 3">
            <a:extLst>
              <a:ext uri="{FF2B5EF4-FFF2-40B4-BE49-F238E27FC236}">
                <a16:creationId xmlns:a16="http://schemas.microsoft.com/office/drawing/2014/main" id="{9428EA75-54E0-A8F7-095B-68C21E66B4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4E1EA08-7E90-D6ED-0941-38BD10D9B5CF}"/>
              </a:ext>
            </a:extLst>
          </p:cNvPr>
          <p:cNvGrpSpPr/>
          <p:nvPr/>
        </p:nvGrpSpPr>
        <p:grpSpPr>
          <a:xfrm>
            <a:off x="6096000" y="1187131"/>
            <a:ext cx="3491210" cy="1982142"/>
            <a:chOff x="9212440" y="1654900"/>
            <a:chExt cx="2954100" cy="1641520"/>
          </a:xfrm>
        </p:grpSpPr>
        <p:pic>
          <p:nvPicPr>
            <p:cNvPr id="14" name="Picture 13">
              <a:extLst>
                <a:ext uri="{FF2B5EF4-FFF2-40B4-BE49-F238E27FC236}">
                  <a16:creationId xmlns:a16="http://schemas.microsoft.com/office/drawing/2014/main" id="{D532E9AA-D9BC-7742-771E-BB4E2F938828}"/>
                </a:ext>
              </a:extLst>
            </p:cNvPr>
            <p:cNvPicPr>
              <a:picLocks noChangeAspect="1"/>
            </p:cNvPicPr>
            <p:nvPr/>
          </p:nvPicPr>
          <p:blipFill rotWithShape="1">
            <a:blip r:embed="rId4">
              <a:extLst>
                <a:ext uri="{28A0092B-C50C-407E-A947-70E740481C1C}">
                  <a14:useLocalDpi xmlns:a14="http://schemas.microsoft.com/office/drawing/2010/main" val="0"/>
                </a:ext>
              </a:extLst>
            </a:blip>
            <a:srcRect l="418" t="21982" r="-418" b="19902"/>
            <a:stretch/>
          </p:blipFill>
          <p:spPr>
            <a:xfrm>
              <a:off x="9257819" y="1971112"/>
              <a:ext cx="2677988" cy="1325308"/>
            </a:xfrm>
            <a:prstGeom prst="rect">
              <a:avLst/>
            </a:prstGeom>
          </p:spPr>
        </p:pic>
        <p:grpSp>
          <p:nvGrpSpPr>
            <p:cNvPr id="15" name="Group 14">
              <a:extLst>
                <a:ext uri="{FF2B5EF4-FFF2-40B4-BE49-F238E27FC236}">
                  <a16:creationId xmlns:a16="http://schemas.microsoft.com/office/drawing/2014/main" id="{A6F849BF-5AFD-4E78-E6EE-F1C930F8FAE6}"/>
                </a:ext>
              </a:extLst>
            </p:cNvPr>
            <p:cNvGrpSpPr/>
            <p:nvPr/>
          </p:nvGrpSpPr>
          <p:grpSpPr>
            <a:xfrm>
              <a:off x="9212440" y="1654900"/>
              <a:ext cx="2954100" cy="319384"/>
              <a:chOff x="9212440" y="1654900"/>
              <a:chExt cx="2954100" cy="319384"/>
            </a:xfrm>
          </p:grpSpPr>
          <p:sp>
            <p:nvSpPr>
              <p:cNvPr id="16" name="Rectangle 15">
                <a:extLst>
                  <a:ext uri="{FF2B5EF4-FFF2-40B4-BE49-F238E27FC236}">
                    <a16:creationId xmlns:a16="http://schemas.microsoft.com/office/drawing/2014/main" id="{649E7051-5BF5-DAC9-5C01-160DD04035A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A3C7336-581B-632A-0975-F1DC7594A843}"/>
                  </a:ext>
                </a:extLst>
              </p:cNvPr>
              <p:cNvSpPr txBox="1"/>
              <p:nvPr/>
            </p:nvSpPr>
            <p:spPr>
              <a:xfrm>
                <a:off x="9212440" y="1669179"/>
                <a:ext cx="2954100" cy="2864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Management Features</a:t>
                </a:r>
              </a:p>
            </p:txBody>
          </p:sp>
        </p:grpSp>
      </p:grpSp>
      <p:grpSp>
        <p:nvGrpSpPr>
          <p:cNvPr id="18" name="Group 17">
            <a:extLst>
              <a:ext uri="{FF2B5EF4-FFF2-40B4-BE49-F238E27FC236}">
                <a16:creationId xmlns:a16="http://schemas.microsoft.com/office/drawing/2014/main" id="{B68D0DFC-6232-2C6E-B4BB-2BE52972ED71}"/>
              </a:ext>
            </a:extLst>
          </p:cNvPr>
          <p:cNvGrpSpPr/>
          <p:nvPr/>
        </p:nvGrpSpPr>
        <p:grpSpPr>
          <a:xfrm>
            <a:off x="1933352" y="1208090"/>
            <a:ext cx="3205301" cy="1947010"/>
            <a:chOff x="9233423" y="1654900"/>
            <a:chExt cx="2702384" cy="1641520"/>
          </a:xfrm>
        </p:grpSpPr>
        <p:pic>
          <p:nvPicPr>
            <p:cNvPr id="19" name="Picture 18">
              <a:extLst>
                <a:ext uri="{FF2B5EF4-FFF2-40B4-BE49-F238E27FC236}">
                  <a16:creationId xmlns:a16="http://schemas.microsoft.com/office/drawing/2014/main" id="{292CCFCF-84F9-1448-165A-FBED7DD5E01E}"/>
                </a:ext>
              </a:extLst>
            </p:cNvPr>
            <p:cNvPicPr>
              <a:picLocks noChangeAspect="1"/>
            </p:cNvPicPr>
            <p:nvPr/>
          </p:nvPicPr>
          <p:blipFill rotWithShape="1">
            <a:blip r:embed="rId5">
              <a:extLst>
                <a:ext uri="{28A0092B-C50C-407E-A947-70E740481C1C}">
                  <a14:useLocalDpi xmlns:a14="http://schemas.microsoft.com/office/drawing/2010/main" val="0"/>
                </a:ext>
              </a:extLst>
            </a:blip>
            <a:srcRect t="20002" b="20002"/>
            <a:stretch/>
          </p:blipFill>
          <p:spPr>
            <a:xfrm>
              <a:off x="9257819" y="1971112"/>
              <a:ext cx="2677988" cy="1325308"/>
            </a:xfrm>
            <a:prstGeom prst="rect">
              <a:avLst/>
            </a:prstGeom>
          </p:spPr>
        </p:pic>
        <p:grpSp>
          <p:nvGrpSpPr>
            <p:cNvPr id="20" name="Group 19">
              <a:extLst>
                <a:ext uri="{FF2B5EF4-FFF2-40B4-BE49-F238E27FC236}">
                  <a16:creationId xmlns:a16="http://schemas.microsoft.com/office/drawing/2014/main" id="{BEA03C4D-6714-DEF9-1A8C-9B80A5ABC6B9}"/>
                </a:ext>
              </a:extLst>
            </p:cNvPr>
            <p:cNvGrpSpPr/>
            <p:nvPr/>
          </p:nvGrpSpPr>
          <p:grpSpPr>
            <a:xfrm>
              <a:off x="9233423" y="1654900"/>
              <a:ext cx="2702384" cy="319384"/>
              <a:chOff x="9233423" y="1654900"/>
              <a:chExt cx="2702384" cy="319384"/>
            </a:xfrm>
          </p:grpSpPr>
          <p:sp>
            <p:nvSpPr>
              <p:cNvPr id="21" name="Rectangle 20">
                <a:extLst>
                  <a:ext uri="{FF2B5EF4-FFF2-40B4-BE49-F238E27FC236}">
                    <a16:creationId xmlns:a16="http://schemas.microsoft.com/office/drawing/2014/main" id="{98B3B172-59D5-5E8E-4140-2E80AE6D4771}"/>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EF7DB57-7AC5-705A-FFA2-B3A001335EDF}"/>
                  </a:ext>
                </a:extLst>
              </p:cNvPr>
              <p:cNvSpPr txBox="1"/>
              <p:nvPr/>
            </p:nvSpPr>
            <p:spPr>
              <a:xfrm>
                <a:off x="9233423" y="1662321"/>
                <a:ext cx="2668252" cy="2854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Intersection Improvements</a:t>
                </a:r>
              </a:p>
            </p:txBody>
          </p:sp>
        </p:grpSp>
      </p:grpSp>
      <p:grpSp>
        <p:nvGrpSpPr>
          <p:cNvPr id="23" name="Group 22">
            <a:extLst>
              <a:ext uri="{FF2B5EF4-FFF2-40B4-BE49-F238E27FC236}">
                <a16:creationId xmlns:a16="http://schemas.microsoft.com/office/drawing/2014/main" id="{A4FAA1FF-B95F-F005-27C7-7260CC1690C0}"/>
              </a:ext>
            </a:extLst>
          </p:cNvPr>
          <p:cNvGrpSpPr/>
          <p:nvPr/>
        </p:nvGrpSpPr>
        <p:grpSpPr>
          <a:xfrm>
            <a:off x="623113" y="3681944"/>
            <a:ext cx="3199029" cy="1985361"/>
            <a:chOff x="9233423" y="1654900"/>
            <a:chExt cx="2702384" cy="1641520"/>
          </a:xfrm>
        </p:grpSpPr>
        <p:pic>
          <p:nvPicPr>
            <p:cNvPr id="24" name="Picture 23">
              <a:extLst>
                <a:ext uri="{FF2B5EF4-FFF2-40B4-BE49-F238E27FC236}">
                  <a16:creationId xmlns:a16="http://schemas.microsoft.com/office/drawing/2014/main" id="{318CFCFF-7983-D2B6-BE2D-C5AA5E7422D9}"/>
                </a:ext>
              </a:extLst>
            </p:cNvPr>
            <p:cNvPicPr>
              <a:picLocks noChangeAspect="1"/>
            </p:cNvPicPr>
            <p:nvPr/>
          </p:nvPicPr>
          <p:blipFill rotWithShape="1">
            <a:blip r:embed="rId6">
              <a:extLst>
                <a:ext uri="{28A0092B-C50C-407E-A947-70E740481C1C}">
                  <a14:useLocalDpi xmlns:a14="http://schemas.microsoft.com/office/drawing/2010/main" val="0"/>
                </a:ext>
              </a:extLst>
            </a:blip>
            <a:srcRect t="9724" b="9724"/>
            <a:stretch/>
          </p:blipFill>
          <p:spPr>
            <a:xfrm>
              <a:off x="9257819" y="1971112"/>
              <a:ext cx="2677988" cy="1325308"/>
            </a:xfrm>
            <a:prstGeom prst="rect">
              <a:avLst/>
            </a:prstGeom>
          </p:spPr>
        </p:pic>
        <p:grpSp>
          <p:nvGrpSpPr>
            <p:cNvPr id="25" name="Group 24">
              <a:extLst>
                <a:ext uri="{FF2B5EF4-FFF2-40B4-BE49-F238E27FC236}">
                  <a16:creationId xmlns:a16="http://schemas.microsoft.com/office/drawing/2014/main" id="{C92E69F6-A1A5-796B-9D88-FC18339368DD}"/>
                </a:ext>
              </a:extLst>
            </p:cNvPr>
            <p:cNvGrpSpPr/>
            <p:nvPr/>
          </p:nvGrpSpPr>
          <p:grpSpPr>
            <a:xfrm>
              <a:off x="9233423" y="1654900"/>
              <a:ext cx="2702384" cy="319384"/>
              <a:chOff x="9233423" y="1654900"/>
              <a:chExt cx="2702384" cy="319384"/>
            </a:xfrm>
          </p:grpSpPr>
          <p:sp>
            <p:nvSpPr>
              <p:cNvPr id="26" name="Rectangle 25">
                <a:extLst>
                  <a:ext uri="{FF2B5EF4-FFF2-40B4-BE49-F238E27FC236}">
                    <a16:creationId xmlns:a16="http://schemas.microsoft.com/office/drawing/2014/main" id="{F199C38C-8B43-B23E-C672-9D5EB66514F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89DC92A-E347-5C45-D43E-16FDCC8EF5DB}"/>
                  </a:ext>
                </a:extLst>
              </p:cNvPr>
              <p:cNvSpPr txBox="1"/>
              <p:nvPr/>
            </p:nvSpPr>
            <p:spPr>
              <a:xfrm>
                <a:off x="9233423" y="1662321"/>
                <a:ext cx="2668252" cy="2859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Calming Features</a:t>
                </a:r>
              </a:p>
            </p:txBody>
          </p:sp>
        </p:grpSp>
      </p:grpSp>
      <p:grpSp>
        <p:nvGrpSpPr>
          <p:cNvPr id="36" name="Group 35">
            <a:extLst>
              <a:ext uri="{FF2B5EF4-FFF2-40B4-BE49-F238E27FC236}">
                <a16:creationId xmlns:a16="http://schemas.microsoft.com/office/drawing/2014/main" id="{BBD94FF9-78D4-2DCF-2598-97C932999A62}"/>
              </a:ext>
            </a:extLst>
          </p:cNvPr>
          <p:cNvGrpSpPr/>
          <p:nvPr/>
        </p:nvGrpSpPr>
        <p:grpSpPr>
          <a:xfrm>
            <a:off x="8411511" y="3681944"/>
            <a:ext cx="3164896" cy="1985361"/>
            <a:chOff x="9257819" y="1654900"/>
            <a:chExt cx="2677988" cy="1641520"/>
          </a:xfrm>
        </p:grpSpPr>
        <p:pic>
          <p:nvPicPr>
            <p:cNvPr id="37" name="Picture 36">
              <a:extLst>
                <a:ext uri="{FF2B5EF4-FFF2-40B4-BE49-F238E27FC236}">
                  <a16:creationId xmlns:a16="http://schemas.microsoft.com/office/drawing/2014/main" id="{1083FD62-E89F-46F3-57B2-0C35A4D5C853}"/>
                </a:ext>
              </a:extLst>
            </p:cNvPr>
            <p:cNvPicPr>
              <a:picLocks noChangeAspect="1"/>
            </p:cNvPicPr>
            <p:nvPr/>
          </p:nvPicPr>
          <p:blipFill rotWithShape="1">
            <a:blip r:embed="rId7">
              <a:extLst>
                <a:ext uri="{28A0092B-C50C-407E-A947-70E740481C1C}">
                  <a14:useLocalDpi xmlns:a14="http://schemas.microsoft.com/office/drawing/2010/main" val="0"/>
                </a:ext>
              </a:extLst>
            </a:blip>
            <a:srcRect t="17017" b="17017"/>
            <a:stretch/>
          </p:blipFill>
          <p:spPr>
            <a:xfrm>
              <a:off x="9257819" y="1971112"/>
              <a:ext cx="2677988" cy="1325308"/>
            </a:xfrm>
            <a:prstGeom prst="rect">
              <a:avLst/>
            </a:prstGeom>
          </p:spPr>
        </p:pic>
        <p:sp>
          <p:nvSpPr>
            <p:cNvPr id="39" name="Rectangle 38">
              <a:extLst>
                <a:ext uri="{FF2B5EF4-FFF2-40B4-BE49-F238E27FC236}">
                  <a16:creationId xmlns:a16="http://schemas.microsoft.com/office/drawing/2014/main" id="{E1581F19-E592-3610-5778-273C4DDEF37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E25E5913-A206-D215-FEEE-94E739C61AA2}"/>
              </a:ext>
            </a:extLst>
          </p:cNvPr>
          <p:cNvSpPr txBox="1"/>
          <p:nvPr/>
        </p:nvSpPr>
        <p:spPr>
          <a:xfrm>
            <a:off x="2593855" y="6092550"/>
            <a:ext cx="2196445" cy="527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B49581-4A08-5679-607E-C402F6A798E9}"/>
              </a:ext>
            </a:extLst>
          </p:cNvPr>
          <p:cNvSpPr txBox="1"/>
          <p:nvPr/>
        </p:nvSpPr>
        <p:spPr>
          <a:xfrm>
            <a:off x="8447565" y="3694592"/>
            <a:ext cx="388532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Visual Improvements</a:t>
            </a:r>
          </a:p>
        </p:txBody>
      </p:sp>
      <p:sp>
        <p:nvSpPr>
          <p:cNvPr id="7" name="Rectangle 6">
            <a:extLst>
              <a:ext uri="{FF2B5EF4-FFF2-40B4-BE49-F238E27FC236}">
                <a16:creationId xmlns:a16="http://schemas.microsoft.com/office/drawing/2014/main" id="{E618E63B-7357-36DC-4924-E9BA7DAA8D31}"/>
              </a:ext>
            </a:extLst>
          </p:cNvPr>
          <p:cNvSpPr/>
          <p:nvPr/>
        </p:nvSpPr>
        <p:spPr>
          <a:xfrm>
            <a:off x="4533484" y="3687715"/>
            <a:ext cx="3164896" cy="3774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818342B-D290-3B78-BCAE-656BA7FFDD61}"/>
              </a:ext>
            </a:extLst>
          </p:cNvPr>
          <p:cNvSpPr txBox="1"/>
          <p:nvPr/>
        </p:nvSpPr>
        <p:spPr>
          <a:xfrm>
            <a:off x="4574256" y="3709749"/>
            <a:ext cx="3158624" cy="3459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Complete Streets</a:t>
            </a:r>
          </a:p>
        </p:txBody>
      </p:sp>
      <p:grpSp>
        <p:nvGrpSpPr>
          <p:cNvPr id="3" name="Group 2">
            <a:extLst>
              <a:ext uri="{FF2B5EF4-FFF2-40B4-BE49-F238E27FC236}">
                <a16:creationId xmlns:a16="http://schemas.microsoft.com/office/drawing/2014/main" id="{56E804EB-CEBF-5B4E-3280-C31A06F85F3B}"/>
              </a:ext>
            </a:extLst>
          </p:cNvPr>
          <p:cNvGrpSpPr/>
          <p:nvPr/>
        </p:nvGrpSpPr>
        <p:grpSpPr>
          <a:xfrm>
            <a:off x="11239500" y="152990"/>
            <a:ext cx="527587" cy="614328"/>
            <a:chOff x="2579425" y="4062684"/>
            <a:chExt cx="757589" cy="882145"/>
          </a:xfrm>
          <a:solidFill>
            <a:srgbClr val="FFC000"/>
          </a:solidFill>
        </p:grpSpPr>
        <p:grpSp>
          <p:nvGrpSpPr>
            <p:cNvPr id="5" name="Group 4">
              <a:extLst>
                <a:ext uri="{FF2B5EF4-FFF2-40B4-BE49-F238E27FC236}">
                  <a16:creationId xmlns:a16="http://schemas.microsoft.com/office/drawing/2014/main" id="{DFB8A63E-6E3A-3371-030A-969BB85581C2}"/>
                </a:ext>
              </a:extLst>
            </p:cNvPr>
            <p:cNvGrpSpPr/>
            <p:nvPr/>
          </p:nvGrpSpPr>
          <p:grpSpPr>
            <a:xfrm>
              <a:off x="2579425" y="4062684"/>
              <a:ext cx="757589" cy="882145"/>
              <a:chOff x="3086129" y="1306246"/>
              <a:chExt cx="704739" cy="820605"/>
            </a:xfrm>
            <a:grpFill/>
          </p:grpSpPr>
          <p:sp>
            <p:nvSpPr>
              <p:cNvPr id="10" name="Graphic 7" descr="Alien Face with solid fill">
                <a:extLst>
                  <a:ext uri="{FF2B5EF4-FFF2-40B4-BE49-F238E27FC236}">
                    <a16:creationId xmlns:a16="http://schemas.microsoft.com/office/drawing/2014/main" id="{58ECBC67-651D-9920-E363-A15F168CD83B}"/>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1" name="Oval 10">
                <a:extLst>
                  <a:ext uri="{FF2B5EF4-FFF2-40B4-BE49-F238E27FC236}">
                    <a16:creationId xmlns:a16="http://schemas.microsoft.com/office/drawing/2014/main" id="{7EF1D04C-6974-0502-D729-B08753F5AFC3}"/>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1202C1D7-C990-FC94-09BF-7C7170592933}"/>
                </a:ext>
              </a:extLst>
            </p:cNvPr>
            <p:cNvPicPr>
              <a:picLocks noChangeAspect="1" noChangeArrowheads="1"/>
            </p:cNvPicPr>
            <p:nvPr/>
          </p:nvPicPr>
          <p:blipFill rotWithShape="1">
            <a:blip r:embed="rId8">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2" name="TextBox 1">
            <a:extLst>
              <a:ext uri="{FF2B5EF4-FFF2-40B4-BE49-F238E27FC236}">
                <a16:creationId xmlns:a16="http://schemas.microsoft.com/office/drawing/2014/main" id="{72132520-2FA3-482C-5436-063C96019D01}"/>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512113719"/>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2026765" y="1453664"/>
            <a:ext cx="8138469" cy="4154984"/>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$115.9M</a:t>
            </a:r>
            <a:endPar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$0.0M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$9.0M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a:solidFill>
                  <a:srgbClr val="3793A0"/>
                </a:solidFill>
                <a:latin typeface="Calibri" panose="020F0502020204030204"/>
              </a:rPr>
              <a:t>Implementation</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								$106.1M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$72.1M</a:t>
            </a:r>
            <a:endPar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$7.2M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$3.6M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$61.3M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$188.0M</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itle 1">
            <a:extLst>
              <a:ext uri="{FF2B5EF4-FFF2-40B4-BE49-F238E27FC236}">
                <a16:creationId xmlns:a16="http://schemas.microsoft.com/office/drawing/2014/main" id="{81204F25-5681-831E-82DD-9476E806BA3F}"/>
              </a:ext>
            </a:extLst>
          </p:cNvPr>
          <p:cNvSpPr txBox="1">
            <a:spLocks/>
          </p:cNvSpPr>
          <p:nvPr/>
        </p:nvSpPr>
        <p:spPr>
          <a:xfrm>
            <a:off x="255683" y="-3159"/>
            <a:ext cx="9582252" cy="407681"/>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R/M Investment Summary – </a:t>
            </a:r>
            <a:br>
              <a:rPr lang="en-US" sz="3200" b="1" i="0" u="none" strike="noStrike" kern="1200" cap="none" spc="0" normalizeH="0" baseline="0" noProof="0">
                <a:ln>
                  <a:noFill/>
                </a:ln>
                <a:effectLst/>
                <a:uLnTx/>
                <a:uFillTx/>
                <a:latin typeface="Calibri" panose="020F0502020204030204"/>
              </a:rPr>
            </a:b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Arterial Roadways/Complete Streets</a:t>
            </a:r>
          </a:p>
        </p:txBody>
      </p:sp>
      <p:grpSp>
        <p:nvGrpSpPr>
          <p:cNvPr id="9" name="Group 8">
            <a:extLst>
              <a:ext uri="{FF2B5EF4-FFF2-40B4-BE49-F238E27FC236}">
                <a16:creationId xmlns:a16="http://schemas.microsoft.com/office/drawing/2014/main" id="{4CA1E581-E513-5ACF-9294-8B03D17843F3}"/>
              </a:ext>
            </a:extLst>
          </p:cNvPr>
          <p:cNvGrpSpPr/>
          <p:nvPr/>
        </p:nvGrpSpPr>
        <p:grpSpPr>
          <a:xfrm>
            <a:off x="11239500" y="152990"/>
            <a:ext cx="527587" cy="614328"/>
            <a:chOff x="2579425" y="4062684"/>
            <a:chExt cx="757589" cy="882145"/>
          </a:xfrm>
          <a:solidFill>
            <a:srgbClr val="FFC000"/>
          </a:solidFill>
        </p:grpSpPr>
        <p:grpSp>
          <p:nvGrpSpPr>
            <p:cNvPr id="10" name="Group 9">
              <a:extLst>
                <a:ext uri="{FF2B5EF4-FFF2-40B4-BE49-F238E27FC236}">
                  <a16:creationId xmlns:a16="http://schemas.microsoft.com/office/drawing/2014/main" id="{0E0BB3C5-B6DE-D703-D6C6-9F70410E21CB}"/>
                </a:ext>
              </a:extLst>
            </p:cNvPr>
            <p:cNvGrpSpPr/>
            <p:nvPr/>
          </p:nvGrpSpPr>
          <p:grpSpPr>
            <a:xfrm>
              <a:off x="2579425" y="4062684"/>
              <a:ext cx="757589" cy="882145"/>
              <a:chOff x="3086129" y="1306246"/>
              <a:chExt cx="704739" cy="820605"/>
            </a:xfrm>
            <a:grpFill/>
          </p:grpSpPr>
          <p:sp>
            <p:nvSpPr>
              <p:cNvPr id="12" name="Graphic 7" descr="Alien Face with solid fill">
                <a:extLst>
                  <a:ext uri="{FF2B5EF4-FFF2-40B4-BE49-F238E27FC236}">
                    <a16:creationId xmlns:a16="http://schemas.microsoft.com/office/drawing/2014/main" id="{4C7EA906-11DB-ADE2-F66B-2F3F821500F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3" name="Oval 12">
                <a:extLst>
                  <a:ext uri="{FF2B5EF4-FFF2-40B4-BE49-F238E27FC236}">
                    <a16:creationId xmlns:a16="http://schemas.microsoft.com/office/drawing/2014/main" id="{00DCECE5-6CD5-54C6-9251-EF8E000A4908}"/>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1BCA2F71-CD6B-9ADD-714A-6C14E3873DCE}"/>
                </a:ext>
              </a:extLst>
            </p:cNvPr>
            <p:cNvPicPr>
              <a:picLocks noChangeAspect="1" noChangeArrowheads="1"/>
            </p:cNvPicPr>
            <p:nvPr/>
          </p:nvPicPr>
          <p:blipFill rotWithShape="1">
            <a:blip r:embed="rId3">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4" name="TextBox 1">
            <a:extLst>
              <a:ext uri="{FF2B5EF4-FFF2-40B4-BE49-F238E27FC236}">
                <a16:creationId xmlns:a16="http://schemas.microsoft.com/office/drawing/2014/main" id="{0BBBBD50-7713-5F5D-3C98-BC1FCD13E82E}"/>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256944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31042"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a:ln>
                  <a:noFill/>
                </a:ln>
                <a:solidFill>
                  <a:srgbClr val="888888"/>
                </a:solidFill>
                <a:effectLst/>
                <a:uLnTx/>
                <a:uFillTx/>
                <a:latin typeface="Calibri"/>
                <a:ea typeface="+mn-ea"/>
                <a:cs typeface="Calibri"/>
              </a:rPr>
              <a:t>19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 name="object 3"/>
          <p:cNvGraphicFramePr>
            <a:graphicFrameLocks noGrp="1"/>
          </p:cNvGraphicFramePr>
          <p:nvPr/>
        </p:nvGraphicFramePr>
        <p:xfrm>
          <a:off x="508734" y="1061884"/>
          <a:ext cx="11222308" cy="4885103"/>
        </p:xfrm>
        <a:graphic>
          <a:graphicData uri="http://schemas.openxmlformats.org/drawingml/2006/table">
            <a:tbl>
              <a:tblPr firstRow="1" bandRow="1">
                <a:tableStyleId>{2D5ABB26-0587-4C30-8999-92F81FD0307C}</a:tableStyleId>
              </a:tblPr>
              <a:tblGrid>
                <a:gridCol w="1643103">
                  <a:extLst>
                    <a:ext uri="{9D8B030D-6E8A-4147-A177-3AD203B41FA5}">
                      <a16:colId xmlns:a16="http://schemas.microsoft.com/office/drawing/2014/main" val="20000"/>
                    </a:ext>
                  </a:extLst>
                </a:gridCol>
                <a:gridCol w="3403389">
                  <a:extLst>
                    <a:ext uri="{9D8B030D-6E8A-4147-A177-3AD203B41FA5}">
                      <a16:colId xmlns:a16="http://schemas.microsoft.com/office/drawing/2014/main" val="20001"/>
                    </a:ext>
                  </a:extLst>
                </a:gridCol>
                <a:gridCol w="234990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997107">
                  <a:extLst>
                    <a:ext uri="{9D8B030D-6E8A-4147-A177-3AD203B41FA5}">
                      <a16:colId xmlns:a16="http://schemas.microsoft.com/office/drawing/2014/main" val="20004"/>
                    </a:ext>
                  </a:extLst>
                </a:gridCol>
              </a:tblGrid>
              <a:tr h="592273">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5">
                        <a:latin typeface="Calibri"/>
                        <a:cs typeface="Calibri"/>
                      </a:endParaRPr>
                    </a:p>
                    <a:p>
                      <a:pPr algn="ctr">
                        <a:lnSpc>
                          <a:spcPts val="1335"/>
                        </a:lnSpc>
                      </a:pPr>
                      <a:r>
                        <a:rPr lang="en-US" sz="1400" b="1" spc="-5">
                          <a:latin typeface="Calibri"/>
                          <a:cs typeface="Calibri"/>
                        </a:rPr>
                        <a:t>CMIP</a:t>
                      </a:r>
                      <a:r>
                        <a:rPr lang="en-US" sz="1400" b="1" spc="-15">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25">
                        <a:latin typeface="Calibri"/>
                        <a:cs typeface="Calibri"/>
                      </a:endParaRPr>
                    </a:p>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extLst>
                  <a:ext uri="{0D108BD9-81ED-4DB2-BD59-A6C34878D82A}">
                    <a16:rowId xmlns:a16="http://schemas.microsoft.com/office/drawing/2014/main" val="10000"/>
                  </a:ext>
                </a:extLst>
              </a:tr>
              <a:tr h="441771">
                <a:tc>
                  <a:txBody>
                    <a:bodyPr/>
                    <a:lstStyle/>
                    <a:p>
                      <a:pPr marL="94615">
                        <a:lnSpc>
                          <a:spcPct val="100000"/>
                        </a:lnSpc>
                        <a:spcBef>
                          <a:spcPts val="1085"/>
                        </a:spcBef>
                      </a:pPr>
                      <a:r>
                        <a:rPr sz="1400" spc="-5">
                          <a:latin typeface="Calibri"/>
                          <a:cs typeface="Calibri"/>
                        </a:rPr>
                        <a:t>LB-ELA_0057</a:t>
                      </a:r>
                      <a:endParaRPr sz="1400">
                        <a:latin typeface="Calibri"/>
                        <a:cs typeface="Calibri"/>
                      </a:endParaRPr>
                    </a:p>
                  </a:txBody>
                  <a:tcPr marL="0" marR="0" marT="1377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4615">
                        <a:lnSpc>
                          <a:spcPct val="100000"/>
                        </a:lnSpc>
                        <a:spcBef>
                          <a:spcPts val="1085"/>
                        </a:spcBef>
                      </a:pPr>
                      <a:r>
                        <a:rPr sz="1400" spc="-10">
                          <a:latin typeface="Calibri"/>
                          <a:cs typeface="Calibri"/>
                        </a:rPr>
                        <a:t>Atlantic </a:t>
                      </a:r>
                      <a:r>
                        <a:rPr sz="1400" spc="-5">
                          <a:latin typeface="Calibri"/>
                          <a:cs typeface="Calibri"/>
                        </a:rPr>
                        <a:t>Complete </a:t>
                      </a:r>
                      <a:r>
                        <a:rPr sz="1400" spc="-10">
                          <a:latin typeface="Calibri"/>
                          <a:cs typeface="Calibri"/>
                        </a:rPr>
                        <a:t>Street</a:t>
                      </a:r>
                      <a:r>
                        <a:rPr sz="1400" spc="40">
                          <a:latin typeface="Calibri"/>
                          <a:cs typeface="Calibri"/>
                        </a:rPr>
                        <a:t> </a:t>
                      </a:r>
                      <a:r>
                        <a:rPr sz="1400" spc="-5">
                          <a:latin typeface="Calibri"/>
                          <a:cs typeface="Calibri"/>
                        </a:rPr>
                        <a:t>Corridor</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005" algn="ctr">
                        <a:lnSpc>
                          <a:spcPct val="100000"/>
                        </a:lnSpc>
                        <a:spcBef>
                          <a:spcPts val="1085"/>
                        </a:spcBef>
                      </a:pPr>
                      <a:r>
                        <a:rPr sz="1400">
                          <a:latin typeface="Calibri"/>
                          <a:cs typeface="Calibri"/>
                        </a:rPr>
                        <a:t>$</a:t>
                      </a:r>
                      <a:r>
                        <a:rPr lang="en-US" sz="1400">
                          <a:latin typeface="Calibri"/>
                          <a:cs typeface="Calibri"/>
                        </a:rPr>
                        <a:t>68.6</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1085"/>
                        </a:spcBef>
                      </a:pPr>
                      <a:r>
                        <a:rPr sz="1400">
                          <a:latin typeface="Calibri"/>
                          <a:cs typeface="Calibri"/>
                        </a:rPr>
                        <a:t>$</a:t>
                      </a:r>
                      <a:r>
                        <a:rPr sz="1400" spc="-5">
                          <a:latin typeface="Calibri"/>
                          <a:cs typeface="Calibri"/>
                        </a:rPr>
                        <a:t>457.2</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1085"/>
                        </a:spcBef>
                      </a:pPr>
                      <a:r>
                        <a:rPr lang="en-US" sz="1400" spc="-10">
                          <a:latin typeface="Calibri"/>
                          <a:cs typeface="Calibri"/>
                        </a:rPr>
                        <a:t>Implementation</a:t>
                      </a:r>
                      <a:endParaRPr lang="en-US"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733981"/>
                  </a:ext>
                </a:extLst>
              </a:tr>
              <a:tr h="472611">
                <a:tc>
                  <a:txBody>
                    <a:bodyPr/>
                    <a:lstStyle/>
                    <a:p>
                      <a:pPr marL="94615">
                        <a:lnSpc>
                          <a:spcPct val="100000"/>
                        </a:lnSpc>
                        <a:spcBef>
                          <a:spcPts val="940"/>
                        </a:spcBef>
                      </a:pPr>
                      <a:r>
                        <a:rPr sz="1400" spc="-5">
                          <a:latin typeface="Calibri"/>
                          <a:cs typeface="Calibri"/>
                        </a:rPr>
                        <a:t>LB-ELA_0058</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940"/>
                        </a:spcBef>
                      </a:pPr>
                      <a:r>
                        <a:rPr sz="1400" spc="-5">
                          <a:latin typeface="Calibri"/>
                          <a:cs typeface="Calibri"/>
                        </a:rPr>
                        <a:t>Florence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algn="ctr">
                        <a:lnSpc>
                          <a:spcPct val="100000"/>
                        </a:lnSpc>
                        <a:spcBef>
                          <a:spcPts val="940"/>
                        </a:spcBef>
                      </a:pPr>
                      <a:r>
                        <a:rPr sz="1400">
                          <a:latin typeface="Calibri"/>
                          <a:cs typeface="Calibri"/>
                        </a:rPr>
                        <a:t>$24.9</a:t>
                      </a: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940"/>
                        </a:spcBef>
                      </a:pPr>
                      <a:r>
                        <a:rPr sz="1400">
                          <a:latin typeface="Calibri"/>
                          <a:cs typeface="Calibri"/>
                        </a:rPr>
                        <a:t>$</a:t>
                      </a:r>
                      <a:r>
                        <a:rPr sz="1400" spc="-5">
                          <a:latin typeface="Calibri"/>
                          <a:cs typeface="Calibri"/>
                        </a:rPr>
                        <a:t>124.5</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940"/>
                        </a:spcBef>
                      </a:pPr>
                      <a:r>
                        <a:rPr lang="en-US" sz="1400" spc="-10">
                          <a:latin typeface="Calibri"/>
                          <a:cs typeface="Calibri"/>
                        </a:rPr>
                        <a:t>Implementation</a:t>
                      </a:r>
                      <a:endParaRPr lang="en-US"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2"/>
                  </a:ext>
                </a:extLst>
              </a:tr>
              <a:tr h="537114">
                <a:tc>
                  <a:txBody>
                    <a:bodyPr/>
                    <a:lstStyle/>
                    <a:p>
                      <a:pPr marL="94615" marR="0" lvl="0" indent="0">
                        <a:lnSpc>
                          <a:spcPct val="100000"/>
                        </a:lnSpc>
                        <a:spcBef>
                          <a:spcPts val="940"/>
                        </a:spcBef>
                        <a:spcAft>
                          <a:spcPts val="0"/>
                        </a:spcAft>
                        <a:buClrTx/>
                        <a:buSzTx/>
                        <a:buFontTx/>
                        <a:buNone/>
                      </a:pPr>
                      <a:r>
                        <a:rPr lang="en-US" sz="1400" spc="-5">
                          <a:latin typeface="+mn-lt"/>
                          <a:cs typeface="Calibri"/>
                        </a:rPr>
                        <a:t>LB-ELA_0010</a:t>
                      </a:r>
                      <a:endParaRPr sz="1400">
                        <a:latin typeface="+mn-lt"/>
                        <a:cs typeface="Calibri"/>
                      </a:endParaRPr>
                    </a:p>
                  </a:txBody>
                  <a:tcPr marL="0" marR="0" marT="11938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lvl="0">
                        <a:lnSpc>
                          <a:spcPct val="100000"/>
                        </a:lnSpc>
                        <a:spcBef>
                          <a:spcPts val="940"/>
                        </a:spcBef>
                        <a:buNone/>
                      </a:pPr>
                      <a:r>
                        <a:rPr lang="en-US" sz="1400">
                          <a:latin typeface="Calibri"/>
                          <a:cs typeface="Calibri"/>
                        </a:rPr>
                        <a:t>Shoemaker Bridge/Shoreline Drive</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lvl="0" algn="ctr">
                        <a:lnSpc>
                          <a:spcPct val="100000"/>
                        </a:lnSpc>
                        <a:spcBef>
                          <a:spcPts val="940"/>
                        </a:spcBef>
                        <a:buNone/>
                      </a:pPr>
                      <a:r>
                        <a:rPr lang="en-US" sz="1400">
                          <a:latin typeface="Calibri"/>
                          <a:cs typeface="Calibri"/>
                        </a:rPr>
                        <a:t>$9.0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lvl="0" algn="ctr">
                        <a:lnSpc>
                          <a:spcPct val="100000"/>
                        </a:lnSpc>
                        <a:spcBef>
                          <a:spcPts val="940"/>
                        </a:spcBef>
                        <a:buNone/>
                      </a:pPr>
                      <a:r>
                        <a:rPr lang="en-US" sz="1400">
                          <a:latin typeface="Calibri"/>
                          <a:cs typeface="Calibri"/>
                        </a:rPr>
                        <a:t>$560.0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500"/>
                        </a:spcBef>
                        <a:buNone/>
                      </a:pPr>
                      <a:r>
                        <a:rPr lang="en-US" sz="1400" spc="-10">
                          <a:latin typeface="+mn-lt"/>
                          <a:cs typeface="Calibri"/>
                        </a:rPr>
                        <a:t>Pre-implementation</a:t>
                      </a:r>
                      <a:endParaRPr sz="1400">
                        <a:latin typeface="+mn-lt"/>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891696398"/>
                  </a:ext>
                </a:extLst>
              </a:tr>
              <a:tr h="480028">
                <a:tc>
                  <a:txBody>
                    <a:bodyPr/>
                    <a:lstStyle/>
                    <a:p>
                      <a:pPr marL="94615">
                        <a:lnSpc>
                          <a:spcPct val="100000"/>
                        </a:lnSpc>
                        <a:spcBef>
                          <a:spcPts val="770"/>
                        </a:spcBef>
                      </a:pPr>
                      <a:r>
                        <a:rPr sz="1400" spc="-5">
                          <a:latin typeface="Calibri"/>
                          <a:cs typeface="Calibri"/>
                        </a:rPr>
                        <a:t>LB-ELA_0060</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4615">
                        <a:lnSpc>
                          <a:spcPct val="100000"/>
                        </a:lnSpc>
                        <a:spcBef>
                          <a:spcPts val="770"/>
                        </a:spcBef>
                      </a:pPr>
                      <a:r>
                        <a:rPr sz="1400" spc="-5">
                          <a:latin typeface="Calibri"/>
                          <a:cs typeface="Calibri"/>
                        </a:rPr>
                        <a:t>Alondra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gn="ctr">
                        <a:lnSpc>
                          <a:spcPct val="100000"/>
                        </a:lnSpc>
                        <a:spcBef>
                          <a:spcPts val="770"/>
                        </a:spcBef>
                      </a:pPr>
                      <a:r>
                        <a:rPr sz="1400">
                          <a:latin typeface="Calibri"/>
                          <a:cs typeface="Calibri"/>
                        </a:rPr>
                        <a:t>$9.0</a:t>
                      </a: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735" algn="ctr">
                        <a:lnSpc>
                          <a:spcPct val="100000"/>
                        </a:lnSpc>
                        <a:spcBef>
                          <a:spcPts val="770"/>
                        </a:spcBef>
                      </a:pPr>
                      <a:r>
                        <a:rPr sz="1400">
                          <a:latin typeface="Calibri"/>
                          <a:cs typeface="Calibri"/>
                        </a:rPr>
                        <a:t>$45.0</a:t>
                      </a:r>
                    </a:p>
                  </a:txBody>
                  <a:tcPr marL="0" marR="0" marT="977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770"/>
                        </a:spcBef>
                      </a:pPr>
                      <a:r>
                        <a:rPr sz="1400" spc="-10">
                          <a:latin typeface="Calibri"/>
                          <a:cs typeface="Calibri"/>
                        </a:rPr>
                        <a:t>Implementation</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22205">
                <a:tc>
                  <a:txBody>
                    <a:bodyPr/>
                    <a:lstStyle/>
                    <a:p>
                      <a:pPr marL="94615">
                        <a:lnSpc>
                          <a:spcPct val="100000"/>
                        </a:lnSpc>
                        <a:spcBef>
                          <a:spcPts val="810"/>
                        </a:spcBef>
                      </a:pPr>
                      <a:r>
                        <a:rPr sz="1400" spc="-5">
                          <a:latin typeface="Calibri"/>
                          <a:cs typeface="Calibri"/>
                        </a:rPr>
                        <a:t>LB-ELA_0061</a:t>
                      </a:r>
                      <a:endParaRPr sz="1400">
                        <a:latin typeface="Calibri"/>
                        <a:cs typeface="Calibri"/>
                      </a:endParaRPr>
                    </a:p>
                  </a:txBody>
                  <a:tcPr marL="0" marR="0" marT="10287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810"/>
                        </a:spcBef>
                      </a:pPr>
                      <a:r>
                        <a:rPr sz="1400" spc="-5">
                          <a:latin typeface="Calibri"/>
                          <a:cs typeface="Calibri"/>
                        </a:rPr>
                        <a:t>Slauson Complete </a:t>
                      </a:r>
                      <a:r>
                        <a:rPr sz="1400" spc="-10">
                          <a:latin typeface="Calibri"/>
                          <a:cs typeface="Calibri"/>
                        </a:rPr>
                        <a:t>Street</a:t>
                      </a:r>
                      <a:r>
                        <a:rPr sz="1400" spc="5">
                          <a:latin typeface="Calibri"/>
                          <a:cs typeface="Calibri"/>
                        </a:rPr>
                        <a:t> </a:t>
                      </a:r>
                      <a:r>
                        <a:rPr sz="1400" spc="-5">
                          <a:latin typeface="Calibri"/>
                          <a:cs typeface="Calibri"/>
                        </a:rPr>
                        <a:t>Corridor</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810"/>
                        </a:spcBef>
                      </a:pPr>
                      <a:r>
                        <a:rPr sz="1400">
                          <a:latin typeface="Calibri"/>
                          <a:cs typeface="Calibri"/>
                        </a:rPr>
                        <a:t>$3.6</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8735" algn="ctr">
                        <a:lnSpc>
                          <a:spcPct val="100000"/>
                        </a:lnSpc>
                        <a:spcBef>
                          <a:spcPts val="810"/>
                        </a:spcBef>
                      </a:pPr>
                      <a:r>
                        <a:rPr sz="1400">
                          <a:latin typeface="Calibri"/>
                          <a:cs typeface="Calibri"/>
                        </a:rPr>
                        <a:t>$18.0</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810"/>
                        </a:spcBef>
                      </a:pPr>
                      <a:r>
                        <a:rPr sz="1400" spc="-10">
                          <a:latin typeface="Calibri"/>
                          <a:cs typeface="Calibri"/>
                        </a:rPr>
                        <a:t>Implementation</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4"/>
                  </a:ext>
                </a:extLst>
              </a:tr>
              <a:tr h="522131">
                <a:tc>
                  <a:txBody>
                    <a:bodyPr/>
                    <a:lstStyle/>
                    <a:p>
                      <a:pPr marL="93980">
                        <a:lnSpc>
                          <a:spcPct val="100000"/>
                        </a:lnSpc>
                        <a:spcBef>
                          <a:spcPts val="500"/>
                        </a:spcBef>
                      </a:pPr>
                      <a:r>
                        <a:rPr sz="1400" spc="-5">
                          <a:latin typeface="Calibri"/>
                          <a:cs typeface="Calibri"/>
                        </a:rPr>
                        <a:t>LB-ELA_0062</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3980">
                        <a:lnSpc>
                          <a:spcPct val="100000"/>
                        </a:lnSpc>
                        <a:spcBef>
                          <a:spcPts val="500"/>
                        </a:spcBef>
                      </a:pPr>
                      <a:r>
                        <a:rPr sz="1400" spc="-5">
                          <a:latin typeface="Calibri"/>
                          <a:cs typeface="Calibri"/>
                        </a:rPr>
                        <a:t>Long Beach Complete </a:t>
                      </a:r>
                      <a:r>
                        <a:rPr sz="1400" spc="-10">
                          <a:latin typeface="Calibri"/>
                          <a:cs typeface="Calibri"/>
                        </a:rPr>
                        <a:t>Street</a:t>
                      </a:r>
                      <a:r>
                        <a:rPr sz="1400" spc="20">
                          <a:latin typeface="Calibri"/>
                          <a:cs typeface="Calibri"/>
                        </a:rPr>
                        <a:t> </a:t>
                      </a:r>
                      <a:r>
                        <a:rPr sz="1400" spc="-5">
                          <a:latin typeface="Calibri"/>
                          <a:cs typeface="Calibri"/>
                        </a:rPr>
                        <a:t>Corridor</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6830" algn="ctr">
                        <a:lnSpc>
                          <a:spcPct val="100000"/>
                        </a:lnSpc>
                        <a:spcBef>
                          <a:spcPts val="500"/>
                        </a:spcBef>
                      </a:pPr>
                      <a:r>
                        <a:rPr sz="1400">
                          <a:latin typeface="Calibri"/>
                          <a:cs typeface="Calibri"/>
                        </a:rPr>
                        <a:t>$0.8</a:t>
                      </a: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500"/>
                        </a:spcBef>
                      </a:pPr>
                      <a:r>
                        <a:rPr lang="en-US" sz="1400">
                          <a:latin typeface="Calibri"/>
                          <a:cs typeface="Calibri"/>
                        </a:rPr>
                        <a:t>-</a:t>
                      </a:r>
                      <a:endParaRPr sz="1400">
                        <a:latin typeface="Calibri"/>
                        <a:cs typeface="Calibri"/>
                      </a:endParaRPr>
                    </a:p>
                  </a:txBody>
                  <a:tcPr marL="0" marR="0" marT="6350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500"/>
                        </a:spcBef>
                      </a:pPr>
                      <a:r>
                        <a:rPr sz="1400" spc="-10">
                          <a:latin typeface="Calibri"/>
                          <a:cs typeface="Calibri"/>
                        </a:rPr>
                        <a:t>Pre-implementation</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3186">
                <a:tc gridSpan="2">
                  <a:txBody>
                    <a:bodyPr/>
                    <a:lstStyle/>
                    <a:p>
                      <a:pPr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a:t>
                      </a:r>
                      <a:r>
                        <a:rPr sz="1400" b="1" spc="-10">
                          <a:latin typeface="Calibri"/>
                          <a:cs typeface="Calibri"/>
                        </a:rPr>
                        <a:t> </a:t>
                      </a:r>
                      <a:r>
                        <a:rPr sz="1400" b="1">
                          <a:latin typeface="Calibri"/>
                          <a:cs typeface="Calibri"/>
                        </a:rPr>
                        <a:t>Initial</a:t>
                      </a:r>
                      <a:r>
                        <a:rPr sz="1400" b="1" spc="-90">
                          <a:latin typeface="Calibri"/>
                          <a:cs typeface="Calibri"/>
                        </a:rPr>
                        <a:t> </a:t>
                      </a:r>
                      <a:r>
                        <a:rPr sz="1400" b="1" spc="-10">
                          <a:latin typeface="Calibri"/>
                          <a:cs typeface="Calibri"/>
                        </a:rPr>
                        <a:t>Investment</a:t>
                      </a:r>
                      <a:endParaRPr sz="1400">
                        <a:latin typeface="Calibri"/>
                        <a:cs typeface="Calibri"/>
                      </a:endParaRPr>
                    </a:p>
                  </a:txBody>
                  <a:tcPr marL="0" marR="0" marT="1123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tc>
                <a:tc>
                  <a:txBody>
                    <a:bodyPr/>
                    <a:lstStyle/>
                    <a:p>
                      <a:pPr algn="ctr">
                        <a:lnSpc>
                          <a:spcPct val="100000"/>
                        </a:lnSpc>
                        <a:spcBef>
                          <a:spcPts val="730"/>
                        </a:spcBef>
                      </a:pPr>
                      <a:r>
                        <a:rPr lang="en-US" sz="1400" b="1" spc="-5">
                          <a:latin typeface="Calibri"/>
                          <a:cs typeface="Calibri"/>
                        </a:rPr>
                        <a:t>$115.9</a:t>
                      </a:r>
                    </a:p>
                  </a:txBody>
                  <a:tcPr marL="0" marR="0" marT="927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gridSpan="2">
                  <a:txBody>
                    <a:bodyPr/>
                    <a:lstStyle/>
                    <a:p>
                      <a:pPr marL="635" algn="ctr">
                        <a:lnSpc>
                          <a:spcPct val="100000"/>
                        </a:lnSpc>
                        <a:spcBef>
                          <a:spcPts val="730"/>
                        </a:spcBef>
                      </a:pPr>
                      <a:endParaRPr sz="1400" b="1">
                        <a:solidFill>
                          <a:schemeClr val="tx1"/>
                        </a:solidFill>
                        <a:latin typeface="Calibri"/>
                        <a:ea typeface="+mn-ea"/>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extLst>
                  <a:ext uri="{0D108BD9-81ED-4DB2-BD59-A6C34878D82A}">
                    <a16:rowId xmlns:a16="http://schemas.microsoft.com/office/drawing/2014/main" val="10006"/>
                  </a:ext>
                </a:extLst>
              </a:tr>
              <a:tr h="383187">
                <a:tc gridSpan="2">
                  <a:txBody>
                    <a:bodyPr/>
                    <a:lstStyle/>
                    <a:p>
                      <a:pPr marL="1905"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1123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tc>
                  <a:txBody>
                    <a:bodyPr/>
                    <a:lstStyle/>
                    <a:p>
                      <a:pPr marL="635" algn="ctr">
                        <a:lnSpc>
                          <a:spcPct val="100000"/>
                        </a:lnSpc>
                        <a:spcBef>
                          <a:spcPts val="730"/>
                        </a:spcBef>
                      </a:pPr>
                      <a:r>
                        <a:rPr lang="es-419" sz="1400" b="1">
                          <a:latin typeface="Calibri"/>
                          <a:cs typeface="Calibri"/>
                        </a:rPr>
                        <a:t>$72.1</a:t>
                      </a:r>
                    </a:p>
                  </a:txBody>
                  <a:tcPr marL="0" marR="0" marT="927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gn="ctr">
                        <a:lnSpc>
                          <a:spcPct val="100000"/>
                        </a:lnSpc>
                        <a:spcBef>
                          <a:spcPts val="730"/>
                        </a:spcBef>
                      </a:pPr>
                      <a:endParaRPr sz="1400">
                        <a:highlight>
                          <a:srgbClr val="FFFF00"/>
                        </a:highlight>
                        <a:latin typeface="Calibri"/>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7"/>
                  </a:ext>
                </a:extLst>
              </a:tr>
              <a:tr h="550597">
                <a:tc gridSpan="2">
                  <a:txBody>
                    <a:bodyPr/>
                    <a:lstStyle/>
                    <a:p>
                      <a:pPr>
                        <a:lnSpc>
                          <a:spcPct val="100000"/>
                        </a:lnSpc>
                        <a:spcBef>
                          <a:spcPts val="10"/>
                        </a:spcBef>
                      </a:pPr>
                      <a:endParaRPr sz="1400">
                        <a:latin typeface="Times New Roman"/>
                        <a:cs typeface="Times New Roman"/>
                      </a:endParaRPr>
                    </a:p>
                    <a:p>
                      <a:pPr marL="635" algn="ctr">
                        <a:lnSpc>
                          <a:spcPct val="100000"/>
                        </a:lnSpc>
                      </a:pPr>
                      <a:r>
                        <a:rPr sz="1400" b="1" spc="-35">
                          <a:solidFill>
                            <a:srgbClr val="FFFFFF"/>
                          </a:solidFill>
                          <a:latin typeface="Calibri"/>
                          <a:cs typeface="Calibri"/>
                        </a:rPr>
                        <a:t>Total </a:t>
                      </a:r>
                      <a:r>
                        <a:rPr sz="1400" b="1" spc="-10">
                          <a:solidFill>
                            <a:srgbClr val="FFFFFF"/>
                          </a:solidFill>
                          <a:latin typeface="Calibri"/>
                          <a:cs typeface="Calibri"/>
                        </a:rPr>
                        <a:t>Arterial </a:t>
                      </a:r>
                      <a:r>
                        <a:rPr sz="1400" b="1" spc="-15">
                          <a:solidFill>
                            <a:srgbClr val="FFFFFF"/>
                          </a:solidFill>
                          <a:latin typeface="Calibri"/>
                          <a:cs typeface="Calibri"/>
                        </a:rPr>
                        <a:t>Roadways</a:t>
                      </a:r>
                      <a:r>
                        <a:rPr lang="en-US" sz="1400" b="1" spc="-15">
                          <a:solidFill>
                            <a:srgbClr val="FFFFFF"/>
                          </a:solidFill>
                          <a:latin typeface="Calibri"/>
                          <a:cs typeface="Calibri"/>
                        </a:rPr>
                        <a:t>/Complete Streets</a:t>
                      </a:r>
                      <a:r>
                        <a:rPr sz="1400" b="1" spc="2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635" algn="ctr">
                        <a:lnSpc>
                          <a:spcPct val="100000"/>
                        </a:lnSpc>
                        <a:spcBef>
                          <a:spcPts val="730"/>
                        </a:spcBef>
                      </a:pPr>
                      <a:endParaRPr lang="es-419" sz="300" b="1">
                        <a:solidFill>
                          <a:schemeClr val="tx1"/>
                        </a:solidFill>
                        <a:latin typeface="Calibri"/>
                        <a:ea typeface="+mn-ea"/>
                        <a:cs typeface="Calibri"/>
                      </a:endParaRPr>
                    </a:p>
                    <a:p>
                      <a:pPr marL="635" algn="ctr">
                        <a:lnSpc>
                          <a:spcPct val="100000"/>
                        </a:lnSpc>
                        <a:spcBef>
                          <a:spcPts val="730"/>
                        </a:spcBef>
                      </a:pPr>
                      <a:r>
                        <a:rPr lang="es-419" sz="1400" b="1">
                          <a:solidFill>
                            <a:schemeClr val="tx1"/>
                          </a:solidFill>
                          <a:latin typeface="Calibri"/>
                          <a:ea typeface="+mn-ea"/>
                          <a:cs typeface="Calibri"/>
                        </a:rPr>
                        <a:t>$188.0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p>
                      <a:pPr marL="0" algn="ctr">
                        <a:lnSpc>
                          <a:spcPct val="100000"/>
                        </a:lnSpc>
                      </a:pPr>
                      <a:endParaRPr lang="en-US" sz="1400" b="1" spc="-5">
                        <a:solidFill>
                          <a:schemeClr val="tx1"/>
                        </a:solidFill>
                        <a:highlight>
                          <a:srgbClr val="FFFF00"/>
                        </a:highlight>
                        <a:latin typeface="Calibri"/>
                        <a:ea typeface="+mn-ea"/>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662E2DC4-E8DD-DA90-2515-2EECD589815E}"/>
              </a:ext>
            </a:extLst>
          </p:cNvPr>
          <p:cNvSpPr txBox="1"/>
          <p:nvPr/>
        </p:nvSpPr>
        <p:spPr>
          <a:xfrm>
            <a:off x="7340396" y="5918975"/>
            <a:ext cx="457162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a:ea typeface="+mn-ea"/>
                <a:cs typeface="+mn-cs"/>
              </a:rPr>
              <a:t>*Estimated project costs are totaled from individual city submissions.</a:t>
            </a:r>
          </a:p>
        </p:txBody>
      </p:sp>
      <p:sp>
        <p:nvSpPr>
          <p:cNvPr id="10" name="Title 1">
            <a:extLst>
              <a:ext uri="{FF2B5EF4-FFF2-40B4-BE49-F238E27FC236}">
                <a16:creationId xmlns:a16="http://schemas.microsoft.com/office/drawing/2014/main" id="{080E48D6-85AA-8F97-BB47-AE98BB534D65}"/>
              </a:ext>
            </a:extLst>
          </p:cNvPr>
          <p:cNvSpPr txBox="1">
            <a:spLocks/>
          </p:cNvSpPr>
          <p:nvPr/>
        </p:nvSpPr>
        <p:spPr>
          <a:xfrm>
            <a:off x="400455" y="0"/>
            <a:ext cx="9893492" cy="461342"/>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prstClr val="white"/>
                </a:solidFill>
                <a:latin typeface="Calibri"/>
              </a:rPr>
              <a:t>Investment Plan Measure</a:t>
            </a:r>
            <a:r>
              <a:rPr kumimoji="0" lang="en-US" sz="3200" b="1" i="0" u="none" strike="noStrike" kern="1200" cap="none" spc="0" normalizeH="0" baseline="0" noProof="0">
                <a:ln>
                  <a:noFill/>
                </a:ln>
                <a:solidFill>
                  <a:prstClr val="white"/>
                </a:solidFill>
                <a:effectLst/>
                <a:uLnTx/>
                <a:uFillTx/>
                <a:latin typeface="Calibri"/>
                <a:ea typeface="+mj-ea"/>
                <a:cs typeface="+mj-cs"/>
              </a:rPr>
              <a:t> R/M Investment Summary – </a:t>
            </a:r>
            <a:br>
              <a:rPr lang="en-US" sz="3200" b="1" i="0" u="none" strike="noStrike" kern="1200" cap="none" spc="0" normalizeH="0" baseline="0" noProof="0">
                <a:ln>
                  <a:noFill/>
                </a:ln>
                <a:effectLst/>
                <a:uLnTx/>
                <a:uFillTx/>
                <a:latin typeface="Calibri"/>
              </a:rPr>
            </a:br>
            <a:r>
              <a:rPr kumimoji="0" lang="en-US" sz="3200" b="1" i="0" u="none" strike="noStrike" kern="1200" cap="none" spc="0" normalizeH="0" baseline="0" noProof="0">
                <a:ln>
                  <a:noFill/>
                </a:ln>
                <a:solidFill>
                  <a:prstClr val="white"/>
                </a:solidFill>
                <a:effectLst/>
                <a:uLnTx/>
                <a:uFillTx/>
                <a:latin typeface="Calibri"/>
                <a:ea typeface="+mj-ea"/>
                <a:cs typeface="+mj-cs"/>
              </a:rPr>
              <a:t>Arterial Roadways/Complete Streets</a:t>
            </a:r>
            <a:endParaRPr lang="en-US">
              <a:solidFill>
                <a:prstClr val="white"/>
              </a:solidFill>
              <a:ea typeface="+mj-ea"/>
              <a:cs typeface="+mj-cs"/>
            </a:endParaRPr>
          </a:p>
        </p:txBody>
      </p:sp>
      <p:grpSp>
        <p:nvGrpSpPr>
          <p:cNvPr id="11" name="Group 10">
            <a:extLst>
              <a:ext uri="{FF2B5EF4-FFF2-40B4-BE49-F238E27FC236}">
                <a16:creationId xmlns:a16="http://schemas.microsoft.com/office/drawing/2014/main" id="{877EE91E-8150-7ABC-CA48-754CDC61B2F5}"/>
              </a:ext>
            </a:extLst>
          </p:cNvPr>
          <p:cNvGrpSpPr/>
          <p:nvPr/>
        </p:nvGrpSpPr>
        <p:grpSpPr>
          <a:xfrm>
            <a:off x="11239500" y="152990"/>
            <a:ext cx="527587" cy="614328"/>
            <a:chOff x="2579425" y="4062684"/>
            <a:chExt cx="757589" cy="882145"/>
          </a:xfrm>
          <a:solidFill>
            <a:srgbClr val="FFC000"/>
          </a:solidFill>
        </p:grpSpPr>
        <p:grpSp>
          <p:nvGrpSpPr>
            <p:cNvPr id="12" name="Group 11">
              <a:extLst>
                <a:ext uri="{FF2B5EF4-FFF2-40B4-BE49-F238E27FC236}">
                  <a16:creationId xmlns:a16="http://schemas.microsoft.com/office/drawing/2014/main" id="{FC2BE820-13C7-86A9-83D7-EBB029655B4A}"/>
                </a:ext>
              </a:extLst>
            </p:cNvPr>
            <p:cNvGrpSpPr/>
            <p:nvPr/>
          </p:nvGrpSpPr>
          <p:grpSpPr>
            <a:xfrm>
              <a:off x="2579425" y="4062684"/>
              <a:ext cx="757589" cy="882145"/>
              <a:chOff x="3086129" y="1306246"/>
              <a:chExt cx="704739" cy="820605"/>
            </a:xfrm>
            <a:grpFill/>
          </p:grpSpPr>
          <p:sp>
            <p:nvSpPr>
              <p:cNvPr id="14" name="Graphic 7" descr="Alien Face with solid fill">
                <a:extLst>
                  <a:ext uri="{FF2B5EF4-FFF2-40B4-BE49-F238E27FC236}">
                    <a16:creationId xmlns:a16="http://schemas.microsoft.com/office/drawing/2014/main" id="{6E2CC739-2E5F-DAC5-E8B8-96233E5EACFD}"/>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5" name="Oval 14">
                <a:extLst>
                  <a:ext uri="{FF2B5EF4-FFF2-40B4-BE49-F238E27FC236}">
                    <a16:creationId xmlns:a16="http://schemas.microsoft.com/office/drawing/2014/main" id="{CB049B8A-CA76-F714-E469-C5D328FD175A}"/>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9F79F603-3705-9D03-24E1-DBDF38DF9189}"/>
                </a:ext>
              </a:extLst>
            </p:cNvPr>
            <p:cNvPicPr>
              <a:picLocks noChangeAspect="1" noChangeArrowheads="1"/>
            </p:cNvPicPr>
            <p:nvPr/>
          </p:nvPicPr>
          <p:blipFill rotWithShape="1">
            <a:blip r:embed="rId2">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6" name="TextBox 1">
            <a:extLst>
              <a:ext uri="{FF2B5EF4-FFF2-40B4-BE49-F238E27FC236}">
                <a16:creationId xmlns:a16="http://schemas.microsoft.com/office/drawing/2014/main" id="{D535121F-ABF6-42EA-F6E4-DF172BBE299A}"/>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858785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3FDCC11-B3D9-17BD-4966-83BD148560CF}"/>
              </a:ext>
            </a:extLst>
          </p:cNvPr>
          <p:cNvPicPr>
            <a:picLocks noChangeAspect="1"/>
          </p:cNvPicPr>
          <p:nvPr/>
        </p:nvPicPr>
        <p:blipFill rotWithShape="1">
          <a:blip r:embed="rId3"/>
          <a:srcRect b="10862"/>
          <a:stretch/>
        </p:blipFill>
        <p:spPr>
          <a:xfrm>
            <a:off x="4136524" y="1576571"/>
            <a:ext cx="3265624" cy="1940608"/>
          </a:xfrm>
          <a:prstGeom prst="rect">
            <a:avLst/>
          </a:prstGeom>
        </p:spPr>
      </p:pic>
      <p:pic>
        <p:nvPicPr>
          <p:cNvPr id="35" name="Picture 34">
            <a:extLst>
              <a:ext uri="{FF2B5EF4-FFF2-40B4-BE49-F238E27FC236}">
                <a16:creationId xmlns:a16="http://schemas.microsoft.com/office/drawing/2014/main" id="{41D1292D-0A21-0188-4841-4264B529D084}"/>
              </a:ext>
            </a:extLst>
          </p:cNvPr>
          <p:cNvPicPr>
            <a:picLocks noChangeAspect="1"/>
          </p:cNvPicPr>
          <p:nvPr/>
        </p:nvPicPr>
        <p:blipFill>
          <a:blip r:embed="rId4"/>
          <a:stretch>
            <a:fillRect/>
          </a:stretch>
        </p:blipFill>
        <p:spPr>
          <a:xfrm>
            <a:off x="318626" y="1761038"/>
            <a:ext cx="3147174" cy="1753073"/>
          </a:xfrm>
          <a:prstGeom prst="rect">
            <a:avLst/>
          </a:prstGeom>
        </p:spPr>
      </p:pic>
      <p:pic>
        <p:nvPicPr>
          <p:cNvPr id="28" name="Picture 27">
            <a:extLst>
              <a:ext uri="{FF2B5EF4-FFF2-40B4-BE49-F238E27FC236}">
                <a16:creationId xmlns:a16="http://schemas.microsoft.com/office/drawing/2014/main" id="{C686DBEF-17D5-AB65-02F0-AA9DB875210E}"/>
              </a:ext>
            </a:extLst>
          </p:cNvPr>
          <p:cNvPicPr>
            <a:picLocks noChangeAspect="1"/>
          </p:cNvPicPr>
          <p:nvPr/>
        </p:nvPicPr>
        <p:blipFill>
          <a:blip r:embed="rId5"/>
          <a:stretch>
            <a:fillRect/>
          </a:stretch>
        </p:blipFill>
        <p:spPr>
          <a:xfrm>
            <a:off x="8166628" y="1442102"/>
            <a:ext cx="3117238" cy="2075076"/>
          </a:xfrm>
          <a:prstGeom prst="rect">
            <a:avLst/>
          </a:prstGeom>
        </p:spPr>
      </p:pic>
      <p:pic>
        <p:nvPicPr>
          <p:cNvPr id="2" name="Picture 1">
            <a:extLst>
              <a:ext uri="{FF2B5EF4-FFF2-40B4-BE49-F238E27FC236}">
                <a16:creationId xmlns:a16="http://schemas.microsoft.com/office/drawing/2014/main" id="{01AABB65-A96A-07AB-9C61-7FBD6F2C88DD}"/>
              </a:ext>
            </a:extLst>
          </p:cNvPr>
          <p:cNvPicPr>
            <a:picLocks noChangeAspect="1"/>
          </p:cNvPicPr>
          <p:nvPr/>
        </p:nvPicPr>
        <p:blipFill rotWithShape="1">
          <a:blip r:embed="rId6"/>
          <a:srcRect l="7" t="938" r="-15954" b="36093"/>
          <a:stretch/>
        </p:blipFill>
        <p:spPr>
          <a:xfrm>
            <a:off x="323650" y="4354072"/>
            <a:ext cx="3147177" cy="1669843"/>
          </a:xfrm>
          <a:prstGeom prst="rect">
            <a:avLst/>
          </a:prstGeom>
        </p:spPr>
      </p:pic>
      <p:grpSp>
        <p:nvGrpSpPr>
          <p:cNvPr id="19" name="Group 18">
            <a:extLst>
              <a:ext uri="{FF2B5EF4-FFF2-40B4-BE49-F238E27FC236}">
                <a16:creationId xmlns:a16="http://schemas.microsoft.com/office/drawing/2014/main" id="{FBB22A47-F6DF-6A5F-CE62-8DC13C5C4338}"/>
              </a:ext>
            </a:extLst>
          </p:cNvPr>
          <p:cNvGrpSpPr/>
          <p:nvPr/>
        </p:nvGrpSpPr>
        <p:grpSpPr>
          <a:xfrm>
            <a:off x="287627" y="1369439"/>
            <a:ext cx="3178720" cy="396542"/>
            <a:chOff x="9233423" y="1654900"/>
            <a:chExt cx="2702384" cy="319384"/>
          </a:xfrm>
        </p:grpSpPr>
        <p:sp>
          <p:nvSpPr>
            <p:cNvPr id="20" name="Rectangle 19">
              <a:extLst>
                <a:ext uri="{FF2B5EF4-FFF2-40B4-BE49-F238E27FC236}">
                  <a16:creationId xmlns:a16="http://schemas.microsoft.com/office/drawing/2014/main" id="{CF48922B-71C8-041B-ED4D-ABE9C783603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435541F-B023-839E-3D22-F0C1BB7FD691}"/>
                </a:ext>
              </a:extLst>
            </p:cNvPr>
            <p:cNvSpPr txBox="1"/>
            <p:nvPr/>
          </p:nvSpPr>
          <p:spPr>
            <a:xfrm>
              <a:off x="9233423" y="1662321"/>
              <a:ext cx="2668252" cy="285435"/>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Interchange Improvements</a:t>
              </a:r>
            </a:p>
          </p:txBody>
        </p:sp>
      </p:grpSp>
      <p:grpSp>
        <p:nvGrpSpPr>
          <p:cNvPr id="29" name="Group 28">
            <a:extLst>
              <a:ext uri="{FF2B5EF4-FFF2-40B4-BE49-F238E27FC236}">
                <a16:creationId xmlns:a16="http://schemas.microsoft.com/office/drawing/2014/main" id="{C0A31ACF-2D1C-E0B3-8A22-C0D562D11737}"/>
              </a:ext>
            </a:extLst>
          </p:cNvPr>
          <p:cNvGrpSpPr/>
          <p:nvPr/>
        </p:nvGrpSpPr>
        <p:grpSpPr>
          <a:xfrm>
            <a:off x="4075488" y="3915589"/>
            <a:ext cx="4023606" cy="2111585"/>
            <a:chOff x="8370124" y="3918430"/>
            <a:chExt cx="3287582" cy="1641520"/>
          </a:xfrm>
        </p:grpSpPr>
        <p:pic>
          <p:nvPicPr>
            <p:cNvPr id="30" name="Picture 29">
              <a:extLst>
                <a:ext uri="{FF2B5EF4-FFF2-40B4-BE49-F238E27FC236}">
                  <a16:creationId xmlns:a16="http://schemas.microsoft.com/office/drawing/2014/main" id="{E3F7F79C-6B5A-168B-B216-D1FF9A545F75}"/>
                </a:ext>
              </a:extLst>
            </p:cNvPr>
            <p:cNvPicPr>
              <a:picLocks noChangeAspect="1"/>
            </p:cNvPicPr>
            <p:nvPr/>
          </p:nvPicPr>
          <p:blipFill rotWithShape="1">
            <a:blip r:embed="rId7">
              <a:extLst>
                <a:ext uri="{28A0092B-C50C-407E-A947-70E740481C1C}">
                  <a14:useLocalDpi xmlns:a14="http://schemas.microsoft.com/office/drawing/2010/main" val="0"/>
                </a:ext>
              </a:extLst>
            </a:blip>
            <a:srcRect t="2312" b="2312"/>
            <a:stretch/>
          </p:blipFill>
          <p:spPr>
            <a:xfrm>
              <a:off x="8414367" y="4234642"/>
              <a:ext cx="2677988" cy="1325308"/>
            </a:xfrm>
            <a:prstGeom prst="rect">
              <a:avLst/>
            </a:prstGeom>
          </p:spPr>
        </p:pic>
        <p:grpSp>
          <p:nvGrpSpPr>
            <p:cNvPr id="31" name="Group 30">
              <a:extLst>
                <a:ext uri="{FF2B5EF4-FFF2-40B4-BE49-F238E27FC236}">
                  <a16:creationId xmlns:a16="http://schemas.microsoft.com/office/drawing/2014/main" id="{29D1F493-2AA8-1DA3-E156-F0314D43A4D4}"/>
                </a:ext>
              </a:extLst>
            </p:cNvPr>
            <p:cNvGrpSpPr/>
            <p:nvPr/>
          </p:nvGrpSpPr>
          <p:grpSpPr>
            <a:xfrm>
              <a:off x="8370124" y="3918430"/>
              <a:ext cx="3287582" cy="319384"/>
              <a:chOff x="8370124" y="3918430"/>
              <a:chExt cx="3287582" cy="319384"/>
            </a:xfrm>
          </p:grpSpPr>
          <p:sp>
            <p:nvSpPr>
              <p:cNvPr id="32" name="Rectangle 31">
                <a:extLst>
                  <a:ext uri="{FF2B5EF4-FFF2-40B4-BE49-F238E27FC236}">
                    <a16:creationId xmlns:a16="http://schemas.microsoft.com/office/drawing/2014/main" id="{8D6B66ED-D7EC-A1C4-93DD-ECA409BADDBD}"/>
                  </a:ext>
                </a:extLst>
              </p:cNvPr>
              <p:cNvSpPr/>
              <p:nvPr/>
            </p:nvSpPr>
            <p:spPr>
              <a:xfrm>
                <a:off x="8414367" y="391843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6">
                <a:extLst>
                  <a:ext uri="{FF2B5EF4-FFF2-40B4-BE49-F238E27FC236}">
                    <a16:creationId xmlns:a16="http://schemas.microsoft.com/office/drawing/2014/main" id="{5A9533DC-800A-C4D9-5C1A-356DACA5B585}"/>
                  </a:ext>
                </a:extLst>
              </p:cNvPr>
              <p:cNvSpPr txBox="1"/>
              <p:nvPr/>
            </p:nvSpPr>
            <p:spPr>
              <a:xfrm>
                <a:off x="8370124" y="3921912"/>
                <a:ext cx="3287582" cy="286469"/>
              </a:xfrm>
              <a:prstGeom prst="rect">
                <a:avLst/>
              </a:prstGeom>
              <a:noFill/>
            </p:spPr>
            <p:txBody>
              <a:bodyPr wrap="square" anchor="b">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Landscaping Features</a:t>
                </a:r>
              </a:p>
            </p:txBody>
          </p:sp>
        </p:grpSp>
      </p:grpSp>
      <p:sp>
        <p:nvSpPr>
          <p:cNvPr id="36" name="Title 1">
            <a:extLst>
              <a:ext uri="{FF2B5EF4-FFF2-40B4-BE49-F238E27FC236}">
                <a16:creationId xmlns:a16="http://schemas.microsoft.com/office/drawing/2014/main" id="{A5C2247C-F457-E2FA-6494-B703A14FEF24}"/>
              </a:ext>
            </a:extLst>
          </p:cNvPr>
          <p:cNvSpPr txBox="1">
            <a:spLocks/>
          </p:cNvSpPr>
          <p:nvPr/>
        </p:nvSpPr>
        <p:spPr>
          <a:xfrm>
            <a:off x="281591" y="294330"/>
            <a:ext cx="9625125" cy="407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lang="en-US" sz="32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4" name="Rectangle 3">
            <a:extLst>
              <a:ext uri="{FF2B5EF4-FFF2-40B4-BE49-F238E27FC236}">
                <a16:creationId xmlns:a16="http://schemas.microsoft.com/office/drawing/2014/main" id="{07FC6141-7D83-EDD5-AB68-EDC5E7992290}"/>
              </a:ext>
            </a:extLst>
          </p:cNvPr>
          <p:cNvSpPr/>
          <p:nvPr/>
        </p:nvSpPr>
        <p:spPr>
          <a:xfrm>
            <a:off x="4136919" y="1372192"/>
            <a:ext cx="3266188" cy="3898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Design Improvements</a:t>
            </a:r>
          </a:p>
        </p:txBody>
      </p:sp>
      <p:pic>
        <p:nvPicPr>
          <p:cNvPr id="14" name="Picture 13">
            <a:extLst>
              <a:ext uri="{FF2B5EF4-FFF2-40B4-BE49-F238E27FC236}">
                <a16:creationId xmlns:a16="http://schemas.microsoft.com/office/drawing/2014/main" id="{84639826-BB87-317E-D606-A3CBC96E822E}"/>
              </a:ext>
            </a:extLst>
          </p:cNvPr>
          <p:cNvPicPr>
            <a:picLocks noChangeAspect="1"/>
          </p:cNvPicPr>
          <p:nvPr/>
        </p:nvPicPr>
        <p:blipFill rotWithShape="1">
          <a:blip r:embed="rId8">
            <a:extLst>
              <a:ext uri="{28A0092B-C50C-407E-A947-70E740481C1C}">
                <a14:useLocalDpi xmlns:a14="http://schemas.microsoft.com/office/drawing/2010/main" val="0"/>
              </a:ext>
            </a:extLst>
          </a:blip>
          <a:srcRect t="6680" b="26874"/>
          <a:stretch/>
        </p:blipFill>
        <p:spPr>
          <a:xfrm>
            <a:off x="8186307" y="4355992"/>
            <a:ext cx="3132618" cy="1666486"/>
          </a:xfrm>
          <a:prstGeom prst="rect">
            <a:avLst/>
          </a:prstGeom>
        </p:spPr>
      </p:pic>
      <p:grpSp>
        <p:nvGrpSpPr>
          <p:cNvPr id="15" name="Group 14">
            <a:extLst>
              <a:ext uri="{FF2B5EF4-FFF2-40B4-BE49-F238E27FC236}">
                <a16:creationId xmlns:a16="http://schemas.microsoft.com/office/drawing/2014/main" id="{DFFA1DC5-D5C5-004A-B269-07894061DEA4}"/>
              </a:ext>
            </a:extLst>
          </p:cNvPr>
          <p:cNvGrpSpPr/>
          <p:nvPr/>
        </p:nvGrpSpPr>
        <p:grpSpPr>
          <a:xfrm>
            <a:off x="8149696" y="3947403"/>
            <a:ext cx="3161156" cy="403739"/>
            <a:chOff x="9233423" y="1654900"/>
            <a:chExt cx="2702384" cy="319384"/>
          </a:xfrm>
        </p:grpSpPr>
        <p:sp>
          <p:nvSpPr>
            <p:cNvPr id="22" name="Rectangle 21">
              <a:extLst>
                <a:ext uri="{FF2B5EF4-FFF2-40B4-BE49-F238E27FC236}">
                  <a16:creationId xmlns:a16="http://schemas.microsoft.com/office/drawing/2014/main" id="{42DAC0B1-FD93-F0C3-46A9-5998F8633BA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F96560F-E1E6-2861-0AF2-9268CFE17738}"/>
                </a:ext>
              </a:extLst>
            </p:cNvPr>
            <p:cNvSpPr txBox="1"/>
            <p:nvPr/>
          </p:nvSpPr>
          <p:spPr>
            <a:xfrm>
              <a:off x="9233423" y="1662321"/>
              <a:ext cx="2668252" cy="285994"/>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Sound Wall Improvements </a:t>
              </a:r>
            </a:p>
          </p:txBody>
        </p:sp>
      </p:grpSp>
      <p:grpSp>
        <p:nvGrpSpPr>
          <p:cNvPr id="6" name="Group 5">
            <a:extLst>
              <a:ext uri="{FF2B5EF4-FFF2-40B4-BE49-F238E27FC236}">
                <a16:creationId xmlns:a16="http://schemas.microsoft.com/office/drawing/2014/main" id="{428AB417-E1E9-9FAB-83F2-04498B8DAC09}"/>
              </a:ext>
            </a:extLst>
          </p:cNvPr>
          <p:cNvGrpSpPr/>
          <p:nvPr/>
        </p:nvGrpSpPr>
        <p:grpSpPr>
          <a:xfrm>
            <a:off x="324993" y="3983701"/>
            <a:ext cx="3152679" cy="378080"/>
            <a:chOff x="9257819" y="1654900"/>
            <a:chExt cx="2677988" cy="319384"/>
          </a:xfrm>
        </p:grpSpPr>
        <p:sp>
          <p:nvSpPr>
            <p:cNvPr id="7" name="Rectangle 6">
              <a:extLst>
                <a:ext uri="{FF2B5EF4-FFF2-40B4-BE49-F238E27FC236}">
                  <a16:creationId xmlns:a16="http://schemas.microsoft.com/office/drawing/2014/main" id="{64F62B6E-24D0-983F-DD30-279F369E6E8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472E80C-079C-4AE2-3093-88B7CC334362}"/>
                </a:ext>
              </a:extLst>
            </p:cNvPr>
            <p:cNvSpPr txBox="1"/>
            <p:nvPr/>
          </p:nvSpPr>
          <p:spPr>
            <a:xfrm>
              <a:off x="9267336" y="1661330"/>
              <a:ext cx="2668250" cy="285994"/>
            </a:xfrm>
            <a:prstGeom prst="rect">
              <a:avLst/>
            </a:prstGeom>
            <a:noFill/>
          </p:spPr>
          <p:txBody>
            <a:bodyPr wrap="square" lIns="91440" tIns="45720" rIns="91440" bIns="45720" anchor="b">
              <a:spAutoFit/>
            </a:bodyPr>
            <a:lstStyle/>
            <a:p>
              <a:pPr>
                <a:defRPr/>
              </a:pPr>
              <a:r>
                <a:rPr lang="en-US" sz="1600" b="1">
                  <a:solidFill>
                    <a:srgbClr val="FFFFFF"/>
                  </a:solidFill>
                  <a:latin typeface="Calibri" panose="020F0502020204030204"/>
                  <a:ea typeface="Calibri"/>
                  <a:cs typeface="Calibri"/>
                </a:rPr>
                <a:t>Traffic Signals </a:t>
              </a:r>
              <a:endParaRPr lang="en-US" sz="16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grpSp>
      <p:grpSp>
        <p:nvGrpSpPr>
          <p:cNvPr id="9" name="Group 8">
            <a:extLst>
              <a:ext uri="{FF2B5EF4-FFF2-40B4-BE49-F238E27FC236}">
                <a16:creationId xmlns:a16="http://schemas.microsoft.com/office/drawing/2014/main" id="{48653F60-CCA2-A375-7B4F-4BD278F348D6}"/>
              </a:ext>
            </a:extLst>
          </p:cNvPr>
          <p:cNvGrpSpPr/>
          <p:nvPr/>
        </p:nvGrpSpPr>
        <p:grpSpPr>
          <a:xfrm>
            <a:off x="8168582" y="1369007"/>
            <a:ext cx="3123758" cy="394879"/>
            <a:chOff x="9257819" y="1654900"/>
            <a:chExt cx="2677988" cy="319384"/>
          </a:xfrm>
        </p:grpSpPr>
        <p:sp>
          <p:nvSpPr>
            <p:cNvPr id="10" name="Rectangle 9">
              <a:extLst>
                <a:ext uri="{FF2B5EF4-FFF2-40B4-BE49-F238E27FC236}">
                  <a16:creationId xmlns:a16="http://schemas.microsoft.com/office/drawing/2014/main" id="{CAB35795-FE43-85D7-56DD-4C79E4659C1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3E8E9A0-96E4-F586-8D88-DF1C2E677663}"/>
                </a:ext>
              </a:extLst>
            </p:cNvPr>
            <p:cNvSpPr txBox="1"/>
            <p:nvPr/>
          </p:nvSpPr>
          <p:spPr>
            <a:xfrm>
              <a:off x="9263721" y="1666480"/>
              <a:ext cx="2637955" cy="267818"/>
            </a:xfrm>
            <a:prstGeom prst="rect">
              <a:avLst/>
            </a:prstGeom>
            <a:noFill/>
          </p:spPr>
          <p:txBody>
            <a:bodyPr wrap="square" lIns="91440" tIns="45720" rIns="91440" bIns="45720" anchor="b">
              <a:spAutoFit/>
            </a:bodyPr>
            <a:lstStyle/>
            <a:p>
              <a:pPr>
                <a:defRPr/>
              </a:pPr>
              <a:r>
                <a:rPr lang="en-US" sz="1600" b="1">
                  <a:solidFill>
                    <a:srgbClr val="FFFFFF"/>
                  </a:solidFill>
                  <a:latin typeface="Calibri" panose="020F0502020204030204"/>
                </a:rPr>
                <a:t>Auxiliary Lanes</a:t>
              </a:r>
              <a:endParaRPr lang="en-US">
                <a:ea typeface="+mn-ea"/>
                <a:cs typeface="+mn-cs"/>
              </a:endParaRPr>
            </a:p>
          </p:txBody>
        </p:sp>
      </p:grpSp>
      <p:grpSp>
        <p:nvGrpSpPr>
          <p:cNvPr id="3" name="Group 2">
            <a:extLst>
              <a:ext uri="{FF2B5EF4-FFF2-40B4-BE49-F238E27FC236}">
                <a16:creationId xmlns:a16="http://schemas.microsoft.com/office/drawing/2014/main" id="{D2057A20-074A-066D-1F68-DC934F32393C}"/>
              </a:ext>
            </a:extLst>
          </p:cNvPr>
          <p:cNvGrpSpPr/>
          <p:nvPr/>
        </p:nvGrpSpPr>
        <p:grpSpPr>
          <a:xfrm>
            <a:off x="11204771" y="131568"/>
            <a:ext cx="734666" cy="719368"/>
            <a:chOff x="5798783" y="4134076"/>
            <a:chExt cx="1212334" cy="1187090"/>
          </a:xfrm>
        </p:grpSpPr>
        <p:grpSp>
          <p:nvGrpSpPr>
            <p:cNvPr id="5" name="Group 4">
              <a:extLst>
                <a:ext uri="{FF2B5EF4-FFF2-40B4-BE49-F238E27FC236}">
                  <a16:creationId xmlns:a16="http://schemas.microsoft.com/office/drawing/2014/main" id="{2B109F76-6625-DFDA-F007-15DABF983D82}"/>
                </a:ext>
              </a:extLst>
            </p:cNvPr>
            <p:cNvGrpSpPr/>
            <p:nvPr/>
          </p:nvGrpSpPr>
          <p:grpSpPr>
            <a:xfrm>
              <a:off x="5798783" y="4134076"/>
              <a:ext cx="1212334" cy="1187090"/>
              <a:chOff x="533401" y="475766"/>
              <a:chExt cx="1127760" cy="1104277"/>
            </a:xfrm>
          </p:grpSpPr>
          <p:pic>
            <p:nvPicPr>
              <p:cNvPr id="13" name="Graphic 12" descr="Alien Face with solid fill">
                <a:extLst>
                  <a:ext uri="{FF2B5EF4-FFF2-40B4-BE49-F238E27FC236}">
                    <a16:creationId xmlns:a16="http://schemas.microsoft.com/office/drawing/2014/main" id="{EDCC4614-89AD-3B6A-DB6E-9A4F1311CF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E4558E25-473F-8A4B-A9F8-FEC4B08501D1}"/>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2" name="Picture 10">
              <a:extLst>
                <a:ext uri="{FF2B5EF4-FFF2-40B4-BE49-F238E27FC236}">
                  <a16:creationId xmlns:a16="http://schemas.microsoft.com/office/drawing/2014/main" id="{767CB4D1-A89C-7B2E-175A-48C73B1D97D9}"/>
                </a:ext>
              </a:extLst>
            </p:cNvPr>
            <p:cNvPicPr>
              <a:picLocks noChangeAspect="1" noChangeArrowheads="1"/>
            </p:cNvPicPr>
            <p:nvPr/>
          </p:nvPicPr>
          <p:blipFill rotWithShape="1">
            <a:blip r:embed="rId11">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
            <a:extLst>
              <a:ext uri="{FF2B5EF4-FFF2-40B4-BE49-F238E27FC236}">
                <a16:creationId xmlns:a16="http://schemas.microsoft.com/office/drawing/2014/main" id="{5BE77348-89E3-F714-A49E-86DB697529C4}"/>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657720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1625542" y="1280398"/>
            <a:ext cx="8082337" cy="467820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$170.6M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$39.0M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$122.6M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$49.4M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$2.5M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$46.9M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$220.0M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B6D01C6-AC9D-46BB-8183-5AF41048FAAF}"/>
              </a:ext>
            </a:extLst>
          </p:cNvPr>
          <p:cNvSpPr txBox="1">
            <a:spLocks/>
          </p:cNvSpPr>
          <p:nvPr/>
        </p:nvSpPr>
        <p:spPr>
          <a:xfrm>
            <a:off x="80360" y="705"/>
            <a:ext cx="10204673" cy="546681"/>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endParaRPr>
          </a:p>
        </p:txBody>
      </p:sp>
      <p:grpSp>
        <p:nvGrpSpPr>
          <p:cNvPr id="9" name="Group 8">
            <a:extLst>
              <a:ext uri="{FF2B5EF4-FFF2-40B4-BE49-F238E27FC236}">
                <a16:creationId xmlns:a16="http://schemas.microsoft.com/office/drawing/2014/main" id="{4E16B147-9D5A-1815-673C-AED8C7028434}"/>
              </a:ext>
            </a:extLst>
          </p:cNvPr>
          <p:cNvGrpSpPr/>
          <p:nvPr/>
        </p:nvGrpSpPr>
        <p:grpSpPr>
          <a:xfrm>
            <a:off x="11204771" y="131568"/>
            <a:ext cx="734666" cy="719368"/>
            <a:chOff x="5798783" y="4134076"/>
            <a:chExt cx="1212334" cy="1187090"/>
          </a:xfrm>
        </p:grpSpPr>
        <p:grpSp>
          <p:nvGrpSpPr>
            <p:cNvPr id="10" name="Group 9">
              <a:extLst>
                <a:ext uri="{FF2B5EF4-FFF2-40B4-BE49-F238E27FC236}">
                  <a16:creationId xmlns:a16="http://schemas.microsoft.com/office/drawing/2014/main" id="{9E505B78-2276-5A66-0629-A85ABF06C453}"/>
                </a:ext>
              </a:extLst>
            </p:cNvPr>
            <p:cNvGrpSpPr/>
            <p:nvPr/>
          </p:nvGrpSpPr>
          <p:grpSpPr>
            <a:xfrm>
              <a:off x="5798783" y="4134076"/>
              <a:ext cx="1212334" cy="1187090"/>
              <a:chOff x="533401" y="475766"/>
              <a:chExt cx="1127760" cy="1104277"/>
            </a:xfrm>
          </p:grpSpPr>
          <p:pic>
            <p:nvPicPr>
              <p:cNvPr id="12" name="Graphic 11" descr="Alien Face with solid fill">
                <a:extLst>
                  <a:ext uri="{FF2B5EF4-FFF2-40B4-BE49-F238E27FC236}">
                    <a16:creationId xmlns:a16="http://schemas.microsoft.com/office/drawing/2014/main" id="{053904B8-6A2F-FFB6-076E-A598E91F3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13" name="Oval 12">
                <a:extLst>
                  <a:ext uri="{FF2B5EF4-FFF2-40B4-BE49-F238E27FC236}">
                    <a16:creationId xmlns:a16="http://schemas.microsoft.com/office/drawing/2014/main" id="{F9FA873F-ADFF-418C-A871-D930A1174C4A}"/>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46818510-FEF9-C5DF-DE70-61AFC73929CF}"/>
                </a:ext>
              </a:extLst>
            </p:cNvPr>
            <p:cNvPicPr>
              <a:picLocks noChangeAspect="1" noChangeArrowheads="1"/>
            </p:cNvPicPr>
            <p:nvPr/>
          </p:nvPicPr>
          <p:blipFill rotWithShape="1">
            <a:blip r:embed="rId6">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
            <a:extLst>
              <a:ext uri="{FF2B5EF4-FFF2-40B4-BE49-F238E27FC236}">
                <a16:creationId xmlns:a16="http://schemas.microsoft.com/office/drawing/2014/main" id="{3DC7F907-4F23-8C19-4AF7-6EC34C518FD3}"/>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878764254"/>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DB23D4-454F-7BBD-2158-DDCC88968E5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CD7BA0E3-8CE3-C65E-59EC-B63E74C29922}"/>
              </a:ext>
            </a:extLst>
          </p:cNvPr>
          <p:cNvSpPr>
            <a:spLocks noGrp="1"/>
          </p:cNvSpPr>
          <p:nvPr>
            <p:ph type="title"/>
          </p:nvPr>
        </p:nvSpPr>
        <p:spPr>
          <a:xfrm>
            <a:off x="151190" y="237369"/>
            <a:ext cx="10022222" cy="407161"/>
          </a:xfrm>
        </p:spPr>
        <p:txBody>
          <a:bodyPr/>
          <a:lstStyle/>
          <a:p>
            <a:r>
              <a:rPr lang="en-US"/>
              <a:t>Investment Plan Measure R/M Investment Summary – </a:t>
            </a:r>
            <a:br>
              <a:rPr lang="en-US"/>
            </a:br>
            <a:r>
              <a:rPr lang="en-US"/>
              <a:t>Freeway Safety and Interchange Improvements</a:t>
            </a:r>
          </a:p>
        </p:txBody>
      </p:sp>
      <p:sp>
        <p:nvSpPr>
          <p:cNvPr id="7" name="TextBox 6">
            <a:extLst>
              <a:ext uri="{FF2B5EF4-FFF2-40B4-BE49-F238E27FC236}">
                <a16:creationId xmlns:a16="http://schemas.microsoft.com/office/drawing/2014/main" id="{D07B397F-FB3D-8265-9F16-59AE4831621B}"/>
              </a:ext>
            </a:extLst>
          </p:cNvPr>
          <p:cNvSpPr txBox="1"/>
          <p:nvPr/>
        </p:nvSpPr>
        <p:spPr>
          <a:xfrm>
            <a:off x="280217" y="5890192"/>
            <a:ext cx="1612977" cy="831283"/>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43A1CE-B7FA-6D60-650E-C8928368E44D}"/>
              </a:ext>
            </a:extLst>
          </p:cNvPr>
          <p:cNvSpPr txBox="1"/>
          <p:nvPr/>
        </p:nvSpPr>
        <p:spPr>
          <a:xfrm>
            <a:off x="307257" y="5992152"/>
            <a:ext cx="11577485" cy="86177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Estimated project costs are totaled from individual city submissions</a:t>
            </a: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112395" indent="-112395">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LB-ELA Interchange Improvements:</a:t>
            </a:r>
            <a:r>
              <a:rPr lang="en-US" sz="1000" i="1">
                <a:solidFill>
                  <a:srgbClr val="000000"/>
                </a:solidFill>
                <a:latin typeface="Calibri" panose="020F0502020204030204"/>
              </a:rPr>
              <a:t>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I-710/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Firestone, Florence, Willow, Del Amo, Long Beach Blvd, Alondra and Modifications of SB </a:t>
            </a:r>
            <a:r>
              <a:rPr lang="en-US" sz="1000">
                <a:solidFill>
                  <a:srgbClr val="000000"/>
                </a:solidFill>
                <a:latin typeface="Calibri" panose="020F0502020204030204"/>
              </a:rPr>
              <a:t>I-710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to SR 91 Connectors, Imperial. Anaheim, PCH, Wardlow;</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LB-ELA Auxiliary Lanes</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lang="en-US" sz="1000">
                <a:solidFill>
                  <a:srgbClr val="000000"/>
                </a:solidFill>
                <a:latin typeface="Calibri" panose="020F0502020204030204"/>
              </a:rPr>
              <a:t>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 Willow St to Wardlow St, Del Amo Blvd to Long Beach Blvd;</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Connector Project Improvements:</a:t>
            </a:r>
            <a:r>
              <a:rPr lang="en-US" sz="1000" i="1">
                <a:solidFill>
                  <a:srgbClr val="000000"/>
                </a:solidFill>
                <a:latin typeface="Calibri" panose="020F0502020204030204"/>
              </a:rPr>
              <a:t>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I-710/I-405, I-710/I-105</a:t>
            </a:r>
            <a:endParaRPr lang="en-US" sz="1000" b="0" i="0" u="none" strike="noStrike" kern="1200" cap="none" spc="0" normalizeH="0" baseline="0" noProof="0">
              <a:ln>
                <a:noFill/>
              </a:ln>
              <a:solidFill>
                <a:srgbClr val="000000"/>
              </a:solidFill>
              <a:effectLst/>
              <a:highlight>
                <a:srgbClr val="FFFF00"/>
              </a:highlight>
              <a:uLnTx/>
              <a:uFillTx/>
              <a:latin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***Freeway Alternative Analysis will determine 3-4 priority projects that undergo Freeway CEQA/NEPA phase.</a:t>
            </a:r>
            <a:endParaRPr lang="en-US" sz="10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****Freeway CEQA/NEPA Phase will determine top 2-3 Environmentally Cleared </a:t>
            </a:r>
            <a:r>
              <a:rPr lang="en-US" sz="1000">
                <a:solidFill>
                  <a:srgbClr val="000000"/>
                </a:solidFill>
                <a:latin typeface="Calibri" panose="020F0502020204030204"/>
              </a:rPr>
              <a:t>Projects</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2" name="object 2">
            <a:extLst>
              <a:ext uri="{FF2B5EF4-FFF2-40B4-BE49-F238E27FC236}">
                <a16:creationId xmlns:a16="http://schemas.microsoft.com/office/drawing/2014/main" id="{B35DA0A6-DE6C-D9AD-353B-E313863F3F4E}"/>
              </a:ext>
            </a:extLst>
          </p:cNvPr>
          <p:cNvGraphicFramePr>
            <a:graphicFrameLocks noGrp="1"/>
          </p:cNvGraphicFramePr>
          <p:nvPr>
            <p:extLst>
              <p:ext uri="{D42A27DB-BD31-4B8C-83A1-F6EECF244321}">
                <p14:modId xmlns:p14="http://schemas.microsoft.com/office/powerpoint/2010/main" val="728312345"/>
              </p:ext>
            </p:extLst>
          </p:nvPr>
        </p:nvGraphicFramePr>
        <p:xfrm>
          <a:off x="334298" y="981870"/>
          <a:ext cx="11373491" cy="5024629"/>
        </p:xfrm>
        <a:graphic>
          <a:graphicData uri="http://schemas.openxmlformats.org/drawingml/2006/table">
            <a:tbl>
              <a:tblPr firstRow="1" bandRow="1">
                <a:tableStyleId>{2D5ABB26-0587-4C30-8999-92F81FD0307C}</a:tableStyleId>
              </a:tblPr>
              <a:tblGrid>
                <a:gridCol w="606516">
                  <a:extLst>
                    <a:ext uri="{9D8B030D-6E8A-4147-A177-3AD203B41FA5}">
                      <a16:colId xmlns:a16="http://schemas.microsoft.com/office/drawing/2014/main" val="3144653476"/>
                    </a:ext>
                  </a:extLst>
                </a:gridCol>
                <a:gridCol w="2264329">
                  <a:extLst>
                    <a:ext uri="{9D8B030D-6E8A-4147-A177-3AD203B41FA5}">
                      <a16:colId xmlns:a16="http://schemas.microsoft.com/office/drawing/2014/main" val="20000"/>
                    </a:ext>
                  </a:extLst>
                </a:gridCol>
                <a:gridCol w="3205931">
                  <a:extLst>
                    <a:ext uri="{9D8B030D-6E8A-4147-A177-3AD203B41FA5}">
                      <a16:colId xmlns:a16="http://schemas.microsoft.com/office/drawing/2014/main" val="20001"/>
                    </a:ext>
                  </a:extLst>
                </a:gridCol>
                <a:gridCol w="2054832">
                  <a:extLst>
                    <a:ext uri="{9D8B030D-6E8A-4147-A177-3AD203B41FA5}">
                      <a16:colId xmlns:a16="http://schemas.microsoft.com/office/drawing/2014/main" val="20002"/>
                    </a:ext>
                  </a:extLst>
                </a:gridCol>
                <a:gridCol w="1643865">
                  <a:extLst>
                    <a:ext uri="{9D8B030D-6E8A-4147-A177-3AD203B41FA5}">
                      <a16:colId xmlns:a16="http://schemas.microsoft.com/office/drawing/2014/main" val="20003"/>
                    </a:ext>
                  </a:extLst>
                </a:gridCol>
                <a:gridCol w="1598018">
                  <a:extLst>
                    <a:ext uri="{9D8B030D-6E8A-4147-A177-3AD203B41FA5}">
                      <a16:colId xmlns:a16="http://schemas.microsoft.com/office/drawing/2014/main" val="20004"/>
                    </a:ext>
                  </a:extLst>
                </a:gridCol>
              </a:tblGrid>
              <a:tr h="448757">
                <a:tc gridSpan="2">
                  <a:txBody>
                    <a:bodyPr/>
                    <a:lstStyle/>
                    <a:p>
                      <a:pPr marL="0" indent="0" algn="l">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hMerge="1">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303930936"/>
                  </a:ext>
                </a:extLst>
              </a:tr>
              <a:tr h="492096">
                <a:tc rowSpan="3">
                  <a:txBody>
                    <a:bodyPr/>
                    <a:lstStyle/>
                    <a:p>
                      <a:pPr marL="58738" indent="0" algn="ctr">
                        <a:lnSpc>
                          <a:spcPct val="100000"/>
                        </a:lnSpc>
                        <a:spcBef>
                          <a:spcPts val="565"/>
                        </a:spcBef>
                      </a:pPr>
                      <a:endParaRPr lang="en-US" sz="1400">
                        <a:latin typeface="Calibri"/>
                        <a:cs typeface="Calibri"/>
                      </a:endParaRPr>
                    </a:p>
                    <a:p>
                      <a:pPr marL="58738" indent="0" algn="ctr">
                        <a:lnSpc>
                          <a:spcPct val="100000"/>
                        </a:lnSpc>
                        <a:spcBef>
                          <a:spcPts val="565"/>
                        </a:spcBef>
                      </a:pPr>
                      <a:endParaRPr lang="en-US" sz="1400">
                        <a:latin typeface="Calibri"/>
                        <a:cs typeface="Calibri"/>
                      </a:endParaRPr>
                    </a:p>
                    <a:p>
                      <a:pPr marL="58738" indent="-58738" algn="ctr">
                        <a:lnSpc>
                          <a:spcPct val="100000"/>
                        </a:lnSpc>
                        <a:spcBef>
                          <a:spcPts val="565"/>
                        </a:spcBef>
                      </a:pPr>
                      <a:r>
                        <a:rPr lang="en-US" sz="1400">
                          <a:latin typeface="Calibri"/>
                          <a:cs typeface="Calibri"/>
                        </a:rPr>
                        <a:t>Various</a:t>
                      </a:r>
                      <a:endParaRPr sz="1400">
                        <a:latin typeface="Calibri"/>
                        <a:cs typeface="Calibri"/>
                      </a:endParaRPr>
                    </a:p>
                  </a:txBody>
                  <a:tcPr marL="0" marR="0" marT="7175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8738" indent="0">
                        <a:lnSpc>
                          <a:spcPct val="100000"/>
                        </a:lnSpc>
                        <a:spcBef>
                          <a:spcPts val="565"/>
                        </a:spcBef>
                      </a:pPr>
                      <a:r>
                        <a:rPr lang="fr-FR" sz="1400">
                          <a:latin typeface="Calibri"/>
                          <a:cs typeface="Calibri"/>
                        </a:rPr>
                        <a:t>12 </a:t>
                      </a:r>
                      <a:r>
                        <a:rPr lang="fr-FR" sz="1400" spc="-10">
                          <a:latin typeface="Calibri"/>
                          <a:cs typeface="Calibri"/>
                        </a:rPr>
                        <a:t>Interchanges </a:t>
                      </a:r>
                      <a:r>
                        <a:rPr lang="fr-FR" sz="1400">
                          <a:latin typeface="Calibri"/>
                          <a:cs typeface="Calibri"/>
                        </a:rPr>
                        <a:t>+ 2 Auxiliary</a:t>
                      </a:r>
                      <a:r>
                        <a:rPr lang="fr-FR" sz="1400" spc="-45">
                          <a:latin typeface="Calibri"/>
                          <a:cs typeface="Calibri"/>
                        </a:rPr>
                        <a:t> </a:t>
                      </a:r>
                      <a:r>
                        <a:rPr lang="fr-FR" sz="1400">
                          <a:latin typeface="Calibri"/>
                          <a:cs typeface="Calibri"/>
                        </a:rPr>
                        <a:t>Lanes</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10">
                          <a:latin typeface="Calibri"/>
                          <a:cs typeface="Calibri"/>
                        </a:rPr>
                        <a:t>Freeway </a:t>
                      </a:r>
                      <a:r>
                        <a:rPr lang="en-US" sz="1400" spc="-5">
                          <a:latin typeface="Calibri"/>
                          <a:cs typeface="Calibri"/>
                        </a:rPr>
                        <a:t>Alternative</a:t>
                      </a:r>
                      <a:r>
                        <a:rPr lang="en-US" sz="1400" spc="-75">
                          <a:latin typeface="Calibri"/>
                          <a:cs typeface="Calibri"/>
                        </a:rPr>
                        <a:t> </a:t>
                      </a:r>
                      <a:r>
                        <a:rPr lang="en-US" sz="1400" spc="-5">
                          <a:latin typeface="Calibri"/>
                          <a:cs typeface="Calibri"/>
                        </a:rPr>
                        <a:t>Analysis**</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algn="ctr">
                        <a:lnSpc>
                          <a:spcPct val="100000"/>
                        </a:lnSpc>
                        <a:spcBef>
                          <a:spcPts val="565"/>
                        </a:spcBef>
                      </a:pPr>
                      <a:endParaRPr lang="en-US" sz="100">
                        <a:latin typeface="Calibri"/>
                        <a:cs typeface="Calibri"/>
                      </a:endParaRPr>
                    </a:p>
                    <a:p>
                      <a:pPr marL="34290" algn="ctr">
                        <a:lnSpc>
                          <a:spcPct val="100000"/>
                        </a:lnSpc>
                        <a:spcBef>
                          <a:spcPts val="565"/>
                        </a:spcBef>
                      </a:pPr>
                      <a:r>
                        <a:rPr lang="en-US" sz="1400">
                          <a:latin typeface="Calibri"/>
                          <a:cs typeface="Calibri"/>
                        </a:rPr>
                        <a:t>$5.0</a:t>
                      </a:r>
                      <a:endParaRPr lang="en-US" sz="1400" spc="-5">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 algn="ctr">
                        <a:lnSpc>
                          <a:spcPct val="100000"/>
                        </a:lnSpc>
                        <a:spcBef>
                          <a:spcPts val="565"/>
                        </a:spcBef>
                      </a:pPr>
                      <a:endParaRPr lang="en-US" sz="100" spc="-5">
                        <a:latin typeface="Calibri"/>
                        <a:cs typeface="Calibri"/>
                      </a:endParaRPr>
                    </a:p>
                    <a:p>
                      <a:pPr marL="31750" algn="ctr">
                        <a:lnSpc>
                          <a:spcPct val="100000"/>
                        </a:lnSpc>
                        <a:spcBef>
                          <a:spcPts val="565"/>
                        </a:spcBef>
                      </a:pPr>
                      <a:r>
                        <a:rPr lang="en-US" sz="1400" spc="-5">
                          <a:latin typeface="Calibri"/>
                          <a:cs typeface="Calibri"/>
                        </a:rPr>
                        <a:t>$5.0</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5">
                          <a:latin typeface="Calibri"/>
                          <a:cs typeface="Calibri"/>
                        </a:rPr>
                        <a:t>Development</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190519"/>
                  </a:ext>
                </a:extLst>
              </a:tr>
              <a:tr h="478304">
                <a:tc vMerge="1">
                  <a:txBody>
                    <a:bodyPr/>
                    <a:lstStyle/>
                    <a:p>
                      <a:pPr marL="69850" lvl="0">
                        <a:lnSpc>
                          <a:spcPct val="100000"/>
                        </a:lnSpc>
                        <a:spcBef>
                          <a:spcPts val="455"/>
                        </a:spcBef>
                        <a:buNone/>
                      </a:pPr>
                      <a:endParaRPr sz="1400">
                        <a:latin typeface="Calibri"/>
                        <a:cs typeface="Calibri"/>
                      </a:endParaRPr>
                    </a:p>
                  </a:txBody>
                  <a:tcPr marL="0" marR="0" marT="5778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35">
                          <a:latin typeface="Calibri"/>
                          <a:cs typeface="Calibri"/>
                        </a:rPr>
                        <a:t>Top </a:t>
                      </a:r>
                      <a:r>
                        <a:rPr lang="en-US" sz="1400">
                          <a:latin typeface="Calibri"/>
                          <a:cs typeface="Calibri"/>
                        </a:rPr>
                        <a:t>3-4 Priority</a:t>
                      </a:r>
                      <a:r>
                        <a:rPr lang="en-US" sz="1400" spc="-10">
                          <a:latin typeface="Calibri"/>
                          <a:cs typeface="Calibri"/>
                        </a:rPr>
                        <a:t> </a:t>
                      </a:r>
                      <a:r>
                        <a:rPr lang="en-US" sz="1400" spc="-5">
                          <a:latin typeface="Calibri"/>
                          <a:cs typeface="Calibri"/>
                        </a:rPr>
                        <a:t>Projects</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10">
                          <a:latin typeface="Calibri"/>
                          <a:cs typeface="Calibri"/>
                        </a:rPr>
                        <a:t>Freeway CEQA/NEPA Phase</a:t>
                      </a:r>
                      <a:r>
                        <a:rPr lang="en-US" sz="1400" spc="-5">
                          <a:latin typeface="Calibri"/>
                          <a:cs typeface="Calibri"/>
                        </a:rPr>
                        <a:t>***</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lvl="0" algn="ctr">
                        <a:lnSpc>
                          <a:spcPct val="100000"/>
                        </a:lnSpc>
                        <a:spcBef>
                          <a:spcPts val="455"/>
                        </a:spcBef>
                        <a:buNone/>
                      </a:pPr>
                      <a:endParaRPr lang="en-US" sz="200">
                        <a:latin typeface="Calibri"/>
                        <a:cs typeface="Calibri"/>
                      </a:endParaRPr>
                    </a:p>
                    <a:p>
                      <a:pPr marL="34290" lvl="0" algn="ctr">
                        <a:lnSpc>
                          <a:spcPct val="100000"/>
                        </a:lnSpc>
                        <a:spcBef>
                          <a:spcPts val="455"/>
                        </a:spcBef>
                        <a:buNone/>
                      </a:pPr>
                      <a:r>
                        <a:rPr lang="en-US" sz="1400">
                          <a:latin typeface="Calibri"/>
                          <a:cs typeface="Calibri"/>
                        </a:rPr>
                        <a:t>$34.0</a:t>
                      </a:r>
                      <a:endParaRPr lang="en-US" sz="1400" spc="-5">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lnSpc>
                          <a:spcPct val="100000"/>
                        </a:lnSpc>
                        <a:spcBef>
                          <a:spcPts val="455"/>
                        </a:spcBef>
                        <a:buNone/>
                      </a:pPr>
                      <a:endParaRPr lang="en-US" sz="100" spc="-5">
                        <a:latin typeface="Calibri"/>
                        <a:cs typeface="Calibri"/>
                      </a:endParaRPr>
                    </a:p>
                    <a:p>
                      <a:pPr lvl="0" algn="ctr">
                        <a:lnSpc>
                          <a:spcPct val="100000"/>
                        </a:lnSpc>
                        <a:spcBef>
                          <a:spcPts val="455"/>
                        </a:spcBef>
                        <a:buNone/>
                      </a:pPr>
                      <a:r>
                        <a:rPr lang="en-US" sz="1400" spc="-5">
                          <a:latin typeface="Calibri"/>
                          <a:cs typeface="Calibri"/>
                        </a:rPr>
                        <a:t>$34.0</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5">
                          <a:latin typeface="Calibri"/>
                          <a:cs typeface="Calibri"/>
                        </a:rPr>
                        <a:t>Pre-implementation</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866507"/>
                  </a:ext>
                </a:extLst>
              </a:tr>
              <a:tr h="468476">
                <a:tc vMerge="1">
                  <a:txBody>
                    <a:bodyPr/>
                    <a:lstStyle/>
                    <a:p>
                      <a:pPr marL="69850" marR="221615" lvl="0">
                        <a:lnSpc>
                          <a:spcPct val="100000"/>
                        </a:lnSpc>
                        <a:spcBef>
                          <a:spcPts val="359"/>
                        </a:spcBef>
                        <a:buNone/>
                      </a:pPr>
                      <a:endParaRPr sz="1400">
                        <a:latin typeface="Calibri"/>
                        <a:cs typeface="Calibri"/>
                      </a:endParaRPr>
                    </a:p>
                  </a:txBody>
                  <a:tcPr marL="0" marR="0" marT="45719"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221615" lvl="0">
                        <a:lnSpc>
                          <a:spcPct val="100000"/>
                        </a:lnSpc>
                        <a:spcBef>
                          <a:spcPts val="359"/>
                        </a:spcBef>
                        <a:buNone/>
                      </a:pPr>
                      <a:r>
                        <a:rPr lang="en-US" sz="1400" spc="-35">
                          <a:latin typeface="Calibri"/>
                          <a:cs typeface="Calibri"/>
                        </a:rPr>
                        <a:t>Top </a:t>
                      </a:r>
                      <a:r>
                        <a:rPr lang="en-US" sz="1400">
                          <a:latin typeface="Calibri"/>
                          <a:cs typeface="Calibri"/>
                        </a:rPr>
                        <a:t>2-3 </a:t>
                      </a:r>
                      <a:r>
                        <a:rPr lang="en-US" sz="1400" spc="-5">
                          <a:latin typeface="Calibri"/>
                          <a:cs typeface="Calibri"/>
                        </a:rPr>
                        <a:t>Environmentally</a:t>
                      </a:r>
                      <a:r>
                        <a:rPr lang="en-US" sz="1400" spc="-95">
                          <a:latin typeface="Calibri"/>
                          <a:cs typeface="Calibri"/>
                        </a:rPr>
                        <a:t> </a:t>
                      </a:r>
                      <a:r>
                        <a:rPr lang="en-US" sz="1400" spc="-5">
                          <a:latin typeface="Calibri"/>
                          <a:cs typeface="Calibri"/>
                        </a:rPr>
                        <a:t>Cleared  Projects</a:t>
                      </a:r>
                      <a:endParaRPr sz="1400">
                        <a:latin typeface="Calibri"/>
                        <a:cs typeface="Calibri"/>
                      </a:endParaRPr>
                    </a:p>
                  </a:txBody>
                  <a:tcPr marL="0" marR="0" marT="457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10">
                          <a:latin typeface="Calibri"/>
                          <a:cs typeface="Calibri"/>
                        </a:rPr>
                        <a:t>Freeway </a:t>
                      </a:r>
                      <a:r>
                        <a:rPr lang="en-US" sz="1400" spc="-5">
                          <a:latin typeface="Calibri"/>
                          <a:cs typeface="Calibri"/>
                        </a:rPr>
                        <a:t>Construction****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290" lvl="0" algn="ctr">
                        <a:lnSpc>
                          <a:spcPct val="100000"/>
                        </a:lnSpc>
                        <a:spcBef>
                          <a:spcPts val="1080"/>
                        </a:spcBef>
                        <a:buNone/>
                      </a:pPr>
                      <a:r>
                        <a:rPr lang="en-US" sz="1400">
                          <a:latin typeface="Calibri"/>
                          <a:cs typeface="Calibri"/>
                        </a:rPr>
                        <a:t>$114.6</a:t>
                      </a:r>
                      <a:endParaRPr sz="1400" spc="-5">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5560" lvl="0" algn="ctr">
                        <a:lnSpc>
                          <a:spcPct val="100000"/>
                        </a:lnSpc>
                        <a:spcBef>
                          <a:spcPts val="1080"/>
                        </a:spcBef>
                        <a:buNone/>
                      </a:pPr>
                      <a:r>
                        <a:rPr lang="en-US" sz="1400" spc="-5">
                          <a:latin typeface="Calibri"/>
                          <a:cs typeface="Calibri"/>
                        </a:rPr>
                        <a:t>$573</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5">
                          <a:latin typeface="Calibri"/>
                          <a:cs typeface="Calibri"/>
                        </a:rPr>
                        <a:t>Implementation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593818332"/>
                  </a:ext>
                </a:extLst>
              </a:tr>
              <a:tr h="635649">
                <a:tc gridSpan="2">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69850" lvl="0">
                        <a:lnSpc>
                          <a:spcPct val="100000"/>
                        </a:lnSpc>
                        <a:spcBef>
                          <a:spcPts val="5"/>
                        </a:spcBef>
                        <a:buNone/>
                      </a:pPr>
                      <a:r>
                        <a:rPr lang="en-US" sz="1400" spc="-20">
                          <a:latin typeface="Calibri"/>
                          <a:cs typeface="Calibri"/>
                        </a:rPr>
                        <a:t>Traffic </a:t>
                      </a:r>
                      <a:r>
                        <a:rPr lang="en-US" sz="1400" spc="-5">
                          <a:latin typeface="Calibri"/>
                          <a:cs typeface="Calibri"/>
                        </a:rPr>
                        <a:t>Controls </a:t>
                      </a:r>
                      <a:r>
                        <a:rPr lang="en-US" sz="1400" spc="-10">
                          <a:latin typeface="Calibri"/>
                          <a:cs typeface="Calibri"/>
                        </a:rPr>
                        <a:t>at </a:t>
                      </a:r>
                      <a:r>
                        <a:rPr lang="en-US" sz="1400" spc="-5">
                          <a:latin typeface="Calibri"/>
                          <a:cs typeface="Calibri"/>
                        </a:rPr>
                        <a:t>LB-ELA </a:t>
                      </a:r>
                      <a:r>
                        <a:rPr lang="en-US" sz="1400" spc="-10">
                          <a:latin typeface="Calibri"/>
                          <a:cs typeface="Calibri"/>
                        </a:rPr>
                        <a:t>Freeway</a:t>
                      </a:r>
                      <a:r>
                        <a:rPr lang="en-US" sz="1400" spc="-20">
                          <a:latin typeface="Calibri"/>
                          <a:cs typeface="Calibri"/>
                        </a:rPr>
                        <a:t> </a:t>
                      </a:r>
                      <a:r>
                        <a:rPr lang="en-US" sz="1400">
                          <a:latin typeface="Calibri"/>
                          <a:cs typeface="Calibri"/>
                        </a:rPr>
                        <a:t>Ramps</a:t>
                      </a:r>
                      <a:endParaRPr lang="en-US"/>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4290" lvl="0" algn="ctr">
                        <a:lnSpc>
                          <a:spcPct val="100000"/>
                        </a:lnSpc>
                        <a:spcBef>
                          <a:spcPts val="5"/>
                        </a:spcBef>
                        <a:buNone/>
                      </a:pPr>
                      <a:r>
                        <a:rPr lang="en-US" sz="1400">
                          <a:latin typeface="Calibri"/>
                          <a:cs typeface="Calibri"/>
                        </a:rPr>
                        <a:t>$</a:t>
                      </a:r>
                      <a:r>
                        <a:rPr lang="en-US" sz="1400" spc="-5">
                          <a:latin typeface="Calibri"/>
                          <a:cs typeface="Calibri"/>
                        </a:rPr>
                        <a:t>10.0</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3020" lvl="0" algn="ctr">
                        <a:lnSpc>
                          <a:spcPct val="100000"/>
                        </a:lnSpc>
                        <a:spcBef>
                          <a:spcPts val="5"/>
                        </a:spcBef>
                        <a:buNone/>
                      </a:pPr>
                      <a:r>
                        <a:rPr lang="en-US" sz="1400" spc="-5">
                          <a:latin typeface="Calibri"/>
                          <a:cs typeface="Calibri"/>
                        </a:rPr>
                        <a:t>-</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925" lvl="0">
                        <a:lnSpc>
                          <a:spcPct val="100000"/>
                        </a:lnSpc>
                        <a:spcBef>
                          <a:spcPts val="5"/>
                        </a:spcBef>
                        <a:buNone/>
                      </a:pPr>
                      <a:endParaRPr lang="en-US" sz="600" spc="0">
                        <a:latin typeface="Times New Roman"/>
                        <a:cs typeface="Times New Roman"/>
                      </a:endParaRPr>
                    </a:p>
                    <a:p>
                      <a:pPr marL="34925" lvl="0">
                        <a:lnSpc>
                          <a:spcPct val="100000"/>
                        </a:lnSpc>
                        <a:spcBef>
                          <a:spcPts val="5"/>
                        </a:spcBef>
                        <a:buNone/>
                      </a:pPr>
                      <a:r>
                        <a:rPr lang="en-US" sz="1400" spc="-5">
                          <a:latin typeface="Calibri"/>
                          <a:cs typeface="Calibri"/>
                        </a:rPr>
                        <a:t>Development </a:t>
                      </a:r>
                      <a:r>
                        <a:rPr lang="en-US" sz="1400">
                          <a:latin typeface="Calibri"/>
                          <a:cs typeface="Calibri"/>
                        </a:rPr>
                        <a:t>/</a:t>
                      </a:r>
                      <a:r>
                        <a:rPr lang="en-US" sz="1400" spc="-40">
                          <a:latin typeface="Calibri"/>
                          <a:cs typeface="Calibri"/>
                        </a:rPr>
                        <a:t> </a:t>
                      </a:r>
                      <a:r>
                        <a:rPr lang="en-US" sz="1400" spc="-5">
                          <a:latin typeface="Calibri"/>
                          <a:cs typeface="Calibri"/>
                        </a:rPr>
                        <a:t>Implementation</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3756775291"/>
                  </a:ext>
                </a:extLst>
              </a:tr>
              <a:tr h="540364">
                <a:tc gridSpan="2">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950"/>
                        </a:spcBef>
                        <a:buNone/>
                      </a:pPr>
                      <a:r>
                        <a:rPr lang="en-US" sz="1400" spc="-10">
                          <a:latin typeface="Calibri"/>
                          <a:cs typeface="Calibri"/>
                        </a:rPr>
                        <a:t>Freeway </a:t>
                      </a:r>
                      <a:r>
                        <a:rPr lang="en-US" sz="1400" spc="-5">
                          <a:latin typeface="Calibri"/>
                          <a:cs typeface="Calibri"/>
                        </a:rPr>
                        <a:t>Lids, Caps, </a:t>
                      </a:r>
                      <a:r>
                        <a:rPr lang="en-US" sz="1400">
                          <a:latin typeface="Calibri"/>
                          <a:cs typeface="Calibri"/>
                        </a:rPr>
                        <a:t>Widened </a:t>
                      </a:r>
                      <a:r>
                        <a:rPr lang="en-US" sz="1400" spc="-5">
                          <a:latin typeface="Calibri"/>
                          <a:cs typeface="Calibri"/>
                        </a:rPr>
                        <a:t>Bridge</a:t>
                      </a:r>
                      <a:r>
                        <a:rPr lang="en-US" sz="1400" spc="-75">
                          <a:latin typeface="Calibri"/>
                          <a:cs typeface="Calibri"/>
                        </a:rPr>
                        <a:t> </a:t>
                      </a:r>
                      <a:r>
                        <a:rPr lang="en-US" sz="1400" spc="-5">
                          <a:latin typeface="Calibri"/>
                          <a:cs typeface="Calibri"/>
                        </a:rPr>
                        <a:t>Decks</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gn="ctr">
                        <a:lnSpc>
                          <a:spcPct val="100000"/>
                        </a:lnSpc>
                        <a:spcBef>
                          <a:spcPts val="950"/>
                        </a:spcBef>
                        <a:buNone/>
                      </a:pPr>
                      <a:r>
                        <a:rPr lang="en-US" sz="1400">
                          <a:latin typeface="Calibri"/>
                          <a:cs typeface="Calibri"/>
                        </a:rPr>
                        <a:t>$</a:t>
                      </a:r>
                      <a:r>
                        <a:rPr lang="en-US" sz="1400" spc="-5">
                          <a:latin typeface="Calibri"/>
                          <a:cs typeface="Calibri"/>
                        </a:rPr>
                        <a:t>5.0</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1750" lvl="0" algn="ctr">
                        <a:lnSpc>
                          <a:spcPct val="100000"/>
                        </a:lnSpc>
                        <a:spcBef>
                          <a:spcPts val="950"/>
                        </a:spcBef>
                        <a:buNone/>
                      </a:pPr>
                      <a:r>
                        <a:rPr lang="en-US" sz="1400" spc="-5">
                          <a:latin typeface="Calibri"/>
                          <a:cs typeface="Calibri"/>
                        </a:rPr>
                        <a: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925" lvl="0">
                        <a:lnSpc>
                          <a:spcPct val="100000"/>
                        </a:lnSpc>
                        <a:spcBef>
                          <a:spcPts val="950"/>
                        </a:spcBef>
                        <a:buNone/>
                      </a:pPr>
                      <a:r>
                        <a:rPr lang="en-US" sz="1400" spc="-5">
                          <a:latin typeface="Calibri"/>
                          <a:cs typeface="Calibri"/>
                        </a:rPr>
                        <a:t>Development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229820073"/>
                  </a:ext>
                </a:extLst>
              </a:tr>
              <a:tr h="483674">
                <a:tc gridSpan="2">
                  <a:txBody>
                    <a:bodyPr/>
                    <a:lstStyle/>
                    <a:p>
                      <a:pPr marL="0" indent="61913">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69850" marR="328295">
                        <a:lnSpc>
                          <a:spcPct val="100000"/>
                        </a:lnSpc>
                        <a:spcBef>
                          <a:spcPts val="455"/>
                        </a:spcBef>
                      </a:pPr>
                      <a:r>
                        <a:rPr lang="en-US" sz="1400" spc="-5">
                          <a:latin typeface="Calibri"/>
                          <a:cs typeface="Calibri"/>
                        </a:rPr>
                        <a:t>LB-ELA Particulate Matter </a:t>
                      </a:r>
                      <a:r>
                        <a:rPr lang="en-US" sz="1400">
                          <a:latin typeface="Calibri"/>
                          <a:cs typeface="Calibri"/>
                        </a:rPr>
                        <a:t>(PM)</a:t>
                      </a:r>
                      <a:r>
                        <a:rPr lang="en-US" sz="1400" spc="-90">
                          <a:latin typeface="Calibri"/>
                          <a:cs typeface="Calibri"/>
                        </a:rPr>
                        <a:t> </a:t>
                      </a:r>
                      <a:r>
                        <a:rPr lang="en-US" sz="1400" spc="-5">
                          <a:latin typeface="Calibri"/>
                          <a:cs typeface="Calibri"/>
                        </a:rPr>
                        <a:t>Reduction  </a:t>
                      </a:r>
                      <a:r>
                        <a:rPr lang="en-US" sz="1400">
                          <a:latin typeface="Calibri"/>
                          <a:cs typeface="Calibri"/>
                        </a:rPr>
                        <a:t>Pilot</a:t>
                      </a:r>
                      <a:r>
                        <a:rPr lang="en-US" sz="1400" spc="-10">
                          <a:latin typeface="Calibri"/>
                          <a:cs typeface="Calibri"/>
                        </a:rPr>
                        <a:t> </a:t>
                      </a:r>
                      <a:r>
                        <a:rPr lang="en-US" sz="1400" spc="-5">
                          <a:latin typeface="Calibri"/>
                          <a:cs typeface="Calibri"/>
                        </a:rPr>
                        <a:t>Project</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lang="en-US" sz="1400">
                        <a:latin typeface="Times New Roman"/>
                        <a:cs typeface="Times New Roman"/>
                      </a:endParaRPr>
                    </a:p>
                    <a:p>
                      <a:pPr marL="34290" algn="ctr">
                        <a:lnSpc>
                          <a:spcPct val="100000"/>
                        </a:lnSpc>
                      </a:pPr>
                      <a:r>
                        <a:rPr lang="en-US" sz="1400">
                          <a:latin typeface="Calibri"/>
                          <a:cs typeface="Calibri"/>
                        </a:rPr>
                        <a:t>$</a:t>
                      </a:r>
                      <a:r>
                        <a:rPr lang="en-US" sz="1400" spc="-5">
                          <a:latin typeface="Calibri"/>
                          <a:cs typeface="Calibri"/>
                        </a:rPr>
                        <a:t>2.0</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chemeClr val="tx1"/>
                      </a:solidFill>
                      <a:prstDash val="solid"/>
                    </a:lnB>
                  </a:tcPr>
                </a:tc>
                <a:tc>
                  <a:txBody>
                    <a:bodyPr/>
                    <a:lstStyle/>
                    <a:p>
                      <a:pPr>
                        <a:lnSpc>
                          <a:spcPct val="100000"/>
                        </a:lnSpc>
                        <a:spcBef>
                          <a:spcPts val="25"/>
                        </a:spcBef>
                      </a:pPr>
                      <a:endParaRPr lang="en-US" sz="1400">
                        <a:latin typeface="Times New Roman"/>
                        <a:cs typeface="Times New Roman"/>
                      </a:endParaRPr>
                    </a:p>
                    <a:p>
                      <a:pPr marL="31750" algn="ctr">
                        <a:lnSpc>
                          <a:spcPct val="100000"/>
                        </a:lnSpc>
                      </a:pPr>
                      <a:r>
                        <a:rPr lang="en-US" sz="1400" spc="-5">
                          <a:latin typeface="Calibri"/>
                          <a:cs typeface="Calibri"/>
                        </a:rPr>
                        <a:t>-</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900">
                        <a:latin typeface="Times New Roman"/>
                        <a:cs typeface="Times New Roman"/>
                      </a:endParaRPr>
                    </a:p>
                    <a:p>
                      <a:pPr marL="34925">
                        <a:lnSpc>
                          <a:spcPct val="100000"/>
                        </a:lnSpc>
                      </a:pPr>
                      <a:r>
                        <a:rPr sz="1400" spc="-5">
                          <a:latin typeface="Calibri"/>
                          <a:cs typeface="Calibri"/>
                        </a:rPr>
                        <a:t>Development</a:t>
                      </a:r>
                      <a:endParaRPr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65733">
                <a:tc gridSpan="3">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E3978A"/>
                    </a:solidFill>
                  </a:tcPr>
                </a:tc>
                <a:tc hMerge="1">
                  <a:txBody>
                    <a:bodyPr/>
                    <a:lstStyle/>
                    <a:p>
                      <a:endParaRPr/>
                    </a:p>
                  </a:txBody>
                  <a:tcPr marL="0" marR="0" marT="0" marB="0"/>
                </a:tc>
                <a:tc>
                  <a:txBody>
                    <a:bodyPr/>
                    <a:lstStyle/>
                    <a:p>
                      <a:pPr>
                        <a:lnSpc>
                          <a:spcPct val="100000"/>
                        </a:lnSpc>
                        <a:spcBef>
                          <a:spcPts val="10"/>
                        </a:spcBef>
                      </a:pPr>
                      <a:endParaRPr lang="es-419" sz="800" b="1">
                        <a:latin typeface="Times New Roman"/>
                        <a:cs typeface="Times New Roman"/>
                      </a:endParaRPr>
                    </a:p>
                    <a:p>
                      <a:pPr algn="ctr">
                        <a:lnSpc>
                          <a:spcPct val="100000"/>
                        </a:lnSpc>
                      </a:pPr>
                      <a:r>
                        <a:rPr lang="es-419" sz="1400" b="1">
                          <a:latin typeface="Calibri"/>
                          <a:cs typeface="Calibri"/>
                        </a:rPr>
                        <a:t>$</a:t>
                      </a:r>
                      <a:r>
                        <a:rPr lang="es-419" sz="1400" b="1" spc="-5">
                          <a:latin typeface="Calibri"/>
                          <a:cs typeface="Calibri"/>
                        </a:rPr>
                        <a:t>170.6</a:t>
                      </a:r>
                      <a:endParaRPr lang="es-419" sz="1400" b="1">
                        <a:latin typeface="Calibri"/>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635" algn="ctr">
                        <a:lnSpc>
                          <a:spcPct val="100000"/>
                        </a:lnSpc>
                        <a:spcBef>
                          <a:spcPts val="730"/>
                        </a:spcBef>
                      </a:pPr>
                      <a:endParaRPr lang="en-US" sz="1400" b="1">
                        <a:solidFill>
                          <a:schemeClr val="tx1"/>
                        </a:solidFill>
                        <a:latin typeface="Calibri"/>
                        <a:ea typeface="+mn-ea"/>
                        <a:cs typeface="Calibri"/>
                      </a:endParaRPr>
                    </a:p>
                  </a:txBody>
                  <a:tcPr marL="0" marR="0" marT="92710" marB="0">
                    <a:lnL w="12700" cap="flat" cmpd="sng" algn="ctr">
                      <a:solidFill>
                        <a:schemeClr val="tx1"/>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7"/>
                  </a:ext>
                </a:extLst>
              </a:tr>
              <a:tr h="527828">
                <a:tc gridSpan="3">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EC18"/>
                    </a:solidFill>
                  </a:tcPr>
                </a:tc>
                <a:tc hMerge="1">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F4EC18"/>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4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7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$49.4</a:t>
                      </a:r>
                    </a:p>
                    <a:p>
                      <a:pPr marL="0" defTabSz="914400" rtl="0" eaLnBrk="1" latinLnBrk="0" hangingPunct="1">
                        <a:lnSpc>
                          <a:spcPct val="100000"/>
                        </a:lnSpc>
                        <a:spcBef>
                          <a:spcPts val="10"/>
                        </a:spcBef>
                      </a:pPr>
                      <a:endParaRPr lang="es-419" sz="1000" b="1" kern="1200">
                        <a:solidFill>
                          <a:schemeClr val="tx1"/>
                        </a:solidFill>
                        <a:latin typeface="Calibri"/>
                        <a:ea typeface="+mn-ea"/>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algn="ctr">
                        <a:lnSpc>
                          <a:spcPct val="100000"/>
                        </a:lnSpc>
                        <a:spcBef>
                          <a:spcPts val="730"/>
                        </a:spcBef>
                      </a:pPr>
                      <a:endParaRPr lang="en-US" sz="1400">
                        <a:highlight>
                          <a:srgbClr val="FFFF00"/>
                        </a:highlight>
                        <a:latin typeface="Calibri"/>
                        <a:cs typeface="Calibri"/>
                      </a:endParaRPr>
                    </a:p>
                  </a:txBody>
                  <a:tcPr marL="0" marR="0" marT="92710" marB="0">
                    <a:lnL w="12700">
                      <a:solidFill>
                        <a:schemeClr val="tx1"/>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8"/>
                  </a:ext>
                </a:extLst>
              </a:tr>
              <a:tr h="465733">
                <a:tc gridSpan="3">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5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$220.0</a:t>
                      </a:r>
                    </a:p>
                    <a:p>
                      <a:pPr marL="0" defTabSz="914400" rtl="0" eaLnBrk="1" latinLnBrk="0" hangingPunct="1">
                        <a:lnSpc>
                          <a:spcPct val="100000"/>
                        </a:lnSpc>
                        <a:spcBef>
                          <a:spcPts val="10"/>
                        </a:spcBef>
                      </a:pPr>
                      <a:endParaRPr sz="400" b="1" kern="1200">
                        <a:solidFill>
                          <a:schemeClr val="tx1"/>
                        </a:solidFill>
                        <a:latin typeface="Times New Roman"/>
                        <a:ea typeface="+mn-ea"/>
                        <a:cs typeface="Times New Roman"/>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txBody>
                  <a:tcPr marL="0" marR="0" marT="0" marB="0">
                    <a:lnL w="12700">
                      <a:solidFill>
                        <a:schemeClr val="tx1"/>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extLst>
                  <a:ext uri="{0D108BD9-81ED-4DB2-BD59-A6C34878D82A}">
                    <a16:rowId xmlns:a16="http://schemas.microsoft.com/office/drawing/2014/main" val="10009"/>
                  </a:ext>
                </a:extLst>
              </a:tr>
            </a:tbl>
          </a:graphicData>
        </a:graphic>
      </p:graphicFrame>
      <p:grpSp>
        <p:nvGrpSpPr>
          <p:cNvPr id="12" name="Group 11">
            <a:extLst>
              <a:ext uri="{FF2B5EF4-FFF2-40B4-BE49-F238E27FC236}">
                <a16:creationId xmlns:a16="http://schemas.microsoft.com/office/drawing/2014/main" id="{1DE8D055-D171-5716-D561-B108E9DAD26D}"/>
              </a:ext>
            </a:extLst>
          </p:cNvPr>
          <p:cNvGrpSpPr/>
          <p:nvPr/>
        </p:nvGrpSpPr>
        <p:grpSpPr>
          <a:xfrm>
            <a:off x="11204771" y="131568"/>
            <a:ext cx="734666" cy="719368"/>
            <a:chOff x="5798783" y="4134076"/>
            <a:chExt cx="1212334" cy="1187090"/>
          </a:xfrm>
        </p:grpSpPr>
        <p:grpSp>
          <p:nvGrpSpPr>
            <p:cNvPr id="13" name="Group 12">
              <a:extLst>
                <a:ext uri="{FF2B5EF4-FFF2-40B4-BE49-F238E27FC236}">
                  <a16:creationId xmlns:a16="http://schemas.microsoft.com/office/drawing/2014/main" id="{619A8BF4-617B-4101-BB5E-EFB994DA1D89}"/>
                </a:ext>
              </a:extLst>
            </p:cNvPr>
            <p:cNvGrpSpPr/>
            <p:nvPr/>
          </p:nvGrpSpPr>
          <p:grpSpPr>
            <a:xfrm>
              <a:off x="5798783" y="4134076"/>
              <a:ext cx="1212334" cy="1187090"/>
              <a:chOff x="533401" y="475766"/>
              <a:chExt cx="1127760" cy="1104277"/>
            </a:xfrm>
          </p:grpSpPr>
          <p:pic>
            <p:nvPicPr>
              <p:cNvPr id="15" name="Graphic 14" descr="Alien Face with solid fill">
                <a:extLst>
                  <a:ext uri="{FF2B5EF4-FFF2-40B4-BE49-F238E27FC236}">
                    <a16:creationId xmlns:a16="http://schemas.microsoft.com/office/drawing/2014/main" id="{DD084031-E9A3-39C6-71AF-7FAC91A62A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1A856C97-02F7-9068-FD03-DF7B330B6AA6}"/>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4" name="Picture 10">
              <a:extLst>
                <a:ext uri="{FF2B5EF4-FFF2-40B4-BE49-F238E27FC236}">
                  <a16:creationId xmlns:a16="http://schemas.microsoft.com/office/drawing/2014/main" id="{BE815465-D14B-8F29-75FE-B970C121CCE2}"/>
                </a:ext>
              </a:extLst>
            </p:cNvPr>
            <p:cNvPicPr>
              <a:picLocks noChangeAspect="1" noChangeArrowheads="1"/>
            </p:cNvPicPr>
            <p:nvPr/>
          </p:nvPicPr>
          <p:blipFill rotWithShape="1">
            <a:blip r:embed="rId5">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
            <a:extLst>
              <a:ext uri="{FF2B5EF4-FFF2-40B4-BE49-F238E27FC236}">
                <a16:creationId xmlns:a16="http://schemas.microsoft.com/office/drawing/2014/main" id="{7F8FB5E1-54AD-117E-3239-F06DDD88D7AD}"/>
              </a:ext>
            </a:extLst>
          </p:cNvPr>
          <p:cNvSpPr txBox="1"/>
          <p:nvPr/>
        </p:nvSpPr>
        <p:spPr>
          <a:xfrm>
            <a:off x="7662365" y="659371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223180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070AD7-6FAC-E09B-6EE4-F219A62546C3}"/>
              </a:ext>
            </a:extLst>
          </p:cNvPr>
          <p:cNvSpPr>
            <a:spLocks noGrp="1"/>
          </p:cNvSpPr>
          <p:nvPr>
            <p:ph type="sldNum" sz="quarter" idx="12"/>
          </p:nvPr>
        </p:nvSpPr>
        <p:spPr/>
        <p:txBody>
          <a:bodyPr/>
          <a:lstStyle/>
          <a:p>
            <a:fld id="{2429C633-AF9B-9840-B7F1-7587910FEF71}" type="slidenum">
              <a:rPr lang="en-US" smtClean="0"/>
              <a:pPr/>
              <a:t>39</a:t>
            </a:fld>
            <a:endParaRPr lang="en-US"/>
          </a:p>
        </p:txBody>
      </p:sp>
      <p:sp>
        <p:nvSpPr>
          <p:cNvPr id="6" name="Title 1">
            <a:extLst>
              <a:ext uri="{FF2B5EF4-FFF2-40B4-BE49-F238E27FC236}">
                <a16:creationId xmlns:a16="http://schemas.microsoft.com/office/drawing/2014/main" id="{1EE7DAD2-BFF2-FC21-0BB9-60F0C98CBBBC}"/>
              </a:ext>
            </a:extLst>
          </p:cNvPr>
          <p:cNvSpPr>
            <a:spLocks noGrp="1"/>
          </p:cNvSpPr>
          <p:nvPr>
            <p:ph type="title"/>
          </p:nvPr>
        </p:nvSpPr>
        <p:spPr>
          <a:xfrm>
            <a:off x="127000" y="231321"/>
            <a:ext cx="9882701" cy="385696"/>
          </a:xfrm>
        </p:spPr>
        <p:txBody>
          <a:bodyPr/>
          <a:lstStyle/>
          <a:p>
            <a:r>
              <a:rPr lang="en-US"/>
              <a:t>Investment Plan Measure R/M Investment Summary –</a:t>
            </a:r>
            <a:br>
              <a:rPr lang="en-US"/>
            </a:br>
            <a:r>
              <a:rPr lang="en-US"/>
              <a:t>Goods Movement</a:t>
            </a:r>
          </a:p>
        </p:txBody>
      </p:sp>
      <p:grpSp>
        <p:nvGrpSpPr>
          <p:cNvPr id="8" name="Group 7">
            <a:extLst>
              <a:ext uri="{FF2B5EF4-FFF2-40B4-BE49-F238E27FC236}">
                <a16:creationId xmlns:a16="http://schemas.microsoft.com/office/drawing/2014/main" id="{5BE89979-89E6-9222-3AC0-AD05366DE0D6}"/>
              </a:ext>
            </a:extLst>
          </p:cNvPr>
          <p:cNvGrpSpPr/>
          <p:nvPr/>
        </p:nvGrpSpPr>
        <p:grpSpPr>
          <a:xfrm>
            <a:off x="1362580" y="3832490"/>
            <a:ext cx="3331338" cy="2294528"/>
            <a:chOff x="9233423" y="1654900"/>
            <a:chExt cx="2702384" cy="1641520"/>
          </a:xfrm>
        </p:grpSpPr>
        <p:pic>
          <p:nvPicPr>
            <p:cNvPr id="9" name="Picture 8">
              <a:extLst>
                <a:ext uri="{FF2B5EF4-FFF2-40B4-BE49-F238E27FC236}">
                  <a16:creationId xmlns:a16="http://schemas.microsoft.com/office/drawing/2014/main" id="{03EC1B17-3094-7E1D-BB3E-CE5D4E85EC46}"/>
                </a:ext>
              </a:extLst>
            </p:cNvPr>
            <p:cNvPicPr>
              <a:picLocks noChangeAspect="1"/>
            </p:cNvPicPr>
            <p:nvPr/>
          </p:nvPicPr>
          <p:blipFill rotWithShape="1">
            <a:blip r:embed="rId2">
              <a:extLst>
                <a:ext uri="{28A0092B-C50C-407E-A947-70E740481C1C}">
                  <a14:useLocalDpi xmlns:a14="http://schemas.microsoft.com/office/drawing/2010/main" val="0"/>
                </a:ext>
              </a:extLst>
            </a:blip>
            <a:srcRect t="11880" b="11880"/>
            <a:stretch/>
          </p:blipFill>
          <p:spPr>
            <a:xfrm>
              <a:off x="9257819" y="1971112"/>
              <a:ext cx="2677988" cy="1325308"/>
            </a:xfrm>
            <a:prstGeom prst="rect">
              <a:avLst/>
            </a:prstGeom>
          </p:spPr>
        </p:pic>
        <p:grpSp>
          <p:nvGrpSpPr>
            <p:cNvPr id="10" name="Group 9">
              <a:extLst>
                <a:ext uri="{FF2B5EF4-FFF2-40B4-BE49-F238E27FC236}">
                  <a16:creationId xmlns:a16="http://schemas.microsoft.com/office/drawing/2014/main" id="{8582E257-10C2-5DCA-B206-0D7996499299}"/>
                </a:ext>
              </a:extLst>
            </p:cNvPr>
            <p:cNvGrpSpPr/>
            <p:nvPr/>
          </p:nvGrpSpPr>
          <p:grpSpPr>
            <a:xfrm>
              <a:off x="9233423" y="1654900"/>
              <a:ext cx="2702384" cy="319384"/>
              <a:chOff x="9233423" y="1654900"/>
              <a:chExt cx="2702384" cy="319384"/>
            </a:xfrm>
          </p:grpSpPr>
          <p:sp>
            <p:nvSpPr>
              <p:cNvPr id="11" name="Rectangle 10">
                <a:extLst>
                  <a:ext uri="{FF2B5EF4-FFF2-40B4-BE49-F238E27FC236}">
                    <a16:creationId xmlns:a16="http://schemas.microsoft.com/office/drawing/2014/main" id="{A9EF0999-F5BA-A2AB-8EAE-0B704252A72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03D4CB-11D3-03C7-E76E-73E292283588}"/>
                  </a:ext>
                </a:extLst>
              </p:cNvPr>
              <p:cNvSpPr txBox="1"/>
              <p:nvPr/>
            </p:nvSpPr>
            <p:spPr>
              <a:xfrm>
                <a:off x="9233423" y="1700711"/>
                <a:ext cx="2668252" cy="242204"/>
              </a:xfrm>
              <a:prstGeom prst="rect">
                <a:avLst/>
              </a:prstGeom>
              <a:noFill/>
            </p:spPr>
            <p:txBody>
              <a:bodyPr wrap="square">
                <a:spAutoFit/>
              </a:bodyPr>
              <a:lstStyle/>
              <a:p>
                <a:r>
                  <a:rPr lang="en-US" sz="1600" b="1">
                    <a:solidFill>
                      <a:schemeClr val="bg1"/>
                    </a:solidFill>
                  </a:rPr>
                  <a:t>Freight Rail Planning</a:t>
                </a:r>
              </a:p>
            </p:txBody>
          </p:sp>
        </p:grpSp>
      </p:grpSp>
      <p:grpSp>
        <p:nvGrpSpPr>
          <p:cNvPr id="14" name="Group 13">
            <a:extLst>
              <a:ext uri="{FF2B5EF4-FFF2-40B4-BE49-F238E27FC236}">
                <a16:creationId xmlns:a16="http://schemas.microsoft.com/office/drawing/2014/main" id="{8B03593C-5E86-89D3-2749-D12997916CCC}"/>
              </a:ext>
            </a:extLst>
          </p:cNvPr>
          <p:cNvGrpSpPr/>
          <p:nvPr/>
        </p:nvGrpSpPr>
        <p:grpSpPr>
          <a:xfrm>
            <a:off x="6695988" y="3832490"/>
            <a:ext cx="3537073" cy="2294528"/>
            <a:chOff x="9233421" y="1654900"/>
            <a:chExt cx="2954099" cy="1641520"/>
          </a:xfrm>
        </p:grpSpPr>
        <p:pic>
          <p:nvPicPr>
            <p:cNvPr id="15" name="Picture 14">
              <a:extLst>
                <a:ext uri="{FF2B5EF4-FFF2-40B4-BE49-F238E27FC236}">
                  <a16:creationId xmlns:a16="http://schemas.microsoft.com/office/drawing/2014/main" id="{32A4BEDC-56FE-8BFF-8DCB-76DD9DA7F23F}"/>
                </a:ext>
              </a:extLst>
            </p:cNvPr>
            <p:cNvPicPr>
              <a:picLocks noChangeAspect="1"/>
            </p:cNvPicPr>
            <p:nvPr/>
          </p:nvPicPr>
          <p:blipFill rotWithShape="1">
            <a:blip r:embed="rId3">
              <a:extLst>
                <a:ext uri="{28A0092B-C50C-407E-A947-70E740481C1C}">
                  <a14:useLocalDpi xmlns:a14="http://schemas.microsoft.com/office/drawing/2010/main" val="0"/>
                </a:ext>
              </a:extLst>
            </a:blip>
            <a:srcRect l="335" t="1049" b="16895"/>
            <a:stretch/>
          </p:blipFill>
          <p:spPr>
            <a:xfrm>
              <a:off x="9257818" y="1971112"/>
              <a:ext cx="2677988" cy="1325308"/>
            </a:xfrm>
            <a:prstGeom prst="rect">
              <a:avLst/>
            </a:prstGeom>
          </p:spPr>
        </p:pic>
        <p:grpSp>
          <p:nvGrpSpPr>
            <p:cNvPr id="16" name="Group 15">
              <a:extLst>
                <a:ext uri="{FF2B5EF4-FFF2-40B4-BE49-F238E27FC236}">
                  <a16:creationId xmlns:a16="http://schemas.microsoft.com/office/drawing/2014/main" id="{DED45BF6-7487-A3B0-086D-D3AEF188630D}"/>
                </a:ext>
              </a:extLst>
            </p:cNvPr>
            <p:cNvGrpSpPr/>
            <p:nvPr/>
          </p:nvGrpSpPr>
          <p:grpSpPr>
            <a:xfrm>
              <a:off x="9233421" y="1654900"/>
              <a:ext cx="2954099" cy="338522"/>
              <a:chOff x="9233421" y="1654900"/>
              <a:chExt cx="2954099" cy="338522"/>
            </a:xfrm>
          </p:grpSpPr>
          <p:sp>
            <p:nvSpPr>
              <p:cNvPr id="17" name="Rectangle 16">
                <a:extLst>
                  <a:ext uri="{FF2B5EF4-FFF2-40B4-BE49-F238E27FC236}">
                    <a16:creationId xmlns:a16="http://schemas.microsoft.com/office/drawing/2014/main" id="{DC62BC54-DD14-1CEF-E951-ACC9279B9A3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034E09-F450-9057-7274-B43AA2465D2F}"/>
                  </a:ext>
                </a:extLst>
              </p:cNvPr>
              <p:cNvSpPr txBox="1"/>
              <p:nvPr/>
            </p:nvSpPr>
            <p:spPr>
              <a:xfrm>
                <a:off x="9233421" y="1716066"/>
                <a:ext cx="2954099" cy="277356"/>
              </a:xfrm>
              <a:prstGeom prst="rect">
                <a:avLst/>
              </a:prstGeom>
              <a:noFill/>
            </p:spPr>
            <p:txBody>
              <a:bodyPr wrap="square">
                <a:spAutoFit/>
              </a:bodyPr>
              <a:lstStyle/>
              <a:p>
                <a:r>
                  <a:rPr lang="en-US" sz="1600" b="1">
                    <a:solidFill>
                      <a:schemeClr val="bg1"/>
                    </a:solidFill>
                  </a:rPr>
                  <a:t>On-Dock Freight Rail Facilities</a:t>
                </a:r>
              </a:p>
            </p:txBody>
          </p:sp>
        </p:grpSp>
      </p:grpSp>
      <p:grpSp>
        <p:nvGrpSpPr>
          <p:cNvPr id="20" name="Group 19">
            <a:extLst>
              <a:ext uri="{FF2B5EF4-FFF2-40B4-BE49-F238E27FC236}">
                <a16:creationId xmlns:a16="http://schemas.microsoft.com/office/drawing/2014/main" id="{3C86C55F-FCAB-AC73-3111-0510C21CD3FD}"/>
              </a:ext>
            </a:extLst>
          </p:cNvPr>
          <p:cNvGrpSpPr/>
          <p:nvPr/>
        </p:nvGrpSpPr>
        <p:grpSpPr>
          <a:xfrm>
            <a:off x="1409081" y="1291290"/>
            <a:ext cx="3327738" cy="377926"/>
            <a:chOff x="9253295" y="1647547"/>
            <a:chExt cx="2738459" cy="326737"/>
          </a:xfrm>
        </p:grpSpPr>
        <p:sp>
          <p:nvSpPr>
            <p:cNvPr id="21" name="Rectangle 20">
              <a:extLst>
                <a:ext uri="{FF2B5EF4-FFF2-40B4-BE49-F238E27FC236}">
                  <a16:creationId xmlns:a16="http://schemas.microsoft.com/office/drawing/2014/main" id="{5C52FDE6-F58D-29B2-AC84-354C0AE7827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1294CA1-01B5-DCDA-3A35-70319CD85AE4}"/>
                </a:ext>
              </a:extLst>
            </p:cNvPr>
            <p:cNvSpPr txBox="1"/>
            <p:nvPr/>
          </p:nvSpPr>
          <p:spPr>
            <a:xfrm>
              <a:off x="9253295" y="1647547"/>
              <a:ext cx="2738459" cy="300970"/>
            </a:xfrm>
            <a:prstGeom prst="rect">
              <a:avLst/>
            </a:prstGeom>
            <a:noFill/>
          </p:spPr>
          <p:txBody>
            <a:bodyPr wrap="square">
              <a:spAutoFit/>
            </a:bodyPr>
            <a:lstStyle/>
            <a:p>
              <a:r>
                <a:rPr lang="en-US" sz="1600" b="1">
                  <a:solidFill>
                    <a:schemeClr val="bg1"/>
                  </a:solidFill>
                </a:rPr>
                <a:t>Zero-Emission Truck Program</a:t>
              </a:r>
            </a:p>
          </p:txBody>
        </p:sp>
      </p:grpSp>
      <p:grpSp>
        <p:nvGrpSpPr>
          <p:cNvPr id="2" name="Group 1">
            <a:extLst>
              <a:ext uri="{FF2B5EF4-FFF2-40B4-BE49-F238E27FC236}">
                <a16:creationId xmlns:a16="http://schemas.microsoft.com/office/drawing/2014/main" id="{8D8ADFA4-772B-9920-404C-361EDB0339C6}"/>
              </a:ext>
            </a:extLst>
          </p:cNvPr>
          <p:cNvGrpSpPr/>
          <p:nvPr/>
        </p:nvGrpSpPr>
        <p:grpSpPr>
          <a:xfrm>
            <a:off x="6695988" y="1325960"/>
            <a:ext cx="3170149" cy="378080"/>
            <a:chOff x="9257819" y="1654900"/>
            <a:chExt cx="2677988" cy="319384"/>
          </a:xfrm>
        </p:grpSpPr>
        <p:sp>
          <p:nvSpPr>
            <p:cNvPr id="3" name="Rectangle 2">
              <a:extLst>
                <a:ext uri="{FF2B5EF4-FFF2-40B4-BE49-F238E27FC236}">
                  <a16:creationId xmlns:a16="http://schemas.microsoft.com/office/drawing/2014/main" id="{B8A017A5-DB18-952B-F136-5B16404DFDC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F76F5B-0184-2238-932C-D3A7ADBD8E0B}"/>
                </a:ext>
              </a:extLst>
            </p:cNvPr>
            <p:cNvSpPr txBox="1"/>
            <p:nvPr/>
          </p:nvSpPr>
          <p:spPr>
            <a:xfrm>
              <a:off x="9267338" y="1670008"/>
              <a:ext cx="2668250" cy="285994"/>
            </a:xfrm>
            <a:prstGeom prst="rect">
              <a:avLst/>
            </a:prstGeom>
            <a:noFill/>
          </p:spPr>
          <p:txBody>
            <a:bodyPr wrap="square">
              <a:spAutoFit/>
            </a:bodyPr>
            <a:lstStyle/>
            <a:p>
              <a:r>
                <a:rPr lang="en-US" sz="1600" b="1">
                  <a:solidFill>
                    <a:schemeClr val="bg1"/>
                  </a:solidFill>
                </a:rPr>
                <a:t>Zero-Emission Locomotive</a:t>
              </a:r>
            </a:p>
          </p:txBody>
        </p:sp>
      </p:grpSp>
      <p:sp>
        <p:nvSpPr>
          <p:cNvPr id="13" name="TextBox 12">
            <a:extLst>
              <a:ext uri="{FF2B5EF4-FFF2-40B4-BE49-F238E27FC236}">
                <a16:creationId xmlns:a16="http://schemas.microsoft.com/office/drawing/2014/main" id="{F6079F79-4954-948B-2308-A434C25D328D}"/>
              </a:ext>
            </a:extLst>
          </p:cNvPr>
          <p:cNvSpPr txBox="1"/>
          <p:nvPr/>
        </p:nvSpPr>
        <p:spPr>
          <a:xfrm>
            <a:off x="6695728" y="1683510"/>
            <a:ext cx="3170150" cy="1872587"/>
          </a:xfrm>
          <a:prstGeom prst="rect">
            <a:avLst/>
          </a:prstGeom>
          <a:solidFill>
            <a:schemeClr val="bg2"/>
          </a:solidFill>
        </p:spPr>
        <p:txBody>
          <a:bodyPr wrap="square" rtlCol="0">
            <a:spAutoFit/>
          </a:bodyPr>
          <a:lstStyle/>
          <a:p>
            <a:endParaRPr lang="en-US"/>
          </a:p>
        </p:txBody>
      </p:sp>
      <p:pic>
        <p:nvPicPr>
          <p:cNvPr id="1028" name="Picture 4" descr="Where Do Electric Trucks Charge? - Union of Concerned Scientists">
            <a:extLst>
              <a:ext uri="{FF2B5EF4-FFF2-40B4-BE49-F238E27FC236}">
                <a16:creationId xmlns:a16="http://schemas.microsoft.com/office/drawing/2014/main" id="{A6DB6270-45C6-0332-3445-EA24CFE26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071" y="1664514"/>
            <a:ext cx="3245772" cy="18915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cific Harbor Line displays battery locomotive at ceremony for engineers -  Trains">
            <a:extLst>
              <a:ext uri="{FF2B5EF4-FFF2-40B4-BE49-F238E27FC236}">
                <a16:creationId xmlns:a16="http://schemas.microsoft.com/office/drawing/2014/main" id="{F1C4F45F-427A-BC91-ED13-D8635BCF1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447" y="1692772"/>
            <a:ext cx="2148618" cy="18633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EECEDEA-BF1F-1BA5-9D0E-F1BADCF6FDED}"/>
              </a:ext>
            </a:extLst>
          </p:cNvPr>
          <p:cNvGrpSpPr/>
          <p:nvPr/>
        </p:nvGrpSpPr>
        <p:grpSpPr>
          <a:xfrm>
            <a:off x="11141126" y="57738"/>
            <a:ext cx="748447" cy="732862"/>
            <a:chOff x="5798783" y="2167691"/>
            <a:chExt cx="1212334" cy="1187090"/>
          </a:xfrm>
        </p:grpSpPr>
        <p:grpSp>
          <p:nvGrpSpPr>
            <p:cNvPr id="19" name="Group 18">
              <a:extLst>
                <a:ext uri="{FF2B5EF4-FFF2-40B4-BE49-F238E27FC236}">
                  <a16:creationId xmlns:a16="http://schemas.microsoft.com/office/drawing/2014/main" id="{E2452478-0047-7013-E592-339929ED0A51}"/>
                </a:ext>
              </a:extLst>
            </p:cNvPr>
            <p:cNvGrpSpPr/>
            <p:nvPr/>
          </p:nvGrpSpPr>
          <p:grpSpPr>
            <a:xfrm>
              <a:off x="5798783" y="2167691"/>
              <a:ext cx="1212334" cy="1187090"/>
              <a:chOff x="533401" y="475766"/>
              <a:chExt cx="1127760" cy="1104277"/>
            </a:xfrm>
          </p:grpSpPr>
          <p:pic>
            <p:nvPicPr>
              <p:cNvPr id="24" name="Graphic 23" descr="Alien Face with solid fill">
                <a:extLst>
                  <a:ext uri="{FF2B5EF4-FFF2-40B4-BE49-F238E27FC236}">
                    <a16:creationId xmlns:a16="http://schemas.microsoft.com/office/drawing/2014/main" id="{4DFF3ED1-735B-C619-1DCA-73CB4887C4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25" name="Oval 24">
                <a:extLst>
                  <a:ext uri="{FF2B5EF4-FFF2-40B4-BE49-F238E27FC236}">
                    <a16:creationId xmlns:a16="http://schemas.microsoft.com/office/drawing/2014/main" id="{A1613750-DF69-4885-5D2A-51AAF0B94D6C}"/>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EF4C8DF3-ABC1-591B-BD64-991F59041B06}"/>
                </a:ext>
              </a:extLst>
            </p:cNvPr>
            <p:cNvPicPr>
              <a:picLocks noChangeAspect="1"/>
            </p:cNvPicPr>
            <p:nvPr/>
          </p:nvPicPr>
          <p:blipFill>
            <a:blip r:embed="rId8">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26" name="TextBox 1">
            <a:extLst>
              <a:ext uri="{FF2B5EF4-FFF2-40B4-BE49-F238E27FC236}">
                <a16:creationId xmlns:a16="http://schemas.microsoft.com/office/drawing/2014/main" id="{DD2AD49F-CEF3-8300-AD06-A3C798A382D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27127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94673" y="255844"/>
            <a:ext cx="9045633" cy="429145"/>
          </a:xfrm>
        </p:spPr>
        <p:txBody>
          <a:bodyPr/>
          <a:lstStyle/>
          <a:p>
            <a:r>
              <a:rPr lang="en-US"/>
              <a:t>Facilitators</a:t>
            </a:r>
            <a:endParaRPr lang="en-US" i="1">
              <a:solidFill>
                <a:srgbClr val="FFFF00"/>
              </a:solidFill>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6836854-0D95-0062-1482-C41A700505AD}"/>
              </a:ext>
            </a:extLst>
          </p:cNvPr>
          <p:cNvPicPr>
            <a:picLocks noChangeAspect="1"/>
          </p:cNvPicPr>
          <p:nvPr/>
        </p:nvPicPr>
        <p:blipFill rotWithShape="1">
          <a:blip r:embed="rId3"/>
          <a:srcRect l="3464" r="13772" b="14758"/>
          <a:stretch/>
        </p:blipFill>
        <p:spPr>
          <a:xfrm>
            <a:off x="1007816" y="1768563"/>
            <a:ext cx="1304696" cy="1290668"/>
          </a:xfrm>
          <a:prstGeom prst="rect">
            <a:avLst/>
          </a:prstGeom>
        </p:spPr>
      </p:pic>
      <p:grpSp>
        <p:nvGrpSpPr>
          <p:cNvPr id="30" name="Group 29">
            <a:extLst>
              <a:ext uri="{FF2B5EF4-FFF2-40B4-BE49-F238E27FC236}">
                <a16:creationId xmlns:a16="http://schemas.microsoft.com/office/drawing/2014/main" id="{8D04E7B5-82C4-A369-213C-B9988EA8F8D3}"/>
              </a:ext>
            </a:extLst>
          </p:cNvPr>
          <p:cNvGrpSpPr/>
          <p:nvPr/>
        </p:nvGrpSpPr>
        <p:grpSpPr>
          <a:xfrm>
            <a:off x="1003741" y="3572855"/>
            <a:ext cx="5130055" cy="1480134"/>
            <a:chOff x="4498704" y="384765"/>
            <a:chExt cx="5130055" cy="1480134"/>
          </a:xfrm>
        </p:grpSpPr>
        <p:pic>
          <p:nvPicPr>
            <p:cNvPr id="26" name="Picture 25" descr="A person smiling for the camera&#10;&#10;Description automatically generated with low confidence">
              <a:extLst>
                <a:ext uri="{FF2B5EF4-FFF2-40B4-BE49-F238E27FC236}">
                  <a16:creationId xmlns:a16="http://schemas.microsoft.com/office/drawing/2014/main" id="{9954C3F6-B0A8-55CB-5BC7-EDF75102D077}"/>
                </a:ext>
              </a:extLst>
            </p:cNvPr>
            <p:cNvPicPr>
              <a:picLocks noChangeAspect="1"/>
            </p:cNvPicPr>
            <p:nvPr/>
          </p:nvPicPr>
          <p:blipFill rotWithShape="1">
            <a:blip r:embed="rId4"/>
            <a:srcRect t="2507" r="1951" b="23479"/>
            <a:stretch/>
          </p:blipFill>
          <p:spPr>
            <a:xfrm>
              <a:off x="4498704" y="384765"/>
              <a:ext cx="1272274" cy="1480134"/>
            </a:xfrm>
            <a:prstGeom prst="rect">
              <a:avLst/>
            </a:prstGeom>
          </p:spPr>
        </p:pic>
        <p:sp>
          <p:nvSpPr>
            <p:cNvPr id="28" name="TextBox 20">
              <a:extLst>
                <a:ext uri="{FF2B5EF4-FFF2-40B4-BE49-F238E27FC236}">
                  <a16:creationId xmlns:a16="http://schemas.microsoft.com/office/drawing/2014/main" id="{F230CC88-BA4C-EF53-E3CE-5E7A6FF70C9A}"/>
                </a:ext>
              </a:extLst>
            </p:cNvPr>
            <p:cNvSpPr txBox="1"/>
            <p:nvPr/>
          </p:nvSpPr>
          <p:spPr>
            <a:xfrm>
              <a:off x="5863934" y="391387"/>
              <a:ext cx="3764825"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s-419" b="1"/>
            </a:p>
            <a:p>
              <a:endParaRPr lang="es-419" b="1">
                <a:ea typeface="Calibri"/>
                <a:cs typeface="Calibri"/>
              </a:endParaRPr>
            </a:p>
          </p:txBody>
        </p:sp>
      </p:grpSp>
      <p:grpSp>
        <p:nvGrpSpPr>
          <p:cNvPr id="31" name="Group 30">
            <a:extLst>
              <a:ext uri="{FF2B5EF4-FFF2-40B4-BE49-F238E27FC236}">
                <a16:creationId xmlns:a16="http://schemas.microsoft.com/office/drawing/2014/main" id="{4CB69DA9-C588-EFFE-3484-81FBD70502CE}"/>
              </a:ext>
            </a:extLst>
          </p:cNvPr>
          <p:cNvGrpSpPr/>
          <p:nvPr/>
        </p:nvGrpSpPr>
        <p:grpSpPr>
          <a:xfrm>
            <a:off x="2360929" y="3874549"/>
            <a:ext cx="4550983" cy="746952"/>
            <a:chOff x="3964899" y="5018790"/>
            <a:chExt cx="4550983" cy="746952"/>
          </a:xfrm>
        </p:grpSpPr>
        <p:sp>
          <p:nvSpPr>
            <p:cNvPr id="32" name="TextBox 31">
              <a:extLst>
                <a:ext uri="{FF2B5EF4-FFF2-40B4-BE49-F238E27FC236}">
                  <a16:creationId xmlns:a16="http://schemas.microsoft.com/office/drawing/2014/main" id="{08A6F6FA-9EE5-8A3B-0808-AC72E467616B}"/>
                </a:ext>
              </a:extLst>
            </p:cNvPr>
            <p:cNvSpPr txBox="1"/>
            <p:nvPr/>
          </p:nvSpPr>
          <p:spPr>
            <a:xfrm>
              <a:off x="3988585" y="5018790"/>
              <a:ext cx="3570333" cy="400110"/>
            </a:xfrm>
            <a:prstGeom prst="rect">
              <a:avLst/>
            </a:prstGeom>
            <a:noFill/>
          </p:spPr>
          <p:txBody>
            <a:bodyPr wrap="square" lIns="91440" tIns="45720" rIns="91440" bIns="45720" rtlCol="0" anchor="t">
              <a:spAutoFit/>
            </a:bodyPr>
            <a:lstStyle/>
            <a:p>
              <a:r>
                <a:rPr lang="en-US" sz="2000" b="1"/>
                <a:t>Lilian De Loza-Gutierrez</a:t>
              </a:r>
              <a:endParaRPr lang="en-US" sz="2000" b="1">
                <a:ea typeface="Calibri"/>
                <a:cs typeface="Calibri"/>
              </a:endParaRPr>
            </a:p>
          </p:txBody>
        </p:sp>
        <p:sp>
          <p:nvSpPr>
            <p:cNvPr id="33" name="TextBox 32">
              <a:extLst>
                <a:ext uri="{FF2B5EF4-FFF2-40B4-BE49-F238E27FC236}">
                  <a16:creationId xmlns:a16="http://schemas.microsoft.com/office/drawing/2014/main" id="{B6641E1B-502E-5F0F-85AA-4E7B8BB7CEA6}"/>
                </a:ext>
              </a:extLst>
            </p:cNvPr>
            <p:cNvSpPr txBox="1"/>
            <p:nvPr/>
          </p:nvSpPr>
          <p:spPr>
            <a:xfrm>
              <a:off x="3964899" y="5365632"/>
              <a:ext cx="4550983" cy="400110"/>
            </a:xfrm>
            <a:prstGeom prst="rect">
              <a:avLst/>
            </a:prstGeom>
            <a:noFill/>
          </p:spPr>
          <p:txBody>
            <a:bodyPr wrap="square" lIns="91440" tIns="45720" rIns="91440" bIns="45720" rtlCol="0" anchor="t">
              <a:spAutoFit/>
            </a:bodyPr>
            <a:lstStyle/>
            <a:p>
              <a:r>
                <a:rPr lang="en-US" sz="2000" i="1">
                  <a:cs typeface="Arial"/>
                </a:rPr>
                <a:t>Community Relations</a:t>
              </a:r>
            </a:p>
          </p:txBody>
        </p:sp>
      </p:grpSp>
      <p:grpSp>
        <p:nvGrpSpPr>
          <p:cNvPr id="34" name="Group 33">
            <a:extLst>
              <a:ext uri="{FF2B5EF4-FFF2-40B4-BE49-F238E27FC236}">
                <a16:creationId xmlns:a16="http://schemas.microsoft.com/office/drawing/2014/main" id="{A2D52C31-70A4-0A84-5B9C-EB71C04C7321}"/>
              </a:ext>
            </a:extLst>
          </p:cNvPr>
          <p:cNvGrpSpPr/>
          <p:nvPr/>
        </p:nvGrpSpPr>
        <p:grpSpPr>
          <a:xfrm>
            <a:off x="2360929" y="2160049"/>
            <a:ext cx="4550983" cy="746952"/>
            <a:chOff x="3964899" y="5018790"/>
            <a:chExt cx="4550983" cy="746952"/>
          </a:xfrm>
        </p:grpSpPr>
        <p:sp>
          <p:nvSpPr>
            <p:cNvPr id="35" name="TextBox 34">
              <a:extLst>
                <a:ext uri="{FF2B5EF4-FFF2-40B4-BE49-F238E27FC236}">
                  <a16:creationId xmlns:a16="http://schemas.microsoft.com/office/drawing/2014/main" id="{A9ECD4CE-FD64-F88B-68AD-BF7042287A97}"/>
                </a:ext>
              </a:extLst>
            </p:cNvPr>
            <p:cNvSpPr txBox="1"/>
            <p:nvPr/>
          </p:nvSpPr>
          <p:spPr>
            <a:xfrm>
              <a:off x="3988585" y="5018790"/>
              <a:ext cx="3570333" cy="400110"/>
            </a:xfrm>
            <a:prstGeom prst="rect">
              <a:avLst/>
            </a:prstGeom>
            <a:noFill/>
          </p:spPr>
          <p:txBody>
            <a:bodyPr wrap="square" lIns="91440" tIns="45720" rIns="91440" bIns="45720" rtlCol="0" anchor="t">
              <a:spAutoFit/>
            </a:bodyPr>
            <a:lstStyle/>
            <a:p>
              <a:r>
                <a:rPr lang="en-US" sz="2000" b="1"/>
                <a:t>Michael </a:t>
              </a:r>
              <a:r>
                <a:rPr lang="en-US" sz="2000" b="1" err="1"/>
                <a:t>Cano</a:t>
              </a:r>
              <a:endParaRPr lang="en-US" sz="2000" b="1" err="1">
                <a:ea typeface="Calibri"/>
                <a:cs typeface="Calibri"/>
              </a:endParaRPr>
            </a:p>
          </p:txBody>
        </p:sp>
        <p:sp>
          <p:nvSpPr>
            <p:cNvPr id="36" name="TextBox 35">
              <a:extLst>
                <a:ext uri="{FF2B5EF4-FFF2-40B4-BE49-F238E27FC236}">
                  <a16:creationId xmlns:a16="http://schemas.microsoft.com/office/drawing/2014/main" id="{C1EBDAC9-25BB-4FE1-572B-87B5B10B81EE}"/>
                </a:ext>
              </a:extLst>
            </p:cNvPr>
            <p:cNvSpPr txBox="1"/>
            <p:nvPr/>
          </p:nvSpPr>
          <p:spPr>
            <a:xfrm>
              <a:off x="3964899" y="5365632"/>
              <a:ext cx="4550983" cy="400110"/>
            </a:xfrm>
            <a:prstGeom prst="rect">
              <a:avLst/>
            </a:prstGeom>
            <a:noFill/>
          </p:spPr>
          <p:txBody>
            <a:bodyPr wrap="square" lIns="91440" tIns="45720" rIns="91440" bIns="45720" rtlCol="0" anchor="t">
              <a:spAutoFit/>
            </a:bodyPr>
            <a:lstStyle/>
            <a:p>
              <a:r>
                <a:rPr lang="en-US" sz="2000" i="1">
                  <a:cs typeface="Arial"/>
                </a:rPr>
                <a:t>Countywide Planning &amp; Development</a:t>
              </a:r>
              <a:endParaRPr lang="en-US"/>
            </a:p>
          </p:txBody>
        </p:sp>
      </p:grpSp>
      <p:pic>
        <p:nvPicPr>
          <p:cNvPr id="37" name="Picture 36" descr="A person in a suit smiling&#10;&#10;Description automatically generated">
            <a:extLst>
              <a:ext uri="{FF2B5EF4-FFF2-40B4-BE49-F238E27FC236}">
                <a16:creationId xmlns:a16="http://schemas.microsoft.com/office/drawing/2014/main" id="{CBF40DBD-C9B1-F465-8A13-B9DA4BEA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831" y="1678030"/>
            <a:ext cx="1295668" cy="15777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14">
            <a:extLst>
              <a:ext uri="{FF2B5EF4-FFF2-40B4-BE49-F238E27FC236}">
                <a16:creationId xmlns:a16="http://schemas.microsoft.com/office/drawing/2014/main" id="{355AB159-4CC7-E976-574D-94B3361E43E7}"/>
              </a:ext>
            </a:extLst>
          </p:cNvPr>
          <p:cNvSpPr txBox="1"/>
          <p:nvPr/>
        </p:nvSpPr>
        <p:spPr>
          <a:xfrm>
            <a:off x="8456929" y="2136687"/>
            <a:ext cx="2549967"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2000" b="1"/>
              <a:t>Robert </a:t>
            </a:r>
            <a:r>
              <a:rPr lang="es-419" sz="2000" b="1" err="1"/>
              <a:t>Cálix</a:t>
            </a:r>
            <a:endParaRPr lang="en-US" sz="2000"/>
          </a:p>
        </p:txBody>
      </p:sp>
      <p:sp>
        <p:nvSpPr>
          <p:cNvPr id="39" name="TextBox 15">
            <a:extLst>
              <a:ext uri="{FF2B5EF4-FFF2-40B4-BE49-F238E27FC236}">
                <a16:creationId xmlns:a16="http://schemas.microsoft.com/office/drawing/2014/main" id="{F3109A71-2E34-53EC-EF8A-A1E00743DE88}"/>
              </a:ext>
            </a:extLst>
          </p:cNvPr>
          <p:cNvSpPr txBox="1"/>
          <p:nvPr/>
        </p:nvSpPr>
        <p:spPr>
          <a:xfrm>
            <a:off x="8456929" y="2462586"/>
            <a:ext cx="3154911"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2000" i="1">
                <a:cs typeface="Arial"/>
              </a:rPr>
              <a:t>Cal </a:t>
            </a:r>
            <a:r>
              <a:rPr lang="es-419" sz="2000" i="1" err="1">
                <a:cs typeface="Arial"/>
              </a:rPr>
              <a:t>Strategic</a:t>
            </a:r>
            <a:r>
              <a:rPr lang="es-419" sz="2000" i="1">
                <a:cs typeface="Arial"/>
              </a:rPr>
              <a:t> Management</a:t>
            </a:r>
          </a:p>
        </p:txBody>
      </p:sp>
      <p:grpSp>
        <p:nvGrpSpPr>
          <p:cNvPr id="40" name="Group 39">
            <a:extLst>
              <a:ext uri="{FF2B5EF4-FFF2-40B4-BE49-F238E27FC236}">
                <a16:creationId xmlns:a16="http://schemas.microsoft.com/office/drawing/2014/main" id="{D1489867-06EA-6D62-F876-80FDBAA4E3DA}"/>
              </a:ext>
            </a:extLst>
          </p:cNvPr>
          <p:cNvGrpSpPr/>
          <p:nvPr/>
        </p:nvGrpSpPr>
        <p:grpSpPr>
          <a:xfrm>
            <a:off x="8404975" y="3874551"/>
            <a:ext cx="4550983" cy="746952"/>
            <a:chOff x="2326293" y="3917846"/>
            <a:chExt cx="4550983" cy="746952"/>
          </a:xfrm>
        </p:grpSpPr>
        <p:sp>
          <p:nvSpPr>
            <p:cNvPr id="42" name="TextBox 7">
              <a:extLst>
                <a:ext uri="{FF2B5EF4-FFF2-40B4-BE49-F238E27FC236}">
                  <a16:creationId xmlns:a16="http://schemas.microsoft.com/office/drawing/2014/main" id="{E0F3D5A4-9237-DAE1-A49C-2A7E0D8C5631}"/>
                </a:ext>
              </a:extLst>
            </p:cNvPr>
            <p:cNvSpPr txBox="1"/>
            <p:nvPr/>
          </p:nvSpPr>
          <p:spPr>
            <a:xfrm>
              <a:off x="2349979" y="3917846"/>
              <a:ext cx="3570333"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a:t>Laura Hernandez</a:t>
              </a:r>
              <a:endParaRPr lang="en-US" sz="2000" b="1">
                <a:ea typeface="Calibri"/>
                <a:cs typeface="Calibri"/>
              </a:endParaRPr>
            </a:p>
          </p:txBody>
        </p:sp>
        <p:sp>
          <p:nvSpPr>
            <p:cNvPr id="43" name="TextBox 8">
              <a:extLst>
                <a:ext uri="{FF2B5EF4-FFF2-40B4-BE49-F238E27FC236}">
                  <a16:creationId xmlns:a16="http://schemas.microsoft.com/office/drawing/2014/main" id="{454274E2-63C8-9EDE-540F-4A861D82D741}"/>
                </a:ext>
              </a:extLst>
            </p:cNvPr>
            <p:cNvSpPr txBox="1"/>
            <p:nvPr/>
          </p:nvSpPr>
          <p:spPr>
            <a:xfrm>
              <a:off x="2326293" y="4264688"/>
              <a:ext cx="4550983"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i="1">
                  <a:cs typeface="Arial"/>
                </a:rPr>
                <a:t>Arellano Associates</a:t>
              </a:r>
              <a:endParaRPr lang="en-US" sz="2000" i="1">
                <a:ea typeface="Calibri"/>
                <a:cs typeface="Arial" panose="020B0604020202020204" pitchFamily="34" charset="0"/>
              </a:endParaRPr>
            </a:p>
          </p:txBody>
        </p:sp>
      </p:grpSp>
      <p:pic>
        <p:nvPicPr>
          <p:cNvPr id="41" name="Graphic 12">
            <a:extLst>
              <a:ext uri="{FF2B5EF4-FFF2-40B4-BE49-F238E27FC236}">
                <a16:creationId xmlns:a16="http://schemas.microsoft.com/office/drawing/2014/main" id="{36AFDC2E-1A6F-A85C-E481-CE3D3D9DBB02}"/>
              </a:ext>
            </a:extLst>
          </p:cNvPr>
          <p:cNvPicPr>
            <a:picLocks noChangeAspect="1"/>
          </p:cNvPicPr>
          <p:nvPr/>
        </p:nvPicPr>
        <p:blipFill rotWithShape="1">
          <a:blip r:embed="rId6"/>
          <a:srcRect l="15664" t="4267" r="3100" b="22436"/>
          <a:stretch/>
        </p:blipFill>
        <p:spPr>
          <a:xfrm>
            <a:off x="6772831" y="3576809"/>
            <a:ext cx="1294620" cy="1453545"/>
          </a:xfrm>
          <a:prstGeom prst="rect">
            <a:avLst/>
          </a:prstGeom>
        </p:spPr>
      </p:pic>
    </p:spTree>
    <p:extLst>
      <p:ext uri="{BB962C8B-B14F-4D97-AF65-F5344CB8AC3E}">
        <p14:creationId xmlns:p14="http://schemas.microsoft.com/office/powerpoint/2010/main" val="1934129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393644" y="-171010"/>
            <a:ext cx="10515600" cy="1325563"/>
          </a:xfrm>
        </p:spPr>
        <p:txBody>
          <a:bodyPr/>
          <a:lstStyle/>
          <a:p>
            <a:r>
              <a:rPr lang="en-US"/>
              <a:t>Investment Plan Measure R/M Investment Summary – </a:t>
            </a:r>
            <a:br>
              <a:rPr lang="en-US"/>
            </a:br>
            <a:r>
              <a:rPr lang="en-US"/>
              <a:t>Goods Movement</a:t>
            </a:r>
          </a:p>
        </p:txBody>
      </p:sp>
      <p:sp>
        <p:nvSpPr>
          <p:cNvPr id="7" name="TextBox 6">
            <a:extLst>
              <a:ext uri="{FF2B5EF4-FFF2-40B4-BE49-F238E27FC236}">
                <a16:creationId xmlns:a16="http://schemas.microsoft.com/office/drawing/2014/main" id="{11C3BA24-305B-697E-38F5-108F950BB537}"/>
              </a:ext>
            </a:extLst>
          </p:cNvPr>
          <p:cNvSpPr txBox="1"/>
          <p:nvPr/>
        </p:nvSpPr>
        <p:spPr>
          <a:xfrm>
            <a:off x="2112069" y="1443347"/>
            <a:ext cx="7716675"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Initial Investment Recommendations</a:t>
            </a:r>
            <a:r>
              <a:rPr lang="en-US" sz="2400" b="1">
                <a:solidFill>
                  <a:schemeClr val="accent1">
                    <a:lumMod val="75000"/>
                  </a:schemeClr>
                </a:solidFill>
                <a:latin typeface="Calibri" panose="020F0502020204030204"/>
              </a:rPr>
              <a:t>:  			$</a:t>
            </a:r>
            <a:r>
              <a:rPr kumimoji="0" lang="en-US" sz="2400" b="1"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61.0M</a:t>
            </a:r>
            <a:endParaRPr lang="en-US" sz="2400" b="1"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Development</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$20.0M</a:t>
            </a:r>
            <a:endParaRPr lang="en-US" sz="2400" b="0"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Pre-Implementation</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$5.0M</a:t>
            </a:r>
            <a:endParaRPr lang="en-US" sz="2400">
              <a:solidFill>
                <a:schemeClr val="accent1">
                  <a:lumMod val="75000"/>
                </a:schemeClr>
              </a:solidFill>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Implementation</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$36.0M</a:t>
            </a:r>
            <a:endParaRPr lang="en-US" sz="2400" b="0"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$19.0M</a:t>
            </a:r>
            <a:endParaRPr lang="en-US" sz="24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$0.0M</a:t>
            </a:r>
            <a:r>
              <a:rPr lang="en-US" sz="2400">
                <a:solidFill>
                  <a:schemeClr val="accent5">
                    <a:lumMod val="75000"/>
                  </a:schemeClr>
                </a:solidFill>
                <a:latin typeface="Calibri" panose="020F0502020204030204"/>
              </a:rPr>
              <a:t> </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$1.0M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$18.0M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$80.0M</a:t>
            </a:r>
            <a:endParaRPr lang="en-US" sz="2400" b="1">
              <a:solidFill>
                <a:srgbClr val="000000"/>
              </a:solidFill>
              <a:latin typeface="Calibri" panose="020F0502020204030204"/>
            </a:endParaRPr>
          </a:p>
        </p:txBody>
      </p:sp>
      <p:grpSp>
        <p:nvGrpSpPr>
          <p:cNvPr id="3" name="Group 2">
            <a:extLst>
              <a:ext uri="{FF2B5EF4-FFF2-40B4-BE49-F238E27FC236}">
                <a16:creationId xmlns:a16="http://schemas.microsoft.com/office/drawing/2014/main" id="{D2347223-1643-1F49-D0E5-1A311441039C}"/>
              </a:ext>
            </a:extLst>
          </p:cNvPr>
          <p:cNvGrpSpPr/>
          <p:nvPr/>
        </p:nvGrpSpPr>
        <p:grpSpPr>
          <a:xfrm>
            <a:off x="11141126" y="57738"/>
            <a:ext cx="748447" cy="732862"/>
            <a:chOff x="5798783" y="2167691"/>
            <a:chExt cx="1212334" cy="1187090"/>
          </a:xfrm>
        </p:grpSpPr>
        <p:grpSp>
          <p:nvGrpSpPr>
            <p:cNvPr id="4" name="Group 3">
              <a:extLst>
                <a:ext uri="{FF2B5EF4-FFF2-40B4-BE49-F238E27FC236}">
                  <a16:creationId xmlns:a16="http://schemas.microsoft.com/office/drawing/2014/main" id="{EA8C2A8B-DB37-810F-260F-FCA18F3AAF8B}"/>
                </a:ext>
              </a:extLst>
            </p:cNvPr>
            <p:cNvGrpSpPr/>
            <p:nvPr/>
          </p:nvGrpSpPr>
          <p:grpSpPr>
            <a:xfrm>
              <a:off x="5798783" y="2167691"/>
              <a:ext cx="1212334" cy="1187090"/>
              <a:chOff x="533401" y="475766"/>
              <a:chExt cx="1127760" cy="1104277"/>
            </a:xfrm>
          </p:grpSpPr>
          <p:pic>
            <p:nvPicPr>
              <p:cNvPr id="6" name="Graphic 5" descr="Alien Face with solid fill">
                <a:extLst>
                  <a:ext uri="{FF2B5EF4-FFF2-40B4-BE49-F238E27FC236}">
                    <a16:creationId xmlns:a16="http://schemas.microsoft.com/office/drawing/2014/main" id="{6B02B5A5-F5E8-79B8-4D06-2C56282A3F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38E81100-F54E-6F0A-1D76-E4E0DCC607AF}"/>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6C94AF-8E2C-8AA2-5259-4E00E07FDFB7}"/>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9" name="TextBox 1">
            <a:extLst>
              <a:ext uri="{FF2B5EF4-FFF2-40B4-BE49-F238E27FC236}">
                <a16:creationId xmlns:a16="http://schemas.microsoft.com/office/drawing/2014/main" id="{82B85F16-0686-C09F-8D43-005AB1A75828}"/>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800176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7E1E3D-2CC3-BFF1-FF65-88B39AFFFA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EDDF600-CB76-0FBB-C05F-45D23496E0E5}"/>
              </a:ext>
            </a:extLst>
          </p:cNvPr>
          <p:cNvSpPr>
            <a:spLocks noGrp="1"/>
          </p:cNvSpPr>
          <p:nvPr>
            <p:ph type="title"/>
          </p:nvPr>
        </p:nvSpPr>
        <p:spPr>
          <a:xfrm>
            <a:off x="199571" y="267607"/>
            <a:ext cx="10075884" cy="428625"/>
          </a:xfrm>
        </p:spPr>
        <p:txBody>
          <a:bodyPr/>
          <a:lstStyle/>
          <a:p>
            <a:r>
              <a:rPr lang="en-US"/>
              <a:t>Investment Plan Measure R/M Investment Summary – </a:t>
            </a:r>
            <a:br>
              <a:rPr lang="en-US"/>
            </a:br>
            <a:r>
              <a:rPr lang="en-US"/>
              <a:t>Goods Movement</a:t>
            </a:r>
          </a:p>
        </p:txBody>
      </p:sp>
      <p:graphicFrame>
        <p:nvGraphicFramePr>
          <p:cNvPr id="4" name="object 5">
            <a:extLst>
              <a:ext uri="{FF2B5EF4-FFF2-40B4-BE49-F238E27FC236}">
                <a16:creationId xmlns:a16="http://schemas.microsoft.com/office/drawing/2014/main" id="{912132FC-B096-6157-50A9-B75044556903}"/>
              </a:ext>
            </a:extLst>
          </p:cNvPr>
          <p:cNvGraphicFramePr>
            <a:graphicFrameLocks noGrp="1"/>
          </p:cNvGraphicFramePr>
          <p:nvPr>
            <p:extLst>
              <p:ext uri="{D42A27DB-BD31-4B8C-83A1-F6EECF244321}">
                <p14:modId xmlns:p14="http://schemas.microsoft.com/office/powerpoint/2010/main" val="3963976778"/>
              </p:ext>
            </p:extLst>
          </p:nvPr>
        </p:nvGraphicFramePr>
        <p:xfrm>
          <a:off x="587527" y="1115351"/>
          <a:ext cx="10634595" cy="4957606"/>
        </p:xfrm>
        <a:graphic>
          <a:graphicData uri="http://schemas.openxmlformats.org/drawingml/2006/table">
            <a:tbl>
              <a:tblPr firstRow="1" bandRow="1">
                <a:tableStyleId>{2D5ABB26-0587-4C30-8999-92F81FD0307C}</a:tableStyleId>
              </a:tblPr>
              <a:tblGrid>
                <a:gridCol w="1941077">
                  <a:extLst>
                    <a:ext uri="{9D8B030D-6E8A-4147-A177-3AD203B41FA5}">
                      <a16:colId xmlns:a16="http://schemas.microsoft.com/office/drawing/2014/main" val="20000"/>
                    </a:ext>
                  </a:extLst>
                </a:gridCol>
                <a:gridCol w="2804334">
                  <a:extLst>
                    <a:ext uri="{9D8B030D-6E8A-4147-A177-3AD203B41FA5}">
                      <a16:colId xmlns:a16="http://schemas.microsoft.com/office/drawing/2014/main" val="20001"/>
                    </a:ext>
                  </a:extLst>
                </a:gridCol>
                <a:gridCol w="1736446">
                  <a:extLst>
                    <a:ext uri="{9D8B030D-6E8A-4147-A177-3AD203B41FA5}">
                      <a16:colId xmlns:a16="http://schemas.microsoft.com/office/drawing/2014/main" val="20002"/>
                    </a:ext>
                  </a:extLst>
                </a:gridCol>
                <a:gridCol w="1502900">
                  <a:extLst>
                    <a:ext uri="{9D8B030D-6E8A-4147-A177-3AD203B41FA5}">
                      <a16:colId xmlns:a16="http://schemas.microsoft.com/office/drawing/2014/main" val="20003"/>
                    </a:ext>
                  </a:extLst>
                </a:gridCol>
                <a:gridCol w="2649838">
                  <a:extLst>
                    <a:ext uri="{9D8B030D-6E8A-4147-A177-3AD203B41FA5}">
                      <a16:colId xmlns:a16="http://schemas.microsoft.com/office/drawing/2014/main" val="20004"/>
                    </a:ext>
                  </a:extLst>
                </a:gridCol>
              </a:tblGrid>
              <a:tr h="497440">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500" b="1" spc="-5">
                        <a:latin typeface="Calibri"/>
                        <a:cs typeface="Calibri"/>
                      </a:endParaRPr>
                    </a:p>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400" b="1" spc="-25">
                        <a:latin typeface="Calibri"/>
                        <a:cs typeface="Calibri"/>
                      </a:endParaRPr>
                    </a:p>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76757">
                <a:tc>
                  <a:txBody>
                    <a:bodyPr/>
                    <a:lstStyle/>
                    <a:p>
                      <a:pPr>
                        <a:lnSpc>
                          <a:spcPct val="100000"/>
                        </a:lnSpc>
                      </a:pPr>
                      <a:r>
                        <a:rPr lang="en-US" sz="1400" spc="-5">
                          <a:latin typeface="Calibri"/>
                          <a:cs typeface="Calibri"/>
                        </a:rPr>
                        <a:t>  LB-ELA_0004</a:t>
                      </a:r>
                      <a:endParaRPr lang="en-US" sz="1400">
                        <a:latin typeface="Calibri"/>
                        <a:cs typeface="Calibri"/>
                      </a:endParaRPr>
                    </a:p>
                  </a:txBody>
                  <a:tcPr marL="0" marR="0" marT="0" marB="0" anchor="ctr">
                    <a:lnL w="1270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lnSpc>
                          <a:spcPct val="100000"/>
                        </a:lnSpc>
                        <a:spcBef>
                          <a:spcPts val="45"/>
                        </a:spcBef>
                      </a:pPr>
                      <a:r>
                        <a:rPr lang="en-US" sz="1400">
                          <a:latin typeface="Calibri"/>
                          <a:cs typeface="Calibri"/>
                        </a:rPr>
                        <a:t>  Long </a:t>
                      </a:r>
                      <a:r>
                        <a:rPr lang="en-US" sz="1400" spc="-5">
                          <a:latin typeface="Calibri"/>
                          <a:cs typeface="Calibri"/>
                        </a:rPr>
                        <a:t>Beach-East Los Angeles  </a:t>
                      </a:r>
                      <a:endParaRPr lang="en-US" sz="1400" b="0">
                        <a:latin typeface="Calibri"/>
                        <a:cs typeface="Calibri"/>
                      </a:endParaRPr>
                    </a:p>
                    <a:p>
                      <a:pPr lvl="0" algn="l">
                        <a:lnSpc>
                          <a:spcPct val="100000"/>
                        </a:lnSpc>
                        <a:spcBef>
                          <a:spcPts val="45"/>
                        </a:spcBef>
                        <a:buNone/>
                      </a:pPr>
                      <a:r>
                        <a:rPr lang="en-US" sz="1400">
                          <a:latin typeface="Calibri"/>
                          <a:cs typeface="Calibri"/>
                        </a:rPr>
                        <a:t>  Corridor </a:t>
                      </a:r>
                      <a:r>
                        <a:rPr lang="en-US" sz="1400" spc="-5">
                          <a:latin typeface="Calibri"/>
                          <a:cs typeface="Calibri"/>
                        </a:rPr>
                        <a:t>Clean </a:t>
                      </a:r>
                      <a:r>
                        <a:rPr lang="en-US" sz="1400" spc="-15">
                          <a:latin typeface="Calibri"/>
                          <a:cs typeface="Calibri"/>
                        </a:rPr>
                        <a:t>Truck</a:t>
                      </a:r>
                      <a:r>
                        <a:rPr lang="en-US" sz="1400" spc="-20">
                          <a:latin typeface="Calibri"/>
                          <a:cs typeface="Calibri"/>
                        </a:rPr>
                        <a:t> </a:t>
                      </a:r>
                      <a:r>
                        <a:rPr lang="en-US" sz="1400" spc="-10">
                          <a:latin typeface="Calibri"/>
                          <a:cs typeface="Calibri"/>
                        </a:rPr>
                        <a:t>Program</a:t>
                      </a:r>
                      <a:r>
                        <a:rPr lang="en-US" sz="1400" b="0" spc="0">
                          <a:latin typeface="Calibri"/>
                          <a:cs typeface="Calibri"/>
                        </a:rPr>
                        <a:t> (Also</a:t>
                      </a:r>
                      <a:endParaRPr lang="en-US" sz="1400" b="0">
                        <a:latin typeface="Calibri"/>
                        <a:cs typeface="Calibri"/>
                      </a:endParaRPr>
                    </a:p>
                    <a:p>
                      <a:pPr lvl="0" algn="l">
                        <a:lnSpc>
                          <a:spcPct val="100000"/>
                        </a:lnSpc>
                        <a:spcBef>
                          <a:spcPts val="45"/>
                        </a:spcBef>
                        <a:buNone/>
                      </a:pPr>
                      <a:r>
                        <a:rPr lang="en-US" sz="1400" b="0" spc="0">
                          <a:latin typeface="Calibri"/>
                          <a:cs typeface="Calibri"/>
                        </a:rPr>
                        <a:t>  referred to as </a:t>
                      </a:r>
                      <a:r>
                        <a:rPr lang="en-US" sz="1400" b="0">
                          <a:latin typeface="Calibri"/>
                          <a:cs typeface="Calibri"/>
                        </a:rPr>
                        <a:t>ZE </a:t>
                      </a:r>
                      <a:r>
                        <a:rPr lang="en-US" sz="1400" b="0" spc="-10">
                          <a:latin typeface="Calibri"/>
                          <a:cs typeface="Calibri"/>
                        </a:rPr>
                        <a:t>Truck Program)</a:t>
                      </a:r>
                      <a:endParaRPr lang="en-US" sz="1400" b="0">
                        <a:latin typeface="Calibri"/>
                        <a:cs typeface="Calibri"/>
                      </a:endParaRPr>
                    </a:p>
                  </a:txBody>
                  <a:tcPr marL="0" marR="0" marT="5715" marB="0" anchor="ctr">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s-419" sz="1400">
                        <a:latin typeface="Times New Roman"/>
                        <a:cs typeface="Times New Roman"/>
                      </a:endParaRPr>
                    </a:p>
                    <a:p>
                      <a:pPr marL="33655" algn="ctr">
                        <a:lnSpc>
                          <a:spcPct val="100000"/>
                        </a:lnSpc>
                      </a:pPr>
                      <a:endParaRPr lang="es-419" sz="1100">
                        <a:latin typeface="Calibri"/>
                        <a:cs typeface="Calibri"/>
                      </a:endParaRPr>
                    </a:p>
                    <a:p>
                      <a:pPr marL="33655" algn="ctr">
                        <a:lnSpc>
                          <a:spcPct val="100000"/>
                        </a:lnSpc>
                      </a:pPr>
                      <a:endParaRPr lang="es-419" sz="1400">
                        <a:latin typeface="Calibri"/>
                        <a:cs typeface="Calibri"/>
                      </a:endParaRPr>
                    </a:p>
                    <a:p>
                      <a:pPr marL="33655" algn="ctr">
                        <a:lnSpc>
                          <a:spcPct val="100000"/>
                        </a:lnSpc>
                      </a:pPr>
                      <a:endParaRPr lang="es-419" sz="300">
                        <a:latin typeface="Calibri"/>
                        <a:cs typeface="Calibri"/>
                      </a:endParaRPr>
                    </a:p>
                    <a:p>
                      <a:pPr marL="33655" algn="ctr">
                        <a:lnSpc>
                          <a:spcPct val="100000"/>
                        </a:lnSpc>
                      </a:pPr>
                      <a:r>
                        <a:rPr lang="es-419" sz="1400">
                          <a:latin typeface="Calibri"/>
                          <a:cs typeface="Calibri"/>
                        </a:rPr>
                        <a:t>$</a:t>
                      </a:r>
                      <a:r>
                        <a:rPr lang="es-419" sz="1400" spc="-5">
                          <a:latin typeface="Calibri"/>
                          <a:cs typeface="Calibri"/>
                        </a:rPr>
                        <a:t>50.0</a:t>
                      </a:r>
                      <a:endParaRPr lang="es-419" sz="1400">
                        <a:latin typeface="Calibri"/>
                        <a:cs typeface="Calibri"/>
                      </a:endParaRPr>
                    </a:p>
                  </a:txBody>
                  <a:tcPr marL="0" marR="0" marT="0" marB="0">
                    <a:lnL w="6350">
                      <a:solidFill>
                        <a:srgbClr val="000000"/>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n-US" sz="1400">
                        <a:latin typeface="Times New Roman"/>
                        <a:cs typeface="Times New Roman"/>
                      </a:endParaRPr>
                    </a:p>
                    <a:p>
                      <a:pPr algn="ctr">
                        <a:lnSpc>
                          <a:spcPct val="100000"/>
                        </a:lnSpc>
                      </a:pPr>
                      <a:endParaRPr lang="en-US" sz="1400">
                        <a:latin typeface="Times New Roman"/>
                        <a:cs typeface="Times New Roman"/>
                      </a:endParaRPr>
                    </a:p>
                    <a:p>
                      <a:pPr marL="33655" lvl="0" algn="ctr" defTabSz="914400" rtl="0" eaLnBrk="1" latinLnBrk="0" hangingPunct="1">
                        <a:lnSpc>
                          <a:spcPct val="100000"/>
                        </a:lnSpc>
                        <a:buNone/>
                      </a:pPr>
                      <a:endParaRPr lang="en-US" sz="1400" kern="1200">
                        <a:solidFill>
                          <a:schemeClr val="tx1"/>
                        </a:solidFill>
                        <a:latin typeface="Calibri"/>
                        <a:ea typeface="+mn-ea"/>
                        <a:cs typeface="Calibri"/>
                      </a:endParaRPr>
                    </a:p>
                    <a:p>
                      <a:pPr marL="33655" lvl="0" algn="ctr" defTabSz="914400" rtl="0" eaLnBrk="1" latinLnBrk="0" hangingPunct="1">
                        <a:lnSpc>
                          <a:spcPct val="100000"/>
                        </a:lnSpc>
                        <a:buNone/>
                      </a:pPr>
                      <a:r>
                        <a:rPr lang="en-US" sz="1400" kern="1200">
                          <a:solidFill>
                            <a:schemeClr val="tx1"/>
                          </a:solidFill>
                          <a:latin typeface="Calibri"/>
                          <a:ea typeface="+mn-ea"/>
                          <a:cs typeface="Calibri"/>
                        </a:rPr>
                        <a:t>$200.0</a:t>
                      </a:r>
                    </a:p>
                  </a:txBody>
                  <a:tcPr marL="0" marR="0" marT="0" marB="0">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30835" algn="ctr">
                        <a:lnSpc>
                          <a:spcPct val="100000"/>
                        </a:lnSpc>
                      </a:pPr>
                      <a:endParaRPr lang="en-US" sz="1400" spc="0">
                        <a:latin typeface="Times New Roman"/>
                        <a:cs typeface="Times New Roman"/>
                      </a:endParaRPr>
                    </a:p>
                    <a:p>
                      <a:pPr marL="330835" algn="ctr">
                        <a:lnSpc>
                          <a:spcPct val="100000"/>
                        </a:lnSpc>
                      </a:pPr>
                      <a:endParaRPr lang="en-US" sz="1400" spc="0">
                        <a:latin typeface="Times New Roman"/>
                        <a:cs typeface="Times New Roman"/>
                      </a:endParaRPr>
                    </a:p>
                    <a:p>
                      <a:pPr marL="330835" algn="ctr">
                        <a:lnSpc>
                          <a:spcPct val="100000"/>
                        </a:lnSpc>
                      </a:pPr>
                      <a:r>
                        <a:rPr lang="en-US" sz="1400" spc="0">
                          <a:latin typeface="Times New Roman"/>
                          <a:cs typeface="Times New Roman"/>
                        </a:rPr>
                        <a:t>        </a:t>
                      </a:r>
                    </a:p>
                    <a:p>
                      <a:pPr marL="330835" algn="ctr">
                        <a:lnSpc>
                          <a:spcPct val="100000"/>
                        </a:lnSpc>
                      </a:pPr>
                      <a:r>
                        <a:rPr lang="en-US" sz="1400" spc="0">
                          <a:latin typeface="Times New Roman"/>
                          <a:cs typeface="Times New Roman"/>
                        </a:rPr>
                        <a:t>  </a:t>
                      </a:r>
                      <a:r>
                        <a:rPr lang="en-US" sz="1400" spc="-5">
                          <a:latin typeface="Calibri"/>
                          <a:cs typeface="Calibri"/>
                        </a:rPr>
                        <a:t>Implementation</a:t>
                      </a:r>
                      <a:endParaRPr lang="en-US" sz="1400">
                        <a:latin typeface="Calibri"/>
                        <a:cs typeface="Calibri"/>
                      </a:endParaRPr>
                    </a:p>
                  </a:txBody>
                  <a:tcPr marL="0" marR="0" marT="0" marB="0">
                    <a:lnL w="12700">
                      <a:solidFill>
                        <a:schemeClr val="tx1"/>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5135">
                <a:tc>
                  <a:txBody>
                    <a:bodyPr/>
                    <a:lstStyle/>
                    <a:p>
                      <a:pPr marL="69850" lvl="0">
                        <a:lnSpc>
                          <a:spcPct val="100000"/>
                        </a:lnSpc>
                        <a:buNone/>
                      </a:pPr>
                      <a:r>
                        <a:rPr lang="en-US" sz="1400" spc="-5">
                          <a:latin typeface="Calibri"/>
                          <a:cs typeface="Calibri"/>
                        </a:rPr>
                        <a:t>LB-ELA_0023</a:t>
                      </a: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9850" lvl="0">
                        <a:lnSpc>
                          <a:spcPct val="100000"/>
                        </a:lnSpc>
                        <a:buNone/>
                      </a:pPr>
                      <a:r>
                        <a:rPr lang="en-US" sz="1400">
                          <a:latin typeface="Calibri"/>
                          <a:cs typeface="Calibri"/>
                        </a:rPr>
                        <a:t>Clean Truck Infrastructure</a:t>
                      </a: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728345" lvl="0" algn="l">
                        <a:lnSpc>
                          <a:spcPct val="100000"/>
                        </a:lnSpc>
                        <a:buNone/>
                      </a:pPr>
                      <a:endParaRPr sz="1400">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1115"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5560"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5424085"/>
                  </a:ext>
                </a:extLst>
              </a:tr>
              <a:tr h="605135">
                <a:tc>
                  <a:txBody>
                    <a:bodyPr/>
                    <a:lstStyle/>
                    <a:p>
                      <a:pPr marL="69850" lvl="0">
                        <a:lnSpc>
                          <a:spcPct val="100000"/>
                        </a:lnSpc>
                        <a:buNone/>
                      </a:pPr>
                      <a:r>
                        <a:rPr lang="en-US" sz="1400" spc="-5">
                          <a:latin typeface="Calibri"/>
                          <a:cs typeface="Calibri"/>
                        </a:rPr>
                        <a:t>LB-ELA_0217</a:t>
                      </a:r>
                      <a:endParaRPr lang="en-US" sz="1400">
                        <a:latin typeface="Calibri"/>
                        <a:cs typeface="Calibri"/>
                      </a:endParaRPr>
                    </a:p>
                  </a:txBody>
                  <a:tcPr marL="0" marR="0" marT="5715" marB="0" anchor="ctr">
                    <a:lnL w="1270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buNone/>
                      </a:pPr>
                      <a:r>
                        <a:rPr lang="en-US" sz="1400" spc="-5">
                          <a:latin typeface="Calibri"/>
                          <a:cs typeface="Calibri"/>
                        </a:rPr>
                        <a:t>Freight Rail Electrification </a:t>
                      </a:r>
                      <a:r>
                        <a:rPr lang="en-US" sz="1400">
                          <a:latin typeface="Calibri"/>
                          <a:cs typeface="Calibri"/>
                        </a:rPr>
                        <a:t>Pilot</a:t>
                      </a:r>
                      <a:r>
                        <a:rPr lang="en-US" sz="1400" spc="-40">
                          <a:latin typeface="Calibri"/>
                          <a:cs typeface="Calibri"/>
                        </a:rPr>
                        <a:t> </a:t>
                      </a:r>
                      <a:r>
                        <a:rPr lang="en-US" sz="1400" spc="-5">
                          <a:latin typeface="Calibri"/>
                          <a:cs typeface="Calibri"/>
                        </a:rPr>
                        <a:t>Project</a:t>
                      </a:r>
                      <a:endParaRPr lang="en-US" sz="1400">
                        <a:latin typeface="Calibri"/>
                        <a:cs typeface="Calibri"/>
                      </a:endParaRPr>
                    </a:p>
                  </a:txBody>
                  <a:tcPr marL="0" marR="0" marT="5715" marB="0" anchor="ctr">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689610" lvl="0">
                        <a:lnSpc>
                          <a:spcPct val="100000"/>
                        </a:lnSpc>
                        <a:buNone/>
                      </a:pPr>
                      <a:r>
                        <a:rPr lang="es-419" sz="1400">
                          <a:latin typeface="Calibri"/>
                          <a:cs typeface="Calibri"/>
                        </a:rPr>
                        <a:t>$</a:t>
                      </a:r>
                      <a:r>
                        <a:rPr lang="es-419" sz="1400" spc="-5">
                          <a:latin typeface="Calibri"/>
                          <a:cs typeface="Calibri"/>
                        </a:rPr>
                        <a:t>10.0</a:t>
                      </a:r>
                      <a:endParaRPr lang="es-419"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694153563"/>
                  </a:ext>
                </a:extLst>
              </a:tr>
              <a:tr h="605135">
                <a:tc>
                  <a:txBody>
                    <a:bodyPr/>
                    <a:lstStyle/>
                    <a:p>
                      <a:pPr lvl="0">
                        <a:lnSpc>
                          <a:spcPct val="100000"/>
                        </a:lnSpc>
                        <a:spcBef>
                          <a:spcPts val="45"/>
                        </a:spcBef>
                        <a:buNone/>
                      </a:pPr>
                      <a:endParaRPr sz="1400">
                        <a:latin typeface="Times New Roman"/>
                        <a:cs typeface="Times New Roman"/>
                      </a:endParaRPr>
                    </a:p>
                    <a:p>
                      <a:pPr marL="69850" lvl="0">
                        <a:lnSpc>
                          <a:spcPct val="100000"/>
                        </a:lnSpc>
                        <a:buNone/>
                      </a:pPr>
                      <a:r>
                        <a:rPr lang="en-US" sz="1400" spc="-5">
                          <a:latin typeface="Calibri"/>
                          <a:cs typeface="Calibri"/>
                        </a:rPr>
                        <a:t>LB-ELA_0151</a:t>
                      </a:r>
                      <a:endParaRPr lang="en-US" sz="1400">
                        <a:latin typeface="Calibri"/>
                        <a:cs typeface="Calibri"/>
                      </a:endParaRP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9850" lvl="0">
                        <a:lnSpc>
                          <a:spcPct val="100000"/>
                        </a:lnSpc>
                        <a:buNone/>
                      </a:pPr>
                      <a:r>
                        <a:rPr lang="en-US" sz="1400">
                          <a:latin typeface="Calibri"/>
                          <a:cs typeface="Calibri"/>
                        </a:rPr>
                        <a:t>Goods </a:t>
                      </a:r>
                      <a:r>
                        <a:rPr lang="en-US" sz="1400" spc="-5">
                          <a:latin typeface="Calibri"/>
                          <a:cs typeface="Calibri"/>
                        </a:rPr>
                        <a:t>Movement Freight Rail</a:t>
                      </a:r>
                      <a:r>
                        <a:rPr lang="en-US" sz="1400" spc="-45">
                          <a:latin typeface="Calibri"/>
                          <a:cs typeface="Calibri"/>
                        </a:rPr>
                        <a:t> </a:t>
                      </a:r>
                      <a:r>
                        <a:rPr lang="en-US" sz="1400">
                          <a:latin typeface="Calibri"/>
                          <a:cs typeface="Calibri"/>
                        </a:rPr>
                        <a:t>Study</a:t>
                      </a:r>
                      <a:endParaRPr lang="en-US"/>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728345" lvl="0">
                        <a:lnSpc>
                          <a:spcPct val="100000"/>
                        </a:lnSpc>
                        <a:buNone/>
                      </a:pPr>
                      <a:r>
                        <a:rPr lang="es-419" sz="1400">
                          <a:latin typeface="Calibri"/>
                          <a:cs typeface="Calibri"/>
                        </a:rPr>
                        <a:t>$1.0</a:t>
                      </a:r>
                      <a:endParaRPr lang="es-419"/>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chemeClr val="tx1"/>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a:solidFill>
                        <a:srgbClr val="000000"/>
                      </a:solidFill>
                      <a:prstDash val="solid"/>
                    </a:lnR>
                    <a:lnT w="1270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275807298"/>
                  </a:ext>
                </a:extLst>
              </a:tr>
              <a:tr h="461956">
                <a:tc gridSpan="2">
                  <a:txBody>
                    <a:bodyPr/>
                    <a:lstStyle/>
                    <a:p>
                      <a:pPr algn="ctr">
                        <a:lnSpc>
                          <a:spcPct val="100000"/>
                        </a:lnSpc>
                      </a:pPr>
                      <a:endParaRPr lang="en-US" sz="800" b="0">
                        <a:latin typeface="Times New Roman"/>
                        <a:cs typeface="Times New Roman"/>
                      </a:endParaRPr>
                    </a:p>
                    <a:p>
                      <a:pPr algn="ctr">
                        <a:lnSpc>
                          <a:spcPct val="100000"/>
                        </a:lnSpc>
                      </a:pPr>
                      <a:r>
                        <a:rPr sz="1400" b="1">
                          <a:latin typeface="Calibri"/>
                          <a:cs typeface="Calibri"/>
                        </a:rPr>
                        <a:t>Goods </a:t>
                      </a:r>
                      <a:r>
                        <a:rPr sz="1400" b="1" spc="-5">
                          <a:latin typeface="Calibri"/>
                          <a:cs typeface="Calibri"/>
                        </a:rPr>
                        <a:t>Movement </a:t>
                      </a:r>
                      <a:r>
                        <a:rPr sz="1400" b="1">
                          <a:latin typeface="Calibri"/>
                          <a:cs typeface="Calibri"/>
                        </a:rPr>
                        <a:t>Initial</a:t>
                      </a:r>
                      <a:r>
                        <a:rPr sz="1400" b="1" spc="-80">
                          <a:latin typeface="Calibri"/>
                          <a:cs typeface="Calibri"/>
                        </a:rPr>
                        <a:t> </a:t>
                      </a:r>
                      <a:r>
                        <a:rPr sz="1400" b="1" spc="-10">
                          <a:latin typeface="Calibri"/>
                          <a:cs typeface="Calibri"/>
                        </a:rPr>
                        <a:t>Investment</a:t>
                      </a:r>
                      <a:endParaRPr sz="1400">
                        <a:latin typeface="Calibri"/>
                        <a:cs typeface="Calibri"/>
                      </a:endParaRPr>
                    </a:p>
                  </a:txBody>
                  <a:tcPr marL="0" marR="0" marT="3810" marB="0">
                    <a:lnL w="12700">
                      <a:solidFill>
                        <a:srgbClr val="000000"/>
                      </a:solidFill>
                      <a:prstDash val="soli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a:solidFill>
                        <a:schemeClr val="tx1"/>
                      </a:solidFill>
                      <a:prstDash val="solid"/>
                    </a:lnB>
                    <a:solidFill>
                      <a:srgbClr val="E3978A"/>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61.0</a:t>
                      </a:r>
                      <a:endParaRPr lang="en-US" sz="1400" b="1">
                        <a:latin typeface="Calibri"/>
                        <a:cs typeface="Calibri"/>
                      </a:endParaRPr>
                    </a:p>
                  </a:txBody>
                  <a:tcPr marL="0" marR="0" marT="50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12700" cap="flat" cmpd="sng" algn="ctr">
                      <a:solidFill>
                        <a:schemeClr val="tx1"/>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12700">
                      <a:solidFill>
                        <a:schemeClr val="tx1"/>
                      </a:solidFill>
                      <a:prstDash val="solid"/>
                    </a:lnB>
                    <a:solidFill>
                      <a:srgbClr val="E3978A"/>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5"/>
                  </a:ext>
                </a:extLst>
              </a:tr>
              <a:tr h="492654">
                <a:tc gridSpan="2">
                  <a:txBody>
                    <a:bodyPr/>
                    <a:lstStyle/>
                    <a:p>
                      <a:pPr marL="1030605">
                        <a:lnSpc>
                          <a:spcPct val="100000"/>
                        </a:lnSpc>
                      </a:pPr>
                      <a:endParaRPr lang="en-US" sz="1050" b="0">
                        <a:latin typeface="Times New Roman"/>
                        <a:cs typeface="Times New Roman"/>
                      </a:endParaRPr>
                    </a:p>
                    <a:p>
                      <a:pPr marL="1030605">
                        <a:lnSpc>
                          <a:spcPct val="100000"/>
                        </a:lnSpc>
                      </a:pPr>
                      <a:r>
                        <a:rPr sz="1400" b="1">
                          <a:latin typeface="Calibri"/>
                          <a:cs typeface="Calibri"/>
                        </a:rPr>
                        <a:t>Goods </a:t>
                      </a:r>
                      <a:r>
                        <a:rPr sz="1400" b="1" spc="-5">
                          <a:latin typeface="Calibri"/>
                          <a:cs typeface="Calibri"/>
                        </a:rPr>
                        <a:t>Movement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3810" marB="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4EC18"/>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19.0</a:t>
                      </a:r>
                      <a:endParaRPr lang="en-US" sz="1400" b="1">
                        <a:latin typeface="Calibri"/>
                        <a:cs typeface="Calibri"/>
                      </a:endParaRPr>
                    </a:p>
                  </a:txBody>
                  <a:tcPr marL="0" marR="0" marT="5080" marB="0">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4EC18"/>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4EC18"/>
                    </a:solidFill>
                  </a:tcPr>
                </a:tc>
                <a:extLst>
                  <a:ext uri="{0D108BD9-81ED-4DB2-BD59-A6C34878D82A}">
                    <a16:rowId xmlns:a16="http://schemas.microsoft.com/office/drawing/2014/main" val="10006"/>
                  </a:ext>
                </a:extLst>
              </a:tr>
              <a:tr h="606682">
                <a:tc gridSpan="2">
                  <a:txBody>
                    <a:bodyPr/>
                    <a:lstStyle/>
                    <a:p>
                      <a:pPr algn="ctr">
                        <a:lnSpc>
                          <a:spcPct val="100000"/>
                        </a:lnSpc>
                        <a:spcBef>
                          <a:spcPts val="1375"/>
                        </a:spcBef>
                      </a:pPr>
                      <a:r>
                        <a:rPr sz="1400" b="1" spc="-35">
                          <a:solidFill>
                            <a:srgbClr val="FFFFFF"/>
                          </a:solidFill>
                          <a:latin typeface="Calibri"/>
                          <a:cs typeface="Calibri"/>
                        </a:rPr>
                        <a:t>Total </a:t>
                      </a:r>
                      <a:r>
                        <a:rPr sz="1400" b="1" spc="-5">
                          <a:solidFill>
                            <a:srgbClr val="FFFFFF"/>
                          </a:solidFill>
                          <a:latin typeface="Calibri"/>
                          <a:cs typeface="Calibri"/>
                        </a:rPr>
                        <a:t>Goods </a:t>
                      </a:r>
                      <a:r>
                        <a:rPr sz="1400" b="1" spc="-10">
                          <a:solidFill>
                            <a:srgbClr val="FFFFFF"/>
                          </a:solidFill>
                          <a:latin typeface="Calibri"/>
                          <a:cs typeface="Calibri"/>
                        </a:rPr>
                        <a:t>Movement</a:t>
                      </a:r>
                      <a:r>
                        <a:rPr sz="1400" b="1" spc="3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74625" marB="0">
                    <a:lnL w="12700">
                      <a:solidFill>
                        <a:schemeClr val="tx1"/>
                      </a:solidFill>
                    </a:lnL>
                    <a:lnR w="12700">
                      <a:solidFill>
                        <a:schemeClr val="tx1"/>
                      </a:solidFill>
                      <a:prstDash val="solid"/>
                    </a:lnR>
                    <a:lnT w="12700">
                      <a:solidFill>
                        <a:schemeClr val="tx1"/>
                      </a:solidFill>
                      <a:prstDash val="solid"/>
                    </a:lnT>
                    <a:lnB w="12700">
                      <a:solidFill>
                        <a:schemeClr val="tx1"/>
                      </a:solidFill>
                    </a:lnB>
                    <a:solidFill>
                      <a:srgbClr val="145A63"/>
                    </a:solidFill>
                  </a:tcPr>
                </a:tc>
                <a:tc hMerge="1">
                  <a:txBody>
                    <a:bodyPr/>
                    <a:lstStyle/>
                    <a:p>
                      <a:endParaRPr/>
                    </a:p>
                  </a:txBody>
                  <a:tcPr marL="0" marR="0" marT="0" marB="0"/>
                </a:tc>
                <a:tc>
                  <a:txBody>
                    <a:bodyPr/>
                    <a:lstStyle/>
                    <a:p>
                      <a:pPr>
                        <a:lnSpc>
                          <a:spcPct val="100000"/>
                        </a:lnSpc>
                        <a:spcBef>
                          <a:spcPts val="40"/>
                        </a:spcBef>
                      </a:pPr>
                      <a:endParaRPr lang="es-419" sz="1400" b="1">
                        <a:latin typeface="Times New Roman"/>
                        <a:cs typeface="Times New Roman"/>
                      </a:endParaRPr>
                    </a:p>
                    <a:p>
                      <a:pPr marL="688340">
                        <a:lnSpc>
                          <a:spcPct val="100000"/>
                        </a:lnSpc>
                        <a:spcBef>
                          <a:spcPts val="5"/>
                        </a:spcBef>
                      </a:pPr>
                      <a:r>
                        <a:rPr lang="es-419" sz="1400" b="1">
                          <a:latin typeface="Calibri"/>
                          <a:cs typeface="Calibri"/>
                        </a:rPr>
                        <a:t>$80.0</a:t>
                      </a:r>
                    </a:p>
                  </a:txBody>
                  <a:tcPr marL="0" marR="0" marT="5080" marB="0">
                    <a:lnL w="12700">
                      <a:solidFill>
                        <a:schemeClr val="tx1"/>
                      </a:solidFill>
                      <a:prstDash val="solid"/>
                    </a:lnL>
                    <a:lnR w="6350" cap="flat" cmpd="sng" algn="ctr">
                      <a:solidFill>
                        <a:srgbClr val="000000"/>
                      </a:solidFill>
                      <a:prstDash val="solid"/>
                      <a:round/>
                      <a:headEnd type="none" w="med" len="med"/>
                      <a:tailEnd type="none" w="med" len="med"/>
                    </a:lnR>
                    <a:lnT w="12700">
                      <a:solidFill>
                        <a:schemeClr val="tx1"/>
                      </a:solidFill>
                      <a:prstDash val="solid"/>
                    </a:lnT>
                    <a:lnB w="6350">
                      <a:solidFill>
                        <a:srgbClr val="000000"/>
                      </a:solidFill>
                      <a:prstDash val="solid"/>
                    </a:lnB>
                  </a:tcPr>
                </a:tc>
                <a:tc gridSpan="2">
                  <a:txBody>
                    <a:bodyPr/>
                    <a:lstStyle/>
                    <a:p>
                      <a:pPr algn="ctr">
                        <a:lnSpc>
                          <a:spcPct val="100000"/>
                        </a:lnSpc>
                        <a:spcBef>
                          <a:spcPts val="1375"/>
                        </a:spcBef>
                      </a:pPr>
                      <a:endParaRPr sz="1400">
                        <a:latin typeface="Calibri"/>
                        <a:cs typeface="Calibri"/>
                      </a:endParaRPr>
                    </a:p>
                  </a:txBody>
                  <a:tcPr marL="0" marR="0" marT="174625" marB="0">
                    <a:lnL w="6350">
                      <a:solidFill>
                        <a:srgbClr val="000000"/>
                      </a:solidFill>
                      <a:prstDash val="solid"/>
                    </a:lnL>
                    <a:lnT w="12700">
                      <a:solidFill>
                        <a:schemeClr val="tx1"/>
                      </a:solidFill>
                      <a:prstDash val="solid"/>
                    </a:lnT>
                    <a:lnB w="6350">
                      <a:solidFill>
                        <a:srgbClr val="000000"/>
                      </a:solidFill>
                      <a:prstDash val="solid"/>
                    </a:lnB>
                    <a:solidFill>
                      <a:srgbClr val="145A63"/>
                    </a:solidFill>
                  </a:tcPr>
                </a:tc>
                <a:tc hMerge="1">
                  <a:txBody>
                    <a:bodyPr/>
                    <a:lstStyle/>
                    <a:p>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A1009F10-7F58-2C6E-246F-8A8ABA6EFCC1}"/>
              </a:ext>
            </a:extLst>
          </p:cNvPr>
          <p:cNvSpPr txBox="1"/>
          <p:nvPr/>
        </p:nvSpPr>
        <p:spPr>
          <a:xfrm>
            <a:off x="7374109" y="6116218"/>
            <a:ext cx="3946336" cy="261610"/>
          </a:xfrm>
          <a:prstGeom prst="rect">
            <a:avLst/>
          </a:prstGeom>
          <a:noFill/>
        </p:spPr>
        <p:txBody>
          <a:bodyPr wrap="square" rtlCol="0">
            <a:spAutoFit/>
          </a:bodyPr>
          <a:lstStyle/>
          <a:p>
            <a:r>
              <a:rPr lang="en-US" sz="1050" i="1"/>
              <a:t>*Estimated project costs are totaled from individual city submissions.</a:t>
            </a:r>
          </a:p>
        </p:txBody>
      </p:sp>
      <p:grpSp>
        <p:nvGrpSpPr>
          <p:cNvPr id="2" name="Group 1">
            <a:extLst>
              <a:ext uri="{FF2B5EF4-FFF2-40B4-BE49-F238E27FC236}">
                <a16:creationId xmlns:a16="http://schemas.microsoft.com/office/drawing/2014/main" id="{4F2DE5D8-22E0-E85B-7E23-DC50A74200E8}"/>
              </a:ext>
            </a:extLst>
          </p:cNvPr>
          <p:cNvGrpSpPr/>
          <p:nvPr/>
        </p:nvGrpSpPr>
        <p:grpSpPr>
          <a:xfrm>
            <a:off x="11141126" y="57738"/>
            <a:ext cx="748447" cy="732862"/>
            <a:chOff x="5798783" y="2167691"/>
            <a:chExt cx="1212334" cy="1187090"/>
          </a:xfrm>
        </p:grpSpPr>
        <p:grpSp>
          <p:nvGrpSpPr>
            <p:cNvPr id="3" name="Group 2">
              <a:extLst>
                <a:ext uri="{FF2B5EF4-FFF2-40B4-BE49-F238E27FC236}">
                  <a16:creationId xmlns:a16="http://schemas.microsoft.com/office/drawing/2014/main" id="{5EF3EB66-6938-C26A-90E4-00F6291DD89F}"/>
                </a:ext>
              </a:extLst>
            </p:cNvPr>
            <p:cNvGrpSpPr/>
            <p:nvPr/>
          </p:nvGrpSpPr>
          <p:grpSpPr>
            <a:xfrm>
              <a:off x="5798783" y="2167691"/>
              <a:ext cx="1212334" cy="1187090"/>
              <a:chOff x="533401" y="475766"/>
              <a:chExt cx="1127760" cy="1104277"/>
            </a:xfrm>
          </p:grpSpPr>
          <p:pic>
            <p:nvPicPr>
              <p:cNvPr id="9" name="Graphic 8" descr="Alien Face with solid fill">
                <a:extLst>
                  <a:ext uri="{FF2B5EF4-FFF2-40B4-BE49-F238E27FC236}">
                    <a16:creationId xmlns:a16="http://schemas.microsoft.com/office/drawing/2014/main" id="{31DC3FB0-DF95-D8CB-CFC4-6D3407385B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0" name="Oval 9">
                <a:extLst>
                  <a:ext uri="{FF2B5EF4-FFF2-40B4-BE49-F238E27FC236}">
                    <a16:creationId xmlns:a16="http://schemas.microsoft.com/office/drawing/2014/main" id="{ADB9B4A6-2A2E-65CD-A80D-5FEF8DD388CD}"/>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4C1827D3-7AF8-78B2-860F-45EA61E969D0}"/>
                </a:ext>
              </a:extLst>
            </p:cNvPr>
            <p:cNvPicPr>
              <a:picLocks noChangeAspect="1"/>
            </p:cNvPicPr>
            <p:nvPr/>
          </p:nvPicPr>
          <p:blipFill>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11" name="TextBox 1">
            <a:extLst>
              <a:ext uri="{FF2B5EF4-FFF2-40B4-BE49-F238E27FC236}">
                <a16:creationId xmlns:a16="http://schemas.microsoft.com/office/drawing/2014/main" id="{3728C3C1-FEA1-4CD7-DC82-6FB0CCF86C55}"/>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068362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ster Chicago to St. Louis Trains Likely to Increase Car Traffic |  Planetizen News">
            <a:extLst>
              <a:ext uri="{FF2B5EF4-FFF2-40B4-BE49-F238E27FC236}">
                <a16:creationId xmlns:a16="http://schemas.microsoft.com/office/drawing/2014/main" id="{02337634-1D81-5846-7F55-68D728A1D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010"/>
          <a:stretch/>
        </p:blipFill>
        <p:spPr bwMode="auto">
          <a:xfrm>
            <a:off x="553033" y="4071710"/>
            <a:ext cx="3179268" cy="17893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E77170E-8E35-25D0-49E2-4CC65F02371A}"/>
              </a:ext>
            </a:extLst>
          </p:cNvPr>
          <p:cNvSpPr>
            <a:spLocks noGrp="1"/>
          </p:cNvSpPr>
          <p:nvPr>
            <p:ph type="sldNum" sz="quarter" idx="12"/>
          </p:nvPr>
        </p:nvSpPr>
        <p:spPr/>
        <p:txBody>
          <a:bodyPr/>
          <a:lstStyle/>
          <a:p>
            <a:fld id="{2429C633-AF9B-9840-B7F1-7587910FEF71}" type="slidenum">
              <a:rPr lang="en-US" smtClean="0"/>
              <a:pPr/>
              <a:t>42</a:t>
            </a:fld>
            <a:endParaRPr lang="en-US"/>
          </a:p>
        </p:txBody>
      </p:sp>
      <p:pic>
        <p:nvPicPr>
          <p:cNvPr id="6" name="Picture 4" descr="Metro says Downtown LA bus-only lane has yielded 'no complaints' - Curbed LA">
            <a:extLst>
              <a:ext uri="{FF2B5EF4-FFF2-40B4-BE49-F238E27FC236}">
                <a16:creationId xmlns:a16="http://schemas.microsoft.com/office/drawing/2014/main" id="{FB53DED1-7572-397D-C44E-1E5212A42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88" b="18060"/>
          <a:stretch/>
        </p:blipFill>
        <p:spPr bwMode="auto">
          <a:xfrm>
            <a:off x="6106661" y="1651697"/>
            <a:ext cx="3162383" cy="1817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7796A3E-E757-D270-FF16-66345AC81E24}"/>
              </a:ext>
            </a:extLst>
          </p:cNvPr>
          <p:cNvPicPr>
            <a:picLocks noChangeAspect="1"/>
          </p:cNvPicPr>
          <p:nvPr/>
        </p:nvPicPr>
        <p:blipFill rotWithShape="1">
          <a:blip r:embed="rId4"/>
          <a:srcRect t="30498" r="14141" b="1352"/>
          <a:stretch/>
        </p:blipFill>
        <p:spPr>
          <a:xfrm>
            <a:off x="8011381" y="4131708"/>
            <a:ext cx="3199078" cy="1729346"/>
          </a:xfrm>
          <a:prstGeom prst="rect">
            <a:avLst/>
          </a:prstGeom>
        </p:spPr>
      </p:pic>
      <p:sp>
        <p:nvSpPr>
          <p:cNvPr id="8" name="Rectangle 7">
            <a:extLst>
              <a:ext uri="{FF2B5EF4-FFF2-40B4-BE49-F238E27FC236}">
                <a16:creationId xmlns:a16="http://schemas.microsoft.com/office/drawing/2014/main" id="{5B19AEA4-2051-705F-2668-BF93E6D8A7D3}"/>
              </a:ext>
            </a:extLst>
          </p:cNvPr>
          <p:cNvSpPr/>
          <p:nvPr/>
        </p:nvSpPr>
        <p:spPr>
          <a:xfrm>
            <a:off x="8001653" y="3871093"/>
            <a:ext cx="3208806" cy="304906"/>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0C0565BE-E48B-4CEC-389A-0341484C414A}"/>
              </a:ext>
            </a:extLst>
          </p:cNvPr>
          <p:cNvSpPr txBox="1"/>
          <p:nvPr/>
        </p:nvSpPr>
        <p:spPr>
          <a:xfrm>
            <a:off x="8000841" y="3843682"/>
            <a:ext cx="3465002" cy="369332"/>
          </a:xfrm>
          <a:prstGeom prst="rect">
            <a:avLst/>
          </a:prstGeom>
          <a:noFill/>
        </p:spPr>
        <p:txBody>
          <a:bodyPr wrap="square">
            <a:spAutoFit/>
          </a:bodyPr>
          <a:lstStyle/>
          <a:p>
            <a:r>
              <a:rPr lang="en-US" b="1">
                <a:solidFill>
                  <a:schemeClr val="bg1"/>
                </a:solidFill>
              </a:rPr>
              <a:t>Improved Transit Amenities</a:t>
            </a:r>
          </a:p>
        </p:txBody>
      </p:sp>
      <p:sp>
        <p:nvSpPr>
          <p:cNvPr id="10" name="Rectangle 9">
            <a:extLst>
              <a:ext uri="{FF2B5EF4-FFF2-40B4-BE49-F238E27FC236}">
                <a16:creationId xmlns:a16="http://schemas.microsoft.com/office/drawing/2014/main" id="{62B83916-550A-0BB8-2057-9EE8AFFFF6C8}"/>
              </a:ext>
            </a:extLst>
          </p:cNvPr>
          <p:cNvSpPr/>
          <p:nvPr/>
        </p:nvSpPr>
        <p:spPr>
          <a:xfrm>
            <a:off x="1875817" y="1368089"/>
            <a:ext cx="3176365" cy="627821"/>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a:extLst>
              <a:ext uri="{FF2B5EF4-FFF2-40B4-BE49-F238E27FC236}">
                <a16:creationId xmlns:a16="http://schemas.microsoft.com/office/drawing/2014/main" id="{3BCCCC05-D863-DD6F-C5AD-A6EA9D3D67D6}"/>
              </a:ext>
            </a:extLst>
          </p:cNvPr>
          <p:cNvSpPr txBox="1"/>
          <p:nvPr/>
        </p:nvSpPr>
        <p:spPr>
          <a:xfrm>
            <a:off x="1882594" y="1401551"/>
            <a:ext cx="3176365" cy="369332"/>
          </a:xfrm>
          <a:prstGeom prst="rect">
            <a:avLst/>
          </a:prstGeom>
          <a:noFill/>
        </p:spPr>
        <p:txBody>
          <a:bodyPr wrap="square">
            <a:spAutoFit/>
          </a:bodyPr>
          <a:lstStyle/>
          <a:p>
            <a:r>
              <a:rPr lang="en-US" b="1">
                <a:solidFill>
                  <a:schemeClr val="bg1"/>
                </a:solidFill>
              </a:rPr>
              <a:t>Transit Service Improvements</a:t>
            </a:r>
          </a:p>
        </p:txBody>
      </p:sp>
      <p:sp>
        <p:nvSpPr>
          <p:cNvPr id="12" name="Rectangle 11">
            <a:extLst>
              <a:ext uri="{FF2B5EF4-FFF2-40B4-BE49-F238E27FC236}">
                <a16:creationId xmlns:a16="http://schemas.microsoft.com/office/drawing/2014/main" id="{4032376D-213F-476B-EC86-E8F81CFF03C3}"/>
              </a:ext>
            </a:extLst>
          </p:cNvPr>
          <p:cNvSpPr/>
          <p:nvPr/>
        </p:nvSpPr>
        <p:spPr>
          <a:xfrm>
            <a:off x="6085340" y="1385447"/>
            <a:ext cx="3170149" cy="369332"/>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07561EF9-06FB-0238-7C45-967F8194FC0E}"/>
              </a:ext>
            </a:extLst>
          </p:cNvPr>
          <p:cNvSpPr txBox="1"/>
          <p:nvPr/>
        </p:nvSpPr>
        <p:spPr>
          <a:xfrm>
            <a:off x="6176048" y="1422615"/>
            <a:ext cx="3170149" cy="369332"/>
          </a:xfrm>
          <a:prstGeom prst="rect">
            <a:avLst/>
          </a:prstGeom>
          <a:noFill/>
        </p:spPr>
        <p:txBody>
          <a:bodyPr wrap="square">
            <a:spAutoFit/>
          </a:bodyPr>
          <a:lstStyle/>
          <a:p>
            <a:r>
              <a:rPr lang="en-US" b="1">
                <a:solidFill>
                  <a:schemeClr val="bg1"/>
                </a:solidFill>
              </a:rPr>
              <a:t>Bus Priority Lanes</a:t>
            </a:r>
          </a:p>
        </p:txBody>
      </p:sp>
      <p:pic>
        <p:nvPicPr>
          <p:cNvPr id="14" name="Picture 2" descr="Blue Line train collides with car in Long Beach | KPCC - NPR News for  Southern California - 89.3 FM">
            <a:extLst>
              <a:ext uri="{FF2B5EF4-FFF2-40B4-BE49-F238E27FC236}">
                <a16:creationId xmlns:a16="http://schemas.microsoft.com/office/drawing/2014/main" id="{57427163-FBA2-0DBA-4872-7589798A24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1" r="1" b="16529"/>
          <a:stretch/>
        </p:blipFill>
        <p:spPr bwMode="auto">
          <a:xfrm>
            <a:off x="1846880" y="1766013"/>
            <a:ext cx="3205302" cy="16688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BC97C6F-AE24-2CD0-824B-EFEA4656F441}"/>
              </a:ext>
            </a:extLst>
          </p:cNvPr>
          <p:cNvPicPr>
            <a:picLocks noChangeAspect="1"/>
          </p:cNvPicPr>
          <p:nvPr/>
        </p:nvPicPr>
        <p:blipFill rotWithShape="1">
          <a:blip r:embed="rId6">
            <a:extLst>
              <a:ext uri="{28A0092B-C50C-407E-A947-70E740481C1C}">
                <a14:useLocalDpi xmlns:a14="http://schemas.microsoft.com/office/drawing/2010/main" val="0"/>
              </a:ext>
            </a:extLst>
          </a:blip>
          <a:srcRect t="5440" b="5440"/>
          <a:stretch/>
        </p:blipFill>
        <p:spPr>
          <a:xfrm>
            <a:off x="4188958" y="4171898"/>
            <a:ext cx="3170129" cy="1689155"/>
          </a:xfrm>
          <a:prstGeom prst="rect">
            <a:avLst/>
          </a:prstGeom>
        </p:spPr>
      </p:pic>
      <p:sp>
        <p:nvSpPr>
          <p:cNvPr id="18" name="Rectangle 17">
            <a:extLst>
              <a:ext uri="{FF2B5EF4-FFF2-40B4-BE49-F238E27FC236}">
                <a16:creationId xmlns:a16="http://schemas.microsoft.com/office/drawing/2014/main" id="{9839E1AA-BDE1-C870-A5E9-6EC0EC0168AC}"/>
              </a:ext>
            </a:extLst>
          </p:cNvPr>
          <p:cNvSpPr/>
          <p:nvPr/>
        </p:nvSpPr>
        <p:spPr>
          <a:xfrm>
            <a:off x="4189480" y="3837213"/>
            <a:ext cx="3176365" cy="338103"/>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a16="http://schemas.microsoft.com/office/drawing/2014/main" id="{D6DA50DE-6211-49EF-0213-CEE12A954321}"/>
              </a:ext>
            </a:extLst>
          </p:cNvPr>
          <p:cNvSpPr txBox="1"/>
          <p:nvPr/>
        </p:nvSpPr>
        <p:spPr>
          <a:xfrm>
            <a:off x="4148898"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0" name="Title 1">
            <a:extLst>
              <a:ext uri="{FF2B5EF4-FFF2-40B4-BE49-F238E27FC236}">
                <a16:creationId xmlns:a16="http://schemas.microsoft.com/office/drawing/2014/main" id="{8088739E-F48C-C6A8-2D12-485283BE3C31}"/>
              </a:ext>
            </a:extLst>
          </p:cNvPr>
          <p:cNvSpPr txBox="1">
            <a:spLocks/>
          </p:cNvSpPr>
          <p:nvPr/>
        </p:nvSpPr>
        <p:spPr>
          <a:xfrm>
            <a:off x="196358" y="0"/>
            <a:ext cx="10748005"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a:t>
            </a:r>
          </a:p>
          <a:p>
            <a:r>
              <a:rPr lang="en-US"/>
              <a:t>Transit</a:t>
            </a:r>
            <a:endParaRPr lang="en-US">
              <a:cs typeface="Calibri"/>
            </a:endParaRPr>
          </a:p>
        </p:txBody>
      </p:sp>
      <p:sp>
        <p:nvSpPr>
          <p:cNvPr id="25" name="TextBox 24">
            <a:extLst>
              <a:ext uri="{FF2B5EF4-FFF2-40B4-BE49-F238E27FC236}">
                <a16:creationId xmlns:a16="http://schemas.microsoft.com/office/drawing/2014/main" id="{C0A68902-F305-F2FC-67FB-EC0A770FF0FD}"/>
              </a:ext>
            </a:extLst>
          </p:cNvPr>
          <p:cNvSpPr txBox="1"/>
          <p:nvPr/>
        </p:nvSpPr>
        <p:spPr>
          <a:xfrm>
            <a:off x="660762"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7" name="Rectangle 26">
            <a:extLst>
              <a:ext uri="{FF2B5EF4-FFF2-40B4-BE49-F238E27FC236}">
                <a16:creationId xmlns:a16="http://schemas.microsoft.com/office/drawing/2014/main" id="{B6D7CC07-07BA-DF36-9B7D-2833D0B0F617}"/>
              </a:ext>
            </a:extLst>
          </p:cNvPr>
          <p:cNvSpPr/>
          <p:nvPr/>
        </p:nvSpPr>
        <p:spPr>
          <a:xfrm>
            <a:off x="550166" y="3871093"/>
            <a:ext cx="3176365" cy="321688"/>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8F319AE6-ECEA-4204-F574-4AF69B7020F1}"/>
              </a:ext>
            </a:extLst>
          </p:cNvPr>
          <p:cNvSpPr txBox="1"/>
          <p:nvPr/>
        </p:nvSpPr>
        <p:spPr>
          <a:xfrm>
            <a:off x="553097" y="3870263"/>
            <a:ext cx="3161548" cy="369332"/>
          </a:xfrm>
          <a:prstGeom prst="rect">
            <a:avLst/>
          </a:prstGeom>
          <a:noFill/>
        </p:spPr>
        <p:txBody>
          <a:bodyPr wrap="square" lIns="91440" tIns="45720" rIns="91440" bIns="45720" anchor="t">
            <a:spAutoFit/>
          </a:bodyPr>
          <a:lstStyle/>
          <a:p>
            <a:r>
              <a:rPr lang="en-US" b="1">
                <a:solidFill>
                  <a:schemeClr val="bg1"/>
                </a:solidFill>
              </a:rPr>
              <a:t>Quad Gates</a:t>
            </a:r>
          </a:p>
        </p:txBody>
      </p:sp>
      <p:grpSp>
        <p:nvGrpSpPr>
          <p:cNvPr id="23" name="Group 22">
            <a:extLst>
              <a:ext uri="{FF2B5EF4-FFF2-40B4-BE49-F238E27FC236}">
                <a16:creationId xmlns:a16="http://schemas.microsoft.com/office/drawing/2014/main" id="{E8CEE2A0-BCD4-5D8C-8DAF-83F5DA55E685}"/>
              </a:ext>
            </a:extLst>
          </p:cNvPr>
          <p:cNvGrpSpPr/>
          <p:nvPr/>
        </p:nvGrpSpPr>
        <p:grpSpPr>
          <a:xfrm>
            <a:off x="11210459" y="120405"/>
            <a:ext cx="778701" cy="762487"/>
            <a:chOff x="5798783" y="3169923"/>
            <a:chExt cx="1212334" cy="1187090"/>
          </a:xfrm>
        </p:grpSpPr>
        <p:grpSp>
          <p:nvGrpSpPr>
            <p:cNvPr id="24" name="Group 23">
              <a:extLst>
                <a:ext uri="{FF2B5EF4-FFF2-40B4-BE49-F238E27FC236}">
                  <a16:creationId xmlns:a16="http://schemas.microsoft.com/office/drawing/2014/main" id="{8295BB28-6284-541E-93AD-40EDCFC73653}"/>
                </a:ext>
              </a:extLst>
            </p:cNvPr>
            <p:cNvGrpSpPr/>
            <p:nvPr/>
          </p:nvGrpSpPr>
          <p:grpSpPr>
            <a:xfrm>
              <a:off x="5798783" y="3169923"/>
              <a:ext cx="1212334" cy="1187090"/>
              <a:chOff x="533401" y="475766"/>
              <a:chExt cx="1127760" cy="1104277"/>
            </a:xfrm>
          </p:grpSpPr>
          <p:pic>
            <p:nvPicPr>
              <p:cNvPr id="31" name="Graphic 30" descr="Alien Face with solid fill">
                <a:extLst>
                  <a:ext uri="{FF2B5EF4-FFF2-40B4-BE49-F238E27FC236}">
                    <a16:creationId xmlns:a16="http://schemas.microsoft.com/office/drawing/2014/main" id="{ED04825B-7F4A-F840-0C8C-3A2F511FEC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01" y="475766"/>
                <a:ext cx="1127760" cy="1104277"/>
              </a:xfrm>
              <a:prstGeom prst="rect">
                <a:avLst/>
              </a:prstGeom>
            </p:spPr>
          </p:pic>
          <p:sp>
            <p:nvSpPr>
              <p:cNvPr id="32" name="Oval 31">
                <a:extLst>
                  <a:ext uri="{FF2B5EF4-FFF2-40B4-BE49-F238E27FC236}">
                    <a16:creationId xmlns:a16="http://schemas.microsoft.com/office/drawing/2014/main" id="{106D7685-137B-218F-EDB6-6E48FFACA3A6}"/>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AutoShape 2" descr="Icons and Pictograms – Making Metro">
              <a:extLst>
                <a:ext uri="{FF2B5EF4-FFF2-40B4-BE49-F238E27FC236}">
                  <a16:creationId xmlns:a16="http://schemas.microsoft.com/office/drawing/2014/main" id="{CB080D00-35C4-F6B4-4EF0-F7842EBE85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6">
              <a:extLst>
                <a:ext uri="{FF2B5EF4-FFF2-40B4-BE49-F238E27FC236}">
                  <a16:creationId xmlns:a16="http://schemas.microsoft.com/office/drawing/2014/main" id="{4D8FA2D6-F30A-4EBA-8D46-FA069F3D360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 name="Picture 12">
              <a:extLst>
                <a:ext uri="{FF2B5EF4-FFF2-40B4-BE49-F238E27FC236}">
                  <a16:creationId xmlns:a16="http://schemas.microsoft.com/office/drawing/2014/main" id="{D2CC48FE-A442-E598-40AB-6A67C2DAE780}"/>
                </a:ext>
              </a:extLst>
            </p:cNvPr>
            <p:cNvPicPr>
              <a:picLocks noChangeAspect="1" noChangeArrowheads="1"/>
            </p:cNvPicPr>
            <p:nvPr/>
          </p:nvPicPr>
          <p:blipFill rotWithShape="1">
            <a:blip r:embed="rId9">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1">
            <a:extLst>
              <a:ext uri="{FF2B5EF4-FFF2-40B4-BE49-F238E27FC236}">
                <a16:creationId xmlns:a16="http://schemas.microsoft.com/office/drawing/2014/main" id="{48FABB04-E5E1-CE82-3D0B-8A17FDCB71C7}"/>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693503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85291" y="-194654"/>
            <a:ext cx="10515600" cy="1325563"/>
          </a:xfrm>
        </p:spPr>
        <p:txBody>
          <a:bodyPr/>
          <a:lstStyle/>
          <a:p>
            <a:r>
              <a:rPr lang="en-US"/>
              <a:t>Investment Plan Measure R/M Investment Summary – Transit</a:t>
            </a:r>
          </a:p>
        </p:txBody>
      </p:sp>
      <p:sp>
        <p:nvSpPr>
          <p:cNvPr id="7" name="TextBox 6">
            <a:extLst>
              <a:ext uri="{FF2B5EF4-FFF2-40B4-BE49-F238E27FC236}">
                <a16:creationId xmlns:a16="http://schemas.microsoft.com/office/drawing/2014/main" id="{11C3BA24-305B-697E-38F5-108F950BB537}"/>
              </a:ext>
            </a:extLst>
          </p:cNvPr>
          <p:cNvSpPr txBox="1"/>
          <p:nvPr/>
        </p:nvSpPr>
        <p:spPr>
          <a:xfrm>
            <a:off x="1819192" y="1356675"/>
            <a:ext cx="7601033" cy="415498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$29.0M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$5.0M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$24.0M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$4.8M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a:t>
            </a:r>
            <a:r>
              <a:rPr lang="en-US" sz="2400">
                <a:solidFill>
                  <a:schemeClr val="accent5">
                    <a:lumMod val="75000"/>
                  </a:schemeClr>
                </a:solidFill>
                <a:latin typeface="Calibri" panose="020F0502020204030204"/>
              </a:rPr>
              <a:t>81.6</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 &amp;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$125</a:t>
            </a:r>
            <a:r>
              <a:rPr lang="en-US" sz="2400" b="1">
                <a:solidFill>
                  <a:srgbClr val="000000"/>
                </a:solidFill>
                <a:latin typeface="Calibri" panose="020F0502020204030204"/>
              </a:rPr>
              <a:t>.0</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M</a:t>
            </a:r>
          </a:p>
        </p:txBody>
      </p:sp>
      <p:grpSp>
        <p:nvGrpSpPr>
          <p:cNvPr id="11" name="Group 10">
            <a:extLst>
              <a:ext uri="{FF2B5EF4-FFF2-40B4-BE49-F238E27FC236}">
                <a16:creationId xmlns:a16="http://schemas.microsoft.com/office/drawing/2014/main" id="{AAF42FB8-FEBA-DB90-0C8A-1ED50B532C9F}"/>
              </a:ext>
            </a:extLst>
          </p:cNvPr>
          <p:cNvGrpSpPr/>
          <p:nvPr/>
        </p:nvGrpSpPr>
        <p:grpSpPr>
          <a:xfrm>
            <a:off x="11210459" y="120405"/>
            <a:ext cx="778701" cy="762487"/>
            <a:chOff x="5798783" y="3169923"/>
            <a:chExt cx="1212334" cy="1187090"/>
          </a:xfrm>
        </p:grpSpPr>
        <p:grpSp>
          <p:nvGrpSpPr>
            <p:cNvPr id="12" name="Group 11">
              <a:extLst>
                <a:ext uri="{FF2B5EF4-FFF2-40B4-BE49-F238E27FC236}">
                  <a16:creationId xmlns:a16="http://schemas.microsoft.com/office/drawing/2014/main" id="{E2766F96-457C-F3BF-D79A-18B7A0F1E5CB}"/>
                </a:ext>
              </a:extLst>
            </p:cNvPr>
            <p:cNvGrpSpPr/>
            <p:nvPr/>
          </p:nvGrpSpPr>
          <p:grpSpPr>
            <a:xfrm>
              <a:off x="5798783" y="3169923"/>
              <a:ext cx="1212334" cy="1187090"/>
              <a:chOff x="533401" y="475766"/>
              <a:chExt cx="1127760" cy="1104277"/>
            </a:xfrm>
          </p:grpSpPr>
          <p:pic>
            <p:nvPicPr>
              <p:cNvPr id="16" name="Graphic 15" descr="Alien Face with solid fill">
                <a:extLst>
                  <a:ext uri="{FF2B5EF4-FFF2-40B4-BE49-F238E27FC236}">
                    <a16:creationId xmlns:a16="http://schemas.microsoft.com/office/drawing/2014/main" id="{42C9CFF9-ECE6-415B-183D-FDBBD107CE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7" name="Oval 16">
                <a:extLst>
                  <a:ext uri="{FF2B5EF4-FFF2-40B4-BE49-F238E27FC236}">
                    <a16:creationId xmlns:a16="http://schemas.microsoft.com/office/drawing/2014/main" id="{ED5321DD-5F83-FB8B-8E8A-4C6729003206}"/>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AutoShape 2" descr="Icons and Pictograms – Making Metro">
              <a:extLst>
                <a:ext uri="{FF2B5EF4-FFF2-40B4-BE49-F238E27FC236}">
                  <a16:creationId xmlns:a16="http://schemas.microsoft.com/office/drawing/2014/main" id="{A21DEC5F-6712-4666-D774-CDB64ADBCE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6">
              <a:extLst>
                <a:ext uri="{FF2B5EF4-FFF2-40B4-BE49-F238E27FC236}">
                  <a16:creationId xmlns:a16="http://schemas.microsoft.com/office/drawing/2014/main" id="{BD37244E-05F4-0902-A839-542DA8521D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2">
              <a:extLst>
                <a:ext uri="{FF2B5EF4-FFF2-40B4-BE49-F238E27FC236}">
                  <a16:creationId xmlns:a16="http://schemas.microsoft.com/office/drawing/2014/main" id="{E7A87756-A8F0-6C43-37FA-9B46B35B20EA}"/>
                </a:ext>
              </a:extLst>
            </p:cNvPr>
            <p:cNvPicPr>
              <a:picLocks noChangeAspect="1" noChangeArrowheads="1"/>
            </p:cNvPicPr>
            <p:nvPr/>
          </p:nvPicPr>
          <p:blipFill rotWithShape="1">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
            <a:extLst>
              <a:ext uri="{FF2B5EF4-FFF2-40B4-BE49-F238E27FC236}">
                <a16:creationId xmlns:a16="http://schemas.microsoft.com/office/drawing/2014/main" id="{8A6EC4B5-EB76-9D90-1842-F92238CE5AB4}"/>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138496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54184A-676A-8C2A-0FC3-1D664302FB85}"/>
              </a:ext>
            </a:extLst>
          </p:cNvPr>
          <p:cNvSpPr>
            <a:spLocks noGrp="1"/>
          </p:cNvSpPr>
          <p:nvPr>
            <p:ph type="sldNum" sz="quarter" idx="12"/>
          </p:nvPr>
        </p:nvSpPr>
        <p:spPr/>
        <p:txBody>
          <a:bodyPr/>
          <a:lstStyle/>
          <a:p>
            <a:fld id="{2429C633-AF9B-9840-B7F1-7587910FEF71}" type="slidenum">
              <a:rPr lang="en-US" smtClean="0"/>
              <a:pPr/>
              <a:t>44</a:t>
            </a:fld>
            <a:endParaRPr lang="en-US"/>
          </a:p>
        </p:txBody>
      </p:sp>
      <p:graphicFrame>
        <p:nvGraphicFramePr>
          <p:cNvPr id="2" name="object 4">
            <a:extLst>
              <a:ext uri="{FF2B5EF4-FFF2-40B4-BE49-F238E27FC236}">
                <a16:creationId xmlns:a16="http://schemas.microsoft.com/office/drawing/2014/main" id="{56F2B471-5565-24D3-230D-F58B34DB889F}"/>
              </a:ext>
            </a:extLst>
          </p:cNvPr>
          <p:cNvGraphicFramePr>
            <a:graphicFrameLocks noGrp="1"/>
          </p:cNvGraphicFramePr>
          <p:nvPr>
            <p:extLst>
              <p:ext uri="{D42A27DB-BD31-4B8C-83A1-F6EECF244321}">
                <p14:modId xmlns:p14="http://schemas.microsoft.com/office/powerpoint/2010/main" val="840309119"/>
              </p:ext>
            </p:extLst>
          </p:nvPr>
        </p:nvGraphicFramePr>
        <p:xfrm>
          <a:off x="462454" y="1016352"/>
          <a:ext cx="11264290" cy="5002795"/>
        </p:xfrm>
        <a:graphic>
          <a:graphicData uri="http://schemas.openxmlformats.org/drawingml/2006/table">
            <a:tbl>
              <a:tblPr firstRow="1" bandRow="1">
                <a:tableStyleId>{2D5ABB26-0587-4C30-8999-92F81FD0307C}</a:tableStyleId>
              </a:tblPr>
              <a:tblGrid>
                <a:gridCol w="1117575">
                  <a:extLst>
                    <a:ext uri="{9D8B030D-6E8A-4147-A177-3AD203B41FA5}">
                      <a16:colId xmlns:a16="http://schemas.microsoft.com/office/drawing/2014/main" val="20000"/>
                    </a:ext>
                  </a:extLst>
                </a:gridCol>
                <a:gridCol w="4091098">
                  <a:extLst>
                    <a:ext uri="{9D8B030D-6E8A-4147-A177-3AD203B41FA5}">
                      <a16:colId xmlns:a16="http://schemas.microsoft.com/office/drawing/2014/main" val="20001"/>
                    </a:ext>
                  </a:extLst>
                </a:gridCol>
                <a:gridCol w="1616364">
                  <a:extLst>
                    <a:ext uri="{9D8B030D-6E8A-4147-A177-3AD203B41FA5}">
                      <a16:colId xmlns:a16="http://schemas.microsoft.com/office/drawing/2014/main" val="20002"/>
                    </a:ext>
                  </a:extLst>
                </a:gridCol>
                <a:gridCol w="1533236">
                  <a:extLst>
                    <a:ext uri="{9D8B030D-6E8A-4147-A177-3AD203B41FA5}">
                      <a16:colId xmlns:a16="http://schemas.microsoft.com/office/drawing/2014/main" val="20003"/>
                    </a:ext>
                  </a:extLst>
                </a:gridCol>
                <a:gridCol w="2906017">
                  <a:extLst>
                    <a:ext uri="{9D8B030D-6E8A-4147-A177-3AD203B41FA5}">
                      <a16:colId xmlns:a16="http://schemas.microsoft.com/office/drawing/2014/main" val="20004"/>
                    </a:ext>
                  </a:extLst>
                </a:gridCol>
              </a:tblGrid>
              <a:tr h="392657">
                <a:tc>
                  <a:txBody>
                    <a:bodyPr/>
                    <a:lstStyle/>
                    <a:p>
                      <a:pPr marL="0" indent="0" algn="ctr">
                        <a:lnSpc>
                          <a:spcPts val="1660"/>
                        </a:lnSpc>
                      </a:pPr>
                      <a:r>
                        <a:rPr lang="en-US" sz="1200" b="1">
                          <a:latin typeface="Calibri"/>
                          <a:cs typeface="Calibri"/>
                        </a:rPr>
                        <a:t>Project ID</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spc="-5">
                          <a:latin typeface="Calibri"/>
                          <a:cs typeface="Calibri"/>
                        </a:rPr>
                        <a:t>Name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sz="1200" b="1" spc="-5">
                          <a:latin typeface="Calibri"/>
                          <a:cs typeface="Calibri"/>
                        </a:rPr>
                        <a:t>CMIP</a:t>
                      </a:r>
                      <a:r>
                        <a:rPr sz="1200" b="1" spc="-15">
                          <a:latin typeface="Calibri"/>
                          <a:cs typeface="Calibri"/>
                        </a:rPr>
                        <a:t> </a:t>
                      </a:r>
                      <a:r>
                        <a:rPr lang="en-US" sz="1200" b="1" spc="-15">
                          <a:latin typeface="Calibri"/>
                          <a:cs typeface="Calibri"/>
                        </a:rPr>
                        <a:t>Initial </a:t>
                      </a:r>
                      <a:r>
                        <a:rPr sz="1200" b="1" spc="-10">
                          <a:latin typeface="Calibri"/>
                          <a:cs typeface="Calibri"/>
                        </a:rPr>
                        <a:t>Investment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200" b="1" spc="-25">
                          <a:latin typeface="Calibri"/>
                          <a:cs typeface="Calibri"/>
                        </a:rPr>
                        <a:t>Estimated </a:t>
                      </a:r>
                      <a:r>
                        <a:rPr sz="1200" b="1" spc="-25">
                          <a:latin typeface="Calibri"/>
                          <a:cs typeface="Calibri"/>
                        </a:rPr>
                        <a:t>Total</a:t>
                      </a:r>
                      <a:r>
                        <a:rPr sz="1200" b="1" spc="-40">
                          <a:latin typeface="Calibri"/>
                          <a:cs typeface="Calibri"/>
                        </a:rPr>
                        <a:t> </a:t>
                      </a:r>
                      <a:r>
                        <a:rPr sz="1200" b="1" spc="-5">
                          <a:latin typeface="Calibri"/>
                          <a:cs typeface="Calibri"/>
                        </a:rPr>
                        <a:t>Cost</a:t>
                      </a:r>
                      <a:r>
                        <a:rPr lang="en-US" sz="1200" b="1" spc="-5">
                          <a:latin typeface="Calibri"/>
                          <a:cs typeface="Calibri"/>
                        </a:rPr>
                        <a: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a:latin typeface="Calibri"/>
                          <a:cs typeface="Calibri"/>
                        </a:rPr>
                        <a:t>Phase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99268">
                <a:tc>
                  <a:txBody>
                    <a:bodyPr/>
                    <a:lstStyle/>
                    <a:p>
                      <a:pPr>
                        <a:lnSpc>
                          <a:spcPct val="100000"/>
                        </a:lnSpc>
                        <a:spcBef>
                          <a:spcPts val="5"/>
                        </a:spcBef>
                      </a:pPr>
                      <a:endParaRPr sz="1200">
                        <a:latin typeface="Times New Roman"/>
                        <a:cs typeface="Times New Roman"/>
                      </a:endParaRPr>
                    </a:p>
                    <a:p>
                      <a:pPr algn="ctr">
                        <a:lnSpc>
                          <a:spcPct val="100000"/>
                        </a:lnSpc>
                        <a:spcBef>
                          <a:spcPts val="5"/>
                        </a:spcBef>
                      </a:pPr>
                      <a:r>
                        <a:rPr sz="1200">
                          <a:latin typeface="Calibri"/>
                          <a:cs typeface="Calibri"/>
                        </a:rPr>
                        <a:t>LB-ELA_0203</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sz="1200">
                        <a:latin typeface="Times New Roman"/>
                        <a:cs typeface="Times New Roman"/>
                      </a:endParaRPr>
                    </a:p>
                    <a:p>
                      <a:pPr marL="63500">
                        <a:lnSpc>
                          <a:spcPct val="100000"/>
                        </a:lnSpc>
                        <a:spcBef>
                          <a:spcPts val="5"/>
                        </a:spcBef>
                      </a:pPr>
                      <a:r>
                        <a:rPr sz="1200" spc="-5">
                          <a:latin typeface="Calibri"/>
                          <a:cs typeface="Calibri"/>
                        </a:rPr>
                        <a:t>Bus </a:t>
                      </a:r>
                      <a:r>
                        <a:rPr sz="1200">
                          <a:latin typeface="Calibri"/>
                          <a:cs typeface="Calibri"/>
                        </a:rPr>
                        <a:t>Stop</a:t>
                      </a:r>
                      <a:r>
                        <a:rPr sz="1200" spc="-50">
                          <a:latin typeface="Calibri"/>
                          <a:cs typeface="Calibri"/>
                        </a:rPr>
                        <a:t> </a:t>
                      </a:r>
                      <a:r>
                        <a:rPr sz="1200">
                          <a:latin typeface="Calibri"/>
                          <a:cs typeface="Calibri"/>
                        </a:rPr>
                        <a:t>Improvements</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s-419" sz="1200">
                          <a:latin typeface="Calibri"/>
                          <a:cs typeface="Calibri"/>
                        </a:rPr>
                        <a:t>$</a:t>
                      </a:r>
                      <a:r>
                        <a:rPr lang="es-419" sz="1200" spc="-5">
                          <a:latin typeface="Calibri"/>
                          <a:cs typeface="Calibri"/>
                        </a:rPr>
                        <a:t>19.0</a:t>
                      </a:r>
                      <a:endParaRPr lang="es-419"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n-US" sz="1200">
                          <a:latin typeface="+mn-lt"/>
                          <a:cs typeface="Calibri"/>
                        </a:rPr>
                        <a:t>$</a:t>
                      </a:r>
                      <a:r>
                        <a:rPr lang="en-US" sz="1200" spc="-5">
                          <a:latin typeface="+mn-lt"/>
                          <a:cs typeface="Calibri"/>
                        </a:rPr>
                        <a:t>19.0*</a:t>
                      </a:r>
                      <a:endParaRPr lang="en-US" sz="1200">
                        <a:latin typeface="+mn-lt"/>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 algn="ctr">
                        <a:lnSpc>
                          <a:spcPct val="100000"/>
                        </a:lnSpc>
                        <a:spcBef>
                          <a:spcPts val="1035"/>
                        </a:spcBef>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Implementation</a:t>
                      </a:r>
                      <a:endParaRPr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6265">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LB-ELA_0175</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spc="-5">
                          <a:latin typeface="Calibri"/>
                          <a:cs typeface="Calibri"/>
                        </a:rPr>
                        <a:t>Install Quad Safety Gates at all </a:t>
                      </a:r>
                      <a:r>
                        <a:rPr sz="1200">
                          <a:latin typeface="Calibri"/>
                          <a:cs typeface="Calibri"/>
                        </a:rPr>
                        <a:t>A </a:t>
                      </a:r>
                      <a:r>
                        <a:rPr sz="1200" spc="-5">
                          <a:latin typeface="Calibri"/>
                          <a:cs typeface="Calibri"/>
                        </a:rPr>
                        <a:t>Line [Blue Line]</a:t>
                      </a:r>
                      <a:r>
                        <a:rPr sz="1200" spc="-80">
                          <a:latin typeface="Calibri"/>
                          <a:cs typeface="Calibri"/>
                        </a:rPr>
                        <a:t> </a:t>
                      </a:r>
                      <a:r>
                        <a:rPr sz="1200" spc="-5">
                          <a:latin typeface="Calibri"/>
                          <a:cs typeface="Calibri"/>
                        </a:rPr>
                        <a:t>Crossings</a:t>
                      </a:r>
                      <a:endParaRPr sz="12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s-419" sz="1200">
                        <a:latin typeface="Times New Roman"/>
                        <a:cs typeface="Times New Roman"/>
                      </a:endParaRPr>
                    </a:p>
                    <a:p>
                      <a:pPr marL="31750" algn="ctr">
                        <a:lnSpc>
                          <a:spcPct val="100000"/>
                        </a:lnSpc>
                      </a:pPr>
                      <a:r>
                        <a:rPr lang="es-419" sz="1200">
                          <a:latin typeface="Calibri"/>
                          <a:cs typeface="Calibri"/>
                        </a:rPr>
                        <a:t>$</a:t>
                      </a:r>
                      <a:r>
                        <a:rPr lang="es-419" sz="1200" spc="-5">
                          <a:latin typeface="Calibri"/>
                          <a:cs typeface="Calibri"/>
                        </a:rPr>
                        <a:t>5.0</a:t>
                      </a:r>
                      <a:endParaRPr lang="es-419"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1750" algn="ctr">
                        <a:lnSpc>
                          <a:spcPct val="100000"/>
                        </a:lnSpc>
                      </a:pPr>
                      <a:r>
                        <a:rPr lang="en-US" sz="1200">
                          <a:latin typeface="+mn-lt"/>
                          <a:cs typeface="Calibri"/>
                        </a:rPr>
                        <a:t>$</a:t>
                      </a:r>
                      <a:r>
                        <a:rPr lang="en-US" sz="1200" spc="-5">
                          <a:latin typeface="+mn-lt"/>
                          <a:cs typeface="Calibri"/>
                        </a:rPr>
                        <a:t>5.0*</a:t>
                      </a:r>
                      <a:endParaRPr lang="en-US" sz="1200">
                        <a:latin typeface="+mn-lt"/>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9156">
                <a:tc>
                  <a:txBody>
                    <a:bodyPr/>
                    <a:lstStyle/>
                    <a:p>
                      <a:pPr>
                        <a:lnSpc>
                          <a:spcPct val="100000"/>
                        </a:lnSpc>
                      </a:pPr>
                      <a:endParaRPr sz="1200">
                        <a:latin typeface="Times New Roman"/>
                        <a:cs typeface="Times New Roman"/>
                      </a:endParaRPr>
                    </a:p>
                    <a:p>
                      <a:pPr algn="ctr">
                        <a:lnSpc>
                          <a:spcPct val="100000"/>
                        </a:lnSpc>
                        <a:spcBef>
                          <a:spcPts val="935"/>
                        </a:spcBef>
                      </a:pPr>
                      <a:r>
                        <a:rPr sz="1200">
                          <a:latin typeface="Calibri"/>
                          <a:cs typeface="Calibri"/>
                        </a:rPr>
                        <a:t>LB-ELA_0168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935"/>
                        </a:spcBef>
                      </a:pPr>
                      <a:r>
                        <a:rPr sz="1200" spc="-5">
                          <a:latin typeface="Calibri"/>
                          <a:cs typeface="Calibri"/>
                        </a:rPr>
                        <a:t>Compton Transit </a:t>
                      </a:r>
                      <a:r>
                        <a:rPr sz="1200">
                          <a:latin typeface="Calibri"/>
                          <a:cs typeface="Calibri"/>
                        </a:rPr>
                        <a:t>Management </a:t>
                      </a:r>
                      <a:r>
                        <a:rPr sz="1200" spc="-5">
                          <a:latin typeface="Calibri"/>
                          <a:cs typeface="Calibri"/>
                        </a:rPr>
                        <a:t>Operations </a:t>
                      </a:r>
                      <a:r>
                        <a:rPr sz="1200">
                          <a:latin typeface="Calibri"/>
                          <a:cs typeface="Calibri"/>
                        </a:rPr>
                        <a:t>Center</a:t>
                      </a:r>
                      <a:r>
                        <a:rPr sz="1200" spc="-150">
                          <a:latin typeface="Calibri"/>
                          <a:cs typeface="Calibri"/>
                        </a:rPr>
                        <a:t> </a:t>
                      </a:r>
                      <a:r>
                        <a:rPr sz="1200">
                          <a:latin typeface="Calibri"/>
                          <a:cs typeface="Calibri"/>
                        </a:rPr>
                        <a:t>Enhancements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200">
                        <a:latin typeface="Times New Roman"/>
                        <a:cs typeface="Times New Roman"/>
                      </a:endParaRPr>
                    </a:p>
                    <a:p>
                      <a:pPr marL="31750" algn="ctr">
                        <a:lnSpc>
                          <a:spcPct val="100000"/>
                        </a:lnSpc>
                        <a:spcBef>
                          <a:spcPts val="755"/>
                        </a:spcBef>
                      </a:pPr>
                      <a:r>
                        <a:rPr lang="en-US" sz="1200">
                          <a:latin typeface="Calibri"/>
                          <a:cs typeface="Calibri"/>
                        </a:rPr>
                        <a:t>$</a:t>
                      </a:r>
                      <a:r>
                        <a:rPr lang="en-US" sz="1200" spc="-5">
                          <a:latin typeface="Calibri"/>
                          <a:cs typeface="Calibri"/>
                        </a:rPr>
                        <a:t>2.0</a:t>
                      </a:r>
                      <a:endParaRPr lang="en-US"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s-419" sz="1200">
                        <a:latin typeface="Times New Roman"/>
                        <a:cs typeface="Times New Roman"/>
                      </a:endParaRPr>
                    </a:p>
                    <a:p>
                      <a:pPr algn="ctr">
                        <a:lnSpc>
                          <a:spcPct val="100000"/>
                        </a:lnSpc>
                        <a:spcBef>
                          <a:spcPts val="755"/>
                        </a:spcBef>
                      </a:pPr>
                      <a:r>
                        <a:rPr lang="es-419" sz="1200" spc="-5">
                          <a:latin typeface="Calibri"/>
                          <a:cs typeface="Calibri"/>
                        </a:rPr>
                        <a:t>$27.0**</a:t>
                      </a:r>
                      <a:endParaRPr lang="es-419"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34290" algn="ctr">
                        <a:lnSpc>
                          <a:spcPct val="100000"/>
                        </a:lnSpc>
                        <a:spcBef>
                          <a:spcPts val="755"/>
                        </a:spcBef>
                      </a:pPr>
                      <a:r>
                        <a:rPr sz="1200" spc="-5">
                          <a:latin typeface="Calibri"/>
                          <a:cs typeface="Calibri"/>
                        </a:rPr>
                        <a:t>Pre-Implementation </a:t>
                      </a:r>
                      <a:r>
                        <a:rPr sz="1200">
                          <a:latin typeface="Calibri"/>
                          <a:cs typeface="Calibri"/>
                        </a:rPr>
                        <a:t>/</a:t>
                      </a:r>
                      <a:r>
                        <a:rPr sz="1200" spc="-40">
                          <a:latin typeface="Calibri"/>
                          <a:cs typeface="Calibri"/>
                        </a:rPr>
                        <a:t> </a:t>
                      </a:r>
                      <a:r>
                        <a:rPr sz="1200" spc="-5">
                          <a:latin typeface="Calibri"/>
                          <a:cs typeface="Calibri"/>
                        </a:rPr>
                        <a:t>Implementation</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0480">
                <a:tc>
                  <a:txBody>
                    <a:bodyPr/>
                    <a:lstStyle/>
                    <a:p>
                      <a:pPr>
                        <a:lnSpc>
                          <a:spcPct val="100000"/>
                        </a:lnSpc>
                      </a:pPr>
                      <a:endParaRPr sz="1200">
                        <a:latin typeface="Times New Roman"/>
                        <a:cs typeface="Times New Roman"/>
                      </a:endParaRPr>
                    </a:p>
                    <a:p>
                      <a:pPr algn="ctr">
                        <a:lnSpc>
                          <a:spcPct val="100000"/>
                        </a:lnSpc>
                        <a:spcBef>
                          <a:spcPts val="665"/>
                        </a:spcBef>
                      </a:pPr>
                      <a:r>
                        <a:rPr sz="1200">
                          <a:latin typeface="Calibri"/>
                          <a:cs typeface="Calibri"/>
                        </a:rPr>
                        <a:t>LB-ELA_0146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665"/>
                        </a:spcBef>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260 </a:t>
                      </a:r>
                      <a:r>
                        <a:rPr sz="1200" spc="-5">
                          <a:latin typeface="Calibri"/>
                          <a:cs typeface="Calibri"/>
                        </a:rPr>
                        <a:t>(Atlantic</a:t>
                      </a:r>
                      <a:r>
                        <a:rPr sz="1200" spc="-130">
                          <a:latin typeface="Calibri"/>
                          <a:cs typeface="Calibri"/>
                        </a:rPr>
                        <a:t> </a:t>
                      </a:r>
                      <a:r>
                        <a:rPr sz="1200" spc="-5">
                          <a:latin typeface="Calibri"/>
                          <a:cs typeface="Calibri"/>
                        </a:rPr>
                        <a:t>Blvd.)</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Calibri"/>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spcBef>
                          <a:spcPts val="5"/>
                        </a:spcBef>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4290" algn="ctr">
                        <a:lnSpc>
                          <a:spcPct val="100000"/>
                        </a:lnSpc>
                        <a:spcBef>
                          <a:spcPts val="5"/>
                        </a:spcBef>
                      </a:pPr>
                      <a:r>
                        <a:rPr sz="1200" spc="-5">
                          <a:latin typeface="Calibri"/>
                          <a:cs typeface="Calibri"/>
                        </a:rPr>
                        <a:t>Pe-implementation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9367">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LB-ELA_0144</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111</a:t>
                      </a:r>
                      <a:r>
                        <a:rPr sz="1200" spc="-120">
                          <a:latin typeface="Calibri"/>
                          <a:cs typeface="Calibri"/>
                        </a:rPr>
                        <a:t> </a:t>
                      </a:r>
                      <a:r>
                        <a:rPr sz="1200">
                          <a:latin typeface="Calibri"/>
                          <a:cs typeface="Calibri"/>
                        </a:rPr>
                        <a:t>(Florence)</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mn-lt"/>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LB-ELA_0141</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60 (Long Beach</a:t>
                      </a:r>
                      <a:r>
                        <a:rPr sz="1200" spc="-150">
                          <a:latin typeface="Calibri"/>
                          <a:cs typeface="Calibri"/>
                        </a:rPr>
                        <a:t> </a:t>
                      </a:r>
                      <a:r>
                        <a:rPr sz="1200" spc="-5">
                          <a:latin typeface="Calibri"/>
                          <a:cs typeface="Calibri"/>
                        </a:rPr>
                        <a:t>Blvd.)</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LB-ELA_0142</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108</a:t>
                      </a:r>
                      <a:r>
                        <a:rPr sz="1200" spc="-110">
                          <a:latin typeface="Calibri"/>
                          <a:cs typeface="Calibri"/>
                        </a:rPr>
                        <a:t> </a:t>
                      </a:r>
                      <a:r>
                        <a:rPr sz="1200" spc="-5">
                          <a:latin typeface="Calibri"/>
                          <a:cs typeface="Calibri"/>
                        </a:rPr>
                        <a:t>(Slauson)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3020"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3896">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Initial</a:t>
                      </a:r>
                      <a:r>
                        <a:rPr sz="1200" b="1" spc="-30">
                          <a:latin typeface="Calibri"/>
                          <a:cs typeface="Calibri"/>
                        </a:rPr>
                        <a:t> </a:t>
                      </a:r>
                      <a:r>
                        <a:rPr sz="1200" b="1" spc="-10">
                          <a:latin typeface="Calibri"/>
                          <a:cs typeface="Calibri"/>
                        </a:rPr>
                        <a:t>Investment</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a:lnSpc>
                          <a:spcPct val="100000"/>
                        </a:lnSpc>
                        <a:spcBef>
                          <a:spcPts val="20"/>
                        </a:spcBef>
                      </a:pPr>
                      <a:endParaRPr lang="en-US" sz="1200" b="1">
                        <a:latin typeface="Times New Roman"/>
                        <a:cs typeface="Times New Roman"/>
                      </a:endParaRPr>
                    </a:p>
                    <a:p>
                      <a:pPr algn="ctr">
                        <a:lnSpc>
                          <a:spcPct val="100000"/>
                        </a:lnSpc>
                      </a:pPr>
                      <a:r>
                        <a:rPr lang="en-US" sz="1200" b="1" spc="-5">
                          <a:latin typeface="Calibri"/>
                          <a:cs typeface="Calibri"/>
                        </a:rPr>
                        <a:t>$29.0</a:t>
                      </a:r>
                      <a:endParaRPr lang="en-US"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p>
                      <a:pPr algn="ctr">
                        <a:lnSpc>
                          <a:spcPct val="100000"/>
                        </a:lnSpc>
                      </a:pP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8"/>
                  </a:ext>
                </a:extLst>
              </a:tr>
              <a:tr h="453508">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Modal</a:t>
                      </a:r>
                      <a:r>
                        <a:rPr sz="1200" b="1" spc="-40">
                          <a:latin typeface="Calibri"/>
                          <a:cs typeface="Calibri"/>
                        </a:rPr>
                        <a:t> </a:t>
                      </a:r>
                      <a:r>
                        <a:rPr sz="1200" b="1" spc="-10">
                          <a:latin typeface="Calibri"/>
                          <a:cs typeface="Calibri"/>
                        </a:rPr>
                        <a:t>Program</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a:lnSpc>
                          <a:spcPct val="100000"/>
                        </a:lnSpc>
                        <a:spcBef>
                          <a:spcPts val="20"/>
                        </a:spcBef>
                      </a:pPr>
                      <a:endParaRPr lang="es-419" sz="1200" b="1">
                        <a:latin typeface="Times New Roman"/>
                        <a:cs typeface="Times New Roman"/>
                      </a:endParaRPr>
                    </a:p>
                    <a:p>
                      <a:pPr algn="ctr">
                        <a:lnSpc>
                          <a:spcPct val="100000"/>
                        </a:lnSpc>
                      </a:pPr>
                      <a:r>
                        <a:rPr lang="es-419" sz="1200" b="1">
                          <a:latin typeface="Calibri"/>
                          <a:cs typeface="Calibri"/>
                        </a:rPr>
                        <a:t>$</a:t>
                      </a:r>
                      <a:r>
                        <a:rPr lang="es-419" sz="1200" b="1" spc="-5">
                          <a:latin typeface="Calibri"/>
                          <a:cs typeface="Calibri"/>
                        </a:rPr>
                        <a:t> 96.0</a:t>
                      </a:r>
                      <a:endParaRPr lang="es-419"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9"/>
                  </a:ext>
                </a:extLst>
              </a:tr>
              <a:tr h="331186">
                <a:tc gridSpan="2">
                  <a:txBody>
                    <a:bodyPr/>
                    <a:lstStyle/>
                    <a:p>
                      <a:pPr algn="ctr">
                        <a:lnSpc>
                          <a:spcPct val="100000"/>
                        </a:lnSpc>
                        <a:spcBef>
                          <a:spcPts val="439"/>
                        </a:spcBef>
                      </a:pPr>
                      <a:r>
                        <a:rPr sz="1200" b="1" spc="-35">
                          <a:solidFill>
                            <a:srgbClr val="FFFFFF"/>
                          </a:solidFill>
                          <a:latin typeface="Calibri"/>
                          <a:cs typeface="Calibri"/>
                        </a:rPr>
                        <a:t>Total </a:t>
                      </a:r>
                      <a:r>
                        <a:rPr sz="1200" b="1" spc="-25">
                          <a:solidFill>
                            <a:srgbClr val="FFFFFF"/>
                          </a:solidFill>
                          <a:latin typeface="Calibri"/>
                          <a:cs typeface="Calibri"/>
                        </a:rPr>
                        <a:t>Transit</a:t>
                      </a:r>
                      <a:r>
                        <a:rPr sz="1200" b="1" spc="15">
                          <a:solidFill>
                            <a:srgbClr val="FFFFFF"/>
                          </a:solidFill>
                          <a:latin typeface="Calibri"/>
                          <a:cs typeface="Calibri"/>
                        </a:rPr>
                        <a:t> </a:t>
                      </a:r>
                      <a:r>
                        <a:rPr sz="1200" b="1" spc="-15">
                          <a:solidFill>
                            <a:srgbClr val="FFFFFF"/>
                          </a:solidFill>
                          <a:latin typeface="Calibri"/>
                          <a:cs typeface="Calibri"/>
                        </a:rPr>
                        <a:t>Investment</a:t>
                      </a:r>
                      <a:endParaRPr sz="1200">
                        <a:latin typeface="Calibri"/>
                        <a:cs typeface="Calibri"/>
                      </a:endParaRPr>
                    </a:p>
                  </a:txBody>
                  <a:tcPr marL="0" marR="0" marT="558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33020" algn="ctr">
                        <a:lnSpc>
                          <a:spcPct val="100000"/>
                        </a:lnSpc>
                        <a:spcBef>
                          <a:spcPts val="720"/>
                        </a:spcBef>
                      </a:pPr>
                      <a:r>
                        <a:rPr lang="es-419" sz="1200" b="1">
                          <a:latin typeface="Calibri"/>
                          <a:cs typeface="Calibri"/>
                        </a:rPr>
                        <a:t>$</a:t>
                      </a:r>
                      <a:r>
                        <a:rPr lang="es-419" sz="1200" b="1" spc="-5">
                          <a:latin typeface="Calibri"/>
                          <a:cs typeface="Calibri"/>
                        </a:rPr>
                        <a:t> </a:t>
                      </a:r>
                      <a:r>
                        <a:rPr lang="es-419" sz="1200" b="1">
                          <a:latin typeface="Calibri"/>
                          <a:cs typeface="Calibri"/>
                        </a:rPr>
                        <a:t>125.0</a:t>
                      </a: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720"/>
                        </a:spcBef>
                      </a:pPr>
                      <a:endParaRPr sz="1200">
                        <a:highlight>
                          <a:srgbClr val="FFFF00"/>
                        </a:highlight>
                        <a:latin typeface="Calibri"/>
                        <a:cs typeface="Calibri"/>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8C7FF5E4-9FE7-5561-6B1D-E53B37094712}"/>
              </a:ext>
            </a:extLst>
          </p:cNvPr>
          <p:cNvSpPr txBox="1"/>
          <p:nvPr/>
        </p:nvSpPr>
        <p:spPr>
          <a:xfrm>
            <a:off x="7792654" y="6019147"/>
            <a:ext cx="3934090" cy="553998"/>
          </a:xfrm>
          <a:prstGeom prst="rect">
            <a:avLst/>
          </a:prstGeom>
          <a:noFill/>
        </p:spPr>
        <p:txBody>
          <a:bodyPr wrap="none" rtlCol="0">
            <a:spAutoFit/>
          </a:bodyPr>
          <a:lstStyle/>
          <a:p>
            <a:r>
              <a:rPr lang="en-US" sz="1000" i="1"/>
              <a:t>*Estimated project costs are totaled from individual city submissions.</a:t>
            </a:r>
          </a:p>
          <a:p>
            <a:r>
              <a:rPr lang="en-US" sz="1000" i="1"/>
              <a:t>** Total cost based on installation of a defined number of improvements.</a:t>
            </a:r>
          </a:p>
          <a:p>
            <a:r>
              <a:rPr lang="en-US" sz="1000" i="1"/>
              <a:t>***Project cost based on Blue Line First Last Mile estimate for Compton.</a:t>
            </a:r>
          </a:p>
        </p:txBody>
      </p:sp>
      <p:sp>
        <p:nvSpPr>
          <p:cNvPr id="4" name="Title 1">
            <a:extLst>
              <a:ext uri="{FF2B5EF4-FFF2-40B4-BE49-F238E27FC236}">
                <a16:creationId xmlns:a16="http://schemas.microsoft.com/office/drawing/2014/main" id="{2E5B53D2-FC48-B086-3DF4-C088E76BA4ED}"/>
              </a:ext>
            </a:extLst>
          </p:cNvPr>
          <p:cNvSpPr txBox="1">
            <a:spLocks/>
          </p:cNvSpPr>
          <p:nvPr/>
        </p:nvSpPr>
        <p:spPr>
          <a:xfrm>
            <a:off x="102320" y="-204546"/>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Transit</a:t>
            </a:r>
          </a:p>
        </p:txBody>
      </p:sp>
      <p:grpSp>
        <p:nvGrpSpPr>
          <p:cNvPr id="13" name="Group 12">
            <a:extLst>
              <a:ext uri="{FF2B5EF4-FFF2-40B4-BE49-F238E27FC236}">
                <a16:creationId xmlns:a16="http://schemas.microsoft.com/office/drawing/2014/main" id="{527E3CED-3F87-1B1C-1082-88D18D7406A5}"/>
              </a:ext>
            </a:extLst>
          </p:cNvPr>
          <p:cNvGrpSpPr/>
          <p:nvPr/>
        </p:nvGrpSpPr>
        <p:grpSpPr>
          <a:xfrm>
            <a:off x="11210459" y="120405"/>
            <a:ext cx="778701" cy="762487"/>
            <a:chOff x="5798783" y="3169923"/>
            <a:chExt cx="1212334" cy="1187090"/>
          </a:xfrm>
        </p:grpSpPr>
        <p:grpSp>
          <p:nvGrpSpPr>
            <p:cNvPr id="14" name="Group 13">
              <a:extLst>
                <a:ext uri="{FF2B5EF4-FFF2-40B4-BE49-F238E27FC236}">
                  <a16:creationId xmlns:a16="http://schemas.microsoft.com/office/drawing/2014/main" id="{D5EA1C0E-C4AD-1ED3-5F08-A9F2E7D0309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749AE989-AA9A-B51A-4ADD-6F4E971F8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946EE88A-6A03-1D83-27C7-B622417F0E2E}"/>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utoShape 2" descr="Icons and Pictograms – Making Metro">
              <a:extLst>
                <a:ext uri="{FF2B5EF4-FFF2-40B4-BE49-F238E27FC236}">
                  <a16:creationId xmlns:a16="http://schemas.microsoft.com/office/drawing/2014/main" id="{A76EFCDF-B19D-6C22-683D-8F55E55C2C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a:extLst>
                <a:ext uri="{FF2B5EF4-FFF2-40B4-BE49-F238E27FC236}">
                  <a16:creationId xmlns:a16="http://schemas.microsoft.com/office/drawing/2014/main" id="{CDD4D340-DBAD-8EC1-C29D-70AB0FE14F3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2">
              <a:extLst>
                <a:ext uri="{FF2B5EF4-FFF2-40B4-BE49-F238E27FC236}">
                  <a16:creationId xmlns:a16="http://schemas.microsoft.com/office/drawing/2014/main" id="{31AD5960-9582-7613-B3E0-ABD637A4B4C0}"/>
                </a:ext>
              </a:extLst>
            </p:cNvPr>
            <p:cNvPicPr>
              <a:picLocks noChangeAspect="1" noChangeArrowheads="1"/>
            </p:cNvPicPr>
            <p:nvPr/>
          </p:nvPicPr>
          <p:blipFill rotWithShape="1">
            <a:blip r:embed="rId4">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
            <a:extLst>
              <a:ext uri="{FF2B5EF4-FFF2-40B4-BE49-F238E27FC236}">
                <a16:creationId xmlns:a16="http://schemas.microsoft.com/office/drawing/2014/main" id="{FE65715E-E605-2463-20B6-104ABCA4FAD9}"/>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706537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DAAED9-3CD6-71B8-1A64-8EE305C9294F}"/>
              </a:ext>
            </a:extLst>
          </p:cNvPr>
          <p:cNvSpPr>
            <a:spLocks noGrp="1"/>
          </p:cNvSpPr>
          <p:nvPr>
            <p:ph type="title"/>
          </p:nvPr>
        </p:nvSpPr>
        <p:spPr>
          <a:xfrm>
            <a:off x="317269" y="265026"/>
            <a:ext cx="9639544" cy="406734"/>
          </a:xfrm>
        </p:spPr>
        <p:txBody>
          <a:bodyPr/>
          <a:lstStyle/>
          <a:p>
            <a:r>
              <a:rPr lang="en-US">
                <a:cs typeface="Calibri"/>
              </a:rPr>
              <a:t>Explore the LB-ELA Corridor StoryMap &amp; Dashboard!</a:t>
            </a:r>
          </a:p>
        </p:txBody>
      </p:sp>
      <p:sp>
        <p:nvSpPr>
          <p:cNvPr id="2" name="Slide Number Placeholder 1">
            <a:extLst>
              <a:ext uri="{FF2B5EF4-FFF2-40B4-BE49-F238E27FC236}">
                <a16:creationId xmlns:a16="http://schemas.microsoft.com/office/drawing/2014/main" id="{A2ABB043-018E-5130-AE7E-FC00C5FC320B}"/>
              </a:ext>
            </a:extLst>
          </p:cNvPr>
          <p:cNvSpPr>
            <a:spLocks noGrp="1"/>
          </p:cNvSpPr>
          <p:nvPr>
            <p:ph type="sldNum" sz="quarter" idx="12"/>
          </p:nvPr>
        </p:nvSpPr>
        <p:spPr/>
        <p:txBody>
          <a:bodyPr/>
          <a:lstStyle/>
          <a:p>
            <a:fld id="{2429C633-AF9B-9840-B7F1-7587910FEF71}" type="slidenum">
              <a:rPr lang="en-US" smtClean="0"/>
              <a:pPr/>
              <a:t>45</a:t>
            </a:fld>
            <a:endParaRPr lang="en-US"/>
          </a:p>
        </p:txBody>
      </p:sp>
      <p:sp>
        <p:nvSpPr>
          <p:cNvPr id="5" name="TextBox 1">
            <a:extLst>
              <a:ext uri="{FF2B5EF4-FFF2-40B4-BE49-F238E27FC236}">
                <a16:creationId xmlns:a16="http://schemas.microsoft.com/office/drawing/2014/main" id="{75D5882B-709B-43AC-DBE9-CF1F67BC08B9}"/>
              </a:ext>
            </a:extLst>
          </p:cNvPr>
          <p:cNvSpPr txBox="1"/>
          <p:nvPr/>
        </p:nvSpPr>
        <p:spPr>
          <a:xfrm>
            <a:off x="4056435" y="658377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6" name="Picture 5" descr="A qr code with a star in the center&#10;&#10;Description automatically generated">
            <a:extLst>
              <a:ext uri="{FF2B5EF4-FFF2-40B4-BE49-F238E27FC236}">
                <a16:creationId xmlns:a16="http://schemas.microsoft.com/office/drawing/2014/main" id="{E4C23CE6-2038-7236-FCD3-F93A74738134}"/>
              </a:ext>
            </a:extLst>
          </p:cNvPr>
          <p:cNvPicPr>
            <a:picLocks noChangeAspect="1"/>
          </p:cNvPicPr>
          <p:nvPr/>
        </p:nvPicPr>
        <p:blipFill>
          <a:blip r:embed="rId3"/>
          <a:stretch>
            <a:fillRect/>
          </a:stretch>
        </p:blipFill>
        <p:spPr>
          <a:xfrm>
            <a:off x="3670149" y="4792702"/>
            <a:ext cx="1596905" cy="1596905"/>
          </a:xfrm>
          <a:prstGeom prst="rect">
            <a:avLst/>
          </a:prstGeom>
        </p:spPr>
      </p:pic>
      <p:pic>
        <p:nvPicPr>
          <p:cNvPr id="8" name="Picture 7">
            <a:extLst>
              <a:ext uri="{FF2B5EF4-FFF2-40B4-BE49-F238E27FC236}">
                <a16:creationId xmlns:a16="http://schemas.microsoft.com/office/drawing/2014/main" id="{CB0E5650-BEE0-E5F6-303D-9F5235EECAD3}"/>
              </a:ext>
            </a:extLst>
          </p:cNvPr>
          <p:cNvPicPr>
            <a:picLocks noChangeAspect="1"/>
          </p:cNvPicPr>
          <p:nvPr/>
        </p:nvPicPr>
        <p:blipFill>
          <a:blip r:embed="rId4"/>
          <a:stretch>
            <a:fillRect/>
          </a:stretch>
        </p:blipFill>
        <p:spPr>
          <a:xfrm>
            <a:off x="788856" y="1170456"/>
            <a:ext cx="5624275" cy="3365879"/>
          </a:xfrm>
          <a:prstGeom prst="rect">
            <a:avLst/>
          </a:prstGeom>
        </p:spPr>
      </p:pic>
      <p:pic>
        <p:nvPicPr>
          <p:cNvPr id="12" name="Picture 11">
            <a:extLst>
              <a:ext uri="{FF2B5EF4-FFF2-40B4-BE49-F238E27FC236}">
                <a16:creationId xmlns:a16="http://schemas.microsoft.com/office/drawing/2014/main" id="{40A0EEE5-3C1A-3E63-1B49-591A4A99AE1B}"/>
              </a:ext>
            </a:extLst>
          </p:cNvPr>
          <p:cNvPicPr>
            <a:picLocks noChangeAspect="1"/>
          </p:cNvPicPr>
          <p:nvPr/>
        </p:nvPicPr>
        <p:blipFill rotWithShape="1">
          <a:blip r:embed="rId5"/>
          <a:srcRect l="14432" r="17215"/>
          <a:stretch/>
        </p:blipFill>
        <p:spPr>
          <a:xfrm>
            <a:off x="7028166" y="1170456"/>
            <a:ext cx="4614649" cy="3450513"/>
          </a:xfrm>
          <a:prstGeom prst="rect">
            <a:avLst/>
          </a:prstGeom>
        </p:spPr>
      </p:pic>
      <p:sp>
        <p:nvSpPr>
          <p:cNvPr id="14" name="TextBox 13">
            <a:extLst>
              <a:ext uri="{FF2B5EF4-FFF2-40B4-BE49-F238E27FC236}">
                <a16:creationId xmlns:a16="http://schemas.microsoft.com/office/drawing/2014/main" id="{61F89C78-0E7D-7CE2-A80A-4C51BC6EAAAD}"/>
              </a:ext>
            </a:extLst>
          </p:cNvPr>
          <p:cNvSpPr txBox="1"/>
          <p:nvPr/>
        </p:nvSpPr>
        <p:spPr>
          <a:xfrm>
            <a:off x="5426762" y="5391099"/>
            <a:ext cx="3530839" cy="400110"/>
          </a:xfrm>
          <a:prstGeom prst="rect">
            <a:avLst/>
          </a:prstGeom>
          <a:noFill/>
        </p:spPr>
        <p:txBody>
          <a:bodyPr wrap="square" lIns="91440" tIns="45720" rIns="91440" bIns="45720" anchor="t">
            <a:spAutoFit/>
          </a:bodyPr>
          <a:lstStyle/>
          <a:p>
            <a:pPr>
              <a:spcBef>
                <a:spcPts val="1200"/>
              </a:spcBef>
            </a:pPr>
            <a:r>
              <a:rPr lang="en-US" sz="1800">
                <a:solidFill>
                  <a:srgbClr val="000000"/>
                </a:solidFill>
                <a:cs typeface="Calibri"/>
              </a:rPr>
              <a:t>Visit: </a:t>
            </a:r>
            <a:r>
              <a:rPr lang="en-US" sz="2000" b="0" i="1" strike="noStrike" baseline="0">
                <a:solidFill>
                  <a:srgbClr val="0070C0"/>
                </a:solidFill>
                <a:latin typeface="Calibri"/>
                <a:cs typeface="Calibri"/>
              </a:rPr>
              <a:t>metro.net/</a:t>
            </a:r>
            <a:r>
              <a:rPr lang="en-US" sz="2000" b="0" i="1" strike="noStrike" baseline="0" err="1">
                <a:solidFill>
                  <a:srgbClr val="0070C0"/>
                </a:solidFill>
                <a:latin typeface="Calibri"/>
                <a:cs typeface="Calibri"/>
              </a:rPr>
              <a:t>lb</a:t>
            </a:r>
            <a:r>
              <a:rPr lang="en-US" sz="2000" b="0" i="1" strike="noStrike" baseline="0">
                <a:solidFill>
                  <a:srgbClr val="0070C0"/>
                </a:solidFill>
                <a:latin typeface="Calibri"/>
                <a:cs typeface="Calibri"/>
              </a:rPr>
              <a:t>-</a:t>
            </a:r>
            <a:r>
              <a:rPr lang="en-US" sz="2000" b="0" i="1" strike="noStrike" baseline="0" err="1">
                <a:solidFill>
                  <a:srgbClr val="0070C0"/>
                </a:solidFill>
                <a:latin typeface="Calibri"/>
                <a:cs typeface="Calibri"/>
              </a:rPr>
              <a:t>ela</a:t>
            </a:r>
            <a:r>
              <a:rPr lang="en-US" sz="2000" b="0" i="1" strike="noStrike" baseline="0">
                <a:solidFill>
                  <a:srgbClr val="0070C0"/>
                </a:solidFill>
                <a:latin typeface="Calibri"/>
                <a:cs typeface="Calibri"/>
              </a:rPr>
              <a:t>-cp-hub</a:t>
            </a:r>
            <a:r>
              <a:rPr lang="en-US" sz="2000" i="1">
                <a:solidFill>
                  <a:srgbClr val="0070C0"/>
                </a:solidFill>
                <a:latin typeface="ScalaSansPro-Ita"/>
              </a:rPr>
              <a:t> </a:t>
            </a:r>
            <a:endParaRPr lang="en-US" sz="1800" b="1" i="1">
              <a:solidFill>
                <a:srgbClr val="0070C0"/>
              </a:solidFill>
              <a:cs typeface="Calibri"/>
            </a:endParaRPr>
          </a:p>
        </p:txBody>
      </p:sp>
      <p:sp>
        <p:nvSpPr>
          <p:cNvPr id="15" name="Rectangle: Rounded Corners 14">
            <a:extLst>
              <a:ext uri="{FF2B5EF4-FFF2-40B4-BE49-F238E27FC236}">
                <a16:creationId xmlns:a16="http://schemas.microsoft.com/office/drawing/2014/main" id="{A80E826A-3B27-0252-8203-FD03ED6358BA}"/>
              </a:ext>
            </a:extLst>
          </p:cNvPr>
          <p:cNvSpPr/>
          <p:nvPr/>
        </p:nvSpPr>
        <p:spPr>
          <a:xfrm>
            <a:off x="2985945" y="4620987"/>
            <a:ext cx="6251803" cy="1906720"/>
          </a:xfrm>
          <a:prstGeom prst="roundRect">
            <a:avLst/>
          </a:prstGeom>
          <a:noFill/>
          <a:ln w="38100">
            <a:solidFill>
              <a:srgbClr val="2AB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company&#10;&#10;Description automatically generated">
            <a:extLst>
              <a:ext uri="{FF2B5EF4-FFF2-40B4-BE49-F238E27FC236}">
                <a16:creationId xmlns:a16="http://schemas.microsoft.com/office/drawing/2014/main" id="{558E8AD6-63C4-9C0C-18AA-3F3A50F6824C}"/>
              </a:ext>
            </a:extLst>
          </p:cNvPr>
          <p:cNvPicPr>
            <a:picLocks noChangeAspect="1"/>
          </p:cNvPicPr>
          <p:nvPr/>
        </p:nvPicPr>
        <p:blipFill>
          <a:blip r:embed="rId6"/>
          <a:stretch>
            <a:fillRect/>
          </a:stretch>
        </p:blipFill>
        <p:spPr>
          <a:xfrm>
            <a:off x="3044070" y="1905000"/>
            <a:ext cx="3428393" cy="2404534"/>
          </a:xfrm>
          <a:prstGeom prst="rect">
            <a:avLst/>
          </a:prstGeom>
        </p:spPr>
      </p:pic>
    </p:spTree>
    <p:extLst>
      <p:ext uri="{BB962C8B-B14F-4D97-AF65-F5344CB8AC3E}">
        <p14:creationId xmlns:p14="http://schemas.microsoft.com/office/powerpoint/2010/main" val="4013775380"/>
      </p:ext>
    </p:extLst>
  </p:cSld>
  <p:clrMapOvr>
    <a:masterClrMapping/>
  </p:clrMapOvr>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2103346"/>
            <a:ext cx="11760247" cy="707886"/>
          </a:xfrm>
          <a:prstGeom prst="rect">
            <a:avLst/>
          </a:prstGeom>
          <a:noFill/>
        </p:spPr>
        <p:txBody>
          <a:bodyPr wrap="square" lIns="91440" tIns="45720" rIns="91440" bIns="45720" anchor="t">
            <a:spAutoFit/>
          </a:bodyPr>
          <a:lstStyle/>
          <a:p>
            <a:pPr marL="200660" algn="ctr">
              <a:spcBef>
                <a:spcPts val="1140"/>
              </a:spcBef>
            </a:pPr>
            <a:r>
              <a:rPr lang="fr-FR" sz="4000" b="1" spc="-10">
                <a:solidFill>
                  <a:schemeClr val="bg1"/>
                </a:solidFill>
                <a:latin typeface="Calibri"/>
                <a:cs typeface="Calibri"/>
              </a:rPr>
              <a:t>Next Phase of Public Engagement Efforts</a:t>
            </a:r>
          </a:p>
        </p:txBody>
      </p:sp>
    </p:spTree>
    <p:extLst>
      <p:ext uri="{BB962C8B-B14F-4D97-AF65-F5344CB8AC3E}">
        <p14:creationId xmlns:p14="http://schemas.microsoft.com/office/powerpoint/2010/main" val="2508170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10390E-8F3B-D053-3145-BDCF705D4E96}"/>
              </a:ext>
            </a:extLst>
          </p:cNvPr>
          <p:cNvSpPr txBox="1"/>
          <p:nvPr/>
        </p:nvSpPr>
        <p:spPr>
          <a:xfrm>
            <a:off x="11728" y="5511800"/>
            <a:ext cx="3102594" cy="1346200"/>
          </a:xfrm>
          <a:prstGeom prst="rect">
            <a:avLst/>
          </a:prstGeom>
          <a:solidFill>
            <a:schemeClr val="bg1"/>
          </a:solidFill>
        </p:spPr>
        <p:txBody>
          <a:bodyPr wrap="square" rtlCol="0">
            <a:spAutoFit/>
          </a:bodyPr>
          <a:lstStyle/>
          <a:p>
            <a:endParaRPr lang="en-US"/>
          </a:p>
        </p:txBody>
      </p:sp>
      <p:sp>
        <p:nvSpPr>
          <p:cNvPr id="8" name="Title 1">
            <a:extLst>
              <a:ext uri="{FF2B5EF4-FFF2-40B4-BE49-F238E27FC236}">
                <a16:creationId xmlns:a16="http://schemas.microsoft.com/office/drawing/2014/main" id="{CE1B3B75-5653-7694-5199-C407DF77FE19}"/>
              </a:ext>
            </a:extLst>
          </p:cNvPr>
          <p:cNvSpPr txBox="1">
            <a:spLocks/>
          </p:cNvSpPr>
          <p:nvPr/>
        </p:nvSpPr>
        <p:spPr>
          <a:xfrm>
            <a:off x="151675" y="260976"/>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Meetings</a:t>
            </a:r>
            <a:endParaRPr lang="en-US" b="0" i="1"/>
          </a:p>
          <a:p>
            <a:r>
              <a:rPr lang="en-US" sz="2800" b="0" i="1"/>
              <a:t>In-Person </a:t>
            </a:r>
          </a:p>
        </p:txBody>
      </p:sp>
      <p:graphicFrame>
        <p:nvGraphicFramePr>
          <p:cNvPr id="2" name="Table 1">
            <a:extLst>
              <a:ext uri="{FF2B5EF4-FFF2-40B4-BE49-F238E27FC236}">
                <a16:creationId xmlns:a16="http://schemas.microsoft.com/office/drawing/2014/main" id="{0B8BE95A-E72B-810D-26AB-410A0CFA8B7C}"/>
              </a:ext>
            </a:extLst>
          </p:cNvPr>
          <p:cNvGraphicFramePr>
            <a:graphicFrameLocks noGrp="1"/>
          </p:cNvGraphicFramePr>
          <p:nvPr>
            <p:extLst>
              <p:ext uri="{D42A27DB-BD31-4B8C-83A1-F6EECF244321}">
                <p14:modId xmlns:p14="http://schemas.microsoft.com/office/powerpoint/2010/main" val="2172805012"/>
              </p:ext>
            </p:extLst>
          </p:nvPr>
        </p:nvGraphicFramePr>
        <p:xfrm>
          <a:off x="316775" y="1117681"/>
          <a:ext cx="9045632" cy="5221946"/>
        </p:xfrm>
        <a:graphic>
          <a:graphicData uri="http://schemas.openxmlformats.org/drawingml/2006/table">
            <a:tbl>
              <a:tblPr/>
              <a:tblGrid>
                <a:gridCol w="3632200">
                  <a:extLst>
                    <a:ext uri="{9D8B030D-6E8A-4147-A177-3AD203B41FA5}">
                      <a16:colId xmlns:a16="http://schemas.microsoft.com/office/drawing/2014/main" val="491808265"/>
                    </a:ext>
                  </a:extLst>
                </a:gridCol>
                <a:gridCol w="5413432">
                  <a:extLst>
                    <a:ext uri="{9D8B030D-6E8A-4147-A177-3AD203B41FA5}">
                      <a16:colId xmlns:a16="http://schemas.microsoft.com/office/drawing/2014/main" val="2924938605"/>
                    </a:ext>
                  </a:extLst>
                </a:gridCol>
              </a:tblGrid>
              <a:tr h="467066">
                <a:tc>
                  <a:txBody>
                    <a:bodyPr/>
                    <a:lstStyle/>
                    <a:p>
                      <a:pPr algn="l" fontAlgn="base"/>
                      <a:r>
                        <a:rPr lang="en-US" sz="1800" b="1" i="0">
                          <a:solidFill>
                            <a:srgbClr val="FFFFFF"/>
                          </a:solidFill>
                          <a:effectLst/>
                          <a:latin typeface="Calibri"/>
                        </a:rPr>
                        <a:t>In-Person  </a:t>
                      </a:r>
                      <a:endParaRPr lang="en-US" sz="2400" b="1" i="0">
                        <a:solidFill>
                          <a:srgbClr val="FFFFFF"/>
                        </a:solidFill>
                        <a:effectLst/>
                        <a:latin typeface="Calibri"/>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2AB4C8"/>
                    </a:solidFill>
                  </a:tcPr>
                </a:tc>
                <a:tc>
                  <a:txBody>
                    <a:bodyPr/>
                    <a:lstStyle/>
                    <a:p>
                      <a:pPr algn="l" fontAlgn="base"/>
                      <a:r>
                        <a:rPr lang="en-US" sz="1800" b="1" i="0">
                          <a:solidFill>
                            <a:srgbClr val="FFFFFF"/>
                          </a:solidFill>
                          <a:effectLst/>
                          <a:latin typeface="Calibri"/>
                        </a:rPr>
                        <a:t>Meeting Location</a:t>
                      </a:r>
                      <a:endParaRPr lang="en-US" sz="2400" b="1" i="0">
                        <a:solidFill>
                          <a:srgbClr val="FFFFFF"/>
                        </a:solidFill>
                        <a:effectLst/>
                        <a:latin typeface="Calibri"/>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2AB4C8"/>
                    </a:solidFill>
                  </a:tcPr>
                </a:tc>
                <a:extLst>
                  <a:ext uri="{0D108BD9-81ED-4DB2-BD59-A6C34878D82A}">
                    <a16:rowId xmlns:a16="http://schemas.microsoft.com/office/drawing/2014/main" val="1420029735"/>
                  </a:ext>
                </a:extLst>
              </a:tr>
              <a:tr h="1188720">
                <a:tc>
                  <a:txBody>
                    <a:bodyPr/>
                    <a:lstStyle/>
                    <a:p>
                      <a:pPr algn="l" fontAlgn="base"/>
                      <a:r>
                        <a:rPr lang="en-US" sz="1800" b="1" i="0" u="none" strike="noStrike">
                          <a:solidFill>
                            <a:schemeClr val="bg1">
                              <a:lumMod val="65000"/>
                            </a:schemeClr>
                          </a:solidFill>
                          <a:effectLst/>
                          <a:latin typeface="+mn-lt"/>
                        </a:rPr>
                        <a:t>COMMERCE</a:t>
                      </a:r>
                    </a:p>
                    <a:p>
                      <a:pPr algn="l" fontAlgn="base"/>
                      <a:r>
                        <a:rPr lang="en-US" sz="1800" b="0" i="0" u="none" strike="noStrike">
                          <a:solidFill>
                            <a:schemeClr val="bg1">
                              <a:lumMod val="65000"/>
                            </a:schemeClr>
                          </a:solidFill>
                          <a:effectLst/>
                          <a:latin typeface="+mn-lt"/>
                        </a:rPr>
                        <a:t>Thursday, February 1, 2024</a:t>
                      </a:r>
                    </a:p>
                    <a:p>
                      <a:pPr algn="l" fontAlgn="base"/>
                      <a:r>
                        <a:rPr lang="en-US" sz="1800" b="0" i="0" u="none" strike="noStrike">
                          <a:solidFill>
                            <a:schemeClr val="bg1">
                              <a:lumMod val="65000"/>
                            </a:schemeClr>
                          </a:solidFill>
                          <a:effectLst/>
                          <a:latin typeface="+mn-lt"/>
                        </a:rPr>
                        <a:t>6-8pm</a:t>
                      </a:r>
                      <a:endParaRPr lang="en-US" sz="1800" b="0" i="0">
                        <a:solidFill>
                          <a:schemeClr val="bg1">
                            <a:lumMod val="65000"/>
                          </a:schemeClr>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tc>
                  <a:txBody>
                    <a:bodyPr/>
                    <a:lstStyle/>
                    <a:p>
                      <a:pPr fontAlgn="base"/>
                      <a:r>
                        <a:rPr lang="en-US" sz="1800" b="1">
                          <a:solidFill>
                            <a:schemeClr val="bg1">
                              <a:lumMod val="65000"/>
                            </a:schemeClr>
                          </a:solidFill>
                          <a:effectLst/>
                          <a:latin typeface="Calibri" panose="020F0502020204030204" pitchFamily="34" charset="0"/>
                        </a:rPr>
                        <a:t>Bristow Park Community Center​</a:t>
                      </a:r>
                    </a:p>
                    <a:p>
                      <a:pPr marL="0" algn="l" defTabSz="914400" rtl="0" eaLnBrk="1" fontAlgn="base" latinLnBrk="0" hangingPunct="1"/>
                      <a:r>
                        <a:rPr lang="en-US" sz="1800" kern="1200">
                          <a:solidFill>
                            <a:schemeClr val="bg1">
                              <a:lumMod val="65000"/>
                            </a:schemeClr>
                          </a:solidFill>
                          <a:effectLst/>
                          <a:latin typeface="Calibri" panose="020F0502020204030204" pitchFamily="34" charset="0"/>
                          <a:ea typeface="+mn-ea"/>
                          <a:cs typeface="+mn-cs"/>
                        </a:rPr>
                        <a:t>1466 S McDonnell Ave</a:t>
                      </a:r>
                    </a:p>
                    <a:p>
                      <a:pPr marL="0" algn="l" defTabSz="914400" rtl="0" eaLnBrk="1" fontAlgn="base" latinLnBrk="0" hangingPunct="1"/>
                      <a:r>
                        <a:rPr lang="en-US" sz="1800" kern="1200">
                          <a:solidFill>
                            <a:schemeClr val="bg1">
                              <a:lumMod val="65000"/>
                            </a:schemeClr>
                          </a:solidFill>
                          <a:effectLst/>
                          <a:latin typeface="Calibri" panose="020F0502020204030204" pitchFamily="34" charset="0"/>
                          <a:ea typeface="+mn-ea"/>
                          <a:cs typeface="+mn-cs"/>
                        </a:rPr>
                        <a:t>Commerce, CA 90040</a:t>
                      </a: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2248437155"/>
                  </a:ext>
                </a:extLst>
              </a:tr>
              <a:tr h="1188720">
                <a:tc>
                  <a:txBody>
                    <a:bodyPr/>
                    <a:lstStyle/>
                    <a:p>
                      <a:pPr algn="l" fontAlgn="base"/>
                      <a:r>
                        <a:rPr lang="en-US" sz="1800" b="1" i="0">
                          <a:solidFill>
                            <a:srgbClr val="000000"/>
                          </a:solidFill>
                          <a:effectLst/>
                          <a:latin typeface="+mn-lt"/>
                        </a:rPr>
                        <a:t>LYNWOOD</a:t>
                      </a:r>
                    </a:p>
                    <a:p>
                      <a:pPr algn="l" fontAlgn="base"/>
                      <a:r>
                        <a:rPr lang="en-US" sz="1800" b="0" i="0" u="none" strike="noStrike">
                          <a:solidFill>
                            <a:srgbClr val="000000"/>
                          </a:solidFill>
                          <a:effectLst/>
                          <a:latin typeface="+mn-lt"/>
                        </a:rPr>
                        <a:t>Wed., February 7, 2024 </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tc>
                  <a:txBody>
                    <a:bodyPr/>
                    <a:lstStyle/>
                    <a:p>
                      <a:pPr fontAlgn="base"/>
                      <a:r>
                        <a:rPr lang="en-US" sz="1800" b="1">
                          <a:effectLst/>
                          <a:latin typeface="Calibri" panose="020F0502020204030204" pitchFamily="34" charset="0"/>
                        </a:rPr>
                        <a:t>Bateman Hall</a:t>
                      </a:r>
                      <a:endParaRPr lang="en-US" sz="1800">
                        <a:effectLst/>
                      </a:endParaRPr>
                    </a:p>
                    <a:p>
                      <a:pPr fontAlgn="base"/>
                      <a:r>
                        <a:rPr lang="en-US" sz="1800">
                          <a:effectLst/>
                          <a:latin typeface="Calibri" panose="020F0502020204030204" pitchFamily="34" charset="0"/>
                        </a:rPr>
                        <a:t>11331 Ernestine Ave</a:t>
                      </a:r>
                    </a:p>
                    <a:p>
                      <a:pPr fontAlgn="base"/>
                      <a:r>
                        <a:rPr lang="en-US" sz="1800">
                          <a:effectLst/>
                          <a:latin typeface="Calibri" panose="020F0502020204030204" pitchFamily="34" charset="0"/>
                        </a:rPr>
                        <a:t>Lynwood, CA 90262</a:t>
                      </a:r>
                      <a:endParaRPr lang="en-US" sz="1800">
                        <a:effectLs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1178379769"/>
                  </a:ext>
                </a:extLst>
              </a:tr>
              <a:tr h="1188720">
                <a:tc>
                  <a:txBody>
                    <a:bodyPr/>
                    <a:lstStyle/>
                    <a:p>
                      <a:pPr marL="0" marR="0">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LONG BEACH</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Monday, February 12, 2024</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6-8pm</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tc>
                  <a:txBody>
                    <a:bodyPr/>
                    <a:lstStyle/>
                    <a:p>
                      <a:pPr marL="0" marR="0">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Museum of Latin American</a:t>
                      </a: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Art</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628 Alamitos Ave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Long Beach, CA 90802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4039663295"/>
                  </a:ext>
                </a:extLst>
              </a:tr>
              <a:tr h="1188720">
                <a:tc>
                  <a:txBody>
                    <a:bodyPr/>
                    <a:lstStyle/>
                    <a:p>
                      <a:pPr algn="l" fontAlgn="base"/>
                      <a:r>
                        <a:rPr lang="en-US" sz="1800" b="1" i="0" u="none" strike="noStrike">
                          <a:solidFill>
                            <a:srgbClr val="000000"/>
                          </a:solidFill>
                          <a:effectLst/>
                          <a:latin typeface="+mn-lt"/>
                        </a:rPr>
                        <a:t>COMPTON</a:t>
                      </a:r>
                      <a:r>
                        <a:rPr lang="en-US" sz="1800" b="0" i="0">
                          <a:solidFill>
                            <a:srgbClr val="000000"/>
                          </a:solidFill>
                          <a:effectLst/>
                          <a:latin typeface="+mn-lt"/>
                        </a:rPr>
                        <a:t>​</a:t>
                      </a:r>
                    </a:p>
                    <a:p>
                      <a:pPr algn="l" fontAlgn="base"/>
                      <a:r>
                        <a:rPr lang="en-US" sz="1800" b="0" i="0" u="none" strike="noStrike">
                          <a:solidFill>
                            <a:srgbClr val="000000"/>
                          </a:solidFill>
                          <a:effectLst/>
                          <a:latin typeface="+mn-lt"/>
                        </a:rPr>
                        <a:t>Wed., February 21, 2024</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tc>
                  <a:txBody>
                    <a:bodyPr/>
                    <a:lstStyle/>
                    <a:p>
                      <a:pPr fontAlgn="base"/>
                      <a:r>
                        <a:rPr lang="en-US" sz="1800" b="1">
                          <a:effectLst/>
                          <a:latin typeface="Calibri" panose="020F0502020204030204" pitchFamily="34" charset="0"/>
                        </a:rPr>
                        <a:t>East Rancho Dominguez Park</a:t>
                      </a:r>
                      <a:endParaRPr lang="en-US" sz="1800">
                        <a:effectLst/>
                      </a:endParaRPr>
                    </a:p>
                    <a:p>
                      <a:pPr fontAlgn="base"/>
                      <a:r>
                        <a:rPr lang="en-US" sz="1800">
                          <a:effectLst/>
                          <a:latin typeface="Calibri" panose="020F0502020204030204" pitchFamily="34" charset="0"/>
                        </a:rPr>
                        <a:t>15116 Atlantic Ave</a:t>
                      </a:r>
                    </a:p>
                    <a:p>
                      <a:pPr fontAlgn="base"/>
                      <a:r>
                        <a:rPr lang="en-US" sz="1800">
                          <a:effectLst/>
                          <a:latin typeface="Calibri" panose="020F0502020204030204" pitchFamily="34" charset="0"/>
                        </a:rPr>
                        <a:t>East Compton, CA 90221</a:t>
                      </a:r>
                      <a:endParaRPr lang="en-US" sz="1800">
                        <a:effectLs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173382839"/>
                  </a:ext>
                </a:extLst>
              </a:tr>
            </a:tbl>
          </a:graphicData>
        </a:graphic>
      </p:graphicFrame>
      <p:pic>
        <p:nvPicPr>
          <p:cNvPr id="3" name="Graphic 2" descr="Social network with solid fill">
            <a:extLst>
              <a:ext uri="{FF2B5EF4-FFF2-40B4-BE49-F238E27FC236}">
                <a16:creationId xmlns:a16="http://schemas.microsoft.com/office/drawing/2014/main" id="{C23DCD7D-5694-8C0E-0B85-7455430BF0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0628" y="63500"/>
            <a:ext cx="889697" cy="824099"/>
          </a:xfrm>
          <a:prstGeom prst="rect">
            <a:avLst/>
          </a:prstGeom>
        </p:spPr>
      </p:pic>
      <p:pic>
        <p:nvPicPr>
          <p:cNvPr id="4" name="Graphic 3" descr="Users with solid fill">
            <a:extLst>
              <a:ext uri="{FF2B5EF4-FFF2-40B4-BE49-F238E27FC236}">
                <a16:creationId xmlns:a16="http://schemas.microsoft.com/office/drawing/2014/main" id="{BB117E05-91E2-7F78-E39A-6931BB4BBB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7040" y="187809"/>
            <a:ext cx="699790" cy="699790"/>
          </a:xfrm>
          <a:prstGeom prst="rect">
            <a:avLst/>
          </a:prstGeom>
        </p:spPr>
      </p:pic>
      <p:pic>
        <p:nvPicPr>
          <p:cNvPr id="7" name="Picture 6">
            <a:extLst>
              <a:ext uri="{FF2B5EF4-FFF2-40B4-BE49-F238E27FC236}">
                <a16:creationId xmlns:a16="http://schemas.microsoft.com/office/drawing/2014/main" id="{9E2CBD74-4AEE-6DB3-BA75-16416E430E9D}"/>
              </a:ext>
            </a:extLst>
          </p:cNvPr>
          <p:cNvPicPr>
            <a:picLocks noChangeAspect="1"/>
          </p:cNvPicPr>
          <p:nvPr/>
        </p:nvPicPr>
        <p:blipFill>
          <a:blip r:embed="rId7"/>
          <a:stretch>
            <a:fillRect/>
          </a:stretch>
        </p:blipFill>
        <p:spPr>
          <a:xfrm>
            <a:off x="9561423" y="1053107"/>
            <a:ext cx="2478902" cy="5458858"/>
          </a:xfrm>
          <a:prstGeom prst="rect">
            <a:avLst/>
          </a:prstGeom>
        </p:spPr>
      </p:pic>
      <p:sp>
        <p:nvSpPr>
          <p:cNvPr id="6" name="TextBox 1">
            <a:extLst>
              <a:ext uri="{FF2B5EF4-FFF2-40B4-BE49-F238E27FC236}">
                <a16:creationId xmlns:a16="http://schemas.microsoft.com/office/drawing/2014/main" id="{0D317231-783A-DB2B-F0F9-C8359A3D2988}"/>
              </a:ext>
            </a:extLst>
          </p:cNvPr>
          <p:cNvSpPr txBox="1"/>
          <p:nvPr/>
        </p:nvSpPr>
        <p:spPr>
          <a:xfrm>
            <a:off x="3984811" y="657653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584890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EA7E-A67C-9E20-CE17-CF7F4A5E87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A089A8-3B51-5D62-1A85-594794B4B1B8}"/>
              </a:ext>
            </a:extLst>
          </p:cNvPr>
          <p:cNvSpPr txBox="1"/>
          <p:nvPr/>
        </p:nvSpPr>
        <p:spPr>
          <a:xfrm>
            <a:off x="34306" y="5511800"/>
            <a:ext cx="3102594" cy="1346200"/>
          </a:xfrm>
          <a:prstGeom prst="rect">
            <a:avLst/>
          </a:prstGeom>
          <a:solidFill>
            <a:schemeClr val="bg1"/>
          </a:solidFill>
        </p:spPr>
        <p:txBody>
          <a:bodyPr wrap="square" rtlCol="0">
            <a:spAutoFit/>
          </a:bodyPr>
          <a:lstStyle/>
          <a:p>
            <a:endParaRPr lang="en-US"/>
          </a:p>
        </p:txBody>
      </p:sp>
      <p:sp>
        <p:nvSpPr>
          <p:cNvPr id="8" name="Title 1">
            <a:extLst>
              <a:ext uri="{FF2B5EF4-FFF2-40B4-BE49-F238E27FC236}">
                <a16:creationId xmlns:a16="http://schemas.microsoft.com/office/drawing/2014/main" id="{62A7AEDF-7CAB-A149-AAAD-7556A6C8A211}"/>
              </a:ext>
            </a:extLst>
          </p:cNvPr>
          <p:cNvSpPr txBox="1">
            <a:spLocks/>
          </p:cNvSpPr>
          <p:nvPr/>
        </p:nvSpPr>
        <p:spPr>
          <a:xfrm>
            <a:off x="151675" y="260976"/>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Meetings</a:t>
            </a:r>
            <a:endParaRPr lang="en-US" b="0" i="1"/>
          </a:p>
          <a:p>
            <a:r>
              <a:rPr lang="en-US" sz="2800" b="0" i="1"/>
              <a:t>Virtual</a:t>
            </a:r>
            <a:r>
              <a:rPr lang="en-US" b="0" i="1"/>
              <a:t> </a:t>
            </a:r>
          </a:p>
        </p:txBody>
      </p:sp>
      <p:graphicFrame>
        <p:nvGraphicFramePr>
          <p:cNvPr id="5" name="Table 4">
            <a:extLst>
              <a:ext uri="{FF2B5EF4-FFF2-40B4-BE49-F238E27FC236}">
                <a16:creationId xmlns:a16="http://schemas.microsoft.com/office/drawing/2014/main" id="{DC99D9DC-7029-BF95-3905-997B0E75CFA7}"/>
              </a:ext>
            </a:extLst>
          </p:cNvPr>
          <p:cNvGraphicFramePr>
            <a:graphicFrameLocks noGrp="1"/>
          </p:cNvGraphicFramePr>
          <p:nvPr>
            <p:extLst>
              <p:ext uri="{D42A27DB-BD31-4B8C-83A1-F6EECF244321}">
                <p14:modId xmlns:p14="http://schemas.microsoft.com/office/powerpoint/2010/main" val="4169125921"/>
              </p:ext>
            </p:extLst>
          </p:nvPr>
        </p:nvGraphicFramePr>
        <p:xfrm>
          <a:off x="324513" y="1019370"/>
          <a:ext cx="9151996" cy="5587746"/>
        </p:xfrm>
        <a:graphic>
          <a:graphicData uri="http://schemas.openxmlformats.org/drawingml/2006/table">
            <a:tbl>
              <a:tblPr firstRow="1" bandRow="1">
                <a:tableStyleId>{5C22544A-7EE6-4342-B048-85BDC9FD1C3A}</a:tableStyleId>
              </a:tblPr>
              <a:tblGrid>
                <a:gridCol w="3356619">
                  <a:extLst>
                    <a:ext uri="{9D8B030D-6E8A-4147-A177-3AD203B41FA5}">
                      <a16:colId xmlns:a16="http://schemas.microsoft.com/office/drawing/2014/main" val="3729830840"/>
                    </a:ext>
                  </a:extLst>
                </a:gridCol>
                <a:gridCol w="2939059">
                  <a:extLst>
                    <a:ext uri="{9D8B030D-6E8A-4147-A177-3AD203B41FA5}">
                      <a16:colId xmlns:a16="http://schemas.microsoft.com/office/drawing/2014/main" val="554472479"/>
                    </a:ext>
                  </a:extLst>
                </a:gridCol>
                <a:gridCol w="2856318">
                  <a:extLst>
                    <a:ext uri="{9D8B030D-6E8A-4147-A177-3AD203B41FA5}">
                      <a16:colId xmlns:a16="http://schemas.microsoft.com/office/drawing/2014/main" val="3729643668"/>
                    </a:ext>
                  </a:extLst>
                </a:gridCol>
              </a:tblGrid>
              <a:tr h="467106">
                <a:tc>
                  <a:txBody>
                    <a:bodyPr/>
                    <a:lstStyle/>
                    <a:p>
                      <a:pPr marL="0" algn="l" rtl="0" eaLnBrk="1" fontAlgn="base" latinLnBrk="0" hangingPunct="1">
                        <a:spcBef>
                          <a:spcPts val="0"/>
                        </a:spcBef>
                        <a:spcAft>
                          <a:spcPts val="0"/>
                        </a:spcAft>
                      </a:pPr>
                      <a:r>
                        <a:rPr lang="en-US" sz="1800" b="1" i="0" u="none" strike="noStrike" kern="1200">
                          <a:solidFill>
                            <a:srgbClr val="404040"/>
                          </a:solidFill>
                          <a:effectLst/>
                          <a:latin typeface="Calibri"/>
                        </a:rPr>
                        <a:t>Virtual</a:t>
                      </a: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tc gridSpan="2">
                  <a:txBody>
                    <a:bodyPr/>
                    <a:lstStyle/>
                    <a:p>
                      <a:pPr marL="0" algn="l" rtl="0" eaLnBrk="1" fontAlgn="base" latinLnBrk="0" hangingPunct="1">
                        <a:spcBef>
                          <a:spcPts val="0"/>
                        </a:spcBef>
                        <a:spcAft>
                          <a:spcPts val="0"/>
                        </a:spcAft>
                      </a:pPr>
                      <a:r>
                        <a:rPr lang="en-US" sz="1800" b="1" i="0" u="none" strike="noStrike" kern="1200">
                          <a:solidFill>
                            <a:srgbClr val="404040"/>
                          </a:solidFill>
                          <a:effectLst/>
                          <a:latin typeface="Calibri"/>
                        </a:rPr>
                        <a:t> Local Streaming Sites</a:t>
                      </a: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tc hMerge="1">
                  <a:txBody>
                    <a:bodyPr/>
                    <a:lstStyle/>
                    <a:p>
                      <a:pPr marL="0" algn="l" rtl="0" eaLnBrk="1" fontAlgn="base" latinLnBrk="0" hangingPunct="1">
                        <a:spcBef>
                          <a:spcPts val="0"/>
                        </a:spcBef>
                        <a:spcAft>
                          <a:spcPts val="0"/>
                        </a:spcAft>
                      </a:pP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extLst>
                  <a:ext uri="{0D108BD9-81ED-4DB2-BD59-A6C34878D82A}">
                    <a16:rowId xmlns:a16="http://schemas.microsoft.com/office/drawing/2014/main" val="3180587613"/>
                  </a:ext>
                </a:extLst>
              </a:tr>
              <a:tr h="1043614">
                <a:tc>
                  <a:txBody>
                    <a:bodyPr/>
                    <a:lstStyle/>
                    <a:p>
                      <a:pPr marL="0" algn="l" rtl="0" eaLnBrk="1" fontAlgn="base" latinLnBrk="0" hangingPunct="1">
                        <a:spcBef>
                          <a:spcPts val="0"/>
                        </a:spcBef>
                        <a:spcAft>
                          <a:spcPts val="0"/>
                        </a:spcAft>
                      </a:pPr>
                      <a:r>
                        <a:rPr lang="en-US" sz="1800" b="1" i="0" u="none" strike="noStrike" kern="1200">
                          <a:solidFill>
                            <a:schemeClr val="bg1">
                              <a:lumMod val="65000"/>
                            </a:schemeClr>
                          </a:solidFill>
                          <a:effectLst/>
                          <a:latin typeface="Calibri"/>
                        </a:rPr>
                        <a:t>MEETING #1 – Lunch</a:t>
                      </a:r>
                      <a:endParaRPr lang="en-US" sz="2400" b="0" i="0" u="none" strike="noStrike">
                        <a:solidFill>
                          <a:schemeClr val="bg1">
                            <a:lumMod val="65000"/>
                          </a:schemeClr>
                        </a:solidFill>
                        <a:effectLst/>
                        <a:latin typeface="Calibri"/>
                      </a:endParaRPr>
                    </a:p>
                    <a:p>
                      <a:pPr marL="0" algn="l" rtl="0" eaLnBrk="1" fontAlgn="base" latinLnBrk="0" hangingPunct="1">
                        <a:spcBef>
                          <a:spcPts val="0"/>
                        </a:spcBef>
                        <a:spcAft>
                          <a:spcPts val="0"/>
                        </a:spcAft>
                      </a:pPr>
                      <a:r>
                        <a:rPr lang="en-US" sz="1600" b="0" i="0" u="none" strike="noStrike" kern="1200">
                          <a:solidFill>
                            <a:schemeClr val="bg1">
                              <a:lumMod val="65000"/>
                            </a:schemeClr>
                          </a:solidFill>
                          <a:effectLst/>
                          <a:latin typeface="Calibri"/>
                        </a:rPr>
                        <a:t>Thursday, February </a:t>
                      </a:r>
                      <a:r>
                        <a:rPr lang="en-US" sz="1600" b="0" i="0" u="none" strike="noStrike" kern="1200">
                          <a:solidFill>
                            <a:schemeClr val="bg1">
                              <a:lumMod val="65000"/>
                            </a:schemeClr>
                          </a:solidFill>
                          <a:effectLst/>
                          <a:latin typeface="+mn-lt"/>
                        </a:rPr>
                        <a:t>1</a:t>
                      </a:r>
                      <a:r>
                        <a:rPr lang="en-US" sz="1600" b="0" i="0" u="none" strike="noStrike" kern="1200">
                          <a:solidFill>
                            <a:schemeClr val="bg1">
                              <a:lumMod val="65000"/>
                            </a:schemeClr>
                          </a:solidFill>
                          <a:effectLst/>
                          <a:latin typeface="Calibri"/>
                        </a:rPr>
                        <a:t>, 2024</a:t>
                      </a:r>
                      <a:endParaRPr lang="en-US" sz="1600" b="0" i="0" u="none" strike="noStrike">
                        <a:solidFill>
                          <a:schemeClr val="bg1">
                            <a:lumMod val="65000"/>
                          </a:schemeClr>
                        </a:solidFill>
                        <a:effectLst/>
                        <a:latin typeface="Calibri"/>
                      </a:endParaRPr>
                    </a:p>
                    <a:p>
                      <a:pPr marL="0" algn="l" rtl="0" eaLnBrk="1" fontAlgn="base" latinLnBrk="0" hangingPunct="1">
                        <a:spcBef>
                          <a:spcPts val="0"/>
                        </a:spcBef>
                        <a:spcAft>
                          <a:spcPts val="0"/>
                        </a:spcAft>
                      </a:pPr>
                      <a:r>
                        <a:rPr lang="en-US" sz="1600" b="0" i="0" u="none" strike="noStrike" kern="1200">
                          <a:solidFill>
                            <a:schemeClr val="bg1">
                              <a:lumMod val="65000"/>
                            </a:schemeClr>
                          </a:solidFill>
                          <a:effectLst/>
                          <a:latin typeface="Calibri"/>
                        </a:rPr>
                        <a:t>12-2pm</a:t>
                      </a:r>
                      <a:endParaRPr lang="en-US" sz="1600" b="0" i="0" u="none" strike="noStrike">
                        <a:solidFill>
                          <a:schemeClr val="bg1">
                            <a:lumMod val="65000"/>
                          </a:schemeClr>
                        </a:solidFill>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r>
                        <a:rPr lang="en-US" sz="1800" b="1" i="0" u="none" strike="noStrike" kern="1200">
                          <a:solidFill>
                            <a:schemeClr val="bg1">
                              <a:lumMod val="65000"/>
                            </a:schemeClr>
                          </a:solidFill>
                          <a:effectLst/>
                          <a:latin typeface="Calibri"/>
                        </a:rPr>
                        <a:t>EAST LOS ANGELES</a:t>
                      </a:r>
                    </a:p>
                    <a:p>
                      <a:pPr marL="0" algn="l" rtl="0" eaLnBrk="1" fontAlgn="ctr" latinLnBrk="0" hangingPunct="1">
                        <a:spcBef>
                          <a:spcPts val="0"/>
                        </a:spcBef>
                        <a:spcAft>
                          <a:spcPts val="0"/>
                        </a:spcAft>
                      </a:pPr>
                      <a:r>
                        <a:rPr lang="en-US" sz="1600" b="0" i="0" u="none" strike="noStrike" kern="1200">
                          <a:solidFill>
                            <a:schemeClr val="bg1">
                              <a:lumMod val="65000"/>
                            </a:schemeClr>
                          </a:solidFill>
                          <a:effectLst/>
                          <a:latin typeface="Calibri"/>
                        </a:rPr>
                        <a:t>East Los Angeles College </a:t>
                      </a:r>
                      <a:endParaRPr lang="en-US" sz="1600" b="0" i="0" u="none" strike="noStrike">
                        <a:solidFill>
                          <a:schemeClr val="bg1">
                            <a:lumMod val="65000"/>
                          </a:schemeClr>
                        </a:solidFill>
                        <a:effectLst/>
                        <a:latin typeface="Arial" panose="020B0604020202020204" pitchFamily="34" charset="0"/>
                      </a:endParaRPr>
                    </a:p>
                    <a:p>
                      <a:pPr marL="0" algn="l" rtl="0" eaLnBrk="1" fontAlgn="ctr" latinLnBrk="0" hangingPunct="1">
                        <a:spcBef>
                          <a:spcPts val="0"/>
                        </a:spcBef>
                        <a:spcAft>
                          <a:spcPts val="0"/>
                        </a:spcAft>
                      </a:pPr>
                      <a:r>
                        <a:rPr lang="en-US" sz="1600" b="0" i="0" u="none" strike="noStrike" kern="1200">
                          <a:solidFill>
                            <a:schemeClr val="bg1">
                              <a:lumMod val="65000"/>
                            </a:schemeClr>
                          </a:solidFill>
                          <a:effectLst/>
                          <a:latin typeface="Calibri"/>
                        </a:rPr>
                        <a:t>(ELA campus)</a:t>
                      </a:r>
                      <a:endParaRPr lang="en-US" sz="1600" b="0" i="0" u="none" strike="noStrike">
                        <a:solidFill>
                          <a:schemeClr val="bg1">
                            <a:lumMod val="65000"/>
                          </a:schemeClr>
                        </a:solidFill>
                        <a:effectLst/>
                        <a:latin typeface="Calibri"/>
                      </a:endParaRPr>
                    </a:p>
                    <a:p>
                      <a:pPr marL="0" algn="l" rtl="0" eaLnBrk="1" fontAlgn="ctr" latinLnBrk="0" hangingPunct="1">
                        <a:spcBef>
                          <a:spcPts val="0"/>
                        </a:spcBef>
                        <a:spcAft>
                          <a:spcPts val="0"/>
                        </a:spcAft>
                      </a:pPr>
                      <a:r>
                        <a:rPr lang="en-US" sz="1600" b="0" i="0" u="none" strike="noStrike" kern="1200">
                          <a:solidFill>
                            <a:schemeClr val="bg1">
                              <a:lumMod val="65000"/>
                            </a:schemeClr>
                          </a:solidFill>
                          <a:effectLst/>
                          <a:latin typeface="Calibri"/>
                        </a:rPr>
                        <a:t>1301 Avenida Cesar Chavez</a:t>
                      </a:r>
                      <a:endParaRPr lang="en-US" sz="1600" b="0" i="0" u="none" strike="noStrike">
                        <a:solidFill>
                          <a:schemeClr val="bg1">
                            <a:lumMod val="65000"/>
                          </a:schemeClr>
                        </a:solidFill>
                        <a:effectLst/>
                        <a:latin typeface="Calibri"/>
                      </a:endParaRPr>
                    </a:p>
                    <a:p>
                      <a:pPr marL="0" algn="l" rtl="0" eaLnBrk="1" fontAlgn="ctr" latinLnBrk="0" hangingPunct="1">
                        <a:spcBef>
                          <a:spcPts val="0"/>
                        </a:spcBef>
                        <a:spcAft>
                          <a:spcPts val="0"/>
                        </a:spcAft>
                      </a:pPr>
                      <a:r>
                        <a:rPr lang="en-US" sz="1600" b="0" i="0" u="none" strike="noStrike" kern="1200">
                          <a:solidFill>
                            <a:schemeClr val="bg1">
                              <a:lumMod val="65000"/>
                            </a:schemeClr>
                          </a:solidFill>
                          <a:effectLst/>
                          <a:latin typeface="Calibri"/>
                        </a:rPr>
                        <a:t>Monterey Park, CA 91754</a:t>
                      </a:r>
                      <a:endParaRPr lang="en-US" sz="1600" b="0" i="0" u="none" strike="noStrike">
                        <a:solidFill>
                          <a:schemeClr val="bg1">
                            <a:lumMod val="65000"/>
                          </a:schemeClr>
                        </a:solidFill>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endParaRPr lang="en-US" sz="1300" b="0" i="0" u="none" strike="noStrike">
                        <a:solidFill>
                          <a:schemeClr val="bg1">
                            <a:lumMod val="65000"/>
                          </a:schemeClr>
                        </a:solidFill>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08051538"/>
                  </a:ext>
                </a:extLst>
              </a:tr>
              <a:tr h="1043614">
                <a:tc>
                  <a:txBody>
                    <a:bodyPr/>
                    <a:lstStyle/>
                    <a:p>
                      <a:pPr marL="0" algn="l" rtl="0" eaLnBrk="1" fontAlgn="base" latinLnBrk="0" hangingPunct="1">
                        <a:spcBef>
                          <a:spcPts val="0"/>
                        </a:spcBef>
                        <a:spcAft>
                          <a:spcPts val="0"/>
                        </a:spcAft>
                      </a:pPr>
                      <a:r>
                        <a:rPr lang="en-US" sz="1800" b="1" i="0" u="none" strike="noStrike" kern="1200">
                          <a:solidFill>
                            <a:schemeClr val="bg1">
                              <a:lumMod val="65000"/>
                            </a:schemeClr>
                          </a:solidFill>
                          <a:effectLst/>
                          <a:latin typeface="+mn-lt"/>
                        </a:rPr>
                        <a:t>MEETING #2 – Weekend</a:t>
                      </a:r>
                      <a:endParaRPr lang="en-US" sz="1800" b="0" i="0" u="none" strike="noStrike">
                        <a:solidFill>
                          <a:schemeClr val="bg1">
                            <a:lumMod val="65000"/>
                          </a:schemeClr>
                        </a:solidFill>
                        <a:effectLst/>
                        <a:latin typeface="Arial" panose="020B0604020202020204" pitchFamily="34" charset="0"/>
                      </a:endParaRPr>
                    </a:p>
                    <a:p>
                      <a:pPr marL="0" algn="l" rtl="0" eaLnBrk="1" fontAlgn="base" latinLnBrk="0" hangingPunct="1">
                        <a:spcBef>
                          <a:spcPts val="0"/>
                        </a:spcBef>
                        <a:spcAft>
                          <a:spcPts val="0"/>
                        </a:spcAft>
                      </a:pPr>
                      <a:r>
                        <a:rPr lang="en-US" sz="1600" b="0" i="0" u="none" strike="noStrike" kern="1200">
                          <a:solidFill>
                            <a:schemeClr val="bg1">
                              <a:lumMod val="65000"/>
                            </a:schemeClr>
                          </a:solidFill>
                          <a:effectLst/>
                          <a:latin typeface="+mn-lt"/>
                        </a:rPr>
                        <a:t>Saturday, February 3, 2024</a:t>
                      </a:r>
                      <a:endParaRPr lang="en-US" sz="1600" b="0" i="0" u="none" strike="noStrike">
                        <a:solidFill>
                          <a:schemeClr val="bg1">
                            <a:lumMod val="65000"/>
                          </a:schemeClr>
                        </a:solidFill>
                        <a:effectLst/>
                        <a:latin typeface="+mn-lt"/>
                      </a:endParaRPr>
                    </a:p>
                    <a:p>
                      <a:pPr marL="0" algn="l" rtl="0" eaLnBrk="1" fontAlgn="base" latinLnBrk="0" hangingPunct="1">
                        <a:spcBef>
                          <a:spcPts val="0"/>
                        </a:spcBef>
                        <a:spcAft>
                          <a:spcPts val="0"/>
                        </a:spcAft>
                      </a:pPr>
                      <a:r>
                        <a:rPr lang="en-US" sz="1600" b="0" i="0" u="none" strike="noStrike" kern="1200">
                          <a:solidFill>
                            <a:schemeClr val="bg1">
                              <a:lumMod val="65000"/>
                            </a:schemeClr>
                          </a:solidFill>
                          <a:effectLst/>
                          <a:latin typeface="+mn-lt"/>
                        </a:rPr>
                        <a:t>10-11:30am</a:t>
                      </a:r>
                      <a:endParaRPr lang="en-US" sz="1600" b="0" i="0" u="none" strike="noStrike">
                        <a:solidFill>
                          <a:schemeClr val="bg1">
                            <a:lumMod val="65000"/>
                          </a:schemeClr>
                        </a:solidFill>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chemeClr val="bg1">
                              <a:lumMod val="65000"/>
                            </a:schemeClr>
                          </a:solidFill>
                          <a:effectLst/>
                          <a:latin typeface="+mn-lt"/>
                        </a:rPr>
                        <a:t>SOUTH GATE</a:t>
                      </a:r>
                    </a:p>
                    <a:p>
                      <a:pPr marL="0" algn="l" rtl="0" eaLnBrk="1" fontAlgn="ctr" latinLnBrk="0" hangingPunct="1">
                        <a:spcBef>
                          <a:spcPts val="0"/>
                        </a:spcBef>
                        <a:spcAft>
                          <a:spcPts val="0"/>
                        </a:spcAft>
                      </a:pPr>
                      <a:r>
                        <a:rPr lang="en-US" sz="1600" b="0" i="0" u="none" strike="noStrike" kern="1200">
                          <a:solidFill>
                            <a:schemeClr val="bg1">
                              <a:lumMod val="65000"/>
                            </a:schemeClr>
                          </a:solidFill>
                          <a:effectLst/>
                          <a:latin typeface="+mn-lt"/>
                        </a:rPr>
                        <a:t>East Los Angeles College </a:t>
                      </a:r>
                      <a:br>
                        <a:rPr lang="en-US" sz="1600" b="0" i="0" u="none" strike="noStrike" kern="1200">
                          <a:solidFill>
                            <a:schemeClr val="bg1">
                              <a:lumMod val="65000"/>
                            </a:schemeClr>
                          </a:solidFill>
                          <a:effectLst/>
                          <a:latin typeface="Arial" panose="020B0604020202020204" pitchFamily="34" charset="0"/>
                        </a:rPr>
                      </a:br>
                      <a:r>
                        <a:rPr lang="en-US" sz="1600" b="0" i="0" u="none" strike="noStrike" kern="1200">
                          <a:solidFill>
                            <a:schemeClr val="bg1">
                              <a:lumMod val="65000"/>
                            </a:schemeClr>
                          </a:solidFill>
                          <a:effectLst/>
                          <a:latin typeface="+mn-lt"/>
                        </a:rPr>
                        <a:t>South Gate Campus</a:t>
                      </a:r>
                      <a:endParaRPr lang="en-US" sz="1600" b="0" i="0" u="none" strike="noStrike">
                        <a:solidFill>
                          <a:schemeClr val="bg1">
                            <a:lumMod val="65000"/>
                          </a:schemeClr>
                        </a:solidFill>
                        <a:effectLst/>
                        <a:latin typeface="+mn-lt"/>
                      </a:endParaRPr>
                    </a:p>
                    <a:p>
                      <a:pPr marL="0" algn="l" rtl="0" eaLnBrk="1" fontAlgn="ctr" latinLnBrk="0" hangingPunct="1">
                        <a:spcBef>
                          <a:spcPts val="0"/>
                        </a:spcBef>
                        <a:spcAft>
                          <a:spcPts val="0"/>
                        </a:spcAft>
                      </a:pPr>
                      <a:r>
                        <a:rPr lang="en-US" sz="1600" b="0" i="0" u="none" strike="noStrike" kern="1200">
                          <a:solidFill>
                            <a:schemeClr val="bg1">
                              <a:lumMod val="65000"/>
                            </a:schemeClr>
                          </a:solidFill>
                          <a:effectLst/>
                          <a:latin typeface="+mn-lt"/>
                        </a:rPr>
                        <a:t>2340 Firestone Blvd.</a:t>
                      </a:r>
                      <a:endParaRPr lang="en-US" sz="1600" b="0" i="0" u="none" strike="noStrike">
                        <a:solidFill>
                          <a:schemeClr val="bg1">
                            <a:lumMod val="65000"/>
                          </a:schemeClr>
                        </a:solidFill>
                        <a:effectLst/>
                        <a:latin typeface="+mn-lt"/>
                      </a:endParaRPr>
                    </a:p>
                    <a:p>
                      <a:pPr marL="0" algn="l" rtl="0" eaLnBrk="1" fontAlgn="ctr" latinLnBrk="0" hangingPunct="1">
                        <a:spcBef>
                          <a:spcPts val="0"/>
                        </a:spcBef>
                        <a:spcAft>
                          <a:spcPts val="0"/>
                        </a:spcAft>
                      </a:pPr>
                      <a:r>
                        <a:rPr lang="en-US" sz="1600" b="0" i="0" u="none" strike="noStrike" kern="1200">
                          <a:solidFill>
                            <a:schemeClr val="bg1">
                              <a:lumMod val="65000"/>
                            </a:schemeClr>
                          </a:solidFill>
                          <a:effectLst/>
                          <a:latin typeface="+mn-lt"/>
                        </a:rPr>
                        <a:t>South Gate, CA 90280</a:t>
                      </a:r>
                      <a:endParaRPr lang="en-US" sz="1600" b="0" i="0" u="none" strike="noStrike">
                        <a:solidFill>
                          <a:schemeClr val="bg1">
                            <a:lumMod val="65000"/>
                          </a:schemeClr>
                        </a:solidFill>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a:solidFill>
                            <a:schemeClr val="bg1">
                              <a:lumMod val="65000"/>
                            </a:schemeClr>
                          </a:solidFill>
                          <a:effectLst/>
                          <a:latin typeface="+mn-lt"/>
                        </a:rPr>
                        <a:t>LONG BEACH</a:t>
                      </a:r>
                    </a:p>
                    <a:p>
                      <a:pPr marL="0" algn="l" rtl="0" eaLnBrk="1" fontAlgn="ctr" latinLnBrk="0" hangingPunct="1">
                        <a:spcBef>
                          <a:spcPts val="0"/>
                        </a:spcBef>
                        <a:spcAft>
                          <a:spcPts val="0"/>
                        </a:spcAft>
                      </a:pPr>
                      <a:r>
                        <a:rPr lang="en-US" sz="1600" b="0" i="0" u="none" strike="noStrike">
                          <a:solidFill>
                            <a:schemeClr val="bg1">
                              <a:lumMod val="65000"/>
                            </a:schemeClr>
                          </a:solidFill>
                          <a:effectLst/>
                          <a:latin typeface="+mn-lt"/>
                        </a:rPr>
                        <a:t>Salvation Army Community Ctr</a:t>
                      </a:r>
                    </a:p>
                    <a:p>
                      <a:pPr marL="0" algn="l" rtl="0" eaLnBrk="1" fontAlgn="ctr" latinLnBrk="0" hangingPunct="1">
                        <a:spcBef>
                          <a:spcPts val="0"/>
                        </a:spcBef>
                        <a:spcAft>
                          <a:spcPts val="0"/>
                        </a:spcAft>
                      </a:pPr>
                      <a:r>
                        <a:rPr lang="en-US" sz="1600" b="0" i="0" u="none" strike="noStrike">
                          <a:solidFill>
                            <a:schemeClr val="bg1">
                              <a:lumMod val="65000"/>
                            </a:schemeClr>
                          </a:solidFill>
                          <a:effectLst/>
                          <a:latin typeface="+mn-lt"/>
                        </a:rPr>
                        <a:t>3000 Long Beach Blvd.</a:t>
                      </a:r>
                    </a:p>
                    <a:p>
                      <a:pPr marL="0" algn="l" rtl="0" eaLnBrk="1" fontAlgn="ctr" latinLnBrk="0" hangingPunct="1">
                        <a:spcBef>
                          <a:spcPts val="0"/>
                        </a:spcBef>
                        <a:spcAft>
                          <a:spcPts val="0"/>
                        </a:spcAft>
                      </a:pPr>
                      <a:r>
                        <a:rPr lang="en-US" sz="1600" b="0" i="0" u="none" strike="noStrike">
                          <a:solidFill>
                            <a:schemeClr val="bg1">
                              <a:lumMod val="65000"/>
                            </a:schemeClr>
                          </a:solidFill>
                          <a:effectLst/>
                          <a:latin typeface="+mn-lt"/>
                        </a:rPr>
                        <a:t>Long Beach, CA 90807</a:t>
                      </a: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extLst>
                  <a:ext uri="{0D108BD9-81ED-4DB2-BD59-A6C34878D82A}">
                    <a16:rowId xmlns:a16="http://schemas.microsoft.com/office/drawing/2014/main" val="377195288"/>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Virtual Meeting #3 – Evening</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Monday, February 5, 2024</a:t>
                      </a:r>
                      <a:endParaRPr lang="en-US" sz="20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6-8pm</a:t>
                      </a:r>
                      <a:endParaRPr lang="en-US" sz="20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LONG BEACH</a:t>
                      </a: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Cabrillo High School</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2001 Santa Fe Ave.</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Long Beach, CA 90810</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endParaRPr lang="en-US"/>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1678186775"/>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MEETING #4 – Evening</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Wednesday, Feb. 13, 2024</a:t>
                      </a:r>
                      <a:endParaRPr lang="en-US" sz="16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6-8pm</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MAYWOOD</a:t>
                      </a:r>
                      <a:br>
                        <a:rPr lang="en-US" sz="1800" b="1" i="0" u="none" strike="noStrike" kern="1200">
                          <a:solidFill>
                            <a:srgbClr val="000000"/>
                          </a:solidFill>
                          <a:effectLst/>
                          <a:latin typeface="Calibri"/>
                        </a:rPr>
                      </a:br>
                      <a:r>
                        <a:rPr lang="en-US" sz="1600" b="0" i="0" u="none" strike="noStrike" kern="1200">
                          <a:solidFill>
                            <a:srgbClr val="000000"/>
                          </a:solidFill>
                          <a:effectLst/>
                          <a:latin typeface="Calibri"/>
                        </a:rPr>
                        <a:t>Southeast Rio Vista YMCA</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4801 E. 58th St.</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Maywood, CA 90270</a:t>
                      </a: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mn-lt"/>
                        </a:rPr>
                        <a:t>DOWNEY</a:t>
                      </a:r>
                    </a:p>
                    <a:p>
                      <a:pPr marL="0" algn="l" rtl="0" eaLnBrk="1" fontAlgn="ctr" latinLnBrk="0" hangingPunct="1">
                        <a:spcBef>
                          <a:spcPts val="0"/>
                        </a:spcBef>
                        <a:spcAft>
                          <a:spcPts val="0"/>
                        </a:spcAft>
                      </a:pPr>
                      <a:r>
                        <a:rPr lang="en-US" sz="1600" b="0" i="0" u="none" strike="noStrike" kern="1200">
                          <a:solidFill>
                            <a:srgbClr val="000000"/>
                          </a:solidFill>
                          <a:effectLst/>
                          <a:latin typeface="+mn-lt"/>
                        </a:rPr>
                        <a:t>Rancho Los Amigos National Rehabilitation Center</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7601 Imperial Hwy</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Downey, CA 90242</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extLst>
                  <a:ext uri="{0D108BD9-81ED-4DB2-BD59-A6C34878D82A}">
                    <a16:rowId xmlns:a16="http://schemas.microsoft.com/office/drawing/2014/main" val="128768380"/>
                  </a:ext>
                </a:extLst>
              </a:tr>
            </a:tbl>
          </a:graphicData>
        </a:graphic>
      </p:graphicFrame>
      <p:pic>
        <p:nvPicPr>
          <p:cNvPr id="2" name="Graphic 1" descr="Social network with solid fill">
            <a:extLst>
              <a:ext uri="{FF2B5EF4-FFF2-40B4-BE49-F238E27FC236}">
                <a16:creationId xmlns:a16="http://schemas.microsoft.com/office/drawing/2014/main" id="{04FAD69D-5923-1ACC-EA12-8F91C2596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0628" y="63500"/>
            <a:ext cx="889697" cy="824099"/>
          </a:xfrm>
          <a:prstGeom prst="rect">
            <a:avLst/>
          </a:prstGeom>
        </p:spPr>
      </p:pic>
      <p:pic>
        <p:nvPicPr>
          <p:cNvPr id="4" name="Graphic 3" descr="Users with solid fill">
            <a:extLst>
              <a:ext uri="{FF2B5EF4-FFF2-40B4-BE49-F238E27FC236}">
                <a16:creationId xmlns:a16="http://schemas.microsoft.com/office/drawing/2014/main" id="{6E502124-3BFB-AC95-85D4-A442780D56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7040" y="187809"/>
            <a:ext cx="699790" cy="699790"/>
          </a:xfrm>
          <a:prstGeom prst="rect">
            <a:avLst/>
          </a:prstGeom>
        </p:spPr>
      </p:pic>
      <p:pic>
        <p:nvPicPr>
          <p:cNvPr id="6" name="Picture 5">
            <a:extLst>
              <a:ext uri="{FF2B5EF4-FFF2-40B4-BE49-F238E27FC236}">
                <a16:creationId xmlns:a16="http://schemas.microsoft.com/office/drawing/2014/main" id="{12ACFF30-CA6C-85CB-D518-8A9D322F2C78}"/>
              </a:ext>
            </a:extLst>
          </p:cNvPr>
          <p:cNvPicPr>
            <a:picLocks noChangeAspect="1"/>
          </p:cNvPicPr>
          <p:nvPr/>
        </p:nvPicPr>
        <p:blipFill>
          <a:blip r:embed="rId7"/>
          <a:stretch>
            <a:fillRect/>
          </a:stretch>
        </p:blipFill>
        <p:spPr>
          <a:xfrm>
            <a:off x="9561423" y="1117681"/>
            <a:ext cx="2478902" cy="5458858"/>
          </a:xfrm>
          <a:prstGeom prst="rect">
            <a:avLst/>
          </a:prstGeom>
        </p:spPr>
      </p:pic>
      <p:sp>
        <p:nvSpPr>
          <p:cNvPr id="7" name="TextBox 1">
            <a:extLst>
              <a:ext uri="{FF2B5EF4-FFF2-40B4-BE49-F238E27FC236}">
                <a16:creationId xmlns:a16="http://schemas.microsoft.com/office/drawing/2014/main" id="{61D0AABB-5658-BD3C-E31D-32F787554824}"/>
              </a:ext>
            </a:extLst>
          </p:cNvPr>
          <p:cNvSpPr txBox="1"/>
          <p:nvPr/>
        </p:nvSpPr>
        <p:spPr>
          <a:xfrm>
            <a:off x="3984811" y="661714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551167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8588-3FAC-8163-1A0F-C88B2804865D}"/>
              </a:ext>
            </a:extLst>
          </p:cNvPr>
          <p:cNvSpPr>
            <a:spLocks noGrp="1"/>
          </p:cNvSpPr>
          <p:nvPr>
            <p:ph type="title"/>
          </p:nvPr>
        </p:nvSpPr>
        <p:spPr>
          <a:xfrm>
            <a:off x="151675" y="255524"/>
            <a:ext cx="9045633" cy="429145"/>
          </a:xfrm>
        </p:spPr>
        <p:txBody>
          <a:bodyPr/>
          <a:lstStyle/>
          <a:p>
            <a:r>
              <a:rPr lang="en-US"/>
              <a:t>Find us at Information Booths &amp; Pop-Ups</a:t>
            </a:r>
          </a:p>
        </p:txBody>
      </p:sp>
      <p:sp>
        <p:nvSpPr>
          <p:cNvPr id="4" name="Slide Number Placeholder 3">
            <a:extLst>
              <a:ext uri="{FF2B5EF4-FFF2-40B4-BE49-F238E27FC236}">
                <a16:creationId xmlns:a16="http://schemas.microsoft.com/office/drawing/2014/main" id="{40486628-53BE-7FD7-8061-5444F6FEE828}"/>
              </a:ext>
            </a:extLst>
          </p:cNvPr>
          <p:cNvSpPr>
            <a:spLocks noGrp="1"/>
          </p:cNvSpPr>
          <p:nvPr>
            <p:ph type="sldNum" sz="quarter" idx="12"/>
          </p:nvPr>
        </p:nvSpPr>
        <p:spPr/>
        <p:txBody>
          <a:bodyPr/>
          <a:lstStyle/>
          <a:p>
            <a:fld id="{2429C633-AF9B-9840-B7F1-7587910FEF71}" type="slidenum">
              <a:rPr lang="en-US" smtClean="0"/>
              <a:pPr/>
              <a:t>49</a:t>
            </a:fld>
            <a:endParaRPr lang="en-US"/>
          </a:p>
        </p:txBody>
      </p:sp>
      <p:grpSp>
        <p:nvGrpSpPr>
          <p:cNvPr id="5" name="Group 4">
            <a:extLst>
              <a:ext uri="{FF2B5EF4-FFF2-40B4-BE49-F238E27FC236}">
                <a16:creationId xmlns:a16="http://schemas.microsoft.com/office/drawing/2014/main" id="{AC039A87-4A32-8701-B6DA-8F4691A07F78}"/>
              </a:ext>
            </a:extLst>
          </p:cNvPr>
          <p:cNvGrpSpPr/>
          <p:nvPr/>
        </p:nvGrpSpPr>
        <p:grpSpPr>
          <a:xfrm>
            <a:off x="287356" y="1604000"/>
            <a:ext cx="1372791" cy="785404"/>
            <a:chOff x="272572" y="3252638"/>
            <a:chExt cx="692168" cy="431494"/>
          </a:xfrm>
        </p:grpSpPr>
        <p:pic>
          <p:nvPicPr>
            <p:cNvPr id="6" name="Graphic 5" descr="Kiosk with solid fill">
              <a:extLst>
                <a:ext uri="{FF2B5EF4-FFF2-40B4-BE49-F238E27FC236}">
                  <a16:creationId xmlns:a16="http://schemas.microsoft.com/office/drawing/2014/main" id="{C5C2D0A0-8098-BE5F-9A0B-13D14C9CD7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246" y="3252638"/>
              <a:ext cx="431494" cy="431494"/>
            </a:xfrm>
            <a:prstGeom prst="rect">
              <a:avLst/>
            </a:prstGeom>
          </p:spPr>
        </p:pic>
        <p:pic>
          <p:nvPicPr>
            <p:cNvPr id="7" name="Graphic 6" descr="Child with balloon with solid fill">
              <a:extLst>
                <a:ext uri="{FF2B5EF4-FFF2-40B4-BE49-F238E27FC236}">
                  <a16:creationId xmlns:a16="http://schemas.microsoft.com/office/drawing/2014/main" id="{6D5353F1-D0EE-921C-B4CF-66B1392247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572" y="3267956"/>
              <a:ext cx="385464" cy="385464"/>
            </a:xfrm>
            <a:prstGeom prst="rect">
              <a:avLst/>
            </a:prstGeom>
          </p:spPr>
        </p:pic>
      </p:grpSp>
      <p:grpSp>
        <p:nvGrpSpPr>
          <p:cNvPr id="8" name="Group 7">
            <a:extLst>
              <a:ext uri="{FF2B5EF4-FFF2-40B4-BE49-F238E27FC236}">
                <a16:creationId xmlns:a16="http://schemas.microsoft.com/office/drawing/2014/main" id="{2BCA147C-30A8-5FD6-304D-949327A9D642}"/>
              </a:ext>
            </a:extLst>
          </p:cNvPr>
          <p:cNvGrpSpPr/>
          <p:nvPr/>
        </p:nvGrpSpPr>
        <p:grpSpPr>
          <a:xfrm>
            <a:off x="300405" y="3879547"/>
            <a:ext cx="1541932" cy="833911"/>
            <a:chOff x="248337" y="4878799"/>
            <a:chExt cx="872585" cy="476752"/>
          </a:xfrm>
        </p:grpSpPr>
        <p:pic>
          <p:nvPicPr>
            <p:cNvPr id="9" name="Graphic 8" descr="Park scene with solid fill">
              <a:extLst>
                <a:ext uri="{FF2B5EF4-FFF2-40B4-BE49-F238E27FC236}">
                  <a16:creationId xmlns:a16="http://schemas.microsoft.com/office/drawing/2014/main" id="{DF864139-45A9-5A83-C4D5-FE21137181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8036" y="4878799"/>
              <a:ext cx="462886" cy="462886"/>
            </a:xfrm>
            <a:prstGeom prst="rect">
              <a:avLst/>
            </a:prstGeom>
          </p:spPr>
        </p:pic>
        <p:pic>
          <p:nvPicPr>
            <p:cNvPr id="10" name="Graphic 9" descr="Kiosk with solid fill">
              <a:extLst>
                <a:ext uri="{FF2B5EF4-FFF2-40B4-BE49-F238E27FC236}">
                  <a16:creationId xmlns:a16="http://schemas.microsoft.com/office/drawing/2014/main" id="{EA3E55EC-52D3-FD87-E66F-8BCC8B6B60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8337" y="4906531"/>
              <a:ext cx="449020" cy="449020"/>
            </a:xfrm>
            <a:prstGeom prst="rect">
              <a:avLst/>
            </a:prstGeom>
          </p:spPr>
        </p:pic>
      </p:grpSp>
      <p:sp>
        <p:nvSpPr>
          <p:cNvPr id="11" name="TextBox 10">
            <a:extLst>
              <a:ext uri="{FF2B5EF4-FFF2-40B4-BE49-F238E27FC236}">
                <a16:creationId xmlns:a16="http://schemas.microsoft.com/office/drawing/2014/main" id="{53B6C04A-6002-C984-0FAB-4976C449B211}"/>
              </a:ext>
            </a:extLst>
          </p:cNvPr>
          <p:cNvSpPr txBox="1"/>
          <p:nvPr/>
        </p:nvSpPr>
        <p:spPr>
          <a:xfrm>
            <a:off x="300405" y="2545682"/>
            <a:ext cx="2951399" cy="677108"/>
          </a:xfrm>
          <a:prstGeom prst="rect">
            <a:avLst/>
          </a:prstGeom>
          <a:noFill/>
        </p:spPr>
        <p:txBody>
          <a:bodyPr wrap="square" rtlCol="0">
            <a:spAutoFit/>
          </a:bodyPr>
          <a:lstStyle/>
          <a:p>
            <a:r>
              <a:rPr lang="en-US" sz="2000" b="1"/>
              <a:t>Information Booths</a:t>
            </a:r>
            <a:endParaRPr lang="en-US" b="1"/>
          </a:p>
          <a:p>
            <a:r>
              <a:rPr lang="en-US" i="1"/>
              <a:t>Local community events</a:t>
            </a:r>
            <a:endParaRPr lang="en-US" sz="1600" i="1"/>
          </a:p>
        </p:txBody>
      </p:sp>
      <p:sp>
        <p:nvSpPr>
          <p:cNvPr id="12" name="TextBox 11">
            <a:extLst>
              <a:ext uri="{FF2B5EF4-FFF2-40B4-BE49-F238E27FC236}">
                <a16:creationId xmlns:a16="http://schemas.microsoft.com/office/drawing/2014/main" id="{8E5B19C6-1752-F321-62FA-E038EF02B67F}"/>
              </a:ext>
            </a:extLst>
          </p:cNvPr>
          <p:cNvSpPr txBox="1"/>
          <p:nvPr/>
        </p:nvSpPr>
        <p:spPr>
          <a:xfrm>
            <a:off x="287356" y="4756556"/>
            <a:ext cx="3892573" cy="677108"/>
          </a:xfrm>
          <a:prstGeom prst="rect">
            <a:avLst/>
          </a:prstGeom>
          <a:noFill/>
        </p:spPr>
        <p:txBody>
          <a:bodyPr wrap="square" rtlCol="0">
            <a:spAutoFit/>
          </a:bodyPr>
          <a:lstStyle/>
          <a:p>
            <a:r>
              <a:rPr lang="en-US" sz="2000" b="1"/>
              <a:t>Pop-Ups at Activity Centers</a:t>
            </a:r>
          </a:p>
          <a:p>
            <a:r>
              <a:rPr lang="en-US" i="1"/>
              <a:t>Transit stations/stops, markets, other</a:t>
            </a:r>
            <a:endParaRPr lang="en-US" sz="1600" i="1"/>
          </a:p>
        </p:txBody>
      </p:sp>
      <p:pic>
        <p:nvPicPr>
          <p:cNvPr id="3" name="Graphic 2" descr="Social network with solid fill">
            <a:extLst>
              <a:ext uri="{FF2B5EF4-FFF2-40B4-BE49-F238E27FC236}">
                <a16:creationId xmlns:a16="http://schemas.microsoft.com/office/drawing/2014/main" id="{6262B917-4538-98E6-2701-3105DE8045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50628" y="63500"/>
            <a:ext cx="889697" cy="824099"/>
          </a:xfrm>
          <a:prstGeom prst="rect">
            <a:avLst/>
          </a:prstGeom>
        </p:spPr>
      </p:pic>
      <p:sp>
        <p:nvSpPr>
          <p:cNvPr id="13" name="TextBox 1">
            <a:extLst>
              <a:ext uri="{FF2B5EF4-FFF2-40B4-BE49-F238E27FC236}">
                <a16:creationId xmlns:a16="http://schemas.microsoft.com/office/drawing/2014/main" id="{C9B5FC72-AB89-FA23-20E1-2787BE936EAD}"/>
              </a:ext>
            </a:extLst>
          </p:cNvPr>
          <p:cNvSpPr txBox="1"/>
          <p:nvPr/>
        </p:nvSpPr>
        <p:spPr>
          <a:xfrm>
            <a:off x="4273562" y="659676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pSp>
        <p:nvGrpSpPr>
          <p:cNvPr id="15" name="Group 14">
            <a:extLst>
              <a:ext uri="{FF2B5EF4-FFF2-40B4-BE49-F238E27FC236}">
                <a16:creationId xmlns:a16="http://schemas.microsoft.com/office/drawing/2014/main" id="{0692D9C5-C8C4-7190-64CE-1FE5381840A6}"/>
              </a:ext>
            </a:extLst>
          </p:cNvPr>
          <p:cNvGrpSpPr/>
          <p:nvPr/>
        </p:nvGrpSpPr>
        <p:grpSpPr>
          <a:xfrm>
            <a:off x="9724751" y="368498"/>
            <a:ext cx="742889" cy="425023"/>
            <a:chOff x="272572" y="3252638"/>
            <a:chExt cx="692168" cy="431494"/>
          </a:xfrm>
        </p:grpSpPr>
        <p:pic>
          <p:nvPicPr>
            <p:cNvPr id="16" name="Graphic 15" descr="Kiosk with solid fill">
              <a:extLst>
                <a:ext uri="{FF2B5EF4-FFF2-40B4-BE49-F238E27FC236}">
                  <a16:creationId xmlns:a16="http://schemas.microsoft.com/office/drawing/2014/main" id="{C817B978-BA34-8669-0775-68DD2EB90A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246" y="3252638"/>
              <a:ext cx="431494" cy="431494"/>
            </a:xfrm>
            <a:prstGeom prst="rect">
              <a:avLst/>
            </a:prstGeom>
          </p:spPr>
        </p:pic>
        <p:pic>
          <p:nvPicPr>
            <p:cNvPr id="17" name="Graphic 16" descr="Child with balloon with solid fill">
              <a:extLst>
                <a:ext uri="{FF2B5EF4-FFF2-40B4-BE49-F238E27FC236}">
                  <a16:creationId xmlns:a16="http://schemas.microsoft.com/office/drawing/2014/main" id="{4F6DD897-311B-E035-9A40-362DA28356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572" y="3267956"/>
              <a:ext cx="385464" cy="385464"/>
            </a:xfrm>
            <a:prstGeom prst="rect">
              <a:avLst/>
            </a:prstGeom>
          </p:spPr>
        </p:pic>
      </p:grpSp>
      <p:pic>
        <p:nvPicPr>
          <p:cNvPr id="18" name="Graphic 17" descr="Park scene with solid fill">
            <a:extLst>
              <a:ext uri="{FF2B5EF4-FFF2-40B4-BE49-F238E27FC236}">
                <a16:creationId xmlns:a16="http://schemas.microsoft.com/office/drawing/2014/main" id="{F8EEF54D-E650-C0F3-4519-A4E06AB377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33773" y="140225"/>
            <a:ext cx="682988" cy="676056"/>
          </a:xfrm>
          <a:prstGeom prst="rect">
            <a:avLst/>
          </a:prstGeom>
        </p:spPr>
      </p:pic>
      <p:sp>
        <p:nvSpPr>
          <p:cNvPr id="20" name="TextBox 19">
            <a:extLst>
              <a:ext uri="{FF2B5EF4-FFF2-40B4-BE49-F238E27FC236}">
                <a16:creationId xmlns:a16="http://schemas.microsoft.com/office/drawing/2014/main" id="{DF65E847-2298-86B7-A94D-4C9D2756A6C5}"/>
              </a:ext>
            </a:extLst>
          </p:cNvPr>
          <p:cNvSpPr txBox="1"/>
          <p:nvPr/>
        </p:nvSpPr>
        <p:spPr>
          <a:xfrm>
            <a:off x="8545167" y="4497539"/>
            <a:ext cx="6100618" cy="402546"/>
          </a:xfrm>
          <a:prstGeom prst="rect">
            <a:avLst/>
          </a:prstGeom>
          <a:noFill/>
        </p:spPr>
        <p:txBody>
          <a:bodyPr wrap="square" lIns="91440" tIns="45720" rIns="91440" bIns="45720" anchor="t">
            <a:spAutoFit/>
          </a:bodyPr>
          <a:lstStyle/>
          <a:p>
            <a:pPr marL="228600">
              <a:lnSpc>
                <a:spcPct val="120000"/>
              </a:lnSpc>
            </a:pPr>
            <a:r>
              <a:rPr lang="en-US" sz="1600">
                <a:solidFill>
                  <a:srgbClr val="000000"/>
                </a:solidFill>
                <a:cs typeface="Calibri"/>
              </a:rPr>
              <a:t>Visit: </a:t>
            </a:r>
            <a:r>
              <a:rPr lang="en-US" sz="1800" b="0" i="1" strike="noStrike" baseline="0">
                <a:solidFill>
                  <a:srgbClr val="0070C0"/>
                </a:solidFill>
                <a:latin typeface="Calibri"/>
                <a:cs typeface="Calibri"/>
              </a:rPr>
              <a:t>metro.net/</a:t>
            </a:r>
            <a:r>
              <a:rPr lang="en-US" sz="1800" b="0" i="1" strike="noStrike" baseline="0" err="1">
                <a:solidFill>
                  <a:srgbClr val="0070C0"/>
                </a:solidFill>
                <a:latin typeface="Calibri"/>
                <a:cs typeface="Calibri"/>
              </a:rPr>
              <a:t>lb</a:t>
            </a:r>
            <a:r>
              <a:rPr lang="en-US" sz="1800" b="0" i="1" strike="noStrike" baseline="0">
                <a:solidFill>
                  <a:srgbClr val="0070C0"/>
                </a:solidFill>
                <a:latin typeface="Calibri"/>
                <a:cs typeface="Calibri"/>
              </a:rPr>
              <a:t>-</a:t>
            </a:r>
            <a:r>
              <a:rPr lang="en-US" sz="1800" b="0" i="1" strike="noStrike" baseline="0" err="1">
                <a:solidFill>
                  <a:srgbClr val="0070C0"/>
                </a:solidFill>
                <a:latin typeface="Calibri"/>
                <a:cs typeface="Calibri"/>
              </a:rPr>
              <a:t>ela</a:t>
            </a:r>
            <a:r>
              <a:rPr lang="en-US" sz="1800" b="0" i="1" strike="noStrike" baseline="0">
                <a:solidFill>
                  <a:srgbClr val="0070C0"/>
                </a:solidFill>
                <a:latin typeface="Calibri"/>
                <a:cs typeface="Calibri"/>
              </a:rPr>
              <a:t>-cp-hub</a:t>
            </a:r>
            <a:r>
              <a:rPr lang="en-US" i="1">
                <a:solidFill>
                  <a:srgbClr val="0070C0"/>
                </a:solidFill>
                <a:latin typeface="Calibri"/>
                <a:cs typeface="Calibri"/>
              </a:rPr>
              <a:t> </a:t>
            </a:r>
            <a:endParaRPr lang="en-US" sz="1600" b="1" i="1">
              <a:solidFill>
                <a:srgbClr val="0070C0"/>
              </a:solidFill>
              <a:cs typeface="Calibri"/>
            </a:endParaRPr>
          </a:p>
        </p:txBody>
      </p:sp>
      <p:pic>
        <p:nvPicPr>
          <p:cNvPr id="21" name="Picture 20" descr="A qr code with a star in the center&#10;&#10;Description automatically generated">
            <a:extLst>
              <a:ext uri="{FF2B5EF4-FFF2-40B4-BE49-F238E27FC236}">
                <a16:creationId xmlns:a16="http://schemas.microsoft.com/office/drawing/2014/main" id="{E30B73F0-0C4E-4C22-E015-93C82BC2BF3B}"/>
              </a:ext>
            </a:extLst>
          </p:cNvPr>
          <p:cNvPicPr>
            <a:picLocks noChangeAspect="1"/>
          </p:cNvPicPr>
          <p:nvPr/>
        </p:nvPicPr>
        <p:blipFill>
          <a:blip r:embed="rId12"/>
          <a:stretch>
            <a:fillRect/>
          </a:stretch>
        </p:blipFill>
        <p:spPr>
          <a:xfrm>
            <a:off x="9487344" y="2898569"/>
            <a:ext cx="1497478" cy="1497478"/>
          </a:xfrm>
          <a:prstGeom prst="rect">
            <a:avLst/>
          </a:prstGeom>
        </p:spPr>
      </p:pic>
      <p:pic>
        <p:nvPicPr>
          <p:cNvPr id="24" name="Picture 23" descr="A person standing at a table&#10;&#10;Description automatically generated">
            <a:extLst>
              <a:ext uri="{FF2B5EF4-FFF2-40B4-BE49-F238E27FC236}">
                <a16:creationId xmlns:a16="http://schemas.microsoft.com/office/drawing/2014/main" id="{4E409501-BD04-F7D2-6CDF-BF4B12BCA740}"/>
              </a:ext>
            </a:extLst>
          </p:cNvPr>
          <p:cNvPicPr>
            <a:picLocks noChangeAspect="1"/>
          </p:cNvPicPr>
          <p:nvPr/>
        </p:nvPicPr>
        <p:blipFill rotWithShape="1">
          <a:blip r:embed="rId13"/>
          <a:srcRect l="27035" r="17683"/>
          <a:stretch/>
        </p:blipFill>
        <p:spPr>
          <a:xfrm rot="5400000">
            <a:off x="5053620" y="665502"/>
            <a:ext cx="2686637" cy="3644872"/>
          </a:xfrm>
          <a:prstGeom prst="rect">
            <a:avLst/>
          </a:prstGeom>
        </p:spPr>
      </p:pic>
      <p:pic>
        <p:nvPicPr>
          <p:cNvPr id="26" name="Picture 25" descr="A group of people standing in front of tents&#10;&#10;Description automatically generated">
            <a:extLst>
              <a:ext uri="{FF2B5EF4-FFF2-40B4-BE49-F238E27FC236}">
                <a16:creationId xmlns:a16="http://schemas.microsoft.com/office/drawing/2014/main" id="{31BBFED7-37ED-9DD5-A208-2CD60BE33411}"/>
              </a:ext>
            </a:extLst>
          </p:cNvPr>
          <p:cNvPicPr>
            <a:picLocks noChangeAspect="1"/>
          </p:cNvPicPr>
          <p:nvPr/>
        </p:nvPicPr>
        <p:blipFill rotWithShape="1">
          <a:blip r:embed="rId14"/>
          <a:srcRect t="10689"/>
          <a:stretch/>
        </p:blipFill>
        <p:spPr>
          <a:xfrm>
            <a:off x="4574502" y="3985115"/>
            <a:ext cx="3669248" cy="2457788"/>
          </a:xfrm>
          <a:prstGeom prst="rect">
            <a:avLst/>
          </a:prstGeom>
        </p:spPr>
      </p:pic>
      <p:sp>
        <p:nvSpPr>
          <p:cNvPr id="27" name="Rectangle: Rounded Corners 26">
            <a:extLst>
              <a:ext uri="{FF2B5EF4-FFF2-40B4-BE49-F238E27FC236}">
                <a16:creationId xmlns:a16="http://schemas.microsoft.com/office/drawing/2014/main" id="{2D817BFE-7AAE-5F30-2D65-3A74C69CD8F6}"/>
              </a:ext>
            </a:extLst>
          </p:cNvPr>
          <p:cNvSpPr/>
          <p:nvPr/>
        </p:nvSpPr>
        <p:spPr>
          <a:xfrm>
            <a:off x="8698199" y="2415251"/>
            <a:ext cx="3075768" cy="3018413"/>
          </a:xfrm>
          <a:prstGeom prst="roundRect">
            <a:avLst/>
          </a:prstGeom>
          <a:no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8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0411" y="191701"/>
            <a:ext cx="8681916" cy="504625"/>
          </a:xfrm>
          <a:prstGeom prst="rect">
            <a:avLst/>
          </a:prstGeom>
        </p:spPr>
        <p:txBody>
          <a:bodyPr vert="horz" wrap="square" lIns="0" tIns="12065" rIns="0" bIns="0" rtlCol="0">
            <a:spAutoFit/>
          </a:bodyPr>
          <a:lstStyle/>
          <a:p>
            <a:pPr marL="12700">
              <a:lnSpc>
                <a:spcPct val="100000"/>
              </a:lnSpc>
              <a:spcBef>
                <a:spcPts val="95"/>
              </a:spcBef>
            </a:pPr>
            <a:r>
              <a:rPr lang="es-419" sz="3200" spc="-5" err="1"/>
              <a:t>Icebreaker</a:t>
            </a:r>
            <a:r>
              <a:rPr lang="es-419" sz="3200" spc="-5"/>
              <a:t> </a:t>
            </a:r>
            <a:r>
              <a:rPr lang="es-419" sz="3200" spc="-5" err="1"/>
              <a:t>Question</a:t>
            </a:r>
            <a:r>
              <a:rPr sz="3200" spc="-5"/>
              <a:t>– </a:t>
            </a:r>
            <a:r>
              <a:rPr lang="en-US" sz="3200" spc="-5"/>
              <a:t>Zoom Poll</a:t>
            </a:r>
            <a:endParaRPr sz="3200"/>
          </a:p>
        </p:txBody>
      </p:sp>
      <p:sp>
        <p:nvSpPr>
          <p:cNvPr id="3" name="object 3"/>
          <p:cNvSpPr txBox="1">
            <a:spLocks noGrp="1"/>
          </p:cNvSpPr>
          <p:nvPr>
            <p:ph type="body" idx="1"/>
          </p:nvPr>
        </p:nvSpPr>
        <p:spPr>
          <a:xfrm>
            <a:off x="459739" y="1128668"/>
            <a:ext cx="5714999" cy="1028487"/>
          </a:xfrm>
          <a:prstGeom prst="rect">
            <a:avLst/>
          </a:prstGeom>
        </p:spPr>
        <p:txBody>
          <a:bodyPr vert="horz" wrap="square" lIns="0" tIns="12700" rIns="0" bIns="0" rtlCol="0">
            <a:spAutoFit/>
          </a:bodyPr>
          <a:lstStyle/>
          <a:p>
            <a:pPr marL="19685" indent="0">
              <a:lnSpc>
                <a:spcPct val="100000"/>
              </a:lnSpc>
              <a:spcBef>
                <a:spcPts val="0"/>
              </a:spcBef>
              <a:buSzPct val="89285"/>
              <a:buNone/>
              <a:tabLst>
                <a:tab pos="305435" algn="l"/>
              </a:tabLst>
            </a:pPr>
            <a:r>
              <a:rPr lang="es-419" sz="2400" b="1" spc="-10" err="1"/>
              <a:t>What</a:t>
            </a:r>
            <a:r>
              <a:rPr lang="es-419" sz="2400" b="1" spc="-10"/>
              <a:t> </a:t>
            </a:r>
            <a:r>
              <a:rPr lang="es-419" sz="2400" b="1" spc="-10" err="1"/>
              <a:t>city</a:t>
            </a:r>
            <a:r>
              <a:rPr lang="es-419" sz="2400" b="1" spc="-10"/>
              <a:t> do </a:t>
            </a:r>
            <a:r>
              <a:rPr lang="es-419" sz="2400" b="1" spc="-10" err="1"/>
              <a:t>you</a:t>
            </a:r>
            <a:r>
              <a:rPr lang="es-419" sz="2400" b="1" spc="-10"/>
              <a:t> </a:t>
            </a:r>
            <a:r>
              <a:rPr lang="es-419" sz="2400" b="1" spc="-10" err="1"/>
              <a:t>live</a:t>
            </a:r>
            <a:r>
              <a:rPr lang="es-419" sz="2400" b="1" spc="-10"/>
              <a:t>, </a:t>
            </a:r>
            <a:r>
              <a:rPr lang="es-419" sz="2400" b="1" spc="-10" err="1"/>
              <a:t>work</a:t>
            </a:r>
            <a:r>
              <a:rPr lang="es-419" sz="2400" b="1" spc="-10"/>
              <a:t>, </a:t>
            </a:r>
            <a:r>
              <a:rPr lang="es-419" sz="2400" b="1" spc="-10" err="1"/>
              <a:t>or</a:t>
            </a:r>
            <a:r>
              <a:rPr lang="es-419" sz="2400" b="1" spc="-10"/>
              <a:t> </a:t>
            </a:r>
            <a:r>
              <a:rPr lang="es-419" sz="2400" b="1" spc="-10" err="1"/>
              <a:t>spend</a:t>
            </a:r>
            <a:r>
              <a:rPr lang="es-419" sz="2400" b="1" spc="-10"/>
              <a:t> </a:t>
            </a:r>
            <a:r>
              <a:rPr lang="es-419" sz="2400" b="1" spc="-10" err="1"/>
              <a:t>most</a:t>
            </a:r>
            <a:r>
              <a:rPr lang="es-419" sz="2400" b="1" spc="-10"/>
              <a:t> </a:t>
            </a:r>
            <a:r>
              <a:rPr lang="es-419" sz="2400" b="1" spc="-10" err="1"/>
              <a:t>of</a:t>
            </a:r>
            <a:r>
              <a:rPr lang="es-419" sz="2400" b="1" spc="-10"/>
              <a:t> </a:t>
            </a:r>
            <a:r>
              <a:rPr lang="es-419" sz="2400" b="1" spc="-10" err="1"/>
              <a:t>your</a:t>
            </a:r>
            <a:r>
              <a:rPr lang="es-419" sz="2400" b="1" spc="-10"/>
              <a:t> time in?</a:t>
            </a:r>
            <a:br>
              <a:rPr lang="en-US" sz="2000"/>
            </a:br>
            <a:r>
              <a:rPr lang="pt-BR" i="1"/>
              <a:t>Communities are organized by segment, north to south</a:t>
            </a:r>
            <a:endParaRPr sz="2400" i="1"/>
          </a:p>
        </p:txBody>
      </p:sp>
      <p:sp>
        <p:nvSpPr>
          <p:cNvPr id="4" name="object 4"/>
          <p:cNvSpPr/>
          <p:nvPr/>
        </p:nvSpPr>
        <p:spPr>
          <a:xfrm>
            <a:off x="240411" y="6155054"/>
            <a:ext cx="1457325" cy="470534"/>
          </a:xfrm>
          <a:custGeom>
            <a:avLst/>
            <a:gdLst/>
            <a:ahLst/>
            <a:cxnLst/>
            <a:rect l="l" t="t" r="r" b="b"/>
            <a:pathLst>
              <a:path w="1457325" h="470534">
                <a:moveTo>
                  <a:pt x="0" y="0"/>
                </a:moveTo>
                <a:lnTo>
                  <a:pt x="1456944" y="0"/>
                </a:lnTo>
                <a:lnTo>
                  <a:pt x="1456944" y="470154"/>
                </a:lnTo>
                <a:lnTo>
                  <a:pt x="0" y="470154"/>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309371" y="6186677"/>
            <a:ext cx="406146" cy="40614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81990" y="6243828"/>
            <a:ext cx="1014983" cy="297929"/>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1707166" y="6462966"/>
            <a:ext cx="320040" cy="211454"/>
          </a:xfrm>
          <a:prstGeom prst="rect">
            <a:avLst/>
          </a:prstGeom>
        </p:spPr>
        <p:txBody>
          <a:bodyPr vert="horz" wrap="square" lIns="0" tIns="7620" rIns="0" bIns="0" rtlCol="0">
            <a:spAutoFit/>
          </a:bodyPr>
          <a:lstStyle/>
          <a:p>
            <a:pPr marL="181610">
              <a:lnSpc>
                <a:spcPct val="100000"/>
              </a:lnSpc>
              <a:spcBef>
                <a:spcPts val="60"/>
              </a:spcBef>
            </a:pPr>
            <a:fld id="{81D60167-4931-47E6-BA6A-407CBD079E47}" type="slidenum">
              <a:rPr sz="1200" dirty="0">
                <a:solidFill>
                  <a:srgbClr val="888888"/>
                </a:solidFill>
                <a:latin typeface="Calibri"/>
                <a:cs typeface="Calibri"/>
              </a:rPr>
              <a:t>5</a:t>
            </a:fld>
            <a:endParaRPr sz="1200">
              <a:latin typeface="Calibri"/>
              <a:cs typeface="Calibri"/>
            </a:endParaRPr>
          </a:p>
        </p:txBody>
      </p:sp>
      <p:pic>
        <p:nvPicPr>
          <p:cNvPr id="8" name="Picture 7" descr="A map of a city&#10;&#10;Description automatically generated">
            <a:extLst>
              <a:ext uri="{FF2B5EF4-FFF2-40B4-BE49-F238E27FC236}">
                <a16:creationId xmlns:a16="http://schemas.microsoft.com/office/drawing/2014/main" id="{C9F7CF6F-16B0-18DD-7976-4A030B7E3430}"/>
              </a:ext>
            </a:extLst>
          </p:cNvPr>
          <p:cNvPicPr>
            <a:picLocks noChangeAspect="1"/>
          </p:cNvPicPr>
          <p:nvPr/>
        </p:nvPicPr>
        <p:blipFill>
          <a:blip r:embed="rId4"/>
          <a:stretch>
            <a:fillRect/>
          </a:stretch>
        </p:blipFill>
        <p:spPr>
          <a:xfrm>
            <a:off x="6918036" y="1094948"/>
            <a:ext cx="5109170" cy="5368018"/>
          </a:xfrm>
          <a:prstGeom prst="rect">
            <a:avLst/>
          </a:prstGeom>
        </p:spPr>
      </p:pic>
      <p:sp>
        <p:nvSpPr>
          <p:cNvPr id="10" name="TextBox 9">
            <a:extLst>
              <a:ext uri="{FF2B5EF4-FFF2-40B4-BE49-F238E27FC236}">
                <a16:creationId xmlns:a16="http://schemas.microsoft.com/office/drawing/2014/main" id="{587196A5-0ABA-DCF4-0A2B-BC42DF0E5B48}"/>
              </a:ext>
            </a:extLst>
          </p:cNvPr>
          <p:cNvSpPr txBox="1"/>
          <p:nvPr/>
        </p:nvSpPr>
        <p:spPr>
          <a:xfrm>
            <a:off x="-71657" y="2398725"/>
            <a:ext cx="6777789" cy="3323987"/>
          </a:xfrm>
          <a:prstGeom prst="rect">
            <a:avLst/>
          </a:prstGeom>
          <a:noFill/>
        </p:spPr>
        <p:txBody>
          <a:bodyPr wrap="square">
            <a:spAutoFit/>
          </a:bodyPr>
          <a:lstStyle/>
          <a:p>
            <a:pPr marL="819150" marR="5080" lvl="1" indent="-342900">
              <a:spcAft>
                <a:spcPts val="1200"/>
              </a:spcAft>
              <a:buSzPct val="89583"/>
              <a:buFontTx/>
              <a:buChar char="&gt;"/>
              <a:tabLst>
                <a:tab pos="762635" algn="l"/>
              </a:tabLst>
            </a:pPr>
            <a:r>
              <a:rPr lang="en-US" b="1" spc="-5">
                <a:cs typeface="Calibri"/>
              </a:rPr>
              <a:t>Northern segment</a:t>
            </a:r>
            <a:r>
              <a:rPr lang="en-US">
                <a:cs typeface="Calibri"/>
              </a:rPr>
              <a:t>– </a:t>
            </a:r>
            <a:br>
              <a:rPr lang="en-US">
                <a:cs typeface="Calibri"/>
              </a:rPr>
            </a:br>
            <a:r>
              <a:rPr lang="en-US" spc="-20">
                <a:cs typeface="Calibri"/>
              </a:rPr>
              <a:t>East </a:t>
            </a:r>
            <a:r>
              <a:rPr lang="en-US">
                <a:cs typeface="Calibri"/>
              </a:rPr>
              <a:t>LA, </a:t>
            </a:r>
            <a:r>
              <a:rPr lang="en-US" spc="-10">
                <a:cs typeface="Calibri"/>
              </a:rPr>
              <a:t>Commerce, Montebello, </a:t>
            </a:r>
            <a:r>
              <a:rPr lang="en-US" spc="-25">
                <a:cs typeface="Calibri"/>
              </a:rPr>
              <a:t>Vernon, </a:t>
            </a:r>
            <a:r>
              <a:rPr lang="en-US" spc="-5">
                <a:cs typeface="Calibri"/>
              </a:rPr>
              <a:t>Boyle</a:t>
            </a:r>
            <a:r>
              <a:rPr lang="en-US" spc="65">
                <a:cs typeface="Calibri"/>
              </a:rPr>
              <a:t> </a:t>
            </a:r>
            <a:r>
              <a:rPr lang="en-US" spc="-10">
                <a:cs typeface="Calibri"/>
              </a:rPr>
              <a:t>Heights</a:t>
            </a:r>
            <a:endParaRPr lang="en-US">
              <a:cs typeface="Calibri"/>
            </a:endParaRPr>
          </a:p>
          <a:p>
            <a:pPr marL="819785" lvl="1" indent="-342900">
              <a:lnSpc>
                <a:spcPct val="100000"/>
              </a:lnSpc>
              <a:spcAft>
                <a:spcPts val="1200"/>
              </a:spcAft>
              <a:buSzPct val="89583"/>
              <a:buFontTx/>
              <a:buChar char="&gt;"/>
              <a:tabLst>
                <a:tab pos="762635" algn="l"/>
              </a:tabLst>
            </a:pPr>
            <a:r>
              <a:rPr lang="es-419" b="1" spc="-5" err="1">
                <a:cs typeface="Calibri"/>
              </a:rPr>
              <a:t>Southeast</a:t>
            </a:r>
            <a:r>
              <a:rPr lang="es-419" b="1" spc="-5">
                <a:cs typeface="Calibri"/>
              </a:rPr>
              <a:t> LA </a:t>
            </a:r>
            <a:r>
              <a:rPr lang="es-419" b="1" spc="-5" err="1">
                <a:cs typeface="Calibri"/>
              </a:rPr>
              <a:t>segment</a:t>
            </a:r>
            <a:r>
              <a:rPr lang="en-US">
                <a:cs typeface="Calibri"/>
              </a:rPr>
              <a:t>– </a:t>
            </a:r>
            <a:br>
              <a:rPr lang="en-US">
                <a:cs typeface="Calibri"/>
              </a:rPr>
            </a:br>
            <a:r>
              <a:rPr lang="en-US" spc="-10">
                <a:cs typeface="Calibri"/>
              </a:rPr>
              <a:t>Maywood, </a:t>
            </a:r>
            <a:r>
              <a:rPr lang="en-US" spc="-15">
                <a:cs typeface="Calibri"/>
              </a:rPr>
              <a:t>Huntington Park, </a:t>
            </a:r>
            <a:r>
              <a:rPr lang="en-US" spc="-5">
                <a:cs typeface="Calibri"/>
              </a:rPr>
              <a:t>Bell, </a:t>
            </a:r>
            <a:r>
              <a:rPr lang="en-US" spc="-35">
                <a:cs typeface="Calibri"/>
              </a:rPr>
              <a:t>Cudahy, </a:t>
            </a:r>
            <a:r>
              <a:rPr lang="en-US" spc="-5">
                <a:cs typeface="Calibri"/>
              </a:rPr>
              <a:t>Bell </a:t>
            </a:r>
            <a:r>
              <a:rPr lang="en-US" spc="-10">
                <a:cs typeface="Calibri"/>
              </a:rPr>
              <a:t>Gardens, </a:t>
            </a:r>
            <a:r>
              <a:rPr lang="en-US" spc="-5">
                <a:cs typeface="Calibri"/>
              </a:rPr>
              <a:t>South </a:t>
            </a:r>
            <a:r>
              <a:rPr lang="en-US" spc="-15">
                <a:cs typeface="Calibri"/>
              </a:rPr>
              <a:t>Gate,</a:t>
            </a:r>
            <a:r>
              <a:rPr lang="en-US" spc="90">
                <a:cs typeface="Calibri"/>
              </a:rPr>
              <a:t> </a:t>
            </a:r>
            <a:r>
              <a:rPr lang="en-US" spc="-35">
                <a:cs typeface="Calibri"/>
              </a:rPr>
              <a:t>Downey, </a:t>
            </a:r>
            <a:r>
              <a:rPr lang="en-US" spc="-25">
                <a:cs typeface="Calibri"/>
              </a:rPr>
              <a:t>Lynwood</a:t>
            </a:r>
            <a:endParaRPr lang="en-US">
              <a:cs typeface="Calibri"/>
            </a:endParaRPr>
          </a:p>
          <a:p>
            <a:pPr marL="819785" lvl="1" indent="-342900">
              <a:lnSpc>
                <a:spcPct val="100000"/>
              </a:lnSpc>
              <a:spcAft>
                <a:spcPts val="1200"/>
              </a:spcAft>
              <a:buSzPct val="89583"/>
              <a:buFontTx/>
              <a:buChar char="&gt;"/>
              <a:tabLst>
                <a:tab pos="762635" algn="l"/>
              </a:tabLst>
            </a:pPr>
            <a:r>
              <a:rPr lang="en-US" b="1">
                <a:cs typeface="Calibri"/>
              </a:rPr>
              <a:t>Mid-Corridor</a:t>
            </a:r>
            <a:r>
              <a:rPr lang="en-US">
                <a:cs typeface="Calibri"/>
              </a:rPr>
              <a:t>– </a:t>
            </a:r>
            <a:br>
              <a:rPr lang="en-US">
                <a:cs typeface="Calibri"/>
              </a:rPr>
            </a:br>
            <a:r>
              <a:rPr lang="en-US" spc="-10">
                <a:cs typeface="Calibri"/>
              </a:rPr>
              <a:t>Compton, </a:t>
            </a:r>
            <a:r>
              <a:rPr lang="en-US" spc="-15">
                <a:cs typeface="Calibri"/>
              </a:rPr>
              <a:t>Paramount, </a:t>
            </a:r>
            <a:r>
              <a:rPr lang="en-US" spc="-10">
                <a:cs typeface="Calibri"/>
              </a:rPr>
              <a:t>Carson,</a:t>
            </a:r>
            <a:r>
              <a:rPr lang="en-US" spc="-35">
                <a:cs typeface="Calibri"/>
              </a:rPr>
              <a:t> </a:t>
            </a:r>
            <a:r>
              <a:rPr lang="en-US" spc="-10">
                <a:cs typeface="Calibri"/>
              </a:rPr>
              <a:t>Bellflower</a:t>
            </a:r>
            <a:endParaRPr lang="en-US"/>
          </a:p>
          <a:p>
            <a:pPr marL="819150" marR="5080" lvl="1" indent="-342900">
              <a:lnSpc>
                <a:spcPct val="100000"/>
              </a:lnSpc>
              <a:spcAft>
                <a:spcPts val="1200"/>
              </a:spcAft>
              <a:buSzPct val="89583"/>
              <a:buFontTx/>
              <a:buChar char="&gt;"/>
              <a:tabLst>
                <a:tab pos="762635" algn="l"/>
              </a:tabLst>
            </a:pPr>
            <a:r>
              <a:rPr lang="en-US" b="1" spc="-5">
                <a:latin typeface="Calibri"/>
                <a:cs typeface="Calibri"/>
              </a:rPr>
              <a:t>Southern segment</a:t>
            </a:r>
            <a:r>
              <a:rPr lang="en-US">
                <a:latin typeface="Calibri"/>
                <a:cs typeface="Calibri"/>
              </a:rPr>
              <a:t>– </a:t>
            </a:r>
            <a:br>
              <a:rPr lang="en-US">
                <a:latin typeface="Calibri"/>
                <a:cs typeface="Calibri"/>
              </a:rPr>
            </a:br>
            <a:r>
              <a:rPr lang="en-US" spc="-15">
                <a:latin typeface="Calibri"/>
                <a:cs typeface="Calibri"/>
              </a:rPr>
              <a:t>Lakewood, </a:t>
            </a:r>
            <a:r>
              <a:rPr lang="en-US" spc="-5">
                <a:latin typeface="Calibri"/>
                <a:cs typeface="Calibri"/>
              </a:rPr>
              <a:t>Signal Hill, Long Beach, </a:t>
            </a:r>
            <a:r>
              <a:rPr lang="en-US">
                <a:latin typeface="Calibri"/>
                <a:cs typeface="Calibri"/>
              </a:rPr>
              <a:t>San </a:t>
            </a:r>
            <a:r>
              <a:rPr lang="en-US" spc="-25">
                <a:latin typeface="Calibri"/>
                <a:cs typeface="Calibri"/>
              </a:rPr>
              <a:t>Pedro, </a:t>
            </a:r>
            <a:r>
              <a:rPr lang="en-US" spc="-10">
                <a:latin typeface="Calibri"/>
                <a:cs typeface="Calibri"/>
              </a:rPr>
              <a:t>Wilmington, </a:t>
            </a:r>
            <a:r>
              <a:rPr lang="en-US" spc="-15">
                <a:latin typeface="Calibri"/>
                <a:cs typeface="Calibri"/>
              </a:rPr>
              <a:t>Ports  </a:t>
            </a:r>
            <a:r>
              <a:rPr lang="en-US" spc="-5">
                <a:latin typeface="Calibri"/>
                <a:cs typeface="Calibri"/>
              </a:rPr>
              <a:t>of LA and Long</a:t>
            </a:r>
            <a:r>
              <a:rPr lang="en-US" spc="-20">
                <a:latin typeface="Calibri"/>
                <a:cs typeface="Calibri"/>
              </a:rPr>
              <a:t> </a:t>
            </a:r>
            <a:r>
              <a:rPr lang="en-US" spc="-5">
                <a:latin typeface="Calibri"/>
                <a:cs typeface="Calibri"/>
              </a:rPr>
              <a:t>Beach</a:t>
            </a:r>
            <a:endParaRPr lang="en-US">
              <a:latin typeface="Calibri"/>
              <a:cs typeface="Calibri"/>
            </a:endParaRPr>
          </a:p>
        </p:txBody>
      </p:sp>
      <p:sp>
        <p:nvSpPr>
          <p:cNvPr id="9" name="TextBox 1">
            <a:extLst>
              <a:ext uri="{FF2B5EF4-FFF2-40B4-BE49-F238E27FC236}">
                <a16:creationId xmlns:a16="http://schemas.microsoft.com/office/drawing/2014/main" id="{F0E4B5DB-1506-FF50-04C8-3DAAAB0D75FF}"/>
              </a:ext>
            </a:extLst>
          </p:cNvPr>
          <p:cNvSpPr txBox="1"/>
          <p:nvPr/>
        </p:nvSpPr>
        <p:spPr>
          <a:xfrm>
            <a:off x="4050690" y="659282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EDC8-2133-40FC-AAB2-AB70D51DE743}"/>
              </a:ext>
            </a:extLst>
          </p:cNvPr>
          <p:cNvSpPr>
            <a:spLocks noGrp="1"/>
          </p:cNvSpPr>
          <p:nvPr>
            <p:ph type="title"/>
          </p:nvPr>
        </p:nvSpPr>
        <p:spPr>
          <a:xfrm>
            <a:off x="171825" y="251760"/>
            <a:ext cx="9045633" cy="429145"/>
          </a:xfrm>
        </p:spPr>
        <p:txBody>
          <a:bodyPr/>
          <a:lstStyle/>
          <a:p>
            <a:r>
              <a:rPr lang="en-US"/>
              <a:t>Get Involved!</a:t>
            </a:r>
          </a:p>
        </p:txBody>
      </p:sp>
      <p:sp>
        <p:nvSpPr>
          <p:cNvPr id="3" name="Slide Number Placeholder 2">
            <a:extLst>
              <a:ext uri="{FF2B5EF4-FFF2-40B4-BE49-F238E27FC236}">
                <a16:creationId xmlns:a16="http://schemas.microsoft.com/office/drawing/2014/main" id="{135E52B9-8DF8-0E45-BAA9-888411CFDA4B}"/>
              </a:ext>
            </a:extLst>
          </p:cNvPr>
          <p:cNvSpPr>
            <a:spLocks noGrp="1"/>
          </p:cNvSpPr>
          <p:nvPr>
            <p:ph type="sldNum" sz="quarter" idx="10"/>
          </p:nvPr>
        </p:nvSpPr>
        <p:spPr/>
        <p:txBody>
          <a:bodyPr/>
          <a:lstStyle/>
          <a:p>
            <a:fld id="{2429C633-AF9B-9840-B7F1-7587910FEF71}" type="slidenum">
              <a:rPr lang="en-US" smtClean="0"/>
              <a:pPr/>
              <a:t>50</a:t>
            </a:fld>
            <a:endParaRPr lang="en-US"/>
          </a:p>
        </p:txBody>
      </p:sp>
      <p:grpSp>
        <p:nvGrpSpPr>
          <p:cNvPr id="4" name="Group 3">
            <a:extLst>
              <a:ext uri="{FF2B5EF4-FFF2-40B4-BE49-F238E27FC236}">
                <a16:creationId xmlns:a16="http://schemas.microsoft.com/office/drawing/2014/main" id="{69B8964D-0083-4928-11F3-CAE3C111C926}"/>
              </a:ext>
            </a:extLst>
          </p:cNvPr>
          <p:cNvGrpSpPr/>
          <p:nvPr/>
        </p:nvGrpSpPr>
        <p:grpSpPr>
          <a:xfrm>
            <a:off x="5214855" y="901954"/>
            <a:ext cx="1548005" cy="1868438"/>
            <a:chOff x="1899758" y="4881862"/>
            <a:chExt cx="1427761" cy="1860482"/>
          </a:xfrm>
        </p:grpSpPr>
        <p:pic>
          <p:nvPicPr>
            <p:cNvPr id="5" name="Graphic 4" descr="Social network with solid fill">
              <a:extLst>
                <a:ext uri="{FF2B5EF4-FFF2-40B4-BE49-F238E27FC236}">
                  <a16:creationId xmlns:a16="http://schemas.microsoft.com/office/drawing/2014/main" id="{BCFDDDEB-ABB0-3B6F-942E-F3F3CC68F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9758" y="4881862"/>
              <a:ext cx="1427761" cy="1427763"/>
            </a:xfrm>
            <a:prstGeom prst="rect">
              <a:avLst/>
            </a:prstGeom>
          </p:spPr>
        </p:pic>
        <p:sp>
          <p:nvSpPr>
            <p:cNvPr id="6" name="TextBox 5">
              <a:extLst>
                <a:ext uri="{FF2B5EF4-FFF2-40B4-BE49-F238E27FC236}">
                  <a16:creationId xmlns:a16="http://schemas.microsoft.com/office/drawing/2014/main" id="{10358199-70A7-69F3-1E3B-440953C3DADC}"/>
                </a:ext>
              </a:extLst>
            </p:cNvPr>
            <p:cNvSpPr txBox="1"/>
            <p:nvPr/>
          </p:nvSpPr>
          <p:spPr>
            <a:xfrm>
              <a:off x="2099231" y="6282645"/>
              <a:ext cx="1202457" cy="459699"/>
            </a:xfrm>
            <a:prstGeom prst="rect">
              <a:avLst/>
            </a:prstGeom>
            <a:noFill/>
          </p:spPr>
          <p:txBody>
            <a:bodyPr wrap="square" rtlCol="0">
              <a:spAutoFit/>
            </a:bodyPr>
            <a:lstStyle/>
            <a:p>
              <a:r>
                <a:rPr lang="en-US" sz="2400" b="1">
                  <a:solidFill>
                    <a:srgbClr val="0070C0"/>
                  </a:solidFill>
                </a:rPr>
                <a:t>Join us!</a:t>
              </a:r>
            </a:p>
          </p:txBody>
        </p:sp>
      </p:grpSp>
      <p:pic>
        <p:nvPicPr>
          <p:cNvPr id="7" name="Graphic 6" descr="Users with solid fill">
            <a:extLst>
              <a:ext uri="{FF2B5EF4-FFF2-40B4-BE49-F238E27FC236}">
                <a16:creationId xmlns:a16="http://schemas.microsoft.com/office/drawing/2014/main" id="{595F5598-FA15-154E-FE67-8C0EF23A94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4180" y="3025736"/>
            <a:ext cx="463459" cy="463459"/>
          </a:xfrm>
          <a:prstGeom prst="rect">
            <a:avLst/>
          </a:prstGeom>
        </p:spPr>
      </p:pic>
      <p:grpSp>
        <p:nvGrpSpPr>
          <p:cNvPr id="8" name="Group 7">
            <a:extLst>
              <a:ext uri="{FF2B5EF4-FFF2-40B4-BE49-F238E27FC236}">
                <a16:creationId xmlns:a16="http://schemas.microsoft.com/office/drawing/2014/main" id="{8C6E6ED3-3614-5B25-81A6-3CFFF2F5002D}"/>
              </a:ext>
            </a:extLst>
          </p:cNvPr>
          <p:cNvGrpSpPr/>
          <p:nvPr/>
        </p:nvGrpSpPr>
        <p:grpSpPr>
          <a:xfrm>
            <a:off x="4212005" y="3882076"/>
            <a:ext cx="754199" cy="431494"/>
            <a:chOff x="272572" y="3252638"/>
            <a:chExt cx="692168" cy="431494"/>
          </a:xfrm>
        </p:grpSpPr>
        <p:pic>
          <p:nvPicPr>
            <p:cNvPr id="9" name="Graphic 8" descr="Kiosk with solid fill">
              <a:extLst>
                <a:ext uri="{FF2B5EF4-FFF2-40B4-BE49-F238E27FC236}">
                  <a16:creationId xmlns:a16="http://schemas.microsoft.com/office/drawing/2014/main" id="{3CC29882-53D2-09D8-87E1-C644BC36FB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246" y="3252638"/>
              <a:ext cx="431494" cy="431494"/>
            </a:xfrm>
            <a:prstGeom prst="rect">
              <a:avLst/>
            </a:prstGeom>
          </p:spPr>
        </p:pic>
        <p:pic>
          <p:nvPicPr>
            <p:cNvPr id="10" name="Graphic 9" descr="Child with balloon with solid fill">
              <a:extLst>
                <a:ext uri="{FF2B5EF4-FFF2-40B4-BE49-F238E27FC236}">
                  <a16:creationId xmlns:a16="http://schemas.microsoft.com/office/drawing/2014/main" id="{4FF1D43A-17C0-1686-B22E-A34A6F9365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2572" y="3267956"/>
              <a:ext cx="385464" cy="385464"/>
            </a:xfrm>
            <a:prstGeom prst="rect">
              <a:avLst/>
            </a:prstGeom>
          </p:spPr>
        </p:pic>
      </p:grpSp>
      <p:grpSp>
        <p:nvGrpSpPr>
          <p:cNvPr id="11" name="Group 10">
            <a:extLst>
              <a:ext uri="{FF2B5EF4-FFF2-40B4-BE49-F238E27FC236}">
                <a16:creationId xmlns:a16="http://schemas.microsoft.com/office/drawing/2014/main" id="{C96B0CBD-DCEB-D32A-C7B5-9D2601C46581}"/>
              </a:ext>
            </a:extLst>
          </p:cNvPr>
          <p:cNvGrpSpPr/>
          <p:nvPr/>
        </p:nvGrpSpPr>
        <p:grpSpPr>
          <a:xfrm>
            <a:off x="4046235" y="4614022"/>
            <a:ext cx="881532" cy="476752"/>
            <a:chOff x="248337" y="4878799"/>
            <a:chExt cx="872585" cy="476752"/>
          </a:xfrm>
        </p:grpSpPr>
        <p:pic>
          <p:nvPicPr>
            <p:cNvPr id="12" name="Graphic 11" descr="Park scene with solid fill">
              <a:extLst>
                <a:ext uri="{FF2B5EF4-FFF2-40B4-BE49-F238E27FC236}">
                  <a16:creationId xmlns:a16="http://schemas.microsoft.com/office/drawing/2014/main" id="{0CAF6019-4F61-47A8-281B-5C3540C294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036" y="4878799"/>
              <a:ext cx="462886" cy="462886"/>
            </a:xfrm>
            <a:prstGeom prst="rect">
              <a:avLst/>
            </a:prstGeom>
          </p:spPr>
        </p:pic>
        <p:pic>
          <p:nvPicPr>
            <p:cNvPr id="13" name="Graphic 12" descr="Kiosk with solid fill">
              <a:extLst>
                <a:ext uri="{FF2B5EF4-FFF2-40B4-BE49-F238E27FC236}">
                  <a16:creationId xmlns:a16="http://schemas.microsoft.com/office/drawing/2014/main" id="{C77D3F90-E7ED-3B17-7CC1-A7FDE14B0E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8337" y="4906531"/>
              <a:ext cx="449020" cy="449020"/>
            </a:xfrm>
            <a:prstGeom prst="rect">
              <a:avLst/>
            </a:prstGeom>
          </p:spPr>
        </p:pic>
      </p:grpSp>
      <p:pic>
        <p:nvPicPr>
          <p:cNvPr id="14" name="Graphic 13" descr="Newspaper with solid fill">
            <a:extLst>
              <a:ext uri="{FF2B5EF4-FFF2-40B4-BE49-F238E27FC236}">
                <a16:creationId xmlns:a16="http://schemas.microsoft.com/office/drawing/2014/main" id="{6499F3A2-7091-693C-E39D-BCDB7F58E4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2334" y="993782"/>
            <a:ext cx="1371024" cy="1461555"/>
          </a:xfrm>
          <a:prstGeom prst="rect">
            <a:avLst/>
          </a:prstGeom>
        </p:spPr>
      </p:pic>
      <p:pic>
        <p:nvPicPr>
          <p:cNvPr id="15" name="Graphic 14" descr="Open book with solid fill">
            <a:extLst>
              <a:ext uri="{FF2B5EF4-FFF2-40B4-BE49-F238E27FC236}">
                <a16:creationId xmlns:a16="http://schemas.microsoft.com/office/drawing/2014/main" id="{D14ADF60-95CC-ADA5-1B9E-2057FD6CF9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7774" y="4639428"/>
            <a:ext cx="469445" cy="431401"/>
          </a:xfrm>
          <a:prstGeom prst="rect">
            <a:avLst/>
          </a:prstGeom>
        </p:spPr>
      </p:pic>
      <p:pic>
        <p:nvPicPr>
          <p:cNvPr id="16" name="Graphic 15" descr="Comment Add with solid fill">
            <a:extLst>
              <a:ext uri="{FF2B5EF4-FFF2-40B4-BE49-F238E27FC236}">
                <a16:creationId xmlns:a16="http://schemas.microsoft.com/office/drawing/2014/main" id="{1B55FC5E-03C7-6F38-852A-D87B3BF7DD0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16828" y="1072696"/>
            <a:ext cx="1303726" cy="1303726"/>
          </a:xfrm>
          <a:prstGeom prst="rect">
            <a:avLst/>
          </a:prstGeom>
        </p:spPr>
      </p:pic>
      <p:sp>
        <p:nvSpPr>
          <p:cNvPr id="17" name="TextBox 16">
            <a:extLst>
              <a:ext uri="{FF2B5EF4-FFF2-40B4-BE49-F238E27FC236}">
                <a16:creationId xmlns:a16="http://schemas.microsoft.com/office/drawing/2014/main" id="{D6AC04AB-6D04-F214-DB8C-7530DAFF44C0}"/>
              </a:ext>
            </a:extLst>
          </p:cNvPr>
          <p:cNvSpPr txBox="1"/>
          <p:nvPr/>
        </p:nvSpPr>
        <p:spPr>
          <a:xfrm>
            <a:off x="998034" y="2440640"/>
            <a:ext cx="2043056" cy="461665"/>
          </a:xfrm>
          <a:prstGeom prst="rect">
            <a:avLst/>
          </a:prstGeom>
          <a:noFill/>
        </p:spPr>
        <p:txBody>
          <a:bodyPr wrap="square" rtlCol="0">
            <a:spAutoFit/>
          </a:bodyPr>
          <a:lstStyle/>
          <a:p>
            <a:r>
              <a:rPr lang="en-US" sz="2400" b="1">
                <a:solidFill>
                  <a:srgbClr val="00B050"/>
                </a:solidFill>
              </a:rPr>
              <a:t>Get informed!</a:t>
            </a:r>
          </a:p>
        </p:txBody>
      </p:sp>
      <p:sp>
        <p:nvSpPr>
          <p:cNvPr id="18" name="TextBox 17">
            <a:extLst>
              <a:ext uri="{FF2B5EF4-FFF2-40B4-BE49-F238E27FC236}">
                <a16:creationId xmlns:a16="http://schemas.microsoft.com/office/drawing/2014/main" id="{C8A8F2BC-D935-9BB0-8FE9-826BBBC53BD8}"/>
              </a:ext>
            </a:extLst>
          </p:cNvPr>
          <p:cNvSpPr txBox="1"/>
          <p:nvPr/>
        </p:nvSpPr>
        <p:spPr>
          <a:xfrm>
            <a:off x="9283074" y="2298038"/>
            <a:ext cx="2043056" cy="461665"/>
          </a:xfrm>
          <a:prstGeom prst="rect">
            <a:avLst/>
          </a:prstGeom>
          <a:noFill/>
        </p:spPr>
        <p:txBody>
          <a:bodyPr wrap="square" rtlCol="0">
            <a:spAutoFit/>
          </a:bodyPr>
          <a:lstStyle/>
          <a:p>
            <a:r>
              <a:rPr lang="en-US" sz="2400" b="1">
                <a:solidFill>
                  <a:srgbClr val="ED7D31"/>
                </a:solidFill>
              </a:rPr>
              <a:t>Comment</a:t>
            </a:r>
          </a:p>
        </p:txBody>
      </p:sp>
      <p:pic>
        <p:nvPicPr>
          <p:cNvPr id="19" name="Picture 18">
            <a:extLst>
              <a:ext uri="{FF2B5EF4-FFF2-40B4-BE49-F238E27FC236}">
                <a16:creationId xmlns:a16="http://schemas.microsoft.com/office/drawing/2014/main" id="{E12B0BC4-D2B1-5E5D-E5A4-FB4AB7A9FF1C}"/>
              </a:ext>
            </a:extLst>
          </p:cNvPr>
          <p:cNvPicPr>
            <a:picLocks noChangeAspect="1"/>
          </p:cNvPicPr>
          <p:nvPr/>
        </p:nvPicPr>
        <p:blipFill>
          <a:blip r:embed="rId21"/>
          <a:srcRect/>
          <a:stretch/>
        </p:blipFill>
        <p:spPr>
          <a:xfrm>
            <a:off x="8192020" y="3742082"/>
            <a:ext cx="457200" cy="457200"/>
          </a:xfrm>
          <a:prstGeom prst="rect">
            <a:avLst/>
          </a:prstGeom>
        </p:spPr>
      </p:pic>
      <p:pic>
        <p:nvPicPr>
          <p:cNvPr id="20" name="Picture 19">
            <a:extLst>
              <a:ext uri="{FF2B5EF4-FFF2-40B4-BE49-F238E27FC236}">
                <a16:creationId xmlns:a16="http://schemas.microsoft.com/office/drawing/2014/main" id="{EE93B018-B07C-748B-26EC-2CBEDCD14261}"/>
              </a:ext>
            </a:extLst>
          </p:cNvPr>
          <p:cNvPicPr>
            <a:picLocks noChangeAspect="1"/>
          </p:cNvPicPr>
          <p:nvPr/>
        </p:nvPicPr>
        <p:blipFill>
          <a:blip r:embed="rId22"/>
          <a:srcRect/>
          <a:stretch/>
        </p:blipFill>
        <p:spPr>
          <a:xfrm>
            <a:off x="437774" y="3924236"/>
            <a:ext cx="457200" cy="457200"/>
          </a:xfrm>
          <a:prstGeom prst="rect">
            <a:avLst/>
          </a:prstGeom>
        </p:spPr>
      </p:pic>
      <p:pic>
        <p:nvPicPr>
          <p:cNvPr id="21" name="Picture 20">
            <a:extLst>
              <a:ext uri="{FF2B5EF4-FFF2-40B4-BE49-F238E27FC236}">
                <a16:creationId xmlns:a16="http://schemas.microsoft.com/office/drawing/2014/main" id="{37505399-6A8C-FA72-22A8-A22CF8678ACA}"/>
              </a:ext>
            </a:extLst>
          </p:cNvPr>
          <p:cNvPicPr>
            <a:picLocks noChangeAspect="1"/>
          </p:cNvPicPr>
          <p:nvPr/>
        </p:nvPicPr>
        <p:blipFill>
          <a:blip r:embed="rId21"/>
          <a:srcRect/>
          <a:stretch/>
        </p:blipFill>
        <p:spPr>
          <a:xfrm>
            <a:off x="437774" y="3132339"/>
            <a:ext cx="457200" cy="457200"/>
          </a:xfrm>
          <a:prstGeom prst="rect">
            <a:avLst/>
          </a:prstGeom>
        </p:spPr>
      </p:pic>
      <p:sp>
        <p:nvSpPr>
          <p:cNvPr id="22" name="TextBox 21">
            <a:extLst>
              <a:ext uri="{FF2B5EF4-FFF2-40B4-BE49-F238E27FC236}">
                <a16:creationId xmlns:a16="http://schemas.microsoft.com/office/drawing/2014/main" id="{8034517E-B9E9-7A7C-EBF6-203CD73CD7F1}"/>
              </a:ext>
            </a:extLst>
          </p:cNvPr>
          <p:cNvSpPr txBox="1"/>
          <p:nvPr/>
        </p:nvSpPr>
        <p:spPr>
          <a:xfrm>
            <a:off x="1032353" y="3185047"/>
            <a:ext cx="2143125" cy="323165"/>
          </a:xfrm>
          <a:prstGeom prst="rect">
            <a:avLst/>
          </a:prstGeom>
          <a:noFill/>
        </p:spPr>
        <p:txBody>
          <a:bodyPr wrap="square" rtlCol="0">
            <a:spAutoFit/>
          </a:bodyPr>
          <a:lstStyle/>
          <a:p>
            <a:r>
              <a:rPr lang="en-US" sz="1500" b="1"/>
              <a:t>Sign-up for updates</a:t>
            </a:r>
          </a:p>
        </p:txBody>
      </p:sp>
      <p:sp>
        <p:nvSpPr>
          <p:cNvPr id="23" name="TextBox 22">
            <a:extLst>
              <a:ext uri="{FF2B5EF4-FFF2-40B4-BE49-F238E27FC236}">
                <a16:creationId xmlns:a16="http://schemas.microsoft.com/office/drawing/2014/main" id="{0CE8088B-8C1F-51C0-0A3C-DEBFC0547077}"/>
              </a:ext>
            </a:extLst>
          </p:cNvPr>
          <p:cNvSpPr txBox="1"/>
          <p:nvPr/>
        </p:nvSpPr>
        <p:spPr>
          <a:xfrm>
            <a:off x="991528" y="4641754"/>
            <a:ext cx="2776481" cy="553998"/>
          </a:xfrm>
          <a:prstGeom prst="rect">
            <a:avLst/>
          </a:prstGeom>
          <a:noFill/>
        </p:spPr>
        <p:txBody>
          <a:bodyPr wrap="square" rtlCol="0">
            <a:spAutoFit/>
          </a:bodyPr>
          <a:lstStyle/>
          <a:p>
            <a:r>
              <a:rPr lang="en-US" sz="1500" b="1"/>
              <a:t>Review the Draft Investment Plan and Other Resources</a:t>
            </a:r>
          </a:p>
        </p:txBody>
      </p:sp>
      <p:sp>
        <p:nvSpPr>
          <p:cNvPr id="24" name="TextBox 23">
            <a:extLst>
              <a:ext uri="{FF2B5EF4-FFF2-40B4-BE49-F238E27FC236}">
                <a16:creationId xmlns:a16="http://schemas.microsoft.com/office/drawing/2014/main" id="{9302CC85-1285-56E5-A093-172FD218FEBF}"/>
              </a:ext>
            </a:extLst>
          </p:cNvPr>
          <p:cNvSpPr txBox="1"/>
          <p:nvPr/>
        </p:nvSpPr>
        <p:spPr>
          <a:xfrm>
            <a:off x="969244" y="3860448"/>
            <a:ext cx="3276836" cy="553998"/>
          </a:xfrm>
          <a:prstGeom prst="rect">
            <a:avLst/>
          </a:prstGeom>
          <a:noFill/>
        </p:spPr>
        <p:txBody>
          <a:bodyPr wrap="square" rtlCol="0">
            <a:spAutoFit/>
          </a:bodyPr>
          <a:lstStyle/>
          <a:p>
            <a:r>
              <a:rPr lang="en-US" sz="1500" b="1"/>
              <a:t>Access the Project Hub &amp; StoryMap, including the NEW Dashboard</a:t>
            </a:r>
          </a:p>
        </p:txBody>
      </p:sp>
      <p:sp>
        <p:nvSpPr>
          <p:cNvPr id="25" name="TextBox 24">
            <a:extLst>
              <a:ext uri="{FF2B5EF4-FFF2-40B4-BE49-F238E27FC236}">
                <a16:creationId xmlns:a16="http://schemas.microsoft.com/office/drawing/2014/main" id="{DE2BDF52-A288-C5AF-595E-548CA9726592}"/>
              </a:ext>
            </a:extLst>
          </p:cNvPr>
          <p:cNvSpPr txBox="1"/>
          <p:nvPr/>
        </p:nvSpPr>
        <p:spPr>
          <a:xfrm>
            <a:off x="4992421" y="3050042"/>
            <a:ext cx="3073274" cy="553998"/>
          </a:xfrm>
          <a:prstGeom prst="rect">
            <a:avLst/>
          </a:prstGeom>
          <a:noFill/>
        </p:spPr>
        <p:txBody>
          <a:bodyPr wrap="square" rtlCol="0">
            <a:spAutoFit/>
          </a:bodyPr>
          <a:lstStyle/>
          <a:p>
            <a:r>
              <a:rPr lang="en-US" sz="1600" b="1"/>
              <a:t>Community Meetings </a:t>
            </a:r>
          </a:p>
          <a:p>
            <a:r>
              <a:rPr lang="en-US" sz="1400" i="1"/>
              <a:t>In-person, virtual, local viewing sites</a:t>
            </a:r>
            <a:endParaRPr lang="en-US" sz="1600" i="1"/>
          </a:p>
        </p:txBody>
      </p:sp>
      <p:sp>
        <p:nvSpPr>
          <p:cNvPr id="26" name="TextBox 25">
            <a:extLst>
              <a:ext uri="{FF2B5EF4-FFF2-40B4-BE49-F238E27FC236}">
                <a16:creationId xmlns:a16="http://schemas.microsoft.com/office/drawing/2014/main" id="{D0F73106-E819-E8F0-378D-782780C20B51}"/>
              </a:ext>
            </a:extLst>
          </p:cNvPr>
          <p:cNvSpPr txBox="1"/>
          <p:nvPr/>
        </p:nvSpPr>
        <p:spPr>
          <a:xfrm>
            <a:off x="5030462" y="3863942"/>
            <a:ext cx="2951399" cy="553998"/>
          </a:xfrm>
          <a:prstGeom prst="rect">
            <a:avLst/>
          </a:prstGeom>
          <a:noFill/>
        </p:spPr>
        <p:txBody>
          <a:bodyPr wrap="square" rtlCol="0">
            <a:spAutoFit/>
          </a:bodyPr>
          <a:lstStyle/>
          <a:p>
            <a:r>
              <a:rPr lang="en-US" sz="1600" b="1"/>
              <a:t>Information Booths</a:t>
            </a:r>
            <a:endParaRPr lang="en-US" sz="1400" b="1"/>
          </a:p>
          <a:p>
            <a:r>
              <a:rPr lang="en-US" sz="1400" i="1"/>
              <a:t>Local community events</a:t>
            </a:r>
            <a:endParaRPr lang="en-US" sz="1200" i="1"/>
          </a:p>
        </p:txBody>
      </p:sp>
      <p:sp>
        <p:nvSpPr>
          <p:cNvPr id="27" name="TextBox 26">
            <a:extLst>
              <a:ext uri="{FF2B5EF4-FFF2-40B4-BE49-F238E27FC236}">
                <a16:creationId xmlns:a16="http://schemas.microsoft.com/office/drawing/2014/main" id="{0C70D492-AD57-9716-352F-1607303669E1}"/>
              </a:ext>
            </a:extLst>
          </p:cNvPr>
          <p:cNvSpPr txBox="1"/>
          <p:nvPr/>
        </p:nvSpPr>
        <p:spPr>
          <a:xfrm>
            <a:off x="5030462" y="4641754"/>
            <a:ext cx="3464795" cy="553998"/>
          </a:xfrm>
          <a:prstGeom prst="rect">
            <a:avLst/>
          </a:prstGeom>
          <a:noFill/>
        </p:spPr>
        <p:txBody>
          <a:bodyPr wrap="square" rtlCol="0">
            <a:spAutoFit/>
          </a:bodyPr>
          <a:lstStyle/>
          <a:p>
            <a:r>
              <a:rPr lang="en-US" sz="1600" b="1"/>
              <a:t>Pop-ups at activity centers</a:t>
            </a:r>
          </a:p>
          <a:p>
            <a:r>
              <a:rPr lang="en-US" sz="1400" i="1"/>
              <a:t>Transit stations/stops, markets, other</a:t>
            </a:r>
            <a:endParaRPr lang="en-US" sz="1200" i="1"/>
          </a:p>
        </p:txBody>
      </p:sp>
      <p:pic>
        <p:nvPicPr>
          <p:cNvPr id="29" name="Picture 28">
            <a:extLst>
              <a:ext uri="{FF2B5EF4-FFF2-40B4-BE49-F238E27FC236}">
                <a16:creationId xmlns:a16="http://schemas.microsoft.com/office/drawing/2014/main" id="{58383C63-7D40-95B2-0E89-1BCB2491C084}"/>
              </a:ext>
            </a:extLst>
          </p:cNvPr>
          <p:cNvPicPr>
            <a:picLocks noChangeAspect="1"/>
          </p:cNvPicPr>
          <p:nvPr/>
        </p:nvPicPr>
        <p:blipFill>
          <a:blip r:embed="rId22"/>
          <a:srcRect/>
          <a:stretch/>
        </p:blipFill>
        <p:spPr>
          <a:xfrm>
            <a:off x="8192020" y="3025736"/>
            <a:ext cx="457200" cy="457200"/>
          </a:xfrm>
          <a:prstGeom prst="rect">
            <a:avLst/>
          </a:prstGeom>
        </p:spPr>
      </p:pic>
      <p:pic>
        <p:nvPicPr>
          <p:cNvPr id="30" name="Picture 29">
            <a:extLst>
              <a:ext uri="{FF2B5EF4-FFF2-40B4-BE49-F238E27FC236}">
                <a16:creationId xmlns:a16="http://schemas.microsoft.com/office/drawing/2014/main" id="{8BD17B74-79D1-C1EA-98B8-C7161A0669F2}"/>
              </a:ext>
            </a:extLst>
          </p:cNvPr>
          <p:cNvPicPr>
            <a:picLocks noChangeAspect="1"/>
          </p:cNvPicPr>
          <p:nvPr/>
        </p:nvPicPr>
        <p:blipFill>
          <a:blip r:embed="rId23"/>
          <a:stretch>
            <a:fillRect/>
          </a:stretch>
        </p:blipFill>
        <p:spPr>
          <a:xfrm>
            <a:off x="8181444" y="5107521"/>
            <a:ext cx="457200" cy="457200"/>
          </a:xfrm>
          <a:prstGeom prst="rect">
            <a:avLst/>
          </a:prstGeom>
        </p:spPr>
      </p:pic>
      <p:pic>
        <p:nvPicPr>
          <p:cNvPr id="31" name="Picture 30">
            <a:extLst>
              <a:ext uri="{FF2B5EF4-FFF2-40B4-BE49-F238E27FC236}">
                <a16:creationId xmlns:a16="http://schemas.microsoft.com/office/drawing/2014/main" id="{889B6796-86A8-B721-39BE-131BFFAC06E9}"/>
              </a:ext>
            </a:extLst>
          </p:cNvPr>
          <p:cNvPicPr>
            <a:picLocks noChangeAspect="1"/>
          </p:cNvPicPr>
          <p:nvPr/>
        </p:nvPicPr>
        <p:blipFill>
          <a:blip r:embed="rId24"/>
          <a:srcRect/>
          <a:stretch/>
        </p:blipFill>
        <p:spPr>
          <a:xfrm>
            <a:off x="8189911" y="4422570"/>
            <a:ext cx="457200" cy="457200"/>
          </a:xfrm>
          <a:prstGeom prst="rect">
            <a:avLst/>
          </a:prstGeom>
        </p:spPr>
      </p:pic>
      <p:sp>
        <p:nvSpPr>
          <p:cNvPr id="32" name="TextBox 31">
            <a:extLst>
              <a:ext uri="{FF2B5EF4-FFF2-40B4-BE49-F238E27FC236}">
                <a16:creationId xmlns:a16="http://schemas.microsoft.com/office/drawing/2014/main" id="{9BAA83D3-FEC3-11BC-1051-366861D23D86}"/>
              </a:ext>
            </a:extLst>
          </p:cNvPr>
          <p:cNvSpPr txBox="1"/>
          <p:nvPr/>
        </p:nvSpPr>
        <p:spPr>
          <a:xfrm>
            <a:off x="8746439" y="5134117"/>
            <a:ext cx="3269961" cy="1169551"/>
          </a:xfrm>
          <a:prstGeom prst="rect">
            <a:avLst/>
          </a:prstGeom>
          <a:noFill/>
        </p:spPr>
        <p:txBody>
          <a:bodyPr wrap="square" lIns="91440" tIns="45720" rIns="91440" bIns="45720" rtlCol="0" anchor="t">
            <a:spAutoFit/>
          </a:bodyPr>
          <a:lstStyle/>
          <a:p>
            <a:r>
              <a:rPr lang="en-US" sz="1400"/>
              <a:t>Michael Cano, </a:t>
            </a:r>
            <a:r>
              <a:rPr lang="en-US" sz="1400" i="1"/>
              <a:t>Executive Officer, </a:t>
            </a:r>
            <a:br>
              <a:rPr lang="en-US" sz="1400" i="1"/>
            </a:br>
            <a:r>
              <a:rPr lang="en-US" sz="1400" i="1"/>
              <a:t>Countywide Planning &amp; Development  </a:t>
            </a:r>
            <a:br>
              <a:rPr lang="en-US" sz="1400"/>
            </a:br>
            <a:r>
              <a:rPr lang="en-US" sz="1400"/>
              <a:t>Metro</a:t>
            </a:r>
            <a:br>
              <a:rPr lang="en-US" sz="1400"/>
            </a:br>
            <a:r>
              <a:rPr lang="en-US" sz="1400"/>
              <a:t>One Gateway Plaza, MS 99-13-1</a:t>
            </a:r>
            <a:br>
              <a:rPr lang="en-US" sz="1400"/>
            </a:br>
            <a:r>
              <a:rPr lang="en-US" sz="1400"/>
              <a:t>Los Angeles, CA 90012</a:t>
            </a:r>
          </a:p>
        </p:txBody>
      </p:sp>
      <p:sp>
        <p:nvSpPr>
          <p:cNvPr id="33" name="TextBox 32">
            <a:extLst>
              <a:ext uri="{FF2B5EF4-FFF2-40B4-BE49-F238E27FC236}">
                <a16:creationId xmlns:a16="http://schemas.microsoft.com/office/drawing/2014/main" id="{E0961878-E6EE-5328-3734-7C9C09528856}"/>
              </a:ext>
            </a:extLst>
          </p:cNvPr>
          <p:cNvSpPr txBox="1"/>
          <p:nvPr/>
        </p:nvSpPr>
        <p:spPr>
          <a:xfrm>
            <a:off x="8746439" y="4484583"/>
            <a:ext cx="1541873" cy="338554"/>
          </a:xfrm>
          <a:prstGeom prst="rect">
            <a:avLst/>
          </a:prstGeom>
          <a:noFill/>
        </p:spPr>
        <p:txBody>
          <a:bodyPr wrap="square" rtlCol="0">
            <a:spAutoFit/>
          </a:bodyPr>
          <a:lstStyle/>
          <a:p>
            <a:pPr>
              <a:spcBef>
                <a:spcPts val="1600"/>
              </a:spcBef>
            </a:pPr>
            <a:r>
              <a:rPr lang="en-US" sz="1600"/>
              <a:t>213.418.3010</a:t>
            </a:r>
          </a:p>
        </p:txBody>
      </p:sp>
      <p:sp>
        <p:nvSpPr>
          <p:cNvPr id="35" name="TextBox 34">
            <a:extLst>
              <a:ext uri="{FF2B5EF4-FFF2-40B4-BE49-F238E27FC236}">
                <a16:creationId xmlns:a16="http://schemas.microsoft.com/office/drawing/2014/main" id="{1266B66C-7FC1-60A6-1B84-10AC97ABF08B}"/>
              </a:ext>
            </a:extLst>
          </p:cNvPr>
          <p:cNvSpPr txBox="1"/>
          <p:nvPr/>
        </p:nvSpPr>
        <p:spPr>
          <a:xfrm>
            <a:off x="8746439" y="3073068"/>
            <a:ext cx="3200400" cy="338554"/>
          </a:xfrm>
          <a:prstGeom prst="rect">
            <a:avLst/>
          </a:prstGeom>
          <a:noFill/>
        </p:spPr>
        <p:txBody>
          <a:bodyPr wrap="square">
            <a:spAutoFit/>
          </a:bodyPr>
          <a:lstStyle/>
          <a:p>
            <a:pPr>
              <a:spcBef>
                <a:spcPts val="1600"/>
              </a:spcBef>
            </a:pPr>
            <a:r>
              <a:rPr lang="en-US" sz="1600" i="1"/>
              <a:t>metro.net/</a:t>
            </a:r>
            <a:r>
              <a:rPr lang="en-US" sz="1600" i="1" err="1"/>
              <a:t>lb</a:t>
            </a:r>
            <a:r>
              <a:rPr lang="en-US" sz="1600" i="1"/>
              <a:t>-</a:t>
            </a:r>
            <a:r>
              <a:rPr lang="en-US" sz="1600" i="1" err="1"/>
              <a:t>ela</a:t>
            </a:r>
            <a:r>
              <a:rPr lang="en-US" sz="1600" i="1"/>
              <a:t>-cp-hub</a:t>
            </a:r>
          </a:p>
        </p:txBody>
      </p:sp>
      <p:sp>
        <p:nvSpPr>
          <p:cNvPr id="38" name="TextBox 37">
            <a:extLst>
              <a:ext uri="{FF2B5EF4-FFF2-40B4-BE49-F238E27FC236}">
                <a16:creationId xmlns:a16="http://schemas.microsoft.com/office/drawing/2014/main" id="{697E0E9A-5532-97B8-C986-2B1F3D129B30}"/>
              </a:ext>
            </a:extLst>
          </p:cNvPr>
          <p:cNvSpPr txBox="1"/>
          <p:nvPr/>
        </p:nvSpPr>
        <p:spPr>
          <a:xfrm>
            <a:off x="8746439" y="3814003"/>
            <a:ext cx="3200400" cy="338554"/>
          </a:xfrm>
          <a:prstGeom prst="rect">
            <a:avLst/>
          </a:prstGeom>
          <a:noFill/>
        </p:spPr>
        <p:txBody>
          <a:bodyPr wrap="square">
            <a:spAutoFit/>
          </a:bodyPr>
          <a:lstStyle/>
          <a:p>
            <a:r>
              <a:rPr lang="en-US" sz="1600" i="1"/>
              <a:t>710corridor@metro.net</a:t>
            </a:r>
            <a:endParaRPr lang="en-US" sz="1600"/>
          </a:p>
        </p:txBody>
      </p:sp>
      <p:sp>
        <p:nvSpPr>
          <p:cNvPr id="37" name="Rectangle 36">
            <a:extLst>
              <a:ext uri="{FF2B5EF4-FFF2-40B4-BE49-F238E27FC236}">
                <a16:creationId xmlns:a16="http://schemas.microsoft.com/office/drawing/2014/main" id="{1ABE9291-80E2-C504-72A8-BA2E426CA659}"/>
              </a:ext>
            </a:extLst>
          </p:cNvPr>
          <p:cNvSpPr/>
          <p:nvPr/>
        </p:nvSpPr>
        <p:spPr>
          <a:xfrm>
            <a:off x="72186" y="5534627"/>
            <a:ext cx="1888746" cy="1287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86CFEA6-CA74-7A25-912A-40D19A8A5ECF}"/>
              </a:ext>
            </a:extLst>
          </p:cNvPr>
          <p:cNvGrpSpPr/>
          <p:nvPr/>
        </p:nvGrpSpPr>
        <p:grpSpPr>
          <a:xfrm>
            <a:off x="431831" y="5564721"/>
            <a:ext cx="7228807" cy="1128650"/>
            <a:chOff x="8921166" y="1050011"/>
            <a:chExt cx="6618062" cy="982445"/>
          </a:xfrm>
        </p:grpSpPr>
        <p:sp>
          <p:nvSpPr>
            <p:cNvPr id="46" name="Rectangle: Rounded Corners 45">
              <a:extLst>
                <a:ext uri="{FF2B5EF4-FFF2-40B4-BE49-F238E27FC236}">
                  <a16:creationId xmlns:a16="http://schemas.microsoft.com/office/drawing/2014/main" id="{22022F02-B16A-FE41-1D00-07E51319CFC9}"/>
                </a:ext>
              </a:extLst>
            </p:cNvPr>
            <p:cNvSpPr/>
            <p:nvPr/>
          </p:nvSpPr>
          <p:spPr>
            <a:xfrm>
              <a:off x="8921166" y="1050011"/>
              <a:ext cx="6618062" cy="98244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FC0C011-DF3D-D846-E101-40B404FACBA4}"/>
                </a:ext>
              </a:extLst>
            </p:cNvPr>
            <p:cNvSpPr txBox="1"/>
            <p:nvPr/>
          </p:nvSpPr>
          <p:spPr>
            <a:xfrm>
              <a:off x="10027165" y="1137719"/>
              <a:ext cx="5512063" cy="803722"/>
            </a:xfrm>
            <a:prstGeom prst="rect">
              <a:avLst/>
            </a:prstGeom>
            <a:noFill/>
            <a:ln>
              <a:noFill/>
            </a:ln>
          </p:spPr>
          <p:txBody>
            <a:bodyPr wrap="square" rtlCol="0">
              <a:spAutoFit/>
            </a:bodyPr>
            <a:lstStyle/>
            <a:p>
              <a:pPr>
                <a:spcBef>
                  <a:spcPts val="600"/>
                </a:spcBef>
                <a:spcAft>
                  <a:spcPts val="600"/>
                </a:spcAft>
              </a:pPr>
              <a:r>
                <a:rPr lang="en-US" spc="-30"/>
                <a:t>Learn more about the Draft Corridor Mobility Investment Plan </a:t>
              </a:r>
              <a:br>
                <a:rPr lang="en-US" spc="-30"/>
              </a:br>
              <a:r>
                <a:rPr lang="en-US" spc="-30"/>
                <a:t>as well as options to engage with us and submit your comments by </a:t>
              </a:r>
              <a:r>
                <a:rPr lang="en-US" b="1" spc="-30"/>
                <a:t>Friday, March 1, 2024</a:t>
              </a:r>
              <a:r>
                <a:rPr lang="en-US" spc="-30"/>
                <a:t>:</a:t>
              </a:r>
              <a:r>
                <a:rPr lang="en-US" b="1" spc="-30">
                  <a:solidFill>
                    <a:srgbClr val="2AB4C8"/>
                  </a:solidFill>
                </a:rPr>
                <a:t> </a:t>
              </a:r>
              <a:r>
                <a:rPr lang="en-US" b="1" i="1" u="sng" spc="-30">
                  <a:solidFill>
                    <a:srgbClr val="2AB4C8"/>
                  </a:solidFill>
                </a:rPr>
                <a:t>metro.net/</a:t>
              </a:r>
              <a:r>
                <a:rPr lang="en-US" b="1" i="1" u="sng" spc="-30" err="1">
                  <a:solidFill>
                    <a:srgbClr val="2AB4C8"/>
                  </a:solidFill>
                </a:rPr>
                <a:t>lb</a:t>
              </a:r>
              <a:r>
                <a:rPr lang="en-US" b="1" i="1" u="sng" spc="-30">
                  <a:solidFill>
                    <a:srgbClr val="2AB4C8"/>
                  </a:solidFill>
                </a:rPr>
                <a:t>-</a:t>
              </a:r>
              <a:r>
                <a:rPr lang="en-US" b="1" i="1" u="sng" spc="-30" err="1">
                  <a:solidFill>
                    <a:srgbClr val="2AB4C8"/>
                  </a:solidFill>
                </a:rPr>
                <a:t>ela</a:t>
              </a:r>
              <a:r>
                <a:rPr lang="en-US" b="1" i="1" u="sng" spc="-30">
                  <a:solidFill>
                    <a:srgbClr val="2AB4C8"/>
                  </a:solidFill>
                </a:rPr>
                <a:t>-cp-hub</a:t>
              </a:r>
              <a:endParaRPr lang="es-419" b="1" i="1" u="sng" spc="-30">
                <a:solidFill>
                  <a:srgbClr val="2AB4C8"/>
                </a:solidFill>
              </a:endParaRPr>
            </a:p>
          </p:txBody>
        </p:sp>
      </p:grpSp>
      <p:pic>
        <p:nvPicPr>
          <p:cNvPr id="36" name="Picture 35" descr="A qr code with a star in the center&#10;&#10;Description automatically generated">
            <a:extLst>
              <a:ext uri="{FF2B5EF4-FFF2-40B4-BE49-F238E27FC236}">
                <a16:creationId xmlns:a16="http://schemas.microsoft.com/office/drawing/2014/main" id="{3C51E63E-03D3-F983-6063-EBF0F3D7F601}"/>
              </a:ext>
            </a:extLst>
          </p:cNvPr>
          <p:cNvPicPr>
            <a:picLocks noChangeAspect="1"/>
          </p:cNvPicPr>
          <p:nvPr/>
        </p:nvPicPr>
        <p:blipFill>
          <a:blip r:embed="rId25"/>
          <a:stretch>
            <a:fillRect/>
          </a:stretch>
        </p:blipFill>
        <p:spPr>
          <a:xfrm>
            <a:off x="659098" y="5691086"/>
            <a:ext cx="881471" cy="881471"/>
          </a:xfrm>
          <a:prstGeom prst="rect">
            <a:avLst/>
          </a:prstGeom>
        </p:spPr>
      </p:pic>
    </p:spTree>
    <p:extLst>
      <p:ext uri="{BB962C8B-B14F-4D97-AF65-F5344CB8AC3E}">
        <p14:creationId xmlns:p14="http://schemas.microsoft.com/office/powerpoint/2010/main" val="3753796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1920895"/>
            <a:ext cx="11760247" cy="707886"/>
          </a:xfrm>
          <a:prstGeom prst="rect">
            <a:avLst/>
          </a:prstGeom>
          <a:noFill/>
        </p:spPr>
        <p:txBody>
          <a:bodyPr wrap="square" lIns="91440" tIns="45720" rIns="91440" bIns="45720" anchor="t">
            <a:spAutoFit/>
          </a:bodyPr>
          <a:lstStyle/>
          <a:p>
            <a:pPr marL="200660" algn="ctr">
              <a:spcBef>
                <a:spcPts val="1140"/>
              </a:spcBef>
            </a:pPr>
            <a:r>
              <a:rPr lang="fr-FR" sz="4000" b="1" spc="-10">
                <a:solidFill>
                  <a:schemeClr val="bg1"/>
                </a:solidFill>
                <a:latin typeface="Calibri"/>
                <a:cs typeface="Calibri"/>
              </a:rPr>
              <a:t>Public Comment on the Draft Investment Plan</a:t>
            </a:r>
            <a:endParaRPr lang="fr-FR" sz="4000" b="1" spc="-10">
              <a:solidFill>
                <a:schemeClr val="bg1"/>
              </a:solidFill>
              <a:cs typeface="Calibri"/>
            </a:endParaRPr>
          </a:p>
        </p:txBody>
      </p:sp>
    </p:spTree>
    <p:extLst>
      <p:ext uri="{BB962C8B-B14F-4D97-AF65-F5344CB8AC3E}">
        <p14:creationId xmlns:p14="http://schemas.microsoft.com/office/powerpoint/2010/main" val="513671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i="1">
                <a:cs typeface="Calibri"/>
              </a:rPr>
              <a:t>Ask Questions &amp; Comment</a:t>
            </a: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37964"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2A37873E-DED9-4A3B-8E73-ACAD875C15F0}"/>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C9076C62-6734-4CFC-B782-63E9AE7205AF}"/>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5FDC5173-2DA4-40D6-AFDF-053A6526DFC7}"/>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C4DC6420-6B64-4706-B095-F5B3A8E835CB}"/>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0862287-C68D-4C99-967D-3491AF4F845D}"/>
                  </a:ext>
                </a:extLst>
              </p:cNvPr>
              <p:cNvPicPr>
                <a:picLocks noChangeAspect="1"/>
              </p:cNvPicPr>
              <p:nvPr/>
            </p:nvPicPr>
            <p:blipFill>
              <a:blip r:embed="rId4"/>
              <a:stretch>
                <a:fillRect/>
              </a:stretch>
            </p:blipFill>
            <p:spPr>
              <a:xfrm>
                <a:off x="672497" y="6223259"/>
                <a:ext cx="1014868" cy="297998"/>
              </a:xfrm>
              <a:prstGeom prst="rect">
                <a:avLst/>
              </a:prstGeom>
            </p:spPr>
          </p:pic>
        </p:grpSp>
      </p:grpSp>
      <p:grpSp>
        <p:nvGrpSpPr>
          <p:cNvPr id="35" name="Group 34">
            <a:extLst>
              <a:ext uri="{FF2B5EF4-FFF2-40B4-BE49-F238E27FC236}">
                <a16:creationId xmlns:a16="http://schemas.microsoft.com/office/drawing/2014/main" id="{034EB896-099C-B4C3-476C-E3884F1307B0}"/>
              </a:ext>
            </a:extLst>
          </p:cNvPr>
          <p:cNvGrpSpPr/>
          <p:nvPr/>
        </p:nvGrpSpPr>
        <p:grpSpPr>
          <a:xfrm>
            <a:off x="381000" y="1150358"/>
            <a:ext cx="9440896" cy="4333509"/>
            <a:chOff x="771996" y="1050671"/>
            <a:chExt cx="9440896" cy="4333509"/>
          </a:xfrm>
        </p:grpSpPr>
        <p:sp>
          <p:nvSpPr>
            <p:cNvPr id="7" name="TextBox 6">
              <a:extLst>
                <a:ext uri="{FF2B5EF4-FFF2-40B4-BE49-F238E27FC236}">
                  <a16:creationId xmlns:a16="http://schemas.microsoft.com/office/drawing/2014/main" id="{986EABF8-A853-4B48-BF3D-735257652C17}"/>
                </a:ext>
              </a:extLst>
            </p:cNvPr>
            <p:cNvSpPr txBox="1"/>
            <p:nvPr/>
          </p:nvSpPr>
          <p:spPr>
            <a:xfrm>
              <a:off x="1255928" y="1251767"/>
              <a:ext cx="8956964" cy="4132413"/>
            </a:xfrm>
            <a:prstGeom prst="rect">
              <a:avLst/>
            </a:prstGeom>
            <a:noFill/>
          </p:spPr>
          <p:txBody>
            <a:bodyPr wrap="square" lIns="91440" tIns="45720" rIns="91440" bIns="45720" rtlCol="0" anchor="t">
              <a:spAutoFit/>
            </a:bodyPr>
            <a:lstStyle/>
            <a:p>
              <a:pPr marL="285750" indent="-285750">
                <a:lnSpc>
                  <a:spcPct val="90000"/>
                </a:lnSpc>
                <a:spcBef>
                  <a:spcPts val="1200"/>
                </a:spcBef>
                <a:buSzPct val="90000"/>
                <a:buFont typeface="System Font Regular"/>
                <a:buChar char="&gt;"/>
                <a:defRPr/>
              </a:pPr>
              <a:r>
                <a:rPr lang="en-US" sz="2400" b="1">
                  <a:solidFill>
                    <a:srgbClr val="000000"/>
                  </a:solidFill>
                  <a:latin typeface="Calibri" panose="020F0502020204030204"/>
                </a:rPr>
                <a:t>Speak</a:t>
              </a:r>
            </a:p>
            <a:p>
              <a:pPr marL="685800" lvl="1">
                <a:lnSpc>
                  <a:spcPct val="90000"/>
                </a:lnSpc>
                <a:spcBef>
                  <a:spcPts val="1200"/>
                </a:spcBef>
                <a:buSzPct val="90000"/>
                <a:defRPr/>
              </a:pPr>
              <a:r>
                <a:rPr lang="en-US" sz="2000">
                  <a:solidFill>
                    <a:srgbClr val="000000"/>
                  </a:solidFill>
                  <a:latin typeface="Calibri" panose="020F0502020204030204"/>
                </a:rPr>
                <a:t>Click</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Raise Hand</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in your meeting controls</a:t>
              </a:r>
              <a:endParaRPr lang="en-US" sz="2000" b="1" i="0" u="none" strike="noStrike" kern="1200" cap="none" spc="0" normalizeH="0" baseline="0" noProof="0">
                <a:ln>
                  <a:noFill/>
                </a:ln>
                <a:solidFill>
                  <a:srgbClr val="000000"/>
                </a:solidFill>
                <a:effectLst/>
                <a:uLnTx/>
                <a:uFillTx/>
                <a:latin typeface="Calibri" panose="020F0502020204030204"/>
                <a:ea typeface="Calibri"/>
                <a:cs typeface="Calibri"/>
              </a:endParaRPr>
            </a:p>
            <a:p>
              <a:pPr marL="685800" lvl="1">
                <a:lnSpc>
                  <a:spcPct val="90000"/>
                </a:lnSpc>
                <a:spcBef>
                  <a:spcPts val="1200"/>
                </a:spcBef>
                <a:buSzPct val="90000"/>
                <a:defRPr/>
              </a:pP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Or Press*9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on the phone line.</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685800" lvl="1">
                <a:lnSpc>
                  <a:spcPct val="90000"/>
                </a:lnSpc>
                <a:spcBef>
                  <a:spcPts val="1200"/>
                </a:spcBef>
                <a:buSzPct val="90000"/>
                <a:defRPr/>
              </a:pPr>
              <a:r>
                <a:rPr lang="en-US" sz="2000">
                  <a:solidFill>
                    <a:srgbClr val="000000"/>
                  </a:solidFill>
                  <a:latin typeface="Calibri" panose="020F0502020204030204"/>
                  <a:ea typeface="Calibri"/>
                  <a:cs typeface="Calibri"/>
                </a:rPr>
                <a:t>When it is your turn to speak, </a:t>
              </a: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Press*6 </a:t>
              </a:r>
              <a:r>
                <a:rPr lang="en-US" sz="2000" i="1">
                  <a:solidFill>
                    <a:srgbClr val="000000"/>
                  </a:solidFill>
                  <a:latin typeface="Calibri" panose="020F0502020204030204"/>
                  <a:ea typeface="Calibri"/>
                  <a:cs typeface="Calibri"/>
                </a:rPr>
                <a:t>unmute yourself</a:t>
              </a:r>
              <a:endParaRPr lang="en-US" sz="2000" i="1">
                <a:solidFill>
                  <a:srgbClr val="000000"/>
                </a:solidFill>
                <a:latin typeface="Calibri" panose="020F0502020204030204"/>
              </a:endParaRPr>
            </a:p>
            <a:p>
              <a:pPr marL="685800" lvl="1">
                <a:lnSpc>
                  <a:spcPct val="90000"/>
                </a:lnSpc>
                <a:spcBef>
                  <a:spcPts val="1200"/>
                </a:spcBef>
                <a:buSzPct val="90000"/>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To lower your hand</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click </a:t>
              </a: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Raise Hand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in your meeting controls.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800"/>
                </a:spcBef>
                <a:spcAft>
                  <a:spcPts val="0"/>
                </a:spcAft>
                <a:buClrTx/>
                <a:buSzPct val="90000"/>
                <a:buFont typeface="System Font Regular"/>
                <a:buChar char="&gt;"/>
                <a:tabLst/>
                <a:defRPr/>
              </a:pP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1800"/>
                </a:spcBef>
                <a:spcAft>
                  <a:spcPts val="0"/>
                </a:spcAft>
                <a:buClrTx/>
                <a:buSzPct val="90000"/>
                <a:buFont typeface="System Font Regular"/>
                <a:buChar char="&gt;"/>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Submit a Written Inquiry</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endParaRPr>
            </a:p>
            <a:p>
              <a:pPr marL="800100" lvl="1" indent="-342900">
                <a:lnSpc>
                  <a:spcPct val="90000"/>
                </a:lnSpc>
                <a:spcBef>
                  <a:spcPts val="1800"/>
                </a:spcBef>
                <a:buSzPct val="90000"/>
                <a:buFont typeface="Wingdings" panose="05000000000000000000" pitchFamily="2" charset="2"/>
                <a:buChar char="§"/>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Use the Q&amp;A function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to submit your comments and/or </a:t>
              </a:r>
              <a:r>
                <a:rPr lang="en-US" sz="2000">
                  <a:solidFill>
                    <a:srgbClr val="000000"/>
                  </a:solidFill>
                  <a:latin typeface="Calibri" panose="020F0502020204030204"/>
                </a:rPr>
                <a:t>question</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800100" lvl="1" indent="-342900">
                <a:lnSpc>
                  <a:spcPct val="90000"/>
                </a:lnSpc>
                <a:spcBef>
                  <a:spcPts val="1000"/>
                </a:spcBef>
                <a:buSzPct val="90000"/>
                <a:buFont typeface="Wingdings" panose="05000000000000000000" pitchFamily="2" charset="2"/>
                <a:buChar char="§"/>
                <a:defRPr/>
              </a:pPr>
              <a:r>
                <a:rPr lang="en-US" sz="2000">
                  <a:solidFill>
                    <a:srgbClr val="000000"/>
                  </a:solidFill>
                  <a:latin typeface="Calibri" panose="020F0502020204030204"/>
                </a:rPr>
                <a:t>Look for the</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 Q&amp;A button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on the control panel, at the bottom of your screen.</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5" name="Graphic 4" descr="Raised hand outline">
              <a:extLst>
                <a:ext uri="{FF2B5EF4-FFF2-40B4-BE49-F238E27FC236}">
                  <a16:creationId xmlns:a16="http://schemas.microsoft.com/office/drawing/2014/main" id="{E5B0A1BD-3DA4-D1F3-BC5B-17199E2A30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1160" y="1725212"/>
              <a:ext cx="337298" cy="337298"/>
            </a:xfrm>
            <a:prstGeom prst="rect">
              <a:avLst/>
            </a:prstGeom>
          </p:spPr>
        </p:pic>
        <p:pic>
          <p:nvPicPr>
            <p:cNvPr id="6" name="Graphic 5" descr="Hashtag with solid fill">
              <a:extLst>
                <a:ext uri="{FF2B5EF4-FFF2-40B4-BE49-F238E27FC236}">
                  <a16:creationId xmlns:a16="http://schemas.microsoft.com/office/drawing/2014/main" id="{976F7443-6451-CBDF-19F5-9385D6FE05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8993" y="2601500"/>
              <a:ext cx="293428" cy="293428"/>
            </a:xfrm>
            <a:prstGeom prst="rect">
              <a:avLst/>
            </a:prstGeom>
          </p:spPr>
        </p:pic>
        <p:grpSp>
          <p:nvGrpSpPr>
            <p:cNvPr id="17" name="Graphic 15" descr="Speaker phone outline">
              <a:extLst>
                <a:ext uri="{FF2B5EF4-FFF2-40B4-BE49-F238E27FC236}">
                  <a16:creationId xmlns:a16="http://schemas.microsoft.com/office/drawing/2014/main" id="{39F6FD64-C163-23F4-1D35-E889F73256F6}"/>
                </a:ext>
              </a:extLst>
            </p:cNvPr>
            <p:cNvGrpSpPr/>
            <p:nvPr/>
          </p:nvGrpSpPr>
          <p:grpSpPr>
            <a:xfrm>
              <a:off x="1614403" y="2194521"/>
              <a:ext cx="280405" cy="274216"/>
              <a:chOff x="830677" y="1313240"/>
              <a:chExt cx="280405" cy="274216"/>
            </a:xfrm>
            <a:solidFill>
              <a:srgbClr val="00B0C1"/>
            </a:solidFill>
          </p:grpSpPr>
          <p:sp>
            <p:nvSpPr>
              <p:cNvPr id="18" name="Freeform: Shape 17">
                <a:extLst>
                  <a:ext uri="{FF2B5EF4-FFF2-40B4-BE49-F238E27FC236}">
                    <a16:creationId xmlns:a16="http://schemas.microsoft.com/office/drawing/2014/main" id="{94F8958D-9112-D71F-4B60-EB4C929961A7}"/>
                  </a:ext>
                </a:extLst>
              </p:cNvPr>
              <p:cNvSpPr/>
              <p:nvPr/>
            </p:nvSpPr>
            <p:spPr>
              <a:xfrm>
                <a:off x="830677" y="1353174"/>
                <a:ext cx="233575" cy="234282"/>
              </a:xfrm>
              <a:custGeom>
                <a:avLst/>
                <a:gdLst>
                  <a:gd name="connsiteX0" fmla="*/ 189683 w 233575"/>
                  <a:gd name="connsiteY0" fmla="*/ 142846 h 234282"/>
                  <a:gd name="connsiteX1" fmla="*/ 171698 w 233575"/>
                  <a:gd name="connsiteY1" fmla="*/ 142686 h 234282"/>
                  <a:gd name="connsiteX2" fmla="*/ 171538 w 233575"/>
                  <a:gd name="connsiteY2" fmla="*/ 142846 h 234282"/>
                  <a:gd name="connsiteX3" fmla="*/ 149903 w 233575"/>
                  <a:gd name="connsiteY3" fmla="*/ 165383 h 234282"/>
                  <a:gd name="connsiteX4" fmla="*/ 141122 w 233575"/>
                  <a:gd name="connsiteY4" fmla="*/ 165383 h 234282"/>
                  <a:gd name="connsiteX5" fmla="*/ 68528 w 233575"/>
                  <a:gd name="connsiteY5" fmla="*/ 93084 h 234282"/>
                  <a:gd name="connsiteX6" fmla="*/ 68528 w 233575"/>
                  <a:gd name="connsiteY6" fmla="*/ 84303 h 234282"/>
                  <a:gd name="connsiteX7" fmla="*/ 91062 w 233575"/>
                  <a:gd name="connsiteY7" fmla="*/ 62054 h 234282"/>
                  <a:gd name="connsiteX8" fmla="*/ 91221 w 233575"/>
                  <a:gd name="connsiteY8" fmla="*/ 44069 h 234282"/>
                  <a:gd name="connsiteX9" fmla="*/ 91062 w 233575"/>
                  <a:gd name="connsiteY9" fmla="*/ 43909 h 234282"/>
                  <a:gd name="connsiteX10" fmla="*/ 50677 w 233575"/>
                  <a:gd name="connsiteY10" fmla="*/ 3805 h 234282"/>
                  <a:gd name="connsiteX11" fmla="*/ 41896 w 233575"/>
                  <a:gd name="connsiteY11" fmla="*/ 0 h 234282"/>
                  <a:gd name="connsiteX12" fmla="*/ 32825 w 233575"/>
                  <a:gd name="connsiteY12" fmla="*/ 3805 h 234282"/>
                  <a:gd name="connsiteX13" fmla="*/ 9704 w 233575"/>
                  <a:gd name="connsiteY13" fmla="*/ 26930 h 234282"/>
                  <a:gd name="connsiteX14" fmla="*/ 47 w 233575"/>
                  <a:gd name="connsiteY14" fmla="*/ 47715 h 234282"/>
                  <a:gd name="connsiteX15" fmla="*/ 6780 w 233575"/>
                  <a:gd name="connsiteY15" fmla="*/ 85767 h 234282"/>
                  <a:gd name="connsiteX16" fmla="*/ 24338 w 233575"/>
                  <a:gd name="connsiteY16" fmla="*/ 116503 h 234282"/>
                  <a:gd name="connsiteX17" fmla="*/ 113595 w 233575"/>
                  <a:gd name="connsiteY17" fmla="*/ 208705 h 234282"/>
                  <a:gd name="connsiteX18" fmla="*/ 132026 w 233575"/>
                  <a:gd name="connsiteY18" fmla="*/ 220415 h 234282"/>
                  <a:gd name="connsiteX19" fmla="*/ 178846 w 233575"/>
                  <a:gd name="connsiteY19" fmla="*/ 234172 h 234282"/>
                  <a:gd name="connsiteX20" fmla="*/ 181655 w 233575"/>
                  <a:gd name="connsiteY20" fmla="*/ 234282 h 234282"/>
                  <a:gd name="connsiteX21" fmla="*/ 208697 w 233575"/>
                  <a:gd name="connsiteY21" fmla="*/ 222462 h 234282"/>
                  <a:gd name="connsiteX22" fmla="*/ 229766 w 233575"/>
                  <a:gd name="connsiteY22" fmla="*/ 201389 h 234282"/>
                  <a:gd name="connsiteX23" fmla="*/ 233571 w 233575"/>
                  <a:gd name="connsiteY23" fmla="*/ 192314 h 234282"/>
                  <a:gd name="connsiteX24" fmla="*/ 230060 w 233575"/>
                  <a:gd name="connsiteY24" fmla="*/ 183239 h 234282"/>
                  <a:gd name="connsiteX25" fmla="*/ 38844 w 233575"/>
                  <a:gd name="connsiteY25" fmla="*/ 9824 h 234282"/>
                  <a:gd name="connsiteX26" fmla="*/ 41896 w 233575"/>
                  <a:gd name="connsiteY26" fmla="*/ 8513 h 234282"/>
                  <a:gd name="connsiteX27" fmla="*/ 44679 w 233575"/>
                  <a:gd name="connsiteY27" fmla="*/ 9845 h 234282"/>
                  <a:gd name="connsiteX28" fmla="*/ 85039 w 233575"/>
                  <a:gd name="connsiteY28" fmla="*/ 49924 h 234282"/>
                  <a:gd name="connsiteX29" fmla="*/ 85203 w 233575"/>
                  <a:gd name="connsiteY29" fmla="*/ 55875 h 234282"/>
                  <a:gd name="connsiteX30" fmla="*/ 85081 w 233575"/>
                  <a:gd name="connsiteY30" fmla="*/ 55998 h 234282"/>
                  <a:gd name="connsiteX31" fmla="*/ 77773 w 233575"/>
                  <a:gd name="connsiteY31" fmla="*/ 63233 h 234282"/>
                  <a:gd name="connsiteX32" fmla="*/ 31616 w 233575"/>
                  <a:gd name="connsiteY32" fmla="*/ 17060 h 234282"/>
                  <a:gd name="connsiteX33" fmla="*/ 202682 w 233575"/>
                  <a:gd name="connsiteY33" fmla="*/ 216444 h 234282"/>
                  <a:gd name="connsiteX34" fmla="*/ 202572 w 233575"/>
                  <a:gd name="connsiteY34" fmla="*/ 216554 h 234282"/>
                  <a:gd name="connsiteX35" fmla="*/ 202461 w 233575"/>
                  <a:gd name="connsiteY35" fmla="*/ 216669 h 234282"/>
                  <a:gd name="connsiteX36" fmla="*/ 181660 w 233575"/>
                  <a:gd name="connsiteY36" fmla="*/ 225769 h 234282"/>
                  <a:gd name="connsiteX37" fmla="*/ 179446 w 233575"/>
                  <a:gd name="connsiteY37" fmla="*/ 225680 h 234282"/>
                  <a:gd name="connsiteX38" fmla="*/ 135971 w 233575"/>
                  <a:gd name="connsiteY38" fmla="*/ 212868 h 234282"/>
                  <a:gd name="connsiteX39" fmla="*/ 118699 w 233575"/>
                  <a:gd name="connsiteY39" fmla="*/ 201895 h 234282"/>
                  <a:gd name="connsiteX40" fmla="*/ 118605 w 233575"/>
                  <a:gd name="connsiteY40" fmla="*/ 201827 h 234282"/>
                  <a:gd name="connsiteX41" fmla="*/ 118511 w 233575"/>
                  <a:gd name="connsiteY41" fmla="*/ 201759 h 234282"/>
                  <a:gd name="connsiteX42" fmla="*/ 31323 w 233575"/>
                  <a:gd name="connsiteY42" fmla="*/ 111633 h 234282"/>
                  <a:gd name="connsiteX43" fmla="*/ 14723 w 233575"/>
                  <a:gd name="connsiteY43" fmla="*/ 82639 h 234282"/>
                  <a:gd name="connsiteX44" fmla="*/ 8564 w 233575"/>
                  <a:gd name="connsiteY44" fmla="*/ 48281 h 234282"/>
                  <a:gd name="connsiteX45" fmla="*/ 8564 w 233575"/>
                  <a:gd name="connsiteY45" fmla="*/ 48153 h 234282"/>
                  <a:gd name="connsiteX46" fmla="*/ 8564 w 233575"/>
                  <a:gd name="connsiteY46" fmla="*/ 48030 h 234282"/>
                  <a:gd name="connsiteX47" fmla="*/ 15578 w 233575"/>
                  <a:gd name="connsiteY47" fmla="*/ 33102 h 234282"/>
                  <a:gd name="connsiteX48" fmla="*/ 15659 w 233575"/>
                  <a:gd name="connsiteY48" fmla="*/ 33026 h 234282"/>
                  <a:gd name="connsiteX49" fmla="*/ 15736 w 233575"/>
                  <a:gd name="connsiteY49" fmla="*/ 32949 h 234282"/>
                  <a:gd name="connsiteX50" fmla="*/ 25615 w 233575"/>
                  <a:gd name="connsiteY50" fmla="*/ 23074 h 234282"/>
                  <a:gd name="connsiteX51" fmla="*/ 71716 w 233575"/>
                  <a:gd name="connsiteY51" fmla="*/ 69192 h 234282"/>
                  <a:gd name="connsiteX52" fmla="*/ 62505 w 233575"/>
                  <a:gd name="connsiteY52" fmla="*/ 78284 h 234282"/>
                  <a:gd name="connsiteX53" fmla="*/ 62505 w 233575"/>
                  <a:gd name="connsiteY53" fmla="*/ 99115 h 234282"/>
                  <a:gd name="connsiteX54" fmla="*/ 135082 w 233575"/>
                  <a:gd name="connsiteY54" fmla="*/ 171402 h 234282"/>
                  <a:gd name="connsiteX55" fmla="*/ 156023 w 233575"/>
                  <a:gd name="connsiteY55" fmla="*/ 171283 h 234282"/>
                  <a:gd name="connsiteX56" fmla="*/ 164736 w 233575"/>
                  <a:gd name="connsiteY56" fmla="*/ 162212 h 234282"/>
                  <a:gd name="connsiteX57" fmla="*/ 210825 w 233575"/>
                  <a:gd name="connsiteY57" fmla="*/ 208305 h 234282"/>
                  <a:gd name="connsiteX58" fmla="*/ 223752 w 233575"/>
                  <a:gd name="connsiteY58" fmla="*/ 195370 h 234282"/>
                  <a:gd name="connsiteX59" fmla="*/ 216843 w 233575"/>
                  <a:gd name="connsiteY59" fmla="*/ 202270 h 234282"/>
                  <a:gd name="connsiteX60" fmla="*/ 170631 w 233575"/>
                  <a:gd name="connsiteY60" fmla="*/ 156075 h 234282"/>
                  <a:gd name="connsiteX61" fmla="*/ 177569 w 233575"/>
                  <a:gd name="connsiteY61" fmla="*/ 148864 h 234282"/>
                  <a:gd name="connsiteX62" fmla="*/ 183521 w 233575"/>
                  <a:gd name="connsiteY62" fmla="*/ 148712 h 234282"/>
                  <a:gd name="connsiteX63" fmla="*/ 183673 w 233575"/>
                  <a:gd name="connsiteY63" fmla="*/ 148864 h 234282"/>
                  <a:gd name="connsiteX64" fmla="*/ 224058 w 233575"/>
                  <a:gd name="connsiteY64" fmla="*/ 189262 h 234282"/>
                  <a:gd name="connsiteX65" fmla="*/ 223764 w 233575"/>
                  <a:gd name="connsiteY65" fmla="*/ 195370 h 23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3575" h="234282">
                    <a:moveTo>
                      <a:pt x="189683" y="142846"/>
                    </a:moveTo>
                    <a:cubicBezTo>
                      <a:pt x="184761" y="137835"/>
                      <a:pt x="176708" y="137764"/>
                      <a:pt x="171698" y="142686"/>
                    </a:cubicBezTo>
                    <a:cubicBezTo>
                      <a:pt x="171644" y="142739"/>
                      <a:pt x="171591" y="142792"/>
                      <a:pt x="171538" y="142846"/>
                    </a:cubicBezTo>
                    <a:lnTo>
                      <a:pt x="149903" y="165383"/>
                    </a:lnTo>
                    <a:cubicBezTo>
                      <a:pt x="147444" y="167727"/>
                      <a:pt x="143580" y="167727"/>
                      <a:pt x="141122" y="165383"/>
                    </a:cubicBezTo>
                    <a:lnTo>
                      <a:pt x="68528" y="93084"/>
                    </a:lnTo>
                    <a:cubicBezTo>
                      <a:pt x="66185" y="90626"/>
                      <a:pt x="66185" y="86761"/>
                      <a:pt x="68528" y="84303"/>
                    </a:cubicBezTo>
                    <a:lnTo>
                      <a:pt x="91062" y="62054"/>
                    </a:lnTo>
                    <a:cubicBezTo>
                      <a:pt x="96072" y="57132"/>
                      <a:pt x="96144" y="49080"/>
                      <a:pt x="91221" y="44069"/>
                    </a:cubicBezTo>
                    <a:cubicBezTo>
                      <a:pt x="91169" y="44015"/>
                      <a:pt x="91115" y="43962"/>
                      <a:pt x="91062" y="43909"/>
                    </a:cubicBezTo>
                    <a:lnTo>
                      <a:pt x="50677" y="3805"/>
                    </a:lnTo>
                    <a:cubicBezTo>
                      <a:pt x="48359" y="1440"/>
                      <a:pt x="45207" y="74"/>
                      <a:pt x="41896" y="0"/>
                    </a:cubicBezTo>
                    <a:cubicBezTo>
                      <a:pt x="38499" y="71"/>
                      <a:pt x="35256" y="1431"/>
                      <a:pt x="32825" y="3805"/>
                    </a:cubicBezTo>
                    <a:lnTo>
                      <a:pt x="9704" y="26930"/>
                    </a:lnTo>
                    <a:cubicBezTo>
                      <a:pt x="3877" y="32319"/>
                      <a:pt x="407" y="39786"/>
                      <a:pt x="47" y="47715"/>
                    </a:cubicBezTo>
                    <a:cubicBezTo>
                      <a:pt x="-363" y="60728"/>
                      <a:pt x="1930" y="73684"/>
                      <a:pt x="6780" y="85767"/>
                    </a:cubicBezTo>
                    <a:cubicBezTo>
                      <a:pt x="11595" y="96571"/>
                      <a:pt x="17477" y="106867"/>
                      <a:pt x="24338" y="116503"/>
                    </a:cubicBezTo>
                    <a:cubicBezTo>
                      <a:pt x="48191" y="152446"/>
                      <a:pt x="78445" y="183699"/>
                      <a:pt x="113595" y="208705"/>
                    </a:cubicBezTo>
                    <a:cubicBezTo>
                      <a:pt x="119447" y="213050"/>
                      <a:pt x="125606" y="216963"/>
                      <a:pt x="132026" y="220415"/>
                    </a:cubicBezTo>
                    <a:cubicBezTo>
                      <a:pt x="146565" y="228062"/>
                      <a:pt x="162481" y="232738"/>
                      <a:pt x="178846" y="234172"/>
                    </a:cubicBezTo>
                    <a:cubicBezTo>
                      <a:pt x="179783" y="234248"/>
                      <a:pt x="180723" y="234282"/>
                      <a:pt x="181655" y="234282"/>
                    </a:cubicBezTo>
                    <a:cubicBezTo>
                      <a:pt x="191916" y="234250"/>
                      <a:pt x="201705" y="229971"/>
                      <a:pt x="208697" y="222462"/>
                    </a:cubicBezTo>
                    <a:lnTo>
                      <a:pt x="229766" y="201389"/>
                    </a:lnTo>
                    <a:cubicBezTo>
                      <a:pt x="232189" y="198989"/>
                      <a:pt x="233557" y="195724"/>
                      <a:pt x="233571" y="192314"/>
                    </a:cubicBezTo>
                    <a:cubicBezTo>
                      <a:pt x="233663" y="188941"/>
                      <a:pt x="232399" y="185672"/>
                      <a:pt x="230060" y="183239"/>
                    </a:cubicBezTo>
                    <a:close/>
                    <a:moveTo>
                      <a:pt x="38844" y="9824"/>
                    </a:moveTo>
                    <a:cubicBezTo>
                      <a:pt x="39678" y="9046"/>
                      <a:pt x="40757" y="8583"/>
                      <a:pt x="41896" y="8513"/>
                    </a:cubicBezTo>
                    <a:cubicBezTo>
                      <a:pt x="42957" y="8595"/>
                      <a:pt x="43949" y="9070"/>
                      <a:pt x="44679" y="9845"/>
                    </a:cubicBezTo>
                    <a:lnTo>
                      <a:pt x="85039" y="49924"/>
                    </a:lnTo>
                    <a:cubicBezTo>
                      <a:pt x="86727" y="51522"/>
                      <a:pt x="86801" y="54186"/>
                      <a:pt x="85203" y="55875"/>
                    </a:cubicBezTo>
                    <a:cubicBezTo>
                      <a:pt x="85163" y="55916"/>
                      <a:pt x="85123" y="55958"/>
                      <a:pt x="85081" y="55998"/>
                    </a:cubicBezTo>
                    <a:lnTo>
                      <a:pt x="77773" y="63233"/>
                    </a:lnTo>
                    <a:lnTo>
                      <a:pt x="31616" y="17060"/>
                    </a:lnTo>
                    <a:close/>
                    <a:moveTo>
                      <a:pt x="202682" y="216444"/>
                    </a:moveTo>
                    <a:lnTo>
                      <a:pt x="202572" y="216554"/>
                    </a:lnTo>
                    <a:lnTo>
                      <a:pt x="202461" y="216669"/>
                    </a:lnTo>
                    <a:cubicBezTo>
                      <a:pt x="197089" y="222455"/>
                      <a:pt x="189555" y="225751"/>
                      <a:pt x="181660" y="225769"/>
                    </a:cubicBezTo>
                    <a:cubicBezTo>
                      <a:pt x="180949" y="225769"/>
                      <a:pt x="180234" y="225744"/>
                      <a:pt x="179446" y="225680"/>
                    </a:cubicBezTo>
                    <a:cubicBezTo>
                      <a:pt x="164248" y="224340"/>
                      <a:pt x="149468" y="219984"/>
                      <a:pt x="135971" y="212868"/>
                    </a:cubicBezTo>
                    <a:cubicBezTo>
                      <a:pt x="129957" y="209631"/>
                      <a:pt x="124185" y="205964"/>
                      <a:pt x="118699" y="201895"/>
                    </a:cubicBezTo>
                    <a:lnTo>
                      <a:pt x="118605" y="201827"/>
                    </a:lnTo>
                    <a:lnTo>
                      <a:pt x="118511" y="201759"/>
                    </a:lnTo>
                    <a:cubicBezTo>
                      <a:pt x="84152" y="177336"/>
                      <a:pt x="54594" y="146782"/>
                      <a:pt x="31323" y="111633"/>
                    </a:cubicBezTo>
                    <a:cubicBezTo>
                      <a:pt x="24841" y="102543"/>
                      <a:pt x="19280" y="92830"/>
                      <a:pt x="14723" y="82639"/>
                    </a:cubicBezTo>
                    <a:cubicBezTo>
                      <a:pt x="10376" y="71718"/>
                      <a:pt x="8281" y="60031"/>
                      <a:pt x="8564" y="48281"/>
                    </a:cubicBezTo>
                    <a:lnTo>
                      <a:pt x="8564" y="48153"/>
                    </a:lnTo>
                    <a:lnTo>
                      <a:pt x="8564" y="48030"/>
                    </a:lnTo>
                    <a:cubicBezTo>
                      <a:pt x="8852" y="42326"/>
                      <a:pt x="11371" y="36965"/>
                      <a:pt x="15578" y="33102"/>
                    </a:cubicBezTo>
                    <a:lnTo>
                      <a:pt x="15659" y="33026"/>
                    </a:lnTo>
                    <a:lnTo>
                      <a:pt x="15736" y="32949"/>
                    </a:lnTo>
                    <a:lnTo>
                      <a:pt x="25615" y="23074"/>
                    </a:lnTo>
                    <a:lnTo>
                      <a:pt x="71716" y="69192"/>
                    </a:lnTo>
                    <a:lnTo>
                      <a:pt x="62505" y="78284"/>
                    </a:lnTo>
                    <a:cubicBezTo>
                      <a:pt x="56844" y="84074"/>
                      <a:pt x="56844" y="93326"/>
                      <a:pt x="62505" y="99115"/>
                    </a:cubicBezTo>
                    <a:lnTo>
                      <a:pt x="135082" y="171402"/>
                    </a:lnTo>
                    <a:cubicBezTo>
                      <a:pt x="140912" y="177117"/>
                      <a:pt x="150259" y="177064"/>
                      <a:pt x="156023" y="171283"/>
                    </a:cubicBezTo>
                    <a:lnTo>
                      <a:pt x="164736" y="162212"/>
                    </a:lnTo>
                    <a:lnTo>
                      <a:pt x="210825" y="208305"/>
                    </a:lnTo>
                    <a:close/>
                    <a:moveTo>
                      <a:pt x="223752" y="195370"/>
                    </a:moveTo>
                    <a:lnTo>
                      <a:pt x="216843" y="202270"/>
                    </a:lnTo>
                    <a:lnTo>
                      <a:pt x="170631" y="156075"/>
                    </a:lnTo>
                    <a:lnTo>
                      <a:pt x="177569" y="148864"/>
                    </a:lnTo>
                    <a:cubicBezTo>
                      <a:pt x="179171" y="147179"/>
                      <a:pt x="181835" y="147111"/>
                      <a:pt x="183521" y="148712"/>
                    </a:cubicBezTo>
                    <a:cubicBezTo>
                      <a:pt x="183573" y="148761"/>
                      <a:pt x="183624" y="148812"/>
                      <a:pt x="183673" y="148864"/>
                    </a:cubicBezTo>
                    <a:lnTo>
                      <a:pt x="224058" y="189262"/>
                    </a:lnTo>
                    <a:cubicBezTo>
                      <a:pt x="225523" y="191078"/>
                      <a:pt x="225397" y="193703"/>
                      <a:pt x="223764" y="195370"/>
                    </a:cubicBezTo>
                    <a:close/>
                  </a:path>
                </a:pathLst>
              </a:custGeom>
              <a:solidFill>
                <a:srgbClr val="00B0C1"/>
              </a:solidFill>
              <a:ln w="416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2E9AC2A-2CC8-9B94-F42B-F62230123932}"/>
                  </a:ext>
                </a:extLst>
              </p:cNvPr>
              <p:cNvSpPr/>
              <p:nvPr/>
            </p:nvSpPr>
            <p:spPr>
              <a:xfrm>
                <a:off x="966236" y="1313240"/>
                <a:ext cx="144846" cy="144850"/>
              </a:xfrm>
              <a:custGeom>
                <a:avLst/>
                <a:gdLst>
                  <a:gd name="connsiteX0" fmla="*/ 103303 w 144846"/>
                  <a:gd name="connsiteY0" fmla="*/ 41543 h 144850"/>
                  <a:gd name="connsiteX1" fmla="*/ 0 w 144846"/>
                  <a:gd name="connsiteY1" fmla="*/ 43 h 144850"/>
                  <a:gd name="connsiteX2" fmla="*/ 175 w 144846"/>
                  <a:gd name="connsiteY2" fmla="*/ 8556 h 144850"/>
                  <a:gd name="connsiteX3" fmla="*/ 136291 w 144846"/>
                  <a:gd name="connsiteY3" fmla="*/ 138949 h 144850"/>
                  <a:gd name="connsiteX4" fmla="*/ 136291 w 144846"/>
                  <a:gd name="connsiteY4" fmla="*/ 144676 h 144850"/>
                  <a:gd name="connsiteX5" fmla="*/ 144804 w 144846"/>
                  <a:gd name="connsiteY5" fmla="*/ 144851 h 144850"/>
                  <a:gd name="connsiteX6" fmla="*/ 103303 w 144846"/>
                  <a:gd name="connsiteY6" fmla="*/ 41543 h 14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46" h="144850">
                    <a:moveTo>
                      <a:pt x="103303" y="41543"/>
                    </a:moveTo>
                    <a:cubicBezTo>
                      <a:pt x="76037" y="14099"/>
                      <a:pt x="38675" y="-910"/>
                      <a:pt x="0" y="43"/>
                    </a:cubicBezTo>
                    <a:lnTo>
                      <a:pt x="175" y="8556"/>
                    </a:lnTo>
                    <a:cubicBezTo>
                      <a:pt x="73769" y="6975"/>
                      <a:pt x="134711" y="65355"/>
                      <a:pt x="136291" y="138949"/>
                    </a:cubicBezTo>
                    <a:cubicBezTo>
                      <a:pt x="136332" y="140858"/>
                      <a:pt x="136332" y="142768"/>
                      <a:pt x="136291" y="144676"/>
                    </a:cubicBezTo>
                    <a:lnTo>
                      <a:pt x="144804" y="144851"/>
                    </a:lnTo>
                    <a:cubicBezTo>
                      <a:pt x="145762" y="106174"/>
                      <a:pt x="130752" y="68808"/>
                      <a:pt x="103303" y="41543"/>
                    </a:cubicBezTo>
                    <a:close/>
                  </a:path>
                </a:pathLst>
              </a:custGeom>
              <a:solidFill>
                <a:srgbClr val="00B0C1"/>
              </a:solidFill>
              <a:ln w="416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82EBB3A-CD9B-F628-6F87-D591B422EFB8}"/>
                  </a:ext>
                </a:extLst>
              </p:cNvPr>
              <p:cNvSpPr/>
              <p:nvPr/>
            </p:nvSpPr>
            <p:spPr>
              <a:xfrm>
                <a:off x="966202" y="1357775"/>
                <a:ext cx="100359" cy="100354"/>
              </a:xfrm>
              <a:custGeom>
                <a:avLst/>
                <a:gdLst>
                  <a:gd name="connsiteX0" fmla="*/ 0 w 100359"/>
                  <a:gd name="connsiteY0" fmla="*/ 48 h 100354"/>
                  <a:gd name="connsiteX1" fmla="*/ 260 w 100359"/>
                  <a:gd name="connsiteY1" fmla="*/ 8560 h 100354"/>
                  <a:gd name="connsiteX2" fmla="*/ 91798 w 100359"/>
                  <a:gd name="connsiteY2" fmla="*/ 94530 h 100354"/>
                  <a:gd name="connsiteX3" fmla="*/ 91798 w 100359"/>
                  <a:gd name="connsiteY3" fmla="*/ 100095 h 100354"/>
                  <a:gd name="connsiteX4" fmla="*/ 100311 w 100359"/>
                  <a:gd name="connsiteY4" fmla="*/ 100355 h 100354"/>
                  <a:gd name="connsiteX5" fmla="*/ 6075 w 100359"/>
                  <a:gd name="connsiteY5" fmla="*/ 48 h 100354"/>
                  <a:gd name="connsiteX6" fmla="*/ 0 w 100359"/>
                  <a:gd name="connsiteY6" fmla="*/ 48 h 10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9" h="100354">
                    <a:moveTo>
                      <a:pt x="0" y="48"/>
                    </a:moveTo>
                    <a:lnTo>
                      <a:pt x="260" y="8560"/>
                    </a:lnTo>
                    <a:cubicBezTo>
                      <a:pt x="49277" y="7023"/>
                      <a:pt x="90260" y="45512"/>
                      <a:pt x="91798" y="94530"/>
                    </a:cubicBezTo>
                    <a:cubicBezTo>
                      <a:pt x="91856" y="96384"/>
                      <a:pt x="91856" y="98240"/>
                      <a:pt x="91798" y="100095"/>
                    </a:cubicBezTo>
                    <a:lnTo>
                      <a:pt x="100311" y="100355"/>
                    </a:lnTo>
                    <a:cubicBezTo>
                      <a:pt x="101988" y="46633"/>
                      <a:pt x="59797" y="1724"/>
                      <a:pt x="6075" y="48"/>
                    </a:cubicBezTo>
                    <a:cubicBezTo>
                      <a:pt x="4050" y="-16"/>
                      <a:pt x="2024" y="-16"/>
                      <a:pt x="0" y="48"/>
                    </a:cubicBezTo>
                    <a:close/>
                  </a:path>
                </a:pathLst>
              </a:custGeom>
              <a:solidFill>
                <a:srgbClr val="00B0C1"/>
              </a:solidFill>
              <a:ln w="416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A40459D-13B5-2E03-1963-175EA39B79D9}"/>
                  </a:ext>
                </a:extLst>
              </p:cNvPr>
              <p:cNvSpPr/>
              <p:nvPr/>
            </p:nvSpPr>
            <p:spPr>
              <a:xfrm>
                <a:off x="966083" y="1402336"/>
                <a:ext cx="55910" cy="55912"/>
              </a:xfrm>
              <a:custGeom>
                <a:avLst/>
                <a:gdLst>
                  <a:gd name="connsiteX0" fmla="*/ 55810 w 55910"/>
                  <a:gd name="connsiteY0" fmla="*/ 55913 h 55912"/>
                  <a:gd name="connsiteX1" fmla="*/ 6441 w 55910"/>
                  <a:gd name="connsiteY1" fmla="*/ 99 h 55912"/>
                  <a:gd name="connsiteX2" fmla="*/ 0 w 55910"/>
                  <a:gd name="connsiteY2" fmla="*/ 98 h 55912"/>
                  <a:gd name="connsiteX3" fmla="*/ 498 w 55910"/>
                  <a:gd name="connsiteY3" fmla="*/ 8611 h 55912"/>
                  <a:gd name="connsiteX4" fmla="*/ 47319 w 55910"/>
                  <a:gd name="connsiteY4" fmla="*/ 49986 h 55912"/>
                  <a:gd name="connsiteX5" fmla="*/ 47319 w 55910"/>
                  <a:gd name="connsiteY5" fmla="*/ 55432 h 5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10" h="55912">
                    <a:moveTo>
                      <a:pt x="55810" y="55913"/>
                    </a:moveTo>
                    <a:cubicBezTo>
                      <a:pt x="57590" y="26867"/>
                      <a:pt x="35487" y="1878"/>
                      <a:pt x="6441" y="99"/>
                    </a:cubicBezTo>
                    <a:cubicBezTo>
                      <a:pt x="4296" y="-33"/>
                      <a:pt x="2145" y="-33"/>
                      <a:pt x="0" y="98"/>
                    </a:cubicBezTo>
                    <a:lnTo>
                      <a:pt x="498" y="8611"/>
                    </a:lnTo>
                    <a:cubicBezTo>
                      <a:pt x="24852" y="7107"/>
                      <a:pt x="45815" y="25631"/>
                      <a:pt x="47319" y="49986"/>
                    </a:cubicBezTo>
                    <a:cubicBezTo>
                      <a:pt x="47431" y="51799"/>
                      <a:pt x="47431" y="53618"/>
                      <a:pt x="47319" y="55432"/>
                    </a:cubicBezTo>
                    <a:close/>
                  </a:path>
                </a:pathLst>
              </a:custGeom>
              <a:solidFill>
                <a:srgbClr val="00B0C1"/>
              </a:solidFill>
              <a:ln w="4167" cap="flat">
                <a:noFill/>
                <a:prstDash val="solid"/>
                <a:miter/>
              </a:ln>
            </p:spPr>
            <p:txBody>
              <a:bodyPr rtlCol="0" anchor="ctr"/>
              <a:lstStyle/>
              <a:p>
                <a:endParaRPr lang="en-US"/>
              </a:p>
            </p:txBody>
          </p:sp>
        </p:grpSp>
        <p:pic>
          <p:nvPicPr>
            <p:cNvPr id="25" name="Graphic 24" descr="Megaphone with solid fill">
              <a:extLst>
                <a:ext uri="{FF2B5EF4-FFF2-40B4-BE49-F238E27FC236}">
                  <a16:creationId xmlns:a16="http://schemas.microsoft.com/office/drawing/2014/main" id="{B9DFB01B-6208-3253-173E-D93C482C60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8484" y="1050671"/>
              <a:ext cx="742672" cy="742672"/>
            </a:xfrm>
            <a:prstGeom prst="rect">
              <a:avLst/>
            </a:prstGeom>
          </p:spPr>
        </p:pic>
        <p:pic>
          <p:nvPicPr>
            <p:cNvPr id="32" name="Graphic 31" descr="Raised hand outline">
              <a:extLst>
                <a:ext uri="{FF2B5EF4-FFF2-40B4-BE49-F238E27FC236}">
                  <a16:creationId xmlns:a16="http://schemas.microsoft.com/office/drawing/2014/main" id="{D2CD38E8-08E5-7E1B-A5D3-8EAD07858C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7058" y="3002510"/>
              <a:ext cx="337298" cy="337298"/>
            </a:xfrm>
            <a:prstGeom prst="rect">
              <a:avLst/>
            </a:prstGeom>
          </p:spPr>
        </p:pic>
        <p:pic>
          <p:nvPicPr>
            <p:cNvPr id="34" name="Graphic 33" descr="Chat with solid fill">
              <a:extLst>
                <a:ext uri="{FF2B5EF4-FFF2-40B4-BE49-F238E27FC236}">
                  <a16:creationId xmlns:a16="http://schemas.microsoft.com/office/drawing/2014/main" id="{5635B130-4A94-D830-229B-2073A02079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1996" y="3896341"/>
              <a:ext cx="801948" cy="801948"/>
            </a:xfrm>
            <a:prstGeom prst="rect">
              <a:avLst/>
            </a:prstGeom>
          </p:spPr>
        </p:pic>
      </p:grpSp>
      <p:pic>
        <p:nvPicPr>
          <p:cNvPr id="1026" name="Picture 2" descr="New “Q&amp;A” Feature for Meetings – The VCU Zoom Blog">
            <a:extLst>
              <a:ext uri="{FF2B5EF4-FFF2-40B4-BE49-F238E27FC236}">
                <a16:creationId xmlns:a16="http://schemas.microsoft.com/office/drawing/2014/main" id="{C2DB86AA-3AF5-2A29-D6C2-87E405BAEFDD}"/>
              </a:ext>
            </a:extLst>
          </p:cNvPr>
          <p:cNvPicPr>
            <a:picLocks noChangeAspect="1" noChangeArrowheads="1"/>
          </p:cNvPicPr>
          <p:nvPr/>
        </p:nvPicPr>
        <p:blipFill rotWithShape="1">
          <a:blip r:embed="rId13">
            <a:alphaModFix amt="75000"/>
            <a:extLst>
              <a:ext uri="{28A0092B-C50C-407E-A947-70E740481C1C}">
                <a14:useLocalDpi xmlns:a14="http://schemas.microsoft.com/office/drawing/2010/main" val="0"/>
              </a:ext>
            </a:extLst>
          </a:blip>
          <a:srcRect t="12262" r="24026"/>
          <a:stretch/>
        </p:blipFill>
        <p:spPr bwMode="auto">
          <a:xfrm>
            <a:off x="9999676" y="4636811"/>
            <a:ext cx="1666715" cy="6670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raise hand on Zoom (walkthrough guide w/ screenshots)">
            <a:extLst>
              <a:ext uri="{FF2B5EF4-FFF2-40B4-BE49-F238E27FC236}">
                <a16:creationId xmlns:a16="http://schemas.microsoft.com/office/drawing/2014/main" id="{74777E40-691E-1D20-F193-E4ADB7DB2A44}"/>
              </a:ext>
            </a:extLst>
          </p:cNvPr>
          <p:cNvPicPr>
            <a:picLocks noChangeAspect="1" noChangeArrowheads="1"/>
          </p:cNvPicPr>
          <p:nvPr/>
        </p:nvPicPr>
        <p:blipFill rotWithShape="1">
          <a:blip r:embed="rId14">
            <a:alphaModFix amt="75000"/>
            <a:extLst>
              <a:ext uri="{28A0092B-C50C-407E-A947-70E740481C1C}">
                <a14:useLocalDpi xmlns:a14="http://schemas.microsoft.com/office/drawing/2010/main" val="0"/>
              </a:ext>
            </a:extLst>
          </a:blip>
          <a:srcRect t="30366" b="18119"/>
          <a:stretch/>
        </p:blipFill>
        <p:spPr bwMode="auto">
          <a:xfrm>
            <a:off x="10005038" y="2822454"/>
            <a:ext cx="1666715" cy="6625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o Raise a Hand In Zoom">
            <a:extLst>
              <a:ext uri="{FF2B5EF4-FFF2-40B4-BE49-F238E27FC236}">
                <a16:creationId xmlns:a16="http://schemas.microsoft.com/office/drawing/2014/main" id="{3B9789E2-22F4-14CA-6C71-8806D975132D}"/>
              </a:ext>
            </a:extLst>
          </p:cNvPr>
          <p:cNvPicPr>
            <a:picLocks noChangeAspect="1" noChangeArrowheads="1"/>
          </p:cNvPicPr>
          <p:nvPr/>
        </p:nvPicPr>
        <p:blipFill rotWithShape="1">
          <a:blip r:embed="rId15">
            <a:alphaModFix amt="75000"/>
            <a:extLst>
              <a:ext uri="{28A0092B-C50C-407E-A947-70E740481C1C}">
                <a14:useLocalDpi xmlns:a14="http://schemas.microsoft.com/office/drawing/2010/main" val="0"/>
              </a:ext>
            </a:extLst>
          </a:blip>
          <a:srcRect/>
          <a:stretch/>
        </p:blipFill>
        <p:spPr bwMode="auto">
          <a:xfrm>
            <a:off x="10020463" y="1824899"/>
            <a:ext cx="1645928" cy="66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45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p:cNvSpPr txBox="1"/>
          <p:nvPr/>
        </p:nvSpPr>
        <p:spPr>
          <a:xfrm>
            <a:off x="11732566"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a:solidFill>
                  <a:srgbClr val="888888"/>
                </a:solidFill>
                <a:latin typeface="Calibri"/>
                <a:cs typeface="Calibri"/>
              </a:rPr>
              <a:t>40</a:t>
            </a:r>
            <a:endParaRPr sz="1200">
              <a:latin typeface="Calibri"/>
              <a:cs typeface="Calibri"/>
            </a:endParaRPr>
          </a:p>
        </p:txBody>
      </p:sp>
      <p:sp>
        <p:nvSpPr>
          <p:cNvPr id="5" name="object 5"/>
          <p:cNvSpPr txBox="1">
            <a:spLocks noGrp="1"/>
          </p:cNvSpPr>
          <p:nvPr>
            <p:ph type="title"/>
          </p:nvPr>
        </p:nvSpPr>
        <p:spPr>
          <a:xfrm>
            <a:off x="186239" y="200147"/>
            <a:ext cx="7635875" cy="486672"/>
          </a:xfrm>
          <a:prstGeom prst="rect">
            <a:avLst/>
          </a:prstGeom>
        </p:spPr>
        <p:txBody>
          <a:bodyPr vert="horz" wrap="square" lIns="0" tIns="12065" rIns="0" bIns="0" rtlCol="0">
            <a:spAutoFit/>
          </a:bodyPr>
          <a:lstStyle/>
          <a:p>
            <a:pPr marL="12700">
              <a:lnSpc>
                <a:spcPts val="3650"/>
              </a:lnSpc>
              <a:spcBef>
                <a:spcPts val="95"/>
              </a:spcBef>
            </a:pPr>
            <a:r>
              <a:rPr lang="en-US" sz="3200" spc="-15"/>
              <a:t>Question Cards</a:t>
            </a:r>
            <a:endParaRPr sz="3200" i="1">
              <a:solidFill>
                <a:srgbClr val="FFFF00"/>
              </a:solidFill>
            </a:endParaRPr>
          </a:p>
        </p:txBody>
      </p:sp>
      <p:sp>
        <p:nvSpPr>
          <p:cNvPr id="2" name="TextBox 1">
            <a:extLst>
              <a:ext uri="{FF2B5EF4-FFF2-40B4-BE49-F238E27FC236}">
                <a16:creationId xmlns:a16="http://schemas.microsoft.com/office/drawing/2014/main" id="{67D82BD9-BA3D-0121-59A6-CC258E4F7D6D}"/>
              </a:ext>
            </a:extLst>
          </p:cNvPr>
          <p:cNvSpPr txBox="1"/>
          <p:nvPr/>
        </p:nvSpPr>
        <p:spPr>
          <a:xfrm>
            <a:off x="3792070" y="662716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3" name="Picture 2">
            <a:extLst>
              <a:ext uri="{FF2B5EF4-FFF2-40B4-BE49-F238E27FC236}">
                <a16:creationId xmlns:a16="http://schemas.microsoft.com/office/drawing/2014/main" id="{80D565C2-946E-EC3D-56DB-0FC8EFDF2870}"/>
              </a:ext>
            </a:extLst>
          </p:cNvPr>
          <p:cNvPicPr>
            <a:picLocks noChangeAspect="1"/>
          </p:cNvPicPr>
          <p:nvPr/>
        </p:nvPicPr>
        <p:blipFill>
          <a:blip r:embed="rId2"/>
          <a:stretch>
            <a:fillRect/>
          </a:stretch>
        </p:blipFill>
        <p:spPr>
          <a:xfrm>
            <a:off x="1894921" y="1102320"/>
            <a:ext cx="8016677" cy="5033909"/>
          </a:xfrm>
          <a:prstGeom prst="rect">
            <a:avLst/>
          </a:prstGeom>
        </p:spPr>
      </p:pic>
    </p:spTree>
    <p:extLst>
      <p:ext uri="{BB962C8B-B14F-4D97-AF65-F5344CB8AC3E}">
        <p14:creationId xmlns:p14="http://schemas.microsoft.com/office/powerpoint/2010/main" val="2142437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2072569"/>
            <a:ext cx="11760247" cy="707886"/>
          </a:xfrm>
          <a:prstGeom prst="rect">
            <a:avLst/>
          </a:prstGeom>
          <a:noFill/>
        </p:spPr>
        <p:txBody>
          <a:bodyPr wrap="square" lIns="91440" tIns="45720" rIns="91440" bIns="45720" anchor="t">
            <a:spAutoFit/>
          </a:bodyPr>
          <a:lstStyle/>
          <a:p>
            <a:pPr marL="20066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chemeClr val="bg1"/>
                </a:solidFill>
                <a:latin typeface="+mn-lt"/>
                <a:cs typeface="Calibri"/>
              </a:rPr>
              <a:t>Next Steps</a:t>
            </a:r>
          </a:p>
        </p:txBody>
      </p:sp>
    </p:spTree>
    <p:extLst>
      <p:ext uri="{BB962C8B-B14F-4D97-AF65-F5344CB8AC3E}">
        <p14:creationId xmlns:p14="http://schemas.microsoft.com/office/powerpoint/2010/main" val="288437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64F4-E2FF-8C9F-62A6-14977A4209C0}"/>
              </a:ext>
            </a:extLst>
          </p:cNvPr>
          <p:cNvSpPr>
            <a:spLocks noGrp="1"/>
          </p:cNvSpPr>
          <p:nvPr>
            <p:ph type="title"/>
          </p:nvPr>
        </p:nvSpPr>
        <p:spPr>
          <a:xfrm>
            <a:off x="203321" y="221094"/>
            <a:ext cx="9045633" cy="429145"/>
          </a:xfrm>
        </p:spPr>
        <p:txBody>
          <a:bodyPr/>
          <a:lstStyle/>
          <a:p>
            <a:r>
              <a:rPr lang="en-US">
                <a:cs typeface="Calibri"/>
              </a:rPr>
              <a:t>Next Steps</a:t>
            </a:r>
            <a:r>
              <a:rPr lang="en-US" sz="3200" spc="-15"/>
              <a:t> – </a:t>
            </a:r>
            <a:r>
              <a:rPr lang="en-US" spc="-15"/>
              <a:t>Project Schedule and Timeline</a:t>
            </a:r>
            <a:endParaRPr lang="en-US" i="1" spc="-15">
              <a:cs typeface="Calibri"/>
            </a:endParaRPr>
          </a:p>
        </p:txBody>
      </p:sp>
      <p:sp>
        <p:nvSpPr>
          <p:cNvPr id="4" name="Slide Number Placeholder 3">
            <a:extLst>
              <a:ext uri="{FF2B5EF4-FFF2-40B4-BE49-F238E27FC236}">
                <a16:creationId xmlns:a16="http://schemas.microsoft.com/office/drawing/2014/main" id="{42BA401A-E271-D771-325E-29B424E7D0C2}"/>
              </a:ext>
            </a:extLst>
          </p:cNvPr>
          <p:cNvSpPr>
            <a:spLocks noGrp="1"/>
          </p:cNvSpPr>
          <p:nvPr>
            <p:ph type="sldNum" sz="quarter" idx="12"/>
          </p:nvPr>
        </p:nvSpPr>
        <p:spPr/>
        <p:txBody>
          <a:bodyPr/>
          <a:lstStyle/>
          <a:p>
            <a:fld id="{2429C633-AF9B-9840-B7F1-7587910FEF71}" type="slidenum">
              <a:rPr lang="en-US" smtClean="0"/>
              <a:pPr/>
              <a:t>55</a:t>
            </a:fld>
            <a:endParaRPr lang="en-US"/>
          </a:p>
        </p:txBody>
      </p:sp>
      <p:sp>
        <p:nvSpPr>
          <p:cNvPr id="5" name="TextBox 1">
            <a:extLst>
              <a:ext uri="{FF2B5EF4-FFF2-40B4-BE49-F238E27FC236}">
                <a16:creationId xmlns:a16="http://schemas.microsoft.com/office/drawing/2014/main" id="{17ED725E-AC3E-B1BC-FFF8-BE58409AD59F}"/>
              </a:ext>
            </a:extLst>
          </p:cNvPr>
          <p:cNvSpPr txBox="1"/>
          <p:nvPr/>
        </p:nvSpPr>
        <p:spPr>
          <a:xfrm>
            <a:off x="3808598"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6" name="Picture 5" descr="A blue arrows with red text&#10;&#10;Description automatically generated">
            <a:extLst>
              <a:ext uri="{FF2B5EF4-FFF2-40B4-BE49-F238E27FC236}">
                <a16:creationId xmlns:a16="http://schemas.microsoft.com/office/drawing/2014/main" id="{CBFC6D70-DAC4-747E-5244-E96D276352DF}"/>
              </a:ext>
            </a:extLst>
          </p:cNvPr>
          <p:cNvPicPr>
            <a:picLocks noChangeAspect="1"/>
          </p:cNvPicPr>
          <p:nvPr/>
        </p:nvPicPr>
        <p:blipFill rotWithShape="1">
          <a:blip r:embed="rId3"/>
          <a:srcRect l="1493" t="19024" r="1175" b="4390"/>
          <a:stretch/>
        </p:blipFill>
        <p:spPr>
          <a:xfrm>
            <a:off x="473421" y="1086143"/>
            <a:ext cx="11515485" cy="5062362"/>
          </a:xfrm>
          <a:prstGeom prst="rect">
            <a:avLst/>
          </a:prstGeom>
        </p:spPr>
      </p:pic>
    </p:spTree>
    <p:extLst>
      <p:ext uri="{BB962C8B-B14F-4D97-AF65-F5344CB8AC3E}">
        <p14:creationId xmlns:p14="http://schemas.microsoft.com/office/powerpoint/2010/main" val="1514566576"/>
      </p:ext>
    </p:extLst>
  </p:cSld>
  <p:clrMapOvr>
    <a:masterClrMapping/>
  </p:clrMapOvr>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EDC8-2133-40FC-AAB2-AB70D51DE743}"/>
              </a:ext>
            </a:extLst>
          </p:cNvPr>
          <p:cNvSpPr>
            <a:spLocks noGrp="1"/>
          </p:cNvSpPr>
          <p:nvPr>
            <p:ph type="title"/>
          </p:nvPr>
        </p:nvSpPr>
        <p:spPr>
          <a:xfrm>
            <a:off x="171825" y="251760"/>
            <a:ext cx="9045633" cy="429145"/>
          </a:xfrm>
        </p:spPr>
        <p:txBody>
          <a:bodyPr/>
          <a:lstStyle/>
          <a:p>
            <a:r>
              <a:rPr lang="en-US"/>
              <a:t>Get Involved!</a:t>
            </a:r>
          </a:p>
        </p:txBody>
      </p:sp>
      <p:sp>
        <p:nvSpPr>
          <p:cNvPr id="3" name="Slide Number Placeholder 2">
            <a:extLst>
              <a:ext uri="{FF2B5EF4-FFF2-40B4-BE49-F238E27FC236}">
                <a16:creationId xmlns:a16="http://schemas.microsoft.com/office/drawing/2014/main" id="{135E52B9-8DF8-0E45-BAA9-888411CFDA4B}"/>
              </a:ext>
            </a:extLst>
          </p:cNvPr>
          <p:cNvSpPr>
            <a:spLocks noGrp="1"/>
          </p:cNvSpPr>
          <p:nvPr>
            <p:ph type="sldNum" sz="quarter" idx="10"/>
          </p:nvPr>
        </p:nvSpPr>
        <p:spPr/>
        <p:txBody>
          <a:bodyPr/>
          <a:lstStyle/>
          <a:p>
            <a:fld id="{2429C633-AF9B-9840-B7F1-7587910FEF71}" type="slidenum">
              <a:rPr lang="en-US" smtClean="0"/>
              <a:pPr/>
              <a:t>56</a:t>
            </a:fld>
            <a:endParaRPr lang="en-US"/>
          </a:p>
        </p:txBody>
      </p:sp>
      <p:grpSp>
        <p:nvGrpSpPr>
          <p:cNvPr id="4" name="Group 3">
            <a:extLst>
              <a:ext uri="{FF2B5EF4-FFF2-40B4-BE49-F238E27FC236}">
                <a16:creationId xmlns:a16="http://schemas.microsoft.com/office/drawing/2014/main" id="{69B8964D-0083-4928-11F3-CAE3C111C926}"/>
              </a:ext>
            </a:extLst>
          </p:cNvPr>
          <p:cNvGrpSpPr/>
          <p:nvPr/>
        </p:nvGrpSpPr>
        <p:grpSpPr>
          <a:xfrm>
            <a:off x="5214855" y="901954"/>
            <a:ext cx="1548005" cy="1868438"/>
            <a:chOff x="1899758" y="4881862"/>
            <a:chExt cx="1427761" cy="1860482"/>
          </a:xfrm>
        </p:grpSpPr>
        <p:pic>
          <p:nvPicPr>
            <p:cNvPr id="5" name="Graphic 4" descr="Social network with solid fill">
              <a:extLst>
                <a:ext uri="{FF2B5EF4-FFF2-40B4-BE49-F238E27FC236}">
                  <a16:creationId xmlns:a16="http://schemas.microsoft.com/office/drawing/2014/main" id="{BCFDDDEB-ABB0-3B6F-942E-F3F3CC68FD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9758" y="4881862"/>
              <a:ext cx="1427761" cy="1427763"/>
            </a:xfrm>
            <a:prstGeom prst="rect">
              <a:avLst/>
            </a:prstGeom>
          </p:spPr>
        </p:pic>
        <p:sp>
          <p:nvSpPr>
            <p:cNvPr id="6" name="TextBox 5">
              <a:extLst>
                <a:ext uri="{FF2B5EF4-FFF2-40B4-BE49-F238E27FC236}">
                  <a16:creationId xmlns:a16="http://schemas.microsoft.com/office/drawing/2014/main" id="{10358199-70A7-69F3-1E3B-440953C3DADC}"/>
                </a:ext>
              </a:extLst>
            </p:cNvPr>
            <p:cNvSpPr txBox="1"/>
            <p:nvPr/>
          </p:nvSpPr>
          <p:spPr>
            <a:xfrm>
              <a:off x="2099231" y="6282645"/>
              <a:ext cx="1202457" cy="459699"/>
            </a:xfrm>
            <a:prstGeom prst="rect">
              <a:avLst/>
            </a:prstGeom>
            <a:noFill/>
          </p:spPr>
          <p:txBody>
            <a:bodyPr wrap="square" rtlCol="0">
              <a:spAutoFit/>
            </a:bodyPr>
            <a:lstStyle/>
            <a:p>
              <a:r>
                <a:rPr lang="en-US" sz="2400" b="1">
                  <a:solidFill>
                    <a:srgbClr val="0070C0"/>
                  </a:solidFill>
                </a:rPr>
                <a:t>Join us!</a:t>
              </a:r>
            </a:p>
          </p:txBody>
        </p:sp>
      </p:grpSp>
      <p:pic>
        <p:nvPicPr>
          <p:cNvPr id="7" name="Graphic 6" descr="Users with solid fill">
            <a:extLst>
              <a:ext uri="{FF2B5EF4-FFF2-40B4-BE49-F238E27FC236}">
                <a16:creationId xmlns:a16="http://schemas.microsoft.com/office/drawing/2014/main" id="{595F5598-FA15-154E-FE67-8C0EF23A94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4180" y="3025736"/>
            <a:ext cx="463459" cy="463459"/>
          </a:xfrm>
          <a:prstGeom prst="rect">
            <a:avLst/>
          </a:prstGeom>
        </p:spPr>
      </p:pic>
      <p:grpSp>
        <p:nvGrpSpPr>
          <p:cNvPr id="8" name="Group 7">
            <a:extLst>
              <a:ext uri="{FF2B5EF4-FFF2-40B4-BE49-F238E27FC236}">
                <a16:creationId xmlns:a16="http://schemas.microsoft.com/office/drawing/2014/main" id="{8C6E6ED3-3614-5B25-81A6-3CFFF2F5002D}"/>
              </a:ext>
            </a:extLst>
          </p:cNvPr>
          <p:cNvGrpSpPr/>
          <p:nvPr/>
        </p:nvGrpSpPr>
        <p:grpSpPr>
          <a:xfrm>
            <a:off x="4212005" y="3882076"/>
            <a:ext cx="754199" cy="431494"/>
            <a:chOff x="272572" y="3252638"/>
            <a:chExt cx="692168" cy="431494"/>
          </a:xfrm>
        </p:grpSpPr>
        <p:pic>
          <p:nvPicPr>
            <p:cNvPr id="9" name="Graphic 8" descr="Kiosk with solid fill">
              <a:extLst>
                <a:ext uri="{FF2B5EF4-FFF2-40B4-BE49-F238E27FC236}">
                  <a16:creationId xmlns:a16="http://schemas.microsoft.com/office/drawing/2014/main" id="{3CC29882-53D2-09D8-87E1-C644BC36FB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3246" y="3252638"/>
              <a:ext cx="431494" cy="431494"/>
            </a:xfrm>
            <a:prstGeom prst="rect">
              <a:avLst/>
            </a:prstGeom>
          </p:spPr>
        </p:pic>
        <p:pic>
          <p:nvPicPr>
            <p:cNvPr id="10" name="Graphic 9" descr="Child with balloon with solid fill">
              <a:extLst>
                <a:ext uri="{FF2B5EF4-FFF2-40B4-BE49-F238E27FC236}">
                  <a16:creationId xmlns:a16="http://schemas.microsoft.com/office/drawing/2014/main" id="{4FF1D43A-17C0-1686-B22E-A34A6F9365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2572" y="3267956"/>
              <a:ext cx="385464" cy="385464"/>
            </a:xfrm>
            <a:prstGeom prst="rect">
              <a:avLst/>
            </a:prstGeom>
          </p:spPr>
        </p:pic>
      </p:grpSp>
      <p:grpSp>
        <p:nvGrpSpPr>
          <p:cNvPr id="11" name="Group 10">
            <a:extLst>
              <a:ext uri="{FF2B5EF4-FFF2-40B4-BE49-F238E27FC236}">
                <a16:creationId xmlns:a16="http://schemas.microsoft.com/office/drawing/2014/main" id="{C96B0CBD-DCEB-D32A-C7B5-9D2601C46581}"/>
              </a:ext>
            </a:extLst>
          </p:cNvPr>
          <p:cNvGrpSpPr/>
          <p:nvPr/>
        </p:nvGrpSpPr>
        <p:grpSpPr>
          <a:xfrm>
            <a:off x="4046235" y="4614022"/>
            <a:ext cx="881532" cy="476752"/>
            <a:chOff x="248337" y="4878799"/>
            <a:chExt cx="872585" cy="476752"/>
          </a:xfrm>
        </p:grpSpPr>
        <p:pic>
          <p:nvPicPr>
            <p:cNvPr id="12" name="Graphic 11" descr="Park scene with solid fill">
              <a:extLst>
                <a:ext uri="{FF2B5EF4-FFF2-40B4-BE49-F238E27FC236}">
                  <a16:creationId xmlns:a16="http://schemas.microsoft.com/office/drawing/2014/main" id="{0CAF6019-4F61-47A8-281B-5C3540C294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8036" y="4878799"/>
              <a:ext cx="462886" cy="462886"/>
            </a:xfrm>
            <a:prstGeom prst="rect">
              <a:avLst/>
            </a:prstGeom>
          </p:spPr>
        </p:pic>
        <p:pic>
          <p:nvPicPr>
            <p:cNvPr id="13" name="Graphic 12" descr="Kiosk with solid fill">
              <a:extLst>
                <a:ext uri="{FF2B5EF4-FFF2-40B4-BE49-F238E27FC236}">
                  <a16:creationId xmlns:a16="http://schemas.microsoft.com/office/drawing/2014/main" id="{C77D3F90-E7ED-3B17-7CC1-A7FDE14B0EE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8337" y="4906531"/>
              <a:ext cx="449020" cy="449020"/>
            </a:xfrm>
            <a:prstGeom prst="rect">
              <a:avLst/>
            </a:prstGeom>
          </p:spPr>
        </p:pic>
      </p:grpSp>
      <p:pic>
        <p:nvPicPr>
          <p:cNvPr id="14" name="Graphic 13" descr="Newspaper with solid fill">
            <a:extLst>
              <a:ext uri="{FF2B5EF4-FFF2-40B4-BE49-F238E27FC236}">
                <a16:creationId xmlns:a16="http://schemas.microsoft.com/office/drawing/2014/main" id="{6499F3A2-7091-693C-E39D-BCDB7F58E4C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12334" y="993782"/>
            <a:ext cx="1371024" cy="1461555"/>
          </a:xfrm>
          <a:prstGeom prst="rect">
            <a:avLst/>
          </a:prstGeom>
        </p:spPr>
      </p:pic>
      <p:pic>
        <p:nvPicPr>
          <p:cNvPr id="15" name="Graphic 14" descr="Open book with solid fill">
            <a:extLst>
              <a:ext uri="{FF2B5EF4-FFF2-40B4-BE49-F238E27FC236}">
                <a16:creationId xmlns:a16="http://schemas.microsoft.com/office/drawing/2014/main" id="{D14ADF60-95CC-ADA5-1B9E-2057FD6CF9B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7774" y="4639428"/>
            <a:ext cx="469445" cy="431401"/>
          </a:xfrm>
          <a:prstGeom prst="rect">
            <a:avLst/>
          </a:prstGeom>
        </p:spPr>
      </p:pic>
      <p:pic>
        <p:nvPicPr>
          <p:cNvPr id="16" name="Graphic 15" descr="Comment Add with solid fill">
            <a:extLst>
              <a:ext uri="{FF2B5EF4-FFF2-40B4-BE49-F238E27FC236}">
                <a16:creationId xmlns:a16="http://schemas.microsoft.com/office/drawing/2014/main" id="{1B55FC5E-03C7-6F38-852A-D87B3BF7DD0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316828" y="1072696"/>
            <a:ext cx="1303726" cy="1303726"/>
          </a:xfrm>
          <a:prstGeom prst="rect">
            <a:avLst/>
          </a:prstGeom>
        </p:spPr>
      </p:pic>
      <p:sp>
        <p:nvSpPr>
          <p:cNvPr id="17" name="TextBox 16">
            <a:extLst>
              <a:ext uri="{FF2B5EF4-FFF2-40B4-BE49-F238E27FC236}">
                <a16:creationId xmlns:a16="http://schemas.microsoft.com/office/drawing/2014/main" id="{D6AC04AB-6D04-F214-DB8C-7530DAFF44C0}"/>
              </a:ext>
            </a:extLst>
          </p:cNvPr>
          <p:cNvSpPr txBox="1"/>
          <p:nvPr/>
        </p:nvSpPr>
        <p:spPr>
          <a:xfrm>
            <a:off x="998034" y="2440640"/>
            <a:ext cx="2043056" cy="461665"/>
          </a:xfrm>
          <a:prstGeom prst="rect">
            <a:avLst/>
          </a:prstGeom>
          <a:noFill/>
        </p:spPr>
        <p:txBody>
          <a:bodyPr wrap="square" rtlCol="0">
            <a:spAutoFit/>
          </a:bodyPr>
          <a:lstStyle/>
          <a:p>
            <a:r>
              <a:rPr lang="en-US" sz="2400" b="1">
                <a:solidFill>
                  <a:srgbClr val="00B050"/>
                </a:solidFill>
              </a:rPr>
              <a:t>Get informed!</a:t>
            </a:r>
          </a:p>
        </p:txBody>
      </p:sp>
      <p:sp>
        <p:nvSpPr>
          <p:cNvPr id="18" name="TextBox 17">
            <a:extLst>
              <a:ext uri="{FF2B5EF4-FFF2-40B4-BE49-F238E27FC236}">
                <a16:creationId xmlns:a16="http://schemas.microsoft.com/office/drawing/2014/main" id="{C8A8F2BC-D935-9BB0-8FE9-826BBBC53BD8}"/>
              </a:ext>
            </a:extLst>
          </p:cNvPr>
          <p:cNvSpPr txBox="1"/>
          <p:nvPr/>
        </p:nvSpPr>
        <p:spPr>
          <a:xfrm>
            <a:off x="9283074" y="2298038"/>
            <a:ext cx="2043056" cy="461665"/>
          </a:xfrm>
          <a:prstGeom prst="rect">
            <a:avLst/>
          </a:prstGeom>
          <a:noFill/>
        </p:spPr>
        <p:txBody>
          <a:bodyPr wrap="square" rtlCol="0">
            <a:spAutoFit/>
          </a:bodyPr>
          <a:lstStyle/>
          <a:p>
            <a:r>
              <a:rPr lang="en-US" sz="2400" b="1">
                <a:solidFill>
                  <a:srgbClr val="ED7D31"/>
                </a:solidFill>
              </a:rPr>
              <a:t>Comment</a:t>
            </a:r>
          </a:p>
        </p:txBody>
      </p:sp>
      <p:pic>
        <p:nvPicPr>
          <p:cNvPr id="19" name="Picture 18">
            <a:extLst>
              <a:ext uri="{FF2B5EF4-FFF2-40B4-BE49-F238E27FC236}">
                <a16:creationId xmlns:a16="http://schemas.microsoft.com/office/drawing/2014/main" id="{E12B0BC4-D2B1-5E5D-E5A4-FB4AB7A9FF1C}"/>
              </a:ext>
            </a:extLst>
          </p:cNvPr>
          <p:cNvPicPr>
            <a:picLocks noChangeAspect="1"/>
          </p:cNvPicPr>
          <p:nvPr/>
        </p:nvPicPr>
        <p:blipFill>
          <a:blip r:embed="rId22"/>
          <a:srcRect/>
          <a:stretch/>
        </p:blipFill>
        <p:spPr>
          <a:xfrm>
            <a:off x="8192020" y="3742082"/>
            <a:ext cx="457200" cy="457200"/>
          </a:xfrm>
          <a:prstGeom prst="rect">
            <a:avLst/>
          </a:prstGeom>
        </p:spPr>
      </p:pic>
      <p:pic>
        <p:nvPicPr>
          <p:cNvPr id="20" name="Picture 19">
            <a:extLst>
              <a:ext uri="{FF2B5EF4-FFF2-40B4-BE49-F238E27FC236}">
                <a16:creationId xmlns:a16="http://schemas.microsoft.com/office/drawing/2014/main" id="{EE93B018-B07C-748B-26EC-2CBEDCD14261}"/>
              </a:ext>
            </a:extLst>
          </p:cNvPr>
          <p:cNvPicPr>
            <a:picLocks noChangeAspect="1"/>
          </p:cNvPicPr>
          <p:nvPr/>
        </p:nvPicPr>
        <p:blipFill>
          <a:blip r:embed="rId23"/>
          <a:srcRect/>
          <a:stretch/>
        </p:blipFill>
        <p:spPr>
          <a:xfrm>
            <a:off x="437774" y="3924236"/>
            <a:ext cx="457200" cy="457200"/>
          </a:xfrm>
          <a:prstGeom prst="rect">
            <a:avLst/>
          </a:prstGeom>
        </p:spPr>
      </p:pic>
      <p:pic>
        <p:nvPicPr>
          <p:cNvPr id="21" name="Picture 20">
            <a:extLst>
              <a:ext uri="{FF2B5EF4-FFF2-40B4-BE49-F238E27FC236}">
                <a16:creationId xmlns:a16="http://schemas.microsoft.com/office/drawing/2014/main" id="{37505399-6A8C-FA72-22A8-A22CF8678ACA}"/>
              </a:ext>
            </a:extLst>
          </p:cNvPr>
          <p:cNvPicPr>
            <a:picLocks noChangeAspect="1"/>
          </p:cNvPicPr>
          <p:nvPr/>
        </p:nvPicPr>
        <p:blipFill>
          <a:blip r:embed="rId22"/>
          <a:srcRect/>
          <a:stretch/>
        </p:blipFill>
        <p:spPr>
          <a:xfrm>
            <a:off x="437774" y="3132339"/>
            <a:ext cx="457200" cy="457200"/>
          </a:xfrm>
          <a:prstGeom prst="rect">
            <a:avLst/>
          </a:prstGeom>
        </p:spPr>
      </p:pic>
      <p:sp>
        <p:nvSpPr>
          <p:cNvPr id="22" name="TextBox 21">
            <a:extLst>
              <a:ext uri="{FF2B5EF4-FFF2-40B4-BE49-F238E27FC236}">
                <a16:creationId xmlns:a16="http://schemas.microsoft.com/office/drawing/2014/main" id="{8034517E-B9E9-7A7C-EBF6-203CD73CD7F1}"/>
              </a:ext>
            </a:extLst>
          </p:cNvPr>
          <p:cNvSpPr txBox="1"/>
          <p:nvPr/>
        </p:nvSpPr>
        <p:spPr>
          <a:xfrm>
            <a:off x="1032353" y="3185047"/>
            <a:ext cx="2143125" cy="323165"/>
          </a:xfrm>
          <a:prstGeom prst="rect">
            <a:avLst/>
          </a:prstGeom>
          <a:noFill/>
        </p:spPr>
        <p:txBody>
          <a:bodyPr wrap="square" rtlCol="0">
            <a:spAutoFit/>
          </a:bodyPr>
          <a:lstStyle/>
          <a:p>
            <a:r>
              <a:rPr lang="en-US" sz="1500" b="1"/>
              <a:t>Sign-up for updates</a:t>
            </a:r>
          </a:p>
        </p:txBody>
      </p:sp>
      <p:sp>
        <p:nvSpPr>
          <p:cNvPr id="23" name="TextBox 22">
            <a:extLst>
              <a:ext uri="{FF2B5EF4-FFF2-40B4-BE49-F238E27FC236}">
                <a16:creationId xmlns:a16="http://schemas.microsoft.com/office/drawing/2014/main" id="{0CE8088B-8C1F-51C0-0A3C-DEBFC0547077}"/>
              </a:ext>
            </a:extLst>
          </p:cNvPr>
          <p:cNvSpPr txBox="1"/>
          <p:nvPr/>
        </p:nvSpPr>
        <p:spPr>
          <a:xfrm>
            <a:off x="991528" y="4641754"/>
            <a:ext cx="2776481" cy="553998"/>
          </a:xfrm>
          <a:prstGeom prst="rect">
            <a:avLst/>
          </a:prstGeom>
          <a:noFill/>
        </p:spPr>
        <p:txBody>
          <a:bodyPr wrap="square" rtlCol="0">
            <a:spAutoFit/>
          </a:bodyPr>
          <a:lstStyle/>
          <a:p>
            <a:r>
              <a:rPr lang="en-US" sz="1500" b="1"/>
              <a:t>Review the Draft Investment Plan and Other Resources</a:t>
            </a:r>
          </a:p>
        </p:txBody>
      </p:sp>
      <p:sp>
        <p:nvSpPr>
          <p:cNvPr id="24" name="TextBox 23">
            <a:extLst>
              <a:ext uri="{FF2B5EF4-FFF2-40B4-BE49-F238E27FC236}">
                <a16:creationId xmlns:a16="http://schemas.microsoft.com/office/drawing/2014/main" id="{9302CC85-1285-56E5-A093-172FD218FEBF}"/>
              </a:ext>
            </a:extLst>
          </p:cNvPr>
          <p:cNvSpPr txBox="1"/>
          <p:nvPr/>
        </p:nvSpPr>
        <p:spPr>
          <a:xfrm>
            <a:off x="969244" y="3860448"/>
            <a:ext cx="3276836" cy="553998"/>
          </a:xfrm>
          <a:prstGeom prst="rect">
            <a:avLst/>
          </a:prstGeom>
          <a:noFill/>
        </p:spPr>
        <p:txBody>
          <a:bodyPr wrap="square" rtlCol="0">
            <a:spAutoFit/>
          </a:bodyPr>
          <a:lstStyle/>
          <a:p>
            <a:r>
              <a:rPr lang="en-US" sz="1500" b="1"/>
              <a:t>Access the Project Hub &amp; StoryMap, including the NEW Dashboard</a:t>
            </a:r>
          </a:p>
        </p:txBody>
      </p:sp>
      <p:sp>
        <p:nvSpPr>
          <p:cNvPr id="25" name="TextBox 24">
            <a:extLst>
              <a:ext uri="{FF2B5EF4-FFF2-40B4-BE49-F238E27FC236}">
                <a16:creationId xmlns:a16="http://schemas.microsoft.com/office/drawing/2014/main" id="{DE2BDF52-A288-C5AF-595E-548CA9726592}"/>
              </a:ext>
            </a:extLst>
          </p:cNvPr>
          <p:cNvSpPr txBox="1"/>
          <p:nvPr/>
        </p:nvSpPr>
        <p:spPr>
          <a:xfrm>
            <a:off x="4992421" y="3050042"/>
            <a:ext cx="3073274" cy="553998"/>
          </a:xfrm>
          <a:prstGeom prst="rect">
            <a:avLst/>
          </a:prstGeom>
          <a:noFill/>
        </p:spPr>
        <p:txBody>
          <a:bodyPr wrap="square" rtlCol="0">
            <a:spAutoFit/>
          </a:bodyPr>
          <a:lstStyle/>
          <a:p>
            <a:r>
              <a:rPr lang="en-US" sz="1600" b="1"/>
              <a:t>Community Meetings </a:t>
            </a:r>
          </a:p>
          <a:p>
            <a:r>
              <a:rPr lang="en-US" sz="1400" i="1"/>
              <a:t>In-person, virtual, local viewing sites</a:t>
            </a:r>
            <a:endParaRPr lang="en-US" sz="1600" i="1"/>
          </a:p>
        </p:txBody>
      </p:sp>
      <p:sp>
        <p:nvSpPr>
          <p:cNvPr id="26" name="TextBox 25">
            <a:extLst>
              <a:ext uri="{FF2B5EF4-FFF2-40B4-BE49-F238E27FC236}">
                <a16:creationId xmlns:a16="http://schemas.microsoft.com/office/drawing/2014/main" id="{D0F73106-E819-E8F0-378D-782780C20B51}"/>
              </a:ext>
            </a:extLst>
          </p:cNvPr>
          <p:cNvSpPr txBox="1"/>
          <p:nvPr/>
        </p:nvSpPr>
        <p:spPr>
          <a:xfrm>
            <a:off x="5030462" y="3863942"/>
            <a:ext cx="2951399" cy="553998"/>
          </a:xfrm>
          <a:prstGeom prst="rect">
            <a:avLst/>
          </a:prstGeom>
          <a:noFill/>
        </p:spPr>
        <p:txBody>
          <a:bodyPr wrap="square" rtlCol="0">
            <a:spAutoFit/>
          </a:bodyPr>
          <a:lstStyle/>
          <a:p>
            <a:r>
              <a:rPr lang="en-US" sz="1600" b="1"/>
              <a:t>Information Booths</a:t>
            </a:r>
            <a:endParaRPr lang="en-US" sz="1400" b="1"/>
          </a:p>
          <a:p>
            <a:r>
              <a:rPr lang="en-US" sz="1400" i="1"/>
              <a:t>Local community events</a:t>
            </a:r>
            <a:endParaRPr lang="en-US" sz="1200" i="1"/>
          </a:p>
        </p:txBody>
      </p:sp>
      <p:sp>
        <p:nvSpPr>
          <p:cNvPr id="27" name="TextBox 26">
            <a:extLst>
              <a:ext uri="{FF2B5EF4-FFF2-40B4-BE49-F238E27FC236}">
                <a16:creationId xmlns:a16="http://schemas.microsoft.com/office/drawing/2014/main" id="{0C70D492-AD57-9716-352F-1607303669E1}"/>
              </a:ext>
            </a:extLst>
          </p:cNvPr>
          <p:cNvSpPr txBox="1"/>
          <p:nvPr/>
        </p:nvSpPr>
        <p:spPr>
          <a:xfrm>
            <a:off x="5030462" y="4641754"/>
            <a:ext cx="3464795" cy="553998"/>
          </a:xfrm>
          <a:prstGeom prst="rect">
            <a:avLst/>
          </a:prstGeom>
          <a:noFill/>
        </p:spPr>
        <p:txBody>
          <a:bodyPr wrap="square" rtlCol="0">
            <a:spAutoFit/>
          </a:bodyPr>
          <a:lstStyle/>
          <a:p>
            <a:r>
              <a:rPr lang="en-US" sz="1600" b="1"/>
              <a:t>Pop-ups at activity centers</a:t>
            </a:r>
          </a:p>
          <a:p>
            <a:r>
              <a:rPr lang="en-US" sz="1400" i="1"/>
              <a:t>Transit stations/stops, markets, other</a:t>
            </a:r>
            <a:endParaRPr lang="en-US" sz="1200" i="1"/>
          </a:p>
        </p:txBody>
      </p:sp>
      <p:pic>
        <p:nvPicPr>
          <p:cNvPr id="29" name="Picture 28">
            <a:extLst>
              <a:ext uri="{FF2B5EF4-FFF2-40B4-BE49-F238E27FC236}">
                <a16:creationId xmlns:a16="http://schemas.microsoft.com/office/drawing/2014/main" id="{58383C63-7D40-95B2-0E89-1BCB2491C084}"/>
              </a:ext>
            </a:extLst>
          </p:cNvPr>
          <p:cNvPicPr>
            <a:picLocks noChangeAspect="1"/>
          </p:cNvPicPr>
          <p:nvPr/>
        </p:nvPicPr>
        <p:blipFill>
          <a:blip r:embed="rId23"/>
          <a:srcRect/>
          <a:stretch/>
        </p:blipFill>
        <p:spPr>
          <a:xfrm>
            <a:off x="8192020" y="3025736"/>
            <a:ext cx="457200" cy="457200"/>
          </a:xfrm>
          <a:prstGeom prst="rect">
            <a:avLst/>
          </a:prstGeom>
        </p:spPr>
      </p:pic>
      <p:pic>
        <p:nvPicPr>
          <p:cNvPr id="30" name="Picture 29">
            <a:extLst>
              <a:ext uri="{FF2B5EF4-FFF2-40B4-BE49-F238E27FC236}">
                <a16:creationId xmlns:a16="http://schemas.microsoft.com/office/drawing/2014/main" id="{8BD17B74-79D1-C1EA-98B8-C7161A0669F2}"/>
              </a:ext>
            </a:extLst>
          </p:cNvPr>
          <p:cNvPicPr>
            <a:picLocks noChangeAspect="1"/>
          </p:cNvPicPr>
          <p:nvPr/>
        </p:nvPicPr>
        <p:blipFill>
          <a:blip r:embed="rId24"/>
          <a:stretch>
            <a:fillRect/>
          </a:stretch>
        </p:blipFill>
        <p:spPr>
          <a:xfrm>
            <a:off x="8181444" y="5107521"/>
            <a:ext cx="457200" cy="457200"/>
          </a:xfrm>
          <a:prstGeom prst="rect">
            <a:avLst/>
          </a:prstGeom>
        </p:spPr>
      </p:pic>
      <p:pic>
        <p:nvPicPr>
          <p:cNvPr id="31" name="Picture 30">
            <a:extLst>
              <a:ext uri="{FF2B5EF4-FFF2-40B4-BE49-F238E27FC236}">
                <a16:creationId xmlns:a16="http://schemas.microsoft.com/office/drawing/2014/main" id="{889B6796-86A8-B721-39BE-131BFFAC06E9}"/>
              </a:ext>
            </a:extLst>
          </p:cNvPr>
          <p:cNvPicPr>
            <a:picLocks noChangeAspect="1"/>
          </p:cNvPicPr>
          <p:nvPr/>
        </p:nvPicPr>
        <p:blipFill>
          <a:blip r:embed="rId25"/>
          <a:srcRect/>
          <a:stretch/>
        </p:blipFill>
        <p:spPr>
          <a:xfrm>
            <a:off x="8189911" y="4422570"/>
            <a:ext cx="457200" cy="457200"/>
          </a:xfrm>
          <a:prstGeom prst="rect">
            <a:avLst/>
          </a:prstGeom>
        </p:spPr>
      </p:pic>
      <p:sp>
        <p:nvSpPr>
          <p:cNvPr id="32" name="TextBox 31">
            <a:extLst>
              <a:ext uri="{FF2B5EF4-FFF2-40B4-BE49-F238E27FC236}">
                <a16:creationId xmlns:a16="http://schemas.microsoft.com/office/drawing/2014/main" id="{9BAA83D3-FEC3-11BC-1051-366861D23D86}"/>
              </a:ext>
            </a:extLst>
          </p:cNvPr>
          <p:cNvSpPr txBox="1"/>
          <p:nvPr/>
        </p:nvSpPr>
        <p:spPr>
          <a:xfrm>
            <a:off x="8746439" y="5134117"/>
            <a:ext cx="3269961" cy="1169551"/>
          </a:xfrm>
          <a:prstGeom prst="rect">
            <a:avLst/>
          </a:prstGeom>
          <a:noFill/>
        </p:spPr>
        <p:txBody>
          <a:bodyPr wrap="square" lIns="91440" tIns="45720" rIns="91440" bIns="45720" rtlCol="0" anchor="t">
            <a:spAutoFit/>
          </a:bodyPr>
          <a:lstStyle/>
          <a:p>
            <a:r>
              <a:rPr lang="en-US" sz="1400"/>
              <a:t>Michael Cano, </a:t>
            </a:r>
            <a:r>
              <a:rPr lang="en-US" sz="1400" i="1"/>
              <a:t>Executive Officer, </a:t>
            </a:r>
            <a:br>
              <a:rPr lang="en-US" sz="1400" i="1"/>
            </a:br>
            <a:r>
              <a:rPr lang="en-US" sz="1400" i="1"/>
              <a:t>Countywide Planning &amp; Development  </a:t>
            </a:r>
            <a:br>
              <a:rPr lang="en-US" sz="1400"/>
            </a:br>
            <a:r>
              <a:rPr lang="en-US" sz="1400"/>
              <a:t>Metro</a:t>
            </a:r>
            <a:br>
              <a:rPr lang="en-US" sz="1400"/>
            </a:br>
            <a:r>
              <a:rPr lang="en-US" sz="1400"/>
              <a:t>One Gateway Plaza, MS 99-13-1</a:t>
            </a:r>
            <a:br>
              <a:rPr lang="en-US" sz="1400"/>
            </a:br>
            <a:r>
              <a:rPr lang="en-US" sz="1400"/>
              <a:t>Los Angeles, CA 90012</a:t>
            </a:r>
          </a:p>
        </p:txBody>
      </p:sp>
      <p:sp>
        <p:nvSpPr>
          <p:cNvPr id="33" name="TextBox 32">
            <a:extLst>
              <a:ext uri="{FF2B5EF4-FFF2-40B4-BE49-F238E27FC236}">
                <a16:creationId xmlns:a16="http://schemas.microsoft.com/office/drawing/2014/main" id="{E0961878-E6EE-5328-3734-7C9C09528856}"/>
              </a:ext>
            </a:extLst>
          </p:cNvPr>
          <p:cNvSpPr txBox="1"/>
          <p:nvPr/>
        </p:nvSpPr>
        <p:spPr>
          <a:xfrm>
            <a:off x="8746439" y="4484583"/>
            <a:ext cx="1541873" cy="338554"/>
          </a:xfrm>
          <a:prstGeom prst="rect">
            <a:avLst/>
          </a:prstGeom>
          <a:noFill/>
        </p:spPr>
        <p:txBody>
          <a:bodyPr wrap="square" rtlCol="0">
            <a:spAutoFit/>
          </a:bodyPr>
          <a:lstStyle/>
          <a:p>
            <a:pPr>
              <a:spcBef>
                <a:spcPts val="1600"/>
              </a:spcBef>
            </a:pPr>
            <a:r>
              <a:rPr lang="en-US" sz="1600"/>
              <a:t>213.418.3010</a:t>
            </a:r>
          </a:p>
        </p:txBody>
      </p:sp>
      <p:sp>
        <p:nvSpPr>
          <p:cNvPr id="35" name="TextBox 34">
            <a:extLst>
              <a:ext uri="{FF2B5EF4-FFF2-40B4-BE49-F238E27FC236}">
                <a16:creationId xmlns:a16="http://schemas.microsoft.com/office/drawing/2014/main" id="{1266B66C-7FC1-60A6-1B84-10AC97ABF08B}"/>
              </a:ext>
            </a:extLst>
          </p:cNvPr>
          <p:cNvSpPr txBox="1"/>
          <p:nvPr/>
        </p:nvSpPr>
        <p:spPr>
          <a:xfrm>
            <a:off x="8746439" y="3073068"/>
            <a:ext cx="3200400" cy="338554"/>
          </a:xfrm>
          <a:prstGeom prst="rect">
            <a:avLst/>
          </a:prstGeom>
          <a:noFill/>
        </p:spPr>
        <p:txBody>
          <a:bodyPr wrap="square">
            <a:spAutoFit/>
          </a:bodyPr>
          <a:lstStyle/>
          <a:p>
            <a:pPr>
              <a:spcBef>
                <a:spcPts val="1600"/>
              </a:spcBef>
            </a:pPr>
            <a:r>
              <a:rPr lang="en-US" sz="1600" i="1"/>
              <a:t>metro.net/</a:t>
            </a:r>
            <a:r>
              <a:rPr lang="en-US" sz="1600" i="1" err="1"/>
              <a:t>lb</a:t>
            </a:r>
            <a:r>
              <a:rPr lang="en-US" sz="1600" i="1"/>
              <a:t>-</a:t>
            </a:r>
            <a:r>
              <a:rPr lang="en-US" sz="1600" i="1" err="1"/>
              <a:t>ela</a:t>
            </a:r>
            <a:r>
              <a:rPr lang="en-US" sz="1600" i="1"/>
              <a:t>-cp-hub</a:t>
            </a:r>
          </a:p>
        </p:txBody>
      </p:sp>
      <p:sp>
        <p:nvSpPr>
          <p:cNvPr id="38" name="TextBox 37">
            <a:extLst>
              <a:ext uri="{FF2B5EF4-FFF2-40B4-BE49-F238E27FC236}">
                <a16:creationId xmlns:a16="http://schemas.microsoft.com/office/drawing/2014/main" id="{697E0E9A-5532-97B8-C986-2B1F3D129B30}"/>
              </a:ext>
            </a:extLst>
          </p:cNvPr>
          <p:cNvSpPr txBox="1"/>
          <p:nvPr/>
        </p:nvSpPr>
        <p:spPr>
          <a:xfrm>
            <a:off x="8746439" y="3814003"/>
            <a:ext cx="3200400" cy="338554"/>
          </a:xfrm>
          <a:prstGeom prst="rect">
            <a:avLst/>
          </a:prstGeom>
          <a:noFill/>
        </p:spPr>
        <p:txBody>
          <a:bodyPr wrap="square">
            <a:spAutoFit/>
          </a:bodyPr>
          <a:lstStyle/>
          <a:p>
            <a:r>
              <a:rPr lang="en-US" sz="1600" i="1"/>
              <a:t>710corridor@metro.net</a:t>
            </a:r>
            <a:endParaRPr lang="en-US" sz="1600"/>
          </a:p>
        </p:txBody>
      </p:sp>
      <p:sp>
        <p:nvSpPr>
          <p:cNvPr id="37" name="Rectangle 36">
            <a:extLst>
              <a:ext uri="{FF2B5EF4-FFF2-40B4-BE49-F238E27FC236}">
                <a16:creationId xmlns:a16="http://schemas.microsoft.com/office/drawing/2014/main" id="{1ABE9291-80E2-C504-72A8-BA2E426CA659}"/>
              </a:ext>
            </a:extLst>
          </p:cNvPr>
          <p:cNvSpPr/>
          <p:nvPr/>
        </p:nvSpPr>
        <p:spPr>
          <a:xfrm>
            <a:off x="72186" y="5534627"/>
            <a:ext cx="1888746" cy="1287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86CFEA6-CA74-7A25-912A-40D19A8A5ECF}"/>
              </a:ext>
            </a:extLst>
          </p:cNvPr>
          <p:cNvGrpSpPr/>
          <p:nvPr/>
        </p:nvGrpSpPr>
        <p:grpSpPr>
          <a:xfrm>
            <a:off x="431831" y="5564721"/>
            <a:ext cx="7228807" cy="1128650"/>
            <a:chOff x="8921166" y="1050011"/>
            <a:chExt cx="6618062" cy="982445"/>
          </a:xfrm>
        </p:grpSpPr>
        <p:sp>
          <p:nvSpPr>
            <p:cNvPr id="46" name="Rectangle: Rounded Corners 45">
              <a:extLst>
                <a:ext uri="{FF2B5EF4-FFF2-40B4-BE49-F238E27FC236}">
                  <a16:creationId xmlns:a16="http://schemas.microsoft.com/office/drawing/2014/main" id="{22022F02-B16A-FE41-1D00-07E51319CFC9}"/>
                </a:ext>
              </a:extLst>
            </p:cNvPr>
            <p:cNvSpPr/>
            <p:nvPr/>
          </p:nvSpPr>
          <p:spPr>
            <a:xfrm>
              <a:off x="8921166" y="1050011"/>
              <a:ext cx="6618062" cy="98244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FC0C011-DF3D-D846-E101-40B404FACBA4}"/>
                </a:ext>
              </a:extLst>
            </p:cNvPr>
            <p:cNvSpPr txBox="1"/>
            <p:nvPr/>
          </p:nvSpPr>
          <p:spPr>
            <a:xfrm>
              <a:off x="10027165" y="1137719"/>
              <a:ext cx="5512063" cy="803722"/>
            </a:xfrm>
            <a:prstGeom prst="rect">
              <a:avLst/>
            </a:prstGeom>
            <a:noFill/>
            <a:ln>
              <a:noFill/>
            </a:ln>
          </p:spPr>
          <p:txBody>
            <a:bodyPr wrap="square" lIns="91440" tIns="45720" rIns="91440" bIns="45720" rtlCol="0" anchor="t">
              <a:spAutoFit/>
            </a:bodyPr>
            <a:lstStyle/>
            <a:p>
              <a:pPr>
                <a:spcBef>
                  <a:spcPts val="600"/>
                </a:spcBef>
                <a:spcAft>
                  <a:spcPts val="600"/>
                </a:spcAft>
              </a:pPr>
              <a:r>
                <a:rPr lang="en-US" spc="-30"/>
                <a:t>Learn more about the Draft Corridor Mobility Investment Plan </a:t>
              </a:r>
              <a:br>
                <a:rPr lang="en-US" spc="-30"/>
              </a:br>
              <a:r>
                <a:rPr lang="en-US" spc="-30"/>
                <a:t>as well as options to engage with us and submit your comments by </a:t>
              </a:r>
              <a:r>
                <a:rPr lang="en-US" b="1" spc="-30"/>
                <a:t>Friday, March 1, 2024</a:t>
              </a:r>
              <a:r>
                <a:rPr lang="en-US" spc="-30"/>
                <a:t>:</a:t>
              </a:r>
              <a:r>
                <a:rPr lang="en-US" b="1" spc="-30">
                  <a:solidFill>
                    <a:srgbClr val="2AB4C8"/>
                  </a:solidFill>
                </a:rPr>
                <a:t> </a:t>
              </a:r>
              <a:r>
                <a:rPr lang="en-US" b="1" i="1" u="sng" spc="-30">
                  <a:solidFill>
                    <a:srgbClr val="2AB4C8"/>
                  </a:solidFill>
                </a:rPr>
                <a:t>metro.net/</a:t>
              </a:r>
              <a:r>
                <a:rPr lang="en-US" b="1" i="1" u="sng" spc="-30" err="1">
                  <a:solidFill>
                    <a:srgbClr val="2AB4C8"/>
                  </a:solidFill>
                </a:rPr>
                <a:t>lb</a:t>
              </a:r>
              <a:r>
                <a:rPr lang="en-US" b="1" i="1" u="sng" spc="-30">
                  <a:solidFill>
                    <a:srgbClr val="2AB4C8"/>
                  </a:solidFill>
                </a:rPr>
                <a:t>-</a:t>
              </a:r>
              <a:r>
                <a:rPr lang="en-US" b="1" i="1" u="sng" spc="-30" err="1">
                  <a:solidFill>
                    <a:srgbClr val="2AB4C8"/>
                  </a:solidFill>
                </a:rPr>
                <a:t>ela</a:t>
              </a:r>
              <a:r>
                <a:rPr lang="en-US" b="1" i="1" u="sng" spc="-30">
                  <a:solidFill>
                    <a:srgbClr val="2AB4C8"/>
                  </a:solidFill>
                </a:rPr>
                <a:t>-cp-hub</a:t>
              </a:r>
              <a:endParaRPr lang="es-419" b="1" i="1" u="sng" spc="-30">
                <a:solidFill>
                  <a:srgbClr val="2AB4C8"/>
                </a:solidFill>
              </a:endParaRPr>
            </a:p>
          </p:txBody>
        </p:sp>
      </p:grpSp>
      <p:pic>
        <p:nvPicPr>
          <p:cNvPr id="36" name="Picture 35" descr="A qr code with a star in the center&#10;&#10;Description automatically generated">
            <a:extLst>
              <a:ext uri="{FF2B5EF4-FFF2-40B4-BE49-F238E27FC236}">
                <a16:creationId xmlns:a16="http://schemas.microsoft.com/office/drawing/2014/main" id="{3C51E63E-03D3-F983-6063-EBF0F3D7F601}"/>
              </a:ext>
            </a:extLst>
          </p:cNvPr>
          <p:cNvPicPr>
            <a:picLocks noChangeAspect="1"/>
          </p:cNvPicPr>
          <p:nvPr/>
        </p:nvPicPr>
        <p:blipFill>
          <a:blip r:embed="rId26"/>
          <a:stretch>
            <a:fillRect/>
          </a:stretch>
        </p:blipFill>
        <p:spPr>
          <a:xfrm>
            <a:off x="659098" y="5691086"/>
            <a:ext cx="881471" cy="881471"/>
          </a:xfrm>
          <a:prstGeom prst="rect">
            <a:avLst/>
          </a:prstGeom>
        </p:spPr>
      </p:pic>
    </p:spTree>
    <p:extLst>
      <p:ext uri="{BB962C8B-B14F-4D97-AF65-F5344CB8AC3E}">
        <p14:creationId xmlns:p14="http://schemas.microsoft.com/office/powerpoint/2010/main" val="3896664962"/>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a:xfrm>
            <a:off x="203321" y="199253"/>
            <a:ext cx="9045633" cy="429145"/>
          </a:xfrm>
        </p:spPr>
        <p:txBody>
          <a:bodyPr/>
          <a:lstStyle/>
          <a:p>
            <a:r>
              <a:rPr lang="en-US"/>
              <a:t>Stay Connected</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57</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03322" y="1101312"/>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03321" y="296082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03321" y="3561853"/>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03321" y="4110388"/>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03321" y="467480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03321" y="5223388"/>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899549" y="1115131"/>
            <a:ext cx="4608885" cy="1785104"/>
          </a:xfrm>
          <a:prstGeom prst="rect">
            <a:avLst/>
          </a:prstGeom>
          <a:noFill/>
        </p:spPr>
        <p:txBody>
          <a:bodyPr wrap="square" lIns="91440" tIns="45720" rIns="91440" bIns="45720" rtlCol="0" anchor="t">
            <a:spAutoFit/>
          </a:bodyPr>
          <a:lstStyle/>
          <a:p>
            <a:r>
              <a:rPr lang="en-US" sz="2200"/>
              <a:t>Michael Cano, </a:t>
            </a:r>
            <a:r>
              <a:rPr lang="en-US" sz="2200" i="1"/>
              <a:t>Executive Officer, </a:t>
            </a:r>
            <a:br>
              <a:rPr lang="en-US" sz="2200" i="1"/>
            </a:br>
            <a:r>
              <a:rPr lang="en-US" sz="2200" i="1"/>
              <a:t>Countywide Planning &amp; Development  </a:t>
            </a:r>
            <a:br>
              <a:rPr lang="en-US" sz="2200"/>
            </a:br>
            <a:r>
              <a:rPr lang="en-US" sz="2200"/>
              <a:t>Metro</a:t>
            </a:r>
            <a:br>
              <a:rPr lang="en-US" sz="2200"/>
            </a:br>
            <a:r>
              <a:rPr lang="en-US" sz="2200"/>
              <a:t>One Gateway Plaza, MS 99-13-1</a:t>
            </a:r>
            <a:br>
              <a:rPr lang="en-US" sz="2200"/>
            </a:br>
            <a:r>
              <a:rPr lang="en-US" sz="22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899549" y="3034435"/>
            <a:ext cx="7113872" cy="2708434"/>
          </a:xfrm>
          <a:prstGeom prst="rect">
            <a:avLst/>
          </a:prstGeom>
          <a:noFill/>
        </p:spPr>
        <p:txBody>
          <a:bodyPr wrap="square" rtlCol="0">
            <a:spAutoFit/>
          </a:bodyPr>
          <a:lstStyle/>
          <a:p>
            <a:pPr>
              <a:spcBef>
                <a:spcPts val="1800"/>
              </a:spcBef>
            </a:pPr>
            <a:r>
              <a:rPr lang="en-US" sz="2200"/>
              <a:t>213.922.4710</a:t>
            </a:r>
          </a:p>
          <a:p>
            <a:pPr>
              <a:spcBef>
                <a:spcPts val="1800"/>
              </a:spcBef>
            </a:pPr>
            <a:r>
              <a:rPr lang="en-US" sz="2200" i="1"/>
              <a:t>710corridor@metro.net</a:t>
            </a:r>
            <a:endParaRPr lang="en-US" sz="2200"/>
          </a:p>
          <a:p>
            <a:pPr>
              <a:spcBef>
                <a:spcPts val="1800"/>
              </a:spcBef>
            </a:pPr>
            <a:r>
              <a:rPr lang="en-US" sz="2200" i="1"/>
              <a:t>metro.net/projects/i-710-corridor</a:t>
            </a:r>
          </a:p>
          <a:p>
            <a:pPr>
              <a:spcBef>
                <a:spcPts val="1800"/>
              </a:spcBef>
            </a:pPr>
            <a:r>
              <a:rPr lang="en-US" sz="2200" i="1"/>
              <a:t>@metrolosangeles</a:t>
            </a:r>
            <a:endParaRPr lang="en-US" sz="2200"/>
          </a:p>
          <a:p>
            <a:pPr>
              <a:spcBef>
                <a:spcPts val="1800"/>
              </a:spcBef>
            </a:pPr>
            <a:r>
              <a:rPr lang="en-US" sz="2200" i="1" err="1"/>
              <a:t>losangelesmetro</a:t>
            </a:r>
            <a:endParaRPr lang="en-US" sz="2200"/>
          </a:p>
        </p:txBody>
      </p:sp>
      <p:pic>
        <p:nvPicPr>
          <p:cNvPr id="12" name="Picture 2">
            <a:extLst>
              <a:ext uri="{FF2B5EF4-FFF2-40B4-BE49-F238E27FC236}">
                <a16:creationId xmlns:a16="http://schemas.microsoft.com/office/drawing/2014/main" id="{7A1F546A-E670-2CFC-2786-0DFB2A9A8F4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299" r="19427"/>
          <a:stretch/>
        </p:blipFill>
        <p:spPr bwMode="auto">
          <a:xfrm>
            <a:off x="7470750" y="1097480"/>
            <a:ext cx="4517928" cy="52588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BAF34F4E-3DA8-2313-C9CA-F6587328C084}"/>
              </a:ext>
            </a:extLst>
          </p:cNvPr>
          <p:cNvSpPr txBox="1"/>
          <p:nvPr/>
        </p:nvSpPr>
        <p:spPr>
          <a:xfrm>
            <a:off x="3984811" y="6574151"/>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304017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28617"/>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6" name="TextBox 5">
            <a:extLst>
              <a:ext uri="{FF2B5EF4-FFF2-40B4-BE49-F238E27FC236}">
                <a16:creationId xmlns:a16="http://schemas.microsoft.com/office/drawing/2014/main" id="{B72EB37C-F74E-4DA8-A9E5-FA637F3F6D95}"/>
              </a:ext>
            </a:extLst>
          </p:cNvPr>
          <p:cNvSpPr txBox="1"/>
          <p:nvPr/>
        </p:nvSpPr>
        <p:spPr>
          <a:xfrm>
            <a:off x="1366600" y="2090171"/>
            <a:ext cx="9226193" cy="646331"/>
          </a:xfrm>
          <a:prstGeom prst="rect">
            <a:avLst/>
          </a:prstGeom>
          <a:noFill/>
        </p:spPr>
        <p:txBody>
          <a:bodyPr wrap="square" rtlCol="0">
            <a:spAutoFit/>
          </a:bodyPr>
          <a:lstStyle/>
          <a:p>
            <a:pPr algn="ctr">
              <a:spcAft>
                <a:spcPts val="600"/>
              </a:spcAft>
            </a:pPr>
            <a:r>
              <a:rPr lang="en-US" sz="3600" b="1">
                <a:solidFill>
                  <a:schemeClr val="bg1"/>
                </a:solidFill>
              </a:rPr>
              <a:t>Thank You for Joining Us!</a:t>
            </a:r>
          </a:p>
        </p:txBody>
      </p:sp>
    </p:spTree>
    <p:extLst>
      <p:ext uri="{BB962C8B-B14F-4D97-AF65-F5344CB8AC3E}">
        <p14:creationId xmlns:p14="http://schemas.microsoft.com/office/powerpoint/2010/main" val="147770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9371" y="176625"/>
            <a:ext cx="9749580" cy="504625"/>
          </a:xfrm>
          <a:prstGeom prst="rect">
            <a:avLst/>
          </a:prstGeom>
        </p:spPr>
        <p:txBody>
          <a:bodyPr vert="horz" wrap="square" lIns="0" tIns="12065" rIns="0" bIns="0" rtlCol="0">
            <a:spAutoFit/>
          </a:bodyPr>
          <a:lstStyle/>
          <a:p>
            <a:pPr marL="12700">
              <a:lnSpc>
                <a:spcPct val="100000"/>
              </a:lnSpc>
              <a:spcBef>
                <a:spcPts val="95"/>
              </a:spcBef>
            </a:pPr>
            <a:r>
              <a:rPr lang="en-US" sz="3200"/>
              <a:t>Meeting Agenda</a:t>
            </a:r>
            <a:endParaRPr sz="3200"/>
          </a:p>
        </p:txBody>
      </p:sp>
      <p:sp>
        <p:nvSpPr>
          <p:cNvPr id="3" name="object 3"/>
          <p:cNvSpPr/>
          <p:nvPr/>
        </p:nvSpPr>
        <p:spPr>
          <a:xfrm>
            <a:off x="240411" y="6155054"/>
            <a:ext cx="1457325" cy="470534"/>
          </a:xfrm>
          <a:custGeom>
            <a:avLst/>
            <a:gdLst/>
            <a:ahLst/>
            <a:cxnLst/>
            <a:rect l="l" t="t" r="r" b="b"/>
            <a:pathLst>
              <a:path w="1457325" h="470534">
                <a:moveTo>
                  <a:pt x="0" y="0"/>
                </a:moveTo>
                <a:lnTo>
                  <a:pt x="1456944" y="0"/>
                </a:lnTo>
                <a:lnTo>
                  <a:pt x="1456944" y="470154"/>
                </a:lnTo>
                <a:lnTo>
                  <a:pt x="0" y="470154"/>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309371" y="6186677"/>
            <a:ext cx="406146" cy="40614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81990" y="6243828"/>
            <a:ext cx="1014983" cy="297929"/>
          </a:xfrm>
          <a:prstGeom prst="rect">
            <a:avLst/>
          </a:prstGeom>
          <a:blipFill>
            <a:blip r:embed="rId4" cstate="print"/>
            <a:stretch>
              <a:fillRect/>
            </a:stretch>
          </a:blipFill>
        </p:spPr>
        <p:txBody>
          <a:bodyPr wrap="square" lIns="0" tIns="0" rIns="0" bIns="0" rtlCol="0"/>
          <a:lstStyle/>
          <a:p>
            <a:endParaRPr/>
          </a:p>
        </p:txBody>
      </p:sp>
      <p:graphicFrame>
        <p:nvGraphicFramePr>
          <p:cNvPr id="6" name="object 6"/>
          <p:cNvGraphicFramePr>
            <a:graphicFrameLocks noGrp="1"/>
          </p:cNvGraphicFramePr>
          <p:nvPr>
            <p:extLst>
              <p:ext uri="{D42A27DB-BD31-4B8C-83A1-F6EECF244321}">
                <p14:modId xmlns:p14="http://schemas.microsoft.com/office/powerpoint/2010/main" val="2079575421"/>
              </p:ext>
            </p:extLst>
          </p:nvPr>
        </p:nvGraphicFramePr>
        <p:xfrm>
          <a:off x="238910" y="1307757"/>
          <a:ext cx="5486276" cy="4025778"/>
        </p:xfrm>
        <a:graphic>
          <a:graphicData uri="http://schemas.openxmlformats.org/drawingml/2006/table">
            <a:tbl>
              <a:tblPr firstRow="1" bandRow="1">
                <a:tableStyleId>{2D5ABB26-0587-4C30-8999-92F81FD0307C}</a:tableStyleId>
              </a:tblPr>
              <a:tblGrid>
                <a:gridCol w="5486276">
                  <a:extLst>
                    <a:ext uri="{9D8B030D-6E8A-4147-A177-3AD203B41FA5}">
                      <a16:colId xmlns:a16="http://schemas.microsoft.com/office/drawing/2014/main" val="20001"/>
                    </a:ext>
                  </a:extLst>
                </a:gridCol>
              </a:tblGrid>
              <a:tr h="383418">
                <a:tc>
                  <a:txBody>
                    <a:bodyPr/>
                    <a:lstStyle/>
                    <a:p>
                      <a:pPr marL="200660">
                        <a:lnSpc>
                          <a:spcPts val="1900"/>
                        </a:lnSpc>
                      </a:pPr>
                      <a:r>
                        <a:rPr sz="2000" b="1" spc="-20">
                          <a:latin typeface="+mn-lt"/>
                        </a:rPr>
                        <a:t>Welcome </a:t>
                      </a:r>
                      <a:r>
                        <a:rPr sz="2000" b="1" spc="-5">
                          <a:latin typeface="+mn-lt"/>
                        </a:rPr>
                        <a:t>and </a:t>
                      </a:r>
                      <a:r>
                        <a:rPr sz="2000" b="1" spc="-10">
                          <a:latin typeface="+mn-lt"/>
                        </a:rPr>
                        <a:t>Agenda</a:t>
                      </a:r>
                      <a:r>
                        <a:rPr sz="2000" b="1" spc="35">
                          <a:latin typeface="+mn-lt"/>
                        </a:rPr>
                        <a:t> </a:t>
                      </a:r>
                      <a:r>
                        <a:rPr sz="2000" b="1" spc="-15">
                          <a:latin typeface="+mn-lt"/>
                        </a:rPr>
                        <a:t>Review</a:t>
                      </a:r>
                      <a:endParaRPr sz="2000">
                        <a:latin typeface="+mn-lt"/>
                        <a:cs typeface="Calibri"/>
                      </a:endParaRPr>
                    </a:p>
                  </a:txBody>
                  <a:tcPr marL="0" marR="0" marT="0" marB="0"/>
                </a:tc>
                <a:extLst>
                  <a:ext uri="{0D108BD9-81ED-4DB2-BD59-A6C34878D82A}">
                    <a16:rowId xmlns:a16="http://schemas.microsoft.com/office/drawing/2014/main" val="10000"/>
                  </a:ext>
                </a:extLst>
              </a:tr>
              <a:tr h="626921">
                <a:tc>
                  <a:txBody>
                    <a:bodyPr/>
                    <a:lstStyle/>
                    <a:p>
                      <a:pPr marL="200660">
                        <a:lnSpc>
                          <a:spcPct val="100000"/>
                        </a:lnSpc>
                        <a:spcBef>
                          <a:spcPts val="600"/>
                        </a:spcBef>
                        <a:spcAft>
                          <a:spcPts val="600"/>
                        </a:spcAft>
                      </a:pPr>
                      <a:r>
                        <a:rPr lang="en-US" sz="2000" b="1" spc="-10">
                          <a:latin typeface="+mn-lt"/>
                        </a:rPr>
                        <a:t>Formal Presentation </a:t>
                      </a:r>
                    </a:p>
                    <a:p>
                      <a:pPr marL="200660">
                        <a:lnSpc>
                          <a:spcPct val="100000"/>
                        </a:lnSpc>
                        <a:spcBef>
                          <a:spcPts val="600"/>
                        </a:spcBef>
                        <a:spcAft>
                          <a:spcPts val="600"/>
                        </a:spcAft>
                      </a:pPr>
                      <a:r>
                        <a:rPr lang="en-US" sz="2000" b="0" spc="-10">
                          <a:latin typeface="+mn-lt"/>
                        </a:rPr>
                        <a:t>       &gt; Overview and Background</a:t>
                      </a:r>
                    </a:p>
                    <a:p>
                      <a:pPr marL="200660" marR="0" lvl="0" indent="0" algn="l" rtl="0" eaLnBrk="1" fontAlgn="auto" latinLnBrk="0" hangingPunct="1">
                        <a:lnSpc>
                          <a:spcPct val="100000"/>
                        </a:lnSpc>
                        <a:spcBef>
                          <a:spcPts val="600"/>
                        </a:spcBef>
                        <a:spcAft>
                          <a:spcPts val="600"/>
                        </a:spcAft>
                        <a:buClrTx/>
                        <a:buSzTx/>
                        <a:buFontTx/>
                        <a:buNone/>
                      </a:pPr>
                      <a:r>
                        <a:rPr lang="en-US" sz="2000" b="0">
                          <a:latin typeface="+mn-lt"/>
                        </a:rPr>
                        <a:t>       &gt; Draft Corridor Mobility Investment Plan</a:t>
                      </a:r>
                      <a:endParaRPr lang="en-US" sz="2000" b="0" spc="-5">
                        <a:latin typeface="+mn-lt"/>
                      </a:endParaRPr>
                    </a:p>
                    <a:p>
                      <a:pPr marL="200660" marR="0" lvl="0" indent="0" algn="l" rtl="0" eaLnBrk="1" fontAlgn="auto" latinLnBrk="0" hangingPunct="1">
                        <a:lnSpc>
                          <a:spcPct val="100000"/>
                        </a:lnSpc>
                        <a:spcBef>
                          <a:spcPts val="600"/>
                        </a:spcBef>
                        <a:spcAft>
                          <a:spcPts val="600"/>
                        </a:spcAft>
                        <a:buClrTx/>
                        <a:buSzTx/>
                        <a:buFontTx/>
                        <a:buNone/>
                      </a:pPr>
                      <a:r>
                        <a:rPr lang="en-US" sz="2000" b="0" spc="-5">
                          <a:latin typeface="+mn-lt"/>
                        </a:rPr>
                        <a:t>       &gt; Public </a:t>
                      </a:r>
                      <a:r>
                        <a:rPr lang="en-US" sz="2000" b="0" spc="-15">
                          <a:latin typeface="+mn-lt"/>
                        </a:rPr>
                        <a:t>Engagement Efforts </a:t>
                      </a:r>
                    </a:p>
                    <a:p>
                      <a:pPr marL="200660" marR="0" lvl="0" indent="0" algn="l" rtl="0">
                        <a:lnSpc>
                          <a:spcPct val="100000"/>
                        </a:lnSpc>
                        <a:spcBef>
                          <a:spcPts val="600"/>
                        </a:spcBef>
                        <a:spcAft>
                          <a:spcPts val="600"/>
                        </a:spcAft>
                        <a:buClrTx/>
                        <a:buSzTx/>
                        <a:buFontTx/>
                        <a:buNone/>
                      </a:pPr>
                      <a:r>
                        <a:rPr lang="en-US" sz="2000" b="0" spc="-5">
                          <a:latin typeface="+mn-lt"/>
                        </a:rPr>
                        <a:t>       &gt; Next Steps</a:t>
                      </a:r>
                      <a:endParaRPr lang="en-US" sz="2000" b="0" spc="-15">
                        <a:latin typeface="+mn-lt"/>
                      </a:endParaRPr>
                    </a:p>
                  </a:txBody>
                  <a:tcPr marL="0" marR="0" marT="144780" marB="0"/>
                </a:tc>
                <a:extLst>
                  <a:ext uri="{0D108BD9-81ED-4DB2-BD59-A6C34878D82A}">
                    <a16:rowId xmlns:a16="http://schemas.microsoft.com/office/drawing/2014/main" val="10001"/>
                  </a:ext>
                </a:extLst>
              </a:tr>
              <a:tr h="1119125">
                <a:tc>
                  <a:txBody>
                    <a:bodyPr/>
                    <a:lstStyle/>
                    <a:p>
                      <a:pPr marL="200660" marR="0" lvl="0" indent="0" algn="l" rtl="0" eaLnBrk="1" fontAlgn="auto" latinLnBrk="0" hangingPunct="1">
                        <a:lnSpc>
                          <a:spcPct val="100000"/>
                        </a:lnSpc>
                        <a:spcBef>
                          <a:spcPts val="0"/>
                        </a:spcBef>
                        <a:spcAft>
                          <a:spcPts val="0"/>
                        </a:spcAft>
                        <a:buClrTx/>
                        <a:buSzTx/>
                        <a:buFontTx/>
                        <a:buNone/>
                      </a:pPr>
                      <a:r>
                        <a:rPr lang="en-US" sz="2000" b="1">
                          <a:latin typeface="+mn-lt"/>
                        </a:rPr>
                        <a:t>Public Comment on Draft Investment Plan (Moderated)</a:t>
                      </a:r>
                    </a:p>
                    <a:p>
                      <a:pPr marL="200660" marR="0" lvl="0" indent="0" algn="l" defTabSz="914400" rtl="0" eaLnBrk="1" fontAlgn="auto" latinLnBrk="0" hangingPunct="1">
                        <a:lnSpc>
                          <a:spcPct val="100000"/>
                        </a:lnSpc>
                        <a:spcBef>
                          <a:spcPts val="0"/>
                        </a:spcBef>
                        <a:spcAft>
                          <a:spcPts val="0"/>
                        </a:spcAft>
                        <a:buClrTx/>
                        <a:buSzTx/>
                        <a:buFontTx/>
                        <a:buNone/>
                        <a:tabLst/>
                        <a:defRPr/>
                      </a:pPr>
                      <a:endParaRPr lang="en-US" sz="2000" b="1">
                        <a:latin typeface="+mn-lt"/>
                      </a:endParaRPr>
                    </a:p>
                    <a:p>
                      <a:pPr marL="200660" marR="0" lvl="0" indent="0" algn="l" rtl="0" eaLnBrk="1" fontAlgn="auto" latinLnBrk="0" hangingPunct="1">
                        <a:lnSpc>
                          <a:spcPct val="100000"/>
                        </a:lnSpc>
                        <a:spcBef>
                          <a:spcPts val="0"/>
                        </a:spcBef>
                        <a:spcAft>
                          <a:spcPts val="0"/>
                        </a:spcAft>
                        <a:buClrTx/>
                        <a:buSzTx/>
                        <a:buFontTx/>
                        <a:buNone/>
                      </a:pPr>
                      <a:r>
                        <a:rPr lang="en-US" sz="2000" b="1">
                          <a:latin typeface="+mn-lt"/>
                        </a:rPr>
                        <a:t>Adjourn </a:t>
                      </a:r>
                      <a:endParaRPr lang="en-US" sz="2000" b="1" i="1">
                        <a:latin typeface="+mn-lt"/>
                        <a:cs typeface="Calibri"/>
                      </a:endParaRPr>
                    </a:p>
                  </a:txBody>
                  <a:tcPr marL="0" marR="0" marT="144780" marB="0"/>
                </a:tc>
                <a:extLst>
                  <a:ext uri="{0D108BD9-81ED-4DB2-BD59-A6C34878D82A}">
                    <a16:rowId xmlns:a16="http://schemas.microsoft.com/office/drawing/2014/main" val="10002"/>
                  </a:ext>
                </a:extLst>
              </a:tr>
            </a:tbl>
          </a:graphicData>
        </a:graphic>
      </p:graphicFrame>
      <p:sp>
        <p:nvSpPr>
          <p:cNvPr id="7" name="object 7"/>
          <p:cNvSpPr txBox="1"/>
          <p:nvPr/>
        </p:nvSpPr>
        <p:spPr>
          <a:xfrm>
            <a:off x="11707166" y="6462966"/>
            <a:ext cx="320040" cy="211454"/>
          </a:xfrm>
          <a:prstGeom prst="rect">
            <a:avLst/>
          </a:prstGeom>
        </p:spPr>
        <p:txBody>
          <a:bodyPr vert="horz" wrap="square" lIns="0" tIns="7620" rIns="0" bIns="0" rtlCol="0">
            <a:spAutoFit/>
          </a:bodyPr>
          <a:lstStyle/>
          <a:p>
            <a:pPr marL="181610">
              <a:lnSpc>
                <a:spcPct val="100000"/>
              </a:lnSpc>
              <a:spcBef>
                <a:spcPts val="60"/>
              </a:spcBef>
            </a:pPr>
            <a:fld id="{81D60167-4931-47E6-BA6A-407CBD079E47}" type="slidenum">
              <a:rPr sz="1200" dirty="0">
                <a:solidFill>
                  <a:srgbClr val="888888"/>
                </a:solidFill>
                <a:latin typeface="Calibri"/>
                <a:cs typeface="Calibri"/>
              </a:rPr>
              <a:t>6</a:t>
            </a:fld>
            <a:endParaRPr sz="1200">
              <a:latin typeface="Calibri"/>
              <a:cs typeface="Calibri"/>
            </a:endParaRPr>
          </a:p>
        </p:txBody>
      </p:sp>
      <p:sp>
        <p:nvSpPr>
          <p:cNvPr id="11" name="TextBox 1">
            <a:extLst>
              <a:ext uri="{FF2B5EF4-FFF2-40B4-BE49-F238E27FC236}">
                <a16:creationId xmlns:a16="http://schemas.microsoft.com/office/drawing/2014/main" id="{AC6899CB-0E99-95B8-4E4D-C7E26FD485F0}"/>
              </a:ext>
            </a:extLst>
          </p:cNvPr>
          <p:cNvSpPr txBox="1"/>
          <p:nvPr/>
        </p:nvSpPr>
        <p:spPr>
          <a:xfrm>
            <a:off x="4050690" y="659282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14" name="TextBox 13">
            <a:extLst>
              <a:ext uri="{FF2B5EF4-FFF2-40B4-BE49-F238E27FC236}">
                <a16:creationId xmlns:a16="http://schemas.microsoft.com/office/drawing/2014/main" id="{E33E27EC-AEE7-11E7-F0C2-F433F978DDCF}"/>
              </a:ext>
            </a:extLst>
          </p:cNvPr>
          <p:cNvSpPr txBox="1"/>
          <p:nvPr/>
        </p:nvSpPr>
        <p:spPr>
          <a:xfrm>
            <a:off x="7296020" y="2518247"/>
            <a:ext cx="4552694" cy="132343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7713"/>
            <a:r>
              <a:rPr lang="en-US" sz="2000" b="1">
                <a:solidFill>
                  <a:srgbClr val="424242"/>
                </a:solidFill>
                <a:ea typeface="+mn-lt"/>
                <a:cs typeface="+mn-lt"/>
              </a:rPr>
              <a:t>Our Expectation: </a:t>
            </a:r>
            <a:r>
              <a:rPr lang="en-US" sz="2000">
                <a:solidFill>
                  <a:srgbClr val="424242"/>
                </a:solidFill>
                <a:ea typeface="+mn-lt"/>
                <a:cs typeface="+mn-lt"/>
              </a:rPr>
              <a:t>We will conduct a respectful meeting to allow ideas and comments to be shared in an open and fair environment </a:t>
            </a:r>
            <a:endParaRPr lang="en-US" sz="2000">
              <a:solidFill>
                <a:srgbClr val="424242"/>
              </a:solidFill>
            </a:endParaRPr>
          </a:p>
        </p:txBody>
      </p:sp>
      <p:pic>
        <p:nvPicPr>
          <p:cNvPr id="15" name="Graphic 14" descr="Badge New with solid fill">
            <a:extLst>
              <a:ext uri="{FF2B5EF4-FFF2-40B4-BE49-F238E27FC236}">
                <a16:creationId xmlns:a16="http://schemas.microsoft.com/office/drawing/2014/main" id="{09CE827F-3C44-2703-E254-0B2A033BE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8289" y="2556855"/>
            <a:ext cx="521208" cy="521208"/>
          </a:xfrm>
          <a:prstGeom prst="rect">
            <a:avLst/>
          </a:prstGeom>
        </p:spPr>
      </p:pic>
      <p:pic>
        <p:nvPicPr>
          <p:cNvPr id="16" name="Graphic 15" descr="World with solid fill">
            <a:extLst>
              <a:ext uri="{FF2B5EF4-FFF2-40B4-BE49-F238E27FC236}">
                <a16:creationId xmlns:a16="http://schemas.microsoft.com/office/drawing/2014/main" id="{7011B583-44E3-2994-4D05-8E02FC194B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98289" y="1556281"/>
            <a:ext cx="521208" cy="521208"/>
          </a:xfrm>
          <a:prstGeom prst="rect">
            <a:avLst/>
          </a:prstGeom>
        </p:spPr>
      </p:pic>
      <p:sp>
        <p:nvSpPr>
          <p:cNvPr id="13" name="TextBox 12">
            <a:extLst>
              <a:ext uri="{FF2B5EF4-FFF2-40B4-BE49-F238E27FC236}">
                <a16:creationId xmlns:a16="http://schemas.microsoft.com/office/drawing/2014/main" id="{8A41B4A3-F607-7859-816D-27CCC4E13466}"/>
              </a:ext>
            </a:extLst>
          </p:cNvPr>
          <p:cNvSpPr txBox="1"/>
          <p:nvPr/>
        </p:nvSpPr>
        <p:spPr>
          <a:xfrm>
            <a:off x="8040975" y="1502991"/>
            <a:ext cx="3062784" cy="788421"/>
          </a:xfrm>
          <a:prstGeom prst="rect">
            <a:avLst/>
          </a:prstGeom>
          <a:noFill/>
        </p:spPr>
        <p:txBody>
          <a:bodyPr wrap="square">
            <a:spAutoFit/>
          </a:bodyPr>
          <a:lstStyle/>
          <a:p>
            <a:pPr>
              <a:lnSpc>
                <a:spcPts val="2800"/>
              </a:lnSpc>
              <a:spcBef>
                <a:spcPts val="800"/>
              </a:spcBef>
              <a:spcAft>
                <a:spcPts val="1000"/>
              </a:spcAft>
            </a:pPr>
            <a:r>
              <a:rPr lang="en-US" sz="2000">
                <a:solidFill>
                  <a:srgbClr val="424242"/>
                </a:solidFill>
              </a:rPr>
              <a:t>Simultaneous Spanish interpretation available</a:t>
            </a:r>
            <a:endParaRPr lang="en-US" sz="2000">
              <a:solidFill>
                <a:srgbClr val="424242"/>
              </a:solidFill>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06374" y="2134124"/>
            <a:ext cx="11760247" cy="707886"/>
          </a:xfrm>
          <a:prstGeom prst="rect">
            <a:avLst/>
          </a:prstGeom>
          <a:noFill/>
        </p:spPr>
        <p:txBody>
          <a:bodyPr wrap="square" lIns="91440" tIns="45720" rIns="91440" bIns="45720" anchor="t">
            <a:spAutoFit/>
          </a:bodyPr>
          <a:lstStyle/>
          <a:p>
            <a:pPr marL="200660" algn="ctr">
              <a:lnSpc>
                <a:spcPct val="100000"/>
              </a:lnSpc>
              <a:spcBef>
                <a:spcPts val="1140"/>
              </a:spcBef>
            </a:pPr>
            <a:r>
              <a:rPr lang="en-US" sz="4000" b="1" spc="-10">
                <a:solidFill>
                  <a:schemeClr val="bg1"/>
                </a:solidFill>
                <a:latin typeface="Calibri"/>
                <a:cs typeface="Calibri"/>
              </a:rPr>
              <a:t>Overview and Background</a:t>
            </a:r>
            <a:endParaRPr lang="en-US" sz="4000">
              <a:solidFill>
                <a:schemeClr val="bg1"/>
              </a:solidFill>
              <a:latin typeface="Calibri"/>
              <a:cs typeface="Calibri"/>
            </a:endParaRPr>
          </a:p>
        </p:txBody>
      </p:sp>
    </p:spTree>
    <p:extLst>
      <p:ext uri="{BB962C8B-B14F-4D97-AF65-F5344CB8AC3E}">
        <p14:creationId xmlns:p14="http://schemas.microsoft.com/office/powerpoint/2010/main" val="1623234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DA8803-0147-4434-BAA5-DF53B1F52D28}"/>
              </a:ext>
            </a:extLst>
          </p:cNvPr>
          <p:cNvSpPr txBox="1">
            <a:spLocks/>
          </p:cNvSpPr>
          <p:nvPr/>
        </p:nvSpPr>
        <p:spPr>
          <a:xfrm>
            <a:off x="135548" y="180233"/>
            <a:ext cx="1153542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cs typeface="Calibri"/>
              </a:rPr>
              <a:t>Draft LB-ELA Corridor Mobility</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t> Investment Plan</a:t>
            </a:r>
            <a:endParaRPr lang="en-US" sz="32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79" name="TextBox 78">
            <a:extLst>
              <a:ext uri="{FF2B5EF4-FFF2-40B4-BE49-F238E27FC236}">
                <a16:creationId xmlns:a16="http://schemas.microsoft.com/office/drawing/2014/main" id="{970DFE1F-6DD8-46C7-B5DA-E266CDAD9218}"/>
              </a:ext>
            </a:extLst>
          </p:cNvPr>
          <p:cNvSpPr txBox="1"/>
          <p:nvPr/>
        </p:nvSpPr>
        <p:spPr>
          <a:xfrm>
            <a:off x="5865092" y="6463194"/>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78C972E-BB73-22E8-B38A-C3737E1C594C}"/>
              </a:ext>
            </a:extLst>
          </p:cNvPr>
          <p:cNvSpPr txBox="1">
            <a:spLocks/>
          </p:cNvSpPr>
          <p:nvPr/>
        </p:nvSpPr>
        <p:spPr>
          <a:xfrm>
            <a:off x="230908" y="2569516"/>
            <a:ext cx="7011373" cy="3663952"/>
          </a:xfrm>
          <a:prstGeom prst="rect">
            <a:avLst/>
          </a:prstGeom>
        </p:spPr>
        <p:txBody>
          <a:bodyPr vert="horz" lIns="9144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Bell</a:t>
            </a:r>
          </a:p>
          <a:p>
            <a:pPr>
              <a:lnSpc>
                <a:spcPct val="100000"/>
              </a:lnSpc>
              <a:spcBef>
                <a:spcPts val="0"/>
              </a:spcBef>
              <a:buFont typeface="Calibri" panose="020F0502020204030204" pitchFamily="34" charset="0"/>
              <a:buChar char="&gt;"/>
              <a:defRPr/>
            </a:pPr>
            <a:r>
              <a:rPr lang="en-US" sz="1800">
                <a:solidFill>
                  <a:srgbClr val="000000"/>
                </a:solidFill>
                <a:latin typeface="+mn-lt"/>
                <a:ea typeface="Times New Roman" panose="02020603050405020304" pitchFamily="18" charset="0"/>
                <a:cs typeface="Arial"/>
              </a:rPr>
              <a:t>Bellflower</a:t>
            </a:r>
            <a:endPar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Bell Gardens</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Carson</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Commerce</a:t>
            </a:r>
            <a:endParaRPr kumimoji="0" lang="en-US" sz="1800" b="0" i="0" u="none" strike="noStrike" kern="1200" cap="none" spc="0" normalizeH="0" baseline="0" noProof="0">
              <a:ln>
                <a:noFill/>
              </a:ln>
              <a:solidFill>
                <a:srgbClr val="000000"/>
              </a:solidFill>
              <a:effectLst/>
              <a:uLnTx/>
              <a:uFillTx/>
              <a:latin typeface="+mn-lt"/>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Compton</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Cudahy</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Downey</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Unincorporated LA County </a:t>
            </a:r>
            <a:br>
              <a:rPr lang="en-US" sz="1800" b="0" i="0" u="none" strike="noStrike" kern="1200" cap="none" spc="0" normalizeH="0" baseline="0" noProof="0">
                <a:ln>
                  <a:noFill/>
                </a:ln>
                <a:effectLst/>
                <a:uLnTx/>
                <a:uFillTx/>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 - East LA </a:t>
            </a:r>
            <a:br>
              <a:rPr lang="en-US" sz="1800" b="0" i="0" u="none" strike="noStrike" kern="1200" cap="none" spc="0" normalizeH="0" baseline="0" noProof="0">
                <a:ln>
                  <a:noFill/>
                </a:ln>
                <a:effectLst/>
                <a:uLnTx/>
                <a:uFillTx/>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 - </a:t>
            </a:r>
            <a:r>
              <a:rPr lang="en-US" sz="1800">
                <a:solidFill>
                  <a:srgbClr val="000000"/>
                </a:solidFill>
                <a:latin typeface="+mn-lt"/>
                <a:ea typeface="Times New Roman" panose="02020603050405020304" pitchFamily="18" charset="0"/>
                <a:cs typeface="Arial"/>
              </a:rPr>
              <a:t>Walnut Park </a:t>
            </a:r>
            <a:br>
              <a:rPr lang="en-US" sz="1800">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 East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Rancho Dominguez</a:t>
            </a:r>
            <a:endParaRPr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endPar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r>
              <a:rPr lang="en-US" sz="1800">
                <a:solidFill>
                  <a:srgbClr val="000000"/>
                </a:solidFill>
                <a:latin typeface="+mn-lt"/>
                <a:ea typeface="Times New Roman" panose="02020603050405020304" pitchFamily="18" charset="0"/>
                <a:cs typeface="Arial"/>
              </a:rPr>
              <a:t>Huntington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Park</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Lakewood</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Long Beach</a:t>
            </a:r>
          </a:p>
          <a:p>
            <a:pPr>
              <a:lnSpc>
                <a:spcPct val="100000"/>
              </a:lnSpc>
              <a:spcBef>
                <a:spcPts val="0"/>
              </a:spcBef>
              <a:buFont typeface="Calibri" panose="020F0502020204030204" pitchFamily="34" charset="0"/>
              <a:buChar char="&gt;"/>
              <a:defRPr/>
            </a:pPr>
            <a:r>
              <a:rPr lang="en-US" sz="1800">
                <a:solidFill>
                  <a:srgbClr val="000000"/>
                </a:solidFill>
                <a:latin typeface="+mn-lt"/>
                <a:cs typeface="Arial"/>
              </a:rPr>
              <a:t>Los Angeles</a:t>
            </a:r>
          </a:p>
          <a:p>
            <a:pPr marL="340995" indent="0">
              <a:lnSpc>
                <a:spcPct val="100000"/>
              </a:lnSpc>
              <a:spcBef>
                <a:spcPts val="0"/>
              </a:spcBef>
              <a:buNone/>
              <a:defRPr/>
            </a:pPr>
            <a:r>
              <a:rPr lang="en-US" sz="1800">
                <a:solidFill>
                  <a:srgbClr val="000000"/>
                </a:solidFill>
                <a:latin typeface="+mn-lt"/>
                <a:ea typeface="Open Sans"/>
                <a:cs typeface="Arial"/>
              </a:rPr>
              <a:t>- Boyle Heights </a:t>
            </a:r>
            <a:br>
              <a:rPr lang="en-US" sz="1800">
                <a:latin typeface="+mn-lt"/>
                <a:cs typeface="Arial"/>
              </a:rPr>
            </a:br>
            <a:r>
              <a:rPr lang="en-US" sz="1800">
                <a:solidFill>
                  <a:srgbClr val="000000"/>
                </a:solidFill>
                <a:latin typeface="+mn-lt"/>
                <a:ea typeface="Open Sans"/>
                <a:cs typeface="Arial"/>
              </a:rPr>
              <a:t>- San Pedro</a:t>
            </a:r>
            <a:br>
              <a:rPr lang="en-US" sz="1800">
                <a:latin typeface="+mn-lt"/>
                <a:cs typeface="Arial"/>
              </a:rPr>
            </a:br>
            <a:r>
              <a:rPr lang="en-US" sz="1800">
                <a:solidFill>
                  <a:srgbClr val="000000"/>
                </a:solidFill>
                <a:latin typeface="+mn-lt"/>
                <a:ea typeface="Open Sans"/>
                <a:cs typeface="Arial"/>
              </a:rPr>
              <a:t>- Wilmington</a:t>
            </a:r>
            <a:endParaRPr lang="en-US" sz="1800" b="0" i="0" u="none" strike="noStrike" kern="1200" cap="none" spc="0" normalizeH="0" baseline="0" noProof="0">
              <a:ln>
                <a:noFill/>
              </a:ln>
              <a:solidFill>
                <a:srgbClr val="000000"/>
              </a:solidFill>
              <a:effectLst/>
              <a:uLnTx/>
              <a:uFillTx/>
              <a:latin typeface="+mn-lt"/>
              <a:ea typeface="Open Sans"/>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Lynwood</a:t>
            </a:r>
          </a:p>
          <a:p>
            <a:pPr>
              <a:lnSpc>
                <a:spcPct val="100000"/>
              </a:lnSpc>
              <a:spcBef>
                <a:spcPts val="0"/>
              </a:spcBef>
              <a:buFont typeface="Calibri" panose="020F0502020204030204" pitchFamily="34" charset="0"/>
              <a:buChar char="&gt;"/>
              <a:defRPr/>
            </a:pPr>
            <a:r>
              <a:rPr lang="en-US" sz="1800">
                <a:solidFill>
                  <a:srgbClr val="000000"/>
                </a:solidFill>
                <a:latin typeface="+mn-lt"/>
                <a:cs typeface="Arial"/>
              </a:rPr>
              <a:t>Maywood</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Paramount</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Signal Hill</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South Gate</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Open Sans"/>
                <a:cs typeface="Arial"/>
              </a:rPr>
              <a:t>Vernon</a:t>
            </a:r>
            <a:endParaRPr lang="en-US" sz="1800" b="0" i="0" u="none" strike="noStrike" kern="1200" cap="none" spc="0" normalizeH="0" baseline="0" noProof="0">
              <a:ln>
                <a:noFill/>
              </a:ln>
              <a:solidFill>
                <a:srgbClr val="000000"/>
              </a:solidFill>
              <a:effectLst/>
              <a:uLnTx/>
              <a:uFillTx/>
              <a:latin typeface="+mn-lt"/>
              <a:ea typeface="Open Sans"/>
              <a:cs typeface="Arial"/>
            </a:endParaRPr>
          </a:p>
        </p:txBody>
      </p:sp>
      <p:sp>
        <p:nvSpPr>
          <p:cNvPr id="6" name="TextBox 5">
            <a:extLst>
              <a:ext uri="{FF2B5EF4-FFF2-40B4-BE49-F238E27FC236}">
                <a16:creationId xmlns:a16="http://schemas.microsoft.com/office/drawing/2014/main" id="{EFC91CF0-EF89-0071-872F-2401E95BE939}"/>
              </a:ext>
            </a:extLst>
          </p:cNvPr>
          <p:cNvSpPr txBox="1"/>
          <p:nvPr/>
        </p:nvSpPr>
        <p:spPr>
          <a:xfrm>
            <a:off x="230908" y="1011147"/>
            <a:ext cx="6936510" cy="1477328"/>
          </a:xfrm>
          <a:prstGeom prst="rect">
            <a:avLst/>
          </a:prstGeom>
          <a:noFill/>
        </p:spPr>
        <p:txBody>
          <a:bodyPr wrap="square" lIns="91440" tIns="45720" rIns="91440" bIns="45720" anchor="t">
            <a:spAutoFit/>
          </a:bodyPr>
          <a:lstStyle/>
          <a:p>
            <a:r>
              <a:rPr lang="en-US" sz="1800" b="1" i="0">
                <a:solidFill>
                  <a:srgbClr val="000000"/>
                </a:solidFill>
                <a:effectLst/>
              </a:rPr>
              <a:t>Metro has a </a:t>
            </a:r>
            <a:r>
              <a:rPr lang="en-US" b="1">
                <a:solidFill>
                  <a:srgbClr val="000000"/>
                </a:solidFill>
              </a:rPr>
              <a:t>plan</a:t>
            </a:r>
            <a:r>
              <a:rPr lang="en-US" sz="1800" b="1" i="0">
                <a:solidFill>
                  <a:srgbClr val="000000"/>
                </a:solidFill>
                <a:effectLst/>
              </a:rPr>
              <a:t> to improve the shared transportation system in the Long Beach-East Los Angeles Corridor (LB-ELA Corridor) to provide safe, quality travel options for moving people and goods. </a:t>
            </a:r>
          </a:p>
          <a:p>
            <a:endParaRPr lang="en-US" b="1">
              <a:solidFill>
                <a:srgbClr val="000000"/>
              </a:solidFill>
            </a:endParaRPr>
          </a:p>
          <a:p>
            <a:r>
              <a:rPr lang="en-US">
                <a:solidFill>
                  <a:srgbClr val="000000"/>
                </a:solidFill>
              </a:rPr>
              <a:t>The LB-ELA Corridor includes the following cities and communities:</a:t>
            </a:r>
            <a:endParaRPr lang="en-US"/>
          </a:p>
        </p:txBody>
      </p:sp>
      <p:pic>
        <p:nvPicPr>
          <p:cNvPr id="8" name="Picture 7">
            <a:extLst>
              <a:ext uri="{FF2B5EF4-FFF2-40B4-BE49-F238E27FC236}">
                <a16:creationId xmlns:a16="http://schemas.microsoft.com/office/drawing/2014/main" id="{7C38BDA7-F495-802E-391B-1DB18FBCB4C5}"/>
              </a:ext>
            </a:extLst>
          </p:cNvPr>
          <p:cNvPicPr>
            <a:picLocks noChangeAspect="1"/>
          </p:cNvPicPr>
          <p:nvPr/>
        </p:nvPicPr>
        <p:blipFill rotWithShape="1">
          <a:blip r:embed="rId4"/>
          <a:srcRect l="10416" t="776" r="1312" b="1061"/>
          <a:stretch/>
        </p:blipFill>
        <p:spPr>
          <a:xfrm>
            <a:off x="7324533" y="1041130"/>
            <a:ext cx="4655609" cy="5422064"/>
          </a:xfrm>
          <a:prstGeom prst="rect">
            <a:avLst/>
          </a:prstGeom>
          <a:ln>
            <a:noFill/>
          </a:ln>
        </p:spPr>
      </p:pic>
      <p:sp>
        <p:nvSpPr>
          <p:cNvPr id="2" name="TextBox 1">
            <a:extLst>
              <a:ext uri="{FF2B5EF4-FFF2-40B4-BE49-F238E27FC236}">
                <a16:creationId xmlns:a16="http://schemas.microsoft.com/office/drawing/2014/main" id="{B0F3517B-AC86-B03C-4BB6-565C5615C49A}"/>
              </a:ext>
            </a:extLst>
          </p:cNvPr>
          <p:cNvSpPr txBox="1"/>
          <p:nvPr/>
        </p:nvSpPr>
        <p:spPr>
          <a:xfrm>
            <a:off x="3792070" y="662477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pSp>
        <p:nvGrpSpPr>
          <p:cNvPr id="13" name="Group 12">
            <a:extLst>
              <a:ext uri="{FF2B5EF4-FFF2-40B4-BE49-F238E27FC236}">
                <a16:creationId xmlns:a16="http://schemas.microsoft.com/office/drawing/2014/main" id="{83C96E13-D049-2A2F-D17F-A2BEE78288EF}"/>
              </a:ext>
            </a:extLst>
          </p:cNvPr>
          <p:cNvGrpSpPr/>
          <p:nvPr/>
        </p:nvGrpSpPr>
        <p:grpSpPr>
          <a:xfrm>
            <a:off x="8172450" y="1245394"/>
            <a:ext cx="2279647" cy="5129999"/>
            <a:chOff x="8172450" y="1245394"/>
            <a:chExt cx="2279647" cy="5129999"/>
          </a:xfrm>
        </p:grpSpPr>
        <p:grpSp>
          <p:nvGrpSpPr>
            <p:cNvPr id="11" name="Group 10">
              <a:extLst>
                <a:ext uri="{FF2B5EF4-FFF2-40B4-BE49-F238E27FC236}">
                  <a16:creationId xmlns:a16="http://schemas.microsoft.com/office/drawing/2014/main" id="{C7CC1BF2-D1CD-A872-2840-B9EC392990B3}"/>
                </a:ext>
              </a:extLst>
            </p:cNvPr>
            <p:cNvGrpSpPr/>
            <p:nvPr/>
          </p:nvGrpSpPr>
          <p:grpSpPr>
            <a:xfrm>
              <a:off x="8172450" y="1460500"/>
              <a:ext cx="2279647" cy="4914893"/>
              <a:chOff x="8172450" y="1460500"/>
              <a:chExt cx="2279647" cy="4914893"/>
            </a:xfrm>
          </p:grpSpPr>
          <p:sp>
            <p:nvSpPr>
              <p:cNvPr id="4" name="Freeform: Shape 3">
                <a:extLst>
                  <a:ext uri="{FF2B5EF4-FFF2-40B4-BE49-F238E27FC236}">
                    <a16:creationId xmlns:a16="http://schemas.microsoft.com/office/drawing/2014/main" id="{897EFEC9-C22C-6AD2-12AC-F1F715B6FC78}"/>
                  </a:ext>
                </a:extLst>
              </p:cNvPr>
              <p:cNvSpPr/>
              <p:nvPr/>
            </p:nvSpPr>
            <p:spPr>
              <a:xfrm>
                <a:off x="8201024" y="2047877"/>
                <a:ext cx="2251073" cy="4327516"/>
              </a:xfrm>
              <a:custGeom>
                <a:avLst/>
                <a:gdLst>
                  <a:gd name="connsiteX0" fmla="*/ 1882773 w 2251073"/>
                  <a:gd name="connsiteY0" fmla="*/ 0 h 4327516"/>
                  <a:gd name="connsiteX1" fmla="*/ 2251073 w 2251073"/>
                  <a:gd name="connsiteY1" fmla="*/ 431800 h 4327516"/>
                  <a:gd name="connsiteX2" fmla="*/ 2048127 w 2251073"/>
                  <a:gd name="connsiteY2" fmla="*/ 816801 h 4327516"/>
                  <a:gd name="connsiteX3" fmla="*/ 1819273 w 2251073"/>
                  <a:gd name="connsiteY3" fmla="*/ 1250950 h 4327516"/>
                  <a:gd name="connsiteX4" fmla="*/ 1807081 w 2251073"/>
                  <a:gd name="connsiteY4" fmla="*/ 1903222 h 4327516"/>
                  <a:gd name="connsiteX5" fmla="*/ 1793873 w 2251073"/>
                  <a:gd name="connsiteY5" fmla="*/ 2609850 h 4327516"/>
                  <a:gd name="connsiteX6" fmla="*/ 1851023 w 2251073"/>
                  <a:gd name="connsiteY6" fmla="*/ 2711450 h 4327516"/>
                  <a:gd name="connsiteX7" fmla="*/ 1863723 w 2251073"/>
                  <a:gd name="connsiteY7" fmla="*/ 2819400 h 4327516"/>
                  <a:gd name="connsiteX8" fmla="*/ 1812923 w 2251073"/>
                  <a:gd name="connsiteY8" fmla="*/ 2908300 h 4327516"/>
                  <a:gd name="connsiteX9" fmla="*/ 1809748 w 2251073"/>
                  <a:gd name="connsiteY9" fmla="*/ 3121025 h 4327516"/>
                  <a:gd name="connsiteX10" fmla="*/ 1860548 w 2251073"/>
                  <a:gd name="connsiteY10" fmla="*/ 3178175 h 4327516"/>
                  <a:gd name="connsiteX11" fmla="*/ 1504948 w 2251073"/>
                  <a:gd name="connsiteY11" fmla="*/ 3174999 h 4327516"/>
                  <a:gd name="connsiteX12" fmla="*/ 1454149 w 2251073"/>
                  <a:gd name="connsiteY12" fmla="*/ 3241674 h 4327516"/>
                  <a:gd name="connsiteX13" fmla="*/ 1460499 w 2251073"/>
                  <a:gd name="connsiteY13" fmla="*/ 3457573 h 4327516"/>
                  <a:gd name="connsiteX14" fmla="*/ 1466848 w 2251073"/>
                  <a:gd name="connsiteY14" fmla="*/ 3940173 h 4327516"/>
                  <a:gd name="connsiteX15" fmla="*/ 1451768 w 2251073"/>
                  <a:gd name="connsiteY15" fmla="*/ 3940967 h 4327516"/>
                  <a:gd name="connsiteX16" fmla="*/ 1449387 w 2251073"/>
                  <a:gd name="connsiteY16" fmla="*/ 3945729 h 4327516"/>
                  <a:gd name="connsiteX17" fmla="*/ 1232693 w 2251073"/>
                  <a:gd name="connsiteY17" fmla="*/ 3993354 h 4327516"/>
                  <a:gd name="connsiteX18" fmla="*/ 1146968 w 2251073"/>
                  <a:gd name="connsiteY18" fmla="*/ 4055267 h 4327516"/>
                  <a:gd name="connsiteX19" fmla="*/ 211135 w 2251073"/>
                  <a:gd name="connsiteY19" fmla="*/ 4290218 h 4327516"/>
                  <a:gd name="connsiteX20" fmla="*/ 130176 w 2251073"/>
                  <a:gd name="connsiteY20" fmla="*/ 4295773 h 4327516"/>
                  <a:gd name="connsiteX21" fmla="*/ 107949 w 2251073"/>
                  <a:gd name="connsiteY21" fmla="*/ 4067173 h 4327516"/>
                  <a:gd name="connsiteX22" fmla="*/ 0 w 2251073"/>
                  <a:gd name="connsiteY22" fmla="*/ 3930648 h 43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1073" h="4327516" extrusionOk="0">
                    <a:moveTo>
                      <a:pt x="1882773" y="0"/>
                    </a:moveTo>
                    <a:cubicBezTo>
                      <a:pt x="1980054" y="155565"/>
                      <a:pt x="2147720" y="269705"/>
                      <a:pt x="2251073" y="431800"/>
                    </a:cubicBezTo>
                    <a:cubicBezTo>
                      <a:pt x="2183924" y="591545"/>
                      <a:pt x="2102964" y="733820"/>
                      <a:pt x="2048127" y="816801"/>
                    </a:cubicBezTo>
                    <a:cubicBezTo>
                      <a:pt x="1993290" y="899782"/>
                      <a:pt x="1886894" y="1122307"/>
                      <a:pt x="1819273" y="1250950"/>
                    </a:cubicBezTo>
                    <a:cubicBezTo>
                      <a:pt x="1838067" y="1473824"/>
                      <a:pt x="1815720" y="1740405"/>
                      <a:pt x="1807081" y="1903222"/>
                    </a:cubicBezTo>
                    <a:cubicBezTo>
                      <a:pt x="1798442" y="2066039"/>
                      <a:pt x="1805320" y="2292916"/>
                      <a:pt x="1793873" y="2609850"/>
                    </a:cubicBezTo>
                    <a:cubicBezTo>
                      <a:pt x="1815269" y="2640574"/>
                      <a:pt x="1835311" y="2678110"/>
                      <a:pt x="1851023" y="2711450"/>
                    </a:cubicBezTo>
                    <a:cubicBezTo>
                      <a:pt x="1851825" y="2761303"/>
                      <a:pt x="1857903" y="2770497"/>
                      <a:pt x="1863723" y="2819400"/>
                    </a:cubicBezTo>
                    <a:cubicBezTo>
                      <a:pt x="1851268" y="2836671"/>
                      <a:pt x="1823501" y="2880046"/>
                      <a:pt x="1812923" y="2908300"/>
                    </a:cubicBezTo>
                    <a:cubicBezTo>
                      <a:pt x="1805487" y="2923424"/>
                      <a:pt x="1808204" y="3121236"/>
                      <a:pt x="1809748" y="3121025"/>
                    </a:cubicBezTo>
                    <a:cubicBezTo>
                      <a:pt x="1810422" y="3156248"/>
                      <a:pt x="1859495" y="3177997"/>
                      <a:pt x="1860548" y="3178175"/>
                    </a:cubicBezTo>
                    <a:cubicBezTo>
                      <a:pt x="1866985" y="3187689"/>
                      <a:pt x="1507722" y="3175029"/>
                      <a:pt x="1504948" y="3174999"/>
                    </a:cubicBezTo>
                    <a:cubicBezTo>
                      <a:pt x="1432564" y="3185737"/>
                      <a:pt x="1452981" y="3195427"/>
                      <a:pt x="1454149" y="3241674"/>
                    </a:cubicBezTo>
                    <a:cubicBezTo>
                      <a:pt x="1458391" y="3299864"/>
                      <a:pt x="1458830" y="3330690"/>
                      <a:pt x="1460499" y="3457573"/>
                    </a:cubicBezTo>
                    <a:cubicBezTo>
                      <a:pt x="1464041" y="3585728"/>
                      <a:pt x="1454118" y="3866732"/>
                      <a:pt x="1466848" y="3940173"/>
                    </a:cubicBezTo>
                    <a:cubicBezTo>
                      <a:pt x="1467611" y="4026936"/>
                      <a:pt x="1454578" y="3939312"/>
                      <a:pt x="1451768" y="3940967"/>
                    </a:cubicBezTo>
                    <a:cubicBezTo>
                      <a:pt x="1451707" y="3938116"/>
                      <a:pt x="1491169" y="3941421"/>
                      <a:pt x="1449387" y="3945729"/>
                    </a:cubicBezTo>
                    <a:cubicBezTo>
                      <a:pt x="1376896" y="3963763"/>
                      <a:pt x="1308456" y="3966715"/>
                      <a:pt x="1232693" y="3993354"/>
                    </a:cubicBezTo>
                    <a:cubicBezTo>
                      <a:pt x="1185705" y="4001097"/>
                      <a:pt x="1314257" y="3983249"/>
                      <a:pt x="1146968" y="4055267"/>
                    </a:cubicBezTo>
                    <a:cubicBezTo>
                      <a:pt x="869143" y="4155121"/>
                      <a:pt x="509111" y="4459756"/>
                      <a:pt x="211135" y="4290218"/>
                    </a:cubicBezTo>
                    <a:cubicBezTo>
                      <a:pt x="37031" y="4314142"/>
                      <a:pt x="143472" y="4331862"/>
                      <a:pt x="130176" y="4295773"/>
                    </a:cubicBezTo>
                    <a:cubicBezTo>
                      <a:pt x="110698" y="4259826"/>
                      <a:pt x="125598" y="4114193"/>
                      <a:pt x="107949" y="4067173"/>
                    </a:cubicBezTo>
                    <a:cubicBezTo>
                      <a:pt x="56406" y="4053803"/>
                      <a:pt x="-271" y="3932078"/>
                      <a:pt x="0" y="3930648"/>
                    </a:cubicBezTo>
                  </a:path>
                </a:pathLst>
              </a:custGeom>
              <a:noFill/>
              <a:ln w="28575">
                <a:solidFill>
                  <a:schemeClr val="accent1"/>
                </a:solidFill>
                <a:extLst>
                  <a:ext uri="{C807C97D-BFC1-408E-A445-0C87EB9F89A2}">
                    <ask:lineSketchStyleProps xmlns:ask="http://schemas.microsoft.com/office/drawing/2018/sketchyshapes" sd="1669447870">
                      <a:custGeom>
                        <a:avLst/>
                        <a:gdLst>
                          <a:gd name="connsiteX0" fmla="*/ 2673350 w 3041650"/>
                          <a:gd name="connsiteY0" fmla="*/ 95250 h 3003550"/>
                          <a:gd name="connsiteX1" fmla="*/ 3041650 w 3041650"/>
                          <a:gd name="connsiteY1" fmla="*/ 527050 h 3003550"/>
                          <a:gd name="connsiteX2" fmla="*/ 2609850 w 3041650"/>
                          <a:gd name="connsiteY2" fmla="*/ 1346200 h 3003550"/>
                          <a:gd name="connsiteX3" fmla="*/ 2584450 w 3041650"/>
                          <a:gd name="connsiteY3" fmla="*/ 2705100 h 3003550"/>
                          <a:gd name="connsiteX4" fmla="*/ 2641600 w 3041650"/>
                          <a:gd name="connsiteY4" fmla="*/ 2806700 h 3003550"/>
                          <a:gd name="connsiteX5" fmla="*/ 2654300 w 3041650"/>
                          <a:gd name="connsiteY5" fmla="*/ 2914650 h 3003550"/>
                          <a:gd name="connsiteX6" fmla="*/ 2603500 w 3041650"/>
                          <a:gd name="connsiteY6" fmla="*/ 3003550 h 3003550"/>
                          <a:gd name="connsiteX7" fmla="*/ 0 w 3041650"/>
                          <a:gd name="connsiteY7" fmla="*/ 0 h 3003550"/>
                          <a:gd name="connsiteX0" fmla="*/ 2673350 w 3041650"/>
                          <a:gd name="connsiteY0" fmla="*/ 104660 h 3012960"/>
                          <a:gd name="connsiteX1" fmla="*/ 3041650 w 3041650"/>
                          <a:gd name="connsiteY1" fmla="*/ 536460 h 3012960"/>
                          <a:gd name="connsiteX2" fmla="*/ 2609850 w 3041650"/>
                          <a:gd name="connsiteY2" fmla="*/ 1355610 h 3012960"/>
                          <a:gd name="connsiteX3" fmla="*/ 2584450 w 3041650"/>
                          <a:gd name="connsiteY3" fmla="*/ 2714510 h 3012960"/>
                          <a:gd name="connsiteX4" fmla="*/ 2641600 w 3041650"/>
                          <a:gd name="connsiteY4" fmla="*/ 2816110 h 3012960"/>
                          <a:gd name="connsiteX5" fmla="*/ 2654300 w 3041650"/>
                          <a:gd name="connsiteY5" fmla="*/ 2924060 h 3012960"/>
                          <a:gd name="connsiteX6" fmla="*/ 2603500 w 3041650"/>
                          <a:gd name="connsiteY6" fmla="*/ 3012960 h 3012960"/>
                          <a:gd name="connsiteX7" fmla="*/ 6350 w 3041650"/>
                          <a:gd name="connsiteY7" fmla="*/ 3060 h 3012960"/>
                          <a:gd name="connsiteX8" fmla="*/ 0 w 3041650"/>
                          <a:gd name="connsiteY8" fmla="*/ 9410 h 3012960"/>
                          <a:gd name="connsiteX0" fmla="*/ 2667000 w 3035300"/>
                          <a:gd name="connsiteY0" fmla="*/ 101600 h 3009900"/>
                          <a:gd name="connsiteX1" fmla="*/ 3035300 w 3035300"/>
                          <a:gd name="connsiteY1" fmla="*/ 533400 h 3009900"/>
                          <a:gd name="connsiteX2" fmla="*/ 2603500 w 3035300"/>
                          <a:gd name="connsiteY2" fmla="*/ 1352550 h 3009900"/>
                          <a:gd name="connsiteX3" fmla="*/ 2578100 w 3035300"/>
                          <a:gd name="connsiteY3" fmla="*/ 2711450 h 3009900"/>
                          <a:gd name="connsiteX4" fmla="*/ 2635250 w 3035300"/>
                          <a:gd name="connsiteY4" fmla="*/ 2813050 h 3009900"/>
                          <a:gd name="connsiteX5" fmla="*/ 2647950 w 3035300"/>
                          <a:gd name="connsiteY5" fmla="*/ 2921000 h 3009900"/>
                          <a:gd name="connsiteX6" fmla="*/ 2597150 w 3035300"/>
                          <a:gd name="connsiteY6" fmla="*/ 3009900 h 3009900"/>
                          <a:gd name="connsiteX7" fmla="*/ 0 w 3035300"/>
                          <a:gd name="connsiteY7" fmla="*/ 0 h 3009900"/>
                          <a:gd name="connsiteX0" fmla="*/ 88900 w 457200"/>
                          <a:gd name="connsiteY0" fmla="*/ 0 h 2908300"/>
                          <a:gd name="connsiteX1" fmla="*/ 457200 w 457200"/>
                          <a:gd name="connsiteY1" fmla="*/ 431800 h 2908300"/>
                          <a:gd name="connsiteX2" fmla="*/ 25400 w 457200"/>
                          <a:gd name="connsiteY2" fmla="*/ 1250950 h 2908300"/>
                          <a:gd name="connsiteX3" fmla="*/ 0 w 457200"/>
                          <a:gd name="connsiteY3" fmla="*/ 2609850 h 2908300"/>
                          <a:gd name="connsiteX4" fmla="*/ 57150 w 457200"/>
                          <a:gd name="connsiteY4" fmla="*/ 2711450 h 2908300"/>
                          <a:gd name="connsiteX5" fmla="*/ 69850 w 457200"/>
                          <a:gd name="connsiteY5" fmla="*/ 2819400 h 2908300"/>
                          <a:gd name="connsiteX6" fmla="*/ 19050 w 457200"/>
                          <a:gd name="connsiteY6" fmla="*/ 2908300 h 2908300"/>
                          <a:gd name="connsiteX0" fmla="*/ 88900 w 457200"/>
                          <a:gd name="connsiteY0" fmla="*/ 0 h 2914885"/>
                          <a:gd name="connsiteX1" fmla="*/ 457200 w 457200"/>
                          <a:gd name="connsiteY1" fmla="*/ 431800 h 2914885"/>
                          <a:gd name="connsiteX2" fmla="*/ 25400 w 457200"/>
                          <a:gd name="connsiteY2" fmla="*/ 1250950 h 2914885"/>
                          <a:gd name="connsiteX3" fmla="*/ 0 w 457200"/>
                          <a:gd name="connsiteY3" fmla="*/ 2609850 h 2914885"/>
                          <a:gd name="connsiteX4" fmla="*/ 57150 w 457200"/>
                          <a:gd name="connsiteY4" fmla="*/ 2711450 h 2914885"/>
                          <a:gd name="connsiteX5" fmla="*/ 69850 w 457200"/>
                          <a:gd name="connsiteY5" fmla="*/ 2819400 h 2914885"/>
                          <a:gd name="connsiteX6" fmla="*/ 19050 w 457200"/>
                          <a:gd name="connsiteY6" fmla="*/ 2908300 h 2914885"/>
                          <a:gd name="connsiteX7" fmla="*/ 25400 w 457200"/>
                          <a:gd name="connsiteY7" fmla="*/ 2908300 h 2914885"/>
                          <a:gd name="connsiteX0" fmla="*/ 88900 w 457200"/>
                          <a:gd name="connsiteY0" fmla="*/ 0 h 3121025"/>
                          <a:gd name="connsiteX1" fmla="*/ 457200 w 457200"/>
                          <a:gd name="connsiteY1" fmla="*/ 431800 h 3121025"/>
                          <a:gd name="connsiteX2" fmla="*/ 25400 w 457200"/>
                          <a:gd name="connsiteY2" fmla="*/ 1250950 h 3121025"/>
                          <a:gd name="connsiteX3" fmla="*/ 0 w 457200"/>
                          <a:gd name="connsiteY3" fmla="*/ 2609850 h 3121025"/>
                          <a:gd name="connsiteX4" fmla="*/ 57150 w 457200"/>
                          <a:gd name="connsiteY4" fmla="*/ 2711450 h 3121025"/>
                          <a:gd name="connsiteX5" fmla="*/ 69850 w 457200"/>
                          <a:gd name="connsiteY5" fmla="*/ 2819400 h 3121025"/>
                          <a:gd name="connsiteX6" fmla="*/ 19050 w 457200"/>
                          <a:gd name="connsiteY6" fmla="*/ 2908300 h 3121025"/>
                          <a:gd name="connsiteX7" fmla="*/ 15875 w 457200"/>
                          <a:gd name="connsiteY7" fmla="*/ 3121025 h 3121025"/>
                          <a:gd name="connsiteX0" fmla="*/ 88900 w 457200"/>
                          <a:gd name="connsiteY0" fmla="*/ 0 h 3136782"/>
                          <a:gd name="connsiteX1" fmla="*/ 457200 w 457200"/>
                          <a:gd name="connsiteY1" fmla="*/ 431800 h 3136782"/>
                          <a:gd name="connsiteX2" fmla="*/ 25400 w 457200"/>
                          <a:gd name="connsiteY2" fmla="*/ 1250950 h 3136782"/>
                          <a:gd name="connsiteX3" fmla="*/ 0 w 457200"/>
                          <a:gd name="connsiteY3" fmla="*/ 2609850 h 3136782"/>
                          <a:gd name="connsiteX4" fmla="*/ 57150 w 457200"/>
                          <a:gd name="connsiteY4" fmla="*/ 2711450 h 3136782"/>
                          <a:gd name="connsiteX5" fmla="*/ 69850 w 457200"/>
                          <a:gd name="connsiteY5" fmla="*/ 2819400 h 3136782"/>
                          <a:gd name="connsiteX6" fmla="*/ 19050 w 457200"/>
                          <a:gd name="connsiteY6" fmla="*/ 2908300 h 3136782"/>
                          <a:gd name="connsiteX7" fmla="*/ 15875 w 457200"/>
                          <a:gd name="connsiteY7" fmla="*/ 3121025 h 3136782"/>
                          <a:gd name="connsiteX8" fmla="*/ 22225 w 457200"/>
                          <a:gd name="connsiteY8" fmla="*/ 3121025 h 3136782"/>
                          <a:gd name="connsiteX0" fmla="*/ 88900 w 457200"/>
                          <a:gd name="connsiteY0" fmla="*/ 0 h 3178175"/>
                          <a:gd name="connsiteX1" fmla="*/ 457200 w 457200"/>
                          <a:gd name="connsiteY1" fmla="*/ 431800 h 3178175"/>
                          <a:gd name="connsiteX2" fmla="*/ 25400 w 457200"/>
                          <a:gd name="connsiteY2" fmla="*/ 1250950 h 3178175"/>
                          <a:gd name="connsiteX3" fmla="*/ 0 w 457200"/>
                          <a:gd name="connsiteY3" fmla="*/ 2609850 h 3178175"/>
                          <a:gd name="connsiteX4" fmla="*/ 57150 w 457200"/>
                          <a:gd name="connsiteY4" fmla="*/ 2711450 h 3178175"/>
                          <a:gd name="connsiteX5" fmla="*/ 69850 w 457200"/>
                          <a:gd name="connsiteY5" fmla="*/ 2819400 h 3178175"/>
                          <a:gd name="connsiteX6" fmla="*/ 19050 w 457200"/>
                          <a:gd name="connsiteY6" fmla="*/ 2908300 h 3178175"/>
                          <a:gd name="connsiteX7" fmla="*/ 15875 w 457200"/>
                          <a:gd name="connsiteY7" fmla="*/ 3121025 h 3178175"/>
                          <a:gd name="connsiteX8" fmla="*/ 66675 w 457200"/>
                          <a:gd name="connsiteY8" fmla="*/ 3178175 h 3178175"/>
                          <a:gd name="connsiteX0" fmla="*/ 88900 w 457200"/>
                          <a:gd name="connsiteY0" fmla="*/ 0 h 3182408"/>
                          <a:gd name="connsiteX1" fmla="*/ 457200 w 457200"/>
                          <a:gd name="connsiteY1" fmla="*/ 431800 h 3182408"/>
                          <a:gd name="connsiteX2" fmla="*/ 25400 w 457200"/>
                          <a:gd name="connsiteY2" fmla="*/ 1250950 h 3182408"/>
                          <a:gd name="connsiteX3" fmla="*/ 0 w 457200"/>
                          <a:gd name="connsiteY3" fmla="*/ 2609850 h 3182408"/>
                          <a:gd name="connsiteX4" fmla="*/ 57150 w 457200"/>
                          <a:gd name="connsiteY4" fmla="*/ 2711450 h 3182408"/>
                          <a:gd name="connsiteX5" fmla="*/ 69850 w 457200"/>
                          <a:gd name="connsiteY5" fmla="*/ 2819400 h 3182408"/>
                          <a:gd name="connsiteX6" fmla="*/ 19050 w 457200"/>
                          <a:gd name="connsiteY6" fmla="*/ 2908300 h 3182408"/>
                          <a:gd name="connsiteX7" fmla="*/ 15875 w 457200"/>
                          <a:gd name="connsiteY7" fmla="*/ 3121025 h 3182408"/>
                          <a:gd name="connsiteX8" fmla="*/ 66675 w 457200"/>
                          <a:gd name="connsiteY8" fmla="*/ 3178175 h 3182408"/>
                          <a:gd name="connsiteX9" fmla="*/ 53975 w 457200"/>
                          <a:gd name="connsiteY9" fmla="*/ 3178174 h 3182408"/>
                          <a:gd name="connsiteX0" fmla="*/ 425450 w 793750"/>
                          <a:gd name="connsiteY0" fmla="*/ 0 h 3182408"/>
                          <a:gd name="connsiteX1" fmla="*/ 793750 w 793750"/>
                          <a:gd name="connsiteY1" fmla="*/ 431800 h 3182408"/>
                          <a:gd name="connsiteX2" fmla="*/ 361950 w 793750"/>
                          <a:gd name="connsiteY2" fmla="*/ 1250950 h 3182408"/>
                          <a:gd name="connsiteX3" fmla="*/ 336550 w 793750"/>
                          <a:gd name="connsiteY3" fmla="*/ 2609850 h 3182408"/>
                          <a:gd name="connsiteX4" fmla="*/ 393700 w 793750"/>
                          <a:gd name="connsiteY4" fmla="*/ 2711450 h 3182408"/>
                          <a:gd name="connsiteX5" fmla="*/ 406400 w 793750"/>
                          <a:gd name="connsiteY5" fmla="*/ 2819400 h 3182408"/>
                          <a:gd name="connsiteX6" fmla="*/ 355600 w 793750"/>
                          <a:gd name="connsiteY6" fmla="*/ 2908300 h 3182408"/>
                          <a:gd name="connsiteX7" fmla="*/ 352425 w 793750"/>
                          <a:gd name="connsiteY7" fmla="*/ 3121025 h 3182408"/>
                          <a:gd name="connsiteX8" fmla="*/ 403225 w 793750"/>
                          <a:gd name="connsiteY8" fmla="*/ 3178175 h 3182408"/>
                          <a:gd name="connsiteX9" fmla="*/ 0 w 793750"/>
                          <a:gd name="connsiteY9" fmla="*/ 3178174 h 3182408"/>
                          <a:gd name="connsiteX0" fmla="*/ 453557 w 821857"/>
                          <a:gd name="connsiteY0" fmla="*/ 0 h 3182408"/>
                          <a:gd name="connsiteX1" fmla="*/ 821857 w 821857"/>
                          <a:gd name="connsiteY1" fmla="*/ 431800 h 3182408"/>
                          <a:gd name="connsiteX2" fmla="*/ 390057 w 821857"/>
                          <a:gd name="connsiteY2" fmla="*/ 1250950 h 3182408"/>
                          <a:gd name="connsiteX3" fmla="*/ 364657 w 821857"/>
                          <a:gd name="connsiteY3" fmla="*/ 2609850 h 3182408"/>
                          <a:gd name="connsiteX4" fmla="*/ 421807 w 821857"/>
                          <a:gd name="connsiteY4" fmla="*/ 2711450 h 3182408"/>
                          <a:gd name="connsiteX5" fmla="*/ 434507 w 821857"/>
                          <a:gd name="connsiteY5" fmla="*/ 2819400 h 3182408"/>
                          <a:gd name="connsiteX6" fmla="*/ 383707 w 821857"/>
                          <a:gd name="connsiteY6" fmla="*/ 2908300 h 3182408"/>
                          <a:gd name="connsiteX7" fmla="*/ 380532 w 821857"/>
                          <a:gd name="connsiteY7" fmla="*/ 3121025 h 3182408"/>
                          <a:gd name="connsiteX8" fmla="*/ 431332 w 821857"/>
                          <a:gd name="connsiteY8" fmla="*/ 3178175 h 3182408"/>
                          <a:gd name="connsiteX9" fmla="*/ 28107 w 821857"/>
                          <a:gd name="connsiteY9" fmla="*/ 3178174 h 3182408"/>
                          <a:gd name="connsiteX10" fmla="*/ 34457 w 821857"/>
                          <a:gd name="connsiteY10" fmla="*/ 3168648 h 3182408"/>
                          <a:gd name="connsiteX0" fmla="*/ 452825 w 821125"/>
                          <a:gd name="connsiteY0" fmla="*/ 0 h 3940176"/>
                          <a:gd name="connsiteX1" fmla="*/ 821125 w 821125"/>
                          <a:gd name="connsiteY1" fmla="*/ 431800 h 3940176"/>
                          <a:gd name="connsiteX2" fmla="*/ 389325 w 821125"/>
                          <a:gd name="connsiteY2" fmla="*/ 1250950 h 3940176"/>
                          <a:gd name="connsiteX3" fmla="*/ 363925 w 821125"/>
                          <a:gd name="connsiteY3" fmla="*/ 2609850 h 3940176"/>
                          <a:gd name="connsiteX4" fmla="*/ 421075 w 821125"/>
                          <a:gd name="connsiteY4" fmla="*/ 2711450 h 3940176"/>
                          <a:gd name="connsiteX5" fmla="*/ 433775 w 821125"/>
                          <a:gd name="connsiteY5" fmla="*/ 2819400 h 3940176"/>
                          <a:gd name="connsiteX6" fmla="*/ 382975 w 821125"/>
                          <a:gd name="connsiteY6" fmla="*/ 2908300 h 3940176"/>
                          <a:gd name="connsiteX7" fmla="*/ 379800 w 821125"/>
                          <a:gd name="connsiteY7" fmla="*/ 3121025 h 3940176"/>
                          <a:gd name="connsiteX8" fmla="*/ 430600 w 821125"/>
                          <a:gd name="connsiteY8" fmla="*/ 3178175 h 3940176"/>
                          <a:gd name="connsiteX9" fmla="*/ 27375 w 821125"/>
                          <a:gd name="connsiteY9" fmla="*/ 3178174 h 3940176"/>
                          <a:gd name="connsiteX10" fmla="*/ 36900 w 821125"/>
                          <a:gd name="connsiteY10" fmla="*/ 3940173 h 3940176"/>
                          <a:gd name="connsiteX0" fmla="*/ 457207 w 825507"/>
                          <a:gd name="connsiteY0" fmla="*/ 0 h 3940173"/>
                          <a:gd name="connsiteX1" fmla="*/ 825507 w 825507"/>
                          <a:gd name="connsiteY1" fmla="*/ 431800 h 3940173"/>
                          <a:gd name="connsiteX2" fmla="*/ 393707 w 825507"/>
                          <a:gd name="connsiteY2" fmla="*/ 1250950 h 3940173"/>
                          <a:gd name="connsiteX3" fmla="*/ 368307 w 825507"/>
                          <a:gd name="connsiteY3" fmla="*/ 2609850 h 3940173"/>
                          <a:gd name="connsiteX4" fmla="*/ 425457 w 825507"/>
                          <a:gd name="connsiteY4" fmla="*/ 2711450 h 3940173"/>
                          <a:gd name="connsiteX5" fmla="*/ 438157 w 825507"/>
                          <a:gd name="connsiteY5" fmla="*/ 2819400 h 3940173"/>
                          <a:gd name="connsiteX6" fmla="*/ 387357 w 825507"/>
                          <a:gd name="connsiteY6" fmla="*/ 2908300 h 3940173"/>
                          <a:gd name="connsiteX7" fmla="*/ 384182 w 825507"/>
                          <a:gd name="connsiteY7" fmla="*/ 3121025 h 3940173"/>
                          <a:gd name="connsiteX8" fmla="*/ 434982 w 825507"/>
                          <a:gd name="connsiteY8" fmla="*/ 3178175 h 3940173"/>
                          <a:gd name="connsiteX9" fmla="*/ 31757 w 825507"/>
                          <a:gd name="connsiteY9" fmla="*/ 3178174 h 3940173"/>
                          <a:gd name="connsiteX10" fmla="*/ 34933 w 825507"/>
                          <a:gd name="connsiteY10" fmla="*/ 3457573 h 3940173"/>
                          <a:gd name="connsiteX11" fmla="*/ 41282 w 825507"/>
                          <a:gd name="connsiteY11" fmla="*/ 3940173 h 3940173"/>
                          <a:gd name="connsiteX0" fmla="*/ 456533 w 824833"/>
                          <a:gd name="connsiteY0" fmla="*/ 0 h 3940173"/>
                          <a:gd name="connsiteX1" fmla="*/ 824833 w 824833"/>
                          <a:gd name="connsiteY1" fmla="*/ 431800 h 3940173"/>
                          <a:gd name="connsiteX2" fmla="*/ 393033 w 824833"/>
                          <a:gd name="connsiteY2" fmla="*/ 1250950 h 3940173"/>
                          <a:gd name="connsiteX3" fmla="*/ 367633 w 824833"/>
                          <a:gd name="connsiteY3" fmla="*/ 2609850 h 3940173"/>
                          <a:gd name="connsiteX4" fmla="*/ 424783 w 824833"/>
                          <a:gd name="connsiteY4" fmla="*/ 2711450 h 3940173"/>
                          <a:gd name="connsiteX5" fmla="*/ 437483 w 824833"/>
                          <a:gd name="connsiteY5" fmla="*/ 2819400 h 3940173"/>
                          <a:gd name="connsiteX6" fmla="*/ 386683 w 824833"/>
                          <a:gd name="connsiteY6" fmla="*/ 2908300 h 3940173"/>
                          <a:gd name="connsiteX7" fmla="*/ 383508 w 824833"/>
                          <a:gd name="connsiteY7" fmla="*/ 3121025 h 3940173"/>
                          <a:gd name="connsiteX8" fmla="*/ 434308 w 824833"/>
                          <a:gd name="connsiteY8" fmla="*/ 3178175 h 3940173"/>
                          <a:gd name="connsiteX9" fmla="*/ 31083 w 824833"/>
                          <a:gd name="connsiteY9" fmla="*/ 3178174 h 3940173"/>
                          <a:gd name="connsiteX10" fmla="*/ 34259 w 824833"/>
                          <a:gd name="connsiteY10" fmla="*/ 3457573 h 3940173"/>
                          <a:gd name="connsiteX11" fmla="*/ 40608 w 824833"/>
                          <a:gd name="connsiteY11" fmla="*/ 3940173 h 3940173"/>
                          <a:gd name="connsiteX0" fmla="*/ 458167 w 826467"/>
                          <a:gd name="connsiteY0" fmla="*/ 0 h 3940173"/>
                          <a:gd name="connsiteX1" fmla="*/ 826467 w 826467"/>
                          <a:gd name="connsiteY1" fmla="*/ 431800 h 3940173"/>
                          <a:gd name="connsiteX2" fmla="*/ 394667 w 826467"/>
                          <a:gd name="connsiteY2" fmla="*/ 1250950 h 3940173"/>
                          <a:gd name="connsiteX3" fmla="*/ 369267 w 826467"/>
                          <a:gd name="connsiteY3" fmla="*/ 2609850 h 3940173"/>
                          <a:gd name="connsiteX4" fmla="*/ 426417 w 826467"/>
                          <a:gd name="connsiteY4" fmla="*/ 2711450 h 3940173"/>
                          <a:gd name="connsiteX5" fmla="*/ 439117 w 826467"/>
                          <a:gd name="connsiteY5" fmla="*/ 2819400 h 3940173"/>
                          <a:gd name="connsiteX6" fmla="*/ 388317 w 826467"/>
                          <a:gd name="connsiteY6" fmla="*/ 2908300 h 3940173"/>
                          <a:gd name="connsiteX7" fmla="*/ 385142 w 826467"/>
                          <a:gd name="connsiteY7" fmla="*/ 3121025 h 3940173"/>
                          <a:gd name="connsiteX8" fmla="*/ 435942 w 826467"/>
                          <a:gd name="connsiteY8" fmla="*/ 3178175 h 3940173"/>
                          <a:gd name="connsiteX9" fmla="*/ 32717 w 826467"/>
                          <a:gd name="connsiteY9" fmla="*/ 3178174 h 3940173"/>
                          <a:gd name="connsiteX10" fmla="*/ 29543 w 826467"/>
                          <a:gd name="connsiteY10" fmla="*/ 3241674 h 3940173"/>
                          <a:gd name="connsiteX11" fmla="*/ 35893 w 826467"/>
                          <a:gd name="connsiteY11" fmla="*/ 3457573 h 3940173"/>
                          <a:gd name="connsiteX12" fmla="*/ 42242 w 826467"/>
                          <a:gd name="connsiteY12" fmla="*/ 3940173 h 3940173"/>
                          <a:gd name="connsiteX0" fmla="*/ 431626 w 799926"/>
                          <a:gd name="connsiteY0" fmla="*/ 0 h 3940173"/>
                          <a:gd name="connsiteX1" fmla="*/ 799926 w 799926"/>
                          <a:gd name="connsiteY1" fmla="*/ 431800 h 3940173"/>
                          <a:gd name="connsiteX2" fmla="*/ 368126 w 799926"/>
                          <a:gd name="connsiteY2" fmla="*/ 1250950 h 3940173"/>
                          <a:gd name="connsiteX3" fmla="*/ 342726 w 799926"/>
                          <a:gd name="connsiteY3" fmla="*/ 2609850 h 3940173"/>
                          <a:gd name="connsiteX4" fmla="*/ 399876 w 799926"/>
                          <a:gd name="connsiteY4" fmla="*/ 2711450 h 3940173"/>
                          <a:gd name="connsiteX5" fmla="*/ 412576 w 799926"/>
                          <a:gd name="connsiteY5" fmla="*/ 2819400 h 3940173"/>
                          <a:gd name="connsiteX6" fmla="*/ 361776 w 799926"/>
                          <a:gd name="connsiteY6" fmla="*/ 2908300 h 3940173"/>
                          <a:gd name="connsiteX7" fmla="*/ 358601 w 799926"/>
                          <a:gd name="connsiteY7" fmla="*/ 3121025 h 3940173"/>
                          <a:gd name="connsiteX8" fmla="*/ 409401 w 799926"/>
                          <a:gd name="connsiteY8" fmla="*/ 3178175 h 3940173"/>
                          <a:gd name="connsiteX9" fmla="*/ 53801 w 799926"/>
                          <a:gd name="connsiteY9" fmla="*/ 3174999 h 3940173"/>
                          <a:gd name="connsiteX10" fmla="*/ 3002 w 799926"/>
                          <a:gd name="connsiteY10" fmla="*/ 3241674 h 3940173"/>
                          <a:gd name="connsiteX11" fmla="*/ 9352 w 799926"/>
                          <a:gd name="connsiteY11" fmla="*/ 3457573 h 3940173"/>
                          <a:gd name="connsiteX12" fmla="*/ 15701 w 799926"/>
                          <a:gd name="connsiteY12" fmla="*/ 3940173 h 3940173"/>
                          <a:gd name="connsiteX0" fmla="*/ 431626 w 799926"/>
                          <a:gd name="connsiteY0" fmla="*/ 0 h 3978779"/>
                          <a:gd name="connsiteX1" fmla="*/ 799926 w 799926"/>
                          <a:gd name="connsiteY1" fmla="*/ 431800 h 3978779"/>
                          <a:gd name="connsiteX2" fmla="*/ 368126 w 799926"/>
                          <a:gd name="connsiteY2" fmla="*/ 1250950 h 3978779"/>
                          <a:gd name="connsiteX3" fmla="*/ 342726 w 799926"/>
                          <a:gd name="connsiteY3" fmla="*/ 2609850 h 3978779"/>
                          <a:gd name="connsiteX4" fmla="*/ 399876 w 799926"/>
                          <a:gd name="connsiteY4" fmla="*/ 2711450 h 3978779"/>
                          <a:gd name="connsiteX5" fmla="*/ 412576 w 799926"/>
                          <a:gd name="connsiteY5" fmla="*/ 2819400 h 3978779"/>
                          <a:gd name="connsiteX6" fmla="*/ 361776 w 799926"/>
                          <a:gd name="connsiteY6" fmla="*/ 2908300 h 3978779"/>
                          <a:gd name="connsiteX7" fmla="*/ 358601 w 799926"/>
                          <a:gd name="connsiteY7" fmla="*/ 3121025 h 3978779"/>
                          <a:gd name="connsiteX8" fmla="*/ 409401 w 799926"/>
                          <a:gd name="connsiteY8" fmla="*/ 3178175 h 3978779"/>
                          <a:gd name="connsiteX9" fmla="*/ 53801 w 799926"/>
                          <a:gd name="connsiteY9" fmla="*/ 3174999 h 3978779"/>
                          <a:gd name="connsiteX10" fmla="*/ 3002 w 799926"/>
                          <a:gd name="connsiteY10" fmla="*/ 3241674 h 3978779"/>
                          <a:gd name="connsiteX11" fmla="*/ 9352 w 799926"/>
                          <a:gd name="connsiteY11" fmla="*/ 3457573 h 3978779"/>
                          <a:gd name="connsiteX12" fmla="*/ 15701 w 799926"/>
                          <a:gd name="connsiteY12" fmla="*/ 3940173 h 3978779"/>
                          <a:gd name="connsiteX13" fmla="*/ 3001 w 799926"/>
                          <a:gd name="connsiteY13" fmla="*/ 3949699 h 3978779"/>
                          <a:gd name="connsiteX0" fmla="*/ 1412875 w 1781175"/>
                          <a:gd name="connsiteY0" fmla="*/ 0 h 4305299"/>
                          <a:gd name="connsiteX1" fmla="*/ 1781175 w 1781175"/>
                          <a:gd name="connsiteY1" fmla="*/ 431800 h 4305299"/>
                          <a:gd name="connsiteX2" fmla="*/ 1349375 w 1781175"/>
                          <a:gd name="connsiteY2" fmla="*/ 1250950 h 4305299"/>
                          <a:gd name="connsiteX3" fmla="*/ 1323975 w 1781175"/>
                          <a:gd name="connsiteY3" fmla="*/ 2609850 h 4305299"/>
                          <a:gd name="connsiteX4" fmla="*/ 1381125 w 1781175"/>
                          <a:gd name="connsiteY4" fmla="*/ 2711450 h 4305299"/>
                          <a:gd name="connsiteX5" fmla="*/ 1393825 w 1781175"/>
                          <a:gd name="connsiteY5" fmla="*/ 2819400 h 4305299"/>
                          <a:gd name="connsiteX6" fmla="*/ 1343025 w 1781175"/>
                          <a:gd name="connsiteY6" fmla="*/ 2908300 h 4305299"/>
                          <a:gd name="connsiteX7" fmla="*/ 1339850 w 1781175"/>
                          <a:gd name="connsiteY7" fmla="*/ 3121025 h 4305299"/>
                          <a:gd name="connsiteX8" fmla="*/ 1390650 w 1781175"/>
                          <a:gd name="connsiteY8" fmla="*/ 3178175 h 4305299"/>
                          <a:gd name="connsiteX9" fmla="*/ 1035050 w 1781175"/>
                          <a:gd name="connsiteY9" fmla="*/ 3174999 h 4305299"/>
                          <a:gd name="connsiteX10" fmla="*/ 984251 w 1781175"/>
                          <a:gd name="connsiteY10" fmla="*/ 3241674 h 4305299"/>
                          <a:gd name="connsiteX11" fmla="*/ 990601 w 1781175"/>
                          <a:gd name="connsiteY11" fmla="*/ 3457573 h 4305299"/>
                          <a:gd name="connsiteX12" fmla="*/ 996950 w 1781175"/>
                          <a:gd name="connsiteY12" fmla="*/ 3940173 h 4305299"/>
                          <a:gd name="connsiteX13" fmla="*/ 0 w 1781175"/>
                          <a:gd name="connsiteY13" fmla="*/ 4305299 h 4305299"/>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0 w 1862138"/>
                          <a:gd name="connsiteY13"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758033 w 1862138"/>
                          <a:gd name="connsiteY13" fmla="*/ 4055267 h 4341018"/>
                          <a:gd name="connsiteX14" fmla="*/ 0 w 1862138"/>
                          <a:gd name="connsiteY14"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843758 w 1862138"/>
                          <a:gd name="connsiteY13" fmla="*/ 3993354 h 4341018"/>
                          <a:gd name="connsiteX14" fmla="*/ 758033 w 1862138"/>
                          <a:gd name="connsiteY14" fmla="*/ 4055267 h 4341018"/>
                          <a:gd name="connsiteX15" fmla="*/ 0 w 1862138"/>
                          <a:gd name="connsiteY15"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1060452 w 1862138"/>
                          <a:gd name="connsiteY13" fmla="*/ 3945729 h 4341018"/>
                          <a:gd name="connsiteX14" fmla="*/ 843758 w 1862138"/>
                          <a:gd name="connsiteY14" fmla="*/ 3993354 h 4341018"/>
                          <a:gd name="connsiteX15" fmla="*/ 758033 w 1862138"/>
                          <a:gd name="connsiteY15" fmla="*/ 4055267 h 4341018"/>
                          <a:gd name="connsiteX16" fmla="*/ 0 w 1862138"/>
                          <a:gd name="connsiteY16"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1062833 w 1862138"/>
                          <a:gd name="connsiteY13" fmla="*/ 3940967 h 4341018"/>
                          <a:gd name="connsiteX14" fmla="*/ 1060452 w 1862138"/>
                          <a:gd name="connsiteY14" fmla="*/ 3945729 h 4341018"/>
                          <a:gd name="connsiteX15" fmla="*/ 843758 w 1862138"/>
                          <a:gd name="connsiteY15" fmla="*/ 3993354 h 4341018"/>
                          <a:gd name="connsiteX16" fmla="*/ 758033 w 1862138"/>
                          <a:gd name="connsiteY16" fmla="*/ 4055267 h 4341018"/>
                          <a:gd name="connsiteX17" fmla="*/ 0 w 1862138"/>
                          <a:gd name="connsiteY17" fmla="*/ 4341018 h 4341018"/>
                          <a:gd name="connsiteX0" fmla="*/ 1557330 w 1925630"/>
                          <a:gd name="connsiteY0" fmla="*/ 0 h 4364871"/>
                          <a:gd name="connsiteX1" fmla="*/ 1925630 w 1925630"/>
                          <a:gd name="connsiteY1" fmla="*/ 431800 h 4364871"/>
                          <a:gd name="connsiteX2" fmla="*/ 1493830 w 1925630"/>
                          <a:gd name="connsiteY2" fmla="*/ 1250950 h 4364871"/>
                          <a:gd name="connsiteX3" fmla="*/ 1468430 w 1925630"/>
                          <a:gd name="connsiteY3" fmla="*/ 2609850 h 4364871"/>
                          <a:gd name="connsiteX4" fmla="*/ 1525580 w 1925630"/>
                          <a:gd name="connsiteY4" fmla="*/ 2711450 h 4364871"/>
                          <a:gd name="connsiteX5" fmla="*/ 1538280 w 1925630"/>
                          <a:gd name="connsiteY5" fmla="*/ 2819400 h 4364871"/>
                          <a:gd name="connsiteX6" fmla="*/ 1487480 w 1925630"/>
                          <a:gd name="connsiteY6" fmla="*/ 2908300 h 4364871"/>
                          <a:gd name="connsiteX7" fmla="*/ 1484305 w 1925630"/>
                          <a:gd name="connsiteY7" fmla="*/ 3121025 h 4364871"/>
                          <a:gd name="connsiteX8" fmla="*/ 1535105 w 1925630"/>
                          <a:gd name="connsiteY8" fmla="*/ 3178175 h 4364871"/>
                          <a:gd name="connsiteX9" fmla="*/ 1179505 w 1925630"/>
                          <a:gd name="connsiteY9" fmla="*/ 3174999 h 4364871"/>
                          <a:gd name="connsiteX10" fmla="*/ 1128706 w 1925630"/>
                          <a:gd name="connsiteY10" fmla="*/ 3241674 h 4364871"/>
                          <a:gd name="connsiteX11" fmla="*/ 1135056 w 1925630"/>
                          <a:gd name="connsiteY11" fmla="*/ 3457573 h 4364871"/>
                          <a:gd name="connsiteX12" fmla="*/ 1141405 w 1925630"/>
                          <a:gd name="connsiteY12" fmla="*/ 3940173 h 4364871"/>
                          <a:gd name="connsiteX13" fmla="*/ 1126325 w 1925630"/>
                          <a:gd name="connsiteY13" fmla="*/ 3940967 h 4364871"/>
                          <a:gd name="connsiteX14" fmla="*/ 1123944 w 1925630"/>
                          <a:gd name="connsiteY14" fmla="*/ 3945729 h 4364871"/>
                          <a:gd name="connsiteX15" fmla="*/ 907250 w 1925630"/>
                          <a:gd name="connsiteY15" fmla="*/ 3993354 h 4364871"/>
                          <a:gd name="connsiteX16" fmla="*/ 821525 w 1925630"/>
                          <a:gd name="connsiteY16" fmla="*/ 4055267 h 4364871"/>
                          <a:gd name="connsiteX17" fmla="*/ 63492 w 1925630"/>
                          <a:gd name="connsiteY17" fmla="*/ 4341018 h 4364871"/>
                          <a:gd name="connsiteX18" fmla="*/ 39681 w 1925630"/>
                          <a:gd name="connsiteY18" fmla="*/ 4349748 h 4364871"/>
                          <a:gd name="connsiteX0" fmla="*/ 1803399 w 2171699"/>
                          <a:gd name="connsiteY0" fmla="*/ 0 h 4352466"/>
                          <a:gd name="connsiteX1" fmla="*/ 2171699 w 2171699"/>
                          <a:gd name="connsiteY1" fmla="*/ 431800 h 4352466"/>
                          <a:gd name="connsiteX2" fmla="*/ 1739899 w 2171699"/>
                          <a:gd name="connsiteY2" fmla="*/ 1250950 h 4352466"/>
                          <a:gd name="connsiteX3" fmla="*/ 1714499 w 2171699"/>
                          <a:gd name="connsiteY3" fmla="*/ 2609850 h 4352466"/>
                          <a:gd name="connsiteX4" fmla="*/ 1771649 w 2171699"/>
                          <a:gd name="connsiteY4" fmla="*/ 2711450 h 4352466"/>
                          <a:gd name="connsiteX5" fmla="*/ 1784349 w 2171699"/>
                          <a:gd name="connsiteY5" fmla="*/ 2819400 h 4352466"/>
                          <a:gd name="connsiteX6" fmla="*/ 1733549 w 2171699"/>
                          <a:gd name="connsiteY6" fmla="*/ 2908300 h 4352466"/>
                          <a:gd name="connsiteX7" fmla="*/ 1730374 w 2171699"/>
                          <a:gd name="connsiteY7" fmla="*/ 3121025 h 4352466"/>
                          <a:gd name="connsiteX8" fmla="*/ 1781174 w 2171699"/>
                          <a:gd name="connsiteY8" fmla="*/ 3178175 h 4352466"/>
                          <a:gd name="connsiteX9" fmla="*/ 1425574 w 2171699"/>
                          <a:gd name="connsiteY9" fmla="*/ 3174999 h 4352466"/>
                          <a:gd name="connsiteX10" fmla="*/ 1374775 w 2171699"/>
                          <a:gd name="connsiteY10" fmla="*/ 3241674 h 4352466"/>
                          <a:gd name="connsiteX11" fmla="*/ 1381125 w 2171699"/>
                          <a:gd name="connsiteY11" fmla="*/ 3457573 h 4352466"/>
                          <a:gd name="connsiteX12" fmla="*/ 1387474 w 2171699"/>
                          <a:gd name="connsiteY12" fmla="*/ 3940173 h 4352466"/>
                          <a:gd name="connsiteX13" fmla="*/ 1372394 w 2171699"/>
                          <a:gd name="connsiteY13" fmla="*/ 3940967 h 4352466"/>
                          <a:gd name="connsiteX14" fmla="*/ 1370013 w 2171699"/>
                          <a:gd name="connsiteY14" fmla="*/ 3945729 h 4352466"/>
                          <a:gd name="connsiteX15" fmla="*/ 1153319 w 2171699"/>
                          <a:gd name="connsiteY15" fmla="*/ 3993354 h 4352466"/>
                          <a:gd name="connsiteX16" fmla="*/ 1067594 w 2171699"/>
                          <a:gd name="connsiteY16" fmla="*/ 4055267 h 4352466"/>
                          <a:gd name="connsiteX17" fmla="*/ 309561 w 2171699"/>
                          <a:gd name="connsiteY17" fmla="*/ 4341018 h 4352466"/>
                          <a:gd name="connsiteX18" fmla="*/ 0 w 2171699"/>
                          <a:gd name="connsiteY18" fmla="*/ 4267198 h 4352466"/>
                          <a:gd name="connsiteX0" fmla="*/ 1826328 w 2194628"/>
                          <a:gd name="connsiteY0" fmla="*/ 0 h 4352466"/>
                          <a:gd name="connsiteX1" fmla="*/ 2194628 w 2194628"/>
                          <a:gd name="connsiteY1" fmla="*/ 431800 h 4352466"/>
                          <a:gd name="connsiteX2" fmla="*/ 1762828 w 2194628"/>
                          <a:gd name="connsiteY2" fmla="*/ 1250950 h 4352466"/>
                          <a:gd name="connsiteX3" fmla="*/ 1737428 w 2194628"/>
                          <a:gd name="connsiteY3" fmla="*/ 2609850 h 4352466"/>
                          <a:gd name="connsiteX4" fmla="*/ 1794578 w 2194628"/>
                          <a:gd name="connsiteY4" fmla="*/ 2711450 h 4352466"/>
                          <a:gd name="connsiteX5" fmla="*/ 1807278 w 2194628"/>
                          <a:gd name="connsiteY5" fmla="*/ 2819400 h 4352466"/>
                          <a:gd name="connsiteX6" fmla="*/ 1756478 w 2194628"/>
                          <a:gd name="connsiteY6" fmla="*/ 2908300 h 4352466"/>
                          <a:gd name="connsiteX7" fmla="*/ 1753303 w 2194628"/>
                          <a:gd name="connsiteY7" fmla="*/ 3121025 h 4352466"/>
                          <a:gd name="connsiteX8" fmla="*/ 1804103 w 2194628"/>
                          <a:gd name="connsiteY8" fmla="*/ 3178175 h 4352466"/>
                          <a:gd name="connsiteX9" fmla="*/ 1448503 w 2194628"/>
                          <a:gd name="connsiteY9" fmla="*/ 3174999 h 4352466"/>
                          <a:gd name="connsiteX10" fmla="*/ 1397704 w 2194628"/>
                          <a:gd name="connsiteY10" fmla="*/ 3241674 h 4352466"/>
                          <a:gd name="connsiteX11" fmla="*/ 1404054 w 2194628"/>
                          <a:gd name="connsiteY11" fmla="*/ 3457573 h 4352466"/>
                          <a:gd name="connsiteX12" fmla="*/ 1410403 w 2194628"/>
                          <a:gd name="connsiteY12" fmla="*/ 3940173 h 4352466"/>
                          <a:gd name="connsiteX13" fmla="*/ 1395323 w 2194628"/>
                          <a:gd name="connsiteY13" fmla="*/ 3940967 h 4352466"/>
                          <a:gd name="connsiteX14" fmla="*/ 1392942 w 2194628"/>
                          <a:gd name="connsiteY14" fmla="*/ 3945729 h 4352466"/>
                          <a:gd name="connsiteX15" fmla="*/ 1176248 w 2194628"/>
                          <a:gd name="connsiteY15" fmla="*/ 3993354 h 4352466"/>
                          <a:gd name="connsiteX16" fmla="*/ 1090523 w 2194628"/>
                          <a:gd name="connsiteY16" fmla="*/ 4055267 h 4352466"/>
                          <a:gd name="connsiteX17" fmla="*/ 332490 w 2194628"/>
                          <a:gd name="connsiteY17" fmla="*/ 4341018 h 4352466"/>
                          <a:gd name="connsiteX18" fmla="*/ 22929 w 2194628"/>
                          <a:gd name="connsiteY18" fmla="*/ 4267198 h 4352466"/>
                          <a:gd name="connsiteX19" fmla="*/ 22930 w 2194628"/>
                          <a:gd name="connsiteY19" fmla="*/ 4260848 h 4352466"/>
                          <a:gd name="connsiteX0" fmla="*/ 1882773 w 2251073"/>
                          <a:gd name="connsiteY0" fmla="*/ 0 h 4352466"/>
                          <a:gd name="connsiteX1" fmla="*/ 2251073 w 2251073"/>
                          <a:gd name="connsiteY1" fmla="*/ 431800 h 4352466"/>
                          <a:gd name="connsiteX2" fmla="*/ 1819273 w 2251073"/>
                          <a:gd name="connsiteY2" fmla="*/ 1250950 h 4352466"/>
                          <a:gd name="connsiteX3" fmla="*/ 1793873 w 2251073"/>
                          <a:gd name="connsiteY3" fmla="*/ 2609850 h 4352466"/>
                          <a:gd name="connsiteX4" fmla="*/ 1851023 w 2251073"/>
                          <a:gd name="connsiteY4" fmla="*/ 2711450 h 4352466"/>
                          <a:gd name="connsiteX5" fmla="*/ 1863723 w 2251073"/>
                          <a:gd name="connsiteY5" fmla="*/ 2819400 h 4352466"/>
                          <a:gd name="connsiteX6" fmla="*/ 1812923 w 2251073"/>
                          <a:gd name="connsiteY6" fmla="*/ 2908300 h 4352466"/>
                          <a:gd name="connsiteX7" fmla="*/ 1809748 w 2251073"/>
                          <a:gd name="connsiteY7" fmla="*/ 3121025 h 4352466"/>
                          <a:gd name="connsiteX8" fmla="*/ 1860548 w 2251073"/>
                          <a:gd name="connsiteY8" fmla="*/ 3178175 h 4352466"/>
                          <a:gd name="connsiteX9" fmla="*/ 1504948 w 2251073"/>
                          <a:gd name="connsiteY9" fmla="*/ 3174999 h 4352466"/>
                          <a:gd name="connsiteX10" fmla="*/ 1454149 w 2251073"/>
                          <a:gd name="connsiteY10" fmla="*/ 3241674 h 4352466"/>
                          <a:gd name="connsiteX11" fmla="*/ 1460499 w 2251073"/>
                          <a:gd name="connsiteY11" fmla="*/ 3457573 h 4352466"/>
                          <a:gd name="connsiteX12" fmla="*/ 1466848 w 2251073"/>
                          <a:gd name="connsiteY12" fmla="*/ 3940173 h 4352466"/>
                          <a:gd name="connsiteX13" fmla="*/ 1451768 w 2251073"/>
                          <a:gd name="connsiteY13" fmla="*/ 3940967 h 4352466"/>
                          <a:gd name="connsiteX14" fmla="*/ 1449387 w 2251073"/>
                          <a:gd name="connsiteY14" fmla="*/ 3945729 h 4352466"/>
                          <a:gd name="connsiteX15" fmla="*/ 1232693 w 2251073"/>
                          <a:gd name="connsiteY15" fmla="*/ 3993354 h 4352466"/>
                          <a:gd name="connsiteX16" fmla="*/ 1146968 w 2251073"/>
                          <a:gd name="connsiteY16" fmla="*/ 4055267 h 4352466"/>
                          <a:gd name="connsiteX17" fmla="*/ 388935 w 2251073"/>
                          <a:gd name="connsiteY17" fmla="*/ 4341018 h 4352466"/>
                          <a:gd name="connsiteX18" fmla="*/ 79374 w 2251073"/>
                          <a:gd name="connsiteY18" fmla="*/ 4267198 h 4352466"/>
                          <a:gd name="connsiteX19" fmla="*/ 0 w 2251073"/>
                          <a:gd name="connsiteY19" fmla="*/ 3930648 h 4352466"/>
                          <a:gd name="connsiteX0" fmla="*/ 1882773 w 2251073"/>
                          <a:gd name="connsiteY0" fmla="*/ 0 h 4346069"/>
                          <a:gd name="connsiteX1" fmla="*/ 2251073 w 2251073"/>
                          <a:gd name="connsiteY1" fmla="*/ 431800 h 4346069"/>
                          <a:gd name="connsiteX2" fmla="*/ 1819273 w 2251073"/>
                          <a:gd name="connsiteY2" fmla="*/ 1250950 h 4346069"/>
                          <a:gd name="connsiteX3" fmla="*/ 1793873 w 2251073"/>
                          <a:gd name="connsiteY3" fmla="*/ 2609850 h 4346069"/>
                          <a:gd name="connsiteX4" fmla="*/ 1851023 w 2251073"/>
                          <a:gd name="connsiteY4" fmla="*/ 2711450 h 4346069"/>
                          <a:gd name="connsiteX5" fmla="*/ 1863723 w 2251073"/>
                          <a:gd name="connsiteY5" fmla="*/ 2819400 h 4346069"/>
                          <a:gd name="connsiteX6" fmla="*/ 1812923 w 2251073"/>
                          <a:gd name="connsiteY6" fmla="*/ 2908300 h 4346069"/>
                          <a:gd name="connsiteX7" fmla="*/ 1809748 w 2251073"/>
                          <a:gd name="connsiteY7" fmla="*/ 3121025 h 4346069"/>
                          <a:gd name="connsiteX8" fmla="*/ 1860548 w 2251073"/>
                          <a:gd name="connsiteY8" fmla="*/ 3178175 h 4346069"/>
                          <a:gd name="connsiteX9" fmla="*/ 1504948 w 2251073"/>
                          <a:gd name="connsiteY9" fmla="*/ 3174999 h 4346069"/>
                          <a:gd name="connsiteX10" fmla="*/ 1454149 w 2251073"/>
                          <a:gd name="connsiteY10" fmla="*/ 3241674 h 4346069"/>
                          <a:gd name="connsiteX11" fmla="*/ 1460499 w 2251073"/>
                          <a:gd name="connsiteY11" fmla="*/ 3457573 h 4346069"/>
                          <a:gd name="connsiteX12" fmla="*/ 1466848 w 2251073"/>
                          <a:gd name="connsiteY12" fmla="*/ 3940173 h 4346069"/>
                          <a:gd name="connsiteX13" fmla="*/ 1451768 w 2251073"/>
                          <a:gd name="connsiteY13" fmla="*/ 3940967 h 4346069"/>
                          <a:gd name="connsiteX14" fmla="*/ 1449387 w 2251073"/>
                          <a:gd name="connsiteY14" fmla="*/ 3945729 h 4346069"/>
                          <a:gd name="connsiteX15" fmla="*/ 1232693 w 2251073"/>
                          <a:gd name="connsiteY15" fmla="*/ 3993354 h 4346069"/>
                          <a:gd name="connsiteX16" fmla="*/ 1146968 w 2251073"/>
                          <a:gd name="connsiteY16" fmla="*/ 4055267 h 4346069"/>
                          <a:gd name="connsiteX17" fmla="*/ 388935 w 2251073"/>
                          <a:gd name="connsiteY17" fmla="*/ 4341018 h 4346069"/>
                          <a:gd name="connsiteX18" fmla="*/ 107949 w 2251073"/>
                          <a:gd name="connsiteY18" fmla="*/ 4067173 h 4346069"/>
                          <a:gd name="connsiteX19" fmla="*/ 0 w 2251073"/>
                          <a:gd name="connsiteY19" fmla="*/ 3930648 h 4346069"/>
                          <a:gd name="connsiteX0" fmla="*/ 1882773 w 2251073"/>
                          <a:gd name="connsiteY0" fmla="*/ 0 h 4296105"/>
                          <a:gd name="connsiteX1" fmla="*/ 2251073 w 2251073"/>
                          <a:gd name="connsiteY1" fmla="*/ 431800 h 4296105"/>
                          <a:gd name="connsiteX2" fmla="*/ 1819273 w 2251073"/>
                          <a:gd name="connsiteY2" fmla="*/ 1250950 h 4296105"/>
                          <a:gd name="connsiteX3" fmla="*/ 1793873 w 2251073"/>
                          <a:gd name="connsiteY3" fmla="*/ 2609850 h 4296105"/>
                          <a:gd name="connsiteX4" fmla="*/ 1851023 w 2251073"/>
                          <a:gd name="connsiteY4" fmla="*/ 2711450 h 4296105"/>
                          <a:gd name="connsiteX5" fmla="*/ 1863723 w 2251073"/>
                          <a:gd name="connsiteY5" fmla="*/ 2819400 h 4296105"/>
                          <a:gd name="connsiteX6" fmla="*/ 1812923 w 2251073"/>
                          <a:gd name="connsiteY6" fmla="*/ 2908300 h 4296105"/>
                          <a:gd name="connsiteX7" fmla="*/ 1809748 w 2251073"/>
                          <a:gd name="connsiteY7" fmla="*/ 3121025 h 4296105"/>
                          <a:gd name="connsiteX8" fmla="*/ 1860548 w 2251073"/>
                          <a:gd name="connsiteY8" fmla="*/ 3178175 h 4296105"/>
                          <a:gd name="connsiteX9" fmla="*/ 1504948 w 2251073"/>
                          <a:gd name="connsiteY9" fmla="*/ 3174999 h 4296105"/>
                          <a:gd name="connsiteX10" fmla="*/ 1454149 w 2251073"/>
                          <a:gd name="connsiteY10" fmla="*/ 3241674 h 4296105"/>
                          <a:gd name="connsiteX11" fmla="*/ 1460499 w 2251073"/>
                          <a:gd name="connsiteY11" fmla="*/ 3457573 h 4296105"/>
                          <a:gd name="connsiteX12" fmla="*/ 1466848 w 2251073"/>
                          <a:gd name="connsiteY12" fmla="*/ 3940173 h 4296105"/>
                          <a:gd name="connsiteX13" fmla="*/ 1451768 w 2251073"/>
                          <a:gd name="connsiteY13" fmla="*/ 3940967 h 4296105"/>
                          <a:gd name="connsiteX14" fmla="*/ 1449387 w 2251073"/>
                          <a:gd name="connsiteY14" fmla="*/ 3945729 h 4296105"/>
                          <a:gd name="connsiteX15" fmla="*/ 1232693 w 2251073"/>
                          <a:gd name="connsiteY15" fmla="*/ 3993354 h 4296105"/>
                          <a:gd name="connsiteX16" fmla="*/ 1146968 w 2251073"/>
                          <a:gd name="connsiteY16" fmla="*/ 4055267 h 4296105"/>
                          <a:gd name="connsiteX17" fmla="*/ 211135 w 2251073"/>
                          <a:gd name="connsiteY17" fmla="*/ 4290218 h 4296105"/>
                          <a:gd name="connsiteX18" fmla="*/ 107949 w 2251073"/>
                          <a:gd name="connsiteY18" fmla="*/ 4067173 h 4296105"/>
                          <a:gd name="connsiteX19" fmla="*/ 0 w 2251073"/>
                          <a:gd name="connsiteY19" fmla="*/ 3930648 h 4296105"/>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07949 w 2251073"/>
                          <a:gd name="connsiteY18" fmla="*/ 4067173 h 4327516"/>
                          <a:gd name="connsiteX19" fmla="*/ 0 w 2251073"/>
                          <a:gd name="connsiteY19" fmla="*/ 3930648 h 4327516"/>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11126 w 2251073"/>
                          <a:gd name="connsiteY18" fmla="*/ 4206873 h 4327516"/>
                          <a:gd name="connsiteX19" fmla="*/ 107949 w 2251073"/>
                          <a:gd name="connsiteY19" fmla="*/ 4067173 h 4327516"/>
                          <a:gd name="connsiteX20" fmla="*/ 0 w 2251073"/>
                          <a:gd name="connsiteY20" fmla="*/ 3930648 h 4327516"/>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30176 w 2251073"/>
                          <a:gd name="connsiteY18" fmla="*/ 4295773 h 4327516"/>
                          <a:gd name="connsiteX19" fmla="*/ 107949 w 2251073"/>
                          <a:gd name="connsiteY19" fmla="*/ 4067173 h 4327516"/>
                          <a:gd name="connsiteX20" fmla="*/ 0 w 2251073"/>
                          <a:gd name="connsiteY20" fmla="*/ 3930648 h 43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1073" h="4327516">
                            <a:moveTo>
                              <a:pt x="1882773" y="0"/>
                            </a:moveTo>
                            <a:lnTo>
                              <a:pt x="2251073" y="431800"/>
                            </a:lnTo>
                            <a:lnTo>
                              <a:pt x="1819273" y="1250950"/>
                            </a:lnTo>
                            <a:lnTo>
                              <a:pt x="1793873" y="2609850"/>
                            </a:lnTo>
                            <a:lnTo>
                              <a:pt x="1851023" y="2711450"/>
                            </a:lnTo>
                            <a:lnTo>
                              <a:pt x="1863723" y="2819400"/>
                            </a:lnTo>
                            <a:lnTo>
                              <a:pt x="1812923" y="2908300"/>
                            </a:lnTo>
                            <a:cubicBezTo>
                              <a:pt x="1805515" y="2923117"/>
                              <a:pt x="1808425" y="3121025"/>
                              <a:pt x="1809748" y="3121025"/>
                            </a:cubicBezTo>
                            <a:cubicBezTo>
                              <a:pt x="1810277" y="3156479"/>
                              <a:pt x="1859225" y="3178175"/>
                              <a:pt x="1860548" y="3178175"/>
                            </a:cubicBezTo>
                            <a:cubicBezTo>
                              <a:pt x="1866898" y="3187700"/>
                              <a:pt x="1507594" y="3174999"/>
                              <a:pt x="1504948" y="3174999"/>
                            </a:cubicBezTo>
                            <a:cubicBezTo>
                              <a:pt x="1433511" y="3185582"/>
                              <a:pt x="1453620" y="3195108"/>
                              <a:pt x="1454149" y="3241674"/>
                            </a:cubicBezTo>
                            <a:cubicBezTo>
                              <a:pt x="1454678" y="3288240"/>
                              <a:pt x="1454678" y="3341157"/>
                              <a:pt x="1460499" y="3457573"/>
                            </a:cubicBezTo>
                            <a:cubicBezTo>
                              <a:pt x="1462086" y="3584573"/>
                              <a:pt x="1459969" y="3859740"/>
                              <a:pt x="1466848" y="3940173"/>
                            </a:cubicBezTo>
                            <a:cubicBezTo>
                              <a:pt x="1468171" y="4027089"/>
                              <a:pt x="1454678" y="3940041"/>
                              <a:pt x="1451768" y="3940967"/>
                            </a:cubicBezTo>
                            <a:cubicBezTo>
                              <a:pt x="1448858" y="3941893"/>
                              <a:pt x="1488678" y="3943348"/>
                              <a:pt x="1449387" y="3945729"/>
                            </a:cubicBezTo>
                            <a:lnTo>
                              <a:pt x="1232693" y="3993354"/>
                            </a:lnTo>
                            <a:cubicBezTo>
                              <a:pt x="1184274" y="4004863"/>
                              <a:pt x="1315773" y="3999307"/>
                              <a:pt x="1146968" y="4055267"/>
                            </a:cubicBezTo>
                            <a:cubicBezTo>
                              <a:pt x="835024" y="4133584"/>
                              <a:pt x="469104" y="4430976"/>
                              <a:pt x="211135" y="4290218"/>
                            </a:cubicBezTo>
                            <a:cubicBezTo>
                              <a:pt x="38495" y="4315486"/>
                              <a:pt x="147374" y="4332947"/>
                              <a:pt x="130176" y="4295773"/>
                            </a:cubicBezTo>
                            <a:cubicBezTo>
                              <a:pt x="112978" y="4258599"/>
                              <a:pt x="126470" y="4113210"/>
                              <a:pt x="107949" y="4067173"/>
                            </a:cubicBezTo>
                            <a:cubicBezTo>
                              <a:pt x="56356" y="4053811"/>
                              <a:pt x="0" y="3931971"/>
                              <a:pt x="0" y="3930648"/>
                            </a:cubicBez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AE75191B-F955-7FDB-8419-D54994C07B56}"/>
                  </a:ext>
                </a:extLst>
              </p:cNvPr>
              <p:cNvSpPr/>
              <p:nvPr/>
            </p:nvSpPr>
            <p:spPr>
              <a:xfrm>
                <a:off x="8172450" y="1460500"/>
                <a:ext cx="723900" cy="4502150"/>
              </a:xfrm>
              <a:custGeom>
                <a:avLst/>
                <a:gdLst>
                  <a:gd name="connsiteX0" fmla="*/ 508000 w 723900"/>
                  <a:gd name="connsiteY0" fmla="*/ 0 h 4502150"/>
                  <a:gd name="connsiteX1" fmla="*/ 501650 w 723900"/>
                  <a:gd name="connsiteY1" fmla="*/ 609600 h 4502150"/>
                  <a:gd name="connsiteX2" fmla="*/ 612775 w 723900"/>
                  <a:gd name="connsiteY2" fmla="*/ 1181100 h 4502150"/>
                  <a:gd name="connsiteX3" fmla="*/ 723900 w 723900"/>
                  <a:gd name="connsiteY3" fmla="*/ 1752600 h 4502150"/>
                  <a:gd name="connsiteX4" fmla="*/ 279400 w 723900"/>
                  <a:gd name="connsiteY4" fmla="*/ 1752600 h 4502150"/>
                  <a:gd name="connsiteX5" fmla="*/ 298450 w 723900"/>
                  <a:gd name="connsiteY5" fmla="*/ 1962150 h 4502150"/>
                  <a:gd name="connsiteX6" fmla="*/ 393700 w 723900"/>
                  <a:gd name="connsiteY6" fmla="*/ 2305050 h 4502150"/>
                  <a:gd name="connsiteX7" fmla="*/ 393700 w 723900"/>
                  <a:gd name="connsiteY7" fmla="*/ 2501900 h 4502150"/>
                  <a:gd name="connsiteX8" fmla="*/ 546100 w 723900"/>
                  <a:gd name="connsiteY8" fmla="*/ 2508250 h 4502150"/>
                  <a:gd name="connsiteX9" fmla="*/ 558800 w 723900"/>
                  <a:gd name="connsiteY9" fmla="*/ 2832100 h 4502150"/>
                  <a:gd name="connsiteX10" fmla="*/ 482600 w 723900"/>
                  <a:gd name="connsiteY10" fmla="*/ 3194050 h 4502150"/>
                  <a:gd name="connsiteX11" fmla="*/ 254000 w 723900"/>
                  <a:gd name="connsiteY11" fmla="*/ 3486150 h 4502150"/>
                  <a:gd name="connsiteX12" fmla="*/ 254000 w 723900"/>
                  <a:gd name="connsiteY12" fmla="*/ 3613150 h 4502150"/>
                  <a:gd name="connsiteX13" fmla="*/ 520700 w 723900"/>
                  <a:gd name="connsiteY13" fmla="*/ 3587750 h 4502150"/>
                  <a:gd name="connsiteX14" fmla="*/ 431800 w 723900"/>
                  <a:gd name="connsiteY14" fmla="*/ 3873500 h 4502150"/>
                  <a:gd name="connsiteX15" fmla="*/ 419100 w 723900"/>
                  <a:gd name="connsiteY15" fmla="*/ 4191000 h 4502150"/>
                  <a:gd name="connsiteX16" fmla="*/ 88900 w 723900"/>
                  <a:gd name="connsiteY16" fmla="*/ 4356100 h 4502150"/>
                  <a:gd name="connsiteX17" fmla="*/ 0 w 723900"/>
                  <a:gd name="connsiteY17" fmla="*/ 4368800 h 4502150"/>
                  <a:gd name="connsiteX18" fmla="*/ 0 w 723900"/>
                  <a:gd name="connsiteY18" fmla="*/ 4502150 h 45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4502150" extrusionOk="0">
                    <a:moveTo>
                      <a:pt x="508000" y="0"/>
                    </a:moveTo>
                    <a:cubicBezTo>
                      <a:pt x="487266" y="221254"/>
                      <a:pt x="474955" y="429549"/>
                      <a:pt x="501650" y="609600"/>
                    </a:cubicBezTo>
                    <a:cubicBezTo>
                      <a:pt x="543116" y="866245"/>
                      <a:pt x="596212" y="1059810"/>
                      <a:pt x="612775" y="1181100"/>
                    </a:cubicBezTo>
                    <a:cubicBezTo>
                      <a:pt x="629338" y="1302390"/>
                      <a:pt x="709459" y="1600412"/>
                      <a:pt x="723900" y="1752600"/>
                    </a:cubicBezTo>
                    <a:cubicBezTo>
                      <a:pt x="608077" y="1759807"/>
                      <a:pt x="498625" y="1755657"/>
                      <a:pt x="279400" y="1752600"/>
                    </a:cubicBezTo>
                    <a:cubicBezTo>
                      <a:pt x="284246" y="1853209"/>
                      <a:pt x="294450" y="1866535"/>
                      <a:pt x="298450" y="1962150"/>
                    </a:cubicBezTo>
                    <a:cubicBezTo>
                      <a:pt x="315276" y="2048065"/>
                      <a:pt x="373297" y="2179511"/>
                      <a:pt x="393700" y="2305050"/>
                    </a:cubicBezTo>
                    <a:cubicBezTo>
                      <a:pt x="387576" y="2360326"/>
                      <a:pt x="400761" y="2437672"/>
                      <a:pt x="393700" y="2501900"/>
                    </a:cubicBezTo>
                    <a:cubicBezTo>
                      <a:pt x="434717" y="2499338"/>
                      <a:pt x="471104" y="2511639"/>
                      <a:pt x="546100" y="2508250"/>
                    </a:cubicBezTo>
                    <a:cubicBezTo>
                      <a:pt x="540524" y="2573454"/>
                      <a:pt x="570021" y="2710986"/>
                      <a:pt x="558800" y="2832100"/>
                    </a:cubicBezTo>
                    <a:cubicBezTo>
                      <a:pt x="546487" y="2974829"/>
                      <a:pt x="529924" y="3041089"/>
                      <a:pt x="482600" y="3194050"/>
                    </a:cubicBezTo>
                    <a:cubicBezTo>
                      <a:pt x="367296" y="3329744"/>
                      <a:pt x="336459" y="3363899"/>
                      <a:pt x="254000" y="3486150"/>
                    </a:cubicBezTo>
                    <a:cubicBezTo>
                      <a:pt x="258140" y="3512960"/>
                      <a:pt x="251529" y="3557347"/>
                      <a:pt x="254000" y="3613150"/>
                    </a:cubicBezTo>
                    <a:cubicBezTo>
                      <a:pt x="344032" y="3595204"/>
                      <a:pt x="434738" y="3586279"/>
                      <a:pt x="520700" y="3587750"/>
                    </a:cubicBezTo>
                    <a:cubicBezTo>
                      <a:pt x="470307" y="3728051"/>
                      <a:pt x="472702" y="3729861"/>
                      <a:pt x="431800" y="3873500"/>
                    </a:cubicBezTo>
                    <a:cubicBezTo>
                      <a:pt x="417548" y="3999652"/>
                      <a:pt x="424773" y="4061698"/>
                      <a:pt x="419100" y="4191000"/>
                    </a:cubicBezTo>
                    <a:cubicBezTo>
                      <a:pt x="260913" y="4269185"/>
                      <a:pt x="253391" y="4288079"/>
                      <a:pt x="88900" y="4356100"/>
                    </a:cubicBezTo>
                    <a:cubicBezTo>
                      <a:pt x="61547" y="4357873"/>
                      <a:pt x="18418" y="4365377"/>
                      <a:pt x="0" y="4368800"/>
                    </a:cubicBezTo>
                    <a:cubicBezTo>
                      <a:pt x="5472" y="4405933"/>
                      <a:pt x="2465" y="4435475"/>
                      <a:pt x="0" y="4502150"/>
                    </a:cubicBezTo>
                  </a:path>
                </a:pathLst>
              </a:custGeom>
              <a:noFill/>
              <a:ln w="28575">
                <a:solidFill>
                  <a:schemeClr val="accent1"/>
                </a:solidFill>
                <a:extLst>
                  <a:ext uri="{C807C97D-BFC1-408E-A445-0C87EB9F89A2}">
                    <ask:lineSketchStyleProps xmlns:ask="http://schemas.microsoft.com/office/drawing/2018/sketchyshapes" sd="2652433002">
                      <a:custGeom>
                        <a:avLst/>
                        <a:gdLst>
                          <a:gd name="connsiteX0" fmla="*/ 508000 w 723900"/>
                          <a:gd name="connsiteY0" fmla="*/ 0 h 4502150"/>
                          <a:gd name="connsiteX1" fmla="*/ 501650 w 723900"/>
                          <a:gd name="connsiteY1" fmla="*/ 609600 h 4502150"/>
                          <a:gd name="connsiteX2" fmla="*/ 723900 w 723900"/>
                          <a:gd name="connsiteY2" fmla="*/ 1752600 h 4502150"/>
                          <a:gd name="connsiteX3" fmla="*/ 279400 w 723900"/>
                          <a:gd name="connsiteY3" fmla="*/ 1752600 h 4502150"/>
                          <a:gd name="connsiteX4" fmla="*/ 298450 w 723900"/>
                          <a:gd name="connsiteY4" fmla="*/ 1962150 h 4502150"/>
                          <a:gd name="connsiteX5" fmla="*/ 393700 w 723900"/>
                          <a:gd name="connsiteY5" fmla="*/ 2305050 h 4502150"/>
                          <a:gd name="connsiteX6" fmla="*/ 393700 w 723900"/>
                          <a:gd name="connsiteY6" fmla="*/ 2501900 h 4502150"/>
                          <a:gd name="connsiteX7" fmla="*/ 546100 w 723900"/>
                          <a:gd name="connsiteY7" fmla="*/ 2508250 h 4502150"/>
                          <a:gd name="connsiteX8" fmla="*/ 558800 w 723900"/>
                          <a:gd name="connsiteY8" fmla="*/ 2832100 h 4502150"/>
                          <a:gd name="connsiteX9" fmla="*/ 482600 w 723900"/>
                          <a:gd name="connsiteY9" fmla="*/ 3194050 h 4502150"/>
                          <a:gd name="connsiteX10" fmla="*/ 254000 w 723900"/>
                          <a:gd name="connsiteY10" fmla="*/ 3486150 h 4502150"/>
                          <a:gd name="connsiteX11" fmla="*/ 254000 w 723900"/>
                          <a:gd name="connsiteY11" fmla="*/ 3613150 h 4502150"/>
                          <a:gd name="connsiteX12" fmla="*/ 520700 w 723900"/>
                          <a:gd name="connsiteY12" fmla="*/ 3587750 h 4502150"/>
                          <a:gd name="connsiteX13" fmla="*/ 431800 w 723900"/>
                          <a:gd name="connsiteY13" fmla="*/ 3873500 h 4502150"/>
                          <a:gd name="connsiteX14" fmla="*/ 419100 w 723900"/>
                          <a:gd name="connsiteY14" fmla="*/ 4191000 h 4502150"/>
                          <a:gd name="connsiteX15" fmla="*/ 88900 w 723900"/>
                          <a:gd name="connsiteY15" fmla="*/ 4356100 h 4502150"/>
                          <a:gd name="connsiteX16" fmla="*/ 0 w 723900"/>
                          <a:gd name="connsiteY16" fmla="*/ 4368800 h 4502150"/>
                          <a:gd name="connsiteX17" fmla="*/ 0 w 723900"/>
                          <a:gd name="connsiteY17" fmla="*/ 4502150 h 45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900" h="4502150">
                            <a:moveTo>
                              <a:pt x="508000" y="0"/>
                            </a:moveTo>
                            <a:cubicBezTo>
                              <a:pt x="505883" y="203200"/>
                              <a:pt x="503767" y="406400"/>
                              <a:pt x="501650" y="609600"/>
                            </a:cubicBezTo>
                            <a:lnTo>
                              <a:pt x="723900" y="1752600"/>
                            </a:lnTo>
                            <a:lnTo>
                              <a:pt x="279400" y="1752600"/>
                            </a:lnTo>
                            <a:lnTo>
                              <a:pt x="298450" y="1962150"/>
                            </a:lnTo>
                            <a:lnTo>
                              <a:pt x="393700" y="2305050"/>
                            </a:lnTo>
                            <a:lnTo>
                              <a:pt x="393700" y="2501900"/>
                            </a:lnTo>
                            <a:lnTo>
                              <a:pt x="546100" y="2508250"/>
                            </a:lnTo>
                            <a:lnTo>
                              <a:pt x="558800" y="2832100"/>
                            </a:lnTo>
                            <a:lnTo>
                              <a:pt x="482600" y="3194050"/>
                            </a:lnTo>
                            <a:lnTo>
                              <a:pt x="254000" y="3486150"/>
                            </a:lnTo>
                            <a:lnTo>
                              <a:pt x="254000" y="3613150"/>
                            </a:lnTo>
                            <a:lnTo>
                              <a:pt x="520700" y="3587750"/>
                            </a:lnTo>
                            <a:lnTo>
                              <a:pt x="431800" y="3873500"/>
                            </a:lnTo>
                            <a:lnTo>
                              <a:pt x="419100" y="4191000"/>
                            </a:lnTo>
                            <a:lnTo>
                              <a:pt x="88900" y="4356100"/>
                            </a:lnTo>
                            <a:lnTo>
                              <a:pt x="0" y="4368800"/>
                            </a:lnTo>
                            <a:lnTo>
                              <a:pt x="0" y="450215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7D2EC2E5-5615-3873-14CC-C115E5131E15}"/>
                </a:ext>
              </a:extLst>
            </p:cNvPr>
            <p:cNvSpPr/>
            <p:nvPr/>
          </p:nvSpPr>
          <p:spPr>
            <a:xfrm>
              <a:off x="8686800" y="1245394"/>
              <a:ext cx="1502569" cy="804862"/>
            </a:xfrm>
            <a:custGeom>
              <a:avLst/>
              <a:gdLst>
                <a:gd name="connsiteX0" fmla="*/ 0 w 1502569"/>
                <a:gd name="connsiteY0" fmla="*/ 219075 h 804862"/>
                <a:gd name="connsiteX1" fmla="*/ 0 w 1502569"/>
                <a:gd name="connsiteY1" fmla="*/ 219075 h 804862"/>
                <a:gd name="connsiteX2" fmla="*/ 23813 w 1502569"/>
                <a:gd name="connsiteY2" fmla="*/ 204787 h 804862"/>
                <a:gd name="connsiteX3" fmla="*/ 38100 w 1502569"/>
                <a:gd name="connsiteY3" fmla="*/ 195262 h 804862"/>
                <a:gd name="connsiteX4" fmla="*/ 66675 w 1502569"/>
                <a:gd name="connsiteY4" fmla="*/ 183356 h 804862"/>
                <a:gd name="connsiteX5" fmla="*/ 83344 w 1502569"/>
                <a:gd name="connsiteY5" fmla="*/ 173831 h 804862"/>
                <a:gd name="connsiteX6" fmla="*/ 116681 w 1502569"/>
                <a:gd name="connsiteY6" fmla="*/ 161925 h 804862"/>
                <a:gd name="connsiteX7" fmla="*/ 128588 w 1502569"/>
                <a:gd name="connsiteY7" fmla="*/ 150019 h 804862"/>
                <a:gd name="connsiteX8" fmla="*/ 121444 w 1502569"/>
                <a:gd name="connsiteY8" fmla="*/ 147637 h 804862"/>
                <a:gd name="connsiteX9" fmla="*/ 142875 w 1502569"/>
                <a:gd name="connsiteY9" fmla="*/ 138112 h 804862"/>
                <a:gd name="connsiteX10" fmla="*/ 150019 w 1502569"/>
                <a:gd name="connsiteY10" fmla="*/ 135731 h 804862"/>
                <a:gd name="connsiteX11" fmla="*/ 164306 w 1502569"/>
                <a:gd name="connsiteY11" fmla="*/ 128587 h 804862"/>
                <a:gd name="connsiteX12" fmla="*/ 381000 w 1502569"/>
                <a:gd name="connsiteY12" fmla="*/ 111919 h 804862"/>
                <a:gd name="connsiteX13" fmla="*/ 445294 w 1502569"/>
                <a:gd name="connsiteY13" fmla="*/ 135731 h 804862"/>
                <a:gd name="connsiteX14" fmla="*/ 661988 w 1502569"/>
                <a:gd name="connsiteY14" fmla="*/ 73819 h 804862"/>
                <a:gd name="connsiteX15" fmla="*/ 773906 w 1502569"/>
                <a:gd name="connsiteY15" fmla="*/ 78581 h 804862"/>
                <a:gd name="connsiteX16" fmla="*/ 835819 w 1502569"/>
                <a:gd name="connsiteY16" fmla="*/ 26194 h 804862"/>
                <a:gd name="connsiteX17" fmla="*/ 1185863 w 1502569"/>
                <a:gd name="connsiteY17" fmla="*/ 0 h 804862"/>
                <a:gd name="connsiteX18" fmla="*/ 1293019 w 1502569"/>
                <a:gd name="connsiteY18" fmla="*/ 59531 h 804862"/>
                <a:gd name="connsiteX19" fmla="*/ 1502569 w 1502569"/>
                <a:gd name="connsiteY19" fmla="*/ 395287 h 804862"/>
                <a:gd name="connsiteX20" fmla="*/ 1395413 w 1502569"/>
                <a:gd name="connsiteY20" fmla="*/ 8048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569" h="804862" extrusionOk="0">
                  <a:moveTo>
                    <a:pt x="0" y="219075"/>
                  </a:moveTo>
                  <a:lnTo>
                    <a:pt x="0" y="219075"/>
                  </a:lnTo>
                  <a:cubicBezTo>
                    <a:pt x="9585" y="213712"/>
                    <a:pt x="15140" y="209286"/>
                    <a:pt x="23813" y="204787"/>
                  </a:cubicBezTo>
                  <a:cubicBezTo>
                    <a:pt x="28568" y="202121"/>
                    <a:pt x="33533" y="199478"/>
                    <a:pt x="38100" y="195262"/>
                  </a:cubicBezTo>
                  <a:cubicBezTo>
                    <a:pt x="49687" y="187913"/>
                    <a:pt x="51476" y="190447"/>
                    <a:pt x="66675" y="183356"/>
                  </a:cubicBezTo>
                  <a:cubicBezTo>
                    <a:pt x="72129" y="180540"/>
                    <a:pt x="77429" y="176584"/>
                    <a:pt x="83344" y="173831"/>
                  </a:cubicBezTo>
                  <a:cubicBezTo>
                    <a:pt x="98257" y="166932"/>
                    <a:pt x="101112" y="166401"/>
                    <a:pt x="116681" y="161925"/>
                  </a:cubicBezTo>
                  <a:cubicBezTo>
                    <a:pt x="118341" y="160796"/>
                    <a:pt x="128612" y="154819"/>
                    <a:pt x="128588" y="150019"/>
                  </a:cubicBezTo>
                  <a:cubicBezTo>
                    <a:pt x="128021" y="147850"/>
                    <a:pt x="123565" y="148655"/>
                    <a:pt x="121444" y="147637"/>
                  </a:cubicBezTo>
                  <a:cubicBezTo>
                    <a:pt x="128837" y="144922"/>
                    <a:pt x="135644" y="143046"/>
                    <a:pt x="142875" y="138112"/>
                  </a:cubicBezTo>
                  <a:cubicBezTo>
                    <a:pt x="144628" y="137392"/>
                    <a:pt x="147872" y="137149"/>
                    <a:pt x="150019" y="135731"/>
                  </a:cubicBezTo>
                  <a:cubicBezTo>
                    <a:pt x="163987" y="129918"/>
                    <a:pt x="148981" y="126405"/>
                    <a:pt x="164306" y="128587"/>
                  </a:cubicBezTo>
                  <a:cubicBezTo>
                    <a:pt x="247943" y="127094"/>
                    <a:pt x="337387" y="123908"/>
                    <a:pt x="381000" y="111919"/>
                  </a:cubicBezTo>
                  <a:cubicBezTo>
                    <a:pt x="399985" y="116572"/>
                    <a:pt x="414609" y="123506"/>
                    <a:pt x="445294" y="135731"/>
                  </a:cubicBezTo>
                  <a:cubicBezTo>
                    <a:pt x="545468" y="116119"/>
                    <a:pt x="561928" y="108801"/>
                    <a:pt x="661988" y="73819"/>
                  </a:cubicBezTo>
                  <a:cubicBezTo>
                    <a:pt x="695179" y="73754"/>
                    <a:pt x="725552" y="81895"/>
                    <a:pt x="773906" y="78581"/>
                  </a:cubicBezTo>
                  <a:cubicBezTo>
                    <a:pt x="798706" y="62803"/>
                    <a:pt x="815967" y="46732"/>
                    <a:pt x="835819" y="26194"/>
                  </a:cubicBezTo>
                  <a:cubicBezTo>
                    <a:pt x="967601" y="31498"/>
                    <a:pt x="1098788" y="-244"/>
                    <a:pt x="1185863" y="0"/>
                  </a:cubicBezTo>
                  <a:cubicBezTo>
                    <a:pt x="1218805" y="20617"/>
                    <a:pt x="1264673" y="46198"/>
                    <a:pt x="1293019" y="59531"/>
                  </a:cubicBezTo>
                  <a:cubicBezTo>
                    <a:pt x="1359283" y="191687"/>
                    <a:pt x="1465098" y="318388"/>
                    <a:pt x="1502569" y="395287"/>
                  </a:cubicBezTo>
                  <a:cubicBezTo>
                    <a:pt x="1487313" y="491012"/>
                    <a:pt x="1425022" y="708221"/>
                    <a:pt x="1395413" y="804862"/>
                  </a:cubicBezTo>
                </a:path>
              </a:pathLst>
            </a:custGeom>
            <a:noFill/>
            <a:ln w="28575">
              <a:solidFill>
                <a:schemeClr val="accent1"/>
              </a:solidFill>
              <a:extLst>
                <a:ext uri="{C807C97D-BFC1-408E-A445-0C87EB9F89A2}">
                  <ask:lineSketchStyleProps xmlns:ask="http://schemas.microsoft.com/office/drawing/2018/sketchyshapes" sd="1384493061">
                    <a:custGeom>
                      <a:avLst/>
                      <a:gdLst>
                        <a:gd name="connsiteX0" fmla="*/ 0 w 1502569"/>
                        <a:gd name="connsiteY0" fmla="*/ 219075 h 804862"/>
                        <a:gd name="connsiteX1" fmla="*/ 0 w 1502569"/>
                        <a:gd name="connsiteY1" fmla="*/ 219075 h 804862"/>
                        <a:gd name="connsiteX2" fmla="*/ 23813 w 1502569"/>
                        <a:gd name="connsiteY2" fmla="*/ 204787 h 804862"/>
                        <a:gd name="connsiteX3" fmla="*/ 38100 w 1502569"/>
                        <a:gd name="connsiteY3" fmla="*/ 195262 h 804862"/>
                        <a:gd name="connsiteX4" fmla="*/ 66675 w 1502569"/>
                        <a:gd name="connsiteY4" fmla="*/ 183356 h 804862"/>
                        <a:gd name="connsiteX5" fmla="*/ 83344 w 1502569"/>
                        <a:gd name="connsiteY5" fmla="*/ 173831 h 804862"/>
                        <a:gd name="connsiteX6" fmla="*/ 116681 w 1502569"/>
                        <a:gd name="connsiteY6" fmla="*/ 161925 h 804862"/>
                        <a:gd name="connsiteX7" fmla="*/ 128588 w 1502569"/>
                        <a:gd name="connsiteY7" fmla="*/ 150019 h 804862"/>
                        <a:gd name="connsiteX8" fmla="*/ 121444 w 1502569"/>
                        <a:gd name="connsiteY8" fmla="*/ 147637 h 804862"/>
                        <a:gd name="connsiteX9" fmla="*/ 142875 w 1502569"/>
                        <a:gd name="connsiteY9" fmla="*/ 138112 h 804862"/>
                        <a:gd name="connsiteX10" fmla="*/ 150019 w 1502569"/>
                        <a:gd name="connsiteY10" fmla="*/ 135731 h 804862"/>
                        <a:gd name="connsiteX11" fmla="*/ 164306 w 1502569"/>
                        <a:gd name="connsiteY11" fmla="*/ 128587 h 804862"/>
                        <a:gd name="connsiteX12" fmla="*/ 381000 w 1502569"/>
                        <a:gd name="connsiteY12" fmla="*/ 111919 h 804862"/>
                        <a:gd name="connsiteX13" fmla="*/ 445294 w 1502569"/>
                        <a:gd name="connsiteY13" fmla="*/ 135731 h 804862"/>
                        <a:gd name="connsiteX14" fmla="*/ 661988 w 1502569"/>
                        <a:gd name="connsiteY14" fmla="*/ 73819 h 804862"/>
                        <a:gd name="connsiteX15" fmla="*/ 773906 w 1502569"/>
                        <a:gd name="connsiteY15" fmla="*/ 78581 h 804862"/>
                        <a:gd name="connsiteX16" fmla="*/ 835819 w 1502569"/>
                        <a:gd name="connsiteY16" fmla="*/ 26194 h 804862"/>
                        <a:gd name="connsiteX17" fmla="*/ 1185863 w 1502569"/>
                        <a:gd name="connsiteY17" fmla="*/ 0 h 804862"/>
                        <a:gd name="connsiteX18" fmla="*/ 1293019 w 1502569"/>
                        <a:gd name="connsiteY18" fmla="*/ 59531 h 804862"/>
                        <a:gd name="connsiteX19" fmla="*/ 1502569 w 1502569"/>
                        <a:gd name="connsiteY19" fmla="*/ 395287 h 804862"/>
                        <a:gd name="connsiteX20" fmla="*/ 1395413 w 1502569"/>
                        <a:gd name="connsiteY20" fmla="*/ 8048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569" h="804862">
                          <a:moveTo>
                            <a:pt x="0" y="219075"/>
                          </a:moveTo>
                          <a:lnTo>
                            <a:pt x="0" y="219075"/>
                          </a:lnTo>
                          <a:cubicBezTo>
                            <a:pt x="7938" y="214312"/>
                            <a:pt x="15963" y="209693"/>
                            <a:pt x="23813" y="204787"/>
                          </a:cubicBezTo>
                          <a:cubicBezTo>
                            <a:pt x="28667" y="201753"/>
                            <a:pt x="33192" y="198207"/>
                            <a:pt x="38100" y="195262"/>
                          </a:cubicBezTo>
                          <a:cubicBezTo>
                            <a:pt x="50042" y="188097"/>
                            <a:pt x="51272" y="190544"/>
                            <a:pt x="66675" y="183356"/>
                          </a:cubicBezTo>
                          <a:cubicBezTo>
                            <a:pt x="72474" y="180650"/>
                            <a:pt x="77620" y="176693"/>
                            <a:pt x="83344" y="173831"/>
                          </a:cubicBezTo>
                          <a:cubicBezTo>
                            <a:pt x="97999" y="166504"/>
                            <a:pt x="101202" y="166347"/>
                            <a:pt x="116681" y="161925"/>
                          </a:cubicBezTo>
                          <a:cubicBezTo>
                            <a:pt x="118721" y="160565"/>
                            <a:pt x="129721" y="154553"/>
                            <a:pt x="128588" y="150019"/>
                          </a:cubicBezTo>
                          <a:cubicBezTo>
                            <a:pt x="127979" y="147584"/>
                            <a:pt x="123825" y="148431"/>
                            <a:pt x="121444" y="147637"/>
                          </a:cubicBezTo>
                          <a:cubicBezTo>
                            <a:pt x="128588" y="144462"/>
                            <a:pt x="135659" y="141119"/>
                            <a:pt x="142875" y="138112"/>
                          </a:cubicBezTo>
                          <a:cubicBezTo>
                            <a:pt x="145192" y="137147"/>
                            <a:pt x="147930" y="137123"/>
                            <a:pt x="150019" y="135731"/>
                          </a:cubicBezTo>
                          <a:cubicBezTo>
                            <a:pt x="163261" y="126903"/>
                            <a:pt x="150674" y="128587"/>
                            <a:pt x="164306" y="128587"/>
                          </a:cubicBezTo>
                          <a:lnTo>
                            <a:pt x="381000" y="111919"/>
                          </a:lnTo>
                          <a:lnTo>
                            <a:pt x="445294" y="135731"/>
                          </a:lnTo>
                          <a:lnTo>
                            <a:pt x="661988" y="73819"/>
                          </a:lnTo>
                          <a:lnTo>
                            <a:pt x="773906" y="78581"/>
                          </a:lnTo>
                          <a:lnTo>
                            <a:pt x="835819" y="26194"/>
                          </a:lnTo>
                          <a:lnTo>
                            <a:pt x="1185863" y="0"/>
                          </a:lnTo>
                          <a:lnTo>
                            <a:pt x="1293019" y="59531"/>
                          </a:lnTo>
                          <a:lnTo>
                            <a:pt x="1502569" y="395287"/>
                          </a:lnTo>
                          <a:lnTo>
                            <a:pt x="1395413" y="804862"/>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5623556"/>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2080B-7D02-97F6-9AA6-013C884A6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EECB6-AB11-DFBB-83D1-BAF4676AC1D0}"/>
              </a:ext>
            </a:extLst>
          </p:cNvPr>
          <p:cNvSpPr>
            <a:spLocks noGrp="1"/>
          </p:cNvSpPr>
          <p:nvPr>
            <p:ph type="title"/>
          </p:nvPr>
        </p:nvSpPr>
        <p:spPr>
          <a:xfrm>
            <a:off x="199846" y="256124"/>
            <a:ext cx="9045633" cy="429145"/>
          </a:xfrm>
        </p:spPr>
        <p:txBody>
          <a:bodyPr/>
          <a:lstStyle/>
          <a:p>
            <a:r>
              <a:rPr lang="en-US"/>
              <a:t>Corridor History</a:t>
            </a:r>
            <a:br>
              <a:rPr lang="en-US"/>
            </a:br>
            <a:r>
              <a:rPr lang="en-US" sz="2800">
                <a:solidFill>
                  <a:srgbClr val="FFFF00"/>
                </a:solidFill>
              </a:rPr>
              <a:t>Freeway Expansion Focus (2000 – 2021)</a:t>
            </a:r>
            <a:endParaRPr lang="en-US">
              <a:solidFill>
                <a:srgbClr val="FFFF00"/>
              </a:solidFill>
            </a:endParaRPr>
          </a:p>
        </p:txBody>
      </p:sp>
      <p:sp>
        <p:nvSpPr>
          <p:cNvPr id="3" name="Content Placeholder 2">
            <a:extLst>
              <a:ext uri="{FF2B5EF4-FFF2-40B4-BE49-F238E27FC236}">
                <a16:creationId xmlns:a16="http://schemas.microsoft.com/office/drawing/2014/main" id="{E3AD31E9-3291-C626-28AB-1D1FD314A03B}"/>
              </a:ext>
            </a:extLst>
          </p:cNvPr>
          <p:cNvSpPr>
            <a:spLocks noGrp="1"/>
          </p:cNvSpPr>
          <p:nvPr>
            <p:ph idx="1"/>
          </p:nvPr>
        </p:nvSpPr>
        <p:spPr>
          <a:xfrm>
            <a:off x="199846" y="1057967"/>
            <a:ext cx="11421979" cy="5298383"/>
          </a:xfrm>
        </p:spPr>
        <p:txBody>
          <a:bodyPr vert="horz" lIns="91440" tIns="45720" rIns="91440" bIns="45720" numCol="2" spcCol="457200" rtlCol="0" anchor="t">
            <a:noAutofit/>
          </a:bodyPr>
          <a:lstStyle/>
          <a:p>
            <a:pPr marL="0" indent="0" algn="l" rtl="0" fontAlgn="base">
              <a:lnSpc>
                <a:spcPct val="120000"/>
              </a:lnSpc>
              <a:spcBef>
                <a:spcPts val="600"/>
              </a:spcBef>
              <a:buNone/>
            </a:pPr>
            <a:r>
              <a:rPr lang="en-US" b="1" i="1">
                <a:solidFill>
                  <a:srgbClr val="00B0C1"/>
                </a:solidFill>
                <a:effectLst/>
              </a:rPr>
              <a:t>2000</a:t>
            </a:r>
            <a:r>
              <a:rPr lang="en-US" b="1" i="0">
                <a:solidFill>
                  <a:srgbClr val="00B0C1"/>
                </a:solidFill>
                <a:effectLst/>
              </a:rPr>
              <a:t> </a:t>
            </a:r>
          </a:p>
          <a:p>
            <a:pPr fontAlgn="base">
              <a:spcBef>
                <a:spcPts val="0"/>
              </a:spcBef>
            </a:pPr>
            <a:r>
              <a:rPr lang="en-US" b="1">
                <a:solidFill>
                  <a:srgbClr val="000000"/>
                </a:solidFill>
              </a:rPr>
              <a:t>I-710 Major Corridor Study</a:t>
            </a:r>
            <a:r>
              <a:rPr lang="en-US">
                <a:solidFill>
                  <a:srgbClr val="000000"/>
                </a:solidFill>
              </a:rPr>
              <a:t> initiated by Metro, Caltrans, SCAG, and GCCOG, along with establishment of policy oversight, technical advisory, and community advisory committees.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2003 </a:t>
            </a:r>
            <a:endParaRPr lang="en-US" b="1" i="1">
              <a:solidFill>
                <a:srgbClr val="00B0C1"/>
              </a:solidFill>
              <a:cs typeface="Calibri"/>
            </a:endParaRPr>
          </a:p>
          <a:p>
            <a:pPr fontAlgn="base">
              <a:spcBef>
                <a:spcPts val="0"/>
              </a:spcBef>
            </a:pPr>
            <a:r>
              <a:rPr lang="en-US" b="1">
                <a:solidFill>
                  <a:srgbClr val="000000"/>
                </a:solidFill>
              </a:rPr>
              <a:t>Citizens and advocacy groups voiced major concerns </a:t>
            </a:r>
            <a:r>
              <a:rPr lang="en-US">
                <a:solidFill>
                  <a:srgbClr val="000000"/>
                </a:solidFill>
              </a:rPr>
              <a:t>related to air quality and residential displacement impacts of proposed alternatives for the Locally Preferred Strategy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2008 </a:t>
            </a:r>
            <a:endParaRPr lang="en-US" b="1" i="1">
              <a:solidFill>
                <a:srgbClr val="00B0C1"/>
              </a:solidFill>
              <a:cs typeface="Calibri"/>
            </a:endParaRPr>
          </a:p>
          <a:p>
            <a:pPr fontAlgn="base">
              <a:spcBef>
                <a:spcPts val="0"/>
              </a:spcBef>
            </a:pPr>
            <a:r>
              <a:rPr lang="en-US">
                <a:solidFill>
                  <a:srgbClr val="000000"/>
                </a:solidFill>
              </a:rPr>
              <a:t>Identification of corridor funding in Measure R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2015</a:t>
            </a:r>
            <a:endParaRPr lang="en-US" b="1" i="1">
              <a:solidFill>
                <a:srgbClr val="00B0C1"/>
              </a:solidFill>
              <a:cs typeface="Calibri"/>
            </a:endParaRPr>
          </a:p>
          <a:p>
            <a:pPr>
              <a:spcBef>
                <a:spcPts val="0"/>
              </a:spcBef>
            </a:pPr>
            <a:r>
              <a:rPr lang="en-US">
                <a:solidFill>
                  <a:srgbClr val="000000"/>
                </a:solidFill>
                <a:cs typeface="Calibri"/>
              </a:rPr>
              <a:t>Based on community feedback and changes in the logistics supply chain, development of a revised Draft EIR / Supplemental Draft EIS is initiated </a:t>
            </a:r>
            <a:r>
              <a:rPr lang="en-US">
                <a:solidFill>
                  <a:srgbClr val="000000"/>
                </a:solidFill>
              </a:rPr>
              <a:t> </a:t>
            </a:r>
            <a:endParaRPr lang="en-US">
              <a:solidFill>
                <a:srgbClr val="000000"/>
              </a:solidFill>
              <a:cs typeface="Calibri"/>
            </a:endParaRPr>
          </a:p>
          <a:p>
            <a:pPr marL="0" indent="0" fontAlgn="base">
              <a:lnSpc>
                <a:spcPct val="120000"/>
              </a:lnSpc>
              <a:spcBef>
                <a:spcPts val="600"/>
              </a:spcBef>
              <a:buNone/>
            </a:pPr>
            <a:endParaRPr lang="en-US" b="1" i="1">
              <a:solidFill>
                <a:srgbClr val="00B0C1"/>
              </a:solidFill>
            </a:endParaRPr>
          </a:p>
          <a:p>
            <a:pPr marL="0" indent="0" fontAlgn="base">
              <a:lnSpc>
                <a:spcPct val="120000"/>
              </a:lnSpc>
              <a:spcBef>
                <a:spcPts val="600"/>
              </a:spcBef>
              <a:buNone/>
            </a:pPr>
            <a:r>
              <a:rPr lang="en-US" b="1" i="1">
                <a:solidFill>
                  <a:srgbClr val="00B0C1"/>
                </a:solidFill>
              </a:rPr>
              <a:t>2016</a:t>
            </a:r>
            <a:endParaRPr lang="en-US" b="1" i="1">
              <a:solidFill>
                <a:srgbClr val="00B0C1"/>
              </a:solidFill>
              <a:cs typeface="Calibri"/>
            </a:endParaRPr>
          </a:p>
          <a:p>
            <a:pPr fontAlgn="base">
              <a:spcBef>
                <a:spcPts val="0"/>
              </a:spcBef>
            </a:pPr>
            <a:r>
              <a:rPr lang="en-US">
                <a:solidFill>
                  <a:srgbClr val="000000"/>
                </a:solidFill>
              </a:rPr>
              <a:t>Identification of corridor funding in Measure M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2017</a:t>
            </a:r>
            <a:endParaRPr lang="en-US" b="1" i="1">
              <a:solidFill>
                <a:srgbClr val="00B0C1"/>
              </a:solidFill>
              <a:cs typeface="Calibri"/>
            </a:endParaRPr>
          </a:p>
          <a:p>
            <a:pPr>
              <a:spcBef>
                <a:spcPts val="0"/>
              </a:spcBef>
            </a:pPr>
            <a:r>
              <a:rPr lang="en-US">
                <a:solidFill>
                  <a:srgbClr val="000000"/>
                </a:solidFill>
                <a:cs typeface="Calibri"/>
              </a:rPr>
              <a:t>Public release of revised Draft EIR/Supplemental EIS</a:t>
            </a:r>
            <a:endParaRPr lang="en-US" b="1" i="1">
              <a:solidFill>
                <a:srgbClr val="000000"/>
              </a:solidFill>
              <a:cs typeface="Calibri"/>
            </a:endParaRPr>
          </a:p>
          <a:p>
            <a:pPr marL="0" indent="0" fontAlgn="base">
              <a:lnSpc>
                <a:spcPct val="120000"/>
              </a:lnSpc>
              <a:spcBef>
                <a:spcPts val="600"/>
              </a:spcBef>
              <a:buNone/>
            </a:pPr>
            <a:r>
              <a:rPr lang="en-US" b="1" i="1">
                <a:solidFill>
                  <a:srgbClr val="00B0C1"/>
                </a:solidFill>
              </a:rPr>
              <a:t>2018 </a:t>
            </a:r>
            <a:endParaRPr lang="en-US" b="1" i="1">
              <a:solidFill>
                <a:srgbClr val="00B0C1"/>
              </a:solidFill>
              <a:cs typeface="Calibri"/>
            </a:endParaRPr>
          </a:p>
          <a:p>
            <a:pPr fontAlgn="base"/>
            <a:r>
              <a:rPr lang="en-US">
                <a:solidFill>
                  <a:srgbClr val="000000"/>
                </a:solidFill>
              </a:rPr>
              <a:t>Staff presented three alternatives to the Board </a:t>
            </a:r>
            <a:endParaRPr lang="en-US">
              <a:solidFill>
                <a:srgbClr val="000000"/>
              </a:solidFill>
              <a:cs typeface="Calibri"/>
            </a:endParaRPr>
          </a:p>
          <a:p>
            <a:pPr fontAlgn="base"/>
            <a:r>
              <a:rPr lang="en-US">
                <a:solidFill>
                  <a:srgbClr val="000000"/>
                </a:solidFill>
              </a:rPr>
              <a:t>Board approval of Alternative 5C as the LPA for the project to advance in the environmental process.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2021 </a:t>
            </a:r>
            <a:endParaRPr lang="en-US" b="1" i="1">
              <a:solidFill>
                <a:srgbClr val="00B0C1"/>
              </a:solidFill>
              <a:cs typeface="Calibri"/>
            </a:endParaRPr>
          </a:p>
          <a:p>
            <a:pPr fontAlgn="base">
              <a:lnSpc>
                <a:spcPct val="100000"/>
              </a:lnSpc>
            </a:pPr>
            <a:r>
              <a:rPr lang="en-US" b="1">
                <a:solidFill>
                  <a:srgbClr val="000000"/>
                </a:solidFill>
              </a:rPr>
              <a:t>Board decision to suspend further work on the environmental clearance of the I-710 South Corridor Project LPA</a:t>
            </a:r>
            <a:r>
              <a:rPr lang="en-US">
                <a:solidFill>
                  <a:srgbClr val="000000"/>
                </a:solidFill>
              </a:rPr>
              <a:t> due to environmental, community impact and displacement concerns raised by local communities, Caltrans, and the EPA.</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5C0B97C2-D755-9025-3743-86E1728E6299}"/>
              </a:ext>
            </a:extLst>
          </p:cNvPr>
          <p:cNvSpPr>
            <a:spLocks noGrp="1"/>
          </p:cNvSpPr>
          <p:nvPr>
            <p:ph type="sldNum" sz="quarter" idx="12"/>
          </p:nvPr>
        </p:nvSpPr>
        <p:spPr/>
        <p:txBody>
          <a:bodyPr/>
          <a:lstStyle/>
          <a:p>
            <a:fld id="{2429C633-AF9B-9840-B7F1-7587910FEF71}" type="slidenum">
              <a:rPr lang="en-US" smtClean="0"/>
              <a:pPr/>
              <a:t>9</a:t>
            </a:fld>
            <a:endParaRPr lang="en-US"/>
          </a:p>
        </p:txBody>
      </p:sp>
      <p:sp>
        <p:nvSpPr>
          <p:cNvPr id="5" name="TextBox 1">
            <a:extLst>
              <a:ext uri="{FF2B5EF4-FFF2-40B4-BE49-F238E27FC236}">
                <a16:creationId xmlns:a16="http://schemas.microsoft.com/office/drawing/2014/main" id="{D216ACBF-A0D7-C520-9ED2-655D9DFE0FB7}"/>
              </a:ext>
            </a:extLst>
          </p:cNvPr>
          <p:cNvSpPr txBox="1"/>
          <p:nvPr/>
        </p:nvSpPr>
        <p:spPr>
          <a:xfrm>
            <a:off x="3792072" y="6609726"/>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7" name="TextBox 6">
            <a:extLst>
              <a:ext uri="{FF2B5EF4-FFF2-40B4-BE49-F238E27FC236}">
                <a16:creationId xmlns:a16="http://schemas.microsoft.com/office/drawing/2014/main" id="{002A0A2E-D29C-DD23-E22B-2C2BF254D566}"/>
              </a:ext>
            </a:extLst>
          </p:cNvPr>
          <p:cNvSpPr txBox="1"/>
          <p:nvPr/>
        </p:nvSpPr>
        <p:spPr>
          <a:xfrm>
            <a:off x="1889610" y="5836707"/>
            <a:ext cx="4058244" cy="646331"/>
          </a:xfrm>
          <a:prstGeom prst="rect">
            <a:avLst/>
          </a:prstGeom>
          <a:noFill/>
        </p:spPr>
        <p:txBody>
          <a:bodyPr wrap="square">
            <a:spAutoFit/>
          </a:bodyPr>
          <a:lstStyle/>
          <a:p>
            <a:r>
              <a:rPr lang="en-US" sz="1200" i="1">
                <a:solidFill>
                  <a:srgbClr val="000000"/>
                </a:solidFill>
              </a:rPr>
              <a:t>SCAG		Southern California Association of Governments </a:t>
            </a:r>
          </a:p>
          <a:p>
            <a:r>
              <a:rPr lang="en-US" sz="1200" i="1">
                <a:solidFill>
                  <a:srgbClr val="000000"/>
                </a:solidFill>
              </a:rPr>
              <a:t>GCCOG		Gateway Cities Council of Governments</a:t>
            </a:r>
          </a:p>
          <a:p>
            <a:r>
              <a:rPr lang="en-US" sz="1200" i="1">
                <a:solidFill>
                  <a:srgbClr val="000000"/>
                </a:solidFill>
              </a:rPr>
              <a:t>LPA		Locally Preferred Alternative</a:t>
            </a:r>
          </a:p>
        </p:txBody>
      </p:sp>
      <p:sp>
        <p:nvSpPr>
          <p:cNvPr id="9" name="TextBox 8">
            <a:extLst>
              <a:ext uri="{FF2B5EF4-FFF2-40B4-BE49-F238E27FC236}">
                <a16:creationId xmlns:a16="http://schemas.microsoft.com/office/drawing/2014/main" id="{380EF0C5-1370-D732-B7C0-15A397EE2A29}"/>
              </a:ext>
            </a:extLst>
          </p:cNvPr>
          <p:cNvSpPr txBox="1"/>
          <p:nvPr/>
        </p:nvSpPr>
        <p:spPr>
          <a:xfrm>
            <a:off x="6315213" y="5836707"/>
            <a:ext cx="3398472" cy="646331"/>
          </a:xfrm>
          <a:prstGeom prst="rect">
            <a:avLst/>
          </a:prstGeom>
          <a:noFill/>
        </p:spPr>
        <p:txBody>
          <a:bodyPr wrap="square">
            <a:spAutoFit/>
          </a:bodyPr>
          <a:lstStyle/>
          <a:p>
            <a:r>
              <a:rPr lang="en-US" sz="1200" i="1">
                <a:solidFill>
                  <a:srgbClr val="000000"/>
                </a:solidFill>
              </a:rPr>
              <a:t>EIR		Environmental Impact Report</a:t>
            </a:r>
          </a:p>
          <a:p>
            <a:r>
              <a:rPr lang="en-US" sz="1200" i="1">
                <a:solidFill>
                  <a:srgbClr val="000000"/>
                </a:solidFill>
              </a:rPr>
              <a:t>EIS		Environmental Impact Statement</a:t>
            </a:r>
          </a:p>
          <a:p>
            <a:r>
              <a:rPr lang="en-US" sz="1200" i="1">
                <a:solidFill>
                  <a:srgbClr val="000000"/>
                </a:solidFill>
              </a:rPr>
              <a:t>EPA		Environmental Protection Agency</a:t>
            </a:r>
            <a:endParaRPr lang="en-US" sz="1200" i="1"/>
          </a:p>
        </p:txBody>
      </p:sp>
    </p:spTree>
    <p:extLst>
      <p:ext uri="{BB962C8B-B14F-4D97-AF65-F5344CB8AC3E}">
        <p14:creationId xmlns:p14="http://schemas.microsoft.com/office/powerpoint/2010/main" val="3959461081"/>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Nora Casillas</DisplayName>
        <AccountId>136</AccountId>
        <AccountType/>
      </UserInfo>
      <UserInfo>
        <DisplayName>Susan DeSantis</DisplayName>
        <AccountId>17</AccountId>
        <AccountType/>
      </UserInfo>
      <UserInfo>
        <DisplayName>Eric Davidian</DisplayName>
        <AccountId>3369</AccountId>
        <AccountType/>
      </UserInfo>
      <UserInfo>
        <DisplayName>Laura Herrera</DisplayName>
        <AccountId>1372</AccountId>
        <AccountType/>
      </UserInfo>
      <UserInfo>
        <DisplayName>Adrian Farran</DisplayName>
        <AccountId>3055</AccountId>
        <AccountType/>
      </UserInfo>
      <UserInfo>
        <DisplayName>Trey Grogan</DisplayName>
        <AccountId>1601</AccountId>
        <AccountType/>
      </UserInfo>
      <UserInfo>
        <DisplayName>Laura Hernandez</DisplayName>
        <AccountId>7365</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4A0B98-7E85-46CD-9123-C6EBFC6BE706}">
  <ds:schemaRefs>
    <ds:schemaRef ds:uri="http://schemas.microsoft.com/sharepoint/v3/contenttype/forms"/>
  </ds:schemaRefs>
</ds:datastoreItem>
</file>

<file path=customXml/itemProps2.xml><?xml version="1.0" encoding="utf-8"?>
<ds:datastoreItem xmlns:ds="http://schemas.openxmlformats.org/officeDocument/2006/customXml" ds:itemID="{A99F1B9A-4A90-459B-9266-23B2D8BEE2BC}">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C4F95C4-F614-466D-82BB-7F6C1D5A7E59}">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58</Slides>
  <Notes>41</Notes>
  <HiddenSlides>2</HiddenSlide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Facilitators</vt:lpstr>
      <vt:lpstr>Icebreaker Question– Zoom Poll</vt:lpstr>
      <vt:lpstr>Meeting Agenda</vt:lpstr>
      <vt:lpstr>PowerPoint Presentation</vt:lpstr>
      <vt:lpstr>PowerPoint Presentation</vt:lpstr>
      <vt:lpstr>Corridor History Freeway Expansion Focus (2000 – 2021)</vt:lpstr>
      <vt:lpstr>Corridor History  Community Investment Plan Focus (2021 – 2023)</vt:lpstr>
      <vt:lpstr>Draft LB-ELA Corridor Mobility Investment Plan  A New Vision</vt:lpstr>
      <vt:lpstr>Maximizing our Local Funds</vt:lpstr>
      <vt:lpstr>Investment Plan Measure R/M Investment Summary</vt:lpstr>
      <vt:lpstr>CMIP Measure R/M Investment Summary –  Leveraged Funding</vt:lpstr>
      <vt:lpstr>CBO Partnering Strategy</vt:lpstr>
      <vt:lpstr>Task Force</vt:lpstr>
      <vt:lpstr>Community Leadership Committee</vt:lpstr>
      <vt:lpstr>Working Groups</vt:lpstr>
      <vt:lpstr>Partnerships with Community Based Organizations</vt:lpstr>
      <vt:lpstr>PowerPoint Presentation</vt:lpstr>
      <vt:lpstr>Initial List of Projects &amp; Programs: Engagement Sources</vt:lpstr>
      <vt:lpstr>Survey Responses</vt:lpstr>
      <vt:lpstr>What’s Next: Previous &amp; Future Milestones</vt:lpstr>
      <vt:lpstr>PowerPoint Presentation</vt:lpstr>
      <vt:lpstr>Vision Statement</vt:lpstr>
      <vt:lpstr>LB-ELA Corridor Guiding Principles</vt:lpstr>
      <vt:lpstr>Goals</vt:lpstr>
      <vt:lpstr> Corridor Mobility Investment Plan Highlights</vt:lpstr>
      <vt:lpstr>Balanced scorecard slide 5</vt:lpstr>
      <vt:lpstr>PowerPoint Presentation</vt:lpstr>
      <vt:lpstr>Investment Plan Measure R/M Investment Summary –  Active Transportation</vt:lpstr>
      <vt:lpstr>PowerPoint Presentation</vt:lpstr>
      <vt:lpstr>Investment Plan Measure R/M Investment Summary –  Arterial Roadways / Complete Streets</vt:lpstr>
      <vt:lpstr>PowerPoint Presentation</vt:lpstr>
      <vt:lpstr>PowerPoint Presentation</vt:lpstr>
      <vt:lpstr>PowerPoint Presentation</vt:lpstr>
      <vt:lpstr>PowerPoint Presentation</vt:lpstr>
      <vt:lpstr>Investment Plan Measure R/M Investment Summary –  Freeway Safety and Interchange Improvements</vt:lpstr>
      <vt:lpstr>Investment Plan Measure R/M Investment Summary – Goods Movement</vt:lpstr>
      <vt:lpstr>Investment Plan Measure R/M Investment Summary –  Goods Movement</vt:lpstr>
      <vt:lpstr>Investment Plan Measure R/M Investment Summary –  Goods Movement</vt:lpstr>
      <vt:lpstr>PowerPoint Presentation</vt:lpstr>
      <vt:lpstr>Investment Plan Measure R/M Investment Summary – Transit</vt:lpstr>
      <vt:lpstr>PowerPoint Presentation</vt:lpstr>
      <vt:lpstr>Explore the LB-ELA Corridor StoryMap &amp; Dashboard!</vt:lpstr>
      <vt:lpstr>PowerPoint Presentation</vt:lpstr>
      <vt:lpstr>PowerPoint Presentation</vt:lpstr>
      <vt:lpstr>PowerPoint Presentation</vt:lpstr>
      <vt:lpstr>Find us at Information Booths &amp; Pop-Ups</vt:lpstr>
      <vt:lpstr>Get Involved!</vt:lpstr>
      <vt:lpstr>PowerPoint Presentation</vt:lpstr>
      <vt:lpstr>Ask Questions &amp; Comment</vt:lpstr>
      <vt:lpstr>Question Cards</vt:lpstr>
      <vt:lpstr>PowerPoint Presentation</vt:lpstr>
      <vt:lpstr>Next Steps – Project Schedule and Timeline</vt:lpstr>
      <vt:lpstr>Get Involved!</vt:lpstr>
      <vt:lpstr>Stay Connected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2018-07-30T22:08:28Z</cp:lastPrinted>
  <dcterms:created xsi:type="dcterms:W3CDTF">2018-02-03T00:33:10Z</dcterms:created>
  <dcterms:modified xsi:type="dcterms:W3CDTF">2024-05-24T19:10:58Z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Order">
    <vt:r8>42200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