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</p:sldMasterIdLst>
  <p:notesMasterIdLst>
    <p:notesMasterId r:id="rId60"/>
  </p:notesMasterIdLst>
  <p:handoutMasterIdLst>
    <p:handoutMasterId r:id="rId61"/>
  </p:handoutMasterIdLst>
  <p:sldIdLst>
    <p:sldId id="2147378516" r:id="rId5"/>
    <p:sldId id="2147378515" r:id="rId6"/>
    <p:sldId id="2147378413" r:id="rId7"/>
    <p:sldId id="2147378414" r:id="rId8"/>
    <p:sldId id="265" r:id="rId9"/>
    <p:sldId id="2147378510" r:id="rId10"/>
    <p:sldId id="2147378730" r:id="rId11"/>
    <p:sldId id="2147378906" r:id="rId12"/>
    <p:sldId id="2147377987" r:id="rId13"/>
    <p:sldId id="2147377940" r:id="rId14"/>
    <p:sldId id="2147378747" r:id="rId15"/>
    <p:sldId id="2147378866" r:id="rId16"/>
    <p:sldId id="2147378867" r:id="rId17"/>
    <p:sldId id="393" r:id="rId18"/>
    <p:sldId id="2147378718" r:id="rId19"/>
    <p:sldId id="2147378917" r:id="rId20"/>
    <p:sldId id="2147378735" r:id="rId21"/>
    <p:sldId id="2147378408" r:id="rId22"/>
    <p:sldId id="2147378412" r:id="rId23"/>
    <p:sldId id="5250" r:id="rId24"/>
    <p:sldId id="2147378739" r:id="rId25"/>
    <p:sldId id="2147378673" r:id="rId26"/>
    <p:sldId id="2147377972" r:id="rId27"/>
    <p:sldId id="2147378905" r:id="rId28"/>
    <p:sldId id="2147378404" r:id="rId29"/>
    <p:sldId id="2147378904" r:id="rId30"/>
    <p:sldId id="5188" r:id="rId31"/>
    <p:sldId id="2147378881" r:id="rId32"/>
    <p:sldId id="2147378909" r:id="rId33"/>
    <p:sldId id="2147378908" r:id="rId34"/>
    <p:sldId id="2147378792" r:id="rId35"/>
    <p:sldId id="2147378911" r:id="rId36"/>
    <p:sldId id="2147378910" r:id="rId37"/>
    <p:sldId id="2147378882" r:id="rId38"/>
    <p:sldId id="2147378870" r:id="rId39"/>
    <p:sldId id="2147378816" r:id="rId40"/>
    <p:sldId id="2147378820" r:id="rId41"/>
    <p:sldId id="2147378913" r:id="rId42"/>
    <p:sldId id="2147378912" r:id="rId43"/>
    <p:sldId id="2147378902" r:id="rId44"/>
    <p:sldId id="2147378915" r:id="rId45"/>
    <p:sldId id="2147378914" r:id="rId46"/>
    <p:sldId id="2147378720" r:id="rId47"/>
    <p:sldId id="2147378674" r:id="rId48"/>
    <p:sldId id="2147378440" r:id="rId49"/>
    <p:sldId id="2147378731" r:id="rId50"/>
    <p:sldId id="2147378740" r:id="rId51"/>
    <p:sldId id="2147378745" r:id="rId52"/>
    <p:sldId id="2147378675" r:id="rId53"/>
    <p:sldId id="2147378694" r:id="rId54"/>
    <p:sldId id="2147378676" r:id="rId55"/>
    <p:sldId id="2147378719" r:id="rId56"/>
    <p:sldId id="2147378916" r:id="rId57"/>
    <p:sldId id="2147378443" r:id="rId58"/>
    <p:sldId id="2147378573" r:id="rId5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E26B02-E3E3-0A89-B051-D6A00F98F6B6}" name="Laura Herrera" initials="LH" userId="S::lherrera@arellanoassociates.com::7233b418-a6bf-4e3e-82a3-3ffa5e6b93df" providerId="AD"/>
  <p188:author id="{A5A9BA08-E72E-3877-2FD1-821E1314029D}" name="Delgadillo, Lucy" initials="DL" userId="S::delgadillolu_metro.net#ext#@arellanoassociates.onmicrosoft.com::90c47dac-77c6-4111-b7b9-38f0496dfcc4" providerId="AD"/>
  <p188:author id="{C1D0120A-AFA2-BE94-D4EC-A17442AA58AD}" name="Sofia Gulaid" initials="SG" userId="9e6391847a160ba9" providerId="Windows Live"/>
  <p188:author id="{5C7CD20F-0042-9F80-68EF-A33C07A31736}" name="Cohen, Aryeh" initials="CA" userId="S::aryeh.cohen@aecom.com::4ac0cefe-da12-4603-abec-82a35acbfe13" providerId="AD"/>
  <p188:author id="{77F7072B-C754-199F-D96D-718477115289}" name="Cylear Dodds, KeAndra" initials="CK" userId="S::cyleardoddsk_metro.net#ext#@arellanoassociates.onmicrosoft.com::c830bc31-384e-4be6-85bf-fd5706b1d3f6" providerId="AD"/>
  <p188:author id="{8F5C3735-A52C-0722-E911-3F78983602DE}" name="Medina, Jessica" initials="MJ" userId="S::MedinaJe@metro.net::91533a34-58a6-4efa-9418-c51c2b0846fe" providerId="AD"/>
  <p188:author id="{92879135-5513-16F2-1325-71B1F0DDFBC3}" name="Shannon Davis (Here LA)" initials="SL" userId="S::sdavis_here.la#ext#@arellanoassociates.onmicrosoft.com::687cf8ff-9581-474e-8c48-9a3b71382745" providerId="AD"/>
  <p188:author id="{98C6DA45-FAC8-4139-FBE7-252E76B372EA}" name="Trey Grogan" initials="" userId="S::TGrogan@arellanoassociates.com::638dbd0e-e997-4ee8-bc12-71a07972e258" providerId="AD"/>
  <p188:author id="{B542D255-65D2-E4C8-41AC-D8AD4899071E}" name="Robert Calix" initials="RC" userId="S::calstrategicmgmt_gmail.com#ext#@arellanoassociates.onmicrosoft.com::fd5cb305-9b86-4c60-bec8-d445d0a57d17" providerId="AD"/>
  <p188:author id="{2C091A58-E59E-E4B6-03E1-B49EFAAF5CFB}" name="Guest User" initials="GU" userId="S::urn:spo:anon#950e93776189c46b6b660a8bee5c7f51cbfe744186df8683737b044d906e546a::" providerId="AD"/>
  <p188:author id="{348A9E5A-5A9B-0F1A-B9C5-EF77357C331A}" name="Adrian Farran" initials="AF" userId="S::AFarran@arellanoassociates.com::ab5911f8-6e38-41a0-80c2-a50a1e182352" providerId="AD"/>
  <p188:author id="{A7DF945C-576D-EEDA-1E68-1FA53647FA8F}" name="Cano, Michael" initials="CM" userId="S::canom@metro.net::fe788425-7672-40d1-bd9f-d44d0ffb5123" providerId="AD"/>
  <p188:author id="{C94D7F60-28BD-1963-1CE1-7EDE4EBCD439}" name="Eric Davidian" initials="ED" userId="S::edavidian@arellanoassociates.com::80292363-d6ef-499a-a23c-36cd16efb8a2" providerId="AD"/>
  <p188:author id="{CC15CE66-E859-E506-0DBF-E220BBFF1F9F}" name="Cano, Michael" initials="CM" userId="S::CanoM@metro.net::fe788425-7672-40d1-bd9f-d44d0ffb5123" providerId="AD"/>
  <p188:author id="{54D1B267-BBC8-A7CB-BDEA-8C8EB3640FED}" name="Leticia Bustamante" initials="LB" userId="S::LBustamante@arellanoassociates.com::b5c5e36a-8ca2-47c4-8e6b-1879fb53a34e" providerId="AD"/>
  <p188:author id="{42918771-3BD8-C285-A24B-B816BC13E7F2}" name="Amber Hawkes (Here LA)" initials="AL" userId="S::ahawkes_here.la#ext#@arellanoassociates.onmicrosoft.com::a41177dd-e37a-491b-9e5d-b7a31475d9d0" providerId="AD"/>
  <p188:author id="{0F47EE71-15E6-CD0B-8726-B91FF2AAD6DB}" name="Cano, Michael" initials="CM" userId="S::canom_metro.net#ext#@arellanoassociates.onmicrosoft.com::de7a47bb-dc3c-4eb5-98ae-16ddd52cf860" providerId="AD"/>
  <p188:author id="{888DCF77-0561-CFD5-5384-7A7D60E90C0B}" name="Amber Hawkes (Here LA)" initials="AH" userId="S::ahawkes@here.la::c1d2329c-4ab0-4f77-bc6d-cea045c8cfad" providerId="AD"/>
  <p188:author id="{B1692078-6A8A-11F6-C310-0E1557DFD521}" name="Eric Davidian" initials="" userId="S::EDavidian@arellanoassociates.com::80292363-d6ef-499a-a23c-36cd16efb8a2" providerId="AD"/>
  <p188:author id="{6D7BF67A-148D-282C-86F8-CD20BFF6A191}" name="Trey Grogan" initials="TG" userId="S::tgrogan@arellanoassociates.com::638dbd0e-e997-4ee8-bc12-71a07972e258" providerId="AD"/>
  <p188:author id="{0E272281-117C-2D0D-5A38-84E816D838DF}" name="Rush, Juliet" initials="RJ" userId="S::julie.rush_aecom.com#ext#@arellanoassociates.onmicrosoft.com::f8fe0f8a-1f81-47dd-9aeb-17f1529e7c07" providerId="AD"/>
  <p188:author id="{4D20F882-1686-7ED4-076D-3D5C8887546C}" name="Nora Casillas" initials="NC" userId="S::NCasillas@arellanoassociates.com::a83899ef-7025-4513-9811-ae46073b6dad" providerId="AD"/>
  <p188:author id="{F5C49F8D-AFCB-68C7-1BF0-D7B419768ABF}" name="Jonathan Overman" initials="JO" userId="S::joverman@camsys.com::071e2a96-876b-4626-b3d4-9d8ac80a0f52" providerId="AD"/>
  <p188:author id="{8173988E-03AF-1074-4328-E706B1F26813}" name="Susan DeSantis" initials="SD" userId="S::sdesantis@arellanoassociates.com::982bbb9f-e90a-4e3e-9f32-ee6a07729abd" providerId="AD"/>
  <p188:author id="{FF63B491-5D30-2AEE-8B30-ADCBF50FBAAE}" name="Jonathan Overman" initials="JO" userId="S::joverman_camsys.com#ext#@arellanoassociates.onmicrosoft.com::721f4f98-89fa-478c-a0db-fea084c391ba" providerId="AD"/>
  <p188:author id="{98F4A397-6380-951A-76D2-0EA4DF039B8B}" name="Laura Hernandez" initials="LH" userId="S::lhernandez@arellanoassociates.com::88640c5b-9a57-47b2-a1fd-b6bc70e54590" providerId="AD"/>
  <p188:author id="{C5424F9A-429E-39D2-2585-3770C06DC4DF}" name="Cohen, Aryeh" initials="CA" userId="S::aryeh.cohen_aecom.com#ext#@arellanoassociates.onmicrosoft.com::90c2c35f-507e-4a04-a8cb-d97012b2ec40" providerId="AD"/>
  <p188:author id="{9C99A09C-9633-D3C4-3551-F0C4300E7398}" name="Keir Opie" initials="KO" userId="S::kopie_camsys.com#ext#@arellanoassociates.onmicrosoft.com::b4079e9c-1f32-4b37-9e06-dd62d3df6f2e" providerId="AD"/>
  <p188:author id="{5D404F9F-AA1A-FB04-A656-45A02103E72C}" name="Levinsohn, Dave" initials="LD" userId="S::dave.levinsohn_aecom.com#ext#@arellanoassociates.onmicrosoft.com::32097ab3-33d8-4ade-8c07-0aab0a8624aa" providerId="AD"/>
  <p188:author id="{8E16ADAB-0300-C4F7-A6D5-06F5AAFC3043}" name="Edgar Gutierrez" initials="EG" userId="S::EGutierrez@ArellanoAssociates.com::04662d8d-c938-466b-9608-40e1151ff13e" providerId="AD"/>
  <p188:author id="{C56CE0B0-411D-A850-ECA3-C8F328434FEF}" name="Laura Herrera" initials="LH" userId="S::LHerrera@arellanoassociates.com::7233b418-a6bf-4e3e-82a3-3ffa5e6b93df" providerId="AD"/>
  <p188:author id="{7ED58BB3-2208-270D-0EB7-46B6F686050F}" name="Delgadillo, Lucy" initials="DL" userId="S::delgadillolu@metro.net::398b53f5-b732-4496-9d9a-d21d009425e3" providerId="AD"/>
  <p188:author id="{991CAACB-0FCB-21D1-8BF3-E8FE06DEF0EF}" name="Guest User" initials="GU" userId="S::urn:spo:anon#80056a9d31ca044a071fa6d60246e748872266f0afec76797f25315e9459a4e9::" providerId="AD"/>
  <p188:author id="{F56FE8CD-9C42-0949-0AF8-7613164A4CEB}" name="Barnea, Avital" initials="BA" userId="S::barneaa@metro.net::6596c538-9278-4951-8208-995d3727f1d4" providerId="AD"/>
  <p188:author id="{9CA7AECE-E17D-00D4-E836-F33F44589520}" name="Laura Hernandez" initials="LH" userId="S::LHernandez@arellanoassociates.com::88640c5b-9a57-47b2-a1fd-b6bc70e54590" providerId="AD"/>
  <p188:author id="{C706BFD7-2FA1-BEB5-59B6-37443E018A90}" name="Guest User" initials="GU" userId="S::urn:spo:anon#89e8fd1792a19aba63fcf05644d94f2d865d261793035f69d3ba70b1d18ca1fc::" providerId="AD"/>
  <p188:author id="{D5F657E4-479E-BC7B-F1A7-72069B4AEF2E}" name="Parker Wojciechowski" initials="PW" userId="S::pwojciechowski@arellanoassociates.com::0ee85f19-1133-4b1e-9b12-402fd72a6075" providerId="AD"/>
  <p188:author id="{EF649DEF-C9D5-EB66-24FF-70052E84FE20}" name="Barnea, Avital" initials="AB" userId="S::BarneaA@metro.net::6596c538-9278-4951-8208-995d3727f1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793A0"/>
    <a:srgbClr val="F4ED19"/>
    <a:srgbClr val="2AB4C8"/>
    <a:srgbClr val="ED7D31"/>
    <a:srgbClr val="0C5A97"/>
    <a:srgbClr val="CDE5EB"/>
    <a:srgbClr val="00AFB7"/>
    <a:srgbClr val="000000"/>
    <a:srgbClr val="F4E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 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057719155318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17757495234246"/>
          <c:y val="0.28612389761714929"/>
          <c:w val="0.45367107619432728"/>
          <c:h val="0.60820887541275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77-4D09-B3CB-4A37E5B885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77-4D09-B3CB-4A37E5B885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77-4D09-B3CB-4A37E5B885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77-4D09-B3CB-4A37E5B885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77-4D09-B3CB-4A37E5B88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77-4D09-B3CB-4A37E5B88505}"/>
              </c:ext>
            </c:extLst>
          </c:dPt>
          <c:dLbls>
            <c:dLbl>
              <c:idx val="0"/>
              <c:layout>
                <c:manualLayout>
                  <c:x val="0.23731712384847953"/>
                  <c:y val="-0.121318623260544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80002744781961"/>
                      <c:h val="0.22600920372318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7-4D09-B3CB-4A37E5B88505}"/>
                </c:ext>
              </c:extLst>
            </c:dLbl>
            <c:dLbl>
              <c:idx val="1"/>
              <c:layout>
                <c:manualLayout>
                  <c:x val="0.2307360001191284"/>
                  <c:y val="-0.15923757211966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 Roadways/Complete Streets</a:t>
                    </a:r>
                    <a:r>
                      <a:rPr lang="en-US" baseline="0"/>
                      <a:t> </a:t>
                    </a:r>
                    <a:fld id="{D061F196-B785-440B-84B9-9D63A0BCF876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30518442718779"/>
                      <c:h val="0.36910875208769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77-4D09-B3CB-4A37E5B88505}"/>
                </c:ext>
              </c:extLst>
            </c:dLbl>
            <c:dLbl>
              <c:idx val="2"/>
              <c:layout>
                <c:manualLayout>
                  <c:x val="0.34355389643735174"/>
                  <c:y val="1.28975304079769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Freeway Safety and Interchange Improvements</a:t>
                    </a:r>
                    <a:r>
                      <a:rPr lang="en-US" baseline="0"/>
                      <a:t> </a:t>
                    </a:r>
                  </a:p>
                  <a:p>
                    <a:pPr algn="r">
                      <a:defRPr sz="1000" b="1"/>
                    </a:pPr>
                    <a:fld id="{D9ED7D68-19FA-437D-96C2-DAAC0D944549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907052571011389"/>
                      <c:h val="0.27782791817087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77-4D09-B3CB-4A37E5B88505}"/>
                </c:ext>
              </c:extLst>
            </c:dLbl>
            <c:dLbl>
              <c:idx val="3"/>
              <c:layout>
                <c:manualLayout>
                  <c:x val="-0.21551572371969702"/>
                  <c:y val="2.3331075041612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28D5E5-94CF-4CC4-87EE-CBEF43D543B5}" type="CATEGORYNAME">
                      <a:rPr lang="en-US" sz="1000"/>
                      <a:pPr>
                        <a:defRPr sz="1000" b="1"/>
                      </a:pPr>
                      <a:t>[CATEGORY NAME]</a:t>
                    </a:fld>
                    <a:endParaRPr lang="en-US" sz="1000" baseline="0"/>
                  </a:p>
                  <a:p>
                    <a:pPr>
                      <a:defRPr sz="1000" b="1"/>
                    </a:pPr>
                    <a:r>
                      <a:rPr lang="en-US" sz="1000" baseline="0"/>
                      <a:t> </a:t>
                    </a:r>
                    <a:fld id="{5209CB27-3C9A-4EDA-B6D0-9D6AC8E8E0D0}" type="VALUE">
                      <a:rPr lang="en-US" sz="1000" baseline="0"/>
                      <a:pPr>
                        <a:defRPr sz="1000" b="1"/>
                      </a:pPr>
                      <a:t>[VALUE]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15696046895275"/>
                      <c:h val="0.255945782048002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77-4D09-B3CB-4A37E5B88505}"/>
                </c:ext>
              </c:extLst>
            </c:dLbl>
            <c:dLbl>
              <c:idx val="4"/>
              <c:layout>
                <c:manualLayout>
                  <c:x val="-0.16702623505717012"/>
                  <c:y val="-8.969359076992299E-2"/>
                </c:manualLayout>
              </c:layout>
              <c:tx>
                <c:rich>
                  <a:bodyPr/>
                  <a:lstStyle/>
                  <a:p>
                    <a:fld id="{AC5B4866-4B30-403B-AC4D-25CE3FE049D6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fld id="{9262C39D-AF20-45C4-8DC4-8196D311C26D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77-4D09-B3CB-4A37E5B885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77-4D09-B3CB-4A37E5B885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Mode'!$C$36:$C$41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Mode'!$D$36:$D$41</c:f>
              <c:numCache>
                <c:formatCode>0%</c:formatCode>
                <c:ptCount val="6"/>
                <c:pt idx="0">
                  <c:v>0.19428376998979247</c:v>
                </c:pt>
                <c:pt idx="1">
                  <c:v>0.24549166383123516</c:v>
                </c:pt>
                <c:pt idx="2">
                  <c:v>0.16808438244300783</c:v>
                </c:pt>
                <c:pt idx="3">
                  <c:v>6.5498468866961562E-2</c:v>
                </c:pt>
                <c:pt idx="4">
                  <c:v>0.32664171486900306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77-4D09-B3CB-4A37E5B88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Investment Funding by Mode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5985730674500934"/>
          <c:y val="1.05763421626231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0E-4213-A3BA-207F07E62F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0E-4213-A3BA-207F07E62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0E-4213-A3BA-207F07E62F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0E-4213-A3BA-207F07E62F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0E-4213-A3BA-207F07E62F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0E-4213-A3BA-207F07E62F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0E-4213-A3BA-207F07E62F4E}"/>
              </c:ext>
            </c:extLst>
          </c:dPt>
          <c:dLbls>
            <c:dLbl>
              <c:idx val="0"/>
              <c:layout>
                <c:manualLayout>
                  <c:x val="0.21440195334202969"/>
                  <c:y val="-0.137301800014215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41350665742865"/>
                      <c:h val="0.210876104848658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0E-4213-A3BA-207F07E62F4E}"/>
                </c:ext>
              </c:extLst>
            </c:dLbl>
            <c:dLbl>
              <c:idx val="1"/>
              <c:layout>
                <c:manualLayout>
                  <c:x val="0.14419675619221362"/>
                  <c:y val="-2.1319270043593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pPr>
                      <a:defRPr sz="1000" b="1"/>
                    </a:pPr>
                    <a:r>
                      <a:rPr lang="en-US" baseline="0"/>
                      <a:t>Complete Streets </a:t>
                    </a:r>
                  </a:p>
                  <a:p>
                    <a:pPr>
                      <a:defRPr sz="1000" b="1"/>
                    </a:pPr>
                    <a:fld id="{BA4023B6-CF87-4D70-83EE-77767CCF0B5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53127153657664"/>
                      <c:h val="0.342357343394617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0E-4213-A3BA-207F07E62F4E}"/>
                </c:ext>
              </c:extLst>
            </c:dLbl>
            <c:dLbl>
              <c:idx val="2"/>
              <c:layout>
                <c:manualLayout>
                  <c:x val="-0.29012656177567753"/>
                  <c:y val="-1.64549670678545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1CBC03-130D-493E-AED3-9A4F9D2BFB27}" type="CATEGORYNAME">
                      <a:rPr lang="en-US" sz="1000" b="1" i="0" u="none" strike="noStrike" kern="1200" baseline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pPr>
                        <a:defRPr sz="1000" b="1"/>
                      </a:pPr>
                      <a:t>[CATEGORY NAME]</a:t>
                    </a:fld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Safety and Interchange Improvements</a:t>
                    </a:r>
                  </a:p>
                  <a:p>
                    <a:pPr>
                      <a:defRPr sz="1000" b="1"/>
                    </a:pPr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84330877544584"/>
                      <c:h val="0.380932672716072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0E-4213-A3BA-207F07E62F4E}"/>
                </c:ext>
              </c:extLst>
            </c:dLbl>
            <c:dLbl>
              <c:idx val="3"/>
              <c:layout>
                <c:manualLayout>
                  <c:x val="-0.21252171201372105"/>
                  <c:y val="-7.51004259159393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0E-4213-A3BA-207F07E62F4E}"/>
                </c:ext>
              </c:extLst>
            </c:dLbl>
            <c:dLbl>
              <c:idx val="4"/>
              <c:layout>
                <c:manualLayout>
                  <c:x val="-0.31578557769415833"/>
                  <c:y val="-0.1288942928776013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0E-4213-A3BA-207F07E62F4E}"/>
                </c:ext>
              </c:extLst>
            </c:dLbl>
            <c:dLbl>
              <c:idx val="5"/>
              <c:layout>
                <c:manualLayout>
                  <c:x val="-0.17393713723236928"/>
                  <c:y val="-0.1184686669006624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0E-4213-A3BA-207F07E62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Mode'!$O$6:$O$12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Mode'!$P$6:$P$12</c:f>
              <c:numCache>
                <c:formatCode>0%</c:formatCode>
                <c:ptCount val="7"/>
                <c:pt idx="0">
                  <c:v>7.3124512317467388E-2</c:v>
                </c:pt>
                <c:pt idx="1">
                  <c:v>0.25827666926764015</c:v>
                </c:pt>
                <c:pt idx="2">
                  <c:v>0.3803366402853639</c:v>
                </c:pt>
                <c:pt idx="3">
                  <c:v>0.13554787649091515</c:v>
                </c:pt>
                <c:pt idx="4">
                  <c:v>6.3538067105116489E-2</c:v>
                </c:pt>
                <c:pt idx="5">
                  <c:v>8.9176234533496823E-2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B0-45B5-A46E-8B0A48E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8-4487-9C53-03B93481BA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8-4487-9C53-03B93481BA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78-4487-9C53-03B93481BA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78-4487-9C53-03B93481BA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78-4487-9C53-03B93481BA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8-4487-9C53-03B93481BA9C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378-4487-9C53-03B93481BA9C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78-4487-9C53-03B93481BA9C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78-4487-9C53-03B93481BA9C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78-4487-9C53-03B93481BA9C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78-4487-9C53-03B93481BA9C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78-4487-9C53-03B93481B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78-4487-9C53-03B93481B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Leveraged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</a:t>
            </a: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Modal Program Funding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endParaRPr lang="en-US" sz="16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9390873003189782"/>
          <c:y val="6.44329896907216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96197404279891"/>
          <c:y val="0.18262862921773954"/>
          <c:w val="0.61991572042135523"/>
          <c:h val="0.738019691803988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A-49BA-BC1B-F67A2CD1A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A-49BA-BC1B-F67A2CD1A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A-49BA-BC1B-F67A2CD1A4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7A-49BA-BC1B-F67A2CD1A4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7A-49BA-BC1B-F67A2CD1A4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7A-49BA-BC1B-F67A2CD1A4AA}"/>
              </c:ext>
            </c:extLst>
          </c:dPt>
          <c:dLbls>
            <c:dLbl>
              <c:idx val="0"/>
              <c:layout>
                <c:manualLayout>
                  <c:x val="0.22222450129192639"/>
                  <c:y val="-0.12781537073490815"/>
                </c:manualLayout>
              </c:layout>
              <c:tx>
                <c:rich>
                  <a:bodyPr/>
                  <a:lstStyle/>
                  <a:p>
                    <a:fld id="{FDC57C24-2A45-4C2E-853B-25F8E4C5D9F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BB74B0A8-1A7A-4712-B401-337C6A0C14D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7A-49BA-BC1B-F67A2CD1A4AA}"/>
                </c:ext>
              </c:extLst>
            </c:dLbl>
            <c:dLbl>
              <c:idx val="1"/>
              <c:layout>
                <c:manualLayout>
                  <c:x val="0.14019880971332704"/>
                  <c:y val="-0.160291242891513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 Complete Streets </a:t>
                    </a:r>
                    <a:fld id="{D6380238-49BD-43DD-B76A-FDD46B6E18C2}" type="VALUE">
                      <a:rPr lang="en-US" baseline="0" dirty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7A-49BA-BC1B-F67A2CD1A4AA}"/>
                </c:ext>
              </c:extLst>
            </c:dLbl>
            <c:dLbl>
              <c:idx val="2"/>
              <c:layout>
                <c:manualLayout>
                  <c:x val="0.42514821372892037"/>
                  <c:y val="1.4346571691425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21DBE3-52D6-4354-A7BA-D0C880A80B1C}" type="CATEGORYNAME">
                      <a:rPr lang="en-US"/>
                      <a:pPr>
                        <a:defRPr sz="1200" b="1"/>
                      </a:pPr>
                      <a:t>[CATEGORY NAME]</a:t>
                    </a:fld>
                    <a:r>
                      <a:rPr lang="en-US" baseline="0"/>
                      <a:t> Safety and Interchange Improvements </a:t>
                    </a:r>
                  </a:p>
                  <a:p>
                    <a:pPr>
                      <a:defRPr sz="1200" b="1"/>
                    </a:pPr>
                    <a:fld id="{B2A00120-EDAF-46BC-970F-1F163CA2CDD2}" type="VALUE">
                      <a:rPr lang="en-US" baseline="0" smtClean="0"/>
                      <a:pPr>
                        <a:defRPr sz="12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6561441489048"/>
                      <c:h val="0.163476303541954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7A-49BA-BC1B-F67A2CD1A4AA}"/>
                </c:ext>
              </c:extLst>
            </c:dLbl>
            <c:dLbl>
              <c:idx val="3"/>
              <c:layout>
                <c:manualLayout>
                  <c:x val="-0.13376183245368045"/>
                  <c:y val="1.1000211887576473E-2"/>
                </c:manualLayout>
              </c:layout>
              <c:tx>
                <c:rich>
                  <a:bodyPr/>
                  <a:lstStyle/>
                  <a:p>
                    <a:fld id="{F5BFC7F5-0A0A-4FE9-87B0-F27577377D6A}" type="CATEGORYNAME">
                      <a:rPr lang="en-US"/>
                      <a:pPr/>
                      <a:t>[CATEGORY NAME]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7002917D-C278-4EA5-9D62-2B878925686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7A-49BA-BC1B-F67A2CD1A4AA}"/>
                </c:ext>
              </c:extLst>
            </c:dLbl>
            <c:dLbl>
              <c:idx val="4"/>
              <c:layout>
                <c:manualLayout>
                  <c:x val="-0.23200747602894894"/>
                  <c:y val="4.5871951552930841E-2"/>
                </c:manualLayout>
              </c:layout>
              <c:tx>
                <c:rich>
                  <a:bodyPr/>
                  <a:lstStyle/>
                  <a:p>
                    <a:fld id="{F9DB3786-D141-4B05-915A-34510A7832E7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2F752B25-23C1-4357-8FCD-610E85EFC9F5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7A-49BA-BC1B-F67A2CD1A4AA}"/>
                </c:ext>
              </c:extLst>
            </c:dLbl>
            <c:dLbl>
              <c:idx val="5"/>
              <c:layout>
                <c:manualLayout>
                  <c:x val="-0.25828991195307427"/>
                  <c:y val="-9.1545856572615922E-2"/>
                </c:manualLayout>
              </c:layout>
              <c:tx>
                <c:rich>
                  <a:bodyPr/>
                  <a:lstStyle/>
                  <a:p>
                    <a:fld id="{AB189E75-C2C4-4F1B-8AE5-E519F7C5B29A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9944E808-0129-4B1E-8169-8E5931537D54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7A-49BA-BC1B-F67A2CD1A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Mode'!$J$68:$J$73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Mode'!$K$68:$K$73</c:f>
              <c:numCache>
                <c:formatCode>0%</c:formatCode>
                <c:ptCount val="6"/>
                <c:pt idx="0">
                  <c:v>5.6162246489859596E-2</c:v>
                </c:pt>
                <c:pt idx="1">
                  <c:v>0.29329173166926675</c:v>
                </c:pt>
                <c:pt idx="2">
                  <c:v>0.34321372854914195</c:v>
                </c:pt>
                <c:pt idx="3">
                  <c:v>9.9843993759750393E-2</c:v>
                </c:pt>
                <c:pt idx="4">
                  <c:v>0.19500780031201248</c:v>
                </c:pt>
                <c:pt idx="5">
                  <c:v>1.2480499219968799E-2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7A-49BA-BC1B-F67A2CD1A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8-4FDA-90FA-1CF2C94D41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8-4FDA-90FA-1CF2C94D41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8-4FDA-90FA-1CF2C94D41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8-4FDA-90FA-1CF2C94D41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CB8-4FDA-90FA-1CF2C94D410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CB8-4FDA-90FA-1CF2C94D4107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CB8-4FDA-90FA-1CF2C94D4107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B8-4FDA-90FA-1CF2C94D4107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B8-4FDA-90FA-1CF2C94D4107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B8-4FDA-90FA-1CF2C94D4107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CB8-4FDA-90FA-1CF2C94D4107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CB8-4FDA-90FA-1CF2C94D4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CB8-4FDA-90FA-1CF2C94D4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n-US" sz="1800" b="1" u="none">
              <a:solidFill>
                <a:srgbClr val="FFFF00"/>
              </a:solidFill>
            </a:rPr>
            <a:t>A NEW VISION</a:t>
          </a:r>
          <a:br>
            <a:rPr lang="en-US" sz="1500" b="1" u="none"/>
          </a:br>
          <a:r>
            <a:rPr lang="en-US" sz="1400" b="1" u="none">
              <a:solidFill>
                <a:srgbClr val="FFFF00"/>
              </a:solidFill>
            </a:rPr>
            <a:t>Community </a:t>
          </a:r>
          <a:r>
            <a:rPr lang="en-US" sz="1400" b="1">
              <a:solidFill>
                <a:srgbClr val="FFFF00"/>
              </a:solidFill>
            </a:rPr>
            <a:t>Investment Plan </a:t>
          </a:r>
          <a:r>
            <a:rPr lang="en-US" sz="1400" b="1" u="sng">
              <a:solidFill>
                <a:srgbClr val="FFFF00"/>
              </a:solidFill>
            </a:rPr>
            <a:t>2021 – today</a:t>
          </a:r>
          <a:endParaRPr lang="en-US" sz="1500" b="1" u="sng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>
              <a:solidFill>
                <a:srgbClr val="FFFF00"/>
              </a:solidFill>
            </a:rPr>
            <a:t>A NEW VISION</a:t>
          </a:r>
          <a:br>
            <a:rPr lang="en-US" sz="1500" b="1" u="none" kern="1200"/>
          </a:br>
          <a:r>
            <a:rPr lang="en-US" sz="1400" b="1" u="none" kern="1200">
              <a:solidFill>
                <a:srgbClr val="FFFF00"/>
              </a:solidFill>
            </a:rPr>
            <a:t>Community </a:t>
          </a:r>
          <a:r>
            <a:rPr lang="en-US" sz="1400" b="1" kern="1200">
              <a:solidFill>
                <a:srgbClr val="FFFF00"/>
              </a:solidFill>
            </a:rPr>
            <a:t>Investment Plan </a:t>
          </a:r>
          <a:r>
            <a:rPr lang="en-US" sz="1400" b="1" u="sng" kern="1200">
              <a:solidFill>
                <a:srgbClr val="FFFF00"/>
              </a:solidFill>
            </a:rPr>
            <a:t>2021 – today</a:t>
          </a:r>
          <a:endParaRPr lang="en-US" sz="1500" b="1" u="sng" kern="120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0.35738</cdr:x>
      <cdr:y>0.48276</cdr:y>
    </cdr:from>
    <cdr:to>
      <cdr:x>0.64262</cdr:x>
      <cdr:y>0.70154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93A6822-0EEA-B458-328E-3BC8FD7C6018}"/>
            </a:ext>
          </a:extLst>
        </cdr:cNvPr>
        <cdr:cNvSpPr txBox="1"/>
      </cdr:nvSpPr>
      <cdr:spPr>
        <a:xfrm xmlns:a="http://schemas.openxmlformats.org/drawingml/2006/main">
          <a:off x="1299187" y="1309060"/>
          <a:ext cx="1036936" cy="5932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$294M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0.24856</cdr:x>
      <cdr:y>0.79039</cdr:y>
    </cdr:from>
    <cdr:to>
      <cdr:x>0.34938</cdr:x>
      <cdr:y>0.8767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6922EE84-015A-7EA4-7511-97F6DD4B4329}"/>
            </a:ext>
          </a:extLst>
        </cdr:cNvPr>
        <cdr:cNvCxnSpPr/>
      </cdr:nvCxnSpPr>
      <cdr:spPr>
        <a:xfrm xmlns:a="http://schemas.openxmlformats.org/drawingml/2006/main" flipH="1">
          <a:off x="945296" y="2135077"/>
          <a:ext cx="383458" cy="2331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50000"/>
              <a:lumOff val="50000"/>
              <a:alpha val="99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E697CE-E989-604D-844A-A5097C60CEC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29C84F-DEF7-CC49-9DE8-C756C5A5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E61A01-327F-FB49-8F83-5642A791E663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A99CD2-19A0-6F48-895C-C7AB61D7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6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629997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94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/>
              <a:t>Ensure </a:t>
            </a:r>
            <a:r>
              <a:rPr lang="en-US" b="1" i="1"/>
              <a:t>greater outcomes in public participation</a:t>
            </a:r>
            <a:r>
              <a:rPr lang="en-US"/>
              <a:t>, especially leading up to and following the release </a:t>
            </a:r>
            <a:br>
              <a:rPr lang="en-US">
                <a:cs typeface="+mn-lt"/>
              </a:rPr>
            </a:br>
            <a:r>
              <a:rPr lang="en-US"/>
              <a:t>of the Draft Corridor Mobility Investment Plan (CMIP).</a:t>
            </a:r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Reach additional communities and stakeholders </a:t>
            </a:r>
            <a:br>
              <a:rPr lang="en-US" b="1" i="1">
                <a:cs typeface="+mn-lt"/>
              </a:rPr>
            </a:br>
            <a:r>
              <a:rPr lang="en-US" b="1" i="1"/>
              <a:t>not captured within the project database. </a:t>
            </a:r>
            <a:endParaRPr lang="en-US"/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Provide project information to equity-focused communities (EFC) and other areas</a:t>
            </a:r>
            <a:r>
              <a:rPr lang="en-US" i="1"/>
              <a:t> </a:t>
            </a:r>
            <a:r>
              <a:rPr lang="en-US"/>
              <a:t>served by </a:t>
            </a:r>
            <a:br>
              <a:rPr lang="en-US">
                <a:cs typeface="+mn-lt"/>
              </a:rPr>
            </a:br>
            <a:r>
              <a:rPr lang="en-US"/>
              <a:t>CBO partners, while being part of the process by providing feedback and receiving updates. </a:t>
            </a:r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Cultivate trust with the community.</a:t>
            </a:r>
            <a:endParaRPr lang="en-US"/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Foster positive relationships with active CBOs</a:t>
            </a:r>
            <a:r>
              <a:rPr lang="en-US" b="1"/>
              <a:t>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89025" y="1549400"/>
            <a:ext cx="7435850" cy="4183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71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2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426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616321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Active Transportation cover?</a:t>
            </a: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and programs that support the safe movement of travelers using human-powered methods of travel, such as walking, bicycling, or rolling to get from one place to another. </a:t>
            </a:r>
          </a:p>
          <a:p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Metro’s Commitment to advancing Active Transportation?</a:t>
            </a: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Metro’s commitment to advancing Active Transportation is reflected in the 2023 Active Transportation Strategic Plan (ATSP)</a:t>
            </a:r>
          </a:p>
          <a:p>
            <a:endParaRPr lang="en-US" sz="1800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 has a </a:t>
            </a: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proactive role in countywide active transportation planning and establishes proposals for regional bikeways, pedestrian districts, and First/Last Mile (FLM) improvement areas surrounding transit stations.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of the high-scoring AT programs are corridor-wide or regional programs that focus on implementing bicycle and pedestrian safety projects from existing active transportation plans, including Metro’s 2023 ATSP.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several selected projects from these programs are recommended for near-term funding, these plans include numerous other projects that will require further development.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AT program elements: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greening and other sustainability features,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security enhancements, and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elements to enhance the user experience and quality of life of a corridor. </a:t>
            </a:r>
          </a:p>
          <a:p>
            <a:pPr lvl="1"/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204"/>
              </a:spcBef>
            </a:pPr>
            <a:r>
              <a:rPr lang="en-US" b="1" i="1">
                <a:solidFill>
                  <a:srgbClr val="2F5496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AT Near-Term Recommendations</a:t>
            </a:r>
            <a:r>
              <a:rPr lang="en-US" b="1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?</a:t>
            </a:r>
          </a:p>
          <a:p>
            <a:pPr>
              <a:lnSpc>
                <a:spcPct val="107000"/>
              </a:lnSpc>
              <a:spcBef>
                <a:spcPts val="204"/>
              </a:spcBef>
            </a:pPr>
            <a:endParaRPr lang="en-US" b="1" i="1">
              <a:solidFill>
                <a:srgbClr val="2F5496"/>
              </a:solidFill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Distinct projects on the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Multimodal Strategies, Projects, and Programs (MSPP) 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rated highly and are more ready for implementation. 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Regionally important AT Corridors as reflected in Metro’s recently updated ASTP and Long Beach’s Bicycle Master Plan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which received funding in 2023 from California’s Active Transportation Program (ATP), elevated for inclusion in the initial funding recommendations. 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AT funding investment is based on: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for projects that received state ATP awards but still have a partial funding gap.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 funding for projects that are prioritized in the Metro ATSP, especially those that close gaps in the regional AT network and those that provide access to EFC areas.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to advance distinct projects that need support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815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the recommended funding amount here for the Near-Term Recommendations.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9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2523669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184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2633414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FOR BUNDLE</a:t>
            </a: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implementation – we will have a CEQA NEPA process</a:t>
            </a: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LB-ELA_0033 LB-ELA/‌Firestone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2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LB-ELA_0034 LB-ELA/‌Florence Interchange Improvements 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3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LB-ELA_0028 LB-ELA/‌Willow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4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LB-ELA_0029 LB-ELA/‌Del Amo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LB-ELA_0030 LB-ELA/‌Long Beach Boulevard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6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LB-ELA_0031 LB-ELA/‌Alondra Interchange Improvements and Modification of SB LB-ELA to SR 91 Connectors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7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LB-ELA_0032 LB-ELA/‌Imperial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57066" lvl="1" indent="-291179">
              <a:lnSpc>
                <a:spcPct val="107000"/>
              </a:lnSpc>
              <a:buFont typeface="+mj-lt"/>
              <a:buAutoNum type="arabicPeriod" startAt="8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LB-ELA_0035 LB-ELA Auxiliary Lanes (Willow St to Wardlow Rd)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Clr>
                <a:srgbClr val="000000"/>
              </a:buClr>
              <a:buFont typeface="+mj-lt"/>
              <a:buAutoNum type="arabicPeriod" startAt="9"/>
            </a:pPr>
            <a:r>
              <a:rPr lang="en-US" sz="110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LB-ELA_0036 LB-ELA/‌I-405 Connector Project Improvements</a:t>
            </a:r>
            <a:r>
              <a:rPr lang="en-US" sz="1100">
                <a:solidFill>
                  <a:srgbClr val="4982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Clr>
                <a:srgbClr val="000000"/>
              </a:buClr>
              <a:buFont typeface="+mj-lt"/>
              <a:buAutoNum type="arabicPeriod" startAt="10"/>
            </a:pPr>
            <a:r>
              <a:rPr lang="en-US" sz="110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LB-ELA_0037 LB-ELA/‌I-105 Connector Project Improvements</a:t>
            </a:r>
            <a:r>
              <a:rPr lang="en-US" sz="1100">
                <a:solidFill>
                  <a:srgbClr val="4982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11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LB-ELA_0038 LB-ELA Auxiliary Lanes (Del Amo Blvd to Long Beach Blvd)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LB-ELA_0091 LB-ELA/‌Anaheim Interchange Improvement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LB-ELA_0092 LB-ELA/‌PCH Interchange Improvement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LB-ELA_0093 LB-ELA/‌Wardlow Interchange Improvement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4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89752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487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04370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715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723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1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530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88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24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10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73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FB14-AE63-B26C-372D-64A2F5ED0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B3F99-C649-3AC6-92D7-9885A8B51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1627E-2CA3-87ED-0BD2-A967EDA1F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3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4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5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90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35" r:id="rId2"/>
    <p:sldLayoutId id="2147483836" r:id="rId3"/>
    <p:sldLayoutId id="2147483999" r:id="rId4"/>
    <p:sldLayoutId id="2147483907" r:id="rId5"/>
    <p:sldLayoutId id="2147483908" r:id="rId6"/>
    <p:sldLayoutId id="2147483732" r:id="rId7"/>
    <p:sldLayoutId id="2147483733" r:id="rId8"/>
    <p:sldLayoutId id="2147484000" r:id="rId9"/>
    <p:sldLayoutId id="2147484002" r:id="rId10"/>
    <p:sldLayoutId id="2147483998" r:id="rId11"/>
    <p:sldLayoutId id="2147484001" r:id="rId12"/>
    <p:sldLayoutId id="2147484003" r:id="rId13"/>
    <p:sldLayoutId id="2147483760" r:id="rId14"/>
    <p:sldLayoutId id="2147484016" r:id="rId15"/>
    <p:sldLayoutId id="2147483716" r:id="rId16"/>
    <p:sldLayoutId id="2147483909" r:id="rId17"/>
    <p:sldLayoutId id="2147483906" r:id="rId18"/>
    <p:sldLayoutId id="2147483966" r:id="rId19"/>
    <p:sldLayoutId id="2147483899" r:id="rId20"/>
    <p:sldLayoutId id="2147483967" r:id="rId21"/>
    <p:sldLayoutId id="2147483898" r:id="rId22"/>
    <p:sldLayoutId id="2147483840" r:id="rId23"/>
    <p:sldLayoutId id="2147483842" r:id="rId24"/>
    <p:sldLayoutId id="2147483843" r:id="rId25"/>
    <p:sldLayoutId id="2147483857" r:id="rId26"/>
    <p:sldLayoutId id="2147483869" r:id="rId27"/>
    <p:sldLayoutId id="2147483729" r:id="rId28"/>
    <p:sldLayoutId id="2147483717" r:id="rId29"/>
    <p:sldLayoutId id="2147483718" r:id="rId30"/>
    <p:sldLayoutId id="2147483719" r:id="rId31"/>
    <p:sldLayoutId id="2147484017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3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29" Type="http://schemas.openxmlformats.org/officeDocument/2006/relationships/image" Target="../media/image64.jpe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jpeg"/><Relationship Id="rId30" Type="http://schemas.openxmlformats.org/officeDocument/2006/relationships/image" Target="../media/image65.jpeg"/><Relationship Id="rId35" Type="http://schemas.openxmlformats.org/officeDocument/2006/relationships/image" Target="../media/image70.jpeg"/><Relationship Id="rId43" Type="http://schemas.openxmlformats.org/officeDocument/2006/relationships/image" Target="../media/image78.jpeg"/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30.pn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26" Type="http://schemas.openxmlformats.org/officeDocument/2006/relationships/image" Target="../media/image107.svg"/><Relationship Id="rId39" Type="http://schemas.openxmlformats.org/officeDocument/2006/relationships/image" Target="../media/image120.png"/><Relationship Id="rId21" Type="http://schemas.openxmlformats.org/officeDocument/2006/relationships/image" Target="../media/image102.png"/><Relationship Id="rId34" Type="http://schemas.openxmlformats.org/officeDocument/2006/relationships/image" Target="../media/image115.sv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29" Type="http://schemas.openxmlformats.org/officeDocument/2006/relationships/image" Target="../media/image110.png"/><Relationship Id="rId41" Type="http://schemas.openxmlformats.org/officeDocument/2006/relationships/image" Target="../media/image1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24" Type="http://schemas.openxmlformats.org/officeDocument/2006/relationships/image" Target="../media/image105.svg"/><Relationship Id="rId32" Type="http://schemas.openxmlformats.org/officeDocument/2006/relationships/image" Target="../media/image113.svg"/><Relationship Id="rId37" Type="http://schemas.openxmlformats.org/officeDocument/2006/relationships/image" Target="../media/image118.png"/><Relationship Id="rId40" Type="http://schemas.openxmlformats.org/officeDocument/2006/relationships/image" Target="../media/image121.sv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image" Target="../media/image109.svg"/><Relationship Id="rId36" Type="http://schemas.openxmlformats.org/officeDocument/2006/relationships/image" Target="../media/image117.svg"/><Relationship Id="rId10" Type="http://schemas.openxmlformats.org/officeDocument/2006/relationships/image" Target="../media/image91.svg"/><Relationship Id="rId19" Type="http://schemas.openxmlformats.org/officeDocument/2006/relationships/image" Target="../media/image100.png"/><Relationship Id="rId31" Type="http://schemas.openxmlformats.org/officeDocument/2006/relationships/image" Target="../media/image112.png"/><Relationship Id="rId4" Type="http://schemas.openxmlformats.org/officeDocument/2006/relationships/image" Target="../media/image85.svg"/><Relationship Id="rId9" Type="http://schemas.openxmlformats.org/officeDocument/2006/relationships/image" Target="../media/image90.png"/><Relationship Id="rId14" Type="http://schemas.openxmlformats.org/officeDocument/2006/relationships/image" Target="../media/image95.svg"/><Relationship Id="rId22" Type="http://schemas.openxmlformats.org/officeDocument/2006/relationships/image" Target="../media/image103.svg"/><Relationship Id="rId27" Type="http://schemas.openxmlformats.org/officeDocument/2006/relationships/image" Target="../media/image108.png"/><Relationship Id="rId30" Type="http://schemas.openxmlformats.org/officeDocument/2006/relationships/image" Target="../media/image111.svg"/><Relationship Id="rId35" Type="http://schemas.openxmlformats.org/officeDocument/2006/relationships/image" Target="../media/image116.png"/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12" Type="http://schemas.openxmlformats.org/officeDocument/2006/relationships/image" Target="../media/image93.sv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33" Type="http://schemas.openxmlformats.org/officeDocument/2006/relationships/image" Target="../media/image114.png"/><Relationship Id="rId38" Type="http://schemas.openxmlformats.org/officeDocument/2006/relationships/image" Target="../media/image1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11" Type="http://schemas.openxmlformats.org/officeDocument/2006/relationships/image" Target="../media/image150.jpeg"/><Relationship Id="rId5" Type="http://schemas.openxmlformats.org/officeDocument/2006/relationships/image" Target="../media/image153.png"/><Relationship Id="rId10" Type="http://schemas.openxmlformats.org/officeDocument/2006/relationships/image" Target="../media/image158.sv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0.jpeg"/><Relationship Id="rId4" Type="http://schemas.openxmlformats.org/officeDocument/2006/relationships/image" Target="../media/image15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0.jpeg"/><Relationship Id="rId4" Type="http://schemas.openxmlformats.org/officeDocument/2006/relationships/image" Target="../media/image15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65.png"/><Relationship Id="rId4" Type="http://schemas.openxmlformats.org/officeDocument/2006/relationships/image" Target="../media/image16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4" Type="http://schemas.openxmlformats.org/officeDocument/2006/relationships/image" Target="../media/image168.png"/><Relationship Id="rId9" Type="http://schemas.openxmlformats.org/officeDocument/2006/relationships/image" Target="../media/image1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0.jpeg"/><Relationship Id="rId4" Type="http://schemas.openxmlformats.org/officeDocument/2006/relationships/image" Target="../media/image17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4" Type="http://schemas.openxmlformats.org/officeDocument/2006/relationships/image" Target="../media/image17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4" Type="http://schemas.openxmlformats.org/officeDocument/2006/relationships/image" Target="../media/image17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89.jpeg"/><Relationship Id="rId3" Type="http://schemas.openxmlformats.org/officeDocument/2006/relationships/image" Target="../media/image182.svg"/><Relationship Id="rId7" Type="http://schemas.openxmlformats.org/officeDocument/2006/relationships/image" Target="../media/image186.svg"/><Relationship Id="rId12" Type="http://schemas.openxmlformats.org/officeDocument/2006/relationships/image" Target="../media/image3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77.svg"/><Relationship Id="rId5" Type="http://schemas.openxmlformats.org/officeDocument/2006/relationships/image" Target="../media/image184.svg"/><Relationship Id="rId10" Type="http://schemas.openxmlformats.org/officeDocument/2006/relationships/image" Target="../media/image176.png"/><Relationship Id="rId4" Type="http://schemas.openxmlformats.org/officeDocument/2006/relationships/image" Target="../media/image183.png"/><Relationship Id="rId9" Type="http://schemas.openxmlformats.org/officeDocument/2006/relationships/image" Target="../media/image188.svg"/><Relationship Id="rId14" Type="http://schemas.openxmlformats.org/officeDocument/2006/relationships/image" Target="../media/image19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13" Type="http://schemas.openxmlformats.org/officeDocument/2006/relationships/image" Target="../media/image187.png"/><Relationship Id="rId18" Type="http://schemas.openxmlformats.org/officeDocument/2006/relationships/image" Target="../media/image194.svg"/><Relationship Id="rId3" Type="http://schemas.openxmlformats.org/officeDocument/2006/relationships/image" Target="../media/image176.png"/><Relationship Id="rId21" Type="http://schemas.openxmlformats.org/officeDocument/2006/relationships/image" Target="../media/image197.emf"/><Relationship Id="rId7" Type="http://schemas.openxmlformats.org/officeDocument/2006/relationships/image" Target="../media/image181.png"/><Relationship Id="rId12" Type="http://schemas.openxmlformats.org/officeDocument/2006/relationships/image" Target="../media/image186.svg"/><Relationship Id="rId17" Type="http://schemas.openxmlformats.org/officeDocument/2006/relationships/image" Target="../media/image19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92.svg"/><Relationship Id="rId20" Type="http://schemas.openxmlformats.org/officeDocument/2006/relationships/image" Target="../media/image196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svg"/><Relationship Id="rId11" Type="http://schemas.openxmlformats.org/officeDocument/2006/relationships/image" Target="../media/image185.png"/><Relationship Id="rId24" Type="http://schemas.openxmlformats.org/officeDocument/2006/relationships/image" Target="../media/image200.emf"/><Relationship Id="rId5" Type="http://schemas.openxmlformats.org/officeDocument/2006/relationships/image" Target="../media/image178.png"/><Relationship Id="rId15" Type="http://schemas.openxmlformats.org/officeDocument/2006/relationships/image" Target="../media/image191.png"/><Relationship Id="rId23" Type="http://schemas.openxmlformats.org/officeDocument/2006/relationships/image" Target="../media/image199.emf"/><Relationship Id="rId10" Type="http://schemas.openxmlformats.org/officeDocument/2006/relationships/image" Target="../media/image184.svg"/><Relationship Id="rId19" Type="http://schemas.openxmlformats.org/officeDocument/2006/relationships/image" Target="../media/image195.png"/><Relationship Id="rId4" Type="http://schemas.openxmlformats.org/officeDocument/2006/relationships/image" Target="../media/image177.svg"/><Relationship Id="rId9" Type="http://schemas.openxmlformats.org/officeDocument/2006/relationships/image" Target="../media/image183.png"/><Relationship Id="rId14" Type="http://schemas.openxmlformats.org/officeDocument/2006/relationships/image" Target="../media/image188.svg"/><Relationship Id="rId22" Type="http://schemas.openxmlformats.org/officeDocument/2006/relationships/image" Target="../media/image198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13" Type="http://schemas.openxmlformats.org/officeDocument/2006/relationships/image" Target="../media/image187.png"/><Relationship Id="rId18" Type="http://schemas.openxmlformats.org/officeDocument/2006/relationships/image" Target="../media/image194.svg"/><Relationship Id="rId3" Type="http://schemas.openxmlformats.org/officeDocument/2006/relationships/image" Target="../media/image176.png"/><Relationship Id="rId21" Type="http://schemas.openxmlformats.org/officeDocument/2006/relationships/image" Target="../media/image197.emf"/><Relationship Id="rId7" Type="http://schemas.openxmlformats.org/officeDocument/2006/relationships/image" Target="../media/image181.png"/><Relationship Id="rId12" Type="http://schemas.openxmlformats.org/officeDocument/2006/relationships/image" Target="../media/image186.svg"/><Relationship Id="rId17" Type="http://schemas.openxmlformats.org/officeDocument/2006/relationships/image" Target="../media/image19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92.svg"/><Relationship Id="rId20" Type="http://schemas.openxmlformats.org/officeDocument/2006/relationships/image" Target="../media/image196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svg"/><Relationship Id="rId11" Type="http://schemas.openxmlformats.org/officeDocument/2006/relationships/image" Target="../media/image185.png"/><Relationship Id="rId24" Type="http://schemas.openxmlformats.org/officeDocument/2006/relationships/image" Target="../media/image200.emf"/><Relationship Id="rId5" Type="http://schemas.openxmlformats.org/officeDocument/2006/relationships/image" Target="../media/image178.png"/><Relationship Id="rId15" Type="http://schemas.openxmlformats.org/officeDocument/2006/relationships/image" Target="../media/image191.png"/><Relationship Id="rId23" Type="http://schemas.openxmlformats.org/officeDocument/2006/relationships/image" Target="../media/image199.emf"/><Relationship Id="rId10" Type="http://schemas.openxmlformats.org/officeDocument/2006/relationships/image" Target="../media/image184.svg"/><Relationship Id="rId19" Type="http://schemas.openxmlformats.org/officeDocument/2006/relationships/image" Target="../media/image195.png"/><Relationship Id="rId4" Type="http://schemas.openxmlformats.org/officeDocument/2006/relationships/image" Target="../media/image177.svg"/><Relationship Id="rId9" Type="http://schemas.openxmlformats.org/officeDocument/2006/relationships/image" Target="../media/image183.png"/><Relationship Id="rId14" Type="http://schemas.openxmlformats.org/officeDocument/2006/relationships/image" Target="../media/image188.svg"/><Relationship Id="rId22" Type="http://schemas.openxmlformats.org/officeDocument/2006/relationships/image" Target="../media/image198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emf"/><Relationship Id="rId3" Type="http://schemas.openxmlformats.org/officeDocument/2006/relationships/image" Target="../media/image199.emf"/><Relationship Id="rId7" Type="http://schemas.openxmlformats.org/officeDocument/2006/relationships/image" Target="../media/image20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8.emf"/><Relationship Id="rId5" Type="http://schemas.openxmlformats.org/officeDocument/2006/relationships/image" Target="../media/image197.emf"/><Relationship Id="rId4" Type="http://schemas.openxmlformats.org/officeDocument/2006/relationships/image" Target="../media/image200.emf"/><Relationship Id="rId9" Type="http://schemas.openxmlformats.org/officeDocument/2006/relationships/image" Target="../media/image20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266480"/>
            <a:ext cx="9281615" cy="429145"/>
          </a:xfrm>
        </p:spPr>
        <p:txBody>
          <a:bodyPr/>
          <a:lstStyle/>
          <a:p>
            <a:r>
              <a:rPr lang="en-US"/>
              <a:t>Draft LB-ELA Corridor Mobility Investment Plan </a:t>
            </a:r>
            <a:br>
              <a:rPr lang="en-US"/>
            </a:br>
            <a:r>
              <a:rPr lang="en-US" sz="2800">
                <a:solidFill>
                  <a:schemeClr val="accent2"/>
                </a:solidFill>
              </a:rPr>
              <a:t>A New Vision</a:t>
            </a:r>
            <a:endParaRPr lang="en-US" sz="2800" i="1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0609"/>
            <a:ext cx="5356920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cs typeface="Calibri"/>
              </a:rPr>
              <a:t>Plan shares a prioritized list of multimodal transportation projects and programs that</a:t>
            </a: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Prioritizes projects and programs based on evaluation criteria.</a:t>
            </a:r>
            <a:endParaRPr lang="en-US" b="1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Includes projects with different modes </a:t>
            </a:r>
            <a:r>
              <a:rPr lang="en-US">
                <a:cs typeface="Calibri"/>
              </a:rPr>
              <a:t>prioritized relative to each other.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Outlines phased funding strategy. </a:t>
            </a:r>
            <a:r>
              <a:rPr lang="en-US">
                <a:cs typeface="Calibri"/>
              </a:rPr>
              <a:t>Not all funding will be allocated at once; anticipated funding will become available at different timescales.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Serves as a living document;</a:t>
            </a:r>
            <a:r>
              <a:rPr lang="en-US">
                <a:cs typeface="Calibri"/>
              </a:rPr>
              <a:t> </a:t>
            </a:r>
            <a:br>
              <a:rPr lang="en-US" b="1">
                <a:cs typeface="Calibri"/>
              </a:rPr>
            </a:br>
            <a:r>
              <a:rPr lang="en-US">
                <a:cs typeface="Calibri"/>
              </a:rPr>
              <a:t>Metro intends to revisit the Plan every few years.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6094536" y="1110609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End Goal – </a:t>
            </a:r>
            <a:br>
              <a:rPr lang="en-US" sz="2000" b="1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Encouraging Equitable Outcomes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CD04481-BB15-EE3A-21A7-93CFD02590C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768519"/>
              </p:ext>
            </p:extLst>
          </p:nvPr>
        </p:nvGraphicFramePr>
        <p:xfrm>
          <a:off x="283212" y="5003891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8023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Maximizing our Local Funds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885328" cy="2057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effectLst/>
                <a:latin typeface="Calibri"/>
                <a:ea typeface="Calibri"/>
                <a:cs typeface="Calibri"/>
              </a:rPr>
              <a:t>The Corridor Mobility Investment Plan (Investment Plan) will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leverage about $</a:t>
            </a:r>
            <a:r>
              <a:rPr lang="en-US" b="1">
                <a:latin typeface="Calibri"/>
                <a:ea typeface="Calibri"/>
                <a:cs typeface="Calibri"/>
              </a:rPr>
              <a:t>743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million in sales tax revenue with state and federal funding</a:t>
            </a:r>
            <a:r>
              <a:rPr lang="en-US" b="1">
                <a:latin typeface="Calibri"/>
                <a:ea typeface="Calibri"/>
                <a:cs typeface="Calibri"/>
              </a:rPr>
              <a:t> 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Expected 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maximize the delivery of transportation projects and programs that provide safe, quality multimodal options for moving people and goods.</a:t>
            </a:r>
            <a:endParaRPr lang="en-U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AFB7"/>
                </a:solidFill>
              </a:rPr>
              <a:t>Delivery of more projects and programs that create </a:t>
            </a: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safe, quality multimodal options for moving people and goods </a:t>
            </a:r>
            <a:b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LB-ELA corridor communities.</a:t>
            </a:r>
            <a:endParaRPr lang="en-US" sz="2400" b="1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>
                <a:latin typeface="Calibri"/>
                <a:cs typeface="Calibri"/>
              </a:rPr>
              <a:t>Local (Metro)</a:t>
            </a:r>
            <a:endParaRPr lang="en-US" sz="16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State</a:t>
            </a:r>
            <a:endParaRPr lang="en-US" sz="16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Federal</a:t>
            </a:r>
            <a:endParaRPr lang="en-US" sz="1600" i="1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9F87F227-21AF-FA89-C770-8BC355401F4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826" y="69043"/>
            <a:ext cx="10515600" cy="783281"/>
          </a:xfrm>
        </p:spPr>
        <p:txBody>
          <a:bodyPr/>
          <a:lstStyle/>
          <a:p>
            <a:r>
              <a:rPr lang="en-US"/>
              <a:t>Investment Plan Measure R/M Investment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74324" y="1761352"/>
            <a:ext cx="4752541" cy="40164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</a:t>
            </a:r>
            <a:r>
              <a:rPr lang="en-US" sz="1700" b="1">
                <a:solidFill>
                  <a:srgbClr val="000000"/>
                </a:solidFill>
                <a:latin typeface="Calibri" panose="020F0502020204030204"/>
              </a:rPr>
              <a:t>Measure R/M Investment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$449M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$69.5M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62.5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317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M*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$</a:t>
            </a:r>
            <a:r>
              <a:rPr lang="en-US" sz="17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294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$2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$1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4.7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$256.5M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$743M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C2DFC-9974-605E-46D0-02A9344192B2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43C60-9CEB-5825-706E-A54A92A34619}"/>
              </a:ext>
            </a:extLst>
          </p:cNvPr>
          <p:cNvSpPr txBox="1"/>
          <p:nvPr/>
        </p:nvSpPr>
        <p:spPr>
          <a:xfrm>
            <a:off x="174324" y="6577524"/>
            <a:ext cx="453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*Includes funding commitments for near - and longer-term projects.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59041-3069-6F9A-B20E-F1346D64F613}"/>
              </a:ext>
            </a:extLst>
          </p:cNvPr>
          <p:cNvSpPr txBox="1"/>
          <p:nvPr/>
        </p:nvSpPr>
        <p:spPr>
          <a:xfrm>
            <a:off x="174324" y="1182161"/>
            <a:ext cx="449756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Total available Measure R/M Funds: $743M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9B665B7-68C3-A6A3-A9B6-EA9701E1D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472221"/>
              </p:ext>
            </p:extLst>
          </p:nvPr>
        </p:nvGraphicFramePr>
        <p:xfrm>
          <a:off x="8537083" y="911717"/>
          <a:ext cx="3635310" cy="271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61F0B41-9D93-AC8E-A0BA-5DCC201AA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474690"/>
              </p:ext>
            </p:extLst>
          </p:nvPr>
        </p:nvGraphicFramePr>
        <p:xfrm>
          <a:off x="4916534" y="911717"/>
          <a:ext cx="3823441" cy="278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3">
            <a:extLst>
              <a:ext uri="{FF2B5EF4-FFF2-40B4-BE49-F238E27FC236}">
                <a16:creationId xmlns:a16="http://schemas.microsoft.com/office/drawing/2014/main" id="{FBA61770-0A8C-7E6A-12A8-8B61777DFFD5}"/>
              </a:ext>
            </a:extLst>
          </p:cNvPr>
          <p:cNvSpPr txBox="1"/>
          <p:nvPr/>
        </p:nvSpPr>
        <p:spPr>
          <a:xfrm>
            <a:off x="6320324" y="2296883"/>
            <a:ext cx="1014301" cy="55413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$449M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5870D83-1F69-A524-8602-851EC7434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561987"/>
              </p:ext>
            </p:extLst>
          </p:nvPr>
        </p:nvGraphicFramePr>
        <p:xfrm>
          <a:off x="6497878" y="3558300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508EED-9481-A959-C53C-80766F47004C}"/>
              </a:ext>
            </a:extLst>
          </p:cNvPr>
          <p:cNvCxnSpPr>
            <a:cxnSpLocks/>
          </p:cNvCxnSpPr>
          <p:nvPr/>
        </p:nvCxnSpPr>
        <p:spPr>
          <a:xfrm>
            <a:off x="7630617" y="3168741"/>
            <a:ext cx="207147" cy="3610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8AD224-78BC-ED32-7D29-2E0D0CB2EE60}"/>
              </a:ext>
            </a:extLst>
          </p:cNvPr>
          <p:cNvCxnSpPr>
            <a:cxnSpLocks/>
          </p:cNvCxnSpPr>
          <p:nvPr/>
        </p:nvCxnSpPr>
        <p:spPr>
          <a:xfrm flipH="1">
            <a:off x="9339859" y="3096740"/>
            <a:ext cx="179327" cy="4498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16750668-1607-EDB7-85BE-C60D1A3365DE}"/>
              </a:ext>
            </a:extLst>
          </p:cNvPr>
          <p:cNvSpPr txBox="1"/>
          <p:nvPr/>
        </p:nvSpPr>
        <p:spPr>
          <a:xfrm>
            <a:off x="7999026" y="5170765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9E286-F901-4D9E-FA9E-A5AC67A75324}"/>
              </a:ext>
            </a:extLst>
          </p:cNvPr>
          <p:cNvCxnSpPr/>
          <p:nvPr/>
        </p:nvCxnSpPr>
        <p:spPr>
          <a:xfrm>
            <a:off x="10695426" y="3205316"/>
            <a:ext cx="4740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2EFE3F-603A-5C8E-9550-CF1BD3A2F16B}"/>
              </a:ext>
            </a:extLst>
          </p:cNvPr>
          <p:cNvSpPr txBox="1"/>
          <p:nvPr/>
        </p:nvSpPr>
        <p:spPr>
          <a:xfrm>
            <a:off x="10819841" y="5638805"/>
            <a:ext cx="1314365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4E9A31F-51EC-9A06-7BC3-E0F433ECE8C7}"/>
              </a:ext>
            </a:extLst>
          </p:cNvPr>
          <p:cNvSpPr txBox="1"/>
          <p:nvPr/>
        </p:nvSpPr>
        <p:spPr>
          <a:xfrm>
            <a:off x="4167402" y="663829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8811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225" y="-20397"/>
            <a:ext cx="10515600" cy="965278"/>
          </a:xfrm>
        </p:spPr>
        <p:txBody>
          <a:bodyPr/>
          <a:lstStyle/>
          <a:p>
            <a:r>
              <a:rPr lang="en-US"/>
              <a:t>CMIP Measure R/M Investment Summary – </a:t>
            </a:r>
            <a:br>
              <a:rPr lang="en-US"/>
            </a:br>
            <a:r>
              <a:rPr lang="en-US"/>
              <a:t>Leveraged Funding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E213B5-2E21-5BF4-089F-18AD7441DD21}"/>
              </a:ext>
            </a:extLst>
          </p:cNvPr>
          <p:cNvCxnSpPr>
            <a:cxnSpLocks/>
          </p:cNvCxnSpPr>
          <p:nvPr/>
        </p:nvCxnSpPr>
        <p:spPr>
          <a:xfrm flipV="1">
            <a:off x="3648367" y="2418080"/>
            <a:ext cx="4357713" cy="241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DA89D7-DA6D-B3B3-1872-93FA9B1BDB24}"/>
              </a:ext>
            </a:extLst>
          </p:cNvPr>
          <p:cNvCxnSpPr>
            <a:cxnSpLocks/>
          </p:cNvCxnSpPr>
          <p:nvPr/>
        </p:nvCxnSpPr>
        <p:spPr>
          <a:xfrm>
            <a:off x="3648367" y="5698672"/>
            <a:ext cx="4523287" cy="60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9D572E-D7E5-A89C-43E7-6175307CDBDB}"/>
              </a:ext>
            </a:extLst>
          </p:cNvPr>
          <p:cNvGraphicFramePr>
            <a:graphicFrameLocks/>
          </p:cNvGraphicFramePr>
          <p:nvPr/>
        </p:nvGraphicFramePr>
        <p:xfrm>
          <a:off x="5049520" y="944880"/>
          <a:ext cx="7039665" cy="59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>
            <a:extLst>
              <a:ext uri="{FF2B5EF4-FFF2-40B4-BE49-F238E27FC236}">
                <a16:creationId xmlns:a16="http://schemas.microsoft.com/office/drawing/2014/main" id="{068B8306-0A0D-47F4-8E90-CAF0004B2236}"/>
              </a:ext>
            </a:extLst>
          </p:cNvPr>
          <p:cNvSpPr txBox="1"/>
          <p:nvPr/>
        </p:nvSpPr>
        <p:spPr>
          <a:xfrm>
            <a:off x="7384366" y="3698497"/>
            <a:ext cx="2442308" cy="91586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$3.2B+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40906C-0BF2-4D78-A89C-C7F76C64149B}"/>
              </a:ext>
            </a:extLst>
          </p:cNvPr>
          <p:cNvCxnSpPr/>
          <p:nvPr/>
        </p:nvCxnSpPr>
        <p:spPr>
          <a:xfrm flipH="1">
            <a:off x="1307690" y="4945626"/>
            <a:ext cx="432620" cy="17698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89AE43-DF9D-81FF-DF3E-B38FF35E62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658515"/>
              </p:ext>
            </p:extLst>
          </p:nvPr>
        </p:nvGraphicFramePr>
        <p:xfrm>
          <a:off x="407436" y="2623055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F3F96BC4-B1C3-2208-6C44-96F9664BB840}"/>
              </a:ext>
            </a:extLst>
          </p:cNvPr>
          <p:cNvSpPr txBox="1"/>
          <p:nvPr/>
        </p:nvSpPr>
        <p:spPr>
          <a:xfrm>
            <a:off x="1920326" y="4199359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CCAB7-BE74-713B-938E-5F41A5A0AC74}"/>
              </a:ext>
            </a:extLst>
          </p:cNvPr>
          <p:cNvSpPr txBox="1"/>
          <p:nvPr/>
        </p:nvSpPr>
        <p:spPr>
          <a:xfrm>
            <a:off x="6800470" y="6456198"/>
            <a:ext cx="393342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C62FE60-53DA-AD02-C3E9-9A290AC0EE3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2415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80722"/>
            <a:ext cx="9045633" cy="429145"/>
          </a:xfrm>
        </p:spPr>
        <p:txBody>
          <a:bodyPr/>
          <a:lstStyle/>
          <a:p>
            <a:r>
              <a:rPr lang="en-US"/>
              <a:t>CBO Partnering Strategy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2D953E-C30D-F147-3A7B-85ECCDE7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99" y="1479697"/>
            <a:ext cx="5506378" cy="3898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8D321-9BAF-E4AD-6A76-6B47ACA59AA9}"/>
              </a:ext>
            </a:extLst>
          </p:cNvPr>
          <p:cNvSpPr txBox="1"/>
          <p:nvPr/>
        </p:nvSpPr>
        <p:spPr>
          <a:xfrm>
            <a:off x="203321" y="1166838"/>
            <a:ext cx="5892679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Listen and learn. </a:t>
            </a:r>
            <a:r>
              <a:rPr lang="en-US" kern="0">
                <a:latin typeface="Calibri" panose="020F0502020204030204"/>
                <a:cs typeface="Calibri"/>
              </a:rPr>
              <a:t>This project has been guided by the pillars of </a:t>
            </a:r>
            <a:r>
              <a:rPr lang="en-US" b="1" kern="0">
                <a:latin typeface="Calibri" panose="020F0502020204030204"/>
                <a:cs typeface="Calibri"/>
              </a:rPr>
              <a:t>Metro's Equity Platform</a:t>
            </a:r>
            <a:r>
              <a:rPr lang="en-US" kern="0">
                <a:latin typeface="Calibri" panose="020F0502020204030204"/>
                <a:cs typeface="Calibri"/>
              </a:rPr>
              <a:t>. Under the Listen and Learn Pillar, Metro has and continues to </a:t>
            </a:r>
            <a:r>
              <a:rPr lang="en-US" b="1" kern="0">
                <a:latin typeface="Calibri" panose="020F0502020204030204"/>
                <a:cs typeface="Calibri"/>
              </a:rPr>
              <a:t>partner with Community-Based Organizations (CBOs) </a:t>
            </a:r>
            <a:r>
              <a:rPr lang="en-US" kern="0">
                <a:latin typeface="Calibri" panose="020F0502020204030204"/>
                <a:cs typeface="Calibri"/>
              </a:rPr>
              <a:t>to inform the</a:t>
            </a:r>
            <a:r>
              <a:rPr lang="en-US" b="1" kern="0">
                <a:latin typeface="Calibri" panose="020F0502020204030204"/>
                <a:cs typeface="Calibri"/>
              </a:rPr>
              <a:t> </a:t>
            </a:r>
            <a:r>
              <a:rPr lang="en-US" kern="0">
                <a:latin typeface="Calibri" panose="020F0502020204030204"/>
                <a:cs typeface="Calibri"/>
              </a:rPr>
              <a:t>project's engagement strategy and materials.</a:t>
            </a:r>
            <a:br>
              <a:rPr lang="en-US" kern="0">
                <a:latin typeface="Calibri" panose="020F0502020204030204"/>
                <a:cs typeface="Calibri"/>
              </a:rPr>
            </a:br>
            <a:endParaRPr lang="en-US" kern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Build trust. 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By working with these trusted community partners, Metro aims to rebuild trust with corridor communities that has eroded over the years. The goal of this</a:t>
            </a:r>
            <a:r>
              <a:rPr lang="en-US" kern="0">
                <a:latin typeface="Calibri" panose="020F0502020204030204"/>
                <a:cs typeface="Calibri"/>
              </a:rPr>
              <a:t> engagement is to </a:t>
            </a:r>
            <a:r>
              <a:rPr lang="en-US" b="1" kern="0">
                <a:latin typeface="Calibri" panose="020F0502020204030204"/>
                <a:cs typeface="Calibri"/>
              </a:rPr>
              <a:t>share and gather feedback </a:t>
            </a:r>
            <a:r>
              <a:rPr lang="en-US" kern="0">
                <a:latin typeface="Calibri" panose="020F0502020204030204"/>
                <a:cs typeface="Calibri"/>
              </a:rPr>
              <a:t>on the Draft Investment Plan in a </a:t>
            </a:r>
            <a:r>
              <a:rPr lang="en-US" b="1" kern="0">
                <a:latin typeface="Calibri" panose="020F0502020204030204"/>
                <a:cs typeface="Calibri"/>
              </a:rPr>
              <a:t>clear, open, and accessible manner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/>
          </a:p>
          <a:p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Targeted Outreach. 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 The CBOs enlisted are respected and trusted leaders within each of their communities, who</a:t>
            </a:r>
            <a:r>
              <a:rPr lang="en-US" kern="0">
                <a:latin typeface="Calibri" panose="020F0502020204030204"/>
                <a:cs typeface="Calibri"/>
              </a:rPr>
              <a:t> can a help us reach more community members, especially people from </a:t>
            </a:r>
            <a:r>
              <a:rPr lang="en-US" b="1" kern="0">
                <a:latin typeface="Calibri" panose="020F0502020204030204"/>
                <a:cs typeface="Calibri"/>
              </a:rPr>
              <a:t>underrepresented and impacted neighborhoods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43895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/>
              <a:t>Task Force</a:t>
            </a:r>
            <a:endParaRPr lang="en-US" i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312106" y="1035425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21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/>
              <a:t>Community Leadership Committee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6C6ADB-876C-0D62-D8B2-7BBB2D75D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446884"/>
              </p:ext>
            </p:extLst>
          </p:nvPr>
        </p:nvGraphicFramePr>
        <p:xfrm>
          <a:off x="280524" y="1142381"/>
          <a:ext cx="6791046" cy="490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r>
                        <a:rPr lang="en-US" sz="2000">
                          <a:effectLst/>
                        </a:rPr>
                        <a:t>Includes representatives from corridor communities: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Fa'alagilagi</a:t>
                      </a:r>
                      <a:r>
                        <a:rPr lang="en-US" sz="1600">
                          <a:effectLst/>
                        </a:rPr>
                        <a:t> </a:t>
                      </a:r>
                      <a:r>
                        <a:rPr lang="en-US" sz="1600" err="1">
                          <a:effectLst/>
                        </a:rPr>
                        <a:t>Meni-Siliga</a:t>
                      </a:r>
                      <a:r>
                        <a:rPr lang="en-US" sz="1600">
                          <a:effectLst/>
                        </a:rPr>
                        <a:t>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Alfonso </a:t>
                      </a:r>
                      <a:r>
                        <a:rPr lang="en-US" sz="1600" err="1">
                          <a:effectLst/>
                        </a:rPr>
                        <a:t>Garate</a:t>
                      </a:r>
                      <a:r>
                        <a:rPr lang="en-US" sz="1600">
                          <a:effectLst/>
                        </a:rPr>
                        <a:t>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Phyllis </a:t>
                      </a:r>
                      <a:r>
                        <a:rPr lang="en-US" sz="1600" err="1">
                          <a:effectLst/>
                        </a:rPr>
                        <a:t>Ollison</a:t>
                      </a:r>
                      <a:r>
                        <a:rPr lang="en-US" sz="1600">
                          <a:effectLst/>
                        </a:rPr>
                        <a:t>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Guadalupe Arellano, East LA</a:t>
                      </a:r>
                      <a:endParaRPr lang="en-US" sz="1600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Sinetta</a:t>
                      </a:r>
                      <a:r>
                        <a:rPr lang="en-US" sz="1600">
                          <a:effectLst/>
                        </a:rPr>
                        <a:t> Farley, East/Rancho Dominguez​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0380BD-86CB-3A27-677C-8608C4039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71976"/>
              </p:ext>
            </p:extLst>
          </p:nvPr>
        </p:nvGraphicFramePr>
        <p:xfrm>
          <a:off x="4207996" y="1101197"/>
          <a:ext cx="4886012" cy="4378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415824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20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Reyes, Long Beach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Aide Castro, Lynwood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Elizabeth </a:t>
                      </a: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Zamarripa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80120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Tiesha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Dora Douglas, Vernon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2569"/>
            <a:ext cx="9045633" cy="429145"/>
          </a:xfrm>
        </p:spPr>
        <p:txBody>
          <a:bodyPr/>
          <a:lstStyle/>
          <a:p>
            <a:r>
              <a:rPr lang="en-US"/>
              <a:t>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3" y="1142999"/>
            <a:ext cx="5876117" cy="47420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Purpose of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Research, analyze, and discuss specific issues</a:t>
            </a: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Develop proposals and recommendations for CLC / Task Force consideration</a:t>
            </a:r>
          </a:p>
          <a:p>
            <a:pPr marL="572770"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Help facilitate focused and constructive meetings</a:t>
            </a:r>
          </a:p>
          <a:p>
            <a:pPr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Established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Equity Working Group (meets monthly)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Zero-Emission Truck Working Group (meets monthly)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Coordinating Committee (meets as needed)</a:t>
            </a:r>
          </a:p>
          <a:p>
            <a:pPr algn="l"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Participants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Task force members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CLC members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Additional stakeholders and experts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58" y="1485586"/>
            <a:ext cx="5409190" cy="40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D1CF2D7-4FF7-F236-B589-5E2F053DB164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08946-AC50-1505-C5A1-B1ED1ED87713}"/>
              </a:ext>
            </a:extLst>
          </p:cNvPr>
          <p:cNvSpPr txBox="1"/>
          <p:nvPr/>
        </p:nvSpPr>
        <p:spPr>
          <a:xfrm>
            <a:off x="122382" y="5715000"/>
            <a:ext cx="3530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CLC	Community Leadership Committee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1255224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8070"/>
            <a:ext cx="9045633" cy="429145"/>
          </a:xfrm>
        </p:spPr>
        <p:txBody>
          <a:bodyPr/>
          <a:lstStyle/>
          <a:p>
            <a:r>
              <a:rPr lang="en-US"/>
              <a:t>Partnerships with Community Based Organizations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846138" y="660366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27" y="1003006"/>
            <a:ext cx="5740400" cy="506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/>
              <a:t>CBO* Partnership Goals</a:t>
            </a:r>
            <a:endParaRPr lang="en-US" sz="2400" b="1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Ensure greater outcomes in public participation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Reach additional communities and stakeholders 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Provide project information to equity-focused communities (EFC) and other areas 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Cultivate trust with the community.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Foster positive relationships with active CBOs.</a:t>
            </a:r>
            <a:endParaRPr lang="en-US" sz="2000" i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6084599" y="1098400"/>
            <a:ext cx="6151057" cy="4018708"/>
            <a:chOff x="1232721" y="1056276"/>
            <a:chExt cx="7260144" cy="47433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232721" y="1118058"/>
              <a:ext cx="3452994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School Outreach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40702" y="273763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Transit-intercept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s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CBO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 Co-hosted meetings 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29259" y="3317296"/>
              <a:ext cx="3063606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/>
                <a:t>Business Corridor Outreach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800628" y="1120877"/>
              <a:ext cx="2730188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Engagement Activities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Event information booths</a:t>
              </a: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60672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Pop-up outreach booths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3" y="4837271"/>
              <a:ext cx="2680840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Other outreach efforts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234242" y="1094250"/>
              <a:ext cx="3478218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283164" y="1107272"/>
              <a:ext cx="2638990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Notification Activities</a:t>
              </a: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63621" y="4789660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840750" y="4789660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/>
                <a:t>Social media posts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810497" y="2787298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Eblasts/e-newsletters 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819079" y="3782731"/>
              <a:ext cx="2131686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Notification Toolkit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823861" y="4283062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Phone banking &amp; SMS texts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64616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781589" y="1705146"/>
              <a:ext cx="2866216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Flyers &amp; Posters Distribution</a:t>
              </a: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495566" y="4349565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840750" y="5314972"/>
              <a:ext cx="264430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Website/Announcements</a:t>
              </a: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78800" y="5314716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805585" y="3297208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/>
                <a:t>Banners &amp; Lawn Signs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356001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64616" y="3785028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39249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74402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781589" y="2204183"/>
              <a:ext cx="2495933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Door-to-door notices</a:t>
              </a: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367627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44991" y="4865566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4275114" y="6251593"/>
            <a:ext cx="370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*CBO       Community based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78880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72124" y="271203"/>
            <a:ext cx="9045634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CBO Partnerships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72124" y="1046202"/>
            <a:ext cx="10771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</a:rPr>
              <a:t>Current 28 CBO Partners </a:t>
            </a:r>
            <a:endParaRPr lang="en-US" sz="2400" b="1">
              <a:solidFill>
                <a:schemeClr val="accent1"/>
              </a:solidFill>
            </a:endParaRPr>
          </a:p>
          <a:p>
            <a:r>
              <a:rPr lang="en-US" sz="2000" i="1"/>
              <a:t>ALL operating within Equity Focused Communities in the project area</a:t>
            </a:r>
            <a:endParaRPr lang="en-US" sz="2000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72124" y="1877199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Avance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FoodCycle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Comadre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  <a:endParaRPr lang="en-US" sz="1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3941248" y="1877199"/>
            <a:ext cx="623407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411495" y="1157799"/>
            <a:ext cx="2596986" cy="1538608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406036" y="4633473"/>
            <a:ext cx="2596986" cy="178955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B2BAC007-3F98-7620-B9B5-B22F4E72F2BD}"/>
              </a:ext>
            </a:extLst>
          </p:cNvPr>
          <p:cNvSpPr txBox="1"/>
          <p:nvPr/>
        </p:nvSpPr>
        <p:spPr>
          <a:xfrm>
            <a:off x="3644290" y="658679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0538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8489A7-A345-254A-A2A7-86C1772623F1}"/>
              </a:ext>
            </a:extLst>
          </p:cNvPr>
          <p:cNvSpPr txBox="1"/>
          <p:nvPr/>
        </p:nvSpPr>
        <p:spPr>
          <a:xfrm>
            <a:off x="3517807" y="3840807"/>
            <a:ext cx="43097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We will begin in a few moments.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15CDB-1E7E-B146-BDFC-1A6C040A7E80}"/>
              </a:ext>
            </a:extLst>
          </p:cNvPr>
          <p:cNvSpPr txBox="1"/>
          <p:nvPr/>
        </p:nvSpPr>
        <p:spPr>
          <a:xfrm>
            <a:off x="6216639" y="5490697"/>
            <a:ext cx="5978343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Community Meeting #2/ </a:t>
            </a:r>
            <a:r>
              <a:rPr lang="es-ES" sz="2000" b="1" i="1" dirty="0">
                <a:solidFill>
                  <a:schemeClr val="bg1"/>
                </a:solidFill>
                <a:cs typeface="Calibri"/>
              </a:rPr>
              <a:t>Reunión Comunitaria #2</a:t>
            </a:r>
            <a:endParaRPr lang="es-419" sz="2000" b="1" i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February 7, 2024/ 7 </a:t>
            </a:r>
            <a:r>
              <a:rPr lang="en-US" sz="2000" i="1" dirty="0">
                <a:solidFill>
                  <a:schemeClr val="bg1"/>
                </a:solidFill>
              </a:rPr>
              <a:t>de </a:t>
            </a:r>
            <a:r>
              <a:rPr lang="en-US" sz="2000" i="1" dirty="0" err="1">
                <a:solidFill>
                  <a:schemeClr val="bg1"/>
                </a:solidFill>
              </a:rPr>
              <a:t>febrero</a:t>
            </a:r>
            <a:r>
              <a:rPr lang="en-US" sz="2000" i="1" dirty="0">
                <a:solidFill>
                  <a:schemeClr val="bg1"/>
                </a:solidFill>
              </a:rPr>
              <a:t> de 2024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943454-6644-ACB9-297D-3377B36C2EBF}"/>
              </a:ext>
            </a:extLst>
          </p:cNvPr>
          <p:cNvSpPr txBox="1"/>
          <p:nvPr/>
        </p:nvSpPr>
        <p:spPr>
          <a:xfrm>
            <a:off x="3339169" y="2835217"/>
            <a:ext cx="4666996" cy="1015663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1">
                <a:solidFill>
                  <a:schemeClr val="bg1"/>
                </a:solidFill>
                <a:cs typeface="Calibri"/>
              </a:rPr>
              <a:t>¡</a:t>
            </a:r>
            <a:r>
              <a:rPr lang="en-US" sz="6000" b="1" i="1" err="1">
                <a:solidFill>
                  <a:schemeClr val="bg1"/>
                </a:solidFill>
                <a:cs typeface="Calibri"/>
              </a:rPr>
              <a:t>Bienvenidos</a:t>
            </a:r>
            <a:r>
              <a:rPr lang="en-US" sz="6000" b="1" i="1">
                <a:solidFill>
                  <a:schemeClr val="bg1"/>
                </a:solidFill>
                <a:cs typeface="Calibri"/>
              </a:rPr>
              <a:t>!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B58FF9A-8DA9-EC4D-76EF-C49F01DFC916}"/>
              </a:ext>
            </a:extLst>
          </p:cNvPr>
          <p:cNvSpPr txBox="1"/>
          <p:nvPr/>
        </p:nvSpPr>
        <p:spPr>
          <a:xfrm>
            <a:off x="3413060" y="4178247"/>
            <a:ext cx="466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_tradnl" sz="2400" i="1">
                <a:solidFill>
                  <a:schemeClr val="bg1"/>
                </a:solidFill>
              </a:rPr>
              <a:t>Comenzaremos en unos momentos.</a:t>
            </a:r>
          </a:p>
        </p:txBody>
      </p:sp>
    </p:spTree>
    <p:extLst>
      <p:ext uri="{BB962C8B-B14F-4D97-AF65-F5344CB8AC3E}">
        <p14:creationId xmlns:p14="http://schemas.microsoft.com/office/powerpoint/2010/main" val="1196181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funnel chart&#10;&#10;Description automatically generated">
            <a:extLst>
              <a:ext uri="{FF2B5EF4-FFF2-40B4-BE49-F238E27FC236}">
                <a16:creationId xmlns:a16="http://schemas.microsoft.com/office/drawing/2014/main" id="{5421F799-06B4-B7AD-6AD1-889730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63" b="16188"/>
          <a:stretch/>
        </p:blipFill>
        <p:spPr>
          <a:xfrm>
            <a:off x="5172190" y="2686981"/>
            <a:ext cx="6872132" cy="34453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CD8FD1-601B-AA67-640A-9869632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5" y="235084"/>
            <a:ext cx="9868988" cy="429145"/>
          </a:xfrm>
        </p:spPr>
        <p:txBody>
          <a:bodyPr/>
          <a:lstStyle/>
          <a:p>
            <a:r>
              <a:rPr lang="en-US"/>
              <a:t>Initial List of Projects &amp; </a:t>
            </a:r>
            <a:r>
              <a:rPr lang="en-US" sz="2800"/>
              <a:t>Programs</a:t>
            </a:r>
            <a:r>
              <a:rPr lang="en-US"/>
              <a:t>: Engagement 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3A42F-3C6E-93AF-B7BE-44BFFA5511EB}"/>
              </a:ext>
            </a:extLst>
          </p:cNvPr>
          <p:cNvSpPr txBox="1"/>
          <p:nvPr/>
        </p:nvSpPr>
        <p:spPr>
          <a:xfrm>
            <a:off x="3984811" y="658188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114B4-7DB3-8055-11B6-4BC4FE11F976}"/>
              </a:ext>
            </a:extLst>
          </p:cNvPr>
          <p:cNvSpPr txBox="1"/>
          <p:nvPr/>
        </p:nvSpPr>
        <p:spPr>
          <a:xfrm>
            <a:off x="4734560" y="1109225"/>
            <a:ext cx="762000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CBO &amp; Outreach Engagement during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Multimodal Strategy Projects and Programs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(MSPP) Phase</a:t>
            </a:r>
          </a:p>
          <a:p>
            <a:pPr algn="ctr"/>
            <a:r>
              <a:rPr lang="en-US" sz="2000" i="1">
                <a:cs typeface="Calibri"/>
              </a:rPr>
              <a:t>September – November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B704E-DE2D-B568-176D-F3A9345723F6}"/>
              </a:ext>
            </a:extLst>
          </p:cNvPr>
          <p:cNvSpPr txBox="1"/>
          <p:nvPr/>
        </p:nvSpPr>
        <p:spPr>
          <a:xfrm>
            <a:off x="457951" y="1997392"/>
            <a:ext cx="471423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cs typeface="Calibri"/>
              </a:rPr>
              <a:t>Engagement efforts continue throughout the project through multilingual outreach campaigns, engaging thousands of stakeholders and community members via:</a:t>
            </a:r>
          </a:p>
          <a:p>
            <a:endParaRPr lang="en-US" sz="2000" i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Public Task Force and CLC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Surveys and online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Newsletters and eblasts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EA05-D12C-2735-89A5-7A7F60A4FB48}"/>
              </a:ext>
            </a:extLst>
          </p:cNvPr>
          <p:cNvSpPr txBox="1"/>
          <p:nvPr/>
        </p:nvSpPr>
        <p:spPr>
          <a:xfrm>
            <a:off x="457186" y="1109225"/>
            <a:ext cx="43891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LB-ELA Corridor Project</a:t>
            </a:r>
          </a:p>
          <a:p>
            <a:pPr algn="ctr"/>
            <a:r>
              <a:rPr lang="en-US" sz="2000" i="1">
                <a:cs typeface="Calibri"/>
              </a:rPr>
              <a:t>September 2021 – Present</a:t>
            </a:r>
          </a:p>
        </p:txBody>
      </p:sp>
    </p:spTree>
    <p:extLst>
      <p:ext uri="{BB962C8B-B14F-4D97-AF65-F5344CB8AC3E}">
        <p14:creationId xmlns:p14="http://schemas.microsoft.com/office/powerpoint/2010/main" val="385626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607156-D29C-5BF9-68A3-B8B0697BF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52173"/>
          <a:stretch/>
        </p:blipFill>
        <p:spPr>
          <a:xfrm>
            <a:off x="95451" y="4135527"/>
            <a:ext cx="12192000" cy="346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1B436-703E-1956-3AAD-81EC5BE7E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4267" y="4816811"/>
            <a:ext cx="2948740" cy="1049861"/>
          </a:xfrm>
          <a:prstGeom prst="rect">
            <a:avLst/>
          </a:prstGeom>
          <a:noFill/>
        </p:spPr>
      </p:pic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523E5D6C-114E-EC5B-A714-8E5CEE699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50"/>
          <a:stretch/>
        </p:blipFill>
        <p:spPr>
          <a:xfrm>
            <a:off x="61581" y="2271930"/>
            <a:ext cx="11991332" cy="1533867"/>
          </a:xfrm>
          <a:prstGeom prst="rect">
            <a:avLst/>
          </a:prstGeom>
          <a:solidFill>
            <a:srgbClr val="E6E6E6"/>
          </a:solidFill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B1D32-12DF-396E-DE09-3BB986CE9715}"/>
              </a:ext>
            </a:extLst>
          </p:cNvPr>
          <p:cNvSpPr txBox="1"/>
          <p:nvPr/>
        </p:nvSpPr>
        <p:spPr>
          <a:xfrm>
            <a:off x="11038754" y="2714321"/>
            <a:ext cx="2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26687A5-5AB9-3838-C53E-9E22F21A2C91}"/>
              </a:ext>
            </a:extLst>
          </p:cNvPr>
          <p:cNvSpPr/>
          <p:nvPr/>
        </p:nvSpPr>
        <p:spPr>
          <a:xfrm>
            <a:off x="5308597" y="2459780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B89546B3-F150-555C-A3D9-8DCFC53D85FD}"/>
              </a:ext>
            </a:extLst>
          </p:cNvPr>
          <p:cNvSpPr/>
          <p:nvPr/>
        </p:nvSpPr>
        <p:spPr>
          <a:xfrm>
            <a:off x="7057567" y="2459779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93BEFCB0-4E13-3D6D-399A-D17C669063E5}"/>
              </a:ext>
            </a:extLst>
          </p:cNvPr>
          <p:cNvSpPr/>
          <p:nvPr/>
        </p:nvSpPr>
        <p:spPr>
          <a:xfrm>
            <a:off x="9013065" y="2459778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22FB78B7-DA4C-4DC2-B4E2-24184D3C429D}"/>
              </a:ext>
            </a:extLst>
          </p:cNvPr>
          <p:cNvSpPr/>
          <p:nvPr/>
        </p:nvSpPr>
        <p:spPr>
          <a:xfrm>
            <a:off x="10908086" y="2459777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8ABDAF67-6052-D526-E2DA-885A66FDC88B}"/>
              </a:ext>
            </a:extLst>
          </p:cNvPr>
          <p:cNvSpPr/>
          <p:nvPr/>
        </p:nvSpPr>
        <p:spPr>
          <a:xfrm>
            <a:off x="3593492" y="2446169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4" name="Picture 33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12F0297-B31B-8CB1-5C0B-EC8370791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790" y="2057025"/>
            <a:ext cx="882319" cy="8915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8" y="270456"/>
            <a:ext cx="12036122" cy="371636"/>
          </a:xfrm>
        </p:spPr>
        <p:txBody>
          <a:bodyPr/>
          <a:lstStyle/>
          <a:p>
            <a:r>
              <a:rPr lang="en-US">
                <a:cs typeface="Calibri"/>
              </a:rPr>
              <a:t>What’s Next: Previous &amp; Future</a:t>
            </a:r>
            <a:r>
              <a:rPr lang="en-US">
                <a:latin typeface="Calibri"/>
                <a:ea typeface="Calibri"/>
                <a:cs typeface="Calibri"/>
              </a:rPr>
              <a:t> Milestones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DE6DF-D1BC-724A-ABFF-1D1D9B496CD3}"/>
              </a:ext>
            </a:extLst>
          </p:cNvPr>
          <p:cNvSpPr txBox="1"/>
          <p:nvPr/>
        </p:nvSpPr>
        <p:spPr>
          <a:xfrm>
            <a:off x="3727417" y="654700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59F68-07E4-B00E-8AEE-AA7E3B9A2F57}"/>
              </a:ext>
            </a:extLst>
          </p:cNvPr>
          <p:cNvSpPr txBox="1"/>
          <p:nvPr/>
        </p:nvSpPr>
        <p:spPr>
          <a:xfrm>
            <a:off x="394800" y="1623965"/>
            <a:ext cx="16477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September 2021</a:t>
            </a:r>
            <a:endParaRPr lang="en-US" sz="1400" b="1">
              <a:solidFill>
                <a:srgbClr val="7F7F7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E0E8D-5805-EF0B-1ED5-AFA2EED602E6}"/>
              </a:ext>
            </a:extLst>
          </p:cNvPr>
          <p:cNvSpPr txBox="1"/>
          <p:nvPr/>
        </p:nvSpPr>
        <p:spPr>
          <a:xfrm>
            <a:off x="10416214" y="1608838"/>
            <a:ext cx="1190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March 2024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8BF117E-E58F-A32A-ABF9-943C32A17B87}"/>
              </a:ext>
            </a:extLst>
          </p:cNvPr>
          <p:cNvSpPr/>
          <p:nvPr/>
        </p:nvSpPr>
        <p:spPr>
          <a:xfrm rot="5400000" flipH="1">
            <a:off x="5759722" y="-3439166"/>
            <a:ext cx="307776" cy="10900574"/>
          </a:xfrm>
          <a:prstGeom prst="rightBrace">
            <a:avLst/>
          </a:prstGeom>
          <a:ln w="28575">
            <a:solidFill>
              <a:srgbClr val="0F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A5053-65C0-5253-D6BD-93F208AD79E9}"/>
              </a:ext>
            </a:extLst>
          </p:cNvPr>
          <p:cNvSpPr txBox="1"/>
          <p:nvPr/>
        </p:nvSpPr>
        <p:spPr>
          <a:xfrm>
            <a:off x="5127348" y="1317807"/>
            <a:ext cx="164774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7F7F7F"/>
                </a:solidFill>
                <a:cs typeface="Calibri"/>
              </a:rPr>
              <a:t>2 ½ </a:t>
            </a:r>
            <a:r>
              <a:rPr lang="en-US" b="1">
                <a:solidFill>
                  <a:srgbClr val="7F7F7F"/>
                </a:solidFill>
                <a:cs typeface="Calibri"/>
              </a:rPr>
              <a:t>year</a:t>
            </a:r>
            <a:r>
              <a:rPr lang="en-US" sz="1600" b="1">
                <a:solidFill>
                  <a:srgbClr val="7F7F7F"/>
                </a:solidFill>
                <a:cs typeface="Calibri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15032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74549"/>
            <a:ext cx="11760247" cy="14645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Draft Corridor Mobility Investment Plan</a:t>
            </a:r>
          </a:p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(Investment Plan)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2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6610"/>
            <a:ext cx="9045633" cy="429145"/>
          </a:xfrm>
        </p:spPr>
        <p:txBody>
          <a:bodyPr/>
          <a:lstStyle/>
          <a:p>
            <a:r>
              <a:rPr lang="pt-BR"/>
              <a:t>Vision Statement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974119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69077" y="1309716"/>
            <a:ext cx="66143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An equitable, shared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I-710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 South Corridor transportation system that provides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safe, quality multimodal options for moving people and goods </a:t>
            </a:r>
            <a:br>
              <a:rPr lang="en-US" sz="2200" b="1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that will foster clean air (zero emissions), healthy and sustainable communities, and economic empowerment for all residents, communities, and users in the corridor."</a:t>
            </a:r>
            <a:endParaRPr lang="en-US" sz="220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83393" y="2986551"/>
            <a:ext cx="4992581" cy="329590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69077" y="4396768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/>
              <a:t>What’s a “vision statement”?</a:t>
            </a:r>
          </a:p>
          <a:p>
            <a:r>
              <a:rPr lang="en-US" sz="2000" i="1"/>
              <a:t>A concise statement that captures the collective aspirations, desires, and outcomes of the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706106" y="3473753"/>
            <a:ext cx="565897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&gt; Approved by the Task Force (July 2022) and adopted by Metro Board (September 2022)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198D006-A4AA-039F-7529-DE144097B6BB}"/>
              </a:ext>
            </a:extLst>
          </p:cNvPr>
          <p:cNvSpPr txBox="1"/>
          <p:nvPr/>
        </p:nvSpPr>
        <p:spPr>
          <a:xfrm>
            <a:off x="3984811" y="6587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90B0B6-597A-46D3-D7C3-FAF329FA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132" y="2811915"/>
            <a:ext cx="5040333" cy="36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014" y="-226598"/>
            <a:ext cx="10515600" cy="1325563"/>
          </a:xfrm>
        </p:spPr>
        <p:txBody>
          <a:bodyPr/>
          <a:lstStyle/>
          <a:p>
            <a:r>
              <a:rPr lang="en-US"/>
              <a:t>LB-ELA Corridor Guiding Principles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2B1AE-700B-3584-708D-DF783610E8F8}"/>
              </a:ext>
            </a:extLst>
          </p:cNvPr>
          <p:cNvSpPr txBox="1"/>
          <p:nvPr/>
        </p:nvSpPr>
        <p:spPr>
          <a:xfrm>
            <a:off x="598330" y="2122331"/>
            <a:ext cx="5044225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Equity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to: (1) strive to rectify past harms; (2) provide fair and just access to opportunities; and (3) eliminate disparities in project processes, outcomes, and community results."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"The plan seeks to elevate and engrain the principle of Equity across all goals, objectives, strategies, and actions through a framework of Procedural, Distributive, Structural, and Restorative Equity, and by prioritizing an accessible and representative participation process for communities most impacted by the I-710."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20C0F-6789-B6D2-3F8B-BC861866F956}"/>
              </a:ext>
            </a:extLst>
          </p:cNvPr>
          <p:cNvSpPr txBox="1"/>
          <p:nvPr/>
        </p:nvSpPr>
        <p:spPr>
          <a:xfrm>
            <a:off x="6351367" y="2182937"/>
            <a:ext cx="504422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Sustainability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"Development that meets the needs of the present without compromising the ability of future generations to meet their own needs."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 the sustainability to satisfy and improve basic social, health, and economic needs/conditions, both present and future, and the responsible use and stewardship of the environment, all while maintaining or improving the well-being of the environment on which life depends."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6FE0A-CB63-393F-4F3E-3873B5D4B035}"/>
              </a:ext>
            </a:extLst>
          </p:cNvPr>
          <p:cNvSpPr/>
          <p:nvPr/>
        </p:nvSpPr>
        <p:spPr>
          <a:xfrm>
            <a:off x="-7872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B36CD-5F46-22C1-7504-173F49B91F7C}"/>
              </a:ext>
            </a:extLst>
          </p:cNvPr>
          <p:cNvSpPr/>
          <p:nvPr/>
        </p:nvSpPr>
        <p:spPr>
          <a:xfrm>
            <a:off x="488919" y="1185211"/>
            <a:ext cx="1989936" cy="6493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Guiding Principle</a:t>
            </a: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22D4A6A2-1675-9E3C-8627-2EBDE78B4D6B}"/>
              </a:ext>
            </a:extLst>
          </p:cNvPr>
          <p:cNvSpPr txBox="1"/>
          <p:nvPr/>
        </p:nvSpPr>
        <p:spPr>
          <a:xfrm>
            <a:off x="2705527" y="1184538"/>
            <a:ext cx="8393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value that guides all processes and outcomes through a cohesive and intentional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C41E2-4953-05C6-0548-D8C9A974ACB7}"/>
              </a:ext>
            </a:extLst>
          </p:cNvPr>
          <p:cNvSpPr txBox="1"/>
          <p:nvPr/>
        </p:nvSpPr>
        <p:spPr>
          <a:xfrm>
            <a:off x="6351367" y="6402185"/>
            <a:ext cx="5561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B0CE246-9BFE-43D8-7A19-2611B9CA194D}"/>
              </a:ext>
            </a:extLst>
          </p:cNvPr>
          <p:cNvSpPr txBox="1"/>
          <p:nvPr/>
        </p:nvSpPr>
        <p:spPr>
          <a:xfrm>
            <a:off x="3836381" y="66155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816190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6" y="212377"/>
            <a:ext cx="9045633" cy="429145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pic>
        <p:nvPicPr>
          <p:cNvPr id="5" name="Picture 4" descr="A diagram of a community&#10;&#10;Description automatically generated">
            <a:extLst>
              <a:ext uri="{FF2B5EF4-FFF2-40B4-BE49-F238E27FC236}">
                <a16:creationId xmlns:a16="http://schemas.microsoft.com/office/drawing/2014/main" id="{6340E230-0CDC-C6AA-305C-558984FAE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2" y="1030955"/>
            <a:ext cx="8100055" cy="540009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B9E7D18-8252-4A43-7AF7-098A5EA6005C}"/>
              </a:ext>
            </a:extLst>
          </p:cNvPr>
          <p:cNvSpPr txBox="1"/>
          <p:nvPr/>
        </p:nvSpPr>
        <p:spPr>
          <a:xfrm>
            <a:off x="3984810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E5D28-1E71-0912-CC8A-B566E6B1FF3D}"/>
              </a:ext>
            </a:extLst>
          </p:cNvPr>
          <p:cNvSpPr txBox="1"/>
          <p:nvPr/>
        </p:nvSpPr>
        <p:spPr>
          <a:xfrm>
            <a:off x="8653577" y="6308079"/>
            <a:ext cx="3081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E1AE0-3903-7BD7-6AE5-970A812C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69" y="285411"/>
            <a:ext cx="9045633" cy="429145"/>
          </a:xfrm>
        </p:spPr>
        <p:txBody>
          <a:bodyPr/>
          <a:lstStyle/>
          <a:p>
            <a:r>
              <a:rPr lang="en-US"/>
              <a:t> Corridor Mobility Investment Plan Highlights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58A72-83B7-E149-E75C-11A35E5FAEDF}"/>
              </a:ext>
            </a:extLst>
          </p:cNvPr>
          <p:cNvSpPr txBox="1">
            <a:spLocks/>
          </p:cNvSpPr>
          <p:nvPr/>
        </p:nvSpPr>
        <p:spPr>
          <a:xfrm>
            <a:off x="347870" y="4061662"/>
            <a:ext cx="11449877" cy="265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  <a:defRPr/>
            </a:pPr>
            <a:endParaRPr kumimoji="0" lang="es-419" sz="4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F0FAA-A42A-9F45-DDCE-E5201A418AB6}"/>
              </a:ext>
            </a:extLst>
          </p:cNvPr>
          <p:cNvSpPr txBox="1"/>
          <p:nvPr/>
        </p:nvSpPr>
        <p:spPr>
          <a:xfrm>
            <a:off x="431647" y="1118860"/>
            <a:ext cx="11412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Corridor Mobility Investment Plan (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Investment Plan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AB4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B50C6-1BFF-CF91-59AA-C5B7B49EC866}"/>
              </a:ext>
            </a:extLst>
          </p:cNvPr>
          <p:cNvSpPr txBox="1"/>
          <p:nvPr/>
        </p:nvSpPr>
        <p:spPr>
          <a:xfrm>
            <a:off x="3792070" y="659873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AF453-38FD-3784-2F6C-D737ABA95B38}"/>
              </a:ext>
            </a:extLst>
          </p:cNvPr>
          <p:cNvSpPr txBox="1"/>
          <p:nvPr/>
        </p:nvSpPr>
        <p:spPr>
          <a:xfrm>
            <a:off x="347870" y="1580525"/>
            <a:ext cx="10724318" cy="3966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5" marR="131445">
              <a:lnSpc>
                <a:spcPct val="107000"/>
              </a:lnSpc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The </a:t>
            </a:r>
            <a:r>
              <a:rPr lang="en-US" sz="2200" b="1">
                <a:latin typeface="Calibri"/>
                <a:ea typeface="Calibri"/>
                <a:cs typeface="Calibri"/>
              </a:rPr>
              <a:t>Investment Plan is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a multiyear</a:t>
            </a:r>
            <a:r>
              <a:rPr lang="en-US" sz="2200" b="1">
                <a:latin typeface="Calibri"/>
                <a:ea typeface="Calibri"/>
                <a:cs typeface="Calibri"/>
              </a:rPr>
              <a:t> strategic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planning </a:t>
            </a:r>
            <a:r>
              <a:rPr lang="en-US" sz="2200" b="1">
                <a:latin typeface="Calibri"/>
                <a:ea typeface="Calibri"/>
                <a:cs typeface="Calibri"/>
              </a:rPr>
              <a:t>document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/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Advances the </a:t>
            </a:r>
            <a:r>
              <a:rPr lang="en-US" b="1">
                <a:latin typeface="Calibri"/>
                <a:ea typeface="Calibri"/>
                <a:cs typeface="Calibri"/>
              </a:rPr>
              <a:t>Corridor’s Vision, Goals, and Guiding Principles </a:t>
            </a:r>
            <a:r>
              <a:rPr lang="en-US">
                <a:latin typeface="Calibri"/>
                <a:ea typeface="Calibri"/>
                <a:cs typeface="Calibri"/>
              </a:rPr>
              <a:t>as adopted by the Task Force and Community Leadership Committee 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Provides recommendations to the Metro Board of Directors on </a:t>
            </a:r>
            <a:r>
              <a:rPr lang="en-US" b="1">
                <a:latin typeface="Calibri"/>
                <a:ea typeface="Calibri"/>
                <a:cs typeface="Calibri"/>
              </a:rPr>
              <a:t>initial projects and programs to fund, leverage, and implement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Also </a:t>
            </a:r>
            <a:r>
              <a:rPr lang="en-US" b="1">
                <a:latin typeface="Calibri"/>
                <a:ea typeface="Verdana"/>
                <a:cs typeface="Calibri"/>
              </a:rPr>
              <a:t>identifies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Verdana"/>
                <a:cs typeface="Calibri"/>
              </a:rPr>
              <a:t> longer-term project priorities and </a:t>
            </a:r>
            <a:r>
              <a:rPr lang="en-US" b="1">
                <a:latin typeface="Calibri"/>
                <a:ea typeface="Verdana"/>
                <a:cs typeface="Calibri"/>
              </a:rPr>
              <a:t>funding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Describes </a:t>
            </a:r>
            <a:r>
              <a:rPr lang="en-US" b="1">
                <a:latin typeface="Calibri"/>
                <a:ea typeface="Verdana"/>
                <a:cs typeface="Calibri"/>
              </a:rPr>
              <a:t>implementation strategies, roles, and responsibilities</a:t>
            </a:r>
            <a:r>
              <a:rPr lang="en-US">
                <a:latin typeface="Calibri"/>
                <a:ea typeface="Verdana"/>
                <a:cs typeface="Calibri"/>
              </a:rPr>
              <a:t> to help Metro, cities and agencies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Creates </a:t>
            </a:r>
            <a:r>
              <a:rPr lang="en-US" b="1">
                <a:latin typeface="Calibri"/>
                <a:ea typeface="Verdana"/>
                <a:cs typeface="Calibri"/>
              </a:rPr>
              <a:t>equity-focused </a:t>
            </a:r>
            <a:r>
              <a:rPr lang="en-US">
                <a:latin typeface="Calibri"/>
                <a:ea typeface="Verdana"/>
                <a:cs typeface="Calibri"/>
              </a:rPr>
              <a:t>planning and projects </a:t>
            </a:r>
            <a:endParaRPr lang="en-US">
              <a:latin typeface="Verdana"/>
              <a:ea typeface="Verdana"/>
              <a:cs typeface="Calibri"/>
            </a:endParaRP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Features </a:t>
            </a:r>
            <a:r>
              <a:rPr lang="en-US" b="1" u="sng">
                <a:latin typeface="Calibri"/>
                <a:ea typeface="Calibri"/>
                <a:cs typeface="Calibri"/>
              </a:rPr>
              <a:t>15 Community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and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5 Modal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97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261543" y="1560583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projects and programs should support a multimodal future for the Corridor.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 categories represent different modes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261543" y="1107424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are organized by “improvement category”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79642" y="184632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Initial List of Projects &amp; Programs: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 Categories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D5963DD2-797F-787C-9EBF-5566E0D08142}"/>
              </a:ext>
            </a:extLst>
          </p:cNvPr>
          <p:cNvSpPr txBox="1"/>
          <p:nvPr/>
        </p:nvSpPr>
        <p:spPr>
          <a:xfrm>
            <a:off x="3871009" y="662140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8EC64-0639-A388-5543-7E90D528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44" y="2360021"/>
            <a:ext cx="7974201" cy="42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1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3E8364-FEEB-4891-FE35-BEDA8AF75494}"/>
              </a:ext>
            </a:extLst>
          </p:cNvPr>
          <p:cNvGrpSpPr/>
          <p:nvPr/>
        </p:nvGrpSpPr>
        <p:grpSpPr>
          <a:xfrm>
            <a:off x="279002" y="1267138"/>
            <a:ext cx="11635217" cy="4677347"/>
            <a:chOff x="355167" y="991652"/>
            <a:chExt cx="11281747" cy="482729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037E6C1-3182-1AA6-F9CF-E3547862B8E3}"/>
                </a:ext>
              </a:extLst>
            </p:cNvPr>
            <p:cNvGrpSpPr/>
            <p:nvPr/>
          </p:nvGrpSpPr>
          <p:grpSpPr>
            <a:xfrm>
              <a:off x="382547" y="3711133"/>
              <a:ext cx="3605907" cy="2094567"/>
              <a:chOff x="9233422" y="1654900"/>
              <a:chExt cx="2954099" cy="171595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3437573-8CB9-2458-EBAC-F1E7BE4BA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2" b="5162"/>
              <a:stretch/>
            </p:blipFill>
            <p:spPr>
              <a:xfrm>
                <a:off x="9257819" y="1971112"/>
                <a:ext cx="2668251" cy="1399738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87E614-70C3-4668-7A62-E0D2CD842573}"/>
                  </a:ext>
                </a:extLst>
              </p:cNvPr>
              <p:cNvGrpSpPr/>
              <p:nvPr/>
            </p:nvGrpSpPr>
            <p:grpSpPr>
              <a:xfrm>
                <a:off x="9233422" y="1654900"/>
                <a:ext cx="2954099" cy="319384"/>
                <a:chOff x="9233422" y="1654900"/>
                <a:chExt cx="2954099" cy="31938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D1BA61A-D6D5-48EC-09D2-F0F0ECEA74E4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889D2C4-00E1-F0F6-1BB4-09A5FB60C7ED}"/>
                    </a:ext>
                  </a:extLst>
                </p:cNvPr>
                <p:cNvSpPr txBox="1"/>
                <p:nvPr/>
              </p:nvSpPr>
              <p:spPr>
                <a:xfrm>
                  <a:off x="9233422" y="1662321"/>
                  <a:ext cx="2954099" cy="2872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Crossing Safety Enhancements</a:t>
                  </a: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9E199A-242E-C53C-319C-84088313AC73}"/>
                </a:ext>
              </a:extLst>
            </p:cNvPr>
            <p:cNvGrpSpPr/>
            <p:nvPr/>
          </p:nvGrpSpPr>
          <p:grpSpPr>
            <a:xfrm>
              <a:off x="8145704" y="991652"/>
              <a:ext cx="3491210" cy="2005534"/>
              <a:chOff x="9212440" y="1651185"/>
              <a:chExt cx="2954100" cy="169699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7A4D8CA-B513-EEC0-C1C0-50DD4A10B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" r="1688"/>
              <a:stretch/>
            </p:blipFill>
            <p:spPr>
              <a:xfrm>
                <a:off x="9257819" y="1971112"/>
                <a:ext cx="2677988" cy="1377064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01606B6-4E4E-1C11-19EF-7F4C9BAA169D}"/>
                  </a:ext>
                </a:extLst>
              </p:cNvPr>
              <p:cNvGrpSpPr/>
              <p:nvPr/>
            </p:nvGrpSpPr>
            <p:grpSpPr>
              <a:xfrm>
                <a:off x="9212440" y="1651185"/>
                <a:ext cx="2954100" cy="323099"/>
                <a:chOff x="9212440" y="1651185"/>
                <a:chExt cx="2954100" cy="32309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37AD5BB-7DE9-65AB-0466-7C7927322BF0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C52D2F4-4C35-60D9-8903-8732BAB45A05}"/>
                    </a:ext>
                  </a:extLst>
                </p:cNvPr>
                <p:cNvSpPr txBox="1"/>
                <p:nvPr/>
              </p:nvSpPr>
              <p:spPr>
                <a:xfrm>
                  <a:off x="9212440" y="1651185"/>
                  <a:ext cx="2954100" cy="2967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Pedestrian Safety / Amenities</a:t>
                  </a: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F9A021-1930-9E30-5E2B-A5380352BA3C}"/>
                </a:ext>
              </a:extLst>
            </p:cNvPr>
            <p:cNvGrpSpPr/>
            <p:nvPr/>
          </p:nvGrpSpPr>
          <p:grpSpPr>
            <a:xfrm>
              <a:off x="355167" y="1023757"/>
              <a:ext cx="3205301" cy="1955747"/>
              <a:chOff x="9233423" y="1654900"/>
              <a:chExt cx="2702384" cy="1648886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2B4A3DC6-2053-F5AE-0DD2-2CFAA6B13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64" r="1864"/>
              <a:stretch/>
            </p:blipFill>
            <p:spPr>
              <a:xfrm>
                <a:off x="9257819" y="1971112"/>
                <a:ext cx="2677988" cy="1332674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68186A5-E275-F24A-BFB6-19E956EF079F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901835F-F89C-A1FD-1E57-8AFACD14191D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68AB379-9B11-CBC7-7C9E-28C277C76EED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56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 Lanes</a:t>
                  </a: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5B37E0-AAD6-0E82-EB46-5D8BCE8CDA23}"/>
                </a:ext>
              </a:extLst>
            </p:cNvPr>
            <p:cNvGrpSpPr/>
            <p:nvPr/>
          </p:nvGrpSpPr>
          <p:grpSpPr>
            <a:xfrm>
              <a:off x="4280389" y="995953"/>
              <a:ext cx="3199029" cy="1978151"/>
              <a:chOff x="9233423" y="1654900"/>
              <a:chExt cx="2702384" cy="167104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AB020B7-DBC4-FE7A-E80F-101B3914B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6" r="246"/>
              <a:stretch/>
            </p:blipFill>
            <p:spPr>
              <a:xfrm>
                <a:off x="9257819" y="1941586"/>
                <a:ext cx="2677988" cy="1384360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B28276-7EDC-F127-9FF7-9DAC880B791C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855BDCC-3705-80C4-3E15-4B9B403F6109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A25618D-4AA6-53FF-F9E9-F336828B1BA6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62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Shared-Use Path </a:t>
                  </a: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A9CBCA-B4A6-BAE8-7F17-56AEFDF7BF5A}"/>
                </a:ext>
              </a:extLst>
            </p:cNvPr>
            <p:cNvGrpSpPr/>
            <p:nvPr/>
          </p:nvGrpSpPr>
          <p:grpSpPr>
            <a:xfrm>
              <a:off x="4297602" y="3798512"/>
              <a:ext cx="3199029" cy="2020431"/>
              <a:chOff x="9233423" y="1654900"/>
              <a:chExt cx="2702384" cy="164152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72BA30-3047-3404-310F-09B8DB70A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0" b="2260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C2F02E9-A035-7300-8351-1D48E1D406A4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50B55B9-577F-99FB-2AB4-FD19922F138B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D41D25-978E-AB09-4165-1A1CDD94AC70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84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Micromobility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CAD1C3-50A6-09BA-3545-9ACAF498560B}"/>
                </a:ext>
              </a:extLst>
            </p:cNvPr>
            <p:cNvGrpSpPr/>
            <p:nvPr/>
          </p:nvGrpSpPr>
          <p:grpSpPr>
            <a:xfrm>
              <a:off x="8186108" y="3755531"/>
              <a:ext cx="3183376" cy="2026167"/>
              <a:chOff x="9257819" y="1654899"/>
              <a:chExt cx="2693625" cy="171444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5CF6204-BBEE-1B4A-B80E-DE5CB70E5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4" b="5224"/>
              <a:stretch/>
            </p:blipFill>
            <p:spPr>
              <a:xfrm>
                <a:off x="9257819" y="1966790"/>
                <a:ext cx="2677988" cy="1402557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A7FC07E-C94D-58E9-28FD-CB19E12F4415}"/>
                  </a:ext>
                </a:extLst>
              </p:cNvPr>
              <p:cNvGrpSpPr/>
              <p:nvPr/>
            </p:nvGrpSpPr>
            <p:grpSpPr>
              <a:xfrm>
                <a:off x="9257819" y="1654899"/>
                <a:ext cx="2693625" cy="311890"/>
                <a:chOff x="9257819" y="1654899"/>
                <a:chExt cx="2693625" cy="31189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0FBA768-185A-AF0A-6F3B-BC6887C9A170}"/>
                    </a:ext>
                  </a:extLst>
                </p:cNvPr>
                <p:cNvSpPr/>
                <p:nvPr/>
              </p:nvSpPr>
              <p:spPr>
                <a:xfrm>
                  <a:off x="9257819" y="1654899"/>
                  <a:ext cx="2677988" cy="311890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3DC1E3-724A-BBFE-9002-D03F42654BA5}"/>
                    </a:ext>
                  </a:extLst>
                </p:cNvPr>
                <p:cNvSpPr txBox="1"/>
                <p:nvPr/>
              </p:nvSpPr>
              <p:spPr>
                <a:xfrm>
                  <a:off x="9269010" y="1666228"/>
                  <a:ext cx="2682434" cy="2923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7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Bike/Pedestrian Traffic Controls</a:t>
                  </a:r>
                </a:p>
              </p:txBody>
            </p:sp>
          </p:grp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47352F78-F55D-D83E-57C5-2CDDBC9438D7}"/>
              </a:ext>
            </a:extLst>
          </p:cNvPr>
          <p:cNvSpPr txBox="1">
            <a:spLocks/>
          </p:cNvSpPr>
          <p:nvPr/>
        </p:nvSpPr>
        <p:spPr>
          <a:xfrm>
            <a:off x="228126" y="241728"/>
            <a:ext cx="10256362" cy="48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R/M Investment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/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47989A-CB7F-6177-6B7A-874235FC175F}"/>
              </a:ext>
            </a:extLst>
          </p:cNvPr>
          <p:cNvGrpSpPr/>
          <p:nvPr/>
        </p:nvGrpSpPr>
        <p:grpSpPr>
          <a:xfrm>
            <a:off x="10926784" y="75108"/>
            <a:ext cx="817669" cy="800642"/>
            <a:chOff x="596182" y="469460"/>
            <a:chExt cx="1063711" cy="10415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EB2D61-8C0D-7C85-B6C6-51085BE67E3E}"/>
                </a:ext>
              </a:extLst>
            </p:cNvPr>
            <p:cNvGrpSpPr/>
            <p:nvPr/>
          </p:nvGrpSpPr>
          <p:grpSpPr>
            <a:xfrm>
              <a:off x="596182" y="469460"/>
              <a:ext cx="1063711" cy="1041561"/>
              <a:chOff x="2114764" y="5302959"/>
              <a:chExt cx="1212334" cy="1187090"/>
            </a:xfrm>
          </p:grpSpPr>
          <p:sp>
            <p:nvSpPr>
              <p:cNvPr id="5" name="Graphic 15" descr="Alien Face with solid fill">
                <a:extLst>
                  <a:ext uri="{FF2B5EF4-FFF2-40B4-BE49-F238E27FC236}">
                    <a16:creationId xmlns:a16="http://schemas.microsoft.com/office/drawing/2014/main" id="{FBB680E9-4757-0291-89B1-F4CE62603E0A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2AB97C29-924A-C840-42D3-DD5922A00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5153B31-99D0-B9DD-816B-586937239F52}"/>
                  </a:ext>
                </a:extLst>
              </p:cNvPr>
              <p:cNvSpPr/>
              <p:nvPr/>
            </p:nvSpPr>
            <p:spPr>
              <a:xfrm>
                <a:off x="2408732" y="5549170"/>
                <a:ext cx="636696" cy="674952"/>
              </a:xfrm>
              <a:prstGeom prst="ellipse">
                <a:avLst/>
              </a:prstGeom>
              <a:solidFill>
                <a:srgbClr val="6EB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C8508FB6-FCC8-8E88-A684-0C5DE963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1798D8E1-F0BB-85A1-9C79-A3F1B63A90A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383421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0434" y="-216096"/>
            <a:ext cx="10515600" cy="1325563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Active Transportation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302728" y="1419790"/>
            <a:ext cx="7702331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  			$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32.9M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$27.9M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		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$57.1M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$5.7M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$48.6M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$90M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87C52-A402-730D-A382-EC19204CB709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EE7AB-ABB6-67BD-453C-14350E7895C6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159771-BDA4-F691-61C2-FBB890DE3FCB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18" name="Graphic 15" descr="Alien Face with solid fill">
                <a:extLst>
                  <a:ext uri="{FF2B5EF4-FFF2-40B4-BE49-F238E27FC236}">
                    <a16:creationId xmlns:a16="http://schemas.microsoft.com/office/drawing/2014/main" id="{EF329A12-9D1C-3F64-0DB9-6741A72222D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9" name="Graphic 18" descr="Alien Face with solid fill">
                <a:extLst>
                  <a:ext uri="{FF2B5EF4-FFF2-40B4-BE49-F238E27FC236}">
                    <a16:creationId xmlns:a16="http://schemas.microsoft.com/office/drawing/2014/main" id="{89EF327A-52CC-AE3C-C86F-501E6DEC6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EF8956B-FBDD-097D-A9BC-EA2F59CEB384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21" name="Graphic 20" descr="Alien Face with solid fill">
                  <a:extLst>
                    <a:ext uri="{FF2B5EF4-FFF2-40B4-BE49-F238E27FC236}">
                      <a16:creationId xmlns:a16="http://schemas.microsoft.com/office/drawing/2014/main" id="{8340A193-C76B-F021-A088-C83CCDCAC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DC0CC05-AE77-08B6-6033-C5C4C538B354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D20E506E-BC04-B0E7-FD6D-058035912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23" name="TextBox 1">
            <a:extLst>
              <a:ext uri="{FF2B5EF4-FFF2-40B4-BE49-F238E27FC236}">
                <a16:creationId xmlns:a16="http://schemas.microsoft.com/office/drawing/2014/main" id="{1927D78A-BBEC-6452-E2B7-E7216B9BE662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09063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B8D139-9BB4-4309-E4AE-244BB1D48CCE}"/>
              </a:ext>
            </a:extLst>
          </p:cNvPr>
          <p:cNvSpPr>
            <a:spLocks noGrp="1"/>
          </p:cNvSpPr>
          <p:nvPr/>
        </p:nvSpPr>
        <p:spPr>
          <a:xfrm>
            <a:off x="71459" y="250462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Metro Project Team</a:t>
            </a:r>
            <a:endParaRPr lang="en-US" i="1">
              <a:solidFill>
                <a:srgbClr val="FFFF00"/>
              </a:solidFill>
              <a:cs typeface="Calibri" panose="020F0502020204030204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A51D6F-5049-8CFA-876C-71A1329C10E9}"/>
              </a:ext>
            </a:extLst>
          </p:cNvPr>
          <p:cNvSpPr>
            <a:spLocks noGrp="1"/>
          </p:cNvSpPr>
          <p:nvPr/>
        </p:nvSpPr>
        <p:spPr>
          <a:xfrm>
            <a:off x="9137645" y="62682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F9815-A862-50EA-34BC-2B93C554F783}"/>
              </a:ext>
            </a:extLst>
          </p:cNvPr>
          <p:cNvGrpSpPr/>
          <p:nvPr/>
        </p:nvGrpSpPr>
        <p:grpSpPr>
          <a:xfrm>
            <a:off x="1749240" y="4336195"/>
            <a:ext cx="2956060" cy="612659"/>
            <a:chOff x="1875431" y="1280203"/>
            <a:chExt cx="3002425" cy="574715"/>
          </a:xfrm>
        </p:grpSpPr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3B7901C5-AB3B-1659-0DF4-D83F6FB5C096}"/>
                </a:ext>
              </a:extLst>
            </p:cNvPr>
            <p:cNvSpPr txBox="1"/>
            <p:nvPr/>
          </p:nvSpPr>
          <p:spPr>
            <a:xfrm>
              <a:off x="1875431" y="1280203"/>
              <a:ext cx="2050238" cy="3464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Ernesto Chaves</a:t>
              </a:r>
              <a:endParaRPr lang="es-419" b="1">
                <a:ea typeface="Calibri"/>
                <a:cs typeface="Calibri"/>
              </a:endParaRPr>
            </a:p>
          </p:txBody>
        </p:sp>
        <p:sp>
          <p:nvSpPr>
            <p:cNvPr id="55" name="TextBox 5">
              <a:extLst>
                <a:ext uri="{FF2B5EF4-FFF2-40B4-BE49-F238E27FC236}">
                  <a16:creationId xmlns:a16="http://schemas.microsoft.com/office/drawing/2014/main" id="{B99A2F22-4A36-49FF-0F32-03787FD8E058}"/>
                </a:ext>
              </a:extLst>
            </p:cNvPr>
            <p:cNvSpPr txBox="1"/>
            <p:nvPr/>
          </p:nvSpPr>
          <p:spPr>
            <a:xfrm>
              <a:off x="1885697" y="1537332"/>
              <a:ext cx="2992159" cy="3175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Strategic</a:t>
              </a:r>
              <a:r>
                <a:rPr lang="es-419" sz="1600" i="1">
                  <a:cs typeface="Arial"/>
                </a:rPr>
                <a:t> </a:t>
              </a:r>
              <a:r>
                <a:rPr lang="es-419" sz="1600" i="1" err="1">
                  <a:cs typeface="Arial"/>
                </a:rPr>
                <a:t>Innovation</a:t>
              </a:r>
              <a:endParaRPr lang="es-419" sz="1600" i="1"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283FC1-D575-8D6F-7E3B-998C5C367DC7}"/>
              </a:ext>
            </a:extLst>
          </p:cNvPr>
          <p:cNvGrpSpPr/>
          <p:nvPr/>
        </p:nvGrpSpPr>
        <p:grpSpPr>
          <a:xfrm>
            <a:off x="4350134" y="1242963"/>
            <a:ext cx="6467544" cy="1482413"/>
            <a:chOff x="520720" y="4383180"/>
            <a:chExt cx="6467544" cy="148241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1C6E29-001D-D130-A315-51E36C20DFC8}"/>
                </a:ext>
              </a:extLst>
            </p:cNvPr>
            <p:cNvGrpSpPr/>
            <p:nvPr/>
          </p:nvGrpSpPr>
          <p:grpSpPr>
            <a:xfrm>
              <a:off x="1836600" y="4388582"/>
              <a:ext cx="5151664" cy="631321"/>
              <a:chOff x="1836606" y="4388582"/>
              <a:chExt cx="4550983" cy="631321"/>
            </a:xfrm>
          </p:grpSpPr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D18043C9-695D-EF38-FC48-51FBFF1E7D4F}"/>
                  </a:ext>
                </a:extLst>
              </p:cNvPr>
              <p:cNvSpPr txBox="1"/>
              <p:nvPr/>
            </p:nvSpPr>
            <p:spPr>
              <a:xfrm>
                <a:off x="1836649" y="4388582"/>
                <a:ext cx="357033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KeAndra Cylear-Dodds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5D95147E-6A6A-9BF3-E92E-DEF6BEA61F64}"/>
                  </a:ext>
                </a:extLst>
              </p:cNvPr>
              <p:cNvSpPr txBox="1"/>
              <p:nvPr/>
            </p:nvSpPr>
            <p:spPr>
              <a:xfrm>
                <a:off x="1836606" y="4681349"/>
                <a:ext cx="455098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Equity</a:t>
                </a:r>
                <a:r>
                  <a:rPr lang="es-419" sz="1600" i="1">
                    <a:cs typeface="Arial"/>
                  </a:rPr>
                  <a:t> and </a:t>
                </a:r>
                <a:r>
                  <a:rPr lang="es-419" sz="1600" i="1" err="1">
                    <a:cs typeface="Arial"/>
                  </a:rPr>
                  <a:t>Race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51" name="Picture 50" descr="A picture containing person, person, wall, indoor&#10;&#10;Description automatically generated">
              <a:extLst>
                <a:ext uri="{FF2B5EF4-FFF2-40B4-BE49-F238E27FC236}">
                  <a16:creationId xmlns:a16="http://schemas.microsoft.com/office/drawing/2014/main" id="{EDA2CE61-11E5-403A-3DA3-2B60FD68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75" b="15482"/>
            <a:stretch/>
          </p:blipFill>
          <p:spPr>
            <a:xfrm>
              <a:off x="520720" y="4383180"/>
              <a:ext cx="1269006" cy="148241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B73FB7-5635-3E55-651B-24C63C65DB07}"/>
              </a:ext>
            </a:extLst>
          </p:cNvPr>
          <p:cNvGrpSpPr/>
          <p:nvPr/>
        </p:nvGrpSpPr>
        <p:grpSpPr>
          <a:xfrm>
            <a:off x="358384" y="1245044"/>
            <a:ext cx="3745275" cy="1311959"/>
            <a:chOff x="485031" y="2849529"/>
            <a:chExt cx="3447283" cy="13119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46ACE9-D59A-EC37-2A32-57E90F0D1E27}"/>
                </a:ext>
              </a:extLst>
            </p:cNvPr>
            <p:cNvGrpSpPr/>
            <p:nvPr/>
          </p:nvGrpSpPr>
          <p:grpSpPr>
            <a:xfrm>
              <a:off x="1770972" y="2849529"/>
              <a:ext cx="2161342" cy="832270"/>
              <a:chOff x="1767058" y="2844289"/>
              <a:chExt cx="2209253" cy="740929"/>
            </a:xfrm>
          </p:grpSpPr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635603D5-9C68-8673-3E34-08F4842117E5}"/>
                  </a:ext>
                </a:extLst>
              </p:cNvPr>
              <p:cNvSpPr txBox="1"/>
              <p:nvPr/>
            </p:nvSpPr>
            <p:spPr>
              <a:xfrm>
                <a:off x="1771624" y="2844289"/>
                <a:ext cx="1820054" cy="3287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Michael Cano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95DC5DD5-66A1-B5BC-361E-5F6D0956D5BA}"/>
                  </a:ext>
                </a:extLst>
              </p:cNvPr>
              <p:cNvSpPr txBox="1"/>
              <p:nvPr/>
            </p:nvSpPr>
            <p:spPr>
              <a:xfrm>
                <a:off x="1767058" y="3064622"/>
                <a:ext cx="2209253" cy="5205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Countywide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Planning</a:t>
                </a:r>
                <a:r>
                  <a:rPr lang="es-419" sz="1600" i="1">
                    <a:cs typeface="Arial"/>
                  </a:rPr>
                  <a:t> &amp; </a:t>
                </a:r>
                <a:r>
                  <a:rPr lang="es-419" sz="1600" i="1" err="1">
                    <a:cs typeface="Arial"/>
                  </a:rPr>
                  <a:t>Development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B8A4CC-AE05-345B-F5FA-F60171A56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253F3-A6EF-497C-BE2D-617EDDCC4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3473" r="2947" b="17989"/>
          <a:stretch/>
        </p:blipFill>
        <p:spPr>
          <a:xfrm>
            <a:off x="358384" y="4260581"/>
            <a:ext cx="1324565" cy="13960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0B873AE-1077-694B-B9D2-CC7268E6FD0B}"/>
              </a:ext>
            </a:extLst>
          </p:cNvPr>
          <p:cNvGrpSpPr/>
          <p:nvPr/>
        </p:nvGrpSpPr>
        <p:grpSpPr>
          <a:xfrm>
            <a:off x="4328831" y="2845491"/>
            <a:ext cx="5916213" cy="1480134"/>
            <a:chOff x="4498704" y="384765"/>
            <a:chExt cx="5916213" cy="1480134"/>
          </a:xfrm>
        </p:grpSpPr>
        <p:pic>
          <p:nvPicPr>
            <p:cNvPr id="42" name="Picture 41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2BADD075-DDA3-6388-608F-99FEBCB38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936E47-327A-5994-DC9C-34819DB0F692}"/>
                </a:ext>
              </a:extLst>
            </p:cNvPr>
            <p:cNvGrpSpPr/>
            <p:nvPr/>
          </p:nvGrpSpPr>
          <p:grpSpPr>
            <a:xfrm>
              <a:off x="5863934" y="391387"/>
              <a:ext cx="4550983" cy="581001"/>
              <a:chOff x="5863934" y="455081"/>
              <a:chExt cx="4550983" cy="545018"/>
            </a:xfrm>
          </p:grpSpPr>
          <p:sp>
            <p:nvSpPr>
              <p:cNvPr id="44" name="TextBox 20">
                <a:extLst>
                  <a:ext uri="{FF2B5EF4-FFF2-40B4-BE49-F238E27FC236}">
                    <a16:creationId xmlns:a16="http://schemas.microsoft.com/office/drawing/2014/main" id="{6CDE7AB8-71D2-93B3-DDEC-BE9B81C62AA6}"/>
                  </a:ext>
                </a:extLst>
              </p:cNvPr>
              <p:cNvSpPr txBox="1"/>
              <p:nvPr/>
            </p:nvSpPr>
            <p:spPr>
              <a:xfrm>
                <a:off x="5863934" y="455081"/>
                <a:ext cx="3764825" cy="3464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Lilian De Loza-Gutierrez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5" name="TextBox 21">
                <a:extLst>
                  <a:ext uri="{FF2B5EF4-FFF2-40B4-BE49-F238E27FC236}">
                    <a16:creationId xmlns:a16="http://schemas.microsoft.com/office/drawing/2014/main" id="{E218F091-F4D2-7622-7D0B-69614CD39FBB}"/>
                  </a:ext>
                </a:extLst>
              </p:cNvPr>
              <p:cNvSpPr txBox="1"/>
              <p:nvPr/>
            </p:nvSpPr>
            <p:spPr>
              <a:xfrm>
                <a:off x="5863934" y="682513"/>
                <a:ext cx="4550983" cy="3175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Community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Relations</a:t>
                </a:r>
                <a:endParaRPr lang="es-419" sz="1600" i="1">
                  <a:cs typeface="Arial"/>
                </a:endParaRPr>
              </a:p>
            </p:txBody>
          </p:sp>
        </p:grp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7283386B-AF9C-F6FC-F7FB-CC96D8E8543C}"/>
              </a:ext>
            </a:extLst>
          </p:cNvPr>
          <p:cNvSpPr txBox="1"/>
          <p:nvPr/>
        </p:nvSpPr>
        <p:spPr>
          <a:xfrm>
            <a:off x="5694061" y="4409236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Lucy Delgadillo</a:t>
            </a:r>
            <a:endParaRPr 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3570296-1A21-6647-E809-0D39AF71A994}"/>
              </a:ext>
            </a:extLst>
          </p:cNvPr>
          <p:cNvSpPr txBox="1"/>
          <p:nvPr/>
        </p:nvSpPr>
        <p:spPr>
          <a:xfrm>
            <a:off x="5694061" y="4658958"/>
            <a:ext cx="187950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>
                <a:cs typeface="Arial"/>
              </a:rPr>
              <a:t>Highway Programs</a:t>
            </a:r>
            <a:endParaRPr lang="en-US" i="1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CCC5901D-37C5-DEE1-2C5E-BB6598F3A69A}"/>
              </a:ext>
            </a:extLst>
          </p:cNvPr>
          <p:cNvSpPr txBox="1"/>
          <p:nvPr/>
        </p:nvSpPr>
        <p:spPr>
          <a:xfrm>
            <a:off x="1762506" y="2774881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1"/>
              <a:t>Avital Barnea</a:t>
            </a:r>
            <a:endParaRPr lang="es-419"/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BDB6F04F-3DD5-C053-1081-EA7668736997}"/>
              </a:ext>
            </a:extLst>
          </p:cNvPr>
          <p:cNvSpPr txBox="1"/>
          <p:nvPr/>
        </p:nvSpPr>
        <p:spPr>
          <a:xfrm>
            <a:off x="1754894" y="3093708"/>
            <a:ext cx="29072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i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Multimodal </a:t>
            </a:r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Integrated</a:t>
            </a:r>
            <a:endParaRPr lang="es-419" i="1">
              <a:solidFill>
                <a:srgbClr val="000000"/>
              </a:solidFill>
              <a:latin typeface="Calibri"/>
              <a:ea typeface="Calibri"/>
              <a:cs typeface="Calibri" panose="020F0502020204030204"/>
            </a:endParaRPr>
          </a:p>
          <a:p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Planning</a:t>
            </a:r>
            <a:endParaRPr lang="es-419" i="1">
              <a:cs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B64CE3-399E-6564-BC44-96DA66B756E4}"/>
              </a:ext>
            </a:extLst>
          </p:cNvPr>
          <p:cNvGrpSpPr/>
          <p:nvPr/>
        </p:nvGrpSpPr>
        <p:grpSpPr>
          <a:xfrm>
            <a:off x="8526542" y="1245535"/>
            <a:ext cx="4175227" cy="1414879"/>
            <a:chOff x="4469014" y="502949"/>
            <a:chExt cx="4175227" cy="1414879"/>
          </a:xfrm>
        </p:grpSpPr>
        <p:sp>
          <p:nvSpPr>
            <p:cNvPr id="39" name="TextBox 27">
              <a:extLst>
                <a:ext uri="{FF2B5EF4-FFF2-40B4-BE49-F238E27FC236}">
                  <a16:creationId xmlns:a16="http://schemas.microsoft.com/office/drawing/2014/main" id="{7FAB628F-81A1-8CE9-A77C-0074842D600E}"/>
                </a:ext>
              </a:extLst>
            </p:cNvPr>
            <p:cNvSpPr txBox="1"/>
            <p:nvPr/>
          </p:nvSpPr>
          <p:spPr>
            <a:xfrm>
              <a:off x="5736984" y="528658"/>
              <a:ext cx="1992063" cy="369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Jessica Medina</a:t>
              </a: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45AA7654-73F2-6505-4E51-A141FC899CA5}"/>
                </a:ext>
              </a:extLst>
            </p:cNvPr>
            <p:cNvSpPr txBox="1"/>
            <p:nvPr/>
          </p:nvSpPr>
          <p:spPr>
            <a:xfrm>
              <a:off x="5736984" y="797093"/>
              <a:ext cx="290725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Equity</a:t>
              </a:r>
              <a:r>
                <a:rPr lang="es-419" sz="1600" i="1">
                  <a:cs typeface="Arial"/>
                </a:rPr>
                <a:t> and </a:t>
              </a:r>
              <a:r>
                <a:rPr lang="es-419" sz="1600" i="1" err="1">
                  <a:cs typeface="Arial"/>
                </a:rPr>
                <a:t>Race</a:t>
              </a:r>
              <a:endParaRPr lang="es-419" sz="1600" i="1">
                <a:cs typeface="Arial"/>
              </a:endParaRPr>
            </a:p>
          </p:txBody>
        </p:sp>
        <p:pic>
          <p:nvPicPr>
            <p:cNvPr id="41" name="Picture 4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3CFA2694-A3BB-1F7F-92D0-95D73F18CFB0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1" t="19159" r="25295" b="31037"/>
            <a:stretch/>
          </p:blipFill>
          <p:spPr>
            <a:xfrm>
              <a:off x="4469014" y="502949"/>
              <a:ext cx="1181100" cy="1414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</p:grpSp>
      <p:pic>
        <p:nvPicPr>
          <p:cNvPr id="37" name="Picture 3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DF50A45-264C-C5EC-F34F-F416E5F11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35" y="2703113"/>
            <a:ext cx="1354394" cy="1366684"/>
          </a:xfrm>
          <a:prstGeom prst="rect">
            <a:avLst/>
          </a:prstGeom>
        </p:spPr>
      </p:pic>
      <p:pic>
        <p:nvPicPr>
          <p:cNvPr id="38" name="Picture 37" descr="A person in a red jacket&#10;&#10;Description automatically generated">
            <a:extLst>
              <a:ext uri="{FF2B5EF4-FFF2-40B4-BE49-F238E27FC236}">
                <a16:creationId xmlns:a16="http://schemas.microsoft.com/office/drawing/2014/main" id="{5FF54306-0E3E-5A1D-C736-53F04E7712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81" r="6855"/>
          <a:stretch/>
        </p:blipFill>
        <p:spPr>
          <a:xfrm>
            <a:off x="4310253" y="4412281"/>
            <a:ext cx="1272275" cy="13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78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0D3FD0-AC5E-B93A-2815-C718AD7C8018}"/>
              </a:ext>
            </a:extLst>
          </p:cNvPr>
          <p:cNvSpPr txBox="1">
            <a:spLocks/>
          </p:cNvSpPr>
          <p:nvPr/>
        </p:nvSpPr>
        <p:spPr>
          <a:xfrm>
            <a:off x="359456" y="-174"/>
            <a:ext cx="11323491" cy="3696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Measure R/M Investment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–  </a:t>
            </a:r>
            <a:endParaRPr lang="en-US"/>
          </a:p>
          <a:p>
            <a:pPr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6BD7242-515A-143E-A8B5-F27B52FA4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131088"/>
              </p:ext>
            </p:extLst>
          </p:nvPr>
        </p:nvGraphicFramePr>
        <p:xfrm>
          <a:off x="199847" y="1011068"/>
          <a:ext cx="11483070" cy="494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Project</a:t>
                      </a:r>
                      <a:r>
                        <a:rPr lang="es-419" sz="1400" b="1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ID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 err="1">
                          <a:latin typeface="Calibri"/>
                          <a:cs typeface="Calibri"/>
                        </a:rPr>
                        <a:t>Name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err="1">
                          <a:latin typeface="Calibri"/>
                          <a:cs typeface="Calibri"/>
                        </a:rPr>
                        <a:t>Phase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79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LB-ELA_0017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Regionally significant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bike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projects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from the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Metro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Active 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$15.7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$41.4**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76767"/>
                  </a:ext>
                </a:extLst>
              </a:tr>
              <a:tr h="571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LB-ELA_0008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Blue Line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First/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Last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Mile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Improvements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3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$9.8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$13.5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LB-ELA_0111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n-US" sz="1400" spc="-15">
                          <a:latin typeface="Calibri"/>
                          <a:cs typeface="Calibri"/>
                        </a:rPr>
                        <a:t>Southeast Gateway Line Bike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Pedestrian</a:t>
                      </a:r>
                      <a:r>
                        <a:rPr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>
                          <a:latin typeface="Calibri"/>
                          <a:cs typeface="Calibri"/>
                        </a:rPr>
                        <a:t>Trail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$3.8</a:t>
                      </a: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$7.6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343192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LB-ELA_0006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Rail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River Active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Corridor Segment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endParaRPr lang="en-US" sz="600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$3.2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$6.3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688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LB-ELA_0165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Compton </a:t>
                      </a:r>
                      <a:r>
                        <a:rPr lang="es-419" sz="1400" spc="-10">
                          <a:latin typeface="Calibri"/>
                          <a:cs typeface="Calibri"/>
                        </a:rPr>
                        <a:t>Creek </a:t>
                      </a:r>
                      <a:r>
                        <a:rPr lang="es-419" sz="1400" spc="-15" err="1">
                          <a:latin typeface="Calibri"/>
                          <a:cs typeface="Calibri"/>
                        </a:rPr>
                        <a:t>Bike</a:t>
                      </a:r>
                      <a:r>
                        <a:rPr lang="es-419" sz="140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spc="-5" err="1">
                          <a:latin typeface="Calibri"/>
                          <a:cs typeface="Calibri"/>
                        </a:rPr>
                        <a:t>Underpasses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$0.5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err="1">
                          <a:latin typeface="Calibri"/>
                          <a:cs typeface="Calibri"/>
                        </a:rPr>
                        <a:t>Initial</a:t>
                      </a:r>
                      <a:r>
                        <a:rPr lang="es-419" sz="1400" b="1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$32.9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s-419" sz="1400" b="1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lang="es-419" sz="1400" b="1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Program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$57.1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7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$90.0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B5562F-A2CD-3477-6918-6D0F0837CC4F}"/>
              </a:ext>
            </a:extLst>
          </p:cNvPr>
          <p:cNvSpPr txBox="1"/>
          <p:nvPr/>
        </p:nvSpPr>
        <p:spPr>
          <a:xfrm>
            <a:off x="7606160" y="6216919"/>
            <a:ext cx="4076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*Estimated project costs are totaled from individual city submissions.</a:t>
            </a:r>
          </a:p>
          <a:p>
            <a:r>
              <a:rPr lang="en-US" sz="1100" i="1"/>
              <a:t>**Estimated project cost based on miles of bike facilities.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8CF3-3D85-AACA-BA14-B5BB566240C4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BF0604-11E2-2EDC-FD98-4E7E3A66FFC9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9" name="Graphic 15" descr="Alien Face with solid fill">
                <a:extLst>
                  <a:ext uri="{FF2B5EF4-FFF2-40B4-BE49-F238E27FC236}">
                    <a16:creationId xmlns:a16="http://schemas.microsoft.com/office/drawing/2014/main" id="{A75DB7ED-20F9-FD52-4B63-68116A577FE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0" name="Graphic 9" descr="Alien Face with solid fill">
                <a:extLst>
                  <a:ext uri="{FF2B5EF4-FFF2-40B4-BE49-F238E27FC236}">
                    <a16:creationId xmlns:a16="http://schemas.microsoft.com/office/drawing/2014/main" id="{2C345798-F4A4-31A3-D0F7-22D5266BC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7FF6674-C4CB-6941-8F64-22CF608F3C12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12" name="Graphic 11" descr="Alien Face with solid fill">
                  <a:extLst>
                    <a:ext uri="{FF2B5EF4-FFF2-40B4-BE49-F238E27FC236}">
                      <a16:creationId xmlns:a16="http://schemas.microsoft.com/office/drawing/2014/main" id="{521F6A1E-5A24-CADC-B67F-A4913D012E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C3F4C0-A463-3826-7BF4-813133337522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B04F486-8CDA-5455-9252-3309AA69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95106C8E-004B-8FCE-F135-8006DEF73DAF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795046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ption:Ariel view of a complete street in NC">
            <a:extLst>
              <a:ext uri="{FF2B5EF4-FFF2-40B4-BE49-F238E27FC236}">
                <a16:creationId xmlns:a16="http://schemas.microsoft.com/office/drawing/2014/main" id="{1ACD612F-E87D-6222-73A9-732941DB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84" y="3724342"/>
            <a:ext cx="3158625" cy="19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4FC56-D637-7C93-1E34-2375546A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237368"/>
            <a:ext cx="9528590" cy="42914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Arterial Roadways / Complete Streets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1EA08-7E90-D6ED-0941-38BD10D9B5CF}"/>
              </a:ext>
            </a:extLst>
          </p:cNvPr>
          <p:cNvGrpSpPr/>
          <p:nvPr/>
        </p:nvGrpSpPr>
        <p:grpSpPr>
          <a:xfrm>
            <a:off x="6096000" y="1187131"/>
            <a:ext cx="3491210" cy="1982142"/>
            <a:chOff x="9212440" y="1654900"/>
            <a:chExt cx="2954100" cy="1641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32E9AA-D9BC-7742-771E-BB4E2F93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" t="21982" r="-418" b="199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F849BF-5AFD-4E78-E6EE-F1C930F8FAE6}"/>
                </a:ext>
              </a:extLst>
            </p:cNvPr>
            <p:cNvGrpSpPr/>
            <p:nvPr/>
          </p:nvGrpSpPr>
          <p:grpSpPr>
            <a:xfrm>
              <a:off x="9212440" y="1654900"/>
              <a:ext cx="2954100" cy="319384"/>
              <a:chOff x="9212440" y="1654900"/>
              <a:chExt cx="2954100" cy="3193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9E7051-5BF5-DAC9-5C01-160DD04035AE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3C7336-581B-632A-0975-F1DC7594A843}"/>
                  </a:ext>
                </a:extLst>
              </p:cNvPr>
              <p:cNvSpPr txBox="1"/>
              <p:nvPr/>
            </p:nvSpPr>
            <p:spPr>
              <a:xfrm>
                <a:off x="9212440" y="1669179"/>
                <a:ext cx="2954100" cy="286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Management Features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8D0DFC-6232-2C6E-B4BB-2BE52972ED71}"/>
              </a:ext>
            </a:extLst>
          </p:cNvPr>
          <p:cNvGrpSpPr/>
          <p:nvPr/>
        </p:nvGrpSpPr>
        <p:grpSpPr>
          <a:xfrm>
            <a:off x="1933352" y="1208090"/>
            <a:ext cx="3205301" cy="1947010"/>
            <a:chOff x="9233423" y="1654900"/>
            <a:chExt cx="2702384" cy="1641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2CCFCF-84F9-1448-165A-FBED7DD5E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2" b="200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A03C4D-6714-DEF9-1A8C-9B80A5ABC6B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B3B172-59D5-5E8E-4140-2E80AE6D4771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7DB57-7AC5-705A-FFA2-B3A001335EDF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Intersection Improvements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FAA1FF-B95F-F005-27C7-7260CC1690C0}"/>
              </a:ext>
            </a:extLst>
          </p:cNvPr>
          <p:cNvGrpSpPr/>
          <p:nvPr/>
        </p:nvGrpSpPr>
        <p:grpSpPr>
          <a:xfrm>
            <a:off x="623113" y="3681944"/>
            <a:ext cx="3199029" cy="1985361"/>
            <a:chOff x="9233423" y="1654900"/>
            <a:chExt cx="2702384" cy="16415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8CFCFF-7983-D2B6-BE2D-C5AA5E742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" b="9724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2E69F6-A1A5-796B-9D88-FC18339368DD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199C38C-8B43-B23E-C672-9D5EB66514F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9DC92A-E347-5C45-D43E-16FDCC8EF5DB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Calming Features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D94FF9-78D4-2DCF-2598-97C932999A62}"/>
              </a:ext>
            </a:extLst>
          </p:cNvPr>
          <p:cNvGrpSpPr/>
          <p:nvPr/>
        </p:nvGrpSpPr>
        <p:grpSpPr>
          <a:xfrm>
            <a:off x="8411511" y="3681944"/>
            <a:ext cx="3164896" cy="1985361"/>
            <a:chOff x="9257819" y="1654900"/>
            <a:chExt cx="2677988" cy="16415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83FD62-E89F-46F3-57B2-0C35A4D5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7" b="17017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581F19-E592-3610-5778-273C4DDEF37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5E5913-A206-D215-FEEE-94E739C61AA2}"/>
              </a:ext>
            </a:extLst>
          </p:cNvPr>
          <p:cNvSpPr txBox="1"/>
          <p:nvPr/>
        </p:nvSpPr>
        <p:spPr>
          <a:xfrm>
            <a:off x="2593855" y="6092550"/>
            <a:ext cx="2196445" cy="52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49581-4A08-5679-607E-C402F6A798E9}"/>
              </a:ext>
            </a:extLst>
          </p:cNvPr>
          <p:cNvSpPr txBox="1"/>
          <p:nvPr/>
        </p:nvSpPr>
        <p:spPr>
          <a:xfrm>
            <a:off x="8447565" y="3694592"/>
            <a:ext cx="3885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 Improvements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8E63B-7357-36DC-4924-E9BA7DAA8D31}"/>
              </a:ext>
            </a:extLst>
          </p:cNvPr>
          <p:cNvSpPr/>
          <p:nvPr/>
        </p:nvSpPr>
        <p:spPr>
          <a:xfrm>
            <a:off x="4533484" y="3687715"/>
            <a:ext cx="3164896" cy="3774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8342B-D290-3B78-BCAE-656BA7FFDD61}"/>
              </a:ext>
            </a:extLst>
          </p:cNvPr>
          <p:cNvSpPr txBox="1"/>
          <p:nvPr/>
        </p:nvSpPr>
        <p:spPr>
          <a:xfrm>
            <a:off x="4574256" y="3709749"/>
            <a:ext cx="3158624" cy="3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Streets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E804EB-CEBF-5B4E-3280-C31A06F85F3B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B8A63E-6E3A-3371-030A-969BB85581C2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0" name="Graphic 7" descr="Alien Face with solid fill">
                <a:extLst>
                  <a:ext uri="{FF2B5EF4-FFF2-40B4-BE49-F238E27FC236}">
                    <a16:creationId xmlns:a16="http://schemas.microsoft.com/office/drawing/2014/main" id="{58ECBC67-651D-9920-E363-A15F168CD83B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EF1D04C-6974-0502-D729-B08753F5AFC3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02C1D7-C990-FC94-09BF-7C71705929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72132520-2FA3-482C-5436-063C96019D0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512113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026765" y="1453664"/>
            <a:ext cx="8138469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$115.9M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$9.0M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>
                <a:solidFill>
                  <a:srgbClr val="3793A0"/>
                </a:solidFill>
                <a:latin typeface="Calibri" panose="020F0502020204030204"/>
              </a:rPr>
              <a:t>Implementation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		$106.1M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$72.1M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$7.2M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$3.6M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$61.3M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$188.0M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204F25-5681-831E-82DD-9476E806BA3F}"/>
              </a:ext>
            </a:extLst>
          </p:cNvPr>
          <p:cNvSpPr txBox="1">
            <a:spLocks/>
          </p:cNvSpPr>
          <p:nvPr/>
        </p:nvSpPr>
        <p:spPr>
          <a:xfrm>
            <a:off x="255683" y="-3159"/>
            <a:ext cx="9582252" cy="4076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Arterial Roadways/Complete Streets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A1E581-E513-5ACF-9294-8B03D17843F3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0BB3C5-B6DE-D703-D6C6-9F70410E21CB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2" name="Graphic 7" descr="Alien Face with solid fill">
                <a:extLst>
                  <a:ext uri="{FF2B5EF4-FFF2-40B4-BE49-F238E27FC236}">
                    <a16:creationId xmlns:a16="http://schemas.microsoft.com/office/drawing/2014/main" id="{4C7EA906-11DB-ADE2-F66B-2F3F821500FF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0DCECE5-6CD5-54C6-9251-EF8E000A4908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CA2F71-CD6B-9ADD-714A-6C14E3873D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0BBBBD50-7713-5F5D-3C98-BC1FCD13E82E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25694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31042" y="6425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08734" y="1061884"/>
          <a:ext cx="11222308" cy="48851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7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27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Atlantic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68.6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457.2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733981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Florence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$24.9</a:t>
                      </a: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124.5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114">
                <a:tc>
                  <a:txBody>
                    <a:bodyPr/>
                    <a:lstStyle/>
                    <a:p>
                      <a:pPr marL="94615" marR="0" lvl="0" indent="0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spc="-5">
                          <a:latin typeface="+mn-lt"/>
                          <a:cs typeface="Calibri"/>
                        </a:rPr>
                        <a:t>LB-ELA_0010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Shoemaker Bridge/Shoreline Drive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$9.0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$560.0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-US" sz="1400" spc="-10">
                          <a:latin typeface="+mn-lt"/>
                          <a:cs typeface="Calibri"/>
                        </a:rPr>
                        <a:t>Pre-implementation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96398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Alondra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$9.0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$45.0</a:t>
                      </a:r>
                    </a:p>
                  </a:txBody>
                  <a:tcPr marL="0" marR="0" marT="977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0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Slauson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$3.6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$18.0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131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Long Beach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$0.8</a:t>
                      </a: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$115.9</a:t>
                      </a: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87"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$72.1</a:t>
                      </a: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59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s-419" sz="3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$188.0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E2DC4-E8DD-DA90-2515-2EECD589815E}"/>
              </a:ext>
            </a:extLst>
          </p:cNvPr>
          <p:cNvSpPr txBox="1"/>
          <p:nvPr/>
        </p:nvSpPr>
        <p:spPr>
          <a:xfrm>
            <a:off x="7340396" y="5918975"/>
            <a:ext cx="4571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*Estimated project costs are totaled from individual city submissions.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E48D6-85AA-8F97-BB47-AE98BB534D65}"/>
              </a:ext>
            </a:extLst>
          </p:cNvPr>
          <p:cNvSpPr txBox="1">
            <a:spLocks/>
          </p:cNvSpPr>
          <p:nvPr/>
        </p:nvSpPr>
        <p:spPr>
          <a:xfrm>
            <a:off x="400455" y="0"/>
            <a:ext cx="9893492" cy="46134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Arterial Roadways/Complete Streets</a:t>
            </a:r>
            <a:endParaRPr lang="en-US">
              <a:solidFill>
                <a:prstClr val="white"/>
              </a:solidFill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EE91E-8150-7ABC-CA48-754CDC61B2F5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2BE820-13C7-86A9-83D7-EBB029655B4A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4" name="Graphic 7" descr="Alien Face with solid fill">
                <a:extLst>
                  <a:ext uri="{FF2B5EF4-FFF2-40B4-BE49-F238E27FC236}">
                    <a16:creationId xmlns:a16="http://schemas.microsoft.com/office/drawing/2014/main" id="{6E2CC739-2E5F-DAC5-E8B8-96233E5EACFD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B049B8A-CA76-F714-E469-C5D328FD175A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79F603-3705-9D03-24E1-DBDF38DF9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id="{D535121F-ABF6-42EA-F6E4-DF172BBE299A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58785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3FDCC11-B3D9-17BD-4966-83BD1485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62"/>
          <a:stretch/>
        </p:blipFill>
        <p:spPr>
          <a:xfrm>
            <a:off x="4136524" y="1576571"/>
            <a:ext cx="3265624" cy="194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D1292D-0A21-0188-4841-4264B529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" y="1761038"/>
            <a:ext cx="3147174" cy="1753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6DBEF-17D5-AB65-02F0-AA9DB8752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628" y="1442102"/>
            <a:ext cx="3117238" cy="2075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ABB65-A96A-07AB-9C61-7FBD6F2C8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938" r="-15954" b="36093"/>
          <a:stretch/>
        </p:blipFill>
        <p:spPr>
          <a:xfrm>
            <a:off x="323650" y="4354072"/>
            <a:ext cx="3147177" cy="16698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BB22A47-F6DF-6A5F-CE62-8DC13C5C4338}"/>
              </a:ext>
            </a:extLst>
          </p:cNvPr>
          <p:cNvGrpSpPr/>
          <p:nvPr/>
        </p:nvGrpSpPr>
        <p:grpSpPr>
          <a:xfrm>
            <a:off x="287627" y="1369439"/>
            <a:ext cx="3178720" cy="396542"/>
            <a:chOff x="9233423" y="1654900"/>
            <a:chExt cx="2702384" cy="31938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48922B-71C8-041B-ED4D-ABE9C7836033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5541F-B023-839E-3D22-F0C1BB7FD691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43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Interchange Improvements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31ACF-2D1C-E0B3-8A22-C0D562D11737}"/>
              </a:ext>
            </a:extLst>
          </p:cNvPr>
          <p:cNvGrpSpPr/>
          <p:nvPr/>
        </p:nvGrpSpPr>
        <p:grpSpPr>
          <a:xfrm>
            <a:off x="4075488" y="3915589"/>
            <a:ext cx="4023606" cy="2111585"/>
            <a:chOff x="8370124" y="3918430"/>
            <a:chExt cx="3287582" cy="16415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3F7F79C-6B5A-168B-B216-D1FF9A54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" b="2312"/>
            <a:stretch/>
          </p:blipFill>
          <p:spPr>
            <a:xfrm>
              <a:off x="8414367" y="4234642"/>
              <a:ext cx="2677988" cy="132530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D1F493-2AA8-1DA3-E156-F0314D43A4D4}"/>
                </a:ext>
              </a:extLst>
            </p:cNvPr>
            <p:cNvGrpSpPr/>
            <p:nvPr/>
          </p:nvGrpSpPr>
          <p:grpSpPr>
            <a:xfrm>
              <a:off x="8370124" y="3918430"/>
              <a:ext cx="3287582" cy="319384"/>
              <a:chOff x="8370124" y="3918430"/>
              <a:chExt cx="3287582" cy="31938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6B66ED-D7EC-A1C4-93DD-ECA409BADDBD}"/>
                  </a:ext>
                </a:extLst>
              </p:cNvPr>
              <p:cNvSpPr/>
              <p:nvPr/>
            </p:nvSpPr>
            <p:spPr>
              <a:xfrm>
                <a:off x="8414367" y="391843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5A9533DC-800A-C4D9-5C1A-356DACA5B585}"/>
                  </a:ext>
                </a:extLst>
              </p:cNvPr>
              <p:cNvSpPr txBox="1"/>
              <p:nvPr/>
            </p:nvSpPr>
            <p:spPr>
              <a:xfrm>
                <a:off x="8370124" y="3921912"/>
                <a:ext cx="3287582" cy="286469"/>
              </a:xfrm>
              <a:prstGeom prst="rect">
                <a:avLst/>
              </a:prstGeom>
              <a:noFill/>
            </p:spPr>
            <p:txBody>
              <a:bodyPr wrap="square" anchor="b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Landscaping Features</a:t>
                </a:r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5C2247C-F457-E2FA-6494-B703A14FEF24}"/>
              </a:ext>
            </a:extLst>
          </p:cNvPr>
          <p:cNvSpPr txBox="1">
            <a:spLocks/>
          </p:cNvSpPr>
          <p:nvPr/>
        </p:nvSpPr>
        <p:spPr>
          <a:xfrm>
            <a:off x="281591" y="294330"/>
            <a:ext cx="9625125" cy="40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6141-7D83-EDD5-AB68-EDC5E7992290}"/>
              </a:ext>
            </a:extLst>
          </p:cNvPr>
          <p:cNvSpPr/>
          <p:nvPr/>
        </p:nvSpPr>
        <p:spPr>
          <a:xfrm>
            <a:off x="4136919" y="1372192"/>
            <a:ext cx="3266188" cy="3898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Improvements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639826-BB87-317E-D606-A3CBC96E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26874"/>
          <a:stretch/>
        </p:blipFill>
        <p:spPr>
          <a:xfrm>
            <a:off x="8186307" y="4355992"/>
            <a:ext cx="3132618" cy="16664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A1DC5-D5C5-004A-B269-07894061DEA4}"/>
              </a:ext>
            </a:extLst>
          </p:cNvPr>
          <p:cNvGrpSpPr/>
          <p:nvPr/>
        </p:nvGrpSpPr>
        <p:grpSpPr>
          <a:xfrm>
            <a:off x="8149696" y="3947403"/>
            <a:ext cx="3161156" cy="403739"/>
            <a:chOff x="9233423" y="1654900"/>
            <a:chExt cx="2702384" cy="31938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DAC0B1-FD93-F0C3-46A9-5998F8633BA9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6560F-E1E6-2861-0AF2-9268CFE17738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99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Sound Wall Improvements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AB417-E1E9-9FAB-83F2-04498B8DAC09}"/>
              </a:ext>
            </a:extLst>
          </p:cNvPr>
          <p:cNvGrpSpPr/>
          <p:nvPr/>
        </p:nvGrpSpPr>
        <p:grpSpPr>
          <a:xfrm>
            <a:off x="324993" y="3983701"/>
            <a:ext cx="3152679" cy="378080"/>
            <a:chOff x="9257819" y="1654900"/>
            <a:chExt cx="2677988" cy="319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F62B6E-24D0-983F-DD30-279F369E6E8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2E80C-079C-4AE2-3093-88B7CC334362}"/>
                </a:ext>
              </a:extLst>
            </p:cNvPr>
            <p:cNvSpPr txBox="1"/>
            <p:nvPr/>
          </p:nvSpPr>
          <p:spPr>
            <a:xfrm>
              <a:off x="9267336" y="1661330"/>
              <a:ext cx="2668250" cy="28599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Traffic Signals </a:t>
              </a:r>
              <a:endParaRPr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653F60-CCA2-A375-7B4F-4BD278F348D6}"/>
              </a:ext>
            </a:extLst>
          </p:cNvPr>
          <p:cNvGrpSpPr/>
          <p:nvPr/>
        </p:nvGrpSpPr>
        <p:grpSpPr>
          <a:xfrm>
            <a:off x="8168582" y="1369007"/>
            <a:ext cx="3123758" cy="394879"/>
            <a:chOff x="9257819" y="1654900"/>
            <a:chExt cx="2677988" cy="3193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35795-FE43-85D7-56DD-4C79E4659C1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8E9A0-96E4-F586-8D88-DF1C2E677663}"/>
                </a:ext>
              </a:extLst>
            </p:cNvPr>
            <p:cNvSpPr txBox="1"/>
            <p:nvPr/>
          </p:nvSpPr>
          <p:spPr>
            <a:xfrm>
              <a:off x="9263721" y="1666480"/>
              <a:ext cx="2637955" cy="267818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</a:rPr>
                <a:t>Auxiliary Lanes</a:t>
              </a: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057A20-074A-066D-1F68-DC934F32393C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109F76-6625-DFDA-F007-15DABF983D82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3" name="Graphic 12" descr="Alien Face with solid fill">
                <a:extLst>
                  <a:ext uri="{FF2B5EF4-FFF2-40B4-BE49-F238E27FC236}">
                    <a16:creationId xmlns:a16="http://schemas.microsoft.com/office/drawing/2014/main" id="{EDCC4614-89AD-3B6A-DB6E-9A4F1311C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4558E25-473F-8A4B-A9F8-FEC4B08501D1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767CB4D1-A89C-7B2E-175A-48C73B1D97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5BE77348-89E3-F714-A49E-86DB697529C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5772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625542" y="1280398"/>
            <a:ext cx="8082337" cy="46782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$170.6M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$39.0M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				$122.6M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$49.4M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$2.5M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$46.9M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		$220.0M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6D01C6-AC9D-46BB-8183-5AF41048FAAF}"/>
              </a:ext>
            </a:extLst>
          </p:cNvPr>
          <p:cNvSpPr txBox="1">
            <a:spLocks/>
          </p:cNvSpPr>
          <p:nvPr/>
        </p:nvSpPr>
        <p:spPr>
          <a:xfrm>
            <a:off x="80360" y="705"/>
            <a:ext cx="10204673" cy="5466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16B147-9D5A-1815-673C-AED8C7028434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505B78-2276-5A66-0629-A85ABF06C453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2" name="Graphic 11" descr="Alien Face with solid fill">
                <a:extLst>
                  <a:ext uri="{FF2B5EF4-FFF2-40B4-BE49-F238E27FC236}">
                    <a16:creationId xmlns:a16="http://schemas.microsoft.com/office/drawing/2014/main" id="{053904B8-6A2F-FFB6-076E-A598E91F3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9FA873F-ADFF-418C-A871-D930A1174C4A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818510-FEF9-C5DF-DE70-61AFC73929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3DC7F907-4F23-8C19-4AF7-6EC34C518FD3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78764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7BA0E3-8CE3-C65E-59EC-B63E74C2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90" y="237369"/>
            <a:ext cx="10022222" cy="407161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Freeway Safety and Interchange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B397F-FB3D-8265-9F16-59AE4831621B}"/>
              </a:ext>
            </a:extLst>
          </p:cNvPr>
          <p:cNvSpPr txBox="1"/>
          <p:nvPr/>
        </p:nvSpPr>
        <p:spPr>
          <a:xfrm>
            <a:off x="280217" y="5890192"/>
            <a:ext cx="1612977" cy="8312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3A1CE-B7FA-6D60-650E-C8928368E44D}"/>
              </a:ext>
            </a:extLst>
          </p:cNvPr>
          <p:cNvSpPr txBox="1"/>
          <p:nvPr/>
        </p:nvSpPr>
        <p:spPr>
          <a:xfrm>
            <a:off x="307257" y="5992152"/>
            <a:ext cx="1157748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Estimated project costs are totaled from individual city submissions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2395" indent="-112395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LB-ELA Interchange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I-710/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Firestone, Florence, Willow, Del Amo, Long Beach Blvd, Alondra and Modifications of SB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I-710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SR 91 Connectors, Imperial. Anaheim, PCH, Wardlow;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LB-ELA Auxiliary Lanes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Willow St to Wardlow St, Del Amo Blvd to Long Beach Blvd;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Connector Project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I-710/I-405, I-710/I-105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***Freeway Alternative Analysis will determine 3-4 priority projects that undergo Freeway CEQA/NEPA phase.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****Freeway CEQA/NEPA Phase will determine top 2-3 Environmentally Cleared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Projects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35DA0A6-DE6C-D9AD-353B-E313863F3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12345"/>
              </p:ext>
            </p:extLst>
          </p:nvPr>
        </p:nvGraphicFramePr>
        <p:xfrm>
          <a:off x="334298" y="981870"/>
          <a:ext cx="11373491" cy="5024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516">
                  <a:extLst>
                    <a:ext uri="{9D8B030D-6E8A-4147-A177-3AD203B41FA5}">
                      <a16:colId xmlns:a16="http://schemas.microsoft.com/office/drawing/2014/main" val="3144653476"/>
                    </a:ext>
                  </a:extLst>
                </a:gridCol>
                <a:gridCol w="226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8757"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30936"/>
                  </a:ext>
                </a:extLst>
              </a:tr>
              <a:tr h="492096">
                <a:tc rowSpan="3"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-58738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Various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fr-FR" sz="1400">
                          <a:latin typeface="Calibri"/>
                          <a:cs typeface="Calibri"/>
                        </a:rPr>
                        <a:t>12 </a:t>
                      </a:r>
                      <a:r>
                        <a:rPr lang="fr-FR" sz="1400" spc="-10">
                          <a:latin typeface="Calibri"/>
                          <a:cs typeface="Calibri"/>
                        </a:rPr>
                        <a:t>Interchanges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+ 2 Auxiliary</a:t>
                      </a:r>
                      <a:r>
                        <a:rPr lang="fr-FR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Lanes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Alternative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Analysis**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>
                        <a:latin typeface="Calibri"/>
                        <a:cs typeface="Calibri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$5.0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90519"/>
                  </a:ext>
                </a:extLst>
              </a:tr>
              <a:tr h="478304">
                <a:tc vMerge="1"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3-4 Priority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CEQA/NEPA Phase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200">
                        <a:latin typeface="Calibri"/>
                        <a:cs typeface="Calibri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$34.0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$34.0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66507"/>
                  </a:ext>
                </a:extLst>
              </a:tr>
              <a:tr h="468476">
                <a:tc vMerge="1"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2-3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Environmentally</a:t>
                      </a:r>
                      <a:r>
                        <a:rPr lang="en-US" sz="14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Cleared  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Construction****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$114.6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$573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18332"/>
                  </a:ext>
                </a:extLst>
              </a:tr>
              <a:tr h="635649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20">
                          <a:latin typeface="Calibri"/>
                          <a:cs typeface="Calibri"/>
                        </a:rPr>
                        <a:t>Traffic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Controls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at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LB-ELA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Ramps</a:t>
                      </a:r>
                      <a:endParaRPr lang="en-US"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10.0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302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endParaRPr lang="en-US" sz="600" spc="0">
                        <a:latin typeface="Times New Roman"/>
                        <a:cs typeface="Times New Roman"/>
                      </a:endParaRPr>
                    </a:p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75291"/>
                  </a:ext>
                </a:extLst>
              </a:tr>
              <a:tr h="540364">
                <a:tc gridSpan="2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Lids, Caps,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Widened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Bridge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Decks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5.0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820073"/>
                  </a:ext>
                </a:extLst>
              </a:tr>
              <a:tr h="483674">
                <a:tc gridSpan="2">
                  <a:txBody>
                    <a:bodyPr/>
                    <a:lstStyle/>
                    <a:p>
                      <a:pPr marL="0" indent="61913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2829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 Particulate Matter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(PM)</a:t>
                      </a:r>
                      <a:r>
                        <a:rPr lang="en-US" sz="14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Reduction 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2.0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8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170.6</a:t>
                      </a:r>
                      <a:endParaRPr lang="es-419" sz="1400" b="1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4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7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$49.4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10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5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$220.0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 b="1" kern="120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D055-D171-5716-D561-B108E9DAD26D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9A8BF4-617B-4101-BB5E-EFB994DA1D89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5" name="Graphic 14" descr="Alien Face with solid fill">
                <a:extLst>
                  <a:ext uri="{FF2B5EF4-FFF2-40B4-BE49-F238E27FC236}">
                    <a16:creationId xmlns:a16="http://schemas.microsoft.com/office/drawing/2014/main" id="{DD084031-E9A3-39C6-71AF-7FAC91A62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A856C97-02F7-9068-FD03-DF7B330B6AA6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E815465-D14B-8F29-75FE-B970C121CC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7F8FB5E1-54AD-117E-3239-F06DDD88D7AD}"/>
              </a:ext>
            </a:extLst>
          </p:cNvPr>
          <p:cNvSpPr txBox="1"/>
          <p:nvPr/>
        </p:nvSpPr>
        <p:spPr>
          <a:xfrm>
            <a:off x="7662365" y="659371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223180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E7DAD2-BFF2-FC21-0BB9-60F0C98C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231321"/>
            <a:ext cx="9882701" cy="385696"/>
          </a:xfrm>
        </p:spPr>
        <p:txBody>
          <a:bodyPr/>
          <a:lstStyle/>
          <a:p>
            <a:r>
              <a:rPr lang="en-US"/>
              <a:t>Investment Plan Measure R/M Investment Summary –</a:t>
            </a:r>
            <a:br>
              <a:rPr lang="en-US"/>
            </a:br>
            <a:r>
              <a:rPr lang="en-US"/>
              <a:t>Goods Movement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89979-89E6-9222-3AC0-AD05366DE0D6}"/>
              </a:ext>
            </a:extLst>
          </p:cNvPr>
          <p:cNvGrpSpPr/>
          <p:nvPr/>
        </p:nvGrpSpPr>
        <p:grpSpPr>
          <a:xfrm>
            <a:off x="1362580" y="3832490"/>
            <a:ext cx="3331338" cy="2294528"/>
            <a:chOff x="9233423" y="1654900"/>
            <a:chExt cx="2702384" cy="16415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C1B17-3094-7E1D-BB3E-CE5D4E85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0" b="11880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82E257-10C2-5DCA-B206-0D799649929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EF0999-F5BA-A2AB-8EAE-0B704252A723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3D4CB-11D3-03C7-E76E-73E292283588}"/>
                  </a:ext>
                </a:extLst>
              </p:cNvPr>
              <p:cNvSpPr txBox="1"/>
              <p:nvPr/>
            </p:nvSpPr>
            <p:spPr>
              <a:xfrm>
                <a:off x="9233423" y="1700711"/>
                <a:ext cx="2668252" cy="242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Freight Rail Planning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3593C-5E86-89D3-2749-D12997916CCC}"/>
              </a:ext>
            </a:extLst>
          </p:cNvPr>
          <p:cNvGrpSpPr/>
          <p:nvPr/>
        </p:nvGrpSpPr>
        <p:grpSpPr>
          <a:xfrm>
            <a:off x="6695988" y="3832490"/>
            <a:ext cx="3537073" cy="2294528"/>
            <a:chOff x="9233421" y="1654900"/>
            <a:chExt cx="2954099" cy="16415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4BEDC-56FE-8BFF-8DCB-76DD9DA7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t="1049" b="16895"/>
            <a:stretch/>
          </p:blipFill>
          <p:spPr>
            <a:xfrm>
              <a:off x="9257818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D45BF6-7487-A3B0-086D-D3AEF188630D}"/>
                </a:ext>
              </a:extLst>
            </p:cNvPr>
            <p:cNvGrpSpPr/>
            <p:nvPr/>
          </p:nvGrpSpPr>
          <p:grpSpPr>
            <a:xfrm>
              <a:off x="9233421" y="1654900"/>
              <a:ext cx="2954099" cy="338522"/>
              <a:chOff x="9233421" y="1654900"/>
              <a:chExt cx="2954099" cy="33852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2BC54-DD14-1CEF-E951-ACC9279B9A3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34E09-F450-9057-7274-B43AA2465D2F}"/>
                  </a:ext>
                </a:extLst>
              </p:cNvPr>
              <p:cNvSpPr txBox="1"/>
              <p:nvPr/>
            </p:nvSpPr>
            <p:spPr>
              <a:xfrm>
                <a:off x="9233421" y="1716066"/>
                <a:ext cx="2954099" cy="2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On-Dock Freight Rail Facilities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86C55F-FCAB-AC73-3111-0510C21CD3FD}"/>
              </a:ext>
            </a:extLst>
          </p:cNvPr>
          <p:cNvGrpSpPr/>
          <p:nvPr/>
        </p:nvGrpSpPr>
        <p:grpSpPr>
          <a:xfrm>
            <a:off x="1409081" y="1291290"/>
            <a:ext cx="3327738" cy="377926"/>
            <a:chOff x="9253295" y="1647547"/>
            <a:chExt cx="2738459" cy="3267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2FDE6-F58D-29B2-AC84-354C0AE7827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294CA1-01B5-DCDA-3A35-70319CD85AE4}"/>
                </a:ext>
              </a:extLst>
            </p:cNvPr>
            <p:cNvSpPr txBox="1"/>
            <p:nvPr/>
          </p:nvSpPr>
          <p:spPr>
            <a:xfrm>
              <a:off x="9253295" y="1647547"/>
              <a:ext cx="2738459" cy="30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Truck Program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ADFA4-772B-9920-404C-361EDB0339C6}"/>
              </a:ext>
            </a:extLst>
          </p:cNvPr>
          <p:cNvGrpSpPr/>
          <p:nvPr/>
        </p:nvGrpSpPr>
        <p:grpSpPr>
          <a:xfrm>
            <a:off x="6695988" y="1325960"/>
            <a:ext cx="3170149" cy="378080"/>
            <a:chOff x="9257819" y="1654900"/>
            <a:chExt cx="2677988" cy="319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A017A5-DB18-952B-F136-5B16404DFDC0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F76F5B-0184-2238-932C-D3A7ADBD8E0B}"/>
                </a:ext>
              </a:extLst>
            </p:cNvPr>
            <p:cNvSpPr txBox="1"/>
            <p:nvPr/>
          </p:nvSpPr>
          <p:spPr>
            <a:xfrm>
              <a:off x="9267338" y="1670008"/>
              <a:ext cx="2668250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Locomotive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079F79-4954-948B-2308-A434C25D328D}"/>
              </a:ext>
            </a:extLst>
          </p:cNvPr>
          <p:cNvSpPr txBox="1"/>
          <p:nvPr/>
        </p:nvSpPr>
        <p:spPr>
          <a:xfrm>
            <a:off x="6695728" y="1683510"/>
            <a:ext cx="3170150" cy="18725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Where Do Electric Trucks Charge? - Union of Concerned Scientists">
            <a:extLst>
              <a:ext uri="{FF2B5EF4-FFF2-40B4-BE49-F238E27FC236}">
                <a16:creationId xmlns:a16="http://schemas.microsoft.com/office/drawing/2014/main" id="{A6DB6270-45C6-0332-3445-EA24CFE2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71" y="1664514"/>
            <a:ext cx="3245772" cy="1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cific Harbor Line displays battery locomotive at ceremony for engineers -  Trains">
            <a:extLst>
              <a:ext uri="{FF2B5EF4-FFF2-40B4-BE49-F238E27FC236}">
                <a16:creationId xmlns:a16="http://schemas.microsoft.com/office/drawing/2014/main" id="{F1C4F45F-427A-BC91-ED13-D8635BCF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47" y="1692772"/>
            <a:ext cx="2148618" cy="18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ECEDEA-BF1F-1BA5-9D0E-F1BADCF6FDED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2452478-0047-7013-E592-339929ED0A51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24" name="Graphic 23" descr="Alien Face with solid fill">
                <a:extLst>
                  <a:ext uri="{FF2B5EF4-FFF2-40B4-BE49-F238E27FC236}">
                    <a16:creationId xmlns:a16="http://schemas.microsoft.com/office/drawing/2014/main" id="{4DFF3ED1-735B-C619-1DCA-73CB4887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1613750-DF69-4885-5D2A-51AAF0B94D6C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4C8DF3-ABC1-591B-BD64-991F5904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DD2AD49F-CEF3-8300-AD06-A3C798A382D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27127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644" y="-171010"/>
            <a:ext cx="10515600" cy="1325563"/>
          </a:xfrm>
        </p:spPr>
        <p:txBody>
          <a:bodyPr/>
          <a:lstStyle/>
          <a:p>
            <a:r>
              <a:rPr lang="en-US"/>
              <a:t>Investment Plan 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112069" y="1443347"/>
            <a:ext cx="7716675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:  			$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61.0M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		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$19.0M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$18.0M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$80.0M</a:t>
            </a:r>
            <a:endParaRPr lang="en-US" sz="2400" b="1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47223-1643-1F49-D0E5-1A311441039C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A8C2A8B-DB37-810F-260F-FCA18F3AAF8B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6B02B5A5-F5E8-79B8-4D06-2C56282A3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E81100-F54E-6F0A-1D76-E4E0DCC607AF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6C94AF-8E2C-8AA2-5259-4E00E07FD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82B85F16-0686-C09F-8D43-005AB1A75828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800176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EDDF600-CB76-0FBB-C05F-45D23496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1" y="267607"/>
            <a:ext cx="10075884" cy="42862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12132FC-B096-6157-50A9-B75044556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976778"/>
              </p:ext>
            </p:extLst>
          </p:nvPr>
        </p:nvGraphicFramePr>
        <p:xfrm>
          <a:off x="587527" y="1115351"/>
          <a:ext cx="10634595" cy="49576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9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44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5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  LB-ELA_0004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Long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Beach-East Los Angeles  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Corridor 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Clean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Truck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0" spc="0">
                          <a:latin typeface="Calibri"/>
                          <a:cs typeface="Calibri"/>
                        </a:rPr>
                        <a:t> (Also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 b="0" spc="0">
                          <a:latin typeface="Calibri"/>
                          <a:cs typeface="Calibri"/>
                        </a:rPr>
                        <a:t>  referred to as </a:t>
                      </a:r>
                      <a:r>
                        <a:rPr lang="en-US" sz="1400" b="0">
                          <a:latin typeface="Calibri"/>
                          <a:cs typeface="Calibri"/>
                        </a:rPr>
                        <a:t>ZE </a:t>
                      </a:r>
                      <a:r>
                        <a:rPr lang="en-US" sz="1400" b="0" spc="-10">
                          <a:latin typeface="Calibri"/>
                          <a:cs typeface="Calibri"/>
                        </a:rPr>
                        <a:t>Truck Program)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1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3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50.0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en-US" sz="14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$200.0</a:t>
                      </a: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       </a:t>
                      </a: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LB-ELA_0023</a:t>
                      </a: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Clean Truck Infrastructure</a:t>
                      </a: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28345" lvl="0" algn="l">
                        <a:lnSpc>
                          <a:spcPct val="100000"/>
                        </a:lnSpc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24085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LB-ELA_0217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Freight Rail Electrification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8961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10.0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153563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LB-ELA_0151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Goods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Movement Freight Rail</a:t>
                      </a:r>
                      <a:r>
                        <a:rPr lang="en-US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Study</a:t>
                      </a:r>
                      <a:endParaRPr lang="en-US"/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728345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$1.0</a:t>
                      </a:r>
                      <a:endParaRPr lang="es-419"/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7298"/>
                  </a:ext>
                </a:extLst>
              </a:tr>
              <a:tr h="4619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800" b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61.0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654">
                <a:tc gridSpan="2">
                  <a:txBody>
                    <a:bodyPr/>
                    <a:lstStyle/>
                    <a:p>
                      <a:pPr marL="1030605">
                        <a:lnSpc>
                          <a:spcPct val="100000"/>
                        </a:lnSpc>
                      </a:pPr>
                      <a:endParaRPr lang="en-US" sz="1050" b="0">
                        <a:latin typeface="Times New Roman"/>
                        <a:cs typeface="Times New Roman"/>
                      </a:endParaRPr>
                    </a:p>
                    <a:p>
                      <a:pPr marL="1030605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19.0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6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Movement</a:t>
                      </a:r>
                      <a:r>
                        <a:rPr sz="1400" b="1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419" sz="1400" b="1">
                        <a:latin typeface="Times New Roman"/>
                        <a:cs typeface="Times New Roman"/>
                      </a:endParaRPr>
                    </a:p>
                    <a:p>
                      <a:pPr marL="688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$80.0</a:t>
                      </a: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009F10-7F58-2C6E-246F-8A8ABA6EFCC1}"/>
              </a:ext>
            </a:extLst>
          </p:cNvPr>
          <p:cNvSpPr txBox="1"/>
          <p:nvPr/>
        </p:nvSpPr>
        <p:spPr>
          <a:xfrm>
            <a:off x="7374109" y="6116218"/>
            <a:ext cx="394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*Estimated project costs are totaled from individual city submissions.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2DE5D8-22E0-E85B-7E23-DC50A74200E8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F3EB66-6938-C26A-90E4-00F6291DD89F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9" name="Graphic 8" descr="Alien Face with solid fill">
                <a:extLst>
                  <a:ext uri="{FF2B5EF4-FFF2-40B4-BE49-F238E27FC236}">
                    <a16:creationId xmlns:a16="http://schemas.microsoft.com/office/drawing/2014/main" id="{31DC3FB0-DF95-D8CB-CFC4-6D3407385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DB9B4A6-2A2E-65CD-A80D-5FEF8DD388CD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1827D3-7AF8-78B2-860F-45EA61E96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3728C3C1-FEA1-4CD7-DC82-6FB0CCF86C55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6836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" y="255844"/>
            <a:ext cx="9045633" cy="429145"/>
          </a:xfrm>
        </p:spPr>
        <p:txBody>
          <a:bodyPr/>
          <a:lstStyle/>
          <a:p>
            <a:r>
              <a:rPr lang="en-US"/>
              <a:t>Facilitators</a:t>
            </a:r>
            <a:endParaRPr lang="en-US" i="1">
              <a:solidFill>
                <a:srgbClr val="FFFF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04E7B5-82C4-A369-213C-B9988EA8F8D3}"/>
              </a:ext>
            </a:extLst>
          </p:cNvPr>
          <p:cNvGrpSpPr/>
          <p:nvPr/>
        </p:nvGrpSpPr>
        <p:grpSpPr>
          <a:xfrm>
            <a:off x="1040686" y="2794527"/>
            <a:ext cx="5130055" cy="1480134"/>
            <a:chOff x="4498704" y="384765"/>
            <a:chExt cx="5130055" cy="1480134"/>
          </a:xfrm>
        </p:grpSpPr>
        <p:pic>
          <p:nvPicPr>
            <p:cNvPr id="26" name="Picture 25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9954C3F6-B0A8-55CB-5BC7-EDF75102D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F230CC88-BA4C-EF53-E3CE-5E7A6FF70C9A}"/>
                </a:ext>
              </a:extLst>
            </p:cNvPr>
            <p:cNvSpPr txBox="1"/>
            <p:nvPr/>
          </p:nvSpPr>
          <p:spPr>
            <a:xfrm>
              <a:off x="5863934" y="391387"/>
              <a:ext cx="376482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419" b="1"/>
            </a:p>
            <a:p>
              <a:endParaRPr lang="es-419" b="1">
                <a:ea typeface="Calibri"/>
                <a:cs typeface="Calibri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B69DA9-C588-EFFE-3484-81FBD70502CE}"/>
              </a:ext>
            </a:extLst>
          </p:cNvPr>
          <p:cNvGrpSpPr/>
          <p:nvPr/>
        </p:nvGrpSpPr>
        <p:grpSpPr>
          <a:xfrm>
            <a:off x="2397874" y="3096221"/>
            <a:ext cx="4550983" cy="746952"/>
            <a:chOff x="3964899" y="5018790"/>
            <a:chExt cx="4550983" cy="74695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A6F6FA-9EE5-8A3B-0808-AC72E467616B}"/>
                </a:ext>
              </a:extLst>
            </p:cNvPr>
            <p:cNvSpPr txBox="1"/>
            <p:nvPr/>
          </p:nvSpPr>
          <p:spPr>
            <a:xfrm>
              <a:off x="3988585" y="5018790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/>
                <a:t>Lilian De Loza-Gutierrez</a:t>
              </a:r>
              <a:endParaRPr lang="en-US" sz="2000" b="1" dirty="0">
                <a:ea typeface="Calibri"/>
                <a:cs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641E1B-502E-5F0F-85AA-4E7B8BB7CEA6}"/>
                </a:ext>
              </a:extLst>
            </p:cNvPr>
            <p:cNvSpPr txBox="1"/>
            <p:nvPr/>
          </p:nvSpPr>
          <p:spPr>
            <a:xfrm>
              <a:off x="3964899" y="5365632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i="1">
                  <a:cs typeface="Arial"/>
                </a:rPr>
                <a:t>Community Relations</a:t>
              </a:r>
            </a:p>
          </p:txBody>
        </p:sp>
      </p:grpSp>
      <p:pic>
        <p:nvPicPr>
          <p:cNvPr id="37" name="Picture 36" descr="A person in a suit smiling&#10;&#10;Description automatically generated">
            <a:extLst>
              <a:ext uri="{FF2B5EF4-FFF2-40B4-BE49-F238E27FC236}">
                <a16:creationId xmlns:a16="http://schemas.microsoft.com/office/drawing/2014/main" id="{CBF40DBD-C9B1-F465-8A13-B9DA4BEA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31" y="1678030"/>
            <a:ext cx="1295668" cy="15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14">
            <a:extLst>
              <a:ext uri="{FF2B5EF4-FFF2-40B4-BE49-F238E27FC236}">
                <a16:creationId xmlns:a16="http://schemas.microsoft.com/office/drawing/2014/main" id="{355AB159-4CC7-E976-574D-94B3361E43E7}"/>
              </a:ext>
            </a:extLst>
          </p:cNvPr>
          <p:cNvSpPr txBox="1"/>
          <p:nvPr/>
        </p:nvSpPr>
        <p:spPr>
          <a:xfrm>
            <a:off x="8456929" y="2136687"/>
            <a:ext cx="25499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/>
              <a:t>Robert </a:t>
            </a:r>
            <a:r>
              <a:rPr lang="es-419" sz="2000" b="1" err="1"/>
              <a:t>Cálix</a:t>
            </a:r>
            <a:endParaRPr lang="en-US" sz="2000"/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F3109A71-2E34-53EC-EF8A-A1E00743DE88}"/>
              </a:ext>
            </a:extLst>
          </p:cNvPr>
          <p:cNvSpPr txBox="1"/>
          <p:nvPr/>
        </p:nvSpPr>
        <p:spPr>
          <a:xfrm>
            <a:off x="8456929" y="2462586"/>
            <a:ext cx="31549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i="1">
                <a:cs typeface="Arial"/>
              </a:rPr>
              <a:t>Cal </a:t>
            </a:r>
            <a:r>
              <a:rPr lang="es-419" sz="2000" i="1" err="1">
                <a:cs typeface="Arial"/>
              </a:rPr>
              <a:t>Strategic</a:t>
            </a:r>
            <a:r>
              <a:rPr lang="es-419" sz="2000" i="1">
                <a:cs typeface="Arial"/>
              </a:rPr>
              <a:t> Management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489867-06EA-6D62-F876-80FDBAA4E3DA}"/>
              </a:ext>
            </a:extLst>
          </p:cNvPr>
          <p:cNvGrpSpPr/>
          <p:nvPr/>
        </p:nvGrpSpPr>
        <p:grpSpPr>
          <a:xfrm>
            <a:off x="8404975" y="3874551"/>
            <a:ext cx="4550983" cy="746952"/>
            <a:chOff x="2326293" y="3917846"/>
            <a:chExt cx="4550983" cy="746952"/>
          </a:xfrm>
        </p:grpSpPr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E0F3D5A4-9237-DAE1-A49C-2A7E0D8C5631}"/>
                </a:ext>
              </a:extLst>
            </p:cNvPr>
            <p:cNvSpPr txBox="1"/>
            <p:nvPr/>
          </p:nvSpPr>
          <p:spPr>
            <a:xfrm>
              <a:off x="2349979" y="3917846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/>
                <a:t>Laura Hernandez</a:t>
              </a:r>
              <a:endParaRPr lang="en-US" sz="2000" b="1">
                <a:ea typeface="Calibri"/>
                <a:cs typeface="Calibri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454274E2-63C8-9EDE-540F-4A861D82D741}"/>
                </a:ext>
              </a:extLst>
            </p:cNvPr>
            <p:cNvSpPr txBox="1"/>
            <p:nvPr/>
          </p:nvSpPr>
          <p:spPr>
            <a:xfrm>
              <a:off x="2326293" y="4264688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i="1">
                  <a:cs typeface="Arial"/>
                </a:rPr>
                <a:t>Arellano Associates</a:t>
              </a:r>
              <a:endParaRPr lang="en-US" sz="2000" i="1">
                <a:ea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1" name="Graphic 12">
            <a:extLst>
              <a:ext uri="{FF2B5EF4-FFF2-40B4-BE49-F238E27FC236}">
                <a16:creationId xmlns:a16="http://schemas.microsoft.com/office/drawing/2014/main" id="{36AFDC2E-1A6F-A85C-E481-CE3D3D9DB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64" t="4267" r="3100" b="22436"/>
          <a:stretch/>
        </p:blipFill>
        <p:spPr>
          <a:xfrm>
            <a:off x="6772831" y="3576809"/>
            <a:ext cx="1294620" cy="14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9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ter Chicago to St. Louis Trains Likely to Increase Car Traffic |  Planetizen News">
            <a:extLst>
              <a:ext uri="{FF2B5EF4-FFF2-40B4-BE49-F238E27FC236}">
                <a16:creationId xmlns:a16="http://schemas.microsoft.com/office/drawing/2014/main" id="{02337634-1D81-5846-7F55-68D728A1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 bwMode="auto">
          <a:xfrm>
            <a:off x="553033" y="4071710"/>
            <a:ext cx="3179268" cy="17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tro says Downtown LA bus-only lane has yielded 'no complaints' - Curbed LA">
            <a:extLst>
              <a:ext uri="{FF2B5EF4-FFF2-40B4-BE49-F238E27FC236}">
                <a16:creationId xmlns:a16="http://schemas.microsoft.com/office/drawing/2014/main" id="{FB53DED1-7572-397D-C44E-1E5212A4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18060"/>
          <a:stretch/>
        </p:blipFill>
        <p:spPr bwMode="auto">
          <a:xfrm>
            <a:off x="6106661" y="1651697"/>
            <a:ext cx="3162383" cy="18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96A3E-E757-D270-FF16-66345AC81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98" r="14141" b="1352"/>
          <a:stretch/>
        </p:blipFill>
        <p:spPr>
          <a:xfrm>
            <a:off x="8011381" y="4131708"/>
            <a:ext cx="3199078" cy="1729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9AEA4-2051-705F-2668-BF93E6D8A7D3}"/>
              </a:ext>
            </a:extLst>
          </p:cNvPr>
          <p:cNvSpPr/>
          <p:nvPr/>
        </p:nvSpPr>
        <p:spPr>
          <a:xfrm>
            <a:off x="8001653" y="3871093"/>
            <a:ext cx="3208806" cy="304906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565BE-E48B-4CEC-389A-0341484C414A}"/>
              </a:ext>
            </a:extLst>
          </p:cNvPr>
          <p:cNvSpPr txBox="1"/>
          <p:nvPr/>
        </p:nvSpPr>
        <p:spPr>
          <a:xfrm>
            <a:off x="8000841" y="3843682"/>
            <a:ext cx="346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Improved Transit Amenities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83916-550A-0BB8-2057-9EE8AFFFF6C8}"/>
              </a:ext>
            </a:extLst>
          </p:cNvPr>
          <p:cNvSpPr/>
          <p:nvPr/>
        </p:nvSpPr>
        <p:spPr>
          <a:xfrm>
            <a:off x="1875817" y="1368089"/>
            <a:ext cx="3176365" cy="627821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CCC05-D863-DD6F-C5AD-A6EA9D3D67D6}"/>
              </a:ext>
            </a:extLst>
          </p:cNvPr>
          <p:cNvSpPr txBox="1"/>
          <p:nvPr/>
        </p:nvSpPr>
        <p:spPr>
          <a:xfrm>
            <a:off x="1882594" y="1401551"/>
            <a:ext cx="3176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Transit Service Improvements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2376D-213F-476B-EC86-E8F81CFF03C3}"/>
              </a:ext>
            </a:extLst>
          </p:cNvPr>
          <p:cNvSpPr/>
          <p:nvPr/>
        </p:nvSpPr>
        <p:spPr>
          <a:xfrm>
            <a:off x="6085340" y="1385447"/>
            <a:ext cx="3170149" cy="369332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61EF9-06FB-0238-7C45-967F8194FC0E}"/>
              </a:ext>
            </a:extLst>
          </p:cNvPr>
          <p:cNvSpPr txBox="1"/>
          <p:nvPr/>
        </p:nvSpPr>
        <p:spPr>
          <a:xfrm>
            <a:off x="6176048" y="1422615"/>
            <a:ext cx="317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Priority Lanes</a:t>
            </a:r>
          </a:p>
        </p:txBody>
      </p:sp>
      <p:pic>
        <p:nvPicPr>
          <p:cNvPr id="14" name="Picture 2" descr="Blue Line train collides with car in Long Beach | KPCC - NPR News for  Southern California - 89.3 FM">
            <a:extLst>
              <a:ext uri="{FF2B5EF4-FFF2-40B4-BE49-F238E27FC236}">
                <a16:creationId xmlns:a16="http://schemas.microsoft.com/office/drawing/2014/main" id="{57427163-FBA2-0DBA-4872-7589798A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r="1" b="16529"/>
          <a:stretch/>
        </p:blipFill>
        <p:spPr bwMode="auto">
          <a:xfrm>
            <a:off x="1846880" y="1766013"/>
            <a:ext cx="3205302" cy="1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C97C6F-AE24-2CD0-824B-EFEA4656F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" b="5440"/>
          <a:stretch/>
        </p:blipFill>
        <p:spPr>
          <a:xfrm>
            <a:off x="4188958" y="4171898"/>
            <a:ext cx="3170129" cy="16891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39E1AA-BDE1-C870-A5E9-6EC0EC0168AC}"/>
              </a:ext>
            </a:extLst>
          </p:cNvPr>
          <p:cNvSpPr/>
          <p:nvPr/>
        </p:nvSpPr>
        <p:spPr>
          <a:xfrm>
            <a:off x="4189480" y="3837213"/>
            <a:ext cx="3176365" cy="338103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A50DE-6211-49EF-0213-CEE12A954321}"/>
              </a:ext>
            </a:extLst>
          </p:cNvPr>
          <p:cNvSpPr txBox="1"/>
          <p:nvPr/>
        </p:nvSpPr>
        <p:spPr>
          <a:xfrm>
            <a:off x="4148898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88739E-F48C-C6A8-2D12-485283BE3C31}"/>
              </a:ext>
            </a:extLst>
          </p:cNvPr>
          <p:cNvSpPr txBox="1">
            <a:spLocks/>
          </p:cNvSpPr>
          <p:nvPr/>
        </p:nvSpPr>
        <p:spPr>
          <a:xfrm>
            <a:off x="196358" y="0"/>
            <a:ext cx="10748005" cy="96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 </a:t>
            </a:r>
          </a:p>
          <a:p>
            <a:r>
              <a:rPr lang="en-US"/>
              <a:t>Transit</a:t>
            </a:r>
            <a:endParaRPr lang="en-US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A68902-F305-F2FC-67FB-EC0A770FF0FD}"/>
              </a:ext>
            </a:extLst>
          </p:cNvPr>
          <p:cNvSpPr txBox="1"/>
          <p:nvPr/>
        </p:nvSpPr>
        <p:spPr>
          <a:xfrm>
            <a:off x="660762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D7CC07-07BA-DF36-9B7D-2833D0B0F617}"/>
              </a:ext>
            </a:extLst>
          </p:cNvPr>
          <p:cNvSpPr/>
          <p:nvPr/>
        </p:nvSpPr>
        <p:spPr>
          <a:xfrm>
            <a:off x="550166" y="3871093"/>
            <a:ext cx="3176365" cy="321688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19AE6-ECEA-4204-F574-4AF69B7020F1}"/>
              </a:ext>
            </a:extLst>
          </p:cNvPr>
          <p:cNvSpPr txBox="1"/>
          <p:nvPr/>
        </p:nvSpPr>
        <p:spPr>
          <a:xfrm>
            <a:off x="553097" y="3870263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Quad Gates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CEE2A0-BCD4-5D8C-8DAF-83F5DA55E68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95BB28-6284-541E-93AD-40EDCFC73653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31" name="Graphic 30" descr="Alien Face with solid fill">
                <a:extLst>
                  <a:ext uri="{FF2B5EF4-FFF2-40B4-BE49-F238E27FC236}">
                    <a16:creationId xmlns:a16="http://schemas.microsoft.com/office/drawing/2014/main" id="{ED04825B-7F4A-F840-0C8C-3A2F511FE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06D7685-137B-218F-EDB6-6E48FFACA3A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AutoShape 2" descr="Icons and Pictograms – Making Metro">
              <a:extLst>
                <a:ext uri="{FF2B5EF4-FFF2-40B4-BE49-F238E27FC236}">
                  <a16:creationId xmlns:a16="http://schemas.microsoft.com/office/drawing/2014/main" id="{CB080D00-35C4-F6B4-4EF0-F7842EBE85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6">
              <a:extLst>
                <a:ext uri="{FF2B5EF4-FFF2-40B4-BE49-F238E27FC236}">
                  <a16:creationId xmlns:a16="http://schemas.microsoft.com/office/drawing/2014/main" id="{4D8FA2D6-F30A-4EBA-8D46-FA069F3D36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D2CC48FE-A442-E598-40AB-6A67C2DAE7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1">
            <a:extLst>
              <a:ext uri="{FF2B5EF4-FFF2-40B4-BE49-F238E27FC236}">
                <a16:creationId xmlns:a16="http://schemas.microsoft.com/office/drawing/2014/main" id="{48FABB04-E5E1-CE82-3D0B-8A17FDCB71C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93503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91" y="-194654"/>
            <a:ext cx="10515600" cy="1325563"/>
          </a:xfrm>
        </p:spPr>
        <p:txBody>
          <a:bodyPr/>
          <a:lstStyle/>
          <a:p>
            <a:r>
              <a:rPr lang="en-US"/>
              <a:t>Investment Plan Measure R/M Investment Summary – Transit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819192" y="1356675"/>
            <a:ext cx="7601033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$29.0M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$5.0M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				$24.0M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$96M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$9.6M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$4.8M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81.6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$125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</a:rPr>
              <a:t>.0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F42FB8-FEBA-DB90-0C8A-1ED50B532C9F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2766F96-457C-F3BF-D79A-18B7A0F1E5CB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6" name="Graphic 15" descr="Alien Face with solid fill">
                <a:extLst>
                  <a:ext uri="{FF2B5EF4-FFF2-40B4-BE49-F238E27FC236}">
                    <a16:creationId xmlns:a16="http://schemas.microsoft.com/office/drawing/2014/main" id="{42C9CFF9-ECE6-415B-183D-FDBBD107C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D5321DD-5F83-FB8B-8E8A-4C672900320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utoShape 2" descr="Icons and Pictograms – Making Metro">
              <a:extLst>
                <a:ext uri="{FF2B5EF4-FFF2-40B4-BE49-F238E27FC236}">
                  <a16:creationId xmlns:a16="http://schemas.microsoft.com/office/drawing/2014/main" id="{A21DEC5F-6712-4666-D774-CDB64ADBCE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utoShape 6">
              <a:extLst>
                <a:ext uri="{FF2B5EF4-FFF2-40B4-BE49-F238E27FC236}">
                  <a16:creationId xmlns:a16="http://schemas.microsoft.com/office/drawing/2014/main" id="{BD37244E-05F4-0902-A839-542DA8521D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E7A87756-A8F0-6C43-37FA-9B46B35B2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">
            <a:extLst>
              <a:ext uri="{FF2B5EF4-FFF2-40B4-BE49-F238E27FC236}">
                <a16:creationId xmlns:a16="http://schemas.microsoft.com/office/drawing/2014/main" id="{8A6EC4B5-EB76-9D90-1842-F92238CE5AB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138496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56F2B471-5565-24D3-230D-F58B34DB8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309119"/>
              </p:ext>
            </p:extLst>
          </p:nvPr>
        </p:nvGraphicFramePr>
        <p:xfrm>
          <a:off x="462454" y="1016352"/>
          <a:ext cx="11264290" cy="500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6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65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Project ID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Name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2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2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2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200" b="1" spc="-5">
                          <a:latin typeface="Calibri"/>
                          <a:cs typeface="Calibri"/>
                        </a:rPr>
                        <a:t>*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>
                          <a:latin typeface="Calibri"/>
                          <a:cs typeface="Calibri"/>
                        </a:rPr>
                        <a:t>Phase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LB-ELA_0203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Stop</a:t>
                      </a:r>
                      <a:r>
                        <a:rPr sz="12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Improvements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19.0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19.0*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LB-ELA_0175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Install Quad Safety Gates at all </a:t>
                      </a:r>
                      <a:r>
                        <a:rPr sz="1200">
                          <a:latin typeface="Calibri"/>
                          <a:cs typeface="Calibri"/>
                        </a:rPr>
                        <a:t>A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Line [Blue Line]</a:t>
                      </a:r>
                      <a:r>
                        <a:rPr sz="120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Crossings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5.0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5.0*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Compton Transit </a:t>
                      </a:r>
                      <a:r>
                        <a:rPr sz="1200">
                          <a:latin typeface="Calibri"/>
                          <a:cs typeface="Calibri"/>
                        </a:rPr>
                        <a:t>Management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Operations </a:t>
                      </a:r>
                      <a:r>
                        <a:rPr sz="1200">
                          <a:latin typeface="Calibri"/>
                          <a:cs typeface="Calibri"/>
                        </a:rPr>
                        <a:t>Center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Enhancements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Calibri"/>
                          <a:cs typeface="Calibri"/>
                        </a:rPr>
                        <a:t>2.0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$27.0**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260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(Atlantic</a:t>
                      </a:r>
                      <a:r>
                        <a:rPr sz="120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LB-ELA_0144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111</a:t>
                      </a:r>
                      <a:r>
                        <a:rPr sz="120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(Florence)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LB-ELA_0141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60 (Long Beach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LB-ELA_0142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108</a:t>
                      </a:r>
                      <a:r>
                        <a:rPr sz="12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(Slauson)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3020"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200" b="1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$29.0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Program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96.0</a:t>
                      </a:r>
                      <a:endParaRPr lang="es-419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2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2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Transit</a:t>
                      </a:r>
                      <a:r>
                        <a:rPr sz="1200" b="1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125.0</a:t>
                      </a: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7FF5E4-9FE7-5561-6B1D-E53B37094712}"/>
              </a:ext>
            </a:extLst>
          </p:cNvPr>
          <p:cNvSpPr txBox="1"/>
          <p:nvPr/>
        </p:nvSpPr>
        <p:spPr>
          <a:xfrm>
            <a:off x="7792654" y="6019147"/>
            <a:ext cx="39340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*Estimated project costs are totaled from individual city submissions.</a:t>
            </a:r>
          </a:p>
          <a:p>
            <a:r>
              <a:rPr lang="en-US" sz="1000" i="1"/>
              <a:t>** Total cost based on installation of a defined number of improvements.</a:t>
            </a:r>
          </a:p>
          <a:p>
            <a:r>
              <a:rPr lang="en-US" sz="1000" i="1"/>
              <a:t>***Project cost based on Blue Line First Last Mile estimate for Compton.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5B53D2-FC48-B086-3DF4-C088E76BA4ED}"/>
              </a:ext>
            </a:extLst>
          </p:cNvPr>
          <p:cNvSpPr txBox="1">
            <a:spLocks/>
          </p:cNvSpPr>
          <p:nvPr/>
        </p:nvSpPr>
        <p:spPr>
          <a:xfrm>
            <a:off x="102320" y="-2045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 Transit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E3CED-3F87-1B1C-1082-88D18D7406A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EA1C0E-C4AD-1ED3-5F08-A9F2E7D03094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8" name="Graphic 17" descr="Alien Face with solid fill">
                <a:extLst>
                  <a:ext uri="{FF2B5EF4-FFF2-40B4-BE49-F238E27FC236}">
                    <a16:creationId xmlns:a16="http://schemas.microsoft.com/office/drawing/2014/main" id="{749AE989-AA9A-B51A-4ADD-6F4E971F8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46EE88A-6A03-1D83-27C7-B622417F0E2E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AutoShape 2" descr="Icons and Pictograms – Making Metro">
              <a:extLst>
                <a:ext uri="{FF2B5EF4-FFF2-40B4-BE49-F238E27FC236}">
                  <a16:creationId xmlns:a16="http://schemas.microsoft.com/office/drawing/2014/main" id="{A76EFCDF-B19D-6C22-683D-8F55E55C2C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CDD4D340-DBAD-8EC1-C29D-70AB0FE14F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31AD5960-9582-7613-B3E0-ABD637A4B4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FE65715E-E605-2463-20B6-104ABCA4FAD9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706537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AAED9-3CD6-71B8-1A64-8EE305C9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69" y="265026"/>
            <a:ext cx="9639544" cy="406734"/>
          </a:xfrm>
        </p:spPr>
        <p:txBody>
          <a:bodyPr/>
          <a:lstStyle/>
          <a:p>
            <a:r>
              <a:rPr lang="en-US">
                <a:cs typeface="Calibri"/>
              </a:rPr>
              <a:t>Explore the LB-ELA Corridor StoryMap &amp; Dashboard!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5D5882B-709B-43AC-DBE9-CF1F67BC08B9}"/>
              </a:ext>
            </a:extLst>
          </p:cNvPr>
          <p:cNvSpPr txBox="1"/>
          <p:nvPr/>
        </p:nvSpPr>
        <p:spPr>
          <a:xfrm>
            <a:off x="4056435" y="6583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4C23CE6-2038-7236-FCD3-F93A74738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49" y="4792702"/>
            <a:ext cx="1596905" cy="1596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E5650-BEE0-E5F6-303D-9F5235EE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56" y="1170456"/>
            <a:ext cx="5624275" cy="3365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0EEE5-3C1A-3E63-1B49-591A4A99A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32" r="17215"/>
          <a:stretch/>
        </p:blipFill>
        <p:spPr>
          <a:xfrm>
            <a:off x="7028166" y="1170456"/>
            <a:ext cx="4614649" cy="3450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89C78-0E7D-7CE2-A80A-4C51BC6EAAAD}"/>
              </a:ext>
            </a:extLst>
          </p:cNvPr>
          <p:cNvSpPr txBox="1"/>
          <p:nvPr/>
        </p:nvSpPr>
        <p:spPr>
          <a:xfrm>
            <a:off x="5426762" y="5391099"/>
            <a:ext cx="353083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sz="2000" i="1">
                <a:solidFill>
                  <a:srgbClr val="0070C0"/>
                </a:solidFill>
                <a:latin typeface="ScalaSansPro-Ita"/>
              </a:rPr>
              <a:t> </a:t>
            </a:r>
            <a:endParaRPr lang="en-US" sz="1800" b="1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E826A-3B27-0252-8203-FD03ED6358BA}"/>
              </a:ext>
            </a:extLst>
          </p:cNvPr>
          <p:cNvSpPr/>
          <p:nvPr/>
        </p:nvSpPr>
        <p:spPr>
          <a:xfrm>
            <a:off x="2985945" y="4620987"/>
            <a:ext cx="6251803" cy="1906720"/>
          </a:xfrm>
          <a:prstGeom prst="roundRect">
            <a:avLst/>
          </a:prstGeom>
          <a:noFill/>
          <a:ln w="38100">
            <a:solidFill>
              <a:srgbClr val="2AB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558E8AD6-63C4-9C0C-18AA-3F3A50F68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070" y="1905000"/>
            <a:ext cx="3428393" cy="24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5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3346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Next Phase of Public Engagement Efforts</a:t>
            </a:r>
          </a:p>
        </p:txBody>
      </p:sp>
    </p:spTree>
    <p:extLst>
      <p:ext uri="{BB962C8B-B14F-4D97-AF65-F5344CB8AC3E}">
        <p14:creationId xmlns:p14="http://schemas.microsoft.com/office/powerpoint/2010/main" val="2508170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In-Person 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076830"/>
              </p:ext>
            </p:extLst>
          </p:nvPr>
        </p:nvGraphicFramePr>
        <p:xfrm>
          <a:off x="316775" y="1117681"/>
          <a:ext cx="9045632" cy="5221946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670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In-Person  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Meeting Location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Thursday, February 1,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n-US" sz="18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Wed., February 7, 2024 </a:t>
                      </a:r>
                    </a:p>
                    <a:p>
                      <a:pPr algn="l" fontAlgn="base"/>
                      <a:r>
                        <a:rPr lang="en-US" sz="18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Bateman Hall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fontAlgn="base"/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Lynwood, CA 90262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BEACH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Monday, February 12, 2024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6-8pm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Museum of Latin American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628 Alamitos Ave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Beach, CA 90802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Wed., February 21,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</a:rPr>
                        <a:t>East Rancho Dominguez Park</a:t>
                      </a:r>
                      <a:endParaRPr lang="en-US" sz="1800" dirty="0">
                        <a:effectLst/>
                      </a:endParaRPr>
                    </a:p>
                    <a:p>
                      <a:pPr fontAlgn="base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East Compton, CA 90221</a:t>
                      </a:r>
                      <a:endParaRPr lang="en-US" sz="1800" dirty="0"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D317231-783A-DB2B-F0F9-C8359A3D2988}"/>
              </a:ext>
            </a:extLst>
          </p:cNvPr>
          <p:cNvSpPr txBox="1"/>
          <p:nvPr/>
        </p:nvSpPr>
        <p:spPr>
          <a:xfrm>
            <a:off x="3984811" y="657653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584890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Virtual</a:t>
            </a:r>
            <a:r>
              <a:rPr lang="en-US" b="0" i="1"/>
              <a:t>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788464"/>
              </p:ext>
            </p:extLst>
          </p:nvPr>
        </p:nvGraphicFramePr>
        <p:xfrm>
          <a:off x="324513" y="1019370"/>
          <a:ext cx="9151996" cy="558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46710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Local Streaming Sites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MEETING #1 – Lunch</a:t>
                      </a:r>
                      <a:endParaRPr lang="en-US" sz="2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Thursday, February </a:t>
                      </a: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, 2024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MEETING #2 – Weekend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Saturday, February 3, 2024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Virtual Meeting #3 – Evening</a:t>
                      </a:r>
                      <a:endParaRPr lang="en-US" sz="2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Monday, February 5, 2024</a:t>
                      </a:r>
                      <a:endParaRPr lang="en-US" sz="2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2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MEETING #4 – Evening</a:t>
                      </a:r>
                      <a:endParaRPr lang="en-US" sz="24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Wednesday, Feb. 13, 2024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1D0AABB-5658-BD3C-E31D-32F787554824}"/>
              </a:ext>
            </a:extLst>
          </p:cNvPr>
          <p:cNvSpPr txBox="1"/>
          <p:nvPr/>
        </p:nvSpPr>
        <p:spPr>
          <a:xfrm>
            <a:off x="3984811" y="661714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551167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588-3FAC-8163-1A0F-C88B2804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75" y="255524"/>
            <a:ext cx="9045633" cy="429145"/>
          </a:xfrm>
        </p:spPr>
        <p:txBody>
          <a:bodyPr/>
          <a:lstStyle/>
          <a:p>
            <a:r>
              <a:rPr lang="en-US"/>
              <a:t>Find us at Information Booths &amp; Pop-Ups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39A87-4A32-8701-B6DA-8F4691A07F78}"/>
              </a:ext>
            </a:extLst>
          </p:cNvPr>
          <p:cNvGrpSpPr/>
          <p:nvPr/>
        </p:nvGrpSpPr>
        <p:grpSpPr>
          <a:xfrm>
            <a:off x="287356" y="1604000"/>
            <a:ext cx="1372791" cy="785404"/>
            <a:chOff x="272572" y="3252638"/>
            <a:chExt cx="692168" cy="431494"/>
          </a:xfrm>
        </p:grpSpPr>
        <p:pic>
          <p:nvPicPr>
            <p:cNvPr id="6" name="Graphic 5" descr="Kiosk with solid fill">
              <a:extLst>
                <a:ext uri="{FF2B5EF4-FFF2-40B4-BE49-F238E27FC236}">
                  <a16:creationId xmlns:a16="http://schemas.microsoft.com/office/drawing/2014/main" id="{C5C2D0A0-8098-BE5F-9A0B-13D14C9C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7" name="Graphic 6" descr="Child with balloon with solid fill">
              <a:extLst>
                <a:ext uri="{FF2B5EF4-FFF2-40B4-BE49-F238E27FC236}">
                  <a16:creationId xmlns:a16="http://schemas.microsoft.com/office/drawing/2014/main" id="{6D5353F1-D0EE-921C-B4CF-66B13922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CA147C-30A8-5FD6-304D-949327A9D642}"/>
              </a:ext>
            </a:extLst>
          </p:cNvPr>
          <p:cNvGrpSpPr/>
          <p:nvPr/>
        </p:nvGrpSpPr>
        <p:grpSpPr>
          <a:xfrm>
            <a:off x="300405" y="3879547"/>
            <a:ext cx="1541932" cy="833911"/>
            <a:chOff x="248337" y="4878799"/>
            <a:chExt cx="872585" cy="476752"/>
          </a:xfrm>
        </p:grpSpPr>
        <p:pic>
          <p:nvPicPr>
            <p:cNvPr id="9" name="Graphic 8" descr="Park scene with solid fill">
              <a:extLst>
                <a:ext uri="{FF2B5EF4-FFF2-40B4-BE49-F238E27FC236}">
                  <a16:creationId xmlns:a16="http://schemas.microsoft.com/office/drawing/2014/main" id="{DF864139-45A9-5A83-C4D5-FE211371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0" name="Graphic 9" descr="Kiosk with solid fill">
              <a:extLst>
                <a:ext uri="{FF2B5EF4-FFF2-40B4-BE49-F238E27FC236}">
                  <a16:creationId xmlns:a16="http://schemas.microsoft.com/office/drawing/2014/main" id="{EA3E55EC-52D3-FD87-E66F-8BCC8B6B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B6C04A-6002-C984-0FAB-4976C449B211}"/>
              </a:ext>
            </a:extLst>
          </p:cNvPr>
          <p:cNvSpPr txBox="1"/>
          <p:nvPr/>
        </p:nvSpPr>
        <p:spPr>
          <a:xfrm>
            <a:off x="300405" y="2545682"/>
            <a:ext cx="29513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Information Booths</a:t>
            </a:r>
            <a:endParaRPr lang="en-US" b="1"/>
          </a:p>
          <a:p>
            <a:r>
              <a:rPr lang="en-US" i="1"/>
              <a:t>Local community events</a:t>
            </a:r>
            <a:endParaRPr lang="en-US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B19C6-1752-F321-62FA-E038EF02B67F}"/>
              </a:ext>
            </a:extLst>
          </p:cNvPr>
          <p:cNvSpPr txBox="1"/>
          <p:nvPr/>
        </p:nvSpPr>
        <p:spPr>
          <a:xfrm>
            <a:off x="287356" y="4756556"/>
            <a:ext cx="38925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Pop-Ups at Activity Centers</a:t>
            </a:r>
          </a:p>
          <a:p>
            <a:r>
              <a:rPr lang="en-US" i="1"/>
              <a:t>Transit stations/stops, markets, other</a:t>
            </a:r>
            <a:endParaRPr lang="en-US" sz="1600" i="1"/>
          </a:p>
        </p:txBody>
      </p:sp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6262B917-4538-98E6-2701-3105DE804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C9B5FC72-AB89-FA23-20E1-2787BE936EAD}"/>
              </a:ext>
            </a:extLst>
          </p:cNvPr>
          <p:cNvSpPr txBox="1"/>
          <p:nvPr/>
        </p:nvSpPr>
        <p:spPr>
          <a:xfrm>
            <a:off x="4273562" y="659676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92D9C5-C8C4-7190-64CE-1FE5381840A6}"/>
              </a:ext>
            </a:extLst>
          </p:cNvPr>
          <p:cNvGrpSpPr/>
          <p:nvPr/>
        </p:nvGrpSpPr>
        <p:grpSpPr>
          <a:xfrm>
            <a:off x="9724751" y="368498"/>
            <a:ext cx="742889" cy="425023"/>
            <a:chOff x="272572" y="3252638"/>
            <a:chExt cx="692168" cy="431494"/>
          </a:xfrm>
        </p:grpSpPr>
        <p:pic>
          <p:nvPicPr>
            <p:cNvPr id="16" name="Graphic 15" descr="Kiosk with solid fill">
              <a:extLst>
                <a:ext uri="{FF2B5EF4-FFF2-40B4-BE49-F238E27FC236}">
                  <a16:creationId xmlns:a16="http://schemas.microsoft.com/office/drawing/2014/main" id="{C817B978-BA34-8669-0775-68DD2EB9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7" name="Graphic 16" descr="Child with balloon with solid fill">
              <a:extLst>
                <a:ext uri="{FF2B5EF4-FFF2-40B4-BE49-F238E27FC236}">
                  <a16:creationId xmlns:a16="http://schemas.microsoft.com/office/drawing/2014/main" id="{4F6DD897-311B-E035-9A40-362DA283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pic>
        <p:nvPicPr>
          <p:cNvPr id="18" name="Graphic 17" descr="Park scene with solid fill">
            <a:extLst>
              <a:ext uri="{FF2B5EF4-FFF2-40B4-BE49-F238E27FC236}">
                <a16:creationId xmlns:a16="http://schemas.microsoft.com/office/drawing/2014/main" id="{F8EEF54D-E650-C0F3-4519-A4E06AB37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773" y="140225"/>
            <a:ext cx="682988" cy="676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65E847-2298-86B7-A94D-4C9D2756A6C5}"/>
              </a:ext>
            </a:extLst>
          </p:cNvPr>
          <p:cNvSpPr txBox="1"/>
          <p:nvPr/>
        </p:nvSpPr>
        <p:spPr>
          <a:xfrm>
            <a:off x="8545167" y="4497539"/>
            <a:ext cx="6100618" cy="4025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i="1">
                <a:solidFill>
                  <a:srgbClr val="0070C0"/>
                </a:solidFill>
                <a:latin typeface="Calibri"/>
                <a:cs typeface="Calibri"/>
              </a:rPr>
              <a:t> </a:t>
            </a:r>
            <a:endParaRPr lang="en-US" sz="1600" b="1" i="1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1" name="Picture 20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30B73F0-0C4E-4C22-E015-93C82BC2B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7344" y="2898569"/>
            <a:ext cx="1497478" cy="1497478"/>
          </a:xfrm>
          <a:prstGeom prst="rect">
            <a:avLst/>
          </a:prstGeom>
        </p:spPr>
      </p:pic>
      <p:pic>
        <p:nvPicPr>
          <p:cNvPr id="24" name="Picture 23" descr="A person standing at a table&#10;&#10;Description automatically generated">
            <a:extLst>
              <a:ext uri="{FF2B5EF4-FFF2-40B4-BE49-F238E27FC236}">
                <a16:creationId xmlns:a16="http://schemas.microsoft.com/office/drawing/2014/main" id="{4E409501-BD04-F7D2-6CDF-BF4B12BCA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035" r="17683"/>
          <a:stretch/>
        </p:blipFill>
        <p:spPr>
          <a:xfrm rot="5400000">
            <a:off x="5053620" y="665502"/>
            <a:ext cx="2686637" cy="3644872"/>
          </a:xfrm>
          <a:prstGeom prst="rect">
            <a:avLst/>
          </a:prstGeom>
        </p:spPr>
      </p:pic>
      <p:pic>
        <p:nvPicPr>
          <p:cNvPr id="26" name="Picture 25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31BBFED7-37ED-9DD5-A208-2CD60BE334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689"/>
          <a:stretch/>
        </p:blipFill>
        <p:spPr>
          <a:xfrm>
            <a:off x="4574502" y="3985115"/>
            <a:ext cx="3669248" cy="245778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D817BFE-7AAE-5F30-2D65-3A74C69CD8F6}"/>
              </a:ext>
            </a:extLst>
          </p:cNvPr>
          <p:cNvSpPr/>
          <p:nvPr/>
        </p:nvSpPr>
        <p:spPr>
          <a:xfrm>
            <a:off x="8698199" y="2415251"/>
            <a:ext cx="3075768" cy="3018413"/>
          </a:xfrm>
          <a:prstGeom prst="round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8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5" y="251760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214855" y="901954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6828" y="1072696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83074" y="2298038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20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0462" y="4641754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920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1444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</a:t>
            </a:r>
            <a:r>
              <a:rPr lang="en-US" sz="1600" i="1" err="1"/>
              <a:t>lb</a:t>
            </a:r>
            <a:r>
              <a:rPr lang="en-US" sz="1600" i="1"/>
              <a:t>-</a:t>
            </a:r>
            <a:r>
              <a:rPr lang="en-US" sz="1600" i="1" err="1"/>
              <a:t>ela</a:t>
            </a:r>
            <a:r>
              <a:rPr lang="en-US" sz="1600" i="1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64721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/>
                <a:t>Learn more about the Draft Corridor Mobility Investment Plan </a:t>
              </a:r>
              <a:br>
                <a:rPr lang="en-US" spc="-30"/>
              </a:br>
              <a:r>
                <a:rPr lang="en-US" spc="-30"/>
                <a:t>as well as options to engage with us and submit your comments by </a:t>
              </a:r>
              <a:r>
                <a:rPr lang="en-US" b="1" spc="-30"/>
                <a:t>Friday, March 1, 2024</a:t>
              </a:r>
              <a:r>
                <a:rPr lang="en-US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6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1920895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Public Comment on the Draft Investment Plan</a:t>
            </a:r>
            <a:endParaRPr lang="fr-FR" sz="4000" b="1" spc="-1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6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371" y="176625"/>
            <a:ext cx="97495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/>
              <a:t>Meeting Agenda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828480"/>
              </p:ext>
            </p:extLst>
          </p:nvPr>
        </p:nvGraphicFramePr>
        <p:xfrm>
          <a:off x="240411" y="1252339"/>
          <a:ext cx="5486276" cy="46353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18">
                <a:tc>
                  <a:txBody>
                    <a:bodyPr/>
                    <a:lstStyle/>
                    <a:p>
                      <a:pPr marL="200660">
                        <a:lnSpc>
                          <a:spcPts val="1900"/>
                        </a:lnSpc>
                      </a:pPr>
                      <a:r>
                        <a:rPr sz="2000" b="1" spc="-20">
                          <a:latin typeface="+mn-lt"/>
                        </a:rPr>
                        <a:t>Welcome </a:t>
                      </a:r>
                      <a:r>
                        <a:rPr sz="2000" b="1" spc="-5">
                          <a:latin typeface="+mn-lt"/>
                        </a:rPr>
                        <a:t>and </a:t>
                      </a:r>
                      <a:r>
                        <a:rPr sz="2000" b="1" spc="-10">
                          <a:latin typeface="+mn-lt"/>
                        </a:rPr>
                        <a:t>Agenda</a:t>
                      </a:r>
                      <a:r>
                        <a:rPr sz="2000" b="1" spc="35">
                          <a:latin typeface="+mn-lt"/>
                        </a:rPr>
                        <a:t> </a:t>
                      </a:r>
                      <a:r>
                        <a:rPr sz="2000" b="1" spc="-15">
                          <a:latin typeface="+mn-lt"/>
                        </a:rPr>
                        <a:t>Review</a:t>
                      </a:r>
                      <a:endParaRPr sz="200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21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spc="-10" dirty="0">
                          <a:latin typeface="+mn-lt"/>
                        </a:rPr>
                        <a:t>Formal Presentation </a:t>
                      </a: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spc="-10" dirty="0">
                          <a:latin typeface="+mn-lt"/>
                        </a:rPr>
                        <a:t>       &gt; Overview and Background</a:t>
                      </a: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dirty="0">
                          <a:latin typeface="+mn-lt"/>
                        </a:rPr>
                        <a:t>       &gt; Draft Corridor Mobility Investment Plan</a:t>
                      </a:r>
                      <a:endParaRPr lang="en-US" sz="2000" b="0" spc="-5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 dirty="0">
                          <a:latin typeface="+mn-lt"/>
                        </a:rPr>
                        <a:t>       &gt; Public </a:t>
                      </a:r>
                      <a:r>
                        <a:rPr lang="en-US" sz="2000" b="0" spc="-15" dirty="0">
                          <a:latin typeface="+mn-lt"/>
                        </a:rPr>
                        <a:t>Engagement Efforts </a:t>
                      </a:r>
                    </a:p>
                    <a:p>
                      <a:pPr marL="20066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 dirty="0">
                          <a:latin typeface="+mn-lt"/>
                        </a:rPr>
                        <a:t>       &gt; Next Steps</a:t>
                      </a:r>
                      <a:endParaRPr lang="en-US" sz="2000" b="0" spc="-15" dirty="0">
                        <a:latin typeface="+mn-lt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25">
                <a:tc>
                  <a:txBody>
                    <a:bodyPr/>
                    <a:lstStyle/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Public Comment on Draft Investment Plan (Moderated)</a:t>
                      </a: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b="1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Open House</a:t>
                      </a:r>
                    </a:p>
                    <a:p>
                      <a:pPr marL="20066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Adjourn </a:t>
                      </a:r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C6899CB-0E99-95B8-4E4D-C7E26FD485F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27EC-AEE7-11E7-F0C2-F433F978DDCF}"/>
              </a:ext>
            </a:extLst>
          </p:cNvPr>
          <p:cNvSpPr txBox="1"/>
          <p:nvPr/>
        </p:nvSpPr>
        <p:spPr>
          <a:xfrm>
            <a:off x="7296020" y="2518247"/>
            <a:ext cx="4552694" cy="1323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7713"/>
            <a:r>
              <a:rPr lang="en-US" sz="2000" b="1">
                <a:solidFill>
                  <a:srgbClr val="424242"/>
                </a:solidFill>
                <a:ea typeface="+mn-lt"/>
                <a:cs typeface="+mn-lt"/>
              </a:rPr>
              <a:t>Our Expectation: </a:t>
            </a:r>
            <a:r>
              <a:rPr lang="en-US" sz="2000">
                <a:solidFill>
                  <a:srgbClr val="424242"/>
                </a:solidFill>
                <a:ea typeface="+mn-lt"/>
                <a:cs typeface="+mn-lt"/>
              </a:rPr>
              <a:t>We will conduct a respectful meeting to allow ideas and comments to be shared in an open and fair environment </a:t>
            </a:r>
            <a:endParaRPr lang="en-US" sz="2000">
              <a:solidFill>
                <a:srgbClr val="424242"/>
              </a:solidFill>
            </a:endParaRPr>
          </a:p>
        </p:txBody>
      </p:sp>
      <p:pic>
        <p:nvPicPr>
          <p:cNvPr id="15" name="Graphic 14" descr="Badge New with solid fill">
            <a:extLst>
              <a:ext uri="{FF2B5EF4-FFF2-40B4-BE49-F238E27FC236}">
                <a16:creationId xmlns:a16="http://schemas.microsoft.com/office/drawing/2014/main" id="{09CE827F-3C44-2703-E254-0B2A033B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8289" y="2556855"/>
            <a:ext cx="521208" cy="521208"/>
          </a:xfrm>
          <a:prstGeom prst="rect">
            <a:avLst/>
          </a:prstGeom>
        </p:spPr>
      </p:pic>
      <p:pic>
        <p:nvPicPr>
          <p:cNvPr id="16" name="Graphic 15" descr="World with solid fill">
            <a:extLst>
              <a:ext uri="{FF2B5EF4-FFF2-40B4-BE49-F238E27FC236}">
                <a16:creationId xmlns:a16="http://schemas.microsoft.com/office/drawing/2014/main" id="{7011B583-44E3-2994-4D05-8E02FC194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289" y="1556281"/>
            <a:ext cx="521208" cy="521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41B4A3-F607-7859-816D-27CCC4E13466}"/>
              </a:ext>
            </a:extLst>
          </p:cNvPr>
          <p:cNvSpPr txBox="1"/>
          <p:nvPr/>
        </p:nvSpPr>
        <p:spPr>
          <a:xfrm>
            <a:off x="8040975" y="1502991"/>
            <a:ext cx="3062784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800"/>
              </a:spcBef>
              <a:spcAft>
                <a:spcPts val="1000"/>
              </a:spcAft>
            </a:pPr>
            <a:r>
              <a:rPr lang="en-US" sz="2000">
                <a:solidFill>
                  <a:srgbClr val="424242"/>
                </a:solidFill>
              </a:rPr>
              <a:t>Simultaneous Spanish interpretation available</a:t>
            </a:r>
            <a:endParaRPr lang="en-US" sz="2000">
              <a:solidFill>
                <a:srgbClr val="42424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32566" y="6424866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88888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239" y="200147"/>
            <a:ext cx="7635875" cy="4866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95"/>
              </a:spcBef>
            </a:pPr>
            <a:r>
              <a:rPr lang="en-US" sz="3200" spc="-15"/>
              <a:t>Question Cards</a:t>
            </a:r>
            <a:endParaRPr sz="3200" i="1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82BD9-BA3D-0121-59A6-CC258E4F7D6D}"/>
              </a:ext>
            </a:extLst>
          </p:cNvPr>
          <p:cNvSpPr txBox="1"/>
          <p:nvPr/>
        </p:nvSpPr>
        <p:spPr>
          <a:xfrm>
            <a:off x="3792070" y="662716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65C2-946E-EC3D-56DB-0FC8EFDF2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21" y="1102320"/>
            <a:ext cx="8016677" cy="50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37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072569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+mn-lt"/>
                <a:cs typeface="Calibri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88437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64F4-E2FF-8C9F-62A6-14977A42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21094"/>
            <a:ext cx="9045633" cy="429145"/>
          </a:xfrm>
        </p:spPr>
        <p:txBody>
          <a:bodyPr/>
          <a:lstStyle/>
          <a:p>
            <a:r>
              <a:rPr lang="en-US">
                <a:cs typeface="Calibri"/>
              </a:rPr>
              <a:t>Next Steps</a:t>
            </a:r>
            <a:r>
              <a:rPr lang="en-US" sz="3200" spc="-15"/>
              <a:t> – </a:t>
            </a:r>
            <a:r>
              <a:rPr lang="en-US" spc="-15"/>
              <a:t>Project Schedule and Timeline</a:t>
            </a:r>
            <a:endParaRPr lang="en-US" i="1" spc="-15"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7ED725E-AC3E-B1BC-FFF8-BE58409AD59F}"/>
              </a:ext>
            </a:extLst>
          </p:cNvPr>
          <p:cNvSpPr txBox="1"/>
          <p:nvPr/>
        </p:nvSpPr>
        <p:spPr>
          <a:xfrm>
            <a:off x="3808598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97818-4A50-619B-768C-423FA411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831"/>
            <a:ext cx="12192000" cy="51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6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5" y="251760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214855" y="901954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6828" y="1072696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83074" y="2298038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20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0462" y="4641754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920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1444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</a:t>
            </a:r>
            <a:r>
              <a:rPr lang="en-US" sz="1600" i="1" err="1"/>
              <a:t>lb</a:t>
            </a:r>
            <a:r>
              <a:rPr lang="en-US" sz="1600" i="1"/>
              <a:t>-</a:t>
            </a:r>
            <a:r>
              <a:rPr lang="en-US" sz="1600" i="1" err="1"/>
              <a:t>ela</a:t>
            </a:r>
            <a:r>
              <a:rPr lang="en-US" sz="1600" i="1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64721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/>
                <a:t>Learn more about the Draft Corridor Mobility Investment Plan </a:t>
              </a:r>
              <a:br>
                <a:rPr lang="en-US" spc="-30"/>
              </a:br>
              <a:r>
                <a:rPr lang="en-US" spc="-30"/>
                <a:t>as well as options to engage with us and submit your comments by </a:t>
              </a:r>
              <a:r>
                <a:rPr lang="en-US" b="1" spc="-30"/>
                <a:t>Friday, March 1, 2024</a:t>
              </a:r>
              <a:r>
                <a:rPr lang="en-US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64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/>
              <a:t>Stay Connected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/>
              <a:t>Executive Officer, </a:t>
            </a:r>
            <a:br>
              <a:rPr lang="en-US" sz="2200" i="1"/>
            </a:br>
            <a:r>
              <a:rPr lang="en-US" sz="2200" i="1"/>
              <a:t>Countywide Planning &amp; Development  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BAF34F4E-3DA8-2313-C9CA-F6587328C084}"/>
              </a:ext>
            </a:extLst>
          </p:cNvPr>
          <p:cNvSpPr txBox="1"/>
          <p:nvPr/>
        </p:nvSpPr>
        <p:spPr>
          <a:xfrm>
            <a:off x="3984811" y="657415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28617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B37C-F74E-4DA8-A9E5-FA637F3F6D95}"/>
              </a:ext>
            </a:extLst>
          </p:cNvPr>
          <p:cNvSpPr txBox="1"/>
          <p:nvPr/>
        </p:nvSpPr>
        <p:spPr>
          <a:xfrm>
            <a:off x="1366600" y="2090171"/>
            <a:ext cx="922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Thank You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34124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lnSpc>
                <a:spcPct val="100000"/>
              </a:lnSpc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Overview and Background</a:t>
            </a:r>
            <a:endParaRPr lang="en-US" sz="4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23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135548" y="180233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  <a:cs typeface="Calibri"/>
              </a:rPr>
              <a:t>Draft LB-ELA Corridor Mobility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 Investment Plan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230908" y="2569516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East LA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 </a:t>
            </a:r>
            <a:br>
              <a:rPr lang="en-US" sz="1800"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099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Boyle Heights 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San Pedro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Wilmington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/>
                <a:cs typeface="Arial"/>
              </a:rPr>
              <a:t>Vernon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230908" y="1011147"/>
            <a:ext cx="693651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i="0">
                <a:solidFill>
                  <a:srgbClr val="000000"/>
                </a:solidFill>
                <a:effectLst/>
              </a:rPr>
              <a:t>Metro has a </a:t>
            </a:r>
            <a:r>
              <a:rPr lang="en-US" b="1">
                <a:solidFill>
                  <a:srgbClr val="000000"/>
                </a:solidFill>
              </a:rPr>
              <a:t>plan</a:t>
            </a:r>
            <a:r>
              <a:rPr lang="en-US" sz="1800" b="1" i="0">
                <a:solidFill>
                  <a:srgbClr val="000000"/>
                </a:solidFill>
                <a:effectLst/>
              </a:rPr>
              <a:t> to improve the shared transportation system in the Long Beach-East Los Angeles Corridor (LB-ELA Corridor) to provide safe, quality travel options for moving people and goods. </a:t>
            </a: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LB-ELA Corridor includes the following cities and communities: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24533" y="1041130"/>
            <a:ext cx="4655609" cy="542206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F3517B-AC86-B03C-4BB6-565C5615C49A}"/>
              </a:ext>
            </a:extLst>
          </p:cNvPr>
          <p:cNvSpPr txBox="1"/>
          <p:nvPr/>
        </p:nvSpPr>
        <p:spPr>
          <a:xfrm>
            <a:off x="3792070" y="662477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96E13-D049-2A2F-D17F-A2BEE78288EF}"/>
              </a:ext>
            </a:extLst>
          </p:cNvPr>
          <p:cNvGrpSpPr/>
          <p:nvPr/>
        </p:nvGrpSpPr>
        <p:grpSpPr>
          <a:xfrm>
            <a:off x="8172450" y="1245394"/>
            <a:ext cx="2279647" cy="5129999"/>
            <a:chOff x="8172450" y="1245394"/>
            <a:chExt cx="2279647" cy="51299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CC1BF2-D1CD-A872-2840-B9EC392990B3}"/>
                </a:ext>
              </a:extLst>
            </p:cNvPr>
            <p:cNvGrpSpPr/>
            <p:nvPr/>
          </p:nvGrpSpPr>
          <p:grpSpPr>
            <a:xfrm>
              <a:off x="8172450" y="1460500"/>
              <a:ext cx="2279647" cy="4914893"/>
              <a:chOff x="8172450" y="1460500"/>
              <a:chExt cx="2279647" cy="4914893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97EFEC9-C22C-6AD2-12AC-F1F715B6FC78}"/>
                  </a:ext>
                </a:extLst>
              </p:cNvPr>
              <p:cNvSpPr/>
              <p:nvPr/>
            </p:nvSpPr>
            <p:spPr>
              <a:xfrm>
                <a:off x="8201024" y="2047877"/>
                <a:ext cx="2251073" cy="4327516"/>
              </a:xfrm>
              <a:custGeom>
                <a:avLst/>
                <a:gdLst>
                  <a:gd name="connsiteX0" fmla="*/ 1882773 w 2251073"/>
                  <a:gd name="connsiteY0" fmla="*/ 0 h 4327516"/>
                  <a:gd name="connsiteX1" fmla="*/ 2251073 w 2251073"/>
                  <a:gd name="connsiteY1" fmla="*/ 431800 h 4327516"/>
                  <a:gd name="connsiteX2" fmla="*/ 2048127 w 2251073"/>
                  <a:gd name="connsiteY2" fmla="*/ 816801 h 4327516"/>
                  <a:gd name="connsiteX3" fmla="*/ 1819273 w 2251073"/>
                  <a:gd name="connsiteY3" fmla="*/ 1250950 h 4327516"/>
                  <a:gd name="connsiteX4" fmla="*/ 1807081 w 2251073"/>
                  <a:gd name="connsiteY4" fmla="*/ 1903222 h 4327516"/>
                  <a:gd name="connsiteX5" fmla="*/ 1793873 w 2251073"/>
                  <a:gd name="connsiteY5" fmla="*/ 2609850 h 4327516"/>
                  <a:gd name="connsiteX6" fmla="*/ 1851023 w 2251073"/>
                  <a:gd name="connsiteY6" fmla="*/ 2711450 h 4327516"/>
                  <a:gd name="connsiteX7" fmla="*/ 1863723 w 2251073"/>
                  <a:gd name="connsiteY7" fmla="*/ 2819400 h 4327516"/>
                  <a:gd name="connsiteX8" fmla="*/ 1812923 w 2251073"/>
                  <a:gd name="connsiteY8" fmla="*/ 2908300 h 4327516"/>
                  <a:gd name="connsiteX9" fmla="*/ 1809748 w 2251073"/>
                  <a:gd name="connsiteY9" fmla="*/ 3121025 h 4327516"/>
                  <a:gd name="connsiteX10" fmla="*/ 1860548 w 2251073"/>
                  <a:gd name="connsiteY10" fmla="*/ 3178175 h 4327516"/>
                  <a:gd name="connsiteX11" fmla="*/ 1504948 w 2251073"/>
                  <a:gd name="connsiteY11" fmla="*/ 3174999 h 4327516"/>
                  <a:gd name="connsiteX12" fmla="*/ 1454149 w 2251073"/>
                  <a:gd name="connsiteY12" fmla="*/ 3241674 h 4327516"/>
                  <a:gd name="connsiteX13" fmla="*/ 1460499 w 2251073"/>
                  <a:gd name="connsiteY13" fmla="*/ 3457573 h 4327516"/>
                  <a:gd name="connsiteX14" fmla="*/ 1466848 w 2251073"/>
                  <a:gd name="connsiteY14" fmla="*/ 3940173 h 4327516"/>
                  <a:gd name="connsiteX15" fmla="*/ 1451768 w 2251073"/>
                  <a:gd name="connsiteY15" fmla="*/ 3940967 h 4327516"/>
                  <a:gd name="connsiteX16" fmla="*/ 1449387 w 2251073"/>
                  <a:gd name="connsiteY16" fmla="*/ 3945729 h 4327516"/>
                  <a:gd name="connsiteX17" fmla="*/ 1232693 w 2251073"/>
                  <a:gd name="connsiteY17" fmla="*/ 3993354 h 4327516"/>
                  <a:gd name="connsiteX18" fmla="*/ 1146968 w 2251073"/>
                  <a:gd name="connsiteY18" fmla="*/ 4055267 h 4327516"/>
                  <a:gd name="connsiteX19" fmla="*/ 211135 w 2251073"/>
                  <a:gd name="connsiteY19" fmla="*/ 4290218 h 4327516"/>
                  <a:gd name="connsiteX20" fmla="*/ 130176 w 2251073"/>
                  <a:gd name="connsiteY20" fmla="*/ 4295773 h 4327516"/>
                  <a:gd name="connsiteX21" fmla="*/ 107949 w 2251073"/>
                  <a:gd name="connsiteY21" fmla="*/ 4067173 h 4327516"/>
                  <a:gd name="connsiteX22" fmla="*/ 0 w 2251073"/>
                  <a:gd name="connsiteY22" fmla="*/ 3930648 h 43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1073" h="4327516" extrusionOk="0">
                    <a:moveTo>
                      <a:pt x="1882773" y="0"/>
                    </a:moveTo>
                    <a:cubicBezTo>
                      <a:pt x="1980054" y="155565"/>
                      <a:pt x="2147720" y="269705"/>
                      <a:pt x="2251073" y="431800"/>
                    </a:cubicBezTo>
                    <a:cubicBezTo>
                      <a:pt x="2183924" y="591545"/>
                      <a:pt x="2102964" y="733820"/>
                      <a:pt x="2048127" y="816801"/>
                    </a:cubicBezTo>
                    <a:cubicBezTo>
                      <a:pt x="1993290" y="899782"/>
                      <a:pt x="1886894" y="1122307"/>
                      <a:pt x="1819273" y="1250950"/>
                    </a:cubicBezTo>
                    <a:cubicBezTo>
                      <a:pt x="1838067" y="1473824"/>
                      <a:pt x="1815720" y="1740405"/>
                      <a:pt x="1807081" y="1903222"/>
                    </a:cubicBezTo>
                    <a:cubicBezTo>
                      <a:pt x="1798442" y="2066039"/>
                      <a:pt x="1805320" y="2292916"/>
                      <a:pt x="1793873" y="2609850"/>
                    </a:cubicBezTo>
                    <a:cubicBezTo>
                      <a:pt x="1815269" y="2640574"/>
                      <a:pt x="1835311" y="2678110"/>
                      <a:pt x="1851023" y="2711450"/>
                    </a:cubicBezTo>
                    <a:cubicBezTo>
                      <a:pt x="1851825" y="2761303"/>
                      <a:pt x="1857903" y="2770497"/>
                      <a:pt x="1863723" y="2819400"/>
                    </a:cubicBezTo>
                    <a:cubicBezTo>
                      <a:pt x="1851268" y="2836671"/>
                      <a:pt x="1823501" y="2880046"/>
                      <a:pt x="1812923" y="2908300"/>
                    </a:cubicBezTo>
                    <a:cubicBezTo>
                      <a:pt x="1805487" y="2923424"/>
                      <a:pt x="1808204" y="3121236"/>
                      <a:pt x="1809748" y="3121025"/>
                    </a:cubicBezTo>
                    <a:cubicBezTo>
                      <a:pt x="1810422" y="3156248"/>
                      <a:pt x="1859495" y="3177997"/>
                      <a:pt x="1860548" y="3178175"/>
                    </a:cubicBezTo>
                    <a:cubicBezTo>
                      <a:pt x="1866985" y="3187689"/>
                      <a:pt x="1507722" y="3175029"/>
                      <a:pt x="1504948" y="3174999"/>
                    </a:cubicBezTo>
                    <a:cubicBezTo>
                      <a:pt x="1432564" y="3185737"/>
                      <a:pt x="1452981" y="3195427"/>
                      <a:pt x="1454149" y="3241674"/>
                    </a:cubicBezTo>
                    <a:cubicBezTo>
                      <a:pt x="1458391" y="3299864"/>
                      <a:pt x="1458830" y="3330690"/>
                      <a:pt x="1460499" y="3457573"/>
                    </a:cubicBezTo>
                    <a:cubicBezTo>
                      <a:pt x="1464041" y="3585728"/>
                      <a:pt x="1454118" y="3866732"/>
                      <a:pt x="1466848" y="3940173"/>
                    </a:cubicBezTo>
                    <a:cubicBezTo>
                      <a:pt x="1467611" y="4026936"/>
                      <a:pt x="1454578" y="3939312"/>
                      <a:pt x="1451768" y="3940967"/>
                    </a:cubicBezTo>
                    <a:cubicBezTo>
                      <a:pt x="1451707" y="3938116"/>
                      <a:pt x="1491169" y="3941421"/>
                      <a:pt x="1449387" y="3945729"/>
                    </a:cubicBezTo>
                    <a:cubicBezTo>
                      <a:pt x="1376896" y="3963763"/>
                      <a:pt x="1308456" y="3966715"/>
                      <a:pt x="1232693" y="3993354"/>
                    </a:cubicBezTo>
                    <a:cubicBezTo>
                      <a:pt x="1185705" y="4001097"/>
                      <a:pt x="1314257" y="3983249"/>
                      <a:pt x="1146968" y="4055267"/>
                    </a:cubicBezTo>
                    <a:cubicBezTo>
                      <a:pt x="869143" y="4155121"/>
                      <a:pt x="509111" y="4459756"/>
                      <a:pt x="211135" y="4290218"/>
                    </a:cubicBezTo>
                    <a:cubicBezTo>
                      <a:pt x="37031" y="4314142"/>
                      <a:pt x="143472" y="4331862"/>
                      <a:pt x="130176" y="4295773"/>
                    </a:cubicBezTo>
                    <a:cubicBezTo>
                      <a:pt x="110698" y="4259826"/>
                      <a:pt x="125598" y="4114193"/>
                      <a:pt x="107949" y="4067173"/>
                    </a:cubicBezTo>
                    <a:cubicBezTo>
                      <a:pt x="56406" y="4053803"/>
                      <a:pt x="-271" y="3932078"/>
                      <a:pt x="0" y="3930648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669447870">
                      <a:custGeom>
                        <a:avLst/>
                        <a:gdLst>
                          <a:gd name="connsiteX0" fmla="*/ 2673350 w 3041650"/>
                          <a:gd name="connsiteY0" fmla="*/ 95250 h 3003550"/>
                          <a:gd name="connsiteX1" fmla="*/ 3041650 w 3041650"/>
                          <a:gd name="connsiteY1" fmla="*/ 527050 h 3003550"/>
                          <a:gd name="connsiteX2" fmla="*/ 2609850 w 3041650"/>
                          <a:gd name="connsiteY2" fmla="*/ 1346200 h 3003550"/>
                          <a:gd name="connsiteX3" fmla="*/ 2584450 w 3041650"/>
                          <a:gd name="connsiteY3" fmla="*/ 2705100 h 3003550"/>
                          <a:gd name="connsiteX4" fmla="*/ 2641600 w 3041650"/>
                          <a:gd name="connsiteY4" fmla="*/ 2806700 h 3003550"/>
                          <a:gd name="connsiteX5" fmla="*/ 2654300 w 3041650"/>
                          <a:gd name="connsiteY5" fmla="*/ 2914650 h 3003550"/>
                          <a:gd name="connsiteX6" fmla="*/ 2603500 w 3041650"/>
                          <a:gd name="connsiteY6" fmla="*/ 3003550 h 3003550"/>
                          <a:gd name="connsiteX7" fmla="*/ 0 w 3041650"/>
                          <a:gd name="connsiteY7" fmla="*/ 0 h 3003550"/>
                          <a:gd name="connsiteX0" fmla="*/ 2673350 w 3041650"/>
                          <a:gd name="connsiteY0" fmla="*/ 104660 h 3012960"/>
                          <a:gd name="connsiteX1" fmla="*/ 3041650 w 3041650"/>
                          <a:gd name="connsiteY1" fmla="*/ 536460 h 3012960"/>
                          <a:gd name="connsiteX2" fmla="*/ 2609850 w 3041650"/>
                          <a:gd name="connsiteY2" fmla="*/ 1355610 h 3012960"/>
                          <a:gd name="connsiteX3" fmla="*/ 2584450 w 3041650"/>
                          <a:gd name="connsiteY3" fmla="*/ 2714510 h 3012960"/>
                          <a:gd name="connsiteX4" fmla="*/ 2641600 w 3041650"/>
                          <a:gd name="connsiteY4" fmla="*/ 2816110 h 3012960"/>
                          <a:gd name="connsiteX5" fmla="*/ 2654300 w 3041650"/>
                          <a:gd name="connsiteY5" fmla="*/ 2924060 h 3012960"/>
                          <a:gd name="connsiteX6" fmla="*/ 2603500 w 3041650"/>
                          <a:gd name="connsiteY6" fmla="*/ 3012960 h 3012960"/>
                          <a:gd name="connsiteX7" fmla="*/ 6350 w 3041650"/>
                          <a:gd name="connsiteY7" fmla="*/ 3060 h 3012960"/>
                          <a:gd name="connsiteX8" fmla="*/ 0 w 3041650"/>
                          <a:gd name="connsiteY8" fmla="*/ 9410 h 3012960"/>
                          <a:gd name="connsiteX0" fmla="*/ 2667000 w 3035300"/>
                          <a:gd name="connsiteY0" fmla="*/ 101600 h 3009900"/>
                          <a:gd name="connsiteX1" fmla="*/ 3035300 w 3035300"/>
                          <a:gd name="connsiteY1" fmla="*/ 533400 h 3009900"/>
                          <a:gd name="connsiteX2" fmla="*/ 2603500 w 3035300"/>
                          <a:gd name="connsiteY2" fmla="*/ 1352550 h 3009900"/>
                          <a:gd name="connsiteX3" fmla="*/ 2578100 w 3035300"/>
                          <a:gd name="connsiteY3" fmla="*/ 2711450 h 3009900"/>
                          <a:gd name="connsiteX4" fmla="*/ 2635250 w 3035300"/>
                          <a:gd name="connsiteY4" fmla="*/ 2813050 h 3009900"/>
                          <a:gd name="connsiteX5" fmla="*/ 2647950 w 3035300"/>
                          <a:gd name="connsiteY5" fmla="*/ 2921000 h 3009900"/>
                          <a:gd name="connsiteX6" fmla="*/ 2597150 w 3035300"/>
                          <a:gd name="connsiteY6" fmla="*/ 3009900 h 3009900"/>
                          <a:gd name="connsiteX7" fmla="*/ 0 w 3035300"/>
                          <a:gd name="connsiteY7" fmla="*/ 0 h 3009900"/>
                          <a:gd name="connsiteX0" fmla="*/ 88900 w 457200"/>
                          <a:gd name="connsiteY0" fmla="*/ 0 h 2908300"/>
                          <a:gd name="connsiteX1" fmla="*/ 457200 w 457200"/>
                          <a:gd name="connsiteY1" fmla="*/ 431800 h 2908300"/>
                          <a:gd name="connsiteX2" fmla="*/ 25400 w 457200"/>
                          <a:gd name="connsiteY2" fmla="*/ 1250950 h 2908300"/>
                          <a:gd name="connsiteX3" fmla="*/ 0 w 457200"/>
                          <a:gd name="connsiteY3" fmla="*/ 2609850 h 2908300"/>
                          <a:gd name="connsiteX4" fmla="*/ 57150 w 457200"/>
                          <a:gd name="connsiteY4" fmla="*/ 2711450 h 2908300"/>
                          <a:gd name="connsiteX5" fmla="*/ 69850 w 457200"/>
                          <a:gd name="connsiteY5" fmla="*/ 2819400 h 2908300"/>
                          <a:gd name="connsiteX6" fmla="*/ 19050 w 457200"/>
                          <a:gd name="connsiteY6" fmla="*/ 2908300 h 2908300"/>
                          <a:gd name="connsiteX0" fmla="*/ 88900 w 457200"/>
                          <a:gd name="connsiteY0" fmla="*/ 0 h 2914885"/>
                          <a:gd name="connsiteX1" fmla="*/ 457200 w 457200"/>
                          <a:gd name="connsiteY1" fmla="*/ 431800 h 2914885"/>
                          <a:gd name="connsiteX2" fmla="*/ 25400 w 457200"/>
                          <a:gd name="connsiteY2" fmla="*/ 1250950 h 2914885"/>
                          <a:gd name="connsiteX3" fmla="*/ 0 w 457200"/>
                          <a:gd name="connsiteY3" fmla="*/ 2609850 h 2914885"/>
                          <a:gd name="connsiteX4" fmla="*/ 57150 w 457200"/>
                          <a:gd name="connsiteY4" fmla="*/ 2711450 h 2914885"/>
                          <a:gd name="connsiteX5" fmla="*/ 69850 w 457200"/>
                          <a:gd name="connsiteY5" fmla="*/ 2819400 h 2914885"/>
                          <a:gd name="connsiteX6" fmla="*/ 19050 w 457200"/>
                          <a:gd name="connsiteY6" fmla="*/ 2908300 h 2914885"/>
                          <a:gd name="connsiteX7" fmla="*/ 25400 w 457200"/>
                          <a:gd name="connsiteY7" fmla="*/ 2908300 h 2914885"/>
                          <a:gd name="connsiteX0" fmla="*/ 88900 w 457200"/>
                          <a:gd name="connsiteY0" fmla="*/ 0 h 3121025"/>
                          <a:gd name="connsiteX1" fmla="*/ 457200 w 457200"/>
                          <a:gd name="connsiteY1" fmla="*/ 431800 h 3121025"/>
                          <a:gd name="connsiteX2" fmla="*/ 25400 w 457200"/>
                          <a:gd name="connsiteY2" fmla="*/ 1250950 h 3121025"/>
                          <a:gd name="connsiteX3" fmla="*/ 0 w 457200"/>
                          <a:gd name="connsiteY3" fmla="*/ 2609850 h 3121025"/>
                          <a:gd name="connsiteX4" fmla="*/ 57150 w 457200"/>
                          <a:gd name="connsiteY4" fmla="*/ 2711450 h 3121025"/>
                          <a:gd name="connsiteX5" fmla="*/ 69850 w 457200"/>
                          <a:gd name="connsiteY5" fmla="*/ 2819400 h 3121025"/>
                          <a:gd name="connsiteX6" fmla="*/ 19050 w 457200"/>
                          <a:gd name="connsiteY6" fmla="*/ 2908300 h 3121025"/>
                          <a:gd name="connsiteX7" fmla="*/ 15875 w 457200"/>
                          <a:gd name="connsiteY7" fmla="*/ 3121025 h 3121025"/>
                          <a:gd name="connsiteX0" fmla="*/ 88900 w 457200"/>
                          <a:gd name="connsiteY0" fmla="*/ 0 h 3136782"/>
                          <a:gd name="connsiteX1" fmla="*/ 457200 w 457200"/>
                          <a:gd name="connsiteY1" fmla="*/ 431800 h 3136782"/>
                          <a:gd name="connsiteX2" fmla="*/ 25400 w 457200"/>
                          <a:gd name="connsiteY2" fmla="*/ 1250950 h 3136782"/>
                          <a:gd name="connsiteX3" fmla="*/ 0 w 457200"/>
                          <a:gd name="connsiteY3" fmla="*/ 2609850 h 3136782"/>
                          <a:gd name="connsiteX4" fmla="*/ 57150 w 457200"/>
                          <a:gd name="connsiteY4" fmla="*/ 2711450 h 3136782"/>
                          <a:gd name="connsiteX5" fmla="*/ 69850 w 457200"/>
                          <a:gd name="connsiteY5" fmla="*/ 2819400 h 3136782"/>
                          <a:gd name="connsiteX6" fmla="*/ 19050 w 457200"/>
                          <a:gd name="connsiteY6" fmla="*/ 2908300 h 3136782"/>
                          <a:gd name="connsiteX7" fmla="*/ 15875 w 457200"/>
                          <a:gd name="connsiteY7" fmla="*/ 3121025 h 3136782"/>
                          <a:gd name="connsiteX8" fmla="*/ 22225 w 457200"/>
                          <a:gd name="connsiteY8" fmla="*/ 3121025 h 3136782"/>
                          <a:gd name="connsiteX0" fmla="*/ 88900 w 457200"/>
                          <a:gd name="connsiteY0" fmla="*/ 0 h 3178175"/>
                          <a:gd name="connsiteX1" fmla="*/ 457200 w 457200"/>
                          <a:gd name="connsiteY1" fmla="*/ 431800 h 3178175"/>
                          <a:gd name="connsiteX2" fmla="*/ 25400 w 457200"/>
                          <a:gd name="connsiteY2" fmla="*/ 1250950 h 3178175"/>
                          <a:gd name="connsiteX3" fmla="*/ 0 w 457200"/>
                          <a:gd name="connsiteY3" fmla="*/ 2609850 h 3178175"/>
                          <a:gd name="connsiteX4" fmla="*/ 57150 w 457200"/>
                          <a:gd name="connsiteY4" fmla="*/ 2711450 h 3178175"/>
                          <a:gd name="connsiteX5" fmla="*/ 69850 w 457200"/>
                          <a:gd name="connsiteY5" fmla="*/ 2819400 h 3178175"/>
                          <a:gd name="connsiteX6" fmla="*/ 19050 w 457200"/>
                          <a:gd name="connsiteY6" fmla="*/ 2908300 h 3178175"/>
                          <a:gd name="connsiteX7" fmla="*/ 15875 w 457200"/>
                          <a:gd name="connsiteY7" fmla="*/ 3121025 h 3178175"/>
                          <a:gd name="connsiteX8" fmla="*/ 66675 w 457200"/>
                          <a:gd name="connsiteY8" fmla="*/ 3178175 h 3178175"/>
                          <a:gd name="connsiteX0" fmla="*/ 88900 w 457200"/>
                          <a:gd name="connsiteY0" fmla="*/ 0 h 3182408"/>
                          <a:gd name="connsiteX1" fmla="*/ 457200 w 457200"/>
                          <a:gd name="connsiteY1" fmla="*/ 431800 h 3182408"/>
                          <a:gd name="connsiteX2" fmla="*/ 25400 w 457200"/>
                          <a:gd name="connsiteY2" fmla="*/ 1250950 h 3182408"/>
                          <a:gd name="connsiteX3" fmla="*/ 0 w 457200"/>
                          <a:gd name="connsiteY3" fmla="*/ 2609850 h 3182408"/>
                          <a:gd name="connsiteX4" fmla="*/ 57150 w 457200"/>
                          <a:gd name="connsiteY4" fmla="*/ 2711450 h 3182408"/>
                          <a:gd name="connsiteX5" fmla="*/ 69850 w 457200"/>
                          <a:gd name="connsiteY5" fmla="*/ 2819400 h 3182408"/>
                          <a:gd name="connsiteX6" fmla="*/ 19050 w 457200"/>
                          <a:gd name="connsiteY6" fmla="*/ 2908300 h 3182408"/>
                          <a:gd name="connsiteX7" fmla="*/ 15875 w 457200"/>
                          <a:gd name="connsiteY7" fmla="*/ 3121025 h 3182408"/>
                          <a:gd name="connsiteX8" fmla="*/ 66675 w 457200"/>
                          <a:gd name="connsiteY8" fmla="*/ 3178175 h 3182408"/>
                          <a:gd name="connsiteX9" fmla="*/ 53975 w 457200"/>
                          <a:gd name="connsiteY9" fmla="*/ 3178174 h 3182408"/>
                          <a:gd name="connsiteX0" fmla="*/ 425450 w 793750"/>
                          <a:gd name="connsiteY0" fmla="*/ 0 h 3182408"/>
                          <a:gd name="connsiteX1" fmla="*/ 793750 w 793750"/>
                          <a:gd name="connsiteY1" fmla="*/ 431800 h 3182408"/>
                          <a:gd name="connsiteX2" fmla="*/ 361950 w 793750"/>
                          <a:gd name="connsiteY2" fmla="*/ 1250950 h 3182408"/>
                          <a:gd name="connsiteX3" fmla="*/ 336550 w 793750"/>
                          <a:gd name="connsiteY3" fmla="*/ 2609850 h 3182408"/>
                          <a:gd name="connsiteX4" fmla="*/ 393700 w 793750"/>
                          <a:gd name="connsiteY4" fmla="*/ 2711450 h 3182408"/>
                          <a:gd name="connsiteX5" fmla="*/ 406400 w 793750"/>
                          <a:gd name="connsiteY5" fmla="*/ 2819400 h 3182408"/>
                          <a:gd name="connsiteX6" fmla="*/ 355600 w 793750"/>
                          <a:gd name="connsiteY6" fmla="*/ 2908300 h 3182408"/>
                          <a:gd name="connsiteX7" fmla="*/ 352425 w 793750"/>
                          <a:gd name="connsiteY7" fmla="*/ 3121025 h 3182408"/>
                          <a:gd name="connsiteX8" fmla="*/ 403225 w 793750"/>
                          <a:gd name="connsiteY8" fmla="*/ 3178175 h 3182408"/>
                          <a:gd name="connsiteX9" fmla="*/ 0 w 793750"/>
                          <a:gd name="connsiteY9" fmla="*/ 3178174 h 3182408"/>
                          <a:gd name="connsiteX0" fmla="*/ 453557 w 821857"/>
                          <a:gd name="connsiteY0" fmla="*/ 0 h 3182408"/>
                          <a:gd name="connsiteX1" fmla="*/ 821857 w 821857"/>
                          <a:gd name="connsiteY1" fmla="*/ 431800 h 3182408"/>
                          <a:gd name="connsiteX2" fmla="*/ 390057 w 821857"/>
                          <a:gd name="connsiteY2" fmla="*/ 1250950 h 3182408"/>
                          <a:gd name="connsiteX3" fmla="*/ 364657 w 821857"/>
                          <a:gd name="connsiteY3" fmla="*/ 2609850 h 3182408"/>
                          <a:gd name="connsiteX4" fmla="*/ 421807 w 821857"/>
                          <a:gd name="connsiteY4" fmla="*/ 2711450 h 3182408"/>
                          <a:gd name="connsiteX5" fmla="*/ 434507 w 821857"/>
                          <a:gd name="connsiteY5" fmla="*/ 2819400 h 3182408"/>
                          <a:gd name="connsiteX6" fmla="*/ 383707 w 821857"/>
                          <a:gd name="connsiteY6" fmla="*/ 2908300 h 3182408"/>
                          <a:gd name="connsiteX7" fmla="*/ 380532 w 821857"/>
                          <a:gd name="connsiteY7" fmla="*/ 3121025 h 3182408"/>
                          <a:gd name="connsiteX8" fmla="*/ 431332 w 821857"/>
                          <a:gd name="connsiteY8" fmla="*/ 3178175 h 3182408"/>
                          <a:gd name="connsiteX9" fmla="*/ 28107 w 821857"/>
                          <a:gd name="connsiteY9" fmla="*/ 3178174 h 3182408"/>
                          <a:gd name="connsiteX10" fmla="*/ 34457 w 821857"/>
                          <a:gd name="connsiteY10" fmla="*/ 3168648 h 3182408"/>
                          <a:gd name="connsiteX0" fmla="*/ 452825 w 821125"/>
                          <a:gd name="connsiteY0" fmla="*/ 0 h 3940176"/>
                          <a:gd name="connsiteX1" fmla="*/ 821125 w 821125"/>
                          <a:gd name="connsiteY1" fmla="*/ 431800 h 3940176"/>
                          <a:gd name="connsiteX2" fmla="*/ 389325 w 821125"/>
                          <a:gd name="connsiteY2" fmla="*/ 1250950 h 3940176"/>
                          <a:gd name="connsiteX3" fmla="*/ 363925 w 821125"/>
                          <a:gd name="connsiteY3" fmla="*/ 2609850 h 3940176"/>
                          <a:gd name="connsiteX4" fmla="*/ 421075 w 821125"/>
                          <a:gd name="connsiteY4" fmla="*/ 2711450 h 3940176"/>
                          <a:gd name="connsiteX5" fmla="*/ 433775 w 821125"/>
                          <a:gd name="connsiteY5" fmla="*/ 2819400 h 3940176"/>
                          <a:gd name="connsiteX6" fmla="*/ 382975 w 821125"/>
                          <a:gd name="connsiteY6" fmla="*/ 2908300 h 3940176"/>
                          <a:gd name="connsiteX7" fmla="*/ 379800 w 821125"/>
                          <a:gd name="connsiteY7" fmla="*/ 3121025 h 3940176"/>
                          <a:gd name="connsiteX8" fmla="*/ 430600 w 821125"/>
                          <a:gd name="connsiteY8" fmla="*/ 3178175 h 3940176"/>
                          <a:gd name="connsiteX9" fmla="*/ 27375 w 821125"/>
                          <a:gd name="connsiteY9" fmla="*/ 3178174 h 3940176"/>
                          <a:gd name="connsiteX10" fmla="*/ 36900 w 821125"/>
                          <a:gd name="connsiteY10" fmla="*/ 3940173 h 3940176"/>
                          <a:gd name="connsiteX0" fmla="*/ 457207 w 825507"/>
                          <a:gd name="connsiteY0" fmla="*/ 0 h 3940173"/>
                          <a:gd name="connsiteX1" fmla="*/ 825507 w 825507"/>
                          <a:gd name="connsiteY1" fmla="*/ 431800 h 3940173"/>
                          <a:gd name="connsiteX2" fmla="*/ 393707 w 825507"/>
                          <a:gd name="connsiteY2" fmla="*/ 1250950 h 3940173"/>
                          <a:gd name="connsiteX3" fmla="*/ 368307 w 825507"/>
                          <a:gd name="connsiteY3" fmla="*/ 2609850 h 3940173"/>
                          <a:gd name="connsiteX4" fmla="*/ 425457 w 825507"/>
                          <a:gd name="connsiteY4" fmla="*/ 2711450 h 3940173"/>
                          <a:gd name="connsiteX5" fmla="*/ 438157 w 825507"/>
                          <a:gd name="connsiteY5" fmla="*/ 2819400 h 3940173"/>
                          <a:gd name="connsiteX6" fmla="*/ 387357 w 825507"/>
                          <a:gd name="connsiteY6" fmla="*/ 2908300 h 3940173"/>
                          <a:gd name="connsiteX7" fmla="*/ 384182 w 825507"/>
                          <a:gd name="connsiteY7" fmla="*/ 3121025 h 3940173"/>
                          <a:gd name="connsiteX8" fmla="*/ 434982 w 825507"/>
                          <a:gd name="connsiteY8" fmla="*/ 3178175 h 3940173"/>
                          <a:gd name="connsiteX9" fmla="*/ 31757 w 825507"/>
                          <a:gd name="connsiteY9" fmla="*/ 3178174 h 3940173"/>
                          <a:gd name="connsiteX10" fmla="*/ 34933 w 825507"/>
                          <a:gd name="connsiteY10" fmla="*/ 3457573 h 3940173"/>
                          <a:gd name="connsiteX11" fmla="*/ 41282 w 825507"/>
                          <a:gd name="connsiteY11" fmla="*/ 3940173 h 3940173"/>
                          <a:gd name="connsiteX0" fmla="*/ 456533 w 824833"/>
                          <a:gd name="connsiteY0" fmla="*/ 0 h 3940173"/>
                          <a:gd name="connsiteX1" fmla="*/ 824833 w 824833"/>
                          <a:gd name="connsiteY1" fmla="*/ 431800 h 3940173"/>
                          <a:gd name="connsiteX2" fmla="*/ 393033 w 824833"/>
                          <a:gd name="connsiteY2" fmla="*/ 1250950 h 3940173"/>
                          <a:gd name="connsiteX3" fmla="*/ 367633 w 824833"/>
                          <a:gd name="connsiteY3" fmla="*/ 2609850 h 3940173"/>
                          <a:gd name="connsiteX4" fmla="*/ 424783 w 824833"/>
                          <a:gd name="connsiteY4" fmla="*/ 2711450 h 3940173"/>
                          <a:gd name="connsiteX5" fmla="*/ 437483 w 824833"/>
                          <a:gd name="connsiteY5" fmla="*/ 2819400 h 3940173"/>
                          <a:gd name="connsiteX6" fmla="*/ 386683 w 824833"/>
                          <a:gd name="connsiteY6" fmla="*/ 2908300 h 3940173"/>
                          <a:gd name="connsiteX7" fmla="*/ 383508 w 824833"/>
                          <a:gd name="connsiteY7" fmla="*/ 3121025 h 3940173"/>
                          <a:gd name="connsiteX8" fmla="*/ 434308 w 824833"/>
                          <a:gd name="connsiteY8" fmla="*/ 3178175 h 3940173"/>
                          <a:gd name="connsiteX9" fmla="*/ 31083 w 824833"/>
                          <a:gd name="connsiteY9" fmla="*/ 3178174 h 3940173"/>
                          <a:gd name="connsiteX10" fmla="*/ 34259 w 824833"/>
                          <a:gd name="connsiteY10" fmla="*/ 3457573 h 3940173"/>
                          <a:gd name="connsiteX11" fmla="*/ 40608 w 824833"/>
                          <a:gd name="connsiteY11" fmla="*/ 3940173 h 3940173"/>
                          <a:gd name="connsiteX0" fmla="*/ 458167 w 826467"/>
                          <a:gd name="connsiteY0" fmla="*/ 0 h 3940173"/>
                          <a:gd name="connsiteX1" fmla="*/ 826467 w 826467"/>
                          <a:gd name="connsiteY1" fmla="*/ 431800 h 3940173"/>
                          <a:gd name="connsiteX2" fmla="*/ 394667 w 826467"/>
                          <a:gd name="connsiteY2" fmla="*/ 1250950 h 3940173"/>
                          <a:gd name="connsiteX3" fmla="*/ 369267 w 826467"/>
                          <a:gd name="connsiteY3" fmla="*/ 2609850 h 3940173"/>
                          <a:gd name="connsiteX4" fmla="*/ 426417 w 826467"/>
                          <a:gd name="connsiteY4" fmla="*/ 2711450 h 3940173"/>
                          <a:gd name="connsiteX5" fmla="*/ 439117 w 826467"/>
                          <a:gd name="connsiteY5" fmla="*/ 2819400 h 3940173"/>
                          <a:gd name="connsiteX6" fmla="*/ 388317 w 826467"/>
                          <a:gd name="connsiteY6" fmla="*/ 2908300 h 3940173"/>
                          <a:gd name="connsiteX7" fmla="*/ 385142 w 826467"/>
                          <a:gd name="connsiteY7" fmla="*/ 3121025 h 3940173"/>
                          <a:gd name="connsiteX8" fmla="*/ 435942 w 826467"/>
                          <a:gd name="connsiteY8" fmla="*/ 3178175 h 3940173"/>
                          <a:gd name="connsiteX9" fmla="*/ 32717 w 826467"/>
                          <a:gd name="connsiteY9" fmla="*/ 3178174 h 3940173"/>
                          <a:gd name="connsiteX10" fmla="*/ 29543 w 826467"/>
                          <a:gd name="connsiteY10" fmla="*/ 3241674 h 3940173"/>
                          <a:gd name="connsiteX11" fmla="*/ 35893 w 826467"/>
                          <a:gd name="connsiteY11" fmla="*/ 3457573 h 3940173"/>
                          <a:gd name="connsiteX12" fmla="*/ 42242 w 826467"/>
                          <a:gd name="connsiteY12" fmla="*/ 3940173 h 3940173"/>
                          <a:gd name="connsiteX0" fmla="*/ 431626 w 799926"/>
                          <a:gd name="connsiteY0" fmla="*/ 0 h 3940173"/>
                          <a:gd name="connsiteX1" fmla="*/ 799926 w 799926"/>
                          <a:gd name="connsiteY1" fmla="*/ 431800 h 3940173"/>
                          <a:gd name="connsiteX2" fmla="*/ 368126 w 799926"/>
                          <a:gd name="connsiteY2" fmla="*/ 1250950 h 3940173"/>
                          <a:gd name="connsiteX3" fmla="*/ 342726 w 799926"/>
                          <a:gd name="connsiteY3" fmla="*/ 2609850 h 3940173"/>
                          <a:gd name="connsiteX4" fmla="*/ 399876 w 799926"/>
                          <a:gd name="connsiteY4" fmla="*/ 2711450 h 3940173"/>
                          <a:gd name="connsiteX5" fmla="*/ 412576 w 799926"/>
                          <a:gd name="connsiteY5" fmla="*/ 2819400 h 3940173"/>
                          <a:gd name="connsiteX6" fmla="*/ 361776 w 799926"/>
                          <a:gd name="connsiteY6" fmla="*/ 2908300 h 3940173"/>
                          <a:gd name="connsiteX7" fmla="*/ 358601 w 799926"/>
                          <a:gd name="connsiteY7" fmla="*/ 3121025 h 3940173"/>
                          <a:gd name="connsiteX8" fmla="*/ 409401 w 799926"/>
                          <a:gd name="connsiteY8" fmla="*/ 3178175 h 3940173"/>
                          <a:gd name="connsiteX9" fmla="*/ 53801 w 799926"/>
                          <a:gd name="connsiteY9" fmla="*/ 3174999 h 3940173"/>
                          <a:gd name="connsiteX10" fmla="*/ 3002 w 799926"/>
                          <a:gd name="connsiteY10" fmla="*/ 3241674 h 3940173"/>
                          <a:gd name="connsiteX11" fmla="*/ 9352 w 799926"/>
                          <a:gd name="connsiteY11" fmla="*/ 3457573 h 3940173"/>
                          <a:gd name="connsiteX12" fmla="*/ 15701 w 799926"/>
                          <a:gd name="connsiteY12" fmla="*/ 3940173 h 3940173"/>
                          <a:gd name="connsiteX0" fmla="*/ 431626 w 799926"/>
                          <a:gd name="connsiteY0" fmla="*/ 0 h 3978779"/>
                          <a:gd name="connsiteX1" fmla="*/ 799926 w 799926"/>
                          <a:gd name="connsiteY1" fmla="*/ 431800 h 3978779"/>
                          <a:gd name="connsiteX2" fmla="*/ 368126 w 799926"/>
                          <a:gd name="connsiteY2" fmla="*/ 1250950 h 3978779"/>
                          <a:gd name="connsiteX3" fmla="*/ 342726 w 799926"/>
                          <a:gd name="connsiteY3" fmla="*/ 2609850 h 3978779"/>
                          <a:gd name="connsiteX4" fmla="*/ 399876 w 799926"/>
                          <a:gd name="connsiteY4" fmla="*/ 2711450 h 3978779"/>
                          <a:gd name="connsiteX5" fmla="*/ 412576 w 799926"/>
                          <a:gd name="connsiteY5" fmla="*/ 2819400 h 3978779"/>
                          <a:gd name="connsiteX6" fmla="*/ 361776 w 799926"/>
                          <a:gd name="connsiteY6" fmla="*/ 2908300 h 3978779"/>
                          <a:gd name="connsiteX7" fmla="*/ 358601 w 799926"/>
                          <a:gd name="connsiteY7" fmla="*/ 3121025 h 3978779"/>
                          <a:gd name="connsiteX8" fmla="*/ 409401 w 799926"/>
                          <a:gd name="connsiteY8" fmla="*/ 3178175 h 3978779"/>
                          <a:gd name="connsiteX9" fmla="*/ 53801 w 799926"/>
                          <a:gd name="connsiteY9" fmla="*/ 3174999 h 3978779"/>
                          <a:gd name="connsiteX10" fmla="*/ 3002 w 799926"/>
                          <a:gd name="connsiteY10" fmla="*/ 3241674 h 3978779"/>
                          <a:gd name="connsiteX11" fmla="*/ 9352 w 799926"/>
                          <a:gd name="connsiteY11" fmla="*/ 3457573 h 3978779"/>
                          <a:gd name="connsiteX12" fmla="*/ 15701 w 799926"/>
                          <a:gd name="connsiteY12" fmla="*/ 3940173 h 3978779"/>
                          <a:gd name="connsiteX13" fmla="*/ 3001 w 799926"/>
                          <a:gd name="connsiteY13" fmla="*/ 3949699 h 3978779"/>
                          <a:gd name="connsiteX0" fmla="*/ 1412875 w 1781175"/>
                          <a:gd name="connsiteY0" fmla="*/ 0 h 4305299"/>
                          <a:gd name="connsiteX1" fmla="*/ 1781175 w 1781175"/>
                          <a:gd name="connsiteY1" fmla="*/ 431800 h 4305299"/>
                          <a:gd name="connsiteX2" fmla="*/ 1349375 w 1781175"/>
                          <a:gd name="connsiteY2" fmla="*/ 1250950 h 4305299"/>
                          <a:gd name="connsiteX3" fmla="*/ 1323975 w 1781175"/>
                          <a:gd name="connsiteY3" fmla="*/ 2609850 h 4305299"/>
                          <a:gd name="connsiteX4" fmla="*/ 1381125 w 1781175"/>
                          <a:gd name="connsiteY4" fmla="*/ 2711450 h 4305299"/>
                          <a:gd name="connsiteX5" fmla="*/ 1393825 w 1781175"/>
                          <a:gd name="connsiteY5" fmla="*/ 2819400 h 4305299"/>
                          <a:gd name="connsiteX6" fmla="*/ 1343025 w 1781175"/>
                          <a:gd name="connsiteY6" fmla="*/ 2908300 h 4305299"/>
                          <a:gd name="connsiteX7" fmla="*/ 1339850 w 1781175"/>
                          <a:gd name="connsiteY7" fmla="*/ 3121025 h 4305299"/>
                          <a:gd name="connsiteX8" fmla="*/ 1390650 w 1781175"/>
                          <a:gd name="connsiteY8" fmla="*/ 3178175 h 4305299"/>
                          <a:gd name="connsiteX9" fmla="*/ 1035050 w 1781175"/>
                          <a:gd name="connsiteY9" fmla="*/ 3174999 h 4305299"/>
                          <a:gd name="connsiteX10" fmla="*/ 984251 w 1781175"/>
                          <a:gd name="connsiteY10" fmla="*/ 3241674 h 4305299"/>
                          <a:gd name="connsiteX11" fmla="*/ 990601 w 1781175"/>
                          <a:gd name="connsiteY11" fmla="*/ 3457573 h 4305299"/>
                          <a:gd name="connsiteX12" fmla="*/ 996950 w 1781175"/>
                          <a:gd name="connsiteY12" fmla="*/ 3940173 h 4305299"/>
                          <a:gd name="connsiteX13" fmla="*/ 0 w 1781175"/>
                          <a:gd name="connsiteY13" fmla="*/ 4305299 h 4305299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0 w 1862138"/>
                          <a:gd name="connsiteY13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758033 w 1862138"/>
                          <a:gd name="connsiteY13" fmla="*/ 4055267 h 4341018"/>
                          <a:gd name="connsiteX14" fmla="*/ 0 w 1862138"/>
                          <a:gd name="connsiteY14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843758 w 1862138"/>
                          <a:gd name="connsiteY13" fmla="*/ 3993354 h 4341018"/>
                          <a:gd name="connsiteX14" fmla="*/ 758033 w 1862138"/>
                          <a:gd name="connsiteY14" fmla="*/ 4055267 h 4341018"/>
                          <a:gd name="connsiteX15" fmla="*/ 0 w 1862138"/>
                          <a:gd name="connsiteY15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0452 w 1862138"/>
                          <a:gd name="connsiteY13" fmla="*/ 3945729 h 4341018"/>
                          <a:gd name="connsiteX14" fmla="*/ 843758 w 1862138"/>
                          <a:gd name="connsiteY14" fmla="*/ 3993354 h 4341018"/>
                          <a:gd name="connsiteX15" fmla="*/ 758033 w 1862138"/>
                          <a:gd name="connsiteY15" fmla="*/ 4055267 h 4341018"/>
                          <a:gd name="connsiteX16" fmla="*/ 0 w 1862138"/>
                          <a:gd name="connsiteY16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2833 w 1862138"/>
                          <a:gd name="connsiteY13" fmla="*/ 3940967 h 4341018"/>
                          <a:gd name="connsiteX14" fmla="*/ 1060452 w 1862138"/>
                          <a:gd name="connsiteY14" fmla="*/ 3945729 h 4341018"/>
                          <a:gd name="connsiteX15" fmla="*/ 843758 w 1862138"/>
                          <a:gd name="connsiteY15" fmla="*/ 3993354 h 4341018"/>
                          <a:gd name="connsiteX16" fmla="*/ 758033 w 1862138"/>
                          <a:gd name="connsiteY16" fmla="*/ 4055267 h 4341018"/>
                          <a:gd name="connsiteX17" fmla="*/ 0 w 1862138"/>
                          <a:gd name="connsiteY17" fmla="*/ 4341018 h 4341018"/>
                          <a:gd name="connsiteX0" fmla="*/ 1557330 w 1925630"/>
                          <a:gd name="connsiteY0" fmla="*/ 0 h 4364871"/>
                          <a:gd name="connsiteX1" fmla="*/ 1925630 w 1925630"/>
                          <a:gd name="connsiteY1" fmla="*/ 431800 h 4364871"/>
                          <a:gd name="connsiteX2" fmla="*/ 1493830 w 1925630"/>
                          <a:gd name="connsiteY2" fmla="*/ 1250950 h 4364871"/>
                          <a:gd name="connsiteX3" fmla="*/ 1468430 w 1925630"/>
                          <a:gd name="connsiteY3" fmla="*/ 2609850 h 4364871"/>
                          <a:gd name="connsiteX4" fmla="*/ 1525580 w 1925630"/>
                          <a:gd name="connsiteY4" fmla="*/ 2711450 h 4364871"/>
                          <a:gd name="connsiteX5" fmla="*/ 1538280 w 1925630"/>
                          <a:gd name="connsiteY5" fmla="*/ 2819400 h 4364871"/>
                          <a:gd name="connsiteX6" fmla="*/ 1487480 w 1925630"/>
                          <a:gd name="connsiteY6" fmla="*/ 2908300 h 4364871"/>
                          <a:gd name="connsiteX7" fmla="*/ 1484305 w 1925630"/>
                          <a:gd name="connsiteY7" fmla="*/ 3121025 h 4364871"/>
                          <a:gd name="connsiteX8" fmla="*/ 1535105 w 1925630"/>
                          <a:gd name="connsiteY8" fmla="*/ 3178175 h 4364871"/>
                          <a:gd name="connsiteX9" fmla="*/ 1179505 w 1925630"/>
                          <a:gd name="connsiteY9" fmla="*/ 3174999 h 4364871"/>
                          <a:gd name="connsiteX10" fmla="*/ 1128706 w 1925630"/>
                          <a:gd name="connsiteY10" fmla="*/ 3241674 h 4364871"/>
                          <a:gd name="connsiteX11" fmla="*/ 1135056 w 1925630"/>
                          <a:gd name="connsiteY11" fmla="*/ 3457573 h 4364871"/>
                          <a:gd name="connsiteX12" fmla="*/ 1141405 w 1925630"/>
                          <a:gd name="connsiteY12" fmla="*/ 3940173 h 4364871"/>
                          <a:gd name="connsiteX13" fmla="*/ 1126325 w 1925630"/>
                          <a:gd name="connsiteY13" fmla="*/ 3940967 h 4364871"/>
                          <a:gd name="connsiteX14" fmla="*/ 1123944 w 1925630"/>
                          <a:gd name="connsiteY14" fmla="*/ 3945729 h 4364871"/>
                          <a:gd name="connsiteX15" fmla="*/ 907250 w 1925630"/>
                          <a:gd name="connsiteY15" fmla="*/ 3993354 h 4364871"/>
                          <a:gd name="connsiteX16" fmla="*/ 821525 w 1925630"/>
                          <a:gd name="connsiteY16" fmla="*/ 4055267 h 4364871"/>
                          <a:gd name="connsiteX17" fmla="*/ 63492 w 1925630"/>
                          <a:gd name="connsiteY17" fmla="*/ 4341018 h 4364871"/>
                          <a:gd name="connsiteX18" fmla="*/ 39681 w 1925630"/>
                          <a:gd name="connsiteY18" fmla="*/ 4349748 h 4364871"/>
                          <a:gd name="connsiteX0" fmla="*/ 1803399 w 2171699"/>
                          <a:gd name="connsiteY0" fmla="*/ 0 h 4352466"/>
                          <a:gd name="connsiteX1" fmla="*/ 2171699 w 2171699"/>
                          <a:gd name="connsiteY1" fmla="*/ 431800 h 4352466"/>
                          <a:gd name="connsiteX2" fmla="*/ 1739899 w 2171699"/>
                          <a:gd name="connsiteY2" fmla="*/ 1250950 h 4352466"/>
                          <a:gd name="connsiteX3" fmla="*/ 1714499 w 2171699"/>
                          <a:gd name="connsiteY3" fmla="*/ 2609850 h 4352466"/>
                          <a:gd name="connsiteX4" fmla="*/ 1771649 w 2171699"/>
                          <a:gd name="connsiteY4" fmla="*/ 2711450 h 4352466"/>
                          <a:gd name="connsiteX5" fmla="*/ 1784349 w 2171699"/>
                          <a:gd name="connsiteY5" fmla="*/ 2819400 h 4352466"/>
                          <a:gd name="connsiteX6" fmla="*/ 1733549 w 2171699"/>
                          <a:gd name="connsiteY6" fmla="*/ 2908300 h 4352466"/>
                          <a:gd name="connsiteX7" fmla="*/ 1730374 w 2171699"/>
                          <a:gd name="connsiteY7" fmla="*/ 3121025 h 4352466"/>
                          <a:gd name="connsiteX8" fmla="*/ 1781174 w 2171699"/>
                          <a:gd name="connsiteY8" fmla="*/ 3178175 h 4352466"/>
                          <a:gd name="connsiteX9" fmla="*/ 1425574 w 2171699"/>
                          <a:gd name="connsiteY9" fmla="*/ 3174999 h 4352466"/>
                          <a:gd name="connsiteX10" fmla="*/ 1374775 w 2171699"/>
                          <a:gd name="connsiteY10" fmla="*/ 3241674 h 4352466"/>
                          <a:gd name="connsiteX11" fmla="*/ 1381125 w 2171699"/>
                          <a:gd name="connsiteY11" fmla="*/ 3457573 h 4352466"/>
                          <a:gd name="connsiteX12" fmla="*/ 1387474 w 2171699"/>
                          <a:gd name="connsiteY12" fmla="*/ 3940173 h 4352466"/>
                          <a:gd name="connsiteX13" fmla="*/ 1372394 w 2171699"/>
                          <a:gd name="connsiteY13" fmla="*/ 3940967 h 4352466"/>
                          <a:gd name="connsiteX14" fmla="*/ 1370013 w 2171699"/>
                          <a:gd name="connsiteY14" fmla="*/ 3945729 h 4352466"/>
                          <a:gd name="connsiteX15" fmla="*/ 1153319 w 2171699"/>
                          <a:gd name="connsiteY15" fmla="*/ 3993354 h 4352466"/>
                          <a:gd name="connsiteX16" fmla="*/ 1067594 w 2171699"/>
                          <a:gd name="connsiteY16" fmla="*/ 4055267 h 4352466"/>
                          <a:gd name="connsiteX17" fmla="*/ 309561 w 2171699"/>
                          <a:gd name="connsiteY17" fmla="*/ 4341018 h 4352466"/>
                          <a:gd name="connsiteX18" fmla="*/ 0 w 2171699"/>
                          <a:gd name="connsiteY18" fmla="*/ 4267198 h 4352466"/>
                          <a:gd name="connsiteX0" fmla="*/ 1826328 w 2194628"/>
                          <a:gd name="connsiteY0" fmla="*/ 0 h 4352466"/>
                          <a:gd name="connsiteX1" fmla="*/ 2194628 w 2194628"/>
                          <a:gd name="connsiteY1" fmla="*/ 431800 h 4352466"/>
                          <a:gd name="connsiteX2" fmla="*/ 1762828 w 2194628"/>
                          <a:gd name="connsiteY2" fmla="*/ 1250950 h 4352466"/>
                          <a:gd name="connsiteX3" fmla="*/ 1737428 w 2194628"/>
                          <a:gd name="connsiteY3" fmla="*/ 2609850 h 4352466"/>
                          <a:gd name="connsiteX4" fmla="*/ 1794578 w 2194628"/>
                          <a:gd name="connsiteY4" fmla="*/ 2711450 h 4352466"/>
                          <a:gd name="connsiteX5" fmla="*/ 1807278 w 2194628"/>
                          <a:gd name="connsiteY5" fmla="*/ 2819400 h 4352466"/>
                          <a:gd name="connsiteX6" fmla="*/ 1756478 w 2194628"/>
                          <a:gd name="connsiteY6" fmla="*/ 2908300 h 4352466"/>
                          <a:gd name="connsiteX7" fmla="*/ 1753303 w 2194628"/>
                          <a:gd name="connsiteY7" fmla="*/ 3121025 h 4352466"/>
                          <a:gd name="connsiteX8" fmla="*/ 1804103 w 2194628"/>
                          <a:gd name="connsiteY8" fmla="*/ 3178175 h 4352466"/>
                          <a:gd name="connsiteX9" fmla="*/ 1448503 w 2194628"/>
                          <a:gd name="connsiteY9" fmla="*/ 3174999 h 4352466"/>
                          <a:gd name="connsiteX10" fmla="*/ 1397704 w 2194628"/>
                          <a:gd name="connsiteY10" fmla="*/ 3241674 h 4352466"/>
                          <a:gd name="connsiteX11" fmla="*/ 1404054 w 2194628"/>
                          <a:gd name="connsiteY11" fmla="*/ 3457573 h 4352466"/>
                          <a:gd name="connsiteX12" fmla="*/ 1410403 w 2194628"/>
                          <a:gd name="connsiteY12" fmla="*/ 3940173 h 4352466"/>
                          <a:gd name="connsiteX13" fmla="*/ 1395323 w 2194628"/>
                          <a:gd name="connsiteY13" fmla="*/ 3940967 h 4352466"/>
                          <a:gd name="connsiteX14" fmla="*/ 1392942 w 2194628"/>
                          <a:gd name="connsiteY14" fmla="*/ 3945729 h 4352466"/>
                          <a:gd name="connsiteX15" fmla="*/ 1176248 w 2194628"/>
                          <a:gd name="connsiteY15" fmla="*/ 3993354 h 4352466"/>
                          <a:gd name="connsiteX16" fmla="*/ 1090523 w 2194628"/>
                          <a:gd name="connsiteY16" fmla="*/ 4055267 h 4352466"/>
                          <a:gd name="connsiteX17" fmla="*/ 332490 w 2194628"/>
                          <a:gd name="connsiteY17" fmla="*/ 4341018 h 4352466"/>
                          <a:gd name="connsiteX18" fmla="*/ 22929 w 2194628"/>
                          <a:gd name="connsiteY18" fmla="*/ 4267198 h 4352466"/>
                          <a:gd name="connsiteX19" fmla="*/ 22930 w 2194628"/>
                          <a:gd name="connsiteY19" fmla="*/ 4260848 h 4352466"/>
                          <a:gd name="connsiteX0" fmla="*/ 1882773 w 2251073"/>
                          <a:gd name="connsiteY0" fmla="*/ 0 h 4352466"/>
                          <a:gd name="connsiteX1" fmla="*/ 2251073 w 2251073"/>
                          <a:gd name="connsiteY1" fmla="*/ 431800 h 4352466"/>
                          <a:gd name="connsiteX2" fmla="*/ 1819273 w 2251073"/>
                          <a:gd name="connsiteY2" fmla="*/ 1250950 h 4352466"/>
                          <a:gd name="connsiteX3" fmla="*/ 1793873 w 2251073"/>
                          <a:gd name="connsiteY3" fmla="*/ 2609850 h 4352466"/>
                          <a:gd name="connsiteX4" fmla="*/ 1851023 w 2251073"/>
                          <a:gd name="connsiteY4" fmla="*/ 2711450 h 4352466"/>
                          <a:gd name="connsiteX5" fmla="*/ 1863723 w 2251073"/>
                          <a:gd name="connsiteY5" fmla="*/ 2819400 h 4352466"/>
                          <a:gd name="connsiteX6" fmla="*/ 1812923 w 2251073"/>
                          <a:gd name="connsiteY6" fmla="*/ 2908300 h 4352466"/>
                          <a:gd name="connsiteX7" fmla="*/ 1809748 w 2251073"/>
                          <a:gd name="connsiteY7" fmla="*/ 3121025 h 4352466"/>
                          <a:gd name="connsiteX8" fmla="*/ 1860548 w 2251073"/>
                          <a:gd name="connsiteY8" fmla="*/ 3178175 h 4352466"/>
                          <a:gd name="connsiteX9" fmla="*/ 1504948 w 2251073"/>
                          <a:gd name="connsiteY9" fmla="*/ 3174999 h 4352466"/>
                          <a:gd name="connsiteX10" fmla="*/ 1454149 w 2251073"/>
                          <a:gd name="connsiteY10" fmla="*/ 3241674 h 4352466"/>
                          <a:gd name="connsiteX11" fmla="*/ 1460499 w 2251073"/>
                          <a:gd name="connsiteY11" fmla="*/ 3457573 h 4352466"/>
                          <a:gd name="connsiteX12" fmla="*/ 1466848 w 2251073"/>
                          <a:gd name="connsiteY12" fmla="*/ 3940173 h 4352466"/>
                          <a:gd name="connsiteX13" fmla="*/ 1451768 w 2251073"/>
                          <a:gd name="connsiteY13" fmla="*/ 3940967 h 4352466"/>
                          <a:gd name="connsiteX14" fmla="*/ 1449387 w 2251073"/>
                          <a:gd name="connsiteY14" fmla="*/ 3945729 h 4352466"/>
                          <a:gd name="connsiteX15" fmla="*/ 1232693 w 2251073"/>
                          <a:gd name="connsiteY15" fmla="*/ 3993354 h 4352466"/>
                          <a:gd name="connsiteX16" fmla="*/ 1146968 w 2251073"/>
                          <a:gd name="connsiteY16" fmla="*/ 4055267 h 4352466"/>
                          <a:gd name="connsiteX17" fmla="*/ 388935 w 2251073"/>
                          <a:gd name="connsiteY17" fmla="*/ 4341018 h 4352466"/>
                          <a:gd name="connsiteX18" fmla="*/ 79374 w 2251073"/>
                          <a:gd name="connsiteY18" fmla="*/ 4267198 h 4352466"/>
                          <a:gd name="connsiteX19" fmla="*/ 0 w 2251073"/>
                          <a:gd name="connsiteY19" fmla="*/ 3930648 h 4352466"/>
                          <a:gd name="connsiteX0" fmla="*/ 1882773 w 2251073"/>
                          <a:gd name="connsiteY0" fmla="*/ 0 h 4346069"/>
                          <a:gd name="connsiteX1" fmla="*/ 2251073 w 2251073"/>
                          <a:gd name="connsiteY1" fmla="*/ 431800 h 4346069"/>
                          <a:gd name="connsiteX2" fmla="*/ 1819273 w 2251073"/>
                          <a:gd name="connsiteY2" fmla="*/ 1250950 h 4346069"/>
                          <a:gd name="connsiteX3" fmla="*/ 1793873 w 2251073"/>
                          <a:gd name="connsiteY3" fmla="*/ 2609850 h 4346069"/>
                          <a:gd name="connsiteX4" fmla="*/ 1851023 w 2251073"/>
                          <a:gd name="connsiteY4" fmla="*/ 2711450 h 4346069"/>
                          <a:gd name="connsiteX5" fmla="*/ 1863723 w 2251073"/>
                          <a:gd name="connsiteY5" fmla="*/ 2819400 h 4346069"/>
                          <a:gd name="connsiteX6" fmla="*/ 1812923 w 2251073"/>
                          <a:gd name="connsiteY6" fmla="*/ 2908300 h 4346069"/>
                          <a:gd name="connsiteX7" fmla="*/ 1809748 w 2251073"/>
                          <a:gd name="connsiteY7" fmla="*/ 3121025 h 4346069"/>
                          <a:gd name="connsiteX8" fmla="*/ 1860548 w 2251073"/>
                          <a:gd name="connsiteY8" fmla="*/ 3178175 h 4346069"/>
                          <a:gd name="connsiteX9" fmla="*/ 1504948 w 2251073"/>
                          <a:gd name="connsiteY9" fmla="*/ 3174999 h 4346069"/>
                          <a:gd name="connsiteX10" fmla="*/ 1454149 w 2251073"/>
                          <a:gd name="connsiteY10" fmla="*/ 3241674 h 4346069"/>
                          <a:gd name="connsiteX11" fmla="*/ 1460499 w 2251073"/>
                          <a:gd name="connsiteY11" fmla="*/ 3457573 h 4346069"/>
                          <a:gd name="connsiteX12" fmla="*/ 1466848 w 2251073"/>
                          <a:gd name="connsiteY12" fmla="*/ 3940173 h 4346069"/>
                          <a:gd name="connsiteX13" fmla="*/ 1451768 w 2251073"/>
                          <a:gd name="connsiteY13" fmla="*/ 3940967 h 4346069"/>
                          <a:gd name="connsiteX14" fmla="*/ 1449387 w 2251073"/>
                          <a:gd name="connsiteY14" fmla="*/ 3945729 h 4346069"/>
                          <a:gd name="connsiteX15" fmla="*/ 1232693 w 2251073"/>
                          <a:gd name="connsiteY15" fmla="*/ 3993354 h 4346069"/>
                          <a:gd name="connsiteX16" fmla="*/ 1146968 w 2251073"/>
                          <a:gd name="connsiteY16" fmla="*/ 4055267 h 4346069"/>
                          <a:gd name="connsiteX17" fmla="*/ 388935 w 2251073"/>
                          <a:gd name="connsiteY17" fmla="*/ 4341018 h 4346069"/>
                          <a:gd name="connsiteX18" fmla="*/ 107949 w 2251073"/>
                          <a:gd name="connsiteY18" fmla="*/ 4067173 h 4346069"/>
                          <a:gd name="connsiteX19" fmla="*/ 0 w 2251073"/>
                          <a:gd name="connsiteY19" fmla="*/ 3930648 h 4346069"/>
                          <a:gd name="connsiteX0" fmla="*/ 1882773 w 2251073"/>
                          <a:gd name="connsiteY0" fmla="*/ 0 h 4296105"/>
                          <a:gd name="connsiteX1" fmla="*/ 2251073 w 2251073"/>
                          <a:gd name="connsiteY1" fmla="*/ 431800 h 4296105"/>
                          <a:gd name="connsiteX2" fmla="*/ 1819273 w 2251073"/>
                          <a:gd name="connsiteY2" fmla="*/ 1250950 h 4296105"/>
                          <a:gd name="connsiteX3" fmla="*/ 1793873 w 2251073"/>
                          <a:gd name="connsiteY3" fmla="*/ 2609850 h 4296105"/>
                          <a:gd name="connsiteX4" fmla="*/ 1851023 w 2251073"/>
                          <a:gd name="connsiteY4" fmla="*/ 2711450 h 4296105"/>
                          <a:gd name="connsiteX5" fmla="*/ 1863723 w 2251073"/>
                          <a:gd name="connsiteY5" fmla="*/ 2819400 h 4296105"/>
                          <a:gd name="connsiteX6" fmla="*/ 1812923 w 2251073"/>
                          <a:gd name="connsiteY6" fmla="*/ 2908300 h 4296105"/>
                          <a:gd name="connsiteX7" fmla="*/ 1809748 w 2251073"/>
                          <a:gd name="connsiteY7" fmla="*/ 3121025 h 4296105"/>
                          <a:gd name="connsiteX8" fmla="*/ 1860548 w 2251073"/>
                          <a:gd name="connsiteY8" fmla="*/ 3178175 h 4296105"/>
                          <a:gd name="connsiteX9" fmla="*/ 1504948 w 2251073"/>
                          <a:gd name="connsiteY9" fmla="*/ 3174999 h 4296105"/>
                          <a:gd name="connsiteX10" fmla="*/ 1454149 w 2251073"/>
                          <a:gd name="connsiteY10" fmla="*/ 3241674 h 4296105"/>
                          <a:gd name="connsiteX11" fmla="*/ 1460499 w 2251073"/>
                          <a:gd name="connsiteY11" fmla="*/ 3457573 h 4296105"/>
                          <a:gd name="connsiteX12" fmla="*/ 1466848 w 2251073"/>
                          <a:gd name="connsiteY12" fmla="*/ 3940173 h 4296105"/>
                          <a:gd name="connsiteX13" fmla="*/ 1451768 w 2251073"/>
                          <a:gd name="connsiteY13" fmla="*/ 3940967 h 4296105"/>
                          <a:gd name="connsiteX14" fmla="*/ 1449387 w 2251073"/>
                          <a:gd name="connsiteY14" fmla="*/ 3945729 h 4296105"/>
                          <a:gd name="connsiteX15" fmla="*/ 1232693 w 2251073"/>
                          <a:gd name="connsiteY15" fmla="*/ 3993354 h 4296105"/>
                          <a:gd name="connsiteX16" fmla="*/ 1146968 w 2251073"/>
                          <a:gd name="connsiteY16" fmla="*/ 4055267 h 4296105"/>
                          <a:gd name="connsiteX17" fmla="*/ 211135 w 2251073"/>
                          <a:gd name="connsiteY17" fmla="*/ 4290218 h 4296105"/>
                          <a:gd name="connsiteX18" fmla="*/ 107949 w 2251073"/>
                          <a:gd name="connsiteY18" fmla="*/ 4067173 h 4296105"/>
                          <a:gd name="connsiteX19" fmla="*/ 0 w 2251073"/>
                          <a:gd name="connsiteY19" fmla="*/ 3930648 h 4296105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07949 w 2251073"/>
                          <a:gd name="connsiteY18" fmla="*/ 4067173 h 4327516"/>
                          <a:gd name="connsiteX19" fmla="*/ 0 w 2251073"/>
                          <a:gd name="connsiteY19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11126 w 2251073"/>
                          <a:gd name="connsiteY18" fmla="*/ 42068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30176 w 2251073"/>
                          <a:gd name="connsiteY18" fmla="*/ 42957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251073" h="4327516">
                            <a:moveTo>
                              <a:pt x="1882773" y="0"/>
                            </a:moveTo>
                            <a:lnTo>
                              <a:pt x="2251073" y="431800"/>
                            </a:lnTo>
                            <a:lnTo>
                              <a:pt x="1819273" y="1250950"/>
                            </a:lnTo>
                            <a:lnTo>
                              <a:pt x="1793873" y="2609850"/>
                            </a:lnTo>
                            <a:lnTo>
                              <a:pt x="1851023" y="2711450"/>
                            </a:lnTo>
                            <a:lnTo>
                              <a:pt x="1863723" y="2819400"/>
                            </a:lnTo>
                            <a:lnTo>
                              <a:pt x="1812923" y="2908300"/>
                            </a:lnTo>
                            <a:cubicBezTo>
                              <a:pt x="1805515" y="2923117"/>
                              <a:pt x="1808425" y="3121025"/>
                              <a:pt x="1809748" y="3121025"/>
                            </a:cubicBezTo>
                            <a:cubicBezTo>
                              <a:pt x="1810277" y="3156479"/>
                              <a:pt x="1859225" y="3178175"/>
                              <a:pt x="1860548" y="3178175"/>
                            </a:cubicBezTo>
                            <a:cubicBezTo>
                              <a:pt x="1866898" y="3187700"/>
                              <a:pt x="1507594" y="3174999"/>
                              <a:pt x="1504948" y="3174999"/>
                            </a:cubicBezTo>
                            <a:cubicBezTo>
                              <a:pt x="1433511" y="3185582"/>
                              <a:pt x="1453620" y="3195108"/>
                              <a:pt x="1454149" y="3241674"/>
                            </a:cubicBezTo>
                            <a:cubicBezTo>
                              <a:pt x="1454678" y="3288240"/>
                              <a:pt x="1454678" y="3341157"/>
                              <a:pt x="1460499" y="3457573"/>
                            </a:cubicBezTo>
                            <a:cubicBezTo>
                              <a:pt x="1462086" y="3584573"/>
                              <a:pt x="1459969" y="3859740"/>
                              <a:pt x="1466848" y="3940173"/>
                            </a:cubicBezTo>
                            <a:cubicBezTo>
                              <a:pt x="1468171" y="4027089"/>
                              <a:pt x="1454678" y="3940041"/>
                              <a:pt x="1451768" y="3940967"/>
                            </a:cubicBezTo>
                            <a:cubicBezTo>
                              <a:pt x="1448858" y="3941893"/>
                              <a:pt x="1488678" y="3943348"/>
                              <a:pt x="1449387" y="3945729"/>
                            </a:cubicBezTo>
                            <a:lnTo>
                              <a:pt x="1232693" y="3993354"/>
                            </a:lnTo>
                            <a:cubicBezTo>
                              <a:pt x="1184274" y="4004863"/>
                              <a:pt x="1315773" y="3999307"/>
                              <a:pt x="1146968" y="4055267"/>
                            </a:cubicBezTo>
                            <a:cubicBezTo>
                              <a:pt x="835024" y="4133584"/>
                              <a:pt x="469104" y="4430976"/>
                              <a:pt x="211135" y="4290218"/>
                            </a:cubicBezTo>
                            <a:cubicBezTo>
                              <a:pt x="38495" y="4315486"/>
                              <a:pt x="147374" y="4332947"/>
                              <a:pt x="130176" y="4295773"/>
                            </a:cubicBezTo>
                            <a:cubicBezTo>
                              <a:pt x="112978" y="4258599"/>
                              <a:pt x="126470" y="4113210"/>
                              <a:pt x="107949" y="4067173"/>
                            </a:cubicBezTo>
                            <a:cubicBezTo>
                              <a:pt x="56356" y="4053811"/>
                              <a:pt x="0" y="3931971"/>
                              <a:pt x="0" y="3930648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E75191B-F955-7FDB-8419-D54994C07B56}"/>
                  </a:ext>
                </a:extLst>
              </p:cNvPr>
              <p:cNvSpPr/>
              <p:nvPr/>
            </p:nvSpPr>
            <p:spPr>
              <a:xfrm>
                <a:off x="8172450" y="1460500"/>
                <a:ext cx="723900" cy="4502150"/>
              </a:xfrm>
              <a:custGeom>
                <a:avLst/>
                <a:gdLst>
                  <a:gd name="connsiteX0" fmla="*/ 508000 w 723900"/>
                  <a:gd name="connsiteY0" fmla="*/ 0 h 4502150"/>
                  <a:gd name="connsiteX1" fmla="*/ 501650 w 723900"/>
                  <a:gd name="connsiteY1" fmla="*/ 609600 h 4502150"/>
                  <a:gd name="connsiteX2" fmla="*/ 612775 w 723900"/>
                  <a:gd name="connsiteY2" fmla="*/ 1181100 h 4502150"/>
                  <a:gd name="connsiteX3" fmla="*/ 723900 w 723900"/>
                  <a:gd name="connsiteY3" fmla="*/ 1752600 h 4502150"/>
                  <a:gd name="connsiteX4" fmla="*/ 279400 w 723900"/>
                  <a:gd name="connsiteY4" fmla="*/ 1752600 h 4502150"/>
                  <a:gd name="connsiteX5" fmla="*/ 298450 w 723900"/>
                  <a:gd name="connsiteY5" fmla="*/ 1962150 h 4502150"/>
                  <a:gd name="connsiteX6" fmla="*/ 393700 w 723900"/>
                  <a:gd name="connsiteY6" fmla="*/ 2305050 h 4502150"/>
                  <a:gd name="connsiteX7" fmla="*/ 393700 w 723900"/>
                  <a:gd name="connsiteY7" fmla="*/ 2501900 h 4502150"/>
                  <a:gd name="connsiteX8" fmla="*/ 546100 w 723900"/>
                  <a:gd name="connsiteY8" fmla="*/ 2508250 h 4502150"/>
                  <a:gd name="connsiteX9" fmla="*/ 558800 w 723900"/>
                  <a:gd name="connsiteY9" fmla="*/ 2832100 h 4502150"/>
                  <a:gd name="connsiteX10" fmla="*/ 482600 w 723900"/>
                  <a:gd name="connsiteY10" fmla="*/ 3194050 h 4502150"/>
                  <a:gd name="connsiteX11" fmla="*/ 254000 w 723900"/>
                  <a:gd name="connsiteY11" fmla="*/ 3486150 h 4502150"/>
                  <a:gd name="connsiteX12" fmla="*/ 254000 w 723900"/>
                  <a:gd name="connsiteY12" fmla="*/ 3613150 h 4502150"/>
                  <a:gd name="connsiteX13" fmla="*/ 520700 w 723900"/>
                  <a:gd name="connsiteY13" fmla="*/ 3587750 h 4502150"/>
                  <a:gd name="connsiteX14" fmla="*/ 431800 w 723900"/>
                  <a:gd name="connsiteY14" fmla="*/ 3873500 h 4502150"/>
                  <a:gd name="connsiteX15" fmla="*/ 419100 w 723900"/>
                  <a:gd name="connsiteY15" fmla="*/ 4191000 h 4502150"/>
                  <a:gd name="connsiteX16" fmla="*/ 88900 w 723900"/>
                  <a:gd name="connsiteY16" fmla="*/ 4356100 h 4502150"/>
                  <a:gd name="connsiteX17" fmla="*/ 0 w 723900"/>
                  <a:gd name="connsiteY17" fmla="*/ 4368800 h 4502150"/>
                  <a:gd name="connsiteX18" fmla="*/ 0 w 723900"/>
                  <a:gd name="connsiteY18" fmla="*/ 4502150 h 45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4502150" extrusionOk="0">
                    <a:moveTo>
                      <a:pt x="508000" y="0"/>
                    </a:moveTo>
                    <a:cubicBezTo>
                      <a:pt x="487266" y="221254"/>
                      <a:pt x="474955" y="429549"/>
                      <a:pt x="501650" y="609600"/>
                    </a:cubicBezTo>
                    <a:cubicBezTo>
                      <a:pt x="543116" y="866245"/>
                      <a:pt x="596212" y="1059810"/>
                      <a:pt x="612775" y="1181100"/>
                    </a:cubicBezTo>
                    <a:cubicBezTo>
                      <a:pt x="629338" y="1302390"/>
                      <a:pt x="709459" y="1600412"/>
                      <a:pt x="723900" y="1752600"/>
                    </a:cubicBezTo>
                    <a:cubicBezTo>
                      <a:pt x="608077" y="1759807"/>
                      <a:pt x="498625" y="1755657"/>
                      <a:pt x="279400" y="1752600"/>
                    </a:cubicBezTo>
                    <a:cubicBezTo>
                      <a:pt x="284246" y="1853209"/>
                      <a:pt x="294450" y="1866535"/>
                      <a:pt x="298450" y="1962150"/>
                    </a:cubicBezTo>
                    <a:cubicBezTo>
                      <a:pt x="315276" y="2048065"/>
                      <a:pt x="373297" y="2179511"/>
                      <a:pt x="393700" y="2305050"/>
                    </a:cubicBezTo>
                    <a:cubicBezTo>
                      <a:pt x="387576" y="2360326"/>
                      <a:pt x="400761" y="2437672"/>
                      <a:pt x="393700" y="2501900"/>
                    </a:cubicBezTo>
                    <a:cubicBezTo>
                      <a:pt x="434717" y="2499338"/>
                      <a:pt x="471104" y="2511639"/>
                      <a:pt x="546100" y="2508250"/>
                    </a:cubicBezTo>
                    <a:cubicBezTo>
                      <a:pt x="540524" y="2573454"/>
                      <a:pt x="570021" y="2710986"/>
                      <a:pt x="558800" y="2832100"/>
                    </a:cubicBezTo>
                    <a:cubicBezTo>
                      <a:pt x="546487" y="2974829"/>
                      <a:pt x="529924" y="3041089"/>
                      <a:pt x="482600" y="3194050"/>
                    </a:cubicBezTo>
                    <a:cubicBezTo>
                      <a:pt x="367296" y="3329744"/>
                      <a:pt x="336459" y="3363899"/>
                      <a:pt x="254000" y="3486150"/>
                    </a:cubicBezTo>
                    <a:cubicBezTo>
                      <a:pt x="258140" y="3512960"/>
                      <a:pt x="251529" y="3557347"/>
                      <a:pt x="254000" y="3613150"/>
                    </a:cubicBezTo>
                    <a:cubicBezTo>
                      <a:pt x="344032" y="3595204"/>
                      <a:pt x="434738" y="3586279"/>
                      <a:pt x="520700" y="3587750"/>
                    </a:cubicBezTo>
                    <a:cubicBezTo>
                      <a:pt x="470307" y="3728051"/>
                      <a:pt x="472702" y="3729861"/>
                      <a:pt x="431800" y="3873500"/>
                    </a:cubicBezTo>
                    <a:cubicBezTo>
                      <a:pt x="417548" y="3999652"/>
                      <a:pt x="424773" y="4061698"/>
                      <a:pt x="419100" y="4191000"/>
                    </a:cubicBezTo>
                    <a:cubicBezTo>
                      <a:pt x="260913" y="4269185"/>
                      <a:pt x="253391" y="4288079"/>
                      <a:pt x="88900" y="4356100"/>
                    </a:cubicBezTo>
                    <a:cubicBezTo>
                      <a:pt x="61547" y="4357873"/>
                      <a:pt x="18418" y="4365377"/>
                      <a:pt x="0" y="4368800"/>
                    </a:cubicBezTo>
                    <a:cubicBezTo>
                      <a:pt x="5472" y="4405933"/>
                      <a:pt x="2465" y="4435475"/>
                      <a:pt x="0" y="450215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2652433002">
                      <a:custGeom>
                        <a:avLst/>
                        <a:gdLst>
                          <a:gd name="connsiteX0" fmla="*/ 508000 w 723900"/>
                          <a:gd name="connsiteY0" fmla="*/ 0 h 4502150"/>
                          <a:gd name="connsiteX1" fmla="*/ 501650 w 723900"/>
                          <a:gd name="connsiteY1" fmla="*/ 609600 h 4502150"/>
                          <a:gd name="connsiteX2" fmla="*/ 723900 w 723900"/>
                          <a:gd name="connsiteY2" fmla="*/ 1752600 h 4502150"/>
                          <a:gd name="connsiteX3" fmla="*/ 279400 w 723900"/>
                          <a:gd name="connsiteY3" fmla="*/ 1752600 h 4502150"/>
                          <a:gd name="connsiteX4" fmla="*/ 298450 w 723900"/>
                          <a:gd name="connsiteY4" fmla="*/ 1962150 h 4502150"/>
                          <a:gd name="connsiteX5" fmla="*/ 393700 w 723900"/>
                          <a:gd name="connsiteY5" fmla="*/ 2305050 h 4502150"/>
                          <a:gd name="connsiteX6" fmla="*/ 393700 w 723900"/>
                          <a:gd name="connsiteY6" fmla="*/ 2501900 h 4502150"/>
                          <a:gd name="connsiteX7" fmla="*/ 546100 w 723900"/>
                          <a:gd name="connsiteY7" fmla="*/ 2508250 h 4502150"/>
                          <a:gd name="connsiteX8" fmla="*/ 558800 w 723900"/>
                          <a:gd name="connsiteY8" fmla="*/ 2832100 h 4502150"/>
                          <a:gd name="connsiteX9" fmla="*/ 482600 w 723900"/>
                          <a:gd name="connsiteY9" fmla="*/ 3194050 h 4502150"/>
                          <a:gd name="connsiteX10" fmla="*/ 254000 w 723900"/>
                          <a:gd name="connsiteY10" fmla="*/ 3486150 h 4502150"/>
                          <a:gd name="connsiteX11" fmla="*/ 254000 w 723900"/>
                          <a:gd name="connsiteY11" fmla="*/ 3613150 h 4502150"/>
                          <a:gd name="connsiteX12" fmla="*/ 520700 w 723900"/>
                          <a:gd name="connsiteY12" fmla="*/ 3587750 h 4502150"/>
                          <a:gd name="connsiteX13" fmla="*/ 431800 w 723900"/>
                          <a:gd name="connsiteY13" fmla="*/ 3873500 h 4502150"/>
                          <a:gd name="connsiteX14" fmla="*/ 419100 w 723900"/>
                          <a:gd name="connsiteY14" fmla="*/ 4191000 h 4502150"/>
                          <a:gd name="connsiteX15" fmla="*/ 88900 w 723900"/>
                          <a:gd name="connsiteY15" fmla="*/ 4356100 h 4502150"/>
                          <a:gd name="connsiteX16" fmla="*/ 0 w 723900"/>
                          <a:gd name="connsiteY16" fmla="*/ 4368800 h 4502150"/>
                          <a:gd name="connsiteX17" fmla="*/ 0 w 723900"/>
                          <a:gd name="connsiteY17" fmla="*/ 4502150 h 450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23900" h="4502150">
                            <a:moveTo>
                              <a:pt x="508000" y="0"/>
                            </a:moveTo>
                            <a:cubicBezTo>
                              <a:pt x="505883" y="203200"/>
                              <a:pt x="503767" y="406400"/>
                              <a:pt x="501650" y="609600"/>
                            </a:cubicBezTo>
                            <a:lnTo>
                              <a:pt x="723900" y="1752600"/>
                            </a:lnTo>
                            <a:lnTo>
                              <a:pt x="279400" y="1752600"/>
                            </a:lnTo>
                            <a:lnTo>
                              <a:pt x="298450" y="1962150"/>
                            </a:lnTo>
                            <a:lnTo>
                              <a:pt x="393700" y="2305050"/>
                            </a:lnTo>
                            <a:lnTo>
                              <a:pt x="393700" y="2501900"/>
                            </a:lnTo>
                            <a:lnTo>
                              <a:pt x="546100" y="2508250"/>
                            </a:lnTo>
                            <a:lnTo>
                              <a:pt x="558800" y="2832100"/>
                            </a:lnTo>
                            <a:lnTo>
                              <a:pt x="482600" y="3194050"/>
                            </a:lnTo>
                            <a:lnTo>
                              <a:pt x="254000" y="3486150"/>
                            </a:lnTo>
                            <a:lnTo>
                              <a:pt x="254000" y="3613150"/>
                            </a:lnTo>
                            <a:lnTo>
                              <a:pt x="520700" y="3587750"/>
                            </a:lnTo>
                            <a:lnTo>
                              <a:pt x="431800" y="3873500"/>
                            </a:lnTo>
                            <a:lnTo>
                              <a:pt x="419100" y="4191000"/>
                            </a:lnTo>
                            <a:lnTo>
                              <a:pt x="88900" y="4356100"/>
                            </a:lnTo>
                            <a:lnTo>
                              <a:pt x="0" y="4368800"/>
                            </a:lnTo>
                            <a:lnTo>
                              <a:pt x="0" y="450215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D2EC2E5-5615-3873-14CC-C115E5131E15}"/>
                </a:ext>
              </a:extLst>
            </p:cNvPr>
            <p:cNvSpPr/>
            <p:nvPr/>
          </p:nvSpPr>
          <p:spPr>
            <a:xfrm>
              <a:off x="8686800" y="1245394"/>
              <a:ext cx="1502569" cy="804862"/>
            </a:xfrm>
            <a:custGeom>
              <a:avLst/>
              <a:gdLst>
                <a:gd name="connsiteX0" fmla="*/ 0 w 1502569"/>
                <a:gd name="connsiteY0" fmla="*/ 219075 h 804862"/>
                <a:gd name="connsiteX1" fmla="*/ 0 w 1502569"/>
                <a:gd name="connsiteY1" fmla="*/ 219075 h 804862"/>
                <a:gd name="connsiteX2" fmla="*/ 23813 w 1502569"/>
                <a:gd name="connsiteY2" fmla="*/ 204787 h 804862"/>
                <a:gd name="connsiteX3" fmla="*/ 38100 w 1502569"/>
                <a:gd name="connsiteY3" fmla="*/ 195262 h 804862"/>
                <a:gd name="connsiteX4" fmla="*/ 66675 w 1502569"/>
                <a:gd name="connsiteY4" fmla="*/ 183356 h 804862"/>
                <a:gd name="connsiteX5" fmla="*/ 83344 w 1502569"/>
                <a:gd name="connsiteY5" fmla="*/ 173831 h 804862"/>
                <a:gd name="connsiteX6" fmla="*/ 116681 w 1502569"/>
                <a:gd name="connsiteY6" fmla="*/ 161925 h 804862"/>
                <a:gd name="connsiteX7" fmla="*/ 128588 w 1502569"/>
                <a:gd name="connsiteY7" fmla="*/ 150019 h 804862"/>
                <a:gd name="connsiteX8" fmla="*/ 121444 w 1502569"/>
                <a:gd name="connsiteY8" fmla="*/ 147637 h 804862"/>
                <a:gd name="connsiteX9" fmla="*/ 142875 w 1502569"/>
                <a:gd name="connsiteY9" fmla="*/ 138112 h 804862"/>
                <a:gd name="connsiteX10" fmla="*/ 150019 w 1502569"/>
                <a:gd name="connsiteY10" fmla="*/ 135731 h 804862"/>
                <a:gd name="connsiteX11" fmla="*/ 164306 w 1502569"/>
                <a:gd name="connsiteY11" fmla="*/ 128587 h 804862"/>
                <a:gd name="connsiteX12" fmla="*/ 381000 w 1502569"/>
                <a:gd name="connsiteY12" fmla="*/ 111919 h 804862"/>
                <a:gd name="connsiteX13" fmla="*/ 445294 w 1502569"/>
                <a:gd name="connsiteY13" fmla="*/ 135731 h 804862"/>
                <a:gd name="connsiteX14" fmla="*/ 661988 w 1502569"/>
                <a:gd name="connsiteY14" fmla="*/ 73819 h 804862"/>
                <a:gd name="connsiteX15" fmla="*/ 773906 w 1502569"/>
                <a:gd name="connsiteY15" fmla="*/ 78581 h 804862"/>
                <a:gd name="connsiteX16" fmla="*/ 835819 w 1502569"/>
                <a:gd name="connsiteY16" fmla="*/ 26194 h 804862"/>
                <a:gd name="connsiteX17" fmla="*/ 1185863 w 1502569"/>
                <a:gd name="connsiteY17" fmla="*/ 0 h 804862"/>
                <a:gd name="connsiteX18" fmla="*/ 1293019 w 1502569"/>
                <a:gd name="connsiteY18" fmla="*/ 59531 h 804862"/>
                <a:gd name="connsiteX19" fmla="*/ 1502569 w 1502569"/>
                <a:gd name="connsiteY19" fmla="*/ 395287 h 804862"/>
                <a:gd name="connsiteX20" fmla="*/ 1395413 w 1502569"/>
                <a:gd name="connsiteY20" fmla="*/ 804862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569" h="804862" extrusionOk="0">
                  <a:moveTo>
                    <a:pt x="0" y="219075"/>
                  </a:moveTo>
                  <a:lnTo>
                    <a:pt x="0" y="219075"/>
                  </a:lnTo>
                  <a:cubicBezTo>
                    <a:pt x="9585" y="213712"/>
                    <a:pt x="15140" y="209286"/>
                    <a:pt x="23813" y="204787"/>
                  </a:cubicBezTo>
                  <a:cubicBezTo>
                    <a:pt x="28568" y="202121"/>
                    <a:pt x="33533" y="199478"/>
                    <a:pt x="38100" y="195262"/>
                  </a:cubicBezTo>
                  <a:cubicBezTo>
                    <a:pt x="49687" y="187913"/>
                    <a:pt x="51476" y="190447"/>
                    <a:pt x="66675" y="183356"/>
                  </a:cubicBezTo>
                  <a:cubicBezTo>
                    <a:pt x="72129" y="180540"/>
                    <a:pt x="77429" y="176584"/>
                    <a:pt x="83344" y="173831"/>
                  </a:cubicBezTo>
                  <a:cubicBezTo>
                    <a:pt x="98257" y="166932"/>
                    <a:pt x="101112" y="166401"/>
                    <a:pt x="116681" y="161925"/>
                  </a:cubicBezTo>
                  <a:cubicBezTo>
                    <a:pt x="118341" y="160796"/>
                    <a:pt x="128612" y="154819"/>
                    <a:pt x="128588" y="150019"/>
                  </a:cubicBezTo>
                  <a:cubicBezTo>
                    <a:pt x="128021" y="147850"/>
                    <a:pt x="123565" y="148655"/>
                    <a:pt x="121444" y="147637"/>
                  </a:cubicBezTo>
                  <a:cubicBezTo>
                    <a:pt x="128837" y="144922"/>
                    <a:pt x="135644" y="143046"/>
                    <a:pt x="142875" y="138112"/>
                  </a:cubicBezTo>
                  <a:cubicBezTo>
                    <a:pt x="144628" y="137392"/>
                    <a:pt x="147872" y="137149"/>
                    <a:pt x="150019" y="135731"/>
                  </a:cubicBezTo>
                  <a:cubicBezTo>
                    <a:pt x="163987" y="129918"/>
                    <a:pt x="148981" y="126405"/>
                    <a:pt x="164306" y="128587"/>
                  </a:cubicBezTo>
                  <a:cubicBezTo>
                    <a:pt x="247943" y="127094"/>
                    <a:pt x="337387" y="123908"/>
                    <a:pt x="381000" y="111919"/>
                  </a:cubicBezTo>
                  <a:cubicBezTo>
                    <a:pt x="399985" y="116572"/>
                    <a:pt x="414609" y="123506"/>
                    <a:pt x="445294" y="135731"/>
                  </a:cubicBezTo>
                  <a:cubicBezTo>
                    <a:pt x="545468" y="116119"/>
                    <a:pt x="561928" y="108801"/>
                    <a:pt x="661988" y="73819"/>
                  </a:cubicBezTo>
                  <a:cubicBezTo>
                    <a:pt x="695179" y="73754"/>
                    <a:pt x="725552" y="81895"/>
                    <a:pt x="773906" y="78581"/>
                  </a:cubicBezTo>
                  <a:cubicBezTo>
                    <a:pt x="798706" y="62803"/>
                    <a:pt x="815967" y="46732"/>
                    <a:pt x="835819" y="26194"/>
                  </a:cubicBezTo>
                  <a:cubicBezTo>
                    <a:pt x="967601" y="31498"/>
                    <a:pt x="1098788" y="-244"/>
                    <a:pt x="1185863" y="0"/>
                  </a:cubicBezTo>
                  <a:cubicBezTo>
                    <a:pt x="1218805" y="20617"/>
                    <a:pt x="1264673" y="46198"/>
                    <a:pt x="1293019" y="59531"/>
                  </a:cubicBezTo>
                  <a:cubicBezTo>
                    <a:pt x="1359283" y="191687"/>
                    <a:pt x="1465098" y="318388"/>
                    <a:pt x="1502569" y="395287"/>
                  </a:cubicBezTo>
                  <a:cubicBezTo>
                    <a:pt x="1487313" y="491012"/>
                    <a:pt x="1425022" y="708221"/>
                    <a:pt x="1395413" y="80486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384493061">
                    <a:custGeom>
                      <a:avLst/>
                      <a:gdLst>
                        <a:gd name="connsiteX0" fmla="*/ 0 w 1502569"/>
                        <a:gd name="connsiteY0" fmla="*/ 219075 h 804862"/>
                        <a:gd name="connsiteX1" fmla="*/ 0 w 1502569"/>
                        <a:gd name="connsiteY1" fmla="*/ 219075 h 804862"/>
                        <a:gd name="connsiteX2" fmla="*/ 23813 w 1502569"/>
                        <a:gd name="connsiteY2" fmla="*/ 204787 h 804862"/>
                        <a:gd name="connsiteX3" fmla="*/ 38100 w 1502569"/>
                        <a:gd name="connsiteY3" fmla="*/ 195262 h 804862"/>
                        <a:gd name="connsiteX4" fmla="*/ 66675 w 1502569"/>
                        <a:gd name="connsiteY4" fmla="*/ 183356 h 804862"/>
                        <a:gd name="connsiteX5" fmla="*/ 83344 w 1502569"/>
                        <a:gd name="connsiteY5" fmla="*/ 173831 h 804862"/>
                        <a:gd name="connsiteX6" fmla="*/ 116681 w 1502569"/>
                        <a:gd name="connsiteY6" fmla="*/ 161925 h 804862"/>
                        <a:gd name="connsiteX7" fmla="*/ 128588 w 1502569"/>
                        <a:gd name="connsiteY7" fmla="*/ 150019 h 804862"/>
                        <a:gd name="connsiteX8" fmla="*/ 121444 w 1502569"/>
                        <a:gd name="connsiteY8" fmla="*/ 147637 h 804862"/>
                        <a:gd name="connsiteX9" fmla="*/ 142875 w 1502569"/>
                        <a:gd name="connsiteY9" fmla="*/ 138112 h 804862"/>
                        <a:gd name="connsiteX10" fmla="*/ 150019 w 1502569"/>
                        <a:gd name="connsiteY10" fmla="*/ 135731 h 804862"/>
                        <a:gd name="connsiteX11" fmla="*/ 164306 w 1502569"/>
                        <a:gd name="connsiteY11" fmla="*/ 128587 h 804862"/>
                        <a:gd name="connsiteX12" fmla="*/ 381000 w 1502569"/>
                        <a:gd name="connsiteY12" fmla="*/ 111919 h 804862"/>
                        <a:gd name="connsiteX13" fmla="*/ 445294 w 1502569"/>
                        <a:gd name="connsiteY13" fmla="*/ 135731 h 804862"/>
                        <a:gd name="connsiteX14" fmla="*/ 661988 w 1502569"/>
                        <a:gd name="connsiteY14" fmla="*/ 73819 h 804862"/>
                        <a:gd name="connsiteX15" fmla="*/ 773906 w 1502569"/>
                        <a:gd name="connsiteY15" fmla="*/ 78581 h 804862"/>
                        <a:gd name="connsiteX16" fmla="*/ 835819 w 1502569"/>
                        <a:gd name="connsiteY16" fmla="*/ 26194 h 804862"/>
                        <a:gd name="connsiteX17" fmla="*/ 1185863 w 1502569"/>
                        <a:gd name="connsiteY17" fmla="*/ 0 h 804862"/>
                        <a:gd name="connsiteX18" fmla="*/ 1293019 w 1502569"/>
                        <a:gd name="connsiteY18" fmla="*/ 59531 h 804862"/>
                        <a:gd name="connsiteX19" fmla="*/ 1502569 w 1502569"/>
                        <a:gd name="connsiteY19" fmla="*/ 395287 h 804862"/>
                        <a:gd name="connsiteX20" fmla="*/ 1395413 w 1502569"/>
                        <a:gd name="connsiteY20" fmla="*/ 804862 h 804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502569" h="804862">
                          <a:moveTo>
                            <a:pt x="0" y="219075"/>
                          </a:moveTo>
                          <a:lnTo>
                            <a:pt x="0" y="219075"/>
                          </a:lnTo>
                          <a:cubicBezTo>
                            <a:pt x="7938" y="214312"/>
                            <a:pt x="15963" y="209693"/>
                            <a:pt x="23813" y="204787"/>
                          </a:cubicBezTo>
                          <a:cubicBezTo>
                            <a:pt x="28667" y="201753"/>
                            <a:pt x="33192" y="198207"/>
                            <a:pt x="38100" y="195262"/>
                          </a:cubicBezTo>
                          <a:cubicBezTo>
                            <a:pt x="50042" y="188097"/>
                            <a:pt x="51272" y="190544"/>
                            <a:pt x="66675" y="183356"/>
                          </a:cubicBezTo>
                          <a:cubicBezTo>
                            <a:pt x="72474" y="180650"/>
                            <a:pt x="77620" y="176693"/>
                            <a:pt x="83344" y="173831"/>
                          </a:cubicBezTo>
                          <a:cubicBezTo>
                            <a:pt x="97999" y="166504"/>
                            <a:pt x="101202" y="166347"/>
                            <a:pt x="116681" y="161925"/>
                          </a:cubicBezTo>
                          <a:cubicBezTo>
                            <a:pt x="118721" y="160565"/>
                            <a:pt x="129721" y="154553"/>
                            <a:pt x="128588" y="150019"/>
                          </a:cubicBezTo>
                          <a:cubicBezTo>
                            <a:pt x="127979" y="147584"/>
                            <a:pt x="123825" y="148431"/>
                            <a:pt x="121444" y="147637"/>
                          </a:cubicBezTo>
                          <a:cubicBezTo>
                            <a:pt x="128588" y="144462"/>
                            <a:pt x="135659" y="141119"/>
                            <a:pt x="142875" y="138112"/>
                          </a:cubicBezTo>
                          <a:cubicBezTo>
                            <a:pt x="145192" y="137147"/>
                            <a:pt x="147930" y="137123"/>
                            <a:pt x="150019" y="135731"/>
                          </a:cubicBezTo>
                          <a:cubicBezTo>
                            <a:pt x="163261" y="126903"/>
                            <a:pt x="150674" y="128587"/>
                            <a:pt x="164306" y="128587"/>
                          </a:cubicBezTo>
                          <a:lnTo>
                            <a:pt x="381000" y="111919"/>
                          </a:lnTo>
                          <a:lnTo>
                            <a:pt x="445294" y="135731"/>
                          </a:lnTo>
                          <a:lnTo>
                            <a:pt x="661988" y="73819"/>
                          </a:lnTo>
                          <a:lnTo>
                            <a:pt x="773906" y="78581"/>
                          </a:lnTo>
                          <a:lnTo>
                            <a:pt x="835819" y="26194"/>
                          </a:lnTo>
                          <a:lnTo>
                            <a:pt x="1185863" y="0"/>
                          </a:lnTo>
                          <a:lnTo>
                            <a:pt x="1293019" y="59531"/>
                          </a:lnTo>
                          <a:lnTo>
                            <a:pt x="1502569" y="395287"/>
                          </a:lnTo>
                          <a:lnTo>
                            <a:pt x="1395413" y="804862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62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2080B-7D02-97F6-9AA6-013C884A6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ECB6-AB11-DFBB-83D1-BAF4676A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6" y="256124"/>
            <a:ext cx="9045633" cy="429145"/>
          </a:xfrm>
        </p:spPr>
        <p:txBody>
          <a:bodyPr/>
          <a:lstStyle/>
          <a:p>
            <a:r>
              <a:rPr lang="en-US"/>
              <a:t>Corridor History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Freeway Expansion Focus (2000 – 2021)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D31E9-3291-C626-28AB-1D1FD314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1057967"/>
            <a:ext cx="11421979" cy="5298383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pPr marL="0" indent="0" algn="l" rtl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  <a:effectLst/>
              </a:rPr>
              <a:t>2000</a:t>
            </a:r>
            <a:r>
              <a:rPr lang="en-US" b="1" i="0">
                <a:solidFill>
                  <a:srgbClr val="00B0C1"/>
                </a:solidFill>
                <a:effectLst/>
              </a:rPr>
              <a:t> </a:t>
            </a: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I-710 Major Corridor Study</a:t>
            </a:r>
            <a:r>
              <a:rPr lang="en-US">
                <a:solidFill>
                  <a:srgbClr val="000000"/>
                </a:solidFill>
              </a:rPr>
              <a:t> initiated by Metro, Caltrans, SCAG, and GCCOG, along with establishment of policy oversight, technical advisory, and community advisory committees.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Citizens and advocacy groups voiced major concerns </a:t>
            </a:r>
            <a:r>
              <a:rPr lang="en-US">
                <a:solidFill>
                  <a:srgbClr val="000000"/>
                </a:solidFill>
              </a:rPr>
              <a:t>related to air quality and residential displacement impacts of proposed alternatives for the Locally Preferred Strategy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R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2015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Based on community feedback and changes in the logistics supply chain, development of a revised Draft EIR / Supplemental Draft EIS is initiated </a:t>
            </a:r>
            <a:r>
              <a:rPr lang="en-US">
                <a:solidFill>
                  <a:srgbClr val="000000"/>
                </a:solidFill>
              </a:rPr>
              <a:t>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US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2016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M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2017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Public release of revised Draft EIR/Supplemental EIS</a:t>
            </a:r>
            <a:endParaRPr lang="en-US" b="1" i="1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Staff presented three alternatives to the Board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Board approval of Alternative 5C as the LPA for the project to advance in the environmental process.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lnSpc>
                <a:spcPct val="100000"/>
              </a:lnSpc>
            </a:pPr>
            <a:r>
              <a:rPr lang="en-US" b="1">
                <a:solidFill>
                  <a:srgbClr val="000000"/>
                </a:solidFill>
              </a:rPr>
              <a:t>Board decision to suspend further work on the environmental clearance of the I-710 South Corridor Project LPA</a:t>
            </a:r>
            <a:r>
              <a:rPr lang="en-US">
                <a:solidFill>
                  <a:srgbClr val="000000"/>
                </a:solidFill>
              </a:rPr>
              <a:t> due to environmental, community impact and displacement concerns raised by local communities, Caltrans, and the EPA.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216ACBF-A0D7-C520-9ED2-655D9DFE0FB7}"/>
              </a:ext>
            </a:extLst>
          </p:cNvPr>
          <p:cNvSpPr txBox="1"/>
          <p:nvPr/>
        </p:nvSpPr>
        <p:spPr>
          <a:xfrm>
            <a:off x="3792072" y="6609726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A0A2E-D29C-DD23-E22B-2C2BF254D566}"/>
              </a:ext>
            </a:extLst>
          </p:cNvPr>
          <p:cNvSpPr txBox="1"/>
          <p:nvPr/>
        </p:nvSpPr>
        <p:spPr>
          <a:xfrm>
            <a:off x="1889610" y="5836707"/>
            <a:ext cx="405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SCAG		Southern California Association of Governments </a:t>
            </a:r>
          </a:p>
          <a:p>
            <a:r>
              <a:rPr lang="en-US" sz="1200" i="1">
                <a:solidFill>
                  <a:srgbClr val="000000"/>
                </a:solidFill>
              </a:rPr>
              <a:t>GCCOG		Gateway Cities Council of Governments</a:t>
            </a:r>
          </a:p>
          <a:p>
            <a:r>
              <a:rPr lang="en-US" sz="1200" i="1">
                <a:solidFill>
                  <a:srgbClr val="000000"/>
                </a:solidFill>
              </a:rPr>
              <a:t>LPA		Locally Preferred Alternative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EF0C5-1370-D732-B7C0-15A397EE2A29}"/>
              </a:ext>
            </a:extLst>
          </p:cNvPr>
          <p:cNvSpPr txBox="1"/>
          <p:nvPr/>
        </p:nvSpPr>
        <p:spPr>
          <a:xfrm>
            <a:off x="6315213" y="5836707"/>
            <a:ext cx="339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EIR		Environmental Impact Report</a:t>
            </a:r>
          </a:p>
          <a:p>
            <a:r>
              <a:rPr lang="en-US" sz="1200" i="1">
                <a:solidFill>
                  <a:srgbClr val="000000"/>
                </a:solidFill>
              </a:rPr>
              <a:t>EIS		Environmental Impact Statement</a:t>
            </a:r>
          </a:p>
          <a:p>
            <a:r>
              <a:rPr lang="en-US" sz="1200" i="1">
                <a:solidFill>
                  <a:srgbClr val="000000"/>
                </a:solidFill>
              </a:rPr>
              <a:t>EPA		Environmental Protection Agency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395946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D7EA63-E660-8918-C4B8-41361EB9C6C9}"/>
              </a:ext>
            </a:extLst>
          </p:cNvPr>
          <p:cNvSpPr/>
          <p:nvPr/>
        </p:nvSpPr>
        <p:spPr>
          <a:xfrm>
            <a:off x="9012855" y="1203960"/>
            <a:ext cx="2943645" cy="2368728"/>
          </a:xfrm>
          <a:prstGeom prst="roundRect">
            <a:avLst>
              <a:gd name="adj" fmla="val 7637"/>
            </a:avLst>
          </a:prstGeom>
          <a:solidFill>
            <a:schemeClr val="bg1">
              <a:lumMod val="95000"/>
              <a:alpha val="41961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3" y="263697"/>
            <a:ext cx="9268326" cy="429145"/>
          </a:xfrm>
        </p:spPr>
        <p:txBody>
          <a:bodyPr/>
          <a:lstStyle/>
          <a:p>
            <a:r>
              <a:rPr lang="en-US"/>
              <a:t>Corridor History 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Community Investment Plan Focus (2021 – 2023)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38" y="1206805"/>
            <a:ext cx="8707934" cy="529838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Created LB-ELA Corridor Task Force</a:t>
            </a:r>
            <a:r>
              <a:rPr lang="en-US" sz="1600">
                <a:solidFill>
                  <a:srgbClr val="000000"/>
                </a:solidFill>
              </a:rPr>
              <a:t> per Board’s request to explore a more equitable and sustainable approach to addressing transportation &amp; community challenges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2022 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Adopted new name for the project: Long Beach-East LA Corridor Mobility Investment Plan 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Task Force team begins work </a:t>
            </a:r>
            <a:r>
              <a:rPr lang="en-US" sz="1600">
                <a:solidFill>
                  <a:srgbClr val="000000"/>
                </a:solidFill>
              </a:rPr>
              <a:t>for the development of the Draft CMIP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vision, goals and guiding principles approved by the Task Force and adopted by the Metro Board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Obtained public input to identify projects and program needed in communities along the 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LB-ELA corridor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multimodal strategies and identified projects and programs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  <a:latin typeface="Calibri"/>
                <a:cs typeface="Calibri"/>
              </a:rPr>
              <a:t>Board approved Pre-Investment Plan Opportunity to advance corridor projects for grant funding</a:t>
            </a: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Evaluated and refined projects/programs 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an Investment Policy Strategy for implementation </a:t>
            </a:r>
            <a:endParaRPr lang="en-US" sz="160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2FD6C-1082-1A06-1029-BBF8589A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11"/>
          <a:stretch/>
        </p:blipFill>
        <p:spPr>
          <a:xfrm>
            <a:off x="7512210" y="5041212"/>
            <a:ext cx="4479944" cy="129704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71D9C72-14DC-8C89-EB62-5E38ABF2C4C6}"/>
              </a:ext>
            </a:extLst>
          </p:cNvPr>
          <p:cNvSpPr txBox="1"/>
          <p:nvPr/>
        </p:nvSpPr>
        <p:spPr>
          <a:xfrm>
            <a:off x="3792072" y="65691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8" name="Picture 7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C1E76848-223E-2315-7CC7-CCC140FC9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20298" y="1788050"/>
            <a:ext cx="987567" cy="987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282658-F492-F8E8-3DE6-66B811FB0390}"/>
              </a:ext>
            </a:extLst>
          </p:cNvPr>
          <p:cNvSpPr txBox="1"/>
          <p:nvPr/>
        </p:nvSpPr>
        <p:spPr>
          <a:xfrm>
            <a:off x="9113521" y="1299494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Explore more!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43ABD-D80E-01F9-4B28-7BDC620C8965}"/>
              </a:ext>
            </a:extLst>
          </p:cNvPr>
          <p:cNvSpPr txBox="1"/>
          <p:nvPr/>
        </p:nvSpPr>
        <p:spPr>
          <a:xfrm>
            <a:off x="9113521" y="2836108"/>
            <a:ext cx="281410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Scan or access the StoryMap at: </a:t>
            </a:r>
            <a:r>
              <a:rPr lang="en-US" sz="1500" i="1" u="sng">
                <a:solidFill>
                  <a:srgbClr val="2AB4C8"/>
                </a:solidFill>
              </a:rPr>
              <a:t>metro.net/</a:t>
            </a:r>
            <a:r>
              <a:rPr lang="en-US" sz="1500" i="1" u="sng" err="1">
                <a:solidFill>
                  <a:srgbClr val="2AB4C8"/>
                </a:solidFill>
              </a:rPr>
              <a:t>lb</a:t>
            </a:r>
            <a:r>
              <a:rPr lang="en-US" sz="1500" i="1" u="sng">
                <a:solidFill>
                  <a:srgbClr val="2AB4C8"/>
                </a:solidFill>
              </a:rPr>
              <a:t>-</a:t>
            </a:r>
            <a:r>
              <a:rPr lang="en-US" sz="1500" i="1" u="sng" err="1">
                <a:solidFill>
                  <a:srgbClr val="2AB4C8"/>
                </a:solidFill>
              </a:rPr>
              <a:t>ela</a:t>
            </a:r>
            <a:r>
              <a:rPr lang="en-US" sz="1500" i="1" u="sng">
                <a:solidFill>
                  <a:srgbClr val="2AB4C8"/>
                </a:solidFill>
              </a:rPr>
              <a:t>-cp-hub</a:t>
            </a:r>
          </a:p>
        </p:txBody>
      </p:sp>
    </p:spTree>
    <p:extLst>
      <p:ext uri="{BB962C8B-B14F-4D97-AF65-F5344CB8AC3E}">
        <p14:creationId xmlns:p14="http://schemas.microsoft.com/office/powerpoint/2010/main" val="363511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4c6d0-1ab6-42d4-9ad5-3958787b0fb1">
      <UserInfo>
        <DisplayName>Nora Casillas</DisplayName>
        <AccountId>136</AccountId>
        <AccountType/>
      </UserInfo>
      <UserInfo>
        <DisplayName>Susan DeSantis</DisplayName>
        <AccountId>17</AccountId>
        <AccountType/>
      </UserInfo>
      <UserInfo>
        <DisplayName>Eric Davidian</DisplayName>
        <AccountId>3369</AccountId>
        <AccountType/>
      </UserInfo>
      <UserInfo>
        <DisplayName>Laura Herrera</DisplayName>
        <AccountId>1372</AccountId>
        <AccountType/>
      </UserInfo>
      <UserInfo>
        <DisplayName>Adrian Farran</DisplayName>
        <AccountId>3055</AccountId>
        <AccountType/>
      </UserInfo>
      <UserInfo>
        <DisplayName>Trey Grogan</DisplayName>
        <AccountId>1601</AccountId>
        <AccountType/>
      </UserInfo>
      <UserInfo>
        <DisplayName>Laura Hernandez</DisplayName>
        <AccountId>7365</AccountId>
        <AccountType/>
      </UserInfo>
    </SharedWithUsers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9F1B9A-4A90-459B-9266-23B2D8BEE2BC}">
  <ds:schemaRefs>
    <ds:schemaRef ds:uri="bd64c6d0-1ab6-42d4-9ad5-3958787b0fb1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873c2d3-f839-49e9-ad23-de2265ceb800"/>
  </ds:schemaRefs>
</ds:datastoreItem>
</file>

<file path=customXml/itemProps2.xml><?xml version="1.0" encoding="utf-8"?>
<ds:datastoreItem xmlns:ds="http://schemas.openxmlformats.org/officeDocument/2006/customXml" ds:itemID="{2C4F95C4-F614-466D-82BB-7F6C1D5A7E59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4A0B98-7E85-46CD-9123-C6EBFC6BE7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5442</Words>
  <Application>Microsoft Office PowerPoint</Application>
  <PresentationFormat>Widescreen</PresentationFormat>
  <Paragraphs>1016</Paragraphs>
  <Slides>55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Facilitators</vt:lpstr>
      <vt:lpstr>Meeting Agenda</vt:lpstr>
      <vt:lpstr>PowerPoint Presentation</vt:lpstr>
      <vt:lpstr>PowerPoint Presentation</vt:lpstr>
      <vt:lpstr>Corridor History Freeway Expansion Focus (2000 – 2021)</vt:lpstr>
      <vt:lpstr>Corridor History  Community Investment Plan Focus (2021 – 2023)</vt:lpstr>
      <vt:lpstr>Draft LB-ELA Corridor Mobility Investment Plan  A New Vision</vt:lpstr>
      <vt:lpstr>Maximizing our Local Funds</vt:lpstr>
      <vt:lpstr>Investment Plan Measure R/M Investment Summary</vt:lpstr>
      <vt:lpstr>CMIP Measure R/M Investment Summary –  Leveraged Funding</vt:lpstr>
      <vt:lpstr>CBO Partnering Strategy</vt:lpstr>
      <vt:lpstr>Task Force</vt:lpstr>
      <vt:lpstr>Community Leadership Committee</vt:lpstr>
      <vt:lpstr>Working Groups</vt:lpstr>
      <vt:lpstr>Partnerships with Community Based Organizations</vt:lpstr>
      <vt:lpstr>PowerPoint Presentation</vt:lpstr>
      <vt:lpstr>Initial List of Projects &amp; Programs: Engagement Sources</vt:lpstr>
      <vt:lpstr>What’s Next: Previous &amp; Future Milestones</vt:lpstr>
      <vt:lpstr>PowerPoint Presentation</vt:lpstr>
      <vt:lpstr>Vision Statement</vt:lpstr>
      <vt:lpstr>LB-ELA Corridor Guiding Principles</vt:lpstr>
      <vt:lpstr>Goals</vt:lpstr>
      <vt:lpstr> Corridor Mobility Investment Plan Highlights</vt:lpstr>
      <vt:lpstr>Balanced scorecard slide 5</vt:lpstr>
      <vt:lpstr>PowerPoint Presentation</vt:lpstr>
      <vt:lpstr>Investment Plan Measure R/M Investment Summary –  Active Transportation</vt:lpstr>
      <vt:lpstr>PowerPoint Presentation</vt:lpstr>
      <vt:lpstr>Investment Plan Measure R/M Investment Summary –  Arterial Roadways / Complete Streets</vt:lpstr>
      <vt:lpstr>PowerPoint Presentation</vt:lpstr>
      <vt:lpstr>PowerPoint Presentation</vt:lpstr>
      <vt:lpstr>PowerPoint Presentation</vt:lpstr>
      <vt:lpstr>PowerPoint Presentation</vt:lpstr>
      <vt:lpstr>Investment Plan Measure R/M Investment Summary –  Freeway Safety and Interchange Improvements</vt:lpstr>
      <vt:lpstr>Investment Plan Measure R/M Investment Summary – Goods Movement</vt:lpstr>
      <vt:lpstr>Investment Plan Measure R/M Investment Summary –  Goods Movement</vt:lpstr>
      <vt:lpstr>Investment Plan Measure R/M Investment Summary –  Goods Movement</vt:lpstr>
      <vt:lpstr>PowerPoint Presentation</vt:lpstr>
      <vt:lpstr>Investment Plan Measure R/M Investment Summary – Transit</vt:lpstr>
      <vt:lpstr>PowerPoint Presentation</vt:lpstr>
      <vt:lpstr>Explore the LB-ELA Corridor StoryMap &amp; Dashboard!</vt:lpstr>
      <vt:lpstr>PowerPoint Presentation</vt:lpstr>
      <vt:lpstr>PowerPoint Presentation</vt:lpstr>
      <vt:lpstr>PowerPoint Presentation</vt:lpstr>
      <vt:lpstr>Find us at Information Booths &amp; Pop-Ups</vt:lpstr>
      <vt:lpstr>Get Involved!</vt:lpstr>
      <vt:lpstr>PowerPoint Presentation</vt:lpstr>
      <vt:lpstr>Question Cards</vt:lpstr>
      <vt:lpstr>PowerPoint Presentation</vt:lpstr>
      <vt:lpstr>Next Steps – Project Schedule and Timeline</vt:lpstr>
      <vt:lpstr>Get Involved!</vt:lpstr>
      <vt:lpstr>Stay Connected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Laura Hernandez</cp:lastModifiedBy>
  <cp:revision>5</cp:revision>
  <cp:lastPrinted>2024-02-07T00:55:16Z</cp:lastPrinted>
  <dcterms:created xsi:type="dcterms:W3CDTF">2018-02-03T00:33:10Z</dcterms:created>
  <dcterms:modified xsi:type="dcterms:W3CDTF">2024-05-22T22:14:16Z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Order">
    <vt:r8>42200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