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0" r:id="rId4"/>
  </p:sldMasterIdLst>
  <p:notesMasterIdLst>
    <p:notesMasterId r:id="rId59"/>
  </p:notesMasterIdLst>
  <p:handoutMasterIdLst>
    <p:handoutMasterId r:id="rId60"/>
  </p:handoutMasterIdLst>
  <p:sldIdLst>
    <p:sldId id="2147378516" r:id="rId5"/>
    <p:sldId id="2147378515" r:id="rId6"/>
    <p:sldId id="2147378413" r:id="rId7"/>
    <p:sldId id="2147378414" r:id="rId8"/>
    <p:sldId id="265" r:id="rId9"/>
    <p:sldId id="2147378510" r:id="rId10"/>
    <p:sldId id="2147378730" r:id="rId11"/>
    <p:sldId id="2147378906" r:id="rId12"/>
    <p:sldId id="2147377987" r:id="rId13"/>
    <p:sldId id="2147377940" r:id="rId14"/>
    <p:sldId id="2147378747" r:id="rId15"/>
    <p:sldId id="2147378866" r:id="rId16"/>
    <p:sldId id="2147378867" r:id="rId17"/>
    <p:sldId id="393" r:id="rId18"/>
    <p:sldId id="2147378718" r:id="rId19"/>
    <p:sldId id="2147378917" r:id="rId20"/>
    <p:sldId id="2147378735" r:id="rId21"/>
    <p:sldId id="2147378408" r:id="rId22"/>
    <p:sldId id="2147378412" r:id="rId23"/>
    <p:sldId id="5250" r:id="rId24"/>
    <p:sldId id="2147378739" r:id="rId25"/>
    <p:sldId id="2147378673" r:id="rId26"/>
    <p:sldId id="2147377972" r:id="rId27"/>
    <p:sldId id="2147378905" r:id="rId28"/>
    <p:sldId id="2147378404" r:id="rId29"/>
    <p:sldId id="2147378904" r:id="rId30"/>
    <p:sldId id="5188" r:id="rId31"/>
    <p:sldId id="2147378881" r:id="rId32"/>
    <p:sldId id="2147378909" r:id="rId33"/>
    <p:sldId id="2147378908" r:id="rId34"/>
    <p:sldId id="2147378792" r:id="rId35"/>
    <p:sldId id="2147378911" r:id="rId36"/>
    <p:sldId id="2147378910" r:id="rId37"/>
    <p:sldId id="2147378882" r:id="rId38"/>
    <p:sldId id="2147378870" r:id="rId39"/>
    <p:sldId id="2147378816" r:id="rId40"/>
    <p:sldId id="2147378820" r:id="rId41"/>
    <p:sldId id="2147378913" r:id="rId42"/>
    <p:sldId id="2147378912" r:id="rId43"/>
    <p:sldId id="2147378902" r:id="rId44"/>
    <p:sldId id="2147378915" r:id="rId45"/>
    <p:sldId id="2147378914" r:id="rId46"/>
    <p:sldId id="2147378720" r:id="rId47"/>
    <p:sldId id="2147378674" r:id="rId48"/>
    <p:sldId id="2147378440" r:id="rId49"/>
    <p:sldId id="2147378731" r:id="rId50"/>
    <p:sldId id="2147378740" r:id="rId51"/>
    <p:sldId id="2147378745" r:id="rId52"/>
    <p:sldId id="2147378675" r:id="rId53"/>
    <p:sldId id="2147378694" r:id="rId54"/>
    <p:sldId id="2147378676" r:id="rId55"/>
    <p:sldId id="2147378719" r:id="rId56"/>
    <p:sldId id="2147378443" r:id="rId57"/>
    <p:sldId id="2147378573" r:id="rId58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E26B02-E3E3-0A89-B051-D6A00F98F6B6}" name="Laura Herrera" initials="LH" userId="S::lherrera@arellanoassociates.com::7233b418-a6bf-4e3e-82a3-3ffa5e6b93df" providerId="AD"/>
  <p188:author id="{A5A9BA08-E72E-3877-2FD1-821E1314029D}" name="Delgadillo, Lucy" initials="DL" userId="S::delgadillolu_metro.net#ext#@arellanoassociates.onmicrosoft.com::90c47dac-77c6-4111-b7b9-38f0496dfcc4" providerId="AD"/>
  <p188:author id="{C1D0120A-AFA2-BE94-D4EC-A17442AA58AD}" name="Sofia Gulaid" initials="SG" userId="9e6391847a160ba9" providerId="Windows Live"/>
  <p188:author id="{5C7CD20F-0042-9F80-68EF-A33C07A31736}" name="Cohen, Aryeh" initials="CA" userId="S::aryeh.cohen@aecom.com::4ac0cefe-da12-4603-abec-82a35acbfe13" providerId="AD"/>
  <p188:author id="{77F7072B-C754-199F-D96D-718477115289}" name="Cylear Dodds, KeAndra" initials="CK" userId="S::cyleardoddsk_metro.net#ext#@arellanoassociates.onmicrosoft.com::c830bc31-384e-4be6-85bf-fd5706b1d3f6" providerId="AD"/>
  <p188:author id="{8F5C3735-A52C-0722-E911-3F78983602DE}" name="Medina, Jessica" initials="MJ" userId="S::MedinaJe@metro.net::91533a34-58a6-4efa-9418-c51c2b0846fe" providerId="AD"/>
  <p188:author id="{92879135-5513-16F2-1325-71B1F0DDFBC3}" name="Shannon Davis (Here LA)" initials="SL" userId="S::sdavis_here.la#ext#@arellanoassociates.onmicrosoft.com::687cf8ff-9581-474e-8c48-9a3b71382745" providerId="AD"/>
  <p188:author id="{98C6DA45-FAC8-4139-FBE7-252E76B372EA}" name="Trey Grogan" initials="" userId="S::TGrogan@arellanoassociates.com::638dbd0e-e997-4ee8-bc12-71a07972e258" providerId="AD"/>
  <p188:author id="{B542D255-65D2-E4C8-41AC-D8AD4899071E}" name="Robert Calix" initials="RC" userId="S::calstrategicmgmt_gmail.com#ext#@arellanoassociates.onmicrosoft.com::fd5cb305-9b86-4c60-bec8-d445d0a57d17" providerId="AD"/>
  <p188:author id="{2C091A58-E59E-E4B6-03E1-B49EFAAF5CFB}" name="Guest User" initials="GU" userId="S::urn:spo:anon#950e93776189c46b6b660a8bee5c7f51cbfe744186df8683737b044d906e546a::" providerId="AD"/>
  <p188:author id="{348A9E5A-5A9B-0F1A-B9C5-EF77357C331A}" name="Adrian Farran" initials="AF" userId="S::AFarran@arellanoassociates.com::ab5911f8-6e38-41a0-80c2-a50a1e182352" providerId="AD"/>
  <p188:author id="{A7DF945C-576D-EEDA-1E68-1FA53647FA8F}" name="Cano, Michael" initials="CM" userId="S::canom@metro.net::fe788425-7672-40d1-bd9f-d44d0ffb5123" providerId="AD"/>
  <p188:author id="{C94D7F60-28BD-1963-1CE1-7EDE4EBCD439}" name="Eric Davidian" initials="ED" userId="S::edavidian@arellanoassociates.com::80292363-d6ef-499a-a23c-36cd16efb8a2" providerId="AD"/>
  <p188:author id="{CC15CE66-E859-E506-0DBF-E220BBFF1F9F}" name="Cano, Michael" initials="CM" userId="S::CanoM@metro.net::fe788425-7672-40d1-bd9f-d44d0ffb5123" providerId="AD"/>
  <p188:author id="{54D1B267-BBC8-A7CB-BDEA-8C8EB3640FED}" name="Leticia Bustamante" initials="LB" userId="S::LBustamante@arellanoassociates.com::b5c5e36a-8ca2-47c4-8e6b-1879fb53a34e" providerId="AD"/>
  <p188:author id="{42918771-3BD8-C285-A24B-B816BC13E7F2}" name="Amber Hawkes (Here LA)" initials="AL" userId="S::ahawkes_here.la#ext#@arellanoassociates.onmicrosoft.com::a41177dd-e37a-491b-9e5d-b7a31475d9d0" providerId="AD"/>
  <p188:author id="{0F47EE71-15E6-CD0B-8726-B91FF2AAD6DB}" name="Cano, Michael" initials="CM" userId="S::canom_metro.net#ext#@arellanoassociates.onmicrosoft.com::de7a47bb-dc3c-4eb5-98ae-16ddd52cf860" providerId="AD"/>
  <p188:author id="{888DCF77-0561-CFD5-5384-7A7D60E90C0B}" name="Amber Hawkes (Here LA)" initials="AH" userId="S::ahawkes@here.la::c1d2329c-4ab0-4f77-bc6d-cea045c8cfad" providerId="AD"/>
  <p188:author id="{B1692078-6A8A-11F6-C310-0E1557DFD521}" name="Eric Davidian" initials="" userId="S::EDavidian@arellanoassociates.com::80292363-d6ef-499a-a23c-36cd16efb8a2" providerId="AD"/>
  <p188:author id="{6D7BF67A-148D-282C-86F8-CD20BFF6A191}" name="Trey Grogan" initials="TG" userId="S::tgrogan@arellanoassociates.com::638dbd0e-e997-4ee8-bc12-71a07972e258" providerId="AD"/>
  <p188:author id="{0E272281-117C-2D0D-5A38-84E816D838DF}" name="Rush, Juliet" initials="RJ" userId="S::julie.rush_aecom.com#ext#@arellanoassociates.onmicrosoft.com::f8fe0f8a-1f81-47dd-9aeb-17f1529e7c07" providerId="AD"/>
  <p188:author id="{4D20F882-1686-7ED4-076D-3D5C8887546C}" name="Nora Casillas" initials="NC" userId="S::NCasillas@arellanoassociates.com::a83899ef-7025-4513-9811-ae46073b6dad" providerId="AD"/>
  <p188:author id="{F5C49F8D-AFCB-68C7-1BF0-D7B419768ABF}" name="Jonathan Overman" initials="JO" userId="S::joverman@camsys.com::071e2a96-876b-4626-b3d4-9d8ac80a0f52" providerId="AD"/>
  <p188:author id="{8173988E-03AF-1074-4328-E706B1F26813}" name="Susan DeSantis" initials="SD" userId="S::sdesantis@arellanoassociates.com::982bbb9f-e90a-4e3e-9f32-ee6a07729abd" providerId="AD"/>
  <p188:author id="{FF63B491-5D30-2AEE-8B30-ADCBF50FBAAE}" name="Jonathan Overman" initials="JO" userId="S::joverman_camsys.com#ext#@arellanoassociates.onmicrosoft.com::721f4f98-89fa-478c-a0db-fea084c391ba" providerId="AD"/>
  <p188:author id="{98F4A397-6380-951A-76D2-0EA4DF039B8B}" name="Laura Hernandez" initials="LH" userId="S::lhernandez@arellanoassociates.com::88640c5b-9a57-47b2-a1fd-b6bc70e54590" providerId="AD"/>
  <p188:author id="{C5424F9A-429E-39D2-2585-3770C06DC4DF}" name="Cohen, Aryeh" initials="CA" userId="S::aryeh.cohen_aecom.com#ext#@arellanoassociates.onmicrosoft.com::90c2c35f-507e-4a04-a8cb-d97012b2ec40" providerId="AD"/>
  <p188:author id="{9C99A09C-9633-D3C4-3551-F0C4300E7398}" name="Keir Opie" initials="KO" userId="S::kopie_camsys.com#ext#@arellanoassociates.onmicrosoft.com::b4079e9c-1f32-4b37-9e06-dd62d3df6f2e" providerId="AD"/>
  <p188:author id="{5D404F9F-AA1A-FB04-A656-45A02103E72C}" name="Levinsohn, Dave" initials="LD" userId="S::dave.levinsohn_aecom.com#ext#@arellanoassociates.onmicrosoft.com::32097ab3-33d8-4ade-8c07-0aab0a8624aa" providerId="AD"/>
  <p188:author id="{8E16ADAB-0300-C4F7-A6D5-06F5AAFC3043}" name="Edgar Gutierrez" initials="EG" userId="S::EGutierrez@ArellanoAssociates.com::04662d8d-c938-466b-9608-40e1151ff13e" providerId="AD"/>
  <p188:author id="{C56CE0B0-411D-A850-ECA3-C8F328434FEF}" name="Laura Herrera" initials="LH" userId="S::LHerrera@arellanoassociates.com::7233b418-a6bf-4e3e-82a3-3ffa5e6b93df" providerId="AD"/>
  <p188:author id="{7ED58BB3-2208-270D-0EB7-46B6F686050F}" name="Delgadillo, Lucy" initials="DL" userId="S::delgadillolu@metro.net::398b53f5-b732-4496-9d9a-d21d009425e3" providerId="AD"/>
  <p188:author id="{991CAACB-0FCB-21D1-8BF3-E8FE06DEF0EF}" name="Guest User" initials="GU" userId="S::urn:spo:anon#80056a9d31ca044a071fa6d60246e748872266f0afec76797f25315e9459a4e9::" providerId="AD"/>
  <p188:author id="{F56FE8CD-9C42-0949-0AF8-7613164A4CEB}" name="Barnea, Avital" initials="BA" userId="S::barneaa@metro.net::6596c538-9278-4951-8208-995d3727f1d4" providerId="AD"/>
  <p188:author id="{9CA7AECE-E17D-00D4-E836-F33F44589520}" name="Laura Hernandez" initials="LH" userId="S::LHernandez@arellanoassociates.com::88640c5b-9a57-47b2-a1fd-b6bc70e54590" providerId="AD"/>
  <p188:author id="{C706BFD7-2FA1-BEB5-59B6-37443E018A90}" name="Guest User" initials="GU" userId="S::urn:spo:anon#89e8fd1792a19aba63fcf05644d94f2d865d261793035f69d3ba70b1d18ca1fc::" providerId="AD"/>
  <p188:author id="{D5F657E4-479E-BC7B-F1A7-72069B4AEF2E}" name="Parker Wojciechowski" initials="PW" userId="S::pwojciechowski@arellanoassociates.com::0ee85f19-1133-4b1e-9b12-402fd72a6075" providerId="AD"/>
  <p188:author id="{EF649DEF-C9D5-EB66-24FF-70052E84FE20}" name="Barnea, Avital" initials="AB" userId="S::BarneaA@metro.net::6596c538-9278-4951-8208-995d3727f1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3793A0"/>
    <a:srgbClr val="F4ED19"/>
    <a:srgbClr val="2AB4C8"/>
    <a:srgbClr val="ED7D31"/>
    <a:srgbClr val="0C5A97"/>
    <a:srgbClr val="CDE5EB"/>
    <a:srgbClr val="00AFB7"/>
    <a:srgbClr val="000000"/>
    <a:srgbClr val="F4ED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E49731-8F93-D7EB-39FB-CDB6DD436BA0}" v="12" dt="2024-02-20T22:46:37.3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microsoft.com/office/2018/10/relationships/authors" Target="authors.xml"/><Relationship Id="rId5" Type="http://schemas.openxmlformats.org/officeDocument/2006/relationships/slide" Target="slides/slide1.xml"/><Relationship Id="rId61" Type="http://schemas.openxmlformats.org/officeDocument/2006/relationships/presProps" Target="pres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../embeddings/oleObject5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 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30577191553187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6617757495234246"/>
          <c:y val="0.28612389761714929"/>
          <c:w val="0.45367107619432728"/>
          <c:h val="0.6082088754127597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077-4D09-B3CB-4A37E5B885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077-4D09-B3CB-4A37E5B885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077-4D09-B3CB-4A37E5B885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077-4D09-B3CB-4A37E5B8850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E077-4D09-B3CB-4A37E5B8850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E077-4D09-B3CB-4A37E5B88505}"/>
              </c:ext>
            </c:extLst>
          </c:dPt>
          <c:dLbls>
            <c:dLbl>
              <c:idx val="0"/>
              <c:layout>
                <c:manualLayout>
                  <c:x val="0.23731712384847953"/>
                  <c:y val="-0.1213186232605440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480002744781961"/>
                      <c:h val="0.226009203723180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7-4D09-B3CB-4A37E5B88505}"/>
                </c:ext>
              </c:extLst>
            </c:dLbl>
            <c:dLbl>
              <c:idx val="1"/>
              <c:layout>
                <c:manualLayout>
                  <c:x val="0.2307360001191284"/>
                  <c:y val="-0.15923757211966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 Roadways/Complete Streets</a:t>
                    </a:r>
                    <a:r>
                      <a:rPr lang="en-US" baseline="0"/>
                      <a:t> </a:t>
                    </a:r>
                    <a:fld id="{D061F196-B785-440B-84B9-9D63A0BCF876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30518442718779"/>
                      <c:h val="0.369108752087699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077-4D09-B3CB-4A37E5B88505}"/>
                </c:ext>
              </c:extLst>
            </c:dLbl>
            <c:dLbl>
              <c:idx val="2"/>
              <c:layout>
                <c:manualLayout>
                  <c:x val="0.34355389643735174"/>
                  <c:y val="1.28975304079769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r"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Freeway Safety and Interchange Improvements</a:t>
                    </a:r>
                    <a:r>
                      <a:rPr lang="en-US" baseline="0"/>
                      <a:t> </a:t>
                    </a:r>
                  </a:p>
                  <a:p>
                    <a:pPr algn="r">
                      <a:defRPr sz="1000" b="1"/>
                    </a:pPr>
                    <a:fld id="{D9ED7D68-19FA-437D-96C2-DAAC0D944549}" type="VALUE">
                      <a:rPr lang="en-US" baseline="0"/>
                      <a:pPr algn="r"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r"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907052571011389"/>
                      <c:h val="0.27782791817087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E077-4D09-B3CB-4A37E5B88505}"/>
                </c:ext>
              </c:extLst>
            </c:dLbl>
            <c:dLbl>
              <c:idx val="3"/>
              <c:layout>
                <c:manualLayout>
                  <c:x val="-0.21551572371969702"/>
                  <c:y val="2.3331075041612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028D5E5-94CF-4CC4-87EE-CBEF43D543B5}" type="CATEGORYNAME">
                      <a:rPr lang="en-US" sz="1000"/>
                      <a:pPr>
                        <a:defRPr sz="1000" b="1"/>
                      </a:pPr>
                      <a:t>[CATEGORY NAME]</a:t>
                    </a:fld>
                    <a:endParaRPr lang="en-US" sz="1000" baseline="0"/>
                  </a:p>
                  <a:p>
                    <a:pPr>
                      <a:defRPr sz="1000" b="1"/>
                    </a:pPr>
                    <a:r>
                      <a:rPr lang="en-US" sz="1000" baseline="0"/>
                      <a:t> </a:t>
                    </a:r>
                    <a:fld id="{5209CB27-3C9A-4EDA-B6D0-9D6AC8E8E0D0}" type="VALUE">
                      <a:rPr lang="en-US" sz="1000" baseline="0"/>
                      <a:pPr>
                        <a:defRPr sz="1000" b="1"/>
                      </a:pPr>
                      <a:t>[VALUE]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315696046895275"/>
                      <c:h val="0.2559457820480021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E077-4D09-B3CB-4A37E5B88505}"/>
                </c:ext>
              </c:extLst>
            </c:dLbl>
            <c:dLbl>
              <c:idx val="4"/>
              <c:layout>
                <c:manualLayout>
                  <c:x val="-0.16702623505717012"/>
                  <c:y val="-8.969359076992299E-2"/>
                </c:manualLayout>
              </c:layout>
              <c:tx>
                <c:rich>
                  <a:bodyPr/>
                  <a:lstStyle/>
                  <a:p>
                    <a:fld id="{AC5B4866-4B30-403B-AC4D-25CE3FE049D6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fld id="{9262C39D-AF20-45C4-8DC4-8196D311C26D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E077-4D09-B3CB-4A37E5B88505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077-4D09-B3CB-4A37E5B8850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Mode'!$C$36:$C$41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Mode'!$D$36:$D$41</c:f>
              <c:numCache>
                <c:formatCode>0%</c:formatCode>
                <c:ptCount val="6"/>
                <c:pt idx="0">
                  <c:v>0.19428376998979247</c:v>
                </c:pt>
                <c:pt idx="1">
                  <c:v>0.24549166383123516</c:v>
                </c:pt>
                <c:pt idx="2">
                  <c:v>0.16808438244300783</c:v>
                </c:pt>
                <c:pt idx="3">
                  <c:v>6.5498468866961562E-2</c:v>
                </c:pt>
                <c:pt idx="4">
                  <c:v>0.32664171486900306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077-4D09-B3CB-4A37E5B885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Investment Funding by Mode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15985730674500934"/>
          <c:y val="1.057634216262319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60E-4213-A3BA-207F07E62F4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60E-4213-A3BA-207F07E62F4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60E-4213-A3BA-207F07E62F4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60E-4213-A3BA-207F07E62F4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60E-4213-A3BA-207F07E62F4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60E-4213-A3BA-207F07E62F4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60E-4213-A3BA-207F07E62F4E}"/>
              </c:ext>
            </c:extLst>
          </c:dPt>
          <c:dLbls>
            <c:dLbl>
              <c:idx val="0"/>
              <c:layout>
                <c:manualLayout>
                  <c:x val="0.21440195334202969"/>
                  <c:y val="-0.1373018000142153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941350665742865"/>
                      <c:h val="0.210876104848658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60E-4213-A3BA-207F07E62F4E}"/>
                </c:ext>
              </c:extLst>
            </c:dLbl>
            <c:dLbl>
              <c:idx val="1"/>
              <c:layout>
                <c:manualLayout>
                  <c:x val="0.14419675619221362"/>
                  <c:y val="-2.1319270043593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pPr>
                      <a:defRPr sz="1000" b="1"/>
                    </a:pPr>
                    <a:r>
                      <a:rPr lang="en-US" baseline="0"/>
                      <a:t>Complete Streets </a:t>
                    </a:r>
                  </a:p>
                  <a:p>
                    <a:pPr>
                      <a:defRPr sz="1000" b="1"/>
                    </a:pPr>
                    <a:fld id="{BA4023B6-CF87-4D70-83EE-77767CCF0B5F}" type="VALUE">
                      <a:rPr lang="en-US" baseline="0" smtClean="0"/>
                      <a:pPr>
                        <a:defRPr sz="10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8353127153657664"/>
                      <c:h val="0.3423573433946171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60E-4213-A3BA-207F07E62F4E}"/>
                </c:ext>
              </c:extLst>
            </c:dLbl>
            <c:dLbl>
              <c:idx val="2"/>
              <c:layout>
                <c:manualLayout>
                  <c:x val="-0.29012656177567753"/>
                  <c:y val="-1.64549670678545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E1CBC03-130D-493E-AED3-9A4F9D2BFB27}" type="CATEGORYNAME">
                      <a:rPr lang="en-US" sz="1000" b="1" i="0" u="none" strike="noStrike" kern="1200" baseline="0" smtClean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pPr>
                        <a:defRPr sz="1000" b="1"/>
                      </a:pPr>
                      <a:t>[CATEGORY NAME]</a:t>
                    </a:fld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 Safety and Interchange Improvements</a:t>
                    </a:r>
                  </a:p>
                  <a:p>
                    <a:pPr>
                      <a:defRPr sz="1000" b="1"/>
                    </a:pPr>
                    <a:r>
                      <a:rPr lang="en-US" sz="1000" b="1" i="0" u="none" strike="noStrike" kern="1200" baseline="0">
                        <a:solidFill>
                          <a:prstClr val="black">
                            <a:lumMod val="75000"/>
                            <a:lumOff val="25000"/>
                          </a:prstClr>
                        </a:solidFill>
                      </a:rPr>
                      <a:t>38%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184330877544584"/>
                      <c:h val="0.380932672716072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60E-4213-A3BA-207F07E62F4E}"/>
                </c:ext>
              </c:extLst>
            </c:dLbl>
            <c:dLbl>
              <c:idx val="3"/>
              <c:layout>
                <c:manualLayout>
                  <c:x val="-0.21252171201372105"/>
                  <c:y val="-7.510042591593937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60E-4213-A3BA-207F07E62F4E}"/>
                </c:ext>
              </c:extLst>
            </c:dLbl>
            <c:dLbl>
              <c:idx val="4"/>
              <c:layout>
                <c:manualLayout>
                  <c:x val="-0.31578557769415833"/>
                  <c:y val="-0.1288942928776013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60E-4213-A3BA-207F07E62F4E}"/>
                </c:ext>
              </c:extLst>
            </c:dLbl>
            <c:dLbl>
              <c:idx val="5"/>
              <c:layout>
                <c:manualLayout>
                  <c:x val="-0.17393713723236928"/>
                  <c:y val="-0.1184686669006624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60E-4213-A3BA-207F07E62F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Mode'!$O$6:$O$12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Mode'!$P$6:$P$12</c:f>
              <c:numCache>
                <c:formatCode>0%</c:formatCode>
                <c:ptCount val="7"/>
                <c:pt idx="0">
                  <c:v>7.3124512317467388E-2</c:v>
                </c:pt>
                <c:pt idx="1">
                  <c:v>0.25827666926764015</c:v>
                </c:pt>
                <c:pt idx="2">
                  <c:v>0.3803366402853639</c:v>
                </c:pt>
                <c:pt idx="3">
                  <c:v>0.13554787649091515</c:v>
                </c:pt>
                <c:pt idx="4">
                  <c:v>6.3538067105116489E-2</c:v>
                </c:pt>
                <c:pt idx="5">
                  <c:v>8.9176234533496823E-2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7B0-45B5-A46E-8B0A48EE32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378-4487-9C53-03B93481BA9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378-4487-9C53-03B93481BA9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378-4487-9C53-03B93481BA9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378-4487-9C53-03B93481BA9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378-4487-9C53-03B93481BA9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378-4487-9C53-03B93481BA9C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378-4487-9C53-03B93481BA9C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378-4487-9C53-03B93481BA9C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378-4487-9C53-03B93481BA9C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378-4487-9C53-03B93481BA9C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378-4487-9C53-03B93481BA9C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378-4487-9C53-03B93481BA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78-4487-9C53-03B93481BA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Leveraged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</a:t>
            </a: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r>
              <a:rPr lang="en-US" sz="1600" b="1" i="0" u="sng" strike="noStrike" kern="1200" spc="0" baseline="0">
                <a:solidFill>
                  <a:sysClr val="windowText" lastClr="000000"/>
                </a:solidFill>
              </a:rPr>
              <a:t>Modal Program Funding</a:t>
            </a:r>
          </a:p>
          <a:p>
            <a:pPr>
              <a:defRPr sz="1600" b="1">
                <a:solidFill>
                  <a:sysClr val="windowText" lastClr="000000"/>
                </a:solidFill>
              </a:defRPr>
            </a:pPr>
            <a:endParaRPr lang="en-US" sz="1600" b="1">
              <a:solidFill>
                <a:sysClr val="windowText" lastClr="000000"/>
              </a:solidFill>
            </a:endParaRPr>
          </a:p>
        </c:rich>
      </c:tx>
      <c:layout>
        <c:manualLayout>
          <c:xMode val="edge"/>
          <c:yMode val="edge"/>
          <c:x val="0.29390873003189782"/>
          <c:y val="6.443298969072164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596197404279891"/>
          <c:y val="0.18262862921773954"/>
          <c:w val="0.61991572042135523"/>
          <c:h val="0.738019691803988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B7A-49BA-BC1B-F67A2CD1A4A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B7A-49BA-BC1B-F67A2CD1A4A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7A-49BA-BC1B-F67A2CD1A4A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B7A-49BA-BC1B-F67A2CD1A4A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B7A-49BA-BC1B-F67A2CD1A4A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B7A-49BA-BC1B-F67A2CD1A4AA}"/>
              </c:ext>
            </c:extLst>
          </c:dPt>
          <c:dLbls>
            <c:dLbl>
              <c:idx val="0"/>
              <c:layout>
                <c:manualLayout>
                  <c:x val="0.22222450129192639"/>
                  <c:y val="-0.12781537073490815"/>
                </c:manualLayout>
              </c:layout>
              <c:tx>
                <c:rich>
                  <a:bodyPr/>
                  <a:lstStyle/>
                  <a:p>
                    <a:fld id="{FDC57C24-2A45-4C2E-853B-25F8E4C5D9F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BB74B0A8-1A7A-4712-B401-337C6A0C14D5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B7A-49BA-BC1B-F67A2CD1A4AA}"/>
                </c:ext>
              </c:extLst>
            </c:dLbl>
            <c:dLbl>
              <c:idx val="1"/>
              <c:layout>
                <c:manualLayout>
                  <c:x val="0.14019880971332704"/>
                  <c:y val="-0.16029124289151356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 Complete Streets </a:t>
                    </a:r>
                    <a:fld id="{D6380238-49BD-43DD-B76A-FDD46B6E18C2}" type="VALUE">
                      <a:rPr lang="en-US" baseline="0" dirty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B7A-49BA-BC1B-F67A2CD1A4AA}"/>
                </c:ext>
              </c:extLst>
            </c:dLbl>
            <c:dLbl>
              <c:idx val="2"/>
              <c:layout>
                <c:manualLayout>
                  <c:x val="0.42514821372892037"/>
                  <c:y val="1.43465716914251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121DBE3-52D6-4354-A7BA-D0C880A80B1C}" type="CATEGORYNAME">
                      <a:rPr lang="en-US"/>
                      <a:pPr>
                        <a:defRPr sz="1200" b="1"/>
                      </a:pPr>
                      <a:t>[CATEGORY NAME]</a:t>
                    </a:fld>
                    <a:r>
                      <a:rPr lang="en-US" baseline="0"/>
                      <a:t> Safety and Interchange Improvements </a:t>
                    </a:r>
                  </a:p>
                  <a:p>
                    <a:pPr>
                      <a:defRPr sz="1200" b="1"/>
                    </a:pPr>
                    <a:fld id="{B2A00120-EDAF-46BC-970F-1F163CA2CDD2}" type="VALUE">
                      <a:rPr lang="en-US" baseline="0" smtClean="0"/>
                      <a:pPr>
                        <a:defRPr sz="1200" b="1"/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16561441489048"/>
                      <c:h val="0.163476303541954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B7A-49BA-BC1B-F67A2CD1A4AA}"/>
                </c:ext>
              </c:extLst>
            </c:dLbl>
            <c:dLbl>
              <c:idx val="3"/>
              <c:layout>
                <c:manualLayout>
                  <c:x val="-0.13376183245368045"/>
                  <c:y val="1.1000211887576473E-2"/>
                </c:manualLayout>
              </c:layout>
              <c:tx>
                <c:rich>
                  <a:bodyPr/>
                  <a:lstStyle/>
                  <a:p>
                    <a:fld id="{F5BFC7F5-0A0A-4FE9-87B0-F27577377D6A}" type="CATEGORYNAME">
                      <a:rPr lang="en-US"/>
                      <a:pPr/>
                      <a:t>[CATEGORY NAME]</a:t>
                    </a:fld>
                    <a:endParaRPr lang="en-US"/>
                  </a:p>
                  <a:p>
                    <a:r>
                      <a:rPr lang="en-US" baseline="0"/>
                      <a:t> </a:t>
                    </a:r>
                    <a:fld id="{7002917D-C278-4EA5-9D62-2B8789256863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B7A-49BA-BC1B-F67A2CD1A4AA}"/>
                </c:ext>
              </c:extLst>
            </c:dLbl>
            <c:dLbl>
              <c:idx val="4"/>
              <c:layout>
                <c:manualLayout>
                  <c:x val="-0.23200747602894894"/>
                  <c:y val="4.5871951552930841E-2"/>
                </c:manualLayout>
              </c:layout>
              <c:tx>
                <c:rich>
                  <a:bodyPr/>
                  <a:lstStyle/>
                  <a:p>
                    <a:fld id="{F9DB3786-D141-4B05-915A-34510A7832E7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2F752B25-23C1-4357-8FCD-610E85EFC9F5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B7A-49BA-BC1B-F67A2CD1A4AA}"/>
                </c:ext>
              </c:extLst>
            </c:dLbl>
            <c:dLbl>
              <c:idx val="5"/>
              <c:layout>
                <c:manualLayout>
                  <c:x val="-0.25828991195307427"/>
                  <c:y val="-9.1545856572615922E-2"/>
                </c:manualLayout>
              </c:layout>
              <c:tx>
                <c:rich>
                  <a:bodyPr/>
                  <a:lstStyle/>
                  <a:p>
                    <a:fld id="{AB189E75-C2C4-4F1B-8AE5-E519F7C5B29A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9944E808-0129-4B1E-8169-8E5931537D54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B7A-49BA-BC1B-F67A2CD1A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Mode'!$J$68:$J$73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Mode'!$K$68:$K$73</c:f>
              <c:numCache>
                <c:formatCode>0%</c:formatCode>
                <c:ptCount val="6"/>
                <c:pt idx="0">
                  <c:v>5.6162246489859596E-2</c:v>
                </c:pt>
                <c:pt idx="1">
                  <c:v>0.29329173166926675</c:v>
                </c:pt>
                <c:pt idx="2">
                  <c:v>0.34321372854914195</c:v>
                </c:pt>
                <c:pt idx="3">
                  <c:v>9.9843993759750393E-2</c:v>
                </c:pt>
                <c:pt idx="4">
                  <c:v>0.19500780031201248</c:v>
                </c:pt>
                <c:pt idx="5">
                  <c:v>1.2480499219968799E-2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2B7A-49BA-BC1B-F67A2CD1A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u="sng">
                <a:solidFill>
                  <a:sysClr val="windowText" lastClr="000000"/>
                </a:solidFill>
              </a:rPr>
              <a:t>Initial Investment and </a:t>
            </a:r>
          </a:p>
          <a:p>
            <a:pPr>
              <a:defRPr sz="1600" b="1"/>
            </a:pPr>
            <a:r>
              <a:rPr lang="en-US" sz="1600" b="1" u="sng">
                <a:solidFill>
                  <a:sysClr val="windowText" lastClr="000000"/>
                </a:solidFill>
              </a:rPr>
              <a:t>Modal Program</a:t>
            </a:r>
            <a:r>
              <a:rPr lang="en-US" sz="1600" b="1" u="sng" baseline="0">
                <a:solidFill>
                  <a:sysClr val="windowText" lastClr="000000"/>
                </a:solidFill>
              </a:rPr>
              <a:t> Funding</a:t>
            </a:r>
            <a:endParaRPr lang="en-US" sz="1600" b="1" u="sng">
              <a:solidFill>
                <a:sysClr val="windowText" lastClr="000000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B8-4FDA-90FA-1CF2C94D41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B8-4FDA-90FA-1CF2C94D41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B8-4FDA-90FA-1CF2C94D41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B8-4FDA-90FA-1CF2C94D41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B8-4FDA-90FA-1CF2C94D410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CB8-4FDA-90FA-1CF2C94D4107}"/>
              </c:ext>
            </c:extLst>
          </c:dPt>
          <c:dLbls>
            <c:dLbl>
              <c:idx val="0"/>
              <c:layout>
                <c:manualLayout>
                  <c:x val="0.2920956105265296"/>
                  <c:y val="-9.261320550502787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324422699445505"/>
                      <c:h val="0.2202607745159275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CB8-4FDA-90FA-1CF2C94D4107}"/>
                </c:ext>
              </c:extLst>
            </c:dLbl>
            <c:dLbl>
              <c:idx val="1"/>
              <c:layout>
                <c:manualLayout>
                  <c:x val="0.2087875567360884"/>
                  <c:y val="2.7330400874572829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Arterial</a:t>
                    </a:r>
                    <a:r>
                      <a:rPr lang="en-US" baseline="0"/>
                      <a:t> Roadways/</a:t>
                    </a:r>
                  </a:p>
                  <a:p>
                    <a:r>
                      <a:rPr lang="en-US" baseline="0"/>
                      <a:t>Complete Streets </a:t>
                    </a:r>
                  </a:p>
                  <a:p>
                    <a:fld id="{FC976390-77FF-4D43-AF6F-2D5768D3E404}" type="VALUE">
                      <a:rPr lang="en-US" baseline="0" smtClean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CB8-4FDA-90FA-1CF2C94D4107}"/>
                </c:ext>
              </c:extLst>
            </c:dLbl>
            <c:dLbl>
              <c:idx val="2"/>
              <c:layout>
                <c:manualLayout>
                  <c:x val="-0.32977445278476464"/>
                  <c:y val="-7.2714129810702569E-17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Freeway</a:t>
                    </a:r>
                    <a:r>
                      <a:rPr lang="en-US" baseline="0"/>
                      <a:t> Safety and Interchange Improvements</a:t>
                    </a:r>
                  </a:p>
                  <a:p>
                    <a:fld id="{A53F7B48-C7DD-424F-B013-2FC3A37AD1D3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70412830909807"/>
                      <c:h val="0.36053404122423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CB8-4FDA-90FA-1CF2C94D4107}"/>
                </c:ext>
              </c:extLst>
            </c:dLbl>
            <c:dLbl>
              <c:idx val="3"/>
              <c:layout>
                <c:manualLayout>
                  <c:x val="-0.20405418171529155"/>
                  <c:y val="-0.13088694565896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B8-4FDA-90FA-1CF2C94D4107}"/>
                </c:ext>
              </c:extLst>
            </c:dLbl>
            <c:dLbl>
              <c:idx val="4"/>
              <c:layout>
                <c:manualLayout>
                  <c:x val="-0.2494612835552826"/>
                  <c:y val="-9.2057151780137444E-2"/>
                </c:manualLayout>
              </c:layout>
              <c:tx>
                <c:rich>
                  <a:bodyPr/>
                  <a:lstStyle/>
                  <a:p>
                    <a:fld id="{0B1C5AB9-33C9-4396-8EAF-DFDF75FA7185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 </a:t>
                    </a:r>
                  </a:p>
                  <a:p>
                    <a:fld id="{AE43BE5A-5E36-4E70-BB83-A621C0873A6F}" type="VALUE">
                      <a:rPr lang="en-US" baseline="0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4CB8-4FDA-90FA-1CF2C94D4107}"/>
                </c:ext>
              </c:extLst>
            </c:dLbl>
            <c:dLbl>
              <c:idx val="5"/>
              <c:layout>
                <c:manualLayout>
                  <c:x val="-0.3547679077391056"/>
                  <c:y val="-0.17411242973141786"/>
                </c:manualLayout>
              </c:layout>
              <c:tx>
                <c:rich>
                  <a:bodyPr/>
                  <a:lstStyle/>
                  <a:p>
                    <a:fld id="{DF8C2B74-8AF7-4402-B308-BE2E20888ED1}" type="CATEGORYNAME">
                      <a:rPr lang="en-US"/>
                      <a:pPr/>
                      <a:t>[CATEGORY NAME]</a:t>
                    </a:fld>
                    <a:endParaRPr lang="en-US" baseline="0"/>
                  </a:p>
                  <a:p>
                    <a:r>
                      <a:rPr lang="en-US" baseline="0"/>
                      <a:t> </a:t>
                    </a:r>
                    <a:fld id="{C41542E8-B9BF-4521-B0B1-B2C8881EB839}" type="VALUE">
                      <a:rPr lang="en-US" baseline="0"/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CB8-4FDA-90FA-1CF2C94D41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'[LB-ELA Funding by Mode.xlsx]Funding by Mode'!$C$63:$C$68</c:f>
              <c:strCache>
                <c:ptCount val="6"/>
                <c:pt idx="0">
                  <c:v>Active Transportation</c:v>
                </c:pt>
                <c:pt idx="1">
                  <c:v>Arterial Roadways</c:v>
                </c:pt>
                <c:pt idx="2">
                  <c:v>Freeway</c:v>
                </c:pt>
                <c:pt idx="3">
                  <c:v>Goods Movement</c:v>
                </c:pt>
                <c:pt idx="4">
                  <c:v>Transit</c:v>
                </c:pt>
                <c:pt idx="5">
                  <c:v>Community Programs</c:v>
                </c:pt>
              </c:strCache>
            </c:strRef>
          </c:cat>
          <c:val>
            <c:numRef>
              <c:f>'[LB-ELA Funding by Mode.xlsx]Funding by Mode'!$D$63:$D$68</c:f>
              <c:numCache>
                <c:formatCode>0%</c:formatCode>
                <c:ptCount val="6"/>
                <c:pt idx="0">
                  <c:v>0.12099596231493945</c:v>
                </c:pt>
                <c:pt idx="1">
                  <c:v>0.25302826379542398</c:v>
                </c:pt>
                <c:pt idx="2">
                  <c:v>0.29609690444145359</c:v>
                </c:pt>
                <c:pt idx="3">
                  <c:v>0.10773889636608344</c:v>
                </c:pt>
                <c:pt idx="4">
                  <c:v>0.16756393001345896</c:v>
                </c:pt>
                <c:pt idx="5">
                  <c:v>5.3835800807537013E-2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CB8-4FDA-90FA-1CF2C94D41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6E4EC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n-US" sz="1800" b="1" u="none">
              <a:solidFill>
                <a:srgbClr val="FFFF00"/>
              </a:solidFill>
            </a:rPr>
            <a:t>A NEW VISION</a:t>
          </a:r>
          <a:br>
            <a:rPr lang="en-US" sz="1500" b="1" u="none"/>
          </a:br>
          <a:r>
            <a:rPr lang="en-US" sz="1400" b="1" u="none">
              <a:solidFill>
                <a:srgbClr val="FFFF00"/>
              </a:solidFill>
            </a:rPr>
            <a:t>Community </a:t>
          </a:r>
          <a:r>
            <a:rPr lang="en-US" sz="1400" b="1">
              <a:solidFill>
                <a:srgbClr val="FFFF00"/>
              </a:solidFill>
            </a:rPr>
            <a:t>Investment Plan </a:t>
          </a:r>
          <a:r>
            <a:rPr lang="en-US" sz="1400" b="1" u="sng">
              <a:solidFill>
                <a:srgbClr val="FFFF00"/>
              </a:solidFill>
            </a:rPr>
            <a:t>2021 – today</a:t>
          </a:r>
          <a:endParaRPr lang="en-US" sz="1500" b="1" u="sng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>
              <a:solidFill>
                <a:srgbClr val="FFFF00"/>
              </a:solidFill>
            </a:rPr>
            <a:t>A NEW VISION</a:t>
          </a:r>
          <a:br>
            <a:rPr lang="en-US" sz="1500" b="1" u="none" kern="1200"/>
          </a:br>
          <a:r>
            <a:rPr lang="en-US" sz="1400" b="1" u="none" kern="1200">
              <a:solidFill>
                <a:srgbClr val="FFFF00"/>
              </a:solidFill>
            </a:rPr>
            <a:t>Community </a:t>
          </a:r>
          <a:r>
            <a:rPr lang="en-US" sz="1400" b="1" kern="1200">
              <a:solidFill>
                <a:srgbClr val="FFFF00"/>
              </a:solidFill>
            </a:rPr>
            <a:t>Investment Plan </a:t>
          </a:r>
          <a:r>
            <a:rPr lang="en-US" sz="1400" b="1" u="sng" kern="1200">
              <a:solidFill>
                <a:srgbClr val="FFFF00"/>
              </a:solidFill>
            </a:rPr>
            <a:t>2021 – today</a:t>
          </a:r>
          <a:endParaRPr lang="en-US" sz="1500" b="1" u="sng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0.35738</cdr:x>
      <cdr:y>0.48276</cdr:y>
    </cdr:from>
    <cdr:to>
      <cdr:x>0.64262</cdr:x>
      <cdr:y>0.70154</cdr:y>
    </cdr:to>
    <cdr:sp macro="" textlink="">
      <cdr:nvSpPr>
        <cdr:cNvPr id="2" name="TextBox 3">
          <a:extLst xmlns:a="http://schemas.openxmlformats.org/drawingml/2006/main">
            <a:ext uri="{FF2B5EF4-FFF2-40B4-BE49-F238E27FC236}">
              <a16:creationId xmlns:a16="http://schemas.microsoft.com/office/drawing/2014/main" id="{893A6822-0EEA-B458-328E-3BC8FD7C6018}"/>
            </a:ext>
          </a:extLst>
        </cdr:cNvPr>
        <cdr:cNvSpPr txBox="1"/>
      </cdr:nvSpPr>
      <cdr:spPr>
        <a:xfrm xmlns:a="http://schemas.openxmlformats.org/drawingml/2006/main">
          <a:off x="1299187" y="1309060"/>
          <a:ext cx="1036936" cy="593249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accent6">
                  <a:lumMod val="50000"/>
                </a:schemeClr>
              </a:solidFill>
            </a:rPr>
            <a:t>$294M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0.87536</cdr:x>
      <cdr:y>1</cdr:y>
    </cdr:from>
    <cdr:to>
      <cdr:x>1</cdr:x>
      <cdr:y>1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9649E286-F901-4D9E-FA9E-A5AC67A75324}"/>
            </a:ext>
          </a:extLst>
        </cdr:cNvPr>
        <cdr:cNvCxnSpPr/>
      </cdr:nvCxnSpPr>
      <cdr:spPr>
        <a:xfrm xmlns:a="http://schemas.openxmlformats.org/drawingml/2006/main">
          <a:off x="10746226" y="3256116"/>
          <a:ext cx="474019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2"/>
          </a:solidFill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0.24856</cdr:x>
      <cdr:y>0.79039</cdr:y>
    </cdr:from>
    <cdr:to>
      <cdr:x>0.34938</cdr:x>
      <cdr:y>0.8767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6922EE84-015A-7EA4-7511-97F6DD4B4329}"/>
            </a:ext>
          </a:extLst>
        </cdr:cNvPr>
        <cdr:cNvCxnSpPr/>
      </cdr:nvCxnSpPr>
      <cdr:spPr>
        <a:xfrm xmlns:a="http://schemas.openxmlformats.org/drawingml/2006/main" flipH="1">
          <a:off x="945296" y="2135077"/>
          <a:ext cx="383458" cy="23315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>
              <a:lumMod val="50000"/>
              <a:lumOff val="50000"/>
              <a:alpha val="99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2E697CE-E989-604D-844A-A5097C60CECD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A29C84F-DEF7-CC49-9DE8-C756C5A58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0717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E61A01-327F-FB49-8F83-5642A791E663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A99CD2-19A0-6F48-895C-C7AB61D791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865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629997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940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125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35978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Declare that this </a:t>
            </a:r>
            <a:r>
              <a:rPr lang="en-US" b="0" i="0"/>
              <a:t>Task Force </a:t>
            </a:r>
            <a:r>
              <a:rPr lang="en-US"/>
              <a:t>process is the most ambitious planning effort by Metro to engage </a:t>
            </a:r>
            <a:r>
              <a:rPr lang="en-US" b="0" i="0"/>
              <a:t>and </a:t>
            </a:r>
            <a:r>
              <a:rPr lang="en-US"/>
              <a:t>involve communities </a:t>
            </a:r>
            <a:r>
              <a:rPr lang="en-US" b="0" i="0"/>
              <a:t>for </a:t>
            </a:r>
            <a:r>
              <a:rPr lang="en-US"/>
              <a:t>a subregional plan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752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/>
              <a:t>Ensure </a:t>
            </a:r>
            <a:r>
              <a:rPr lang="en-US" b="1" i="1"/>
              <a:t>greater outcomes in public participation</a:t>
            </a:r>
            <a:r>
              <a:rPr lang="en-US"/>
              <a:t>, especially leading up to and following the release </a:t>
            </a:r>
            <a:br>
              <a:rPr lang="en-US">
                <a:cs typeface="+mn-lt"/>
              </a:rPr>
            </a:br>
            <a:r>
              <a:rPr lang="en-US"/>
              <a:t>of the Draft Corridor Mobility Investment Plan (CMIP).</a:t>
            </a:r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Reach additional communities and stakeholders </a:t>
            </a:r>
            <a:br>
              <a:rPr lang="en-US" b="1" i="1">
                <a:cs typeface="+mn-lt"/>
              </a:rPr>
            </a:br>
            <a:r>
              <a:rPr lang="en-US" b="1" i="1"/>
              <a:t>not captured within the project database. </a:t>
            </a:r>
            <a:endParaRPr lang="en-US"/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Provide project information to equity-focused communities (EFC) and other areas</a:t>
            </a:r>
            <a:r>
              <a:rPr lang="en-US" i="1"/>
              <a:t> </a:t>
            </a:r>
            <a:r>
              <a:rPr lang="en-US"/>
              <a:t>served by </a:t>
            </a:r>
            <a:br>
              <a:rPr lang="en-US">
                <a:cs typeface="+mn-lt"/>
              </a:rPr>
            </a:br>
            <a:r>
              <a:rPr lang="en-US"/>
              <a:t>CBO partners, while being part of the process by providing feedback and receiving updates. </a:t>
            </a:r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Cultivate trust with the community.</a:t>
            </a:r>
            <a:endParaRPr lang="en-US"/>
          </a:p>
          <a:p>
            <a:pPr marL="349415" lvl="1" indent="-349415">
              <a:spcBef>
                <a:spcPts val="1223"/>
              </a:spcBef>
              <a:spcAft>
                <a:spcPts val="611"/>
              </a:spcAft>
              <a:buFont typeface="Arial"/>
              <a:buChar char="•"/>
            </a:pPr>
            <a:r>
              <a:rPr lang="en-US" b="1" i="1"/>
              <a:t>Foster positive relationships with active CBOs</a:t>
            </a:r>
            <a:r>
              <a:rPr lang="en-US" b="1"/>
              <a:t>.</a:t>
            </a:r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809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89025" y="1549400"/>
            <a:ext cx="7435850" cy="4183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48251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265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0710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15641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6426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6163219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does Active Transportation cover?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and programs that support the safe movement of travelers using human-powered methods of travel, such as walking, bicycling, or rolling to get from one place to another. </a:t>
            </a:r>
          </a:p>
          <a:p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What is Metro’s Commitment to advancing Active Transportation?</a:t>
            </a:r>
          </a:p>
          <a:p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Metro’s commitment to advancing Active Transportation is reflected in the 2023 Active Transportation Strategic Plan (ATSP)</a:t>
            </a:r>
          </a:p>
          <a:p>
            <a:endParaRPr lang="en-US" sz="1800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Overview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Metro has a </a:t>
            </a: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proactive role in countywide active transportation planning and establishes proposals for regional bikeways, pedestrian districts, and First/Last Mile (FLM) improvement areas surrounding transit stations.</a:t>
            </a:r>
            <a:endParaRPr lang="en-US" sz="18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Many of the high-scoring AT programs are corridor-wide or regional programs that focus on implementing bicycle and pedestrian safety projects from existing active transportation plans, including Metro’s 2023 ATSP.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several selected projects from these programs are recommended for near-term funding, these plans include numerous other projects that will require further development. </a:t>
            </a:r>
          </a:p>
          <a:p>
            <a:pPr marL="291179" indent="-291179"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AT program elements: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greening and other sustainability features,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 security enhancements, and </a:t>
            </a:r>
          </a:p>
          <a:p>
            <a:pPr lvl="1"/>
            <a:r>
              <a:rPr lang="en-US">
                <a:effectLst/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other elements to enhance the user experience and quality of life of a corridor. </a:t>
            </a:r>
          </a:p>
          <a:p>
            <a:pPr lvl="1"/>
            <a:endParaRPr lang="en-US">
              <a:latin typeface="Aptos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Bef>
                <a:spcPts val="204"/>
              </a:spcBef>
            </a:pPr>
            <a:r>
              <a:rPr lang="en-US" b="1" i="1">
                <a:solidFill>
                  <a:srgbClr val="2F5496"/>
                </a:solidFill>
                <a:latin typeface="Calibri Light" panose="020F030202020403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AT Near-Term Recommendations</a:t>
            </a:r>
            <a:r>
              <a:rPr lang="en-US" b="1">
                <a:solidFill>
                  <a:srgbClr val="2F5496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 ?</a:t>
            </a:r>
          </a:p>
          <a:p>
            <a:pPr>
              <a:lnSpc>
                <a:spcPct val="107000"/>
              </a:lnSpc>
              <a:spcBef>
                <a:spcPts val="204"/>
              </a:spcBef>
            </a:pPr>
            <a:endParaRPr lang="en-US" b="1" i="1">
              <a:solidFill>
                <a:srgbClr val="2F5496"/>
              </a:solidFill>
              <a:latin typeface="Calibri Light" panose="020F0302020204030204" pitchFamily="34" charset="0"/>
              <a:ea typeface="Yu Gothic Light" panose="020B0300000000000000" pitchFamily="34" charset="-128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Distinct projects on the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Multimodal Strategies, Projects, and Programs (MSPP) </a:t>
            </a: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which rated highly and are more ready for implementation.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Regionally important AT Corridors as reflected in Metro’s recently updated ASTP and Long Beach’s Bicycle Master Plan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Projects which received funding in 2023 from California’s Active Transportation Program (ATP), elevated for inclusion in the initial funding recommendations. </a:t>
            </a: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AT funding investment is based on: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for projects that received state ATP awards but still have a partial funding gap.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 funding for projects that are prioritized in the Metro ATSP, especially those that close gaps in the regional AT network and those that provide access to EFC areas. </a:t>
            </a:r>
            <a:endParaRPr lang="en-US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815"/>
              </a:spcAft>
            </a:pPr>
            <a:r>
              <a:rPr lang="en-US">
                <a:latin typeface="Aptos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• funding to advance distinct projects that need support </a:t>
            </a: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15"/>
              </a:spcAft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 the recommended funding amount here for the Near-Term Recommendations.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993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25236692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51845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2633414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FOR BUNDLE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implementation – we will have a CEQA NEPA process</a:t>
            </a: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LB-ELA_0033 LB-ELA/‌Firestone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2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LB-ELA_0034 LB-ELA/‌Florence Interchange Improvements 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3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LB-ELA_0028 LB-ELA/‌Willow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4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LB-ELA_0029 LB-ELA/‌Del Amo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LB-ELA_0030 LB-ELA/‌Long Beach Boulevard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6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LB-ELA_0031 LB-ELA/‌Alondra Interchange Improvements and Modification of SB LB-ELA to SR 91 Connectors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7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LB-ELA_0032 LB-ELA/‌Imperial Interchange Improvements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57066" lvl="1" indent="-291179">
              <a:lnSpc>
                <a:spcPct val="107000"/>
              </a:lnSpc>
              <a:buFont typeface="+mj-lt"/>
              <a:buAutoNum type="arabicPeriod" startAt="8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LB-ELA_0035 LB-ELA Auxiliary Lanes (Willow St to Wardlow Rd)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9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LB-ELA_0036 LB-ELA/‌I-405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Clr>
                <a:srgbClr val="000000"/>
              </a:buClr>
              <a:buFont typeface="+mj-lt"/>
              <a:buAutoNum type="arabicPeriod" startAt="10"/>
            </a:pPr>
            <a:r>
              <a:rPr lang="en-US" sz="1100"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LB-ELA_0037 LB-ELA/‌I-105 Connector Project Improvements</a:t>
            </a:r>
            <a:r>
              <a:rPr lang="en-US" sz="1100">
                <a:solidFill>
                  <a:srgbClr val="49820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100">
              <a:noFill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9415" indent="-349415">
              <a:lnSpc>
                <a:spcPct val="107000"/>
              </a:lnSpc>
              <a:buFont typeface="+mj-lt"/>
              <a:buAutoNum type="arabicPeriod" startAt="11"/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LB-ELA_0038 LB-ELA Auxiliary Lanes (Del Amo Blvd to Long Beach Blvd)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LB-ELA_0091 LB-ELA/‌Anaheim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LB-ELA_0092 LB-ELA/‌PCH Interchange Improvement 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5887" indent="-232943">
              <a:lnSpc>
                <a:spcPct val="107000"/>
              </a:lnSpc>
            </a:pPr>
            <a:r>
              <a:rPr lang="en-US" sz="11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LB-ELA_0093 LB-ELA/‌Wardlow Interchange Improvement</a:t>
            </a:r>
            <a:endParaRPr lang="en-US" sz="110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54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897521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2487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Includes funding commitments for near and longer term projects.</a:t>
            </a:r>
          </a:p>
          <a:p>
            <a:endParaRPr lang="en-US"/>
          </a:p>
          <a:p>
            <a:r>
              <a:rPr lang="en-US"/>
              <a:t>Community Program funding is front loaded</a:t>
            </a:r>
          </a:p>
        </p:txBody>
      </p:sp>
    </p:spTree>
    <p:extLst>
      <p:ext uri="{BB962C8B-B14F-4D97-AF65-F5344CB8AC3E}">
        <p14:creationId xmlns:p14="http://schemas.microsoft.com/office/powerpoint/2010/main" val="104370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0715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4670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81B3D-04E1-7386-D248-21AB74A89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4EAB1B-E498-141E-FEAE-065E34519C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79BDC2-0B43-7658-0E6B-42A598BE9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24510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61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723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12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3887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5242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810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0738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BFB14-AE63-B26C-372D-64A2F5ED0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AB3F99-C649-3AC6-92D7-9885A8B51D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11627E-2CA3-87ED-0BD2-A967EDA1F8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2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08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95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5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30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5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73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475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4158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40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7249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4703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0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240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241018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204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3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065320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9898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2396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45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289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4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52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849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871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43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990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86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279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537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02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596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5155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0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835" r:id="rId2"/>
    <p:sldLayoutId id="2147483836" r:id="rId3"/>
    <p:sldLayoutId id="2147483999" r:id="rId4"/>
    <p:sldLayoutId id="2147483907" r:id="rId5"/>
    <p:sldLayoutId id="2147483908" r:id="rId6"/>
    <p:sldLayoutId id="2147483732" r:id="rId7"/>
    <p:sldLayoutId id="2147483733" r:id="rId8"/>
    <p:sldLayoutId id="2147484000" r:id="rId9"/>
    <p:sldLayoutId id="2147484002" r:id="rId10"/>
    <p:sldLayoutId id="2147483998" r:id="rId11"/>
    <p:sldLayoutId id="2147484001" r:id="rId12"/>
    <p:sldLayoutId id="2147484003" r:id="rId13"/>
    <p:sldLayoutId id="2147483760" r:id="rId14"/>
    <p:sldLayoutId id="2147484016" r:id="rId15"/>
    <p:sldLayoutId id="2147483716" r:id="rId16"/>
    <p:sldLayoutId id="2147483909" r:id="rId17"/>
    <p:sldLayoutId id="2147483906" r:id="rId18"/>
    <p:sldLayoutId id="2147483966" r:id="rId19"/>
    <p:sldLayoutId id="2147483899" r:id="rId20"/>
    <p:sldLayoutId id="2147483967" r:id="rId21"/>
    <p:sldLayoutId id="2147483898" r:id="rId22"/>
    <p:sldLayoutId id="2147483840" r:id="rId23"/>
    <p:sldLayoutId id="2147483842" r:id="rId24"/>
    <p:sldLayoutId id="2147483843" r:id="rId25"/>
    <p:sldLayoutId id="2147483857" r:id="rId26"/>
    <p:sldLayoutId id="2147483869" r:id="rId27"/>
    <p:sldLayoutId id="2147483729" r:id="rId28"/>
    <p:sldLayoutId id="2147483717" r:id="rId29"/>
    <p:sldLayoutId id="2147483718" r:id="rId30"/>
    <p:sldLayoutId id="2147483719" r:id="rId31"/>
    <p:sldLayoutId id="2147484017" r:id="rId3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32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5" Type="http://schemas.openxmlformats.org/officeDocument/2006/relationships/image" Target="../media/image33.png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9" Type="http://schemas.openxmlformats.org/officeDocument/2006/relationships/image" Target="../media/image74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42" Type="http://schemas.openxmlformats.org/officeDocument/2006/relationships/image" Target="../media/image7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1.jpeg"/><Relationship Id="rId20" Type="http://schemas.openxmlformats.org/officeDocument/2006/relationships/image" Target="../media/image55.jpeg"/><Relationship Id="rId29" Type="http://schemas.openxmlformats.org/officeDocument/2006/relationships/image" Target="../media/image64.jpeg"/><Relationship Id="rId41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37" Type="http://schemas.openxmlformats.org/officeDocument/2006/relationships/image" Target="../media/image72.png"/><Relationship Id="rId40" Type="http://schemas.openxmlformats.org/officeDocument/2006/relationships/image" Target="../media/image75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jpeg"/><Relationship Id="rId30" Type="http://schemas.openxmlformats.org/officeDocument/2006/relationships/image" Target="../media/image65.jpeg"/><Relationship Id="rId35" Type="http://schemas.openxmlformats.org/officeDocument/2006/relationships/image" Target="../media/image70.jpeg"/><Relationship Id="rId43" Type="http://schemas.openxmlformats.org/officeDocument/2006/relationships/image" Target="../media/image78.jpeg"/><Relationship Id="rId8" Type="http://schemas.openxmlformats.org/officeDocument/2006/relationships/image" Target="../media/image43.png"/><Relationship Id="rId3" Type="http://schemas.openxmlformats.org/officeDocument/2006/relationships/image" Target="../media/image30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38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30.png"/><Relationship Id="rId4" Type="http://schemas.openxmlformats.org/officeDocument/2006/relationships/image" Target="../media/image8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26" Type="http://schemas.openxmlformats.org/officeDocument/2006/relationships/image" Target="../media/image107.svg"/><Relationship Id="rId39" Type="http://schemas.openxmlformats.org/officeDocument/2006/relationships/image" Target="../media/image120.png"/><Relationship Id="rId21" Type="http://schemas.openxmlformats.org/officeDocument/2006/relationships/image" Target="../media/image102.png"/><Relationship Id="rId34" Type="http://schemas.openxmlformats.org/officeDocument/2006/relationships/image" Target="../media/image115.sv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29" Type="http://schemas.openxmlformats.org/officeDocument/2006/relationships/image" Target="../media/image110.png"/><Relationship Id="rId41" Type="http://schemas.openxmlformats.org/officeDocument/2006/relationships/image" Target="../media/image1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7.svg"/><Relationship Id="rId11" Type="http://schemas.openxmlformats.org/officeDocument/2006/relationships/image" Target="../media/image92.png"/><Relationship Id="rId24" Type="http://schemas.openxmlformats.org/officeDocument/2006/relationships/image" Target="../media/image105.svg"/><Relationship Id="rId32" Type="http://schemas.openxmlformats.org/officeDocument/2006/relationships/image" Target="../media/image113.svg"/><Relationship Id="rId37" Type="http://schemas.openxmlformats.org/officeDocument/2006/relationships/image" Target="../media/image118.png"/><Relationship Id="rId40" Type="http://schemas.openxmlformats.org/officeDocument/2006/relationships/image" Target="../media/image121.sv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23" Type="http://schemas.openxmlformats.org/officeDocument/2006/relationships/image" Target="../media/image104.png"/><Relationship Id="rId28" Type="http://schemas.openxmlformats.org/officeDocument/2006/relationships/image" Target="../media/image109.svg"/><Relationship Id="rId36" Type="http://schemas.openxmlformats.org/officeDocument/2006/relationships/image" Target="../media/image117.svg"/><Relationship Id="rId10" Type="http://schemas.openxmlformats.org/officeDocument/2006/relationships/image" Target="../media/image91.svg"/><Relationship Id="rId19" Type="http://schemas.openxmlformats.org/officeDocument/2006/relationships/image" Target="../media/image100.png"/><Relationship Id="rId31" Type="http://schemas.openxmlformats.org/officeDocument/2006/relationships/image" Target="../media/image112.png"/><Relationship Id="rId4" Type="http://schemas.openxmlformats.org/officeDocument/2006/relationships/image" Target="../media/image85.svg"/><Relationship Id="rId9" Type="http://schemas.openxmlformats.org/officeDocument/2006/relationships/image" Target="../media/image90.png"/><Relationship Id="rId14" Type="http://schemas.openxmlformats.org/officeDocument/2006/relationships/image" Target="../media/image95.svg"/><Relationship Id="rId22" Type="http://schemas.openxmlformats.org/officeDocument/2006/relationships/image" Target="../media/image103.svg"/><Relationship Id="rId27" Type="http://schemas.openxmlformats.org/officeDocument/2006/relationships/image" Target="../media/image108.png"/><Relationship Id="rId30" Type="http://schemas.openxmlformats.org/officeDocument/2006/relationships/image" Target="../media/image111.svg"/><Relationship Id="rId35" Type="http://schemas.openxmlformats.org/officeDocument/2006/relationships/image" Target="../media/image116.png"/><Relationship Id="rId8" Type="http://schemas.openxmlformats.org/officeDocument/2006/relationships/image" Target="../media/image89.svg"/><Relationship Id="rId3" Type="http://schemas.openxmlformats.org/officeDocument/2006/relationships/image" Target="../media/image84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5" Type="http://schemas.openxmlformats.org/officeDocument/2006/relationships/image" Target="../media/image106.png"/><Relationship Id="rId33" Type="http://schemas.openxmlformats.org/officeDocument/2006/relationships/image" Target="../media/image114.png"/><Relationship Id="rId38" Type="http://schemas.openxmlformats.org/officeDocument/2006/relationships/image" Target="../media/image1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4.png"/><Relationship Id="rId4" Type="http://schemas.openxmlformats.org/officeDocument/2006/relationships/image" Target="../media/image143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11" Type="http://schemas.openxmlformats.org/officeDocument/2006/relationships/image" Target="../media/image150.jpeg"/><Relationship Id="rId5" Type="http://schemas.openxmlformats.org/officeDocument/2006/relationships/image" Target="../media/image153.png"/><Relationship Id="rId10" Type="http://schemas.openxmlformats.org/officeDocument/2006/relationships/image" Target="../media/image158.svg"/><Relationship Id="rId4" Type="http://schemas.openxmlformats.org/officeDocument/2006/relationships/image" Target="../media/image152.png"/><Relationship Id="rId9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0.jpeg"/><Relationship Id="rId4" Type="http://schemas.openxmlformats.org/officeDocument/2006/relationships/image" Target="../media/image15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0.jpeg"/><Relationship Id="rId4" Type="http://schemas.openxmlformats.org/officeDocument/2006/relationships/image" Target="../media/image158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160.png"/><Relationship Id="rId7" Type="http://schemas.openxmlformats.org/officeDocument/2006/relationships/image" Target="../media/image164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Relationship Id="rId9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5" Type="http://schemas.openxmlformats.org/officeDocument/2006/relationships/image" Target="../media/image165.png"/><Relationship Id="rId4" Type="http://schemas.openxmlformats.org/officeDocument/2006/relationships/image" Target="../media/image164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sv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1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sv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0.png"/><Relationship Id="rId5" Type="http://schemas.openxmlformats.org/officeDocument/2006/relationships/image" Target="../media/image169.jpeg"/><Relationship Id="rId4" Type="http://schemas.openxmlformats.org/officeDocument/2006/relationships/image" Target="../media/image168.png"/><Relationship Id="rId9" Type="http://schemas.openxmlformats.org/officeDocument/2006/relationships/image" Target="../media/image1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0.jpeg"/><Relationship Id="rId4" Type="http://schemas.openxmlformats.org/officeDocument/2006/relationships/image" Target="../media/image17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sv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4" Type="http://schemas.openxmlformats.org/officeDocument/2006/relationships/image" Target="../media/image177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svg"/><Relationship Id="rId5" Type="http://schemas.openxmlformats.org/officeDocument/2006/relationships/image" Target="../media/image178.png"/><Relationship Id="rId4" Type="http://schemas.openxmlformats.org/officeDocument/2006/relationships/image" Target="../media/image177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89.jpeg"/><Relationship Id="rId3" Type="http://schemas.openxmlformats.org/officeDocument/2006/relationships/image" Target="../media/image182.svg"/><Relationship Id="rId7" Type="http://schemas.openxmlformats.org/officeDocument/2006/relationships/image" Target="../media/image186.svg"/><Relationship Id="rId12" Type="http://schemas.openxmlformats.org/officeDocument/2006/relationships/image" Target="../media/image31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11" Type="http://schemas.openxmlformats.org/officeDocument/2006/relationships/image" Target="../media/image177.svg"/><Relationship Id="rId5" Type="http://schemas.openxmlformats.org/officeDocument/2006/relationships/image" Target="../media/image184.svg"/><Relationship Id="rId10" Type="http://schemas.openxmlformats.org/officeDocument/2006/relationships/image" Target="../media/image176.png"/><Relationship Id="rId4" Type="http://schemas.openxmlformats.org/officeDocument/2006/relationships/image" Target="../media/image183.png"/><Relationship Id="rId9" Type="http://schemas.openxmlformats.org/officeDocument/2006/relationships/image" Target="../media/image188.svg"/><Relationship Id="rId14" Type="http://schemas.openxmlformats.org/officeDocument/2006/relationships/image" Target="../media/image19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svg"/><Relationship Id="rId13" Type="http://schemas.openxmlformats.org/officeDocument/2006/relationships/image" Target="../media/image187.png"/><Relationship Id="rId18" Type="http://schemas.openxmlformats.org/officeDocument/2006/relationships/image" Target="../media/image194.svg"/><Relationship Id="rId3" Type="http://schemas.openxmlformats.org/officeDocument/2006/relationships/image" Target="../media/image176.png"/><Relationship Id="rId21" Type="http://schemas.openxmlformats.org/officeDocument/2006/relationships/image" Target="../media/image197.emf"/><Relationship Id="rId7" Type="http://schemas.openxmlformats.org/officeDocument/2006/relationships/image" Target="../media/image181.png"/><Relationship Id="rId12" Type="http://schemas.openxmlformats.org/officeDocument/2006/relationships/image" Target="../media/image186.svg"/><Relationship Id="rId17" Type="http://schemas.openxmlformats.org/officeDocument/2006/relationships/image" Target="../media/image19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92.svg"/><Relationship Id="rId20" Type="http://schemas.openxmlformats.org/officeDocument/2006/relationships/image" Target="../media/image196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9.svg"/><Relationship Id="rId11" Type="http://schemas.openxmlformats.org/officeDocument/2006/relationships/image" Target="../media/image185.png"/><Relationship Id="rId24" Type="http://schemas.openxmlformats.org/officeDocument/2006/relationships/image" Target="../media/image200.emf"/><Relationship Id="rId5" Type="http://schemas.openxmlformats.org/officeDocument/2006/relationships/image" Target="../media/image178.png"/><Relationship Id="rId15" Type="http://schemas.openxmlformats.org/officeDocument/2006/relationships/image" Target="../media/image191.png"/><Relationship Id="rId23" Type="http://schemas.openxmlformats.org/officeDocument/2006/relationships/image" Target="../media/image199.emf"/><Relationship Id="rId10" Type="http://schemas.openxmlformats.org/officeDocument/2006/relationships/image" Target="../media/image184.svg"/><Relationship Id="rId19" Type="http://schemas.openxmlformats.org/officeDocument/2006/relationships/image" Target="../media/image195.png"/><Relationship Id="rId4" Type="http://schemas.openxmlformats.org/officeDocument/2006/relationships/image" Target="../media/image177.svg"/><Relationship Id="rId9" Type="http://schemas.openxmlformats.org/officeDocument/2006/relationships/image" Target="../media/image183.png"/><Relationship Id="rId14" Type="http://schemas.openxmlformats.org/officeDocument/2006/relationships/image" Target="../media/image188.svg"/><Relationship Id="rId22" Type="http://schemas.openxmlformats.org/officeDocument/2006/relationships/image" Target="../media/image198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emf"/><Relationship Id="rId3" Type="http://schemas.openxmlformats.org/officeDocument/2006/relationships/image" Target="../media/image199.emf"/><Relationship Id="rId7" Type="http://schemas.openxmlformats.org/officeDocument/2006/relationships/image" Target="../media/image203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8.emf"/><Relationship Id="rId5" Type="http://schemas.openxmlformats.org/officeDocument/2006/relationships/image" Target="../media/image197.emf"/><Relationship Id="rId4" Type="http://schemas.openxmlformats.org/officeDocument/2006/relationships/image" Target="../media/image200.emf"/><Relationship Id="rId9" Type="http://schemas.openxmlformats.org/officeDocument/2006/relationships/image" Target="../media/image20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66480"/>
            <a:ext cx="9281615" cy="429145"/>
          </a:xfrm>
        </p:spPr>
        <p:txBody>
          <a:bodyPr/>
          <a:lstStyle/>
          <a:p>
            <a:r>
              <a:rPr lang="en-US"/>
              <a:t>Draft LB-ELA Corridor Mobility Investment Plan </a:t>
            </a:r>
            <a:br>
              <a:rPr lang="en-US"/>
            </a:br>
            <a:r>
              <a:rPr lang="en-US" sz="2800">
                <a:solidFill>
                  <a:schemeClr val="accent2"/>
                </a:solidFill>
              </a:rPr>
              <a:t>A New Vision</a:t>
            </a:r>
            <a:endParaRPr lang="en-US" sz="28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1110609"/>
            <a:ext cx="5356920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cs typeface="Calibri"/>
              </a:rPr>
              <a:t>Plan shares a prioritized list of multimodal transportation projects and programs that</a:t>
            </a: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Prioritizes projects and programs based on evaluation criteria.</a:t>
            </a:r>
            <a:endParaRPr lang="en-US" b="1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Includes projects with different modes </a:t>
            </a:r>
            <a:r>
              <a:rPr lang="en-US">
                <a:cs typeface="Calibri"/>
              </a:rPr>
              <a:t>prioritized relative to each other.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Outlines phased funding strategy. </a:t>
            </a:r>
            <a:r>
              <a:rPr lang="en-US">
                <a:cs typeface="Calibri"/>
              </a:rPr>
              <a:t>Not all funding will be allocated at once; anticipated funding will become available at different timescales.</a:t>
            </a:r>
            <a:endParaRPr lang="en-US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>
                <a:cs typeface="Calibri"/>
              </a:rPr>
              <a:t>Serves as a living document;</a:t>
            </a:r>
            <a:r>
              <a:rPr lang="en-US">
                <a:cs typeface="Calibri"/>
              </a:rPr>
              <a:t> </a:t>
            </a:r>
            <a:br>
              <a:rPr lang="en-US" b="1">
                <a:cs typeface="Calibri"/>
              </a:rPr>
            </a:br>
            <a:r>
              <a:rPr lang="en-US">
                <a:cs typeface="Calibri"/>
              </a:rPr>
              <a:t>Metro intends to revisit the Plan every few years.</a:t>
            </a:r>
            <a:endParaRPr lang="en-US">
              <a:ea typeface="Calibri"/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6094536" y="1110609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End Goal – 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Encouraging Equitable Outcomes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CD04481-BB15-EE3A-21A7-93CFD02590C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8768519"/>
              </p:ext>
            </p:extLst>
          </p:nvPr>
        </p:nvGraphicFramePr>
        <p:xfrm>
          <a:off x="283212" y="5003891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Maximizing our Local Funds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885328" cy="2057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effectLst/>
                <a:latin typeface="Calibri"/>
                <a:ea typeface="Calibri"/>
                <a:cs typeface="Calibri"/>
              </a:rPr>
              <a:t>The Corridor Mobility Investment Plan (Investment Plan) will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leverage about $</a:t>
            </a:r>
            <a:r>
              <a:rPr lang="en-US" b="1">
                <a:latin typeface="Calibri"/>
                <a:ea typeface="Calibri"/>
                <a:cs typeface="Calibri"/>
              </a:rPr>
              <a:t>743 </a:t>
            </a:r>
            <a:r>
              <a:rPr lang="en-US" b="1">
                <a:effectLst/>
                <a:latin typeface="Calibri"/>
                <a:ea typeface="Calibri"/>
                <a:cs typeface="Calibri"/>
              </a:rPr>
              <a:t>million in sales tax revenue with state and federal funding</a:t>
            </a:r>
            <a:r>
              <a:rPr lang="en-US" b="1">
                <a:latin typeface="Calibri"/>
                <a:ea typeface="Calibri"/>
                <a:cs typeface="Calibri"/>
              </a:rPr>
              <a:t> </a:t>
            </a:r>
            <a:endParaRPr lang="en-US" b="1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</a:rPr>
              <a:t>Expected </a:t>
            </a:r>
            <a:r>
              <a:rPr lang="en-US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maximize the delivery of transportation projects and programs that provide safe, quality multimodal options for moving people and goods.</a:t>
            </a:r>
            <a:endParaRPr lang="en-US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AFB7"/>
                </a:solidFill>
              </a:rPr>
              <a:t>Delivery of more projects and programs that create </a:t>
            </a: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safe, quality multimodal options for moving people and goods </a:t>
            </a:r>
            <a:b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LB-ELA corridor communities.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State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9F87F227-21AF-FA89-C770-8BC355401F4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9826" y="69043"/>
            <a:ext cx="10515600" cy="783281"/>
          </a:xfrm>
        </p:spPr>
        <p:txBody>
          <a:bodyPr/>
          <a:lstStyle/>
          <a:p>
            <a:r>
              <a:rPr lang="en-US"/>
              <a:t>Investment Plan Measure R/M Investment 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74324" y="1761352"/>
            <a:ext cx="4752541" cy="40164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</a:t>
            </a:r>
            <a:r>
              <a:rPr lang="en-US" sz="1700" b="1">
                <a:solidFill>
                  <a:srgbClr val="000000"/>
                </a:solidFill>
                <a:latin typeface="Calibri" panose="020F0502020204030204"/>
              </a:rPr>
              <a:t>Measure R/M Investment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Summary</a:t>
            </a:r>
            <a:endParaRPr lang="en-US"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$449M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$69.5M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62.5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$</a:t>
            </a:r>
            <a:r>
              <a:rPr lang="en-US" sz="17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317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M*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$</a:t>
            </a:r>
            <a:r>
              <a:rPr lang="en-US" sz="17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294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$2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2.5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$1</a:t>
            </a:r>
            <a:r>
              <a:rPr lang="en-US" sz="17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4.7</a:t>
            </a: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$256.5M</a:t>
            </a:r>
            <a:endParaRPr lang="en-US" sz="17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17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17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$743M</a:t>
            </a:r>
            <a:endParaRPr lang="en-US" sz="17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56C2DFC-9974-605E-46D0-02A9344192B2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D43C60-9CEB-5825-706E-A54A92A34619}"/>
              </a:ext>
            </a:extLst>
          </p:cNvPr>
          <p:cNvSpPr txBox="1"/>
          <p:nvPr/>
        </p:nvSpPr>
        <p:spPr>
          <a:xfrm>
            <a:off x="174324" y="6577524"/>
            <a:ext cx="4531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*Includes funding commitments for near - and longer-term projects.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C59041-3069-6F9A-B20E-F1346D64F613}"/>
              </a:ext>
            </a:extLst>
          </p:cNvPr>
          <p:cNvSpPr txBox="1"/>
          <p:nvPr/>
        </p:nvSpPr>
        <p:spPr>
          <a:xfrm>
            <a:off x="174324" y="1182161"/>
            <a:ext cx="4497568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Total available Measure R/M Funds: $743M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E9B665B7-68C3-A6A3-A9B6-EA9701E1DC1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5472221"/>
              </p:ext>
            </p:extLst>
          </p:nvPr>
        </p:nvGraphicFramePr>
        <p:xfrm>
          <a:off x="8537083" y="911717"/>
          <a:ext cx="3635310" cy="2711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61F0B41-9D93-AC8E-A0BA-5DCC201AAB4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8474690"/>
              </p:ext>
            </p:extLst>
          </p:nvPr>
        </p:nvGraphicFramePr>
        <p:xfrm>
          <a:off x="4916534" y="911717"/>
          <a:ext cx="3823441" cy="278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3">
            <a:extLst>
              <a:ext uri="{FF2B5EF4-FFF2-40B4-BE49-F238E27FC236}">
                <a16:creationId xmlns:a16="http://schemas.microsoft.com/office/drawing/2014/main" id="{FBA61770-0A8C-7E6A-12A8-8B61777DFFD5}"/>
              </a:ext>
            </a:extLst>
          </p:cNvPr>
          <p:cNvSpPr txBox="1"/>
          <p:nvPr/>
        </p:nvSpPr>
        <p:spPr>
          <a:xfrm>
            <a:off x="6320324" y="2296883"/>
            <a:ext cx="1014301" cy="554138"/>
          </a:xfrm>
          <a:prstGeom prst="rect">
            <a:avLst/>
          </a:prstGeom>
          <a:solidFill>
            <a:schemeClr val="lt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>
                <a:solidFill>
                  <a:schemeClr val="accent6">
                    <a:lumMod val="50000"/>
                  </a:schemeClr>
                </a:solidFill>
              </a:rPr>
              <a:t>$449M</a:t>
            </a:r>
          </a:p>
        </p:txBody>
      </p: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E5870D83-1F69-A524-8602-851EC7434F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9561987"/>
              </p:ext>
            </p:extLst>
          </p:nvPr>
        </p:nvGraphicFramePr>
        <p:xfrm>
          <a:off x="6497878" y="3558300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C508EED-9481-A959-C53C-80766F47004C}"/>
              </a:ext>
            </a:extLst>
          </p:cNvPr>
          <p:cNvCxnSpPr>
            <a:cxnSpLocks/>
          </p:cNvCxnSpPr>
          <p:nvPr/>
        </p:nvCxnSpPr>
        <p:spPr>
          <a:xfrm>
            <a:off x="7630617" y="3168741"/>
            <a:ext cx="207147" cy="361024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8AD224-78BC-ED32-7D29-2E0D0CB2EE60}"/>
              </a:ext>
            </a:extLst>
          </p:cNvPr>
          <p:cNvCxnSpPr>
            <a:cxnSpLocks/>
          </p:cNvCxnSpPr>
          <p:nvPr/>
        </p:nvCxnSpPr>
        <p:spPr>
          <a:xfrm flipH="1">
            <a:off x="9339859" y="3096740"/>
            <a:ext cx="179327" cy="44988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">
            <a:extLst>
              <a:ext uri="{FF2B5EF4-FFF2-40B4-BE49-F238E27FC236}">
                <a16:creationId xmlns:a16="http://schemas.microsoft.com/office/drawing/2014/main" id="{16750668-1607-EDB7-85BE-C60D1A3365DE}"/>
              </a:ext>
            </a:extLst>
          </p:cNvPr>
          <p:cNvSpPr txBox="1"/>
          <p:nvPr/>
        </p:nvSpPr>
        <p:spPr>
          <a:xfrm>
            <a:off x="7999026" y="5170765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9E286-F901-4D9E-FA9E-A5AC67A75324}"/>
              </a:ext>
            </a:extLst>
          </p:cNvPr>
          <p:cNvCxnSpPr/>
          <p:nvPr/>
        </p:nvCxnSpPr>
        <p:spPr>
          <a:xfrm>
            <a:off x="10695426" y="3205316"/>
            <a:ext cx="474019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02EFE3F-603A-5C8E-9550-CF1BD3A2F16B}"/>
              </a:ext>
            </a:extLst>
          </p:cNvPr>
          <p:cNvSpPr txBox="1"/>
          <p:nvPr/>
        </p:nvSpPr>
        <p:spPr>
          <a:xfrm>
            <a:off x="10819841" y="5638805"/>
            <a:ext cx="1314365" cy="9387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74E9A31F-51EC-9A06-7BC3-E0F433ECE8C7}"/>
              </a:ext>
            </a:extLst>
          </p:cNvPr>
          <p:cNvSpPr txBox="1"/>
          <p:nvPr/>
        </p:nvSpPr>
        <p:spPr>
          <a:xfrm>
            <a:off x="4167402" y="663829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8811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7225" y="-20397"/>
            <a:ext cx="10515600" cy="965278"/>
          </a:xfrm>
        </p:spPr>
        <p:txBody>
          <a:bodyPr/>
          <a:lstStyle/>
          <a:p>
            <a:r>
              <a:rPr lang="en-US"/>
              <a:t>CMIP Measure R/M Investment Summary – </a:t>
            </a:r>
            <a:br>
              <a:rPr lang="en-US"/>
            </a:br>
            <a:r>
              <a:rPr lang="en-US"/>
              <a:t>Leveraged Funding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E213B5-2E21-5BF4-089F-18AD7441DD21}"/>
              </a:ext>
            </a:extLst>
          </p:cNvPr>
          <p:cNvCxnSpPr>
            <a:cxnSpLocks/>
          </p:cNvCxnSpPr>
          <p:nvPr/>
        </p:nvCxnSpPr>
        <p:spPr>
          <a:xfrm flipV="1">
            <a:off x="3648367" y="2418080"/>
            <a:ext cx="4357713" cy="2415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DA89D7-DA6D-B3B3-1872-93FA9B1BDB24}"/>
              </a:ext>
            </a:extLst>
          </p:cNvPr>
          <p:cNvCxnSpPr>
            <a:cxnSpLocks/>
          </p:cNvCxnSpPr>
          <p:nvPr/>
        </p:nvCxnSpPr>
        <p:spPr>
          <a:xfrm>
            <a:off x="3648367" y="5698672"/>
            <a:ext cx="4523287" cy="6005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59D572E-D7E5-A89C-43E7-6175307CDBDB}"/>
              </a:ext>
            </a:extLst>
          </p:cNvPr>
          <p:cNvGraphicFramePr>
            <a:graphicFrameLocks/>
          </p:cNvGraphicFramePr>
          <p:nvPr/>
        </p:nvGraphicFramePr>
        <p:xfrm>
          <a:off x="5049520" y="944880"/>
          <a:ext cx="7039665" cy="5913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8">
            <a:extLst>
              <a:ext uri="{FF2B5EF4-FFF2-40B4-BE49-F238E27FC236}">
                <a16:creationId xmlns:a16="http://schemas.microsoft.com/office/drawing/2014/main" id="{068B8306-0A0D-47F4-8E90-CAF0004B2236}"/>
              </a:ext>
            </a:extLst>
          </p:cNvPr>
          <p:cNvSpPr txBox="1"/>
          <p:nvPr/>
        </p:nvSpPr>
        <p:spPr>
          <a:xfrm>
            <a:off x="7384366" y="3698497"/>
            <a:ext cx="2442308" cy="915865"/>
          </a:xfrm>
          <a:prstGeom prst="rect">
            <a:avLst/>
          </a:prstGeom>
          <a:solidFill>
            <a:sysClr val="window" lastClr="FFFFFF"/>
          </a:solidFill>
          <a:ln w="9525" cmpd="sng">
            <a:noFill/>
          </a:ln>
          <a:effectLst/>
        </p:spPr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5078A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$3.2B+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0906C-0BF2-4D78-A89C-C7F76C64149B}"/>
              </a:ext>
            </a:extLst>
          </p:cNvPr>
          <p:cNvCxnSpPr/>
          <p:nvPr/>
        </p:nvCxnSpPr>
        <p:spPr>
          <a:xfrm flipH="1">
            <a:off x="1307690" y="4945626"/>
            <a:ext cx="432620" cy="17698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7C89AE43-DF9D-81FF-DF3E-B38FF35E62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4658515"/>
              </p:ext>
            </p:extLst>
          </p:nvPr>
        </p:nvGraphicFramePr>
        <p:xfrm>
          <a:off x="407436" y="2623055"/>
          <a:ext cx="4283777" cy="3068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F3F96BC4-B1C3-2208-6C44-96F9664BB840}"/>
              </a:ext>
            </a:extLst>
          </p:cNvPr>
          <p:cNvSpPr txBox="1"/>
          <p:nvPr/>
        </p:nvSpPr>
        <p:spPr>
          <a:xfrm>
            <a:off x="1920326" y="4199359"/>
            <a:ext cx="1257763" cy="554138"/>
          </a:xfrm>
          <a:prstGeom prst="rect">
            <a:avLst/>
          </a:prstGeom>
          <a:solidFill>
            <a:srgbClr val="A6E4EC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defRPr/>
            </a:pPr>
            <a:r>
              <a:rPr lang="en-US" sz="2400" b="1" kern="0">
                <a:solidFill>
                  <a:srgbClr val="5078A8">
                    <a:lumMod val="50000"/>
                  </a:srgbClr>
                </a:solidFill>
                <a:latin typeface="Calibri" panose="020F0502020204030204"/>
              </a:rPr>
              <a:t>$743M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1CCAB7-BE74-713B-938E-5F41A5A0AC74}"/>
              </a:ext>
            </a:extLst>
          </p:cNvPr>
          <p:cNvSpPr txBox="1"/>
          <p:nvPr/>
        </p:nvSpPr>
        <p:spPr>
          <a:xfrm>
            <a:off x="6800470" y="6456198"/>
            <a:ext cx="393342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i="1">
                <a:cs typeface="Calibri"/>
              </a:rPr>
              <a:t>*leveraged investment in community programs to be determined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C62FE60-53DA-AD02-C3E9-9A290AC0EE3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24154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80722"/>
            <a:ext cx="9045633" cy="429145"/>
          </a:xfrm>
        </p:spPr>
        <p:txBody>
          <a:bodyPr/>
          <a:lstStyle/>
          <a:p>
            <a:r>
              <a:rPr lang="en-US"/>
              <a:t>CBO Partnering Strategy</a:t>
            </a: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5F2D953E-C30D-F147-3A7B-85ECCDE7C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099" y="1479697"/>
            <a:ext cx="5506378" cy="3898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48D321-9BAF-E4AD-6A76-6B47ACA59AA9}"/>
              </a:ext>
            </a:extLst>
          </p:cNvPr>
          <p:cNvSpPr txBox="1"/>
          <p:nvPr/>
        </p:nvSpPr>
        <p:spPr>
          <a:xfrm>
            <a:off x="203321" y="1166838"/>
            <a:ext cx="5892679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Listen and learn. </a:t>
            </a:r>
            <a:r>
              <a:rPr lang="en-US" kern="0">
                <a:latin typeface="Calibri" panose="020F0502020204030204"/>
                <a:cs typeface="Calibri"/>
              </a:rPr>
              <a:t>This project has been guided by the pillars of </a:t>
            </a:r>
            <a:r>
              <a:rPr lang="en-US" b="1" kern="0">
                <a:latin typeface="Calibri" panose="020F0502020204030204"/>
                <a:cs typeface="Calibri"/>
              </a:rPr>
              <a:t>Metro's Equity Platform</a:t>
            </a:r>
            <a:r>
              <a:rPr lang="en-US" kern="0">
                <a:latin typeface="Calibri" panose="020F0502020204030204"/>
                <a:cs typeface="Calibri"/>
              </a:rPr>
              <a:t>. Under the Listen and Learn Pillar, Metro has and continues to </a:t>
            </a:r>
            <a:r>
              <a:rPr lang="en-US" b="1" kern="0">
                <a:latin typeface="Calibri" panose="020F0502020204030204"/>
                <a:cs typeface="Calibri"/>
              </a:rPr>
              <a:t>partner with Community-Based Organizations (CBOs) </a:t>
            </a:r>
            <a:r>
              <a:rPr lang="en-US" kern="0">
                <a:latin typeface="Calibri" panose="020F0502020204030204"/>
                <a:cs typeface="Calibri"/>
              </a:rPr>
              <a:t>to inform the</a:t>
            </a:r>
            <a:r>
              <a:rPr lang="en-US" b="1" kern="0">
                <a:latin typeface="Calibri" panose="020F0502020204030204"/>
                <a:cs typeface="Calibri"/>
              </a:rPr>
              <a:t> </a:t>
            </a:r>
            <a:r>
              <a:rPr lang="en-US" kern="0">
                <a:latin typeface="Calibri" panose="020F0502020204030204"/>
                <a:cs typeface="Calibri"/>
              </a:rPr>
              <a:t>project's engagement strategy and materials.</a:t>
            </a:r>
            <a:br>
              <a:rPr lang="en-US" kern="0">
                <a:latin typeface="Calibri" panose="020F0502020204030204"/>
                <a:cs typeface="Calibri"/>
              </a:rPr>
            </a:br>
            <a:endParaRPr lang="en-US" kern="0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Build trust. 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By working with these trusted community partners, Metro aims to rebuild trust with corridor communities that has eroded over the years. The goal of this</a:t>
            </a:r>
            <a:r>
              <a:rPr lang="en-US" kern="0">
                <a:latin typeface="Calibri" panose="020F0502020204030204"/>
                <a:cs typeface="Calibri"/>
              </a:rPr>
              <a:t> engagement is to </a:t>
            </a:r>
            <a:r>
              <a:rPr lang="en-US" b="1" kern="0">
                <a:latin typeface="Calibri" panose="020F0502020204030204"/>
                <a:cs typeface="Calibri"/>
              </a:rPr>
              <a:t>share and gather feedback </a:t>
            </a:r>
            <a:r>
              <a:rPr lang="en-US" kern="0">
                <a:latin typeface="Calibri" panose="020F0502020204030204"/>
                <a:cs typeface="Calibri"/>
              </a:rPr>
              <a:t>on the Draft Investment Plan in a </a:t>
            </a:r>
            <a:r>
              <a:rPr lang="en-US" b="1" kern="0">
                <a:latin typeface="Calibri" panose="020F0502020204030204"/>
                <a:cs typeface="Calibri"/>
              </a:rPr>
              <a:t>clear, open, and accessible manner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/>
          </a:p>
          <a:p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>
              <a:defRPr/>
            </a:pPr>
            <a:r>
              <a:rPr lang="en-US" b="1" kern="0">
                <a:solidFill>
                  <a:schemeClr val="accent1"/>
                </a:solidFill>
                <a:latin typeface="Calibri" panose="020F0502020204030204"/>
                <a:cs typeface="Calibri"/>
              </a:rPr>
              <a:t>Targeted Outreach. </a:t>
            </a:r>
            <a:r>
              <a:rPr lang="en-US" kern="0">
                <a:solidFill>
                  <a:srgbClr val="000000"/>
                </a:solidFill>
                <a:latin typeface="Calibri" panose="020F0502020204030204"/>
                <a:cs typeface="Calibri"/>
              </a:rPr>
              <a:t> The CBOs enlisted are respected and trusted leaders within each of their communities, who</a:t>
            </a:r>
            <a:r>
              <a:rPr lang="en-US" kern="0">
                <a:latin typeface="Calibri" panose="020F0502020204030204"/>
                <a:cs typeface="Calibri"/>
              </a:rPr>
              <a:t> can a help us reach more community members, especially people from </a:t>
            </a:r>
            <a:r>
              <a:rPr lang="en-US" b="1" kern="0">
                <a:latin typeface="Calibri" panose="020F0502020204030204"/>
                <a:cs typeface="Calibri"/>
              </a:rPr>
              <a:t>underrepresented and impacted neighborhoods</a:t>
            </a:r>
            <a:r>
              <a:rPr lang="en-US" kern="0">
                <a:latin typeface="Calibri" panose="020F0502020204030204"/>
                <a:cs typeface="Calibri"/>
              </a:rPr>
              <a:t>. </a:t>
            </a:r>
            <a:endParaRPr lang="en-US" kern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438952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5106"/>
            <a:ext cx="10467513" cy="429145"/>
          </a:xfrm>
        </p:spPr>
        <p:txBody>
          <a:bodyPr/>
          <a:lstStyle/>
          <a:p>
            <a:r>
              <a:rPr lang="en-US"/>
              <a:t>Task Force</a:t>
            </a:r>
            <a:endParaRPr lang="en-US" i="1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0A68F-5ABF-FB01-DC23-9E045C21B3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50" t="1062" r="79623" b="27309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D533E31-F4D6-489C-2000-AE75EF0938AA}"/>
              </a:ext>
            </a:extLst>
          </p:cNvPr>
          <p:cNvGrpSpPr/>
          <p:nvPr/>
        </p:nvGrpSpPr>
        <p:grpSpPr>
          <a:xfrm>
            <a:off x="312106" y="1035425"/>
            <a:ext cx="11317518" cy="5615569"/>
            <a:chOff x="131304" y="928790"/>
            <a:chExt cx="13965014" cy="6929213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4AEDC49B-7B55-8BAE-D9F1-92A4C6AC1045}"/>
                </a:ext>
              </a:extLst>
            </p:cNvPr>
            <p:cNvSpPr txBox="1">
              <a:spLocks/>
            </p:cNvSpPr>
            <p:nvPr/>
          </p:nvSpPr>
          <p:spPr>
            <a:xfrm>
              <a:off x="2011246" y="3286666"/>
              <a:ext cx="9045633" cy="42914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4000">
                <a:solidFill>
                  <a:srgbClr val="FF0000"/>
                </a:solidFill>
                <a:ea typeface="Calibri"/>
                <a:cs typeface="Calibri"/>
              </a:endParaRPr>
            </a:p>
          </p:txBody>
        </p:sp>
        <p:pic>
          <p:nvPicPr>
            <p:cNvPr id="1026" name="Picture 2" descr="Home">
              <a:extLst>
                <a:ext uri="{FF2B5EF4-FFF2-40B4-BE49-F238E27FC236}">
                  <a16:creationId xmlns:a16="http://schemas.microsoft.com/office/drawing/2014/main" id="{26B783DC-5596-11CB-C48A-54942F182B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35" y="1299411"/>
              <a:ext cx="1590611" cy="299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Graham Christie Named COO of the Alameda Corridor Transportation Authority  | Business Wire">
              <a:extLst>
                <a:ext uri="{FF2B5EF4-FFF2-40B4-BE49-F238E27FC236}">
                  <a16:creationId xmlns:a16="http://schemas.microsoft.com/office/drawing/2014/main" id="{D35B26B2-FD81-2101-7A02-6AB8DB60BE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6813" y="928790"/>
              <a:ext cx="970079" cy="867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yclyx welcomes freight railway BNSF to consortium and John Lovenburg to  its executive advisory board | Agilyx">
              <a:extLst>
                <a:ext uri="{FF2B5EF4-FFF2-40B4-BE49-F238E27FC236}">
                  <a16:creationId xmlns:a16="http://schemas.microsoft.com/office/drawing/2014/main" id="{2D0D1D90-A3E9-39C0-D709-8F70B3FFEA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656" b="30129"/>
            <a:stretch/>
          </p:blipFill>
          <p:spPr bwMode="auto">
            <a:xfrm>
              <a:off x="4086202" y="1168550"/>
              <a:ext cx="2188413" cy="638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Sign In">
              <a:extLst>
                <a:ext uri="{FF2B5EF4-FFF2-40B4-BE49-F238E27FC236}">
                  <a16:creationId xmlns:a16="http://schemas.microsoft.com/office/drawing/2014/main" id="{4B159788-EBEB-E8F1-CB34-04D809BD5B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912" y="1043512"/>
              <a:ext cx="1238246" cy="1014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Gateway Cities Council Of Governments 2022 Accomplishments">
              <a:extLst>
                <a:ext uri="{FF2B5EF4-FFF2-40B4-BE49-F238E27FC236}">
                  <a16:creationId xmlns:a16="http://schemas.microsoft.com/office/drawing/2014/main" id="{A0583A75-8C72-7F07-1885-37CE28AED1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3915424"/>
              <a:ext cx="1649473" cy="771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PowerForward - CALSTART">
              <a:extLst>
                <a:ext uri="{FF2B5EF4-FFF2-40B4-BE49-F238E27FC236}">
                  <a16:creationId xmlns:a16="http://schemas.microsoft.com/office/drawing/2014/main" id="{C73536A4-69F8-94CB-6D23-E99CA1903F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6549" y="1074019"/>
              <a:ext cx="894112" cy="947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About - Coalition for Clean Air">
              <a:extLst>
                <a:ext uri="{FF2B5EF4-FFF2-40B4-BE49-F238E27FC236}">
                  <a16:creationId xmlns:a16="http://schemas.microsoft.com/office/drawing/2014/main" id="{9A8CE3EB-8EDB-7015-C26D-773D21AA9E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56797" y="1211620"/>
              <a:ext cx="1600160" cy="705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Communities for a Better Environment">
              <a:extLst>
                <a:ext uri="{FF2B5EF4-FFF2-40B4-BE49-F238E27FC236}">
                  <a16:creationId xmlns:a16="http://schemas.microsoft.com/office/drawing/2014/main" id="{0E542BB3-9D6E-DA9A-58DE-8DD02D0592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5" b="13886"/>
            <a:stretch/>
          </p:blipFill>
          <p:spPr bwMode="auto">
            <a:xfrm>
              <a:off x="12863551" y="928790"/>
              <a:ext cx="1067180" cy="110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Los Angeles County Board of Supervisors | Los Angeles CA">
              <a:extLst>
                <a:ext uri="{FF2B5EF4-FFF2-40B4-BE49-F238E27FC236}">
                  <a16:creationId xmlns:a16="http://schemas.microsoft.com/office/drawing/2014/main" id="{93F5AFA9-E188-E8BA-E5B0-352BE5399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9" t="13762" r="8666" b="20389"/>
            <a:stretch/>
          </p:blipFill>
          <p:spPr bwMode="auto">
            <a:xfrm>
              <a:off x="2264037" y="3698210"/>
              <a:ext cx="1491576" cy="116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About - Earthjustice">
              <a:extLst>
                <a:ext uri="{FF2B5EF4-FFF2-40B4-BE49-F238E27FC236}">
                  <a16:creationId xmlns:a16="http://schemas.microsoft.com/office/drawing/2014/main" id="{1A22F8CD-7F10-BC3B-4B54-7326D2A0E9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62" y="2500417"/>
              <a:ext cx="1819554" cy="36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EYCEJ (@EYCEJ) / X">
              <a:extLst>
                <a:ext uri="{FF2B5EF4-FFF2-40B4-BE49-F238E27FC236}">
                  <a16:creationId xmlns:a16="http://schemas.microsoft.com/office/drawing/2014/main" id="{EA29C82E-733D-BB08-8EAE-8837811DE0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7" b="8187"/>
            <a:stretch/>
          </p:blipFill>
          <p:spPr bwMode="auto">
            <a:xfrm>
              <a:off x="2307359" y="2232434"/>
              <a:ext cx="1205478" cy="10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8" name="Picture 24" descr="Harbor Trucking Association: welcome all members! - Truck Sales Long Beach  &amp; Los Angeles">
              <a:extLst>
                <a:ext uri="{FF2B5EF4-FFF2-40B4-BE49-F238E27FC236}">
                  <a16:creationId xmlns:a16="http://schemas.microsoft.com/office/drawing/2014/main" id="{C77CFE5E-4215-B582-3D45-DCBEDFBBBA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8625" y="5105316"/>
              <a:ext cx="1169959" cy="1169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United We Stand | Team 848">
              <a:extLst>
                <a:ext uri="{FF2B5EF4-FFF2-40B4-BE49-F238E27FC236}">
                  <a16:creationId xmlns:a16="http://schemas.microsoft.com/office/drawing/2014/main" id="{6DCB6480-4CB6-468F-7E46-20BDB0BD5D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30187" y="6631376"/>
              <a:ext cx="905911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2" name="Picture 28" descr="Los Angeles County Business Federation">
              <a:extLst>
                <a:ext uri="{FF2B5EF4-FFF2-40B4-BE49-F238E27FC236}">
                  <a16:creationId xmlns:a16="http://schemas.microsoft.com/office/drawing/2014/main" id="{85451E54-4D2C-5E8F-186F-8C3B53FE6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8744" y="2431799"/>
              <a:ext cx="1525437" cy="817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4" name="Picture 30" descr="BizFed - LA County Public Works - BizFed">
              <a:extLst>
                <a:ext uri="{FF2B5EF4-FFF2-40B4-BE49-F238E27FC236}">
                  <a16:creationId xmlns:a16="http://schemas.microsoft.com/office/drawing/2014/main" id="{F197B56E-4B1E-31F9-F6E0-054B6BC61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0601" y="3822497"/>
              <a:ext cx="1104796" cy="912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0C66C4-B01F-0A48-AECF-739CBC6E694F}"/>
                </a:ext>
              </a:extLst>
            </p:cNvPr>
            <p:cNvGrpSpPr/>
            <p:nvPr/>
          </p:nvGrpSpPr>
          <p:grpSpPr>
            <a:xfrm>
              <a:off x="10298516" y="2250761"/>
              <a:ext cx="1516721" cy="1205256"/>
              <a:chOff x="6476088" y="3568222"/>
              <a:chExt cx="1682318" cy="1336847"/>
            </a:xfrm>
          </p:grpSpPr>
          <p:pic>
            <p:nvPicPr>
              <p:cNvPr id="1056" name="Picture 32" descr="LAEDC | Los Angeles County Economic Development Corporation">
                <a:extLst>
                  <a:ext uri="{FF2B5EF4-FFF2-40B4-BE49-F238E27FC236}">
                    <a16:creationId xmlns:a16="http://schemas.microsoft.com/office/drawing/2014/main" id="{E5DC9AAA-95B9-7034-A95F-B72A014C21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77"/>
              <a:stretch/>
            </p:blipFill>
            <p:spPr bwMode="auto">
              <a:xfrm>
                <a:off x="6476088" y="4318739"/>
                <a:ext cx="1682318" cy="5863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34" descr="Los Angeles County Economic Development Corporation (LAEDC) | LinkedIn">
                <a:extLst>
                  <a:ext uri="{FF2B5EF4-FFF2-40B4-BE49-F238E27FC236}">
                    <a16:creationId xmlns:a16="http://schemas.microsoft.com/office/drawing/2014/main" id="{77130ABA-281A-C5FF-AE9C-1F52005E32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5133" y="3568222"/>
                <a:ext cx="804227" cy="804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0" name="Picture 36" descr="LAUSD Schools To Remain Closed Through At Least May 1 Amid Coronavirus  Crisis – Deadline">
              <a:extLst>
                <a:ext uri="{FF2B5EF4-FFF2-40B4-BE49-F238E27FC236}">
                  <a16:creationId xmlns:a16="http://schemas.microsoft.com/office/drawing/2014/main" id="{F4E3339E-2F59-92DF-873E-865135AD37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23" r="22983"/>
            <a:stretch/>
          </p:blipFill>
          <p:spPr bwMode="auto">
            <a:xfrm>
              <a:off x="6662273" y="2299650"/>
              <a:ext cx="1091525" cy="1103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2" name="Picture 38" descr="Resources for Renters – LB United">
              <a:extLst>
                <a:ext uri="{FF2B5EF4-FFF2-40B4-BE49-F238E27FC236}">
                  <a16:creationId xmlns:a16="http://schemas.microsoft.com/office/drawing/2014/main" id="{2418E032-6376-F88F-4076-1E78A79DB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9964" y="2533479"/>
              <a:ext cx="1526947" cy="6380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4" name="Picture 40" descr="Long Beach Alliance for Children with Asthma We CAN Control Asthma Now. -  ppt download">
              <a:extLst>
                <a:ext uri="{FF2B5EF4-FFF2-40B4-BE49-F238E27FC236}">
                  <a16:creationId xmlns:a16="http://schemas.microsoft.com/office/drawing/2014/main" id="{1B79C7F5-8D90-0025-C739-FA9082726B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868" y="4990358"/>
              <a:ext cx="1851132" cy="1386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8" name="Picture 44" descr="Long Beach Transit COVID-19 Response | AFSCME District Council 36">
              <a:extLst>
                <a:ext uri="{FF2B5EF4-FFF2-40B4-BE49-F238E27FC236}">
                  <a16:creationId xmlns:a16="http://schemas.microsoft.com/office/drawing/2014/main" id="{66B2DD6C-D141-45B9-AB52-6C768CDB7C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0560" y="6410319"/>
              <a:ext cx="1764878" cy="13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0" name="Picture 46" descr="Home - The California Endowment">
              <a:extLst>
                <a:ext uri="{FF2B5EF4-FFF2-40B4-BE49-F238E27FC236}">
                  <a16:creationId xmlns:a16="http://schemas.microsoft.com/office/drawing/2014/main" id="{9C09502B-719C-DCD4-1E4A-5651D88B32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304" y="7271673"/>
              <a:ext cx="1868926" cy="5863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CSULB's Center for International Trade &amp; Transportation (CITT) Receives a  Five-year Grant Renewal | CSULB">
              <a:extLst>
                <a:ext uri="{FF2B5EF4-FFF2-40B4-BE49-F238E27FC236}">
                  <a16:creationId xmlns:a16="http://schemas.microsoft.com/office/drawing/2014/main" id="{6C2A722C-D80E-C25A-FBF5-87C0E996A1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014" y="6572178"/>
              <a:ext cx="151538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4" name="Picture 50" descr="Home Page">
              <a:extLst>
                <a:ext uri="{FF2B5EF4-FFF2-40B4-BE49-F238E27FC236}">
                  <a16:creationId xmlns:a16="http://schemas.microsoft.com/office/drawing/2014/main" id="{EB6DF238-185E-A694-E40B-0AC58FFCE8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5" r="19489"/>
            <a:stretch/>
          </p:blipFill>
          <p:spPr bwMode="auto">
            <a:xfrm>
              <a:off x="8513012" y="2365421"/>
              <a:ext cx="1237557" cy="1008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6" name="Picture 52" descr="Long Beach Residents Empowered">
              <a:extLst>
                <a:ext uri="{FF2B5EF4-FFF2-40B4-BE49-F238E27FC236}">
                  <a16:creationId xmlns:a16="http://schemas.microsoft.com/office/drawing/2014/main" id="{D85BD809-3155-12E4-4C76-9FACC6550F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7292" y="5102920"/>
              <a:ext cx="1533939" cy="587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8" name="Picture 54" descr="EPA - Pacific Southwest (@EPAregion9) / X">
              <a:extLst>
                <a:ext uri="{FF2B5EF4-FFF2-40B4-BE49-F238E27FC236}">
                  <a16:creationId xmlns:a16="http://schemas.microsoft.com/office/drawing/2014/main" id="{0CDD4C0D-A5EE-25BE-0037-02C951EEC2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2414" y="52484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0" name="Picture 56" descr="Watson Land Company | LinkedIn">
              <a:extLst>
                <a:ext uri="{FF2B5EF4-FFF2-40B4-BE49-F238E27FC236}">
                  <a16:creationId xmlns:a16="http://schemas.microsoft.com/office/drawing/2014/main" id="{52970DB9-BDA4-16AC-7603-79E90F95D7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4545" y="6716976"/>
              <a:ext cx="1006024" cy="100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2" name="Picture 58" descr="BREATHE California of Los Angeles County - GuideStar Profile">
              <a:extLst>
                <a:ext uri="{FF2B5EF4-FFF2-40B4-BE49-F238E27FC236}">
                  <a16:creationId xmlns:a16="http://schemas.microsoft.com/office/drawing/2014/main" id="{122F4414-82B0-608D-9489-6FBBBC264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5182" y="5440670"/>
              <a:ext cx="2067069" cy="621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4" name="Picture 60" descr="METRANS, a.s. | Prague">
              <a:extLst>
                <a:ext uri="{FF2B5EF4-FFF2-40B4-BE49-F238E27FC236}">
                  <a16:creationId xmlns:a16="http://schemas.microsoft.com/office/drawing/2014/main" id="{CDDAC300-D115-5223-4F5F-3095059FE1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20" t="32808" r="18259" b="33554"/>
            <a:stretch/>
          </p:blipFill>
          <p:spPr bwMode="auto">
            <a:xfrm>
              <a:off x="6364466" y="7202582"/>
              <a:ext cx="1851132" cy="65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6" name="Picture 62" descr="Metrolink">
              <a:extLst>
                <a:ext uri="{FF2B5EF4-FFF2-40B4-BE49-F238E27FC236}">
                  <a16:creationId xmlns:a16="http://schemas.microsoft.com/office/drawing/2014/main" id="{75D78CF1-ED30-3480-EDBD-2D524D385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45" b="21068"/>
            <a:stretch/>
          </p:blipFill>
          <p:spPr bwMode="auto">
            <a:xfrm>
              <a:off x="338399" y="6272648"/>
              <a:ext cx="1454736" cy="856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8" name="Picture 64" descr="NRDC — Chicago Actors' Call to Action">
              <a:extLst>
                <a:ext uri="{FF2B5EF4-FFF2-40B4-BE49-F238E27FC236}">
                  <a16:creationId xmlns:a16="http://schemas.microsoft.com/office/drawing/2014/main" id="{808C14F8-32D5-9FEB-1FFB-784F82399AF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9856" r="10565" b="11581"/>
            <a:stretch/>
          </p:blipFill>
          <p:spPr bwMode="auto">
            <a:xfrm>
              <a:off x="6469755" y="6410319"/>
              <a:ext cx="1678713" cy="690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0" name="Picture 66" descr="FOR IMMEDIATE RELEASE Contact: Jessica Alvarenga June 21, 2021  jalvarenga@pmsasip.com 562-432-4042 Container Dwell Time is Slig">
              <a:extLst>
                <a:ext uri="{FF2B5EF4-FFF2-40B4-BE49-F238E27FC236}">
                  <a16:creationId xmlns:a16="http://schemas.microsoft.com/office/drawing/2014/main" id="{9D4A659D-9A47-AA3E-80D5-5485A8DF4C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43693" y="6037541"/>
              <a:ext cx="1952625" cy="4339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2" name="Picture 68" descr="Port of Long Beach launches new branding and website • Long Beach Post News">
              <a:extLst>
                <a:ext uri="{FF2B5EF4-FFF2-40B4-BE49-F238E27FC236}">
                  <a16:creationId xmlns:a16="http://schemas.microsoft.com/office/drawing/2014/main" id="{04FAFBEC-2C30-21B6-E4BE-6BD6309353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29" y="3881408"/>
              <a:ext cx="1914552" cy="765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4" name="Picture 70" descr="Port of Los Angeles | Los Angeles CA">
              <a:extLst>
                <a:ext uri="{FF2B5EF4-FFF2-40B4-BE49-F238E27FC236}">
                  <a16:creationId xmlns:a16="http://schemas.microsoft.com/office/drawing/2014/main" id="{663E7929-1687-EE2D-7DB1-ABC7F42786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6444" y="3698210"/>
              <a:ext cx="1222154" cy="122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6" name="Picture 72" descr="South Coast Air Quality Management District (South Coast AQMD) air quality  contributor profile | IQAir">
              <a:extLst>
                <a:ext uri="{FF2B5EF4-FFF2-40B4-BE49-F238E27FC236}">
                  <a16:creationId xmlns:a16="http://schemas.microsoft.com/office/drawing/2014/main" id="{058FB195-D203-06B7-FF09-E8CECAD67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57" y="4915337"/>
              <a:ext cx="1357311" cy="1357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8" name="Picture 74" descr="Southeast LA Collaborative – Transforming communities">
              <a:extLst>
                <a:ext uri="{FF2B5EF4-FFF2-40B4-BE49-F238E27FC236}">
                  <a16:creationId xmlns:a16="http://schemas.microsoft.com/office/drawing/2014/main" id="{80AA93B7-66F9-1BE1-3C9E-EE1FFFB5C6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39963" y="3796626"/>
              <a:ext cx="1619033" cy="94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0" name="Picture 76" descr="SCAG logo - Coalition for Clean Air">
              <a:extLst>
                <a:ext uri="{FF2B5EF4-FFF2-40B4-BE49-F238E27FC236}">
                  <a16:creationId xmlns:a16="http://schemas.microsoft.com/office/drawing/2014/main" id="{BFC87531-FB30-24D1-C7CF-F6FEDBAE56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418" y="3739372"/>
              <a:ext cx="1446087" cy="974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2" name="Picture 78">
              <a:extLst>
                <a:ext uri="{FF2B5EF4-FFF2-40B4-BE49-F238E27FC236}">
                  <a16:creationId xmlns:a16="http://schemas.microsoft.com/office/drawing/2014/main" id="{C063B055-0CA3-0650-05C0-2377456C16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7383" y="5085461"/>
              <a:ext cx="1020912" cy="11772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4" name="Picture 80" descr="USC Equity Research Institute | Los Angeles CA">
              <a:extLst>
                <a:ext uri="{FF2B5EF4-FFF2-40B4-BE49-F238E27FC236}">
                  <a16:creationId xmlns:a16="http://schemas.microsoft.com/office/drawing/2014/main" id="{55B635F7-937C-6D4C-3A77-C9F63CF3A2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12" t="16004" b="10734"/>
            <a:stretch/>
          </p:blipFill>
          <p:spPr bwMode="auto">
            <a:xfrm>
              <a:off x="12492506" y="6832591"/>
              <a:ext cx="1283886" cy="1013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444892F7-7ED0-97D3-26E1-1268A9C1012B}"/>
              </a:ext>
            </a:extLst>
          </p:cNvPr>
          <p:cNvSpPr txBox="1"/>
          <p:nvPr/>
        </p:nvSpPr>
        <p:spPr>
          <a:xfrm>
            <a:off x="3936037" y="664162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3DA17-87CC-9F84-9E6A-63C7C2D7A055}"/>
              </a:ext>
            </a:extLst>
          </p:cNvPr>
          <p:cNvSpPr/>
          <p:nvPr/>
        </p:nvSpPr>
        <p:spPr>
          <a:xfrm>
            <a:off x="10092765" y="4371822"/>
            <a:ext cx="1538074" cy="6588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Teamsters 848 (@Teamsters848) / X">
            <a:extLst>
              <a:ext uri="{FF2B5EF4-FFF2-40B4-BE49-F238E27FC236}">
                <a16:creationId xmlns:a16="http://schemas.microsoft.com/office/drawing/2014/main" id="{EAEE6FC2-1D37-CFF6-88AE-3A2E02F2A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8087" r="13735" b="6715"/>
          <a:stretch/>
        </p:blipFill>
        <p:spPr bwMode="auto">
          <a:xfrm>
            <a:off x="10533598" y="4186679"/>
            <a:ext cx="706581" cy="8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721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C99381-FC16-B6AD-15B5-2BD2258D8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93" y="3622946"/>
            <a:ext cx="2091842" cy="146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78AD105-E073-9D7B-285F-7F256AB67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54" y="2795526"/>
            <a:ext cx="2055507" cy="14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24540"/>
            <a:ext cx="9045633" cy="429145"/>
          </a:xfrm>
        </p:spPr>
        <p:txBody>
          <a:bodyPr/>
          <a:lstStyle/>
          <a:p>
            <a:r>
              <a:rPr lang="en-US"/>
              <a:t>Community Leadership Committee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5C8D27-C984-6E12-1DD6-00249BB3A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855" t="481" r="54418" b="27890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B572E2D-502E-C400-35A9-1B1963BCDEC7}"/>
              </a:ext>
            </a:extLst>
          </p:cNvPr>
          <p:cNvGrpSpPr/>
          <p:nvPr/>
        </p:nvGrpSpPr>
        <p:grpSpPr>
          <a:xfrm>
            <a:off x="7829669" y="1021780"/>
            <a:ext cx="4310810" cy="5811841"/>
            <a:chOff x="5576154" y="54822"/>
            <a:chExt cx="6661986" cy="8981692"/>
          </a:xfrm>
        </p:grpSpPr>
        <p:pic>
          <p:nvPicPr>
            <p:cNvPr id="22" name="Picture 21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F733CBE7-33AB-0C49-E74B-D8C99A4E56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09" t="29188" r="64" b="13709"/>
            <a:stretch/>
          </p:blipFill>
          <p:spPr>
            <a:xfrm>
              <a:off x="5592412" y="54822"/>
              <a:ext cx="6645728" cy="291742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Picture 22" descr="A group of people standing in front of a bus&#10;&#10;Description automatically generated">
              <a:extLst>
                <a:ext uri="{FF2B5EF4-FFF2-40B4-BE49-F238E27FC236}">
                  <a16:creationId xmlns:a16="http://schemas.microsoft.com/office/drawing/2014/main" id="{175A1D11-6B2D-651B-BF71-0BE0B520F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97" t="30983" r="3158"/>
            <a:stretch/>
          </p:blipFill>
          <p:spPr>
            <a:xfrm>
              <a:off x="5576154" y="6376598"/>
              <a:ext cx="6661814" cy="2659916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25110C23-2317-AA29-7FD4-BDC2818293BB}"/>
              </a:ext>
            </a:extLst>
          </p:cNvPr>
          <p:cNvSpPr txBox="1"/>
          <p:nvPr/>
        </p:nvSpPr>
        <p:spPr>
          <a:xfrm>
            <a:off x="3984811" y="66103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D6C6ADB-876C-0D62-D8B2-7BBB2D75D3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446884"/>
              </p:ext>
            </p:extLst>
          </p:nvPr>
        </p:nvGraphicFramePr>
        <p:xfrm>
          <a:off x="280524" y="1142381"/>
          <a:ext cx="6791046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91046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264795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r>
                        <a:rPr lang="en-US" sz="2000">
                          <a:effectLst/>
                        </a:rPr>
                        <a:t>Includes representatives from corridor communities: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Luis Mesa, Bell​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Natalie Diaz Rubio, Bell Gardens​​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Emmanuel Godinez, Boyle Heights​​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Fa'alagilagi</a:t>
                      </a:r>
                      <a:r>
                        <a:rPr lang="en-US" sz="1600">
                          <a:effectLst/>
                        </a:rPr>
                        <a:t> </a:t>
                      </a:r>
                      <a:r>
                        <a:rPr lang="en-US" sz="1600" err="1">
                          <a:effectLst/>
                        </a:rPr>
                        <a:t>Meni-Siliga</a:t>
                      </a:r>
                      <a:r>
                        <a:rPr lang="en-US" sz="1600">
                          <a:effectLst/>
                        </a:rPr>
                        <a:t>, Carson​​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Alfonso </a:t>
                      </a:r>
                      <a:r>
                        <a:rPr lang="en-US" sz="1600" err="1">
                          <a:effectLst/>
                        </a:rPr>
                        <a:t>Garate</a:t>
                      </a:r>
                      <a:r>
                        <a:rPr lang="en-US" sz="1600">
                          <a:effectLst/>
                        </a:rPr>
                        <a:t>, Commerce​​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Phyllis </a:t>
                      </a:r>
                      <a:r>
                        <a:rPr lang="en-US" sz="1600" err="1">
                          <a:effectLst/>
                        </a:rPr>
                        <a:t>Ollison</a:t>
                      </a:r>
                      <a:r>
                        <a:rPr lang="en-US" sz="1600">
                          <a:effectLst/>
                        </a:rPr>
                        <a:t>, Compton​​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Irma Lopez, Cudahy​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Guadalupe Arellano, East LA</a:t>
                      </a:r>
                      <a:endParaRPr lang="en-US" sz="1600"/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Kathleen Barajas, East LA</a:t>
                      </a:r>
                    </a:p>
                    <a:p>
                      <a:pPr marL="285750" lvl="0" indent="-285750">
                        <a:buFont typeface="Calibri" panose="020F0502020204030204" pitchFamily="34" charset="0"/>
                        <a:buChar char="&gt;"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Miyuki Gomez, East LA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 err="1">
                          <a:effectLst/>
                        </a:rPr>
                        <a:t>Sinetta</a:t>
                      </a:r>
                      <a:r>
                        <a:rPr lang="en-US" sz="1600">
                          <a:effectLst/>
                        </a:rPr>
                        <a:t> Farley, East/Rancho Dominguez​</a:t>
                      </a: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en-US" sz="16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Jose Rodolfo Vallejo, Huntington Park​​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98910040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Dan Wamba, Lakewood​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4075706916"/>
                  </a:ext>
                </a:extLst>
              </a:tr>
              <a:tr h="264795">
                <a:tc>
                  <a:txBody>
                    <a:bodyPr/>
                    <a:lstStyle/>
                    <a:p>
                      <a:pPr marL="285750" indent="-285750" fontAlgn="base">
                        <a:buFont typeface="Calibri" panose="020F0502020204030204" pitchFamily="34" charset="0"/>
                        <a:buChar char="&gt;"/>
                      </a:pPr>
                      <a:r>
                        <a:rPr lang="en-US" sz="1600">
                          <a:effectLst/>
                        </a:rPr>
                        <a:t>Marcos Lopez, Long Beach​​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53771665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C0380BD-86CB-3A27-677C-8608C4039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671976"/>
              </p:ext>
            </p:extLst>
          </p:nvPr>
        </p:nvGraphicFramePr>
        <p:xfrm>
          <a:off x="4207996" y="1101197"/>
          <a:ext cx="4886012" cy="43784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86012">
                  <a:extLst>
                    <a:ext uri="{9D8B030D-6E8A-4147-A177-3AD203B41FA5}">
                      <a16:colId xmlns:a16="http://schemas.microsoft.com/office/drawing/2014/main" val="1592294432"/>
                    </a:ext>
                  </a:extLst>
                </a:gridCol>
              </a:tblGrid>
              <a:tr h="415824">
                <a:tc>
                  <a:txBody>
                    <a:bodyPr/>
                    <a:lstStyle/>
                    <a:p>
                      <a:pPr marL="0" indent="0" fontAlgn="base">
                        <a:buFont typeface="Calibri" panose="020F0502020204030204" pitchFamily="34" charset="0"/>
                        <a:buNone/>
                        <a:tabLst/>
                      </a:pPr>
                      <a:endParaRPr lang="en-US" sz="2000">
                        <a:effectLst/>
                      </a:endParaRP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545732736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Maria Reyes, Long Beach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Marlene Sanchez, Long Beach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39475610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Aide Castro, Lynwood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Elizabeth </a:t>
                      </a: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Zamarripa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Lynwood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853127361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Jamila Cervantes, Maywood​​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339099936"/>
                  </a:ext>
                </a:extLst>
              </a:tr>
              <a:tr h="380120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Andres Duarte, Montebello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844171715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Tiesha</a:t>
                      </a: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Davis, San Pedro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920473577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Esmeralda Hernandez, South Gate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731823222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Viridiana Preciado Cervantes, Walnut Park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311374000"/>
                  </a:ext>
                </a:extLst>
              </a:tr>
              <a:tr h="351851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Manuel Arellano, Wilmington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3260993488"/>
                  </a:ext>
                </a:extLst>
              </a:tr>
              <a:tr h="607743">
                <a:tc>
                  <a:txBody>
                    <a:bodyPr/>
                    <a:lstStyle/>
                    <a:p>
                      <a:pPr marL="28575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Dora Douglas, Vernon</a:t>
                      </a:r>
                    </a:p>
                    <a:p>
                      <a:pPr marL="285750" lvl="0" indent="-285750" algn="l" defTabSz="914400" rtl="0" eaLnBrk="1" fontAlgn="base" latinLnBrk="0" hangingPunct="1">
                        <a:buFont typeface="Calibri" panose="020F0502020204030204" pitchFamily="34" charset="0"/>
                        <a:buChar char="&gt;"/>
                      </a:pPr>
                      <a:r>
                        <a:rPr lang="en-US" sz="16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Kevin Shin, At-Large</a:t>
                      </a:r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22082459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4523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900D-5A30-FBCF-3345-4BCBFC757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83" y="242569"/>
            <a:ext cx="9045633" cy="429145"/>
          </a:xfrm>
        </p:spPr>
        <p:txBody>
          <a:bodyPr/>
          <a:lstStyle/>
          <a:p>
            <a:r>
              <a:rPr lang="en-US"/>
              <a:t>Working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DCA91-24A0-01E6-E8E2-0BEC8235E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883" y="1142999"/>
            <a:ext cx="5876117" cy="47420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Purpose of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Research, analyze, and discuss specific issues</a:t>
            </a:r>
          </a:p>
          <a:p>
            <a:pPr marL="572770" lvl="1"/>
            <a:r>
              <a:rPr lang="en-US">
                <a:solidFill>
                  <a:srgbClr val="000000"/>
                </a:solidFill>
                <a:latin typeface="Calibri "/>
              </a:rPr>
              <a:t>Develop proposals and recommendations for CLC / Task Force consideration</a:t>
            </a:r>
          </a:p>
          <a:p>
            <a:pPr marL="572770"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Help facilitate focused and constructive meetings</a:t>
            </a:r>
          </a:p>
          <a:p>
            <a:pPr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Established Working Groups</a:t>
            </a:r>
            <a:r>
              <a:rPr lang="en-US" b="1">
                <a:solidFill>
                  <a:srgbClr val="000000"/>
                </a:solidFill>
                <a:latin typeface="Calibri "/>
              </a:rPr>
              <a:t> </a:t>
            </a:r>
            <a:endParaRPr lang="en-US" b="1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Equity Working Group (meets monthly)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Calibri "/>
              </a:rPr>
              <a:t>Zero-Emission Truck Working Group (meets monthly)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Coordinating Committee (meets as needed)</a:t>
            </a:r>
          </a:p>
          <a:p>
            <a:pPr algn="l">
              <a:spcBef>
                <a:spcPts val="1800"/>
              </a:spcBef>
            </a:pPr>
            <a:r>
              <a:rPr lang="en-US" b="1" i="0">
                <a:solidFill>
                  <a:srgbClr val="000000"/>
                </a:solidFill>
                <a:effectLst/>
                <a:latin typeface="Calibri "/>
              </a:rPr>
              <a:t>Participants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Task force members</a:t>
            </a: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CLC members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  <a:p>
            <a:pPr lvl="1"/>
            <a:r>
              <a:rPr lang="en-US" b="0" i="0">
                <a:solidFill>
                  <a:srgbClr val="000000"/>
                </a:solidFill>
                <a:effectLst/>
                <a:latin typeface="Calibri "/>
              </a:rPr>
              <a:t>Additional stakeholders and experts</a:t>
            </a:r>
            <a:r>
              <a:rPr lang="en-US">
                <a:solidFill>
                  <a:srgbClr val="000000"/>
                </a:solidFill>
                <a:latin typeface="Calibri "/>
              </a:rPr>
              <a:t> </a:t>
            </a:r>
            <a:endParaRPr lang="en-US" b="0" i="0">
              <a:solidFill>
                <a:srgbClr val="000000"/>
              </a:solidFill>
              <a:effectLst/>
              <a:latin typeface="Calibri 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5950AD-C187-0325-E7EB-000EE2D2F7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75" t="395" r="28298" b="27976"/>
          <a:stretch/>
        </p:blipFill>
        <p:spPr>
          <a:xfrm>
            <a:off x="11298869" y="178832"/>
            <a:ext cx="673248" cy="5873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F4A30120-DFA6-BC42-0888-5BA628D7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958" y="1485586"/>
            <a:ext cx="5409190" cy="405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D1CF2D7-4FF7-F236-B589-5E2F053DB164}"/>
              </a:ext>
            </a:extLst>
          </p:cNvPr>
          <p:cNvSpPr txBox="1"/>
          <p:nvPr/>
        </p:nvSpPr>
        <p:spPr>
          <a:xfrm>
            <a:off x="398481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408946-AC50-1505-C5A1-B1ED1ED87713}"/>
              </a:ext>
            </a:extLst>
          </p:cNvPr>
          <p:cNvSpPr txBox="1"/>
          <p:nvPr/>
        </p:nvSpPr>
        <p:spPr>
          <a:xfrm>
            <a:off x="122382" y="5715000"/>
            <a:ext cx="35301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kern="0">
                <a:latin typeface="Calibri" panose="020F0502020204030204"/>
                <a:cs typeface="Calibri"/>
              </a:rPr>
              <a:t>CLC	Community Leadership Committee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1255224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B27B0-E42C-EC8E-CA86-D3ED391DB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48070"/>
            <a:ext cx="9045633" cy="429145"/>
          </a:xfrm>
        </p:spPr>
        <p:txBody>
          <a:bodyPr/>
          <a:lstStyle/>
          <a:p>
            <a:r>
              <a:rPr lang="en-US"/>
              <a:t>Partnerships with Community Based Organizations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1C7B0297-A7B6-3D9D-F272-B9C336A322C9}"/>
              </a:ext>
            </a:extLst>
          </p:cNvPr>
          <p:cNvSpPr txBox="1"/>
          <p:nvPr/>
        </p:nvSpPr>
        <p:spPr>
          <a:xfrm>
            <a:off x="3846138" y="660366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BBB4905-D43C-1D95-E36D-7A1FE277E2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6927" y="1003006"/>
            <a:ext cx="5740400" cy="5062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3200"/>
              </a:lnSpc>
              <a:buNone/>
              <a:defRPr/>
            </a:pPr>
            <a:r>
              <a:rPr lang="en-US" sz="2000" b="1"/>
              <a:t>CBO* Partnership Goals</a:t>
            </a:r>
            <a:endParaRPr lang="en-US" sz="2400" b="1"/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Ensure greater outcomes in public participation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Reach additional communities and stakeholders </a:t>
            </a: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Provide project information to equity-focused communities (EFC) and other areas 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cs typeface="Calibri"/>
              </a:rPr>
              <a:t>Cultivate trust with the community.</a:t>
            </a:r>
            <a:endParaRPr lang="en-US" sz="2000" i="1">
              <a:ea typeface="Calibri"/>
              <a:cs typeface="Calibri"/>
            </a:endParaRPr>
          </a:p>
          <a:p>
            <a:pPr marL="342900" lvl="1" indent="-3429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Tx/>
              <a:buChar char="&gt;"/>
              <a:defRPr/>
            </a:pPr>
            <a:r>
              <a:rPr lang="en-US" sz="2000" i="1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Foster positive relationships with active CBOs.</a:t>
            </a:r>
            <a:endParaRPr lang="en-US" sz="2000" i="1">
              <a:latin typeface="Calibri"/>
              <a:ea typeface="Calibri"/>
              <a:cs typeface="Calibri"/>
            </a:endParaRPr>
          </a:p>
        </p:txBody>
      </p:sp>
      <p:pic>
        <p:nvPicPr>
          <p:cNvPr id="7" name="Graphic 6" descr="Cycle with people with solid fill">
            <a:extLst>
              <a:ext uri="{FF2B5EF4-FFF2-40B4-BE49-F238E27FC236}">
                <a16:creationId xmlns:a16="http://schemas.microsoft.com/office/drawing/2014/main" id="{32A5BF1F-379A-21BA-3A87-60E94910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753589-1605-0992-457C-8B337D453720}"/>
              </a:ext>
            </a:extLst>
          </p:cNvPr>
          <p:cNvGrpSpPr/>
          <p:nvPr/>
        </p:nvGrpSpPr>
        <p:grpSpPr>
          <a:xfrm>
            <a:off x="6084599" y="1098400"/>
            <a:ext cx="6151057" cy="4018708"/>
            <a:chOff x="1232721" y="1056276"/>
            <a:chExt cx="7260144" cy="474331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E415E27-6DDF-1B90-F0B7-F0BC75906684}"/>
                </a:ext>
              </a:extLst>
            </p:cNvPr>
            <p:cNvSpPr/>
            <p:nvPr/>
          </p:nvSpPr>
          <p:spPr>
            <a:xfrm>
              <a:off x="1232721" y="1118058"/>
              <a:ext cx="3452994" cy="4669499"/>
            </a:xfrm>
            <a:prstGeom prst="rect">
              <a:avLst/>
            </a:prstGeom>
            <a:solidFill>
              <a:srgbClr val="EBF9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1381D2-76BB-F78A-FFC8-93AE152E5491}"/>
                </a:ext>
              </a:extLst>
            </p:cNvPr>
            <p:cNvSpPr/>
            <p:nvPr/>
          </p:nvSpPr>
          <p:spPr>
            <a:xfrm>
              <a:off x="4773879" y="1130094"/>
              <a:ext cx="3430160" cy="4669499"/>
            </a:xfrm>
            <a:prstGeom prst="rect">
              <a:avLst/>
            </a:prstGeom>
            <a:solidFill>
              <a:srgbClr val="FEFD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A8FC080-70E8-39AA-E2FD-0CD57AB9599A}"/>
                </a:ext>
              </a:extLst>
            </p:cNvPr>
            <p:cNvSpPr/>
            <p:nvPr/>
          </p:nvSpPr>
          <p:spPr>
            <a:xfrm>
              <a:off x="4773879" y="1080651"/>
              <a:ext cx="3430160" cy="442285"/>
            </a:xfrm>
            <a:prstGeom prst="roundRect">
              <a:avLst/>
            </a:prstGeom>
            <a:solidFill>
              <a:srgbClr val="F4E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687014-8790-2D05-588E-3A201DA9E286}"/>
                </a:ext>
              </a:extLst>
            </p:cNvPr>
            <p:cNvSpPr txBox="1"/>
            <p:nvPr/>
          </p:nvSpPr>
          <p:spPr>
            <a:xfrm>
              <a:off x="5429259" y="3784853"/>
              <a:ext cx="2364812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School Outreach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D18E1C4-ADEC-BE15-F4B6-B9FF5F3E4FA1}"/>
                </a:ext>
              </a:extLst>
            </p:cNvPr>
            <p:cNvSpPr txBox="1"/>
            <p:nvPr/>
          </p:nvSpPr>
          <p:spPr>
            <a:xfrm>
              <a:off x="5440702" y="2737633"/>
              <a:ext cx="267721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Transit-intercept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s</a:t>
              </a:r>
              <a:endParaRPr lang="en-US" sz="1400" b="1" i="0" u="none" strike="noStrike" noProof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5821FFE-6753-1966-A155-504FFE22C080}"/>
                </a:ext>
              </a:extLst>
            </p:cNvPr>
            <p:cNvSpPr txBox="1"/>
            <p:nvPr/>
          </p:nvSpPr>
          <p:spPr>
            <a:xfrm>
              <a:off x="5483847" y="4344576"/>
              <a:ext cx="3009018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CBO</a:t>
              </a:r>
              <a:r>
                <a:rPr lang="en-US" sz="1400" b="1">
                  <a:solidFill>
                    <a:srgbClr val="000000"/>
                  </a:solidFill>
                  <a:latin typeface="Calibri"/>
                </a:rPr>
                <a:t> Co-hosted meetings </a:t>
              </a:r>
              <a:endParaRPr lang="en-US" sz="1400" i="1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85909A4-ED37-0B8E-8279-8601E21F6132}"/>
                </a:ext>
              </a:extLst>
            </p:cNvPr>
            <p:cNvSpPr txBox="1"/>
            <p:nvPr/>
          </p:nvSpPr>
          <p:spPr>
            <a:xfrm>
              <a:off x="5429259" y="3317296"/>
              <a:ext cx="3063606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</a:pPr>
              <a:r>
                <a:rPr lang="en-US" sz="1400" b="1"/>
                <a:t>Business Corridor Outreach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DBA59D-7BDC-057A-D117-A6D5F47D67F1}"/>
                </a:ext>
              </a:extLst>
            </p:cNvPr>
            <p:cNvSpPr txBox="1"/>
            <p:nvPr/>
          </p:nvSpPr>
          <p:spPr>
            <a:xfrm>
              <a:off x="4800628" y="1120877"/>
              <a:ext cx="2730188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/>
                <a:t>Engagement Activities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B51246B-1779-4424-89A1-98E8D9A4A8E7}"/>
                </a:ext>
              </a:extLst>
            </p:cNvPr>
            <p:cNvSpPr txBox="1"/>
            <p:nvPr/>
          </p:nvSpPr>
          <p:spPr>
            <a:xfrm>
              <a:off x="5431169" y="1775576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Event information booths</a:t>
              </a:r>
            </a:p>
          </p:txBody>
        </p:sp>
        <p:pic>
          <p:nvPicPr>
            <p:cNvPr id="18" name="Graphic 17" descr="Circus Tent with solid fill">
              <a:extLst>
                <a:ext uri="{FF2B5EF4-FFF2-40B4-BE49-F238E27FC236}">
                  <a16:creationId xmlns:a16="http://schemas.microsoft.com/office/drawing/2014/main" id="{B1AF1097-D848-3183-A7D7-CA696111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96944" y="1625608"/>
              <a:ext cx="457200" cy="457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2BF1202-CCD3-B12E-04E0-FC38B219EABC}"/>
                </a:ext>
              </a:extLst>
            </p:cNvPr>
            <p:cNvSpPr txBox="1"/>
            <p:nvPr/>
          </p:nvSpPr>
          <p:spPr>
            <a:xfrm>
              <a:off x="5432604" y="2260672"/>
              <a:ext cx="2845087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>
                <a:lnSpc>
                  <a:spcPts val="1500"/>
                </a:lnSpc>
              </a:pPr>
              <a:r>
                <a:rPr lang="en-US" sz="1400" b="1">
                  <a:cs typeface="Calibri"/>
                </a:rPr>
                <a:t>Pop-up outreach booths</a:t>
              </a:r>
              <a:endParaRPr lang="en-US" sz="1400" i="1">
                <a:cs typeface="Calibri"/>
              </a:endParaRPr>
            </a:p>
          </p:txBody>
        </p:sp>
        <p:pic>
          <p:nvPicPr>
            <p:cNvPr id="20" name="Graphic 19" descr="Streetcar with solid fill">
              <a:extLst>
                <a:ext uri="{FF2B5EF4-FFF2-40B4-BE49-F238E27FC236}">
                  <a16:creationId xmlns:a16="http://schemas.microsoft.com/office/drawing/2014/main" id="{0FF4AEDE-CF34-A8C2-0569-C1981C68E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878608" y="2588085"/>
              <a:ext cx="552480" cy="552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0ACD67E-1E7E-FE37-E636-70D90988EFAE}"/>
                </a:ext>
              </a:extLst>
            </p:cNvPr>
            <p:cNvSpPr txBox="1"/>
            <p:nvPr/>
          </p:nvSpPr>
          <p:spPr>
            <a:xfrm>
              <a:off x="5467903" y="4837271"/>
              <a:ext cx="2680840" cy="3360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ts val="1500"/>
                </a:lnSpc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Other outreach efforts</a:t>
              </a:r>
              <a:endParaRPr lang="en-US" sz="1400" i="1"/>
            </a:p>
          </p:txBody>
        </p:sp>
        <p:pic>
          <p:nvPicPr>
            <p:cNvPr id="22" name="Graphic 21" descr="Handshake with solid fill">
              <a:extLst>
                <a:ext uri="{FF2B5EF4-FFF2-40B4-BE49-F238E27FC236}">
                  <a16:creationId xmlns:a16="http://schemas.microsoft.com/office/drawing/2014/main" id="{5B7841E4-9E66-D58A-36C4-257F76F1D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924445" y="3202738"/>
              <a:ext cx="457200" cy="457200"/>
            </a:xfrm>
            <a:prstGeom prst="rect">
              <a:avLst/>
            </a:prstGeom>
          </p:spPr>
        </p:pic>
        <p:pic>
          <p:nvPicPr>
            <p:cNvPr id="23" name="Graphic 22" descr="Books with solid fill">
              <a:extLst>
                <a:ext uri="{FF2B5EF4-FFF2-40B4-BE49-F238E27FC236}">
                  <a16:creationId xmlns:a16="http://schemas.microsoft.com/office/drawing/2014/main" id="{9BD53BF7-64F7-FA58-BD45-8E937A888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68438" y="3729564"/>
              <a:ext cx="403347" cy="403347"/>
            </a:xfrm>
            <a:prstGeom prst="rect">
              <a:avLst/>
            </a:prstGeom>
          </p:spPr>
        </p:pic>
        <p:pic>
          <p:nvPicPr>
            <p:cNvPr id="24" name="Graphic 23" descr="Meeting with solid fill">
              <a:extLst>
                <a:ext uri="{FF2B5EF4-FFF2-40B4-BE49-F238E27FC236}">
                  <a16:creationId xmlns:a16="http://schemas.microsoft.com/office/drawing/2014/main" id="{1076B8B3-A534-50D9-BEC6-F503F7506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943848" y="4236813"/>
              <a:ext cx="457200" cy="457200"/>
            </a:xfrm>
            <a:prstGeom prst="rect">
              <a:avLst/>
            </a:prstGeom>
          </p:spPr>
        </p:pic>
        <p:pic>
          <p:nvPicPr>
            <p:cNvPr id="25" name="Graphic 24" descr="Influencer with solid fill">
              <a:extLst>
                <a:ext uri="{FF2B5EF4-FFF2-40B4-BE49-F238E27FC236}">
                  <a16:creationId xmlns:a16="http://schemas.microsoft.com/office/drawing/2014/main" id="{D22AA0D7-B917-2175-C88B-B45911F4E5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943848" y="4704169"/>
              <a:ext cx="457200" cy="457200"/>
            </a:xfrm>
            <a:prstGeom prst="rect">
              <a:avLst/>
            </a:prstGeom>
          </p:spPr>
        </p:pic>
        <p:pic>
          <p:nvPicPr>
            <p:cNvPr id="26" name="Graphic 25" descr="Kiosk with solid fill">
              <a:extLst>
                <a:ext uri="{FF2B5EF4-FFF2-40B4-BE49-F238E27FC236}">
                  <a16:creationId xmlns:a16="http://schemas.microsoft.com/office/drawing/2014/main" id="{27D79F58-0D13-A1B1-1F55-5B80AABAC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908593" y="2151720"/>
              <a:ext cx="449020" cy="449020"/>
            </a:xfrm>
            <a:prstGeom prst="rect">
              <a:avLst/>
            </a:prstGeom>
          </p:spPr>
        </p:pic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1CE878A3-17E8-67B6-B628-022446BF4B1D}"/>
                </a:ext>
              </a:extLst>
            </p:cNvPr>
            <p:cNvSpPr/>
            <p:nvPr/>
          </p:nvSpPr>
          <p:spPr>
            <a:xfrm>
              <a:off x="1234242" y="1094250"/>
              <a:ext cx="3478218" cy="442285"/>
            </a:xfrm>
            <a:prstGeom prst="roundRect">
              <a:avLst/>
            </a:prstGeom>
            <a:solidFill>
              <a:srgbClr val="00B0C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F73D1F0-7BA2-52C8-4B16-B8730B3BD46C}"/>
                </a:ext>
              </a:extLst>
            </p:cNvPr>
            <p:cNvSpPr txBox="1"/>
            <p:nvPr/>
          </p:nvSpPr>
          <p:spPr>
            <a:xfrm>
              <a:off x="1283164" y="1107272"/>
              <a:ext cx="2638990" cy="435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</a:rPr>
                <a:t>Notification Activities</a:t>
              </a:r>
            </a:p>
          </p:txBody>
        </p:sp>
        <p:pic>
          <p:nvPicPr>
            <p:cNvPr id="29" name="Graphic 28" descr="Megaphone1 with solid fill">
              <a:extLst>
                <a:ext uri="{FF2B5EF4-FFF2-40B4-BE49-F238E27FC236}">
                  <a16:creationId xmlns:a16="http://schemas.microsoft.com/office/drawing/2014/main" id="{D2A70213-7DCE-4D77-2ABB-76CA2AC25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4118296" y="1068325"/>
              <a:ext cx="492844" cy="492844"/>
            </a:xfrm>
            <a:prstGeom prst="rect">
              <a:avLst/>
            </a:prstGeom>
          </p:spPr>
        </p:pic>
        <p:pic>
          <p:nvPicPr>
            <p:cNvPr id="30" name="Graphic 29" descr="Social network with solid fill">
              <a:extLst>
                <a:ext uri="{FF2B5EF4-FFF2-40B4-BE49-F238E27FC236}">
                  <a16:creationId xmlns:a16="http://schemas.microsoft.com/office/drawing/2014/main" id="{34BEE58B-FD97-2924-1DE9-5B3410008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7706097" y="1056276"/>
              <a:ext cx="454814" cy="475662"/>
            </a:xfrm>
            <a:prstGeom prst="rect">
              <a:avLst/>
            </a:prstGeom>
          </p:spPr>
        </p:pic>
        <p:pic>
          <p:nvPicPr>
            <p:cNvPr id="31" name="Graphic 30" descr="Connections with solid fill">
              <a:extLst>
                <a:ext uri="{FF2B5EF4-FFF2-40B4-BE49-F238E27FC236}">
                  <a16:creationId xmlns:a16="http://schemas.microsoft.com/office/drawing/2014/main" id="{4FC89F59-DD04-9337-27CE-2517EC33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363621" y="4789660"/>
              <a:ext cx="365760" cy="36576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8BBEE3-A29A-D43F-E2C5-9E9981ABACBA}"/>
                </a:ext>
              </a:extLst>
            </p:cNvPr>
            <p:cNvSpPr txBox="1"/>
            <p:nvPr/>
          </p:nvSpPr>
          <p:spPr>
            <a:xfrm>
              <a:off x="1840750" y="4789660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</a:pPr>
              <a:r>
                <a:rPr lang="en-US" sz="1400" b="1"/>
                <a:t>Social media posts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D85149-F0B3-CAA7-5995-380D340168FE}"/>
                </a:ext>
              </a:extLst>
            </p:cNvPr>
            <p:cNvSpPr txBox="1"/>
            <p:nvPr/>
          </p:nvSpPr>
          <p:spPr>
            <a:xfrm>
              <a:off x="1810497" y="2787298"/>
              <a:ext cx="256304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Eblasts/e-newsletters </a:t>
              </a:r>
              <a:endParaRPr lang="es-419" sz="1400" i="1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AE04CBE-8EEF-3A55-FAE1-4ED9AACC874A}"/>
                </a:ext>
              </a:extLst>
            </p:cNvPr>
            <p:cNvSpPr txBox="1"/>
            <p:nvPr/>
          </p:nvSpPr>
          <p:spPr>
            <a:xfrm>
              <a:off x="1819079" y="3782731"/>
              <a:ext cx="2131686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 i="0" u="none" strike="noStrike" noProof="0">
                  <a:solidFill>
                    <a:srgbClr val="000000"/>
                  </a:solidFill>
                  <a:latin typeface="Calibri"/>
                </a:rPr>
                <a:t>Notification Toolkit</a:t>
              </a:r>
              <a:endParaRPr kumimoji="0" lang="es-ES" altLang="en-US" sz="11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55F9444-02A7-E9A2-EE22-7D49949E7D7E}"/>
                </a:ext>
              </a:extLst>
            </p:cNvPr>
            <p:cNvSpPr txBox="1"/>
            <p:nvPr/>
          </p:nvSpPr>
          <p:spPr>
            <a:xfrm>
              <a:off x="1823861" y="4283062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400" b="1"/>
                <a:t>Phone banking &amp; SMS texts</a:t>
              </a:r>
              <a:endParaRPr lang="en-US" sz="1400" i="1"/>
            </a:p>
          </p:txBody>
        </p:sp>
        <p:pic>
          <p:nvPicPr>
            <p:cNvPr id="36" name="Content Placeholder 38" descr="Email with solid fill">
              <a:extLst>
                <a:ext uri="{FF2B5EF4-FFF2-40B4-BE49-F238E27FC236}">
                  <a16:creationId xmlns:a16="http://schemas.microsoft.com/office/drawing/2014/main" id="{48F7205F-3A90-2538-1CF7-D6E5E214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364616" y="2760094"/>
              <a:ext cx="365760" cy="36576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EC38DE-8801-54BB-51A5-37D3FB75D0E5}"/>
                </a:ext>
              </a:extLst>
            </p:cNvPr>
            <p:cNvSpPr txBox="1"/>
            <p:nvPr/>
          </p:nvSpPr>
          <p:spPr>
            <a:xfrm>
              <a:off x="1781589" y="1705146"/>
              <a:ext cx="2866216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Flyers &amp; Posters Distribution</a:t>
              </a:r>
            </a:p>
          </p:txBody>
        </p:sp>
        <p:pic>
          <p:nvPicPr>
            <p:cNvPr id="38" name="Graphic 37" descr="Smart Phone with solid fill">
              <a:extLst>
                <a:ext uri="{FF2B5EF4-FFF2-40B4-BE49-F238E27FC236}">
                  <a16:creationId xmlns:a16="http://schemas.microsoft.com/office/drawing/2014/main" id="{AC60FC1E-F91B-512A-05C9-3138B912C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495566" y="4349565"/>
              <a:ext cx="276022" cy="27602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7EA474C-7B96-6211-B3C6-81428BB0C920}"/>
                </a:ext>
              </a:extLst>
            </p:cNvPr>
            <p:cNvSpPr txBox="1"/>
            <p:nvPr/>
          </p:nvSpPr>
          <p:spPr>
            <a:xfrm>
              <a:off x="1840750" y="5314972"/>
              <a:ext cx="264430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1"/>
              <a:r>
                <a:rPr lang="en-US" sz="1400" b="1">
                  <a:cs typeface="Calibri"/>
                </a:rPr>
                <a:t>Website/Announcements</a:t>
              </a:r>
            </a:p>
          </p:txBody>
        </p:sp>
        <p:pic>
          <p:nvPicPr>
            <p:cNvPr id="40" name="Graphic 39" descr="Radio microphone with solid fill">
              <a:extLst>
                <a:ext uri="{FF2B5EF4-FFF2-40B4-BE49-F238E27FC236}">
                  <a16:creationId xmlns:a16="http://schemas.microsoft.com/office/drawing/2014/main" id="{5A6A7645-2CB0-9660-65EE-44F5DDF40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1378800" y="5314716"/>
              <a:ext cx="365760" cy="36576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F2FD840-79F6-7A42-98AA-5D2DE62315DD}"/>
                </a:ext>
              </a:extLst>
            </p:cNvPr>
            <p:cNvSpPr txBox="1"/>
            <p:nvPr/>
          </p:nvSpPr>
          <p:spPr>
            <a:xfrm>
              <a:off x="1805585" y="3297208"/>
              <a:ext cx="2661383" cy="3632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spcBef>
                  <a:spcPts val="1200"/>
                </a:spcBef>
                <a:buClr>
                  <a:srgbClr val="000000"/>
                </a:buClr>
              </a:pPr>
              <a:r>
                <a:rPr lang="en-US" sz="1400" b="1"/>
                <a:t>Banners &amp; Lawn Signs</a:t>
              </a:r>
              <a:endParaRPr lang="es-419" sz="1400"/>
            </a:p>
          </p:txBody>
        </p:sp>
        <p:pic>
          <p:nvPicPr>
            <p:cNvPr id="42" name="Graphic 41" descr="For Sale with solid fill">
              <a:extLst>
                <a:ext uri="{FF2B5EF4-FFF2-40B4-BE49-F238E27FC236}">
                  <a16:creationId xmlns:a16="http://schemas.microsoft.com/office/drawing/2014/main" id="{80BE1E83-8D53-36E0-664E-3FDC3334D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356001" y="3269929"/>
              <a:ext cx="365760" cy="365760"/>
            </a:xfrm>
            <a:prstGeom prst="rect">
              <a:avLst/>
            </a:prstGeom>
          </p:spPr>
        </p:pic>
        <p:pic>
          <p:nvPicPr>
            <p:cNvPr id="43" name="Graphic 42" descr="Information with solid fill">
              <a:extLst>
                <a:ext uri="{FF2B5EF4-FFF2-40B4-BE49-F238E27FC236}">
                  <a16:creationId xmlns:a16="http://schemas.microsoft.com/office/drawing/2014/main" id="{18CBD5BE-1BCD-D136-97FF-EBFBC8CC3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64616" y="3785028"/>
              <a:ext cx="365760" cy="365760"/>
            </a:xfrm>
            <a:prstGeom prst="rect">
              <a:avLst/>
            </a:prstGeom>
          </p:spPr>
        </p:pic>
        <p:pic>
          <p:nvPicPr>
            <p:cNvPr id="44" name="Graphic 43" descr="Speaker phone with solid fill">
              <a:extLst>
                <a:ext uri="{FF2B5EF4-FFF2-40B4-BE49-F238E27FC236}">
                  <a16:creationId xmlns:a16="http://schemas.microsoft.com/office/drawing/2014/main" id="{6FC4B4EA-5B58-16F6-D3B0-9A049180F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1239249" y="4162965"/>
              <a:ext cx="457200" cy="457200"/>
            </a:xfrm>
            <a:prstGeom prst="rect">
              <a:avLst/>
            </a:prstGeom>
          </p:spPr>
        </p:pic>
        <p:pic>
          <p:nvPicPr>
            <p:cNvPr id="45" name="Graphic 44" descr="Door Open with solid fill">
              <a:extLst>
                <a:ext uri="{FF2B5EF4-FFF2-40B4-BE49-F238E27FC236}">
                  <a16:creationId xmlns:a16="http://schemas.microsoft.com/office/drawing/2014/main" id="{01330C58-11FB-3B01-F8B6-89DA731DA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p:blipFill>
          <p:spPr>
            <a:xfrm>
              <a:off x="1374402" y="2213552"/>
              <a:ext cx="374553" cy="36576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ACBEDF-B05B-F4E2-DADF-23CF707F2B33}"/>
                </a:ext>
              </a:extLst>
            </p:cNvPr>
            <p:cNvSpPr txBox="1"/>
            <p:nvPr/>
          </p:nvSpPr>
          <p:spPr>
            <a:xfrm>
              <a:off x="1781589" y="2204183"/>
              <a:ext cx="2495933" cy="36327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en-US" sz="1400" b="1">
                  <a:cs typeface="Calibri"/>
                </a:rPr>
                <a:t>Door-to-door notices</a:t>
              </a:r>
            </a:p>
          </p:txBody>
        </p:sp>
        <p:pic>
          <p:nvPicPr>
            <p:cNvPr id="47" name="Graphic 46" descr="Newspaper with solid fill">
              <a:extLst>
                <a:ext uri="{FF2B5EF4-FFF2-40B4-BE49-F238E27FC236}">
                  <a16:creationId xmlns:a16="http://schemas.microsoft.com/office/drawing/2014/main" id="{2CE7CABD-8AFC-4408-34C5-11EE11092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p:blipFill>
          <p:spPr>
            <a:xfrm>
              <a:off x="1367627" y="1683757"/>
              <a:ext cx="320322" cy="36576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B1AF33-8200-FDD1-ED5F-20FAC37FFA1C}"/>
              </a:ext>
            </a:extLst>
          </p:cNvPr>
          <p:cNvGrpSpPr/>
          <p:nvPr/>
        </p:nvGrpSpPr>
        <p:grpSpPr>
          <a:xfrm>
            <a:off x="9544991" y="4865566"/>
            <a:ext cx="2389959" cy="1514343"/>
            <a:chOff x="9161251" y="4677728"/>
            <a:chExt cx="2794542" cy="1770698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EBA5C9C-C23A-4D86-F977-62B3836B3553}"/>
                </a:ext>
              </a:extLst>
            </p:cNvPr>
            <p:cNvSpPr/>
            <p:nvPr/>
          </p:nvSpPr>
          <p:spPr>
            <a:xfrm>
              <a:off x="9161799" y="4677728"/>
              <a:ext cx="2780800" cy="17269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 descr="A person holding a baby at a table with a sign&#10;&#10;Description automatically generated">
              <a:extLst>
                <a:ext uri="{FF2B5EF4-FFF2-40B4-BE49-F238E27FC236}">
                  <a16:creationId xmlns:a16="http://schemas.microsoft.com/office/drawing/2014/main" id="{6843B64C-FBDA-4275-0919-AD83811A23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1"/>
            <a:srcRect l="16945" t="18939" b="31829"/>
            <a:stretch/>
          </p:blipFill>
          <p:spPr>
            <a:xfrm>
              <a:off x="9165335" y="4763398"/>
              <a:ext cx="2790458" cy="1669973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CF4F6A5-72F9-429D-534C-315E4DE78AFD}"/>
                </a:ext>
              </a:extLst>
            </p:cNvPr>
            <p:cNvSpPr/>
            <p:nvPr/>
          </p:nvSpPr>
          <p:spPr>
            <a:xfrm>
              <a:off x="9161251" y="6349027"/>
              <a:ext cx="2790458" cy="9939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A3456CB9-FF58-E26C-069E-13B8D1920227}"/>
              </a:ext>
            </a:extLst>
          </p:cNvPr>
          <p:cNvSpPr txBox="1"/>
          <p:nvPr/>
        </p:nvSpPr>
        <p:spPr>
          <a:xfrm>
            <a:off x="4275114" y="6251593"/>
            <a:ext cx="370444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/>
              <a:t>*CBO       Community based organizations</a:t>
            </a:r>
          </a:p>
        </p:txBody>
      </p:sp>
    </p:spTree>
    <p:extLst>
      <p:ext uri="{BB962C8B-B14F-4D97-AF65-F5344CB8AC3E}">
        <p14:creationId xmlns:p14="http://schemas.microsoft.com/office/powerpoint/2010/main" val="3788803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BB06AEB-49E9-EDC7-7E20-2B3EE69B178B}"/>
              </a:ext>
            </a:extLst>
          </p:cNvPr>
          <p:cNvSpPr txBox="1">
            <a:spLocks/>
          </p:cNvSpPr>
          <p:nvPr/>
        </p:nvSpPr>
        <p:spPr>
          <a:xfrm>
            <a:off x="172124" y="271203"/>
            <a:ext cx="9045634" cy="429145"/>
          </a:xfrm>
          <a:prstGeom prst="rect">
            <a:avLst/>
          </a:prstGeom>
        </p:spPr>
        <p:txBody>
          <a:bodyPr vert="horz" lIns="91440" tIns="45721" rIns="91440" bIns="45721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CBO Partnerships</a:t>
            </a:r>
            <a:endParaRPr lang="en-US" i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182DF3-7C56-B32D-D3DC-5E7061B6CA24}"/>
              </a:ext>
            </a:extLst>
          </p:cNvPr>
          <p:cNvSpPr txBox="1"/>
          <p:nvPr/>
        </p:nvSpPr>
        <p:spPr>
          <a:xfrm>
            <a:off x="172124" y="1046202"/>
            <a:ext cx="1077131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accent1"/>
                </a:solidFill>
              </a:rPr>
              <a:t>Current 28 CBO Partners </a:t>
            </a:r>
            <a:endParaRPr lang="en-US" sz="2400" b="1">
              <a:solidFill>
                <a:schemeClr val="accent1"/>
              </a:solidFill>
            </a:endParaRPr>
          </a:p>
          <a:p>
            <a:r>
              <a:rPr lang="en-US" sz="2000" i="1"/>
              <a:t>ALL operating within Equity Focused Communities in the project area</a:t>
            </a:r>
            <a:endParaRPr lang="en-US" sz="2000" i="1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EB5513-D07D-F43E-2C79-629191E30669}"/>
              </a:ext>
            </a:extLst>
          </p:cNvPr>
          <p:cNvSpPr txBox="1"/>
          <p:nvPr/>
        </p:nvSpPr>
        <p:spPr>
          <a:xfrm>
            <a:off x="172124" y="1877199"/>
            <a:ext cx="4543866" cy="42062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Avance Latino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Black Women Rally for Action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Calvary Chapel Compton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>
                <a:cs typeface="Calibri"/>
              </a:rPr>
              <a:t>COFEM (SELA Collaborative)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Compton Advocates Coalition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Eastmont Community Center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(ELA)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East LA College (South Gate)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FoodCycle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Good Faith Missionary Baptist Church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Hoops 4 Justice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La Comadre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Downey</a:t>
            </a:r>
            <a:endParaRPr lang="en-US" sz="1600">
              <a:cs typeface="Calibri"/>
            </a:endParaRP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MAOF – HQ Montebello</a:t>
            </a:r>
            <a:endParaRPr lang="en-US" sz="1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A1B07-4E32-0464-F4A3-3AA6AE53B4BC}"/>
              </a:ext>
            </a:extLst>
          </p:cNvPr>
          <p:cNvSpPr txBox="1"/>
          <p:nvPr/>
        </p:nvSpPr>
        <p:spPr>
          <a:xfrm>
            <a:off x="3941248" y="1877199"/>
            <a:ext cx="6234072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 err="1"/>
              <a:t>Mujeres</a:t>
            </a:r>
            <a:r>
              <a:rPr lang="en-US" sz="1600"/>
              <a:t> </a:t>
            </a:r>
            <a:r>
              <a:rPr lang="en-US" sz="1600" err="1"/>
              <a:t>Unidas</a:t>
            </a:r>
            <a:r>
              <a:rPr lang="en-US" sz="1600"/>
              <a:t> </a:t>
            </a:r>
            <a:r>
              <a:rPr lang="en-US" sz="1600" err="1"/>
              <a:t>Sirviendo</a:t>
            </a:r>
            <a:r>
              <a:rPr lang="en-US" sz="1600"/>
              <a:t> </a:t>
            </a:r>
            <a:r>
              <a:rPr lang="en-US" sz="1600" err="1"/>
              <a:t>Activamente</a:t>
            </a:r>
            <a:r>
              <a:rPr lang="en-US" sz="1600"/>
              <a:t> 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National Council of Negro Women (Long Beach)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Northwest Downey Little League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Rancho Los Amigos National Rehabilitation Center/Foundation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Regional Hispanic Institute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Streets Are For Everyone (SAFE)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Salvation Army Red Shield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Southeast Community Development Corporation (SELA) Collaborative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South Gate Junior Athletics Association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Tower of Faith Evangelic Church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Unearth and Empower Communities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Montebello/Commerce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Southeast Rio Vista (Maywood)</a:t>
            </a:r>
          </a:p>
          <a:p>
            <a:pPr marL="285750" indent="-285750">
              <a:spcAft>
                <a:spcPts val="400"/>
              </a:spcAft>
              <a:buFont typeface="Calibri" panose="020F0502020204030204" pitchFamily="34" charset="0"/>
              <a:buChar char="&gt;"/>
            </a:pPr>
            <a:r>
              <a:rPr lang="en-US" sz="1600"/>
              <a:t>YMCA – </a:t>
            </a:r>
            <a:r>
              <a:rPr lang="en-US" sz="1600" err="1"/>
              <a:t>Weingart</a:t>
            </a:r>
            <a:r>
              <a:rPr lang="en-US" sz="1600"/>
              <a:t> East LA</a:t>
            </a:r>
            <a:endParaRPr lang="en-US"/>
          </a:p>
        </p:txBody>
      </p:sp>
      <p:pic>
        <p:nvPicPr>
          <p:cNvPr id="4" name="Graphic 3" descr="Cycle with people with solid fill">
            <a:extLst>
              <a:ext uri="{FF2B5EF4-FFF2-40B4-BE49-F238E27FC236}">
                <a16:creationId xmlns:a16="http://schemas.microsoft.com/office/drawing/2014/main" id="{D71E41DC-C8E9-3617-A8C5-9A69CB16F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45952" y="51710"/>
            <a:ext cx="888998" cy="888998"/>
          </a:xfrm>
          <a:prstGeom prst="rect">
            <a:avLst/>
          </a:prstGeom>
        </p:spPr>
      </p:pic>
      <p:pic>
        <p:nvPicPr>
          <p:cNvPr id="8" name="Picture 7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36CB8CF-3067-98DD-9144-8C9D7C8FDE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40" t="24517" r="5426" b="9654"/>
          <a:stretch/>
        </p:blipFill>
        <p:spPr>
          <a:xfrm>
            <a:off x="9411495" y="1157799"/>
            <a:ext cx="2596986" cy="1538608"/>
          </a:xfrm>
          <a:prstGeom prst="rect">
            <a:avLst/>
          </a:prstGeom>
        </p:spPr>
      </p:pic>
      <p:pic>
        <p:nvPicPr>
          <p:cNvPr id="7" name="Picture 6" descr="A group of people on bikes&#10;&#10;Description automatically generated">
            <a:extLst>
              <a:ext uri="{FF2B5EF4-FFF2-40B4-BE49-F238E27FC236}">
                <a16:creationId xmlns:a16="http://schemas.microsoft.com/office/drawing/2014/main" id="{678AD74B-41E1-2FD4-7E38-16F428188E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t="517" b="19854"/>
          <a:stretch/>
        </p:blipFill>
        <p:spPr>
          <a:xfrm rot="10800000">
            <a:off x="9406036" y="4633473"/>
            <a:ext cx="2596986" cy="178955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B2BAC007-3F98-7620-B9B5-B22F4E72F2BD}"/>
              </a:ext>
            </a:extLst>
          </p:cNvPr>
          <p:cNvSpPr txBox="1"/>
          <p:nvPr/>
        </p:nvSpPr>
        <p:spPr>
          <a:xfrm>
            <a:off x="3644290" y="658679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05385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8489A7-A345-254A-A2A7-86C1772623F1}"/>
              </a:ext>
            </a:extLst>
          </p:cNvPr>
          <p:cNvSpPr txBox="1"/>
          <p:nvPr/>
        </p:nvSpPr>
        <p:spPr>
          <a:xfrm>
            <a:off x="3517807" y="3840807"/>
            <a:ext cx="430971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We will begin in a few moments.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15CDB-1E7E-B146-BDFC-1A6C040A7E80}"/>
              </a:ext>
            </a:extLst>
          </p:cNvPr>
          <p:cNvSpPr txBox="1"/>
          <p:nvPr/>
        </p:nvSpPr>
        <p:spPr>
          <a:xfrm>
            <a:off x="6216639" y="5490697"/>
            <a:ext cx="5978343" cy="7848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/>
                </a:solidFill>
              </a:rPr>
              <a:t>Community Meeting #4/ </a:t>
            </a:r>
            <a:r>
              <a:rPr lang="es-ES" sz="2000" b="1" i="1" dirty="0">
                <a:solidFill>
                  <a:schemeClr val="bg1"/>
                </a:solidFill>
                <a:cs typeface="Calibri"/>
              </a:rPr>
              <a:t>Reunión Comunitaria #4</a:t>
            </a:r>
            <a:endParaRPr lang="es-419" sz="2000" b="1" i="1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February 21, 2024/ 21 </a:t>
            </a:r>
            <a:r>
              <a:rPr lang="en-US" sz="2000" i="1" dirty="0">
                <a:solidFill>
                  <a:schemeClr val="bg1"/>
                </a:solidFill>
              </a:rPr>
              <a:t>de </a:t>
            </a:r>
            <a:r>
              <a:rPr lang="en-US" sz="2000" i="1" dirty="0" err="1">
                <a:solidFill>
                  <a:schemeClr val="bg1"/>
                </a:solidFill>
              </a:rPr>
              <a:t>febrero</a:t>
            </a:r>
            <a:r>
              <a:rPr lang="en-US" sz="2000" i="1" dirty="0">
                <a:solidFill>
                  <a:schemeClr val="bg1"/>
                </a:solidFill>
              </a:rPr>
              <a:t> de 2024</a:t>
            </a: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943454-6644-ACB9-297D-3377B36C2EBF}"/>
              </a:ext>
            </a:extLst>
          </p:cNvPr>
          <p:cNvSpPr txBox="1"/>
          <p:nvPr/>
        </p:nvSpPr>
        <p:spPr>
          <a:xfrm>
            <a:off x="3339169" y="2835217"/>
            <a:ext cx="4666996" cy="1015663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i="1">
                <a:solidFill>
                  <a:schemeClr val="bg1"/>
                </a:solidFill>
                <a:cs typeface="Calibri"/>
              </a:rPr>
              <a:t>¡</a:t>
            </a:r>
            <a:r>
              <a:rPr lang="en-US" sz="6000" b="1" i="1" err="1">
                <a:solidFill>
                  <a:schemeClr val="bg1"/>
                </a:solidFill>
                <a:cs typeface="Calibri"/>
              </a:rPr>
              <a:t>Bienvenidos</a:t>
            </a:r>
            <a:r>
              <a:rPr lang="en-US" sz="6000" b="1" i="1">
                <a:solidFill>
                  <a:schemeClr val="bg1"/>
                </a:solidFill>
                <a:cs typeface="Calibri"/>
              </a:rPr>
              <a:t>!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CB58FF9A-8DA9-EC4D-76EF-C49F01DFC916}"/>
              </a:ext>
            </a:extLst>
          </p:cNvPr>
          <p:cNvSpPr txBox="1"/>
          <p:nvPr/>
        </p:nvSpPr>
        <p:spPr>
          <a:xfrm>
            <a:off x="3413060" y="4178247"/>
            <a:ext cx="4666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s-ES_tradnl" sz="2400" i="1">
                <a:solidFill>
                  <a:schemeClr val="bg1"/>
                </a:solidFill>
              </a:rPr>
              <a:t>Comenzaremos en unos momentos.</a:t>
            </a:r>
          </a:p>
        </p:txBody>
      </p:sp>
    </p:spTree>
    <p:extLst>
      <p:ext uri="{BB962C8B-B14F-4D97-AF65-F5344CB8AC3E}">
        <p14:creationId xmlns:p14="http://schemas.microsoft.com/office/powerpoint/2010/main" val="11961814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funnel chart&#10;&#10;Description automatically generated">
            <a:extLst>
              <a:ext uri="{FF2B5EF4-FFF2-40B4-BE49-F238E27FC236}">
                <a16:creationId xmlns:a16="http://schemas.microsoft.com/office/drawing/2014/main" id="{5421F799-06B4-B7AD-6AD1-889730E2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63" b="16188"/>
          <a:stretch/>
        </p:blipFill>
        <p:spPr>
          <a:xfrm>
            <a:off x="5172190" y="2686981"/>
            <a:ext cx="6872132" cy="34453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8CD8FD1-601B-AA67-640A-98696323F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75" y="235084"/>
            <a:ext cx="9868988" cy="429145"/>
          </a:xfrm>
        </p:spPr>
        <p:txBody>
          <a:bodyPr/>
          <a:lstStyle/>
          <a:p>
            <a:r>
              <a:rPr lang="en-US"/>
              <a:t>Initial List of Projects &amp; </a:t>
            </a:r>
            <a:r>
              <a:rPr lang="en-US" sz="2800"/>
              <a:t>Programs</a:t>
            </a:r>
            <a:r>
              <a:rPr lang="en-US"/>
              <a:t>: Engagement Sources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E3A42F-3C6E-93AF-B7BE-44BFFA5511EB}"/>
              </a:ext>
            </a:extLst>
          </p:cNvPr>
          <p:cNvSpPr txBox="1"/>
          <p:nvPr/>
        </p:nvSpPr>
        <p:spPr>
          <a:xfrm>
            <a:off x="3984811" y="658188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4114B4-7DB3-8055-11B6-4BC4FE11F976}"/>
              </a:ext>
            </a:extLst>
          </p:cNvPr>
          <p:cNvSpPr txBox="1"/>
          <p:nvPr/>
        </p:nvSpPr>
        <p:spPr>
          <a:xfrm>
            <a:off x="4734560" y="1109225"/>
            <a:ext cx="7620008" cy="15081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CBO &amp; Outreach Engagement during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Multimodal Strategy Projects and Programs </a:t>
            </a:r>
          </a:p>
          <a:p>
            <a:pPr algn="ctr"/>
            <a:r>
              <a:rPr lang="en-US" sz="2400" b="1">
                <a:solidFill>
                  <a:schemeClr val="accent1"/>
                </a:solidFill>
              </a:rPr>
              <a:t>(MSPP) Phase</a:t>
            </a:r>
          </a:p>
          <a:p>
            <a:pPr algn="ctr"/>
            <a:r>
              <a:rPr lang="en-US" sz="2000" i="1">
                <a:cs typeface="Calibri"/>
              </a:rPr>
              <a:t>September – November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B704E-DE2D-B568-176D-F3A9345723F6}"/>
              </a:ext>
            </a:extLst>
          </p:cNvPr>
          <p:cNvSpPr txBox="1"/>
          <p:nvPr/>
        </p:nvSpPr>
        <p:spPr>
          <a:xfrm>
            <a:off x="457951" y="1997392"/>
            <a:ext cx="471423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>
                <a:cs typeface="Calibri"/>
              </a:rPr>
              <a:t>Engagement efforts continue throughout the project through multilingual outreach campaigns, engaging thousands of stakeholders and community members via:</a:t>
            </a:r>
          </a:p>
          <a:p>
            <a:endParaRPr lang="en-US" sz="2000" i="1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Public Task Force and CLC meetings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Surveys and online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>
                <a:cs typeface="Calibri"/>
              </a:rPr>
              <a:t>Newsletters and eblasts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i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CEEA05-D12C-2735-89A5-7A7F60A4FB48}"/>
              </a:ext>
            </a:extLst>
          </p:cNvPr>
          <p:cNvSpPr txBox="1"/>
          <p:nvPr/>
        </p:nvSpPr>
        <p:spPr>
          <a:xfrm>
            <a:off x="457186" y="1109225"/>
            <a:ext cx="438913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</a:rPr>
              <a:t>LB-ELA Corridor Project</a:t>
            </a:r>
          </a:p>
          <a:p>
            <a:pPr algn="ctr"/>
            <a:r>
              <a:rPr lang="en-US" sz="2000" i="1">
                <a:cs typeface="Calibri"/>
              </a:rPr>
              <a:t>September 2021 – Present</a:t>
            </a:r>
          </a:p>
        </p:txBody>
      </p:sp>
    </p:spTree>
    <p:extLst>
      <p:ext uri="{BB962C8B-B14F-4D97-AF65-F5344CB8AC3E}">
        <p14:creationId xmlns:p14="http://schemas.microsoft.com/office/powerpoint/2010/main" val="38562617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607156-D29C-5BF9-68A3-B8B0697BF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52173"/>
          <a:stretch/>
        </p:blipFill>
        <p:spPr>
          <a:xfrm>
            <a:off x="95451" y="4135527"/>
            <a:ext cx="12192000" cy="346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1B436-703E-1956-3AAD-81EC5BE7E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4267" y="4816811"/>
            <a:ext cx="2948740" cy="1049861"/>
          </a:xfrm>
          <a:prstGeom prst="rect">
            <a:avLst/>
          </a:prstGeom>
          <a:noFill/>
        </p:spPr>
      </p:pic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523E5D6C-114E-EC5B-A714-8E5CEE699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50"/>
          <a:stretch/>
        </p:blipFill>
        <p:spPr>
          <a:xfrm>
            <a:off x="61581" y="2271930"/>
            <a:ext cx="11991332" cy="1533867"/>
          </a:xfrm>
          <a:prstGeom prst="rect">
            <a:avLst/>
          </a:prstGeom>
          <a:solidFill>
            <a:srgbClr val="E6E6E6"/>
          </a:solidFill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B1D32-12DF-396E-DE09-3BB986CE9715}"/>
              </a:ext>
            </a:extLst>
          </p:cNvPr>
          <p:cNvSpPr txBox="1"/>
          <p:nvPr/>
        </p:nvSpPr>
        <p:spPr>
          <a:xfrm>
            <a:off x="11038754" y="2714321"/>
            <a:ext cx="2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6687A5-5AB9-3838-C53E-9E22F21A2C91}"/>
              </a:ext>
            </a:extLst>
          </p:cNvPr>
          <p:cNvSpPr/>
          <p:nvPr/>
        </p:nvSpPr>
        <p:spPr>
          <a:xfrm>
            <a:off x="5308597" y="2459780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B89546B3-F150-555C-A3D9-8DCFC53D85FD}"/>
              </a:ext>
            </a:extLst>
          </p:cNvPr>
          <p:cNvSpPr/>
          <p:nvPr/>
        </p:nvSpPr>
        <p:spPr>
          <a:xfrm>
            <a:off x="7057567" y="2459779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93BEFCB0-4E13-3D6D-399A-D17C669063E5}"/>
              </a:ext>
            </a:extLst>
          </p:cNvPr>
          <p:cNvSpPr/>
          <p:nvPr/>
        </p:nvSpPr>
        <p:spPr>
          <a:xfrm>
            <a:off x="9013065" y="2459778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2FB78B7-DA4C-4DC2-B4E2-24184D3C429D}"/>
              </a:ext>
            </a:extLst>
          </p:cNvPr>
          <p:cNvSpPr/>
          <p:nvPr/>
        </p:nvSpPr>
        <p:spPr>
          <a:xfrm>
            <a:off x="10908086" y="2459777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8ABDAF67-6052-D526-E2DA-885A66FDC88B}"/>
              </a:ext>
            </a:extLst>
          </p:cNvPr>
          <p:cNvSpPr/>
          <p:nvPr/>
        </p:nvSpPr>
        <p:spPr>
          <a:xfrm>
            <a:off x="3593492" y="2446169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4" name="Picture 33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12F0297-B31B-8CB1-5C0B-EC837079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5790" y="2057025"/>
            <a:ext cx="882319" cy="891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78" y="270456"/>
            <a:ext cx="12036122" cy="371636"/>
          </a:xfrm>
        </p:spPr>
        <p:txBody>
          <a:bodyPr/>
          <a:lstStyle/>
          <a:p>
            <a:r>
              <a:rPr lang="en-US">
                <a:cs typeface="Calibri"/>
              </a:rPr>
              <a:t>What’s Next: Previous &amp; Future</a:t>
            </a:r>
            <a:r>
              <a:rPr lang="en-US">
                <a:latin typeface="Calibri"/>
                <a:ea typeface="Calibri"/>
                <a:cs typeface="Calibri"/>
              </a:rPr>
              <a:t> Milestones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DE6DF-D1BC-724A-ABFF-1D1D9B496CD3}"/>
              </a:ext>
            </a:extLst>
          </p:cNvPr>
          <p:cNvSpPr txBox="1"/>
          <p:nvPr/>
        </p:nvSpPr>
        <p:spPr>
          <a:xfrm>
            <a:off x="3727417" y="654700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59F68-07E4-B00E-8AEE-AA7E3B9A2F57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September 2021</a:t>
            </a:r>
            <a:endParaRPr lang="en-US" sz="1400" b="1">
              <a:solidFill>
                <a:srgbClr val="7F7F7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2E0E8D-5805-EF0B-1ED5-AFA2EED602E6}"/>
              </a:ext>
            </a:extLst>
          </p:cNvPr>
          <p:cNvSpPr txBox="1"/>
          <p:nvPr/>
        </p:nvSpPr>
        <p:spPr>
          <a:xfrm>
            <a:off x="10416214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March 2024</a:t>
            </a:r>
            <a:endParaRPr lang="en-US">
              <a:solidFill>
                <a:srgbClr val="7F7F7F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98BF117E-E58F-A32A-ABF9-943C32A17B87}"/>
              </a:ext>
            </a:extLst>
          </p:cNvPr>
          <p:cNvSpPr/>
          <p:nvPr/>
        </p:nvSpPr>
        <p:spPr>
          <a:xfrm rot="5400000" flipH="1">
            <a:off x="5759722" y="-3439166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1A5053-65C0-5253-D6BD-93F208AD79E9}"/>
              </a:ext>
            </a:extLst>
          </p:cNvPr>
          <p:cNvSpPr txBox="1"/>
          <p:nvPr/>
        </p:nvSpPr>
        <p:spPr>
          <a:xfrm>
            <a:off x="5127348" y="1317807"/>
            <a:ext cx="164774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>
                <a:solidFill>
                  <a:srgbClr val="7F7F7F"/>
                </a:solidFill>
                <a:cs typeface="Calibri"/>
              </a:rPr>
              <a:t>2 ½ </a:t>
            </a:r>
            <a:r>
              <a:rPr lang="en-US" b="1">
                <a:solidFill>
                  <a:srgbClr val="7F7F7F"/>
                </a:solidFill>
                <a:cs typeface="Calibri"/>
              </a:rPr>
              <a:t>year</a:t>
            </a:r>
            <a:r>
              <a:rPr lang="en-US" sz="1600" b="1">
                <a:solidFill>
                  <a:srgbClr val="7F7F7F"/>
                </a:solidFill>
                <a:cs typeface="Calibri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74549"/>
            <a:ext cx="11760247" cy="14645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Draft Corridor Mobility Investment Plan</a:t>
            </a:r>
          </a:p>
          <a:p>
            <a:pPr marL="200660" algn="ctr"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(Investment Plan)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2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6610"/>
            <a:ext cx="9045633" cy="429145"/>
          </a:xfrm>
        </p:spPr>
        <p:txBody>
          <a:bodyPr/>
          <a:lstStyle/>
          <a:p>
            <a:r>
              <a:rPr lang="pt-BR"/>
              <a:t>Vision Statement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974119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69077" y="1309716"/>
            <a:ext cx="66143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An equitable, shared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I-710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 South Corridor transportation system that provides</a:t>
            </a: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b="1">
                <a:solidFill>
                  <a:schemeClr val="tx2">
                    <a:lumMod val="75000"/>
                  </a:schemeClr>
                </a:solidFill>
              </a:rPr>
              <a:t>safe, quality multimodal options for moving people and goods </a:t>
            </a:r>
            <a:br>
              <a:rPr lang="en-US" sz="2200" b="1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>
                <a:solidFill>
                  <a:schemeClr val="tx2">
                    <a:lumMod val="75000"/>
                  </a:schemeClr>
                </a:solidFill>
              </a:rPr>
              <a:t>that will foster clean air (zero emissions), healthy and sustainable communities, and economic empowerment for all residents, communities, and users in the corridor."</a:t>
            </a:r>
            <a:endParaRPr lang="en-US" sz="220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83393" y="2986551"/>
            <a:ext cx="4992581" cy="329590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69077" y="4396768"/>
            <a:ext cx="55054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/>
              <a:t>What’s a “vision statement”?</a:t>
            </a:r>
          </a:p>
          <a:p>
            <a:r>
              <a:rPr lang="en-US" sz="2000" i="1"/>
              <a:t>A concise statement that captures the collective aspirations, desires, and outcomes of the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706106" y="3473753"/>
            <a:ext cx="5658971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solidFill>
                  <a:schemeClr val="tx2">
                    <a:lumMod val="75000"/>
                  </a:schemeClr>
                </a:solidFill>
              </a:rPr>
              <a:t>&gt; Approved by the Task Force (July 2022) and adopted by Metro Board (September 2022)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198D006-A4AA-039F-7529-DE144097B6BB}"/>
              </a:ext>
            </a:extLst>
          </p:cNvPr>
          <p:cNvSpPr txBox="1"/>
          <p:nvPr/>
        </p:nvSpPr>
        <p:spPr>
          <a:xfrm>
            <a:off x="3984811" y="6587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90B0B6-597A-46D3-D7C3-FAF329FAA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32" y="2811915"/>
            <a:ext cx="5040333" cy="363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00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014" y="-226598"/>
            <a:ext cx="10515600" cy="1325563"/>
          </a:xfrm>
        </p:spPr>
        <p:txBody>
          <a:bodyPr/>
          <a:lstStyle/>
          <a:p>
            <a:r>
              <a:rPr lang="en-US"/>
              <a:t>LB-ELA Corridor Guiding Principles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598330" y="2122331"/>
            <a:ext cx="5044225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Equity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to: (1) strive to rectify past harms; (2) provide fair and just access to opportunities; and (3) eliminate disparities in project processes, outcomes, and community results."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"The plan seeks to elevate and engrain the principle of Equity across all goals, objectives, strategies, and actions through a framework of Procedural, Distributive, Structural, and Restorative Equity, and by prioritizing an accessible and representative participation process for communities most impacted by the I-710."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04422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Sustainability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"Development that meets the needs of the present without compromising the ability of future generations to meet their own needs."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 the sustainability to satisfy and improve basic social, health, and economic needs/conditions, both present and future, and the responsible use and stewardship of the environment, all while maintaining or improving the well-being of the environment on which life depends."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Guiding Principle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value that guides all processes and outcomes through a cohesive and intentional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C41E2-4953-05C6-0548-D8C9A974ACB7}"/>
              </a:ext>
            </a:extLst>
          </p:cNvPr>
          <p:cNvSpPr txBox="1"/>
          <p:nvPr/>
        </p:nvSpPr>
        <p:spPr>
          <a:xfrm>
            <a:off x="6351367" y="6402185"/>
            <a:ext cx="5561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B0CE246-9BFE-43D8-7A19-2611B9CA194D}"/>
              </a:ext>
            </a:extLst>
          </p:cNvPr>
          <p:cNvSpPr txBox="1"/>
          <p:nvPr/>
        </p:nvSpPr>
        <p:spPr>
          <a:xfrm>
            <a:off x="3836381" y="66155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66" y="212377"/>
            <a:ext cx="9045633" cy="429145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pic>
        <p:nvPicPr>
          <p:cNvPr id="5" name="Picture 4" descr="A diagram of a community&#10;&#10;Description automatically generated">
            <a:extLst>
              <a:ext uri="{FF2B5EF4-FFF2-40B4-BE49-F238E27FC236}">
                <a16:creationId xmlns:a16="http://schemas.microsoft.com/office/drawing/2014/main" id="{6340E230-0CDC-C6AA-305C-558984FA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2" y="1030955"/>
            <a:ext cx="8100055" cy="540009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EB9E7D18-8252-4A43-7AF7-098A5EA6005C}"/>
              </a:ext>
            </a:extLst>
          </p:cNvPr>
          <p:cNvSpPr txBox="1"/>
          <p:nvPr/>
        </p:nvSpPr>
        <p:spPr>
          <a:xfrm>
            <a:off x="3984810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E5D28-1E71-0912-CC8A-B566E6B1FF3D}"/>
              </a:ext>
            </a:extLst>
          </p:cNvPr>
          <p:cNvSpPr txBox="1"/>
          <p:nvPr/>
        </p:nvSpPr>
        <p:spPr>
          <a:xfrm>
            <a:off x="8653577" y="6308079"/>
            <a:ext cx="30812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BE1AE0-3903-7BD7-6AE5-970A812C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69" y="285411"/>
            <a:ext cx="9045633" cy="429145"/>
          </a:xfrm>
        </p:spPr>
        <p:txBody>
          <a:bodyPr/>
          <a:lstStyle/>
          <a:p>
            <a:r>
              <a:rPr lang="en-US"/>
              <a:t> Corridor Mobility Investment Plan Highlights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4D58A72-83B7-E149-E75C-11A35E5FAEDF}"/>
              </a:ext>
            </a:extLst>
          </p:cNvPr>
          <p:cNvSpPr txBox="1">
            <a:spLocks/>
          </p:cNvSpPr>
          <p:nvPr/>
        </p:nvSpPr>
        <p:spPr>
          <a:xfrm>
            <a:off x="347870" y="4061662"/>
            <a:ext cx="11449877" cy="265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90000"/>
              <a:buFont typeface="System Font Regular"/>
              <a:buNone/>
              <a:tabLst/>
              <a:defRPr/>
            </a:pPr>
            <a:endParaRPr kumimoji="0" lang="es-419" sz="4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F0FAA-A42A-9F45-DDCE-E5201A418AB6}"/>
              </a:ext>
            </a:extLst>
          </p:cNvPr>
          <p:cNvSpPr txBox="1"/>
          <p:nvPr/>
        </p:nvSpPr>
        <p:spPr>
          <a:xfrm>
            <a:off x="431647" y="1118860"/>
            <a:ext cx="11412483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Corridor Mobility Investment Plan (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Investment Plan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2AB4C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)?</a:t>
            </a:r>
            <a:r>
              <a:rPr lang="en-US" sz="2400" b="1">
                <a:solidFill>
                  <a:srgbClr val="2AB4C8"/>
                </a:solidFill>
                <a:latin typeface="Calibri" panose="020F0502020204030204"/>
              </a:rPr>
              <a:t> 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AB4C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B50C6-1BFF-CF91-59AA-C5B7B49EC866}"/>
              </a:ext>
            </a:extLst>
          </p:cNvPr>
          <p:cNvSpPr txBox="1"/>
          <p:nvPr/>
        </p:nvSpPr>
        <p:spPr>
          <a:xfrm>
            <a:off x="3792070" y="65987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AF453-38FD-3784-2F6C-D737ABA95B38}"/>
              </a:ext>
            </a:extLst>
          </p:cNvPr>
          <p:cNvSpPr txBox="1"/>
          <p:nvPr/>
        </p:nvSpPr>
        <p:spPr>
          <a:xfrm>
            <a:off x="347870" y="1580525"/>
            <a:ext cx="10724318" cy="396653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" marR="131445">
              <a:lnSpc>
                <a:spcPct val="107000"/>
              </a:lnSpc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The </a:t>
            </a:r>
            <a:r>
              <a:rPr lang="en-US" sz="2200" b="1">
                <a:latin typeface="Calibri"/>
                <a:ea typeface="Calibri"/>
                <a:cs typeface="Calibri"/>
              </a:rPr>
              <a:t>Investment Plan is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a multiyear</a:t>
            </a:r>
            <a:r>
              <a:rPr lang="en-US" sz="2200" b="1">
                <a:latin typeface="Calibri"/>
                <a:ea typeface="Calibri"/>
                <a:cs typeface="Calibri"/>
              </a:rPr>
              <a:t> strategic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planning </a:t>
            </a:r>
            <a:r>
              <a:rPr lang="en-US" sz="2200" b="1">
                <a:latin typeface="Calibri"/>
                <a:ea typeface="Calibri"/>
                <a:cs typeface="Calibri"/>
              </a:rPr>
              <a:t>document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/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Advances the </a:t>
            </a:r>
            <a:r>
              <a:rPr lang="en-US" b="1">
                <a:latin typeface="Calibri"/>
                <a:ea typeface="Calibri"/>
                <a:cs typeface="Calibri"/>
              </a:rPr>
              <a:t>Corridor’s Vision, Goals, and Guiding Principles </a:t>
            </a:r>
            <a:r>
              <a:rPr lang="en-US">
                <a:latin typeface="Calibri"/>
                <a:ea typeface="Calibri"/>
                <a:cs typeface="Calibri"/>
              </a:rPr>
              <a:t>as adopted by the Task Force and Community Leadership Committee 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Calibri"/>
                <a:cs typeface="Calibri"/>
              </a:rPr>
              <a:t>Provides recommendations to the Metro Board of Directors on </a:t>
            </a:r>
            <a:r>
              <a:rPr lang="en-US" b="1">
                <a:latin typeface="Calibri"/>
                <a:ea typeface="Calibri"/>
                <a:cs typeface="Calibri"/>
              </a:rPr>
              <a:t>initial projects and programs to fund, leverage, and implement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Also </a:t>
            </a:r>
            <a:r>
              <a:rPr lang="en-US" b="1">
                <a:latin typeface="Calibri"/>
                <a:ea typeface="Verdana"/>
                <a:cs typeface="Calibri"/>
              </a:rPr>
              <a:t>identifies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Verdana"/>
                <a:cs typeface="Calibri"/>
              </a:rPr>
              <a:t> longer-term project priorities and </a:t>
            </a:r>
            <a:r>
              <a:rPr lang="en-US" b="1">
                <a:latin typeface="Calibri"/>
                <a:ea typeface="Verdana"/>
                <a:cs typeface="Calibri"/>
              </a:rPr>
              <a:t>funding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Describes </a:t>
            </a:r>
            <a:r>
              <a:rPr lang="en-US" b="1">
                <a:latin typeface="Calibri"/>
                <a:ea typeface="Verdana"/>
                <a:cs typeface="Calibri"/>
              </a:rPr>
              <a:t>implementation strategies, roles, and responsibilities</a:t>
            </a:r>
            <a:r>
              <a:rPr lang="en-US">
                <a:latin typeface="Calibri"/>
                <a:ea typeface="Verdana"/>
                <a:cs typeface="Calibri"/>
              </a:rPr>
              <a:t> to help Metro, cities and agencies</a:t>
            </a: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lang="en-US">
                <a:latin typeface="Calibri"/>
                <a:ea typeface="Verdana"/>
                <a:cs typeface="Calibri"/>
              </a:rPr>
              <a:t>Creates </a:t>
            </a:r>
            <a:r>
              <a:rPr lang="en-US" b="1">
                <a:latin typeface="Calibri"/>
                <a:ea typeface="Verdana"/>
                <a:cs typeface="Calibri"/>
              </a:rPr>
              <a:t>equity-focused </a:t>
            </a:r>
            <a:r>
              <a:rPr lang="en-US">
                <a:latin typeface="Calibri"/>
                <a:ea typeface="Verdana"/>
                <a:cs typeface="Calibri"/>
              </a:rPr>
              <a:t>planning and projects </a:t>
            </a:r>
            <a:endParaRPr lang="en-US">
              <a:latin typeface="Verdana"/>
              <a:ea typeface="Verdana"/>
              <a:cs typeface="Calibri"/>
            </a:endParaRPr>
          </a:p>
          <a:p>
            <a:pPr marL="683895" marR="131445" indent="-398145">
              <a:lnSpc>
                <a:spcPct val="107000"/>
              </a:lnSpc>
              <a:spcBef>
                <a:spcPts val="1500"/>
              </a:spcBef>
              <a:buFontTx/>
              <a:buChar char="˃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Features </a:t>
            </a:r>
            <a:r>
              <a:rPr lang="en-US" b="1" u="sng">
                <a:latin typeface="Calibri"/>
                <a:ea typeface="Calibri"/>
                <a:cs typeface="Calibri"/>
              </a:rPr>
              <a:t>15 Community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kumimoji="0" lang="en-US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and </a:t>
            </a:r>
            <a:r>
              <a:rPr kumimoji="0" lang="en-US" b="1" i="0" u="sng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5 Modal Programs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Calibri"/>
                <a:cs typeface="Calibri"/>
              </a:rPr>
              <a:t> </a:t>
            </a:r>
            <a:endParaRPr lang="en-US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997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261543" y="1560583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projects and programs should support a multimodal future for the Corridor.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 categories represent different modes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261543" y="1107424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are organized by “improvement category”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79642" y="184632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Initial List of Projects &amp; Programs: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 Categories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D5963DD2-797F-787C-9EBF-5566E0D08142}"/>
              </a:ext>
            </a:extLst>
          </p:cNvPr>
          <p:cNvSpPr txBox="1"/>
          <p:nvPr/>
        </p:nvSpPr>
        <p:spPr>
          <a:xfrm>
            <a:off x="3871009" y="662140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C8EC64-0639-A388-5543-7E90D5286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044" y="2360021"/>
            <a:ext cx="7974201" cy="42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DB3E8364-FEEB-4891-FE35-BEDA8AF75494}"/>
              </a:ext>
            </a:extLst>
          </p:cNvPr>
          <p:cNvGrpSpPr/>
          <p:nvPr/>
        </p:nvGrpSpPr>
        <p:grpSpPr>
          <a:xfrm>
            <a:off x="279002" y="1267138"/>
            <a:ext cx="11635217" cy="4677347"/>
            <a:chOff x="355167" y="991652"/>
            <a:chExt cx="11281747" cy="4827291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5037E6C1-3182-1AA6-F9CF-E3547862B8E3}"/>
                </a:ext>
              </a:extLst>
            </p:cNvPr>
            <p:cNvGrpSpPr/>
            <p:nvPr/>
          </p:nvGrpSpPr>
          <p:grpSpPr>
            <a:xfrm>
              <a:off x="382547" y="3711133"/>
              <a:ext cx="3605907" cy="2094567"/>
              <a:chOff x="9233422" y="1654900"/>
              <a:chExt cx="2954099" cy="171595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A3437573-8CB9-2458-EBAC-F1E7BE4BA8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162" b="5162"/>
              <a:stretch/>
            </p:blipFill>
            <p:spPr>
              <a:xfrm>
                <a:off x="9257819" y="1971112"/>
                <a:ext cx="2668251" cy="1399738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CD87E614-70C3-4668-7A62-E0D2CD842573}"/>
                  </a:ext>
                </a:extLst>
              </p:cNvPr>
              <p:cNvGrpSpPr/>
              <p:nvPr/>
            </p:nvGrpSpPr>
            <p:grpSpPr>
              <a:xfrm>
                <a:off x="9233422" y="1654900"/>
                <a:ext cx="2954099" cy="319384"/>
                <a:chOff x="9233422" y="1654900"/>
                <a:chExt cx="2954099" cy="319384"/>
              </a:xfrm>
            </p:grpSpPr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8D1BA61A-D6D5-48EC-09D2-F0F0ECEA74E4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8889D2C4-00E1-F0F6-1BB4-09A5FB60C7ED}"/>
                    </a:ext>
                  </a:extLst>
                </p:cNvPr>
                <p:cNvSpPr txBox="1"/>
                <p:nvPr/>
              </p:nvSpPr>
              <p:spPr>
                <a:xfrm>
                  <a:off x="9233422" y="1662321"/>
                  <a:ext cx="2954099" cy="2872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Crossing Safety Enhancements</a:t>
                  </a: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EE9E199A-242E-C53C-319C-84088313AC73}"/>
                </a:ext>
              </a:extLst>
            </p:cNvPr>
            <p:cNvGrpSpPr/>
            <p:nvPr/>
          </p:nvGrpSpPr>
          <p:grpSpPr>
            <a:xfrm>
              <a:off x="8145704" y="991652"/>
              <a:ext cx="3491210" cy="2005534"/>
              <a:chOff x="9212440" y="1651185"/>
              <a:chExt cx="2954100" cy="1696991"/>
            </a:xfrm>
          </p:grpSpPr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87A4D8CA-B513-EEC0-C1C0-50DD4A10B1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8" r="1688"/>
              <a:stretch/>
            </p:blipFill>
            <p:spPr>
              <a:xfrm>
                <a:off x="9257819" y="1971112"/>
                <a:ext cx="2677988" cy="1377064"/>
              </a:xfrm>
              <a:prstGeom prst="rect">
                <a:avLst/>
              </a:prstGeom>
            </p:spPr>
          </p:pic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201606B6-4E4E-1C11-19EF-7F4C9BAA169D}"/>
                  </a:ext>
                </a:extLst>
              </p:cNvPr>
              <p:cNvGrpSpPr/>
              <p:nvPr/>
            </p:nvGrpSpPr>
            <p:grpSpPr>
              <a:xfrm>
                <a:off x="9212440" y="1651185"/>
                <a:ext cx="2954100" cy="323099"/>
                <a:chOff x="9212440" y="1651185"/>
                <a:chExt cx="2954100" cy="323099"/>
              </a:xfrm>
            </p:grpSpPr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237AD5BB-7DE9-65AB-0466-7C7927322BF0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6C52D2F4-4C35-60D9-8903-8732BAB45A05}"/>
                    </a:ext>
                  </a:extLst>
                </p:cNvPr>
                <p:cNvSpPr txBox="1"/>
                <p:nvPr/>
              </p:nvSpPr>
              <p:spPr>
                <a:xfrm>
                  <a:off x="9212440" y="1651185"/>
                  <a:ext cx="2954100" cy="29670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Pedestrian Safety / Amenities</a:t>
                  </a:r>
                </a:p>
              </p:txBody>
            </p:sp>
          </p:grp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7F9A021-1930-9E30-5E2B-A5380352BA3C}"/>
                </a:ext>
              </a:extLst>
            </p:cNvPr>
            <p:cNvGrpSpPr/>
            <p:nvPr/>
          </p:nvGrpSpPr>
          <p:grpSpPr>
            <a:xfrm>
              <a:off x="355167" y="1023757"/>
              <a:ext cx="3205301" cy="1955747"/>
              <a:chOff x="9233423" y="1654900"/>
              <a:chExt cx="2702384" cy="1648886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2B4A3DC6-2053-F5AE-0DD2-2CFAA6B133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864" r="1864"/>
              <a:stretch/>
            </p:blipFill>
            <p:spPr>
              <a:xfrm>
                <a:off x="9257819" y="1971112"/>
                <a:ext cx="2677988" cy="1332674"/>
              </a:xfrm>
              <a:prstGeom prst="rect">
                <a:avLst/>
              </a:prstGeom>
            </p:spPr>
          </p:pic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068186A5-E275-F24A-BFB6-19E956EF079F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5901835F-F89C-A1FD-1E57-8AFACD14191D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868AB379-9B11-CBC7-7C9E-28C277C76EED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56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 Lanes</a:t>
                  </a:r>
                </a:p>
              </p:txBody>
            </p:sp>
          </p:grp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5B37E0-AAD6-0E82-EB46-5D8BCE8CDA23}"/>
                </a:ext>
              </a:extLst>
            </p:cNvPr>
            <p:cNvGrpSpPr/>
            <p:nvPr/>
          </p:nvGrpSpPr>
          <p:grpSpPr>
            <a:xfrm>
              <a:off x="4280389" y="995953"/>
              <a:ext cx="3199029" cy="1978151"/>
              <a:chOff x="9233423" y="1654900"/>
              <a:chExt cx="2702384" cy="1671046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FAB020B7-DBC4-FE7A-E80F-101B3914BB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46" r="246"/>
              <a:stretch/>
            </p:blipFill>
            <p:spPr>
              <a:xfrm>
                <a:off x="9257819" y="1941586"/>
                <a:ext cx="2677988" cy="1384360"/>
              </a:xfrm>
              <a:prstGeom prst="rect">
                <a:avLst/>
              </a:prstGeom>
            </p:spPr>
          </p:pic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25B28276-7EDC-F127-9FF7-9DAC880B791C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2855BDCC-3705-80C4-3E15-4B9B403F6109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1A25618D-4AA6-53FF-F9E9-F336828B1BA6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9621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Shared-Use Path </a:t>
                  </a:r>
                </a:p>
              </p:txBody>
            </p:sp>
          </p:grp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9A9CBCA-B4A6-BAE8-7F17-56AEFDF7BF5A}"/>
                </a:ext>
              </a:extLst>
            </p:cNvPr>
            <p:cNvGrpSpPr/>
            <p:nvPr/>
          </p:nvGrpSpPr>
          <p:grpSpPr>
            <a:xfrm>
              <a:off x="4297602" y="3798512"/>
              <a:ext cx="3199029" cy="2020431"/>
              <a:chOff x="9233423" y="1654900"/>
              <a:chExt cx="2702384" cy="1641520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72BA30-3047-3404-310F-09B8DB70AF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60" b="2260"/>
              <a:stretch/>
            </p:blipFill>
            <p:spPr>
              <a:xfrm>
                <a:off x="9257819" y="1971112"/>
                <a:ext cx="2677988" cy="1325308"/>
              </a:xfrm>
              <a:prstGeom prst="rect">
                <a:avLst/>
              </a:prstGeom>
            </p:spPr>
          </p:pic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EC2F02E9-A035-7300-8351-1D48E1D406A4}"/>
                  </a:ext>
                </a:extLst>
              </p:cNvPr>
              <p:cNvGrpSpPr/>
              <p:nvPr/>
            </p:nvGrpSpPr>
            <p:grpSpPr>
              <a:xfrm>
                <a:off x="9233423" y="1654900"/>
                <a:ext cx="2702384" cy="319384"/>
                <a:chOff x="9233423" y="1654900"/>
                <a:chExt cx="2702384" cy="319384"/>
              </a:xfrm>
            </p:grpSpPr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350B55B9-577F-99FB-2AB4-FD19922F138B}"/>
                    </a:ext>
                  </a:extLst>
                </p:cNvPr>
                <p:cNvSpPr/>
                <p:nvPr/>
              </p:nvSpPr>
              <p:spPr>
                <a:xfrm>
                  <a:off x="9257819" y="1654900"/>
                  <a:ext cx="2677988" cy="319384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12D41D25-978E-AB09-4165-1A1CDD94AC70}"/>
                    </a:ext>
                  </a:extLst>
                </p:cNvPr>
                <p:cNvSpPr txBox="1"/>
                <p:nvPr/>
              </p:nvSpPr>
              <p:spPr>
                <a:xfrm>
                  <a:off x="9233423" y="1662321"/>
                  <a:ext cx="2668252" cy="2848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Micromobility</a:t>
                  </a: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1CAD1C3-50A6-09BA-3545-9ACAF498560B}"/>
                </a:ext>
              </a:extLst>
            </p:cNvPr>
            <p:cNvGrpSpPr/>
            <p:nvPr/>
          </p:nvGrpSpPr>
          <p:grpSpPr>
            <a:xfrm>
              <a:off x="8186108" y="3755531"/>
              <a:ext cx="3183376" cy="2026167"/>
              <a:chOff x="9257819" y="1654899"/>
              <a:chExt cx="2693625" cy="171444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05CF6204-BBEE-1B4A-B80E-DE5CB70E5A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224" b="5224"/>
              <a:stretch/>
            </p:blipFill>
            <p:spPr>
              <a:xfrm>
                <a:off x="9257819" y="1966790"/>
                <a:ext cx="2677988" cy="1402557"/>
              </a:xfrm>
              <a:prstGeom prst="rect">
                <a:avLst/>
              </a:prstGeom>
            </p:spPr>
          </p:pic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EA7FC07E-C94D-58E9-28FD-CB19E12F4415}"/>
                  </a:ext>
                </a:extLst>
              </p:cNvPr>
              <p:cNvGrpSpPr/>
              <p:nvPr/>
            </p:nvGrpSpPr>
            <p:grpSpPr>
              <a:xfrm>
                <a:off x="9257819" y="1654899"/>
                <a:ext cx="2693625" cy="311890"/>
                <a:chOff x="9257819" y="1654899"/>
                <a:chExt cx="2693625" cy="311890"/>
              </a:xfrm>
            </p:grpSpPr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80FBA768-185A-AF0A-6F3B-BC6887C9A170}"/>
                    </a:ext>
                  </a:extLst>
                </p:cNvPr>
                <p:cNvSpPr/>
                <p:nvPr/>
              </p:nvSpPr>
              <p:spPr>
                <a:xfrm>
                  <a:off x="9257819" y="1654899"/>
                  <a:ext cx="2677988" cy="311890"/>
                </a:xfrm>
                <a:prstGeom prst="rect">
                  <a:avLst/>
                </a:prstGeom>
                <a:solidFill>
                  <a:srgbClr val="61B9B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6B3DC1E3-724A-BBFE-9002-D03F42654BA5}"/>
                    </a:ext>
                  </a:extLst>
                </p:cNvPr>
                <p:cNvSpPr txBox="1"/>
                <p:nvPr/>
              </p:nvSpPr>
              <p:spPr>
                <a:xfrm>
                  <a:off x="9269010" y="1666228"/>
                  <a:ext cx="2682434" cy="2923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ts val="17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Bike/Pedestrian Traffic Controls</a:t>
                  </a:r>
                </a:p>
              </p:txBody>
            </p:sp>
          </p:grpSp>
        </p:grpSp>
      </p:grpSp>
      <p:sp>
        <p:nvSpPr>
          <p:cNvPr id="77" name="Title 1">
            <a:extLst>
              <a:ext uri="{FF2B5EF4-FFF2-40B4-BE49-F238E27FC236}">
                <a16:creationId xmlns:a16="http://schemas.microsoft.com/office/drawing/2014/main" id="{47352F78-F55D-D83E-57C5-2CDDBC9438D7}"/>
              </a:ext>
            </a:extLst>
          </p:cNvPr>
          <p:cNvSpPr txBox="1">
            <a:spLocks/>
          </p:cNvSpPr>
          <p:nvPr/>
        </p:nvSpPr>
        <p:spPr>
          <a:xfrm>
            <a:off x="228126" y="241728"/>
            <a:ext cx="10256362" cy="4893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R/M Investment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/>
          </a:p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347989A-CB7F-6177-6B7A-874235FC175F}"/>
              </a:ext>
            </a:extLst>
          </p:cNvPr>
          <p:cNvGrpSpPr/>
          <p:nvPr/>
        </p:nvGrpSpPr>
        <p:grpSpPr>
          <a:xfrm>
            <a:off x="10926784" y="75108"/>
            <a:ext cx="817669" cy="800642"/>
            <a:chOff x="596182" y="469460"/>
            <a:chExt cx="1063711" cy="104156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CEB2D61-8C0D-7C85-B6C6-51085BE67E3E}"/>
                </a:ext>
              </a:extLst>
            </p:cNvPr>
            <p:cNvGrpSpPr/>
            <p:nvPr/>
          </p:nvGrpSpPr>
          <p:grpSpPr>
            <a:xfrm>
              <a:off x="596182" y="469460"/>
              <a:ext cx="1063711" cy="1041561"/>
              <a:chOff x="2114764" y="5302959"/>
              <a:chExt cx="1212334" cy="1187090"/>
            </a:xfrm>
          </p:grpSpPr>
          <p:sp>
            <p:nvSpPr>
              <p:cNvPr id="5" name="Graphic 15" descr="Alien Face with solid fill">
                <a:extLst>
                  <a:ext uri="{FF2B5EF4-FFF2-40B4-BE49-F238E27FC236}">
                    <a16:creationId xmlns:a16="http://schemas.microsoft.com/office/drawing/2014/main" id="{FBB680E9-4757-0291-89B1-F4CE62603E0A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2AB97C29-924A-C840-42D3-DD5922A00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D5153B31-99D0-B9DD-816B-586937239F52}"/>
                  </a:ext>
                </a:extLst>
              </p:cNvPr>
              <p:cNvSpPr/>
              <p:nvPr/>
            </p:nvSpPr>
            <p:spPr>
              <a:xfrm>
                <a:off x="2408732" y="5549170"/>
                <a:ext cx="636696" cy="674952"/>
              </a:xfrm>
              <a:prstGeom prst="ellipse">
                <a:avLst/>
              </a:prstGeom>
              <a:solidFill>
                <a:srgbClr val="6EB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C8508FB6-FCC8-8E88-A684-0C5DE9639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798D8E1-F0BB-85A1-9C79-A3F1B63A90A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383421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0434" y="-216096"/>
            <a:ext cx="10515600" cy="1325563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Active Transportation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302728" y="1419790"/>
            <a:ext cx="7702331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: 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32.9M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$4.5M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tx2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$27.9M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$57.1M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$5.7M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$2.9M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$48.6M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$90M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287C52-A402-730D-A382-EC19204CB709}"/>
              </a:ext>
            </a:extLst>
          </p:cNvPr>
          <p:cNvSpPr txBox="1"/>
          <p:nvPr/>
        </p:nvSpPr>
        <p:spPr>
          <a:xfrm>
            <a:off x="8139792" y="2573952"/>
            <a:ext cx="49997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4EE7AB-ABB6-67BD-453C-14350E7895C6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C159771-BDA4-F691-61C2-FBB890DE3FCB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18" name="Graphic 15" descr="Alien Face with solid fill">
                <a:extLst>
                  <a:ext uri="{FF2B5EF4-FFF2-40B4-BE49-F238E27FC236}">
                    <a16:creationId xmlns:a16="http://schemas.microsoft.com/office/drawing/2014/main" id="{EF329A12-9D1C-3F64-0DB9-6741A72222D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9" name="Graphic 18" descr="Alien Face with solid fill">
                <a:extLst>
                  <a:ext uri="{FF2B5EF4-FFF2-40B4-BE49-F238E27FC236}">
                    <a16:creationId xmlns:a16="http://schemas.microsoft.com/office/drawing/2014/main" id="{89EF327A-52CC-AE3C-C86F-501E6DEC6D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EF8956B-FBDD-097D-A9BC-EA2F59CEB384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21" name="Graphic 20" descr="Alien Face with solid fill">
                  <a:extLst>
                    <a:ext uri="{FF2B5EF4-FFF2-40B4-BE49-F238E27FC236}">
                      <a16:creationId xmlns:a16="http://schemas.microsoft.com/office/drawing/2014/main" id="{8340A193-C76B-F021-A088-C83CCDCAC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FDC0CC05-AE77-08B6-6033-C5C4C538B354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D20E506E-BC04-B0E7-FD6D-058035912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23" name="TextBox 1">
            <a:extLst>
              <a:ext uri="{FF2B5EF4-FFF2-40B4-BE49-F238E27FC236}">
                <a16:creationId xmlns:a16="http://schemas.microsoft.com/office/drawing/2014/main" id="{1927D78A-BBEC-6452-E2B7-E7216B9BE662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090635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EB8D139-9BB4-4309-E4AE-244BB1D48CCE}"/>
              </a:ext>
            </a:extLst>
          </p:cNvPr>
          <p:cNvSpPr>
            <a:spLocks noGrp="1"/>
          </p:cNvSpPr>
          <p:nvPr/>
        </p:nvSpPr>
        <p:spPr>
          <a:xfrm>
            <a:off x="71459" y="250462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Metro Project Team</a:t>
            </a:r>
            <a:endParaRPr lang="en-US" i="1">
              <a:solidFill>
                <a:srgbClr val="FFFF00"/>
              </a:solidFill>
              <a:cs typeface="Calibri" panose="020F0502020204030204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55A51D6F-5049-8CFA-876C-71A1329C10E9}"/>
              </a:ext>
            </a:extLst>
          </p:cNvPr>
          <p:cNvSpPr>
            <a:spLocks noGrp="1"/>
          </p:cNvSpPr>
          <p:nvPr/>
        </p:nvSpPr>
        <p:spPr>
          <a:xfrm>
            <a:off x="9137645" y="62682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2F9815-A862-50EA-34BC-2B93C554F783}"/>
              </a:ext>
            </a:extLst>
          </p:cNvPr>
          <p:cNvGrpSpPr/>
          <p:nvPr/>
        </p:nvGrpSpPr>
        <p:grpSpPr>
          <a:xfrm>
            <a:off x="1749240" y="4336195"/>
            <a:ext cx="2956060" cy="612659"/>
            <a:chOff x="1875431" y="1280203"/>
            <a:chExt cx="3002425" cy="574715"/>
          </a:xfrm>
        </p:grpSpPr>
        <p:sp>
          <p:nvSpPr>
            <p:cNvPr id="54" name="TextBox 4">
              <a:extLst>
                <a:ext uri="{FF2B5EF4-FFF2-40B4-BE49-F238E27FC236}">
                  <a16:creationId xmlns:a16="http://schemas.microsoft.com/office/drawing/2014/main" id="{3B7901C5-AB3B-1659-0DF4-D83F6FB5C096}"/>
                </a:ext>
              </a:extLst>
            </p:cNvPr>
            <p:cNvSpPr txBox="1"/>
            <p:nvPr/>
          </p:nvSpPr>
          <p:spPr>
            <a:xfrm>
              <a:off x="1875431" y="1280203"/>
              <a:ext cx="2050238" cy="34645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Ernesto Chaves</a:t>
              </a:r>
              <a:endParaRPr lang="es-419" b="1">
                <a:ea typeface="Calibri"/>
                <a:cs typeface="Calibri"/>
              </a:endParaRPr>
            </a:p>
          </p:txBody>
        </p:sp>
        <p:sp>
          <p:nvSpPr>
            <p:cNvPr id="55" name="TextBox 5">
              <a:extLst>
                <a:ext uri="{FF2B5EF4-FFF2-40B4-BE49-F238E27FC236}">
                  <a16:creationId xmlns:a16="http://schemas.microsoft.com/office/drawing/2014/main" id="{B99A2F22-4A36-49FF-0F32-03787FD8E058}"/>
                </a:ext>
              </a:extLst>
            </p:cNvPr>
            <p:cNvSpPr txBox="1"/>
            <p:nvPr/>
          </p:nvSpPr>
          <p:spPr>
            <a:xfrm>
              <a:off x="1885697" y="1537332"/>
              <a:ext cx="2992159" cy="31758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Strategic</a:t>
              </a:r>
              <a:r>
                <a:rPr lang="es-419" sz="1600" i="1">
                  <a:cs typeface="Arial"/>
                </a:rPr>
                <a:t> </a:t>
              </a:r>
              <a:r>
                <a:rPr lang="es-419" sz="1600" i="1" err="1">
                  <a:cs typeface="Arial"/>
                </a:rPr>
                <a:t>Innovation</a:t>
              </a:r>
              <a:endParaRPr lang="es-419" sz="1600" i="1">
                <a:cs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1283FC1-D575-8D6F-7E3B-998C5C367DC7}"/>
              </a:ext>
            </a:extLst>
          </p:cNvPr>
          <p:cNvGrpSpPr/>
          <p:nvPr/>
        </p:nvGrpSpPr>
        <p:grpSpPr>
          <a:xfrm>
            <a:off x="4350134" y="1242963"/>
            <a:ext cx="6467544" cy="1482413"/>
            <a:chOff x="520720" y="4383180"/>
            <a:chExt cx="6467544" cy="148241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161C6E29-001D-D130-A315-51E36C20DFC8}"/>
                </a:ext>
              </a:extLst>
            </p:cNvPr>
            <p:cNvGrpSpPr/>
            <p:nvPr/>
          </p:nvGrpSpPr>
          <p:grpSpPr>
            <a:xfrm>
              <a:off x="1836600" y="4388582"/>
              <a:ext cx="5151664" cy="631321"/>
              <a:chOff x="1836606" y="4388582"/>
              <a:chExt cx="4550983" cy="631321"/>
            </a:xfrm>
          </p:grpSpPr>
          <p:sp>
            <p:nvSpPr>
              <p:cNvPr id="52" name="TextBox 9">
                <a:extLst>
                  <a:ext uri="{FF2B5EF4-FFF2-40B4-BE49-F238E27FC236}">
                    <a16:creationId xmlns:a16="http://schemas.microsoft.com/office/drawing/2014/main" id="{D18043C9-695D-EF38-FC48-51FBFF1E7D4F}"/>
                  </a:ext>
                </a:extLst>
              </p:cNvPr>
              <p:cNvSpPr txBox="1"/>
              <p:nvPr/>
            </p:nvSpPr>
            <p:spPr>
              <a:xfrm>
                <a:off x="1836649" y="4388582"/>
                <a:ext cx="3570333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KeAndra Cylear-Dodds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53" name="TextBox 10">
                <a:extLst>
                  <a:ext uri="{FF2B5EF4-FFF2-40B4-BE49-F238E27FC236}">
                    <a16:creationId xmlns:a16="http://schemas.microsoft.com/office/drawing/2014/main" id="{5D95147E-6A6A-9BF3-E92E-DEF6BEA61F64}"/>
                  </a:ext>
                </a:extLst>
              </p:cNvPr>
              <p:cNvSpPr txBox="1"/>
              <p:nvPr/>
            </p:nvSpPr>
            <p:spPr>
              <a:xfrm>
                <a:off x="1836606" y="4681349"/>
                <a:ext cx="4550983" cy="338554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Equity</a:t>
                </a:r>
                <a:r>
                  <a:rPr lang="es-419" sz="1600" i="1">
                    <a:cs typeface="Arial"/>
                  </a:rPr>
                  <a:t> and </a:t>
                </a:r>
                <a:r>
                  <a:rPr lang="es-419" sz="1600" i="1" err="1">
                    <a:cs typeface="Arial"/>
                  </a:rPr>
                  <a:t>Race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51" name="Picture 50" descr="A picture containing person, person, wall, indoor&#10;&#10;Description automatically generated">
              <a:extLst>
                <a:ext uri="{FF2B5EF4-FFF2-40B4-BE49-F238E27FC236}">
                  <a16:creationId xmlns:a16="http://schemas.microsoft.com/office/drawing/2014/main" id="{EDA2CE61-11E5-403A-3DA3-2B60FD686B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275" b="15482"/>
            <a:stretch/>
          </p:blipFill>
          <p:spPr>
            <a:xfrm>
              <a:off x="520720" y="4383180"/>
              <a:ext cx="1269006" cy="1482413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8B73FB7-5635-3E55-651B-24C63C65DB07}"/>
              </a:ext>
            </a:extLst>
          </p:cNvPr>
          <p:cNvGrpSpPr/>
          <p:nvPr/>
        </p:nvGrpSpPr>
        <p:grpSpPr>
          <a:xfrm>
            <a:off x="358384" y="1245044"/>
            <a:ext cx="3745275" cy="1311959"/>
            <a:chOff x="485031" y="2849529"/>
            <a:chExt cx="3447283" cy="131195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046ACE9-D59A-EC37-2A32-57E90F0D1E27}"/>
                </a:ext>
              </a:extLst>
            </p:cNvPr>
            <p:cNvGrpSpPr/>
            <p:nvPr/>
          </p:nvGrpSpPr>
          <p:grpSpPr>
            <a:xfrm>
              <a:off x="1770972" y="2849529"/>
              <a:ext cx="2161342" cy="832270"/>
              <a:chOff x="1767058" y="2844289"/>
              <a:chExt cx="2209253" cy="740929"/>
            </a:xfrm>
          </p:grpSpPr>
          <p:sp>
            <p:nvSpPr>
              <p:cNvPr id="48" name="TextBox 14">
                <a:extLst>
                  <a:ext uri="{FF2B5EF4-FFF2-40B4-BE49-F238E27FC236}">
                    <a16:creationId xmlns:a16="http://schemas.microsoft.com/office/drawing/2014/main" id="{635603D5-9C68-8673-3E34-08F4842117E5}"/>
                  </a:ext>
                </a:extLst>
              </p:cNvPr>
              <p:cNvSpPr txBox="1"/>
              <p:nvPr/>
            </p:nvSpPr>
            <p:spPr>
              <a:xfrm>
                <a:off x="1771624" y="2844289"/>
                <a:ext cx="1820054" cy="3287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Michael Cano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9" name="TextBox 15">
                <a:extLst>
                  <a:ext uri="{FF2B5EF4-FFF2-40B4-BE49-F238E27FC236}">
                    <a16:creationId xmlns:a16="http://schemas.microsoft.com/office/drawing/2014/main" id="{95DC5DD5-66A1-B5BC-361E-5F6D0956D5BA}"/>
                  </a:ext>
                </a:extLst>
              </p:cNvPr>
              <p:cNvSpPr txBox="1"/>
              <p:nvPr/>
            </p:nvSpPr>
            <p:spPr>
              <a:xfrm>
                <a:off x="1767058" y="3064622"/>
                <a:ext cx="2209253" cy="52059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Countywide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Planning</a:t>
                </a:r>
                <a:r>
                  <a:rPr lang="es-419" sz="1600" i="1">
                    <a:cs typeface="Arial"/>
                  </a:rPr>
                  <a:t> &amp; </a:t>
                </a:r>
                <a:r>
                  <a:rPr lang="es-419" sz="1600" i="1" err="1">
                    <a:cs typeface="Arial"/>
                  </a:rPr>
                  <a:t>Development</a:t>
                </a:r>
                <a:endParaRPr lang="es-419" sz="1600" i="1">
                  <a:cs typeface="Arial"/>
                </a:endParaRPr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1B8A4CC-AE05-345B-F5FA-F60171A56E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253F3-A6EF-497C-BE2D-617EDDCC41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0" t="3473" r="2947" b="17989"/>
          <a:stretch/>
        </p:blipFill>
        <p:spPr>
          <a:xfrm>
            <a:off x="358384" y="4260581"/>
            <a:ext cx="1324565" cy="139605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50B873AE-1077-694B-B9D2-CC7268E6FD0B}"/>
              </a:ext>
            </a:extLst>
          </p:cNvPr>
          <p:cNvGrpSpPr/>
          <p:nvPr/>
        </p:nvGrpSpPr>
        <p:grpSpPr>
          <a:xfrm>
            <a:off x="4328831" y="2845491"/>
            <a:ext cx="5916213" cy="1480134"/>
            <a:chOff x="4498704" y="384765"/>
            <a:chExt cx="5916213" cy="1480134"/>
          </a:xfrm>
        </p:grpSpPr>
        <p:pic>
          <p:nvPicPr>
            <p:cNvPr id="42" name="Picture 41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2BADD075-DDA3-6388-608F-99FEBCB388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0B936E47-327A-5994-DC9C-34819DB0F692}"/>
                </a:ext>
              </a:extLst>
            </p:cNvPr>
            <p:cNvGrpSpPr/>
            <p:nvPr/>
          </p:nvGrpSpPr>
          <p:grpSpPr>
            <a:xfrm>
              <a:off x="5863934" y="391387"/>
              <a:ext cx="4550983" cy="581001"/>
              <a:chOff x="5863934" y="455081"/>
              <a:chExt cx="4550983" cy="545018"/>
            </a:xfrm>
          </p:grpSpPr>
          <p:sp>
            <p:nvSpPr>
              <p:cNvPr id="44" name="TextBox 20">
                <a:extLst>
                  <a:ext uri="{FF2B5EF4-FFF2-40B4-BE49-F238E27FC236}">
                    <a16:creationId xmlns:a16="http://schemas.microsoft.com/office/drawing/2014/main" id="{6CDE7AB8-71D2-93B3-DDEC-BE9B81C62AA6}"/>
                  </a:ext>
                </a:extLst>
              </p:cNvPr>
              <p:cNvSpPr txBox="1"/>
              <p:nvPr/>
            </p:nvSpPr>
            <p:spPr>
              <a:xfrm>
                <a:off x="5863934" y="455081"/>
                <a:ext cx="3764825" cy="34645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b="1"/>
                  <a:t>Lilian De Loza-Gutierrez</a:t>
                </a:r>
                <a:endParaRPr lang="es-419" b="1">
                  <a:ea typeface="Calibri"/>
                  <a:cs typeface="Calibri"/>
                </a:endParaRPr>
              </a:p>
            </p:txBody>
          </p:sp>
          <p:sp>
            <p:nvSpPr>
              <p:cNvPr id="45" name="TextBox 21">
                <a:extLst>
                  <a:ext uri="{FF2B5EF4-FFF2-40B4-BE49-F238E27FC236}">
                    <a16:creationId xmlns:a16="http://schemas.microsoft.com/office/drawing/2014/main" id="{E218F091-F4D2-7622-7D0B-69614CD39FBB}"/>
                  </a:ext>
                </a:extLst>
              </p:cNvPr>
              <p:cNvSpPr txBox="1"/>
              <p:nvPr/>
            </p:nvSpPr>
            <p:spPr>
              <a:xfrm>
                <a:off x="5863934" y="682513"/>
                <a:ext cx="4550983" cy="3175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1600" i="1" err="1">
                    <a:cs typeface="Arial"/>
                  </a:rPr>
                  <a:t>Community</a:t>
                </a:r>
                <a:r>
                  <a:rPr lang="es-419" sz="1600" i="1">
                    <a:cs typeface="Arial"/>
                  </a:rPr>
                  <a:t> </a:t>
                </a:r>
                <a:r>
                  <a:rPr lang="es-419" sz="1600" i="1" err="1">
                    <a:cs typeface="Arial"/>
                  </a:rPr>
                  <a:t>Relations</a:t>
                </a:r>
                <a:endParaRPr lang="es-419" sz="1600" i="1">
                  <a:cs typeface="Arial"/>
                </a:endParaRPr>
              </a:p>
            </p:txBody>
          </p:sp>
        </p:grpSp>
      </p:grpSp>
      <p:sp>
        <p:nvSpPr>
          <p:cNvPr id="29" name="TextBox 22">
            <a:extLst>
              <a:ext uri="{FF2B5EF4-FFF2-40B4-BE49-F238E27FC236}">
                <a16:creationId xmlns:a16="http://schemas.microsoft.com/office/drawing/2014/main" id="{7283386B-AF9C-F6FC-F7FB-CC96D8E8543C}"/>
              </a:ext>
            </a:extLst>
          </p:cNvPr>
          <p:cNvSpPr txBox="1"/>
          <p:nvPr/>
        </p:nvSpPr>
        <p:spPr>
          <a:xfrm>
            <a:off x="5694061" y="4409236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Lucy Delgadillo</a:t>
            </a:r>
            <a:endParaRPr lang="en-US"/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3570296-1A21-6647-E809-0D39AF71A994}"/>
              </a:ext>
            </a:extLst>
          </p:cNvPr>
          <p:cNvSpPr txBox="1"/>
          <p:nvPr/>
        </p:nvSpPr>
        <p:spPr>
          <a:xfrm>
            <a:off x="5694061" y="4658958"/>
            <a:ext cx="1879502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>
                <a:cs typeface="Arial"/>
              </a:rPr>
              <a:t>Highway Programs</a:t>
            </a:r>
            <a:endParaRPr lang="en-US" i="1"/>
          </a:p>
        </p:txBody>
      </p:sp>
      <p:sp>
        <p:nvSpPr>
          <p:cNvPr id="34" name="TextBox 24">
            <a:extLst>
              <a:ext uri="{FF2B5EF4-FFF2-40B4-BE49-F238E27FC236}">
                <a16:creationId xmlns:a16="http://schemas.microsoft.com/office/drawing/2014/main" id="{CCC5901D-37C5-DEE1-2C5E-BB6598F3A69A}"/>
              </a:ext>
            </a:extLst>
          </p:cNvPr>
          <p:cNvSpPr txBox="1"/>
          <p:nvPr/>
        </p:nvSpPr>
        <p:spPr>
          <a:xfrm>
            <a:off x="1762506" y="2774881"/>
            <a:ext cx="4265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b="1"/>
              <a:t>Avital Barnea</a:t>
            </a:r>
            <a:endParaRPr lang="es-419"/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BDB6F04F-3DD5-C053-1081-EA7668736997}"/>
              </a:ext>
            </a:extLst>
          </p:cNvPr>
          <p:cNvSpPr txBox="1"/>
          <p:nvPr/>
        </p:nvSpPr>
        <p:spPr>
          <a:xfrm>
            <a:off x="1754894" y="3093708"/>
            <a:ext cx="2907257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1600" i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Multimodal </a:t>
            </a:r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Integrated</a:t>
            </a:r>
            <a:endParaRPr lang="es-419" i="1">
              <a:solidFill>
                <a:srgbClr val="000000"/>
              </a:solidFill>
              <a:latin typeface="Calibri"/>
              <a:ea typeface="Calibri"/>
              <a:cs typeface="Calibri" panose="020F0502020204030204"/>
            </a:endParaRPr>
          </a:p>
          <a:p>
            <a:r>
              <a:rPr lang="es-419" sz="1600" i="1" err="1">
                <a:solidFill>
                  <a:srgbClr val="000000"/>
                </a:solidFill>
                <a:latin typeface="Calibri"/>
                <a:ea typeface="Calibri"/>
                <a:cs typeface="Arial"/>
              </a:rPr>
              <a:t>Planning</a:t>
            </a:r>
            <a:endParaRPr lang="es-419" i="1">
              <a:cs typeface="Calibri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B64CE3-399E-6564-BC44-96DA66B756E4}"/>
              </a:ext>
            </a:extLst>
          </p:cNvPr>
          <p:cNvGrpSpPr/>
          <p:nvPr/>
        </p:nvGrpSpPr>
        <p:grpSpPr>
          <a:xfrm>
            <a:off x="8526542" y="1245535"/>
            <a:ext cx="4175227" cy="1414879"/>
            <a:chOff x="4469014" y="502949"/>
            <a:chExt cx="4175227" cy="1414879"/>
          </a:xfrm>
        </p:grpSpPr>
        <p:sp>
          <p:nvSpPr>
            <p:cNvPr id="39" name="TextBox 27">
              <a:extLst>
                <a:ext uri="{FF2B5EF4-FFF2-40B4-BE49-F238E27FC236}">
                  <a16:creationId xmlns:a16="http://schemas.microsoft.com/office/drawing/2014/main" id="{7FAB628F-81A1-8CE9-A77C-0074842D600E}"/>
                </a:ext>
              </a:extLst>
            </p:cNvPr>
            <p:cNvSpPr txBox="1"/>
            <p:nvPr/>
          </p:nvSpPr>
          <p:spPr>
            <a:xfrm>
              <a:off x="5736984" y="528658"/>
              <a:ext cx="1992063" cy="369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b="1"/>
                <a:t>Jessica Medina</a:t>
              </a:r>
            </a:p>
          </p:txBody>
        </p:sp>
        <p:sp>
          <p:nvSpPr>
            <p:cNvPr id="40" name="TextBox 28">
              <a:extLst>
                <a:ext uri="{FF2B5EF4-FFF2-40B4-BE49-F238E27FC236}">
                  <a16:creationId xmlns:a16="http://schemas.microsoft.com/office/drawing/2014/main" id="{45AA7654-73F2-6505-4E51-A141FC899CA5}"/>
                </a:ext>
              </a:extLst>
            </p:cNvPr>
            <p:cNvSpPr txBox="1"/>
            <p:nvPr/>
          </p:nvSpPr>
          <p:spPr>
            <a:xfrm>
              <a:off x="5736984" y="797093"/>
              <a:ext cx="2907257" cy="33855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419" sz="1600" i="1" err="1">
                  <a:cs typeface="Arial"/>
                </a:rPr>
                <a:t>Equity</a:t>
              </a:r>
              <a:r>
                <a:rPr lang="es-419" sz="1600" i="1">
                  <a:cs typeface="Arial"/>
                </a:rPr>
                <a:t> and </a:t>
              </a:r>
              <a:r>
                <a:rPr lang="es-419" sz="1600" i="1" err="1">
                  <a:cs typeface="Arial"/>
                </a:rPr>
                <a:t>Race</a:t>
              </a:r>
              <a:endParaRPr lang="es-419" sz="1600" i="1">
                <a:cs typeface="Arial"/>
              </a:endParaRPr>
            </a:p>
          </p:txBody>
        </p:sp>
        <p:pic>
          <p:nvPicPr>
            <p:cNvPr id="41" name="Picture 40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3CFA2694-A3BB-1F7F-92D0-95D73F18CFB0}"/>
                </a:ext>
              </a:extLst>
            </p:cNvPr>
            <p:cNvPicPr>
              <a:picLocks noGrp="1"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1" t="19159" r="25295" b="31037"/>
            <a:stretch/>
          </p:blipFill>
          <p:spPr>
            <a:xfrm>
              <a:off x="4469014" y="502949"/>
              <a:ext cx="1181100" cy="14148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</p:pic>
      </p:grpSp>
      <p:pic>
        <p:nvPicPr>
          <p:cNvPr id="37" name="Picture 3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DF50A45-264C-C5EC-F34F-F416E5F11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235" y="2703113"/>
            <a:ext cx="1354394" cy="1366684"/>
          </a:xfrm>
          <a:prstGeom prst="rect">
            <a:avLst/>
          </a:prstGeom>
        </p:spPr>
      </p:pic>
      <p:pic>
        <p:nvPicPr>
          <p:cNvPr id="38" name="Picture 37" descr="A person in a red jacket&#10;&#10;Description automatically generated">
            <a:extLst>
              <a:ext uri="{FF2B5EF4-FFF2-40B4-BE49-F238E27FC236}">
                <a16:creationId xmlns:a16="http://schemas.microsoft.com/office/drawing/2014/main" id="{5FF54306-0E3E-5A1D-C736-53F04E77126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1381" r="6855"/>
          <a:stretch/>
        </p:blipFill>
        <p:spPr>
          <a:xfrm>
            <a:off x="4310253" y="4412281"/>
            <a:ext cx="1272275" cy="138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78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B0D3FD0-AC5E-B93A-2815-C718AD7C8018}"/>
              </a:ext>
            </a:extLst>
          </p:cNvPr>
          <p:cNvSpPr txBox="1">
            <a:spLocks/>
          </p:cNvSpPr>
          <p:nvPr/>
        </p:nvSpPr>
        <p:spPr>
          <a:xfrm>
            <a:off x="359456" y="-174"/>
            <a:ext cx="11323491" cy="36961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Measure R/M Investment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Summary 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–  </a:t>
            </a:r>
            <a:endParaRPr lang="en-US"/>
          </a:p>
          <a:p>
            <a:pPr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Active Transportation</a:t>
            </a:r>
            <a:endParaRPr lang="en-US">
              <a:ea typeface="+mj-ea"/>
              <a:cs typeface="+mj-cs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6BD7242-515A-143E-A8B5-F27B52FA4E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131088"/>
              </p:ext>
            </p:extLst>
          </p:nvPr>
        </p:nvGraphicFramePr>
        <p:xfrm>
          <a:off x="199847" y="1011068"/>
          <a:ext cx="11483070" cy="49469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0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1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5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55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22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6575"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Project</a:t>
                      </a:r>
                      <a:r>
                        <a:rPr lang="es-419" sz="1400" b="1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ID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spc="-5" err="1">
                          <a:latin typeface="Calibri"/>
                          <a:cs typeface="Calibri"/>
                        </a:rPr>
                        <a:t>Name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s-419" sz="1400" b="1" err="1">
                          <a:latin typeface="Calibri"/>
                          <a:cs typeface="Calibri"/>
                        </a:rPr>
                        <a:t>Phase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795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LB-ELA_0017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39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Regionally significant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bike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projects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from the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Metro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Active 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6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$15.7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$41.4**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5576767"/>
                  </a:ext>
                </a:extLst>
              </a:tr>
              <a:tr h="57197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LB-ELA_0008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Blue Line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First/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Last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Mile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Plan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Improvements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300">
                        <a:latin typeface="Times New Roman"/>
                        <a:cs typeface="Times New Roman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$9.8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$13.5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LB-ELA_0111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lang="en-US" sz="1400" spc="-15">
                          <a:latin typeface="Calibri"/>
                          <a:cs typeface="Calibri"/>
                        </a:rPr>
                        <a:t>Southeast Gateway Line Bike</a:t>
                      </a:r>
                      <a:r>
                        <a:rPr sz="1400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>
                          <a:latin typeface="Calibri"/>
                          <a:cs typeface="Calibri"/>
                        </a:rPr>
                        <a:t>&amp;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Pedestrian</a:t>
                      </a:r>
                      <a:r>
                        <a:rPr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>
                          <a:latin typeface="Calibri"/>
                          <a:cs typeface="Calibri"/>
                        </a:rPr>
                        <a:t>Trail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$3.8</a:t>
                      </a: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1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$7.6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4097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6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1343192"/>
                  </a:ext>
                </a:extLst>
              </a:tr>
              <a:tr h="6554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8255" algn="ctr">
                        <a:lnSpc>
                          <a:spcPct val="100000"/>
                        </a:lnSpc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LB-ELA_0006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78740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Rail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to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River Active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Transportation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Corridor Segment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B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endParaRPr lang="en-US" sz="600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$3.2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$6.3</a:t>
                      </a:r>
                    </a:p>
                  </a:txBody>
                  <a:tcPr marL="0" marR="0" marT="635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6688"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LB-ELA_0165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spc="-5">
                          <a:latin typeface="Calibri"/>
                          <a:cs typeface="Calibri"/>
                        </a:rPr>
                        <a:t>Compton </a:t>
                      </a:r>
                      <a:r>
                        <a:rPr lang="es-419" sz="1400" spc="-10">
                          <a:latin typeface="Calibri"/>
                          <a:cs typeface="Calibri"/>
                        </a:rPr>
                        <a:t>Creek </a:t>
                      </a:r>
                      <a:r>
                        <a:rPr lang="es-419" sz="1400" spc="-15" err="1">
                          <a:latin typeface="Calibri"/>
                          <a:cs typeface="Calibri"/>
                        </a:rPr>
                        <a:t>Bike</a:t>
                      </a:r>
                      <a:r>
                        <a:rPr lang="es-419" sz="140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spc="-5" err="1">
                          <a:latin typeface="Calibri"/>
                          <a:cs typeface="Calibri"/>
                        </a:rPr>
                        <a:t>Underpasses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$0.5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  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err="1">
                          <a:latin typeface="Calibri"/>
                          <a:cs typeface="Calibri"/>
                        </a:rPr>
                        <a:t>Initial</a:t>
                      </a:r>
                      <a:r>
                        <a:rPr lang="es-419" sz="1400" b="1" spc="-6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$32.9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s-419" sz="1400" b="1" kern="1200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955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r>
                        <a:rPr lang="es-419" sz="1400" b="1" spc="-5"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lang="es-419" sz="1400" b="1" spc="-70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0" err="1">
                          <a:latin typeface="Calibri"/>
                          <a:cs typeface="Calibri"/>
                        </a:rPr>
                        <a:t>Program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$57.1</a:t>
                      </a:r>
                    </a:p>
                  </a:txBody>
                  <a:tcPr marL="0" marR="0" marT="1555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8704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lang="es-419"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lang="es-419"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Active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Transportation</a:t>
                      </a:r>
                      <a:r>
                        <a:rPr lang="es-419" sz="1400" b="1" spc="4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400" b="1" spc="-15" err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lang="es-419" sz="1400" err="1">
                        <a:latin typeface="Calibri"/>
                        <a:cs typeface="Calibri"/>
                      </a:endParaRPr>
                    </a:p>
                  </a:txBody>
                  <a:tcPr marL="0" marR="0" marT="13970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403225" marR="571500" indent="-117475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915"/>
                        </a:spcBef>
                        <a:tabLst>
                          <a:tab pos="973138" algn="l"/>
                        </a:tabLst>
                      </a:pPr>
                      <a:r>
                        <a:rPr lang="en-US" sz="1400" b="1" kern="1200" spc="-5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$90.0</a:t>
                      </a:r>
                    </a:p>
                  </a:txBody>
                  <a:tcPr marL="0" marR="0" marT="1562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40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574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F5B5562F-A2CD-3477-6918-6D0F0837CC4F}"/>
              </a:ext>
            </a:extLst>
          </p:cNvPr>
          <p:cNvSpPr txBox="1"/>
          <p:nvPr/>
        </p:nvSpPr>
        <p:spPr>
          <a:xfrm>
            <a:off x="7606160" y="6216919"/>
            <a:ext cx="40767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/>
              <a:t>*Estimated project costs are totaled from individual city submissions.</a:t>
            </a:r>
          </a:p>
          <a:p>
            <a:r>
              <a:rPr lang="en-US" sz="1100" i="1"/>
              <a:t>**Estimated project cost based on miles of bike facilities.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558CF3-3D85-AACA-BA14-B5BB566240C4}"/>
              </a:ext>
            </a:extLst>
          </p:cNvPr>
          <p:cNvGrpSpPr/>
          <p:nvPr/>
        </p:nvGrpSpPr>
        <p:grpSpPr>
          <a:xfrm>
            <a:off x="10909415" y="51073"/>
            <a:ext cx="852404" cy="834654"/>
            <a:chOff x="573587" y="438193"/>
            <a:chExt cx="1108897" cy="108580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2BF0604-11E2-2EDC-FD98-4E7E3A66FFC9}"/>
                </a:ext>
              </a:extLst>
            </p:cNvPr>
            <p:cNvGrpSpPr/>
            <p:nvPr/>
          </p:nvGrpSpPr>
          <p:grpSpPr>
            <a:xfrm>
              <a:off x="573587" y="438193"/>
              <a:ext cx="1108897" cy="1085807"/>
              <a:chOff x="2089013" y="5267323"/>
              <a:chExt cx="1263834" cy="1237518"/>
            </a:xfrm>
          </p:grpSpPr>
          <p:sp>
            <p:nvSpPr>
              <p:cNvPr id="9" name="Graphic 15" descr="Alien Face with solid fill">
                <a:extLst>
                  <a:ext uri="{FF2B5EF4-FFF2-40B4-BE49-F238E27FC236}">
                    <a16:creationId xmlns:a16="http://schemas.microsoft.com/office/drawing/2014/main" id="{A75DB7ED-20F9-FD52-4B63-68116A577FEF}"/>
                  </a:ext>
                </a:extLst>
              </p:cNvPr>
              <p:cNvSpPr/>
              <p:nvPr/>
            </p:nvSpPr>
            <p:spPr>
              <a:xfrm>
                <a:off x="2279195" y="5384198"/>
                <a:ext cx="883470" cy="1028721"/>
              </a:xfrm>
              <a:custGeom>
                <a:avLst/>
                <a:gdLst>
                  <a:gd name="connsiteX0" fmla="*/ 390599 w 757589"/>
                  <a:gd name="connsiteY0" fmla="*/ 182 h 882145"/>
                  <a:gd name="connsiteX1" fmla="*/ 182 w 757589"/>
                  <a:gd name="connsiteY1" fmla="*/ 359469 h 882145"/>
                  <a:gd name="connsiteX2" fmla="*/ 0 w 757589"/>
                  <a:gd name="connsiteY2" fmla="*/ 370974 h 882145"/>
                  <a:gd name="connsiteX3" fmla="*/ 352221 w 757589"/>
                  <a:gd name="connsiteY3" fmla="*/ 874251 h 882145"/>
                  <a:gd name="connsiteX4" fmla="*/ 406044 w 757589"/>
                  <a:gd name="connsiteY4" fmla="*/ 874733 h 882145"/>
                  <a:gd name="connsiteX5" fmla="*/ 756560 w 757589"/>
                  <a:gd name="connsiteY5" fmla="*/ 401579 h 882145"/>
                  <a:gd name="connsiteX6" fmla="*/ 390599 w 757589"/>
                  <a:gd name="connsiteY6" fmla="*/ 182 h 882145"/>
                  <a:gd name="connsiteX7" fmla="*/ 101028 w 757589"/>
                  <a:gd name="connsiteY7" fmla="*/ 403755 h 882145"/>
                  <a:gd name="connsiteX8" fmla="*/ 101028 w 757589"/>
                  <a:gd name="connsiteY8" fmla="*/ 333878 h 882145"/>
                  <a:gd name="connsiteX9" fmla="*/ 185020 w 757589"/>
                  <a:gd name="connsiteY9" fmla="*/ 333878 h 882145"/>
                  <a:gd name="connsiteX10" fmla="*/ 315712 w 757589"/>
                  <a:gd name="connsiteY10" fmla="*/ 461848 h 882145"/>
                  <a:gd name="connsiteX11" fmla="*/ 315712 w 757589"/>
                  <a:gd name="connsiteY11" fmla="*/ 531726 h 882145"/>
                  <a:gd name="connsiteX12" fmla="*/ 231720 w 757589"/>
                  <a:gd name="connsiteY12" fmla="*/ 531726 h 882145"/>
                  <a:gd name="connsiteX13" fmla="*/ 101028 w 757589"/>
                  <a:gd name="connsiteY13" fmla="*/ 403755 h 882145"/>
                  <a:gd name="connsiteX14" fmla="*/ 416740 w 757589"/>
                  <a:gd name="connsiteY14" fmla="*/ 729574 h 882145"/>
                  <a:gd name="connsiteX15" fmla="*/ 340969 w 757589"/>
                  <a:gd name="connsiteY15" fmla="*/ 729574 h 882145"/>
                  <a:gd name="connsiteX16" fmla="*/ 315712 w 757589"/>
                  <a:gd name="connsiteY16" fmla="*/ 704843 h 882145"/>
                  <a:gd name="connsiteX17" fmla="*/ 340969 w 757589"/>
                  <a:gd name="connsiteY17" fmla="*/ 680112 h 882145"/>
                  <a:gd name="connsiteX18" fmla="*/ 416740 w 757589"/>
                  <a:gd name="connsiteY18" fmla="*/ 680112 h 882145"/>
                  <a:gd name="connsiteX19" fmla="*/ 441997 w 757589"/>
                  <a:gd name="connsiteY19" fmla="*/ 704843 h 882145"/>
                  <a:gd name="connsiteX20" fmla="*/ 416740 w 757589"/>
                  <a:gd name="connsiteY20" fmla="*/ 729574 h 882145"/>
                  <a:gd name="connsiteX21" fmla="*/ 656681 w 757589"/>
                  <a:gd name="connsiteY21" fmla="*/ 403755 h 882145"/>
                  <a:gd name="connsiteX22" fmla="*/ 525989 w 757589"/>
                  <a:gd name="connsiteY22" fmla="*/ 531726 h 882145"/>
                  <a:gd name="connsiteX23" fmla="*/ 441997 w 757589"/>
                  <a:gd name="connsiteY23" fmla="*/ 531726 h 882145"/>
                  <a:gd name="connsiteX24" fmla="*/ 441997 w 757589"/>
                  <a:gd name="connsiteY24" fmla="*/ 461848 h 882145"/>
                  <a:gd name="connsiteX25" fmla="*/ 572689 w 757589"/>
                  <a:gd name="connsiteY25" fmla="*/ 333878 h 882145"/>
                  <a:gd name="connsiteX26" fmla="*/ 656681 w 757589"/>
                  <a:gd name="connsiteY2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101028 w 757590"/>
                  <a:gd name="connsiteY7" fmla="*/ 403755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101028 w 757590"/>
                  <a:gd name="connsiteY12" fmla="*/ 403755 h 882145"/>
                  <a:gd name="connsiteX13" fmla="*/ 416740 w 757590"/>
                  <a:gd name="connsiteY13" fmla="*/ 729574 h 882145"/>
                  <a:gd name="connsiteX14" fmla="*/ 340969 w 757590"/>
                  <a:gd name="connsiteY14" fmla="*/ 729574 h 882145"/>
                  <a:gd name="connsiteX15" fmla="*/ 315712 w 757590"/>
                  <a:gd name="connsiteY15" fmla="*/ 704843 h 882145"/>
                  <a:gd name="connsiteX16" fmla="*/ 340969 w 757590"/>
                  <a:gd name="connsiteY16" fmla="*/ 680112 h 882145"/>
                  <a:gd name="connsiteX17" fmla="*/ 416740 w 757590"/>
                  <a:gd name="connsiteY17" fmla="*/ 680112 h 882145"/>
                  <a:gd name="connsiteX18" fmla="*/ 441997 w 757590"/>
                  <a:gd name="connsiteY18" fmla="*/ 704843 h 882145"/>
                  <a:gd name="connsiteX19" fmla="*/ 416740 w 757590"/>
                  <a:gd name="connsiteY19" fmla="*/ 729574 h 882145"/>
                  <a:gd name="connsiteX20" fmla="*/ 656681 w 757590"/>
                  <a:gd name="connsiteY20" fmla="*/ 403755 h 882145"/>
                  <a:gd name="connsiteX21" fmla="*/ 525989 w 757590"/>
                  <a:gd name="connsiteY21" fmla="*/ 531726 h 882145"/>
                  <a:gd name="connsiteX22" fmla="*/ 441997 w 757590"/>
                  <a:gd name="connsiteY22" fmla="*/ 531726 h 882145"/>
                  <a:gd name="connsiteX23" fmla="*/ 441997 w 757590"/>
                  <a:gd name="connsiteY23" fmla="*/ 461848 h 882145"/>
                  <a:gd name="connsiteX24" fmla="*/ 572689 w 757590"/>
                  <a:gd name="connsiteY24" fmla="*/ 333878 h 882145"/>
                  <a:gd name="connsiteX25" fmla="*/ 656681 w 757590"/>
                  <a:gd name="connsiteY25" fmla="*/ 333878 h 882145"/>
                  <a:gd name="connsiteX26" fmla="*/ 656681 w 757590"/>
                  <a:gd name="connsiteY26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231720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231720 w 757590"/>
                  <a:gd name="connsiteY11" fmla="*/ 531726 h 882145"/>
                  <a:gd name="connsiteX12" fmla="*/ 416740 w 757590"/>
                  <a:gd name="connsiteY12" fmla="*/ 729574 h 882145"/>
                  <a:gd name="connsiteX13" fmla="*/ 340969 w 757590"/>
                  <a:gd name="connsiteY13" fmla="*/ 729574 h 882145"/>
                  <a:gd name="connsiteX14" fmla="*/ 315712 w 757590"/>
                  <a:gd name="connsiteY14" fmla="*/ 704843 h 882145"/>
                  <a:gd name="connsiteX15" fmla="*/ 340969 w 757590"/>
                  <a:gd name="connsiteY15" fmla="*/ 680112 h 882145"/>
                  <a:gd name="connsiteX16" fmla="*/ 416740 w 757590"/>
                  <a:gd name="connsiteY16" fmla="*/ 680112 h 882145"/>
                  <a:gd name="connsiteX17" fmla="*/ 441997 w 757590"/>
                  <a:gd name="connsiteY17" fmla="*/ 704843 h 882145"/>
                  <a:gd name="connsiteX18" fmla="*/ 416740 w 757590"/>
                  <a:gd name="connsiteY18" fmla="*/ 729574 h 882145"/>
                  <a:gd name="connsiteX19" fmla="*/ 656681 w 757590"/>
                  <a:gd name="connsiteY19" fmla="*/ 403755 h 882145"/>
                  <a:gd name="connsiteX20" fmla="*/ 525989 w 757590"/>
                  <a:gd name="connsiteY20" fmla="*/ 531726 h 882145"/>
                  <a:gd name="connsiteX21" fmla="*/ 441997 w 757590"/>
                  <a:gd name="connsiteY21" fmla="*/ 531726 h 882145"/>
                  <a:gd name="connsiteX22" fmla="*/ 441997 w 757590"/>
                  <a:gd name="connsiteY22" fmla="*/ 461848 h 882145"/>
                  <a:gd name="connsiteX23" fmla="*/ 572689 w 757590"/>
                  <a:gd name="connsiteY23" fmla="*/ 333878 h 882145"/>
                  <a:gd name="connsiteX24" fmla="*/ 656681 w 757590"/>
                  <a:gd name="connsiteY24" fmla="*/ 333878 h 882145"/>
                  <a:gd name="connsiteX25" fmla="*/ 656681 w 757590"/>
                  <a:gd name="connsiteY25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461848 h 882145"/>
                  <a:gd name="connsiteX10" fmla="*/ 315712 w 757590"/>
                  <a:gd name="connsiteY10" fmla="*/ 531726 h 882145"/>
                  <a:gd name="connsiteX11" fmla="*/ 416740 w 757590"/>
                  <a:gd name="connsiteY11" fmla="*/ 729574 h 882145"/>
                  <a:gd name="connsiteX12" fmla="*/ 340969 w 757590"/>
                  <a:gd name="connsiteY12" fmla="*/ 729574 h 882145"/>
                  <a:gd name="connsiteX13" fmla="*/ 315712 w 757590"/>
                  <a:gd name="connsiteY13" fmla="*/ 704843 h 882145"/>
                  <a:gd name="connsiteX14" fmla="*/ 340969 w 757590"/>
                  <a:gd name="connsiteY14" fmla="*/ 680112 h 882145"/>
                  <a:gd name="connsiteX15" fmla="*/ 416740 w 757590"/>
                  <a:gd name="connsiteY15" fmla="*/ 680112 h 882145"/>
                  <a:gd name="connsiteX16" fmla="*/ 441997 w 757590"/>
                  <a:gd name="connsiteY16" fmla="*/ 704843 h 882145"/>
                  <a:gd name="connsiteX17" fmla="*/ 416740 w 757590"/>
                  <a:gd name="connsiteY17" fmla="*/ 729574 h 882145"/>
                  <a:gd name="connsiteX18" fmla="*/ 656681 w 757590"/>
                  <a:gd name="connsiteY18" fmla="*/ 403755 h 882145"/>
                  <a:gd name="connsiteX19" fmla="*/ 525989 w 757590"/>
                  <a:gd name="connsiteY19" fmla="*/ 531726 h 882145"/>
                  <a:gd name="connsiteX20" fmla="*/ 441997 w 757590"/>
                  <a:gd name="connsiteY20" fmla="*/ 531726 h 882145"/>
                  <a:gd name="connsiteX21" fmla="*/ 441997 w 757590"/>
                  <a:gd name="connsiteY21" fmla="*/ 461848 h 882145"/>
                  <a:gd name="connsiteX22" fmla="*/ 572689 w 757590"/>
                  <a:gd name="connsiteY22" fmla="*/ 333878 h 882145"/>
                  <a:gd name="connsiteX23" fmla="*/ 656681 w 757590"/>
                  <a:gd name="connsiteY23" fmla="*/ 333878 h 882145"/>
                  <a:gd name="connsiteX24" fmla="*/ 656681 w 757590"/>
                  <a:gd name="connsiteY24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531726 h 882145"/>
                  <a:gd name="connsiteX8" fmla="*/ 101028 w 757590"/>
                  <a:gd name="connsiteY8" fmla="*/ 333878 h 882145"/>
                  <a:gd name="connsiteX9" fmla="*/ 315712 w 757590"/>
                  <a:gd name="connsiteY9" fmla="*/ 531726 h 882145"/>
                  <a:gd name="connsiteX10" fmla="*/ 416740 w 757590"/>
                  <a:gd name="connsiteY10" fmla="*/ 729574 h 882145"/>
                  <a:gd name="connsiteX11" fmla="*/ 340969 w 757590"/>
                  <a:gd name="connsiteY11" fmla="*/ 729574 h 882145"/>
                  <a:gd name="connsiteX12" fmla="*/ 315712 w 757590"/>
                  <a:gd name="connsiteY12" fmla="*/ 704843 h 882145"/>
                  <a:gd name="connsiteX13" fmla="*/ 340969 w 757590"/>
                  <a:gd name="connsiteY13" fmla="*/ 680112 h 882145"/>
                  <a:gd name="connsiteX14" fmla="*/ 416740 w 757590"/>
                  <a:gd name="connsiteY14" fmla="*/ 680112 h 882145"/>
                  <a:gd name="connsiteX15" fmla="*/ 441997 w 757590"/>
                  <a:gd name="connsiteY15" fmla="*/ 704843 h 882145"/>
                  <a:gd name="connsiteX16" fmla="*/ 416740 w 757590"/>
                  <a:gd name="connsiteY16" fmla="*/ 729574 h 882145"/>
                  <a:gd name="connsiteX17" fmla="*/ 656681 w 757590"/>
                  <a:gd name="connsiteY17" fmla="*/ 403755 h 882145"/>
                  <a:gd name="connsiteX18" fmla="*/ 525989 w 757590"/>
                  <a:gd name="connsiteY18" fmla="*/ 531726 h 882145"/>
                  <a:gd name="connsiteX19" fmla="*/ 441997 w 757590"/>
                  <a:gd name="connsiteY19" fmla="*/ 531726 h 882145"/>
                  <a:gd name="connsiteX20" fmla="*/ 441997 w 757590"/>
                  <a:gd name="connsiteY20" fmla="*/ 461848 h 882145"/>
                  <a:gd name="connsiteX21" fmla="*/ 572689 w 757590"/>
                  <a:gd name="connsiteY21" fmla="*/ 333878 h 882145"/>
                  <a:gd name="connsiteX22" fmla="*/ 656681 w 757590"/>
                  <a:gd name="connsiteY22" fmla="*/ 333878 h 882145"/>
                  <a:gd name="connsiteX23" fmla="*/ 656681 w 757590"/>
                  <a:gd name="connsiteY23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441997 w 757590"/>
                  <a:gd name="connsiteY17" fmla="*/ 461848 h 882145"/>
                  <a:gd name="connsiteX18" fmla="*/ 572689 w 757590"/>
                  <a:gd name="connsiteY18" fmla="*/ 333878 h 882145"/>
                  <a:gd name="connsiteX19" fmla="*/ 656681 w 757590"/>
                  <a:gd name="connsiteY19" fmla="*/ 333878 h 882145"/>
                  <a:gd name="connsiteX20" fmla="*/ 656681 w 757590"/>
                  <a:gd name="connsiteY20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441997 w 757590"/>
                  <a:gd name="connsiteY16" fmla="*/ 531726 h 882145"/>
                  <a:gd name="connsiteX17" fmla="*/ 572689 w 757590"/>
                  <a:gd name="connsiteY17" fmla="*/ 333878 h 882145"/>
                  <a:gd name="connsiteX18" fmla="*/ 656681 w 757590"/>
                  <a:gd name="connsiteY18" fmla="*/ 333878 h 882145"/>
                  <a:gd name="connsiteX19" fmla="*/ 656681 w 757590"/>
                  <a:gd name="connsiteY19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25989 w 757590"/>
                  <a:gd name="connsiteY15" fmla="*/ 531726 h 882145"/>
                  <a:gd name="connsiteX16" fmla="*/ 572689 w 757590"/>
                  <a:gd name="connsiteY16" fmla="*/ 333878 h 882145"/>
                  <a:gd name="connsiteX17" fmla="*/ 656681 w 757590"/>
                  <a:gd name="connsiteY17" fmla="*/ 333878 h 882145"/>
                  <a:gd name="connsiteX18" fmla="*/ 656681 w 757590"/>
                  <a:gd name="connsiteY18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403755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17" fmla="*/ 656681 w 757590"/>
                  <a:gd name="connsiteY17" fmla="*/ 403755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14" fmla="*/ 656681 w 757590"/>
                  <a:gd name="connsiteY14" fmla="*/ 333878 h 882145"/>
                  <a:gd name="connsiteX15" fmla="*/ 572689 w 757590"/>
                  <a:gd name="connsiteY15" fmla="*/ 333878 h 882145"/>
                  <a:gd name="connsiteX16" fmla="*/ 656681 w 757590"/>
                  <a:gd name="connsiteY16" fmla="*/ 333878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729574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13" fmla="*/ 416740 w 757590"/>
                  <a:gd name="connsiteY13" fmla="*/ 729574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41997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12" fmla="*/ 441997 w 757590"/>
                  <a:gd name="connsiteY12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340969 w 757590"/>
                  <a:gd name="connsiteY10" fmla="*/ 680112 h 882145"/>
                  <a:gd name="connsiteX11" fmla="*/ 416740 w 757590"/>
                  <a:gd name="connsiteY11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416740 w 757590"/>
                  <a:gd name="connsiteY7" fmla="*/ 680112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10" fmla="*/ 416740 w 757590"/>
                  <a:gd name="connsiteY10" fmla="*/ 680112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  <a:gd name="connsiteX7" fmla="*/ 315712 w 757590"/>
                  <a:gd name="connsiteY7" fmla="*/ 704843 h 882145"/>
                  <a:gd name="connsiteX8" fmla="*/ 340969 w 757590"/>
                  <a:gd name="connsiteY8" fmla="*/ 729574 h 882145"/>
                  <a:gd name="connsiteX9" fmla="*/ 315712 w 757590"/>
                  <a:gd name="connsiteY9" fmla="*/ 704843 h 882145"/>
                  <a:gd name="connsiteX0" fmla="*/ 390599 w 757590"/>
                  <a:gd name="connsiteY0" fmla="*/ 182 h 882145"/>
                  <a:gd name="connsiteX1" fmla="*/ 182 w 757590"/>
                  <a:gd name="connsiteY1" fmla="*/ 359469 h 882145"/>
                  <a:gd name="connsiteX2" fmla="*/ 0 w 757590"/>
                  <a:gd name="connsiteY2" fmla="*/ 370974 h 882145"/>
                  <a:gd name="connsiteX3" fmla="*/ 352221 w 757590"/>
                  <a:gd name="connsiteY3" fmla="*/ 874251 h 882145"/>
                  <a:gd name="connsiteX4" fmla="*/ 406044 w 757590"/>
                  <a:gd name="connsiteY4" fmla="*/ 874733 h 882145"/>
                  <a:gd name="connsiteX5" fmla="*/ 756560 w 757590"/>
                  <a:gd name="connsiteY5" fmla="*/ 401579 h 882145"/>
                  <a:gd name="connsiteX6" fmla="*/ 390599 w 757590"/>
                  <a:gd name="connsiteY6" fmla="*/ 182 h 882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7590" h="882145">
                    <a:moveTo>
                      <a:pt x="390599" y="182"/>
                    </a:moveTo>
                    <a:cubicBezTo>
                      <a:pt x="181464" y="-6169"/>
                      <a:pt x="6668" y="154689"/>
                      <a:pt x="182" y="359469"/>
                    </a:cubicBezTo>
                    <a:cubicBezTo>
                      <a:pt x="61" y="363303"/>
                      <a:pt x="0" y="367139"/>
                      <a:pt x="0" y="370974"/>
                    </a:cubicBezTo>
                    <a:cubicBezTo>
                      <a:pt x="0" y="630007"/>
                      <a:pt x="266006" y="819595"/>
                      <a:pt x="352221" y="874251"/>
                    </a:cubicBezTo>
                    <a:cubicBezTo>
                      <a:pt x="368553" y="884600"/>
                      <a:pt x="389520" y="884788"/>
                      <a:pt x="406044" y="874733"/>
                    </a:cubicBezTo>
                    <a:cubicBezTo>
                      <a:pt x="489505" y="824195"/>
                      <a:pt x="737617" y="653625"/>
                      <a:pt x="756560" y="401579"/>
                    </a:cubicBezTo>
                    <a:cubicBezTo>
                      <a:pt x="772320" y="191798"/>
                      <a:pt x="605321" y="6538"/>
                      <a:pt x="390599" y="182"/>
                    </a:cubicBezTo>
                    <a:close/>
                  </a:path>
                </a:pathLst>
              </a:custGeom>
              <a:solidFill>
                <a:schemeClr val="bg1"/>
              </a:solidFill>
              <a:ln w="126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10" name="Graphic 9" descr="Alien Face with solid fill">
                <a:extLst>
                  <a:ext uri="{FF2B5EF4-FFF2-40B4-BE49-F238E27FC236}">
                    <a16:creationId xmlns:a16="http://schemas.microsoft.com/office/drawing/2014/main" id="{2C345798-F4A4-31A3-D0F7-22D5266BC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114764" y="5302959"/>
                <a:ext cx="1212334" cy="1187090"/>
              </a:xfrm>
              <a:prstGeom prst="rect">
                <a:avLst/>
              </a:prstGeom>
            </p:spPr>
          </p:pic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27FF6674-C4CB-6941-8F64-22CF608F3C12}"/>
                  </a:ext>
                </a:extLst>
              </p:cNvPr>
              <p:cNvGrpSpPr/>
              <p:nvPr/>
            </p:nvGrpSpPr>
            <p:grpSpPr>
              <a:xfrm>
                <a:off x="2089013" y="5267323"/>
                <a:ext cx="1263834" cy="1237518"/>
                <a:chOff x="533401" y="475766"/>
                <a:chExt cx="1127760" cy="1104277"/>
              </a:xfrm>
            </p:grpSpPr>
            <p:pic>
              <p:nvPicPr>
                <p:cNvPr id="12" name="Graphic 11" descr="Alien Face with solid fill">
                  <a:extLst>
                    <a:ext uri="{FF2B5EF4-FFF2-40B4-BE49-F238E27FC236}">
                      <a16:creationId xmlns:a16="http://schemas.microsoft.com/office/drawing/2014/main" id="{521F6A1E-5A24-CADC-B67F-A4913D012E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3401" y="475766"/>
                  <a:ext cx="1127760" cy="1104277"/>
                </a:xfrm>
                <a:prstGeom prst="rect">
                  <a:avLst/>
                </a:prstGeom>
              </p:spPr>
            </p:pic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0C3F4C0-A463-3826-7BF4-813133337522}"/>
                    </a:ext>
                  </a:extLst>
                </p:cNvPr>
                <p:cNvSpPr/>
                <p:nvPr/>
              </p:nvSpPr>
              <p:spPr>
                <a:xfrm>
                  <a:off x="818696" y="727267"/>
                  <a:ext cx="568144" cy="602281"/>
                </a:xfrm>
                <a:prstGeom prst="ellipse">
                  <a:avLst/>
                </a:prstGeom>
                <a:solidFill>
                  <a:srgbClr val="6EB14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FB04F486-8CDA-5455-9252-3309AA699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110" y="700328"/>
              <a:ext cx="561536" cy="561536"/>
            </a:xfrm>
            <a:prstGeom prst="rect">
              <a:avLst/>
            </a:prstGeom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95106C8E-004B-8FCE-F135-8006DEF73DAF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7950463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aption:Ariel view of a complete street in NC">
            <a:extLst>
              <a:ext uri="{FF2B5EF4-FFF2-40B4-BE49-F238E27FC236}">
                <a16:creationId xmlns:a16="http://schemas.microsoft.com/office/drawing/2014/main" id="{1ACD612F-E87D-6222-73A9-732941DBF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484" y="3724342"/>
            <a:ext cx="3158625" cy="194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E4FC56-D637-7C93-1E34-2375546A5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237368"/>
            <a:ext cx="9528590" cy="42914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Arterial Roadways / Complete Streets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4E1EA08-7E90-D6ED-0941-38BD10D9B5CF}"/>
              </a:ext>
            </a:extLst>
          </p:cNvPr>
          <p:cNvGrpSpPr/>
          <p:nvPr/>
        </p:nvGrpSpPr>
        <p:grpSpPr>
          <a:xfrm>
            <a:off x="6096000" y="1187131"/>
            <a:ext cx="3491210" cy="1982142"/>
            <a:chOff x="9212440" y="1654900"/>
            <a:chExt cx="2954100" cy="16415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532E9AA-D9BC-7742-771E-BB4E2F93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" t="21982" r="-418" b="199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6F849BF-5AFD-4E78-E6EE-F1C930F8FAE6}"/>
                </a:ext>
              </a:extLst>
            </p:cNvPr>
            <p:cNvGrpSpPr/>
            <p:nvPr/>
          </p:nvGrpSpPr>
          <p:grpSpPr>
            <a:xfrm>
              <a:off x="9212440" y="1654900"/>
              <a:ext cx="2954100" cy="319384"/>
              <a:chOff x="9212440" y="1654900"/>
              <a:chExt cx="2954100" cy="31938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9E7051-5BF5-DAC9-5C01-160DD04035AE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3C7336-581B-632A-0975-F1DC7594A843}"/>
                  </a:ext>
                </a:extLst>
              </p:cNvPr>
              <p:cNvSpPr txBox="1"/>
              <p:nvPr/>
            </p:nvSpPr>
            <p:spPr>
              <a:xfrm>
                <a:off x="9212440" y="1669179"/>
                <a:ext cx="2954100" cy="286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Management Features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8D0DFC-6232-2C6E-B4BB-2BE52972ED71}"/>
              </a:ext>
            </a:extLst>
          </p:cNvPr>
          <p:cNvGrpSpPr/>
          <p:nvPr/>
        </p:nvGrpSpPr>
        <p:grpSpPr>
          <a:xfrm>
            <a:off x="1933352" y="1208090"/>
            <a:ext cx="3205301" cy="1947010"/>
            <a:chOff x="9233423" y="1654900"/>
            <a:chExt cx="2702384" cy="164152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2CCFCF-84F9-1448-165A-FBED7DD5E0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02" b="20002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EA03C4D-6714-DEF9-1A8C-9B80A5ABC6B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8B3B172-59D5-5E8E-4140-2E80AE6D4771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F7DB57-7AC5-705A-FFA2-B3A001335EDF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4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Intersection Improvements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4FAA1FF-B95F-F005-27C7-7260CC1690C0}"/>
              </a:ext>
            </a:extLst>
          </p:cNvPr>
          <p:cNvGrpSpPr/>
          <p:nvPr/>
        </p:nvGrpSpPr>
        <p:grpSpPr>
          <a:xfrm>
            <a:off x="623113" y="3681944"/>
            <a:ext cx="3199029" cy="1985361"/>
            <a:chOff x="9233423" y="1654900"/>
            <a:chExt cx="2702384" cy="164152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18CFCFF-7983-D2B6-BE2D-C5AA5E7422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724" b="9724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92E69F6-A1A5-796B-9D88-FC18339368DD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F199C38C-8B43-B23E-C672-9D5EB66514F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89DC92A-E347-5C45-D43E-16FDCC8EF5DB}"/>
                  </a:ext>
                </a:extLst>
              </p:cNvPr>
              <p:cNvSpPr txBox="1"/>
              <p:nvPr/>
            </p:nvSpPr>
            <p:spPr>
              <a:xfrm>
                <a:off x="9233423" y="1662321"/>
                <a:ext cx="2668252" cy="2859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Traffic Calming Features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BD94FF9-78D4-2DCF-2598-97C932999A62}"/>
              </a:ext>
            </a:extLst>
          </p:cNvPr>
          <p:cNvGrpSpPr/>
          <p:nvPr/>
        </p:nvGrpSpPr>
        <p:grpSpPr>
          <a:xfrm>
            <a:off x="8411511" y="3681944"/>
            <a:ext cx="3164896" cy="1985361"/>
            <a:chOff x="9257819" y="1654900"/>
            <a:chExt cx="2677988" cy="164152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083FD62-E89F-46F3-57B2-0C35A4D5C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17" b="17017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1581F19-E592-3610-5778-273C4DDEF37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25E5913-A206-D215-FEEE-94E739C61AA2}"/>
              </a:ext>
            </a:extLst>
          </p:cNvPr>
          <p:cNvSpPr txBox="1"/>
          <p:nvPr/>
        </p:nvSpPr>
        <p:spPr>
          <a:xfrm>
            <a:off x="2593855" y="6092550"/>
            <a:ext cx="2196445" cy="527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B49581-4A08-5679-607E-C402F6A798E9}"/>
              </a:ext>
            </a:extLst>
          </p:cNvPr>
          <p:cNvSpPr txBox="1"/>
          <p:nvPr/>
        </p:nvSpPr>
        <p:spPr>
          <a:xfrm>
            <a:off x="8447565" y="3694592"/>
            <a:ext cx="38853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Visual Improvements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18E63B-7357-36DC-4924-E9BA7DAA8D31}"/>
              </a:ext>
            </a:extLst>
          </p:cNvPr>
          <p:cNvSpPr/>
          <p:nvPr/>
        </p:nvSpPr>
        <p:spPr>
          <a:xfrm>
            <a:off x="4533484" y="3687715"/>
            <a:ext cx="3164896" cy="3774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8342B-D290-3B78-BCAE-656BA7FFDD61}"/>
              </a:ext>
            </a:extLst>
          </p:cNvPr>
          <p:cNvSpPr txBox="1"/>
          <p:nvPr/>
        </p:nvSpPr>
        <p:spPr>
          <a:xfrm>
            <a:off x="4574256" y="3709749"/>
            <a:ext cx="3158624" cy="345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 Streets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E804EB-CEBF-5B4E-3280-C31A06F85F3B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FB8A63E-6E3A-3371-030A-969BB85581C2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0" name="Graphic 7" descr="Alien Face with solid fill">
                <a:extLst>
                  <a:ext uri="{FF2B5EF4-FFF2-40B4-BE49-F238E27FC236}">
                    <a16:creationId xmlns:a16="http://schemas.microsoft.com/office/drawing/2014/main" id="{58ECBC67-651D-9920-E363-A15F168CD83B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EF1D04C-6974-0502-D729-B08753F5AFC3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02C1D7-C990-FC94-09BF-7C71705929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72132520-2FA3-482C-5436-063C96019D01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512113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026765" y="1453664"/>
            <a:ext cx="8138469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$115.9M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$9.0M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1">
                <a:solidFill>
                  <a:srgbClr val="3793A0"/>
                </a:solidFill>
                <a:latin typeface="Calibri" panose="020F0502020204030204"/>
              </a:rPr>
              <a:t>Implementation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	$106.1M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$72.1M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$7.2M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$3.6M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$61.3M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$188.0M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204F25-5681-831E-82DD-9476E806BA3F}"/>
              </a:ext>
            </a:extLst>
          </p:cNvPr>
          <p:cNvSpPr txBox="1">
            <a:spLocks/>
          </p:cNvSpPr>
          <p:nvPr/>
        </p:nvSpPr>
        <p:spPr>
          <a:xfrm>
            <a:off x="255683" y="-3159"/>
            <a:ext cx="9582252" cy="407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Arterial Roadways/Complete Streets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A1E581-E513-5ACF-9294-8B03D17843F3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E0BB3C5-B6DE-D703-D6C6-9F70410E21CB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2" name="Graphic 7" descr="Alien Face with solid fill">
                <a:extLst>
                  <a:ext uri="{FF2B5EF4-FFF2-40B4-BE49-F238E27FC236}">
                    <a16:creationId xmlns:a16="http://schemas.microsoft.com/office/drawing/2014/main" id="{4C7EA906-11DB-ADE2-F66B-2F3F821500FF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0DCECE5-6CD5-54C6-9251-EF8E000A4908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BCA2F71-CD6B-9ADD-714A-6C14E3873D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0BBBBD50-7713-5F5D-3C98-BC1FCD13E82E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25694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31042" y="6425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19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08734" y="1061884"/>
          <a:ext cx="11222308" cy="48851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3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49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7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92273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 Initial 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1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Total</a:t>
                      </a:r>
                      <a:r>
                        <a:rPr lang="en-US"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Cost*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lang="en-US"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7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LB-ELA_0057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Atlantic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0005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68.6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457.2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108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3779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0733981"/>
                  </a:ext>
                </a:extLst>
              </a:tr>
              <a:tr h="472611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LB-ELA_0058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Florence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$24.9</a:t>
                      </a: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124.5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940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114">
                <a:tc>
                  <a:txBody>
                    <a:bodyPr/>
                    <a:lstStyle/>
                    <a:p>
                      <a:pPr marL="94615" marR="0" lvl="0" indent="0">
                        <a:lnSpc>
                          <a:spcPct val="100000"/>
                        </a:lnSpc>
                        <a:spcBef>
                          <a:spcPts val="94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spc="-5">
                          <a:latin typeface="+mn-lt"/>
                          <a:cs typeface="Calibri"/>
                        </a:rPr>
                        <a:t>LB-ELA_0010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 lvl="0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Shoemaker Bridge/Shoreline Drive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9370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$9.0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lvl="0" algn="ctr">
                        <a:lnSpc>
                          <a:spcPct val="100000"/>
                        </a:lnSpc>
                        <a:spcBef>
                          <a:spcPts val="94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$560.0</a:t>
                      </a:r>
                      <a:endParaRPr lang="en-US"/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 lvl="0">
                        <a:lnSpc>
                          <a:spcPct val="100000"/>
                        </a:lnSpc>
                        <a:spcBef>
                          <a:spcPts val="500"/>
                        </a:spcBef>
                        <a:buNone/>
                      </a:pPr>
                      <a:r>
                        <a:rPr lang="en-US" sz="1400" spc="-10">
                          <a:latin typeface="+mn-lt"/>
                          <a:cs typeface="Calibri"/>
                        </a:rPr>
                        <a:t>Pre-implementation</a:t>
                      </a:r>
                      <a:endParaRPr sz="1400">
                        <a:latin typeface="+mn-lt"/>
                        <a:cs typeface="Calibri"/>
                      </a:endParaRPr>
                    </a:p>
                  </a:txBody>
                  <a:tcPr marL="0" marR="0" marT="11938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1696398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Alondra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$9.0</a:t>
                      </a: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$45.0</a:t>
                      </a:r>
                    </a:p>
                  </a:txBody>
                  <a:tcPr marL="0" marR="0" marT="9779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77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977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2205"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LB-ELA_0061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4615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Slauson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746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$3.6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8735" algn="ctr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$18.0</a:t>
                      </a: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81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0287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2131"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LB-ELA_0062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398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Long Beach Complete </a:t>
                      </a:r>
                      <a:r>
                        <a:rPr sz="1400" spc="-10">
                          <a:latin typeface="Calibri"/>
                          <a:cs typeface="Calibri"/>
                        </a:rPr>
                        <a:t>Street</a:t>
                      </a:r>
                      <a:r>
                        <a:rPr sz="1400" spc="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>
                          <a:latin typeface="Calibri"/>
                          <a:cs typeface="Calibri"/>
                        </a:rPr>
                        <a:t>Corridor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>
                          <a:latin typeface="Calibri"/>
                          <a:cs typeface="Calibri"/>
                        </a:rPr>
                        <a:t>$0.8</a:t>
                      </a: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400" spc="-10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3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n-US" sz="1400" b="1" spc="-5">
                          <a:latin typeface="Calibri"/>
                          <a:cs typeface="Calibri"/>
                        </a:rPr>
                        <a:t>$115.9</a:t>
                      </a: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3187">
                <a:tc gridSpan="2"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85"/>
                        </a:spcBef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/Complete Streets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123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$72.1</a:t>
                      </a:r>
                    </a:p>
                  </a:txBody>
                  <a:tcPr marL="0" marR="0" marT="927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0597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Arterial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Roadways</a:t>
                      </a:r>
                      <a:r>
                        <a:rPr lang="en-US"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/Complete Streets</a:t>
                      </a:r>
                      <a:r>
                        <a:rPr sz="1400" b="1" spc="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s-419" sz="3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lang="es-419" sz="1400" b="1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$188.0</a:t>
                      </a: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F869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62E2DC4-E8DD-DA90-2515-2EECD589815E}"/>
              </a:ext>
            </a:extLst>
          </p:cNvPr>
          <p:cNvSpPr txBox="1"/>
          <p:nvPr/>
        </p:nvSpPr>
        <p:spPr>
          <a:xfrm>
            <a:off x="7340396" y="5918975"/>
            <a:ext cx="4571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*Estimated project costs are totaled from individual city submissions.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80E48D6-85AA-8F97-BB47-AE98BB534D65}"/>
              </a:ext>
            </a:extLst>
          </p:cNvPr>
          <p:cNvSpPr txBox="1">
            <a:spLocks/>
          </p:cNvSpPr>
          <p:nvPr/>
        </p:nvSpPr>
        <p:spPr>
          <a:xfrm>
            <a:off x="400455" y="0"/>
            <a:ext cx="9893492" cy="46134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/>
                </a:solidFill>
                <a:latin typeface="Calibri"/>
              </a:rPr>
              <a:t>Investment Plan Measure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R/M Investment Summary – </a:t>
            </a: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Arterial Roadways/Complete Streets</a:t>
            </a:r>
            <a:endParaRPr lang="en-US">
              <a:solidFill>
                <a:prstClr val="white"/>
              </a:solidFill>
              <a:ea typeface="+mj-ea"/>
              <a:cs typeface="+mj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7EE91E-8150-7ABC-CA48-754CDC61B2F5}"/>
              </a:ext>
            </a:extLst>
          </p:cNvPr>
          <p:cNvGrpSpPr/>
          <p:nvPr/>
        </p:nvGrpSpPr>
        <p:grpSpPr>
          <a:xfrm>
            <a:off x="11239500" y="152990"/>
            <a:ext cx="527587" cy="614328"/>
            <a:chOff x="2579425" y="4062684"/>
            <a:chExt cx="757589" cy="882145"/>
          </a:xfrm>
          <a:solidFill>
            <a:srgbClr val="FFC000"/>
          </a:solidFill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C2BE820-13C7-86A9-83D7-EBB029655B4A}"/>
                </a:ext>
              </a:extLst>
            </p:cNvPr>
            <p:cNvGrpSpPr/>
            <p:nvPr/>
          </p:nvGrpSpPr>
          <p:grpSpPr>
            <a:xfrm>
              <a:off x="2579425" y="4062684"/>
              <a:ext cx="757589" cy="882145"/>
              <a:chOff x="3086129" y="1306246"/>
              <a:chExt cx="704739" cy="820605"/>
            </a:xfrm>
            <a:grpFill/>
          </p:grpSpPr>
          <p:sp>
            <p:nvSpPr>
              <p:cNvPr id="14" name="Graphic 7" descr="Alien Face with solid fill">
                <a:extLst>
                  <a:ext uri="{FF2B5EF4-FFF2-40B4-BE49-F238E27FC236}">
                    <a16:creationId xmlns:a16="http://schemas.microsoft.com/office/drawing/2014/main" id="{6E2CC739-2E5F-DAC5-E8B8-96233E5EACFD}"/>
                  </a:ext>
                </a:extLst>
              </p:cNvPr>
              <p:cNvSpPr/>
              <p:nvPr/>
            </p:nvSpPr>
            <p:spPr>
              <a:xfrm>
                <a:off x="3086129" y="1306246"/>
                <a:ext cx="704739" cy="820605"/>
              </a:xfrm>
              <a:custGeom>
                <a:avLst/>
                <a:gdLst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172113 w 704739"/>
                  <a:gd name="connsiteY9" fmla="*/ 310586 h 820605"/>
                  <a:gd name="connsiteX10" fmla="*/ 293688 w 704739"/>
                  <a:gd name="connsiteY10" fmla="*/ 429629 h 820605"/>
                  <a:gd name="connsiteX11" fmla="*/ 293688 w 704739"/>
                  <a:gd name="connsiteY11" fmla="*/ 494632 h 820605"/>
                  <a:gd name="connsiteX12" fmla="*/ 215555 w 704739"/>
                  <a:gd name="connsiteY12" fmla="*/ 494632 h 820605"/>
                  <a:gd name="connsiteX13" fmla="*/ 93980 w 704739"/>
                  <a:gd name="connsiteY13" fmla="*/ 375589 h 820605"/>
                  <a:gd name="connsiteX14" fmla="*/ 387668 w 704739"/>
                  <a:gd name="connsiteY14" fmla="*/ 678678 h 820605"/>
                  <a:gd name="connsiteX15" fmla="*/ 317183 w 704739"/>
                  <a:gd name="connsiteY15" fmla="*/ 678678 h 820605"/>
                  <a:gd name="connsiteX16" fmla="*/ 293688 w 704739"/>
                  <a:gd name="connsiteY16" fmla="*/ 655673 h 820605"/>
                  <a:gd name="connsiteX17" fmla="*/ 317183 w 704739"/>
                  <a:gd name="connsiteY17" fmla="*/ 632667 h 820605"/>
                  <a:gd name="connsiteX18" fmla="*/ 387668 w 704739"/>
                  <a:gd name="connsiteY18" fmla="*/ 632667 h 820605"/>
                  <a:gd name="connsiteX19" fmla="*/ 411163 w 704739"/>
                  <a:gd name="connsiteY19" fmla="*/ 655673 h 820605"/>
                  <a:gd name="connsiteX20" fmla="*/ 387668 w 704739"/>
                  <a:gd name="connsiteY20" fmla="*/ 678678 h 820605"/>
                  <a:gd name="connsiteX21" fmla="*/ 610870 w 704739"/>
                  <a:gd name="connsiteY21" fmla="*/ 375589 h 820605"/>
                  <a:gd name="connsiteX22" fmla="*/ 489295 w 704739"/>
                  <a:gd name="connsiteY22" fmla="*/ 494632 h 820605"/>
                  <a:gd name="connsiteX23" fmla="*/ 411163 w 704739"/>
                  <a:gd name="connsiteY23" fmla="*/ 494632 h 820605"/>
                  <a:gd name="connsiteX24" fmla="*/ 411163 w 704739"/>
                  <a:gd name="connsiteY24" fmla="*/ 429629 h 820605"/>
                  <a:gd name="connsiteX25" fmla="*/ 532737 w 704739"/>
                  <a:gd name="connsiteY25" fmla="*/ 310586 h 820605"/>
                  <a:gd name="connsiteX26" fmla="*/ 610870 w 704739"/>
                  <a:gd name="connsiteY26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93980 w 704739"/>
                  <a:gd name="connsiteY7" fmla="*/ 375589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93980 w 704739"/>
                  <a:gd name="connsiteY12" fmla="*/ 375589 h 820605"/>
                  <a:gd name="connsiteX13" fmla="*/ 387668 w 704739"/>
                  <a:gd name="connsiteY13" fmla="*/ 678678 h 820605"/>
                  <a:gd name="connsiteX14" fmla="*/ 317183 w 704739"/>
                  <a:gd name="connsiteY14" fmla="*/ 678678 h 820605"/>
                  <a:gd name="connsiteX15" fmla="*/ 293688 w 704739"/>
                  <a:gd name="connsiteY15" fmla="*/ 655673 h 820605"/>
                  <a:gd name="connsiteX16" fmla="*/ 317183 w 704739"/>
                  <a:gd name="connsiteY16" fmla="*/ 632667 h 820605"/>
                  <a:gd name="connsiteX17" fmla="*/ 387668 w 704739"/>
                  <a:gd name="connsiteY17" fmla="*/ 632667 h 820605"/>
                  <a:gd name="connsiteX18" fmla="*/ 411163 w 704739"/>
                  <a:gd name="connsiteY18" fmla="*/ 655673 h 820605"/>
                  <a:gd name="connsiteX19" fmla="*/ 387668 w 704739"/>
                  <a:gd name="connsiteY19" fmla="*/ 678678 h 820605"/>
                  <a:gd name="connsiteX20" fmla="*/ 610870 w 704739"/>
                  <a:gd name="connsiteY20" fmla="*/ 375589 h 820605"/>
                  <a:gd name="connsiteX21" fmla="*/ 489295 w 704739"/>
                  <a:gd name="connsiteY21" fmla="*/ 494632 h 820605"/>
                  <a:gd name="connsiteX22" fmla="*/ 411163 w 704739"/>
                  <a:gd name="connsiteY22" fmla="*/ 494632 h 820605"/>
                  <a:gd name="connsiteX23" fmla="*/ 411163 w 704739"/>
                  <a:gd name="connsiteY23" fmla="*/ 429629 h 820605"/>
                  <a:gd name="connsiteX24" fmla="*/ 532737 w 704739"/>
                  <a:gd name="connsiteY24" fmla="*/ 310586 h 820605"/>
                  <a:gd name="connsiteX25" fmla="*/ 610870 w 704739"/>
                  <a:gd name="connsiteY25" fmla="*/ 310586 h 820605"/>
                  <a:gd name="connsiteX26" fmla="*/ 610870 w 704739"/>
                  <a:gd name="connsiteY26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15555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215555 w 704739"/>
                  <a:gd name="connsiteY11" fmla="*/ 494632 h 820605"/>
                  <a:gd name="connsiteX12" fmla="*/ 387668 w 704739"/>
                  <a:gd name="connsiteY12" fmla="*/ 678678 h 820605"/>
                  <a:gd name="connsiteX13" fmla="*/ 317183 w 704739"/>
                  <a:gd name="connsiteY13" fmla="*/ 678678 h 820605"/>
                  <a:gd name="connsiteX14" fmla="*/ 293688 w 704739"/>
                  <a:gd name="connsiteY14" fmla="*/ 655673 h 820605"/>
                  <a:gd name="connsiteX15" fmla="*/ 317183 w 704739"/>
                  <a:gd name="connsiteY15" fmla="*/ 632667 h 820605"/>
                  <a:gd name="connsiteX16" fmla="*/ 387668 w 704739"/>
                  <a:gd name="connsiteY16" fmla="*/ 632667 h 820605"/>
                  <a:gd name="connsiteX17" fmla="*/ 411163 w 704739"/>
                  <a:gd name="connsiteY17" fmla="*/ 655673 h 820605"/>
                  <a:gd name="connsiteX18" fmla="*/ 387668 w 704739"/>
                  <a:gd name="connsiteY18" fmla="*/ 678678 h 820605"/>
                  <a:gd name="connsiteX19" fmla="*/ 610870 w 704739"/>
                  <a:gd name="connsiteY19" fmla="*/ 375589 h 820605"/>
                  <a:gd name="connsiteX20" fmla="*/ 489295 w 704739"/>
                  <a:gd name="connsiteY20" fmla="*/ 494632 h 820605"/>
                  <a:gd name="connsiteX21" fmla="*/ 411163 w 704739"/>
                  <a:gd name="connsiteY21" fmla="*/ 494632 h 820605"/>
                  <a:gd name="connsiteX22" fmla="*/ 411163 w 704739"/>
                  <a:gd name="connsiteY22" fmla="*/ 429629 h 820605"/>
                  <a:gd name="connsiteX23" fmla="*/ 532737 w 704739"/>
                  <a:gd name="connsiteY23" fmla="*/ 310586 h 820605"/>
                  <a:gd name="connsiteX24" fmla="*/ 610870 w 704739"/>
                  <a:gd name="connsiteY24" fmla="*/ 310586 h 820605"/>
                  <a:gd name="connsiteX25" fmla="*/ 610870 w 704739"/>
                  <a:gd name="connsiteY25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29629 h 820605"/>
                  <a:gd name="connsiteX10" fmla="*/ 293688 w 704739"/>
                  <a:gd name="connsiteY10" fmla="*/ 494632 h 820605"/>
                  <a:gd name="connsiteX11" fmla="*/ 387668 w 704739"/>
                  <a:gd name="connsiteY11" fmla="*/ 678678 h 820605"/>
                  <a:gd name="connsiteX12" fmla="*/ 317183 w 704739"/>
                  <a:gd name="connsiteY12" fmla="*/ 678678 h 820605"/>
                  <a:gd name="connsiteX13" fmla="*/ 293688 w 704739"/>
                  <a:gd name="connsiteY13" fmla="*/ 655673 h 820605"/>
                  <a:gd name="connsiteX14" fmla="*/ 317183 w 704739"/>
                  <a:gd name="connsiteY14" fmla="*/ 632667 h 820605"/>
                  <a:gd name="connsiteX15" fmla="*/ 387668 w 704739"/>
                  <a:gd name="connsiteY15" fmla="*/ 632667 h 820605"/>
                  <a:gd name="connsiteX16" fmla="*/ 411163 w 704739"/>
                  <a:gd name="connsiteY16" fmla="*/ 655673 h 820605"/>
                  <a:gd name="connsiteX17" fmla="*/ 387668 w 704739"/>
                  <a:gd name="connsiteY17" fmla="*/ 678678 h 820605"/>
                  <a:gd name="connsiteX18" fmla="*/ 610870 w 704739"/>
                  <a:gd name="connsiteY18" fmla="*/ 375589 h 820605"/>
                  <a:gd name="connsiteX19" fmla="*/ 489295 w 704739"/>
                  <a:gd name="connsiteY19" fmla="*/ 494632 h 820605"/>
                  <a:gd name="connsiteX20" fmla="*/ 411163 w 704739"/>
                  <a:gd name="connsiteY20" fmla="*/ 494632 h 820605"/>
                  <a:gd name="connsiteX21" fmla="*/ 411163 w 704739"/>
                  <a:gd name="connsiteY21" fmla="*/ 429629 h 820605"/>
                  <a:gd name="connsiteX22" fmla="*/ 532737 w 704739"/>
                  <a:gd name="connsiteY22" fmla="*/ 310586 h 820605"/>
                  <a:gd name="connsiteX23" fmla="*/ 610870 w 704739"/>
                  <a:gd name="connsiteY23" fmla="*/ 310586 h 820605"/>
                  <a:gd name="connsiteX24" fmla="*/ 610870 w 704739"/>
                  <a:gd name="connsiteY24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494632 h 820605"/>
                  <a:gd name="connsiteX8" fmla="*/ 93980 w 704739"/>
                  <a:gd name="connsiteY8" fmla="*/ 310586 h 820605"/>
                  <a:gd name="connsiteX9" fmla="*/ 293688 w 704739"/>
                  <a:gd name="connsiteY9" fmla="*/ 494632 h 820605"/>
                  <a:gd name="connsiteX10" fmla="*/ 387668 w 704739"/>
                  <a:gd name="connsiteY10" fmla="*/ 678678 h 820605"/>
                  <a:gd name="connsiteX11" fmla="*/ 317183 w 704739"/>
                  <a:gd name="connsiteY11" fmla="*/ 678678 h 820605"/>
                  <a:gd name="connsiteX12" fmla="*/ 293688 w 704739"/>
                  <a:gd name="connsiteY12" fmla="*/ 655673 h 820605"/>
                  <a:gd name="connsiteX13" fmla="*/ 317183 w 704739"/>
                  <a:gd name="connsiteY13" fmla="*/ 632667 h 820605"/>
                  <a:gd name="connsiteX14" fmla="*/ 387668 w 704739"/>
                  <a:gd name="connsiteY14" fmla="*/ 632667 h 820605"/>
                  <a:gd name="connsiteX15" fmla="*/ 411163 w 704739"/>
                  <a:gd name="connsiteY15" fmla="*/ 655673 h 820605"/>
                  <a:gd name="connsiteX16" fmla="*/ 387668 w 704739"/>
                  <a:gd name="connsiteY16" fmla="*/ 678678 h 820605"/>
                  <a:gd name="connsiteX17" fmla="*/ 610870 w 704739"/>
                  <a:gd name="connsiteY17" fmla="*/ 375589 h 820605"/>
                  <a:gd name="connsiteX18" fmla="*/ 489295 w 704739"/>
                  <a:gd name="connsiteY18" fmla="*/ 494632 h 820605"/>
                  <a:gd name="connsiteX19" fmla="*/ 411163 w 704739"/>
                  <a:gd name="connsiteY19" fmla="*/ 494632 h 820605"/>
                  <a:gd name="connsiteX20" fmla="*/ 411163 w 704739"/>
                  <a:gd name="connsiteY20" fmla="*/ 429629 h 820605"/>
                  <a:gd name="connsiteX21" fmla="*/ 532737 w 704739"/>
                  <a:gd name="connsiteY21" fmla="*/ 310586 h 820605"/>
                  <a:gd name="connsiteX22" fmla="*/ 610870 w 704739"/>
                  <a:gd name="connsiteY22" fmla="*/ 310586 h 820605"/>
                  <a:gd name="connsiteX23" fmla="*/ 610870 w 704739"/>
                  <a:gd name="connsiteY23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532737 w 704739"/>
                  <a:gd name="connsiteY18" fmla="*/ 310586 h 820605"/>
                  <a:gd name="connsiteX19" fmla="*/ 610870 w 704739"/>
                  <a:gd name="connsiteY19" fmla="*/ 310586 h 820605"/>
                  <a:gd name="connsiteX20" fmla="*/ 610870 w 704739"/>
                  <a:gd name="connsiteY20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89295 w 704739"/>
                  <a:gd name="connsiteY15" fmla="*/ 494632 h 820605"/>
                  <a:gd name="connsiteX16" fmla="*/ 411163 w 704739"/>
                  <a:gd name="connsiteY16" fmla="*/ 494632 h 820605"/>
                  <a:gd name="connsiteX17" fmla="*/ 411163 w 704739"/>
                  <a:gd name="connsiteY17" fmla="*/ 429629 h 820605"/>
                  <a:gd name="connsiteX18" fmla="*/ 610870 w 704739"/>
                  <a:gd name="connsiteY18" fmla="*/ 310586 h 820605"/>
                  <a:gd name="connsiteX19" fmla="*/ 610870 w 704739"/>
                  <a:gd name="connsiteY19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7558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18" fmla="*/ 610870 w 704739"/>
                  <a:gd name="connsiteY18" fmla="*/ 37558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610870 w 704739"/>
                  <a:gd name="connsiteY14" fmla="*/ 310586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17" fmla="*/ 610870 w 704739"/>
                  <a:gd name="connsiteY17" fmla="*/ 310586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14" fmla="*/ 411163 w 704739"/>
                  <a:gd name="connsiteY14" fmla="*/ 429629 h 820605"/>
                  <a:gd name="connsiteX15" fmla="*/ 411163 w 704739"/>
                  <a:gd name="connsiteY15" fmla="*/ 494632 h 820605"/>
                  <a:gd name="connsiteX16" fmla="*/ 411163 w 704739"/>
                  <a:gd name="connsiteY16" fmla="*/ 429629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17183 w 704739"/>
                  <a:gd name="connsiteY10" fmla="*/ 632667 h 820605"/>
                  <a:gd name="connsiteX11" fmla="*/ 387668 w 704739"/>
                  <a:gd name="connsiteY11" fmla="*/ 632667 h 820605"/>
                  <a:gd name="connsiteX12" fmla="*/ 411163 w 704739"/>
                  <a:gd name="connsiteY12" fmla="*/ 655673 h 820605"/>
                  <a:gd name="connsiteX13" fmla="*/ 387668 w 704739"/>
                  <a:gd name="connsiteY13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78678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12" fmla="*/ 387668 w 704739"/>
                  <a:gd name="connsiteY12" fmla="*/ 678678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411163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11" fmla="*/ 411163 w 704739"/>
                  <a:gd name="connsiteY11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387668 w 704739"/>
                  <a:gd name="connsiteY7" fmla="*/ 632667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10" fmla="*/ 387668 w 704739"/>
                  <a:gd name="connsiteY10" fmla="*/ 632667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  <a:gd name="connsiteX7" fmla="*/ 293688 w 704739"/>
                  <a:gd name="connsiteY7" fmla="*/ 655673 h 820605"/>
                  <a:gd name="connsiteX8" fmla="*/ 317183 w 704739"/>
                  <a:gd name="connsiteY8" fmla="*/ 678678 h 820605"/>
                  <a:gd name="connsiteX9" fmla="*/ 293688 w 704739"/>
                  <a:gd name="connsiteY9" fmla="*/ 655673 h 820605"/>
                  <a:gd name="connsiteX0" fmla="*/ 363350 w 704739"/>
                  <a:gd name="connsiteY0" fmla="*/ 169 h 820605"/>
                  <a:gd name="connsiteX1" fmla="*/ 169 w 704739"/>
                  <a:gd name="connsiteY1" fmla="*/ 334392 h 820605"/>
                  <a:gd name="connsiteX2" fmla="*/ 0 w 704739"/>
                  <a:gd name="connsiteY2" fmla="*/ 345095 h 820605"/>
                  <a:gd name="connsiteX3" fmla="*/ 327650 w 704739"/>
                  <a:gd name="connsiteY3" fmla="*/ 813262 h 820605"/>
                  <a:gd name="connsiteX4" fmla="*/ 377717 w 704739"/>
                  <a:gd name="connsiteY4" fmla="*/ 813711 h 820605"/>
                  <a:gd name="connsiteX5" fmla="*/ 703781 w 704739"/>
                  <a:gd name="connsiteY5" fmla="*/ 373564 h 820605"/>
                  <a:gd name="connsiteX6" fmla="*/ 363350 w 704739"/>
                  <a:gd name="connsiteY6" fmla="*/ 169 h 82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4739" h="820605">
                    <a:moveTo>
                      <a:pt x="363350" y="169"/>
                    </a:moveTo>
                    <a:cubicBezTo>
                      <a:pt x="168805" y="-5739"/>
                      <a:pt x="6203" y="143898"/>
                      <a:pt x="169" y="334392"/>
                    </a:cubicBezTo>
                    <a:cubicBezTo>
                      <a:pt x="56" y="337958"/>
                      <a:pt x="0" y="341526"/>
                      <a:pt x="0" y="345095"/>
                    </a:cubicBezTo>
                    <a:cubicBezTo>
                      <a:pt x="0" y="586057"/>
                      <a:pt x="247449" y="762419"/>
                      <a:pt x="327650" y="813262"/>
                    </a:cubicBezTo>
                    <a:cubicBezTo>
                      <a:pt x="342843" y="822889"/>
                      <a:pt x="362347" y="823064"/>
                      <a:pt x="377717" y="813711"/>
                    </a:cubicBezTo>
                    <a:cubicBezTo>
                      <a:pt x="455357" y="766698"/>
                      <a:pt x="686160" y="608028"/>
                      <a:pt x="703781" y="373564"/>
                    </a:cubicBezTo>
                    <a:cubicBezTo>
                      <a:pt x="718442" y="178418"/>
                      <a:pt x="563093" y="6082"/>
                      <a:pt x="363350" y="169"/>
                    </a:cubicBezTo>
                    <a:close/>
                  </a:path>
                </a:pathLst>
              </a:custGeom>
              <a:grpFill/>
              <a:ln w="285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CB049B8A-CA76-F714-E469-C5D328FD175A}"/>
                  </a:ext>
                </a:extLst>
              </p:cNvPr>
              <p:cNvSpPr/>
              <p:nvPr/>
            </p:nvSpPr>
            <p:spPr>
              <a:xfrm>
                <a:off x="3167814" y="1418442"/>
                <a:ext cx="568144" cy="60228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79F603-3705-9D03-24E1-DBDF38DF91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64" t="44991" r="31393" b="47462"/>
            <a:stretch/>
          </p:blipFill>
          <p:spPr bwMode="auto">
            <a:xfrm>
              <a:off x="2798911" y="4165456"/>
              <a:ext cx="364159" cy="564920"/>
            </a:xfrm>
            <a:prstGeom prst="rect">
              <a:avLst/>
            </a:prstGeom>
            <a:grpFill/>
          </p:spPr>
        </p:pic>
      </p:grpSp>
      <p:sp>
        <p:nvSpPr>
          <p:cNvPr id="16" name="TextBox 1">
            <a:extLst>
              <a:ext uri="{FF2B5EF4-FFF2-40B4-BE49-F238E27FC236}">
                <a16:creationId xmlns:a16="http://schemas.microsoft.com/office/drawing/2014/main" id="{D535121F-ABF6-42EA-F6E4-DF172BBE299A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587853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53FDCC11-B3D9-17BD-4966-83BD148560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862"/>
          <a:stretch/>
        </p:blipFill>
        <p:spPr>
          <a:xfrm>
            <a:off x="4136524" y="1576571"/>
            <a:ext cx="3265624" cy="19406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1D1292D-0A21-0188-4841-4264B529D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26" y="1761038"/>
            <a:ext cx="3147174" cy="17530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86DBEF-17D5-AB65-02F0-AA9DB8752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6628" y="1442102"/>
            <a:ext cx="3117238" cy="20750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1AABB65-A96A-07AB-9C61-7FBD6F2C88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" t="938" r="-15954" b="36093"/>
          <a:stretch/>
        </p:blipFill>
        <p:spPr>
          <a:xfrm>
            <a:off x="323650" y="4354072"/>
            <a:ext cx="3147177" cy="166984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FBB22A47-F6DF-6A5F-CE62-8DC13C5C4338}"/>
              </a:ext>
            </a:extLst>
          </p:cNvPr>
          <p:cNvGrpSpPr/>
          <p:nvPr/>
        </p:nvGrpSpPr>
        <p:grpSpPr>
          <a:xfrm>
            <a:off x="287627" y="1369439"/>
            <a:ext cx="3178720" cy="396542"/>
            <a:chOff x="9233423" y="1654900"/>
            <a:chExt cx="2702384" cy="31938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F48922B-71C8-041B-ED4D-ABE9C7836033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35541F-B023-839E-3D22-F0C1BB7FD691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435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Interchange Improvements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31ACF-2D1C-E0B3-8A22-C0D562D11737}"/>
              </a:ext>
            </a:extLst>
          </p:cNvPr>
          <p:cNvGrpSpPr/>
          <p:nvPr/>
        </p:nvGrpSpPr>
        <p:grpSpPr>
          <a:xfrm>
            <a:off x="4075488" y="3915589"/>
            <a:ext cx="4023606" cy="2111585"/>
            <a:chOff x="8370124" y="3918430"/>
            <a:chExt cx="3287582" cy="16415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3F7F79C-6B5A-168B-B216-D1FF9A545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2" b="2312"/>
            <a:stretch/>
          </p:blipFill>
          <p:spPr>
            <a:xfrm>
              <a:off x="8414367" y="4234642"/>
              <a:ext cx="2677988" cy="1325308"/>
            </a:xfrm>
            <a:prstGeom prst="rect">
              <a:avLst/>
            </a:prstGeom>
          </p:spPr>
        </p:pic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9D1F493-2AA8-1DA3-E156-F0314D43A4D4}"/>
                </a:ext>
              </a:extLst>
            </p:cNvPr>
            <p:cNvGrpSpPr/>
            <p:nvPr/>
          </p:nvGrpSpPr>
          <p:grpSpPr>
            <a:xfrm>
              <a:off x="8370124" y="3918430"/>
              <a:ext cx="3287582" cy="319384"/>
              <a:chOff x="8370124" y="3918430"/>
              <a:chExt cx="3287582" cy="319384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6B66ED-D7EC-A1C4-93DD-ECA409BADDBD}"/>
                  </a:ext>
                </a:extLst>
              </p:cNvPr>
              <p:cNvSpPr/>
              <p:nvPr/>
            </p:nvSpPr>
            <p:spPr>
              <a:xfrm>
                <a:off x="8414367" y="391843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TextBox 6">
                <a:extLst>
                  <a:ext uri="{FF2B5EF4-FFF2-40B4-BE49-F238E27FC236}">
                    <a16:creationId xmlns:a16="http://schemas.microsoft.com/office/drawing/2014/main" id="{5A9533DC-800A-C4D9-5C1A-356DACA5B585}"/>
                  </a:ext>
                </a:extLst>
              </p:cNvPr>
              <p:cNvSpPr txBox="1"/>
              <p:nvPr/>
            </p:nvSpPr>
            <p:spPr>
              <a:xfrm>
                <a:off x="8370124" y="3921912"/>
                <a:ext cx="3287582" cy="286469"/>
              </a:xfrm>
              <a:prstGeom prst="rect">
                <a:avLst/>
              </a:prstGeom>
              <a:noFill/>
            </p:spPr>
            <p:txBody>
              <a:bodyPr wrap="square" anchor="b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Landscaping Features</a:t>
                </a:r>
              </a:p>
            </p:txBody>
          </p:sp>
        </p:grp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A5C2247C-F457-E2FA-6494-B703A14FEF24}"/>
              </a:ext>
            </a:extLst>
          </p:cNvPr>
          <p:cNvSpPr txBox="1">
            <a:spLocks/>
          </p:cNvSpPr>
          <p:nvPr/>
        </p:nvSpPr>
        <p:spPr>
          <a:xfrm>
            <a:off x="281591" y="294330"/>
            <a:ext cx="9625125" cy="4071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FC6141-7D83-EDD5-AB68-EDC5E7992290}"/>
              </a:ext>
            </a:extLst>
          </p:cNvPr>
          <p:cNvSpPr/>
          <p:nvPr/>
        </p:nvSpPr>
        <p:spPr>
          <a:xfrm>
            <a:off x="4136919" y="1372192"/>
            <a:ext cx="3266188" cy="389854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Design Improvements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639826-BB87-317E-D606-A3CBC96E82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0" b="26874"/>
          <a:stretch/>
        </p:blipFill>
        <p:spPr>
          <a:xfrm>
            <a:off x="8186307" y="4355992"/>
            <a:ext cx="3132618" cy="166648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FFA1DC5-D5C5-004A-B269-07894061DEA4}"/>
              </a:ext>
            </a:extLst>
          </p:cNvPr>
          <p:cNvGrpSpPr/>
          <p:nvPr/>
        </p:nvGrpSpPr>
        <p:grpSpPr>
          <a:xfrm>
            <a:off x="8149696" y="3947403"/>
            <a:ext cx="3161156" cy="403739"/>
            <a:chOff x="9233423" y="1654900"/>
            <a:chExt cx="2702384" cy="319384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2DAC0B1-FD93-F0C3-46A9-5998F8633BA9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96560F-E1E6-2861-0AF2-9268CFE17738}"/>
                </a:ext>
              </a:extLst>
            </p:cNvPr>
            <p:cNvSpPr txBox="1"/>
            <p:nvPr/>
          </p:nvSpPr>
          <p:spPr>
            <a:xfrm>
              <a:off x="9233423" y="1662321"/>
              <a:ext cx="2668252" cy="285994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Sound Wall Improvements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8AB417-E1E9-9FAB-83F2-04498B8DAC09}"/>
              </a:ext>
            </a:extLst>
          </p:cNvPr>
          <p:cNvGrpSpPr/>
          <p:nvPr/>
        </p:nvGrpSpPr>
        <p:grpSpPr>
          <a:xfrm>
            <a:off x="324993" y="3983701"/>
            <a:ext cx="3152679" cy="378080"/>
            <a:chOff x="9257819" y="1654900"/>
            <a:chExt cx="2677988" cy="3193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4F62B6E-24D0-983F-DD30-279F369E6E8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72E80C-079C-4AE2-3093-88B7CC334362}"/>
                </a:ext>
              </a:extLst>
            </p:cNvPr>
            <p:cNvSpPr txBox="1"/>
            <p:nvPr/>
          </p:nvSpPr>
          <p:spPr>
            <a:xfrm>
              <a:off x="9267336" y="1661330"/>
              <a:ext cx="2668250" cy="285994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  <a:ea typeface="Calibri"/>
                  <a:cs typeface="Calibri"/>
                </a:rPr>
                <a:t>Traffic Signals </a:t>
              </a:r>
              <a:endParaRPr 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8653F60-CCA2-A375-7B4F-4BD278F348D6}"/>
              </a:ext>
            </a:extLst>
          </p:cNvPr>
          <p:cNvGrpSpPr/>
          <p:nvPr/>
        </p:nvGrpSpPr>
        <p:grpSpPr>
          <a:xfrm>
            <a:off x="8168582" y="1369007"/>
            <a:ext cx="3123758" cy="394879"/>
            <a:chOff x="9257819" y="1654900"/>
            <a:chExt cx="2677988" cy="31938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AB35795-FE43-85D7-56DD-4C79E4659C1F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E8E9A0-96E4-F586-8D88-DF1C2E677663}"/>
                </a:ext>
              </a:extLst>
            </p:cNvPr>
            <p:cNvSpPr txBox="1"/>
            <p:nvPr/>
          </p:nvSpPr>
          <p:spPr>
            <a:xfrm>
              <a:off x="9263721" y="1666480"/>
              <a:ext cx="2637955" cy="267818"/>
            </a:xfrm>
            <a:prstGeom prst="rect">
              <a:avLst/>
            </a:prstGeom>
            <a:noFill/>
          </p:spPr>
          <p:txBody>
            <a:bodyPr wrap="square" lIns="91440" tIns="45720" rIns="91440" bIns="45720" anchor="b">
              <a:spAutoFit/>
            </a:bodyPr>
            <a:lstStyle/>
            <a:p>
              <a:pPr>
                <a:defRPr/>
              </a:pPr>
              <a:r>
                <a:rPr lang="en-US" sz="1600" b="1">
                  <a:solidFill>
                    <a:srgbClr val="FFFFFF"/>
                  </a:solidFill>
                  <a:latin typeface="Calibri" panose="020F0502020204030204"/>
                </a:rPr>
                <a:t>Auxiliary Lanes</a:t>
              </a: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2057A20-074A-066D-1F68-DC934F32393C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B109F76-6625-DFDA-F007-15DABF983D82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3" name="Graphic 12" descr="Alien Face with solid fill">
                <a:extLst>
                  <a:ext uri="{FF2B5EF4-FFF2-40B4-BE49-F238E27FC236}">
                    <a16:creationId xmlns:a16="http://schemas.microsoft.com/office/drawing/2014/main" id="{EDCC4614-89AD-3B6A-DB6E-9A4F1311CF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E4558E25-473F-8A4B-A9F8-FEC4B08501D1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767CB4D1-A89C-7B2E-175A-48C73B1D97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5BE77348-89E3-F714-A49E-86DB697529C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57720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625542" y="1280398"/>
            <a:ext cx="8082337" cy="467820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$170.6M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$39.0M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$122.6M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$49.4M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$2.5M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$46.9M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		$220.0M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B6D01C6-AC9D-46BB-8183-5AF41048FAAF}"/>
              </a:ext>
            </a:extLst>
          </p:cNvPr>
          <p:cNvSpPr txBox="1">
            <a:spLocks/>
          </p:cNvSpPr>
          <p:nvPr/>
        </p:nvSpPr>
        <p:spPr>
          <a:xfrm>
            <a:off x="80360" y="705"/>
            <a:ext cx="10204673" cy="546681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Investment Plan Measure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R/M Investment Summary –</a:t>
            </a:r>
            <a:r>
              <a:rPr lang="en-US">
                <a:solidFill>
                  <a:srgbClr val="FFFFFF"/>
                </a:solidFill>
                <a:latin typeface="Calibri" panose="020F0502020204030204"/>
              </a:rPr>
              <a:t> </a:t>
            </a:r>
            <a:endParaRPr lang="en-US"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Freeway Safety and Interchange Improvements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E16B147-9D5A-1815-673C-AED8C7028434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E505B78-2276-5A66-0629-A85ABF06C453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2" name="Graphic 11" descr="Alien Face with solid fill">
                <a:extLst>
                  <a:ext uri="{FF2B5EF4-FFF2-40B4-BE49-F238E27FC236}">
                    <a16:creationId xmlns:a16="http://schemas.microsoft.com/office/drawing/2014/main" id="{053904B8-6A2F-FFB6-076E-A598E91F3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F9FA873F-ADFF-418C-A871-D930A1174C4A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818510-FEF9-C5DF-DE70-61AFC73929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">
            <a:extLst>
              <a:ext uri="{FF2B5EF4-FFF2-40B4-BE49-F238E27FC236}">
                <a16:creationId xmlns:a16="http://schemas.microsoft.com/office/drawing/2014/main" id="{3DC7F907-4F23-8C19-4AF7-6EC34C518FD3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8787642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D7BA0E3-8CE3-C65E-59EC-B63E74C29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90" y="237369"/>
            <a:ext cx="10022222" cy="407161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Freeway Safety and Interchange Improvements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7B397F-FB3D-8265-9F16-59AE4831621B}"/>
              </a:ext>
            </a:extLst>
          </p:cNvPr>
          <p:cNvSpPr txBox="1"/>
          <p:nvPr/>
        </p:nvSpPr>
        <p:spPr>
          <a:xfrm>
            <a:off x="280217" y="5890192"/>
            <a:ext cx="1612977" cy="83128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43A1CE-B7FA-6D60-650E-C8928368E44D}"/>
              </a:ext>
            </a:extLst>
          </p:cNvPr>
          <p:cNvSpPr txBox="1"/>
          <p:nvPr/>
        </p:nvSpPr>
        <p:spPr>
          <a:xfrm>
            <a:off x="307257" y="5992152"/>
            <a:ext cx="1157748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Estimated project costs are totaled from individual city submissions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12395" indent="-112395"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LB-ELA Interchange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I-710/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Firestone, Florence, Willow, Del Amo, Long Beach Blvd, Alondra and Modifications of SB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I-710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SR 91 Connectors, Imperial. Anaheim, PCH, Wardlow;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LB-ELA Auxiliary Lanes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Willow St to Wardlow St, Del Amo Blvd to Long Beach Blvd;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Connector Project Improvements:</a:t>
            </a:r>
            <a:r>
              <a:rPr lang="en-US" sz="1000" i="1">
                <a:solidFill>
                  <a:srgbClr val="000000"/>
                </a:solidFill>
                <a:latin typeface="Calibri" panose="020F0502020204030204"/>
              </a:rPr>
              <a:t> </a:t>
            </a:r>
            <a:r>
              <a:rPr kumimoji="0" lang="en-US" sz="1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I-710/I-405, I-710/I-105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cs typeface="Calibri" panose="020F050202020403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***Freeway Alternative Analysis will determine 3-4 priority projects that undergo Freeway CEQA/NEPA phase.</a:t>
            </a:r>
            <a:endParaRPr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****Freeway CEQA/NEPA Phase will determine top 2-3 Environmentally Cleared </a:t>
            </a:r>
            <a:r>
              <a:rPr lang="en-US" sz="1000">
                <a:solidFill>
                  <a:srgbClr val="000000"/>
                </a:solidFill>
                <a:latin typeface="Calibri" panose="020F0502020204030204"/>
              </a:rPr>
              <a:t>Projects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object 2">
            <a:extLst>
              <a:ext uri="{FF2B5EF4-FFF2-40B4-BE49-F238E27FC236}">
                <a16:creationId xmlns:a16="http://schemas.microsoft.com/office/drawing/2014/main" id="{B35DA0A6-DE6C-D9AD-353B-E313863F3F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312345"/>
              </p:ext>
            </p:extLst>
          </p:nvPr>
        </p:nvGraphicFramePr>
        <p:xfrm>
          <a:off x="334298" y="981870"/>
          <a:ext cx="11373491" cy="5024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516">
                  <a:extLst>
                    <a:ext uri="{9D8B030D-6E8A-4147-A177-3AD203B41FA5}">
                      <a16:colId xmlns:a16="http://schemas.microsoft.com/office/drawing/2014/main" val="3144653476"/>
                    </a:ext>
                  </a:extLst>
                </a:gridCol>
                <a:gridCol w="2264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8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38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8757">
                <a:tc gridSpan="2">
                  <a:txBody>
                    <a:bodyPr/>
                    <a:lstStyle/>
                    <a:p>
                      <a:pPr marL="0" indent="0" algn="l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930936"/>
                  </a:ext>
                </a:extLst>
              </a:tr>
              <a:tr h="492096">
                <a:tc rowSpan="3">
                  <a:txBody>
                    <a:bodyPr/>
                    <a:lstStyle/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400">
                        <a:latin typeface="Calibri"/>
                        <a:cs typeface="Calibri"/>
                      </a:endParaRPr>
                    </a:p>
                    <a:p>
                      <a:pPr marL="58738" indent="-58738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Various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8738" indent="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fr-FR" sz="1400">
                          <a:latin typeface="Calibri"/>
                          <a:cs typeface="Calibri"/>
                        </a:rPr>
                        <a:t>12 </a:t>
                      </a:r>
                      <a:r>
                        <a:rPr lang="fr-FR" sz="1400" spc="-10">
                          <a:latin typeface="Calibri"/>
                          <a:cs typeface="Calibri"/>
                        </a:rPr>
                        <a:t>Interchanges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+ 2 Auxiliary</a:t>
                      </a:r>
                      <a:r>
                        <a:rPr lang="fr-FR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fr-FR" sz="1400">
                          <a:latin typeface="Calibri"/>
                          <a:cs typeface="Calibri"/>
                        </a:rPr>
                        <a:t>Lanes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Alternative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Analysis**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>
                        <a:latin typeface="Calibri"/>
                        <a:cs typeface="Calibri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$5.0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$5.0</a:t>
                      </a: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0190519"/>
                  </a:ext>
                </a:extLst>
              </a:tr>
              <a:tr h="478304">
                <a:tc vMerge="1"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3-4 Priority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CEQA/NEPA Phase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200">
                        <a:latin typeface="Calibri"/>
                        <a:cs typeface="Calibri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$34.0</a:t>
                      </a:r>
                      <a:endParaRPr lang="en-US" sz="1400" spc="-5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endParaRPr lang="en-US" sz="100" spc="-5">
                        <a:latin typeface="Calibri"/>
                        <a:cs typeface="Calibri"/>
                      </a:endParaRPr>
                    </a:p>
                    <a:p>
                      <a:pPr lvl="0" algn="ctr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$34.0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45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9866507"/>
                  </a:ext>
                </a:extLst>
              </a:tr>
              <a:tr h="468476">
                <a:tc vMerge="1"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marR="221615" lvl="0">
                        <a:lnSpc>
                          <a:spcPct val="100000"/>
                        </a:lnSpc>
                        <a:spcBef>
                          <a:spcPts val="359"/>
                        </a:spcBef>
                        <a:buNone/>
                      </a:pPr>
                      <a:r>
                        <a:rPr lang="en-US" sz="1400" spc="-35">
                          <a:latin typeface="Calibri"/>
                          <a:cs typeface="Calibri"/>
                        </a:rPr>
                        <a:t>Top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2-3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Environmentally</a:t>
                      </a:r>
                      <a:r>
                        <a:rPr lang="en-US" sz="1400" spc="-9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Cleared  Projects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45719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Construction****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$114.6</a:t>
                      </a: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$573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108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3716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3818332"/>
                  </a:ext>
                </a:extLst>
              </a:tr>
              <a:tr h="635649">
                <a:tc gridSpan="2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lang="en-US" sz="1400" spc="-5">
                        <a:latin typeface="Calibri"/>
                        <a:cs typeface="Calibri"/>
                      </a:endParaRPr>
                    </a:p>
                    <a:p>
                      <a:pPr marL="58738" lvl="0" indent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LB-ELA_0156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20">
                          <a:latin typeface="Calibri"/>
                          <a:cs typeface="Calibri"/>
                        </a:rPr>
                        <a:t>Traffic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Controls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at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LB-ELA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Ramps</a:t>
                      </a:r>
                      <a:endParaRPr lang="en-US"/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429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10.0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30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3020" lvl="0" algn="ctr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endParaRPr lang="en-US" sz="600" spc="0">
                        <a:latin typeface="Times New Roman"/>
                        <a:cs typeface="Times New Roman"/>
                      </a:endParaRPr>
                    </a:p>
                    <a:p>
                      <a:pPr marL="34925" lvl="0">
                        <a:lnSpc>
                          <a:spcPct val="100000"/>
                        </a:lnSpc>
                        <a:spcBef>
                          <a:spcPts val="5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/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775291"/>
                  </a:ext>
                </a:extLst>
              </a:tr>
              <a:tr h="540364">
                <a:tc gridSpan="2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58738" lvl="0" indent="0" algn="l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b="0" i="0" u="none" strike="noStrike" spc="-5" noProof="0">
                          <a:solidFill>
                            <a:srgbClr val="000000"/>
                          </a:solidFill>
                          <a:latin typeface="Calibri"/>
                        </a:rPr>
                        <a:t>LB-ELA_0181</a:t>
                      </a:r>
                      <a:endParaRPr lang="en-US"/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Lids, Caps,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Widened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Bridge</a:t>
                      </a:r>
                      <a:r>
                        <a:rPr lang="en-US" sz="1400" spc="-7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Decks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5.0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0" lvl="0" algn="ctr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4925" lvl="0">
                        <a:lnSpc>
                          <a:spcPct val="100000"/>
                        </a:lnSpc>
                        <a:spcBef>
                          <a:spcPts val="950"/>
                        </a:spcBef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065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820073"/>
                  </a:ext>
                </a:extLst>
              </a:tr>
              <a:tr h="483674">
                <a:tc gridSpan="2">
                  <a:txBody>
                    <a:bodyPr/>
                    <a:lstStyle/>
                    <a:p>
                      <a:pPr marL="0" indent="61913"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marR="328295"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 Particulate Matter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(PM)</a:t>
                      </a:r>
                      <a:r>
                        <a:rPr lang="en-US" sz="1400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Reduction 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78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2.0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1400" spc="-5">
                          <a:latin typeface="Calibri"/>
                          <a:cs typeface="Calibri"/>
                        </a:rPr>
                        <a:t>Development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Safety and Interchange Improvements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8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b="1" spc="-5">
                          <a:latin typeface="Calibri"/>
                          <a:cs typeface="Calibri"/>
                        </a:rPr>
                        <a:t>170.6</a:t>
                      </a:r>
                      <a:endParaRPr lang="es-419" sz="1400" b="1">
                        <a:latin typeface="Calibri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 b="1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927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828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b="1" spc="-10">
                          <a:latin typeface="Calibri"/>
                          <a:cs typeface="Calibri"/>
                        </a:rPr>
                        <a:t>Freeway </a:t>
                      </a:r>
                      <a:r>
                        <a:rPr lang="en-US" sz="1400" b="1" spc="-10"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55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1" spc="-10">
                          <a:latin typeface="Calibri"/>
                          <a:cs typeface="Calibri"/>
                        </a:rPr>
                        <a:t> 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38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4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7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$49.4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lang="es-419" sz="10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endParaRPr lang="en-US" sz="14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5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5"/>
                        </a:spcBef>
                      </a:pPr>
                      <a:r>
                        <a:rPr sz="1400" b="1" spc="-4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15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Freeway</a:t>
                      </a:r>
                      <a:r>
                        <a:rPr sz="1400" b="1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0">
                          <a:solidFill>
                            <a:schemeClr val="bg1"/>
                          </a:solidFill>
                          <a:latin typeface="+mn-lt"/>
                          <a:cs typeface="Calibri"/>
                        </a:rPr>
                        <a:t>Safety and Interchange Improvements </a:t>
                      </a:r>
                      <a:r>
                        <a:rPr sz="1400" b="1" spc="-1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8953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419" sz="500" b="1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419" sz="1400" b="1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$220.0</a:t>
                      </a:r>
                    </a:p>
                    <a:p>
                      <a:pPr marL="0" defTabSz="914400" rtl="0" eaLnBrk="1" latinLnBrk="0" hangingPunct="1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400" b="1" kern="1200">
                        <a:solidFill>
                          <a:schemeClr val="tx1"/>
                        </a:solidFill>
                        <a:latin typeface="Times New Roman"/>
                        <a:ea typeface="+mn-ea"/>
                        <a:cs typeface="Times New Roman"/>
                      </a:endParaRPr>
                    </a:p>
                  </a:txBody>
                  <a:tcPr marL="0" marR="0" marT="1270" marB="0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endParaRPr lang="en-US" sz="1400" b="1" spc="-5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D055-D171-5716-D561-B108E9DAD26D}"/>
              </a:ext>
            </a:extLst>
          </p:cNvPr>
          <p:cNvGrpSpPr/>
          <p:nvPr/>
        </p:nvGrpSpPr>
        <p:grpSpPr>
          <a:xfrm>
            <a:off x="11204771" y="131568"/>
            <a:ext cx="734666" cy="719368"/>
            <a:chOff x="5798783" y="4134076"/>
            <a:chExt cx="1212334" cy="11870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19A8BF4-617B-4101-BB5E-EFB994DA1D89}"/>
                </a:ext>
              </a:extLst>
            </p:cNvPr>
            <p:cNvGrpSpPr/>
            <p:nvPr/>
          </p:nvGrpSpPr>
          <p:grpSpPr>
            <a:xfrm>
              <a:off x="5798783" y="4134076"/>
              <a:ext cx="1212334" cy="1187090"/>
              <a:chOff x="533401" y="475766"/>
              <a:chExt cx="1127760" cy="1104277"/>
            </a:xfrm>
          </p:grpSpPr>
          <p:pic>
            <p:nvPicPr>
              <p:cNvPr id="15" name="Graphic 14" descr="Alien Face with solid fill">
                <a:extLst>
                  <a:ext uri="{FF2B5EF4-FFF2-40B4-BE49-F238E27FC236}">
                    <a16:creationId xmlns:a16="http://schemas.microsoft.com/office/drawing/2014/main" id="{DD084031-E9A3-39C6-71AF-7FAC91A62A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A856C97-02F7-9068-FD03-DF7B330B6AA6}"/>
                  </a:ext>
                </a:extLst>
              </p:cNvPr>
              <p:cNvSpPr/>
              <p:nvPr/>
            </p:nvSpPr>
            <p:spPr>
              <a:xfrm>
                <a:off x="791338" y="690514"/>
                <a:ext cx="602814" cy="639034"/>
              </a:xfrm>
              <a:prstGeom prst="ellipse">
                <a:avLst/>
              </a:prstGeom>
              <a:solidFill>
                <a:srgbClr val="ED7D3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BE815465-D14B-8F29-75FE-B970C121CC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651" t="59479" r="54781" b="34529"/>
            <a:stretch/>
          </p:blipFill>
          <p:spPr bwMode="auto">
            <a:xfrm>
              <a:off x="6086528" y="4497773"/>
              <a:ext cx="635590" cy="386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">
            <a:extLst>
              <a:ext uri="{FF2B5EF4-FFF2-40B4-BE49-F238E27FC236}">
                <a16:creationId xmlns:a16="http://schemas.microsoft.com/office/drawing/2014/main" id="{7F8FB5E1-54AD-117E-3239-F06DDD88D7AD}"/>
              </a:ext>
            </a:extLst>
          </p:cNvPr>
          <p:cNvSpPr txBox="1"/>
          <p:nvPr/>
        </p:nvSpPr>
        <p:spPr>
          <a:xfrm>
            <a:off x="7662365" y="659371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223180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EE7DAD2-BFF2-FC21-0BB9-60F0C98C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0" y="231321"/>
            <a:ext cx="9882701" cy="385696"/>
          </a:xfrm>
        </p:spPr>
        <p:txBody>
          <a:bodyPr/>
          <a:lstStyle/>
          <a:p>
            <a:r>
              <a:rPr lang="en-US"/>
              <a:t>Investment Plan Measure R/M Investment Summary –</a:t>
            </a:r>
            <a:br>
              <a:rPr lang="en-US"/>
            </a:br>
            <a:r>
              <a:rPr lang="en-US"/>
              <a:t>Goods Movement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E89979-89E6-9222-3AC0-AD05366DE0D6}"/>
              </a:ext>
            </a:extLst>
          </p:cNvPr>
          <p:cNvGrpSpPr/>
          <p:nvPr/>
        </p:nvGrpSpPr>
        <p:grpSpPr>
          <a:xfrm>
            <a:off x="1362580" y="3832490"/>
            <a:ext cx="3331338" cy="2294528"/>
            <a:chOff x="9233423" y="1654900"/>
            <a:chExt cx="2702384" cy="16415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EC1B17-3094-7E1D-BB3E-CE5D4E85EC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80" b="11880"/>
            <a:stretch/>
          </p:blipFill>
          <p:spPr>
            <a:xfrm>
              <a:off x="9257819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582E257-10C2-5DCA-B206-0D7996499299}"/>
                </a:ext>
              </a:extLst>
            </p:cNvPr>
            <p:cNvGrpSpPr/>
            <p:nvPr/>
          </p:nvGrpSpPr>
          <p:grpSpPr>
            <a:xfrm>
              <a:off x="9233423" y="1654900"/>
              <a:ext cx="2702384" cy="319384"/>
              <a:chOff x="9233423" y="1654900"/>
              <a:chExt cx="2702384" cy="319384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9EF0999-F5BA-A2AB-8EAE-0B704252A723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03D4CB-11D3-03C7-E76E-73E292283588}"/>
                  </a:ext>
                </a:extLst>
              </p:cNvPr>
              <p:cNvSpPr txBox="1"/>
              <p:nvPr/>
            </p:nvSpPr>
            <p:spPr>
              <a:xfrm>
                <a:off x="9233423" y="1700711"/>
                <a:ext cx="2668252" cy="242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Freight Rail Planning</a:t>
                </a: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03593C-5E86-89D3-2749-D12997916CCC}"/>
              </a:ext>
            </a:extLst>
          </p:cNvPr>
          <p:cNvGrpSpPr/>
          <p:nvPr/>
        </p:nvGrpSpPr>
        <p:grpSpPr>
          <a:xfrm>
            <a:off x="6695988" y="3832490"/>
            <a:ext cx="3537073" cy="2294528"/>
            <a:chOff x="9233421" y="1654900"/>
            <a:chExt cx="2954099" cy="164152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2A4BEDC-56FE-8BFF-8DCB-76DD9DA7F2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" t="1049" b="16895"/>
            <a:stretch/>
          </p:blipFill>
          <p:spPr>
            <a:xfrm>
              <a:off x="9257818" y="1971112"/>
              <a:ext cx="2677988" cy="1325308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D45BF6-7487-A3B0-086D-D3AEF188630D}"/>
                </a:ext>
              </a:extLst>
            </p:cNvPr>
            <p:cNvGrpSpPr/>
            <p:nvPr/>
          </p:nvGrpSpPr>
          <p:grpSpPr>
            <a:xfrm>
              <a:off x="9233421" y="1654900"/>
              <a:ext cx="2954099" cy="338522"/>
              <a:chOff x="9233421" y="1654900"/>
              <a:chExt cx="2954099" cy="338522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C62BC54-DD14-1CEF-E951-ACC9279B9A35}"/>
                  </a:ext>
                </a:extLst>
              </p:cNvPr>
              <p:cNvSpPr/>
              <p:nvPr/>
            </p:nvSpPr>
            <p:spPr>
              <a:xfrm>
                <a:off x="9257819" y="1654900"/>
                <a:ext cx="2677988" cy="319384"/>
              </a:xfrm>
              <a:prstGeom prst="rect">
                <a:avLst/>
              </a:prstGeom>
              <a:solidFill>
                <a:srgbClr val="61B9B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C034E09-F450-9057-7274-B43AA2465D2F}"/>
                  </a:ext>
                </a:extLst>
              </p:cNvPr>
              <p:cNvSpPr txBox="1"/>
              <p:nvPr/>
            </p:nvSpPr>
            <p:spPr>
              <a:xfrm>
                <a:off x="9233421" y="1716066"/>
                <a:ext cx="2954099" cy="277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</a:rPr>
                  <a:t>On-Dock Freight Rail Facilities</a:t>
                </a: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C86C55F-FCAB-AC73-3111-0510C21CD3FD}"/>
              </a:ext>
            </a:extLst>
          </p:cNvPr>
          <p:cNvGrpSpPr/>
          <p:nvPr/>
        </p:nvGrpSpPr>
        <p:grpSpPr>
          <a:xfrm>
            <a:off x="1409081" y="1291290"/>
            <a:ext cx="3327738" cy="377926"/>
            <a:chOff x="9253295" y="1647547"/>
            <a:chExt cx="2738459" cy="326737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C52FDE6-F58D-29B2-AC84-354C0AE7827E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1294CA1-01B5-DCDA-3A35-70319CD85AE4}"/>
                </a:ext>
              </a:extLst>
            </p:cNvPr>
            <p:cNvSpPr txBox="1"/>
            <p:nvPr/>
          </p:nvSpPr>
          <p:spPr>
            <a:xfrm>
              <a:off x="9253295" y="1647547"/>
              <a:ext cx="2738459" cy="30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Truck Program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D8ADFA4-772B-9920-404C-361EDB0339C6}"/>
              </a:ext>
            </a:extLst>
          </p:cNvPr>
          <p:cNvGrpSpPr/>
          <p:nvPr/>
        </p:nvGrpSpPr>
        <p:grpSpPr>
          <a:xfrm>
            <a:off x="6695988" y="1325960"/>
            <a:ext cx="3170149" cy="378080"/>
            <a:chOff x="9257819" y="1654900"/>
            <a:chExt cx="2677988" cy="31938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A017A5-DB18-952B-F136-5B16404DFDC0}"/>
                </a:ext>
              </a:extLst>
            </p:cNvPr>
            <p:cNvSpPr/>
            <p:nvPr/>
          </p:nvSpPr>
          <p:spPr>
            <a:xfrm>
              <a:off x="9257819" y="1654900"/>
              <a:ext cx="2677988" cy="319384"/>
            </a:xfrm>
            <a:prstGeom prst="rect">
              <a:avLst/>
            </a:prstGeom>
            <a:solidFill>
              <a:srgbClr val="61B9B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F76F5B-0184-2238-932C-D3A7ADBD8E0B}"/>
                </a:ext>
              </a:extLst>
            </p:cNvPr>
            <p:cNvSpPr txBox="1"/>
            <p:nvPr/>
          </p:nvSpPr>
          <p:spPr>
            <a:xfrm>
              <a:off x="9267338" y="1670008"/>
              <a:ext cx="2668250" cy="28599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Zero-Emission Locomotive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6079F79-4954-948B-2308-A434C25D328D}"/>
              </a:ext>
            </a:extLst>
          </p:cNvPr>
          <p:cNvSpPr txBox="1"/>
          <p:nvPr/>
        </p:nvSpPr>
        <p:spPr>
          <a:xfrm>
            <a:off x="6695728" y="1683510"/>
            <a:ext cx="3170150" cy="187258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1028" name="Picture 4" descr="Where Do Electric Trucks Charge? - Union of Concerned Scientists">
            <a:extLst>
              <a:ext uri="{FF2B5EF4-FFF2-40B4-BE49-F238E27FC236}">
                <a16:creationId xmlns:a16="http://schemas.microsoft.com/office/drawing/2014/main" id="{A6DB6270-45C6-0332-3445-EA24CFE26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71" y="1664514"/>
            <a:ext cx="3245772" cy="189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acific Harbor Line displays battery locomotive at ceremony for engineers -  Trains">
            <a:extLst>
              <a:ext uri="{FF2B5EF4-FFF2-40B4-BE49-F238E27FC236}">
                <a16:creationId xmlns:a16="http://schemas.microsoft.com/office/drawing/2014/main" id="{F1C4F45F-427A-BC91-ED13-D8635BCF1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447" y="1692772"/>
            <a:ext cx="2148618" cy="18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EECEDEA-BF1F-1BA5-9D0E-F1BADCF6FDED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2452478-0047-7013-E592-339929ED0A51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24" name="Graphic 23" descr="Alien Face with solid fill">
                <a:extLst>
                  <a:ext uri="{FF2B5EF4-FFF2-40B4-BE49-F238E27FC236}">
                    <a16:creationId xmlns:a16="http://schemas.microsoft.com/office/drawing/2014/main" id="{4DFF3ED1-735B-C619-1DCA-73CB4887C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1613750-DF69-4885-5D2A-51AAF0B94D6C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F4C8DF3-ABC1-591B-BD64-991F5904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TextBox 1">
            <a:extLst>
              <a:ext uri="{FF2B5EF4-FFF2-40B4-BE49-F238E27FC236}">
                <a16:creationId xmlns:a16="http://schemas.microsoft.com/office/drawing/2014/main" id="{DD2AD49F-CEF3-8300-AD06-A3C798A382D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6271271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3644" y="-171010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2112069" y="1443347"/>
            <a:ext cx="7716675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:  			$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$20.0M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$5.0M</a:t>
            </a:r>
            <a:endParaRPr lang="en-US" sz="2400">
              <a:solidFill>
                <a:schemeClr val="accent1">
                  <a:lumMod val="75000"/>
                </a:schemeClr>
              </a:solidFill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Calibri" panose="020F0502020204030204"/>
              </a:rPr>
              <a:t>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$36.0M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lvl="1"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</a:t>
            </a:r>
            <a:r>
              <a:rPr lang="en-US" sz="2400" b="1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			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$19.0M</a:t>
            </a:r>
            <a:endParaRPr lang="en-US" sz="2400" b="1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$0.0M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       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                			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$18.0M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 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$80.0M</a:t>
            </a:r>
            <a:endParaRPr lang="en-US" sz="2400" b="1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47223-1643-1F49-D0E5-1A311441039C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A8C2A8B-DB37-810F-260F-FCA18F3AAF8B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6" name="Graphic 5" descr="Alien Face with solid fill">
                <a:extLst>
                  <a:ext uri="{FF2B5EF4-FFF2-40B4-BE49-F238E27FC236}">
                    <a16:creationId xmlns:a16="http://schemas.microsoft.com/office/drawing/2014/main" id="{6B02B5A5-F5E8-79B8-4D06-2C56282A3F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38E81100-F54E-6F0A-1D76-E4E0DCC607AF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96C94AF-8E2C-8AA2-5259-4E00E07FD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82B85F16-0686-C09F-8D43-005AB1A75828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800176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EDDF600-CB76-0FBB-C05F-45D23496E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571" y="267607"/>
            <a:ext cx="10075884" cy="428625"/>
          </a:xfrm>
        </p:spPr>
        <p:txBody>
          <a:bodyPr/>
          <a:lstStyle/>
          <a:p>
            <a:r>
              <a:rPr lang="en-US"/>
              <a:t>Investment Plan Measure R/M Investment Summary – </a:t>
            </a:r>
            <a:br>
              <a:rPr lang="en-US"/>
            </a:br>
            <a:r>
              <a:rPr lang="en-US"/>
              <a:t>Goods Movement</a:t>
            </a:r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912132FC-B096-6157-50A9-B750445569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976778"/>
              </p:ext>
            </p:extLst>
          </p:nvPr>
        </p:nvGraphicFramePr>
        <p:xfrm>
          <a:off x="587527" y="1115351"/>
          <a:ext cx="10634595" cy="49576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410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43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6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2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744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Project ID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Name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500" b="1" spc="-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4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endParaRPr lang="en-US" sz="400" b="1" spc="-25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4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4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4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*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4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millions)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Phase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6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  LB-ELA_0004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Long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Beach-East Los Angeles  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  Corridor 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Clean </a:t>
                      </a:r>
                      <a:r>
                        <a:rPr lang="en-US" sz="1400" spc="-15">
                          <a:latin typeface="Calibri"/>
                          <a:cs typeface="Calibri"/>
                        </a:rPr>
                        <a:t>Truck</a:t>
                      </a:r>
                      <a:r>
                        <a:rPr lang="en-US" sz="1400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10">
                          <a:latin typeface="Calibri"/>
                          <a:cs typeface="Calibri"/>
                        </a:rPr>
                        <a:t>Program</a:t>
                      </a:r>
                      <a:r>
                        <a:rPr lang="en-US" sz="1400" b="0" spc="0">
                          <a:latin typeface="Calibri"/>
                          <a:cs typeface="Calibri"/>
                        </a:rPr>
                        <a:t> (Also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r>
                        <a:rPr lang="en-US" sz="1400" b="0" spc="0">
                          <a:latin typeface="Calibri"/>
                          <a:cs typeface="Calibri"/>
                        </a:rPr>
                        <a:t>  referred to as </a:t>
                      </a:r>
                      <a:r>
                        <a:rPr lang="en-US" sz="1400" b="0">
                          <a:latin typeface="Calibri"/>
                          <a:cs typeface="Calibri"/>
                        </a:rPr>
                        <a:t>ZE </a:t>
                      </a:r>
                      <a:r>
                        <a:rPr lang="en-US" sz="1400" b="0" spc="-10">
                          <a:latin typeface="Calibri"/>
                          <a:cs typeface="Calibri"/>
                        </a:rPr>
                        <a:t>Truck Program)</a:t>
                      </a:r>
                      <a:endParaRPr lang="en-US" sz="1400" b="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1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14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endParaRPr lang="es-419" sz="300">
                        <a:latin typeface="Calibri"/>
                        <a:cs typeface="Calibri"/>
                      </a:endParaRPr>
                    </a:p>
                    <a:p>
                      <a:pPr marL="33655" algn="ctr">
                        <a:lnSpc>
                          <a:spcPct val="100000"/>
                        </a:lnSpc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50.0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1400">
                        <a:latin typeface="Times New Roman"/>
                        <a:cs typeface="Times New Roman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endParaRPr lang="en-US" sz="1400" kern="1200">
                        <a:solidFill>
                          <a:schemeClr val="tx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  <a:p>
                      <a:pPr marL="33655" lvl="0" algn="ctr" defTabSz="914400" rtl="0" eaLnBrk="1" latinLnBrk="0" hangingPunct="1">
                        <a:lnSpc>
                          <a:spcPct val="100000"/>
                        </a:lnSpc>
                        <a:buNone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Calibri"/>
                        </a:rPr>
                        <a:t>$200.0</a:t>
                      </a: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endParaRPr lang="en-US" sz="1400" spc="0">
                        <a:latin typeface="Times New Roman"/>
                        <a:cs typeface="Times New Roman"/>
                      </a:endParaRP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       </a:t>
                      </a:r>
                    </a:p>
                    <a:p>
                      <a:pPr marL="330835" algn="ctr">
                        <a:lnSpc>
                          <a:spcPct val="100000"/>
                        </a:lnSpc>
                      </a:pPr>
                      <a:r>
                        <a:rPr lang="en-US" sz="1400" spc="0">
                          <a:latin typeface="Times New Roman"/>
                          <a:cs typeface="Times New Roman"/>
                        </a:rPr>
                        <a:t> 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LB-ELA_0023</a:t>
                      </a: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Clean Truck Infrastructure</a:t>
                      </a: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728345" lvl="0" algn="l">
                        <a:lnSpc>
                          <a:spcPct val="100000"/>
                        </a:lnSpc>
                        <a:buNone/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endParaRPr sz="1400" spc="-5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>
                      <a:solidFill>
                        <a:srgbClr val="000000"/>
                      </a:solidFill>
                      <a:prstDash val="soli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5424085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LB-ELA_0217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Freight Rail Electrification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Pilot</a:t>
                      </a:r>
                      <a:r>
                        <a:rPr lang="en-US" sz="14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Project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689610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400" spc="-5">
                          <a:latin typeface="Calibri"/>
                          <a:cs typeface="Calibri"/>
                        </a:rPr>
                        <a:t>10.0</a:t>
                      </a:r>
                      <a:endParaRPr lang="es-419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4153563"/>
                  </a:ext>
                </a:extLst>
              </a:tr>
              <a:tr h="605135"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LB-ELA_0151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 anchor="ctr">
                    <a:lnL w="12700">
                      <a:solidFill>
                        <a:srgbClr val="000000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9850" lvl="0">
                        <a:lnSpc>
                          <a:spcPct val="100000"/>
                        </a:lnSpc>
                        <a:buNone/>
                      </a:pPr>
                      <a:r>
                        <a:rPr lang="en-US" sz="1400">
                          <a:latin typeface="Calibri"/>
                          <a:cs typeface="Calibri"/>
                        </a:rPr>
                        <a:t>Goods </a:t>
                      </a:r>
                      <a:r>
                        <a:rPr lang="en-US" sz="1400" spc="-5">
                          <a:latin typeface="Calibri"/>
                          <a:cs typeface="Calibri"/>
                        </a:rPr>
                        <a:t>Movement Freight Rail</a:t>
                      </a:r>
                      <a:r>
                        <a:rPr lang="en-US" sz="1400" spc="-4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>
                          <a:latin typeface="Calibri"/>
                          <a:cs typeface="Calibri"/>
                        </a:rPr>
                        <a:t>Study</a:t>
                      </a:r>
                      <a:endParaRPr lang="en-US"/>
                    </a:p>
                  </a:txBody>
                  <a:tcPr marL="0" marR="0" marT="571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lang="es-419" sz="1400">
                        <a:latin typeface="Times New Roman"/>
                        <a:cs typeface="Times New Roman"/>
                      </a:endParaRPr>
                    </a:p>
                    <a:p>
                      <a:pPr marL="728345" lvl="0">
                        <a:lnSpc>
                          <a:spcPct val="100000"/>
                        </a:lnSpc>
                        <a:buNone/>
                      </a:pPr>
                      <a:r>
                        <a:rPr lang="es-419" sz="1400">
                          <a:latin typeface="Calibri"/>
                          <a:cs typeface="Calibri"/>
                        </a:rPr>
                        <a:t>$1.0</a:t>
                      </a:r>
                      <a:endParaRPr lang="es-419"/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1115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-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ct val="100000"/>
                        </a:lnSpc>
                        <a:spcBef>
                          <a:spcPts val="45"/>
                        </a:spcBef>
                        <a:buNone/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35560" lvl="0"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spc="-5">
                          <a:latin typeface="Calibri"/>
                          <a:cs typeface="Calibri"/>
                        </a:rPr>
                        <a:t>Implementation</a:t>
                      </a:r>
                      <a:endParaRPr lang="en-US" sz="14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5807298"/>
                  </a:ext>
                </a:extLst>
              </a:tr>
              <a:tr h="46195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800" b="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400" b="1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61.0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654">
                <a:tc gridSpan="2">
                  <a:txBody>
                    <a:bodyPr/>
                    <a:lstStyle/>
                    <a:p>
                      <a:pPr marL="1030605">
                        <a:lnSpc>
                          <a:spcPct val="100000"/>
                        </a:lnSpc>
                      </a:pPr>
                      <a:endParaRPr lang="en-US" sz="1050" b="0">
                        <a:latin typeface="Times New Roman"/>
                        <a:cs typeface="Times New Roman"/>
                      </a:endParaRPr>
                    </a:p>
                    <a:p>
                      <a:pPr marL="1030605">
                        <a:lnSpc>
                          <a:spcPct val="100000"/>
                        </a:lnSpc>
                      </a:pPr>
                      <a:r>
                        <a:rPr sz="1400" b="1"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5">
                          <a:latin typeface="Calibri"/>
                          <a:cs typeface="Calibri"/>
                        </a:rPr>
                        <a:t>Movement </a:t>
                      </a:r>
                      <a:r>
                        <a:rPr sz="14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400" b="1" spc="-9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0">
                          <a:latin typeface="Calibri"/>
                          <a:cs typeface="Calibri"/>
                        </a:rPr>
                        <a:t>Program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lang="en-US" sz="900" b="1">
                        <a:latin typeface="Times New Roman"/>
                        <a:cs typeface="Times New Roman"/>
                      </a:endParaRPr>
                    </a:p>
                    <a:p>
                      <a:pPr marL="6718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4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400" b="1" spc="-5">
                          <a:latin typeface="Calibri"/>
                          <a:cs typeface="Calibri"/>
                        </a:rPr>
                        <a:t>19.0</a:t>
                      </a:r>
                      <a:endParaRPr lang="en-US" sz="1400" b="1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381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4EC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668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r>
                        <a:rPr sz="14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400" b="1" spc="-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Goods </a:t>
                      </a:r>
                      <a:r>
                        <a:rPr sz="1400" b="1" spc="-1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Movement</a:t>
                      </a:r>
                      <a:r>
                        <a:rPr sz="1400" b="1" spc="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lang="es-419" sz="1400" b="1">
                        <a:latin typeface="Times New Roman"/>
                        <a:cs typeface="Times New Roman"/>
                      </a:endParaRPr>
                    </a:p>
                    <a:p>
                      <a:pPr marL="6883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400" b="1">
                          <a:latin typeface="Calibri"/>
                          <a:cs typeface="Calibri"/>
                        </a:rPr>
                        <a:t>$80.0</a:t>
                      </a:r>
                    </a:p>
                  </a:txBody>
                  <a:tcPr marL="0" marR="0" marT="508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375"/>
                        </a:spcBef>
                      </a:pP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74625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chemeClr val="tx1"/>
                      </a:solidFill>
                      <a:prstDash val="solid"/>
                    </a:lnT>
                    <a:lnB w="6350">
                      <a:solidFill>
                        <a:srgbClr val="000000"/>
                      </a:solidFill>
                      <a:prstDash val="soli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009F10-7F58-2C6E-246F-8A8ABA6EFCC1}"/>
              </a:ext>
            </a:extLst>
          </p:cNvPr>
          <p:cNvSpPr txBox="1"/>
          <p:nvPr/>
        </p:nvSpPr>
        <p:spPr>
          <a:xfrm>
            <a:off x="7374109" y="6116218"/>
            <a:ext cx="39463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/>
              <a:t>*Estimated project costs are totaled from individual city submissions.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F2DE5D8-22E0-E85B-7E23-DC50A74200E8}"/>
              </a:ext>
            </a:extLst>
          </p:cNvPr>
          <p:cNvGrpSpPr/>
          <p:nvPr/>
        </p:nvGrpSpPr>
        <p:grpSpPr>
          <a:xfrm>
            <a:off x="11141126" y="57738"/>
            <a:ext cx="748447" cy="732862"/>
            <a:chOff x="5798783" y="2167691"/>
            <a:chExt cx="1212334" cy="118709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EF3EB66-6938-C26A-90E4-00F6291DD89F}"/>
                </a:ext>
              </a:extLst>
            </p:cNvPr>
            <p:cNvGrpSpPr/>
            <p:nvPr/>
          </p:nvGrpSpPr>
          <p:grpSpPr>
            <a:xfrm>
              <a:off x="5798783" y="2167691"/>
              <a:ext cx="1212334" cy="1187090"/>
              <a:chOff x="533401" y="475766"/>
              <a:chExt cx="1127760" cy="1104277"/>
            </a:xfrm>
          </p:grpSpPr>
          <p:pic>
            <p:nvPicPr>
              <p:cNvPr id="9" name="Graphic 8" descr="Alien Face with solid fill">
                <a:extLst>
                  <a:ext uri="{FF2B5EF4-FFF2-40B4-BE49-F238E27FC236}">
                    <a16:creationId xmlns:a16="http://schemas.microsoft.com/office/drawing/2014/main" id="{31DC3FB0-DF95-D8CB-CFC4-6D3407385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DB9B4A6-2A2E-65CD-A80D-5FEF8DD388CD}"/>
                  </a:ext>
                </a:extLst>
              </p:cNvPr>
              <p:cNvSpPr/>
              <p:nvPr/>
            </p:nvSpPr>
            <p:spPr>
              <a:xfrm>
                <a:off x="818696" y="727267"/>
                <a:ext cx="568144" cy="602281"/>
              </a:xfrm>
              <a:prstGeom prst="ellipse">
                <a:avLst/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1827D3-7AF8-78B2-860F-45EA61E9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053911" y="2517901"/>
              <a:ext cx="789372" cy="33881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1" name="TextBox 1">
            <a:extLst>
              <a:ext uri="{FF2B5EF4-FFF2-40B4-BE49-F238E27FC236}">
                <a16:creationId xmlns:a16="http://schemas.microsoft.com/office/drawing/2014/main" id="{3728C3C1-FEA1-4CD7-DC82-6FB0CCF86C55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068362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2A076-3AF5-1549-9640-55A0BE694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73" y="255844"/>
            <a:ext cx="9045633" cy="429145"/>
          </a:xfrm>
        </p:spPr>
        <p:txBody>
          <a:bodyPr/>
          <a:lstStyle/>
          <a:p>
            <a:r>
              <a:rPr lang="en-US"/>
              <a:t>Facilitators</a:t>
            </a:r>
            <a:endParaRPr lang="en-US" i="1">
              <a:solidFill>
                <a:srgbClr val="FFFF00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D04E7B5-82C4-A369-213C-B9988EA8F8D3}"/>
              </a:ext>
            </a:extLst>
          </p:cNvPr>
          <p:cNvGrpSpPr/>
          <p:nvPr/>
        </p:nvGrpSpPr>
        <p:grpSpPr>
          <a:xfrm>
            <a:off x="864660" y="3526850"/>
            <a:ext cx="5130055" cy="1480134"/>
            <a:chOff x="4498704" y="384765"/>
            <a:chExt cx="5130055" cy="1480134"/>
          </a:xfrm>
        </p:grpSpPr>
        <p:pic>
          <p:nvPicPr>
            <p:cNvPr id="26" name="Picture 25" descr="A person smiling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9954C3F6-B0A8-55CB-5BC7-EDF75102D0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07" r="1951" b="23479"/>
            <a:stretch/>
          </p:blipFill>
          <p:spPr>
            <a:xfrm>
              <a:off x="4498704" y="384765"/>
              <a:ext cx="1272274" cy="1480134"/>
            </a:xfrm>
            <a:prstGeom prst="rect">
              <a:avLst/>
            </a:prstGeom>
          </p:spPr>
        </p:pic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F230CC88-BA4C-EF53-E3CE-5E7A6FF70C9A}"/>
                </a:ext>
              </a:extLst>
            </p:cNvPr>
            <p:cNvSpPr txBox="1"/>
            <p:nvPr/>
          </p:nvSpPr>
          <p:spPr>
            <a:xfrm>
              <a:off x="5863934" y="391387"/>
              <a:ext cx="3764825" cy="64633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s-419" b="1"/>
            </a:p>
            <a:p>
              <a:endParaRPr lang="es-419" b="1">
                <a:ea typeface="Calibri"/>
                <a:cs typeface="Calibri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B69DA9-C588-EFFE-3484-81FBD70502CE}"/>
              </a:ext>
            </a:extLst>
          </p:cNvPr>
          <p:cNvGrpSpPr/>
          <p:nvPr/>
        </p:nvGrpSpPr>
        <p:grpSpPr>
          <a:xfrm>
            <a:off x="2221848" y="3828544"/>
            <a:ext cx="4550983" cy="746952"/>
            <a:chOff x="3964899" y="5018790"/>
            <a:chExt cx="4550983" cy="74695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8A6F6FA-9EE5-8A3B-0808-AC72E467616B}"/>
                </a:ext>
              </a:extLst>
            </p:cNvPr>
            <p:cNvSpPr txBox="1"/>
            <p:nvPr/>
          </p:nvSpPr>
          <p:spPr>
            <a:xfrm>
              <a:off x="3988585" y="5018790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b="1" dirty="0"/>
                <a:t>Lilian De Loza-Gutierrez</a:t>
              </a:r>
              <a:endParaRPr lang="en-US" sz="2000" b="1" dirty="0">
                <a:ea typeface="Calibri"/>
                <a:cs typeface="Calibri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6641E1B-502E-5F0F-85AA-4E7B8BB7CEA6}"/>
                </a:ext>
              </a:extLst>
            </p:cNvPr>
            <p:cNvSpPr txBox="1"/>
            <p:nvPr/>
          </p:nvSpPr>
          <p:spPr>
            <a:xfrm>
              <a:off x="3964899" y="5365632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000" i="1" dirty="0">
                  <a:cs typeface="Arial"/>
                </a:rPr>
                <a:t>Community Relations</a:t>
              </a:r>
            </a:p>
          </p:txBody>
        </p:sp>
      </p:grpSp>
      <p:pic>
        <p:nvPicPr>
          <p:cNvPr id="37" name="Picture 36" descr="A person in a suit smiling&#10;&#10;Description automatically generated">
            <a:extLst>
              <a:ext uri="{FF2B5EF4-FFF2-40B4-BE49-F238E27FC236}">
                <a16:creationId xmlns:a16="http://schemas.microsoft.com/office/drawing/2014/main" id="{CBF40DBD-C9B1-F465-8A13-B9DA4BEAD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286" y="1639225"/>
            <a:ext cx="1193710" cy="145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4">
            <a:extLst>
              <a:ext uri="{FF2B5EF4-FFF2-40B4-BE49-F238E27FC236}">
                <a16:creationId xmlns:a16="http://schemas.microsoft.com/office/drawing/2014/main" id="{355AB159-4CC7-E976-574D-94B3361E43E7}"/>
              </a:ext>
            </a:extLst>
          </p:cNvPr>
          <p:cNvSpPr txBox="1"/>
          <p:nvPr/>
        </p:nvSpPr>
        <p:spPr>
          <a:xfrm>
            <a:off x="8172429" y="1983240"/>
            <a:ext cx="2549967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b="1"/>
              <a:t>Robert </a:t>
            </a:r>
            <a:r>
              <a:rPr lang="es-419" sz="2000" b="1" err="1"/>
              <a:t>Cálix</a:t>
            </a:r>
            <a:endParaRPr lang="en-US" sz="2000"/>
          </a:p>
        </p:txBody>
      </p:sp>
      <p:sp>
        <p:nvSpPr>
          <p:cNvPr id="39" name="TextBox 15">
            <a:extLst>
              <a:ext uri="{FF2B5EF4-FFF2-40B4-BE49-F238E27FC236}">
                <a16:creationId xmlns:a16="http://schemas.microsoft.com/office/drawing/2014/main" id="{F3109A71-2E34-53EC-EF8A-A1E00743DE88}"/>
              </a:ext>
            </a:extLst>
          </p:cNvPr>
          <p:cNvSpPr txBox="1"/>
          <p:nvPr/>
        </p:nvSpPr>
        <p:spPr>
          <a:xfrm>
            <a:off x="8172429" y="2309139"/>
            <a:ext cx="3154911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419" sz="2000" i="1" dirty="0">
                <a:cs typeface="Arial"/>
              </a:rPr>
              <a:t>Cal </a:t>
            </a:r>
            <a:r>
              <a:rPr lang="es-419" sz="2000" i="1" dirty="0" err="1">
                <a:cs typeface="Arial"/>
              </a:rPr>
              <a:t>Strategic</a:t>
            </a:r>
            <a:r>
              <a:rPr lang="es-419" sz="2000" i="1" dirty="0">
                <a:cs typeface="Arial"/>
              </a:rPr>
              <a:t> Management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1489867-06EA-6D62-F876-80FDBAA4E3DA}"/>
              </a:ext>
            </a:extLst>
          </p:cNvPr>
          <p:cNvGrpSpPr/>
          <p:nvPr/>
        </p:nvGrpSpPr>
        <p:grpSpPr>
          <a:xfrm>
            <a:off x="8270206" y="3801909"/>
            <a:ext cx="4550983" cy="746952"/>
            <a:chOff x="2326293" y="3917846"/>
            <a:chExt cx="4550983" cy="746952"/>
          </a:xfrm>
        </p:grpSpPr>
        <p:sp>
          <p:nvSpPr>
            <p:cNvPr id="42" name="TextBox 7">
              <a:extLst>
                <a:ext uri="{FF2B5EF4-FFF2-40B4-BE49-F238E27FC236}">
                  <a16:creationId xmlns:a16="http://schemas.microsoft.com/office/drawing/2014/main" id="{E0F3D5A4-9237-DAE1-A49C-2A7E0D8C5631}"/>
                </a:ext>
              </a:extLst>
            </p:cNvPr>
            <p:cNvSpPr txBox="1"/>
            <p:nvPr/>
          </p:nvSpPr>
          <p:spPr>
            <a:xfrm>
              <a:off x="2349979" y="3917846"/>
              <a:ext cx="357033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b="1" dirty="0"/>
                <a:t>Laura Hernandez</a:t>
              </a:r>
              <a:endParaRPr lang="en-US" sz="2000" b="1" dirty="0">
                <a:ea typeface="Calibri"/>
                <a:cs typeface="Calibri"/>
              </a:endParaRPr>
            </a:p>
          </p:txBody>
        </p:sp>
        <p:sp>
          <p:nvSpPr>
            <p:cNvPr id="43" name="TextBox 8">
              <a:extLst>
                <a:ext uri="{FF2B5EF4-FFF2-40B4-BE49-F238E27FC236}">
                  <a16:creationId xmlns:a16="http://schemas.microsoft.com/office/drawing/2014/main" id="{454274E2-63C8-9EDE-540F-4A861D82D741}"/>
                </a:ext>
              </a:extLst>
            </p:cNvPr>
            <p:cNvSpPr txBox="1"/>
            <p:nvPr/>
          </p:nvSpPr>
          <p:spPr>
            <a:xfrm>
              <a:off x="2326293" y="4264688"/>
              <a:ext cx="4550983" cy="40011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i="1" dirty="0">
                  <a:cs typeface="Arial"/>
                </a:rPr>
                <a:t>Arellano Associates</a:t>
              </a:r>
              <a:endParaRPr lang="en-US" sz="2000" i="1" dirty="0">
                <a:ea typeface="Calibri"/>
                <a:cs typeface="Arial" panose="020B0604020202020204" pitchFamily="34" charset="0"/>
              </a:endParaRPr>
            </a:p>
          </p:txBody>
        </p:sp>
      </p:grpSp>
      <p:pic>
        <p:nvPicPr>
          <p:cNvPr id="41" name="Graphic 12">
            <a:extLst>
              <a:ext uri="{FF2B5EF4-FFF2-40B4-BE49-F238E27FC236}">
                <a16:creationId xmlns:a16="http://schemas.microsoft.com/office/drawing/2014/main" id="{36AFDC2E-1A6F-A85C-E481-CE3D3D9DB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64" t="4267" r="3100" b="22436"/>
          <a:stretch/>
        </p:blipFill>
        <p:spPr>
          <a:xfrm>
            <a:off x="6772831" y="3448613"/>
            <a:ext cx="1294620" cy="145354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8563CC-1747-DCEC-7A69-41A3CF3F0E2E}"/>
              </a:ext>
            </a:extLst>
          </p:cNvPr>
          <p:cNvGrpSpPr/>
          <p:nvPr/>
        </p:nvGrpSpPr>
        <p:grpSpPr>
          <a:xfrm>
            <a:off x="864660" y="1802188"/>
            <a:ext cx="4640212" cy="1290668"/>
            <a:chOff x="485031" y="2870820"/>
            <a:chExt cx="4271014" cy="129066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8F310EB-7D59-D62B-0645-AC33B958484F}"/>
                </a:ext>
              </a:extLst>
            </p:cNvPr>
            <p:cNvGrpSpPr/>
            <p:nvPr/>
          </p:nvGrpSpPr>
          <p:grpSpPr>
            <a:xfrm>
              <a:off x="1756035" y="3053690"/>
              <a:ext cx="3000010" cy="974262"/>
              <a:chOff x="1751790" y="3026041"/>
              <a:chExt cx="3066512" cy="867337"/>
            </a:xfrm>
          </p:grpSpPr>
          <p:sp>
            <p:nvSpPr>
              <p:cNvPr id="6" name="TextBox 14">
                <a:extLst>
                  <a:ext uri="{FF2B5EF4-FFF2-40B4-BE49-F238E27FC236}">
                    <a16:creationId xmlns:a16="http://schemas.microsoft.com/office/drawing/2014/main" id="{FC8FA65A-AA5B-12AF-1E13-C0CAAC096C39}"/>
                  </a:ext>
                </a:extLst>
              </p:cNvPr>
              <p:cNvSpPr txBox="1"/>
              <p:nvPr/>
            </p:nvSpPr>
            <p:spPr>
              <a:xfrm>
                <a:off x="1756357" y="3026041"/>
                <a:ext cx="1820054" cy="35619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sz="2000" b="1" dirty="0"/>
                  <a:t>Michael Cano</a:t>
                </a:r>
                <a:endParaRPr lang="es-419" sz="2000" b="1" dirty="0">
                  <a:ea typeface="Calibri"/>
                  <a:cs typeface="Calibri"/>
                </a:endParaRPr>
              </a:p>
            </p:txBody>
          </p:sp>
          <p:sp>
            <p:nvSpPr>
              <p:cNvPr id="7" name="TextBox 15">
                <a:extLst>
                  <a:ext uri="{FF2B5EF4-FFF2-40B4-BE49-F238E27FC236}">
                    <a16:creationId xmlns:a16="http://schemas.microsoft.com/office/drawing/2014/main" id="{B2A03E71-13F1-1C7C-C2B3-3EA7F3B2435D}"/>
                  </a:ext>
                </a:extLst>
              </p:cNvPr>
              <p:cNvSpPr txBox="1"/>
              <p:nvPr/>
            </p:nvSpPr>
            <p:spPr>
              <a:xfrm>
                <a:off x="1751790" y="3317981"/>
                <a:ext cx="3066512" cy="575397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419" i="1" dirty="0" err="1">
                    <a:cs typeface="Arial"/>
                  </a:rPr>
                  <a:t>Countywide</a:t>
                </a:r>
                <a:r>
                  <a:rPr lang="es-419" i="1" dirty="0">
                    <a:cs typeface="Arial"/>
                  </a:rPr>
                  <a:t> </a:t>
                </a:r>
                <a:r>
                  <a:rPr lang="es-419" i="1" dirty="0" err="1">
                    <a:cs typeface="Arial"/>
                  </a:rPr>
                  <a:t>Planning</a:t>
                </a:r>
                <a:r>
                  <a:rPr lang="es-419" i="1" dirty="0">
                    <a:cs typeface="Arial"/>
                  </a:rPr>
                  <a:t> &amp; </a:t>
                </a:r>
                <a:r>
                  <a:rPr lang="es-419" i="1" dirty="0" err="1">
                    <a:cs typeface="Arial"/>
                  </a:rPr>
                  <a:t>Development</a:t>
                </a:r>
                <a:endParaRPr lang="es-419" i="1" dirty="0">
                  <a:cs typeface="Arial"/>
                </a:endParaRP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72E8FBD-B1F4-BEED-C151-DFEDD9CB4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464" r="13772" b="14758"/>
            <a:stretch/>
          </p:blipFill>
          <p:spPr>
            <a:xfrm>
              <a:off x="485031" y="2870820"/>
              <a:ext cx="1200888" cy="12906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412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er Chicago to St. Louis Trains Likely to Increase Car Traffic |  Planetizen News">
            <a:extLst>
              <a:ext uri="{FF2B5EF4-FFF2-40B4-BE49-F238E27FC236}">
                <a16:creationId xmlns:a16="http://schemas.microsoft.com/office/drawing/2014/main" id="{02337634-1D81-5846-7F55-68D728A1D1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 bwMode="auto">
          <a:xfrm>
            <a:off x="553033" y="4071710"/>
            <a:ext cx="3179268" cy="178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etro says Downtown LA bus-only lane has yielded 'no complaints' - Curbed LA">
            <a:extLst>
              <a:ext uri="{FF2B5EF4-FFF2-40B4-BE49-F238E27FC236}">
                <a16:creationId xmlns:a16="http://schemas.microsoft.com/office/drawing/2014/main" id="{FB53DED1-7572-397D-C44E-1E5212A42A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8060"/>
          <a:stretch/>
        </p:blipFill>
        <p:spPr bwMode="auto">
          <a:xfrm>
            <a:off x="6106661" y="1651697"/>
            <a:ext cx="3162383" cy="18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96A3E-E757-D270-FF16-66345AC81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498" r="14141" b="1352"/>
          <a:stretch/>
        </p:blipFill>
        <p:spPr>
          <a:xfrm>
            <a:off x="8011381" y="4131708"/>
            <a:ext cx="3199078" cy="17293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19AEA4-2051-705F-2668-BF93E6D8A7D3}"/>
              </a:ext>
            </a:extLst>
          </p:cNvPr>
          <p:cNvSpPr/>
          <p:nvPr/>
        </p:nvSpPr>
        <p:spPr>
          <a:xfrm>
            <a:off x="8001653" y="3871093"/>
            <a:ext cx="3208806" cy="304906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0565BE-E48B-4CEC-389A-0341484C414A}"/>
              </a:ext>
            </a:extLst>
          </p:cNvPr>
          <p:cNvSpPr txBox="1"/>
          <p:nvPr/>
        </p:nvSpPr>
        <p:spPr>
          <a:xfrm>
            <a:off x="8000841" y="3843682"/>
            <a:ext cx="3465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Improved Transit Amenities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B83916-550A-0BB8-2057-9EE8AFFFF6C8}"/>
              </a:ext>
            </a:extLst>
          </p:cNvPr>
          <p:cNvSpPr/>
          <p:nvPr/>
        </p:nvSpPr>
        <p:spPr>
          <a:xfrm>
            <a:off x="1875817" y="1368089"/>
            <a:ext cx="3176365" cy="627821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CCC05-D863-DD6F-C5AD-A6EA9D3D67D6}"/>
              </a:ext>
            </a:extLst>
          </p:cNvPr>
          <p:cNvSpPr txBox="1"/>
          <p:nvPr/>
        </p:nvSpPr>
        <p:spPr>
          <a:xfrm>
            <a:off x="1882594" y="1401551"/>
            <a:ext cx="31763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Transit Service Improvements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32376D-213F-476B-EC86-E8F81CFF03C3}"/>
              </a:ext>
            </a:extLst>
          </p:cNvPr>
          <p:cNvSpPr/>
          <p:nvPr/>
        </p:nvSpPr>
        <p:spPr>
          <a:xfrm>
            <a:off x="6085340" y="1385447"/>
            <a:ext cx="3170149" cy="369332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561EF9-06FB-0238-7C45-967F8194FC0E}"/>
              </a:ext>
            </a:extLst>
          </p:cNvPr>
          <p:cNvSpPr txBox="1"/>
          <p:nvPr/>
        </p:nvSpPr>
        <p:spPr>
          <a:xfrm>
            <a:off x="6176048" y="1422615"/>
            <a:ext cx="31701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Priority Lanes</a:t>
            </a:r>
          </a:p>
        </p:txBody>
      </p:sp>
      <p:pic>
        <p:nvPicPr>
          <p:cNvPr id="14" name="Picture 2" descr="Blue Line train collides with car in Long Beach | KPCC - NPR News for  Southern California - 89.3 FM">
            <a:extLst>
              <a:ext uri="{FF2B5EF4-FFF2-40B4-BE49-F238E27FC236}">
                <a16:creationId xmlns:a16="http://schemas.microsoft.com/office/drawing/2014/main" id="{57427163-FBA2-0DBA-4872-7589798A24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1" r="1" b="16529"/>
          <a:stretch/>
        </p:blipFill>
        <p:spPr bwMode="auto">
          <a:xfrm>
            <a:off x="1846880" y="1766013"/>
            <a:ext cx="3205302" cy="166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BC97C6F-AE24-2CD0-824B-EFEA4656F4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" b="5440"/>
          <a:stretch/>
        </p:blipFill>
        <p:spPr>
          <a:xfrm>
            <a:off x="4188958" y="4171898"/>
            <a:ext cx="3170129" cy="16891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839E1AA-BDE1-C870-A5E9-6EC0EC0168AC}"/>
              </a:ext>
            </a:extLst>
          </p:cNvPr>
          <p:cNvSpPr/>
          <p:nvPr/>
        </p:nvSpPr>
        <p:spPr>
          <a:xfrm>
            <a:off x="4189480" y="3837213"/>
            <a:ext cx="3176365" cy="338103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DA50DE-6211-49EF-0213-CEE12A954321}"/>
              </a:ext>
            </a:extLst>
          </p:cNvPr>
          <p:cNvSpPr txBox="1"/>
          <p:nvPr/>
        </p:nvSpPr>
        <p:spPr>
          <a:xfrm>
            <a:off x="4148898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088739E-F48C-C6A8-2D12-485283BE3C31}"/>
              </a:ext>
            </a:extLst>
          </p:cNvPr>
          <p:cNvSpPr txBox="1">
            <a:spLocks/>
          </p:cNvSpPr>
          <p:nvPr/>
        </p:nvSpPr>
        <p:spPr>
          <a:xfrm>
            <a:off x="196358" y="0"/>
            <a:ext cx="10748005" cy="9606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 </a:t>
            </a:r>
          </a:p>
          <a:p>
            <a:r>
              <a:rPr lang="en-US"/>
              <a:t>Transit</a:t>
            </a:r>
            <a:endParaRPr lang="en-US">
              <a:cs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A68902-F305-F2FC-67FB-EC0A770FF0FD}"/>
              </a:ext>
            </a:extLst>
          </p:cNvPr>
          <p:cNvSpPr txBox="1"/>
          <p:nvPr/>
        </p:nvSpPr>
        <p:spPr>
          <a:xfrm>
            <a:off x="660762" y="3842237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Bus Boarding Improvements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6D7CC07-07BA-DF36-9B7D-2833D0B0F617}"/>
              </a:ext>
            </a:extLst>
          </p:cNvPr>
          <p:cNvSpPr/>
          <p:nvPr/>
        </p:nvSpPr>
        <p:spPr>
          <a:xfrm>
            <a:off x="550166" y="3871093"/>
            <a:ext cx="3176365" cy="321688"/>
          </a:xfrm>
          <a:prstGeom prst="rect">
            <a:avLst/>
          </a:prstGeom>
          <a:solidFill>
            <a:srgbClr val="61B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319AE6-ECEA-4204-F574-4AF69B7020F1}"/>
              </a:ext>
            </a:extLst>
          </p:cNvPr>
          <p:cNvSpPr txBox="1"/>
          <p:nvPr/>
        </p:nvSpPr>
        <p:spPr>
          <a:xfrm>
            <a:off x="553097" y="3870263"/>
            <a:ext cx="3161548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Quad Gates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8CEE2A0-BCD4-5D8C-8DAF-83F5DA55E68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95BB28-6284-541E-93AD-40EDCFC73653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31" name="Graphic 30" descr="Alien Face with solid fill">
                <a:extLst>
                  <a:ext uri="{FF2B5EF4-FFF2-40B4-BE49-F238E27FC236}">
                    <a16:creationId xmlns:a16="http://schemas.microsoft.com/office/drawing/2014/main" id="{ED04825B-7F4A-F840-0C8C-3A2F511FEC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06D7685-137B-218F-EDB6-6E48FFACA3A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AutoShape 2" descr="Icons and Pictograms – Making Metro">
              <a:extLst>
                <a:ext uri="{FF2B5EF4-FFF2-40B4-BE49-F238E27FC236}">
                  <a16:creationId xmlns:a16="http://schemas.microsoft.com/office/drawing/2014/main" id="{CB080D00-35C4-F6B4-4EF0-F7842EBE85D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AutoShape 6">
              <a:extLst>
                <a:ext uri="{FF2B5EF4-FFF2-40B4-BE49-F238E27FC236}">
                  <a16:creationId xmlns:a16="http://schemas.microsoft.com/office/drawing/2014/main" id="{4D8FA2D6-F30A-4EBA-8D46-FA069F3D36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" name="Picture 12">
              <a:extLst>
                <a:ext uri="{FF2B5EF4-FFF2-40B4-BE49-F238E27FC236}">
                  <a16:creationId xmlns:a16="http://schemas.microsoft.com/office/drawing/2014/main" id="{D2CC48FE-A442-E598-40AB-6A67C2DAE7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48FABB04-E5E1-CE82-3D0B-8A17FDCB71C7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6935032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91" y="-194654"/>
            <a:ext cx="10515600" cy="1325563"/>
          </a:xfrm>
        </p:spPr>
        <p:txBody>
          <a:bodyPr/>
          <a:lstStyle/>
          <a:p>
            <a:r>
              <a:rPr lang="en-US"/>
              <a:t>Investment Plan Measure R/M Investment Summary – Transit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3BA24-305B-697E-38F5-108F950BB537}"/>
              </a:ext>
            </a:extLst>
          </p:cNvPr>
          <p:cNvSpPr txBox="1"/>
          <p:nvPr/>
        </p:nvSpPr>
        <p:spPr>
          <a:xfrm>
            <a:off x="1819192" y="1356675"/>
            <a:ext cx="7601033" cy="415498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Initial Investment Recommendations: 			$29.0M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$0.0M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$5.0M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Implementation								$24.0M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 Recommendations: 				$96M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								$9.6M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Pre-Implementation						$4.8M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Future Implementation						$</a:t>
            </a:r>
            <a:r>
              <a:rPr lang="en-US" sz="2400">
                <a:solidFill>
                  <a:schemeClr val="accent5">
                    <a:lumMod val="75000"/>
                  </a:schemeClr>
                </a:solidFill>
                <a:latin typeface="Calibri" panose="020F0502020204030204"/>
              </a:rPr>
              <a:t>81.6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Total Initial Investment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Modal Programs</a:t>
            </a:r>
            <a:r>
              <a:rPr kumimoji="0" lang="en-US" sz="24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		$125</a:t>
            </a:r>
            <a:r>
              <a:rPr lang="en-US" sz="2400" b="1">
                <a:solidFill>
                  <a:srgbClr val="000000"/>
                </a:solidFill>
                <a:latin typeface="Calibri" panose="020F0502020204030204"/>
              </a:rPr>
              <a:t>.0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F42FB8-FEBA-DB90-0C8A-1ED50B532C9F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2766F96-457C-F3BF-D79A-18B7A0F1E5CB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6" name="Graphic 15" descr="Alien Face with solid fill">
                <a:extLst>
                  <a:ext uri="{FF2B5EF4-FFF2-40B4-BE49-F238E27FC236}">
                    <a16:creationId xmlns:a16="http://schemas.microsoft.com/office/drawing/2014/main" id="{42C9CFF9-ECE6-415B-183D-FDBBD107CE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D5321DD-5F83-FB8B-8E8A-4C6729003206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AutoShape 2" descr="Icons and Pictograms – Making Metro">
              <a:extLst>
                <a:ext uri="{FF2B5EF4-FFF2-40B4-BE49-F238E27FC236}">
                  <a16:creationId xmlns:a16="http://schemas.microsoft.com/office/drawing/2014/main" id="{A21DEC5F-6712-4666-D774-CDB64ADBCE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AutoShape 6">
              <a:extLst>
                <a:ext uri="{FF2B5EF4-FFF2-40B4-BE49-F238E27FC236}">
                  <a16:creationId xmlns:a16="http://schemas.microsoft.com/office/drawing/2014/main" id="{BD37244E-05F4-0902-A839-542DA8521D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E7A87756-A8F0-6C43-37FA-9B46B35B20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extBox 1">
            <a:extLst>
              <a:ext uri="{FF2B5EF4-FFF2-40B4-BE49-F238E27FC236}">
                <a16:creationId xmlns:a16="http://schemas.microsoft.com/office/drawing/2014/main" id="{8A6EC4B5-EB76-9D90-1842-F92238CE5AB4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1384963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56F2B471-5565-24D3-230D-F58B34DB88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0309119"/>
              </p:ext>
            </p:extLst>
          </p:nvPr>
        </p:nvGraphicFramePr>
        <p:xfrm>
          <a:off x="462454" y="1016352"/>
          <a:ext cx="11264290" cy="50027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1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91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63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3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060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2657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660"/>
                        </a:lnSpc>
                      </a:pPr>
                      <a:r>
                        <a:rPr lang="en-US" sz="1200" b="1">
                          <a:latin typeface="Calibri"/>
                          <a:cs typeface="Calibri"/>
                        </a:rPr>
                        <a:t>Project ID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Name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CMIP</a:t>
                      </a:r>
                      <a:r>
                        <a:rPr sz="1200" b="1" spc="-15"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spc="-15">
                          <a:latin typeface="Calibri"/>
                          <a:cs typeface="Calibri"/>
                        </a:rPr>
                        <a:t>Initial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35"/>
                        </a:lnSpc>
                      </a:pPr>
                      <a:r>
                        <a:rPr lang="en-US" sz="1200" b="1" spc="-25">
                          <a:latin typeface="Calibri"/>
                          <a:cs typeface="Calibri"/>
                        </a:rPr>
                        <a:t>Estimated </a:t>
                      </a:r>
                      <a:r>
                        <a:rPr sz="1200" b="1" spc="-25">
                          <a:latin typeface="Calibri"/>
                          <a:cs typeface="Calibri"/>
                        </a:rPr>
                        <a:t>Total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>
                          <a:latin typeface="Calibri"/>
                          <a:cs typeface="Calibri"/>
                        </a:rPr>
                        <a:t>Cost</a:t>
                      </a:r>
                      <a:r>
                        <a:rPr lang="en-US" sz="1200" b="1" spc="-5">
                          <a:latin typeface="Calibri"/>
                          <a:cs typeface="Calibri"/>
                        </a:rPr>
                        <a:t>*</a:t>
                      </a:r>
                      <a:endParaRPr sz="1200">
                        <a:latin typeface="Calibri"/>
                        <a:cs typeface="Calibri"/>
                      </a:endParaRPr>
                    </a:p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 spc="-5">
                          <a:latin typeface="Calibri"/>
                          <a:cs typeface="Calibri"/>
                        </a:rPr>
                        <a:t>($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</a:t>
                      </a:r>
                      <a:r>
                        <a:rPr sz="1200" b="1" spc="-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millions)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60"/>
                        </a:lnSpc>
                      </a:pPr>
                      <a:r>
                        <a:rPr sz="1200" b="1">
                          <a:latin typeface="Calibri"/>
                          <a:cs typeface="Calibri"/>
                        </a:rPr>
                        <a:t>Phase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7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26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LB-ELA_0203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Stop</a:t>
                      </a:r>
                      <a:r>
                        <a:rPr sz="1200" spc="-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Improvements</a:t>
                      </a:r>
                    </a:p>
                  </a:txBody>
                  <a:tcPr marL="0" marR="0" marT="63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19.0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3655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19.0*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ct val="100000"/>
                        </a:lnSpc>
                        <a:spcBef>
                          <a:spcPts val="10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3144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LB-ELA_0175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Install Quad Safety Gates at all </a:t>
                      </a:r>
                      <a:r>
                        <a:rPr sz="1200">
                          <a:latin typeface="Calibri"/>
                          <a:cs typeface="Calibri"/>
                        </a:rPr>
                        <a:t>A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Line [Blue Line]</a:t>
                      </a:r>
                      <a:r>
                        <a:rPr sz="1200" spc="-8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Crossings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spc="-5">
                          <a:latin typeface="Calibri"/>
                          <a:cs typeface="Calibri"/>
                        </a:rPr>
                        <a:t>5.0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+mn-lt"/>
                          <a:cs typeface="Calibri"/>
                        </a:rPr>
                        <a:t>5.0*</a:t>
                      </a:r>
                      <a:endParaRPr lang="en-US" sz="1200">
                        <a:latin typeface="+mn-lt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Development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35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915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LB-ELA_0168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93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Compton Transit </a:t>
                      </a:r>
                      <a:r>
                        <a:rPr sz="1200">
                          <a:latin typeface="Calibri"/>
                          <a:cs typeface="Calibri"/>
                        </a:rPr>
                        <a:t>Management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Operations </a:t>
                      </a:r>
                      <a:r>
                        <a:rPr sz="1200">
                          <a:latin typeface="Calibri"/>
                          <a:cs typeface="Calibri"/>
                        </a:rPr>
                        <a:t>Center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Enhancements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175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n-US" sz="1200">
                          <a:latin typeface="Calibri"/>
                          <a:cs typeface="Calibri"/>
                        </a:rPr>
                        <a:t>$</a:t>
                      </a:r>
                      <a:r>
                        <a:rPr lang="en-US" sz="1200" spc="-5">
                          <a:latin typeface="Calibri"/>
                          <a:cs typeface="Calibri"/>
                        </a:rPr>
                        <a:t>2.0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lang="es-419" sz="1200" spc="-5">
                          <a:latin typeface="Calibri"/>
                          <a:cs typeface="Calibri"/>
                        </a:rPr>
                        <a:t>$27.0**</a:t>
                      </a:r>
                      <a:endParaRPr lang="es-419"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 </a:t>
                      </a:r>
                      <a:r>
                        <a:rPr sz="1200">
                          <a:latin typeface="Calibri"/>
                          <a:cs typeface="Calibri"/>
                        </a:rPr>
                        <a:t>/</a:t>
                      </a:r>
                      <a:r>
                        <a:rPr sz="1200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260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(Atlantic</a:t>
                      </a:r>
                      <a:r>
                        <a:rPr sz="1200" spc="-1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Calibri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429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93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LB-ELA_0144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111</a:t>
                      </a:r>
                      <a:r>
                        <a:rPr sz="1200" spc="-12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>
                          <a:latin typeface="Calibri"/>
                          <a:cs typeface="Calibri"/>
                        </a:rPr>
                        <a:t>(Florence)</a:t>
                      </a:r>
                    </a:p>
                  </a:txBody>
                  <a:tcPr marL="0" marR="0" marT="381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s-419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s-419" sz="1200">
                          <a:latin typeface="+mn-lt"/>
                          <a:cs typeface="Calibri"/>
                        </a:rPr>
                        <a:t>$1.0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LB-ELA_0141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60 (Long Beach</a:t>
                      </a:r>
                      <a:r>
                        <a:rPr sz="1200" spc="-15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Blvd.)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LB-ELA_0142</a:t>
                      </a: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63500">
                        <a:lnSpc>
                          <a:spcPct val="100000"/>
                        </a:lnSpc>
                      </a:pPr>
                      <a:r>
                        <a:rPr sz="1200">
                          <a:latin typeface="Calibri"/>
                          <a:cs typeface="Calibri"/>
                        </a:rPr>
                        <a:t>Metro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Bus </a:t>
                      </a:r>
                      <a:r>
                        <a:rPr sz="1200">
                          <a:latin typeface="Calibri"/>
                          <a:cs typeface="Calibri"/>
                        </a:rPr>
                        <a:t>Priority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Lane Corridor along Line </a:t>
                      </a:r>
                      <a:r>
                        <a:rPr sz="1200">
                          <a:latin typeface="Calibri"/>
                          <a:cs typeface="Calibri"/>
                        </a:rPr>
                        <a:t>108</a:t>
                      </a:r>
                      <a:r>
                        <a:rPr sz="1200" spc="-11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>
                          <a:latin typeface="Calibri"/>
                          <a:cs typeface="Calibri"/>
                        </a:rPr>
                        <a:t>(Slauson)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17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lang="en-US" sz="1200">
                          <a:latin typeface="+mn-lt"/>
                          <a:cs typeface="Calibri"/>
                        </a:rPr>
                        <a:t>$0.5</a:t>
                      </a: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>
                        <a:latin typeface="Times New Roman"/>
                        <a:cs typeface="Times New Roman"/>
                      </a:endParaRPr>
                    </a:p>
                    <a:p>
                      <a:pPr marL="33020" algn="ctr">
                        <a:lnSpc>
                          <a:spcPct val="100000"/>
                        </a:lnSpc>
                      </a:pPr>
                      <a:r>
                        <a:rPr lang="en-US" sz="1200" spc="-5">
                          <a:latin typeface="Calibri"/>
                          <a:cs typeface="Calibri"/>
                        </a:rPr>
                        <a:t>-</a:t>
                      </a:r>
                      <a:endParaRPr lang="en-US"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5560" algn="ctr">
                        <a:lnSpc>
                          <a:spcPct val="100000"/>
                        </a:lnSpc>
                      </a:pPr>
                      <a:r>
                        <a:rPr sz="1200" spc="-5">
                          <a:latin typeface="Calibri"/>
                          <a:cs typeface="Calibri"/>
                        </a:rPr>
                        <a:t>Pre-implementation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389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Initial</a:t>
                      </a:r>
                      <a:r>
                        <a:rPr sz="1200" b="1" spc="-3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n-US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1200" b="1" spc="-5">
                          <a:latin typeface="Calibri"/>
                          <a:cs typeface="Calibri"/>
                        </a:rPr>
                        <a:t>$29.0</a:t>
                      </a:r>
                      <a:endParaRPr lang="en-US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978A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397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8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200" b="1" spc="-15">
                          <a:latin typeface="Calibri"/>
                          <a:cs typeface="Calibri"/>
                        </a:rPr>
                        <a:t>Transit </a:t>
                      </a:r>
                      <a:r>
                        <a:rPr sz="1200" b="1">
                          <a:latin typeface="Calibri"/>
                          <a:cs typeface="Calibri"/>
                        </a:rPr>
                        <a:t>Modal</a:t>
                      </a:r>
                      <a:r>
                        <a:rPr sz="1200" b="1" spc="-4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0">
                          <a:latin typeface="Calibri"/>
                          <a:cs typeface="Calibri"/>
                        </a:rPr>
                        <a:t>Program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4668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lang="es-419" sz="1200" b="1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96.0</a:t>
                      </a:r>
                      <a:endParaRPr lang="es-419" sz="1200" b="1">
                        <a:latin typeface="Calibri"/>
                        <a:cs typeface="Calibri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25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1186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39"/>
                        </a:spcBef>
                      </a:pPr>
                      <a:r>
                        <a:rPr sz="1200" b="1" spc="-3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Total </a:t>
                      </a:r>
                      <a:r>
                        <a:rPr sz="1200" b="1" spc="-2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Transit</a:t>
                      </a:r>
                      <a:r>
                        <a:rPr sz="1200" b="1" spc="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15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Investment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587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5A6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3020"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lang="es-419" sz="1200" b="1">
                          <a:latin typeface="Calibri"/>
                          <a:cs typeface="Calibri"/>
                        </a:rPr>
                        <a:t>$</a:t>
                      </a:r>
                      <a:r>
                        <a:rPr lang="es-419" sz="1200" b="1" spc="-5">
                          <a:latin typeface="Calibri"/>
                          <a:cs typeface="Calibri"/>
                        </a:rPr>
                        <a:t> </a:t>
                      </a:r>
                      <a:r>
                        <a:rPr lang="es-419" sz="1200" b="1">
                          <a:latin typeface="Calibri"/>
                          <a:cs typeface="Calibri"/>
                        </a:rPr>
                        <a:t>125.0</a:t>
                      </a: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endParaRPr sz="1200">
                        <a:highlight>
                          <a:srgbClr val="FFFF00"/>
                        </a:highlight>
                        <a:latin typeface="Calibri"/>
                        <a:cs typeface="Calibri"/>
                      </a:endParaRPr>
                    </a:p>
                  </a:txBody>
                  <a:tcPr marL="0" marR="0" marT="9144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000000"/>
                      </a:solidFill>
                      <a:prstDash val="solid"/>
                    </a:lnT>
                    <a:solidFill>
                      <a:srgbClr val="145A6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C7FF5E4-9FE7-5561-6B1D-E53B37094712}"/>
              </a:ext>
            </a:extLst>
          </p:cNvPr>
          <p:cNvSpPr txBox="1"/>
          <p:nvPr/>
        </p:nvSpPr>
        <p:spPr>
          <a:xfrm>
            <a:off x="7792654" y="6019147"/>
            <a:ext cx="393409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/>
              <a:t>*Estimated project costs are totaled from individual city submissions.</a:t>
            </a:r>
          </a:p>
          <a:p>
            <a:r>
              <a:rPr lang="en-US" sz="1000" i="1"/>
              <a:t>** Total cost based on installation of a defined number of improvements.</a:t>
            </a:r>
          </a:p>
          <a:p>
            <a:r>
              <a:rPr lang="en-US" sz="1000" i="1"/>
              <a:t>***Project cost based on Blue Line First Last Mile estimate for Compton.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E5B53D2-FC48-B086-3DF4-C088E76BA4ED}"/>
              </a:ext>
            </a:extLst>
          </p:cNvPr>
          <p:cNvSpPr txBox="1">
            <a:spLocks/>
          </p:cNvSpPr>
          <p:nvPr/>
        </p:nvSpPr>
        <p:spPr>
          <a:xfrm>
            <a:off x="102320" y="-20454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Investment Plan Measure R/M Investment Summary – Transit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E3CED-3F87-1B1C-1082-88D18D7406A5}"/>
              </a:ext>
            </a:extLst>
          </p:cNvPr>
          <p:cNvGrpSpPr/>
          <p:nvPr/>
        </p:nvGrpSpPr>
        <p:grpSpPr>
          <a:xfrm>
            <a:off x="11210459" y="120405"/>
            <a:ext cx="778701" cy="762487"/>
            <a:chOff x="5798783" y="3169923"/>
            <a:chExt cx="1212334" cy="118709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5EA1C0E-C4AD-1ED3-5F08-A9F2E7D03094}"/>
                </a:ext>
              </a:extLst>
            </p:cNvPr>
            <p:cNvGrpSpPr/>
            <p:nvPr/>
          </p:nvGrpSpPr>
          <p:grpSpPr>
            <a:xfrm>
              <a:off x="5798783" y="3169923"/>
              <a:ext cx="1212334" cy="1187090"/>
              <a:chOff x="533401" y="475766"/>
              <a:chExt cx="1127760" cy="1104277"/>
            </a:xfrm>
          </p:grpSpPr>
          <p:pic>
            <p:nvPicPr>
              <p:cNvPr id="18" name="Graphic 17" descr="Alien Face with solid fill">
                <a:extLst>
                  <a:ext uri="{FF2B5EF4-FFF2-40B4-BE49-F238E27FC236}">
                    <a16:creationId xmlns:a16="http://schemas.microsoft.com/office/drawing/2014/main" id="{749AE989-AA9A-B51A-4ADD-6F4E971F8C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533401" y="475766"/>
                <a:ext cx="1127760" cy="1104277"/>
              </a:xfrm>
              <a:prstGeom prst="rect">
                <a:avLst/>
              </a:prstGeom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946EE88A-6A03-1D83-27C7-B622417F0E2E}"/>
                  </a:ext>
                </a:extLst>
              </p:cNvPr>
              <p:cNvSpPr/>
              <p:nvPr/>
            </p:nvSpPr>
            <p:spPr>
              <a:xfrm>
                <a:off x="786468" y="695040"/>
                <a:ext cx="604670" cy="641003"/>
              </a:xfrm>
              <a:prstGeom prst="ellipse">
                <a:avLst/>
              </a:prstGeom>
              <a:solidFill>
                <a:srgbClr val="FF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AutoShape 2" descr="Icons and Pictograms – Making Metro">
              <a:extLst>
                <a:ext uri="{FF2B5EF4-FFF2-40B4-BE49-F238E27FC236}">
                  <a16:creationId xmlns:a16="http://schemas.microsoft.com/office/drawing/2014/main" id="{A76EFCDF-B19D-6C22-683D-8F55E55C2C8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AutoShape 6">
              <a:extLst>
                <a:ext uri="{FF2B5EF4-FFF2-40B4-BE49-F238E27FC236}">
                  <a16:creationId xmlns:a16="http://schemas.microsoft.com/office/drawing/2014/main" id="{CDD4D340-DBAD-8EC1-C29D-70AB0FE14F3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7" name="Picture 12">
              <a:extLst>
                <a:ext uri="{FF2B5EF4-FFF2-40B4-BE49-F238E27FC236}">
                  <a16:creationId xmlns:a16="http://schemas.microsoft.com/office/drawing/2014/main" id="{31AD5960-9582-7613-B3E0-ABD637A4B4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4" t="5062" r="81810" b="86099"/>
            <a:stretch/>
          </p:blipFill>
          <p:spPr bwMode="auto">
            <a:xfrm>
              <a:off x="6128041" y="3362523"/>
              <a:ext cx="579449" cy="662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">
            <a:extLst>
              <a:ext uri="{FF2B5EF4-FFF2-40B4-BE49-F238E27FC236}">
                <a16:creationId xmlns:a16="http://schemas.microsoft.com/office/drawing/2014/main" id="{FE65715E-E605-2463-20B6-104ABCA4FAD9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7065370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DAAED9-3CD6-71B8-1A64-8EE305C92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69" y="265026"/>
            <a:ext cx="9639544" cy="406734"/>
          </a:xfrm>
        </p:spPr>
        <p:txBody>
          <a:bodyPr/>
          <a:lstStyle/>
          <a:p>
            <a:r>
              <a:rPr lang="en-US">
                <a:cs typeface="Calibri"/>
              </a:rPr>
              <a:t>Explore the LB-ELA Corridor StoryMap &amp; Dashboard!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75D5882B-709B-43AC-DBE9-CF1F67BC08B9}"/>
              </a:ext>
            </a:extLst>
          </p:cNvPr>
          <p:cNvSpPr txBox="1"/>
          <p:nvPr/>
        </p:nvSpPr>
        <p:spPr>
          <a:xfrm>
            <a:off x="4056435" y="658377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6" name="Picture 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4C23CE6-2038-7236-FCD3-F93A74738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0149" y="4792702"/>
            <a:ext cx="1596905" cy="1596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E5650-BEE0-E5F6-303D-9F5235EEC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856" y="1170456"/>
            <a:ext cx="5624275" cy="33658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A0EEE5-3C1A-3E63-1B49-591A4A99AE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32" r="17215"/>
          <a:stretch/>
        </p:blipFill>
        <p:spPr>
          <a:xfrm>
            <a:off x="7028166" y="1170456"/>
            <a:ext cx="4614649" cy="3450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F89C78-0E7D-7CE2-A80A-4C51BC6EAAAD}"/>
              </a:ext>
            </a:extLst>
          </p:cNvPr>
          <p:cNvSpPr txBox="1"/>
          <p:nvPr/>
        </p:nvSpPr>
        <p:spPr>
          <a:xfrm>
            <a:off x="5426762" y="5391099"/>
            <a:ext cx="353083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8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20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20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sz="2000" i="1">
                <a:solidFill>
                  <a:srgbClr val="0070C0"/>
                </a:solidFill>
                <a:latin typeface="ScalaSansPro-Ita"/>
              </a:rPr>
              <a:t> </a:t>
            </a:r>
            <a:endParaRPr lang="en-US" sz="1800" b="1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80E826A-3B27-0252-8203-FD03ED6358BA}"/>
              </a:ext>
            </a:extLst>
          </p:cNvPr>
          <p:cNvSpPr/>
          <p:nvPr/>
        </p:nvSpPr>
        <p:spPr>
          <a:xfrm>
            <a:off x="2985945" y="4620987"/>
            <a:ext cx="6251803" cy="1906720"/>
          </a:xfrm>
          <a:prstGeom prst="roundRect">
            <a:avLst/>
          </a:prstGeom>
          <a:noFill/>
          <a:ln w="38100">
            <a:solidFill>
              <a:srgbClr val="2AB4C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diagram of a company&#10;&#10;Description automatically generated">
            <a:extLst>
              <a:ext uri="{FF2B5EF4-FFF2-40B4-BE49-F238E27FC236}">
                <a16:creationId xmlns:a16="http://schemas.microsoft.com/office/drawing/2014/main" id="{558E8AD6-63C4-9C0C-18AA-3F3A50F68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070" y="1905000"/>
            <a:ext cx="3428393" cy="240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7753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103346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Next Phase of Public Engagement Efforts</a:t>
            </a:r>
          </a:p>
        </p:txBody>
      </p:sp>
    </p:spTree>
    <p:extLst>
      <p:ext uri="{BB962C8B-B14F-4D97-AF65-F5344CB8AC3E}">
        <p14:creationId xmlns:p14="http://schemas.microsoft.com/office/powerpoint/2010/main" val="25081700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710390E-8F3B-D053-3145-BDCF705D4E96}"/>
              </a:ext>
            </a:extLst>
          </p:cNvPr>
          <p:cNvSpPr txBox="1"/>
          <p:nvPr/>
        </p:nvSpPr>
        <p:spPr>
          <a:xfrm>
            <a:off x="11728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1B3B75-5653-7694-5199-C407DF77FE19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In-Person 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8BE95A-E72B-810D-26AB-410A0CFA8B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0403794"/>
              </p:ext>
            </p:extLst>
          </p:nvPr>
        </p:nvGraphicFramePr>
        <p:xfrm>
          <a:off x="316775" y="1117681"/>
          <a:ext cx="9045632" cy="5221946"/>
        </p:xfrm>
        <a:graphic>
          <a:graphicData uri="http://schemas.openxmlformats.org/drawingml/2006/table">
            <a:tbl>
              <a:tblPr/>
              <a:tblGrid>
                <a:gridCol w="3632200">
                  <a:extLst>
                    <a:ext uri="{9D8B030D-6E8A-4147-A177-3AD203B41FA5}">
                      <a16:colId xmlns:a16="http://schemas.microsoft.com/office/drawing/2014/main" val="491808265"/>
                    </a:ext>
                  </a:extLst>
                </a:gridCol>
                <a:gridCol w="5413432">
                  <a:extLst>
                    <a:ext uri="{9D8B030D-6E8A-4147-A177-3AD203B41FA5}">
                      <a16:colId xmlns:a16="http://schemas.microsoft.com/office/drawing/2014/main" val="2924938605"/>
                    </a:ext>
                  </a:extLst>
                </a:gridCol>
              </a:tblGrid>
              <a:tr h="467066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In-Person  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Meeting Location</a:t>
                      </a:r>
                      <a:endParaRPr lang="en-US" sz="2400" b="1" i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AB4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2973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COMMERCE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Thursday, February 1,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Bristow Park Community Center​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1466 S McDonnell Ave</a:t>
                      </a:r>
                    </a:p>
                    <a:p>
                      <a:pPr marL="0" algn="l" defTabSz="914400" rtl="0" eaLnBrk="1" fontAlgn="base" latinLnBrk="0" hangingPunct="1"/>
                      <a:r>
                        <a:rPr lang="en-US" sz="1800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Commerce, CA 90040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43715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LYNWOOD</a:t>
                      </a:r>
                    </a:p>
                    <a:p>
                      <a:pPr algn="l" fontAlgn="base"/>
                      <a:r>
                        <a:rPr lang="en-US" sz="18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Wed., February 7, 2024 </a:t>
                      </a:r>
                    </a:p>
                    <a:p>
                      <a:pPr algn="l" fontAlgn="base"/>
                      <a:r>
                        <a:rPr lang="en-US" sz="1800" b="0" i="0" u="none" strike="noStrike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Bateman Hall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  <a:p>
                      <a:pPr fontAlgn="base"/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11331 Ernestine Ave</a:t>
                      </a:r>
                    </a:p>
                    <a:p>
                      <a:pPr fontAlgn="base"/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Lynwood, CA 90262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37976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</a:t>
                      </a:r>
                      <a:endParaRPr lang="en-US" sz="18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Monday, February 12, 2024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6-8pm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Museum of Latin American</a:t>
                      </a: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Art</a:t>
                      </a:r>
                      <a:endParaRPr lang="en-US" sz="1800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628 Alamitos Ave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Long Beach, CA 90802</a:t>
                      </a: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966329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l" fontAlgn="base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COMPTON</a:t>
                      </a:r>
                      <a:r>
                        <a:rPr lang="en-US" sz="1800" b="0" i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​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Wed., February 21, 2024</a:t>
                      </a:r>
                    </a:p>
                    <a:p>
                      <a:pPr algn="l" fontAlgn="base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6-8pm</a:t>
                      </a:r>
                      <a:endParaRPr lang="en-US" sz="1800" b="0" i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</a:rPr>
                        <a:t>East Rancho Dominguez Park</a:t>
                      </a:r>
                      <a:endParaRPr lang="en-US" sz="1800" dirty="0">
                        <a:effectLst/>
                      </a:endParaRP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15116 Atlantic Ave</a:t>
                      </a:r>
                    </a:p>
                    <a:p>
                      <a:pPr fontAlgn="base"/>
                      <a:r>
                        <a:rPr lang="en-US" sz="1800" dirty="0">
                          <a:effectLst/>
                          <a:latin typeface="Calibri" panose="020F0502020204030204" pitchFamily="34" charset="0"/>
                        </a:rPr>
                        <a:t>East Compton, CA 90221</a:t>
                      </a:r>
                      <a:endParaRPr lang="en-US" sz="1800" dirty="0">
                        <a:effectLst/>
                      </a:endParaRPr>
                    </a:p>
                  </a:txBody>
                  <a:tcPr anchor="ctr">
                    <a:lnL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9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2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82839"/>
                  </a:ext>
                </a:extLst>
              </a:tr>
            </a:tbl>
          </a:graphicData>
        </a:graphic>
      </p:graphicFrame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C23DCD7D-5694-8C0E-0B85-7455430B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BB117E05-91E2-7F78-E39A-6931BB4BB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2CBD74-4AEE-6DB3-BA75-16416E430E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053107"/>
            <a:ext cx="2478902" cy="5458858"/>
          </a:xfrm>
          <a:prstGeom prst="rect">
            <a:avLst/>
          </a:prstGeom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0D317231-783A-DB2B-F0F9-C8359A3D2988}"/>
              </a:ext>
            </a:extLst>
          </p:cNvPr>
          <p:cNvSpPr txBox="1"/>
          <p:nvPr/>
        </p:nvSpPr>
        <p:spPr>
          <a:xfrm>
            <a:off x="3984811" y="657653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584890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FEA7E-A67C-9E20-CE17-CF7F4A5E8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A089A8-3B51-5D62-1A85-594794B4B1B8}"/>
              </a:ext>
            </a:extLst>
          </p:cNvPr>
          <p:cNvSpPr txBox="1"/>
          <p:nvPr/>
        </p:nvSpPr>
        <p:spPr>
          <a:xfrm>
            <a:off x="34306" y="5511800"/>
            <a:ext cx="3102594" cy="1346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A7AEDF-7CAB-A149-AAAD-7556A6C8A211}"/>
              </a:ext>
            </a:extLst>
          </p:cNvPr>
          <p:cNvSpPr txBox="1">
            <a:spLocks/>
          </p:cNvSpPr>
          <p:nvPr/>
        </p:nvSpPr>
        <p:spPr>
          <a:xfrm>
            <a:off x="151675" y="260976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Community Meetings</a:t>
            </a:r>
            <a:endParaRPr lang="en-US" b="0" i="1"/>
          </a:p>
          <a:p>
            <a:r>
              <a:rPr lang="en-US" sz="2800" b="0" i="1"/>
              <a:t>Virtual</a:t>
            </a:r>
            <a:r>
              <a:rPr lang="en-US" b="0" i="1"/>
              <a:t> 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99D9DC-7029-BF95-3905-997B0E75C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788464"/>
              </p:ext>
            </p:extLst>
          </p:nvPr>
        </p:nvGraphicFramePr>
        <p:xfrm>
          <a:off x="324513" y="1019370"/>
          <a:ext cx="9151996" cy="5587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619">
                  <a:extLst>
                    <a:ext uri="{9D8B030D-6E8A-4147-A177-3AD203B41FA5}">
                      <a16:colId xmlns:a16="http://schemas.microsoft.com/office/drawing/2014/main" val="3729830840"/>
                    </a:ext>
                  </a:extLst>
                </a:gridCol>
                <a:gridCol w="2939059">
                  <a:extLst>
                    <a:ext uri="{9D8B030D-6E8A-4147-A177-3AD203B41FA5}">
                      <a16:colId xmlns:a16="http://schemas.microsoft.com/office/drawing/2014/main" val="554472479"/>
                    </a:ext>
                  </a:extLst>
                </a:gridCol>
                <a:gridCol w="2856318">
                  <a:extLst>
                    <a:ext uri="{9D8B030D-6E8A-4147-A177-3AD203B41FA5}">
                      <a16:colId xmlns:a16="http://schemas.microsoft.com/office/drawing/2014/main" val="3729643668"/>
                    </a:ext>
                  </a:extLst>
                </a:gridCol>
              </a:tblGrid>
              <a:tr h="467106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Virtual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404040"/>
                          </a:solidFill>
                          <a:effectLst/>
                          <a:latin typeface="Calibri"/>
                        </a:rPr>
                        <a:t> Local Streaming Sites</a:t>
                      </a: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D1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0587613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MEETING #1 – Lunch</a:t>
                      </a:r>
                      <a:endParaRPr lang="en-US" sz="2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Thursday, February </a:t>
                      </a: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, 2024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12-2pm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East Los Angeles College 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(ELA campus)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1301 Avenida Cesar Chavez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Monterey Park, CA 91754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5153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MEETING #2 – Weekend</a:t>
                      </a:r>
                      <a:endParaRPr lang="en-US" sz="18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Saturday, February 3, 2024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10-11:30am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East Los Angeles College </a:t>
                      </a:r>
                      <a:b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 Campus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2340 Firestone Blvd.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South Gate, CA 90280</a:t>
                      </a:r>
                      <a:endParaRPr lang="en-US" sz="1600" b="0" i="0" u="none" strike="noStrike" dirty="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Salvation Army Community Ctr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3000 Long Beach Blvd.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+mn-lt"/>
                        </a:rPr>
                        <a:t>Long Beach, CA 90807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95288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Virtual Meeting #3 – Evening</a:t>
                      </a:r>
                      <a:endParaRPr lang="en-US" sz="24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Monday, February 5, 2024</a:t>
                      </a:r>
                      <a:endParaRPr lang="en-US" sz="2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20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LONG BEACH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Cabrillo High School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2001 Santa Fe Ave.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/>
                        </a:rPr>
                        <a:t>Long Beach, CA 90810</a:t>
                      </a:r>
                      <a:endParaRPr lang="en-US" sz="1600" b="0" i="0" u="none" strike="noStrike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E5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86775"/>
                  </a:ext>
                </a:extLst>
              </a:tr>
              <a:tr h="1043614">
                <a:tc>
                  <a:txBody>
                    <a:bodyPr/>
                    <a:lstStyle/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MEETING #4 – Evening</a:t>
                      </a:r>
                      <a:endParaRPr lang="en-US" sz="24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Wednesday, Feb. 13, 2024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base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6-8pm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</a:t>
                      </a:r>
                      <a:br>
                        <a:rPr lang="en-US" sz="1800" b="1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Southeast Rio Vista YMCA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4801 E. 58th St.</a:t>
                      </a:r>
                      <a:endParaRPr lang="en-US" sz="1600" b="0" i="0" u="none" strike="noStrike">
                        <a:effectLst/>
                        <a:latin typeface="Calibri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Maywood, CA 90270</a:t>
                      </a: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</a:t>
                      </a: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Rancho Los Amigos National Rehabilitation Center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7601 Imperial Hwy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  <a:p>
                      <a:pPr marL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Downey, CA 90242</a:t>
                      </a:r>
                      <a:endParaRPr lang="en-US" sz="1600" b="0" i="0" u="none" strike="noStrike" dirty="0">
                        <a:effectLst/>
                        <a:latin typeface="+mn-lt"/>
                      </a:endParaRPr>
                    </a:p>
                  </a:txBody>
                  <a:tcPr anchor="ctr">
                    <a:lnL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87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68380"/>
                  </a:ext>
                </a:extLst>
              </a:tr>
            </a:tbl>
          </a:graphicData>
        </a:graphic>
      </p:graphicFrame>
      <p:pic>
        <p:nvPicPr>
          <p:cNvPr id="2" name="Graphic 1" descr="Social network with solid fill">
            <a:extLst>
              <a:ext uri="{FF2B5EF4-FFF2-40B4-BE49-F238E27FC236}">
                <a16:creationId xmlns:a16="http://schemas.microsoft.com/office/drawing/2014/main" id="{04FAD69D-5923-1ACC-EA12-8F91C2596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pic>
        <p:nvPicPr>
          <p:cNvPr id="4" name="Graphic 3" descr="Users with solid fill">
            <a:extLst>
              <a:ext uri="{FF2B5EF4-FFF2-40B4-BE49-F238E27FC236}">
                <a16:creationId xmlns:a16="http://schemas.microsoft.com/office/drawing/2014/main" id="{6E502124-3BFB-AC95-85D4-A442780D56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87040" y="187809"/>
            <a:ext cx="699790" cy="6997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ACFF30-CA6C-85CB-D518-8A9D322F2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1423" y="1117681"/>
            <a:ext cx="2478902" cy="545885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61D0AABB-5658-BD3C-E31D-32F787554824}"/>
              </a:ext>
            </a:extLst>
          </p:cNvPr>
          <p:cNvSpPr txBox="1"/>
          <p:nvPr/>
        </p:nvSpPr>
        <p:spPr>
          <a:xfrm>
            <a:off x="3984811" y="661714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35511678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58588-3FAC-8163-1A0F-C88B28048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75" y="255524"/>
            <a:ext cx="9045633" cy="429145"/>
          </a:xfrm>
        </p:spPr>
        <p:txBody>
          <a:bodyPr/>
          <a:lstStyle/>
          <a:p>
            <a:r>
              <a:rPr lang="en-US"/>
              <a:t>Find us at Information Booths &amp; Pop-Ups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039A87-4A32-8701-B6DA-8F4691A07F78}"/>
              </a:ext>
            </a:extLst>
          </p:cNvPr>
          <p:cNvGrpSpPr/>
          <p:nvPr/>
        </p:nvGrpSpPr>
        <p:grpSpPr>
          <a:xfrm>
            <a:off x="287356" y="1604000"/>
            <a:ext cx="1372791" cy="785404"/>
            <a:chOff x="272572" y="3252638"/>
            <a:chExt cx="692168" cy="431494"/>
          </a:xfrm>
        </p:grpSpPr>
        <p:pic>
          <p:nvPicPr>
            <p:cNvPr id="6" name="Graphic 5" descr="Kiosk with solid fill">
              <a:extLst>
                <a:ext uri="{FF2B5EF4-FFF2-40B4-BE49-F238E27FC236}">
                  <a16:creationId xmlns:a16="http://schemas.microsoft.com/office/drawing/2014/main" id="{C5C2D0A0-8098-BE5F-9A0B-13D14C9CD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7" name="Graphic 6" descr="Child with balloon with solid fill">
              <a:extLst>
                <a:ext uri="{FF2B5EF4-FFF2-40B4-BE49-F238E27FC236}">
                  <a16:creationId xmlns:a16="http://schemas.microsoft.com/office/drawing/2014/main" id="{6D5353F1-D0EE-921C-B4CF-66B139224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CA147C-30A8-5FD6-304D-949327A9D642}"/>
              </a:ext>
            </a:extLst>
          </p:cNvPr>
          <p:cNvGrpSpPr/>
          <p:nvPr/>
        </p:nvGrpSpPr>
        <p:grpSpPr>
          <a:xfrm>
            <a:off x="300405" y="3879547"/>
            <a:ext cx="1541932" cy="833911"/>
            <a:chOff x="248337" y="4878799"/>
            <a:chExt cx="872585" cy="476752"/>
          </a:xfrm>
        </p:grpSpPr>
        <p:pic>
          <p:nvPicPr>
            <p:cNvPr id="9" name="Graphic 8" descr="Park scene with solid fill">
              <a:extLst>
                <a:ext uri="{FF2B5EF4-FFF2-40B4-BE49-F238E27FC236}">
                  <a16:creationId xmlns:a16="http://schemas.microsoft.com/office/drawing/2014/main" id="{DF864139-45A9-5A83-C4D5-FE211371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0" name="Graphic 9" descr="Kiosk with solid fill">
              <a:extLst>
                <a:ext uri="{FF2B5EF4-FFF2-40B4-BE49-F238E27FC236}">
                  <a16:creationId xmlns:a16="http://schemas.microsoft.com/office/drawing/2014/main" id="{EA3E55EC-52D3-FD87-E66F-8BCC8B6B601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3B6C04A-6002-C984-0FAB-4976C449B211}"/>
              </a:ext>
            </a:extLst>
          </p:cNvPr>
          <p:cNvSpPr txBox="1"/>
          <p:nvPr/>
        </p:nvSpPr>
        <p:spPr>
          <a:xfrm>
            <a:off x="300405" y="2545682"/>
            <a:ext cx="295139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Information Booths</a:t>
            </a:r>
            <a:endParaRPr lang="en-US" b="1"/>
          </a:p>
          <a:p>
            <a:r>
              <a:rPr lang="en-US" i="1"/>
              <a:t>Local community events</a:t>
            </a:r>
            <a:endParaRPr lang="en-US" sz="1600" i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5B19C6-1752-F321-62FA-E038EF02B67F}"/>
              </a:ext>
            </a:extLst>
          </p:cNvPr>
          <p:cNvSpPr txBox="1"/>
          <p:nvPr/>
        </p:nvSpPr>
        <p:spPr>
          <a:xfrm>
            <a:off x="287356" y="4756556"/>
            <a:ext cx="38925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Pop-Ups at Activity Centers</a:t>
            </a:r>
          </a:p>
          <a:p>
            <a:r>
              <a:rPr lang="en-US" i="1"/>
              <a:t>Transit stations/stops, markets, other</a:t>
            </a:r>
            <a:endParaRPr lang="en-US" sz="1600" i="1"/>
          </a:p>
        </p:txBody>
      </p:sp>
      <p:pic>
        <p:nvPicPr>
          <p:cNvPr id="3" name="Graphic 2" descr="Social network with solid fill">
            <a:extLst>
              <a:ext uri="{FF2B5EF4-FFF2-40B4-BE49-F238E27FC236}">
                <a16:creationId xmlns:a16="http://schemas.microsoft.com/office/drawing/2014/main" id="{6262B917-4538-98E6-2701-3105DE8045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50628" y="63500"/>
            <a:ext cx="889697" cy="824099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C9B5FC72-AB89-FA23-20E1-2787BE936EAD}"/>
              </a:ext>
            </a:extLst>
          </p:cNvPr>
          <p:cNvSpPr txBox="1"/>
          <p:nvPr/>
        </p:nvSpPr>
        <p:spPr>
          <a:xfrm>
            <a:off x="4273562" y="659676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692D9C5-C8C4-7190-64CE-1FE5381840A6}"/>
              </a:ext>
            </a:extLst>
          </p:cNvPr>
          <p:cNvGrpSpPr/>
          <p:nvPr/>
        </p:nvGrpSpPr>
        <p:grpSpPr>
          <a:xfrm>
            <a:off x="9724751" y="368498"/>
            <a:ext cx="742889" cy="425023"/>
            <a:chOff x="272572" y="3252638"/>
            <a:chExt cx="692168" cy="431494"/>
          </a:xfrm>
        </p:grpSpPr>
        <p:pic>
          <p:nvPicPr>
            <p:cNvPr id="16" name="Graphic 15" descr="Kiosk with solid fill">
              <a:extLst>
                <a:ext uri="{FF2B5EF4-FFF2-40B4-BE49-F238E27FC236}">
                  <a16:creationId xmlns:a16="http://schemas.microsoft.com/office/drawing/2014/main" id="{C817B978-BA34-8669-0775-68DD2EB90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7" name="Graphic 16" descr="Child with balloon with solid fill">
              <a:extLst>
                <a:ext uri="{FF2B5EF4-FFF2-40B4-BE49-F238E27FC236}">
                  <a16:creationId xmlns:a16="http://schemas.microsoft.com/office/drawing/2014/main" id="{4F6DD897-311B-E035-9A40-362DA2835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pic>
        <p:nvPicPr>
          <p:cNvPr id="18" name="Graphic 17" descr="Park scene with solid fill">
            <a:extLst>
              <a:ext uri="{FF2B5EF4-FFF2-40B4-BE49-F238E27FC236}">
                <a16:creationId xmlns:a16="http://schemas.microsoft.com/office/drawing/2014/main" id="{F8EEF54D-E650-C0F3-4519-A4E06AB37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33773" y="140225"/>
            <a:ext cx="682988" cy="676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F65E847-2298-86B7-A94D-4C9D2756A6C5}"/>
              </a:ext>
            </a:extLst>
          </p:cNvPr>
          <p:cNvSpPr txBox="1"/>
          <p:nvPr/>
        </p:nvSpPr>
        <p:spPr>
          <a:xfrm>
            <a:off x="8545167" y="4497539"/>
            <a:ext cx="6100618" cy="4025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28600">
              <a:lnSpc>
                <a:spcPct val="120000"/>
              </a:lnSpc>
            </a:pPr>
            <a:r>
              <a:rPr lang="en-US" sz="1600">
                <a:solidFill>
                  <a:srgbClr val="000000"/>
                </a:solidFill>
                <a:cs typeface="Calibri"/>
              </a:rPr>
              <a:t>Visit: 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metro.net/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lb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</a:t>
            </a:r>
            <a:r>
              <a:rPr lang="en-US" sz="1800" b="0" i="1" strike="noStrike" baseline="0" err="1">
                <a:solidFill>
                  <a:srgbClr val="0070C0"/>
                </a:solidFill>
                <a:latin typeface="Calibri"/>
                <a:cs typeface="Calibri"/>
              </a:rPr>
              <a:t>ela</a:t>
            </a:r>
            <a:r>
              <a:rPr lang="en-US" sz="1800" b="0" i="1" strike="noStrike" baseline="0">
                <a:solidFill>
                  <a:srgbClr val="0070C0"/>
                </a:solidFill>
                <a:latin typeface="Calibri"/>
                <a:cs typeface="Calibri"/>
              </a:rPr>
              <a:t>-cp-hub</a:t>
            </a:r>
            <a:r>
              <a:rPr lang="en-US" i="1">
                <a:solidFill>
                  <a:srgbClr val="0070C0"/>
                </a:solidFill>
                <a:latin typeface="Calibri"/>
                <a:cs typeface="Calibri"/>
              </a:rPr>
              <a:t> </a:t>
            </a:r>
            <a:endParaRPr lang="en-US" sz="1600" b="1" i="1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1" name="Picture 20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E30B73F0-0C4E-4C22-E015-93C82BC2BF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7344" y="2898569"/>
            <a:ext cx="1497478" cy="1497478"/>
          </a:xfrm>
          <a:prstGeom prst="rect">
            <a:avLst/>
          </a:prstGeom>
        </p:spPr>
      </p:pic>
      <p:pic>
        <p:nvPicPr>
          <p:cNvPr id="24" name="Picture 23" descr="A person standing at a table&#10;&#10;Description automatically generated">
            <a:extLst>
              <a:ext uri="{FF2B5EF4-FFF2-40B4-BE49-F238E27FC236}">
                <a16:creationId xmlns:a16="http://schemas.microsoft.com/office/drawing/2014/main" id="{4E409501-BD04-F7D2-6CDF-BF4B12BCA74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7035" r="17683"/>
          <a:stretch/>
        </p:blipFill>
        <p:spPr>
          <a:xfrm rot="5400000">
            <a:off x="5053620" y="665502"/>
            <a:ext cx="2686637" cy="3644872"/>
          </a:xfrm>
          <a:prstGeom prst="rect">
            <a:avLst/>
          </a:prstGeom>
        </p:spPr>
      </p:pic>
      <p:pic>
        <p:nvPicPr>
          <p:cNvPr id="26" name="Picture 25" descr="A group of people standing in front of tents&#10;&#10;Description automatically generated">
            <a:extLst>
              <a:ext uri="{FF2B5EF4-FFF2-40B4-BE49-F238E27FC236}">
                <a16:creationId xmlns:a16="http://schemas.microsoft.com/office/drawing/2014/main" id="{31BBFED7-37ED-9DD5-A208-2CD60BE33411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10689"/>
          <a:stretch/>
        </p:blipFill>
        <p:spPr>
          <a:xfrm>
            <a:off x="4574502" y="3985115"/>
            <a:ext cx="3669248" cy="245778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D817BFE-7AAE-5F30-2D65-3A74C69CD8F6}"/>
              </a:ext>
            </a:extLst>
          </p:cNvPr>
          <p:cNvSpPr/>
          <p:nvPr/>
        </p:nvSpPr>
        <p:spPr>
          <a:xfrm>
            <a:off x="8698199" y="2415251"/>
            <a:ext cx="3075768" cy="3018413"/>
          </a:xfrm>
          <a:prstGeom prst="roundRect">
            <a:avLst/>
          </a:prstGeom>
          <a:noFill/>
          <a:ln w="38100"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88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25" y="251760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214855" y="901954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180" y="3025736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005" y="3882076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235" y="4614022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37774" y="463942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316828" y="1072696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83074" y="2298038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92020" y="3742082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37774" y="392423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37774" y="313233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2353" y="318504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1528" y="464175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69244" y="386044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2421" y="3050042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0462" y="3863942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0462" y="4641754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92020" y="3025736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181444" y="5107521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189911" y="4422570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46439" y="5134117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46439" y="4484583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46439" y="3073068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/>
              <a:t>metro.net/</a:t>
            </a:r>
            <a:r>
              <a:rPr lang="en-US" sz="1600" i="1" err="1"/>
              <a:t>lb</a:t>
            </a:r>
            <a:r>
              <a:rPr lang="en-US" sz="1600" i="1"/>
              <a:t>-</a:t>
            </a:r>
            <a:r>
              <a:rPr lang="en-US" sz="1600" i="1" err="1"/>
              <a:t>ela</a:t>
            </a:r>
            <a:r>
              <a:rPr lang="en-US" sz="1600" i="1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46439" y="3814003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431831" y="5564721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/>
                <a:t>Learn more about the Draft Corridor Mobility Investment Plan </a:t>
              </a:r>
              <a:br>
                <a:rPr lang="en-US" spc="-30"/>
              </a:br>
              <a:r>
                <a:rPr lang="en-US" spc="-30"/>
                <a:t>as well as options to engage with us and submit your comments by </a:t>
              </a:r>
              <a:r>
                <a:rPr lang="en-US" b="1" spc="-30"/>
                <a:t>Friday, March 1, 2024</a:t>
              </a:r>
              <a:r>
                <a:rPr lang="en-US" spc="-30"/>
                <a:t>:</a:t>
              </a:r>
              <a:r>
                <a:rPr lang="en-US" b="1" spc="-30">
                  <a:solidFill>
                    <a:srgbClr val="2AB4C8"/>
                  </a:solidFill>
                </a:rPr>
                <a:t> </a:t>
              </a:r>
              <a:r>
                <a:rPr lang="en-US" b="1" i="1" u="sng" spc="-3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>
                  <a:solidFill>
                    <a:srgbClr val="2AB4C8"/>
                  </a:solidFill>
                </a:rPr>
                <a:t>-</a:t>
              </a:r>
              <a:r>
                <a:rPr lang="en-US" b="1" i="1" u="sng" spc="-3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>
                  <a:solidFill>
                    <a:srgbClr val="2AB4C8"/>
                  </a:solidFill>
                </a:rPr>
                <a:t>-cp-hub</a:t>
              </a:r>
              <a:endParaRPr lang="es-419" b="1" i="1" u="sng" spc="-3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9098" y="5691086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961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1920895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spcBef>
                <a:spcPts val="1140"/>
              </a:spcBef>
            </a:pPr>
            <a:r>
              <a:rPr lang="fr-FR" sz="4000" b="1" spc="-10">
                <a:solidFill>
                  <a:schemeClr val="bg1"/>
                </a:solidFill>
                <a:latin typeface="Calibri"/>
                <a:cs typeface="Calibri"/>
              </a:rPr>
              <a:t>Public Comment on the Draft Investment Plan</a:t>
            </a:r>
            <a:endParaRPr lang="fr-FR" sz="4000" b="1" spc="-1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671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371" y="176625"/>
            <a:ext cx="9749580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200"/>
              <a:t>Meeting Agenda</a:t>
            </a:r>
            <a:endParaRPr sz="3200"/>
          </a:p>
        </p:txBody>
      </p:sp>
      <p:sp>
        <p:nvSpPr>
          <p:cNvPr id="3" name="object 3"/>
          <p:cNvSpPr/>
          <p:nvPr/>
        </p:nvSpPr>
        <p:spPr>
          <a:xfrm>
            <a:off x="240411" y="6155054"/>
            <a:ext cx="1457325" cy="470534"/>
          </a:xfrm>
          <a:custGeom>
            <a:avLst/>
            <a:gdLst/>
            <a:ahLst/>
            <a:cxnLst/>
            <a:rect l="l" t="t" r="r" b="b"/>
            <a:pathLst>
              <a:path w="1457325" h="470534">
                <a:moveTo>
                  <a:pt x="0" y="0"/>
                </a:moveTo>
                <a:lnTo>
                  <a:pt x="1456944" y="0"/>
                </a:lnTo>
                <a:lnTo>
                  <a:pt x="1456944" y="470154"/>
                </a:lnTo>
                <a:lnTo>
                  <a:pt x="0" y="47015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9371" y="6186677"/>
            <a:ext cx="406146" cy="4061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1990" y="6243828"/>
            <a:ext cx="1014983" cy="2979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9828480"/>
              </p:ext>
            </p:extLst>
          </p:nvPr>
        </p:nvGraphicFramePr>
        <p:xfrm>
          <a:off x="240411" y="1252339"/>
          <a:ext cx="5486276" cy="46353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86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3418">
                <a:tc>
                  <a:txBody>
                    <a:bodyPr/>
                    <a:lstStyle/>
                    <a:p>
                      <a:pPr marL="200660">
                        <a:lnSpc>
                          <a:spcPts val="1900"/>
                        </a:lnSpc>
                      </a:pPr>
                      <a:r>
                        <a:rPr sz="2000" b="1" spc="-20">
                          <a:latin typeface="+mn-lt"/>
                        </a:rPr>
                        <a:t>Welcome </a:t>
                      </a:r>
                      <a:r>
                        <a:rPr sz="2000" b="1" spc="-5">
                          <a:latin typeface="+mn-lt"/>
                        </a:rPr>
                        <a:t>and </a:t>
                      </a:r>
                      <a:r>
                        <a:rPr sz="2000" b="1" spc="-10">
                          <a:latin typeface="+mn-lt"/>
                        </a:rPr>
                        <a:t>Agenda</a:t>
                      </a:r>
                      <a:r>
                        <a:rPr sz="2000" b="1" spc="35">
                          <a:latin typeface="+mn-lt"/>
                        </a:rPr>
                        <a:t> </a:t>
                      </a:r>
                      <a:r>
                        <a:rPr sz="2000" b="1" spc="-15">
                          <a:latin typeface="+mn-lt"/>
                        </a:rPr>
                        <a:t>Review</a:t>
                      </a:r>
                      <a:endParaRPr sz="2000">
                        <a:latin typeface="+mn-lt"/>
                        <a:cs typeface="Calibri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921">
                <a:tc>
                  <a:txBody>
                    <a:bodyPr/>
                    <a:lstStyle/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1" spc="-10" dirty="0">
                          <a:latin typeface="+mn-lt"/>
                        </a:rPr>
                        <a:t>Formal Presentation </a:t>
                      </a:r>
                    </a:p>
                    <a:p>
                      <a:pPr marL="20066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b="0" spc="-10" dirty="0">
                          <a:latin typeface="+mn-lt"/>
                        </a:rPr>
                        <a:t>       &gt; Overview and Background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dirty="0">
                          <a:latin typeface="+mn-lt"/>
                        </a:rPr>
                        <a:t>       &gt; Draft Corridor Mobility Investment Plan</a:t>
                      </a:r>
                      <a:endParaRPr lang="en-US" sz="2000" b="0" spc="-5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      &gt; Public </a:t>
                      </a:r>
                      <a:r>
                        <a:rPr lang="en-US" sz="2000" b="0" spc="-15" dirty="0">
                          <a:latin typeface="+mn-lt"/>
                        </a:rPr>
                        <a:t>Engagement Efforts </a:t>
                      </a:r>
                    </a:p>
                    <a:p>
                      <a:pPr marL="200660" marR="0" lvl="0" indent="0" algn="l" rtl="0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0" spc="-5" dirty="0">
                          <a:latin typeface="+mn-lt"/>
                        </a:rPr>
                        <a:t>       &gt; Next Steps</a:t>
                      </a:r>
                      <a:endParaRPr lang="en-US" sz="2000" b="0" spc="-15" dirty="0">
                        <a:latin typeface="+mn-lt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9125">
                <a:tc>
                  <a:txBody>
                    <a:bodyPr/>
                    <a:lstStyle/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Public Comment on Draft Investment Plan (Moderated)</a:t>
                      </a: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Open House</a:t>
                      </a:r>
                    </a:p>
                    <a:p>
                      <a:pPr marL="20066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>
                        <a:latin typeface="+mn-lt"/>
                      </a:endParaRPr>
                    </a:p>
                    <a:p>
                      <a:pPr marL="20066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000" b="1" dirty="0">
                          <a:latin typeface="+mn-lt"/>
                        </a:rPr>
                        <a:t>Adjourn </a:t>
                      </a:r>
                      <a:endParaRPr lang="en-US" sz="2000" b="1" i="1" dirty="0">
                        <a:latin typeface="+mn-lt"/>
                        <a:cs typeface="Calibri"/>
                      </a:endParaRPr>
                    </a:p>
                  </a:txBody>
                  <a:tcPr marL="0" marR="0" marT="1447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11707166" y="6462966"/>
            <a:ext cx="320040" cy="211454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60"/>
              </a:spcBef>
            </a:pPr>
            <a:fld id="{81D60167-4931-47E6-BA6A-407CBD079E47}" type="slidenum">
              <a:rPr sz="1200" dirty="0">
                <a:solidFill>
                  <a:srgbClr val="888888"/>
                </a:solidFill>
                <a:latin typeface="Calibri"/>
                <a:cs typeface="Calibri"/>
              </a:rPr>
              <a:t>5</a:t>
            </a:fld>
            <a:endParaRPr sz="1200">
              <a:latin typeface="Calibri"/>
              <a:cs typeface="Calibri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AC6899CB-0E99-95B8-4E4D-C7E26FD485F0}"/>
              </a:ext>
            </a:extLst>
          </p:cNvPr>
          <p:cNvSpPr txBox="1"/>
          <p:nvPr/>
        </p:nvSpPr>
        <p:spPr>
          <a:xfrm>
            <a:off x="4050690" y="6592823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3E27EC-AEE7-11E7-F0C2-F433F978DDCF}"/>
              </a:ext>
            </a:extLst>
          </p:cNvPr>
          <p:cNvSpPr txBox="1"/>
          <p:nvPr/>
        </p:nvSpPr>
        <p:spPr>
          <a:xfrm>
            <a:off x="7296020" y="2518247"/>
            <a:ext cx="4552694" cy="132343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7713"/>
            <a:r>
              <a:rPr lang="en-US" sz="2000" b="1">
                <a:solidFill>
                  <a:srgbClr val="424242"/>
                </a:solidFill>
                <a:ea typeface="+mn-lt"/>
                <a:cs typeface="+mn-lt"/>
              </a:rPr>
              <a:t>Our Expectation: </a:t>
            </a:r>
            <a:r>
              <a:rPr lang="en-US" sz="2000">
                <a:solidFill>
                  <a:srgbClr val="424242"/>
                </a:solidFill>
                <a:ea typeface="+mn-lt"/>
                <a:cs typeface="+mn-lt"/>
              </a:rPr>
              <a:t>We will conduct a respectful meeting to allow ideas and comments to be shared in an open and fair environment </a:t>
            </a:r>
            <a:endParaRPr lang="en-US" sz="2000">
              <a:solidFill>
                <a:srgbClr val="424242"/>
              </a:solidFill>
            </a:endParaRPr>
          </a:p>
        </p:txBody>
      </p:sp>
      <p:pic>
        <p:nvPicPr>
          <p:cNvPr id="15" name="Graphic 14" descr="Badge New with solid fill">
            <a:extLst>
              <a:ext uri="{FF2B5EF4-FFF2-40B4-BE49-F238E27FC236}">
                <a16:creationId xmlns:a16="http://schemas.microsoft.com/office/drawing/2014/main" id="{09CE827F-3C44-2703-E254-0B2A033BE2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98289" y="2556855"/>
            <a:ext cx="521208" cy="521208"/>
          </a:xfrm>
          <a:prstGeom prst="rect">
            <a:avLst/>
          </a:prstGeom>
        </p:spPr>
      </p:pic>
      <p:pic>
        <p:nvPicPr>
          <p:cNvPr id="16" name="Graphic 15" descr="World with solid fill">
            <a:extLst>
              <a:ext uri="{FF2B5EF4-FFF2-40B4-BE49-F238E27FC236}">
                <a16:creationId xmlns:a16="http://schemas.microsoft.com/office/drawing/2014/main" id="{7011B583-44E3-2994-4D05-8E02FC194B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289" y="1556281"/>
            <a:ext cx="521208" cy="5212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41B4A3-F607-7859-816D-27CCC4E13466}"/>
              </a:ext>
            </a:extLst>
          </p:cNvPr>
          <p:cNvSpPr txBox="1"/>
          <p:nvPr/>
        </p:nvSpPr>
        <p:spPr>
          <a:xfrm>
            <a:off x="8040975" y="1502991"/>
            <a:ext cx="3062784" cy="788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spcBef>
                <a:spcPts val="800"/>
              </a:spcBef>
              <a:spcAft>
                <a:spcPts val="1000"/>
              </a:spcAft>
            </a:pPr>
            <a:r>
              <a:rPr lang="en-US" sz="2000">
                <a:solidFill>
                  <a:srgbClr val="424242"/>
                </a:solidFill>
              </a:rPr>
              <a:t>Simultaneous Spanish interpretation available</a:t>
            </a:r>
            <a:endParaRPr lang="en-US" sz="2000">
              <a:solidFill>
                <a:srgbClr val="424242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32566" y="6424866"/>
            <a:ext cx="179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>
                <a:solidFill>
                  <a:srgbClr val="888888"/>
                </a:solidFill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6239" y="200147"/>
            <a:ext cx="7635875" cy="48667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3650"/>
              </a:lnSpc>
              <a:spcBef>
                <a:spcPts val="95"/>
              </a:spcBef>
            </a:pPr>
            <a:r>
              <a:rPr lang="en-US" sz="3200" spc="-15"/>
              <a:t>Question Cards</a:t>
            </a:r>
            <a:endParaRPr sz="3200" i="1">
              <a:solidFill>
                <a:srgbClr val="FFFF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D82BD9-BA3D-0121-59A6-CC258E4F7D6D}"/>
              </a:ext>
            </a:extLst>
          </p:cNvPr>
          <p:cNvSpPr txBox="1"/>
          <p:nvPr/>
        </p:nvSpPr>
        <p:spPr>
          <a:xfrm>
            <a:off x="3792070" y="6627168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D565C2-946E-EC3D-56DB-0FC8EFDF2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921" y="1102320"/>
            <a:ext cx="8016677" cy="503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379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15876" y="2072569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chemeClr val="bg1"/>
                </a:solidFill>
                <a:latin typeface="+mn-lt"/>
                <a:cs typeface="Calibri"/>
              </a:rPr>
              <a:t>Next Steps</a:t>
            </a:r>
          </a:p>
        </p:txBody>
      </p:sp>
    </p:spTree>
    <p:extLst>
      <p:ext uri="{BB962C8B-B14F-4D97-AF65-F5344CB8AC3E}">
        <p14:creationId xmlns:p14="http://schemas.microsoft.com/office/powerpoint/2010/main" val="2884371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D64F4-E2FF-8C9F-62A6-14977A420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21094"/>
            <a:ext cx="9045633" cy="429145"/>
          </a:xfrm>
        </p:spPr>
        <p:txBody>
          <a:bodyPr/>
          <a:lstStyle/>
          <a:p>
            <a:r>
              <a:rPr lang="en-US">
                <a:cs typeface="Calibri"/>
              </a:rPr>
              <a:t>Next Steps</a:t>
            </a:r>
            <a:r>
              <a:rPr lang="en-US" sz="3200" spc="-15"/>
              <a:t> – </a:t>
            </a:r>
            <a:r>
              <a:rPr lang="en-US" spc="-15"/>
              <a:t>Project Schedule and Timeline</a:t>
            </a:r>
            <a:endParaRPr lang="en-US" i="1" spc="-15"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17ED725E-AC3E-B1BC-FFF8-BE58409AD59F}"/>
              </a:ext>
            </a:extLst>
          </p:cNvPr>
          <p:cNvSpPr txBox="1"/>
          <p:nvPr/>
        </p:nvSpPr>
        <p:spPr>
          <a:xfrm>
            <a:off x="3808598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697818-4A50-619B-768C-423FA4110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831"/>
            <a:ext cx="12192000" cy="51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66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199253"/>
            <a:ext cx="9045633" cy="429145"/>
          </a:xfrm>
        </p:spPr>
        <p:txBody>
          <a:bodyPr/>
          <a:lstStyle/>
          <a:p>
            <a:r>
              <a:rPr lang="en-US"/>
              <a:t>Stay Connected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/>
              <a:t>Executive Officer, </a:t>
            </a:r>
            <a:br>
              <a:rPr lang="en-US" sz="2200" i="1"/>
            </a:br>
            <a:r>
              <a:rPr lang="en-US" sz="2200" i="1"/>
              <a:t>Countywide Planning &amp; Development  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470750" y="1097480"/>
            <a:ext cx="4517928" cy="525887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BAF34F4E-3DA8-2313-C9CA-F6587328C084}"/>
              </a:ext>
            </a:extLst>
          </p:cNvPr>
          <p:cNvSpPr txBox="1"/>
          <p:nvPr/>
        </p:nvSpPr>
        <p:spPr>
          <a:xfrm>
            <a:off x="3984811" y="6574151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28617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B37C-F74E-4DA8-A9E5-FA637F3F6D95}"/>
              </a:ext>
            </a:extLst>
          </p:cNvPr>
          <p:cNvSpPr txBox="1"/>
          <p:nvPr/>
        </p:nvSpPr>
        <p:spPr>
          <a:xfrm>
            <a:off x="1366600" y="2090171"/>
            <a:ext cx="922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b="1">
                <a:solidFill>
                  <a:schemeClr val="bg1"/>
                </a:solidFill>
              </a:rPr>
              <a:t>Thank You for Joining Us!</a:t>
            </a:r>
          </a:p>
        </p:txBody>
      </p:sp>
    </p:spTree>
    <p:extLst>
      <p:ext uri="{BB962C8B-B14F-4D97-AF65-F5344CB8AC3E}">
        <p14:creationId xmlns:p14="http://schemas.microsoft.com/office/powerpoint/2010/main" val="147770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654B30-8389-451B-8905-20A130ED9F30}"/>
              </a:ext>
            </a:extLst>
          </p:cNvPr>
          <p:cNvSpPr txBox="1"/>
          <p:nvPr/>
        </p:nvSpPr>
        <p:spPr>
          <a:xfrm>
            <a:off x="0" y="2072569"/>
            <a:ext cx="12172996" cy="769441"/>
          </a:xfrm>
          <a:prstGeom prst="rect">
            <a:avLst/>
          </a:prstGeom>
          <a:solidFill>
            <a:srgbClr val="00B4BD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spcAft>
                <a:spcPts val="600"/>
              </a:spcAft>
            </a:pPr>
            <a:endParaRPr lang="en-US" sz="4400" b="1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3BC864-424D-4DD6-BA81-3AA0E08EC667}"/>
              </a:ext>
            </a:extLst>
          </p:cNvPr>
          <p:cNvSpPr txBox="1"/>
          <p:nvPr/>
        </p:nvSpPr>
        <p:spPr>
          <a:xfrm>
            <a:off x="206374" y="2134124"/>
            <a:ext cx="11760247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00660" algn="ctr">
              <a:lnSpc>
                <a:spcPct val="100000"/>
              </a:lnSpc>
              <a:spcBef>
                <a:spcPts val="1140"/>
              </a:spcBef>
            </a:pPr>
            <a:r>
              <a:rPr lang="en-US" sz="4000" b="1" spc="-10">
                <a:solidFill>
                  <a:schemeClr val="bg1"/>
                </a:solidFill>
                <a:latin typeface="Calibri"/>
                <a:cs typeface="Calibri"/>
              </a:rPr>
              <a:t>Overview and Background</a:t>
            </a:r>
            <a:endParaRPr lang="en-US" sz="400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3234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135548" y="180233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  <a:cs typeface="Calibri"/>
              </a:rPr>
              <a:t>Draft LB-ELA Corridor Mobility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 Investment Plan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230908" y="2569516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East LA </a:t>
            </a:r>
            <a:br>
              <a:rPr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 </a:t>
            </a:r>
            <a:br>
              <a:rPr lang="en-US" sz="1800"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  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0995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Boyle Heights 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San Pedro</a:t>
            </a:r>
            <a:br>
              <a:rPr lang="en-US" sz="1800"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Open Sans"/>
                <a:cs typeface="Arial"/>
              </a:rPr>
              <a:t>- Wilmington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/>
                <a:cs typeface="Arial"/>
              </a:rPr>
              <a:t>Vernon</a:t>
            </a:r>
            <a:endParaRPr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230908" y="1011147"/>
            <a:ext cx="6936510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800" b="1" i="0">
                <a:solidFill>
                  <a:srgbClr val="000000"/>
                </a:solidFill>
                <a:effectLst/>
              </a:rPr>
              <a:t>Metro has a </a:t>
            </a:r>
            <a:r>
              <a:rPr lang="en-US" b="1">
                <a:solidFill>
                  <a:srgbClr val="000000"/>
                </a:solidFill>
              </a:rPr>
              <a:t>plan</a:t>
            </a:r>
            <a:r>
              <a:rPr lang="en-US" sz="1800" b="1" i="0">
                <a:solidFill>
                  <a:srgbClr val="000000"/>
                </a:solidFill>
                <a:effectLst/>
              </a:rPr>
              <a:t> to improve the shared transportation system in the Long Beach-East Los Angeles Corridor (LB-ELA Corridor) to provide safe, quality travel options for moving people and goods. 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LB-ELA Corridor includes the following cities and communities: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F3517B-AC86-B03C-4BB6-565C5615C49A}"/>
              </a:ext>
            </a:extLst>
          </p:cNvPr>
          <p:cNvSpPr txBox="1"/>
          <p:nvPr/>
        </p:nvSpPr>
        <p:spPr>
          <a:xfrm>
            <a:off x="3792070" y="6624777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2080B-7D02-97F6-9AA6-013C884A6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EECB6-AB11-DFBB-83D1-BAF4676AC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846" y="256124"/>
            <a:ext cx="9045633" cy="429145"/>
          </a:xfrm>
        </p:spPr>
        <p:txBody>
          <a:bodyPr/>
          <a:lstStyle/>
          <a:p>
            <a:r>
              <a:rPr lang="en-US"/>
              <a:t>Corridor History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Freeway Expansion Focus (2000 – 2021)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D31E9-3291-C626-28AB-1D1FD314A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46" y="1057967"/>
            <a:ext cx="11421979" cy="5298383"/>
          </a:xfrm>
        </p:spPr>
        <p:txBody>
          <a:bodyPr vert="horz" lIns="91440" tIns="45720" rIns="91440" bIns="45720" numCol="2" spcCol="457200" rtlCol="0" anchor="t">
            <a:noAutofit/>
          </a:bodyPr>
          <a:lstStyle/>
          <a:p>
            <a:pPr marL="0" indent="0" algn="l" rtl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  <a:effectLst/>
              </a:rPr>
              <a:t>2000</a:t>
            </a:r>
            <a:r>
              <a:rPr lang="en-US" b="1" i="0">
                <a:solidFill>
                  <a:srgbClr val="00B0C1"/>
                </a:solidFill>
                <a:effectLst/>
              </a:rPr>
              <a:t> </a:t>
            </a: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I-710 Major Corridor Study</a:t>
            </a:r>
            <a:r>
              <a:rPr lang="en-US">
                <a:solidFill>
                  <a:srgbClr val="000000"/>
                </a:solidFill>
              </a:rPr>
              <a:t> initiated by Metro, Caltrans, SCAG, and GCCOG, along with establishment of policy oversight, technical advisory, and community advisory committees.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 b="1">
                <a:solidFill>
                  <a:srgbClr val="000000"/>
                </a:solidFill>
              </a:rPr>
              <a:t>Citizens and advocacy groups voiced major concerns </a:t>
            </a:r>
            <a:r>
              <a:rPr lang="en-US">
                <a:solidFill>
                  <a:srgbClr val="000000"/>
                </a:solidFill>
              </a:rPr>
              <a:t>related to air quality and residential displacement impacts of proposed alternatives for the Locally Preferred Strategy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2008 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R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2015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Based on community feedback and changes in the logistics supply chain, development of a revised Draft EIR / Supplemental Draft EIS is initiated </a:t>
            </a:r>
            <a:r>
              <a:rPr lang="en-US">
                <a:solidFill>
                  <a:srgbClr val="000000"/>
                </a:solidFill>
              </a:rPr>
              <a:t>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endParaRPr lang="en-US" b="1" i="1">
              <a:solidFill>
                <a:srgbClr val="00B0C1"/>
              </a:solidFill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2016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</a:rPr>
              <a:t>Identification of corridor funding in Measure M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2017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>
              <a:spcBef>
                <a:spcPts val="0"/>
              </a:spcBef>
            </a:pPr>
            <a:r>
              <a:rPr lang="en-US">
                <a:solidFill>
                  <a:srgbClr val="000000"/>
                </a:solidFill>
                <a:cs typeface="Calibri"/>
              </a:rPr>
              <a:t>Public release of revised Draft EIR/Supplemental EIS</a:t>
            </a:r>
            <a:endParaRPr lang="en-US" b="1" i="1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2018 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Staff presented three alternatives to the Board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fontAlgn="base"/>
            <a:r>
              <a:rPr lang="en-US">
                <a:solidFill>
                  <a:srgbClr val="000000"/>
                </a:solidFill>
              </a:rPr>
              <a:t>Board approval of Alternative 5C as the LPA for the project to advance in the environmental process. </a:t>
            </a:r>
            <a:endParaRPr lang="en-US">
              <a:solidFill>
                <a:srgbClr val="000000"/>
              </a:solidFill>
              <a:cs typeface="Calibri"/>
            </a:endParaRPr>
          </a:p>
          <a:p>
            <a:pPr marL="0" indent="0" fontAlgn="base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lnSpc>
                <a:spcPct val="100000"/>
              </a:lnSpc>
            </a:pPr>
            <a:r>
              <a:rPr lang="en-US" b="1">
                <a:solidFill>
                  <a:srgbClr val="000000"/>
                </a:solidFill>
              </a:rPr>
              <a:t>Board decision to suspend further work on the environmental clearance of the I-710 South Corridor Project LPA</a:t>
            </a:r>
            <a:r>
              <a:rPr lang="en-US">
                <a:solidFill>
                  <a:srgbClr val="000000"/>
                </a:solidFill>
              </a:rPr>
              <a:t> due to environmental, community impact and displacement concerns raised by local communities, Caltrans, and the EPA.</a:t>
            </a:r>
            <a:endParaRPr lang="en-US">
              <a:solidFill>
                <a:srgbClr val="000000"/>
              </a:solidFill>
              <a:cs typeface="Calibri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216ACBF-A0D7-C520-9ED2-655D9DFE0FB7}"/>
              </a:ext>
            </a:extLst>
          </p:cNvPr>
          <p:cNvSpPr txBox="1"/>
          <p:nvPr/>
        </p:nvSpPr>
        <p:spPr>
          <a:xfrm>
            <a:off x="3792072" y="6609726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2A0A2E-D29C-DD23-E22B-2C2BF254D566}"/>
              </a:ext>
            </a:extLst>
          </p:cNvPr>
          <p:cNvSpPr txBox="1"/>
          <p:nvPr/>
        </p:nvSpPr>
        <p:spPr>
          <a:xfrm>
            <a:off x="1889610" y="5836707"/>
            <a:ext cx="405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SCAG		Southern California Association of Governments </a:t>
            </a:r>
          </a:p>
          <a:p>
            <a:r>
              <a:rPr lang="en-US" sz="1200" i="1">
                <a:solidFill>
                  <a:srgbClr val="000000"/>
                </a:solidFill>
              </a:rPr>
              <a:t>GCCOG		Gateway Cities Council of Governments</a:t>
            </a:r>
          </a:p>
          <a:p>
            <a:r>
              <a:rPr lang="en-US" sz="1200" i="1">
                <a:solidFill>
                  <a:srgbClr val="000000"/>
                </a:solidFill>
              </a:rPr>
              <a:t>LPA		Locally Preferred Alternative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0EF0C5-1370-D732-B7C0-15A397EE2A29}"/>
              </a:ext>
            </a:extLst>
          </p:cNvPr>
          <p:cNvSpPr txBox="1"/>
          <p:nvPr/>
        </p:nvSpPr>
        <p:spPr>
          <a:xfrm>
            <a:off x="6315213" y="5836707"/>
            <a:ext cx="33984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rgbClr val="000000"/>
                </a:solidFill>
              </a:rPr>
              <a:t>EIR		Environmental Impact Report</a:t>
            </a:r>
          </a:p>
          <a:p>
            <a:r>
              <a:rPr lang="en-US" sz="1200" i="1">
                <a:solidFill>
                  <a:srgbClr val="000000"/>
                </a:solidFill>
              </a:rPr>
              <a:t>EIS		Environmental Impact Statement</a:t>
            </a:r>
          </a:p>
          <a:p>
            <a:r>
              <a:rPr lang="en-US" sz="1200" i="1">
                <a:solidFill>
                  <a:srgbClr val="000000"/>
                </a:solidFill>
              </a:rPr>
              <a:t>EPA		Environmental Protection Agency</a:t>
            </a:r>
            <a:endParaRPr lang="en-US" sz="1200" i="1"/>
          </a:p>
        </p:txBody>
      </p:sp>
    </p:spTree>
    <p:extLst>
      <p:ext uri="{BB962C8B-B14F-4D97-AF65-F5344CB8AC3E}">
        <p14:creationId xmlns:p14="http://schemas.microsoft.com/office/powerpoint/2010/main" val="39594610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ED7EA63-E660-8918-C4B8-41361EB9C6C9}"/>
              </a:ext>
            </a:extLst>
          </p:cNvPr>
          <p:cNvSpPr/>
          <p:nvPr/>
        </p:nvSpPr>
        <p:spPr>
          <a:xfrm>
            <a:off x="9012855" y="1203960"/>
            <a:ext cx="2943645" cy="2368728"/>
          </a:xfrm>
          <a:prstGeom prst="roundRect">
            <a:avLst>
              <a:gd name="adj" fmla="val 7637"/>
            </a:avLst>
          </a:prstGeom>
          <a:solidFill>
            <a:schemeClr val="bg1">
              <a:lumMod val="95000"/>
              <a:alpha val="41961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563" y="263697"/>
            <a:ext cx="9268326" cy="429145"/>
          </a:xfrm>
        </p:spPr>
        <p:txBody>
          <a:bodyPr/>
          <a:lstStyle/>
          <a:p>
            <a:r>
              <a:rPr lang="en-US"/>
              <a:t>Corridor History 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Community Investment Plan Focus (2021 –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38" y="1161448"/>
            <a:ext cx="8707934" cy="529838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2021 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Created LB-ELA Corridor Task Force</a:t>
            </a:r>
            <a:r>
              <a:rPr lang="en-US" sz="1600">
                <a:solidFill>
                  <a:srgbClr val="000000"/>
                </a:solidFill>
              </a:rPr>
              <a:t> per Board’s request to explore a more equitable and sustainable approach to addressing transportation &amp; community challenges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2022 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Adopted new name for the project: Long Beach-East LA Corridor Mobility Investment Plan 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 b="1">
                <a:solidFill>
                  <a:srgbClr val="000000"/>
                </a:solidFill>
              </a:rPr>
              <a:t>Task Force team begins work </a:t>
            </a:r>
            <a:r>
              <a:rPr lang="en-US" sz="1600">
                <a:solidFill>
                  <a:srgbClr val="000000"/>
                </a:solidFill>
              </a:rPr>
              <a:t>for the development of the Draft CMIP</a:t>
            </a:r>
            <a:endParaRPr lang="en-US" sz="160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vision, goals and guiding principles approved by the Task Force and adopted by the Metro Board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Obtained public input to identify projects and program needed in communities along the </a:t>
            </a:r>
            <a:br>
              <a:rPr lang="en-US" sz="1600">
                <a:solidFill>
                  <a:srgbClr val="000000"/>
                </a:solidFill>
              </a:rPr>
            </a:br>
            <a:r>
              <a:rPr lang="en-US" sz="1600">
                <a:solidFill>
                  <a:srgbClr val="000000"/>
                </a:solidFill>
              </a:rPr>
              <a:t>LB-ELA corridor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multimodal strategies and identified projects and programs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  <a:latin typeface="Calibri"/>
                <a:cs typeface="Calibri"/>
              </a:rPr>
              <a:t>Board approved Pre-Investment Plan Opportunity to advance corridor projects for grant funding</a:t>
            </a: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b="1" i="1">
                <a:solidFill>
                  <a:srgbClr val="00B0C1"/>
                </a:solidFill>
              </a:rPr>
              <a:t>2023 </a:t>
            </a:r>
            <a:endParaRPr lang="en-US" b="1" i="1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Evaluated and refined projects/programs </a:t>
            </a:r>
            <a:endParaRPr lang="en-US" sz="160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>
                <a:solidFill>
                  <a:srgbClr val="000000"/>
                </a:solidFill>
              </a:rPr>
              <a:t>Developed an Investment Policy Strategy for implementation </a:t>
            </a:r>
            <a:endParaRPr lang="en-US" sz="1600">
              <a:solidFill>
                <a:srgbClr val="000000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2FD6C-1082-1A06-1029-BBF8589A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1"/>
          <a:stretch/>
        </p:blipFill>
        <p:spPr>
          <a:xfrm>
            <a:off x="7512210" y="5041212"/>
            <a:ext cx="4479944" cy="129704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71D9C72-14DC-8C89-EB62-5E38ABF2C4C6}"/>
              </a:ext>
            </a:extLst>
          </p:cNvPr>
          <p:cNvSpPr txBox="1"/>
          <p:nvPr/>
        </p:nvSpPr>
        <p:spPr>
          <a:xfrm>
            <a:off x="3792072" y="6569152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8" name="Picture 7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C1E76848-223E-2315-7CC7-CCC140FC91D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20298" y="1788050"/>
            <a:ext cx="987567" cy="9875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282658-F492-F8E8-3DE6-66B811FB0390}"/>
              </a:ext>
            </a:extLst>
          </p:cNvPr>
          <p:cNvSpPr txBox="1"/>
          <p:nvPr/>
        </p:nvSpPr>
        <p:spPr>
          <a:xfrm>
            <a:off x="9113521" y="1299494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Explore more!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543ABD-D80E-01F9-4B28-7BDC620C8965}"/>
              </a:ext>
            </a:extLst>
          </p:cNvPr>
          <p:cNvSpPr txBox="1"/>
          <p:nvPr/>
        </p:nvSpPr>
        <p:spPr>
          <a:xfrm>
            <a:off x="9113521" y="2836108"/>
            <a:ext cx="281410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/>
              <a:t>Scan or access the StoryMap at: </a:t>
            </a:r>
            <a:r>
              <a:rPr lang="en-US" sz="1500" i="1" u="sng">
                <a:solidFill>
                  <a:srgbClr val="2AB4C8"/>
                </a:solidFill>
              </a:rPr>
              <a:t>metro.net/</a:t>
            </a:r>
            <a:r>
              <a:rPr lang="en-US" sz="1500" i="1" u="sng" err="1">
                <a:solidFill>
                  <a:srgbClr val="2AB4C8"/>
                </a:solidFill>
              </a:rPr>
              <a:t>lb</a:t>
            </a:r>
            <a:r>
              <a:rPr lang="en-US" sz="1500" i="1" u="sng">
                <a:solidFill>
                  <a:srgbClr val="2AB4C8"/>
                </a:solidFill>
              </a:rPr>
              <a:t>-</a:t>
            </a:r>
            <a:r>
              <a:rPr lang="en-US" sz="1500" i="1" u="sng" err="1">
                <a:solidFill>
                  <a:srgbClr val="2AB4C8"/>
                </a:solidFill>
              </a:rPr>
              <a:t>ela</a:t>
            </a:r>
            <a:r>
              <a:rPr lang="en-US" sz="1500" i="1" u="sng">
                <a:solidFill>
                  <a:srgbClr val="2AB4C8"/>
                </a:solidFill>
              </a:rPr>
              <a:t>-cp-hub</a:t>
            </a:r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d64c6d0-1ab6-42d4-9ad5-3958787b0fb1">
      <UserInfo>
        <DisplayName>Nora Casillas</DisplayName>
        <AccountId>136</AccountId>
        <AccountType/>
      </UserInfo>
      <UserInfo>
        <DisplayName>Susan DeSantis</DisplayName>
        <AccountId>17</AccountId>
        <AccountType/>
      </UserInfo>
      <UserInfo>
        <DisplayName>Eric Davidian</DisplayName>
        <AccountId>3369</AccountId>
        <AccountType/>
      </UserInfo>
      <UserInfo>
        <DisplayName>Laura Herrera</DisplayName>
        <AccountId>1372</AccountId>
        <AccountType/>
      </UserInfo>
      <UserInfo>
        <DisplayName>Adrian Farran</DisplayName>
        <AccountId>3055</AccountId>
        <AccountType/>
      </UserInfo>
      <UserInfo>
        <DisplayName>Trey Grogan</DisplayName>
        <AccountId>1601</AccountId>
        <AccountType/>
      </UserInfo>
      <UserInfo>
        <DisplayName>Laura Hernandez</DisplayName>
        <AccountId>7365</AccountId>
        <AccountType/>
      </UserInfo>
    </SharedWithUsers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4A0B98-7E85-46CD-9123-C6EBFC6BE70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9F1B9A-4A90-459B-9266-23B2D8BEE2BC}">
  <ds:schemaRefs>
    <ds:schemaRef ds:uri="bd64c6d0-1ab6-42d4-9ad5-3958787b0fb1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7873c2d3-f839-49e9-ad23-de2265ceb800"/>
  </ds:schemaRefs>
</ds:datastoreItem>
</file>

<file path=customXml/itemProps3.xml><?xml version="1.0" encoding="utf-8"?>
<ds:datastoreItem xmlns:ds="http://schemas.openxmlformats.org/officeDocument/2006/customXml" ds:itemID="{2C4F95C4-F614-466D-82BB-7F6C1D5A7E59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</TotalTime>
  <Words>5292</Words>
  <Application>Microsoft Office PowerPoint</Application>
  <PresentationFormat>Widescreen</PresentationFormat>
  <Paragraphs>991</Paragraphs>
  <Slides>54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Office Theme</vt:lpstr>
      <vt:lpstr>PowerPoint Presentation</vt:lpstr>
      <vt:lpstr>PowerPoint Presentation</vt:lpstr>
      <vt:lpstr>PowerPoint Presentation</vt:lpstr>
      <vt:lpstr>Facilitators</vt:lpstr>
      <vt:lpstr>Meeting Agenda</vt:lpstr>
      <vt:lpstr>PowerPoint Presentation</vt:lpstr>
      <vt:lpstr>PowerPoint Presentation</vt:lpstr>
      <vt:lpstr>Corridor History Freeway Expansion Focus (2000 – 2021)</vt:lpstr>
      <vt:lpstr>Corridor History  Community Investment Plan Focus (2021 – 2023)</vt:lpstr>
      <vt:lpstr>Draft LB-ELA Corridor Mobility Investment Plan  A New Vision</vt:lpstr>
      <vt:lpstr>Maximizing our Local Funds</vt:lpstr>
      <vt:lpstr>Investment Plan Measure R/M Investment Summary</vt:lpstr>
      <vt:lpstr>CMIP Measure R/M Investment Summary –  Leveraged Funding</vt:lpstr>
      <vt:lpstr>CBO Partnering Strategy</vt:lpstr>
      <vt:lpstr>Task Force</vt:lpstr>
      <vt:lpstr>Community Leadership Committee</vt:lpstr>
      <vt:lpstr>Working Groups</vt:lpstr>
      <vt:lpstr>Partnerships with Community Based Organizations</vt:lpstr>
      <vt:lpstr>PowerPoint Presentation</vt:lpstr>
      <vt:lpstr>Initial List of Projects &amp; Programs: Engagement Sources</vt:lpstr>
      <vt:lpstr>What’s Next: Previous &amp; Future Milestones</vt:lpstr>
      <vt:lpstr>PowerPoint Presentation</vt:lpstr>
      <vt:lpstr>Vision Statement</vt:lpstr>
      <vt:lpstr>LB-ELA Corridor Guiding Principles</vt:lpstr>
      <vt:lpstr>Goals</vt:lpstr>
      <vt:lpstr> Corridor Mobility Investment Plan Highlights</vt:lpstr>
      <vt:lpstr>Balanced scorecard slide 5</vt:lpstr>
      <vt:lpstr>PowerPoint Presentation</vt:lpstr>
      <vt:lpstr>Investment Plan Measure R/M Investment Summary –  Active Transportation</vt:lpstr>
      <vt:lpstr>PowerPoint Presentation</vt:lpstr>
      <vt:lpstr>Investment Plan Measure R/M Investment Summary –  Arterial Roadways / Complete Streets</vt:lpstr>
      <vt:lpstr>PowerPoint Presentation</vt:lpstr>
      <vt:lpstr>PowerPoint Presentation</vt:lpstr>
      <vt:lpstr>PowerPoint Presentation</vt:lpstr>
      <vt:lpstr>PowerPoint Presentation</vt:lpstr>
      <vt:lpstr>Investment Plan Measure R/M Investment Summary –  Freeway Safety and Interchange Improvements</vt:lpstr>
      <vt:lpstr>Investment Plan Measure R/M Investment Summary – Goods Movement</vt:lpstr>
      <vt:lpstr>Investment Plan Measure R/M Investment Summary –  Goods Movement</vt:lpstr>
      <vt:lpstr>Investment Plan Measure R/M Investment Summary –  Goods Movement</vt:lpstr>
      <vt:lpstr>PowerPoint Presentation</vt:lpstr>
      <vt:lpstr>Investment Plan Measure R/M Investment Summary – Transit</vt:lpstr>
      <vt:lpstr>PowerPoint Presentation</vt:lpstr>
      <vt:lpstr>Explore the LB-ELA Corridor StoryMap &amp; Dashboard!</vt:lpstr>
      <vt:lpstr>PowerPoint Presentation</vt:lpstr>
      <vt:lpstr>PowerPoint Presentation</vt:lpstr>
      <vt:lpstr>PowerPoint Presentation</vt:lpstr>
      <vt:lpstr>Find us at Information Booths &amp; Pop-Ups</vt:lpstr>
      <vt:lpstr>Get Involved!</vt:lpstr>
      <vt:lpstr>PowerPoint Presentation</vt:lpstr>
      <vt:lpstr>Question Cards</vt:lpstr>
      <vt:lpstr>PowerPoint Presentation</vt:lpstr>
      <vt:lpstr>Next Steps – Project Schedule and Timeline</vt:lpstr>
      <vt:lpstr>Stay Connected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Laura Hernandez</cp:lastModifiedBy>
  <cp:revision>11</cp:revision>
  <cp:lastPrinted>2024-02-07T00:55:16Z</cp:lastPrinted>
  <dcterms:created xsi:type="dcterms:W3CDTF">2018-02-03T00:33:10Z</dcterms:created>
  <dcterms:modified xsi:type="dcterms:W3CDTF">2024-05-22T23:10:01Z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Order">
    <vt:r8>42200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