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662A_E963AC84.xml" ContentType="application/vnd.ms-powerpoint.comments+xml"/>
  <Override PartName="/ppt/notesSlides/notesSlide8.xml" ContentType="application/vnd.openxmlformats-officedocument.presentationml.notesSlide+xml"/>
  <Override PartName="/ppt/comments/modernComment_7FFE6343_D8AB6A26.xml" ContentType="application/vnd.ms-powerpoint.comments+xml"/>
  <Override PartName="/ppt/notesSlides/notesSlide9.xml" ContentType="application/vnd.openxmlformats-officedocument.presentationml.notesSlide+xml"/>
  <Override PartName="/ppt/comments/modernComment_7FFE6314_C97A599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E663B_19FFB1B3.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omments/modernComment_189_915F75E8.xml" ContentType="application/vnd.ms-powerpoint.comments+xml"/>
  <Override PartName="/ppt/notesSlides/notesSlide13.xml" ContentType="application/vnd.openxmlformats-officedocument.presentationml.notesSlide+xml"/>
  <Override PartName="/ppt/comments/modernComment_7FFE661E_43EEC543.xml" ContentType="application/vnd.ms-powerpoint.comments+xml"/>
  <Override PartName="/ppt/notesSlides/notesSlide14.xml" ContentType="application/vnd.openxmlformats-officedocument.presentationml.notesSlide+xml"/>
  <Override PartName="/ppt/comments/modernComment_7FFE66E5_97AA577B.xml" ContentType="application/vnd.ms-powerpoint.comments+xml"/>
  <Override PartName="/ppt/notesSlides/notesSlide15.xml" ContentType="application/vnd.openxmlformats-officedocument.presentationml.notesSlide+xml"/>
  <Override PartName="/ppt/comments/modernComment_7FFE64E8_E1D48B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2_E5D9E2A4.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E6334_3706EDA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E66D8_6D134655.xml" ContentType="application/vnd.ms-powerpoint.comments+xml"/>
  <Override PartName="/ppt/notesSlides/notesSlide22.xml" ContentType="application/vnd.openxmlformats-officedocument.presentationml.notesSlide+xml"/>
  <Override PartName="/ppt/comments/modernComment_1444_2745BAEE.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E6668_5A210637.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FE66B6_3460E0D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7FFE6620_EF3D5A14.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FFE661F_5A4673B0.xml" ContentType="application/vnd.ms-powerpoint.comments+xml"/>
  <Override PartName="/ppt/notesSlides/notesSlide37.xml" ContentType="application/vnd.openxmlformats-officedocument.presentationml.notesSlide+xml"/>
  <Override PartName="/ppt/comments/modernComment_7FFE66E4_E8426382.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60"/>
  </p:notesMasterIdLst>
  <p:handoutMasterIdLst>
    <p:handoutMasterId r:id="rId61"/>
  </p:handoutMasterIdLst>
  <p:sldIdLst>
    <p:sldId id="2147378516" r:id="rId5"/>
    <p:sldId id="2147378515" r:id="rId6"/>
    <p:sldId id="2147378413" r:id="rId7"/>
    <p:sldId id="2147378414" r:id="rId8"/>
    <p:sldId id="265" r:id="rId9"/>
    <p:sldId id="2147378510" r:id="rId10"/>
    <p:sldId id="2147378730" r:id="rId11"/>
    <p:sldId id="2147378906" r:id="rId12"/>
    <p:sldId id="2147377987" r:id="rId13"/>
    <p:sldId id="2147377940" r:id="rId14"/>
    <p:sldId id="2147378747" r:id="rId15"/>
    <p:sldId id="2147378866" r:id="rId16"/>
    <p:sldId id="2147378867" r:id="rId17"/>
    <p:sldId id="393" r:id="rId18"/>
    <p:sldId id="2147378718" r:id="rId19"/>
    <p:sldId id="2147378917" r:id="rId20"/>
    <p:sldId id="2147378735" r:id="rId21"/>
    <p:sldId id="2147378408" r:id="rId22"/>
    <p:sldId id="2147378412" r:id="rId23"/>
    <p:sldId id="5250" r:id="rId24"/>
    <p:sldId id="2147378739" r:id="rId25"/>
    <p:sldId id="2147378673" r:id="rId26"/>
    <p:sldId id="2147377972" r:id="rId27"/>
    <p:sldId id="2147378905" r:id="rId28"/>
    <p:sldId id="2147378404" r:id="rId29"/>
    <p:sldId id="2147378904" r:id="rId30"/>
    <p:sldId id="5188" r:id="rId31"/>
    <p:sldId id="2147378881" r:id="rId32"/>
    <p:sldId id="2147378909" r:id="rId33"/>
    <p:sldId id="2147378908" r:id="rId34"/>
    <p:sldId id="2147378792" r:id="rId35"/>
    <p:sldId id="2147378911" r:id="rId36"/>
    <p:sldId id="2147378910" r:id="rId37"/>
    <p:sldId id="2147378882" r:id="rId38"/>
    <p:sldId id="2147378870" r:id="rId39"/>
    <p:sldId id="2147378816" r:id="rId40"/>
    <p:sldId id="2147378820" r:id="rId41"/>
    <p:sldId id="2147378913" r:id="rId42"/>
    <p:sldId id="2147378912" r:id="rId43"/>
    <p:sldId id="2147378902" r:id="rId44"/>
    <p:sldId id="2147378915" r:id="rId45"/>
    <p:sldId id="2147378914" r:id="rId46"/>
    <p:sldId id="2147378720" r:id="rId47"/>
    <p:sldId id="2147378674" r:id="rId48"/>
    <p:sldId id="2147378440" r:id="rId49"/>
    <p:sldId id="2147378731" r:id="rId50"/>
    <p:sldId id="2147378740" r:id="rId51"/>
    <p:sldId id="2147378745" r:id="rId52"/>
    <p:sldId id="2147378675" r:id="rId53"/>
    <p:sldId id="2147378694" r:id="rId54"/>
    <p:sldId id="2147378676" r:id="rId55"/>
    <p:sldId id="2147378719" r:id="rId56"/>
    <p:sldId id="2147378916" r:id="rId57"/>
    <p:sldId id="2147378443" r:id="rId58"/>
    <p:sldId id="214737857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C1D0120A-AFA2-BE94-D4EC-A17442AA58AD}" name="Sofia Gulaid" initials="SG" userId="9e6391847a160ba9" providerId="Windows Live"/>
  <p188:author id="{5C7CD20F-0042-9F80-68EF-A33C07A31736}" name="Cohen, Aryeh" initials="CA" userId="S::aryeh.cohen@aecom.com::4ac0cefe-da12-4603-abec-82a35acbfe13"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98C6DA45-FAC8-4139-FBE7-252E76B372EA}" name="Trey Grogan" initials="" userId="S::TGrogan@arellanoassociates.com::638dbd0e-e997-4ee8-bc12-71a07972e258" providerId="AD"/>
  <p188:author id="{B542D255-65D2-E4C8-41AC-D8AD4899071E}" name="Robert Calix" initials="RC" userId="S::calstrategicmgmt_gmail.com#ext#@arellanoassociates.onmicrosoft.com::fd5cb305-9b86-4c60-bec8-d445d0a57d17" providerId="AD"/>
  <p188:author id="{2C091A58-E59E-E4B6-03E1-B49EFAAF5CFB}" name="Guest User" initials="GU" userId="S::urn:spo:anon#950e93776189c46b6b660a8bee5c7f51cbfe744186df8683737b044d906e546a::" providerId="AD"/>
  <p188:author id="{348A9E5A-5A9B-0F1A-B9C5-EF77357C331A}" name="Adrian Farran" initials="AF" userId="S::AFarran@arellanoassociates.com::ab5911f8-6e38-41a0-80c2-a50a1e182352"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B1692078-6A8A-11F6-C310-0E1557DFD521}" name="Eric Davidian" initials="" userId="S::EDavidian@arellanoassociates.com::80292363-d6ef-499a-a23c-36cd16efb8a2" providerId="AD"/>
  <p188:author id="{6D7BF67A-148D-282C-86F8-CD20BFF6A191}" name="Trey Grogan" initials="TG" userId="S::tgrogan@arellanoassociates.com::638dbd0e-e997-4ee8-bc12-71a07972e258"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FF63B491-5D30-2AEE-8B30-ADCBF50FBAAE}" name="Jonathan Overman" initials="JO" userId="S::joverman_camsys.com#ext#@arellanoassociates.onmicrosoft.com::721f4f98-89fa-478c-a0db-fea084c391ba"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9C99A09C-9633-D3C4-3551-F0C4300E7398}" name="Keir Opie" initials="KO" userId="S::kopie_camsys.com#ext#@arellanoassociates.onmicrosoft.com::b4079e9c-1f32-4b37-9e06-dd62d3df6f2e"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7ED58BB3-2208-270D-0EB7-46B6F686050F}" name="Delgadillo, Lucy" initials="DL" userId="S::delgadillolu@metro.net::398b53f5-b732-4496-9d9a-d21d009425e3" providerId="AD"/>
  <p188:author id="{991CAACB-0FCB-21D1-8BF3-E8FE06DEF0EF}" name="Guest User" initials="GU" userId="S::urn:spo:anon#80056a9d31ca044a071fa6d60246e748872266f0afec76797f25315e9459a4e9::" providerId="AD"/>
  <p188:author id="{F56FE8CD-9C42-0949-0AF8-7613164A4CEB}" name="Barnea, Avital" initials="BA" userId="S::barneaa@metro.net::6596c538-9278-4951-8208-995d3727f1d4" providerId="AD"/>
  <p188:author id="{9CA7AECE-E17D-00D4-E836-F33F44589520}" name="Laura Hernandez" initials="LH" userId="S::LHernandez@arellanoassociates.com::88640c5b-9a57-47b2-a1fd-b6bc70e54590" providerId="AD"/>
  <p188:author id="{C706BFD7-2FA1-BEB5-59B6-37443E018A90}" name="Guest User" initials="GU" userId="S::urn:spo:anon#89e8fd1792a19aba63fcf05644d94f2d865d261793035f69d3ba70b1d18ca1fc::" providerId="AD"/>
  <p188:author id="{D5F657E4-479E-BC7B-F1A7-72069B4AEF2E}" name="Parker Wojciechowski" initials="PW" userId="S::pwojciechowski@arellanoassociates.com::0ee85f19-1133-4b1e-9b12-402fd72a6075" providerId="AD"/>
  <p188:author id="{EF649DEF-C9D5-EB66-24FF-70052E84FE20}" name="Barnea, Avital" initials="AB" userId="S::BarneaA@metro.net::6596c538-9278-4951-8208-995d3727f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793A0"/>
    <a:srgbClr val="F4ED19"/>
    <a:srgbClr val="2AB4C8"/>
    <a:srgbClr val="ED7D31"/>
    <a:srgbClr val="0C5A97"/>
    <a:srgbClr val="CDE5EB"/>
    <a:srgbClr val="00AFB7"/>
    <a:srgbClr val="000000"/>
    <a:srgbClr val="F4E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B8-4FDA-90FA-1CF2C94D4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B8-4FDA-90FA-1CF2C94D4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B8-4FDA-90FA-1CF2C94D4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B8-4FDA-90FA-1CF2C94D4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B8-4FDA-90FA-1CF2C94D4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B8-4FDA-90FA-1CF2C94D4107}"/>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4CB8-4FDA-90FA-1CF2C94D4107}"/>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B8-4FDA-90FA-1CF2C94D4107}"/>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4CB8-4FDA-90FA-1CF2C94D4107}"/>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CB8-4FDA-90FA-1CF2C94D4107}"/>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CB8-4FDA-90FA-1CF2C94D4107}"/>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CB8-4FDA-90FA-1CF2C94D41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4CB8-4FDA-90FA-1CF2C94D410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44_2745BAEE.xml><?xml version="1.0" encoding="utf-8"?>
<p188:cmLst xmlns:a="http://schemas.openxmlformats.org/drawingml/2006/main" xmlns:r="http://schemas.openxmlformats.org/officeDocument/2006/relationships" xmlns:p188="http://schemas.microsoft.com/office/powerpoint/2018/8/main">
  <p188:cm id="{96BAC0E2-FD5A-456E-BCF8-52741E014652}" authorId="{0F47EE71-15E6-CD0B-8726-B91FF2AAD6DB}" status="resolved" created="2024-01-26T22:05:08.229" complete="100000">
    <ac:deMkLst xmlns:ac="http://schemas.microsoft.com/office/drawing/2013/main/command">
      <pc:docMk xmlns:pc="http://schemas.microsoft.com/office/powerpoint/2013/main/command"/>
      <pc:sldMk xmlns:pc="http://schemas.microsoft.com/office/powerpoint/2013/main/command" cId="658881262" sldId="5188"/>
      <ac:spMk id="3" creationId="{1BC4B5B1-A92C-4D4D-26B8-EA509547EF25}"/>
    </ac:deMkLst>
    <p188:replyLst>
      <p188:reply id="{0BB4CBD1-D1C5-4334-A28A-F4270C830892}" authorId="{0F47EE71-15E6-CD0B-8726-B91FF2AAD6DB}" created="2024-01-26T22:05:39.419">
        <p188:txBody>
          <a:bodyPr/>
          <a:lstStyle/>
          <a:p>
            <a:r>
              <a:rPr lang="en-US"/>
              <a:t>Might not be important to re-order by investment amount as its not linked to that yet</a:t>
            </a:r>
          </a:p>
        </p188:txBody>
      </p188:reply>
      <p188:reply id="{F348185D-368F-4BF2-A6FB-461E66488441}" authorId="{0F47EE71-15E6-CD0B-8726-B91FF2AAD6DB}" created="2024-01-31T08:09:32.139">
        <p188:txBody>
          <a:bodyPr/>
          <a:lstStyle/>
          <a:p>
            <a:r>
              <a:rPr lang="en-US"/>
              <a:t>Still need to update these categories with the new names.</a:t>
            </a:r>
          </a:p>
        </p188:txBody>
      </p188:reply>
      <p188:reply id="{D3ED085C-303B-4ADF-9F2D-2F5E1F83D9CC}" authorId="{9CA7AECE-E17D-00D4-E836-F33F44589520}" created="2024-01-31T17:19:52.133">
        <p188:txBody>
          <a:bodyPr/>
          <a:lstStyle/>
          <a:p>
            <a:r>
              <a:rPr lang="en-US"/>
              <a:t>Updated.</a:t>
            </a:r>
          </a:p>
        </p188:txBody>
      </p188:reply>
    </p188:replyLst>
    <p188:txBody>
      <a:bodyPr/>
      <a:lstStyle/>
      <a:p>
        <a:r>
          <a:rPr lang="en-US"/>
          <a:t>Update these categories with the new names.</a:t>
        </a:r>
      </a:p>
    </p188:txBody>
  </p188:cm>
</p188:cmLst>
</file>

<file path=ppt/comments/modernComment_1482_E5D9E2A4.xml><?xml version="1.0" encoding="utf-8"?>
<p188:cmLst xmlns:a="http://schemas.openxmlformats.org/drawingml/2006/main" xmlns:r="http://schemas.openxmlformats.org/officeDocument/2006/relationships" xmlns:p188="http://schemas.microsoft.com/office/powerpoint/2018/8/main">
  <p188:cm id="{68728E5A-1E3A-45FE-BDC7-A5C6016C96C8}" authorId="{0F47EE71-15E6-CD0B-8726-B91FF2AAD6DB}" status="resolved" created="2024-01-26T21:45:11.319" complete="100000">
    <ac:txMkLst xmlns:ac="http://schemas.microsoft.com/office/drawing/2013/main/command">
      <pc:docMk xmlns:pc="http://schemas.microsoft.com/office/powerpoint/2013/main/command"/>
      <pc:sldMk xmlns:pc="http://schemas.microsoft.com/office/powerpoint/2013/main/command" cId="3856261796" sldId="5250"/>
      <ac:spMk id="4" creationId="{604114B4-7DB3-8055-11B6-4BC4FE11F976}"/>
      <ac:txMk cp="34" len="41">
        <ac:context len="116" hash="3671161440"/>
      </ac:txMk>
    </ac:txMkLst>
    <p188:pos x="5939117" y="291352"/>
    <p188:replyLst>
      <p188:reply id="{3860EC7A-B584-4B35-9537-175192B0C65C}" authorId="{C56CE0B0-411D-A850-ECA3-C8F328434FEF}" created="2024-01-26T22:13:36.593">
        <p188:txBody>
          <a:bodyPr/>
          <a:lstStyle/>
          <a:p>
            <a:r>
              <a:rPr lang="en-US"/>
              <a:t>Done!</a:t>
            </a:r>
          </a:p>
        </p188:txBody>
      </p188:reply>
    </p188:replyLst>
    <p188:txBody>
      <a:bodyPr/>
      <a:lstStyle/>
      <a:p>
        <a:r>
          <a:rPr lang="en-US"/>
          <a:t>Need to define what MSPP is on this slide before abbreviating it.</a:t>
        </a:r>
      </a:p>
    </p188:txBody>
  </p188:cm>
</p188:cmLst>
</file>

<file path=ppt/comments/modernComment_189_915F75E8.xml><?xml version="1.0" encoding="utf-8"?>
<p188:cmLst xmlns:a="http://schemas.openxmlformats.org/drawingml/2006/main" xmlns:r="http://schemas.openxmlformats.org/officeDocument/2006/relationships" xmlns:p188="http://schemas.microsoft.com/office/powerpoint/2018/8/main">
  <p188:cm id="{BACC9532-66BF-4CC3-9DFF-F39F8B851B6C}" authorId="{0F47EE71-15E6-CD0B-8726-B91FF2AAD6DB}" status="resolved" created="2024-01-26T21:38:13.807" complete="100000">
    <ac:deMkLst xmlns:ac="http://schemas.microsoft.com/office/drawing/2013/main/command">
      <pc:docMk xmlns:pc="http://schemas.microsoft.com/office/powerpoint/2013/main/command"/>
      <pc:sldMk xmlns:pc="http://schemas.microsoft.com/office/powerpoint/2013/main/command" cId="2438952424" sldId="393"/>
      <ac:spMk id="2" creationId="{441B27B0-E42C-EC8E-CA86-D3ED391DB651}"/>
    </ac:deMkLst>
    <p188:replyLst>
      <p188:reply id="{6FC28D8F-8045-435A-A294-E2D41B3108E4}" authorId="{77F7072B-C754-199F-D96D-718477115289}" created="2024-01-29T16:37:41.672">
        <p188:txBody>
          <a:bodyPr/>
          <a:lstStyle/>
          <a:p>
            <a:r>
              <a:rPr lang="en-US"/>
              <a:t>These bullets only discuss the CBO Partnering Strategy so I updated the name. </a:t>
            </a:r>
          </a:p>
        </p188:txBody>
      </p188:reply>
    </p188:replyLst>
    <p188:txBody>
      <a:bodyPr/>
      <a:lstStyle/>
      <a:p>
        <a:r>
          <a:rPr lang="en-US"/>
          <a:t>need a sentence here that says something along the lines of: "Metro's Equity Platform informed the development of the LB-ELA Corridor Task Force process and outcomes."</a:t>
        </a:r>
      </a:p>
    </p188:txBody>
  </p188:cm>
  <p188:cm id="{ADB54D5A-6521-4C9A-9B5F-F2D427BD9B45}" authorId="{0F47EE71-15E6-CD0B-8726-B91FF2AAD6DB}" status="resolved" created="2024-01-27T01:38:46.119" complete="100000">
    <ac:deMkLst xmlns:ac="http://schemas.microsoft.com/office/drawing/2013/main/command">
      <pc:docMk xmlns:pc="http://schemas.microsoft.com/office/powerpoint/2013/main/command"/>
      <pc:sldMk xmlns:pc="http://schemas.microsoft.com/office/powerpoint/2013/main/command" cId="2438952424" sldId="393"/>
      <ac:spMk id="8" creationId="{1148D321-9BAF-E4AD-6A76-6B47ACA59AA9}"/>
    </ac:deMkLst>
    <p188:txBody>
      <a:bodyPr/>
      <a:lstStyle/>
      <a:p>
        <a:r>
          <a:rPr lang="en-US"/>
          <a:t>Feel like this section should include something like: "In the case of the I-710 Corridor, trust was eroded over many years..."</a:t>
        </a:r>
      </a:p>
    </p188:txBody>
  </p188:cm>
  <p188:cm id="{B8CA73AD-82DC-4CC1-84CF-50B4246C7927}" authorId="{77F7072B-C754-199F-D96D-718477115289}" status="resolved" created="2024-01-29T18:08:40.102" complete="100000">
    <pc:sldMkLst xmlns:pc="http://schemas.microsoft.com/office/powerpoint/2013/main/command">
      <pc:docMk/>
      <pc:sldMk cId="2438952424" sldId="393"/>
    </pc:sldMkLst>
    <p188:txBody>
      <a:bodyPr/>
      <a:lstStyle/>
      <a:p>
        <a:r>
          <a:rPr lang="en-US"/>
          <a:t>I revised this slide. </a:t>
        </a:r>
      </a:p>
    </p188:txBody>
  </p188:cm>
</p188:cmLst>
</file>

<file path=ppt/comments/modernComment_7FFE6314_C97A5995.xml><?xml version="1.0" encoding="utf-8"?>
<p188:cmLst xmlns:a="http://schemas.openxmlformats.org/drawingml/2006/main" xmlns:r="http://schemas.openxmlformats.org/officeDocument/2006/relationships" xmlns:p188="http://schemas.microsoft.com/office/powerpoint/2018/8/main">
  <p188:cm id="{77CA2A40-3F1B-4342-A92F-72CDF49EC526}" authorId="{0F47EE71-15E6-CD0B-8726-B91FF2AAD6DB}" status="resolved" created="2024-01-31T08:05:05.623" complete="100000">
    <ac:deMkLst xmlns:ac="http://schemas.microsoft.com/office/drawing/2013/main/command">
      <pc:docMk xmlns:pc="http://schemas.microsoft.com/office/powerpoint/2013/main/command"/>
      <pc:sldMk xmlns:pc="http://schemas.microsoft.com/office/powerpoint/2013/main/command" cId="3380238741" sldId="2147377940"/>
      <ac:graphicFrameMk id="11" creationId="{93551F16-3C4A-A5E5-6E56-9567411742E9}"/>
    </ac:deMkLst>
    <p188:replyLst>
      <p188:reply id="{013F3428-F7FA-4E9E-98BF-FE6D4A266271}" authorId="{98F4A397-6380-951A-76D2-0EA4DF039B8B}" created="2024-01-31T16:40:28.653">
        <p188:txBody>
          <a:bodyPr/>
          <a:lstStyle/>
          <a:p>
            <a:r>
              <a:rPr lang="en-US"/>
              <a:t>Text has been updated</a:t>
            </a:r>
          </a:p>
        </p188:txBody>
      </p188:reply>
      <p188:reply id="{6C552B0F-0390-45C8-88D9-F6310F586708}" authorId="{0F47EE71-15E6-CD0B-8726-B91FF2AAD6DB}" created="2024-01-31T21:07:50.255">
        <p188:txBody>
          <a:bodyPr/>
          <a:lstStyle/>
          <a:p>
            <a:r>
              <a:rPr lang="en-US"/>
              <a:t>Thanks -- "2021" needs to be bolded and formatted next pass at it.</a:t>
            </a:r>
          </a:p>
        </p188:txBody>
      </p188:reply>
    </p188:replyLst>
    <p188:txBody>
      <a:bodyPr/>
      <a:lstStyle/>
      <a:p>
        <a:r>
          <a:rPr lang="en-US"/>
          <a:t>why do we end this in 2023?  Because of the No Build decision? participants may not get that nuance -- for all intents and purposes, the Board's direction to transition from traditional to new happened in May 2021.</a:t>
        </a:r>
      </a:p>
    </p188:txBody>
  </p188:cm>
</p188:cmLst>
</file>

<file path=ppt/comments/modernComment_7FFE6334_3706EDA6.xml><?xml version="1.0" encoding="utf-8"?>
<p188:cmLst xmlns:a="http://schemas.openxmlformats.org/drawingml/2006/main" xmlns:r="http://schemas.openxmlformats.org/officeDocument/2006/relationships" xmlns:p188="http://schemas.microsoft.com/office/powerpoint/2018/8/main">
  <p188:cm id="{1D8FFFAE-041B-49A7-A2E4-0875EA5674F1}" authorId="{0F47EE71-15E6-CD0B-8726-B91FF2AAD6DB}" status="resolved" created="2024-01-26T21:46:07.339" complete="100000">
    <ac:de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deMkLst>
    <p188:txBody>
      <a:bodyPr/>
      <a:lstStyle/>
      <a:p>
        <a:r>
          <a:rPr lang="en-US"/>
          <a:t>Add: "adopted by Metro Board as policy on..."</a:t>
        </a:r>
      </a:p>
    </p188:txBody>
  </p188:cm>
  <p188:cm id="{C2A98A9B-7A04-4B68-90B9-6568F0FDF2C2}" authorId="{0F47EE71-15E6-CD0B-8726-B91FF2AAD6DB}" status="resolved" created="2024-01-31T08:08:38.136" complete="100000">
    <ac:tx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txMk cp="0" len="84">
        <ac:context len="85" hash="3107322753"/>
      </ac:txMk>
    </ac:txMkLst>
    <p188:pos x="4560794" y="509867"/>
    <p188:txBody>
      <a:bodyPr/>
      <a:lstStyle/>
      <a:p>
        <a:r>
          <a:rPr lang="en-US"/>
          <a:t>I edited this -- how do we reinforce the same message for the GP and Goals?  They were also approved by the TF (July-?) and then the Metro Board (Sept)</a:t>
        </a:r>
      </a:p>
    </p188:txBody>
  </p188:cm>
</p188:cmLst>
</file>

<file path=ppt/comments/modernComment_7FFE6343_D8AB6A26.xml><?xml version="1.0" encoding="utf-8"?>
<p188:cmLst xmlns:a="http://schemas.openxmlformats.org/drawingml/2006/main" xmlns:r="http://schemas.openxmlformats.org/officeDocument/2006/relationships" xmlns:p188="http://schemas.microsoft.com/office/powerpoint/2018/8/main">
  <p188:cm id="{254F1B1C-EE7C-41F1-8D9C-632A1DD271D6}" authorId="{77F7072B-C754-199F-D96D-718477115289}" status="resolved" created="2024-01-26T17:01:16.535"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93" len="12">
        <ac:context len="805" hash="2034521154"/>
      </ac:txMk>
    </ac:txMkLst>
    <p188:pos x="8607380" y="686873"/>
    <p188:txBody>
      <a:bodyPr/>
      <a:lstStyle/>
      <a:p>
        <a:r>
          <a:rPr lang="en-US"/>
          <a:t>Replace with more equitable and sustainable.</a:t>
        </a:r>
      </a:p>
    </p188:txBody>
  </p188:cm>
  <p188:cm id="{C463C12E-3E6F-4356-84EC-8024D6A6ECC8}" authorId="{77F7072B-C754-199F-D96D-718477115289}" status="resolved" created="2024-01-26T17:04:19.39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258">
        <ac:context len="805" hash="2034521154"/>
      </ac:txMk>
    </ac:txMkLst>
    <p188:pos x="1405943" y="2060619"/>
    <p188:txBody>
      <a:bodyPr/>
      <a:lstStyle/>
      <a:p>
        <a:r>
          <a:rPr lang="en-US"/>
          <a:t>Are there talking points for this? What's the goal with discussing the definition of vision, goals, and guiding principles? Should this be "Develop"? </a:t>
        </a:r>
      </a:p>
    </p188:txBody>
  </p188:cm>
  <p188:cm id="{E824305D-B0A1-4BC1-8094-F1AB3AD1F270}" authorId="{77F7072B-C754-199F-D96D-718477115289}" status="resolved" created="2024-01-26T17:39:10.576"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35" len="10">
        <ac:context len="805" hash="2034521154"/>
      </ac:txMk>
    </ac:txMkLst>
    <p188:pos x="1782792" y="2731698"/>
    <p188:txBody>
      <a:bodyPr/>
      <a:lstStyle/>
      <a:p>
        <a:r>
          <a:rPr lang="en-US"/>
          <a:t>Either  change to "Develop" so that each line starts with active verb or only list the item we are focusing on, ex: "Multimodal strategies, projects, and programs."</a:t>
        </a:r>
      </a:p>
    </p188:txBody>
  </p188:cm>
  <p188:cm id="{E6C4674A-4BED-43C3-8608-A66F07CC6C52}" authorId="{77F7072B-C754-199F-D96D-718477115289}" status="resolved" created="2024-01-26T17:40:30.67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613">
        <ac:context len="805" hash="2034521154"/>
      </ac:txMk>
    </ac:txMkLst>
    <p188:pos x="8640792" y="3062377"/>
    <p188:txBody>
      <a:bodyPr/>
      <a:lstStyle/>
      <a:p>
        <a:r>
          <a:rPr lang="en-US"/>
          <a:t>This doesn't feel as relevant to the overall summary of activities. If mentioned, if should be first. Also, we changed the name of the project, but not the corridor. It's still the I-710 corridor for all intensive purposes. </a:t>
        </a:r>
      </a:p>
    </p188:txBody>
  </p188:cm>
  <p188:cm id="{D66C8110-C66C-4E91-9398-2E64BB42A921}" authorId="{77F7072B-C754-199F-D96D-718477115289}" status="resolved" created="2024-01-26T18:41:06.44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745" len="59">
        <ac:context len="805" hash="2034521154"/>
      </ac:txMk>
    </ac:txMkLst>
    <p188:pos x="2329132" y="4442603"/>
    <p188:txBody>
      <a:bodyPr/>
      <a:lstStyle/>
      <a:p>
        <a:r>
          <a:rPr lang="en-US"/>
          <a:t>"Develop and Investment Plan and Funding Strategy"</a:t>
        </a:r>
      </a:p>
    </p188:txBody>
  </p188:cm>
  <p188:cm id="{06A703A7-DD78-44B8-95FD-DA269D1DECDD}" authorId="{0F47EE71-15E6-CD0B-8726-B91FF2AAD6DB}" status="resolved" created="2024-01-26T21:18:16.60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15" len="7">
        <ac:context len="805" hash="2034521154"/>
      </ac:txMk>
    </ac:txMkLst>
    <p188:pos x="8617323" y="1815352"/>
    <p188:txBody>
      <a:bodyPr/>
      <a:lstStyle/>
      <a:p>
        <a:r>
          <a:rPr lang="en-US"/>
          <a:t>Needs consistency in labeling.  Draft Corridor Mobility Investment Plan, CMIP, etc.</a:t>
        </a:r>
      </a:p>
    </p188:txBody>
  </p188:cm>
  <p188:cm id="{A824C0F1-9E5E-4894-8DD0-7F46BBB85FA1}" authorId="{0F47EE71-15E6-CD0B-8726-B91FF2AAD6DB}" status="resolved" created="2024-01-26T21:18:43.93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26" len="9">
        <ac:context len="805" hash="2034521154"/>
      </ac:txMk>
    </ac:txMkLst>
    <p188:pos x="1434352" y="2140323"/>
    <p188:replyLst>
      <p188:reply id="{AAE30F26-F8A3-4A18-93BE-11A1488EB50F}" authorId="{0F47EE71-15E6-CD0B-8726-B91FF2AAD6DB}" created="2024-01-26T21:24:20.406">
        <p188:txBody>
          <a:bodyPr/>
          <a:lstStyle/>
          <a:p>
            <a:r>
              <a:rPr lang="en-US"/>
              <a:t>Also Board approved</a:t>
            </a:r>
          </a:p>
        </p188:txBody>
      </p188:reply>
    </p188:replyLst>
    <p188:txBody>
      <a:bodyPr/>
      <a:lstStyle/>
      <a:p>
        <a:r>
          <a:rPr lang="en-US"/>
          <a:t>Reflect that this was a consensus effort for the CLC/TF</a:t>
        </a:r>
      </a:p>
    </p188:txBody>
  </p188:cm>
  <p188:cm id="{03C370F0-697E-4691-8747-AC4D33307F4B}" authorId="{0F47EE71-15E6-CD0B-8726-B91FF2AAD6DB}" status="resolved" created="2024-01-26T21:21:30.87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17">
        <ac:context len="805" hash="2034521154"/>
      </ac:txMk>
    </ac:txMkLst>
    <p188:pos x="6970058" y="2465294"/>
    <p188:txBody>
      <a:bodyPr/>
      <a:lstStyle/>
      <a:p>
        <a:r>
          <a:rPr lang="en-US"/>
          <a:t>"their" is unclear</a:t>
        </a:r>
      </a:p>
    </p188:txBody>
  </p188:cm>
  <p188:cm id="{48C891B8-48EA-4150-BB61-32709913A559}" authorId="{0F47EE71-15E6-CD0B-8726-B91FF2AAD6DB}" status="resolved" created="2024-01-26T21:24:07.217" complete="100000">
    <ac:de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deMkLst>
    <p188:replyLst>
      <p188:reply id="{DFA76091-F810-4673-872E-56A1DD941FBC}" authorId="{98F4A397-6380-951A-76D2-0EA4DF039B8B}" created="2024-02-01T16:03:03.295">
        <p188:txBody>
          <a:bodyPr/>
          <a:lstStyle/>
          <a:p>
            <a:r>
              <a:rPr lang="en-US"/>
              <a:t>[@Laura Herrera] can you please clarify this point? Thank you.</a:t>
            </a:r>
          </a:p>
        </p188:txBody>
      </p188:reply>
      <p188:reply id="{3C51C2D1-ED60-42D4-A111-691E5A291B22}" authorId="{0F47EE71-15E6-CD0B-8726-B91FF2AAD6DB}" created="2024-02-01T17:52:05.263">
        <p188:txBody>
          <a:bodyPr/>
          <a:lstStyle/>
          <a:p>
            <a:r>
              <a:rPr lang="en-US"/>
              <a:t>Board approved Pre-Investment Plan Opportunity to advance corridor projects for grant funding</a:t>
            </a:r>
          </a:p>
        </p188:txBody>
      </p188:reply>
    </p188:replyLst>
    <p188:txBody>
      <a:bodyPr/>
      <a:lstStyle/>
      <a:p>
        <a:r>
          <a:rPr lang="en-US"/>
          <a:t>Add PIPO?</a:t>
        </a:r>
      </a:p>
    </p188:txBody>
  </p188:cm>
</p188:cmLst>
</file>

<file path=ppt/comments/modernComment_7FFE64E8_E1D48BF4.xml><?xml version="1.0" encoding="utf-8"?>
<p188:cmLst xmlns:a="http://schemas.openxmlformats.org/drawingml/2006/main" xmlns:r="http://schemas.openxmlformats.org/officeDocument/2006/relationships" xmlns:p188="http://schemas.microsoft.com/office/powerpoint/2018/8/main">
  <p188:cm id="{A18020E7-49FE-4C30-B5F6-CDED2D3A000D}" authorId="{0F47EE71-15E6-CD0B-8726-B91FF2AAD6DB}" status="resolved" created="2024-01-26T21:43:27.390" complete="100000">
    <ac:txMkLst xmlns:ac="http://schemas.microsoft.com/office/drawing/2013/main/command">
      <pc:docMk xmlns:pc="http://schemas.microsoft.com/office/powerpoint/2013/main/command"/>
      <pc:sldMk xmlns:pc="http://schemas.microsoft.com/office/powerpoint/2013/main/command" cId="3788803060" sldId="2147378408"/>
      <ac:spMk id="5" creationId="{3BBB4905-D43C-1D95-E36D-7A1FE277E240}"/>
      <ac:txMk cp="149" len="14">
        <ac:context len="283" hash="2178147623"/>
      </ac:txMk>
    </ac:txMkLst>
    <p188:pos x="5154705" y="1905000"/>
    <p188:txBody>
      <a:bodyPr/>
      <a:lstStyle/>
      <a:p>
        <a:r>
          <a:rPr lang="en-US"/>
          <a:t>Equity Focus or -focused?</a:t>
        </a:r>
      </a:p>
    </p188:txBody>
  </p188:cm>
</p188:cmLst>
</file>

<file path=ppt/comments/modernComment_7FFE661E_43EEC543.xml><?xml version="1.0" encoding="utf-8"?>
<p188:cmLst xmlns:a="http://schemas.openxmlformats.org/drawingml/2006/main" xmlns:r="http://schemas.openxmlformats.org/officeDocument/2006/relationships" xmlns:p188="http://schemas.microsoft.com/office/powerpoint/2018/8/main">
  <p188:cm id="{689A277B-8835-4168-83F0-B6D985DDE9C8}" authorId="{B542D255-65D2-E4C8-41AC-D8AD4899071E}" status="resolved" created="2024-01-23T20:29:04.346" complete="100000">
    <ac:deMkLst xmlns:ac="http://schemas.microsoft.com/office/drawing/2013/main/command">
      <pc:docMk xmlns:pc="http://schemas.microsoft.com/office/powerpoint/2013/main/command"/>
      <pc:sldMk xmlns:pc="http://schemas.microsoft.com/office/powerpoint/2013/main/command" cId="1139721539" sldId="2147378718"/>
      <ac:grpSpMk id="18" creationId="{8D533E31-F4D6-489C-2000-AE75EF0938AA}"/>
    </ac:deMkLst>
    <p188:replyLst>
      <p188:reply id="{FBE70458-F589-48F5-9315-713074254575}" authorId="{9CA7AECE-E17D-00D4-E836-F33F44589520}" created="2024-01-25T06:06:38.713">
        <p188:txBody>
          <a:bodyPr/>
          <a:lstStyle/>
          <a:p>
            <a:r>
              <a:rPr lang="en-US"/>
              <a:t>LIBRE has been removed.
TEAMSTERS Logo pending.</a:t>
            </a:r>
          </a:p>
        </p188:txBody>
      </p188:reply>
      <p188:reply id="{3A9331EE-766B-4207-808D-C92D092B37F5}" authorId="{9CA7AECE-E17D-00D4-E836-F33F44589520}" created="2024-01-31T17:25:33.323">
        <p188:txBody>
          <a:bodyPr/>
          <a:lstStyle/>
          <a:p>
            <a:r>
              <a:rPr lang="en-US"/>
              <a:t>Updated.</a:t>
            </a:r>
          </a:p>
        </p188:txBody>
      </p188:reply>
    </p188:replyLst>
    <p188:txBody>
      <a:bodyPr/>
      <a:lstStyle/>
      <a:p>
        <a:r>
          <a:rPr lang="en-US"/>
          <a:t>I would remove LIBRE...they haven't attended any Task Force meetings in two years...I'm also contacting the TEAMSTERS to ge their logo</a:t>
        </a:r>
      </a:p>
    </p188:txBody>
  </p188:cm>
</p188:cmLst>
</file>

<file path=ppt/comments/modernComment_7FFE661F_5A4673B0.xml><?xml version="1.0" encoding="utf-8"?>
<p188:cmLst xmlns:a="http://schemas.openxmlformats.org/drawingml/2006/main" xmlns:r="http://schemas.openxmlformats.org/officeDocument/2006/relationships" xmlns:p188="http://schemas.microsoft.com/office/powerpoint/2018/8/main">
  <p188:cm id="{16784EE6-D014-4B2D-A9BF-E1C8C87589A3}" authorId="{0F47EE71-15E6-CD0B-8726-B91FF2AAD6DB}" status="resolved" created="2024-01-31T08:11:20.677" complete="100000">
    <pc:sldMkLst xmlns:pc="http://schemas.microsoft.com/office/powerpoint/2013/main/command">
      <pc:docMk/>
      <pc:sldMk cId="1514566576" sldId="2147378719"/>
    </pc:sldMkLst>
    <p188:txBody>
      <a:bodyPr/>
      <a:lstStyle/>
      <a:p>
        <a:r>
          <a:rPr lang="en-US"/>
          <a:t>Do we need a placeholder TF meeting date in February? (2/26)</a:t>
        </a:r>
      </a:p>
    </p188:txBody>
  </p188:cm>
</p188:cmLst>
</file>

<file path=ppt/comments/modernComment_7FFE6620_EF3D5A14.xml><?xml version="1.0" encoding="utf-8"?>
<p188:cmLst xmlns:a="http://schemas.openxmlformats.org/drawingml/2006/main" xmlns:r="http://schemas.openxmlformats.org/officeDocument/2006/relationships" xmlns:p188="http://schemas.microsoft.com/office/powerpoint/2018/8/main">
  <p188:cm id="{66CDD23A-D7FB-4275-871C-F10C5C283745}" authorId="{0F47EE71-15E6-CD0B-8726-B91FF2AAD6DB}" status="resolved" created="2024-01-26T22:07:15.332" complete="100000">
    <ac:deMkLst xmlns:ac="http://schemas.microsoft.com/office/drawing/2013/main/command">
      <pc:docMk xmlns:pc="http://schemas.microsoft.com/office/powerpoint/2013/main/command"/>
      <pc:sldMk xmlns:pc="http://schemas.microsoft.com/office/powerpoint/2013/main/command" cId="4013775380" sldId="2147378720"/>
      <ac:spMk id="14" creationId="{61F89C78-0E7D-7CE2-A80A-4C51BC6EAAAD}"/>
    </ac:deMkLst>
    <p188:txBody>
      <a:bodyPr/>
      <a:lstStyle/>
      <a:p>
        <a:r>
          <a:rPr lang="en-US"/>
          <a:t>please make sure this URL is on one line, not two</a:t>
        </a:r>
      </a:p>
    </p188:txBody>
  </p188:cm>
</p188:cmLst>
</file>

<file path=ppt/comments/modernComment_7FFE662A_E963AC84.xml><?xml version="1.0" encoding="utf-8"?>
<p188:cmLst xmlns:a="http://schemas.openxmlformats.org/drawingml/2006/main" xmlns:r="http://schemas.openxmlformats.org/officeDocument/2006/relationships" xmlns:p188="http://schemas.microsoft.com/office/powerpoint/2018/8/main">
  <p188:cm id="{86D08E2E-7A09-49CF-B489-5AAC82B22958}" authorId="{77F7072B-C754-199F-D96D-718477115289}" status="resolved" created="2024-01-26T19:35:03.887" complete="100000">
    <ac:txMkLst xmlns:ac="http://schemas.microsoft.com/office/drawing/2013/main/command">
      <pc:docMk xmlns:pc="http://schemas.microsoft.com/office/powerpoint/2013/main/command"/>
      <pc:sldMk xmlns:pc="http://schemas.microsoft.com/office/powerpoint/2013/main/command" cId="3915623556" sldId="2147378730"/>
      <ac:spMk id="3" creationId="{1FDA8803-0147-4434-BAA5-DF53B1F52D28}"/>
      <ac:txMk cp="13" len="33">
        <ac:context len="47" hash="71897136"/>
      </ac:txMk>
    </ac:txMkLst>
    <p188:pos x="7159924" y="273169"/>
    <p188:txBody>
      <a:bodyPr/>
      <a:lstStyle/>
      <a:p>
        <a:r>
          <a:rPr lang="en-US"/>
          <a:t>We should call this "draft" plan throughout the slides.</a:t>
        </a:r>
      </a:p>
    </p188:txBody>
  </p188:cm>
  <p188:cm id="{89D493D3-AB1C-46EF-82B7-775074114203}" authorId="{0F47EE71-15E6-CD0B-8726-B91FF2AAD6DB}" status="resolved" created="2024-01-31T08:03:22.335" complete="100000">
    <ac:deMkLst xmlns:ac="http://schemas.microsoft.com/office/drawing/2013/main/command">
      <pc:docMk xmlns:pc="http://schemas.microsoft.com/office/powerpoint/2013/main/command"/>
      <pc:sldMk xmlns:pc="http://schemas.microsoft.com/office/powerpoint/2013/main/command" cId="3915623556" sldId="2147378730"/>
      <ac:picMk id="8" creationId="{7C38BDA7-F495-802E-391B-1DB18FBCB4C5}"/>
    </ac:deMkLst>
    <p188:replyLst>
      <p188:reply id="{A5CE70B9-F40D-4C26-AC0D-5FF85F92418C}" authorId="{98F4A397-6380-951A-76D2-0EA4DF039B8B}" created="2024-01-31T16:38:36.739">
        <p188:txBody>
          <a:bodyPr/>
          <a:lstStyle/>
          <a:p>
            <a:r>
              <a:rPr lang="en-US"/>
              <a:t>We will address this revision. We'll have talking points to clarify in the case the map is not ready for Thursday.</a:t>
            </a:r>
          </a:p>
        </p188:txBody>
      </p188:reply>
      <p188:reply id="{E0E6F607-1822-4762-AF99-E6B75D3D38C1}" authorId="{8E16ADAB-0300-C4F7-A6D5-06F5AAFC3043}" created="2024-02-01T02:08:17.609">
        <p188:txBody>
          <a:bodyPr/>
          <a:lstStyle/>
          <a:p>
            <a:r>
              <a:rPr lang="en-US"/>
              <a:t>A temporary boundary line has been added to the map to serve as the interim solution until the revised map is available. </a:t>
            </a:r>
          </a:p>
        </p188:txBody>
      </p188:reply>
    </p188:replyLst>
    <p188:txBody>
      <a:bodyPr/>
      <a:lstStyle/>
      <a:p>
        <a:r>
          <a:rPr lang="en-US"/>
          <a:t>The legend makes this look like the corridor is just the 710 freeway, when the corridor is the lit up part of the map.  Any suggestions on how to fix this? </a:t>
        </a:r>
      </a:p>
    </p188:txBody>
  </p188:cm>
</p188:cmLst>
</file>

<file path=ppt/comments/modernComment_7FFE663B_19FFB1B3.xml><?xml version="1.0" encoding="utf-8"?>
<p188:cmLst xmlns:a="http://schemas.openxmlformats.org/drawingml/2006/main" xmlns:r="http://schemas.openxmlformats.org/officeDocument/2006/relationships" xmlns:p188="http://schemas.microsoft.com/office/powerpoint/2018/8/main">
  <p188:cm id="{641F542B-D532-4E3D-9107-79B8AF4EA8AE}" authorId="{0F47EE71-15E6-CD0B-8726-B91FF2AAD6DB}" status="resolved" created="2024-01-26T19:52:47.132" complete="100000">
    <pc:sldMkLst xmlns:pc="http://schemas.microsoft.com/office/powerpoint/2013/main/command">
      <pc:docMk/>
      <pc:sldMk cId="436187571" sldId="2147378747"/>
    </pc:sldMkLst>
    <p188:replyLst/>
    <p188:txBody>
      <a:bodyPr/>
      <a:lstStyle/>
      <a:p>
        <a:r>
          <a:rPr lang="en-US"/>
          <a:t>Need to preface this slide with a CMIP umbrella slide showing that we have three sets of projects in the CMIP: (1) projects funded in the corridor since 2021, (2) projects funded with Measure R/M funds leveraged to $3.2B, and (3) major projects we are not funding with Measure R/M funds for the corridor but that seek funding using other sources, like WSAB/SEGWAY, Pier B, etc..   We need to drive the messaging I have shared with you all that the CMIP reflects a major overall investment needed in the corridor, not just the portion we control with the Measure Funds.  I have not seen a slide on this yet, so please draft one for my review.  Thanks. </a:t>
        </a:r>
      </a:p>
    </p188:txBody>
  </p188:cm>
  <p188:cm id="{BA7EDA81-040B-4B31-8EED-C93E5CD7A2EC}" authorId="{0F47EE71-15E6-CD0B-8726-B91FF2AAD6DB}" status="resolved" created="2024-01-26T21:37:26.553" complete="100000">
    <ac:deMkLst xmlns:ac="http://schemas.microsoft.com/office/drawing/2013/main/command">
      <pc:docMk xmlns:pc="http://schemas.microsoft.com/office/powerpoint/2013/main/command"/>
      <pc:sldMk xmlns:pc="http://schemas.microsoft.com/office/powerpoint/2013/main/command" cId="436187571" sldId="2147378747"/>
      <ac:picMk id="6" creationId="{C3BEF3FA-9147-DA6E-C9A4-2D0B7576B719}"/>
    </ac:deMkLst>
    <p188:txBody>
      <a:bodyPr/>
      <a:lstStyle/>
      <a:p>
        <a:r>
          <a:rPr lang="en-US"/>
          <a:t>Can this graphic demonstrate that the Metro $$ is leveraging the state/fed $$?  Some kind of arrow,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3595A088-E66B-42B1-97AA-635CA091AF0B}" authorId="{0F47EE71-15E6-CD0B-8726-B91FF2AAD6DB}" status="resolved" created="2024-01-31T08:09:55.047" complete="100000">
    <ac:deMkLst xmlns:ac="http://schemas.microsoft.com/office/drawing/2013/main/command">
      <pc:docMk xmlns:pc="http://schemas.microsoft.com/office/powerpoint/2013/main/command"/>
      <pc:sldMk xmlns:pc="http://schemas.microsoft.com/office/powerpoint/2013/main/command" cId="1512113719" sldId="2147378792"/>
      <ac:spMk id="2" creationId="{8AE4FC56-D637-7C93-1E34-2375546A588C}"/>
    </ac:deMkLst>
    <p188:txBody>
      <a:bodyPr/>
      <a:lstStyle/>
      <a:p>
        <a:r>
          <a:rPr lang="en-US"/>
          <a:t>Updated the name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D8_6D134655.xml><?xml version="1.0" encoding="utf-8"?>
<p188:cmLst xmlns:a="http://schemas.openxmlformats.org/drawingml/2006/main" xmlns:r="http://schemas.openxmlformats.org/officeDocument/2006/relationships" xmlns:p188="http://schemas.microsoft.com/office/powerpoint/2018/8/main">
  <p188:cm id="{27301FBD-BAE3-4BD2-91EF-0FA3A0951C80}" authorId="{0F47EE71-15E6-CD0B-8726-B91FF2AAD6DB}" status="resolved" created="2024-01-26T22:04:45.540" complete="100000">
    <ac:deMkLst xmlns:ac="http://schemas.microsoft.com/office/drawing/2013/main/command">
      <pc:docMk xmlns:pc="http://schemas.microsoft.com/office/powerpoint/2013/main/command"/>
      <pc:sldMk xmlns:pc="http://schemas.microsoft.com/office/powerpoint/2013/main/command" cId="1829979733" sldId="2147378904"/>
      <ac:spMk id="2" creationId="{5302DD89-2E12-0643-E05B-1BF98E3EBD73}"/>
    </ac:deMkLst>
    <p188:txBody>
      <a:bodyPr/>
      <a:lstStyle/>
      <a:p>
        <a:r>
          <a:rPr lang="en-US"/>
          <a:t>Am adding this as a feature of the CMIP</a:t>
        </a:r>
      </a:p>
    </p188:txBody>
  </p188:cm>
  <p188:cm id="{6025EFFB-A0FE-4185-B22A-8305B94345F6}" authorId="{8E16ADAB-0300-C4F7-A6D5-06F5AAFC3043}" status="resolved" created="2024-02-01T17:06:35.783" complete="100000">
    <ac:deMkLst xmlns:ac="http://schemas.microsoft.com/office/drawing/2013/main/command">
      <pc:docMk xmlns:pc="http://schemas.microsoft.com/office/powerpoint/2013/main/command"/>
      <pc:sldMk xmlns:pc="http://schemas.microsoft.com/office/powerpoint/2013/main/command" cId="1829979733" sldId="2147378904"/>
      <ac:spMk id="4" creationId="{86FAF453-38FD-3784-2F6C-D737ABA95B38}"/>
    </ac:deMkLst>
    <p188:txBody>
      <a:bodyPr/>
      <a:lstStyle/>
      <a:p>
        <a:r>
          <a:rPr lang="en-US"/>
          <a:t>Updated for consistency with Station #4 slides</a:t>
        </a:r>
      </a:p>
    </p188:txBody>
  </p188:cm>
</p188:cmLst>
</file>

<file path=ppt/comments/modernComment_7FFE66E4_E8426382.xml><?xml version="1.0" encoding="utf-8"?>
<p188:cmLst xmlns:a="http://schemas.openxmlformats.org/drawingml/2006/main" xmlns:r="http://schemas.openxmlformats.org/officeDocument/2006/relationships" xmlns:p188="http://schemas.microsoft.com/office/powerpoint/2018/8/main">
  <p188:cm id="{C4EAF304-4948-4268-8A53-D0A9AD7D4F28}" authorId="{8E16ADAB-0300-C4F7-A6D5-06F5AAFC3043}" status="resolved" created="2024-02-01T17:30:04.331" complete="100000">
    <pc:sldMkLst xmlns:pc="http://schemas.microsoft.com/office/powerpoint/2013/main/command">
      <pc:docMk/>
      <pc:sldMk cId="3896664962" sldId="2147378916"/>
    </pc:sldMkLst>
    <p188:txBody>
      <a:bodyPr/>
      <a:lstStyle/>
      <a:p>
        <a:r>
          <a:rPr lang="en-US"/>
          <a:t>Added this slide again at the end of the presentation to remind folks on ways to stay involved. This is covered earlier in the presentation but there will be a gap between then and the Q&amp;A</a:t>
        </a:r>
      </a:p>
    </p188:txBody>
  </p188:cm>
</p188:cmLst>
</file>

<file path=ppt/comments/modernComment_7FFE66E5_97AA577B.xml><?xml version="1.0" encoding="utf-8"?>
<p188:cmLst xmlns:a="http://schemas.openxmlformats.org/drawingml/2006/main" xmlns:r="http://schemas.openxmlformats.org/officeDocument/2006/relationships" xmlns:p188="http://schemas.microsoft.com/office/powerpoint/2018/8/main">
  <p188:cm id="{14A0F05E-4D4F-4341-86CD-EEA190298854}" authorId="{0F47EE71-15E6-CD0B-8726-B91FF2AAD6DB}" status="resolved" created="2024-01-26T21:40:44.739" complete="100000">
    <ac:deMkLst xmlns:ac="http://schemas.microsoft.com/office/drawing/2013/main/command">
      <pc:docMk xmlns:pc="http://schemas.microsoft.com/office/powerpoint/2013/main/command"/>
      <pc:sldMk xmlns:pc="http://schemas.microsoft.com/office/powerpoint/2013/main/command" cId="1148678083" sldId="2147378717"/>
      <ac:spMk id="2" creationId="{BD02A076-3AF5-1549-9640-55A0BE694BA2}"/>
    </ac:deMkLst>
    <p188:replyLst>
      <p188:reply id="{16D27227-1D25-43E4-BEA2-00B49E0C0AAE}" authorId="{98F4A397-6380-951A-76D2-0EA4DF039B8B}" created="2024-01-31T04:23:40.758">
        <p188:txBody>
          <a:bodyPr/>
          <a:lstStyle/>
          <a:p>
            <a:r>
              <a:rPr lang="en-US"/>
              <a:t>Can be added to Talking Points </a:t>
            </a:r>
          </a:p>
        </p188:txBody>
      </p188:reply>
    </p188:replyLst>
    <p188:txBody>
      <a:bodyPr/>
      <a:lstStyle/>
      <a:p>
        <a:r>
          <a:rPr lang="en-US"/>
          <a:t>Would be good at some point to declare that this Task Force process is the most ambitious planning effort by Metro to engage and involve communities for a subregional plan, something like that.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728CB-F0BD-4A1A-9F55-A544D24BE862}" type="doc">
      <dgm:prSet loTypeId="urn:microsoft.com/office/officeart/2005/8/layout/process1" loCatId="process" qsTypeId="urn:microsoft.com/office/officeart/2005/8/quickstyle/simple1" qsCatId="simple" csTypeId="urn:microsoft.com/office/officeart/2005/8/colors/accent1_2" csCatId="accent1" phldr="1"/>
      <dgm:spPr/>
    </dgm:pt>
    <dgm:pt modelId="{4CA8E773-C6E2-44C1-A5EC-0DD082950957}">
      <dgm:prSet phldrT="[Text]" custT="1"/>
      <dgm:spPr/>
      <dgm:t>
        <a:bodyPr/>
        <a:lstStyle/>
        <a:p>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gm:t>
    </dgm:pt>
    <dgm:pt modelId="{10DB599C-2264-4C52-91B5-58DF99F37404}" type="parTrans" cxnId="{06EBEBC5-2F31-40AC-BB62-5BDE21DDFE8F}">
      <dgm:prSet/>
      <dgm:spPr/>
      <dgm:t>
        <a:bodyPr/>
        <a:lstStyle/>
        <a:p>
          <a:endParaRPr lang="en-US"/>
        </a:p>
      </dgm:t>
    </dgm:pt>
    <dgm:pt modelId="{5D2765E0-8C6B-4AF1-BC1F-22085095F27D}" type="sibTrans" cxnId="{06EBEBC5-2F31-40AC-BB62-5BDE21DDFE8F}">
      <dgm:prSet/>
      <dgm:spPr/>
      <dgm:t>
        <a:bodyPr/>
        <a:lstStyle/>
        <a:p>
          <a:endParaRPr lang="en-US"/>
        </a:p>
      </dgm:t>
    </dgm:pt>
    <dgm:pt modelId="{2FDD3880-0D46-443C-804A-EB46CC3C9A79}">
      <dgm:prSet phldrT="[Text]" custT="1"/>
      <dgm:spPr/>
      <dgm:t>
        <a:bodyPr/>
        <a:lstStyle/>
        <a:p>
          <a:r>
            <a:rPr lang="en-US" sz="1800" b="1" u="none">
              <a:solidFill>
                <a:srgbClr val="FFFF00"/>
              </a:solidFill>
            </a:rPr>
            <a:t>A NEW VISION</a:t>
          </a:r>
          <a:br>
            <a:rPr lang="en-US" sz="1500" b="1" u="none"/>
          </a:br>
          <a:r>
            <a:rPr lang="en-US" sz="1400" b="1" u="none">
              <a:solidFill>
                <a:srgbClr val="FFFF00"/>
              </a:solidFill>
            </a:rPr>
            <a:t>Community </a:t>
          </a:r>
          <a:r>
            <a:rPr lang="en-US" sz="1400" b="1">
              <a:solidFill>
                <a:srgbClr val="FFFF00"/>
              </a:solidFill>
            </a:rPr>
            <a:t>Investment Plan </a:t>
          </a:r>
          <a:r>
            <a:rPr lang="en-US" sz="1400" b="1" u="sng">
              <a:solidFill>
                <a:srgbClr val="FFFF00"/>
              </a:solidFill>
            </a:rPr>
            <a:t>2021 – today</a:t>
          </a:r>
          <a:endParaRPr lang="en-US" sz="1500" b="1" u="sng" dirty="0">
            <a:solidFill>
              <a:srgbClr val="FFFF00"/>
            </a:solidFill>
          </a:endParaRPr>
        </a:p>
      </dgm:t>
    </dgm:pt>
    <dgm:pt modelId="{9B098B71-F560-4586-B28B-84E5411E5C79}" type="parTrans" cxnId="{7419D6A3-F79F-4119-8BF0-DFE24D44A9A6}">
      <dgm:prSet/>
      <dgm:spPr/>
      <dgm:t>
        <a:bodyPr/>
        <a:lstStyle/>
        <a:p>
          <a:endParaRPr lang="en-US"/>
        </a:p>
      </dgm:t>
    </dgm:pt>
    <dgm:pt modelId="{75AC9AC9-95A4-4F0E-8E0E-1598AB9DE14F}" type="sibTrans" cxnId="{7419D6A3-F79F-4119-8BF0-DFE24D44A9A6}">
      <dgm:prSet/>
      <dgm:spPr/>
      <dgm:t>
        <a:bodyPr/>
        <a:lstStyle/>
        <a:p>
          <a:endParaRPr lang="en-US"/>
        </a:p>
      </dgm:t>
    </dgm:pt>
    <dgm:pt modelId="{0EF19439-B881-480A-AB58-88A35E34B526}" type="pres">
      <dgm:prSet presAssocID="{925728CB-F0BD-4A1A-9F55-A544D24BE862}" presName="Name0" presStyleCnt="0">
        <dgm:presLayoutVars>
          <dgm:dir/>
          <dgm:resizeHandles val="exact"/>
        </dgm:presLayoutVars>
      </dgm:prSet>
      <dgm:spPr/>
    </dgm:pt>
    <dgm:pt modelId="{D9FA1699-F86C-480A-A962-87CCBA8EF150}" type="pres">
      <dgm:prSet presAssocID="{4CA8E773-C6E2-44C1-A5EC-0DD082950957}" presName="node" presStyleLbl="node1" presStyleIdx="0" presStyleCnt="2" custScaleX="91964">
        <dgm:presLayoutVars>
          <dgm:bulletEnabled val="1"/>
        </dgm:presLayoutVars>
      </dgm:prSet>
      <dgm:spPr/>
    </dgm:pt>
    <dgm:pt modelId="{D13232BB-8702-43E2-9470-578ED742BDA1}" type="pres">
      <dgm:prSet presAssocID="{5D2765E0-8C6B-4AF1-BC1F-22085095F27D}" presName="sibTrans" presStyleLbl="sibTrans2D1" presStyleIdx="0" presStyleCnt="1" custScaleX="155333" custLinFactNeighborX="-4236" custLinFactNeighborY="10751"/>
      <dgm:spPr/>
    </dgm:pt>
    <dgm:pt modelId="{79825613-72D4-4395-9127-6C1CBA9C6029}" type="pres">
      <dgm:prSet presAssocID="{5D2765E0-8C6B-4AF1-BC1F-22085095F27D}" presName="connectorText" presStyleLbl="sibTrans2D1" presStyleIdx="0" presStyleCnt="1"/>
      <dgm:spPr/>
    </dgm:pt>
    <dgm:pt modelId="{3B3EBAC0-144B-45B7-AB71-FDA15F0D727F}" type="pres">
      <dgm:prSet presAssocID="{2FDD3880-0D46-443C-804A-EB46CC3C9A79}" presName="node" presStyleLbl="node1" presStyleIdx="1" presStyleCnt="2" custScaleX="91671" custLinFactNeighborX="-62023">
        <dgm:presLayoutVars>
          <dgm:bulletEnabled val="1"/>
        </dgm:presLayoutVars>
      </dgm:prSet>
      <dgm:spPr/>
    </dgm:pt>
  </dgm:ptLst>
  <dgm:cxnLst>
    <dgm:cxn modelId="{194ED44E-C0F0-4817-BBFC-9B509FA1D595}" type="presOf" srcId="{2FDD3880-0D46-443C-804A-EB46CC3C9A79}" destId="{3B3EBAC0-144B-45B7-AB71-FDA15F0D727F}" srcOrd="0" destOrd="0" presId="urn:microsoft.com/office/officeart/2005/8/layout/process1"/>
    <dgm:cxn modelId="{90BD4486-C26E-46BB-82FB-57CACCC7DA1C}" type="presOf" srcId="{925728CB-F0BD-4A1A-9F55-A544D24BE862}" destId="{0EF19439-B881-480A-AB58-88A35E34B526}" srcOrd="0" destOrd="0" presId="urn:microsoft.com/office/officeart/2005/8/layout/process1"/>
    <dgm:cxn modelId="{7419D6A3-F79F-4119-8BF0-DFE24D44A9A6}" srcId="{925728CB-F0BD-4A1A-9F55-A544D24BE862}" destId="{2FDD3880-0D46-443C-804A-EB46CC3C9A79}" srcOrd="1" destOrd="0" parTransId="{9B098B71-F560-4586-B28B-84E5411E5C79}" sibTransId="{75AC9AC9-95A4-4F0E-8E0E-1598AB9DE14F}"/>
    <dgm:cxn modelId="{06EBEBC5-2F31-40AC-BB62-5BDE21DDFE8F}" srcId="{925728CB-F0BD-4A1A-9F55-A544D24BE862}" destId="{4CA8E773-C6E2-44C1-A5EC-0DD082950957}" srcOrd="0" destOrd="0" parTransId="{10DB599C-2264-4C52-91B5-58DF99F37404}" sibTransId="{5D2765E0-8C6B-4AF1-BC1F-22085095F27D}"/>
    <dgm:cxn modelId="{1BC9D9F3-F733-404E-9826-78A96AE85413}" type="presOf" srcId="{4CA8E773-C6E2-44C1-A5EC-0DD082950957}" destId="{D9FA1699-F86C-480A-A962-87CCBA8EF150}" srcOrd="0" destOrd="0" presId="urn:microsoft.com/office/officeart/2005/8/layout/process1"/>
    <dgm:cxn modelId="{72675EF8-8537-4DB4-9BB3-3E8DA65F9F88}" type="presOf" srcId="{5D2765E0-8C6B-4AF1-BC1F-22085095F27D}" destId="{79825613-72D4-4395-9127-6C1CBA9C6029}" srcOrd="1" destOrd="0" presId="urn:microsoft.com/office/officeart/2005/8/layout/process1"/>
    <dgm:cxn modelId="{070DFCFD-3F2B-4CD5-B734-3E430F3BC775}" type="presOf" srcId="{5D2765E0-8C6B-4AF1-BC1F-22085095F27D}" destId="{D13232BB-8702-43E2-9470-578ED742BDA1}" srcOrd="0" destOrd="0" presId="urn:microsoft.com/office/officeart/2005/8/layout/process1"/>
    <dgm:cxn modelId="{3A4F3D93-3266-4985-9353-52D2F8D839EA}" type="presParOf" srcId="{0EF19439-B881-480A-AB58-88A35E34B526}" destId="{D9FA1699-F86C-480A-A962-87CCBA8EF150}" srcOrd="0" destOrd="0" presId="urn:microsoft.com/office/officeart/2005/8/layout/process1"/>
    <dgm:cxn modelId="{5ED9AA76-50C1-4A17-9BFD-D330B2986B6B}" type="presParOf" srcId="{0EF19439-B881-480A-AB58-88A35E34B526}" destId="{D13232BB-8702-43E2-9470-578ED742BDA1}" srcOrd="1" destOrd="0" presId="urn:microsoft.com/office/officeart/2005/8/layout/process1"/>
    <dgm:cxn modelId="{9EB23B7F-6DF3-4461-9D0D-6CB74B75374C}" type="presParOf" srcId="{D13232BB-8702-43E2-9470-578ED742BDA1}" destId="{79825613-72D4-4395-9127-6C1CBA9C6029}" srcOrd="0" destOrd="0" presId="urn:microsoft.com/office/officeart/2005/8/layout/process1"/>
    <dgm:cxn modelId="{8CECAA16-1712-4EF0-A74C-3F122C7A3DD2}" type="presParOf" srcId="{0EF19439-B881-480A-AB58-88A35E34B526}" destId="{3B3EBAC0-144B-45B7-AB71-FDA15F0D727F}"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1699-F86C-480A-A962-87CCBA8EF150}">
      <dsp:nvSpPr>
        <dsp:cNvPr id="0" name=""/>
        <dsp:cNvSpPr/>
      </dsp:nvSpPr>
      <dsp:spPr>
        <a:xfrm>
          <a:off x="5169" y="0"/>
          <a:ext cx="2325066"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sp:txBody>
      <dsp:txXfrm>
        <a:off x="28912" y="23743"/>
        <a:ext cx="2277580" cy="763143"/>
      </dsp:txXfrm>
    </dsp:sp>
    <dsp:sp modelId="{D13232BB-8702-43E2-9470-578ED742BDA1}">
      <dsp:nvSpPr>
        <dsp:cNvPr id="0" name=""/>
        <dsp:cNvSpPr/>
      </dsp:nvSpPr>
      <dsp:spPr>
        <a:xfrm>
          <a:off x="2379392" y="159222"/>
          <a:ext cx="500128" cy="627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79392" y="284622"/>
        <a:ext cx="350090" cy="376202"/>
      </dsp:txXfrm>
    </dsp:sp>
    <dsp:sp modelId="{3B3EBAC0-144B-45B7-AB71-FDA15F0D727F}">
      <dsp:nvSpPr>
        <dsp:cNvPr id="0" name=""/>
        <dsp:cNvSpPr/>
      </dsp:nvSpPr>
      <dsp:spPr>
        <a:xfrm>
          <a:off x="2937729" y="0"/>
          <a:ext cx="2317658"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none" kern="1200">
              <a:solidFill>
                <a:srgbClr val="FFFF00"/>
              </a:solidFill>
            </a:rPr>
            <a:t>A NEW VISION</a:t>
          </a:r>
          <a:br>
            <a:rPr lang="en-US" sz="1500" b="1" u="none" kern="1200"/>
          </a:br>
          <a:r>
            <a:rPr lang="en-US" sz="1400" b="1" u="none" kern="1200">
              <a:solidFill>
                <a:srgbClr val="FFFF00"/>
              </a:solidFill>
            </a:rPr>
            <a:t>Community </a:t>
          </a:r>
          <a:r>
            <a:rPr lang="en-US" sz="1400" b="1" kern="1200">
              <a:solidFill>
                <a:srgbClr val="FFFF00"/>
              </a:solidFill>
            </a:rPr>
            <a:t>Investment Plan </a:t>
          </a:r>
          <a:r>
            <a:rPr lang="en-US" sz="1400" b="1" u="sng" kern="1200">
              <a:solidFill>
                <a:srgbClr val="FFFF00"/>
              </a:solidFill>
            </a:rPr>
            <a:t>2021 – today</a:t>
          </a:r>
          <a:endParaRPr lang="en-US" sz="1500" b="1" u="sng" kern="1200" dirty="0">
            <a:solidFill>
              <a:srgbClr val="FFFF00"/>
            </a:solidFill>
          </a:endParaRPr>
        </a:p>
      </dsp:txBody>
      <dsp:txXfrm>
        <a:off x="2961472" y="23743"/>
        <a:ext cx="2270172" cy="763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E697CE-E989-604D-844A-A5097C60CECD}" type="datetimeFigureOut">
              <a:rPr lang="en-US" smtClean="0"/>
              <a:t>5/24/2024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4E61A01-327F-FB49-8F83-5642A791E66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9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2911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Declare that this </a:t>
            </a:r>
            <a:r>
              <a:rPr lang="en-US" b="0" i="0"/>
              <a:t>Task Force </a:t>
            </a:r>
            <a:r>
              <a:rPr lang="en-US"/>
              <a:t>process is the most ambitious planning effort by Metro to engage </a:t>
            </a:r>
            <a:r>
              <a:rPr lang="en-US" b="0" i="0"/>
              <a:t>and </a:t>
            </a:r>
            <a:r>
              <a:rPr lang="en-US"/>
              <a:t>involve communities </a:t>
            </a:r>
            <a:r>
              <a:rPr lang="en-US" b="0" i="0"/>
              <a:t>for </a:t>
            </a:r>
            <a:r>
              <a:rPr lang="en-US"/>
              <a:t>a subregional plan</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75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200"/>
              </a:spcBef>
              <a:spcAft>
                <a:spcPts val="600"/>
              </a:spcAft>
              <a:buFont typeface="Arial"/>
              <a:buChar char="•"/>
            </a:pPr>
            <a:r>
              <a:rPr lang="en-US"/>
              <a:t>Ensure </a:t>
            </a:r>
            <a:r>
              <a:rPr lang="en-US" b="1" i="1"/>
              <a:t>greater outcomes in public participation</a:t>
            </a:r>
            <a:r>
              <a:rPr lang="en-US"/>
              <a:t>, especially leading up to and following the release </a:t>
            </a:r>
            <a:br>
              <a:rPr lang="en-US">
                <a:cs typeface="+mn-lt"/>
              </a:rPr>
            </a:br>
            <a:r>
              <a:rPr lang="en-US"/>
              <a:t>of the Draft Corridor Mobility Investment Plan (CMIP).</a:t>
            </a:r>
          </a:p>
          <a:p>
            <a:pPr marL="342900" lvl="1" indent="-342900">
              <a:spcBef>
                <a:spcPts val="1200"/>
              </a:spcBef>
              <a:spcAft>
                <a:spcPts val="600"/>
              </a:spcAft>
              <a:buFont typeface="Arial"/>
              <a:buChar char="•"/>
            </a:pPr>
            <a:r>
              <a:rPr lang="en-US" b="1" i="1"/>
              <a:t>Reach additional communities and stakeholders </a:t>
            </a:r>
            <a:br>
              <a:rPr lang="en-US" b="1" i="1">
                <a:cs typeface="+mn-lt"/>
              </a:rPr>
            </a:br>
            <a:r>
              <a:rPr lang="en-US" b="1" i="1"/>
              <a:t>not captured within the project database. </a:t>
            </a:r>
            <a:endParaRPr lang="en-US"/>
          </a:p>
          <a:p>
            <a:pPr marL="342900" lvl="1" indent="-342900">
              <a:spcBef>
                <a:spcPts val="1200"/>
              </a:spcBef>
              <a:spcAft>
                <a:spcPts val="600"/>
              </a:spcAft>
              <a:buFont typeface="Arial"/>
              <a:buChar char="•"/>
            </a:pPr>
            <a:r>
              <a:rPr lang="en-US" b="1" i="1"/>
              <a:t>Provide project information to equity-focused communities (EFC) and other areas</a:t>
            </a:r>
            <a:r>
              <a:rPr lang="en-US" i="1"/>
              <a:t> </a:t>
            </a:r>
            <a:r>
              <a:rPr lang="en-US"/>
              <a:t>served by </a:t>
            </a:r>
            <a:br>
              <a:rPr lang="en-US">
                <a:cs typeface="+mn-lt"/>
              </a:rPr>
            </a:br>
            <a:r>
              <a:rPr lang="en-US"/>
              <a:t>CBO partners, while being part of the process by providing feedback and receiving updates. </a:t>
            </a:r>
          </a:p>
          <a:p>
            <a:pPr marL="342900" lvl="1" indent="-342900">
              <a:spcBef>
                <a:spcPts val="1200"/>
              </a:spcBef>
              <a:spcAft>
                <a:spcPts val="600"/>
              </a:spcAft>
              <a:buFont typeface="Arial"/>
              <a:buChar char="•"/>
            </a:pPr>
            <a:r>
              <a:rPr lang="en-US" b="1" i="1"/>
              <a:t>Cultivate trust with the community.</a:t>
            </a:r>
            <a:endParaRPr lang="en-US"/>
          </a:p>
          <a:p>
            <a:pPr marL="342900" lvl="1" indent="-342900">
              <a:spcBef>
                <a:spcPts val="1200"/>
              </a:spcBef>
              <a:spcAft>
                <a:spcPts val="600"/>
              </a:spcAft>
              <a:buFont typeface="Arial"/>
              <a:buChar char="•"/>
            </a:pPr>
            <a:r>
              <a:rPr lang="en-US" b="1" i="1"/>
              <a:t>Foster positive relationships with active CBOs</a:t>
            </a:r>
            <a:r>
              <a:rPr lang="en-US" b="1"/>
              <a: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8728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2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6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10071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1214592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360248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1770715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7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B3D-04E1-7386-D248-21AB74A8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AB1B-E498-141E-FEAE-065E3451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BDC2-0B43-7658-0E6B-42A598BE920F}"/>
              </a:ext>
            </a:extLst>
          </p:cNvPr>
          <p:cNvSpPr>
            <a:spLocks noGrp="1"/>
          </p:cNvSpPr>
          <p:nvPr>
            <p:ph type="body" idx="1"/>
          </p:nvPr>
        </p:nvSpPr>
        <p:spPr/>
        <p:txBody>
          <a:bodyPr/>
          <a:lstStyle/>
          <a:p>
            <a:endParaRPr lang="en-US" sz="2400">
              <a:cs typeface="Calibri"/>
            </a:endParaRPr>
          </a:p>
        </p:txBody>
      </p:sp>
      <p:sp>
        <p:nvSpPr>
          <p:cNvPr id="4" name="Slide Number Placeholder 3">
            <a:extLst>
              <a:ext uri="{FF2B5EF4-FFF2-40B4-BE49-F238E27FC236}">
                <a16:creationId xmlns:a16="http://schemas.microsoft.com/office/drawing/2014/main" id="{A58B2B50-0501-6D4B-2314-BE7207576C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1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360694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1830723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373121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1828453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54</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378388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24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99810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9073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066"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FB14-AE63-B26C-372D-64A2F5ED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3F99-C649-3AC6-92D7-9885A8B5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627E-2CA3-87ED-0BD2-A967EDA1F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70C55B-B6B9-F8BD-EE00-8BEAB796FD6D}"/>
              </a:ext>
            </a:extLst>
          </p:cNvPr>
          <p:cNvSpPr>
            <a:spLocks noGrp="1"/>
          </p:cNvSpPr>
          <p:nvPr>
            <p:ph type="sldNum" sz="quarter" idx="5"/>
          </p:nvPr>
        </p:nvSpPr>
        <p:spPr/>
        <p:txBody>
          <a:bodyPr/>
          <a:lstStyle/>
          <a:p>
            <a:fld id="{B7A141FC-CF44-4CB4-A812-AC302ABE3F06}" type="slidenum">
              <a:rPr lang="en-US" smtClean="0"/>
              <a:t>8</a:t>
            </a:fld>
            <a:endParaRPr lang="en-US"/>
          </a:p>
        </p:txBody>
      </p:sp>
    </p:spTree>
    <p:extLst>
      <p:ext uri="{BB962C8B-B14F-4D97-AF65-F5344CB8AC3E}">
        <p14:creationId xmlns:p14="http://schemas.microsoft.com/office/powerpoint/2010/main" val="4053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186235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5/24/2024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5/24/2024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5/24/2024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5/24/2024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20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731" r:id="rId1"/>
    <p:sldLayoutId id="2147483835" r:id="rId2"/>
    <p:sldLayoutId id="2147483836" r:id="rId3"/>
    <p:sldLayoutId id="2147483999" r:id="rId4"/>
    <p:sldLayoutId id="2147483907" r:id="rId5"/>
    <p:sldLayoutId id="2147483908" r:id="rId6"/>
    <p:sldLayoutId id="2147483732" r:id="rId7"/>
    <p:sldLayoutId id="2147483733" r:id="rId8"/>
    <p:sldLayoutId id="2147484000" r:id="rId9"/>
    <p:sldLayoutId id="2147484002" r:id="rId10"/>
    <p:sldLayoutId id="2147483998" r:id="rId11"/>
    <p:sldLayoutId id="2147484001" r:id="rId12"/>
    <p:sldLayoutId id="2147484003" r:id="rId13"/>
    <p:sldLayoutId id="2147483760" r:id="rId14"/>
    <p:sldLayoutId id="2147484016" r:id="rId15"/>
    <p:sldLayoutId id="2147483716" r:id="rId16"/>
    <p:sldLayoutId id="2147483909" r:id="rId17"/>
    <p:sldLayoutId id="2147483906" r:id="rId18"/>
    <p:sldLayoutId id="2147483966" r:id="rId19"/>
    <p:sldLayoutId id="2147483899" r:id="rId20"/>
    <p:sldLayoutId id="2147483967" r:id="rId21"/>
    <p:sldLayoutId id="2147483898" r:id="rId22"/>
    <p:sldLayoutId id="2147483840" r:id="rId23"/>
    <p:sldLayoutId id="2147483842" r:id="rId24"/>
    <p:sldLayoutId id="2147483843" r:id="rId25"/>
    <p:sldLayoutId id="2147483857" r:id="rId26"/>
    <p:sldLayoutId id="2147483869" r:id="rId27"/>
    <p:sldLayoutId id="2147483729" r:id="rId28"/>
    <p:sldLayoutId id="2147483717" r:id="rId29"/>
    <p:sldLayoutId id="2147483718" r:id="rId30"/>
    <p:sldLayoutId id="2147483719" r:id="rId31"/>
    <p:sldLayoutId id="2147484017" r:id="rId3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7FFE6314_C97A5995.xml"/><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32.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7FFE663B_19FFB1B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9_915F75E8.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jpe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50.jpe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jpe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36" Type="http://schemas.openxmlformats.org/officeDocument/2006/relationships/image" Target="../media/image70.jpe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jpeg"/><Relationship Id="rId44" Type="http://schemas.openxmlformats.org/officeDocument/2006/relationships/image" Target="../media/image78.jpeg"/><Relationship Id="rId4" Type="http://schemas.openxmlformats.org/officeDocument/2006/relationships/image" Target="../media/image3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microsoft.com/office/2018/10/relationships/comments" Target="../comments/modernComment_7FFE661E_43EEC543.xml"/><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8/10/relationships/comments" Target="../comments/modernComment_7FFE66E5_97AA577B.xml"/><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svg"/><Relationship Id="rId21" Type="http://schemas.openxmlformats.org/officeDocument/2006/relationships/image" Target="../media/image101.svg"/><Relationship Id="rId34" Type="http://schemas.openxmlformats.org/officeDocument/2006/relationships/image" Target="../media/image114.png"/><Relationship Id="rId42" Type="http://schemas.openxmlformats.org/officeDocument/2006/relationships/image" Target="../media/image122.jpeg"/><Relationship Id="rId7" Type="http://schemas.openxmlformats.org/officeDocument/2006/relationships/image" Target="../media/image87.svg"/><Relationship Id="rId2" Type="http://schemas.openxmlformats.org/officeDocument/2006/relationships/notesSlide" Target="../notesSlides/notesSlide15.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svg"/><Relationship Id="rId41" Type="http://schemas.openxmlformats.org/officeDocument/2006/relationships/image" Target="../media/image121.svg"/><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svg"/><Relationship Id="rId40" Type="http://schemas.openxmlformats.org/officeDocument/2006/relationships/image" Target="../media/image120.pn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svg"/><Relationship Id="rId31" Type="http://schemas.openxmlformats.org/officeDocument/2006/relationships/image" Target="../media/image111.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svg"/><Relationship Id="rId30" Type="http://schemas.openxmlformats.org/officeDocument/2006/relationships/image" Target="../media/image110.png"/><Relationship Id="rId35" Type="http://schemas.openxmlformats.org/officeDocument/2006/relationships/image" Target="../media/image115.svg"/><Relationship Id="rId8" Type="http://schemas.openxmlformats.org/officeDocument/2006/relationships/image" Target="../media/image88.png"/><Relationship Id="rId3" Type="http://schemas.microsoft.com/office/2018/10/relationships/comments" Target="../comments/modernComment_7FFE64E8_E1D48BF4.xml"/><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33" Type="http://schemas.openxmlformats.org/officeDocument/2006/relationships/image" Target="../media/image113.svg"/><Relationship Id="rId38"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82_E5D9E2A4.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0.jpeg"/><Relationship Id="rId2" Type="http://schemas.microsoft.com/office/2018/10/relationships/comments" Target="../comments/modernComment_7FFE6334_3706EDA6.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jpeg"/><Relationship Id="rId4" Type="http://schemas.openxmlformats.org/officeDocument/2006/relationships/image" Target="../media/image1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7FFE66D8_6D134655.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444_2745BAEE.xm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2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1.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2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44.png"/><Relationship Id="rId4" Type="http://schemas.openxmlformats.org/officeDocument/2006/relationships/image" Target="../media/image143.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44.png"/><Relationship Id="rId4" Type="http://schemas.openxmlformats.org/officeDocument/2006/relationships/image" Target="../media/image143.svg"/></Relationships>
</file>

<file path=ppt/slides/_rels/slide31.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microsoft.com/office/2018/10/relationships/comments" Target="../comments/modernComment_7FFE6668_5A210637.xml"/><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0.jpe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png"/><Relationship Id="rId9" Type="http://schemas.openxmlformats.org/officeDocument/2006/relationships/image" Target="../media/image157.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150.jpeg"/><Relationship Id="rId5" Type="http://schemas.openxmlformats.org/officeDocument/2006/relationships/image" Target="../media/image158.svg"/><Relationship Id="rId4" Type="http://schemas.openxmlformats.org/officeDocument/2006/relationships/image" Target="../media/image157.png"/></Relationships>
</file>

<file path=ppt/slides/_rels/slide3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50.jpeg"/><Relationship Id="rId4" Type="http://schemas.openxmlformats.org/officeDocument/2006/relationships/image" Target="../media/image158.svg"/></Relationships>
</file>

<file path=ppt/slides/_rels/slide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svg"/><Relationship Id="rId2"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 Id="rId9"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65.png"/><Relationship Id="rId4" Type="http://schemas.openxmlformats.org/officeDocument/2006/relationships/image" Target="../media/image164.svg"/></Relationships>
</file>

<file path=ppt/slides/_rels/slide39.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6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jpeg"/><Relationship Id="rId7" Type="http://schemas.openxmlformats.org/officeDocument/2006/relationships/image" Target="../media/image171.png"/><Relationship Id="rId2" Type="http://schemas.openxmlformats.org/officeDocument/2006/relationships/image" Target="../media/image166.jpeg"/><Relationship Id="rId1" Type="http://schemas.openxmlformats.org/officeDocument/2006/relationships/slideLayout" Target="../slideLayouts/slideLayout8.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png"/><Relationship Id="rId9" Type="http://schemas.openxmlformats.org/officeDocument/2006/relationships/image" Target="../media/image150.jpeg"/></Relationships>
</file>

<file path=ppt/slides/_rels/slide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50.jpeg"/><Relationship Id="rId4" Type="http://schemas.openxmlformats.org/officeDocument/2006/relationships/image" Target="../media/image172.svg"/></Relationships>
</file>

<file path=ppt/slides/_rels/slide42.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5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7FFE6620_EF3D5A14.xml"/><Relationship Id="rId1" Type="http://schemas.openxmlformats.org/officeDocument/2006/relationships/slideLayout" Target="../slideLayouts/slideLayout7.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46.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47.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89.jpeg"/><Relationship Id="rId3" Type="http://schemas.openxmlformats.org/officeDocument/2006/relationships/image" Target="../media/image182.svg"/><Relationship Id="rId7" Type="http://schemas.openxmlformats.org/officeDocument/2006/relationships/image" Target="../media/image186.svg"/><Relationship Id="rId12" Type="http://schemas.openxmlformats.org/officeDocument/2006/relationships/image" Target="../media/image31.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77.svg"/><Relationship Id="rId5" Type="http://schemas.openxmlformats.org/officeDocument/2006/relationships/image" Target="../media/image184.svg"/><Relationship Id="rId10" Type="http://schemas.openxmlformats.org/officeDocument/2006/relationships/image" Target="../media/image176.png"/><Relationship Id="rId4" Type="http://schemas.openxmlformats.org/officeDocument/2006/relationships/image" Target="../media/image183.png"/><Relationship Id="rId9" Type="http://schemas.openxmlformats.org/officeDocument/2006/relationships/image" Target="../media/image188.svg"/><Relationship Id="rId14" Type="http://schemas.openxmlformats.org/officeDocument/2006/relationships/image" Target="../media/image190.jpeg"/></Relationships>
</file>

<file path=ppt/slides/_rels/slide48.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4.svg"/><Relationship Id="rId3" Type="http://schemas.openxmlformats.org/officeDocument/2006/relationships/image" Target="../media/image176.png"/><Relationship Id="rId21" Type="http://schemas.openxmlformats.org/officeDocument/2006/relationships/image" Target="../media/image197.emf"/><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3.png"/><Relationship Id="rId25" Type="http://schemas.openxmlformats.org/officeDocument/2006/relationships/image" Target="../media/image31.png"/><Relationship Id="rId2" Type="http://schemas.openxmlformats.org/officeDocument/2006/relationships/notesSlide" Target="../notesSlides/notesSlide34.xml"/><Relationship Id="rId16" Type="http://schemas.openxmlformats.org/officeDocument/2006/relationships/image" Target="../media/image192.svg"/><Relationship Id="rId20" Type="http://schemas.openxmlformats.org/officeDocument/2006/relationships/image" Target="../media/image196.svg"/><Relationship Id="rId1" Type="http://schemas.openxmlformats.org/officeDocument/2006/relationships/slideLayout" Target="../slideLayouts/slideLayout12.xml"/><Relationship Id="rId6" Type="http://schemas.openxmlformats.org/officeDocument/2006/relationships/image" Target="../media/image179.svg"/><Relationship Id="rId11" Type="http://schemas.openxmlformats.org/officeDocument/2006/relationships/image" Target="../media/image185.png"/><Relationship Id="rId24" Type="http://schemas.openxmlformats.org/officeDocument/2006/relationships/image" Target="../media/image200.emf"/><Relationship Id="rId5" Type="http://schemas.openxmlformats.org/officeDocument/2006/relationships/image" Target="../media/image178.png"/><Relationship Id="rId15" Type="http://schemas.openxmlformats.org/officeDocument/2006/relationships/image" Target="../media/image191.png"/><Relationship Id="rId23" Type="http://schemas.openxmlformats.org/officeDocument/2006/relationships/image" Target="../media/image199.emf"/><Relationship Id="rId10" Type="http://schemas.openxmlformats.org/officeDocument/2006/relationships/image" Target="../media/image184.svg"/><Relationship Id="rId19" Type="http://schemas.openxmlformats.org/officeDocument/2006/relationships/image" Target="../media/image195.png"/><Relationship Id="rId4" Type="http://schemas.openxmlformats.org/officeDocument/2006/relationships/image" Target="../media/image177.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8.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2.png"/><Relationship Id="rId2" Type="http://schemas.microsoft.com/office/2018/10/relationships/comments" Target="../comments/modernComment_7FFE661F_5A4673B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svg"/><Relationship Id="rId18" Type="http://schemas.openxmlformats.org/officeDocument/2006/relationships/image" Target="../media/image193.png"/><Relationship Id="rId26" Type="http://schemas.openxmlformats.org/officeDocument/2006/relationships/image" Target="../media/image31.png"/><Relationship Id="rId3" Type="http://schemas.microsoft.com/office/2018/10/relationships/comments" Target="../comments/modernComment_7FFE66E4_E8426382.xml"/><Relationship Id="rId21" Type="http://schemas.openxmlformats.org/officeDocument/2006/relationships/image" Target="../media/image196.svg"/><Relationship Id="rId7" Type="http://schemas.openxmlformats.org/officeDocument/2006/relationships/image" Target="../media/image179.svg"/><Relationship Id="rId12" Type="http://schemas.openxmlformats.org/officeDocument/2006/relationships/image" Target="../media/image185.png"/><Relationship Id="rId17" Type="http://schemas.openxmlformats.org/officeDocument/2006/relationships/image" Target="../media/image192.svg"/><Relationship Id="rId25" Type="http://schemas.openxmlformats.org/officeDocument/2006/relationships/image" Target="../media/image200.emf"/><Relationship Id="rId2" Type="http://schemas.openxmlformats.org/officeDocument/2006/relationships/notesSlide" Target="../notesSlides/notesSlide37.xml"/><Relationship Id="rId16" Type="http://schemas.openxmlformats.org/officeDocument/2006/relationships/image" Target="../media/image191.png"/><Relationship Id="rId20" Type="http://schemas.openxmlformats.org/officeDocument/2006/relationships/image" Target="../media/image195.png"/><Relationship Id="rId1" Type="http://schemas.openxmlformats.org/officeDocument/2006/relationships/slideLayout" Target="../slideLayouts/slideLayout12.xml"/><Relationship Id="rId6" Type="http://schemas.openxmlformats.org/officeDocument/2006/relationships/image" Target="../media/image178.png"/><Relationship Id="rId11" Type="http://schemas.openxmlformats.org/officeDocument/2006/relationships/image" Target="../media/image184.svg"/><Relationship Id="rId24" Type="http://schemas.openxmlformats.org/officeDocument/2006/relationships/image" Target="../media/image199.emf"/><Relationship Id="rId5" Type="http://schemas.openxmlformats.org/officeDocument/2006/relationships/image" Target="../media/image177.svg"/><Relationship Id="rId15" Type="http://schemas.openxmlformats.org/officeDocument/2006/relationships/image" Target="../media/image188.svg"/><Relationship Id="rId23" Type="http://schemas.openxmlformats.org/officeDocument/2006/relationships/image" Target="../media/image198.emf"/><Relationship Id="rId10" Type="http://schemas.openxmlformats.org/officeDocument/2006/relationships/image" Target="../media/image183.png"/><Relationship Id="rId19" Type="http://schemas.openxmlformats.org/officeDocument/2006/relationships/image" Target="../media/image194.svg"/><Relationship Id="rId4" Type="http://schemas.openxmlformats.org/officeDocument/2006/relationships/image" Target="../media/image176.png"/><Relationship Id="rId9" Type="http://schemas.openxmlformats.org/officeDocument/2006/relationships/image" Target="../media/image182.svg"/><Relationship Id="rId14" Type="http://schemas.openxmlformats.org/officeDocument/2006/relationships/image" Target="../media/image187.png"/><Relationship Id="rId22" Type="http://schemas.openxmlformats.org/officeDocument/2006/relationships/image" Target="../media/image197.emf"/></Relationships>
</file>

<file path=ppt/slides/_rels/slide54.xml.rels><?xml version="1.0" encoding="UTF-8" standalone="yes"?>
<Relationships xmlns="http://schemas.openxmlformats.org/package/2006/relationships"><Relationship Id="rId8" Type="http://schemas.openxmlformats.org/officeDocument/2006/relationships/image" Target="../media/image204.emf"/><Relationship Id="rId3" Type="http://schemas.openxmlformats.org/officeDocument/2006/relationships/image" Target="../media/image199.emf"/><Relationship Id="rId7" Type="http://schemas.openxmlformats.org/officeDocument/2006/relationships/image" Target="../media/image203.em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98.emf"/><Relationship Id="rId5" Type="http://schemas.openxmlformats.org/officeDocument/2006/relationships/image" Target="../media/image197.emf"/><Relationship Id="rId4" Type="http://schemas.openxmlformats.org/officeDocument/2006/relationships/image" Target="../media/image200.emf"/><Relationship Id="rId9" Type="http://schemas.openxmlformats.org/officeDocument/2006/relationships/image" Target="../media/image20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62A_E963AC84.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7FFE6343_D8AB6A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spTree>
    <p:extLst>
      <p:ext uri="{BB962C8B-B14F-4D97-AF65-F5344CB8AC3E}">
        <p14:creationId xmlns:p14="http://schemas.microsoft.com/office/powerpoint/2010/main" val="42585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5076-740B-69B6-909C-BAA8C625DF11}"/>
              </a:ext>
            </a:extLst>
          </p:cNvPr>
          <p:cNvSpPr>
            <a:spLocks noGrp="1"/>
          </p:cNvSpPr>
          <p:nvPr>
            <p:ph type="title"/>
          </p:nvPr>
        </p:nvSpPr>
        <p:spPr>
          <a:xfrm>
            <a:off x="177800" y="266480"/>
            <a:ext cx="9281615" cy="429145"/>
          </a:xfrm>
        </p:spPr>
        <p:txBody>
          <a:bodyPr/>
          <a:lstStyle/>
          <a:p>
            <a:r>
              <a:rPr lang="en-US" dirty="0"/>
              <a:t>Draft LB-ELA </a:t>
            </a:r>
            <a:r>
              <a:rPr lang="en-US"/>
              <a:t>Corridor Mobility Investment Plan </a:t>
            </a:r>
            <a:br>
              <a:rPr lang="en-US"/>
            </a:br>
            <a:r>
              <a:rPr lang="en-US" sz="2800">
                <a:solidFill>
                  <a:schemeClr val="accent2"/>
                </a:solidFill>
              </a:rPr>
              <a:t>A New Vision</a:t>
            </a:r>
            <a:endParaRPr lang="en-US" sz="2800" i="1">
              <a:solidFill>
                <a:schemeClr val="accent2"/>
              </a:solidFill>
            </a:endParaRPr>
          </a:p>
        </p:txBody>
      </p:sp>
      <p:sp>
        <p:nvSpPr>
          <p:cNvPr id="3" name="Content Placeholder 2">
            <a:extLst>
              <a:ext uri="{FF2B5EF4-FFF2-40B4-BE49-F238E27FC236}">
                <a16:creationId xmlns:a16="http://schemas.microsoft.com/office/drawing/2014/main" id="{D5051DEC-CC01-37DA-2158-D0CEC566AD2B}"/>
              </a:ext>
            </a:extLst>
          </p:cNvPr>
          <p:cNvSpPr>
            <a:spLocks noGrp="1"/>
          </p:cNvSpPr>
          <p:nvPr>
            <p:ph idx="1"/>
          </p:nvPr>
        </p:nvSpPr>
        <p:spPr>
          <a:xfrm>
            <a:off x="177800" y="1110609"/>
            <a:ext cx="5356920" cy="4168908"/>
          </a:xfrm>
        </p:spPr>
        <p:txBody>
          <a:bodyPr vert="horz" lIns="91440" tIns="45720" rIns="91440" bIns="45720" rtlCol="0" anchor="t">
            <a:normAutofit/>
          </a:bodyPr>
          <a:lstStyle/>
          <a:p>
            <a:pPr marL="0" indent="0">
              <a:buNone/>
            </a:pPr>
            <a:r>
              <a:rPr lang="en-US" sz="2000" b="1">
                <a:cs typeface="Calibri"/>
              </a:rPr>
              <a:t>Plan shares a prioritized list of multimodal transportation projects and programs that</a:t>
            </a:r>
          </a:p>
          <a:p>
            <a:pPr>
              <a:spcBef>
                <a:spcPts val="1800"/>
              </a:spcBef>
            </a:pPr>
            <a:r>
              <a:rPr lang="en-US" b="1">
                <a:cs typeface="Calibri"/>
              </a:rPr>
              <a:t>Prioritizes projects and programs based on evaluation criteria.</a:t>
            </a:r>
            <a:endParaRPr lang="en-US" b="1">
              <a:ea typeface="Calibri"/>
              <a:cs typeface="Calibri"/>
            </a:endParaRPr>
          </a:p>
          <a:p>
            <a:pPr>
              <a:spcBef>
                <a:spcPts val="1800"/>
              </a:spcBef>
            </a:pPr>
            <a:r>
              <a:rPr lang="en-US" b="1">
                <a:cs typeface="Calibri"/>
              </a:rPr>
              <a:t>Includes projects with different modes </a:t>
            </a:r>
            <a:r>
              <a:rPr lang="en-US">
                <a:cs typeface="Calibri"/>
              </a:rPr>
              <a:t>prioritized relative to each other.</a:t>
            </a:r>
            <a:endParaRPr lang="en-US">
              <a:ea typeface="Calibri"/>
              <a:cs typeface="Calibri"/>
            </a:endParaRPr>
          </a:p>
          <a:p>
            <a:pPr>
              <a:spcBef>
                <a:spcPts val="1800"/>
              </a:spcBef>
            </a:pPr>
            <a:r>
              <a:rPr lang="en-US" b="1">
                <a:cs typeface="Calibri"/>
              </a:rPr>
              <a:t>Outlines phased funding strategy. </a:t>
            </a:r>
            <a:r>
              <a:rPr lang="en-US">
                <a:cs typeface="Calibri"/>
              </a:rPr>
              <a:t>Not all funding will be allocated at once; anticipated funding will become available at different timescales.</a:t>
            </a:r>
            <a:endParaRPr lang="en-US">
              <a:ea typeface="Calibri"/>
              <a:cs typeface="Calibri"/>
            </a:endParaRPr>
          </a:p>
          <a:p>
            <a:pPr>
              <a:spcBef>
                <a:spcPts val="1800"/>
              </a:spcBef>
            </a:pPr>
            <a:r>
              <a:rPr lang="en-US" b="1">
                <a:cs typeface="Calibri"/>
              </a:rPr>
              <a:t>Serves as a living document;</a:t>
            </a:r>
            <a:r>
              <a:rPr lang="en-US">
                <a:cs typeface="Calibri"/>
              </a:rPr>
              <a:t> </a:t>
            </a:r>
            <a:br>
              <a:rPr lang="en-US" b="1">
                <a:cs typeface="Calibri"/>
              </a:rPr>
            </a:br>
            <a:r>
              <a:rPr lang="en-US">
                <a:cs typeface="Calibri"/>
              </a:rPr>
              <a:t>Metro intends to revisit the Plan every few years.</a:t>
            </a:r>
            <a:endParaRPr lang="en-US">
              <a:ea typeface="Calibri"/>
              <a:cs typeface="Calibri"/>
            </a:endParaRPr>
          </a:p>
        </p:txBody>
      </p:sp>
      <p:sp>
        <p:nvSpPr>
          <p:cNvPr id="4" name="Slide Number Placeholder 3">
            <a:extLst>
              <a:ext uri="{FF2B5EF4-FFF2-40B4-BE49-F238E27FC236}">
                <a16:creationId xmlns:a16="http://schemas.microsoft.com/office/drawing/2014/main" id="{9690FC67-CFB6-FD86-C40A-2526D5913279}"/>
              </a:ext>
            </a:extLst>
          </p:cNvPr>
          <p:cNvSpPr>
            <a:spLocks noGrp="1"/>
          </p:cNvSpPr>
          <p:nvPr>
            <p:ph type="sldNum" sz="quarter" idx="12"/>
          </p:nvPr>
        </p:nvSpPr>
        <p:spPr/>
        <p:txBody>
          <a:bodyPr/>
          <a:lstStyle/>
          <a:p>
            <a:fld id="{2429C633-AF9B-9840-B7F1-7587910FEF71}" type="slidenum">
              <a:rPr lang="en-US" smtClean="0"/>
              <a:pPr/>
              <a:t>10</a:t>
            </a:fld>
            <a:endParaRPr lang="en-US"/>
          </a:p>
        </p:txBody>
      </p:sp>
      <p:pic>
        <p:nvPicPr>
          <p:cNvPr id="5" name="Picture 4">
            <a:extLst>
              <a:ext uri="{FF2B5EF4-FFF2-40B4-BE49-F238E27FC236}">
                <a16:creationId xmlns:a16="http://schemas.microsoft.com/office/drawing/2014/main" id="{13957A01-7DE1-AF96-72CC-94E06D71EB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5" t="25608" r="2778"/>
          <a:stretch/>
        </p:blipFill>
        <p:spPr>
          <a:xfrm>
            <a:off x="6106419" y="3016054"/>
            <a:ext cx="5802369" cy="2618649"/>
          </a:xfrm>
          <a:prstGeom prst="rect">
            <a:avLst/>
          </a:prstGeom>
          <a:effectLst/>
        </p:spPr>
      </p:pic>
      <p:pic>
        <p:nvPicPr>
          <p:cNvPr id="6" name="Picture 5">
            <a:extLst>
              <a:ext uri="{FF2B5EF4-FFF2-40B4-BE49-F238E27FC236}">
                <a16:creationId xmlns:a16="http://schemas.microsoft.com/office/drawing/2014/main" id="{EBAF7C02-34E7-DE8E-4575-0E4B19922A2D}"/>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l="-46" t="381" r="18591" b="74869"/>
          <a:stretch/>
        </p:blipFill>
        <p:spPr>
          <a:xfrm>
            <a:off x="6096001" y="1843651"/>
            <a:ext cx="5802369" cy="979893"/>
          </a:xfrm>
          <a:prstGeom prst="rect">
            <a:avLst/>
          </a:prstGeom>
          <a:effectLst/>
        </p:spPr>
      </p:pic>
      <p:sp>
        <p:nvSpPr>
          <p:cNvPr id="9" name="TextBox 8">
            <a:extLst>
              <a:ext uri="{FF2B5EF4-FFF2-40B4-BE49-F238E27FC236}">
                <a16:creationId xmlns:a16="http://schemas.microsoft.com/office/drawing/2014/main" id="{BD2F9CEE-FCB9-9501-D1C9-EDD0BB787F0F}"/>
              </a:ext>
            </a:extLst>
          </p:cNvPr>
          <p:cNvSpPr txBox="1"/>
          <p:nvPr/>
        </p:nvSpPr>
        <p:spPr>
          <a:xfrm>
            <a:off x="6094536" y="1110609"/>
            <a:ext cx="6097464" cy="646331"/>
          </a:xfrm>
          <a:prstGeom prst="rect">
            <a:avLst/>
          </a:prstGeom>
          <a:noFill/>
        </p:spPr>
        <p:txBody>
          <a:bodyPr wrap="square">
            <a:spAutoFit/>
          </a:bodyPr>
          <a:lstStyle/>
          <a:p>
            <a:pPr>
              <a:lnSpc>
                <a:spcPct val="90000"/>
              </a:lnSpc>
              <a:spcBef>
                <a:spcPct val="0"/>
              </a:spcBef>
            </a:pPr>
            <a:r>
              <a:rPr lang="en-US" sz="2000" b="1">
                <a:solidFill>
                  <a:srgbClr val="1F8695"/>
                </a:solidFill>
                <a:ea typeface="+mj-ea"/>
                <a:cs typeface="+mj-cs"/>
              </a:rPr>
              <a:t>End Goal – </a:t>
            </a:r>
            <a:br>
              <a:rPr lang="en-US" sz="2000" b="1">
                <a:solidFill>
                  <a:srgbClr val="1F8695"/>
                </a:solidFill>
                <a:ea typeface="+mj-ea"/>
                <a:cs typeface="+mj-cs"/>
              </a:rPr>
            </a:br>
            <a:r>
              <a:rPr lang="en-US" sz="2000" b="1">
                <a:solidFill>
                  <a:srgbClr val="1F8695"/>
                </a:solidFill>
                <a:ea typeface="+mj-ea"/>
                <a:cs typeface="+mj-cs"/>
              </a:rPr>
              <a:t>Encouraging Equitable Outcomes</a:t>
            </a:r>
          </a:p>
        </p:txBody>
      </p:sp>
      <p:sp>
        <p:nvSpPr>
          <p:cNvPr id="10" name="TextBox 1">
            <a:extLst>
              <a:ext uri="{FF2B5EF4-FFF2-40B4-BE49-F238E27FC236}">
                <a16:creationId xmlns:a16="http://schemas.microsoft.com/office/drawing/2014/main" id="{1CD04481-BB15-EE3A-21A7-93CFD02590C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11" name="Diagram 10">
            <a:extLst>
              <a:ext uri="{FF2B5EF4-FFF2-40B4-BE49-F238E27FC236}">
                <a16:creationId xmlns:a16="http://schemas.microsoft.com/office/drawing/2014/main" id="{93551F16-3C4A-A5E5-6E56-9567411742E9}"/>
              </a:ext>
            </a:extLst>
          </p:cNvPr>
          <p:cNvGraphicFramePr/>
          <p:nvPr>
            <p:extLst>
              <p:ext uri="{D42A27DB-BD31-4B8C-83A1-F6EECF244321}">
                <p14:modId xmlns:p14="http://schemas.microsoft.com/office/powerpoint/2010/main" val="3258768519"/>
              </p:ext>
            </p:extLst>
          </p:nvPr>
        </p:nvGraphicFramePr>
        <p:xfrm>
          <a:off x="283212" y="5003891"/>
          <a:ext cx="5664358" cy="81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023874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5AF-C85F-C664-A750-E1E16DC0F814}"/>
              </a:ext>
            </a:extLst>
          </p:cNvPr>
          <p:cNvSpPr>
            <a:spLocks noGrp="1"/>
          </p:cNvSpPr>
          <p:nvPr>
            <p:ph type="title"/>
          </p:nvPr>
        </p:nvSpPr>
        <p:spPr>
          <a:xfrm>
            <a:off x="203321" y="259985"/>
            <a:ext cx="9045633" cy="429145"/>
          </a:xfrm>
        </p:spPr>
        <p:txBody>
          <a:bodyPr/>
          <a:lstStyle/>
          <a:p>
            <a:r>
              <a:rPr lang="en-US" sz="3200">
                <a:effectLst/>
                <a:latin typeface="Calibri" panose="020F0502020204030204" pitchFamily="34" charset="0"/>
                <a:ea typeface="Calibri" panose="020F0502020204030204" pitchFamily="34" charset="0"/>
              </a:rPr>
              <a:t>Maximizing our Local Funds</a:t>
            </a:r>
            <a:endParaRPr lang="en-US"/>
          </a:p>
        </p:txBody>
      </p:sp>
      <p:sp>
        <p:nvSpPr>
          <p:cNvPr id="3" name="Content Placeholder 2">
            <a:extLst>
              <a:ext uri="{FF2B5EF4-FFF2-40B4-BE49-F238E27FC236}">
                <a16:creationId xmlns:a16="http://schemas.microsoft.com/office/drawing/2014/main" id="{737F5A73-D5BF-5A27-CF29-BC86839C2C03}"/>
              </a:ext>
            </a:extLst>
          </p:cNvPr>
          <p:cNvSpPr>
            <a:spLocks noGrp="1"/>
          </p:cNvSpPr>
          <p:nvPr>
            <p:ph idx="1"/>
          </p:nvPr>
        </p:nvSpPr>
        <p:spPr>
          <a:xfrm>
            <a:off x="210672" y="1247774"/>
            <a:ext cx="5885328" cy="2057569"/>
          </a:xfrm>
        </p:spPr>
        <p:txBody>
          <a:bodyPr vert="horz" lIns="91440" tIns="45720" rIns="91440" bIns="45720" rtlCol="0" anchor="t">
            <a:normAutofit/>
          </a:bodyPr>
          <a:lstStyle/>
          <a:p>
            <a:r>
              <a:rPr lang="en-US" sz="1800" b="1">
                <a:effectLst/>
                <a:latin typeface="Calibri"/>
                <a:ea typeface="Calibri"/>
                <a:cs typeface="Calibri"/>
              </a:rPr>
              <a:t>The Corridor Mobility Investment Plan (Investment Plan) will </a:t>
            </a:r>
            <a:r>
              <a:rPr lang="en-US" b="1">
                <a:effectLst/>
                <a:latin typeface="Calibri"/>
                <a:ea typeface="Calibri"/>
                <a:cs typeface="Calibri"/>
              </a:rPr>
              <a:t>leverage about $</a:t>
            </a:r>
            <a:r>
              <a:rPr lang="en-US" b="1">
                <a:latin typeface="Calibri"/>
                <a:ea typeface="Calibri"/>
                <a:cs typeface="Calibri"/>
              </a:rPr>
              <a:t>743 </a:t>
            </a:r>
            <a:r>
              <a:rPr lang="en-US" b="1">
                <a:effectLst/>
                <a:latin typeface="Calibri"/>
                <a:ea typeface="Calibri"/>
                <a:cs typeface="Calibri"/>
              </a:rPr>
              <a:t>million in sales tax revenue with state and federal funding</a:t>
            </a:r>
            <a:r>
              <a:rPr lang="en-US" b="1">
                <a:latin typeface="Calibri"/>
                <a:ea typeface="Calibri"/>
                <a:cs typeface="Calibri"/>
              </a:rPr>
              <a:t> </a:t>
            </a:r>
            <a:endParaRPr lang="en-US" b="1">
              <a:effectLst/>
              <a:latin typeface="Calibri" panose="020F0502020204030204" pitchFamily="34" charset="0"/>
              <a:ea typeface="Calibri" panose="020F0502020204030204" pitchFamily="34" charset="0"/>
            </a:endParaRPr>
          </a:p>
          <a:p>
            <a:r>
              <a:rPr lang="en-US">
                <a:latin typeface="Calibri" panose="020F0502020204030204" pitchFamily="34" charset="0"/>
                <a:ea typeface="Calibri" panose="020F0502020204030204" pitchFamily="34" charset="0"/>
              </a:rPr>
              <a:t>Expected </a:t>
            </a:r>
            <a:r>
              <a:rPr lang="en-US">
                <a:effectLst/>
                <a:latin typeface="Calibri" panose="020F0502020204030204" pitchFamily="34" charset="0"/>
                <a:ea typeface="Calibri" panose="020F0502020204030204" pitchFamily="34" charset="0"/>
              </a:rPr>
              <a:t>to maximize the delivery of transportation projects and programs that provide safe, quality multimodal options for moving people and goods.</a:t>
            </a:r>
            <a:endParaRPr lang="en-US">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2EB6679-2B41-4F4F-F58C-0702F1AA6AA9}"/>
              </a:ext>
            </a:extLst>
          </p:cNvPr>
          <p:cNvSpPr>
            <a:spLocks noGrp="1"/>
          </p:cNvSpPr>
          <p:nvPr>
            <p:ph type="sldNum" sz="quarter" idx="12"/>
          </p:nvPr>
        </p:nvSpPr>
        <p:spPr/>
        <p:txBody>
          <a:bodyPr/>
          <a:lstStyle/>
          <a:p>
            <a:fld id="{2429C633-AF9B-9840-B7F1-7587910FEF71}" type="slidenum">
              <a:rPr lang="en-US" smtClean="0"/>
              <a:pPr/>
              <a:t>11</a:t>
            </a:fld>
            <a:endParaRPr lang="en-US"/>
          </a:p>
        </p:txBody>
      </p:sp>
      <p:pic>
        <p:nvPicPr>
          <p:cNvPr id="6" name="Graphic 5" descr="Coins with solid fill">
            <a:extLst>
              <a:ext uri="{FF2B5EF4-FFF2-40B4-BE49-F238E27FC236}">
                <a16:creationId xmlns:a16="http://schemas.microsoft.com/office/drawing/2014/main" id="{C3BEF3FA-9147-DA6E-C9A4-2D0B7576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13" y="3581387"/>
            <a:ext cx="914400" cy="914400"/>
          </a:xfrm>
          <a:prstGeom prst="rect">
            <a:avLst/>
          </a:prstGeom>
        </p:spPr>
      </p:pic>
      <p:pic>
        <p:nvPicPr>
          <p:cNvPr id="7" name="Graphic 6" descr="Coins with solid fill">
            <a:extLst>
              <a:ext uri="{FF2B5EF4-FFF2-40B4-BE49-F238E27FC236}">
                <a16:creationId xmlns:a16="http://schemas.microsoft.com/office/drawing/2014/main" id="{821FA714-E72E-6EAC-983E-E4DA3B60C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80" y="4420735"/>
            <a:ext cx="914400" cy="914400"/>
          </a:xfrm>
          <a:prstGeom prst="rect">
            <a:avLst/>
          </a:prstGeom>
        </p:spPr>
      </p:pic>
      <p:pic>
        <p:nvPicPr>
          <p:cNvPr id="8" name="Graphic 7" descr="Coins with solid fill">
            <a:extLst>
              <a:ext uri="{FF2B5EF4-FFF2-40B4-BE49-F238E27FC236}">
                <a16:creationId xmlns:a16="http://schemas.microsoft.com/office/drawing/2014/main" id="{166C1E64-A406-F11A-996A-C696F244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135" y="4765956"/>
            <a:ext cx="914400" cy="914400"/>
          </a:xfrm>
          <a:prstGeom prst="rect">
            <a:avLst/>
          </a:prstGeom>
        </p:spPr>
      </p:pic>
      <p:sp>
        <p:nvSpPr>
          <p:cNvPr id="13" name="TextBox 12">
            <a:extLst>
              <a:ext uri="{FF2B5EF4-FFF2-40B4-BE49-F238E27FC236}">
                <a16:creationId xmlns:a16="http://schemas.microsoft.com/office/drawing/2014/main" id="{594D66BB-5E42-B116-7798-1BFCA5C9FD6C}"/>
              </a:ext>
            </a:extLst>
          </p:cNvPr>
          <p:cNvSpPr txBox="1"/>
          <p:nvPr/>
        </p:nvSpPr>
        <p:spPr>
          <a:xfrm>
            <a:off x="3654591" y="3198476"/>
            <a:ext cx="1092425" cy="2215991"/>
          </a:xfrm>
          <a:prstGeom prst="rect">
            <a:avLst/>
          </a:prstGeom>
          <a:noFill/>
        </p:spPr>
        <p:txBody>
          <a:bodyPr wrap="square" rtlCol="0">
            <a:spAutoFit/>
          </a:bodyPr>
          <a:lstStyle/>
          <a:p>
            <a:r>
              <a:rPr lang="en-US" sz="13800"/>
              <a:t>=</a:t>
            </a:r>
          </a:p>
        </p:txBody>
      </p:sp>
      <p:sp>
        <p:nvSpPr>
          <p:cNvPr id="14" name="TextBox 13">
            <a:extLst>
              <a:ext uri="{FF2B5EF4-FFF2-40B4-BE49-F238E27FC236}">
                <a16:creationId xmlns:a16="http://schemas.microsoft.com/office/drawing/2014/main" id="{35D985CD-2B80-CD74-E79A-06E26011AD22}"/>
              </a:ext>
            </a:extLst>
          </p:cNvPr>
          <p:cNvSpPr txBox="1"/>
          <p:nvPr/>
        </p:nvSpPr>
        <p:spPr>
          <a:xfrm>
            <a:off x="6621836" y="3612100"/>
            <a:ext cx="5254236" cy="1569660"/>
          </a:xfrm>
          <a:prstGeom prst="rect">
            <a:avLst/>
          </a:prstGeom>
          <a:noFill/>
        </p:spPr>
        <p:txBody>
          <a:bodyPr wrap="square" rtlCol="0">
            <a:spAutoFit/>
          </a:bodyPr>
          <a:lstStyle/>
          <a:p>
            <a:r>
              <a:rPr lang="en-US" sz="2400" b="1">
                <a:solidFill>
                  <a:srgbClr val="00AFB7"/>
                </a:solidFill>
              </a:rPr>
              <a:t>Delivery of more projects and programs that create </a:t>
            </a:r>
            <a:r>
              <a:rPr lang="en-US" sz="2400" b="1">
                <a:solidFill>
                  <a:srgbClr val="00AFB7"/>
                </a:solidFill>
                <a:effectLst/>
                <a:latin typeface="Calibri" panose="020F0502020204030204" pitchFamily="34" charset="0"/>
                <a:ea typeface="Calibri" panose="020F0502020204030204" pitchFamily="34" charset="0"/>
              </a:rPr>
              <a:t>safe, quality multimodal options for moving people and goods </a:t>
            </a:r>
            <a:br>
              <a:rPr lang="en-US" sz="2400" b="1">
                <a:solidFill>
                  <a:srgbClr val="00AFB7"/>
                </a:solidFill>
                <a:effectLst/>
                <a:latin typeface="Calibri" panose="020F0502020204030204" pitchFamily="34" charset="0"/>
                <a:ea typeface="Calibri" panose="020F0502020204030204" pitchFamily="34" charset="0"/>
              </a:rPr>
            </a:br>
            <a:r>
              <a:rPr lang="en-US" sz="2400" b="1">
                <a:solidFill>
                  <a:srgbClr val="00AFB7"/>
                </a:solidFill>
                <a:effectLst/>
                <a:latin typeface="Calibri" panose="020F0502020204030204" pitchFamily="34" charset="0"/>
                <a:ea typeface="Calibri" panose="020F0502020204030204" pitchFamily="34" charset="0"/>
              </a:rPr>
              <a:t>in the LB-ELA corridor communities.</a:t>
            </a:r>
            <a:endParaRPr lang="en-US" sz="2400" b="1">
              <a:solidFill>
                <a:srgbClr val="00AFB7"/>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1ACB1AF-6F47-1F09-235D-57F1AA3994C3}"/>
              </a:ext>
            </a:extLst>
          </p:cNvPr>
          <p:cNvSpPr txBox="1"/>
          <p:nvPr/>
        </p:nvSpPr>
        <p:spPr>
          <a:xfrm>
            <a:off x="2178724" y="3655527"/>
            <a:ext cx="1329982" cy="338554"/>
          </a:xfrm>
          <a:prstGeom prst="rect">
            <a:avLst/>
          </a:prstGeom>
          <a:noFill/>
        </p:spPr>
        <p:txBody>
          <a:bodyPr wrap="square" lIns="91440" tIns="45720" rIns="91440" bIns="45720" anchor="t">
            <a:spAutoFit/>
          </a:bodyPr>
          <a:lstStyle/>
          <a:p>
            <a:r>
              <a:rPr lang="en-US" sz="1600" i="1">
                <a:latin typeface="Calibri"/>
                <a:cs typeface="Calibri"/>
              </a:rPr>
              <a:t>Local (Metro)</a:t>
            </a:r>
            <a:endParaRPr lang="en-US" sz="1600" i="1"/>
          </a:p>
        </p:txBody>
      </p:sp>
      <p:sp>
        <p:nvSpPr>
          <p:cNvPr id="17" name="TextBox 16">
            <a:extLst>
              <a:ext uri="{FF2B5EF4-FFF2-40B4-BE49-F238E27FC236}">
                <a16:creationId xmlns:a16="http://schemas.microsoft.com/office/drawing/2014/main" id="{10FF667F-245C-9583-53FC-18DFD2B331FC}"/>
              </a:ext>
            </a:extLst>
          </p:cNvPr>
          <p:cNvSpPr txBox="1"/>
          <p:nvPr/>
        </p:nvSpPr>
        <p:spPr>
          <a:xfrm>
            <a:off x="1403913" y="4504572"/>
            <a:ext cx="774811" cy="338554"/>
          </a:xfrm>
          <a:prstGeom prst="rect">
            <a:avLst/>
          </a:prstGeom>
          <a:noFill/>
        </p:spPr>
        <p:txBody>
          <a:bodyPr wrap="square">
            <a:spAutoFit/>
          </a:bodyPr>
          <a:lstStyle/>
          <a:p>
            <a:r>
              <a:rPr lang="en-US" sz="1600" i="1">
                <a:latin typeface="Calibri" panose="020F0502020204030204" pitchFamily="34" charset="0"/>
              </a:rPr>
              <a:t>State</a:t>
            </a:r>
            <a:endParaRPr lang="en-US" sz="1600" i="1"/>
          </a:p>
        </p:txBody>
      </p:sp>
      <p:sp>
        <p:nvSpPr>
          <p:cNvPr id="18" name="TextBox 17">
            <a:extLst>
              <a:ext uri="{FF2B5EF4-FFF2-40B4-BE49-F238E27FC236}">
                <a16:creationId xmlns:a16="http://schemas.microsoft.com/office/drawing/2014/main" id="{A3749270-224C-230E-F191-B347CF3A733F}"/>
              </a:ext>
            </a:extLst>
          </p:cNvPr>
          <p:cNvSpPr txBox="1"/>
          <p:nvPr/>
        </p:nvSpPr>
        <p:spPr>
          <a:xfrm>
            <a:off x="2748873" y="4843126"/>
            <a:ext cx="914400" cy="338554"/>
          </a:xfrm>
          <a:prstGeom prst="rect">
            <a:avLst/>
          </a:prstGeom>
          <a:noFill/>
        </p:spPr>
        <p:txBody>
          <a:bodyPr wrap="square">
            <a:spAutoFit/>
          </a:bodyPr>
          <a:lstStyle/>
          <a:p>
            <a:r>
              <a:rPr lang="en-US" sz="1600" i="1">
                <a:latin typeface="Calibri" panose="020F0502020204030204" pitchFamily="34" charset="0"/>
              </a:rPr>
              <a:t>Federal</a:t>
            </a:r>
            <a:endParaRPr lang="en-US" sz="1600" i="1"/>
          </a:p>
        </p:txBody>
      </p:sp>
      <p:pic>
        <p:nvPicPr>
          <p:cNvPr id="20" name="Graphic 19" descr="Badge Follow with solid fill">
            <a:extLst>
              <a:ext uri="{FF2B5EF4-FFF2-40B4-BE49-F238E27FC236}">
                <a16:creationId xmlns:a16="http://schemas.microsoft.com/office/drawing/2014/main" id="{6D2D35CF-A13A-928D-10A8-7D8531A0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42" y="3552657"/>
            <a:ext cx="1644650" cy="1644650"/>
          </a:xfrm>
          <a:prstGeom prst="rect">
            <a:avLst/>
          </a:prstGeom>
        </p:spPr>
      </p:pic>
      <p:cxnSp>
        <p:nvCxnSpPr>
          <p:cNvPr id="9" name="Straight Arrow Connector 8">
            <a:extLst>
              <a:ext uri="{FF2B5EF4-FFF2-40B4-BE49-F238E27FC236}">
                <a16:creationId xmlns:a16="http://schemas.microsoft.com/office/drawing/2014/main" id="{5855AC5C-AA76-8F43-E288-AD4ECA21D4FB}"/>
              </a:ext>
            </a:extLst>
          </p:cNvPr>
          <p:cNvCxnSpPr>
            <a:cxnSpLocks/>
          </p:cNvCxnSpPr>
          <p:nvPr/>
        </p:nvCxnSpPr>
        <p:spPr>
          <a:xfrm flipV="1">
            <a:off x="1212233" y="4223380"/>
            <a:ext cx="265762" cy="2348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8EB1E-B5EB-FCBC-5DF4-E0842F394FF3}"/>
              </a:ext>
            </a:extLst>
          </p:cNvPr>
          <p:cNvCxnSpPr>
            <a:cxnSpLocks/>
          </p:cNvCxnSpPr>
          <p:nvPr/>
        </p:nvCxnSpPr>
        <p:spPr>
          <a:xfrm flipH="1" flipV="1">
            <a:off x="2220457" y="4448073"/>
            <a:ext cx="154314" cy="293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F87F227-21AF-FA89-C770-8BC355401F4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3618757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69043"/>
            <a:ext cx="10515600" cy="783281"/>
          </a:xfrm>
        </p:spPr>
        <p:txBody>
          <a:bodyPr/>
          <a:lstStyle/>
          <a:p>
            <a:r>
              <a:rPr lang="en-US"/>
              <a:t>Investment Plan 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174324" y="1761352"/>
            <a:ext cx="4752541" cy="4016484"/>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algn="ctr">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Total </a:t>
            </a:r>
            <a:r>
              <a:rPr lang="en-US" sz="1700" b="1">
                <a:solidFill>
                  <a:srgbClr val="000000"/>
                </a:solidFill>
                <a:latin typeface="Calibri" panose="020F0502020204030204"/>
              </a:rPr>
              <a:t>Measure R/M Investment</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Summary</a:t>
            </a:r>
            <a:endParaRPr lang="en-U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$449M</a:t>
            </a:r>
            <a:endParaRPr lang="en-US" sz="17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$69.5M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a:t>
            </a:r>
            <a:r>
              <a:rPr lang="en-US" sz="1700">
                <a:solidFill>
                  <a:schemeClr val="tx2">
                    <a:lumMod val="75000"/>
                  </a:schemeClr>
                </a:solidFill>
                <a:latin typeface="Calibri" panose="020F0502020204030204"/>
              </a:rPr>
              <a:t>62.5</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a:t>
            </a:r>
            <a:r>
              <a:rPr lang="en-US" sz="1700">
                <a:solidFill>
                  <a:schemeClr val="tx2">
                    <a:lumMod val="75000"/>
                  </a:schemeClr>
                </a:solidFill>
                <a:latin typeface="Calibri" panose="020F0502020204030204"/>
              </a:rPr>
              <a:t>317</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a:t>
            </a:r>
            <a:r>
              <a:rPr lang="en-US" sz="1700" b="1">
                <a:solidFill>
                  <a:schemeClr val="accent5">
                    <a:lumMod val="75000"/>
                  </a:schemeClr>
                </a:solidFill>
                <a:latin typeface="Calibri" panose="020F0502020204030204"/>
              </a:rPr>
              <a:t>294</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$2</a:t>
            </a:r>
            <a:r>
              <a:rPr lang="en-US" sz="1700">
                <a:solidFill>
                  <a:schemeClr val="accent5">
                    <a:lumMod val="75000"/>
                  </a:schemeClr>
                </a:solidFill>
                <a:latin typeface="Calibri" panose="020F0502020204030204"/>
              </a:rPr>
              <a:t>2.5</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$1</a:t>
            </a:r>
            <a:r>
              <a:rPr lang="en-US" sz="1700">
                <a:solidFill>
                  <a:schemeClr val="accent5">
                    <a:lumMod val="75000"/>
                  </a:schemeClr>
                </a:solidFill>
                <a:latin typeface="Calibri" panose="020F0502020204030204"/>
              </a:rPr>
              <a:t>4.7</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$256.5M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17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$743M</a:t>
            </a:r>
            <a:endParaRPr lang="en-US" sz="17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74324" y="6577524"/>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174324" y="1182161"/>
            <a:ext cx="4497568"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4155472221"/>
              </p:ext>
            </p:extLst>
          </p:nvPr>
        </p:nvGraphicFramePr>
        <p:xfrm>
          <a:off x="8537083" y="911717"/>
          <a:ext cx="3635310" cy="2711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2318474690"/>
              </p:ext>
            </p:extLst>
          </p:nvPr>
        </p:nvGraphicFramePr>
        <p:xfrm>
          <a:off x="4916534" y="911717"/>
          <a:ext cx="3823441" cy="278315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320324"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accent6">
                    <a:lumMod val="50000"/>
                  </a:schemeClr>
                </a:solidFill>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549561987"/>
              </p:ext>
            </p:extLst>
          </p:nvPr>
        </p:nvGraphicFramePr>
        <p:xfrm>
          <a:off x="6497878" y="3558300"/>
          <a:ext cx="4283777" cy="3068316"/>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30617" y="3168741"/>
            <a:ext cx="207147" cy="361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339859" y="3096740"/>
            <a:ext cx="179327" cy="44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7999026" y="5170765"/>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02EFE3F-603A-5C8E-9550-CF1BD3A2F16B}"/>
              </a:ext>
            </a:extLst>
          </p:cNvPr>
          <p:cNvSpPr txBox="1"/>
          <p:nvPr/>
        </p:nvSpPr>
        <p:spPr>
          <a:xfrm>
            <a:off x="10819841" y="5638805"/>
            <a:ext cx="13143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74E9A31F-51EC-9A06-7BC3-E0F433ECE8C7}"/>
              </a:ext>
            </a:extLst>
          </p:cNvPr>
          <p:cNvSpPr txBox="1"/>
          <p:nvPr/>
        </p:nvSpPr>
        <p:spPr>
          <a:xfrm>
            <a:off x="4167402" y="663829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881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CMIP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C89AE43-DF9D-81FF-DF3E-B38FF35E62D0}"/>
              </a:ext>
            </a:extLst>
          </p:cNvPr>
          <p:cNvGraphicFramePr>
            <a:graphicFrameLocks/>
          </p:cNvGraphicFramePr>
          <p:nvPr>
            <p:extLst>
              <p:ext uri="{D42A27DB-BD31-4B8C-83A1-F6EECF244321}">
                <p14:modId xmlns:p14="http://schemas.microsoft.com/office/powerpoint/2010/main" val="504658515"/>
              </p:ext>
            </p:extLst>
          </p:nvPr>
        </p:nvGraphicFramePr>
        <p:xfrm>
          <a:off x="407436" y="2623055"/>
          <a:ext cx="4283777" cy="30683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20326" y="419935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3" name="TextBox 12">
            <a:extLst>
              <a:ext uri="{FF2B5EF4-FFF2-40B4-BE49-F238E27FC236}">
                <a16:creationId xmlns:a16="http://schemas.microsoft.com/office/drawing/2014/main" id="{461CCAB7-BE74-713B-938E-5F41A5A0AC74}"/>
              </a:ext>
            </a:extLst>
          </p:cNvPr>
          <p:cNvSpPr txBox="1"/>
          <p:nvPr/>
        </p:nvSpPr>
        <p:spPr>
          <a:xfrm>
            <a:off x="6800470" y="6456198"/>
            <a:ext cx="39334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CC62FE60-53DA-AD02-C3E9-9A290AC0EE3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2415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80722"/>
            <a:ext cx="9045633" cy="429145"/>
          </a:xfrm>
        </p:spPr>
        <p:txBody>
          <a:bodyPr/>
          <a:lstStyle/>
          <a:p>
            <a:r>
              <a:rPr lang="en-US"/>
              <a:t>CBO Partnering Strategy</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14</a:t>
            </a:fld>
            <a:endParaRPr lang="en-US"/>
          </a:p>
        </p:txBody>
      </p:sp>
      <p:pic>
        <p:nvPicPr>
          <p:cNvPr id="6" name="Picture 5" descr="A picture containing diagram&#10;&#10;Description automatically generated">
            <a:extLst>
              <a:ext uri="{FF2B5EF4-FFF2-40B4-BE49-F238E27FC236}">
                <a16:creationId xmlns:a16="http://schemas.microsoft.com/office/drawing/2014/main" id="{5F2D953E-C30D-F147-3A7B-85ECCDE7C154}"/>
              </a:ext>
            </a:extLst>
          </p:cNvPr>
          <p:cNvPicPr>
            <a:picLocks noChangeAspect="1"/>
          </p:cNvPicPr>
          <p:nvPr/>
        </p:nvPicPr>
        <p:blipFill>
          <a:blip r:embed="rId4"/>
          <a:stretch>
            <a:fillRect/>
          </a:stretch>
        </p:blipFill>
        <p:spPr>
          <a:xfrm>
            <a:off x="6300099" y="1479697"/>
            <a:ext cx="5506378" cy="3898599"/>
          </a:xfrm>
          <a:prstGeom prst="rect">
            <a:avLst/>
          </a:prstGeom>
        </p:spPr>
      </p:pic>
      <p:sp>
        <p:nvSpPr>
          <p:cNvPr id="8" name="TextBox 7">
            <a:extLst>
              <a:ext uri="{FF2B5EF4-FFF2-40B4-BE49-F238E27FC236}">
                <a16:creationId xmlns:a16="http://schemas.microsoft.com/office/drawing/2014/main" id="{1148D321-9BAF-E4AD-6A76-6B47ACA59AA9}"/>
              </a:ext>
            </a:extLst>
          </p:cNvPr>
          <p:cNvSpPr txBox="1"/>
          <p:nvPr/>
        </p:nvSpPr>
        <p:spPr>
          <a:xfrm>
            <a:off x="203321" y="1166838"/>
            <a:ext cx="5892679" cy="4524315"/>
          </a:xfrm>
          <a:prstGeom prst="rect">
            <a:avLst/>
          </a:prstGeom>
          <a:noFill/>
        </p:spPr>
        <p:txBody>
          <a:bodyPr wrap="square" lIns="91440" tIns="45720" rIns="91440" bIns="45720" anchor="t">
            <a:spAutoFit/>
          </a:bodyPr>
          <a:lstStyle/>
          <a:p>
            <a:r>
              <a:rPr lang="en-US" b="1" kern="0">
                <a:solidFill>
                  <a:schemeClr val="accent1"/>
                </a:solidFill>
                <a:latin typeface="Calibri" panose="020F0502020204030204"/>
                <a:cs typeface="Calibri"/>
              </a:rPr>
              <a:t>Listen and learn. </a:t>
            </a:r>
            <a:r>
              <a:rPr lang="en-US" kern="0">
                <a:latin typeface="Calibri" panose="020F0502020204030204"/>
                <a:cs typeface="Calibri"/>
              </a:rPr>
              <a:t>This project has been guided by the pillars of </a:t>
            </a:r>
            <a:r>
              <a:rPr lang="en-US" b="1" kern="0">
                <a:latin typeface="Calibri" panose="020F0502020204030204"/>
                <a:cs typeface="Calibri"/>
              </a:rPr>
              <a:t>Metro's Equity Platform</a:t>
            </a:r>
            <a:r>
              <a:rPr lang="en-US" kern="0">
                <a:latin typeface="Calibri" panose="020F0502020204030204"/>
                <a:cs typeface="Calibri"/>
              </a:rPr>
              <a:t>. Under the Listen and Learn Pillar, Metro has and continues to </a:t>
            </a:r>
            <a:r>
              <a:rPr lang="en-US" b="1" kern="0">
                <a:latin typeface="Calibri" panose="020F0502020204030204"/>
                <a:cs typeface="Calibri"/>
              </a:rPr>
              <a:t>partner with Community-Based Organizations (CBOs) </a:t>
            </a:r>
            <a:r>
              <a:rPr lang="en-US" kern="0">
                <a:latin typeface="Calibri" panose="020F0502020204030204"/>
                <a:cs typeface="Calibri"/>
              </a:rPr>
              <a:t>to inform the</a:t>
            </a:r>
            <a:r>
              <a:rPr lang="en-US" b="1" kern="0">
                <a:latin typeface="Calibri" panose="020F0502020204030204"/>
                <a:cs typeface="Calibri"/>
              </a:rPr>
              <a:t> </a:t>
            </a:r>
            <a:r>
              <a:rPr lang="en-US" kern="0">
                <a:latin typeface="Calibri" panose="020F0502020204030204"/>
                <a:cs typeface="Calibri"/>
              </a:rPr>
              <a:t>project's engagement strategy and materials.</a:t>
            </a:r>
            <a:br>
              <a:rPr lang="en-US" kern="0">
                <a:latin typeface="Calibri" panose="020F0502020204030204"/>
                <a:cs typeface="Calibri"/>
              </a:rPr>
            </a:br>
            <a:endParaRPr lang="en-US" kern="0">
              <a:solidFill>
                <a:prstClr val="black"/>
              </a:solidFill>
              <a:latin typeface="Calibri" panose="020F0502020204030204"/>
              <a:ea typeface="Calibri"/>
              <a:cs typeface="Calibri"/>
            </a:endParaRPr>
          </a:p>
          <a:p>
            <a:r>
              <a:rPr lang="en-US" b="1" kern="0">
                <a:solidFill>
                  <a:schemeClr val="accent1"/>
                </a:solidFill>
                <a:latin typeface="Calibri" panose="020F0502020204030204"/>
                <a:cs typeface="Calibri"/>
              </a:rPr>
              <a:t>Build trust. </a:t>
            </a:r>
            <a:r>
              <a:rPr lang="en-US" kern="0">
                <a:solidFill>
                  <a:srgbClr val="000000"/>
                </a:solidFill>
                <a:latin typeface="Calibri" panose="020F0502020204030204"/>
                <a:cs typeface="Calibri"/>
              </a:rPr>
              <a:t>By working with these trusted community partners, Metro aims to rebuild trust with corridor communities that has eroded over the years. The goal of this</a:t>
            </a:r>
            <a:r>
              <a:rPr lang="en-US" kern="0">
                <a:latin typeface="Calibri" panose="020F0502020204030204"/>
                <a:cs typeface="Calibri"/>
              </a:rPr>
              <a:t> engagement is to </a:t>
            </a:r>
            <a:r>
              <a:rPr lang="en-US" b="1" kern="0">
                <a:latin typeface="Calibri" panose="020F0502020204030204"/>
                <a:cs typeface="Calibri"/>
              </a:rPr>
              <a:t>share and gather feedback </a:t>
            </a:r>
            <a:r>
              <a:rPr lang="en-US" kern="0">
                <a:latin typeface="Calibri" panose="020F0502020204030204"/>
                <a:cs typeface="Calibri"/>
              </a:rPr>
              <a:t>on the Draft Investment Plan in a </a:t>
            </a:r>
            <a:r>
              <a:rPr lang="en-US" b="1" kern="0">
                <a:latin typeface="Calibri" panose="020F0502020204030204"/>
                <a:cs typeface="Calibri"/>
              </a:rPr>
              <a:t>clear, open, and accessible manner</a:t>
            </a:r>
            <a:r>
              <a:rPr lang="en-US" kern="0">
                <a:latin typeface="Calibri" panose="020F0502020204030204"/>
                <a:cs typeface="Calibri"/>
              </a:rPr>
              <a:t>. </a:t>
            </a:r>
            <a:endParaRPr lang="en-US"/>
          </a:p>
          <a:p>
            <a:endParaRPr lang="en-US" kern="0">
              <a:solidFill>
                <a:prstClr val="black"/>
              </a:solidFill>
              <a:latin typeface="Calibri" panose="020F0502020204030204"/>
              <a:cs typeface="Calibri"/>
            </a:endParaRPr>
          </a:p>
          <a:p>
            <a:pPr>
              <a:defRPr/>
            </a:pPr>
            <a:r>
              <a:rPr lang="en-US" b="1" kern="0">
                <a:solidFill>
                  <a:schemeClr val="accent1"/>
                </a:solidFill>
                <a:latin typeface="Calibri" panose="020F0502020204030204"/>
                <a:cs typeface="Calibri"/>
              </a:rPr>
              <a:t>Targeted Outreach. </a:t>
            </a:r>
            <a:r>
              <a:rPr lang="en-US" kern="0">
                <a:solidFill>
                  <a:srgbClr val="000000"/>
                </a:solidFill>
                <a:latin typeface="Calibri" panose="020F0502020204030204"/>
                <a:cs typeface="Calibri"/>
              </a:rPr>
              <a:t> The CBOs enlisted are respected and trusted leaders within each of their communities, who</a:t>
            </a:r>
            <a:r>
              <a:rPr lang="en-US" kern="0">
                <a:latin typeface="Calibri" panose="020F0502020204030204"/>
                <a:cs typeface="Calibri"/>
              </a:rPr>
              <a:t> can a help us reach more community members, especially people from </a:t>
            </a:r>
            <a:r>
              <a:rPr lang="en-US" b="1" kern="0">
                <a:latin typeface="Calibri" panose="020F0502020204030204"/>
                <a:cs typeface="Calibri"/>
              </a:rPr>
              <a:t>underrepresented and impacted neighborhoods</a:t>
            </a:r>
            <a:r>
              <a:rPr lang="en-US" kern="0">
                <a:latin typeface="Calibri" panose="020F0502020204030204"/>
                <a:cs typeface="Calibri"/>
              </a:rPr>
              <a:t>. </a:t>
            </a:r>
            <a:endParaRPr lang="en-US" kern="0">
              <a:solidFill>
                <a:prstClr val="black"/>
              </a:solidFill>
              <a:latin typeface="Calibri" panose="020F0502020204030204"/>
              <a:cs typeface="Calibri"/>
            </a:endParaRPr>
          </a:p>
        </p:txBody>
      </p:sp>
      <p:sp>
        <p:nvSpPr>
          <p:cNvPr id="4" name="TextBox 1">
            <a:extLst>
              <a:ext uri="{FF2B5EF4-FFF2-40B4-BE49-F238E27FC236}">
                <a16:creationId xmlns:a16="http://schemas.microsoft.com/office/drawing/2014/main" id="{1C7B0297-A7B6-3D9D-F272-B9C336A322C9}"/>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43895242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45106"/>
            <a:ext cx="10467513" cy="429145"/>
          </a:xfrm>
        </p:spPr>
        <p:txBody>
          <a:bodyPr/>
          <a:lstStyle/>
          <a:p>
            <a:r>
              <a:rPr lang="en-US"/>
              <a:t>Task Force</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74279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10A68F-5ABF-FB01-DC23-9E045C21B30E}"/>
              </a:ext>
            </a:extLst>
          </p:cNvPr>
          <p:cNvPicPr>
            <a:picLocks noChangeAspect="1"/>
          </p:cNvPicPr>
          <p:nvPr/>
        </p:nvPicPr>
        <p:blipFill rotWithShape="1">
          <a:blip r:embed="rId4"/>
          <a:srcRect l="2650" t="1062" r="79623" b="27309"/>
          <a:stretch/>
        </p:blipFill>
        <p:spPr>
          <a:xfrm>
            <a:off x="11298869" y="178832"/>
            <a:ext cx="673248" cy="587376"/>
          </a:xfrm>
          <a:prstGeom prst="rect">
            <a:avLst/>
          </a:prstGeom>
          <a:ln>
            <a:solidFill>
              <a:schemeClr val="bg1">
                <a:lumMod val="95000"/>
              </a:schemeClr>
            </a:solidFill>
          </a:ln>
        </p:spPr>
      </p:pic>
      <p:grpSp>
        <p:nvGrpSpPr>
          <p:cNvPr id="18" name="Group 17">
            <a:extLst>
              <a:ext uri="{FF2B5EF4-FFF2-40B4-BE49-F238E27FC236}">
                <a16:creationId xmlns:a16="http://schemas.microsoft.com/office/drawing/2014/main" id="{8D533E31-F4D6-489C-2000-AE75EF0938AA}"/>
              </a:ext>
            </a:extLst>
          </p:cNvPr>
          <p:cNvGrpSpPr/>
          <p:nvPr/>
        </p:nvGrpSpPr>
        <p:grpSpPr>
          <a:xfrm>
            <a:off x="312106" y="1035425"/>
            <a:ext cx="11317518" cy="5615569"/>
            <a:chOff x="131304" y="928790"/>
            <a:chExt cx="13965014" cy="6929213"/>
          </a:xfrm>
        </p:grpSpPr>
        <p:sp>
          <p:nvSpPr>
            <p:cNvPr id="5" name="Title 1">
              <a:extLst>
                <a:ext uri="{FF2B5EF4-FFF2-40B4-BE49-F238E27FC236}">
                  <a16:creationId xmlns:a16="http://schemas.microsoft.com/office/drawing/2014/main" id="{4AEDC49B-7B55-8BAE-D9F1-92A4C6AC1045}"/>
                </a:ext>
              </a:extLst>
            </p:cNvPr>
            <p:cNvSpPr txBox="1">
              <a:spLocks/>
            </p:cNvSpPr>
            <p:nvPr/>
          </p:nvSpPr>
          <p:spPr>
            <a:xfrm>
              <a:off x="2011246" y="3286666"/>
              <a:ext cx="9045633" cy="42914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solidFill>
                  <a:srgbClr val="FF0000"/>
                </a:solidFill>
                <a:ea typeface="Calibri"/>
                <a:cs typeface="Calibri"/>
              </a:endParaRPr>
            </a:p>
          </p:txBody>
        </p:sp>
        <p:pic>
          <p:nvPicPr>
            <p:cNvPr id="1026" name="Picture 2" descr="Home">
              <a:extLst>
                <a:ext uri="{FF2B5EF4-FFF2-40B4-BE49-F238E27FC236}">
                  <a16:creationId xmlns:a16="http://schemas.microsoft.com/office/drawing/2014/main" id="{26B783DC-5596-11CB-C48A-54942F182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5" y="1299411"/>
              <a:ext cx="1590611" cy="29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ham Christie Named COO of the Alameda Corridor Transportation Authority  | Business Wire">
              <a:extLst>
                <a:ext uri="{FF2B5EF4-FFF2-40B4-BE49-F238E27FC236}">
                  <a16:creationId xmlns:a16="http://schemas.microsoft.com/office/drawing/2014/main" id="{D35B26B2-FD81-2101-7A02-6AB8DB60B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813" y="928790"/>
              <a:ext cx="970079" cy="867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clyx welcomes freight railway BNSF to consortium and John Lovenburg to  its executive advisory board | Agilyx">
              <a:extLst>
                <a:ext uri="{FF2B5EF4-FFF2-40B4-BE49-F238E27FC236}">
                  <a16:creationId xmlns:a16="http://schemas.microsoft.com/office/drawing/2014/main" id="{2D0D1D90-A3E9-39C0-D709-8F70B3FFE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656" b="30129"/>
            <a:stretch/>
          </p:blipFill>
          <p:spPr bwMode="auto">
            <a:xfrm>
              <a:off x="4086202" y="1168550"/>
              <a:ext cx="2188413" cy="63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 In">
              <a:extLst>
                <a:ext uri="{FF2B5EF4-FFF2-40B4-BE49-F238E27FC236}">
                  <a16:creationId xmlns:a16="http://schemas.microsoft.com/office/drawing/2014/main" id="{4B159788-EBEB-E8F1-CB34-04D809BD5B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912" y="1043512"/>
              <a:ext cx="1238246" cy="101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teway Cities Council Of Governments 2022 Accomplishments">
              <a:extLst>
                <a:ext uri="{FF2B5EF4-FFF2-40B4-BE49-F238E27FC236}">
                  <a16:creationId xmlns:a16="http://schemas.microsoft.com/office/drawing/2014/main" id="{A0583A75-8C72-7F07-1885-37CE28AED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62" y="3915424"/>
              <a:ext cx="1649473" cy="77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werForward - CALSTART">
              <a:extLst>
                <a:ext uri="{FF2B5EF4-FFF2-40B4-BE49-F238E27FC236}">
                  <a16:creationId xmlns:a16="http://schemas.microsoft.com/office/drawing/2014/main" id="{C73536A4-69F8-94CB-6D23-E99CA1903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6549" y="1074019"/>
              <a:ext cx="894112" cy="9474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 Coalition for Clean Air">
              <a:extLst>
                <a:ext uri="{FF2B5EF4-FFF2-40B4-BE49-F238E27FC236}">
                  <a16:creationId xmlns:a16="http://schemas.microsoft.com/office/drawing/2014/main" id="{9A8CE3EB-8EDB-7015-C26D-773D21AA9E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6797" y="1211620"/>
              <a:ext cx="1600160" cy="705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mmunities for a Better Environment">
              <a:extLst>
                <a:ext uri="{FF2B5EF4-FFF2-40B4-BE49-F238E27FC236}">
                  <a16:creationId xmlns:a16="http://schemas.microsoft.com/office/drawing/2014/main" id="{0E542BB3-9D6E-DA9A-58DE-8DD02D0592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5" b="13886"/>
            <a:stretch/>
          </p:blipFill>
          <p:spPr bwMode="auto">
            <a:xfrm>
              <a:off x="12863551" y="928790"/>
              <a:ext cx="1067180" cy="1104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s Angeles County Board of Supervisors | Los Angeles CA">
              <a:extLst>
                <a:ext uri="{FF2B5EF4-FFF2-40B4-BE49-F238E27FC236}">
                  <a16:creationId xmlns:a16="http://schemas.microsoft.com/office/drawing/2014/main" id="{93F5AFA9-E188-E8BA-E5B0-352BE539914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89" t="13762" r="8666" b="20389"/>
            <a:stretch/>
          </p:blipFill>
          <p:spPr bwMode="auto">
            <a:xfrm>
              <a:off x="2264037" y="3698210"/>
              <a:ext cx="1491576" cy="1163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out - Earthjustice">
              <a:extLst>
                <a:ext uri="{FF2B5EF4-FFF2-40B4-BE49-F238E27FC236}">
                  <a16:creationId xmlns:a16="http://schemas.microsoft.com/office/drawing/2014/main" id="{1A22F8CD-7F10-BC3B-4B54-7326D2A0E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62" y="2500417"/>
              <a:ext cx="1819554" cy="3631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YCEJ (@EYCEJ) / X">
              <a:extLst>
                <a:ext uri="{FF2B5EF4-FFF2-40B4-BE49-F238E27FC236}">
                  <a16:creationId xmlns:a16="http://schemas.microsoft.com/office/drawing/2014/main" id="{EA29C82E-733D-BB08-8EAE-8837811DE0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17" b="8187"/>
            <a:stretch/>
          </p:blipFill>
          <p:spPr bwMode="auto">
            <a:xfrm>
              <a:off x="2307359" y="2232434"/>
              <a:ext cx="1205478" cy="10427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rbor Trucking Association: welcome all members! - Truck Sales Long Beach  &amp; Los Angeles">
              <a:extLst>
                <a:ext uri="{FF2B5EF4-FFF2-40B4-BE49-F238E27FC236}">
                  <a16:creationId xmlns:a16="http://schemas.microsoft.com/office/drawing/2014/main" id="{C77CFE5E-4215-B582-3D45-DCBEDFBBBA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8625" y="5105316"/>
              <a:ext cx="1169959" cy="11699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ted We Stand | Team 848">
              <a:extLst>
                <a:ext uri="{FF2B5EF4-FFF2-40B4-BE49-F238E27FC236}">
                  <a16:creationId xmlns:a16="http://schemas.microsoft.com/office/drawing/2014/main" id="{6DCB6480-4CB6-468F-7E46-20BDB0BD5D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0187" y="6631376"/>
              <a:ext cx="905911"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s Angeles County Business Federation">
              <a:extLst>
                <a:ext uri="{FF2B5EF4-FFF2-40B4-BE49-F238E27FC236}">
                  <a16:creationId xmlns:a16="http://schemas.microsoft.com/office/drawing/2014/main" id="{85451E54-4D2C-5E8F-186F-8C3B53FE6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28744" y="2431799"/>
              <a:ext cx="1525437" cy="8175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zFed - LA County Public Works - BizFed">
              <a:extLst>
                <a:ext uri="{FF2B5EF4-FFF2-40B4-BE49-F238E27FC236}">
                  <a16:creationId xmlns:a16="http://schemas.microsoft.com/office/drawing/2014/main" id="{F197B56E-4B1E-31F9-F6E0-054B6BC61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601" y="3822497"/>
              <a:ext cx="1104796" cy="9124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70C66C4-B01F-0A48-AECF-739CBC6E694F}"/>
                </a:ext>
              </a:extLst>
            </p:cNvPr>
            <p:cNvGrpSpPr/>
            <p:nvPr/>
          </p:nvGrpSpPr>
          <p:grpSpPr>
            <a:xfrm>
              <a:off x="10298516" y="2250761"/>
              <a:ext cx="1516721" cy="1205256"/>
              <a:chOff x="6476088" y="3568222"/>
              <a:chExt cx="1682318" cy="1336847"/>
            </a:xfrm>
          </p:grpSpPr>
          <p:pic>
            <p:nvPicPr>
              <p:cNvPr id="1056" name="Picture 32" descr="LAEDC | Los Angeles County Economic Development Corporation">
                <a:extLst>
                  <a:ext uri="{FF2B5EF4-FFF2-40B4-BE49-F238E27FC236}">
                    <a16:creationId xmlns:a16="http://schemas.microsoft.com/office/drawing/2014/main" id="{E5DC9AAA-95B9-7034-A95F-B72A014C21A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977"/>
              <a:stretch/>
            </p:blipFill>
            <p:spPr bwMode="auto">
              <a:xfrm>
                <a:off x="6476088" y="4318739"/>
                <a:ext cx="1682318"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os Angeles County Economic Development Corporation (LAEDC) | LinkedIn">
                <a:extLst>
                  <a:ext uri="{FF2B5EF4-FFF2-40B4-BE49-F238E27FC236}">
                    <a16:creationId xmlns:a16="http://schemas.microsoft.com/office/drawing/2014/main" id="{77130ABA-281A-C5FF-AE9C-1F52005E32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15133" y="3568222"/>
                <a:ext cx="804227" cy="8042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36" descr="LAUSD Schools To Remain Closed Through At Least May 1 Amid Coronavirus  Crisis – Deadline">
              <a:extLst>
                <a:ext uri="{FF2B5EF4-FFF2-40B4-BE49-F238E27FC236}">
                  <a16:creationId xmlns:a16="http://schemas.microsoft.com/office/drawing/2014/main" id="{F4E3339E-2F59-92DF-873E-865135AD379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1423" r="22983"/>
            <a:stretch/>
          </p:blipFill>
          <p:spPr bwMode="auto">
            <a:xfrm>
              <a:off x="6662273" y="2299650"/>
              <a:ext cx="1091525" cy="11031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ources for Renters – LB United">
              <a:extLst>
                <a:ext uri="{FF2B5EF4-FFF2-40B4-BE49-F238E27FC236}">
                  <a16:creationId xmlns:a16="http://schemas.microsoft.com/office/drawing/2014/main" id="{2418E032-6376-F88F-4076-1E78A79DB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9964" y="2533479"/>
              <a:ext cx="1526947" cy="6380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ong Beach Alliance for Children with Asthma We CAN Control Asthma Now. -  ppt download">
              <a:extLst>
                <a:ext uri="{FF2B5EF4-FFF2-40B4-BE49-F238E27FC236}">
                  <a16:creationId xmlns:a16="http://schemas.microsoft.com/office/drawing/2014/main" id="{1B79C7F5-8D90-0025-C739-FA9082726B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2868" y="4990358"/>
              <a:ext cx="1851132" cy="1386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ong Beach Transit COVID-19 Response | AFSCME District Council 36">
              <a:extLst>
                <a:ext uri="{FF2B5EF4-FFF2-40B4-BE49-F238E27FC236}">
                  <a16:creationId xmlns:a16="http://schemas.microsoft.com/office/drawing/2014/main" id="{66B2DD6C-D141-45B9-AB52-6C768CDB7C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50560" y="6410319"/>
              <a:ext cx="1764878" cy="138271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ome - The California Endowment">
              <a:extLst>
                <a:ext uri="{FF2B5EF4-FFF2-40B4-BE49-F238E27FC236}">
                  <a16:creationId xmlns:a16="http://schemas.microsoft.com/office/drawing/2014/main" id="{9C09502B-719C-DCD4-1E4A-5651D88B32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304" y="7271673"/>
              <a:ext cx="1868926"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SULB's Center for International Trade &amp; Transportation (CITT) Receives a  Five-year Grant Renewal | CSULB">
              <a:extLst>
                <a:ext uri="{FF2B5EF4-FFF2-40B4-BE49-F238E27FC236}">
                  <a16:creationId xmlns:a16="http://schemas.microsoft.com/office/drawing/2014/main" id="{6C2A722C-D80E-C25A-FBF5-87C0E996A1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014" y="6572178"/>
              <a:ext cx="151538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ome Page">
              <a:extLst>
                <a:ext uri="{FF2B5EF4-FFF2-40B4-BE49-F238E27FC236}">
                  <a16:creationId xmlns:a16="http://schemas.microsoft.com/office/drawing/2014/main" id="{EB6DF238-185E-A694-E40B-0AC58FFCE8B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585" r="19489"/>
            <a:stretch/>
          </p:blipFill>
          <p:spPr bwMode="auto">
            <a:xfrm>
              <a:off x="8513012" y="2365421"/>
              <a:ext cx="123755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ong Beach Residents Empowered">
              <a:extLst>
                <a:ext uri="{FF2B5EF4-FFF2-40B4-BE49-F238E27FC236}">
                  <a16:creationId xmlns:a16="http://schemas.microsoft.com/office/drawing/2014/main" id="{D85BD809-3155-12E4-4C76-9FACC6550F5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467292" y="5102920"/>
              <a:ext cx="1533939" cy="58737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PA - Pacific Southwest (@EPAregion9) / X">
              <a:extLst>
                <a:ext uri="{FF2B5EF4-FFF2-40B4-BE49-F238E27FC236}">
                  <a16:creationId xmlns:a16="http://schemas.microsoft.com/office/drawing/2014/main" id="{0CDD4C0D-A5EE-25BE-0037-02C951EEC2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414" y="52484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tson Land Company | LinkedIn">
              <a:extLst>
                <a:ext uri="{FF2B5EF4-FFF2-40B4-BE49-F238E27FC236}">
                  <a16:creationId xmlns:a16="http://schemas.microsoft.com/office/drawing/2014/main" id="{52970DB9-BDA4-16AC-7603-79E90F95D7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44545" y="67169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BREATHE California of Los Angeles County - GuideStar Profile">
              <a:extLst>
                <a:ext uri="{FF2B5EF4-FFF2-40B4-BE49-F238E27FC236}">
                  <a16:creationId xmlns:a16="http://schemas.microsoft.com/office/drawing/2014/main" id="{122F4414-82B0-608D-9489-6FBBBC264AF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05182" y="5440670"/>
              <a:ext cx="2067069" cy="62163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METRANS, a.s. | Prague">
              <a:extLst>
                <a:ext uri="{FF2B5EF4-FFF2-40B4-BE49-F238E27FC236}">
                  <a16:creationId xmlns:a16="http://schemas.microsoft.com/office/drawing/2014/main" id="{CDDAC300-D115-5223-4F5F-3095059FE13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8520" t="32808" r="18259" b="33554"/>
            <a:stretch/>
          </p:blipFill>
          <p:spPr bwMode="auto">
            <a:xfrm>
              <a:off x="6364466" y="7202582"/>
              <a:ext cx="1851132" cy="65542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etrolink">
              <a:extLst>
                <a:ext uri="{FF2B5EF4-FFF2-40B4-BE49-F238E27FC236}">
                  <a16:creationId xmlns:a16="http://schemas.microsoft.com/office/drawing/2014/main" id="{75D78CF1-ED30-3480-EDBD-2D524D38548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0045" b="21068"/>
            <a:stretch/>
          </p:blipFill>
          <p:spPr bwMode="auto">
            <a:xfrm>
              <a:off x="338399" y="6272648"/>
              <a:ext cx="1454736" cy="85664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RDC — Chicago Actors' Call to Action">
              <a:extLst>
                <a:ext uri="{FF2B5EF4-FFF2-40B4-BE49-F238E27FC236}">
                  <a16:creationId xmlns:a16="http://schemas.microsoft.com/office/drawing/2014/main" id="{808C14F8-32D5-9FEB-1FFB-784F82399AF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8782" t="9856" r="10565" b="11581"/>
            <a:stretch/>
          </p:blipFill>
          <p:spPr bwMode="auto">
            <a:xfrm>
              <a:off x="6469755" y="6410319"/>
              <a:ext cx="1678713" cy="69000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FOR IMMEDIATE RELEASE Contact: Jessica Alvarenga June 21, 2021  jalvarenga@pmsasip.com 562-432-4042 Container Dwell Time is Slig">
              <a:extLst>
                <a:ext uri="{FF2B5EF4-FFF2-40B4-BE49-F238E27FC236}">
                  <a16:creationId xmlns:a16="http://schemas.microsoft.com/office/drawing/2014/main" id="{9D4A659D-9A47-AA3E-80D5-5485A8DF4C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43693" y="6037541"/>
              <a:ext cx="1952625"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ort of Long Beach launches new branding and website • Long Beach Post News">
              <a:extLst>
                <a:ext uri="{FF2B5EF4-FFF2-40B4-BE49-F238E27FC236}">
                  <a16:creationId xmlns:a16="http://schemas.microsoft.com/office/drawing/2014/main" id="{04FAFBEC-2C30-21B6-E4BE-6BD63093532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6329" y="3881408"/>
              <a:ext cx="1914552" cy="76582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ort of Los Angeles | Los Angeles CA">
              <a:extLst>
                <a:ext uri="{FF2B5EF4-FFF2-40B4-BE49-F238E27FC236}">
                  <a16:creationId xmlns:a16="http://schemas.microsoft.com/office/drawing/2014/main" id="{663E7929-1687-EE2D-7DB1-ABC7F42786A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56444" y="3698210"/>
              <a:ext cx="1222154" cy="12221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South Coast Air Quality Management District (South Coast AQMD) air quality  contributor profile | IQAir">
              <a:extLst>
                <a:ext uri="{FF2B5EF4-FFF2-40B4-BE49-F238E27FC236}">
                  <a16:creationId xmlns:a16="http://schemas.microsoft.com/office/drawing/2014/main" id="{058FB195-D203-06B7-FF09-E8CECAD67B9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5657" y="4915337"/>
              <a:ext cx="1357311" cy="13573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outheast LA Collaborative – Transforming communities">
              <a:extLst>
                <a:ext uri="{FF2B5EF4-FFF2-40B4-BE49-F238E27FC236}">
                  <a16:creationId xmlns:a16="http://schemas.microsoft.com/office/drawing/2014/main" id="{80AA93B7-66F9-1BE1-3C9E-EE1FFFB5C64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39963" y="3796626"/>
              <a:ext cx="1619033" cy="941682"/>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SCAG logo - Coalition for Clean Air">
              <a:extLst>
                <a:ext uri="{FF2B5EF4-FFF2-40B4-BE49-F238E27FC236}">
                  <a16:creationId xmlns:a16="http://schemas.microsoft.com/office/drawing/2014/main" id="{BFC87531-FB30-24D1-C7CF-F6FEDBAE56E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68418" y="3739372"/>
              <a:ext cx="1446087" cy="974652"/>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C063B055-0CA3-0650-05C0-2377456C166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87383" y="5085461"/>
              <a:ext cx="1020912"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SC Equity Research Institute | Los Angeles CA">
              <a:extLst>
                <a:ext uri="{FF2B5EF4-FFF2-40B4-BE49-F238E27FC236}">
                  <a16:creationId xmlns:a16="http://schemas.microsoft.com/office/drawing/2014/main" id="{55B635F7-937C-6D4C-3A77-C9F63CF3A212}"/>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6812" t="16004" b="10734"/>
            <a:stretch/>
          </p:blipFill>
          <p:spPr bwMode="auto">
            <a:xfrm>
              <a:off x="12492506" y="6832591"/>
              <a:ext cx="1283886" cy="101385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444892F7-7ED0-97D3-26E1-1268A9C1012B}"/>
              </a:ext>
            </a:extLst>
          </p:cNvPr>
          <p:cNvSpPr txBox="1"/>
          <p:nvPr/>
        </p:nvSpPr>
        <p:spPr>
          <a:xfrm>
            <a:off x="3936037" y="664162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Rectangle 2">
            <a:extLst>
              <a:ext uri="{FF2B5EF4-FFF2-40B4-BE49-F238E27FC236}">
                <a16:creationId xmlns:a16="http://schemas.microsoft.com/office/drawing/2014/main" id="{9D13DA17-87CC-9F84-9E6A-63C7C2D7A055}"/>
              </a:ext>
            </a:extLst>
          </p:cNvPr>
          <p:cNvSpPr/>
          <p:nvPr/>
        </p:nvSpPr>
        <p:spPr>
          <a:xfrm>
            <a:off x="10092765" y="4371822"/>
            <a:ext cx="1538074" cy="65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eamsters 848 (@Teamsters848) / X">
            <a:extLst>
              <a:ext uri="{FF2B5EF4-FFF2-40B4-BE49-F238E27FC236}">
                <a16:creationId xmlns:a16="http://schemas.microsoft.com/office/drawing/2014/main" id="{EAEE6FC2-1D37-CFF6-88AE-3A2E02F2A506}"/>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020" t="8087" r="13735" b="6715"/>
          <a:stretch/>
        </p:blipFill>
        <p:spPr bwMode="auto">
          <a:xfrm>
            <a:off x="10533598" y="4186679"/>
            <a:ext cx="706581" cy="8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153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C99381-FC16-B6AD-15B5-2BD2258D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93" y="3622946"/>
            <a:ext cx="2091842" cy="1467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8AD105-E073-9D7B-285F-7F256AB67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54" y="2795526"/>
            <a:ext cx="2055507" cy="1423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24540"/>
            <a:ext cx="9045633" cy="429145"/>
          </a:xfrm>
        </p:spPr>
        <p:txBody>
          <a:bodyPr/>
          <a:lstStyle/>
          <a:p>
            <a:r>
              <a:rPr lang="en-US"/>
              <a:t>Community Leadership Committee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C8D27-C984-6E12-1DD6-00249BB3AAA5}"/>
              </a:ext>
            </a:extLst>
          </p:cNvPr>
          <p:cNvPicPr>
            <a:picLocks noChangeAspect="1"/>
          </p:cNvPicPr>
          <p:nvPr/>
        </p:nvPicPr>
        <p:blipFill rotWithShape="1">
          <a:blip r:embed="rId6"/>
          <a:srcRect l="27855" t="481" r="54418" b="27890"/>
          <a:stretch/>
        </p:blipFill>
        <p:spPr>
          <a:xfrm>
            <a:off x="11298869" y="178832"/>
            <a:ext cx="673248" cy="587376"/>
          </a:xfrm>
          <a:prstGeom prst="rect">
            <a:avLst/>
          </a:prstGeom>
          <a:ln>
            <a:solidFill>
              <a:schemeClr val="bg1">
                <a:lumMod val="95000"/>
              </a:schemeClr>
            </a:solidFill>
          </a:ln>
        </p:spPr>
      </p:pic>
      <p:grpSp>
        <p:nvGrpSpPr>
          <p:cNvPr id="24" name="Group 23">
            <a:extLst>
              <a:ext uri="{FF2B5EF4-FFF2-40B4-BE49-F238E27FC236}">
                <a16:creationId xmlns:a16="http://schemas.microsoft.com/office/drawing/2014/main" id="{7B572E2D-502E-C400-35A9-1B1963BCDEC7}"/>
              </a:ext>
            </a:extLst>
          </p:cNvPr>
          <p:cNvGrpSpPr/>
          <p:nvPr/>
        </p:nvGrpSpPr>
        <p:grpSpPr>
          <a:xfrm>
            <a:off x="7829669" y="1021780"/>
            <a:ext cx="4310810" cy="5811841"/>
            <a:chOff x="5576154" y="54822"/>
            <a:chExt cx="6661986" cy="8981692"/>
          </a:xfrm>
        </p:grpSpPr>
        <p:pic>
          <p:nvPicPr>
            <p:cNvPr id="22" name="Picture 21" descr="A group of people standing in front of a bus&#10;&#10;Description automatically generated">
              <a:extLst>
                <a:ext uri="{FF2B5EF4-FFF2-40B4-BE49-F238E27FC236}">
                  <a16:creationId xmlns:a16="http://schemas.microsoft.com/office/drawing/2014/main" id="{F733CBE7-33AB-0C49-E74B-D8C99A4E5600}"/>
                </a:ext>
              </a:extLst>
            </p:cNvPr>
            <p:cNvPicPr>
              <a:picLocks noChangeAspect="1"/>
            </p:cNvPicPr>
            <p:nvPr/>
          </p:nvPicPr>
          <p:blipFill rotWithShape="1">
            <a:blip r:embed="rId7"/>
            <a:srcRect l="3909" t="29188" r="64" b="13709"/>
            <a:stretch/>
          </p:blipFill>
          <p:spPr>
            <a:xfrm>
              <a:off x="5592412" y="54822"/>
              <a:ext cx="6645728" cy="2917424"/>
            </a:xfrm>
            <a:prstGeom prst="rect">
              <a:avLst/>
            </a:prstGeom>
            <a:ln>
              <a:noFill/>
            </a:ln>
          </p:spPr>
        </p:pic>
        <p:pic>
          <p:nvPicPr>
            <p:cNvPr id="23" name="Picture 22" descr="A group of people standing in front of a bus&#10;&#10;Description automatically generated">
              <a:extLst>
                <a:ext uri="{FF2B5EF4-FFF2-40B4-BE49-F238E27FC236}">
                  <a16:creationId xmlns:a16="http://schemas.microsoft.com/office/drawing/2014/main" id="{175A1D11-6B2D-651B-BF71-0BE0B520F6C6}"/>
                </a:ext>
              </a:extLst>
            </p:cNvPr>
            <p:cNvPicPr>
              <a:picLocks noChangeAspect="1"/>
            </p:cNvPicPr>
            <p:nvPr/>
          </p:nvPicPr>
          <p:blipFill rotWithShape="1">
            <a:blip r:embed="rId8"/>
            <a:srcRect l="3197" t="30983" r="3158"/>
            <a:stretch/>
          </p:blipFill>
          <p:spPr>
            <a:xfrm>
              <a:off x="5576154" y="6376598"/>
              <a:ext cx="6661814" cy="2659916"/>
            </a:xfrm>
            <a:prstGeom prst="rect">
              <a:avLst/>
            </a:prstGeom>
            <a:ln>
              <a:noFill/>
            </a:ln>
          </p:spPr>
        </p:pic>
      </p:grpSp>
      <p:sp>
        <p:nvSpPr>
          <p:cNvPr id="26" name="TextBox 1">
            <a:extLst>
              <a:ext uri="{FF2B5EF4-FFF2-40B4-BE49-F238E27FC236}">
                <a16:creationId xmlns:a16="http://schemas.microsoft.com/office/drawing/2014/main" id="{25110C23-2317-AA29-7FD4-BDC2818293BB}"/>
              </a:ext>
            </a:extLst>
          </p:cNvPr>
          <p:cNvSpPr txBox="1"/>
          <p:nvPr/>
        </p:nvSpPr>
        <p:spPr>
          <a:xfrm>
            <a:off x="3984811" y="66103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6" name="Table 5">
            <a:extLst>
              <a:ext uri="{FF2B5EF4-FFF2-40B4-BE49-F238E27FC236}">
                <a16:creationId xmlns:a16="http://schemas.microsoft.com/office/drawing/2014/main" id="{6D6C6ADB-876C-0D62-D8B2-7BBB2D75D3C0}"/>
              </a:ext>
            </a:extLst>
          </p:cNvPr>
          <p:cNvGraphicFramePr>
            <a:graphicFrameLocks noGrp="1"/>
          </p:cNvGraphicFramePr>
          <p:nvPr>
            <p:extLst>
              <p:ext uri="{D42A27DB-BD31-4B8C-83A1-F6EECF244321}">
                <p14:modId xmlns:p14="http://schemas.microsoft.com/office/powerpoint/2010/main" val="1782446884"/>
              </p:ext>
            </p:extLst>
          </p:nvPr>
        </p:nvGraphicFramePr>
        <p:xfrm>
          <a:off x="280524" y="1142381"/>
          <a:ext cx="6791046" cy="4907280"/>
        </p:xfrm>
        <a:graphic>
          <a:graphicData uri="http://schemas.openxmlformats.org/drawingml/2006/table">
            <a:tbl>
              <a:tblPr firstRow="1" bandRow="1">
                <a:tableStyleId>{2D5ABB26-0587-4C30-8999-92F81FD0307C}</a:tableStyleId>
              </a:tblPr>
              <a:tblGrid>
                <a:gridCol w="6791046">
                  <a:extLst>
                    <a:ext uri="{9D8B030D-6E8A-4147-A177-3AD203B41FA5}">
                      <a16:colId xmlns:a16="http://schemas.microsoft.com/office/drawing/2014/main" val="1592294432"/>
                    </a:ext>
                  </a:extLst>
                </a:gridCol>
              </a:tblGrid>
              <a:tr h="264795">
                <a:tc>
                  <a:txBody>
                    <a:bodyPr/>
                    <a:lstStyle/>
                    <a:p>
                      <a:pPr marL="0" indent="0" fontAlgn="base">
                        <a:buFont typeface="Calibri" panose="020F0502020204030204" pitchFamily="34" charset="0"/>
                        <a:buNone/>
                        <a:tabLst/>
                      </a:pPr>
                      <a:r>
                        <a:rPr lang="en-US" sz="2000">
                          <a:effectLst/>
                        </a:rPr>
                        <a:t>Includes representatives from corridor communities:</a:t>
                      </a:r>
                    </a:p>
                  </a:txBody>
                  <a:tcPr anchor="b"/>
                </a:tc>
                <a:extLst>
                  <a:ext uri="{0D108BD9-81ED-4DB2-BD59-A6C34878D82A}">
                    <a16:rowId xmlns:a16="http://schemas.microsoft.com/office/drawing/2014/main" val="545732736"/>
                  </a:ext>
                </a:extLst>
              </a:tr>
              <a:tr h="264795">
                <a:tc>
                  <a:txBody>
                    <a:bodyPr/>
                    <a:lstStyle/>
                    <a:p>
                      <a:pPr marL="285750" indent="-285750" fontAlgn="base">
                        <a:buFont typeface="Calibri" panose="020F0502020204030204" pitchFamily="34" charset="0"/>
                        <a:buChar char="&gt;"/>
                      </a:pPr>
                      <a:r>
                        <a:rPr lang="en-US" sz="1600">
                          <a:effectLst/>
                        </a:rPr>
                        <a:t>Luis Mesa, Bell​</a:t>
                      </a:r>
                    </a:p>
                  </a:txBody>
                  <a:tcPr anchor="b"/>
                </a:tc>
                <a:extLst>
                  <a:ext uri="{0D108BD9-81ED-4DB2-BD59-A6C34878D82A}">
                    <a16:rowId xmlns:a16="http://schemas.microsoft.com/office/drawing/2014/main" val="939475610"/>
                  </a:ext>
                </a:extLst>
              </a:tr>
              <a:tr h="264795">
                <a:tc>
                  <a:txBody>
                    <a:bodyPr/>
                    <a:lstStyle/>
                    <a:p>
                      <a:pPr marL="285750" indent="-285750" fontAlgn="base">
                        <a:buFont typeface="Calibri" panose="020F0502020204030204" pitchFamily="34" charset="0"/>
                        <a:buChar char="&gt;"/>
                      </a:pPr>
                      <a:r>
                        <a:rPr lang="en-US" sz="1600">
                          <a:effectLst/>
                        </a:rPr>
                        <a:t>Natalie Diaz Rubio, Bell Gardens​​</a:t>
                      </a:r>
                    </a:p>
                  </a:txBody>
                  <a:tcPr anchor="b"/>
                </a:tc>
                <a:extLst>
                  <a:ext uri="{0D108BD9-81ED-4DB2-BD59-A6C34878D82A}">
                    <a16:rowId xmlns:a16="http://schemas.microsoft.com/office/drawing/2014/main" val="3853127361"/>
                  </a:ext>
                </a:extLst>
              </a:tr>
              <a:tr h="264795">
                <a:tc>
                  <a:txBody>
                    <a:bodyPr/>
                    <a:lstStyle/>
                    <a:p>
                      <a:pPr marL="285750" indent="-285750" fontAlgn="base">
                        <a:buFont typeface="Calibri" panose="020F0502020204030204" pitchFamily="34" charset="0"/>
                        <a:buChar char="&gt;"/>
                      </a:pPr>
                      <a:r>
                        <a:rPr lang="en-US" sz="1600">
                          <a:effectLst/>
                        </a:rPr>
                        <a:t>Emmanuel Godinez, Boyle Heights​​</a:t>
                      </a:r>
                    </a:p>
                  </a:txBody>
                  <a:tcPr anchor="b"/>
                </a:tc>
                <a:extLst>
                  <a:ext uri="{0D108BD9-81ED-4DB2-BD59-A6C34878D82A}">
                    <a16:rowId xmlns:a16="http://schemas.microsoft.com/office/drawing/2014/main" val="1339099936"/>
                  </a:ext>
                </a:extLst>
              </a:tr>
              <a:tr h="264795">
                <a:tc>
                  <a:txBody>
                    <a:bodyPr/>
                    <a:lstStyle/>
                    <a:p>
                      <a:pPr marL="285750" indent="-285750" fontAlgn="base">
                        <a:buFont typeface="Calibri" panose="020F0502020204030204" pitchFamily="34" charset="0"/>
                        <a:buChar char="&gt;"/>
                      </a:pPr>
                      <a:r>
                        <a:rPr lang="en-US" sz="1600" err="1">
                          <a:effectLst/>
                        </a:rPr>
                        <a:t>Fa'alagilagi</a:t>
                      </a:r>
                      <a:r>
                        <a:rPr lang="en-US" sz="1600">
                          <a:effectLst/>
                        </a:rPr>
                        <a:t> </a:t>
                      </a:r>
                      <a:r>
                        <a:rPr lang="en-US" sz="1600" err="1">
                          <a:effectLst/>
                        </a:rPr>
                        <a:t>Meni-Siliga</a:t>
                      </a:r>
                      <a:r>
                        <a:rPr lang="en-US" sz="1600">
                          <a:effectLst/>
                        </a:rPr>
                        <a:t>, Carson​​</a:t>
                      </a:r>
                    </a:p>
                  </a:txBody>
                  <a:tcPr anchor="b"/>
                </a:tc>
                <a:extLst>
                  <a:ext uri="{0D108BD9-81ED-4DB2-BD59-A6C34878D82A}">
                    <a16:rowId xmlns:a16="http://schemas.microsoft.com/office/drawing/2014/main" val="2844171715"/>
                  </a:ext>
                </a:extLst>
              </a:tr>
              <a:tr h="264795">
                <a:tc>
                  <a:txBody>
                    <a:bodyPr/>
                    <a:lstStyle/>
                    <a:p>
                      <a:pPr marL="285750" indent="-285750" fontAlgn="base">
                        <a:buFont typeface="Calibri" panose="020F0502020204030204" pitchFamily="34" charset="0"/>
                        <a:buChar char="&gt;"/>
                      </a:pPr>
                      <a:r>
                        <a:rPr lang="en-US" sz="1600">
                          <a:effectLst/>
                        </a:rPr>
                        <a:t>Alfonso </a:t>
                      </a:r>
                      <a:r>
                        <a:rPr lang="en-US" sz="1600" err="1">
                          <a:effectLst/>
                        </a:rPr>
                        <a:t>Garate</a:t>
                      </a:r>
                      <a:r>
                        <a:rPr lang="en-US" sz="1600">
                          <a:effectLst/>
                        </a:rPr>
                        <a:t>, Commerce​​</a:t>
                      </a:r>
                    </a:p>
                  </a:txBody>
                  <a:tcPr anchor="b"/>
                </a:tc>
                <a:extLst>
                  <a:ext uri="{0D108BD9-81ED-4DB2-BD59-A6C34878D82A}">
                    <a16:rowId xmlns:a16="http://schemas.microsoft.com/office/drawing/2014/main" val="920473577"/>
                  </a:ext>
                </a:extLst>
              </a:tr>
              <a:tr h="264795">
                <a:tc>
                  <a:txBody>
                    <a:bodyPr/>
                    <a:lstStyle/>
                    <a:p>
                      <a:pPr marL="285750" indent="-285750" fontAlgn="base">
                        <a:buFont typeface="Calibri" panose="020F0502020204030204" pitchFamily="34" charset="0"/>
                        <a:buChar char="&gt;"/>
                      </a:pPr>
                      <a:r>
                        <a:rPr lang="en-US" sz="1600">
                          <a:effectLst/>
                        </a:rPr>
                        <a:t>Phyllis </a:t>
                      </a:r>
                      <a:r>
                        <a:rPr lang="en-US" sz="1600" err="1">
                          <a:effectLst/>
                        </a:rPr>
                        <a:t>Ollison</a:t>
                      </a:r>
                      <a:r>
                        <a:rPr lang="en-US" sz="1600">
                          <a:effectLst/>
                        </a:rPr>
                        <a:t>, Compton​​</a:t>
                      </a:r>
                    </a:p>
                  </a:txBody>
                  <a:tcPr anchor="b"/>
                </a:tc>
                <a:extLst>
                  <a:ext uri="{0D108BD9-81ED-4DB2-BD59-A6C34878D82A}">
                    <a16:rowId xmlns:a16="http://schemas.microsoft.com/office/drawing/2014/main" val="731823222"/>
                  </a:ext>
                </a:extLst>
              </a:tr>
              <a:tr h="264795">
                <a:tc>
                  <a:txBody>
                    <a:bodyPr/>
                    <a:lstStyle/>
                    <a:p>
                      <a:pPr marL="285750" indent="-285750" fontAlgn="base">
                        <a:buFont typeface="Calibri" panose="020F0502020204030204" pitchFamily="34" charset="0"/>
                        <a:buChar char="&gt;"/>
                      </a:pPr>
                      <a:r>
                        <a:rPr lang="en-US" sz="1600">
                          <a:effectLst/>
                        </a:rPr>
                        <a:t>Irma Lopez, Cudahy​</a:t>
                      </a:r>
                    </a:p>
                  </a:txBody>
                  <a:tcPr anchor="b"/>
                </a:tc>
                <a:extLst>
                  <a:ext uri="{0D108BD9-81ED-4DB2-BD59-A6C34878D82A}">
                    <a16:rowId xmlns:a16="http://schemas.microsoft.com/office/drawing/2014/main" val="3311374000"/>
                  </a:ext>
                </a:extLst>
              </a:tr>
              <a:tr h="264795">
                <a:tc>
                  <a:txBody>
                    <a:bodyPr/>
                    <a:lstStyle/>
                    <a:p>
                      <a:pPr marL="285750" lvl="0" indent="-285750">
                        <a:buFont typeface="Calibri" panose="020F0502020204030204" pitchFamily="34" charset="0"/>
                        <a:buChar char="&gt;"/>
                      </a:pPr>
                      <a:r>
                        <a:rPr lang="en-US" sz="1600">
                          <a:effectLst/>
                        </a:rPr>
                        <a:t>Guadalupe Arellano, East LA</a:t>
                      </a:r>
                      <a:endParaRPr lang="en-US" sz="1600"/>
                    </a:p>
                    <a:p>
                      <a:pPr marL="285750" lvl="0" indent="-285750">
                        <a:buFont typeface="Calibri" panose="020F0502020204030204" pitchFamily="34" charset="0"/>
                        <a:buChar char="&gt;"/>
                      </a:pPr>
                      <a:r>
                        <a:rPr lang="en-US" sz="1600">
                          <a:effectLst/>
                        </a:rPr>
                        <a:t>Kathleen Barajas, East LA</a:t>
                      </a:r>
                    </a:p>
                    <a:p>
                      <a:pPr marL="285750" lvl="0" indent="-285750">
                        <a:buFont typeface="Calibri" panose="020F0502020204030204" pitchFamily="34" charset="0"/>
                        <a:buChar char="&gt;"/>
                      </a:pPr>
                      <a:r>
                        <a:rPr lang="en-US" sz="1600" b="0" i="0" u="none" strike="noStrike" noProof="0">
                          <a:solidFill>
                            <a:srgbClr val="000000"/>
                          </a:solidFill>
                          <a:effectLst/>
                          <a:latin typeface="Calibri"/>
                        </a:rPr>
                        <a:t>Miyuki Gomez, East LA </a:t>
                      </a:r>
                      <a:endParaRPr lang="en-US" sz="1600">
                        <a:effectLst/>
                      </a:endParaRPr>
                    </a:p>
                  </a:txBody>
                  <a:tcPr anchor="b"/>
                </a:tc>
                <a:extLst>
                  <a:ext uri="{0D108BD9-81ED-4DB2-BD59-A6C34878D82A}">
                    <a16:rowId xmlns:a16="http://schemas.microsoft.com/office/drawing/2014/main" val="3260993488"/>
                  </a:ext>
                </a:extLst>
              </a:tr>
              <a:tr h="264795">
                <a:tc>
                  <a:txBody>
                    <a:bodyPr/>
                    <a:lstStyle/>
                    <a:p>
                      <a:pPr marL="285750" indent="-285750" fontAlgn="base">
                        <a:buFont typeface="Calibri" panose="020F0502020204030204" pitchFamily="34" charset="0"/>
                        <a:buChar char="&gt;"/>
                      </a:pPr>
                      <a:r>
                        <a:rPr lang="en-US" sz="1600" err="1">
                          <a:effectLst/>
                        </a:rPr>
                        <a:t>Sinetta</a:t>
                      </a:r>
                      <a:r>
                        <a:rPr lang="en-US" sz="1600">
                          <a:effectLst/>
                        </a:rPr>
                        <a:t> Farley, East/Rancho Dominguez​</a:t>
                      </a:r>
                      <a:r>
                        <a:rPr lang="en-US" sz="1600" b="0" i="0" kern="1200">
                          <a:solidFill>
                            <a:schemeClr val="tx1"/>
                          </a:solidFill>
                          <a:effectLst/>
                          <a:latin typeface="+mn-lt"/>
                          <a:ea typeface="+mn-ea"/>
                          <a:cs typeface="+mn-cs"/>
                        </a:rPr>
                        <a:t> </a:t>
                      </a:r>
                      <a:endParaRPr lang="en-US" sz="1600">
                        <a:effectLst/>
                      </a:endParaRPr>
                    </a:p>
                  </a:txBody>
                  <a:tcPr anchor="b"/>
                </a:tc>
                <a:extLst>
                  <a:ext uri="{0D108BD9-81ED-4DB2-BD59-A6C34878D82A}">
                    <a16:rowId xmlns:a16="http://schemas.microsoft.com/office/drawing/2014/main" val="2208245909"/>
                  </a:ext>
                </a:extLst>
              </a:tr>
              <a:tr h="264795">
                <a:tc>
                  <a:txBody>
                    <a:bodyPr/>
                    <a:lstStyle/>
                    <a:p>
                      <a:pPr marL="285750" indent="-285750" fontAlgn="base">
                        <a:buFont typeface="Calibri" panose="020F0502020204030204" pitchFamily="34" charset="0"/>
                        <a:buChar char="&gt;"/>
                      </a:pPr>
                      <a:r>
                        <a:rPr lang="en-US" sz="1600">
                          <a:effectLst/>
                        </a:rPr>
                        <a:t>Jose Rodolfo Vallejo, Huntington Park​​</a:t>
                      </a:r>
                    </a:p>
                  </a:txBody>
                  <a:tcPr anchor="b"/>
                </a:tc>
                <a:extLst>
                  <a:ext uri="{0D108BD9-81ED-4DB2-BD59-A6C34878D82A}">
                    <a16:rowId xmlns:a16="http://schemas.microsoft.com/office/drawing/2014/main" val="1398910040"/>
                  </a:ext>
                </a:extLst>
              </a:tr>
              <a:tr h="264795">
                <a:tc>
                  <a:txBody>
                    <a:bodyPr/>
                    <a:lstStyle/>
                    <a:p>
                      <a:pPr marL="285750" indent="-285750" fontAlgn="base">
                        <a:buFont typeface="Calibri" panose="020F0502020204030204" pitchFamily="34" charset="0"/>
                        <a:buChar char="&gt;"/>
                      </a:pPr>
                      <a:r>
                        <a:rPr lang="en-US" sz="1600">
                          <a:effectLst/>
                        </a:rPr>
                        <a:t>Dan Wamba, Lakewood​</a:t>
                      </a:r>
                    </a:p>
                  </a:txBody>
                  <a:tcPr anchor="b"/>
                </a:tc>
                <a:extLst>
                  <a:ext uri="{0D108BD9-81ED-4DB2-BD59-A6C34878D82A}">
                    <a16:rowId xmlns:a16="http://schemas.microsoft.com/office/drawing/2014/main" val="4075706916"/>
                  </a:ext>
                </a:extLst>
              </a:tr>
              <a:tr h="264795">
                <a:tc>
                  <a:txBody>
                    <a:bodyPr/>
                    <a:lstStyle/>
                    <a:p>
                      <a:pPr marL="285750" indent="-285750" fontAlgn="base">
                        <a:buFont typeface="Calibri" panose="020F0502020204030204" pitchFamily="34" charset="0"/>
                        <a:buChar char="&gt;"/>
                      </a:pPr>
                      <a:r>
                        <a:rPr lang="en-US" sz="1600">
                          <a:effectLst/>
                        </a:rPr>
                        <a:t>Marcos Lopez, Long Beach​​</a:t>
                      </a:r>
                    </a:p>
                  </a:txBody>
                  <a:tcPr anchor="b"/>
                </a:tc>
                <a:extLst>
                  <a:ext uri="{0D108BD9-81ED-4DB2-BD59-A6C34878D82A}">
                    <a16:rowId xmlns:a16="http://schemas.microsoft.com/office/drawing/2014/main" val="1537716657"/>
                  </a:ext>
                </a:extLst>
              </a:tr>
            </a:tbl>
          </a:graphicData>
        </a:graphic>
      </p:graphicFrame>
      <p:graphicFrame>
        <p:nvGraphicFramePr>
          <p:cNvPr id="7" name="Table 6">
            <a:extLst>
              <a:ext uri="{FF2B5EF4-FFF2-40B4-BE49-F238E27FC236}">
                <a16:creationId xmlns:a16="http://schemas.microsoft.com/office/drawing/2014/main" id="{CC0380BD-86CB-3A27-677C-8608C403987C}"/>
              </a:ext>
            </a:extLst>
          </p:cNvPr>
          <p:cNvGraphicFramePr>
            <a:graphicFrameLocks noGrp="1"/>
          </p:cNvGraphicFramePr>
          <p:nvPr>
            <p:extLst>
              <p:ext uri="{D42A27DB-BD31-4B8C-83A1-F6EECF244321}">
                <p14:modId xmlns:p14="http://schemas.microsoft.com/office/powerpoint/2010/main" val="2227671976"/>
              </p:ext>
            </p:extLst>
          </p:nvPr>
        </p:nvGraphicFramePr>
        <p:xfrm>
          <a:off x="4207996" y="1101197"/>
          <a:ext cx="4886012" cy="4378428"/>
        </p:xfrm>
        <a:graphic>
          <a:graphicData uri="http://schemas.openxmlformats.org/drawingml/2006/table">
            <a:tbl>
              <a:tblPr firstRow="1" bandRow="1">
                <a:tableStyleId>{2D5ABB26-0587-4C30-8999-92F81FD0307C}</a:tableStyleId>
              </a:tblPr>
              <a:tblGrid>
                <a:gridCol w="4886012">
                  <a:extLst>
                    <a:ext uri="{9D8B030D-6E8A-4147-A177-3AD203B41FA5}">
                      <a16:colId xmlns:a16="http://schemas.microsoft.com/office/drawing/2014/main" val="1592294432"/>
                    </a:ext>
                  </a:extLst>
                </a:gridCol>
              </a:tblGrid>
              <a:tr h="415824">
                <a:tc>
                  <a:txBody>
                    <a:bodyPr/>
                    <a:lstStyle/>
                    <a:p>
                      <a:pPr marL="0" indent="0" fontAlgn="base">
                        <a:buFont typeface="Calibri" panose="020F0502020204030204" pitchFamily="34" charset="0"/>
                        <a:buNone/>
                        <a:tabLst/>
                      </a:pPr>
                      <a:endParaRPr lang="en-US" sz="2000">
                        <a:effectLst/>
                      </a:endParaRPr>
                    </a:p>
                  </a:txBody>
                  <a:tcPr anchor="b"/>
                </a:tc>
                <a:extLst>
                  <a:ext uri="{0D108BD9-81ED-4DB2-BD59-A6C34878D82A}">
                    <a16:rowId xmlns:a16="http://schemas.microsoft.com/office/drawing/2014/main" val="545732736"/>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Maria Reyes, Long Beach</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Marlene Sanchez, Long Beach</a:t>
                      </a:r>
                    </a:p>
                  </a:txBody>
                  <a:tcPr anchor="b"/>
                </a:tc>
                <a:extLst>
                  <a:ext uri="{0D108BD9-81ED-4DB2-BD59-A6C34878D82A}">
                    <a16:rowId xmlns:a16="http://schemas.microsoft.com/office/drawing/2014/main" val="939475610"/>
                  </a:ext>
                </a:extLst>
              </a:tr>
              <a:tr h="607743">
                <a:tc>
                  <a:txBody>
                    <a:bodyPr/>
                    <a:lstStyle/>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Aide Castro, Lynwood</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Elizabeth </a:t>
                      </a:r>
                      <a:r>
                        <a:rPr lang="en-US" sz="1600" kern="1200" err="1">
                          <a:solidFill>
                            <a:schemeClr val="tx1"/>
                          </a:solidFill>
                          <a:effectLst/>
                          <a:latin typeface="+mn-lt"/>
                          <a:ea typeface="+mn-ea"/>
                          <a:cs typeface="+mn-cs"/>
                        </a:rPr>
                        <a:t>Zamarripa</a:t>
                      </a:r>
                      <a:r>
                        <a:rPr lang="en-US" sz="1600" kern="1200">
                          <a:solidFill>
                            <a:schemeClr val="tx1"/>
                          </a:solidFill>
                          <a:effectLst/>
                          <a:latin typeface="+mn-lt"/>
                          <a:ea typeface="+mn-ea"/>
                          <a:cs typeface="+mn-cs"/>
                        </a:rPr>
                        <a:t>, Lynwood</a:t>
                      </a:r>
                    </a:p>
                  </a:txBody>
                  <a:tcPr anchor="b"/>
                </a:tc>
                <a:extLst>
                  <a:ext uri="{0D108BD9-81ED-4DB2-BD59-A6C34878D82A}">
                    <a16:rowId xmlns:a16="http://schemas.microsoft.com/office/drawing/2014/main" val="3853127361"/>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Jamila Cervantes, Maywood​​</a:t>
                      </a:r>
                    </a:p>
                  </a:txBody>
                  <a:tcPr anchor="b"/>
                </a:tc>
                <a:extLst>
                  <a:ext uri="{0D108BD9-81ED-4DB2-BD59-A6C34878D82A}">
                    <a16:rowId xmlns:a16="http://schemas.microsoft.com/office/drawing/2014/main" val="1339099936"/>
                  </a:ext>
                </a:extLst>
              </a:tr>
              <a:tr h="380120">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Andres Duarte, Montebello</a:t>
                      </a:r>
                    </a:p>
                  </a:txBody>
                  <a:tcPr anchor="b"/>
                </a:tc>
                <a:extLst>
                  <a:ext uri="{0D108BD9-81ED-4DB2-BD59-A6C34878D82A}">
                    <a16:rowId xmlns:a16="http://schemas.microsoft.com/office/drawing/2014/main" val="2844171715"/>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err="1">
                          <a:solidFill>
                            <a:schemeClr val="tx1"/>
                          </a:solidFill>
                          <a:effectLst/>
                          <a:latin typeface="+mn-lt"/>
                          <a:ea typeface="+mn-ea"/>
                          <a:cs typeface="+mn-cs"/>
                        </a:rPr>
                        <a:t>Tiesha</a:t>
                      </a:r>
                      <a:r>
                        <a:rPr lang="en-US" sz="1600" kern="1200">
                          <a:solidFill>
                            <a:schemeClr val="tx1"/>
                          </a:solidFill>
                          <a:effectLst/>
                          <a:latin typeface="+mn-lt"/>
                          <a:ea typeface="+mn-ea"/>
                          <a:cs typeface="+mn-cs"/>
                        </a:rPr>
                        <a:t> Davis, San Pedro</a:t>
                      </a:r>
                    </a:p>
                  </a:txBody>
                  <a:tcPr anchor="b"/>
                </a:tc>
                <a:extLst>
                  <a:ext uri="{0D108BD9-81ED-4DB2-BD59-A6C34878D82A}">
                    <a16:rowId xmlns:a16="http://schemas.microsoft.com/office/drawing/2014/main" val="920473577"/>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Esmeralda Hernandez, South Gate</a:t>
                      </a:r>
                    </a:p>
                  </a:txBody>
                  <a:tcPr anchor="b"/>
                </a:tc>
                <a:extLst>
                  <a:ext uri="{0D108BD9-81ED-4DB2-BD59-A6C34878D82A}">
                    <a16:rowId xmlns:a16="http://schemas.microsoft.com/office/drawing/2014/main" val="731823222"/>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Viridiana Preciado Cervantes, Walnut Park</a:t>
                      </a:r>
                    </a:p>
                  </a:txBody>
                  <a:tcPr anchor="b"/>
                </a:tc>
                <a:extLst>
                  <a:ext uri="{0D108BD9-81ED-4DB2-BD59-A6C34878D82A}">
                    <a16:rowId xmlns:a16="http://schemas.microsoft.com/office/drawing/2014/main" val="3311374000"/>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Manuel Arellano, Wilmington</a:t>
                      </a:r>
                    </a:p>
                  </a:txBody>
                  <a:tcPr anchor="b"/>
                </a:tc>
                <a:extLst>
                  <a:ext uri="{0D108BD9-81ED-4DB2-BD59-A6C34878D82A}">
                    <a16:rowId xmlns:a16="http://schemas.microsoft.com/office/drawing/2014/main" val="3260993488"/>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Dora Douglas, Vernon</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Kevin Shin, At-Large</a:t>
                      </a:r>
                    </a:p>
                  </a:txBody>
                  <a:tcPr anchor="b"/>
                </a:tc>
                <a:extLst>
                  <a:ext uri="{0D108BD9-81ED-4DB2-BD59-A6C34878D82A}">
                    <a16:rowId xmlns:a16="http://schemas.microsoft.com/office/drawing/2014/main" val="2208245909"/>
                  </a:ext>
                </a:extLst>
              </a:tr>
            </a:tbl>
          </a:graphicData>
        </a:graphic>
      </p:graphicFrame>
    </p:spTree>
    <p:extLst>
      <p:ext uri="{BB962C8B-B14F-4D97-AF65-F5344CB8AC3E}">
        <p14:creationId xmlns:p14="http://schemas.microsoft.com/office/powerpoint/2010/main" val="25445231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900D-5A30-FBCF-3345-4BCBFC757063}"/>
              </a:ext>
            </a:extLst>
          </p:cNvPr>
          <p:cNvSpPr>
            <a:spLocks noGrp="1"/>
          </p:cNvSpPr>
          <p:nvPr>
            <p:ph type="title"/>
          </p:nvPr>
        </p:nvSpPr>
        <p:spPr>
          <a:xfrm>
            <a:off x="219883" y="242569"/>
            <a:ext cx="9045633" cy="429145"/>
          </a:xfrm>
        </p:spPr>
        <p:txBody>
          <a:bodyPr/>
          <a:lstStyle/>
          <a:p>
            <a:r>
              <a:rPr lang="en-US"/>
              <a:t>Working Groups</a:t>
            </a:r>
          </a:p>
        </p:txBody>
      </p:sp>
      <p:sp>
        <p:nvSpPr>
          <p:cNvPr id="3" name="Content Placeholder 2">
            <a:extLst>
              <a:ext uri="{FF2B5EF4-FFF2-40B4-BE49-F238E27FC236}">
                <a16:creationId xmlns:a16="http://schemas.microsoft.com/office/drawing/2014/main" id="{637DCA91-24A0-01E6-E8E2-0BEC8235ECA0}"/>
              </a:ext>
            </a:extLst>
          </p:cNvPr>
          <p:cNvSpPr>
            <a:spLocks noGrp="1"/>
          </p:cNvSpPr>
          <p:nvPr>
            <p:ph idx="1"/>
          </p:nvPr>
        </p:nvSpPr>
        <p:spPr>
          <a:xfrm>
            <a:off x="219883" y="1142999"/>
            <a:ext cx="5876117" cy="4742065"/>
          </a:xfrm>
        </p:spPr>
        <p:txBody>
          <a:bodyPr vert="horz" lIns="91440" tIns="45720" rIns="91440" bIns="45720" rtlCol="0" anchor="t">
            <a:normAutofit/>
          </a:bodyPr>
          <a:lstStyle/>
          <a:p>
            <a:r>
              <a:rPr lang="en-US" b="1" i="0">
                <a:solidFill>
                  <a:srgbClr val="000000"/>
                </a:solidFill>
                <a:effectLst/>
                <a:latin typeface="Calibri "/>
              </a:rPr>
              <a:t>Purpose of Working Groups</a:t>
            </a:r>
            <a:r>
              <a:rPr lang="en-US" b="1">
                <a:solidFill>
                  <a:srgbClr val="000000"/>
                </a:solidFill>
                <a:latin typeface="Calibri "/>
              </a:rPr>
              <a:t> </a:t>
            </a:r>
            <a:endParaRPr lang="en-US" b="1" i="0">
              <a:solidFill>
                <a:srgbClr val="000000"/>
              </a:solidFill>
              <a:effectLst/>
              <a:latin typeface="Calibri "/>
            </a:endParaRPr>
          </a:p>
          <a:p>
            <a:pPr marL="572770" lvl="1"/>
            <a:r>
              <a:rPr lang="en-US">
                <a:solidFill>
                  <a:srgbClr val="000000"/>
                </a:solidFill>
                <a:latin typeface="Calibri "/>
              </a:rPr>
              <a:t>Research, analyze, and discuss specific issues</a:t>
            </a:r>
          </a:p>
          <a:p>
            <a:pPr marL="572770" lvl="1"/>
            <a:r>
              <a:rPr lang="en-US">
                <a:solidFill>
                  <a:srgbClr val="000000"/>
                </a:solidFill>
                <a:latin typeface="Calibri "/>
              </a:rPr>
              <a:t>Develop proposals and recommendations for CLC / Task Force consideration</a:t>
            </a:r>
          </a:p>
          <a:p>
            <a:pPr marL="572770" lvl="1"/>
            <a:r>
              <a:rPr lang="en-US" b="0" i="0">
                <a:solidFill>
                  <a:srgbClr val="000000"/>
                </a:solidFill>
                <a:effectLst/>
                <a:latin typeface="Calibri "/>
              </a:rPr>
              <a:t>Help facilitate focused and constructive meetings</a:t>
            </a:r>
          </a:p>
          <a:p>
            <a:pPr>
              <a:spcBef>
                <a:spcPts val="1800"/>
              </a:spcBef>
            </a:pPr>
            <a:r>
              <a:rPr lang="en-US" b="1" i="0">
                <a:solidFill>
                  <a:srgbClr val="000000"/>
                </a:solidFill>
                <a:effectLst/>
                <a:latin typeface="Calibri "/>
              </a:rPr>
              <a:t>Established Working Groups</a:t>
            </a:r>
            <a:r>
              <a:rPr lang="en-US" b="1">
                <a:solidFill>
                  <a:srgbClr val="000000"/>
                </a:solidFill>
                <a:latin typeface="Calibri "/>
              </a:rPr>
              <a:t> </a:t>
            </a:r>
            <a:endParaRPr lang="en-US" b="1" i="0">
              <a:solidFill>
                <a:srgbClr val="000000"/>
              </a:solidFill>
              <a:effectLst/>
              <a:latin typeface="Calibri "/>
            </a:endParaRPr>
          </a:p>
          <a:p>
            <a:pPr lvl="1"/>
            <a:r>
              <a:rPr lang="en-US">
                <a:solidFill>
                  <a:srgbClr val="000000"/>
                </a:solidFill>
                <a:latin typeface="Calibri "/>
              </a:rPr>
              <a:t>Equity Working Group (meets monthly)</a:t>
            </a:r>
          </a:p>
          <a:p>
            <a:pPr lvl="1"/>
            <a:r>
              <a:rPr lang="en-US">
                <a:solidFill>
                  <a:srgbClr val="000000"/>
                </a:solidFill>
                <a:latin typeface="Calibri "/>
              </a:rPr>
              <a:t>Zero-Emission Truck Working Group (meets monthly)</a:t>
            </a:r>
          </a:p>
          <a:p>
            <a:pPr lvl="1"/>
            <a:r>
              <a:rPr lang="en-US" b="0" i="0">
                <a:solidFill>
                  <a:srgbClr val="000000"/>
                </a:solidFill>
                <a:effectLst/>
                <a:latin typeface="Calibri "/>
              </a:rPr>
              <a:t>Coordinating Committee (meets as needed)</a:t>
            </a:r>
          </a:p>
          <a:p>
            <a:pPr algn="l">
              <a:spcBef>
                <a:spcPts val="1800"/>
              </a:spcBef>
            </a:pPr>
            <a:r>
              <a:rPr lang="en-US" b="1" i="0">
                <a:solidFill>
                  <a:srgbClr val="000000"/>
                </a:solidFill>
                <a:effectLst/>
                <a:latin typeface="Calibri "/>
              </a:rPr>
              <a:t>Participants</a:t>
            </a:r>
          </a:p>
          <a:p>
            <a:pPr lvl="1"/>
            <a:r>
              <a:rPr lang="en-US" b="0" i="0">
                <a:solidFill>
                  <a:srgbClr val="000000"/>
                </a:solidFill>
                <a:effectLst/>
                <a:latin typeface="Calibri "/>
              </a:rPr>
              <a:t>Task force members</a:t>
            </a:r>
          </a:p>
          <a:p>
            <a:pPr lvl="1"/>
            <a:r>
              <a:rPr lang="en-US" b="0" i="0">
                <a:solidFill>
                  <a:srgbClr val="000000"/>
                </a:solidFill>
                <a:effectLst/>
                <a:latin typeface="Calibri "/>
              </a:rPr>
              <a:t>CLC members</a:t>
            </a:r>
            <a:r>
              <a:rPr lang="en-US">
                <a:solidFill>
                  <a:srgbClr val="000000"/>
                </a:solidFill>
                <a:latin typeface="Calibri "/>
              </a:rPr>
              <a:t> </a:t>
            </a:r>
            <a:endParaRPr lang="en-US" b="0" i="0">
              <a:solidFill>
                <a:srgbClr val="000000"/>
              </a:solidFill>
              <a:effectLst/>
              <a:latin typeface="Calibri "/>
            </a:endParaRPr>
          </a:p>
          <a:p>
            <a:pPr lvl="1"/>
            <a:r>
              <a:rPr lang="en-US" b="0" i="0">
                <a:solidFill>
                  <a:srgbClr val="000000"/>
                </a:solidFill>
                <a:effectLst/>
                <a:latin typeface="Calibri "/>
              </a:rPr>
              <a:t>Additional stakeholders and experts</a:t>
            </a:r>
            <a:r>
              <a:rPr lang="en-US">
                <a:solidFill>
                  <a:srgbClr val="000000"/>
                </a:solidFill>
                <a:latin typeface="Calibri "/>
              </a:rPr>
              <a:t> </a:t>
            </a:r>
            <a:endParaRPr lang="en-US" b="0" i="0">
              <a:solidFill>
                <a:srgbClr val="000000"/>
              </a:solidFill>
              <a:effectLst/>
              <a:latin typeface="Calibri "/>
            </a:endParaRPr>
          </a:p>
        </p:txBody>
      </p:sp>
      <p:sp>
        <p:nvSpPr>
          <p:cNvPr id="4" name="Slide Number Placeholder 3">
            <a:extLst>
              <a:ext uri="{FF2B5EF4-FFF2-40B4-BE49-F238E27FC236}">
                <a16:creationId xmlns:a16="http://schemas.microsoft.com/office/drawing/2014/main" id="{A91601A6-A00A-887A-58EE-BE6FD8A87BB5}"/>
              </a:ext>
            </a:extLst>
          </p:cNvPr>
          <p:cNvSpPr>
            <a:spLocks noGrp="1"/>
          </p:cNvSpPr>
          <p:nvPr>
            <p:ph type="sldNum" sz="quarter" idx="12"/>
          </p:nvPr>
        </p:nvSpPr>
        <p:spPr/>
        <p:txBody>
          <a:bodyPr/>
          <a:lstStyle/>
          <a:p>
            <a:fld id="{2429C633-AF9B-9840-B7F1-7587910FEF71}" type="slidenum">
              <a:rPr lang="en-US" smtClean="0"/>
              <a:pPr/>
              <a:t>17</a:t>
            </a:fld>
            <a:endParaRPr lang="en-US"/>
          </a:p>
        </p:txBody>
      </p:sp>
      <p:pic>
        <p:nvPicPr>
          <p:cNvPr id="5" name="Picture 4">
            <a:extLst>
              <a:ext uri="{FF2B5EF4-FFF2-40B4-BE49-F238E27FC236}">
                <a16:creationId xmlns:a16="http://schemas.microsoft.com/office/drawing/2014/main" id="{E25950AD-C187-0325-E7EB-000EE2D2F7BF}"/>
              </a:ext>
            </a:extLst>
          </p:cNvPr>
          <p:cNvPicPr>
            <a:picLocks noChangeAspect="1"/>
          </p:cNvPicPr>
          <p:nvPr/>
        </p:nvPicPr>
        <p:blipFill rotWithShape="1">
          <a:blip r:embed="rId2"/>
          <a:srcRect l="53975" t="395" r="28298" b="27976"/>
          <a:stretch/>
        </p:blipFill>
        <p:spPr>
          <a:xfrm>
            <a:off x="11298869" y="178832"/>
            <a:ext cx="673248" cy="587376"/>
          </a:xfrm>
          <a:prstGeom prst="rect">
            <a:avLst/>
          </a:prstGeom>
          <a:ln>
            <a:solidFill>
              <a:schemeClr val="bg1">
                <a:lumMod val="95000"/>
              </a:schemeClr>
            </a:solidFill>
          </a:ln>
        </p:spPr>
      </p:pic>
      <p:pic>
        <p:nvPicPr>
          <p:cNvPr id="2050" name="Picture 2">
            <a:extLst>
              <a:ext uri="{FF2B5EF4-FFF2-40B4-BE49-F238E27FC236}">
                <a16:creationId xmlns:a16="http://schemas.microsoft.com/office/drawing/2014/main" id="{F4A30120-DFA6-BC42-0888-5BA628D7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58" y="1485586"/>
            <a:ext cx="5409190" cy="405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AD1CF2D7-4FF7-F236-B589-5E2F053DB164}"/>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8" name="TextBox 7">
            <a:extLst>
              <a:ext uri="{FF2B5EF4-FFF2-40B4-BE49-F238E27FC236}">
                <a16:creationId xmlns:a16="http://schemas.microsoft.com/office/drawing/2014/main" id="{C9408946-AC50-1505-C5A1-B1ED1ED87713}"/>
              </a:ext>
            </a:extLst>
          </p:cNvPr>
          <p:cNvSpPr txBox="1"/>
          <p:nvPr/>
        </p:nvSpPr>
        <p:spPr>
          <a:xfrm>
            <a:off x="122382" y="5715000"/>
            <a:ext cx="3530150" cy="276999"/>
          </a:xfrm>
          <a:prstGeom prst="rect">
            <a:avLst/>
          </a:prstGeom>
          <a:noFill/>
        </p:spPr>
        <p:txBody>
          <a:bodyPr wrap="square">
            <a:spAutoFit/>
          </a:bodyPr>
          <a:lstStyle/>
          <a:p>
            <a:r>
              <a:rPr lang="en-US" sz="1200" i="1" kern="0">
                <a:latin typeface="Calibri" panose="020F0502020204030204"/>
                <a:cs typeface="Calibri"/>
              </a:rPr>
              <a:t>CLC	Community Leadership Committee</a:t>
            </a:r>
            <a:endParaRPr lang="en-US" sz="1200" i="1"/>
          </a:p>
        </p:txBody>
      </p:sp>
    </p:spTree>
    <p:extLst>
      <p:ext uri="{BB962C8B-B14F-4D97-AF65-F5344CB8AC3E}">
        <p14:creationId xmlns:p14="http://schemas.microsoft.com/office/powerpoint/2010/main" val="125522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48070"/>
            <a:ext cx="9045633" cy="429145"/>
          </a:xfrm>
        </p:spPr>
        <p:txBody>
          <a:bodyPr/>
          <a:lstStyle/>
          <a:p>
            <a:r>
              <a:rPr lang="en-US"/>
              <a:t>Partnerships with Community Based Organizations</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4" name="TextBox 1">
            <a:extLst>
              <a:ext uri="{FF2B5EF4-FFF2-40B4-BE49-F238E27FC236}">
                <a16:creationId xmlns:a16="http://schemas.microsoft.com/office/drawing/2014/main" id="{1C7B0297-A7B6-3D9D-F272-B9C336A322C9}"/>
              </a:ext>
            </a:extLst>
          </p:cNvPr>
          <p:cNvSpPr txBox="1"/>
          <p:nvPr/>
        </p:nvSpPr>
        <p:spPr>
          <a:xfrm>
            <a:off x="3846138" y="660366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5" name="Content Placeholder 4">
            <a:extLst>
              <a:ext uri="{FF2B5EF4-FFF2-40B4-BE49-F238E27FC236}">
                <a16:creationId xmlns:a16="http://schemas.microsoft.com/office/drawing/2014/main" id="{3BBB4905-D43C-1D95-E36D-7A1FE277E240}"/>
              </a:ext>
            </a:extLst>
          </p:cNvPr>
          <p:cNvSpPr>
            <a:spLocks noGrp="1"/>
          </p:cNvSpPr>
          <p:nvPr>
            <p:ph sz="half" idx="1"/>
          </p:nvPr>
        </p:nvSpPr>
        <p:spPr>
          <a:xfrm>
            <a:off x="216927" y="1003006"/>
            <a:ext cx="5740400" cy="5062328"/>
          </a:xfrm>
        </p:spPr>
        <p:txBody>
          <a:bodyPr vert="horz" lIns="91440" tIns="45720" rIns="91440" bIns="45720" rtlCol="0" anchor="t">
            <a:normAutofit/>
          </a:bodyPr>
          <a:lstStyle/>
          <a:p>
            <a:pPr marL="0" indent="0">
              <a:lnSpc>
                <a:spcPts val="3200"/>
              </a:lnSpc>
              <a:buNone/>
              <a:defRPr/>
            </a:pPr>
            <a:r>
              <a:rPr lang="en-US" sz="2000" b="1"/>
              <a:t>CBO* Partnership Goals</a:t>
            </a:r>
            <a:endParaRPr lang="en-US" sz="2400" b="1"/>
          </a:p>
          <a:p>
            <a:pPr marL="342900" lvl="1" indent="-342900">
              <a:lnSpc>
                <a:spcPct val="100000"/>
              </a:lnSpc>
              <a:spcBef>
                <a:spcPts val="1200"/>
              </a:spcBef>
              <a:spcAft>
                <a:spcPts val="600"/>
              </a:spcAft>
              <a:buFontTx/>
              <a:buChar char="&gt;"/>
              <a:defRPr/>
            </a:pPr>
            <a:r>
              <a:rPr lang="en-US" sz="2000" i="1">
                <a:cs typeface="Calibri"/>
              </a:rPr>
              <a:t>Ensure greater outcomes in public participation</a:t>
            </a:r>
          </a:p>
          <a:p>
            <a:pPr marL="342900" lvl="1" indent="-342900">
              <a:lnSpc>
                <a:spcPct val="100000"/>
              </a:lnSpc>
              <a:spcBef>
                <a:spcPts val="1200"/>
              </a:spcBef>
              <a:spcAft>
                <a:spcPts val="600"/>
              </a:spcAft>
              <a:buFontTx/>
              <a:buChar char="&gt;"/>
              <a:defRPr/>
            </a:pPr>
            <a:r>
              <a:rPr lang="en-US" sz="2000" i="1">
                <a:cs typeface="Calibri"/>
              </a:rPr>
              <a:t>Reach additional communities and stakeholders </a:t>
            </a:r>
          </a:p>
          <a:p>
            <a:pPr marL="342900" lvl="1" indent="-342900">
              <a:lnSpc>
                <a:spcPct val="100000"/>
              </a:lnSpc>
              <a:spcBef>
                <a:spcPts val="1200"/>
              </a:spcBef>
              <a:spcAft>
                <a:spcPts val="600"/>
              </a:spcAft>
              <a:buFontTx/>
              <a:buChar char="&gt;"/>
              <a:defRPr/>
            </a:pPr>
            <a:r>
              <a:rPr lang="en-US" sz="2000" i="1">
                <a:cs typeface="Calibri"/>
              </a:rPr>
              <a:t>Provide project information to equity-focused communities (EFC) and other areas </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cs typeface="Calibri"/>
              </a:rPr>
              <a:t>Cultivate trust with the community.</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solidFill>
                  <a:srgbClr val="000000"/>
                </a:solidFill>
                <a:effectLst/>
                <a:latin typeface="Calibri"/>
                <a:ea typeface="Calibri"/>
                <a:cs typeface="Calibri"/>
              </a:rPr>
              <a:t>Foster positive relationships with active CBOs.</a:t>
            </a:r>
            <a:endParaRPr lang="en-US" sz="2000" i="1">
              <a:latin typeface="Calibri"/>
              <a:ea typeface="Calibri"/>
              <a:cs typeface="Calibri"/>
            </a:endParaRPr>
          </a:p>
        </p:txBody>
      </p:sp>
      <p:pic>
        <p:nvPicPr>
          <p:cNvPr id="7" name="Graphic 6" descr="Cycle with people with solid fill">
            <a:extLst>
              <a:ext uri="{FF2B5EF4-FFF2-40B4-BE49-F238E27FC236}">
                <a16:creationId xmlns:a16="http://schemas.microsoft.com/office/drawing/2014/main" id="{32A5BF1F-379A-21BA-3A87-60E94910D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952" y="51710"/>
            <a:ext cx="888998" cy="888998"/>
          </a:xfrm>
          <a:prstGeom prst="rect">
            <a:avLst/>
          </a:prstGeom>
        </p:spPr>
      </p:pic>
      <p:grpSp>
        <p:nvGrpSpPr>
          <p:cNvPr id="48" name="Group 47">
            <a:extLst>
              <a:ext uri="{FF2B5EF4-FFF2-40B4-BE49-F238E27FC236}">
                <a16:creationId xmlns:a16="http://schemas.microsoft.com/office/drawing/2014/main" id="{EC753589-1605-0992-457C-8B337D453720}"/>
              </a:ext>
            </a:extLst>
          </p:cNvPr>
          <p:cNvGrpSpPr/>
          <p:nvPr/>
        </p:nvGrpSpPr>
        <p:grpSpPr>
          <a:xfrm>
            <a:off x="6084599" y="1098400"/>
            <a:ext cx="6151057" cy="4018708"/>
            <a:chOff x="1232721" y="1056276"/>
            <a:chExt cx="7260144" cy="4743317"/>
          </a:xfrm>
        </p:grpSpPr>
        <p:sp>
          <p:nvSpPr>
            <p:cNvPr id="9" name="Rectangle 8">
              <a:extLst>
                <a:ext uri="{FF2B5EF4-FFF2-40B4-BE49-F238E27FC236}">
                  <a16:creationId xmlns:a16="http://schemas.microsoft.com/office/drawing/2014/main" id="{CE415E27-6DDF-1B90-F0B7-F0BC75906684}"/>
                </a:ext>
              </a:extLst>
            </p:cNvPr>
            <p:cNvSpPr/>
            <p:nvPr/>
          </p:nvSpPr>
          <p:spPr>
            <a:xfrm>
              <a:off x="1232721" y="1118058"/>
              <a:ext cx="3452994" cy="4669499"/>
            </a:xfrm>
            <a:prstGeom prst="rect">
              <a:avLst/>
            </a:prstGeom>
            <a:solidFill>
              <a:srgbClr val="EB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71381D2-76BB-F78A-FFC8-93AE152E5491}"/>
                </a:ext>
              </a:extLst>
            </p:cNvPr>
            <p:cNvSpPr/>
            <p:nvPr/>
          </p:nvSpPr>
          <p:spPr>
            <a:xfrm>
              <a:off x="4773879" y="1130094"/>
              <a:ext cx="3430160" cy="4669499"/>
            </a:xfrm>
            <a:prstGeom prst="rect">
              <a:avLst/>
            </a:prstGeom>
            <a:solidFill>
              <a:srgbClr val="FEF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A8FC080-70E8-39AA-E2FD-0CD57AB9599A}"/>
                </a:ext>
              </a:extLst>
            </p:cNvPr>
            <p:cNvSpPr/>
            <p:nvPr/>
          </p:nvSpPr>
          <p:spPr>
            <a:xfrm>
              <a:off x="4773879" y="1080651"/>
              <a:ext cx="3430160" cy="442285"/>
            </a:xfrm>
            <a:prstGeom prst="roundRect">
              <a:avLst/>
            </a:prstGeom>
            <a:solidFill>
              <a:srgbClr val="F4E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0A687014-8790-2D05-588E-3A201DA9E286}"/>
                </a:ext>
              </a:extLst>
            </p:cNvPr>
            <p:cNvSpPr txBox="1"/>
            <p:nvPr/>
          </p:nvSpPr>
          <p:spPr>
            <a:xfrm>
              <a:off x="5429259" y="3784853"/>
              <a:ext cx="2364812" cy="336026"/>
            </a:xfrm>
            <a:prstGeom prst="rect">
              <a:avLst/>
            </a:prstGeom>
            <a:noFill/>
          </p:spPr>
          <p:txBody>
            <a:bodyPr wrap="square">
              <a:spAutoFit/>
            </a:bodyPr>
            <a:lstStyle/>
            <a:p>
              <a:pPr lvl="0">
                <a:lnSpc>
                  <a:spcPts val="1500"/>
                </a:lnSpc>
              </a:pPr>
              <a:r>
                <a:rPr lang="en-US" sz="1400" b="1" i="0" u="none" strike="noStrike" noProof="0">
                  <a:solidFill>
                    <a:srgbClr val="000000"/>
                  </a:solidFill>
                  <a:latin typeface="Calibri"/>
                </a:rPr>
                <a:t>School Outreach</a:t>
              </a:r>
            </a:p>
          </p:txBody>
        </p:sp>
        <p:sp>
          <p:nvSpPr>
            <p:cNvPr id="13" name="TextBox 12">
              <a:extLst>
                <a:ext uri="{FF2B5EF4-FFF2-40B4-BE49-F238E27FC236}">
                  <a16:creationId xmlns:a16="http://schemas.microsoft.com/office/drawing/2014/main" id="{7D18E1C4-ADEC-BE15-F4B6-B9FF5F3E4FA1}"/>
                </a:ext>
              </a:extLst>
            </p:cNvPr>
            <p:cNvSpPr txBox="1"/>
            <p:nvPr/>
          </p:nvSpPr>
          <p:spPr>
            <a:xfrm>
              <a:off x="5440702" y="2737633"/>
              <a:ext cx="2677217" cy="336026"/>
            </a:xfrm>
            <a:prstGeom prst="rect">
              <a:avLst/>
            </a:prstGeom>
            <a:noFill/>
          </p:spPr>
          <p:txBody>
            <a:bodyPr wrap="square">
              <a:spAutoFit/>
            </a:bodyPr>
            <a:lstStyle/>
            <a:p>
              <a:pPr>
                <a:lnSpc>
                  <a:spcPts val="1500"/>
                </a:lnSpc>
              </a:pPr>
              <a:r>
                <a:rPr lang="en-US" sz="1400" b="1" i="0" u="none" strike="noStrike" noProof="0">
                  <a:solidFill>
                    <a:srgbClr val="000000"/>
                  </a:solidFill>
                  <a:latin typeface="Calibri"/>
                </a:rPr>
                <a:t>Transit-intercept</a:t>
              </a:r>
              <a:r>
                <a:rPr lang="en-US" sz="1400" b="1">
                  <a:solidFill>
                    <a:srgbClr val="000000"/>
                  </a:solidFill>
                  <a:latin typeface="Calibri"/>
                </a:rPr>
                <a:t>s</a:t>
              </a:r>
              <a:endParaRPr lang="en-US" sz="1400" b="1" i="0" u="none" strike="noStrike" noProof="0">
                <a:solidFill>
                  <a:srgbClr val="000000"/>
                </a:solidFill>
                <a:latin typeface="Calibri"/>
              </a:endParaRPr>
            </a:p>
          </p:txBody>
        </p:sp>
        <p:sp>
          <p:nvSpPr>
            <p:cNvPr id="14" name="TextBox 13">
              <a:extLst>
                <a:ext uri="{FF2B5EF4-FFF2-40B4-BE49-F238E27FC236}">
                  <a16:creationId xmlns:a16="http://schemas.microsoft.com/office/drawing/2014/main" id="{F5821FFE-6753-1966-A155-504FFE22C080}"/>
                </a:ext>
              </a:extLst>
            </p:cNvPr>
            <p:cNvSpPr txBox="1"/>
            <p:nvPr/>
          </p:nvSpPr>
          <p:spPr>
            <a:xfrm>
              <a:off x="5483847" y="4344576"/>
              <a:ext cx="3009018"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CBO</a:t>
              </a:r>
              <a:r>
                <a:rPr lang="en-US" sz="1400" b="1">
                  <a:solidFill>
                    <a:srgbClr val="000000"/>
                  </a:solidFill>
                  <a:latin typeface="Calibri"/>
                </a:rPr>
                <a:t> Co-hosted meetings </a:t>
              </a:r>
              <a:endParaRPr lang="en-US" sz="1400" i="1"/>
            </a:p>
          </p:txBody>
        </p:sp>
        <p:sp>
          <p:nvSpPr>
            <p:cNvPr id="15" name="TextBox 14">
              <a:extLst>
                <a:ext uri="{FF2B5EF4-FFF2-40B4-BE49-F238E27FC236}">
                  <a16:creationId xmlns:a16="http://schemas.microsoft.com/office/drawing/2014/main" id="{485909A4-ED37-0B8E-8279-8601E21F6132}"/>
                </a:ext>
              </a:extLst>
            </p:cNvPr>
            <p:cNvSpPr txBox="1"/>
            <p:nvPr/>
          </p:nvSpPr>
          <p:spPr>
            <a:xfrm>
              <a:off x="5429259" y="3317296"/>
              <a:ext cx="3063606" cy="336026"/>
            </a:xfrm>
            <a:prstGeom prst="rect">
              <a:avLst/>
            </a:prstGeom>
            <a:noFill/>
          </p:spPr>
          <p:txBody>
            <a:bodyPr wrap="square">
              <a:spAutoFit/>
            </a:bodyPr>
            <a:lstStyle/>
            <a:p>
              <a:pPr lvl="0">
                <a:lnSpc>
                  <a:spcPts val="1500"/>
                </a:lnSpc>
              </a:pPr>
              <a:r>
                <a:rPr lang="en-US" sz="1400" b="1"/>
                <a:t>Business Corridor Outreach</a:t>
              </a:r>
            </a:p>
          </p:txBody>
        </p:sp>
        <p:sp>
          <p:nvSpPr>
            <p:cNvPr id="16" name="TextBox 15">
              <a:extLst>
                <a:ext uri="{FF2B5EF4-FFF2-40B4-BE49-F238E27FC236}">
                  <a16:creationId xmlns:a16="http://schemas.microsoft.com/office/drawing/2014/main" id="{14DBA59D-7BDC-057A-D117-A6D5F47D67F1}"/>
                </a:ext>
              </a:extLst>
            </p:cNvPr>
            <p:cNvSpPr txBox="1"/>
            <p:nvPr/>
          </p:nvSpPr>
          <p:spPr>
            <a:xfrm>
              <a:off x="4800628" y="1120877"/>
              <a:ext cx="2730188" cy="435926"/>
            </a:xfrm>
            <a:prstGeom prst="rect">
              <a:avLst/>
            </a:prstGeom>
            <a:noFill/>
          </p:spPr>
          <p:txBody>
            <a:bodyPr wrap="square">
              <a:spAutoFit/>
            </a:bodyPr>
            <a:lstStyle/>
            <a:p>
              <a:r>
                <a:rPr lang="en-US" b="1"/>
                <a:t>Engagement Activities</a:t>
              </a:r>
            </a:p>
          </p:txBody>
        </p:sp>
        <p:sp>
          <p:nvSpPr>
            <p:cNvPr id="17" name="TextBox 16">
              <a:extLst>
                <a:ext uri="{FF2B5EF4-FFF2-40B4-BE49-F238E27FC236}">
                  <a16:creationId xmlns:a16="http://schemas.microsoft.com/office/drawing/2014/main" id="{0B51246B-1779-4424-89A1-98E8D9A4A8E7}"/>
                </a:ext>
              </a:extLst>
            </p:cNvPr>
            <p:cNvSpPr txBox="1"/>
            <p:nvPr/>
          </p:nvSpPr>
          <p:spPr>
            <a:xfrm>
              <a:off x="5431169" y="1775576"/>
              <a:ext cx="2845087" cy="336026"/>
            </a:xfrm>
            <a:prstGeom prst="rect">
              <a:avLst/>
            </a:prstGeom>
            <a:noFill/>
          </p:spPr>
          <p:txBody>
            <a:bodyPr wrap="square">
              <a:spAutoFit/>
            </a:bodyPr>
            <a:lstStyle/>
            <a:p>
              <a:pPr marL="0" lvl="1">
                <a:lnSpc>
                  <a:spcPts val="1500"/>
                </a:lnSpc>
              </a:pPr>
              <a:r>
                <a:rPr lang="en-US" sz="1400" b="1">
                  <a:cs typeface="Calibri"/>
                </a:rPr>
                <a:t>Event information booths</a:t>
              </a:r>
            </a:p>
          </p:txBody>
        </p:sp>
        <p:pic>
          <p:nvPicPr>
            <p:cNvPr id="18" name="Graphic 17" descr="Circus Tent with solid fill">
              <a:extLst>
                <a:ext uri="{FF2B5EF4-FFF2-40B4-BE49-F238E27FC236}">
                  <a16:creationId xmlns:a16="http://schemas.microsoft.com/office/drawing/2014/main" id="{B1AF1097-D848-3183-A7D7-CA696111E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944" y="1625608"/>
              <a:ext cx="457200" cy="457200"/>
            </a:xfrm>
            <a:prstGeom prst="rect">
              <a:avLst/>
            </a:prstGeom>
          </p:spPr>
        </p:pic>
        <p:sp>
          <p:nvSpPr>
            <p:cNvPr id="19" name="TextBox 18">
              <a:extLst>
                <a:ext uri="{FF2B5EF4-FFF2-40B4-BE49-F238E27FC236}">
                  <a16:creationId xmlns:a16="http://schemas.microsoft.com/office/drawing/2014/main" id="{92BF1202-CCD3-B12E-04E0-FC38B219EABC}"/>
                </a:ext>
              </a:extLst>
            </p:cNvPr>
            <p:cNvSpPr txBox="1"/>
            <p:nvPr/>
          </p:nvSpPr>
          <p:spPr>
            <a:xfrm>
              <a:off x="5432604" y="2260672"/>
              <a:ext cx="2845087" cy="336026"/>
            </a:xfrm>
            <a:prstGeom prst="rect">
              <a:avLst/>
            </a:prstGeom>
            <a:noFill/>
          </p:spPr>
          <p:txBody>
            <a:bodyPr wrap="square">
              <a:spAutoFit/>
            </a:bodyPr>
            <a:lstStyle/>
            <a:p>
              <a:pPr marL="0" lvl="1">
                <a:lnSpc>
                  <a:spcPts val="1500"/>
                </a:lnSpc>
              </a:pPr>
              <a:r>
                <a:rPr lang="en-US" sz="1400" b="1">
                  <a:cs typeface="Calibri"/>
                </a:rPr>
                <a:t>Pop-up outreach booths</a:t>
              </a:r>
              <a:endParaRPr lang="en-US" sz="1400" i="1">
                <a:cs typeface="Calibri"/>
              </a:endParaRPr>
            </a:p>
          </p:txBody>
        </p:sp>
        <p:pic>
          <p:nvPicPr>
            <p:cNvPr id="20" name="Graphic 19" descr="Streetcar with solid fill">
              <a:extLst>
                <a:ext uri="{FF2B5EF4-FFF2-40B4-BE49-F238E27FC236}">
                  <a16:creationId xmlns:a16="http://schemas.microsoft.com/office/drawing/2014/main" id="{0FF4AEDE-CF34-A8C2-0569-C1981C68E8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8608" y="2588085"/>
              <a:ext cx="552480" cy="552480"/>
            </a:xfrm>
            <a:prstGeom prst="rect">
              <a:avLst/>
            </a:prstGeom>
          </p:spPr>
        </p:pic>
        <p:sp>
          <p:nvSpPr>
            <p:cNvPr id="21" name="TextBox 20">
              <a:extLst>
                <a:ext uri="{FF2B5EF4-FFF2-40B4-BE49-F238E27FC236}">
                  <a16:creationId xmlns:a16="http://schemas.microsoft.com/office/drawing/2014/main" id="{40ACD67E-1E7E-FE37-E636-70D90988EFAE}"/>
                </a:ext>
              </a:extLst>
            </p:cNvPr>
            <p:cNvSpPr txBox="1"/>
            <p:nvPr/>
          </p:nvSpPr>
          <p:spPr>
            <a:xfrm>
              <a:off x="5467903" y="4837271"/>
              <a:ext cx="2680840"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Other outreach efforts</a:t>
              </a:r>
              <a:endParaRPr lang="en-US" sz="1400" i="1"/>
            </a:p>
          </p:txBody>
        </p:sp>
        <p:pic>
          <p:nvPicPr>
            <p:cNvPr id="22" name="Graphic 21" descr="Handshake with solid fill">
              <a:extLst>
                <a:ext uri="{FF2B5EF4-FFF2-40B4-BE49-F238E27FC236}">
                  <a16:creationId xmlns:a16="http://schemas.microsoft.com/office/drawing/2014/main" id="{5B7841E4-9E66-D58A-36C4-257F76F1D9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445" y="3202738"/>
              <a:ext cx="457200" cy="457200"/>
            </a:xfrm>
            <a:prstGeom prst="rect">
              <a:avLst/>
            </a:prstGeom>
          </p:spPr>
        </p:pic>
        <p:pic>
          <p:nvPicPr>
            <p:cNvPr id="23" name="Graphic 22" descr="Books with solid fill">
              <a:extLst>
                <a:ext uri="{FF2B5EF4-FFF2-40B4-BE49-F238E27FC236}">
                  <a16:creationId xmlns:a16="http://schemas.microsoft.com/office/drawing/2014/main" id="{9BD53BF7-64F7-FA58-BD45-8E937A8882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8438" y="3729564"/>
              <a:ext cx="403347" cy="403347"/>
            </a:xfrm>
            <a:prstGeom prst="rect">
              <a:avLst/>
            </a:prstGeom>
          </p:spPr>
        </p:pic>
        <p:pic>
          <p:nvPicPr>
            <p:cNvPr id="24" name="Graphic 23" descr="Meeting with solid fill">
              <a:extLst>
                <a:ext uri="{FF2B5EF4-FFF2-40B4-BE49-F238E27FC236}">
                  <a16:creationId xmlns:a16="http://schemas.microsoft.com/office/drawing/2014/main" id="{1076B8B3-A534-50D9-BEC6-F503F7506F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3848" y="4236813"/>
              <a:ext cx="457200" cy="457200"/>
            </a:xfrm>
            <a:prstGeom prst="rect">
              <a:avLst/>
            </a:prstGeom>
          </p:spPr>
        </p:pic>
        <p:pic>
          <p:nvPicPr>
            <p:cNvPr id="25" name="Graphic 24" descr="Influencer with solid fill">
              <a:extLst>
                <a:ext uri="{FF2B5EF4-FFF2-40B4-BE49-F238E27FC236}">
                  <a16:creationId xmlns:a16="http://schemas.microsoft.com/office/drawing/2014/main" id="{D22AA0D7-B917-2175-C88B-B45911F4E5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43848" y="4704169"/>
              <a:ext cx="457200" cy="457200"/>
            </a:xfrm>
            <a:prstGeom prst="rect">
              <a:avLst/>
            </a:prstGeom>
          </p:spPr>
        </p:pic>
        <p:pic>
          <p:nvPicPr>
            <p:cNvPr id="26" name="Graphic 25" descr="Kiosk with solid fill">
              <a:extLst>
                <a:ext uri="{FF2B5EF4-FFF2-40B4-BE49-F238E27FC236}">
                  <a16:creationId xmlns:a16="http://schemas.microsoft.com/office/drawing/2014/main" id="{27D79F58-0D13-A1B1-1F55-5B80AABAC3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8593" y="2151720"/>
              <a:ext cx="449020" cy="449020"/>
            </a:xfrm>
            <a:prstGeom prst="rect">
              <a:avLst/>
            </a:prstGeom>
          </p:spPr>
        </p:pic>
        <p:sp>
          <p:nvSpPr>
            <p:cNvPr id="27" name="Rectangle: Rounded Corners 26">
              <a:extLst>
                <a:ext uri="{FF2B5EF4-FFF2-40B4-BE49-F238E27FC236}">
                  <a16:creationId xmlns:a16="http://schemas.microsoft.com/office/drawing/2014/main" id="{1CE878A3-17E8-67B6-B628-022446BF4B1D}"/>
                </a:ext>
              </a:extLst>
            </p:cNvPr>
            <p:cNvSpPr/>
            <p:nvPr/>
          </p:nvSpPr>
          <p:spPr>
            <a:xfrm>
              <a:off x="1234242" y="1094250"/>
              <a:ext cx="3478218" cy="442285"/>
            </a:xfrm>
            <a:prstGeom prst="roundRect">
              <a:avLst/>
            </a:prstGeom>
            <a:solidFill>
              <a:srgbClr val="00B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CF73D1F0-7BA2-52C8-4B16-B8730B3BD46C}"/>
                </a:ext>
              </a:extLst>
            </p:cNvPr>
            <p:cNvSpPr txBox="1"/>
            <p:nvPr/>
          </p:nvSpPr>
          <p:spPr>
            <a:xfrm>
              <a:off x="1283164" y="1107272"/>
              <a:ext cx="2638990" cy="435926"/>
            </a:xfrm>
            <a:prstGeom prst="rect">
              <a:avLst/>
            </a:prstGeom>
            <a:noFill/>
          </p:spPr>
          <p:txBody>
            <a:bodyPr wrap="square">
              <a:spAutoFit/>
            </a:bodyPr>
            <a:lstStyle/>
            <a:p>
              <a:r>
                <a:rPr lang="en-US" b="1">
                  <a:solidFill>
                    <a:schemeClr val="bg1"/>
                  </a:solidFill>
                </a:rPr>
                <a:t>Notification Activities</a:t>
              </a:r>
            </a:p>
          </p:txBody>
        </p:sp>
        <p:pic>
          <p:nvPicPr>
            <p:cNvPr id="29" name="Graphic 28" descr="Megaphone1 with solid fill">
              <a:extLst>
                <a:ext uri="{FF2B5EF4-FFF2-40B4-BE49-F238E27FC236}">
                  <a16:creationId xmlns:a16="http://schemas.microsoft.com/office/drawing/2014/main" id="{D2A70213-7DCE-4D77-2ABB-76CA2AC254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18296" y="1068325"/>
              <a:ext cx="492844" cy="492844"/>
            </a:xfrm>
            <a:prstGeom prst="rect">
              <a:avLst/>
            </a:prstGeom>
          </p:spPr>
        </p:pic>
        <p:pic>
          <p:nvPicPr>
            <p:cNvPr id="30" name="Graphic 29" descr="Social network with solid fill">
              <a:extLst>
                <a:ext uri="{FF2B5EF4-FFF2-40B4-BE49-F238E27FC236}">
                  <a16:creationId xmlns:a16="http://schemas.microsoft.com/office/drawing/2014/main" id="{34BEE58B-FD97-2924-1DE9-5B34100080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06097" y="1056276"/>
              <a:ext cx="454814" cy="475662"/>
            </a:xfrm>
            <a:prstGeom prst="rect">
              <a:avLst/>
            </a:prstGeom>
          </p:spPr>
        </p:pic>
        <p:pic>
          <p:nvPicPr>
            <p:cNvPr id="31" name="Graphic 30" descr="Connections with solid fill">
              <a:extLst>
                <a:ext uri="{FF2B5EF4-FFF2-40B4-BE49-F238E27FC236}">
                  <a16:creationId xmlns:a16="http://schemas.microsoft.com/office/drawing/2014/main" id="{4FC89F59-DD04-9337-27CE-2517EC337A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3621" y="4789660"/>
              <a:ext cx="365760" cy="365760"/>
            </a:xfrm>
            <a:prstGeom prst="rect">
              <a:avLst/>
            </a:prstGeom>
          </p:spPr>
        </p:pic>
        <p:sp>
          <p:nvSpPr>
            <p:cNvPr id="32" name="TextBox 31">
              <a:extLst>
                <a:ext uri="{FF2B5EF4-FFF2-40B4-BE49-F238E27FC236}">
                  <a16:creationId xmlns:a16="http://schemas.microsoft.com/office/drawing/2014/main" id="{168BBEE3-A29A-D43F-E2C5-9E9981ABACBA}"/>
                </a:ext>
              </a:extLst>
            </p:cNvPr>
            <p:cNvSpPr txBox="1"/>
            <p:nvPr/>
          </p:nvSpPr>
          <p:spPr>
            <a:xfrm>
              <a:off x="1840750" y="4789660"/>
              <a:ext cx="2661383" cy="363272"/>
            </a:xfrm>
            <a:prstGeom prst="rect">
              <a:avLst/>
            </a:prstGeom>
            <a:noFill/>
          </p:spPr>
          <p:txBody>
            <a:bodyPr wrap="square">
              <a:spAutoFit/>
            </a:bodyPr>
            <a:lstStyle/>
            <a:p>
              <a:pPr marR="0" lvl="0" rtl="0" eaLnBrk="1" fontAlgn="auto" latinLnBrk="0" hangingPunct="1">
                <a:lnSpc>
                  <a:spcPct val="100000"/>
                </a:lnSpc>
                <a:spcBef>
                  <a:spcPts val="0"/>
                </a:spcBef>
                <a:spcAft>
                  <a:spcPts val="0"/>
                </a:spcAft>
                <a:buClrTx/>
                <a:buSzTx/>
              </a:pPr>
              <a:r>
                <a:rPr lang="en-US" sz="1400" b="1"/>
                <a:t>Social media posts </a:t>
              </a:r>
            </a:p>
          </p:txBody>
        </p:sp>
        <p:sp>
          <p:nvSpPr>
            <p:cNvPr id="33" name="TextBox 32">
              <a:extLst>
                <a:ext uri="{FF2B5EF4-FFF2-40B4-BE49-F238E27FC236}">
                  <a16:creationId xmlns:a16="http://schemas.microsoft.com/office/drawing/2014/main" id="{6AD85149-F0B3-CAA7-5995-380D340168FE}"/>
                </a:ext>
              </a:extLst>
            </p:cNvPr>
            <p:cNvSpPr txBox="1"/>
            <p:nvPr/>
          </p:nvSpPr>
          <p:spPr>
            <a:xfrm>
              <a:off x="1810497" y="2787298"/>
              <a:ext cx="2563043" cy="363272"/>
            </a:xfrm>
            <a:prstGeom prst="rect">
              <a:avLst/>
            </a:prstGeom>
            <a:noFill/>
          </p:spPr>
          <p:txBody>
            <a:bodyPr wrap="square">
              <a:spAutoFit/>
            </a:bodyPr>
            <a:lstStyle/>
            <a:p>
              <a:pPr>
                <a:spcBef>
                  <a:spcPts val="1200"/>
                </a:spcBef>
              </a:pPr>
              <a:r>
                <a:rPr lang="en-US" sz="1400" b="1"/>
                <a:t>Eblasts/e-newsletters </a:t>
              </a:r>
              <a:endParaRPr lang="es-419" sz="1400" i="1"/>
            </a:p>
          </p:txBody>
        </p:sp>
        <p:sp>
          <p:nvSpPr>
            <p:cNvPr id="34" name="TextBox 33">
              <a:extLst>
                <a:ext uri="{FF2B5EF4-FFF2-40B4-BE49-F238E27FC236}">
                  <a16:creationId xmlns:a16="http://schemas.microsoft.com/office/drawing/2014/main" id="{3AE04CBE-8EEF-3A55-FAE1-4ED9AACC874A}"/>
                </a:ext>
              </a:extLst>
            </p:cNvPr>
            <p:cNvSpPr txBox="1"/>
            <p:nvPr/>
          </p:nvSpPr>
          <p:spPr>
            <a:xfrm>
              <a:off x="1819079" y="3782731"/>
              <a:ext cx="2131686" cy="363272"/>
            </a:xfrm>
            <a:prstGeom prst="rect">
              <a:avLst/>
            </a:prstGeom>
            <a:noFill/>
          </p:spPr>
          <p:txBody>
            <a:bodyPr wrap="square">
              <a:spAutoFit/>
            </a:bodyPr>
            <a:lstStyle/>
            <a:p>
              <a:pPr>
                <a:spcBef>
                  <a:spcPts val="1200"/>
                </a:spcBef>
                <a:buClr>
                  <a:srgbClr val="000000"/>
                </a:buClr>
              </a:pPr>
              <a:r>
                <a:rPr lang="en-US" sz="1400" b="1" i="0" u="none" strike="noStrike" noProof="0">
                  <a:solidFill>
                    <a:srgbClr val="000000"/>
                  </a:solidFill>
                  <a:latin typeface="Calibri"/>
                </a:rPr>
                <a:t>Notification Toolkit</a:t>
              </a:r>
              <a:endParaRPr kumimoji="0" lang="es-ES" altLang="en-US" sz="1100" b="0" i="1"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C55F9444-02A7-E9A2-EE22-7D49949E7D7E}"/>
                </a:ext>
              </a:extLst>
            </p:cNvPr>
            <p:cNvSpPr txBox="1"/>
            <p:nvPr/>
          </p:nvSpPr>
          <p:spPr>
            <a:xfrm>
              <a:off x="1823861" y="4283062"/>
              <a:ext cx="2661383" cy="363272"/>
            </a:xfrm>
            <a:prstGeom prst="rect">
              <a:avLst/>
            </a:prstGeom>
            <a:noFill/>
          </p:spPr>
          <p:txBody>
            <a:bodyPr wrap="square">
              <a:spAutoFit/>
            </a:bodyPr>
            <a:lstStyle/>
            <a:p>
              <a:pPr>
                <a:spcBef>
                  <a:spcPts val="1200"/>
                </a:spcBef>
              </a:pPr>
              <a:r>
                <a:rPr lang="en-US" sz="1400" b="1"/>
                <a:t>Phone banking &amp; SMS texts</a:t>
              </a:r>
              <a:endParaRPr lang="en-US" sz="1400" i="1"/>
            </a:p>
          </p:txBody>
        </p:sp>
        <p:pic>
          <p:nvPicPr>
            <p:cNvPr id="36" name="Content Placeholder 38" descr="Email with solid fill">
              <a:extLst>
                <a:ext uri="{FF2B5EF4-FFF2-40B4-BE49-F238E27FC236}">
                  <a16:creationId xmlns:a16="http://schemas.microsoft.com/office/drawing/2014/main" id="{48F7205F-3A90-2538-1CF7-D6E5E21401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64616" y="2760094"/>
              <a:ext cx="365760" cy="365760"/>
            </a:xfrm>
            <a:prstGeom prst="rect">
              <a:avLst/>
            </a:prstGeom>
          </p:spPr>
        </p:pic>
        <p:sp>
          <p:nvSpPr>
            <p:cNvPr id="37" name="TextBox 36">
              <a:extLst>
                <a:ext uri="{FF2B5EF4-FFF2-40B4-BE49-F238E27FC236}">
                  <a16:creationId xmlns:a16="http://schemas.microsoft.com/office/drawing/2014/main" id="{8FEC38DE-8801-54BB-51A5-37D3FB75D0E5}"/>
                </a:ext>
              </a:extLst>
            </p:cNvPr>
            <p:cNvSpPr txBox="1"/>
            <p:nvPr/>
          </p:nvSpPr>
          <p:spPr>
            <a:xfrm>
              <a:off x="1781589" y="1705146"/>
              <a:ext cx="2866216" cy="363272"/>
            </a:xfrm>
            <a:prstGeom prst="rect">
              <a:avLst/>
            </a:prstGeom>
            <a:noFill/>
          </p:spPr>
          <p:txBody>
            <a:bodyPr wrap="square" lIns="91440" tIns="45720" rIns="91440" bIns="45720" anchor="t">
              <a:spAutoFit/>
            </a:bodyPr>
            <a:lstStyle/>
            <a:p>
              <a:r>
                <a:rPr lang="en-US" sz="1400" b="1">
                  <a:cs typeface="Calibri"/>
                </a:rPr>
                <a:t>Flyers &amp; Posters Distribution</a:t>
              </a:r>
            </a:p>
          </p:txBody>
        </p:sp>
        <p:pic>
          <p:nvPicPr>
            <p:cNvPr id="38" name="Graphic 37" descr="Smart Phone with solid fill">
              <a:extLst>
                <a:ext uri="{FF2B5EF4-FFF2-40B4-BE49-F238E27FC236}">
                  <a16:creationId xmlns:a16="http://schemas.microsoft.com/office/drawing/2014/main" id="{AC60FC1E-F91B-512A-05C9-3138B912C9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95566" y="4349565"/>
              <a:ext cx="276022" cy="276022"/>
            </a:xfrm>
            <a:prstGeom prst="rect">
              <a:avLst/>
            </a:prstGeom>
          </p:spPr>
        </p:pic>
        <p:sp>
          <p:nvSpPr>
            <p:cNvPr id="39" name="TextBox 38">
              <a:extLst>
                <a:ext uri="{FF2B5EF4-FFF2-40B4-BE49-F238E27FC236}">
                  <a16:creationId xmlns:a16="http://schemas.microsoft.com/office/drawing/2014/main" id="{D7EA474C-7B96-6211-B3C6-81428BB0C920}"/>
                </a:ext>
              </a:extLst>
            </p:cNvPr>
            <p:cNvSpPr txBox="1"/>
            <p:nvPr/>
          </p:nvSpPr>
          <p:spPr>
            <a:xfrm>
              <a:off x="1840750" y="5314972"/>
              <a:ext cx="2644303" cy="363272"/>
            </a:xfrm>
            <a:prstGeom prst="rect">
              <a:avLst/>
            </a:prstGeom>
            <a:noFill/>
          </p:spPr>
          <p:txBody>
            <a:bodyPr wrap="square">
              <a:spAutoFit/>
            </a:bodyPr>
            <a:lstStyle/>
            <a:p>
              <a:pPr marL="0" lvl="1"/>
              <a:r>
                <a:rPr lang="en-US" sz="1400" b="1">
                  <a:cs typeface="Calibri"/>
                </a:rPr>
                <a:t>Website/Announcements</a:t>
              </a:r>
            </a:p>
          </p:txBody>
        </p:sp>
        <p:pic>
          <p:nvPicPr>
            <p:cNvPr id="40" name="Graphic 39" descr="Radio microphone with solid fill">
              <a:extLst>
                <a:ext uri="{FF2B5EF4-FFF2-40B4-BE49-F238E27FC236}">
                  <a16:creationId xmlns:a16="http://schemas.microsoft.com/office/drawing/2014/main" id="{5A6A7645-2CB0-9660-65EE-44F5DDF40AC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8800" y="5314716"/>
              <a:ext cx="365760" cy="365760"/>
            </a:xfrm>
            <a:prstGeom prst="rect">
              <a:avLst/>
            </a:prstGeom>
          </p:spPr>
        </p:pic>
        <p:sp>
          <p:nvSpPr>
            <p:cNvPr id="41" name="TextBox 40">
              <a:extLst>
                <a:ext uri="{FF2B5EF4-FFF2-40B4-BE49-F238E27FC236}">
                  <a16:creationId xmlns:a16="http://schemas.microsoft.com/office/drawing/2014/main" id="{AF2FD840-79F6-7A42-98AA-5D2DE62315DD}"/>
                </a:ext>
              </a:extLst>
            </p:cNvPr>
            <p:cNvSpPr txBox="1"/>
            <p:nvPr/>
          </p:nvSpPr>
          <p:spPr>
            <a:xfrm>
              <a:off x="1805585" y="3297208"/>
              <a:ext cx="2661383" cy="363272"/>
            </a:xfrm>
            <a:prstGeom prst="rect">
              <a:avLst/>
            </a:prstGeom>
            <a:noFill/>
          </p:spPr>
          <p:txBody>
            <a:bodyPr wrap="square">
              <a:spAutoFit/>
            </a:bodyPr>
            <a:lstStyle/>
            <a:p>
              <a:pPr lvl="0">
                <a:spcBef>
                  <a:spcPts val="1200"/>
                </a:spcBef>
                <a:buClr>
                  <a:srgbClr val="000000"/>
                </a:buClr>
              </a:pPr>
              <a:r>
                <a:rPr lang="en-US" sz="1400" b="1"/>
                <a:t>Banners &amp; Lawn Signs</a:t>
              </a:r>
              <a:endParaRPr lang="es-419" sz="1400"/>
            </a:p>
          </p:txBody>
        </p:sp>
        <p:pic>
          <p:nvPicPr>
            <p:cNvPr id="42" name="Graphic 41" descr="For Sale with solid fill">
              <a:extLst>
                <a:ext uri="{FF2B5EF4-FFF2-40B4-BE49-F238E27FC236}">
                  <a16:creationId xmlns:a16="http://schemas.microsoft.com/office/drawing/2014/main" id="{80BE1E83-8D53-36E0-664E-3FDC3334DCD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6001" y="3269929"/>
              <a:ext cx="365760" cy="365760"/>
            </a:xfrm>
            <a:prstGeom prst="rect">
              <a:avLst/>
            </a:prstGeom>
          </p:spPr>
        </p:pic>
        <p:pic>
          <p:nvPicPr>
            <p:cNvPr id="43" name="Graphic 42" descr="Information with solid fill">
              <a:extLst>
                <a:ext uri="{FF2B5EF4-FFF2-40B4-BE49-F238E27FC236}">
                  <a16:creationId xmlns:a16="http://schemas.microsoft.com/office/drawing/2014/main" id="{18CBD5BE-1BCD-D136-97FF-EBFBC8CC3FE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64616" y="3785028"/>
              <a:ext cx="365760" cy="365760"/>
            </a:xfrm>
            <a:prstGeom prst="rect">
              <a:avLst/>
            </a:prstGeom>
          </p:spPr>
        </p:pic>
        <p:pic>
          <p:nvPicPr>
            <p:cNvPr id="44" name="Graphic 43" descr="Speaker phone with solid fill">
              <a:extLst>
                <a:ext uri="{FF2B5EF4-FFF2-40B4-BE49-F238E27FC236}">
                  <a16:creationId xmlns:a16="http://schemas.microsoft.com/office/drawing/2014/main" id="{6FC4B4EA-5B58-16F6-D3B0-9A049180FD6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39249" y="4162965"/>
              <a:ext cx="457200" cy="457200"/>
            </a:xfrm>
            <a:prstGeom prst="rect">
              <a:avLst/>
            </a:prstGeom>
          </p:spPr>
        </p:pic>
        <p:pic>
          <p:nvPicPr>
            <p:cNvPr id="45" name="Graphic 44" descr="Door Open with solid fill">
              <a:extLst>
                <a:ext uri="{FF2B5EF4-FFF2-40B4-BE49-F238E27FC236}">
                  <a16:creationId xmlns:a16="http://schemas.microsoft.com/office/drawing/2014/main" id="{01330C58-11FB-3B01-F8B6-89DA731DA4E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4402" y="2213552"/>
              <a:ext cx="374553" cy="365760"/>
            </a:xfrm>
            <a:prstGeom prst="rect">
              <a:avLst/>
            </a:prstGeom>
          </p:spPr>
        </p:pic>
        <p:sp>
          <p:nvSpPr>
            <p:cNvPr id="46" name="TextBox 45">
              <a:extLst>
                <a:ext uri="{FF2B5EF4-FFF2-40B4-BE49-F238E27FC236}">
                  <a16:creationId xmlns:a16="http://schemas.microsoft.com/office/drawing/2014/main" id="{C7ACBEDF-B05B-F4E2-DADF-23CF707F2B33}"/>
                </a:ext>
              </a:extLst>
            </p:cNvPr>
            <p:cNvSpPr txBox="1"/>
            <p:nvPr/>
          </p:nvSpPr>
          <p:spPr>
            <a:xfrm>
              <a:off x="1781589" y="2204183"/>
              <a:ext cx="2495933" cy="363272"/>
            </a:xfrm>
            <a:prstGeom prst="rect">
              <a:avLst/>
            </a:prstGeom>
            <a:noFill/>
          </p:spPr>
          <p:txBody>
            <a:bodyPr wrap="square" lIns="91440" tIns="45720" rIns="91440" bIns="45720" anchor="t">
              <a:spAutoFit/>
            </a:bodyPr>
            <a:lstStyle/>
            <a:p>
              <a:r>
                <a:rPr lang="en-US" sz="1400" b="1">
                  <a:cs typeface="Calibri"/>
                </a:rPr>
                <a:t>Door-to-door notices</a:t>
              </a:r>
            </a:p>
          </p:txBody>
        </p:sp>
        <p:pic>
          <p:nvPicPr>
            <p:cNvPr id="47" name="Graphic 46" descr="Newspaper with solid fill">
              <a:extLst>
                <a:ext uri="{FF2B5EF4-FFF2-40B4-BE49-F238E27FC236}">
                  <a16:creationId xmlns:a16="http://schemas.microsoft.com/office/drawing/2014/main" id="{2CE7CABD-8AFC-4408-34C5-11EE110921C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367627" y="1683757"/>
              <a:ext cx="320322" cy="365760"/>
            </a:xfrm>
            <a:prstGeom prst="rect">
              <a:avLst/>
            </a:prstGeom>
          </p:spPr>
        </p:pic>
      </p:grpSp>
      <p:grpSp>
        <p:nvGrpSpPr>
          <p:cNvPr id="53" name="Group 52">
            <a:extLst>
              <a:ext uri="{FF2B5EF4-FFF2-40B4-BE49-F238E27FC236}">
                <a16:creationId xmlns:a16="http://schemas.microsoft.com/office/drawing/2014/main" id="{56B1AF33-8200-FDD1-ED5F-20FAC37FFA1C}"/>
              </a:ext>
            </a:extLst>
          </p:cNvPr>
          <p:cNvGrpSpPr/>
          <p:nvPr/>
        </p:nvGrpSpPr>
        <p:grpSpPr>
          <a:xfrm>
            <a:off x="9544991" y="4865566"/>
            <a:ext cx="2389959" cy="1514343"/>
            <a:chOff x="9161251" y="4677728"/>
            <a:chExt cx="2794542" cy="1770698"/>
          </a:xfrm>
        </p:grpSpPr>
        <p:sp>
          <p:nvSpPr>
            <p:cNvPr id="49" name="Rectangle 48">
              <a:extLst>
                <a:ext uri="{FF2B5EF4-FFF2-40B4-BE49-F238E27FC236}">
                  <a16:creationId xmlns:a16="http://schemas.microsoft.com/office/drawing/2014/main" id="{2EBA5C9C-C23A-4D86-F977-62B3836B3553}"/>
                </a:ext>
              </a:extLst>
            </p:cNvPr>
            <p:cNvSpPr/>
            <p:nvPr/>
          </p:nvSpPr>
          <p:spPr>
            <a:xfrm>
              <a:off x="9161799" y="4677728"/>
              <a:ext cx="2780800" cy="1726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erson holding a baby at a table with a sign&#10;&#10;Description automatically generated">
              <a:extLst>
                <a:ext uri="{FF2B5EF4-FFF2-40B4-BE49-F238E27FC236}">
                  <a16:creationId xmlns:a16="http://schemas.microsoft.com/office/drawing/2014/main" id="{6843B64C-FBDA-4275-0919-AD83811A23E5}"/>
                </a:ext>
              </a:extLst>
            </p:cNvPr>
            <p:cNvPicPr>
              <a:picLocks noChangeAspect="1"/>
            </p:cNvPicPr>
            <p:nvPr/>
          </p:nvPicPr>
          <p:blipFill rotWithShape="1">
            <a:blip r:embed="rId42"/>
            <a:srcRect l="16945" t="18939" b="31829"/>
            <a:stretch/>
          </p:blipFill>
          <p:spPr>
            <a:xfrm>
              <a:off x="9165335" y="4763398"/>
              <a:ext cx="2790458" cy="1669973"/>
            </a:xfrm>
            <a:prstGeom prst="rect">
              <a:avLst/>
            </a:prstGeom>
          </p:spPr>
        </p:pic>
        <p:sp>
          <p:nvSpPr>
            <p:cNvPr id="51" name="Rectangle 50">
              <a:extLst>
                <a:ext uri="{FF2B5EF4-FFF2-40B4-BE49-F238E27FC236}">
                  <a16:creationId xmlns:a16="http://schemas.microsoft.com/office/drawing/2014/main" id="{8CF4F6A5-72F9-429D-534C-315E4DE78AFD}"/>
                </a:ext>
              </a:extLst>
            </p:cNvPr>
            <p:cNvSpPr/>
            <p:nvPr/>
          </p:nvSpPr>
          <p:spPr>
            <a:xfrm>
              <a:off x="9161251" y="6349027"/>
              <a:ext cx="2790458" cy="993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A3456CB9-FF58-E26C-069E-13B8D1920227}"/>
              </a:ext>
            </a:extLst>
          </p:cNvPr>
          <p:cNvSpPr txBox="1"/>
          <p:nvPr/>
        </p:nvSpPr>
        <p:spPr>
          <a:xfrm>
            <a:off x="4275114" y="6251593"/>
            <a:ext cx="3704444" cy="307777"/>
          </a:xfrm>
          <a:prstGeom prst="rect">
            <a:avLst/>
          </a:prstGeom>
          <a:noFill/>
        </p:spPr>
        <p:txBody>
          <a:bodyPr wrap="square">
            <a:spAutoFit/>
          </a:bodyPr>
          <a:lstStyle/>
          <a:p>
            <a:r>
              <a:rPr lang="en-US" sz="1400"/>
              <a:t>*CBO       Community based organizations</a:t>
            </a:r>
          </a:p>
        </p:txBody>
      </p:sp>
    </p:spTree>
    <p:extLst>
      <p:ext uri="{BB962C8B-B14F-4D97-AF65-F5344CB8AC3E}">
        <p14:creationId xmlns:p14="http://schemas.microsoft.com/office/powerpoint/2010/main" val="37888030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B06AEB-49E9-EDC7-7E20-2B3EE69B178B}"/>
              </a:ext>
            </a:extLst>
          </p:cNvPr>
          <p:cNvSpPr txBox="1">
            <a:spLocks/>
          </p:cNvSpPr>
          <p:nvPr/>
        </p:nvSpPr>
        <p:spPr>
          <a:xfrm>
            <a:off x="172124" y="271203"/>
            <a:ext cx="9045634" cy="429145"/>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CBO Partnerships</a:t>
            </a:r>
            <a:endParaRPr lang="en-US" i="1">
              <a:solidFill>
                <a:schemeClr val="tx1"/>
              </a:solidFill>
              <a:highlight>
                <a:srgbClr val="FFFF00"/>
              </a:highlight>
            </a:endParaRPr>
          </a:p>
        </p:txBody>
      </p:sp>
      <p:sp>
        <p:nvSpPr>
          <p:cNvPr id="2" name="TextBox 1">
            <a:extLst>
              <a:ext uri="{FF2B5EF4-FFF2-40B4-BE49-F238E27FC236}">
                <a16:creationId xmlns:a16="http://schemas.microsoft.com/office/drawing/2014/main" id="{6F182DF3-7C56-B32D-D3DC-5E7061B6CA24}"/>
              </a:ext>
            </a:extLst>
          </p:cNvPr>
          <p:cNvSpPr txBox="1"/>
          <p:nvPr/>
        </p:nvSpPr>
        <p:spPr>
          <a:xfrm>
            <a:off x="172124" y="1046202"/>
            <a:ext cx="10771318" cy="830997"/>
          </a:xfrm>
          <a:prstGeom prst="rect">
            <a:avLst/>
          </a:prstGeom>
          <a:noFill/>
        </p:spPr>
        <p:txBody>
          <a:bodyPr wrap="square" lIns="91440" tIns="45720" rIns="91440" bIns="45720" rtlCol="0" anchor="t">
            <a:spAutoFit/>
          </a:bodyPr>
          <a:lstStyle/>
          <a:p>
            <a:r>
              <a:rPr lang="en-US" sz="2800" b="1">
                <a:solidFill>
                  <a:schemeClr val="accent1"/>
                </a:solidFill>
              </a:rPr>
              <a:t>Current 28 CBO Partners </a:t>
            </a:r>
            <a:endParaRPr lang="en-US" sz="2400" b="1">
              <a:solidFill>
                <a:schemeClr val="accent1"/>
              </a:solidFill>
            </a:endParaRPr>
          </a:p>
          <a:p>
            <a:r>
              <a:rPr lang="en-US" sz="2000" i="1"/>
              <a:t>ALL operating within Equity Focused Communities in the project area</a:t>
            </a:r>
            <a:endParaRPr lang="en-US" sz="2000" i="1">
              <a:cs typeface="Calibri"/>
            </a:endParaRPr>
          </a:p>
        </p:txBody>
      </p:sp>
      <p:sp>
        <p:nvSpPr>
          <p:cNvPr id="5" name="TextBox 4">
            <a:extLst>
              <a:ext uri="{FF2B5EF4-FFF2-40B4-BE49-F238E27FC236}">
                <a16:creationId xmlns:a16="http://schemas.microsoft.com/office/drawing/2014/main" id="{31EB5513-D07D-F43E-2C79-629191E30669}"/>
              </a:ext>
            </a:extLst>
          </p:cNvPr>
          <p:cNvSpPr txBox="1"/>
          <p:nvPr/>
        </p:nvSpPr>
        <p:spPr>
          <a:xfrm>
            <a:off x="172124" y="1877199"/>
            <a:ext cx="4543866" cy="4206280"/>
          </a:xfrm>
          <a:prstGeom prst="rect">
            <a:avLst/>
          </a:prstGeom>
          <a:noFill/>
        </p:spPr>
        <p:txBody>
          <a:bodyPr wrap="square" lIns="91440" tIns="45720" rIns="91440" bIns="45720" rtlCol="0" anchor="t">
            <a:spAutoFit/>
          </a:bodyPr>
          <a:lstStyle/>
          <a:p>
            <a:pPr marL="285750" indent="-285750">
              <a:spcAft>
                <a:spcPts val="400"/>
              </a:spcAft>
              <a:buFont typeface="Calibri" panose="020F0502020204030204" pitchFamily="34" charset="0"/>
              <a:buChar char="&gt;"/>
            </a:pPr>
            <a:r>
              <a:rPr lang="en-US" sz="1600"/>
              <a:t>Avance Latino</a:t>
            </a:r>
          </a:p>
          <a:p>
            <a:pPr marL="285750" indent="-285750">
              <a:spcAft>
                <a:spcPts val="400"/>
              </a:spcAft>
              <a:buFont typeface="Calibri" panose="020F0502020204030204" pitchFamily="34" charset="0"/>
              <a:buChar char="&gt;"/>
            </a:pPr>
            <a:r>
              <a:rPr lang="en-US" sz="1600"/>
              <a:t>Black Women Rally for Action</a:t>
            </a:r>
            <a:endParaRPr lang="en-US" sz="1600">
              <a:cs typeface="Calibri"/>
            </a:endParaRPr>
          </a:p>
          <a:p>
            <a:pPr marL="285750" indent="-285750">
              <a:spcAft>
                <a:spcPts val="400"/>
              </a:spcAft>
              <a:buFont typeface="Calibri" panose="020F0502020204030204" pitchFamily="34" charset="0"/>
              <a:buChar char="&gt;"/>
            </a:pPr>
            <a:r>
              <a:rPr lang="en-US" sz="1600"/>
              <a:t>Calvary Chapel Compton</a:t>
            </a:r>
            <a:endParaRPr lang="en-US" sz="1600">
              <a:cs typeface="Calibri"/>
            </a:endParaRPr>
          </a:p>
          <a:p>
            <a:pPr marL="285750" indent="-285750">
              <a:spcAft>
                <a:spcPts val="400"/>
              </a:spcAft>
              <a:buFont typeface="Calibri" panose="020F0502020204030204" pitchFamily="34" charset="0"/>
              <a:buChar char="&gt;"/>
            </a:pPr>
            <a:r>
              <a:rPr lang="en-US" sz="1600">
                <a:cs typeface="Calibri"/>
              </a:rPr>
              <a:t>COFEM (SELA Collaborative)</a:t>
            </a:r>
          </a:p>
          <a:p>
            <a:pPr marL="285750" indent="-285750">
              <a:spcAft>
                <a:spcPts val="400"/>
              </a:spcAft>
              <a:buFont typeface="Calibri" panose="020F0502020204030204" pitchFamily="34" charset="0"/>
              <a:buChar char="&gt;"/>
            </a:pPr>
            <a:r>
              <a:rPr lang="en-US" sz="1600"/>
              <a:t>Compton Advocates Coalition</a:t>
            </a:r>
            <a:endParaRPr lang="en-US" sz="1600">
              <a:cs typeface="Calibri"/>
            </a:endParaRPr>
          </a:p>
          <a:p>
            <a:pPr marL="285750" indent="-285750">
              <a:spcAft>
                <a:spcPts val="400"/>
              </a:spcAft>
              <a:buFont typeface="Calibri" panose="020F0502020204030204" pitchFamily="34" charset="0"/>
              <a:buChar char="&gt;"/>
            </a:pPr>
            <a:r>
              <a:rPr lang="en-US" sz="1600"/>
              <a:t>Eastmont Community Center</a:t>
            </a:r>
            <a:endParaRPr lang="en-US" sz="1600">
              <a:cs typeface="Calibri"/>
            </a:endParaRPr>
          </a:p>
          <a:p>
            <a:pPr marL="285750" indent="-285750">
              <a:spcAft>
                <a:spcPts val="400"/>
              </a:spcAft>
              <a:buFont typeface="Calibri" panose="020F0502020204030204" pitchFamily="34" charset="0"/>
              <a:buChar char="&gt;"/>
            </a:pPr>
            <a:r>
              <a:rPr lang="en-US" sz="1600"/>
              <a:t>East LA College (ELA)</a:t>
            </a:r>
            <a:endParaRPr lang="en-US" sz="1600">
              <a:cs typeface="Calibri"/>
            </a:endParaRPr>
          </a:p>
          <a:p>
            <a:pPr marL="285750" indent="-285750">
              <a:spcAft>
                <a:spcPts val="400"/>
              </a:spcAft>
              <a:buFont typeface="Calibri" panose="020F0502020204030204" pitchFamily="34" charset="0"/>
              <a:buChar char="&gt;"/>
            </a:pPr>
            <a:r>
              <a:rPr lang="en-US" sz="1600"/>
              <a:t>East LA College (South Gate)</a:t>
            </a:r>
            <a:endParaRPr lang="en-US" sz="1600">
              <a:cs typeface="Calibri"/>
            </a:endParaRPr>
          </a:p>
          <a:p>
            <a:pPr marL="285750" indent="-285750">
              <a:spcAft>
                <a:spcPts val="400"/>
              </a:spcAft>
              <a:buFont typeface="Calibri" panose="020F0502020204030204" pitchFamily="34" charset="0"/>
              <a:buChar char="&gt;"/>
            </a:pPr>
            <a:r>
              <a:rPr lang="en-US" sz="1600"/>
              <a:t>FoodCycle</a:t>
            </a:r>
          </a:p>
          <a:p>
            <a:pPr marL="285750" indent="-285750">
              <a:spcAft>
                <a:spcPts val="400"/>
              </a:spcAft>
              <a:buFont typeface="Calibri" panose="020F0502020204030204" pitchFamily="34" charset="0"/>
              <a:buChar char="&gt;"/>
            </a:pPr>
            <a:r>
              <a:rPr lang="en-US" sz="1600"/>
              <a:t>Good Faith Missionary Baptist Church</a:t>
            </a:r>
            <a:endParaRPr lang="en-US" sz="1600">
              <a:cs typeface="Calibri"/>
            </a:endParaRPr>
          </a:p>
          <a:p>
            <a:pPr marL="285750" indent="-285750">
              <a:spcAft>
                <a:spcPts val="400"/>
              </a:spcAft>
              <a:buFont typeface="Calibri" panose="020F0502020204030204" pitchFamily="34" charset="0"/>
              <a:buChar char="&gt;"/>
            </a:pPr>
            <a:r>
              <a:rPr lang="en-US" sz="1600"/>
              <a:t>Hoops 4 Justice</a:t>
            </a:r>
            <a:endParaRPr lang="en-US" sz="1600">
              <a:cs typeface="Calibri"/>
            </a:endParaRPr>
          </a:p>
          <a:p>
            <a:pPr marL="285750" indent="-285750">
              <a:spcAft>
                <a:spcPts val="400"/>
              </a:spcAft>
              <a:buFont typeface="Calibri" panose="020F0502020204030204" pitchFamily="34" charset="0"/>
              <a:buChar char="&gt;"/>
            </a:pPr>
            <a:r>
              <a:rPr lang="en-US" sz="1600"/>
              <a:t>La Comadre</a:t>
            </a:r>
          </a:p>
          <a:p>
            <a:pPr marL="285750" indent="-285750">
              <a:spcAft>
                <a:spcPts val="400"/>
              </a:spcAft>
              <a:buFont typeface="Calibri" panose="020F0502020204030204" pitchFamily="34" charset="0"/>
              <a:buChar char="&gt;"/>
            </a:pPr>
            <a:r>
              <a:rPr lang="en-US" sz="1600"/>
              <a:t>MAOF – Downey</a:t>
            </a:r>
            <a:endParaRPr lang="en-US" sz="1600">
              <a:cs typeface="Calibri"/>
            </a:endParaRPr>
          </a:p>
          <a:p>
            <a:pPr marL="285750" indent="-285750">
              <a:spcAft>
                <a:spcPts val="400"/>
              </a:spcAft>
              <a:buFont typeface="Calibri" panose="020F0502020204030204" pitchFamily="34" charset="0"/>
              <a:buChar char="&gt;"/>
            </a:pPr>
            <a:r>
              <a:rPr lang="en-US" sz="1600"/>
              <a:t>MAOF – HQ Montebello</a:t>
            </a:r>
            <a:endParaRPr lang="en-US" sz="1600">
              <a:cs typeface="Calibri"/>
            </a:endParaRPr>
          </a:p>
        </p:txBody>
      </p:sp>
      <p:sp>
        <p:nvSpPr>
          <p:cNvPr id="6" name="TextBox 5">
            <a:extLst>
              <a:ext uri="{FF2B5EF4-FFF2-40B4-BE49-F238E27FC236}">
                <a16:creationId xmlns:a16="http://schemas.microsoft.com/office/drawing/2014/main" id="{66CA1B07-4E32-0464-F4A3-3AA6AE53B4BC}"/>
              </a:ext>
            </a:extLst>
          </p:cNvPr>
          <p:cNvSpPr txBox="1"/>
          <p:nvPr/>
        </p:nvSpPr>
        <p:spPr>
          <a:xfrm>
            <a:off x="3941248" y="1877199"/>
            <a:ext cx="6234072" cy="4206280"/>
          </a:xfrm>
          <a:prstGeom prst="rect">
            <a:avLst/>
          </a:prstGeom>
          <a:noFill/>
        </p:spPr>
        <p:txBody>
          <a:bodyPr wrap="square" rtlCol="0">
            <a:spAutoFit/>
          </a:bodyPr>
          <a:lstStyle/>
          <a:p>
            <a:pPr marL="285750" indent="-285750">
              <a:spcAft>
                <a:spcPts val="400"/>
              </a:spcAft>
              <a:buFont typeface="Calibri" panose="020F0502020204030204" pitchFamily="34" charset="0"/>
              <a:buChar char="&gt;"/>
            </a:pPr>
            <a:r>
              <a:rPr lang="en-US" sz="1600" err="1"/>
              <a:t>Mujeres</a:t>
            </a:r>
            <a:r>
              <a:rPr lang="en-US" sz="1600"/>
              <a:t> </a:t>
            </a:r>
            <a:r>
              <a:rPr lang="en-US" sz="1600" err="1"/>
              <a:t>Unidas</a:t>
            </a:r>
            <a:r>
              <a:rPr lang="en-US" sz="1600"/>
              <a:t> </a:t>
            </a:r>
            <a:r>
              <a:rPr lang="en-US" sz="1600" err="1"/>
              <a:t>Sirviendo</a:t>
            </a:r>
            <a:r>
              <a:rPr lang="en-US" sz="1600"/>
              <a:t> </a:t>
            </a:r>
            <a:r>
              <a:rPr lang="en-US" sz="1600" err="1"/>
              <a:t>Activamente</a:t>
            </a:r>
            <a:r>
              <a:rPr lang="en-US" sz="1600"/>
              <a:t> </a:t>
            </a:r>
          </a:p>
          <a:p>
            <a:pPr marL="285750" indent="-285750">
              <a:spcAft>
                <a:spcPts val="400"/>
              </a:spcAft>
              <a:buFont typeface="Calibri" panose="020F0502020204030204" pitchFamily="34" charset="0"/>
              <a:buChar char="&gt;"/>
            </a:pPr>
            <a:r>
              <a:rPr lang="en-US" sz="1600"/>
              <a:t>National Council of Negro Women (Long Beach)</a:t>
            </a:r>
          </a:p>
          <a:p>
            <a:pPr marL="285750" indent="-285750">
              <a:spcAft>
                <a:spcPts val="400"/>
              </a:spcAft>
              <a:buFont typeface="Calibri" panose="020F0502020204030204" pitchFamily="34" charset="0"/>
              <a:buChar char="&gt;"/>
            </a:pPr>
            <a:r>
              <a:rPr lang="en-US" sz="1600"/>
              <a:t>Northwest Downey Little League</a:t>
            </a:r>
          </a:p>
          <a:p>
            <a:pPr marL="285750" indent="-285750">
              <a:spcAft>
                <a:spcPts val="400"/>
              </a:spcAft>
              <a:buFont typeface="Calibri" panose="020F0502020204030204" pitchFamily="34" charset="0"/>
              <a:buChar char="&gt;"/>
            </a:pPr>
            <a:r>
              <a:rPr lang="en-US" sz="1600"/>
              <a:t>Rancho Los Amigos National Rehabilitation Center/Foundation</a:t>
            </a:r>
          </a:p>
          <a:p>
            <a:pPr marL="285750" indent="-285750">
              <a:spcAft>
                <a:spcPts val="400"/>
              </a:spcAft>
              <a:buFont typeface="Calibri" panose="020F0502020204030204" pitchFamily="34" charset="0"/>
              <a:buChar char="&gt;"/>
            </a:pPr>
            <a:r>
              <a:rPr lang="en-US" sz="1600"/>
              <a:t>Regional Hispanic Institute</a:t>
            </a:r>
          </a:p>
          <a:p>
            <a:pPr marL="285750" indent="-285750">
              <a:spcAft>
                <a:spcPts val="400"/>
              </a:spcAft>
              <a:buFont typeface="Calibri" panose="020F0502020204030204" pitchFamily="34" charset="0"/>
              <a:buChar char="&gt;"/>
            </a:pPr>
            <a:r>
              <a:rPr lang="en-US" sz="1600"/>
              <a:t>Streets Are For Everyone (SAFE)</a:t>
            </a:r>
          </a:p>
          <a:p>
            <a:pPr marL="285750" indent="-285750">
              <a:spcAft>
                <a:spcPts val="400"/>
              </a:spcAft>
              <a:buFont typeface="Calibri" panose="020F0502020204030204" pitchFamily="34" charset="0"/>
              <a:buChar char="&gt;"/>
            </a:pPr>
            <a:r>
              <a:rPr lang="en-US" sz="1600"/>
              <a:t>Salvation Army Red Shield</a:t>
            </a:r>
          </a:p>
          <a:p>
            <a:pPr marL="285750" indent="-285750">
              <a:spcAft>
                <a:spcPts val="400"/>
              </a:spcAft>
              <a:buFont typeface="Calibri" panose="020F0502020204030204" pitchFamily="34" charset="0"/>
              <a:buChar char="&gt;"/>
            </a:pPr>
            <a:r>
              <a:rPr lang="en-US" sz="1600"/>
              <a:t>Southeast Community Development Corporation (SELA) Collaborative</a:t>
            </a:r>
          </a:p>
          <a:p>
            <a:pPr marL="285750" indent="-285750">
              <a:spcAft>
                <a:spcPts val="400"/>
              </a:spcAft>
              <a:buFont typeface="Calibri" panose="020F0502020204030204" pitchFamily="34" charset="0"/>
              <a:buChar char="&gt;"/>
            </a:pPr>
            <a:r>
              <a:rPr lang="en-US" sz="1600"/>
              <a:t>South Gate Junior Athletics Association</a:t>
            </a:r>
          </a:p>
          <a:p>
            <a:pPr marL="285750" indent="-285750">
              <a:spcAft>
                <a:spcPts val="400"/>
              </a:spcAft>
              <a:buFont typeface="Calibri" panose="020F0502020204030204" pitchFamily="34" charset="0"/>
              <a:buChar char="&gt;"/>
            </a:pPr>
            <a:r>
              <a:rPr lang="en-US" sz="1600"/>
              <a:t>Tower of Faith Evangelic Church</a:t>
            </a:r>
          </a:p>
          <a:p>
            <a:pPr marL="285750" indent="-285750">
              <a:spcAft>
                <a:spcPts val="400"/>
              </a:spcAft>
              <a:buFont typeface="Calibri" panose="020F0502020204030204" pitchFamily="34" charset="0"/>
              <a:buChar char="&gt;"/>
            </a:pPr>
            <a:r>
              <a:rPr lang="en-US" sz="1600"/>
              <a:t>Unearth and Empower Communities</a:t>
            </a:r>
          </a:p>
          <a:p>
            <a:pPr marL="285750" indent="-285750">
              <a:spcAft>
                <a:spcPts val="400"/>
              </a:spcAft>
              <a:buFont typeface="Calibri" panose="020F0502020204030204" pitchFamily="34" charset="0"/>
              <a:buChar char="&gt;"/>
            </a:pPr>
            <a:r>
              <a:rPr lang="en-US" sz="1600"/>
              <a:t>YMCA – Montebello/Commerce</a:t>
            </a:r>
          </a:p>
          <a:p>
            <a:pPr marL="285750" indent="-285750">
              <a:spcAft>
                <a:spcPts val="400"/>
              </a:spcAft>
              <a:buFont typeface="Calibri" panose="020F0502020204030204" pitchFamily="34" charset="0"/>
              <a:buChar char="&gt;"/>
            </a:pPr>
            <a:r>
              <a:rPr lang="en-US" sz="1600"/>
              <a:t>YMCA – Southeast Rio Vista (Maywood)</a:t>
            </a:r>
          </a:p>
          <a:p>
            <a:pPr marL="285750" indent="-285750">
              <a:spcAft>
                <a:spcPts val="400"/>
              </a:spcAft>
              <a:buFont typeface="Calibri" panose="020F0502020204030204" pitchFamily="34" charset="0"/>
              <a:buChar char="&gt;"/>
            </a:pPr>
            <a:r>
              <a:rPr lang="en-US" sz="1600"/>
              <a:t>YMCA – </a:t>
            </a:r>
            <a:r>
              <a:rPr lang="en-US" sz="1600" err="1"/>
              <a:t>Weingart</a:t>
            </a:r>
            <a:r>
              <a:rPr lang="en-US" sz="1600"/>
              <a:t> East LA</a:t>
            </a:r>
            <a:endParaRPr lang="en-US"/>
          </a:p>
        </p:txBody>
      </p:sp>
      <p:pic>
        <p:nvPicPr>
          <p:cNvPr id="4" name="Graphic 3" descr="Cycle with people with solid fill">
            <a:extLst>
              <a:ext uri="{FF2B5EF4-FFF2-40B4-BE49-F238E27FC236}">
                <a16:creationId xmlns:a16="http://schemas.microsoft.com/office/drawing/2014/main" id="{D71E41DC-C8E9-3617-A8C5-9A69CB16F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5952" y="51710"/>
            <a:ext cx="888998" cy="88899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936CB8CF-3067-98DD-9144-8C9D7C8FDEA8}"/>
              </a:ext>
            </a:extLst>
          </p:cNvPr>
          <p:cNvPicPr>
            <a:picLocks noChangeAspect="1"/>
          </p:cNvPicPr>
          <p:nvPr/>
        </p:nvPicPr>
        <p:blipFill rotWithShape="1">
          <a:blip r:embed="rId5"/>
          <a:srcRect l="11240" t="24517" r="5426" b="9654"/>
          <a:stretch/>
        </p:blipFill>
        <p:spPr>
          <a:xfrm>
            <a:off x="9411495" y="1157799"/>
            <a:ext cx="2596986" cy="1538608"/>
          </a:xfrm>
          <a:prstGeom prst="rect">
            <a:avLst/>
          </a:prstGeom>
        </p:spPr>
      </p:pic>
      <p:pic>
        <p:nvPicPr>
          <p:cNvPr id="7" name="Picture 6" descr="A group of people on bikes&#10;&#10;Description automatically generated">
            <a:extLst>
              <a:ext uri="{FF2B5EF4-FFF2-40B4-BE49-F238E27FC236}">
                <a16:creationId xmlns:a16="http://schemas.microsoft.com/office/drawing/2014/main" id="{678AD74B-41E1-2FD4-7E38-16F428188EFE}"/>
              </a:ext>
            </a:extLst>
          </p:cNvPr>
          <p:cNvPicPr>
            <a:picLocks noChangeAspect="1"/>
          </p:cNvPicPr>
          <p:nvPr/>
        </p:nvPicPr>
        <p:blipFill rotWithShape="1">
          <a:blip r:embed="rId6"/>
          <a:srcRect l="13333" t="517" b="19854"/>
          <a:stretch/>
        </p:blipFill>
        <p:spPr>
          <a:xfrm rot="10800000">
            <a:off x="9406036" y="4633473"/>
            <a:ext cx="2596986" cy="1789559"/>
          </a:xfrm>
          <a:prstGeom prst="rect">
            <a:avLst/>
          </a:prstGeom>
        </p:spPr>
      </p:pic>
      <p:sp>
        <p:nvSpPr>
          <p:cNvPr id="9" name="TextBox 1">
            <a:extLst>
              <a:ext uri="{FF2B5EF4-FFF2-40B4-BE49-F238E27FC236}">
                <a16:creationId xmlns:a16="http://schemas.microsoft.com/office/drawing/2014/main" id="{B2BAC007-3F98-7620-B9B5-B22F4E72F2BD}"/>
              </a:ext>
            </a:extLst>
          </p:cNvPr>
          <p:cNvSpPr txBox="1"/>
          <p:nvPr/>
        </p:nvSpPr>
        <p:spPr>
          <a:xfrm>
            <a:off x="3644290" y="658679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0538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517807" y="3840807"/>
            <a:ext cx="4309719" cy="461665"/>
          </a:xfrm>
          <a:prstGeom prst="rect">
            <a:avLst/>
          </a:prstGeom>
          <a:noFill/>
        </p:spPr>
        <p:txBody>
          <a:bodyPr wrap="square" lIns="91440" tIns="45720" rIns="91440" bIns="45720" rtlCol="0" anchor="t">
            <a:spAutoFit/>
          </a:bodyPr>
          <a:lstStyle/>
          <a:p>
            <a:pPr>
              <a:spcAft>
                <a:spcPts val="600"/>
              </a:spcAft>
            </a:pPr>
            <a:r>
              <a:rPr lang="en-US" sz="2400">
                <a:solidFill>
                  <a:schemeClr val="bg1"/>
                </a:solidFill>
              </a:rPr>
              <a:t>We will begin in a few moments.</a:t>
            </a:r>
            <a:endParaRPr lang="en-US" sz="2400">
              <a:solidFill>
                <a:schemeClr val="bg1"/>
              </a:solidFill>
              <a:cs typeface="Calibri"/>
            </a:endParaRPr>
          </a:p>
        </p:txBody>
      </p:sp>
      <p:sp>
        <p:nvSpPr>
          <p:cNvPr id="4" name="TextBox 3">
            <a:extLst>
              <a:ext uri="{FF2B5EF4-FFF2-40B4-BE49-F238E27FC236}">
                <a16:creationId xmlns:a16="http://schemas.microsoft.com/office/drawing/2014/main" id="{28B15CDB-1E7E-B146-BDFC-1A6C040A7E80}"/>
              </a:ext>
            </a:extLst>
          </p:cNvPr>
          <p:cNvSpPr txBox="1"/>
          <p:nvPr/>
        </p:nvSpPr>
        <p:spPr>
          <a:xfrm>
            <a:off x="6169891" y="5490697"/>
            <a:ext cx="6016231" cy="784830"/>
          </a:xfrm>
          <a:prstGeom prst="rect">
            <a:avLst/>
          </a:prstGeom>
          <a:noFill/>
        </p:spPr>
        <p:txBody>
          <a:bodyPr wrap="square" lIns="91440" tIns="45720" rIns="91440" bIns="45720" rtlCol="0" anchor="t">
            <a:spAutoFit/>
          </a:bodyPr>
          <a:lstStyle/>
          <a:p>
            <a:pPr>
              <a:spcAft>
                <a:spcPts val="600"/>
              </a:spcAft>
            </a:pPr>
            <a:r>
              <a:rPr lang="en-US" sz="2000" b="1" dirty="0">
                <a:solidFill>
                  <a:schemeClr val="bg1"/>
                </a:solidFill>
              </a:rPr>
              <a:t>Community Meeting #1/ </a:t>
            </a:r>
            <a:r>
              <a:rPr lang="es-ES" sz="2000" b="1" i="1" dirty="0">
                <a:solidFill>
                  <a:schemeClr val="bg1"/>
                </a:solidFill>
                <a:cs typeface="Calibri"/>
              </a:rPr>
              <a:t>Reunión de la Comunidad #1</a:t>
            </a:r>
            <a:endParaRPr lang="es-419" sz="2000" b="1" i="1" dirty="0">
              <a:solidFill>
                <a:schemeClr val="bg1"/>
              </a:solidFill>
            </a:endParaRPr>
          </a:p>
          <a:p>
            <a:pPr>
              <a:spcAft>
                <a:spcPts val="600"/>
              </a:spcAft>
            </a:pPr>
            <a:r>
              <a:rPr lang="en-US" sz="2000" dirty="0">
                <a:solidFill>
                  <a:schemeClr val="bg1"/>
                </a:solidFill>
              </a:rPr>
              <a:t>February 1, 2024 / 1 </a:t>
            </a:r>
            <a:r>
              <a:rPr lang="en-US" sz="2000" i="1" dirty="0">
                <a:solidFill>
                  <a:schemeClr val="bg1"/>
                </a:solidFill>
              </a:rPr>
              <a:t>de </a:t>
            </a:r>
            <a:r>
              <a:rPr lang="en-US" sz="2000" i="1" dirty="0" err="1">
                <a:solidFill>
                  <a:schemeClr val="bg1"/>
                </a:solidFill>
              </a:rPr>
              <a:t>febrero</a:t>
            </a:r>
            <a:r>
              <a:rPr lang="en-US" sz="2000" i="1" dirty="0">
                <a:solidFill>
                  <a:schemeClr val="bg1"/>
                </a:solidFill>
              </a:rPr>
              <a:t>, 2024</a:t>
            </a:r>
            <a:endParaRPr lang="en-US" sz="2000" dirty="0">
              <a:solidFill>
                <a:schemeClr val="bg1"/>
              </a:solidFill>
              <a:cs typeface="Calibri"/>
            </a:endParaRPr>
          </a:p>
        </p:txBody>
      </p:sp>
      <p:sp>
        <p:nvSpPr>
          <p:cNvPr id="7" name="TextBox 1">
            <a:extLst>
              <a:ext uri="{FF2B5EF4-FFF2-40B4-BE49-F238E27FC236}">
                <a16:creationId xmlns:a16="http://schemas.microsoft.com/office/drawing/2014/main" id="{2F943454-6644-ACB9-297D-3377B36C2EBF}"/>
              </a:ext>
            </a:extLst>
          </p:cNvPr>
          <p:cNvSpPr txBox="1"/>
          <p:nvPr/>
        </p:nvSpPr>
        <p:spPr>
          <a:xfrm>
            <a:off x="3339169" y="2835217"/>
            <a:ext cx="4666996" cy="1015663"/>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b="1" i="1">
                <a:solidFill>
                  <a:schemeClr val="bg1"/>
                </a:solidFill>
                <a:cs typeface="Calibri"/>
              </a:rPr>
              <a:t>¡</a:t>
            </a:r>
            <a:r>
              <a:rPr lang="en-US" sz="6000" b="1" i="1" err="1">
                <a:solidFill>
                  <a:schemeClr val="bg1"/>
                </a:solidFill>
                <a:cs typeface="Calibri"/>
              </a:rPr>
              <a:t>Bienvenidos</a:t>
            </a:r>
            <a:r>
              <a:rPr lang="en-US" sz="6000" b="1" i="1">
                <a:solidFill>
                  <a:schemeClr val="bg1"/>
                </a:solidFill>
                <a:cs typeface="Calibri"/>
              </a:rPr>
              <a:t>!</a:t>
            </a:r>
          </a:p>
        </p:txBody>
      </p:sp>
      <p:sp>
        <p:nvSpPr>
          <p:cNvPr id="8" name="TextBox 1">
            <a:extLst>
              <a:ext uri="{FF2B5EF4-FFF2-40B4-BE49-F238E27FC236}">
                <a16:creationId xmlns:a16="http://schemas.microsoft.com/office/drawing/2014/main" id="{CB58FF9A-8DA9-EC4D-76EF-C49F01DFC916}"/>
              </a:ext>
            </a:extLst>
          </p:cNvPr>
          <p:cNvSpPr txBox="1"/>
          <p:nvPr/>
        </p:nvSpPr>
        <p:spPr>
          <a:xfrm>
            <a:off x="3413060" y="4178247"/>
            <a:ext cx="466699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s-ES_tradnl" sz="2400" i="1">
                <a:solidFill>
                  <a:schemeClr val="bg1"/>
                </a:solidFill>
              </a:rPr>
              <a:t>Comenzaremos en unos momentos.</a:t>
            </a:r>
          </a:p>
        </p:txBody>
      </p:sp>
    </p:spTree>
    <p:extLst>
      <p:ext uri="{BB962C8B-B14F-4D97-AF65-F5344CB8AC3E}">
        <p14:creationId xmlns:p14="http://schemas.microsoft.com/office/powerpoint/2010/main" val="11961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4"/>
          <a:srcRect t="16763" b="16188"/>
          <a:stretch/>
        </p:blipFill>
        <p:spPr>
          <a:xfrm>
            <a:off x="5172190" y="2686981"/>
            <a:ext cx="6872132" cy="3445309"/>
          </a:xfrm>
          <a:prstGeom prst="rect">
            <a:avLst/>
          </a:prstGeom>
        </p:spPr>
      </p:pic>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140575" y="235084"/>
            <a:ext cx="9868988" cy="429145"/>
          </a:xfrm>
        </p:spPr>
        <p:txBody>
          <a:bodyPr/>
          <a:lstStyle/>
          <a:p>
            <a:r>
              <a:rPr lang="en-US"/>
              <a:t>Initial List of Projects &amp; </a:t>
            </a:r>
            <a:r>
              <a:rPr lang="en-US" sz="2800"/>
              <a:t>Programs</a:t>
            </a:r>
            <a:r>
              <a:rPr lang="en-US"/>
              <a:t>: Engagement Sources</a:t>
            </a:r>
          </a:p>
        </p:txBody>
      </p:sp>
      <p:sp>
        <p:nvSpPr>
          <p:cNvPr id="2" name="TextBox 1">
            <a:extLst>
              <a:ext uri="{FF2B5EF4-FFF2-40B4-BE49-F238E27FC236}">
                <a16:creationId xmlns:a16="http://schemas.microsoft.com/office/drawing/2014/main" id="{6EE3A42F-3C6E-93AF-B7BE-44BFFA5511EB}"/>
              </a:ext>
            </a:extLst>
          </p:cNvPr>
          <p:cNvSpPr txBox="1"/>
          <p:nvPr/>
        </p:nvSpPr>
        <p:spPr>
          <a:xfrm>
            <a:off x="3984811" y="658188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604114B4-7DB3-8055-11B6-4BC4FE11F976}"/>
              </a:ext>
            </a:extLst>
          </p:cNvPr>
          <p:cNvSpPr txBox="1"/>
          <p:nvPr/>
        </p:nvSpPr>
        <p:spPr>
          <a:xfrm>
            <a:off x="4734560" y="1109225"/>
            <a:ext cx="7620008" cy="1508105"/>
          </a:xfrm>
          <a:prstGeom prst="rect">
            <a:avLst/>
          </a:prstGeom>
          <a:noFill/>
        </p:spPr>
        <p:txBody>
          <a:bodyPr wrap="square" lIns="91440" tIns="45720" rIns="91440" bIns="45720" rtlCol="0" anchor="t">
            <a:spAutoFit/>
          </a:bodyPr>
          <a:lstStyle/>
          <a:p>
            <a:pPr algn="ctr"/>
            <a:r>
              <a:rPr lang="en-US" sz="2400" b="1">
                <a:solidFill>
                  <a:schemeClr val="accent1"/>
                </a:solidFill>
              </a:rPr>
              <a:t>CBO &amp; Outreach Engagement during </a:t>
            </a:r>
          </a:p>
          <a:p>
            <a:pPr algn="ctr"/>
            <a:r>
              <a:rPr lang="en-US" sz="2400" b="1">
                <a:solidFill>
                  <a:schemeClr val="accent1"/>
                </a:solidFill>
              </a:rPr>
              <a:t>Multimodal Strategy Projects and Programs </a:t>
            </a:r>
          </a:p>
          <a:p>
            <a:pPr algn="ctr"/>
            <a:r>
              <a:rPr lang="en-US" sz="2400" b="1">
                <a:solidFill>
                  <a:schemeClr val="accent1"/>
                </a:solidFill>
              </a:rPr>
              <a:t>(MSPP) Phase</a:t>
            </a:r>
          </a:p>
          <a:p>
            <a:pPr algn="ctr"/>
            <a:r>
              <a:rPr lang="en-US" sz="2000" i="1">
                <a:cs typeface="Calibri"/>
              </a:rPr>
              <a:t>September – November 2022</a:t>
            </a:r>
          </a:p>
        </p:txBody>
      </p:sp>
      <p:sp>
        <p:nvSpPr>
          <p:cNvPr id="5" name="TextBox 4">
            <a:extLst>
              <a:ext uri="{FF2B5EF4-FFF2-40B4-BE49-F238E27FC236}">
                <a16:creationId xmlns:a16="http://schemas.microsoft.com/office/drawing/2014/main" id="{E67B704E-DE2D-B568-176D-F3A9345723F6}"/>
              </a:ext>
            </a:extLst>
          </p:cNvPr>
          <p:cNvSpPr txBox="1"/>
          <p:nvPr/>
        </p:nvSpPr>
        <p:spPr>
          <a:xfrm>
            <a:off x="457951" y="1997392"/>
            <a:ext cx="4714239" cy="2862322"/>
          </a:xfrm>
          <a:prstGeom prst="rect">
            <a:avLst/>
          </a:prstGeom>
          <a:noFill/>
        </p:spPr>
        <p:txBody>
          <a:bodyPr wrap="square" lIns="91440" tIns="45720" rIns="91440" bIns="45720" rtlCol="0" anchor="t">
            <a:spAutoFit/>
          </a:bodyPr>
          <a:lstStyle/>
          <a:p>
            <a:r>
              <a:rPr lang="en-US" sz="2000">
                <a:cs typeface="Calibri"/>
              </a:rPr>
              <a:t>Engagement efforts continue throughout the project through multilingual outreach campaigns, engaging thousands of stakeholders and community members via:</a:t>
            </a:r>
          </a:p>
          <a:p>
            <a:endParaRPr lang="en-US" sz="2000" i="1">
              <a:cs typeface="Calibri"/>
            </a:endParaRPr>
          </a:p>
          <a:p>
            <a:pPr marL="342900" indent="-342900">
              <a:buFont typeface="Arial" panose="020B0604020202020204" pitchFamily="34" charset="0"/>
              <a:buChar char="•"/>
            </a:pPr>
            <a:r>
              <a:rPr lang="en-US" sz="2000" i="1">
                <a:cs typeface="Calibri"/>
              </a:rPr>
              <a:t>Public Task Force and CLC meetings</a:t>
            </a:r>
          </a:p>
          <a:p>
            <a:pPr marL="342900" indent="-342900">
              <a:buFont typeface="Arial" panose="020B0604020202020204" pitchFamily="34" charset="0"/>
              <a:buChar char="•"/>
            </a:pPr>
            <a:r>
              <a:rPr lang="en-US" sz="2000" i="1">
                <a:cs typeface="Calibri"/>
              </a:rPr>
              <a:t>Surveys and online tools</a:t>
            </a:r>
          </a:p>
          <a:p>
            <a:pPr marL="342900" indent="-342900">
              <a:buFont typeface="Arial" panose="020B0604020202020204" pitchFamily="34" charset="0"/>
              <a:buChar char="•"/>
            </a:pPr>
            <a:r>
              <a:rPr lang="en-US" sz="2000" i="1">
                <a:cs typeface="Calibri"/>
              </a:rPr>
              <a:t>Newsletters and </a:t>
            </a:r>
            <a:r>
              <a:rPr lang="en-US" sz="2000" i="1" err="1">
                <a:cs typeface="Calibri"/>
              </a:rPr>
              <a:t>eBlasts</a:t>
            </a:r>
            <a:endParaRPr lang="en-US" sz="2000" i="1">
              <a:cs typeface="Calibri"/>
            </a:endParaRPr>
          </a:p>
          <a:p>
            <a:pPr marL="342900" indent="-342900">
              <a:buFont typeface="Arial" panose="020B0604020202020204" pitchFamily="34" charset="0"/>
              <a:buChar char="•"/>
            </a:pPr>
            <a:endParaRPr lang="en-US" sz="2000" i="1">
              <a:cs typeface="Calibri"/>
            </a:endParaRPr>
          </a:p>
        </p:txBody>
      </p:sp>
      <p:sp>
        <p:nvSpPr>
          <p:cNvPr id="9" name="TextBox 8">
            <a:extLst>
              <a:ext uri="{FF2B5EF4-FFF2-40B4-BE49-F238E27FC236}">
                <a16:creationId xmlns:a16="http://schemas.microsoft.com/office/drawing/2014/main" id="{5ACEEA05-D12C-2735-89A5-7A7F60A4FB48}"/>
              </a:ext>
            </a:extLst>
          </p:cNvPr>
          <p:cNvSpPr txBox="1"/>
          <p:nvPr/>
        </p:nvSpPr>
        <p:spPr>
          <a:xfrm>
            <a:off x="457186" y="1109225"/>
            <a:ext cx="4389134" cy="769441"/>
          </a:xfrm>
          <a:prstGeom prst="rect">
            <a:avLst/>
          </a:prstGeom>
          <a:noFill/>
        </p:spPr>
        <p:txBody>
          <a:bodyPr wrap="square" lIns="91440" tIns="45720" rIns="91440" bIns="45720" rtlCol="0" anchor="t">
            <a:spAutoFit/>
          </a:bodyPr>
          <a:lstStyle/>
          <a:p>
            <a:pPr algn="ctr"/>
            <a:r>
              <a:rPr lang="en-US" sz="2400" b="1">
                <a:solidFill>
                  <a:schemeClr val="accent1"/>
                </a:solidFill>
              </a:rPr>
              <a:t>LB-ELA Corridor Project</a:t>
            </a:r>
          </a:p>
          <a:p>
            <a:pPr algn="ctr"/>
            <a:r>
              <a:rPr lang="en-US" sz="2000" i="1">
                <a:cs typeface="Calibri"/>
              </a:rPr>
              <a:t>September 2021 – Present</a:t>
            </a:r>
          </a:p>
        </p:txBody>
      </p:sp>
    </p:spTree>
    <p:extLst>
      <p:ext uri="{BB962C8B-B14F-4D97-AF65-F5344CB8AC3E}">
        <p14:creationId xmlns:p14="http://schemas.microsoft.com/office/powerpoint/2010/main" val="38562617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95451" y="4135527"/>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4267" y="4816811"/>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61581" y="2271930"/>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308597" y="2459780"/>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057567" y="2459779"/>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013065" y="245977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0908086" y="245977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593492" y="2446169"/>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235790" y="2057025"/>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What’s Next: Previous &amp; Future</a:t>
            </a:r>
            <a:r>
              <a:rPr lang="en-US">
                <a:latin typeface="Calibri"/>
                <a:ea typeface="Calibri"/>
                <a:cs typeface="Calibri"/>
              </a:rPr>
              <a:t> Milestones</a:t>
            </a:r>
            <a:endParaRPr lang="en-US" i="1">
              <a:ea typeface="Calibri"/>
              <a:cs typeface="Calibri"/>
            </a:endParaRPr>
          </a:p>
        </p:txBody>
      </p:sp>
      <p:sp>
        <p:nvSpPr>
          <p:cNvPr id="2" name="TextBox 1">
            <a:extLst>
              <a:ext uri="{FF2B5EF4-FFF2-40B4-BE49-F238E27FC236}">
                <a16:creationId xmlns:a16="http://schemas.microsoft.com/office/drawing/2014/main" id="{D00DE6DF-D1BC-724A-ABFF-1D1D9B496CD3}"/>
              </a:ext>
            </a:extLst>
          </p:cNvPr>
          <p:cNvSpPr txBox="1"/>
          <p:nvPr/>
        </p:nvSpPr>
        <p:spPr>
          <a:xfrm>
            <a:off x="3727417" y="654700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TextBox 2">
            <a:extLst>
              <a:ext uri="{FF2B5EF4-FFF2-40B4-BE49-F238E27FC236}">
                <a16:creationId xmlns:a16="http://schemas.microsoft.com/office/drawing/2014/main" id="{D1A59F68-07E4-B00E-8AEE-AA7E3B9A2F57}"/>
              </a:ext>
            </a:extLst>
          </p:cNvPr>
          <p:cNvSpPr txBox="1"/>
          <p:nvPr/>
        </p:nvSpPr>
        <p:spPr>
          <a:xfrm>
            <a:off x="394800" y="1623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4" name="TextBox 3">
            <a:extLst>
              <a:ext uri="{FF2B5EF4-FFF2-40B4-BE49-F238E27FC236}">
                <a16:creationId xmlns:a16="http://schemas.microsoft.com/office/drawing/2014/main" id="{D42E0E8D-5805-EF0B-1ED5-AFA2EED602E6}"/>
              </a:ext>
            </a:extLst>
          </p:cNvPr>
          <p:cNvSpPr txBox="1"/>
          <p:nvPr/>
        </p:nvSpPr>
        <p:spPr>
          <a:xfrm>
            <a:off x="10416214" y="1608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March 2024</a:t>
            </a:r>
            <a:endParaRPr lang="en-US">
              <a:solidFill>
                <a:srgbClr val="7F7F7F"/>
              </a:solidFill>
            </a:endParaRPr>
          </a:p>
        </p:txBody>
      </p:sp>
      <p:sp>
        <p:nvSpPr>
          <p:cNvPr id="7" name="Right Brace 6">
            <a:extLst>
              <a:ext uri="{FF2B5EF4-FFF2-40B4-BE49-F238E27FC236}">
                <a16:creationId xmlns:a16="http://schemas.microsoft.com/office/drawing/2014/main" id="{98BF117E-E58F-A32A-ABF9-943C32A17B87}"/>
              </a:ext>
            </a:extLst>
          </p:cNvPr>
          <p:cNvSpPr/>
          <p:nvPr/>
        </p:nvSpPr>
        <p:spPr>
          <a:xfrm rot="5400000" flipH="1">
            <a:off x="5759722" y="-3439166"/>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B1A5053-65C0-5253-D6BD-93F208AD79E9}"/>
              </a:ext>
            </a:extLst>
          </p:cNvPr>
          <p:cNvSpPr txBox="1"/>
          <p:nvPr/>
        </p:nvSpPr>
        <p:spPr>
          <a:xfrm>
            <a:off x="5127348" y="1317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F7F7F"/>
                </a:solidFill>
                <a:cs typeface="Calibri"/>
              </a:rPr>
              <a:t>2 ½ </a:t>
            </a:r>
            <a:r>
              <a:rPr lang="en-US" b="1">
                <a:solidFill>
                  <a:srgbClr val="7F7F7F"/>
                </a:solidFill>
                <a:cs typeface="Calibri"/>
              </a:rPr>
              <a:t>year</a:t>
            </a:r>
            <a:r>
              <a:rPr lang="en-US" sz="1600" b="1">
                <a:solidFill>
                  <a:srgbClr val="7F7F7F"/>
                </a:solidFill>
                <a:cs typeface="Calibri"/>
              </a:rPr>
              <a:t> process</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74549"/>
            <a:ext cx="11760247" cy="1464503"/>
          </a:xfrm>
          <a:prstGeom prst="rect">
            <a:avLst/>
          </a:prstGeom>
          <a:noFill/>
        </p:spPr>
        <p:txBody>
          <a:bodyPr wrap="square" lIns="91440" tIns="45720" rIns="91440" bIns="45720" anchor="t">
            <a:spAutoFit/>
          </a:bodyPr>
          <a:lstStyle/>
          <a:p>
            <a:pPr marL="200660" algn="ctr">
              <a:spcBef>
                <a:spcPts val="1140"/>
              </a:spcBef>
            </a:pPr>
            <a:r>
              <a:rPr lang="en-US" sz="4000" b="1" spc="-10">
                <a:solidFill>
                  <a:schemeClr val="bg1"/>
                </a:solidFill>
                <a:latin typeface="Calibri"/>
                <a:cs typeface="Calibri"/>
              </a:rPr>
              <a:t>Draft Corridor Mobility Investment Plan</a:t>
            </a:r>
          </a:p>
          <a:p>
            <a:pPr marL="200660" algn="ctr">
              <a:spcBef>
                <a:spcPts val="1140"/>
              </a:spcBef>
            </a:pPr>
            <a:r>
              <a:rPr lang="en-US" sz="4000" b="1" spc="-10">
                <a:solidFill>
                  <a:schemeClr val="bg1"/>
                </a:solidFill>
                <a:latin typeface="Calibri"/>
                <a:cs typeface="Calibri"/>
              </a:rPr>
              <a:t>(Investment Plan)</a:t>
            </a:r>
            <a:endParaRPr lang="en-US">
              <a:solidFill>
                <a:schemeClr val="bg1"/>
              </a:solidFill>
            </a:endParaRPr>
          </a:p>
        </p:txBody>
      </p:sp>
    </p:spTree>
    <p:extLst>
      <p:ext uri="{BB962C8B-B14F-4D97-AF65-F5344CB8AC3E}">
        <p14:creationId xmlns:p14="http://schemas.microsoft.com/office/powerpoint/2010/main" val="305012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E56-EE05-34FB-02BB-EE59B6BECD84}"/>
              </a:ext>
            </a:extLst>
          </p:cNvPr>
          <p:cNvSpPr>
            <a:spLocks noGrp="1"/>
          </p:cNvSpPr>
          <p:nvPr>
            <p:ph type="title"/>
          </p:nvPr>
        </p:nvSpPr>
        <p:spPr>
          <a:xfrm>
            <a:off x="203321" y="256610"/>
            <a:ext cx="9045633" cy="429145"/>
          </a:xfrm>
        </p:spPr>
        <p:txBody>
          <a:bodyPr/>
          <a:lstStyle/>
          <a:p>
            <a:r>
              <a:rPr lang="pt-BR"/>
              <a:t>Vision Statement</a:t>
            </a:r>
          </a:p>
        </p:txBody>
      </p:sp>
      <p:sp>
        <p:nvSpPr>
          <p:cNvPr id="4" name="Slide Number Placeholder 3">
            <a:extLst>
              <a:ext uri="{FF2B5EF4-FFF2-40B4-BE49-F238E27FC236}">
                <a16:creationId xmlns:a16="http://schemas.microsoft.com/office/drawing/2014/main" id="{EE25EFEF-6E2A-FB46-94DE-5BC3E02A2E75}"/>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7" name="Content Placeholder 2">
            <a:extLst>
              <a:ext uri="{FF2B5EF4-FFF2-40B4-BE49-F238E27FC236}">
                <a16:creationId xmlns:a16="http://schemas.microsoft.com/office/drawing/2014/main" id="{E54C707C-D221-FE2C-16E9-926DECF82153}"/>
              </a:ext>
            </a:extLst>
          </p:cNvPr>
          <p:cNvSpPr txBox="1">
            <a:spLocks/>
          </p:cNvSpPr>
          <p:nvPr/>
        </p:nvSpPr>
        <p:spPr>
          <a:xfrm>
            <a:off x="482600" y="974119"/>
            <a:ext cx="4925126" cy="33559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200"/>
          </a:p>
        </p:txBody>
      </p:sp>
      <p:sp>
        <p:nvSpPr>
          <p:cNvPr id="8" name="TextBox 7">
            <a:extLst>
              <a:ext uri="{FF2B5EF4-FFF2-40B4-BE49-F238E27FC236}">
                <a16:creationId xmlns:a16="http://schemas.microsoft.com/office/drawing/2014/main" id="{1E087A5E-472C-C9C7-F127-327762E75E49}"/>
              </a:ext>
            </a:extLst>
          </p:cNvPr>
          <p:cNvSpPr txBox="1"/>
          <p:nvPr/>
        </p:nvSpPr>
        <p:spPr>
          <a:xfrm>
            <a:off x="269077" y="1309716"/>
            <a:ext cx="66143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lumMod val="75000"/>
                  </a:schemeClr>
                </a:solidFill>
              </a:rPr>
              <a:t>"</a:t>
            </a:r>
            <a:r>
              <a:rPr lang="en-US" sz="2200" b="1">
                <a:solidFill>
                  <a:schemeClr val="tx2">
                    <a:lumMod val="75000"/>
                  </a:schemeClr>
                </a:solidFill>
              </a:rPr>
              <a:t>An equitable, shared </a:t>
            </a:r>
            <a:r>
              <a:rPr lang="en-US" sz="2200" b="1">
                <a:solidFill>
                  <a:schemeClr val="tx2">
                    <a:lumMod val="75000"/>
                  </a:schemeClr>
                </a:solidFill>
                <a:ea typeface="+mn-lt"/>
                <a:cs typeface="+mn-lt"/>
              </a:rPr>
              <a:t>I-710</a:t>
            </a:r>
            <a:r>
              <a:rPr lang="en-US" sz="2200" b="1">
                <a:solidFill>
                  <a:schemeClr val="tx2">
                    <a:lumMod val="75000"/>
                  </a:schemeClr>
                </a:solidFill>
              </a:rPr>
              <a:t> South Corridor transportation system that provides</a:t>
            </a:r>
            <a:r>
              <a:rPr lang="en-US" sz="2200">
                <a:solidFill>
                  <a:schemeClr val="tx2">
                    <a:lumMod val="75000"/>
                  </a:schemeClr>
                </a:solidFill>
              </a:rPr>
              <a:t> </a:t>
            </a:r>
            <a:r>
              <a:rPr lang="en-US" sz="2200" b="1">
                <a:solidFill>
                  <a:schemeClr val="tx2">
                    <a:lumMod val="75000"/>
                  </a:schemeClr>
                </a:solidFill>
              </a:rPr>
              <a:t>safe, quality multimodal options for moving people and goods </a:t>
            </a:r>
            <a:br>
              <a:rPr lang="en-US" sz="2200" b="1">
                <a:solidFill>
                  <a:schemeClr val="tx2">
                    <a:lumMod val="75000"/>
                  </a:schemeClr>
                </a:solidFill>
              </a:rPr>
            </a:br>
            <a:r>
              <a:rPr lang="en-US" sz="2200">
                <a:solidFill>
                  <a:schemeClr val="tx2">
                    <a:lumMod val="75000"/>
                  </a:schemeClr>
                </a:solidFill>
              </a:rPr>
              <a:t>that will foster clean air (zero emissions), healthy and sustainable communities, and economic empowerment for all residents, communities, and users in the corridor."</a:t>
            </a:r>
            <a:endParaRPr lang="en-US" sz="2200">
              <a:solidFill>
                <a:schemeClr val="tx2">
                  <a:lumMod val="75000"/>
                </a:schemeClr>
              </a:solidFill>
              <a:ea typeface="Calibri"/>
              <a:cs typeface="Calibri"/>
            </a:endParaRPr>
          </a:p>
        </p:txBody>
      </p:sp>
      <p:grpSp>
        <p:nvGrpSpPr>
          <p:cNvPr id="6" name="Group 5">
            <a:extLst>
              <a:ext uri="{FF2B5EF4-FFF2-40B4-BE49-F238E27FC236}">
                <a16:creationId xmlns:a16="http://schemas.microsoft.com/office/drawing/2014/main" id="{E12AD01B-05C7-3944-A840-507D1C2F605D}"/>
              </a:ext>
            </a:extLst>
          </p:cNvPr>
          <p:cNvGrpSpPr/>
          <p:nvPr/>
        </p:nvGrpSpPr>
        <p:grpSpPr>
          <a:xfrm>
            <a:off x="6883393" y="2986551"/>
            <a:ext cx="4992581" cy="3295908"/>
            <a:chOff x="5534104" y="1269922"/>
            <a:chExt cx="6347536" cy="4190397"/>
          </a:xfrm>
        </p:grpSpPr>
        <p:pic>
          <p:nvPicPr>
            <p:cNvPr id="5" name="Picture 2">
              <a:extLst>
                <a:ext uri="{FF2B5EF4-FFF2-40B4-BE49-F238E27FC236}">
                  <a16:creationId xmlns:a16="http://schemas.microsoft.com/office/drawing/2014/main" id="{D3E44C8E-BF57-41EB-FC51-8DA16A4B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4" y="3214055"/>
              <a:ext cx="4149766" cy="22462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3EBB9B-DFE1-92CA-20DD-5F442615845C}"/>
                </a:ext>
              </a:extLst>
            </p:cNvPr>
            <p:cNvGrpSpPr/>
            <p:nvPr/>
          </p:nvGrpSpPr>
          <p:grpSpPr>
            <a:xfrm>
              <a:off x="6698187" y="1269922"/>
              <a:ext cx="5183453" cy="3270045"/>
              <a:chOff x="6428023" y="1262488"/>
              <a:chExt cx="5453618" cy="3440478"/>
            </a:xfrm>
          </p:grpSpPr>
          <p:pic>
            <p:nvPicPr>
              <p:cNvPr id="2052" name="Picture 4" descr="A picture containing graphical user interface&#10;&#10;Description automatically generated">
                <a:extLst>
                  <a:ext uri="{FF2B5EF4-FFF2-40B4-BE49-F238E27FC236}">
                    <a16:creationId xmlns:a16="http://schemas.microsoft.com/office/drawing/2014/main" id="{13837348-B7EA-949A-9C42-2A97C346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023" y="2150327"/>
                <a:ext cx="4611683" cy="2552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10;&#10;Description automatically generated">
                <a:extLst>
                  <a:ext uri="{FF2B5EF4-FFF2-40B4-BE49-F238E27FC236}">
                    <a16:creationId xmlns:a16="http://schemas.microsoft.com/office/drawing/2014/main" id="{E6516E59-9655-2401-8FE5-995699B6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586" y="1262488"/>
                <a:ext cx="4366055" cy="246945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7388FE63-09C8-1C28-EC84-1CF75B7D0763}"/>
              </a:ext>
            </a:extLst>
          </p:cNvPr>
          <p:cNvSpPr txBox="1"/>
          <p:nvPr/>
        </p:nvSpPr>
        <p:spPr>
          <a:xfrm>
            <a:off x="269077" y="4396768"/>
            <a:ext cx="5505450" cy="1015663"/>
          </a:xfrm>
          <a:prstGeom prst="rect">
            <a:avLst/>
          </a:prstGeom>
          <a:noFill/>
        </p:spPr>
        <p:txBody>
          <a:bodyPr wrap="square">
            <a:spAutoFit/>
          </a:bodyPr>
          <a:lstStyle/>
          <a:p>
            <a:r>
              <a:rPr lang="en-US" sz="2000" b="1" i="1"/>
              <a:t>What’s a “vision statement”?</a:t>
            </a:r>
          </a:p>
          <a:p>
            <a:r>
              <a:rPr lang="en-US" sz="2000" i="1"/>
              <a:t>A concise statement that captures the collective aspirations, desires, and outcomes of the project</a:t>
            </a:r>
          </a:p>
        </p:txBody>
      </p:sp>
      <p:sp>
        <p:nvSpPr>
          <p:cNvPr id="12" name="TextBox 11">
            <a:extLst>
              <a:ext uri="{FF2B5EF4-FFF2-40B4-BE49-F238E27FC236}">
                <a16:creationId xmlns:a16="http://schemas.microsoft.com/office/drawing/2014/main" id="{39B9D3F6-2AD3-9D80-B299-139BC626E806}"/>
              </a:ext>
            </a:extLst>
          </p:cNvPr>
          <p:cNvSpPr txBox="1"/>
          <p:nvPr/>
        </p:nvSpPr>
        <p:spPr>
          <a:xfrm>
            <a:off x="706106" y="3473753"/>
            <a:ext cx="5658971" cy="707886"/>
          </a:xfrm>
          <a:prstGeom prst="rect">
            <a:avLst/>
          </a:prstGeom>
          <a:noFill/>
        </p:spPr>
        <p:txBody>
          <a:bodyPr wrap="square" lIns="91440" tIns="45720" rIns="91440" bIns="45720" anchor="t">
            <a:spAutoFit/>
          </a:bodyPr>
          <a:lstStyle/>
          <a:p>
            <a:r>
              <a:rPr lang="en-US" sz="2000">
                <a:solidFill>
                  <a:schemeClr val="tx2">
                    <a:lumMod val="75000"/>
                  </a:schemeClr>
                </a:solidFill>
              </a:rPr>
              <a:t>&gt; Approved by the Task Force </a:t>
            </a:r>
            <a:r>
              <a:rPr lang="en-US" sz="2000" dirty="0">
                <a:solidFill>
                  <a:schemeClr val="tx2">
                    <a:lumMod val="75000"/>
                  </a:schemeClr>
                </a:solidFill>
              </a:rPr>
              <a:t>(</a:t>
            </a:r>
            <a:r>
              <a:rPr lang="en-US" sz="2000">
                <a:solidFill>
                  <a:schemeClr val="tx2">
                    <a:lumMod val="75000"/>
                  </a:schemeClr>
                </a:solidFill>
              </a:rPr>
              <a:t>July 2022</a:t>
            </a:r>
            <a:r>
              <a:rPr lang="en-US" sz="2000" dirty="0">
                <a:solidFill>
                  <a:schemeClr val="tx2">
                    <a:lumMod val="75000"/>
                  </a:schemeClr>
                </a:solidFill>
              </a:rPr>
              <a:t>) and adopted by Metro Board (September 2022)</a:t>
            </a:r>
            <a:endParaRPr lang="en-US" sz="2000">
              <a:solidFill>
                <a:schemeClr val="tx2">
                  <a:lumMod val="75000"/>
                </a:schemeClr>
              </a:solidFill>
            </a:endParaRPr>
          </a:p>
        </p:txBody>
      </p:sp>
      <p:sp>
        <p:nvSpPr>
          <p:cNvPr id="9" name="TextBox 1">
            <a:extLst>
              <a:ext uri="{FF2B5EF4-FFF2-40B4-BE49-F238E27FC236}">
                <a16:creationId xmlns:a16="http://schemas.microsoft.com/office/drawing/2014/main" id="{6198D006-A4AA-039F-7529-DE144097B6BB}"/>
              </a:ext>
            </a:extLst>
          </p:cNvPr>
          <p:cNvSpPr txBox="1"/>
          <p:nvPr/>
        </p:nvSpPr>
        <p:spPr>
          <a:xfrm>
            <a:off x="3984811" y="6587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13" name="Picture 12">
            <a:extLst>
              <a:ext uri="{FF2B5EF4-FFF2-40B4-BE49-F238E27FC236}">
                <a16:creationId xmlns:a16="http://schemas.microsoft.com/office/drawing/2014/main" id="{7090B0B6-597A-46D3-D7C3-FAF329FAAA5F}"/>
              </a:ext>
            </a:extLst>
          </p:cNvPr>
          <p:cNvPicPr>
            <a:picLocks noChangeAspect="1"/>
          </p:cNvPicPr>
          <p:nvPr/>
        </p:nvPicPr>
        <p:blipFill>
          <a:blip r:embed="rId6"/>
          <a:stretch>
            <a:fillRect/>
          </a:stretch>
        </p:blipFill>
        <p:spPr>
          <a:xfrm>
            <a:off x="6881132" y="2811915"/>
            <a:ext cx="5040333" cy="3638920"/>
          </a:xfrm>
          <a:prstGeom prst="rect">
            <a:avLst/>
          </a:prstGeom>
        </p:spPr>
      </p:pic>
    </p:spTree>
    <p:extLst>
      <p:ext uri="{BB962C8B-B14F-4D97-AF65-F5344CB8AC3E}">
        <p14:creationId xmlns:p14="http://schemas.microsoft.com/office/powerpoint/2010/main" val="923200934"/>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732014" y="-226598"/>
            <a:ext cx="10515600" cy="1325563"/>
          </a:xfrm>
        </p:spPr>
        <p:txBody>
          <a:bodyPr/>
          <a:lstStyle/>
          <a:p>
            <a:r>
              <a:rPr lang="en-US"/>
              <a:t>LB-ELA Corridor Guiding Principles</a:t>
            </a:r>
          </a:p>
        </p:txBody>
      </p:sp>
      <p:sp>
        <p:nvSpPr>
          <p:cNvPr id="4" name="Slide Number Placeholder 3">
            <a:extLst>
              <a:ext uri="{FF2B5EF4-FFF2-40B4-BE49-F238E27FC236}">
                <a16:creationId xmlns:a16="http://schemas.microsoft.com/office/drawing/2014/main" id="{C7925371-683D-F80C-CD96-1774237FBDCE}"/>
              </a:ext>
            </a:extLst>
          </p:cNvPr>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12B1AE-700B-3584-708D-DF783610E8F8}"/>
              </a:ext>
            </a:extLst>
          </p:cNvPr>
          <p:cNvSpPr txBox="1"/>
          <p:nvPr/>
        </p:nvSpPr>
        <p:spPr>
          <a:xfrm>
            <a:off x="598330" y="2122331"/>
            <a:ext cx="50442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Equity Guiding Principle</a:t>
            </a:r>
          </a:p>
          <a:p>
            <a:endParaRPr lang="en-US">
              <a:cs typeface="Calibri"/>
            </a:endParaRPr>
          </a:p>
          <a:p>
            <a:r>
              <a:rPr lang="en-US">
                <a:cs typeface="Calibri"/>
              </a:rPr>
              <a:t>"A commitment to: (1) strive to rectify past harms; (2) provide fair and just access to opportunities; and (3) eliminate disparities in project processes, outcomes, and community results."</a:t>
            </a:r>
          </a:p>
          <a:p>
            <a:endParaRPr lang="en-US">
              <a:cs typeface="Calibri"/>
            </a:endParaRPr>
          </a:p>
          <a:p>
            <a:r>
              <a:rPr lang="en-US">
                <a:cs typeface="Calibri"/>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p>
        </p:txBody>
      </p:sp>
      <p:sp>
        <p:nvSpPr>
          <p:cNvPr id="6" name="TextBox 5">
            <a:extLst>
              <a:ext uri="{FF2B5EF4-FFF2-40B4-BE49-F238E27FC236}">
                <a16:creationId xmlns:a16="http://schemas.microsoft.com/office/drawing/2014/main" id="{54520C0F-6789-B6D2-3F8B-BC861866F956}"/>
              </a:ext>
            </a:extLst>
          </p:cNvPr>
          <p:cNvSpPr txBox="1"/>
          <p:nvPr/>
        </p:nvSpPr>
        <p:spPr>
          <a:xfrm>
            <a:off x="6351367" y="2182937"/>
            <a:ext cx="504422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Sustainability Guiding Principle</a:t>
            </a:r>
          </a:p>
          <a:p>
            <a:endParaRPr lang="en-US">
              <a:cs typeface="Calibri"/>
            </a:endParaRPr>
          </a:p>
          <a:p>
            <a:r>
              <a:rPr lang="en-US">
                <a:cs typeface="Calibri"/>
              </a:rPr>
              <a:t>"Development that meets the needs of the present without compromising the ability of future generations to meet their own needs."</a:t>
            </a:r>
          </a:p>
          <a:p>
            <a:endParaRPr lang="en-US">
              <a:cs typeface="Calibri"/>
            </a:endParaRPr>
          </a:p>
          <a:p>
            <a:r>
              <a:rPr lang="en-US">
                <a:cs typeface="Calibri"/>
              </a:rPr>
              <a:t>"A commitment to the sustainability to satisfy and improve basic social, health, and economic needs/conditions, both present and future, and the responsible use and stewardship of the environment, all while maintaining or improving the well-being of the environment on which life depends."</a:t>
            </a:r>
          </a:p>
        </p:txBody>
      </p:sp>
      <p:sp>
        <p:nvSpPr>
          <p:cNvPr id="9" name="Rectangle 8">
            <a:extLst>
              <a:ext uri="{FF2B5EF4-FFF2-40B4-BE49-F238E27FC236}">
                <a16:creationId xmlns:a16="http://schemas.microsoft.com/office/drawing/2014/main" id="{A416FE0A-CB63-393F-4F3E-3873B5D4B035}"/>
              </a:ext>
            </a:extLst>
          </p:cNvPr>
          <p:cNvSpPr/>
          <p:nvPr/>
        </p:nvSpPr>
        <p:spPr>
          <a:xfrm>
            <a:off x="-7872" y="916171"/>
            <a:ext cx="12191999" cy="11789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72B36CD-5F46-22C1-7504-173F49B91F7C}"/>
              </a:ext>
            </a:extLst>
          </p:cNvPr>
          <p:cNvSpPr/>
          <p:nvPr/>
        </p:nvSpPr>
        <p:spPr>
          <a:xfrm>
            <a:off x="488919" y="1185211"/>
            <a:ext cx="1989936" cy="64938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Guiding Principle</a:t>
            </a:r>
          </a:p>
        </p:txBody>
      </p:sp>
      <p:sp>
        <p:nvSpPr>
          <p:cNvPr id="13" name="TextBox 30">
            <a:extLst>
              <a:ext uri="{FF2B5EF4-FFF2-40B4-BE49-F238E27FC236}">
                <a16:creationId xmlns:a16="http://schemas.microsoft.com/office/drawing/2014/main" id="{22D4A6A2-1675-9E3C-8627-2EBDE78B4D6B}"/>
              </a:ext>
            </a:extLst>
          </p:cNvPr>
          <p:cNvSpPr txBox="1"/>
          <p:nvPr/>
        </p:nvSpPr>
        <p:spPr>
          <a:xfrm>
            <a:off x="2705527" y="1184538"/>
            <a:ext cx="8393893"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A value that guides all processes and outcomes through a cohesive and intentional framework</a:t>
            </a:r>
          </a:p>
        </p:txBody>
      </p:sp>
      <p:sp>
        <p:nvSpPr>
          <p:cNvPr id="5" name="TextBox 4">
            <a:extLst>
              <a:ext uri="{FF2B5EF4-FFF2-40B4-BE49-F238E27FC236}">
                <a16:creationId xmlns:a16="http://schemas.microsoft.com/office/drawing/2014/main" id="{F20C41E2-4953-05C6-0548-D8C9A974ACB7}"/>
              </a:ext>
            </a:extLst>
          </p:cNvPr>
          <p:cNvSpPr txBox="1"/>
          <p:nvPr/>
        </p:nvSpPr>
        <p:spPr>
          <a:xfrm>
            <a:off x="6351367" y="6402185"/>
            <a:ext cx="5561170" cy="276999"/>
          </a:xfrm>
          <a:prstGeom prst="rect">
            <a:avLst/>
          </a:prstGeom>
          <a:noFill/>
        </p:spPr>
        <p:txBody>
          <a:bodyPr wrap="square">
            <a:spAutoFit/>
          </a:bodyPr>
          <a:lstStyle/>
          <a:p>
            <a:r>
              <a:rPr lang="en-US" sz="1200" i="1" dirty="0">
                <a:solidFill>
                  <a:schemeClr val="tx2">
                    <a:lumMod val="75000"/>
                  </a:schemeClr>
                </a:solidFill>
              </a:rPr>
              <a:t>Approved by the Task Force (July 2022) and adopted by Metro Board (September 2022)</a:t>
            </a:r>
            <a:endParaRPr lang="en-US" sz="1200" i="1" dirty="0"/>
          </a:p>
        </p:txBody>
      </p:sp>
      <p:sp>
        <p:nvSpPr>
          <p:cNvPr id="7" name="TextBox 1">
            <a:extLst>
              <a:ext uri="{FF2B5EF4-FFF2-40B4-BE49-F238E27FC236}">
                <a16:creationId xmlns:a16="http://schemas.microsoft.com/office/drawing/2014/main" id="{9B0CE246-9BFE-43D8-7A19-2611B9CA194D}"/>
              </a:ext>
            </a:extLst>
          </p:cNvPr>
          <p:cNvSpPr txBox="1"/>
          <p:nvPr/>
        </p:nvSpPr>
        <p:spPr>
          <a:xfrm>
            <a:off x="3836381" y="6615584"/>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81619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DF11-97BD-26BF-8DEE-4D9ECAFA38E2}"/>
              </a:ext>
            </a:extLst>
          </p:cNvPr>
          <p:cNvSpPr>
            <a:spLocks noGrp="1"/>
          </p:cNvSpPr>
          <p:nvPr>
            <p:ph type="title"/>
          </p:nvPr>
        </p:nvSpPr>
        <p:spPr>
          <a:xfrm>
            <a:off x="138666" y="212377"/>
            <a:ext cx="9045633" cy="429145"/>
          </a:xfrm>
        </p:spPr>
        <p:txBody>
          <a:bodyPr/>
          <a:lstStyle/>
          <a:p>
            <a:r>
              <a:rPr lang="en-US"/>
              <a:t>Goals</a:t>
            </a:r>
          </a:p>
        </p:txBody>
      </p:sp>
      <p:sp>
        <p:nvSpPr>
          <p:cNvPr id="4" name="Slide Number Placeholder 3">
            <a:extLst>
              <a:ext uri="{FF2B5EF4-FFF2-40B4-BE49-F238E27FC236}">
                <a16:creationId xmlns:a16="http://schemas.microsoft.com/office/drawing/2014/main" id="{54940045-4463-90BE-340D-214EC37B2C3A}"/>
              </a:ext>
            </a:extLst>
          </p:cNvPr>
          <p:cNvSpPr>
            <a:spLocks noGrp="1"/>
          </p:cNvSpPr>
          <p:nvPr>
            <p:ph type="sldNum" sz="quarter" idx="12"/>
          </p:nvPr>
        </p:nvSpPr>
        <p:spPr/>
        <p:txBody>
          <a:bodyPr/>
          <a:lstStyle/>
          <a:p>
            <a:fld id="{2429C633-AF9B-9840-B7F1-7587910FEF71}" type="slidenum">
              <a:rPr lang="en-US" smtClean="0"/>
              <a:pPr/>
              <a:t>25</a:t>
            </a:fld>
            <a:endParaRPr lang="en-US"/>
          </a:p>
        </p:txBody>
      </p:sp>
      <p:pic>
        <p:nvPicPr>
          <p:cNvPr id="5" name="Picture 4" descr="A diagram of a community&#10;&#10;Description automatically generated">
            <a:extLst>
              <a:ext uri="{FF2B5EF4-FFF2-40B4-BE49-F238E27FC236}">
                <a16:creationId xmlns:a16="http://schemas.microsoft.com/office/drawing/2014/main" id="{6340E230-0CDC-C6AA-305C-558984FAE8EF}"/>
              </a:ext>
            </a:extLst>
          </p:cNvPr>
          <p:cNvPicPr>
            <a:picLocks noChangeAspect="1"/>
          </p:cNvPicPr>
          <p:nvPr/>
        </p:nvPicPr>
        <p:blipFill>
          <a:blip r:embed="rId2"/>
          <a:stretch>
            <a:fillRect/>
          </a:stretch>
        </p:blipFill>
        <p:spPr>
          <a:xfrm>
            <a:off x="2045972" y="1030955"/>
            <a:ext cx="8100055" cy="5400095"/>
          </a:xfrm>
          <a:prstGeom prst="rect">
            <a:avLst/>
          </a:prstGeom>
        </p:spPr>
      </p:pic>
      <p:sp>
        <p:nvSpPr>
          <p:cNvPr id="3" name="TextBox 1">
            <a:extLst>
              <a:ext uri="{FF2B5EF4-FFF2-40B4-BE49-F238E27FC236}">
                <a16:creationId xmlns:a16="http://schemas.microsoft.com/office/drawing/2014/main" id="{EB9E7D18-8252-4A43-7AF7-098A5EA6005C}"/>
              </a:ext>
            </a:extLst>
          </p:cNvPr>
          <p:cNvSpPr txBox="1"/>
          <p:nvPr/>
        </p:nvSpPr>
        <p:spPr>
          <a:xfrm>
            <a:off x="3984810"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6" name="TextBox 5">
            <a:extLst>
              <a:ext uri="{FF2B5EF4-FFF2-40B4-BE49-F238E27FC236}">
                <a16:creationId xmlns:a16="http://schemas.microsoft.com/office/drawing/2014/main" id="{8FBE5D28-1E71-0912-CC8A-B566E6B1FF3D}"/>
              </a:ext>
            </a:extLst>
          </p:cNvPr>
          <p:cNvSpPr txBox="1"/>
          <p:nvPr/>
        </p:nvSpPr>
        <p:spPr>
          <a:xfrm>
            <a:off x="8653577" y="6308079"/>
            <a:ext cx="3081223" cy="461665"/>
          </a:xfrm>
          <a:prstGeom prst="rect">
            <a:avLst/>
          </a:prstGeom>
          <a:noFill/>
        </p:spPr>
        <p:txBody>
          <a:bodyPr wrap="square">
            <a:spAutoFit/>
          </a:bodyPr>
          <a:lstStyle/>
          <a:p>
            <a:pPr algn="ctr"/>
            <a:r>
              <a:rPr lang="en-US" sz="1200" i="1" dirty="0">
                <a:solidFill>
                  <a:schemeClr val="tx2">
                    <a:lumMod val="75000"/>
                  </a:schemeClr>
                </a:solidFill>
              </a:rPr>
              <a:t>Approved by the Task Force (July 2022) and adopted by Metro Board (September 2022)</a:t>
            </a:r>
            <a:endParaRPr lang="en-US" sz="1200" i="1" dirty="0"/>
          </a:p>
        </p:txBody>
      </p:sp>
    </p:spTree>
    <p:extLst>
      <p:ext uri="{BB962C8B-B14F-4D97-AF65-F5344CB8AC3E}">
        <p14:creationId xmlns:p14="http://schemas.microsoft.com/office/powerpoint/2010/main" val="2261411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216069" y="285411"/>
            <a:ext cx="9045633" cy="429145"/>
          </a:xfrm>
        </p:spPr>
        <p:txBody>
          <a:bodyPr/>
          <a:lstStyle/>
          <a:p>
            <a:r>
              <a:rPr lang="en-US"/>
              <a:t> Corridor Mobility Investment Plan Highlights</a:t>
            </a: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431647" y="1118860"/>
            <a:ext cx="1141248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B50C6-1BFF-CF91-59AA-C5B7B49EC866}"/>
              </a:ext>
            </a:extLst>
          </p:cNvPr>
          <p:cNvSpPr txBox="1"/>
          <p:nvPr/>
        </p:nvSpPr>
        <p:spPr>
          <a:xfrm>
            <a:off x="3792070" y="65987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86FAF453-38FD-3784-2F6C-D737ABA95B38}"/>
              </a:ext>
            </a:extLst>
          </p:cNvPr>
          <p:cNvSpPr txBox="1"/>
          <p:nvPr/>
        </p:nvSpPr>
        <p:spPr>
          <a:xfrm>
            <a:off x="347870" y="1580525"/>
            <a:ext cx="10724318" cy="396653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a:ln>
                  <a:noFill/>
                </a:ln>
                <a:effectLst/>
                <a:uLnTx/>
                <a:uFillTx/>
                <a:latin typeface="Calibri"/>
                <a:ea typeface="Calibri"/>
                <a:cs typeface="Calibri"/>
              </a:rPr>
              <a:t>The </a:t>
            </a:r>
            <a:r>
              <a:rPr lang="en-US" sz="2200" b="1">
                <a:latin typeface="Calibri"/>
                <a:ea typeface="Calibri"/>
                <a:cs typeface="Calibri"/>
              </a:rPr>
              <a:t>Investment Plan is</a:t>
            </a:r>
            <a:r>
              <a:rPr kumimoji="0" lang="en-US" sz="2200" b="1" i="0" u="none" strike="noStrike" kern="1200" cap="none" spc="0" normalizeH="0" baseline="0" noProof="0">
                <a:ln>
                  <a:noFill/>
                </a:ln>
                <a:effectLst/>
                <a:uLnTx/>
                <a:uFillTx/>
                <a:latin typeface="Calibri"/>
                <a:ea typeface="Calibri"/>
                <a:cs typeface="Calibri"/>
              </a:rPr>
              <a:t> a multiyear</a:t>
            </a:r>
            <a:r>
              <a:rPr lang="en-US" sz="2200" b="1">
                <a:latin typeface="Calibri"/>
                <a:ea typeface="Calibri"/>
                <a:cs typeface="Calibri"/>
              </a:rPr>
              <a:t> strategic</a:t>
            </a:r>
            <a:r>
              <a:rPr kumimoji="0" lang="en-US" sz="2200" b="1" i="0" u="none" strike="noStrike" kern="1200" cap="none" spc="0" normalizeH="0" baseline="0" noProof="0">
                <a:ln>
                  <a:noFill/>
                </a:ln>
                <a:effectLst/>
                <a:uLnTx/>
                <a:uFillTx/>
                <a:latin typeface="Calibri"/>
                <a:ea typeface="Calibri"/>
                <a:cs typeface="Calibri"/>
              </a:rPr>
              <a:t> planning </a:t>
            </a:r>
            <a:r>
              <a:rPr lang="en-US" sz="2200" b="1">
                <a:latin typeface="Calibri"/>
                <a:ea typeface="Calibri"/>
                <a:cs typeface="Calibri"/>
              </a:rPr>
              <a:t>document</a:t>
            </a:r>
            <a:r>
              <a:rPr kumimoji="0" lang="en-US" sz="2200" b="1" i="0" u="none" strike="noStrike" kern="1200" cap="none" spc="0" normalizeH="0" baseline="0" noProof="0">
                <a:ln>
                  <a:noFill/>
                </a:ln>
                <a:effectLst/>
                <a:uLnTx/>
                <a:uFillTx/>
                <a:latin typeface="Calibri"/>
                <a:ea typeface="Calibri"/>
                <a:cs typeface="Calibri"/>
              </a:rPr>
              <a:t> </a:t>
            </a:r>
            <a:endParaRPr lang="en-US"/>
          </a:p>
          <a:p>
            <a:pPr marL="683895" marR="131445" indent="-398145">
              <a:lnSpc>
                <a:spcPct val="107000"/>
              </a:lnSpc>
              <a:spcBef>
                <a:spcPts val="1500"/>
              </a:spcBef>
              <a:buFontTx/>
              <a:buChar char="˃"/>
              <a:defRPr/>
            </a:pPr>
            <a:r>
              <a:rPr lang="en-US">
                <a:latin typeface="Calibri"/>
                <a:ea typeface="Calibri"/>
                <a:cs typeface="Calibri"/>
              </a:rPr>
              <a:t>Advances the </a:t>
            </a:r>
            <a:r>
              <a:rPr lang="en-US" b="1">
                <a:latin typeface="Calibri"/>
                <a:ea typeface="Calibri"/>
                <a:cs typeface="Calibri"/>
              </a:rPr>
              <a:t>Corridor’s Vision, Goals, and Guiding Principles </a:t>
            </a:r>
            <a:r>
              <a:rPr lang="en-US">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a:latin typeface="Calibri"/>
                <a:ea typeface="Calibri"/>
                <a:cs typeface="Calibri"/>
              </a:rPr>
              <a:t>Provides recommendations to the Metro Board of Directors on </a:t>
            </a:r>
            <a:r>
              <a:rPr lang="en-US" b="1">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a:latin typeface="Calibri"/>
                <a:ea typeface="Verdana"/>
                <a:cs typeface="Calibri"/>
              </a:rPr>
              <a:t>Also </a:t>
            </a:r>
            <a:r>
              <a:rPr lang="en-US" b="1">
                <a:latin typeface="Calibri"/>
                <a:ea typeface="Verdana"/>
                <a:cs typeface="Calibri"/>
              </a:rPr>
              <a:t>identifies</a:t>
            </a:r>
            <a:r>
              <a:rPr kumimoji="0" lang="en-US" b="1" i="0" u="none" strike="noStrike" kern="1200" cap="none" spc="0" normalizeH="0" baseline="0" noProof="0">
                <a:ln>
                  <a:noFill/>
                </a:ln>
                <a:effectLst/>
                <a:uLnTx/>
                <a:uFillTx/>
                <a:latin typeface="Calibri"/>
                <a:ea typeface="Verdana"/>
                <a:cs typeface="Calibri"/>
              </a:rPr>
              <a:t> longer-term project priorities and </a:t>
            </a:r>
            <a:r>
              <a:rPr lang="en-US" b="1">
                <a:latin typeface="Calibri"/>
                <a:ea typeface="Verdana"/>
                <a:cs typeface="Calibri"/>
              </a:rPr>
              <a:t>funding</a:t>
            </a:r>
          </a:p>
          <a:p>
            <a:pPr marL="683895" marR="131445" indent="-398145">
              <a:lnSpc>
                <a:spcPct val="107000"/>
              </a:lnSpc>
              <a:spcBef>
                <a:spcPts val="1500"/>
              </a:spcBef>
              <a:buFontTx/>
              <a:buChar char="˃"/>
              <a:defRPr/>
            </a:pPr>
            <a:r>
              <a:rPr lang="en-US">
                <a:latin typeface="Calibri"/>
                <a:ea typeface="Verdana"/>
                <a:cs typeface="Calibri"/>
              </a:rPr>
              <a:t>Describes </a:t>
            </a:r>
            <a:r>
              <a:rPr lang="en-US" b="1">
                <a:latin typeface="Calibri"/>
                <a:ea typeface="Verdana"/>
                <a:cs typeface="Calibri"/>
              </a:rPr>
              <a:t>implementation strategies, roles, and responsibilities</a:t>
            </a:r>
            <a:r>
              <a:rPr lang="en-US">
                <a:latin typeface="Calibri"/>
                <a:ea typeface="Verdana"/>
                <a:cs typeface="Calibri"/>
              </a:rPr>
              <a:t> to help Metro, cities and agencies</a:t>
            </a:r>
          </a:p>
          <a:p>
            <a:pPr marL="683895" marR="131445" indent="-398145">
              <a:lnSpc>
                <a:spcPct val="107000"/>
              </a:lnSpc>
              <a:spcBef>
                <a:spcPts val="1500"/>
              </a:spcBef>
              <a:buFontTx/>
              <a:buChar char="˃"/>
              <a:defRPr/>
            </a:pPr>
            <a:r>
              <a:rPr lang="en-US">
                <a:latin typeface="Calibri"/>
                <a:ea typeface="Verdana"/>
                <a:cs typeface="Calibri"/>
              </a:rPr>
              <a:t>Creates </a:t>
            </a:r>
            <a:r>
              <a:rPr lang="en-US" b="1">
                <a:latin typeface="Calibri"/>
                <a:ea typeface="Verdana"/>
                <a:cs typeface="Calibri"/>
              </a:rPr>
              <a:t>equity-focused </a:t>
            </a:r>
            <a:r>
              <a:rPr lang="en-US">
                <a:latin typeface="Calibri"/>
                <a:ea typeface="Verdana"/>
                <a:cs typeface="Calibri"/>
              </a:rPr>
              <a:t>planning and projects </a:t>
            </a:r>
            <a:endParaRPr lang="en-US">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a:ln>
                  <a:noFill/>
                </a:ln>
                <a:effectLst/>
                <a:uLnTx/>
                <a:uFillTx/>
                <a:latin typeface="Calibri"/>
                <a:ea typeface="Calibri"/>
                <a:cs typeface="Calibri"/>
              </a:rPr>
              <a:t>Features </a:t>
            </a:r>
            <a:r>
              <a:rPr lang="en-US" b="1" u="sng">
                <a:latin typeface="Calibri"/>
                <a:ea typeface="Calibri"/>
                <a:cs typeface="Calibri"/>
              </a:rPr>
              <a:t>15 Community</a:t>
            </a:r>
            <a:r>
              <a:rPr kumimoji="0" lang="en-US" b="1" i="0" u="sng" strike="noStrike" kern="1200" cap="none" spc="0" normalizeH="0" baseline="0" noProof="0">
                <a:ln>
                  <a:noFill/>
                </a:ln>
                <a:effectLst/>
                <a:uLnTx/>
                <a:uFillTx/>
                <a:latin typeface="Calibri"/>
                <a:ea typeface="Calibri"/>
                <a:cs typeface="Calibri"/>
              </a:rPr>
              <a:t> Programs</a:t>
            </a:r>
            <a:r>
              <a:rPr kumimoji="0" lang="en-US" b="1" i="0" u="none" strike="noStrike" kern="1200" cap="none" spc="0" normalizeH="0" baseline="0" noProof="0">
                <a:ln>
                  <a:noFill/>
                </a:ln>
                <a:effectLst/>
                <a:uLnTx/>
                <a:uFillTx/>
                <a:latin typeface="Calibri"/>
                <a:ea typeface="Calibri"/>
                <a:cs typeface="Calibri"/>
              </a:rPr>
              <a:t> </a:t>
            </a:r>
            <a:r>
              <a:rPr kumimoji="0" lang="en-US" b="0" i="0" u="none" strike="noStrike" kern="1200" cap="none" spc="0" normalizeH="0" baseline="0" noProof="0">
                <a:ln>
                  <a:noFill/>
                </a:ln>
                <a:effectLst/>
                <a:uLnTx/>
                <a:uFillTx/>
                <a:latin typeface="Calibri"/>
                <a:ea typeface="Calibri"/>
                <a:cs typeface="Calibri"/>
              </a:rPr>
              <a:t>and </a:t>
            </a:r>
            <a:r>
              <a:rPr kumimoji="0" lang="en-US" b="1" i="0" u="sng" strike="noStrike" kern="1200" cap="none" spc="0" normalizeH="0" baseline="0" noProof="0">
                <a:ln>
                  <a:noFill/>
                </a:ln>
                <a:effectLst/>
                <a:uLnTx/>
                <a:uFillTx/>
                <a:latin typeface="Calibri"/>
                <a:ea typeface="Calibri"/>
                <a:cs typeface="Calibri"/>
              </a:rPr>
              <a:t>5 Modal Programs</a:t>
            </a:r>
            <a:r>
              <a:rPr kumimoji="0" lang="en-US" b="1" i="0" u="none" strike="noStrike" kern="1200" cap="none" spc="0" normalizeH="0" baseline="0" noProof="0">
                <a:ln>
                  <a:noFill/>
                </a:ln>
                <a:effectLst/>
                <a:uLnTx/>
                <a:uFillTx/>
                <a:latin typeface="Calibri"/>
                <a:ea typeface="Calibri"/>
                <a:cs typeface="Calibri"/>
              </a:rPr>
              <a:t> </a:t>
            </a:r>
            <a:endParaRPr lang="en-US" b="1"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1829979733"/>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71009" y="662140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2" name="Picture 1">
            <a:extLst>
              <a:ext uri="{FF2B5EF4-FFF2-40B4-BE49-F238E27FC236}">
                <a16:creationId xmlns:a16="http://schemas.microsoft.com/office/drawing/2014/main" id="{95C8EC64-0639-A388-5543-7E90D52869A4}"/>
              </a:ext>
            </a:extLst>
          </p:cNvPr>
          <p:cNvPicPr>
            <a:picLocks noChangeAspect="1"/>
          </p:cNvPicPr>
          <p:nvPr/>
        </p:nvPicPr>
        <p:blipFill>
          <a:blip r:embed="rId4"/>
          <a:stretch>
            <a:fillRect/>
          </a:stretch>
        </p:blipFill>
        <p:spPr>
          <a:xfrm>
            <a:off x="1744044" y="2360021"/>
            <a:ext cx="7974201" cy="4204400"/>
          </a:xfrm>
          <a:prstGeom prst="rect">
            <a:avLst/>
          </a:prstGeom>
        </p:spPr>
      </p:pic>
    </p:spTree>
    <p:extLst>
      <p:ext uri="{BB962C8B-B14F-4D97-AF65-F5344CB8AC3E}">
        <p14:creationId xmlns:p14="http://schemas.microsoft.com/office/powerpoint/2010/main" val="65888126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79002" y="1267138"/>
            <a:ext cx="11635217" cy="4677347"/>
            <a:chOff x="355167" y="991652"/>
            <a:chExt cx="11281747" cy="4827291"/>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94567"/>
              <a:chOff x="9233422" y="1654900"/>
              <a:chExt cx="2954099" cy="171595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2">
                <a:extLst>
                  <a:ext uri="{28A0092B-C50C-407E-A947-70E740481C1C}">
                    <a14:useLocalDpi xmlns:a14="http://schemas.microsoft.com/office/drawing/2010/main" val="0"/>
                  </a:ext>
                </a:extLst>
              </a:blip>
              <a:srcRect t="5162" b="5162"/>
              <a:stretch/>
            </p:blipFill>
            <p:spPr>
              <a:xfrm>
                <a:off x="9257819" y="1971112"/>
                <a:ext cx="2668251" cy="139973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2"/>
              <a:ext cx="3491210" cy="2005534"/>
              <a:chOff x="9212440" y="1651185"/>
              <a:chExt cx="2954100" cy="1696991"/>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3">
                <a:extLst>
                  <a:ext uri="{28A0092B-C50C-407E-A947-70E740481C1C}">
                    <a14:useLocalDpi xmlns:a14="http://schemas.microsoft.com/office/drawing/2010/main" val="0"/>
                  </a:ext>
                </a:extLst>
              </a:blip>
              <a:srcRect l="1688" r="1688"/>
              <a:stretch/>
            </p:blipFill>
            <p:spPr>
              <a:xfrm>
                <a:off x="9257819" y="1971112"/>
                <a:ext cx="2677988" cy="1377064"/>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55747"/>
              <a:chOff x="9233423" y="1654900"/>
              <a:chExt cx="2702384" cy="1648886"/>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4"/>
              <a:srcRect l="1864" r="1864"/>
              <a:stretch/>
            </p:blipFill>
            <p:spPr>
              <a:xfrm>
                <a:off x="9257819" y="1971112"/>
                <a:ext cx="2677988" cy="1332674"/>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78151"/>
              <a:chOff x="9233423" y="1654900"/>
              <a:chExt cx="2702384" cy="1671046"/>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5"/>
              <a:srcRect l="246" r="246"/>
              <a:stretch/>
            </p:blipFill>
            <p:spPr>
              <a:xfrm>
                <a:off x="9257819" y="1941586"/>
                <a:ext cx="2677988" cy="1384360"/>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7">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F347989A-CB7F-6177-6B7A-874235FC175F}"/>
              </a:ext>
            </a:extLst>
          </p:cNvPr>
          <p:cNvGrpSpPr/>
          <p:nvPr/>
        </p:nvGrpSpPr>
        <p:grpSpPr>
          <a:xfrm>
            <a:off x="10926784" y="75108"/>
            <a:ext cx="817669" cy="800642"/>
            <a:chOff x="596182" y="469460"/>
            <a:chExt cx="1063711" cy="1041561"/>
          </a:xfrm>
        </p:grpSpPr>
        <p:grpSp>
          <p:nvGrpSpPr>
            <p:cNvPr id="3" name="Group 2">
              <a:extLst>
                <a:ext uri="{FF2B5EF4-FFF2-40B4-BE49-F238E27FC236}">
                  <a16:creationId xmlns:a16="http://schemas.microsoft.com/office/drawing/2014/main" id="{5CEB2D61-8C0D-7C85-B6C6-51085BE67E3E}"/>
                </a:ext>
              </a:extLst>
            </p:cNvPr>
            <p:cNvGrpSpPr/>
            <p:nvPr/>
          </p:nvGrpSpPr>
          <p:grpSpPr>
            <a:xfrm>
              <a:off x="596182" y="469460"/>
              <a:ext cx="1063711" cy="1041561"/>
              <a:chOff x="2114764" y="5302959"/>
              <a:chExt cx="1212334" cy="1187090"/>
            </a:xfrm>
          </p:grpSpPr>
          <p:sp>
            <p:nvSpPr>
              <p:cNvPr id="5" name="Graphic 15" descr="Alien Face with solid fill">
                <a:extLst>
                  <a:ext uri="{FF2B5EF4-FFF2-40B4-BE49-F238E27FC236}">
                    <a16:creationId xmlns:a16="http://schemas.microsoft.com/office/drawing/2014/main" id="{FBB680E9-4757-0291-89B1-F4CE62603E0A}"/>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2AB97C29-924A-C840-42D3-DD5922A00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sp>
            <p:nvSpPr>
              <p:cNvPr id="9" name="Oval 8">
                <a:extLst>
                  <a:ext uri="{FF2B5EF4-FFF2-40B4-BE49-F238E27FC236}">
                    <a16:creationId xmlns:a16="http://schemas.microsoft.com/office/drawing/2014/main" id="{D5153B31-99D0-B9DD-816B-586937239F52}"/>
                  </a:ext>
                </a:extLst>
              </p:cNvPr>
              <p:cNvSpPr/>
              <p:nvPr/>
            </p:nvSpPr>
            <p:spPr>
              <a:xfrm>
                <a:off x="2408732" y="5549170"/>
                <a:ext cx="636696" cy="674952"/>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C8508FB6-FCC8-8E88-A684-0C5DE9639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0" name="TextBox 1">
            <a:extLst>
              <a:ext uri="{FF2B5EF4-FFF2-40B4-BE49-F238E27FC236}">
                <a16:creationId xmlns:a16="http://schemas.microsoft.com/office/drawing/2014/main" id="{1798D8E1-F0BB-85A1-9C79-A3F1B63A90A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383421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7" name="TextBox 6">
            <a:extLst>
              <a:ext uri="{FF2B5EF4-FFF2-40B4-BE49-F238E27FC236}">
                <a16:creationId xmlns:a16="http://schemas.microsoft.com/office/drawing/2014/main" id="{11C3BA24-305B-697E-38F5-108F950BB537}"/>
              </a:ext>
            </a:extLst>
          </p:cNvPr>
          <p:cNvSpPr txBox="1"/>
          <p:nvPr/>
        </p:nvSpPr>
        <p:spPr>
          <a:xfrm>
            <a:off x="2302728" y="1419790"/>
            <a:ext cx="77023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a:t>
            </a:r>
            <a:r>
              <a:rPr lang="en-US" sz="2400" b="1">
                <a:solidFill>
                  <a:schemeClr val="tx2">
                    <a:lumMod val="75000"/>
                  </a:schemeClr>
                </a:solidFill>
                <a:latin typeface="Calibri" panose="020F0502020204030204"/>
              </a:rPr>
              <a:t>:  			$</a:t>
            </a: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 </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15" name="Group 14">
            <a:extLst>
              <a:ext uri="{FF2B5EF4-FFF2-40B4-BE49-F238E27FC236}">
                <a16:creationId xmlns:a16="http://schemas.microsoft.com/office/drawing/2014/main" id="{314EE7AB-ABB6-67BD-453C-14350E7895C6}"/>
              </a:ext>
            </a:extLst>
          </p:cNvPr>
          <p:cNvGrpSpPr/>
          <p:nvPr/>
        </p:nvGrpSpPr>
        <p:grpSpPr>
          <a:xfrm>
            <a:off x="10909415" y="51073"/>
            <a:ext cx="852404" cy="834654"/>
            <a:chOff x="573587" y="438193"/>
            <a:chExt cx="1108897" cy="1085807"/>
          </a:xfrm>
        </p:grpSpPr>
        <p:grpSp>
          <p:nvGrpSpPr>
            <p:cNvPr id="16" name="Group 15">
              <a:extLst>
                <a:ext uri="{FF2B5EF4-FFF2-40B4-BE49-F238E27FC236}">
                  <a16:creationId xmlns:a16="http://schemas.microsoft.com/office/drawing/2014/main" id="{AC159771-BDA4-F691-61C2-FBB890DE3FCB}"/>
                </a:ext>
              </a:extLst>
            </p:cNvPr>
            <p:cNvGrpSpPr/>
            <p:nvPr/>
          </p:nvGrpSpPr>
          <p:grpSpPr>
            <a:xfrm>
              <a:off x="573587" y="438193"/>
              <a:ext cx="1108897" cy="1085807"/>
              <a:chOff x="2089013" y="5267323"/>
              <a:chExt cx="1263834" cy="1237518"/>
            </a:xfrm>
          </p:grpSpPr>
          <p:sp>
            <p:nvSpPr>
              <p:cNvPr id="18" name="Graphic 15" descr="Alien Face with solid fill">
                <a:extLst>
                  <a:ext uri="{FF2B5EF4-FFF2-40B4-BE49-F238E27FC236}">
                    <a16:creationId xmlns:a16="http://schemas.microsoft.com/office/drawing/2014/main" id="{EF329A12-9D1C-3F64-0DB9-6741A72222D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89EF327A-52CC-AE3C-C86F-501E6DEC6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AEF8956B-FBDD-097D-A9BC-EA2F59CEB384}"/>
                  </a:ext>
                </a:extLst>
              </p:cNvPr>
              <p:cNvGrpSpPr/>
              <p:nvPr/>
            </p:nvGrpSpPr>
            <p:grpSpPr>
              <a:xfrm>
                <a:off x="2089013" y="5267323"/>
                <a:ext cx="1263834" cy="1237518"/>
                <a:chOff x="533401" y="475766"/>
                <a:chExt cx="1127760" cy="1104277"/>
              </a:xfrm>
            </p:grpSpPr>
            <p:pic>
              <p:nvPicPr>
                <p:cNvPr id="21" name="Graphic 20" descr="Alien Face with solid fill">
                  <a:extLst>
                    <a:ext uri="{FF2B5EF4-FFF2-40B4-BE49-F238E27FC236}">
                      <a16:creationId xmlns:a16="http://schemas.microsoft.com/office/drawing/2014/main" id="{8340A193-C76B-F021-A088-C83CCDCA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2" name="Oval 21">
                  <a:extLst>
                    <a:ext uri="{FF2B5EF4-FFF2-40B4-BE49-F238E27FC236}">
                      <a16:creationId xmlns:a16="http://schemas.microsoft.com/office/drawing/2014/main" id="{FDC0CC05-AE77-08B6-6033-C5C4C538B35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descr="Icon&#10;&#10;Description automatically generated">
              <a:extLst>
                <a:ext uri="{FF2B5EF4-FFF2-40B4-BE49-F238E27FC236}">
                  <a16:creationId xmlns:a16="http://schemas.microsoft.com/office/drawing/2014/main" id="{D20E506E-BC04-B0E7-FD6D-05803591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23" name="TextBox 1">
            <a:extLst>
              <a:ext uri="{FF2B5EF4-FFF2-40B4-BE49-F238E27FC236}">
                <a16:creationId xmlns:a16="http://schemas.microsoft.com/office/drawing/2014/main" id="{1927D78A-BBEC-6452-E2B7-E7216B9BE662}"/>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090635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8D139-9BB4-4309-E4AE-244BB1D48CCE}"/>
              </a:ext>
            </a:extLst>
          </p:cNvPr>
          <p:cNvSpPr>
            <a:spLocks noGrp="1"/>
          </p:cNvSpPr>
          <p:nvPr/>
        </p:nvSpPr>
        <p:spPr>
          <a:xfrm>
            <a:off x="71459" y="250462"/>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Metro Project Team</a:t>
            </a:r>
            <a:endParaRPr lang="en-US" i="1">
              <a:solidFill>
                <a:srgbClr val="FFFF00"/>
              </a:solidFill>
              <a:cs typeface="Calibri" panose="020F0502020204030204"/>
            </a:endParaRPr>
          </a:p>
        </p:txBody>
      </p:sp>
      <p:sp>
        <p:nvSpPr>
          <p:cNvPr id="13" name="Slide Number Placeholder 3">
            <a:extLst>
              <a:ext uri="{FF2B5EF4-FFF2-40B4-BE49-F238E27FC236}">
                <a16:creationId xmlns:a16="http://schemas.microsoft.com/office/drawing/2014/main" id="{55A51D6F-5049-8CFA-876C-71A1329C10E9}"/>
              </a:ext>
            </a:extLst>
          </p:cNvPr>
          <p:cNvSpPr>
            <a:spLocks noGrp="1"/>
          </p:cNvSpPr>
          <p:nvPr/>
        </p:nvSpPr>
        <p:spPr>
          <a:xfrm>
            <a:off x="9137645" y="62682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grpSp>
        <p:nvGrpSpPr>
          <p:cNvPr id="16" name="Group 15">
            <a:extLst>
              <a:ext uri="{FF2B5EF4-FFF2-40B4-BE49-F238E27FC236}">
                <a16:creationId xmlns:a16="http://schemas.microsoft.com/office/drawing/2014/main" id="{D22F9815-A862-50EA-34BC-2B93C554F783}"/>
              </a:ext>
            </a:extLst>
          </p:cNvPr>
          <p:cNvGrpSpPr/>
          <p:nvPr/>
        </p:nvGrpSpPr>
        <p:grpSpPr>
          <a:xfrm>
            <a:off x="1749240" y="4336195"/>
            <a:ext cx="2956060" cy="612659"/>
            <a:chOff x="1875431" y="1280203"/>
            <a:chExt cx="3002425" cy="574715"/>
          </a:xfrm>
        </p:grpSpPr>
        <p:sp>
          <p:nvSpPr>
            <p:cNvPr id="54" name="TextBox 4">
              <a:extLst>
                <a:ext uri="{FF2B5EF4-FFF2-40B4-BE49-F238E27FC236}">
                  <a16:creationId xmlns:a16="http://schemas.microsoft.com/office/drawing/2014/main" id="{3B7901C5-AB3B-1659-0DF4-D83F6FB5C096}"/>
                </a:ext>
              </a:extLst>
            </p:cNvPr>
            <p:cNvSpPr txBox="1"/>
            <p:nvPr/>
          </p:nvSpPr>
          <p:spPr>
            <a:xfrm>
              <a:off x="1875431" y="1280203"/>
              <a:ext cx="2050238"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dirty="0"/>
                <a:t>Ernesto Chaves</a:t>
              </a:r>
              <a:endParaRPr lang="es-419" b="1" dirty="0">
                <a:ea typeface="Calibri"/>
                <a:cs typeface="Calibri"/>
              </a:endParaRPr>
            </a:p>
          </p:txBody>
        </p:sp>
        <p:sp>
          <p:nvSpPr>
            <p:cNvPr id="55" name="TextBox 5">
              <a:extLst>
                <a:ext uri="{FF2B5EF4-FFF2-40B4-BE49-F238E27FC236}">
                  <a16:creationId xmlns:a16="http://schemas.microsoft.com/office/drawing/2014/main" id="{B99A2F22-4A36-49FF-0F32-03787FD8E058}"/>
                </a:ext>
              </a:extLst>
            </p:cNvPr>
            <p:cNvSpPr txBox="1"/>
            <p:nvPr/>
          </p:nvSpPr>
          <p:spPr>
            <a:xfrm>
              <a:off x="1885697" y="1537332"/>
              <a:ext cx="2992159"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Strategic</a:t>
              </a:r>
              <a:r>
                <a:rPr lang="es-419" sz="1600" i="1" dirty="0">
                  <a:cs typeface="Arial"/>
                </a:rPr>
                <a:t> </a:t>
              </a:r>
              <a:r>
                <a:rPr lang="es-419" sz="1600" i="1" dirty="0" err="1">
                  <a:cs typeface="Arial"/>
                </a:rPr>
                <a:t>Innovation</a:t>
              </a:r>
              <a:endParaRPr lang="es-419" sz="1600" i="1" dirty="0">
                <a:cs typeface="Arial"/>
              </a:endParaRPr>
            </a:p>
          </p:txBody>
        </p:sp>
      </p:grpSp>
      <p:grpSp>
        <p:nvGrpSpPr>
          <p:cNvPr id="21" name="Group 20">
            <a:extLst>
              <a:ext uri="{FF2B5EF4-FFF2-40B4-BE49-F238E27FC236}">
                <a16:creationId xmlns:a16="http://schemas.microsoft.com/office/drawing/2014/main" id="{61283FC1-D575-8D6F-7E3B-998C5C367DC7}"/>
              </a:ext>
            </a:extLst>
          </p:cNvPr>
          <p:cNvGrpSpPr/>
          <p:nvPr/>
        </p:nvGrpSpPr>
        <p:grpSpPr>
          <a:xfrm>
            <a:off x="4350134" y="1242963"/>
            <a:ext cx="6467544" cy="1482413"/>
            <a:chOff x="520720" y="4383180"/>
            <a:chExt cx="6467544" cy="1482413"/>
          </a:xfrm>
        </p:grpSpPr>
        <p:grpSp>
          <p:nvGrpSpPr>
            <p:cNvPr id="50" name="Group 49">
              <a:extLst>
                <a:ext uri="{FF2B5EF4-FFF2-40B4-BE49-F238E27FC236}">
                  <a16:creationId xmlns:a16="http://schemas.microsoft.com/office/drawing/2014/main" id="{161C6E29-001D-D130-A315-51E36C20DFC8}"/>
                </a:ext>
              </a:extLst>
            </p:cNvPr>
            <p:cNvGrpSpPr/>
            <p:nvPr/>
          </p:nvGrpSpPr>
          <p:grpSpPr>
            <a:xfrm>
              <a:off x="1836600" y="4388582"/>
              <a:ext cx="5151664" cy="631321"/>
              <a:chOff x="1836606" y="4388582"/>
              <a:chExt cx="4550983" cy="631321"/>
            </a:xfrm>
          </p:grpSpPr>
          <p:sp>
            <p:nvSpPr>
              <p:cNvPr id="52" name="TextBox 9">
                <a:extLst>
                  <a:ext uri="{FF2B5EF4-FFF2-40B4-BE49-F238E27FC236}">
                    <a16:creationId xmlns:a16="http://schemas.microsoft.com/office/drawing/2014/main" id="{D18043C9-695D-EF38-FC48-51FBFF1E7D4F}"/>
                  </a:ext>
                </a:extLst>
              </p:cNvPr>
              <p:cNvSpPr txBox="1"/>
              <p:nvPr/>
            </p:nvSpPr>
            <p:spPr>
              <a:xfrm>
                <a:off x="1836649" y="4388582"/>
                <a:ext cx="357033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KeAndra Cylear-Dodds</a:t>
                </a:r>
                <a:endParaRPr lang="es-419" b="1">
                  <a:ea typeface="Calibri"/>
                  <a:cs typeface="Calibri"/>
                </a:endParaRPr>
              </a:p>
            </p:txBody>
          </p:sp>
          <p:sp>
            <p:nvSpPr>
              <p:cNvPr id="53" name="TextBox 10">
                <a:extLst>
                  <a:ext uri="{FF2B5EF4-FFF2-40B4-BE49-F238E27FC236}">
                    <a16:creationId xmlns:a16="http://schemas.microsoft.com/office/drawing/2014/main" id="{5D95147E-6A6A-9BF3-E92E-DEF6BEA61F64}"/>
                  </a:ext>
                </a:extLst>
              </p:cNvPr>
              <p:cNvSpPr txBox="1"/>
              <p:nvPr/>
            </p:nvSpPr>
            <p:spPr>
              <a:xfrm>
                <a:off x="1836606" y="4681349"/>
                <a:ext cx="4550983"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Equity</a:t>
                </a:r>
                <a:r>
                  <a:rPr lang="es-419" sz="1600" i="1" dirty="0">
                    <a:cs typeface="Arial"/>
                  </a:rPr>
                  <a:t> and </a:t>
                </a:r>
                <a:r>
                  <a:rPr lang="es-419" sz="1600" i="1" dirty="0" err="1">
                    <a:cs typeface="Arial"/>
                  </a:rPr>
                  <a:t>Race</a:t>
                </a:r>
                <a:endParaRPr lang="es-419" sz="1600" i="1" dirty="0">
                  <a:cs typeface="Arial"/>
                </a:endParaRPr>
              </a:p>
            </p:txBody>
          </p:sp>
        </p:grpSp>
        <p:pic>
          <p:nvPicPr>
            <p:cNvPr id="51" name="Picture 50" descr="A picture containing person, person, wall, indoor&#10;&#10;Description automatically generated">
              <a:extLst>
                <a:ext uri="{FF2B5EF4-FFF2-40B4-BE49-F238E27FC236}">
                  <a16:creationId xmlns:a16="http://schemas.microsoft.com/office/drawing/2014/main" id="{EDA2CE61-11E5-403A-3DA3-2B60FD686B34}"/>
                </a:ext>
              </a:extLst>
            </p:cNvPr>
            <p:cNvPicPr>
              <a:picLocks noChangeAspect="1"/>
            </p:cNvPicPr>
            <p:nvPr/>
          </p:nvPicPr>
          <p:blipFill rotWithShape="1">
            <a:blip r:embed="rId3"/>
            <a:srcRect r="7275" b="15482"/>
            <a:stretch/>
          </p:blipFill>
          <p:spPr>
            <a:xfrm>
              <a:off x="520720" y="4383180"/>
              <a:ext cx="1269006" cy="1482413"/>
            </a:xfrm>
            <a:prstGeom prst="rect">
              <a:avLst/>
            </a:prstGeom>
          </p:spPr>
        </p:pic>
      </p:grpSp>
      <p:grpSp>
        <p:nvGrpSpPr>
          <p:cNvPr id="25" name="Group 24">
            <a:extLst>
              <a:ext uri="{FF2B5EF4-FFF2-40B4-BE49-F238E27FC236}">
                <a16:creationId xmlns:a16="http://schemas.microsoft.com/office/drawing/2014/main" id="{D8B73FB7-5635-3E55-651B-24C63C65DB07}"/>
              </a:ext>
            </a:extLst>
          </p:cNvPr>
          <p:cNvGrpSpPr/>
          <p:nvPr/>
        </p:nvGrpSpPr>
        <p:grpSpPr>
          <a:xfrm>
            <a:off x="358384" y="1245044"/>
            <a:ext cx="3745275" cy="1311959"/>
            <a:chOff x="485031" y="2849529"/>
            <a:chExt cx="3447283" cy="1311959"/>
          </a:xfrm>
        </p:grpSpPr>
        <p:grpSp>
          <p:nvGrpSpPr>
            <p:cNvPr id="46" name="Group 45">
              <a:extLst>
                <a:ext uri="{FF2B5EF4-FFF2-40B4-BE49-F238E27FC236}">
                  <a16:creationId xmlns:a16="http://schemas.microsoft.com/office/drawing/2014/main" id="{D046ACE9-D59A-EC37-2A32-57E90F0D1E27}"/>
                </a:ext>
              </a:extLst>
            </p:cNvPr>
            <p:cNvGrpSpPr/>
            <p:nvPr/>
          </p:nvGrpSpPr>
          <p:grpSpPr>
            <a:xfrm>
              <a:off x="1770972" y="2849529"/>
              <a:ext cx="2161342" cy="832270"/>
              <a:chOff x="1767058" y="2844289"/>
              <a:chExt cx="2209253" cy="740929"/>
            </a:xfrm>
          </p:grpSpPr>
          <p:sp>
            <p:nvSpPr>
              <p:cNvPr id="48" name="TextBox 14">
                <a:extLst>
                  <a:ext uri="{FF2B5EF4-FFF2-40B4-BE49-F238E27FC236}">
                    <a16:creationId xmlns:a16="http://schemas.microsoft.com/office/drawing/2014/main" id="{635603D5-9C68-8673-3E34-08F4842117E5}"/>
                  </a:ext>
                </a:extLst>
              </p:cNvPr>
              <p:cNvSpPr txBox="1"/>
              <p:nvPr/>
            </p:nvSpPr>
            <p:spPr>
              <a:xfrm>
                <a:off x="1771624" y="2844289"/>
                <a:ext cx="1820054" cy="3287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Michael Cano</a:t>
                </a:r>
                <a:endParaRPr lang="es-419" b="1">
                  <a:ea typeface="Calibri"/>
                  <a:cs typeface="Calibri"/>
                </a:endParaRPr>
              </a:p>
            </p:txBody>
          </p:sp>
          <p:sp>
            <p:nvSpPr>
              <p:cNvPr id="49" name="TextBox 15">
                <a:extLst>
                  <a:ext uri="{FF2B5EF4-FFF2-40B4-BE49-F238E27FC236}">
                    <a16:creationId xmlns:a16="http://schemas.microsoft.com/office/drawing/2014/main" id="{95DC5DD5-66A1-B5BC-361E-5F6D0956D5BA}"/>
                  </a:ext>
                </a:extLst>
              </p:cNvPr>
              <p:cNvSpPr txBox="1"/>
              <p:nvPr/>
            </p:nvSpPr>
            <p:spPr>
              <a:xfrm>
                <a:off x="1767058" y="3064622"/>
                <a:ext cx="2209253" cy="5205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Countywide</a:t>
                </a:r>
                <a:r>
                  <a:rPr lang="es-419" sz="1600" i="1" dirty="0">
                    <a:cs typeface="Arial"/>
                  </a:rPr>
                  <a:t> </a:t>
                </a:r>
                <a:r>
                  <a:rPr lang="es-419" sz="1600" i="1" dirty="0" err="1">
                    <a:cs typeface="Arial"/>
                  </a:rPr>
                  <a:t>Planning</a:t>
                </a:r>
                <a:r>
                  <a:rPr lang="es-419" sz="1600" i="1" dirty="0">
                    <a:cs typeface="Arial"/>
                  </a:rPr>
                  <a:t> &amp; </a:t>
                </a:r>
                <a:r>
                  <a:rPr lang="es-419" sz="1600" i="1" dirty="0" err="1">
                    <a:cs typeface="Arial"/>
                  </a:rPr>
                  <a:t>Development</a:t>
                </a:r>
                <a:endParaRPr lang="es-419" sz="1600" i="1" dirty="0">
                  <a:cs typeface="Arial"/>
                </a:endParaRPr>
              </a:p>
            </p:txBody>
          </p:sp>
        </p:grpSp>
        <p:pic>
          <p:nvPicPr>
            <p:cNvPr id="47" name="Picture 46">
              <a:extLst>
                <a:ext uri="{FF2B5EF4-FFF2-40B4-BE49-F238E27FC236}">
                  <a16:creationId xmlns:a16="http://schemas.microsoft.com/office/drawing/2014/main" id="{A1B8A4CC-AE05-345B-F5FA-F60171A56E5E}"/>
                </a:ext>
              </a:extLst>
            </p:cNvPr>
            <p:cNvPicPr>
              <a:picLocks noChangeAspect="1"/>
            </p:cNvPicPr>
            <p:nvPr/>
          </p:nvPicPr>
          <p:blipFill rotWithShape="1">
            <a:blip r:embed="rId4"/>
            <a:srcRect l="3464" r="13772" b="14758"/>
            <a:stretch/>
          </p:blipFill>
          <p:spPr>
            <a:xfrm>
              <a:off x="485031" y="2870820"/>
              <a:ext cx="1200888" cy="1290668"/>
            </a:xfrm>
            <a:prstGeom prst="rect">
              <a:avLst/>
            </a:prstGeom>
          </p:spPr>
        </p:pic>
      </p:grpSp>
      <p:pic>
        <p:nvPicPr>
          <p:cNvPr id="27" name="Picture 26">
            <a:extLst>
              <a:ext uri="{FF2B5EF4-FFF2-40B4-BE49-F238E27FC236}">
                <a16:creationId xmlns:a16="http://schemas.microsoft.com/office/drawing/2014/main" id="{AE4253F3-A6EF-497C-BE2D-617EDDCC419F}"/>
              </a:ext>
            </a:extLst>
          </p:cNvPr>
          <p:cNvPicPr>
            <a:picLocks noChangeAspect="1"/>
          </p:cNvPicPr>
          <p:nvPr/>
        </p:nvPicPr>
        <p:blipFill rotWithShape="1">
          <a:blip r:embed="rId5"/>
          <a:srcRect l="-150" t="3473" r="2947" b="17989"/>
          <a:stretch/>
        </p:blipFill>
        <p:spPr>
          <a:xfrm>
            <a:off x="358384" y="4260581"/>
            <a:ext cx="1324565" cy="1396059"/>
          </a:xfrm>
          <a:prstGeom prst="rect">
            <a:avLst/>
          </a:prstGeom>
        </p:spPr>
      </p:pic>
      <p:grpSp>
        <p:nvGrpSpPr>
          <p:cNvPr id="28" name="Group 27">
            <a:extLst>
              <a:ext uri="{FF2B5EF4-FFF2-40B4-BE49-F238E27FC236}">
                <a16:creationId xmlns:a16="http://schemas.microsoft.com/office/drawing/2014/main" id="{50B873AE-1077-694B-B9D2-CC7268E6FD0B}"/>
              </a:ext>
            </a:extLst>
          </p:cNvPr>
          <p:cNvGrpSpPr/>
          <p:nvPr/>
        </p:nvGrpSpPr>
        <p:grpSpPr>
          <a:xfrm>
            <a:off x="4328831" y="2845491"/>
            <a:ext cx="5916213" cy="1480134"/>
            <a:chOff x="4498704" y="384765"/>
            <a:chExt cx="5916213" cy="1480134"/>
          </a:xfrm>
        </p:grpSpPr>
        <p:pic>
          <p:nvPicPr>
            <p:cNvPr id="42" name="Picture 41" descr="A person smiling for the camera&#10;&#10;Description automatically generated with low confidence">
              <a:extLst>
                <a:ext uri="{FF2B5EF4-FFF2-40B4-BE49-F238E27FC236}">
                  <a16:creationId xmlns:a16="http://schemas.microsoft.com/office/drawing/2014/main" id="{2BADD075-DDA3-6388-608F-99FEBCB388E8}"/>
                </a:ext>
              </a:extLst>
            </p:cNvPr>
            <p:cNvPicPr>
              <a:picLocks noChangeAspect="1"/>
            </p:cNvPicPr>
            <p:nvPr/>
          </p:nvPicPr>
          <p:blipFill rotWithShape="1">
            <a:blip r:embed="rId6"/>
            <a:srcRect t="2507" r="1951" b="23479"/>
            <a:stretch/>
          </p:blipFill>
          <p:spPr>
            <a:xfrm>
              <a:off x="4498704" y="384765"/>
              <a:ext cx="1272274" cy="1480134"/>
            </a:xfrm>
            <a:prstGeom prst="rect">
              <a:avLst/>
            </a:prstGeom>
          </p:spPr>
        </p:pic>
        <p:grpSp>
          <p:nvGrpSpPr>
            <p:cNvPr id="43" name="Group 42">
              <a:extLst>
                <a:ext uri="{FF2B5EF4-FFF2-40B4-BE49-F238E27FC236}">
                  <a16:creationId xmlns:a16="http://schemas.microsoft.com/office/drawing/2014/main" id="{0B936E47-327A-5994-DC9C-34819DB0F692}"/>
                </a:ext>
              </a:extLst>
            </p:cNvPr>
            <p:cNvGrpSpPr/>
            <p:nvPr/>
          </p:nvGrpSpPr>
          <p:grpSpPr>
            <a:xfrm>
              <a:off x="5863934" y="391387"/>
              <a:ext cx="4550983" cy="581001"/>
              <a:chOff x="5863934" y="455081"/>
              <a:chExt cx="4550983" cy="545018"/>
            </a:xfrm>
          </p:grpSpPr>
          <p:sp>
            <p:nvSpPr>
              <p:cNvPr id="44" name="TextBox 20">
                <a:extLst>
                  <a:ext uri="{FF2B5EF4-FFF2-40B4-BE49-F238E27FC236}">
                    <a16:creationId xmlns:a16="http://schemas.microsoft.com/office/drawing/2014/main" id="{6CDE7AB8-71D2-93B3-DDEC-BE9B81C62AA6}"/>
                  </a:ext>
                </a:extLst>
              </p:cNvPr>
              <p:cNvSpPr txBox="1"/>
              <p:nvPr/>
            </p:nvSpPr>
            <p:spPr>
              <a:xfrm>
                <a:off x="5863934" y="455081"/>
                <a:ext cx="3764825"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Lilian De Loza-Gutierrez</a:t>
                </a:r>
                <a:endParaRPr lang="es-419" b="1">
                  <a:ea typeface="Calibri"/>
                  <a:cs typeface="Calibri"/>
                </a:endParaRPr>
              </a:p>
            </p:txBody>
          </p:sp>
          <p:sp>
            <p:nvSpPr>
              <p:cNvPr id="45" name="TextBox 21">
                <a:extLst>
                  <a:ext uri="{FF2B5EF4-FFF2-40B4-BE49-F238E27FC236}">
                    <a16:creationId xmlns:a16="http://schemas.microsoft.com/office/drawing/2014/main" id="{E218F091-F4D2-7622-7D0B-69614CD39FBB}"/>
                  </a:ext>
                </a:extLst>
              </p:cNvPr>
              <p:cNvSpPr txBox="1"/>
              <p:nvPr/>
            </p:nvSpPr>
            <p:spPr>
              <a:xfrm>
                <a:off x="5863934" y="682513"/>
                <a:ext cx="4550983"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Community</a:t>
                </a:r>
                <a:r>
                  <a:rPr lang="es-419" sz="1600" i="1" dirty="0">
                    <a:cs typeface="Arial"/>
                  </a:rPr>
                  <a:t> </a:t>
                </a:r>
                <a:r>
                  <a:rPr lang="es-419" sz="1600" i="1" dirty="0" err="1">
                    <a:cs typeface="Arial"/>
                  </a:rPr>
                  <a:t>Relations</a:t>
                </a:r>
                <a:endParaRPr lang="es-419" sz="1600" i="1" dirty="0">
                  <a:cs typeface="Arial"/>
                </a:endParaRPr>
              </a:p>
            </p:txBody>
          </p:sp>
        </p:grpSp>
      </p:grpSp>
      <p:sp>
        <p:nvSpPr>
          <p:cNvPr id="29" name="TextBox 22">
            <a:extLst>
              <a:ext uri="{FF2B5EF4-FFF2-40B4-BE49-F238E27FC236}">
                <a16:creationId xmlns:a16="http://schemas.microsoft.com/office/drawing/2014/main" id="{7283386B-AF9C-F6FC-F7FB-CC96D8E8543C}"/>
              </a:ext>
            </a:extLst>
          </p:cNvPr>
          <p:cNvSpPr txBox="1"/>
          <p:nvPr/>
        </p:nvSpPr>
        <p:spPr>
          <a:xfrm>
            <a:off x="5694061" y="4409236"/>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Lucy Delgadillo</a:t>
            </a:r>
            <a:endParaRPr lang="en-US"/>
          </a:p>
        </p:txBody>
      </p:sp>
      <p:sp>
        <p:nvSpPr>
          <p:cNvPr id="31" name="TextBox 23">
            <a:extLst>
              <a:ext uri="{FF2B5EF4-FFF2-40B4-BE49-F238E27FC236}">
                <a16:creationId xmlns:a16="http://schemas.microsoft.com/office/drawing/2014/main" id="{B3570296-1A21-6647-E809-0D39AF71A994}"/>
              </a:ext>
            </a:extLst>
          </p:cNvPr>
          <p:cNvSpPr txBox="1"/>
          <p:nvPr/>
        </p:nvSpPr>
        <p:spPr>
          <a:xfrm>
            <a:off x="5694061" y="4658958"/>
            <a:ext cx="187950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dirty="0">
                <a:cs typeface="Arial"/>
              </a:rPr>
              <a:t>Highway Programs</a:t>
            </a:r>
            <a:endParaRPr lang="en-US" i="1" dirty="0"/>
          </a:p>
        </p:txBody>
      </p:sp>
      <p:sp>
        <p:nvSpPr>
          <p:cNvPr id="34" name="TextBox 24">
            <a:extLst>
              <a:ext uri="{FF2B5EF4-FFF2-40B4-BE49-F238E27FC236}">
                <a16:creationId xmlns:a16="http://schemas.microsoft.com/office/drawing/2014/main" id="{CCC5901D-37C5-DEE1-2C5E-BB6598F3A69A}"/>
              </a:ext>
            </a:extLst>
          </p:cNvPr>
          <p:cNvSpPr txBox="1"/>
          <p:nvPr/>
        </p:nvSpPr>
        <p:spPr>
          <a:xfrm>
            <a:off x="1762506" y="2774881"/>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Avital Barnea</a:t>
            </a:r>
            <a:endParaRPr lang="es-419"/>
          </a:p>
        </p:txBody>
      </p:sp>
      <p:sp>
        <p:nvSpPr>
          <p:cNvPr id="35" name="TextBox 25">
            <a:extLst>
              <a:ext uri="{FF2B5EF4-FFF2-40B4-BE49-F238E27FC236}">
                <a16:creationId xmlns:a16="http://schemas.microsoft.com/office/drawing/2014/main" id="{BDB6F04F-3DD5-C053-1081-EA7668736997}"/>
              </a:ext>
            </a:extLst>
          </p:cNvPr>
          <p:cNvSpPr txBox="1"/>
          <p:nvPr/>
        </p:nvSpPr>
        <p:spPr>
          <a:xfrm>
            <a:off x="1754894" y="3093708"/>
            <a:ext cx="290725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a:solidFill>
                  <a:srgbClr val="000000"/>
                </a:solidFill>
                <a:latin typeface="Calibri"/>
                <a:ea typeface="Calibri"/>
                <a:cs typeface="Arial"/>
              </a:rPr>
              <a:t>Multimodal </a:t>
            </a:r>
            <a:r>
              <a:rPr lang="es-419" sz="1600" i="1" dirty="0" err="1">
                <a:solidFill>
                  <a:srgbClr val="000000"/>
                </a:solidFill>
                <a:latin typeface="Calibri"/>
                <a:ea typeface="Calibri"/>
                <a:cs typeface="Arial"/>
              </a:rPr>
              <a:t>Integrated</a:t>
            </a:r>
            <a:endParaRPr lang="es-419" i="1" dirty="0">
              <a:solidFill>
                <a:srgbClr val="000000"/>
              </a:solidFill>
              <a:latin typeface="Calibri"/>
              <a:ea typeface="Calibri"/>
              <a:cs typeface="Calibri" panose="020F0502020204030204"/>
            </a:endParaRPr>
          </a:p>
          <a:p>
            <a:r>
              <a:rPr lang="es-419" sz="1600" i="1" dirty="0" err="1">
                <a:solidFill>
                  <a:srgbClr val="000000"/>
                </a:solidFill>
                <a:latin typeface="Calibri"/>
                <a:ea typeface="Calibri"/>
                <a:cs typeface="Arial"/>
              </a:rPr>
              <a:t>Planning</a:t>
            </a:r>
            <a:endParaRPr lang="es-419" i="1" dirty="0">
              <a:cs typeface="Calibri"/>
            </a:endParaRPr>
          </a:p>
        </p:txBody>
      </p:sp>
      <p:grpSp>
        <p:nvGrpSpPr>
          <p:cNvPr id="36" name="Group 35">
            <a:extLst>
              <a:ext uri="{FF2B5EF4-FFF2-40B4-BE49-F238E27FC236}">
                <a16:creationId xmlns:a16="http://schemas.microsoft.com/office/drawing/2014/main" id="{10B64CE3-399E-6564-BC44-96DA66B756E4}"/>
              </a:ext>
            </a:extLst>
          </p:cNvPr>
          <p:cNvGrpSpPr/>
          <p:nvPr/>
        </p:nvGrpSpPr>
        <p:grpSpPr>
          <a:xfrm>
            <a:off x="8526542" y="1245535"/>
            <a:ext cx="4175227" cy="1414879"/>
            <a:chOff x="4469014" y="502949"/>
            <a:chExt cx="4175227" cy="1414879"/>
          </a:xfrm>
        </p:grpSpPr>
        <p:sp>
          <p:nvSpPr>
            <p:cNvPr id="39" name="TextBox 27">
              <a:extLst>
                <a:ext uri="{FF2B5EF4-FFF2-40B4-BE49-F238E27FC236}">
                  <a16:creationId xmlns:a16="http://schemas.microsoft.com/office/drawing/2014/main" id="{7FAB628F-81A1-8CE9-A77C-0074842D600E}"/>
                </a:ext>
              </a:extLst>
            </p:cNvPr>
            <p:cNvSpPr txBox="1"/>
            <p:nvPr/>
          </p:nvSpPr>
          <p:spPr>
            <a:xfrm>
              <a:off x="5736984" y="528658"/>
              <a:ext cx="1992063" cy="369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Jessica Medina</a:t>
              </a:r>
            </a:p>
          </p:txBody>
        </p:sp>
        <p:sp>
          <p:nvSpPr>
            <p:cNvPr id="40" name="TextBox 28">
              <a:extLst>
                <a:ext uri="{FF2B5EF4-FFF2-40B4-BE49-F238E27FC236}">
                  <a16:creationId xmlns:a16="http://schemas.microsoft.com/office/drawing/2014/main" id="{45AA7654-73F2-6505-4E51-A141FC899CA5}"/>
                </a:ext>
              </a:extLst>
            </p:cNvPr>
            <p:cNvSpPr txBox="1"/>
            <p:nvPr/>
          </p:nvSpPr>
          <p:spPr>
            <a:xfrm>
              <a:off x="5736984" y="797093"/>
              <a:ext cx="2907257"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dirty="0" err="1">
                  <a:cs typeface="Arial"/>
                </a:rPr>
                <a:t>Equity</a:t>
              </a:r>
              <a:r>
                <a:rPr lang="es-419" sz="1600" i="1" dirty="0">
                  <a:cs typeface="Arial"/>
                </a:rPr>
                <a:t> and </a:t>
              </a:r>
              <a:r>
                <a:rPr lang="es-419" sz="1600" i="1" dirty="0" err="1">
                  <a:cs typeface="Arial"/>
                </a:rPr>
                <a:t>Race</a:t>
              </a:r>
              <a:endParaRPr lang="es-419" sz="1600" i="1" dirty="0">
                <a:cs typeface="Arial"/>
              </a:endParaRPr>
            </a:p>
          </p:txBody>
        </p:sp>
        <p:pic>
          <p:nvPicPr>
            <p:cNvPr id="41" name="Picture 40" descr="A person smiling for the camera&#10;&#10;Description automatically generated with low confidence">
              <a:extLst>
                <a:ext uri="{FF2B5EF4-FFF2-40B4-BE49-F238E27FC236}">
                  <a16:creationId xmlns:a16="http://schemas.microsoft.com/office/drawing/2014/main" id="{3CFA2694-A3BB-1F7F-92D0-95D73F18CFB0}"/>
                </a:ext>
              </a:extLst>
            </p:cNvPr>
            <p:cNvPicPr>
              <a:picLocks noGrp="1" noChangeAspect="1"/>
            </p:cNvPicPr>
            <p:nvPr/>
          </p:nvPicPr>
          <p:blipFill rotWithShape="1">
            <a:blip r:embed="rId7">
              <a:extLst>
                <a:ext uri="{28A0092B-C50C-407E-A947-70E740481C1C}">
                  <a14:useLocalDpi xmlns:a14="http://schemas.microsoft.com/office/drawing/2010/main" val="0"/>
                </a:ext>
              </a:extLst>
            </a:blip>
            <a:srcRect l="19871" t="19159" r="25295" b="31037"/>
            <a:stretch/>
          </p:blipFill>
          <p:spPr>
            <a:xfrm>
              <a:off x="4469014" y="502949"/>
              <a:ext cx="1181100" cy="1414879"/>
            </a:xfrm>
            <a:prstGeom prst="rect">
              <a:avLst/>
            </a:prstGeom>
            <a:solidFill>
              <a:schemeClr val="bg1">
                <a:lumMod val="85000"/>
              </a:schemeClr>
            </a:solidFill>
          </p:spPr>
        </p:pic>
      </p:grpSp>
      <p:pic>
        <p:nvPicPr>
          <p:cNvPr id="37" name="Picture 36" descr="A person smiling at the camera&#10;&#10;Description automatically generated">
            <a:extLst>
              <a:ext uri="{FF2B5EF4-FFF2-40B4-BE49-F238E27FC236}">
                <a16:creationId xmlns:a16="http://schemas.microsoft.com/office/drawing/2014/main" id="{ADF50A45-264C-C5EC-F34F-F416E5F11C76}"/>
              </a:ext>
            </a:extLst>
          </p:cNvPr>
          <p:cNvPicPr>
            <a:picLocks noChangeAspect="1"/>
          </p:cNvPicPr>
          <p:nvPr/>
        </p:nvPicPr>
        <p:blipFill>
          <a:blip r:embed="rId8"/>
          <a:stretch>
            <a:fillRect/>
          </a:stretch>
        </p:blipFill>
        <p:spPr>
          <a:xfrm>
            <a:off x="346235" y="2703113"/>
            <a:ext cx="1354394" cy="1366684"/>
          </a:xfrm>
          <a:prstGeom prst="rect">
            <a:avLst/>
          </a:prstGeom>
        </p:spPr>
      </p:pic>
      <p:pic>
        <p:nvPicPr>
          <p:cNvPr id="38" name="Picture 37" descr="A person in a red jacket&#10;&#10;Description automatically generated">
            <a:extLst>
              <a:ext uri="{FF2B5EF4-FFF2-40B4-BE49-F238E27FC236}">
                <a16:creationId xmlns:a16="http://schemas.microsoft.com/office/drawing/2014/main" id="{5FF54306-0E3E-5A1D-C736-53F04E771268}"/>
              </a:ext>
            </a:extLst>
          </p:cNvPr>
          <p:cNvPicPr>
            <a:picLocks noChangeAspect="1"/>
          </p:cNvPicPr>
          <p:nvPr/>
        </p:nvPicPr>
        <p:blipFill rotWithShape="1">
          <a:blip r:embed="rId9"/>
          <a:srcRect l="-1381" r="6855"/>
          <a:stretch/>
        </p:blipFill>
        <p:spPr>
          <a:xfrm>
            <a:off x="4310253" y="4412281"/>
            <a:ext cx="1272275" cy="1384813"/>
          </a:xfrm>
          <a:prstGeom prst="rect">
            <a:avLst/>
          </a:prstGeom>
        </p:spPr>
      </p:pic>
    </p:spTree>
    <p:extLst>
      <p:ext uri="{BB962C8B-B14F-4D97-AF65-F5344CB8AC3E}">
        <p14:creationId xmlns:p14="http://schemas.microsoft.com/office/powerpoint/2010/main" val="324357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dirty="0" smtClean="0"/>
              <a:pPr/>
              <a:t>30</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a:t>
            </a:r>
            <a:r>
              <a:rPr lang="en-US">
                <a:solidFill>
                  <a:srgbClr val="FFFFFF"/>
                </a:solidFill>
                <a:latin typeface="Calibri" panose="020F0502020204030204"/>
              </a:rPr>
              <a:t>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56608854"/>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sz="1400" spc="-15">
                          <a:latin typeface="Calibri"/>
                          <a:cs typeface="Calibri"/>
                        </a:rPr>
                        <a:t>West </a:t>
                      </a:r>
                      <a:r>
                        <a:rPr sz="1400" spc="-10">
                          <a:latin typeface="Calibri"/>
                          <a:cs typeface="Calibri"/>
                        </a:rPr>
                        <a:t>Santa </a:t>
                      </a:r>
                      <a:r>
                        <a:rPr sz="1400" spc="-5">
                          <a:latin typeface="Calibri"/>
                          <a:cs typeface="Calibri"/>
                        </a:rPr>
                        <a:t>Ana </a:t>
                      </a:r>
                      <a:r>
                        <a:rPr sz="1400" spc="-10">
                          <a:latin typeface="Calibri"/>
                          <a:cs typeface="Calibri"/>
                        </a:rPr>
                        <a:t>Branch </a:t>
                      </a:r>
                      <a:r>
                        <a:rPr sz="1400" spc="-15">
                          <a:latin typeface="Calibri"/>
                          <a:cs typeface="Calibri"/>
                        </a:rPr>
                        <a:t>Bike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err="1">
                          <a:latin typeface="Calibri"/>
                          <a:cs typeface="Calibri"/>
                        </a:rPr>
                        <a:t>Bike</a:t>
                      </a:r>
                      <a:r>
                        <a:rPr lang="es-419" sz="1400">
                          <a:latin typeface="Calibri"/>
                          <a:cs typeface="Calibri"/>
                        </a:rPr>
                        <a:t> </a:t>
                      </a:r>
                      <a:r>
                        <a:rPr lang="es-419" sz="1400" spc="-5" err="1">
                          <a:latin typeface="Calibri"/>
                          <a:cs typeface="Calibri"/>
                        </a:rPr>
                        <a:t>Underpasses</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err="1">
                          <a:latin typeface="Calibri"/>
                          <a:cs typeface="Calibri"/>
                        </a:rPr>
                        <a:t>Initial</a:t>
                      </a:r>
                      <a:r>
                        <a:rPr lang="es-419" sz="1400" b="1" spc="-60">
                          <a:latin typeface="Calibri"/>
                          <a:cs typeface="Calibri"/>
                        </a:rPr>
                        <a:t> </a:t>
                      </a:r>
                      <a:r>
                        <a:rPr lang="es-419" sz="1400" b="1" spc="-10" err="1">
                          <a:latin typeface="Calibri"/>
                          <a:cs typeface="Calibri"/>
                        </a:rPr>
                        <a:t>Investment</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a:latin typeface="Calibri"/>
                          <a:cs typeface="Calibri"/>
                        </a:rPr>
                        <a:t>Modal</a:t>
                      </a:r>
                      <a:r>
                        <a:rPr lang="es-419" sz="1400" b="1" spc="-70">
                          <a:latin typeface="Calibri"/>
                          <a:cs typeface="Calibri"/>
                        </a:rPr>
                        <a:t> </a:t>
                      </a:r>
                      <a:r>
                        <a:rPr lang="es-419" sz="1400" b="1" spc="-10" err="1">
                          <a:latin typeface="Calibri"/>
                          <a:cs typeface="Calibri"/>
                        </a:rPr>
                        <a:t>Program</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err="1">
                          <a:solidFill>
                            <a:srgbClr val="FFFFFF"/>
                          </a:solidFill>
                          <a:latin typeface="Calibri"/>
                          <a:cs typeface="Calibri"/>
                        </a:rPr>
                        <a:t>Transportation</a:t>
                      </a:r>
                      <a:r>
                        <a:rPr lang="es-419" sz="1400" b="1" spc="40">
                          <a:solidFill>
                            <a:srgbClr val="FFFFFF"/>
                          </a:solidFill>
                          <a:latin typeface="Calibri"/>
                          <a:cs typeface="Calibri"/>
                        </a:rPr>
                        <a:t> </a:t>
                      </a:r>
                      <a:r>
                        <a:rPr lang="es-419" sz="1400" b="1" spc="-15" err="1">
                          <a:solidFill>
                            <a:srgbClr val="FFFFFF"/>
                          </a:solidFill>
                          <a:latin typeface="Calibri"/>
                          <a:cs typeface="Calibri"/>
                        </a:rPr>
                        <a:t>Investment</a:t>
                      </a:r>
                      <a:endParaRPr lang="es-419" sz="140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9C558CF3-3D85-AACA-BA14-B5BB566240C4}"/>
              </a:ext>
            </a:extLst>
          </p:cNvPr>
          <p:cNvGrpSpPr/>
          <p:nvPr/>
        </p:nvGrpSpPr>
        <p:grpSpPr>
          <a:xfrm>
            <a:off x="10909415" y="51073"/>
            <a:ext cx="852404" cy="834654"/>
            <a:chOff x="573587" y="438193"/>
            <a:chExt cx="1108897" cy="1085807"/>
          </a:xfrm>
        </p:grpSpPr>
        <p:grpSp>
          <p:nvGrpSpPr>
            <p:cNvPr id="7" name="Group 6">
              <a:extLst>
                <a:ext uri="{FF2B5EF4-FFF2-40B4-BE49-F238E27FC236}">
                  <a16:creationId xmlns:a16="http://schemas.microsoft.com/office/drawing/2014/main" id="{F2BF0604-11E2-2EDC-FD98-4E7E3A66FFC9}"/>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A75DB7ED-20F9-FD52-4B63-68116A577FE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2C345798-F4A4-31A3-D0F7-22D5266B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27FF6674-C4CB-6941-8F64-22CF608F3C12}"/>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521F6A1E-5A24-CADC-B67F-A4913D012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0C3F4C0-A463-3826-7BF4-8131333375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FB04F486-8CDA-5455-9252-3309AA699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4" name="TextBox 1">
            <a:extLst>
              <a:ext uri="{FF2B5EF4-FFF2-40B4-BE49-F238E27FC236}">
                <a16:creationId xmlns:a16="http://schemas.microsoft.com/office/drawing/2014/main" id="{95106C8E-004B-8FCE-F135-8006DEF73DAF}"/>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79504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169333" y="237368"/>
            <a:ext cx="9528590" cy="429145"/>
          </a:xfrm>
        </p:spPr>
        <p:txBody>
          <a:bodyPr/>
          <a:lstStyle/>
          <a:p>
            <a:r>
              <a:rPr lang="en-US"/>
              <a:t>Investment Plan</a:t>
            </a:r>
            <a:r>
              <a:rPr lang="en-US" dirty="0"/>
              <a:t> Measure R/M Investment Summary – </a:t>
            </a:r>
            <a:br>
              <a:rPr lang="en-US" dirty="0"/>
            </a:br>
            <a:r>
              <a:rPr lang="en-US" dirty="0"/>
              <a:t>Arterial Roadways / 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2593855" y="60925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56E804EB-CEBF-5B4E-3280-C31A06F85F3B}"/>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FB8A63E-6E3A-3371-030A-969BB85581C2}"/>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58ECBC67-651D-9920-E363-A15F168CD83B}"/>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7EF1D04C-6974-0502-D729-B08753F5AF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202C1D7-C990-FC94-09BF-7C7170592933}"/>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2" name="TextBox 1">
            <a:extLst>
              <a:ext uri="{FF2B5EF4-FFF2-40B4-BE49-F238E27FC236}">
                <a16:creationId xmlns:a16="http://schemas.microsoft.com/office/drawing/2014/main" id="{72132520-2FA3-482C-5436-063C96019D0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3793A0"/>
                </a:solidFill>
                <a:latin typeface="Calibri" panose="020F0502020204030204"/>
              </a:rPr>
              <a:t>Implementation</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								$106.1M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9582252" cy="407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grpSp>
        <p:nvGrpSpPr>
          <p:cNvPr id="9" name="Group 8">
            <a:extLst>
              <a:ext uri="{FF2B5EF4-FFF2-40B4-BE49-F238E27FC236}">
                <a16:creationId xmlns:a16="http://schemas.microsoft.com/office/drawing/2014/main" id="{4CA1E581-E513-5ACF-9294-8B03D17843F3}"/>
              </a:ext>
            </a:extLst>
          </p:cNvPr>
          <p:cNvGrpSpPr/>
          <p:nvPr/>
        </p:nvGrpSpPr>
        <p:grpSpPr>
          <a:xfrm>
            <a:off x="11239500" y="152990"/>
            <a:ext cx="527587" cy="614328"/>
            <a:chOff x="2579425" y="4062684"/>
            <a:chExt cx="757589" cy="882145"/>
          </a:xfrm>
          <a:solidFill>
            <a:srgbClr val="FFC000"/>
          </a:solidFill>
        </p:grpSpPr>
        <p:grpSp>
          <p:nvGrpSpPr>
            <p:cNvPr id="10" name="Group 9">
              <a:extLst>
                <a:ext uri="{FF2B5EF4-FFF2-40B4-BE49-F238E27FC236}">
                  <a16:creationId xmlns:a16="http://schemas.microsoft.com/office/drawing/2014/main" id="{0E0BB3C5-B6DE-D703-D6C6-9F70410E21CB}"/>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4C7EA906-11DB-ADE2-F66B-2F3F821500F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3" name="Oval 12">
                <a:extLst>
                  <a:ext uri="{FF2B5EF4-FFF2-40B4-BE49-F238E27FC236}">
                    <a16:creationId xmlns:a16="http://schemas.microsoft.com/office/drawing/2014/main" id="{00DCECE5-6CD5-54C6-9251-EF8E000A4908}"/>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BCA2F71-CD6B-9ADD-714A-6C14E3873DCE}"/>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4" name="TextBox 1">
            <a:extLst>
              <a:ext uri="{FF2B5EF4-FFF2-40B4-BE49-F238E27FC236}">
                <a16:creationId xmlns:a16="http://schemas.microsoft.com/office/drawing/2014/main" id="{0BBBBD50-7713-5F5D-3C98-BC1FCD13E82E}"/>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256944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9893492" cy="46134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11" name="Group 10">
            <a:extLst>
              <a:ext uri="{FF2B5EF4-FFF2-40B4-BE49-F238E27FC236}">
                <a16:creationId xmlns:a16="http://schemas.microsoft.com/office/drawing/2014/main" id="{877EE91E-8150-7ABC-CA48-754CDC61B2F5}"/>
              </a:ext>
            </a:extLst>
          </p:cNvPr>
          <p:cNvGrpSpPr/>
          <p:nvPr/>
        </p:nvGrpSpPr>
        <p:grpSpPr>
          <a:xfrm>
            <a:off x="11239500" y="152990"/>
            <a:ext cx="527587" cy="614328"/>
            <a:chOff x="2579425" y="4062684"/>
            <a:chExt cx="757589" cy="882145"/>
          </a:xfrm>
          <a:solidFill>
            <a:srgbClr val="FFC000"/>
          </a:solidFill>
        </p:grpSpPr>
        <p:grpSp>
          <p:nvGrpSpPr>
            <p:cNvPr id="12" name="Group 11">
              <a:extLst>
                <a:ext uri="{FF2B5EF4-FFF2-40B4-BE49-F238E27FC236}">
                  <a16:creationId xmlns:a16="http://schemas.microsoft.com/office/drawing/2014/main" id="{FC2BE820-13C7-86A9-83D7-EBB029655B4A}"/>
                </a:ext>
              </a:extLst>
            </p:cNvPr>
            <p:cNvGrpSpPr/>
            <p:nvPr/>
          </p:nvGrpSpPr>
          <p:grpSpPr>
            <a:xfrm>
              <a:off x="2579425" y="4062684"/>
              <a:ext cx="757589" cy="882145"/>
              <a:chOff x="3086129" y="1306246"/>
              <a:chExt cx="704739" cy="820605"/>
            </a:xfrm>
            <a:grpFill/>
          </p:grpSpPr>
          <p:sp>
            <p:nvSpPr>
              <p:cNvPr id="14" name="Graphic 7" descr="Alien Face with solid fill">
                <a:extLst>
                  <a:ext uri="{FF2B5EF4-FFF2-40B4-BE49-F238E27FC236}">
                    <a16:creationId xmlns:a16="http://schemas.microsoft.com/office/drawing/2014/main" id="{6E2CC739-2E5F-DAC5-E8B8-96233E5EACF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5" name="Oval 14">
                <a:extLst>
                  <a:ext uri="{FF2B5EF4-FFF2-40B4-BE49-F238E27FC236}">
                    <a16:creationId xmlns:a16="http://schemas.microsoft.com/office/drawing/2014/main" id="{CB049B8A-CA76-F714-E469-C5D328FD175A}"/>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F79F603-3705-9D03-24E1-DBDF38DF9189}"/>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6" name="TextBox 1">
            <a:extLst>
              <a:ext uri="{FF2B5EF4-FFF2-40B4-BE49-F238E27FC236}">
                <a16:creationId xmlns:a16="http://schemas.microsoft.com/office/drawing/2014/main" id="{D535121F-ABF6-42EA-F6E4-DF172BBE299A}"/>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5878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66628" y="1442102"/>
            <a:ext cx="3117238"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81591" y="294330"/>
            <a:ext cx="9625125" cy="407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136919"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55992"/>
            <a:ext cx="3132618" cy="166648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49696"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ea typeface="Calibri"/>
                  <a:cs typeface="Calibri"/>
                </a:rPr>
                <a:t>Traffic Signals </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grpSp>
        <p:nvGrpSpPr>
          <p:cNvPr id="9" name="Group 8">
            <a:extLst>
              <a:ext uri="{FF2B5EF4-FFF2-40B4-BE49-F238E27FC236}">
                <a16:creationId xmlns:a16="http://schemas.microsoft.com/office/drawing/2014/main" id="{48653F60-CCA2-A375-7B4F-4BD278F348D6}"/>
              </a:ext>
            </a:extLst>
          </p:cNvPr>
          <p:cNvGrpSpPr/>
          <p:nvPr/>
        </p:nvGrpSpPr>
        <p:grpSpPr>
          <a:xfrm>
            <a:off x="8168582" y="1369007"/>
            <a:ext cx="3123758" cy="394879"/>
            <a:chOff x="9257819" y="1654900"/>
            <a:chExt cx="2677988" cy="319384"/>
          </a:xfrm>
        </p:grpSpPr>
        <p:sp>
          <p:nvSpPr>
            <p:cNvPr id="10" name="Rectangle 9">
              <a:extLst>
                <a:ext uri="{FF2B5EF4-FFF2-40B4-BE49-F238E27FC236}">
                  <a16:creationId xmlns:a16="http://schemas.microsoft.com/office/drawing/2014/main" id="{CAB35795-FE43-85D7-56DD-4C79E4659C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E8E9A0-96E4-F586-8D88-DF1C2E677663}"/>
                </a:ext>
              </a:extLst>
            </p:cNvPr>
            <p:cNvSpPr txBox="1"/>
            <p:nvPr/>
          </p:nvSpPr>
          <p:spPr>
            <a:xfrm>
              <a:off x="9263721" y="1666480"/>
              <a:ext cx="2637955" cy="267818"/>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rPr>
                <a:t>Auxiliary Lanes</a:t>
              </a:r>
              <a:endParaRPr lang="en-US">
                <a:ea typeface="+mn-ea"/>
                <a:cs typeface="+mn-cs"/>
              </a:endParaRPr>
            </a:p>
          </p:txBody>
        </p:sp>
      </p:grpSp>
      <p:grpSp>
        <p:nvGrpSpPr>
          <p:cNvPr id="3" name="Group 2">
            <a:extLst>
              <a:ext uri="{FF2B5EF4-FFF2-40B4-BE49-F238E27FC236}">
                <a16:creationId xmlns:a16="http://schemas.microsoft.com/office/drawing/2014/main" id="{D2057A20-074A-066D-1F68-DC934F32393C}"/>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2B109F76-6625-DFDA-F007-15DABF983D82}"/>
                </a:ext>
              </a:extLst>
            </p:cNvPr>
            <p:cNvGrpSpPr/>
            <p:nvPr/>
          </p:nvGrpSpPr>
          <p:grpSpPr>
            <a:xfrm>
              <a:off x="5798783" y="4134076"/>
              <a:ext cx="1212334" cy="1187090"/>
              <a:chOff x="533401" y="475766"/>
              <a:chExt cx="1127760" cy="1104277"/>
            </a:xfrm>
          </p:grpSpPr>
          <p:pic>
            <p:nvPicPr>
              <p:cNvPr id="13" name="Graphic 12" descr="Alien Face with solid fill">
                <a:extLst>
                  <a:ext uri="{FF2B5EF4-FFF2-40B4-BE49-F238E27FC236}">
                    <a16:creationId xmlns:a16="http://schemas.microsoft.com/office/drawing/2014/main" id="{EDCC4614-89AD-3B6A-DB6E-9A4F1311C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E4558E25-473F-8A4B-A9F8-FEC4B08501D1}"/>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0">
              <a:extLst>
                <a:ext uri="{FF2B5EF4-FFF2-40B4-BE49-F238E27FC236}">
                  <a16:creationId xmlns:a16="http://schemas.microsoft.com/office/drawing/2014/main" id="{767CB4D1-A89C-7B2E-175A-48C73B1D97D9}"/>
                </a:ext>
              </a:extLst>
            </p:cNvPr>
            <p:cNvPicPr>
              <a:picLocks noChangeAspect="1" noChangeArrowheads="1"/>
            </p:cNvPicPr>
            <p:nvPr/>
          </p:nvPicPr>
          <p:blipFill rotWithShape="1">
            <a:blip r:embed="rId11">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5BE77348-89E3-F714-A49E-86DB697529C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57720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1625542" y="1280398"/>
            <a:ext cx="8082337" cy="467820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80360" y="705"/>
            <a:ext cx="10204673" cy="546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9" name="Group 8">
            <a:extLst>
              <a:ext uri="{FF2B5EF4-FFF2-40B4-BE49-F238E27FC236}">
                <a16:creationId xmlns:a16="http://schemas.microsoft.com/office/drawing/2014/main" id="{4E16B147-9D5A-1815-673C-AED8C7028434}"/>
              </a:ext>
            </a:extLst>
          </p:cNvPr>
          <p:cNvGrpSpPr/>
          <p:nvPr/>
        </p:nvGrpSpPr>
        <p:grpSpPr>
          <a:xfrm>
            <a:off x="11204771" y="131568"/>
            <a:ext cx="734666" cy="719368"/>
            <a:chOff x="5798783" y="4134076"/>
            <a:chExt cx="1212334" cy="1187090"/>
          </a:xfrm>
        </p:grpSpPr>
        <p:grpSp>
          <p:nvGrpSpPr>
            <p:cNvPr id="10" name="Group 9">
              <a:extLst>
                <a:ext uri="{FF2B5EF4-FFF2-40B4-BE49-F238E27FC236}">
                  <a16:creationId xmlns:a16="http://schemas.microsoft.com/office/drawing/2014/main" id="{9E505B78-2276-5A66-0629-A85ABF06C453}"/>
                </a:ext>
              </a:extLst>
            </p:cNvPr>
            <p:cNvGrpSpPr/>
            <p:nvPr/>
          </p:nvGrpSpPr>
          <p:grpSpPr>
            <a:xfrm>
              <a:off x="5798783" y="4134076"/>
              <a:ext cx="1212334" cy="1187090"/>
              <a:chOff x="533401" y="475766"/>
              <a:chExt cx="1127760" cy="1104277"/>
            </a:xfrm>
          </p:grpSpPr>
          <p:pic>
            <p:nvPicPr>
              <p:cNvPr id="12" name="Graphic 11" descr="Alien Face with solid fill">
                <a:extLst>
                  <a:ext uri="{FF2B5EF4-FFF2-40B4-BE49-F238E27FC236}">
                    <a16:creationId xmlns:a16="http://schemas.microsoft.com/office/drawing/2014/main" id="{053904B8-6A2F-FFB6-076E-A598E91F3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9FA873F-ADFF-418C-A871-D930A1174C4A}"/>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46818510-FEF9-C5DF-DE70-61AFC73929CF}"/>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3DC7F907-4F23-8C19-4AF7-6EC34C518FD3}"/>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78764254"/>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151190" y="237369"/>
            <a:ext cx="10022222" cy="407161"/>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LB-ELA Interchange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Firestone, Florence, Willow, Del Amo, Long Beach Blvd, Alondra and Modifications of SB LB-ELA to SR 91 Connectors, Imperial. Anaheim, PCH, Wardlow;</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lang="en-US" sz="1000">
                <a:solidFill>
                  <a:srgbClr val="000000"/>
                </a:solidFill>
                <a:latin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Connector Project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CEQA/NEPA Phase will determine top 2-3 Environmentally Cleared </a:t>
            </a:r>
            <a:r>
              <a:rPr lang="en-US" sz="1000">
                <a:solidFill>
                  <a:srgbClr val="000000"/>
                </a:solidFill>
                <a:latin typeface="Calibri" panose="020F0502020204030204"/>
              </a:rPr>
              <a:t>Projects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728312345"/>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738" indent="-58738" algn="ctr">
                        <a:lnSpc>
                          <a:spcPct val="100000"/>
                        </a:lnSpc>
                        <a:spcBef>
                          <a:spcPts val="565"/>
                        </a:spcBef>
                      </a:pPr>
                      <a:r>
                        <a:rPr lang="en-US" sz="1400">
                          <a:latin typeface="Calibri"/>
                          <a:cs typeface="Calibri"/>
                        </a:rPr>
                        <a:t>Various</a:t>
                      </a:r>
                      <a:endParaRPr sz="1400">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913">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1DE8D055-D171-5716-D561-B108E9DAD26D}"/>
              </a:ext>
            </a:extLst>
          </p:cNvPr>
          <p:cNvGrpSpPr/>
          <p:nvPr/>
        </p:nvGrpSpPr>
        <p:grpSpPr>
          <a:xfrm>
            <a:off x="11204771" y="131568"/>
            <a:ext cx="734666" cy="719368"/>
            <a:chOff x="5798783" y="4134076"/>
            <a:chExt cx="1212334" cy="1187090"/>
          </a:xfrm>
        </p:grpSpPr>
        <p:grpSp>
          <p:nvGrpSpPr>
            <p:cNvPr id="13" name="Group 12">
              <a:extLst>
                <a:ext uri="{FF2B5EF4-FFF2-40B4-BE49-F238E27FC236}">
                  <a16:creationId xmlns:a16="http://schemas.microsoft.com/office/drawing/2014/main" id="{619A8BF4-617B-4101-BB5E-EFB994DA1D89}"/>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DD084031-E9A3-39C6-71AF-7FAC91A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1A856C97-02F7-9068-FD03-DF7B330B6AA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0">
              <a:extLst>
                <a:ext uri="{FF2B5EF4-FFF2-40B4-BE49-F238E27FC236}">
                  <a16:creationId xmlns:a16="http://schemas.microsoft.com/office/drawing/2014/main" id="{BE815465-D14B-8F29-75FE-B970C121CCE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7F8FB5E1-54AD-117E-3239-F06DDD88D7AD}"/>
              </a:ext>
            </a:extLst>
          </p:cNvPr>
          <p:cNvSpPr txBox="1"/>
          <p:nvPr/>
        </p:nvSpPr>
        <p:spPr>
          <a:xfrm>
            <a:off x="7662365" y="659371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223180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37</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127000" y="231321"/>
            <a:ext cx="9882701" cy="385696"/>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700711"/>
                <a:ext cx="2668252" cy="24220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38522"/>
              <a:chOff x="9233421" y="1654900"/>
              <a:chExt cx="2954099" cy="338522"/>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716066"/>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09081" y="1291290"/>
            <a:ext cx="3327738" cy="377926"/>
            <a:chOff x="9253295" y="1647547"/>
            <a:chExt cx="2738459" cy="326737"/>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53295" y="1647547"/>
              <a:ext cx="2738459" cy="300970"/>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071" y="1664514"/>
            <a:ext cx="3245772"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ECEDEA-BF1F-1BA5-9D0E-F1BADCF6FDED}"/>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E2452478-0047-7013-E592-339929ED0A51}"/>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4DFF3ED1-735B-C619-1DCA-73CB4887C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1613750-DF69-4885-5D2A-51AAF0B94D6C}"/>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EF4C8DF3-ABC1-591B-BD64-991F59041B06}"/>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26" name="TextBox 1">
            <a:extLst>
              <a:ext uri="{FF2B5EF4-FFF2-40B4-BE49-F238E27FC236}">
                <a16:creationId xmlns:a16="http://schemas.microsoft.com/office/drawing/2014/main" id="{DD2AD49F-CEF3-8300-AD06-A3C798A382D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27127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393644" y="-171010"/>
            <a:ext cx="10515600" cy="1325563"/>
          </a:xfrm>
        </p:spPr>
        <p:txBody>
          <a:bodyPr/>
          <a:lstStyle/>
          <a:p>
            <a:r>
              <a:rPr lang="en-US"/>
              <a:t>Investment Plan Measure R/M Investment Summary – </a:t>
            </a:r>
            <a:br>
              <a:rPr lang="en-US"/>
            </a:br>
            <a:r>
              <a:rPr lang="en-US"/>
              <a:t>Goods Movement</a:t>
            </a:r>
          </a:p>
        </p:txBody>
      </p:sp>
      <p:sp>
        <p:nvSpPr>
          <p:cNvPr id="7" name="TextBox 6">
            <a:extLst>
              <a:ext uri="{FF2B5EF4-FFF2-40B4-BE49-F238E27FC236}">
                <a16:creationId xmlns:a16="http://schemas.microsoft.com/office/drawing/2014/main" id="{11C3BA24-305B-697E-38F5-108F950BB537}"/>
              </a:ext>
            </a:extLst>
          </p:cNvPr>
          <p:cNvSpPr txBox="1"/>
          <p:nvPr/>
        </p:nvSpPr>
        <p:spPr>
          <a:xfrm>
            <a:off x="2112069" y="1443347"/>
            <a:ext cx="7716675"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Initial Investment Recommendations</a:t>
            </a:r>
            <a:r>
              <a:rPr lang="en-US" sz="2400" b="1">
                <a:solidFill>
                  <a:schemeClr val="accent1">
                    <a:lumMod val="75000"/>
                  </a:schemeClr>
                </a:solidFill>
                <a:latin typeface="Calibri" panose="020F0502020204030204"/>
              </a:rPr>
              <a:t>:  			$</a:t>
            </a: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Development</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Pre-Implementation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$5.0M</a:t>
            </a:r>
            <a:endParaRPr lang="en-US" sz="240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$0.0M</a:t>
            </a:r>
            <a:r>
              <a:rPr lang="en-US" sz="2400">
                <a:solidFill>
                  <a:schemeClr val="accent5">
                    <a:lumMod val="75000"/>
                  </a:schemeClr>
                </a:solidFill>
                <a:latin typeface="Calibri" panose="020F0502020204030204"/>
              </a:rPr>
              <a:t> </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$80.0M</a:t>
            </a:r>
            <a:endParaRPr lang="en-US" sz="2400" b="1">
              <a:solidFill>
                <a:srgbClr val="000000"/>
              </a:solidFill>
              <a:latin typeface="Calibri" panose="020F0502020204030204"/>
            </a:endParaRPr>
          </a:p>
        </p:txBody>
      </p:sp>
      <p:grpSp>
        <p:nvGrpSpPr>
          <p:cNvPr id="3" name="Group 2">
            <a:extLst>
              <a:ext uri="{FF2B5EF4-FFF2-40B4-BE49-F238E27FC236}">
                <a16:creationId xmlns:a16="http://schemas.microsoft.com/office/drawing/2014/main" id="{D2347223-1643-1F49-D0E5-1A311441039C}"/>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EA8C2A8B-DB37-810F-260F-FCA18F3AAF8B}"/>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6B02B5A5-F5E8-79B8-4D06-2C56282A3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38E81100-F54E-6F0A-1D76-E4E0DCC607AF}"/>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6C94AF-8E2C-8AA2-5259-4E00E07FDFB7}"/>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TextBox 1">
            <a:extLst>
              <a:ext uri="{FF2B5EF4-FFF2-40B4-BE49-F238E27FC236}">
                <a16:creationId xmlns:a16="http://schemas.microsoft.com/office/drawing/2014/main" id="{82B85F16-0686-C09F-8D43-005AB1A75828}"/>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800176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199571" y="267607"/>
            <a:ext cx="10075884" cy="428625"/>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113225247"/>
              </p:ext>
            </p:extLst>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endParaRPr lang="en-US" sz="1400" b="0">
                        <a:latin typeface="Calibri"/>
                        <a:cs typeface="Calibri"/>
                      </a:endParaRPr>
                    </a:p>
                    <a:p>
                      <a:pPr lvl="0" algn="l">
                        <a:lnSpc>
                          <a:spcPct val="100000"/>
                        </a:lnSpc>
                        <a:spcBef>
                          <a:spcPts val="45"/>
                        </a:spcBef>
                        <a:buNone/>
                      </a:pPr>
                      <a:r>
                        <a:rPr lang="en-US" sz="1400">
                          <a:latin typeface="Calibri"/>
                          <a:cs typeface="Calibri"/>
                        </a:rPr>
                        <a:t>  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a:t>
                      </a:r>
                      <a:endParaRPr lang="en-US" sz="1400" b="0">
                        <a:latin typeface="Calibri"/>
                        <a:cs typeface="Calibri"/>
                      </a:endParaRPr>
                    </a:p>
                    <a:p>
                      <a:pPr lvl="0" algn="l">
                        <a:lnSpc>
                          <a:spcPct val="100000"/>
                        </a:lnSpc>
                        <a:spcBef>
                          <a:spcPts val="45"/>
                        </a:spcBef>
                        <a:buNone/>
                      </a:pPr>
                      <a:r>
                        <a:rPr lang="en-US" sz="1400" b="0" spc="0">
                          <a:latin typeface="Calibri"/>
                          <a:cs typeface="Calibri"/>
                        </a:rPr>
                        <a:t>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12700">
                      <a:solidFill>
                        <a:schemeClr val="tx1"/>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cap="flat" cmpd="sng" algn="ctr">
                      <a:solidFill>
                        <a:schemeClr val="tx1"/>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L w="12700">
                      <a:solidFill>
                        <a:schemeClr val="tx1"/>
                      </a:solidFill>
                    </a:lnL>
                    <a:lnR w="12700">
                      <a:solidFill>
                        <a:schemeClr val="tx1"/>
                      </a:solidFill>
                      <a:prstDash val="solid"/>
                    </a:lnR>
                    <a:lnT w="12700">
                      <a:solidFill>
                        <a:schemeClr val="tx1"/>
                      </a:solidFill>
                      <a:prstDash val="solid"/>
                    </a:lnT>
                    <a:lnB w="12700">
                      <a:solidFill>
                        <a:schemeClr val="tx1"/>
                      </a:solidFill>
                    </a:lnB>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12700">
                      <a:solidFill>
                        <a:schemeClr val="tx1"/>
                      </a:solidFill>
                      <a:prstDash val="solid"/>
                    </a:lnL>
                    <a:lnR w="6350" cap="flat" cmpd="sng" algn="ctr">
                      <a:solidFill>
                        <a:srgbClr val="000000"/>
                      </a:solidFill>
                      <a:prstDash val="solid"/>
                      <a:round/>
                      <a:headEnd type="none" w="med" len="med"/>
                      <a:tailEnd type="none" w="med" len="med"/>
                    </a:lnR>
                    <a:lnT w="12700">
                      <a:solidFill>
                        <a:schemeClr val="tx1"/>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chemeClr val="tx1"/>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4F2DE5D8-22E0-E85B-7E23-DC50A74200E8}"/>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5EF3EB66-6938-C26A-90E4-00F6291DD89F}"/>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31DC3FB0-DF95-D8CB-CFC4-6D3407385B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ADB9B4A6-2A2E-65CD-A80D-5FEF8DD388C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C1827D3-7AF8-78B2-860F-45EA61E969D0}"/>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1" name="TextBox 1">
            <a:extLst>
              <a:ext uri="{FF2B5EF4-FFF2-40B4-BE49-F238E27FC236}">
                <a16:creationId xmlns:a16="http://schemas.microsoft.com/office/drawing/2014/main" id="{3728C3C1-FEA1-4CD7-DC82-6FB0CCF86C55}"/>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6836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94673" y="255844"/>
            <a:ext cx="9045633" cy="429145"/>
          </a:xfrm>
        </p:spPr>
        <p:txBody>
          <a:bodyPr/>
          <a:lstStyle/>
          <a:p>
            <a:r>
              <a:rPr lang="en-US" dirty="0"/>
              <a:t>Facilitators</a:t>
            </a:r>
            <a:endParaRPr lang="en-US" i="1" dirty="0">
              <a:solidFill>
                <a:srgbClr val="FFFF00"/>
              </a:solidFill>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6836854-0D95-0062-1482-C41A700505AD}"/>
              </a:ext>
            </a:extLst>
          </p:cNvPr>
          <p:cNvPicPr>
            <a:picLocks noChangeAspect="1"/>
          </p:cNvPicPr>
          <p:nvPr/>
        </p:nvPicPr>
        <p:blipFill rotWithShape="1">
          <a:blip r:embed="rId3"/>
          <a:srcRect l="3464" r="13772" b="14758"/>
          <a:stretch/>
        </p:blipFill>
        <p:spPr>
          <a:xfrm>
            <a:off x="1007816" y="1768563"/>
            <a:ext cx="1304696" cy="1290668"/>
          </a:xfrm>
          <a:prstGeom prst="rect">
            <a:avLst/>
          </a:prstGeom>
        </p:spPr>
      </p:pic>
      <p:grpSp>
        <p:nvGrpSpPr>
          <p:cNvPr id="30" name="Group 29">
            <a:extLst>
              <a:ext uri="{FF2B5EF4-FFF2-40B4-BE49-F238E27FC236}">
                <a16:creationId xmlns:a16="http://schemas.microsoft.com/office/drawing/2014/main" id="{8D04E7B5-82C4-A369-213C-B9988EA8F8D3}"/>
              </a:ext>
            </a:extLst>
          </p:cNvPr>
          <p:cNvGrpSpPr/>
          <p:nvPr/>
        </p:nvGrpSpPr>
        <p:grpSpPr>
          <a:xfrm>
            <a:off x="1003741" y="3572855"/>
            <a:ext cx="5130055" cy="1480134"/>
            <a:chOff x="4498704" y="384765"/>
            <a:chExt cx="5130055" cy="1480134"/>
          </a:xfrm>
        </p:grpSpPr>
        <p:pic>
          <p:nvPicPr>
            <p:cNvPr id="26" name="Picture 25" descr="A person smiling for the camera&#10;&#10;Description automatically generated with low confidence">
              <a:extLst>
                <a:ext uri="{FF2B5EF4-FFF2-40B4-BE49-F238E27FC236}">
                  <a16:creationId xmlns:a16="http://schemas.microsoft.com/office/drawing/2014/main" id="{9954C3F6-B0A8-55CB-5BC7-EDF75102D077}"/>
                </a:ext>
              </a:extLst>
            </p:cNvPr>
            <p:cNvPicPr>
              <a:picLocks noChangeAspect="1"/>
            </p:cNvPicPr>
            <p:nvPr/>
          </p:nvPicPr>
          <p:blipFill rotWithShape="1">
            <a:blip r:embed="rId4"/>
            <a:srcRect t="2507" r="1951" b="23479"/>
            <a:stretch/>
          </p:blipFill>
          <p:spPr>
            <a:xfrm>
              <a:off x="4498704" y="384765"/>
              <a:ext cx="1272274" cy="1480134"/>
            </a:xfrm>
            <a:prstGeom prst="rect">
              <a:avLst/>
            </a:prstGeom>
          </p:spPr>
        </p:pic>
        <p:sp>
          <p:nvSpPr>
            <p:cNvPr id="28" name="TextBox 20">
              <a:extLst>
                <a:ext uri="{FF2B5EF4-FFF2-40B4-BE49-F238E27FC236}">
                  <a16:creationId xmlns:a16="http://schemas.microsoft.com/office/drawing/2014/main" id="{F230CC88-BA4C-EF53-E3CE-5E7A6FF70C9A}"/>
                </a:ext>
              </a:extLst>
            </p:cNvPr>
            <p:cNvSpPr txBox="1"/>
            <p:nvPr/>
          </p:nvSpPr>
          <p:spPr>
            <a:xfrm>
              <a:off x="5863934" y="391387"/>
              <a:ext cx="376482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419" b="1"/>
            </a:p>
            <a:p>
              <a:endParaRPr lang="es-419" b="1">
                <a:ea typeface="Calibri"/>
                <a:cs typeface="Calibri"/>
              </a:endParaRPr>
            </a:p>
          </p:txBody>
        </p:sp>
      </p:grpSp>
      <p:grpSp>
        <p:nvGrpSpPr>
          <p:cNvPr id="31" name="Group 30">
            <a:extLst>
              <a:ext uri="{FF2B5EF4-FFF2-40B4-BE49-F238E27FC236}">
                <a16:creationId xmlns:a16="http://schemas.microsoft.com/office/drawing/2014/main" id="{4CB69DA9-C588-EFFE-3484-81FBD70502CE}"/>
              </a:ext>
            </a:extLst>
          </p:cNvPr>
          <p:cNvGrpSpPr/>
          <p:nvPr/>
        </p:nvGrpSpPr>
        <p:grpSpPr>
          <a:xfrm>
            <a:off x="2360929" y="3874549"/>
            <a:ext cx="4550983" cy="746952"/>
            <a:chOff x="3964899" y="5018790"/>
            <a:chExt cx="4550983" cy="746952"/>
          </a:xfrm>
        </p:grpSpPr>
        <p:sp>
          <p:nvSpPr>
            <p:cNvPr id="32" name="TextBox 31">
              <a:extLst>
                <a:ext uri="{FF2B5EF4-FFF2-40B4-BE49-F238E27FC236}">
                  <a16:creationId xmlns:a16="http://schemas.microsoft.com/office/drawing/2014/main" id="{08A6F6FA-9EE5-8A3B-0808-AC72E467616B}"/>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Lilian De Loza-Gutierrez</a:t>
              </a:r>
              <a:endParaRPr lang="en-US" sz="2000" b="1">
                <a:ea typeface="Calibri"/>
                <a:cs typeface="Calibri"/>
              </a:endParaRPr>
            </a:p>
          </p:txBody>
        </p:sp>
        <p:sp>
          <p:nvSpPr>
            <p:cNvPr id="33" name="TextBox 32">
              <a:extLst>
                <a:ext uri="{FF2B5EF4-FFF2-40B4-BE49-F238E27FC236}">
                  <a16:creationId xmlns:a16="http://schemas.microsoft.com/office/drawing/2014/main" id="{B6641E1B-502E-5F0F-85AA-4E7B8BB7CEA6}"/>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Community Relations</a:t>
              </a:r>
            </a:p>
          </p:txBody>
        </p:sp>
      </p:grpSp>
      <p:grpSp>
        <p:nvGrpSpPr>
          <p:cNvPr id="34" name="Group 33">
            <a:extLst>
              <a:ext uri="{FF2B5EF4-FFF2-40B4-BE49-F238E27FC236}">
                <a16:creationId xmlns:a16="http://schemas.microsoft.com/office/drawing/2014/main" id="{A2D52C31-70A4-0A84-5B9C-EB71C04C7321}"/>
              </a:ext>
            </a:extLst>
          </p:cNvPr>
          <p:cNvGrpSpPr/>
          <p:nvPr/>
        </p:nvGrpSpPr>
        <p:grpSpPr>
          <a:xfrm>
            <a:off x="2360929" y="2160049"/>
            <a:ext cx="4550983" cy="746952"/>
            <a:chOff x="3964899" y="5018790"/>
            <a:chExt cx="4550983" cy="746952"/>
          </a:xfrm>
        </p:grpSpPr>
        <p:sp>
          <p:nvSpPr>
            <p:cNvPr id="35" name="TextBox 34">
              <a:extLst>
                <a:ext uri="{FF2B5EF4-FFF2-40B4-BE49-F238E27FC236}">
                  <a16:creationId xmlns:a16="http://schemas.microsoft.com/office/drawing/2014/main" id="{A9ECD4CE-FD64-F88B-68AD-BF7042287A97}"/>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Michael </a:t>
              </a:r>
              <a:r>
                <a:rPr lang="en-US" sz="2000" b="1" err="1"/>
                <a:t>Cano</a:t>
              </a:r>
              <a:endParaRPr lang="en-US" sz="2000" b="1" err="1">
                <a:ea typeface="Calibri"/>
                <a:cs typeface="Calibri"/>
              </a:endParaRPr>
            </a:p>
          </p:txBody>
        </p:sp>
        <p:sp>
          <p:nvSpPr>
            <p:cNvPr id="36" name="TextBox 35">
              <a:extLst>
                <a:ext uri="{FF2B5EF4-FFF2-40B4-BE49-F238E27FC236}">
                  <a16:creationId xmlns:a16="http://schemas.microsoft.com/office/drawing/2014/main" id="{C1EBDAC9-25BB-4FE1-572B-87B5B10B81EE}"/>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Countywide Planning &amp; Development</a:t>
              </a:r>
              <a:endParaRPr lang="en-US"/>
            </a:p>
          </p:txBody>
        </p:sp>
      </p:grpSp>
      <p:pic>
        <p:nvPicPr>
          <p:cNvPr id="37" name="Picture 36" descr="A person in a suit smiling&#10;&#10;Description automatically generated">
            <a:extLst>
              <a:ext uri="{FF2B5EF4-FFF2-40B4-BE49-F238E27FC236}">
                <a16:creationId xmlns:a16="http://schemas.microsoft.com/office/drawing/2014/main" id="{CBF40DBD-C9B1-F465-8A13-B9DA4BEA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831" y="1678030"/>
            <a:ext cx="1295668" cy="15777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4">
            <a:extLst>
              <a:ext uri="{FF2B5EF4-FFF2-40B4-BE49-F238E27FC236}">
                <a16:creationId xmlns:a16="http://schemas.microsoft.com/office/drawing/2014/main" id="{355AB159-4CC7-E976-574D-94B3361E43E7}"/>
              </a:ext>
            </a:extLst>
          </p:cNvPr>
          <p:cNvSpPr txBox="1"/>
          <p:nvPr/>
        </p:nvSpPr>
        <p:spPr>
          <a:xfrm>
            <a:off x="8456929" y="2136687"/>
            <a:ext cx="2549967"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b="1"/>
              <a:t>Robert </a:t>
            </a:r>
            <a:r>
              <a:rPr lang="es-419" sz="2000" b="1" err="1"/>
              <a:t>Cálix</a:t>
            </a:r>
            <a:endParaRPr lang="en-US" sz="2000"/>
          </a:p>
        </p:txBody>
      </p:sp>
      <p:sp>
        <p:nvSpPr>
          <p:cNvPr id="39" name="TextBox 15">
            <a:extLst>
              <a:ext uri="{FF2B5EF4-FFF2-40B4-BE49-F238E27FC236}">
                <a16:creationId xmlns:a16="http://schemas.microsoft.com/office/drawing/2014/main" id="{F3109A71-2E34-53EC-EF8A-A1E00743DE88}"/>
              </a:ext>
            </a:extLst>
          </p:cNvPr>
          <p:cNvSpPr txBox="1"/>
          <p:nvPr/>
        </p:nvSpPr>
        <p:spPr>
          <a:xfrm>
            <a:off x="8456929" y="2462586"/>
            <a:ext cx="3154911"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i="1">
                <a:cs typeface="Arial"/>
              </a:rPr>
              <a:t>Cal </a:t>
            </a:r>
            <a:r>
              <a:rPr lang="es-419" sz="2000" i="1" err="1">
                <a:cs typeface="Arial"/>
              </a:rPr>
              <a:t>Strategic</a:t>
            </a:r>
            <a:r>
              <a:rPr lang="es-419" sz="2000" i="1">
                <a:cs typeface="Arial"/>
              </a:rPr>
              <a:t> Management</a:t>
            </a:r>
          </a:p>
        </p:txBody>
      </p:sp>
      <p:grpSp>
        <p:nvGrpSpPr>
          <p:cNvPr id="40" name="Group 39">
            <a:extLst>
              <a:ext uri="{FF2B5EF4-FFF2-40B4-BE49-F238E27FC236}">
                <a16:creationId xmlns:a16="http://schemas.microsoft.com/office/drawing/2014/main" id="{D1489867-06EA-6D62-F876-80FDBAA4E3DA}"/>
              </a:ext>
            </a:extLst>
          </p:cNvPr>
          <p:cNvGrpSpPr/>
          <p:nvPr/>
        </p:nvGrpSpPr>
        <p:grpSpPr>
          <a:xfrm>
            <a:off x="8404975" y="3874551"/>
            <a:ext cx="4550983" cy="746952"/>
            <a:chOff x="2326293" y="3917846"/>
            <a:chExt cx="4550983" cy="746952"/>
          </a:xfrm>
        </p:grpSpPr>
        <p:sp>
          <p:nvSpPr>
            <p:cNvPr id="42" name="TextBox 7">
              <a:extLst>
                <a:ext uri="{FF2B5EF4-FFF2-40B4-BE49-F238E27FC236}">
                  <a16:creationId xmlns:a16="http://schemas.microsoft.com/office/drawing/2014/main" id="{E0F3D5A4-9237-DAE1-A49C-2A7E0D8C5631}"/>
                </a:ext>
              </a:extLst>
            </p:cNvPr>
            <p:cNvSpPr txBox="1"/>
            <p:nvPr/>
          </p:nvSpPr>
          <p:spPr>
            <a:xfrm>
              <a:off x="2349979" y="3917846"/>
              <a:ext cx="357033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a:t>Laura Hernandez</a:t>
              </a:r>
              <a:endParaRPr lang="en-US" sz="2000" b="1">
                <a:ea typeface="Calibri"/>
                <a:cs typeface="Calibri"/>
              </a:endParaRPr>
            </a:p>
          </p:txBody>
        </p:sp>
        <p:sp>
          <p:nvSpPr>
            <p:cNvPr id="43" name="TextBox 8">
              <a:extLst>
                <a:ext uri="{FF2B5EF4-FFF2-40B4-BE49-F238E27FC236}">
                  <a16:creationId xmlns:a16="http://schemas.microsoft.com/office/drawing/2014/main" id="{454274E2-63C8-9EDE-540F-4A861D82D741}"/>
                </a:ext>
              </a:extLst>
            </p:cNvPr>
            <p:cNvSpPr txBox="1"/>
            <p:nvPr/>
          </p:nvSpPr>
          <p:spPr>
            <a:xfrm>
              <a:off x="2326293" y="4264688"/>
              <a:ext cx="455098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1">
                  <a:cs typeface="Arial"/>
                </a:rPr>
                <a:t>Arellano Associates</a:t>
              </a:r>
              <a:endParaRPr lang="en-US" sz="2000" i="1">
                <a:ea typeface="Calibri"/>
                <a:cs typeface="Arial" panose="020B0604020202020204" pitchFamily="34" charset="0"/>
              </a:endParaRPr>
            </a:p>
          </p:txBody>
        </p:sp>
      </p:grpSp>
      <p:pic>
        <p:nvPicPr>
          <p:cNvPr id="41" name="Graphic 12">
            <a:extLst>
              <a:ext uri="{FF2B5EF4-FFF2-40B4-BE49-F238E27FC236}">
                <a16:creationId xmlns:a16="http://schemas.microsoft.com/office/drawing/2014/main" id="{36AFDC2E-1A6F-A85C-E481-CE3D3D9DBB02}"/>
              </a:ext>
            </a:extLst>
          </p:cNvPr>
          <p:cNvPicPr>
            <a:picLocks noChangeAspect="1"/>
          </p:cNvPicPr>
          <p:nvPr/>
        </p:nvPicPr>
        <p:blipFill rotWithShape="1">
          <a:blip r:embed="rId6"/>
          <a:srcRect l="15664" t="4267" r="3100" b="22436"/>
          <a:stretch/>
        </p:blipFill>
        <p:spPr>
          <a:xfrm>
            <a:off x="6772831" y="3576809"/>
            <a:ext cx="1294620" cy="1453545"/>
          </a:xfrm>
          <a:prstGeom prst="rect">
            <a:avLst/>
          </a:prstGeom>
        </p:spPr>
      </p:pic>
    </p:spTree>
    <p:extLst>
      <p:ext uri="{BB962C8B-B14F-4D97-AF65-F5344CB8AC3E}">
        <p14:creationId xmlns:p14="http://schemas.microsoft.com/office/powerpoint/2010/main" val="193412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53033" y="4071710"/>
            <a:ext cx="317926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40</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00841" y="3843682"/>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71898"/>
            <a:ext cx="317012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89480" y="3837213"/>
            <a:ext cx="3176365" cy="33810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148898"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196358"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endParaRPr lang="en-US">
              <a:cs typeface="Calibri"/>
            </a:endParaRP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53097" y="3870263"/>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23" name="Group 22">
            <a:extLst>
              <a:ext uri="{FF2B5EF4-FFF2-40B4-BE49-F238E27FC236}">
                <a16:creationId xmlns:a16="http://schemas.microsoft.com/office/drawing/2014/main" id="{E8CEE2A0-BCD4-5D8C-8DAF-83F5DA55E685}"/>
              </a:ext>
            </a:extLst>
          </p:cNvPr>
          <p:cNvGrpSpPr/>
          <p:nvPr/>
        </p:nvGrpSpPr>
        <p:grpSpPr>
          <a:xfrm>
            <a:off x="11210459" y="120405"/>
            <a:ext cx="778701" cy="762487"/>
            <a:chOff x="5798783" y="3169923"/>
            <a:chExt cx="1212334" cy="1187090"/>
          </a:xfrm>
        </p:grpSpPr>
        <p:grpSp>
          <p:nvGrpSpPr>
            <p:cNvPr id="24" name="Group 23">
              <a:extLst>
                <a:ext uri="{FF2B5EF4-FFF2-40B4-BE49-F238E27FC236}">
                  <a16:creationId xmlns:a16="http://schemas.microsoft.com/office/drawing/2014/main" id="{8295BB28-6284-541E-93AD-40EDCFC73653}"/>
                </a:ext>
              </a:extLst>
            </p:cNvPr>
            <p:cNvGrpSpPr/>
            <p:nvPr/>
          </p:nvGrpSpPr>
          <p:grpSpPr>
            <a:xfrm>
              <a:off x="5798783" y="3169923"/>
              <a:ext cx="1212334" cy="1187090"/>
              <a:chOff x="533401" y="475766"/>
              <a:chExt cx="1127760" cy="1104277"/>
            </a:xfrm>
          </p:grpSpPr>
          <p:pic>
            <p:nvPicPr>
              <p:cNvPr id="31" name="Graphic 30" descr="Alien Face with solid fill">
                <a:extLst>
                  <a:ext uri="{FF2B5EF4-FFF2-40B4-BE49-F238E27FC236}">
                    <a16:creationId xmlns:a16="http://schemas.microsoft.com/office/drawing/2014/main" id="{ED04825B-7F4A-F840-0C8C-3A2F511FE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2" name="Oval 31">
                <a:extLst>
                  <a:ext uri="{FF2B5EF4-FFF2-40B4-BE49-F238E27FC236}">
                    <a16:creationId xmlns:a16="http://schemas.microsoft.com/office/drawing/2014/main" id="{106D7685-137B-218F-EDB6-6E48FFACA3A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AutoShape 2" descr="Icons and Pictograms – Making Metro">
              <a:extLst>
                <a:ext uri="{FF2B5EF4-FFF2-40B4-BE49-F238E27FC236}">
                  <a16:creationId xmlns:a16="http://schemas.microsoft.com/office/drawing/2014/main" id="{CB080D00-35C4-F6B4-4EF0-F7842EBE8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6">
              <a:extLst>
                <a:ext uri="{FF2B5EF4-FFF2-40B4-BE49-F238E27FC236}">
                  <a16:creationId xmlns:a16="http://schemas.microsoft.com/office/drawing/2014/main" id="{4D8FA2D6-F30A-4EBA-8D46-FA069F3D36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12">
              <a:extLst>
                <a:ext uri="{FF2B5EF4-FFF2-40B4-BE49-F238E27FC236}">
                  <a16:creationId xmlns:a16="http://schemas.microsoft.com/office/drawing/2014/main" id="{D2CC48FE-A442-E598-40AB-6A67C2DAE780}"/>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
            <a:extLst>
              <a:ext uri="{FF2B5EF4-FFF2-40B4-BE49-F238E27FC236}">
                <a16:creationId xmlns:a16="http://schemas.microsoft.com/office/drawing/2014/main" id="{48FABB04-E5E1-CE82-3D0B-8A17FDCB71C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93503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85291" y="-194654"/>
            <a:ext cx="10515600" cy="1325563"/>
          </a:xfrm>
        </p:spPr>
        <p:txBody>
          <a:bodyPr/>
          <a:lstStyle/>
          <a:p>
            <a:r>
              <a:rPr lang="en-US"/>
              <a:t>Investment Plan Measure R/M Investment Summary – Transit</a:t>
            </a:r>
          </a:p>
        </p:txBody>
      </p:sp>
      <p:sp>
        <p:nvSpPr>
          <p:cNvPr id="7" name="TextBox 6">
            <a:extLst>
              <a:ext uri="{FF2B5EF4-FFF2-40B4-BE49-F238E27FC236}">
                <a16:creationId xmlns:a16="http://schemas.microsoft.com/office/drawing/2014/main" id="{11C3BA24-305B-697E-38F5-108F950BB537}"/>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a:t>
            </a:r>
            <a:r>
              <a:rPr lang="en-US" sz="2400">
                <a:solidFill>
                  <a:schemeClr val="accent5">
                    <a:lumMod val="75000"/>
                  </a:schemeClr>
                </a:solidFill>
                <a:latin typeface="Calibri" panose="020F0502020204030204"/>
              </a:rPr>
              <a:t>81.6</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$125</a:t>
            </a:r>
            <a:r>
              <a:rPr lang="en-US" sz="2400" b="1">
                <a:solidFill>
                  <a:srgbClr val="000000"/>
                </a:solidFill>
                <a:latin typeface="Calibri" panose="020F0502020204030204"/>
              </a:rPr>
              <a:t>.0</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a:t>
            </a:r>
          </a:p>
        </p:txBody>
      </p:sp>
      <p:grpSp>
        <p:nvGrpSpPr>
          <p:cNvPr id="11" name="Group 10">
            <a:extLst>
              <a:ext uri="{FF2B5EF4-FFF2-40B4-BE49-F238E27FC236}">
                <a16:creationId xmlns:a16="http://schemas.microsoft.com/office/drawing/2014/main" id="{AAF42FB8-FEBA-DB90-0C8A-1ED50B532C9F}"/>
              </a:ext>
            </a:extLst>
          </p:cNvPr>
          <p:cNvGrpSpPr/>
          <p:nvPr/>
        </p:nvGrpSpPr>
        <p:grpSpPr>
          <a:xfrm>
            <a:off x="11210459" y="120405"/>
            <a:ext cx="778701" cy="762487"/>
            <a:chOff x="5798783" y="3169923"/>
            <a:chExt cx="1212334" cy="1187090"/>
          </a:xfrm>
        </p:grpSpPr>
        <p:grpSp>
          <p:nvGrpSpPr>
            <p:cNvPr id="12" name="Group 11">
              <a:extLst>
                <a:ext uri="{FF2B5EF4-FFF2-40B4-BE49-F238E27FC236}">
                  <a16:creationId xmlns:a16="http://schemas.microsoft.com/office/drawing/2014/main" id="{E2766F96-457C-F3BF-D79A-18B7A0F1E5CB}"/>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42C9CFF9-ECE6-415B-183D-FDBBD107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ED5321DD-5F83-FB8B-8E8A-4C672900320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utoShape 2" descr="Icons and Pictograms – Making Metro">
              <a:extLst>
                <a:ext uri="{FF2B5EF4-FFF2-40B4-BE49-F238E27FC236}">
                  <a16:creationId xmlns:a16="http://schemas.microsoft.com/office/drawing/2014/main" id="{A21DEC5F-6712-4666-D774-CDB64ADBC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a:extLst>
                <a:ext uri="{FF2B5EF4-FFF2-40B4-BE49-F238E27FC236}">
                  <a16:creationId xmlns:a16="http://schemas.microsoft.com/office/drawing/2014/main" id="{BD37244E-05F4-0902-A839-542DA8521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a:extLst>
                <a:ext uri="{FF2B5EF4-FFF2-40B4-BE49-F238E27FC236}">
                  <a16:creationId xmlns:a16="http://schemas.microsoft.com/office/drawing/2014/main" id="{E7A87756-A8F0-6C43-37FA-9B46B35B20EA}"/>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
            <a:extLst>
              <a:ext uri="{FF2B5EF4-FFF2-40B4-BE49-F238E27FC236}">
                <a16:creationId xmlns:a16="http://schemas.microsoft.com/office/drawing/2014/main" id="{8A6EC4B5-EB76-9D90-1842-F92238CE5AB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13849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42</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102320" y="-20454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13" name="Group 12">
            <a:extLst>
              <a:ext uri="{FF2B5EF4-FFF2-40B4-BE49-F238E27FC236}">
                <a16:creationId xmlns:a16="http://schemas.microsoft.com/office/drawing/2014/main" id="{527E3CED-3F87-1B1C-1082-88D18D7406A5}"/>
              </a:ext>
            </a:extLst>
          </p:cNvPr>
          <p:cNvGrpSpPr/>
          <p:nvPr/>
        </p:nvGrpSpPr>
        <p:grpSpPr>
          <a:xfrm>
            <a:off x="11210459" y="120405"/>
            <a:ext cx="778701" cy="762487"/>
            <a:chOff x="5798783" y="3169923"/>
            <a:chExt cx="1212334" cy="1187090"/>
          </a:xfrm>
        </p:grpSpPr>
        <p:grpSp>
          <p:nvGrpSpPr>
            <p:cNvPr id="14" name="Group 13">
              <a:extLst>
                <a:ext uri="{FF2B5EF4-FFF2-40B4-BE49-F238E27FC236}">
                  <a16:creationId xmlns:a16="http://schemas.microsoft.com/office/drawing/2014/main" id="{D5EA1C0E-C4AD-1ED3-5F08-A9F2E7D0309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749AE989-AA9A-B51A-4ADD-6F4E971F8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946EE88A-6A03-1D83-27C7-B622417F0E2E}"/>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A76EFCDF-B19D-6C22-683D-8F55E55C2C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CDD4D340-DBAD-8EC1-C29D-70AB0FE14F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31AD5960-9582-7613-B3E0-ABD637A4B4C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FE65715E-E605-2463-20B6-104ABCA4FAD9}"/>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706537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AAED9-3CD6-71B8-1A64-8EE305C9294F}"/>
              </a:ext>
            </a:extLst>
          </p:cNvPr>
          <p:cNvSpPr>
            <a:spLocks noGrp="1"/>
          </p:cNvSpPr>
          <p:nvPr>
            <p:ph type="title"/>
          </p:nvPr>
        </p:nvSpPr>
        <p:spPr>
          <a:xfrm>
            <a:off x="317269" y="265026"/>
            <a:ext cx="9639544" cy="406734"/>
          </a:xfrm>
        </p:spPr>
        <p:txBody>
          <a:bodyPr/>
          <a:lstStyle/>
          <a:p>
            <a:r>
              <a:rPr lang="en-US">
                <a:cs typeface="Calibri"/>
              </a:rPr>
              <a:t>Explore the LB-ELA Corridor StoryMap &amp; Dashboard!</a:t>
            </a:r>
          </a:p>
        </p:txBody>
      </p:sp>
      <p:sp>
        <p:nvSpPr>
          <p:cNvPr id="2" name="Slide Number Placeholder 1">
            <a:extLst>
              <a:ext uri="{FF2B5EF4-FFF2-40B4-BE49-F238E27FC236}">
                <a16:creationId xmlns:a16="http://schemas.microsoft.com/office/drawing/2014/main" id="{A2ABB043-018E-5130-AE7E-FC00C5FC320B}"/>
              </a:ext>
            </a:extLst>
          </p:cNvPr>
          <p:cNvSpPr>
            <a:spLocks noGrp="1"/>
          </p:cNvSpPr>
          <p:nvPr>
            <p:ph type="sldNum" sz="quarter" idx="12"/>
          </p:nvPr>
        </p:nvSpPr>
        <p:spPr/>
        <p:txBody>
          <a:bodyPr/>
          <a:lstStyle/>
          <a:p>
            <a:fld id="{2429C633-AF9B-9840-B7F1-7587910FEF71}" type="slidenum">
              <a:rPr lang="en-US" smtClean="0"/>
              <a:pPr/>
              <a:t>43</a:t>
            </a:fld>
            <a:endParaRPr lang="en-US"/>
          </a:p>
        </p:txBody>
      </p:sp>
      <p:sp>
        <p:nvSpPr>
          <p:cNvPr id="5" name="TextBox 1">
            <a:extLst>
              <a:ext uri="{FF2B5EF4-FFF2-40B4-BE49-F238E27FC236}">
                <a16:creationId xmlns:a16="http://schemas.microsoft.com/office/drawing/2014/main" id="{75D5882B-709B-43AC-DBE9-CF1F67BC08B9}"/>
              </a:ext>
            </a:extLst>
          </p:cNvPr>
          <p:cNvSpPr txBox="1"/>
          <p:nvPr/>
        </p:nvSpPr>
        <p:spPr>
          <a:xfrm>
            <a:off x="4056435" y="6583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qr code with a star in the center&#10;&#10;Description automatically generated">
            <a:extLst>
              <a:ext uri="{FF2B5EF4-FFF2-40B4-BE49-F238E27FC236}">
                <a16:creationId xmlns:a16="http://schemas.microsoft.com/office/drawing/2014/main" id="{E4C23CE6-2038-7236-FCD3-F93A74738134}"/>
              </a:ext>
            </a:extLst>
          </p:cNvPr>
          <p:cNvPicPr>
            <a:picLocks noChangeAspect="1"/>
          </p:cNvPicPr>
          <p:nvPr/>
        </p:nvPicPr>
        <p:blipFill>
          <a:blip r:embed="rId3"/>
          <a:stretch>
            <a:fillRect/>
          </a:stretch>
        </p:blipFill>
        <p:spPr>
          <a:xfrm>
            <a:off x="3670149" y="4792702"/>
            <a:ext cx="1596905" cy="1596905"/>
          </a:xfrm>
          <a:prstGeom prst="rect">
            <a:avLst/>
          </a:prstGeom>
        </p:spPr>
      </p:pic>
      <p:pic>
        <p:nvPicPr>
          <p:cNvPr id="8" name="Picture 7">
            <a:extLst>
              <a:ext uri="{FF2B5EF4-FFF2-40B4-BE49-F238E27FC236}">
                <a16:creationId xmlns:a16="http://schemas.microsoft.com/office/drawing/2014/main" id="{CB0E5650-BEE0-E5F6-303D-9F5235EECAD3}"/>
              </a:ext>
            </a:extLst>
          </p:cNvPr>
          <p:cNvPicPr>
            <a:picLocks noChangeAspect="1"/>
          </p:cNvPicPr>
          <p:nvPr/>
        </p:nvPicPr>
        <p:blipFill>
          <a:blip r:embed="rId4"/>
          <a:stretch>
            <a:fillRect/>
          </a:stretch>
        </p:blipFill>
        <p:spPr>
          <a:xfrm>
            <a:off x="788856" y="1170456"/>
            <a:ext cx="5624275" cy="3365879"/>
          </a:xfrm>
          <a:prstGeom prst="rect">
            <a:avLst/>
          </a:prstGeom>
        </p:spPr>
      </p:pic>
      <p:pic>
        <p:nvPicPr>
          <p:cNvPr id="12" name="Picture 11">
            <a:extLst>
              <a:ext uri="{FF2B5EF4-FFF2-40B4-BE49-F238E27FC236}">
                <a16:creationId xmlns:a16="http://schemas.microsoft.com/office/drawing/2014/main" id="{40A0EEE5-3C1A-3E63-1B49-591A4A99AE1B}"/>
              </a:ext>
            </a:extLst>
          </p:cNvPr>
          <p:cNvPicPr>
            <a:picLocks noChangeAspect="1"/>
          </p:cNvPicPr>
          <p:nvPr/>
        </p:nvPicPr>
        <p:blipFill rotWithShape="1">
          <a:blip r:embed="rId5"/>
          <a:srcRect l="14432" r="17215"/>
          <a:stretch/>
        </p:blipFill>
        <p:spPr>
          <a:xfrm>
            <a:off x="7028166" y="1170456"/>
            <a:ext cx="4614649" cy="3450513"/>
          </a:xfrm>
          <a:prstGeom prst="rect">
            <a:avLst/>
          </a:prstGeom>
        </p:spPr>
      </p:pic>
      <p:sp>
        <p:nvSpPr>
          <p:cNvPr id="14" name="TextBox 13">
            <a:extLst>
              <a:ext uri="{FF2B5EF4-FFF2-40B4-BE49-F238E27FC236}">
                <a16:creationId xmlns:a16="http://schemas.microsoft.com/office/drawing/2014/main" id="{61F89C78-0E7D-7CE2-A80A-4C51BC6EAAAD}"/>
              </a:ext>
            </a:extLst>
          </p:cNvPr>
          <p:cNvSpPr txBox="1"/>
          <p:nvPr/>
        </p:nvSpPr>
        <p:spPr>
          <a:xfrm>
            <a:off x="5426762" y="5391099"/>
            <a:ext cx="3530839" cy="400110"/>
          </a:xfrm>
          <a:prstGeom prst="rect">
            <a:avLst/>
          </a:prstGeom>
          <a:noFill/>
        </p:spPr>
        <p:txBody>
          <a:bodyPr wrap="square" lIns="91440" tIns="45720" rIns="91440" bIns="45720" anchor="t">
            <a:spAutoFit/>
          </a:bodyPr>
          <a:lstStyle/>
          <a:p>
            <a:pPr>
              <a:spcBef>
                <a:spcPts val="1200"/>
              </a:spcBef>
            </a:pPr>
            <a:r>
              <a:rPr lang="en-US" sz="1800">
                <a:solidFill>
                  <a:srgbClr val="000000"/>
                </a:solidFill>
                <a:cs typeface="Calibri"/>
              </a:rPr>
              <a:t>Visit: </a:t>
            </a:r>
            <a:r>
              <a:rPr lang="en-US" sz="2000" b="0" i="1" strike="noStrike" baseline="0">
                <a:solidFill>
                  <a:srgbClr val="0070C0"/>
                </a:solidFill>
                <a:latin typeface="Calibri"/>
                <a:cs typeface="Calibri"/>
              </a:rPr>
              <a:t>metro.net/</a:t>
            </a:r>
            <a:r>
              <a:rPr lang="en-US" sz="2000" b="0" i="1" strike="noStrike" baseline="0" err="1">
                <a:solidFill>
                  <a:srgbClr val="0070C0"/>
                </a:solidFill>
                <a:latin typeface="Calibri"/>
                <a:cs typeface="Calibri"/>
              </a:rPr>
              <a:t>lb</a:t>
            </a:r>
            <a:r>
              <a:rPr lang="en-US" sz="2000" b="0" i="1" strike="noStrike" baseline="0">
                <a:solidFill>
                  <a:srgbClr val="0070C0"/>
                </a:solidFill>
                <a:latin typeface="Calibri"/>
                <a:cs typeface="Calibri"/>
              </a:rPr>
              <a:t>-</a:t>
            </a:r>
            <a:r>
              <a:rPr lang="en-US" sz="2000" b="0" i="1" strike="noStrike" baseline="0" err="1">
                <a:solidFill>
                  <a:srgbClr val="0070C0"/>
                </a:solidFill>
                <a:latin typeface="Calibri"/>
                <a:cs typeface="Calibri"/>
              </a:rPr>
              <a:t>ela</a:t>
            </a:r>
            <a:r>
              <a:rPr lang="en-US" sz="2000" b="0" i="1" strike="noStrike" baseline="0">
                <a:solidFill>
                  <a:srgbClr val="0070C0"/>
                </a:solidFill>
                <a:latin typeface="Calibri"/>
                <a:cs typeface="Calibri"/>
              </a:rPr>
              <a:t>-cp-hub</a:t>
            </a:r>
            <a:r>
              <a:rPr lang="en-US" sz="2000" i="1">
                <a:solidFill>
                  <a:srgbClr val="0070C0"/>
                </a:solidFill>
                <a:latin typeface="ScalaSansPro-Ita"/>
              </a:rPr>
              <a:t> </a:t>
            </a:r>
            <a:endParaRPr lang="en-US" sz="1800" b="1" i="1">
              <a:solidFill>
                <a:srgbClr val="0070C0"/>
              </a:solidFill>
              <a:cs typeface="Calibri"/>
            </a:endParaRPr>
          </a:p>
        </p:txBody>
      </p:sp>
      <p:sp>
        <p:nvSpPr>
          <p:cNvPr id="15" name="Rectangle: Rounded Corners 14">
            <a:extLst>
              <a:ext uri="{FF2B5EF4-FFF2-40B4-BE49-F238E27FC236}">
                <a16:creationId xmlns:a16="http://schemas.microsoft.com/office/drawing/2014/main" id="{A80E826A-3B27-0252-8203-FD03ED6358BA}"/>
              </a:ext>
            </a:extLst>
          </p:cNvPr>
          <p:cNvSpPr/>
          <p:nvPr/>
        </p:nvSpPr>
        <p:spPr>
          <a:xfrm>
            <a:off x="2985945" y="4620987"/>
            <a:ext cx="6251803" cy="1906720"/>
          </a:xfrm>
          <a:prstGeom prst="roundRect">
            <a:avLst/>
          </a:prstGeom>
          <a:noFill/>
          <a:ln w="3810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any&#10;&#10;Description automatically generated">
            <a:extLst>
              <a:ext uri="{FF2B5EF4-FFF2-40B4-BE49-F238E27FC236}">
                <a16:creationId xmlns:a16="http://schemas.microsoft.com/office/drawing/2014/main" id="{558E8AD6-63C4-9C0C-18AA-3F3A50F6824C}"/>
              </a:ext>
            </a:extLst>
          </p:cNvPr>
          <p:cNvPicPr>
            <a:picLocks noChangeAspect="1"/>
          </p:cNvPicPr>
          <p:nvPr/>
        </p:nvPicPr>
        <p:blipFill>
          <a:blip r:embed="rId6"/>
          <a:stretch>
            <a:fillRect/>
          </a:stretch>
        </p:blipFill>
        <p:spPr>
          <a:xfrm>
            <a:off x="3044070" y="1905000"/>
            <a:ext cx="3428393" cy="2404534"/>
          </a:xfrm>
          <a:prstGeom prst="rect">
            <a:avLst/>
          </a:prstGeom>
        </p:spPr>
      </p:pic>
    </p:spTree>
    <p:extLst>
      <p:ext uri="{BB962C8B-B14F-4D97-AF65-F5344CB8AC3E}">
        <p14:creationId xmlns:p14="http://schemas.microsoft.com/office/powerpoint/2010/main" val="4013775380"/>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103346"/>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Next Phase of Public Engagement Efforts</a:t>
            </a:r>
          </a:p>
        </p:txBody>
      </p:sp>
    </p:spTree>
    <p:extLst>
      <p:ext uri="{BB962C8B-B14F-4D97-AF65-F5344CB8AC3E}">
        <p14:creationId xmlns:p14="http://schemas.microsoft.com/office/powerpoint/2010/main" val="250817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0390E-8F3B-D053-3145-BDCF705D4E96}"/>
              </a:ext>
            </a:extLst>
          </p:cNvPr>
          <p:cNvSpPr txBox="1"/>
          <p:nvPr/>
        </p:nvSpPr>
        <p:spPr>
          <a:xfrm>
            <a:off x="11728"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CE1B3B75-5653-7694-5199-C407DF77FE19}"/>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In-Person </a:t>
            </a:r>
          </a:p>
        </p:txBody>
      </p:sp>
      <p:graphicFrame>
        <p:nvGraphicFramePr>
          <p:cNvPr id="2" name="Table 1">
            <a:extLst>
              <a:ext uri="{FF2B5EF4-FFF2-40B4-BE49-F238E27FC236}">
                <a16:creationId xmlns:a16="http://schemas.microsoft.com/office/drawing/2014/main" id="{0B8BE95A-E72B-810D-26AB-410A0CFA8B7C}"/>
              </a:ext>
            </a:extLst>
          </p:cNvPr>
          <p:cNvGraphicFramePr>
            <a:graphicFrameLocks noGrp="1"/>
          </p:cNvGraphicFramePr>
          <p:nvPr>
            <p:extLst>
              <p:ext uri="{D42A27DB-BD31-4B8C-83A1-F6EECF244321}">
                <p14:modId xmlns:p14="http://schemas.microsoft.com/office/powerpoint/2010/main" val="4219460951"/>
              </p:ext>
            </p:extLst>
          </p:nvPr>
        </p:nvGraphicFramePr>
        <p:xfrm>
          <a:off x="316775" y="1117681"/>
          <a:ext cx="9045632" cy="5221946"/>
        </p:xfrm>
        <a:graphic>
          <a:graphicData uri="http://schemas.openxmlformats.org/drawingml/2006/table">
            <a:tbl>
              <a:tblPr/>
              <a:tblGrid>
                <a:gridCol w="3632200">
                  <a:extLst>
                    <a:ext uri="{9D8B030D-6E8A-4147-A177-3AD203B41FA5}">
                      <a16:colId xmlns:a16="http://schemas.microsoft.com/office/drawing/2014/main" val="491808265"/>
                    </a:ext>
                  </a:extLst>
                </a:gridCol>
                <a:gridCol w="5413432">
                  <a:extLst>
                    <a:ext uri="{9D8B030D-6E8A-4147-A177-3AD203B41FA5}">
                      <a16:colId xmlns:a16="http://schemas.microsoft.com/office/drawing/2014/main" val="2924938605"/>
                    </a:ext>
                  </a:extLst>
                </a:gridCol>
              </a:tblGrid>
              <a:tr h="467066">
                <a:tc>
                  <a:txBody>
                    <a:bodyPr/>
                    <a:lstStyle/>
                    <a:p>
                      <a:pPr algn="l" fontAlgn="base"/>
                      <a:r>
                        <a:rPr lang="en-US" sz="1800" b="1" i="0">
                          <a:solidFill>
                            <a:srgbClr val="FFFFFF"/>
                          </a:solidFill>
                          <a:effectLst/>
                          <a:latin typeface="Calibri"/>
                        </a:rPr>
                        <a:t>In-Person  </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tc>
                  <a:txBody>
                    <a:bodyPr/>
                    <a:lstStyle/>
                    <a:p>
                      <a:pPr algn="l" fontAlgn="base"/>
                      <a:r>
                        <a:rPr lang="en-US" sz="1800" b="1" i="0">
                          <a:solidFill>
                            <a:srgbClr val="FFFFFF"/>
                          </a:solidFill>
                          <a:effectLst/>
                          <a:latin typeface="Calibri"/>
                        </a:rPr>
                        <a:t>Meeting Location</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extLst>
                  <a:ext uri="{0D108BD9-81ED-4DB2-BD59-A6C34878D82A}">
                    <a16:rowId xmlns:a16="http://schemas.microsoft.com/office/drawing/2014/main" val="1420029735"/>
                  </a:ext>
                </a:extLst>
              </a:tr>
              <a:tr h="1188720">
                <a:tc>
                  <a:txBody>
                    <a:bodyPr/>
                    <a:lstStyle/>
                    <a:p>
                      <a:pPr algn="l" fontAlgn="base"/>
                      <a:r>
                        <a:rPr lang="en-US" sz="1800" b="1" i="0" u="none" strike="noStrike">
                          <a:solidFill>
                            <a:srgbClr val="000000"/>
                          </a:solidFill>
                          <a:effectLst/>
                          <a:latin typeface="+mn-lt"/>
                        </a:rPr>
                        <a:t>COMMERCE</a:t>
                      </a:r>
                    </a:p>
                    <a:p>
                      <a:pPr algn="l" fontAlgn="base"/>
                      <a:r>
                        <a:rPr lang="en-US" sz="1800" b="0" i="0" u="none" strike="noStrike">
                          <a:solidFill>
                            <a:srgbClr val="000000"/>
                          </a:solidFill>
                          <a:effectLst/>
                          <a:latin typeface="+mn-lt"/>
                        </a:rPr>
                        <a:t>Thursday, February 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fontAlgn="base"/>
                      <a:r>
                        <a:rPr lang="en-US" sz="1800" b="1">
                          <a:effectLst/>
                          <a:latin typeface="Calibri" panose="020F0502020204030204" pitchFamily="34" charset="0"/>
                        </a:rPr>
                        <a:t>Bristow Park Community Center​</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1466 S McDonnell Ave</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Commerce, CA 90040</a:t>
                      </a: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8437155"/>
                  </a:ext>
                </a:extLst>
              </a:tr>
              <a:tr h="1188720">
                <a:tc>
                  <a:txBody>
                    <a:bodyPr/>
                    <a:lstStyle/>
                    <a:p>
                      <a:pPr algn="l" fontAlgn="base"/>
                      <a:r>
                        <a:rPr lang="en-US" sz="1800" b="1" i="0">
                          <a:solidFill>
                            <a:srgbClr val="000000"/>
                          </a:solidFill>
                          <a:effectLst/>
                          <a:latin typeface="+mn-lt"/>
                        </a:rPr>
                        <a:t>LYNWOOD</a:t>
                      </a:r>
                    </a:p>
                    <a:p>
                      <a:pPr algn="l" fontAlgn="base"/>
                      <a:r>
                        <a:rPr lang="en-US" sz="1800" b="0" i="0" u="none" strike="noStrike">
                          <a:solidFill>
                            <a:srgbClr val="000000"/>
                          </a:solidFill>
                          <a:effectLst/>
                          <a:latin typeface="+mn-lt"/>
                        </a:rPr>
                        <a:t>Wed., February 7, 2024 </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Bateman Hall</a:t>
                      </a:r>
                      <a:endParaRPr lang="en-US" sz="1800">
                        <a:effectLst/>
                      </a:endParaRPr>
                    </a:p>
                    <a:p>
                      <a:pPr fontAlgn="base"/>
                      <a:r>
                        <a:rPr lang="en-US" sz="1800">
                          <a:effectLst/>
                          <a:latin typeface="Calibri" panose="020F0502020204030204" pitchFamily="34" charset="0"/>
                        </a:rPr>
                        <a:t>11331 Ernestine Ave</a:t>
                      </a:r>
                    </a:p>
                    <a:p>
                      <a:pPr fontAlgn="base"/>
                      <a:r>
                        <a:rPr lang="en-US" sz="1800">
                          <a:effectLst/>
                          <a:latin typeface="Calibri" panose="020F0502020204030204" pitchFamily="34" charset="0"/>
                        </a:rPr>
                        <a:t>Lynwood, CA 90262</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178379769"/>
                  </a:ext>
                </a:extLst>
              </a:tr>
              <a:tr h="1188720">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Monday, February 12, 2024</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6-8pm</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Museum of Latin American</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Art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628 Alamitos Ave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 CA 90802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039663295"/>
                  </a:ext>
                </a:extLst>
              </a:tr>
              <a:tr h="1188720">
                <a:tc>
                  <a:txBody>
                    <a:bodyPr/>
                    <a:lstStyle/>
                    <a:p>
                      <a:pPr algn="l" fontAlgn="base"/>
                      <a:r>
                        <a:rPr lang="en-US" sz="1800" b="1" i="0" u="none" strike="noStrike">
                          <a:solidFill>
                            <a:srgbClr val="000000"/>
                          </a:solidFill>
                          <a:effectLst/>
                          <a:latin typeface="+mn-lt"/>
                        </a:rPr>
                        <a:t>COMPTON</a:t>
                      </a:r>
                      <a:r>
                        <a:rPr lang="en-US" sz="1800" b="0" i="0">
                          <a:solidFill>
                            <a:srgbClr val="000000"/>
                          </a:solidFill>
                          <a:effectLst/>
                          <a:latin typeface="+mn-lt"/>
                        </a:rPr>
                        <a:t>​</a:t>
                      </a:r>
                    </a:p>
                    <a:p>
                      <a:pPr algn="l" fontAlgn="base"/>
                      <a:r>
                        <a:rPr lang="en-US" sz="1800" b="0" i="0" u="none" strike="noStrike">
                          <a:solidFill>
                            <a:srgbClr val="000000"/>
                          </a:solidFill>
                          <a:effectLst/>
                          <a:latin typeface="+mn-lt"/>
                        </a:rPr>
                        <a:t>Wed., February 21,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East Rancho Dominguez Park</a:t>
                      </a:r>
                      <a:endParaRPr lang="en-US" sz="1800">
                        <a:effectLst/>
                      </a:endParaRPr>
                    </a:p>
                    <a:p>
                      <a:pPr fontAlgn="base"/>
                      <a:r>
                        <a:rPr lang="en-US" sz="1800">
                          <a:effectLst/>
                          <a:latin typeface="Calibri" panose="020F0502020204030204" pitchFamily="34" charset="0"/>
                        </a:rPr>
                        <a:t>15116 Atlantic Ave</a:t>
                      </a:r>
                    </a:p>
                    <a:p>
                      <a:pPr fontAlgn="base"/>
                      <a:r>
                        <a:rPr lang="en-US" sz="1800">
                          <a:effectLst/>
                          <a:latin typeface="Calibri" panose="020F0502020204030204" pitchFamily="34" charset="0"/>
                        </a:rPr>
                        <a:t>East Compton, CA 90221</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73382839"/>
                  </a:ext>
                </a:extLst>
              </a:tr>
            </a:tbl>
          </a:graphicData>
        </a:graphic>
      </p:graphicFrame>
      <p:pic>
        <p:nvPicPr>
          <p:cNvPr id="3" name="Graphic 2" descr="Social network with solid fill">
            <a:extLst>
              <a:ext uri="{FF2B5EF4-FFF2-40B4-BE49-F238E27FC236}">
                <a16:creationId xmlns:a16="http://schemas.microsoft.com/office/drawing/2014/main" id="{C23DCD7D-5694-8C0E-0B85-7455430B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BB117E05-91E2-7F78-E39A-6931BB4BBB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7" name="Picture 6">
            <a:extLst>
              <a:ext uri="{FF2B5EF4-FFF2-40B4-BE49-F238E27FC236}">
                <a16:creationId xmlns:a16="http://schemas.microsoft.com/office/drawing/2014/main" id="{9E2CBD74-4AEE-6DB3-BA75-16416E430E9D}"/>
              </a:ext>
            </a:extLst>
          </p:cNvPr>
          <p:cNvPicPr>
            <a:picLocks noChangeAspect="1"/>
          </p:cNvPicPr>
          <p:nvPr/>
        </p:nvPicPr>
        <p:blipFill>
          <a:blip r:embed="rId7"/>
          <a:stretch>
            <a:fillRect/>
          </a:stretch>
        </p:blipFill>
        <p:spPr>
          <a:xfrm>
            <a:off x="9561423" y="1053107"/>
            <a:ext cx="2478902" cy="5458858"/>
          </a:xfrm>
          <a:prstGeom prst="rect">
            <a:avLst/>
          </a:prstGeom>
        </p:spPr>
      </p:pic>
      <p:sp>
        <p:nvSpPr>
          <p:cNvPr id="6" name="TextBox 1">
            <a:extLst>
              <a:ext uri="{FF2B5EF4-FFF2-40B4-BE49-F238E27FC236}">
                <a16:creationId xmlns:a16="http://schemas.microsoft.com/office/drawing/2014/main" id="{0D317231-783A-DB2B-F0F9-C8359A3D2988}"/>
              </a:ext>
            </a:extLst>
          </p:cNvPr>
          <p:cNvSpPr txBox="1"/>
          <p:nvPr/>
        </p:nvSpPr>
        <p:spPr>
          <a:xfrm>
            <a:off x="3984811" y="65765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584890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EA7E-A67C-9E20-CE17-CF7F4A5E8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A089A8-3B51-5D62-1A85-594794B4B1B8}"/>
              </a:ext>
            </a:extLst>
          </p:cNvPr>
          <p:cNvSpPr txBox="1"/>
          <p:nvPr/>
        </p:nvSpPr>
        <p:spPr>
          <a:xfrm>
            <a:off x="34306"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62A7AEDF-7CAB-A149-AAAD-7556A6C8A211}"/>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Virtual</a:t>
            </a:r>
            <a:r>
              <a:rPr lang="en-US" b="0" i="1"/>
              <a:t> </a:t>
            </a:r>
          </a:p>
        </p:txBody>
      </p:sp>
      <p:graphicFrame>
        <p:nvGraphicFramePr>
          <p:cNvPr id="5" name="Table 4">
            <a:extLst>
              <a:ext uri="{FF2B5EF4-FFF2-40B4-BE49-F238E27FC236}">
                <a16:creationId xmlns:a16="http://schemas.microsoft.com/office/drawing/2014/main" id="{DC99D9DC-7029-BF95-3905-997B0E75CFA7}"/>
              </a:ext>
            </a:extLst>
          </p:cNvPr>
          <p:cNvGraphicFramePr>
            <a:graphicFrameLocks noGrp="1"/>
          </p:cNvGraphicFramePr>
          <p:nvPr>
            <p:extLst>
              <p:ext uri="{D42A27DB-BD31-4B8C-83A1-F6EECF244321}">
                <p14:modId xmlns:p14="http://schemas.microsoft.com/office/powerpoint/2010/main" val="3158120921"/>
              </p:ext>
            </p:extLst>
          </p:nvPr>
        </p:nvGraphicFramePr>
        <p:xfrm>
          <a:off x="324513" y="1019370"/>
          <a:ext cx="9151996" cy="5587746"/>
        </p:xfrm>
        <a:graphic>
          <a:graphicData uri="http://schemas.openxmlformats.org/drawingml/2006/table">
            <a:tbl>
              <a:tblPr firstRow="1" bandRow="1">
                <a:tableStyleId>{5C22544A-7EE6-4342-B048-85BDC9FD1C3A}</a:tableStyleId>
              </a:tblPr>
              <a:tblGrid>
                <a:gridCol w="3356619">
                  <a:extLst>
                    <a:ext uri="{9D8B030D-6E8A-4147-A177-3AD203B41FA5}">
                      <a16:colId xmlns:a16="http://schemas.microsoft.com/office/drawing/2014/main" val="3729830840"/>
                    </a:ext>
                  </a:extLst>
                </a:gridCol>
                <a:gridCol w="2939059">
                  <a:extLst>
                    <a:ext uri="{9D8B030D-6E8A-4147-A177-3AD203B41FA5}">
                      <a16:colId xmlns:a16="http://schemas.microsoft.com/office/drawing/2014/main" val="554472479"/>
                    </a:ext>
                  </a:extLst>
                </a:gridCol>
                <a:gridCol w="2856318">
                  <a:extLst>
                    <a:ext uri="{9D8B030D-6E8A-4147-A177-3AD203B41FA5}">
                      <a16:colId xmlns:a16="http://schemas.microsoft.com/office/drawing/2014/main" val="3729643668"/>
                    </a:ext>
                  </a:extLst>
                </a:gridCol>
              </a:tblGrid>
              <a:tr h="467106">
                <a:tc>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Virtual</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gridSpan="2">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 Local Streaming Sites</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hMerge="1">
                  <a:txBody>
                    <a:bodyPr/>
                    <a:lstStyle/>
                    <a:p>
                      <a:pPr marL="0" algn="l" rtl="0" eaLnBrk="1" fontAlgn="base" latinLnBrk="0" hangingPunct="1">
                        <a:spcBef>
                          <a:spcPts val="0"/>
                        </a:spcBef>
                        <a:spcAft>
                          <a:spcPts val="0"/>
                        </a:spcAft>
                      </a:pP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extLst>
                  <a:ext uri="{0D108BD9-81ED-4DB2-BD59-A6C34878D82A}">
                    <a16:rowId xmlns:a16="http://schemas.microsoft.com/office/drawing/2014/main" val="3180587613"/>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#1 – Lunch</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Thursday, February </a:t>
                      </a:r>
                      <a:r>
                        <a:rPr lang="en-US" sz="1600" b="0" i="0" u="none" strike="noStrike" kern="1200">
                          <a:solidFill>
                            <a:srgbClr val="000000"/>
                          </a:solidFill>
                          <a:effectLst/>
                          <a:latin typeface="+mn-lt"/>
                        </a:rPr>
                        <a:t>1</a:t>
                      </a:r>
                      <a:r>
                        <a:rPr lang="en-US" sz="1600" b="0" i="0" u="none" strike="noStrike" kern="1200">
                          <a:solidFill>
                            <a:srgbClr val="000000"/>
                          </a:solidFill>
                          <a:effectLst/>
                          <a:latin typeface="Calibri"/>
                        </a:rPr>
                        <a:t>,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12-2pm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EAST LOS ANGELES</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East Los Angeles College </a:t>
                      </a:r>
                      <a:endParaRPr lang="en-US" sz="16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(ELA campus)</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1301 Avenida Cesar Chavez</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Monterey Park, CA 91754</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endParaRPr lang="en-US" sz="13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805153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mn-lt"/>
                        </a:rPr>
                        <a:t>MEETING #2 – Weekend</a:t>
                      </a:r>
                      <a:endParaRPr lang="en-US"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Saturday, February 3, 2024</a:t>
                      </a:r>
                      <a:endParaRPr lang="en-US" sz="1600" b="0" i="0" u="none" strike="noStrike">
                        <a:effectLst/>
                        <a:latin typeface="+mn-lt"/>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10-11:30am</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SOUTH GATE</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East Los Angeles College </a:t>
                      </a:r>
                      <a:br>
                        <a:rPr lang="en-US" sz="1600" b="0" i="0" u="none" strike="noStrike" kern="1200">
                          <a:solidFill>
                            <a:schemeClr val="dk1"/>
                          </a:solidFill>
                          <a:effectLst/>
                          <a:latin typeface="Arial" panose="020B0604020202020204" pitchFamily="34" charset="0"/>
                        </a:rPr>
                      </a:br>
                      <a:r>
                        <a:rPr lang="en-US" sz="1600" b="0" i="0" u="none" strike="noStrike" kern="1200">
                          <a:solidFill>
                            <a:srgbClr val="000000"/>
                          </a:solidFill>
                          <a:effectLst/>
                          <a:latin typeface="+mn-lt"/>
                        </a:rPr>
                        <a:t>South Gate Campus</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2340 Firestone Blvd.</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South Gate, CA 90280</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a:effectLst/>
                          <a:latin typeface="+mn-lt"/>
                        </a:rPr>
                        <a:t>LONG BEACH</a:t>
                      </a:r>
                    </a:p>
                    <a:p>
                      <a:pPr marL="0" algn="l" rtl="0" eaLnBrk="1" fontAlgn="ctr" latinLnBrk="0" hangingPunct="1">
                        <a:spcBef>
                          <a:spcPts val="0"/>
                        </a:spcBef>
                        <a:spcAft>
                          <a:spcPts val="0"/>
                        </a:spcAft>
                      </a:pPr>
                      <a:r>
                        <a:rPr lang="en-US" sz="1600" b="0" i="0" u="none" strike="noStrike">
                          <a:effectLst/>
                          <a:latin typeface="+mn-lt"/>
                        </a:rPr>
                        <a:t>Salvation Army Community Ctr</a:t>
                      </a:r>
                    </a:p>
                    <a:p>
                      <a:pPr marL="0" algn="l" rtl="0" eaLnBrk="1" fontAlgn="ctr" latinLnBrk="0" hangingPunct="1">
                        <a:spcBef>
                          <a:spcPts val="0"/>
                        </a:spcBef>
                        <a:spcAft>
                          <a:spcPts val="0"/>
                        </a:spcAft>
                      </a:pPr>
                      <a:r>
                        <a:rPr lang="en-US" sz="1600" b="0" i="0" u="none" strike="noStrike">
                          <a:effectLst/>
                          <a:latin typeface="+mn-lt"/>
                        </a:rPr>
                        <a:t>3000 Long Beach Blvd.</a:t>
                      </a:r>
                    </a:p>
                    <a:p>
                      <a:pPr marL="0" algn="l" rtl="0" eaLnBrk="1" fontAlgn="ctr" latinLnBrk="0" hangingPunct="1">
                        <a:spcBef>
                          <a:spcPts val="0"/>
                        </a:spcBef>
                        <a:spcAft>
                          <a:spcPts val="0"/>
                        </a:spcAft>
                      </a:pPr>
                      <a:r>
                        <a:rPr lang="en-US" sz="1600" b="0" i="0" u="none" strike="noStrike">
                          <a:effectLst/>
                          <a:latin typeface="+mn-lt"/>
                        </a:rPr>
                        <a:t>Long Beach, CA 90807</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37719528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Virtual Meeting #3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Monday, February 5, 2024</a:t>
                      </a:r>
                      <a:endParaRPr lang="en-US" sz="20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20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LONG BEACH</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Cabrillo High School</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2001 Santa Fe Ave.</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Long Beach, CA 90810</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endParaRPr lang="en-US"/>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678186775"/>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#4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Wednesday, Feb. 13,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MAYWOOD</a:t>
                      </a:r>
                      <a:br>
                        <a:rPr lang="en-US" sz="1800" b="1" i="0" u="none" strike="noStrike" kern="1200">
                          <a:solidFill>
                            <a:srgbClr val="000000"/>
                          </a:solidFill>
                          <a:effectLst/>
                          <a:latin typeface="Calibri"/>
                        </a:rPr>
                      </a:br>
                      <a:r>
                        <a:rPr lang="en-US" sz="1600" b="0" i="0" u="none" strike="noStrike" kern="1200">
                          <a:solidFill>
                            <a:srgbClr val="000000"/>
                          </a:solidFill>
                          <a:effectLst/>
                          <a:latin typeface="Calibri"/>
                        </a:rPr>
                        <a:t>Southeast Rio Vista YMCA</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4801 E. 58th St.</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Maywood, CA 90270</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DOWNEY</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Rancho Los Amigos National Rehabilitation Center</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7601 Imperial Hwy</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Downey, CA 90242</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128768380"/>
                  </a:ext>
                </a:extLst>
              </a:tr>
            </a:tbl>
          </a:graphicData>
        </a:graphic>
      </p:graphicFrame>
      <p:pic>
        <p:nvPicPr>
          <p:cNvPr id="2" name="Graphic 1" descr="Social network with solid fill">
            <a:extLst>
              <a:ext uri="{FF2B5EF4-FFF2-40B4-BE49-F238E27FC236}">
                <a16:creationId xmlns:a16="http://schemas.microsoft.com/office/drawing/2014/main" id="{04FAD69D-5923-1ACC-EA12-8F91C2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6E502124-3BFB-AC95-85D4-A442780D5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6" name="Picture 5">
            <a:extLst>
              <a:ext uri="{FF2B5EF4-FFF2-40B4-BE49-F238E27FC236}">
                <a16:creationId xmlns:a16="http://schemas.microsoft.com/office/drawing/2014/main" id="{12ACFF30-CA6C-85CB-D518-8A9D322F2C78}"/>
              </a:ext>
            </a:extLst>
          </p:cNvPr>
          <p:cNvPicPr>
            <a:picLocks noChangeAspect="1"/>
          </p:cNvPicPr>
          <p:nvPr/>
        </p:nvPicPr>
        <p:blipFill>
          <a:blip r:embed="rId7"/>
          <a:stretch>
            <a:fillRect/>
          </a:stretch>
        </p:blipFill>
        <p:spPr>
          <a:xfrm>
            <a:off x="9561423" y="1117681"/>
            <a:ext cx="2478902" cy="5458858"/>
          </a:xfrm>
          <a:prstGeom prst="rect">
            <a:avLst/>
          </a:prstGeom>
        </p:spPr>
      </p:pic>
      <p:sp>
        <p:nvSpPr>
          <p:cNvPr id="7" name="TextBox 1">
            <a:extLst>
              <a:ext uri="{FF2B5EF4-FFF2-40B4-BE49-F238E27FC236}">
                <a16:creationId xmlns:a16="http://schemas.microsoft.com/office/drawing/2014/main" id="{61D0AABB-5658-BD3C-E31D-32F787554824}"/>
              </a:ext>
            </a:extLst>
          </p:cNvPr>
          <p:cNvSpPr txBox="1"/>
          <p:nvPr/>
        </p:nvSpPr>
        <p:spPr>
          <a:xfrm>
            <a:off x="3984811" y="661714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551167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588-3FAC-8163-1A0F-C88B2804865D}"/>
              </a:ext>
            </a:extLst>
          </p:cNvPr>
          <p:cNvSpPr>
            <a:spLocks noGrp="1"/>
          </p:cNvSpPr>
          <p:nvPr>
            <p:ph type="title"/>
          </p:nvPr>
        </p:nvSpPr>
        <p:spPr>
          <a:xfrm>
            <a:off x="151675" y="255524"/>
            <a:ext cx="9045633" cy="429145"/>
          </a:xfrm>
        </p:spPr>
        <p:txBody>
          <a:bodyPr/>
          <a:lstStyle/>
          <a:p>
            <a:r>
              <a:rPr lang="en-US"/>
              <a:t>Find us at Information Booths &amp; Pop-Ups</a:t>
            </a:r>
          </a:p>
        </p:txBody>
      </p:sp>
      <p:sp>
        <p:nvSpPr>
          <p:cNvPr id="4" name="Slide Number Placeholder 3">
            <a:extLst>
              <a:ext uri="{FF2B5EF4-FFF2-40B4-BE49-F238E27FC236}">
                <a16:creationId xmlns:a16="http://schemas.microsoft.com/office/drawing/2014/main" id="{40486628-53BE-7FD7-8061-5444F6FEE828}"/>
              </a:ext>
            </a:extLst>
          </p:cNvPr>
          <p:cNvSpPr>
            <a:spLocks noGrp="1"/>
          </p:cNvSpPr>
          <p:nvPr>
            <p:ph type="sldNum" sz="quarter" idx="12"/>
          </p:nvPr>
        </p:nvSpPr>
        <p:spPr/>
        <p:txBody>
          <a:bodyPr/>
          <a:lstStyle/>
          <a:p>
            <a:fld id="{2429C633-AF9B-9840-B7F1-7587910FEF71}" type="slidenum">
              <a:rPr lang="en-US" smtClean="0"/>
              <a:pPr/>
              <a:t>47</a:t>
            </a:fld>
            <a:endParaRPr lang="en-US"/>
          </a:p>
        </p:txBody>
      </p:sp>
      <p:grpSp>
        <p:nvGrpSpPr>
          <p:cNvPr id="5" name="Group 4">
            <a:extLst>
              <a:ext uri="{FF2B5EF4-FFF2-40B4-BE49-F238E27FC236}">
                <a16:creationId xmlns:a16="http://schemas.microsoft.com/office/drawing/2014/main" id="{AC039A87-4A32-8701-B6DA-8F4691A07F78}"/>
              </a:ext>
            </a:extLst>
          </p:cNvPr>
          <p:cNvGrpSpPr/>
          <p:nvPr/>
        </p:nvGrpSpPr>
        <p:grpSpPr>
          <a:xfrm>
            <a:off x="301717" y="1207702"/>
            <a:ext cx="1372791" cy="785404"/>
            <a:chOff x="272572" y="3252638"/>
            <a:chExt cx="692168" cy="431494"/>
          </a:xfrm>
        </p:grpSpPr>
        <p:pic>
          <p:nvPicPr>
            <p:cNvPr id="6" name="Graphic 5" descr="Kiosk with solid fill">
              <a:extLst>
                <a:ext uri="{FF2B5EF4-FFF2-40B4-BE49-F238E27FC236}">
                  <a16:creationId xmlns:a16="http://schemas.microsoft.com/office/drawing/2014/main" id="{C5C2D0A0-8098-BE5F-9A0B-13D14C9CD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7" name="Graphic 6" descr="Child with balloon with solid fill">
              <a:extLst>
                <a:ext uri="{FF2B5EF4-FFF2-40B4-BE49-F238E27FC236}">
                  <a16:creationId xmlns:a16="http://schemas.microsoft.com/office/drawing/2014/main" id="{6D5353F1-D0EE-921C-B4CF-66B1392247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grpSp>
        <p:nvGrpSpPr>
          <p:cNvPr id="8" name="Group 7">
            <a:extLst>
              <a:ext uri="{FF2B5EF4-FFF2-40B4-BE49-F238E27FC236}">
                <a16:creationId xmlns:a16="http://schemas.microsoft.com/office/drawing/2014/main" id="{2BCA147C-30A8-5FD6-304D-949327A9D642}"/>
              </a:ext>
            </a:extLst>
          </p:cNvPr>
          <p:cNvGrpSpPr/>
          <p:nvPr/>
        </p:nvGrpSpPr>
        <p:grpSpPr>
          <a:xfrm>
            <a:off x="314766" y="3483249"/>
            <a:ext cx="1541932" cy="833911"/>
            <a:chOff x="248337" y="4878799"/>
            <a:chExt cx="872585" cy="476752"/>
          </a:xfrm>
        </p:grpSpPr>
        <p:pic>
          <p:nvPicPr>
            <p:cNvPr id="9" name="Graphic 8" descr="Park scene with solid fill">
              <a:extLst>
                <a:ext uri="{FF2B5EF4-FFF2-40B4-BE49-F238E27FC236}">
                  <a16:creationId xmlns:a16="http://schemas.microsoft.com/office/drawing/2014/main" id="{DF864139-45A9-5A83-C4D5-FE2113718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036" y="4878799"/>
              <a:ext cx="462886" cy="462886"/>
            </a:xfrm>
            <a:prstGeom prst="rect">
              <a:avLst/>
            </a:prstGeom>
          </p:spPr>
        </p:pic>
        <p:pic>
          <p:nvPicPr>
            <p:cNvPr id="10" name="Graphic 9" descr="Kiosk with solid fill">
              <a:extLst>
                <a:ext uri="{FF2B5EF4-FFF2-40B4-BE49-F238E27FC236}">
                  <a16:creationId xmlns:a16="http://schemas.microsoft.com/office/drawing/2014/main" id="{EA3E55EC-52D3-FD87-E66F-8BCC8B6B6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337" y="4906531"/>
              <a:ext cx="449020" cy="449020"/>
            </a:xfrm>
            <a:prstGeom prst="rect">
              <a:avLst/>
            </a:prstGeom>
          </p:spPr>
        </p:pic>
      </p:grpSp>
      <p:sp>
        <p:nvSpPr>
          <p:cNvPr id="11" name="TextBox 10">
            <a:extLst>
              <a:ext uri="{FF2B5EF4-FFF2-40B4-BE49-F238E27FC236}">
                <a16:creationId xmlns:a16="http://schemas.microsoft.com/office/drawing/2014/main" id="{53B6C04A-6002-C984-0FAB-4976C449B211}"/>
              </a:ext>
            </a:extLst>
          </p:cNvPr>
          <p:cNvSpPr txBox="1"/>
          <p:nvPr/>
        </p:nvSpPr>
        <p:spPr>
          <a:xfrm>
            <a:off x="314766" y="2149384"/>
            <a:ext cx="2951399" cy="677108"/>
          </a:xfrm>
          <a:prstGeom prst="rect">
            <a:avLst/>
          </a:prstGeom>
          <a:noFill/>
        </p:spPr>
        <p:txBody>
          <a:bodyPr wrap="square" rtlCol="0">
            <a:spAutoFit/>
          </a:bodyPr>
          <a:lstStyle/>
          <a:p>
            <a:r>
              <a:rPr lang="en-US" sz="2000" b="1"/>
              <a:t>Information Booths</a:t>
            </a:r>
            <a:endParaRPr lang="en-US" b="1"/>
          </a:p>
          <a:p>
            <a:r>
              <a:rPr lang="en-US" i="1"/>
              <a:t>Local community events</a:t>
            </a:r>
            <a:endParaRPr lang="en-US" sz="1600" i="1"/>
          </a:p>
        </p:txBody>
      </p:sp>
      <p:sp>
        <p:nvSpPr>
          <p:cNvPr id="12" name="TextBox 11">
            <a:extLst>
              <a:ext uri="{FF2B5EF4-FFF2-40B4-BE49-F238E27FC236}">
                <a16:creationId xmlns:a16="http://schemas.microsoft.com/office/drawing/2014/main" id="{8E5B19C6-1752-F321-62FA-E038EF02B67F}"/>
              </a:ext>
            </a:extLst>
          </p:cNvPr>
          <p:cNvSpPr txBox="1"/>
          <p:nvPr/>
        </p:nvSpPr>
        <p:spPr>
          <a:xfrm>
            <a:off x="301717" y="4360258"/>
            <a:ext cx="3892573" cy="677108"/>
          </a:xfrm>
          <a:prstGeom prst="rect">
            <a:avLst/>
          </a:prstGeom>
          <a:noFill/>
        </p:spPr>
        <p:txBody>
          <a:bodyPr wrap="square" rtlCol="0">
            <a:spAutoFit/>
          </a:bodyPr>
          <a:lstStyle/>
          <a:p>
            <a:r>
              <a:rPr lang="en-US" sz="2000" b="1"/>
              <a:t>Pop-Ups at Activity Centers</a:t>
            </a:r>
          </a:p>
          <a:p>
            <a:r>
              <a:rPr lang="en-US" i="1"/>
              <a:t>Transit stations/stops, markets, other</a:t>
            </a:r>
            <a:endParaRPr lang="en-US" sz="1600" i="1"/>
          </a:p>
        </p:txBody>
      </p:sp>
      <p:pic>
        <p:nvPicPr>
          <p:cNvPr id="3" name="Graphic 2" descr="Social network with solid fill">
            <a:extLst>
              <a:ext uri="{FF2B5EF4-FFF2-40B4-BE49-F238E27FC236}">
                <a16:creationId xmlns:a16="http://schemas.microsoft.com/office/drawing/2014/main" id="{6262B917-4538-98E6-2701-3105DE8045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0628" y="63500"/>
            <a:ext cx="889697" cy="824099"/>
          </a:xfrm>
          <a:prstGeom prst="rect">
            <a:avLst/>
          </a:prstGeom>
        </p:spPr>
      </p:pic>
      <p:sp>
        <p:nvSpPr>
          <p:cNvPr id="13" name="TextBox 1">
            <a:extLst>
              <a:ext uri="{FF2B5EF4-FFF2-40B4-BE49-F238E27FC236}">
                <a16:creationId xmlns:a16="http://schemas.microsoft.com/office/drawing/2014/main" id="{C9B5FC72-AB89-FA23-20E1-2787BE936EAD}"/>
              </a:ext>
            </a:extLst>
          </p:cNvPr>
          <p:cNvSpPr txBox="1"/>
          <p:nvPr/>
        </p:nvSpPr>
        <p:spPr>
          <a:xfrm>
            <a:off x="4273562" y="659676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5" name="Group 14">
            <a:extLst>
              <a:ext uri="{FF2B5EF4-FFF2-40B4-BE49-F238E27FC236}">
                <a16:creationId xmlns:a16="http://schemas.microsoft.com/office/drawing/2014/main" id="{0692D9C5-C8C4-7190-64CE-1FE5381840A6}"/>
              </a:ext>
            </a:extLst>
          </p:cNvPr>
          <p:cNvGrpSpPr/>
          <p:nvPr/>
        </p:nvGrpSpPr>
        <p:grpSpPr>
          <a:xfrm>
            <a:off x="9724751" y="368498"/>
            <a:ext cx="742889" cy="425023"/>
            <a:chOff x="272572" y="3252638"/>
            <a:chExt cx="692168" cy="431494"/>
          </a:xfrm>
        </p:grpSpPr>
        <p:pic>
          <p:nvPicPr>
            <p:cNvPr id="16" name="Graphic 15" descr="Kiosk with solid fill">
              <a:extLst>
                <a:ext uri="{FF2B5EF4-FFF2-40B4-BE49-F238E27FC236}">
                  <a16:creationId xmlns:a16="http://schemas.microsoft.com/office/drawing/2014/main" id="{C817B978-BA34-8669-0775-68DD2EB90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17" name="Graphic 16" descr="Child with balloon with solid fill">
              <a:extLst>
                <a:ext uri="{FF2B5EF4-FFF2-40B4-BE49-F238E27FC236}">
                  <a16:creationId xmlns:a16="http://schemas.microsoft.com/office/drawing/2014/main" id="{4F6DD897-311B-E035-9A40-362DA2835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pic>
        <p:nvPicPr>
          <p:cNvPr id="18" name="Graphic 17" descr="Park scene with solid fill">
            <a:extLst>
              <a:ext uri="{FF2B5EF4-FFF2-40B4-BE49-F238E27FC236}">
                <a16:creationId xmlns:a16="http://schemas.microsoft.com/office/drawing/2014/main" id="{F8EEF54D-E650-C0F3-4519-A4E06AB37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3773" y="140225"/>
            <a:ext cx="682988" cy="676056"/>
          </a:xfrm>
          <a:prstGeom prst="rect">
            <a:avLst/>
          </a:prstGeom>
        </p:spPr>
      </p:pic>
      <p:sp>
        <p:nvSpPr>
          <p:cNvPr id="20" name="TextBox 19">
            <a:extLst>
              <a:ext uri="{FF2B5EF4-FFF2-40B4-BE49-F238E27FC236}">
                <a16:creationId xmlns:a16="http://schemas.microsoft.com/office/drawing/2014/main" id="{DF65E847-2298-86B7-A94D-4C9D2756A6C5}"/>
              </a:ext>
            </a:extLst>
          </p:cNvPr>
          <p:cNvSpPr txBox="1"/>
          <p:nvPr/>
        </p:nvSpPr>
        <p:spPr>
          <a:xfrm>
            <a:off x="8545167" y="4497539"/>
            <a:ext cx="6100618" cy="402546"/>
          </a:xfrm>
          <a:prstGeom prst="rect">
            <a:avLst/>
          </a:prstGeom>
          <a:noFill/>
        </p:spPr>
        <p:txBody>
          <a:bodyPr wrap="square" lIns="91440" tIns="45720" rIns="91440" bIns="45720" anchor="t">
            <a:spAutoFit/>
          </a:bodyPr>
          <a:lstStyle/>
          <a:p>
            <a:pPr marL="228600">
              <a:lnSpc>
                <a:spcPct val="120000"/>
              </a:lnSpc>
            </a:pPr>
            <a:r>
              <a:rPr lang="en-US" sz="1600">
                <a:solidFill>
                  <a:srgbClr val="000000"/>
                </a:solidFill>
                <a:cs typeface="Calibri"/>
              </a:rPr>
              <a:t>Visit: </a:t>
            </a:r>
            <a:r>
              <a:rPr lang="en-US" sz="1800" b="0" i="1" strike="noStrike" baseline="0">
                <a:solidFill>
                  <a:srgbClr val="0070C0"/>
                </a:solidFill>
                <a:latin typeface="Calibri"/>
                <a:cs typeface="Calibri"/>
              </a:rPr>
              <a:t>metro.net/</a:t>
            </a:r>
            <a:r>
              <a:rPr lang="en-US" sz="1800" b="0" i="1" strike="noStrike" baseline="0" err="1">
                <a:solidFill>
                  <a:srgbClr val="0070C0"/>
                </a:solidFill>
                <a:latin typeface="Calibri"/>
                <a:cs typeface="Calibri"/>
              </a:rPr>
              <a:t>lb</a:t>
            </a:r>
            <a:r>
              <a:rPr lang="en-US" sz="1800" b="0" i="1" strike="noStrike" baseline="0">
                <a:solidFill>
                  <a:srgbClr val="0070C0"/>
                </a:solidFill>
                <a:latin typeface="Calibri"/>
                <a:cs typeface="Calibri"/>
              </a:rPr>
              <a:t>-</a:t>
            </a:r>
            <a:r>
              <a:rPr lang="en-US" sz="1800" b="0" i="1" strike="noStrike" baseline="0" err="1">
                <a:solidFill>
                  <a:srgbClr val="0070C0"/>
                </a:solidFill>
                <a:latin typeface="Calibri"/>
                <a:cs typeface="Calibri"/>
              </a:rPr>
              <a:t>ela</a:t>
            </a:r>
            <a:r>
              <a:rPr lang="en-US" sz="1800" b="0" i="1" strike="noStrike" baseline="0">
                <a:solidFill>
                  <a:srgbClr val="0070C0"/>
                </a:solidFill>
                <a:latin typeface="Calibri"/>
                <a:cs typeface="Calibri"/>
              </a:rPr>
              <a:t>-cp-hub</a:t>
            </a:r>
            <a:r>
              <a:rPr lang="en-US" i="1">
                <a:solidFill>
                  <a:srgbClr val="0070C0"/>
                </a:solidFill>
                <a:latin typeface="Calibri"/>
                <a:cs typeface="Calibri"/>
              </a:rPr>
              <a:t> </a:t>
            </a:r>
            <a:endParaRPr lang="en-US" sz="1600" b="1" i="1">
              <a:solidFill>
                <a:srgbClr val="0070C0"/>
              </a:solidFill>
              <a:cs typeface="Calibri"/>
            </a:endParaRPr>
          </a:p>
        </p:txBody>
      </p:sp>
      <p:pic>
        <p:nvPicPr>
          <p:cNvPr id="21" name="Picture 20" descr="A qr code with a star in the center&#10;&#10;Description automatically generated">
            <a:extLst>
              <a:ext uri="{FF2B5EF4-FFF2-40B4-BE49-F238E27FC236}">
                <a16:creationId xmlns:a16="http://schemas.microsoft.com/office/drawing/2014/main" id="{E30B73F0-0C4E-4C22-E015-93C82BC2BF3B}"/>
              </a:ext>
            </a:extLst>
          </p:cNvPr>
          <p:cNvPicPr>
            <a:picLocks noChangeAspect="1"/>
          </p:cNvPicPr>
          <p:nvPr/>
        </p:nvPicPr>
        <p:blipFill>
          <a:blip r:embed="rId12"/>
          <a:stretch>
            <a:fillRect/>
          </a:stretch>
        </p:blipFill>
        <p:spPr>
          <a:xfrm>
            <a:off x="9487344" y="2898569"/>
            <a:ext cx="1497478" cy="1497478"/>
          </a:xfrm>
          <a:prstGeom prst="rect">
            <a:avLst/>
          </a:prstGeom>
        </p:spPr>
      </p:pic>
      <p:pic>
        <p:nvPicPr>
          <p:cNvPr id="24" name="Picture 23" descr="A person standing at a table&#10;&#10;Description automatically generated">
            <a:extLst>
              <a:ext uri="{FF2B5EF4-FFF2-40B4-BE49-F238E27FC236}">
                <a16:creationId xmlns:a16="http://schemas.microsoft.com/office/drawing/2014/main" id="{4E409501-BD04-F7D2-6CDF-BF4B12BCA740}"/>
              </a:ext>
            </a:extLst>
          </p:cNvPr>
          <p:cNvPicPr>
            <a:picLocks noChangeAspect="1"/>
          </p:cNvPicPr>
          <p:nvPr/>
        </p:nvPicPr>
        <p:blipFill rotWithShape="1">
          <a:blip r:embed="rId13"/>
          <a:srcRect l="24425" r="16197"/>
          <a:stretch/>
        </p:blipFill>
        <p:spPr>
          <a:xfrm rot="5400000">
            <a:off x="4941924" y="624803"/>
            <a:ext cx="2885655" cy="3644872"/>
          </a:xfrm>
          <a:prstGeom prst="rect">
            <a:avLst/>
          </a:prstGeom>
        </p:spPr>
      </p:pic>
      <p:pic>
        <p:nvPicPr>
          <p:cNvPr id="26" name="Picture 25" descr="A group of people standing in front of tents&#10;&#10;Description automatically generated">
            <a:extLst>
              <a:ext uri="{FF2B5EF4-FFF2-40B4-BE49-F238E27FC236}">
                <a16:creationId xmlns:a16="http://schemas.microsoft.com/office/drawing/2014/main" id="{31BBFED7-37ED-9DD5-A208-2CD60BE33411}"/>
              </a:ext>
            </a:extLst>
          </p:cNvPr>
          <p:cNvPicPr>
            <a:picLocks noChangeAspect="1"/>
          </p:cNvPicPr>
          <p:nvPr/>
        </p:nvPicPr>
        <p:blipFill rotWithShape="1">
          <a:blip r:embed="rId14"/>
          <a:srcRect t="10689"/>
          <a:stretch/>
        </p:blipFill>
        <p:spPr>
          <a:xfrm>
            <a:off x="4550127" y="4019169"/>
            <a:ext cx="3669248" cy="2457788"/>
          </a:xfrm>
          <a:prstGeom prst="rect">
            <a:avLst/>
          </a:prstGeom>
        </p:spPr>
      </p:pic>
      <p:sp>
        <p:nvSpPr>
          <p:cNvPr id="27" name="Rectangle: Rounded Corners 26">
            <a:extLst>
              <a:ext uri="{FF2B5EF4-FFF2-40B4-BE49-F238E27FC236}">
                <a16:creationId xmlns:a16="http://schemas.microsoft.com/office/drawing/2014/main" id="{2D817BFE-7AAE-5F30-2D65-3A74C69CD8F6}"/>
              </a:ext>
            </a:extLst>
          </p:cNvPr>
          <p:cNvSpPr/>
          <p:nvPr/>
        </p:nvSpPr>
        <p:spPr>
          <a:xfrm>
            <a:off x="8698199" y="2415251"/>
            <a:ext cx="3075768" cy="3018413"/>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48</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1"/>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2"/>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1"/>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2"/>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3"/>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4"/>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rtlCol="0">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5"/>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753796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1920895"/>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dirty="0">
                <a:solidFill>
                  <a:schemeClr val="bg1"/>
                </a:solidFill>
                <a:latin typeface="Calibri"/>
                <a:cs typeface="Calibri"/>
              </a:rPr>
              <a:t>Public Comment on the Draft </a:t>
            </a:r>
            <a:r>
              <a:rPr lang="fr-FR" sz="4000" b="1" spc="-10">
                <a:solidFill>
                  <a:schemeClr val="bg1"/>
                </a:solidFill>
                <a:latin typeface="Calibri"/>
                <a:cs typeface="Calibri"/>
              </a:rPr>
              <a:t>Investment Plan</a:t>
            </a:r>
            <a:endParaRPr lang="fr-FR" sz="4000" b="1" spc="-10" dirty="0">
              <a:solidFill>
                <a:schemeClr val="bg1"/>
              </a:solidFill>
              <a:cs typeface="Calibri"/>
            </a:endParaRPr>
          </a:p>
        </p:txBody>
      </p:sp>
    </p:spTree>
    <p:extLst>
      <p:ext uri="{BB962C8B-B14F-4D97-AF65-F5344CB8AC3E}">
        <p14:creationId xmlns:p14="http://schemas.microsoft.com/office/powerpoint/2010/main" val="51367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371" y="176625"/>
            <a:ext cx="9749580" cy="504625"/>
          </a:xfrm>
          <a:prstGeom prst="rect">
            <a:avLst/>
          </a:prstGeom>
        </p:spPr>
        <p:txBody>
          <a:bodyPr vert="horz" wrap="square" lIns="0" tIns="12065" rIns="0" bIns="0" rtlCol="0">
            <a:spAutoFit/>
          </a:bodyPr>
          <a:lstStyle/>
          <a:p>
            <a:pPr marL="12700">
              <a:lnSpc>
                <a:spcPct val="100000"/>
              </a:lnSpc>
              <a:spcBef>
                <a:spcPts val="95"/>
              </a:spcBef>
            </a:pPr>
            <a:r>
              <a:rPr lang="en-US" sz="3200" dirty="0"/>
              <a:t>Meeting Agenda</a:t>
            </a:r>
            <a:endParaRPr sz="3200" dirty="0"/>
          </a:p>
        </p:txBody>
      </p:sp>
      <p:sp>
        <p:nvSpPr>
          <p:cNvPr id="3" name="object 3"/>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309371" y="6186677"/>
            <a:ext cx="406146" cy="4061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990" y="6243828"/>
            <a:ext cx="1014983" cy="297929"/>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extLst>
              <p:ext uri="{D42A27DB-BD31-4B8C-83A1-F6EECF244321}">
                <p14:modId xmlns:p14="http://schemas.microsoft.com/office/powerpoint/2010/main" val="4124573318"/>
              </p:ext>
            </p:extLst>
          </p:nvPr>
        </p:nvGraphicFramePr>
        <p:xfrm>
          <a:off x="238910" y="1307757"/>
          <a:ext cx="5096407" cy="3780923"/>
        </p:xfrm>
        <a:graphic>
          <a:graphicData uri="http://schemas.openxmlformats.org/drawingml/2006/table">
            <a:tbl>
              <a:tblPr firstRow="1" bandRow="1">
                <a:tableStyleId>{2D5ABB26-0587-4C30-8999-92F81FD0307C}</a:tableStyleId>
              </a:tblPr>
              <a:tblGrid>
                <a:gridCol w="5096407">
                  <a:extLst>
                    <a:ext uri="{9D8B030D-6E8A-4147-A177-3AD203B41FA5}">
                      <a16:colId xmlns:a16="http://schemas.microsoft.com/office/drawing/2014/main" val="20001"/>
                    </a:ext>
                  </a:extLst>
                </a:gridCol>
              </a:tblGrid>
              <a:tr h="383418">
                <a:tc>
                  <a:txBody>
                    <a:bodyPr/>
                    <a:lstStyle/>
                    <a:p>
                      <a:pPr marL="200660">
                        <a:lnSpc>
                          <a:spcPts val="1900"/>
                        </a:lnSpc>
                      </a:pPr>
                      <a:r>
                        <a:rPr sz="2000" b="1" spc="-20" dirty="0">
                          <a:latin typeface="+mn-lt"/>
                        </a:rPr>
                        <a:t>Welcome </a:t>
                      </a:r>
                      <a:r>
                        <a:rPr sz="2000" b="1" spc="-5" dirty="0">
                          <a:latin typeface="+mn-lt"/>
                        </a:rPr>
                        <a:t>and </a:t>
                      </a:r>
                      <a:r>
                        <a:rPr sz="2000" b="1" spc="-10" dirty="0">
                          <a:latin typeface="+mn-lt"/>
                        </a:rPr>
                        <a:t>Agenda</a:t>
                      </a:r>
                      <a:r>
                        <a:rPr sz="2000" b="1" spc="35" dirty="0">
                          <a:latin typeface="+mn-lt"/>
                        </a:rPr>
                        <a:t> </a:t>
                      </a:r>
                      <a:r>
                        <a:rPr sz="2000" b="1" spc="-15" dirty="0">
                          <a:latin typeface="+mn-lt"/>
                        </a:rPr>
                        <a:t>Review</a:t>
                      </a:r>
                      <a:endParaRPr sz="2000" dirty="0">
                        <a:latin typeface="+mn-lt"/>
                        <a:cs typeface="Calibri"/>
                      </a:endParaRPr>
                    </a:p>
                  </a:txBody>
                  <a:tcPr marL="0" marR="0" marT="0" marB="0"/>
                </a:tc>
                <a:extLst>
                  <a:ext uri="{0D108BD9-81ED-4DB2-BD59-A6C34878D82A}">
                    <a16:rowId xmlns:a16="http://schemas.microsoft.com/office/drawing/2014/main" val="10000"/>
                  </a:ext>
                </a:extLst>
              </a:tr>
              <a:tr h="626921">
                <a:tc>
                  <a:txBody>
                    <a:bodyPr/>
                    <a:lstStyle/>
                    <a:p>
                      <a:pPr marL="200660">
                        <a:lnSpc>
                          <a:spcPct val="100000"/>
                        </a:lnSpc>
                        <a:spcBef>
                          <a:spcPts val="600"/>
                        </a:spcBef>
                        <a:spcAft>
                          <a:spcPts val="600"/>
                        </a:spcAft>
                      </a:pPr>
                      <a:r>
                        <a:rPr lang="en-US" sz="2000" b="1" spc="-10">
                          <a:latin typeface="+mn-lt"/>
                        </a:rPr>
                        <a:t>Formal Presentation </a:t>
                      </a:r>
                    </a:p>
                    <a:p>
                      <a:pPr marL="200660">
                        <a:lnSpc>
                          <a:spcPct val="100000"/>
                        </a:lnSpc>
                        <a:spcBef>
                          <a:spcPts val="600"/>
                        </a:spcBef>
                        <a:spcAft>
                          <a:spcPts val="600"/>
                        </a:spcAft>
                      </a:pPr>
                      <a:r>
                        <a:rPr lang="en-US" sz="2000" b="0" spc="-10">
                          <a:latin typeface="+mn-lt"/>
                        </a:rPr>
                        <a:t>       &gt; Overview and Background</a:t>
                      </a:r>
                    </a:p>
                    <a:p>
                      <a:pPr marL="200660" marR="0" lvl="0" indent="0" algn="l" rtl="0" eaLnBrk="1" fontAlgn="auto" latinLnBrk="0" hangingPunct="1">
                        <a:lnSpc>
                          <a:spcPct val="100000"/>
                        </a:lnSpc>
                        <a:spcBef>
                          <a:spcPts val="600"/>
                        </a:spcBef>
                        <a:spcAft>
                          <a:spcPts val="600"/>
                        </a:spcAft>
                        <a:buClrTx/>
                        <a:buSzTx/>
                        <a:buFontTx/>
                        <a:buNone/>
                      </a:pPr>
                      <a:r>
                        <a:rPr lang="en-US" sz="2000" b="0">
                          <a:latin typeface="+mn-lt"/>
                        </a:rPr>
                        <a:t>       &gt; Draft Corridor Mobility Investment Plan</a:t>
                      </a:r>
                      <a:endParaRPr lang="en-US" sz="2000" b="0" spc="-5">
                        <a:latin typeface="+mn-lt"/>
                      </a:endParaRPr>
                    </a:p>
                    <a:p>
                      <a:pPr marL="200660" marR="0" lvl="0" indent="0" algn="l" rtl="0" eaLnBrk="1" fontAlgn="auto" latinLnBrk="0" hangingPunct="1">
                        <a:lnSpc>
                          <a:spcPct val="100000"/>
                        </a:lnSpc>
                        <a:spcBef>
                          <a:spcPts val="600"/>
                        </a:spcBef>
                        <a:spcAft>
                          <a:spcPts val="600"/>
                        </a:spcAft>
                        <a:buClrTx/>
                        <a:buSzTx/>
                        <a:buFontTx/>
                        <a:buNone/>
                      </a:pPr>
                      <a:r>
                        <a:rPr lang="en-US" sz="2000" b="0" spc="-5">
                          <a:latin typeface="+mn-lt"/>
                        </a:rPr>
                        <a:t>       &gt; Public </a:t>
                      </a:r>
                      <a:r>
                        <a:rPr lang="en-US" sz="2000" b="0" spc="-15">
                          <a:latin typeface="+mn-lt"/>
                        </a:rPr>
                        <a:t>Engagement Efforts </a:t>
                      </a:r>
                    </a:p>
                    <a:p>
                      <a:pPr marL="200660" marR="0" lvl="0" indent="0" algn="l" rtl="0">
                        <a:lnSpc>
                          <a:spcPct val="100000"/>
                        </a:lnSpc>
                        <a:spcBef>
                          <a:spcPts val="600"/>
                        </a:spcBef>
                        <a:spcAft>
                          <a:spcPts val="600"/>
                        </a:spcAft>
                        <a:buClrTx/>
                        <a:buSzTx/>
                        <a:buFontTx/>
                        <a:buNone/>
                      </a:pPr>
                      <a:r>
                        <a:rPr lang="en-US" sz="2000" b="0" spc="-5">
                          <a:latin typeface="+mn-lt"/>
                        </a:rPr>
                        <a:t>       &gt; Next Steps</a:t>
                      </a:r>
                      <a:endParaRPr lang="en-US" sz="2000" b="0" spc="-15">
                        <a:latin typeface="+mn-lt"/>
                      </a:endParaRPr>
                    </a:p>
                  </a:txBody>
                  <a:tcPr marL="0" marR="0" marT="144780" marB="0"/>
                </a:tc>
                <a:extLst>
                  <a:ext uri="{0D108BD9-81ED-4DB2-BD59-A6C34878D82A}">
                    <a16:rowId xmlns:a16="http://schemas.microsoft.com/office/drawing/2014/main" val="10001"/>
                  </a:ext>
                </a:extLst>
              </a:tr>
              <a:tr h="1119125">
                <a:tc>
                  <a:txBody>
                    <a:bodyPr/>
                    <a:lstStyle/>
                    <a:p>
                      <a:pPr marL="20066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mn-lt"/>
                        </a:rPr>
                        <a:t>Public Comment on Draft CMIP (Moderated)</a:t>
                      </a:r>
                    </a:p>
                    <a:p>
                      <a:pPr marL="200660" marR="0" lvl="0" indent="0" algn="l" defTabSz="914400" rtl="0" eaLnBrk="1" fontAlgn="auto" latinLnBrk="0" hangingPunct="1">
                        <a:lnSpc>
                          <a:spcPct val="100000"/>
                        </a:lnSpc>
                        <a:spcBef>
                          <a:spcPts val="0"/>
                        </a:spcBef>
                        <a:spcAft>
                          <a:spcPts val="0"/>
                        </a:spcAft>
                        <a:buClrTx/>
                        <a:buSzTx/>
                        <a:buFontTx/>
                        <a:buNone/>
                        <a:tabLst/>
                        <a:defRPr/>
                      </a:pPr>
                      <a:endParaRPr lang="en-US" sz="2000" b="1" dirty="0">
                        <a:latin typeface="+mn-lt"/>
                      </a:endParaRPr>
                    </a:p>
                    <a:p>
                      <a:pPr marL="200660" marR="0" lvl="0" indent="0" algn="l" rtl="0" eaLnBrk="1" fontAlgn="auto" latinLnBrk="0" hangingPunct="1">
                        <a:lnSpc>
                          <a:spcPct val="100000"/>
                        </a:lnSpc>
                        <a:spcBef>
                          <a:spcPts val="0"/>
                        </a:spcBef>
                        <a:spcAft>
                          <a:spcPts val="0"/>
                        </a:spcAft>
                        <a:buClrTx/>
                        <a:buSzTx/>
                        <a:buFontTx/>
                        <a:buNone/>
                      </a:pPr>
                      <a:r>
                        <a:rPr lang="en-US" sz="2000" b="1" dirty="0">
                          <a:latin typeface="+mn-lt"/>
                        </a:rPr>
                        <a:t>Adjourn </a:t>
                      </a:r>
                      <a:endParaRPr lang="en-US" sz="2000" b="1" i="1" dirty="0">
                        <a:latin typeface="+mn-lt"/>
                        <a:cs typeface="Calibri"/>
                      </a:endParaRPr>
                    </a:p>
                  </a:txBody>
                  <a:tcPr marL="0" marR="0" marT="144780" marB="0"/>
                </a:tc>
                <a:extLst>
                  <a:ext uri="{0D108BD9-81ED-4DB2-BD59-A6C34878D82A}">
                    <a16:rowId xmlns:a16="http://schemas.microsoft.com/office/drawing/2014/main" val="10002"/>
                  </a:ext>
                </a:extLst>
              </a:tr>
            </a:tbl>
          </a:graphicData>
        </a:graphic>
      </p:graphicFrame>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5</a:t>
            </a:fld>
            <a:endParaRPr sz="1200">
              <a:latin typeface="Calibri"/>
              <a:cs typeface="Calibri"/>
            </a:endParaRPr>
          </a:p>
        </p:txBody>
      </p:sp>
      <p:sp>
        <p:nvSpPr>
          <p:cNvPr id="11" name="TextBox 1">
            <a:extLst>
              <a:ext uri="{FF2B5EF4-FFF2-40B4-BE49-F238E27FC236}">
                <a16:creationId xmlns:a16="http://schemas.microsoft.com/office/drawing/2014/main" id="{AC6899CB-0E99-95B8-4E4D-C7E26FD485F0}"/>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14" name="TextBox 13">
            <a:extLst>
              <a:ext uri="{FF2B5EF4-FFF2-40B4-BE49-F238E27FC236}">
                <a16:creationId xmlns:a16="http://schemas.microsoft.com/office/drawing/2014/main" id="{E33E27EC-AEE7-11E7-F0C2-F433F978DDCF}"/>
              </a:ext>
            </a:extLst>
          </p:cNvPr>
          <p:cNvSpPr txBox="1"/>
          <p:nvPr/>
        </p:nvSpPr>
        <p:spPr>
          <a:xfrm>
            <a:off x="7296020" y="2518247"/>
            <a:ext cx="45526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7713"/>
            <a:r>
              <a:rPr lang="en-US" sz="2000" b="1" dirty="0">
                <a:solidFill>
                  <a:srgbClr val="424242"/>
                </a:solidFill>
                <a:ea typeface="+mn-lt"/>
                <a:cs typeface="+mn-lt"/>
              </a:rPr>
              <a:t>Our Expectation: </a:t>
            </a:r>
            <a:r>
              <a:rPr lang="en-US" sz="2000" dirty="0">
                <a:solidFill>
                  <a:srgbClr val="424242"/>
                </a:solidFill>
                <a:ea typeface="+mn-lt"/>
                <a:cs typeface="+mn-lt"/>
              </a:rPr>
              <a:t>We will conduct a respectful meeting to allow ideas and comments to be shared in an open and fair environment </a:t>
            </a:r>
            <a:endParaRPr lang="en-US" sz="2000" dirty="0">
              <a:solidFill>
                <a:srgbClr val="424242"/>
              </a:solidFill>
            </a:endParaRPr>
          </a:p>
        </p:txBody>
      </p:sp>
      <p:pic>
        <p:nvPicPr>
          <p:cNvPr id="15" name="Graphic 14" descr="Badge New with solid fill">
            <a:extLst>
              <a:ext uri="{FF2B5EF4-FFF2-40B4-BE49-F238E27FC236}">
                <a16:creationId xmlns:a16="http://schemas.microsoft.com/office/drawing/2014/main" id="{09CE827F-3C44-2703-E254-0B2A033BE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289" y="2556855"/>
            <a:ext cx="521208" cy="521208"/>
          </a:xfrm>
          <a:prstGeom prst="rect">
            <a:avLst/>
          </a:prstGeom>
        </p:spPr>
      </p:pic>
      <p:pic>
        <p:nvPicPr>
          <p:cNvPr id="16" name="Graphic 15" descr="World with solid fill">
            <a:extLst>
              <a:ext uri="{FF2B5EF4-FFF2-40B4-BE49-F238E27FC236}">
                <a16:creationId xmlns:a16="http://schemas.microsoft.com/office/drawing/2014/main" id="{7011B583-44E3-2994-4D05-8E02FC194B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289" y="1556281"/>
            <a:ext cx="521208" cy="521208"/>
          </a:xfrm>
          <a:prstGeom prst="rect">
            <a:avLst/>
          </a:prstGeom>
        </p:spPr>
      </p:pic>
      <p:sp>
        <p:nvSpPr>
          <p:cNvPr id="13" name="TextBox 12">
            <a:extLst>
              <a:ext uri="{FF2B5EF4-FFF2-40B4-BE49-F238E27FC236}">
                <a16:creationId xmlns:a16="http://schemas.microsoft.com/office/drawing/2014/main" id="{8A41B4A3-F607-7859-816D-27CCC4E13466}"/>
              </a:ext>
            </a:extLst>
          </p:cNvPr>
          <p:cNvSpPr txBox="1"/>
          <p:nvPr/>
        </p:nvSpPr>
        <p:spPr>
          <a:xfrm>
            <a:off x="8040975" y="1502991"/>
            <a:ext cx="3062784" cy="788421"/>
          </a:xfrm>
          <a:prstGeom prst="rect">
            <a:avLst/>
          </a:prstGeom>
          <a:noFill/>
        </p:spPr>
        <p:txBody>
          <a:bodyPr wrap="square">
            <a:spAutoFit/>
          </a:bodyPr>
          <a:lstStyle/>
          <a:p>
            <a:pPr>
              <a:lnSpc>
                <a:spcPts val="2800"/>
              </a:lnSpc>
              <a:spcBef>
                <a:spcPts val="800"/>
              </a:spcBef>
              <a:spcAft>
                <a:spcPts val="1000"/>
              </a:spcAft>
            </a:pPr>
            <a:r>
              <a:rPr lang="en-US" sz="2000" dirty="0">
                <a:solidFill>
                  <a:srgbClr val="424242"/>
                </a:solidFill>
              </a:rPr>
              <a:t>Simultaneous Spanish interpretation available</a:t>
            </a:r>
            <a:endParaRPr lang="en-US" sz="2000" dirty="0">
              <a:solidFill>
                <a:srgbClr val="424242"/>
              </a:solidFill>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732566"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888888"/>
                </a:solidFill>
                <a:latin typeface="Calibri"/>
                <a:cs typeface="Calibri"/>
              </a:rPr>
              <a:t>40</a:t>
            </a:r>
            <a:endParaRPr sz="1200">
              <a:latin typeface="Calibri"/>
              <a:cs typeface="Calibri"/>
            </a:endParaRPr>
          </a:p>
        </p:txBody>
      </p:sp>
      <p:sp>
        <p:nvSpPr>
          <p:cNvPr id="5" name="object 5"/>
          <p:cNvSpPr txBox="1">
            <a:spLocks noGrp="1"/>
          </p:cNvSpPr>
          <p:nvPr>
            <p:ph type="title"/>
          </p:nvPr>
        </p:nvSpPr>
        <p:spPr>
          <a:xfrm>
            <a:off x="186239" y="200147"/>
            <a:ext cx="7635875" cy="486672"/>
          </a:xfrm>
          <a:prstGeom prst="rect">
            <a:avLst/>
          </a:prstGeom>
        </p:spPr>
        <p:txBody>
          <a:bodyPr vert="horz" wrap="square" lIns="0" tIns="12065" rIns="0" bIns="0" rtlCol="0">
            <a:spAutoFit/>
          </a:bodyPr>
          <a:lstStyle/>
          <a:p>
            <a:pPr marL="12700">
              <a:lnSpc>
                <a:spcPts val="3650"/>
              </a:lnSpc>
              <a:spcBef>
                <a:spcPts val="95"/>
              </a:spcBef>
            </a:pPr>
            <a:r>
              <a:rPr lang="en-US" sz="3200" spc="-15"/>
              <a:t>Question Cards</a:t>
            </a:r>
            <a:endParaRPr sz="3200" i="1">
              <a:solidFill>
                <a:srgbClr val="FFFF00"/>
              </a:solidFill>
            </a:endParaRPr>
          </a:p>
        </p:txBody>
      </p:sp>
      <p:sp>
        <p:nvSpPr>
          <p:cNvPr id="2" name="TextBox 1">
            <a:extLst>
              <a:ext uri="{FF2B5EF4-FFF2-40B4-BE49-F238E27FC236}">
                <a16:creationId xmlns:a16="http://schemas.microsoft.com/office/drawing/2014/main" id="{67D82BD9-BA3D-0121-59A6-CC258E4F7D6D}"/>
              </a:ext>
            </a:extLst>
          </p:cNvPr>
          <p:cNvSpPr txBox="1"/>
          <p:nvPr/>
        </p:nvSpPr>
        <p:spPr>
          <a:xfrm>
            <a:off x="3792070"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3" name="Picture 2">
            <a:extLst>
              <a:ext uri="{FF2B5EF4-FFF2-40B4-BE49-F238E27FC236}">
                <a16:creationId xmlns:a16="http://schemas.microsoft.com/office/drawing/2014/main" id="{80D565C2-946E-EC3D-56DB-0FC8EFDF2870}"/>
              </a:ext>
            </a:extLst>
          </p:cNvPr>
          <p:cNvPicPr>
            <a:picLocks noChangeAspect="1"/>
          </p:cNvPicPr>
          <p:nvPr/>
        </p:nvPicPr>
        <p:blipFill>
          <a:blip r:embed="rId2"/>
          <a:stretch>
            <a:fillRect/>
          </a:stretch>
        </p:blipFill>
        <p:spPr>
          <a:xfrm>
            <a:off x="1894921" y="1102320"/>
            <a:ext cx="8016677" cy="5033909"/>
          </a:xfrm>
          <a:prstGeom prst="rect">
            <a:avLst/>
          </a:prstGeom>
        </p:spPr>
      </p:pic>
    </p:spTree>
    <p:extLst>
      <p:ext uri="{BB962C8B-B14F-4D97-AF65-F5344CB8AC3E}">
        <p14:creationId xmlns:p14="http://schemas.microsoft.com/office/powerpoint/2010/main" val="2142437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072569"/>
            <a:ext cx="11760247" cy="707886"/>
          </a:xfrm>
          <a:prstGeom prst="rect">
            <a:avLst/>
          </a:prstGeom>
          <a:noFill/>
        </p:spPr>
        <p:txBody>
          <a:bodyPr wrap="square" lIns="91440" tIns="45720" rIns="91440" bIns="45720" anchor="t">
            <a:spAutoFit/>
          </a:bodyPr>
          <a:lstStyle/>
          <a:p>
            <a:pPr marL="20066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mn-lt"/>
                <a:cs typeface="Calibri"/>
              </a:rPr>
              <a:t>Next Steps</a:t>
            </a:r>
          </a:p>
        </p:txBody>
      </p:sp>
    </p:spTree>
    <p:extLst>
      <p:ext uri="{BB962C8B-B14F-4D97-AF65-F5344CB8AC3E}">
        <p14:creationId xmlns:p14="http://schemas.microsoft.com/office/powerpoint/2010/main" val="288437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64F4-E2FF-8C9F-62A6-14977A4209C0}"/>
              </a:ext>
            </a:extLst>
          </p:cNvPr>
          <p:cNvSpPr>
            <a:spLocks noGrp="1"/>
          </p:cNvSpPr>
          <p:nvPr>
            <p:ph type="title"/>
          </p:nvPr>
        </p:nvSpPr>
        <p:spPr>
          <a:xfrm>
            <a:off x="203321" y="221094"/>
            <a:ext cx="9045633" cy="429145"/>
          </a:xfrm>
        </p:spPr>
        <p:txBody>
          <a:bodyPr/>
          <a:lstStyle/>
          <a:p>
            <a:r>
              <a:rPr lang="en-US">
                <a:cs typeface="Calibri"/>
              </a:rPr>
              <a:t>Next Steps</a:t>
            </a:r>
            <a:r>
              <a:rPr lang="en-US" sz="3200" spc="-15"/>
              <a:t> – </a:t>
            </a:r>
            <a:r>
              <a:rPr lang="en-US" spc="-15"/>
              <a:t>Project Schedule and Timeline</a:t>
            </a:r>
            <a:endParaRPr lang="en-US" i="1" spc="-15">
              <a:cs typeface="Calibri"/>
            </a:endParaRPr>
          </a:p>
        </p:txBody>
      </p:sp>
      <p:sp>
        <p:nvSpPr>
          <p:cNvPr id="4" name="Slide Number Placeholder 3">
            <a:extLst>
              <a:ext uri="{FF2B5EF4-FFF2-40B4-BE49-F238E27FC236}">
                <a16:creationId xmlns:a16="http://schemas.microsoft.com/office/drawing/2014/main" id="{42BA401A-E271-D771-325E-29B424E7D0C2}"/>
              </a:ext>
            </a:extLst>
          </p:cNvPr>
          <p:cNvSpPr>
            <a:spLocks noGrp="1"/>
          </p:cNvSpPr>
          <p:nvPr>
            <p:ph type="sldNum" sz="quarter" idx="12"/>
          </p:nvPr>
        </p:nvSpPr>
        <p:spPr/>
        <p:txBody>
          <a:bodyPr/>
          <a:lstStyle/>
          <a:p>
            <a:fld id="{2429C633-AF9B-9840-B7F1-7587910FEF71}" type="slidenum">
              <a:rPr lang="en-US" smtClean="0"/>
              <a:pPr/>
              <a:t>52</a:t>
            </a:fld>
            <a:endParaRPr lang="en-US"/>
          </a:p>
        </p:txBody>
      </p:sp>
      <p:sp>
        <p:nvSpPr>
          <p:cNvPr id="5" name="TextBox 1">
            <a:extLst>
              <a:ext uri="{FF2B5EF4-FFF2-40B4-BE49-F238E27FC236}">
                <a16:creationId xmlns:a16="http://schemas.microsoft.com/office/drawing/2014/main" id="{17ED725E-AC3E-B1BC-FFF8-BE58409AD59F}"/>
              </a:ext>
            </a:extLst>
          </p:cNvPr>
          <p:cNvSpPr txBox="1"/>
          <p:nvPr/>
        </p:nvSpPr>
        <p:spPr>
          <a:xfrm>
            <a:off x="3808598"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blue arrows with red text&#10;&#10;Description automatically generated">
            <a:extLst>
              <a:ext uri="{FF2B5EF4-FFF2-40B4-BE49-F238E27FC236}">
                <a16:creationId xmlns:a16="http://schemas.microsoft.com/office/drawing/2014/main" id="{CBFC6D70-DAC4-747E-5244-E96D276352DF}"/>
              </a:ext>
            </a:extLst>
          </p:cNvPr>
          <p:cNvPicPr>
            <a:picLocks noChangeAspect="1"/>
          </p:cNvPicPr>
          <p:nvPr/>
        </p:nvPicPr>
        <p:blipFill rotWithShape="1">
          <a:blip r:embed="rId3"/>
          <a:srcRect l="1493" t="19024" r="1175" b="4390"/>
          <a:stretch/>
        </p:blipFill>
        <p:spPr>
          <a:xfrm>
            <a:off x="473421" y="1086143"/>
            <a:ext cx="11515485" cy="5062362"/>
          </a:xfrm>
          <a:prstGeom prst="rect">
            <a:avLst/>
          </a:prstGeom>
        </p:spPr>
      </p:pic>
    </p:spTree>
    <p:extLst>
      <p:ext uri="{BB962C8B-B14F-4D97-AF65-F5344CB8AC3E}">
        <p14:creationId xmlns:p14="http://schemas.microsoft.com/office/powerpoint/2010/main" val="1514566576"/>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53</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2"/>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3"/>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2"/>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3"/>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4"/>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5"/>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lIns="91440" tIns="45720" rIns="91440" bIns="45720" rtlCol="0" anchor="t">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6"/>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896664962"/>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54</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a:t>Executive Officer, </a:t>
            </a:r>
            <a:br>
              <a:rPr lang="en-US" sz="2200" i="1"/>
            </a:br>
            <a:r>
              <a:rPr lang="en-US" sz="2200" i="1"/>
              <a:t>Countywide Planning &amp; Development  </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57415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28617"/>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6" name="TextBox 5">
            <a:extLst>
              <a:ext uri="{FF2B5EF4-FFF2-40B4-BE49-F238E27FC236}">
                <a16:creationId xmlns:a16="http://schemas.microsoft.com/office/drawing/2014/main" id="{B72EB37C-F74E-4DA8-A9E5-FA637F3F6D95}"/>
              </a:ext>
            </a:extLst>
          </p:cNvPr>
          <p:cNvSpPr txBox="1"/>
          <p:nvPr/>
        </p:nvSpPr>
        <p:spPr>
          <a:xfrm>
            <a:off x="1366600" y="2090171"/>
            <a:ext cx="9226193" cy="646331"/>
          </a:xfrm>
          <a:prstGeom prst="rect">
            <a:avLst/>
          </a:prstGeom>
          <a:noFill/>
        </p:spPr>
        <p:txBody>
          <a:bodyPr wrap="square" rtlCol="0">
            <a:spAutoFit/>
          </a:bodyPr>
          <a:lstStyle/>
          <a:p>
            <a:pPr algn="ctr">
              <a:spcAft>
                <a:spcPts val="600"/>
              </a:spcAft>
            </a:pPr>
            <a:r>
              <a:rPr lang="en-US" sz="3600" b="1">
                <a:solidFill>
                  <a:schemeClr val="bg1"/>
                </a:solidFill>
              </a:rPr>
              <a:t>Thank You for Joining Us!</a:t>
            </a:r>
          </a:p>
        </p:txBody>
      </p:sp>
    </p:spTree>
    <p:extLst>
      <p:ext uri="{BB962C8B-B14F-4D97-AF65-F5344CB8AC3E}">
        <p14:creationId xmlns:p14="http://schemas.microsoft.com/office/powerpoint/2010/main" val="14777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34124"/>
            <a:ext cx="11760247" cy="707886"/>
          </a:xfrm>
          <a:prstGeom prst="rect">
            <a:avLst/>
          </a:prstGeom>
          <a:noFill/>
        </p:spPr>
        <p:txBody>
          <a:bodyPr wrap="square" lIns="91440" tIns="45720" rIns="91440" bIns="45720" anchor="t">
            <a:spAutoFit/>
          </a:bodyPr>
          <a:lstStyle/>
          <a:p>
            <a:pPr marL="200660" algn="ctr">
              <a:lnSpc>
                <a:spcPct val="100000"/>
              </a:lnSpc>
              <a:spcBef>
                <a:spcPts val="1140"/>
              </a:spcBef>
            </a:pPr>
            <a:r>
              <a:rPr lang="en-US" sz="4000" b="1" spc="-10">
                <a:solidFill>
                  <a:schemeClr val="bg1"/>
                </a:solidFill>
                <a:latin typeface="Calibri"/>
                <a:cs typeface="Calibri"/>
              </a:rPr>
              <a:t>Overview and Background</a:t>
            </a:r>
            <a:endParaRPr lang="en-US" sz="4000">
              <a:solidFill>
                <a:schemeClr val="bg1"/>
              </a:solidFill>
              <a:latin typeface="Calibri"/>
              <a:cs typeface="Calibri"/>
            </a:endParaRPr>
          </a:p>
        </p:txBody>
      </p:sp>
    </p:spTree>
    <p:extLst>
      <p:ext uri="{BB962C8B-B14F-4D97-AF65-F5344CB8AC3E}">
        <p14:creationId xmlns:p14="http://schemas.microsoft.com/office/powerpoint/2010/main" val="162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135548" y="18023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dirty="0">
                <a:solidFill>
                  <a:srgbClr val="FFFFFF"/>
                </a:solidFill>
                <a:latin typeface="Calibri" panose="020F0502020204030204"/>
                <a:cs typeface="Calibri"/>
              </a:rPr>
              <a:t>Draft LB-ELA Corridor Mobility</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Investment Plan</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78C972E-BB73-22E8-B38A-C3737E1C594C}"/>
              </a:ext>
            </a:extLst>
          </p:cNvPr>
          <p:cNvSpPr txBox="1">
            <a:spLocks/>
          </p:cNvSpPr>
          <p:nvPr/>
        </p:nvSpPr>
        <p:spPr>
          <a:xfrm>
            <a:off x="230908" y="2569516"/>
            <a:ext cx="7011373" cy="366395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a:t>
            </a: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Bellflower</a:t>
            </a: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 Gardens</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Carson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Commerce</a:t>
            </a:r>
            <a:endParaRPr kumimoji="0" lang="en-US" sz="1800" b="0" i="0" u="none" strike="noStrike" kern="1200" cap="none" spc="0" normalizeH="0" baseline="0" noProof="0">
              <a:ln>
                <a:noFill/>
              </a:ln>
              <a:solidFill>
                <a:srgbClr val="000000"/>
              </a:solidFill>
              <a:effectLst/>
              <a:uLnTx/>
              <a:uFillTx/>
              <a:latin typeface="+mn-lt"/>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Compton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Cudahy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Downey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Unincorporated LA County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East LA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a:t>
            </a:r>
            <a:r>
              <a:rPr lang="en-US" sz="1800">
                <a:solidFill>
                  <a:srgbClr val="000000"/>
                </a:solidFill>
                <a:latin typeface="+mn-lt"/>
                <a:ea typeface="Times New Roman" panose="02020603050405020304" pitchFamily="18" charset="0"/>
                <a:cs typeface="Arial"/>
              </a:rPr>
              <a:t>Walnut Park </a:t>
            </a:r>
            <a:br>
              <a:rPr lang="en-US" sz="1800">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 East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Rancho Dominguez</a:t>
            </a:r>
            <a:endParaRPr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Huntington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Park</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Lakewood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Long Beach</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Los Angeles</a:t>
            </a:r>
          </a:p>
          <a:p>
            <a:pPr marL="340995" indent="0">
              <a:lnSpc>
                <a:spcPct val="100000"/>
              </a:lnSpc>
              <a:spcBef>
                <a:spcPts val="0"/>
              </a:spcBef>
              <a:buNone/>
              <a:defRPr/>
            </a:pPr>
            <a:r>
              <a:rPr lang="en-US" sz="1800">
                <a:solidFill>
                  <a:srgbClr val="000000"/>
                </a:solidFill>
                <a:latin typeface="+mn-lt"/>
                <a:ea typeface="Open Sans"/>
                <a:cs typeface="Arial"/>
              </a:rPr>
              <a:t>- Boyle Heights </a:t>
            </a:r>
            <a:br>
              <a:rPr lang="en-US" sz="1800">
                <a:latin typeface="+mn-lt"/>
                <a:cs typeface="Arial"/>
              </a:rPr>
            </a:br>
            <a:r>
              <a:rPr lang="en-US" sz="1800">
                <a:solidFill>
                  <a:srgbClr val="000000"/>
                </a:solidFill>
                <a:latin typeface="+mn-lt"/>
                <a:ea typeface="Open Sans"/>
                <a:cs typeface="Arial"/>
              </a:rPr>
              <a:t>- San Pedro</a:t>
            </a:r>
            <a:br>
              <a:rPr lang="en-US" sz="1800">
                <a:latin typeface="+mn-lt"/>
                <a:cs typeface="Arial"/>
              </a:rPr>
            </a:br>
            <a:r>
              <a:rPr lang="en-US" sz="1800">
                <a:solidFill>
                  <a:srgbClr val="000000"/>
                </a:solidFill>
                <a:latin typeface="+mn-lt"/>
                <a:ea typeface="Open Sans"/>
                <a:cs typeface="Arial"/>
              </a:rPr>
              <a:t>- Wilmington</a:t>
            </a:r>
            <a:endParaRPr lang="en-US" sz="1800" b="0" i="0" u="none" strike="noStrike" kern="1200" cap="none" spc="0" normalizeH="0" baseline="0" noProof="0">
              <a:ln>
                <a:noFill/>
              </a:ln>
              <a:solidFill>
                <a:srgbClr val="000000"/>
              </a:solidFill>
              <a:effectLst/>
              <a:uLnTx/>
              <a:uFillTx/>
              <a:latin typeface="+mn-lt"/>
              <a:ea typeface="Open Sans"/>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Lynwood</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Maywood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Paramount</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Signal Hill</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South Gate</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Open Sans"/>
                <a:cs typeface="Arial"/>
              </a:rPr>
              <a:t>Vernon</a:t>
            </a:r>
            <a:endParaRPr lang="en-US" sz="1800" b="0" i="0" u="none" strike="noStrike" kern="1200" cap="none" spc="0" normalizeH="0" baseline="0" noProof="0">
              <a:ln>
                <a:noFill/>
              </a:ln>
              <a:solidFill>
                <a:srgbClr val="000000"/>
              </a:solidFill>
              <a:effectLst/>
              <a:uLnTx/>
              <a:uFillTx/>
              <a:latin typeface="+mn-lt"/>
              <a:ea typeface="Open Sans"/>
              <a:cs typeface="Arial"/>
            </a:endParaRPr>
          </a:p>
        </p:txBody>
      </p:sp>
      <p:sp>
        <p:nvSpPr>
          <p:cNvPr id="6" name="TextBox 5">
            <a:extLst>
              <a:ext uri="{FF2B5EF4-FFF2-40B4-BE49-F238E27FC236}">
                <a16:creationId xmlns:a16="http://schemas.microsoft.com/office/drawing/2014/main" id="{EFC91CF0-EF89-0071-872F-2401E95BE939}"/>
              </a:ext>
            </a:extLst>
          </p:cNvPr>
          <p:cNvSpPr txBox="1"/>
          <p:nvPr/>
        </p:nvSpPr>
        <p:spPr>
          <a:xfrm>
            <a:off x="230908" y="1011147"/>
            <a:ext cx="6936510" cy="1477328"/>
          </a:xfrm>
          <a:prstGeom prst="rect">
            <a:avLst/>
          </a:prstGeom>
          <a:noFill/>
        </p:spPr>
        <p:txBody>
          <a:bodyPr wrap="square" lIns="91440" tIns="45720" rIns="91440" bIns="45720" anchor="t">
            <a:spAutoFit/>
          </a:bodyPr>
          <a:lstStyle/>
          <a:p>
            <a:r>
              <a:rPr lang="en-US" sz="1800" b="1" i="0">
                <a:solidFill>
                  <a:srgbClr val="000000"/>
                </a:solidFill>
                <a:effectLst/>
              </a:rPr>
              <a:t>Metro has a </a:t>
            </a:r>
            <a:r>
              <a:rPr lang="en-US" b="1" dirty="0">
                <a:solidFill>
                  <a:srgbClr val="000000"/>
                </a:solidFill>
              </a:rPr>
              <a:t>plan</a:t>
            </a:r>
            <a:r>
              <a:rPr lang="en-US" sz="1800" b="1" i="0">
                <a:solidFill>
                  <a:srgbClr val="000000"/>
                </a:solidFill>
                <a:effectLst/>
              </a:rPr>
              <a:t> to improve the shared transportation system in the Long Beach-East Los Angeles Corridor (LB-ELA Corridor) to provide safe, quality travel options for moving people and goods. </a:t>
            </a:r>
          </a:p>
          <a:p>
            <a:endParaRPr lang="en-US" b="1">
              <a:solidFill>
                <a:srgbClr val="000000"/>
              </a:solidFill>
            </a:endParaRPr>
          </a:p>
          <a:p>
            <a:r>
              <a:rPr lang="en-US">
                <a:solidFill>
                  <a:srgbClr val="000000"/>
                </a:solidFill>
              </a:rPr>
              <a:t>The LB-ELA Corridor includes the following cities and communities:</a:t>
            </a:r>
            <a:endParaRPr lang="en-US"/>
          </a:p>
        </p:txBody>
      </p:sp>
      <p:pic>
        <p:nvPicPr>
          <p:cNvPr id="8" name="Picture 7">
            <a:extLst>
              <a:ext uri="{FF2B5EF4-FFF2-40B4-BE49-F238E27FC236}">
                <a16:creationId xmlns:a16="http://schemas.microsoft.com/office/drawing/2014/main" id="{7C38BDA7-F495-802E-391B-1DB18FBCB4C5}"/>
              </a:ext>
            </a:extLst>
          </p:cNvPr>
          <p:cNvPicPr>
            <a:picLocks noChangeAspect="1"/>
          </p:cNvPicPr>
          <p:nvPr/>
        </p:nvPicPr>
        <p:blipFill rotWithShape="1">
          <a:blip r:embed="rId4"/>
          <a:srcRect l="10416" t="776" r="1312" b="1061"/>
          <a:stretch/>
        </p:blipFill>
        <p:spPr>
          <a:xfrm>
            <a:off x="7324533" y="1041130"/>
            <a:ext cx="4655609" cy="5422064"/>
          </a:xfrm>
          <a:prstGeom prst="rect">
            <a:avLst/>
          </a:prstGeom>
          <a:ln>
            <a:noFill/>
          </a:ln>
        </p:spPr>
      </p:pic>
      <p:sp>
        <p:nvSpPr>
          <p:cNvPr id="2" name="TextBox 1">
            <a:extLst>
              <a:ext uri="{FF2B5EF4-FFF2-40B4-BE49-F238E27FC236}">
                <a16:creationId xmlns:a16="http://schemas.microsoft.com/office/drawing/2014/main" id="{B0F3517B-AC86-B03C-4BB6-565C5615C49A}"/>
              </a:ext>
            </a:extLst>
          </p:cNvPr>
          <p:cNvSpPr txBox="1"/>
          <p:nvPr/>
        </p:nvSpPr>
        <p:spPr>
          <a:xfrm>
            <a:off x="3792070" y="662477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3" name="Group 12">
            <a:extLst>
              <a:ext uri="{FF2B5EF4-FFF2-40B4-BE49-F238E27FC236}">
                <a16:creationId xmlns:a16="http://schemas.microsoft.com/office/drawing/2014/main" id="{83C96E13-D049-2A2F-D17F-A2BEE78288EF}"/>
              </a:ext>
            </a:extLst>
          </p:cNvPr>
          <p:cNvGrpSpPr/>
          <p:nvPr/>
        </p:nvGrpSpPr>
        <p:grpSpPr>
          <a:xfrm>
            <a:off x="8172450" y="1245394"/>
            <a:ext cx="2279647" cy="5129999"/>
            <a:chOff x="8172450" y="1245394"/>
            <a:chExt cx="2279647" cy="5129999"/>
          </a:xfrm>
        </p:grpSpPr>
        <p:grpSp>
          <p:nvGrpSpPr>
            <p:cNvPr id="11" name="Group 10">
              <a:extLst>
                <a:ext uri="{FF2B5EF4-FFF2-40B4-BE49-F238E27FC236}">
                  <a16:creationId xmlns:a16="http://schemas.microsoft.com/office/drawing/2014/main" id="{C7CC1BF2-D1CD-A872-2840-B9EC392990B3}"/>
                </a:ext>
              </a:extLst>
            </p:cNvPr>
            <p:cNvGrpSpPr/>
            <p:nvPr/>
          </p:nvGrpSpPr>
          <p:grpSpPr>
            <a:xfrm>
              <a:off x="8172450" y="1460500"/>
              <a:ext cx="2279647" cy="4914893"/>
              <a:chOff x="8172450" y="1460500"/>
              <a:chExt cx="2279647" cy="4914893"/>
            </a:xfrm>
          </p:grpSpPr>
          <p:sp>
            <p:nvSpPr>
              <p:cNvPr id="4" name="Freeform: Shape 3">
                <a:extLst>
                  <a:ext uri="{FF2B5EF4-FFF2-40B4-BE49-F238E27FC236}">
                    <a16:creationId xmlns:a16="http://schemas.microsoft.com/office/drawing/2014/main" id="{897EFEC9-C22C-6AD2-12AC-F1F715B6FC78}"/>
                  </a:ext>
                </a:extLst>
              </p:cNvPr>
              <p:cNvSpPr/>
              <p:nvPr/>
            </p:nvSpPr>
            <p:spPr>
              <a:xfrm>
                <a:off x="8201024" y="2047877"/>
                <a:ext cx="2251073" cy="4327516"/>
              </a:xfrm>
              <a:custGeom>
                <a:avLst/>
                <a:gdLst>
                  <a:gd name="connsiteX0" fmla="*/ 1882773 w 2251073"/>
                  <a:gd name="connsiteY0" fmla="*/ 0 h 4327516"/>
                  <a:gd name="connsiteX1" fmla="*/ 2251073 w 2251073"/>
                  <a:gd name="connsiteY1" fmla="*/ 431800 h 4327516"/>
                  <a:gd name="connsiteX2" fmla="*/ 2048127 w 2251073"/>
                  <a:gd name="connsiteY2" fmla="*/ 816801 h 4327516"/>
                  <a:gd name="connsiteX3" fmla="*/ 1819273 w 2251073"/>
                  <a:gd name="connsiteY3" fmla="*/ 1250950 h 4327516"/>
                  <a:gd name="connsiteX4" fmla="*/ 1807081 w 2251073"/>
                  <a:gd name="connsiteY4" fmla="*/ 1903222 h 4327516"/>
                  <a:gd name="connsiteX5" fmla="*/ 1793873 w 2251073"/>
                  <a:gd name="connsiteY5" fmla="*/ 2609850 h 4327516"/>
                  <a:gd name="connsiteX6" fmla="*/ 1851023 w 2251073"/>
                  <a:gd name="connsiteY6" fmla="*/ 2711450 h 4327516"/>
                  <a:gd name="connsiteX7" fmla="*/ 1863723 w 2251073"/>
                  <a:gd name="connsiteY7" fmla="*/ 2819400 h 4327516"/>
                  <a:gd name="connsiteX8" fmla="*/ 1812923 w 2251073"/>
                  <a:gd name="connsiteY8" fmla="*/ 2908300 h 4327516"/>
                  <a:gd name="connsiteX9" fmla="*/ 1809748 w 2251073"/>
                  <a:gd name="connsiteY9" fmla="*/ 3121025 h 4327516"/>
                  <a:gd name="connsiteX10" fmla="*/ 1860548 w 2251073"/>
                  <a:gd name="connsiteY10" fmla="*/ 3178175 h 4327516"/>
                  <a:gd name="connsiteX11" fmla="*/ 1504948 w 2251073"/>
                  <a:gd name="connsiteY11" fmla="*/ 3174999 h 4327516"/>
                  <a:gd name="connsiteX12" fmla="*/ 1454149 w 2251073"/>
                  <a:gd name="connsiteY12" fmla="*/ 3241674 h 4327516"/>
                  <a:gd name="connsiteX13" fmla="*/ 1460499 w 2251073"/>
                  <a:gd name="connsiteY13" fmla="*/ 3457573 h 4327516"/>
                  <a:gd name="connsiteX14" fmla="*/ 1466848 w 2251073"/>
                  <a:gd name="connsiteY14" fmla="*/ 3940173 h 4327516"/>
                  <a:gd name="connsiteX15" fmla="*/ 1451768 w 2251073"/>
                  <a:gd name="connsiteY15" fmla="*/ 3940967 h 4327516"/>
                  <a:gd name="connsiteX16" fmla="*/ 1449387 w 2251073"/>
                  <a:gd name="connsiteY16" fmla="*/ 3945729 h 4327516"/>
                  <a:gd name="connsiteX17" fmla="*/ 1232693 w 2251073"/>
                  <a:gd name="connsiteY17" fmla="*/ 3993354 h 4327516"/>
                  <a:gd name="connsiteX18" fmla="*/ 1146968 w 2251073"/>
                  <a:gd name="connsiteY18" fmla="*/ 4055267 h 4327516"/>
                  <a:gd name="connsiteX19" fmla="*/ 211135 w 2251073"/>
                  <a:gd name="connsiteY19" fmla="*/ 4290218 h 4327516"/>
                  <a:gd name="connsiteX20" fmla="*/ 130176 w 2251073"/>
                  <a:gd name="connsiteY20" fmla="*/ 4295773 h 4327516"/>
                  <a:gd name="connsiteX21" fmla="*/ 107949 w 2251073"/>
                  <a:gd name="connsiteY21" fmla="*/ 4067173 h 4327516"/>
                  <a:gd name="connsiteX22" fmla="*/ 0 w 2251073"/>
                  <a:gd name="connsiteY22"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073" h="4327516" extrusionOk="0">
                    <a:moveTo>
                      <a:pt x="1882773" y="0"/>
                    </a:moveTo>
                    <a:cubicBezTo>
                      <a:pt x="1980054" y="155565"/>
                      <a:pt x="2147720" y="269705"/>
                      <a:pt x="2251073" y="431800"/>
                    </a:cubicBezTo>
                    <a:cubicBezTo>
                      <a:pt x="2183924" y="591545"/>
                      <a:pt x="2102964" y="733820"/>
                      <a:pt x="2048127" y="816801"/>
                    </a:cubicBezTo>
                    <a:cubicBezTo>
                      <a:pt x="1993290" y="899782"/>
                      <a:pt x="1886894" y="1122307"/>
                      <a:pt x="1819273" y="1250950"/>
                    </a:cubicBezTo>
                    <a:cubicBezTo>
                      <a:pt x="1838067" y="1473824"/>
                      <a:pt x="1815720" y="1740405"/>
                      <a:pt x="1807081" y="1903222"/>
                    </a:cubicBezTo>
                    <a:cubicBezTo>
                      <a:pt x="1798442" y="2066039"/>
                      <a:pt x="1805320" y="2292916"/>
                      <a:pt x="1793873" y="2609850"/>
                    </a:cubicBezTo>
                    <a:cubicBezTo>
                      <a:pt x="1815269" y="2640574"/>
                      <a:pt x="1835311" y="2678110"/>
                      <a:pt x="1851023" y="2711450"/>
                    </a:cubicBezTo>
                    <a:cubicBezTo>
                      <a:pt x="1851825" y="2761303"/>
                      <a:pt x="1857903" y="2770497"/>
                      <a:pt x="1863723" y="2819400"/>
                    </a:cubicBezTo>
                    <a:cubicBezTo>
                      <a:pt x="1851268" y="2836671"/>
                      <a:pt x="1823501" y="2880046"/>
                      <a:pt x="1812923" y="2908300"/>
                    </a:cubicBezTo>
                    <a:cubicBezTo>
                      <a:pt x="1805487" y="2923424"/>
                      <a:pt x="1808204" y="3121236"/>
                      <a:pt x="1809748" y="3121025"/>
                    </a:cubicBezTo>
                    <a:cubicBezTo>
                      <a:pt x="1810422" y="3156248"/>
                      <a:pt x="1859495" y="3177997"/>
                      <a:pt x="1860548" y="3178175"/>
                    </a:cubicBezTo>
                    <a:cubicBezTo>
                      <a:pt x="1866985" y="3187689"/>
                      <a:pt x="1507722" y="3175029"/>
                      <a:pt x="1504948" y="3174999"/>
                    </a:cubicBezTo>
                    <a:cubicBezTo>
                      <a:pt x="1432564" y="3185737"/>
                      <a:pt x="1452981" y="3195427"/>
                      <a:pt x="1454149" y="3241674"/>
                    </a:cubicBezTo>
                    <a:cubicBezTo>
                      <a:pt x="1458391" y="3299864"/>
                      <a:pt x="1458830" y="3330690"/>
                      <a:pt x="1460499" y="3457573"/>
                    </a:cubicBezTo>
                    <a:cubicBezTo>
                      <a:pt x="1464041" y="3585728"/>
                      <a:pt x="1454118" y="3866732"/>
                      <a:pt x="1466848" y="3940173"/>
                    </a:cubicBezTo>
                    <a:cubicBezTo>
                      <a:pt x="1467611" y="4026936"/>
                      <a:pt x="1454578" y="3939312"/>
                      <a:pt x="1451768" y="3940967"/>
                    </a:cubicBezTo>
                    <a:cubicBezTo>
                      <a:pt x="1451707" y="3938116"/>
                      <a:pt x="1491169" y="3941421"/>
                      <a:pt x="1449387" y="3945729"/>
                    </a:cubicBezTo>
                    <a:cubicBezTo>
                      <a:pt x="1376896" y="3963763"/>
                      <a:pt x="1308456" y="3966715"/>
                      <a:pt x="1232693" y="3993354"/>
                    </a:cubicBezTo>
                    <a:cubicBezTo>
                      <a:pt x="1185705" y="4001097"/>
                      <a:pt x="1314257" y="3983249"/>
                      <a:pt x="1146968" y="4055267"/>
                    </a:cubicBezTo>
                    <a:cubicBezTo>
                      <a:pt x="869143" y="4155121"/>
                      <a:pt x="509111" y="4459756"/>
                      <a:pt x="211135" y="4290218"/>
                    </a:cubicBezTo>
                    <a:cubicBezTo>
                      <a:pt x="37031" y="4314142"/>
                      <a:pt x="143472" y="4331862"/>
                      <a:pt x="130176" y="4295773"/>
                    </a:cubicBezTo>
                    <a:cubicBezTo>
                      <a:pt x="110698" y="4259826"/>
                      <a:pt x="125598" y="4114193"/>
                      <a:pt x="107949" y="4067173"/>
                    </a:cubicBezTo>
                    <a:cubicBezTo>
                      <a:pt x="56406" y="4053803"/>
                      <a:pt x="-271" y="3932078"/>
                      <a:pt x="0" y="3930648"/>
                    </a:cubicBezTo>
                  </a:path>
                </a:pathLst>
              </a:custGeom>
              <a:noFill/>
              <a:ln w="28575">
                <a:solidFill>
                  <a:schemeClr val="accent1"/>
                </a:solidFill>
                <a:extLst>
                  <a:ext uri="{C807C97D-BFC1-408E-A445-0C87EB9F89A2}">
                    <ask:lineSketchStyleProps xmlns:ask="http://schemas.microsoft.com/office/drawing/2018/sketchyshapes" sd="1669447870">
                      <a:custGeom>
                        <a:avLst/>
                        <a:gdLst>
                          <a:gd name="connsiteX0" fmla="*/ 2673350 w 3041650"/>
                          <a:gd name="connsiteY0" fmla="*/ 95250 h 3003550"/>
                          <a:gd name="connsiteX1" fmla="*/ 3041650 w 3041650"/>
                          <a:gd name="connsiteY1" fmla="*/ 527050 h 3003550"/>
                          <a:gd name="connsiteX2" fmla="*/ 2609850 w 3041650"/>
                          <a:gd name="connsiteY2" fmla="*/ 1346200 h 3003550"/>
                          <a:gd name="connsiteX3" fmla="*/ 2584450 w 3041650"/>
                          <a:gd name="connsiteY3" fmla="*/ 2705100 h 3003550"/>
                          <a:gd name="connsiteX4" fmla="*/ 2641600 w 3041650"/>
                          <a:gd name="connsiteY4" fmla="*/ 2806700 h 3003550"/>
                          <a:gd name="connsiteX5" fmla="*/ 2654300 w 3041650"/>
                          <a:gd name="connsiteY5" fmla="*/ 2914650 h 3003550"/>
                          <a:gd name="connsiteX6" fmla="*/ 2603500 w 3041650"/>
                          <a:gd name="connsiteY6" fmla="*/ 3003550 h 3003550"/>
                          <a:gd name="connsiteX7" fmla="*/ 0 w 3041650"/>
                          <a:gd name="connsiteY7" fmla="*/ 0 h 3003550"/>
                          <a:gd name="connsiteX0" fmla="*/ 2673350 w 3041650"/>
                          <a:gd name="connsiteY0" fmla="*/ 104660 h 3012960"/>
                          <a:gd name="connsiteX1" fmla="*/ 3041650 w 3041650"/>
                          <a:gd name="connsiteY1" fmla="*/ 536460 h 3012960"/>
                          <a:gd name="connsiteX2" fmla="*/ 2609850 w 3041650"/>
                          <a:gd name="connsiteY2" fmla="*/ 1355610 h 3012960"/>
                          <a:gd name="connsiteX3" fmla="*/ 2584450 w 3041650"/>
                          <a:gd name="connsiteY3" fmla="*/ 2714510 h 3012960"/>
                          <a:gd name="connsiteX4" fmla="*/ 2641600 w 3041650"/>
                          <a:gd name="connsiteY4" fmla="*/ 2816110 h 3012960"/>
                          <a:gd name="connsiteX5" fmla="*/ 2654300 w 3041650"/>
                          <a:gd name="connsiteY5" fmla="*/ 2924060 h 3012960"/>
                          <a:gd name="connsiteX6" fmla="*/ 2603500 w 3041650"/>
                          <a:gd name="connsiteY6" fmla="*/ 3012960 h 3012960"/>
                          <a:gd name="connsiteX7" fmla="*/ 6350 w 3041650"/>
                          <a:gd name="connsiteY7" fmla="*/ 3060 h 3012960"/>
                          <a:gd name="connsiteX8" fmla="*/ 0 w 3041650"/>
                          <a:gd name="connsiteY8" fmla="*/ 9410 h 3012960"/>
                          <a:gd name="connsiteX0" fmla="*/ 2667000 w 3035300"/>
                          <a:gd name="connsiteY0" fmla="*/ 101600 h 3009900"/>
                          <a:gd name="connsiteX1" fmla="*/ 3035300 w 3035300"/>
                          <a:gd name="connsiteY1" fmla="*/ 533400 h 3009900"/>
                          <a:gd name="connsiteX2" fmla="*/ 2603500 w 3035300"/>
                          <a:gd name="connsiteY2" fmla="*/ 1352550 h 3009900"/>
                          <a:gd name="connsiteX3" fmla="*/ 2578100 w 3035300"/>
                          <a:gd name="connsiteY3" fmla="*/ 2711450 h 3009900"/>
                          <a:gd name="connsiteX4" fmla="*/ 2635250 w 3035300"/>
                          <a:gd name="connsiteY4" fmla="*/ 2813050 h 3009900"/>
                          <a:gd name="connsiteX5" fmla="*/ 2647950 w 3035300"/>
                          <a:gd name="connsiteY5" fmla="*/ 2921000 h 3009900"/>
                          <a:gd name="connsiteX6" fmla="*/ 2597150 w 3035300"/>
                          <a:gd name="connsiteY6" fmla="*/ 3009900 h 3009900"/>
                          <a:gd name="connsiteX7" fmla="*/ 0 w 3035300"/>
                          <a:gd name="connsiteY7" fmla="*/ 0 h 3009900"/>
                          <a:gd name="connsiteX0" fmla="*/ 88900 w 457200"/>
                          <a:gd name="connsiteY0" fmla="*/ 0 h 2908300"/>
                          <a:gd name="connsiteX1" fmla="*/ 457200 w 457200"/>
                          <a:gd name="connsiteY1" fmla="*/ 431800 h 2908300"/>
                          <a:gd name="connsiteX2" fmla="*/ 25400 w 457200"/>
                          <a:gd name="connsiteY2" fmla="*/ 1250950 h 2908300"/>
                          <a:gd name="connsiteX3" fmla="*/ 0 w 457200"/>
                          <a:gd name="connsiteY3" fmla="*/ 2609850 h 2908300"/>
                          <a:gd name="connsiteX4" fmla="*/ 57150 w 457200"/>
                          <a:gd name="connsiteY4" fmla="*/ 2711450 h 2908300"/>
                          <a:gd name="connsiteX5" fmla="*/ 69850 w 457200"/>
                          <a:gd name="connsiteY5" fmla="*/ 2819400 h 2908300"/>
                          <a:gd name="connsiteX6" fmla="*/ 19050 w 457200"/>
                          <a:gd name="connsiteY6" fmla="*/ 2908300 h 2908300"/>
                          <a:gd name="connsiteX0" fmla="*/ 88900 w 457200"/>
                          <a:gd name="connsiteY0" fmla="*/ 0 h 2914885"/>
                          <a:gd name="connsiteX1" fmla="*/ 457200 w 457200"/>
                          <a:gd name="connsiteY1" fmla="*/ 431800 h 2914885"/>
                          <a:gd name="connsiteX2" fmla="*/ 25400 w 457200"/>
                          <a:gd name="connsiteY2" fmla="*/ 1250950 h 2914885"/>
                          <a:gd name="connsiteX3" fmla="*/ 0 w 457200"/>
                          <a:gd name="connsiteY3" fmla="*/ 2609850 h 2914885"/>
                          <a:gd name="connsiteX4" fmla="*/ 57150 w 457200"/>
                          <a:gd name="connsiteY4" fmla="*/ 2711450 h 2914885"/>
                          <a:gd name="connsiteX5" fmla="*/ 69850 w 457200"/>
                          <a:gd name="connsiteY5" fmla="*/ 2819400 h 2914885"/>
                          <a:gd name="connsiteX6" fmla="*/ 19050 w 457200"/>
                          <a:gd name="connsiteY6" fmla="*/ 2908300 h 2914885"/>
                          <a:gd name="connsiteX7" fmla="*/ 25400 w 457200"/>
                          <a:gd name="connsiteY7" fmla="*/ 2908300 h 2914885"/>
                          <a:gd name="connsiteX0" fmla="*/ 88900 w 457200"/>
                          <a:gd name="connsiteY0" fmla="*/ 0 h 3121025"/>
                          <a:gd name="connsiteX1" fmla="*/ 457200 w 457200"/>
                          <a:gd name="connsiteY1" fmla="*/ 431800 h 3121025"/>
                          <a:gd name="connsiteX2" fmla="*/ 25400 w 457200"/>
                          <a:gd name="connsiteY2" fmla="*/ 1250950 h 3121025"/>
                          <a:gd name="connsiteX3" fmla="*/ 0 w 457200"/>
                          <a:gd name="connsiteY3" fmla="*/ 2609850 h 3121025"/>
                          <a:gd name="connsiteX4" fmla="*/ 57150 w 457200"/>
                          <a:gd name="connsiteY4" fmla="*/ 2711450 h 3121025"/>
                          <a:gd name="connsiteX5" fmla="*/ 69850 w 457200"/>
                          <a:gd name="connsiteY5" fmla="*/ 2819400 h 3121025"/>
                          <a:gd name="connsiteX6" fmla="*/ 19050 w 457200"/>
                          <a:gd name="connsiteY6" fmla="*/ 2908300 h 3121025"/>
                          <a:gd name="connsiteX7" fmla="*/ 15875 w 457200"/>
                          <a:gd name="connsiteY7" fmla="*/ 3121025 h 3121025"/>
                          <a:gd name="connsiteX0" fmla="*/ 88900 w 457200"/>
                          <a:gd name="connsiteY0" fmla="*/ 0 h 3136782"/>
                          <a:gd name="connsiteX1" fmla="*/ 457200 w 457200"/>
                          <a:gd name="connsiteY1" fmla="*/ 431800 h 3136782"/>
                          <a:gd name="connsiteX2" fmla="*/ 25400 w 457200"/>
                          <a:gd name="connsiteY2" fmla="*/ 1250950 h 3136782"/>
                          <a:gd name="connsiteX3" fmla="*/ 0 w 457200"/>
                          <a:gd name="connsiteY3" fmla="*/ 2609850 h 3136782"/>
                          <a:gd name="connsiteX4" fmla="*/ 57150 w 457200"/>
                          <a:gd name="connsiteY4" fmla="*/ 2711450 h 3136782"/>
                          <a:gd name="connsiteX5" fmla="*/ 69850 w 457200"/>
                          <a:gd name="connsiteY5" fmla="*/ 2819400 h 3136782"/>
                          <a:gd name="connsiteX6" fmla="*/ 19050 w 457200"/>
                          <a:gd name="connsiteY6" fmla="*/ 2908300 h 3136782"/>
                          <a:gd name="connsiteX7" fmla="*/ 15875 w 457200"/>
                          <a:gd name="connsiteY7" fmla="*/ 3121025 h 3136782"/>
                          <a:gd name="connsiteX8" fmla="*/ 22225 w 457200"/>
                          <a:gd name="connsiteY8" fmla="*/ 3121025 h 3136782"/>
                          <a:gd name="connsiteX0" fmla="*/ 88900 w 457200"/>
                          <a:gd name="connsiteY0" fmla="*/ 0 h 3178175"/>
                          <a:gd name="connsiteX1" fmla="*/ 457200 w 457200"/>
                          <a:gd name="connsiteY1" fmla="*/ 431800 h 3178175"/>
                          <a:gd name="connsiteX2" fmla="*/ 25400 w 457200"/>
                          <a:gd name="connsiteY2" fmla="*/ 1250950 h 3178175"/>
                          <a:gd name="connsiteX3" fmla="*/ 0 w 457200"/>
                          <a:gd name="connsiteY3" fmla="*/ 2609850 h 3178175"/>
                          <a:gd name="connsiteX4" fmla="*/ 57150 w 457200"/>
                          <a:gd name="connsiteY4" fmla="*/ 2711450 h 3178175"/>
                          <a:gd name="connsiteX5" fmla="*/ 69850 w 457200"/>
                          <a:gd name="connsiteY5" fmla="*/ 2819400 h 3178175"/>
                          <a:gd name="connsiteX6" fmla="*/ 19050 w 457200"/>
                          <a:gd name="connsiteY6" fmla="*/ 2908300 h 3178175"/>
                          <a:gd name="connsiteX7" fmla="*/ 15875 w 457200"/>
                          <a:gd name="connsiteY7" fmla="*/ 3121025 h 3178175"/>
                          <a:gd name="connsiteX8" fmla="*/ 66675 w 457200"/>
                          <a:gd name="connsiteY8" fmla="*/ 3178175 h 3178175"/>
                          <a:gd name="connsiteX0" fmla="*/ 88900 w 457200"/>
                          <a:gd name="connsiteY0" fmla="*/ 0 h 3182408"/>
                          <a:gd name="connsiteX1" fmla="*/ 457200 w 457200"/>
                          <a:gd name="connsiteY1" fmla="*/ 431800 h 3182408"/>
                          <a:gd name="connsiteX2" fmla="*/ 25400 w 457200"/>
                          <a:gd name="connsiteY2" fmla="*/ 1250950 h 3182408"/>
                          <a:gd name="connsiteX3" fmla="*/ 0 w 457200"/>
                          <a:gd name="connsiteY3" fmla="*/ 2609850 h 3182408"/>
                          <a:gd name="connsiteX4" fmla="*/ 57150 w 457200"/>
                          <a:gd name="connsiteY4" fmla="*/ 2711450 h 3182408"/>
                          <a:gd name="connsiteX5" fmla="*/ 69850 w 457200"/>
                          <a:gd name="connsiteY5" fmla="*/ 2819400 h 3182408"/>
                          <a:gd name="connsiteX6" fmla="*/ 19050 w 457200"/>
                          <a:gd name="connsiteY6" fmla="*/ 2908300 h 3182408"/>
                          <a:gd name="connsiteX7" fmla="*/ 15875 w 457200"/>
                          <a:gd name="connsiteY7" fmla="*/ 3121025 h 3182408"/>
                          <a:gd name="connsiteX8" fmla="*/ 66675 w 457200"/>
                          <a:gd name="connsiteY8" fmla="*/ 3178175 h 3182408"/>
                          <a:gd name="connsiteX9" fmla="*/ 53975 w 457200"/>
                          <a:gd name="connsiteY9" fmla="*/ 3178174 h 3182408"/>
                          <a:gd name="connsiteX0" fmla="*/ 425450 w 793750"/>
                          <a:gd name="connsiteY0" fmla="*/ 0 h 3182408"/>
                          <a:gd name="connsiteX1" fmla="*/ 793750 w 793750"/>
                          <a:gd name="connsiteY1" fmla="*/ 431800 h 3182408"/>
                          <a:gd name="connsiteX2" fmla="*/ 361950 w 793750"/>
                          <a:gd name="connsiteY2" fmla="*/ 1250950 h 3182408"/>
                          <a:gd name="connsiteX3" fmla="*/ 336550 w 793750"/>
                          <a:gd name="connsiteY3" fmla="*/ 2609850 h 3182408"/>
                          <a:gd name="connsiteX4" fmla="*/ 393700 w 793750"/>
                          <a:gd name="connsiteY4" fmla="*/ 2711450 h 3182408"/>
                          <a:gd name="connsiteX5" fmla="*/ 406400 w 793750"/>
                          <a:gd name="connsiteY5" fmla="*/ 2819400 h 3182408"/>
                          <a:gd name="connsiteX6" fmla="*/ 355600 w 793750"/>
                          <a:gd name="connsiteY6" fmla="*/ 2908300 h 3182408"/>
                          <a:gd name="connsiteX7" fmla="*/ 352425 w 793750"/>
                          <a:gd name="connsiteY7" fmla="*/ 3121025 h 3182408"/>
                          <a:gd name="connsiteX8" fmla="*/ 403225 w 793750"/>
                          <a:gd name="connsiteY8" fmla="*/ 3178175 h 3182408"/>
                          <a:gd name="connsiteX9" fmla="*/ 0 w 793750"/>
                          <a:gd name="connsiteY9" fmla="*/ 3178174 h 3182408"/>
                          <a:gd name="connsiteX0" fmla="*/ 453557 w 821857"/>
                          <a:gd name="connsiteY0" fmla="*/ 0 h 3182408"/>
                          <a:gd name="connsiteX1" fmla="*/ 821857 w 821857"/>
                          <a:gd name="connsiteY1" fmla="*/ 431800 h 3182408"/>
                          <a:gd name="connsiteX2" fmla="*/ 390057 w 821857"/>
                          <a:gd name="connsiteY2" fmla="*/ 1250950 h 3182408"/>
                          <a:gd name="connsiteX3" fmla="*/ 364657 w 821857"/>
                          <a:gd name="connsiteY3" fmla="*/ 2609850 h 3182408"/>
                          <a:gd name="connsiteX4" fmla="*/ 421807 w 821857"/>
                          <a:gd name="connsiteY4" fmla="*/ 2711450 h 3182408"/>
                          <a:gd name="connsiteX5" fmla="*/ 434507 w 821857"/>
                          <a:gd name="connsiteY5" fmla="*/ 2819400 h 3182408"/>
                          <a:gd name="connsiteX6" fmla="*/ 383707 w 821857"/>
                          <a:gd name="connsiteY6" fmla="*/ 2908300 h 3182408"/>
                          <a:gd name="connsiteX7" fmla="*/ 380532 w 821857"/>
                          <a:gd name="connsiteY7" fmla="*/ 3121025 h 3182408"/>
                          <a:gd name="connsiteX8" fmla="*/ 431332 w 821857"/>
                          <a:gd name="connsiteY8" fmla="*/ 3178175 h 3182408"/>
                          <a:gd name="connsiteX9" fmla="*/ 28107 w 821857"/>
                          <a:gd name="connsiteY9" fmla="*/ 3178174 h 3182408"/>
                          <a:gd name="connsiteX10" fmla="*/ 34457 w 821857"/>
                          <a:gd name="connsiteY10" fmla="*/ 3168648 h 3182408"/>
                          <a:gd name="connsiteX0" fmla="*/ 452825 w 821125"/>
                          <a:gd name="connsiteY0" fmla="*/ 0 h 3940176"/>
                          <a:gd name="connsiteX1" fmla="*/ 821125 w 821125"/>
                          <a:gd name="connsiteY1" fmla="*/ 431800 h 3940176"/>
                          <a:gd name="connsiteX2" fmla="*/ 389325 w 821125"/>
                          <a:gd name="connsiteY2" fmla="*/ 1250950 h 3940176"/>
                          <a:gd name="connsiteX3" fmla="*/ 363925 w 821125"/>
                          <a:gd name="connsiteY3" fmla="*/ 2609850 h 3940176"/>
                          <a:gd name="connsiteX4" fmla="*/ 421075 w 821125"/>
                          <a:gd name="connsiteY4" fmla="*/ 2711450 h 3940176"/>
                          <a:gd name="connsiteX5" fmla="*/ 433775 w 821125"/>
                          <a:gd name="connsiteY5" fmla="*/ 2819400 h 3940176"/>
                          <a:gd name="connsiteX6" fmla="*/ 382975 w 821125"/>
                          <a:gd name="connsiteY6" fmla="*/ 2908300 h 3940176"/>
                          <a:gd name="connsiteX7" fmla="*/ 379800 w 821125"/>
                          <a:gd name="connsiteY7" fmla="*/ 3121025 h 3940176"/>
                          <a:gd name="connsiteX8" fmla="*/ 430600 w 821125"/>
                          <a:gd name="connsiteY8" fmla="*/ 3178175 h 3940176"/>
                          <a:gd name="connsiteX9" fmla="*/ 27375 w 821125"/>
                          <a:gd name="connsiteY9" fmla="*/ 3178174 h 3940176"/>
                          <a:gd name="connsiteX10" fmla="*/ 36900 w 821125"/>
                          <a:gd name="connsiteY10" fmla="*/ 3940173 h 3940176"/>
                          <a:gd name="connsiteX0" fmla="*/ 457207 w 825507"/>
                          <a:gd name="connsiteY0" fmla="*/ 0 h 3940173"/>
                          <a:gd name="connsiteX1" fmla="*/ 825507 w 825507"/>
                          <a:gd name="connsiteY1" fmla="*/ 431800 h 3940173"/>
                          <a:gd name="connsiteX2" fmla="*/ 393707 w 825507"/>
                          <a:gd name="connsiteY2" fmla="*/ 1250950 h 3940173"/>
                          <a:gd name="connsiteX3" fmla="*/ 368307 w 825507"/>
                          <a:gd name="connsiteY3" fmla="*/ 2609850 h 3940173"/>
                          <a:gd name="connsiteX4" fmla="*/ 425457 w 825507"/>
                          <a:gd name="connsiteY4" fmla="*/ 2711450 h 3940173"/>
                          <a:gd name="connsiteX5" fmla="*/ 438157 w 825507"/>
                          <a:gd name="connsiteY5" fmla="*/ 2819400 h 3940173"/>
                          <a:gd name="connsiteX6" fmla="*/ 387357 w 825507"/>
                          <a:gd name="connsiteY6" fmla="*/ 2908300 h 3940173"/>
                          <a:gd name="connsiteX7" fmla="*/ 384182 w 825507"/>
                          <a:gd name="connsiteY7" fmla="*/ 3121025 h 3940173"/>
                          <a:gd name="connsiteX8" fmla="*/ 434982 w 825507"/>
                          <a:gd name="connsiteY8" fmla="*/ 3178175 h 3940173"/>
                          <a:gd name="connsiteX9" fmla="*/ 31757 w 825507"/>
                          <a:gd name="connsiteY9" fmla="*/ 3178174 h 3940173"/>
                          <a:gd name="connsiteX10" fmla="*/ 34933 w 825507"/>
                          <a:gd name="connsiteY10" fmla="*/ 3457573 h 3940173"/>
                          <a:gd name="connsiteX11" fmla="*/ 41282 w 825507"/>
                          <a:gd name="connsiteY11" fmla="*/ 3940173 h 3940173"/>
                          <a:gd name="connsiteX0" fmla="*/ 456533 w 824833"/>
                          <a:gd name="connsiteY0" fmla="*/ 0 h 3940173"/>
                          <a:gd name="connsiteX1" fmla="*/ 824833 w 824833"/>
                          <a:gd name="connsiteY1" fmla="*/ 431800 h 3940173"/>
                          <a:gd name="connsiteX2" fmla="*/ 393033 w 824833"/>
                          <a:gd name="connsiteY2" fmla="*/ 1250950 h 3940173"/>
                          <a:gd name="connsiteX3" fmla="*/ 367633 w 824833"/>
                          <a:gd name="connsiteY3" fmla="*/ 2609850 h 3940173"/>
                          <a:gd name="connsiteX4" fmla="*/ 424783 w 824833"/>
                          <a:gd name="connsiteY4" fmla="*/ 2711450 h 3940173"/>
                          <a:gd name="connsiteX5" fmla="*/ 437483 w 824833"/>
                          <a:gd name="connsiteY5" fmla="*/ 2819400 h 3940173"/>
                          <a:gd name="connsiteX6" fmla="*/ 386683 w 824833"/>
                          <a:gd name="connsiteY6" fmla="*/ 2908300 h 3940173"/>
                          <a:gd name="connsiteX7" fmla="*/ 383508 w 824833"/>
                          <a:gd name="connsiteY7" fmla="*/ 3121025 h 3940173"/>
                          <a:gd name="connsiteX8" fmla="*/ 434308 w 824833"/>
                          <a:gd name="connsiteY8" fmla="*/ 3178175 h 3940173"/>
                          <a:gd name="connsiteX9" fmla="*/ 31083 w 824833"/>
                          <a:gd name="connsiteY9" fmla="*/ 3178174 h 3940173"/>
                          <a:gd name="connsiteX10" fmla="*/ 34259 w 824833"/>
                          <a:gd name="connsiteY10" fmla="*/ 3457573 h 3940173"/>
                          <a:gd name="connsiteX11" fmla="*/ 40608 w 824833"/>
                          <a:gd name="connsiteY11" fmla="*/ 3940173 h 3940173"/>
                          <a:gd name="connsiteX0" fmla="*/ 458167 w 826467"/>
                          <a:gd name="connsiteY0" fmla="*/ 0 h 3940173"/>
                          <a:gd name="connsiteX1" fmla="*/ 826467 w 826467"/>
                          <a:gd name="connsiteY1" fmla="*/ 431800 h 3940173"/>
                          <a:gd name="connsiteX2" fmla="*/ 394667 w 826467"/>
                          <a:gd name="connsiteY2" fmla="*/ 1250950 h 3940173"/>
                          <a:gd name="connsiteX3" fmla="*/ 369267 w 826467"/>
                          <a:gd name="connsiteY3" fmla="*/ 2609850 h 3940173"/>
                          <a:gd name="connsiteX4" fmla="*/ 426417 w 826467"/>
                          <a:gd name="connsiteY4" fmla="*/ 2711450 h 3940173"/>
                          <a:gd name="connsiteX5" fmla="*/ 439117 w 826467"/>
                          <a:gd name="connsiteY5" fmla="*/ 2819400 h 3940173"/>
                          <a:gd name="connsiteX6" fmla="*/ 388317 w 826467"/>
                          <a:gd name="connsiteY6" fmla="*/ 2908300 h 3940173"/>
                          <a:gd name="connsiteX7" fmla="*/ 385142 w 826467"/>
                          <a:gd name="connsiteY7" fmla="*/ 3121025 h 3940173"/>
                          <a:gd name="connsiteX8" fmla="*/ 435942 w 826467"/>
                          <a:gd name="connsiteY8" fmla="*/ 3178175 h 3940173"/>
                          <a:gd name="connsiteX9" fmla="*/ 32717 w 826467"/>
                          <a:gd name="connsiteY9" fmla="*/ 3178174 h 3940173"/>
                          <a:gd name="connsiteX10" fmla="*/ 29543 w 826467"/>
                          <a:gd name="connsiteY10" fmla="*/ 3241674 h 3940173"/>
                          <a:gd name="connsiteX11" fmla="*/ 35893 w 826467"/>
                          <a:gd name="connsiteY11" fmla="*/ 3457573 h 3940173"/>
                          <a:gd name="connsiteX12" fmla="*/ 42242 w 826467"/>
                          <a:gd name="connsiteY12" fmla="*/ 3940173 h 3940173"/>
                          <a:gd name="connsiteX0" fmla="*/ 431626 w 799926"/>
                          <a:gd name="connsiteY0" fmla="*/ 0 h 3940173"/>
                          <a:gd name="connsiteX1" fmla="*/ 799926 w 799926"/>
                          <a:gd name="connsiteY1" fmla="*/ 431800 h 3940173"/>
                          <a:gd name="connsiteX2" fmla="*/ 368126 w 799926"/>
                          <a:gd name="connsiteY2" fmla="*/ 1250950 h 3940173"/>
                          <a:gd name="connsiteX3" fmla="*/ 342726 w 799926"/>
                          <a:gd name="connsiteY3" fmla="*/ 2609850 h 3940173"/>
                          <a:gd name="connsiteX4" fmla="*/ 399876 w 799926"/>
                          <a:gd name="connsiteY4" fmla="*/ 2711450 h 3940173"/>
                          <a:gd name="connsiteX5" fmla="*/ 412576 w 799926"/>
                          <a:gd name="connsiteY5" fmla="*/ 2819400 h 3940173"/>
                          <a:gd name="connsiteX6" fmla="*/ 361776 w 799926"/>
                          <a:gd name="connsiteY6" fmla="*/ 2908300 h 3940173"/>
                          <a:gd name="connsiteX7" fmla="*/ 358601 w 799926"/>
                          <a:gd name="connsiteY7" fmla="*/ 3121025 h 3940173"/>
                          <a:gd name="connsiteX8" fmla="*/ 409401 w 799926"/>
                          <a:gd name="connsiteY8" fmla="*/ 3178175 h 3940173"/>
                          <a:gd name="connsiteX9" fmla="*/ 53801 w 799926"/>
                          <a:gd name="connsiteY9" fmla="*/ 3174999 h 3940173"/>
                          <a:gd name="connsiteX10" fmla="*/ 3002 w 799926"/>
                          <a:gd name="connsiteY10" fmla="*/ 3241674 h 3940173"/>
                          <a:gd name="connsiteX11" fmla="*/ 9352 w 799926"/>
                          <a:gd name="connsiteY11" fmla="*/ 3457573 h 3940173"/>
                          <a:gd name="connsiteX12" fmla="*/ 15701 w 799926"/>
                          <a:gd name="connsiteY12" fmla="*/ 3940173 h 3940173"/>
                          <a:gd name="connsiteX0" fmla="*/ 431626 w 799926"/>
                          <a:gd name="connsiteY0" fmla="*/ 0 h 3978779"/>
                          <a:gd name="connsiteX1" fmla="*/ 799926 w 799926"/>
                          <a:gd name="connsiteY1" fmla="*/ 431800 h 3978779"/>
                          <a:gd name="connsiteX2" fmla="*/ 368126 w 799926"/>
                          <a:gd name="connsiteY2" fmla="*/ 1250950 h 3978779"/>
                          <a:gd name="connsiteX3" fmla="*/ 342726 w 799926"/>
                          <a:gd name="connsiteY3" fmla="*/ 2609850 h 3978779"/>
                          <a:gd name="connsiteX4" fmla="*/ 399876 w 799926"/>
                          <a:gd name="connsiteY4" fmla="*/ 2711450 h 3978779"/>
                          <a:gd name="connsiteX5" fmla="*/ 412576 w 799926"/>
                          <a:gd name="connsiteY5" fmla="*/ 2819400 h 3978779"/>
                          <a:gd name="connsiteX6" fmla="*/ 361776 w 799926"/>
                          <a:gd name="connsiteY6" fmla="*/ 2908300 h 3978779"/>
                          <a:gd name="connsiteX7" fmla="*/ 358601 w 799926"/>
                          <a:gd name="connsiteY7" fmla="*/ 3121025 h 3978779"/>
                          <a:gd name="connsiteX8" fmla="*/ 409401 w 799926"/>
                          <a:gd name="connsiteY8" fmla="*/ 3178175 h 3978779"/>
                          <a:gd name="connsiteX9" fmla="*/ 53801 w 799926"/>
                          <a:gd name="connsiteY9" fmla="*/ 3174999 h 3978779"/>
                          <a:gd name="connsiteX10" fmla="*/ 3002 w 799926"/>
                          <a:gd name="connsiteY10" fmla="*/ 3241674 h 3978779"/>
                          <a:gd name="connsiteX11" fmla="*/ 9352 w 799926"/>
                          <a:gd name="connsiteY11" fmla="*/ 3457573 h 3978779"/>
                          <a:gd name="connsiteX12" fmla="*/ 15701 w 799926"/>
                          <a:gd name="connsiteY12" fmla="*/ 3940173 h 3978779"/>
                          <a:gd name="connsiteX13" fmla="*/ 3001 w 799926"/>
                          <a:gd name="connsiteY13" fmla="*/ 3949699 h 3978779"/>
                          <a:gd name="connsiteX0" fmla="*/ 1412875 w 1781175"/>
                          <a:gd name="connsiteY0" fmla="*/ 0 h 4305299"/>
                          <a:gd name="connsiteX1" fmla="*/ 1781175 w 1781175"/>
                          <a:gd name="connsiteY1" fmla="*/ 431800 h 4305299"/>
                          <a:gd name="connsiteX2" fmla="*/ 1349375 w 1781175"/>
                          <a:gd name="connsiteY2" fmla="*/ 1250950 h 4305299"/>
                          <a:gd name="connsiteX3" fmla="*/ 1323975 w 1781175"/>
                          <a:gd name="connsiteY3" fmla="*/ 2609850 h 4305299"/>
                          <a:gd name="connsiteX4" fmla="*/ 1381125 w 1781175"/>
                          <a:gd name="connsiteY4" fmla="*/ 2711450 h 4305299"/>
                          <a:gd name="connsiteX5" fmla="*/ 1393825 w 1781175"/>
                          <a:gd name="connsiteY5" fmla="*/ 2819400 h 4305299"/>
                          <a:gd name="connsiteX6" fmla="*/ 1343025 w 1781175"/>
                          <a:gd name="connsiteY6" fmla="*/ 2908300 h 4305299"/>
                          <a:gd name="connsiteX7" fmla="*/ 1339850 w 1781175"/>
                          <a:gd name="connsiteY7" fmla="*/ 3121025 h 4305299"/>
                          <a:gd name="connsiteX8" fmla="*/ 1390650 w 1781175"/>
                          <a:gd name="connsiteY8" fmla="*/ 3178175 h 4305299"/>
                          <a:gd name="connsiteX9" fmla="*/ 1035050 w 1781175"/>
                          <a:gd name="connsiteY9" fmla="*/ 3174999 h 4305299"/>
                          <a:gd name="connsiteX10" fmla="*/ 984251 w 1781175"/>
                          <a:gd name="connsiteY10" fmla="*/ 3241674 h 4305299"/>
                          <a:gd name="connsiteX11" fmla="*/ 990601 w 1781175"/>
                          <a:gd name="connsiteY11" fmla="*/ 3457573 h 4305299"/>
                          <a:gd name="connsiteX12" fmla="*/ 996950 w 1781175"/>
                          <a:gd name="connsiteY12" fmla="*/ 3940173 h 4305299"/>
                          <a:gd name="connsiteX13" fmla="*/ 0 w 1781175"/>
                          <a:gd name="connsiteY13" fmla="*/ 4305299 h 4305299"/>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0 w 1862138"/>
                          <a:gd name="connsiteY13"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758033 w 1862138"/>
                          <a:gd name="connsiteY13" fmla="*/ 4055267 h 4341018"/>
                          <a:gd name="connsiteX14" fmla="*/ 0 w 1862138"/>
                          <a:gd name="connsiteY14"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843758 w 1862138"/>
                          <a:gd name="connsiteY13" fmla="*/ 3993354 h 4341018"/>
                          <a:gd name="connsiteX14" fmla="*/ 758033 w 1862138"/>
                          <a:gd name="connsiteY14" fmla="*/ 4055267 h 4341018"/>
                          <a:gd name="connsiteX15" fmla="*/ 0 w 1862138"/>
                          <a:gd name="connsiteY15"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0452 w 1862138"/>
                          <a:gd name="connsiteY13" fmla="*/ 3945729 h 4341018"/>
                          <a:gd name="connsiteX14" fmla="*/ 843758 w 1862138"/>
                          <a:gd name="connsiteY14" fmla="*/ 3993354 h 4341018"/>
                          <a:gd name="connsiteX15" fmla="*/ 758033 w 1862138"/>
                          <a:gd name="connsiteY15" fmla="*/ 4055267 h 4341018"/>
                          <a:gd name="connsiteX16" fmla="*/ 0 w 1862138"/>
                          <a:gd name="connsiteY16"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2833 w 1862138"/>
                          <a:gd name="connsiteY13" fmla="*/ 3940967 h 4341018"/>
                          <a:gd name="connsiteX14" fmla="*/ 1060452 w 1862138"/>
                          <a:gd name="connsiteY14" fmla="*/ 3945729 h 4341018"/>
                          <a:gd name="connsiteX15" fmla="*/ 843758 w 1862138"/>
                          <a:gd name="connsiteY15" fmla="*/ 3993354 h 4341018"/>
                          <a:gd name="connsiteX16" fmla="*/ 758033 w 1862138"/>
                          <a:gd name="connsiteY16" fmla="*/ 4055267 h 4341018"/>
                          <a:gd name="connsiteX17" fmla="*/ 0 w 1862138"/>
                          <a:gd name="connsiteY17" fmla="*/ 4341018 h 4341018"/>
                          <a:gd name="connsiteX0" fmla="*/ 1557330 w 1925630"/>
                          <a:gd name="connsiteY0" fmla="*/ 0 h 4364871"/>
                          <a:gd name="connsiteX1" fmla="*/ 1925630 w 1925630"/>
                          <a:gd name="connsiteY1" fmla="*/ 431800 h 4364871"/>
                          <a:gd name="connsiteX2" fmla="*/ 1493830 w 1925630"/>
                          <a:gd name="connsiteY2" fmla="*/ 1250950 h 4364871"/>
                          <a:gd name="connsiteX3" fmla="*/ 1468430 w 1925630"/>
                          <a:gd name="connsiteY3" fmla="*/ 2609850 h 4364871"/>
                          <a:gd name="connsiteX4" fmla="*/ 1525580 w 1925630"/>
                          <a:gd name="connsiteY4" fmla="*/ 2711450 h 4364871"/>
                          <a:gd name="connsiteX5" fmla="*/ 1538280 w 1925630"/>
                          <a:gd name="connsiteY5" fmla="*/ 2819400 h 4364871"/>
                          <a:gd name="connsiteX6" fmla="*/ 1487480 w 1925630"/>
                          <a:gd name="connsiteY6" fmla="*/ 2908300 h 4364871"/>
                          <a:gd name="connsiteX7" fmla="*/ 1484305 w 1925630"/>
                          <a:gd name="connsiteY7" fmla="*/ 3121025 h 4364871"/>
                          <a:gd name="connsiteX8" fmla="*/ 1535105 w 1925630"/>
                          <a:gd name="connsiteY8" fmla="*/ 3178175 h 4364871"/>
                          <a:gd name="connsiteX9" fmla="*/ 1179505 w 1925630"/>
                          <a:gd name="connsiteY9" fmla="*/ 3174999 h 4364871"/>
                          <a:gd name="connsiteX10" fmla="*/ 1128706 w 1925630"/>
                          <a:gd name="connsiteY10" fmla="*/ 3241674 h 4364871"/>
                          <a:gd name="connsiteX11" fmla="*/ 1135056 w 1925630"/>
                          <a:gd name="connsiteY11" fmla="*/ 3457573 h 4364871"/>
                          <a:gd name="connsiteX12" fmla="*/ 1141405 w 1925630"/>
                          <a:gd name="connsiteY12" fmla="*/ 3940173 h 4364871"/>
                          <a:gd name="connsiteX13" fmla="*/ 1126325 w 1925630"/>
                          <a:gd name="connsiteY13" fmla="*/ 3940967 h 4364871"/>
                          <a:gd name="connsiteX14" fmla="*/ 1123944 w 1925630"/>
                          <a:gd name="connsiteY14" fmla="*/ 3945729 h 4364871"/>
                          <a:gd name="connsiteX15" fmla="*/ 907250 w 1925630"/>
                          <a:gd name="connsiteY15" fmla="*/ 3993354 h 4364871"/>
                          <a:gd name="connsiteX16" fmla="*/ 821525 w 1925630"/>
                          <a:gd name="connsiteY16" fmla="*/ 4055267 h 4364871"/>
                          <a:gd name="connsiteX17" fmla="*/ 63492 w 1925630"/>
                          <a:gd name="connsiteY17" fmla="*/ 4341018 h 4364871"/>
                          <a:gd name="connsiteX18" fmla="*/ 39681 w 1925630"/>
                          <a:gd name="connsiteY18" fmla="*/ 4349748 h 4364871"/>
                          <a:gd name="connsiteX0" fmla="*/ 1803399 w 2171699"/>
                          <a:gd name="connsiteY0" fmla="*/ 0 h 4352466"/>
                          <a:gd name="connsiteX1" fmla="*/ 2171699 w 2171699"/>
                          <a:gd name="connsiteY1" fmla="*/ 431800 h 4352466"/>
                          <a:gd name="connsiteX2" fmla="*/ 1739899 w 2171699"/>
                          <a:gd name="connsiteY2" fmla="*/ 1250950 h 4352466"/>
                          <a:gd name="connsiteX3" fmla="*/ 1714499 w 2171699"/>
                          <a:gd name="connsiteY3" fmla="*/ 2609850 h 4352466"/>
                          <a:gd name="connsiteX4" fmla="*/ 1771649 w 2171699"/>
                          <a:gd name="connsiteY4" fmla="*/ 2711450 h 4352466"/>
                          <a:gd name="connsiteX5" fmla="*/ 1784349 w 2171699"/>
                          <a:gd name="connsiteY5" fmla="*/ 2819400 h 4352466"/>
                          <a:gd name="connsiteX6" fmla="*/ 1733549 w 2171699"/>
                          <a:gd name="connsiteY6" fmla="*/ 2908300 h 4352466"/>
                          <a:gd name="connsiteX7" fmla="*/ 1730374 w 2171699"/>
                          <a:gd name="connsiteY7" fmla="*/ 3121025 h 4352466"/>
                          <a:gd name="connsiteX8" fmla="*/ 1781174 w 2171699"/>
                          <a:gd name="connsiteY8" fmla="*/ 3178175 h 4352466"/>
                          <a:gd name="connsiteX9" fmla="*/ 1425574 w 2171699"/>
                          <a:gd name="connsiteY9" fmla="*/ 3174999 h 4352466"/>
                          <a:gd name="connsiteX10" fmla="*/ 1374775 w 2171699"/>
                          <a:gd name="connsiteY10" fmla="*/ 3241674 h 4352466"/>
                          <a:gd name="connsiteX11" fmla="*/ 1381125 w 2171699"/>
                          <a:gd name="connsiteY11" fmla="*/ 3457573 h 4352466"/>
                          <a:gd name="connsiteX12" fmla="*/ 1387474 w 2171699"/>
                          <a:gd name="connsiteY12" fmla="*/ 3940173 h 4352466"/>
                          <a:gd name="connsiteX13" fmla="*/ 1372394 w 2171699"/>
                          <a:gd name="connsiteY13" fmla="*/ 3940967 h 4352466"/>
                          <a:gd name="connsiteX14" fmla="*/ 1370013 w 2171699"/>
                          <a:gd name="connsiteY14" fmla="*/ 3945729 h 4352466"/>
                          <a:gd name="connsiteX15" fmla="*/ 1153319 w 2171699"/>
                          <a:gd name="connsiteY15" fmla="*/ 3993354 h 4352466"/>
                          <a:gd name="connsiteX16" fmla="*/ 1067594 w 2171699"/>
                          <a:gd name="connsiteY16" fmla="*/ 4055267 h 4352466"/>
                          <a:gd name="connsiteX17" fmla="*/ 309561 w 2171699"/>
                          <a:gd name="connsiteY17" fmla="*/ 4341018 h 4352466"/>
                          <a:gd name="connsiteX18" fmla="*/ 0 w 2171699"/>
                          <a:gd name="connsiteY18" fmla="*/ 4267198 h 4352466"/>
                          <a:gd name="connsiteX0" fmla="*/ 1826328 w 2194628"/>
                          <a:gd name="connsiteY0" fmla="*/ 0 h 4352466"/>
                          <a:gd name="connsiteX1" fmla="*/ 2194628 w 2194628"/>
                          <a:gd name="connsiteY1" fmla="*/ 431800 h 4352466"/>
                          <a:gd name="connsiteX2" fmla="*/ 1762828 w 2194628"/>
                          <a:gd name="connsiteY2" fmla="*/ 1250950 h 4352466"/>
                          <a:gd name="connsiteX3" fmla="*/ 1737428 w 2194628"/>
                          <a:gd name="connsiteY3" fmla="*/ 2609850 h 4352466"/>
                          <a:gd name="connsiteX4" fmla="*/ 1794578 w 2194628"/>
                          <a:gd name="connsiteY4" fmla="*/ 2711450 h 4352466"/>
                          <a:gd name="connsiteX5" fmla="*/ 1807278 w 2194628"/>
                          <a:gd name="connsiteY5" fmla="*/ 2819400 h 4352466"/>
                          <a:gd name="connsiteX6" fmla="*/ 1756478 w 2194628"/>
                          <a:gd name="connsiteY6" fmla="*/ 2908300 h 4352466"/>
                          <a:gd name="connsiteX7" fmla="*/ 1753303 w 2194628"/>
                          <a:gd name="connsiteY7" fmla="*/ 3121025 h 4352466"/>
                          <a:gd name="connsiteX8" fmla="*/ 1804103 w 2194628"/>
                          <a:gd name="connsiteY8" fmla="*/ 3178175 h 4352466"/>
                          <a:gd name="connsiteX9" fmla="*/ 1448503 w 2194628"/>
                          <a:gd name="connsiteY9" fmla="*/ 3174999 h 4352466"/>
                          <a:gd name="connsiteX10" fmla="*/ 1397704 w 2194628"/>
                          <a:gd name="connsiteY10" fmla="*/ 3241674 h 4352466"/>
                          <a:gd name="connsiteX11" fmla="*/ 1404054 w 2194628"/>
                          <a:gd name="connsiteY11" fmla="*/ 3457573 h 4352466"/>
                          <a:gd name="connsiteX12" fmla="*/ 1410403 w 2194628"/>
                          <a:gd name="connsiteY12" fmla="*/ 3940173 h 4352466"/>
                          <a:gd name="connsiteX13" fmla="*/ 1395323 w 2194628"/>
                          <a:gd name="connsiteY13" fmla="*/ 3940967 h 4352466"/>
                          <a:gd name="connsiteX14" fmla="*/ 1392942 w 2194628"/>
                          <a:gd name="connsiteY14" fmla="*/ 3945729 h 4352466"/>
                          <a:gd name="connsiteX15" fmla="*/ 1176248 w 2194628"/>
                          <a:gd name="connsiteY15" fmla="*/ 3993354 h 4352466"/>
                          <a:gd name="connsiteX16" fmla="*/ 1090523 w 2194628"/>
                          <a:gd name="connsiteY16" fmla="*/ 4055267 h 4352466"/>
                          <a:gd name="connsiteX17" fmla="*/ 332490 w 2194628"/>
                          <a:gd name="connsiteY17" fmla="*/ 4341018 h 4352466"/>
                          <a:gd name="connsiteX18" fmla="*/ 22929 w 2194628"/>
                          <a:gd name="connsiteY18" fmla="*/ 4267198 h 4352466"/>
                          <a:gd name="connsiteX19" fmla="*/ 22930 w 2194628"/>
                          <a:gd name="connsiteY19" fmla="*/ 4260848 h 4352466"/>
                          <a:gd name="connsiteX0" fmla="*/ 1882773 w 2251073"/>
                          <a:gd name="connsiteY0" fmla="*/ 0 h 4352466"/>
                          <a:gd name="connsiteX1" fmla="*/ 2251073 w 2251073"/>
                          <a:gd name="connsiteY1" fmla="*/ 431800 h 4352466"/>
                          <a:gd name="connsiteX2" fmla="*/ 1819273 w 2251073"/>
                          <a:gd name="connsiteY2" fmla="*/ 1250950 h 4352466"/>
                          <a:gd name="connsiteX3" fmla="*/ 1793873 w 2251073"/>
                          <a:gd name="connsiteY3" fmla="*/ 2609850 h 4352466"/>
                          <a:gd name="connsiteX4" fmla="*/ 1851023 w 2251073"/>
                          <a:gd name="connsiteY4" fmla="*/ 2711450 h 4352466"/>
                          <a:gd name="connsiteX5" fmla="*/ 1863723 w 2251073"/>
                          <a:gd name="connsiteY5" fmla="*/ 2819400 h 4352466"/>
                          <a:gd name="connsiteX6" fmla="*/ 1812923 w 2251073"/>
                          <a:gd name="connsiteY6" fmla="*/ 2908300 h 4352466"/>
                          <a:gd name="connsiteX7" fmla="*/ 1809748 w 2251073"/>
                          <a:gd name="connsiteY7" fmla="*/ 3121025 h 4352466"/>
                          <a:gd name="connsiteX8" fmla="*/ 1860548 w 2251073"/>
                          <a:gd name="connsiteY8" fmla="*/ 3178175 h 4352466"/>
                          <a:gd name="connsiteX9" fmla="*/ 1504948 w 2251073"/>
                          <a:gd name="connsiteY9" fmla="*/ 3174999 h 4352466"/>
                          <a:gd name="connsiteX10" fmla="*/ 1454149 w 2251073"/>
                          <a:gd name="connsiteY10" fmla="*/ 3241674 h 4352466"/>
                          <a:gd name="connsiteX11" fmla="*/ 1460499 w 2251073"/>
                          <a:gd name="connsiteY11" fmla="*/ 3457573 h 4352466"/>
                          <a:gd name="connsiteX12" fmla="*/ 1466848 w 2251073"/>
                          <a:gd name="connsiteY12" fmla="*/ 3940173 h 4352466"/>
                          <a:gd name="connsiteX13" fmla="*/ 1451768 w 2251073"/>
                          <a:gd name="connsiteY13" fmla="*/ 3940967 h 4352466"/>
                          <a:gd name="connsiteX14" fmla="*/ 1449387 w 2251073"/>
                          <a:gd name="connsiteY14" fmla="*/ 3945729 h 4352466"/>
                          <a:gd name="connsiteX15" fmla="*/ 1232693 w 2251073"/>
                          <a:gd name="connsiteY15" fmla="*/ 3993354 h 4352466"/>
                          <a:gd name="connsiteX16" fmla="*/ 1146968 w 2251073"/>
                          <a:gd name="connsiteY16" fmla="*/ 4055267 h 4352466"/>
                          <a:gd name="connsiteX17" fmla="*/ 388935 w 2251073"/>
                          <a:gd name="connsiteY17" fmla="*/ 4341018 h 4352466"/>
                          <a:gd name="connsiteX18" fmla="*/ 79374 w 2251073"/>
                          <a:gd name="connsiteY18" fmla="*/ 4267198 h 4352466"/>
                          <a:gd name="connsiteX19" fmla="*/ 0 w 2251073"/>
                          <a:gd name="connsiteY19" fmla="*/ 3930648 h 4352466"/>
                          <a:gd name="connsiteX0" fmla="*/ 1882773 w 2251073"/>
                          <a:gd name="connsiteY0" fmla="*/ 0 h 4346069"/>
                          <a:gd name="connsiteX1" fmla="*/ 2251073 w 2251073"/>
                          <a:gd name="connsiteY1" fmla="*/ 431800 h 4346069"/>
                          <a:gd name="connsiteX2" fmla="*/ 1819273 w 2251073"/>
                          <a:gd name="connsiteY2" fmla="*/ 1250950 h 4346069"/>
                          <a:gd name="connsiteX3" fmla="*/ 1793873 w 2251073"/>
                          <a:gd name="connsiteY3" fmla="*/ 2609850 h 4346069"/>
                          <a:gd name="connsiteX4" fmla="*/ 1851023 w 2251073"/>
                          <a:gd name="connsiteY4" fmla="*/ 2711450 h 4346069"/>
                          <a:gd name="connsiteX5" fmla="*/ 1863723 w 2251073"/>
                          <a:gd name="connsiteY5" fmla="*/ 2819400 h 4346069"/>
                          <a:gd name="connsiteX6" fmla="*/ 1812923 w 2251073"/>
                          <a:gd name="connsiteY6" fmla="*/ 2908300 h 4346069"/>
                          <a:gd name="connsiteX7" fmla="*/ 1809748 w 2251073"/>
                          <a:gd name="connsiteY7" fmla="*/ 3121025 h 4346069"/>
                          <a:gd name="connsiteX8" fmla="*/ 1860548 w 2251073"/>
                          <a:gd name="connsiteY8" fmla="*/ 3178175 h 4346069"/>
                          <a:gd name="connsiteX9" fmla="*/ 1504948 w 2251073"/>
                          <a:gd name="connsiteY9" fmla="*/ 3174999 h 4346069"/>
                          <a:gd name="connsiteX10" fmla="*/ 1454149 w 2251073"/>
                          <a:gd name="connsiteY10" fmla="*/ 3241674 h 4346069"/>
                          <a:gd name="connsiteX11" fmla="*/ 1460499 w 2251073"/>
                          <a:gd name="connsiteY11" fmla="*/ 3457573 h 4346069"/>
                          <a:gd name="connsiteX12" fmla="*/ 1466848 w 2251073"/>
                          <a:gd name="connsiteY12" fmla="*/ 3940173 h 4346069"/>
                          <a:gd name="connsiteX13" fmla="*/ 1451768 w 2251073"/>
                          <a:gd name="connsiteY13" fmla="*/ 3940967 h 4346069"/>
                          <a:gd name="connsiteX14" fmla="*/ 1449387 w 2251073"/>
                          <a:gd name="connsiteY14" fmla="*/ 3945729 h 4346069"/>
                          <a:gd name="connsiteX15" fmla="*/ 1232693 w 2251073"/>
                          <a:gd name="connsiteY15" fmla="*/ 3993354 h 4346069"/>
                          <a:gd name="connsiteX16" fmla="*/ 1146968 w 2251073"/>
                          <a:gd name="connsiteY16" fmla="*/ 4055267 h 4346069"/>
                          <a:gd name="connsiteX17" fmla="*/ 388935 w 2251073"/>
                          <a:gd name="connsiteY17" fmla="*/ 4341018 h 4346069"/>
                          <a:gd name="connsiteX18" fmla="*/ 107949 w 2251073"/>
                          <a:gd name="connsiteY18" fmla="*/ 4067173 h 4346069"/>
                          <a:gd name="connsiteX19" fmla="*/ 0 w 2251073"/>
                          <a:gd name="connsiteY19" fmla="*/ 3930648 h 4346069"/>
                          <a:gd name="connsiteX0" fmla="*/ 1882773 w 2251073"/>
                          <a:gd name="connsiteY0" fmla="*/ 0 h 4296105"/>
                          <a:gd name="connsiteX1" fmla="*/ 2251073 w 2251073"/>
                          <a:gd name="connsiteY1" fmla="*/ 431800 h 4296105"/>
                          <a:gd name="connsiteX2" fmla="*/ 1819273 w 2251073"/>
                          <a:gd name="connsiteY2" fmla="*/ 1250950 h 4296105"/>
                          <a:gd name="connsiteX3" fmla="*/ 1793873 w 2251073"/>
                          <a:gd name="connsiteY3" fmla="*/ 2609850 h 4296105"/>
                          <a:gd name="connsiteX4" fmla="*/ 1851023 w 2251073"/>
                          <a:gd name="connsiteY4" fmla="*/ 2711450 h 4296105"/>
                          <a:gd name="connsiteX5" fmla="*/ 1863723 w 2251073"/>
                          <a:gd name="connsiteY5" fmla="*/ 2819400 h 4296105"/>
                          <a:gd name="connsiteX6" fmla="*/ 1812923 w 2251073"/>
                          <a:gd name="connsiteY6" fmla="*/ 2908300 h 4296105"/>
                          <a:gd name="connsiteX7" fmla="*/ 1809748 w 2251073"/>
                          <a:gd name="connsiteY7" fmla="*/ 3121025 h 4296105"/>
                          <a:gd name="connsiteX8" fmla="*/ 1860548 w 2251073"/>
                          <a:gd name="connsiteY8" fmla="*/ 3178175 h 4296105"/>
                          <a:gd name="connsiteX9" fmla="*/ 1504948 w 2251073"/>
                          <a:gd name="connsiteY9" fmla="*/ 3174999 h 4296105"/>
                          <a:gd name="connsiteX10" fmla="*/ 1454149 w 2251073"/>
                          <a:gd name="connsiteY10" fmla="*/ 3241674 h 4296105"/>
                          <a:gd name="connsiteX11" fmla="*/ 1460499 w 2251073"/>
                          <a:gd name="connsiteY11" fmla="*/ 3457573 h 4296105"/>
                          <a:gd name="connsiteX12" fmla="*/ 1466848 w 2251073"/>
                          <a:gd name="connsiteY12" fmla="*/ 3940173 h 4296105"/>
                          <a:gd name="connsiteX13" fmla="*/ 1451768 w 2251073"/>
                          <a:gd name="connsiteY13" fmla="*/ 3940967 h 4296105"/>
                          <a:gd name="connsiteX14" fmla="*/ 1449387 w 2251073"/>
                          <a:gd name="connsiteY14" fmla="*/ 3945729 h 4296105"/>
                          <a:gd name="connsiteX15" fmla="*/ 1232693 w 2251073"/>
                          <a:gd name="connsiteY15" fmla="*/ 3993354 h 4296105"/>
                          <a:gd name="connsiteX16" fmla="*/ 1146968 w 2251073"/>
                          <a:gd name="connsiteY16" fmla="*/ 4055267 h 4296105"/>
                          <a:gd name="connsiteX17" fmla="*/ 211135 w 2251073"/>
                          <a:gd name="connsiteY17" fmla="*/ 4290218 h 4296105"/>
                          <a:gd name="connsiteX18" fmla="*/ 107949 w 2251073"/>
                          <a:gd name="connsiteY18" fmla="*/ 4067173 h 4296105"/>
                          <a:gd name="connsiteX19" fmla="*/ 0 w 2251073"/>
                          <a:gd name="connsiteY19" fmla="*/ 3930648 h 4296105"/>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07949 w 2251073"/>
                          <a:gd name="connsiteY18" fmla="*/ 4067173 h 4327516"/>
                          <a:gd name="connsiteX19" fmla="*/ 0 w 2251073"/>
                          <a:gd name="connsiteY19"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11126 w 2251073"/>
                          <a:gd name="connsiteY18" fmla="*/ 4206873 h 4327516"/>
                          <a:gd name="connsiteX19" fmla="*/ 107949 w 2251073"/>
                          <a:gd name="connsiteY19" fmla="*/ 4067173 h 4327516"/>
                          <a:gd name="connsiteX20" fmla="*/ 0 w 2251073"/>
                          <a:gd name="connsiteY20"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30176 w 2251073"/>
                          <a:gd name="connsiteY18" fmla="*/ 4295773 h 4327516"/>
                          <a:gd name="connsiteX19" fmla="*/ 107949 w 2251073"/>
                          <a:gd name="connsiteY19" fmla="*/ 4067173 h 4327516"/>
                          <a:gd name="connsiteX20" fmla="*/ 0 w 2251073"/>
                          <a:gd name="connsiteY20"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1073" h="4327516">
                            <a:moveTo>
                              <a:pt x="1882773" y="0"/>
                            </a:moveTo>
                            <a:lnTo>
                              <a:pt x="2251073" y="431800"/>
                            </a:lnTo>
                            <a:lnTo>
                              <a:pt x="1819273" y="1250950"/>
                            </a:lnTo>
                            <a:lnTo>
                              <a:pt x="1793873" y="2609850"/>
                            </a:lnTo>
                            <a:lnTo>
                              <a:pt x="1851023" y="2711450"/>
                            </a:lnTo>
                            <a:lnTo>
                              <a:pt x="1863723" y="2819400"/>
                            </a:lnTo>
                            <a:lnTo>
                              <a:pt x="1812923" y="2908300"/>
                            </a:lnTo>
                            <a:cubicBezTo>
                              <a:pt x="1805515" y="2923117"/>
                              <a:pt x="1808425" y="3121025"/>
                              <a:pt x="1809748" y="3121025"/>
                            </a:cubicBezTo>
                            <a:cubicBezTo>
                              <a:pt x="1810277" y="3156479"/>
                              <a:pt x="1859225" y="3178175"/>
                              <a:pt x="1860548" y="3178175"/>
                            </a:cubicBezTo>
                            <a:cubicBezTo>
                              <a:pt x="1866898" y="3187700"/>
                              <a:pt x="1507594" y="3174999"/>
                              <a:pt x="1504948" y="3174999"/>
                            </a:cubicBezTo>
                            <a:cubicBezTo>
                              <a:pt x="1433511" y="3185582"/>
                              <a:pt x="1453620" y="3195108"/>
                              <a:pt x="1454149" y="3241674"/>
                            </a:cubicBezTo>
                            <a:cubicBezTo>
                              <a:pt x="1454678" y="3288240"/>
                              <a:pt x="1454678" y="3341157"/>
                              <a:pt x="1460499" y="3457573"/>
                            </a:cubicBezTo>
                            <a:cubicBezTo>
                              <a:pt x="1462086" y="3584573"/>
                              <a:pt x="1459969" y="3859740"/>
                              <a:pt x="1466848" y="3940173"/>
                            </a:cubicBezTo>
                            <a:cubicBezTo>
                              <a:pt x="1468171" y="4027089"/>
                              <a:pt x="1454678" y="3940041"/>
                              <a:pt x="1451768" y="3940967"/>
                            </a:cubicBezTo>
                            <a:cubicBezTo>
                              <a:pt x="1448858" y="3941893"/>
                              <a:pt x="1488678" y="3943348"/>
                              <a:pt x="1449387" y="3945729"/>
                            </a:cubicBezTo>
                            <a:lnTo>
                              <a:pt x="1232693" y="3993354"/>
                            </a:lnTo>
                            <a:cubicBezTo>
                              <a:pt x="1184274" y="4004863"/>
                              <a:pt x="1315773" y="3999307"/>
                              <a:pt x="1146968" y="4055267"/>
                            </a:cubicBezTo>
                            <a:cubicBezTo>
                              <a:pt x="835024" y="4133584"/>
                              <a:pt x="469104" y="4430976"/>
                              <a:pt x="211135" y="4290218"/>
                            </a:cubicBezTo>
                            <a:cubicBezTo>
                              <a:pt x="38495" y="4315486"/>
                              <a:pt x="147374" y="4332947"/>
                              <a:pt x="130176" y="4295773"/>
                            </a:cubicBezTo>
                            <a:cubicBezTo>
                              <a:pt x="112978" y="4258599"/>
                              <a:pt x="126470" y="4113210"/>
                              <a:pt x="107949" y="4067173"/>
                            </a:cubicBezTo>
                            <a:cubicBezTo>
                              <a:pt x="56356" y="4053811"/>
                              <a:pt x="0" y="3931971"/>
                              <a:pt x="0" y="3930648"/>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E75191B-F955-7FDB-8419-D54994C07B56}"/>
                  </a:ext>
                </a:extLst>
              </p:cNvPr>
              <p:cNvSpPr/>
              <p:nvPr/>
            </p:nvSpPr>
            <p:spPr>
              <a:xfrm>
                <a:off x="8172450" y="1460500"/>
                <a:ext cx="723900" cy="4502150"/>
              </a:xfrm>
              <a:custGeom>
                <a:avLst/>
                <a:gdLst>
                  <a:gd name="connsiteX0" fmla="*/ 508000 w 723900"/>
                  <a:gd name="connsiteY0" fmla="*/ 0 h 4502150"/>
                  <a:gd name="connsiteX1" fmla="*/ 501650 w 723900"/>
                  <a:gd name="connsiteY1" fmla="*/ 609600 h 4502150"/>
                  <a:gd name="connsiteX2" fmla="*/ 612775 w 723900"/>
                  <a:gd name="connsiteY2" fmla="*/ 1181100 h 4502150"/>
                  <a:gd name="connsiteX3" fmla="*/ 723900 w 723900"/>
                  <a:gd name="connsiteY3" fmla="*/ 1752600 h 4502150"/>
                  <a:gd name="connsiteX4" fmla="*/ 279400 w 723900"/>
                  <a:gd name="connsiteY4" fmla="*/ 1752600 h 4502150"/>
                  <a:gd name="connsiteX5" fmla="*/ 298450 w 723900"/>
                  <a:gd name="connsiteY5" fmla="*/ 1962150 h 4502150"/>
                  <a:gd name="connsiteX6" fmla="*/ 393700 w 723900"/>
                  <a:gd name="connsiteY6" fmla="*/ 2305050 h 4502150"/>
                  <a:gd name="connsiteX7" fmla="*/ 393700 w 723900"/>
                  <a:gd name="connsiteY7" fmla="*/ 2501900 h 4502150"/>
                  <a:gd name="connsiteX8" fmla="*/ 546100 w 723900"/>
                  <a:gd name="connsiteY8" fmla="*/ 2508250 h 4502150"/>
                  <a:gd name="connsiteX9" fmla="*/ 558800 w 723900"/>
                  <a:gd name="connsiteY9" fmla="*/ 2832100 h 4502150"/>
                  <a:gd name="connsiteX10" fmla="*/ 482600 w 723900"/>
                  <a:gd name="connsiteY10" fmla="*/ 3194050 h 4502150"/>
                  <a:gd name="connsiteX11" fmla="*/ 254000 w 723900"/>
                  <a:gd name="connsiteY11" fmla="*/ 3486150 h 4502150"/>
                  <a:gd name="connsiteX12" fmla="*/ 254000 w 723900"/>
                  <a:gd name="connsiteY12" fmla="*/ 3613150 h 4502150"/>
                  <a:gd name="connsiteX13" fmla="*/ 520700 w 723900"/>
                  <a:gd name="connsiteY13" fmla="*/ 3587750 h 4502150"/>
                  <a:gd name="connsiteX14" fmla="*/ 431800 w 723900"/>
                  <a:gd name="connsiteY14" fmla="*/ 3873500 h 4502150"/>
                  <a:gd name="connsiteX15" fmla="*/ 419100 w 723900"/>
                  <a:gd name="connsiteY15" fmla="*/ 4191000 h 4502150"/>
                  <a:gd name="connsiteX16" fmla="*/ 88900 w 723900"/>
                  <a:gd name="connsiteY16" fmla="*/ 4356100 h 4502150"/>
                  <a:gd name="connsiteX17" fmla="*/ 0 w 723900"/>
                  <a:gd name="connsiteY17" fmla="*/ 4368800 h 4502150"/>
                  <a:gd name="connsiteX18" fmla="*/ 0 w 723900"/>
                  <a:gd name="connsiteY18"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4502150" extrusionOk="0">
                    <a:moveTo>
                      <a:pt x="508000" y="0"/>
                    </a:moveTo>
                    <a:cubicBezTo>
                      <a:pt x="487266" y="221254"/>
                      <a:pt x="474955" y="429549"/>
                      <a:pt x="501650" y="609600"/>
                    </a:cubicBezTo>
                    <a:cubicBezTo>
                      <a:pt x="543116" y="866245"/>
                      <a:pt x="596212" y="1059810"/>
                      <a:pt x="612775" y="1181100"/>
                    </a:cubicBezTo>
                    <a:cubicBezTo>
                      <a:pt x="629338" y="1302390"/>
                      <a:pt x="709459" y="1600412"/>
                      <a:pt x="723900" y="1752600"/>
                    </a:cubicBezTo>
                    <a:cubicBezTo>
                      <a:pt x="608077" y="1759807"/>
                      <a:pt x="498625" y="1755657"/>
                      <a:pt x="279400" y="1752600"/>
                    </a:cubicBezTo>
                    <a:cubicBezTo>
                      <a:pt x="284246" y="1853209"/>
                      <a:pt x="294450" y="1866535"/>
                      <a:pt x="298450" y="1962150"/>
                    </a:cubicBezTo>
                    <a:cubicBezTo>
                      <a:pt x="315276" y="2048065"/>
                      <a:pt x="373297" y="2179511"/>
                      <a:pt x="393700" y="2305050"/>
                    </a:cubicBezTo>
                    <a:cubicBezTo>
                      <a:pt x="387576" y="2360326"/>
                      <a:pt x="400761" y="2437672"/>
                      <a:pt x="393700" y="2501900"/>
                    </a:cubicBezTo>
                    <a:cubicBezTo>
                      <a:pt x="434717" y="2499338"/>
                      <a:pt x="471104" y="2511639"/>
                      <a:pt x="546100" y="2508250"/>
                    </a:cubicBezTo>
                    <a:cubicBezTo>
                      <a:pt x="540524" y="2573454"/>
                      <a:pt x="570021" y="2710986"/>
                      <a:pt x="558800" y="2832100"/>
                    </a:cubicBezTo>
                    <a:cubicBezTo>
                      <a:pt x="546487" y="2974829"/>
                      <a:pt x="529924" y="3041089"/>
                      <a:pt x="482600" y="3194050"/>
                    </a:cubicBezTo>
                    <a:cubicBezTo>
                      <a:pt x="367296" y="3329744"/>
                      <a:pt x="336459" y="3363899"/>
                      <a:pt x="254000" y="3486150"/>
                    </a:cubicBezTo>
                    <a:cubicBezTo>
                      <a:pt x="258140" y="3512960"/>
                      <a:pt x="251529" y="3557347"/>
                      <a:pt x="254000" y="3613150"/>
                    </a:cubicBezTo>
                    <a:cubicBezTo>
                      <a:pt x="344032" y="3595204"/>
                      <a:pt x="434738" y="3586279"/>
                      <a:pt x="520700" y="3587750"/>
                    </a:cubicBezTo>
                    <a:cubicBezTo>
                      <a:pt x="470307" y="3728051"/>
                      <a:pt x="472702" y="3729861"/>
                      <a:pt x="431800" y="3873500"/>
                    </a:cubicBezTo>
                    <a:cubicBezTo>
                      <a:pt x="417548" y="3999652"/>
                      <a:pt x="424773" y="4061698"/>
                      <a:pt x="419100" y="4191000"/>
                    </a:cubicBezTo>
                    <a:cubicBezTo>
                      <a:pt x="260913" y="4269185"/>
                      <a:pt x="253391" y="4288079"/>
                      <a:pt x="88900" y="4356100"/>
                    </a:cubicBezTo>
                    <a:cubicBezTo>
                      <a:pt x="61547" y="4357873"/>
                      <a:pt x="18418" y="4365377"/>
                      <a:pt x="0" y="4368800"/>
                    </a:cubicBezTo>
                    <a:cubicBezTo>
                      <a:pt x="5472" y="4405933"/>
                      <a:pt x="2465" y="4435475"/>
                      <a:pt x="0" y="4502150"/>
                    </a:cubicBezTo>
                  </a:path>
                </a:pathLst>
              </a:custGeom>
              <a:noFill/>
              <a:ln w="28575">
                <a:solidFill>
                  <a:schemeClr val="accent1"/>
                </a:solidFill>
                <a:extLst>
                  <a:ext uri="{C807C97D-BFC1-408E-A445-0C87EB9F89A2}">
                    <ask:lineSketchStyleProps xmlns:ask="http://schemas.microsoft.com/office/drawing/2018/sketchyshapes" sd="2652433002">
                      <a:custGeom>
                        <a:avLst/>
                        <a:gdLst>
                          <a:gd name="connsiteX0" fmla="*/ 508000 w 723900"/>
                          <a:gd name="connsiteY0" fmla="*/ 0 h 4502150"/>
                          <a:gd name="connsiteX1" fmla="*/ 501650 w 723900"/>
                          <a:gd name="connsiteY1" fmla="*/ 609600 h 4502150"/>
                          <a:gd name="connsiteX2" fmla="*/ 723900 w 723900"/>
                          <a:gd name="connsiteY2" fmla="*/ 1752600 h 4502150"/>
                          <a:gd name="connsiteX3" fmla="*/ 279400 w 723900"/>
                          <a:gd name="connsiteY3" fmla="*/ 1752600 h 4502150"/>
                          <a:gd name="connsiteX4" fmla="*/ 298450 w 723900"/>
                          <a:gd name="connsiteY4" fmla="*/ 1962150 h 4502150"/>
                          <a:gd name="connsiteX5" fmla="*/ 393700 w 723900"/>
                          <a:gd name="connsiteY5" fmla="*/ 2305050 h 4502150"/>
                          <a:gd name="connsiteX6" fmla="*/ 393700 w 723900"/>
                          <a:gd name="connsiteY6" fmla="*/ 2501900 h 4502150"/>
                          <a:gd name="connsiteX7" fmla="*/ 546100 w 723900"/>
                          <a:gd name="connsiteY7" fmla="*/ 2508250 h 4502150"/>
                          <a:gd name="connsiteX8" fmla="*/ 558800 w 723900"/>
                          <a:gd name="connsiteY8" fmla="*/ 2832100 h 4502150"/>
                          <a:gd name="connsiteX9" fmla="*/ 482600 w 723900"/>
                          <a:gd name="connsiteY9" fmla="*/ 3194050 h 4502150"/>
                          <a:gd name="connsiteX10" fmla="*/ 254000 w 723900"/>
                          <a:gd name="connsiteY10" fmla="*/ 3486150 h 4502150"/>
                          <a:gd name="connsiteX11" fmla="*/ 254000 w 723900"/>
                          <a:gd name="connsiteY11" fmla="*/ 3613150 h 4502150"/>
                          <a:gd name="connsiteX12" fmla="*/ 520700 w 723900"/>
                          <a:gd name="connsiteY12" fmla="*/ 3587750 h 4502150"/>
                          <a:gd name="connsiteX13" fmla="*/ 431800 w 723900"/>
                          <a:gd name="connsiteY13" fmla="*/ 3873500 h 4502150"/>
                          <a:gd name="connsiteX14" fmla="*/ 419100 w 723900"/>
                          <a:gd name="connsiteY14" fmla="*/ 4191000 h 4502150"/>
                          <a:gd name="connsiteX15" fmla="*/ 88900 w 723900"/>
                          <a:gd name="connsiteY15" fmla="*/ 4356100 h 4502150"/>
                          <a:gd name="connsiteX16" fmla="*/ 0 w 723900"/>
                          <a:gd name="connsiteY16" fmla="*/ 4368800 h 4502150"/>
                          <a:gd name="connsiteX17" fmla="*/ 0 w 723900"/>
                          <a:gd name="connsiteY17"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900" h="4502150">
                            <a:moveTo>
                              <a:pt x="508000" y="0"/>
                            </a:moveTo>
                            <a:cubicBezTo>
                              <a:pt x="505883" y="203200"/>
                              <a:pt x="503767" y="406400"/>
                              <a:pt x="501650" y="609600"/>
                            </a:cubicBezTo>
                            <a:lnTo>
                              <a:pt x="723900" y="1752600"/>
                            </a:lnTo>
                            <a:lnTo>
                              <a:pt x="279400" y="1752600"/>
                            </a:lnTo>
                            <a:lnTo>
                              <a:pt x="298450" y="1962150"/>
                            </a:lnTo>
                            <a:lnTo>
                              <a:pt x="393700" y="2305050"/>
                            </a:lnTo>
                            <a:lnTo>
                              <a:pt x="393700" y="2501900"/>
                            </a:lnTo>
                            <a:lnTo>
                              <a:pt x="546100" y="2508250"/>
                            </a:lnTo>
                            <a:lnTo>
                              <a:pt x="558800" y="2832100"/>
                            </a:lnTo>
                            <a:lnTo>
                              <a:pt x="482600" y="3194050"/>
                            </a:lnTo>
                            <a:lnTo>
                              <a:pt x="254000" y="3486150"/>
                            </a:lnTo>
                            <a:lnTo>
                              <a:pt x="254000" y="3613150"/>
                            </a:lnTo>
                            <a:lnTo>
                              <a:pt x="520700" y="3587750"/>
                            </a:lnTo>
                            <a:lnTo>
                              <a:pt x="431800" y="3873500"/>
                            </a:lnTo>
                            <a:lnTo>
                              <a:pt x="419100" y="4191000"/>
                            </a:lnTo>
                            <a:lnTo>
                              <a:pt x="88900" y="4356100"/>
                            </a:lnTo>
                            <a:lnTo>
                              <a:pt x="0" y="4368800"/>
                            </a:lnTo>
                            <a:lnTo>
                              <a:pt x="0" y="450215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7D2EC2E5-5615-3873-14CC-C115E5131E15}"/>
                </a:ext>
              </a:extLst>
            </p:cNvPr>
            <p:cNvSpPr/>
            <p:nvPr/>
          </p:nvSpPr>
          <p:spPr>
            <a:xfrm>
              <a:off x="8686800" y="1245394"/>
              <a:ext cx="1502569" cy="804862"/>
            </a:xfrm>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extrusionOk="0">
                  <a:moveTo>
                    <a:pt x="0" y="219075"/>
                  </a:moveTo>
                  <a:lnTo>
                    <a:pt x="0" y="219075"/>
                  </a:lnTo>
                  <a:cubicBezTo>
                    <a:pt x="9585" y="213712"/>
                    <a:pt x="15140" y="209286"/>
                    <a:pt x="23813" y="204787"/>
                  </a:cubicBezTo>
                  <a:cubicBezTo>
                    <a:pt x="28568" y="202121"/>
                    <a:pt x="33533" y="199478"/>
                    <a:pt x="38100" y="195262"/>
                  </a:cubicBezTo>
                  <a:cubicBezTo>
                    <a:pt x="49687" y="187913"/>
                    <a:pt x="51476" y="190447"/>
                    <a:pt x="66675" y="183356"/>
                  </a:cubicBezTo>
                  <a:cubicBezTo>
                    <a:pt x="72129" y="180540"/>
                    <a:pt x="77429" y="176584"/>
                    <a:pt x="83344" y="173831"/>
                  </a:cubicBezTo>
                  <a:cubicBezTo>
                    <a:pt x="98257" y="166932"/>
                    <a:pt x="101112" y="166401"/>
                    <a:pt x="116681" y="161925"/>
                  </a:cubicBezTo>
                  <a:cubicBezTo>
                    <a:pt x="118341" y="160796"/>
                    <a:pt x="128612" y="154819"/>
                    <a:pt x="128588" y="150019"/>
                  </a:cubicBezTo>
                  <a:cubicBezTo>
                    <a:pt x="128021" y="147850"/>
                    <a:pt x="123565" y="148655"/>
                    <a:pt x="121444" y="147637"/>
                  </a:cubicBezTo>
                  <a:cubicBezTo>
                    <a:pt x="128837" y="144922"/>
                    <a:pt x="135644" y="143046"/>
                    <a:pt x="142875" y="138112"/>
                  </a:cubicBezTo>
                  <a:cubicBezTo>
                    <a:pt x="144628" y="137392"/>
                    <a:pt x="147872" y="137149"/>
                    <a:pt x="150019" y="135731"/>
                  </a:cubicBezTo>
                  <a:cubicBezTo>
                    <a:pt x="163987" y="129918"/>
                    <a:pt x="148981" y="126405"/>
                    <a:pt x="164306" y="128587"/>
                  </a:cubicBezTo>
                  <a:cubicBezTo>
                    <a:pt x="247943" y="127094"/>
                    <a:pt x="337387" y="123908"/>
                    <a:pt x="381000" y="111919"/>
                  </a:cubicBezTo>
                  <a:cubicBezTo>
                    <a:pt x="399985" y="116572"/>
                    <a:pt x="414609" y="123506"/>
                    <a:pt x="445294" y="135731"/>
                  </a:cubicBezTo>
                  <a:cubicBezTo>
                    <a:pt x="545468" y="116119"/>
                    <a:pt x="561928" y="108801"/>
                    <a:pt x="661988" y="73819"/>
                  </a:cubicBezTo>
                  <a:cubicBezTo>
                    <a:pt x="695179" y="73754"/>
                    <a:pt x="725552" y="81895"/>
                    <a:pt x="773906" y="78581"/>
                  </a:cubicBezTo>
                  <a:cubicBezTo>
                    <a:pt x="798706" y="62803"/>
                    <a:pt x="815967" y="46732"/>
                    <a:pt x="835819" y="26194"/>
                  </a:cubicBezTo>
                  <a:cubicBezTo>
                    <a:pt x="967601" y="31498"/>
                    <a:pt x="1098788" y="-244"/>
                    <a:pt x="1185863" y="0"/>
                  </a:cubicBezTo>
                  <a:cubicBezTo>
                    <a:pt x="1218805" y="20617"/>
                    <a:pt x="1264673" y="46198"/>
                    <a:pt x="1293019" y="59531"/>
                  </a:cubicBezTo>
                  <a:cubicBezTo>
                    <a:pt x="1359283" y="191687"/>
                    <a:pt x="1465098" y="318388"/>
                    <a:pt x="1502569" y="395287"/>
                  </a:cubicBezTo>
                  <a:cubicBezTo>
                    <a:pt x="1487313" y="491012"/>
                    <a:pt x="1425022" y="708221"/>
                    <a:pt x="1395413" y="804862"/>
                  </a:cubicBezTo>
                </a:path>
              </a:pathLst>
            </a:custGeom>
            <a:noFill/>
            <a:ln w="28575">
              <a:solidFill>
                <a:schemeClr val="accent1"/>
              </a:solidFill>
              <a:extLst>
                <a:ext uri="{C807C97D-BFC1-408E-A445-0C87EB9F89A2}">
                  <ask:lineSketchStyleProps xmlns:ask="http://schemas.microsoft.com/office/drawing/2018/sketchyshapes" sd="1384493061">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a:moveTo>
                            <a:pt x="0" y="219075"/>
                          </a:moveTo>
                          <a:lnTo>
                            <a:pt x="0" y="219075"/>
                          </a:lnTo>
                          <a:cubicBezTo>
                            <a:pt x="7938" y="214312"/>
                            <a:pt x="15963" y="209693"/>
                            <a:pt x="23813" y="204787"/>
                          </a:cubicBezTo>
                          <a:cubicBezTo>
                            <a:pt x="28667" y="201753"/>
                            <a:pt x="33192" y="198207"/>
                            <a:pt x="38100" y="195262"/>
                          </a:cubicBezTo>
                          <a:cubicBezTo>
                            <a:pt x="50042" y="188097"/>
                            <a:pt x="51272" y="190544"/>
                            <a:pt x="66675" y="183356"/>
                          </a:cubicBezTo>
                          <a:cubicBezTo>
                            <a:pt x="72474" y="180650"/>
                            <a:pt x="77620" y="176693"/>
                            <a:pt x="83344" y="173831"/>
                          </a:cubicBezTo>
                          <a:cubicBezTo>
                            <a:pt x="97999" y="166504"/>
                            <a:pt x="101202" y="166347"/>
                            <a:pt x="116681" y="161925"/>
                          </a:cubicBezTo>
                          <a:cubicBezTo>
                            <a:pt x="118721" y="160565"/>
                            <a:pt x="129721" y="154553"/>
                            <a:pt x="128588" y="150019"/>
                          </a:cubicBezTo>
                          <a:cubicBezTo>
                            <a:pt x="127979" y="147584"/>
                            <a:pt x="123825" y="148431"/>
                            <a:pt x="121444" y="147637"/>
                          </a:cubicBezTo>
                          <a:cubicBezTo>
                            <a:pt x="128588" y="144462"/>
                            <a:pt x="135659" y="141119"/>
                            <a:pt x="142875" y="138112"/>
                          </a:cubicBezTo>
                          <a:cubicBezTo>
                            <a:pt x="145192" y="137147"/>
                            <a:pt x="147930" y="137123"/>
                            <a:pt x="150019" y="135731"/>
                          </a:cubicBezTo>
                          <a:cubicBezTo>
                            <a:pt x="163261" y="126903"/>
                            <a:pt x="150674" y="128587"/>
                            <a:pt x="164306" y="128587"/>
                          </a:cubicBezTo>
                          <a:lnTo>
                            <a:pt x="381000" y="111919"/>
                          </a:lnTo>
                          <a:lnTo>
                            <a:pt x="445294" y="135731"/>
                          </a:lnTo>
                          <a:lnTo>
                            <a:pt x="661988" y="73819"/>
                          </a:lnTo>
                          <a:lnTo>
                            <a:pt x="773906" y="78581"/>
                          </a:lnTo>
                          <a:lnTo>
                            <a:pt x="835819" y="26194"/>
                          </a:lnTo>
                          <a:lnTo>
                            <a:pt x="1185863" y="0"/>
                          </a:lnTo>
                          <a:lnTo>
                            <a:pt x="1293019" y="59531"/>
                          </a:lnTo>
                          <a:lnTo>
                            <a:pt x="1502569" y="395287"/>
                          </a:lnTo>
                          <a:lnTo>
                            <a:pt x="1395413" y="804862"/>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62355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080B-7D02-97F6-9AA6-013C884A6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EECB6-AB11-DFBB-83D1-BAF4676AC1D0}"/>
              </a:ext>
            </a:extLst>
          </p:cNvPr>
          <p:cNvSpPr>
            <a:spLocks noGrp="1"/>
          </p:cNvSpPr>
          <p:nvPr>
            <p:ph type="title"/>
          </p:nvPr>
        </p:nvSpPr>
        <p:spPr>
          <a:xfrm>
            <a:off x="199846" y="256124"/>
            <a:ext cx="9045633" cy="429145"/>
          </a:xfrm>
        </p:spPr>
        <p:txBody>
          <a:bodyPr/>
          <a:lstStyle/>
          <a:p>
            <a:r>
              <a:rPr lang="en-US"/>
              <a:t>Corridor History</a:t>
            </a:r>
            <a:br>
              <a:rPr lang="en-US"/>
            </a:br>
            <a:r>
              <a:rPr lang="en-US" sz="2800">
                <a:solidFill>
                  <a:srgbClr val="FFFF00"/>
                </a:solidFill>
              </a:rPr>
              <a:t>Freeway Expansion Focus (2000 – 2021)</a:t>
            </a:r>
            <a:endParaRPr lang="en-US">
              <a:solidFill>
                <a:srgbClr val="FFFF00"/>
              </a:solidFill>
            </a:endParaRPr>
          </a:p>
        </p:txBody>
      </p:sp>
      <p:sp>
        <p:nvSpPr>
          <p:cNvPr id="3" name="Content Placeholder 2">
            <a:extLst>
              <a:ext uri="{FF2B5EF4-FFF2-40B4-BE49-F238E27FC236}">
                <a16:creationId xmlns:a16="http://schemas.microsoft.com/office/drawing/2014/main" id="{E3AD31E9-3291-C626-28AB-1D1FD314A03B}"/>
              </a:ext>
            </a:extLst>
          </p:cNvPr>
          <p:cNvSpPr>
            <a:spLocks noGrp="1"/>
          </p:cNvSpPr>
          <p:nvPr>
            <p:ph idx="1"/>
          </p:nvPr>
        </p:nvSpPr>
        <p:spPr>
          <a:xfrm>
            <a:off x="199846" y="1057967"/>
            <a:ext cx="11421979" cy="5298383"/>
          </a:xfrm>
        </p:spPr>
        <p:txBody>
          <a:bodyPr vert="horz" lIns="91440" tIns="45720" rIns="91440" bIns="45720" numCol="2" spcCol="457200" rtlCol="0" anchor="t">
            <a:noAutofit/>
          </a:bodyPr>
          <a:lstStyle/>
          <a:p>
            <a:pPr marL="0" indent="0" algn="l" rtl="0" fontAlgn="base">
              <a:lnSpc>
                <a:spcPct val="120000"/>
              </a:lnSpc>
              <a:spcBef>
                <a:spcPts val="600"/>
              </a:spcBef>
              <a:buNone/>
            </a:pPr>
            <a:r>
              <a:rPr lang="en-US" b="1" i="1">
                <a:solidFill>
                  <a:srgbClr val="00B0C1"/>
                </a:solidFill>
                <a:effectLst/>
              </a:rPr>
              <a:t>2000</a:t>
            </a:r>
            <a:r>
              <a:rPr lang="en-US" b="1" i="0">
                <a:solidFill>
                  <a:srgbClr val="00B0C1"/>
                </a:solidFill>
                <a:effectLst/>
              </a:rPr>
              <a:t> </a:t>
            </a:r>
          </a:p>
          <a:p>
            <a:pPr fontAlgn="base">
              <a:spcBef>
                <a:spcPts val="0"/>
              </a:spcBef>
            </a:pPr>
            <a:r>
              <a:rPr lang="en-US" b="1">
                <a:solidFill>
                  <a:srgbClr val="000000"/>
                </a:solidFill>
              </a:rPr>
              <a:t>I-710 Major Corridor Study</a:t>
            </a:r>
            <a:r>
              <a:rPr lang="en-US">
                <a:solidFill>
                  <a:srgbClr val="000000"/>
                </a:solidFill>
              </a:rPr>
              <a:t> initiated by Metro, Caltrans, SCAG, and GCCOG, along with establishment of policy oversight, technical advisory, and community advisory committees.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2003 </a:t>
            </a:r>
            <a:endParaRPr lang="en-US" b="1" i="1">
              <a:solidFill>
                <a:srgbClr val="00B0C1"/>
              </a:solidFill>
              <a:cs typeface="Calibri"/>
            </a:endParaRPr>
          </a:p>
          <a:p>
            <a:pPr fontAlgn="base">
              <a:spcBef>
                <a:spcPts val="0"/>
              </a:spcBef>
            </a:pPr>
            <a:r>
              <a:rPr lang="en-US" b="1">
                <a:solidFill>
                  <a:srgbClr val="000000"/>
                </a:solidFill>
              </a:rPr>
              <a:t>Citizens and advocacy groups voiced major concerns </a:t>
            </a:r>
            <a:r>
              <a:rPr lang="en-US">
                <a:solidFill>
                  <a:srgbClr val="000000"/>
                </a:solidFill>
              </a:rPr>
              <a:t>related to air quality and residential displacement impacts of proposed alternatives for the Locally Preferred Strategy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2008 </a:t>
            </a:r>
            <a:endParaRPr lang="en-US" b="1" i="1">
              <a:solidFill>
                <a:srgbClr val="00B0C1"/>
              </a:solidFill>
              <a:cs typeface="Calibri"/>
            </a:endParaRPr>
          </a:p>
          <a:p>
            <a:pPr fontAlgn="base">
              <a:spcBef>
                <a:spcPts val="0"/>
              </a:spcBef>
            </a:pPr>
            <a:r>
              <a:rPr lang="en-US">
                <a:solidFill>
                  <a:srgbClr val="000000"/>
                </a:solidFill>
              </a:rPr>
              <a:t>Identification of corridor funding in Measure R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2015</a:t>
            </a:r>
            <a:endParaRPr lang="en-US" b="1" i="1">
              <a:solidFill>
                <a:srgbClr val="00B0C1"/>
              </a:solidFill>
              <a:cs typeface="Calibri"/>
            </a:endParaRPr>
          </a:p>
          <a:p>
            <a:pPr>
              <a:spcBef>
                <a:spcPts val="0"/>
              </a:spcBef>
            </a:pPr>
            <a:r>
              <a:rPr lang="en-US">
                <a:solidFill>
                  <a:srgbClr val="000000"/>
                </a:solidFill>
                <a:cs typeface="Calibri"/>
              </a:rPr>
              <a:t>Based on community feedback and changes in the logistics supply chain, development of a revised Draft EIR / Supplemental Draft EIS is initiated </a:t>
            </a:r>
            <a:r>
              <a:rPr lang="en-US">
                <a:solidFill>
                  <a:srgbClr val="000000"/>
                </a:solidFill>
              </a:rPr>
              <a:t> </a:t>
            </a:r>
            <a:endParaRPr lang="en-US">
              <a:solidFill>
                <a:srgbClr val="000000"/>
              </a:solidFill>
              <a:cs typeface="Calibri"/>
            </a:endParaRPr>
          </a:p>
          <a:p>
            <a:pPr marL="0" indent="0" fontAlgn="base">
              <a:lnSpc>
                <a:spcPct val="120000"/>
              </a:lnSpc>
              <a:spcBef>
                <a:spcPts val="600"/>
              </a:spcBef>
              <a:buNone/>
            </a:pPr>
            <a:endParaRPr lang="en-US" b="1" i="1">
              <a:solidFill>
                <a:srgbClr val="00B0C1"/>
              </a:solidFill>
            </a:endParaRPr>
          </a:p>
          <a:p>
            <a:pPr marL="0" indent="0" fontAlgn="base">
              <a:lnSpc>
                <a:spcPct val="120000"/>
              </a:lnSpc>
              <a:spcBef>
                <a:spcPts val="600"/>
              </a:spcBef>
              <a:buNone/>
            </a:pPr>
            <a:r>
              <a:rPr lang="en-US" b="1" i="1">
                <a:solidFill>
                  <a:srgbClr val="00B0C1"/>
                </a:solidFill>
              </a:rPr>
              <a:t>2016</a:t>
            </a:r>
            <a:endParaRPr lang="en-US" b="1" i="1">
              <a:solidFill>
                <a:srgbClr val="00B0C1"/>
              </a:solidFill>
              <a:cs typeface="Calibri"/>
            </a:endParaRPr>
          </a:p>
          <a:p>
            <a:pPr fontAlgn="base">
              <a:spcBef>
                <a:spcPts val="0"/>
              </a:spcBef>
            </a:pPr>
            <a:r>
              <a:rPr lang="en-US">
                <a:solidFill>
                  <a:srgbClr val="000000"/>
                </a:solidFill>
              </a:rPr>
              <a:t>Identification of corridor funding in Measure M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2017</a:t>
            </a:r>
            <a:endParaRPr lang="en-US" b="1" i="1">
              <a:solidFill>
                <a:srgbClr val="00B0C1"/>
              </a:solidFill>
              <a:cs typeface="Calibri"/>
            </a:endParaRPr>
          </a:p>
          <a:p>
            <a:pPr>
              <a:spcBef>
                <a:spcPts val="0"/>
              </a:spcBef>
            </a:pPr>
            <a:r>
              <a:rPr lang="en-US">
                <a:solidFill>
                  <a:srgbClr val="000000"/>
                </a:solidFill>
                <a:cs typeface="Calibri"/>
              </a:rPr>
              <a:t>Public release of revised Draft EIR/Supplemental EIS</a:t>
            </a:r>
            <a:endParaRPr lang="en-US" b="1" i="1">
              <a:solidFill>
                <a:srgbClr val="000000"/>
              </a:solidFill>
              <a:cs typeface="Calibri"/>
            </a:endParaRPr>
          </a:p>
          <a:p>
            <a:pPr marL="0" indent="0" fontAlgn="base">
              <a:lnSpc>
                <a:spcPct val="120000"/>
              </a:lnSpc>
              <a:spcBef>
                <a:spcPts val="600"/>
              </a:spcBef>
              <a:buNone/>
            </a:pPr>
            <a:r>
              <a:rPr lang="en-US" b="1" i="1">
                <a:solidFill>
                  <a:srgbClr val="00B0C1"/>
                </a:solidFill>
              </a:rPr>
              <a:t>2018 </a:t>
            </a:r>
            <a:endParaRPr lang="en-US" b="1" i="1">
              <a:solidFill>
                <a:srgbClr val="00B0C1"/>
              </a:solidFill>
              <a:cs typeface="Calibri"/>
            </a:endParaRPr>
          </a:p>
          <a:p>
            <a:pPr fontAlgn="base"/>
            <a:r>
              <a:rPr lang="en-US">
                <a:solidFill>
                  <a:srgbClr val="000000"/>
                </a:solidFill>
              </a:rPr>
              <a:t>Staff presented three alternatives to the Board </a:t>
            </a:r>
            <a:endParaRPr lang="en-US">
              <a:solidFill>
                <a:srgbClr val="000000"/>
              </a:solidFill>
              <a:cs typeface="Calibri"/>
            </a:endParaRPr>
          </a:p>
          <a:p>
            <a:pPr fontAlgn="base"/>
            <a:r>
              <a:rPr lang="en-US">
                <a:solidFill>
                  <a:srgbClr val="000000"/>
                </a:solidFill>
              </a:rPr>
              <a:t>Board approval of Alternative 5C as the LPA for the project to advance in the environmental process.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2021 </a:t>
            </a:r>
            <a:endParaRPr lang="en-US" b="1" i="1">
              <a:solidFill>
                <a:srgbClr val="00B0C1"/>
              </a:solidFill>
              <a:cs typeface="Calibri"/>
            </a:endParaRPr>
          </a:p>
          <a:p>
            <a:pPr fontAlgn="base">
              <a:lnSpc>
                <a:spcPct val="100000"/>
              </a:lnSpc>
            </a:pPr>
            <a:r>
              <a:rPr lang="en-US" b="1">
                <a:solidFill>
                  <a:srgbClr val="000000"/>
                </a:solidFill>
              </a:rPr>
              <a:t>Board decision to suspend further work on the environmental clearance of the I-710 South Corridor Project LPA</a:t>
            </a:r>
            <a:r>
              <a:rPr lang="en-US">
                <a:solidFill>
                  <a:srgbClr val="000000"/>
                </a:solidFill>
              </a:rPr>
              <a:t> due to environmental, community impact and displacement concerns raised by local communities, Caltrans, and the EPA.</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5C0B97C2-D755-9025-3743-86E1728E6299}"/>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5" name="TextBox 1">
            <a:extLst>
              <a:ext uri="{FF2B5EF4-FFF2-40B4-BE49-F238E27FC236}">
                <a16:creationId xmlns:a16="http://schemas.microsoft.com/office/drawing/2014/main" id="{D216ACBF-A0D7-C520-9ED2-655D9DFE0FB7}"/>
              </a:ext>
            </a:extLst>
          </p:cNvPr>
          <p:cNvSpPr txBox="1"/>
          <p:nvPr/>
        </p:nvSpPr>
        <p:spPr>
          <a:xfrm>
            <a:off x="3792072" y="6609726"/>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7" name="TextBox 6">
            <a:extLst>
              <a:ext uri="{FF2B5EF4-FFF2-40B4-BE49-F238E27FC236}">
                <a16:creationId xmlns:a16="http://schemas.microsoft.com/office/drawing/2014/main" id="{002A0A2E-D29C-DD23-E22B-2C2BF254D566}"/>
              </a:ext>
            </a:extLst>
          </p:cNvPr>
          <p:cNvSpPr txBox="1"/>
          <p:nvPr/>
        </p:nvSpPr>
        <p:spPr>
          <a:xfrm>
            <a:off x="1889610" y="5836707"/>
            <a:ext cx="4058244" cy="646331"/>
          </a:xfrm>
          <a:prstGeom prst="rect">
            <a:avLst/>
          </a:prstGeom>
          <a:noFill/>
        </p:spPr>
        <p:txBody>
          <a:bodyPr wrap="square">
            <a:spAutoFit/>
          </a:bodyPr>
          <a:lstStyle/>
          <a:p>
            <a:r>
              <a:rPr lang="en-US" sz="1200" i="1">
                <a:solidFill>
                  <a:srgbClr val="000000"/>
                </a:solidFill>
              </a:rPr>
              <a:t>SCAG		Southern California Association of Governments </a:t>
            </a:r>
          </a:p>
          <a:p>
            <a:r>
              <a:rPr lang="en-US" sz="1200" i="1">
                <a:solidFill>
                  <a:srgbClr val="000000"/>
                </a:solidFill>
              </a:rPr>
              <a:t>GCCOG		Gateway Cities Council of Governments</a:t>
            </a:r>
          </a:p>
          <a:p>
            <a:r>
              <a:rPr lang="en-US" sz="1200" i="1">
                <a:solidFill>
                  <a:srgbClr val="000000"/>
                </a:solidFill>
              </a:rPr>
              <a:t>LPA		Locally Preferred Alternative</a:t>
            </a:r>
          </a:p>
        </p:txBody>
      </p:sp>
      <p:sp>
        <p:nvSpPr>
          <p:cNvPr id="9" name="TextBox 8">
            <a:extLst>
              <a:ext uri="{FF2B5EF4-FFF2-40B4-BE49-F238E27FC236}">
                <a16:creationId xmlns:a16="http://schemas.microsoft.com/office/drawing/2014/main" id="{380EF0C5-1370-D732-B7C0-15A397EE2A29}"/>
              </a:ext>
            </a:extLst>
          </p:cNvPr>
          <p:cNvSpPr txBox="1"/>
          <p:nvPr/>
        </p:nvSpPr>
        <p:spPr>
          <a:xfrm>
            <a:off x="6315213" y="5836707"/>
            <a:ext cx="3398472" cy="646331"/>
          </a:xfrm>
          <a:prstGeom prst="rect">
            <a:avLst/>
          </a:prstGeom>
          <a:noFill/>
        </p:spPr>
        <p:txBody>
          <a:bodyPr wrap="square">
            <a:spAutoFit/>
          </a:bodyPr>
          <a:lstStyle/>
          <a:p>
            <a:r>
              <a:rPr lang="en-US" sz="1200" i="1">
                <a:solidFill>
                  <a:srgbClr val="000000"/>
                </a:solidFill>
              </a:rPr>
              <a:t>EIR		Environmental Impact Report</a:t>
            </a:r>
          </a:p>
          <a:p>
            <a:r>
              <a:rPr lang="en-US" sz="1200" i="1">
                <a:solidFill>
                  <a:srgbClr val="000000"/>
                </a:solidFill>
              </a:rPr>
              <a:t>EIS		Environmental Impact Statement</a:t>
            </a:r>
          </a:p>
          <a:p>
            <a:r>
              <a:rPr lang="en-US" sz="1200" i="1">
                <a:solidFill>
                  <a:srgbClr val="000000"/>
                </a:solidFill>
              </a:rPr>
              <a:t>EPA		Environmental Protection Agency</a:t>
            </a:r>
            <a:endParaRPr lang="en-US" sz="1200" i="1"/>
          </a:p>
        </p:txBody>
      </p:sp>
    </p:spTree>
    <p:extLst>
      <p:ext uri="{BB962C8B-B14F-4D97-AF65-F5344CB8AC3E}">
        <p14:creationId xmlns:p14="http://schemas.microsoft.com/office/powerpoint/2010/main" val="395946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D7EA63-E660-8918-C4B8-41361EB9C6C9}"/>
              </a:ext>
            </a:extLst>
          </p:cNvPr>
          <p:cNvSpPr/>
          <p:nvPr/>
        </p:nvSpPr>
        <p:spPr>
          <a:xfrm>
            <a:off x="9012855" y="1203960"/>
            <a:ext cx="2943645" cy="2368728"/>
          </a:xfrm>
          <a:prstGeom prst="roundRect">
            <a:avLst>
              <a:gd name="adj" fmla="val 7637"/>
            </a:avLst>
          </a:prstGeom>
          <a:solidFill>
            <a:schemeClr val="bg1">
              <a:lumMod val="95000"/>
              <a:alpha val="41961"/>
            </a:schemeClr>
          </a:solidFill>
          <a:ln w="38100">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765A1-FAED-3A74-830A-35696E46C8DD}"/>
              </a:ext>
            </a:extLst>
          </p:cNvPr>
          <p:cNvSpPr>
            <a:spLocks noGrp="1"/>
          </p:cNvSpPr>
          <p:nvPr>
            <p:ph type="title"/>
          </p:nvPr>
        </p:nvSpPr>
        <p:spPr>
          <a:xfrm>
            <a:off x="168563" y="263697"/>
            <a:ext cx="9268326" cy="429145"/>
          </a:xfrm>
        </p:spPr>
        <p:txBody>
          <a:bodyPr/>
          <a:lstStyle/>
          <a:p>
            <a:r>
              <a:rPr lang="en-US"/>
              <a:t>Corridor History </a:t>
            </a:r>
            <a:br>
              <a:rPr lang="en-US"/>
            </a:br>
            <a:r>
              <a:rPr lang="en-US" sz="2800">
                <a:solidFill>
                  <a:srgbClr val="FFFF00"/>
                </a:solidFill>
              </a:rPr>
              <a:t>Community Investment Plan Focus (2021 – 2023)</a:t>
            </a:r>
            <a:endParaRPr lang="en-US">
              <a:solidFill>
                <a:srgbClr val="FFFF00"/>
              </a:solidFill>
            </a:endParaRPr>
          </a:p>
        </p:txBody>
      </p:sp>
      <p:sp>
        <p:nvSpPr>
          <p:cNvPr id="3" name="Content Placeholder 2">
            <a:extLst>
              <a:ext uri="{FF2B5EF4-FFF2-40B4-BE49-F238E27FC236}">
                <a16:creationId xmlns:a16="http://schemas.microsoft.com/office/drawing/2014/main" id="{A88BDDA0-DE7C-87AA-1EE1-06F8EC75BBC6}"/>
              </a:ext>
            </a:extLst>
          </p:cNvPr>
          <p:cNvSpPr>
            <a:spLocks noGrp="1"/>
          </p:cNvSpPr>
          <p:nvPr>
            <p:ph idx="1"/>
          </p:nvPr>
        </p:nvSpPr>
        <p:spPr>
          <a:xfrm>
            <a:off x="170538" y="1206805"/>
            <a:ext cx="8707934" cy="5298383"/>
          </a:xfrm>
        </p:spPr>
        <p:txBody>
          <a:bodyPr vert="horz" lIns="91440" tIns="45720" rIns="91440" bIns="45720" numCol="1" spcCol="457200" rtlCol="0" anchor="t">
            <a:noAutofit/>
          </a:bodyPr>
          <a:lstStyle/>
          <a:p>
            <a:pPr marL="0" indent="0" fontAlgn="base">
              <a:lnSpc>
                <a:spcPct val="120000"/>
              </a:lnSpc>
              <a:spcBef>
                <a:spcPts val="0"/>
              </a:spcBef>
              <a:buNone/>
            </a:pPr>
            <a:r>
              <a:rPr lang="en-US" b="1" i="1">
                <a:solidFill>
                  <a:srgbClr val="00B0C1"/>
                </a:solidFill>
              </a:rPr>
              <a:t>2021 </a:t>
            </a:r>
            <a:endParaRPr lang="en-US" b="1" i="1">
              <a:solidFill>
                <a:srgbClr val="00B0C1"/>
              </a:solidFill>
              <a:cs typeface="Calibri"/>
            </a:endParaRPr>
          </a:p>
          <a:p>
            <a:pPr fontAlgn="base">
              <a:spcBef>
                <a:spcPts val="600"/>
              </a:spcBef>
            </a:pPr>
            <a:r>
              <a:rPr lang="en-US" sz="1600" b="1">
                <a:solidFill>
                  <a:srgbClr val="000000"/>
                </a:solidFill>
              </a:rPr>
              <a:t>Created LB-ELA Corridor Task Force</a:t>
            </a:r>
            <a:r>
              <a:rPr lang="en-US" sz="1600">
                <a:solidFill>
                  <a:srgbClr val="000000"/>
                </a:solidFill>
              </a:rPr>
              <a:t> per Board’s request to explore a more equitable and sustainable approach to addressing transportation &amp; community challenges</a:t>
            </a:r>
            <a:endParaRPr lang="en-US" sz="1600">
              <a:solidFill>
                <a:srgbClr val="000000"/>
              </a:solidFill>
              <a:cs typeface="Calibri"/>
            </a:endParaRPr>
          </a:p>
          <a:p>
            <a:pPr marL="0" indent="0" fontAlgn="base">
              <a:spcBef>
                <a:spcPts val="1800"/>
              </a:spcBef>
              <a:buNone/>
            </a:pPr>
            <a:r>
              <a:rPr lang="en-US" b="1" i="1">
                <a:solidFill>
                  <a:srgbClr val="00B0C1"/>
                </a:solidFill>
              </a:rPr>
              <a:t>2022 </a:t>
            </a:r>
            <a:endParaRPr lang="en-US" b="1" i="1">
              <a:solidFill>
                <a:srgbClr val="00B0C1"/>
              </a:solidFill>
              <a:cs typeface="Calibri"/>
            </a:endParaRPr>
          </a:p>
          <a:p>
            <a:pPr fontAlgn="base">
              <a:spcBef>
                <a:spcPts val="600"/>
              </a:spcBef>
            </a:pPr>
            <a:r>
              <a:rPr lang="en-US" sz="1600">
                <a:solidFill>
                  <a:srgbClr val="000000"/>
                </a:solidFill>
              </a:rPr>
              <a:t>Adopted new name for the project: Long Beach-East LA Corridor Mobility Investment Plan </a:t>
            </a:r>
            <a:endParaRPr lang="en-US" sz="1600">
              <a:solidFill>
                <a:srgbClr val="000000"/>
              </a:solidFill>
              <a:cs typeface="Calibri"/>
            </a:endParaRPr>
          </a:p>
          <a:p>
            <a:pPr>
              <a:spcBef>
                <a:spcPts val="600"/>
              </a:spcBef>
            </a:pPr>
            <a:r>
              <a:rPr lang="en-US" sz="1600" b="1">
                <a:solidFill>
                  <a:srgbClr val="000000"/>
                </a:solidFill>
              </a:rPr>
              <a:t>Task Force team begins work </a:t>
            </a:r>
            <a:r>
              <a:rPr lang="en-US" sz="1600">
                <a:solidFill>
                  <a:srgbClr val="000000"/>
                </a:solidFill>
              </a:rPr>
              <a:t>for the development of the Draft CMIP</a:t>
            </a:r>
            <a:endParaRPr lang="en-US" sz="1600">
              <a:solidFill>
                <a:srgbClr val="000000"/>
              </a:solidFill>
              <a:ea typeface="Calibri"/>
              <a:cs typeface="Calibri"/>
            </a:endParaRPr>
          </a:p>
          <a:p>
            <a:pPr>
              <a:spcBef>
                <a:spcPts val="600"/>
              </a:spcBef>
            </a:pPr>
            <a:r>
              <a:rPr lang="en-US" sz="1600">
                <a:solidFill>
                  <a:srgbClr val="000000"/>
                </a:solidFill>
              </a:rPr>
              <a:t>Developed vision, goals and guiding principles approved by the Task Force and adopted by the Metro Board</a:t>
            </a:r>
            <a:endParaRPr lang="en-US" sz="1600">
              <a:solidFill>
                <a:srgbClr val="000000"/>
              </a:solidFill>
              <a:cs typeface="Calibri"/>
            </a:endParaRPr>
          </a:p>
          <a:p>
            <a:pPr fontAlgn="base">
              <a:spcBef>
                <a:spcPts val="600"/>
              </a:spcBef>
            </a:pPr>
            <a:r>
              <a:rPr lang="en-US" sz="1600">
                <a:solidFill>
                  <a:srgbClr val="000000"/>
                </a:solidFill>
              </a:rPr>
              <a:t>Obtained public input to identify projects and program needed in communities along the </a:t>
            </a:r>
            <a:br>
              <a:rPr lang="en-US" sz="1600">
                <a:solidFill>
                  <a:srgbClr val="000000"/>
                </a:solidFill>
              </a:rPr>
            </a:br>
            <a:r>
              <a:rPr lang="en-US" sz="1600">
                <a:solidFill>
                  <a:srgbClr val="000000"/>
                </a:solidFill>
              </a:rPr>
              <a:t>LB-ELA corridor</a:t>
            </a:r>
            <a:endParaRPr lang="en-US" sz="1600">
              <a:solidFill>
                <a:srgbClr val="000000"/>
              </a:solidFill>
              <a:cs typeface="Calibri"/>
            </a:endParaRPr>
          </a:p>
          <a:p>
            <a:pPr fontAlgn="base">
              <a:spcBef>
                <a:spcPts val="600"/>
              </a:spcBef>
            </a:pPr>
            <a:r>
              <a:rPr lang="en-US" sz="1600">
                <a:solidFill>
                  <a:srgbClr val="000000"/>
                </a:solidFill>
              </a:rPr>
              <a:t>Developed multimodal strategies and identified projects and programs</a:t>
            </a:r>
            <a:endParaRPr lang="en-US" sz="1600">
              <a:solidFill>
                <a:srgbClr val="000000"/>
              </a:solidFill>
              <a:cs typeface="Calibri"/>
            </a:endParaRPr>
          </a:p>
          <a:p>
            <a:pPr>
              <a:spcBef>
                <a:spcPts val="600"/>
              </a:spcBef>
            </a:pPr>
            <a:r>
              <a:rPr lang="en-US" sz="1600">
                <a:solidFill>
                  <a:srgbClr val="000000"/>
                </a:solidFill>
                <a:latin typeface="Calibri"/>
                <a:cs typeface="Calibri"/>
              </a:rPr>
              <a:t>Board approved Pre-Investment Plan Opportunity to advance corridor projects for grant funding</a:t>
            </a:r>
          </a:p>
          <a:p>
            <a:pPr marL="0" indent="0" fontAlgn="base">
              <a:spcBef>
                <a:spcPts val="1800"/>
              </a:spcBef>
              <a:buNone/>
            </a:pPr>
            <a:r>
              <a:rPr lang="en-US" b="1" i="1">
                <a:solidFill>
                  <a:srgbClr val="00B0C1"/>
                </a:solidFill>
              </a:rPr>
              <a:t>2023 </a:t>
            </a:r>
            <a:endParaRPr lang="en-US" b="1" i="1">
              <a:solidFill>
                <a:srgbClr val="00B0C1"/>
              </a:solidFill>
              <a:cs typeface="Calibri"/>
            </a:endParaRPr>
          </a:p>
          <a:p>
            <a:pPr fontAlgn="base">
              <a:spcBef>
                <a:spcPts val="600"/>
              </a:spcBef>
            </a:pPr>
            <a:r>
              <a:rPr lang="en-US" sz="1600">
                <a:solidFill>
                  <a:srgbClr val="000000"/>
                </a:solidFill>
              </a:rPr>
              <a:t>Evaluated and refined projects/programs </a:t>
            </a:r>
            <a:endParaRPr lang="en-US" sz="1600">
              <a:solidFill>
                <a:srgbClr val="000000"/>
              </a:solidFill>
              <a:cs typeface="Calibri"/>
            </a:endParaRPr>
          </a:p>
          <a:p>
            <a:pPr fontAlgn="base">
              <a:spcBef>
                <a:spcPts val="600"/>
              </a:spcBef>
            </a:pPr>
            <a:r>
              <a:rPr lang="en-US" sz="1600">
                <a:solidFill>
                  <a:srgbClr val="000000"/>
                </a:solidFill>
              </a:rPr>
              <a:t>Developed an Investment Policy Strategy for implementation </a:t>
            </a:r>
            <a:endParaRPr lang="en-US" sz="1600">
              <a:solidFill>
                <a:srgbClr val="000000"/>
              </a:solidFill>
              <a:cs typeface="Calibri"/>
            </a:endParaRPr>
          </a:p>
        </p:txBody>
      </p:sp>
      <p:sp>
        <p:nvSpPr>
          <p:cNvPr id="4" name="Slide Number Placeholder 3">
            <a:extLst>
              <a:ext uri="{FF2B5EF4-FFF2-40B4-BE49-F238E27FC236}">
                <a16:creationId xmlns:a16="http://schemas.microsoft.com/office/drawing/2014/main" id="{801833A1-6C7E-F7DE-C4A4-3493B36C8C4A}"/>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6" name="Picture 5">
            <a:extLst>
              <a:ext uri="{FF2B5EF4-FFF2-40B4-BE49-F238E27FC236}">
                <a16:creationId xmlns:a16="http://schemas.microsoft.com/office/drawing/2014/main" id="{2EA2FD6C-1082-1A06-1029-BBF8589AB873}"/>
              </a:ext>
            </a:extLst>
          </p:cNvPr>
          <p:cNvPicPr>
            <a:picLocks noChangeAspect="1"/>
          </p:cNvPicPr>
          <p:nvPr/>
        </p:nvPicPr>
        <p:blipFill rotWithShape="1">
          <a:blip r:embed="rId3"/>
          <a:srcRect r="25211"/>
          <a:stretch/>
        </p:blipFill>
        <p:spPr>
          <a:xfrm>
            <a:off x="7512210" y="5041212"/>
            <a:ext cx="4479944" cy="1297045"/>
          </a:xfrm>
          <a:prstGeom prst="rect">
            <a:avLst/>
          </a:prstGeom>
          <a:ln>
            <a:solidFill>
              <a:schemeClr val="bg1">
                <a:lumMod val="95000"/>
              </a:schemeClr>
            </a:solidFill>
          </a:ln>
        </p:spPr>
      </p:pic>
      <p:sp>
        <p:nvSpPr>
          <p:cNvPr id="5" name="TextBox 1">
            <a:extLst>
              <a:ext uri="{FF2B5EF4-FFF2-40B4-BE49-F238E27FC236}">
                <a16:creationId xmlns:a16="http://schemas.microsoft.com/office/drawing/2014/main" id="{871D9C72-14DC-8C89-EB62-5E38ABF2C4C6}"/>
              </a:ext>
            </a:extLst>
          </p:cNvPr>
          <p:cNvSpPr txBox="1"/>
          <p:nvPr/>
        </p:nvSpPr>
        <p:spPr>
          <a:xfrm>
            <a:off x="3792072" y="65691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8" name="Picture 7" descr="A qr code with a star in the center&#10;&#10;Description automatically generated">
            <a:extLst>
              <a:ext uri="{FF2B5EF4-FFF2-40B4-BE49-F238E27FC236}">
                <a16:creationId xmlns:a16="http://schemas.microsoft.com/office/drawing/2014/main" id="{C1E76848-223E-2315-7CC7-CCC140FC91D3}"/>
              </a:ext>
            </a:extLst>
          </p:cNvPr>
          <p:cNvPicPr>
            <a:picLocks noChangeAspect="1"/>
          </p:cNvPicPr>
          <p:nvPr/>
        </p:nvPicPr>
        <p:blipFill>
          <a:blip r:embed="rId4">
            <a:duotone>
              <a:prstClr val="black"/>
              <a:schemeClr val="tx2">
                <a:tint val="45000"/>
                <a:satMod val="400000"/>
              </a:schemeClr>
            </a:duotone>
          </a:blip>
          <a:stretch>
            <a:fillRect/>
          </a:stretch>
        </p:blipFill>
        <p:spPr>
          <a:xfrm>
            <a:off x="9220298" y="1788050"/>
            <a:ext cx="987567" cy="987567"/>
          </a:xfrm>
          <a:prstGeom prst="rect">
            <a:avLst/>
          </a:prstGeom>
        </p:spPr>
      </p:pic>
      <p:sp>
        <p:nvSpPr>
          <p:cNvPr id="7" name="TextBox 6">
            <a:extLst>
              <a:ext uri="{FF2B5EF4-FFF2-40B4-BE49-F238E27FC236}">
                <a16:creationId xmlns:a16="http://schemas.microsoft.com/office/drawing/2014/main" id="{F7282658-F492-F8E8-3DE6-66B811FB0390}"/>
              </a:ext>
            </a:extLst>
          </p:cNvPr>
          <p:cNvSpPr txBox="1"/>
          <p:nvPr/>
        </p:nvSpPr>
        <p:spPr>
          <a:xfrm>
            <a:off x="9113521" y="1299494"/>
            <a:ext cx="2743199" cy="400110"/>
          </a:xfrm>
          <a:prstGeom prst="rect">
            <a:avLst/>
          </a:prstGeom>
          <a:noFill/>
        </p:spPr>
        <p:txBody>
          <a:bodyPr wrap="square" rtlCol="0">
            <a:spAutoFit/>
          </a:bodyPr>
          <a:lstStyle/>
          <a:p>
            <a:r>
              <a:rPr lang="en-US" sz="2000" b="1"/>
              <a:t>Explore more!</a:t>
            </a:r>
          </a:p>
        </p:txBody>
      </p:sp>
      <p:sp>
        <p:nvSpPr>
          <p:cNvPr id="10" name="TextBox 9">
            <a:extLst>
              <a:ext uri="{FF2B5EF4-FFF2-40B4-BE49-F238E27FC236}">
                <a16:creationId xmlns:a16="http://schemas.microsoft.com/office/drawing/2014/main" id="{EE543ABD-D80E-01F9-4B28-7BDC620C8965}"/>
              </a:ext>
            </a:extLst>
          </p:cNvPr>
          <p:cNvSpPr txBox="1"/>
          <p:nvPr/>
        </p:nvSpPr>
        <p:spPr>
          <a:xfrm>
            <a:off x="9113521" y="2836108"/>
            <a:ext cx="2814104" cy="569387"/>
          </a:xfrm>
          <a:prstGeom prst="rect">
            <a:avLst/>
          </a:prstGeom>
          <a:noFill/>
        </p:spPr>
        <p:txBody>
          <a:bodyPr wrap="square">
            <a:spAutoFit/>
          </a:bodyPr>
          <a:lstStyle/>
          <a:p>
            <a:r>
              <a:rPr lang="en-US" sz="1600"/>
              <a:t>Scan or access the StoryMap at: </a:t>
            </a:r>
            <a:r>
              <a:rPr lang="en-US" sz="1500" i="1" u="sng">
                <a:solidFill>
                  <a:srgbClr val="2AB4C8"/>
                </a:solidFill>
              </a:rPr>
              <a:t>metro.net/</a:t>
            </a:r>
            <a:r>
              <a:rPr lang="en-US" sz="1500" i="1" u="sng" err="1">
                <a:solidFill>
                  <a:srgbClr val="2AB4C8"/>
                </a:solidFill>
              </a:rPr>
              <a:t>lb</a:t>
            </a:r>
            <a:r>
              <a:rPr lang="en-US" sz="1500" i="1" u="sng">
                <a:solidFill>
                  <a:srgbClr val="2AB4C8"/>
                </a:solidFill>
              </a:rPr>
              <a:t>-</a:t>
            </a:r>
            <a:r>
              <a:rPr lang="en-US" sz="1500" i="1" u="sng" err="1">
                <a:solidFill>
                  <a:srgbClr val="2AB4C8"/>
                </a:solidFill>
              </a:rPr>
              <a:t>ela</a:t>
            </a:r>
            <a:r>
              <a:rPr lang="en-US" sz="1500" i="1" u="sng">
                <a:solidFill>
                  <a:srgbClr val="2AB4C8"/>
                </a:solidFill>
              </a:rPr>
              <a:t>-cp-hub</a:t>
            </a:r>
          </a:p>
        </p:txBody>
      </p:sp>
    </p:spTree>
    <p:extLst>
      <p:ext uri="{BB962C8B-B14F-4D97-AF65-F5344CB8AC3E}">
        <p14:creationId xmlns:p14="http://schemas.microsoft.com/office/powerpoint/2010/main" val="3635112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Nora Casillas</DisplayName>
        <AccountId>136</AccountId>
        <AccountType/>
      </UserInfo>
      <UserInfo>
        <DisplayName>Susan DeSantis</DisplayName>
        <AccountId>17</AccountId>
        <AccountType/>
      </UserInfo>
      <UserInfo>
        <DisplayName>Eric Davidian</DisplayName>
        <AccountId>3369</AccountId>
        <AccountType/>
      </UserInfo>
      <UserInfo>
        <DisplayName>Laura Herrera</DisplayName>
        <AccountId>1372</AccountId>
        <AccountType/>
      </UserInfo>
      <UserInfo>
        <DisplayName>Adrian Farran</DisplayName>
        <AccountId>3055</AccountId>
        <AccountType/>
      </UserInfo>
      <UserInfo>
        <DisplayName>Trey Grogan</DisplayName>
        <AccountId>1601</AccountId>
        <AccountType/>
      </UserInfo>
      <UserInfo>
        <DisplayName>Laura Hernandez</DisplayName>
        <AccountId>7365</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4A0B98-7E85-46CD-9123-C6EBFC6BE706}">
  <ds:schemaRefs>
    <ds:schemaRef ds:uri="http://schemas.microsoft.com/sharepoint/v3/contenttype/forms"/>
  </ds:schemaRefs>
</ds:datastoreItem>
</file>

<file path=customXml/itemProps2.xml><?xml version="1.0" encoding="utf-8"?>
<ds:datastoreItem xmlns:ds="http://schemas.openxmlformats.org/officeDocument/2006/customXml" ds:itemID="{A99F1B9A-4A90-459B-9266-23B2D8BEE2BC}">
  <ds:schemaRefs>
    <ds:schemaRef ds:uri="http://schemas.microsoft.com/office/2006/documentManagement/types"/>
    <ds:schemaRef ds:uri="7873c2d3-f839-49e9-ad23-de2265ceb800"/>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bd64c6d0-1ab6-42d4-9ad5-3958787b0fb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C4F95C4-F614-466D-82BB-7F6C1D5A7E59}">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5488</Words>
  <Application>Microsoft Office PowerPoint</Application>
  <PresentationFormat>Widescreen</PresentationFormat>
  <Paragraphs>1073</Paragraphs>
  <Slides>55</Slides>
  <Notes>39</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PowerPoint Presentation</vt:lpstr>
      <vt:lpstr>PowerPoint Presentation</vt:lpstr>
      <vt:lpstr>Facilitators</vt:lpstr>
      <vt:lpstr>Meeting Agenda</vt:lpstr>
      <vt:lpstr>PowerPoint Presentation</vt:lpstr>
      <vt:lpstr>PowerPoint Presentation</vt:lpstr>
      <vt:lpstr>Corridor History Freeway Expansion Focus (2000 – 2021)</vt:lpstr>
      <vt:lpstr>Corridor History  Community Investment Plan Focus (2021 – 2023)</vt:lpstr>
      <vt:lpstr>Draft LB-ELA Corridor Mobility Investment Plan  A New Vision</vt:lpstr>
      <vt:lpstr>Maximizing our Local Funds</vt:lpstr>
      <vt:lpstr>Investment Plan Measure R/M Investment Summary</vt:lpstr>
      <vt:lpstr>CMIP Measure R/M Investment Summary –  Leveraged Funding</vt:lpstr>
      <vt:lpstr>CBO Partnering Strategy</vt:lpstr>
      <vt:lpstr>Task Force</vt:lpstr>
      <vt:lpstr>Community Leadership Committee</vt:lpstr>
      <vt:lpstr>Working Groups</vt:lpstr>
      <vt:lpstr>Partnerships with Community Based Organizations</vt:lpstr>
      <vt:lpstr>PowerPoint Presentation</vt:lpstr>
      <vt:lpstr>Initial List of Projects &amp; Programs: Engagement Sources</vt:lpstr>
      <vt:lpstr>What’s Next: Previous &amp; Future Milestones</vt:lpstr>
      <vt:lpstr>PowerPoint Presentation</vt:lpstr>
      <vt:lpstr>Vision Statement</vt:lpstr>
      <vt:lpstr>LB-ELA Corridor Guiding Principles</vt:lpstr>
      <vt:lpstr>Goals</vt:lpstr>
      <vt:lpstr> Corridor Mobility Investment Plan Highlights</vt:lpstr>
      <vt:lpstr>Balanced scorecard slide 5</vt:lpstr>
      <vt:lpstr>PowerPoint Presentation</vt:lpstr>
      <vt:lpstr>Investment Plan Measure R/M Investment Summary –  Active Transportation</vt:lpstr>
      <vt:lpstr>PowerPoint Presentation</vt:lpstr>
      <vt:lpstr>Investment Plan Measure R/M Investment Summary –  Arterial Roadways / Complete Streets</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Explore the LB-ELA Corridor StoryMap &amp; Dashboard!</vt:lpstr>
      <vt:lpstr>PowerPoint Presentation</vt:lpstr>
      <vt:lpstr>PowerPoint Presentation</vt:lpstr>
      <vt:lpstr>PowerPoint Presentation</vt:lpstr>
      <vt:lpstr>Find us at Information Booths &amp; Pop-Ups</vt:lpstr>
      <vt:lpstr>Get Involved!</vt:lpstr>
      <vt:lpstr>PowerPoint Presentation</vt:lpstr>
      <vt:lpstr>Question Cards</vt:lpstr>
      <vt:lpstr>PowerPoint Presentation</vt:lpstr>
      <vt:lpstr>Next Steps – Project Schedule and Timeline</vt:lpstr>
      <vt:lpstr>Get Involved!</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Laura Hernandez</cp:lastModifiedBy>
  <cp:revision>3</cp:revision>
  <cp:lastPrinted>2018-07-30T22:08:28Z</cp:lastPrinted>
  <dcterms:created xsi:type="dcterms:W3CDTF">2018-02-03T00:33:10Z</dcterms:created>
  <dcterms:modified xsi:type="dcterms:W3CDTF">2024-05-24T17:38:14Z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Order">
    <vt:r8>42200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