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</p:sldMasterIdLst>
  <p:notesMasterIdLst>
    <p:notesMasterId r:id="rId22"/>
  </p:notesMasterIdLst>
  <p:sldIdLst>
    <p:sldId id="1719" r:id="rId5"/>
    <p:sldId id="290" r:id="rId6"/>
    <p:sldId id="1526" r:id="rId7"/>
    <p:sldId id="259" r:id="rId8"/>
    <p:sldId id="1536" r:id="rId9"/>
    <p:sldId id="1544" r:id="rId10"/>
    <p:sldId id="1528" r:id="rId11"/>
    <p:sldId id="1543" r:id="rId12"/>
    <p:sldId id="1538" r:id="rId13"/>
    <p:sldId id="1530" r:id="rId14"/>
    <p:sldId id="1537" r:id="rId15"/>
    <p:sldId id="1539" r:id="rId16"/>
    <p:sldId id="1529" r:id="rId17"/>
    <p:sldId id="1531" r:id="rId18"/>
    <p:sldId id="1546" r:id="rId19"/>
    <p:sldId id="1532" r:id="rId20"/>
    <p:sldId id="1545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ohue, Scott" initials="DS" lastIdx="2" clrIdx="0">
    <p:extLst>
      <p:ext uri="{19B8F6BF-5375-455C-9EA6-DF929625EA0E}">
        <p15:presenceInfo xmlns:p15="http://schemas.microsoft.com/office/powerpoint/2012/main" userId="S-1-5-21-181418603-413491667-474620416-475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7E3F90-8A52-458F-A472-2D713095394D}" v="1" dt="2022-03-16T18:52:24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86388" autoAdjust="0"/>
  </p:normalViewPr>
  <p:slideViewPr>
    <p:cSldViewPr snapToGrid="0">
      <p:cViewPr varScale="1">
        <p:scale>
          <a:sx n="60" d="100"/>
          <a:sy n="60" d="100"/>
        </p:scale>
        <p:origin x="102" y="132"/>
      </p:cViewPr>
      <p:guideLst/>
    </p:cSldViewPr>
  </p:slideViewPr>
  <p:outlineViewPr>
    <p:cViewPr>
      <p:scale>
        <a:sx n="33" d="100"/>
        <a:sy n="33" d="100"/>
      </p:scale>
      <p:origin x="0" y="-80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38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len, Stephanie" userId="beca5967-3356-4b89-89b8-be57f19797ee" providerId="ADAL" clId="{D37E3F90-8A52-458F-A472-2D713095394D}"/>
    <pc:docChg chg="custSel addSld delSld modSld sldOrd">
      <pc:chgData name="Molen, Stephanie" userId="beca5967-3356-4b89-89b8-be57f19797ee" providerId="ADAL" clId="{D37E3F90-8A52-458F-A472-2D713095394D}" dt="2022-03-16T21:05:20.639" v="80" actId="20577"/>
      <pc:docMkLst>
        <pc:docMk/>
      </pc:docMkLst>
      <pc:sldChg chg="modSp mod">
        <pc:chgData name="Molen, Stephanie" userId="beca5967-3356-4b89-89b8-be57f19797ee" providerId="ADAL" clId="{D37E3F90-8A52-458F-A472-2D713095394D}" dt="2022-03-16T21:05:20.639" v="80" actId="20577"/>
        <pc:sldMkLst>
          <pc:docMk/>
          <pc:sldMk cId="379989789" sldId="290"/>
        </pc:sldMkLst>
        <pc:spChg chg="mod">
          <ac:chgData name="Molen, Stephanie" userId="beca5967-3356-4b89-89b8-be57f19797ee" providerId="ADAL" clId="{D37E3F90-8A52-458F-A472-2D713095394D}" dt="2022-03-16T21:05:20.639" v="80" actId="20577"/>
          <ac:spMkLst>
            <pc:docMk/>
            <pc:sldMk cId="379989789" sldId="290"/>
            <ac:spMk id="2" creationId="{6B6CDAE5-E56C-4065-B884-B4F9FA178178}"/>
          </ac:spMkLst>
        </pc:spChg>
      </pc:sldChg>
      <pc:sldChg chg="ord">
        <pc:chgData name="Molen, Stephanie" userId="beca5967-3356-4b89-89b8-be57f19797ee" providerId="ADAL" clId="{D37E3F90-8A52-458F-A472-2D713095394D}" dt="2022-03-16T18:52:10.517" v="58"/>
        <pc:sldMkLst>
          <pc:docMk/>
          <pc:sldMk cId="2795713646" sldId="1545"/>
        </pc:sldMkLst>
      </pc:sldChg>
      <pc:sldChg chg="modSp mod">
        <pc:chgData name="Molen, Stephanie" userId="beca5967-3356-4b89-89b8-be57f19797ee" providerId="ADAL" clId="{D37E3F90-8A52-458F-A472-2D713095394D}" dt="2022-03-16T18:49:52.811" v="54" actId="20577"/>
        <pc:sldMkLst>
          <pc:docMk/>
          <pc:sldMk cId="1881593038" sldId="1546"/>
        </pc:sldMkLst>
        <pc:spChg chg="mod">
          <ac:chgData name="Molen, Stephanie" userId="beca5967-3356-4b89-89b8-be57f19797ee" providerId="ADAL" clId="{D37E3F90-8A52-458F-A472-2D713095394D}" dt="2022-03-16T18:49:52.811" v="54" actId="20577"/>
          <ac:spMkLst>
            <pc:docMk/>
            <pc:sldMk cId="1881593038" sldId="1546"/>
            <ac:spMk id="11" creationId="{9F5E5CDB-1BEE-4317-A96E-7CFAACDAB2D7}"/>
          </ac:spMkLst>
        </pc:spChg>
      </pc:sldChg>
      <pc:sldChg chg="new del ord">
        <pc:chgData name="Molen, Stephanie" userId="beca5967-3356-4b89-89b8-be57f19797ee" providerId="ADAL" clId="{D37E3F90-8A52-458F-A472-2D713095394D}" dt="2022-03-16T18:52:32.723" v="65" actId="2696"/>
        <pc:sldMkLst>
          <pc:docMk/>
          <pc:sldMk cId="935641403" sldId="1547"/>
        </pc:sldMkLst>
      </pc:sldChg>
      <pc:sldChg chg="add">
        <pc:chgData name="Molen, Stephanie" userId="beca5967-3356-4b89-89b8-be57f19797ee" providerId="ADAL" clId="{D37E3F90-8A52-458F-A472-2D713095394D}" dt="2022-03-16T18:52:24.771" v="64"/>
        <pc:sldMkLst>
          <pc:docMk/>
          <pc:sldMk cId="422375512" sldId="17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C3D5306-7A60-4235-BF6C-87971EDD3582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1A2BBCB-2010-43D4-B9B2-33EB8130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9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2BBCB-2010-43D4-B9B2-33EB813041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75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2BBCB-2010-43D4-B9B2-33EB813041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12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2BBCB-2010-43D4-B9B2-33EB813041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48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2BBCB-2010-43D4-B9B2-33EB813041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38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2BBCB-2010-43D4-B9B2-33EB813041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9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2BBCB-2010-43D4-B9B2-33EB813041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77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9" name="Picture 8" descr="A picture containing person, sign, holding, black&#10;&#10;Description automatically generated">
            <a:extLst>
              <a:ext uri="{FF2B5EF4-FFF2-40B4-BE49-F238E27FC236}">
                <a16:creationId xmlns:a16="http://schemas.microsoft.com/office/drawing/2014/main" id="{04957F53-37ED-3B47-A493-D4CDE67447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2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ScalaSansPro" panose="020B0504030101020102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064870"/>
            <a:ext cx="10515599" cy="5034987"/>
          </a:xfrm>
        </p:spPr>
        <p:txBody>
          <a:bodyPr/>
          <a:lstStyle>
            <a:lvl1pPr>
              <a:defRPr sz="2400" baseline="0">
                <a:latin typeface="ScalaSansPro" panose="020B0504030101020102" pitchFamily="34" charset="77"/>
              </a:defRPr>
            </a:lvl1pPr>
            <a:lvl2pPr>
              <a:defRPr>
                <a:latin typeface="ScalaSansPro" panose="020B0504030101020102" pitchFamily="34" charset="77"/>
              </a:defRPr>
            </a:lvl2pPr>
            <a:lvl3pPr>
              <a:defRPr>
                <a:latin typeface="ScalaSansPro" panose="020B0504030101020102" pitchFamily="34" charset="77"/>
              </a:defRPr>
            </a:lvl3pPr>
            <a:lvl4pPr>
              <a:defRPr>
                <a:latin typeface="ScalaSansPro" panose="020B0504030101020102" pitchFamily="34" charset="77"/>
              </a:defRPr>
            </a:lvl4pPr>
            <a:lvl5pPr>
              <a:defRPr>
                <a:latin typeface="ScalaSansPro" panose="020B0504030101020102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23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21101"/>
            <a:ext cx="7868478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101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9362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DD030-5062-A74A-87CB-E8497849A3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901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16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742" r:id="rId3"/>
    <p:sldLayoutId id="214748374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&gt;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purplelineext@metro.ne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C4FABE-E264-554C-AFF6-FDF2807F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Thank you for joining us!</a:t>
            </a:r>
          </a:p>
        </p:txBody>
      </p:sp>
      <p:pic>
        <p:nvPicPr>
          <p:cNvPr id="8" name="Picture 7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EF910DB4-584F-EE42-B021-516732754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120"/>
          <a:stretch/>
        </p:blipFill>
        <p:spPr>
          <a:xfrm>
            <a:off x="2111090" y="939985"/>
            <a:ext cx="8124592" cy="51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5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314DC-658F-4F14-8FAB-D62AC45CE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Brea Station – Traffic Detour Routes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8BCEE5-04CC-45EC-BC5F-D39695F04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1108653"/>
            <a:ext cx="11405253" cy="5543246"/>
          </a:xfrm>
          <a:prstGeom prst="rect">
            <a:avLst/>
          </a:prstGeom>
          <a:noFill/>
          <a:ln>
            <a:solidFill>
              <a:schemeClr val="tx1">
                <a:alpha val="94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13128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F77D-0E21-4462-97D9-D41E0F95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Brea Station – Decking Removal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C0E8948-8F06-4D95-849F-D4A846FA5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8333" r="1869" b="10539"/>
          <a:stretch>
            <a:fillRect/>
          </a:stretch>
        </p:blipFill>
        <p:spPr bwMode="auto">
          <a:xfrm>
            <a:off x="838200" y="1131995"/>
            <a:ext cx="9957305" cy="489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2A69F5C-7AB3-4156-89D6-8728589D7EAC}"/>
              </a:ext>
            </a:extLst>
          </p:cNvPr>
          <p:cNvSpPr/>
          <p:nvPr/>
        </p:nvSpPr>
        <p:spPr>
          <a:xfrm>
            <a:off x="7244911" y="1131995"/>
            <a:ext cx="3550594" cy="797668"/>
          </a:xfrm>
          <a:prstGeom prst="wedgeRoundRectCallout">
            <a:avLst>
              <a:gd name="adj1" fmla="val -13710"/>
              <a:gd name="adj2" fmla="val 1332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Excavators and haul trucks will be utilized during backfilling operations.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83114F92-2992-42E6-9797-4CD31BF14FDC}"/>
              </a:ext>
            </a:extLst>
          </p:cNvPr>
          <p:cNvSpPr/>
          <p:nvPr/>
        </p:nvSpPr>
        <p:spPr>
          <a:xfrm>
            <a:off x="4215321" y="1131995"/>
            <a:ext cx="2730230" cy="1426379"/>
          </a:xfrm>
          <a:prstGeom prst="wedgeRectCallout">
            <a:avLst>
              <a:gd name="adj1" fmla="val -41498"/>
              <a:gd name="adj2" fmla="val 921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Dozens of trucks will be used each weekend to haul steel, decking panels, and SOE out of the area.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CA3DB1F0-41F5-4DC6-B22B-6CA1E9A51BC6}"/>
              </a:ext>
            </a:extLst>
          </p:cNvPr>
          <p:cNvSpPr/>
          <p:nvPr/>
        </p:nvSpPr>
        <p:spPr>
          <a:xfrm>
            <a:off x="982494" y="5213226"/>
            <a:ext cx="3939702" cy="817123"/>
          </a:xfrm>
          <a:prstGeom prst="wedgeRectCallout">
            <a:avLst>
              <a:gd name="adj1" fmla="val 34691"/>
              <a:gd name="adj2" fmla="val -1744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Large cranes and other heavy equipment will lift the steel beams and deck panels out of the ground.</a:t>
            </a:r>
          </a:p>
        </p:txBody>
      </p:sp>
    </p:spTree>
    <p:extLst>
      <p:ext uri="{BB962C8B-B14F-4D97-AF65-F5344CB8AC3E}">
        <p14:creationId xmlns:p14="http://schemas.microsoft.com/office/powerpoint/2010/main" val="3320665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8B66BE-6197-478C-8357-2DDDBD62E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t="5695" r="22881" b="26781"/>
          <a:stretch>
            <a:fillRect/>
          </a:stretch>
        </p:blipFill>
        <p:spPr bwMode="auto">
          <a:xfrm>
            <a:off x="312272" y="966672"/>
            <a:ext cx="10877144" cy="572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16F77D-0E21-4462-97D9-D41E0F95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Brea Station – Decking Removal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2A69F5C-7AB3-4156-89D6-8728589D7EAC}"/>
              </a:ext>
            </a:extLst>
          </p:cNvPr>
          <p:cNvSpPr/>
          <p:nvPr/>
        </p:nvSpPr>
        <p:spPr>
          <a:xfrm>
            <a:off x="3993754" y="1131995"/>
            <a:ext cx="3842948" cy="1630660"/>
          </a:xfrm>
          <a:prstGeom prst="wedgeRoundRectCallout">
            <a:avLst>
              <a:gd name="adj1" fmla="val 95642"/>
              <a:gd name="adj2" fmla="val 598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Following decking removal, steel beams and SOE haul out, and backfilling and utility placement, a new street surface will be placed from curb to curb.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CA3DB1F0-41F5-4DC6-B22B-6CA1E9A51BC6}"/>
              </a:ext>
            </a:extLst>
          </p:cNvPr>
          <p:cNvSpPr/>
          <p:nvPr/>
        </p:nvSpPr>
        <p:spPr>
          <a:xfrm>
            <a:off x="2156298" y="5602333"/>
            <a:ext cx="3939702" cy="817123"/>
          </a:xfrm>
          <a:prstGeom prst="wedgeRectCallout">
            <a:avLst>
              <a:gd name="adj1" fmla="val 77160"/>
              <a:gd name="adj2" fmla="val -2446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 will progress east to west, from one weekend to the next.</a:t>
            </a:r>
          </a:p>
        </p:txBody>
      </p:sp>
    </p:spTree>
    <p:extLst>
      <p:ext uri="{BB962C8B-B14F-4D97-AF65-F5344CB8AC3E}">
        <p14:creationId xmlns:p14="http://schemas.microsoft.com/office/powerpoint/2010/main" val="2393117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F77D-0E21-4462-97D9-D41E0F95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Brea Station – Decking Removal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CD361-CCD6-456A-8DA8-9EB9294E7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7263" y="1171823"/>
            <a:ext cx="4276715" cy="48899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Aboveground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Cranes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Haul trucks, dump trucks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Concrete pump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Loaders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Saw cutter, jackhammer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Vibrator, roller</a:t>
            </a:r>
          </a:p>
          <a:p>
            <a:pPr marL="0" indent="0">
              <a:buNone/>
            </a:pPr>
            <a:r>
              <a:rPr lang="en-US" b="1" dirty="0"/>
              <a:t>Belowground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Compact excavators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Compact bulldozers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Man lifts, forklifts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Graders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Loaders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C0E8948-8F06-4D95-849F-D4A846FA5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8333" r="1869" b="10539"/>
          <a:stretch>
            <a:fillRect/>
          </a:stretch>
        </p:blipFill>
        <p:spPr bwMode="auto">
          <a:xfrm>
            <a:off x="4433978" y="1316328"/>
            <a:ext cx="7425662" cy="43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698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84EF4-9786-4E65-81B7-3902A1238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Brea Station – Post Decking Restoration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AC765-4610-4A35-8BFA-B158DEB46A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1644" y="1292456"/>
            <a:ext cx="4077173" cy="4273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Curb, Gutter, Bus Pad Restoration</a:t>
            </a:r>
          </a:p>
          <a:p>
            <a:pPr marL="0" indent="0">
              <a:buNone/>
            </a:pPr>
            <a:r>
              <a:rPr lang="en-US" sz="2000" dirty="0"/>
              <a:t>Following deck removal, a work zone will be established on the north side of Wilshire Blvd. between Mansfield Ave. and La Brea Ave. </a:t>
            </a:r>
          </a:p>
          <a:p>
            <a:pPr marL="0" indent="0">
              <a:buNone/>
            </a:pPr>
            <a:r>
              <a:rPr lang="en-US" sz="2000" dirty="0"/>
              <a:t>Work zone supports: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Curb and gutter restoration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Streetlight installation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Tree well installation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Wheelchair and bus lane completion</a:t>
            </a:r>
          </a:p>
          <a:p>
            <a:pPr marL="0" indent="0">
              <a:buNone/>
            </a:pPr>
            <a:endParaRPr lang="en-US" sz="1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96E5F-16B9-4935-81E1-990B17EC9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2337" y="1017527"/>
            <a:ext cx="7575651" cy="47408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5A13C7-B6EA-4A4B-894C-2FA6B1B75151}"/>
              </a:ext>
            </a:extLst>
          </p:cNvPr>
          <p:cNvSpPr txBox="1"/>
          <p:nvPr/>
        </p:nvSpPr>
        <p:spPr>
          <a:xfrm>
            <a:off x="6389605" y="1120565"/>
            <a:ext cx="286965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Starting: July 2022*</a:t>
            </a:r>
          </a:p>
          <a:p>
            <a:r>
              <a:rPr lang="en-US" b="1" dirty="0"/>
              <a:t>Duration: 3 – 6 months*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50F1C9-E6F1-4EA1-B397-942A9C20352F}"/>
              </a:ext>
            </a:extLst>
          </p:cNvPr>
          <p:cNvSpPr txBox="1"/>
          <p:nvPr/>
        </p:nvSpPr>
        <p:spPr>
          <a:xfrm>
            <a:off x="9562290" y="511496"/>
            <a:ext cx="301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*Dates Subject to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98E2D-66AD-45A5-8529-7C919C532145}"/>
              </a:ext>
            </a:extLst>
          </p:cNvPr>
          <p:cNvSpPr txBox="1"/>
          <p:nvPr/>
        </p:nvSpPr>
        <p:spPr>
          <a:xfrm>
            <a:off x="7248509" y="2667131"/>
            <a:ext cx="18433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Sycamore Restoration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619D6-19B5-4F64-AE96-1F052D38F196}"/>
              </a:ext>
            </a:extLst>
          </p:cNvPr>
          <p:cNvSpPr txBox="1"/>
          <p:nvPr/>
        </p:nvSpPr>
        <p:spPr>
          <a:xfrm>
            <a:off x="9510494" y="2667130"/>
            <a:ext cx="18433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Orange Restoration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5D4A17-B9BB-468B-B255-6459B5DDF838}"/>
              </a:ext>
            </a:extLst>
          </p:cNvPr>
          <p:cNvSpPr txBox="1"/>
          <p:nvPr/>
        </p:nvSpPr>
        <p:spPr>
          <a:xfrm>
            <a:off x="4382337" y="5866742"/>
            <a:ext cx="75036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A traffic control plan for this phase of street restoration is being developed. More specific information will be available later this year.</a:t>
            </a:r>
          </a:p>
        </p:txBody>
      </p:sp>
    </p:spTree>
    <p:extLst>
      <p:ext uri="{BB962C8B-B14F-4D97-AF65-F5344CB8AC3E}">
        <p14:creationId xmlns:p14="http://schemas.microsoft.com/office/powerpoint/2010/main" val="2288025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84EF4-9786-4E65-81B7-3902A1238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Brea Station – Post Decking Restoration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50F1C9-E6F1-4EA1-B397-942A9C20352F}"/>
              </a:ext>
            </a:extLst>
          </p:cNvPr>
          <p:cNvSpPr txBox="1"/>
          <p:nvPr/>
        </p:nvSpPr>
        <p:spPr>
          <a:xfrm>
            <a:off x="9562290" y="511496"/>
            <a:ext cx="301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*Dates Subject to Change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F5E5CDB-1BEE-4317-A96E-7CFAACDAB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049825"/>
            <a:ext cx="9929117" cy="4970832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November 3, 2021: Purple Line Extension Quarterly Community Meeting/Webinar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December 23, 2021: Briefed Council District 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January 18, 2022: La Brea Hancock Homeowners Association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January 26, 2022: Greater Wilshire Neighborhood Council, Transportation Committee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February 2, 2022: Purple Line Extension Quarterly Community Meeting/Webinar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February 15, 2022: Door-to-door outreach for businesses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February 17, 2022: Presentation to elected officials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February 23, 2022: Presentation to Wilshire stakeholders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March 10, 2022: Greater Miracle Mile Chamber of Commerce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March 15, 2022: Stakeholders invited to both presentations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March 16, 2022: Stakeholders invited to both presentations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April 1, 2022: Radio and print advertisements; WAZE notified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April 15, 2022: Construction Notice eblast; computer message road signs placed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April 22, 2022: Work begins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Ongoing activities: Construction Notices; weekly lookaheads; 24/7 Hotline, social media posts; monthly neighborhood council meetings</a:t>
            </a:r>
          </a:p>
        </p:txBody>
      </p:sp>
    </p:spTree>
    <p:extLst>
      <p:ext uri="{BB962C8B-B14F-4D97-AF65-F5344CB8AC3E}">
        <p14:creationId xmlns:p14="http://schemas.microsoft.com/office/powerpoint/2010/main" val="1881593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D5F9D-DAE3-40A9-9D30-33B8B670A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 Schedule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256624DC-EAB0-4A59-80FF-2950629065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662958"/>
              </p:ext>
            </p:extLst>
          </p:nvPr>
        </p:nvGraphicFramePr>
        <p:xfrm>
          <a:off x="267126" y="1221936"/>
          <a:ext cx="11609798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5276">
                  <a:extLst>
                    <a:ext uri="{9D8B030D-6E8A-4147-A177-3AD203B41FA5}">
                      <a16:colId xmlns:a16="http://schemas.microsoft.com/office/drawing/2014/main" val="4016837201"/>
                    </a:ext>
                  </a:extLst>
                </a:gridCol>
                <a:gridCol w="3684522">
                  <a:extLst>
                    <a:ext uri="{9D8B030D-6E8A-4147-A177-3AD203B41FA5}">
                      <a16:colId xmlns:a16="http://schemas.microsoft.com/office/drawing/2014/main" val="2931140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Outreach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Occurs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239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Quarterly Community Update describes Wilshire/La Brea street restoration.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900" dirty="0"/>
                        <a:t>November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20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Font typeface="System Font Regular"/>
                        <a:buNone/>
                      </a:pPr>
                      <a:r>
                        <a:rPr lang="en-US" sz="1900" dirty="0"/>
                        <a:t>Presentations to elected officials and stakeholders begin.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System Font Regular"/>
                        <a:buNone/>
                      </a:pPr>
                      <a:r>
                        <a:rPr lang="en-US" sz="1900" dirty="0"/>
                        <a:t>December 2021 - January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015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Font typeface="System Font Regular"/>
                        <a:buNone/>
                      </a:pPr>
                      <a:r>
                        <a:rPr lang="en-US" sz="1900" dirty="0"/>
                        <a:t>Residents and business owners invited to a meeting describing work.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System Font Regular"/>
                        <a:buNone/>
                      </a:pPr>
                      <a:r>
                        <a:rPr lang="en-US" sz="1900" dirty="0"/>
                        <a:t>One month before work begins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591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None/>
                        <a:tabLst/>
                        <a:defRPr/>
                      </a:pPr>
                      <a:r>
                        <a:rPr lang="en-US" sz="1900" dirty="0"/>
                        <a:t>Door-to-door outreach conducted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None/>
                        <a:tabLst/>
                        <a:defRPr/>
                      </a:pPr>
                      <a:r>
                        <a:rPr lang="en-US" sz="1900" dirty="0"/>
                        <a:t>Radio and print advertisements describe closures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None/>
                        <a:tabLst/>
                        <a:defRPr/>
                      </a:pPr>
                      <a:r>
                        <a:rPr lang="en-US" sz="1900" dirty="0"/>
                        <a:t>Two to three weeks before work</a:t>
                      </a:r>
                    </a:p>
                    <a:p>
                      <a:pPr marL="0" indent="0">
                        <a:buFont typeface="System Font Regular"/>
                        <a:buNone/>
                      </a:pPr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77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None/>
                        <a:tabLst/>
                        <a:defRPr/>
                      </a:pPr>
                      <a:r>
                        <a:rPr lang="en-US" sz="1900" dirty="0"/>
                        <a:t>New Construction Notice distributed; computer message signs placed around work area.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None/>
                        <a:tabLst/>
                        <a:defRPr/>
                      </a:pPr>
                      <a:r>
                        <a:rPr lang="en-US" sz="1900" dirty="0"/>
                        <a:t>One week before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904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None/>
                        <a:tabLst/>
                        <a:defRPr/>
                      </a:pPr>
                      <a:r>
                        <a:rPr lang="en-US" sz="1900" dirty="0"/>
                        <a:t>Advertisements continue; new Construction Notice distributed via website and eblast; Weekly Look Ahead email serves as additional reminder.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None/>
                        <a:tabLst/>
                        <a:defRPr/>
                      </a:pP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None/>
                        <a:tabLst/>
                        <a:defRPr/>
                      </a:pPr>
                      <a:r>
                        <a:rPr lang="en-US" sz="1900" dirty="0"/>
                        <a:t>Three days before each weekend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558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4538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5B511-EF62-4386-8A0F-85786D5F1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Informed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26CDD-D123-42E6-BDA9-1B05AA9A0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6020" y="1064870"/>
            <a:ext cx="10515599" cy="5034987"/>
          </a:xfrm>
        </p:spPr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654E00-11EB-4A82-8DFC-767B170D731E}"/>
              </a:ext>
            </a:extLst>
          </p:cNvPr>
          <p:cNvSpPr txBox="1"/>
          <p:nvPr/>
        </p:nvSpPr>
        <p:spPr>
          <a:xfrm>
            <a:off x="560962" y="1536174"/>
            <a:ext cx="1107007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Call us on the Project Hotline: 213-922-6934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For project questions, concerns and complaints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Live during construction work hours 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Monday through Friday, 7am to 5pm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After 5pm: Leave a voicemail; staff with return call within 24 hours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Callers can speak with a person via the Hotline after 5pm by pressing 1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/>
            <a:r>
              <a:rPr lang="en-US" sz="24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/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Project Email: </a:t>
            </a:r>
            <a:r>
              <a:rPr lang="en-US" sz="2400" b="0" i="0" u="sng" strike="noStrike" dirty="0">
                <a:solidFill>
                  <a:srgbClr val="C666E3"/>
                </a:solidFill>
                <a:effectLst/>
                <a:hlinkClick r:id="rId2"/>
              </a:rPr>
              <a:t>purplelineext@metro.net 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​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Receive email project updates and construction notices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Responses within 24 hours</a:t>
            </a:r>
            <a:endParaRPr lang="en-US" sz="24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95713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6CDAE5-E56C-4065-B884-B4F9FA178178}"/>
              </a:ext>
            </a:extLst>
          </p:cNvPr>
          <p:cNvSpPr txBox="1"/>
          <p:nvPr/>
        </p:nvSpPr>
        <p:spPr>
          <a:xfrm>
            <a:off x="7976681" y="5386702"/>
            <a:ext cx="431259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ea typeface="+mn-lt"/>
                <a:cs typeface="+mn-lt"/>
              </a:rPr>
              <a:t>La Brea Street Decking Removal</a:t>
            </a:r>
          </a:p>
          <a:p>
            <a:pPr algn="l"/>
            <a:r>
              <a:rPr lang="en-US" sz="2000" dirty="0">
                <a:ea typeface="+mn-lt"/>
                <a:cs typeface="+mn-lt"/>
              </a:rPr>
              <a:t>Wilshire Blvd. Full Closures</a:t>
            </a:r>
          </a:p>
          <a:p>
            <a:pPr algn="l"/>
            <a:r>
              <a:rPr lang="en-US" sz="2000" dirty="0">
                <a:solidFill>
                  <a:srgbClr val="FF0000"/>
                </a:solidFill>
                <a:ea typeface="+mn-lt"/>
                <a:cs typeface="+mn-lt"/>
              </a:rPr>
              <a:t>                               </a:t>
            </a:r>
          </a:p>
          <a:p>
            <a:pPr algn="l"/>
            <a:r>
              <a:rPr lang="en-US" sz="2000" dirty="0">
                <a:ea typeface="+mn-lt"/>
                <a:cs typeface="+mn-lt"/>
              </a:rPr>
              <a:t>                               March 15 &amp; 16, 2022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989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ody-04-04.tif">
            <a:extLst>
              <a:ext uri="{FF2B5EF4-FFF2-40B4-BE49-F238E27FC236}">
                <a16:creationId xmlns:a16="http://schemas.microsoft.com/office/drawing/2014/main" id="{749265B3-7256-4EED-B4F5-7B611529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1239"/>
            <a:ext cx="12219243" cy="6890275"/>
          </a:xfrm>
          <a:prstGeom prst="rect">
            <a:avLst/>
          </a:prstGeom>
          <a:ln>
            <a:solidFill>
              <a:schemeClr val="tx1">
                <a:alpha val="94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8" y="170225"/>
            <a:ext cx="74355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Wilshire/La Brea Station Rendering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577C9-D065-40CC-8922-91A4CAD8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DC6627B-0FD9-4FAD-89A1-96CB6FB86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8377" y="1036159"/>
            <a:ext cx="9253872" cy="5563084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165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ody-04-04.tif">
            <a:extLst>
              <a:ext uri="{FF2B5EF4-FFF2-40B4-BE49-F238E27FC236}">
                <a16:creationId xmlns:a16="http://schemas.microsoft.com/office/drawing/2014/main" id="{749265B3-7256-4EED-B4F5-7B611529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43" y="0"/>
            <a:ext cx="12219243" cy="6890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8" y="170225"/>
            <a:ext cx="74355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Wilshire/La Brea Station Box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577C9-D065-40CC-8922-91A4CAD8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909C5-23FF-4CD6-84AF-EA2B01556C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" b="2007"/>
          <a:stretch/>
        </p:blipFill>
        <p:spPr>
          <a:xfrm>
            <a:off x="697150" y="984713"/>
            <a:ext cx="10684212" cy="48885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3FCEA5-F4E3-40CE-B954-604218DED75E}"/>
              </a:ext>
            </a:extLst>
          </p:cNvPr>
          <p:cNvSpPr/>
          <p:nvPr/>
        </p:nvSpPr>
        <p:spPr>
          <a:xfrm>
            <a:off x="753894" y="5873287"/>
            <a:ext cx="10684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Outline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Wilshire/La Brea underground station box on Wilshire Bl. from Orange Dr. to Detroit St.</a:t>
            </a:r>
          </a:p>
        </p:txBody>
      </p:sp>
    </p:spTree>
    <p:extLst>
      <p:ext uri="{BB962C8B-B14F-4D97-AF65-F5344CB8AC3E}">
        <p14:creationId xmlns:p14="http://schemas.microsoft.com/office/powerpoint/2010/main" val="2702729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7FB61-64C0-4303-9FC8-53B63B0A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36" y="206101"/>
            <a:ext cx="10072956" cy="56915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Wilshire/La Brea – Phase 1 Restoration (4.22 to 7.11.2022)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36C7BF-4547-4C8B-9DA1-621724E4D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47168"/>
            <a:ext cx="12191999" cy="59108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CDC02E-4351-4280-9F6D-4A0B94F42CF5}"/>
              </a:ext>
            </a:extLst>
          </p:cNvPr>
          <p:cNvSpPr txBox="1"/>
          <p:nvPr/>
        </p:nvSpPr>
        <p:spPr>
          <a:xfrm>
            <a:off x="2024162" y="2762975"/>
            <a:ext cx="4721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Restoration work to progress from East to West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3EA214E-1888-4004-A21B-E3A467F48243}"/>
              </a:ext>
            </a:extLst>
          </p:cNvPr>
          <p:cNvCxnSpPr>
            <a:cxnSpLocks/>
          </p:cNvCxnSpPr>
          <p:nvPr/>
        </p:nvCxnSpPr>
        <p:spPr>
          <a:xfrm flipH="1">
            <a:off x="1960123" y="3132307"/>
            <a:ext cx="484923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83B48EE-3714-41A0-BF7D-17BA791055E5}"/>
              </a:ext>
            </a:extLst>
          </p:cNvPr>
          <p:cNvSpPr txBox="1"/>
          <p:nvPr/>
        </p:nvSpPr>
        <p:spPr>
          <a:xfrm>
            <a:off x="7679176" y="966566"/>
            <a:ext cx="3167165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Weekend 1: April 22 – 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Weekend 2: April 29 – May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Weekend 3: May 6 – 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Weekend 4: May 13 – 16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Weekend 5: May 20 – 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Memorial Day (No Work): May 27 – 30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Weekend 6: June 3 – 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Weekend 7: June 10 – 13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Weekend 8: June 17 – 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Weekend 9: June 24 – 27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Fourth of July (No Work): July 1 – 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Weekend 10: July 8 – 11</a:t>
            </a:r>
          </a:p>
        </p:txBody>
      </p:sp>
    </p:spTree>
    <p:extLst>
      <p:ext uri="{BB962C8B-B14F-4D97-AF65-F5344CB8AC3E}">
        <p14:creationId xmlns:p14="http://schemas.microsoft.com/office/powerpoint/2010/main" val="603291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ody-04-04.tif">
            <a:extLst>
              <a:ext uri="{FF2B5EF4-FFF2-40B4-BE49-F238E27FC236}">
                <a16:creationId xmlns:a16="http://schemas.microsoft.com/office/drawing/2014/main" id="{749265B3-7256-4EED-B4F5-7B611529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9243" cy="6890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4913" y="179954"/>
            <a:ext cx="987620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Wilshire/La Brea Station—Why Street Restoration Now?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B2B5BC-F4E2-4BDB-81C1-A905F44776DF}"/>
              </a:ext>
            </a:extLst>
          </p:cNvPr>
          <p:cNvSpPr txBox="1"/>
          <p:nvPr/>
        </p:nvSpPr>
        <p:spPr>
          <a:xfrm>
            <a:off x="466928" y="1375765"/>
            <a:ext cx="11089532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01F1E"/>
                </a:solidFill>
                <a:effectLst/>
                <a:cs typeface="Calibri"/>
              </a:rPr>
              <a:t>Concrete deck panels installed along Wilshire Blvd. adjoining La Brea Ave.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b="0" i="0" dirty="0">
                <a:solidFill>
                  <a:srgbClr val="201F1E"/>
                </a:solidFill>
                <a:effectLst/>
                <a:cs typeface="Calibri"/>
              </a:rPr>
              <a:t> June to September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01F1E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01F1E"/>
                </a:solidFill>
                <a:effectLst/>
                <a:cs typeface="Calibri"/>
              </a:rPr>
              <a:t>Deck panels </a:t>
            </a:r>
            <a:r>
              <a:rPr lang="en-US" sz="2400" dirty="0">
                <a:solidFill>
                  <a:srgbClr val="201F1E"/>
                </a:solidFill>
                <a:cs typeface="Calibri"/>
              </a:rPr>
              <a:t>served</a:t>
            </a:r>
            <a:r>
              <a:rPr lang="en-US" sz="2400" b="0" i="0" dirty="0">
                <a:solidFill>
                  <a:srgbClr val="201F1E"/>
                </a:solidFill>
                <a:effectLst/>
                <a:cs typeface="Calibri"/>
              </a:rPr>
              <a:t> as temporary bridge for street traffic and pedestrian access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201F1E"/>
                </a:solidFill>
                <a:cs typeface="Calibri"/>
              </a:rPr>
              <a:t>Construction of station box continued underground</a:t>
            </a:r>
            <a:endParaRPr lang="en-US" sz="2400" b="0" i="0" dirty="0">
              <a:solidFill>
                <a:srgbClr val="201F1E"/>
              </a:solidFill>
              <a:effectLst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01F1E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1F1E"/>
                </a:solidFill>
                <a:cs typeface="Calibri"/>
              </a:rPr>
              <a:t>Station construction now allows for the restoration of portions of Wilshire Blvd.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201F1E"/>
                </a:solidFill>
                <a:cs typeface="Calibri"/>
              </a:rPr>
              <a:t>Restoration to begin </a:t>
            </a:r>
            <a:r>
              <a:rPr lang="en-US" sz="2400" b="0" i="0" dirty="0">
                <a:solidFill>
                  <a:srgbClr val="201F1E"/>
                </a:solidFill>
                <a:effectLst/>
                <a:cs typeface="Calibri"/>
              </a:rPr>
              <a:t>April </a:t>
            </a:r>
            <a:r>
              <a:rPr lang="en-US" sz="2400" dirty="0">
                <a:solidFill>
                  <a:srgbClr val="201F1E"/>
                </a:solidFill>
                <a:cs typeface="Calibri"/>
              </a:rPr>
              <a:t>2022 between </a:t>
            </a:r>
            <a:r>
              <a:rPr lang="en-US" sz="2400" b="0" i="0" dirty="0">
                <a:solidFill>
                  <a:srgbClr val="201F1E"/>
                </a:solidFill>
                <a:effectLst/>
                <a:cs typeface="Calibri"/>
              </a:rPr>
              <a:t>La Brea Ave. and Highland Ave.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095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F77D-0E21-4462-97D9-D41E0F957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02" y="206101"/>
            <a:ext cx="10515600" cy="569151"/>
          </a:xfrm>
        </p:spPr>
        <p:txBody>
          <a:bodyPr/>
          <a:lstStyle/>
          <a:p>
            <a:r>
              <a:rPr lang="en-US" dirty="0"/>
              <a:t>La Brea Station – Decking Removal Sequence (Part 1)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656613F-CF5E-4895-A6A5-32ABD6D5D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109965"/>
              </p:ext>
            </p:extLst>
          </p:nvPr>
        </p:nvGraphicFramePr>
        <p:xfrm>
          <a:off x="560801" y="1243173"/>
          <a:ext cx="11244205" cy="4141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0937">
                  <a:extLst>
                    <a:ext uri="{9D8B030D-6E8A-4147-A177-3AD203B41FA5}">
                      <a16:colId xmlns:a16="http://schemas.microsoft.com/office/drawing/2014/main" val="4016837201"/>
                    </a:ext>
                  </a:extLst>
                </a:gridCol>
                <a:gridCol w="2893268">
                  <a:extLst>
                    <a:ext uri="{9D8B030D-6E8A-4147-A177-3AD203B41FA5}">
                      <a16:colId xmlns:a16="http://schemas.microsoft.com/office/drawing/2014/main" val="2931140011"/>
                    </a:ext>
                  </a:extLst>
                </a:gridCol>
              </a:tblGrid>
              <a:tr h="644494">
                <a:tc>
                  <a:txBody>
                    <a:bodyPr/>
                    <a:lstStyle/>
                    <a:p>
                      <a:r>
                        <a:rPr lang="en-US" sz="2400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Occurs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239059"/>
                  </a:ext>
                </a:extLst>
              </a:tr>
              <a:tr h="131463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 dirty="0">
                          <a:latin typeface="Calibri"/>
                        </a:rPr>
                        <a:t>Removal of street de</a:t>
                      </a:r>
                      <a:r>
                        <a:rPr lang="en-US" sz="2000" b="0" i="0" u="none" strike="noStrike" noProof="0" dirty="0"/>
                        <a:t>ck panels along Wilshire Blvd.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US" sz="2000" b="0" i="0" u="none" strike="noStrike" noProof="0" dirty="0">
                          <a:latin typeface="Calibri"/>
                        </a:rPr>
                        <a:t>Beginning April 2022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US" sz="2000" b="0" i="0" u="none" strike="noStrike" noProof="0" dirty="0">
                          <a:latin typeface="Calibri"/>
                        </a:rPr>
                        <a:t>9pm to 6am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US" sz="2000" b="0" i="0" u="none" strike="noStrike" noProof="0" dirty="0">
                          <a:latin typeface="Calibri"/>
                        </a:rPr>
                        <a:t>Friday to Monday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20153"/>
                  </a:ext>
                </a:extLst>
              </a:tr>
              <a:tr h="45529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US" sz="2000" b="0" i="0" u="none" strike="noStrike" noProof="0" dirty="0"/>
                        <a:t>Removal of steel beams and support for excavation above station</a:t>
                      </a:r>
                      <a:endParaRPr lang="en-US" sz="2000" b="0" i="0" u="none" strike="noStrike" noProof="0" dirty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dirty="0"/>
                        <a:t>Saturdays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015111"/>
                  </a:ext>
                </a:extLst>
              </a:tr>
              <a:tr h="902291"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noProof="0" dirty="0">
                          <a:latin typeface="Calibri"/>
                        </a:rPr>
                        <a:t>Utility relocation</a:t>
                      </a:r>
                    </a:p>
                    <a:p>
                      <a:pPr marL="342900" marR="0" lvl="0" indent="-34290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noProof="0" dirty="0">
                          <a:latin typeface="Calibri"/>
                        </a:rPr>
                        <a:t>Construction materials in trucks staged at deck openings</a:t>
                      </a:r>
                    </a:p>
                    <a:p>
                      <a:pPr marL="342900" marR="0" lvl="0" indent="-34290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noProof="0" dirty="0">
                          <a:latin typeface="Calibri"/>
                        </a:rPr>
                        <a:t>Backfilling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dirty="0"/>
                        <a:t>Saturdays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591116"/>
                  </a:ext>
                </a:extLst>
              </a:tr>
              <a:tr h="55856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 dirty="0">
                          <a:latin typeface="+mn-lt"/>
                        </a:rPr>
                        <a:t>Asphalt placement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 dirty="0">
                          <a:latin typeface="Calibri"/>
                        </a:rPr>
                        <a:t>Sundays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913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332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F77D-0E21-4462-97D9-D41E0F957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02" y="206101"/>
            <a:ext cx="9189374" cy="569151"/>
          </a:xfrm>
        </p:spPr>
        <p:txBody>
          <a:bodyPr/>
          <a:lstStyle/>
          <a:p>
            <a:r>
              <a:rPr lang="en-US" dirty="0"/>
              <a:t>La Brea Station – Decking Removal Sequence (Part 2)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EC367B1-92BE-477D-A73B-1386EA5CC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416403"/>
              </p:ext>
            </p:extLst>
          </p:nvPr>
        </p:nvGraphicFramePr>
        <p:xfrm>
          <a:off x="560802" y="1433780"/>
          <a:ext cx="11060350" cy="3262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0175">
                  <a:extLst>
                    <a:ext uri="{9D8B030D-6E8A-4147-A177-3AD203B41FA5}">
                      <a16:colId xmlns:a16="http://schemas.microsoft.com/office/drawing/2014/main" val="4016837201"/>
                    </a:ext>
                  </a:extLst>
                </a:gridCol>
                <a:gridCol w="5530175">
                  <a:extLst>
                    <a:ext uri="{9D8B030D-6E8A-4147-A177-3AD203B41FA5}">
                      <a16:colId xmlns:a16="http://schemas.microsoft.com/office/drawing/2014/main" val="2931140011"/>
                    </a:ext>
                  </a:extLst>
                </a:gridCol>
              </a:tblGrid>
              <a:tr h="575544">
                <a:tc>
                  <a:txBody>
                    <a:bodyPr/>
                    <a:lstStyle/>
                    <a:p>
                      <a:r>
                        <a:rPr lang="en-US" sz="2400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Occurs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239059"/>
                  </a:ext>
                </a:extLst>
              </a:tr>
              <a:tr h="53866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dirty="0"/>
                        <a:t>Asphalt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 dirty="0">
                          <a:latin typeface="+mn-lt"/>
                        </a:rPr>
                        <a:t>Sundays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20153"/>
                  </a:ext>
                </a:extLst>
              </a:tr>
              <a:tr h="88250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 dirty="0">
                          <a:latin typeface="Calibri"/>
                        </a:rPr>
                        <a:t>City agencies examine asphalt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Sundays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015111"/>
                  </a:ext>
                </a:extLst>
              </a:tr>
              <a:tr h="1266197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noProof="0" dirty="0"/>
                        <a:t>Street striping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noProof="0" dirty="0"/>
                        <a:t>Traffic control device removal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noProof="0" dirty="0"/>
                        <a:t>Road opening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Sunday night</a:t>
                      </a:r>
                    </a:p>
                    <a:p>
                      <a:r>
                        <a:rPr lang="en-US" sz="2000" dirty="0"/>
                        <a:t>Monday morning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591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336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F77D-0E21-4462-97D9-D41E0F95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Brea Station – Decking Removal Schedule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7C3D5-8771-4FAE-963F-F477D240A4E8}"/>
              </a:ext>
            </a:extLst>
          </p:cNvPr>
          <p:cNvSpPr txBox="1"/>
          <p:nvPr/>
        </p:nvSpPr>
        <p:spPr>
          <a:xfrm>
            <a:off x="9786026" y="496111"/>
            <a:ext cx="233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Subject to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38A91-0FDD-4ECD-BB5C-9B3E2A484A28}"/>
              </a:ext>
            </a:extLst>
          </p:cNvPr>
          <p:cNvSpPr txBox="1"/>
          <p:nvPr/>
        </p:nvSpPr>
        <p:spPr>
          <a:xfrm>
            <a:off x="1949571" y="5861637"/>
            <a:ext cx="9928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Decking removal will begin at 9pm on Friday and continue until Monday at 6am during 10 weekends between April 22 and July 11, 2022.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96599872-9DC6-4F97-AF62-2C356FC45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2" y="1294523"/>
            <a:ext cx="12091636" cy="44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162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B5C1CB0FF9C0469E8E57D627D2BB87" ma:contentTypeVersion="12" ma:contentTypeDescription="Create a new document." ma:contentTypeScope="" ma:versionID="72cebe9bf0b4eb043821840a890dd9c0">
  <xsd:schema xmlns:xsd="http://www.w3.org/2001/XMLSchema" xmlns:xs="http://www.w3.org/2001/XMLSchema" xmlns:p="http://schemas.microsoft.com/office/2006/metadata/properties" xmlns:ns3="663359ef-3b69-4bf0-b468-102957a91ec3" xmlns:ns4="a84b06fd-db68-450b-860d-227eaf9bcaac" targetNamespace="http://schemas.microsoft.com/office/2006/metadata/properties" ma:root="true" ma:fieldsID="e5d2d23370af4eda8724cc022e100a4a" ns3:_="" ns4:_="">
    <xsd:import namespace="663359ef-3b69-4bf0-b468-102957a91ec3"/>
    <xsd:import namespace="a84b06fd-db68-450b-860d-227eaf9bcaa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359ef-3b69-4bf0-b468-102957a91e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4b06fd-db68-450b-860d-227eaf9bca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A3A594-4148-4F0D-A630-4FE47F2B07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3359ef-3b69-4bf0-b468-102957a91ec3"/>
    <ds:schemaRef ds:uri="a84b06fd-db68-450b-860d-227eaf9bca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044656-EEB8-4FB5-BFBE-02DD4877E5C5}">
  <ds:schemaRefs>
    <ds:schemaRef ds:uri="http://schemas.microsoft.com/office/2006/metadata/properties"/>
    <ds:schemaRef ds:uri="663359ef-3b69-4bf0-b468-102957a91ec3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a84b06fd-db68-450b-860d-227eaf9bcaa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A8A228B-DB35-4CFA-BD32-56DBA3735C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2728</TotalTime>
  <Words>1005</Words>
  <Application>Microsoft Office PowerPoint</Application>
  <PresentationFormat>Widescreen</PresentationFormat>
  <Paragraphs>151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Courier New</vt:lpstr>
      <vt:lpstr>ScalaSansPro</vt:lpstr>
      <vt:lpstr>System Font Regular</vt:lpstr>
      <vt:lpstr>Times New Roman</vt:lpstr>
      <vt:lpstr>1_Office Theme</vt:lpstr>
      <vt:lpstr>Thank you for joining us!</vt:lpstr>
      <vt:lpstr>PowerPoint Presentation</vt:lpstr>
      <vt:lpstr>PowerPoint Presentation</vt:lpstr>
      <vt:lpstr>PowerPoint Presentation</vt:lpstr>
      <vt:lpstr>Wilshire/La Brea – Phase 1 Restoration (4.22 to 7.11.2022)</vt:lpstr>
      <vt:lpstr>PowerPoint Presentation</vt:lpstr>
      <vt:lpstr>La Brea Station – Decking Removal Sequence (Part 1)</vt:lpstr>
      <vt:lpstr>La Brea Station – Decking Removal Sequence (Part 2)</vt:lpstr>
      <vt:lpstr>La Brea Station – Decking Removal Schedule</vt:lpstr>
      <vt:lpstr>La Brea Station – Traffic Detour Routes</vt:lpstr>
      <vt:lpstr>La Brea Station – Decking Removal</vt:lpstr>
      <vt:lpstr>La Brea Station – Decking Removal</vt:lpstr>
      <vt:lpstr>La Brea Station – Decking Removal Equipment</vt:lpstr>
      <vt:lpstr>La Brea Station – Post Decking Restoration</vt:lpstr>
      <vt:lpstr>La Brea Station – Post Decking Restoration</vt:lpstr>
      <vt:lpstr>Outreach Schedule</vt:lpstr>
      <vt:lpstr>Stay Informed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Phanl</dc:creator>
  <cp:lastModifiedBy>Molen, Stephanie</cp:lastModifiedBy>
  <cp:revision>454</cp:revision>
  <cp:lastPrinted>2021-10-07T21:36:07Z</cp:lastPrinted>
  <dcterms:created xsi:type="dcterms:W3CDTF">2020-06-09T00:09:57Z</dcterms:created>
  <dcterms:modified xsi:type="dcterms:W3CDTF">2022-03-16T21:05:31Z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0x010100A5B5C1CB0FF9C0469E8E57D627D2BB87</vt:lpwstr>
  </property>
</Properties>
</file>