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5"/>
  </p:notesMasterIdLst>
  <p:handoutMasterIdLst>
    <p:handoutMasterId r:id="rId16"/>
  </p:handoutMasterIdLst>
  <p:sldIdLst>
    <p:sldId id="506" r:id="rId5"/>
    <p:sldId id="474" r:id="rId6"/>
    <p:sldId id="515" r:id="rId7"/>
    <p:sldId id="491" r:id="rId8"/>
    <p:sldId id="514" r:id="rId9"/>
    <p:sldId id="505" r:id="rId10"/>
    <p:sldId id="516" r:id="rId11"/>
    <p:sldId id="508" r:id="rId12"/>
    <p:sldId id="509" r:id="rId13"/>
    <p:sldId id="513" r:id="rId14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ection" id="{3DBB4677-B9D8-4ECB-AE27-A49D5111791E}">
          <p14:sldIdLst>
            <p14:sldId id="506"/>
          </p14:sldIdLst>
        </p14:section>
        <p14:section name="PLE1" id="{FDB1C395-BA66-4C9D-8676-0361FCE98D0D}">
          <p14:sldIdLst>
            <p14:sldId id="474"/>
            <p14:sldId id="515"/>
          </p14:sldIdLst>
        </p14:section>
        <p14:section name="PLE 2" id="{6A9AAD8B-4C32-46FC-B4E2-9D3ED0FB26CE}">
          <p14:sldIdLst>
            <p14:sldId id="491"/>
            <p14:sldId id="514"/>
          </p14:sldIdLst>
        </p14:section>
        <p14:section name="PLE 3" id="{35F11D80-9C63-4AB6-8DFA-D9C8419DAA0F}">
          <p14:sldIdLst>
            <p14:sldId id="505"/>
            <p14:sldId id="516"/>
            <p14:sldId id="508"/>
            <p14:sldId id="509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74BA66"/>
    <a:srgbClr val="66FF33"/>
    <a:srgbClr val="008000"/>
    <a:srgbClr val="993300"/>
    <a:srgbClr val="953735"/>
    <a:srgbClr val="984807"/>
    <a:srgbClr val="262626"/>
    <a:srgbClr val="40404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5847" autoAdjust="0"/>
  </p:normalViewPr>
  <p:slideViewPr>
    <p:cSldViewPr snapToGrid="0">
      <p:cViewPr varScale="1">
        <p:scale>
          <a:sx n="59" d="100"/>
          <a:sy n="59" d="100"/>
        </p:scale>
        <p:origin x="12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6" tIns="45553" rIns="91096" bIns="45553" numCol="1" anchor="t" anchorCtr="0" compatLnSpc="1">
            <a:prstTxWarp prst="textNoShape">
              <a:avLst/>
            </a:prstTxWarp>
          </a:bodyPr>
          <a:lstStyle>
            <a:lvl1pPr defTabSz="909976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33" y="7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6" tIns="45553" rIns="91096" bIns="45553" numCol="1" anchor="t" anchorCtr="0" compatLnSpc="1">
            <a:prstTxWarp prst="textNoShape">
              <a:avLst/>
            </a:prstTxWarp>
          </a:bodyPr>
          <a:lstStyle>
            <a:lvl1pPr algn="r" defTabSz="909976" eaLnBrk="0" hangingPunct="0">
              <a:defRPr sz="1200"/>
            </a:lvl1pPr>
          </a:lstStyle>
          <a:p>
            <a:pPr>
              <a:defRPr/>
            </a:pPr>
            <a:fld id="{7032F11D-4187-4AE5-A851-6FA030BCCA7A}" type="datetimeFigureOut">
              <a:rPr lang="en-US"/>
              <a:pPr>
                <a:defRPr/>
              </a:pPr>
              <a:t>6/13/2024</a:t>
            </a:fld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47284"/>
            <a:ext cx="3045025" cy="4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6" tIns="45553" rIns="91096" bIns="45553" numCol="1" anchor="b" anchorCtr="0" compatLnSpc="1">
            <a:prstTxWarp prst="textNoShape">
              <a:avLst/>
            </a:prstTxWarp>
          </a:bodyPr>
          <a:lstStyle>
            <a:lvl1pPr defTabSz="909976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33" y="8847284"/>
            <a:ext cx="3045025" cy="4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6" tIns="45553" rIns="91096" bIns="45553" numCol="1" anchor="b" anchorCtr="0" compatLnSpc="1">
            <a:prstTxWarp prst="textNoShape">
              <a:avLst/>
            </a:prstTxWarp>
          </a:bodyPr>
          <a:lstStyle>
            <a:lvl1pPr algn="r" defTabSz="909976" eaLnBrk="0" hangingPunct="0">
              <a:defRPr sz="1200"/>
            </a:lvl1pPr>
          </a:lstStyle>
          <a:p>
            <a:pPr>
              <a:defRPr/>
            </a:pPr>
            <a:fld id="{9DB35889-2DD4-4C3C-81F3-5D0DEAFB2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4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t" anchorCtr="0" compatLnSpc="1">
            <a:prstTxWarp prst="textNoShape">
              <a:avLst/>
            </a:prstTxWarp>
          </a:bodyPr>
          <a:lstStyle>
            <a:lvl1pPr defTabSz="93054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33" y="7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t" anchorCtr="0" compatLnSpc="1">
            <a:prstTxWarp prst="textNoShape">
              <a:avLst/>
            </a:prstTxWarp>
          </a:bodyPr>
          <a:lstStyle>
            <a:lvl1pPr algn="r" defTabSz="93054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6138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37" y="4422099"/>
            <a:ext cx="5620409" cy="41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44204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b" anchorCtr="0" compatLnSpc="1">
            <a:prstTxWarp prst="textNoShape">
              <a:avLst/>
            </a:prstTxWarp>
          </a:bodyPr>
          <a:lstStyle>
            <a:lvl1pPr defTabSz="93054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33" y="8844204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b" anchorCtr="0" compatLnSpc="1">
            <a:prstTxWarp prst="textNoShape">
              <a:avLst/>
            </a:prstTxWarp>
          </a:bodyPr>
          <a:lstStyle>
            <a:lvl1pPr algn="r" defTabSz="930547">
              <a:defRPr sz="1200"/>
            </a:lvl1pPr>
          </a:lstStyle>
          <a:p>
            <a:pPr>
              <a:defRPr/>
            </a:pPr>
            <a:fld id="{7CDFA967-45A9-4741-96DC-8C41C79AF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09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6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2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0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70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8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9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8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0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C5CCBC"/>
          </a:solidFill>
          <a:ln w="9525">
            <a:solidFill>
              <a:srgbClr val="C5CC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867400"/>
            <a:ext cx="18018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2362200"/>
            <a:ext cx="7772400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P2550 Light Rail Vehicle Program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4114800"/>
            <a:ext cx="7773987" cy="12192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FTA Quarterly Meeting</a:t>
            </a:r>
          </a:p>
          <a:p>
            <a:pPr lvl="0"/>
            <a:r>
              <a:rPr lang="en-US" noProof="0"/>
              <a:t>December 01, 2010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81600" y="6553200"/>
            <a:ext cx="3124200" cy="228600"/>
          </a:xfrm>
          <a:prstGeom prst="rect">
            <a:avLst/>
          </a:prstGeom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ScalaSansLF-Bold" pitchFamily="2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382000" y="6553200"/>
            <a:ext cx="609600" cy="228600"/>
          </a:xfrm>
          <a:prstGeom prst="rect">
            <a:avLst/>
          </a:prstGeom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  <a:latin typeface="ScalaSansLF-Bold" pitchFamily="2" charset="0"/>
              </a:defRPr>
            </a:lvl1pPr>
          </a:lstStyle>
          <a:p>
            <a:pPr>
              <a:defRPr/>
            </a:pPr>
            <a:fld id="{CAE9837B-5F95-4AD3-A42A-391B010141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8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90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36525"/>
            <a:ext cx="2016125" cy="527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136525"/>
            <a:ext cx="5895975" cy="527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43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6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87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295400"/>
            <a:ext cx="3808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808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55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28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1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55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9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2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5CCBC"/>
          </a:solidFill>
          <a:ln w="9525">
            <a:solidFill>
              <a:srgbClr val="C5CC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36525"/>
            <a:ext cx="7769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295400"/>
            <a:ext cx="7769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3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47675" y="6019800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05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+mj-lt"/>
          <a:ea typeface="+mj-ea"/>
          <a:cs typeface="+mj-cs"/>
        </a:defRPr>
      </a:lvl1pPr>
      <a:lvl2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2pPr>
      <a:lvl3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3pPr>
      <a:lvl4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4pPr>
      <a:lvl5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5pPr>
      <a:lvl6pPr marL="4572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6pPr>
      <a:lvl7pPr marL="9144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7pPr>
      <a:lvl8pPr marL="13716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8pPr>
      <a:lvl9pPr marL="18288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639763" indent="-247650" algn="l" defTabSz="7874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982663" indent="-195263" algn="l" defTabSz="7874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377950" indent="-198438" algn="l" defTabSz="7874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17700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2272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6844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1416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5988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cid:2156c0a0-c948-407d-839c-529f953ded5d@namprd16.prod.outlook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cid:76d2b29c-7308-4662-a4e2-282c005452ea@namprd16.prod.outlook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cid:175b9fb1-64fc-4fe8-98db-a2438574e1cb@namprd16.prod.outlook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cid:175b9fb1-64fc-4fe8-98db-a2438574e1cb@namprd16.prod.outlook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cid:edf35c52-2129-49d9-bada-a74a39d0f95b@namprd16.prod.outlook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cid:76d2b29c-7308-4662-a4e2-282c005452ea@namprd16.prod.outloo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 road in a tunnel&#10;&#10;Description automatically generated">
            <a:extLst>
              <a:ext uri="{FF2B5EF4-FFF2-40B4-BE49-F238E27FC236}">
                <a16:creationId xmlns:a16="http://schemas.microsoft.com/office/drawing/2014/main" id="{12C88F8E-10F3-8E9D-7C6A-45D74703157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" y="57281"/>
            <a:ext cx="9100777" cy="6800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51517"/>
            <a:ext cx="2382253" cy="417005"/>
          </a:xfrm>
          <a:prstGeom prst="rect">
            <a:avLst/>
          </a:prstGeom>
          <a:solidFill>
            <a:srgbClr val="7F7F7F">
              <a:alpha val="90000"/>
            </a:srgbClr>
          </a:solidFill>
          <a:ln>
            <a:noFill/>
          </a:ln>
          <a:effectLst/>
        </p:spPr>
        <p:txBody>
          <a:bodyPr lIns="78666" tIns="39333" rIns="78666" bIns="39333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calaSansLF-Bold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calaSansLF-Bold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calaSansLF-Bold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calaSansLF-Bold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/>
              <a:t>Los Angeles County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/>
              <a:t>Metropolitan Transportation Authority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49D9F-C10F-4603-BAD1-61D470AD496D}"/>
              </a:ext>
            </a:extLst>
          </p:cNvPr>
          <p:cNvSpPr txBox="1"/>
          <p:nvPr/>
        </p:nvSpPr>
        <p:spPr>
          <a:xfrm>
            <a:off x="2683706" y="1256764"/>
            <a:ext cx="3733363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 w="127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 CONSTRUCTION SAFETY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June 2024 FTA Quarterly Review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accumulated through April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15309-47E8-4EEC-87B6-69F8AF77D338}"/>
              </a:ext>
            </a:extLst>
          </p:cNvPr>
          <p:cNvSpPr txBox="1"/>
          <p:nvPr/>
        </p:nvSpPr>
        <p:spPr>
          <a:xfrm>
            <a:off x="3167999" y="5220618"/>
            <a:ext cx="3083951" cy="646331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 w="19050">
            <a:solidFill>
              <a:srgbClr val="9537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 construction projects have an average 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Recordable Incident Rate of 1.7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the National Average of 2.4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5B050-DE3A-2092-4179-DF69C997A086}"/>
              </a:ext>
            </a:extLst>
          </p:cNvPr>
          <p:cNvSpPr txBox="1"/>
          <p:nvPr/>
        </p:nvSpPr>
        <p:spPr>
          <a:xfrm>
            <a:off x="3880286" y="6077444"/>
            <a:ext cx="1659378" cy="723275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Photo: PLE 3 Veterans Administration Station Westwood </a:t>
            </a:r>
          </a:p>
          <a:p>
            <a:pPr algn="ctr"/>
            <a:r>
              <a:rPr lang="en-US" sz="800" dirty="0"/>
              <a:t>photo by Bernard Rimando </a:t>
            </a:r>
          </a:p>
        </p:txBody>
      </p:sp>
    </p:spTree>
    <p:extLst>
      <p:ext uri="{BB962C8B-B14F-4D97-AF65-F5344CB8AC3E}">
        <p14:creationId xmlns:p14="http://schemas.microsoft.com/office/powerpoint/2010/main" val="366208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 machine in a tunnel&#10;&#10;Description automatically generated">
            <a:extLst>
              <a:ext uri="{FF2B5EF4-FFF2-40B4-BE49-F238E27FC236}">
                <a16:creationId xmlns:a16="http://schemas.microsoft.com/office/drawing/2014/main" id="{B5992693-0CFE-CE5B-DBEF-02798538C4E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860"/>
            <a:ext cx="9144000" cy="492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80579" y="197752"/>
            <a:ext cx="5982839" cy="677108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C1151 Station and Tunnels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B83DF-3626-0A6B-2AD1-9E979C2C8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87" y="1834317"/>
            <a:ext cx="8082225" cy="31893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9320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5E17A-764F-9C12-1B17-F5B12C80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95249"/>
            <a:ext cx="9144000" cy="5337252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8873" y="218962"/>
            <a:ext cx="5919479" cy="384721"/>
          </a:xfrm>
          <a:prstGeom prst="rect">
            <a:avLst/>
          </a:prstGeom>
          <a:solidFill>
            <a:srgbClr val="CC9900">
              <a:alpha val="69020"/>
            </a:srgb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Westside Purple Line Extension Section 1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93D2D-7A0D-477A-9DE9-AA3A95670AC1}"/>
              </a:ext>
            </a:extLst>
          </p:cNvPr>
          <p:cNvSpPr txBox="1"/>
          <p:nvPr/>
        </p:nvSpPr>
        <p:spPr>
          <a:xfrm>
            <a:off x="1608873" y="3805298"/>
            <a:ext cx="5926251" cy="2062103"/>
          </a:xfrm>
          <a:prstGeom prst="rect">
            <a:avLst/>
          </a:prstGeom>
          <a:solidFill>
            <a:srgbClr val="CC9900">
              <a:alpha val="75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Data and Statistics as of:                               April 30, 2024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Project to Date Total Work Hours:                        9,945,415  </a:t>
            </a: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Recordable Injuries:                                                 43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Recordable Injury Rate per 200,000 Labor Hours:        0.86    </a:t>
            </a: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BLS National Heavy Construction Incident Rate:            2.4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Days Away Cases:                                                     5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DART Injury Rate:			           0.10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National DART Rate:                                                       1.5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674EA6-BE79-44B1-A6D0-150ADCB6F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6" y="6124067"/>
            <a:ext cx="1567543" cy="58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61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5E17A-764F-9C12-1B17-F5B12C80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95249"/>
            <a:ext cx="9144000" cy="5337252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12259" y="218962"/>
            <a:ext cx="5919479" cy="384721"/>
          </a:xfrm>
          <a:prstGeom prst="rect">
            <a:avLst/>
          </a:prstGeom>
          <a:solidFill>
            <a:srgbClr val="CC9900">
              <a:alpha val="69020"/>
            </a:srgb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Westside Purple Line Extension Section 1 Project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674EA6-BE79-44B1-A6D0-150ADCB6F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6" y="6124067"/>
            <a:ext cx="1567543" cy="58268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44FE59-7605-2270-5D1E-DE2DD96AA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7" y="1963431"/>
            <a:ext cx="8441741" cy="30996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4637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4DA44-A7C6-FFFF-EAE7-83E642E8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74876"/>
          </a:xfrm>
          <a:prstGeom prst="rect">
            <a:avLst/>
          </a:prstGeom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48496" y="398403"/>
            <a:ext cx="6047007" cy="384721"/>
          </a:xfrm>
          <a:prstGeom prst="rect">
            <a:avLst/>
          </a:prstGeom>
          <a:solidFill>
            <a:srgbClr val="404040">
              <a:alpha val="74118"/>
            </a:srgbClr>
          </a:solidFill>
          <a:ln w="6350">
            <a:solidFill>
              <a:schemeClr val="bg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2 Project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2D7C-A39E-40AA-8C17-F767FAC15E5D}"/>
              </a:ext>
            </a:extLst>
          </p:cNvPr>
          <p:cNvSpPr txBox="1"/>
          <p:nvPr/>
        </p:nvSpPr>
        <p:spPr>
          <a:xfrm>
            <a:off x="1548496" y="3847673"/>
            <a:ext cx="6047007" cy="2062103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Data and Statistics as of:                                 April 30, 2024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Project to Date Total Work Hours:                          4,122,608   </a:t>
            </a:r>
            <a:endParaRPr lang="en-US" sz="1600" b="1" dirty="0"/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Recordable Injuries:                                                   55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Recordable Injury Rate per 200,000 Labor Hours:          2.67</a:t>
            </a:r>
            <a:endParaRPr lang="en-US" sz="1600" b="1" dirty="0"/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BLS National Heavy Construction Incident Rate:              2.4 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Days Away Cases:                                                     12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DART Injury Rate:                                                            0.58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National DART Rate:                                                         1.5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5044C9-43FA-4BB8-AD63-19C82457E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9" y="6158399"/>
            <a:ext cx="1567543" cy="58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01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4DA44-A7C6-FFFF-EAE7-83E642E8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74876"/>
          </a:xfrm>
          <a:prstGeom prst="rect">
            <a:avLst/>
          </a:prstGeom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48496" y="398403"/>
            <a:ext cx="6047007" cy="384721"/>
          </a:xfrm>
          <a:prstGeom prst="rect">
            <a:avLst/>
          </a:prstGeom>
          <a:solidFill>
            <a:srgbClr val="404040">
              <a:alpha val="74118"/>
            </a:srgbClr>
          </a:solidFill>
          <a:ln w="6350">
            <a:solidFill>
              <a:schemeClr val="bg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2 Project 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5044C9-43FA-4BB8-AD63-19C82457E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9" y="6158399"/>
            <a:ext cx="1567543" cy="58268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2708F3-D852-F6C4-0C09-4A3B0580F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43" y="1617133"/>
            <a:ext cx="8232314" cy="362373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9532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orange vest standing in a dirt area&#10;&#10;Description automatically generated">
            <a:extLst>
              <a:ext uri="{FF2B5EF4-FFF2-40B4-BE49-F238E27FC236}">
                <a16:creationId xmlns:a16="http://schemas.microsoft.com/office/drawing/2014/main" id="{1ED556E2-CB6E-E343-ED28-57DAE804B79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0082"/>
            <a:ext cx="9144000" cy="52524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20114" y="236042"/>
            <a:ext cx="6103771" cy="384721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2D7C-A39E-40AA-8C17-F767FAC15E5D}"/>
              </a:ext>
            </a:extLst>
          </p:cNvPr>
          <p:cNvSpPr txBox="1"/>
          <p:nvPr/>
        </p:nvSpPr>
        <p:spPr>
          <a:xfrm>
            <a:off x="1739940" y="3772985"/>
            <a:ext cx="6165544" cy="2062103"/>
          </a:xfrm>
          <a:prstGeom prst="rect">
            <a:avLst/>
          </a:prstGeom>
          <a:solidFill>
            <a:schemeClr val="accent3">
              <a:lumMod val="50000"/>
              <a:alpha val="86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Data and Statistics as of:                                 April 30, 2024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Project to Date Total Work Hours:                          3,280,555    </a:t>
            </a:r>
            <a:endParaRPr lang="en-US" sz="1600" b="1" dirty="0"/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Recordable Injuries:                                                  24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Recordable Injury Rate per 200,000 Labor Hours:         1.46</a:t>
            </a:r>
            <a:endParaRPr lang="en-US" sz="1600" b="1" dirty="0"/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BLS National Heavy Construction Incident Rate:             2.4 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Days Away Cases:                                                      5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DART Injury Rate:                                                           0.30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National DART Rate:                                                        1.5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69D3F3-6116-476D-945B-D7745F321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4" y="6191819"/>
            <a:ext cx="1567543" cy="58268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72F7D2-3DAE-7113-0ABD-06A1EEEE897E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82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orange vest standing in a dirt area&#10;&#10;Description automatically generated">
            <a:extLst>
              <a:ext uri="{FF2B5EF4-FFF2-40B4-BE49-F238E27FC236}">
                <a16:creationId xmlns:a16="http://schemas.microsoft.com/office/drawing/2014/main" id="{1ED556E2-CB6E-E343-ED28-57DAE804B79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0082"/>
            <a:ext cx="9144000" cy="52524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20114" y="222258"/>
            <a:ext cx="6103771" cy="384721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Projects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69D3F3-6116-476D-945B-D7745F321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4" y="6191819"/>
            <a:ext cx="1567543" cy="58268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72F7D2-3DAE-7113-0ABD-06A1EEEE897E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6487D-94A2-FB12-0AE6-B97C06AFB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89" y="1357857"/>
            <a:ext cx="7898422" cy="409686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4595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rane on a construction site&#10;&#10;Description automatically generated">
            <a:extLst>
              <a:ext uri="{FF2B5EF4-FFF2-40B4-BE49-F238E27FC236}">
                <a16:creationId xmlns:a16="http://schemas.microsoft.com/office/drawing/2014/main" id="{07317003-D6ED-6C52-16FE-4160B43F6E2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709"/>
            <a:ext cx="9144000" cy="50798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80580" y="186601"/>
            <a:ext cx="5982839" cy="677108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C1152 Stations Contract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2D7C-A39E-40AA-8C17-F767FAC15E5D}"/>
              </a:ext>
            </a:extLst>
          </p:cNvPr>
          <p:cNvSpPr txBox="1"/>
          <p:nvPr/>
        </p:nvSpPr>
        <p:spPr>
          <a:xfrm>
            <a:off x="1580581" y="3601353"/>
            <a:ext cx="5982838" cy="2139047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Data and Statistics as of:                                April 30, 2024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Project to Date Total Work Hours:                         1,568,895   </a:t>
            </a: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Recordable Injuries:                                                   3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Recordable Injury Rate per 200,000 Labor Hours:         0.38</a:t>
            </a: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BLS National Heavy Construction Incident Rate:             2.4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Days Away Cases:                                                      0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DART Injury Rate:                                                               0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National DART Rate:                                                        1.5</a:t>
            </a:r>
          </a:p>
        </p:txBody>
      </p:sp>
    </p:spTree>
    <p:extLst>
      <p:ext uri="{BB962C8B-B14F-4D97-AF65-F5344CB8AC3E}">
        <p14:creationId xmlns:p14="http://schemas.microsoft.com/office/powerpoint/2010/main" val="314856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 machine in a tunnel&#10;&#10;Description automatically generated">
            <a:extLst>
              <a:ext uri="{FF2B5EF4-FFF2-40B4-BE49-F238E27FC236}">
                <a16:creationId xmlns:a16="http://schemas.microsoft.com/office/drawing/2014/main" id="{B5992693-0CFE-CE5B-DBEF-02798538C4E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860"/>
            <a:ext cx="9178162" cy="505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70826" y="197752"/>
            <a:ext cx="5982839" cy="677108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C1151 Tunnels Contract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2D7C-A39E-40AA-8C17-F767FAC15E5D}"/>
              </a:ext>
            </a:extLst>
          </p:cNvPr>
          <p:cNvSpPr txBox="1"/>
          <p:nvPr/>
        </p:nvSpPr>
        <p:spPr>
          <a:xfrm>
            <a:off x="1463447" y="3429000"/>
            <a:ext cx="6597598" cy="2308324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/>
              <a:t>Data and Statistics as of:                                 April 30, 2024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/>
              <a:t>Project to Date Total Work Hours:                          1,711,660    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/>
              <a:t>Total Recordable Injuries:                                                  21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/>
              <a:t>Recordable Injury Rate per 200,000 Labor Hours:         2.45 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/>
              <a:t>BLS National Heavy Construction Incident Rate:             2.4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/>
              <a:t>Total Days Away Cases:                                                      5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/>
              <a:t>DART Injury Rate:                                                           0.58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/>
              <a:t>National DART Rate:                                                        1.5</a:t>
            </a:r>
          </a:p>
        </p:txBody>
      </p:sp>
    </p:spTree>
    <p:extLst>
      <p:ext uri="{BB962C8B-B14F-4D97-AF65-F5344CB8AC3E}">
        <p14:creationId xmlns:p14="http://schemas.microsoft.com/office/powerpoint/2010/main" val="285122452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ScalaSansLF-Bold"/>
        <a:ea typeface=""/>
        <a:cs typeface=""/>
      </a:majorFont>
      <a:minorFont>
        <a:latin typeface="ScalaSansLF-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F33127604734B8A9D10699ECCB8D3" ma:contentTypeVersion="14" ma:contentTypeDescription="Create a new document." ma:contentTypeScope="" ma:versionID="6765c6335585dad92b3dd633f203499d">
  <xsd:schema xmlns:xsd="http://www.w3.org/2001/XMLSchema" xmlns:xs="http://www.w3.org/2001/XMLSchema" xmlns:p="http://schemas.microsoft.com/office/2006/metadata/properties" xmlns:ns3="46509dab-c181-45c9-a7a1-7f0045d44c65" xmlns:ns4="4072f36b-ed07-4348-b916-0e0f642edb59" targetNamespace="http://schemas.microsoft.com/office/2006/metadata/properties" ma:root="true" ma:fieldsID="b8dbe20c67964780497ef322cfdca2d1" ns3:_="" ns4:_="">
    <xsd:import namespace="46509dab-c181-45c9-a7a1-7f0045d44c65"/>
    <xsd:import namespace="4072f36b-ed07-4348-b916-0e0f642edb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09dab-c181-45c9-a7a1-7f0045d44c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2f36b-ed07-4348-b916-0e0f642ed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72f36b-ed07-4348-b916-0e0f642edb59" xsi:nil="true"/>
  </documentManagement>
</p:properties>
</file>

<file path=customXml/itemProps1.xml><?xml version="1.0" encoding="utf-8"?>
<ds:datastoreItem xmlns:ds="http://schemas.openxmlformats.org/officeDocument/2006/customXml" ds:itemID="{6260ED23-7E70-4B30-BF9F-4EBAE5EAD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09dab-c181-45c9-a7a1-7f0045d44c65"/>
    <ds:schemaRef ds:uri="4072f36b-ed07-4348-b916-0e0f642ed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C8FD75-527F-408F-95C7-48707F28B1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7E6F7-F0A1-4B98-BD32-F8927B1E207D}">
  <ds:schemaRefs>
    <ds:schemaRef ds:uri="http://schemas.openxmlformats.org/package/2006/metadata/core-properties"/>
    <ds:schemaRef ds:uri="46509dab-c181-45c9-a7a1-7f0045d44c65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072f36b-ed07-4348-b916-0e0f642edb59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65418</TotalTime>
  <Words>419</Words>
  <Application>Microsoft Office PowerPoint</Application>
  <PresentationFormat>On-screen Show (4:3)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ScalaSansLF-Bold</vt:lpstr>
      <vt:lpstr>Times New Roman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Bukhin, Leonid</dc:creator>
  <cp:lastModifiedBy>Hinojosa, Nancy</cp:lastModifiedBy>
  <cp:revision>455</cp:revision>
  <cp:lastPrinted>2024-06-05T19:54:52Z</cp:lastPrinted>
  <dcterms:created xsi:type="dcterms:W3CDTF">2011-08-17T16:42:08Z</dcterms:created>
  <dcterms:modified xsi:type="dcterms:W3CDTF">2024-06-13T23:11:37Z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0x010100384F33127604734B8A9D10699ECCB8D3</vt:lpwstr>
  </property>
</Properties>
</file>