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7.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8.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9.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0" r:id="rId5"/>
    <p:sldMasterId id="2147483708" r:id="rId6"/>
    <p:sldMasterId id="2147483760" r:id="rId7"/>
    <p:sldMasterId id="2147483813" r:id="rId8"/>
    <p:sldMasterId id="2147483792" r:id="rId9"/>
    <p:sldMasterId id="2147483800" r:id="rId10"/>
    <p:sldMasterId id="2147483785" r:id="rId11"/>
    <p:sldMasterId id="2147483688" r:id="rId12"/>
    <p:sldMasterId id="2147483722" r:id="rId13"/>
  </p:sldMasterIdLst>
  <p:notesMasterIdLst>
    <p:notesMasterId r:id="rId121"/>
  </p:notesMasterIdLst>
  <p:sldIdLst>
    <p:sldId id="1719" r:id="rId14"/>
    <p:sldId id="1915" r:id="rId15"/>
    <p:sldId id="1520" r:id="rId16"/>
    <p:sldId id="1780" r:id="rId17"/>
    <p:sldId id="2631" r:id="rId18"/>
    <p:sldId id="2633" r:id="rId19"/>
    <p:sldId id="257" r:id="rId20"/>
    <p:sldId id="265" r:id="rId21"/>
    <p:sldId id="1871" r:id="rId22"/>
    <p:sldId id="1872" r:id="rId23"/>
    <p:sldId id="1873" r:id="rId24"/>
    <p:sldId id="1764" r:id="rId25"/>
    <p:sldId id="1526" r:id="rId26"/>
    <p:sldId id="259" r:id="rId27"/>
    <p:sldId id="1916" r:id="rId28"/>
    <p:sldId id="260" r:id="rId29"/>
    <p:sldId id="261" r:id="rId30"/>
    <p:sldId id="262" r:id="rId31"/>
    <p:sldId id="1836" r:id="rId32"/>
    <p:sldId id="1504" r:id="rId33"/>
    <p:sldId id="1547" r:id="rId34"/>
    <p:sldId id="1548" r:id="rId35"/>
    <p:sldId id="1549" r:id="rId36"/>
    <p:sldId id="1550" r:id="rId37"/>
    <p:sldId id="1551" r:id="rId38"/>
    <p:sldId id="1552" r:id="rId39"/>
    <p:sldId id="1537" r:id="rId40"/>
    <p:sldId id="1539" r:id="rId41"/>
    <p:sldId id="1529" r:id="rId42"/>
    <p:sldId id="1538" r:id="rId43"/>
    <p:sldId id="1528" r:id="rId44"/>
    <p:sldId id="1543" r:id="rId45"/>
    <p:sldId id="1532" r:id="rId46"/>
    <p:sldId id="1459" r:id="rId47"/>
    <p:sldId id="1917" r:id="rId48"/>
    <p:sldId id="1828" r:id="rId49"/>
    <p:sldId id="1806" r:id="rId50"/>
    <p:sldId id="1805" r:id="rId51"/>
    <p:sldId id="1824" r:id="rId52"/>
    <p:sldId id="1720" r:id="rId53"/>
    <p:sldId id="1639" r:id="rId54"/>
    <p:sldId id="1814" r:id="rId55"/>
    <p:sldId id="1813" r:id="rId56"/>
    <p:sldId id="1889" r:id="rId57"/>
    <p:sldId id="1918" r:id="rId58"/>
    <p:sldId id="1810" r:id="rId59"/>
    <p:sldId id="256" r:id="rId60"/>
    <p:sldId id="1773" r:id="rId61"/>
    <p:sldId id="269" r:id="rId62"/>
    <p:sldId id="1825" r:id="rId63"/>
    <p:sldId id="1571" r:id="rId64"/>
    <p:sldId id="1920" r:id="rId65"/>
    <p:sldId id="1921" r:id="rId66"/>
    <p:sldId id="1922" r:id="rId67"/>
    <p:sldId id="1923" r:id="rId68"/>
    <p:sldId id="1898" r:id="rId69"/>
    <p:sldId id="1912" r:id="rId70"/>
    <p:sldId id="1925" r:id="rId71"/>
    <p:sldId id="1816" r:id="rId72"/>
    <p:sldId id="1924" r:id="rId73"/>
    <p:sldId id="1721" r:id="rId74"/>
    <p:sldId id="1770" r:id="rId75"/>
    <p:sldId id="1436" r:id="rId76"/>
    <p:sldId id="1645" r:id="rId77"/>
    <p:sldId id="1832" r:id="rId78"/>
    <p:sldId id="1838" r:id="rId79"/>
    <p:sldId id="1926" r:id="rId80"/>
    <p:sldId id="1927" r:id="rId81"/>
    <p:sldId id="1837" r:id="rId82"/>
    <p:sldId id="1842" r:id="rId83"/>
    <p:sldId id="1841" r:id="rId84"/>
    <p:sldId id="1929" r:id="rId85"/>
    <p:sldId id="1845" r:id="rId86"/>
    <p:sldId id="1844" r:id="rId87"/>
    <p:sldId id="1843" r:id="rId88"/>
    <p:sldId id="1847" r:id="rId89"/>
    <p:sldId id="1849" r:id="rId90"/>
    <p:sldId id="1853" r:id="rId91"/>
    <p:sldId id="1906" r:id="rId92"/>
    <p:sldId id="1857" r:id="rId93"/>
    <p:sldId id="1896" r:id="rId94"/>
    <p:sldId id="1869" r:id="rId95"/>
    <p:sldId id="1919" r:id="rId96"/>
    <p:sldId id="1861" r:id="rId97"/>
    <p:sldId id="1860" r:id="rId98"/>
    <p:sldId id="1859" r:id="rId99"/>
    <p:sldId id="1867" r:id="rId100"/>
    <p:sldId id="1865" r:id="rId101"/>
    <p:sldId id="2636" r:id="rId102"/>
    <p:sldId id="1907" r:id="rId103"/>
    <p:sldId id="1908" r:id="rId104"/>
    <p:sldId id="1909" r:id="rId105"/>
    <p:sldId id="1910" r:id="rId106"/>
    <p:sldId id="1911" r:id="rId107"/>
    <p:sldId id="1914" r:id="rId108"/>
    <p:sldId id="1880" r:id="rId109"/>
    <p:sldId id="1891" r:id="rId110"/>
    <p:sldId id="1892" r:id="rId111"/>
    <p:sldId id="1890" r:id="rId112"/>
    <p:sldId id="1894" r:id="rId113"/>
    <p:sldId id="1893" r:id="rId114"/>
    <p:sldId id="1874" r:id="rId115"/>
    <p:sldId id="1429" r:id="rId116"/>
    <p:sldId id="1803" r:id="rId117"/>
    <p:sldId id="1525" r:id="rId118"/>
    <p:sldId id="1649" r:id="rId119"/>
    <p:sldId id="281" r:id="rId1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laceholder" id="{AE3FD417-D5CF-2248-98DC-BD972D401FEE}">
          <p14:sldIdLst>
            <p14:sldId id="1719"/>
            <p14:sldId id="1915"/>
          </p14:sldIdLst>
        </p14:section>
        <p14:section name="Overview" id="{6CA5494B-E198-A243-B505-7457FA18F01B}">
          <p14:sldIdLst>
            <p14:sldId id="1520"/>
            <p14:sldId id="1780"/>
            <p14:sldId id="2631"/>
            <p14:sldId id="2633"/>
            <p14:sldId id="257"/>
            <p14:sldId id="265"/>
            <p14:sldId id="1871"/>
            <p14:sldId id="1872"/>
            <p14:sldId id="1873"/>
            <p14:sldId id="1764"/>
          </p14:sldIdLst>
        </p14:section>
        <p14:section name="PLE1" id="{3C467818-68E3-7C49-AF48-DFC7D45B1D9F}">
          <p14:sldIdLst>
            <p14:sldId id="1526"/>
            <p14:sldId id="259"/>
            <p14:sldId id="1916"/>
            <p14:sldId id="260"/>
            <p14:sldId id="261"/>
            <p14:sldId id="262"/>
            <p14:sldId id="1836"/>
            <p14:sldId id="1504"/>
            <p14:sldId id="1547"/>
            <p14:sldId id="1548"/>
            <p14:sldId id="1549"/>
            <p14:sldId id="1550"/>
            <p14:sldId id="1551"/>
            <p14:sldId id="1552"/>
            <p14:sldId id="1537"/>
            <p14:sldId id="1539"/>
            <p14:sldId id="1529"/>
            <p14:sldId id="1538"/>
            <p14:sldId id="1528"/>
            <p14:sldId id="1543"/>
            <p14:sldId id="1532"/>
            <p14:sldId id="1459"/>
            <p14:sldId id="1917"/>
            <p14:sldId id="1828"/>
            <p14:sldId id="1806"/>
            <p14:sldId id="1805"/>
            <p14:sldId id="1824"/>
            <p14:sldId id="1720"/>
            <p14:sldId id="1639"/>
            <p14:sldId id="1814"/>
            <p14:sldId id="1813"/>
            <p14:sldId id="1889"/>
            <p14:sldId id="1918"/>
            <p14:sldId id="1810"/>
          </p14:sldIdLst>
        </p14:section>
        <p14:section name="PLE2" id="{6C128767-5C77-D344-99D3-A56CD03DB46A}">
          <p14:sldIdLst>
            <p14:sldId id="256"/>
            <p14:sldId id="1773"/>
            <p14:sldId id="269"/>
            <p14:sldId id="1825"/>
            <p14:sldId id="1571"/>
            <p14:sldId id="1920"/>
            <p14:sldId id="1921"/>
            <p14:sldId id="1922"/>
            <p14:sldId id="1923"/>
            <p14:sldId id="1898"/>
            <p14:sldId id="1912"/>
            <p14:sldId id="1925"/>
            <p14:sldId id="1816"/>
            <p14:sldId id="1924"/>
            <p14:sldId id="1721"/>
            <p14:sldId id="1770"/>
            <p14:sldId id="1436"/>
            <p14:sldId id="1645"/>
            <p14:sldId id="1832"/>
            <p14:sldId id="1838"/>
            <p14:sldId id="1926"/>
            <p14:sldId id="1927"/>
            <p14:sldId id="1837"/>
          </p14:sldIdLst>
        </p14:section>
        <p14:section name="Section 3" id="{8FE4A98C-BDF3-7D4A-A311-B86B7F3270ED}">
          <p14:sldIdLst>
            <p14:sldId id="1842"/>
            <p14:sldId id="1841"/>
            <p14:sldId id="1929"/>
            <p14:sldId id="1845"/>
            <p14:sldId id="1844"/>
            <p14:sldId id="1843"/>
            <p14:sldId id="1847"/>
            <p14:sldId id="1849"/>
            <p14:sldId id="1853"/>
            <p14:sldId id="1906"/>
            <p14:sldId id="1857"/>
            <p14:sldId id="1896"/>
            <p14:sldId id="1869"/>
            <p14:sldId id="1919"/>
            <p14:sldId id="1861"/>
            <p14:sldId id="1860"/>
            <p14:sldId id="1859"/>
            <p14:sldId id="1867"/>
            <p14:sldId id="1865"/>
            <p14:sldId id="2636"/>
            <p14:sldId id="1907"/>
            <p14:sldId id="1908"/>
            <p14:sldId id="1909"/>
            <p14:sldId id="1910"/>
            <p14:sldId id="1911"/>
            <p14:sldId id="1914"/>
          </p14:sldIdLst>
        </p14:section>
        <p14:section name="ESP" id="{80A041C8-CA7D-BF4F-9C52-4099EFD87E0A}">
          <p14:sldIdLst>
            <p14:sldId id="1880"/>
            <p14:sldId id="1891"/>
            <p14:sldId id="1892"/>
            <p14:sldId id="1890"/>
            <p14:sldId id="1894"/>
            <p14:sldId id="1893"/>
            <p14:sldId id="1874"/>
          </p14:sldIdLst>
        </p14:section>
        <p14:section name="BIF" id="{5BBB30BC-E9FE-8B4F-BBCD-530D2C955898}">
          <p14:sldIdLst>
            <p14:sldId id="1429"/>
            <p14:sldId id="1803"/>
            <p14:sldId id="1525"/>
            <p14:sldId id="1649"/>
          </p14:sldIdLst>
        </p14:section>
        <p14:section name="Close" id="{F57C85E2-367B-AE46-9B2F-D0AA65A3D64D}">
          <p14:sldIdLst>
            <p14:sldId id="281"/>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A35E8D-4A0F-C8EA-C12E-5751428F1DE9}" name="Racine, Ned" initials="RN" userId="S::racinen@metro.net::2ec01d4a-6b99-4ff7-8eb5-8f0f647a6e1c" providerId="AD"/>
  <p188:author id="{11A11BBE-4F4A-ABBD-E5F2-B9EAAD9A101F}" name="Ginny Brideau" initials="GMB" userId="Ginny Brideau" providerId="None"/>
  <p188:author id="{EBD892E8-123B-BF67-CBF1-C8AF6DB89276}" name="joanna" initials="jo" userId="S::joanna_moderntimesinc.com#ext#@lacmta.onmicrosoft.com::88324ac2-5a61-42fe-8259-a79432a51262"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Yvette Ximenez" initials="YX" lastIdx="3" clrIdx="6">
    <p:extLst>
      <p:ext uri="{19B8F6BF-5375-455C-9EA6-DF929625EA0E}">
        <p15:presenceInfo xmlns:p15="http://schemas.microsoft.com/office/powerpoint/2012/main" userId="S::yximenez_arellanoassociates.com#ext#@lacmta.onmicrosoft.com::811a97d1-86a5-46ff-aff8-5714eea3c3d4" providerId="AD"/>
      </p:ext>
    </p:extLst>
  </p:cmAuthor>
  <p:cmAuthor id="1" name="Donohue, Scott" initials="DS" lastIdx="2" clrIdx="0">
    <p:extLst>
      <p:ext uri="{19B8F6BF-5375-455C-9EA6-DF929625EA0E}">
        <p15:presenceInfo xmlns:p15="http://schemas.microsoft.com/office/powerpoint/2012/main" userId="S-1-5-21-181418603-413491667-474620416-475118" providerId="AD"/>
      </p:ext>
    </p:extLst>
  </p:cmAuthor>
  <p:cmAuthor id="8" name="Walker, Marlon (James)" initials="W(" lastIdx="2" clrIdx="7">
    <p:extLst>
      <p:ext uri="{19B8F6BF-5375-455C-9EA6-DF929625EA0E}">
        <p15:presenceInfo xmlns:p15="http://schemas.microsoft.com/office/powerpoint/2012/main" userId="S::walkermj@metro.net::1621923d-0471-43ba-b9e3-c7b293a86122" providerId="AD"/>
      </p:ext>
    </p:extLst>
  </p:cmAuthor>
  <p:cmAuthor id="2" name="Lake, Mindy" initials="LM" lastIdx="24" clrIdx="1">
    <p:extLst>
      <p:ext uri="{19B8F6BF-5375-455C-9EA6-DF929625EA0E}">
        <p15:presenceInfo xmlns:p15="http://schemas.microsoft.com/office/powerpoint/2012/main" userId="S::lakem@metro.net::2f1ee363-b198-4082-8283-d77a29bbaebf" providerId="AD"/>
      </p:ext>
    </p:extLst>
  </p:cmAuthor>
  <p:cmAuthor id="9" name="Molen, Stephanie" initials="MS" lastIdx="4" clrIdx="8">
    <p:extLst>
      <p:ext uri="{19B8F6BF-5375-455C-9EA6-DF929625EA0E}">
        <p15:presenceInfo xmlns:p15="http://schemas.microsoft.com/office/powerpoint/2012/main" userId="S::molens@metro.net::beca5967-3356-4b89-89b8-be57f19797ee" providerId="AD"/>
      </p:ext>
    </p:extLst>
  </p:cmAuthor>
  <p:cmAuthor id="3" name="Brideau, Ginny" initials="BG" lastIdx="2" clrIdx="2">
    <p:extLst>
      <p:ext uri="{19B8F6BF-5375-455C-9EA6-DF929625EA0E}">
        <p15:presenceInfo xmlns:p15="http://schemas.microsoft.com/office/powerpoint/2012/main" userId="S::brideaug@metro.net::53b741d5-1e22-4075-96c4-808ce15eaad7" providerId="AD"/>
      </p:ext>
    </p:extLst>
  </p:cmAuthor>
  <p:cmAuthor id="10" name="Lopez, Robyn" initials="LR [2]" lastIdx="1" clrIdx="9">
    <p:extLst>
      <p:ext uri="{19B8F6BF-5375-455C-9EA6-DF929625EA0E}">
        <p15:presenceInfo xmlns:p15="http://schemas.microsoft.com/office/powerpoint/2012/main" userId="Lopez, Robyn" providerId="None"/>
      </p:ext>
    </p:extLst>
  </p:cmAuthor>
  <p:cmAuthor id="4" name="Lopez, Robyn" initials="LR" lastIdx="1" clrIdx="3">
    <p:extLst>
      <p:ext uri="{19B8F6BF-5375-455C-9EA6-DF929625EA0E}">
        <p15:presenceInfo xmlns:p15="http://schemas.microsoft.com/office/powerpoint/2012/main" userId="S::lopezr7@metro.net::5f83bde5-b236-4225-a241-2363022c8950" providerId="AD"/>
      </p:ext>
    </p:extLst>
  </p:cmAuthor>
  <p:cmAuthor id="5" name="Perla Berry" initials="PB" lastIdx="9" clrIdx="4">
    <p:extLst>
      <p:ext uri="{19B8F6BF-5375-455C-9EA6-DF929625EA0E}">
        <p15:presenceInfo xmlns:p15="http://schemas.microsoft.com/office/powerpoint/2012/main" userId="S::perla.berry_psomas.com#ext#@lacmta.onmicrosoft.com::96f3ad2b-5786-446e-b61b-f4b6a3ec6fcd" providerId="AD"/>
      </p:ext>
    </p:extLst>
  </p:cmAuthor>
  <p:cmAuthor id="6" name="Ginny Brideau" initials="GB" lastIdx="4" clrIdx="5">
    <p:extLst>
      <p:ext uri="{19B8F6BF-5375-455C-9EA6-DF929625EA0E}">
        <p15:presenceInfo xmlns:p15="http://schemas.microsoft.com/office/powerpoint/2012/main" userId="Ginny Bridea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C67AFF"/>
    <a:srgbClr val="B050FA"/>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7ECEDC-EEEB-4B25-CDD3-788E7A75C153}" v="155" dt="2022-08-03T18:34:19.119"/>
    <p1510:client id="{1396299C-4CB3-489C-B599-88BC77EBD388}" v="7" dt="2022-08-03T17:28:25.765"/>
    <p1510:client id="{1E7F24CF-99A3-8D49-6F55-E3FE2B00E332}" v="8" dt="2022-08-03T17:03:34.573"/>
    <p1510:client id="{1FC68F7B-3FBB-41B1-99E6-B50D85056126}" v="47" dt="2022-08-03T18:01:35.085"/>
    <p1510:client id="{26A92B66-191F-4D0D-BBBD-0D04DCC4397C}" v="26" dt="2022-08-03T17:58:02.2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117" Type="http://schemas.openxmlformats.org/officeDocument/2006/relationships/slide" Target="slides/slide104.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12" Type="http://schemas.openxmlformats.org/officeDocument/2006/relationships/slide" Target="slides/slide99.xml"/><Relationship Id="rId16" Type="http://schemas.openxmlformats.org/officeDocument/2006/relationships/slide" Target="slides/slide3.xml"/><Relationship Id="rId107" Type="http://schemas.openxmlformats.org/officeDocument/2006/relationships/slide" Target="slides/slide94.xml"/><Relationship Id="rId11" Type="http://schemas.openxmlformats.org/officeDocument/2006/relationships/slideMaster" Target="slideMasters/slideMaster8.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123" Type="http://schemas.openxmlformats.org/officeDocument/2006/relationships/presProps" Target="presProps.xml"/><Relationship Id="rId128" Type="http://schemas.microsoft.com/office/2015/10/relationships/revisionInfo" Target="revisionInfo.xml"/><Relationship Id="rId5" Type="http://schemas.openxmlformats.org/officeDocument/2006/relationships/slideMaster" Target="slideMasters/slideMaster2.xml"/><Relationship Id="rId90" Type="http://schemas.openxmlformats.org/officeDocument/2006/relationships/slide" Target="slides/slide77.xml"/><Relationship Id="rId95" Type="http://schemas.openxmlformats.org/officeDocument/2006/relationships/slide" Target="slides/slide82.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slide" Target="slides/slide56.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slide" Target="slides/slide92.xml"/><Relationship Id="rId113" Type="http://schemas.openxmlformats.org/officeDocument/2006/relationships/slide" Target="slides/slide100.xml"/><Relationship Id="rId118" Type="http://schemas.openxmlformats.org/officeDocument/2006/relationships/slide" Target="slides/slide105.xml"/><Relationship Id="rId126"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38.xml"/><Relationship Id="rId72" Type="http://schemas.openxmlformats.org/officeDocument/2006/relationships/slide" Target="slides/slide59.xml"/><Relationship Id="rId80" Type="http://schemas.openxmlformats.org/officeDocument/2006/relationships/slide" Target="slides/slide67.xml"/><Relationship Id="rId85" Type="http://schemas.openxmlformats.org/officeDocument/2006/relationships/slide" Target="slides/slide72.xml"/><Relationship Id="rId93" Type="http://schemas.openxmlformats.org/officeDocument/2006/relationships/slide" Target="slides/slide80.xml"/><Relationship Id="rId98" Type="http://schemas.openxmlformats.org/officeDocument/2006/relationships/slide" Target="slides/slide85.xml"/><Relationship Id="rId12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slide" Target="slides/slide54.xml"/><Relationship Id="rId103" Type="http://schemas.openxmlformats.org/officeDocument/2006/relationships/slide" Target="slides/slide90.xml"/><Relationship Id="rId108" Type="http://schemas.openxmlformats.org/officeDocument/2006/relationships/slide" Target="slides/slide95.xml"/><Relationship Id="rId116" Type="http://schemas.openxmlformats.org/officeDocument/2006/relationships/slide" Target="slides/slide103.xml"/><Relationship Id="rId124" Type="http://schemas.openxmlformats.org/officeDocument/2006/relationships/viewProps" Target="viewProps.xml"/><Relationship Id="rId129" Type="http://schemas.microsoft.com/office/2018/10/relationships/authors" Target="author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slide" Target="slides/slide57.xml"/><Relationship Id="rId75" Type="http://schemas.openxmlformats.org/officeDocument/2006/relationships/slide" Target="slides/slide62.xml"/><Relationship Id="rId83" Type="http://schemas.openxmlformats.org/officeDocument/2006/relationships/slide" Target="slides/slide70.xml"/><Relationship Id="rId88" Type="http://schemas.openxmlformats.org/officeDocument/2006/relationships/slide" Target="slides/slide75.xml"/><Relationship Id="rId91" Type="http://schemas.openxmlformats.org/officeDocument/2006/relationships/slide" Target="slides/slide78.xml"/><Relationship Id="rId96" Type="http://schemas.openxmlformats.org/officeDocument/2006/relationships/slide" Target="slides/slide83.xml"/><Relationship Id="rId111" Type="http://schemas.openxmlformats.org/officeDocument/2006/relationships/slide" Target="slides/slide9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slide" Target="slides/slide93.xml"/><Relationship Id="rId114" Type="http://schemas.openxmlformats.org/officeDocument/2006/relationships/slide" Target="slides/slide101.xml"/><Relationship Id="rId119" Type="http://schemas.openxmlformats.org/officeDocument/2006/relationships/slide" Target="slides/slide106.xml"/><Relationship Id="rId127" Type="http://schemas.microsoft.com/office/2016/11/relationships/changesInfo" Target="changesInfos/changesInfo1.xml"/><Relationship Id="rId10" Type="http://schemas.openxmlformats.org/officeDocument/2006/relationships/slideMaster" Target="slideMasters/slideMaster7.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12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Master" Target="slideMasters/slideMaster10.xml"/><Relationship Id="rId18" Type="http://schemas.openxmlformats.org/officeDocument/2006/relationships/slide" Target="slides/slide5.xml"/><Relationship Id="rId39" Type="http://schemas.openxmlformats.org/officeDocument/2006/relationships/slide" Target="slides/slide26.xml"/><Relationship Id="rId109" Type="http://schemas.openxmlformats.org/officeDocument/2006/relationships/slide" Target="slides/slide9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slide" Target="slides/slide91.xml"/><Relationship Id="rId120" Type="http://schemas.openxmlformats.org/officeDocument/2006/relationships/slide" Target="slides/slide107.xml"/><Relationship Id="rId125"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customXml" Target="../customXml/item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openxmlformats.org/officeDocument/2006/relationships/slide" Target="slides/slide97.xml"/><Relationship Id="rId115" Type="http://schemas.openxmlformats.org/officeDocument/2006/relationships/slide" Target="slides/slide102.xml"/><Relationship Id="rId61" Type="http://schemas.openxmlformats.org/officeDocument/2006/relationships/slide" Target="slides/slide48.xml"/><Relationship Id="rId82" Type="http://schemas.openxmlformats.org/officeDocument/2006/relationships/slide" Target="slides/slide6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ke, Mindy" userId="S::lakem@metro.net::2f1ee363-b198-4082-8283-d77a29bbaebf" providerId="AD" clId="Web-{B9324713-9BFB-49C7-92D1-3767A0A352EE}"/>
    <pc:docChg chg="modSld">
      <pc:chgData name="Lake, Mindy" userId="S::lakem@metro.net::2f1ee363-b198-4082-8283-d77a29bbaebf" providerId="AD" clId="Web-{B9324713-9BFB-49C7-92D1-3767A0A352EE}" dt="2022-08-01T20:43:21.621" v="2" actId="20577"/>
      <pc:docMkLst>
        <pc:docMk/>
      </pc:docMkLst>
      <pc:sldChg chg="modSp">
        <pc:chgData name="Lake, Mindy" userId="S::lakem@metro.net::2f1ee363-b198-4082-8283-d77a29bbaebf" providerId="AD" clId="Web-{B9324713-9BFB-49C7-92D1-3767A0A352EE}" dt="2022-08-01T20:43:21.621" v="2" actId="20577"/>
        <pc:sldMkLst>
          <pc:docMk/>
          <pc:sldMk cId="608265683" sldId="1721"/>
        </pc:sldMkLst>
        <pc:spChg chg="mod">
          <ac:chgData name="Lake, Mindy" userId="S::lakem@metro.net::2f1ee363-b198-4082-8283-d77a29bbaebf" providerId="AD" clId="Web-{B9324713-9BFB-49C7-92D1-3767A0A352EE}" dt="2022-08-01T20:43:21.621" v="2" actId="20577"/>
          <ac:spMkLst>
            <pc:docMk/>
            <pc:sldMk cId="608265683" sldId="1721"/>
            <ac:spMk id="6" creationId="{B8961B3C-3E74-4C1E-B0E4-A67F387D14CA}"/>
          </ac:spMkLst>
        </pc:spChg>
      </pc:sldChg>
    </pc:docChg>
  </pc:docChgLst>
  <pc:docChgLst>
    <pc:chgData name="Molen, Stephanie" userId="beca5967-3356-4b89-89b8-be57f19797ee" providerId="ADAL" clId="{10CC91DC-0116-4A9D-8D13-9798F4339CF6}"/>
    <pc:docChg chg="modSld">
      <pc:chgData name="Molen, Stephanie" userId="beca5967-3356-4b89-89b8-be57f19797ee" providerId="ADAL" clId="{10CC91DC-0116-4A9D-8D13-9798F4339CF6}" dt="2022-08-03T21:03:17.806" v="84" actId="2711"/>
      <pc:docMkLst>
        <pc:docMk/>
      </pc:docMkLst>
      <pc:sldChg chg="modSp mod">
        <pc:chgData name="Molen, Stephanie" userId="beca5967-3356-4b89-89b8-be57f19797ee" providerId="ADAL" clId="{10CC91DC-0116-4A9D-8D13-9798F4339CF6}" dt="2022-08-03T21:03:17.806" v="84" actId="2711"/>
        <pc:sldMkLst>
          <pc:docMk/>
          <pc:sldMk cId="4188083541" sldId="281"/>
        </pc:sldMkLst>
        <pc:spChg chg="mod">
          <ac:chgData name="Molen, Stephanie" userId="beca5967-3356-4b89-89b8-be57f19797ee" providerId="ADAL" clId="{10CC91DC-0116-4A9D-8D13-9798F4339CF6}" dt="2022-08-03T21:03:17.806" v="84" actId="2711"/>
          <ac:spMkLst>
            <pc:docMk/>
            <pc:sldMk cId="4188083541" sldId="281"/>
            <ac:spMk id="11" creationId="{BB1E4A8D-9756-4F31-89D9-C2403F251744}"/>
          </ac:spMkLst>
        </pc:spChg>
      </pc:sldChg>
    </pc:docChg>
  </pc:docChgLst>
  <pc:docChgLst>
    <pc:chgData name="Lake, Mindy" userId="S::lakem@metro.net::2f1ee363-b198-4082-8283-d77a29bbaebf" providerId="AD" clId="Web-{027ECEDC-EEEB-4B25-CDD3-788E7A75C153}"/>
    <pc:docChg chg="modSld">
      <pc:chgData name="Lake, Mindy" userId="S::lakem@metro.net::2f1ee363-b198-4082-8283-d77a29bbaebf" providerId="AD" clId="Web-{027ECEDC-EEEB-4B25-CDD3-788E7A75C153}" dt="2022-08-03T18:34:19.119" v="77" actId="20577"/>
      <pc:docMkLst>
        <pc:docMk/>
      </pc:docMkLst>
      <pc:sldChg chg="modSp">
        <pc:chgData name="Lake, Mindy" userId="S::lakem@metro.net::2f1ee363-b198-4082-8283-d77a29bbaebf" providerId="AD" clId="Web-{027ECEDC-EEEB-4B25-CDD3-788E7A75C153}" dt="2022-08-03T18:29:59.599" v="40" actId="20577"/>
        <pc:sldMkLst>
          <pc:docMk/>
          <pc:sldMk cId="1308377258" sldId="1805"/>
        </pc:sldMkLst>
        <pc:spChg chg="mod">
          <ac:chgData name="Lake, Mindy" userId="S::lakem@metro.net::2f1ee363-b198-4082-8283-d77a29bbaebf" providerId="AD" clId="Web-{027ECEDC-EEEB-4B25-CDD3-788E7A75C153}" dt="2022-08-03T18:29:59.599" v="40" actId="20577"/>
          <ac:spMkLst>
            <pc:docMk/>
            <pc:sldMk cId="1308377258" sldId="1805"/>
            <ac:spMk id="2" creationId="{E5BAF0D0-5559-4991-8BD9-24851D330ED7}"/>
          </ac:spMkLst>
        </pc:spChg>
      </pc:sldChg>
      <pc:sldChg chg="modSp">
        <pc:chgData name="Lake, Mindy" userId="S::lakem@metro.net::2f1ee363-b198-4082-8283-d77a29bbaebf" providerId="AD" clId="Web-{027ECEDC-EEEB-4B25-CDD3-788E7A75C153}" dt="2022-08-03T18:34:19.119" v="77" actId="20577"/>
        <pc:sldMkLst>
          <pc:docMk/>
          <pc:sldMk cId="1528178133" sldId="1912"/>
        </pc:sldMkLst>
        <pc:spChg chg="mod">
          <ac:chgData name="Lake, Mindy" userId="S::lakem@metro.net::2f1ee363-b198-4082-8283-d77a29bbaebf" providerId="AD" clId="Web-{027ECEDC-EEEB-4B25-CDD3-788E7A75C153}" dt="2022-08-03T18:34:19.119" v="77" actId="20577"/>
          <ac:spMkLst>
            <pc:docMk/>
            <pc:sldMk cId="1528178133" sldId="1912"/>
            <ac:spMk id="13" creationId="{6151CE85-CE96-4D25-8EF4-75AA87A9722E}"/>
          </ac:spMkLst>
        </pc:spChg>
      </pc:sldChg>
    </pc:docChg>
  </pc:docChgLst>
  <pc:docChgLst>
    <pc:chgData name="Robles, Glyssa" userId="S::roblesgl@metro.net::8c0e81a5-72c5-4713-b00a-be7bda27e58b" providerId="AD" clId="Web-{7D765073-50ED-4DDB-8713-0348C2913DA3}"/>
    <pc:docChg chg="modSld">
      <pc:chgData name="Robles, Glyssa" userId="S::roblesgl@metro.net::8c0e81a5-72c5-4713-b00a-be7bda27e58b" providerId="AD" clId="Web-{7D765073-50ED-4DDB-8713-0348C2913DA3}" dt="2022-07-28T20:09:24.024" v="52" actId="20577"/>
      <pc:docMkLst>
        <pc:docMk/>
      </pc:docMkLst>
      <pc:sldChg chg="modSp">
        <pc:chgData name="Robles, Glyssa" userId="S::roblesgl@metro.net::8c0e81a5-72c5-4713-b00a-be7bda27e58b" providerId="AD" clId="Web-{7D765073-50ED-4DDB-8713-0348C2913DA3}" dt="2022-07-28T20:09:24.024" v="52" actId="20577"/>
        <pc:sldMkLst>
          <pc:docMk/>
          <pc:sldMk cId="978752901" sldId="1520"/>
        </pc:sldMkLst>
        <pc:spChg chg="mod">
          <ac:chgData name="Robles, Glyssa" userId="S::roblesgl@metro.net::8c0e81a5-72c5-4713-b00a-be7bda27e58b" providerId="AD" clId="Web-{7D765073-50ED-4DDB-8713-0348C2913DA3}" dt="2022-07-28T20:09:24.024" v="52" actId="20577"/>
          <ac:spMkLst>
            <pc:docMk/>
            <pc:sldMk cId="978752901" sldId="1520"/>
            <ac:spMk id="11" creationId="{486257EF-5E0B-E747-8D80-5DC570309237}"/>
          </ac:spMkLst>
        </pc:spChg>
      </pc:sldChg>
    </pc:docChg>
  </pc:docChgLst>
  <pc:docChgLst>
    <pc:chgData name="joanna" userId="S::joanna_moderntimesinc.com#ext#@lacmta.onmicrosoft.com::88324ac2-5a61-42fe-8259-a79432a51262" providerId="AD" clId="Web-{C15D1E99-1CCC-44C5-901F-AAC92106EFB6}"/>
    <pc:docChg chg="modSld">
      <pc:chgData name="joanna" userId="S::joanna_moderntimesinc.com#ext#@lacmta.onmicrosoft.com::88324ac2-5a61-42fe-8259-a79432a51262" providerId="AD" clId="Web-{C15D1E99-1CCC-44C5-901F-AAC92106EFB6}" dt="2022-08-01T21:51:01.808" v="10"/>
      <pc:docMkLst>
        <pc:docMk/>
      </pc:docMkLst>
      <pc:sldChg chg="modSp delCm">
        <pc:chgData name="joanna" userId="S::joanna_moderntimesinc.com#ext#@lacmta.onmicrosoft.com::88324ac2-5a61-42fe-8259-a79432a51262" providerId="AD" clId="Web-{C15D1E99-1CCC-44C5-901F-AAC92106EFB6}" dt="2022-08-01T21:51:01.808" v="10"/>
        <pc:sldMkLst>
          <pc:docMk/>
          <pc:sldMk cId="748206054" sldId="1865"/>
        </pc:sldMkLst>
        <pc:spChg chg="mod">
          <ac:chgData name="joanna" userId="S::joanna_moderntimesinc.com#ext#@lacmta.onmicrosoft.com::88324ac2-5a61-42fe-8259-a79432a51262" providerId="AD" clId="Web-{C15D1E99-1CCC-44C5-901F-AAC92106EFB6}" dt="2022-08-01T21:51:01.543" v="9" actId="20577"/>
          <ac:spMkLst>
            <pc:docMk/>
            <pc:sldMk cId="748206054" sldId="1865"/>
            <ac:spMk id="8" creationId="{78A94190-23EE-46C8-B495-3966E284284B}"/>
          </ac:spMkLst>
        </pc:spChg>
      </pc:sldChg>
    </pc:docChg>
  </pc:docChgLst>
  <pc:docChgLst>
    <pc:chgData name="Molen, Stephanie" userId="beca5967-3356-4b89-89b8-be57f19797ee" providerId="ADAL" clId="{9A462215-0004-4685-9B47-6A57FE4023D5}"/>
    <pc:docChg chg="undo custSel addSld delSld modSld sldOrd modSection">
      <pc:chgData name="Molen, Stephanie" userId="beca5967-3356-4b89-89b8-be57f19797ee" providerId="ADAL" clId="{9A462215-0004-4685-9B47-6A57FE4023D5}" dt="2022-08-01T20:45:59.198" v="88"/>
      <pc:docMkLst>
        <pc:docMk/>
      </pc:docMkLst>
      <pc:sldChg chg="addSp delSp modSp mod modClrScheme chgLayout">
        <pc:chgData name="Molen, Stephanie" userId="beca5967-3356-4b89-89b8-be57f19797ee" providerId="ADAL" clId="{9A462215-0004-4685-9B47-6A57FE4023D5}" dt="2022-07-18T19:57:21.907" v="9" actId="700"/>
        <pc:sldMkLst>
          <pc:docMk/>
          <pc:sldMk cId="1481630785" sldId="1764"/>
        </pc:sldMkLst>
        <pc:spChg chg="add del">
          <ac:chgData name="Molen, Stephanie" userId="beca5967-3356-4b89-89b8-be57f19797ee" providerId="ADAL" clId="{9A462215-0004-4685-9B47-6A57FE4023D5}" dt="2022-07-18T19:56:56.399" v="8"/>
          <ac:spMkLst>
            <pc:docMk/>
            <pc:sldMk cId="1481630785" sldId="1764"/>
            <ac:spMk id="4" creationId="{90997ABB-47AE-EC05-2EC5-4821A98B6C1B}"/>
          </ac:spMkLst>
        </pc:spChg>
        <pc:spChg chg="add del mod">
          <ac:chgData name="Molen, Stephanie" userId="beca5967-3356-4b89-89b8-be57f19797ee" providerId="ADAL" clId="{9A462215-0004-4685-9B47-6A57FE4023D5}" dt="2022-07-18T19:56:55.977" v="7"/>
          <ac:spMkLst>
            <pc:docMk/>
            <pc:sldMk cId="1481630785" sldId="1764"/>
            <ac:spMk id="5" creationId="{B75C17B7-799F-268C-AEE4-F4703B28E838}"/>
          </ac:spMkLst>
        </pc:spChg>
      </pc:sldChg>
      <pc:sldChg chg="addSp delSp modSp mod">
        <pc:chgData name="Molen, Stephanie" userId="beca5967-3356-4b89-89b8-be57f19797ee" providerId="ADAL" clId="{9A462215-0004-4685-9B47-6A57FE4023D5}" dt="2022-08-01T20:42:13.863" v="86" actId="22"/>
        <pc:sldMkLst>
          <pc:docMk/>
          <pc:sldMk cId="464328506" sldId="1780"/>
        </pc:sldMkLst>
        <pc:spChg chg="mod">
          <ac:chgData name="Molen, Stephanie" userId="beca5967-3356-4b89-89b8-be57f19797ee" providerId="ADAL" clId="{9A462215-0004-4685-9B47-6A57FE4023D5}" dt="2022-08-01T20:41:50.163" v="84"/>
          <ac:spMkLst>
            <pc:docMk/>
            <pc:sldMk cId="464328506" sldId="1780"/>
            <ac:spMk id="7" creationId="{1CE5DFE7-9C09-4442-B337-67C94C1604EA}"/>
          </ac:spMkLst>
        </pc:spChg>
        <pc:spChg chg="add del">
          <ac:chgData name="Molen, Stephanie" userId="beca5967-3356-4b89-89b8-be57f19797ee" providerId="ADAL" clId="{9A462215-0004-4685-9B47-6A57FE4023D5}" dt="2022-08-01T20:42:13.863" v="86" actId="22"/>
          <ac:spMkLst>
            <pc:docMk/>
            <pc:sldMk cId="464328506" sldId="1780"/>
            <ac:spMk id="8" creationId="{64A6DA60-1A9E-0C90-6254-13F3E12BF40E}"/>
          </ac:spMkLst>
        </pc:spChg>
      </pc:sldChg>
      <pc:sldChg chg="del">
        <pc:chgData name="Molen, Stephanie" userId="beca5967-3356-4b89-89b8-be57f19797ee" providerId="ADAL" clId="{9A462215-0004-4685-9B47-6A57FE4023D5}" dt="2022-08-01T20:34:24.378" v="12" actId="2696"/>
        <pc:sldMkLst>
          <pc:docMk/>
          <pc:sldMk cId="1259691156" sldId="1868"/>
        </pc:sldMkLst>
      </pc:sldChg>
      <pc:sldChg chg="del">
        <pc:chgData name="Molen, Stephanie" userId="beca5967-3356-4b89-89b8-be57f19797ee" providerId="ADAL" clId="{9A462215-0004-4685-9B47-6A57FE4023D5}" dt="2022-08-01T20:34:20.018" v="11" actId="2696"/>
        <pc:sldMkLst>
          <pc:docMk/>
          <pc:sldMk cId="2130205715" sldId="1928"/>
        </pc:sldMkLst>
      </pc:sldChg>
      <pc:sldChg chg="add">
        <pc:chgData name="Molen, Stephanie" userId="beca5967-3356-4b89-89b8-be57f19797ee" providerId="ADAL" clId="{9A462215-0004-4685-9B47-6A57FE4023D5}" dt="2022-08-01T20:34:15.716" v="10"/>
        <pc:sldMkLst>
          <pc:docMk/>
          <pc:sldMk cId="477939344" sldId="1929"/>
        </pc:sldMkLst>
      </pc:sldChg>
      <pc:sldChg chg="add">
        <pc:chgData name="Molen, Stephanie" userId="beca5967-3356-4b89-89b8-be57f19797ee" providerId="ADAL" clId="{9A462215-0004-4685-9B47-6A57FE4023D5}" dt="2022-08-01T20:42:19.517" v="87"/>
        <pc:sldMkLst>
          <pc:docMk/>
          <pc:sldMk cId="1753414173" sldId="2631"/>
        </pc:sldMkLst>
      </pc:sldChg>
      <pc:sldChg chg="add">
        <pc:chgData name="Molen, Stephanie" userId="beca5967-3356-4b89-89b8-be57f19797ee" providerId="ADAL" clId="{9A462215-0004-4685-9B47-6A57FE4023D5}" dt="2022-08-01T20:45:59.198" v="88"/>
        <pc:sldMkLst>
          <pc:docMk/>
          <pc:sldMk cId="3545063529" sldId="2633"/>
        </pc:sldMkLst>
      </pc:sldChg>
      <pc:sldChg chg="delSp add ord setBg delDesignElem">
        <pc:chgData name="Molen, Stephanie" userId="beca5967-3356-4b89-89b8-be57f19797ee" providerId="ADAL" clId="{9A462215-0004-4685-9B47-6A57FE4023D5}" dt="2022-08-01T20:40:26.229" v="16"/>
        <pc:sldMkLst>
          <pc:docMk/>
          <pc:sldMk cId="3398937055" sldId="2636"/>
        </pc:sldMkLst>
        <pc:spChg chg="del">
          <ac:chgData name="Molen, Stephanie" userId="beca5967-3356-4b89-89b8-be57f19797ee" providerId="ADAL" clId="{9A462215-0004-4685-9B47-6A57FE4023D5}" dt="2022-08-01T20:40:22.739" v="14"/>
          <ac:spMkLst>
            <pc:docMk/>
            <pc:sldMk cId="3398937055" sldId="2636"/>
            <ac:spMk id="8" creationId="{42A4FC2C-047E-45A5-965D-8E1E3BF09BC6}"/>
          </ac:spMkLst>
        </pc:spChg>
      </pc:sldChg>
    </pc:docChg>
  </pc:docChgLst>
  <pc:docChgLst>
    <pc:chgData name="joanna" userId="S::joanna_moderntimesinc.com#ext#@lacmta.onmicrosoft.com::88324ac2-5a61-42fe-8259-a79432a51262" providerId="AD" clId="Web-{B8C39E6E-7FB9-4A7F-9714-5A96A255DB2D}"/>
    <pc:docChg chg="mod addSld delSld modSld sldOrd modSection">
      <pc:chgData name="joanna" userId="S::joanna_moderntimesinc.com#ext#@lacmta.onmicrosoft.com::88324ac2-5a61-42fe-8259-a79432a51262" providerId="AD" clId="Web-{B8C39E6E-7FB9-4A7F-9714-5A96A255DB2D}" dt="2022-07-28T14:21:38.735" v="689" actId="1076"/>
      <pc:docMkLst>
        <pc:docMk/>
      </pc:docMkLst>
      <pc:sldChg chg="modSp">
        <pc:chgData name="joanna" userId="S::joanna_moderntimesinc.com#ext#@lacmta.onmicrosoft.com::88324ac2-5a61-42fe-8259-a79432a51262" providerId="AD" clId="Web-{B8C39E6E-7FB9-4A7F-9714-5A96A255DB2D}" dt="2022-07-28T14:21:38.735" v="689" actId="1076"/>
        <pc:sldMkLst>
          <pc:docMk/>
          <pc:sldMk cId="775309596" sldId="1844"/>
        </pc:sldMkLst>
        <pc:spChg chg="mod">
          <ac:chgData name="joanna" userId="S::joanna_moderntimesinc.com#ext#@lacmta.onmicrosoft.com::88324ac2-5a61-42fe-8259-a79432a51262" providerId="AD" clId="Web-{B8C39E6E-7FB9-4A7F-9714-5A96A255DB2D}" dt="2022-07-28T14:21:38.735" v="689" actId="1076"/>
          <ac:spMkLst>
            <pc:docMk/>
            <pc:sldMk cId="775309596" sldId="1844"/>
            <ac:spMk id="4" creationId="{167B54F2-19CE-42E3-9409-3622E8831986}"/>
          </ac:spMkLst>
        </pc:spChg>
      </pc:sldChg>
      <pc:sldChg chg="addSp delSp modSp ord">
        <pc:chgData name="joanna" userId="S::joanna_moderntimesinc.com#ext#@lacmta.onmicrosoft.com::88324ac2-5a61-42fe-8259-a79432a51262" providerId="AD" clId="Web-{B8C39E6E-7FB9-4A7F-9714-5A96A255DB2D}" dt="2022-07-28T14:21:23.876" v="688" actId="1076"/>
        <pc:sldMkLst>
          <pc:docMk/>
          <pc:sldMk cId="2715380806" sldId="1849"/>
        </pc:sldMkLst>
        <pc:spChg chg="mod">
          <ac:chgData name="joanna" userId="S::joanna_moderntimesinc.com#ext#@lacmta.onmicrosoft.com::88324ac2-5a61-42fe-8259-a79432a51262" providerId="AD" clId="Web-{B8C39E6E-7FB9-4A7F-9714-5A96A255DB2D}" dt="2022-07-28T14:21:23.876" v="688" actId="1076"/>
          <ac:spMkLst>
            <pc:docMk/>
            <pc:sldMk cId="2715380806" sldId="1849"/>
            <ac:spMk id="4" creationId="{167B54F2-19CE-42E3-9409-3622E8831986}"/>
          </ac:spMkLst>
        </pc:spChg>
        <pc:picChg chg="mod">
          <ac:chgData name="joanna" userId="S::joanna_moderntimesinc.com#ext#@lacmta.onmicrosoft.com::88324ac2-5a61-42fe-8259-a79432a51262" providerId="AD" clId="Web-{B8C39E6E-7FB9-4A7F-9714-5A96A255DB2D}" dt="2022-07-28T13:51:42.487" v="24"/>
          <ac:picMkLst>
            <pc:docMk/>
            <pc:sldMk cId="2715380806" sldId="1849"/>
            <ac:picMk id="2" creationId="{C09BBEE5-45F8-2D68-4453-07776C5F30FD}"/>
          </ac:picMkLst>
        </pc:picChg>
        <pc:picChg chg="mod">
          <ac:chgData name="joanna" userId="S::joanna_moderntimesinc.com#ext#@lacmta.onmicrosoft.com::88324ac2-5a61-42fe-8259-a79432a51262" providerId="AD" clId="Web-{B8C39E6E-7FB9-4A7F-9714-5A96A255DB2D}" dt="2022-07-28T13:51:42.487" v="24"/>
          <ac:picMkLst>
            <pc:docMk/>
            <pc:sldMk cId="2715380806" sldId="1849"/>
            <ac:picMk id="3" creationId="{D963739E-965B-6B3B-646D-3D9D76FC5AF3}"/>
          </ac:picMkLst>
        </pc:picChg>
        <pc:picChg chg="mod ord">
          <ac:chgData name="joanna" userId="S::joanna_moderntimesinc.com#ext#@lacmta.onmicrosoft.com::88324ac2-5a61-42fe-8259-a79432a51262" providerId="AD" clId="Web-{B8C39E6E-7FB9-4A7F-9714-5A96A255DB2D}" dt="2022-07-28T13:51:42.487" v="24"/>
          <ac:picMkLst>
            <pc:docMk/>
            <pc:sldMk cId="2715380806" sldId="1849"/>
            <ac:picMk id="6" creationId="{24602CF2-6756-0BAF-0ADF-53FF7A95C71C}"/>
          </ac:picMkLst>
        </pc:picChg>
        <pc:cxnChg chg="del">
          <ac:chgData name="joanna" userId="S::joanna_moderntimesinc.com#ext#@lacmta.onmicrosoft.com::88324ac2-5a61-42fe-8259-a79432a51262" providerId="AD" clId="Web-{B8C39E6E-7FB9-4A7F-9714-5A96A255DB2D}" dt="2022-07-28T13:51:42.487" v="24"/>
          <ac:cxnSpMkLst>
            <pc:docMk/>
            <pc:sldMk cId="2715380806" sldId="1849"/>
            <ac:cxnSpMk id="50" creationId="{C800968E-0A99-46C4-A9B2-6A63AC66F4B0}"/>
          </ac:cxnSpMkLst>
        </pc:cxnChg>
        <pc:cxnChg chg="del">
          <ac:chgData name="joanna" userId="S::joanna_moderntimesinc.com#ext#@lacmta.onmicrosoft.com::88324ac2-5a61-42fe-8259-a79432a51262" providerId="AD" clId="Web-{B8C39E6E-7FB9-4A7F-9714-5A96A255DB2D}" dt="2022-07-28T13:51:42.487" v="24"/>
          <ac:cxnSpMkLst>
            <pc:docMk/>
            <pc:sldMk cId="2715380806" sldId="1849"/>
            <ac:cxnSpMk id="52" creationId="{0627B73E-D784-4780-AA33-DCDFE7DA16ED}"/>
          </ac:cxnSpMkLst>
        </pc:cxnChg>
        <pc:cxnChg chg="del">
          <ac:chgData name="joanna" userId="S::joanna_moderntimesinc.com#ext#@lacmta.onmicrosoft.com::88324ac2-5a61-42fe-8259-a79432a51262" providerId="AD" clId="Web-{B8C39E6E-7FB9-4A7F-9714-5A96A255DB2D}" dt="2022-07-28T13:51:42.487" v="24"/>
          <ac:cxnSpMkLst>
            <pc:docMk/>
            <pc:sldMk cId="2715380806" sldId="1849"/>
            <ac:cxnSpMk id="54" creationId="{EBAD6A72-88E8-42F7-88B9-CAF744536BE4}"/>
          </ac:cxnSpMkLst>
        </pc:cxnChg>
        <pc:cxnChg chg="add">
          <ac:chgData name="joanna" userId="S::joanna_moderntimesinc.com#ext#@lacmta.onmicrosoft.com::88324ac2-5a61-42fe-8259-a79432a51262" providerId="AD" clId="Web-{B8C39E6E-7FB9-4A7F-9714-5A96A255DB2D}" dt="2022-07-28T13:51:42.487" v="24"/>
          <ac:cxnSpMkLst>
            <pc:docMk/>
            <pc:sldMk cId="2715380806" sldId="1849"/>
            <ac:cxnSpMk id="59" creationId="{C800968E-0A99-46C4-A9B2-6A63AC66F4B0}"/>
          </ac:cxnSpMkLst>
        </pc:cxnChg>
        <pc:cxnChg chg="add">
          <ac:chgData name="joanna" userId="S::joanna_moderntimesinc.com#ext#@lacmta.onmicrosoft.com::88324ac2-5a61-42fe-8259-a79432a51262" providerId="AD" clId="Web-{B8C39E6E-7FB9-4A7F-9714-5A96A255DB2D}" dt="2022-07-28T13:51:42.487" v="24"/>
          <ac:cxnSpMkLst>
            <pc:docMk/>
            <pc:sldMk cId="2715380806" sldId="1849"/>
            <ac:cxnSpMk id="61" creationId="{0627B73E-D784-4780-AA33-DCDFE7DA16ED}"/>
          </ac:cxnSpMkLst>
        </pc:cxnChg>
        <pc:cxnChg chg="add">
          <ac:chgData name="joanna" userId="S::joanna_moderntimesinc.com#ext#@lacmta.onmicrosoft.com::88324ac2-5a61-42fe-8259-a79432a51262" providerId="AD" clId="Web-{B8C39E6E-7FB9-4A7F-9714-5A96A255DB2D}" dt="2022-07-28T13:51:42.487" v="24"/>
          <ac:cxnSpMkLst>
            <pc:docMk/>
            <pc:sldMk cId="2715380806" sldId="1849"/>
            <ac:cxnSpMk id="63" creationId="{EBAD6A72-88E8-42F7-88B9-CAF744536BE4}"/>
          </ac:cxnSpMkLst>
        </pc:cxnChg>
      </pc:sldChg>
      <pc:sldChg chg="addSp delSp modSp">
        <pc:chgData name="joanna" userId="S::joanna_moderntimesinc.com#ext#@lacmta.onmicrosoft.com::88324ac2-5a61-42fe-8259-a79432a51262" providerId="AD" clId="Web-{B8C39E6E-7FB9-4A7F-9714-5A96A255DB2D}" dt="2022-07-28T13:48:19.579" v="19" actId="1076"/>
        <pc:sldMkLst>
          <pc:docMk/>
          <pc:sldMk cId="1912749200" sldId="1853"/>
        </pc:sldMkLst>
        <pc:spChg chg="mod">
          <ac:chgData name="joanna" userId="S::joanna_moderntimesinc.com#ext#@lacmta.onmicrosoft.com::88324ac2-5a61-42fe-8259-a79432a51262" providerId="AD" clId="Web-{B8C39E6E-7FB9-4A7F-9714-5A96A255DB2D}" dt="2022-07-28T13:48:19.579" v="19" actId="1076"/>
          <ac:spMkLst>
            <pc:docMk/>
            <pc:sldMk cId="1912749200" sldId="1853"/>
            <ac:spMk id="5" creationId="{00616485-A822-458B-BE72-1D81C22E59AC}"/>
          </ac:spMkLst>
        </pc:spChg>
        <pc:picChg chg="del">
          <ac:chgData name="joanna" userId="S::joanna_moderntimesinc.com#ext#@lacmta.onmicrosoft.com::88324ac2-5a61-42fe-8259-a79432a51262" providerId="AD" clId="Web-{B8C39E6E-7FB9-4A7F-9714-5A96A255DB2D}" dt="2022-07-28T13:45:44.390" v="1"/>
          <ac:picMkLst>
            <pc:docMk/>
            <pc:sldMk cId="1912749200" sldId="1853"/>
            <ac:picMk id="3" creationId="{7261ECAD-1C3B-43C5-14FD-078F7A260BE5}"/>
          </ac:picMkLst>
        </pc:picChg>
        <pc:picChg chg="add mod modCrop">
          <ac:chgData name="joanna" userId="S::joanna_moderntimesinc.com#ext#@lacmta.onmicrosoft.com::88324ac2-5a61-42fe-8259-a79432a51262" providerId="AD" clId="Web-{B8C39E6E-7FB9-4A7F-9714-5A96A255DB2D}" dt="2022-07-28T13:47:48.532" v="14" actId="14100"/>
          <ac:picMkLst>
            <pc:docMk/>
            <pc:sldMk cId="1912749200" sldId="1853"/>
            <ac:picMk id="4" creationId="{A216757F-186C-C0B2-A0E2-E5266E3AA6A2}"/>
          </ac:picMkLst>
        </pc:picChg>
      </pc:sldChg>
      <pc:sldChg chg="addSp delSp modSp">
        <pc:chgData name="joanna" userId="S::joanna_moderntimesinc.com#ext#@lacmta.onmicrosoft.com::88324ac2-5a61-42fe-8259-a79432a51262" providerId="AD" clId="Web-{B8C39E6E-7FB9-4A7F-9714-5A96A255DB2D}" dt="2022-07-28T13:59:36.756" v="179" actId="20577"/>
        <pc:sldMkLst>
          <pc:docMk/>
          <pc:sldMk cId="3906562855" sldId="1857"/>
        </pc:sldMkLst>
        <pc:spChg chg="mod">
          <ac:chgData name="joanna" userId="S::joanna_moderntimesinc.com#ext#@lacmta.onmicrosoft.com::88324ac2-5a61-42fe-8259-a79432a51262" providerId="AD" clId="Web-{B8C39E6E-7FB9-4A7F-9714-5A96A255DB2D}" dt="2022-07-28T13:59:06.334" v="160" actId="14100"/>
          <ac:spMkLst>
            <pc:docMk/>
            <pc:sldMk cId="3906562855" sldId="1857"/>
            <ac:spMk id="2" creationId="{89E19836-0789-4A5F-9A31-652BF7D1AC56}"/>
          </ac:spMkLst>
        </pc:spChg>
        <pc:spChg chg="mod">
          <ac:chgData name="joanna" userId="S::joanna_moderntimesinc.com#ext#@lacmta.onmicrosoft.com::88324ac2-5a61-42fe-8259-a79432a51262" providerId="AD" clId="Web-{B8C39E6E-7FB9-4A7F-9714-5A96A255DB2D}" dt="2022-07-28T13:59:36.756" v="179" actId="20577"/>
          <ac:spMkLst>
            <pc:docMk/>
            <pc:sldMk cId="3906562855" sldId="1857"/>
            <ac:spMk id="5" creationId="{429FA5CF-A778-40B1-8CA1-7E5F6E62B5EC}"/>
          </ac:spMkLst>
        </pc:spChg>
        <pc:spChg chg="del">
          <ac:chgData name="joanna" userId="S::joanna_moderntimesinc.com#ext#@lacmta.onmicrosoft.com::88324ac2-5a61-42fe-8259-a79432a51262" providerId="AD" clId="Web-{B8C39E6E-7FB9-4A7F-9714-5A96A255DB2D}" dt="2022-07-28T13:58:08.630" v="151"/>
          <ac:spMkLst>
            <pc:docMk/>
            <pc:sldMk cId="3906562855" sldId="1857"/>
            <ac:spMk id="11" creationId="{04812C46-200A-4DEB-A05E-3ED6C68C2387}"/>
          </ac:spMkLst>
        </pc:spChg>
        <pc:spChg chg="del">
          <ac:chgData name="joanna" userId="S::joanna_moderntimesinc.com#ext#@lacmta.onmicrosoft.com::88324ac2-5a61-42fe-8259-a79432a51262" providerId="AD" clId="Web-{B8C39E6E-7FB9-4A7F-9714-5A96A255DB2D}" dt="2022-07-28T13:58:08.630" v="151"/>
          <ac:spMkLst>
            <pc:docMk/>
            <pc:sldMk cId="3906562855" sldId="1857"/>
            <ac:spMk id="13" creationId="{D1EA859B-E555-4109-94F3-6700E046E008}"/>
          </ac:spMkLst>
        </pc:spChg>
        <pc:spChg chg="add">
          <ac:chgData name="joanna" userId="S::joanna_moderntimesinc.com#ext#@lacmta.onmicrosoft.com::88324ac2-5a61-42fe-8259-a79432a51262" providerId="AD" clId="Web-{B8C39E6E-7FB9-4A7F-9714-5A96A255DB2D}" dt="2022-07-28T13:58:08.630" v="151"/>
          <ac:spMkLst>
            <pc:docMk/>
            <pc:sldMk cId="3906562855" sldId="1857"/>
            <ac:spMk id="18" creationId="{04812C46-200A-4DEB-A05E-3ED6C68C2387}"/>
          </ac:spMkLst>
        </pc:spChg>
        <pc:spChg chg="add">
          <ac:chgData name="joanna" userId="S::joanna_moderntimesinc.com#ext#@lacmta.onmicrosoft.com::88324ac2-5a61-42fe-8259-a79432a51262" providerId="AD" clId="Web-{B8C39E6E-7FB9-4A7F-9714-5A96A255DB2D}" dt="2022-07-28T13:58:08.630" v="151"/>
          <ac:spMkLst>
            <pc:docMk/>
            <pc:sldMk cId="3906562855" sldId="1857"/>
            <ac:spMk id="20" creationId="{D1EA859B-E555-4109-94F3-6700E046E008}"/>
          </ac:spMkLst>
        </pc:spChg>
        <pc:picChg chg="mod">
          <ac:chgData name="joanna" userId="S::joanna_moderntimesinc.com#ext#@lacmta.onmicrosoft.com::88324ac2-5a61-42fe-8259-a79432a51262" providerId="AD" clId="Web-{B8C39E6E-7FB9-4A7F-9714-5A96A255DB2D}" dt="2022-07-28T13:58:08.630" v="151"/>
          <ac:picMkLst>
            <pc:docMk/>
            <pc:sldMk cId="3906562855" sldId="1857"/>
            <ac:picMk id="6" creationId="{BC16BCD0-92EC-46FA-A225-799801651D6E}"/>
          </ac:picMkLst>
        </pc:picChg>
      </pc:sldChg>
      <pc:sldChg chg="del">
        <pc:chgData name="joanna" userId="S::joanna_moderntimesinc.com#ext#@lacmta.onmicrosoft.com::88324ac2-5a61-42fe-8259-a79432a51262" providerId="AD" clId="Web-{B8C39E6E-7FB9-4A7F-9714-5A96A255DB2D}" dt="2022-07-28T13:52:09.706" v="25"/>
        <pc:sldMkLst>
          <pc:docMk/>
          <pc:sldMk cId="2839728233" sldId="1858"/>
        </pc:sldMkLst>
      </pc:sldChg>
      <pc:sldChg chg="modSp">
        <pc:chgData name="joanna" userId="S::joanna_moderntimesinc.com#ext#@lacmta.onmicrosoft.com::88324ac2-5a61-42fe-8259-a79432a51262" providerId="AD" clId="Web-{B8C39E6E-7FB9-4A7F-9714-5A96A255DB2D}" dt="2022-07-28T14:21:07.501" v="687" actId="1076"/>
        <pc:sldMkLst>
          <pc:docMk/>
          <pc:sldMk cId="2250268956" sldId="1861"/>
        </pc:sldMkLst>
        <pc:spChg chg="mod">
          <ac:chgData name="joanna" userId="S::joanna_moderntimesinc.com#ext#@lacmta.onmicrosoft.com::88324ac2-5a61-42fe-8259-a79432a51262" providerId="AD" clId="Web-{B8C39E6E-7FB9-4A7F-9714-5A96A255DB2D}" dt="2022-07-28T14:21:07.501" v="687" actId="1076"/>
          <ac:spMkLst>
            <pc:docMk/>
            <pc:sldMk cId="2250268956" sldId="1861"/>
            <ac:spMk id="3" creationId="{0FAC744D-B421-2F4F-9BCC-D769D091BAEA}"/>
          </ac:spMkLst>
        </pc:spChg>
      </pc:sldChg>
      <pc:sldChg chg="addCm">
        <pc:chgData name="joanna" userId="S::joanna_moderntimesinc.com#ext#@lacmta.onmicrosoft.com::88324ac2-5a61-42fe-8259-a79432a51262" providerId="AD" clId="Web-{B8C39E6E-7FB9-4A7F-9714-5A96A255DB2D}" dt="2022-07-28T14:20:40.110" v="686"/>
        <pc:sldMkLst>
          <pc:docMk/>
          <pc:sldMk cId="748206054" sldId="1865"/>
        </pc:sldMkLst>
      </pc:sldChg>
      <pc:sldChg chg="delSp modSp">
        <pc:chgData name="joanna" userId="S::joanna_moderntimesinc.com#ext#@lacmta.onmicrosoft.com::88324ac2-5a61-42fe-8259-a79432a51262" providerId="AD" clId="Web-{B8C39E6E-7FB9-4A7F-9714-5A96A255DB2D}" dt="2022-07-28T14:20:11.625" v="684" actId="20577"/>
        <pc:sldMkLst>
          <pc:docMk/>
          <pc:sldMk cId="1296931878" sldId="1867"/>
        </pc:sldMkLst>
        <pc:spChg chg="mod">
          <ac:chgData name="joanna" userId="S::joanna_moderntimesinc.com#ext#@lacmta.onmicrosoft.com::88324ac2-5a61-42fe-8259-a79432a51262" providerId="AD" clId="Web-{B8C39E6E-7FB9-4A7F-9714-5A96A255DB2D}" dt="2022-07-28T14:18:50" v="672" actId="1076"/>
          <ac:spMkLst>
            <pc:docMk/>
            <pc:sldMk cId="1296931878" sldId="1867"/>
            <ac:spMk id="2" creationId="{CADDCDA8-3542-431B-8F03-D1CFAA55ABAE}"/>
          </ac:spMkLst>
        </pc:spChg>
        <pc:spChg chg="mod">
          <ac:chgData name="joanna" userId="S::joanna_moderntimesinc.com#ext#@lacmta.onmicrosoft.com::88324ac2-5a61-42fe-8259-a79432a51262" providerId="AD" clId="Web-{B8C39E6E-7FB9-4A7F-9714-5A96A255DB2D}" dt="2022-07-28T14:17:42.265" v="668" actId="20577"/>
          <ac:spMkLst>
            <pc:docMk/>
            <pc:sldMk cId="1296931878" sldId="1867"/>
            <ac:spMk id="4" creationId="{167B54F2-19CE-42E3-9409-3622E8831986}"/>
          </ac:spMkLst>
        </pc:spChg>
        <pc:spChg chg="del">
          <ac:chgData name="joanna" userId="S::joanna_moderntimesinc.com#ext#@lacmta.onmicrosoft.com::88324ac2-5a61-42fe-8259-a79432a51262" providerId="AD" clId="Web-{B8C39E6E-7FB9-4A7F-9714-5A96A255DB2D}" dt="2022-07-28T14:18:52.328" v="673"/>
          <ac:spMkLst>
            <pc:docMk/>
            <pc:sldMk cId="1296931878" sldId="1867"/>
            <ac:spMk id="7" creationId="{EA82B409-3617-4F93-B7FF-D6A1BD0AEE8E}"/>
          </ac:spMkLst>
        </pc:spChg>
        <pc:spChg chg="mod">
          <ac:chgData name="joanna" userId="S::joanna_moderntimesinc.com#ext#@lacmta.onmicrosoft.com::88324ac2-5a61-42fe-8259-a79432a51262" providerId="AD" clId="Web-{B8C39E6E-7FB9-4A7F-9714-5A96A255DB2D}" dt="2022-07-28T14:20:11.625" v="684" actId="20577"/>
          <ac:spMkLst>
            <pc:docMk/>
            <pc:sldMk cId="1296931878" sldId="1867"/>
            <ac:spMk id="10" creationId="{1375170A-0964-409E-8434-88814D8B9435}"/>
          </ac:spMkLst>
        </pc:spChg>
        <pc:picChg chg="mod">
          <ac:chgData name="joanna" userId="S::joanna_moderntimesinc.com#ext#@lacmta.onmicrosoft.com::88324ac2-5a61-42fe-8259-a79432a51262" providerId="AD" clId="Web-{B8C39E6E-7FB9-4A7F-9714-5A96A255DB2D}" dt="2022-07-28T14:18:40.999" v="670" actId="1076"/>
          <ac:picMkLst>
            <pc:docMk/>
            <pc:sldMk cId="1296931878" sldId="1867"/>
            <ac:picMk id="5" creationId="{E542E5D4-BB93-4362-94FB-F17D1C6BD5E8}"/>
          </ac:picMkLst>
        </pc:picChg>
      </pc:sldChg>
      <pc:sldChg chg="modSp">
        <pc:chgData name="joanna" userId="S::joanna_moderntimesinc.com#ext#@lacmta.onmicrosoft.com::88324ac2-5a61-42fe-8259-a79432a51262" providerId="AD" clId="Web-{B8C39E6E-7FB9-4A7F-9714-5A96A255DB2D}" dt="2022-07-28T14:10:11.417" v="221" actId="14100"/>
        <pc:sldMkLst>
          <pc:docMk/>
          <pc:sldMk cId="2577042331" sldId="1869"/>
        </pc:sldMkLst>
        <pc:spChg chg="mod">
          <ac:chgData name="joanna" userId="S::joanna_moderntimesinc.com#ext#@lacmta.onmicrosoft.com::88324ac2-5a61-42fe-8259-a79432a51262" providerId="AD" clId="Web-{B8C39E6E-7FB9-4A7F-9714-5A96A255DB2D}" dt="2022-07-28T14:10:11.417" v="221" actId="14100"/>
          <ac:spMkLst>
            <pc:docMk/>
            <pc:sldMk cId="2577042331" sldId="1869"/>
            <ac:spMk id="2" creationId="{8F3E2D3E-EA3B-4A6F-8036-7C068C5FCF24}"/>
          </ac:spMkLst>
        </pc:spChg>
      </pc:sldChg>
      <pc:sldChg chg="del">
        <pc:chgData name="joanna" userId="S::joanna_moderntimesinc.com#ext#@lacmta.onmicrosoft.com::88324ac2-5a61-42fe-8259-a79432a51262" providerId="AD" clId="Web-{B8C39E6E-7FB9-4A7F-9714-5A96A255DB2D}" dt="2022-07-28T14:16:12.186" v="627"/>
        <pc:sldMkLst>
          <pc:docMk/>
          <pc:sldMk cId="986526749" sldId="1895"/>
        </pc:sldMkLst>
      </pc:sldChg>
      <pc:sldChg chg="addSp delSp modSp">
        <pc:chgData name="joanna" userId="S::joanna_moderntimesinc.com#ext#@lacmta.onmicrosoft.com::88324ac2-5a61-42fe-8259-a79432a51262" providerId="AD" clId="Web-{B8C39E6E-7FB9-4A7F-9714-5A96A255DB2D}" dt="2022-07-28T14:10:05.589" v="220" actId="20577"/>
        <pc:sldMkLst>
          <pc:docMk/>
          <pc:sldMk cId="3981346690" sldId="1896"/>
        </pc:sldMkLst>
        <pc:spChg chg="mod">
          <ac:chgData name="joanna" userId="S::joanna_moderntimesinc.com#ext#@lacmta.onmicrosoft.com::88324ac2-5a61-42fe-8259-a79432a51262" providerId="AD" clId="Web-{B8C39E6E-7FB9-4A7F-9714-5A96A255DB2D}" dt="2022-07-28T14:00:00.600" v="181" actId="1076"/>
          <ac:spMkLst>
            <pc:docMk/>
            <pc:sldMk cId="3981346690" sldId="1896"/>
            <ac:spMk id="2" creationId="{1F5E51DD-AD75-195B-5F2E-3BEFB8BD0A2E}"/>
          </ac:spMkLst>
        </pc:spChg>
        <pc:spChg chg="mod">
          <ac:chgData name="joanna" userId="S::joanna_moderntimesinc.com#ext#@lacmta.onmicrosoft.com::88324ac2-5a61-42fe-8259-a79432a51262" providerId="AD" clId="Web-{B8C39E6E-7FB9-4A7F-9714-5A96A255DB2D}" dt="2022-07-28T14:10:05.589" v="220" actId="20577"/>
          <ac:spMkLst>
            <pc:docMk/>
            <pc:sldMk cId="3981346690" sldId="1896"/>
            <ac:spMk id="3" creationId="{6A6267A1-3F8E-4ED0-F8AE-EDF6737D10A3}"/>
          </ac:spMkLst>
        </pc:spChg>
        <pc:picChg chg="del">
          <ac:chgData name="joanna" userId="S::joanna_moderntimesinc.com#ext#@lacmta.onmicrosoft.com::88324ac2-5a61-42fe-8259-a79432a51262" providerId="AD" clId="Web-{B8C39E6E-7FB9-4A7F-9714-5A96A255DB2D}" dt="2022-07-28T14:02:31.726" v="196"/>
          <ac:picMkLst>
            <pc:docMk/>
            <pc:sldMk cId="3981346690" sldId="1896"/>
            <ac:picMk id="4" creationId="{93B4F7C3-691C-00E1-D3A3-4171F9B28C99}"/>
          </ac:picMkLst>
        </pc:picChg>
        <pc:picChg chg="add mod modCrop">
          <ac:chgData name="joanna" userId="S::joanna_moderntimesinc.com#ext#@lacmta.onmicrosoft.com::88324ac2-5a61-42fe-8259-a79432a51262" providerId="AD" clId="Web-{B8C39E6E-7FB9-4A7F-9714-5A96A255DB2D}" dt="2022-07-28T14:09:05.401" v="207" actId="1076"/>
          <ac:picMkLst>
            <pc:docMk/>
            <pc:sldMk cId="3981346690" sldId="1896"/>
            <ac:picMk id="6" creationId="{456FF5FF-CA6F-FE82-6576-F354CC41CE89}"/>
          </ac:picMkLst>
        </pc:picChg>
      </pc:sldChg>
      <pc:sldChg chg="addSp modSp">
        <pc:chgData name="joanna" userId="S::joanna_moderntimesinc.com#ext#@lacmta.onmicrosoft.com::88324ac2-5a61-42fe-8259-a79432a51262" providerId="AD" clId="Web-{B8C39E6E-7FB9-4A7F-9714-5A96A255DB2D}" dt="2022-07-28T13:55:27.910" v="58" actId="20577"/>
        <pc:sldMkLst>
          <pc:docMk/>
          <pc:sldMk cId="3418616895" sldId="1906"/>
        </pc:sldMkLst>
        <pc:spChg chg="mod">
          <ac:chgData name="joanna" userId="S::joanna_moderntimesinc.com#ext#@lacmta.onmicrosoft.com::88324ac2-5a61-42fe-8259-a79432a51262" providerId="AD" clId="Web-{B8C39E6E-7FB9-4A7F-9714-5A96A255DB2D}" dt="2022-07-28T13:53:16.925" v="43" actId="20577"/>
          <ac:spMkLst>
            <pc:docMk/>
            <pc:sldMk cId="3418616895" sldId="1906"/>
            <ac:spMk id="2" creationId="{E754F7EA-F99A-C86E-3EFD-2F4DCB437E4E}"/>
          </ac:spMkLst>
        </pc:spChg>
        <pc:spChg chg="add mod">
          <ac:chgData name="joanna" userId="S::joanna_moderntimesinc.com#ext#@lacmta.onmicrosoft.com::88324ac2-5a61-42fe-8259-a79432a51262" providerId="AD" clId="Web-{B8C39E6E-7FB9-4A7F-9714-5A96A255DB2D}" dt="2022-07-28T13:55:27.910" v="58" actId="20577"/>
          <ac:spMkLst>
            <pc:docMk/>
            <pc:sldMk cId="3418616895" sldId="1906"/>
            <ac:spMk id="3" creationId="{335427D5-5085-52D3-CFAD-45C6B6371479}"/>
          </ac:spMkLst>
        </pc:spChg>
        <pc:picChg chg="mod">
          <ac:chgData name="joanna" userId="S::joanna_moderntimesinc.com#ext#@lacmta.onmicrosoft.com::88324ac2-5a61-42fe-8259-a79432a51262" providerId="AD" clId="Web-{B8C39E6E-7FB9-4A7F-9714-5A96A255DB2D}" dt="2022-07-28T13:54:56.113" v="51" actId="14100"/>
          <ac:picMkLst>
            <pc:docMk/>
            <pc:sldMk cId="3418616895" sldId="1906"/>
            <ac:picMk id="6" creationId="{1C795930-1270-0BA1-F63D-72631F3D92EA}"/>
          </ac:picMkLst>
        </pc:picChg>
      </pc:sldChg>
      <pc:sldChg chg="modSp new ord">
        <pc:chgData name="joanna" userId="S::joanna_moderntimesinc.com#ext#@lacmta.onmicrosoft.com::88324ac2-5a61-42fe-8259-a79432a51262" providerId="AD" clId="Web-{B8C39E6E-7FB9-4A7F-9714-5A96A255DB2D}" dt="2022-07-28T14:16:05.092" v="626" actId="20577"/>
        <pc:sldMkLst>
          <pc:docMk/>
          <pc:sldMk cId="3667846939" sldId="1919"/>
        </pc:sldMkLst>
        <pc:spChg chg="mod">
          <ac:chgData name="joanna" userId="S::joanna_moderntimesinc.com#ext#@lacmta.onmicrosoft.com::88324ac2-5a61-42fe-8259-a79432a51262" providerId="AD" clId="Web-{B8C39E6E-7FB9-4A7F-9714-5A96A255DB2D}" dt="2022-07-28T14:10:59.793" v="236" actId="20577"/>
          <ac:spMkLst>
            <pc:docMk/>
            <pc:sldMk cId="3667846939" sldId="1919"/>
            <ac:spMk id="2" creationId="{8C4C8AA8-A381-E327-9A63-74F533B714E9}"/>
          </ac:spMkLst>
        </pc:spChg>
        <pc:spChg chg="mod">
          <ac:chgData name="joanna" userId="S::joanna_moderntimesinc.com#ext#@lacmta.onmicrosoft.com::88324ac2-5a61-42fe-8259-a79432a51262" providerId="AD" clId="Web-{B8C39E6E-7FB9-4A7F-9714-5A96A255DB2D}" dt="2022-07-28T14:16:05.092" v="626" actId="20577"/>
          <ac:spMkLst>
            <pc:docMk/>
            <pc:sldMk cId="3667846939" sldId="1919"/>
            <ac:spMk id="3" creationId="{AF0C64EF-0A94-F5EB-4BF9-FD8552C9B226}"/>
          </ac:spMkLst>
        </pc:spChg>
      </pc:sldChg>
    </pc:docChg>
  </pc:docChgLst>
  <pc:docChgLst>
    <pc:chgData name="Walker, Marlon (James)" userId="S::walkermj@metro.net::1621923d-0471-43ba-b9e3-c7b293a86122" providerId="AD" clId="Web-{1396299C-4CB3-489C-B599-88BC77EBD388}"/>
    <pc:docChg chg="modSld">
      <pc:chgData name="Walker, Marlon (James)" userId="S::walkermj@metro.net::1621923d-0471-43ba-b9e3-c7b293a86122" providerId="AD" clId="Web-{1396299C-4CB3-489C-B599-88BC77EBD388}" dt="2022-08-03T17:28:25.765" v="6" actId="20577"/>
      <pc:docMkLst>
        <pc:docMk/>
      </pc:docMkLst>
      <pc:sldChg chg="modSp">
        <pc:chgData name="Walker, Marlon (James)" userId="S::walkermj@metro.net::1621923d-0471-43ba-b9e3-c7b293a86122" providerId="AD" clId="Web-{1396299C-4CB3-489C-B599-88BC77EBD388}" dt="2022-08-03T17:28:25.765" v="6" actId="20577"/>
        <pc:sldMkLst>
          <pc:docMk/>
          <pc:sldMk cId="978752901" sldId="1520"/>
        </pc:sldMkLst>
        <pc:spChg chg="mod">
          <ac:chgData name="Walker, Marlon (James)" userId="S::walkermj@metro.net::1621923d-0471-43ba-b9e3-c7b293a86122" providerId="AD" clId="Web-{1396299C-4CB3-489C-B599-88BC77EBD388}" dt="2022-08-03T17:28:12.390" v="2" actId="20577"/>
          <ac:spMkLst>
            <pc:docMk/>
            <pc:sldMk cId="978752901" sldId="1520"/>
            <ac:spMk id="7" creationId="{02320B02-5212-5E4C-BD44-36131F21E88C}"/>
          </ac:spMkLst>
        </pc:spChg>
        <pc:spChg chg="mod">
          <ac:chgData name="Walker, Marlon (James)" userId="S::walkermj@metro.net::1621923d-0471-43ba-b9e3-c7b293a86122" providerId="AD" clId="Web-{1396299C-4CB3-489C-B599-88BC77EBD388}" dt="2022-08-03T17:28:25.765" v="6" actId="20577"/>
          <ac:spMkLst>
            <pc:docMk/>
            <pc:sldMk cId="978752901" sldId="1520"/>
            <ac:spMk id="11" creationId="{486257EF-5E0B-E747-8D80-5DC570309237}"/>
          </ac:spMkLst>
        </pc:spChg>
      </pc:sldChg>
    </pc:docChg>
  </pc:docChgLst>
  <pc:docChgLst>
    <pc:chgData name="Robles, Glyssa" userId="S::roblesgl@metro.net::8c0e81a5-72c5-4713-b00a-be7bda27e58b" providerId="AD" clId="Web-{B3969928-6D16-D0B9-AD95-0715F255E090}"/>
    <pc:docChg chg="modSld">
      <pc:chgData name="Robles, Glyssa" userId="S::roblesgl@metro.net::8c0e81a5-72c5-4713-b00a-be7bda27e58b" providerId="AD" clId="Web-{B3969928-6D16-D0B9-AD95-0715F255E090}" dt="2022-07-27T23:48:38.282" v="21" actId="1076"/>
      <pc:docMkLst>
        <pc:docMk/>
      </pc:docMkLst>
      <pc:sldChg chg="modSp">
        <pc:chgData name="Robles, Glyssa" userId="S::roblesgl@metro.net::8c0e81a5-72c5-4713-b00a-be7bda27e58b" providerId="AD" clId="Web-{B3969928-6D16-D0B9-AD95-0715F255E090}" dt="2022-07-27T23:48:38.282" v="21" actId="1076"/>
        <pc:sldMkLst>
          <pc:docMk/>
          <pc:sldMk cId="1259691156" sldId="1868"/>
        </pc:sldMkLst>
        <pc:spChg chg="mod">
          <ac:chgData name="Robles, Glyssa" userId="S::roblesgl@metro.net::8c0e81a5-72c5-4713-b00a-be7bda27e58b" providerId="AD" clId="Web-{B3969928-6D16-D0B9-AD95-0715F255E090}" dt="2022-07-27T23:47:48.937" v="2" actId="20577"/>
          <ac:spMkLst>
            <pc:docMk/>
            <pc:sldMk cId="1259691156" sldId="1868"/>
            <ac:spMk id="10" creationId="{2E4191AA-F3EA-441A-B12F-1FD70C394A00}"/>
          </ac:spMkLst>
        </pc:spChg>
        <pc:spChg chg="mod">
          <ac:chgData name="Robles, Glyssa" userId="S::roblesgl@metro.net::8c0e81a5-72c5-4713-b00a-be7bda27e58b" providerId="AD" clId="Web-{B3969928-6D16-D0B9-AD95-0715F255E090}" dt="2022-07-27T23:48:06.563" v="11" actId="20577"/>
          <ac:spMkLst>
            <pc:docMk/>
            <pc:sldMk cId="1259691156" sldId="1868"/>
            <ac:spMk id="15" creationId="{DB7FA636-102F-4D1D-8D61-BAE581A6993E}"/>
          </ac:spMkLst>
        </pc:spChg>
        <pc:spChg chg="mod">
          <ac:chgData name="Robles, Glyssa" userId="S::roblesgl@metro.net::8c0e81a5-72c5-4713-b00a-be7bda27e58b" providerId="AD" clId="Web-{B3969928-6D16-D0B9-AD95-0715F255E090}" dt="2022-07-27T23:48:30.297" v="19" actId="20577"/>
          <ac:spMkLst>
            <pc:docMk/>
            <pc:sldMk cId="1259691156" sldId="1868"/>
            <ac:spMk id="16" creationId="{3EFE9712-9C32-489C-A89C-D4E58A178081}"/>
          </ac:spMkLst>
        </pc:spChg>
        <pc:picChg chg="mod">
          <ac:chgData name="Robles, Glyssa" userId="S::roblesgl@metro.net::8c0e81a5-72c5-4713-b00a-be7bda27e58b" providerId="AD" clId="Web-{B3969928-6D16-D0B9-AD95-0715F255E090}" dt="2022-07-27T23:48:38.282" v="21" actId="1076"/>
          <ac:picMkLst>
            <pc:docMk/>
            <pc:sldMk cId="1259691156" sldId="1868"/>
            <ac:picMk id="5" creationId="{A200E268-C458-4849-AD18-CA9E3CA672C5}"/>
          </ac:picMkLst>
        </pc:picChg>
        <pc:picChg chg="mod">
          <ac:chgData name="Robles, Glyssa" userId="S::roblesgl@metro.net::8c0e81a5-72c5-4713-b00a-be7bda27e58b" providerId="AD" clId="Web-{B3969928-6D16-D0B9-AD95-0715F255E090}" dt="2022-07-27T23:48:35.797" v="20" actId="1076"/>
          <ac:picMkLst>
            <pc:docMk/>
            <pc:sldMk cId="1259691156" sldId="1868"/>
            <ac:picMk id="6" creationId="{40860FFC-A8AA-4F20-9731-249876088A27}"/>
          </ac:picMkLst>
        </pc:picChg>
      </pc:sldChg>
    </pc:docChg>
  </pc:docChgLst>
  <pc:docChgLst>
    <pc:chgData name="Molen, Stephanie" userId="beca5967-3356-4b89-89b8-be57f19797ee" providerId="ADAL" clId="{A8DE8248-B299-4956-84AA-FB08E09A1004}"/>
    <pc:docChg chg="custSel addSld delSld modSld modSection">
      <pc:chgData name="Molen, Stephanie" userId="beca5967-3356-4b89-89b8-be57f19797ee" providerId="ADAL" clId="{A8DE8248-B299-4956-84AA-FB08E09A1004}" dt="2022-07-13T23:16:37.251" v="312" actId="255"/>
      <pc:docMkLst>
        <pc:docMk/>
      </pc:docMkLst>
      <pc:sldChg chg="modSp mod">
        <pc:chgData name="Molen, Stephanie" userId="beca5967-3356-4b89-89b8-be57f19797ee" providerId="ADAL" clId="{A8DE8248-B299-4956-84AA-FB08E09A1004}" dt="2022-07-13T23:16:37.251" v="312" actId="255"/>
        <pc:sldMkLst>
          <pc:docMk/>
          <pc:sldMk cId="4188083541" sldId="281"/>
        </pc:sldMkLst>
        <pc:spChg chg="mod">
          <ac:chgData name="Molen, Stephanie" userId="beca5967-3356-4b89-89b8-be57f19797ee" providerId="ADAL" clId="{A8DE8248-B299-4956-84AA-FB08E09A1004}" dt="2022-07-13T23:16:37.251" v="312" actId="255"/>
          <ac:spMkLst>
            <pc:docMk/>
            <pc:sldMk cId="4188083541" sldId="281"/>
            <ac:spMk id="11" creationId="{BB1E4A8D-9756-4F31-89D9-C2403F251744}"/>
          </ac:spMkLst>
        </pc:spChg>
      </pc:sldChg>
      <pc:sldChg chg="del">
        <pc:chgData name="Molen, Stephanie" userId="beca5967-3356-4b89-89b8-be57f19797ee" providerId="ADAL" clId="{A8DE8248-B299-4956-84AA-FB08E09A1004}" dt="2022-07-13T23:09:30.662" v="175" actId="47"/>
        <pc:sldMkLst>
          <pc:docMk/>
          <pc:sldMk cId="2249919483" sldId="614"/>
        </pc:sldMkLst>
      </pc:sldChg>
      <pc:sldChg chg="del">
        <pc:chgData name="Molen, Stephanie" userId="beca5967-3356-4b89-89b8-be57f19797ee" providerId="ADAL" clId="{A8DE8248-B299-4956-84AA-FB08E09A1004}" dt="2022-07-13T23:09:34.523" v="178" actId="47"/>
        <pc:sldMkLst>
          <pc:docMk/>
          <pc:sldMk cId="988779571" sldId="616"/>
        </pc:sldMkLst>
      </pc:sldChg>
      <pc:sldChg chg="del">
        <pc:chgData name="Molen, Stephanie" userId="beca5967-3356-4b89-89b8-be57f19797ee" providerId="ADAL" clId="{A8DE8248-B299-4956-84AA-FB08E09A1004}" dt="2022-07-13T23:09:33.561" v="177" actId="47"/>
        <pc:sldMkLst>
          <pc:docMk/>
          <pc:sldMk cId="3830334991" sldId="617"/>
        </pc:sldMkLst>
      </pc:sldChg>
      <pc:sldChg chg="del">
        <pc:chgData name="Molen, Stephanie" userId="beca5967-3356-4b89-89b8-be57f19797ee" providerId="ADAL" clId="{A8DE8248-B299-4956-84AA-FB08E09A1004}" dt="2022-07-13T23:09:31.548" v="176" actId="47"/>
        <pc:sldMkLst>
          <pc:docMk/>
          <pc:sldMk cId="2137870414" sldId="618"/>
        </pc:sldMkLst>
      </pc:sldChg>
      <pc:sldChg chg="del">
        <pc:chgData name="Molen, Stephanie" userId="beca5967-3356-4b89-89b8-be57f19797ee" providerId="ADAL" clId="{A8DE8248-B299-4956-84AA-FB08E09A1004}" dt="2022-07-13T23:09:36.065" v="179" actId="47"/>
        <pc:sldMkLst>
          <pc:docMk/>
          <pc:sldMk cId="3530074261" sldId="619"/>
        </pc:sldMkLst>
      </pc:sldChg>
      <pc:sldChg chg="del">
        <pc:chgData name="Molen, Stephanie" userId="beca5967-3356-4b89-89b8-be57f19797ee" providerId="ADAL" clId="{A8DE8248-B299-4956-84AA-FB08E09A1004}" dt="2022-07-13T23:09:38.070" v="181" actId="47"/>
        <pc:sldMkLst>
          <pc:docMk/>
          <pc:sldMk cId="59399751" sldId="620"/>
        </pc:sldMkLst>
      </pc:sldChg>
      <pc:sldChg chg="del">
        <pc:chgData name="Molen, Stephanie" userId="beca5967-3356-4b89-89b8-be57f19797ee" providerId="ADAL" clId="{A8DE8248-B299-4956-84AA-FB08E09A1004}" dt="2022-07-13T23:09:37.220" v="180" actId="47"/>
        <pc:sldMkLst>
          <pc:docMk/>
          <pc:sldMk cId="1451410818" sldId="621"/>
        </pc:sldMkLst>
      </pc:sldChg>
      <pc:sldChg chg="modSp mod">
        <pc:chgData name="Molen, Stephanie" userId="beca5967-3356-4b89-89b8-be57f19797ee" providerId="ADAL" clId="{A8DE8248-B299-4956-84AA-FB08E09A1004}" dt="2022-07-13T23:10:16.250" v="190" actId="20577"/>
        <pc:sldMkLst>
          <pc:docMk/>
          <pc:sldMk cId="978752901" sldId="1520"/>
        </pc:sldMkLst>
        <pc:spChg chg="mod">
          <ac:chgData name="Molen, Stephanie" userId="beca5967-3356-4b89-89b8-be57f19797ee" providerId="ADAL" clId="{A8DE8248-B299-4956-84AA-FB08E09A1004}" dt="2022-07-13T23:10:10.971" v="189" actId="20577"/>
          <ac:spMkLst>
            <pc:docMk/>
            <pc:sldMk cId="978752901" sldId="1520"/>
            <ac:spMk id="7" creationId="{02320B02-5212-5E4C-BD44-36131F21E88C}"/>
          </ac:spMkLst>
        </pc:spChg>
        <pc:spChg chg="mod">
          <ac:chgData name="Molen, Stephanie" userId="beca5967-3356-4b89-89b8-be57f19797ee" providerId="ADAL" clId="{A8DE8248-B299-4956-84AA-FB08E09A1004}" dt="2022-07-13T23:10:16.250" v="190" actId="20577"/>
          <ac:spMkLst>
            <pc:docMk/>
            <pc:sldMk cId="978752901" sldId="1520"/>
            <ac:spMk id="11" creationId="{486257EF-5E0B-E747-8D80-5DC570309237}"/>
          </ac:spMkLst>
        </pc:spChg>
      </pc:sldChg>
      <pc:sldChg chg="addSp delSp modSp mod">
        <pc:chgData name="Molen, Stephanie" userId="beca5967-3356-4b89-89b8-be57f19797ee" providerId="ADAL" clId="{A8DE8248-B299-4956-84AA-FB08E09A1004}" dt="2022-07-13T23:09:20.855" v="173" actId="1076"/>
        <pc:sldMkLst>
          <pc:docMk/>
          <pc:sldMk cId="422375512" sldId="1719"/>
        </pc:sldMkLst>
        <pc:spChg chg="add del mod">
          <ac:chgData name="Molen, Stephanie" userId="beca5967-3356-4b89-89b8-be57f19797ee" providerId="ADAL" clId="{A8DE8248-B299-4956-84AA-FB08E09A1004}" dt="2022-07-13T23:08:19.638" v="146"/>
          <ac:spMkLst>
            <pc:docMk/>
            <pc:sldMk cId="422375512" sldId="1719"/>
            <ac:spMk id="4" creationId="{B9640E37-1C74-B298-7BD8-32117DF538B2}"/>
          </ac:spMkLst>
        </pc:spChg>
        <pc:spChg chg="mod">
          <ac:chgData name="Molen, Stephanie" userId="beca5967-3356-4b89-89b8-be57f19797ee" providerId="ADAL" clId="{A8DE8248-B299-4956-84AA-FB08E09A1004}" dt="2022-07-13T23:09:20.855" v="173" actId="1076"/>
          <ac:spMkLst>
            <pc:docMk/>
            <pc:sldMk cId="422375512" sldId="1719"/>
            <ac:spMk id="5" creationId="{DDC4FABE-E264-554C-AFF6-FDF2807F72BB}"/>
          </ac:spMkLst>
        </pc:spChg>
        <pc:picChg chg="add mod">
          <ac:chgData name="Molen, Stephanie" userId="beca5967-3356-4b89-89b8-be57f19797ee" providerId="ADAL" clId="{A8DE8248-B299-4956-84AA-FB08E09A1004}" dt="2022-07-13T23:09:05.879" v="172" actId="1076"/>
          <ac:picMkLst>
            <pc:docMk/>
            <pc:sldMk cId="422375512" sldId="1719"/>
            <ac:picMk id="3" creationId="{A645A165-5B12-68D3-EEE9-A7102C3783A3}"/>
          </ac:picMkLst>
        </pc:picChg>
        <pc:picChg chg="del">
          <ac:chgData name="Molen, Stephanie" userId="beca5967-3356-4b89-89b8-be57f19797ee" providerId="ADAL" clId="{A8DE8248-B299-4956-84AA-FB08E09A1004}" dt="2022-07-13T23:03:06.023" v="1" actId="478"/>
          <ac:picMkLst>
            <pc:docMk/>
            <pc:sldMk cId="422375512" sldId="1719"/>
            <ac:picMk id="8" creationId="{EF910DB4-584F-EE42-B021-5167327546F9}"/>
          </ac:picMkLst>
        </pc:picChg>
      </pc:sldChg>
      <pc:sldChg chg="del">
        <pc:chgData name="Molen, Stephanie" userId="beca5967-3356-4b89-89b8-be57f19797ee" providerId="ADAL" clId="{A8DE8248-B299-4956-84AA-FB08E09A1004}" dt="2022-07-13T23:09:29.138" v="174" actId="47"/>
        <pc:sldMkLst>
          <pc:docMk/>
          <pc:sldMk cId="1782490161" sldId="1912"/>
        </pc:sldMkLst>
      </pc:sldChg>
      <pc:sldChg chg="del">
        <pc:chgData name="Molen, Stephanie" userId="beca5967-3356-4b89-89b8-be57f19797ee" providerId="ADAL" clId="{A8DE8248-B299-4956-84AA-FB08E09A1004}" dt="2022-07-13T23:09:42.217" v="182" actId="47"/>
        <pc:sldMkLst>
          <pc:docMk/>
          <pc:sldMk cId="332805120" sldId="1913"/>
        </pc:sldMkLst>
      </pc:sldChg>
      <pc:sldChg chg="add">
        <pc:chgData name="Molen, Stephanie" userId="beca5967-3356-4b89-89b8-be57f19797ee" providerId="ADAL" clId="{A8DE8248-B299-4956-84AA-FB08E09A1004}" dt="2022-07-13T23:03:02.015" v="0" actId="2890"/>
        <pc:sldMkLst>
          <pc:docMk/>
          <pc:sldMk cId="1427580448" sldId="1915"/>
        </pc:sldMkLst>
      </pc:sldChg>
      <pc:sldMasterChg chg="delSldLayout">
        <pc:chgData name="Molen, Stephanie" userId="beca5967-3356-4b89-89b8-be57f19797ee" providerId="ADAL" clId="{A8DE8248-B299-4956-84AA-FB08E09A1004}" dt="2022-07-13T23:09:29.138" v="174" actId="47"/>
        <pc:sldMasterMkLst>
          <pc:docMk/>
          <pc:sldMasterMk cId="1922316135" sldId="2147483672"/>
        </pc:sldMasterMkLst>
        <pc:sldLayoutChg chg="del">
          <pc:chgData name="Molen, Stephanie" userId="beca5967-3356-4b89-89b8-be57f19797ee" providerId="ADAL" clId="{A8DE8248-B299-4956-84AA-FB08E09A1004}" dt="2022-07-13T23:09:29.138" v="174" actId="47"/>
          <pc:sldLayoutMkLst>
            <pc:docMk/>
            <pc:sldMasterMk cId="1922316135" sldId="2147483672"/>
            <pc:sldLayoutMk cId="312322531" sldId="2147483814"/>
          </pc:sldLayoutMkLst>
        </pc:sldLayoutChg>
      </pc:sldMasterChg>
    </pc:docChg>
  </pc:docChgLst>
  <pc:docChgLst>
    <pc:chgData name="Chun, Eric" userId="ea5100b5-d86f-414d-b07a-cbf520e69cbc" providerId="ADAL" clId="{74370C5D-2F82-466C-9EED-D22970048F6E}"/>
    <pc:docChg chg="custSel modSld">
      <pc:chgData name="Chun, Eric" userId="ea5100b5-d86f-414d-b07a-cbf520e69cbc" providerId="ADAL" clId="{74370C5D-2F82-466C-9EED-D22970048F6E}" dt="2022-08-01T20:13:49.688" v="71" actId="27636"/>
      <pc:docMkLst>
        <pc:docMk/>
      </pc:docMkLst>
      <pc:sldChg chg="modSp">
        <pc:chgData name="Chun, Eric" userId="ea5100b5-d86f-414d-b07a-cbf520e69cbc" providerId="ADAL" clId="{74370C5D-2F82-466C-9EED-D22970048F6E}" dt="2022-08-01T18:19:56.361" v="70" actId="20577"/>
        <pc:sldMkLst>
          <pc:docMk/>
          <pc:sldMk cId="3972806769" sldId="1649"/>
        </pc:sldMkLst>
        <pc:spChg chg="mod">
          <ac:chgData name="Chun, Eric" userId="ea5100b5-d86f-414d-b07a-cbf520e69cbc" providerId="ADAL" clId="{74370C5D-2F82-466C-9EED-D22970048F6E}" dt="2022-08-01T18:18:49.584" v="14" actId="20577"/>
          <ac:spMkLst>
            <pc:docMk/>
            <pc:sldMk cId="3972806769" sldId="1649"/>
            <ac:spMk id="13" creationId="{B380F0D4-271A-426A-A53D-3A0CAFFB5C9C}"/>
          </ac:spMkLst>
        </pc:spChg>
        <pc:graphicFrameChg chg="mod">
          <ac:chgData name="Chun, Eric" userId="ea5100b5-d86f-414d-b07a-cbf520e69cbc" providerId="ADAL" clId="{74370C5D-2F82-466C-9EED-D22970048F6E}" dt="2022-08-01T18:19:56.361" v="70" actId="20577"/>
          <ac:graphicFrameMkLst>
            <pc:docMk/>
            <pc:sldMk cId="3972806769" sldId="1649"/>
            <ac:graphicFrameMk id="11" creationId="{3ECF948A-9FF2-4283-B89F-C32D389C7D1E}"/>
          </ac:graphicFrameMkLst>
        </pc:graphicFrameChg>
      </pc:sldChg>
      <pc:sldChg chg="modSp mod">
        <pc:chgData name="Chun, Eric" userId="ea5100b5-d86f-414d-b07a-cbf520e69cbc" providerId="ADAL" clId="{74370C5D-2F82-466C-9EED-D22970048F6E}" dt="2022-08-01T20:13:49.688" v="71" actId="27636"/>
        <pc:sldMkLst>
          <pc:docMk/>
          <pc:sldMk cId="2130205715" sldId="1928"/>
        </pc:sldMkLst>
        <pc:spChg chg="mod">
          <ac:chgData name="Chun, Eric" userId="ea5100b5-d86f-414d-b07a-cbf520e69cbc" providerId="ADAL" clId="{74370C5D-2F82-466C-9EED-D22970048F6E}" dt="2022-08-01T20:13:49.688" v="71" actId="27636"/>
          <ac:spMkLst>
            <pc:docMk/>
            <pc:sldMk cId="2130205715" sldId="1928"/>
            <ac:spMk id="2" creationId="{5E899D71-78A6-4E37-3BDA-2143694FBF90}"/>
          </ac:spMkLst>
        </pc:spChg>
      </pc:sldChg>
    </pc:docChg>
  </pc:docChgLst>
  <pc:docChgLst>
    <pc:chgData name="Donohue, Scott" userId="a17e03a6-93e0-4dc3-84dd-6438ecec02a0" providerId="ADAL" clId="{810AB3EA-8234-4C40-93E2-6F2C689E0D28}"/>
    <pc:docChg chg="addSld delSld modSld modSection">
      <pc:chgData name="Donohue, Scott" userId="a17e03a6-93e0-4dc3-84dd-6438ecec02a0" providerId="ADAL" clId="{810AB3EA-8234-4C40-93E2-6F2C689E0D28}" dt="2022-08-01T16:41:20.742" v="12"/>
      <pc:docMkLst>
        <pc:docMk/>
      </pc:docMkLst>
      <pc:sldChg chg="add">
        <pc:chgData name="Donohue, Scott" userId="a17e03a6-93e0-4dc3-84dd-6438ecec02a0" providerId="ADAL" clId="{810AB3EA-8234-4C40-93E2-6F2C689E0D28}" dt="2022-07-25T16:30:07.439" v="2"/>
        <pc:sldMkLst>
          <pc:docMk/>
          <pc:sldMk cId="0" sldId="260"/>
        </pc:sldMkLst>
      </pc:sldChg>
      <pc:sldChg chg="add">
        <pc:chgData name="Donohue, Scott" userId="a17e03a6-93e0-4dc3-84dd-6438ecec02a0" providerId="ADAL" clId="{810AB3EA-8234-4C40-93E2-6F2C689E0D28}" dt="2022-07-25T16:30:07.439" v="2"/>
        <pc:sldMkLst>
          <pc:docMk/>
          <pc:sldMk cId="0" sldId="261"/>
        </pc:sldMkLst>
      </pc:sldChg>
      <pc:sldChg chg="add">
        <pc:chgData name="Donohue, Scott" userId="a17e03a6-93e0-4dc3-84dd-6438ecec02a0" providerId="ADAL" clId="{810AB3EA-8234-4C40-93E2-6F2C689E0D28}" dt="2022-07-25T16:30:07.439" v="2"/>
        <pc:sldMkLst>
          <pc:docMk/>
          <pc:sldMk cId="0" sldId="262"/>
        </pc:sldMkLst>
      </pc:sldChg>
      <pc:sldChg chg="add">
        <pc:chgData name="Donohue, Scott" userId="a17e03a6-93e0-4dc3-84dd-6438ecec02a0" providerId="ADAL" clId="{810AB3EA-8234-4C40-93E2-6F2C689E0D28}" dt="2022-08-01T16:41:20.742" v="12"/>
        <pc:sldMkLst>
          <pc:docMk/>
          <pc:sldMk cId="305894085" sldId="1504"/>
        </pc:sldMkLst>
      </pc:sldChg>
      <pc:sldChg chg="add">
        <pc:chgData name="Donohue, Scott" userId="a17e03a6-93e0-4dc3-84dd-6438ecec02a0" providerId="ADAL" clId="{810AB3EA-8234-4C40-93E2-6F2C689E0D28}" dt="2022-08-01T16:41:20.742" v="12"/>
        <pc:sldMkLst>
          <pc:docMk/>
          <pc:sldMk cId="3056332444" sldId="1528"/>
        </pc:sldMkLst>
      </pc:sldChg>
      <pc:sldChg chg="add">
        <pc:chgData name="Donohue, Scott" userId="a17e03a6-93e0-4dc3-84dd-6438ecec02a0" providerId="ADAL" clId="{810AB3EA-8234-4C40-93E2-6F2C689E0D28}" dt="2022-08-01T16:41:20.742" v="12"/>
        <pc:sldMkLst>
          <pc:docMk/>
          <pc:sldMk cId="3267698562" sldId="1529"/>
        </pc:sldMkLst>
      </pc:sldChg>
      <pc:sldChg chg="del">
        <pc:chgData name="Donohue, Scott" userId="a17e03a6-93e0-4dc3-84dd-6438ecec02a0" providerId="ADAL" clId="{810AB3EA-8234-4C40-93E2-6F2C689E0D28}" dt="2022-07-25T16:27:50.896" v="0" actId="47"/>
        <pc:sldMkLst>
          <pc:docMk/>
          <pc:sldMk cId="3897090292" sldId="1530"/>
        </pc:sldMkLst>
      </pc:sldChg>
      <pc:sldChg chg="del">
        <pc:chgData name="Donohue, Scott" userId="a17e03a6-93e0-4dc3-84dd-6438ecec02a0" providerId="ADAL" clId="{810AB3EA-8234-4C40-93E2-6F2C689E0D28}" dt="2022-07-25T16:29:58.288" v="1" actId="47"/>
        <pc:sldMkLst>
          <pc:docMk/>
          <pc:sldMk cId="2451292578" sldId="1531"/>
        </pc:sldMkLst>
      </pc:sldChg>
      <pc:sldChg chg="add">
        <pc:chgData name="Donohue, Scott" userId="a17e03a6-93e0-4dc3-84dd-6438ecec02a0" providerId="ADAL" clId="{810AB3EA-8234-4C40-93E2-6F2C689E0D28}" dt="2022-08-01T16:41:20.742" v="12"/>
        <pc:sldMkLst>
          <pc:docMk/>
          <pc:sldMk cId="1424538122" sldId="1532"/>
        </pc:sldMkLst>
      </pc:sldChg>
      <pc:sldChg chg="add">
        <pc:chgData name="Donohue, Scott" userId="a17e03a6-93e0-4dc3-84dd-6438ecec02a0" providerId="ADAL" clId="{810AB3EA-8234-4C40-93E2-6F2C689E0D28}" dt="2022-08-01T16:41:20.742" v="12"/>
        <pc:sldMkLst>
          <pc:docMk/>
          <pc:sldMk cId="3320665844" sldId="1537"/>
        </pc:sldMkLst>
      </pc:sldChg>
      <pc:sldChg chg="add">
        <pc:chgData name="Donohue, Scott" userId="a17e03a6-93e0-4dc3-84dd-6438ecec02a0" providerId="ADAL" clId="{810AB3EA-8234-4C40-93E2-6F2C689E0D28}" dt="2022-08-01T16:41:20.742" v="12"/>
        <pc:sldMkLst>
          <pc:docMk/>
          <pc:sldMk cId="2752516295" sldId="1538"/>
        </pc:sldMkLst>
      </pc:sldChg>
      <pc:sldChg chg="add">
        <pc:chgData name="Donohue, Scott" userId="a17e03a6-93e0-4dc3-84dd-6438ecec02a0" providerId="ADAL" clId="{810AB3EA-8234-4C40-93E2-6F2C689E0D28}" dt="2022-08-01T16:41:20.742" v="12"/>
        <pc:sldMkLst>
          <pc:docMk/>
          <pc:sldMk cId="2393117675" sldId="1539"/>
        </pc:sldMkLst>
      </pc:sldChg>
      <pc:sldChg chg="add">
        <pc:chgData name="Donohue, Scott" userId="a17e03a6-93e0-4dc3-84dd-6438ecec02a0" providerId="ADAL" clId="{810AB3EA-8234-4C40-93E2-6F2C689E0D28}" dt="2022-08-01T16:41:20.742" v="12"/>
        <pc:sldMkLst>
          <pc:docMk/>
          <pc:sldMk cId="2815336002" sldId="1543"/>
        </pc:sldMkLst>
      </pc:sldChg>
      <pc:sldChg chg="add">
        <pc:chgData name="Donohue, Scott" userId="a17e03a6-93e0-4dc3-84dd-6438ecec02a0" providerId="ADAL" clId="{810AB3EA-8234-4C40-93E2-6F2C689E0D28}" dt="2022-08-01T16:41:20.742" v="12"/>
        <pc:sldMkLst>
          <pc:docMk/>
          <pc:sldMk cId="3305171700" sldId="1547"/>
        </pc:sldMkLst>
      </pc:sldChg>
      <pc:sldChg chg="add">
        <pc:chgData name="Donohue, Scott" userId="a17e03a6-93e0-4dc3-84dd-6438ecec02a0" providerId="ADAL" clId="{810AB3EA-8234-4C40-93E2-6F2C689E0D28}" dt="2022-08-01T16:41:20.742" v="12"/>
        <pc:sldMkLst>
          <pc:docMk/>
          <pc:sldMk cId="37611243" sldId="1548"/>
        </pc:sldMkLst>
      </pc:sldChg>
      <pc:sldChg chg="add">
        <pc:chgData name="Donohue, Scott" userId="a17e03a6-93e0-4dc3-84dd-6438ecec02a0" providerId="ADAL" clId="{810AB3EA-8234-4C40-93E2-6F2C689E0D28}" dt="2022-08-01T16:41:20.742" v="12"/>
        <pc:sldMkLst>
          <pc:docMk/>
          <pc:sldMk cId="1281830077" sldId="1549"/>
        </pc:sldMkLst>
      </pc:sldChg>
      <pc:sldChg chg="add">
        <pc:chgData name="Donohue, Scott" userId="a17e03a6-93e0-4dc3-84dd-6438ecec02a0" providerId="ADAL" clId="{810AB3EA-8234-4C40-93E2-6F2C689E0D28}" dt="2022-08-01T16:41:20.742" v="12"/>
        <pc:sldMkLst>
          <pc:docMk/>
          <pc:sldMk cId="1716572436" sldId="1550"/>
        </pc:sldMkLst>
      </pc:sldChg>
      <pc:sldChg chg="add">
        <pc:chgData name="Donohue, Scott" userId="a17e03a6-93e0-4dc3-84dd-6438ecec02a0" providerId="ADAL" clId="{810AB3EA-8234-4C40-93E2-6F2C689E0D28}" dt="2022-08-01T16:41:20.742" v="12"/>
        <pc:sldMkLst>
          <pc:docMk/>
          <pc:sldMk cId="2091240490" sldId="1551"/>
        </pc:sldMkLst>
      </pc:sldChg>
      <pc:sldChg chg="add">
        <pc:chgData name="Donohue, Scott" userId="a17e03a6-93e0-4dc3-84dd-6438ecec02a0" providerId="ADAL" clId="{810AB3EA-8234-4C40-93E2-6F2C689E0D28}" dt="2022-08-01T16:41:20.742" v="12"/>
        <pc:sldMkLst>
          <pc:docMk/>
          <pc:sldMk cId="1251599198" sldId="1552"/>
        </pc:sldMkLst>
      </pc:sldChg>
      <pc:sldChg chg="del">
        <pc:chgData name="Donohue, Scott" userId="a17e03a6-93e0-4dc3-84dd-6438ecec02a0" providerId="ADAL" clId="{810AB3EA-8234-4C40-93E2-6F2C689E0D28}" dt="2022-07-25T16:59:54.837" v="9" actId="47"/>
        <pc:sldMkLst>
          <pc:docMk/>
          <pc:sldMk cId="2818258123" sldId="1584"/>
        </pc:sldMkLst>
      </pc:sldChg>
      <pc:sldChg chg="add del">
        <pc:chgData name="Donohue, Scott" userId="a17e03a6-93e0-4dc3-84dd-6438ecec02a0" providerId="ADAL" clId="{810AB3EA-8234-4C40-93E2-6F2C689E0D28}" dt="2022-07-25T17:00:19.346" v="10"/>
        <pc:sldMkLst>
          <pc:docMk/>
          <pc:sldMk cId="1308377258" sldId="1805"/>
        </pc:sldMkLst>
      </pc:sldChg>
      <pc:sldChg chg="add del">
        <pc:chgData name="Donohue, Scott" userId="a17e03a6-93e0-4dc3-84dd-6438ecec02a0" providerId="ADAL" clId="{810AB3EA-8234-4C40-93E2-6F2C689E0D28}" dt="2022-07-25T17:00:19.346" v="10"/>
        <pc:sldMkLst>
          <pc:docMk/>
          <pc:sldMk cId="3103265355" sldId="1806"/>
        </pc:sldMkLst>
      </pc:sldChg>
      <pc:sldChg chg="del">
        <pc:chgData name="Donohue, Scott" userId="a17e03a6-93e0-4dc3-84dd-6438ecec02a0" providerId="ADAL" clId="{810AB3EA-8234-4C40-93E2-6F2C689E0D28}" dt="2022-07-25T16:32:14.645" v="8" actId="47"/>
        <pc:sldMkLst>
          <pc:docMk/>
          <pc:sldMk cId="180200809" sldId="1807"/>
        </pc:sldMkLst>
      </pc:sldChg>
      <pc:sldChg chg="add del">
        <pc:chgData name="Donohue, Scott" userId="a17e03a6-93e0-4dc3-84dd-6438ecec02a0" providerId="ADAL" clId="{810AB3EA-8234-4C40-93E2-6F2C689E0D28}" dt="2022-07-25T17:00:19.346" v="10"/>
        <pc:sldMkLst>
          <pc:docMk/>
          <pc:sldMk cId="2065706221" sldId="1824"/>
        </pc:sldMkLst>
      </pc:sldChg>
      <pc:sldChg chg="add del">
        <pc:chgData name="Donohue, Scott" userId="a17e03a6-93e0-4dc3-84dd-6438ecec02a0" providerId="ADAL" clId="{810AB3EA-8234-4C40-93E2-6F2C689E0D28}" dt="2022-07-25T17:00:19.346" v="10"/>
        <pc:sldMkLst>
          <pc:docMk/>
          <pc:sldMk cId="1791111520" sldId="1828"/>
        </pc:sldMkLst>
      </pc:sldChg>
      <pc:sldChg chg="del">
        <pc:chgData name="Donohue, Scott" userId="a17e03a6-93e0-4dc3-84dd-6438ecec02a0" providerId="ADAL" clId="{810AB3EA-8234-4C40-93E2-6F2C689E0D28}" dt="2022-07-25T16:32:09.164" v="7" actId="47"/>
        <pc:sldMkLst>
          <pc:docMk/>
          <pc:sldMk cId="2449275230" sldId="1833"/>
        </pc:sldMkLst>
      </pc:sldChg>
      <pc:sldChg chg="del">
        <pc:chgData name="Donohue, Scott" userId="a17e03a6-93e0-4dc3-84dd-6438ecec02a0" providerId="ADAL" clId="{810AB3EA-8234-4C40-93E2-6F2C689E0D28}" dt="2022-07-25T16:32:07.447" v="6" actId="47"/>
        <pc:sldMkLst>
          <pc:docMk/>
          <pc:sldMk cId="3497208630" sldId="1835"/>
        </pc:sldMkLst>
      </pc:sldChg>
      <pc:sldChg chg="add del">
        <pc:chgData name="Donohue, Scott" userId="a17e03a6-93e0-4dc3-84dd-6438ecec02a0" providerId="ADAL" clId="{810AB3EA-8234-4C40-93E2-6F2C689E0D28}" dt="2022-07-25T16:31:52.089" v="5"/>
        <pc:sldMkLst>
          <pc:docMk/>
          <pc:sldMk cId="0" sldId="1916"/>
        </pc:sldMkLst>
      </pc:sldChg>
      <pc:sldChg chg="add">
        <pc:chgData name="Donohue, Scott" userId="a17e03a6-93e0-4dc3-84dd-6438ecec02a0" providerId="ADAL" clId="{810AB3EA-8234-4C40-93E2-6F2C689E0D28}" dt="2022-07-25T17:00:19.346" v="10"/>
        <pc:sldMkLst>
          <pc:docMk/>
          <pc:sldMk cId="893640493" sldId="1917"/>
        </pc:sldMkLst>
      </pc:sldChg>
      <pc:sldChg chg="add">
        <pc:chgData name="Donohue, Scott" userId="a17e03a6-93e0-4dc3-84dd-6438ecec02a0" providerId="ADAL" clId="{810AB3EA-8234-4C40-93E2-6F2C689E0D28}" dt="2022-07-25T17:00:37.705" v="11"/>
        <pc:sldMkLst>
          <pc:docMk/>
          <pc:sldMk cId="112015345" sldId="1918"/>
        </pc:sldMkLst>
      </pc:sldChg>
    </pc:docChg>
  </pc:docChgLst>
  <pc:docChgLst>
    <pc:chgData name="Donohue, Scott" userId="S::scott.donohue_stsjv.com#ext#@lacmta.onmicrosoft.com::e48900f4-8e53-4bde-ab8f-b35862336125" providerId="AD" clId="Web-{917E57CE-16AB-474B-9976-389C22655797}"/>
    <pc:docChg chg="delSld modSection">
      <pc:chgData name="Donohue, Scott" userId="S::scott.donohue_stsjv.com#ext#@lacmta.onmicrosoft.com::e48900f4-8e53-4bde-ab8f-b35862336125" providerId="AD" clId="Web-{917E57CE-16AB-474B-9976-389C22655797}" dt="2022-07-25T16:22:52.281" v="1"/>
      <pc:docMkLst>
        <pc:docMk/>
      </pc:docMkLst>
      <pc:sldChg chg="del">
        <pc:chgData name="Donohue, Scott" userId="S::scott.donohue_stsjv.com#ext#@lacmta.onmicrosoft.com::e48900f4-8e53-4bde-ab8f-b35862336125" providerId="AD" clId="Web-{917E57CE-16AB-474B-9976-389C22655797}" dt="2022-07-25T16:22:51.249" v="0"/>
        <pc:sldMkLst>
          <pc:docMk/>
          <pc:sldMk cId="418749034" sldId="1536"/>
        </pc:sldMkLst>
      </pc:sldChg>
      <pc:sldChg chg="del">
        <pc:chgData name="Donohue, Scott" userId="S::scott.donohue_stsjv.com#ext#@lacmta.onmicrosoft.com::e48900f4-8e53-4bde-ab8f-b35862336125" providerId="AD" clId="Web-{917E57CE-16AB-474B-9976-389C22655797}" dt="2022-07-25T16:22:52.281" v="1"/>
        <pc:sldMkLst>
          <pc:docMk/>
          <pc:sldMk cId="2465400273" sldId="1888"/>
        </pc:sldMkLst>
      </pc:sldChg>
    </pc:docChg>
  </pc:docChgLst>
  <pc:docChgLst>
    <pc:chgData name="Lake, Mindy" userId="S::lakem@metro.net::2f1ee363-b198-4082-8283-d77a29bbaebf" providerId="AD" clId="Web-{26A92B66-191F-4D0D-BBBD-0D04DCC4397C}"/>
    <pc:docChg chg="modSld">
      <pc:chgData name="Lake, Mindy" userId="S::lakem@metro.net::2f1ee363-b198-4082-8283-d77a29bbaebf" providerId="AD" clId="Web-{26A92B66-191F-4D0D-BBBD-0D04DCC4397C}" dt="2022-08-03T17:58:02.289" v="12" actId="20577"/>
      <pc:docMkLst>
        <pc:docMk/>
      </pc:docMkLst>
      <pc:sldChg chg="modSp">
        <pc:chgData name="Lake, Mindy" userId="S::lakem@metro.net::2f1ee363-b198-4082-8283-d77a29bbaebf" providerId="AD" clId="Web-{26A92B66-191F-4D0D-BBBD-0D04DCC4397C}" dt="2022-08-03T17:58:02.289" v="12" actId="20577"/>
        <pc:sldMkLst>
          <pc:docMk/>
          <pc:sldMk cId="917407435" sldId="1814"/>
        </pc:sldMkLst>
        <pc:spChg chg="mod">
          <ac:chgData name="Lake, Mindy" userId="S::lakem@metro.net::2f1ee363-b198-4082-8283-d77a29bbaebf" providerId="AD" clId="Web-{26A92B66-191F-4D0D-BBBD-0D04DCC4397C}" dt="2022-08-03T17:58:02.289" v="12" actId="20577"/>
          <ac:spMkLst>
            <pc:docMk/>
            <pc:sldMk cId="917407435" sldId="1814"/>
            <ac:spMk id="2" creationId="{8ECF11E5-A260-451C-8FF2-98B39C45C384}"/>
          </ac:spMkLst>
        </pc:spChg>
      </pc:sldChg>
    </pc:docChg>
  </pc:docChgLst>
  <pc:docChgLst>
    <pc:chgData name="Robles, Glyssa" userId="S::roblesgl@metro.net::8c0e81a5-72c5-4713-b00a-be7bda27e58b" providerId="AD" clId="Web-{C0702B4B-8B5E-733D-BF36-6A30EEBD6FEE}"/>
    <pc:docChg chg="modSld">
      <pc:chgData name="Robles, Glyssa" userId="S::roblesgl@metro.net::8c0e81a5-72c5-4713-b00a-be7bda27e58b" providerId="AD" clId="Web-{C0702B4B-8B5E-733D-BF36-6A30EEBD6FEE}" dt="2022-07-28T22:09:55.537" v="64" actId="1076"/>
      <pc:docMkLst>
        <pc:docMk/>
      </pc:docMkLst>
      <pc:sldChg chg="addSp modSp">
        <pc:chgData name="Robles, Glyssa" userId="S::roblesgl@metro.net::8c0e81a5-72c5-4713-b00a-be7bda27e58b" providerId="AD" clId="Web-{C0702B4B-8B5E-733D-BF36-6A30EEBD6FEE}" dt="2022-07-28T22:09:55.537" v="64" actId="1076"/>
        <pc:sldMkLst>
          <pc:docMk/>
          <pc:sldMk cId="3600007347" sldId="1847"/>
        </pc:sldMkLst>
        <pc:spChg chg="add mod">
          <ac:chgData name="Robles, Glyssa" userId="S::roblesgl@metro.net::8c0e81a5-72c5-4713-b00a-be7bda27e58b" providerId="AD" clId="Web-{C0702B4B-8B5E-733D-BF36-6A30EEBD6FEE}" dt="2022-07-28T22:09:55.537" v="64" actId="1076"/>
          <ac:spMkLst>
            <pc:docMk/>
            <pc:sldMk cId="3600007347" sldId="1847"/>
            <ac:spMk id="3" creationId="{B22AAE8E-CBE6-D35A-F051-80826CA8FF2E}"/>
          </ac:spMkLst>
        </pc:spChg>
        <pc:spChg chg="mod">
          <ac:chgData name="Robles, Glyssa" userId="S::roblesgl@metro.net::8c0e81a5-72c5-4713-b00a-be7bda27e58b" providerId="AD" clId="Web-{C0702B4B-8B5E-733D-BF36-6A30EEBD6FEE}" dt="2022-07-28T22:09:13.677" v="14" actId="1076"/>
          <ac:spMkLst>
            <pc:docMk/>
            <pc:sldMk cId="3600007347" sldId="1847"/>
            <ac:spMk id="10" creationId="{73DE96A9-5AAB-4D31-B0D8-1F320B6B6458}"/>
          </ac:spMkLst>
        </pc:spChg>
        <pc:picChg chg="mod">
          <ac:chgData name="Robles, Glyssa" userId="S::roblesgl@metro.net::8c0e81a5-72c5-4713-b00a-be7bda27e58b" providerId="AD" clId="Web-{C0702B4B-8B5E-733D-BF36-6A30EEBD6FEE}" dt="2022-07-28T22:09:19.083" v="15" actId="1076"/>
          <ac:picMkLst>
            <pc:docMk/>
            <pc:sldMk cId="3600007347" sldId="1847"/>
            <ac:picMk id="6" creationId="{3A657CC3-AB6A-4960-AD82-107743A6FD18}"/>
          </ac:picMkLst>
        </pc:picChg>
      </pc:sldChg>
    </pc:docChg>
  </pc:docChgLst>
  <pc:docChgLst>
    <pc:chgData name="Matt Evans" userId="04643b90-d911-421a-bab1-d3ce8e4b2d5f" providerId="ADAL" clId="{D02B231D-5A9F-43A5-846D-2BA0170E1E0C}"/>
    <pc:docChg chg="undo redo custSel addSld delSld modSld modSection">
      <pc:chgData name="Matt Evans" userId="04643b90-d911-421a-bab1-d3ce8e4b2d5f" providerId="ADAL" clId="{D02B231D-5A9F-43A5-846D-2BA0170E1E0C}" dt="2022-07-29T23:16:11.159" v="527" actId="1076"/>
      <pc:docMkLst>
        <pc:docMk/>
      </pc:docMkLst>
      <pc:sldChg chg="del">
        <pc:chgData name="Matt Evans" userId="04643b90-d911-421a-bab1-d3ce8e4b2d5f" providerId="ADAL" clId="{D02B231D-5A9F-43A5-846D-2BA0170E1E0C}" dt="2022-07-29T23:15:20.010" v="520" actId="2696"/>
        <pc:sldMkLst>
          <pc:docMk/>
          <pc:sldMk cId="690891663" sldId="1598"/>
        </pc:sldMkLst>
      </pc:sldChg>
      <pc:sldChg chg="addSp modSp mod">
        <pc:chgData name="Matt Evans" userId="04643b90-d911-421a-bab1-d3ce8e4b2d5f" providerId="ADAL" clId="{D02B231D-5A9F-43A5-846D-2BA0170E1E0C}" dt="2022-07-29T23:08:08.320" v="487" actId="14100"/>
        <pc:sldMkLst>
          <pc:docMk/>
          <pc:sldMk cId="3037804083" sldId="1645"/>
        </pc:sldMkLst>
        <pc:spChg chg="mod">
          <ac:chgData name="Matt Evans" userId="04643b90-d911-421a-bab1-d3ce8e4b2d5f" providerId="ADAL" clId="{D02B231D-5A9F-43A5-846D-2BA0170E1E0C}" dt="2022-07-29T23:06:50.697" v="380" actId="1076"/>
          <ac:spMkLst>
            <pc:docMk/>
            <pc:sldMk cId="3037804083" sldId="1645"/>
            <ac:spMk id="3" creationId="{9782CBD3-020E-41EF-8FCC-C985AE30C160}"/>
          </ac:spMkLst>
        </pc:spChg>
        <pc:spChg chg="add mod">
          <ac:chgData name="Matt Evans" userId="04643b90-d911-421a-bab1-d3ce8e4b2d5f" providerId="ADAL" clId="{D02B231D-5A9F-43A5-846D-2BA0170E1E0C}" dt="2022-07-29T23:08:08.320" v="487" actId="14100"/>
          <ac:spMkLst>
            <pc:docMk/>
            <pc:sldMk cId="3037804083" sldId="1645"/>
            <ac:spMk id="4" creationId="{CF1A1C61-BEB3-49E7-9403-041C0A5E9A43}"/>
          </ac:spMkLst>
        </pc:spChg>
        <pc:picChg chg="mod">
          <ac:chgData name="Matt Evans" userId="04643b90-d911-421a-bab1-d3ce8e4b2d5f" providerId="ADAL" clId="{D02B231D-5A9F-43A5-846D-2BA0170E1E0C}" dt="2022-07-29T23:06:45.498" v="379" actId="1076"/>
          <ac:picMkLst>
            <pc:docMk/>
            <pc:sldMk cId="3037804083" sldId="1645"/>
            <ac:picMk id="1026" creationId="{03997D0F-2A08-4174-B36B-BB2F1BA2C80F}"/>
          </ac:picMkLst>
        </pc:picChg>
      </pc:sldChg>
      <pc:sldChg chg="del">
        <pc:chgData name="Matt Evans" userId="04643b90-d911-421a-bab1-d3ce8e4b2d5f" providerId="ADAL" clId="{D02B231D-5A9F-43A5-846D-2BA0170E1E0C}" dt="2022-07-29T19:50:45.253" v="136" actId="2696"/>
        <pc:sldMkLst>
          <pc:docMk/>
          <pc:sldMk cId="2967677016" sldId="1725"/>
        </pc:sldMkLst>
      </pc:sldChg>
      <pc:sldChg chg="del">
        <pc:chgData name="Matt Evans" userId="04643b90-d911-421a-bab1-d3ce8e4b2d5f" providerId="ADAL" clId="{D02B231D-5A9F-43A5-846D-2BA0170E1E0C}" dt="2022-07-29T19:52:43.854" v="142" actId="2696"/>
        <pc:sldMkLst>
          <pc:docMk/>
          <pc:sldMk cId="1633943981" sldId="1815"/>
        </pc:sldMkLst>
      </pc:sldChg>
      <pc:sldChg chg="del">
        <pc:chgData name="Matt Evans" userId="04643b90-d911-421a-bab1-d3ce8e4b2d5f" providerId="ADAL" clId="{D02B231D-5A9F-43A5-846D-2BA0170E1E0C}" dt="2022-07-29T23:15:23.344" v="521" actId="2696"/>
        <pc:sldMkLst>
          <pc:docMk/>
          <pc:sldMk cId="2103797650" sldId="1821"/>
        </pc:sldMkLst>
      </pc:sldChg>
      <pc:sldChg chg="modSp mod">
        <pc:chgData name="Matt Evans" userId="04643b90-d911-421a-bab1-d3ce8e4b2d5f" providerId="ADAL" clId="{D02B231D-5A9F-43A5-846D-2BA0170E1E0C}" dt="2022-07-29T19:49:56.625" v="135" actId="6549"/>
        <pc:sldMkLst>
          <pc:docMk/>
          <pc:sldMk cId="757128628" sldId="1825"/>
        </pc:sldMkLst>
        <pc:spChg chg="mod">
          <ac:chgData name="Matt Evans" userId="04643b90-d911-421a-bab1-d3ce8e4b2d5f" providerId="ADAL" clId="{D02B231D-5A9F-43A5-846D-2BA0170E1E0C}" dt="2022-07-29T19:49:56.625" v="135" actId="6549"/>
          <ac:spMkLst>
            <pc:docMk/>
            <pc:sldMk cId="757128628" sldId="1825"/>
            <ac:spMk id="6" creationId="{B8961B3C-3E74-4C1E-B0E4-A67F387D14CA}"/>
          </ac:spMkLst>
        </pc:spChg>
      </pc:sldChg>
      <pc:sldChg chg="del">
        <pc:chgData name="Matt Evans" userId="04643b90-d911-421a-bab1-d3ce8e4b2d5f" providerId="ADAL" clId="{D02B231D-5A9F-43A5-846D-2BA0170E1E0C}" dt="2022-07-29T19:51:55.927" v="140" actId="2696"/>
        <pc:sldMkLst>
          <pc:docMk/>
          <pc:sldMk cId="3945050548" sldId="1827"/>
        </pc:sldMkLst>
      </pc:sldChg>
      <pc:sldChg chg="modSp mod">
        <pc:chgData name="Matt Evans" userId="04643b90-d911-421a-bab1-d3ce8e4b2d5f" providerId="ADAL" clId="{D02B231D-5A9F-43A5-846D-2BA0170E1E0C}" dt="2022-07-29T23:10:28.874" v="514" actId="20577"/>
        <pc:sldMkLst>
          <pc:docMk/>
          <pc:sldMk cId="1594514519" sldId="1838"/>
        </pc:sldMkLst>
        <pc:spChg chg="mod">
          <ac:chgData name="Matt Evans" userId="04643b90-d911-421a-bab1-d3ce8e4b2d5f" providerId="ADAL" clId="{D02B231D-5A9F-43A5-846D-2BA0170E1E0C}" dt="2022-07-29T23:10:28.874" v="514" actId="20577"/>
          <ac:spMkLst>
            <pc:docMk/>
            <pc:sldMk cId="1594514519" sldId="1838"/>
            <ac:spMk id="6" creationId="{3D92C397-29AD-4E1B-BF16-FA59A40C5B9D}"/>
          </ac:spMkLst>
        </pc:spChg>
      </pc:sldChg>
      <pc:sldChg chg="del">
        <pc:chgData name="Matt Evans" userId="04643b90-d911-421a-bab1-d3ce8e4b2d5f" providerId="ADAL" clId="{D02B231D-5A9F-43A5-846D-2BA0170E1E0C}" dt="2022-07-29T23:15:33.789" v="523" actId="2696"/>
        <pc:sldMkLst>
          <pc:docMk/>
          <pc:sldMk cId="1658632546" sldId="1840"/>
        </pc:sldMkLst>
      </pc:sldChg>
      <pc:sldChg chg="del">
        <pc:chgData name="Matt Evans" userId="04643b90-d911-421a-bab1-d3ce8e4b2d5f" providerId="ADAL" clId="{D02B231D-5A9F-43A5-846D-2BA0170E1E0C}" dt="2022-07-29T19:52:49.872" v="143" actId="2696"/>
        <pc:sldMkLst>
          <pc:docMk/>
          <pc:sldMk cId="2640927453" sldId="1883"/>
        </pc:sldMkLst>
      </pc:sldChg>
      <pc:sldChg chg="del">
        <pc:chgData name="Matt Evans" userId="04643b90-d911-421a-bab1-d3ce8e4b2d5f" providerId="ADAL" clId="{D02B231D-5A9F-43A5-846D-2BA0170E1E0C}" dt="2022-07-29T19:53:00.966" v="144" actId="2696"/>
        <pc:sldMkLst>
          <pc:docMk/>
          <pc:sldMk cId="1636543780" sldId="1897"/>
        </pc:sldMkLst>
      </pc:sldChg>
      <pc:sldChg chg="modSp mod">
        <pc:chgData name="Matt Evans" userId="04643b90-d911-421a-bab1-d3ce8e4b2d5f" providerId="ADAL" clId="{D02B231D-5A9F-43A5-846D-2BA0170E1E0C}" dt="2022-07-29T22:14:57.305" v="199" actId="20577"/>
        <pc:sldMkLst>
          <pc:docMk/>
          <pc:sldMk cId="3402078925" sldId="1898"/>
        </pc:sldMkLst>
        <pc:spChg chg="mod">
          <ac:chgData name="Matt Evans" userId="04643b90-d911-421a-bab1-d3ce8e4b2d5f" providerId="ADAL" clId="{D02B231D-5A9F-43A5-846D-2BA0170E1E0C}" dt="2022-07-29T22:14:57.305" v="199" actId="20577"/>
          <ac:spMkLst>
            <pc:docMk/>
            <pc:sldMk cId="3402078925" sldId="1898"/>
            <ac:spMk id="7" creationId="{4C90460A-B5A2-4CC1-A591-54D7ADF6F70A}"/>
          </ac:spMkLst>
        </pc:spChg>
      </pc:sldChg>
      <pc:sldChg chg="del">
        <pc:chgData name="Matt Evans" userId="04643b90-d911-421a-bab1-d3ce8e4b2d5f" providerId="ADAL" clId="{D02B231D-5A9F-43A5-846D-2BA0170E1E0C}" dt="2022-07-29T22:22:16.769" v="200" actId="2696"/>
        <pc:sldMkLst>
          <pc:docMk/>
          <pc:sldMk cId="1012317882" sldId="1899"/>
        </pc:sldMkLst>
      </pc:sldChg>
      <pc:sldChg chg="del">
        <pc:chgData name="Matt Evans" userId="04643b90-d911-421a-bab1-d3ce8e4b2d5f" providerId="ADAL" clId="{D02B231D-5A9F-43A5-846D-2BA0170E1E0C}" dt="2022-07-29T22:32:54.660" v="250" actId="2696"/>
        <pc:sldMkLst>
          <pc:docMk/>
          <pc:sldMk cId="3158695926" sldId="1900"/>
        </pc:sldMkLst>
      </pc:sldChg>
      <pc:sldChg chg="del">
        <pc:chgData name="Matt Evans" userId="04643b90-d911-421a-bab1-d3ce8e4b2d5f" providerId="ADAL" clId="{D02B231D-5A9F-43A5-846D-2BA0170E1E0C}" dt="2022-07-29T23:15:30.539" v="522" actId="2696"/>
        <pc:sldMkLst>
          <pc:docMk/>
          <pc:sldMk cId="3297565360" sldId="1901"/>
        </pc:sldMkLst>
      </pc:sldChg>
      <pc:sldChg chg="del">
        <pc:chgData name="Matt Evans" userId="04643b90-d911-421a-bab1-d3ce8e4b2d5f" providerId="ADAL" clId="{D02B231D-5A9F-43A5-846D-2BA0170E1E0C}" dt="2022-07-29T23:15:36.227" v="524" actId="2696"/>
        <pc:sldMkLst>
          <pc:docMk/>
          <pc:sldMk cId="3801628323" sldId="1902"/>
        </pc:sldMkLst>
      </pc:sldChg>
      <pc:sldChg chg="del">
        <pc:chgData name="Matt Evans" userId="04643b90-d911-421a-bab1-d3ce8e4b2d5f" providerId="ADAL" clId="{D02B231D-5A9F-43A5-846D-2BA0170E1E0C}" dt="2022-07-29T23:15:40.464" v="525" actId="2696"/>
        <pc:sldMkLst>
          <pc:docMk/>
          <pc:sldMk cId="3775317588" sldId="1903"/>
        </pc:sldMkLst>
      </pc:sldChg>
      <pc:sldChg chg="del">
        <pc:chgData name="Matt Evans" userId="04643b90-d911-421a-bab1-d3ce8e4b2d5f" providerId="ADAL" clId="{D02B231D-5A9F-43A5-846D-2BA0170E1E0C}" dt="2022-07-29T23:15:43.926" v="526" actId="2696"/>
        <pc:sldMkLst>
          <pc:docMk/>
          <pc:sldMk cId="1023446506" sldId="1904"/>
        </pc:sldMkLst>
      </pc:sldChg>
      <pc:sldChg chg="addSp delSp modSp mod">
        <pc:chgData name="Matt Evans" userId="04643b90-d911-421a-bab1-d3ce8e4b2d5f" providerId="ADAL" clId="{D02B231D-5A9F-43A5-846D-2BA0170E1E0C}" dt="2022-07-29T22:28:43.406" v="222" actId="14100"/>
        <pc:sldMkLst>
          <pc:docMk/>
          <pc:sldMk cId="1528178133" sldId="1912"/>
        </pc:sldMkLst>
        <pc:spChg chg="mod">
          <ac:chgData name="Matt Evans" userId="04643b90-d911-421a-bab1-d3ce8e4b2d5f" providerId="ADAL" clId="{D02B231D-5A9F-43A5-846D-2BA0170E1E0C}" dt="2022-07-29T22:27:35.024" v="208" actId="14100"/>
          <ac:spMkLst>
            <pc:docMk/>
            <pc:sldMk cId="1528178133" sldId="1912"/>
            <ac:spMk id="13" creationId="{6151CE85-CE96-4D25-8EF4-75AA87A9722E}"/>
          </ac:spMkLst>
        </pc:spChg>
        <pc:spChg chg="mod">
          <ac:chgData name="Matt Evans" userId="04643b90-d911-421a-bab1-d3ce8e4b2d5f" providerId="ADAL" clId="{D02B231D-5A9F-43A5-846D-2BA0170E1E0C}" dt="2022-07-29T22:27:45.984" v="212" actId="1076"/>
          <ac:spMkLst>
            <pc:docMk/>
            <pc:sldMk cId="1528178133" sldId="1912"/>
            <ac:spMk id="14" creationId="{5B73C932-ADB6-48FE-B4DA-72D9385831D8}"/>
          </ac:spMkLst>
        </pc:spChg>
        <pc:picChg chg="add del mod">
          <ac:chgData name="Matt Evans" userId="04643b90-d911-421a-bab1-d3ce8e4b2d5f" providerId="ADAL" clId="{D02B231D-5A9F-43A5-846D-2BA0170E1E0C}" dt="2022-07-29T22:28:21.124" v="214" actId="478"/>
          <ac:picMkLst>
            <pc:docMk/>
            <pc:sldMk cId="1528178133" sldId="1912"/>
            <ac:picMk id="5" creationId="{A4BEDCD5-EB37-43E9-87F2-815839ED8277}"/>
          </ac:picMkLst>
        </pc:picChg>
        <pc:picChg chg="del">
          <ac:chgData name="Matt Evans" userId="04643b90-d911-421a-bab1-d3ce8e4b2d5f" providerId="ADAL" clId="{D02B231D-5A9F-43A5-846D-2BA0170E1E0C}" dt="2022-07-29T22:26:51.136" v="201" actId="478"/>
          <ac:picMkLst>
            <pc:docMk/>
            <pc:sldMk cId="1528178133" sldId="1912"/>
            <ac:picMk id="7" creationId="{FD0994DC-1ED7-429C-A541-B98331D4EF4C}"/>
          </ac:picMkLst>
        </pc:picChg>
        <pc:picChg chg="add mod">
          <ac:chgData name="Matt Evans" userId="04643b90-d911-421a-bab1-d3ce8e4b2d5f" providerId="ADAL" clId="{D02B231D-5A9F-43A5-846D-2BA0170E1E0C}" dt="2022-07-29T22:28:43.406" v="222" actId="14100"/>
          <ac:picMkLst>
            <pc:docMk/>
            <pc:sldMk cId="1528178133" sldId="1912"/>
            <ac:picMk id="8" creationId="{0CE02492-944E-4FA1-8B08-3FBBE26721F5}"/>
          </ac:picMkLst>
        </pc:picChg>
      </pc:sldChg>
      <pc:sldChg chg="delSp modSp mod">
        <pc:chgData name="Matt Evans" userId="04643b90-d911-421a-bab1-d3ce8e4b2d5f" providerId="ADAL" clId="{D02B231D-5A9F-43A5-846D-2BA0170E1E0C}" dt="2022-07-29T19:52:11.274" v="141" actId="478"/>
        <pc:sldMkLst>
          <pc:docMk/>
          <pc:sldMk cId="2889283372" sldId="1921"/>
        </pc:sldMkLst>
        <pc:spChg chg="mod">
          <ac:chgData name="Matt Evans" userId="04643b90-d911-421a-bab1-d3ce8e4b2d5f" providerId="ADAL" clId="{D02B231D-5A9F-43A5-846D-2BA0170E1E0C}" dt="2022-07-29T19:51:40.452" v="139" actId="1076"/>
          <ac:spMkLst>
            <pc:docMk/>
            <pc:sldMk cId="2889283372" sldId="1921"/>
            <ac:spMk id="9" creationId="{682D5CB9-EE51-4AEF-9936-EB5773B0EBB5}"/>
          </ac:spMkLst>
        </pc:spChg>
        <pc:picChg chg="del">
          <ac:chgData name="Matt Evans" userId="04643b90-d911-421a-bab1-d3ce8e4b2d5f" providerId="ADAL" clId="{D02B231D-5A9F-43A5-846D-2BA0170E1E0C}" dt="2022-07-29T19:52:11.274" v="141" actId="478"/>
          <ac:picMkLst>
            <pc:docMk/>
            <pc:sldMk cId="2889283372" sldId="1921"/>
            <ac:picMk id="3" creationId="{6307F3CD-92DC-478E-BAA3-EBF5788978AC}"/>
          </ac:picMkLst>
        </pc:picChg>
        <pc:picChg chg="mod">
          <ac:chgData name="Matt Evans" userId="04643b90-d911-421a-bab1-d3ce8e4b2d5f" providerId="ADAL" clId="{D02B231D-5A9F-43A5-846D-2BA0170E1E0C}" dt="2022-07-29T19:51:31.830" v="137" actId="14100"/>
          <ac:picMkLst>
            <pc:docMk/>
            <pc:sldMk cId="2889283372" sldId="1921"/>
            <ac:picMk id="7" creationId="{8DA49BF3-6307-498E-84F1-F059FCF0D3C1}"/>
          </ac:picMkLst>
        </pc:picChg>
        <pc:picChg chg="mod">
          <ac:chgData name="Matt Evans" userId="04643b90-d911-421a-bab1-d3ce8e4b2d5f" providerId="ADAL" clId="{D02B231D-5A9F-43A5-846D-2BA0170E1E0C}" dt="2022-07-29T19:51:37.191" v="138" actId="14100"/>
          <ac:picMkLst>
            <pc:docMk/>
            <pc:sldMk cId="2889283372" sldId="1921"/>
            <ac:picMk id="11" creationId="{1C5C6CFF-BCBC-4883-B2ED-0ECEAB93F494}"/>
          </ac:picMkLst>
        </pc:picChg>
      </pc:sldChg>
      <pc:sldChg chg="addSp modSp mod">
        <pc:chgData name="Matt Evans" userId="04643b90-d911-421a-bab1-d3ce8e4b2d5f" providerId="ADAL" clId="{D02B231D-5A9F-43A5-846D-2BA0170E1E0C}" dt="2022-07-29T23:16:11.159" v="527" actId="1076"/>
        <pc:sldMkLst>
          <pc:docMk/>
          <pc:sldMk cId="2333250618" sldId="1923"/>
        </pc:sldMkLst>
        <pc:spChg chg="mod">
          <ac:chgData name="Matt Evans" userId="04643b90-d911-421a-bab1-d3ce8e4b2d5f" providerId="ADAL" clId="{D02B231D-5A9F-43A5-846D-2BA0170E1E0C}" dt="2022-07-29T23:16:11.159" v="527" actId="1076"/>
          <ac:spMkLst>
            <pc:docMk/>
            <pc:sldMk cId="2333250618" sldId="1923"/>
            <ac:spMk id="6" creationId="{15683FED-3E8D-4F03-8B44-9129D0DAD314}"/>
          </ac:spMkLst>
        </pc:spChg>
        <pc:picChg chg="add mod">
          <ac:chgData name="Matt Evans" userId="04643b90-d911-421a-bab1-d3ce8e4b2d5f" providerId="ADAL" clId="{D02B231D-5A9F-43A5-846D-2BA0170E1E0C}" dt="2022-07-29T19:59:13.116" v="174" actId="1076"/>
          <ac:picMkLst>
            <pc:docMk/>
            <pc:sldMk cId="2333250618" sldId="1923"/>
            <ac:picMk id="4" creationId="{7DB11848-5EB3-4BE7-8EFC-37943FD04B9D}"/>
          </ac:picMkLst>
        </pc:picChg>
        <pc:picChg chg="mod">
          <ac:chgData name="Matt Evans" userId="04643b90-d911-421a-bab1-d3ce8e4b2d5f" providerId="ADAL" clId="{D02B231D-5A9F-43A5-846D-2BA0170E1E0C}" dt="2022-07-29T19:59:11.072" v="172" actId="1076"/>
          <ac:picMkLst>
            <pc:docMk/>
            <pc:sldMk cId="2333250618" sldId="1923"/>
            <ac:picMk id="7" creationId="{5EFE71FB-B785-42EA-9650-A87E50B9FD56}"/>
          </ac:picMkLst>
        </pc:picChg>
        <pc:picChg chg="add mod ord">
          <ac:chgData name="Matt Evans" userId="04643b90-d911-421a-bab1-d3ce8e4b2d5f" providerId="ADAL" clId="{D02B231D-5A9F-43A5-846D-2BA0170E1E0C}" dt="2022-07-29T19:59:17.864" v="177" actId="1076"/>
          <ac:picMkLst>
            <pc:docMk/>
            <pc:sldMk cId="2333250618" sldId="1923"/>
            <ac:picMk id="8" creationId="{03698498-391B-4326-8093-F259E1906FAF}"/>
          </ac:picMkLst>
        </pc:picChg>
        <pc:picChg chg="mod">
          <ac:chgData name="Matt Evans" userId="04643b90-d911-421a-bab1-d3ce8e4b2d5f" providerId="ADAL" clId="{D02B231D-5A9F-43A5-846D-2BA0170E1E0C}" dt="2022-07-29T19:59:27.943" v="179" actId="1076"/>
          <ac:picMkLst>
            <pc:docMk/>
            <pc:sldMk cId="2333250618" sldId="1923"/>
            <ac:picMk id="9" creationId="{B79F4413-5AF6-4153-A373-609522344733}"/>
          </ac:picMkLst>
        </pc:picChg>
      </pc:sldChg>
      <pc:sldChg chg="modSp add del mod">
        <pc:chgData name="Matt Evans" userId="04643b90-d911-421a-bab1-d3ce8e4b2d5f" providerId="ADAL" clId="{D02B231D-5A9F-43A5-846D-2BA0170E1E0C}" dt="2022-07-29T22:32:51.267" v="249" actId="1076"/>
        <pc:sldMkLst>
          <pc:docMk/>
          <pc:sldMk cId="2120879231" sldId="1924"/>
        </pc:sldMkLst>
        <pc:spChg chg="mod">
          <ac:chgData name="Matt Evans" userId="04643b90-d911-421a-bab1-d3ce8e4b2d5f" providerId="ADAL" clId="{D02B231D-5A9F-43A5-846D-2BA0170E1E0C}" dt="2022-07-29T22:32:39.983" v="248" actId="20577"/>
          <ac:spMkLst>
            <pc:docMk/>
            <pc:sldMk cId="2120879231" sldId="1924"/>
            <ac:spMk id="11" creationId="{CD58D96F-924D-4EBD-A855-E27DBCAEA4B7}"/>
          </ac:spMkLst>
        </pc:spChg>
        <pc:graphicFrameChg chg="modGraphic">
          <ac:chgData name="Matt Evans" userId="04643b90-d911-421a-bab1-d3ce8e4b2d5f" providerId="ADAL" clId="{D02B231D-5A9F-43A5-846D-2BA0170E1E0C}" dt="2022-07-29T22:32:34.372" v="244" actId="20577"/>
          <ac:graphicFrameMkLst>
            <pc:docMk/>
            <pc:sldMk cId="2120879231" sldId="1924"/>
            <ac:graphicFrameMk id="7" creationId="{CA350DDC-8C95-45A1-902F-F219068F4486}"/>
          </ac:graphicFrameMkLst>
        </pc:graphicFrameChg>
        <pc:picChg chg="mod">
          <ac:chgData name="Matt Evans" userId="04643b90-d911-421a-bab1-d3ce8e4b2d5f" providerId="ADAL" clId="{D02B231D-5A9F-43A5-846D-2BA0170E1E0C}" dt="2022-07-29T22:31:37.873" v="238" actId="14100"/>
          <ac:picMkLst>
            <pc:docMk/>
            <pc:sldMk cId="2120879231" sldId="1924"/>
            <ac:picMk id="5" creationId="{788F434E-7F45-4B50-894E-71D57A468DCD}"/>
          </ac:picMkLst>
        </pc:picChg>
        <pc:picChg chg="mod">
          <ac:chgData name="Matt Evans" userId="04643b90-d911-421a-bab1-d3ce8e4b2d5f" providerId="ADAL" clId="{D02B231D-5A9F-43A5-846D-2BA0170E1E0C}" dt="2022-07-29T22:32:51.267" v="249" actId="1076"/>
          <ac:picMkLst>
            <pc:docMk/>
            <pc:sldMk cId="2120879231" sldId="1924"/>
            <ac:picMk id="14" creationId="{8D6AF038-1372-44AD-A602-391ACA7AF134}"/>
          </ac:picMkLst>
        </pc:picChg>
        <pc:picChg chg="mod">
          <ac:chgData name="Matt Evans" userId="04643b90-d911-421a-bab1-d3ce8e4b2d5f" providerId="ADAL" clId="{D02B231D-5A9F-43A5-846D-2BA0170E1E0C}" dt="2022-07-29T22:31:22.315" v="232" actId="1076"/>
          <ac:picMkLst>
            <pc:docMk/>
            <pc:sldMk cId="2120879231" sldId="1924"/>
            <ac:picMk id="15" creationId="{4EE31A69-1874-40CD-B6A4-03D15EFBF0E7}"/>
          </ac:picMkLst>
        </pc:picChg>
      </pc:sldChg>
      <pc:sldChg chg="addSp delSp modSp mod">
        <pc:chgData name="Matt Evans" userId="04643b90-d911-421a-bab1-d3ce8e4b2d5f" providerId="ADAL" clId="{D02B231D-5A9F-43A5-846D-2BA0170E1E0C}" dt="2022-07-29T22:47:56.416" v="275" actId="1076"/>
        <pc:sldMkLst>
          <pc:docMk/>
          <pc:sldMk cId="1146662434" sldId="1925"/>
        </pc:sldMkLst>
        <pc:spChg chg="del mod">
          <ac:chgData name="Matt Evans" userId="04643b90-d911-421a-bab1-d3ce8e4b2d5f" providerId="ADAL" clId="{D02B231D-5A9F-43A5-846D-2BA0170E1E0C}" dt="2022-07-29T22:47:10.400" v="263" actId="478"/>
          <ac:spMkLst>
            <pc:docMk/>
            <pc:sldMk cId="1146662434" sldId="1925"/>
            <ac:spMk id="13" creationId="{6151CE85-CE96-4D25-8EF4-75AA87A9722E}"/>
          </ac:spMkLst>
        </pc:spChg>
        <pc:spChg chg="mod">
          <ac:chgData name="Matt Evans" userId="04643b90-d911-421a-bab1-d3ce8e4b2d5f" providerId="ADAL" clId="{D02B231D-5A9F-43A5-846D-2BA0170E1E0C}" dt="2022-07-29T22:47:47.432" v="274" actId="1076"/>
          <ac:spMkLst>
            <pc:docMk/>
            <pc:sldMk cId="1146662434" sldId="1925"/>
            <ac:spMk id="14" creationId="{5B73C932-ADB6-48FE-B4DA-72D9385831D8}"/>
          </ac:spMkLst>
        </pc:spChg>
        <pc:picChg chg="add mod">
          <ac:chgData name="Matt Evans" userId="04643b90-d911-421a-bab1-d3ce8e4b2d5f" providerId="ADAL" clId="{D02B231D-5A9F-43A5-846D-2BA0170E1E0C}" dt="2022-07-29T22:47:56.416" v="275" actId="1076"/>
          <ac:picMkLst>
            <pc:docMk/>
            <pc:sldMk cId="1146662434" sldId="1925"/>
            <ac:picMk id="5" creationId="{6A560F8C-BA24-42EE-89C2-41CB5D8E7F91}"/>
          </ac:picMkLst>
        </pc:picChg>
        <pc:picChg chg="del">
          <ac:chgData name="Matt Evans" userId="04643b90-d911-421a-bab1-d3ce8e4b2d5f" providerId="ADAL" clId="{D02B231D-5A9F-43A5-846D-2BA0170E1E0C}" dt="2022-07-29T22:47:12.187" v="264" actId="478"/>
          <ac:picMkLst>
            <pc:docMk/>
            <pc:sldMk cId="1146662434" sldId="1925"/>
            <ac:picMk id="8" creationId="{0CE02492-944E-4FA1-8B08-3FBBE26721F5}"/>
          </ac:picMkLst>
        </pc:picChg>
      </pc:sldChg>
      <pc:sldChg chg="add del">
        <pc:chgData name="Matt Evans" userId="04643b90-d911-421a-bab1-d3ce8e4b2d5f" providerId="ADAL" clId="{D02B231D-5A9F-43A5-846D-2BA0170E1E0C}" dt="2022-07-29T22:47:18.356" v="268"/>
        <pc:sldMkLst>
          <pc:docMk/>
          <pc:sldMk cId="302971854" sldId="1926"/>
        </pc:sldMkLst>
      </pc:sldChg>
      <pc:sldChg chg="add del">
        <pc:chgData name="Matt Evans" userId="04643b90-d911-421a-bab1-d3ce8e4b2d5f" providerId="ADAL" clId="{D02B231D-5A9F-43A5-846D-2BA0170E1E0C}" dt="2022-07-29T22:47:15.742" v="266"/>
        <pc:sldMkLst>
          <pc:docMk/>
          <pc:sldMk cId="1976361350" sldId="1926"/>
        </pc:sldMkLst>
      </pc:sldChg>
      <pc:sldChg chg="modSp mod">
        <pc:chgData name="Matt Evans" userId="04643b90-d911-421a-bab1-d3ce8e4b2d5f" providerId="ADAL" clId="{D02B231D-5A9F-43A5-846D-2BA0170E1E0C}" dt="2022-07-29T23:11:49.943" v="519" actId="20577"/>
        <pc:sldMkLst>
          <pc:docMk/>
          <pc:sldMk cId="3265343266" sldId="1926"/>
        </pc:sldMkLst>
        <pc:spChg chg="mod">
          <ac:chgData name="Matt Evans" userId="04643b90-d911-421a-bab1-d3ce8e4b2d5f" providerId="ADAL" clId="{D02B231D-5A9F-43A5-846D-2BA0170E1E0C}" dt="2022-07-29T23:11:49.943" v="519" actId="20577"/>
          <ac:spMkLst>
            <pc:docMk/>
            <pc:sldMk cId="3265343266" sldId="1926"/>
            <ac:spMk id="3" creationId="{F3B75842-6418-4E2B-9E78-E1366D0B9978}"/>
          </ac:spMkLst>
        </pc:spChg>
      </pc:sldChg>
    </pc:docChg>
  </pc:docChgLst>
  <pc:docChgLst>
    <pc:chgData name="Galeno, Jesus" userId="40c1a19f-be5e-43a2-9ce9-c76771669d9d" providerId="ADAL" clId="{75E691C0-ABA1-4529-A9E1-C123DA186CC7}"/>
    <pc:docChg chg="undo redo custSel modSld">
      <pc:chgData name="Galeno, Jesus" userId="40c1a19f-be5e-43a2-9ce9-c76771669d9d" providerId="ADAL" clId="{75E691C0-ABA1-4529-A9E1-C123DA186CC7}" dt="2022-08-01T21:36:14.912" v="586" actId="1076"/>
      <pc:docMkLst>
        <pc:docMk/>
      </pc:docMkLst>
      <pc:sldChg chg="modSp mod">
        <pc:chgData name="Galeno, Jesus" userId="40c1a19f-be5e-43a2-9ce9-c76771669d9d" providerId="ADAL" clId="{75E691C0-ABA1-4529-A9E1-C123DA186CC7}" dt="2022-08-01T10:20:49.515" v="268" actId="20577"/>
        <pc:sldMkLst>
          <pc:docMk/>
          <pc:sldMk cId="2377998635" sldId="1890"/>
        </pc:sldMkLst>
        <pc:spChg chg="mod">
          <ac:chgData name="Galeno, Jesus" userId="40c1a19f-be5e-43a2-9ce9-c76771669d9d" providerId="ADAL" clId="{75E691C0-ABA1-4529-A9E1-C123DA186CC7}" dt="2022-08-01T10:20:49.515" v="268" actId="20577"/>
          <ac:spMkLst>
            <pc:docMk/>
            <pc:sldMk cId="2377998635" sldId="1890"/>
            <ac:spMk id="5" creationId="{D74A926D-3A68-4A9D-96A7-7DA044222F83}"/>
          </ac:spMkLst>
        </pc:spChg>
        <pc:picChg chg="mod">
          <ac:chgData name="Galeno, Jesus" userId="40c1a19f-be5e-43a2-9ce9-c76771669d9d" providerId="ADAL" clId="{75E691C0-ABA1-4529-A9E1-C123DA186CC7}" dt="2022-08-01T10:17:28.902" v="148" actId="1076"/>
          <ac:picMkLst>
            <pc:docMk/>
            <pc:sldMk cId="2377998635" sldId="1890"/>
            <ac:picMk id="3" creationId="{1D7E7D73-5684-4F25-88E3-D1C6F0CF9F54}"/>
          </ac:picMkLst>
        </pc:picChg>
      </pc:sldChg>
      <pc:sldChg chg="modSp mod">
        <pc:chgData name="Galeno, Jesus" userId="40c1a19f-be5e-43a2-9ce9-c76771669d9d" providerId="ADAL" clId="{75E691C0-ABA1-4529-A9E1-C123DA186CC7}" dt="2022-08-01T10:09:49.218" v="66" actId="20577"/>
        <pc:sldMkLst>
          <pc:docMk/>
          <pc:sldMk cId="3969039473" sldId="1891"/>
        </pc:sldMkLst>
        <pc:spChg chg="mod">
          <ac:chgData name="Galeno, Jesus" userId="40c1a19f-be5e-43a2-9ce9-c76771669d9d" providerId="ADAL" clId="{75E691C0-ABA1-4529-A9E1-C123DA186CC7}" dt="2022-08-01T10:09:49.218" v="66" actId="20577"/>
          <ac:spMkLst>
            <pc:docMk/>
            <pc:sldMk cId="3969039473" sldId="1891"/>
            <ac:spMk id="3" creationId="{09733734-32C0-4EBE-9F11-A84C1DAD07E2}"/>
          </ac:spMkLst>
        </pc:spChg>
      </pc:sldChg>
      <pc:sldChg chg="modSp mod">
        <pc:chgData name="Galeno, Jesus" userId="40c1a19f-be5e-43a2-9ce9-c76771669d9d" providerId="ADAL" clId="{75E691C0-ABA1-4529-A9E1-C123DA186CC7}" dt="2022-08-01T10:10:35.190" v="139" actId="20577"/>
        <pc:sldMkLst>
          <pc:docMk/>
          <pc:sldMk cId="1987401707" sldId="1892"/>
        </pc:sldMkLst>
        <pc:spChg chg="mod">
          <ac:chgData name="Galeno, Jesus" userId="40c1a19f-be5e-43a2-9ce9-c76771669d9d" providerId="ADAL" clId="{75E691C0-ABA1-4529-A9E1-C123DA186CC7}" dt="2022-08-01T10:10:35.190" v="139" actId="20577"/>
          <ac:spMkLst>
            <pc:docMk/>
            <pc:sldMk cId="1987401707" sldId="1892"/>
            <ac:spMk id="8" creationId="{FC26A544-75F5-42CA-B21C-D0908FE4A07B}"/>
          </ac:spMkLst>
        </pc:spChg>
        <pc:picChg chg="mod">
          <ac:chgData name="Galeno, Jesus" userId="40c1a19f-be5e-43a2-9ce9-c76771669d9d" providerId="ADAL" clId="{75E691C0-ABA1-4529-A9E1-C123DA186CC7}" dt="2022-08-01T10:05:40.620" v="1" actId="14826"/>
          <ac:picMkLst>
            <pc:docMk/>
            <pc:sldMk cId="1987401707" sldId="1892"/>
            <ac:picMk id="6" creationId="{203A476F-05C9-4B84-A0A9-EA6D16AEB253}"/>
          </ac:picMkLst>
        </pc:picChg>
      </pc:sldChg>
      <pc:sldChg chg="modSp mod">
        <pc:chgData name="Galeno, Jesus" userId="40c1a19f-be5e-43a2-9ce9-c76771669d9d" providerId="ADAL" clId="{75E691C0-ABA1-4529-A9E1-C123DA186CC7}" dt="2022-08-01T21:36:14.912" v="586" actId="1076"/>
        <pc:sldMkLst>
          <pc:docMk/>
          <pc:sldMk cId="2499539708" sldId="1893"/>
        </pc:sldMkLst>
        <pc:spChg chg="mod">
          <ac:chgData name="Galeno, Jesus" userId="40c1a19f-be5e-43a2-9ce9-c76771669d9d" providerId="ADAL" clId="{75E691C0-ABA1-4529-A9E1-C123DA186CC7}" dt="2022-08-01T21:36:10.846" v="585" actId="1076"/>
          <ac:spMkLst>
            <pc:docMk/>
            <pc:sldMk cId="2499539708" sldId="1893"/>
            <ac:spMk id="3" creationId="{5EE1E3AD-93AB-4774-BC54-2151D65ECE0A}"/>
          </ac:spMkLst>
        </pc:spChg>
        <pc:picChg chg="mod modCrop">
          <ac:chgData name="Galeno, Jesus" userId="40c1a19f-be5e-43a2-9ce9-c76771669d9d" providerId="ADAL" clId="{75E691C0-ABA1-4529-A9E1-C123DA186CC7}" dt="2022-08-01T21:36:14.912" v="586" actId="1076"/>
          <ac:picMkLst>
            <pc:docMk/>
            <pc:sldMk cId="2499539708" sldId="1893"/>
            <ac:picMk id="7" creationId="{A370B88E-90AD-4EB7-A90C-2150781784D2}"/>
          </ac:picMkLst>
        </pc:picChg>
      </pc:sldChg>
      <pc:sldChg chg="modSp mod">
        <pc:chgData name="Galeno, Jesus" userId="40c1a19f-be5e-43a2-9ce9-c76771669d9d" providerId="ADAL" clId="{75E691C0-ABA1-4529-A9E1-C123DA186CC7}" dt="2022-08-01T20:48:01.504" v="434" actId="20577"/>
        <pc:sldMkLst>
          <pc:docMk/>
          <pc:sldMk cId="2463758053" sldId="1894"/>
        </pc:sldMkLst>
        <pc:spChg chg="mod">
          <ac:chgData name="Galeno, Jesus" userId="40c1a19f-be5e-43a2-9ce9-c76771669d9d" providerId="ADAL" clId="{75E691C0-ABA1-4529-A9E1-C123DA186CC7}" dt="2022-08-01T20:48:01.504" v="434" actId="20577"/>
          <ac:spMkLst>
            <pc:docMk/>
            <pc:sldMk cId="2463758053" sldId="1894"/>
            <ac:spMk id="3" creationId="{EB6F18B0-CE86-43F0-8BC3-0517A209DD90}"/>
          </ac:spMkLst>
        </pc:spChg>
        <pc:picChg chg="mod">
          <ac:chgData name="Galeno, Jesus" userId="40c1a19f-be5e-43a2-9ce9-c76771669d9d" providerId="ADAL" clId="{75E691C0-ABA1-4529-A9E1-C123DA186CC7}" dt="2022-08-01T20:45:24.908" v="269" actId="14826"/>
          <ac:picMkLst>
            <pc:docMk/>
            <pc:sldMk cId="2463758053" sldId="1894"/>
            <ac:picMk id="5" creationId="{6D2F7E05-EB51-4B10-AA17-00E9730DBED4}"/>
          </ac:picMkLst>
        </pc:picChg>
      </pc:sldChg>
    </pc:docChg>
  </pc:docChgLst>
  <pc:docChgLst>
    <pc:chgData name="Molen, Stephanie" userId="S::molens@metro.net::beca5967-3356-4b89-89b8-be57f19797ee" providerId="AD" clId="Web-{DB9E7AB5-9132-45C0-B5A2-9976F3FBF8C9}"/>
    <pc:docChg chg="delSld modSection">
      <pc:chgData name="Molen, Stephanie" userId="S::molens@metro.net::beca5967-3356-4b89-89b8-be57f19797ee" providerId="AD" clId="Web-{DB9E7AB5-9132-45C0-B5A2-9976F3FBF8C9}" dt="2022-07-14T18:29:22.167" v="0"/>
      <pc:docMkLst>
        <pc:docMk/>
      </pc:docMkLst>
      <pc:sldChg chg="del">
        <pc:chgData name="Molen, Stephanie" userId="S::molens@metro.net::beca5967-3356-4b89-89b8-be57f19797ee" providerId="AD" clId="Web-{DB9E7AB5-9132-45C0-B5A2-9976F3FBF8C9}" dt="2022-07-14T18:29:22.167" v="0"/>
        <pc:sldMkLst>
          <pc:docMk/>
          <pc:sldMk cId="3721021716" sldId="1837"/>
        </pc:sldMkLst>
      </pc:sldChg>
    </pc:docChg>
  </pc:docChgLst>
  <pc:docChgLst>
    <pc:chgData name="Galeno, Jesus" userId="S::galenoj@metro.net::40c1a19f-be5e-43a2-9ce9-c76771669d9d" providerId="AD" clId="Web-{1E7F24CF-99A3-8D49-6F55-E3FE2B00E332}"/>
    <pc:docChg chg="modSld">
      <pc:chgData name="Galeno, Jesus" userId="S::galenoj@metro.net::40c1a19f-be5e-43a2-9ce9-c76771669d9d" providerId="AD" clId="Web-{1E7F24CF-99A3-8D49-6F55-E3FE2B00E332}" dt="2022-08-03T17:03:34.573" v="7" actId="20577"/>
      <pc:docMkLst>
        <pc:docMk/>
      </pc:docMkLst>
      <pc:sldChg chg="modSp">
        <pc:chgData name="Galeno, Jesus" userId="S::galenoj@metro.net::40c1a19f-be5e-43a2-9ce9-c76771669d9d" providerId="AD" clId="Web-{1E7F24CF-99A3-8D49-6F55-E3FE2B00E332}" dt="2022-08-03T17:03:34.573" v="7" actId="20577"/>
        <pc:sldMkLst>
          <pc:docMk/>
          <pc:sldMk cId="2499539708" sldId="1893"/>
        </pc:sldMkLst>
        <pc:spChg chg="mod">
          <ac:chgData name="Galeno, Jesus" userId="S::galenoj@metro.net::40c1a19f-be5e-43a2-9ce9-c76771669d9d" providerId="AD" clId="Web-{1E7F24CF-99A3-8D49-6F55-E3FE2B00E332}" dt="2022-08-03T17:03:34.573" v="7" actId="20577"/>
          <ac:spMkLst>
            <pc:docMk/>
            <pc:sldMk cId="2499539708" sldId="1893"/>
            <ac:spMk id="3" creationId="{5EE1E3AD-93AB-4774-BC54-2151D65ECE0A}"/>
          </ac:spMkLst>
        </pc:spChg>
      </pc:sldChg>
    </pc:docChg>
  </pc:docChgLst>
  <pc:docChgLst>
    <pc:chgData name="Matt Evans" userId="S::mevans_arellanoassociates.com#ext#@lacmta.onmicrosoft.com::bd328be5-c808-4518-99de-eef71df0b7ea" providerId="AD" clId="Web-{1FC68F7B-3FBB-41B1-99E6-B50D85056126}"/>
    <pc:docChg chg="modSld">
      <pc:chgData name="Matt Evans" userId="S::mevans_arellanoassociates.com#ext#@lacmta.onmicrosoft.com::bd328be5-c808-4518-99de-eef71df0b7ea" providerId="AD" clId="Web-{1FC68F7B-3FBB-41B1-99E6-B50D85056126}" dt="2022-08-03T18:01:35.085" v="26" actId="14100"/>
      <pc:docMkLst>
        <pc:docMk/>
      </pc:docMkLst>
      <pc:sldChg chg="addSp delSp modSp">
        <pc:chgData name="Matt Evans" userId="S::mevans_arellanoassociates.com#ext#@lacmta.onmicrosoft.com::bd328be5-c808-4518-99de-eef71df0b7ea" providerId="AD" clId="Web-{1FC68F7B-3FBB-41B1-99E6-B50D85056126}" dt="2022-08-03T17:53:56.906" v="2"/>
        <pc:sldMkLst>
          <pc:docMk/>
          <pc:sldMk cId="422375512" sldId="1719"/>
        </pc:sldMkLst>
        <pc:spChg chg="add del mod">
          <ac:chgData name="Matt Evans" userId="S::mevans_arellanoassociates.com#ext#@lacmta.onmicrosoft.com::bd328be5-c808-4518-99de-eef71df0b7ea" providerId="AD" clId="Web-{1FC68F7B-3FBB-41B1-99E6-B50D85056126}" dt="2022-08-03T17:53:56.906" v="2"/>
          <ac:spMkLst>
            <pc:docMk/>
            <pc:sldMk cId="422375512" sldId="1719"/>
            <ac:spMk id="2" creationId="{3565E3CA-FE8F-BE77-78F7-2DD64BF25262}"/>
          </ac:spMkLst>
        </pc:spChg>
      </pc:sldChg>
      <pc:sldChg chg="modSp">
        <pc:chgData name="Matt Evans" userId="S::mevans_arellanoassociates.com#ext#@lacmta.onmicrosoft.com::bd328be5-c808-4518-99de-eef71df0b7ea" providerId="AD" clId="Web-{1FC68F7B-3FBB-41B1-99E6-B50D85056126}" dt="2022-08-03T18:01:35.085" v="26" actId="14100"/>
        <pc:sldMkLst>
          <pc:docMk/>
          <pc:sldMk cId="2889283372" sldId="1921"/>
        </pc:sldMkLst>
        <pc:spChg chg="mod">
          <ac:chgData name="Matt Evans" userId="S::mevans_arellanoassociates.com#ext#@lacmta.onmicrosoft.com::bd328be5-c808-4518-99de-eef71df0b7ea" providerId="AD" clId="Web-{1FC68F7B-3FBB-41B1-99E6-B50D85056126}" dt="2022-08-03T18:01:35.085" v="26" actId="14100"/>
          <ac:spMkLst>
            <pc:docMk/>
            <pc:sldMk cId="2889283372" sldId="1921"/>
            <ac:spMk id="9" creationId="{682D5CB9-EE51-4AEF-9936-EB5773B0EBB5}"/>
          </ac:spMkLst>
        </pc:spChg>
        <pc:picChg chg="mod">
          <ac:chgData name="Matt Evans" userId="S::mevans_arellanoassociates.com#ext#@lacmta.onmicrosoft.com::bd328be5-c808-4518-99de-eef71df0b7ea" providerId="AD" clId="Web-{1FC68F7B-3FBB-41B1-99E6-B50D85056126}" dt="2022-08-03T18:01:06.600" v="3" actId="14100"/>
          <ac:picMkLst>
            <pc:docMk/>
            <pc:sldMk cId="2889283372" sldId="1921"/>
            <ac:picMk id="11" creationId="{1C5C6CFF-BCBC-4883-B2ED-0ECEAB93F494}"/>
          </ac:picMkLst>
        </pc:picChg>
      </pc:sldChg>
    </pc:docChg>
  </pc:docChgLst>
  <pc:docChgLst>
    <pc:chgData name="Robles, Glyssa" userId="S::roblesgl@metro.net::8c0e81a5-72c5-4713-b00a-be7bda27e58b" providerId="AD" clId="Web-{BBA11192-E961-C0EC-10C6-C73577725A8D}"/>
    <pc:docChg chg="modSld">
      <pc:chgData name="Robles, Glyssa" userId="S::roblesgl@metro.net::8c0e81a5-72c5-4713-b00a-be7bda27e58b" providerId="AD" clId="Web-{BBA11192-E961-C0EC-10C6-C73577725A8D}" dt="2022-07-28T20:20:33.589" v="72" actId="20577"/>
      <pc:docMkLst>
        <pc:docMk/>
      </pc:docMkLst>
      <pc:sldChg chg="modSp">
        <pc:chgData name="Robles, Glyssa" userId="S::roblesgl@metro.net::8c0e81a5-72c5-4713-b00a-be7bda27e58b" providerId="AD" clId="Web-{BBA11192-E961-C0EC-10C6-C73577725A8D}" dt="2022-07-28T20:20:33.589" v="72" actId="20577"/>
        <pc:sldMkLst>
          <pc:docMk/>
          <pc:sldMk cId="978752901" sldId="1520"/>
        </pc:sldMkLst>
        <pc:spChg chg="mod">
          <ac:chgData name="Robles, Glyssa" userId="S::roblesgl@metro.net::8c0e81a5-72c5-4713-b00a-be7bda27e58b" providerId="AD" clId="Web-{BBA11192-E961-C0EC-10C6-C73577725A8D}" dt="2022-07-28T20:20:33.589" v="72" actId="20577"/>
          <ac:spMkLst>
            <pc:docMk/>
            <pc:sldMk cId="978752901" sldId="1520"/>
            <ac:spMk id="7" creationId="{02320B02-5212-5E4C-BD44-36131F21E88C}"/>
          </ac:spMkLst>
        </pc:spChg>
        <pc:spChg chg="mod">
          <ac:chgData name="Robles, Glyssa" userId="S::roblesgl@metro.net::8c0e81a5-72c5-4713-b00a-be7bda27e58b" providerId="AD" clId="Web-{BBA11192-E961-C0EC-10C6-C73577725A8D}" dt="2022-07-28T20:16:38.897" v="43" actId="20577"/>
          <ac:spMkLst>
            <pc:docMk/>
            <pc:sldMk cId="978752901" sldId="1520"/>
            <ac:spMk id="11" creationId="{486257EF-5E0B-E747-8D80-5DC570309237}"/>
          </ac:spMkLst>
        </pc:spChg>
      </pc:sldChg>
    </pc:docChg>
  </pc:docChgLst>
  <pc:docChgLst>
    <pc:chgData name="Molen, Stephanie" userId="S::molens@metro.net::beca5967-3356-4b89-89b8-be57f19797ee" providerId="AD" clId="Web-{F2636C4D-B2C6-466A-A0D1-CA86D4114932}"/>
    <pc:docChg chg="modSld sldOrd">
      <pc:chgData name="Molen, Stephanie" userId="S::molens@metro.net::beca5967-3356-4b89-89b8-be57f19797ee" providerId="AD" clId="Web-{F2636C4D-B2C6-466A-A0D1-CA86D4114932}" dt="2022-08-01T21:52:57.655" v="24" actId="20577"/>
      <pc:docMkLst>
        <pc:docMk/>
      </pc:docMkLst>
      <pc:sldChg chg="modSp">
        <pc:chgData name="Molen, Stephanie" userId="S::molens@metro.net::beca5967-3356-4b89-89b8-be57f19797ee" providerId="AD" clId="Web-{F2636C4D-B2C6-466A-A0D1-CA86D4114932}" dt="2022-08-01T21:52:57.655" v="24" actId="20577"/>
        <pc:sldMkLst>
          <pc:docMk/>
          <pc:sldMk cId="4188083541" sldId="281"/>
        </pc:sldMkLst>
        <pc:spChg chg="mod">
          <ac:chgData name="Molen, Stephanie" userId="S::molens@metro.net::beca5967-3356-4b89-89b8-be57f19797ee" providerId="AD" clId="Web-{F2636C4D-B2C6-466A-A0D1-CA86D4114932}" dt="2022-08-01T21:52:57.655" v="24" actId="20577"/>
          <ac:spMkLst>
            <pc:docMk/>
            <pc:sldMk cId="4188083541" sldId="281"/>
            <ac:spMk id="11" creationId="{BB1E4A8D-9756-4F31-89D9-C2403F251744}"/>
          </ac:spMkLst>
        </pc:spChg>
      </pc:sldChg>
      <pc:sldChg chg="ord">
        <pc:chgData name="Molen, Stephanie" userId="S::molens@metro.net::beca5967-3356-4b89-89b8-be57f19797ee" providerId="AD" clId="Web-{F2636C4D-B2C6-466A-A0D1-CA86D4114932}" dt="2022-08-01T21:49:08.777" v="1"/>
        <pc:sldMkLst>
          <pc:docMk/>
          <pc:sldMk cId="3398937055" sldId="2636"/>
        </pc:sldMkLst>
      </pc:sldChg>
    </pc:docChg>
  </pc:docChgLst>
  <pc:docChgLst>
    <pc:chgData name="Robles, Glyssa" userId="S::roblesgl@metro.net::8c0e81a5-72c5-4713-b00a-be7bda27e58b" providerId="AD" clId="Web-{A010AFBB-8649-488D-B236-B15276AFAE23}"/>
    <pc:docChg chg="delSld modSection">
      <pc:chgData name="Robles, Glyssa" userId="S::roblesgl@metro.net::8c0e81a5-72c5-4713-b00a-be7bda27e58b" providerId="AD" clId="Web-{A010AFBB-8649-488D-B236-B15276AFAE23}" dt="2022-07-27T23:15:12.465" v="3"/>
      <pc:docMkLst>
        <pc:docMk/>
      </pc:docMkLst>
      <pc:sldChg chg="del">
        <pc:chgData name="Robles, Glyssa" userId="S::roblesgl@metro.net::8c0e81a5-72c5-4713-b00a-be7bda27e58b" providerId="AD" clId="Web-{A010AFBB-8649-488D-B236-B15276AFAE23}" dt="2022-07-27T23:15:12.449" v="0"/>
        <pc:sldMkLst>
          <pc:docMk/>
          <pc:sldMk cId="3409547823" sldId="1884"/>
        </pc:sldMkLst>
      </pc:sldChg>
      <pc:sldChg chg="del">
        <pc:chgData name="Robles, Glyssa" userId="S::roblesgl@metro.net::8c0e81a5-72c5-4713-b00a-be7bda27e58b" providerId="AD" clId="Web-{A010AFBB-8649-488D-B236-B15276AFAE23}" dt="2022-07-27T23:15:12.449" v="1"/>
        <pc:sldMkLst>
          <pc:docMk/>
          <pc:sldMk cId="1334304699" sldId="1885"/>
        </pc:sldMkLst>
      </pc:sldChg>
      <pc:sldChg chg="del">
        <pc:chgData name="Robles, Glyssa" userId="S::roblesgl@metro.net::8c0e81a5-72c5-4713-b00a-be7bda27e58b" providerId="AD" clId="Web-{A010AFBB-8649-488D-B236-B15276AFAE23}" dt="2022-07-27T23:15:12.449" v="2"/>
        <pc:sldMkLst>
          <pc:docMk/>
          <pc:sldMk cId="561133415" sldId="1886"/>
        </pc:sldMkLst>
      </pc:sldChg>
      <pc:sldChg chg="del">
        <pc:chgData name="Robles, Glyssa" userId="S::roblesgl@metro.net::8c0e81a5-72c5-4713-b00a-be7bda27e58b" providerId="AD" clId="Web-{A010AFBB-8649-488D-B236-B15276AFAE23}" dt="2022-07-27T23:15:12.465" v="3"/>
        <pc:sldMkLst>
          <pc:docMk/>
          <pc:sldMk cId="1631465084" sldId="1887"/>
        </pc:sldMkLst>
      </pc:sldChg>
    </pc:docChg>
  </pc:docChgLst>
  <pc:docChgLst>
    <pc:chgData name="Molen, Stephanie" userId="S::molens@metro.net::beca5967-3356-4b89-89b8-be57f19797ee" providerId="AD" clId="Web-{5D82CDF2-A80C-4AB4-9260-255F74B5AD83}"/>
    <pc:docChg chg="addSld modSection">
      <pc:chgData name="Molen, Stephanie" userId="S::molens@metro.net::beca5967-3356-4b89-89b8-be57f19797ee" providerId="AD" clId="Web-{5D82CDF2-A80C-4AB4-9260-255F74B5AD83}" dt="2022-08-01T20:12:11.576" v="0"/>
      <pc:docMkLst>
        <pc:docMk/>
      </pc:docMkLst>
      <pc:sldChg chg="new">
        <pc:chgData name="Molen, Stephanie" userId="S::molens@metro.net::beca5967-3356-4b89-89b8-be57f19797ee" providerId="AD" clId="Web-{5D82CDF2-A80C-4AB4-9260-255F74B5AD83}" dt="2022-08-01T20:12:11.576" v="0"/>
        <pc:sldMkLst>
          <pc:docMk/>
          <pc:sldMk cId="2130205715" sldId="1928"/>
        </pc:sldMkLst>
      </pc:sldChg>
    </pc:docChg>
  </pc:docChgLst>
  <pc:docChgLst>
    <pc:chgData name="Galeno, Jesus" userId="S::galenoj@metro.net::40c1a19f-be5e-43a2-9ce9-c76771669d9d" providerId="AD" clId="Web-{8C7F6198-E42E-D3DB-6452-D4A26EFC5DD8}"/>
    <pc:docChg chg="modSld">
      <pc:chgData name="Galeno, Jesus" userId="S::galenoj@metro.net::40c1a19f-be5e-43a2-9ce9-c76771669d9d" providerId="AD" clId="Web-{8C7F6198-E42E-D3DB-6452-D4A26EFC5DD8}" dt="2022-08-01T05:07:10.408" v="113" actId="20577"/>
      <pc:docMkLst>
        <pc:docMk/>
      </pc:docMkLst>
      <pc:sldChg chg="addSp delSp modSp">
        <pc:chgData name="Galeno, Jesus" userId="S::galenoj@metro.net::40c1a19f-be5e-43a2-9ce9-c76771669d9d" providerId="AD" clId="Web-{8C7F6198-E42E-D3DB-6452-D4A26EFC5DD8}" dt="2022-08-01T05:07:10.408" v="113" actId="20577"/>
        <pc:sldMkLst>
          <pc:docMk/>
          <pc:sldMk cId="3969039473" sldId="1891"/>
        </pc:sldMkLst>
        <pc:spChg chg="mod">
          <ac:chgData name="Galeno, Jesus" userId="S::galenoj@metro.net::40c1a19f-be5e-43a2-9ce9-c76771669d9d" providerId="AD" clId="Web-{8C7F6198-E42E-D3DB-6452-D4A26EFC5DD8}" dt="2022-08-01T05:07:10.408" v="113" actId="20577"/>
          <ac:spMkLst>
            <pc:docMk/>
            <pc:sldMk cId="3969039473" sldId="1891"/>
            <ac:spMk id="3" creationId="{09733734-32C0-4EBE-9F11-A84C1DAD07E2}"/>
          </ac:spMkLst>
        </pc:spChg>
        <pc:picChg chg="add mod">
          <ac:chgData name="Galeno, Jesus" userId="S::galenoj@metro.net::40c1a19f-be5e-43a2-9ce9-c76771669d9d" providerId="AD" clId="Web-{8C7F6198-E42E-D3DB-6452-D4A26EFC5DD8}" dt="2022-08-01T04:45:33.446" v="7" actId="1076"/>
          <ac:picMkLst>
            <pc:docMk/>
            <pc:sldMk cId="3969039473" sldId="1891"/>
            <ac:picMk id="5" creationId="{138A4225-90BB-C403-279E-82E870BD34E3}"/>
          </ac:picMkLst>
        </pc:picChg>
        <pc:picChg chg="del">
          <ac:chgData name="Galeno, Jesus" userId="S::galenoj@metro.net::40c1a19f-be5e-43a2-9ce9-c76771669d9d" providerId="AD" clId="Web-{8C7F6198-E42E-D3DB-6452-D4A26EFC5DD8}" dt="2022-08-01T04:45:28.540" v="0"/>
          <ac:picMkLst>
            <pc:docMk/>
            <pc:sldMk cId="3969039473" sldId="1891"/>
            <ac:picMk id="17" creationId="{F7381516-A079-4C24-BF14-56E41AE2F2E0}"/>
          </ac:picMkLst>
        </pc:picChg>
      </pc:sldChg>
    </pc:docChg>
  </pc:docChgLst>
  <pc:docChgLst>
    <pc:chgData name="Molen, Stephanie" userId="S::molens@metro.net::beca5967-3356-4b89-89b8-be57f19797ee" providerId="AD" clId="Web-{0FE35D67-02E1-486A-ADE5-917BD9B65314}"/>
    <pc:docChg chg="modSld">
      <pc:chgData name="Molen, Stephanie" userId="S::molens@metro.net::beca5967-3356-4b89-89b8-be57f19797ee" providerId="AD" clId="Web-{0FE35D67-02E1-486A-ADE5-917BD9B65314}" dt="2022-08-02T20:48:38.261" v="21" actId="20577"/>
      <pc:docMkLst>
        <pc:docMk/>
      </pc:docMkLst>
      <pc:sldChg chg="modSp">
        <pc:chgData name="Molen, Stephanie" userId="S::molens@metro.net::beca5967-3356-4b89-89b8-be57f19797ee" providerId="AD" clId="Web-{0FE35D67-02E1-486A-ADE5-917BD9B65314}" dt="2022-08-02T20:48:38.261" v="21" actId="20577"/>
        <pc:sldMkLst>
          <pc:docMk/>
          <pc:sldMk cId="978752901" sldId="1520"/>
        </pc:sldMkLst>
        <pc:spChg chg="mod">
          <ac:chgData name="Molen, Stephanie" userId="S::molens@metro.net::beca5967-3356-4b89-89b8-be57f19797ee" providerId="AD" clId="Web-{0FE35D67-02E1-486A-ADE5-917BD9B65314}" dt="2022-08-02T20:48:38.261" v="21" actId="20577"/>
          <ac:spMkLst>
            <pc:docMk/>
            <pc:sldMk cId="978752901" sldId="1520"/>
            <ac:spMk id="11" creationId="{486257EF-5E0B-E747-8D80-5DC570309237}"/>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446945386982928"/>
          <c:w val="0.96856424325560131"/>
          <c:h val="0.67313816023478756"/>
        </c:manualLayout>
      </c:layout>
      <c:barChart>
        <c:barDir val="col"/>
        <c:grouping val="clustered"/>
        <c:varyColors val="0"/>
        <c:ser>
          <c:idx val="0"/>
          <c:order val="0"/>
          <c:tx>
            <c:strRef>
              <c:f>Sheet1!$B$2</c:f>
              <c:strCache>
                <c:ptCount val="1"/>
                <c:pt idx="0">
                  <c:v>Total Grant Amount  </c:v>
                </c:pt>
              </c:strCache>
            </c:strRef>
          </c:tx>
          <c:spPr>
            <a:solidFill>
              <a:schemeClr val="accent1"/>
            </a:solidFill>
            <a:ln>
              <a:noFill/>
            </a:ln>
            <a:effectLst/>
          </c:spPr>
          <c:invertIfNegative val="0"/>
          <c:dPt>
            <c:idx val="0"/>
            <c:invertIfNegative val="0"/>
            <c:bubble3D val="0"/>
            <c:spPr>
              <a:solidFill>
                <a:schemeClr val="accent6"/>
              </a:solidFill>
              <a:ln>
                <a:noFill/>
              </a:ln>
              <a:effectLst/>
            </c:spPr>
            <c:extLst>
              <c:ext xmlns:c16="http://schemas.microsoft.com/office/drawing/2014/chart" uri="{C3380CC4-5D6E-409C-BE32-E72D297353CC}">
                <c16:uniqueId val="{00000001-8039-4C2C-BC12-52747FBA22CE}"/>
              </c:ext>
            </c:extLst>
          </c:dPt>
          <c:dPt>
            <c:idx val="1"/>
            <c:invertIfNegative val="0"/>
            <c:bubble3D val="0"/>
            <c:spPr>
              <a:solidFill>
                <a:schemeClr val="accent1">
                  <a:lumMod val="75000"/>
                </a:schemeClr>
              </a:solidFill>
              <a:ln>
                <a:noFill/>
              </a:ln>
              <a:effectLst/>
            </c:spPr>
            <c:extLst>
              <c:ext xmlns:c16="http://schemas.microsoft.com/office/drawing/2014/chart" uri="{C3380CC4-5D6E-409C-BE32-E72D297353CC}">
                <c16:uniqueId val="{00000003-8039-4C2C-BC12-52747FBA22CE}"/>
              </c:ext>
            </c:extLst>
          </c:dPt>
          <c:dPt>
            <c:idx val="2"/>
            <c:invertIfNegative val="0"/>
            <c:bubble3D val="0"/>
            <c:spPr>
              <a:solidFill>
                <a:schemeClr val="accent1">
                  <a:lumMod val="75000"/>
                </a:schemeClr>
              </a:solidFill>
              <a:ln>
                <a:noFill/>
              </a:ln>
              <a:effectLst/>
            </c:spPr>
            <c:extLst>
              <c:ext xmlns:c16="http://schemas.microsoft.com/office/drawing/2014/chart" uri="{C3380CC4-5D6E-409C-BE32-E72D297353CC}">
                <c16:uniqueId val="{00000005-8039-4C2C-BC12-52747FBA22CE}"/>
              </c:ext>
            </c:extLst>
          </c:dPt>
          <c:dPt>
            <c:idx val="3"/>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7-8039-4C2C-BC12-52747FBA22CE}"/>
              </c:ext>
            </c:extLst>
          </c:dPt>
          <c:dPt>
            <c:idx val="4"/>
            <c:invertIfNegative val="0"/>
            <c:bubble3D val="0"/>
            <c:spPr>
              <a:solidFill>
                <a:schemeClr val="accent1">
                  <a:lumMod val="60000"/>
                  <a:lumOff val="40000"/>
                </a:schemeClr>
              </a:solidFill>
              <a:ln>
                <a:noFill/>
              </a:ln>
              <a:effectLst/>
            </c:spPr>
            <c:extLst>
              <c:ext xmlns:c16="http://schemas.microsoft.com/office/drawing/2014/chart" uri="{C3380CC4-5D6E-409C-BE32-E72D297353CC}">
                <c16:uniqueId val="{00000009-8039-4C2C-BC12-52747FBA22CE}"/>
              </c:ext>
            </c:extLst>
          </c:dPt>
          <c:dLbls>
            <c:dLbl>
              <c:idx val="0"/>
              <c:tx>
                <c:rich>
                  <a:bodyPr/>
                  <a:lstStyle/>
                  <a:p>
                    <a:r>
                      <a:rPr lang="en-US" sz="1800" b="0" i="0" u="none" strike="noStrike" baseline="0">
                        <a:effectLst/>
                      </a:rPr>
                      <a:t>$21,074,150.71 </a:t>
                    </a:r>
                    <a:endParaRPr lang="en-US"/>
                  </a:p>
                </c:rich>
              </c:tx>
              <c:dLblPos val="outEnd"/>
              <c:showLegendKey val="0"/>
              <c:showVal val="1"/>
              <c:showCatName val="0"/>
              <c:showSerName val="0"/>
              <c:showPercent val="0"/>
              <c:showBubbleSize val="0"/>
              <c:separator>, </c:separator>
              <c:extLst>
                <c:ext xmlns:c15="http://schemas.microsoft.com/office/drawing/2012/chart" uri="{CE6537A1-D6FC-4f65-9D91-7224C49458BB}">
                  <c15:showDataLabelsRange val="0"/>
                </c:ext>
                <c:ext xmlns:c16="http://schemas.microsoft.com/office/drawing/2014/chart" uri="{C3380CC4-5D6E-409C-BE32-E72D297353CC}">
                  <c16:uniqueId val="{00000001-8039-4C2C-BC12-52747FBA22CE}"/>
                </c:ext>
              </c:extLst>
            </c:dLbl>
            <c:dLbl>
              <c:idx val="1"/>
              <c:tx>
                <c:rich>
                  <a:bodyPr/>
                  <a:lstStyle/>
                  <a:p>
                    <a:r>
                      <a:rPr lang="en-US" sz="1800" b="0" i="0" u="none" strike="noStrike" baseline="0">
                        <a:effectLst/>
                      </a:rPr>
                      <a:t>$6,767,380.78</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8039-4C2C-BC12-52747FBA22CE}"/>
                </c:ext>
              </c:extLst>
            </c:dLbl>
            <c:dLbl>
              <c:idx val="2"/>
              <c:tx>
                <c:rich>
                  <a:bodyPr/>
                  <a:lstStyle/>
                  <a:p>
                    <a:r>
                      <a:rPr lang="en-US" sz="1800" b="0" i="0" u="none" strike="noStrike" baseline="0">
                        <a:effectLst/>
                      </a:rPr>
                      <a:t>$3,572,511.44</a:t>
                    </a:r>
                    <a:endParaRPr lang="en-US"/>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8039-4C2C-BC12-52747FBA22CE}"/>
                </c:ext>
              </c:extLst>
            </c:dLbl>
            <c:dLbl>
              <c:idx val="3"/>
              <c:tx>
                <c:rich>
                  <a:bodyPr/>
                  <a:lstStyle/>
                  <a:p>
                    <a:r>
                      <a:rPr lang="en-US"/>
                      <a:t>$2,279,761.21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8039-4C2C-BC12-52747FBA22CE}"/>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ScalaSansLF-Regular" panose="02000503060000020004" pitchFamily="2"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Sheet1!$A$3:$A$7</c:f>
              <c:strCache>
                <c:ptCount val="5"/>
                <c:pt idx="0">
                  <c:v>Crenshaw/LAX Transit Project</c:v>
                </c:pt>
                <c:pt idx="1">
                  <c:v>Purple Line              Extension                 Section 1</c:v>
                </c:pt>
                <c:pt idx="2">
                  <c:v>Purple Line              Extension                  Section 2</c:v>
                </c:pt>
                <c:pt idx="3">
                  <c:v>Regional Connector, Little Tokyo Area</c:v>
                </c:pt>
                <c:pt idx="4">
                  <c:v>Regional Connector, 2nd/Broadway Segment</c:v>
                </c:pt>
              </c:strCache>
            </c:strRef>
          </c:cat>
          <c:val>
            <c:numRef>
              <c:f>Sheet1!$B$3:$B$7</c:f>
              <c:numCache>
                <c:formatCode>"$"#,##0.00_);[Red]\("$"#,##0.00\)</c:formatCode>
                <c:ptCount val="5"/>
                <c:pt idx="0">
                  <c:v>15090988.930000002</c:v>
                </c:pt>
                <c:pt idx="1">
                  <c:v>5485204.3399999989</c:v>
                </c:pt>
                <c:pt idx="2">
                  <c:v>2111053.94</c:v>
                </c:pt>
                <c:pt idx="3">
                  <c:v>1996164.16</c:v>
                </c:pt>
                <c:pt idx="4">
                  <c:v>950164.03</c:v>
                </c:pt>
              </c:numCache>
            </c:numRef>
          </c:val>
          <c:extLst>
            <c:ext xmlns:c16="http://schemas.microsoft.com/office/drawing/2014/chart" uri="{C3380CC4-5D6E-409C-BE32-E72D297353CC}">
              <c16:uniqueId val="{0000000A-8039-4C2C-BC12-52747FBA22CE}"/>
            </c:ext>
          </c:extLst>
        </c:ser>
        <c:dLbls>
          <c:showLegendKey val="0"/>
          <c:showVal val="0"/>
          <c:showCatName val="0"/>
          <c:showSerName val="0"/>
          <c:showPercent val="0"/>
          <c:showBubbleSize val="0"/>
        </c:dLbls>
        <c:gapWidth val="150"/>
        <c:overlap val="-27"/>
        <c:axId val="342773600"/>
        <c:axId val="342766056"/>
      </c:barChart>
      <c:catAx>
        <c:axId val="342773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ScalaSansLF-Regular" panose="02000503060000020004" pitchFamily="2" charset="0"/>
                <a:ea typeface="+mn-ea"/>
                <a:cs typeface="+mn-cs"/>
              </a:defRPr>
            </a:pPr>
            <a:endParaRPr lang="en-US"/>
          </a:p>
        </c:txPr>
        <c:crossAx val="342766056"/>
        <c:crosses val="autoZero"/>
        <c:auto val="1"/>
        <c:lblAlgn val="ctr"/>
        <c:lblOffset val="100"/>
        <c:noMultiLvlLbl val="0"/>
      </c:catAx>
      <c:valAx>
        <c:axId val="342766056"/>
        <c:scaling>
          <c:orientation val="minMax"/>
        </c:scaling>
        <c:delete val="1"/>
        <c:axPos val="l"/>
        <c:majorGridlines>
          <c:spPr>
            <a:ln w="9525" cap="flat" cmpd="sng" algn="ctr">
              <a:noFill/>
              <a:round/>
            </a:ln>
            <a:effectLst/>
          </c:spPr>
        </c:majorGridlines>
        <c:numFmt formatCode="&quot;$&quot;#,##0.00_);[Red]\(&quot;$&quot;#,##0.00\)" sourceLinked="1"/>
        <c:majorTickMark val="none"/>
        <c:minorTickMark val="none"/>
        <c:tickLblPos val="nextTo"/>
        <c:crossAx val="34277360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0.79019</cdr:x>
      <cdr:y>0.21422</cdr:y>
    </cdr:from>
    <cdr:to>
      <cdr:x>1</cdr:x>
      <cdr:y>0.28642</cdr:y>
    </cdr:to>
    <cdr:sp macro="" textlink="">
      <cdr:nvSpPr>
        <cdr:cNvPr id="2" name="TextBox 6">
          <a:extLst xmlns:a="http://schemas.openxmlformats.org/drawingml/2006/main">
            <a:ext uri="{FF2B5EF4-FFF2-40B4-BE49-F238E27FC236}">
              <a16:creationId xmlns:a16="http://schemas.microsoft.com/office/drawing/2014/main" id="{C8CC992E-E68B-DD4F-AD8F-B9A7515BB344}"/>
            </a:ext>
          </a:extLst>
        </cdr:cNvPr>
        <cdr:cNvSpPr txBox="1"/>
      </cdr:nvSpPr>
      <cdr:spPr>
        <a:xfrm xmlns:a="http://schemas.openxmlformats.org/drawingml/2006/main">
          <a:off x="7740832" y="1095769"/>
          <a:ext cx="2055334"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t>(*as of 7/29/2022)</a:t>
          </a:r>
        </a:p>
      </cdr:txBody>
    </cdr:sp>
  </cdr:relSizeAnchor>
</c:userShape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5.657"/>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0 1</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6.308"/>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47.244"/>
    </inkml:context>
    <inkml:brush xml:id="br0">
      <inkml:brushProperty name="width" value="0.3" units="cm"/>
      <inkml:brushProperty name="height" value="0.6" units="cm"/>
      <inkml:brushProperty name="color" value="#E6E6E6"/>
      <inkml:brushProperty name="tip" value="rectangle"/>
      <inkml:brushProperty name="rasterOp" value="maskPen"/>
      <inkml:brushProperty name="ignorePressure" value="1"/>
    </inkml:brush>
  </inkml:definitions>
  <inkml:trace contextRef="#ctx0" brushRef="#br0">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4:57.410"/>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1:35:01.307"/>
    </inkml:context>
    <inkml:brush xml:id="br0">
      <inkml:brushProperty name="width" value="0.35" units="cm"/>
      <inkml:brushProperty name="height" value="0.35" units="cm"/>
      <inkml:brushProperty name="color" value="#FFFFFF"/>
      <inkml:brushProperty name="ignorePressure" value="1"/>
    </inkml:brush>
  </inkml:definitions>
  <inkml:trace contextRef="#ctx0" brushRef="#br0">51 656,'4'-4,"-1"-1,1 1,-1-1,0 0,-1 1,1-1,-1 0,0-1,-1 1,1 0,-1-1,0 1,1-5,0-12,-1 0,-2-20,0 14,1 15,1 1,-1 1,-1-1,0 1,0-1,-1 1,-1 0,0 0,-1-2,-4-9,1-1,1 1,1-1,1 0,-1-23,5 44,0 0,0 0,0 0,1 0,-1 1,0-1,1 0,-1 0,1 0,-1 0,1 1,0-1,0 0,0 1,0-1,0 0,0 1,1-1,-1 1,1-1,-2 2,1-1,0 1,-1 0,1-1,0 1,-1 0,1-1,0 1,-1 0,1 0,0 0,-1 0,1 0,0-1,0 1,-1 1,1-1,0 0,-1 0,1 0,0 0,1 1,-1 0,0-1,0 1,1 0,-1 0,0 0,0 0,0 0,0 0,0 0,0 0,-1 0,1 0,0 0,0 2,2 3,0 1,0 0,-1 0,0 0,-1 0,1 1,-1-1,0 2,0 21,-1 13,0-17,0 47,-3 175,-2-201,-8 30,-1 4,13-75,0 0,0 1,-1-1,0 0,-2 4,4-9,0 0,-1 0,1 0,0-1,-1 1,1 0,0 0,-1-1,1 1,-1 0,0-1,1 1,-1 0,1-1,-1 1,0-1,1 1,-1-1,0 1,0-1,1 0,-1 1,0-1,0 0,0 0,0 0,1 1,-1-1,0 0,0 0,0 0,0 0,1 0,-1 0,0-1,0 1,0 0,0 0,1-1,-1 1,0 0,0-1,1 1,-1-1,0 1,0-1,1 1,-2-2,0 0,0 0,0 0,1-1,-1 1,1 0,0-1,-1 1,1-1,0 1,1-1,-1 0,0 1,1-1,-1-2,-1-9,1-1,1-7,0 14,1-243,0 87,-1 157,0 0,1 0,0 0,0 0,1 0,-1 0,2 0,-1 0,1-1,-1 5,0-1,0 0,1 1,-1 0,1-1,-1 1,1 0,0 0,0 0,1 1,-1-1,0 1,1 0,0 0,-1 0,2 0,9-4,0 0,0-1,11-8,-18 10,-1 0,1-1,-1 1,-1-1,1-1,-1 1,0-1,1-1,69-123,-54 92,-21 38,1 0,-1 0,1 0,-1 0,1 0,0 0,-1 0,1 0,0 0,0 0,-1 0,1 1,0-1,0 0,0 0,0 1,0-1,0 1,0-1,0 1,0 0,0 1,-1-1,1 1,-1-1,1 1,0-1,-1 1,1-1,-1 1,0-1,1 1,-1 0,1-1,-1 1,0 0,1-1,-1 1,0 0,0 0,0-1,0 1,0 0,0 0,0-1,0 1,0 0,0 0,0 0,2 36,-3 1,-1 0,-1 0,-5 16,3-33,0-1,-1 0,-1-1,-5 11,5-15,1 0,0 1,1 0,1 0,1 0,0 0,0 11,5 51,-1-35,-2 21,1-61,0 0,0 0,-1 0,1 0,-1 0,0 0,0 0,0-1,0 1,-1 0,1 0,-1-1,0 1,1-2,0 0,0 0,0 0,0 0,-1 0,1-1,0 1,0-1,0 1,-1-1,1 1,0-1,-1 0,1 1,-1-1,1 0,0 0,-1 0,1 0,-1 0,1 0,0-1,-1 1,1 0,0-1,-1 1,1-1,0 1,-1-2,-3 0,0 0,0-1,1 1,-1-1,1-1,0 1,0 0,0-1,0 0,1 0,0 0,-1 0,1-1,1 1,-1-1,1 0,0 0,0 0,0 0,1 0,-1 0,1-3,-2-13,1-1,1 1,1-1,0 1,2-2,1-24,-2-6,0-34,-4-9,-2 49,4 42,0 0,-1 0,1 0,-1 0,0 1,0-1,-2-3,4 8,0-1,0 1,0 0,0 0,0 0,0 0,-1 0,1 0,0 0,0-1,0 1,0 0,0 0,0 0,0 0,0 0,0 0,-1 0,1 0,0 0,0 0,0 0,0 0,0 0,0-1,0 1,-1 0,1 0,0 0,0 0,0 0,0 0,0 0,0 0,-1 1,1-1,0 0,0 0,0 0,0 0,0 0,0 0,-1 0,1 0,0 0,-3 7,0 9,0 42,2-1,3 1,-1 23,-2 4,3 93,-2-169,2-1,-1 0,2 1,-1-1,1 0,0 0,0-1,1 1,0-1,1 1,-1-1,1 0,3 2,2 2,0-1,0 0,1 0,0-1,1-1,0 0,9 5,-5-5,1-1,0 0,0-1,0 0,16 1,-12-3</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48.156"/>
    </inkml:context>
    <inkml:brush xml:id="br0">
      <inkml:brushProperty name="width" value="0.35" units="cm"/>
      <inkml:brushProperty name="height" value="0.35" units="cm"/>
      <inkml:brushProperty name="color" value="#FFFFFF"/>
      <inkml:brushProperty name="ignorePressure" value="1"/>
    </inkml:brush>
  </inkml:definitions>
  <inkml:trace contextRef="#ctx0" brushRef="#br0">2 674,'1'-20,"0"-1,5-13,-3 11,0 1,-1-5,-2-288,-1 150,1 158,0 4,0 0,-1 0,1 0,1 0,-1 0,0 1,1-1,-1 0,1 0,0 0,0 1,0-1,1 0,-2 3,0 0,1 1,-1-1,0 0,0 0,1 0,-1 1,0-1,1 0,-1 0,0 1,0-1,1 0,-1 1,0-1,0 0,0 1,0-1,0 0,1 1,-1-1,0 0,0 1,0-1,0 1,0-1,0 0,0 1,0-1,0 0,0 1,2 14,1 33,-3 34,-1-35,0-27,-1 0,-1-1,-1 1,-2 5,1-5,1 0,0 0,2 1,0 1,4 179,-2-199,0 0,0 0,0 1,0-1,1 0,-1 0,0 0,1 0,0 0,0 0,0 0,-1-1,2 1,-1 0,0 0,0-1,0 1,1-1,-1 1,1 0,1-1,-1 1,0-1,1 0,-1 1,1-1,0-1,-1 1,1 0,0-1,-1 1,1-1,0 0,0 0,-1 0,2 0,-1 0,-1 0,1-1,-1 1,1-1,-1 1,1-1,-1 0,0 0,1 0,-1 0,0-1,0 1,0 0,1-1,-2 0,1 1,0-1,0 0,-1 0,1 0,-1 0,1-1,-1 1,4-8,-1 0,0 1,-1-1,0 0,0-3,8-22,41-113,-36 106,-10 27,0-1,-1 1,-1-1,-1 0,1-3,-3 8,4-24,-5 34,1-1,-1 0,1 1,0-1,0 1,-1-1,1 1,0-1,0 1,0 0,0-1,1 1,-1 0,0 0,0 0,1 0,1-1,-3 1,1 1,-1 0,1 0,0 0,-1 0,1 0,-1 0,1 0,-1 0,1 0,0 0,-1 0,1 0,-1 0,1 0,0 1,-1-1,1 0,-1 0,1 1,-1-1,1 0,-1 1,1-1,-1 0,0 1,1-1,-1 1,1-1,-1 1,0-1,1 1,-1-1,0 1,0-1,1 1,-1-1,0 1,0-1,0 1,0 0,0 0,6 27,-3 8,-3 0,0 0,-3 6,-1-15,-2 1,0-1,-2 0,-1 0,-10 20,7-18,6-14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07-16T22:56:50.017"/>
    </inkml:context>
    <inkml:brush xml:id="br0">
      <inkml:brushProperty name="width" value="0.35" units="cm"/>
      <inkml:brushProperty name="height" value="0.35" units="cm"/>
      <inkml:brushProperty name="color" value="#FFFFFF"/>
      <inkml:brushProperty name="ignorePressure" value="1"/>
    </inkml:brush>
  </inkml:definitions>
  <inkml:trace contextRef="#ctx0" brushRef="#br0">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1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3D5306-7A60-4235-BF6C-87971EDD3582}" type="datetimeFigureOut">
              <a:rPr lang="en-US" smtClean="0"/>
              <a:t>8/3/2022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1A2BBCB-2010-43D4-B9B2-33EB81304154}" type="slidenum">
              <a:rPr lang="en-US" smtClean="0"/>
              <a:t>‹#›</a:t>
            </a:fld>
            <a:endParaRPr lang="en-US"/>
          </a:p>
        </p:txBody>
      </p:sp>
    </p:spTree>
    <p:extLst>
      <p:ext uri="{BB962C8B-B14F-4D97-AF65-F5344CB8AC3E}">
        <p14:creationId xmlns:p14="http://schemas.microsoft.com/office/powerpoint/2010/main" val="37873997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5</a:t>
            </a:fld>
            <a:endParaRPr lang="en-US"/>
          </a:p>
        </p:txBody>
      </p:sp>
    </p:spTree>
    <p:extLst>
      <p:ext uri="{BB962C8B-B14F-4D97-AF65-F5344CB8AC3E}">
        <p14:creationId xmlns:p14="http://schemas.microsoft.com/office/powerpoint/2010/main" val="1302995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6</a:t>
            </a:fld>
            <a:endParaRPr lang="en-US"/>
          </a:p>
        </p:txBody>
      </p:sp>
    </p:spTree>
    <p:extLst>
      <p:ext uri="{BB962C8B-B14F-4D97-AF65-F5344CB8AC3E}">
        <p14:creationId xmlns:p14="http://schemas.microsoft.com/office/powerpoint/2010/main" val="1770315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9</a:t>
            </a:fld>
            <a:endParaRPr lang="en-US"/>
          </a:p>
        </p:txBody>
      </p:sp>
    </p:spTree>
    <p:extLst>
      <p:ext uri="{BB962C8B-B14F-4D97-AF65-F5344CB8AC3E}">
        <p14:creationId xmlns:p14="http://schemas.microsoft.com/office/powerpoint/2010/main" val="36591086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857250"/>
            <a:ext cx="4114800" cy="231457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A99CD2-19A0-6F48-895C-C7AB61D791D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3048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CA99CD2-19A0-6F48-895C-C7AB61D791DF}" type="slidenum">
              <a:rPr lang="en-US" smtClean="0"/>
              <a:t>11</a:t>
            </a:fld>
            <a:endParaRPr lang="en-US"/>
          </a:p>
        </p:txBody>
      </p:sp>
    </p:spTree>
    <p:extLst>
      <p:ext uri="{BB962C8B-B14F-4D97-AF65-F5344CB8AC3E}">
        <p14:creationId xmlns:p14="http://schemas.microsoft.com/office/powerpoint/2010/main" val="535418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20</a:t>
            </a:fld>
            <a:endParaRPr lang="en-US"/>
          </a:p>
        </p:txBody>
      </p:sp>
    </p:spTree>
    <p:extLst>
      <p:ext uri="{BB962C8B-B14F-4D97-AF65-F5344CB8AC3E}">
        <p14:creationId xmlns:p14="http://schemas.microsoft.com/office/powerpoint/2010/main" val="1602053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29</a:t>
            </a:fld>
            <a:endParaRPr lang="en-US"/>
          </a:p>
        </p:txBody>
      </p:sp>
    </p:spTree>
    <p:extLst>
      <p:ext uri="{BB962C8B-B14F-4D97-AF65-F5344CB8AC3E}">
        <p14:creationId xmlns:p14="http://schemas.microsoft.com/office/powerpoint/2010/main" val="11238485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1A2BBCB-2010-43D4-B9B2-33EB81304154}" type="slidenum">
              <a:rPr lang="en-US" smtClean="0"/>
              <a:t>33</a:t>
            </a:fld>
            <a:endParaRPr lang="en-US"/>
          </a:p>
        </p:txBody>
      </p:sp>
    </p:spTree>
    <p:extLst>
      <p:ext uri="{BB962C8B-B14F-4D97-AF65-F5344CB8AC3E}">
        <p14:creationId xmlns:p14="http://schemas.microsoft.com/office/powerpoint/2010/main" val="2394377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072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22045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9852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1024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7015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24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72781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72016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5284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Kohan family, proprietors of Wilshire Beauty, curates the most exclusive collection of American, European, and Japanese crèmes, lotions, mousses and applications found anywhere and bring the world’s finest beauty products under one roof.</a:t>
            </a:r>
          </a:p>
        </p:txBody>
      </p:sp>
      <p:sp>
        <p:nvSpPr>
          <p:cNvPr id="4" name="Slide Number Placeholder 3"/>
          <p:cNvSpPr>
            <a:spLocks noGrp="1"/>
          </p:cNvSpPr>
          <p:nvPr>
            <p:ph type="sldNum" sz="quarter" idx="5"/>
          </p:nvPr>
        </p:nvSpPr>
        <p:spPr/>
        <p:txBody>
          <a:bodyPr/>
          <a:lstStyle/>
          <a:p>
            <a:fld id="{D1A2BBCB-2010-43D4-B9B2-33EB81304154}" type="slidenum">
              <a:rPr lang="en-US" smtClean="0"/>
              <a:t>98</a:t>
            </a:fld>
            <a:endParaRPr lang="en-US"/>
          </a:p>
        </p:txBody>
      </p:sp>
    </p:spTree>
    <p:extLst>
      <p:ext uri="{BB962C8B-B14F-4D97-AF65-F5344CB8AC3E}">
        <p14:creationId xmlns:p14="http://schemas.microsoft.com/office/powerpoint/2010/main" val="10369479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The M Day Spa offers an </a:t>
            </a:r>
            <a:r>
              <a:rPr lang="en-US" b="1">
                <a:cs typeface="Calibri"/>
              </a:rPr>
              <a:t>extensive </a:t>
            </a:r>
            <a:r>
              <a:rPr lang="en-US">
                <a:cs typeface="Calibri"/>
              </a:rPr>
              <a:t>list of treatments ranging from massages, age reversal skin peels, lashes and brows, facials, face lifts, and more. Visit online for a full list of services and to book an appointment.</a:t>
            </a:r>
          </a:p>
        </p:txBody>
      </p:sp>
      <p:sp>
        <p:nvSpPr>
          <p:cNvPr id="4" name="Slide Number Placeholder 3"/>
          <p:cNvSpPr>
            <a:spLocks noGrp="1"/>
          </p:cNvSpPr>
          <p:nvPr>
            <p:ph type="sldNum" sz="quarter" idx="5"/>
          </p:nvPr>
        </p:nvSpPr>
        <p:spPr/>
        <p:txBody>
          <a:bodyPr/>
          <a:lstStyle/>
          <a:p>
            <a:fld id="{D1A2BBCB-2010-43D4-B9B2-33EB81304154}" type="slidenum">
              <a:rPr lang="en-US" smtClean="0"/>
              <a:t>99</a:t>
            </a:fld>
            <a:endParaRPr lang="en-US"/>
          </a:p>
        </p:txBody>
      </p:sp>
    </p:spTree>
    <p:extLst>
      <p:ext uri="{BB962C8B-B14F-4D97-AF65-F5344CB8AC3E}">
        <p14:creationId xmlns:p14="http://schemas.microsoft.com/office/powerpoint/2010/main" val="41028732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Meet yourself: In the light-free, sound-resistant, zero-gravity environment, the mind can redirect its thoughts and focus inward. </a:t>
            </a:r>
          </a:p>
          <a:p>
            <a:r>
              <a:rPr lang="en-US"/>
              <a:t>Perfect and unique Mother's Day gift. Book mom a session and literally give her 2 hours of peace and quiet to herself.</a:t>
            </a:r>
            <a:endParaRPr lang="en-US">
              <a:cs typeface="Calibri"/>
            </a:endParaRPr>
          </a:p>
        </p:txBody>
      </p:sp>
      <p:sp>
        <p:nvSpPr>
          <p:cNvPr id="4" name="Slide Number Placeholder 3"/>
          <p:cNvSpPr>
            <a:spLocks noGrp="1"/>
          </p:cNvSpPr>
          <p:nvPr>
            <p:ph type="sldNum" sz="quarter" idx="5"/>
          </p:nvPr>
        </p:nvSpPr>
        <p:spPr/>
        <p:txBody>
          <a:bodyPr/>
          <a:lstStyle/>
          <a:p>
            <a:fld id="{D1A2BBCB-2010-43D4-B9B2-33EB81304154}" type="slidenum">
              <a:rPr lang="en-US" smtClean="0"/>
              <a:t>101</a:t>
            </a:fld>
            <a:endParaRPr lang="en-US"/>
          </a:p>
        </p:txBody>
      </p:sp>
    </p:spTree>
    <p:extLst>
      <p:ext uri="{BB962C8B-B14F-4D97-AF65-F5344CB8AC3E}">
        <p14:creationId xmlns:p14="http://schemas.microsoft.com/office/powerpoint/2010/main" val="2601526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A2BBCB-2010-43D4-B9B2-33EB8130415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7293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069163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8627371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27371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3659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163320554"/>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5229197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214776505"/>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6466933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2A274A-59F1-BA41-7BB5-D5448AC0D5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510FB35-32D3-4F54-BDA7-8433A8CF5C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8F9A0F-945B-BBD5-7AB2-EC9A99CA9FB5}"/>
              </a:ext>
            </a:extLst>
          </p:cNvPr>
          <p:cNvSpPr>
            <a:spLocks noGrp="1"/>
          </p:cNvSpPr>
          <p:nvPr>
            <p:ph type="dt" sz="half" idx="10"/>
          </p:nvPr>
        </p:nvSpPr>
        <p:spPr/>
        <p:txBody>
          <a:bodyPr/>
          <a:lstStyle/>
          <a:p>
            <a:fld id="{73FDC1D1-8E3A-E64F-A576-343950424BDE}" type="datetimeFigureOut">
              <a:rPr lang="en-US" smtClean="0"/>
              <a:t>8/3/2022</a:t>
            </a:fld>
            <a:endParaRPr lang="en-US"/>
          </a:p>
        </p:txBody>
      </p:sp>
      <p:sp>
        <p:nvSpPr>
          <p:cNvPr id="5" name="Footer Placeholder 4">
            <a:extLst>
              <a:ext uri="{FF2B5EF4-FFF2-40B4-BE49-F238E27FC236}">
                <a16:creationId xmlns:a16="http://schemas.microsoft.com/office/drawing/2014/main" id="{49A0D5B3-EC1E-3E4F-3FBD-56520EC0B5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35C691-E7A1-7B8B-4503-8DD42A660AF4}"/>
              </a:ext>
            </a:extLst>
          </p:cNvPr>
          <p:cNvSpPr>
            <a:spLocks noGrp="1"/>
          </p:cNvSpPr>
          <p:nvPr>
            <p:ph type="sldNum" sz="quarter" idx="12"/>
          </p:nvPr>
        </p:nvSpPr>
        <p:spPr/>
        <p:txBody>
          <a:bodyPr/>
          <a:lstStyle/>
          <a:p>
            <a:fld id="{2157537B-BE82-1549-BCD5-446965E957E6}" type="slidenum">
              <a:rPr lang="en-US" smtClean="0"/>
              <a:t>‹#›</a:t>
            </a:fld>
            <a:endParaRPr lang="en-US"/>
          </a:p>
        </p:txBody>
      </p:sp>
    </p:spTree>
    <p:extLst>
      <p:ext uri="{BB962C8B-B14F-4D97-AF65-F5344CB8AC3E}">
        <p14:creationId xmlns:p14="http://schemas.microsoft.com/office/powerpoint/2010/main" val="675578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9" name="Picture 8" descr="A picture containing person, sign, holding, black&#10;&#10;Description automatically generated">
            <a:extLst>
              <a:ext uri="{FF2B5EF4-FFF2-40B4-BE49-F238E27FC236}">
                <a16:creationId xmlns:a16="http://schemas.microsoft.com/office/drawing/2014/main" id="{04957F53-37ED-3B47-A493-D4CDE674471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561285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2369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0400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7556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1"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8/3/2022</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8313364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7464437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8483463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6146223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1970760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1819929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7696090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580088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3466024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28221365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832250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570682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708998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1114936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dirty="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8" name="Picture 7">
            <a:extLst>
              <a:ext uri="{FF2B5EF4-FFF2-40B4-BE49-F238E27FC236}">
                <a16:creationId xmlns:a16="http://schemas.microsoft.com/office/drawing/2014/main" id="{CAC3DC5B-ECE9-AE40-AF08-7F6EC2F2257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41128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73134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3884922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93516377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4072349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572040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A170EF1-C2CA-49D9-84C2-52ADC835E318}"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6654735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A170EF1-C2CA-49D9-84C2-52ADC835E318}" type="datetimeFigureOut">
              <a:rPr lang="en-US" smtClean="0"/>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4596800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A170EF1-C2CA-49D9-84C2-52ADC835E318}" type="datetimeFigureOut">
              <a:rPr lang="en-US" smtClean="0"/>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7129332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170EF1-C2CA-49D9-84C2-52ADC835E318}"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25153843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309492618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A170EF1-C2CA-49D9-84C2-52ADC835E318}"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405033166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8649333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A170EF1-C2CA-49D9-84C2-52ADC835E318}"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CFD30E8-C8DC-4A79-8CB7-4306D6227A9E}" type="slidenum">
              <a:rPr lang="en-US" smtClean="0"/>
              <a:t>‹#›</a:t>
            </a:fld>
            <a:endParaRPr lang="en-US"/>
          </a:p>
        </p:txBody>
      </p:sp>
    </p:spTree>
    <p:extLst>
      <p:ext uri="{BB962C8B-B14F-4D97-AF65-F5344CB8AC3E}">
        <p14:creationId xmlns:p14="http://schemas.microsoft.com/office/powerpoint/2010/main" val="15513619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ScalaSansPro" panose="020B0504030101020102" pitchFamily="34" charset="77"/>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199" y="1064870"/>
            <a:ext cx="10515599" cy="5034987"/>
          </a:xfrm>
        </p:spPr>
        <p:txBody>
          <a:bodyPr/>
          <a:lstStyle>
            <a:lvl1pPr>
              <a:defRPr sz="2400" baseline="0">
                <a:latin typeface="ScalaSansPro" panose="020B0504030101020102" pitchFamily="34" charset="77"/>
              </a:defRPr>
            </a:lvl1pPr>
            <a:lvl2pPr>
              <a:defRPr>
                <a:latin typeface="ScalaSansPro" panose="020B0504030101020102" pitchFamily="34" charset="77"/>
              </a:defRPr>
            </a:lvl2pPr>
            <a:lvl3pPr>
              <a:defRPr>
                <a:latin typeface="ScalaSansPro" panose="020B0504030101020102" pitchFamily="34" charset="77"/>
              </a:defRPr>
            </a:lvl3pPr>
            <a:lvl4pPr>
              <a:defRPr>
                <a:latin typeface="ScalaSansPro" panose="020B0504030101020102" pitchFamily="34" charset="77"/>
              </a:defRPr>
            </a:lvl4pPr>
            <a:lvl5pPr>
              <a:defRPr>
                <a:latin typeface="ScalaSansPro" panose="020B0504030101020102" pitchFamily="34"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977968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295584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1EE999-699A-134B-854C-9331C96F38B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470947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91936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126993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7">
            <a:extLst>
              <a:ext uri="{FF2B5EF4-FFF2-40B4-BE49-F238E27FC236}">
                <a16:creationId xmlns:a16="http://schemas.microsoft.com/office/drawing/2014/main" id="{E723B9BD-E0DA-C244-A46C-68E1B2CCC065}"/>
              </a:ext>
            </a:extLst>
          </p:cNvPr>
          <p:cNvSpPr txBox="1"/>
          <p:nvPr userDrawn="1"/>
        </p:nvSpPr>
        <p:spPr>
          <a:xfrm>
            <a:off x="11982091" y="120770"/>
            <a:ext cx="184731" cy="369332"/>
          </a:xfrm>
          <a:prstGeom prst="rect">
            <a:avLst/>
          </a:prstGeom>
          <a:noFill/>
        </p:spPr>
        <p:txBody>
          <a:bodyPr wrap="none" rtlCol="0">
            <a:spAutoFit/>
          </a:bodyPr>
          <a:lstStyle/>
          <a:p>
            <a:endParaRPr lang="en-US"/>
          </a:p>
        </p:txBody>
      </p:sp>
    </p:spTree>
    <p:extLst>
      <p:ext uri="{BB962C8B-B14F-4D97-AF65-F5344CB8AC3E}">
        <p14:creationId xmlns:p14="http://schemas.microsoft.com/office/powerpoint/2010/main" val="26292734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50419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2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7466877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0D011C-D70A-4C48-AD18-2B6D2CE2B976}"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10EEBB-8302-D54C-BD12-FA46D1C35417}" type="slidenum">
              <a:rPr lang="en-US" smtClean="0"/>
              <a:t>‹#›</a:t>
            </a:fld>
            <a:endParaRPr lang="en-US"/>
          </a:p>
        </p:txBody>
      </p:sp>
    </p:spTree>
    <p:extLst>
      <p:ext uri="{BB962C8B-B14F-4D97-AF65-F5344CB8AC3E}">
        <p14:creationId xmlns:p14="http://schemas.microsoft.com/office/powerpoint/2010/main" val="14904745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018082286"/>
      </p:ext>
    </p:extLst>
  </p:cSld>
  <p:clrMapOvr>
    <a:masterClrMapping/>
  </p:clrMapOvr>
  <p:hf hdr="0" ftr="0" dt="0"/>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8603857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C764DE79-268F-4C1A-8933-263129D2AF90}"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pic>
        <p:nvPicPr>
          <p:cNvPr id="3" name="Picture 2">
            <a:extLst>
              <a:ext uri="{FF2B5EF4-FFF2-40B4-BE49-F238E27FC236}">
                <a16:creationId xmlns:a16="http://schemas.microsoft.com/office/drawing/2014/main" id="{A8C791BA-0494-234B-AC72-4CA2DB632FE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8394167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731387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764DE79-268F-4C1A-8933-263129D2AF90}" type="datetimeFigureOut">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8/3/2022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A055EE6D-9982-4C4E-ABF8-13D262E7F561}"/>
              </a:ext>
            </a:extLst>
          </p:cNvPr>
          <p:cNvSpPr>
            <a:spLocks noGrp="1"/>
          </p:cNvSpPr>
          <p:nvPr>
            <p:ph type="title" hasCustomPrompt="1"/>
          </p:nvPr>
        </p:nvSpPr>
        <p:spPr>
          <a:xfrm>
            <a:off x="838200" y="86832"/>
            <a:ext cx="10515600" cy="887203"/>
          </a:xfrm>
        </p:spPr>
        <p:txBody>
          <a:bodyPr>
            <a:normAutofit/>
          </a:bodyPr>
          <a:lstStyle>
            <a:lvl1pPr>
              <a:defRPr sz="3200" b="1" i="0" baseline="0">
                <a:solidFill>
                  <a:schemeClr val="bg1"/>
                </a:solidFill>
                <a:latin typeface="Calibri" panose="020F0502020204030204" pitchFamily="34" charset="0"/>
              </a:defRPr>
            </a:lvl1pPr>
          </a:lstStyle>
          <a:p>
            <a:r>
              <a:rPr lang="en-US"/>
              <a:t>Headline Here</a:t>
            </a:r>
          </a:p>
        </p:txBody>
      </p:sp>
      <p:sp>
        <p:nvSpPr>
          <p:cNvPr id="7" name="Content Placeholder 2">
            <a:extLst>
              <a:ext uri="{FF2B5EF4-FFF2-40B4-BE49-F238E27FC236}">
                <a16:creationId xmlns:a16="http://schemas.microsoft.com/office/drawing/2014/main" id="{4A6F8C1D-5544-F64B-9B42-94ABFA7E79A2}"/>
              </a:ext>
            </a:extLst>
          </p:cNvPr>
          <p:cNvSpPr>
            <a:spLocks noGrp="1"/>
          </p:cNvSpPr>
          <p:nvPr>
            <p:ph sz="half" idx="1"/>
          </p:nvPr>
        </p:nvSpPr>
        <p:spPr>
          <a:xfrm>
            <a:off x="838200" y="1489524"/>
            <a:ext cx="10515600" cy="4351338"/>
          </a:xfrm>
        </p:spPr>
        <p:txBody>
          <a:bodyPr>
            <a:normAutofit/>
          </a:bodyPr>
          <a:lstStyle>
            <a:lvl1pPr>
              <a:defRPr sz="2000" baseline="0"/>
            </a:lvl1pPr>
            <a:lvl2pPr>
              <a:defRPr sz="2000" baseline="0"/>
            </a:lvl2pPr>
            <a:lvl3pPr>
              <a:defRPr sz="2000" baseline="0"/>
            </a:lvl3pPr>
            <a:lvl4pPr>
              <a:defRPr sz="2000" baseline="0"/>
            </a:lvl4pPr>
            <a:lvl5pPr>
              <a:defRPr sz="200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40012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0037204"/>
      </p:ext>
    </p:extLst>
  </p:cSld>
  <p:clrMapOvr>
    <a:masterClrMapping/>
  </p:clrMapOvr>
  <p:hf hdr="0" ftr="0" dt="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8" name="Title 1">
            <a:extLst>
              <a:ext uri="{FF2B5EF4-FFF2-40B4-BE49-F238E27FC236}">
                <a16:creationId xmlns:a16="http://schemas.microsoft.com/office/drawing/2014/main" id="{D3EA979E-0A39-2E42-A284-344D4BA6DFD3}"/>
              </a:ext>
            </a:extLst>
          </p:cNvPr>
          <p:cNvSpPr>
            <a:spLocks noGrp="1"/>
          </p:cNvSpPr>
          <p:nvPr>
            <p:ph type="title"/>
          </p:nvPr>
        </p:nvSpPr>
        <p:spPr>
          <a:xfrm>
            <a:off x="838200" y="206101"/>
            <a:ext cx="10515600" cy="569151"/>
          </a:xfrm>
        </p:spPr>
        <p:txBody>
          <a:bodyPr>
            <a:normAutofit/>
          </a:bodyPr>
          <a:lstStyle>
            <a:lvl1pPr>
              <a:defRPr sz="4800"/>
            </a:lvl1pPr>
          </a:lstStyle>
          <a:p>
            <a:r>
              <a:rPr lang="en-US"/>
              <a:t>Click to edit Master title style</a:t>
            </a:r>
          </a:p>
        </p:txBody>
      </p:sp>
      <p:sp>
        <p:nvSpPr>
          <p:cNvPr id="10" name="Content Placeholder 2">
            <a:extLst>
              <a:ext uri="{FF2B5EF4-FFF2-40B4-BE49-F238E27FC236}">
                <a16:creationId xmlns:a16="http://schemas.microsoft.com/office/drawing/2014/main" id="{AFAD53DC-9AB6-7440-8CA9-8A21B73844C7}"/>
              </a:ext>
            </a:extLst>
          </p:cNvPr>
          <p:cNvSpPr>
            <a:spLocks noGrp="1"/>
          </p:cNvSpPr>
          <p:nvPr>
            <p:ph idx="1"/>
          </p:nvPr>
        </p:nvSpPr>
        <p:spPr>
          <a:xfrm>
            <a:off x="838200" y="1390133"/>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E9017A6D-1DC9-3249-9F25-8D078CF1C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72578404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800"/>
            </a:lvl1p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pic>
        <p:nvPicPr>
          <p:cNvPr id="7" name="Picture 6">
            <a:extLst>
              <a:ext uri="{FF2B5EF4-FFF2-40B4-BE49-F238E27FC236}">
                <a16:creationId xmlns:a16="http://schemas.microsoft.com/office/drawing/2014/main" id="{8A7A9757-806A-684B-8E62-257AE54290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2446207746"/>
      </p:ext>
    </p:extLst>
  </p:cSld>
  <p:clrMapOvr>
    <a:masterClrMapping/>
  </p:clrMapOvr>
  <p:hf hdr="0" ftr="0" dt="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a:extLst>
              <a:ext uri="{FF2B5EF4-FFF2-40B4-BE49-F238E27FC236}">
                <a16:creationId xmlns:a16="http://schemas.microsoft.com/office/drawing/2014/main" id="{BF6921B6-036D-CE4A-A18A-6EEEDCECC76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Tree>
    <p:extLst>
      <p:ext uri="{BB962C8B-B14F-4D97-AF65-F5344CB8AC3E}">
        <p14:creationId xmlns:p14="http://schemas.microsoft.com/office/powerpoint/2010/main" val="352307933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BFDF82E-E2C2-F0BF-B7DC-28F4B3165022}"/>
              </a:ext>
            </a:extLst>
          </p:cNvPr>
          <p:cNvSpPr>
            <a:spLocks noGrp="1"/>
          </p:cNvSpPr>
          <p:nvPr>
            <p:ph type="dt" sz="half" idx="10"/>
          </p:nvPr>
        </p:nvSpPr>
        <p:spPr/>
        <p:txBody>
          <a:bodyPr/>
          <a:lstStyle/>
          <a:p>
            <a:fld id="{73FDC1D1-8E3A-E64F-A576-343950424BDE}" type="datetimeFigureOut">
              <a:rPr lang="en-US" smtClean="0"/>
              <a:t>8/3/2022</a:t>
            </a:fld>
            <a:endParaRPr lang="en-US"/>
          </a:p>
        </p:txBody>
      </p:sp>
      <p:sp>
        <p:nvSpPr>
          <p:cNvPr id="3" name="Footer Placeholder 2">
            <a:extLst>
              <a:ext uri="{FF2B5EF4-FFF2-40B4-BE49-F238E27FC236}">
                <a16:creationId xmlns:a16="http://schemas.microsoft.com/office/drawing/2014/main" id="{10880F4B-FAA4-46B4-AB01-ED21F0907A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59B872C-8A06-0921-467B-C27E62DD5FA7}"/>
              </a:ext>
            </a:extLst>
          </p:cNvPr>
          <p:cNvSpPr>
            <a:spLocks noGrp="1"/>
          </p:cNvSpPr>
          <p:nvPr>
            <p:ph type="sldNum" sz="quarter" idx="12"/>
          </p:nvPr>
        </p:nvSpPr>
        <p:spPr/>
        <p:txBody>
          <a:bodyPr/>
          <a:lstStyle/>
          <a:p>
            <a:fld id="{2157537B-BE82-1549-BCD5-446965E957E6}" type="slidenum">
              <a:rPr lang="en-US" smtClean="0"/>
              <a:t>‹#›</a:t>
            </a:fld>
            <a:endParaRPr lang="en-US"/>
          </a:p>
        </p:txBody>
      </p:sp>
    </p:spTree>
    <p:extLst>
      <p:ext uri="{BB962C8B-B14F-4D97-AF65-F5344CB8AC3E}">
        <p14:creationId xmlns:p14="http://schemas.microsoft.com/office/powerpoint/2010/main" val="298037769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B48614B-F62B-774F-A36E-09405D51A67C}"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30910093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88930301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B48614B-F62B-774F-A36E-09405D51A67C}"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742262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B48614B-F62B-774F-A36E-09405D51A67C}"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0575024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B48614B-F62B-774F-A36E-09405D51A67C}" type="datetimeFigureOut">
              <a:rPr lang="en-US" smtClean="0"/>
              <a:t>8/3/2022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9333121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B48614B-F62B-774F-A36E-09405D51A67C}" type="datetimeFigureOut">
              <a:rPr lang="en-US" smtClean="0"/>
              <a:t>8/3/2022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48698248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48614B-F62B-774F-A36E-09405D51A67C}"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323058721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48614B-F62B-774F-A36E-09405D51A67C}"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7142581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B48614B-F62B-774F-A36E-09405D51A67C}" type="datetimeFigureOut">
              <a:rPr lang="en-US" smtClean="0"/>
              <a:t>8/3/2022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298858606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94081569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B48614B-F62B-774F-A36E-09405D51A67C}" type="datetimeFigureOut">
              <a:rPr lang="en-US" smtClean="0"/>
              <a:t>8/3/2022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14DD5E-E883-CA4C-A633-A881B46B0B9D}" type="slidenum">
              <a:rPr lang="en-US" smtClean="0"/>
              <a:t>‹#›</a:t>
            </a:fld>
            <a:endParaRPr lang="en-US"/>
          </a:p>
        </p:txBody>
      </p:sp>
    </p:spTree>
    <p:extLst>
      <p:ext uri="{BB962C8B-B14F-4D97-AF65-F5344CB8AC3E}">
        <p14:creationId xmlns:p14="http://schemas.microsoft.com/office/powerpoint/2010/main" val="175817789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6182750"/>
      </p:ext>
    </p:extLst>
  </p:cSld>
  <p:clrMapOvr>
    <a:masterClrMapping/>
  </p:clrMapOvr>
  <p:hf hdr="0" ftr="0" dt="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67519900"/>
      </p:ext>
    </p:extLst>
  </p:cSld>
  <p:clrMapOvr>
    <a:masterClrMapping/>
  </p:clrMapOvr>
  <p:hf hdr="0" ftr="0" dt="0"/>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1647151382"/>
      </p:ext>
    </p:extLst>
  </p:cSld>
  <p:clrMapOvr>
    <a:masterClrMapping/>
  </p:clrMapOvr>
  <p:hf hdr="0" ftr="0" dt="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73045" y="1276350"/>
            <a:ext cx="5646755" cy="45733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199" y="1276350"/>
            <a:ext cx="5439427" cy="45733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348763239"/>
      </p:ext>
    </p:extLst>
  </p:cSld>
  <p:clrMapOvr>
    <a:masterClrMapping/>
  </p:clrMapOvr>
  <p:hf hdr="0" ftr="0" dt="0"/>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3316454359"/>
      </p:ext>
    </p:extLst>
  </p:cSld>
  <p:clrMapOvr>
    <a:masterClrMapping/>
  </p:clrMapOvr>
  <p:hf hdr="0" ftr="0" dt="0"/>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503500428"/>
      </p:ext>
    </p:extLst>
  </p:cSld>
  <p:clrMapOvr>
    <a:masterClrMapping/>
  </p:clrMapOvr>
  <p:hf hdr="0" ftr="0" dt="0"/>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_section 1a">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701242C-F42E-EC44-91C8-C58FBAE3E8C4}"/>
              </a:ext>
            </a:extLst>
          </p:cNvPr>
          <p:cNvSpPr>
            <a:spLocks noGrp="1"/>
          </p:cNvSpPr>
          <p:nvPr>
            <p:ph type="title"/>
          </p:nvPr>
        </p:nvSpPr>
        <p:spPr>
          <a:xfrm>
            <a:off x="373045" y="285750"/>
            <a:ext cx="10515600" cy="395288"/>
          </a:xfrm>
        </p:spPr>
        <p:txBody>
          <a:bodyPr/>
          <a:lstStyle/>
          <a:p>
            <a:r>
              <a:rPr lang="en-US"/>
              <a:t>Click to edit Master title style</a:t>
            </a:r>
          </a:p>
        </p:txBody>
      </p:sp>
      <p:sp>
        <p:nvSpPr>
          <p:cNvPr id="5" name="Slide Number Placeholder 3">
            <a:extLst>
              <a:ext uri="{FF2B5EF4-FFF2-40B4-BE49-F238E27FC236}">
                <a16:creationId xmlns:a16="http://schemas.microsoft.com/office/drawing/2014/main" id="{4048D5DB-EAB4-434A-A420-D0B21C1B55E8}"/>
              </a:ext>
            </a:extLst>
          </p:cNvPr>
          <p:cNvSpPr>
            <a:spLocks noGrp="1"/>
          </p:cNvSpPr>
          <p:nvPr>
            <p:ph type="sldNum" sz="quarter" idx="12"/>
          </p:nvPr>
        </p:nvSpPr>
        <p:spPr>
          <a:xfrm>
            <a:off x="9248954" y="6356350"/>
            <a:ext cx="2743200" cy="365125"/>
          </a:xfrm>
        </p:spPr>
        <p:txBody>
          <a:bodyPr/>
          <a:lstStyle/>
          <a:p>
            <a:fld id="{2429C633-AF9B-9840-B7F1-7587910FEF71}" type="slidenum">
              <a:rPr lang="en-US" smtClean="0"/>
              <a:pPr/>
              <a:t>‹#›</a:t>
            </a:fld>
            <a:endParaRPr lang="en-US"/>
          </a:p>
        </p:txBody>
      </p:sp>
    </p:spTree>
    <p:extLst>
      <p:ext uri="{BB962C8B-B14F-4D97-AF65-F5344CB8AC3E}">
        <p14:creationId xmlns:p14="http://schemas.microsoft.com/office/powerpoint/2010/main" val="2260468345"/>
      </p:ext>
    </p:extLst>
  </p:cSld>
  <p:clrMapOvr>
    <a:masterClrMapping/>
  </p:clrMapOvr>
  <p:extLst>
    <p:ext uri="{DCECCB84-F9BA-43D5-87BE-67443E8EF086}">
      <p15:sldGuideLst xmlns:p15="http://schemas.microsoft.com/office/powerpoint/2012/main">
        <p15:guide id="1" pos="288">
          <p15:clr>
            <a:srgbClr val="FBAE40"/>
          </p15:clr>
        </p15:guide>
        <p15:guide id="2" orient="horz" pos="3720">
          <p15:clr>
            <a:srgbClr val="FBAE40"/>
          </p15:clr>
        </p15:guide>
        <p15:guide id="4" pos="7392">
          <p15:clr>
            <a:srgbClr val="FBAE40"/>
          </p15:clr>
        </p15:guide>
        <p15:guide id="5" orient="horz" pos="840">
          <p15:clr>
            <a:srgbClr val="FBAE40"/>
          </p15:clr>
        </p15:guide>
        <p15:guide id="6" orient="horz" pos="4104">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8/3/2022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
        <p:nvSpPr>
          <p:cNvPr id="5" name="Title 1">
            <a:extLst>
              <a:ext uri="{FF2B5EF4-FFF2-40B4-BE49-F238E27FC236}">
                <a16:creationId xmlns:a16="http://schemas.microsoft.com/office/drawing/2014/main" id="{0E565EFC-A3FA-8041-8D8A-B607EEC993D2}"/>
              </a:ext>
            </a:extLst>
          </p:cNvPr>
          <p:cNvSpPr>
            <a:spLocks noGrp="1"/>
          </p:cNvSpPr>
          <p:nvPr>
            <p:ph type="title"/>
          </p:nvPr>
        </p:nvSpPr>
        <p:spPr>
          <a:xfrm>
            <a:off x="838200" y="206101"/>
            <a:ext cx="10515600" cy="569151"/>
          </a:xfrm>
        </p:spPr>
        <p:txBody>
          <a:bodyPr/>
          <a:lstStyle>
            <a:lvl1pPr>
              <a:defRPr baseline="0">
                <a:latin typeface="Calibri" panose="020F0502020204030204" pitchFamily="34" charset="0"/>
              </a:defRPr>
            </a:lvl1pPr>
          </a:lstStyle>
          <a:p>
            <a:r>
              <a:rPr lang="en-US"/>
              <a:t>Click to edit Master title style</a:t>
            </a:r>
          </a:p>
        </p:txBody>
      </p:sp>
      <p:sp>
        <p:nvSpPr>
          <p:cNvPr id="7" name="Content Placeholder 3">
            <a:extLst>
              <a:ext uri="{FF2B5EF4-FFF2-40B4-BE49-F238E27FC236}">
                <a16:creationId xmlns:a16="http://schemas.microsoft.com/office/drawing/2014/main" id="{1DF1A415-9598-044C-AB99-CB5494453933}"/>
              </a:ext>
            </a:extLst>
          </p:cNvPr>
          <p:cNvSpPr>
            <a:spLocks noGrp="1"/>
          </p:cNvSpPr>
          <p:nvPr>
            <p:ph sz="half" idx="2"/>
          </p:nvPr>
        </p:nvSpPr>
        <p:spPr>
          <a:xfrm>
            <a:off x="838200" y="1521101"/>
            <a:ext cx="7868478" cy="3684588"/>
          </a:xfrm>
        </p:spPr>
        <p:txBody>
          <a:bodyPr/>
          <a:lstStyle>
            <a:lvl1pPr>
              <a:defRPr sz="2400" baseline="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0843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pn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5" Type="http://schemas.openxmlformats.org/officeDocument/2006/relationships/slideLayout" Target="../slideLayouts/slideLayout14.xml"/><Relationship Id="rId4"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0.xml"/><Relationship Id="rId2" Type="http://schemas.openxmlformats.org/officeDocument/2006/relationships/slideLayout" Target="../slideLayouts/slideLayout29.xml"/><Relationship Id="rId1" Type="http://schemas.openxmlformats.org/officeDocument/2006/relationships/slideLayout" Target="../slideLayouts/slideLayout2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2" Type="http://schemas.openxmlformats.org/officeDocument/2006/relationships/slideLayout" Target="../slideLayouts/slideLayout32.xml"/><Relationship Id="rId16" Type="http://schemas.openxmlformats.org/officeDocument/2006/relationships/theme" Target="../theme/theme5.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 Id="rId9"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5.xml"/><Relationship Id="rId2" Type="http://schemas.openxmlformats.org/officeDocument/2006/relationships/slideLayout" Target="../slideLayouts/slideLayout54.xml"/><Relationship Id="rId1" Type="http://schemas.openxmlformats.org/officeDocument/2006/relationships/slideLayout" Target="../slideLayouts/slideLayout53.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8.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theme" Target="../theme/theme8.xml"/><Relationship Id="rId5" Type="http://schemas.openxmlformats.org/officeDocument/2006/relationships/slideLayout" Target="../slideLayouts/slideLayout60.xml"/><Relationship Id="rId4" Type="http://schemas.openxmlformats.org/officeDocument/2006/relationships/slideLayout" Target="../slideLayouts/slideLayout5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9.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4" Type="http://schemas.openxmlformats.org/officeDocument/2006/relationships/slideLayout" Target="../slideLayouts/slideLayout76.xml"/><Relationship Id="rId9"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922316135"/>
      </p:ext>
    </p:extLst>
  </p:cSld>
  <p:clrMap bg1="lt1" tx1="dk1" bg2="lt2" tx2="dk2" accent1="accent1" accent2="accent2" accent3="accent3" accent4="accent4" accent5="accent5" accent6="accent6" hlink="hlink" folHlink="folHlink"/>
  <p:sldLayoutIdLst>
    <p:sldLayoutId id="2147483673" r:id="rId1"/>
    <p:sldLayoutId id="2147483791" r:id="rId2"/>
    <p:sldLayoutId id="2147483679" r:id="rId3"/>
    <p:sldLayoutId id="2147483780" r:id="rId4"/>
    <p:sldLayoutId id="2147483764" r:id="rId5"/>
    <p:sldLayoutId id="2147483782" r:id="rId6"/>
    <p:sldLayoutId id="2147483784" r:id="rId7"/>
    <p:sldLayoutId id="2147483790" r:id="rId8"/>
    <p:sldLayoutId id="2147483816" r:id="rId9"/>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7">
            <a:extLst>
              <a:ext uri="{28A0092B-C50C-407E-A947-70E740481C1C}">
                <a14:useLocalDpi xmlns:a14="http://schemas.microsoft.com/office/drawing/2010/main"/>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8/3/2022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18416351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783" r:id="rId3"/>
    <p:sldLayoutId id="2147483812" r:id="rId4"/>
    <p:sldLayoutId id="2147483814" r:id="rId5"/>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8/3/2022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1512810889"/>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3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31E73A-0419-0C44-89F4-EDB1B4B9032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178839"/>
            <a:ext cx="10515600" cy="668543"/>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45891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8/3/2022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761270679"/>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170EF1-C2CA-49D9-84C2-52ADC835E318}" type="datetimeFigureOut">
              <a:rPr lang="en-US" smtClean="0"/>
              <a:t>8/3/2022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FD30E8-C8DC-4A79-8CB7-4306D6227A9E}" type="slidenum">
              <a:rPr lang="en-US" smtClean="0"/>
              <a:t>‹#›</a:t>
            </a:fld>
            <a:endParaRPr lang="en-US"/>
          </a:p>
        </p:txBody>
      </p:sp>
    </p:spTree>
    <p:extLst>
      <p:ext uri="{BB962C8B-B14F-4D97-AF65-F5344CB8AC3E}">
        <p14:creationId xmlns:p14="http://schemas.microsoft.com/office/powerpoint/2010/main" val="2231952152"/>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0" y="0"/>
            <a:ext cx="12169464" cy="68580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179414801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7ADD030-5062-A74A-87CB-E8497849A3B9}"/>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9236"/>
            <a:ext cx="12192000" cy="6870700"/>
          </a:xfrm>
          <a:prstGeom prst="rect">
            <a:avLst/>
          </a:prstGeom>
        </p:spPr>
      </p:pic>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2172082409"/>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06101"/>
            <a:ext cx="10515600" cy="569151"/>
          </a:xfrm>
          <a:prstGeom prst="rect">
            <a:avLst/>
          </a:prstGeom>
        </p:spPr>
        <p:txBody>
          <a:bodyPr vert="horz" lIns="91440" tIns="45720" rIns="91440" bIns="45720" rtlCol="0" anchor="ctr">
            <a:normAutofit/>
          </a:bodyPr>
          <a:lstStyle/>
          <a:p>
            <a:r>
              <a:rPr lang="en-US"/>
              <a:t>Headline here</a:t>
            </a:r>
          </a:p>
        </p:txBody>
      </p:sp>
      <p:sp>
        <p:nvSpPr>
          <p:cNvPr id="3" name="Text Placeholder 2"/>
          <p:cNvSpPr>
            <a:spLocks noGrp="1"/>
          </p:cNvSpPr>
          <p:nvPr>
            <p:ph type="body" idx="1"/>
          </p:nvPr>
        </p:nvSpPr>
        <p:spPr>
          <a:xfrm>
            <a:off x="838200" y="1390133"/>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8/3/2022</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4005853894"/>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815" r:id="rId5"/>
  </p:sldLayoutIdLst>
  <p:txStyles>
    <p:titleStyle>
      <a:lvl1pPr algn="l" defTabSz="914400" rtl="0" eaLnBrk="1" latinLnBrk="0" hangingPunct="1">
        <a:lnSpc>
          <a:spcPct val="90000"/>
        </a:lnSpc>
        <a:spcBef>
          <a:spcPct val="0"/>
        </a:spcBef>
        <a:buNone/>
        <a:defRPr sz="3200" b="1" i="0" kern="1200" baseline="0">
          <a:solidFill>
            <a:schemeClr val="bg1"/>
          </a:solidFill>
          <a:latin typeface="Calibri" panose="020F0502020204030204" pitchFamily="34" charset="0"/>
          <a:ea typeface="+mj-ea"/>
          <a:cs typeface="+mj-cs"/>
        </a:defRPr>
      </a:lvl1pPr>
    </p:titleStyle>
    <p:body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3"/>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48614B-F62B-774F-A36E-09405D51A67C}" type="datetimeFigureOut">
              <a:rPr lang="en-US" smtClean="0"/>
              <a:t>8/3/2022</a:t>
            </a:fld>
            <a:endParaRPr lang="en-US"/>
          </a:p>
        </p:txBody>
      </p:sp>
      <p:sp>
        <p:nvSpPr>
          <p:cNvPr id="5" name="Footer Placeholder 4"/>
          <p:cNvSpPr>
            <a:spLocks noGrp="1"/>
          </p:cNvSpPr>
          <p:nvPr>
            <p:ph type="ftr" sz="quarter" idx="3"/>
          </p:nvPr>
        </p:nvSpPr>
        <p:spPr>
          <a:xfrm>
            <a:off x="4165600" y="6356353"/>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3"/>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14DD5E-E883-CA4C-A633-A881B46B0B9D}" type="slidenum">
              <a:rPr lang="en-US" smtClean="0"/>
              <a:t>‹#›</a:t>
            </a:fld>
            <a:endParaRPr lang="en-US"/>
          </a:p>
        </p:txBody>
      </p:sp>
    </p:spTree>
    <p:extLst>
      <p:ext uri="{BB962C8B-B14F-4D97-AF65-F5344CB8AC3E}">
        <p14:creationId xmlns:p14="http://schemas.microsoft.com/office/powerpoint/2010/main" val="2487549519"/>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37"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1">
          <a:blip r:embed="rId9"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3045" y="285750"/>
            <a:ext cx="8875909" cy="395288"/>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776614" y="1276350"/>
            <a:ext cx="10484285" cy="46860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9248954"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29C633-AF9B-9840-B7F1-7587910FEF71}" type="slidenum">
              <a:rPr lang="en-US" smtClean="0"/>
              <a:pPr/>
              <a:t>‹#›</a:t>
            </a:fld>
            <a:endParaRPr lang="en-US"/>
          </a:p>
        </p:txBody>
      </p:sp>
    </p:spTree>
    <p:extLst>
      <p:ext uri="{BB962C8B-B14F-4D97-AF65-F5344CB8AC3E}">
        <p14:creationId xmlns:p14="http://schemas.microsoft.com/office/powerpoint/2010/main" val="346469005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Lst>
  <p:hf hdr="0" ftr="0" dt="0"/>
  <p:txStyles>
    <p:titleStyle>
      <a:lvl1pPr algn="l" defTabSz="914400" rtl="0" eaLnBrk="1" latinLnBrk="0" hangingPunct="1">
        <a:lnSpc>
          <a:spcPct val="90000"/>
        </a:lnSpc>
        <a:spcBef>
          <a:spcPct val="0"/>
        </a:spcBef>
        <a:buNone/>
        <a:defRPr sz="3200" b="1" kern="1200">
          <a:solidFill>
            <a:schemeClr val="bg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7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74.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tiff"/><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3.xml"/><Relationship Id="rId4" Type="http://schemas.openxmlformats.org/officeDocument/2006/relationships/image" Target="../media/image40.jpeg"/></Relationships>
</file>

<file path=ppt/slides/_rels/slide4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8.tiff"/><Relationship Id="rId1" Type="http://schemas.openxmlformats.org/officeDocument/2006/relationships/slideLayout" Target="../slideLayouts/slideLayout43.xml"/><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51.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57.jpeg"/><Relationship Id="rId4" Type="http://schemas.openxmlformats.org/officeDocument/2006/relationships/image" Target="../media/image56.jpeg"/></Relationships>
</file>

<file path=ppt/slides/_rels/slide54.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 Id="rId4" Type="http://schemas.openxmlformats.org/officeDocument/2006/relationships/image" Target="../media/image60.jpeg"/></Relationships>
</file>

<file path=ppt/slides/_rels/slide5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 Id="rId5" Type="http://schemas.openxmlformats.org/officeDocument/2006/relationships/image" Target="../media/image64.jpeg"/><Relationship Id="rId4" Type="http://schemas.openxmlformats.org/officeDocument/2006/relationships/image" Target="../media/image63.jpeg"/></Relationships>
</file>

<file path=ppt/slides/_rels/slide56.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55.xml"/></Relationships>
</file>

<file path=ppt/slides/_rels/slide65.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55.xml"/></Relationships>
</file>

<file path=ppt/slides/_rels/slide66.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image" Target="../media/image76.png"/><Relationship Id="rId1" Type="http://schemas.openxmlformats.org/officeDocument/2006/relationships/slideLayout" Target="../slideLayouts/slideLayout49.xml"/></Relationships>
</file>

<file path=ppt/slides/_rels/slide6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9.xml"/><Relationship Id="rId1" Type="http://schemas.openxmlformats.org/officeDocument/2006/relationships/slideLayout" Target="../slideLayouts/slideLayout49.xml"/><Relationship Id="rId4" Type="http://schemas.openxmlformats.org/officeDocument/2006/relationships/image" Target="../media/image79.png"/></Relationships>
</file>

<file path=ppt/slides/_rels/slide68.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49.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6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71.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0.xml"/><Relationship Id="rId1" Type="http://schemas.openxmlformats.org/officeDocument/2006/relationships/slideLayout" Target="../slideLayouts/slideLayout57.xml"/></Relationships>
</file>

<file path=ppt/slides/_rels/slide72.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1.xml"/><Relationship Id="rId1" Type="http://schemas.openxmlformats.org/officeDocument/2006/relationships/slideLayout" Target="../slideLayouts/slideLayout57.xml"/><Relationship Id="rId5" Type="http://schemas.openxmlformats.org/officeDocument/2006/relationships/image" Target="../media/image88.png"/><Relationship Id="rId4" Type="http://schemas.openxmlformats.org/officeDocument/2006/relationships/image" Target="../media/image87.png"/></Relationships>
</file>

<file path=ppt/slides/_rels/slide73.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59.xml"/></Relationships>
</file>

<file path=ppt/slides/_rels/slide74.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59.xml"/></Relationships>
</file>

<file path=ppt/slides/_rels/slide7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57.xml"/></Relationships>
</file>

<file path=ppt/slides/_rels/slide7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51.png"/><Relationship Id="rId1" Type="http://schemas.openxmlformats.org/officeDocument/2006/relationships/slideLayout" Target="../slideLayouts/slideLayout59.xml"/></Relationships>
</file>

<file path=ppt/slides/_rels/slide7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12.xml"/><Relationship Id="rId1" Type="http://schemas.openxmlformats.org/officeDocument/2006/relationships/slideLayout" Target="../slideLayouts/slideLayout57.xml"/><Relationship Id="rId5" Type="http://schemas.openxmlformats.org/officeDocument/2006/relationships/image" Target="../media/image95.jpeg"/><Relationship Id="rId4" Type="http://schemas.openxmlformats.org/officeDocument/2006/relationships/image" Target="../media/image94.jpeg"/></Relationships>
</file>

<file path=ppt/slides/_rels/slide78.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57.xml"/></Relationships>
</file>

<file path=ppt/slides/_rels/slide7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58.xml"/></Relationships>
</file>

<file path=ppt/slides/_rels/slide8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57.xml"/></Relationships>
</file>

<file path=ppt/slides/_rels/slide8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57.xml"/></Relationships>
</file>

<file path=ppt/slides/_rels/slide82.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5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84.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85.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86.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15.xml"/><Relationship Id="rId1" Type="http://schemas.openxmlformats.org/officeDocument/2006/relationships/slideLayout" Target="../slideLayouts/slideLayout57.xml"/><Relationship Id="rId5" Type="http://schemas.openxmlformats.org/officeDocument/2006/relationships/image" Target="../media/image51.png"/><Relationship Id="rId4" Type="http://schemas.openxmlformats.org/officeDocument/2006/relationships/image" Target="../media/image105.png"/></Relationships>
</file>

<file path=ppt/slides/_rels/slide87.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88.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17.xml"/><Relationship Id="rId1" Type="http://schemas.openxmlformats.org/officeDocument/2006/relationships/slideLayout" Target="../slideLayouts/slideLayout57.xml"/><Relationship Id="rId4" Type="http://schemas.openxmlformats.org/officeDocument/2006/relationships/image" Target="../media/image51.png"/></Relationships>
</file>

<file path=ppt/slides/_rels/slide89.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60.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91.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57.xml"/></Relationships>
</file>

<file path=ppt/slides/_rels/slide92.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57.xml"/></Relationships>
</file>

<file path=ppt/slides/_rels/slide93.xml.rels><?xml version="1.0" encoding="UTF-8" standalone="yes"?>
<Relationships xmlns="http://schemas.openxmlformats.org/package/2006/relationships"><Relationship Id="rId2" Type="http://schemas.openxmlformats.org/officeDocument/2006/relationships/image" Target="../media/image112.png"/><Relationship Id="rId1" Type="http://schemas.openxmlformats.org/officeDocument/2006/relationships/slideLayout" Target="../slideLayouts/slideLayout57.xml"/></Relationships>
</file>

<file path=ppt/slides/_rels/slide9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113.png"/><Relationship Id="rId1" Type="http://schemas.openxmlformats.org/officeDocument/2006/relationships/slideLayout" Target="../slideLayouts/slideLayout57.xml"/></Relationships>
</file>

<file path=ppt/slides/_rels/slide95.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57.xml"/></Relationships>
</file>

<file path=ppt/slides/_rels/slide96.xml.rels><?xml version="1.0" encoding="UTF-8" standalone="yes"?>
<Relationships xmlns="http://schemas.openxmlformats.org/package/2006/relationships"><Relationship Id="rId8" Type="http://schemas.openxmlformats.org/officeDocument/2006/relationships/customXml" Target="../ink/ink5.xml"/><Relationship Id="rId13" Type="http://schemas.openxmlformats.org/officeDocument/2006/relationships/image" Target="../media/image120.png"/><Relationship Id="rId3" Type="http://schemas.openxmlformats.org/officeDocument/2006/relationships/image" Target="../media/image116.png"/><Relationship Id="rId7" Type="http://schemas.openxmlformats.org/officeDocument/2006/relationships/image" Target="../media/image117.png"/><Relationship Id="rId12" Type="http://schemas.openxmlformats.org/officeDocument/2006/relationships/customXml" Target="../ink/ink7.xml"/><Relationship Id="rId2" Type="http://schemas.openxmlformats.org/officeDocument/2006/relationships/customXml" Target="../ink/ink1.xml"/><Relationship Id="rId1" Type="http://schemas.openxmlformats.org/officeDocument/2006/relationships/slideLayout" Target="../slideLayouts/slideLayout3.xml"/><Relationship Id="rId6" Type="http://schemas.openxmlformats.org/officeDocument/2006/relationships/customXml" Target="../ink/ink4.xml"/><Relationship Id="rId11" Type="http://schemas.openxmlformats.org/officeDocument/2006/relationships/image" Target="../media/image119.png"/><Relationship Id="rId5" Type="http://schemas.openxmlformats.org/officeDocument/2006/relationships/customXml" Target="../ink/ink3.xml"/><Relationship Id="rId15" Type="http://schemas.openxmlformats.org/officeDocument/2006/relationships/image" Target="../media/image122.png"/><Relationship Id="rId10" Type="http://schemas.openxmlformats.org/officeDocument/2006/relationships/customXml" Target="../ink/ink6.xml"/><Relationship Id="rId4" Type="http://schemas.openxmlformats.org/officeDocument/2006/relationships/customXml" Target="../ink/ink2.xml"/><Relationship Id="rId9" Type="http://schemas.openxmlformats.org/officeDocument/2006/relationships/image" Target="../media/image118.png"/><Relationship Id="rId14" Type="http://schemas.openxmlformats.org/officeDocument/2006/relationships/image" Target="../media/image121.png"/></Relationships>
</file>

<file path=ppt/slides/_rels/slide97.xml.rels><?xml version="1.0" encoding="UTF-8" standalone="yes"?>
<Relationships xmlns="http://schemas.openxmlformats.org/package/2006/relationships"><Relationship Id="rId8" Type="http://schemas.openxmlformats.org/officeDocument/2006/relationships/image" Target="../media/image117.png"/><Relationship Id="rId13" Type="http://schemas.openxmlformats.org/officeDocument/2006/relationships/customXml" Target="../ink/ink14.xml"/><Relationship Id="rId3" Type="http://schemas.openxmlformats.org/officeDocument/2006/relationships/customXml" Target="../ink/ink8.xml"/><Relationship Id="rId7" Type="http://schemas.openxmlformats.org/officeDocument/2006/relationships/customXml" Target="../ink/ink11.xml"/><Relationship Id="rId12" Type="http://schemas.openxmlformats.org/officeDocument/2006/relationships/image" Target="../media/image119.png"/><Relationship Id="rId2" Type="http://schemas.openxmlformats.org/officeDocument/2006/relationships/image" Target="../media/image123.jpeg"/><Relationship Id="rId1" Type="http://schemas.openxmlformats.org/officeDocument/2006/relationships/slideLayout" Target="../slideLayouts/slideLayout3.xml"/><Relationship Id="rId6" Type="http://schemas.openxmlformats.org/officeDocument/2006/relationships/customXml" Target="../ink/ink10.xml"/><Relationship Id="rId11" Type="http://schemas.openxmlformats.org/officeDocument/2006/relationships/customXml" Target="../ink/ink13.xml"/><Relationship Id="rId5" Type="http://schemas.openxmlformats.org/officeDocument/2006/relationships/customXml" Target="../ink/ink9.xml"/><Relationship Id="rId15" Type="http://schemas.openxmlformats.org/officeDocument/2006/relationships/image" Target="../media/image124.jpeg"/><Relationship Id="rId10" Type="http://schemas.openxmlformats.org/officeDocument/2006/relationships/image" Target="../media/image118.png"/><Relationship Id="rId4" Type="http://schemas.openxmlformats.org/officeDocument/2006/relationships/image" Target="../media/image116.png"/><Relationship Id="rId9" Type="http://schemas.openxmlformats.org/officeDocument/2006/relationships/customXml" Target="../ink/ink12.xml"/><Relationship Id="rId14" Type="http://schemas.openxmlformats.org/officeDocument/2006/relationships/hyperlink" Target="https://www.kidslandusa.com/" TargetMode="External"/></Relationships>
</file>

<file path=ppt/slides/_rels/slide98.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hyperlink" Target="https://phosaigonpearl.com/" TargetMode="External"/><Relationship Id="rId5" Type="http://schemas.openxmlformats.org/officeDocument/2006/relationships/image" Target="../media/image126.jpeg"/><Relationship Id="rId4" Type="http://schemas.openxmlformats.org/officeDocument/2006/relationships/image" Target="../media/image125.jpeg"/></Relationships>
</file>

<file path=ppt/slides/_rels/slide99.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127.jpeg"/><Relationship Id="rId5" Type="http://schemas.openxmlformats.org/officeDocument/2006/relationships/image" Target="../media/image121.png"/><Relationship Id="rId4" Type="http://schemas.openxmlformats.org/officeDocument/2006/relationships/hyperlink" Target="https://lazydaisybeverlyhills.com/" TargetMode="External"/></Relationships>
</file>

<file path=ppt/slides/_rels/slide100.xml.rels><?xml version="1.0" encoding="UTF-8" standalone="yes"?>
<Relationships xmlns="http://schemas.openxmlformats.org/package/2006/relationships"><Relationship Id="rId3" Type="http://schemas.openxmlformats.org/officeDocument/2006/relationships/image" Target="../media/image129.jpeg"/><Relationship Id="rId2" Type="http://schemas.openxmlformats.org/officeDocument/2006/relationships/image" Target="../media/image128.png"/><Relationship Id="rId1" Type="http://schemas.openxmlformats.org/officeDocument/2006/relationships/slideLayout" Target="../slideLayouts/slideLayout3.xml"/><Relationship Id="rId4" Type="http://schemas.openxmlformats.org/officeDocument/2006/relationships/hyperlink" Target="https://www.craftlosangeles.com/" TargetMode="External"/></Relationships>
</file>

<file path=ppt/slides/_rels/slide101.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0.xml"/><Relationship Id="rId1" Type="http://schemas.openxmlformats.org/officeDocument/2006/relationships/slideLayout" Target="../slideLayouts/slideLayout3.xml"/><Relationship Id="rId5" Type="http://schemas.openxmlformats.org/officeDocument/2006/relationships/image" Target="../media/image131.jpeg"/><Relationship Id="rId4" Type="http://schemas.openxmlformats.org/officeDocument/2006/relationships/hyperlink" Target="https://toranjrestaurant.com/"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21.xml"/><Relationship Id="rId1" Type="http://schemas.openxmlformats.org/officeDocument/2006/relationships/slideLayout" Target="../slideLayouts/slideLayout30.xml"/><Relationship Id="rId6" Type="http://schemas.openxmlformats.org/officeDocument/2006/relationships/image" Target="../media/image122.png"/><Relationship Id="rId5" Type="http://schemas.openxmlformats.org/officeDocument/2006/relationships/image" Target="../media/image132.jpeg"/><Relationship Id="rId4" Type="http://schemas.openxmlformats.org/officeDocument/2006/relationships/image" Target="../media/image121.png"/></Relationships>
</file>

<file path=ppt/slides/_rels/slide103.xml.rels><?xml version="1.0" encoding="UTF-8" standalone="yes"?>
<Relationships xmlns="http://schemas.openxmlformats.org/package/2006/relationships"><Relationship Id="rId2" Type="http://schemas.openxmlformats.org/officeDocument/2006/relationships/image" Target="../media/image133.png"/><Relationship Id="rId1" Type="http://schemas.openxmlformats.org/officeDocument/2006/relationships/slideLayout" Target="../slideLayouts/slideLayout30.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05.xml.rels><?xml version="1.0" encoding="UTF-8" standalone="yes"?>
<Relationships xmlns="http://schemas.openxmlformats.org/package/2006/relationships"><Relationship Id="rId3" Type="http://schemas.openxmlformats.org/officeDocument/2006/relationships/hyperlink" Target="mailto:bif@metro.net" TargetMode="External"/><Relationship Id="rId2" Type="http://schemas.openxmlformats.org/officeDocument/2006/relationships/image" Target="../media/image18.tiff"/><Relationship Id="rId1" Type="http://schemas.openxmlformats.org/officeDocument/2006/relationships/slideLayout" Target="../slideLayouts/slideLayout30.xml"/></Relationships>
</file>

<file path=ppt/slides/_rels/slide10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8.tiff"/><Relationship Id="rId1" Type="http://schemas.openxmlformats.org/officeDocument/2006/relationships/slideLayout" Target="../slideLayouts/slideLayout30.xml"/></Relationships>
</file>

<file path=ppt/slides/_rels/slide107.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s://zoom.us/j/96626476708" TargetMode="External"/><Relationship Id="rId1" Type="http://schemas.openxmlformats.org/officeDocument/2006/relationships/slideLayout" Target="../slideLayouts/slideLayout3.xml"/><Relationship Id="rId4" Type="http://schemas.openxmlformats.org/officeDocument/2006/relationships/hyperlink" Target="mailto:purplelineext@metro.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a:xfrm>
            <a:off x="838200" y="175279"/>
            <a:ext cx="10515600" cy="569151"/>
          </a:xfrm>
        </p:spPr>
        <p:txBody>
          <a:bodyPr>
            <a:normAutofit fontScale="90000"/>
          </a:bodyPr>
          <a:lstStyle/>
          <a:p>
            <a:r>
              <a:rPr lang="en-US"/>
              <a:t>We will get going in just a moment </a:t>
            </a:r>
          </a:p>
        </p:txBody>
      </p:sp>
      <p:pic>
        <p:nvPicPr>
          <p:cNvPr id="3" name="Picture 2" descr="The inside of a train&#10;&#10;Description automatically generated">
            <a:extLst>
              <a:ext uri="{FF2B5EF4-FFF2-40B4-BE49-F238E27FC236}">
                <a16:creationId xmlns:a16="http://schemas.microsoft.com/office/drawing/2014/main" id="{A645A165-5B12-68D3-EEE9-A7102C3783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685" y="970917"/>
            <a:ext cx="9092630" cy="4916165"/>
          </a:xfrm>
          <a:prstGeom prst="rect">
            <a:avLst/>
          </a:prstGeom>
        </p:spPr>
      </p:pic>
    </p:spTree>
    <p:extLst>
      <p:ext uri="{BB962C8B-B14F-4D97-AF65-F5344CB8AC3E}">
        <p14:creationId xmlns:p14="http://schemas.microsoft.com/office/powerpoint/2010/main" val="422375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C4FABE-E264-554C-AFF6-FDF2807F72BB}"/>
              </a:ext>
            </a:extLst>
          </p:cNvPr>
          <p:cNvSpPr>
            <a:spLocks noGrp="1"/>
          </p:cNvSpPr>
          <p:nvPr>
            <p:ph type="title"/>
          </p:nvPr>
        </p:nvSpPr>
        <p:spPr/>
        <p:txBody>
          <a:bodyPr>
            <a:normAutofit fontScale="90000"/>
          </a:bodyPr>
          <a:lstStyle/>
          <a:p>
            <a:r>
              <a:rPr lang="en-US"/>
              <a:t>Thank you for joining us!</a:t>
            </a:r>
          </a:p>
        </p:txBody>
      </p:sp>
      <p:pic>
        <p:nvPicPr>
          <p:cNvPr id="8" name="Picture 7" descr="Application&#10;&#10;Description automatically generated with low confidence">
            <a:extLst>
              <a:ext uri="{FF2B5EF4-FFF2-40B4-BE49-F238E27FC236}">
                <a16:creationId xmlns:a16="http://schemas.microsoft.com/office/drawing/2014/main" id="{EF910DB4-584F-EE42-B021-5167327546F9}"/>
              </a:ext>
            </a:extLst>
          </p:cNvPr>
          <p:cNvPicPr>
            <a:picLocks noChangeAspect="1"/>
          </p:cNvPicPr>
          <p:nvPr/>
        </p:nvPicPr>
        <p:blipFill rotWithShape="1">
          <a:blip r:embed="rId2"/>
          <a:srcRect r="32120"/>
          <a:stretch/>
        </p:blipFill>
        <p:spPr>
          <a:xfrm>
            <a:off x="2111090" y="939985"/>
            <a:ext cx="8124592" cy="5148151"/>
          </a:xfrm>
          <a:prstGeom prst="rect">
            <a:avLst/>
          </a:prstGeom>
        </p:spPr>
      </p:pic>
    </p:spTree>
    <p:extLst>
      <p:ext uri="{BB962C8B-B14F-4D97-AF65-F5344CB8AC3E}">
        <p14:creationId xmlns:p14="http://schemas.microsoft.com/office/powerpoint/2010/main" val="14275804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3</a:t>
            </a:fld>
            <a:endParaRPr lang="en-US"/>
          </a:p>
        </p:txBody>
      </p:sp>
      <p:sp>
        <p:nvSpPr>
          <p:cNvPr id="10" name="Title 9">
            <a:extLst>
              <a:ext uri="{FF2B5EF4-FFF2-40B4-BE49-F238E27FC236}">
                <a16:creationId xmlns:a16="http://schemas.microsoft.com/office/drawing/2014/main" id="{5AC7F516-1102-694F-B578-27B2FBFD86EA}"/>
              </a:ext>
            </a:extLst>
          </p:cNvPr>
          <p:cNvSpPr>
            <a:spLocks noGrp="1"/>
          </p:cNvSpPr>
          <p:nvPr>
            <p:ph type="title"/>
          </p:nvPr>
        </p:nvSpPr>
        <p:spPr>
          <a:xfrm>
            <a:off x="838200" y="206101"/>
            <a:ext cx="10515600" cy="569151"/>
          </a:xfrm>
        </p:spPr>
        <p:txBody>
          <a:bodyPr/>
          <a:lstStyle/>
          <a:p>
            <a:r>
              <a:rPr lang="en-US">
                <a:latin typeface="Calibri"/>
                <a:cs typeface="Calibri"/>
              </a:rPr>
              <a:t>Presentation Panelists</a:t>
            </a:r>
            <a:endParaRPr lang="en-US"/>
          </a:p>
        </p:txBody>
      </p:sp>
      <p:sp>
        <p:nvSpPr>
          <p:cNvPr id="11" name="Content Placeholder 10">
            <a:extLst>
              <a:ext uri="{FF2B5EF4-FFF2-40B4-BE49-F238E27FC236}">
                <a16:creationId xmlns:a16="http://schemas.microsoft.com/office/drawing/2014/main" id="{486257EF-5E0B-E747-8D80-5DC570309237}"/>
              </a:ext>
            </a:extLst>
          </p:cNvPr>
          <p:cNvSpPr>
            <a:spLocks noGrp="1"/>
          </p:cNvSpPr>
          <p:nvPr>
            <p:ph sz="half" idx="2"/>
          </p:nvPr>
        </p:nvSpPr>
        <p:spPr>
          <a:xfrm>
            <a:off x="-3220" y="1354916"/>
            <a:ext cx="5340981" cy="5537960"/>
          </a:xfrm>
        </p:spPr>
        <p:txBody>
          <a:bodyPr vert="horz" lIns="91440" tIns="45720" rIns="91440" bIns="45720" numCol="1" rtlCol="0" anchor="t">
            <a:normAutofit/>
          </a:bodyPr>
          <a:lstStyle/>
          <a:p>
            <a:pPr marL="0" indent="0">
              <a:lnSpc>
                <a:spcPct val="100000"/>
              </a:lnSpc>
              <a:spcBef>
                <a:spcPts val="0"/>
              </a:spcBef>
              <a:buNone/>
            </a:pPr>
            <a:r>
              <a:rPr lang="en-US" sz="2000" b="1"/>
              <a:t>Metro Purple Line Extension Team</a:t>
            </a:r>
            <a:endParaRPr lang="en-US" sz="2000" b="1">
              <a:cs typeface="Calibri"/>
            </a:endParaRPr>
          </a:p>
          <a:p>
            <a:pPr marL="0" indent="0">
              <a:lnSpc>
                <a:spcPct val="100000"/>
              </a:lnSpc>
              <a:spcBef>
                <a:spcPts val="0"/>
              </a:spcBef>
              <a:buNone/>
            </a:pPr>
            <a:endParaRPr lang="en-US" sz="2000" b="1">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Marlon Walker, </a:t>
            </a:r>
            <a:r>
              <a:rPr lang="en-US" sz="1800"/>
              <a:t>Community Relations Manager</a:t>
            </a:r>
            <a:endParaRPr lang="en-US" sz="1800">
              <a:cs typeface="Calibri" panose="020F0502020204030204"/>
            </a:endParaRPr>
          </a:p>
          <a:p>
            <a:pPr marL="742950" lvl="1" indent="-285750">
              <a:lnSpc>
                <a:spcPct val="100000"/>
              </a:lnSpc>
              <a:spcBef>
                <a:spcPts val="0"/>
              </a:spcBef>
              <a:buFont typeface="Arial"/>
              <a:buChar char="•"/>
            </a:pPr>
            <a:r>
              <a:rPr lang="en-US" sz="1800"/>
              <a:t>Sections 1, 2 &amp; 3 and Division 20</a:t>
            </a:r>
            <a:endParaRPr lang="en-US" sz="1800">
              <a:cs typeface="Calibri"/>
            </a:endParaRPr>
          </a:p>
          <a:p>
            <a:pPr marL="0" indent="0">
              <a:lnSpc>
                <a:spcPct val="100000"/>
              </a:lnSpc>
              <a:spcBef>
                <a:spcPts val="0"/>
              </a:spcBef>
              <a:buNone/>
            </a:pPr>
            <a:endParaRPr lang="en-US" sz="800" b="1">
              <a:cs typeface="Calibri"/>
            </a:endParaRPr>
          </a:p>
          <a:p>
            <a:pPr marL="0" indent="0">
              <a:lnSpc>
                <a:spcPct val="100000"/>
              </a:lnSpc>
              <a:spcBef>
                <a:spcPts val="0"/>
              </a:spcBef>
              <a:buNone/>
            </a:pPr>
            <a:r>
              <a:rPr lang="en-US" sz="1800" b="1"/>
              <a:t>Ned Racine,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and Division 20</a:t>
            </a:r>
            <a:endParaRPr lang="en-US" sz="1800">
              <a:cs typeface="Calibri"/>
            </a:endParaRPr>
          </a:p>
          <a:p>
            <a:pPr marL="4445" lvl="1" indent="-4445">
              <a:lnSpc>
                <a:spcPct val="100000"/>
              </a:lnSpc>
              <a:spcBef>
                <a:spcPts val="0"/>
              </a:spcBef>
              <a:buNone/>
            </a:pPr>
            <a:r>
              <a:rPr lang="en-US" sz="1800" b="1"/>
              <a:t>Mindy Lake, </a:t>
            </a:r>
            <a:r>
              <a:rPr lang="en-US" sz="1800"/>
              <a:t>Principal Community Relations Officer</a:t>
            </a:r>
            <a:endParaRPr lang="en-US" sz="1800">
              <a:cs typeface="Calibri"/>
            </a:endParaRPr>
          </a:p>
          <a:p>
            <a:pPr marL="742950" lvl="1" indent="-285750">
              <a:lnSpc>
                <a:spcPct val="100000"/>
              </a:lnSpc>
              <a:spcBef>
                <a:spcPts val="0"/>
              </a:spcBef>
              <a:buFont typeface="Arial"/>
              <a:buChar char="•"/>
            </a:pPr>
            <a:r>
              <a:rPr lang="en-US" sz="1800"/>
              <a:t>Section 1, Beverly Hills and Section 2</a:t>
            </a:r>
            <a:endParaRPr lang="en-US" sz="1800">
              <a:cs typeface="Calibri"/>
            </a:endParaRPr>
          </a:p>
          <a:p>
            <a:pPr marL="4445" lvl="1" indent="-4445">
              <a:lnSpc>
                <a:spcPct val="100000"/>
              </a:lnSpc>
              <a:spcBef>
                <a:spcPts val="0"/>
              </a:spcBef>
              <a:buNone/>
            </a:pPr>
            <a:endParaRPr lang="en-US" sz="1800">
              <a:cs typeface="Calibri"/>
            </a:endParaRPr>
          </a:p>
          <a:p>
            <a:pPr marL="0" indent="0">
              <a:buNone/>
            </a:pPr>
            <a:r>
              <a:rPr lang="en-US" sz="1800" b="1">
                <a:cs typeface="Calibri"/>
              </a:rPr>
              <a:t>Metro Arts and Community Enrichment</a:t>
            </a:r>
            <a:endParaRPr lang="en-US" sz="1800">
              <a:ea typeface="+mn-lt"/>
              <a:cs typeface="+mn-lt"/>
            </a:endParaRPr>
          </a:p>
          <a:p>
            <a:pPr marL="0" indent="0">
              <a:buNone/>
            </a:pPr>
            <a:r>
              <a:rPr lang="en-US" sz="1800" b="1">
                <a:cs typeface="Calibri"/>
              </a:rPr>
              <a:t>Clare Haggarty, </a:t>
            </a:r>
            <a:r>
              <a:rPr lang="en-US" sz="1800">
                <a:cs typeface="Calibri"/>
              </a:rPr>
              <a:t>Senior Manager, Transportation Planning</a:t>
            </a:r>
            <a:endParaRPr lang="en-US"/>
          </a:p>
          <a:p>
            <a:pPr>
              <a:buNone/>
            </a:pPr>
            <a:r>
              <a:rPr lang="en-US" sz="1800">
                <a:ea typeface="+mn-lt"/>
                <a:cs typeface="+mn-lt"/>
              </a:rPr>
              <a:t> </a:t>
            </a:r>
            <a:r>
              <a:rPr lang="en-US" sz="1800" b="1">
                <a:ea typeface="+mn-lt"/>
                <a:cs typeface="+mn-lt"/>
              </a:rPr>
              <a:t>Erik Qvale,</a:t>
            </a:r>
            <a:r>
              <a:rPr lang="en-US" sz="1800">
                <a:ea typeface="+mn-lt"/>
                <a:cs typeface="+mn-lt"/>
              </a:rPr>
              <a:t> Manager, Creative Services </a:t>
            </a:r>
            <a:endParaRPr lang="en-US">
              <a:ea typeface="+mn-lt"/>
              <a:cs typeface="+mn-lt"/>
            </a:endParaRPr>
          </a:p>
          <a:p>
            <a:pPr marL="0" indent="0">
              <a:buNone/>
            </a:pPr>
            <a:endParaRPr lang="en-US" sz="1800">
              <a:cs typeface="Calibri"/>
            </a:endParaRPr>
          </a:p>
          <a:p>
            <a:pPr marL="0" indent="0">
              <a:buNone/>
            </a:pPr>
            <a:endParaRPr lang="en-US" sz="1800">
              <a:cs typeface="Calibri"/>
            </a:endParaRPr>
          </a:p>
          <a:p>
            <a:pPr marL="0" indent="0">
              <a:buNone/>
            </a:pPr>
            <a:endParaRPr lang="en-US">
              <a:cs typeface="Calibri"/>
            </a:endParaRPr>
          </a:p>
        </p:txBody>
      </p:sp>
      <p:sp>
        <p:nvSpPr>
          <p:cNvPr id="7" name="Content Placeholder 10">
            <a:extLst>
              <a:ext uri="{FF2B5EF4-FFF2-40B4-BE49-F238E27FC236}">
                <a16:creationId xmlns:a16="http://schemas.microsoft.com/office/drawing/2014/main" id="{02320B02-5212-5E4C-BD44-36131F21E88C}"/>
              </a:ext>
            </a:extLst>
          </p:cNvPr>
          <p:cNvSpPr txBox="1">
            <a:spLocks/>
          </p:cNvSpPr>
          <p:nvPr/>
        </p:nvSpPr>
        <p:spPr>
          <a:xfrm>
            <a:off x="5414027" y="1358595"/>
            <a:ext cx="6602946" cy="5008059"/>
          </a:xfrm>
          <a:prstGeom prst="rect">
            <a:avLst/>
          </a:prstGeom>
        </p:spPr>
        <p:txBody>
          <a:bodyPr vert="horz" lIns="91440" tIns="45720" rIns="91440" bIns="45720" numCol="1" rtlCol="0" anchor="t">
            <a:normAutofit lnSpcReduction="10000"/>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b="1">
                <a:solidFill>
                  <a:srgbClr val="000000"/>
                </a:solidFill>
                <a:latin typeface="Calibri"/>
                <a:cs typeface="Calibri"/>
              </a:rPr>
              <a:t>Metro New Media Team</a:t>
            </a:r>
            <a:r>
              <a:rPr lang="en-US" sz="2000">
                <a:solidFill>
                  <a:srgbClr val="000000"/>
                </a:solidFill>
                <a:latin typeface="Calibri"/>
                <a:cs typeface="Calibri"/>
              </a:rPr>
              <a:t>​</a:t>
            </a:r>
            <a:endParaRPr lang="en-US">
              <a:cs typeface="Calibri" panose="020F0502020204030204"/>
            </a:endParaRPr>
          </a:p>
          <a:p>
            <a:pPr marL="0" indent="0" fontAlgn="base">
              <a:buNone/>
            </a:pPr>
            <a:r>
              <a:rPr lang="en-US" sz="1800" b="1">
                <a:solidFill>
                  <a:srgbClr val="000000"/>
                </a:solidFill>
                <a:latin typeface="Calibri"/>
                <a:cs typeface="Calibri"/>
              </a:rPr>
              <a:t>Ginny Brideau</a:t>
            </a:r>
            <a:r>
              <a:rPr lang="en-US" sz="1800">
                <a:solidFill>
                  <a:srgbClr val="000000"/>
                </a:solidFill>
                <a:latin typeface="Calibri"/>
                <a:cs typeface="Calibri"/>
              </a:rPr>
              <a:t>, Manager, Community Relations New Media Team</a:t>
            </a:r>
            <a:endParaRPr lang="en-US" sz="1800">
              <a:solidFill>
                <a:srgbClr val="000000"/>
              </a:solidFill>
              <a:latin typeface="Calibri"/>
              <a:ea typeface="Calibri"/>
              <a:cs typeface="Calibri"/>
            </a:endParaRPr>
          </a:p>
          <a:p>
            <a:pPr marL="0" indent="0">
              <a:buNone/>
            </a:pPr>
            <a:r>
              <a:rPr lang="en-US" sz="1800" b="1">
                <a:ea typeface="+mn-lt"/>
                <a:cs typeface="+mn-lt"/>
              </a:rPr>
              <a:t>Stephanie Molen</a:t>
            </a:r>
            <a:r>
              <a:rPr lang="en-US" sz="1800">
                <a:ea typeface="+mn-lt"/>
                <a:cs typeface="+mn-lt"/>
              </a:rPr>
              <a:t>, Principal Community Relations Officer New Media Team</a:t>
            </a:r>
          </a:p>
          <a:p>
            <a:pPr marL="0" indent="0">
              <a:buNone/>
            </a:pPr>
            <a:r>
              <a:rPr lang="en-US" sz="1800" b="1">
                <a:ea typeface="+mn-lt"/>
                <a:cs typeface="+mn-lt"/>
              </a:rPr>
              <a:t>Jesus Galeno, </a:t>
            </a:r>
            <a:r>
              <a:rPr lang="en-US" sz="1800">
                <a:ea typeface="+mn-lt"/>
                <a:cs typeface="+mn-lt"/>
              </a:rPr>
              <a:t>Community Relations New Media Team</a:t>
            </a:r>
          </a:p>
          <a:p>
            <a:pPr marL="0" indent="0">
              <a:buNone/>
            </a:pPr>
            <a:endParaRPr lang="en-US" sz="1800" b="1">
              <a:ea typeface="+mn-lt"/>
              <a:cs typeface="+mn-lt"/>
            </a:endParaRPr>
          </a:p>
          <a:p>
            <a:pPr marL="0" indent="0">
              <a:buNone/>
            </a:pPr>
            <a:r>
              <a:rPr lang="en-US" sz="2000" b="1">
                <a:ea typeface="+mn-lt"/>
                <a:cs typeface="+mn-lt"/>
              </a:rPr>
              <a:t>Contractor Representatives and Presenters</a:t>
            </a:r>
            <a:endParaRPr lang="en-US" sz="2000">
              <a:ea typeface="+mn-lt"/>
              <a:cs typeface="+mn-lt"/>
            </a:endParaRPr>
          </a:p>
          <a:p>
            <a:pPr marL="0" indent="0">
              <a:buNone/>
            </a:pPr>
            <a:r>
              <a:rPr lang="en-US" sz="1800" b="1">
                <a:ea typeface="+mn-lt"/>
                <a:cs typeface="+mn-lt"/>
              </a:rPr>
              <a:t>Scott Donohue, </a:t>
            </a:r>
            <a:r>
              <a:rPr lang="en-US" sz="1800">
                <a:ea typeface="+mn-lt"/>
                <a:cs typeface="+mn-lt"/>
              </a:rPr>
              <a:t>STS  Community Relations Coordinator</a:t>
            </a:r>
            <a:endParaRPr lang="en-US" sz="1800" b="1">
              <a:ea typeface="+mn-lt"/>
              <a:cs typeface="+mn-lt"/>
            </a:endParaRPr>
          </a:p>
          <a:p>
            <a:pPr marL="0" indent="0">
              <a:buNone/>
            </a:pPr>
            <a:r>
              <a:rPr lang="en-US" sz="1800" b="1">
                <a:ea typeface="+mn-lt"/>
                <a:cs typeface="+mn-lt"/>
              </a:rPr>
              <a:t>Matt Evans,</a:t>
            </a:r>
            <a:r>
              <a:rPr lang="en-US" sz="1800">
                <a:ea typeface="+mn-lt"/>
                <a:cs typeface="+mn-lt"/>
              </a:rPr>
              <a:t> TPOG Project Information Coordinator</a:t>
            </a:r>
          </a:p>
          <a:p>
            <a:pPr marL="0" indent="0">
              <a:buNone/>
            </a:pPr>
            <a:r>
              <a:rPr lang="en-US" sz="1800" b="1">
                <a:cs typeface="Calibri"/>
              </a:rPr>
              <a:t>Joanna Amador-Dempsy,</a:t>
            </a:r>
            <a:r>
              <a:rPr lang="en-US" sz="1800">
                <a:cs typeface="Calibri"/>
              </a:rPr>
              <a:t> Modern Times Community Relations Director</a:t>
            </a:r>
          </a:p>
          <a:p>
            <a:pPr marL="0" indent="0">
              <a:buNone/>
            </a:pPr>
            <a:endParaRPr lang="en-US" sz="1800">
              <a:cs typeface="Calibri"/>
            </a:endParaRPr>
          </a:p>
          <a:p>
            <a:pPr marL="0" indent="0">
              <a:buNone/>
            </a:pPr>
            <a:r>
              <a:rPr lang="en-US" sz="2000" b="1">
                <a:ea typeface="+mn-lt"/>
                <a:cs typeface="+mn-lt"/>
              </a:rPr>
              <a:t>Metro Business Interruption Fund Team</a:t>
            </a:r>
            <a:r>
              <a:rPr lang="en-US" sz="2000">
                <a:ea typeface="+mn-lt"/>
                <a:cs typeface="+mn-lt"/>
              </a:rPr>
              <a:t> </a:t>
            </a:r>
          </a:p>
          <a:p>
            <a:pPr marL="0" indent="0">
              <a:buNone/>
            </a:pPr>
            <a:r>
              <a:rPr lang="en-US" sz="1800" b="1">
                <a:ea typeface="+mn-lt"/>
                <a:cs typeface="+mn-lt"/>
              </a:rPr>
              <a:t>Eric Chun, </a:t>
            </a:r>
            <a:r>
              <a:rPr lang="en-US" sz="1800">
                <a:ea typeface="+mn-lt"/>
                <a:cs typeface="+mn-lt"/>
              </a:rPr>
              <a:t>Sr. Transportation Planner (Interim)</a:t>
            </a:r>
            <a:endParaRPr lang="en-US"/>
          </a:p>
          <a:p>
            <a:pPr marL="0" indent="0">
              <a:buNone/>
            </a:pPr>
            <a:endParaRPr lang="en-US">
              <a:cs typeface="Calibri"/>
            </a:endParaRPr>
          </a:p>
        </p:txBody>
      </p:sp>
    </p:spTree>
    <p:extLst>
      <p:ext uri="{BB962C8B-B14F-4D97-AF65-F5344CB8AC3E}">
        <p14:creationId xmlns:p14="http://schemas.microsoft.com/office/powerpoint/2010/main" val="978752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Slide Number Placeholder 4">
            <a:extLst>
              <a:ext uri="{FF2B5EF4-FFF2-40B4-BE49-F238E27FC236}">
                <a16:creationId xmlns:a16="http://schemas.microsoft.com/office/drawing/2014/main" id="{269D205A-88C5-453E-A579-F18D800557CB}"/>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t>4</a:t>
            </a:fld>
            <a:endParaRPr lang="en-US"/>
          </a:p>
        </p:txBody>
      </p:sp>
      <p:sp>
        <p:nvSpPr>
          <p:cNvPr id="10" name="Title 9">
            <a:extLst>
              <a:ext uri="{FF2B5EF4-FFF2-40B4-BE49-F238E27FC236}">
                <a16:creationId xmlns:a16="http://schemas.microsoft.com/office/drawing/2014/main" id="{85ECE012-03F6-4CB0-B6DF-9897176DE7C9}"/>
              </a:ext>
            </a:extLst>
          </p:cNvPr>
          <p:cNvSpPr>
            <a:spLocks noGrp="1"/>
          </p:cNvSpPr>
          <p:nvPr>
            <p:ph type="title"/>
          </p:nvPr>
        </p:nvSpPr>
        <p:spPr>
          <a:xfrm>
            <a:off x="838200" y="206101"/>
            <a:ext cx="10515600" cy="569151"/>
          </a:xfrm>
        </p:spPr>
        <p:txBody>
          <a:bodyPr>
            <a:normAutofit/>
          </a:bodyPr>
          <a:lstStyle/>
          <a:p>
            <a:r>
              <a:rPr lang="en-US"/>
              <a:t>Today's Agenda</a:t>
            </a:r>
          </a:p>
        </p:txBody>
      </p:sp>
      <p:sp>
        <p:nvSpPr>
          <p:cNvPr id="7" name="Content Placeholder 6">
            <a:extLst>
              <a:ext uri="{FF2B5EF4-FFF2-40B4-BE49-F238E27FC236}">
                <a16:creationId xmlns:a16="http://schemas.microsoft.com/office/drawing/2014/main" id="{1CE5DFE7-9C09-4442-B337-67C94C1604EA}"/>
              </a:ext>
            </a:extLst>
          </p:cNvPr>
          <p:cNvSpPr>
            <a:spLocks noGrp="1"/>
          </p:cNvSpPr>
          <p:nvPr>
            <p:ph sz="half" idx="2"/>
          </p:nvPr>
        </p:nvSpPr>
        <p:spPr>
          <a:xfrm>
            <a:off x="838200" y="1521101"/>
            <a:ext cx="7868478" cy="3684588"/>
          </a:xfrm>
        </p:spPr>
        <p:txBody>
          <a:bodyPr/>
          <a:lstStyle/>
          <a:p>
            <a:pPr lvl="1"/>
            <a:r>
              <a:rPr lang="en-US"/>
              <a:t>2022 artist Pool for Digital Media Opportunities </a:t>
            </a:r>
          </a:p>
          <a:p>
            <a:pPr lvl="1"/>
            <a:r>
              <a:rPr lang="en-US"/>
              <a:t>Project Overview</a:t>
            </a:r>
          </a:p>
          <a:p>
            <a:pPr lvl="1"/>
            <a:r>
              <a:rPr lang="en-US"/>
              <a:t>Division 20</a:t>
            </a:r>
            <a:br>
              <a:rPr lang="en-US"/>
            </a:br>
            <a:r>
              <a:rPr lang="en-US"/>
              <a:t>Section 1 Construction Update</a:t>
            </a:r>
            <a:br>
              <a:rPr lang="en-US"/>
            </a:br>
            <a:r>
              <a:rPr lang="en-US"/>
              <a:t>Section 2 Construction Update </a:t>
            </a:r>
            <a:br>
              <a:rPr lang="en-US"/>
            </a:br>
            <a:r>
              <a:rPr lang="en-US"/>
              <a:t>Section 3 Construction Update</a:t>
            </a:r>
          </a:p>
          <a:p>
            <a:pPr lvl="1"/>
            <a:r>
              <a:rPr lang="en-US"/>
              <a:t>Eat Shop Play</a:t>
            </a:r>
          </a:p>
          <a:p>
            <a:pPr lvl="1"/>
            <a:r>
              <a:rPr lang="en-US"/>
              <a:t>Business Interruption Fund </a:t>
            </a:r>
          </a:p>
          <a:p>
            <a:pPr lvl="1"/>
            <a:endParaRPr lang="en-US"/>
          </a:p>
          <a:p>
            <a:pPr lvl="1"/>
            <a:endParaRPr lang="en-US"/>
          </a:p>
          <a:p>
            <a:endParaRPr lang="en-US"/>
          </a:p>
          <a:p>
            <a:endParaRPr lang="en-US"/>
          </a:p>
        </p:txBody>
      </p:sp>
    </p:spTree>
    <p:extLst>
      <p:ext uri="{BB962C8B-B14F-4D97-AF65-F5344CB8AC3E}">
        <p14:creationId xmlns:p14="http://schemas.microsoft.com/office/powerpoint/2010/main" val="4643285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22APDMO.jpg">
            <a:extLst>
              <a:ext uri="{FF2B5EF4-FFF2-40B4-BE49-F238E27FC236}">
                <a16:creationId xmlns:a16="http://schemas.microsoft.com/office/drawing/2014/main" id="{53FB4FE1-77EA-9BC3-07FB-6FB1D6ABFA4E}"/>
              </a:ext>
            </a:extLst>
          </p:cNvPr>
          <p:cNvPicPr>
            <a:picLocks noChangeAspect="1"/>
          </p:cNvPicPr>
          <p:nvPr/>
        </p:nvPicPr>
        <p:blipFill>
          <a:blip r:embed="rId3"/>
          <a:stretch>
            <a:fillRect/>
          </a:stretch>
        </p:blipFill>
        <p:spPr>
          <a:xfrm>
            <a:off x="-16933" y="1161858"/>
            <a:ext cx="8517466" cy="5694215"/>
          </a:xfrm>
          <a:prstGeom prst="rect">
            <a:avLst/>
          </a:prstGeom>
        </p:spPr>
      </p:pic>
      <p:sp>
        <p:nvSpPr>
          <p:cNvPr id="6" name="Title 1">
            <a:extLst>
              <a:ext uri="{FF2B5EF4-FFF2-40B4-BE49-F238E27FC236}">
                <a16:creationId xmlns:a16="http://schemas.microsoft.com/office/drawing/2014/main" id="{D37C0587-9B2E-75A4-2447-3A657574A82F}"/>
              </a:ext>
            </a:extLst>
          </p:cNvPr>
          <p:cNvSpPr txBox="1">
            <a:spLocks/>
          </p:cNvSpPr>
          <p:nvPr/>
        </p:nvSpPr>
        <p:spPr>
          <a:xfrm>
            <a:off x="143933" y="-600"/>
            <a:ext cx="1216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t>2022 Artist Pool for Digital Media Opportunities</a:t>
            </a:r>
            <a:endParaRPr lang="en-US" sz="4000"/>
          </a:p>
        </p:txBody>
      </p:sp>
      <p:sp>
        <p:nvSpPr>
          <p:cNvPr id="7" name="TextBox 6">
            <a:extLst>
              <a:ext uri="{FF2B5EF4-FFF2-40B4-BE49-F238E27FC236}">
                <a16:creationId xmlns:a16="http://schemas.microsoft.com/office/drawing/2014/main" id="{518DD08E-EC79-FE72-37E0-6702D0272754}"/>
              </a:ext>
            </a:extLst>
          </p:cNvPr>
          <p:cNvSpPr txBox="1"/>
          <p:nvPr/>
        </p:nvSpPr>
        <p:spPr>
          <a:xfrm>
            <a:off x="8500534" y="4097868"/>
            <a:ext cx="3640666"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Please follow the link below for more details</a:t>
            </a:r>
          </a:p>
          <a:p>
            <a:endParaRPr lang="en-US"/>
          </a:p>
          <a:p>
            <a:r>
              <a:rPr lang="en-US" i="1">
                <a:ea typeface="+mn-lt"/>
                <a:cs typeface="+mn-lt"/>
              </a:rPr>
              <a:t>metro.net/art</a:t>
            </a:r>
            <a:r>
              <a:rPr lang="en-US">
                <a:ea typeface="+mn-lt"/>
                <a:cs typeface="+mn-lt"/>
              </a:rPr>
              <a:t> under </a:t>
            </a:r>
            <a:r>
              <a:rPr lang="en-US" i="1">
                <a:ea typeface="+mn-lt"/>
                <a:cs typeface="+mn-lt"/>
              </a:rPr>
              <a:t>Art Opportunities</a:t>
            </a:r>
            <a:r>
              <a:rPr lang="en-US">
                <a:ea typeface="+mn-lt"/>
                <a:cs typeface="+mn-lt"/>
              </a:rPr>
              <a:t>.</a:t>
            </a:r>
            <a:endParaRPr lang="en-US"/>
          </a:p>
        </p:txBody>
      </p:sp>
      <p:sp>
        <p:nvSpPr>
          <p:cNvPr id="8" name="TextBox 7">
            <a:extLst>
              <a:ext uri="{FF2B5EF4-FFF2-40B4-BE49-F238E27FC236}">
                <a16:creationId xmlns:a16="http://schemas.microsoft.com/office/drawing/2014/main" id="{3E5CB8E6-6B0A-F3D9-D76C-F6AF5ABA2EF8}"/>
              </a:ext>
            </a:extLst>
          </p:cNvPr>
          <p:cNvSpPr txBox="1"/>
          <p:nvPr/>
        </p:nvSpPr>
        <p:spPr>
          <a:xfrm>
            <a:off x="8500534" y="1456267"/>
            <a:ext cx="3361266"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Open Sans"/>
                <a:ea typeface="Open Sans"/>
                <a:cs typeface="Open Sans"/>
              </a:rPr>
              <a:t>Open to artists and artist teams working in digital media</a:t>
            </a:r>
          </a:p>
          <a:p>
            <a:endParaRPr lang="en-US" b="1">
              <a:latin typeface="Open Sans"/>
              <a:ea typeface="Open Sans"/>
              <a:cs typeface="Open Sans"/>
            </a:endParaRPr>
          </a:p>
          <a:p>
            <a:r>
              <a:rPr lang="en-US" b="1">
                <a:latin typeface="Open Sans"/>
                <a:ea typeface="Open Sans"/>
                <a:cs typeface="Open Sans"/>
              </a:rPr>
              <a:t>Submittal deadline is August 31, 2022 at 11:59 pm</a:t>
            </a:r>
          </a:p>
        </p:txBody>
      </p:sp>
    </p:spTree>
    <p:extLst>
      <p:ext uri="{BB962C8B-B14F-4D97-AF65-F5344CB8AC3E}">
        <p14:creationId xmlns:p14="http://schemas.microsoft.com/office/powerpoint/2010/main" val="17534141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3" descr="ArtBus01.jpg">
            <a:extLst>
              <a:ext uri="{FF2B5EF4-FFF2-40B4-BE49-F238E27FC236}">
                <a16:creationId xmlns:a16="http://schemas.microsoft.com/office/drawing/2014/main" id="{9891CE4C-8DA2-815B-7703-6C554AB4BB8D}"/>
              </a:ext>
            </a:extLst>
          </p:cNvPr>
          <p:cNvPicPr>
            <a:picLocks noChangeAspect="1"/>
          </p:cNvPicPr>
          <p:nvPr/>
        </p:nvPicPr>
        <p:blipFill>
          <a:blip r:embed="rId3"/>
          <a:stretch>
            <a:fillRect/>
          </a:stretch>
        </p:blipFill>
        <p:spPr>
          <a:xfrm>
            <a:off x="-110065" y="-1062708"/>
            <a:ext cx="12259732" cy="8229881"/>
          </a:xfrm>
          <a:prstGeom prst="rect">
            <a:avLst/>
          </a:prstGeom>
        </p:spPr>
      </p:pic>
      <p:sp>
        <p:nvSpPr>
          <p:cNvPr id="2" name="Title 1"/>
          <p:cNvSpPr>
            <a:spLocks noGrp="1"/>
          </p:cNvSpPr>
          <p:nvPr>
            <p:ph type="ctrTitle"/>
          </p:nvPr>
        </p:nvSpPr>
        <p:spPr>
          <a:xfrm>
            <a:off x="-3845419" y="1538768"/>
            <a:ext cx="12373389" cy="1320800"/>
          </a:xfrm>
        </p:spPr>
        <p:txBody>
          <a:bodyPr>
            <a:normAutofit fontScale="90000"/>
          </a:bodyPr>
          <a:lstStyle/>
          <a:p>
            <a:r>
              <a:rPr lang="en-US" sz="4800" b="1">
                <a:solidFill>
                  <a:schemeClr val="bg1"/>
                </a:solidFill>
                <a:cs typeface="Calibri Light"/>
              </a:rPr>
              <a:t>Metro Art Bus</a:t>
            </a:r>
            <a:r>
              <a:rPr lang="en-US" sz="4800">
                <a:solidFill>
                  <a:schemeClr val="bg1"/>
                </a:solidFill>
                <a:cs typeface="Calibri Light"/>
              </a:rPr>
              <a:t> </a:t>
            </a:r>
            <a:br>
              <a:rPr lang="en-US" sz="4800">
                <a:solidFill>
                  <a:schemeClr val="bg1"/>
                </a:solidFill>
                <a:ea typeface="+mj-lt"/>
                <a:cs typeface="+mj-lt"/>
              </a:rPr>
            </a:br>
            <a:r>
              <a:rPr lang="en-US" sz="4800">
                <a:ea typeface="+mj-lt"/>
                <a:cs typeface="+mj-lt"/>
              </a:rPr>
              <a:t>.</a:t>
            </a:r>
            <a:endParaRPr lang="en-US"/>
          </a:p>
          <a:p>
            <a:br>
              <a:rPr lang="en-US"/>
            </a:br>
            <a:endParaRPr lang="en-US"/>
          </a:p>
        </p:txBody>
      </p:sp>
      <p:sp>
        <p:nvSpPr>
          <p:cNvPr id="5" name="Title 1">
            <a:extLst>
              <a:ext uri="{FF2B5EF4-FFF2-40B4-BE49-F238E27FC236}">
                <a16:creationId xmlns:a16="http://schemas.microsoft.com/office/drawing/2014/main" id="{D3BEEC0E-D62A-6E2A-0E02-45ED68BC419A}"/>
              </a:ext>
            </a:extLst>
          </p:cNvPr>
          <p:cNvSpPr txBox="1">
            <a:spLocks/>
          </p:cNvSpPr>
          <p:nvPr/>
        </p:nvSpPr>
        <p:spPr>
          <a:xfrm>
            <a:off x="-3277382" y="6027641"/>
            <a:ext cx="11237317" cy="1320800"/>
          </a:xfrm>
          <a:prstGeom prst="rect">
            <a:avLst/>
          </a:prstGeom>
        </p:spPr>
        <p:txBody>
          <a:bodyPr vert="horz" lIns="91440" tIns="45720" rIns="91440" bIns="45720" rtlCol="0" anchor="b">
            <a:normAutofit fontScale="4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br>
              <a:rPr lang="en-US" sz="4800">
                <a:solidFill>
                  <a:schemeClr val="bg1"/>
                </a:solidFill>
                <a:ea typeface="+mj-lt"/>
                <a:cs typeface="+mj-lt"/>
              </a:rPr>
            </a:br>
            <a:r>
              <a:rPr lang="en-US" sz="4800">
                <a:solidFill>
                  <a:schemeClr val="bg1"/>
                </a:solidFill>
                <a:ea typeface="+mj-lt"/>
                <a:cs typeface="+mj-lt"/>
              </a:rPr>
              <a:t>#MetroArtBus  #SomosWeAreLA</a:t>
            </a:r>
            <a:r>
              <a:rPr lang="en-US" sz="4800">
                <a:ea typeface="+mj-lt"/>
                <a:cs typeface="+mj-lt"/>
              </a:rPr>
              <a:t>.</a:t>
            </a:r>
            <a:endParaRPr lang="en-US">
              <a:cs typeface="Calibri Light"/>
            </a:endParaRPr>
          </a:p>
          <a:p>
            <a:br>
              <a:rPr lang="en-US"/>
            </a:br>
            <a:endParaRPr lang="en-US"/>
          </a:p>
        </p:txBody>
      </p:sp>
    </p:spTree>
    <p:extLst>
      <p:ext uri="{BB962C8B-B14F-4D97-AF65-F5344CB8AC3E}">
        <p14:creationId xmlns:p14="http://schemas.microsoft.com/office/powerpoint/2010/main" val="35450635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C96C589-4F78-4D3D-92CB-7C83EFA4D331}"/>
              </a:ext>
            </a:extLst>
          </p:cNvPr>
          <p:cNvPicPr>
            <a:picLocks noChangeAspect="1"/>
          </p:cNvPicPr>
          <p:nvPr/>
        </p:nvPicPr>
        <p:blipFill rotWithShape="1">
          <a:blip r:embed="rId2"/>
          <a:srcRect l="2839" r="1607" b="1"/>
          <a:stretch/>
        </p:blipFill>
        <p:spPr>
          <a:xfrm>
            <a:off x="20" y="10"/>
            <a:ext cx="12191980" cy="6857990"/>
          </a:xfrm>
          <a:prstGeom prst="rect">
            <a:avLst/>
          </a:prstGeom>
        </p:spPr>
      </p:pic>
      <p:sp>
        <p:nvSpPr>
          <p:cNvPr id="17" name="Freeform 24">
            <a:extLst>
              <a:ext uri="{FF2B5EF4-FFF2-40B4-BE49-F238E27FC236}">
                <a16:creationId xmlns:a16="http://schemas.microsoft.com/office/drawing/2014/main" id="{A414F261-E931-45CB-8605-20FFD6826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75200"/>
            <a:ext cx="4838700" cy="1323975"/>
          </a:xfrm>
          <a:custGeom>
            <a:avLst/>
            <a:gdLst>
              <a:gd name="connsiteX0" fmla="*/ 0 w 4838700"/>
              <a:gd name="connsiteY0" fmla="*/ 0 h 1323975"/>
              <a:gd name="connsiteX1" fmla="*/ 4838700 w 4838700"/>
              <a:gd name="connsiteY1" fmla="*/ 0 h 1323975"/>
              <a:gd name="connsiteX2" fmla="*/ 4838700 w 4838700"/>
              <a:gd name="connsiteY2" fmla="*/ 78123 h 1323975"/>
              <a:gd name="connsiteX3" fmla="*/ 4822272 w 4838700"/>
              <a:gd name="connsiteY3" fmla="*/ 81440 h 1323975"/>
              <a:gd name="connsiteX4" fmla="*/ 4781550 w 4838700"/>
              <a:gd name="connsiteY4" fmla="*/ 142875 h 1323975"/>
              <a:gd name="connsiteX5" fmla="*/ 4822272 w 4838700"/>
              <a:gd name="connsiteY5" fmla="*/ 204311 h 1323975"/>
              <a:gd name="connsiteX6" fmla="*/ 4838700 w 4838700"/>
              <a:gd name="connsiteY6" fmla="*/ 207627 h 1323975"/>
              <a:gd name="connsiteX7" fmla="*/ 4838700 w 4838700"/>
              <a:gd name="connsiteY7" fmla="*/ 287197 h 1323975"/>
              <a:gd name="connsiteX8" fmla="*/ 4822272 w 4838700"/>
              <a:gd name="connsiteY8" fmla="*/ 290514 h 1323975"/>
              <a:gd name="connsiteX9" fmla="*/ 4781550 w 4838700"/>
              <a:gd name="connsiteY9" fmla="*/ 351949 h 1323975"/>
              <a:gd name="connsiteX10" fmla="*/ 4822272 w 4838700"/>
              <a:gd name="connsiteY10" fmla="*/ 413385 h 1323975"/>
              <a:gd name="connsiteX11" fmla="*/ 4838700 w 4838700"/>
              <a:gd name="connsiteY11" fmla="*/ 416701 h 1323975"/>
              <a:gd name="connsiteX12" fmla="*/ 4838700 w 4838700"/>
              <a:gd name="connsiteY12" fmla="*/ 496271 h 1323975"/>
              <a:gd name="connsiteX13" fmla="*/ 4822272 w 4838700"/>
              <a:gd name="connsiteY13" fmla="*/ 499588 h 1323975"/>
              <a:gd name="connsiteX14" fmla="*/ 4781550 w 4838700"/>
              <a:gd name="connsiteY14" fmla="*/ 561023 h 1323975"/>
              <a:gd name="connsiteX15" fmla="*/ 4822272 w 4838700"/>
              <a:gd name="connsiteY15" fmla="*/ 622459 h 1323975"/>
              <a:gd name="connsiteX16" fmla="*/ 4838700 w 4838700"/>
              <a:gd name="connsiteY16" fmla="*/ 625775 h 1323975"/>
              <a:gd name="connsiteX17" fmla="*/ 4838700 w 4838700"/>
              <a:gd name="connsiteY17" fmla="*/ 705345 h 1323975"/>
              <a:gd name="connsiteX18" fmla="*/ 4822272 w 4838700"/>
              <a:gd name="connsiteY18" fmla="*/ 708662 h 1323975"/>
              <a:gd name="connsiteX19" fmla="*/ 4781550 w 4838700"/>
              <a:gd name="connsiteY19" fmla="*/ 770097 h 1323975"/>
              <a:gd name="connsiteX20" fmla="*/ 4822272 w 4838700"/>
              <a:gd name="connsiteY20" fmla="*/ 831533 h 1323975"/>
              <a:gd name="connsiteX21" fmla="*/ 4838700 w 4838700"/>
              <a:gd name="connsiteY21" fmla="*/ 834849 h 1323975"/>
              <a:gd name="connsiteX22" fmla="*/ 4838700 w 4838700"/>
              <a:gd name="connsiteY22" fmla="*/ 914419 h 1323975"/>
              <a:gd name="connsiteX23" fmla="*/ 4822272 w 4838700"/>
              <a:gd name="connsiteY23" fmla="*/ 917736 h 1323975"/>
              <a:gd name="connsiteX24" fmla="*/ 4781550 w 4838700"/>
              <a:gd name="connsiteY24" fmla="*/ 979171 h 1323975"/>
              <a:gd name="connsiteX25" fmla="*/ 4822272 w 4838700"/>
              <a:gd name="connsiteY25" fmla="*/ 1040607 h 1323975"/>
              <a:gd name="connsiteX26" fmla="*/ 4838700 w 4838700"/>
              <a:gd name="connsiteY26" fmla="*/ 1043923 h 1323975"/>
              <a:gd name="connsiteX27" fmla="*/ 4838700 w 4838700"/>
              <a:gd name="connsiteY27" fmla="*/ 1123491 h 1323975"/>
              <a:gd name="connsiteX28" fmla="*/ 4822272 w 4838700"/>
              <a:gd name="connsiteY28" fmla="*/ 1126808 h 1323975"/>
              <a:gd name="connsiteX29" fmla="*/ 4781550 w 4838700"/>
              <a:gd name="connsiteY29" fmla="*/ 1188243 h 1323975"/>
              <a:gd name="connsiteX30" fmla="*/ 4822272 w 4838700"/>
              <a:gd name="connsiteY30" fmla="*/ 1249679 h 1323975"/>
              <a:gd name="connsiteX31" fmla="*/ 4838700 w 4838700"/>
              <a:gd name="connsiteY31" fmla="*/ 1252995 h 1323975"/>
              <a:gd name="connsiteX32" fmla="*/ 4838700 w 4838700"/>
              <a:gd name="connsiteY32" fmla="*/ 1323975 h 1323975"/>
              <a:gd name="connsiteX33" fmla="*/ 0 w 4838700"/>
              <a:gd name="connsiteY33" fmla="*/ 1323975 h 1323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38700" h="1323975">
                <a:moveTo>
                  <a:pt x="0" y="0"/>
                </a:moveTo>
                <a:lnTo>
                  <a:pt x="4838700" y="0"/>
                </a:lnTo>
                <a:lnTo>
                  <a:pt x="4838700" y="78123"/>
                </a:lnTo>
                <a:lnTo>
                  <a:pt x="4822272" y="81440"/>
                </a:lnTo>
                <a:cubicBezTo>
                  <a:pt x="4798341" y="91561"/>
                  <a:pt x="4781550" y="115257"/>
                  <a:pt x="4781550" y="142875"/>
                </a:cubicBezTo>
                <a:cubicBezTo>
                  <a:pt x="4781550" y="170493"/>
                  <a:pt x="4798341" y="194189"/>
                  <a:pt x="4822272" y="204311"/>
                </a:cubicBezTo>
                <a:lnTo>
                  <a:pt x="4838700" y="207627"/>
                </a:lnTo>
                <a:lnTo>
                  <a:pt x="4838700" y="287197"/>
                </a:lnTo>
                <a:lnTo>
                  <a:pt x="4822272" y="290514"/>
                </a:lnTo>
                <a:cubicBezTo>
                  <a:pt x="4798341" y="300635"/>
                  <a:pt x="4781550" y="324331"/>
                  <a:pt x="4781550" y="351949"/>
                </a:cubicBezTo>
                <a:cubicBezTo>
                  <a:pt x="4781550" y="379567"/>
                  <a:pt x="4798341" y="403263"/>
                  <a:pt x="4822272" y="413385"/>
                </a:cubicBezTo>
                <a:lnTo>
                  <a:pt x="4838700" y="416701"/>
                </a:lnTo>
                <a:lnTo>
                  <a:pt x="4838700" y="496271"/>
                </a:lnTo>
                <a:lnTo>
                  <a:pt x="4822272" y="499588"/>
                </a:lnTo>
                <a:cubicBezTo>
                  <a:pt x="4798341" y="509709"/>
                  <a:pt x="4781550" y="533405"/>
                  <a:pt x="4781550" y="561023"/>
                </a:cubicBezTo>
                <a:cubicBezTo>
                  <a:pt x="4781550" y="588641"/>
                  <a:pt x="4798341" y="612337"/>
                  <a:pt x="4822272" y="622459"/>
                </a:cubicBezTo>
                <a:lnTo>
                  <a:pt x="4838700" y="625775"/>
                </a:lnTo>
                <a:lnTo>
                  <a:pt x="4838700" y="705345"/>
                </a:lnTo>
                <a:lnTo>
                  <a:pt x="4822272" y="708662"/>
                </a:lnTo>
                <a:cubicBezTo>
                  <a:pt x="4798341" y="718783"/>
                  <a:pt x="4781550" y="742479"/>
                  <a:pt x="4781550" y="770097"/>
                </a:cubicBezTo>
                <a:cubicBezTo>
                  <a:pt x="4781550" y="797715"/>
                  <a:pt x="4798341" y="821411"/>
                  <a:pt x="4822272" y="831533"/>
                </a:cubicBezTo>
                <a:lnTo>
                  <a:pt x="4838700" y="834849"/>
                </a:lnTo>
                <a:lnTo>
                  <a:pt x="4838700" y="914419"/>
                </a:lnTo>
                <a:lnTo>
                  <a:pt x="4822272" y="917736"/>
                </a:lnTo>
                <a:cubicBezTo>
                  <a:pt x="4798341" y="927857"/>
                  <a:pt x="4781550" y="951553"/>
                  <a:pt x="4781550" y="979171"/>
                </a:cubicBezTo>
                <a:cubicBezTo>
                  <a:pt x="4781550" y="1006789"/>
                  <a:pt x="4798341" y="1030485"/>
                  <a:pt x="4822272" y="1040607"/>
                </a:cubicBezTo>
                <a:lnTo>
                  <a:pt x="4838700" y="1043923"/>
                </a:lnTo>
                <a:lnTo>
                  <a:pt x="4838700" y="1123491"/>
                </a:lnTo>
                <a:lnTo>
                  <a:pt x="4822272" y="1126808"/>
                </a:lnTo>
                <a:cubicBezTo>
                  <a:pt x="4798341" y="1136929"/>
                  <a:pt x="4781550" y="1160625"/>
                  <a:pt x="4781550" y="1188243"/>
                </a:cubicBezTo>
                <a:cubicBezTo>
                  <a:pt x="4781550" y="1215861"/>
                  <a:pt x="4798341" y="1239557"/>
                  <a:pt x="4822272" y="1249679"/>
                </a:cubicBezTo>
                <a:lnTo>
                  <a:pt x="4838700" y="1252995"/>
                </a:lnTo>
                <a:lnTo>
                  <a:pt x="4838700" y="1323975"/>
                </a:lnTo>
                <a:lnTo>
                  <a:pt x="0" y="1323975"/>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29C42750-E90D-4593-A720-75027EA1B2EB}"/>
              </a:ext>
            </a:extLst>
          </p:cNvPr>
          <p:cNvSpPr txBox="1"/>
          <p:nvPr/>
        </p:nvSpPr>
        <p:spPr>
          <a:xfrm>
            <a:off x="1276350" y="4981575"/>
            <a:ext cx="3228976" cy="860426"/>
          </a:xfrm>
          <a:prstGeom prst="rect">
            <a:avLst/>
          </a:prstGeom>
          <a:noFill/>
          <a:ln w="174625" cap="sq" cmpd="thinThick">
            <a:noFill/>
            <a:miter lim="800000"/>
          </a:ln>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gn="r">
              <a:lnSpc>
                <a:spcPct val="90000"/>
              </a:lnSpc>
              <a:spcBef>
                <a:spcPct val="0"/>
              </a:spcBef>
              <a:spcAft>
                <a:spcPts val="600"/>
              </a:spcAft>
            </a:pPr>
            <a:r>
              <a:rPr lang="en-US" sz="2400" b="1">
                <a:solidFill>
                  <a:srgbClr val="FFFFFF"/>
                </a:solidFill>
                <a:latin typeface="+mj-lt"/>
                <a:ea typeface="+mj-ea"/>
                <a:cs typeface="+mj-cs"/>
              </a:rPr>
              <a:t>Purple Line Extension Alignment</a:t>
            </a:r>
          </a:p>
        </p:txBody>
      </p:sp>
      <p:cxnSp>
        <p:nvCxnSpPr>
          <p:cNvPr id="18" name="Straight Connector 13">
            <a:extLst>
              <a:ext uri="{FF2B5EF4-FFF2-40B4-BE49-F238E27FC236}">
                <a16:creationId xmlns:a16="http://schemas.microsoft.com/office/drawing/2014/main" id="{B63CF8AD-BB19-4F90-BDE5-B3B3F56F4E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48768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224E62CA-FAA3-4628-AEF3-5033C77149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1" y="5969000"/>
            <a:ext cx="4791456" cy="3175"/>
          </a:xfrm>
          <a:prstGeom prst="line">
            <a:avLst/>
          </a:prstGeom>
          <a:ln w="15875">
            <a:solidFill>
              <a:srgbClr val="FFFFFF"/>
            </a:solidFill>
          </a:ln>
        </p:spPr>
        <p:style>
          <a:lnRef idx="1">
            <a:schemeClr val="accent1"/>
          </a:lnRef>
          <a:fillRef idx="0">
            <a:schemeClr val="accent1"/>
          </a:fillRef>
          <a:effectRef idx="0">
            <a:schemeClr val="accent1"/>
          </a:effectRef>
          <a:fontRef idx="minor">
            <a:schemeClr val="tx1"/>
          </a:fontRef>
        </p:style>
      </p:cxnSp>
      <p:sp>
        <p:nvSpPr>
          <p:cNvPr id="6" name="Slide Number Placeholder 4">
            <a:extLst>
              <a:ext uri="{FF2B5EF4-FFF2-40B4-BE49-F238E27FC236}">
                <a16:creationId xmlns:a16="http://schemas.microsoft.com/office/drawing/2014/main" id="{92B7624D-2D9F-4296-B468-2A357B096B3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defTabSz="457200">
              <a:spcAft>
                <a:spcPts val="600"/>
              </a:spcAft>
            </a:pPr>
            <a:fld id="{48F63A3B-78C7-47BE-AE5E-E10140E04643}" type="slidenum">
              <a:rPr lang="en-US">
                <a:solidFill>
                  <a:srgbClr val="FFFFFF"/>
                </a:solidFill>
              </a:rPr>
              <a:pPr defTabSz="457200">
                <a:spcAft>
                  <a:spcPts val="600"/>
                </a:spcAft>
              </a:pPr>
              <a:t>7</a:t>
            </a:fld>
            <a:endParaRPr lang="en-US">
              <a:solidFill>
                <a:srgbClr val="FFFFFF"/>
              </a:solidFill>
            </a:endParaRPr>
          </a:p>
        </p:txBody>
      </p:sp>
    </p:spTree>
    <p:extLst>
      <p:ext uri="{BB962C8B-B14F-4D97-AF65-F5344CB8AC3E}">
        <p14:creationId xmlns:p14="http://schemas.microsoft.com/office/powerpoint/2010/main" val="1450027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9C42750-E90D-4593-A720-75027EA1B2EB}"/>
              </a:ext>
            </a:extLst>
          </p:cNvPr>
          <p:cNvSpPr txBox="1"/>
          <p:nvPr/>
        </p:nvSpPr>
        <p:spPr>
          <a:xfrm>
            <a:off x="762467" y="175888"/>
            <a:ext cx="709499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Sections 1, 2, &amp; 3 Status</a:t>
            </a:r>
          </a:p>
        </p:txBody>
      </p:sp>
      <p:sp>
        <p:nvSpPr>
          <p:cNvPr id="6" name="TextBox 2">
            <a:extLst>
              <a:ext uri="{FF2B5EF4-FFF2-40B4-BE49-F238E27FC236}">
                <a16:creationId xmlns:a16="http://schemas.microsoft.com/office/drawing/2014/main" id="{4E6C1FE7-22E2-4260-8F91-FA0603BEFA1B}"/>
              </a:ext>
            </a:extLst>
          </p:cNvPr>
          <p:cNvSpPr txBox="1">
            <a:spLocks noChangeArrowheads="1"/>
          </p:cNvSpPr>
          <p:nvPr/>
        </p:nvSpPr>
        <p:spPr bwMode="auto">
          <a:xfrm>
            <a:off x="5734132" y="6079725"/>
            <a:ext cx="8878187" cy="276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067" tIns="45536" rIns="91067" bIns="45536">
            <a:spAutoFit/>
          </a:bodyPr>
          <a:lstStyle>
            <a:lvl1pPr>
              <a:defRPr sz="2400" b="1" baseline="-25000">
                <a:solidFill>
                  <a:schemeClr val="tx1"/>
                </a:solidFill>
                <a:latin typeface="Arial" charset="0"/>
                <a:ea typeface="ＭＳ Ｐゴシック" pitchFamily="34" charset="-128"/>
              </a:defRPr>
            </a:lvl1pPr>
            <a:lvl2pPr marL="742950" indent="-285750">
              <a:defRPr sz="2400" b="1" baseline="-25000">
                <a:solidFill>
                  <a:schemeClr val="tx1"/>
                </a:solidFill>
                <a:latin typeface="Arial" charset="0"/>
                <a:ea typeface="ＭＳ Ｐゴシック" pitchFamily="34" charset="-128"/>
              </a:defRPr>
            </a:lvl2pPr>
            <a:lvl3pPr marL="1143000" indent="-228600">
              <a:defRPr sz="2400" b="1" baseline="-25000">
                <a:solidFill>
                  <a:schemeClr val="tx1"/>
                </a:solidFill>
                <a:latin typeface="Arial" charset="0"/>
                <a:ea typeface="ＭＳ Ｐゴシック" pitchFamily="34" charset="-128"/>
              </a:defRPr>
            </a:lvl3pPr>
            <a:lvl4pPr marL="1600200" indent="-228600">
              <a:defRPr sz="2400" b="1" baseline="-25000">
                <a:solidFill>
                  <a:schemeClr val="tx1"/>
                </a:solidFill>
                <a:latin typeface="Arial" charset="0"/>
                <a:ea typeface="ＭＳ Ｐゴシック" pitchFamily="34" charset="-128"/>
              </a:defRPr>
            </a:lvl4pPr>
            <a:lvl5pPr marL="2057400" indent="-228600">
              <a:defRPr sz="2400" b="1" baseline="-25000">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sz="2400" b="1" baseline="-25000">
                <a:solidFill>
                  <a:schemeClr val="tx1"/>
                </a:solidFill>
                <a:latin typeface="Arial" charset="0"/>
                <a:ea typeface="ＭＳ Ｐゴシック"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a:ln>
                  <a:noFill/>
                </a:ln>
                <a:effectLst/>
                <a:uLnTx/>
                <a:uFillTx/>
                <a:latin typeface="+mn-lt"/>
                <a:ea typeface="ＭＳ Ｐゴシック" pitchFamily="34" charset="-128"/>
                <a:cs typeface="+mn-cs"/>
              </a:rPr>
              <a:t>*Subject to change. The PLE project team is working to deliver the project consistent with Measure M.</a:t>
            </a:r>
          </a:p>
        </p:txBody>
      </p:sp>
      <p:graphicFrame>
        <p:nvGraphicFramePr>
          <p:cNvPr id="10" name="Table 9">
            <a:extLst>
              <a:ext uri="{FF2B5EF4-FFF2-40B4-BE49-F238E27FC236}">
                <a16:creationId xmlns:a16="http://schemas.microsoft.com/office/drawing/2014/main" id="{51B2CFC6-F303-4540-B606-18D8A465E1BD}"/>
              </a:ext>
            </a:extLst>
          </p:cNvPr>
          <p:cNvGraphicFramePr>
            <a:graphicFrameLocks noGrp="1"/>
          </p:cNvGraphicFramePr>
          <p:nvPr>
            <p:extLst>
              <p:ext uri="{D42A27DB-BD31-4B8C-83A1-F6EECF244321}">
                <p14:modId xmlns:p14="http://schemas.microsoft.com/office/powerpoint/2010/main" val="485830322"/>
              </p:ext>
            </p:extLst>
          </p:nvPr>
        </p:nvGraphicFramePr>
        <p:xfrm>
          <a:off x="0" y="957941"/>
          <a:ext cx="12214817" cy="5064169"/>
        </p:xfrm>
        <a:graphic>
          <a:graphicData uri="http://schemas.openxmlformats.org/drawingml/2006/table">
            <a:tbl>
              <a:tblPr firstRow="1" firstCol="1" bandRow="1"/>
              <a:tblGrid>
                <a:gridCol w="3740115">
                  <a:extLst>
                    <a:ext uri="{9D8B030D-6E8A-4147-A177-3AD203B41FA5}">
                      <a16:colId xmlns:a16="http://schemas.microsoft.com/office/drawing/2014/main" val="20000"/>
                    </a:ext>
                  </a:extLst>
                </a:gridCol>
                <a:gridCol w="2335213">
                  <a:extLst>
                    <a:ext uri="{9D8B030D-6E8A-4147-A177-3AD203B41FA5}">
                      <a16:colId xmlns:a16="http://schemas.microsoft.com/office/drawing/2014/main" val="20001"/>
                    </a:ext>
                  </a:extLst>
                </a:gridCol>
                <a:gridCol w="3377699">
                  <a:extLst>
                    <a:ext uri="{9D8B030D-6E8A-4147-A177-3AD203B41FA5}">
                      <a16:colId xmlns:a16="http://schemas.microsoft.com/office/drawing/2014/main" val="20002"/>
                    </a:ext>
                  </a:extLst>
                </a:gridCol>
                <a:gridCol w="2761790">
                  <a:extLst>
                    <a:ext uri="{9D8B030D-6E8A-4147-A177-3AD203B41FA5}">
                      <a16:colId xmlns:a16="http://schemas.microsoft.com/office/drawing/2014/main" val="20003"/>
                    </a:ext>
                  </a:extLst>
                </a:gridCol>
              </a:tblGrid>
              <a:tr h="671932">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nSpc>
                          <a:spcPct val="115000"/>
                        </a:lnSpc>
                      </a:pPr>
                      <a:endParaRPr lang="en-US" sz="1100">
                        <a:effectLst/>
                        <a:latin typeface="+mn-lt"/>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gridSpan="3">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0" marR="0" algn="ctr" fontAlgn="base">
                        <a:lnSpc>
                          <a:spcPct val="115000"/>
                        </a:lnSpc>
                        <a:spcBef>
                          <a:spcPts val="0"/>
                        </a:spcBef>
                        <a:spcAft>
                          <a:spcPts val="0"/>
                        </a:spcAft>
                      </a:pPr>
                      <a:r>
                        <a:rPr lang="en-US" sz="2000">
                          <a:effectLst/>
                          <a:latin typeface="+mn-lt"/>
                        </a:rPr>
                        <a:t>Forecasted Schedule</a:t>
                      </a:r>
                      <a:endParaRPr lang="en-US" sz="2000">
                        <a:effectLst/>
                        <a:latin typeface="+mn-lt"/>
                        <a:ea typeface="Calibri"/>
                        <a:cs typeface="Times New Roman"/>
                      </a:endParaRPr>
                    </a:p>
                  </a:txBody>
                  <a:tcPr marL="64225" marR="64225" marT="8919" marB="0" anchor="b">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8064A2"/>
                    </a:solidFill>
                  </a:tcPr>
                </a:tc>
                <a:tc hMerge="1">
                  <a:txBody>
                    <a:bodyPr/>
                    <a:lstStyle/>
                    <a:p>
                      <a:pPr marL="0" marR="0" fontAlgn="base">
                        <a:lnSpc>
                          <a:spcPct val="115000"/>
                        </a:lnSpc>
                        <a:spcBef>
                          <a:spcPts val="0"/>
                        </a:spcBef>
                        <a:spcAft>
                          <a:spcPts val="0"/>
                        </a:spcAft>
                      </a:pPr>
                      <a:endParaRPr lang="en-US" sz="2000">
                        <a:effectLst/>
                        <a:latin typeface="ScalaSansLF-Regular" pitchFamily="2" charset="0"/>
                        <a:ea typeface="Calibri"/>
                        <a:cs typeface="Times New Roman"/>
                      </a:endParaRPr>
                    </a:p>
                  </a:txBody>
                  <a:tcPr marL="64225" marR="64225" marT="8919" marB="0" anchor="b"/>
                </a:tc>
                <a:tc hMerge="1">
                  <a:txBody>
                    <a:bodyPr/>
                    <a:lstStyle/>
                    <a:p>
                      <a:endParaRPr lang="en-US"/>
                    </a:p>
                  </a:txBody>
                  <a:tcPr/>
                </a:tc>
                <a:extLst>
                  <a:ext uri="{0D108BD9-81ED-4DB2-BD59-A6C34878D82A}">
                    <a16:rowId xmlns:a16="http://schemas.microsoft.com/office/drawing/2014/main" val="10000"/>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algn="l" defTabSz="914400" rtl="0" eaLnBrk="1" fontAlgn="base" latinLnBrk="0" hangingPunct="1">
                        <a:lnSpc>
                          <a:spcPct val="115000"/>
                        </a:lnSpc>
                        <a:spcBef>
                          <a:spcPts val="0"/>
                        </a:spcBef>
                        <a:spcAft>
                          <a:spcPts val="0"/>
                        </a:spcAft>
                      </a:pPr>
                      <a:r>
                        <a:rPr lang="en-US" sz="2000" b="1" kern="1200">
                          <a:solidFill>
                            <a:schemeClr val="lt1"/>
                          </a:solidFill>
                          <a:effectLst/>
                          <a:latin typeface="+mn-lt"/>
                          <a:ea typeface="+mn-ea"/>
                          <a:cs typeface="+mn-cs"/>
                        </a:rPr>
                        <a:t>Section</a:t>
                      </a: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1</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2</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Section 3</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1"/>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Length</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3.92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2.59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2.56 Miles</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2"/>
                  </a:ext>
                </a:extLst>
              </a:tr>
              <a:tr h="1414366">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New Stations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Brea</a:t>
                      </a:r>
                      <a:endParaRPr lang="en-US" sz="1100" err="1">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/Fairfax</a:t>
                      </a:r>
                      <a:endParaRPr lang="en-US" sz="1100">
                        <a:effectLst/>
                        <a:latin typeface="+mn-lt"/>
                      </a:endParaRPr>
                    </a:p>
                    <a:p>
                      <a:pPr marL="0" marR="0" fontAlgn="base">
                        <a:lnSpc>
                          <a:spcPct val="115000"/>
                        </a:lnSpc>
                        <a:spcBef>
                          <a:spcPts val="0"/>
                        </a:spcBef>
                        <a:spcAft>
                          <a:spcPts val="0"/>
                        </a:spcAft>
                      </a:pPr>
                      <a:r>
                        <a:rPr lang="it-IT" sz="1700" err="1">
                          <a:effectLst/>
                          <a:latin typeface="+mn-lt"/>
                        </a:rPr>
                        <a:t>Wilshire</a:t>
                      </a:r>
                      <a:r>
                        <a:rPr lang="it-IT" sz="1700">
                          <a:effectLst/>
                          <a:latin typeface="+mn-lt"/>
                        </a:rPr>
                        <a:t>/La </a:t>
                      </a:r>
                      <a:r>
                        <a:rPr lang="it-IT" sz="1700" err="1">
                          <a:effectLst/>
                          <a:latin typeface="+mn-lt"/>
                        </a:rPr>
                        <a:t>Cienega</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it-IT" sz="1700" err="1">
                          <a:effectLst/>
                          <a:latin typeface="+mn-lt"/>
                        </a:rPr>
                        <a:t>Wilshire</a:t>
                      </a:r>
                      <a:r>
                        <a:rPr lang="it-IT" sz="1700">
                          <a:effectLst/>
                          <a:latin typeface="+mn-lt"/>
                        </a:rPr>
                        <a:t>/Rodeo</a:t>
                      </a:r>
                      <a:endParaRPr lang="en-US" sz="1100">
                        <a:effectLst/>
                        <a:latin typeface="+mn-lt"/>
                      </a:endParaRPr>
                    </a:p>
                    <a:p>
                      <a:pPr marL="0" marR="0" fontAlgn="base">
                        <a:lnSpc>
                          <a:spcPct val="115000"/>
                        </a:lnSpc>
                        <a:spcBef>
                          <a:spcPts val="0"/>
                        </a:spcBef>
                        <a:spcAft>
                          <a:spcPts val="0"/>
                        </a:spcAft>
                      </a:pPr>
                      <a:r>
                        <a:rPr lang="it-IT" sz="1700">
                          <a:effectLst/>
                          <a:latin typeface="+mn-lt"/>
                        </a:rPr>
                        <a:t>Century City/ </a:t>
                      </a:r>
                      <a:r>
                        <a:rPr lang="it-IT" sz="1700" err="1">
                          <a:effectLst/>
                          <a:latin typeface="+mn-lt"/>
                        </a:rPr>
                        <a:t>Constellation</a:t>
                      </a:r>
                      <a:endParaRPr lang="en-US" sz="1100" err="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Westwood/UCLA</a:t>
                      </a:r>
                      <a:endParaRPr lang="en-US" sz="1100">
                        <a:effectLst/>
                        <a:latin typeface="+mn-lt"/>
                      </a:endParaRPr>
                    </a:p>
                    <a:p>
                      <a:pPr marL="0" marR="0" fontAlgn="base">
                        <a:lnSpc>
                          <a:spcPct val="115000"/>
                        </a:lnSpc>
                        <a:spcBef>
                          <a:spcPts val="0"/>
                        </a:spcBef>
                        <a:spcAft>
                          <a:spcPts val="0"/>
                        </a:spcAft>
                      </a:pPr>
                      <a:r>
                        <a:rPr lang="en-US" sz="1700">
                          <a:effectLst/>
                          <a:latin typeface="+mn-lt"/>
                        </a:rPr>
                        <a:t>Westwood/VA Hospital</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3"/>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Pre-Construction Activities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ea typeface="Calibri"/>
                          <a:cs typeface="Times New Roman"/>
                        </a:rPr>
                        <a:t>2014 </a:t>
                      </a:r>
                      <a:r>
                        <a:rPr lang="en-US" sz="1700">
                          <a:effectLst/>
                          <a:latin typeface="+mn-lt"/>
                        </a:rPr>
                        <a:t>– </a:t>
                      </a:r>
                      <a:r>
                        <a:rPr lang="en-US" sz="1700">
                          <a:effectLst/>
                          <a:latin typeface="+mn-lt"/>
                          <a:ea typeface="Calibri"/>
                          <a:cs typeface="Times New Roman"/>
                        </a:rPr>
                        <a:t>2015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2016 – 2018</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2019</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4"/>
                  </a:ext>
                </a:extLst>
              </a:tr>
              <a:tr h="55248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Construction</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2015 – 2024</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2018 – 2025</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a:effectLst/>
                          <a:latin typeface="+mn-lt"/>
                        </a:rPr>
                        <a:t>2019 – 2027</a:t>
                      </a:r>
                      <a:endParaRPr lang="en-US" sz="1100">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5"/>
                  </a:ext>
                </a:extLst>
              </a:tr>
              <a:tr h="767923">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marL="457200" marR="0" lvl="1" fontAlgn="base">
                        <a:lnSpc>
                          <a:spcPct val="115000"/>
                        </a:lnSpc>
                        <a:spcBef>
                          <a:spcPts val="0"/>
                        </a:spcBef>
                        <a:spcAft>
                          <a:spcPts val="0"/>
                        </a:spcAft>
                      </a:pPr>
                      <a:r>
                        <a:rPr lang="en-US" sz="2000">
                          <a:effectLst/>
                          <a:latin typeface="+mn-lt"/>
                        </a:rPr>
                        <a:t>Operations</a:t>
                      </a:r>
                      <a:endParaRPr lang="en-US" sz="2000">
                        <a:solidFill>
                          <a:schemeClr val="tx1"/>
                        </a:solidFill>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2024</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20000"/>
                        <a:lumOff val="8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2025</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40000"/>
                        <a:lumOff val="60000"/>
                      </a:srgbClr>
                    </a:solidFill>
                  </a:tcPr>
                </a:tc>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marL="0" marR="0" fontAlgn="base">
                        <a:lnSpc>
                          <a:spcPct val="115000"/>
                        </a:lnSpc>
                        <a:spcBef>
                          <a:spcPts val="0"/>
                        </a:spcBef>
                        <a:spcAft>
                          <a:spcPts val="0"/>
                        </a:spcAft>
                      </a:pPr>
                      <a:r>
                        <a:rPr lang="en-US" sz="1700" b="1">
                          <a:effectLst/>
                          <a:latin typeface="+mn-lt"/>
                        </a:rPr>
                        <a:t>2027</a:t>
                      </a:r>
                      <a:endParaRPr lang="en-US" sz="1100" b="1">
                        <a:effectLst/>
                        <a:latin typeface="+mn-lt"/>
                        <a:ea typeface="Calibri"/>
                        <a:cs typeface="Times New Roman"/>
                      </a:endParaRPr>
                    </a:p>
                  </a:txBody>
                  <a:tcPr marL="64225" marR="64225" marT="8919" marB="0">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8064A2">
                        <a:lumMod val="60000"/>
                        <a:lumOff val="40000"/>
                      </a:srgbClr>
                    </a:solidFill>
                  </a:tcPr>
                </a:tc>
                <a:extLst>
                  <a:ext uri="{0D108BD9-81ED-4DB2-BD59-A6C34878D82A}">
                    <a16:rowId xmlns:a16="http://schemas.microsoft.com/office/drawing/2014/main" val="10006"/>
                  </a:ext>
                </a:extLst>
              </a:tr>
            </a:tbl>
          </a:graphicData>
        </a:graphic>
      </p:graphicFrame>
      <p:sp>
        <p:nvSpPr>
          <p:cNvPr id="7" name="Slide Number Placeholder 4">
            <a:extLst>
              <a:ext uri="{FF2B5EF4-FFF2-40B4-BE49-F238E27FC236}">
                <a16:creationId xmlns:a16="http://schemas.microsoft.com/office/drawing/2014/main" id="{AE020D12-A521-4628-945A-09D813CA3814}"/>
              </a:ext>
            </a:extLst>
          </p:cNvPr>
          <p:cNvSpPr>
            <a:spLocks noGrp="1"/>
          </p:cNvSpPr>
          <p:nvPr>
            <p:ph type="sldNum" sz="quarter" idx="12"/>
          </p:nvPr>
        </p:nvSpPr>
        <p:spPr>
          <a:xfrm>
            <a:off x="8610600" y="6356352"/>
            <a:ext cx="2743200" cy="365125"/>
          </a:xfrm>
        </p:spPr>
        <p:txBody>
          <a:bodyPr/>
          <a:lstStyle/>
          <a:p>
            <a:fld id="{48F63A3B-78C7-47BE-AE5E-E10140E04643}" type="slidenum">
              <a:rPr lang="en-US" smtClean="0"/>
              <a:pPr/>
              <a:t>8</a:t>
            </a:fld>
            <a:endParaRPr lang="en-US"/>
          </a:p>
        </p:txBody>
      </p:sp>
    </p:spTree>
    <p:extLst>
      <p:ext uri="{BB962C8B-B14F-4D97-AF65-F5344CB8AC3E}">
        <p14:creationId xmlns:p14="http://schemas.microsoft.com/office/powerpoint/2010/main" val="1212935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925788"/>
      </p:ext>
    </p:extLst>
  </p:cSld>
  <p:clrMapOvr>
    <a:masterClrMapping/>
  </p:clrMapOvr>
  <mc:AlternateContent xmlns:mc="http://schemas.openxmlformats.org/markup-compatibility/2006" xmlns:p14="http://schemas.microsoft.com/office/powerpoint/2010/main">
    <mc:Choice Requires="p14">
      <p:transition spd="slow" p14:dur="2000" advTm="16457"/>
    </mc:Choice>
    <mc:Fallback xmlns="">
      <p:transition spd="slow" advTm="16457"/>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D215472-5B52-4C4E-9BC8-B052BDC5A51E}"/>
              </a:ext>
            </a:extLst>
          </p:cNvPr>
          <p:cNvSpPr>
            <a:spLocks noGrp="1"/>
          </p:cNvSpPr>
          <p:nvPr>
            <p:ph type="sldNum" sz="quarter" idx="12"/>
          </p:nvPr>
        </p:nvSpPr>
        <p:spPr>
          <a:xfrm>
            <a:off x="9144000" y="6281929"/>
            <a:ext cx="2743200"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429C633-AF9B-9840-B7F1-7587910FEF71}" type="slidenum">
              <a:rPr kumimoji="0" lang="en-US" sz="1200" b="0" i="0" u="none" strike="noStrike" kern="1200" cap="none" spc="0" normalizeH="0" baseline="0" noProof="0" smtClean="0">
                <a:ln>
                  <a:noFill/>
                </a:ln>
                <a:solidFill>
                  <a:srgbClr val="000000">
                    <a:tint val="75000"/>
                  </a:srgb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tint val="75000"/>
                </a:srgbClr>
              </a:solidFill>
              <a:effectLst/>
              <a:uLnTx/>
              <a:uFillTx/>
              <a:latin typeface="Calibri" panose="020F0502020204030204"/>
              <a:ea typeface="+mn-ea"/>
              <a:cs typeface="+mn-cs"/>
            </a:endParaRPr>
          </a:p>
        </p:txBody>
      </p:sp>
      <p:sp>
        <p:nvSpPr>
          <p:cNvPr id="5" name="Title 4">
            <a:extLst>
              <a:ext uri="{FF2B5EF4-FFF2-40B4-BE49-F238E27FC236}">
                <a16:creationId xmlns:a16="http://schemas.microsoft.com/office/drawing/2014/main" id="{FC73B52A-21C3-414B-83A0-159939524345}"/>
              </a:ext>
            </a:extLst>
          </p:cNvPr>
          <p:cNvSpPr>
            <a:spLocks noGrp="1"/>
          </p:cNvSpPr>
          <p:nvPr>
            <p:ph type="title"/>
          </p:nvPr>
        </p:nvSpPr>
        <p:spPr>
          <a:xfrm>
            <a:off x="327377" y="59266"/>
            <a:ext cx="9939571" cy="855133"/>
          </a:xfrm>
        </p:spPr>
        <p:txBody>
          <a:bodyPr/>
          <a:lstStyle/>
          <a:p>
            <a:r>
              <a:rPr lang="en-US"/>
              <a:t>Project Overview</a:t>
            </a:r>
          </a:p>
        </p:txBody>
      </p:sp>
      <p:sp>
        <p:nvSpPr>
          <p:cNvPr id="7" name="Rectangle 6">
            <a:extLst>
              <a:ext uri="{FF2B5EF4-FFF2-40B4-BE49-F238E27FC236}">
                <a16:creationId xmlns:a16="http://schemas.microsoft.com/office/drawing/2014/main" id="{96E2075F-0EF8-C642-BDAE-BBD93242357B}"/>
              </a:ext>
            </a:extLst>
          </p:cNvPr>
          <p:cNvSpPr/>
          <p:nvPr/>
        </p:nvSpPr>
        <p:spPr>
          <a:xfrm>
            <a:off x="376278" y="1137606"/>
            <a:ext cx="6192757" cy="4848507"/>
          </a:xfrm>
          <a:prstGeom prst="rect">
            <a:avLst/>
          </a:prstGeom>
        </p:spPr>
        <p:txBody>
          <a:bodyPr wrap="square" lIns="91440" tIns="45720" rIns="91440" bIns="45720" anchor="t">
            <a:spAutoFit/>
          </a:bodyPr>
          <a:lstStyle/>
          <a:p>
            <a:pPr marL="342900" marR="0" lvl="1" indent="-342900" algn="l" defTabSz="457200" rtl="0" eaLnBrk="1" fontAlgn="auto" latinLnBrk="0" hangingPunct="1">
              <a:lnSpc>
                <a:spcPct val="100000"/>
              </a:lnSpc>
              <a:spcBef>
                <a:spcPct val="0"/>
              </a:spcBef>
              <a:spcAft>
                <a:spcPts val="0"/>
              </a:spcAft>
              <a:buClrTx/>
              <a:buSzTx/>
              <a:buFont typeface="Symbol" panose="05050102010706020507" pitchFamily="18" charset="2"/>
              <a:buChar char="&gt;"/>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Operational improvements to Metro’s Division 20 Rail Yard will accommodate increased service levels on the Metro Red and Purple (B and D) Lines</a:t>
            </a:r>
          </a:p>
          <a:p>
            <a:pPr marL="0" marR="0" lvl="1" indent="0" algn="l" defTabSz="457200" rtl="0" eaLnBrk="1" fontAlgn="auto" latinLnBrk="0" hangingPunct="1">
              <a:lnSpc>
                <a:spcPct val="100000"/>
              </a:lnSpc>
              <a:spcBef>
                <a:spcPct val="0"/>
              </a:spcBef>
              <a:spcAft>
                <a:spcPts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Calibri" panose="020F0502020204030204"/>
              <a:ea typeface="+mn-ea"/>
              <a:cs typeface="+mn-cs"/>
            </a:endParaRPr>
          </a:p>
          <a:p>
            <a:pPr marL="342900" marR="0" lvl="1" indent="-342900" algn="l" defTabSz="457200" rtl="0" eaLnBrk="1" fontAlgn="auto" latinLnBrk="0" hangingPunct="1">
              <a:lnSpc>
                <a:spcPct val="150000"/>
              </a:lnSpc>
              <a:spcBef>
                <a:spcPct val="0"/>
              </a:spcBef>
              <a:spcAft>
                <a:spcPts val="600"/>
              </a:spcAft>
              <a:buClrTx/>
              <a:buSzTx/>
              <a:buFont typeface="Symbol" panose="05050102010706020507" pitchFamily="18" charset="2"/>
              <a:buChar char="&gt;"/>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Improvements include:</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Widening of heavy rail portal</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New turnback facility </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2" indent="-342900" algn="l" defTabSz="457200" rtl="0" eaLnBrk="1" fontAlgn="auto" latinLnBrk="0" hangingPunct="1">
              <a:lnSpc>
                <a:spcPct val="150000"/>
              </a:lnSpc>
              <a:spcBef>
                <a:spcPct val="0"/>
              </a:spcBef>
              <a:spcAft>
                <a:spcPts val="600"/>
              </a:spcAft>
              <a:buClrTx/>
              <a:buSzTx/>
              <a:buFont typeface="Arial" panose="020B0604020202020204" pitchFamily="34" charset="0"/>
              <a:buChar char="•"/>
              <a:tabLst/>
              <a:defRPr/>
            </a:pPr>
            <a:r>
              <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mn-cs"/>
              </a:rPr>
              <a:t>Expansion and reconfiguration of rail storage tracks</a:t>
            </a:r>
            <a:endParaRPr kumimoji="0" lang="en-US" alt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285750" marR="0" lvl="0" indent="-285750" algn="l" defTabSz="457200" rtl="0" eaLnBrk="1" fontAlgn="auto" latinLnBrk="0" hangingPunct="1">
              <a:lnSpc>
                <a:spcPts val="3200"/>
              </a:lnSpc>
              <a:spcBef>
                <a:spcPts val="600"/>
              </a:spcBef>
              <a:spcAft>
                <a:spcPts val="0"/>
              </a:spcAft>
              <a:buClrTx/>
              <a:buSzTx/>
              <a:buFont typeface="Symbol" panose="05050102010706020507" pitchFamily="18" charset="2"/>
              <a:buChar char="&gt;"/>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Benefits</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a:endParaRPr>
          </a:p>
          <a:p>
            <a:pPr marL="800100" marR="0" lvl="1" indent="-342900" algn="l" defTabSz="457200" rtl="0" eaLnBrk="1" fontAlgn="auto" latinLnBrk="0" hangingPunct="1">
              <a:lnSpc>
                <a:spcPts val="3200"/>
              </a:lnSpc>
              <a:spcBef>
                <a:spcPts val="600"/>
              </a:spcBef>
              <a:spcAft>
                <a:spcPts val="0"/>
              </a:spcAft>
              <a:buClrTx/>
              <a:buSzTx/>
              <a:buFont typeface="Arial" panose="05050102010706020507" pitchFamily="18" charset="2"/>
              <a:buChar char="•"/>
              <a:tabLst/>
              <a:defRPr/>
            </a:pPr>
            <a:r>
              <a:rPr kumimoji="0" lang="en-US" sz="2000" b="0" i="0" u="none" strike="noStrike" kern="1200" cap="none" spc="0" normalizeH="0" baseline="0" noProof="0">
                <a:ln>
                  <a:noFill/>
                </a:ln>
                <a:solidFill>
                  <a:srgbClr val="000000"/>
                </a:solidFill>
                <a:effectLst/>
                <a:uLnTx/>
                <a:uFillTx/>
                <a:latin typeface="Calibri" panose="020F0502020204030204"/>
                <a:ea typeface="+mn-ea"/>
                <a:cs typeface="+mn-cs"/>
              </a:rPr>
              <a:t>Faster and more frequent service</a:t>
            </a:r>
            <a:endParaRPr kumimoji="0" lang="en-US" sz="2000" b="0" i="0" u="none" strike="noStrike" kern="1200" cap="none" spc="0" normalizeH="0" baseline="0" noProof="0">
              <a:ln>
                <a:noFill/>
              </a:ln>
              <a:solidFill>
                <a:srgbClr val="000000"/>
              </a:solidFill>
              <a:effectLst/>
              <a:uLnTx/>
              <a:uFillTx/>
              <a:latin typeface="Calibri" panose="020F0502020204030204"/>
              <a:ea typeface="+mn-ea"/>
              <a:cs typeface="Calibri" panose="020F0502020204030204"/>
            </a:endParaRPr>
          </a:p>
        </p:txBody>
      </p:sp>
      <p:sp>
        <p:nvSpPr>
          <p:cNvPr id="6" name="TextBox 3">
            <a:extLst>
              <a:ext uri="{FF2B5EF4-FFF2-40B4-BE49-F238E27FC236}">
                <a16:creationId xmlns:a16="http://schemas.microsoft.com/office/drawing/2014/main" id="{32ECA1EB-F66D-441E-9AA3-02A70DAEBE8C}"/>
              </a:ext>
            </a:extLst>
          </p:cNvPr>
          <p:cNvSpPr txBox="1">
            <a:spLocks noChangeArrowheads="1"/>
          </p:cNvSpPr>
          <p:nvPr/>
        </p:nvSpPr>
        <p:spPr bwMode="auto">
          <a:xfrm>
            <a:off x="7619996" y="1367025"/>
            <a:ext cx="4114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ＭＳ Ｐゴシック" panose="020B0600070205080204" pitchFamily="34" charset="-128"/>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altLang="en-US" sz="1800" b="1"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altLang="en-US" sz="2000" b="1" i="0" u="none" strike="noStrike" kern="1200" cap="none" spc="0" normalizeH="0" baseline="0" noProof="0">
                <a:ln>
                  <a:noFill/>
                </a:ln>
                <a:solidFill>
                  <a:srgbClr val="FFFFFF"/>
                </a:solidFill>
                <a:effectLst/>
                <a:uLnTx/>
                <a:uFillTx/>
                <a:latin typeface="Arial" panose="020B0604020202020204" pitchFamily="34" charset="0"/>
                <a:ea typeface="ＭＳ Ｐゴシック" panose="020B0600070205080204" pitchFamily="34" charset="-128"/>
                <a:cs typeface="+mn-cs"/>
              </a:rPr>
              <a:t>Arts District Project Area</a:t>
            </a:r>
          </a:p>
        </p:txBody>
      </p:sp>
      <p:pic>
        <p:nvPicPr>
          <p:cNvPr id="8" name="Picture 1">
            <a:extLst>
              <a:ext uri="{FF2B5EF4-FFF2-40B4-BE49-F238E27FC236}">
                <a16:creationId xmlns:a16="http://schemas.microsoft.com/office/drawing/2014/main" id="{78833F73-6DAA-47EF-B526-D38FE1C292DB}"/>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0063" y="1138429"/>
            <a:ext cx="5037137" cy="550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Freeform: Shape 8">
            <a:extLst>
              <a:ext uri="{FF2B5EF4-FFF2-40B4-BE49-F238E27FC236}">
                <a16:creationId xmlns:a16="http://schemas.microsoft.com/office/drawing/2014/main" id="{CD441E1A-A6EE-4A12-AE12-11FABB2419A4}"/>
              </a:ext>
            </a:extLst>
          </p:cNvPr>
          <p:cNvSpPr/>
          <p:nvPr/>
        </p:nvSpPr>
        <p:spPr bwMode="auto">
          <a:xfrm>
            <a:off x="9428695" y="3600657"/>
            <a:ext cx="157861" cy="1036519"/>
          </a:xfrm>
          <a:custGeom>
            <a:avLst/>
            <a:gdLst>
              <a:gd name="connsiteX0" fmla="*/ 0 w 157861"/>
              <a:gd name="connsiteY0" fmla="*/ 0 h 1036519"/>
              <a:gd name="connsiteX1" fmla="*/ 56592 w 157861"/>
              <a:gd name="connsiteY1" fmla="*/ 5957 h 1036519"/>
              <a:gd name="connsiteX2" fmla="*/ 56592 w 157861"/>
              <a:gd name="connsiteY2" fmla="*/ 494431 h 1036519"/>
              <a:gd name="connsiteX3" fmla="*/ 157861 w 157861"/>
              <a:gd name="connsiteY3" fmla="*/ 509324 h 1036519"/>
              <a:gd name="connsiteX4" fmla="*/ 98291 w 157861"/>
              <a:gd name="connsiteY4" fmla="*/ 1033540 h 1036519"/>
              <a:gd name="connsiteX5" fmla="*/ 38721 w 157861"/>
              <a:gd name="connsiteY5" fmla="*/ 1036519 h 1036519"/>
              <a:gd name="connsiteX6" fmla="*/ 0 w 157861"/>
              <a:gd name="connsiteY6" fmla="*/ 0 h 1036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7861" h="1036519">
                <a:moveTo>
                  <a:pt x="0" y="0"/>
                </a:moveTo>
                <a:lnTo>
                  <a:pt x="56592" y="5957"/>
                </a:lnTo>
                <a:lnTo>
                  <a:pt x="56592" y="494431"/>
                </a:lnTo>
                <a:lnTo>
                  <a:pt x="157861" y="509324"/>
                </a:lnTo>
                <a:lnTo>
                  <a:pt x="98291" y="1033540"/>
                </a:lnTo>
                <a:lnTo>
                  <a:pt x="38721" y="1036519"/>
                </a:lnTo>
                <a:lnTo>
                  <a:pt x="0" y="0"/>
                </a:lnTo>
                <a:close/>
              </a:path>
            </a:pathLst>
          </a:custGeom>
          <a:solidFill>
            <a:schemeClr val="accent6">
              <a:lumMod val="40000"/>
              <a:lumOff val="60000"/>
            </a:schemeClr>
          </a:solidFill>
          <a:ln w="9525" cap="flat" cmpd="sng" algn="ctr">
            <a:solidFill>
              <a:schemeClr val="accent6">
                <a:lumMod val="75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charset="0"/>
              <a:ea typeface="ＭＳ Ｐゴシック" charset="0"/>
              <a:cs typeface="ＭＳ Ｐゴシック" charset="0"/>
            </a:endParaRPr>
          </a:p>
        </p:txBody>
      </p:sp>
      <p:sp>
        <p:nvSpPr>
          <p:cNvPr id="10" name="TextBox 9">
            <a:extLst>
              <a:ext uri="{FF2B5EF4-FFF2-40B4-BE49-F238E27FC236}">
                <a16:creationId xmlns:a16="http://schemas.microsoft.com/office/drawing/2014/main" id="{5DDBF26C-58EA-4DFF-BD2B-DB720F2A89C7}"/>
              </a:ext>
            </a:extLst>
          </p:cNvPr>
          <p:cNvSpPr txBox="1"/>
          <p:nvPr/>
        </p:nvSpPr>
        <p:spPr>
          <a:xfrm>
            <a:off x="8298121" y="4948425"/>
            <a:ext cx="1070506" cy="261610"/>
          </a:xfrm>
          <a:prstGeom prst="rect">
            <a:avLst/>
          </a:prstGeom>
          <a:solidFill>
            <a:schemeClr val="accent6">
              <a:lumMod val="40000"/>
              <a:lumOff val="60000"/>
            </a:schemeClr>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One Santa Fe</a:t>
            </a:r>
          </a:p>
        </p:txBody>
      </p:sp>
      <p:cxnSp>
        <p:nvCxnSpPr>
          <p:cNvPr id="11" name="Straight Arrow Connector 10">
            <a:extLst>
              <a:ext uri="{FF2B5EF4-FFF2-40B4-BE49-F238E27FC236}">
                <a16:creationId xmlns:a16="http://schemas.microsoft.com/office/drawing/2014/main" id="{52F0716D-8CCB-444C-8502-524882FBFFF6}"/>
              </a:ext>
            </a:extLst>
          </p:cNvPr>
          <p:cNvCxnSpPr>
            <a:cxnSpLocks/>
          </p:cNvCxnSpPr>
          <p:nvPr/>
        </p:nvCxnSpPr>
        <p:spPr bwMode="auto">
          <a:xfrm flipV="1">
            <a:off x="8839200" y="4262629"/>
            <a:ext cx="668425" cy="666751"/>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
        <p:nvSpPr>
          <p:cNvPr id="14" name="TextBox 13">
            <a:extLst>
              <a:ext uri="{FF2B5EF4-FFF2-40B4-BE49-F238E27FC236}">
                <a16:creationId xmlns:a16="http://schemas.microsoft.com/office/drawing/2014/main" id="{B1CB1201-2FF2-4DB7-8481-0012A99A3A3D}"/>
              </a:ext>
            </a:extLst>
          </p:cNvPr>
          <p:cNvSpPr txBox="1"/>
          <p:nvPr/>
        </p:nvSpPr>
        <p:spPr>
          <a:xfrm>
            <a:off x="10490227" y="2417320"/>
            <a:ext cx="1070506" cy="261610"/>
          </a:xfrm>
          <a:prstGeom prst="rect">
            <a:avLst/>
          </a:prstGeom>
          <a:solidFill>
            <a:srgbClr val="E38EAB"/>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Tunnel Portal</a:t>
            </a:r>
          </a:p>
        </p:txBody>
      </p:sp>
      <p:sp>
        <p:nvSpPr>
          <p:cNvPr id="15" name="TextBox 14">
            <a:extLst>
              <a:ext uri="{FF2B5EF4-FFF2-40B4-BE49-F238E27FC236}">
                <a16:creationId xmlns:a16="http://schemas.microsoft.com/office/drawing/2014/main" id="{DF4565F0-41C2-416A-B4E1-12B2391F25E5}"/>
              </a:ext>
            </a:extLst>
          </p:cNvPr>
          <p:cNvSpPr txBox="1"/>
          <p:nvPr/>
        </p:nvSpPr>
        <p:spPr>
          <a:xfrm>
            <a:off x="10664290" y="4948429"/>
            <a:ext cx="765706" cy="430887"/>
          </a:xfrm>
          <a:prstGeom prst="rect">
            <a:avLst/>
          </a:prstGeom>
          <a:solidFill>
            <a:srgbClr val="E3D200"/>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Turnback Facility</a:t>
            </a:r>
          </a:p>
        </p:txBody>
      </p:sp>
      <p:sp>
        <p:nvSpPr>
          <p:cNvPr id="16" name="TextBox 15">
            <a:extLst>
              <a:ext uri="{FF2B5EF4-FFF2-40B4-BE49-F238E27FC236}">
                <a16:creationId xmlns:a16="http://schemas.microsoft.com/office/drawing/2014/main" id="{995EB309-31D4-45E9-8AD1-8A1C9B0E2B9B}"/>
              </a:ext>
            </a:extLst>
          </p:cNvPr>
          <p:cNvSpPr txBox="1"/>
          <p:nvPr/>
        </p:nvSpPr>
        <p:spPr>
          <a:xfrm>
            <a:off x="8486823" y="2536215"/>
            <a:ext cx="765706" cy="430887"/>
          </a:xfrm>
          <a:prstGeom prst="rect">
            <a:avLst/>
          </a:prstGeom>
          <a:solidFill>
            <a:srgbClr val="DBAB7A"/>
          </a:solidFill>
          <a:ln>
            <a:solidFill>
              <a:schemeClr val="accent6">
                <a:lumMod val="75000"/>
              </a:schemeClr>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srgbClr val="000000"/>
                </a:solidFill>
                <a:effectLst/>
                <a:uLnTx/>
                <a:uFillTx/>
                <a:latin typeface="Calibri" panose="020F0502020204030204"/>
                <a:ea typeface="+mn-ea"/>
                <a:cs typeface="+mn-cs"/>
              </a:rPr>
              <a:t>Storage Tracks</a:t>
            </a:r>
          </a:p>
        </p:txBody>
      </p:sp>
      <p:cxnSp>
        <p:nvCxnSpPr>
          <p:cNvPr id="17" name="Straight Arrow Connector 16">
            <a:extLst>
              <a:ext uri="{FF2B5EF4-FFF2-40B4-BE49-F238E27FC236}">
                <a16:creationId xmlns:a16="http://schemas.microsoft.com/office/drawing/2014/main" id="{36CF8266-B0B0-4D46-B5F2-9A05760C1AB2}"/>
              </a:ext>
            </a:extLst>
          </p:cNvPr>
          <p:cNvCxnSpPr>
            <a:cxnSpLocks/>
            <a:stCxn id="16" idx="2"/>
          </p:cNvCxnSpPr>
          <p:nvPr/>
        </p:nvCxnSpPr>
        <p:spPr bwMode="auto">
          <a:xfrm>
            <a:off x="8869680" y="2967102"/>
            <a:ext cx="851305" cy="241773"/>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8" name="Straight Arrow Connector 17">
            <a:extLst>
              <a:ext uri="{FF2B5EF4-FFF2-40B4-BE49-F238E27FC236}">
                <a16:creationId xmlns:a16="http://schemas.microsoft.com/office/drawing/2014/main" id="{6B5F8A54-8B55-4C09-A410-00E582066082}"/>
              </a:ext>
            </a:extLst>
          </p:cNvPr>
          <p:cNvCxnSpPr>
            <a:cxnSpLocks/>
            <a:stCxn id="14" idx="1"/>
          </p:cNvCxnSpPr>
          <p:nvPr/>
        </p:nvCxnSpPr>
        <p:spPr bwMode="auto">
          <a:xfrm flipH="1">
            <a:off x="9841833" y="2548125"/>
            <a:ext cx="648394" cy="139822"/>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19" name="Straight Arrow Connector 18">
            <a:extLst>
              <a:ext uri="{FF2B5EF4-FFF2-40B4-BE49-F238E27FC236}">
                <a16:creationId xmlns:a16="http://schemas.microsoft.com/office/drawing/2014/main" id="{A0A8E776-8C37-4A12-ADF7-54A20934DF53}"/>
              </a:ext>
            </a:extLst>
          </p:cNvPr>
          <p:cNvCxnSpPr>
            <a:cxnSpLocks/>
            <a:stCxn id="15" idx="0"/>
          </p:cNvCxnSpPr>
          <p:nvPr/>
        </p:nvCxnSpPr>
        <p:spPr bwMode="auto">
          <a:xfrm flipH="1" flipV="1">
            <a:off x="10007901" y="4594587"/>
            <a:ext cx="1039242" cy="353838"/>
          </a:xfrm>
          <a:prstGeom prst="straightConnector1">
            <a:avLst/>
          </a:prstGeom>
          <a:solidFill>
            <a:schemeClr val="accent1"/>
          </a:solidFill>
          <a:ln w="9525" cap="flat" cmpd="sng" algn="ctr">
            <a:solidFill>
              <a:schemeClr val="tx1"/>
            </a:solidFill>
            <a:prstDash val="solid"/>
            <a:round/>
            <a:headEnd type="none" w="med" len="med"/>
            <a:tailEnd type="triangle"/>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1028208925"/>
      </p:ext>
    </p:extLst>
  </p:cSld>
  <p:clrMapOvr>
    <a:masterClrMapping/>
  </p:clrMapOvr>
  <mc:AlternateContent xmlns:mc="http://schemas.openxmlformats.org/markup-compatibility/2006" xmlns:p14="http://schemas.microsoft.com/office/powerpoint/2010/main">
    <mc:Choice Requires="p14">
      <p:transition spd="slow" p14:dur="2000" advTm="34489"/>
    </mc:Choice>
    <mc:Fallback xmlns="">
      <p:transition spd="slow" advTm="34489"/>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67985-30B4-471C-A16A-761BF5F565F8}"/>
              </a:ext>
            </a:extLst>
          </p:cNvPr>
          <p:cNvSpPr>
            <a:spLocks noGrp="1"/>
          </p:cNvSpPr>
          <p:nvPr>
            <p:ph type="title"/>
          </p:nvPr>
        </p:nvSpPr>
        <p:spPr/>
        <p:txBody>
          <a:bodyPr/>
          <a:lstStyle/>
          <a:p>
            <a:r>
              <a:rPr lang="en-US">
                <a:cs typeface="Calibri"/>
              </a:rPr>
              <a:t>Current work- Portal Area</a:t>
            </a:r>
            <a:endParaRPr lang="en-US"/>
          </a:p>
        </p:txBody>
      </p:sp>
      <p:sp>
        <p:nvSpPr>
          <p:cNvPr id="4" name="Slide Number Placeholder 3">
            <a:extLst>
              <a:ext uri="{FF2B5EF4-FFF2-40B4-BE49-F238E27FC236}">
                <a16:creationId xmlns:a16="http://schemas.microsoft.com/office/drawing/2014/main" id="{F848610B-0D40-42EB-9072-1C503C2BFDCF}"/>
              </a:ext>
            </a:extLst>
          </p:cNvPr>
          <p:cNvSpPr>
            <a:spLocks noGrp="1"/>
          </p:cNvSpPr>
          <p:nvPr>
            <p:ph type="sldNum" sz="quarter" idx="12"/>
          </p:nvPr>
        </p:nvSpPr>
        <p:spPr/>
        <p:txBody>
          <a:bodyPr/>
          <a:lstStyle/>
          <a:p>
            <a:fld id="{2429C633-AF9B-9840-B7F1-7587910FEF71}" type="slidenum">
              <a:rPr lang="en-US" smtClean="0"/>
              <a:pPr/>
              <a:t>11</a:t>
            </a:fld>
            <a:endParaRPr lang="en-US"/>
          </a:p>
        </p:txBody>
      </p:sp>
      <p:sp>
        <p:nvSpPr>
          <p:cNvPr id="5" name="TextBox 4">
            <a:extLst>
              <a:ext uri="{FF2B5EF4-FFF2-40B4-BE49-F238E27FC236}">
                <a16:creationId xmlns:a16="http://schemas.microsoft.com/office/drawing/2014/main" id="{5D9C4E6E-2464-44C6-BF5E-AED019AF4D9C}"/>
              </a:ext>
            </a:extLst>
          </p:cNvPr>
          <p:cNvSpPr txBox="1"/>
          <p:nvPr/>
        </p:nvSpPr>
        <p:spPr>
          <a:xfrm>
            <a:off x="237940" y="992696"/>
            <a:ext cx="436597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Before Construction</a:t>
            </a:r>
            <a:endParaRPr lang="en-US" b="1"/>
          </a:p>
        </p:txBody>
      </p:sp>
      <p:pic>
        <p:nvPicPr>
          <p:cNvPr id="16" name="Picture 16" descr="image 2.001.jpeg">
            <a:extLst>
              <a:ext uri="{FF2B5EF4-FFF2-40B4-BE49-F238E27FC236}">
                <a16:creationId xmlns:a16="http://schemas.microsoft.com/office/drawing/2014/main" id="{8AE30E25-1209-4D76-A8DA-AF887DF85085}"/>
              </a:ext>
            </a:extLst>
          </p:cNvPr>
          <p:cNvPicPr>
            <a:picLocks noGrp="1" noChangeAspect="1"/>
          </p:cNvPicPr>
          <p:nvPr>
            <p:ph idx="1"/>
          </p:nvPr>
        </p:nvPicPr>
        <p:blipFill rotWithShape="1">
          <a:blip r:embed="rId3"/>
          <a:srcRect l="12570" t="1295" r="11456" b="3309"/>
          <a:stretch/>
        </p:blipFill>
        <p:spPr>
          <a:xfrm>
            <a:off x="79885" y="1262862"/>
            <a:ext cx="6126638" cy="4267985"/>
          </a:xfrm>
        </p:spPr>
      </p:pic>
      <p:pic>
        <p:nvPicPr>
          <p:cNvPr id="17" name="Picture 17" descr="Image.002.jpeg">
            <a:extLst>
              <a:ext uri="{FF2B5EF4-FFF2-40B4-BE49-F238E27FC236}">
                <a16:creationId xmlns:a16="http://schemas.microsoft.com/office/drawing/2014/main" id="{62D49137-E1C0-4310-B01F-6AA97BC1CF96}"/>
              </a:ext>
            </a:extLst>
          </p:cNvPr>
          <p:cNvPicPr>
            <a:picLocks noChangeAspect="1"/>
          </p:cNvPicPr>
          <p:nvPr/>
        </p:nvPicPr>
        <p:blipFill rotWithShape="1">
          <a:blip r:embed="rId4"/>
          <a:srcRect l="13759" t="877" r="9582" b="4386"/>
          <a:stretch/>
        </p:blipFill>
        <p:spPr>
          <a:xfrm>
            <a:off x="5924719" y="1261599"/>
            <a:ext cx="6229834" cy="4327768"/>
          </a:xfrm>
          <a:prstGeom prst="rect">
            <a:avLst/>
          </a:prstGeom>
        </p:spPr>
      </p:pic>
      <p:sp>
        <p:nvSpPr>
          <p:cNvPr id="18" name="TextBox 17">
            <a:extLst>
              <a:ext uri="{FF2B5EF4-FFF2-40B4-BE49-F238E27FC236}">
                <a16:creationId xmlns:a16="http://schemas.microsoft.com/office/drawing/2014/main" id="{C49628AD-C93F-4685-AE5C-F2C9A91BCAE1}"/>
              </a:ext>
            </a:extLst>
          </p:cNvPr>
          <p:cNvSpPr txBox="1"/>
          <p:nvPr/>
        </p:nvSpPr>
        <p:spPr>
          <a:xfrm>
            <a:off x="192860" y="5021107"/>
            <a:ext cx="2743199" cy="369332"/>
          </a:xfrm>
          <a:prstGeom prst="rect">
            <a:avLst/>
          </a:prstGeom>
          <a:solidFill>
            <a:schemeClr val="tx2"/>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chemeClr val="bg1"/>
                </a:solidFill>
              </a:rPr>
              <a:t>Bing Image</a:t>
            </a:r>
          </a:p>
        </p:txBody>
      </p:sp>
      <p:sp>
        <p:nvSpPr>
          <p:cNvPr id="19" name="TextBox 18">
            <a:extLst>
              <a:ext uri="{FF2B5EF4-FFF2-40B4-BE49-F238E27FC236}">
                <a16:creationId xmlns:a16="http://schemas.microsoft.com/office/drawing/2014/main" id="{B7272982-8574-438A-8820-216E259EEF9B}"/>
              </a:ext>
            </a:extLst>
          </p:cNvPr>
          <p:cNvSpPr txBox="1"/>
          <p:nvPr/>
        </p:nvSpPr>
        <p:spPr>
          <a:xfrm>
            <a:off x="6054107" y="98984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cs typeface="Calibri"/>
              </a:rPr>
              <a:t>Current area*</a:t>
            </a:r>
          </a:p>
        </p:txBody>
      </p:sp>
      <p:sp>
        <p:nvSpPr>
          <p:cNvPr id="20" name="TextBox 19">
            <a:extLst>
              <a:ext uri="{FF2B5EF4-FFF2-40B4-BE49-F238E27FC236}">
                <a16:creationId xmlns:a16="http://schemas.microsoft.com/office/drawing/2014/main" id="{8EDDB9D2-2035-49A1-B672-40B397888DDC}"/>
              </a:ext>
            </a:extLst>
          </p:cNvPr>
          <p:cNvSpPr txBox="1"/>
          <p:nvPr/>
        </p:nvSpPr>
        <p:spPr>
          <a:xfrm>
            <a:off x="6055371" y="5495671"/>
            <a:ext cx="574399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cs typeface="Calibri"/>
              </a:rPr>
              <a:t>*</a:t>
            </a:r>
            <a:r>
              <a:rPr lang="en-US" b="1">
                <a:cs typeface="Calibri"/>
              </a:rPr>
              <a:t>Delineations on the image are not to scale.</a:t>
            </a:r>
          </a:p>
        </p:txBody>
      </p:sp>
    </p:spTree>
    <p:extLst>
      <p:ext uri="{BB962C8B-B14F-4D97-AF65-F5344CB8AC3E}">
        <p14:creationId xmlns:p14="http://schemas.microsoft.com/office/powerpoint/2010/main" val="3261117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6CDAE5-E56C-4065-B884-B4F9FA178178}"/>
              </a:ext>
            </a:extLst>
          </p:cNvPr>
          <p:cNvSpPr txBox="1"/>
          <p:nvPr/>
        </p:nvSpPr>
        <p:spPr>
          <a:xfrm>
            <a:off x="8602335" y="6009272"/>
            <a:ext cx="2743199"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sz="1500">
              <a:cs typeface="Calibri"/>
            </a:endParaRPr>
          </a:p>
        </p:txBody>
      </p:sp>
      <p:sp>
        <p:nvSpPr>
          <p:cNvPr id="3" name="TextBox 2">
            <a:extLst>
              <a:ext uri="{FF2B5EF4-FFF2-40B4-BE49-F238E27FC236}">
                <a16:creationId xmlns:a16="http://schemas.microsoft.com/office/drawing/2014/main" id="{07CB0CDC-B5EB-4D8F-A658-40B83AAE1F81}"/>
              </a:ext>
            </a:extLst>
          </p:cNvPr>
          <p:cNvSpPr txBox="1"/>
          <p:nvPr/>
        </p:nvSpPr>
        <p:spPr>
          <a:xfrm>
            <a:off x="8600344" y="5698577"/>
            <a:ext cx="3753581"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b="1">
              <a:cs typeface="Calibri"/>
            </a:endParaRPr>
          </a:p>
        </p:txBody>
      </p:sp>
    </p:spTree>
    <p:extLst>
      <p:ext uri="{BB962C8B-B14F-4D97-AF65-F5344CB8AC3E}">
        <p14:creationId xmlns:p14="http://schemas.microsoft.com/office/powerpoint/2010/main" val="1481630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a:extLst>
              <a:ext uri="{FF2B5EF4-FFF2-40B4-BE49-F238E27FC236}">
                <a16:creationId xmlns:a16="http://schemas.microsoft.com/office/drawing/2014/main" id="{5DC6627B-0FD9-4FAD-89A1-96CB6FB8699F}"/>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2418" b="6856"/>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itle 6">
            <a:extLst>
              <a:ext uri="{FF2B5EF4-FFF2-40B4-BE49-F238E27FC236}">
                <a16:creationId xmlns:a16="http://schemas.microsoft.com/office/drawing/2014/main" id="{BC08D406-12EA-4F04-AC4D-038D154A0831}"/>
              </a:ext>
            </a:extLst>
          </p:cNvPr>
          <p:cNvSpPr>
            <a:spLocks noGrp="1"/>
          </p:cNvSpPr>
          <p:nvPr>
            <p:ph type="title"/>
          </p:nvPr>
        </p:nvSpPr>
        <p:spPr>
          <a:xfrm>
            <a:off x="1097280" y="325550"/>
            <a:ext cx="10058400" cy="97612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Wilshire/La Brea Station Rendering</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13</a:t>
            </a:fld>
            <a:endParaRPr lang="en-US">
              <a:solidFill>
                <a:srgbClr val="FFFFFF"/>
              </a:solidFill>
              <a:latin typeface="Calibri" panose="020F0502020204030204"/>
            </a:endParaRPr>
          </a:p>
        </p:txBody>
      </p:sp>
    </p:spTree>
    <p:extLst>
      <p:ext uri="{BB962C8B-B14F-4D97-AF65-F5344CB8AC3E}">
        <p14:creationId xmlns:p14="http://schemas.microsoft.com/office/powerpoint/2010/main" val="3050216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27243" y="0"/>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Brea Station Box</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01D909C5-23FF-4CD6-84AF-EA2B01556CF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342" b="2007"/>
          <a:stretch/>
        </p:blipFill>
        <p:spPr>
          <a:xfrm>
            <a:off x="697150" y="984713"/>
            <a:ext cx="10684212" cy="4888574"/>
          </a:xfrm>
          <a:prstGeom prst="rect">
            <a:avLst/>
          </a:prstGeom>
        </p:spPr>
      </p:pic>
      <p:sp>
        <p:nvSpPr>
          <p:cNvPr id="8" name="Rectangle 7">
            <a:extLst>
              <a:ext uri="{FF2B5EF4-FFF2-40B4-BE49-F238E27FC236}">
                <a16:creationId xmlns:a16="http://schemas.microsoft.com/office/drawing/2014/main" id="{923FCEA5-F4E3-40CE-B954-604218DED75E}"/>
              </a:ext>
            </a:extLst>
          </p:cNvPr>
          <p:cNvSpPr/>
          <p:nvPr/>
        </p:nvSpPr>
        <p:spPr>
          <a:xfrm>
            <a:off x="753894" y="5873287"/>
            <a:ext cx="10684212" cy="400110"/>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US" sz="2000" i="1">
                <a:solidFill>
                  <a:prstClr val="black"/>
                </a:solidFill>
                <a:latin typeface="Calibri" panose="020F0502020204030204"/>
              </a:rPr>
              <a:t>Outline of </a:t>
            </a:r>
            <a:r>
              <a:rPr kumimoji="0" lang="en-US" sz="2000" b="0" i="1" u="none" strike="noStrike" kern="1200" cap="none" spc="0" normalizeH="0" baseline="0" noProof="0">
                <a:ln>
                  <a:noFill/>
                </a:ln>
                <a:solidFill>
                  <a:prstClr val="black"/>
                </a:solidFill>
                <a:effectLst/>
                <a:uLnTx/>
                <a:uFillTx/>
                <a:latin typeface="Calibri" panose="020F0502020204030204"/>
                <a:ea typeface="+mn-ea"/>
                <a:cs typeface="+mn-cs"/>
              </a:rPr>
              <a:t>the Wilshire/La Brea underground station box on Wilshire Bl. from Orange Dr. to Detroit St.</a:t>
            </a:r>
          </a:p>
        </p:txBody>
      </p:sp>
    </p:spTree>
    <p:extLst>
      <p:ext uri="{BB962C8B-B14F-4D97-AF65-F5344CB8AC3E}">
        <p14:creationId xmlns:p14="http://schemas.microsoft.com/office/powerpoint/2010/main" val="3982292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87325">
              <a:lnSpc>
                <a:spcPct val="100000"/>
              </a:lnSpc>
            </a:pPr>
            <a:r>
              <a:t>La </a:t>
            </a:r>
            <a:r>
              <a:rPr spc="-10"/>
              <a:t>Brea Station </a:t>
            </a:r>
            <a:r>
              <a:rPr>
                <a:latin typeface="Calibri"/>
                <a:cs typeface="Calibri"/>
              </a:rPr>
              <a:t>– </a:t>
            </a:r>
            <a:r>
              <a:rPr spc="-20"/>
              <a:t>Post </a:t>
            </a:r>
            <a:r>
              <a:rPr spc="-5"/>
              <a:t>Decking</a:t>
            </a:r>
            <a:r>
              <a:t> </a:t>
            </a:r>
            <a:r>
              <a:rPr spc="-20"/>
              <a:t>Restoration</a:t>
            </a:r>
          </a:p>
        </p:txBody>
      </p:sp>
      <p:sp>
        <p:nvSpPr>
          <p:cNvPr id="3" name="object 3"/>
          <p:cNvSpPr txBox="1"/>
          <p:nvPr/>
        </p:nvSpPr>
        <p:spPr>
          <a:xfrm>
            <a:off x="210413" y="1291971"/>
            <a:ext cx="3814445" cy="3836670"/>
          </a:xfrm>
          <a:prstGeom prst="rect">
            <a:avLst/>
          </a:prstGeom>
        </p:spPr>
        <p:txBody>
          <a:bodyPr vert="horz" wrap="square" lIns="0" tIns="0" rIns="0" bIns="0" rtlCol="0">
            <a:spAutoFit/>
          </a:bodyPr>
          <a:lstStyle/>
          <a:p>
            <a:pPr marL="12700">
              <a:lnSpc>
                <a:spcPct val="100000"/>
              </a:lnSpc>
            </a:pPr>
            <a:r>
              <a:rPr sz="2000" b="1" spc="-5">
                <a:latin typeface="Calibri"/>
                <a:cs typeface="Calibri"/>
              </a:rPr>
              <a:t>Curb, </a:t>
            </a:r>
            <a:r>
              <a:rPr sz="2000" b="1" spc="-30">
                <a:latin typeface="Calibri"/>
                <a:cs typeface="Calibri"/>
              </a:rPr>
              <a:t>Gutter, </a:t>
            </a:r>
            <a:r>
              <a:rPr sz="2000" b="1">
                <a:latin typeface="Calibri"/>
                <a:cs typeface="Calibri"/>
              </a:rPr>
              <a:t>Bus </a:t>
            </a:r>
            <a:r>
              <a:rPr sz="2000" b="1" spc="-15">
                <a:latin typeface="Calibri"/>
                <a:cs typeface="Calibri"/>
              </a:rPr>
              <a:t>Pad</a:t>
            </a:r>
            <a:r>
              <a:rPr sz="2000" b="1" spc="-45">
                <a:latin typeface="Calibri"/>
                <a:cs typeface="Calibri"/>
              </a:rPr>
              <a:t> </a:t>
            </a:r>
            <a:r>
              <a:rPr sz="2000" b="1" spc="-15">
                <a:latin typeface="Calibri"/>
                <a:cs typeface="Calibri"/>
              </a:rPr>
              <a:t>Restoration</a:t>
            </a:r>
            <a:endParaRPr sz="2000">
              <a:latin typeface="Calibri"/>
              <a:cs typeface="Calibri"/>
            </a:endParaRPr>
          </a:p>
          <a:p>
            <a:pPr marL="12700" marR="5080">
              <a:lnSpc>
                <a:spcPct val="90000"/>
              </a:lnSpc>
              <a:spcBef>
                <a:spcPts val="994"/>
              </a:spcBef>
            </a:pPr>
            <a:r>
              <a:rPr sz="2000" spc="-10">
                <a:latin typeface="Calibri"/>
                <a:cs typeface="Calibri"/>
              </a:rPr>
              <a:t>Following </a:t>
            </a:r>
            <a:r>
              <a:rPr sz="2000">
                <a:latin typeface="Calibri"/>
                <a:cs typeface="Calibri"/>
              </a:rPr>
              <a:t>deck </a:t>
            </a:r>
            <a:r>
              <a:rPr sz="2000" spc="-10">
                <a:latin typeface="Calibri"/>
                <a:cs typeface="Calibri"/>
              </a:rPr>
              <a:t>removal, </a:t>
            </a:r>
            <a:r>
              <a:rPr sz="2000">
                <a:latin typeface="Calibri"/>
                <a:cs typeface="Calibri"/>
              </a:rPr>
              <a:t>a </a:t>
            </a:r>
            <a:r>
              <a:rPr sz="2000" spc="-10">
                <a:latin typeface="Calibri"/>
                <a:cs typeface="Calibri"/>
              </a:rPr>
              <a:t>work </a:t>
            </a:r>
            <a:r>
              <a:rPr sz="2000" spc="-15">
                <a:latin typeface="Calibri"/>
                <a:cs typeface="Calibri"/>
              </a:rPr>
              <a:t>zone  </a:t>
            </a:r>
            <a:r>
              <a:rPr sz="2000" spc="-5">
                <a:latin typeface="Calibri"/>
                <a:cs typeface="Calibri"/>
              </a:rPr>
              <a:t>has </a:t>
            </a:r>
            <a:r>
              <a:rPr sz="2000">
                <a:latin typeface="Calibri"/>
                <a:cs typeface="Calibri"/>
              </a:rPr>
              <a:t>been </a:t>
            </a:r>
            <a:r>
              <a:rPr sz="2000" spc="-10">
                <a:latin typeface="Calibri"/>
                <a:cs typeface="Calibri"/>
              </a:rPr>
              <a:t>established </a:t>
            </a:r>
            <a:r>
              <a:rPr sz="2000" spc="-5">
                <a:latin typeface="Calibri"/>
                <a:cs typeface="Calibri"/>
              </a:rPr>
              <a:t>on </a:t>
            </a:r>
            <a:r>
              <a:rPr sz="2000">
                <a:latin typeface="Calibri"/>
                <a:cs typeface="Calibri"/>
              </a:rPr>
              <a:t>the </a:t>
            </a:r>
            <a:r>
              <a:rPr sz="2000" spc="-5">
                <a:latin typeface="Calibri"/>
                <a:cs typeface="Calibri"/>
              </a:rPr>
              <a:t>north  side </a:t>
            </a:r>
            <a:r>
              <a:rPr sz="2000">
                <a:latin typeface="Calibri"/>
                <a:cs typeface="Calibri"/>
              </a:rPr>
              <a:t>of </a:t>
            </a:r>
            <a:r>
              <a:rPr sz="2000" spc="-5">
                <a:latin typeface="Calibri"/>
                <a:cs typeface="Calibri"/>
              </a:rPr>
              <a:t>Wilshire </a:t>
            </a:r>
            <a:r>
              <a:rPr sz="2000" spc="-10">
                <a:latin typeface="Calibri"/>
                <a:cs typeface="Calibri"/>
              </a:rPr>
              <a:t>Blvd. </a:t>
            </a:r>
            <a:r>
              <a:rPr sz="2000" spc="-5">
                <a:latin typeface="Calibri"/>
                <a:cs typeface="Calibri"/>
              </a:rPr>
              <a:t>between  Mansfield </a:t>
            </a:r>
            <a:r>
              <a:rPr sz="2000" spc="-15">
                <a:latin typeface="Calibri"/>
                <a:cs typeface="Calibri"/>
              </a:rPr>
              <a:t>Ave. </a:t>
            </a:r>
            <a:r>
              <a:rPr sz="2000">
                <a:latin typeface="Calibri"/>
                <a:cs typeface="Calibri"/>
              </a:rPr>
              <a:t>and </a:t>
            </a:r>
            <a:r>
              <a:rPr sz="2000" spc="-5">
                <a:latin typeface="Calibri"/>
                <a:cs typeface="Calibri"/>
              </a:rPr>
              <a:t>La Brea</a:t>
            </a:r>
            <a:r>
              <a:rPr sz="2000" spc="-55">
                <a:latin typeface="Calibri"/>
                <a:cs typeface="Calibri"/>
              </a:rPr>
              <a:t> </a:t>
            </a:r>
            <a:r>
              <a:rPr sz="2000" spc="-15">
                <a:latin typeface="Calibri"/>
                <a:cs typeface="Calibri"/>
              </a:rPr>
              <a:t>Ave.</a:t>
            </a:r>
            <a:endParaRPr sz="2000">
              <a:latin typeface="Calibri"/>
              <a:cs typeface="Calibri"/>
            </a:endParaRPr>
          </a:p>
          <a:p>
            <a:pPr marL="12700">
              <a:lnSpc>
                <a:spcPct val="100000"/>
              </a:lnSpc>
              <a:spcBef>
                <a:spcPts val="765"/>
              </a:spcBef>
            </a:pPr>
            <a:r>
              <a:rPr sz="2000" spc="-25">
                <a:latin typeface="Calibri"/>
                <a:cs typeface="Calibri"/>
              </a:rPr>
              <a:t>Work </a:t>
            </a:r>
            <a:r>
              <a:rPr sz="2000" spc="-15">
                <a:latin typeface="Calibri"/>
                <a:cs typeface="Calibri"/>
              </a:rPr>
              <a:t>zone</a:t>
            </a:r>
            <a:r>
              <a:rPr sz="2000" spc="-50">
                <a:latin typeface="Calibri"/>
                <a:cs typeface="Calibri"/>
              </a:rPr>
              <a:t> </a:t>
            </a:r>
            <a:r>
              <a:rPr sz="2000" spc="-5">
                <a:latin typeface="Calibri"/>
                <a:cs typeface="Calibri"/>
              </a:rPr>
              <a:t>supports:</a:t>
            </a:r>
            <a:endParaRPr sz="2000">
              <a:latin typeface="Calibri"/>
              <a:cs typeface="Calibri"/>
            </a:endParaRPr>
          </a:p>
          <a:p>
            <a:pPr marL="241300" indent="-228600">
              <a:lnSpc>
                <a:spcPct val="100000"/>
              </a:lnSpc>
              <a:spcBef>
                <a:spcPts val="755"/>
              </a:spcBef>
              <a:buFont typeface="Arial"/>
              <a:buChar char="•"/>
              <a:tabLst>
                <a:tab pos="241300" algn="l"/>
              </a:tabLst>
            </a:pPr>
            <a:r>
              <a:rPr sz="2000" spc="-5">
                <a:latin typeface="Calibri"/>
                <a:cs typeface="Calibri"/>
              </a:rPr>
              <a:t>Curb </a:t>
            </a:r>
            <a:r>
              <a:rPr sz="2000">
                <a:latin typeface="Calibri"/>
                <a:cs typeface="Calibri"/>
              </a:rPr>
              <a:t>and </a:t>
            </a:r>
            <a:r>
              <a:rPr sz="2000" spc="-10">
                <a:latin typeface="Calibri"/>
                <a:cs typeface="Calibri"/>
              </a:rPr>
              <a:t>gutter</a:t>
            </a:r>
            <a:r>
              <a:rPr sz="2000" spc="-65">
                <a:latin typeface="Calibri"/>
                <a:cs typeface="Calibri"/>
              </a:rPr>
              <a:t> </a:t>
            </a:r>
            <a:r>
              <a:rPr sz="2000" spc="-15">
                <a:latin typeface="Calibri"/>
                <a:cs typeface="Calibri"/>
              </a:rPr>
              <a:t>restoration</a:t>
            </a:r>
            <a:endParaRPr sz="2000">
              <a:latin typeface="Calibri"/>
              <a:cs typeface="Calibri"/>
            </a:endParaRPr>
          </a:p>
          <a:p>
            <a:pPr marL="241300" indent="-228600">
              <a:lnSpc>
                <a:spcPct val="100000"/>
              </a:lnSpc>
              <a:spcBef>
                <a:spcPts val="755"/>
              </a:spcBef>
              <a:buFont typeface="Arial"/>
              <a:buChar char="•"/>
              <a:tabLst>
                <a:tab pos="241300" algn="l"/>
              </a:tabLst>
            </a:pPr>
            <a:r>
              <a:rPr sz="2000" spc="-10">
                <a:latin typeface="Calibri"/>
                <a:cs typeface="Calibri"/>
              </a:rPr>
              <a:t>Streetlight</a:t>
            </a:r>
            <a:r>
              <a:rPr sz="2000">
                <a:latin typeface="Calibri"/>
                <a:cs typeface="Calibri"/>
              </a:rPr>
              <a:t> </a:t>
            </a:r>
            <a:r>
              <a:rPr sz="2000" spc="-10">
                <a:latin typeface="Calibri"/>
                <a:cs typeface="Calibri"/>
              </a:rPr>
              <a:t>installation</a:t>
            </a:r>
            <a:endParaRPr sz="2000">
              <a:latin typeface="Calibri"/>
              <a:cs typeface="Calibri"/>
            </a:endParaRPr>
          </a:p>
          <a:p>
            <a:pPr marL="241300" indent="-228600">
              <a:lnSpc>
                <a:spcPct val="100000"/>
              </a:lnSpc>
              <a:spcBef>
                <a:spcPts val="765"/>
              </a:spcBef>
              <a:buFont typeface="Arial"/>
              <a:buChar char="•"/>
              <a:tabLst>
                <a:tab pos="241300" algn="l"/>
              </a:tabLst>
            </a:pPr>
            <a:r>
              <a:rPr sz="2000" spc="-40">
                <a:latin typeface="Calibri"/>
                <a:cs typeface="Calibri"/>
              </a:rPr>
              <a:t>Tree </a:t>
            </a:r>
            <a:r>
              <a:rPr sz="2000" spc="-5">
                <a:latin typeface="Calibri"/>
                <a:cs typeface="Calibri"/>
              </a:rPr>
              <a:t>well </a:t>
            </a:r>
            <a:r>
              <a:rPr sz="2000" spc="-10">
                <a:latin typeface="Calibri"/>
                <a:cs typeface="Calibri"/>
              </a:rPr>
              <a:t>installation</a:t>
            </a:r>
            <a:endParaRPr sz="2000">
              <a:latin typeface="Calibri"/>
              <a:cs typeface="Calibri"/>
            </a:endParaRPr>
          </a:p>
          <a:p>
            <a:pPr marL="241300" indent="-228600">
              <a:lnSpc>
                <a:spcPts val="2280"/>
              </a:lnSpc>
              <a:spcBef>
                <a:spcPts val="755"/>
              </a:spcBef>
              <a:buFont typeface="Arial"/>
              <a:buChar char="•"/>
              <a:tabLst>
                <a:tab pos="241300" algn="l"/>
              </a:tabLst>
            </a:pPr>
            <a:r>
              <a:rPr sz="2000">
                <a:latin typeface="Calibri"/>
                <a:cs typeface="Calibri"/>
              </a:rPr>
              <a:t>Wheelchair and bus</a:t>
            </a:r>
            <a:r>
              <a:rPr sz="2000" spc="-105">
                <a:latin typeface="Calibri"/>
                <a:cs typeface="Calibri"/>
              </a:rPr>
              <a:t> </a:t>
            </a:r>
            <a:r>
              <a:rPr sz="2000">
                <a:latin typeface="Calibri"/>
                <a:cs typeface="Calibri"/>
              </a:rPr>
              <a:t>lane</a:t>
            </a:r>
          </a:p>
          <a:p>
            <a:pPr marL="240665">
              <a:lnSpc>
                <a:spcPts val="2280"/>
              </a:lnSpc>
            </a:pPr>
            <a:r>
              <a:rPr sz="2000" spc="-5">
                <a:latin typeface="Calibri"/>
                <a:cs typeface="Calibri"/>
              </a:rPr>
              <a:t>completion</a:t>
            </a:r>
            <a:endParaRPr sz="2000">
              <a:latin typeface="Calibri"/>
              <a:cs typeface="Calibri"/>
            </a:endParaRPr>
          </a:p>
        </p:txBody>
      </p:sp>
      <p:sp>
        <p:nvSpPr>
          <p:cNvPr id="4" name="object 4"/>
          <p:cNvSpPr/>
          <p:nvPr/>
        </p:nvSpPr>
        <p:spPr>
          <a:xfrm>
            <a:off x="4383023" y="1018032"/>
            <a:ext cx="7574280" cy="4739640"/>
          </a:xfrm>
          <a:prstGeom prst="rect">
            <a:avLst/>
          </a:prstGeom>
          <a:blipFill>
            <a:blip r:embed="rId2" cstate="print"/>
            <a:stretch>
              <a:fillRect/>
            </a:stretch>
          </a:blipFill>
        </p:spPr>
        <p:txBody>
          <a:bodyPr wrap="square" lIns="0" tIns="0" rIns="0" bIns="0" rtlCol="0"/>
          <a:lstStyle/>
          <a:p>
            <a:endParaRPr/>
          </a:p>
        </p:txBody>
      </p:sp>
      <p:sp>
        <p:nvSpPr>
          <p:cNvPr id="5" name="object 5"/>
          <p:cNvSpPr/>
          <p:nvPr/>
        </p:nvSpPr>
        <p:spPr>
          <a:xfrm>
            <a:off x="6390132" y="1120139"/>
            <a:ext cx="2870200" cy="923925"/>
          </a:xfrm>
          <a:custGeom>
            <a:avLst/>
            <a:gdLst/>
            <a:ahLst/>
            <a:cxnLst/>
            <a:rect l="l" t="t" r="r" b="b"/>
            <a:pathLst>
              <a:path w="2870200" h="923925">
                <a:moveTo>
                  <a:pt x="0" y="923543"/>
                </a:moveTo>
                <a:lnTo>
                  <a:pt x="2869691" y="923543"/>
                </a:lnTo>
                <a:lnTo>
                  <a:pt x="2869691" y="0"/>
                </a:lnTo>
                <a:lnTo>
                  <a:pt x="0" y="0"/>
                </a:lnTo>
                <a:lnTo>
                  <a:pt x="0" y="923543"/>
                </a:lnTo>
                <a:close/>
              </a:path>
            </a:pathLst>
          </a:custGeom>
          <a:solidFill>
            <a:srgbClr val="FFFFFF"/>
          </a:solidFill>
        </p:spPr>
        <p:txBody>
          <a:bodyPr wrap="square" lIns="0" tIns="0" rIns="0" bIns="0" rtlCol="0"/>
          <a:lstStyle/>
          <a:p>
            <a:endParaRPr/>
          </a:p>
        </p:txBody>
      </p:sp>
      <p:sp>
        <p:nvSpPr>
          <p:cNvPr id="6" name="object 6"/>
          <p:cNvSpPr txBox="1"/>
          <p:nvPr/>
        </p:nvSpPr>
        <p:spPr>
          <a:xfrm>
            <a:off x="6390132" y="1120139"/>
            <a:ext cx="2870200" cy="923925"/>
          </a:xfrm>
          <a:prstGeom prst="rect">
            <a:avLst/>
          </a:prstGeom>
          <a:solidFill>
            <a:srgbClr val="FFFFFF"/>
          </a:solidFill>
          <a:ln w="9525">
            <a:solidFill>
              <a:srgbClr val="000000"/>
            </a:solidFill>
          </a:ln>
        </p:spPr>
        <p:txBody>
          <a:bodyPr vert="horz" wrap="square" lIns="0" tIns="26669" rIns="0" bIns="0" rtlCol="0">
            <a:spAutoFit/>
          </a:bodyPr>
          <a:lstStyle/>
          <a:p>
            <a:pPr marL="86360">
              <a:lnSpc>
                <a:spcPct val="100000"/>
              </a:lnSpc>
              <a:spcBef>
                <a:spcPts val="209"/>
              </a:spcBef>
            </a:pPr>
            <a:r>
              <a:rPr sz="1800" b="1" spc="-5">
                <a:latin typeface="Calibri"/>
                <a:cs typeface="Calibri"/>
              </a:rPr>
              <a:t>Starting: </a:t>
            </a:r>
            <a:r>
              <a:rPr sz="1800" b="1">
                <a:latin typeface="Calibri"/>
                <a:cs typeface="Calibri"/>
              </a:rPr>
              <a:t>July</a:t>
            </a:r>
            <a:r>
              <a:rPr sz="1800" b="1" spc="-100">
                <a:latin typeface="Calibri"/>
                <a:cs typeface="Calibri"/>
              </a:rPr>
              <a:t> </a:t>
            </a:r>
            <a:r>
              <a:rPr sz="1800" b="1">
                <a:latin typeface="Calibri"/>
                <a:cs typeface="Calibri"/>
              </a:rPr>
              <a:t>2022</a:t>
            </a:r>
            <a:endParaRPr sz="1800">
              <a:latin typeface="Calibri"/>
              <a:cs typeface="Calibri"/>
            </a:endParaRPr>
          </a:p>
          <a:p>
            <a:pPr marL="86360" marR="285115">
              <a:lnSpc>
                <a:spcPct val="100000"/>
              </a:lnSpc>
            </a:pPr>
            <a:r>
              <a:rPr sz="1800" b="1" spc="-10">
                <a:latin typeface="Calibri"/>
                <a:cs typeface="Calibri"/>
              </a:rPr>
              <a:t>Duration: approximately</a:t>
            </a:r>
            <a:r>
              <a:rPr sz="1800" b="1" spc="-114">
                <a:latin typeface="Calibri"/>
                <a:cs typeface="Calibri"/>
              </a:rPr>
              <a:t> </a:t>
            </a:r>
            <a:r>
              <a:rPr sz="1800" b="1">
                <a:latin typeface="Calibri"/>
                <a:cs typeface="Calibri"/>
              </a:rPr>
              <a:t>4  </a:t>
            </a:r>
            <a:r>
              <a:rPr sz="1800" b="1" spc="-5">
                <a:latin typeface="Calibri"/>
                <a:cs typeface="Calibri"/>
              </a:rPr>
              <a:t>months</a:t>
            </a:r>
            <a:endParaRPr sz="1800">
              <a:latin typeface="Calibri"/>
              <a:cs typeface="Calibri"/>
            </a:endParaRPr>
          </a:p>
        </p:txBody>
      </p:sp>
      <p:sp>
        <p:nvSpPr>
          <p:cNvPr id="7" name="object 7"/>
          <p:cNvSpPr txBox="1"/>
          <p:nvPr/>
        </p:nvSpPr>
        <p:spPr>
          <a:xfrm>
            <a:off x="9642093" y="542290"/>
            <a:ext cx="2397125" cy="298450"/>
          </a:xfrm>
          <a:prstGeom prst="rect">
            <a:avLst/>
          </a:prstGeom>
        </p:spPr>
        <p:txBody>
          <a:bodyPr vert="horz" wrap="square" lIns="0" tIns="0" rIns="0" bIns="0" rtlCol="0">
            <a:spAutoFit/>
          </a:bodyPr>
          <a:lstStyle/>
          <a:p>
            <a:pPr marL="12700">
              <a:lnSpc>
                <a:spcPct val="100000"/>
              </a:lnSpc>
            </a:pPr>
            <a:r>
              <a:rPr sz="1800" spc="-10">
                <a:latin typeface="Calibri"/>
                <a:cs typeface="Calibri"/>
              </a:rPr>
              <a:t>*Dates </a:t>
            </a:r>
            <a:r>
              <a:rPr sz="1800" spc="-5">
                <a:latin typeface="Calibri"/>
                <a:cs typeface="Calibri"/>
              </a:rPr>
              <a:t>Subject </a:t>
            </a:r>
            <a:r>
              <a:rPr sz="1800" spc="-10">
                <a:latin typeface="Calibri"/>
                <a:cs typeface="Calibri"/>
              </a:rPr>
              <a:t>to</a:t>
            </a:r>
            <a:r>
              <a:rPr sz="1800" spc="-35">
                <a:latin typeface="Calibri"/>
                <a:cs typeface="Calibri"/>
              </a:rPr>
              <a:t> </a:t>
            </a:r>
            <a:r>
              <a:rPr sz="1800" spc="-5">
                <a:latin typeface="Calibri"/>
                <a:cs typeface="Calibri"/>
              </a:rPr>
              <a:t>Change</a:t>
            </a:r>
            <a:endParaRPr sz="1800">
              <a:latin typeface="Calibri"/>
              <a:cs typeface="Calibri"/>
            </a:endParaRPr>
          </a:p>
        </p:txBody>
      </p:sp>
      <p:sp>
        <p:nvSpPr>
          <p:cNvPr id="8" name="object 8"/>
          <p:cNvSpPr/>
          <p:nvPr/>
        </p:nvSpPr>
        <p:spPr>
          <a:xfrm>
            <a:off x="7248143" y="2667000"/>
            <a:ext cx="1844039" cy="307975"/>
          </a:xfrm>
          <a:custGeom>
            <a:avLst/>
            <a:gdLst/>
            <a:ahLst/>
            <a:cxnLst/>
            <a:rect l="l" t="t" r="r" b="b"/>
            <a:pathLst>
              <a:path w="1844040" h="307975">
                <a:moveTo>
                  <a:pt x="0" y="307848"/>
                </a:moveTo>
                <a:lnTo>
                  <a:pt x="1844040" y="307848"/>
                </a:lnTo>
                <a:lnTo>
                  <a:pt x="1844040" y="0"/>
                </a:lnTo>
                <a:lnTo>
                  <a:pt x="0" y="0"/>
                </a:lnTo>
                <a:lnTo>
                  <a:pt x="0" y="307848"/>
                </a:lnTo>
                <a:close/>
              </a:path>
            </a:pathLst>
          </a:custGeom>
          <a:solidFill>
            <a:srgbClr val="FFFFFF"/>
          </a:solidFill>
        </p:spPr>
        <p:txBody>
          <a:bodyPr wrap="square" lIns="0" tIns="0" rIns="0" bIns="0" rtlCol="0"/>
          <a:lstStyle/>
          <a:p>
            <a:endParaRPr/>
          </a:p>
        </p:txBody>
      </p:sp>
      <p:sp>
        <p:nvSpPr>
          <p:cNvPr id="9" name="object 9"/>
          <p:cNvSpPr/>
          <p:nvPr/>
        </p:nvSpPr>
        <p:spPr>
          <a:xfrm>
            <a:off x="9509759" y="2667000"/>
            <a:ext cx="1844039" cy="307975"/>
          </a:xfrm>
          <a:custGeom>
            <a:avLst/>
            <a:gdLst/>
            <a:ahLst/>
            <a:cxnLst/>
            <a:rect l="l" t="t" r="r" b="b"/>
            <a:pathLst>
              <a:path w="1844040" h="307975">
                <a:moveTo>
                  <a:pt x="0" y="307848"/>
                </a:moveTo>
                <a:lnTo>
                  <a:pt x="1844040" y="307848"/>
                </a:lnTo>
                <a:lnTo>
                  <a:pt x="1844040" y="0"/>
                </a:lnTo>
                <a:lnTo>
                  <a:pt x="0" y="0"/>
                </a:lnTo>
                <a:lnTo>
                  <a:pt x="0" y="307848"/>
                </a:lnTo>
                <a:close/>
              </a:path>
            </a:pathLst>
          </a:custGeom>
          <a:solidFill>
            <a:srgbClr val="FFFFFF"/>
          </a:solidFill>
        </p:spPr>
        <p:txBody>
          <a:bodyPr wrap="square" lIns="0" tIns="0" rIns="0" bIns="0" rtlCol="0"/>
          <a:lstStyle/>
          <a:p>
            <a:endParaRPr/>
          </a:p>
        </p:txBody>
      </p:sp>
      <p:sp>
        <p:nvSpPr>
          <p:cNvPr id="10" name="object 10"/>
          <p:cNvSpPr txBox="1"/>
          <p:nvPr/>
        </p:nvSpPr>
        <p:spPr>
          <a:xfrm>
            <a:off x="4378325" y="1013269"/>
            <a:ext cx="7583805" cy="4749165"/>
          </a:xfrm>
          <a:prstGeom prst="rect">
            <a:avLst/>
          </a:prstGeom>
          <a:ln w="9525">
            <a:solidFill>
              <a:srgbClr val="000000"/>
            </a:solidFill>
          </a:ln>
        </p:spPr>
        <p:txBody>
          <a:bodyPr vert="horz" wrap="square" lIns="0" tIns="0" rIns="0" bIns="0" rtlCol="0">
            <a:spAutoFit/>
          </a:bodyPr>
          <a:lstStyle/>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pPr>
            <a:endParaRPr sz="1400">
              <a:latin typeface="Times New Roman"/>
              <a:cs typeface="Times New Roman"/>
            </a:endParaRPr>
          </a:p>
          <a:p>
            <a:pPr>
              <a:lnSpc>
                <a:spcPct val="100000"/>
              </a:lnSpc>
              <a:spcBef>
                <a:spcPts val="35"/>
              </a:spcBef>
            </a:pPr>
            <a:endParaRPr sz="1700">
              <a:latin typeface="Times New Roman"/>
              <a:cs typeface="Times New Roman"/>
            </a:endParaRPr>
          </a:p>
          <a:p>
            <a:pPr marL="2957195">
              <a:lnSpc>
                <a:spcPct val="100000"/>
              </a:lnSpc>
              <a:tabLst>
                <a:tab pos="5219700" algn="l"/>
              </a:tabLst>
            </a:pPr>
            <a:r>
              <a:rPr sz="1400" b="1" spc="-10">
                <a:latin typeface="Calibri"/>
                <a:cs typeface="Calibri"/>
              </a:rPr>
              <a:t>Sycamore</a:t>
            </a:r>
            <a:r>
              <a:rPr sz="1400" b="1" spc="15">
                <a:latin typeface="Calibri"/>
                <a:cs typeface="Calibri"/>
              </a:rPr>
              <a:t> </a:t>
            </a:r>
            <a:r>
              <a:rPr sz="1400" b="1" spc="-10">
                <a:latin typeface="Calibri"/>
                <a:cs typeface="Calibri"/>
              </a:rPr>
              <a:t>Restoration	Orange</a:t>
            </a:r>
            <a:r>
              <a:rPr sz="1400" b="1" spc="-85">
                <a:latin typeface="Calibri"/>
                <a:cs typeface="Calibri"/>
              </a:rPr>
              <a:t> </a:t>
            </a:r>
            <a:r>
              <a:rPr sz="1400" b="1" spc="-10">
                <a:latin typeface="Calibri"/>
                <a:cs typeface="Calibri"/>
              </a:rPr>
              <a:t>Restoration</a:t>
            </a:r>
            <a:endParaRPr sz="1400">
              <a:latin typeface="Calibri"/>
              <a:cs typeface="Calibri"/>
            </a:endParaRPr>
          </a:p>
        </p:txBody>
      </p:sp>
      <p:sp>
        <p:nvSpPr>
          <p:cNvPr id="11" name="object 11"/>
          <p:cNvSpPr txBox="1"/>
          <p:nvPr/>
        </p:nvSpPr>
        <p:spPr>
          <a:xfrm>
            <a:off x="4461509" y="5897778"/>
            <a:ext cx="7122159" cy="635635"/>
          </a:xfrm>
          <a:prstGeom prst="rect">
            <a:avLst/>
          </a:prstGeom>
        </p:spPr>
        <p:txBody>
          <a:bodyPr vert="horz" wrap="square" lIns="0" tIns="0" rIns="0" bIns="0" rtlCol="0">
            <a:spAutoFit/>
          </a:bodyPr>
          <a:lstStyle/>
          <a:p>
            <a:pPr marL="12700" marR="5080">
              <a:lnSpc>
                <a:spcPct val="100000"/>
              </a:lnSpc>
            </a:pPr>
            <a:r>
              <a:rPr sz="2000">
                <a:latin typeface="Calibri"/>
                <a:cs typeface="Calibri"/>
              </a:rPr>
              <a:t>A </a:t>
            </a:r>
            <a:r>
              <a:rPr sz="2000" spc="-10">
                <a:latin typeface="Calibri"/>
                <a:cs typeface="Calibri"/>
              </a:rPr>
              <a:t>traffic control </a:t>
            </a:r>
            <a:r>
              <a:rPr sz="2000">
                <a:latin typeface="Calibri"/>
                <a:cs typeface="Calibri"/>
              </a:rPr>
              <a:t>plan </a:t>
            </a:r>
            <a:r>
              <a:rPr sz="2000" spc="-15">
                <a:latin typeface="Calibri"/>
                <a:cs typeface="Calibri"/>
              </a:rPr>
              <a:t>for </a:t>
            </a:r>
            <a:r>
              <a:rPr sz="2000">
                <a:latin typeface="Calibri"/>
                <a:cs typeface="Calibri"/>
              </a:rPr>
              <a:t>this phase of </a:t>
            </a:r>
            <a:r>
              <a:rPr sz="2000" spc="-10">
                <a:latin typeface="Calibri"/>
                <a:cs typeface="Calibri"/>
              </a:rPr>
              <a:t>street </a:t>
            </a:r>
            <a:r>
              <a:rPr sz="2000" spc="-15">
                <a:latin typeface="Calibri"/>
                <a:cs typeface="Calibri"/>
              </a:rPr>
              <a:t>restoration </a:t>
            </a:r>
            <a:r>
              <a:rPr sz="2000">
                <a:latin typeface="Calibri"/>
                <a:cs typeface="Calibri"/>
              </a:rPr>
              <a:t>is being  </a:t>
            </a:r>
            <a:r>
              <a:rPr sz="2000" spc="-5">
                <a:latin typeface="Calibri"/>
                <a:cs typeface="Calibri"/>
              </a:rPr>
              <a:t>developed. More specific </a:t>
            </a:r>
            <a:r>
              <a:rPr sz="2000" spc="-10">
                <a:latin typeface="Calibri"/>
                <a:cs typeface="Calibri"/>
              </a:rPr>
              <a:t>information </a:t>
            </a:r>
            <a:r>
              <a:rPr sz="2000" spc="-5">
                <a:latin typeface="Calibri"/>
                <a:cs typeface="Calibri"/>
              </a:rPr>
              <a:t>will </a:t>
            </a:r>
            <a:r>
              <a:rPr sz="2000">
                <a:latin typeface="Calibri"/>
                <a:cs typeface="Calibri"/>
              </a:rPr>
              <a:t>be </a:t>
            </a:r>
            <a:r>
              <a:rPr sz="2000" spc="-10">
                <a:latin typeface="Calibri"/>
                <a:cs typeface="Calibri"/>
              </a:rPr>
              <a:t>available later </a:t>
            </a:r>
            <a:r>
              <a:rPr sz="2000">
                <a:latin typeface="Calibri"/>
                <a:cs typeface="Calibri"/>
              </a:rPr>
              <a:t>this</a:t>
            </a:r>
            <a:r>
              <a:rPr sz="2000" spc="145">
                <a:latin typeface="Calibri"/>
                <a:cs typeface="Calibri"/>
              </a:rPr>
              <a:t> </a:t>
            </a:r>
            <a:r>
              <a:rPr sz="2000" spc="-45">
                <a:latin typeface="Calibri"/>
                <a:cs typeface="Calibri"/>
              </a:rPr>
              <a:t>year.</a:t>
            </a:r>
            <a:endParaRPr sz="2000">
              <a:latin typeface="Calibri"/>
              <a:cs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87325">
              <a:lnSpc>
                <a:spcPct val="100000"/>
              </a:lnSpc>
            </a:pPr>
            <a:r>
              <a:rPr spc="-30"/>
              <a:t>Work </a:t>
            </a:r>
            <a:r>
              <a:t>Behind the</a:t>
            </a:r>
            <a:r>
              <a:rPr spc="-80"/>
              <a:t> </a:t>
            </a:r>
            <a:r>
              <a:t>K-Rail</a:t>
            </a:r>
          </a:p>
        </p:txBody>
      </p:sp>
      <p:sp>
        <p:nvSpPr>
          <p:cNvPr id="3" name="object 3"/>
          <p:cNvSpPr/>
          <p:nvPr/>
        </p:nvSpPr>
        <p:spPr>
          <a:xfrm>
            <a:off x="961644" y="993647"/>
            <a:ext cx="6565392" cy="4363212"/>
          </a:xfrm>
          <a:prstGeom prst="rect">
            <a:avLst/>
          </a:prstGeom>
          <a:blipFill>
            <a:blip r:embed="rId2" cstate="print"/>
            <a:stretch>
              <a:fillRect/>
            </a:stretch>
          </a:blipFill>
        </p:spPr>
        <p:txBody>
          <a:bodyPr wrap="square" lIns="0" tIns="0" rIns="0" bIns="0" rtlCol="0"/>
          <a:lstStyle/>
          <a:p>
            <a:endParaRPr/>
          </a:p>
        </p:txBody>
      </p:sp>
      <p:sp>
        <p:nvSpPr>
          <p:cNvPr id="4" name="object 4"/>
          <p:cNvSpPr txBox="1"/>
          <p:nvPr/>
        </p:nvSpPr>
        <p:spPr>
          <a:xfrm>
            <a:off x="7602981" y="5786323"/>
            <a:ext cx="3943350" cy="573405"/>
          </a:xfrm>
          <a:prstGeom prst="rect">
            <a:avLst/>
          </a:prstGeom>
        </p:spPr>
        <p:txBody>
          <a:bodyPr vert="horz" wrap="square" lIns="0" tIns="0" rIns="0" bIns="0" rtlCol="0">
            <a:spAutoFit/>
          </a:bodyPr>
          <a:lstStyle/>
          <a:p>
            <a:pPr marL="12700">
              <a:lnSpc>
                <a:spcPct val="100000"/>
              </a:lnSpc>
            </a:pPr>
            <a:r>
              <a:rPr sz="1800" spc="-10">
                <a:latin typeface="Calibri"/>
                <a:cs typeface="Calibri"/>
              </a:rPr>
              <a:t>Sidewalk, </a:t>
            </a:r>
            <a:r>
              <a:rPr sz="1800" spc="-5">
                <a:latin typeface="Calibri"/>
                <a:cs typeface="Calibri"/>
              </a:rPr>
              <a:t>curb, </a:t>
            </a:r>
            <a:r>
              <a:rPr sz="1800">
                <a:latin typeface="Calibri"/>
                <a:cs typeface="Calibri"/>
              </a:rPr>
              <a:t>and </a:t>
            </a:r>
            <a:r>
              <a:rPr sz="1800" spc="-10">
                <a:latin typeface="Calibri"/>
                <a:cs typeface="Calibri"/>
              </a:rPr>
              <a:t>gutter are</a:t>
            </a:r>
            <a:r>
              <a:rPr sz="1800" spc="55">
                <a:latin typeface="Calibri"/>
                <a:cs typeface="Calibri"/>
              </a:rPr>
              <a:t> </a:t>
            </a:r>
            <a:r>
              <a:rPr sz="1800" spc="-5">
                <a:latin typeface="Calibri"/>
                <a:cs typeface="Calibri"/>
              </a:rPr>
              <a:t>demolished</a:t>
            </a:r>
            <a:endParaRPr sz="1800">
              <a:latin typeface="Calibri"/>
              <a:cs typeface="Calibri"/>
            </a:endParaRPr>
          </a:p>
          <a:p>
            <a:pPr marL="12700">
              <a:lnSpc>
                <a:spcPct val="100000"/>
              </a:lnSpc>
            </a:pPr>
            <a:r>
              <a:rPr sz="1800" spc="-5">
                <a:latin typeface="Calibri"/>
                <a:cs typeface="Calibri"/>
              </a:rPr>
              <a:t>in </a:t>
            </a:r>
            <a:r>
              <a:rPr sz="1800" spc="-10">
                <a:latin typeface="Calibri"/>
                <a:cs typeface="Calibri"/>
              </a:rPr>
              <a:t>preparation </a:t>
            </a:r>
            <a:r>
              <a:rPr sz="1800" spc="-15">
                <a:latin typeface="Calibri"/>
                <a:cs typeface="Calibri"/>
              </a:rPr>
              <a:t>for </a:t>
            </a:r>
            <a:r>
              <a:rPr sz="1800" spc="-10">
                <a:latin typeface="Calibri"/>
                <a:cs typeface="Calibri"/>
              </a:rPr>
              <a:t>replacing </a:t>
            </a:r>
            <a:r>
              <a:rPr sz="1800">
                <a:latin typeface="Calibri"/>
                <a:cs typeface="Calibri"/>
              </a:rPr>
              <a:t>the </a:t>
            </a:r>
            <a:r>
              <a:rPr sz="1800" spc="-5">
                <a:latin typeface="Calibri"/>
                <a:cs typeface="Calibri"/>
              </a:rPr>
              <a:t>bus</a:t>
            </a:r>
            <a:r>
              <a:rPr sz="1800" spc="70">
                <a:latin typeface="Calibri"/>
                <a:cs typeface="Calibri"/>
              </a:rPr>
              <a:t> </a:t>
            </a:r>
            <a:r>
              <a:rPr sz="1800" spc="-5">
                <a:latin typeface="Calibri"/>
                <a:cs typeface="Calibri"/>
              </a:rPr>
              <a:t>pad.</a:t>
            </a:r>
            <a:endParaRPr sz="1800">
              <a:latin typeface="Calibri"/>
              <a:cs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87325">
              <a:lnSpc>
                <a:spcPct val="100000"/>
              </a:lnSpc>
            </a:pPr>
            <a:r>
              <a:rPr spc="-30"/>
              <a:t>Work </a:t>
            </a:r>
            <a:r>
              <a:t>Behind the K-Rail</a:t>
            </a:r>
            <a:r>
              <a:rPr spc="-90"/>
              <a:t> </a:t>
            </a:r>
            <a:r>
              <a:rPr spc="-10"/>
              <a:t>(Contd.)</a:t>
            </a:r>
          </a:p>
        </p:txBody>
      </p:sp>
      <p:sp>
        <p:nvSpPr>
          <p:cNvPr id="3" name="object 3"/>
          <p:cNvSpPr txBox="1"/>
          <p:nvPr/>
        </p:nvSpPr>
        <p:spPr>
          <a:xfrm>
            <a:off x="7155560" y="4696332"/>
            <a:ext cx="3564254" cy="573405"/>
          </a:xfrm>
          <a:prstGeom prst="rect">
            <a:avLst/>
          </a:prstGeom>
        </p:spPr>
        <p:txBody>
          <a:bodyPr vert="horz" wrap="square" lIns="0" tIns="0" rIns="0" bIns="0" rtlCol="0">
            <a:spAutoFit/>
          </a:bodyPr>
          <a:lstStyle/>
          <a:p>
            <a:pPr marL="12700">
              <a:lnSpc>
                <a:spcPct val="100000"/>
              </a:lnSpc>
            </a:pPr>
            <a:r>
              <a:rPr sz="1800" spc="-10">
                <a:latin typeface="Calibri"/>
                <a:cs typeface="Calibri"/>
              </a:rPr>
              <a:t>Here </a:t>
            </a:r>
            <a:r>
              <a:rPr sz="1800" spc="-20">
                <a:latin typeface="Calibri"/>
                <a:cs typeface="Calibri"/>
              </a:rPr>
              <a:t>workers </a:t>
            </a:r>
            <a:r>
              <a:rPr sz="1800" spc="-5">
                <a:latin typeface="Calibri"/>
                <a:cs typeface="Calibri"/>
              </a:rPr>
              <a:t>will </a:t>
            </a:r>
            <a:r>
              <a:rPr sz="1800" spc="-10">
                <a:latin typeface="Calibri"/>
                <a:cs typeface="Calibri"/>
              </a:rPr>
              <a:t>replace </a:t>
            </a:r>
            <a:r>
              <a:rPr sz="1800">
                <a:latin typeface="Calibri"/>
                <a:cs typeface="Calibri"/>
              </a:rPr>
              <a:t>a</a:t>
            </a:r>
            <a:r>
              <a:rPr sz="1800" spc="75">
                <a:latin typeface="Calibri"/>
                <a:cs typeface="Calibri"/>
              </a:rPr>
              <a:t> </a:t>
            </a:r>
            <a:r>
              <a:rPr sz="1800" spc="-10">
                <a:latin typeface="Calibri"/>
                <a:cs typeface="Calibri"/>
              </a:rPr>
              <a:t>temporary</a:t>
            </a:r>
            <a:endParaRPr sz="1800">
              <a:latin typeface="Calibri"/>
              <a:cs typeface="Calibri"/>
            </a:endParaRPr>
          </a:p>
          <a:p>
            <a:pPr marL="12700">
              <a:lnSpc>
                <a:spcPct val="100000"/>
              </a:lnSpc>
            </a:pPr>
            <a:r>
              <a:rPr sz="1800" spc="-10">
                <a:latin typeface="Calibri"/>
                <a:cs typeface="Calibri"/>
              </a:rPr>
              <a:t>storm drain </a:t>
            </a:r>
            <a:r>
              <a:rPr sz="1800" spc="-5">
                <a:latin typeface="Calibri"/>
                <a:cs typeface="Calibri"/>
              </a:rPr>
              <a:t>with </a:t>
            </a:r>
            <a:r>
              <a:rPr sz="1800">
                <a:latin typeface="Calibri"/>
                <a:cs typeface="Calibri"/>
              </a:rPr>
              <a:t>a </a:t>
            </a:r>
            <a:r>
              <a:rPr sz="1800" spc="-5">
                <a:latin typeface="Calibri"/>
                <a:cs typeface="Calibri"/>
              </a:rPr>
              <a:t>permanent</a:t>
            </a:r>
            <a:r>
              <a:rPr sz="1800" spc="5">
                <a:latin typeface="Calibri"/>
                <a:cs typeface="Calibri"/>
              </a:rPr>
              <a:t> </a:t>
            </a:r>
            <a:r>
              <a:rPr sz="1800" spc="-10">
                <a:latin typeface="Calibri"/>
                <a:cs typeface="Calibri"/>
              </a:rPr>
              <a:t>drain.</a:t>
            </a:r>
            <a:endParaRPr sz="1800">
              <a:latin typeface="Calibri"/>
              <a:cs typeface="Calibri"/>
            </a:endParaRPr>
          </a:p>
        </p:txBody>
      </p:sp>
      <p:sp>
        <p:nvSpPr>
          <p:cNvPr id="4" name="object 4"/>
          <p:cNvSpPr/>
          <p:nvPr/>
        </p:nvSpPr>
        <p:spPr>
          <a:xfrm>
            <a:off x="915924" y="1184147"/>
            <a:ext cx="5961887" cy="4034028"/>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prstGeom prst="rect">
            <a:avLst/>
          </a:prstGeom>
        </p:spPr>
        <p:txBody>
          <a:bodyPr vert="horz" wrap="square" lIns="0" tIns="0" rIns="0" bIns="0" rtlCol="0">
            <a:spAutoFit/>
          </a:bodyPr>
          <a:lstStyle/>
          <a:p>
            <a:pPr marL="187325">
              <a:lnSpc>
                <a:spcPct val="100000"/>
              </a:lnSpc>
            </a:pPr>
            <a:r>
              <a:rPr spc="-30"/>
              <a:t>Work </a:t>
            </a:r>
            <a:r>
              <a:t>Behind the K-Rail</a:t>
            </a:r>
            <a:r>
              <a:rPr spc="-90"/>
              <a:t> </a:t>
            </a:r>
            <a:r>
              <a:rPr spc="-10"/>
              <a:t>(Contd.)</a:t>
            </a:r>
          </a:p>
        </p:txBody>
      </p:sp>
      <p:sp>
        <p:nvSpPr>
          <p:cNvPr id="3" name="object 3"/>
          <p:cNvSpPr txBox="1"/>
          <p:nvPr/>
        </p:nvSpPr>
        <p:spPr>
          <a:xfrm>
            <a:off x="7155560" y="4696332"/>
            <a:ext cx="4264660" cy="847725"/>
          </a:xfrm>
          <a:prstGeom prst="rect">
            <a:avLst/>
          </a:prstGeom>
        </p:spPr>
        <p:txBody>
          <a:bodyPr vert="horz" wrap="square" lIns="0" tIns="0" rIns="0" bIns="0" rtlCol="0">
            <a:spAutoFit/>
          </a:bodyPr>
          <a:lstStyle/>
          <a:p>
            <a:pPr marL="12700" marR="5080">
              <a:lnSpc>
                <a:spcPct val="100000"/>
              </a:lnSpc>
            </a:pPr>
            <a:r>
              <a:rPr sz="1800" spc="-5">
                <a:latin typeface="Calibri"/>
                <a:cs typeface="Calibri"/>
              </a:rPr>
              <a:t>Immediately south of </a:t>
            </a:r>
            <a:r>
              <a:rPr sz="1800">
                <a:latin typeface="Calibri"/>
                <a:cs typeface="Calibri"/>
              </a:rPr>
              <a:t>the </a:t>
            </a:r>
            <a:r>
              <a:rPr sz="1800" spc="-15">
                <a:latin typeface="Calibri"/>
                <a:cs typeface="Calibri"/>
              </a:rPr>
              <a:t>Avalon </a:t>
            </a:r>
            <a:r>
              <a:rPr sz="1800" spc="-5">
                <a:latin typeface="Calibri"/>
                <a:cs typeface="Calibri"/>
              </a:rPr>
              <a:t>Apartments,  </a:t>
            </a:r>
            <a:r>
              <a:rPr sz="1800" spc="-20">
                <a:latin typeface="Calibri"/>
                <a:cs typeface="Calibri"/>
              </a:rPr>
              <a:t>workers </a:t>
            </a:r>
            <a:r>
              <a:rPr sz="1800" spc="-10">
                <a:latin typeface="Calibri"/>
                <a:cs typeface="Calibri"/>
              </a:rPr>
              <a:t>prepare to </a:t>
            </a:r>
            <a:r>
              <a:rPr sz="1800" spc="-5">
                <a:latin typeface="Calibri"/>
                <a:cs typeface="Calibri"/>
              </a:rPr>
              <a:t>replace </a:t>
            </a:r>
            <a:r>
              <a:rPr sz="1800">
                <a:latin typeface="Calibri"/>
                <a:cs typeface="Calibri"/>
              </a:rPr>
              <a:t>the curb and  </a:t>
            </a:r>
            <a:r>
              <a:rPr sz="1800" spc="-35">
                <a:latin typeface="Calibri"/>
                <a:cs typeface="Calibri"/>
              </a:rPr>
              <a:t>gutter.</a:t>
            </a:r>
            <a:endParaRPr sz="1800">
              <a:latin typeface="Calibri"/>
              <a:cs typeface="Calibri"/>
            </a:endParaRPr>
          </a:p>
        </p:txBody>
      </p:sp>
      <p:sp>
        <p:nvSpPr>
          <p:cNvPr id="4" name="object 4"/>
          <p:cNvSpPr/>
          <p:nvPr/>
        </p:nvSpPr>
        <p:spPr>
          <a:xfrm>
            <a:off x="990600" y="1223772"/>
            <a:ext cx="5775959" cy="4242816"/>
          </a:xfrm>
          <a:prstGeom prst="rect">
            <a:avLst/>
          </a:prstGeom>
          <a:blipFill>
            <a:blip r:embed="rId2" cstate="print"/>
            <a:stretch>
              <a:fillRect/>
            </a:stretch>
          </a:blipFill>
        </p:spPr>
        <p:txBody>
          <a:bodyPr wrap="square" lIns="0" tIns="0" rIns="0" bIns="0" rtlCol="0"/>
          <a:lstStyle/>
          <a:p>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F5C539A3-6B9D-41E2-8EFF-87ED08C15535}"/>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t="737" b="8170"/>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itle 2">
            <a:extLst>
              <a:ext uri="{FF2B5EF4-FFF2-40B4-BE49-F238E27FC236}">
                <a16:creationId xmlns:a16="http://schemas.microsoft.com/office/drawing/2014/main" id="{C0B8A2D1-34E6-40F6-A7F8-313DF8C64491}"/>
              </a:ext>
            </a:extLst>
          </p:cNvPr>
          <p:cNvSpPr>
            <a:spLocks noGrp="1"/>
          </p:cNvSpPr>
          <p:nvPr>
            <p:ph type="title"/>
          </p:nvPr>
        </p:nvSpPr>
        <p:spPr>
          <a:xfrm>
            <a:off x="1097280" y="325550"/>
            <a:ext cx="10058400" cy="357477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Wilshire/Fairfax Station Rendering </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19</a:t>
            </a:fld>
            <a:endParaRPr lang="en-US">
              <a:solidFill>
                <a:srgbClr val="FFFFFF"/>
              </a:solidFill>
              <a:latin typeface="Calibri" panose="020F0502020204030204"/>
            </a:endParaRPr>
          </a:p>
        </p:txBody>
      </p:sp>
    </p:spTree>
    <p:extLst>
      <p:ext uri="{BB962C8B-B14F-4D97-AF65-F5344CB8AC3E}">
        <p14:creationId xmlns:p14="http://schemas.microsoft.com/office/powerpoint/2010/main" val="2644554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D288EE13-7DBA-4C92-ADE2-D92A811E5D6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51" y="972597"/>
            <a:ext cx="9556412" cy="4212351"/>
          </a:xfrm>
          <a:prstGeom prst="rect">
            <a:avLst/>
          </a:prstGeom>
        </p:spPr>
      </p:pic>
      <p:sp>
        <p:nvSpPr>
          <p:cNvPr id="9" name="TextBox 8">
            <a:extLst>
              <a:ext uri="{FF2B5EF4-FFF2-40B4-BE49-F238E27FC236}">
                <a16:creationId xmlns:a16="http://schemas.microsoft.com/office/drawing/2014/main" id="{D3421A91-F3D5-4164-9A0D-0E25C4F4C861}"/>
              </a:ext>
            </a:extLst>
          </p:cNvPr>
          <p:cNvSpPr txBox="1"/>
          <p:nvPr/>
        </p:nvSpPr>
        <p:spPr>
          <a:xfrm>
            <a:off x="137442" y="162514"/>
            <a:ext cx="7446699" cy="646331"/>
          </a:xfrm>
          <a:prstGeom prst="rect">
            <a:avLst/>
          </a:prstGeom>
          <a:noFill/>
        </p:spPr>
        <p:txBody>
          <a:bodyPr wrap="square" rtlCol="0">
            <a:spAutoFit/>
          </a:bodyPr>
          <a:lstStyle/>
          <a:p>
            <a:r>
              <a:rPr lang="en-US" sz="3600" b="1">
                <a:solidFill>
                  <a:schemeClr val="bg1"/>
                </a:solidFill>
              </a:rPr>
              <a:t>Fairfax Decking Removal - Sequence</a:t>
            </a:r>
          </a:p>
        </p:txBody>
      </p:sp>
      <p:graphicFrame>
        <p:nvGraphicFramePr>
          <p:cNvPr id="11" name="Table 10">
            <a:extLst>
              <a:ext uri="{FF2B5EF4-FFF2-40B4-BE49-F238E27FC236}">
                <a16:creationId xmlns:a16="http://schemas.microsoft.com/office/drawing/2014/main" id="{8A644D8B-8680-46F1-99CB-D892ACBE54C7}"/>
              </a:ext>
            </a:extLst>
          </p:cNvPr>
          <p:cNvGraphicFramePr>
            <a:graphicFrameLocks noGrp="1"/>
          </p:cNvGraphicFramePr>
          <p:nvPr/>
        </p:nvGraphicFramePr>
        <p:xfrm>
          <a:off x="8530629" y="918380"/>
          <a:ext cx="3687763" cy="5538754"/>
        </p:xfrm>
        <a:graphic>
          <a:graphicData uri="http://schemas.openxmlformats.org/drawingml/2006/table">
            <a:tbl>
              <a:tblPr firstRow="1" firstCol="1" bandRow="1">
                <a:tableStyleId>{5C22544A-7EE6-4342-B048-85BDC9FD1C3A}</a:tableStyleId>
              </a:tblPr>
              <a:tblGrid>
                <a:gridCol w="1644504">
                  <a:extLst>
                    <a:ext uri="{9D8B030D-6E8A-4147-A177-3AD203B41FA5}">
                      <a16:colId xmlns:a16="http://schemas.microsoft.com/office/drawing/2014/main" val="471131491"/>
                    </a:ext>
                  </a:extLst>
                </a:gridCol>
                <a:gridCol w="2043259">
                  <a:extLst>
                    <a:ext uri="{9D8B030D-6E8A-4147-A177-3AD203B41FA5}">
                      <a16:colId xmlns:a16="http://schemas.microsoft.com/office/drawing/2014/main" val="1660532413"/>
                    </a:ext>
                  </a:extLst>
                </a:gridCol>
              </a:tblGrid>
              <a:tr h="333476">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5215611"/>
                  </a:ext>
                </a:extLst>
              </a:tr>
              <a:tr h="350890">
                <a:tc>
                  <a:txBody>
                    <a:bodyPr/>
                    <a:lstStyle/>
                    <a:p>
                      <a:pPr marL="0" marR="125730" algn="l">
                        <a:lnSpc>
                          <a:spcPct val="110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9 – September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16326957"/>
                  </a:ext>
                </a:extLst>
              </a:tr>
              <a:tr h="333476">
                <a:tc>
                  <a:txBody>
                    <a:bodyPr/>
                    <a:lstStyle/>
                    <a:p>
                      <a:pPr marL="0" marR="125730" algn="l">
                        <a:lnSpc>
                          <a:spcPct val="110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16 – September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9384176"/>
                  </a:ext>
                </a:extLst>
              </a:tr>
              <a:tr h="333476">
                <a:tc>
                  <a:txBody>
                    <a:bodyPr/>
                    <a:lstStyle/>
                    <a:p>
                      <a:pPr marL="0" marR="125730" algn="l">
                        <a:lnSpc>
                          <a:spcPct val="110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23 – September 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12820192"/>
                  </a:ext>
                </a:extLst>
              </a:tr>
              <a:tr h="333476">
                <a:tc>
                  <a:txBody>
                    <a:bodyPr/>
                    <a:lstStyle/>
                    <a:p>
                      <a:pPr marL="0" marR="125730" algn="l">
                        <a:lnSpc>
                          <a:spcPct val="110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30 – October 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08520643"/>
                  </a:ext>
                </a:extLst>
              </a:tr>
              <a:tr h="333476">
                <a:tc>
                  <a:txBody>
                    <a:bodyPr/>
                    <a:lstStyle/>
                    <a:p>
                      <a:pPr marL="0" marR="125730" algn="l">
                        <a:lnSpc>
                          <a:spcPct val="110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7 – October 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7051509"/>
                  </a:ext>
                </a:extLst>
              </a:tr>
              <a:tr h="333476">
                <a:tc>
                  <a:txBody>
                    <a:bodyPr/>
                    <a:lstStyle/>
                    <a:p>
                      <a:pPr marL="0" marR="125730" algn="l">
                        <a:lnSpc>
                          <a:spcPct val="110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14 – October 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92980266"/>
                  </a:ext>
                </a:extLst>
              </a:tr>
              <a:tr h="333476">
                <a:tc>
                  <a:txBody>
                    <a:bodyPr/>
                    <a:lstStyle/>
                    <a:p>
                      <a:pPr marL="0" marR="125730" algn="l">
                        <a:lnSpc>
                          <a:spcPct val="110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21 – October 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56230737"/>
                  </a:ext>
                </a:extLst>
              </a:tr>
              <a:tr h="333476">
                <a:tc>
                  <a:txBody>
                    <a:bodyPr/>
                    <a:lstStyle/>
                    <a:p>
                      <a:pPr marL="0" marR="125730" algn="l">
                        <a:lnSpc>
                          <a:spcPct val="110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7127695"/>
                  </a:ext>
                </a:extLst>
              </a:tr>
              <a:tr h="333476">
                <a:tc>
                  <a:txBody>
                    <a:bodyPr/>
                    <a:lstStyle/>
                    <a:p>
                      <a:pPr marL="0" marR="125730" algn="l">
                        <a:lnSpc>
                          <a:spcPct val="110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1867262"/>
                  </a:ext>
                </a:extLst>
              </a:tr>
              <a:tr h="333476">
                <a:tc>
                  <a:txBody>
                    <a:bodyPr/>
                    <a:lstStyle/>
                    <a:p>
                      <a:pPr marL="0" marR="125730" algn="l">
                        <a:lnSpc>
                          <a:spcPct val="110000"/>
                        </a:lnSpc>
                        <a:spcBef>
                          <a:spcPts val="0"/>
                        </a:spcBef>
                        <a:spcAft>
                          <a:spcPts val="0"/>
                        </a:spcAft>
                      </a:pPr>
                      <a:r>
                        <a:rPr lang="en-US" sz="1100">
                          <a:effectLst/>
                        </a:rPr>
                        <a:t>Veteran’s Day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810639486"/>
                  </a:ext>
                </a:extLst>
              </a:tr>
              <a:tr h="333476">
                <a:tc>
                  <a:txBody>
                    <a:bodyPr/>
                    <a:lstStyle/>
                    <a:p>
                      <a:pPr marL="0" marR="125730" algn="l">
                        <a:lnSpc>
                          <a:spcPct val="110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08163031"/>
                  </a:ext>
                </a:extLst>
              </a:tr>
              <a:tr h="333476">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4309559"/>
                  </a:ext>
                </a:extLst>
              </a:tr>
              <a:tr h="493075">
                <a:tc>
                  <a:txBody>
                    <a:bodyPr/>
                    <a:lstStyle/>
                    <a:p>
                      <a:pPr marL="0" marR="125730" algn="l">
                        <a:lnSpc>
                          <a:spcPct val="110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6431970"/>
                  </a:ext>
                </a:extLst>
              </a:tr>
              <a:tr h="333476">
                <a:tc>
                  <a:txBody>
                    <a:bodyPr/>
                    <a:lstStyle/>
                    <a:p>
                      <a:pPr marL="0" marR="125730" algn="l">
                        <a:lnSpc>
                          <a:spcPct val="110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9 – December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37919043"/>
                  </a:ext>
                </a:extLst>
              </a:tr>
              <a:tr h="333476">
                <a:tc>
                  <a:txBody>
                    <a:bodyPr/>
                    <a:lstStyle/>
                    <a:p>
                      <a:pPr marL="0" marR="125730" algn="l">
                        <a:lnSpc>
                          <a:spcPct val="110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16 – December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9423862"/>
                  </a:ext>
                </a:extLst>
              </a:tr>
            </a:tbl>
          </a:graphicData>
        </a:graphic>
      </p:graphicFrame>
    </p:spTree>
    <p:extLst>
      <p:ext uri="{BB962C8B-B14F-4D97-AF65-F5344CB8AC3E}">
        <p14:creationId xmlns:p14="http://schemas.microsoft.com/office/powerpoint/2010/main" val="305894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6DBBC-5811-47F4-97C1-82E5148D23ED}"/>
              </a:ext>
            </a:extLst>
          </p:cNvPr>
          <p:cNvSpPr>
            <a:spLocks noGrp="1"/>
          </p:cNvSpPr>
          <p:nvPr>
            <p:ph type="title"/>
          </p:nvPr>
        </p:nvSpPr>
        <p:spPr/>
        <p:txBody>
          <a:bodyPr/>
          <a:lstStyle/>
          <a:p>
            <a:r>
              <a:rPr lang="en-US"/>
              <a:t>Fairfax Decking Removal – Phase 1</a:t>
            </a:r>
          </a:p>
        </p:txBody>
      </p:sp>
      <p:pic>
        <p:nvPicPr>
          <p:cNvPr id="5" name="Content Placeholder 4">
            <a:extLst>
              <a:ext uri="{FF2B5EF4-FFF2-40B4-BE49-F238E27FC236}">
                <a16:creationId xmlns:a16="http://schemas.microsoft.com/office/drawing/2014/main" id="{D48E710F-9EB8-4066-B1F2-CC3AB65AA89B}"/>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543892" y="1088216"/>
            <a:ext cx="6809908" cy="3684588"/>
          </a:xfrm>
        </p:spPr>
      </p:pic>
      <p:graphicFrame>
        <p:nvGraphicFramePr>
          <p:cNvPr id="6" name="Table 5">
            <a:extLst>
              <a:ext uri="{FF2B5EF4-FFF2-40B4-BE49-F238E27FC236}">
                <a16:creationId xmlns:a16="http://schemas.microsoft.com/office/drawing/2014/main" id="{162345C0-7DF8-4412-9BE5-7D48C0B2D0AB}"/>
              </a:ext>
            </a:extLst>
          </p:cNvPr>
          <p:cNvGraphicFramePr>
            <a:graphicFrameLocks noGrp="1"/>
          </p:cNvGraphicFramePr>
          <p:nvPr/>
        </p:nvGraphicFramePr>
        <p:xfrm>
          <a:off x="8976031" y="4567508"/>
          <a:ext cx="2823621" cy="2084391"/>
        </p:xfrm>
        <a:graphic>
          <a:graphicData uri="http://schemas.openxmlformats.org/drawingml/2006/table">
            <a:tbl>
              <a:tblPr firstRow="1" firstCol="1" bandRow="1">
                <a:tableStyleId>{5C22544A-7EE6-4342-B048-85BDC9FD1C3A}</a:tableStyleId>
              </a:tblPr>
              <a:tblGrid>
                <a:gridCol w="819723">
                  <a:extLst>
                    <a:ext uri="{9D8B030D-6E8A-4147-A177-3AD203B41FA5}">
                      <a16:colId xmlns:a16="http://schemas.microsoft.com/office/drawing/2014/main" val="3835860515"/>
                    </a:ext>
                  </a:extLst>
                </a:gridCol>
                <a:gridCol w="2003898">
                  <a:extLst>
                    <a:ext uri="{9D8B030D-6E8A-4147-A177-3AD203B41FA5}">
                      <a16:colId xmlns:a16="http://schemas.microsoft.com/office/drawing/2014/main" val="661945181"/>
                    </a:ext>
                  </a:extLst>
                </a:gridCol>
              </a:tblGrid>
              <a:tr h="369256">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1912028"/>
                  </a:ext>
                </a:extLst>
              </a:tr>
              <a:tr h="255905">
                <a:tc>
                  <a:txBody>
                    <a:bodyPr/>
                    <a:lstStyle/>
                    <a:p>
                      <a:pPr marL="0" marR="125730" algn="l">
                        <a:lnSpc>
                          <a:spcPct val="110000"/>
                        </a:lnSpc>
                        <a:spcBef>
                          <a:spcPts val="0"/>
                        </a:spcBef>
                        <a:spcAft>
                          <a:spcPts val="0"/>
                        </a:spcAft>
                      </a:pPr>
                      <a:r>
                        <a:rPr lang="en-US" sz="1100">
                          <a:effectLst/>
                        </a:rPr>
                        <a:t>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9 – September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1184881"/>
                  </a:ext>
                </a:extLst>
              </a:tr>
              <a:tr h="243205">
                <a:tc>
                  <a:txBody>
                    <a:bodyPr/>
                    <a:lstStyle/>
                    <a:p>
                      <a:pPr marL="0" marR="125730" algn="l">
                        <a:lnSpc>
                          <a:spcPct val="110000"/>
                        </a:lnSpc>
                        <a:spcBef>
                          <a:spcPts val="0"/>
                        </a:spcBef>
                        <a:spcAft>
                          <a:spcPts val="0"/>
                        </a:spcAft>
                      </a:pPr>
                      <a:r>
                        <a:rPr lang="en-US" sz="1100">
                          <a:effectLst/>
                        </a:rPr>
                        <a:t>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16 – September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4928821"/>
                  </a:ext>
                </a:extLst>
              </a:tr>
              <a:tr h="243205">
                <a:tc>
                  <a:txBody>
                    <a:bodyPr/>
                    <a:lstStyle/>
                    <a:p>
                      <a:pPr marL="0" marR="125730" algn="l">
                        <a:lnSpc>
                          <a:spcPct val="110000"/>
                        </a:lnSpc>
                        <a:spcBef>
                          <a:spcPts val="0"/>
                        </a:spcBef>
                        <a:spcAft>
                          <a:spcPts val="0"/>
                        </a:spcAft>
                      </a:pPr>
                      <a:r>
                        <a:rPr lang="en-US" sz="1100">
                          <a:effectLst/>
                        </a:rPr>
                        <a:t>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23 – September 26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1102311"/>
                  </a:ext>
                </a:extLst>
              </a:tr>
              <a:tr h="243205">
                <a:tc>
                  <a:txBody>
                    <a:bodyPr/>
                    <a:lstStyle/>
                    <a:p>
                      <a:pPr marL="0" marR="125730" algn="l">
                        <a:lnSpc>
                          <a:spcPct val="110000"/>
                        </a:lnSpc>
                        <a:spcBef>
                          <a:spcPts val="0"/>
                        </a:spcBef>
                        <a:spcAft>
                          <a:spcPts val="0"/>
                        </a:spcAft>
                      </a:pPr>
                      <a:r>
                        <a:rPr lang="en-US" sz="1100">
                          <a:effectLst/>
                        </a:rPr>
                        <a:t>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September 30 – October 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5815907"/>
                  </a:ext>
                </a:extLst>
              </a:tr>
              <a:tr h="243205">
                <a:tc>
                  <a:txBody>
                    <a:bodyPr/>
                    <a:lstStyle/>
                    <a:p>
                      <a:pPr marL="0" marR="125730" algn="l">
                        <a:lnSpc>
                          <a:spcPct val="110000"/>
                        </a:lnSpc>
                        <a:spcBef>
                          <a:spcPts val="0"/>
                        </a:spcBef>
                        <a:spcAft>
                          <a:spcPts val="0"/>
                        </a:spcAft>
                      </a:pPr>
                      <a:r>
                        <a:rPr lang="en-US" sz="1100">
                          <a:effectLst/>
                        </a:rPr>
                        <a:t>5</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7 – October 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40453878"/>
                  </a:ext>
                </a:extLst>
              </a:tr>
              <a:tr h="243205">
                <a:tc>
                  <a:txBody>
                    <a:bodyPr/>
                    <a:lstStyle/>
                    <a:p>
                      <a:pPr marL="0" marR="125730" algn="l">
                        <a:lnSpc>
                          <a:spcPct val="110000"/>
                        </a:lnSpc>
                        <a:spcBef>
                          <a:spcPts val="0"/>
                        </a:spcBef>
                        <a:spcAft>
                          <a:spcPts val="0"/>
                        </a:spcAft>
                      </a:pPr>
                      <a:r>
                        <a:rPr lang="en-US" sz="1100">
                          <a:effectLst/>
                        </a:rPr>
                        <a:t>6</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14 – October 17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25365701"/>
                  </a:ext>
                </a:extLst>
              </a:tr>
              <a:tr h="243205">
                <a:tc>
                  <a:txBody>
                    <a:bodyPr/>
                    <a:lstStyle/>
                    <a:p>
                      <a:pPr marL="0" marR="125730" algn="l">
                        <a:lnSpc>
                          <a:spcPct val="110000"/>
                        </a:lnSpc>
                        <a:spcBef>
                          <a:spcPts val="0"/>
                        </a:spcBef>
                        <a:spcAft>
                          <a:spcPts val="0"/>
                        </a:spcAft>
                      </a:pPr>
                      <a:r>
                        <a:rPr lang="en-US" sz="1100">
                          <a:effectLst/>
                        </a:rPr>
                        <a:t>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21 – October 24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99630966"/>
                  </a:ext>
                </a:extLst>
              </a:tr>
            </a:tbl>
          </a:graphicData>
        </a:graphic>
      </p:graphicFrame>
      <p:sp>
        <p:nvSpPr>
          <p:cNvPr id="8" name="TextBox 7">
            <a:extLst>
              <a:ext uri="{FF2B5EF4-FFF2-40B4-BE49-F238E27FC236}">
                <a16:creationId xmlns:a16="http://schemas.microsoft.com/office/drawing/2014/main" id="{D5C1170C-1D22-40CE-8AB0-AEC4E08DDB1B}"/>
              </a:ext>
            </a:extLst>
          </p:cNvPr>
          <p:cNvSpPr txBox="1"/>
          <p:nvPr/>
        </p:nvSpPr>
        <p:spPr>
          <a:xfrm>
            <a:off x="77821" y="1157591"/>
            <a:ext cx="4338536" cy="501675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Decking Removal will begin at the Wilshire/Fairfax Station over the weekend of September 9 to September 12.</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Phase 1, the area immediately east of Fairfax Av, will be the first section restored.</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A full closure on Wilshire Bl will be in place over the duration of this work. Eastbound traffic will be detoured at Fairfax Av, and westbound traffic will be detoured at La Brea Av</a:t>
            </a:r>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3305171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1223B-BE05-4288-A289-1A3D30FFE15A}"/>
              </a:ext>
            </a:extLst>
          </p:cNvPr>
          <p:cNvSpPr>
            <a:spLocks noGrp="1"/>
          </p:cNvSpPr>
          <p:nvPr>
            <p:ph type="title"/>
          </p:nvPr>
        </p:nvSpPr>
        <p:spPr/>
        <p:txBody>
          <a:bodyPr/>
          <a:lstStyle/>
          <a:p>
            <a:r>
              <a:rPr lang="en-US"/>
              <a:t>Fairfax Decking Removal – Phase 1 Detour Map</a:t>
            </a:r>
          </a:p>
        </p:txBody>
      </p:sp>
      <p:pic>
        <p:nvPicPr>
          <p:cNvPr id="5" name="Content Placeholder 4">
            <a:extLst>
              <a:ext uri="{FF2B5EF4-FFF2-40B4-BE49-F238E27FC236}">
                <a16:creationId xmlns:a16="http://schemas.microsoft.com/office/drawing/2014/main" id="{41AA20BB-0674-4459-B0DB-35EB5A4C5328}"/>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83658" y="920156"/>
            <a:ext cx="9206258" cy="5937843"/>
          </a:xfrm>
        </p:spPr>
      </p:pic>
      <p:sp>
        <p:nvSpPr>
          <p:cNvPr id="3" name="TextBox 2">
            <a:extLst>
              <a:ext uri="{FF2B5EF4-FFF2-40B4-BE49-F238E27FC236}">
                <a16:creationId xmlns:a16="http://schemas.microsoft.com/office/drawing/2014/main" id="{58E1D62F-898E-4FD3-BECD-A5122C855468}"/>
              </a:ext>
            </a:extLst>
          </p:cNvPr>
          <p:cNvSpPr txBox="1"/>
          <p:nvPr/>
        </p:nvSpPr>
        <p:spPr>
          <a:xfrm>
            <a:off x="9289916" y="1040860"/>
            <a:ext cx="2902084" cy="2862322"/>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Northbound Fairfax Av &gt; Eastbound 6</a:t>
            </a:r>
            <a:r>
              <a:rPr lang="en-US" baseline="30000">
                <a:solidFill>
                  <a:srgbClr val="FF0000"/>
                </a:solidFill>
              </a:rPr>
              <a:t>th</a:t>
            </a:r>
            <a:r>
              <a:rPr lang="en-US">
                <a:solidFill>
                  <a:srgbClr val="FF0000"/>
                </a:solidFill>
              </a:rPr>
              <a:t> St &gt; Southbound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Westbound 6</a:t>
            </a:r>
            <a:r>
              <a:rPr lang="en-US" baseline="30000">
                <a:solidFill>
                  <a:srgbClr val="7030A0"/>
                </a:solidFill>
              </a:rPr>
              <a:t>th</a:t>
            </a:r>
            <a:r>
              <a:rPr lang="en-US">
                <a:solidFill>
                  <a:srgbClr val="7030A0"/>
                </a:solidFill>
              </a:rPr>
              <a:t> St &gt; Southbound Fairfax Av &gt; Westbound Wilshire</a:t>
            </a:r>
          </a:p>
        </p:txBody>
      </p:sp>
    </p:spTree>
    <p:extLst>
      <p:ext uri="{BB962C8B-B14F-4D97-AF65-F5344CB8AC3E}">
        <p14:creationId xmlns:p14="http://schemas.microsoft.com/office/powerpoint/2010/main" val="376112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2DC02-615A-4916-8A54-AAD67537988B}"/>
              </a:ext>
            </a:extLst>
          </p:cNvPr>
          <p:cNvSpPr>
            <a:spLocks noGrp="1"/>
          </p:cNvSpPr>
          <p:nvPr>
            <p:ph type="title"/>
          </p:nvPr>
        </p:nvSpPr>
        <p:spPr/>
        <p:txBody>
          <a:bodyPr/>
          <a:lstStyle/>
          <a:p>
            <a:r>
              <a:rPr lang="en-US"/>
              <a:t>Fairfax Decking Removal – Phase 2</a:t>
            </a:r>
          </a:p>
        </p:txBody>
      </p:sp>
      <p:pic>
        <p:nvPicPr>
          <p:cNvPr id="5" name="Content Placeholder 4">
            <a:extLst>
              <a:ext uri="{FF2B5EF4-FFF2-40B4-BE49-F238E27FC236}">
                <a16:creationId xmlns:a16="http://schemas.microsoft.com/office/drawing/2014/main" id="{18045DC0-3D57-4486-AD89-B34CF4D6CCB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7519482" y="1024714"/>
            <a:ext cx="3934698" cy="4661999"/>
          </a:xfrm>
        </p:spPr>
      </p:pic>
      <p:graphicFrame>
        <p:nvGraphicFramePr>
          <p:cNvPr id="7" name="Table 6">
            <a:extLst>
              <a:ext uri="{FF2B5EF4-FFF2-40B4-BE49-F238E27FC236}">
                <a16:creationId xmlns:a16="http://schemas.microsoft.com/office/drawing/2014/main" id="{1F6D98AA-451C-4E8C-AF0D-B2EB5FBDDA15}"/>
              </a:ext>
            </a:extLst>
          </p:cNvPr>
          <p:cNvGraphicFramePr>
            <a:graphicFrameLocks noGrp="1"/>
          </p:cNvGraphicFramePr>
          <p:nvPr/>
        </p:nvGraphicFramePr>
        <p:xfrm>
          <a:off x="9211114" y="1171287"/>
          <a:ext cx="2812274" cy="742315"/>
        </p:xfrm>
        <a:graphic>
          <a:graphicData uri="http://schemas.openxmlformats.org/drawingml/2006/table">
            <a:tbl>
              <a:tblPr firstRow="1" firstCol="1" bandRow="1">
                <a:tableStyleId>{5C22544A-7EE6-4342-B048-85BDC9FD1C3A}</a:tableStyleId>
              </a:tblPr>
              <a:tblGrid>
                <a:gridCol w="886196">
                  <a:extLst>
                    <a:ext uri="{9D8B030D-6E8A-4147-A177-3AD203B41FA5}">
                      <a16:colId xmlns:a16="http://schemas.microsoft.com/office/drawing/2014/main" val="2632238063"/>
                    </a:ext>
                  </a:extLst>
                </a:gridCol>
                <a:gridCol w="1926078">
                  <a:extLst>
                    <a:ext uri="{9D8B030D-6E8A-4147-A177-3AD203B41FA5}">
                      <a16:colId xmlns:a16="http://schemas.microsoft.com/office/drawing/2014/main" val="172948853"/>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0362448"/>
                  </a:ext>
                </a:extLst>
              </a:tr>
              <a:tr h="255905">
                <a:tc>
                  <a:txBody>
                    <a:bodyPr/>
                    <a:lstStyle/>
                    <a:p>
                      <a:pPr marL="0" marR="125730" algn="l">
                        <a:lnSpc>
                          <a:spcPct val="110000"/>
                        </a:lnSpc>
                        <a:spcBef>
                          <a:spcPts val="0"/>
                        </a:spcBef>
                        <a:spcAft>
                          <a:spcPts val="0"/>
                        </a:spcAft>
                      </a:pPr>
                      <a:r>
                        <a:rPr lang="en-US" sz="1100">
                          <a:effectLst/>
                        </a:rPr>
                        <a:t>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October 28 – October 31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8431701"/>
                  </a:ext>
                </a:extLst>
              </a:tr>
              <a:tr h="243205">
                <a:tc>
                  <a:txBody>
                    <a:bodyPr/>
                    <a:lstStyle/>
                    <a:p>
                      <a:pPr marL="0" marR="125730" algn="l">
                        <a:lnSpc>
                          <a:spcPct val="110000"/>
                        </a:lnSpc>
                        <a:spcBef>
                          <a:spcPts val="0"/>
                        </a:spcBef>
                        <a:spcAft>
                          <a:spcPts val="0"/>
                        </a:spcAft>
                      </a:pPr>
                      <a:r>
                        <a:rPr lang="en-US" sz="1100">
                          <a:effectLst/>
                        </a:rPr>
                        <a:t>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4 – November 7</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22852643"/>
                  </a:ext>
                </a:extLst>
              </a:tr>
            </a:tbl>
          </a:graphicData>
        </a:graphic>
      </p:graphicFrame>
      <p:sp>
        <p:nvSpPr>
          <p:cNvPr id="8" name="TextBox 7">
            <a:extLst>
              <a:ext uri="{FF2B5EF4-FFF2-40B4-BE49-F238E27FC236}">
                <a16:creationId xmlns:a16="http://schemas.microsoft.com/office/drawing/2014/main" id="{7EEE757C-C816-4BF4-A309-30F13FE742A5}"/>
              </a:ext>
            </a:extLst>
          </p:cNvPr>
          <p:cNvSpPr txBox="1"/>
          <p:nvPr/>
        </p:nvSpPr>
        <p:spPr>
          <a:xfrm>
            <a:off x="77820" y="1157591"/>
            <a:ext cx="7441661" cy="600164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endParaRPr lang="en-US" sz="1600"/>
          </a:p>
          <a:p>
            <a:pPr marL="285750" indent="-285750">
              <a:buFont typeface="Arial" panose="020B0604020202020204" pitchFamily="34" charset="0"/>
              <a:buChar char="•"/>
            </a:pPr>
            <a:r>
              <a:rPr lang="en-US" sz="1600"/>
              <a:t>Following Phase 1 Decking Removal, STS will begin working within the Wilshire/Fairfax Intersection.</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two weekends to complete, October 28 – October 31, and November 4 to November 7</a:t>
            </a:r>
          </a:p>
          <a:p>
            <a:endParaRPr lang="en-US" sz="1600"/>
          </a:p>
          <a:p>
            <a:pPr marL="285750" indent="-285750">
              <a:buFont typeface="Arial" panose="020B0604020202020204" pitchFamily="34" charset="0"/>
              <a:buChar char="•"/>
            </a:pPr>
            <a:r>
              <a:rPr lang="en-US" sz="1600"/>
              <a:t>Full closures will be in place on Wilshire Bl and Fairfax Av. All traffic will be detoured around the </a:t>
            </a:r>
            <a:r>
              <a:rPr lang="en-US" sz="1600" err="1"/>
              <a:t>workzone</a:t>
            </a:r>
            <a:r>
              <a:rPr lang="en-US" sz="1600"/>
              <a:t>.</a:t>
            </a:r>
          </a:p>
          <a:p>
            <a:pPr marL="285750" indent="-285750">
              <a:buFont typeface="Arial" panose="020B0604020202020204" pitchFamily="34" charset="0"/>
              <a:buChar char="•"/>
            </a:pPr>
            <a:endParaRPr lang="en-US" sz="900"/>
          </a:p>
          <a:p>
            <a:pPr marL="285750" indent="-285750">
              <a:buFont typeface="Arial" panose="020B0604020202020204" pitchFamily="34" charset="0"/>
              <a:buChar char="•"/>
            </a:pPr>
            <a:r>
              <a:rPr lang="en-US" sz="1600"/>
              <a:t>Southbound Fairfax Av traffic will be detoured at 6</a:t>
            </a:r>
            <a:r>
              <a:rPr lang="en-US" sz="1600" baseline="30000"/>
              <a:t>th</a:t>
            </a:r>
            <a:r>
              <a:rPr lang="en-US" sz="1600"/>
              <a:t> St</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Northbound Fairfax Av traffic will be detoured at Olympic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Bl traffic will be detoured at La Cienega Bl and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Bl traffic will be detoured at La Brea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12818300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9E549-2665-4CF4-B217-62A3A1CF0EA4}"/>
              </a:ext>
            </a:extLst>
          </p:cNvPr>
          <p:cNvSpPr>
            <a:spLocks noGrp="1"/>
          </p:cNvSpPr>
          <p:nvPr>
            <p:ph type="title"/>
          </p:nvPr>
        </p:nvSpPr>
        <p:spPr/>
        <p:txBody>
          <a:bodyPr/>
          <a:lstStyle/>
          <a:p>
            <a:r>
              <a:rPr lang="en-US"/>
              <a:t>Fairfax Decking Removal – Phase 2 Detour Map</a:t>
            </a:r>
          </a:p>
        </p:txBody>
      </p:sp>
      <p:pic>
        <p:nvPicPr>
          <p:cNvPr id="5" name="Content Placeholder 4">
            <a:extLst>
              <a:ext uri="{FF2B5EF4-FFF2-40B4-BE49-F238E27FC236}">
                <a16:creationId xmlns:a16="http://schemas.microsoft.com/office/drawing/2014/main" id="{060CCD03-23AB-4B75-ABC1-6B80194CC9D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a:stretch/>
        </p:blipFill>
        <p:spPr>
          <a:xfrm>
            <a:off x="0" y="914400"/>
            <a:ext cx="9357429" cy="5943600"/>
          </a:xfrm>
        </p:spPr>
      </p:pic>
      <p:sp>
        <p:nvSpPr>
          <p:cNvPr id="6" name="TextBox 5">
            <a:extLst>
              <a:ext uri="{FF2B5EF4-FFF2-40B4-BE49-F238E27FC236}">
                <a16:creationId xmlns:a16="http://schemas.microsoft.com/office/drawing/2014/main" id="{76B74002-E859-41E6-B607-74AA860425DD}"/>
              </a:ext>
            </a:extLst>
          </p:cNvPr>
          <p:cNvSpPr txBox="1"/>
          <p:nvPr/>
        </p:nvSpPr>
        <p:spPr>
          <a:xfrm>
            <a:off x="9357429" y="1031132"/>
            <a:ext cx="2834571" cy="5909310"/>
          </a:xfrm>
          <a:prstGeom prst="rect">
            <a:avLst/>
          </a:prstGeom>
          <a:noFill/>
        </p:spPr>
        <p:txBody>
          <a:bodyPr wrap="square" rtlCol="0">
            <a:spAutoFit/>
          </a:bodyPr>
          <a:lstStyle/>
          <a:p>
            <a:pPr marL="285750" indent="-285750">
              <a:buFont typeface="Arial" panose="020B0604020202020204" pitchFamily="34" charset="0"/>
              <a:buChar char="•"/>
            </a:pPr>
            <a:r>
              <a:rPr lang="en-US" sz="1400" b="1">
                <a:solidFill>
                  <a:srgbClr val="FF0000"/>
                </a:solidFill>
              </a:rPr>
              <a:t>Eastbound Wilshire &gt; Southbound La Cienega Bl&gt; Westbound Olympic Bl &gt; Northbound La Brea Av &gt; Eastbound Wilshire</a:t>
            </a:r>
          </a:p>
          <a:p>
            <a:pPr marL="285750" indent="-285750">
              <a:buFont typeface="Arial" panose="020B0604020202020204" pitchFamily="34" charset="0"/>
              <a:buChar char="•"/>
            </a:pPr>
            <a:r>
              <a:rPr lang="en-US" sz="1400" b="1">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7030A0"/>
                </a:solidFill>
              </a:rPr>
              <a:t>Westbound Wilshire &gt; Southbound La Brea Av &gt; Westbound Olympic Bl &gt; Northbound San Vicente Bl &gt; Westbound Wilshire</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chemeClr val="accent6">
                    <a:lumMod val="75000"/>
                  </a:schemeClr>
                </a:solidFill>
              </a:rPr>
              <a:t>Northbound Fairfax Av &gt; Eastbound Olympic Bl &gt; Northbound La Brea Av &gt; Westbound 6</a:t>
            </a:r>
            <a:r>
              <a:rPr lang="en-US" sz="1400" b="1" baseline="30000">
                <a:solidFill>
                  <a:schemeClr val="accent6">
                    <a:lumMod val="75000"/>
                  </a:schemeClr>
                </a:solidFill>
              </a:rPr>
              <a:t>th</a:t>
            </a:r>
            <a:r>
              <a:rPr lang="en-US" sz="1400" b="1">
                <a:solidFill>
                  <a:schemeClr val="accent6">
                    <a:lumMod val="75000"/>
                  </a:schemeClr>
                </a:solidFill>
              </a:rPr>
              <a:t> St &gt; Northbound Fairfax Av</a:t>
            </a:r>
          </a:p>
          <a:p>
            <a:pPr marL="285750" indent="-285750">
              <a:buFont typeface="Arial" panose="020B0604020202020204" pitchFamily="34" charset="0"/>
              <a:buChar char="•"/>
            </a:pPr>
            <a:endParaRPr lang="en-US" sz="1400">
              <a:solidFill>
                <a:srgbClr val="FF0000"/>
              </a:solidFill>
            </a:endParaRPr>
          </a:p>
          <a:p>
            <a:pPr marL="285750" indent="-285750">
              <a:buFont typeface="Arial" panose="020B0604020202020204" pitchFamily="34" charset="0"/>
              <a:buChar char="•"/>
            </a:pPr>
            <a:r>
              <a:rPr lang="en-US" sz="1400" b="1">
                <a:solidFill>
                  <a:srgbClr val="0070C0"/>
                </a:solidFill>
              </a:rPr>
              <a:t>Southbound Fairfax Av &gt; Eastbound 6</a:t>
            </a:r>
            <a:r>
              <a:rPr lang="en-US" sz="1400" b="1" baseline="30000">
                <a:solidFill>
                  <a:srgbClr val="0070C0"/>
                </a:solidFill>
              </a:rPr>
              <a:t>th</a:t>
            </a:r>
            <a:r>
              <a:rPr lang="en-US" sz="1400" b="1">
                <a:solidFill>
                  <a:srgbClr val="0070C0"/>
                </a:solidFill>
              </a:rPr>
              <a:t> St &gt; Southbound La Brea Av &gt;  Westbound Olympic Bl &gt; Southbound Fairfax Av</a:t>
            </a:r>
          </a:p>
        </p:txBody>
      </p:sp>
    </p:spTree>
    <p:extLst>
      <p:ext uri="{BB962C8B-B14F-4D97-AF65-F5344CB8AC3E}">
        <p14:creationId xmlns:p14="http://schemas.microsoft.com/office/powerpoint/2010/main" val="17165724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BDD6A-AABE-4B70-8E34-BA4C70299225}"/>
              </a:ext>
            </a:extLst>
          </p:cNvPr>
          <p:cNvSpPr>
            <a:spLocks noGrp="1"/>
          </p:cNvSpPr>
          <p:nvPr>
            <p:ph type="title"/>
          </p:nvPr>
        </p:nvSpPr>
        <p:spPr/>
        <p:txBody>
          <a:bodyPr/>
          <a:lstStyle/>
          <a:p>
            <a:r>
              <a:rPr lang="en-US"/>
              <a:t>Fairfax Decking Removal – Phase 3</a:t>
            </a:r>
          </a:p>
        </p:txBody>
      </p:sp>
      <p:pic>
        <p:nvPicPr>
          <p:cNvPr id="9" name="Content Placeholder 8">
            <a:extLst>
              <a:ext uri="{FF2B5EF4-FFF2-40B4-BE49-F238E27FC236}">
                <a16:creationId xmlns:a16="http://schemas.microsoft.com/office/drawing/2014/main" id="{E7B936D6-8191-423E-BEA3-3F22074DF6F5}"/>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468279" y="985803"/>
            <a:ext cx="3862015" cy="3684588"/>
          </a:xfrm>
        </p:spPr>
      </p:pic>
      <p:graphicFrame>
        <p:nvGraphicFramePr>
          <p:cNvPr id="10" name="Table 9">
            <a:extLst>
              <a:ext uri="{FF2B5EF4-FFF2-40B4-BE49-F238E27FC236}">
                <a16:creationId xmlns:a16="http://schemas.microsoft.com/office/drawing/2014/main" id="{1DE126D7-B6A7-4A48-9323-59B5A4411981}"/>
              </a:ext>
            </a:extLst>
          </p:cNvPr>
          <p:cNvGraphicFramePr>
            <a:graphicFrameLocks noGrp="1"/>
          </p:cNvGraphicFramePr>
          <p:nvPr/>
        </p:nvGraphicFramePr>
        <p:xfrm>
          <a:off x="8819524" y="985803"/>
          <a:ext cx="3250018" cy="2051623"/>
        </p:xfrm>
        <a:graphic>
          <a:graphicData uri="http://schemas.openxmlformats.org/drawingml/2006/table">
            <a:tbl>
              <a:tblPr firstRow="1" firstCol="1" bandRow="1">
                <a:tableStyleId>{5C22544A-7EE6-4342-B048-85BDC9FD1C3A}</a:tableStyleId>
              </a:tblPr>
              <a:tblGrid>
                <a:gridCol w="1246119">
                  <a:extLst>
                    <a:ext uri="{9D8B030D-6E8A-4147-A177-3AD203B41FA5}">
                      <a16:colId xmlns:a16="http://schemas.microsoft.com/office/drawing/2014/main" val="3095598312"/>
                    </a:ext>
                  </a:extLst>
                </a:gridCol>
                <a:gridCol w="2003899">
                  <a:extLst>
                    <a:ext uri="{9D8B030D-6E8A-4147-A177-3AD203B41FA5}">
                      <a16:colId xmlns:a16="http://schemas.microsoft.com/office/drawing/2014/main" val="3272507364"/>
                    </a:ext>
                  </a:extLst>
                </a:gridCol>
              </a:tblGrid>
              <a:tr h="243205">
                <a:tc>
                  <a:txBody>
                    <a:bodyPr/>
                    <a:lstStyle/>
                    <a:p>
                      <a:pPr marL="0" marR="125730" algn="l">
                        <a:lnSpc>
                          <a:spcPct val="110000"/>
                        </a:lnSpc>
                        <a:spcBef>
                          <a:spcPts val="0"/>
                        </a:spcBef>
                        <a:spcAft>
                          <a:spcPts val="0"/>
                        </a:spcAft>
                      </a:pPr>
                      <a:r>
                        <a:rPr lang="en-US" sz="1100">
                          <a:effectLst/>
                        </a:rPr>
                        <a:t>Weekend</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Dates</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84692237"/>
                  </a:ext>
                </a:extLst>
              </a:tr>
              <a:tr h="255905">
                <a:tc>
                  <a:txBody>
                    <a:bodyPr/>
                    <a:lstStyle/>
                    <a:p>
                      <a:pPr marL="0" marR="125730" algn="l">
                        <a:lnSpc>
                          <a:spcPct val="110000"/>
                        </a:lnSpc>
                        <a:spcBef>
                          <a:spcPts val="0"/>
                        </a:spcBef>
                        <a:spcAft>
                          <a:spcPts val="0"/>
                        </a:spcAft>
                      </a:pPr>
                      <a:r>
                        <a:rPr lang="en-US" sz="1100">
                          <a:effectLst/>
                        </a:rPr>
                        <a:t>Veteran’s Day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11 – November 14</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90760478"/>
                  </a:ext>
                </a:extLst>
              </a:tr>
              <a:tr h="243205">
                <a:tc>
                  <a:txBody>
                    <a:bodyPr/>
                    <a:lstStyle/>
                    <a:p>
                      <a:pPr marL="0" marR="125730" algn="l">
                        <a:lnSpc>
                          <a:spcPct val="110000"/>
                        </a:lnSpc>
                        <a:spcBef>
                          <a:spcPts val="0"/>
                        </a:spcBef>
                        <a:spcAft>
                          <a:spcPts val="0"/>
                        </a:spcAft>
                      </a:pPr>
                      <a:r>
                        <a:rPr lang="en-US" sz="1100">
                          <a:effectLst/>
                        </a:rPr>
                        <a:t>10</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18 – November 21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55989294"/>
                  </a:ext>
                </a:extLst>
              </a:tr>
              <a:tr h="243205">
                <a:tc>
                  <a:txBody>
                    <a:bodyPr/>
                    <a:lstStyle/>
                    <a:p>
                      <a:pPr marL="0" marR="125730" algn="l">
                        <a:lnSpc>
                          <a:spcPct val="110000"/>
                        </a:lnSpc>
                        <a:spcBef>
                          <a:spcPts val="0"/>
                        </a:spcBef>
                        <a:spcAft>
                          <a:spcPts val="0"/>
                        </a:spcAft>
                      </a:pPr>
                      <a:r>
                        <a:rPr lang="en-US" sz="1100">
                          <a:effectLst/>
                        </a:rPr>
                        <a:t>Thanksgiving (No work)</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November 25 – November 28</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8418900"/>
                  </a:ext>
                </a:extLst>
              </a:tr>
              <a:tr h="243205">
                <a:tc>
                  <a:txBody>
                    <a:bodyPr/>
                    <a:lstStyle/>
                    <a:p>
                      <a:pPr marL="0" marR="125730" algn="l">
                        <a:lnSpc>
                          <a:spcPct val="110000"/>
                        </a:lnSpc>
                        <a:spcBef>
                          <a:spcPts val="0"/>
                        </a:spcBef>
                        <a:spcAft>
                          <a:spcPts val="0"/>
                        </a:spcAft>
                      </a:pPr>
                      <a:r>
                        <a:rPr lang="en-US" sz="1100">
                          <a:effectLst/>
                        </a:rPr>
                        <a:t>11</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2 – December 5</a:t>
                      </a:r>
                    </a:p>
                    <a:p>
                      <a:pPr marL="0" marR="125730" algn="l">
                        <a:lnSpc>
                          <a:spcPct val="110000"/>
                        </a:lnSpc>
                        <a:spcBef>
                          <a:spcPts val="0"/>
                        </a:spcBef>
                        <a:spcAft>
                          <a:spcPts val="0"/>
                        </a:spcAft>
                      </a:pPr>
                      <a:r>
                        <a:rPr lang="en-US" sz="1100">
                          <a:effectLst/>
                        </a:rPr>
                        <a:t> </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21690216"/>
                  </a:ext>
                </a:extLst>
              </a:tr>
              <a:tr h="243205">
                <a:tc>
                  <a:txBody>
                    <a:bodyPr/>
                    <a:lstStyle/>
                    <a:p>
                      <a:pPr marL="0" marR="125730" algn="l">
                        <a:lnSpc>
                          <a:spcPct val="110000"/>
                        </a:lnSpc>
                        <a:spcBef>
                          <a:spcPts val="0"/>
                        </a:spcBef>
                        <a:spcAft>
                          <a:spcPts val="0"/>
                        </a:spcAft>
                      </a:pPr>
                      <a:r>
                        <a:rPr lang="en-US" sz="1100">
                          <a:effectLst/>
                        </a:rPr>
                        <a:t>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9 – December 12</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8921643"/>
                  </a:ext>
                </a:extLst>
              </a:tr>
              <a:tr h="243205">
                <a:tc>
                  <a:txBody>
                    <a:bodyPr/>
                    <a:lstStyle/>
                    <a:p>
                      <a:pPr marL="0" marR="125730" algn="l">
                        <a:lnSpc>
                          <a:spcPct val="110000"/>
                        </a:lnSpc>
                        <a:spcBef>
                          <a:spcPts val="0"/>
                        </a:spcBef>
                        <a:spcAft>
                          <a:spcPts val="0"/>
                        </a:spcAft>
                      </a:pPr>
                      <a:r>
                        <a:rPr lang="en-US" sz="1100">
                          <a:effectLst/>
                        </a:rPr>
                        <a:t>13</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125730" algn="l">
                        <a:lnSpc>
                          <a:spcPct val="110000"/>
                        </a:lnSpc>
                        <a:spcBef>
                          <a:spcPts val="0"/>
                        </a:spcBef>
                        <a:spcAft>
                          <a:spcPts val="0"/>
                        </a:spcAft>
                      </a:pPr>
                      <a:r>
                        <a:rPr lang="en-US" sz="1100">
                          <a:effectLst/>
                        </a:rPr>
                        <a:t>December 16 – December 19</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31694312"/>
                  </a:ext>
                </a:extLst>
              </a:tr>
            </a:tbl>
          </a:graphicData>
        </a:graphic>
      </p:graphicFrame>
      <p:sp>
        <p:nvSpPr>
          <p:cNvPr id="11" name="TextBox 10">
            <a:extLst>
              <a:ext uri="{FF2B5EF4-FFF2-40B4-BE49-F238E27FC236}">
                <a16:creationId xmlns:a16="http://schemas.microsoft.com/office/drawing/2014/main" id="{4782D559-7EF7-44D9-BF6F-AC2822FF7008}"/>
              </a:ext>
            </a:extLst>
          </p:cNvPr>
          <p:cNvSpPr txBox="1"/>
          <p:nvPr/>
        </p:nvSpPr>
        <p:spPr>
          <a:xfrm>
            <a:off x="122458" y="985803"/>
            <a:ext cx="5243209" cy="575542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1600"/>
              <a:t>Work will begin at 9pm on Friday night and continue through 6am on Monday morning. As a contingency, the Design-Builder has requested approval to extend work hours as late as 12 noon on Monday. The extension will only be used in the event of an emergency.</a:t>
            </a:r>
            <a:endParaRPr lang="en-US" sz="1600">
              <a:cs typeface="Calibri"/>
            </a:endParaRP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Following Phase 2 Removal, the third and final phase of work will begin to the west of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This work will take place over 4 weekends, beginning on November 18. </a:t>
            </a:r>
          </a:p>
          <a:p>
            <a:endParaRPr lang="en-US" sz="1600"/>
          </a:p>
          <a:p>
            <a:pPr marL="285750" indent="-285750">
              <a:buFont typeface="Arial" panose="020B0604020202020204" pitchFamily="34" charset="0"/>
              <a:buChar char="•"/>
            </a:pPr>
            <a:r>
              <a:rPr lang="en-US" sz="1600"/>
              <a:t>Full closures will be in place at Fairfax Av and San Diego Way</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Eastbound Wilshire will be detoured at La Cienega Bl or San Vicente Bl</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r>
              <a:rPr lang="en-US" sz="1600"/>
              <a:t>Westbound Wilshire will be detoured at Fairfax Av</a:t>
            </a:r>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a:p>
            <a:pPr marL="285750" indent="-285750">
              <a:buFont typeface="Arial" panose="020B0604020202020204" pitchFamily="34" charset="0"/>
              <a:buChar char="•"/>
            </a:pPr>
            <a:endParaRPr lang="en-US" sz="1600"/>
          </a:p>
        </p:txBody>
      </p:sp>
    </p:spTree>
    <p:extLst>
      <p:ext uri="{BB962C8B-B14F-4D97-AF65-F5344CB8AC3E}">
        <p14:creationId xmlns:p14="http://schemas.microsoft.com/office/powerpoint/2010/main" val="2091240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70F1B-A082-4CD4-81F7-60B427C02413}"/>
              </a:ext>
            </a:extLst>
          </p:cNvPr>
          <p:cNvSpPr>
            <a:spLocks noGrp="1"/>
          </p:cNvSpPr>
          <p:nvPr>
            <p:ph type="title"/>
          </p:nvPr>
        </p:nvSpPr>
        <p:spPr/>
        <p:txBody>
          <a:bodyPr/>
          <a:lstStyle/>
          <a:p>
            <a:r>
              <a:rPr lang="en-US"/>
              <a:t>Fairfax Decking Removal – Phase 3 Detour Map</a:t>
            </a:r>
          </a:p>
        </p:txBody>
      </p:sp>
      <p:pic>
        <p:nvPicPr>
          <p:cNvPr id="5" name="Content Placeholder 4">
            <a:extLst>
              <a:ext uri="{FF2B5EF4-FFF2-40B4-BE49-F238E27FC236}">
                <a16:creationId xmlns:a16="http://schemas.microsoft.com/office/drawing/2014/main" id="{C1EA14D8-040D-4C98-887D-F7EDA1F549B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0" y="970289"/>
            <a:ext cx="8200417" cy="5887711"/>
          </a:xfrm>
        </p:spPr>
      </p:pic>
      <p:sp>
        <p:nvSpPr>
          <p:cNvPr id="3" name="TextBox 2">
            <a:extLst>
              <a:ext uri="{FF2B5EF4-FFF2-40B4-BE49-F238E27FC236}">
                <a16:creationId xmlns:a16="http://schemas.microsoft.com/office/drawing/2014/main" id="{28E5D4DC-388F-4A22-9BE0-3DA37A975D24}"/>
              </a:ext>
            </a:extLst>
          </p:cNvPr>
          <p:cNvSpPr txBox="1"/>
          <p:nvPr/>
        </p:nvSpPr>
        <p:spPr>
          <a:xfrm>
            <a:off x="8200417" y="951490"/>
            <a:ext cx="3991583" cy="3970318"/>
          </a:xfrm>
          <a:prstGeom prst="rect">
            <a:avLst/>
          </a:prstGeom>
          <a:noFill/>
        </p:spPr>
        <p:txBody>
          <a:bodyPr wrap="square" rtlCol="0">
            <a:spAutoFit/>
          </a:bodyPr>
          <a:lstStyle/>
          <a:p>
            <a:pPr marL="285750" indent="-285750">
              <a:buFont typeface="Arial" panose="020B0604020202020204" pitchFamily="34" charset="0"/>
              <a:buChar char="•"/>
            </a:pPr>
            <a:r>
              <a:rPr lang="en-US">
                <a:solidFill>
                  <a:srgbClr val="FF0000"/>
                </a:solidFill>
              </a:rPr>
              <a:t>Eastbound Wilshire &gt; Southbound La Cienega Bl &gt; Eastbound Olympic Bl &gt; Northbound La Brea Av &gt; Eastbound Wilshire</a:t>
            </a:r>
          </a:p>
          <a:p>
            <a:pPr marL="285750" indent="-285750">
              <a:buFont typeface="Arial" panose="020B0604020202020204" pitchFamily="34" charset="0"/>
              <a:buChar char="•"/>
            </a:pPr>
            <a:r>
              <a:rPr lang="en-US">
                <a:solidFill>
                  <a:srgbClr val="FF0000"/>
                </a:solidFill>
              </a:rPr>
              <a:t>Eastbound Wilshire &gt; Southbound San Vicente Bl &gt; Northbound La Brea Av &gt; Eastbound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solidFill>
                  <a:srgbClr val="7030A0"/>
                </a:solidFill>
              </a:rPr>
              <a:t>Westbound Wilshire &gt; Southbound Fairfax Av &gt; Northbound San Vicente Bl &gt; Westbound Wilshire</a:t>
            </a:r>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12515991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4520" t="8333" r="1869" b="10539"/>
          <a:stretch>
            <a:fillRect/>
          </a:stretch>
        </p:blipFill>
        <p:spPr bwMode="auto">
          <a:xfrm>
            <a:off x="838200" y="1131995"/>
            <a:ext cx="9957305" cy="48983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7244911" y="1131995"/>
            <a:ext cx="3550594" cy="797668"/>
          </a:xfrm>
          <a:prstGeom prst="wedgeRoundRectCallout">
            <a:avLst>
              <a:gd name="adj1" fmla="val -13710"/>
              <a:gd name="adj2" fmla="val 133232"/>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Excavators and haul trucks will be utilized during backfilling operations.</a:t>
            </a:r>
          </a:p>
        </p:txBody>
      </p:sp>
      <p:sp>
        <p:nvSpPr>
          <p:cNvPr id="6" name="Speech Bubble: Rectangle 5">
            <a:extLst>
              <a:ext uri="{FF2B5EF4-FFF2-40B4-BE49-F238E27FC236}">
                <a16:creationId xmlns:a16="http://schemas.microsoft.com/office/drawing/2014/main" id="{83114F92-2992-42E6-9797-4CD31BF14FDC}"/>
              </a:ext>
            </a:extLst>
          </p:cNvPr>
          <p:cNvSpPr/>
          <p:nvPr/>
        </p:nvSpPr>
        <p:spPr>
          <a:xfrm>
            <a:off x="4215321" y="1131995"/>
            <a:ext cx="2730230" cy="1426379"/>
          </a:xfrm>
          <a:prstGeom prst="wedgeRectCallout">
            <a:avLst>
              <a:gd name="adj1" fmla="val -41498"/>
              <a:gd name="adj2" fmla="val 921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Dozens of trucks will be used each weekend to haul steel, decking panels, and SOE out of the area.</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982494" y="5213226"/>
            <a:ext cx="3939702" cy="817123"/>
          </a:xfrm>
          <a:prstGeom prst="wedgeRectCallout">
            <a:avLst>
              <a:gd name="adj1" fmla="val 34691"/>
              <a:gd name="adj2" fmla="val -1744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Large cranes and other heavy equipment will lift the steel beams and deck panels out of the ground.</a:t>
            </a:r>
          </a:p>
        </p:txBody>
      </p:sp>
    </p:spTree>
    <p:extLst>
      <p:ext uri="{BB962C8B-B14F-4D97-AF65-F5344CB8AC3E}">
        <p14:creationId xmlns:p14="http://schemas.microsoft.com/office/powerpoint/2010/main" val="33206658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48B66BE-6197-478C-8357-2DDDBD62E1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119" t="5695" r="22881" b="26781"/>
          <a:stretch>
            <a:fillRect/>
          </a:stretch>
        </p:blipFill>
        <p:spPr bwMode="auto">
          <a:xfrm>
            <a:off x="312272" y="966672"/>
            <a:ext cx="10877144" cy="57263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a:t>
            </a:r>
          </a:p>
        </p:txBody>
      </p:sp>
      <p:sp>
        <p:nvSpPr>
          <p:cNvPr id="3" name="Speech Bubble: Rectangle with Corners Rounded 2">
            <a:extLst>
              <a:ext uri="{FF2B5EF4-FFF2-40B4-BE49-F238E27FC236}">
                <a16:creationId xmlns:a16="http://schemas.microsoft.com/office/drawing/2014/main" id="{12A69F5C-7AB3-4156-89D6-8728589D7EAC}"/>
              </a:ext>
            </a:extLst>
          </p:cNvPr>
          <p:cNvSpPr/>
          <p:nvPr/>
        </p:nvSpPr>
        <p:spPr>
          <a:xfrm>
            <a:off x="3993754" y="1131995"/>
            <a:ext cx="3842948" cy="1630660"/>
          </a:xfrm>
          <a:prstGeom prst="wedgeRoundRectCallout">
            <a:avLst>
              <a:gd name="adj1" fmla="val 95642"/>
              <a:gd name="adj2" fmla="val 5985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Following decking removal, steel beams and SOE haul out, and backfilling and utility placement, a new street surface will be placed from curb to curb.</a:t>
            </a:r>
          </a:p>
        </p:txBody>
      </p:sp>
      <p:sp>
        <p:nvSpPr>
          <p:cNvPr id="7" name="Speech Bubble: Rectangle 6">
            <a:extLst>
              <a:ext uri="{FF2B5EF4-FFF2-40B4-BE49-F238E27FC236}">
                <a16:creationId xmlns:a16="http://schemas.microsoft.com/office/drawing/2014/main" id="{CA3DB1F0-41F5-4DC6-B22B-6CA1E9A51BC6}"/>
              </a:ext>
            </a:extLst>
          </p:cNvPr>
          <p:cNvSpPr/>
          <p:nvPr/>
        </p:nvSpPr>
        <p:spPr>
          <a:xfrm>
            <a:off x="2156298" y="5602333"/>
            <a:ext cx="3939702" cy="817123"/>
          </a:xfrm>
          <a:prstGeom prst="wedgeRectCallout">
            <a:avLst>
              <a:gd name="adj1" fmla="val 77160"/>
              <a:gd name="adj2" fmla="val -24464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Work will progress east to west, from one weekend to the next.</a:t>
            </a:r>
          </a:p>
        </p:txBody>
      </p:sp>
    </p:spTree>
    <p:extLst>
      <p:ext uri="{BB962C8B-B14F-4D97-AF65-F5344CB8AC3E}">
        <p14:creationId xmlns:p14="http://schemas.microsoft.com/office/powerpoint/2010/main" val="2393117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La Brea Station – Decking Removal Equipment</a:t>
            </a:r>
          </a:p>
        </p:txBody>
      </p:sp>
      <p:sp>
        <p:nvSpPr>
          <p:cNvPr id="3" name="Content Placeholder 2">
            <a:extLst>
              <a:ext uri="{FF2B5EF4-FFF2-40B4-BE49-F238E27FC236}">
                <a16:creationId xmlns:a16="http://schemas.microsoft.com/office/drawing/2014/main" id="{258CD361-CCD6-456A-8DA8-9EB9294E7EB2}"/>
              </a:ext>
            </a:extLst>
          </p:cNvPr>
          <p:cNvSpPr>
            <a:spLocks noGrp="1"/>
          </p:cNvSpPr>
          <p:nvPr>
            <p:ph sz="half" idx="2"/>
          </p:nvPr>
        </p:nvSpPr>
        <p:spPr>
          <a:xfrm>
            <a:off x="157263" y="1171823"/>
            <a:ext cx="4276715" cy="4889930"/>
          </a:xfrm>
        </p:spPr>
        <p:txBody>
          <a:bodyPr>
            <a:noAutofit/>
          </a:bodyPr>
          <a:lstStyle/>
          <a:p>
            <a:pPr marL="0" indent="0">
              <a:buNone/>
            </a:pPr>
            <a:r>
              <a:rPr lang="en-US" b="1"/>
              <a:t>Aboveground</a:t>
            </a:r>
          </a:p>
          <a:p>
            <a:pPr>
              <a:spcBef>
                <a:spcPts val="0"/>
              </a:spcBef>
              <a:buFont typeface="Arial" panose="020B0604020202020204" pitchFamily="34" charset="0"/>
              <a:buChar char="•"/>
            </a:pPr>
            <a:r>
              <a:rPr lang="en-US" sz="1800"/>
              <a:t>Cranes</a:t>
            </a:r>
          </a:p>
          <a:p>
            <a:pPr>
              <a:buFont typeface="Arial" panose="020B0604020202020204" pitchFamily="34" charset="0"/>
              <a:buChar char="•"/>
            </a:pPr>
            <a:r>
              <a:rPr lang="en-US" sz="1800"/>
              <a:t>Haul trucks, dump trucks</a:t>
            </a:r>
          </a:p>
          <a:p>
            <a:pPr>
              <a:buFont typeface="Arial" panose="020B0604020202020204" pitchFamily="34" charset="0"/>
              <a:buChar char="•"/>
            </a:pPr>
            <a:r>
              <a:rPr lang="en-US" sz="1800"/>
              <a:t>Concrete pump</a:t>
            </a:r>
          </a:p>
          <a:p>
            <a:pPr>
              <a:buFont typeface="Arial" panose="020B0604020202020204" pitchFamily="34" charset="0"/>
              <a:buChar char="•"/>
            </a:pPr>
            <a:r>
              <a:rPr lang="en-US" sz="1800"/>
              <a:t>Loaders</a:t>
            </a:r>
          </a:p>
          <a:p>
            <a:pPr>
              <a:buFont typeface="Arial" panose="020B0604020202020204" pitchFamily="34" charset="0"/>
              <a:buChar char="•"/>
            </a:pPr>
            <a:r>
              <a:rPr lang="en-US" sz="1800"/>
              <a:t>Saw cutter, jackhammer</a:t>
            </a:r>
          </a:p>
          <a:p>
            <a:pPr>
              <a:buFont typeface="Arial" panose="020B0604020202020204" pitchFamily="34" charset="0"/>
              <a:buChar char="•"/>
            </a:pPr>
            <a:r>
              <a:rPr lang="en-US" sz="1800"/>
              <a:t>Vibrator, roller</a:t>
            </a:r>
          </a:p>
          <a:p>
            <a:pPr marL="0" indent="0">
              <a:buNone/>
            </a:pPr>
            <a:r>
              <a:rPr lang="en-US" b="1"/>
              <a:t>Belowground</a:t>
            </a:r>
          </a:p>
          <a:p>
            <a:pPr>
              <a:spcBef>
                <a:spcPts val="0"/>
              </a:spcBef>
              <a:buFont typeface="Arial" panose="020B0604020202020204" pitchFamily="34" charset="0"/>
              <a:buChar char="•"/>
            </a:pPr>
            <a:r>
              <a:rPr lang="en-US" sz="1800"/>
              <a:t>Compact excavators</a:t>
            </a:r>
          </a:p>
          <a:p>
            <a:pPr>
              <a:buFont typeface="Arial" panose="020B0604020202020204" pitchFamily="34" charset="0"/>
              <a:buChar char="•"/>
            </a:pPr>
            <a:r>
              <a:rPr lang="en-US" sz="1800"/>
              <a:t>Compact bulldozers</a:t>
            </a:r>
          </a:p>
          <a:p>
            <a:pPr>
              <a:buFont typeface="Arial" panose="020B0604020202020204" pitchFamily="34" charset="0"/>
              <a:buChar char="•"/>
            </a:pPr>
            <a:r>
              <a:rPr lang="en-US" sz="1800"/>
              <a:t>Man lifts, forklifts</a:t>
            </a:r>
          </a:p>
          <a:p>
            <a:pPr>
              <a:buFont typeface="Arial" panose="020B0604020202020204" pitchFamily="34" charset="0"/>
              <a:buChar char="•"/>
            </a:pPr>
            <a:r>
              <a:rPr lang="en-US" sz="1800"/>
              <a:t>Graders</a:t>
            </a:r>
          </a:p>
          <a:p>
            <a:pPr>
              <a:buFont typeface="Arial" panose="020B0604020202020204" pitchFamily="34" charset="0"/>
              <a:buChar char="•"/>
            </a:pPr>
            <a:r>
              <a:rPr lang="en-US" sz="1800"/>
              <a:t>Loaders</a:t>
            </a:r>
          </a:p>
        </p:txBody>
      </p:sp>
      <p:pic>
        <p:nvPicPr>
          <p:cNvPr id="4" name="Picture 6">
            <a:extLst>
              <a:ext uri="{FF2B5EF4-FFF2-40B4-BE49-F238E27FC236}">
                <a16:creationId xmlns:a16="http://schemas.microsoft.com/office/drawing/2014/main" id="{0C0E8948-8F06-4D95-849F-D4A846FA52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l="4520" t="8333" r="1869" b="10539"/>
          <a:stretch>
            <a:fillRect/>
          </a:stretch>
        </p:blipFill>
        <p:spPr bwMode="auto">
          <a:xfrm>
            <a:off x="4433978" y="1316328"/>
            <a:ext cx="7425662" cy="43346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7698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p:txBody>
          <a:bodyPr/>
          <a:lstStyle/>
          <a:p>
            <a:r>
              <a:rPr lang="en-US"/>
              <a:t>Fairfax Station – Decking Removal Schedule</a:t>
            </a:r>
          </a:p>
        </p:txBody>
      </p:sp>
      <p:sp>
        <p:nvSpPr>
          <p:cNvPr id="3" name="TextBox 2">
            <a:extLst>
              <a:ext uri="{FF2B5EF4-FFF2-40B4-BE49-F238E27FC236}">
                <a16:creationId xmlns:a16="http://schemas.microsoft.com/office/drawing/2014/main" id="{2877C3D5-8771-4FAE-963F-F477D240A4E8}"/>
              </a:ext>
            </a:extLst>
          </p:cNvPr>
          <p:cNvSpPr txBox="1"/>
          <p:nvPr/>
        </p:nvSpPr>
        <p:spPr>
          <a:xfrm>
            <a:off x="9786026" y="496111"/>
            <a:ext cx="2334638" cy="369332"/>
          </a:xfrm>
          <a:prstGeom prst="rect">
            <a:avLst/>
          </a:prstGeom>
          <a:noFill/>
        </p:spPr>
        <p:txBody>
          <a:bodyPr wrap="square" rtlCol="0">
            <a:spAutoFit/>
          </a:bodyPr>
          <a:lstStyle/>
          <a:p>
            <a:r>
              <a:rPr lang="en-US"/>
              <a:t>* Subject to Change</a:t>
            </a:r>
          </a:p>
        </p:txBody>
      </p:sp>
      <p:sp>
        <p:nvSpPr>
          <p:cNvPr id="6" name="TextBox 5">
            <a:extLst>
              <a:ext uri="{FF2B5EF4-FFF2-40B4-BE49-F238E27FC236}">
                <a16:creationId xmlns:a16="http://schemas.microsoft.com/office/drawing/2014/main" id="{D6C38A91-0FDD-4ECD-BB5C-9B3E2A484A28}"/>
              </a:ext>
            </a:extLst>
          </p:cNvPr>
          <p:cNvSpPr txBox="1"/>
          <p:nvPr/>
        </p:nvSpPr>
        <p:spPr>
          <a:xfrm>
            <a:off x="4128403" y="5822877"/>
            <a:ext cx="7662984" cy="1015663"/>
          </a:xfrm>
          <a:prstGeom prst="rect">
            <a:avLst/>
          </a:prstGeom>
          <a:noFill/>
        </p:spPr>
        <p:txBody>
          <a:bodyPr wrap="square" rtlCol="0">
            <a:spAutoFit/>
          </a:bodyPr>
          <a:lstStyle/>
          <a:p>
            <a:r>
              <a:rPr lang="en-US" sz="2000"/>
              <a:t>Decking removal will begin at 9pm on Friday and continue until Monday at 6am during 10 weekends between September 9, 2022 through December 19, 2022.</a:t>
            </a:r>
          </a:p>
        </p:txBody>
      </p:sp>
      <p:pic>
        <p:nvPicPr>
          <p:cNvPr id="4" name="Picture 6">
            <a:extLst>
              <a:ext uri="{FF2B5EF4-FFF2-40B4-BE49-F238E27FC236}">
                <a16:creationId xmlns:a16="http://schemas.microsoft.com/office/drawing/2014/main" id="{96599872-9DC6-4F97-AF62-2C356FC45F7F}"/>
              </a:ext>
            </a:extLst>
          </p:cNvPr>
          <p:cNvPicPr>
            <a:picLocks noChangeAspect="1"/>
          </p:cNvPicPr>
          <p:nvPr/>
        </p:nvPicPr>
        <p:blipFill>
          <a:blip r:embed="rId2"/>
          <a:stretch>
            <a:fillRect/>
          </a:stretch>
        </p:blipFill>
        <p:spPr>
          <a:xfrm>
            <a:off x="50182" y="1294523"/>
            <a:ext cx="12091636" cy="4491977"/>
          </a:xfrm>
          <a:prstGeom prst="rect">
            <a:avLst/>
          </a:prstGeom>
        </p:spPr>
      </p:pic>
    </p:spTree>
    <p:extLst>
      <p:ext uri="{BB962C8B-B14F-4D97-AF65-F5344CB8AC3E}">
        <p14:creationId xmlns:p14="http://schemas.microsoft.com/office/powerpoint/2010/main" val="27525162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10515600" cy="569151"/>
          </a:xfrm>
        </p:spPr>
        <p:txBody>
          <a:bodyPr/>
          <a:lstStyle/>
          <a:p>
            <a:r>
              <a:rPr lang="en-US"/>
              <a:t>Fairfax Station – Decking Removal Sequence (Part 1)</a:t>
            </a:r>
          </a:p>
        </p:txBody>
      </p:sp>
      <p:graphicFrame>
        <p:nvGraphicFramePr>
          <p:cNvPr id="5" name="Table 4">
            <a:extLst>
              <a:ext uri="{FF2B5EF4-FFF2-40B4-BE49-F238E27FC236}">
                <a16:creationId xmlns:a16="http://schemas.microsoft.com/office/drawing/2014/main" id="{A656613F-CF5E-4895-A6A5-32ABD6D5D8C9}"/>
              </a:ext>
            </a:extLst>
          </p:cNvPr>
          <p:cNvGraphicFramePr>
            <a:graphicFrameLocks noGrp="1"/>
          </p:cNvGraphicFramePr>
          <p:nvPr/>
        </p:nvGraphicFramePr>
        <p:xfrm>
          <a:off x="611552" y="1214518"/>
          <a:ext cx="10397922" cy="3085617"/>
        </p:xfrm>
        <a:graphic>
          <a:graphicData uri="http://schemas.openxmlformats.org/drawingml/2006/table">
            <a:tbl>
              <a:tblPr firstRow="1" bandRow="1">
                <a:tableStyleId>{5C22544A-7EE6-4342-B048-85BDC9FD1C3A}</a:tableStyleId>
              </a:tblPr>
              <a:tblGrid>
                <a:gridCol w="7734781">
                  <a:extLst>
                    <a:ext uri="{9D8B030D-6E8A-4147-A177-3AD203B41FA5}">
                      <a16:colId xmlns:a16="http://schemas.microsoft.com/office/drawing/2014/main" val="4016837201"/>
                    </a:ext>
                  </a:extLst>
                </a:gridCol>
                <a:gridCol w="2663141">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647217">
                <a:tc>
                  <a:txBody>
                    <a:bodyPr/>
                    <a:lstStyle/>
                    <a:p>
                      <a:pPr lvl="0">
                        <a:buNone/>
                      </a:pPr>
                      <a:r>
                        <a:rPr lang="en-US" sz="2000" b="0" i="0" u="none" strike="noStrike" noProof="0">
                          <a:latin typeface="Calibri"/>
                        </a:rPr>
                        <a:t>Design-builder begins to remove de</a:t>
                      </a:r>
                      <a:r>
                        <a:rPr lang="en-US" sz="2000" b="0" i="0" u="none" strike="noStrike" noProof="0"/>
                        <a:t>ck panels along Wilshire Blvd.</a:t>
                      </a:r>
                      <a:endParaRPr lang="en-US"/>
                    </a:p>
                  </a:txBody>
                  <a:tcPr/>
                </a:tc>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Once road is closed to traffic (9pm)</a:t>
                      </a:r>
                    </a:p>
                  </a:txBody>
                  <a:tcPr/>
                </a:tc>
                <a:extLst>
                  <a:ext uri="{0D108BD9-81ED-4DB2-BD59-A6C34878D82A}">
                    <a16:rowId xmlns:a16="http://schemas.microsoft.com/office/drawing/2014/main" val="178420153"/>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t>Crews begin removing steel beams and support for excavation above the station</a:t>
                      </a:r>
                    </a:p>
                    <a:p>
                      <a:pPr lvl="0">
                        <a:buNone/>
                      </a:pPr>
                      <a:endParaRPr lang="en-US" sz="2000" b="0" i="0" u="none" strike="noStrike" noProof="0">
                        <a:latin typeface="Calibri"/>
                      </a:endParaRPr>
                    </a:p>
                  </a:txBody>
                  <a:tcPr/>
                </a:tc>
                <a:tc>
                  <a:txBody>
                    <a:bodyPr/>
                    <a:lstStyle/>
                    <a:p>
                      <a:pPr lvl="0">
                        <a:buNone/>
                      </a:pPr>
                      <a:r>
                        <a:rPr lang="en-US" sz="2000"/>
                        <a:t>All day Saturday</a:t>
                      </a:r>
                    </a:p>
                  </a:txBody>
                  <a:tcPr/>
                </a:tc>
                <a:extLst>
                  <a:ext uri="{0D108BD9-81ED-4DB2-BD59-A6C34878D82A}">
                    <a16:rowId xmlns:a16="http://schemas.microsoft.com/office/drawing/2014/main" val="4258015111"/>
                  </a:ext>
                </a:extLst>
              </a:tr>
              <a:tr h="370840">
                <a:tc>
                  <a:txBody>
                    <a:bodyPr/>
                    <a:lstStyle/>
                    <a:p>
                      <a:pPr marL="0" marR="0" lvl="0" indent="0" algn="l">
                        <a:lnSpc>
                          <a:spcPct val="90000"/>
                        </a:lnSpc>
                        <a:spcBef>
                          <a:spcPts val="1000"/>
                        </a:spcBef>
                        <a:spcAft>
                          <a:spcPts val="0"/>
                        </a:spcAft>
                        <a:buClr>
                          <a:srgbClr val="000000"/>
                        </a:buClr>
                        <a:buNone/>
                      </a:pPr>
                      <a:r>
                        <a:rPr lang="en-US" sz="2000" b="0" i="0" u="none" strike="noStrike" noProof="0">
                          <a:latin typeface="Calibri"/>
                        </a:rPr>
                        <a:t>Utilities will be relocated as needed. Trucks loaded with backfilling materials will be staged around the deck openings.</a:t>
                      </a:r>
                    </a:p>
                  </a:txBody>
                  <a:tcPr/>
                </a:tc>
                <a:tc>
                  <a:txBody>
                    <a:bodyPr/>
                    <a:lstStyle/>
                    <a:p>
                      <a:pPr lvl="0">
                        <a:buNone/>
                      </a:pPr>
                      <a:r>
                        <a:rPr lang="en-US" sz="2000"/>
                        <a:t>Saturday</a:t>
                      </a:r>
                    </a:p>
                  </a:txBody>
                  <a:tcPr/>
                </a:tc>
                <a:extLst>
                  <a:ext uri="{0D108BD9-81ED-4DB2-BD59-A6C34878D82A}">
                    <a16:rowId xmlns:a16="http://schemas.microsoft.com/office/drawing/2014/main" val="1873591116"/>
                  </a:ext>
                </a:extLst>
              </a:tr>
              <a:tr h="370839">
                <a:tc>
                  <a:txBody>
                    <a:bodyPr/>
                    <a:lstStyle/>
                    <a:p>
                      <a:pPr lvl="0">
                        <a:buNone/>
                      </a:pPr>
                      <a:r>
                        <a:rPr lang="en-US" sz="2000" b="0" i="0" u="none" strike="noStrike" noProof="0">
                          <a:latin typeface="Calibri"/>
                        </a:rPr>
                        <a:t>Testing and quality assurance conclude prior to asphalt placement </a:t>
                      </a:r>
                      <a:endParaRPr lang="en-US"/>
                    </a:p>
                  </a:txBody>
                  <a:tcPr/>
                </a:tc>
                <a:tc>
                  <a:txBody>
                    <a:bodyPr/>
                    <a:lstStyle/>
                    <a:p>
                      <a:pPr lvl="0" algn="l">
                        <a:lnSpc>
                          <a:spcPct val="100000"/>
                        </a:lnSpc>
                        <a:spcBef>
                          <a:spcPts val="0"/>
                        </a:spcBef>
                        <a:spcAft>
                          <a:spcPts val="0"/>
                        </a:spcAft>
                        <a:buNone/>
                      </a:pPr>
                      <a:r>
                        <a:rPr lang="en-US" sz="2000" b="0" i="0" u="none" strike="noStrike" noProof="0">
                          <a:latin typeface="Calibri"/>
                        </a:rPr>
                        <a:t>All day Sunday</a:t>
                      </a:r>
                    </a:p>
                  </a:txBody>
                  <a:tcPr/>
                </a:tc>
                <a:extLst>
                  <a:ext uri="{0D108BD9-81ED-4DB2-BD59-A6C34878D82A}">
                    <a16:rowId xmlns:a16="http://schemas.microsoft.com/office/drawing/2014/main" val="1636913090"/>
                  </a:ext>
                </a:extLst>
              </a:tr>
            </a:tbl>
          </a:graphicData>
        </a:graphic>
      </p:graphicFrame>
    </p:spTree>
    <p:extLst>
      <p:ext uri="{BB962C8B-B14F-4D97-AF65-F5344CB8AC3E}">
        <p14:creationId xmlns:p14="http://schemas.microsoft.com/office/powerpoint/2010/main" val="30563324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6F77D-0E21-4462-97D9-D41E0F957D15}"/>
              </a:ext>
            </a:extLst>
          </p:cNvPr>
          <p:cNvSpPr>
            <a:spLocks noGrp="1"/>
          </p:cNvSpPr>
          <p:nvPr>
            <p:ph type="title"/>
          </p:nvPr>
        </p:nvSpPr>
        <p:spPr>
          <a:xfrm>
            <a:off x="560802" y="206101"/>
            <a:ext cx="9189374" cy="569151"/>
          </a:xfrm>
        </p:spPr>
        <p:txBody>
          <a:bodyPr/>
          <a:lstStyle/>
          <a:p>
            <a:r>
              <a:rPr lang="en-US"/>
              <a:t>Fairfax Station – Decking Removal Sequence (Part 2)</a:t>
            </a:r>
          </a:p>
        </p:txBody>
      </p:sp>
      <p:graphicFrame>
        <p:nvGraphicFramePr>
          <p:cNvPr id="4" name="Table 4">
            <a:extLst>
              <a:ext uri="{FF2B5EF4-FFF2-40B4-BE49-F238E27FC236}">
                <a16:creationId xmlns:a16="http://schemas.microsoft.com/office/drawing/2014/main" id="{3EC367B1-92BE-477D-A73B-1386EA5CCCF0}"/>
              </a:ext>
            </a:extLst>
          </p:cNvPr>
          <p:cNvGraphicFramePr>
            <a:graphicFrameLocks noGrp="1"/>
          </p:cNvGraphicFramePr>
          <p:nvPr/>
        </p:nvGraphicFramePr>
        <p:xfrm>
          <a:off x="659780" y="1291682"/>
          <a:ext cx="10664776" cy="3169920"/>
        </p:xfrm>
        <a:graphic>
          <a:graphicData uri="http://schemas.openxmlformats.org/drawingml/2006/table">
            <a:tbl>
              <a:tblPr firstRow="1" bandRow="1">
                <a:tableStyleId>{5C22544A-7EE6-4342-B048-85BDC9FD1C3A}</a:tableStyleId>
              </a:tblPr>
              <a:tblGrid>
                <a:gridCol w="5332388">
                  <a:extLst>
                    <a:ext uri="{9D8B030D-6E8A-4147-A177-3AD203B41FA5}">
                      <a16:colId xmlns:a16="http://schemas.microsoft.com/office/drawing/2014/main" val="4016837201"/>
                    </a:ext>
                  </a:extLst>
                </a:gridCol>
                <a:gridCol w="5332388">
                  <a:extLst>
                    <a:ext uri="{9D8B030D-6E8A-4147-A177-3AD203B41FA5}">
                      <a16:colId xmlns:a16="http://schemas.microsoft.com/office/drawing/2014/main" val="2931140011"/>
                    </a:ext>
                  </a:extLst>
                </a:gridCol>
              </a:tblGrid>
              <a:tr h="370840">
                <a:tc>
                  <a:txBody>
                    <a:bodyPr/>
                    <a:lstStyle/>
                    <a:p>
                      <a:r>
                        <a:rPr lang="en-US" sz="2400"/>
                        <a:t>Activity</a:t>
                      </a:r>
                    </a:p>
                  </a:txBody>
                  <a:tcPr/>
                </a:tc>
                <a:tc>
                  <a:txBody>
                    <a:bodyPr/>
                    <a:lstStyle/>
                    <a:p>
                      <a:r>
                        <a:rPr lang="en-US" sz="2400"/>
                        <a:t>Occurs</a:t>
                      </a:r>
                    </a:p>
                  </a:txBody>
                  <a:tcPr/>
                </a:tc>
                <a:extLst>
                  <a:ext uri="{0D108BD9-81ED-4DB2-BD59-A6C34878D82A}">
                    <a16:rowId xmlns:a16="http://schemas.microsoft.com/office/drawing/2014/main" val="1764239059"/>
                  </a:ext>
                </a:extLst>
              </a:tr>
              <a:tr h="370840">
                <a:tc>
                  <a:txBody>
                    <a:bodyPr/>
                    <a:lstStyle/>
                    <a:p>
                      <a:pPr lvl="0">
                        <a:buNone/>
                      </a:pPr>
                      <a:r>
                        <a:rPr lang="en-US" sz="2000" b="0" i="0" u="none" strike="noStrike" noProof="0">
                          <a:latin typeface="Calibri"/>
                        </a:rPr>
                        <a:t>Asphalt placement</a:t>
                      </a:r>
                      <a:endParaRPr lang="en-US" sz="2000"/>
                    </a:p>
                  </a:txBody>
                  <a:tcPr/>
                </a:tc>
                <a:tc>
                  <a:txBody>
                    <a:bodyPr/>
                    <a:lstStyle/>
                    <a:p>
                      <a:pPr lvl="0">
                        <a:buNone/>
                      </a:pPr>
                      <a:r>
                        <a:rPr lang="en-US" sz="2000" b="0" i="0" u="none" strike="noStrike" noProof="0">
                          <a:latin typeface="Calibri"/>
                        </a:rPr>
                        <a:t>Begins after backfilling (asphalt </a:t>
                      </a:r>
                      <a:r>
                        <a:rPr lang="en-US" sz="2000" b="0" i="0" u="none" strike="noStrike" noProof="0"/>
                        <a:t>requires approximately four hours to cure/cool before it can carry weigh)</a:t>
                      </a:r>
                      <a:endParaRPr lang="en-US" sz="2000"/>
                    </a:p>
                  </a:txBody>
                  <a:tcPr/>
                </a:tc>
                <a:extLst>
                  <a:ext uri="{0D108BD9-81ED-4DB2-BD59-A6C34878D82A}">
                    <a16:rowId xmlns:a16="http://schemas.microsoft.com/office/drawing/2014/main" val="178420153"/>
                  </a:ext>
                </a:extLst>
              </a:tr>
              <a:tr h="370840">
                <a:tc>
                  <a:txBody>
                    <a:bodyPr/>
                    <a:lstStyle/>
                    <a:p>
                      <a:pPr lvl="0">
                        <a:buNone/>
                      </a:pPr>
                      <a:r>
                        <a:rPr lang="en-US" sz="2000" b="0" i="0" u="none" strike="noStrike" noProof="0">
                          <a:latin typeface="Calibri"/>
                        </a:rPr>
                        <a:t>City agencies test asphalt to ensure that it will be safe for commuters</a:t>
                      </a:r>
                      <a:endParaRPr lang="en-US" sz="2000"/>
                    </a:p>
                  </a:txBody>
                  <a:tcPr/>
                </a:tc>
                <a:tc>
                  <a:txBody>
                    <a:bodyPr/>
                    <a:lstStyle/>
                    <a:p>
                      <a:r>
                        <a:rPr lang="en-US" sz="2000"/>
                        <a:t>After curing</a:t>
                      </a:r>
                    </a:p>
                  </a:txBody>
                  <a:tcPr/>
                </a:tc>
                <a:extLst>
                  <a:ext uri="{0D108BD9-81ED-4DB2-BD59-A6C34878D82A}">
                    <a16:rowId xmlns:a16="http://schemas.microsoft.com/office/drawing/2014/main" val="4258015111"/>
                  </a:ext>
                </a:extLst>
              </a:tr>
              <a:tr h="370840">
                <a:tc>
                  <a:txBody>
                    <a:bodyPr/>
                    <a:lstStyle/>
                    <a:p>
                      <a:pPr lvl="0">
                        <a:buNone/>
                      </a:pPr>
                      <a:r>
                        <a:rPr lang="en-US" sz="2000" b="0" i="0" u="none" strike="noStrike" noProof="0">
                          <a:latin typeface="Calibri"/>
                        </a:rPr>
                        <a:t>The final steps of decking removal includes </a:t>
                      </a:r>
                      <a:r>
                        <a:rPr lang="en-US" sz="2000" b="0" i="0" u="none" strike="noStrike" noProof="0"/>
                        <a:t>striping, removing traffic control devices, and opening the road</a:t>
                      </a:r>
                      <a:endParaRPr lang="en-US" sz="2000"/>
                    </a:p>
                  </a:txBody>
                  <a:tcPr/>
                </a:tc>
                <a:tc>
                  <a:txBody>
                    <a:bodyPr/>
                    <a:lstStyle/>
                    <a:p>
                      <a:r>
                        <a:rPr lang="en-US" sz="2000"/>
                        <a:t>Sunday night and Monday morning</a:t>
                      </a:r>
                    </a:p>
                  </a:txBody>
                  <a:tcPr/>
                </a:tc>
                <a:extLst>
                  <a:ext uri="{0D108BD9-81ED-4DB2-BD59-A6C34878D82A}">
                    <a16:rowId xmlns:a16="http://schemas.microsoft.com/office/drawing/2014/main" val="1873591116"/>
                  </a:ext>
                </a:extLst>
              </a:tr>
            </a:tbl>
          </a:graphicData>
        </a:graphic>
      </p:graphicFrame>
    </p:spTree>
    <p:extLst>
      <p:ext uri="{BB962C8B-B14F-4D97-AF65-F5344CB8AC3E}">
        <p14:creationId xmlns:p14="http://schemas.microsoft.com/office/powerpoint/2010/main" val="28153360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D5F9D-DAE3-40A9-9D30-33B8B670A52F}"/>
              </a:ext>
            </a:extLst>
          </p:cNvPr>
          <p:cNvSpPr>
            <a:spLocks noGrp="1"/>
          </p:cNvSpPr>
          <p:nvPr>
            <p:ph type="title"/>
          </p:nvPr>
        </p:nvSpPr>
        <p:spPr/>
        <p:txBody>
          <a:bodyPr/>
          <a:lstStyle/>
          <a:p>
            <a:r>
              <a:rPr lang="en-US"/>
              <a:t>Outreach Schedule</a:t>
            </a:r>
          </a:p>
        </p:txBody>
      </p:sp>
      <p:graphicFrame>
        <p:nvGraphicFramePr>
          <p:cNvPr id="9" name="Table 4">
            <a:extLst>
              <a:ext uri="{FF2B5EF4-FFF2-40B4-BE49-F238E27FC236}">
                <a16:creationId xmlns:a16="http://schemas.microsoft.com/office/drawing/2014/main" id="{256624DC-EAB0-4A59-80FF-295062906594}"/>
              </a:ext>
            </a:extLst>
          </p:cNvPr>
          <p:cNvGraphicFramePr>
            <a:graphicFrameLocks noGrp="1"/>
          </p:cNvGraphicFramePr>
          <p:nvPr/>
        </p:nvGraphicFramePr>
        <p:xfrm>
          <a:off x="267126" y="1104973"/>
          <a:ext cx="11609798" cy="4974151"/>
        </p:xfrm>
        <a:graphic>
          <a:graphicData uri="http://schemas.openxmlformats.org/drawingml/2006/table">
            <a:tbl>
              <a:tblPr firstRow="1" bandRow="1">
                <a:tableStyleId>{5C22544A-7EE6-4342-B048-85BDC9FD1C3A}</a:tableStyleId>
              </a:tblPr>
              <a:tblGrid>
                <a:gridCol w="7925276">
                  <a:extLst>
                    <a:ext uri="{9D8B030D-6E8A-4147-A177-3AD203B41FA5}">
                      <a16:colId xmlns:a16="http://schemas.microsoft.com/office/drawing/2014/main" val="4016837201"/>
                    </a:ext>
                  </a:extLst>
                </a:gridCol>
                <a:gridCol w="3684522">
                  <a:extLst>
                    <a:ext uri="{9D8B030D-6E8A-4147-A177-3AD203B41FA5}">
                      <a16:colId xmlns:a16="http://schemas.microsoft.com/office/drawing/2014/main" val="2931140011"/>
                    </a:ext>
                  </a:extLst>
                </a:gridCol>
              </a:tblGrid>
              <a:tr h="523022">
                <a:tc>
                  <a:txBody>
                    <a:bodyPr/>
                    <a:lstStyle/>
                    <a:p>
                      <a:r>
                        <a:rPr lang="en-US" sz="2400"/>
                        <a:t>Outreach</a:t>
                      </a:r>
                    </a:p>
                  </a:txBody>
                  <a:tcPr/>
                </a:tc>
                <a:tc>
                  <a:txBody>
                    <a:bodyPr/>
                    <a:lstStyle/>
                    <a:p>
                      <a:r>
                        <a:rPr lang="en-US" sz="2400"/>
                        <a:t>Occurs</a:t>
                      </a:r>
                    </a:p>
                  </a:txBody>
                  <a:tcPr/>
                </a:tc>
                <a:extLst>
                  <a:ext uri="{0D108BD9-81ED-4DB2-BD59-A6C34878D82A}">
                    <a16:rowId xmlns:a16="http://schemas.microsoft.com/office/drawing/2014/main" val="1764239059"/>
                  </a:ext>
                </a:extLst>
              </a:tr>
              <a:tr h="435852">
                <a:tc>
                  <a:txBody>
                    <a:bodyPr/>
                    <a:lstStyle/>
                    <a:p>
                      <a:pPr marL="0" indent="0">
                        <a:spcBef>
                          <a:spcPts val="0"/>
                        </a:spcBef>
                        <a:buFont typeface="System Font Regular"/>
                        <a:buNone/>
                      </a:pPr>
                      <a:r>
                        <a:rPr lang="en-US" sz="1900"/>
                        <a:t>STS and Metro discusses closures with Council District 5.</a:t>
                      </a:r>
                    </a:p>
                  </a:txBody>
                  <a:tcPr/>
                </a:tc>
                <a:tc>
                  <a:txBody>
                    <a:bodyPr/>
                    <a:lstStyle/>
                    <a:p>
                      <a:pPr marL="0" indent="0">
                        <a:buFont typeface="System Font Regular"/>
                        <a:buNone/>
                      </a:pPr>
                      <a:r>
                        <a:rPr lang="en-US" sz="1900"/>
                        <a:t>May 2022</a:t>
                      </a:r>
                    </a:p>
                  </a:txBody>
                  <a:tcPr/>
                </a:tc>
                <a:extLst>
                  <a:ext uri="{0D108BD9-81ED-4DB2-BD59-A6C34878D82A}">
                    <a16:rowId xmlns:a16="http://schemas.microsoft.com/office/drawing/2014/main" val="4258015111"/>
                  </a:ext>
                </a:extLst>
              </a:tr>
              <a:tr h="767099">
                <a:tc>
                  <a:txBody>
                    <a:bodyPr/>
                    <a:lstStyle/>
                    <a:p>
                      <a:pPr marL="0" indent="0">
                        <a:spcBef>
                          <a:spcPts val="0"/>
                        </a:spcBef>
                        <a:buFont typeface="System Font Regular"/>
                        <a:buNone/>
                      </a:pPr>
                      <a:r>
                        <a:rPr lang="en-US" sz="1900"/>
                        <a:t>Affected residents and business owners invited to online meetings to discuss decking removal. Meeting announcement appears on Weekly Look Ahead.</a:t>
                      </a:r>
                    </a:p>
                  </a:txBody>
                  <a:tcPr/>
                </a:tc>
                <a:tc>
                  <a:txBody>
                    <a:bodyPr/>
                    <a:lstStyle/>
                    <a:p>
                      <a:pPr marL="0" indent="0">
                        <a:buFont typeface="System Font Regular"/>
                        <a:buNone/>
                      </a:pPr>
                      <a:r>
                        <a:rPr lang="en-US" sz="1900"/>
                        <a:t>One month before work begins</a:t>
                      </a:r>
                    </a:p>
                  </a:txBody>
                  <a:tcPr/>
                </a:tc>
                <a:extLst>
                  <a:ext uri="{0D108BD9-81ED-4DB2-BD59-A6C34878D82A}">
                    <a16:rowId xmlns:a16="http://schemas.microsoft.com/office/drawing/2014/main" val="1873591116"/>
                  </a:ext>
                </a:extLst>
              </a:tr>
              <a:tr h="422612">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Wilshire/Fairfax decking removal presented during quarterly webinar.</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txBody>
                  <a:tcPr/>
                </a:tc>
                <a:extLst>
                  <a:ext uri="{0D108BD9-81ED-4DB2-BD59-A6C34878D82A}">
                    <a16:rowId xmlns:a16="http://schemas.microsoft.com/office/drawing/2014/main" val="2255278023"/>
                  </a:ext>
                </a:extLst>
              </a:tr>
              <a:tr h="767099">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Door-to-door outreach conducted. A Construction Notice will be widely distributed adjacent to the Wilshire/La Brea intersection. </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month before work begins</a:t>
                      </a:r>
                    </a:p>
                    <a:p>
                      <a:pPr marL="0" indent="0">
                        <a:buFont typeface="System Font Regular"/>
                        <a:buNone/>
                      </a:pPr>
                      <a:endParaRPr lang="en-US" sz="1900"/>
                    </a:p>
                  </a:txBody>
                  <a:tcPr/>
                </a:tc>
                <a:extLst>
                  <a:ext uri="{0D108BD9-81ED-4DB2-BD59-A6C34878D82A}">
                    <a16:rowId xmlns:a16="http://schemas.microsoft.com/office/drawing/2014/main" val="1920777830"/>
                  </a:ext>
                </a:extLst>
              </a:tr>
              <a:tr h="1098347">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will be re-issued on the Metro website and distributed to the Metro Email List. Computer message signs will be placed at the work area.</a:t>
                      </a: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One week before work begins</a:t>
                      </a:r>
                    </a:p>
                  </a:txBody>
                  <a:tcPr/>
                </a:tc>
                <a:extLst>
                  <a:ext uri="{0D108BD9-81ED-4DB2-BD59-A6C34878D82A}">
                    <a16:rowId xmlns:a16="http://schemas.microsoft.com/office/drawing/2014/main" val="1986904385"/>
                  </a:ext>
                </a:extLst>
              </a:tr>
              <a:tr h="497676">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A Construction Notice describing the work will be sent in the Weekly Look Ahead email.</a:t>
                      </a:r>
                    </a:p>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endParaRPr lang="en-US" sz="1900"/>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System Font Regular"/>
                        <a:buNone/>
                        <a:tabLst/>
                        <a:defRPr/>
                      </a:pPr>
                      <a:r>
                        <a:rPr lang="en-US" sz="1900"/>
                        <a:t>Weekly</a:t>
                      </a:r>
                    </a:p>
                  </a:txBody>
                  <a:tcPr/>
                </a:tc>
                <a:extLst>
                  <a:ext uri="{0D108BD9-81ED-4DB2-BD59-A6C34878D82A}">
                    <a16:rowId xmlns:a16="http://schemas.microsoft.com/office/drawing/2014/main" val="2751558648"/>
                  </a:ext>
                </a:extLst>
              </a:tr>
            </a:tbl>
          </a:graphicData>
        </a:graphic>
      </p:graphicFrame>
    </p:spTree>
    <p:extLst>
      <p:ext uri="{BB962C8B-B14F-4D97-AF65-F5344CB8AC3E}">
        <p14:creationId xmlns:p14="http://schemas.microsoft.com/office/powerpoint/2010/main" val="14245381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a:extLst>
              <a:ext uri="{FF2B5EF4-FFF2-40B4-BE49-F238E27FC236}">
                <a16:creationId xmlns:a16="http://schemas.microsoft.com/office/drawing/2014/main" id="{64701864-098D-484D-89CB-171AC1D9C3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0897" b="4197"/>
          <a:stretch/>
        </p:blipFill>
        <p:spPr bwMode="auto">
          <a:xfrm>
            <a:off x="-3047" y="10"/>
            <a:ext cx="12191999" cy="685799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a:extLst>
              <a:ext uri="{FF2B5EF4-FFF2-40B4-BE49-F238E27FC236}">
                <a16:creationId xmlns:a16="http://schemas.microsoft.com/office/drawing/2014/main" id="{167B54F2-19CE-42E3-9409-3622E8831986}"/>
              </a:ext>
            </a:extLst>
          </p:cNvPr>
          <p:cNvSpPr txBox="1"/>
          <p:nvPr/>
        </p:nvSpPr>
        <p:spPr>
          <a:xfrm>
            <a:off x="1097280" y="325550"/>
            <a:ext cx="10058400" cy="1514825"/>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lnSpcReduction="10000"/>
          </a:bodyPr>
          <a:lstStyle/>
          <a:p>
            <a:pPr marL="0" marR="0" lvl="0" indent="0" algn="ctr"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Wilshire/La Cienega Station Rendering</a:t>
            </a:r>
          </a:p>
        </p:txBody>
      </p:sp>
      <p:sp>
        <p:nvSpPr>
          <p:cNvPr id="5" name="Slide Number Placeholder 4">
            <a:extLst>
              <a:ext uri="{FF2B5EF4-FFF2-40B4-BE49-F238E27FC236}">
                <a16:creationId xmlns:a16="http://schemas.microsoft.com/office/drawing/2014/main" id="{5BF577C9-D065-40CC-8922-91A4CAD8D5FE}"/>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34</a:t>
            </a:fld>
            <a:endParaRPr lang="en-US">
              <a:solidFill>
                <a:srgbClr val="FFFFFF"/>
              </a:solidFill>
              <a:latin typeface="Calibri" panose="020F0502020204030204"/>
            </a:endParaRPr>
          </a:p>
        </p:txBody>
      </p:sp>
    </p:spTree>
    <p:extLst>
      <p:ext uri="{BB962C8B-B14F-4D97-AF65-F5344CB8AC3E}">
        <p14:creationId xmlns:p14="http://schemas.microsoft.com/office/powerpoint/2010/main" val="88613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77994" y="64392"/>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rPr>
              <a:t>La Cienega Station Backfilling</a:t>
            </a:r>
            <a:endParaRPr lang="en-US"/>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899C6B5E-A64A-400E-BE12-DFB3807EF6AC}"/>
              </a:ext>
            </a:extLst>
          </p:cNvPr>
          <p:cNvSpPr txBox="1"/>
          <p:nvPr/>
        </p:nvSpPr>
        <p:spPr>
          <a:xfrm>
            <a:off x="9762067" y="533400"/>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*Subject to Approval</a:t>
            </a:r>
          </a:p>
        </p:txBody>
      </p:sp>
      <p:pic>
        <p:nvPicPr>
          <p:cNvPr id="7" name="Picture 7" descr="Before.jpg">
            <a:extLst>
              <a:ext uri="{FF2B5EF4-FFF2-40B4-BE49-F238E27FC236}">
                <a16:creationId xmlns:a16="http://schemas.microsoft.com/office/drawing/2014/main" id="{01F685FA-136D-45CF-8C0B-50065A69CFB0}"/>
              </a:ext>
            </a:extLst>
          </p:cNvPr>
          <p:cNvPicPr>
            <a:picLocks noChangeAspect="1"/>
          </p:cNvPicPr>
          <p:nvPr/>
        </p:nvPicPr>
        <p:blipFill>
          <a:blip r:embed="rId2"/>
          <a:stretch>
            <a:fillRect/>
          </a:stretch>
        </p:blipFill>
        <p:spPr>
          <a:xfrm>
            <a:off x="5525814" y="902576"/>
            <a:ext cx="6671441" cy="5000296"/>
          </a:xfrm>
          <a:prstGeom prst="rect">
            <a:avLst/>
          </a:prstGeom>
        </p:spPr>
      </p:pic>
      <p:sp>
        <p:nvSpPr>
          <p:cNvPr id="10" name="Rectangle 9">
            <a:extLst>
              <a:ext uri="{FF2B5EF4-FFF2-40B4-BE49-F238E27FC236}">
                <a16:creationId xmlns:a16="http://schemas.microsoft.com/office/drawing/2014/main" id="{27BFEF47-E3AD-B588-1330-76FA23A50190}"/>
              </a:ext>
            </a:extLst>
          </p:cNvPr>
          <p:cNvSpPr/>
          <p:nvPr/>
        </p:nvSpPr>
        <p:spPr>
          <a:xfrm>
            <a:off x="115791" y="1017535"/>
            <a:ext cx="4795959" cy="5632311"/>
          </a:xfrm>
          <a:prstGeom prst="rect">
            <a:avLst/>
          </a:prstGeom>
        </p:spPr>
        <p:txBody>
          <a:bodyPr wrap="square" lIns="91440" tIns="45720" rIns="91440" bIns="45720" anchor="t">
            <a:spAutoFit/>
          </a:bodyPr>
          <a:lstStyle/>
          <a:p>
            <a:pPr marL="285750" indent="-285750">
              <a:buSzPts val="1600"/>
              <a:buFont typeface="Symbol" panose="05050102010706020507" pitchFamily="18" charset="2"/>
              <a:buChar char=""/>
              <a:defRPr/>
            </a:pPr>
            <a:r>
              <a:rPr lang="en-US" b="1">
                <a:latin typeface="Calibri" panose="020F0502020204030204"/>
                <a:cs typeface="Arial"/>
              </a:rPr>
              <a:t>What: </a:t>
            </a:r>
            <a:r>
              <a:rPr lang="en-US">
                <a:latin typeface="Calibri" panose="020F0502020204030204"/>
                <a:cs typeface="Arial"/>
              </a:rPr>
              <a:t>Beginning in August 2022, STS will begin Station Backfilling at La Cienega.</a:t>
            </a:r>
          </a:p>
          <a:p>
            <a:pPr marL="742950" lvl="1" indent="-285750">
              <a:buSzPts val="1600"/>
              <a:buFont typeface="Symbol" panose="05050102010706020507" pitchFamily="18" charset="2"/>
              <a:buChar char=""/>
              <a:defRPr/>
            </a:pPr>
            <a:r>
              <a:rPr lang="en-US">
                <a:latin typeface="Calibri" panose="020F0502020204030204"/>
                <a:cs typeface="Arial"/>
              </a:rPr>
              <a:t>This is the first of multiple construction activities in advance of decking removal and street restoration.</a:t>
            </a:r>
          </a:p>
          <a:p>
            <a:pPr marL="285750" indent="-285750">
              <a:buSzPts val="1600"/>
              <a:buFont typeface="Symbol" panose="05050102010706020507" pitchFamily="18" charset="2"/>
              <a:buChar char=""/>
              <a:defRPr/>
            </a:pPr>
            <a:endParaRPr lang="en-US">
              <a:latin typeface="Calibri" panose="020F0502020204030204"/>
              <a:cs typeface="Arial"/>
            </a:endParaRPr>
          </a:p>
          <a:p>
            <a:pPr marL="285750" indent="-285750">
              <a:buSzPts val="1600"/>
              <a:buFont typeface="Symbol" panose="05050102010706020507" pitchFamily="18" charset="2"/>
              <a:buChar char=""/>
              <a:defRPr/>
            </a:pPr>
            <a:r>
              <a:rPr lang="en-US" b="1">
                <a:latin typeface="Calibri" panose="020F0502020204030204"/>
                <a:cs typeface="Arial"/>
              </a:rPr>
              <a:t>Why: </a:t>
            </a:r>
            <a:r>
              <a:rPr lang="en-US">
                <a:latin typeface="Calibri" panose="020F0502020204030204"/>
                <a:cs typeface="Arial"/>
              </a:rPr>
              <a:t>The Station Roof is approximately 20ft below the street surface. That area will need to be filled with slurry, soil, and utilities.</a:t>
            </a:r>
          </a:p>
          <a:p>
            <a:pPr marL="742950" lvl="1" indent="-285750">
              <a:buSzPts val="1600"/>
              <a:buFont typeface="Symbol" panose="05050102010706020507" pitchFamily="18" charset="2"/>
              <a:buChar char=""/>
              <a:defRPr/>
            </a:pPr>
            <a:r>
              <a:rPr lang="en-US">
                <a:latin typeface="Calibri" panose="020F0502020204030204"/>
                <a:cs typeface="Arial"/>
              </a:rPr>
              <a:t>STS will need to restore utilities in the street, including sewer, storm drains, and other utilities.</a:t>
            </a:r>
          </a:p>
          <a:p>
            <a:pPr marL="285750" indent="-285750">
              <a:buSzPts val="1600"/>
              <a:buFont typeface="Symbol" panose="05050102010706020507" pitchFamily="18" charset="2"/>
              <a:buChar char=""/>
              <a:defRPr/>
            </a:pPr>
            <a:endParaRPr lang="en-US">
              <a:latin typeface="Calibri" panose="020F0502020204030204"/>
              <a:cs typeface="Arial"/>
            </a:endParaRPr>
          </a:p>
          <a:p>
            <a:pPr marL="285750" indent="-285750">
              <a:buSzPts val="1600"/>
              <a:buFont typeface="Symbol" panose="05050102010706020507" pitchFamily="18" charset="2"/>
              <a:buChar char=""/>
              <a:defRPr/>
            </a:pPr>
            <a:r>
              <a:rPr lang="en-US" b="1">
                <a:latin typeface="Calibri" panose="020F0502020204030204"/>
                <a:cs typeface="Arial"/>
              </a:rPr>
              <a:t>Traffic Control and Work Hours: </a:t>
            </a:r>
            <a:r>
              <a:rPr lang="en-US">
                <a:latin typeface="Calibri" panose="020F0502020204030204"/>
                <a:cs typeface="Arial"/>
              </a:rPr>
              <a:t>Additional information will be available in future construction notices and community presentations.</a:t>
            </a:r>
            <a:br>
              <a:rPr lang="en-US">
                <a:latin typeface="Calibri" panose="020F0502020204030204"/>
                <a:cs typeface="Arial"/>
              </a:rPr>
            </a:b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12" name="Rectangle 11">
            <a:extLst>
              <a:ext uri="{FF2B5EF4-FFF2-40B4-BE49-F238E27FC236}">
                <a16:creationId xmlns:a16="http://schemas.microsoft.com/office/drawing/2014/main" id="{BEB9BB14-5AE8-EB68-7424-11E9984D3FF5}"/>
              </a:ext>
            </a:extLst>
          </p:cNvPr>
          <p:cNvSpPr/>
          <p:nvPr/>
        </p:nvSpPr>
        <p:spPr>
          <a:xfrm>
            <a:off x="4905470" y="6001527"/>
            <a:ext cx="6943946" cy="276999"/>
          </a:xfrm>
          <a:prstGeom prst="rect">
            <a:avLst/>
          </a:prstGeom>
        </p:spPr>
        <p:txBody>
          <a:bodyPr wrap="square" lIns="91440" tIns="45720" rIns="91440" bIns="45720" anchor="t">
            <a:spAutoFit/>
          </a:bodyPr>
          <a:lstStyle/>
          <a:p>
            <a:pPr algn="r">
              <a:defRPr/>
            </a:pPr>
            <a:r>
              <a:rPr lang="en-US" sz="1200" i="1">
                <a:latin typeface="Calibri" panose="020F0502020204030204"/>
              </a:rPr>
              <a:t>Backfilling operations at Wilshire Bl and Orange Dr, within the City of Los Angeles</a:t>
            </a:r>
            <a:endParaRPr lang="en-US">
              <a:ea typeface="+mn-ea"/>
              <a:cs typeface="+mn-cs"/>
            </a:endParaRPr>
          </a:p>
        </p:txBody>
      </p:sp>
    </p:spTree>
    <p:extLst>
      <p:ext uri="{BB962C8B-B14F-4D97-AF65-F5344CB8AC3E}">
        <p14:creationId xmlns:p14="http://schemas.microsoft.com/office/powerpoint/2010/main" val="89364049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103170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2" name="Rectangle 1">
            <a:extLst>
              <a:ext uri="{FF2B5EF4-FFF2-40B4-BE49-F238E27FC236}">
                <a16:creationId xmlns:a16="http://schemas.microsoft.com/office/drawing/2014/main" id="{8ECF11E5-A260-451C-8FF2-98B39C45C384}"/>
              </a:ext>
            </a:extLst>
          </p:cNvPr>
          <p:cNvSpPr/>
          <p:nvPr/>
        </p:nvSpPr>
        <p:spPr>
          <a:xfrm>
            <a:off x="549343" y="1148914"/>
            <a:ext cx="11483165"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Why: </a:t>
            </a:r>
            <a:r>
              <a:rPr kumimoji="0" lang="en-US" sz="1800" b="0" i="0" u="none" strike="noStrike" kern="1200" cap="none" spc="0" normalizeH="0" baseline="0" noProof="0">
                <a:ln>
                  <a:noFill/>
                </a:ln>
                <a:effectLst/>
                <a:uLnTx/>
                <a:uFillTx/>
                <a:latin typeface="Calibri" panose="020F0502020204030204"/>
                <a:ea typeface="+mn-ea"/>
                <a:cs typeface="Arial"/>
                <a:sym typeface="Arial"/>
              </a:rPr>
              <a:t>Multiple appendages will be required for each station on the Purple Line Extension</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Each appendage structure houses a vital function for the stations: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Emergency exits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Utility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Ventilation rooms</a:t>
            </a:r>
            <a:endParaRPr lang="en-US" sz="1800" b="0" i="0" u="none" strike="noStrike" kern="1200" cap="none" spc="0" normalizeH="0" baseline="0" noProof="0">
              <a:ln>
                <a:noFill/>
              </a:ln>
              <a:effectLst/>
              <a:uLnTx/>
              <a:uFillTx/>
              <a:latin typeface="Calibri" panose="020F0502020204030204"/>
              <a:cs typeface="Arial"/>
            </a:endParaRPr>
          </a:p>
          <a:p>
            <a:pPr marL="742950" marR="0" lvl="1" indent="-285750" algn="l" defTabSz="914400" rtl="0" eaLnBrk="1" fontAlgn="auto" latinLnBrk="0" hangingPunct="1">
              <a:lnSpc>
                <a:spcPct val="100000"/>
              </a:lnSpc>
              <a:spcBef>
                <a:spcPts val="0"/>
              </a:spcBef>
              <a:spcAft>
                <a:spcPts val="0"/>
              </a:spcAft>
              <a:buClrTx/>
              <a:buSzPts val="1600"/>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Entrance and exit structures</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When: </a:t>
            </a:r>
            <a:r>
              <a:rPr kumimoji="0" lang="en-US" sz="1800" b="0" i="0" u="none" strike="noStrike" kern="1200" cap="none" spc="0" normalizeH="0" baseline="0" noProof="0">
                <a:ln>
                  <a:noFill/>
                </a:ln>
                <a:effectLst/>
                <a:uLnTx/>
                <a:uFillTx/>
                <a:latin typeface="Calibri" panose="020F0502020204030204"/>
                <a:ea typeface="+mn-ea"/>
                <a:cs typeface="Arial"/>
                <a:sym typeface="Arial"/>
              </a:rPr>
              <a:t>Began in March</a:t>
            </a:r>
            <a:r>
              <a:rPr kumimoji="0" lang="en-US" sz="1800" b="0" i="0" u="none" strike="noStrike" kern="1200" cap="none" spc="0" normalizeH="0" noProof="0">
                <a:ln>
                  <a:noFill/>
                </a:ln>
                <a:effectLst/>
                <a:uLnTx/>
                <a:uFillTx/>
                <a:latin typeface="Calibri" panose="020F0502020204030204"/>
                <a:ea typeface="+mn-ea"/>
                <a:cs typeface="Arial"/>
                <a:sym typeface="Arial"/>
              </a:rPr>
              <a:t> 2021</a:t>
            </a:r>
            <a:r>
              <a:rPr lang="en-US">
                <a:latin typeface="Calibri" panose="020F0502020204030204"/>
                <a:cs typeface="Arial"/>
                <a:sym typeface="Arial"/>
              </a:rPr>
              <a:t> through 2023*</a:t>
            </a:r>
            <a:br>
              <a:rPr lang="en-US" sz="1800" b="0" i="0" u="none" strike="noStrike" kern="1200" cap="none" spc="0" normalizeH="0" baseline="0" noProof="0">
                <a:ln>
                  <a:noFill/>
                </a:ln>
                <a:effectLst/>
                <a:uLnTx/>
                <a:uFillTx/>
                <a:latin typeface="Calibri" panose="020F0502020204030204"/>
                <a:cs typeface="Arial"/>
              </a:rPr>
            </a:b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mn-ea"/>
                <a:cs typeface="Arial"/>
                <a:sym typeface="Arial"/>
              </a:rPr>
              <a:t>Where: </a:t>
            </a:r>
            <a:r>
              <a:rPr kumimoji="0" lang="en-US" sz="1800" b="0" i="0" u="none" strike="noStrike" kern="1200" cap="none" spc="0" normalizeH="0" baseline="0" noProof="0">
                <a:ln>
                  <a:noFill/>
                </a:ln>
                <a:effectLst/>
                <a:uLnTx/>
                <a:uFillTx/>
                <a:latin typeface="Calibri" panose="020F0502020204030204"/>
                <a:ea typeface="+mn-ea"/>
                <a:cs typeface="Arial"/>
                <a:sym typeface="Arial"/>
              </a:rPr>
              <a:t>Information about specific traffic control and work hours will be available in future community meetings and construction notices</a:t>
            </a:r>
            <a:endParaRPr lang="en-US" sz="1800" b="0" i="0" u="none" strike="noStrike" kern="1200" cap="none" spc="0" normalizeH="0" baseline="0" noProof="0">
              <a:ln>
                <a:noFill/>
              </a:ln>
              <a:effectLst/>
              <a:uLnTx/>
              <a:uFillTx/>
              <a:latin typeface="Calibri" panose="020F0502020204030204"/>
              <a:cs typeface="Arial"/>
            </a:endParaRPr>
          </a:p>
          <a:p>
            <a:pPr marL="285750" marR="0" lvl="0" indent="-285750" algn="l" defTabSz="914400" rtl="0" eaLnBrk="1" fontAlgn="auto" latinLnBrk="0" hangingPunct="1">
              <a:lnSpc>
                <a:spcPct val="100000"/>
              </a:lnSpc>
              <a:spcBef>
                <a:spcPts val="0"/>
              </a:spcBef>
              <a:spcAft>
                <a:spcPts val="0"/>
              </a:spcAft>
              <a:buClrTx/>
              <a:buSzPts val="1600"/>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a:p>
            <a:pPr marL="285750" indent="-285750">
              <a:buSzPts val="1600"/>
              <a:buFont typeface="Symbol" panose="05050102010706020507" pitchFamily="18" charset="2"/>
              <a:buChar char="&gt;"/>
              <a:defRPr/>
            </a:pPr>
            <a:r>
              <a:rPr kumimoji="0" lang="en-US" sz="1800" b="0" i="0" u="none" strike="noStrike" kern="1200" cap="none" spc="0" normalizeH="0" baseline="0" noProof="0">
                <a:ln>
                  <a:noFill/>
                </a:ln>
                <a:effectLst/>
                <a:uLnTx/>
                <a:uFillTx/>
                <a:latin typeface="Calibri" panose="020F0502020204030204"/>
                <a:ea typeface="+mn-ea"/>
                <a:cs typeface="Arial"/>
                <a:sym typeface="Arial"/>
              </a:rPr>
              <a:t>Coordination with impacted businesses will be</a:t>
            </a:r>
            <a:r>
              <a:rPr lang="en-US">
                <a:latin typeface="Calibri" panose="020F0502020204030204"/>
                <a:cs typeface="Arial"/>
                <a:sym typeface="Arial"/>
              </a:rPr>
              <a:t> conducted prior to</a:t>
            </a:r>
            <a:r>
              <a:rPr kumimoji="0" lang="en-US" sz="1800" b="0" i="0" u="none" strike="noStrike" kern="1200" cap="none" spc="0" normalizeH="0" baseline="0" noProof="0">
                <a:ln>
                  <a:noFill/>
                </a:ln>
                <a:effectLst/>
                <a:uLnTx/>
                <a:uFillTx/>
                <a:latin typeface="Calibri" panose="020F0502020204030204"/>
                <a:ea typeface="+mn-ea"/>
                <a:cs typeface="Arial"/>
                <a:sym typeface="Arial"/>
              </a:rPr>
              <a:t> the start of</a:t>
            </a:r>
            <a:r>
              <a:rPr lang="en-US">
                <a:latin typeface="Calibri" panose="020F0502020204030204"/>
                <a:cs typeface="Arial"/>
                <a:sym typeface="Arial"/>
              </a:rPr>
              <a:t> the next phase of  appendage</a:t>
            </a:r>
            <a:r>
              <a:rPr kumimoji="0" lang="en-US" sz="1800" b="0" i="0" u="none" strike="noStrike" kern="1200" cap="none" spc="0" normalizeH="0" baseline="0" noProof="0">
                <a:ln>
                  <a:noFill/>
                </a:ln>
                <a:effectLst/>
                <a:uLnTx/>
                <a:uFillTx/>
                <a:latin typeface="Calibri" panose="020F0502020204030204"/>
                <a:ea typeface="+mn-ea"/>
                <a:cs typeface="Arial"/>
                <a:sym typeface="Arial"/>
              </a:rPr>
              <a:t> work</a:t>
            </a:r>
            <a:endParaRPr lang="en-US" sz="1800" b="0" i="0" u="none" strike="noStrike" kern="1200" cap="none" spc="0" normalizeH="0" baseline="0" noProof="0">
              <a:ln>
                <a:noFill/>
              </a:ln>
              <a:effectLst/>
              <a:uLnTx/>
              <a:uFillTx/>
              <a:latin typeface="Calibri" panose="020F0502020204030204"/>
              <a:cs typeface="Arial"/>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6" name="Slide Number Placeholder 4">
            <a:extLst>
              <a:ext uri="{FF2B5EF4-FFF2-40B4-BE49-F238E27FC236}">
                <a16:creationId xmlns:a16="http://schemas.microsoft.com/office/drawing/2014/main" id="{371FE4C3-6A4E-4684-8E5B-731BDCB9C9C3}"/>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1111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433984" y="1129142"/>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1221663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1A</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37</a:t>
            </a:fld>
            <a:endParaRPr lang="en-US"/>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1171081" y="1732421"/>
            <a:ext cx="735156" cy="123198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6436757" y="3685833"/>
            <a:ext cx="2394065" cy="461665"/>
          </a:xfrm>
          <a:prstGeom prst="rect">
            <a:avLst/>
          </a:prstGeom>
          <a:noFill/>
        </p:spPr>
        <p:txBody>
          <a:bodyPr wrap="square" rtlCol="0">
            <a:spAutoFit/>
          </a:bodyPr>
          <a:lstStyle/>
          <a:p>
            <a:r>
              <a:rPr lang="en-US" sz="1200" b="1"/>
              <a:t>Appendages – </a:t>
            </a:r>
            <a:br>
              <a:rPr lang="en-US" sz="1200" b="1"/>
            </a:br>
            <a:r>
              <a:rPr lang="en-US" sz="1200" b="1"/>
              <a:t>Northeast</a:t>
            </a:r>
          </a:p>
        </p:txBody>
      </p:sp>
      <p:sp>
        <p:nvSpPr>
          <p:cNvPr id="24" name="TextBox 23"/>
          <p:cNvSpPr txBox="1"/>
          <p:nvPr/>
        </p:nvSpPr>
        <p:spPr>
          <a:xfrm>
            <a:off x="1921766" y="1953404"/>
            <a:ext cx="1575203" cy="461665"/>
          </a:xfrm>
          <a:prstGeom prst="rect">
            <a:avLst/>
          </a:prstGeom>
          <a:noFill/>
        </p:spPr>
        <p:txBody>
          <a:bodyPr wrap="square" rtlCol="0">
            <a:spAutoFit/>
          </a:bodyPr>
          <a:lstStyle/>
          <a:p>
            <a:r>
              <a:rPr lang="en-US" sz="1200" b="1"/>
              <a:t>Appendage – </a:t>
            </a:r>
            <a:br>
              <a:rPr lang="en-US" sz="1200" b="1"/>
            </a:br>
            <a:r>
              <a:rPr lang="en-US" sz="1200" b="1"/>
              <a:t>Main Entrance</a:t>
            </a:r>
          </a:p>
        </p:txBody>
      </p:sp>
      <p:sp>
        <p:nvSpPr>
          <p:cNvPr id="40" name="TextBox 39"/>
          <p:cNvSpPr txBox="1"/>
          <p:nvPr/>
        </p:nvSpPr>
        <p:spPr>
          <a:xfrm>
            <a:off x="1357248" y="1363089"/>
            <a:ext cx="2108693" cy="369332"/>
          </a:xfrm>
          <a:prstGeom prst="rect">
            <a:avLst/>
          </a:prstGeom>
          <a:noFill/>
        </p:spPr>
        <p:txBody>
          <a:bodyPr wrap="square" lIns="91440" tIns="45720" rIns="91440" bIns="45720" rtlCol="0" anchor="t">
            <a:spAutoFit/>
          </a:bodyPr>
          <a:lstStyle/>
          <a:p>
            <a:r>
              <a:rPr lang="en-US" b="1"/>
              <a:t>Phase 1A</a:t>
            </a:r>
          </a:p>
        </p:txBody>
      </p:sp>
      <p:sp>
        <p:nvSpPr>
          <p:cNvPr id="41" name="Rounded Rectangle 40"/>
          <p:cNvSpPr/>
          <p:nvPr/>
        </p:nvSpPr>
        <p:spPr>
          <a:xfrm>
            <a:off x="4196160" y="3425892"/>
            <a:ext cx="4355890" cy="152945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5843206" y="3379126"/>
            <a:ext cx="2394065" cy="369332"/>
          </a:xfrm>
          <a:prstGeom prst="rect">
            <a:avLst/>
          </a:prstGeom>
          <a:noFill/>
        </p:spPr>
        <p:txBody>
          <a:bodyPr wrap="square" lIns="91440" tIns="45720" rIns="91440" bIns="45720" rtlCol="0" anchor="t">
            <a:spAutoFit/>
          </a:bodyPr>
          <a:lstStyle/>
          <a:p>
            <a:r>
              <a:rPr lang="en-US" b="1"/>
              <a:t>Phase 1A</a:t>
            </a:r>
          </a:p>
        </p:txBody>
      </p:sp>
      <p:sp>
        <p:nvSpPr>
          <p:cNvPr id="45" name="Rounded Rectangle 44"/>
          <p:cNvSpPr/>
          <p:nvPr/>
        </p:nvSpPr>
        <p:spPr>
          <a:xfrm>
            <a:off x="1003858" y="1349906"/>
            <a:ext cx="2047057" cy="157709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Tree>
    <p:extLst>
      <p:ext uri="{BB962C8B-B14F-4D97-AF65-F5344CB8AC3E}">
        <p14:creationId xmlns:p14="http://schemas.microsoft.com/office/powerpoint/2010/main" val="31032653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Wilshire/La Cienega Station Appendage Work </a:t>
            </a: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38</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2" name="TextBox 1">
            <a:extLst>
              <a:ext uri="{FF2B5EF4-FFF2-40B4-BE49-F238E27FC236}">
                <a16:creationId xmlns:a16="http://schemas.microsoft.com/office/drawing/2014/main" id="{E5BAF0D0-5559-4991-8BD9-24851D330ED7}"/>
              </a:ext>
            </a:extLst>
          </p:cNvPr>
          <p:cNvSpPr txBox="1"/>
          <p:nvPr/>
        </p:nvSpPr>
        <p:spPr>
          <a:xfrm>
            <a:off x="114765" y="1089080"/>
            <a:ext cx="11896661" cy="5293757"/>
          </a:xfrm>
          <a:prstGeom prst="rect">
            <a:avLst/>
          </a:prstGeom>
          <a:noFill/>
        </p:spPr>
        <p:txBody>
          <a:bodyPr wrap="square" lIns="91440" tIns="45720" rIns="91440" bIns="45720" rtlCol="0" anchor="t">
            <a:spAutoFit/>
          </a:bodyPr>
          <a:lstStyle/>
          <a:p>
            <a:r>
              <a:rPr lang="en-US" sz="2000" b="1">
                <a:ea typeface="+mn-lt"/>
                <a:cs typeface="+mn-lt"/>
              </a:rPr>
              <a:t>Phase 1A Traffic Control (March 2021 through November 2022)*</a:t>
            </a:r>
            <a:endParaRPr lang="en-US" sz="2000">
              <a:ea typeface="+mn-lt"/>
              <a:cs typeface="+mn-lt"/>
            </a:endParaRPr>
          </a:p>
          <a:p>
            <a:endParaRPr lang="en-US" sz="2000" b="1">
              <a:ea typeface="+mn-lt"/>
              <a:cs typeface="+mn-lt"/>
            </a:endParaRPr>
          </a:p>
          <a:p>
            <a:pPr marL="171450" indent="-171450">
              <a:buFont typeface="Arial"/>
              <a:buChar char="•"/>
            </a:pPr>
            <a:r>
              <a:rPr lang="en-US" sz="2000">
                <a:ea typeface="+mn-lt"/>
                <a:cs typeface="+mn-lt"/>
              </a:rPr>
              <a:t>Wilshire Blvd. between San Vicente Blvd. and La Cienega Blvd. reduced to two lanes in each direction.</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Left turns from Wilshire Blvd. onto Gale Dr. will be restricted from both directions. Left turns from Tower Dr. onto westbound Wilshire Blvd. will be restricted.</a:t>
            </a:r>
            <a:endParaRPr lang="en-US" sz="2000">
              <a:cs typeface="Calibri"/>
            </a:endParaRPr>
          </a:p>
          <a:p>
            <a:endParaRPr lang="en-US" sz="2000">
              <a:ea typeface="+mn-lt"/>
              <a:cs typeface="+mn-lt"/>
            </a:endParaRPr>
          </a:p>
          <a:p>
            <a:pPr marL="171450" indent="-171450">
              <a:buFont typeface="Arial"/>
              <a:buChar char="•"/>
            </a:pPr>
            <a:r>
              <a:rPr lang="en-US" sz="2000">
                <a:ea typeface="+mn-lt"/>
                <a:cs typeface="+mn-lt"/>
              </a:rPr>
              <a:t>The east/ west crosswalk on the south side of Wilshire Blvd. at Gale Dr. will be maintained. </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north sidewalk between San Vicente Blvd. and Gale Dr. will be closed during this phase of work. A pedestrian detour for east/west travel will be in place on the south side of Wilshire. Access to 8383 Wilshire will be maintained.</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The loading zone in front of the Saban Theatre on Wilshire Blvd will be closed over the duration of this closure.</a:t>
            </a:r>
            <a:endParaRPr lang="en-US" sz="2000">
              <a:cs typeface="Calibri"/>
            </a:endParaRPr>
          </a:p>
          <a:p>
            <a:pPr marL="171450" indent="-171450">
              <a:buFont typeface="Arial"/>
              <a:buChar char="•"/>
            </a:pPr>
            <a:endParaRPr lang="en-US" sz="2000">
              <a:ea typeface="+mn-lt"/>
              <a:cs typeface="+mn-lt"/>
            </a:endParaRPr>
          </a:p>
          <a:p>
            <a:pPr marL="171450" indent="-171450">
              <a:buFont typeface="Arial"/>
              <a:buChar char="•"/>
            </a:pPr>
            <a:r>
              <a:rPr lang="en-US" sz="2000">
                <a:ea typeface="+mn-lt"/>
                <a:cs typeface="+mn-lt"/>
              </a:rPr>
              <a:t> A full closure of Gale Dr. north of Wilshire Blvd. will be in place during Phase 1B of this work.</a:t>
            </a:r>
            <a:endParaRPr lang="en-US" sz="2000">
              <a:cs typeface="Calibri"/>
            </a:endParaRPr>
          </a:p>
          <a:p>
            <a:pPr marL="342900" indent="-342900">
              <a:buFont typeface="Symbol" panose="05050102010706020507" pitchFamily="18" charset="2"/>
              <a:buChar char=""/>
            </a:pPr>
            <a:endParaRPr lang="en-US" b="1">
              <a:cs typeface="Calibri"/>
            </a:endParaRPr>
          </a:p>
        </p:txBody>
      </p:sp>
    </p:spTree>
    <p:extLst>
      <p:ext uri="{BB962C8B-B14F-4D97-AF65-F5344CB8AC3E}">
        <p14:creationId xmlns:p14="http://schemas.microsoft.com/office/powerpoint/2010/main" val="1308377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val="0"/>
              </a:ext>
            </a:extLst>
          </a:blip>
          <a:srcRect l="4921" b="18019"/>
          <a:stretch/>
        </p:blipFill>
        <p:spPr>
          <a:xfrm>
            <a:off x="347720" y="1114765"/>
            <a:ext cx="8828210" cy="4887202"/>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163629" y="170225"/>
            <a:ext cx="9373775"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chemeClr val="bg1"/>
                </a:solidFill>
              </a:rPr>
              <a:t>Wilshire/La Cienega Station: Appendage Structures Phase 1B</a:t>
            </a:r>
            <a:endParaRPr lang="en-US" sz="2800" b="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39</a:t>
            </a:fld>
            <a:endParaRPr lang="en-US"/>
          </a:p>
        </p:txBody>
      </p:sp>
      <p:sp>
        <p:nvSpPr>
          <p:cNvPr id="13" name="Rectangle 12">
            <a:extLst>
              <a:ext uri="{FF2B5EF4-FFF2-40B4-BE49-F238E27FC236}">
                <a16:creationId xmlns:a16="http://schemas.microsoft.com/office/drawing/2014/main" id="{DE04AA84-D438-46C7-842D-269EBBDA1E2A}"/>
              </a:ext>
            </a:extLst>
          </p:cNvPr>
          <p:cNvSpPr/>
          <p:nvPr/>
        </p:nvSpPr>
        <p:spPr>
          <a:xfrm>
            <a:off x="9600137" y="570334"/>
            <a:ext cx="2591863"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a:ln>
                  <a:noFill/>
                </a:ln>
                <a:solidFill>
                  <a:prstClr val="black"/>
                </a:solidFill>
                <a:effectLst/>
                <a:uLnTx/>
                <a:uFillTx/>
                <a:latin typeface="Calibri" panose="020F0502020204030204"/>
                <a:ea typeface="+mn-ea"/>
                <a:cs typeface="+mn-cs"/>
              </a:rPr>
              <a:t>*Dates subject to change.</a:t>
            </a:r>
          </a:p>
        </p:txBody>
      </p:sp>
      <p:sp>
        <p:nvSpPr>
          <p:cNvPr id="11" name="Rectangle 10"/>
          <p:cNvSpPr/>
          <p:nvPr/>
        </p:nvSpPr>
        <p:spPr>
          <a:xfrm rot="894634">
            <a:off x="4439042" y="3683791"/>
            <a:ext cx="854085" cy="25536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304604" y="4056681"/>
            <a:ext cx="78515" cy="1561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ounded Rectangle 40"/>
          <p:cNvSpPr/>
          <p:nvPr/>
        </p:nvSpPr>
        <p:spPr>
          <a:xfrm>
            <a:off x="4119959" y="2881284"/>
            <a:ext cx="1339268" cy="143756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p:cNvSpPr txBox="1"/>
          <p:nvPr/>
        </p:nvSpPr>
        <p:spPr>
          <a:xfrm>
            <a:off x="4117500" y="3076567"/>
            <a:ext cx="2394065" cy="369332"/>
          </a:xfrm>
          <a:prstGeom prst="rect">
            <a:avLst/>
          </a:prstGeom>
          <a:noFill/>
        </p:spPr>
        <p:txBody>
          <a:bodyPr wrap="square" lIns="91440" tIns="45720" rIns="91440" bIns="45720" rtlCol="0" anchor="t">
            <a:spAutoFit/>
          </a:bodyPr>
          <a:lstStyle/>
          <a:p>
            <a:r>
              <a:rPr lang="en-US" b="1"/>
              <a:t>Phase 1B</a:t>
            </a:r>
          </a:p>
        </p:txBody>
      </p:sp>
      <p:sp>
        <p:nvSpPr>
          <p:cNvPr id="49" name="TextBox 48"/>
          <p:cNvSpPr txBox="1"/>
          <p:nvPr/>
        </p:nvSpPr>
        <p:spPr>
          <a:xfrm>
            <a:off x="9287520" y="1160966"/>
            <a:ext cx="2591863" cy="5078313"/>
          </a:xfrm>
          <a:prstGeom prst="rect">
            <a:avLst/>
          </a:prstGeom>
          <a:solidFill>
            <a:schemeClr val="bg1"/>
          </a:solidFill>
        </p:spPr>
        <p:txBody>
          <a:bodyPr wrap="square" lIns="91440" tIns="45720" rIns="91440" bIns="45720" rtlCol="0" anchor="t">
            <a:spAutoFit/>
          </a:bodyPr>
          <a:lstStyle/>
          <a:p>
            <a:r>
              <a:rPr lang="en-US" sz="1200" b="1">
                <a:ea typeface="+mn-lt"/>
                <a:cs typeface="+mn-lt"/>
              </a:rPr>
              <a:t>Phase 1B Traffic Control (January 7, 2022 through September 2022)*</a:t>
            </a:r>
            <a:endParaRPr lang="en-US">
              <a:ea typeface="+mn-lt"/>
              <a:cs typeface="+mn-lt"/>
            </a:endParaRPr>
          </a:p>
          <a:p>
            <a:pPr marL="171450" indent="-171450">
              <a:buFont typeface="Arial"/>
              <a:buChar char="•"/>
            </a:pPr>
            <a:r>
              <a:rPr lang="en-US" sz="1200">
                <a:ea typeface="+mn-lt"/>
                <a:cs typeface="+mn-lt"/>
              </a:rPr>
              <a:t>Wilshire Blvd. between San Vicente Blvd. and La Cienega Blvd. reduced to two lanes in each direction</a:t>
            </a:r>
            <a:endParaRPr lang="en-US">
              <a:ea typeface="+mn-lt"/>
              <a:cs typeface="+mn-lt"/>
            </a:endParaRPr>
          </a:p>
          <a:p>
            <a:pPr marL="171450" indent="-171450">
              <a:buFont typeface="Arial"/>
              <a:buChar char="•"/>
            </a:pPr>
            <a:r>
              <a:rPr lang="en-US" sz="1200">
                <a:ea typeface="+mn-lt"/>
                <a:cs typeface="+mn-lt"/>
              </a:rPr>
              <a:t>Gale Dr. north of Wilshire Blvd. will be fully closed through September 2022.</a:t>
            </a:r>
            <a:endParaRPr lang="en-US" sz="1200">
              <a:cs typeface="Calibri" panose="020F0502020204030204"/>
            </a:endParaRPr>
          </a:p>
          <a:p>
            <a:pPr marL="171450" indent="-171450">
              <a:buFont typeface="Arial"/>
              <a:buChar char="•"/>
            </a:pPr>
            <a:r>
              <a:rPr lang="en-US" sz="1200">
                <a:ea typeface="+mn-lt"/>
                <a:cs typeface="+mn-lt"/>
              </a:rPr>
              <a:t>Left turns from Wilshire Blvd. onto Gale Dr. will be restricted.</a:t>
            </a:r>
            <a:endParaRPr lang="en-US">
              <a:ea typeface="+mn-lt"/>
              <a:cs typeface="+mn-lt"/>
            </a:endParaRPr>
          </a:p>
          <a:p>
            <a:pPr marL="171450" indent="-171450">
              <a:buFont typeface="Arial"/>
              <a:buChar char="•"/>
            </a:pPr>
            <a:r>
              <a:rPr lang="en-US" sz="1200">
                <a:ea typeface="+mn-lt"/>
                <a:cs typeface="+mn-lt"/>
              </a:rPr>
              <a:t>Left turns from Tower Dr. onto Wilshire Blvd. will be restricted.</a:t>
            </a:r>
            <a:endParaRPr lang="en-US">
              <a:ea typeface="+mn-lt"/>
              <a:cs typeface="+mn-lt"/>
            </a:endParaRPr>
          </a:p>
          <a:p>
            <a:pPr marL="171450" indent="-171450">
              <a:buFont typeface="Arial"/>
              <a:buChar char="•"/>
            </a:pPr>
            <a:r>
              <a:rPr lang="en-US" sz="1200" b="1">
                <a:ea typeface="+mn-lt"/>
                <a:cs typeface="+mn-lt"/>
              </a:rPr>
              <a:t>The north/south crosswalks at Gale Dr will be closed</a:t>
            </a:r>
            <a:endParaRPr lang="en-US" sz="1200" b="1">
              <a:cs typeface="Calibri" panose="020F0502020204030204"/>
            </a:endParaRPr>
          </a:p>
          <a:p>
            <a:pPr marL="171450" indent="-171450">
              <a:buFont typeface="Arial"/>
              <a:buChar char="•"/>
            </a:pPr>
            <a:r>
              <a:rPr lang="en-US" sz="1200">
                <a:ea typeface="+mn-lt"/>
                <a:cs typeface="+mn-lt"/>
              </a:rPr>
              <a:t>The north sidewalk between San Vicente Blvd. and west of Gale Dr. will be closed during this phase of work. A pedestrian detour for east/west travel will be in place on the south side of Wilshire. Access to 8383 Wilshire will be maintained.</a:t>
            </a:r>
            <a:endParaRPr lang="en-US">
              <a:ea typeface="+mn-lt"/>
              <a:cs typeface="+mn-lt"/>
            </a:endParaRPr>
          </a:p>
          <a:p>
            <a:pPr marL="171450" indent="-171450">
              <a:buFont typeface="Arial"/>
              <a:buChar char="•"/>
            </a:pPr>
            <a:r>
              <a:rPr lang="en-US" sz="1200">
                <a:ea typeface="+mn-lt"/>
                <a:cs typeface="+mn-lt"/>
              </a:rPr>
              <a:t>The loading zone in front of the Saban Theatre will be closed over the duration of this closure.</a:t>
            </a:r>
            <a:br>
              <a:rPr lang="en-US" sz="1200">
                <a:ea typeface="+mn-lt"/>
                <a:cs typeface="+mn-lt"/>
              </a:rPr>
            </a:br>
            <a:r>
              <a:rPr lang="en-US" sz="1200">
                <a:ea typeface="+mn-lt"/>
                <a:cs typeface="+mn-lt"/>
              </a:rPr>
              <a:t> </a:t>
            </a:r>
            <a:endParaRPr lang="en-US">
              <a:cs typeface="Calibri" panose="020F0502020204030204"/>
            </a:endParaRPr>
          </a:p>
          <a:p>
            <a:endParaRPr lang="en-US" sz="1200" b="1">
              <a:cs typeface="Calibri"/>
            </a:endParaRPr>
          </a:p>
          <a:p>
            <a:pPr marL="342900" indent="-342900">
              <a:buFont typeface="Symbol" panose="05050102010706020507" pitchFamily="18" charset="2"/>
              <a:buChar char=""/>
            </a:pPr>
            <a:endParaRPr lang="en-US" sz="1200" b="1">
              <a:cs typeface="Calibri"/>
            </a:endParaRPr>
          </a:p>
        </p:txBody>
      </p:sp>
      <p:sp>
        <p:nvSpPr>
          <p:cNvPr id="51" name="Rectangle 50"/>
          <p:cNvSpPr/>
          <p:nvPr/>
        </p:nvSpPr>
        <p:spPr>
          <a:xfrm flipV="1">
            <a:off x="5152314" y="3564770"/>
            <a:ext cx="188660" cy="4457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p:cNvSpPr txBox="1"/>
          <p:nvPr/>
        </p:nvSpPr>
        <p:spPr>
          <a:xfrm rot="957480">
            <a:off x="2752633" y="3524331"/>
            <a:ext cx="2394065" cy="369332"/>
          </a:xfrm>
          <a:prstGeom prst="rect">
            <a:avLst/>
          </a:prstGeom>
          <a:noFill/>
        </p:spPr>
        <p:txBody>
          <a:bodyPr wrap="square" rtlCol="0">
            <a:spAutoFit/>
          </a:bodyPr>
          <a:lstStyle/>
          <a:p>
            <a:r>
              <a:rPr lang="en-US" b="1"/>
              <a:t>Station Box</a:t>
            </a:r>
          </a:p>
        </p:txBody>
      </p:sp>
      <p:sp>
        <p:nvSpPr>
          <p:cNvPr id="34" name="Rectangle 33">
            <a:extLst>
              <a:ext uri="{FF2B5EF4-FFF2-40B4-BE49-F238E27FC236}">
                <a16:creationId xmlns:a16="http://schemas.microsoft.com/office/drawing/2014/main" id="{DCFAB0FB-8D95-48E2-A765-CF19716F0488}"/>
              </a:ext>
            </a:extLst>
          </p:cNvPr>
          <p:cNvSpPr/>
          <p:nvPr/>
        </p:nvSpPr>
        <p:spPr>
          <a:xfrm>
            <a:off x="6810470" y="6027803"/>
            <a:ext cx="2477050"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Station appendage locations</a:t>
            </a:r>
          </a:p>
        </p:txBody>
      </p:sp>
      <p:sp>
        <p:nvSpPr>
          <p:cNvPr id="2" name="Rectangle 1">
            <a:extLst>
              <a:ext uri="{FF2B5EF4-FFF2-40B4-BE49-F238E27FC236}">
                <a16:creationId xmlns:a16="http://schemas.microsoft.com/office/drawing/2014/main" id="{EB656783-2597-A192-9E05-1BBBE0BEBADA}"/>
              </a:ext>
            </a:extLst>
          </p:cNvPr>
          <p:cNvSpPr/>
          <p:nvPr/>
        </p:nvSpPr>
        <p:spPr>
          <a:xfrm rot="937312" flipV="1">
            <a:off x="5482006" y="4125943"/>
            <a:ext cx="1778535" cy="2905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rot="983518">
            <a:off x="892665" y="3664945"/>
            <a:ext cx="6838845" cy="292461"/>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6B3D287-3260-9923-D655-9ADA58246D10}"/>
              </a:ext>
            </a:extLst>
          </p:cNvPr>
          <p:cNvSpPr/>
          <p:nvPr/>
        </p:nvSpPr>
        <p:spPr>
          <a:xfrm rot="853534" flipV="1">
            <a:off x="7563821" y="4577782"/>
            <a:ext cx="376917" cy="871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570622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9983A6-94D8-4487-AA35-8BD319C3DD9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884410"/>
            <a:ext cx="7924800" cy="5943600"/>
          </a:xfrm>
          <a:prstGeom prst="rect">
            <a:avLst/>
          </a:prstGeom>
        </p:spPr>
      </p:pic>
      <p:sp>
        <p:nvSpPr>
          <p:cNvPr id="11" name="Rectangle 13">
            <a:extLst>
              <a:ext uri="{FF2B5EF4-FFF2-40B4-BE49-F238E27FC236}">
                <a16:creationId xmlns:a16="http://schemas.microsoft.com/office/drawing/2014/main" id="{D38A241E-0395-41E5-8607-BAA2799A43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1" y="4892040"/>
            <a:ext cx="12191999" cy="1965960"/>
          </a:xfrm>
          <a:prstGeom prst="rect">
            <a:avLst/>
          </a:prstGeom>
          <a:solidFill>
            <a:schemeClr val="bg1">
              <a:alpha val="72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67B54F2-19CE-42E3-9409-3622E8831986}"/>
              </a:ext>
            </a:extLst>
          </p:cNvPr>
          <p:cNvSpPr txBox="1"/>
          <p:nvPr/>
        </p:nvSpPr>
        <p:spPr>
          <a:xfrm>
            <a:off x="969264" y="5154168"/>
            <a:ext cx="6955536" cy="1261872"/>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Bef>
                <a:spcPct val="0"/>
              </a:spcBef>
              <a:spcAft>
                <a:spcPts val="600"/>
              </a:spcAft>
            </a:pPr>
            <a:r>
              <a:rPr lang="en-US" sz="4100" b="1">
                <a:solidFill>
                  <a:schemeClr val="tx1">
                    <a:lumMod val="85000"/>
                    <a:lumOff val="15000"/>
                  </a:schemeClr>
                </a:solidFill>
                <a:latin typeface="+mj-lt"/>
                <a:ea typeface="+mj-ea"/>
                <a:cs typeface="+mj-cs"/>
              </a:rPr>
              <a:t>Wilshire/La Cienega Station Appendage Progress – Phase 1A</a:t>
            </a:r>
          </a:p>
        </p:txBody>
      </p:sp>
      <p:cxnSp>
        <p:nvCxnSpPr>
          <p:cNvPr id="12" name="Straight Connector 15">
            <a:extLst>
              <a:ext uri="{FF2B5EF4-FFF2-40B4-BE49-F238E27FC236}">
                <a16:creationId xmlns:a16="http://schemas.microsoft.com/office/drawing/2014/main" id="{CE352288-84AD-4CA8-BCD5-76C29D34E1D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138160" y="5325066"/>
            <a:ext cx="0" cy="9144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225314" y="6553690"/>
            <a:ext cx="1128486" cy="274320"/>
          </a:xfrm>
        </p:spPr>
        <p:txBody>
          <a:bodyPr vert="horz" lIns="91440" tIns="45720" rIns="91440" bIns="45720" rtlCol="0" anchor="ctr">
            <a:normAutofit/>
          </a:bodyPr>
          <a:lstStyle/>
          <a:p>
            <a:pPr>
              <a:spcAft>
                <a:spcPts val="600"/>
              </a:spcAft>
              <a:defRPr/>
            </a:pPr>
            <a:fld id="{48F63A3B-78C7-47BE-AE5E-E10140E04643}" type="slidenum">
              <a:rPr lang="en-US" sz="1050">
                <a:solidFill>
                  <a:schemeClr val="tx1"/>
                </a:solidFill>
                <a:latin typeface="Calibri" panose="020F0502020204030204"/>
              </a:rPr>
              <a:pPr>
                <a:spcAft>
                  <a:spcPts val="600"/>
                </a:spcAft>
                <a:defRPr/>
              </a:pPr>
              <a:t>40</a:t>
            </a:fld>
            <a:endParaRPr lang="en-US" sz="1050">
              <a:solidFill>
                <a:schemeClr val="tx1"/>
              </a:solidFill>
              <a:latin typeface="Calibri" panose="020F0502020204030204"/>
            </a:endParaRPr>
          </a:p>
        </p:txBody>
      </p:sp>
      <p:pic>
        <p:nvPicPr>
          <p:cNvPr id="6" name="Picture 5">
            <a:extLst>
              <a:ext uri="{FF2B5EF4-FFF2-40B4-BE49-F238E27FC236}">
                <a16:creationId xmlns:a16="http://schemas.microsoft.com/office/drawing/2014/main" id="{8AD4CA52-0795-42FA-AB7D-57866DFF00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4784" y="3687590"/>
            <a:ext cx="4227214" cy="3170410"/>
          </a:xfrm>
          <a:prstGeom prst="rect">
            <a:avLst/>
          </a:prstGeom>
        </p:spPr>
      </p:pic>
      <p:pic>
        <p:nvPicPr>
          <p:cNvPr id="10" name="Picture 9">
            <a:extLst>
              <a:ext uri="{FF2B5EF4-FFF2-40B4-BE49-F238E27FC236}">
                <a16:creationId xmlns:a16="http://schemas.microsoft.com/office/drawing/2014/main" id="{3A4C5BA7-E870-4EA4-9C26-B9B92EB7AF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64784" y="881703"/>
            <a:ext cx="4227214" cy="2802025"/>
          </a:xfrm>
          <a:prstGeom prst="rect">
            <a:avLst/>
          </a:prstGeom>
        </p:spPr>
      </p:pic>
    </p:spTree>
    <p:extLst>
      <p:ext uri="{BB962C8B-B14F-4D97-AF65-F5344CB8AC3E}">
        <p14:creationId xmlns:p14="http://schemas.microsoft.com/office/powerpoint/2010/main" val="2190675593"/>
      </p:ext>
    </p:extLst>
  </p:cSld>
  <p:clrMapOvr>
    <a:overrideClrMapping bg1="dk1" tx1="lt1" bg2="dk2" tx2="lt2" accent1="accent1" accent2="accent2" accent3="accent3" accent4="accent4" accent5="accent5" accent6="accent6" hlink="hlink" folHlink="folHlink"/>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56729-8F86-4225-8956-49AE63C57DD6}"/>
              </a:ext>
            </a:extLst>
          </p:cNvPr>
          <p:cNvSpPr>
            <a:spLocks noGrp="1"/>
          </p:cNvSpPr>
          <p:nvPr>
            <p:ph type="title"/>
          </p:nvPr>
        </p:nvSpPr>
        <p:spPr/>
        <p:txBody>
          <a:bodyPr/>
          <a:lstStyle/>
          <a:p>
            <a:r>
              <a:rPr lang="en-US">
                <a:latin typeface="Calibri"/>
                <a:cs typeface="Calibri"/>
              </a:rPr>
              <a:t>Replacement Parking</a:t>
            </a:r>
            <a:endParaRPr lang="en-US"/>
          </a:p>
        </p:txBody>
      </p:sp>
      <p:sp>
        <p:nvSpPr>
          <p:cNvPr id="3" name="Content Placeholder 2">
            <a:extLst>
              <a:ext uri="{FF2B5EF4-FFF2-40B4-BE49-F238E27FC236}">
                <a16:creationId xmlns:a16="http://schemas.microsoft.com/office/drawing/2014/main" id="{ED050094-F7E2-4751-9CF4-ECFB91E5237E}"/>
              </a:ext>
            </a:extLst>
          </p:cNvPr>
          <p:cNvSpPr>
            <a:spLocks noGrp="1"/>
          </p:cNvSpPr>
          <p:nvPr>
            <p:ph sz="half" idx="2"/>
          </p:nvPr>
        </p:nvSpPr>
        <p:spPr>
          <a:xfrm>
            <a:off x="132229" y="1174946"/>
            <a:ext cx="4281676" cy="4733949"/>
          </a:xfrm>
        </p:spPr>
        <p:txBody>
          <a:bodyPr vert="horz" lIns="91440" tIns="45720" rIns="91440" bIns="45720" rtlCol="0" anchor="t">
            <a:noAutofit/>
          </a:bodyPr>
          <a:lstStyle/>
          <a:p>
            <a:pPr marL="0" indent="0">
              <a:buNone/>
            </a:pPr>
            <a:r>
              <a:rPr lang="en-US" b="1">
                <a:cs typeface="Calibri"/>
              </a:rPr>
              <a:t>Locations for One Hour Free Parking:</a:t>
            </a:r>
          </a:p>
          <a:p>
            <a:pPr marL="0" indent="0">
              <a:buNone/>
            </a:pPr>
            <a:endParaRPr lang="en-US" b="1">
              <a:cs typeface="Calibri"/>
            </a:endParaRPr>
          </a:p>
          <a:p>
            <a:pPr marL="471170" lvl="1" indent="-342900">
              <a:buFont typeface="Arial"/>
              <a:buChar char="•"/>
            </a:pPr>
            <a:r>
              <a:rPr lang="en-US">
                <a:cs typeface="Calibri"/>
              </a:rPr>
              <a:t>8447 Wilshire Bl: </a:t>
            </a:r>
            <a:br>
              <a:rPr lang="en-US">
                <a:cs typeface="Calibri"/>
              </a:rPr>
            </a:br>
            <a:r>
              <a:rPr lang="en-US">
                <a:cs typeface="Calibri"/>
              </a:rPr>
              <a:t>Accessible from N Hamilton</a:t>
            </a:r>
          </a:p>
          <a:p>
            <a:pPr marL="471170" lvl="1" indent="-342900">
              <a:buFont typeface="Arial"/>
              <a:buChar char="•"/>
            </a:pPr>
            <a:endParaRPr lang="en-US">
              <a:cs typeface="Calibri"/>
            </a:endParaRPr>
          </a:p>
          <a:p>
            <a:pPr marL="471170" lvl="1" indent="-342900">
              <a:buFont typeface="Arial"/>
              <a:buChar char="•"/>
            </a:pPr>
            <a:r>
              <a:rPr lang="en-US">
                <a:cs typeface="Calibri"/>
              </a:rPr>
              <a:t>8350 Wilshire Bl: </a:t>
            </a:r>
            <a:br>
              <a:rPr lang="en-US">
                <a:cs typeface="Calibri"/>
              </a:rPr>
            </a:br>
            <a:r>
              <a:rPr lang="en-US">
                <a:cs typeface="Calibri"/>
              </a:rPr>
              <a:t>Accessible from S Tower</a:t>
            </a:r>
          </a:p>
          <a:p>
            <a:pPr marL="471170" lvl="1" indent="-342900">
              <a:buFont typeface="Arial"/>
              <a:buChar char="•"/>
            </a:pPr>
            <a:endParaRPr lang="en-US">
              <a:cs typeface="Calibri"/>
            </a:endParaRPr>
          </a:p>
          <a:p>
            <a:pPr marL="471170" lvl="1" indent="-342900">
              <a:buFont typeface="Arial"/>
              <a:buChar char="•"/>
            </a:pPr>
            <a:r>
              <a:rPr lang="en-US">
                <a:cs typeface="Calibri"/>
              </a:rPr>
              <a:t>Please mention "</a:t>
            </a:r>
            <a:r>
              <a:rPr lang="en-US" b="1">
                <a:cs typeface="Calibri"/>
              </a:rPr>
              <a:t>Metro</a:t>
            </a:r>
            <a:r>
              <a:rPr lang="en-US">
                <a:cs typeface="Calibri"/>
              </a:rPr>
              <a:t>" upon entering the building to receive the 1st hour free</a:t>
            </a:r>
          </a:p>
          <a:p>
            <a:pPr lvl="1"/>
            <a:endParaRPr lang="en-US" sz="2000">
              <a:cs typeface="Calibri"/>
            </a:endParaRPr>
          </a:p>
          <a:p>
            <a:pPr lvl="1"/>
            <a:endParaRPr lang="en-US" sz="2000">
              <a:cs typeface="Calibri"/>
            </a:endParaRPr>
          </a:p>
        </p:txBody>
      </p:sp>
      <p:pic>
        <p:nvPicPr>
          <p:cNvPr id="4" name="Picture 4">
            <a:extLst>
              <a:ext uri="{FF2B5EF4-FFF2-40B4-BE49-F238E27FC236}">
                <a16:creationId xmlns:a16="http://schemas.microsoft.com/office/drawing/2014/main" id="{AB3E561B-C68F-4232-AECD-3E01F961B9E3}"/>
              </a:ext>
            </a:extLst>
          </p:cNvPr>
          <p:cNvPicPr>
            <a:picLocks noChangeAspect="1"/>
          </p:cNvPicPr>
          <p:nvPr/>
        </p:nvPicPr>
        <p:blipFill>
          <a:blip r:embed="rId2"/>
          <a:stretch>
            <a:fillRect/>
          </a:stretch>
        </p:blipFill>
        <p:spPr>
          <a:xfrm>
            <a:off x="4612342" y="1254969"/>
            <a:ext cx="7393640" cy="4729062"/>
          </a:xfrm>
          <a:prstGeom prst="rect">
            <a:avLst/>
          </a:prstGeom>
        </p:spPr>
      </p:pic>
    </p:spTree>
    <p:extLst>
      <p:ext uri="{BB962C8B-B14F-4D97-AF65-F5344CB8AC3E}">
        <p14:creationId xmlns:p14="http://schemas.microsoft.com/office/powerpoint/2010/main" val="1796045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5820106"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Concrete and Material Deliveries </a:t>
            </a:r>
          </a:p>
        </p:txBody>
      </p:sp>
      <p:sp>
        <p:nvSpPr>
          <p:cNvPr id="2" name="Rectangle 1">
            <a:extLst>
              <a:ext uri="{FF2B5EF4-FFF2-40B4-BE49-F238E27FC236}">
                <a16:creationId xmlns:a16="http://schemas.microsoft.com/office/drawing/2014/main" id="{8ECF11E5-A260-451C-8FF2-98B39C45C384}"/>
              </a:ext>
            </a:extLst>
          </p:cNvPr>
          <p:cNvSpPr/>
          <p:nvPr/>
        </p:nvSpPr>
        <p:spPr>
          <a:xfrm>
            <a:off x="136066" y="1124730"/>
            <a:ext cx="6440588" cy="5370701"/>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
              <a:tabLst/>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Where: </a:t>
            </a:r>
            <a:r>
              <a:rPr kumimoji="0" lang="en-US" sz="1500" b="0" i="0" u="none" strike="noStrike" kern="0" cap="none" spc="0" normalizeH="0" baseline="0" noProof="0">
                <a:ln>
                  <a:noFill/>
                </a:ln>
                <a:solidFill>
                  <a:srgbClr val="000000"/>
                </a:solidFill>
                <a:effectLst/>
                <a:uLnTx/>
                <a:uFillTx/>
                <a:latin typeface="Calibri" panose="020F0502020204030204"/>
                <a:ea typeface="Arial"/>
                <a:cs typeface="Arial"/>
                <a:sym typeface="Arial"/>
              </a:rPr>
              <a:t>Structural work on the station underneath Wilshire Bl is generally conducted from the Gale Yard and from Wilshire Bl</a:t>
            </a:r>
            <a:br>
              <a:rPr lang="en-US" sz="1600" b="0" i="0" u="none" strike="noStrike" kern="0" cap="none" spc="0" normalizeH="0" baseline="0" noProof="0">
                <a:ln>
                  <a:noFill/>
                </a:ln>
                <a:effectLst/>
                <a:uLnTx/>
                <a:uFillTx/>
                <a:latin typeface="Calibri" panose="020F0502020204030204"/>
                <a:ea typeface="Arial"/>
                <a:cs typeface="Arial"/>
              </a:rPr>
            </a:br>
            <a:endPar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endParaRPr>
          </a:p>
          <a:p>
            <a:pPr marL="285750" indent="-285750">
              <a:buClr>
                <a:srgbClr val="000000"/>
              </a:buClr>
              <a:buSzPts val="1800"/>
              <a:buFont typeface="Symbol" panose="05050102010706020507" pitchFamily="18" charset="2"/>
              <a:buChar char=""/>
              <a:defRPr/>
            </a:pP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Work Hours:</a:t>
            </a:r>
            <a:r>
              <a:rPr lang="en-US" sz="1600" b="1" kern="0">
                <a:solidFill>
                  <a:srgbClr val="000000"/>
                </a:solidFill>
                <a:latin typeface="Calibri" panose="020F0502020204030204"/>
                <a:ea typeface="Arial"/>
                <a:cs typeface="Arial"/>
                <a:sym typeface="Arial"/>
              </a:rPr>
              <a:t> </a:t>
            </a:r>
            <a:r>
              <a:rPr lang="en-US" sz="1500" kern="0">
                <a:solidFill>
                  <a:srgbClr val="000000"/>
                </a:solidFill>
                <a:latin typeface="Calibri" panose="020F0502020204030204"/>
                <a:ea typeface="Arial"/>
                <a:cs typeface="Arial"/>
                <a:sym typeface="Arial"/>
              </a:rPr>
              <a:t>7</a:t>
            </a:r>
            <a:r>
              <a:rPr lang="en-US" sz="1500" kern="0">
                <a:latin typeface="Calibri" panose="020F0502020204030204"/>
                <a:ea typeface="Arial"/>
                <a:cs typeface="Calibri"/>
                <a:sym typeface="Arial"/>
              </a:rPr>
              <a:t>am to 4pm. During bump out implementation: </a:t>
            </a:r>
            <a:r>
              <a:rPr lang="en-US" sz="1500" b="1" kern="0">
                <a:latin typeface="Calibri" panose="020F0502020204030204"/>
                <a:ea typeface="Arial"/>
                <a:cs typeface="Calibri"/>
                <a:sym typeface="Arial"/>
              </a:rPr>
              <a:t>9am-4pm</a:t>
            </a:r>
            <a:br>
              <a:rPr lang="en-US" sz="1600" kern="0">
                <a:latin typeface="Calibri" panose="020F0502020204030204"/>
                <a:ea typeface="Arial"/>
                <a:cs typeface="Calibri"/>
              </a:rPr>
            </a:br>
            <a:r>
              <a:rPr lang="en-US" sz="1600" kern="0">
                <a:latin typeface="Calibri" panose="020F0502020204030204"/>
                <a:ea typeface="Arial"/>
                <a:cs typeface="Arial"/>
              </a:rPr>
              <a:t>                     </a:t>
            </a:r>
            <a:endParaRPr lang="en-US" sz="1600" kern="0">
              <a:latin typeface="Calibri" panose="020F0502020204030204"/>
              <a:cs typeface="Arial"/>
            </a:endParaRPr>
          </a:p>
          <a:p>
            <a:pPr marL="285750" indent="-285750" eaLnBrk="0" fontAlgn="base" hangingPunct="0">
              <a:spcBef>
                <a:spcPct val="0"/>
              </a:spcBef>
              <a:spcAft>
                <a:spcPct val="0"/>
              </a:spcAft>
              <a:buFont typeface="Symbol" panose="05050102010706020507" pitchFamily="18" charset="2"/>
              <a:buChar char=""/>
              <a:defRPr/>
            </a:pPr>
            <a:r>
              <a:rPr kumimoji="0" lang="en-US" altLang="en-US" sz="1600" b="1" i="0" u="none" strike="noStrike" kern="1200" cap="none" spc="0" normalizeH="0" baseline="0" noProof="0">
                <a:ln>
                  <a:noFill/>
                </a:ln>
                <a:effectLst/>
                <a:uLnTx/>
                <a:uFillTx/>
                <a:latin typeface="Calibri" panose="020F0502020204030204"/>
                <a:ea typeface="ＭＳ Ｐゴシック"/>
                <a:cs typeface="Arial"/>
              </a:rPr>
              <a:t>Traffic Controls*:</a:t>
            </a:r>
            <a:r>
              <a:rPr lang="en-US" altLang="en-US" sz="1600" b="1">
                <a:latin typeface="Calibri" panose="020F0502020204030204"/>
                <a:ea typeface="ＭＳ Ｐゴシック"/>
                <a:cs typeface="Arial"/>
              </a:rPr>
              <a:t> </a:t>
            </a:r>
            <a:endParaRPr lang="en-US" altLang="en-US" sz="1600" b="1" i="0" u="none" strike="noStrike" kern="1200" cap="none" spc="0" normalizeH="0" baseline="0" noProof="0">
              <a:ln>
                <a:noFill/>
              </a:ln>
              <a:effectLst/>
              <a:uLnTx/>
              <a:uFillTx/>
              <a:latin typeface="Calibri" panose="020F0502020204030204"/>
              <a:ea typeface="ＭＳ Ｐゴシック"/>
              <a:cs typeface="Arial"/>
            </a:endParaRPr>
          </a:p>
          <a:p>
            <a:pPr marL="742950" lvl="1" indent="-285750" eaLnBrk="0" fontAlgn="base" hangingPunct="0">
              <a:spcBef>
                <a:spcPct val="0"/>
              </a:spcBef>
              <a:spcAft>
                <a:spcPct val="0"/>
              </a:spcAft>
              <a:buFont typeface="Arial" panose="020B0604020202020204" pitchFamily="34" charset="0"/>
              <a:buChar char="•"/>
              <a:defRPr/>
            </a:pPr>
            <a:r>
              <a:rPr lang="en-US" altLang="en-US" sz="1500">
                <a:latin typeface="Calibri" panose="020F0502020204030204"/>
                <a:ea typeface="ＭＳ Ｐゴシック"/>
                <a:cs typeface="Arial"/>
              </a:rPr>
              <a:t>Westbound Wilshire Bl will be intermittently reduced to one lane between San Vicente Bl and Hamilton Dr</a:t>
            </a:r>
            <a:endParaRPr lang="en-US" sz="1500">
              <a:latin typeface="Calibri" panose="020F0502020204030204"/>
              <a:ea typeface="ＭＳ Ｐゴシック"/>
              <a:cs typeface="Calibri"/>
            </a:endParaRPr>
          </a:p>
          <a:p>
            <a:pPr marL="742950" lvl="1" indent="-285750">
              <a:spcBef>
                <a:spcPct val="0"/>
              </a:spcBef>
              <a:spcAft>
                <a:spcPct val="0"/>
              </a:spcAft>
              <a:buFont typeface="Arial"/>
              <a:buChar char="•"/>
              <a:defRPr/>
            </a:pPr>
            <a:r>
              <a:rPr lang="en-US" sz="1500">
                <a:latin typeface="Calibri" panose="020F0502020204030204"/>
              </a:rPr>
              <a:t>Daily closures will be utilized in support of ongoing work activities in the staging yard at Gale Dr</a:t>
            </a:r>
            <a:br>
              <a:rPr lang="en-US" sz="1600" b="0" i="0" u="none" strike="noStrike" kern="1200" cap="none" spc="0" normalizeH="0" baseline="0" noProof="0">
                <a:ln>
                  <a:noFill/>
                </a:ln>
                <a:effectLst/>
                <a:uLnTx/>
                <a:uFillTx/>
                <a:latin typeface="Calibri" panose="020F0502020204030204"/>
              </a:rPr>
            </a:br>
            <a:r>
              <a:rPr lang="en-US" sz="1600">
                <a:latin typeface="Calibri" panose="020F0502020204030204"/>
                <a:ea typeface="ＭＳ Ｐゴシック"/>
                <a:cs typeface="Calibri"/>
              </a:rPr>
              <a:t>                     </a:t>
            </a:r>
            <a:endParaRPr lang="en-US" sz="1600">
              <a:ea typeface="+mn-lt"/>
              <a:cs typeface="+mn-lt"/>
            </a:endParaRPr>
          </a:p>
          <a:p>
            <a:pPr marL="285750" indent="-285750">
              <a:spcBef>
                <a:spcPct val="0"/>
              </a:spcBef>
              <a:spcAft>
                <a:spcPct val="0"/>
              </a:spcAft>
              <a:buFont typeface="Symbol,Sans-Serif"/>
              <a:buChar char=""/>
              <a:defRPr/>
            </a:pPr>
            <a:r>
              <a:rPr lang="en-US" sz="1600" b="1">
                <a:latin typeface="Calibri" panose="020F0502020204030204"/>
                <a:ea typeface="ＭＳ Ｐゴシック"/>
                <a:cs typeface="Calibri" panose="020F0502020204030204"/>
              </a:rPr>
              <a:t>Deck Panel Access – Hamilton Dr (9am to 4pm, weekdays; 7am to 6pm, Saturdays)</a:t>
            </a: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Beginning in April, intermittent deck panel access may be implemented within the Wilshire/Hamilton intersection.</a:t>
            </a:r>
            <a:endParaRPr lang="en-US" sz="1500" b="1">
              <a:latin typeface="Calibri" panose="020F0502020204030204"/>
              <a:ea typeface="ＭＳ Ｐゴシック"/>
              <a:cs typeface="Calibri" panose="020F0502020204030204"/>
            </a:endParaRP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Wilshire will be reduced to a single lane in each direction between Tower Dr and Stanley Dr</a:t>
            </a:r>
          </a:p>
          <a:p>
            <a:pPr marL="742950" lvl="1" indent="-285750">
              <a:spcBef>
                <a:spcPct val="0"/>
              </a:spcBef>
              <a:spcAft>
                <a:spcPct val="0"/>
              </a:spcAft>
              <a:buFont typeface="Arial"/>
              <a:buChar char="•"/>
              <a:defRPr/>
            </a:pPr>
            <a:r>
              <a:rPr lang="en-US" sz="1500">
                <a:latin typeface="Calibri" panose="020F0502020204030204"/>
                <a:ea typeface="ＭＳ Ｐゴシック"/>
                <a:cs typeface="Calibri" panose="020F0502020204030204"/>
              </a:rPr>
              <a:t>Left turns from Wilshire to Hamilton will be restricted. Through traffic on Hamilton will be restricted at Wilshire.</a:t>
            </a:r>
          </a:p>
          <a:p>
            <a:pPr>
              <a:spcBef>
                <a:spcPct val="0"/>
              </a:spcBef>
              <a:spcAft>
                <a:spcPct val="0"/>
              </a:spcAft>
              <a:defRPr/>
            </a:pPr>
            <a:endParaRPr lang="en-US" sz="1600">
              <a:latin typeface="Calibri" panose="020F0502020204030204"/>
              <a:ea typeface="ＭＳ Ｐゴシック"/>
              <a:cs typeface="Arial"/>
            </a:endParaRPr>
          </a:p>
          <a:p>
            <a:pPr eaLnBrk="0" fontAlgn="base" hangingPunct="0">
              <a:spcBef>
                <a:spcPct val="0"/>
              </a:spcBef>
              <a:spcAft>
                <a:spcPct val="0"/>
              </a:spcAft>
              <a:defRPr/>
            </a:pPr>
            <a:endParaRPr kumimoji="0" lang="en-US" altLang="en-US" sz="18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pic>
        <p:nvPicPr>
          <p:cNvPr id="3074" name="Picture 2" descr="Image preview">
            <a:extLst>
              <a:ext uri="{FF2B5EF4-FFF2-40B4-BE49-F238E27FC236}">
                <a16:creationId xmlns:a16="http://schemas.microsoft.com/office/drawing/2014/main" id="{EACCE4AB-AFA1-49E5-BF23-C2B3CF5623AB}"/>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13379"/>
          <a:stretch/>
        </p:blipFill>
        <p:spPr bwMode="auto">
          <a:xfrm>
            <a:off x="6699920" y="1316376"/>
            <a:ext cx="5223740" cy="428423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292A64B0-2252-42AF-8D98-4D92B765C0B4}"/>
              </a:ext>
            </a:extLst>
          </p:cNvPr>
          <p:cNvSpPr/>
          <p:nvPr/>
        </p:nvSpPr>
        <p:spPr>
          <a:xfrm>
            <a:off x="9153116" y="5699232"/>
            <a:ext cx="1794232" cy="276999"/>
          </a:xfrm>
          <a:prstGeom prst="rect">
            <a:avLst/>
          </a:prstGeom>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Outside Gale Staging Yard</a:t>
            </a:r>
          </a:p>
        </p:txBody>
      </p:sp>
      <p:sp>
        <p:nvSpPr>
          <p:cNvPr id="8" name="Slide Number Placeholder 4">
            <a:extLst>
              <a:ext uri="{FF2B5EF4-FFF2-40B4-BE49-F238E27FC236}">
                <a16:creationId xmlns:a16="http://schemas.microsoft.com/office/drawing/2014/main" id="{5108F0C2-AA92-459F-A12B-1C3978B8F6B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4DD5EF2C-CEAD-431B-8651-98CB550E12AF}"/>
              </a:ext>
            </a:extLst>
          </p:cNvPr>
          <p:cNvSpPr/>
          <p:nvPr/>
        </p:nvSpPr>
        <p:spPr>
          <a:xfrm>
            <a:off x="1242653" y="5740336"/>
            <a:ext cx="5106182" cy="1077218"/>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
                <a:srgbClr val="000000"/>
              </a:buClr>
              <a:buSzPts val="1800"/>
              <a:buFont typeface="Symbol" panose="05050102010706020507" pitchFamily="18" charset="2"/>
              <a:buChar char="&gt;"/>
              <a:tabLst/>
              <a:defRPr/>
            </a:pPr>
            <a:r>
              <a:rPr kumimoji="0" lang="en-US" sz="1600" b="1" i="0" u="none" strike="noStrike" kern="0" cap="none" spc="0" normalizeH="0" baseline="0" noProof="0">
                <a:ln>
                  <a:noFill/>
                </a:ln>
                <a:solidFill>
                  <a:srgbClr val="000000"/>
                </a:solidFill>
                <a:effectLst/>
                <a:uLnTx/>
                <a:uFillTx/>
                <a:latin typeface="Calibri" panose="020F0502020204030204"/>
                <a:ea typeface="+mn-ea"/>
                <a:cs typeface="Arial"/>
                <a:sym typeface="Arial"/>
              </a:rPr>
              <a:t>Noise Mitigations</a:t>
            </a:r>
            <a:r>
              <a:rPr kumimoji="0" lang="en-US" sz="1600" b="1" i="0" u="none" strike="noStrike" kern="0" cap="none" spc="0" normalizeH="0" baseline="0" noProof="0">
                <a:ln>
                  <a:noFill/>
                </a:ln>
                <a:solidFill>
                  <a:srgbClr val="000000"/>
                </a:solidFill>
                <a:effectLst/>
                <a:uLnTx/>
                <a:uFillTx/>
                <a:latin typeface="Calibri" panose="020F0502020204030204"/>
                <a:ea typeface="Arial"/>
                <a:cs typeface="Arial"/>
                <a:sym typeface="Arial"/>
              </a:rPr>
              <a:t>: </a:t>
            </a: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will remain in place </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rPr>
              <a:t>Sound blankets around noisy equipment</a:t>
            </a: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Trucks equipped with low-impact backup alarms</a:t>
            </a:r>
            <a:endParaRPr kumimoji="0" lang="en-US" sz="1600" b="0" i="0" u="none" strike="noStrike" kern="0" cap="none" spc="0" normalizeH="0" baseline="0" noProof="0">
              <a:ln>
                <a:noFill/>
              </a:ln>
              <a:solidFill>
                <a:srgbClr val="000000"/>
              </a:solidFill>
              <a:effectLst/>
              <a:uLnTx/>
              <a:uFillTx/>
              <a:latin typeface="Calibri" panose="020F0502020204030204"/>
              <a:ea typeface="+mn-ea"/>
              <a:cs typeface="Arial"/>
              <a:sym typeface="Arial"/>
            </a:endParaRPr>
          </a:p>
          <a:p>
            <a:pPr marL="739775" marR="0" lvl="1" indent="-285750" algn="l" defTabSz="914400" rtl="0" eaLnBrk="1" fontAlgn="auto" latinLnBrk="0" hangingPunct="1">
              <a:lnSpc>
                <a:spcPct val="100000"/>
              </a:lnSpc>
              <a:spcBef>
                <a:spcPts val="0"/>
              </a:spcBef>
              <a:spcAft>
                <a:spcPts val="0"/>
              </a:spcAft>
              <a:buClr>
                <a:srgbClr val="000000"/>
              </a:buClr>
              <a:buSzPts val="1800"/>
              <a:buFont typeface="Arial" panose="020B0604020202020204" pitchFamily="34" charset="0"/>
              <a:buChar char="•"/>
              <a:tabLst/>
              <a:defRPr/>
            </a:pPr>
            <a:r>
              <a:rPr kumimoji="0" lang="en-US" sz="1600" b="0" i="0" u="none" strike="noStrike" kern="0" cap="none" spc="0" normalizeH="0" baseline="0" noProof="0">
                <a:ln>
                  <a:noFill/>
                </a:ln>
                <a:solidFill>
                  <a:srgbClr val="000000"/>
                </a:solidFill>
                <a:effectLst/>
                <a:uLnTx/>
                <a:uFillTx/>
                <a:latin typeface="Calibri" panose="020F0502020204030204"/>
                <a:ea typeface="Arial"/>
                <a:cs typeface="Arial"/>
                <a:sym typeface="Arial"/>
              </a:rPr>
              <a:t>Nylon straps used to lift material</a:t>
            </a:r>
          </a:p>
        </p:txBody>
      </p:sp>
    </p:spTree>
    <p:extLst>
      <p:ext uri="{BB962C8B-B14F-4D97-AF65-F5344CB8AC3E}">
        <p14:creationId xmlns:p14="http://schemas.microsoft.com/office/powerpoint/2010/main" val="917407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Next Steps: Station Construction</a:t>
            </a:r>
          </a:p>
        </p:txBody>
      </p:sp>
      <p:pic>
        <p:nvPicPr>
          <p:cNvPr id="5" name="Picture 4">
            <a:extLst>
              <a:ext uri="{FF2B5EF4-FFF2-40B4-BE49-F238E27FC236}">
                <a16:creationId xmlns:a16="http://schemas.microsoft.com/office/drawing/2014/main" id="{2A0F01D5-CAC8-470C-AC0A-D38A76668A17}"/>
              </a:ext>
            </a:extLst>
          </p:cNvPr>
          <p:cNvPicPr>
            <a:picLocks noChangeAspect="1"/>
          </p:cNvPicPr>
          <p:nvPr/>
        </p:nvPicPr>
        <p:blipFill>
          <a:blip r:embed="rId2"/>
          <a:stretch>
            <a:fillRect/>
          </a:stretch>
        </p:blipFill>
        <p:spPr>
          <a:xfrm>
            <a:off x="4955510" y="1423463"/>
            <a:ext cx="6998918" cy="4282349"/>
          </a:xfrm>
          <a:prstGeom prst="rect">
            <a:avLst/>
          </a:prstGeom>
        </p:spPr>
      </p:pic>
      <p:sp>
        <p:nvSpPr>
          <p:cNvPr id="2" name="Rectangle 1">
            <a:extLst>
              <a:ext uri="{FF2B5EF4-FFF2-40B4-BE49-F238E27FC236}">
                <a16:creationId xmlns:a16="http://schemas.microsoft.com/office/drawing/2014/main" id="{2B9B61DC-E846-4D9E-97AC-CB8BEC1058C3}"/>
              </a:ext>
            </a:extLst>
          </p:cNvPr>
          <p:cNvSpPr/>
          <p:nvPr/>
        </p:nvSpPr>
        <p:spPr>
          <a:xfrm>
            <a:off x="551936" y="1226615"/>
            <a:ext cx="4139610" cy="4801314"/>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Construction of station roof will continue through </a:t>
            </a:r>
            <a:r>
              <a:rPr lang="en-US">
                <a:latin typeface="Calibri" panose="020F0502020204030204"/>
                <a:ea typeface="ＭＳ Ｐゴシック"/>
              </a:rPr>
              <a:t>2022</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Each roof placement will be 60 feet by 60 feet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Work activities in support of concrete and deliveries will be conducted within the staging yards, and occasionally on</a:t>
            </a:r>
            <a:r>
              <a:rPr kumimoji="0" lang="en-US" sz="1800" b="0" i="0" u="none" strike="noStrike" kern="1200" cap="none" spc="0" normalizeH="0" noProof="0">
                <a:ln>
                  <a:noFill/>
                </a:ln>
                <a:effectLst/>
                <a:uLnTx/>
                <a:uFillTx/>
                <a:latin typeface="Calibri" panose="020F0502020204030204"/>
                <a:ea typeface="ＭＳ Ｐゴシック"/>
                <a:cs typeface="+mn-cs"/>
              </a:rPr>
              <a:t>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Daily construction activities may be conducted underneath Wilshire Bl and from both Staging Yards for 24 hours a day</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sp>
        <p:nvSpPr>
          <p:cNvPr id="6" name="Rectangle 5">
            <a:extLst>
              <a:ext uri="{FF2B5EF4-FFF2-40B4-BE49-F238E27FC236}">
                <a16:creationId xmlns:a16="http://schemas.microsoft.com/office/drawing/2014/main" id="{167E9D07-3479-4D12-B646-DE96C8B419D1}"/>
              </a:ext>
            </a:extLst>
          </p:cNvPr>
          <p:cNvSpPr/>
          <p:nvPr/>
        </p:nvSpPr>
        <p:spPr>
          <a:xfrm>
            <a:off x="5660064" y="5705812"/>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Illustration of station interior design</a:t>
            </a:r>
          </a:p>
        </p:txBody>
      </p:sp>
      <p:sp>
        <p:nvSpPr>
          <p:cNvPr id="7" name="Slide Number Placeholder 4">
            <a:extLst>
              <a:ext uri="{FF2B5EF4-FFF2-40B4-BE49-F238E27FC236}">
                <a16:creationId xmlns:a16="http://schemas.microsoft.com/office/drawing/2014/main" id="{42FB7A70-E499-4A46-A5F8-ECCD1DE52461}"/>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836268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F70B-752B-4785-A23E-D6F35CDEBFBC}"/>
              </a:ext>
            </a:extLst>
          </p:cNvPr>
          <p:cNvSpPr>
            <a:spLocks noGrp="1"/>
          </p:cNvSpPr>
          <p:nvPr>
            <p:ph type="title"/>
          </p:nvPr>
        </p:nvSpPr>
        <p:spPr/>
        <p:txBody>
          <a:bodyPr/>
          <a:lstStyle/>
          <a:p>
            <a:r>
              <a:rPr lang="en-US"/>
              <a:t>La Cienega Station Progress</a:t>
            </a:r>
          </a:p>
        </p:txBody>
      </p:sp>
      <p:pic>
        <p:nvPicPr>
          <p:cNvPr id="5" name="Content Placeholder 4">
            <a:extLst>
              <a:ext uri="{FF2B5EF4-FFF2-40B4-BE49-F238E27FC236}">
                <a16:creationId xmlns:a16="http://schemas.microsoft.com/office/drawing/2014/main" id="{0DFA1DF7-D1F6-41B4-B35E-E33D2C9E5B9D}"/>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0" y="951674"/>
            <a:ext cx="6211611" cy="5906326"/>
          </a:xfrm>
        </p:spPr>
      </p:pic>
      <p:pic>
        <p:nvPicPr>
          <p:cNvPr id="7" name="Picture 6">
            <a:extLst>
              <a:ext uri="{FF2B5EF4-FFF2-40B4-BE49-F238E27FC236}">
                <a16:creationId xmlns:a16="http://schemas.microsoft.com/office/drawing/2014/main" id="{3012F14A-EDAC-4B59-BE89-6C7ADBC92D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11612" y="951674"/>
            <a:ext cx="5980387" cy="5906326"/>
          </a:xfrm>
          <a:prstGeom prst="rect">
            <a:avLst/>
          </a:prstGeom>
        </p:spPr>
      </p:pic>
      <p:sp>
        <p:nvSpPr>
          <p:cNvPr id="8" name="TextBox 7">
            <a:extLst>
              <a:ext uri="{FF2B5EF4-FFF2-40B4-BE49-F238E27FC236}">
                <a16:creationId xmlns:a16="http://schemas.microsoft.com/office/drawing/2014/main" id="{EABB0FA0-287C-4CE4-820F-784B86FA09A3}"/>
              </a:ext>
            </a:extLst>
          </p:cNvPr>
          <p:cNvSpPr txBox="1"/>
          <p:nvPr/>
        </p:nvSpPr>
        <p:spPr>
          <a:xfrm>
            <a:off x="838200" y="1292772"/>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East</a:t>
            </a:r>
          </a:p>
        </p:txBody>
      </p:sp>
      <p:sp>
        <p:nvSpPr>
          <p:cNvPr id="9" name="TextBox 8">
            <a:extLst>
              <a:ext uri="{FF2B5EF4-FFF2-40B4-BE49-F238E27FC236}">
                <a16:creationId xmlns:a16="http://schemas.microsoft.com/office/drawing/2014/main" id="{B789595A-0CCF-45B2-B188-A958F795E084}"/>
              </a:ext>
            </a:extLst>
          </p:cNvPr>
          <p:cNvSpPr txBox="1"/>
          <p:nvPr/>
        </p:nvSpPr>
        <p:spPr>
          <a:xfrm>
            <a:off x="6868510" y="1297224"/>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West</a:t>
            </a:r>
          </a:p>
        </p:txBody>
      </p:sp>
    </p:spTree>
    <p:extLst>
      <p:ext uri="{BB962C8B-B14F-4D97-AF65-F5344CB8AC3E}">
        <p14:creationId xmlns:p14="http://schemas.microsoft.com/office/powerpoint/2010/main" val="413515807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FF70B-752B-4785-A23E-D6F35CDEBFBC}"/>
              </a:ext>
            </a:extLst>
          </p:cNvPr>
          <p:cNvSpPr>
            <a:spLocks noGrp="1"/>
          </p:cNvSpPr>
          <p:nvPr>
            <p:ph type="title"/>
          </p:nvPr>
        </p:nvSpPr>
        <p:spPr/>
        <p:txBody>
          <a:bodyPr/>
          <a:lstStyle/>
          <a:p>
            <a:r>
              <a:rPr lang="en-US"/>
              <a:t>La Cienega Station Progress</a:t>
            </a:r>
          </a:p>
        </p:txBody>
      </p:sp>
      <p:sp>
        <p:nvSpPr>
          <p:cNvPr id="8" name="TextBox 7">
            <a:extLst>
              <a:ext uri="{FF2B5EF4-FFF2-40B4-BE49-F238E27FC236}">
                <a16:creationId xmlns:a16="http://schemas.microsoft.com/office/drawing/2014/main" id="{EABB0FA0-287C-4CE4-820F-784B86FA09A3}"/>
              </a:ext>
            </a:extLst>
          </p:cNvPr>
          <p:cNvSpPr txBox="1"/>
          <p:nvPr/>
        </p:nvSpPr>
        <p:spPr>
          <a:xfrm>
            <a:off x="838200" y="1292772"/>
            <a:ext cx="5144813" cy="584775"/>
          </a:xfrm>
          <a:prstGeom prst="rect">
            <a:avLst/>
          </a:prstGeom>
          <a:noFill/>
        </p:spPr>
        <p:txBody>
          <a:bodyPr wrap="square" rtlCol="0">
            <a:spAutoFit/>
          </a:bodyPr>
          <a:lstStyle/>
          <a:p>
            <a:pPr algn="ctr"/>
            <a:r>
              <a:rPr lang="en-US" sz="3200" b="1">
                <a:solidFill>
                  <a:schemeClr val="bg1">
                    <a:lumMod val="95000"/>
                  </a:schemeClr>
                </a:solidFill>
              </a:rPr>
              <a:t>Looking</a:t>
            </a:r>
            <a:r>
              <a:rPr lang="en-US" sz="3200">
                <a:solidFill>
                  <a:schemeClr val="bg1">
                    <a:lumMod val="95000"/>
                  </a:schemeClr>
                </a:solidFill>
              </a:rPr>
              <a:t> </a:t>
            </a:r>
            <a:r>
              <a:rPr lang="en-US" sz="3200" b="1">
                <a:solidFill>
                  <a:schemeClr val="bg1">
                    <a:lumMod val="95000"/>
                  </a:schemeClr>
                </a:solidFill>
              </a:rPr>
              <a:t>East</a:t>
            </a:r>
          </a:p>
        </p:txBody>
      </p:sp>
      <p:sp>
        <p:nvSpPr>
          <p:cNvPr id="9" name="TextBox 8">
            <a:extLst>
              <a:ext uri="{FF2B5EF4-FFF2-40B4-BE49-F238E27FC236}">
                <a16:creationId xmlns:a16="http://schemas.microsoft.com/office/drawing/2014/main" id="{B789595A-0CCF-45B2-B188-A958F795E084}"/>
              </a:ext>
            </a:extLst>
          </p:cNvPr>
          <p:cNvSpPr txBox="1"/>
          <p:nvPr/>
        </p:nvSpPr>
        <p:spPr>
          <a:xfrm>
            <a:off x="6868510" y="1297224"/>
            <a:ext cx="5144813" cy="584775"/>
          </a:xfrm>
          <a:prstGeom prst="rect">
            <a:avLst/>
          </a:prstGeom>
          <a:noFill/>
        </p:spPr>
        <p:txBody>
          <a:bodyPr wrap="square" lIns="91440" tIns="45720" rIns="91440" bIns="45720" rtlCol="0" anchor="t">
            <a:spAutoFit/>
          </a:bodyPr>
          <a:lstStyle/>
          <a:p>
            <a:pPr algn="ctr"/>
            <a:endParaRPr lang="en-US" sz="3200" b="1">
              <a:solidFill>
                <a:schemeClr val="bg1">
                  <a:lumMod val="95000"/>
                </a:schemeClr>
              </a:solidFill>
              <a:cs typeface="Calibri"/>
            </a:endParaRPr>
          </a:p>
        </p:txBody>
      </p:sp>
      <p:pic>
        <p:nvPicPr>
          <p:cNvPr id="12" name="Picture 12">
            <a:extLst>
              <a:ext uri="{FF2B5EF4-FFF2-40B4-BE49-F238E27FC236}">
                <a16:creationId xmlns:a16="http://schemas.microsoft.com/office/drawing/2014/main" id="{B773D610-7AFF-1B8C-C291-1CC3DD152179}"/>
              </a:ext>
            </a:extLst>
          </p:cNvPr>
          <p:cNvPicPr>
            <a:picLocks noGrp="1" noChangeAspect="1"/>
          </p:cNvPicPr>
          <p:nvPr>
            <p:ph sz="half" idx="2"/>
          </p:nvPr>
        </p:nvPicPr>
        <p:blipFill>
          <a:blip r:embed="rId2"/>
          <a:stretch>
            <a:fillRect/>
          </a:stretch>
        </p:blipFill>
        <p:spPr>
          <a:xfrm>
            <a:off x="2734811" y="1096558"/>
            <a:ext cx="6720484" cy="5045302"/>
          </a:xfrm>
        </p:spPr>
      </p:pic>
      <p:sp>
        <p:nvSpPr>
          <p:cNvPr id="13" name="TextBox 12">
            <a:extLst>
              <a:ext uri="{FF2B5EF4-FFF2-40B4-BE49-F238E27FC236}">
                <a16:creationId xmlns:a16="http://schemas.microsoft.com/office/drawing/2014/main" id="{386F6597-36EB-0E41-79CE-A942EF9571B2}"/>
              </a:ext>
            </a:extLst>
          </p:cNvPr>
          <p:cNvSpPr txBox="1"/>
          <p:nvPr/>
        </p:nvSpPr>
        <p:spPr>
          <a:xfrm flipH="1">
            <a:off x="3047997" y="6083551"/>
            <a:ext cx="843642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err="1"/>
          </a:p>
          <a:p>
            <a:r>
              <a:rPr lang="en-US"/>
              <a:t>Photo courtesy of Ken Karagozian </a:t>
            </a:r>
            <a:endParaRPr lang="en-US">
              <a:cs typeface="Calibri"/>
            </a:endParaRPr>
          </a:p>
        </p:txBody>
      </p:sp>
    </p:spTree>
    <p:extLst>
      <p:ext uri="{BB962C8B-B14F-4D97-AF65-F5344CB8AC3E}">
        <p14:creationId xmlns:p14="http://schemas.microsoft.com/office/powerpoint/2010/main" val="1120153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7" y="170225"/>
            <a:ext cx="78289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Instrumentation Work </a:t>
            </a:r>
          </a:p>
        </p:txBody>
      </p:sp>
      <p:sp>
        <p:nvSpPr>
          <p:cNvPr id="2" name="Rectangle 1">
            <a:extLst>
              <a:ext uri="{FF2B5EF4-FFF2-40B4-BE49-F238E27FC236}">
                <a16:creationId xmlns:a16="http://schemas.microsoft.com/office/drawing/2014/main" id="{2B9B61DC-E846-4D9E-97AC-CB8BEC1058C3}"/>
              </a:ext>
            </a:extLst>
          </p:cNvPr>
          <p:cNvSpPr/>
          <p:nvPr/>
        </p:nvSpPr>
        <p:spPr>
          <a:xfrm>
            <a:off x="551935" y="1226615"/>
            <a:ext cx="5836507" cy="4247317"/>
          </a:xfrm>
          <a:prstGeom prst="rect">
            <a:avLst/>
          </a:prstGeom>
        </p:spPr>
        <p:txBody>
          <a:bodyPr wrap="square" lIns="91440" tIns="45720" rIns="91440" bIns="45720" anchor="t">
            <a:spAutoFit/>
          </a:bodyPr>
          <a:lstStyle/>
          <a:p>
            <a:pPr marL="285750" marR="0" lvl="0" indent="-285750" algn="l" defTabSz="914400" rtl="0" eaLnBrk="1" fontAlgn="auto" latinLnBrk="0" hangingPunct="1">
              <a:lnSpc>
                <a:spcPct val="100000"/>
              </a:lnSpc>
              <a:spcBef>
                <a:spcPts val="0"/>
              </a:spcBef>
              <a:spcAft>
                <a:spcPts val="0"/>
              </a:spcAft>
              <a:buClrTx/>
              <a:buSzTx/>
              <a:buFont typeface="Symbol" panose="05050102010706020507" pitchFamily="18" charset="2"/>
              <a:buChar char="&gt;"/>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When: </a:t>
            </a:r>
            <a:r>
              <a:rPr kumimoji="0" lang="en-US" sz="1800" b="0" i="0" u="none" strike="noStrike" kern="1200" cap="none" spc="0" normalizeH="0" baseline="0" noProof="0">
                <a:ln>
                  <a:noFill/>
                </a:ln>
                <a:effectLst/>
                <a:uLnTx/>
                <a:uFillTx/>
                <a:latin typeface="Calibri" panose="020F0502020204030204"/>
                <a:ea typeface="ＭＳ Ｐゴシック"/>
                <a:cs typeface="+mn-cs"/>
              </a:rPr>
              <a:t>Ongoing in </a:t>
            </a:r>
            <a:r>
              <a:rPr lang="en-US">
                <a:latin typeface="Calibri" panose="020F0502020204030204"/>
                <a:ea typeface="ＭＳ Ｐゴシック"/>
              </a:rPr>
              <a:t>2022</a:t>
            </a: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285750" marR="0" lvl="0" indent="-285750" algn="l" defTabSz="914400" rtl="0" eaLnBrk="0" fontAlgn="base" latinLnBrk="0" hangingPunct="0">
              <a:lnSpc>
                <a:spcPct val="100000"/>
              </a:lnSpc>
              <a:spcBef>
                <a:spcPts val="0"/>
              </a:spcBef>
              <a:spcAft>
                <a:spcPts val="0"/>
              </a:spcAft>
              <a:buClrTx/>
              <a:buSzTx/>
              <a:buFont typeface="Symbol" panose="05050102010706020507" pitchFamily="18" charset="2"/>
              <a:buChar char=""/>
              <a:tabLst/>
              <a:defRPr/>
            </a:pPr>
            <a:r>
              <a:rPr kumimoji="0" lang="en-US" sz="1800" b="1" i="0" u="none" strike="noStrike" kern="1200" cap="none" spc="0" normalizeH="0" baseline="0" noProof="0">
                <a:ln>
                  <a:noFill/>
                </a:ln>
                <a:effectLst/>
                <a:uLnTx/>
                <a:uFillTx/>
                <a:latin typeface="Calibri" panose="020F0502020204030204"/>
                <a:ea typeface="ＭＳ Ｐゴシック"/>
                <a:cs typeface="+mn-cs"/>
              </a:rPr>
              <a:t>Traffic Controls:</a:t>
            </a:r>
            <a:endParaRPr lang="en-US" sz="1800" b="1"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on </a:t>
            </a:r>
            <a:br>
              <a:rPr lang="en-US" sz="1800" b="0" i="0" u="none" strike="noStrike" kern="1200" cap="none" spc="0" normalizeH="0" baseline="0" noProof="0">
                <a:ln>
                  <a:noFill/>
                </a:ln>
                <a:effectLst/>
                <a:uLnTx/>
                <a:uFillTx/>
                <a:latin typeface="Calibri" panose="020F0502020204030204"/>
                <a:ea typeface="ＭＳ Ｐゴシック" panose="020B0600070205080204" pitchFamily="34" charset="-128"/>
              </a:rPr>
            </a:br>
            <a:r>
              <a:rPr kumimoji="0" lang="en-US" sz="1800" b="0" i="0" u="none" strike="noStrike" kern="1200" cap="none" spc="0" normalizeH="0" baseline="0" noProof="0">
                <a:ln>
                  <a:noFill/>
                </a:ln>
                <a:effectLst/>
                <a:uLnTx/>
                <a:uFillTx/>
                <a:latin typeface="Calibri" panose="020F0502020204030204"/>
                <a:ea typeface="ＭＳ Ｐゴシック"/>
                <a:cs typeface="+mn-cs"/>
              </a:rPr>
              <a:t>Wilshire Bl, La Cienega Bl, and side streets during off-peak hours may be in place to support the maintenance of geotechnical instruments in the Wilshire Bl and La Cienega Bl area</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742950" marR="0" lvl="1" indent="-28575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Intermittent lane reductions may be in place on Wilshire Bl, west of La Cienega Bl, to support coring survey work under Wilshire Bl</a:t>
            </a:r>
            <a:endParaRPr lang="en-US" sz="1800" b="0" i="0" u="none" strike="noStrike" kern="1200" cap="none" spc="0" normalizeH="0" baseline="0" noProof="0">
              <a:ln>
                <a:noFill/>
              </a:ln>
              <a:effectLst/>
              <a:uLnTx/>
              <a:uFillTx/>
              <a:latin typeface="Calibri" panose="020F0502020204030204"/>
              <a:ea typeface="ＭＳ Ｐゴシック"/>
              <a:cs typeface="Calibri"/>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a:p>
            <a:pPr marL="342900" marR="0" lvl="0" indent="-342900" algn="l" defTabSz="914400" rtl="0" eaLnBrk="0" fontAlgn="base" latinLnBrk="0" hangingPunct="0">
              <a:lnSpc>
                <a:spcPct val="100000"/>
              </a:lnSpc>
              <a:spcBef>
                <a:spcPts val="0"/>
              </a:spcBef>
              <a:spcAft>
                <a:spcPts val="0"/>
              </a:spcAft>
              <a:buClrTx/>
              <a:buSzTx/>
              <a:buFont typeface="Symbol" panose="05050102010706020507" pitchFamily="18" charset="2"/>
              <a:buChar char="&gt;"/>
              <a:tabLst/>
              <a:defRPr/>
            </a:pPr>
            <a:r>
              <a:rPr kumimoji="0" lang="en-US" sz="1800" b="0" i="0" u="none" strike="noStrike" kern="1200" cap="none" spc="0" normalizeH="0" baseline="0" noProof="0">
                <a:ln>
                  <a:noFill/>
                </a:ln>
                <a:effectLst/>
                <a:uLnTx/>
                <a:uFillTx/>
                <a:latin typeface="Calibri" panose="020F0502020204030204"/>
                <a:ea typeface="ＭＳ Ｐゴシック"/>
                <a:cs typeface="+mn-cs"/>
              </a:rPr>
              <a:t>Additional details on this work will be available in future construction notices</a:t>
            </a:r>
            <a:endParaRPr kumimoji="0" lang="en-US" sz="1800" b="0" i="0" u="none" strike="noStrike" kern="1200" cap="none" spc="0" normalizeH="0" baseline="0" noProof="0">
              <a:ln>
                <a:noFill/>
              </a:ln>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mn-cs"/>
            </a:endParaRPr>
          </a:p>
        </p:txBody>
      </p:sp>
      <p:pic>
        <p:nvPicPr>
          <p:cNvPr id="8" name="Picture 7">
            <a:extLst>
              <a:ext uri="{FF2B5EF4-FFF2-40B4-BE49-F238E27FC236}">
                <a16:creationId xmlns:a16="http://schemas.microsoft.com/office/drawing/2014/main" id="{886ACEC1-A8FF-4E61-AF8B-1BF6D6AFBD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179879" y="858875"/>
            <a:ext cx="6870996" cy="5153247"/>
          </a:xfrm>
          <a:prstGeom prst="rect">
            <a:avLst/>
          </a:prstGeom>
        </p:spPr>
      </p:pic>
      <p:sp>
        <p:nvSpPr>
          <p:cNvPr id="9" name="Slide Number Placeholder 4">
            <a:extLst>
              <a:ext uri="{FF2B5EF4-FFF2-40B4-BE49-F238E27FC236}">
                <a16:creationId xmlns:a16="http://schemas.microsoft.com/office/drawing/2014/main" id="{F2553C8C-23ED-466E-AA71-2C1187E28AE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D7978DA-B523-1A44-8453-8FE04C8B60D4}"/>
              </a:ext>
            </a:extLst>
          </p:cNvPr>
          <p:cNvSpPr txBox="1"/>
          <p:nvPr/>
        </p:nvSpPr>
        <p:spPr>
          <a:xfrm>
            <a:off x="11775688" y="267629"/>
            <a:ext cx="184731" cy="369332"/>
          </a:xfrm>
          <a:prstGeom prst="rect">
            <a:avLst/>
          </a:prstGeom>
          <a:noFill/>
        </p:spPr>
        <p:txBody>
          <a:bodyPr wrap="none" rtlCol="0">
            <a:spAutoFit/>
          </a:bodyPr>
          <a:lstStyle/>
          <a:p>
            <a:endParaRPr lang="en-US"/>
          </a:p>
        </p:txBody>
      </p:sp>
      <p:sp>
        <p:nvSpPr>
          <p:cNvPr id="5" name="TextBox 4">
            <a:extLst>
              <a:ext uri="{FF2B5EF4-FFF2-40B4-BE49-F238E27FC236}">
                <a16:creationId xmlns:a16="http://schemas.microsoft.com/office/drawing/2014/main" id="{88679727-8D9A-DF46-8F83-75396F56B113}"/>
              </a:ext>
            </a:extLst>
          </p:cNvPr>
          <p:cNvSpPr txBox="1"/>
          <p:nvPr/>
        </p:nvSpPr>
        <p:spPr>
          <a:xfrm>
            <a:off x="9144000" y="170224"/>
            <a:ext cx="269791" cy="347963"/>
          </a:xfrm>
          <a:prstGeom prst="rect">
            <a:avLst/>
          </a:prstGeom>
          <a:noFill/>
        </p:spPr>
        <p:txBody>
          <a:bodyPr wrap="square" rtlCol="0">
            <a:spAutoFit/>
          </a:bodyPr>
          <a:lstStyle/>
          <a:p>
            <a:endParaRPr lang="en-US"/>
          </a:p>
        </p:txBody>
      </p:sp>
      <p:sp>
        <p:nvSpPr>
          <p:cNvPr id="6" name="Rectangle 5">
            <a:extLst>
              <a:ext uri="{FF2B5EF4-FFF2-40B4-BE49-F238E27FC236}">
                <a16:creationId xmlns:a16="http://schemas.microsoft.com/office/drawing/2014/main" id="{167E9D07-3479-4D12-B646-DE96C8B419D1}"/>
              </a:ext>
            </a:extLst>
          </p:cNvPr>
          <p:cNvSpPr/>
          <p:nvPr/>
        </p:nvSpPr>
        <p:spPr>
          <a:xfrm>
            <a:off x="6096000" y="6593998"/>
            <a:ext cx="6096000" cy="276999"/>
          </a:xfrm>
          <a:prstGeom prst="rect">
            <a:avLst/>
          </a:prstGeom>
          <a:solidFill>
            <a:schemeClr val="bg1"/>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Example of instrumentation drilling</a:t>
            </a:r>
          </a:p>
        </p:txBody>
      </p:sp>
    </p:spTree>
    <p:extLst>
      <p:ext uri="{BB962C8B-B14F-4D97-AF65-F5344CB8AC3E}">
        <p14:creationId xmlns:p14="http://schemas.microsoft.com/office/powerpoint/2010/main" val="4048588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descr="A screenshot of a tent&#10;&#10;Description generated with high confidence">
            <a:extLst>
              <a:ext uri="{FF2B5EF4-FFF2-40B4-BE49-F238E27FC236}">
                <a16:creationId xmlns:a16="http://schemas.microsoft.com/office/drawing/2014/main" id="{C2294C8C-4A35-4B46-B918-08960D56D231}"/>
              </a:ext>
            </a:extLst>
          </p:cNvPr>
          <p:cNvPicPr>
            <a:picLocks noChangeAspect="1"/>
          </p:cNvPicPr>
          <p:nvPr/>
        </p:nvPicPr>
        <p:blipFill>
          <a:blip r:embed="rId2"/>
          <a:stretch>
            <a:fillRect/>
          </a:stretch>
        </p:blipFill>
        <p:spPr>
          <a:xfrm>
            <a:off x="-8467" y="-1059"/>
            <a:ext cx="12200466" cy="6860116"/>
          </a:xfrm>
          <a:prstGeom prst="rect">
            <a:avLst/>
          </a:prstGeom>
        </p:spPr>
      </p:pic>
    </p:spTree>
    <p:extLst>
      <p:ext uri="{BB962C8B-B14F-4D97-AF65-F5344CB8AC3E}">
        <p14:creationId xmlns:p14="http://schemas.microsoft.com/office/powerpoint/2010/main" val="1098572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6F828D28-8E09-41CC-8229-3070B5467A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8DC8B40-8849-4916-BBC1-C398D292DCFF}"/>
              </a:ext>
            </a:extLst>
          </p:cNvPr>
          <p:cNvPicPr>
            <a:picLocks noChangeAspect="1"/>
          </p:cNvPicPr>
          <p:nvPr/>
        </p:nvPicPr>
        <p:blipFill rotWithShape="1">
          <a:blip r:embed="rId2"/>
          <a:srcRect t="14772"/>
          <a:stretch/>
        </p:blipFill>
        <p:spPr>
          <a:xfrm>
            <a:off x="20" y="-22"/>
            <a:ext cx="12191977" cy="6858022"/>
          </a:xfrm>
          <a:prstGeom prst="rect">
            <a:avLst/>
          </a:prstGeom>
        </p:spPr>
      </p:pic>
      <p:sp>
        <p:nvSpPr>
          <p:cNvPr id="16" name="Rectangle 15">
            <a:extLst>
              <a:ext uri="{FF2B5EF4-FFF2-40B4-BE49-F238E27FC236}">
                <a16:creationId xmlns:a16="http://schemas.microsoft.com/office/drawing/2014/main" id="{D5B012D8-7F27-4758-9AC6-C889B154BD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103377" y="1100316"/>
            <a:ext cx="6858003" cy="4657347"/>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643466" y="643467"/>
            <a:ext cx="5452529" cy="3569242"/>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rmAutofit/>
          </a:bodyPr>
          <a:lstStyle/>
          <a:p>
            <a:pPr marL="0" marR="0" lvl="0" indent="0" fontAlgn="auto">
              <a:lnSpc>
                <a:spcPct val="90000"/>
              </a:lnSpc>
              <a:spcBef>
                <a:spcPct val="0"/>
              </a:spcBef>
              <a:spcAft>
                <a:spcPts val="600"/>
              </a:spcAft>
              <a:buClrTx/>
              <a:buSzTx/>
              <a:tabLst/>
              <a:defRPr/>
            </a:pPr>
            <a:r>
              <a:rPr kumimoji="0" lang="en-US" sz="5200" b="1" i="0" u="none" strike="noStrike" cap="none" spc="0" normalizeH="0" baseline="0" noProof="0">
                <a:ln>
                  <a:noFill/>
                </a:ln>
                <a:solidFill>
                  <a:srgbClr val="FFFFFF"/>
                </a:solidFill>
                <a:effectLst/>
                <a:uLnTx/>
                <a:uFillTx/>
                <a:latin typeface="+mj-lt"/>
                <a:ea typeface="+mj-ea"/>
                <a:cs typeface="+mj-cs"/>
              </a:rPr>
              <a:t>Wilshire/Rodeo Station Rendering</a:t>
            </a:r>
          </a:p>
        </p:txBody>
      </p:sp>
      <p:sp>
        <p:nvSpPr>
          <p:cNvPr id="18" name="Rectangle 17">
            <a:extLst>
              <a:ext uri="{FF2B5EF4-FFF2-40B4-BE49-F238E27FC236}">
                <a16:creationId xmlns:a16="http://schemas.microsoft.com/office/drawing/2014/main" id="{4063B759-00FC-46D1-9898-8E8625268F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40187" y="2206184"/>
            <a:ext cx="6858003" cy="2445624"/>
          </a:xfrm>
          <a:prstGeom prst="rect">
            <a:avLst/>
          </a:prstGeom>
          <a:gradFill flip="none" rotWithShape="1">
            <a:gsLst>
              <a:gs pos="48000">
                <a:srgbClr val="000000">
                  <a:alpha val="24000"/>
                </a:srgbClr>
              </a:gs>
              <a:gs pos="85000">
                <a:srgbClr val="000000">
                  <a:alpha val="45000"/>
                </a:srgbClr>
              </a:gs>
              <a:gs pos="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48</a:t>
            </a:fld>
            <a:endParaRPr lang="en-US">
              <a:solidFill>
                <a:srgbClr val="FFFFFF"/>
              </a:solidFill>
              <a:latin typeface="Calibri" panose="020F0502020204030204"/>
            </a:endParaRPr>
          </a:p>
        </p:txBody>
      </p:sp>
    </p:spTree>
    <p:extLst>
      <p:ext uri="{BB962C8B-B14F-4D97-AF65-F5344CB8AC3E}">
        <p14:creationId xmlns:p14="http://schemas.microsoft.com/office/powerpoint/2010/main" val="32873106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Wilshire/Rodeo Station Box</a:t>
            </a:r>
          </a:p>
        </p:txBody>
      </p:sp>
      <p:pic>
        <p:nvPicPr>
          <p:cNvPr id="5" name="Picture 4">
            <a:extLst>
              <a:ext uri="{FF2B5EF4-FFF2-40B4-BE49-F238E27FC236}">
                <a16:creationId xmlns:a16="http://schemas.microsoft.com/office/drawing/2014/main" id="{964FF2DD-BB0A-48CF-82BE-95333DAAC35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825"/>
          <a:stretch/>
        </p:blipFill>
        <p:spPr>
          <a:xfrm>
            <a:off x="0" y="-473545"/>
            <a:ext cx="12219243" cy="7331545"/>
          </a:xfrm>
          <a:prstGeom prst="rect">
            <a:avLst/>
          </a:prstGeom>
        </p:spPr>
      </p:pic>
      <p:sp>
        <p:nvSpPr>
          <p:cNvPr id="2" name="Rectangle 1">
            <a:extLst>
              <a:ext uri="{FF2B5EF4-FFF2-40B4-BE49-F238E27FC236}">
                <a16:creationId xmlns:a16="http://schemas.microsoft.com/office/drawing/2014/main" id="{4A428CAF-256B-46FD-8865-0CD15F40803E}"/>
              </a:ext>
            </a:extLst>
          </p:cNvPr>
          <p:cNvSpPr/>
          <p:nvPr/>
        </p:nvSpPr>
        <p:spPr>
          <a:xfrm>
            <a:off x="4723985" y="6330361"/>
            <a:ext cx="6096000" cy="461665"/>
          </a:xfrm>
          <a:prstGeom prst="rect">
            <a:avLst/>
          </a:prstGeom>
          <a:solidFill>
            <a:schemeClr val="bg1">
              <a:lumMod val="75000"/>
            </a:schemeClr>
          </a:solidFill>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Rendering shows length of  the underground station box on </a:t>
            </a:r>
            <a:b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Wilshire Bl from </a:t>
            </a:r>
            <a:r>
              <a:rPr kumimoji="0" lang="en-US" sz="1200" b="0" i="1" u="none" strike="noStrike" kern="1200" cap="none" spc="0" normalizeH="0" baseline="0" noProof="0" err="1">
                <a:ln>
                  <a:noFill/>
                </a:ln>
                <a:solidFill>
                  <a:prstClr val="black"/>
                </a:solidFill>
                <a:effectLst/>
                <a:uLnTx/>
                <a:uFillTx/>
                <a:latin typeface="Calibri" panose="020F0502020204030204"/>
                <a:ea typeface="+mn-ea"/>
                <a:cs typeface="+mn-cs"/>
              </a:rPr>
              <a:t>Cañon</a:t>
            </a: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 Dr to Beverly Dr</a:t>
            </a:r>
          </a:p>
        </p:txBody>
      </p:sp>
      <p:sp>
        <p:nvSpPr>
          <p:cNvPr id="6" name="Slide Number Placeholder 4">
            <a:extLst>
              <a:ext uri="{FF2B5EF4-FFF2-40B4-BE49-F238E27FC236}">
                <a16:creationId xmlns:a16="http://schemas.microsoft.com/office/drawing/2014/main" id="{77F884EA-3F25-4044-BA59-DA5587A6F59B}"/>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8" name="Picture 7" descr="A picture containing speaker, street, sign&#10;&#10;Description automatically generated">
            <a:extLst>
              <a:ext uri="{FF2B5EF4-FFF2-40B4-BE49-F238E27FC236}">
                <a16:creationId xmlns:a16="http://schemas.microsoft.com/office/drawing/2014/main" id="{4C31E84E-6F42-4E3F-BB6A-5640E1D2969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89559" y="20500"/>
            <a:ext cx="902441" cy="902441"/>
          </a:xfrm>
          <a:prstGeom prst="rect">
            <a:avLst/>
          </a:prstGeom>
        </p:spPr>
      </p:pic>
    </p:spTree>
    <p:extLst>
      <p:ext uri="{BB962C8B-B14F-4D97-AF65-F5344CB8AC3E}">
        <p14:creationId xmlns:p14="http://schemas.microsoft.com/office/powerpoint/2010/main" val="6720144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2738" y="170225"/>
            <a:ext cx="1172181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Permitted Work Hours and Traffic Control</a:t>
            </a:r>
            <a:endParaRPr kumimoji="0" lang="en-US" sz="2800" b="0"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624468" y="1014637"/>
            <a:ext cx="10954046" cy="5260661"/>
          </a:xfrm>
        </p:spPr>
        <p:txBody>
          <a:bodyPr vert="horz" lIns="91440" tIns="45720" rIns="91440" bIns="45720" rtlCol="0" anchor="t">
            <a:normAutofit/>
          </a:bodyPr>
          <a:lstStyle/>
          <a:p>
            <a:pPr>
              <a:buFont typeface="Arial" panose="020B0604020202020204" pitchFamily="34" charset="0"/>
              <a:buChar char="•"/>
            </a:pPr>
            <a:r>
              <a:rPr lang="en-US">
                <a:ea typeface="+mn-lt"/>
                <a:cs typeface="+mn-lt"/>
              </a:rPr>
              <a:t>Work hours underneath the deck are 24 hours a day, 7 days a week. Deliveries of material, equipment, and concrete will be ongoing daily from Wilshire Bl. A breakdown of daily work hours on street level:</a:t>
            </a:r>
            <a:br>
              <a:rPr lang="en-US">
                <a:ea typeface="+mn-lt"/>
                <a:cs typeface="+mn-lt"/>
              </a:rPr>
            </a:br>
            <a:endParaRPr lang="en-US">
              <a:cs typeface="Calibri"/>
            </a:endParaRPr>
          </a:p>
          <a:p>
            <a:pPr lvl="1">
              <a:buFont typeface="Arial" panose="020B0604020202020204" pitchFamily="34" charset="0"/>
              <a:buChar char="•"/>
            </a:pPr>
            <a:r>
              <a:rPr lang="en-US" b="1" u="sng">
                <a:ea typeface="+mn-lt"/>
                <a:cs typeface="+mn-lt"/>
              </a:rPr>
              <a:t>From 7am to 9am and 4pm to 8:15pm</a:t>
            </a:r>
            <a:r>
              <a:rPr lang="en-US">
                <a:ea typeface="+mn-lt"/>
                <a:cs typeface="+mn-lt"/>
              </a:rPr>
              <a:t>, Wilshire Blvd. will remain open with three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9am to 4pm</a:t>
            </a:r>
            <a:r>
              <a:rPr lang="en-US">
                <a:ea typeface="+mn-lt"/>
                <a:cs typeface="+mn-lt"/>
              </a:rPr>
              <a:t>, Wilshire Blvd. may be reduced to two lanes in each direction between El Camino Dr. and Crescent Dr.</a:t>
            </a:r>
            <a:endParaRPr lang="en-US">
              <a:cs typeface="Calibri" panose="020F0502020204030204"/>
            </a:endParaRPr>
          </a:p>
          <a:p>
            <a:pPr lvl="1">
              <a:buFont typeface="Arial" panose="020B0604020202020204" pitchFamily="34" charset="0"/>
              <a:buChar char="•"/>
            </a:pPr>
            <a:r>
              <a:rPr lang="en-US" b="1" u="sng">
                <a:ea typeface="+mn-lt"/>
                <a:cs typeface="+mn-lt"/>
              </a:rPr>
              <a:t>From 8:15pm to 7am</a:t>
            </a:r>
            <a:r>
              <a:rPr lang="en-US">
                <a:ea typeface="+mn-lt"/>
                <a:cs typeface="+mn-lt"/>
              </a:rPr>
              <a:t>, Wilshire Blvd. may be reduced to one lane in each direction between El Camino Dr. and Crescent Dr.</a:t>
            </a:r>
          </a:p>
          <a:p>
            <a:pPr>
              <a:buFont typeface="Arial" panose="020B0604020202020204" pitchFamily="34" charset="0"/>
              <a:buChar char="•"/>
            </a:pPr>
            <a:r>
              <a:rPr lang="en-US">
                <a:ea typeface="+mn-lt"/>
                <a:cs typeface="+mn-lt"/>
              </a:rPr>
              <a:t>Traffic control may also be implemented on Beverly Dr. At least one through traffic lane will be maintained in both directions between 9am-4pm and 8pm-7am.</a:t>
            </a:r>
            <a:endParaRPr lang="en-US"/>
          </a:p>
          <a:p>
            <a:pPr>
              <a:buFont typeface="Arial" panose="020B0604020202020204" pitchFamily="34" charset="0"/>
              <a:buChar char="•"/>
            </a:pPr>
            <a:r>
              <a:rPr lang="en-US">
                <a:cs typeface="Calibri"/>
              </a:rPr>
              <a:t>From 9am to 4pm, S. Reeves Dr. may be reduced to one lane northbound. A flagger will be on site to assist motorists with 2-way traffic.</a:t>
            </a: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71286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90578" y="206101"/>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sz="2800">
                <a:latin typeface="Calibri"/>
                <a:cs typeface="Calibri"/>
              </a:rPr>
              <a:t>Structure Construction through 2024 </a:t>
            </a:r>
            <a:endParaRPr lang="en-US" sz="2800">
              <a:cs typeface="Calibri"/>
            </a:endParaRPr>
          </a:p>
        </p:txBody>
      </p:sp>
      <p:pic>
        <p:nvPicPr>
          <p:cNvPr id="8" name="Content Placeholder 7" descr="Graphical user interface, diagram&#10;&#10;Description automatically generated">
            <a:extLst>
              <a:ext uri="{FF2B5EF4-FFF2-40B4-BE49-F238E27FC236}">
                <a16:creationId xmlns:a16="http://schemas.microsoft.com/office/drawing/2014/main" id="{F43B5288-824D-47B3-AEB2-0426B9B927DF}"/>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971847" y="960854"/>
            <a:ext cx="8413188" cy="5691045"/>
          </a:xfrm>
          <a:prstGeom prst="rect">
            <a:avLst/>
          </a:prstGeom>
        </p:spPr>
      </p:pic>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06131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dirty&#10;&#10;Description automatically generated">
            <a:extLst>
              <a:ext uri="{FF2B5EF4-FFF2-40B4-BE49-F238E27FC236}">
                <a16:creationId xmlns:a16="http://schemas.microsoft.com/office/drawing/2014/main" id="{70184483-9DD4-4DC9-B6FC-B5D1202478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5AAB020C-2714-4FFD-97E1-8B875313D4B9}"/>
              </a:ext>
            </a:extLst>
          </p:cNvPr>
          <p:cNvSpPr>
            <a:spLocks noGrp="1"/>
          </p:cNvSpPr>
          <p:nvPr>
            <p:ph type="title"/>
          </p:nvPr>
        </p:nvSpPr>
        <p:spPr>
          <a:xfrm>
            <a:off x="246206" y="5192292"/>
            <a:ext cx="6973204" cy="1261872"/>
          </a:xfrm>
        </p:spPr>
        <p:txBody>
          <a:bodyPr vert="horz" lIns="91440" tIns="45720" rIns="91440" bIns="45720" rtlCol="0" anchor="ctr">
            <a:normAutofit/>
          </a:bodyPr>
          <a:lstStyle/>
          <a:p>
            <a:r>
              <a:rPr lang="en-US" sz="4100">
                <a:latin typeface="+mj-lt"/>
              </a:rPr>
              <a:t>Wilshire/Rodeo Tunneling Progress</a:t>
            </a:r>
          </a:p>
        </p:txBody>
      </p:sp>
    </p:spTree>
    <p:extLst>
      <p:ext uri="{BB962C8B-B14F-4D97-AF65-F5344CB8AC3E}">
        <p14:creationId xmlns:p14="http://schemas.microsoft.com/office/powerpoint/2010/main" val="360077784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0ED1C-B960-4325-9B7E-606A83CE91D5}"/>
              </a:ext>
            </a:extLst>
          </p:cNvPr>
          <p:cNvSpPr>
            <a:spLocks noGrp="1"/>
          </p:cNvSpPr>
          <p:nvPr>
            <p:ph type="title"/>
          </p:nvPr>
        </p:nvSpPr>
        <p:spPr>
          <a:xfrm>
            <a:off x="230819" y="162514"/>
            <a:ext cx="11263222" cy="569151"/>
          </a:xfrm>
        </p:spPr>
        <p:txBody>
          <a:bodyPr>
            <a:normAutofit/>
          </a:bodyPr>
          <a:lstStyle/>
          <a:p>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a:t>
            </a:r>
            <a:r>
              <a:rPr kumimoji="0" lang="en-US" sz="275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Wilshire/Rodeo Station: Concourse Level Activity</a:t>
            </a:r>
            <a:endParaRPr lang="en-US" sz="2750">
              <a:cs typeface="Calibri"/>
            </a:endParaRPr>
          </a:p>
        </p:txBody>
      </p:sp>
      <p:sp>
        <p:nvSpPr>
          <p:cNvPr id="4" name="Slide Number Placeholder 4">
            <a:extLst>
              <a:ext uri="{FF2B5EF4-FFF2-40B4-BE49-F238E27FC236}">
                <a16:creationId xmlns:a16="http://schemas.microsoft.com/office/drawing/2014/main" id="{D2D3B83B-185C-4F30-9405-F9DD5949288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descr="A picture containing person&#10;&#10;Description automatically generated">
            <a:extLst>
              <a:ext uri="{FF2B5EF4-FFF2-40B4-BE49-F238E27FC236}">
                <a16:creationId xmlns:a16="http://schemas.microsoft.com/office/drawing/2014/main" id="{1B5EE9A3-B61A-43B6-8DF3-709FECC3D8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1960" y="1056823"/>
            <a:ext cx="3680224" cy="2760168"/>
          </a:xfrm>
          <a:prstGeom prst="rect">
            <a:avLst/>
          </a:prstGeom>
        </p:spPr>
      </p:pic>
      <p:pic>
        <p:nvPicPr>
          <p:cNvPr id="7" name="Picture 6" descr="A picture containing building&#10;&#10;Description automatically generated">
            <a:extLst>
              <a:ext uri="{FF2B5EF4-FFF2-40B4-BE49-F238E27FC236}">
                <a16:creationId xmlns:a16="http://schemas.microsoft.com/office/drawing/2014/main" id="{8DA49BF3-6307-498E-84F1-F059FCF0D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22882" y="3166113"/>
            <a:ext cx="4173118" cy="3129839"/>
          </a:xfrm>
          <a:prstGeom prst="rect">
            <a:avLst/>
          </a:prstGeom>
        </p:spPr>
      </p:pic>
      <p:pic>
        <p:nvPicPr>
          <p:cNvPr id="8" name="Picture 7" descr="A picture containing building, scaffolding&#10;&#10;Description automatically generated">
            <a:extLst>
              <a:ext uri="{FF2B5EF4-FFF2-40B4-BE49-F238E27FC236}">
                <a16:creationId xmlns:a16="http://schemas.microsoft.com/office/drawing/2014/main" id="{5659D74E-88B5-4FB4-A928-0F127E5609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66709" y="1056823"/>
            <a:ext cx="3680224" cy="2760168"/>
          </a:xfrm>
          <a:prstGeom prst="rect">
            <a:avLst/>
          </a:prstGeom>
        </p:spPr>
      </p:pic>
      <p:pic>
        <p:nvPicPr>
          <p:cNvPr id="11" name="Picture 10">
            <a:extLst>
              <a:ext uri="{FF2B5EF4-FFF2-40B4-BE49-F238E27FC236}">
                <a16:creationId xmlns:a16="http://schemas.microsoft.com/office/drawing/2014/main" id="{1C5C6CFF-BCBC-4883-B2ED-0ECEAB93F49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76853" y="3084053"/>
            <a:ext cx="4177705" cy="3127417"/>
          </a:xfrm>
          <a:prstGeom prst="rect">
            <a:avLst/>
          </a:prstGeom>
        </p:spPr>
      </p:pic>
      <p:sp>
        <p:nvSpPr>
          <p:cNvPr id="9" name="TextBox 8">
            <a:extLst>
              <a:ext uri="{FF2B5EF4-FFF2-40B4-BE49-F238E27FC236}">
                <a16:creationId xmlns:a16="http://schemas.microsoft.com/office/drawing/2014/main" id="{682D5CB9-EE51-4AEF-9936-EB5773B0EBB5}"/>
              </a:ext>
            </a:extLst>
          </p:cNvPr>
          <p:cNvSpPr txBox="1"/>
          <p:nvPr/>
        </p:nvSpPr>
        <p:spPr>
          <a:xfrm>
            <a:off x="8249130" y="6370576"/>
            <a:ext cx="3123165" cy="2846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1250" b="0" i="1" u="none" strike="noStrike" kern="1200" cap="none" spc="0" normalizeH="0" baseline="0" noProof="0">
                <a:ln>
                  <a:noFill/>
                </a:ln>
                <a:effectLst/>
                <a:uLnTx/>
                <a:uFillTx/>
                <a:latin typeface="Calibri" panose="020F0502020204030204"/>
                <a:ea typeface="+mn-ea"/>
                <a:cs typeface="+mn-cs"/>
              </a:rPr>
              <a:t>Concourse level </a:t>
            </a:r>
            <a:r>
              <a:rPr lang="en-US" sz="1250" i="1">
                <a:latin typeface="Calibri" panose="020F0502020204030204"/>
              </a:rPr>
              <a:t>shoring/initial pour </a:t>
            </a:r>
            <a:r>
              <a:rPr kumimoji="0" lang="en-US" sz="1250" b="0" i="1" u="none" strike="noStrike" kern="1200" cap="none" spc="0" normalizeH="0" baseline="0" noProof="0">
                <a:ln>
                  <a:noFill/>
                </a:ln>
                <a:effectLst/>
                <a:uLnTx/>
                <a:uFillTx/>
                <a:latin typeface="Calibri" panose="020F0502020204030204"/>
                <a:ea typeface="+mn-ea"/>
                <a:cs typeface="+mn-cs"/>
              </a:rPr>
              <a:t>progress</a:t>
            </a:r>
          </a:p>
        </p:txBody>
      </p:sp>
    </p:spTree>
    <p:extLst>
      <p:ext uri="{BB962C8B-B14F-4D97-AF65-F5344CB8AC3E}">
        <p14:creationId xmlns:p14="http://schemas.microsoft.com/office/powerpoint/2010/main" val="288928337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a:xfrm>
            <a:off x="349929" y="192563"/>
            <a:ext cx="10515600" cy="569151"/>
          </a:xfrm>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Construction Progress</a:t>
            </a:r>
            <a:endParaRPr lang="en-US"/>
          </a:p>
        </p:txBody>
      </p:sp>
      <p:sp>
        <p:nvSpPr>
          <p:cNvPr id="6" name="TextBox 5">
            <a:extLst>
              <a:ext uri="{FF2B5EF4-FFF2-40B4-BE49-F238E27FC236}">
                <a16:creationId xmlns:a16="http://schemas.microsoft.com/office/drawing/2014/main" id="{15683FED-3E8D-4F03-8B44-9129D0DAD314}"/>
              </a:ext>
            </a:extLst>
          </p:cNvPr>
          <p:cNvSpPr txBox="1"/>
          <p:nvPr/>
        </p:nvSpPr>
        <p:spPr>
          <a:xfrm>
            <a:off x="8974381" y="6342277"/>
            <a:ext cx="3019982" cy="28469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1" u="none" strike="noStrike" kern="1200" cap="none" spc="0" normalizeH="0" baseline="0" noProof="0">
                <a:ln>
                  <a:noFill/>
                </a:ln>
                <a:solidFill>
                  <a:prstClr val="black"/>
                </a:solidFill>
                <a:effectLst/>
                <a:uLnTx/>
                <a:uFillTx/>
                <a:latin typeface="Calibri" panose="020F0502020204030204"/>
                <a:ea typeface="+mn-ea"/>
                <a:cs typeface="+mn-cs"/>
              </a:rPr>
              <a:t>Entrance invert rebar installation progress.</a:t>
            </a:r>
          </a:p>
        </p:txBody>
      </p:sp>
      <p:pic>
        <p:nvPicPr>
          <p:cNvPr id="1027" name="AF2C1344-6A84-484E-9893-22F5954683CD">
            <a:extLst>
              <a:ext uri="{FF2B5EF4-FFF2-40B4-BE49-F238E27FC236}">
                <a16:creationId xmlns:a16="http://schemas.microsoft.com/office/drawing/2014/main" id="{94751BF9-2785-445F-8105-5E201CCFBEA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277871" y="1736440"/>
            <a:ext cx="4968584" cy="3726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8BC704F-D500-49D4-B09B-8A1B62DC9E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4730" y="1051695"/>
            <a:ext cx="4062093" cy="3046570"/>
          </a:xfrm>
          <a:prstGeom prst="rect">
            <a:avLst/>
          </a:prstGeom>
        </p:spPr>
      </p:pic>
      <p:pic>
        <p:nvPicPr>
          <p:cNvPr id="4" name="Picture 3" descr="A picture containing building, cement&#10;&#10;Description automatically generated">
            <a:extLst>
              <a:ext uri="{FF2B5EF4-FFF2-40B4-BE49-F238E27FC236}">
                <a16:creationId xmlns:a16="http://schemas.microsoft.com/office/drawing/2014/main" id="{442279B1-79FF-4F69-B667-CF8D1FF60B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66619" y="2892180"/>
            <a:ext cx="4427744" cy="3320809"/>
          </a:xfrm>
          <a:prstGeom prst="rect">
            <a:avLst/>
          </a:prstGeom>
        </p:spPr>
      </p:pic>
    </p:spTree>
    <p:extLst>
      <p:ext uri="{BB962C8B-B14F-4D97-AF65-F5344CB8AC3E}">
        <p14:creationId xmlns:p14="http://schemas.microsoft.com/office/powerpoint/2010/main" val="10348251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8092E-F0C4-4750-8605-E52BA08DEA3A}"/>
              </a:ext>
            </a:extLst>
          </p:cNvPr>
          <p:cNvSpPr>
            <a:spLocks noGrp="1"/>
          </p:cNvSpPr>
          <p:nvPr>
            <p:ph type="title"/>
          </p:nvPr>
        </p:nvSpPr>
        <p:spPr>
          <a:xfrm>
            <a:off x="349929" y="192563"/>
            <a:ext cx="10515600" cy="569151"/>
          </a:xfrm>
        </p:spPr>
        <p:txBody>
          <a:bodyPr/>
          <a:lstStyle/>
          <a:p>
            <a:r>
              <a:rPr kumimoji="0" lang="en-US" sz="32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lang="en-US">
                <a:latin typeface="Calibri"/>
                <a:cs typeface="Calibri"/>
              </a:rPr>
              <a:t>Construction Progress</a:t>
            </a:r>
            <a:endParaRPr lang="en-US"/>
          </a:p>
        </p:txBody>
      </p:sp>
      <p:sp>
        <p:nvSpPr>
          <p:cNvPr id="6" name="TextBox 5">
            <a:extLst>
              <a:ext uri="{FF2B5EF4-FFF2-40B4-BE49-F238E27FC236}">
                <a16:creationId xmlns:a16="http://schemas.microsoft.com/office/drawing/2014/main" id="{15683FED-3E8D-4F03-8B44-9129D0DAD314}"/>
              </a:ext>
            </a:extLst>
          </p:cNvPr>
          <p:cNvSpPr txBox="1"/>
          <p:nvPr/>
        </p:nvSpPr>
        <p:spPr>
          <a:xfrm>
            <a:off x="9506597" y="6252853"/>
            <a:ext cx="2104124" cy="3000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0" i="1" u="none" strike="noStrike" kern="1200" cap="none" spc="0" normalizeH="0" baseline="0" noProof="0">
                <a:ln>
                  <a:noFill/>
                </a:ln>
                <a:solidFill>
                  <a:prstClr val="black"/>
                </a:solidFill>
                <a:effectLst/>
                <a:uLnTx/>
                <a:uFillTx/>
                <a:latin typeface="Calibri" panose="020F0502020204030204"/>
                <a:ea typeface="+mn-ea"/>
                <a:cs typeface="+mn-cs"/>
              </a:rPr>
              <a:t>Entrance Wall progress.</a:t>
            </a:r>
          </a:p>
        </p:txBody>
      </p:sp>
      <p:pic>
        <p:nvPicPr>
          <p:cNvPr id="7" name="Picture 6" descr="A picture containing building&#10;&#10;Description automatically generated">
            <a:extLst>
              <a:ext uri="{FF2B5EF4-FFF2-40B4-BE49-F238E27FC236}">
                <a16:creationId xmlns:a16="http://schemas.microsoft.com/office/drawing/2014/main" id="{5EFE71FB-B785-42EA-9650-A87E50B9FD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138008" y="1157640"/>
            <a:ext cx="3726923" cy="2795192"/>
          </a:xfrm>
          <a:prstGeom prst="rect">
            <a:avLst/>
          </a:prstGeom>
        </p:spPr>
      </p:pic>
      <p:pic>
        <p:nvPicPr>
          <p:cNvPr id="8" name="Picture 7" descr="A high angle view of a factory&#10;&#10;Description automatically generated with medium confidence">
            <a:extLst>
              <a:ext uri="{FF2B5EF4-FFF2-40B4-BE49-F238E27FC236}">
                <a16:creationId xmlns:a16="http://schemas.microsoft.com/office/drawing/2014/main" id="{03698498-391B-4326-8093-F259E1906FA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4041" y="1179376"/>
            <a:ext cx="3472353" cy="2604265"/>
          </a:xfrm>
          <a:prstGeom prst="rect">
            <a:avLst/>
          </a:prstGeom>
        </p:spPr>
      </p:pic>
      <p:pic>
        <p:nvPicPr>
          <p:cNvPr id="9" name="Picture 8" descr="A picture containing text&#10;&#10;Description automatically generated">
            <a:extLst>
              <a:ext uri="{FF2B5EF4-FFF2-40B4-BE49-F238E27FC236}">
                <a16:creationId xmlns:a16="http://schemas.microsoft.com/office/drawing/2014/main" id="{B79F4413-5AF6-4153-A373-6095223447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a:off x="1848583" y="3228330"/>
            <a:ext cx="4032696" cy="3024522"/>
          </a:xfrm>
          <a:prstGeom prst="rect">
            <a:avLst/>
          </a:prstGeom>
        </p:spPr>
      </p:pic>
      <p:pic>
        <p:nvPicPr>
          <p:cNvPr id="4" name="Picture 3">
            <a:extLst>
              <a:ext uri="{FF2B5EF4-FFF2-40B4-BE49-F238E27FC236}">
                <a16:creationId xmlns:a16="http://schemas.microsoft.com/office/drawing/2014/main" id="{7DB11848-5EB3-4BE7-8EFC-37943FD04B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75019" y="1201772"/>
            <a:ext cx="3635702" cy="4847602"/>
          </a:xfrm>
          <a:prstGeom prst="rect">
            <a:avLst/>
          </a:prstGeom>
        </p:spPr>
      </p:pic>
    </p:spTree>
    <p:extLst>
      <p:ext uri="{BB962C8B-B14F-4D97-AF65-F5344CB8AC3E}">
        <p14:creationId xmlns:p14="http://schemas.microsoft.com/office/powerpoint/2010/main" val="233325061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SCE Installation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17675" y="1808347"/>
            <a:ext cx="5396604" cy="2141287"/>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100" b="1">
                <a:ea typeface="ＭＳ Ｐゴシック"/>
              </a:rPr>
              <a:t>Where: </a:t>
            </a:r>
            <a:r>
              <a:rPr lang="en-US" sz="2100">
                <a:ea typeface="ＭＳ Ｐゴシック"/>
              </a:rPr>
              <a:t>Wilshire Blvd. between Dayton Way and Rexford Dr.</a:t>
            </a:r>
            <a:endParaRPr lang="en-US" sz="2100">
              <a:ea typeface="ＭＳ Ｐゴシック"/>
              <a:cs typeface="Calibri"/>
            </a:endParaRPr>
          </a:p>
          <a:p>
            <a:pPr marL="0" indent="0">
              <a:lnSpc>
                <a:spcPct val="100000"/>
              </a:lnSpc>
              <a:spcBef>
                <a:spcPts val="0"/>
              </a:spcBef>
              <a:buNone/>
              <a:defRPr/>
            </a:pPr>
            <a:endParaRPr lang="en-US" sz="2100">
              <a:ea typeface="ＭＳ Ｐゴシック"/>
              <a:cs typeface="Calibri"/>
            </a:endParaRPr>
          </a:p>
          <a:p>
            <a:pPr>
              <a:lnSpc>
                <a:spcPct val="100000"/>
              </a:lnSpc>
              <a:spcBef>
                <a:spcPts val="0"/>
              </a:spcBef>
              <a:buFont typeface="Arial" panose="020B0604020202020204" pitchFamily="34" charset="0"/>
              <a:buChar char="•"/>
              <a:defRPr/>
            </a:pPr>
            <a:r>
              <a:rPr lang="en-US" sz="2100" b="1">
                <a:ea typeface="ＭＳ Ｐゴシック"/>
              </a:rPr>
              <a:t>Duration: </a:t>
            </a:r>
            <a:r>
              <a:rPr lang="en-US" sz="2100">
                <a:ea typeface="ＭＳ Ｐゴシック"/>
              </a:rPr>
              <a:t>~ 7 months [Anticipated start in August/September]</a:t>
            </a:r>
            <a:endParaRPr lang="en-US" sz="2100">
              <a:cs typeface="Calibri"/>
            </a:endParaRPr>
          </a:p>
        </p:txBody>
      </p:sp>
      <p:sp>
        <p:nvSpPr>
          <p:cNvPr id="8" name="Content Placeholder 11">
            <a:extLst>
              <a:ext uri="{FF2B5EF4-FFF2-40B4-BE49-F238E27FC236}">
                <a16:creationId xmlns:a16="http://schemas.microsoft.com/office/drawing/2014/main" id="{8009E9EB-40CC-42F5-BC26-564902C2ECB1}"/>
              </a:ext>
            </a:extLst>
          </p:cNvPr>
          <p:cNvSpPr txBox="1">
            <a:spLocks/>
          </p:cNvSpPr>
          <p:nvPr/>
        </p:nvSpPr>
        <p:spPr>
          <a:xfrm>
            <a:off x="6593305" y="1554864"/>
            <a:ext cx="5219325" cy="2114550"/>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System Font Regular"/>
              <a:buChar char="&gt;"/>
              <a:defRPr sz="2400" kern="1200" baseline="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ＭＳ Ｐゴシック"/>
                <a:cs typeface="Calibri"/>
              </a:rPr>
              <a:t>Work Hours: </a:t>
            </a:r>
            <a:r>
              <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rPr>
              <a:t>Weekdays, 9am to 4pm and 8pm-7am</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100" b="0" i="0" u="none" strike="noStrike" kern="1200" cap="none" spc="0" normalizeH="0" baseline="0" noProof="0">
              <a:ln>
                <a:noFill/>
              </a:ln>
              <a:solidFill>
                <a:prstClr val="black"/>
              </a:solidFill>
              <a:effectLst/>
              <a:uLnTx/>
              <a:uFillTx/>
              <a:latin typeface="Calibri" panose="020F0502020204030204"/>
              <a:ea typeface="ＭＳ Ｐゴシック"/>
              <a:cs typeface="Calibri"/>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1" i="0" u="none" strike="noStrike" kern="1200" cap="none" spc="0" normalizeH="0" baseline="0" noProof="0">
                <a:ln>
                  <a:noFill/>
                </a:ln>
                <a:solidFill>
                  <a:prstClr val="black"/>
                </a:solidFill>
                <a:effectLst/>
                <a:uLnTx/>
                <a:uFillTx/>
                <a:latin typeface="Calibri" panose="020F0502020204030204"/>
                <a:ea typeface="+mn-ea"/>
                <a:cs typeface="Calibri" panose="020F0502020204030204"/>
              </a:rPr>
              <a:t>Traffic Control:</a:t>
            </a:r>
            <a:endPar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100" b="0" i="0" u="none" strike="noStrike" kern="1200" cap="none" spc="0" normalizeH="0" baseline="0" noProof="0">
                <a:ln>
                  <a:noFill/>
                </a:ln>
                <a:solidFill>
                  <a:prstClr val="black"/>
                </a:solidFill>
                <a:effectLst/>
                <a:uLnTx/>
                <a:uFillTx/>
                <a:latin typeface="Calibri" panose="020F0502020204030204"/>
                <a:ea typeface="+mn-lt"/>
                <a:cs typeface="Calibri" panose="020F0502020204030204"/>
              </a:rPr>
              <a:t>Wilshire Blvd. may be reduced to two lanes in each direction during the day and one lane overnight</a:t>
            </a:r>
            <a:endParaRPr kumimoji="0" lang="en-US" sz="2100" b="0" i="0" u="none" strike="noStrike" kern="1200" cap="none" spc="0" normalizeH="0" baseline="0" noProof="0">
              <a:ln>
                <a:noFill/>
              </a:ln>
              <a:solidFill>
                <a:prstClr val="black"/>
              </a:solidFill>
              <a:effectLst/>
              <a:uLnTx/>
              <a:uFillTx/>
              <a:latin typeface="Calibri" panose="020F0502020204030204"/>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23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a:p>
            <a:pPr marL="685800" marR="0" lvl="1" indent="-228600" algn="l" defTabSz="914400" rtl="0" eaLnBrk="0" fontAlgn="base" latinLnBrk="0" hangingPunct="0">
              <a:lnSpc>
                <a:spcPct val="100000"/>
              </a:lnSpc>
              <a:spcBef>
                <a:spcPts val="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Calibri" panose="020F0502020204030204"/>
            </a:endParaRPr>
          </a:p>
        </p:txBody>
      </p:sp>
      <p:sp>
        <p:nvSpPr>
          <p:cNvPr id="9" name="TextBox 8">
            <a:extLst>
              <a:ext uri="{FF2B5EF4-FFF2-40B4-BE49-F238E27FC236}">
                <a16:creationId xmlns:a16="http://schemas.microsoft.com/office/drawing/2014/main" id="{54449FAC-7D64-45F7-91B2-C8A746496E32}"/>
              </a:ext>
            </a:extLst>
          </p:cNvPr>
          <p:cNvSpPr txBox="1"/>
          <p:nvPr/>
        </p:nvSpPr>
        <p:spPr>
          <a:xfrm>
            <a:off x="419595" y="1043048"/>
            <a:ext cx="11125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Contractor will begin installation of SCE Permanent Power Feeds to the station.</a:t>
            </a: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pic>
        <p:nvPicPr>
          <p:cNvPr id="6" name="Picture 5">
            <a:extLst>
              <a:ext uri="{FF2B5EF4-FFF2-40B4-BE49-F238E27FC236}">
                <a16:creationId xmlns:a16="http://schemas.microsoft.com/office/drawing/2014/main" id="{E2BAE038-6864-4D89-8AC0-992E225515A4}"/>
              </a:ext>
            </a:extLst>
          </p:cNvPr>
          <p:cNvPicPr>
            <a:picLocks noChangeAspect="1"/>
          </p:cNvPicPr>
          <p:nvPr/>
        </p:nvPicPr>
        <p:blipFill>
          <a:blip r:embed="rId2"/>
          <a:stretch>
            <a:fillRect/>
          </a:stretch>
        </p:blipFill>
        <p:spPr>
          <a:xfrm>
            <a:off x="535623" y="3753918"/>
            <a:ext cx="11009171" cy="2174409"/>
          </a:xfrm>
          <a:prstGeom prst="rect">
            <a:avLst/>
          </a:prstGeom>
        </p:spPr>
      </p:pic>
      <p:sp>
        <p:nvSpPr>
          <p:cNvPr id="3" name="TextBox 2">
            <a:extLst>
              <a:ext uri="{FF2B5EF4-FFF2-40B4-BE49-F238E27FC236}">
                <a16:creationId xmlns:a16="http://schemas.microsoft.com/office/drawing/2014/main" id="{6F23115E-8703-49E5-A0A9-B490891D5A4E}"/>
              </a:ext>
            </a:extLst>
          </p:cNvPr>
          <p:cNvSpPr txBox="1"/>
          <p:nvPr/>
        </p:nvSpPr>
        <p:spPr>
          <a:xfrm>
            <a:off x="8669955" y="6236104"/>
            <a:ext cx="3595436"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*Pending approval from City Of Beverly Hills</a:t>
            </a:r>
          </a:p>
        </p:txBody>
      </p:sp>
    </p:spTree>
    <p:extLst>
      <p:ext uri="{BB962C8B-B14F-4D97-AF65-F5344CB8AC3E}">
        <p14:creationId xmlns:p14="http://schemas.microsoft.com/office/powerpoint/2010/main" val="340207892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82348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Ground Improvement/Cross Passage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151CE85-CE96-4D25-8EF4-75AA87A9722E}"/>
              </a:ext>
            </a:extLst>
          </p:cNvPr>
          <p:cNvSpPr txBox="1"/>
          <p:nvPr/>
        </p:nvSpPr>
        <p:spPr>
          <a:xfrm>
            <a:off x="95251" y="904801"/>
            <a:ext cx="3251264" cy="617092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effectLst/>
                <a:uLnTx/>
                <a:uFillTx/>
                <a:latin typeface="Calibri" panose="020F0502020204030204"/>
                <a:ea typeface="+mn-ea"/>
                <a:cs typeface="+mn-cs"/>
              </a:rPr>
              <a:t>The contractor began ground improvement work along the tunnel alignment in preparation for the construction of cross passage tunnels.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effectLst/>
                <a:uLnTx/>
                <a:uFillTx/>
                <a:latin typeface="Calibri" panose="020F0502020204030204"/>
                <a:ea typeface="+mn-ea"/>
                <a:cs typeface="Calibri"/>
              </a:rPr>
              <a:t>When: </a:t>
            </a:r>
            <a:r>
              <a:rPr kumimoji="0" lang="en-US" sz="1650" b="0" i="0" u="none" strike="noStrike" kern="1200" cap="none" spc="0" normalizeH="0" baseline="0" noProof="0">
                <a:ln>
                  <a:noFill/>
                </a:ln>
                <a:effectLst/>
                <a:uLnTx/>
                <a:uFillTx/>
                <a:latin typeface="Calibri" panose="020F0502020204030204"/>
                <a:ea typeface="+mn-ea"/>
                <a:cs typeface="Calibri"/>
              </a:rPr>
              <a:t>Work started in late May</a:t>
            </a:r>
            <a:endParaRPr lang="en-US" sz="1650" b="0" i="0" u="none" strike="noStrike" kern="1200" cap="none" spc="0" normalizeH="0" baseline="0" noProof="0">
              <a:ln>
                <a:noFill/>
              </a:ln>
              <a:effectLst/>
              <a:uLnTx/>
              <a:uFillTx/>
              <a:latin typeface="Calibri" panose="020F0502020204030204"/>
              <a:cs typeface="Calibri"/>
            </a:endParaRP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effectLst/>
                <a:uLnTx/>
                <a:uFillTx/>
                <a:latin typeface="Calibri" panose="020F0502020204030204"/>
                <a:ea typeface="+mn-ea"/>
                <a:cs typeface="Calibri"/>
              </a:rPr>
              <a:t>Ongoing until late 2022</a:t>
            </a:r>
            <a:endParaRPr lang="en-US" sz="1650" b="0" i="0" u="none" strike="noStrike" kern="1200" cap="none" spc="0" normalizeH="0" baseline="0" noProof="0">
              <a:ln>
                <a:noFill/>
              </a:ln>
              <a:effectLst/>
              <a:uLnTx/>
              <a:uFillTx/>
              <a:latin typeface="Calibri" panose="020F0502020204030204"/>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7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effectLst/>
                <a:uLnTx/>
                <a:uFillTx/>
                <a:latin typeface="Calibri" panose="020F0502020204030204"/>
                <a:ea typeface="+mn-ea"/>
                <a:cs typeface="Calibri"/>
              </a:rPr>
              <a:t>Where: </a:t>
            </a:r>
            <a:r>
              <a:rPr kumimoji="0" lang="en-US" sz="1650" b="0" i="0" u="none" strike="noStrike" kern="1200" cap="none" spc="0" normalizeH="0" baseline="0" noProof="0">
                <a:ln>
                  <a:noFill/>
                </a:ln>
                <a:effectLst/>
                <a:uLnTx/>
                <a:uFillTx/>
                <a:latin typeface="Calibri" panose="020F0502020204030204"/>
                <a:ea typeface="+mn-ea"/>
                <a:cs typeface="Calibri"/>
              </a:rPr>
              <a:t>*14 locations; First 7 work sites noted on map</a:t>
            </a:r>
            <a:endParaRPr lang="en-US" sz="1650" b="0" i="0" u="none" strike="noStrike" kern="1200" cap="none" spc="0" normalizeH="0" baseline="0" noProof="0">
              <a:ln>
                <a:noFill/>
              </a:ln>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indent="-285750">
              <a:buFont typeface="Arial" panose="020B0604020202020204" pitchFamily="34" charset="0"/>
              <a:buChar char="•"/>
              <a:defRPr/>
            </a:pPr>
            <a:r>
              <a:rPr kumimoji="0" lang="en-US" sz="1650" b="1" i="0" u="none" strike="noStrike" kern="1200" cap="none" spc="0" normalizeH="0" baseline="0" noProof="0">
                <a:ln>
                  <a:noFill/>
                </a:ln>
                <a:effectLst/>
                <a:uLnTx/>
                <a:uFillTx/>
                <a:latin typeface="Calibri" panose="020F0502020204030204"/>
                <a:ea typeface="+mn-ea"/>
                <a:cs typeface="Calibri"/>
              </a:rPr>
              <a:t>Work Hours: </a:t>
            </a:r>
            <a:r>
              <a:rPr kumimoji="0" lang="en-US" sz="1650" b="0" i="0" u="none" strike="noStrike" kern="1200" cap="none" spc="0" normalizeH="0" baseline="0" noProof="0">
                <a:ln>
                  <a:noFill/>
                </a:ln>
                <a:effectLst/>
                <a:uLnTx/>
                <a:uFillTx/>
                <a:latin typeface="Calibri" panose="020F0502020204030204"/>
                <a:ea typeface="+mn-ea"/>
                <a:cs typeface="Calibri"/>
              </a:rPr>
              <a:t>Monday-Friday 8am-6pm</a:t>
            </a:r>
            <a:r>
              <a:rPr lang="en-US" sz="1650">
                <a:latin typeface="Calibri" panose="020F0502020204030204"/>
                <a:cs typeface="Calibri"/>
              </a:rPr>
              <a:t> off Wilshire and 8am-11pm on Wilshire:</a:t>
            </a:r>
            <a:r>
              <a:rPr kumimoji="0" lang="en-US" sz="1650" b="0" i="0" u="none" strike="noStrike" kern="1200" cap="none" spc="0" normalizeH="0" baseline="0" noProof="0">
                <a:ln>
                  <a:noFill/>
                </a:ln>
                <a:effectLst/>
                <a:uLnTx/>
                <a:uFillTx/>
                <a:latin typeface="Calibri" panose="020F0502020204030204"/>
                <a:ea typeface="+mn-ea"/>
                <a:cs typeface="Calibri"/>
              </a:rPr>
              <a:t> </a:t>
            </a:r>
            <a:r>
              <a:rPr lang="en-US" sz="1650">
                <a:latin typeface="Calibri" panose="020F0502020204030204"/>
                <a:cs typeface="Calibri"/>
              </a:rPr>
              <a:t>Closures</a:t>
            </a:r>
            <a:r>
              <a:rPr kumimoji="0" lang="en-US" sz="1650" b="0" i="0" u="none" strike="noStrike" kern="1200" cap="none" spc="0" normalizeH="0" baseline="0" noProof="0">
                <a:ln>
                  <a:noFill/>
                </a:ln>
                <a:effectLst/>
                <a:uLnTx/>
                <a:uFillTx/>
                <a:latin typeface="Calibri" panose="020F0502020204030204"/>
                <a:ea typeface="+mn-ea"/>
                <a:cs typeface="Calibri"/>
              </a:rPr>
              <a:t> remain in place 24/7 until each location is completed</a:t>
            </a:r>
            <a:endParaRPr lang="en-US" sz="1650" b="0" i="0" u="none" strike="noStrike" kern="1200" cap="none" spc="0" normalizeH="0" baseline="0" noProof="0">
              <a:ln>
                <a:noFill/>
              </a:ln>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effectLst/>
                <a:uLnTx/>
                <a:uFillTx/>
                <a:latin typeface="Calibri" panose="020F0502020204030204"/>
                <a:ea typeface="+mn-ea"/>
                <a:cs typeface="Calibri"/>
              </a:rPr>
              <a:t>Duration: </a:t>
            </a:r>
            <a:r>
              <a:rPr kumimoji="0" lang="en-US" sz="1650" b="0" i="0" u="none" strike="noStrike" kern="1200" cap="none" spc="0" normalizeH="0" baseline="0" noProof="0">
                <a:ln>
                  <a:noFill/>
                </a:ln>
                <a:effectLst/>
                <a:uLnTx/>
                <a:uFillTx/>
                <a:latin typeface="Calibri" panose="020F0502020204030204"/>
                <a:ea typeface="+mn-ea"/>
                <a:cs typeface="Calibri"/>
              </a:rPr>
              <a:t>2-4 weeks/location</a:t>
            </a:r>
            <a:endParaRPr lang="en-US" sz="1650" b="0" i="0" u="none" strike="noStrike" kern="1200" cap="none" spc="0" normalizeH="0" baseline="0" noProof="0">
              <a:ln>
                <a:noFill/>
              </a:ln>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effectLst/>
                <a:uLnTx/>
                <a:uFillTx/>
                <a:latin typeface="Calibri" panose="020F0502020204030204"/>
                <a:ea typeface="+mn-ea"/>
                <a:cs typeface="Calibri"/>
              </a:rPr>
              <a:t>	</a:t>
            </a:r>
            <a:endParaRPr lang="en-US" sz="1800" b="1" i="0" u="none" strike="noStrike" kern="1200" cap="none" spc="0" normalizeH="0" baseline="0" noProof="0">
              <a:ln>
                <a:noFill/>
              </a:ln>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1" i="0" u="none" strike="noStrike" kern="1200" cap="none" spc="0" normalizeH="0" baseline="0" noProof="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B73C932-ADB6-48FE-B4DA-72D9385831D8}"/>
              </a:ext>
            </a:extLst>
          </p:cNvPr>
          <p:cNvSpPr txBox="1"/>
          <p:nvPr/>
        </p:nvSpPr>
        <p:spPr>
          <a:xfrm>
            <a:off x="5822116" y="6432815"/>
            <a:ext cx="7172325"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*Additional notices detailing dates &amp; closure information will be provided in advance</a:t>
            </a:r>
          </a:p>
        </p:txBody>
      </p:sp>
      <p:pic>
        <p:nvPicPr>
          <p:cNvPr id="8" name="Picture 7">
            <a:extLst>
              <a:ext uri="{FF2B5EF4-FFF2-40B4-BE49-F238E27FC236}">
                <a16:creationId xmlns:a16="http://schemas.microsoft.com/office/drawing/2014/main" id="{0CE02492-944E-4FA1-8B08-3FBBE26721F5}"/>
              </a:ext>
            </a:extLst>
          </p:cNvPr>
          <p:cNvPicPr>
            <a:picLocks noChangeAspect="1"/>
          </p:cNvPicPr>
          <p:nvPr/>
        </p:nvPicPr>
        <p:blipFill>
          <a:blip r:embed="rId2"/>
          <a:stretch>
            <a:fillRect/>
          </a:stretch>
        </p:blipFill>
        <p:spPr>
          <a:xfrm>
            <a:off x="3450210" y="1069761"/>
            <a:ext cx="8646539" cy="5341699"/>
          </a:xfrm>
          <a:prstGeom prst="rect">
            <a:avLst/>
          </a:prstGeom>
        </p:spPr>
      </p:pic>
    </p:spTree>
    <p:extLst>
      <p:ext uri="{BB962C8B-B14F-4D97-AF65-F5344CB8AC3E}">
        <p14:creationId xmlns:p14="http://schemas.microsoft.com/office/powerpoint/2010/main" val="152817813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419595" y="166847"/>
            <a:ext cx="823487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ea"/>
                <a:cs typeface="+mn-cs"/>
              </a:rPr>
              <a:t>Upcoming Ground Improvement/Cross Passage Work</a:t>
            </a:r>
            <a:endParaRPr kumimoji="0" lang="en-US" sz="3200" b="1" i="0" u="none" strike="noStrike" kern="1200" cap="none" spc="0" normalizeH="0" baseline="0" noProof="0">
              <a:ln>
                <a:noFill/>
              </a:ln>
              <a:solidFill>
                <a:prstClr val="white"/>
              </a:solidFill>
              <a:effectLst/>
              <a:uLnTx/>
              <a:uFillTx/>
              <a:latin typeface="Calibri" panose="020F0502020204030204"/>
              <a:ea typeface="+mn-ea"/>
              <a:cs typeface="Calibri" panose="020F0502020204030204"/>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5B73C932-ADB6-48FE-B4DA-72D9385831D8}"/>
              </a:ext>
            </a:extLst>
          </p:cNvPr>
          <p:cNvSpPr txBox="1"/>
          <p:nvPr/>
        </p:nvSpPr>
        <p:spPr>
          <a:xfrm>
            <a:off x="5767917" y="5926296"/>
            <a:ext cx="6424083"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*Additional notices detailing dates &amp; closure information will be provided in advance</a:t>
            </a:r>
          </a:p>
        </p:txBody>
      </p:sp>
      <p:pic>
        <p:nvPicPr>
          <p:cNvPr id="5" name="Picture 4">
            <a:extLst>
              <a:ext uri="{FF2B5EF4-FFF2-40B4-BE49-F238E27FC236}">
                <a16:creationId xmlns:a16="http://schemas.microsoft.com/office/drawing/2014/main" id="{6A560F8C-BA24-42EE-89C2-41CB5D8E7F91}"/>
              </a:ext>
            </a:extLst>
          </p:cNvPr>
          <p:cNvPicPr>
            <a:picLocks noChangeAspect="1"/>
          </p:cNvPicPr>
          <p:nvPr/>
        </p:nvPicPr>
        <p:blipFill>
          <a:blip r:embed="rId2"/>
          <a:stretch>
            <a:fillRect/>
          </a:stretch>
        </p:blipFill>
        <p:spPr>
          <a:xfrm>
            <a:off x="150283" y="1153210"/>
            <a:ext cx="11891434" cy="4551579"/>
          </a:xfrm>
          <a:prstGeom prst="rect">
            <a:avLst/>
          </a:prstGeom>
        </p:spPr>
      </p:pic>
    </p:spTree>
    <p:extLst>
      <p:ext uri="{BB962C8B-B14F-4D97-AF65-F5344CB8AC3E}">
        <p14:creationId xmlns:p14="http://schemas.microsoft.com/office/powerpoint/2010/main" val="11466624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36284" y="170225"/>
            <a:ext cx="7978376"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 Wilshire/Rodeo Station: </a:t>
            </a:r>
            <a:r>
              <a:rPr kumimoji="0" lang="en-US" sz="2400" b="1" i="0" u="none" strike="noStrike" kern="1200" cap="none" spc="0" normalizeH="0" baseline="0" noProof="0">
                <a:ln>
                  <a:noFill/>
                </a:ln>
                <a:solidFill>
                  <a:schemeClr val="bg1"/>
                </a:solidFill>
                <a:effectLst/>
                <a:uLnTx/>
                <a:uFillTx/>
                <a:latin typeface="Calibri" panose="020F0502020204030204"/>
                <a:ea typeface="+mn-ea"/>
                <a:cs typeface="+mn-cs"/>
              </a:rPr>
              <a:t>Geotechnical Instrumentation</a:t>
            </a:r>
            <a:r>
              <a:rPr lang="en-US" sz="2800" b="1">
                <a:solidFill>
                  <a:schemeClr val="bg1"/>
                </a:solidFill>
                <a:latin typeface="Calibri" panose="020F0502020204030204"/>
              </a:rPr>
              <a:t> </a:t>
            </a:r>
            <a:r>
              <a:rPr lang="en-US" sz="2800" b="1">
                <a:latin typeface="Calibri" panose="020F0502020204030204"/>
              </a:rPr>
              <a:t>  </a:t>
            </a:r>
            <a:endParaRPr lang="en-US">
              <a:ea typeface="+mn-ea"/>
              <a:cs typeface="+mn-cs"/>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Content Placeholder 11">
            <a:extLst>
              <a:ext uri="{FF2B5EF4-FFF2-40B4-BE49-F238E27FC236}">
                <a16:creationId xmlns:a16="http://schemas.microsoft.com/office/drawing/2014/main" id="{4C90460A-B5A2-4CC1-A591-54D7ADF6F70A}"/>
              </a:ext>
            </a:extLst>
          </p:cNvPr>
          <p:cNvSpPr>
            <a:spLocks noGrp="1"/>
          </p:cNvSpPr>
          <p:nvPr>
            <p:ph sz="half" idx="2"/>
          </p:nvPr>
        </p:nvSpPr>
        <p:spPr>
          <a:xfrm>
            <a:off x="638889" y="1174388"/>
            <a:ext cx="7336240" cy="4714273"/>
          </a:xfrm>
        </p:spPr>
        <p:txBody>
          <a:bodyPr vert="horz" lIns="91440" tIns="45720" rIns="91440" bIns="45720" rtlCol="0" anchor="t">
            <a:normAutofit/>
          </a:bodyPr>
          <a:lstStyle/>
          <a:p>
            <a:pPr>
              <a:lnSpc>
                <a:spcPct val="100000"/>
              </a:lnSpc>
              <a:spcBef>
                <a:spcPts val="0"/>
              </a:spcBef>
              <a:buFont typeface="Arial" panose="020B0604020202020204" pitchFamily="34" charset="0"/>
              <a:buChar char="•"/>
              <a:defRPr/>
            </a:pPr>
            <a:r>
              <a:rPr lang="en-US" sz="2300" b="1">
                <a:ea typeface="ＭＳ Ｐゴシック"/>
              </a:rPr>
              <a:t>Where: </a:t>
            </a:r>
            <a:r>
              <a:rPr lang="en-US" sz="2300">
                <a:ea typeface="ＭＳ Ｐゴシック"/>
              </a:rPr>
              <a:t>Instruments will be installed within the tunnel alignment and station box area to monitor ground movement, settlement and other geological conditions</a:t>
            </a:r>
          </a:p>
          <a:p>
            <a:pPr lvl="1">
              <a:lnSpc>
                <a:spcPct val="100000"/>
              </a:lnSpc>
              <a:spcBef>
                <a:spcPts val="0"/>
              </a:spcBef>
              <a:buFont typeface="Arial" panose="020B0604020202020204" pitchFamily="34" charset="0"/>
              <a:buChar char="•"/>
              <a:defRPr/>
            </a:pPr>
            <a:r>
              <a:rPr lang="en-US" sz="2300">
                <a:ea typeface="ＭＳ Ｐゴシック"/>
              </a:rPr>
              <a:t>Installations will be within the public right of way and within privately owned properties</a:t>
            </a:r>
            <a:endParaRPr lang="en-US" sz="2300">
              <a:ea typeface="ＭＳ Ｐゴシック"/>
              <a:cs typeface="Calibri"/>
            </a:endParaRPr>
          </a:p>
          <a:p>
            <a:pPr lvl="0">
              <a:lnSpc>
                <a:spcPct val="100000"/>
              </a:lnSpc>
              <a:spcBef>
                <a:spcPts val="0"/>
              </a:spcBef>
              <a:buFont typeface="Arial" panose="020B0604020202020204" pitchFamily="34" charset="0"/>
              <a:buChar char="•"/>
              <a:defRPr/>
            </a:pPr>
            <a:endParaRPr lang="en-US" sz="2300" b="1">
              <a:solidFill>
                <a:prstClr val="black"/>
              </a:solidFill>
              <a:ea typeface="ＭＳ Ｐゴシック"/>
            </a:endParaRPr>
          </a:p>
          <a:p>
            <a:pPr eaLnBrk="0" fontAlgn="base" hangingPunct="0">
              <a:lnSpc>
                <a:spcPct val="100000"/>
              </a:lnSpc>
              <a:spcBef>
                <a:spcPts val="0"/>
              </a:spcBef>
              <a:buFont typeface="Arial" panose="020B0604020202020204" pitchFamily="34" charset="0"/>
              <a:buChar char="•"/>
              <a:defRPr/>
            </a:pPr>
            <a:r>
              <a:rPr lang="en-US" sz="2300" b="1">
                <a:ea typeface="ＭＳ Ｐゴシック"/>
              </a:rPr>
              <a:t>Duration: </a:t>
            </a:r>
            <a:r>
              <a:rPr lang="en-US" sz="2300">
                <a:ea typeface="ＭＳ Ｐゴシック"/>
              </a:rPr>
              <a:t>Ongoing </a:t>
            </a:r>
            <a:endParaRPr lang="en-US" sz="2300">
              <a:ea typeface="ＭＳ Ｐゴシック"/>
              <a:cs typeface="Calibri"/>
            </a:endParaRPr>
          </a:p>
          <a:p>
            <a:pPr>
              <a:lnSpc>
                <a:spcPct val="100000"/>
              </a:lnSpc>
              <a:spcBef>
                <a:spcPts val="0"/>
              </a:spcBef>
              <a:buFont typeface="Arial" panose="020B0604020202020204" pitchFamily="34" charset="0"/>
              <a:buChar char="•"/>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ea typeface="ＭＳ Ｐゴシック"/>
                <a:cs typeface="Calibri"/>
              </a:rPr>
              <a:t>Work Hours On Wilshire Bl:</a:t>
            </a:r>
          </a:p>
          <a:p>
            <a:pPr lvl="1" eaLnBrk="0" fontAlgn="base" hangingPunct="0">
              <a:lnSpc>
                <a:spcPct val="100000"/>
              </a:lnSpc>
              <a:spcBef>
                <a:spcPts val="0"/>
              </a:spcBef>
              <a:buFont typeface="Arial" panose="020B0604020202020204" pitchFamily="34" charset="0"/>
              <a:buChar char="•"/>
              <a:defRPr/>
            </a:pPr>
            <a:r>
              <a:rPr lang="en-US" sz="2300">
                <a:ea typeface="ＭＳ Ｐゴシック"/>
                <a:cs typeface="Calibri"/>
              </a:rPr>
              <a:t>Weekdays, 7am to 4pm and 8pm to 7am</a:t>
            </a:r>
          </a:p>
          <a:p>
            <a:pPr marL="457200" lvl="1" indent="0" eaLnBrk="0" fontAlgn="base" hangingPunct="0">
              <a:lnSpc>
                <a:spcPct val="100000"/>
              </a:lnSpc>
              <a:spcBef>
                <a:spcPts val="0"/>
              </a:spcBef>
              <a:buNone/>
              <a:defRPr/>
            </a:pPr>
            <a:endParaRPr lang="en-US" sz="2300">
              <a:ea typeface="ＭＳ Ｐゴシック"/>
              <a:cs typeface="Calibri"/>
            </a:endParaRPr>
          </a:p>
          <a:p>
            <a:pPr>
              <a:lnSpc>
                <a:spcPct val="100000"/>
              </a:lnSpc>
              <a:spcBef>
                <a:spcPts val="0"/>
              </a:spcBef>
              <a:buFont typeface="Arial" panose="020B0604020202020204" pitchFamily="34" charset="0"/>
              <a:buChar char="•"/>
              <a:defRPr/>
            </a:pPr>
            <a:r>
              <a:rPr lang="en-US" sz="2300" b="1">
                <a:cs typeface="Calibri" panose="020F0502020204030204"/>
              </a:rPr>
              <a:t>Work Hours Off Wilshire Bl:</a:t>
            </a:r>
            <a:endParaRPr lang="en-US" sz="2300">
              <a:ea typeface="+mn-lt"/>
              <a:cs typeface="+mn-lt"/>
            </a:endParaRPr>
          </a:p>
          <a:p>
            <a:pPr lvl="1">
              <a:lnSpc>
                <a:spcPct val="100000"/>
              </a:lnSpc>
              <a:spcBef>
                <a:spcPts val="0"/>
              </a:spcBef>
              <a:buFont typeface="Arial" panose="020B0604020202020204" pitchFamily="34" charset="0"/>
              <a:buChar char="•"/>
              <a:defRPr/>
            </a:pPr>
            <a:r>
              <a:rPr lang="en-US" sz="2300">
                <a:cs typeface="Calibri" panose="020F0502020204030204"/>
              </a:rPr>
              <a:t>Weekdays, 8am to 6pm and 8pm to 7am</a:t>
            </a:r>
          </a:p>
          <a:p>
            <a:pPr lvl="1">
              <a:lnSpc>
                <a:spcPct val="100000"/>
              </a:lnSpc>
              <a:spcBef>
                <a:spcPts val="0"/>
              </a:spcBef>
              <a:buFont typeface="Arial" panose="020B0604020202020204" pitchFamily="34" charset="0"/>
              <a:buChar char="•"/>
              <a:defRPr/>
            </a:pPr>
            <a:endParaRPr lang="en-US" sz="2300">
              <a:cs typeface="Calibri" panose="020F0502020204030204"/>
            </a:endParaRPr>
          </a:p>
          <a:p>
            <a:pPr lvl="1" eaLnBrk="0" fontAlgn="base" hangingPunct="0">
              <a:lnSpc>
                <a:spcPct val="100000"/>
              </a:lnSpc>
              <a:spcBef>
                <a:spcPts val="0"/>
              </a:spcBef>
              <a:buFont typeface="Arial" panose="020B0604020202020204" pitchFamily="34" charset="0"/>
              <a:buChar char="•"/>
              <a:defRPr/>
            </a:pPr>
            <a:endParaRPr lang="en-US" sz="2000">
              <a:cs typeface="Calibri" panose="020F0502020204030204"/>
            </a:endParaRPr>
          </a:p>
        </p:txBody>
      </p:sp>
      <p:sp>
        <p:nvSpPr>
          <p:cNvPr id="12" name="Slide Number Placeholder 4">
            <a:extLst>
              <a:ext uri="{FF2B5EF4-FFF2-40B4-BE49-F238E27FC236}">
                <a16:creationId xmlns:a16="http://schemas.microsoft.com/office/drawing/2014/main" id="{0E8491C6-E42A-4C13-B293-02EF501CE0E6}"/>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5">
            <a:extLst>
              <a:ext uri="{FF2B5EF4-FFF2-40B4-BE49-F238E27FC236}">
                <a16:creationId xmlns:a16="http://schemas.microsoft.com/office/drawing/2014/main" id="{43A306A6-B713-4D90-B468-DC668FD14E2D}"/>
              </a:ext>
            </a:extLst>
          </p:cNvPr>
          <p:cNvPicPr>
            <a:picLocks noChangeAspect="1"/>
          </p:cNvPicPr>
          <p:nvPr/>
        </p:nvPicPr>
        <p:blipFill>
          <a:blip r:embed="rId2"/>
          <a:stretch>
            <a:fillRect/>
          </a:stretch>
        </p:blipFill>
        <p:spPr>
          <a:xfrm>
            <a:off x="8176437" y="0"/>
            <a:ext cx="4015563" cy="6856590"/>
          </a:xfrm>
          <a:prstGeom prst="rect">
            <a:avLst/>
          </a:prstGeom>
        </p:spPr>
      </p:pic>
      <p:sp>
        <p:nvSpPr>
          <p:cNvPr id="11" name="Rectangle 10">
            <a:extLst>
              <a:ext uri="{FF2B5EF4-FFF2-40B4-BE49-F238E27FC236}">
                <a16:creationId xmlns:a16="http://schemas.microsoft.com/office/drawing/2014/main" id="{825BB7CA-231F-476B-8682-70C241872499}"/>
              </a:ext>
            </a:extLst>
          </p:cNvPr>
          <p:cNvSpPr/>
          <p:nvPr/>
        </p:nvSpPr>
        <p:spPr>
          <a:xfrm>
            <a:off x="7346211" y="6579591"/>
            <a:ext cx="4845789" cy="276999"/>
          </a:xfrm>
          <a:prstGeom prst="rect">
            <a:avLst/>
          </a:prstGeom>
          <a:solidFill>
            <a:schemeClr val="bg1"/>
          </a:solidFill>
        </p:spPr>
        <p:txBody>
          <a:bodyPr wrap="square" lIns="91440" tIns="45720" rIns="91440" bIns="4572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effectLst/>
                <a:uLnTx/>
                <a:uFillTx/>
                <a:latin typeface="Calibri" panose="020F0502020204030204"/>
                <a:ea typeface="+mn-ea"/>
                <a:cs typeface="+mn-cs"/>
              </a:rPr>
              <a:t>Example of 10-foot geotechnical instrumentation pole.</a:t>
            </a:r>
            <a:endParaRPr lang="en-US" sz="1200" b="0" i="1" u="none" strike="noStrike" kern="1200" cap="none" spc="0" normalizeH="0" baseline="0" noProof="0">
              <a:ln>
                <a:noFill/>
              </a:ln>
              <a:effectLst/>
              <a:uLnTx/>
              <a:uFillTx/>
              <a:latin typeface="Calibri" panose="020F0502020204030204"/>
              <a:cs typeface="Calibri"/>
            </a:endParaRPr>
          </a:p>
        </p:txBody>
      </p:sp>
    </p:spTree>
    <p:extLst>
      <p:ext uri="{BB962C8B-B14F-4D97-AF65-F5344CB8AC3E}">
        <p14:creationId xmlns:p14="http://schemas.microsoft.com/office/powerpoint/2010/main" val="25258775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F63F-C891-4AAB-9B41-C99E3B387E35}"/>
              </a:ext>
            </a:extLst>
          </p:cNvPr>
          <p:cNvSpPr>
            <a:spLocks noGrp="1"/>
          </p:cNvSpPr>
          <p:nvPr>
            <p:ph type="title"/>
          </p:nvPr>
        </p:nvSpPr>
        <p:spPr>
          <a:xfrm>
            <a:off x="525905" y="193609"/>
            <a:ext cx="10515600" cy="569151"/>
          </a:xfrm>
        </p:spPr>
        <p:txBody>
          <a:bodyPr/>
          <a:lstStyle/>
          <a:p>
            <a:r>
              <a:rPr lang="en-US">
                <a:latin typeface="Calibri"/>
                <a:cs typeface="Calibri"/>
              </a:rPr>
              <a:t>Tunnel Boring Machine (TBM) Update </a:t>
            </a:r>
            <a:endParaRPr lang="en-US"/>
          </a:p>
        </p:txBody>
      </p:sp>
      <p:graphicFrame>
        <p:nvGraphicFramePr>
          <p:cNvPr id="7" name="Table 5">
            <a:extLst>
              <a:ext uri="{FF2B5EF4-FFF2-40B4-BE49-F238E27FC236}">
                <a16:creationId xmlns:a16="http://schemas.microsoft.com/office/drawing/2014/main" id="{CA350DDC-8C95-45A1-902F-F219068F4486}"/>
              </a:ext>
            </a:extLst>
          </p:cNvPr>
          <p:cNvGraphicFramePr>
            <a:graphicFrameLocks noGrp="1"/>
          </p:cNvGraphicFramePr>
          <p:nvPr>
            <p:extLst>
              <p:ext uri="{D42A27DB-BD31-4B8C-83A1-F6EECF244321}">
                <p14:modId xmlns:p14="http://schemas.microsoft.com/office/powerpoint/2010/main" val="2177780276"/>
              </p:ext>
            </p:extLst>
          </p:nvPr>
        </p:nvGraphicFramePr>
        <p:xfrm>
          <a:off x="8812603" y="1197065"/>
          <a:ext cx="3216639" cy="3247866"/>
        </p:xfrm>
        <a:graphic>
          <a:graphicData uri="http://schemas.openxmlformats.org/drawingml/2006/table">
            <a:tbl>
              <a:tblPr firstRow="1" bandRow="1">
                <a:tableStyleId>{5C22544A-7EE6-4342-B048-85BDC9FD1C3A}</a:tableStyleId>
              </a:tblPr>
              <a:tblGrid>
                <a:gridCol w="1124262">
                  <a:extLst>
                    <a:ext uri="{9D8B030D-6E8A-4147-A177-3AD203B41FA5}">
                      <a16:colId xmlns:a16="http://schemas.microsoft.com/office/drawing/2014/main" val="3377318095"/>
                    </a:ext>
                  </a:extLst>
                </a:gridCol>
                <a:gridCol w="2092377">
                  <a:extLst>
                    <a:ext uri="{9D8B030D-6E8A-4147-A177-3AD203B41FA5}">
                      <a16:colId xmlns:a16="http://schemas.microsoft.com/office/drawing/2014/main" val="2642608907"/>
                    </a:ext>
                  </a:extLst>
                </a:gridCol>
              </a:tblGrid>
              <a:tr h="1082622">
                <a:tc gridSpan="2">
                  <a:txBody>
                    <a:bodyPr/>
                    <a:lstStyle/>
                    <a:p>
                      <a:r>
                        <a:rPr lang="en-US"/>
                        <a:t>Tunneling Statistics</a:t>
                      </a:r>
                    </a:p>
                    <a:p>
                      <a:pPr lvl="0">
                        <a:buNone/>
                      </a:pPr>
                      <a:r>
                        <a:rPr lang="en-US"/>
                        <a:t>As of (8/3/2022)</a:t>
                      </a:r>
                    </a:p>
                  </a:txBody>
                  <a:tcPr>
                    <a:solidFill>
                      <a:srgbClr val="7030A0"/>
                    </a:solidFill>
                  </a:tcPr>
                </a:tc>
                <a:tc hMerge="1">
                  <a:txBody>
                    <a:bodyPr/>
                    <a:lstStyle/>
                    <a:p>
                      <a:endParaRPr lang="en-US"/>
                    </a:p>
                  </a:txBody>
                  <a:tcPr>
                    <a:solidFill>
                      <a:srgbClr val="7030A0"/>
                    </a:solidFill>
                  </a:tcPr>
                </a:tc>
                <a:extLst>
                  <a:ext uri="{0D108BD9-81ED-4DB2-BD59-A6C34878D82A}">
                    <a16:rowId xmlns:a16="http://schemas.microsoft.com/office/drawing/2014/main" val="146860385"/>
                  </a:ext>
                </a:extLst>
              </a:tr>
              <a:tr h="1082622">
                <a:tc>
                  <a:txBody>
                    <a:bodyPr/>
                    <a:lstStyle/>
                    <a:p>
                      <a:r>
                        <a:rPr lang="en-US"/>
                        <a:t>Ruth</a:t>
                      </a:r>
                    </a:p>
                    <a:p>
                      <a:pPr lvl="0">
                        <a:buNone/>
                      </a:pPr>
                      <a:endParaRPr lang="en-US"/>
                    </a:p>
                  </a:txBody>
                  <a:tcPr>
                    <a:solidFill>
                      <a:schemeClr val="bg1"/>
                    </a:solidFill>
                  </a:tcPr>
                </a:tc>
                <a:tc>
                  <a:txBody>
                    <a:bodyPr/>
                    <a:lstStyle/>
                    <a:p>
                      <a:pPr lvl="0">
                        <a:buNone/>
                      </a:pPr>
                      <a:r>
                        <a:rPr lang="en-US"/>
                        <a:t>11,510 feet (total journey)</a:t>
                      </a:r>
                    </a:p>
                    <a:p>
                      <a:pPr lvl="0">
                        <a:buNone/>
                      </a:pPr>
                      <a:r>
                        <a:rPr lang="en-US"/>
                        <a:t>80% complete</a:t>
                      </a:r>
                    </a:p>
                  </a:txBody>
                  <a:tcPr>
                    <a:solidFill>
                      <a:schemeClr val="bg1"/>
                    </a:solidFill>
                  </a:tcPr>
                </a:tc>
                <a:extLst>
                  <a:ext uri="{0D108BD9-81ED-4DB2-BD59-A6C34878D82A}">
                    <a16:rowId xmlns:a16="http://schemas.microsoft.com/office/drawing/2014/main" val="539425766"/>
                  </a:ext>
                </a:extLst>
              </a:tr>
              <a:tr h="1082622">
                <a:tc>
                  <a:txBody>
                    <a:bodyPr/>
                    <a:lstStyle/>
                    <a:p>
                      <a:r>
                        <a:rPr lang="en-US"/>
                        <a:t>Harriet</a:t>
                      </a:r>
                    </a:p>
                    <a:p>
                      <a:pPr lvl="0">
                        <a:buNone/>
                      </a:pPr>
                      <a:endParaRPr lang="en-US"/>
                    </a:p>
                  </a:txBody>
                  <a:tcPr>
                    <a:solidFill>
                      <a:schemeClr val="bg1"/>
                    </a:solidFill>
                  </a:tcPr>
                </a:tc>
                <a:tc>
                  <a:txBody>
                    <a:bodyPr/>
                    <a:lstStyle/>
                    <a:p>
                      <a:pPr lvl="0">
                        <a:buNone/>
                      </a:pPr>
                      <a:r>
                        <a:rPr lang="en-US"/>
                        <a:t>11,510 feet (total journey)</a:t>
                      </a:r>
                    </a:p>
                    <a:p>
                      <a:pPr lvl="0">
                        <a:buNone/>
                      </a:pPr>
                      <a:r>
                        <a:rPr lang="en-US"/>
                        <a:t>85% complete</a:t>
                      </a:r>
                    </a:p>
                  </a:txBody>
                  <a:tcPr>
                    <a:solidFill>
                      <a:schemeClr val="bg1"/>
                    </a:solidFill>
                  </a:tcPr>
                </a:tc>
                <a:extLst>
                  <a:ext uri="{0D108BD9-81ED-4DB2-BD59-A6C34878D82A}">
                    <a16:rowId xmlns:a16="http://schemas.microsoft.com/office/drawing/2014/main" val="1714090466"/>
                  </a:ext>
                </a:extLst>
              </a:tr>
            </a:tbl>
          </a:graphicData>
        </a:graphic>
      </p:graphicFrame>
      <p:pic>
        <p:nvPicPr>
          <p:cNvPr id="8" name="Picture 12" descr="TBM Shield_Ruth BL Black.png">
            <a:extLst>
              <a:ext uri="{FF2B5EF4-FFF2-40B4-BE49-F238E27FC236}">
                <a16:creationId xmlns:a16="http://schemas.microsoft.com/office/drawing/2014/main" id="{94376914-FF5C-45EF-A965-854F37F71CAC}"/>
              </a:ext>
            </a:extLst>
          </p:cNvPr>
          <p:cNvPicPr>
            <a:picLocks noChangeAspect="1"/>
          </p:cNvPicPr>
          <p:nvPr/>
        </p:nvPicPr>
        <p:blipFill>
          <a:blip r:embed="rId2"/>
          <a:stretch>
            <a:fillRect/>
          </a:stretch>
        </p:blipFill>
        <p:spPr>
          <a:xfrm>
            <a:off x="8849030" y="2575648"/>
            <a:ext cx="629119" cy="619594"/>
          </a:xfrm>
          <a:prstGeom prst="rect">
            <a:avLst/>
          </a:prstGeom>
        </p:spPr>
      </p:pic>
      <p:pic>
        <p:nvPicPr>
          <p:cNvPr id="9" name="Picture 11" descr="TBM Shield_Harriet BR Green.png">
            <a:extLst>
              <a:ext uri="{FF2B5EF4-FFF2-40B4-BE49-F238E27FC236}">
                <a16:creationId xmlns:a16="http://schemas.microsoft.com/office/drawing/2014/main" id="{E2AB6C38-BC1A-4CF3-A230-412A699F8501}"/>
              </a:ext>
            </a:extLst>
          </p:cNvPr>
          <p:cNvPicPr>
            <a:picLocks noChangeAspect="1"/>
          </p:cNvPicPr>
          <p:nvPr/>
        </p:nvPicPr>
        <p:blipFill>
          <a:blip r:embed="rId3"/>
          <a:stretch>
            <a:fillRect/>
          </a:stretch>
        </p:blipFill>
        <p:spPr>
          <a:xfrm rot="120000">
            <a:off x="8885315" y="3640338"/>
            <a:ext cx="629119" cy="616627"/>
          </a:xfrm>
          <a:prstGeom prst="rect">
            <a:avLst/>
          </a:prstGeom>
        </p:spPr>
      </p:pic>
      <p:pic>
        <p:nvPicPr>
          <p:cNvPr id="5" name="Picture 4">
            <a:extLst>
              <a:ext uri="{FF2B5EF4-FFF2-40B4-BE49-F238E27FC236}">
                <a16:creationId xmlns:a16="http://schemas.microsoft.com/office/drawing/2014/main" id="{788F434E-7F45-4B50-894E-71D57A468DCD}"/>
              </a:ext>
            </a:extLst>
          </p:cNvPr>
          <p:cNvPicPr>
            <a:picLocks noChangeAspect="1"/>
          </p:cNvPicPr>
          <p:nvPr/>
        </p:nvPicPr>
        <p:blipFill>
          <a:blip r:embed="rId4"/>
          <a:stretch>
            <a:fillRect/>
          </a:stretch>
        </p:blipFill>
        <p:spPr>
          <a:xfrm>
            <a:off x="162758" y="2398922"/>
            <a:ext cx="8191130" cy="2223558"/>
          </a:xfrm>
          <a:prstGeom prst="rect">
            <a:avLst/>
          </a:prstGeom>
        </p:spPr>
      </p:pic>
      <p:sp>
        <p:nvSpPr>
          <p:cNvPr id="11" name="TextBox 10">
            <a:extLst>
              <a:ext uri="{FF2B5EF4-FFF2-40B4-BE49-F238E27FC236}">
                <a16:creationId xmlns:a16="http://schemas.microsoft.com/office/drawing/2014/main" id="{CD58D96F-924D-4EBD-A855-E27DBCAEA4B7}"/>
              </a:ext>
            </a:extLst>
          </p:cNvPr>
          <p:cNvSpPr txBox="1"/>
          <p:nvPr/>
        </p:nvSpPr>
        <p:spPr>
          <a:xfrm>
            <a:off x="8812603" y="4370143"/>
            <a:ext cx="3418450" cy="2123658"/>
          </a:xfrm>
          <a:prstGeom prst="rect">
            <a:avLst/>
          </a:prstGeom>
          <a:noFill/>
        </p:spPr>
        <p:txBody>
          <a:bodyPr wrap="square" lIns="91440" tIns="45720" rIns="91440" bIns="45720" rtlCol="0" anchor="t">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Both TBM’s have passed through the Wilshire/Rodeo Station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Will continue mining east towards Wilshire/La Cienega</a:t>
            </a:r>
            <a:endPar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mn-cs"/>
              </a:rPr>
              <a:t>Tunneling Duration:</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mn-cs"/>
              </a:rPr>
              <a:t> Approximately 2 years from the start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50" b="1" i="0" u="none" strike="noStrike" kern="1200" cap="none" spc="0" normalizeH="0" baseline="0" noProof="0">
                <a:ln>
                  <a:noFill/>
                </a:ln>
                <a:solidFill>
                  <a:prstClr val="black"/>
                </a:solidFill>
                <a:effectLst/>
                <a:uLnTx/>
                <a:uFillTx/>
                <a:latin typeface="Calibri" panose="020F0502020204030204"/>
                <a:ea typeface="+mn-ea"/>
                <a:cs typeface="Calibri"/>
              </a:rPr>
              <a:t>Remaining Duration: </a:t>
            </a:r>
            <a:r>
              <a:rPr lang="en-US" sz="1650">
                <a:solidFill>
                  <a:prstClr val="black"/>
                </a:solidFill>
                <a:latin typeface="Calibri" panose="020F0502020204030204"/>
                <a:cs typeface="Calibri"/>
              </a:rPr>
              <a:t>2</a:t>
            </a:r>
            <a:r>
              <a:rPr kumimoji="0" lang="en-US" sz="1650" b="0" i="0" u="none" strike="noStrike" kern="1200" cap="none" spc="0" normalizeH="0" baseline="0" noProof="0">
                <a:ln>
                  <a:noFill/>
                </a:ln>
                <a:solidFill>
                  <a:prstClr val="black"/>
                </a:solidFill>
                <a:effectLst/>
                <a:uLnTx/>
                <a:uFillTx/>
                <a:latin typeface="Calibri" panose="020F0502020204030204"/>
                <a:ea typeface="+mn-ea"/>
                <a:cs typeface="Calibri"/>
              </a:rPr>
              <a:t>-4 months</a:t>
            </a:r>
          </a:p>
        </p:txBody>
      </p:sp>
      <p:pic>
        <p:nvPicPr>
          <p:cNvPr id="15" name="Picture 11" descr="TBM Shield_Harriet BR Green.png">
            <a:extLst>
              <a:ext uri="{FF2B5EF4-FFF2-40B4-BE49-F238E27FC236}">
                <a16:creationId xmlns:a16="http://schemas.microsoft.com/office/drawing/2014/main" id="{4EE31A69-1874-40CD-B6A4-03D15EFBF0E7}"/>
              </a:ext>
            </a:extLst>
          </p:cNvPr>
          <p:cNvPicPr>
            <a:picLocks noChangeAspect="1"/>
          </p:cNvPicPr>
          <p:nvPr/>
        </p:nvPicPr>
        <p:blipFill>
          <a:blip r:embed="rId3"/>
          <a:stretch>
            <a:fillRect/>
          </a:stretch>
        </p:blipFill>
        <p:spPr>
          <a:xfrm>
            <a:off x="7511115" y="2608286"/>
            <a:ext cx="629119" cy="616627"/>
          </a:xfrm>
          <a:prstGeom prst="rect">
            <a:avLst/>
          </a:prstGeom>
        </p:spPr>
      </p:pic>
      <p:pic>
        <p:nvPicPr>
          <p:cNvPr id="14" name="Picture 12" descr="TBM Shield_Ruth BL Black.png">
            <a:extLst>
              <a:ext uri="{FF2B5EF4-FFF2-40B4-BE49-F238E27FC236}">
                <a16:creationId xmlns:a16="http://schemas.microsoft.com/office/drawing/2014/main" id="{8D6AF038-1372-44AD-A602-391ACA7AF134}"/>
              </a:ext>
            </a:extLst>
          </p:cNvPr>
          <p:cNvPicPr>
            <a:picLocks noChangeAspect="1"/>
          </p:cNvPicPr>
          <p:nvPr/>
        </p:nvPicPr>
        <p:blipFill>
          <a:blip r:embed="rId2"/>
          <a:stretch>
            <a:fillRect/>
          </a:stretch>
        </p:blipFill>
        <p:spPr>
          <a:xfrm>
            <a:off x="3236139" y="2875233"/>
            <a:ext cx="629119" cy="619594"/>
          </a:xfrm>
          <a:prstGeom prst="rect">
            <a:avLst/>
          </a:prstGeom>
        </p:spPr>
      </p:pic>
    </p:spTree>
    <p:extLst>
      <p:ext uri="{BB962C8B-B14F-4D97-AF65-F5344CB8AC3E}">
        <p14:creationId xmlns:p14="http://schemas.microsoft.com/office/powerpoint/2010/main" val="212087923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25846" y="170225"/>
            <a:ext cx="10128794"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libri" panose="020F0502020204030204"/>
                <a:ea typeface="+mn-lt"/>
                <a:cs typeface="Calibri" panose="020F0502020204030204"/>
              </a:rPr>
              <a:t>Wilshire/Rodeo Request for Holiday Moratorium Exemption</a:t>
            </a:r>
            <a:endParaRPr kumimoji="0" lang="en-US" sz="2800" b="1" i="0" u="none" strike="noStrike" kern="1200" cap="none" spc="0" normalizeH="0" baseline="0" noProof="0">
              <a:ln>
                <a:noFill/>
              </a:ln>
              <a:solidFill>
                <a:prstClr val="white"/>
              </a:solidFill>
              <a:effectLst/>
              <a:uLnTx/>
              <a:uFillTx/>
              <a:latin typeface="Calibri" panose="020F0502020204030204"/>
              <a:ea typeface="+mn-ea"/>
              <a:cs typeface="Calibri"/>
            </a:endParaRP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Content Placeholder 5">
            <a:extLst>
              <a:ext uri="{FF2B5EF4-FFF2-40B4-BE49-F238E27FC236}">
                <a16:creationId xmlns:a16="http://schemas.microsoft.com/office/drawing/2014/main" id="{B8961B3C-3E74-4C1E-B0E4-A67F387D14CA}"/>
              </a:ext>
            </a:extLst>
          </p:cNvPr>
          <p:cNvSpPr>
            <a:spLocks noGrp="1"/>
          </p:cNvSpPr>
          <p:nvPr>
            <p:ph sz="half" idx="2"/>
          </p:nvPr>
        </p:nvSpPr>
        <p:spPr>
          <a:xfrm>
            <a:off x="159807" y="1286838"/>
            <a:ext cx="11683574" cy="2468417"/>
          </a:xfrm>
        </p:spPr>
        <p:txBody>
          <a:bodyPr vert="horz" lIns="91440" tIns="45720" rIns="91440" bIns="45720" rtlCol="0" anchor="t">
            <a:noAutofit/>
          </a:bodyPr>
          <a:lstStyle/>
          <a:p>
            <a:pPr marL="0" indent="0">
              <a:buNone/>
            </a:pPr>
            <a:r>
              <a:rPr lang="en-US">
                <a:ea typeface="+mn-lt"/>
                <a:cs typeface="+mn-lt"/>
              </a:rPr>
              <a:t>Metro and the contractor has submitted an application to the City of Beverly Hills requesting a waiver of the 2022 Holiday Moratorium, which would allow work to continue after the Thanksgiving Holiday through New Year’s Eve.</a:t>
            </a:r>
            <a:br>
              <a:rPr lang="en-US">
                <a:ea typeface="+mn-lt"/>
                <a:cs typeface="+mn-lt"/>
              </a:rPr>
            </a:br>
            <a:r>
              <a:rPr lang="en-US">
                <a:ea typeface="+mn-lt"/>
                <a:cs typeface="+mn-lt"/>
              </a:rPr>
              <a:t> </a:t>
            </a:r>
            <a:endParaRPr lang="en-US"/>
          </a:p>
          <a:p>
            <a:pPr lvl="1">
              <a:buFont typeface="Arial" panose="020B0604020202020204" pitchFamily="34" charset="0"/>
              <a:buChar char="•"/>
            </a:pPr>
            <a:r>
              <a:rPr lang="en-US">
                <a:ea typeface="+mn-lt"/>
                <a:cs typeface="+mn-lt"/>
              </a:rPr>
              <a:t>No work is planned for Thanksgiving Day, the day after Thanksgiving Day, the first night of Hanukkah, Christmas Eve, Christmas Day, New Year's Eve or New Year’s Day.</a:t>
            </a:r>
            <a:endParaRPr lang="en-US" sz="1000">
              <a:ea typeface="+mn-lt"/>
              <a:cs typeface="+mn-lt"/>
            </a:endParaRPr>
          </a:p>
          <a:p>
            <a:pPr marL="0" indent="0">
              <a:buNone/>
            </a:pPr>
            <a:endParaRPr lang="en-US">
              <a:ea typeface="+mn-lt"/>
              <a:cs typeface="+mn-lt"/>
            </a:endParaRPr>
          </a:p>
        </p:txBody>
      </p:sp>
      <p:sp>
        <p:nvSpPr>
          <p:cNvPr id="7" name="Slide Number Placeholder 4">
            <a:extLst>
              <a:ext uri="{FF2B5EF4-FFF2-40B4-BE49-F238E27FC236}">
                <a16:creationId xmlns:a16="http://schemas.microsoft.com/office/drawing/2014/main" id="{BDCC1241-6869-49AC-A585-EE779A0FEDF4}"/>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826568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0">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1">
            <a:extLst>
              <a:ext uri="{FF2B5EF4-FFF2-40B4-BE49-F238E27FC236}">
                <a16:creationId xmlns:a16="http://schemas.microsoft.com/office/drawing/2014/main" id="{9100E9FB-8533-49A2-A5EB-65E5B998F9C7}"/>
              </a:ext>
            </a:extLst>
          </p:cNvPr>
          <p:cNvPicPr>
            <a:picLocks noGrp="1" noChangeAspect="1" noChangeArrowheads="1"/>
          </p:cNvPicPr>
          <p:nvPr>
            <p:ph sz="half" idx="2"/>
          </p:nvPr>
        </p:nvPicPr>
        <p:blipFill rotWithShape="1">
          <a:blip r:embed="rId2">
            <a:extLst>
              <a:ext uri="{28A0092B-C50C-407E-A947-70E740481C1C}">
                <a14:useLocalDpi xmlns:a14="http://schemas.microsoft.com/office/drawing/2010/main" val="0"/>
              </a:ext>
            </a:extLst>
          </a:blip>
          <a:srcRect b="1316"/>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2">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45A909D-EA57-460C-8D74-5AAD981FFD7B}"/>
              </a:ext>
            </a:extLst>
          </p:cNvPr>
          <p:cNvSpPr>
            <a:spLocks noGrp="1"/>
          </p:cNvSpPr>
          <p:nvPr>
            <p:ph type="title"/>
          </p:nvPr>
        </p:nvSpPr>
        <p:spPr>
          <a:xfrm>
            <a:off x="3048" y="-800306"/>
            <a:ext cx="7358231" cy="228855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noProof="0">
                <a:solidFill>
                  <a:srgbClr val="FFFFFF"/>
                </a:solidFill>
                <a:latin typeface="+mj-lt"/>
              </a:rPr>
              <a:t>Century City/Constellation Station Rendering </a:t>
            </a:r>
            <a:endParaRPr lang="en-US" sz="5200">
              <a:solidFill>
                <a:srgbClr val="FFFFFF"/>
              </a:solidFill>
              <a:latin typeface="+mj-lt"/>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2"/>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62</a:t>
            </a:fld>
            <a:endParaRPr lang="en-US">
              <a:solidFill>
                <a:srgbClr val="FFFFFF"/>
              </a:solidFill>
              <a:latin typeface="Calibri" panose="020F0502020204030204"/>
            </a:endParaRPr>
          </a:p>
        </p:txBody>
      </p:sp>
    </p:spTree>
    <p:extLst>
      <p:ext uri="{BB962C8B-B14F-4D97-AF65-F5344CB8AC3E}">
        <p14:creationId xmlns:p14="http://schemas.microsoft.com/office/powerpoint/2010/main" val="6614046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p:txBody>
          <a:bodyPr/>
          <a:lstStyle/>
          <a:p>
            <a:pPr lvl="0"/>
            <a:fld id="{48F63A3B-78C7-47BE-AE5E-E10140E04643}" type="slidenum">
              <a:rPr lang="en-US" noProof="0" smtClean="0"/>
              <a:pPr lvl="0"/>
              <a:t>63</a:t>
            </a:fld>
            <a:endParaRPr lang="en-US" noProof="0"/>
          </a:p>
        </p:txBody>
      </p:sp>
      <p:sp>
        <p:nvSpPr>
          <p:cNvPr id="5" name="Title 4">
            <a:extLst>
              <a:ext uri="{FF2B5EF4-FFF2-40B4-BE49-F238E27FC236}">
                <a16:creationId xmlns:a16="http://schemas.microsoft.com/office/drawing/2014/main" id="{9E272242-315F-E94A-8DD9-47160ED9F318}"/>
              </a:ext>
            </a:extLst>
          </p:cNvPr>
          <p:cNvSpPr>
            <a:spLocks noGrp="1"/>
          </p:cNvSpPr>
          <p:nvPr>
            <p:ph type="title"/>
          </p:nvPr>
        </p:nvSpPr>
        <p:spPr/>
        <p:txBody>
          <a:bodyPr>
            <a:normAutofit/>
          </a:bodyPr>
          <a:lstStyle/>
          <a:p>
            <a:r>
              <a:rPr lang="en-US" noProof="0"/>
              <a:t>Century City/Constellation: Station Box</a:t>
            </a:r>
            <a:endParaRPr lang="en-US"/>
          </a:p>
        </p:txBody>
      </p:sp>
      <p:sp>
        <p:nvSpPr>
          <p:cNvPr id="10" name="Rectangle 9">
            <a:extLst>
              <a:ext uri="{FF2B5EF4-FFF2-40B4-BE49-F238E27FC236}">
                <a16:creationId xmlns:a16="http://schemas.microsoft.com/office/drawing/2014/main" id="{73DE96A9-5AAB-4D31-B0D8-1F320B6B6458}"/>
              </a:ext>
            </a:extLst>
          </p:cNvPr>
          <p:cNvSpPr/>
          <p:nvPr/>
        </p:nvSpPr>
        <p:spPr>
          <a:xfrm>
            <a:off x="6499478" y="6095460"/>
            <a:ext cx="4696605"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Length of the underground station box on Constellation Blvd.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Calibri" panose="020F0502020204030204"/>
                <a:ea typeface="+mn-ea"/>
                <a:cs typeface="+mn-cs"/>
              </a:rPr>
              <a:t>from Century Park East to Avenue of the Stars. </a:t>
            </a:r>
          </a:p>
        </p:txBody>
      </p:sp>
      <p:pic>
        <p:nvPicPr>
          <p:cNvPr id="13" name="Picture 1">
            <a:extLst>
              <a:ext uri="{FF2B5EF4-FFF2-40B4-BE49-F238E27FC236}">
                <a16:creationId xmlns:a16="http://schemas.microsoft.com/office/drawing/2014/main" id="{D051984E-9A61-4132-ADD5-100A9F5CAE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133481" y="1020696"/>
            <a:ext cx="7744046" cy="4980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614747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p:txBody>
          <a:bodyPr/>
          <a:lstStyle/>
          <a:p>
            <a:r>
              <a:rPr lang="en-US" noProof="0"/>
              <a:t>Century City/Constellation: </a:t>
            </a:r>
            <a:r>
              <a:rPr lang="en-US">
                <a:latin typeface="Calibri"/>
                <a:cs typeface="Calibri"/>
              </a:rPr>
              <a:t>Station Excavation</a:t>
            </a:r>
            <a:endParaRPr lang="en-US"/>
          </a:p>
        </p:txBody>
      </p:sp>
      <p:sp>
        <p:nvSpPr>
          <p:cNvPr id="3" name="Content Placeholder 2">
            <a:extLst>
              <a:ext uri="{FF2B5EF4-FFF2-40B4-BE49-F238E27FC236}">
                <a16:creationId xmlns:a16="http://schemas.microsoft.com/office/drawing/2014/main" id="{9782CBD3-020E-41EF-8FCC-C985AE30C160}"/>
              </a:ext>
            </a:extLst>
          </p:cNvPr>
          <p:cNvSpPr>
            <a:spLocks noGrp="1"/>
          </p:cNvSpPr>
          <p:nvPr>
            <p:ph sz="half" idx="1"/>
          </p:nvPr>
        </p:nvSpPr>
        <p:spPr>
          <a:xfrm>
            <a:off x="102397" y="1148376"/>
            <a:ext cx="4920916" cy="4351338"/>
          </a:xfrm>
        </p:spPr>
        <p:txBody>
          <a:bodyPr vert="horz" lIns="91440" tIns="45720" rIns="91440" bIns="45720" rtlCol="0" anchor="t">
            <a:normAutofit/>
          </a:bodyPr>
          <a:lstStyle/>
          <a:p>
            <a:r>
              <a:rPr lang="en-US">
                <a:ea typeface="+mn-lt"/>
                <a:cs typeface="+mn-lt"/>
              </a:rPr>
              <a:t>Excavation of the underground station underneath Constellation Blvd. is in progress and will continue until reaching approximately 100 feet in depth. </a:t>
            </a:r>
          </a:p>
          <a:p>
            <a:pPr lvl="1"/>
            <a:r>
              <a:rPr lang="en-US">
                <a:cs typeface="Calibri" panose="020F0502020204030204"/>
              </a:rPr>
              <a:t>70’ east of Avenue of the Stars</a:t>
            </a:r>
          </a:p>
          <a:p>
            <a:pPr lvl="1"/>
            <a:r>
              <a:rPr lang="en-US">
                <a:cs typeface="Calibri" panose="020F0502020204030204"/>
              </a:rPr>
              <a:t>30’ west of Avenue of the Stars</a:t>
            </a:r>
          </a:p>
          <a:p>
            <a:r>
              <a:rPr lang="en-US" b="1">
                <a:ea typeface="+mn-lt"/>
                <a:cs typeface="+mn-lt"/>
              </a:rPr>
              <a:t>Work Hours</a:t>
            </a:r>
            <a:r>
              <a:rPr lang="en-US">
                <a:ea typeface="+mn-lt"/>
                <a:cs typeface="+mn-lt"/>
              </a:rPr>
              <a:t>: 24 hours a day, 5 days a week (Monday – Friday)</a:t>
            </a:r>
            <a:endParaRPr lang="en-US"/>
          </a:p>
          <a:p>
            <a:r>
              <a:rPr lang="en-US" b="1">
                <a:ea typeface="+mn-lt"/>
                <a:cs typeface="+mn-lt"/>
              </a:rPr>
              <a:t>Anticipated Completion</a:t>
            </a:r>
            <a:r>
              <a:rPr lang="en-US">
                <a:ea typeface="+mn-lt"/>
                <a:cs typeface="+mn-lt"/>
              </a:rPr>
              <a:t>: 1st quarter 2023</a:t>
            </a:r>
            <a:endParaRPr lang="en-US"/>
          </a:p>
          <a:p>
            <a:r>
              <a:rPr lang="en-US">
                <a:ea typeface="+mn-lt"/>
                <a:cs typeface="+mn-lt"/>
              </a:rPr>
              <a:t>Temporary partial traffic lane closures may be required on Constellation Blvd. both east and west of Avenue of the Stars to facilitate this work.</a:t>
            </a:r>
            <a:endParaRPr lang="en-US"/>
          </a:p>
          <a:p>
            <a:pPr marL="0" indent="0">
              <a:buNone/>
            </a:pPr>
            <a:endParaRPr lang="en-US">
              <a:cs typeface="Calibri"/>
            </a:endParaRPr>
          </a:p>
        </p:txBody>
      </p:sp>
      <p:pic>
        <p:nvPicPr>
          <p:cNvPr id="1026" name="BCA14B27-154B-4A89-875D-100A38DE2BF3" descr="IMG_0014.jpg">
            <a:extLst>
              <a:ext uri="{FF2B5EF4-FFF2-40B4-BE49-F238E27FC236}">
                <a16:creationId xmlns:a16="http://schemas.microsoft.com/office/drawing/2014/main" id="{03997D0F-2A08-4174-B36B-BB2F1BA2C80F}"/>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26871" y="1060155"/>
            <a:ext cx="6762732" cy="50720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CF1A1C61-BEB3-49E7-9403-041C0A5E9A43}"/>
              </a:ext>
            </a:extLst>
          </p:cNvPr>
          <p:cNvSpPr txBox="1"/>
          <p:nvPr/>
        </p:nvSpPr>
        <p:spPr>
          <a:xfrm>
            <a:off x="6205491" y="6223247"/>
            <a:ext cx="5805997" cy="307777"/>
          </a:xfrm>
          <a:prstGeom prst="rect">
            <a:avLst/>
          </a:prstGeom>
          <a:noFill/>
        </p:spPr>
        <p:txBody>
          <a:bodyPr wrap="square" rtlCol="0">
            <a:spAutoFit/>
          </a:bodyPr>
          <a:lstStyle/>
          <a:p>
            <a:r>
              <a:rPr lang="en-US" sz="1400" i="1"/>
              <a:t>Looking west at AOS/Constellation intersection; station entrance to the right</a:t>
            </a:r>
          </a:p>
        </p:txBody>
      </p:sp>
    </p:spTree>
    <p:extLst>
      <p:ext uri="{BB962C8B-B14F-4D97-AF65-F5344CB8AC3E}">
        <p14:creationId xmlns:p14="http://schemas.microsoft.com/office/powerpoint/2010/main" val="30378040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3A8A1225-66CB-4A0C-874A-0BD02ECBED9B" descr="IMG_0019.jpg">
            <a:extLst>
              <a:ext uri="{FF2B5EF4-FFF2-40B4-BE49-F238E27FC236}">
                <a16:creationId xmlns:a16="http://schemas.microsoft.com/office/drawing/2014/main" id="{7E58D3C2-4F03-4F6F-976A-FA9F306DD8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Down Arrow 7">
            <a:extLst>
              <a:ext uri="{FF2B5EF4-FFF2-40B4-BE49-F238E27FC236}">
                <a16:creationId xmlns:a16="http://schemas.microsoft.com/office/drawing/2014/main" id="{B547373F-AF2E-4907-B442-9F902B387F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0100" y="-4763"/>
            <a:ext cx="3333749" cy="3338514"/>
          </a:xfrm>
          <a:prstGeom prst="downArrow">
            <a:avLst>
              <a:gd name="adj1" fmla="val 100000"/>
              <a:gd name="adj2" fmla="val 26890"/>
            </a:avLst>
          </a:prstGeom>
          <a:solidFill>
            <a:schemeClr val="tx1">
              <a:lumMod val="85000"/>
              <a:lumOff val="15000"/>
            </a:schemeClr>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3658E5-6617-487F-8B35-E8328F32821F}"/>
              </a:ext>
            </a:extLst>
          </p:cNvPr>
          <p:cNvSpPr>
            <a:spLocks noGrp="1"/>
          </p:cNvSpPr>
          <p:nvPr>
            <p:ph type="title"/>
          </p:nvPr>
        </p:nvSpPr>
        <p:spPr>
          <a:xfrm>
            <a:off x="1028700" y="190501"/>
            <a:ext cx="2886075" cy="2486024"/>
          </a:xfrm>
          <a:noFill/>
        </p:spPr>
        <p:txBody>
          <a:bodyPr vert="horz" lIns="91440" tIns="45720" rIns="91440" bIns="45720" rtlCol="0" anchor="ctr">
            <a:normAutofit/>
          </a:bodyPr>
          <a:lstStyle/>
          <a:p>
            <a:pPr algn="ctr"/>
            <a:r>
              <a:rPr lang="en-US" sz="3600">
                <a:latin typeface="+mj-lt"/>
              </a:rPr>
              <a:t>Station Entrance Excavation</a:t>
            </a:r>
          </a:p>
        </p:txBody>
      </p:sp>
    </p:spTree>
    <p:extLst>
      <p:ext uri="{BB962C8B-B14F-4D97-AF65-F5344CB8AC3E}">
        <p14:creationId xmlns:p14="http://schemas.microsoft.com/office/powerpoint/2010/main" val="34127623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42A9B-BF26-4F18-9775-D64B31902849}"/>
              </a:ext>
            </a:extLst>
          </p:cNvPr>
          <p:cNvSpPr>
            <a:spLocks noGrp="1"/>
          </p:cNvSpPr>
          <p:nvPr>
            <p:ph type="title"/>
          </p:nvPr>
        </p:nvSpPr>
        <p:spPr>
          <a:xfrm>
            <a:off x="389022" y="0"/>
            <a:ext cx="10515600" cy="887203"/>
          </a:xfrm>
        </p:spPr>
        <p:txBody>
          <a:bodyPr>
            <a:normAutofit/>
          </a:bodyPr>
          <a:lstStyle/>
          <a:p>
            <a:r>
              <a:rPr lang="en-US" sz="3000">
                <a:latin typeface="Calibri"/>
                <a:cs typeface="Calibri"/>
              </a:rPr>
              <a:t>Sanitary Sewer and Storm Drain Relocation</a:t>
            </a:r>
          </a:p>
        </p:txBody>
      </p:sp>
      <p:sp>
        <p:nvSpPr>
          <p:cNvPr id="6" name="Content Placeholder 5">
            <a:extLst>
              <a:ext uri="{FF2B5EF4-FFF2-40B4-BE49-F238E27FC236}">
                <a16:creationId xmlns:a16="http://schemas.microsoft.com/office/drawing/2014/main" id="{3D92C397-29AD-4E1B-BF16-FA59A40C5B9D}"/>
              </a:ext>
            </a:extLst>
          </p:cNvPr>
          <p:cNvSpPr>
            <a:spLocks noGrp="1"/>
          </p:cNvSpPr>
          <p:nvPr>
            <p:ph sz="half" idx="1"/>
          </p:nvPr>
        </p:nvSpPr>
        <p:spPr>
          <a:xfrm>
            <a:off x="483093" y="1109643"/>
            <a:ext cx="5722974" cy="2167714"/>
          </a:xfrm>
        </p:spPr>
        <p:txBody>
          <a:bodyPr vert="horz" lIns="91440" tIns="45720" rIns="91440" bIns="45720" rtlCol="0" anchor="t">
            <a:normAutofit/>
          </a:bodyPr>
          <a:lstStyle/>
          <a:p>
            <a:r>
              <a:rPr lang="en-US" sz="1900" b="1">
                <a:ea typeface="+mn-lt"/>
                <a:cs typeface="+mn-lt"/>
              </a:rPr>
              <a:t>Ongoing:</a:t>
            </a:r>
            <a:r>
              <a:rPr lang="en-US" sz="1900">
                <a:ea typeface="+mn-lt"/>
                <a:cs typeface="+mn-lt"/>
              </a:rPr>
              <a:t> (Work started in March 2022)</a:t>
            </a:r>
            <a:endParaRPr lang="en-US" sz="1900">
              <a:cs typeface="Calibri" panose="020F0502020204030204"/>
            </a:endParaRPr>
          </a:p>
          <a:p>
            <a:r>
              <a:rPr lang="en-US" sz="1900" b="1">
                <a:ea typeface="+mn-lt"/>
                <a:cs typeface="+mn-lt"/>
              </a:rPr>
              <a:t>Anticipated Duration: </a:t>
            </a:r>
            <a:r>
              <a:rPr lang="en-US" sz="1900">
                <a:ea typeface="+mn-lt"/>
                <a:cs typeface="+mn-lt"/>
              </a:rPr>
              <a:t>Through end of January 2023</a:t>
            </a:r>
            <a:endParaRPr lang="en-US" sz="1900" b="1">
              <a:ea typeface="+mn-lt"/>
              <a:cs typeface="+mn-lt"/>
            </a:endParaRPr>
          </a:p>
          <a:p>
            <a:r>
              <a:rPr lang="en-US" sz="1900" b="1">
                <a:ea typeface="+mn-lt"/>
                <a:cs typeface="+mn-lt"/>
              </a:rPr>
              <a:t>Anticipated Traffic Control*:</a:t>
            </a:r>
            <a:endParaRPr lang="en-US" sz="1900"/>
          </a:p>
          <a:p>
            <a:pPr lvl="1"/>
            <a:r>
              <a:rPr lang="en-US" sz="1900">
                <a:ea typeface="+mn-lt"/>
                <a:cs typeface="+mn-lt"/>
              </a:rPr>
              <a:t>Lane closures on Avenue of the Stars</a:t>
            </a:r>
            <a:endParaRPr lang="en-US" sz="1900">
              <a:cs typeface="Calibri" panose="020F0502020204030204"/>
            </a:endParaRPr>
          </a:p>
          <a:p>
            <a:pPr lvl="1"/>
            <a:r>
              <a:rPr lang="en-US" sz="1900">
                <a:cs typeface="Calibri" panose="020F0502020204030204"/>
              </a:rPr>
              <a:t>Night closures (8pm to 6am) will be required intermittently</a:t>
            </a:r>
          </a:p>
          <a:p>
            <a:pPr lvl="1"/>
            <a:endParaRPr lang="en-US">
              <a:cs typeface="Calibri" panose="020F0502020204030204"/>
            </a:endParaRPr>
          </a:p>
          <a:p>
            <a:endParaRPr lang="en-US">
              <a:cs typeface="Calibri" panose="020F0502020204030204"/>
            </a:endParaRPr>
          </a:p>
        </p:txBody>
      </p:sp>
      <p:pic>
        <p:nvPicPr>
          <p:cNvPr id="8" name="Picture 8">
            <a:extLst>
              <a:ext uri="{FF2B5EF4-FFF2-40B4-BE49-F238E27FC236}">
                <a16:creationId xmlns:a16="http://schemas.microsoft.com/office/drawing/2014/main" id="{F01A230F-EA39-40DD-B3C6-4A71C579CCDA}"/>
              </a:ext>
            </a:extLst>
          </p:cNvPr>
          <p:cNvPicPr>
            <a:picLocks noChangeAspect="1"/>
          </p:cNvPicPr>
          <p:nvPr/>
        </p:nvPicPr>
        <p:blipFill rotWithShape="1">
          <a:blip r:embed="rId2"/>
          <a:srcRect t="7025" r="4560" b="12857"/>
          <a:stretch/>
        </p:blipFill>
        <p:spPr>
          <a:xfrm>
            <a:off x="2357912" y="3277356"/>
            <a:ext cx="4232852" cy="3258557"/>
          </a:xfrm>
          <a:prstGeom prst="rect">
            <a:avLst/>
          </a:prstGeom>
        </p:spPr>
      </p:pic>
      <p:pic>
        <p:nvPicPr>
          <p:cNvPr id="3" name="Picture 4" descr="SS-SD Cartoons with 7A 08-02-2021_SS-SD.jpg">
            <a:extLst>
              <a:ext uri="{FF2B5EF4-FFF2-40B4-BE49-F238E27FC236}">
                <a16:creationId xmlns:a16="http://schemas.microsoft.com/office/drawing/2014/main" id="{1C6A4E90-EA55-4A58-B5BD-0F175BF16A94}"/>
              </a:ext>
            </a:extLst>
          </p:cNvPr>
          <p:cNvPicPr>
            <a:picLocks noChangeAspect="1"/>
          </p:cNvPicPr>
          <p:nvPr/>
        </p:nvPicPr>
        <p:blipFill>
          <a:blip r:embed="rId3"/>
          <a:stretch>
            <a:fillRect/>
          </a:stretch>
        </p:blipFill>
        <p:spPr>
          <a:xfrm>
            <a:off x="7292583" y="1046133"/>
            <a:ext cx="4762005" cy="5489780"/>
          </a:xfrm>
          <a:prstGeom prst="rect">
            <a:avLst/>
          </a:prstGeom>
        </p:spPr>
      </p:pic>
    </p:spTree>
    <p:extLst>
      <p:ext uri="{BB962C8B-B14F-4D97-AF65-F5344CB8AC3E}">
        <p14:creationId xmlns:p14="http://schemas.microsoft.com/office/powerpoint/2010/main" val="15945145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305980" y="71683"/>
            <a:ext cx="10515600" cy="887203"/>
          </a:xfrm>
        </p:spPr>
        <p:txBody>
          <a:bodyPr/>
          <a:lstStyle/>
          <a:p>
            <a:r>
              <a:rPr lang="en-US"/>
              <a:t>Stage 8 (Current Steady State Closures)</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305980" y="941433"/>
            <a:ext cx="4784494" cy="1826091"/>
          </a:xfrm>
        </p:spPr>
        <p:txBody>
          <a:bodyPr>
            <a:normAutofit/>
          </a:bodyPr>
          <a:lstStyle/>
          <a:p>
            <a:r>
              <a:rPr lang="en-US" sz="1400" b="1"/>
              <a:t>Anticipated Duration: </a:t>
            </a:r>
            <a:r>
              <a:rPr lang="en-US" sz="1400"/>
              <a:t> 5-6 months </a:t>
            </a:r>
          </a:p>
          <a:p>
            <a:r>
              <a:rPr lang="en-US" sz="1400" b="1"/>
              <a:t>Work Hours: </a:t>
            </a:r>
            <a:r>
              <a:rPr lang="en-US" sz="1400"/>
              <a:t>24 hours a day, 7 days a week</a:t>
            </a:r>
          </a:p>
          <a:p>
            <a:r>
              <a:rPr lang="en-US" sz="1400" b="1"/>
              <a:t>What to Expect: </a:t>
            </a:r>
            <a:r>
              <a:rPr lang="en-US" sz="1400"/>
              <a:t>Potholing, piling, shoring, and utility installation</a:t>
            </a:r>
            <a:endParaRPr lang="en-US" sz="1400" b="1"/>
          </a:p>
          <a:p>
            <a:pPr marL="0" indent="0">
              <a:buNone/>
            </a:pPr>
            <a:endParaRPr lang="en-US"/>
          </a:p>
        </p:txBody>
      </p:sp>
      <p:pic>
        <p:nvPicPr>
          <p:cNvPr id="9" name="Picture 8" descr="Diagram&#10;&#10;Description automatically generated">
            <a:extLst>
              <a:ext uri="{FF2B5EF4-FFF2-40B4-BE49-F238E27FC236}">
                <a16:creationId xmlns:a16="http://schemas.microsoft.com/office/drawing/2014/main" id="{2B0CF48E-D579-4928-B5CD-3656DF952EB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30916"/>
          <a:stretch/>
        </p:blipFill>
        <p:spPr>
          <a:xfrm>
            <a:off x="0" y="2875673"/>
            <a:ext cx="12080240" cy="3875367"/>
          </a:xfrm>
          <a:prstGeom prst="rect">
            <a:avLst/>
          </a:prstGeom>
        </p:spPr>
      </p:pic>
      <p:pic>
        <p:nvPicPr>
          <p:cNvPr id="11" name="Picture 10">
            <a:extLst>
              <a:ext uri="{FF2B5EF4-FFF2-40B4-BE49-F238E27FC236}">
                <a16:creationId xmlns:a16="http://schemas.microsoft.com/office/drawing/2014/main" id="{81962693-2588-44D7-B595-E62282A65A48}"/>
              </a:ext>
            </a:extLst>
          </p:cNvPr>
          <p:cNvPicPr>
            <a:picLocks noChangeAspect="1"/>
          </p:cNvPicPr>
          <p:nvPr/>
        </p:nvPicPr>
        <p:blipFill>
          <a:blip r:embed="rId4"/>
          <a:stretch>
            <a:fillRect/>
          </a:stretch>
        </p:blipFill>
        <p:spPr>
          <a:xfrm>
            <a:off x="10034962" y="-37234"/>
            <a:ext cx="1071950" cy="2912907"/>
          </a:xfrm>
          <a:prstGeom prst="rect">
            <a:avLst/>
          </a:prstGeom>
        </p:spPr>
      </p:pic>
      <p:sp>
        <p:nvSpPr>
          <p:cNvPr id="12" name="TextBox 11">
            <a:extLst>
              <a:ext uri="{FF2B5EF4-FFF2-40B4-BE49-F238E27FC236}">
                <a16:creationId xmlns:a16="http://schemas.microsoft.com/office/drawing/2014/main" id="{E0E1D283-AD7C-4B17-B667-C47D4CBF10E2}"/>
              </a:ext>
            </a:extLst>
          </p:cNvPr>
          <p:cNvSpPr txBox="1"/>
          <p:nvPr/>
        </p:nvSpPr>
        <p:spPr>
          <a:xfrm rot="16200000">
            <a:off x="10070705" y="1347746"/>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3" name="TextBox 12">
            <a:extLst>
              <a:ext uri="{FF2B5EF4-FFF2-40B4-BE49-F238E27FC236}">
                <a16:creationId xmlns:a16="http://schemas.microsoft.com/office/drawing/2014/main" id="{F7774239-3C99-4CAF-A73F-7597DDE1EBE8}"/>
              </a:ext>
            </a:extLst>
          </p:cNvPr>
          <p:cNvSpPr txBox="1"/>
          <p:nvPr/>
        </p:nvSpPr>
        <p:spPr>
          <a:xfrm rot="16200000">
            <a:off x="10070704" y="5454743"/>
            <a:ext cx="100046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prstClr val="black"/>
                </a:solidFill>
                <a:effectLst/>
                <a:uLnTx/>
                <a:uFillTx/>
                <a:latin typeface="Calibri" panose="020F0502020204030204"/>
                <a:ea typeface="+mn-ea"/>
                <a:cs typeface="+mn-cs"/>
              </a:rPr>
              <a:t>Work Area </a:t>
            </a:r>
          </a:p>
        </p:txBody>
      </p:sp>
      <p:sp>
        <p:nvSpPr>
          <p:cNvPr id="14" name="TextBox 13">
            <a:extLst>
              <a:ext uri="{FF2B5EF4-FFF2-40B4-BE49-F238E27FC236}">
                <a16:creationId xmlns:a16="http://schemas.microsoft.com/office/drawing/2014/main" id="{8B3D9A61-CD99-4D32-8C63-4AC14F9A7CC1}"/>
              </a:ext>
            </a:extLst>
          </p:cNvPr>
          <p:cNvSpPr txBox="1"/>
          <p:nvPr/>
        </p:nvSpPr>
        <p:spPr>
          <a:xfrm>
            <a:off x="1803998"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5" name="TextBox 14">
            <a:extLst>
              <a:ext uri="{FF2B5EF4-FFF2-40B4-BE49-F238E27FC236}">
                <a16:creationId xmlns:a16="http://schemas.microsoft.com/office/drawing/2014/main" id="{D3D53FC7-1302-49B2-B829-3B69C53A9593}"/>
              </a:ext>
            </a:extLst>
          </p:cNvPr>
          <p:cNvSpPr txBox="1"/>
          <p:nvPr/>
        </p:nvSpPr>
        <p:spPr>
          <a:xfrm>
            <a:off x="3033057"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6" name="TextBox 15">
            <a:extLst>
              <a:ext uri="{FF2B5EF4-FFF2-40B4-BE49-F238E27FC236}">
                <a16:creationId xmlns:a16="http://schemas.microsoft.com/office/drawing/2014/main" id="{48D53874-69C9-4062-947D-A5600D6BD9E8}"/>
              </a:ext>
            </a:extLst>
          </p:cNvPr>
          <p:cNvSpPr txBox="1"/>
          <p:nvPr/>
        </p:nvSpPr>
        <p:spPr>
          <a:xfrm>
            <a:off x="4741137" y="367732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7" name="TextBox 16">
            <a:extLst>
              <a:ext uri="{FF2B5EF4-FFF2-40B4-BE49-F238E27FC236}">
                <a16:creationId xmlns:a16="http://schemas.microsoft.com/office/drawing/2014/main" id="{AF9F1482-DF1E-4EB1-9A91-4A56A9AD5583}"/>
              </a:ext>
            </a:extLst>
          </p:cNvPr>
          <p:cNvSpPr txBox="1"/>
          <p:nvPr/>
        </p:nvSpPr>
        <p:spPr>
          <a:xfrm>
            <a:off x="7117381" y="349265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grpSp>
        <p:nvGrpSpPr>
          <p:cNvPr id="18" name="object 15">
            <a:extLst>
              <a:ext uri="{FF2B5EF4-FFF2-40B4-BE49-F238E27FC236}">
                <a16:creationId xmlns:a16="http://schemas.microsoft.com/office/drawing/2014/main" id="{F11B0783-5CAF-446A-8F4E-DA36654B9059}"/>
              </a:ext>
            </a:extLst>
          </p:cNvPr>
          <p:cNvGrpSpPr/>
          <p:nvPr/>
        </p:nvGrpSpPr>
        <p:grpSpPr>
          <a:xfrm>
            <a:off x="6630678" y="4671159"/>
            <a:ext cx="2626995" cy="130810"/>
            <a:chOff x="6630678" y="4671159"/>
            <a:chExt cx="2626995" cy="130810"/>
          </a:xfrm>
        </p:grpSpPr>
        <p:sp>
          <p:nvSpPr>
            <p:cNvPr id="19" name="object 16">
              <a:extLst>
                <a:ext uri="{FF2B5EF4-FFF2-40B4-BE49-F238E27FC236}">
                  <a16:creationId xmlns:a16="http://schemas.microsoft.com/office/drawing/2014/main" id="{F2A34CF2-4D19-4DC2-94EB-DC5C8488286B}"/>
                </a:ext>
              </a:extLst>
            </p:cNvPr>
            <p:cNvSpPr/>
            <p:nvPr/>
          </p:nvSpPr>
          <p:spPr>
            <a:xfrm>
              <a:off x="6637028" y="4677509"/>
              <a:ext cx="2614295" cy="118110"/>
            </a:xfrm>
            <a:custGeom>
              <a:avLst/>
              <a:gdLst/>
              <a:ahLst/>
              <a:cxnLst/>
              <a:rect l="l" t="t" r="r" b="b"/>
              <a:pathLst>
                <a:path w="2614295" h="118110">
                  <a:moveTo>
                    <a:pt x="2362000" y="0"/>
                  </a:moveTo>
                  <a:lnTo>
                    <a:pt x="1975904" y="24982"/>
                  </a:lnTo>
                  <a:lnTo>
                    <a:pt x="685888" y="24982"/>
                  </a:lnTo>
                  <a:lnTo>
                    <a:pt x="0" y="0"/>
                  </a:lnTo>
                  <a:lnTo>
                    <a:pt x="0" y="118099"/>
                  </a:lnTo>
                  <a:lnTo>
                    <a:pt x="2209833" y="118099"/>
                  </a:lnTo>
                  <a:lnTo>
                    <a:pt x="2614099" y="59049"/>
                  </a:lnTo>
                  <a:lnTo>
                    <a:pt x="2362000" y="0"/>
                  </a:lnTo>
                  <a:close/>
                </a:path>
              </a:pathLst>
            </a:custGeom>
            <a:solidFill>
              <a:srgbClr val="FF804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object 17">
              <a:extLst>
                <a:ext uri="{FF2B5EF4-FFF2-40B4-BE49-F238E27FC236}">
                  <a16:creationId xmlns:a16="http://schemas.microsoft.com/office/drawing/2014/main" id="{D68ED176-43E0-49D4-985C-566A022E02E8}"/>
                </a:ext>
              </a:extLst>
            </p:cNvPr>
            <p:cNvSpPr/>
            <p:nvPr/>
          </p:nvSpPr>
          <p:spPr>
            <a:xfrm>
              <a:off x="6637028" y="4677509"/>
              <a:ext cx="2614295" cy="118110"/>
            </a:xfrm>
            <a:custGeom>
              <a:avLst/>
              <a:gdLst/>
              <a:ahLst/>
              <a:cxnLst/>
              <a:rect l="l" t="t" r="r" b="b"/>
              <a:pathLst>
                <a:path w="2614295" h="118110">
                  <a:moveTo>
                    <a:pt x="0" y="118099"/>
                  </a:moveTo>
                  <a:lnTo>
                    <a:pt x="0" y="0"/>
                  </a:lnTo>
                  <a:lnTo>
                    <a:pt x="685888" y="24982"/>
                  </a:lnTo>
                  <a:lnTo>
                    <a:pt x="1171916" y="24982"/>
                  </a:lnTo>
                  <a:lnTo>
                    <a:pt x="1975904" y="24982"/>
                  </a:lnTo>
                  <a:lnTo>
                    <a:pt x="2362000" y="0"/>
                  </a:lnTo>
                  <a:lnTo>
                    <a:pt x="2614099" y="59049"/>
                  </a:lnTo>
                  <a:lnTo>
                    <a:pt x="2209833" y="118099"/>
                  </a:lnTo>
                  <a:lnTo>
                    <a:pt x="0" y="118099"/>
                  </a:lnTo>
                  <a:close/>
                </a:path>
              </a:pathLst>
            </a:custGeom>
            <a:ln w="12699">
              <a:solidFill>
                <a:srgbClr val="FF8040"/>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cxnSp>
        <p:nvCxnSpPr>
          <p:cNvPr id="21" name="Connector: Elbow 20">
            <a:extLst>
              <a:ext uri="{FF2B5EF4-FFF2-40B4-BE49-F238E27FC236}">
                <a16:creationId xmlns:a16="http://schemas.microsoft.com/office/drawing/2014/main" id="{0897B97F-A056-46E5-A507-BD2800F2312B}"/>
              </a:ext>
            </a:extLst>
          </p:cNvPr>
          <p:cNvCxnSpPr>
            <a:cxnSpLocks/>
          </p:cNvCxnSpPr>
          <p:nvPr/>
        </p:nvCxnSpPr>
        <p:spPr>
          <a:xfrm rot="16200000" flipH="1">
            <a:off x="6533617" y="5325690"/>
            <a:ext cx="1464851" cy="277001"/>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2" name="TextBox 21">
            <a:extLst>
              <a:ext uri="{FF2B5EF4-FFF2-40B4-BE49-F238E27FC236}">
                <a16:creationId xmlns:a16="http://schemas.microsoft.com/office/drawing/2014/main" id="{3ADAAC45-2B10-4856-A826-727C193AD7A2}"/>
              </a:ext>
            </a:extLst>
          </p:cNvPr>
          <p:cNvSpPr txBox="1"/>
          <p:nvPr/>
        </p:nvSpPr>
        <p:spPr>
          <a:xfrm>
            <a:off x="6720991" y="6196616"/>
            <a:ext cx="158409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Intermittent closure</a:t>
            </a:r>
          </a:p>
        </p:txBody>
      </p:sp>
      <p:sp>
        <p:nvSpPr>
          <p:cNvPr id="5" name="TextBox 4">
            <a:extLst>
              <a:ext uri="{FF2B5EF4-FFF2-40B4-BE49-F238E27FC236}">
                <a16:creationId xmlns:a16="http://schemas.microsoft.com/office/drawing/2014/main" id="{783B4F45-F22B-46F3-9279-A4569D3B4F9B}"/>
              </a:ext>
            </a:extLst>
          </p:cNvPr>
          <p:cNvSpPr txBox="1"/>
          <p:nvPr/>
        </p:nvSpPr>
        <p:spPr>
          <a:xfrm>
            <a:off x="4848380" y="940501"/>
            <a:ext cx="4922519" cy="175432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Traffic Control: </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700" b="0" i="0" u="none" strike="noStrike" kern="1200" cap="none" spc="0" normalizeH="0" baseline="0" noProof="0">
                <a:ln>
                  <a:noFill/>
                </a:ln>
                <a:solidFill>
                  <a:prstClr val="black"/>
                </a:solidFill>
                <a:effectLst/>
                <a:uLnTx/>
                <a:uFillTx/>
                <a:latin typeface="Calibri" panose="020F0502020204030204"/>
                <a:ea typeface="+mn-ea"/>
                <a:cs typeface="+mn-cs"/>
              </a:rPr>
              <a:t>No left turns on NB AOS onto WB Constellation Bl</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700" b="0" i="0" u="none" strike="noStrike" kern="1200" cap="none" spc="0" normalizeH="0" baseline="0" noProof="0">
                <a:ln>
                  <a:noFill/>
                </a:ln>
                <a:solidFill>
                  <a:prstClr val="black"/>
                </a:solidFill>
                <a:effectLst/>
                <a:uLnTx/>
                <a:uFillTx/>
                <a:latin typeface="Calibri" panose="020F0502020204030204"/>
                <a:ea typeface="+mn-ea"/>
                <a:cs typeface="+mn-cs"/>
              </a:rPr>
              <a:t>Intermittent closure of access lane on south side of Constellation Bl.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534326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B8692014-8799-4C49-A5B2-32888B21D115}"/>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0663"/>
          <a:stretch/>
        </p:blipFill>
        <p:spPr>
          <a:xfrm>
            <a:off x="0" y="2860392"/>
            <a:ext cx="12073812" cy="3859149"/>
          </a:xfrm>
          <a:prstGeom prst="rect">
            <a:avLst/>
          </a:prstGeom>
        </p:spPr>
      </p:pic>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a:xfrm>
            <a:off x="333406" y="43615"/>
            <a:ext cx="10515600" cy="887203"/>
          </a:xfrm>
        </p:spPr>
        <p:txBody>
          <a:bodyPr/>
          <a:lstStyle/>
          <a:p>
            <a:r>
              <a:rPr lang="en-US"/>
              <a:t>Stage 8.1		</a:t>
            </a:r>
          </a:p>
        </p:txBody>
      </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13031" y="940637"/>
            <a:ext cx="4704955" cy="2424428"/>
          </a:xfrm>
        </p:spPr>
        <p:txBody>
          <a:bodyPr>
            <a:normAutofit/>
          </a:bodyPr>
          <a:lstStyle/>
          <a:p>
            <a:r>
              <a:rPr lang="en-US" sz="1600" b="1"/>
              <a:t>Anticipated Duration: </a:t>
            </a:r>
            <a:r>
              <a:rPr lang="en-US" sz="1550"/>
              <a:t>Intermittently during Stage 8</a:t>
            </a:r>
          </a:p>
          <a:p>
            <a:r>
              <a:rPr lang="en-US" sz="1550" b="1"/>
              <a:t>Work Hours: </a:t>
            </a:r>
            <a:r>
              <a:rPr lang="en-US" sz="1550"/>
              <a:t>8pm to 6am</a:t>
            </a:r>
          </a:p>
          <a:p>
            <a:r>
              <a:rPr lang="en-US" sz="1600" b="1"/>
              <a:t>What to Expect: </a:t>
            </a:r>
            <a:r>
              <a:rPr lang="en-US" sz="1500"/>
              <a:t>Potholing, piling, shoring, and utility installation</a:t>
            </a:r>
            <a:endParaRPr lang="en-US" sz="1500" b="1"/>
          </a:p>
        </p:txBody>
      </p:sp>
      <p:sp>
        <p:nvSpPr>
          <p:cNvPr id="14" name="TextBox 13">
            <a:extLst>
              <a:ext uri="{FF2B5EF4-FFF2-40B4-BE49-F238E27FC236}">
                <a16:creationId xmlns:a16="http://schemas.microsoft.com/office/drawing/2014/main" id="{332DDF05-B6E7-4BDC-8015-2C6D3161D595}"/>
              </a:ext>
            </a:extLst>
          </p:cNvPr>
          <p:cNvSpPr txBox="1"/>
          <p:nvPr/>
        </p:nvSpPr>
        <p:spPr>
          <a:xfrm>
            <a:off x="1840610" y="3691141"/>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5" name="TextBox 14">
            <a:extLst>
              <a:ext uri="{FF2B5EF4-FFF2-40B4-BE49-F238E27FC236}">
                <a16:creationId xmlns:a16="http://schemas.microsoft.com/office/drawing/2014/main" id="{E062E8DF-9199-44E8-96AF-33404571A614}"/>
              </a:ext>
            </a:extLst>
          </p:cNvPr>
          <p:cNvSpPr txBox="1"/>
          <p:nvPr/>
        </p:nvSpPr>
        <p:spPr>
          <a:xfrm>
            <a:off x="3069669" y="3691141"/>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6" name="TextBox 15">
            <a:extLst>
              <a:ext uri="{FF2B5EF4-FFF2-40B4-BE49-F238E27FC236}">
                <a16:creationId xmlns:a16="http://schemas.microsoft.com/office/drawing/2014/main" id="{E8C85B01-C50B-4879-BE81-D468821B43BF}"/>
              </a:ext>
            </a:extLst>
          </p:cNvPr>
          <p:cNvSpPr txBox="1"/>
          <p:nvPr/>
        </p:nvSpPr>
        <p:spPr>
          <a:xfrm>
            <a:off x="4717986"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7" name="TextBox 16">
            <a:extLst>
              <a:ext uri="{FF2B5EF4-FFF2-40B4-BE49-F238E27FC236}">
                <a16:creationId xmlns:a16="http://schemas.microsoft.com/office/drawing/2014/main" id="{71F518F9-D55C-4163-A99E-E3792FB55865}"/>
              </a:ext>
            </a:extLst>
          </p:cNvPr>
          <p:cNvSpPr txBox="1"/>
          <p:nvPr/>
        </p:nvSpPr>
        <p:spPr>
          <a:xfrm>
            <a:off x="7094230" y="35158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
        <p:nvSpPr>
          <p:cNvPr id="6" name="Arrow: Right 5">
            <a:extLst>
              <a:ext uri="{FF2B5EF4-FFF2-40B4-BE49-F238E27FC236}">
                <a16:creationId xmlns:a16="http://schemas.microsoft.com/office/drawing/2014/main" id="{BFE4DD3F-9A6E-40E9-B5CF-0BB5DE9E15FD}"/>
              </a:ext>
            </a:extLst>
          </p:cNvPr>
          <p:cNvSpPr/>
          <p:nvPr/>
        </p:nvSpPr>
        <p:spPr>
          <a:xfrm rot="2078107">
            <a:off x="9640421" y="2754936"/>
            <a:ext cx="669339" cy="460744"/>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3C4EB267-B9C6-4E86-896E-C178038784CF}"/>
              </a:ext>
            </a:extLst>
          </p:cNvPr>
          <p:cNvPicPr>
            <a:picLocks noChangeAspect="1"/>
          </p:cNvPicPr>
          <p:nvPr/>
        </p:nvPicPr>
        <p:blipFill>
          <a:blip r:embed="rId3"/>
          <a:stretch>
            <a:fillRect/>
          </a:stretch>
        </p:blipFill>
        <p:spPr>
          <a:xfrm>
            <a:off x="10018995" y="-50068"/>
            <a:ext cx="1071186" cy="2922675"/>
          </a:xfrm>
          <a:prstGeom prst="rect">
            <a:avLst/>
          </a:prstGeom>
        </p:spPr>
      </p:pic>
      <p:sp>
        <p:nvSpPr>
          <p:cNvPr id="18" name="object 13">
            <a:extLst>
              <a:ext uri="{FF2B5EF4-FFF2-40B4-BE49-F238E27FC236}">
                <a16:creationId xmlns:a16="http://schemas.microsoft.com/office/drawing/2014/main" id="{055180C0-4A7A-421A-A48B-5A602C6F5F98}"/>
              </a:ext>
            </a:extLst>
          </p:cNvPr>
          <p:cNvSpPr/>
          <p:nvPr/>
        </p:nvSpPr>
        <p:spPr>
          <a:xfrm>
            <a:off x="6614422" y="4671857"/>
            <a:ext cx="2614295" cy="118110"/>
          </a:xfrm>
          <a:custGeom>
            <a:avLst/>
            <a:gdLst/>
            <a:ahLst/>
            <a:cxnLst/>
            <a:rect l="l" t="t" r="r" b="b"/>
            <a:pathLst>
              <a:path w="2614295" h="118110">
                <a:moveTo>
                  <a:pt x="2362001" y="0"/>
                </a:moveTo>
                <a:lnTo>
                  <a:pt x="1975904" y="24982"/>
                </a:lnTo>
                <a:lnTo>
                  <a:pt x="685890" y="24982"/>
                </a:lnTo>
                <a:lnTo>
                  <a:pt x="0" y="0"/>
                </a:lnTo>
                <a:lnTo>
                  <a:pt x="0" y="118099"/>
                </a:lnTo>
                <a:lnTo>
                  <a:pt x="2209834" y="118099"/>
                </a:lnTo>
                <a:lnTo>
                  <a:pt x="2614100" y="59049"/>
                </a:lnTo>
                <a:lnTo>
                  <a:pt x="2362001" y="0"/>
                </a:lnTo>
                <a:close/>
              </a:path>
            </a:pathLst>
          </a:custGeom>
          <a:solidFill>
            <a:srgbClr val="FF8040"/>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9" name="Connector: Elbow 18">
            <a:extLst>
              <a:ext uri="{FF2B5EF4-FFF2-40B4-BE49-F238E27FC236}">
                <a16:creationId xmlns:a16="http://schemas.microsoft.com/office/drawing/2014/main" id="{69723EA9-FF00-4152-91C3-6AFBAAF89EF7}"/>
              </a:ext>
            </a:extLst>
          </p:cNvPr>
          <p:cNvCxnSpPr>
            <a:cxnSpLocks/>
          </p:cNvCxnSpPr>
          <p:nvPr/>
        </p:nvCxnSpPr>
        <p:spPr>
          <a:xfrm rot="16200000" flipH="1">
            <a:off x="6725518" y="5133789"/>
            <a:ext cx="1082975" cy="278926"/>
          </a:xfrm>
          <a:prstGeom prst="bentConnector3">
            <a:avLst/>
          </a:prstGeom>
          <a:ln>
            <a:tailEnd type="triangle"/>
          </a:ln>
        </p:spPr>
        <p:style>
          <a:lnRef idx="1">
            <a:schemeClr val="accent2"/>
          </a:lnRef>
          <a:fillRef idx="0">
            <a:schemeClr val="accent2"/>
          </a:fillRef>
          <a:effectRef idx="0">
            <a:schemeClr val="accent2"/>
          </a:effectRef>
          <a:fontRef idx="minor">
            <a:schemeClr val="tx1"/>
          </a:fontRef>
        </p:style>
      </p:cxnSp>
      <p:sp>
        <p:nvSpPr>
          <p:cNvPr id="20" name="TextBox 19">
            <a:extLst>
              <a:ext uri="{FF2B5EF4-FFF2-40B4-BE49-F238E27FC236}">
                <a16:creationId xmlns:a16="http://schemas.microsoft.com/office/drawing/2014/main" id="{870C478C-BDA4-4E96-A3E6-CC9E29D514A9}"/>
              </a:ext>
            </a:extLst>
          </p:cNvPr>
          <p:cNvSpPr txBox="1"/>
          <p:nvPr/>
        </p:nvSpPr>
        <p:spPr>
          <a:xfrm>
            <a:off x="6945802" y="5825488"/>
            <a:ext cx="1148890" cy="4154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a:ln>
                  <a:noFill/>
                </a:ln>
                <a:solidFill>
                  <a:srgbClr val="00B050"/>
                </a:solidFill>
                <a:effectLst/>
                <a:uLnTx/>
                <a:uFillTx/>
                <a:latin typeface="Calibri" panose="020F0502020204030204"/>
                <a:ea typeface="+mn-ea"/>
                <a:cs typeface="+mn-cs"/>
              </a:rPr>
              <a:t>Intermittent closure</a:t>
            </a:r>
          </a:p>
        </p:txBody>
      </p:sp>
      <p:sp>
        <p:nvSpPr>
          <p:cNvPr id="4" name="TextBox 3">
            <a:extLst>
              <a:ext uri="{FF2B5EF4-FFF2-40B4-BE49-F238E27FC236}">
                <a16:creationId xmlns:a16="http://schemas.microsoft.com/office/drawing/2014/main" id="{B1F7CB32-1A69-4047-A750-AB52FB908C18}"/>
              </a:ext>
            </a:extLst>
          </p:cNvPr>
          <p:cNvSpPr txBox="1"/>
          <p:nvPr/>
        </p:nvSpPr>
        <p:spPr>
          <a:xfrm>
            <a:off x="4669372" y="918365"/>
            <a:ext cx="4615764" cy="150810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Traffic Control: </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No left turns on SB AOS onto EB Constellation Bl | Right turn restricted on SB AOS at Constellation Bl.</a:t>
            </a:r>
          </a:p>
          <a:p>
            <a:pPr marL="742950" marR="0" lvl="1" indent="-285750" algn="l" defTabSz="914400" rtl="0" eaLnBrk="1" fontAlgn="auto" latinLnBrk="0" hangingPunct="1">
              <a:lnSpc>
                <a:spcPct val="100000"/>
              </a:lnSpc>
              <a:spcBef>
                <a:spcPts val="0"/>
              </a:spcBef>
              <a:spcAft>
                <a:spcPts val="0"/>
              </a:spcAft>
              <a:buClrTx/>
              <a:buSzTx/>
              <a:buFont typeface="Calibri" panose="020F0502020204030204" pitchFamily="34" charset="0"/>
              <a:buChar char="&gt;"/>
              <a:tabLst/>
              <a:defRPr/>
            </a:pPr>
            <a:r>
              <a:rPr kumimoji="0" lang="en-US" sz="1400" b="0" i="0" u="none" strike="noStrike" kern="1200" cap="none" spc="0" normalizeH="0" baseline="0" noProof="0">
                <a:ln>
                  <a:noFill/>
                </a:ln>
                <a:solidFill>
                  <a:prstClr val="black"/>
                </a:solidFill>
                <a:effectLst/>
                <a:uLnTx/>
                <a:uFillTx/>
                <a:latin typeface="Calibri" panose="020F0502020204030204"/>
                <a:ea typeface="+mn-ea"/>
                <a:cs typeface="+mn-cs"/>
              </a:rPr>
              <a:t>Intermittent closure of access lane on south side of Constellation Bl.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07AC7BE5-5256-45E8-B6C3-EE703F756AD3}"/>
              </a:ext>
            </a:extLst>
          </p:cNvPr>
          <p:cNvPicPr>
            <a:picLocks noChangeAspect="1"/>
          </p:cNvPicPr>
          <p:nvPr/>
        </p:nvPicPr>
        <p:blipFill>
          <a:blip r:embed="rId4"/>
          <a:stretch>
            <a:fillRect/>
          </a:stretch>
        </p:blipFill>
        <p:spPr>
          <a:xfrm>
            <a:off x="9755469" y="4257850"/>
            <a:ext cx="377897" cy="118968"/>
          </a:xfrm>
          <a:prstGeom prst="rect">
            <a:avLst/>
          </a:prstGeom>
        </p:spPr>
      </p:pic>
      <p:pic>
        <p:nvPicPr>
          <p:cNvPr id="12" name="Picture 11">
            <a:extLst>
              <a:ext uri="{FF2B5EF4-FFF2-40B4-BE49-F238E27FC236}">
                <a16:creationId xmlns:a16="http://schemas.microsoft.com/office/drawing/2014/main" id="{C2EA20E6-BFD7-4400-B715-55545CC9A83C}"/>
              </a:ext>
            </a:extLst>
          </p:cNvPr>
          <p:cNvPicPr>
            <a:picLocks noChangeAspect="1"/>
          </p:cNvPicPr>
          <p:nvPr/>
        </p:nvPicPr>
        <p:blipFill>
          <a:blip r:embed="rId5"/>
          <a:stretch>
            <a:fillRect/>
          </a:stretch>
        </p:blipFill>
        <p:spPr>
          <a:xfrm>
            <a:off x="9877458" y="4245896"/>
            <a:ext cx="195263" cy="142875"/>
          </a:xfrm>
          <a:prstGeom prst="rect">
            <a:avLst/>
          </a:prstGeom>
        </p:spPr>
      </p:pic>
      <p:pic>
        <p:nvPicPr>
          <p:cNvPr id="23" name="Picture 22">
            <a:extLst>
              <a:ext uri="{FF2B5EF4-FFF2-40B4-BE49-F238E27FC236}">
                <a16:creationId xmlns:a16="http://schemas.microsoft.com/office/drawing/2014/main" id="{2D0E70B8-1DCF-494E-98F6-B5DCFC5D8E06}"/>
              </a:ext>
            </a:extLst>
          </p:cNvPr>
          <p:cNvPicPr>
            <a:picLocks noChangeAspect="1"/>
          </p:cNvPicPr>
          <p:nvPr/>
        </p:nvPicPr>
        <p:blipFill>
          <a:blip r:embed="rId6"/>
          <a:stretch>
            <a:fillRect/>
          </a:stretch>
        </p:blipFill>
        <p:spPr>
          <a:xfrm>
            <a:off x="10067924" y="4172427"/>
            <a:ext cx="45719" cy="204391"/>
          </a:xfrm>
          <a:prstGeom prst="rect">
            <a:avLst/>
          </a:prstGeom>
        </p:spPr>
      </p:pic>
      <p:pic>
        <p:nvPicPr>
          <p:cNvPr id="25" name="Picture 24">
            <a:extLst>
              <a:ext uri="{FF2B5EF4-FFF2-40B4-BE49-F238E27FC236}">
                <a16:creationId xmlns:a16="http://schemas.microsoft.com/office/drawing/2014/main" id="{8B7F734B-51C6-4878-A8EB-6E42357F3522}"/>
              </a:ext>
            </a:extLst>
          </p:cNvPr>
          <p:cNvPicPr>
            <a:picLocks noChangeAspect="1"/>
          </p:cNvPicPr>
          <p:nvPr/>
        </p:nvPicPr>
        <p:blipFill>
          <a:blip r:embed="rId6"/>
          <a:stretch>
            <a:fillRect/>
          </a:stretch>
        </p:blipFill>
        <p:spPr>
          <a:xfrm flipH="1" flipV="1">
            <a:off x="10113643" y="3975033"/>
            <a:ext cx="45719" cy="204391"/>
          </a:xfrm>
          <a:prstGeom prst="rect">
            <a:avLst/>
          </a:prstGeom>
        </p:spPr>
      </p:pic>
      <p:sp>
        <p:nvSpPr>
          <p:cNvPr id="13" name="TextBox 12">
            <a:extLst>
              <a:ext uri="{FF2B5EF4-FFF2-40B4-BE49-F238E27FC236}">
                <a16:creationId xmlns:a16="http://schemas.microsoft.com/office/drawing/2014/main" id="{6D3BE568-738E-418A-9992-98D0287D615C}"/>
              </a:ext>
            </a:extLst>
          </p:cNvPr>
          <p:cNvSpPr txBox="1"/>
          <p:nvPr/>
        </p:nvSpPr>
        <p:spPr>
          <a:xfrm>
            <a:off x="9136354" y="1953386"/>
            <a:ext cx="1031423" cy="7386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D7D31"/>
                </a:solidFill>
                <a:effectLst/>
                <a:uLnTx/>
                <a:uFillTx/>
                <a:latin typeface="Calibri" panose="020F0502020204030204"/>
                <a:ea typeface="+mn-ea"/>
                <a:cs typeface="+mn-cs"/>
              </a:rPr>
              <a:t>Night-time  additional closure</a:t>
            </a:r>
          </a:p>
        </p:txBody>
      </p:sp>
    </p:spTree>
    <p:extLst>
      <p:ext uri="{BB962C8B-B14F-4D97-AF65-F5344CB8AC3E}">
        <p14:creationId xmlns:p14="http://schemas.microsoft.com/office/powerpoint/2010/main" val="12689385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9AAD7C-C1F0-451D-AB45-FDB01AFC5B57}"/>
              </a:ext>
            </a:extLst>
          </p:cNvPr>
          <p:cNvSpPr>
            <a:spLocks noGrp="1"/>
          </p:cNvSpPr>
          <p:nvPr>
            <p:ph type="title"/>
          </p:nvPr>
        </p:nvSpPr>
        <p:spPr/>
        <p:txBody>
          <a:bodyPr/>
          <a:lstStyle/>
          <a:p>
            <a:r>
              <a:rPr lang="en-US"/>
              <a:t>Stage 7B (Steady State Closure)</a:t>
            </a:r>
          </a:p>
        </p:txBody>
      </p:sp>
      <p:grpSp>
        <p:nvGrpSpPr>
          <p:cNvPr id="14" name="Group 13">
            <a:extLst>
              <a:ext uri="{FF2B5EF4-FFF2-40B4-BE49-F238E27FC236}">
                <a16:creationId xmlns:a16="http://schemas.microsoft.com/office/drawing/2014/main" id="{BB7F26BD-2713-4B73-B429-E7B0920544DF}"/>
              </a:ext>
            </a:extLst>
          </p:cNvPr>
          <p:cNvGrpSpPr/>
          <p:nvPr/>
        </p:nvGrpSpPr>
        <p:grpSpPr>
          <a:xfrm>
            <a:off x="157778" y="2943369"/>
            <a:ext cx="11876443" cy="3771187"/>
            <a:chOff x="157778" y="2943369"/>
            <a:chExt cx="11876443" cy="3771187"/>
          </a:xfrm>
        </p:grpSpPr>
        <p:pic>
          <p:nvPicPr>
            <p:cNvPr id="8" name="Picture 7" descr="Diagram&#10;&#10;Description automatically generated">
              <a:extLst>
                <a:ext uri="{FF2B5EF4-FFF2-40B4-BE49-F238E27FC236}">
                  <a16:creationId xmlns:a16="http://schemas.microsoft.com/office/drawing/2014/main" id="{474EED31-AD60-4529-8D84-F1D955C71D09}"/>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30206"/>
            <a:stretch/>
          </p:blipFill>
          <p:spPr>
            <a:xfrm>
              <a:off x="157778" y="2943369"/>
              <a:ext cx="11876443" cy="3771187"/>
            </a:xfrm>
            <a:prstGeom prst="rect">
              <a:avLst/>
            </a:prstGeom>
          </p:spPr>
        </p:pic>
        <p:sp>
          <p:nvSpPr>
            <p:cNvPr id="13" name="Rectangle 12">
              <a:extLst>
                <a:ext uri="{FF2B5EF4-FFF2-40B4-BE49-F238E27FC236}">
                  <a16:creationId xmlns:a16="http://schemas.microsoft.com/office/drawing/2014/main" id="{B41BDF06-99C1-4047-8F28-F9BED73C0C85}"/>
                </a:ext>
              </a:extLst>
            </p:cNvPr>
            <p:cNvSpPr/>
            <p:nvPr/>
          </p:nvSpPr>
          <p:spPr>
            <a:xfrm>
              <a:off x="5583219" y="4894729"/>
              <a:ext cx="430306" cy="742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3" name="Content Placeholder 2">
            <a:extLst>
              <a:ext uri="{FF2B5EF4-FFF2-40B4-BE49-F238E27FC236}">
                <a16:creationId xmlns:a16="http://schemas.microsoft.com/office/drawing/2014/main" id="{F3B75842-6418-4E2B-9E78-E1366D0B9978}"/>
              </a:ext>
            </a:extLst>
          </p:cNvPr>
          <p:cNvSpPr>
            <a:spLocks noGrp="1"/>
          </p:cNvSpPr>
          <p:nvPr>
            <p:ph sz="half" idx="1"/>
          </p:nvPr>
        </p:nvSpPr>
        <p:spPr>
          <a:xfrm>
            <a:off x="838201" y="1075074"/>
            <a:ext cx="10515599" cy="2038984"/>
          </a:xfrm>
        </p:spPr>
        <p:txBody>
          <a:bodyPr>
            <a:normAutofit/>
          </a:bodyPr>
          <a:lstStyle/>
          <a:p>
            <a:r>
              <a:rPr lang="en-US" b="1"/>
              <a:t>Anticipated Duration: </a:t>
            </a:r>
          </a:p>
          <a:p>
            <a:pPr lvl="1"/>
            <a:r>
              <a:rPr lang="en-US"/>
              <a:t>2 years (Re-implemented after utility relocation)</a:t>
            </a:r>
          </a:p>
          <a:p>
            <a:r>
              <a:rPr lang="en-US" b="1"/>
              <a:t>Traffic Control: </a:t>
            </a:r>
          </a:p>
          <a:p>
            <a:pPr lvl="1"/>
            <a:r>
              <a:rPr lang="en-US"/>
              <a:t>One eastbound and westbound lane are accessible from CPW to AOS</a:t>
            </a:r>
          </a:p>
          <a:p>
            <a:pPr lvl="1"/>
            <a:r>
              <a:rPr lang="en-US"/>
              <a:t>Maintaining access to Westfield driveways and Fairmont Century Plaza Hotel</a:t>
            </a:r>
          </a:p>
          <a:p>
            <a:pPr marL="0" indent="0">
              <a:buNone/>
            </a:pPr>
            <a:endParaRPr lang="en-US"/>
          </a:p>
        </p:txBody>
      </p:sp>
      <p:sp>
        <p:nvSpPr>
          <p:cNvPr id="9" name="TextBox 8">
            <a:extLst>
              <a:ext uri="{FF2B5EF4-FFF2-40B4-BE49-F238E27FC236}">
                <a16:creationId xmlns:a16="http://schemas.microsoft.com/office/drawing/2014/main" id="{05094E3C-5303-470C-AD62-94BB526FA555}"/>
              </a:ext>
            </a:extLst>
          </p:cNvPr>
          <p:cNvSpPr txBox="1"/>
          <p:nvPr/>
        </p:nvSpPr>
        <p:spPr>
          <a:xfrm>
            <a:off x="1915758"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0" name="TextBox 9">
            <a:extLst>
              <a:ext uri="{FF2B5EF4-FFF2-40B4-BE49-F238E27FC236}">
                <a16:creationId xmlns:a16="http://schemas.microsoft.com/office/drawing/2014/main" id="{D9E77423-7CD7-4957-8BAA-16D0737BB591}"/>
              </a:ext>
            </a:extLst>
          </p:cNvPr>
          <p:cNvSpPr txBox="1"/>
          <p:nvPr/>
        </p:nvSpPr>
        <p:spPr>
          <a:xfrm>
            <a:off x="314481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1" name="TextBox 10">
            <a:extLst>
              <a:ext uri="{FF2B5EF4-FFF2-40B4-BE49-F238E27FC236}">
                <a16:creationId xmlns:a16="http://schemas.microsoft.com/office/drawing/2014/main" id="{80AC3A80-04F0-412D-B790-9D08C4449D2D}"/>
              </a:ext>
            </a:extLst>
          </p:cNvPr>
          <p:cNvSpPr txBox="1"/>
          <p:nvPr/>
        </p:nvSpPr>
        <p:spPr>
          <a:xfrm>
            <a:off x="4751297" y="3700472"/>
            <a:ext cx="100046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Driveway open</a:t>
            </a:r>
          </a:p>
        </p:txBody>
      </p:sp>
      <p:sp>
        <p:nvSpPr>
          <p:cNvPr id="12" name="TextBox 11">
            <a:extLst>
              <a:ext uri="{FF2B5EF4-FFF2-40B4-BE49-F238E27FC236}">
                <a16:creationId xmlns:a16="http://schemas.microsoft.com/office/drawing/2014/main" id="{97A43E08-A571-4393-9E89-8AB8CA7714D6}"/>
              </a:ext>
            </a:extLst>
          </p:cNvPr>
          <p:cNvSpPr txBox="1"/>
          <p:nvPr/>
        </p:nvSpPr>
        <p:spPr>
          <a:xfrm>
            <a:off x="7046261" y="3515806"/>
            <a:ext cx="10004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0B050"/>
                </a:solidFill>
                <a:effectLst/>
                <a:uLnTx/>
                <a:uFillTx/>
                <a:latin typeface="Calibri" panose="020F0502020204030204"/>
                <a:ea typeface="+mn-ea"/>
                <a:cs typeface="+mn-cs"/>
              </a:rPr>
              <a:t>Delivery driveway open</a:t>
            </a:r>
          </a:p>
        </p:txBody>
      </p:sp>
    </p:spTree>
    <p:extLst>
      <p:ext uri="{BB962C8B-B14F-4D97-AF65-F5344CB8AC3E}">
        <p14:creationId xmlns:p14="http://schemas.microsoft.com/office/powerpoint/2010/main" val="12662892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2EC40B-7CD2-2E46-8A4A-0F3F6A128E4A}"/>
              </a:ext>
            </a:extLst>
          </p:cNvPr>
          <p:cNvSpPr txBox="1"/>
          <p:nvPr/>
        </p:nvSpPr>
        <p:spPr>
          <a:xfrm>
            <a:off x="1120588" y="604221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696968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91896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cs typeface="Calibri"/>
              </a:rPr>
              <a:t>Section 3 Tunnel From Century City to Westwood</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71</a:t>
            </a:fld>
            <a:endParaRPr lang="en-US" noProof="0"/>
          </a:p>
        </p:txBody>
      </p:sp>
      <p:cxnSp>
        <p:nvCxnSpPr>
          <p:cNvPr id="8" name="Straight Connector 7">
            <a:extLst>
              <a:ext uri="{FF2B5EF4-FFF2-40B4-BE49-F238E27FC236}">
                <a16:creationId xmlns:a16="http://schemas.microsoft.com/office/drawing/2014/main" id="{298F7F50-3B54-46BE-853B-260163A4F50A}"/>
              </a:ext>
            </a:extLst>
          </p:cNvPr>
          <p:cNvCxnSpPr>
            <a:cxnSpLocks/>
          </p:cNvCxnSpPr>
          <p:nvPr/>
        </p:nvCxnSpPr>
        <p:spPr>
          <a:xfrm>
            <a:off x="4593783" y="1443789"/>
            <a:ext cx="0" cy="4744153"/>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Picture 7">
            <a:extLst>
              <a:ext uri="{FF2B5EF4-FFF2-40B4-BE49-F238E27FC236}">
                <a16:creationId xmlns:a16="http://schemas.microsoft.com/office/drawing/2014/main" id="{5B860421-2E64-4EFB-8792-23B1DD4ED329}"/>
              </a:ext>
            </a:extLst>
          </p:cNvPr>
          <p:cNvPicPr>
            <a:picLocks noChangeAspect="1"/>
          </p:cNvPicPr>
          <p:nvPr/>
        </p:nvPicPr>
        <p:blipFill>
          <a:blip r:embed="rId3"/>
          <a:stretch>
            <a:fillRect/>
          </a:stretch>
        </p:blipFill>
        <p:spPr>
          <a:xfrm>
            <a:off x="1744245" y="934530"/>
            <a:ext cx="8521997" cy="5775653"/>
          </a:xfrm>
          <a:prstGeom prst="rect">
            <a:avLst/>
          </a:prstGeom>
        </p:spPr>
      </p:pic>
    </p:spTree>
    <p:extLst>
      <p:ext uri="{BB962C8B-B14F-4D97-AF65-F5344CB8AC3E}">
        <p14:creationId xmlns:p14="http://schemas.microsoft.com/office/powerpoint/2010/main" val="39192094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918961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latin typeface="Calibri" panose="020F0502020204030204"/>
                <a:cs typeface="Calibri"/>
              </a:rPr>
              <a:t>Section 3 Tunneling Progress</a:t>
            </a:r>
            <a:endParaRPr lang="en-US" sz="3200" b="1" i="0" u="none" strike="noStrike" kern="1200" cap="none" spc="0" normalizeH="0" baseline="0" noProof="0">
              <a:ln>
                <a:noFill/>
              </a:ln>
              <a:solidFill>
                <a:schemeClr val="bg1"/>
              </a:solidFill>
              <a:effectLst/>
              <a:uLnTx/>
              <a:uFillTx/>
              <a:latin typeface="Calibri" panose="020F0502020204030204"/>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72</a:t>
            </a:fld>
            <a:endParaRPr lang="en-US" noProof="0"/>
          </a:p>
        </p:txBody>
      </p:sp>
      <p:pic>
        <p:nvPicPr>
          <p:cNvPr id="2" name="Picture 7">
            <a:extLst>
              <a:ext uri="{FF2B5EF4-FFF2-40B4-BE49-F238E27FC236}">
                <a16:creationId xmlns:a16="http://schemas.microsoft.com/office/drawing/2014/main" id="{5B860421-2E64-4EFB-8792-23B1DD4ED329}"/>
              </a:ext>
            </a:extLst>
          </p:cNvPr>
          <p:cNvPicPr>
            <a:picLocks noChangeAspect="1"/>
          </p:cNvPicPr>
          <p:nvPr/>
        </p:nvPicPr>
        <p:blipFill rotWithShape="1">
          <a:blip r:embed="rId3"/>
          <a:srcRect t="6692" r="38056" b="32942"/>
          <a:stretch/>
        </p:blipFill>
        <p:spPr>
          <a:xfrm>
            <a:off x="0" y="923641"/>
            <a:ext cx="8936283" cy="5903843"/>
          </a:xfrm>
          <a:prstGeom prst="rect">
            <a:avLst/>
          </a:prstGeom>
        </p:spPr>
      </p:pic>
      <p:pic>
        <p:nvPicPr>
          <p:cNvPr id="1026" name="Picture 2">
            <a:extLst>
              <a:ext uri="{FF2B5EF4-FFF2-40B4-BE49-F238E27FC236}">
                <a16:creationId xmlns:a16="http://schemas.microsoft.com/office/drawing/2014/main" id="{48DC9CB8-58EF-4D02-A550-5D033D6688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21138" y="2905499"/>
            <a:ext cx="542925" cy="533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87B6462C-ABCD-4C2A-A4A1-226D0BD4BDF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34094" y="2933250"/>
            <a:ext cx="571500" cy="56197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a:extLst>
              <a:ext uri="{FF2B5EF4-FFF2-40B4-BE49-F238E27FC236}">
                <a16:creationId xmlns:a16="http://schemas.microsoft.com/office/drawing/2014/main" id="{40EC2579-083D-4FBE-B0EB-FC687F6C026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36283" y="3637502"/>
            <a:ext cx="571500" cy="5619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75AE49E3-2685-486D-8BCE-7C7418E234C0}"/>
              </a:ext>
            </a:extLst>
          </p:cNvPr>
          <p:cNvSpPr txBox="1"/>
          <p:nvPr/>
        </p:nvSpPr>
        <p:spPr>
          <a:xfrm>
            <a:off x="8992614" y="3279917"/>
            <a:ext cx="1916940" cy="400110"/>
          </a:xfrm>
          <a:prstGeom prst="rect">
            <a:avLst/>
          </a:prstGeom>
          <a:noFill/>
        </p:spPr>
        <p:txBody>
          <a:bodyPr wrap="square" lIns="91440" tIns="45720" rIns="91440" bIns="45720" rtlCol="0" anchor="t">
            <a:spAutoFit/>
          </a:bodyPr>
          <a:lstStyle/>
          <a:p>
            <a:r>
              <a:rPr lang="en-US" sz="2000" b="1">
                <a:ea typeface="+mn-lt"/>
                <a:cs typeface="+mn-lt"/>
              </a:rPr>
              <a:t>Aura (TBM 2)</a:t>
            </a:r>
            <a:endParaRPr lang="en-US"/>
          </a:p>
        </p:txBody>
      </p:sp>
      <p:sp>
        <p:nvSpPr>
          <p:cNvPr id="12" name="TextBox 11">
            <a:extLst>
              <a:ext uri="{FF2B5EF4-FFF2-40B4-BE49-F238E27FC236}">
                <a16:creationId xmlns:a16="http://schemas.microsoft.com/office/drawing/2014/main" id="{BE2E3D3C-AD44-477C-9675-5801C08BC85A}"/>
              </a:ext>
            </a:extLst>
          </p:cNvPr>
          <p:cNvSpPr txBox="1"/>
          <p:nvPr/>
        </p:nvSpPr>
        <p:spPr>
          <a:xfrm>
            <a:off x="8936283" y="1741244"/>
            <a:ext cx="1916940" cy="400110"/>
          </a:xfrm>
          <a:prstGeom prst="rect">
            <a:avLst/>
          </a:prstGeom>
          <a:noFill/>
        </p:spPr>
        <p:txBody>
          <a:bodyPr wrap="square" lIns="91440" tIns="45720" rIns="91440" bIns="45720" rtlCol="0" anchor="t">
            <a:spAutoFit/>
          </a:bodyPr>
          <a:lstStyle/>
          <a:p>
            <a:r>
              <a:rPr lang="en-US" sz="2000" b="1">
                <a:ea typeface="+mn-lt"/>
                <a:cs typeface="+mn-lt"/>
              </a:rPr>
              <a:t>Iris (TBM 1)</a:t>
            </a:r>
            <a:endParaRPr lang="en-US"/>
          </a:p>
        </p:txBody>
      </p:sp>
      <p:pic>
        <p:nvPicPr>
          <p:cNvPr id="13" name="Picture 2">
            <a:extLst>
              <a:ext uri="{FF2B5EF4-FFF2-40B4-BE49-F238E27FC236}">
                <a16:creationId xmlns:a16="http://schemas.microsoft.com/office/drawing/2014/main" id="{72E574F0-B612-4C42-A6E4-8B97C9ADF7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3896" y="2168780"/>
            <a:ext cx="542925" cy="533400"/>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D8E836B2-3230-4363-914F-44F13CA03243}"/>
              </a:ext>
            </a:extLst>
          </p:cNvPr>
          <p:cNvSpPr txBox="1"/>
          <p:nvPr/>
        </p:nvSpPr>
        <p:spPr>
          <a:xfrm>
            <a:off x="9488288" y="3647989"/>
            <a:ext cx="2475909" cy="707886"/>
          </a:xfrm>
          <a:prstGeom prst="rect">
            <a:avLst/>
          </a:prstGeom>
          <a:noFill/>
        </p:spPr>
        <p:txBody>
          <a:bodyPr wrap="square" lIns="91440" tIns="45720" rIns="91440" bIns="45720" rtlCol="0" anchor="t">
            <a:spAutoFit/>
          </a:bodyPr>
          <a:lstStyle/>
          <a:p>
            <a:r>
              <a:rPr lang="en-US" sz="2000"/>
              <a:t>7,463 feet</a:t>
            </a:r>
          </a:p>
          <a:p>
            <a:r>
              <a:rPr lang="en-US" sz="2000"/>
              <a:t>55% complete</a:t>
            </a:r>
            <a:endParaRPr lang="en-US"/>
          </a:p>
        </p:txBody>
      </p:sp>
      <p:sp>
        <p:nvSpPr>
          <p:cNvPr id="15" name="TextBox 14">
            <a:extLst>
              <a:ext uri="{FF2B5EF4-FFF2-40B4-BE49-F238E27FC236}">
                <a16:creationId xmlns:a16="http://schemas.microsoft.com/office/drawing/2014/main" id="{AD488FAF-FCB2-476A-9CFF-3AAFD80140E8}"/>
              </a:ext>
            </a:extLst>
          </p:cNvPr>
          <p:cNvSpPr txBox="1"/>
          <p:nvPr/>
        </p:nvSpPr>
        <p:spPr>
          <a:xfrm>
            <a:off x="9634477" y="2197613"/>
            <a:ext cx="2475909" cy="707886"/>
          </a:xfrm>
          <a:prstGeom prst="rect">
            <a:avLst/>
          </a:prstGeom>
          <a:noFill/>
        </p:spPr>
        <p:txBody>
          <a:bodyPr wrap="square" lIns="91440" tIns="45720" rIns="91440" bIns="45720" rtlCol="0" anchor="t">
            <a:spAutoFit/>
          </a:bodyPr>
          <a:lstStyle/>
          <a:p>
            <a:r>
              <a:rPr lang="en-US" sz="2000"/>
              <a:t>8,639 feet</a:t>
            </a:r>
          </a:p>
          <a:p>
            <a:r>
              <a:rPr lang="en-US" sz="2000"/>
              <a:t>64% complete</a:t>
            </a:r>
          </a:p>
        </p:txBody>
      </p:sp>
      <p:sp>
        <p:nvSpPr>
          <p:cNvPr id="16" name="TextBox 15">
            <a:extLst>
              <a:ext uri="{FF2B5EF4-FFF2-40B4-BE49-F238E27FC236}">
                <a16:creationId xmlns:a16="http://schemas.microsoft.com/office/drawing/2014/main" id="{D2444321-BD93-4C4F-A7EC-795195DB6CA6}"/>
              </a:ext>
            </a:extLst>
          </p:cNvPr>
          <p:cNvSpPr txBox="1"/>
          <p:nvPr/>
        </p:nvSpPr>
        <p:spPr>
          <a:xfrm>
            <a:off x="8992614" y="966717"/>
            <a:ext cx="3081773" cy="707886"/>
          </a:xfrm>
          <a:prstGeom prst="rect">
            <a:avLst/>
          </a:prstGeom>
          <a:solidFill>
            <a:schemeClr val="accent2">
              <a:lumMod val="50000"/>
            </a:schemeClr>
          </a:solidFill>
        </p:spPr>
        <p:txBody>
          <a:bodyPr wrap="square" lIns="91440" tIns="45720" rIns="91440" bIns="45720" rtlCol="0" anchor="t">
            <a:spAutoFit/>
          </a:bodyPr>
          <a:lstStyle/>
          <a:p>
            <a:r>
              <a:rPr lang="en-US" sz="2000" b="1">
                <a:solidFill>
                  <a:schemeClr val="bg1"/>
                </a:solidFill>
                <a:ea typeface="+mn-lt"/>
                <a:cs typeface="+mn-lt"/>
              </a:rPr>
              <a:t>Tunneling Statistics</a:t>
            </a:r>
          </a:p>
          <a:p>
            <a:r>
              <a:rPr lang="en-US" sz="2000" b="1">
                <a:solidFill>
                  <a:schemeClr val="bg1"/>
                </a:solidFill>
                <a:ea typeface="+mn-lt"/>
                <a:cs typeface="+mn-lt"/>
              </a:rPr>
              <a:t>as of 7/31/2022</a:t>
            </a:r>
            <a:endParaRPr lang="en-US">
              <a:solidFill>
                <a:schemeClr val="bg1"/>
              </a:solidFill>
            </a:endParaRPr>
          </a:p>
        </p:txBody>
      </p:sp>
      <p:sp>
        <p:nvSpPr>
          <p:cNvPr id="6" name="Rectangle 5">
            <a:extLst>
              <a:ext uri="{FF2B5EF4-FFF2-40B4-BE49-F238E27FC236}">
                <a16:creationId xmlns:a16="http://schemas.microsoft.com/office/drawing/2014/main" id="{58BAEF6A-7468-43FC-93A4-19DDA869925D}"/>
              </a:ext>
            </a:extLst>
          </p:cNvPr>
          <p:cNvSpPr/>
          <p:nvPr/>
        </p:nvSpPr>
        <p:spPr>
          <a:xfrm>
            <a:off x="9094347" y="4669859"/>
            <a:ext cx="649141" cy="214188"/>
          </a:xfrm>
          <a:prstGeom prst="rect">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040B8FF-33F4-4061-9E31-A147E5A95689}"/>
              </a:ext>
            </a:extLst>
          </p:cNvPr>
          <p:cNvSpPr txBox="1"/>
          <p:nvPr/>
        </p:nvSpPr>
        <p:spPr>
          <a:xfrm>
            <a:off x="9743488" y="4590387"/>
            <a:ext cx="2475909" cy="400110"/>
          </a:xfrm>
          <a:prstGeom prst="rect">
            <a:avLst/>
          </a:prstGeom>
          <a:noFill/>
        </p:spPr>
        <p:txBody>
          <a:bodyPr wrap="square" lIns="91440" tIns="45720" rIns="91440" bIns="45720" rtlCol="0" anchor="t">
            <a:spAutoFit/>
          </a:bodyPr>
          <a:lstStyle/>
          <a:p>
            <a:r>
              <a:rPr lang="en-US" sz="2000"/>
              <a:t>Future Station Boxes</a:t>
            </a:r>
            <a:endParaRPr lang="en-US"/>
          </a:p>
        </p:txBody>
      </p:sp>
    </p:spTree>
    <p:extLst>
      <p:ext uri="{BB962C8B-B14F-4D97-AF65-F5344CB8AC3E}">
        <p14:creationId xmlns:p14="http://schemas.microsoft.com/office/powerpoint/2010/main" val="47793934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A large building&#10;&#10;Description automatically generated">
            <a:extLst>
              <a:ext uri="{FF2B5EF4-FFF2-40B4-BE49-F238E27FC236}">
                <a16:creationId xmlns:a16="http://schemas.microsoft.com/office/drawing/2014/main" id="{5B345DC1-9A84-4E1C-9CD1-EA73D3FB2056}"/>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3047" y="10"/>
            <a:ext cx="12191999" cy="6857990"/>
          </a:xfrm>
          <a:prstGeom prst="rect">
            <a:avLst/>
          </a:prstGeom>
        </p:spPr>
      </p:pic>
      <p:sp>
        <p:nvSpPr>
          <p:cNvPr id="25" name="Rectangle 24">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73</a:t>
            </a:fld>
            <a:endParaRPr lang="en-US">
              <a:solidFill>
                <a:srgbClr val="FFFFFF"/>
              </a:solidFill>
              <a:latin typeface="Calibri" panose="020F0502020204030204"/>
            </a:endParaRPr>
          </a:p>
        </p:txBody>
      </p:sp>
      <p:sp>
        <p:nvSpPr>
          <p:cNvPr id="8" name="TextBox 7">
            <a:extLst>
              <a:ext uri="{FF2B5EF4-FFF2-40B4-BE49-F238E27FC236}">
                <a16:creationId xmlns:a16="http://schemas.microsoft.com/office/drawing/2014/main" id="{B5C795D9-EBEE-C1C3-3B3B-77DF12317223}"/>
              </a:ext>
            </a:extLst>
          </p:cNvPr>
          <p:cNvSpPr txBox="1"/>
          <p:nvPr/>
        </p:nvSpPr>
        <p:spPr>
          <a:xfrm>
            <a:off x="407167" y="-5130"/>
            <a:ext cx="11381116" cy="1605080"/>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defRPr/>
            </a:pPr>
            <a:r>
              <a:rPr kumimoji="0" lang="en-US" sz="5200" b="1" i="0" u="none" strike="noStrike" cap="none" spc="0" normalizeH="0" baseline="0" noProof="0">
                <a:ln>
                  <a:noFill/>
                </a:ln>
                <a:solidFill>
                  <a:srgbClr val="FFFFFF"/>
                </a:solidFill>
                <a:effectLst/>
                <a:uLnTx/>
                <a:uFillTx/>
                <a:latin typeface="+mj-lt"/>
                <a:ea typeface="+mj-ea"/>
                <a:cs typeface="+mj-cs"/>
              </a:rPr>
              <a:t>Westwood/UCLA Station Rendering (Northwest</a:t>
            </a:r>
            <a:r>
              <a:rPr lang="en-US" sz="5200" b="1">
                <a:solidFill>
                  <a:srgbClr val="FFFFFF"/>
                </a:solidFill>
                <a:latin typeface="+mj-lt"/>
                <a:ea typeface="+mj-ea"/>
                <a:cs typeface="+mj-cs"/>
              </a:rPr>
              <a:t> Entrance</a:t>
            </a:r>
            <a:r>
              <a:rPr kumimoji="0" lang="en-US" sz="5200" b="1" i="0" u="none" strike="noStrike" cap="none" spc="0" normalizeH="0" baseline="0" noProof="0">
                <a:ln>
                  <a:noFill/>
                </a:ln>
                <a:solidFill>
                  <a:srgbClr val="FFFFFF"/>
                </a:solidFill>
                <a:effectLst/>
                <a:uLnTx/>
                <a:uFillTx/>
                <a:latin typeface="+mj-lt"/>
                <a:ea typeface="+mj-ea"/>
                <a:cs typeface="+mj-cs"/>
              </a:rPr>
              <a:t>)</a:t>
            </a:r>
            <a:endParaRPr lang="en-US" sz="5200" b="1" i="0" u="none" strike="noStrike" cap="none" spc="0" normalizeH="0" baseline="0" noProof="0">
              <a:ln>
                <a:noFill/>
              </a:ln>
              <a:solidFill>
                <a:srgbClr val="FFFFFF"/>
              </a:solidFill>
              <a:effectLst/>
              <a:uLnTx/>
              <a:uFillTx/>
              <a:latin typeface="+mj-lt"/>
              <a:ea typeface="+mj-ea"/>
              <a:cs typeface="+mj-cs"/>
            </a:endParaRPr>
          </a:p>
        </p:txBody>
      </p:sp>
    </p:spTree>
    <p:extLst>
      <p:ext uri="{BB962C8B-B14F-4D97-AF65-F5344CB8AC3E}">
        <p14:creationId xmlns:p14="http://schemas.microsoft.com/office/powerpoint/2010/main" val="368135986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crossing a city street&#10;&#10;Description automatically generated">
            <a:extLst>
              <a:ext uri="{FF2B5EF4-FFF2-40B4-BE49-F238E27FC236}">
                <a16:creationId xmlns:a16="http://schemas.microsoft.com/office/drawing/2014/main" id="{619E2803-E517-4118-BA97-44C30DE98A1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554" r="9225" b="2"/>
          <a:stretch/>
        </p:blipFill>
        <p:spPr>
          <a:xfrm>
            <a:off x="-3047" y="10"/>
            <a:ext cx="12191999" cy="6857990"/>
          </a:xfrm>
          <a:prstGeom prst="rect">
            <a:avLst/>
          </a:prstGeom>
        </p:spPr>
      </p:pic>
      <p:sp>
        <p:nvSpPr>
          <p:cNvPr id="18" name="Rectangle 17">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121425" y="-861"/>
            <a:ext cx="12114361" cy="1202514"/>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Autofit/>
          </a:bodyPr>
          <a:lstStyle/>
          <a:p>
            <a:pPr algn="ctr">
              <a:lnSpc>
                <a:spcPct val="90000"/>
              </a:lnSpc>
              <a:spcBef>
                <a:spcPct val="0"/>
              </a:spcBef>
              <a:spcAft>
                <a:spcPts val="600"/>
              </a:spcAft>
              <a:defRPr/>
            </a:pPr>
            <a:r>
              <a:rPr kumimoji="0" lang="en-US" sz="4000" b="1" i="0" u="none" strike="noStrike" cap="none" spc="0" normalizeH="0" baseline="0" noProof="0">
                <a:ln>
                  <a:noFill/>
                </a:ln>
                <a:solidFill>
                  <a:srgbClr val="FFFFFF"/>
                </a:solidFill>
                <a:effectLst/>
                <a:uLnTx/>
                <a:uFillTx/>
                <a:latin typeface="+mj-lt"/>
                <a:ea typeface="+mj-ea"/>
                <a:cs typeface="+mj-cs"/>
              </a:rPr>
              <a:t>Westwood/UCLA Station Rendering (Northeast</a:t>
            </a:r>
            <a:r>
              <a:rPr lang="en-US" sz="4000" b="1">
                <a:solidFill>
                  <a:srgbClr val="FFFFFF"/>
                </a:solidFill>
                <a:latin typeface="+mj-lt"/>
                <a:ea typeface="+mj-ea"/>
                <a:cs typeface="+mj-cs"/>
              </a:rPr>
              <a:t> Entrance</a:t>
            </a:r>
            <a:r>
              <a:rPr kumimoji="0" lang="en-US" sz="4000" b="1" i="0" u="none" strike="noStrike" cap="none" spc="0" normalizeH="0" baseline="0" noProof="0">
                <a:ln>
                  <a:noFill/>
                </a:ln>
                <a:solidFill>
                  <a:srgbClr val="FFFFFF"/>
                </a:solidFill>
                <a:effectLst/>
                <a:uLnTx/>
                <a:uFillTx/>
                <a:latin typeface="+mj-lt"/>
                <a:ea typeface="+mj-ea"/>
                <a:cs typeface="+mj-cs"/>
              </a:rPr>
              <a:t>)</a:t>
            </a:r>
            <a:endParaRPr lang="en-US" sz="4000" b="1" i="0" u="none" strike="noStrike" cap="none" spc="0" normalizeH="0" baseline="0" noProof="0">
              <a:ln>
                <a:noFill/>
              </a:ln>
              <a:solidFill>
                <a:srgbClr val="FFFFFF"/>
              </a:solidFill>
              <a:effectLst/>
              <a:uLnTx/>
              <a:uFillTx/>
              <a:latin typeface="+mj-lt"/>
              <a:ea typeface="+mj-ea"/>
              <a:cs typeface="Calibri Light"/>
            </a:endParaRPr>
          </a:p>
        </p:txBody>
      </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74</a:t>
            </a:fld>
            <a:endParaRPr lang="en-US">
              <a:solidFill>
                <a:srgbClr val="FFFFFF"/>
              </a:solidFill>
              <a:latin typeface="Calibri" panose="020F0502020204030204"/>
            </a:endParaRPr>
          </a:p>
        </p:txBody>
      </p:sp>
    </p:spTree>
    <p:extLst>
      <p:ext uri="{BB962C8B-B14F-4D97-AF65-F5344CB8AC3E}">
        <p14:creationId xmlns:p14="http://schemas.microsoft.com/office/powerpoint/2010/main" val="77530959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C749FCF-4B46-1D47-AC14-35C852982F54}"/>
              </a:ext>
            </a:extLst>
          </p:cNvPr>
          <p:cNvGrpSpPr>
            <a:grpSpLocks noChangeAspect="1"/>
          </p:cNvGrpSpPr>
          <p:nvPr/>
        </p:nvGrpSpPr>
        <p:grpSpPr>
          <a:xfrm>
            <a:off x="1478280" y="1092336"/>
            <a:ext cx="8503920" cy="4673327"/>
            <a:chOff x="1288212" y="991891"/>
            <a:chExt cx="9328030" cy="5094195"/>
          </a:xfrm>
        </p:grpSpPr>
        <p:pic>
          <p:nvPicPr>
            <p:cNvPr id="14" name="Picture 2">
              <a:extLst>
                <a:ext uri="{FF2B5EF4-FFF2-40B4-BE49-F238E27FC236}">
                  <a16:creationId xmlns:a16="http://schemas.microsoft.com/office/drawing/2014/main" id="{85F2ADC4-3E00-7A40-B89F-6FC3897399BE}"/>
                </a:ext>
              </a:extLst>
            </p:cNvPr>
            <p:cNvPicPr>
              <a:picLocks noChangeAspect="1"/>
            </p:cNvPicPr>
            <p:nvPr/>
          </p:nvPicPr>
          <p:blipFill>
            <a:blip r:embed="rId2"/>
            <a:stretch>
              <a:fillRect/>
            </a:stretch>
          </p:blipFill>
          <p:spPr>
            <a:xfrm>
              <a:off x="1288212" y="1001953"/>
              <a:ext cx="9328030" cy="5084133"/>
            </a:xfrm>
            <a:prstGeom prst="rect">
              <a:avLst/>
            </a:prstGeom>
          </p:spPr>
        </p:pic>
        <p:sp>
          <p:nvSpPr>
            <p:cNvPr id="15" name="TextBox 14">
              <a:extLst>
                <a:ext uri="{FF2B5EF4-FFF2-40B4-BE49-F238E27FC236}">
                  <a16:creationId xmlns:a16="http://schemas.microsoft.com/office/drawing/2014/main" id="{9DE16C9F-9A93-5449-8E1C-6EB9CAB5C841}"/>
                </a:ext>
              </a:extLst>
            </p:cNvPr>
            <p:cNvSpPr txBox="1"/>
            <p:nvPr/>
          </p:nvSpPr>
          <p:spPr>
            <a:xfrm>
              <a:off x="9259103" y="991891"/>
              <a:ext cx="1010213" cy="461665"/>
            </a:xfrm>
            <a:prstGeom prst="rect">
              <a:avLst/>
            </a:prstGeom>
            <a:noFill/>
          </p:spPr>
          <p:txBody>
            <a:bodyPr wrap="none" rtlCol="0">
              <a:spAutoFit/>
            </a:bodyPr>
            <a:lstStyle/>
            <a:p>
              <a:r>
                <a:rPr lang="en-US" sz="2400">
                  <a:solidFill>
                    <a:srgbClr val="FF0000"/>
                  </a:solidFill>
                </a:rPr>
                <a:t>DRAFT</a:t>
              </a:r>
            </a:p>
          </p:txBody>
        </p:sp>
      </p:grpSp>
      <p:sp>
        <p:nvSpPr>
          <p:cNvPr id="5" name="Slide Number Placeholder 4">
            <a:extLst>
              <a:ext uri="{FF2B5EF4-FFF2-40B4-BE49-F238E27FC236}">
                <a16:creationId xmlns:a16="http://schemas.microsoft.com/office/drawing/2014/main" id="{BDA37E2C-14CD-4E46-9BD9-DFF7C648A2CA}"/>
              </a:ext>
            </a:extLst>
          </p:cNvPr>
          <p:cNvSpPr>
            <a:spLocks noGrp="1"/>
          </p:cNvSpPr>
          <p:nvPr>
            <p:ph type="sldNum" sz="quarter" idx="12"/>
          </p:nvPr>
        </p:nvSpPr>
        <p:spPr/>
        <p:txBody>
          <a:bodyPr/>
          <a:lstStyle/>
          <a:p>
            <a:pPr lvl="0"/>
            <a:fld id="{48F63A3B-78C7-47BE-AE5E-E10140E04643}" type="slidenum">
              <a:rPr lang="en-US" noProof="0" dirty="0" smtClean="0"/>
              <a:pPr lvl="0"/>
              <a:t>75</a:t>
            </a:fld>
            <a:endParaRPr lang="en-US" noProof="0"/>
          </a:p>
        </p:txBody>
      </p:sp>
      <p:sp>
        <p:nvSpPr>
          <p:cNvPr id="3" name="Title 2">
            <a:extLst>
              <a:ext uri="{FF2B5EF4-FFF2-40B4-BE49-F238E27FC236}">
                <a16:creationId xmlns:a16="http://schemas.microsoft.com/office/drawing/2014/main" id="{4A3BFF22-9572-D547-B738-B3604827DB4E}"/>
              </a:ext>
            </a:extLst>
          </p:cNvPr>
          <p:cNvSpPr>
            <a:spLocks noGrp="1"/>
          </p:cNvSpPr>
          <p:nvPr>
            <p:ph type="title"/>
          </p:nvPr>
        </p:nvSpPr>
        <p:spPr/>
        <p:txBody>
          <a:bodyPr>
            <a:normAutofit fontScale="90000"/>
          </a:bodyPr>
          <a:lstStyle/>
          <a:p>
            <a:r>
              <a:rPr lang="en-US" noProof="0"/>
              <a:t>Westwood/UCLA Station Rendering</a:t>
            </a:r>
            <a:br>
              <a:rPr lang="en-US" sz="2700" noProof="0"/>
            </a:br>
            <a:r>
              <a:rPr lang="en-US" sz="2700" noProof="0"/>
              <a:t>(Southeast</a:t>
            </a:r>
            <a:r>
              <a:rPr lang="en-US" sz="2700"/>
              <a:t> Entrance</a:t>
            </a:r>
            <a:r>
              <a:rPr lang="en-US" sz="2700" noProof="0"/>
              <a:t>)</a:t>
            </a:r>
            <a:endParaRPr lang="en-US"/>
          </a:p>
        </p:txBody>
      </p:sp>
    </p:spTree>
    <p:extLst>
      <p:ext uri="{BB962C8B-B14F-4D97-AF65-F5344CB8AC3E}">
        <p14:creationId xmlns:p14="http://schemas.microsoft.com/office/powerpoint/2010/main" val="31254283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Westwood/UCLA Station Box</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1" name="Slide Number Placeholder 4">
            <a:extLst>
              <a:ext uri="{FF2B5EF4-FFF2-40B4-BE49-F238E27FC236}">
                <a16:creationId xmlns:a16="http://schemas.microsoft.com/office/drawing/2014/main" id="{EE369EB2-015C-423E-B34B-58BF314F8922}"/>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3DE96A9-5AAB-4D31-B0D8-1F320B6B6458}"/>
              </a:ext>
            </a:extLst>
          </p:cNvPr>
          <p:cNvSpPr/>
          <p:nvPr/>
        </p:nvSpPr>
        <p:spPr>
          <a:xfrm>
            <a:off x="564405" y="1031725"/>
            <a:ext cx="11468677" cy="369332"/>
          </a:xfrm>
          <a:prstGeom prst="rect">
            <a:avLst/>
          </a:prstGeom>
        </p:spPr>
        <p:txBody>
          <a:bodyPr wrap="square" lIns="91440" tIns="45720" rIns="91440" bIns="45720" anchor="t">
            <a:spAutoFit/>
          </a:bodyPr>
          <a:lstStyle/>
          <a:p>
            <a:pPr>
              <a:defRPr/>
            </a:pPr>
            <a:r>
              <a:rPr kumimoji="0" lang="en-US" b="0" i="1" u="none" strike="noStrike" kern="1200" cap="none" spc="0" normalizeH="0" baseline="0" noProof="0">
                <a:ln>
                  <a:noFill/>
                </a:ln>
                <a:effectLst/>
                <a:uLnTx/>
                <a:uFillTx/>
                <a:latin typeface="Calibri" panose="020F0502020204030204"/>
                <a:ea typeface="+mn-ea"/>
                <a:cs typeface="+mn-cs"/>
              </a:rPr>
              <a:t>Rendering shows length of the underground station box on Wilshire Bl between</a:t>
            </a:r>
            <a:r>
              <a:rPr lang="en-US" i="1">
                <a:latin typeface="Calibri" panose="020F0502020204030204"/>
              </a:rPr>
              <a:t> </a:t>
            </a:r>
            <a:r>
              <a:rPr kumimoji="0" lang="en-US" b="0" i="1" u="none" strike="noStrike" kern="1200" cap="none" spc="0" normalizeH="0" baseline="0" noProof="0">
                <a:ln>
                  <a:noFill/>
                </a:ln>
                <a:effectLst/>
                <a:uLnTx/>
                <a:uFillTx/>
                <a:latin typeface="Calibri" panose="020F0502020204030204"/>
                <a:ea typeface="+mn-ea"/>
                <a:cs typeface="+mn-cs"/>
              </a:rPr>
              <a:t>Westwood Bl and Veteran Av</a:t>
            </a:r>
            <a:r>
              <a:rPr lang="en-US" i="1">
                <a:latin typeface="Calibri" panose="020F0502020204030204"/>
              </a:rPr>
              <a:t>.</a:t>
            </a:r>
            <a:endParaRPr lang="en-US" b="0" i="1" u="none" strike="noStrike" kern="1200" cap="none" spc="0" normalizeH="0" baseline="0" noProof="0">
              <a:ln>
                <a:noFill/>
              </a:ln>
              <a:effectLst/>
              <a:uLnTx/>
              <a:uFillTx/>
              <a:latin typeface="Calibri" panose="020F0502020204030204"/>
              <a:cs typeface="Calibri"/>
            </a:endParaRPr>
          </a:p>
        </p:txBody>
      </p:sp>
      <p:pic>
        <p:nvPicPr>
          <p:cNvPr id="9" name="Picture 8" descr="A picture containing speaker, street, sign&#10;&#10;Description automatically generated">
            <a:extLst>
              <a:ext uri="{FF2B5EF4-FFF2-40B4-BE49-F238E27FC236}">
                <a16:creationId xmlns:a16="http://schemas.microsoft.com/office/drawing/2014/main" id="{222AC75B-59E6-4EF1-856A-799A37A855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pic>
        <p:nvPicPr>
          <p:cNvPr id="6" name="Picture 5" descr="A close up of a map&#10;&#10;Description automatically generated">
            <a:extLst>
              <a:ext uri="{FF2B5EF4-FFF2-40B4-BE49-F238E27FC236}">
                <a16:creationId xmlns:a16="http://schemas.microsoft.com/office/drawing/2014/main" id="{3A657CC3-AB6A-4960-AD82-107743A6FD1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66430" y="1394297"/>
            <a:ext cx="9279919" cy="4852624"/>
          </a:xfrm>
          <a:prstGeom prst="rect">
            <a:avLst/>
          </a:prstGeom>
        </p:spPr>
      </p:pic>
      <p:sp>
        <p:nvSpPr>
          <p:cNvPr id="3" name="Rectangle 2">
            <a:extLst>
              <a:ext uri="{FF2B5EF4-FFF2-40B4-BE49-F238E27FC236}">
                <a16:creationId xmlns:a16="http://schemas.microsoft.com/office/drawing/2014/main" id="{B22AAE8E-CBE6-D35A-F051-80826CA8FF2E}"/>
              </a:ext>
            </a:extLst>
          </p:cNvPr>
          <p:cNvSpPr/>
          <p:nvPr/>
        </p:nvSpPr>
        <p:spPr>
          <a:xfrm>
            <a:off x="1671461" y="6336970"/>
            <a:ext cx="11468677" cy="369332"/>
          </a:xfrm>
          <a:prstGeom prst="rect">
            <a:avLst/>
          </a:prstGeom>
        </p:spPr>
        <p:txBody>
          <a:bodyPr wrap="square" lIns="91440" tIns="45720" rIns="91440" bIns="45720" anchor="t">
            <a:spAutoFit/>
          </a:bodyPr>
          <a:lstStyle/>
          <a:p>
            <a:pPr>
              <a:defRPr/>
            </a:pPr>
            <a:r>
              <a:rPr lang="en-US" i="1">
                <a:latin typeface="Calibri" panose="020F0502020204030204"/>
              </a:rPr>
              <a:t>Construction continues in UCLA Lot 36. Some work may overlap onto the sidewalk.</a:t>
            </a:r>
            <a:endParaRPr lang="en-US"/>
          </a:p>
        </p:txBody>
      </p:sp>
    </p:spTree>
    <p:extLst>
      <p:ext uri="{BB962C8B-B14F-4D97-AF65-F5344CB8AC3E}">
        <p14:creationId xmlns:p14="http://schemas.microsoft.com/office/powerpoint/2010/main" val="36000073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633413" y="4551754"/>
            <a:ext cx="10923638" cy="1317643"/>
          </a:xfrm>
          <a:prstGeom prst="rect">
            <a:avLst/>
          </a:prstGeom>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nSpc>
                <a:spcPct val="90000"/>
              </a:lnSpc>
              <a:spcBef>
                <a:spcPct val="0"/>
              </a:spcBef>
              <a:spcAft>
                <a:spcPts val="600"/>
              </a:spcAft>
              <a:defRPr/>
            </a:pPr>
            <a:r>
              <a:rPr lang="en-US" sz="5100" b="1" kern="1200">
                <a:solidFill>
                  <a:schemeClr val="tx1"/>
                </a:solidFill>
                <a:latin typeface="+mj-lt"/>
                <a:ea typeface="+mj-ea"/>
                <a:cs typeface="+mj-cs"/>
              </a:rPr>
              <a:t>Piling Progress Westwood/UCLA Station</a:t>
            </a:r>
            <a:endParaRPr lang="en-US" sz="5100" kern="1200">
              <a:solidFill>
                <a:schemeClr val="tx1"/>
              </a:solidFill>
              <a:latin typeface="+mj-lt"/>
              <a:ea typeface="+mj-ea"/>
              <a:cs typeface="+mj-cs"/>
            </a:endParaRPr>
          </a:p>
        </p:txBody>
      </p:sp>
      <p:pic>
        <p:nvPicPr>
          <p:cNvPr id="3" name="Picture 4" descr="67752485609__95D5214B-D498-4BDF-BE02-F87CE7933979.jpeg">
            <a:extLst>
              <a:ext uri="{FF2B5EF4-FFF2-40B4-BE49-F238E27FC236}">
                <a16:creationId xmlns:a16="http://schemas.microsoft.com/office/drawing/2014/main" id="{D963739E-965B-6B3B-646D-3D9D76FC5AF3}"/>
              </a:ext>
            </a:extLst>
          </p:cNvPr>
          <p:cNvPicPr>
            <a:picLocks noChangeAspect="1"/>
          </p:cNvPicPr>
          <p:nvPr/>
        </p:nvPicPr>
        <p:blipFill rotWithShape="1">
          <a:blip r:embed="rId3"/>
          <a:srcRect r="7" b="21627"/>
          <a:stretch/>
        </p:blipFill>
        <p:spPr>
          <a:xfrm>
            <a:off x="20" y="10"/>
            <a:ext cx="4059916" cy="4242806"/>
          </a:xfrm>
          <a:prstGeom prst="rect">
            <a:avLst/>
          </a:prstGeom>
        </p:spPr>
      </p:pic>
      <p:pic>
        <p:nvPicPr>
          <p:cNvPr id="2" name="Picture 6" descr="67896913682__25AFE990-C487-429A-9C49-F6DFEADF6E4E.jpeg">
            <a:extLst>
              <a:ext uri="{FF2B5EF4-FFF2-40B4-BE49-F238E27FC236}">
                <a16:creationId xmlns:a16="http://schemas.microsoft.com/office/drawing/2014/main" id="{C09BBEE5-45F8-2D68-4453-07776C5F30FD}"/>
              </a:ext>
            </a:extLst>
          </p:cNvPr>
          <p:cNvPicPr>
            <a:picLocks noChangeAspect="1"/>
          </p:cNvPicPr>
          <p:nvPr/>
        </p:nvPicPr>
        <p:blipFill rotWithShape="1">
          <a:blip r:embed="rId4"/>
          <a:srcRect l="12305" r="15872" b="-5"/>
          <a:stretch/>
        </p:blipFill>
        <p:spPr>
          <a:xfrm>
            <a:off x="4090482" y="-1"/>
            <a:ext cx="4062918" cy="4242816"/>
          </a:xfrm>
          <a:prstGeom prst="rect">
            <a:avLst/>
          </a:prstGeom>
        </p:spPr>
      </p:pic>
      <p:pic>
        <p:nvPicPr>
          <p:cNvPr id="6" name="Picture 6" descr="68024802925__A7FB4A57-98A6-4D20-A7E6-22A04872445F.jpg">
            <a:extLst>
              <a:ext uri="{FF2B5EF4-FFF2-40B4-BE49-F238E27FC236}">
                <a16:creationId xmlns:a16="http://schemas.microsoft.com/office/drawing/2014/main" id="{24602CF2-6756-0BAF-0ADF-53FF7A95C71C}"/>
              </a:ext>
            </a:extLst>
          </p:cNvPr>
          <p:cNvPicPr>
            <a:picLocks noChangeAspect="1"/>
          </p:cNvPicPr>
          <p:nvPr/>
        </p:nvPicPr>
        <p:blipFill rotWithShape="1">
          <a:blip r:embed="rId5"/>
          <a:srcRect l="1545" r="20081" b="7"/>
          <a:stretch/>
        </p:blipFill>
        <p:spPr>
          <a:xfrm rot="5400000">
            <a:off x="8040624" y="91440"/>
            <a:ext cx="4242816" cy="4059936"/>
          </a:xfrm>
          <a:prstGeom prst="rect">
            <a:avLst/>
          </a:prstGeom>
        </p:spPr>
      </p:pic>
      <p:cxnSp>
        <p:nvCxnSpPr>
          <p:cNvPr id="59" name="Straight Connector 58">
            <a:extLst>
              <a:ext uri="{FF2B5EF4-FFF2-40B4-BE49-F238E27FC236}">
                <a16:creationId xmlns:a16="http://schemas.microsoft.com/office/drawing/2014/main" id="{C800968E-0A99-46C4-A9B2-6A63AC66F4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 y="4242136"/>
            <a:ext cx="12192002" cy="0"/>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627B73E-D784-4780-AA33-DCDFE7DA16E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062919"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BAD6A72-88E8-42F7-88B9-CAF744536BE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5838" y="-680"/>
            <a:ext cx="0" cy="4242816"/>
          </a:xfrm>
          <a:prstGeom prst="line">
            <a:avLst/>
          </a:prstGeom>
          <a:ln w="10160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10739336" y="6356350"/>
            <a:ext cx="614464" cy="365125"/>
          </a:xfrm>
        </p:spPr>
        <p:txBody>
          <a:bodyPr vert="horz" lIns="91440" tIns="45720" rIns="91440" bIns="45720" rtlCol="0" anchor="ctr">
            <a:normAutofit/>
          </a:bodyPr>
          <a:lstStyle/>
          <a:p>
            <a:pPr lvl="0">
              <a:spcAft>
                <a:spcPts val="600"/>
              </a:spcAft>
            </a:pPr>
            <a:fld id="{48F63A3B-78C7-47BE-AE5E-E10140E04643}" type="slidenum">
              <a:rPr lang="en-US" noProof="0">
                <a:solidFill>
                  <a:schemeClr val="tx1"/>
                </a:solidFill>
              </a:rPr>
              <a:pPr lvl="0">
                <a:spcAft>
                  <a:spcPts val="600"/>
                </a:spcAft>
              </a:pPr>
              <a:t>77</a:t>
            </a:fld>
            <a:endParaRPr lang="en-US" noProof="0">
              <a:solidFill>
                <a:schemeClr val="tx1"/>
              </a:solidFill>
            </a:endParaRPr>
          </a:p>
        </p:txBody>
      </p:sp>
    </p:spTree>
    <p:extLst>
      <p:ext uri="{BB962C8B-B14F-4D97-AF65-F5344CB8AC3E}">
        <p14:creationId xmlns:p14="http://schemas.microsoft.com/office/powerpoint/2010/main" val="2715380806"/>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43526-055B-41FB-83E0-04D25566CDC6}"/>
              </a:ext>
            </a:extLst>
          </p:cNvPr>
          <p:cNvSpPr>
            <a:spLocks noGrp="1"/>
          </p:cNvSpPr>
          <p:nvPr>
            <p:ph type="title"/>
          </p:nvPr>
        </p:nvSpPr>
        <p:spPr/>
        <p:txBody>
          <a:bodyPr>
            <a:normAutofit fontScale="90000"/>
          </a:bodyPr>
          <a:lstStyle/>
          <a:p>
            <a:r>
              <a:rPr lang="en-US">
                <a:latin typeface="Calibri"/>
                <a:cs typeface="Calibri"/>
              </a:rPr>
              <a:t>Westwood/UCLA Station Piling</a:t>
            </a:r>
            <a:endParaRPr lang="en-US"/>
          </a:p>
        </p:txBody>
      </p:sp>
      <p:sp>
        <p:nvSpPr>
          <p:cNvPr id="5" name="TextBox 4">
            <a:extLst>
              <a:ext uri="{FF2B5EF4-FFF2-40B4-BE49-F238E27FC236}">
                <a16:creationId xmlns:a16="http://schemas.microsoft.com/office/drawing/2014/main" id="{00616485-A822-458B-BE72-1D81C22E59AC}"/>
              </a:ext>
            </a:extLst>
          </p:cNvPr>
          <p:cNvSpPr txBox="1"/>
          <p:nvPr/>
        </p:nvSpPr>
        <p:spPr>
          <a:xfrm>
            <a:off x="130940" y="948358"/>
            <a:ext cx="6452558"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cs typeface="Calibri"/>
              </a:rPr>
              <a:t>428 Piles Installed. 468 Total Piles for Station.</a:t>
            </a:r>
            <a:endParaRPr lang="en-US" sz="2400">
              <a:cs typeface="Calibri"/>
            </a:endParaRPr>
          </a:p>
          <a:p>
            <a:endParaRPr lang="en-US" sz="2000">
              <a:cs typeface="Calibri"/>
            </a:endParaRPr>
          </a:p>
        </p:txBody>
      </p:sp>
      <p:pic>
        <p:nvPicPr>
          <p:cNvPr id="4" name="Picture 5" descr="Screen Shot 2022-07-25 at 1.10.47 PM.png">
            <a:extLst>
              <a:ext uri="{FF2B5EF4-FFF2-40B4-BE49-F238E27FC236}">
                <a16:creationId xmlns:a16="http://schemas.microsoft.com/office/drawing/2014/main" id="{A216757F-186C-C0B2-A0E2-E5266E3AA6A2}"/>
              </a:ext>
            </a:extLst>
          </p:cNvPr>
          <p:cNvPicPr>
            <a:picLocks noChangeAspect="1"/>
          </p:cNvPicPr>
          <p:nvPr/>
        </p:nvPicPr>
        <p:blipFill rotWithShape="1">
          <a:blip r:embed="rId2"/>
          <a:srcRect l="-2594" t="-285" r="-76" b="44562"/>
          <a:stretch/>
        </p:blipFill>
        <p:spPr>
          <a:xfrm>
            <a:off x="-118064" y="2061916"/>
            <a:ext cx="12182298" cy="3819277"/>
          </a:xfrm>
          <a:prstGeom prst="rect">
            <a:avLst/>
          </a:prstGeom>
        </p:spPr>
      </p:pic>
    </p:spTree>
    <p:extLst>
      <p:ext uri="{BB962C8B-B14F-4D97-AF65-F5344CB8AC3E}">
        <p14:creationId xmlns:p14="http://schemas.microsoft.com/office/powerpoint/2010/main" val="19127492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4F7EA-F99A-C86E-3EFD-2F4DCB437E4E}"/>
              </a:ext>
            </a:extLst>
          </p:cNvPr>
          <p:cNvSpPr>
            <a:spLocks noGrp="1"/>
          </p:cNvSpPr>
          <p:nvPr>
            <p:ph type="title"/>
          </p:nvPr>
        </p:nvSpPr>
        <p:spPr>
          <a:xfrm>
            <a:off x="83457" y="211379"/>
            <a:ext cx="10828478" cy="612693"/>
          </a:xfrm>
        </p:spPr>
        <p:txBody>
          <a:bodyPr>
            <a:noAutofit/>
          </a:bodyPr>
          <a:lstStyle/>
          <a:p>
            <a:r>
              <a:rPr lang="en-US" sz="4000">
                <a:latin typeface="Calibri"/>
                <a:cs typeface="Calibri"/>
              </a:rPr>
              <a:t>Westwood/UCLA Piling Stage 2F- August 11</a:t>
            </a:r>
            <a:endParaRPr lang="en-US" sz="4000">
              <a:cs typeface="Calibri"/>
            </a:endParaRPr>
          </a:p>
        </p:txBody>
      </p:sp>
      <p:sp>
        <p:nvSpPr>
          <p:cNvPr id="4" name="Slide Number Placeholder 3">
            <a:extLst>
              <a:ext uri="{FF2B5EF4-FFF2-40B4-BE49-F238E27FC236}">
                <a16:creationId xmlns:a16="http://schemas.microsoft.com/office/drawing/2014/main" id="{6C17D81E-97E4-F975-8303-D9C12F2376B1}"/>
              </a:ext>
            </a:extLst>
          </p:cNvPr>
          <p:cNvSpPr>
            <a:spLocks noGrp="1"/>
          </p:cNvSpPr>
          <p:nvPr>
            <p:ph type="sldNum" sz="quarter" idx="12"/>
          </p:nvPr>
        </p:nvSpPr>
        <p:spPr/>
        <p:txBody>
          <a:bodyPr/>
          <a:lstStyle/>
          <a:p>
            <a:fld id="{2429C633-AF9B-9840-B7F1-7587910FEF71}" type="slidenum">
              <a:rPr lang="en-US" smtClean="0"/>
              <a:pPr/>
              <a:t>79</a:t>
            </a:fld>
            <a:endParaRPr lang="en-US"/>
          </a:p>
        </p:txBody>
      </p:sp>
      <p:pic>
        <p:nvPicPr>
          <p:cNvPr id="6" name="Picture 6">
            <a:extLst>
              <a:ext uri="{FF2B5EF4-FFF2-40B4-BE49-F238E27FC236}">
                <a16:creationId xmlns:a16="http://schemas.microsoft.com/office/drawing/2014/main" id="{1C795930-1270-0BA1-F63D-72631F3D92EA}"/>
              </a:ext>
            </a:extLst>
          </p:cNvPr>
          <p:cNvPicPr>
            <a:picLocks noChangeAspect="1"/>
          </p:cNvPicPr>
          <p:nvPr/>
        </p:nvPicPr>
        <p:blipFill>
          <a:blip r:embed="rId2"/>
          <a:stretch>
            <a:fillRect/>
          </a:stretch>
        </p:blipFill>
        <p:spPr>
          <a:xfrm>
            <a:off x="3606139" y="1581934"/>
            <a:ext cx="8492837" cy="3575378"/>
          </a:xfrm>
          <a:prstGeom prst="rect">
            <a:avLst/>
          </a:prstGeom>
        </p:spPr>
      </p:pic>
      <p:sp>
        <p:nvSpPr>
          <p:cNvPr id="7" name="TextBox 6">
            <a:extLst>
              <a:ext uri="{FF2B5EF4-FFF2-40B4-BE49-F238E27FC236}">
                <a16:creationId xmlns:a16="http://schemas.microsoft.com/office/drawing/2014/main" id="{D027B756-FE57-5226-8793-9DB7EA1754CE}"/>
              </a:ext>
            </a:extLst>
          </p:cNvPr>
          <p:cNvSpPr txBox="1"/>
          <p:nvPr/>
        </p:nvSpPr>
        <p:spPr>
          <a:xfrm>
            <a:off x="83127" y="1102424"/>
            <a:ext cx="2743200"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b="1"/>
              <a:t>Nightly:</a:t>
            </a:r>
          </a:p>
          <a:p>
            <a:r>
              <a:rPr lang="en-US">
                <a:cs typeface="Calibri"/>
              </a:rPr>
              <a:t>Mon- Fri, 9pm to 6am</a:t>
            </a:r>
          </a:p>
          <a:p>
            <a:r>
              <a:rPr lang="en-US" b="1">
                <a:cs typeface="Calibri"/>
              </a:rPr>
              <a:t>Weekends:</a:t>
            </a:r>
          </a:p>
          <a:p>
            <a:r>
              <a:rPr lang="en-US">
                <a:ea typeface="+mn-lt"/>
                <a:cs typeface="+mn-lt"/>
              </a:rPr>
              <a:t>Continuous, 9pm, Fri to 6am, Mon</a:t>
            </a:r>
            <a:endParaRPr lang="en-US"/>
          </a:p>
          <a:p>
            <a:endParaRPr lang="en-US">
              <a:cs typeface="Calibri"/>
            </a:endParaRPr>
          </a:p>
        </p:txBody>
      </p:sp>
      <p:sp>
        <p:nvSpPr>
          <p:cNvPr id="8" name="TextBox 7">
            <a:extLst>
              <a:ext uri="{FF2B5EF4-FFF2-40B4-BE49-F238E27FC236}">
                <a16:creationId xmlns:a16="http://schemas.microsoft.com/office/drawing/2014/main" id="{47A0C301-4355-1AAC-B2E0-9D3611F19283}"/>
              </a:ext>
            </a:extLst>
          </p:cNvPr>
          <p:cNvSpPr txBox="1"/>
          <p:nvPr/>
        </p:nvSpPr>
        <p:spPr>
          <a:xfrm>
            <a:off x="4219699" y="6357257"/>
            <a:ext cx="6206836"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*Construction is dynamic and subject to change​.​</a:t>
            </a:r>
          </a:p>
        </p:txBody>
      </p:sp>
      <p:sp>
        <p:nvSpPr>
          <p:cNvPr id="3" name="TextBox 2">
            <a:extLst>
              <a:ext uri="{FF2B5EF4-FFF2-40B4-BE49-F238E27FC236}">
                <a16:creationId xmlns:a16="http://schemas.microsoft.com/office/drawing/2014/main" id="{335427D5-5085-52D3-CFAD-45C6B6371479}"/>
              </a:ext>
            </a:extLst>
          </p:cNvPr>
          <p:cNvSpPr txBox="1"/>
          <p:nvPr/>
        </p:nvSpPr>
        <p:spPr>
          <a:xfrm>
            <a:off x="162296" y="2270166"/>
            <a:ext cx="3317174"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p>
          <a:p>
            <a:r>
              <a:rPr lang="en-US" sz="2000" b="1">
                <a:cs typeface="Calibri"/>
              </a:rPr>
              <a:t>Restoration and traffic control switch in preparation of Decking to occur on a continuous weekend, Friday, August 12 through Monday, August 15, 2022, from 11 pm to 6am.  This will require lane closures. One lane of traffic maintained in each direction.</a:t>
            </a:r>
          </a:p>
        </p:txBody>
      </p:sp>
    </p:spTree>
    <p:extLst>
      <p:ext uri="{BB962C8B-B14F-4D97-AF65-F5344CB8AC3E}">
        <p14:creationId xmlns:p14="http://schemas.microsoft.com/office/powerpoint/2010/main" val="34186168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6">
            <a:extLst>
              <a:ext uri="{FF2B5EF4-FFF2-40B4-BE49-F238E27FC236}">
                <a16:creationId xmlns:a16="http://schemas.microsoft.com/office/drawing/2014/main" id="{BC16BCD0-92EC-46FA-A225-799801651D6E}"/>
              </a:ext>
            </a:extLst>
          </p:cNvPr>
          <p:cNvPicPr>
            <a:picLocks noChangeAspect="1"/>
          </p:cNvPicPr>
          <p:nvPr/>
        </p:nvPicPr>
        <p:blipFill rotWithShape="1">
          <a:blip r:embed="rId2"/>
          <a:srcRect t="929" r="1" b="3800"/>
          <a:stretch/>
        </p:blipFill>
        <p:spPr>
          <a:xfrm>
            <a:off x="2522356" y="1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9E19836-0789-4A5F-9A31-652BF7D1AC56}"/>
              </a:ext>
            </a:extLst>
          </p:cNvPr>
          <p:cNvSpPr>
            <a:spLocks noGrp="1"/>
          </p:cNvSpPr>
          <p:nvPr>
            <p:ph type="title"/>
          </p:nvPr>
        </p:nvSpPr>
        <p:spPr>
          <a:xfrm>
            <a:off x="76200" y="-1031"/>
            <a:ext cx="3822189" cy="1246770"/>
          </a:xfrm>
        </p:spPr>
        <p:txBody>
          <a:bodyPr vert="horz" lIns="91440" tIns="45720" rIns="91440" bIns="45720" rtlCol="0" anchor="ctr">
            <a:normAutofit/>
          </a:bodyPr>
          <a:lstStyle/>
          <a:p>
            <a:r>
              <a:rPr lang="en-US" sz="4000">
                <a:solidFill>
                  <a:schemeClr val="tx1"/>
                </a:solidFill>
                <a:latin typeface="+mj-lt"/>
              </a:rPr>
              <a:t>Decking   </a:t>
            </a:r>
          </a:p>
        </p:txBody>
      </p:sp>
      <p:sp>
        <p:nvSpPr>
          <p:cNvPr id="5" name="TextBox 4">
            <a:extLst>
              <a:ext uri="{FF2B5EF4-FFF2-40B4-BE49-F238E27FC236}">
                <a16:creationId xmlns:a16="http://schemas.microsoft.com/office/drawing/2014/main" id="{429FA5CF-A778-40B1-8CA1-7E5F6E62B5EC}"/>
              </a:ext>
            </a:extLst>
          </p:cNvPr>
          <p:cNvSpPr txBox="1"/>
          <p:nvPr/>
        </p:nvSpPr>
        <p:spPr>
          <a:xfrm>
            <a:off x="-62345" y="1038850"/>
            <a:ext cx="4514916" cy="4039645"/>
          </a:xfrm>
          <a:prstGeom prst="rect">
            <a:avLst/>
          </a:prstGeom>
        </p:spPr>
        <p:txBody>
          <a:bodyPr rot="0" spcFirstLastPara="0" vertOverflow="overflow" horzOverflow="overflow" vert="horz"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a:t>Decking is a process where the street is excavated from curb to curb at a depth of about 10 to 12 feet.  The deck beams are installed over the piles that have been installed. The concrete precast panels are place over the piles and create a temporary street surface.  The panels get restriped for vehicular and pedestrian use.</a:t>
            </a:r>
            <a:endParaRPr lang="en-US">
              <a:cs typeface="Calibri"/>
            </a:endParaRPr>
          </a:p>
          <a:p>
            <a:pPr marL="57150">
              <a:lnSpc>
                <a:spcPct val="90000"/>
              </a:lnSpc>
              <a:spcAft>
                <a:spcPts val="600"/>
              </a:spcAft>
            </a:pPr>
            <a:endParaRPr lang="en-US">
              <a:cs typeface="Calibri"/>
            </a:endParaRPr>
          </a:p>
          <a:p>
            <a:pPr marL="285750" indent="-228600">
              <a:lnSpc>
                <a:spcPct val="90000"/>
              </a:lnSpc>
              <a:spcAft>
                <a:spcPts val="600"/>
              </a:spcAft>
              <a:buFont typeface="Arial" panose="020B0604020202020204" pitchFamily="34" charset="0"/>
              <a:buChar char="•"/>
            </a:pPr>
            <a:r>
              <a:rPr lang="en-US"/>
              <a:t>Temporary partial street closures will be implemented on Wilshire Bl.  Traffic will be detoured around the  construction work. </a:t>
            </a:r>
            <a:endParaRPr lang="en-US">
              <a:cs typeface="Calibri"/>
            </a:endParaRPr>
          </a:p>
          <a:p>
            <a:pPr indent="-228600">
              <a:lnSpc>
                <a:spcPct val="90000"/>
              </a:lnSpc>
              <a:spcAft>
                <a:spcPts val="600"/>
              </a:spcAft>
              <a:buFont typeface="Arial" panose="020B0604020202020204" pitchFamily="34" charset="0"/>
              <a:buChar char="•"/>
            </a:pPr>
            <a:endParaRPr lang="en-US">
              <a:cs typeface="Calibri"/>
            </a:endParaRPr>
          </a:p>
          <a:p>
            <a:pPr marL="285750" indent="-228600">
              <a:lnSpc>
                <a:spcPct val="90000"/>
              </a:lnSpc>
              <a:spcAft>
                <a:spcPts val="600"/>
              </a:spcAft>
              <a:buFont typeface="Arial" panose="020B0604020202020204" pitchFamily="34" charset="0"/>
              <a:buChar char="•"/>
            </a:pPr>
            <a:r>
              <a:rPr lang="en-US"/>
              <a:t>Closures will occur on continuous weekends, Friday to Monday, 11 pm to 6am.</a:t>
            </a:r>
            <a:endParaRPr lang="en-US">
              <a:cs typeface="Calibri"/>
            </a:endParaRPr>
          </a:p>
          <a:p>
            <a:pPr marL="285750" indent="-228600">
              <a:lnSpc>
                <a:spcPct val="90000"/>
              </a:lnSpc>
              <a:spcAft>
                <a:spcPts val="600"/>
              </a:spcAft>
              <a:buFont typeface="Arial" panose="020B0604020202020204" pitchFamily="34" charset="0"/>
              <a:buChar char="•"/>
            </a:pPr>
            <a:endParaRPr lang="en-US">
              <a:cs typeface="Calibri"/>
            </a:endParaRPr>
          </a:p>
          <a:p>
            <a:pPr marL="285750" indent="-228600">
              <a:lnSpc>
                <a:spcPct val="90000"/>
              </a:lnSpc>
              <a:spcAft>
                <a:spcPts val="600"/>
              </a:spcAft>
              <a:buFont typeface="Arial" panose="020B0604020202020204" pitchFamily="34" charset="0"/>
              <a:buChar char="•"/>
            </a:pPr>
            <a:r>
              <a:rPr lang="en-US"/>
              <a:t>Decking anticipated for 14 continuous weekends beginning Mid- August.</a:t>
            </a:r>
            <a:endParaRPr lang="en-US">
              <a:cs typeface="Calibri"/>
            </a:endParaRPr>
          </a:p>
          <a:p>
            <a:pPr marL="57150">
              <a:lnSpc>
                <a:spcPct val="90000"/>
              </a:lnSpc>
              <a:spcAft>
                <a:spcPts val="600"/>
              </a:spcAft>
            </a:pPr>
            <a:endParaRPr lang="en-US">
              <a:cs typeface="Calibri"/>
            </a:endParaRPr>
          </a:p>
        </p:txBody>
      </p:sp>
    </p:spTree>
    <p:extLst>
      <p:ext uri="{BB962C8B-B14F-4D97-AF65-F5344CB8AC3E}">
        <p14:creationId xmlns:p14="http://schemas.microsoft.com/office/powerpoint/2010/main" val="390656285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5E51DD-AD75-195B-5F2E-3BEFB8BD0A2E}"/>
              </a:ext>
            </a:extLst>
          </p:cNvPr>
          <p:cNvSpPr>
            <a:spLocks noGrp="1"/>
          </p:cNvSpPr>
          <p:nvPr>
            <p:ph type="title"/>
          </p:nvPr>
        </p:nvSpPr>
        <p:spPr>
          <a:xfrm>
            <a:off x="56407" y="31878"/>
            <a:ext cx="4806188" cy="1684528"/>
          </a:xfrm>
        </p:spPr>
        <p:txBody>
          <a:bodyPr vert="horz" lIns="91440" tIns="45720" rIns="91440" bIns="45720" rtlCol="0" anchor="b">
            <a:normAutofit/>
          </a:bodyPr>
          <a:lstStyle/>
          <a:p>
            <a:r>
              <a:rPr lang="en-US" sz="5000" kern="1200">
                <a:solidFill>
                  <a:schemeClr val="tx1"/>
                </a:solidFill>
                <a:latin typeface="+mj-lt"/>
                <a:ea typeface="+mj-ea"/>
                <a:cs typeface="+mj-cs"/>
              </a:rPr>
              <a:t>Decking Traffic Control </a:t>
            </a:r>
          </a:p>
        </p:txBody>
      </p:sp>
      <p:sp>
        <p:nvSpPr>
          <p:cNvPr id="11"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6267A1-3F8E-4ED0-F8AE-EDF6737D10A3}"/>
              </a:ext>
            </a:extLst>
          </p:cNvPr>
          <p:cNvSpPr>
            <a:spLocks noGrp="1"/>
          </p:cNvSpPr>
          <p:nvPr>
            <p:ph idx="1"/>
          </p:nvPr>
        </p:nvSpPr>
        <p:spPr>
          <a:xfrm>
            <a:off x="50698" y="2533904"/>
            <a:ext cx="4648673" cy="4144528"/>
          </a:xfrm>
        </p:spPr>
        <p:txBody>
          <a:bodyPr vert="horz" lIns="91440" tIns="45720" rIns="91440" bIns="45720" rtlCol="0" anchor="t">
            <a:normAutofit fontScale="85000" lnSpcReduction="20000"/>
          </a:bodyPr>
          <a:lstStyle/>
          <a:p>
            <a:pPr>
              <a:buFont typeface="Arial" panose="020B0604020202020204" pitchFamily="34" charset="0"/>
              <a:buChar char="•"/>
            </a:pPr>
            <a:r>
              <a:rPr lang="en-US">
                <a:ea typeface="+mn-lt"/>
                <a:cs typeface="+mn-lt"/>
              </a:rPr>
              <a:t>Tentative to start the weekend August 19 to continue for 13 consecutive weekends. No work on the labor day weekend.</a:t>
            </a:r>
            <a:endParaRPr lang="en-US">
              <a:cs typeface="Calibri" panose="020F0502020204030204"/>
            </a:endParaRPr>
          </a:p>
          <a:p>
            <a:pPr>
              <a:buFont typeface="Arial" panose="020B0604020202020204" pitchFamily="34" charset="0"/>
              <a:buChar char="•"/>
            </a:pPr>
            <a:r>
              <a:rPr lang="en-US">
                <a:ea typeface="+mn-lt"/>
                <a:cs typeface="+mn-lt"/>
              </a:rPr>
              <a:t>Eastbound Wilshire Bl traffic access maintained with two lanes of traffic.</a:t>
            </a:r>
            <a:endParaRPr lang="en-US">
              <a:cs typeface="Calibri" panose="020F0502020204030204"/>
            </a:endParaRPr>
          </a:p>
          <a:p>
            <a:pPr>
              <a:buFont typeface="Arial" panose="020B0604020202020204" pitchFamily="34" charset="0"/>
              <a:buChar char="•"/>
            </a:pPr>
            <a:r>
              <a:rPr lang="en-US">
                <a:ea typeface="+mn-lt"/>
                <a:cs typeface="+mn-lt"/>
              </a:rPr>
              <a:t>Westbound Wilshire Bl traffic detoured at Westwood either to Kinross Av or Ohio Av.</a:t>
            </a:r>
            <a:endParaRPr lang="en-US">
              <a:cs typeface="Calibri" panose="020F0502020204030204"/>
            </a:endParaRPr>
          </a:p>
          <a:p>
            <a:pPr>
              <a:buFont typeface="Arial" panose="020B0604020202020204" pitchFamily="34" charset="0"/>
              <a:buChar char="•"/>
            </a:pPr>
            <a:r>
              <a:rPr lang="en-US">
                <a:ea typeface="+mn-lt"/>
                <a:cs typeface="+mn-lt"/>
              </a:rPr>
              <a:t>Northbound and Southbound traffic maintained through Stage 1 for Westwood Bl, Veteran Av, and Gayley Av.</a:t>
            </a:r>
            <a:endParaRPr lang="en-US">
              <a:cs typeface="Calibri" panose="020F0502020204030204"/>
            </a:endParaRPr>
          </a:p>
          <a:p>
            <a:pPr>
              <a:buFont typeface="Arial" panose="020B0604020202020204" pitchFamily="34" charset="0"/>
              <a:buChar char="•"/>
            </a:pPr>
            <a:endParaRPr lang="en-US">
              <a:cs typeface="Calibri" panose="020F0502020204030204"/>
            </a:endParaRPr>
          </a:p>
          <a:p>
            <a:pPr>
              <a:buFont typeface="Arial" panose="020B0604020202020204" pitchFamily="34" charset="0"/>
              <a:buChar char="•"/>
            </a:pPr>
            <a:endParaRPr lang="en-US" sz="2200">
              <a:cs typeface="Calibri"/>
            </a:endParaRPr>
          </a:p>
          <a:p>
            <a:pPr marL="0">
              <a:buFont typeface="Arial" panose="020B0604020202020204" pitchFamily="34" charset="0"/>
              <a:buChar char="•"/>
            </a:pPr>
            <a:endParaRPr lang="en-US" sz="2200"/>
          </a:p>
        </p:txBody>
      </p:sp>
      <p:sp>
        <p:nvSpPr>
          <p:cNvPr id="5" name="TextBox 4">
            <a:extLst>
              <a:ext uri="{FF2B5EF4-FFF2-40B4-BE49-F238E27FC236}">
                <a16:creationId xmlns:a16="http://schemas.microsoft.com/office/drawing/2014/main" id="{EC535751-7A23-6EA6-F7D7-054E05923BA6}"/>
              </a:ext>
            </a:extLst>
          </p:cNvPr>
          <p:cNvSpPr txBox="1"/>
          <p:nvPr/>
        </p:nvSpPr>
        <p:spPr>
          <a:xfrm>
            <a:off x="5867400" y="6426200"/>
            <a:ext cx="55880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cs typeface="Calibri"/>
              </a:rPr>
              <a:t>*Traffic control plans pending approval</a:t>
            </a:r>
          </a:p>
        </p:txBody>
      </p:sp>
      <p:pic>
        <p:nvPicPr>
          <p:cNvPr id="6" name="Picture 6" descr="Decking Map Stage 1 v3.001.jpeg">
            <a:extLst>
              <a:ext uri="{FF2B5EF4-FFF2-40B4-BE49-F238E27FC236}">
                <a16:creationId xmlns:a16="http://schemas.microsoft.com/office/drawing/2014/main" id="{456FF5FF-CA6F-FE82-6576-F354CC41CE89}"/>
              </a:ext>
            </a:extLst>
          </p:cNvPr>
          <p:cNvPicPr>
            <a:picLocks noChangeAspect="1"/>
          </p:cNvPicPr>
          <p:nvPr/>
        </p:nvPicPr>
        <p:blipFill rotWithShape="1">
          <a:blip r:embed="rId2"/>
          <a:srcRect l="7576" t="1456" r="-189" b="-243"/>
          <a:stretch/>
        </p:blipFill>
        <p:spPr>
          <a:xfrm>
            <a:off x="4643582" y="36800"/>
            <a:ext cx="7476326" cy="6207041"/>
          </a:xfrm>
          <a:prstGeom prst="rect">
            <a:avLst/>
          </a:prstGeom>
        </p:spPr>
      </p:pic>
    </p:spTree>
    <p:extLst>
      <p:ext uri="{BB962C8B-B14F-4D97-AF65-F5344CB8AC3E}">
        <p14:creationId xmlns:p14="http://schemas.microsoft.com/office/powerpoint/2010/main" val="398134669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026A84AF-6F58-471A-BF1F-10D8C03511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F3E2D3E-EA3B-4A6F-8036-7C068C5FCF24}"/>
              </a:ext>
            </a:extLst>
          </p:cNvPr>
          <p:cNvSpPr>
            <a:spLocks noGrp="1"/>
          </p:cNvSpPr>
          <p:nvPr>
            <p:ph type="title"/>
          </p:nvPr>
        </p:nvSpPr>
        <p:spPr>
          <a:xfrm>
            <a:off x="1156898" y="294945"/>
            <a:ext cx="8685795" cy="582608"/>
          </a:xfrm>
          <a:noFill/>
        </p:spPr>
        <p:txBody>
          <a:bodyPr vert="horz" lIns="91440" tIns="45720" rIns="91440" bIns="45720" rtlCol="0" anchor="b">
            <a:normAutofit fontScale="90000"/>
          </a:bodyPr>
          <a:lstStyle/>
          <a:p>
            <a:r>
              <a:rPr lang="en-US" sz="4400">
                <a:solidFill>
                  <a:schemeClr val="tx1"/>
                </a:solidFill>
                <a:latin typeface="+mj-lt"/>
              </a:rPr>
              <a:t>Example of Decking on Bonsall Av.</a:t>
            </a:r>
            <a:endParaRPr lang="en-US" sz="4400">
              <a:solidFill>
                <a:schemeClr val="tx1"/>
              </a:solidFill>
              <a:latin typeface="+mj-lt"/>
              <a:cs typeface="Calibri Light"/>
            </a:endParaRPr>
          </a:p>
        </p:txBody>
      </p:sp>
      <p:pic>
        <p:nvPicPr>
          <p:cNvPr id="6" name="Picture 6">
            <a:extLst>
              <a:ext uri="{FF2B5EF4-FFF2-40B4-BE49-F238E27FC236}">
                <a16:creationId xmlns:a16="http://schemas.microsoft.com/office/drawing/2014/main" id="{2CEC7CBC-768A-CCC1-851B-513792B500B2}"/>
              </a:ext>
            </a:extLst>
          </p:cNvPr>
          <p:cNvPicPr>
            <a:picLocks noChangeAspect="1"/>
          </p:cNvPicPr>
          <p:nvPr/>
        </p:nvPicPr>
        <p:blipFill>
          <a:blip r:embed="rId2"/>
          <a:stretch>
            <a:fillRect/>
          </a:stretch>
        </p:blipFill>
        <p:spPr>
          <a:xfrm>
            <a:off x="6093673" y="884002"/>
            <a:ext cx="5704935" cy="5826436"/>
          </a:xfrm>
          <a:prstGeom prst="rect">
            <a:avLst/>
          </a:prstGeom>
        </p:spPr>
      </p:pic>
      <p:pic>
        <p:nvPicPr>
          <p:cNvPr id="7" name="Picture 7" descr="A picture containing outdoor&#10;&#10;Description automatically generated">
            <a:extLst>
              <a:ext uri="{FF2B5EF4-FFF2-40B4-BE49-F238E27FC236}">
                <a16:creationId xmlns:a16="http://schemas.microsoft.com/office/drawing/2014/main" id="{56D15EB1-FC23-BDD4-B54B-C4556340A334}"/>
              </a:ext>
            </a:extLst>
          </p:cNvPr>
          <p:cNvPicPr>
            <a:picLocks noChangeAspect="1"/>
          </p:cNvPicPr>
          <p:nvPr/>
        </p:nvPicPr>
        <p:blipFill>
          <a:blip r:embed="rId3"/>
          <a:stretch>
            <a:fillRect/>
          </a:stretch>
        </p:blipFill>
        <p:spPr>
          <a:xfrm>
            <a:off x="1155392" y="879050"/>
            <a:ext cx="4398194" cy="5829495"/>
          </a:xfrm>
          <a:prstGeom prst="rect">
            <a:avLst/>
          </a:prstGeom>
        </p:spPr>
      </p:pic>
    </p:spTree>
    <p:extLst>
      <p:ext uri="{BB962C8B-B14F-4D97-AF65-F5344CB8AC3E}">
        <p14:creationId xmlns:p14="http://schemas.microsoft.com/office/powerpoint/2010/main" val="25770423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C8AA8-A381-E327-9A63-74F533B714E9}"/>
              </a:ext>
            </a:extLst>
          </p:cNvPr>
          <p:cNvSpPr>
            <a:spLocks noGrp="1"/>
          </p:cNvSpPr>
          <p:nvPr>
            <p:ph type="title"/>
          </p:nvPr>
        </p:nvSpPr>
        <p:spPr/>
        <p:txBody>
          <a:bodyPr>
            <a:normAutofit fontScale="90000"/>
          </a:bodyPr>
          <a:lstStyle/>
          <a:p>
            <a:r>
              <a:rPr lang="en-US">
                <a:latin typeface="Calibri"/>
                <a:cs typeface="Calibri"/>
              </a:rPr>
              <a:t>Holiday Moratorium Exemption</a:t>
            </a:r>
            <a:endParaRPr lang="en-US"/>
          </a:p>
        </p:txBody>
      </p:sp>
      <p:sp>
        <p:nvSpPr>
          <p:cNvPr id="3" name="Content Placeholder 2">
            <a:extLst>
              <a:ext uri="{FF2B5EF4-FFF2-40B4-BE49-F238E27FC236}">
                <a16:creationId xmlns:a16="http://schemas.microsoft.com/office/drawing/2014/main" id="{AF0C64EF-0A94-F5EB-4BF9-FD8552C9B226}"/>
              </a:ext>
            </a:extLst>
          </p:cNvPr>
          <p:cNvSpPr>
            <a:spLocks noGrp="1"/>
          </p:cNvSpPr>
          <p:nvPr>
            <p:ph idx="1"/>
          </p:nvPr>
        </p:nvSpPr>
        <p:spPr>
          <a:xfrm>
            <a:off x="214746" y="1089952"/>
            <a:ext cx="11970326" cy="5251882"/>
          </a:xfrm>
        </p:spPr>
        <p:txBody>
          <a:bodyPr vert="horz" lIns="91440" tIns="45720" rIns="91440" bIns="45720" rtlCol="0" anchor="t">
            <a:normAutofit lnSpcReduction="10000"/>
          </a:bodyPr>
          <a:lstStyle/>
          <a:p>
            <a:pPr marL="0" indent="0">
              <a:buNone/>
            </a:pPr>
            <a:r>
              <a:rPr lang="en-US">
                <a:cs typeface="Calibri" panose="020F0502020204030204"/>
              </a:rPr>
              <a:t>The holiday moratorium applies typically from November 25 through January 1. An exemption allows for a continuance with construction activities during the holiday season. TPOG will be requesting exemptions to allow construction to continue for both stations this year.</a:t>
            </a:r>
          </a:p>
          <a:p>
            <a:pPr marL="0" indent="0">
              <a:buNone/>
            </a:pPr>
            <a:endParaRPr lang="en-US">
              <a:cs typeface="Calibri" panose="020F0502020204030204"/>
            </a:endParaRPr>
          </a:p>
          <a:p>
            <a:pPr marL="0" indent="0">
              <a:buNone/>
            </a:pPr>
            <a:r>
              <a:rPr lang="en-US">
                <a:cs typeface="Calibri" panose="020F0502020204030204"/>
              </a:rPr>
              <a:t>Coordination will occur with Council District 5, Council District 11, Bureau of Engineering (BOE) and the LA Department of Transportation (LADOT).</a:t>
            </a:r>
            <a:endParaRPr lang="en-US"/>
          </a:p>
          <a:p>
            <a:pPr marL="0" indent="0">
              <a:buNone/>
            </a:pPr>
            <a:endParaRPr lang="en-US">
              <a:cs typeface="Calibri" panose="020F0502020204030204"/>
            </a:endParaRPr>
          </a:p>
          <a:p>
            <a:pPr marL="0" indent="0">
              <a:buNone/>
            </a:pPr>
            <a:r>
              <a:rPr lang="en-US">
                <a:cs typeface="Calibri" panose="020F0502020204030204"/>
              </a:rPr>
              <a:t>Continued work will ensure the construction schedule is maintained.</a:t>
            </a:r>
            <a:endParaRPr lang="en-US"/>
          </a:p>
          <a:p>
            <a:pPr marL="0" indent="0">
              <a:buNone/>
            </a:pPr>
            <a:endParaRPr lang="en-US">
              <a:cs typeface="Calibri" panose="020F0502020204030204"/>
            </a:endParaRPr>
          </a:p>
          <a:p>
            <a:pPr marL="0" indent="0">
              <a:buNone/>
            </a:pPr>
            <a:r>
              <a:rPr lang="en-US">
                <a:cs typeface="Calibri" panose="020F0502020204030204"/>
              </a:rPr>
              <a:t>No work on Thanksgiving Day (November 24), Christmas Day (December 25) and New Year's Day (January 1st).</a:t>
            </a:r>
            <a:endParaRPr lang="en-US"/>
          </a:p>
        </p:txBody>
      </p:sp>
      <p:sp>
        <p:nvSpPr>
          <p:cNvPr id="4" name="Slide Number Placeholder 3">
            <a:extLst>
              <a:ext uri="{FF2B5EF4-FFF2-40B4-BE49-F238E27FC236}">
                <a16:creationId xmlns:a16="http://schemas.microsoft.com/office/drawing/2014/main" id="{77586A22-38D9-EFB7-41E6-1130C2C53639}"/>
              </a:ext>
            </a:extLst>
          </p:cNvPr>
          <p:cNvSpPr>
            <a:spLocks noGrp="1"/>
          </p:cNvSpPr>
          <p:nvPr>
            <p:ph type="sldNum" sz="quarter" idx="12"/>
          </p:nvPr>
        </p:nvSpPr>
        <p:spPr/>
        <p:txBody>
          <a:bodyPr/>
          <a:lstStyle/>
          <a:p>
            <a:fld id="{2429C633-AF9B-9840-B7F1-7587910FEF71}" type="slidenum">
              <a:rPr lang="en-US" smtClean="0"/>
              <a:pPr/>
              <a:t>83</a:t>
            </a:fld>
            <a:endParaRPr lang="en-US"/>
          </a:p>
        </p:txBody>
      </p:sp>
    </p:spTree>
    <p:extLst>
      <p:ext uri="{BB962C8B-B14F-4D97-AF65-F5344CB8AC3E}">
        <p14:creationId xmlns:p14="http://schemas.microsoft.com/office/powerpoint/2010/main" val="3667846939"/>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4">
            <a:extLst>
              <a:ext uri="{FF2B5EF4-FFF2-40B4-BE49-F238E27FC236}">
                <a16:creationId xmlns:a16="http://schemas.microsoft.com/office/drawing/2014/main" id="{7E97B972-81C5-4A9D-8F33-4D4F9093F552}"/>
              </a:ext>
            </a:extLst>
          </p:cNvPr>
          <p:cNvPicPr>
            <a:picLocks noChangeAspect="1"/>
          </p:cNvPicPr>
          <p:nvPr/>
        </p:nvPicPr>
        <p:blipFill rotWithShape="1">
          <a:blip r:embed="rId3"/>
          <a:srcRect b="6054"/>
          <a:stretch/>
        </p:blipFill>
        <p:spPr>
          <a:xfrm>
            <a:off x="-3047" y="10"/>
            <a:ext cx="12191999" cy="6857990"/>
          </a:xfrm>
          <a:prstGeom prst="rect">
            <a:avLst/>
          </a:prstGeom>
        </p:spPr>
      </p:pic>
      <p:sp>
        <p:nvSpPr>
          <p:cNvPr id="26" name="Rectangle 25">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FAC744D-B421-2F4F-9BCC-D769D091BAEA}"/>
              </a:ext>
            </a:extLst>
          </p:cNvPr>
          <p:cNvSpPr>
            <a:spLocks noGrp="1"/>
          </p:cNvSpPr>
          <p:nvPr>
            <p:ph type="title"/>
          </p:nvPr>
        </p:nvSpPr>
        <p:spPr>
          <a:xfrm>
            <a:off x="148375" y="4081"/>
            <a:ext cx="11898701" cy="1346288"/>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defRPr/>
            </a:pPr>
            <a:r>
              <a:rPr lang="en-US" sz="5200" b="1">
                <a:solidFill>
                  <a:srgbClr val="FFFFFF"/>
                </a:solidFill>
                <a:latin typeface="+mj-lt"/>
              </a:rPr>
              <a:t>Westwood/VA Hospital Station Rendering </a:t>
            </a:r>
            <a:endParaRPr lang="en-US" sz="5200">
              <a:solidFill>
                <a:srgbClr val="FFFFFF"/>
              </a:solidFill>
              <a:latin typeface="+mj-lt"/>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spcAft>
                <a:spcPts val="600"/>
              </a:spcAft>
              <a:defRPr/>
            </a:pPr>
            <a:fld id="{48F63A3B-78C7-47BE-AE5E-E10140E04643}" type="slidenum">
              <a:rPr lang="en-US">
                <a:solidFill>
                  <a:srgbClr val="FFFFFF"/>
                </a:solidFill>
                <a:latin typeface="Calibri" panose="020F0502020204030204"/>
              </a:rPr>
              <a:pPr>
                <a:spcAft>
                  <a:spcPts val="600"/>
                </a:spcAft>
                <a:defRPr/>
              </a:pPr>
              <a:t>84</a:t>
            </a:fld>
            <a:endParaRPr lang="en-US">
              <a:solidFill>
                <a:srgbClr val="FFFFFF"/>
              </a:solidFill>
              <a:latin typeface="Calibri" panose="020F0502020204030204"/>
            </a:endParaRPr>
          </a:p>
        </p:txBody>
      </p:sp>
    </p:spTree>
    <p:extLst>
      <p:ext uri="{BB962C8B-B14F-4D97-AF65-F5344CB8AC3E}">
        <p14:creationId xmlns:p14="http://schemas.microsoft.com/office/powerpoint/2010/main" val="22502689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4">
            <a:extLst>
              <a:ext uri="{FF2B5EF4-FFF2-40B4-BE49-F238E27FC236}">
                <a16:creationId xmlns:a16="http://schemas.microsoft.com/office/drawing/2014/main" id="{0B93A843-5391-47E0-947D-ED1BCCEE3B60}"/>
              </a:ext>
            </a:extLst>
          </p:cNvPr>
          <p:cNvPicPr>
            <a:picLocks noChangeAspect="1"/>
          </p:cNvPicPr>
          <p:nvPr/>
        </p:nvPicPr>
        <p:blipFill rotWithShape="1">
          <a:blip r:embed="rId3"/>
          <a:srcRect l="1" r="15553" b="-2"/>
          <a:stretch/>
        </p:blipFill>
        <p:spPr>
          <a:xfrm>
            <a:off x="-3047" y="10"/>
            <a:ext cx="12191999" cy="6857990"/>
          </a:xfrm>
          <a:prstGeom prst="rect">
            <a:avLst/>
          </a:prstGeom>
        </p:spPr>
      </p:pic>
      <p:sp>
        <p:nvSpPr>
          <p:cNvPr id="26" name="Rectangle 2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67B54F2-19CE-42E3-9409-3622E8831986}"/>
              </a:ext>
            </a:extLst>
          </p:cNvPr>
          <p:cNvSpPr txBox="1"/>
          <p:nvPr/>
        </p:nvSpPr>
        <p:spPr>
          <a:xfrm>
            <a:off x="637204" y="181776"/>
            <a:ext cx="10921042" cy="2194552"/>
          </a:xfrm>
          <a:prstGeom prst="rect">
            <a:avLst/>
          </a:prstGeom>
          <a:effectLst>
            <a:outerShdw blurRad="50800" dist="38100" dir="2700000" algn="tl" rotWithShape="0">
              <a:prstClr val="black">
                <a:alpha val="40000"/>
              </a:prstClr>
            </a:outerShdw>
          </a:effectLst>
        </p:spPr>
        <p:txBody>
          <a:bodyPr rot="0" spcFirstLastPara="0" vertOverflow="overflow" horzOverflow="overflow" vert="horz" lIns="91440" tIns="45720" rIns="91440" bIns="45720" numCol="1" spcCol="0" rtlCol="0" fromWordArt="0" anchor="b" anchorCtr="0" forceAA="0" compatLnSpc="1">
            <a:prstTxWarp prst="textNoShape">
              <a:avLst/>
            </a:prstTxWarp>
            <a:normAutofit/>
          </a:bodyPr>
          <a:lstStyle/>
          <a:p>
            <a:pPr algn="ctr">
              <a:lnSpc>
                <a:spcPct val="90000"/>
              </a:lnSpc>
              <a:spcBef>
                <a:spcPct val="0"/>
              </a:spcBef>
              <a:spcAft>
                <a:spcPts val="600"/>
              </a:spcAft>
              <a:defRPr/>
            </a:pPr>
            <a:r>
              <a:rPr lang="en-US" sz="5200" b="1">
                <a:solidFill>
                  <a:srgbClr val="FFFFFF"/>
                </a:solidFill>
                <a:latin typeface="+mj-lt"/>
                <a:ea typeface="+mj-ea"/>
                <a:cs typeface="+mj-cs"/>
              </a:rPr>
              <a:t>Westwood/VA Hospital Station Rendering (Bonsall Av) </a:t>
            </a:r>
            <a:endParaRPr lang="en-US" sz="5200">
              <a:solidFill>
                <a:srgbClr val="FFFFFF"/>
              </a:solidFill>
              <a:latin typeface="+mj-lt"/>
              <a:ea typeface="+mj-ea"/>
              <a:cs typeface="+mj-cs"/>
            </a:endParaRPr>
          </a:p>
          <a:p>
            <a:pPr algn="ctr">
              <a:lnSpc>
                <a:spcPct val="90000"/>
              </a:lnSpc>
              <a:spcBef>
                <a:spcPct val="0"/>
              </a:spcBef>
              <a:spcAft>
                <a:spcPts val="600"/>
              </a:spcAft>
              <a:defRPr/>
            </a:pPr>
            <a:endParaRPr lang="en-US" sz="5200" b="1">
              <a:solidFill>
                <a:srgbClr val="FFFFFF"/>
              </a:solidFill>
              <a:latin typeface="+mj-lt"/>
              <a:ea typeface="+mj-ea"/>
              <a:cs typeface="+mj-cs"/>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481204" y="7032088"/>
            <a:ext cx="2743200" cy="365125"/>
          </a:xfrm>
        </p:spPr>
        <p:txBody>
          <a:bodyPr vert="horz" lIns="91440" tIns="45720" rIns="91440" bIns="45720" rtlCol="0" anchor="ctr">
            <a:normAutofit/>
          </a:bodyPr>
          <a:lstStyle/>
          <a:p>
            <a:pPr defTabSz="457200">
              <a:spcAft>
                <a:spcPts val="600"/>
              </a:spcAft>
              <a:defRPr/>
            </a:pPr>
            <a:fld id="{48F63A3B-78C7-47BE-AE5E-E10140E04643}" type="slidenum">
              <a:rPr lang="en-US">
                <a:solidFill>
                  <a:srgbClr val="FFFFFF"/>
                </a:solidFill>
              </a:rPr>
              <a:pPr defTabSz="457200">
                <a:spcAft>
                  <a:spcPts val="600"/>
                </a:spcAft>
                <a:defRPr/>
              </a:pPr>
              <a:t>85</a:t>
            </a:fld>
            <a:endParaRPr lang="en-US">
              <a:solidFill>
                <a:srgbClr val="FFFFFF"/>
              </a:solidFill>
            </a:endParaRPr>
          </a:p>
        </p:txBody>
      </p:sp>
    </p:spTree>
    <p:extLst>
      <p:ext uri="{BB962C8B-B14F-4D97-AF65-F5344CB8AC3E}">
        <p14:creationId xmlns:p14="http://schemas.microsoft.com/office/powerpoint/2010/main" val="8465856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Station Box</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86</a:t>
            </a:fld>
            <a:endParaRPr lang="en-US" noProof="0"/>
          </a:p>
        </p:txBody>
      </p:sp>
      <p:pic>
        <p:nvPicPr>
          <p:cNvPr id="5" name="Picture 5">
            <a:extLst>
              <a:ext uri="{FF2B5EF4-FFF2-40B4-BE49-F238E27FC236}">
                <a16:creationId xmlns:a16="http://schemas.microsoft.com/office/drawing/2014/main" id="{4AA02949-0070-494E-A684-69C73060D98D}"/>
              </a:ext>
            </a:extLst>
          </p:cNvPr>
          <p:cNvPicPr>
            <a:picLocks noChangeAspect="1"/>
          </p:cNvPicPr>
          <p:nvPr/>
        </p:nvPicPr>
        <p:blipFill>
          <a:blip r:embed="rId3"/>
          <a:stretch>
            <a:fillRect/>
          </a:stretch>
        </p:blipFill>
        <p:spPr>
          <a:xfrm>
            <a:off x="1719532" y="981399"/>
            <a:ext cx="8752935" cy="5283391"/>
          </a:xfrm>
          <a:prstGeom prst="rect">
            <a:avLst/>
          </a:prstGeom>
        </p:spPr>
      </p:pic>
      <p:pic>
        <p:nvPicPr>
          <p:cNvPr id="6" name="Picture 6">
            <a:extLst>
              <a:ext uri="{FF2B5EF4-FFF2-40B4-BE49-F238E27FC236}">
                <a16:creationId xmlns:a16="http://schemas.microsoft.com/office/drawing/2014/main" id="{62247F74-1248-4808-8ADB-D26C8E9778C3}"/>
              </a:ext>
            </a:extLst>
          </p:cNvPr>
          <p:cNvPicPr>
            <a:picLocks noChangeAspect="1"/>
          </p:cNvPicPr>
          <p:nvPr/>
        </p:nvPicPr>
        <p:blipFill>
          <a:blip r:embed="rId4"/>
          <a:stretch>
            <a:fillRect/>
          </a:stretch>
        </p:blipFill>
        <p:spPr>
          <a:xfrm>
            <a:off x="7729268" y="6355016"/>
            <a:ext cx="2743200" cy="358987"/>
          </a:xfrm>
          <a:prstGeom prst="rect">
            <a:avLst/>
          </a:prstGeom>
        </p:spPr>
      </p:pic>
      <p:pic>
        <p:nvPicPr>
          <p:cNvPr id="2" name="Picture 1" descr="A picture containing speaker, street, sign&#10;&#10;Description automatically generated">
            <a:extLst>
              <a:ext uri="{FF2B5EF4-FFF2-40B4-BE49-F238E27FC236}">
                <a16:creationId xmlns:a16="http://schemas.microsoft.com/office/drawing/2014/main" id="{44D2A68B-BA6C-41A7-A3C0-77D29E19352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Tree>
    <p:extLst>
      <p:ext uri="{BB962C8B-B14F-4D97-AF65-F5344CB8AC3E}">
        <p14:creationId xmlns:p14="http://schemas.microsoft.com/office/powerpoint/2010/main" val="234163782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Instrumentation Installation: SB 405 Ramp Closures</a:t>
            </a:r>
            <a:endParaRPr lang="en-US" err="1">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87</a:t>
            </a:fld>
            <a:endParaRPr lang="en-US" noProof="0"/>
          </a:p>
        </p:txBody>
      </p:sp>
      <p:pic>
        <p:nvPicPr>
          <p:cNvPr id="5" name="Picture 5" descr="Screen Shot 2022-07-23 at 7.56.21 AM.png">
            <a:extLst>
              <a:ext uri="{FF2B5EF4-FFF2-40B4-BE49-F238E27FC236}">
                <a16:creationId xmlns:a16="http://schemas.microsoft.com/office/drawing/2014/main" id="{E542E5D4-BB93-4362-94FB-F17D1C6BD5E8}"/>
              </a:ext>
            </a:extLst>
          </p:cNvPr>
          <p:cNvPicPr>
            <a:picLocks noChangeAspect="1"/>
          </p:cNvPicPr>
          <p:nvPr/>
        </p:nvPicPr>
        <p:blipFill>
          <a:blip r:embed="rId3"/>
          <a:stretch>
            <a:fillRect/>
          </a:stretch>
        </p:blipFill>
        <p:spPr>
          <a:xfrm>
            <a:off x="5032424" y="954951"/>
            <a:ext cx="7051177" cy="5758895"/>
          </a:xfrm>
          <a:prstGeom prst="rect">
            <a:avLst/>
          </a:prstGeom>
        </p:spPr>
      </p:pic>
      <p:sp>
        <p:nvSpPr>
          <p:cNvPr id="10" name="TextBox 9">
            <a:extLst>
              <a:ext uri="{FF2B5EF4-FFF2-40B4-BE49-F238E27FC236}">
                <a16:creationId xmlns:a16="http://schemas.microsoft.com/office/drawing/2014/main" id="{1375170A-0964-409E-8434-88814D8B9435}"/>
              </a:ext>
            </a:extLst>
          </p:cNvPr>
          <p:cNvSpPr txBox="1"/>
          <p:nvPr/>
        </p:nvSpPr>
        <p:spPr>
          <a:xfrm>
            <a:off x="39995" y="908083"/>
            <a:ext cx="4978273"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ea typeface="+mn-lt"/>
                <a:cs typeface="+mn-lt"/>
              </a:rPr>
              <a:t>Instrumentation installation around the VA Station is starting and will continue with more activity in August.  </a:t>
            </a:r>
            <a:endParaRPr lang="en-US"/>
          </a:p>
          <a:p>
            <a:pPr marL="342900" indent="-342900">
              <a:buFont typeface="Arial"/>
              <a:buChar char="•"/>
            </a:pPr>
            <a:r>
              <a:rPr lang="en-US" sz="2400">
                <a:ea typeface="+mn-lt"/>
                <a:cs typeface="+mn-lt"/>
              </a:rPr>
              <a:t>The SB 405 On-Ramp will be closed from 11pm to 6am, August 3 to August 10, 2022. </a:t>
            </a:r>
            <a:endParaRPr lang="en-US">
              <a:cs typeface="Calibri" panose="020F0502020204030204"/>
            </a:endParaRPr>
          </a:p>
          <a:p>
            <a:pPr marL="342900" indent="-342900">
              <a:buFont typeface="Arial"/>
              <a:buChar char="•"/>
            </a:pPr>
            <a:r>
              <a:rPr lang="en-US" sz="2400">
                <a:ea typeface="+mn-lt"/>
                <a:cs typeface="+mn-lt"/>
              </a:rPr>
              <a:t>The SB 405 Off-Ramp will be closed from 9pm to 5am, August 10 to August 12, 2022.</a:t>
            </a:r>
            <a:endParaRPr lang="en-US">
              <a:ea typeface="+mn-lt"/>
              <a:cs typeface="+mn-lt"/>
            </a:endParaRPr>
          </a:p>
          <a:p>
            <a:pPr marL="342900" indent="-342900">
              <a:buFont typeface="Arial"/>
              <a:buChar char="•"/>
            </a:pPr>
            <a:r>
              <a:rPr lang="en-US" sz="2400">
                <a:ea typeface="+mn-lt"/>
                <a:cs typeface="+mn-lt"/>
              </a:rPr>
              <a:t>The WB 405 On-Ramp will be closed from 1am to 6am, August 12 to August 18, 2022.</a:t>
            </a:r>
            <a:endParaRPr lang="en-US">
              <a:ea typeface="+mn-lt"/>
              <a:cs typeface="+mn-lt"/>
            </a:endParaRPr>
          </a:p>
          <a:p>
            <a:endParaRPr lang="en-US" sz="2400">
              <a:cs typeface="Calibri"/>
            </a:endParaRPr>
          </a:p>
          <a:p>
            <a:endParaRPr lang="en-US" sz="2400">
              <a:cs typeface="Calibri"/>
            </a:endParaRPr>
          </a:p>
        </p:txBody>
      </p:sp>
      <p:sp>
        <p:nvSpPr>
          <p:cNvPr id="2" name="TextBox 1">
            <a:extLst>
              <a:ext uri="{FF2B5EF4-FFF2-40B4-BE49-F238E27FC236}">
                <a16:creationId xmlns:a16="http://schemas.microsoft.com/office/drawing/2014/main" id="{CADDCDA8-3542-431B-8F03-D1CFAA55ABAE}"/>
              </a:ext>
            </a:extLst>
          </p:cNvPr>
          <p:cNvSpPr txBox="1"/>
          <p:nvPr/>
        </p:nvSpPr>
        <p:spPr>
          <a:xfrm>
            <a:off x="9239861" y="6036847"/>
            <a:ext cx="2743200" cy="646331"/>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i="1"/>
              <a:t>*Construction is dynamic and subject to change​.​</a:t>
            </a:r>
          </a:p>
        </p:txBody>
      </p:sp>
    </p:spTree>
    <p:extLst>
      <p:ext uri="{BB962C8B-B14F-4D97-AF65-F5344CB8AC3E}">
        <p14:creationId xmlns:p14="http://schemas.microsoft.com/office/powerpoint/2010/main" val="129693187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306629" y="162289"/>
            <a:ext cx="1151875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3200" b="1">
                <a:solidFill>
                  <a:schemeClr val="bg1"/>
                </a:solidFill>
                <a:ea typeface="+mn-lt"/>
                <a:cs typeface="+mn-lt"/>
              </a:rPr>
              <a:t>Westwood/VA Hospital Upcoming Waterline Work</a:t>
            </a:r>
            <a:endParaRPr lang="en-US">
              <a:solidFill>
                <a:schemeClr val="bg1"/>
              </a:solidFill>
              <a:cs typeface="Calibri"/>
            </a:endParaRPr>
          </a:p>
        </p:txBody>
      </p:sp>
      <p:sp>
        <p:nvSpPr>
          <p:cNvPr id="9" name="Slide Number Placeholder 4">
            <a:extLst>
              <a:ext uri="{FF2B5EF4-FFF2-40B4-BE49-F238E27FC236}">
                <a16:creationId xmlns:a16="http://schemas.microsoft.com/office/drawing/2014/main" id="{1464B9ED-5D2E-4DAE-B817-E79A9288B6D4}"/>
              </a:ext>
            </a:extLst>
          </p:cNvPr>
          <p:cNvSpPr>
            <a:spLocks noGrp="1"/>
          </p:cNvSpPr>
          <p:nvPr>
            <p:ph type="sldNum" sz="quarter" idx="12"/>
          </p:nvPr>
        </p:nvSpPr>
        <p:spPr>
          <a:xfrm>
            <a:off x="8610600" y="6356352"/>
            <a:ext cx="2743200" cy="365125"/>
          </a:xfrm>
        </p:spPr>
        <p:txBody>
          <a:bodyPr/>
          <a:lstStyle/>
          <a:p>
            <a:pPr lvl="0"/>
            <a:fld id="{48F63A3B-78C7-47BE-AE5E-E10140E04643}" type="slidenum">
              <a:rPr lang="en-US" noProof="0" dirty="0" smtClean="0"/>
              <a:pPr lvl="0"/>
              <a:t>88</a:t>
            </a:fld>
            <a:endParaRPr lang="en-US" noProof="0"/>
          </a:p>
        </p:txBody>
      </p:sp>
      <p:pic>
        <p:nvPicPr>
          <p:cNvPr id="2" name="Picture 2">
            <a:extLst>
              <a:ext uri="{FF2B5EF4-FFF2-40B4-BE49-F238E27FC236}">
                <a16:creationId xmlns:a16="http://schemas.microsoft.com/office/drawing/2014/main" id="{A916ACE2-492E-4D7F-8802-AC34FECD42B3}"/>
              </a:ext>
            </a:extLst>
          </p:cNvPr>
          <p:cNvPicPr>
            <a:picLocks noChangeAspect="1"/>
          </p:cNvPicPr>
          <p:nvPr/>
        </p:nvPicPr>
        <p:blipFill>
          <a:blip r:embed="rId3"/>
          <a:stretch>
            <a:fillRect/>
          </a:stretch>
        </p:blipFill>
        <p:spPr>
          <a:xfrm>
            <a:off x="1848928" y="1073935"/>
            <a:ext cx="10219426" cy="4710130"/>
          </a:xfrm>
          <a:prstGeom prst="rect">
            <a:avLst/>
          </a:prstGeom>
        </p:spPr>
      </p:pic>
      <p:sp>
        <p:nvSpPr>
          <p:cNvPr id="3" name="TextBox 2">
            <a:extLst>
              <a:ext uri="{FF2B5EF4-FFF2-40B4-BE49-F238E27FC236}">
                <a16:creationId xmlns:a16="http://schemas.microsoft.com/office/drawing/2014/main" id="{42532F4C-CEA0-4F5B-AD8F-E95C7DB07500}"/>
              </a:ext>
            </a:extLst>
          </p:cNvPr>
          <p:cNvSpPr txBox="1"/>
          <p:nvPr/>
        </p:nvSpPr>
        <p:spPr>
          <a:xfrm>
            <a:off x="8088702" y="226587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Wilshire Blvd</a:t>
            </a:r>
          </a:p>
        </p:txBody>
      </p:sp>
      <p:sp>
        <p:nvSpPr>
          <p:cNvPr id="6" name="TextBox 5">
            <a:extLst>
              <a:ext uri="{FF2B5EF4-FFF2-40B4-BE49-F238E27FC236}">
                <a16:creationId xmlns:a16="http://schemas.microsoft.com/office/drawing/2014/main" id="{479F9E3D-BE1A-4F45-AA74-905BBF6A3F9F}"/>
              </a:ext>
            </a:extLst>
          </p:cNvPr>
          <p:cNvSpPr txBox="1"/>
          <p:nvPr/>
        </p:nvSpPr>
        <p:spPr>
          <a:xfrm rot="15900000">
            <a:off x="181154" y="4221192"/>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Federal Ave</a:t>
            </a:r>
          </a:p>
        </p:txBody>
      </p:sp>
      <p:pic>
        <p:nvPicPr>
          <p:cNvPr id="5" name="Picture 4" descr="A picture containing speaker, street, sign&#10;&#10;Description automatically generated">
            <a:extLst>
              <a:ext uri="{FF2B5EF4-FFF2-40B4-BE49-F238E27FC236}">
                <a16:creationId xmlns:a16="http://schemas.microsoft.com/office/drawing/2014/main" id="{BD2458D8-885A-41F1-86FE-4546467D63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09529" y="-59903"/>
            <a:ext cx="1045029" cy="1045029"/>
          </a:xfrm>
          <a:prstGeom prst="rect">
            <a:avLst/>
          </a:prstGeom>
        </p:spPr>
      </p:pic>
      <p:sp>
        <p:nvSpPr>
          <p:cNvPr id="7" name="TextBox 6">
            <a:extLst>
              <a:ext uri="{FF2B5EF4-FFF2-40B4-BE49-F238E27FC236}">
                <a16:creationId xmlns:a16="http://schemas.microsoft.com/office/drawing/2014/main" id="{59DBD211-97F1-40F6-BF67-C8B01FDC1F14}"/>
              </a:ext>
            </a:extLst>
          </p:cNvPr>
          <p:cNvSpPr txBox="1"/>
          <p:nvPr/>
        </p:nvSpPr>
        <p:spPr>
          <a:xfrm>
            <a:off x="3643953" y="5465584"/>
            <a:ext cx="718408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Traffic Control:</a:t>
            </a:r>
          </a:p>
          <a:p>
            <a:r>
              <a:rPr lang="en-US" sz="2000">
                <a:cs typeface="Calibri"/>
              </a:rPr>
              <a:t>VA Hospital access will be detoured nightly along Sepulveda Bl and Santa Monica Bl to Sawtelle Bl and Dowlen Dr.</a:t>
            </a:r>
          </a:p>
          <a:p>
            <a:endParaRPr lang="en-US" sz="2000">
              <a:cs typeface="Calibri"/>
            </a:endParaRPr>
          </a:p>
        </p:txBody>
      </p:sp>
      <p:sp>
        <p:nvSpPr>
          <p:cNvPr id="8" name="TextBox 7">
            <a:extLst>
              <a:ext uri="{FF2B5EF4-FFF2-40B4-BE49-F238E27FC236}">
                <a16:creationId xmlns:a16="http://schemas.microsoft.com/office/drawing/2014/main" id="{78A94190-23EE-46C8-B495-3966E284284B}"/>
              </a:ext>
            </a:extLst>
          </p:cNvPr>
          <p:cNvSpPr txBox="1"/>
          <p:nvPr/>
        </p:nvSpPr>
        <p:spPr>
          <a:xfrm>
            <a:off x="123645" y="986287"/>
            <a:ext cx="500044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Calibri"/>
              </a:rPr>
              <a:t>Where: </a:t>
            </a:r>
            <a:r>
              <a:rPr lang="en-US" sz="2000">
                <a:cs typeface="Calibri"/>
              </a:rPr>
              <a:t>Wilshire Bl, Federal Av, and Bonsall Av</a:t>
            </a:r>
          </a:p>
          <a:p>
            <a:r>
              <a:rPr lang="en-US" sz="2000" b="1">
                <a:cs typeface="Calibri"/>
              </a:rPr>
              <a:t>When: </a:t>
            </a:r>
            <a:r>
              <a:rPr lang="en-US" sz="2000">
                <a:cs typeface="Calibri"/>
              </a:rPr>
              <a:t>Fall of 2022*</a:t>
            </a:r>
          </a:p>
          <a:p>
            <a:r>
              <a:rPr lang="en-US" sz="2000" b="1">
                <a:cs typeface="Calibri"/>
              </a:rPr>
              <a:t>Work Hours</a:t>
            </a:r>
            <a:r>
              <a:rPr lang="en-US" sz="2000">
                <a:cs typeface="Calibri"/>
              </a:rPr>
              <a:t>:  Vary depending on the work scheduled in each stage.</a:t>
            </a:r>
          </a:p>
          <a:p>
            <a:r>
              <a:rPr lang="en-US" sz="2000">
                <a:ea typeface="+mn-lt"/>
                <a:cs typeface="+mn-lt"/>
              </a:rPr>
              <a:t>Monday to Friday, 9am to 3:30pm, 7pm to 6am, Monday to Sunday, and 11pm to 6am, Monday to Sunday.</a:t>
            </a:r>
            <a:endParaRPr lang="en-US"/>
          </a:p>
          <a:p>
            <a:endParaRPr lang="en-US" sz="2000">
              <a:cs typeface="Calibri"/>
            </a:endParaRPr>
          </a:p>
          <a:p>
            <a:endParaRPr lang="en-US" sz="2000">
              <a:cs typeface="Calibri"/>
            </a:endParaRPr>
          </a:p>
          <a:p>
            <a:endParaRPr lang="en-US" sz="2000">
              <a:cs typeface="Calibri"/>
            </a:endParaRPr>
          </a:p>
        </p:txBody>
      </p:sp>
      <p:sp>
        <p:nvSpPr>
          <p:cNvPr id="10" name="TextBox 9">
            <a:extLst>
              <a:ext uri="{FF2B5EF4-FFF2-40B4-BE49-F238E27FC236}">
                <a16:creationId xmlns:a16="http://schemas.microsoft.com/office/drawing/2014/main" id="{D15E984E-ECEB-4F53-8B0C-B5FBEC0DF313}"/>
              </a:ext>
            </a:extLst>
          </p:cNvPr>
          <p:cNvSpPr txBox="1"/>
          <p:nvPr/>
        </p:nvSpPr>
        <p:spPr>
          <a:xfrm>
            <a:off x="7217793" y="4609414"/>
            <a:ext cx="497233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t>*Construction is dynamic and subject to change​.​</a:t>
            </a:r>
            <a:endParaRPr lang="en-US" b="1" i="1">
              <a:cs typeface="Calibri"/>
            </a:endParaRPr>
          </a:p>
        </p:txBody>
      </p:sp>
      <p:sp>
        <p:nvSpPr>
          <p:cNvPr id="11" name="TextBox 10">
            <a:extLst>
              <a:ext uri="{FF2B5EF4-FFF2-40B4-BE49-F238E27FC236}">
                <a16:creationId xmlns:a16="http://schemas.microsoft.com/office/drawing/2014/main" id="{FAC15DA8-120F-4BEB-975A-B8F14A963763}"/>
              </a:ext>
            </a:extLst>
          </p:cNvPr>
          <p:cNvSpPr txBox="1"/>
          <p:nvPr/>
        </p:nvSpPr>
        <p:spPr>
          <a:xfrm>
            <a:off x="4724400" y="3200400"/>
            <a:ext cx="274319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7482060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posing for a photo&#10;&#10;Description automatically generated">
            <a:extLst>
              <a:ext uri="{FF2B5EF4-FFF2-40B4-BE49-F238E27FC236}">
                <a16:creationId xmlns:a16="http://schemas.microsoft.com/office/drawing/2014/main" id="{8566DD2F-5811-CFE0-CA4C-AF6FF396BA67}"/>
              </a:ext>
            </a:extLst>
          </p:cNvPr>
          <p:cNvPicPr>
            <a:picLocks noChangeAspect="1"/>
          </p:cNvPicPr>
          <p:nvPr/>
        </p:nvPicPr>
        <p:blipFill rotWithShape="1">
          <a:blip r:embed="rId2"/>
          <a:srcRect l="5316" r="-1" b="-1"/>
          <a:stretch/>
        </p:blipFill>
        <p:spPr>
          <a:xfrm>
            <a:off x="20" y="1282"/>
            <a:ext cx="12191980" cy="6856718"/>
          </a:xfrm>
          <a:prstGeom prst="rect">
            <a:avLst/>
          </a:prstGeom>
        </p:spPr>
      </p:pic>
      <p:sp>
        <p:nvSpPr>
          <p:cNvPr id="4" name="TextBox 3">
            <a:extLst>
              <a:ext uri="{FF2B5EF4-FFF2-40B4-BE49-F238E27FC236}">
                <a16:creationId xmlns:a16="http://schemas.microsoft.com/office/drawing/2014/main" id="{2B6191C7-B698-1F71-A49C-D90AAF1C4CD6}"/>
              </a:ext>
            </a:extLst>
          </p:cNvPr>
          <p:cNvSpPr txBox="1"/>
          <p:nvPr/>
        </p:nvSpPr>
        <p:spPr>
          <a:xfrm>
            <a:off x="305083" y="80248"/>
            <a:ext cx="4856206" cy="584775"/>
          </a:xfrm>
          <a:prstGeom prst="rect">
            <a:avLst/>
          </a:prstGeom>
          <a:noFill/>
        </p:spPr>
        <p:txBody>
          <a:bodyPr wrap="square" rtlCol="0">
            <a:spAutoFit/>
          </a:bodyPr>
          <a:lstStyle/>
          <a:p>
            <a:r>
              <a:rPr lang="en-US" sz="3200" b="1"/>
              <a:t>Piece by Piece</a:t>
            </a:r>
          </a:p>
        </p:txBody>
      </p:sp>
    </p:spTree>
    <p:extLst>
      <p:ext uri="{BB962C8B-B14F-4D97-AF65-F5344CB8AC3E}">
        <p14:creationId xmlns:p14="http://schemas.microsoft.com/office/powerpoint/2010/main" val="33989370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Mural Project History</a:t>
            </a:r>
            <a:endParaRPr lang="en-US"/>
          </a:p>
        </p:txBody>
      </p:sp>
      <p:sp>
        <p:nvSpPr>
          <p:cNvPr id="3" name="TextBox 2">
            <a:extLst>
              <a:ext uri="{FF2B5EF4-FFF2-40B4-BE49-F238E27FC236}">
                <a16:creationId xmlns:a16="http://schemas.microsoft.com/office/drawing/2014/main" id="{AA60FF2F-3C63-359C-CE78-E8942B1FF10F}"/>
              </a:ext>
            </a:extLst>
          </p:cNvPr>
          <p:cNvSpPr txBox="1"/>
          <p:nvPr/>
        </p:nvSpPr>
        <p:spPr>
          <a:xfrm>
            <a:off x="224287" y="1072551"/>
            <a:ext cx="11556519" cy="63709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ea typeface="+mn-lt"/>
                <a:cs typeface="+mn-lt"/>
              </a:rPr>
              <a:t>1995: </a:t>
            </a:r>
            <a:r>
              <a:rPr lang="en-US" sz="2400">
                <a:ea typeface="+mn-lt"/>
                <a:cs typeface="+mn-lt"/>
              </a:rPr>
              <a:t>Artist and U.S. Navy veteran, Peter Stewart, with donated art materials and volunteers envisioned and created a tribute mural near the VA Greater Los Angeles Healthcare Center in Westwood. The specific area eventually selected was the underpass at the intersection of Bonsall Ave and Wilshire Blvd, north of the West LA VA Medical Center Campus.</a:t>
            </a:r>
            <a:endParaRPr lang="en-US" sz="2400">
              <a:cs typeface="Calibri"/>
            </a:endParaRPr>
          </a:p>
          <a:p>
            <a:r>
              <a:rPr lang="en-US" sz="2400">
                <a:ea typeface="+mn-lt"/>
                <a:cs typeface="+mn-lt"/>
              </a:rPr>
              <a:t>Stewart died before the mural was fully completed. The mural remained unfinished, but it has become a treasured and honored landmark for veterans and VA staff.</a:t>
            </a:r>
            <a:endParaRPr lang="en-US" sz="2400">
              <a:cs typeface="Calibri"/>
            </a:endParaRPr>
          </a:p>
          <a:p>
            <a:endParaRPr lang="en-US" sz="2400">
              <a:ea typeface="+mn-lt"/>
              <a:cs typeface="+mn-lt"/>
            </a:endParaRPr>
          </a:p>
          <a:p>
            <a:r>
              <a:rPr lang="en-US" sz="2400" b="1">
                <a:ea typeface="+mn-lt"/>
                <a:cs typeface="+mn-lt"/>
              </a:rPr>
              <a:t>2012</a:t>
            </a:r>
            <a:r>
              <a:rPr lang="en-US" sz="2400">
                <a:ea typeface="+mn-lt"/>
                <a:cs typeface="+mn-lt"/>
              </a:rPr>
              <a:t>: Metro’s Purple Line Extension Final EIR/EIS in 2012 assumes that the mural could be protected in place during construction. However, subsequent studies show that removal of the northeast mural is necessary to build key Westwood/VA Medical station design elements. Attempting to rescue the mural is deemed unfeasible due to existing wall conditions.</a:t>
            </a:r>
            <a:endParaRPr lang="en-US" sz="2400">
              <a:cs typeface="Calibri"/>
            </a:endParaRPr>
          </a:p>
          <a:p>
            <a:endParaRPr lang="en-US" sz="2400">
              <a:cs typeface="Calibri"/>
            </a:endParaRPr>
          </a:p>
          <a:p>
            <a:endParaRPr lang="en-US" sz="2400">
              <a:cs typeface="Calibri"/>
            </a:endParaRPr>
          </a:p>
          <a:p>
            <a:endParaRPr lang="en-US" sz="2400">
              <a:cs typeface="Calibri"/>
            </a:endParaRPr>
          </a:p>
          <a:p>
            <a:endParaRPr lang="en-US" sz="2400">
              <a:cs typeface="Calibri"/>
            </a:endParaRPr>
          </a:p>
        </p:txBody>
      </p:sp>
    </p:spTree>
    <p:extLst>
      <p:ext uri="{BB962C8B-B14F-4D97-AF65-F5344CB8AC3E}">
        <p14:creationId xmlns:p14="http://schemas.microsoft.com/office/powerpoint/2010/main" val="331877300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Murals to Remain in Place</a:t>
            </a:r>
            <a:endParaRPr lang="en-US"/>
          </a:p>
        </p:txBody>
      </p:sp>
      <p:pic>
        <p:nvPicPr>
          <p:cNvPr id="4" name="Picture 4">
            <a:extLst>
              <a:ext uri="{FF2B5EF4-FFF2-40B4-BE49-F238E27FC236}">
                <a16:creationId xmlns:a16="http://schemas.microsoft.com/office/drawing/2014/main" id="{77655C0C-BD9A-B525-5495-A69249C2C490}"/>
              </a:ext>
            </a:extLst>
          </p:cNvPr>
          <p:cNvPicPr>
            <a:picLocks noChangeAspect="1"/>
          </p:cNvPicPr>
          <p:nvPr/>
        </p:nvPicPr>
        <p:blipFill>
          <a:blip r:embed="rId2"/>
          <a:stretch>
            <a:fillRect/>
          </a:stretch>
        </p:blipFill>
        <p:spPr>
          <a:xfrm>
            <a:off x="51758" y="1431860"/>
            <a:ext cx="5704935" cy="3936769"/>
          </a:xfrm>
          <a:prstGeom prst="rect">
            <a:avLst/>
          </a:prstGeom>
        </p:spPr>
      </p:pic>
      <p:pic>
        <p:nvPicPr>
          <p:cNvPr id="5" name="Picture 5">
            <a:extLst>
              <a:ext uri="{FF2B5EF4-FFF2-40B4-BE49-F238E27FC236}">
                <a16:creationId xmlns:a16="http://schemas.microsoft.com/office/drawing/2014/main" id="{1CBD1E37-45AE-C1F6-CC8D-6C22CB6ED6C5}"/>
              </a:ext>
            </a:extLst>
          </p:cNvPr>
          <p:cNvPicPr>
            <a:picLocks noChangeAspect="1"/>
          </p:cNvPicPr>
          <p:nvPr/>
        </p:nvPicPr>
        <p:blipFill>
          <a:blip r:embed="rId3"/>
          <a:stretch>
            <a:fillRect/>
          </a:stretch>
        </p:blipFill>
        <p:spPr>
          <a:xfrm>
            <a:off x="5874589" y="1431012"/>
            <a:ext cx="6251275" cy="5232428"/>
          </a:xfrm>
          <a:prstGeom prst="rect">
            <a:avLst/>
          </a:prstGeom>
        </p:spPr>
      </p:pic>
    </p:spTree>
    <p:extLst>
      <p:ext uri="{BB962C8B-B14F-4D97-AF65-F5344CB8AC3E}">
        <p14:creationId xmlns:p14="http://schemas.microsoft.com/office/powerpoint/2010/main" val="40108435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Legacy Art Mural</a:t>
            </a:r>
            <a:endParaRPr lang="en-US"/>
          </a:p>
        </p:txBody>
      </p:sp>
      <p:sp>
        <p:nvSpPr>
          <p:cNvPr id="3" name="Content Placeholder 2">
            <a:extLst>
              <a:ext uri="{FF2B5EF4-FFF2-40B4-BE49-F238E27FC236}">
                <a16:creationId xmlns:a16="http://schemas.microsoft.com/office/drawing/2014/main" id="{08076F93-8F79-0116-EB79-4C08CB77BE14}"/>
              </a:ext>
            </a:extLst>
          </p:cNvPr>
          <p:cNvSpPr>
            <a:spLocks noGrp="1"/>
          </p:cNvSpPr>
          <p:nvPr>
            <p:ph idx="1"/>
          </p:nvPr>
        </p:nvSpPr>
        <p:spPr>
          <a:xfrm>
            <a:off x="76200" y="1001944"/>
            <a:ext cx="5253489" cy="5055828"/>
          </a:xfrm>
        </p:spPr>
        <p:txBody>
          <a:bodyPr vert="horz" lIns="91440" tIns="45720" rIns="91440" bIns="45720" rtlCol="0" anchor="t">
            <a:normAutofit/>
          </a:bodyPr>
          <a:lstStyle/>
          <a:p>
            <a:pPr marL="0" indent="0">
              <a:buNone/>
            </a:pPr>
            <a:r>
              <a:rPr lang="en-US">
                <a:ea typeface="+mn-lt"/>
                <a:cs typeface="+mn-lt"/>
              </a:rPr>
              <a:t>Project planners found that there is not sufficient space to accommodate the mural in its original location.</a:t>
            </a:r>
            <a:endParaRPr lang="en-US">
              <a:cs typeface="Calibri" panose="020F0502020204030204"/>
            </a:endParaRPr>
          </a:p>
          <a:p>
            <a:pPr marL="0" indent="0">
              <a:buNone/>
            </a:pPr>
            <a:r>
              <a:rPr lang="en-US">
                <a:ea typeface="+mn-lt"/>
                <a:cs typeface="+mn-lt"/>
              </a:rPr>
              <a:t>Therefore, plans were developed to decommission approximately 115 feet of the 23,000 square foot mural during the construction of the north entrance to the Westwood/VA Metro Station. </a:t>
            </a:r>
            <a:endParaRPr lang="en-US">
              <a:cs typeface="Calibri" panose="020F0502020204030204"/>
            </a:endParaRPr>
          </a:p>
        </p:txBody>
      </p:sp>
      <p:pic>
        <p:nvPicPr>
          <p:cNvPr id="4" name="Picture 4">
            <a:extLst>
              <a:ext uri="{FF2B5EF4-FFF2-40B4-BE49-F238E27FC236}">
                <a16:creationId xmlns:a16="http://schemas.microsoft.com/office/drawing/2014/main" id="{05E4ECA7-49C5-98FE-8CB3-F0662175754D}"/>
              </a:ext>
            </a:extLst>
          </p:cNvPr>
          <p:cNvPicPr>
            <a:picLocks noChangeAspect="1"/>
          </p:cNvPicPr>
          <p:nvPr/>
        </p:nvPicPr>
        <p:blipFill>
          <a:blip r:embed="rId2"/>
          <a:stretch>
            <a:fillRect/>
          </a:stretch>
        </p:blipFill>
        <p:spPr>
          <a:xfrm>
            <a:off x="5227608" y="1436300"/>
            <a:ext cx="6855124" cy="4574874"/>
          </a:xfrm>
          <a:prstGeom prst="rect">
            <a:avLst/>
          </a:prstGeom>
        </p:spPr>
      </p:pic>
      <p:sp>
        <p:nvSpPr>
          <p:cNvPr id="5" name="TextBox 4">
            <a:extLst>
              <a:ext uri="{FF2B5EF4-FFF2-40B4-BE49-F238E27FC236}">
                <a16:creationId xmlns:a16="http://schemas.microsoft.com/office/drawing/2014/main" id="{EE946784-A5AF-422B-5A6C-91957E8C3470}"/>
              </a:ext>
            </a:extLst>
          </p:cNvPr>
          <p:cNvSpPr txBox="1"/>
          <p:nvPr/>
        </p:nvSpPr>
        <p:spPr>
          <a:xfrm>
            <a:off x="5227608" y="6047118"/>
            <a:ext cx="7085161" cy="7222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ea typeface="+mn-lt"/>
                <a:cs typeface="+mn-lt"/>
              </a:rPr>
              <a:t>Only portion of mural to be removed is located at the  westbound Wilshire Blvd off-ramp to Bonsall Ave. </a:t>
            </a:r>
            <a:endParaRPr lang="en-US" sz="2000">
              <a:cs typeface="Calibri"/>
            </a:endParaRPr>
          </a:p>
        </p:txBody>
      </p:sp>
      <p:sp>
        <p:nvSpPr>
          <p:cNvPr id="8" name="Content Placeholder 2">
            <a:extLst>
              <a:ext uri="{FF2B5EF4-FFF2-40B4-BE49-F238E27FC236}">
                <a16:creationId xmlns:a16="http://schemas.microsoft.com/office/drawing/2014/main" id="{8D5BD731-0786-9B4A-9B7B-71B82109522E}"/>
              </a:ext>
            </a:extLst>
          </p:cNvPr>
          <p:cNvSpPr txBox="1">
            <a:spLocks/>
          </p:cNvSpPr>
          <p:nvPr/>
        </p:nvSpPr>
        <p:spPr>
          <a:xfrm>
            <a:off x="6488502" y="930058"/>
            <a:ext cx="4577753" cy="584469"/>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System Font Regular"/>
              <a:buChar char="&gt;"/>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System Font Regular"/>
              <a:buChar char="&gt;"/>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System Font Regular"/>
              <a:buChar char="&gt;"/>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System Font Regular"/>
              <a:buChar char="&gt;"/>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ea typeface="+mn-lt"/>
                <a:cs typeface="+mn-lt"/>
              </a:rPr>
              <a:t>Impacted Section of the Mural</a:t>
            </a:r>
            <a:endParaRPr lang="en-US" b="1">
              <a:cs typeface="Calibri"/>
            </a:endParaRPr>
          </a:p>
        </p:txBody>
      </p:sp>
    </p:spTree>
    <p:extLst>
      <p:ext uri="{BB962C8B-B14F-4D97-AF65-F5344CB8AC3E}">
        <p14:creationId xmlns:p14="http://schemas.microsoft.com/office/powerpoint/2010/main" val="270473745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BF3AD-D8C3-C195-545B-FDE12E40BD72}"/>
              </a:ext>
            </a:extLst>
          </p:cNvPr>
          <p:cNvSpPr>
            <a:spLocks noGrp="1"/>
          </p:cNvSpPr>
          <p:nvPr>
            <p:ph type="title"/>
          </p:nvPr>
        </p:nvSpPr>
        <p:spPr/>
        <p:txBody>
          <a:bodyPr>
            <a:normAutofit fontScale="90000"/>
          </a:bodyPr>
          <a:lstStyle/>
          <a:p>
            <a:r>
              <a:rPr lang="en-US">
                <a:latin typeface="Calibri"/>
                <a:cs typeface="Calibri"/>
              </a:rPr>
              <a:t>VA Legacy Art Mural</a:t>
            </a:r>
            <a:endParaRPr lang="en-US"/>
          </a:p>
        </p:txBody>
      </p:sp>
      <p:pic>
        <p:nvPicPr>
          <p:cNvPr id="3" name="Picture 3" descr="VA legacy mural layout.PNG">
            <a:extLst>
              <a:ext uri="{FF2B5EF4-FFF2-40B4-BE49-F238E27FC236}">
                <a16:creationId xmlns:a16="http://schemas.microsoft.com/office/drawing/2014/main" id="{633007FC-1D4E-C0B8-1885-FC2FF99C812D}"/>
              </a:ext>
            </a:extLst>
          </p:cNvPr>
          <p:cNvPicPr>
            <a:picLocks noChangeAspect="1"/>
          </p:cNvPicPr>
          <p:nvPr/>
        </p:nvPicPr>
        <p:blipFill>
          <a:blip r:embed="rId2"/>
          <a:stretch>
            <a:fillRect/>
          </a:stretch>
        </p:blipFill>
        <p:spPr>
          <a:xfrm>
            <a:off x="1647646" y="985349"/>
            <a:ext cx="9673086" cy="5246737"/>
          </a:xfrm>
          <a:prstGeom prst="rect">
            <a:avLst/>
          </a:prstGeom>
        </p:spPr>
      </p:pic>
    </p:spTree>
    <p:extLst>
      <p:ext uri="{BB962C8B-B14F-4D97-AF65-F5344CB8AC3E}">
        <p14:creationId xmlns:p14="http://schemas.microsoft.com/office/powerpoint/2010/main" val="24768673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757AE-D6CA-4694-3A3C-636F1ED5CE59}"/>
              </a:ext>
            </a:extLst>
          </p:cNvPr>
          <p:cNvSpPr>
            <a:spLocks noGrp="1"/>
          </p:cNvSpPr>
          <p:nvPr>
            <p:ph type="title"/>
          </p:nvPr>
        </p:nvSpPr>
        <p:spPr/>
        <p:txBody>
          <a:bodyPr>
            <a:normAutofit fontScale="90000"/>
          </a:bodyPr>
          <a:lstStyle/>
          <a:p>
            <a:endParaRPr lang="en-US"/>
          </a:p>
        </p:txBody>
      </p:sp>
      <p:pic>
        <p:nvPicPr>
          <p:cNvPr id="4" name="Picture 4">
            <a:extLst>
              <a:ext uri="{FF2B5EF4-FFF2-40B4-BE49-F238E27FC236}">
                <a16:creationId xmlns:a16="http://schemas.microsoft.com/office/drawing/2014/main" id="{054CF26F-5A78-DECD-38F9-8598DECB9BD0}"/>
              </a:ext>
            </a:extLst>
          </p:cNvPr>
          <p:cNvPicPr>
            <a:picLocks noChangeAspect="1"/>
          </p:cNvPicPr>
          <p:nvPr/>
        </p:nvPicPr>
        <p:blipFill rotWithShape="1">
          <a:blip r:embed="rId2"/>
          <a:srcRect l="-387" r="48580"/>
          <a:stretch/>
        </p:blipFill>
        <p:spPr>
          <a:xfrm>
            <a:off x="-55393" y="-719"/>
            <a:ext cx="4720799" cy="6859437"/>
          </a:xfrm>
          <a:prstGeom prst="rect">
            <a:avLst/>
          </a:prstGeom>
        </p:spPr>
      </p:pic>
      <p:pic>
        <p:nvPicPr>
          <p:cNvPr id="3" name="Picture 4">
            <a:extLst>
              <a:ext uri="{FF2B5EF4-FFF2-40B4-BE49-F238E27FC236}">
                <a16:creationId xmlns:a16="http://schemas.microsoft.com/office/drawing/2014/main" id="{89A5E253-27C0-6054-0E78-A726B24631C5}"/>
              </a:ext>
            </a:extLst>
          </p:cNvPr>
          <p:cNvPicPr>
            <a:picLocks noChangeAspect="1"/>
          </p:cNvPicPr>
          <p:nvPr/>
        </p:nvPicPr>
        <p:blipFill>
          <a:blip r:embed="rId3"/>
          <a:stretch>
            <a:fillRect/>
          </a:stretch>
        </p:blipFill>
        <p:spPr>
          <a:xfrm>
            <a:off x="4666891" y="-6817"/>
            <a:ext cx="7530860" cy="5016953"/>
          </a:xfrm>
          <a:prstGeom prst="rect">
            <a:avLst/>
          </a:prstGeom>
        </p:spPr>
      </p:pic>
      <p:sp>
        <p:nvSpPr>
          <p:cNvPr id="5" name="TextBox 4">
            <a:extLst>
              <a:ext uri="{FF2B5EF4-FFF2-40B4-BE49-F238E27FC236}">
                <a16:creationId xmlns:a16="http://schemas.microsoft.com/office/drawing/2014/main" id="{7B03CB08-E938-D879-F1AD-07AA4E8DDD5D}"/>
              </a:ext>
            </a:extLst>
          </p:cNvPr>
          <p:cNvSpPr txBox="1"/>
          <p:nvPr/>
        </p:nvSpPr>
        <p:spPr>
          <a:xfrm>
            <a:off x="5026325" y="5702060"/>
            <a:ext cx="6970142"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t>Shad </a:t>
            </a:r>
            <a:r>
              <a:rPr lang="en-US" sz="2400" b="1" err="1"/>
              <a:t>Meshad</a:t>
            </a:r>
            <a:r>
              <a:rPr lang="en-US" sz="2400" b="1"/>
              <a:t>, founder, National Veterans Foundation</a:t>
            </a:r>
            <a:endParaRPr lang="en-US" sz="2400" b="1">
              <a:cs typeface="Calibri"/>
            </a:endParaRPr>
          </a:p>
        </p:txBody>
      </p:sp>
    </p:spTree>
    <p:extLst>
      <p:ext uri="{BB962C8B-B14F-4D97-AF65-F5344CB8AC3E}">
        <p14:creationId xmlns:p14="http://schemas.microsoft.com/office/powerpoint/2010/main" val="142913166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text, road, outdoor, sign&#10;&#10;Description automatically generated">
            <a:extLst>
              <a:ext uri="{FF2B5EF4-FFF2-40B4-BE49-F238E27FC236}">
                <a16:creationId xmlns:a16="http://schemas.microsoft.com/office/drawing/2014/main" id="{9F7C084A-2DE3-EC72-9324-B49705CD82DF}"/>
              </a:ext>
            </a:extLst>
          </p:cNvPr>
          <p:cNvPicPr>
            <a:picLocks noGrp="1" noChangeAspect="1"/>
          </p:cNvPicPr>
          <p:nvPr>
            <p:ph idx="1"/>
          </p:nvPr>
        </p:nvPicPr>
        <p:blipFill rotWithShape="1">
          <a:blip r:embed="rId2"/>
          <a:srcRect r="21605" b="9092"/>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1CCC0A-61B3-2262-368B-278CB7DDCD4A}"/>
              </a:ext>
            </a:extLst>
          </p:cNvPr>
          <p:cNvSpPr>
            <a:spLocks noGrp="1"/>
          </p:cNvSpPr>
          <p:nvPr>
            <p:ph type="title"/>
          </p:nvPr>
        </p:nvSpPr>
        <p:spPr>
          <a:xfrm>
            <a:off x="155434" y="748225"/>
            <a:ext cx="5034030" cy="621504"/>
          </a:xfrm>
          <a:solidFill>
            <a:schemeClr val="bg2"/>
          </a:solidFill>
        </p:spPr>
        <p:txBody>
          <a:bodyPr vert="horz" lIns="91440" tIns="45720" rIns="91440" bIns="45720" rtlCol="0" anchor="b">
            <a:normAutofit/>
          </a:bodyPr>
          <a:lstStyle/>
          <a:p>
            <a:r>
              <a:rPr lang="en-US" sz="2800">
                <a:solidFill>
                  <a:schemeClr val="tx1"/>
                </a:solidFill>
                <a:latin typeface="+mj-lt"/>
              </a:rPr>
              <a:t>Engaging the Veteran Community</a:t>
            </a:r>
            <a:endParaRPr lang="en-US" sz="2800">
              <a:solidFill>
                <a:schemeClr val="tx1"/>
              </a:solidFill>
              <a:latin typeface="+mj-lt"/>
              <a:cs typeface="Calibri Light"/>
            </a:endParaRP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6CBB7C1A-B7D9-F163-8802-67767C4B5962}"/>
              </a:ext>
            </a:extLst>
          </p:cNvPr>
          <p:cNvSpPr txBox="1"/>
          <p:nvPr/>
        </p:nvSpPr>
        <p:spPr>
          <a:xfrm>
            <a:off x="97924" y="1553488"/>
            <a:ext cx="5408604" cy="4558729"/>
          </a:xfrm>
          <a:prstGeom prst="rect">
            <a:avLst/>
          </a:prstGeom>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285750" indent="-228600">
              <a:lnSpc>
                <a:spcPct val="90000"/>
              </a:lnSpc>
              <a:spcAft>
                <a:spcPts val="600"/>
              </a:spcAft>
              <a:buFont typeface="Arial" panose="020B0604020202020204" pitchFamily="34" charset="0"/>
              <a:buChar char="•"/>
            </a:pPr>
            <a:r>
              <a:rPr lang="en-US" sz="2000"/>
              <a:t>To honor this section of the mural, Metro will engage the services of an arts organization to work with the veteran community on a Veterans Legacy Art Project. </a:t>
            </a:r>
            <a:endParaRPr lang="en-US" sz="2000">
              <a:cs typeface="Calibri"/>
            </a:endParaRPr>
          </a:p>
          <a:p>
            <a:pPr marL="285750" indent="-228600">
              <a:lnSpc>
                <a:spcPct val="90000"/>
              </a:lnSpc>
              <a:spcAft>
                <a:spcPts val="600"/>
              </a:spcAft>
              <a:buFont typeface="Arial" panose="020B0604020202020204" pitchFamily="34" charset="0"/>
              <a:buChar char="•"/>
            </a:pPr>
            <a:r>
              <a:rPr lang="en-US" sz="2000"/>
              <a:t>Veterans will participate throughout the design process that will lead to a mosaic mural to be installed across the street from the original.</a:t>
            </a:r>
            <a:endParaRPr lang="en-US" sz="2000">
              <a:cs typeface="Calibri"/>
            </a:endParaRPr>
          </a:p>
          <a:p>
            <a:pPr marL="285750" indent="-228600">
              <a:lnSpc>
                <a:spcPct val="90000"/>
              </a:lnSpc>
              <a:spcAft>
                <a:spcPts val="600"/>
              </a:spcAft>
              <a:buFont typeface="Arial" panose="020B0604020202020204" pitchFamily="34" charset="0"/>
              <a:buChar char="•"/>
            </a:pPr>
            <a:r>
              <a:rPr lang="en-US" sz="2000"/>
              <a:t>Final design will be determined with veteran involvement and input. </a:t>
            </a:r>
            <a:endParaRPr lang="en-US" sz="2000">
              <a:cs typeface="Calibri"/>
            </a:endParaRPr>
          </a:p>
          <a:p>
            <a:pPr marL="285750" indent="-228600">
              <a:lnSpc>
                <a:spcPct val="90000"/>
              </a:lnSpc>
              <a:spcAft>
                <a:spcPts val="600"/>
              </a:spcAft>
              <a:buFont typeface="Arial" panose="020B0604020202020204" pitchFamily="34" charset="0"/>
              <a:buChar char="•"/>
            </a:pPr>
            <a:r>
              <a:rPr lang="en-US" sz="2000"/>
              <a:t>Outreach and Engagement scheduled for 2024.</a:t>
            </a:r>
            <a:endParaRPr lang="en-US" sz="2000">
              <a:cs typeface="Calibri"/>
            </a:endParaRPr>
          </a:p>
          <a:p>
            <a:pPr marL="285750" indent="-228600">
              <a:lnSpc>
                <a:spcPct val="90000"/>
              </a:lnSpc>
              <a:spcAft>
                <a:spcPts val="600"/>
              </a:spcAft>
              <a:buFont typeface="Arial" panose="020B0604020202020204" pitchFamily="34" charset="0"/>
              <a:buChar char="•"/>
            </a:pPr>
            <a:r>
              <a:rPr lang="en-US" sz="2000"/>
              <a:t>Removal of mural wall scheduled for 2025.</a:t>
            </a:r>
            <a:br>
              <a:rPr lang="en-US" sz="2000"/>
            </a:br>
            <a:endParaRPr lang="en-US" sz="2000">
              <a:cs typeface="Calibri"/>
            </a:endParaRPr>
          </a:p>
          <a:p>
            <a:pPr marL="285750" indent="-228600">
              <a:lnSpc>
                <a:spcPct val="90000"/>
              </a:lnSpc>
              <a:spcAft>
                <a:spcPts val="600"/>
              </a:spcAft>
              <a:buFont typeface="Arial" panose="020B0604020202020204" pitchFamily="34" charset="0"/>
              <a:buChar char="•"/>
            </a:pPr>
            <a:endParaRPr lang="en-US" sz="2000">
              <a:cs typeface="Calibri"/>
            </a:endParaRPr>
          </a:p>
        </p:txBody>
      </p:sp>
    </p:spTree>
    <p:extLst>
      <p:ext uri="{BB962C8B-B14F-4D97-AF65-F5344CB8AC3E}">
        <p14:creationId xmlns:p14="http://schemas.microsoft.com/office/powerpoint/2010/main" val="28600893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434504" y="1575781"/>
            <a:ext cx="5061114" cy="4093428"/>
          </a:xfrm>
          <a:prstGeom prst="rect">
            <a:avLst/>
          </a:prstGeom>
        </p:spPr>
        <p:txBody>
          <a:bodyPr wrap="square" lIns="91440" tIns="45720" rIns="91440" bIns="45720" anchor="t">
            <a:spAutoFit/>
          </a:bodyPr>
          <a:lstStyle/>
          <a:p>
            <a:pPr>
              <a:defRPr/>
            </a:pPr>
            <a:endParaRPr lang="en-US" sz="2000">
              <a:ea typeface="+mn-lt"/>
              <a:cs typeface="Arial"/>
            </a:endParaRPr>
          </a:p>
          <a:p>
            <a:pPr>
              <a:defRPr/>
            </a:pPr>
            <a:r>
              <a:rPr lang="en-US" sz="2000">
                <a:ea typeface="+mn-lt"/>
                <a:cs typeface="+mn-lt"/>
              </a:rPr>
              <a:t>Eat Shop Play has highlighted local  businesses along the Purple Line Extension project in Koreatown, Miracle Mile, Beverly Hills, Century City, and Westwood, especially eateries and specialty businesses operating pick-up and delivery during the past months.</a:t>
            </a:r>
            <a:endParaRPr lang="en-US"/>
          </a:p>
          <a:p>
            <a:pPr>
              <a:defRPr/>
            </a:pPr>
            <a:endParaRPr lang="en-US" sz="2000">
              <a:ea typeface="+mn-lt"/>
              <a:cs typeface="+mn-lt"/>
            </a:endParaRPr>
          </a:p>
          <a:p>
            <a:pPr>
              <a:defRPr/>
            </a:pPr>
            <a:r>
              <a:rPr lang="en-US" sz="2000">
                <a:ea typeface="+mn-lt"/>
                <a:cs typeface="+mn-lt"/>
              </a:rPr>
              <a:t>The Eat Shop Play program continues supporting local businesses as construction progresses by promoting them through regular social media posts and newsletters.</a:t>
            </a: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mc:AlternateContent xmlns:mc="http://schemas.openxmlformats.org/markup-compatibility/2006" xmlns:p14="http://schemas.microsoft.com/office/powerpoint/2010/main">
        <mc:Choice Requires="p14">
          <p:contentPart p14:bwMode="auto" r:id="rId2">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xmlns="">
          <p:pic>
            <p:nvPicPr>
              <p:cNvPr id="6" name="Ink 5">
                <a:extLst>
                  <a:ext uri="{FF2B5EF4-FFF2-40B4-BE49-F238E27FC236}">
                    <a16:creationId xmlns:a16="http://schemas.microsoft.com/office/drawing/2014/main" id="{25EF10C4-FD4C-4DAA-AF8F-72AF29B43F98}"/>
                  </a:ext>
                </a:extLst>
              </p:cNvPr>
              <p:cNvPicPr/>
              <p:nvPr/>
            </p:nvPicPr>
            <p:blipFill>
              <a:blip r:embed="rId3"/>
              <a:stretch>
                <a:fillRect/>
              </a:stretch>
            </p:blipFill>
            <p:spPr>
              <a:xfrm>
                <a:off x="9664732" y="200220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xmlns="">
          <p:pic>
            <p:nvPicPr>
              <p:cNvPr id="7" name="Ink 6">
                <a:extLst>
                  <a:ext uri="{FF2B5EF4-FFF2-40B4-BE49-F238E27FC236}">
                    <a16:creationId xmlns:a16="http://schemas.microsoft.com/office/drawing/2014/main" id="{46673DCE-4123-454F-B551-19B29097218B}"/>
                  </a:ext>
                </a:extLst>
              </p:cNvPr>
              <p:cNvPicPr/>
              <p:nvPr/>
            </p:nvPicPr>
            <p:blipFill>
              <a:blip r:embed="rId3"/>
              <a:stretch>
                <a:fillRect/>
              </a:stretch>
            </p:blipFill>
            <p:spPr>
              <a:xfrm>
                <a:off x="9641692" y="198492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xmlns="">
          <p:pic>
            <p:nvPicPr>
              <p:cNvPr id="8" name="Ink 7">
                <a:extLst>
                  <a:ext uri="{FF2B5EF4-FFF2-40B4-BE49-F238E27FC236}">
                    <a16:creationId xmlns:a16="http://schemas.microsoft.com/office/drawing/2014/main" id="{773AF438-08F2-4558-85AD-65E6FFDBB8F4}"/>
                  </a:ext>
                </a:extLst>
              </p:cNvPr>
              <p:cNvPicPr/>
              <p:nvPr/>
            </p:nvPicPr>
            <p:blipFill>
              <a:blip r:embed="rId3"/>
              <a:stretch>
                <a:fillRect/>
              </a:stretch>
            </p:blipFill>
            <p:spPr>
              <a:xfrm>
                <a:off x="9693532" y="190464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xmlns="">
          <p:pic>
            <p:nvPicPr>
              <p:cNvPr id="9" name="Ink 8">
                <a:extLst>
                  <a:ext uri="{FF2B5EF4-FFF2-40B4-BE49-F238E27FC236}">
                    <a16:creationId xmlns:a16="http://schemas.microsoft.com/office/drawing/2014/main" id="{66D6226D-1C91-446D-AB84-4A1ED7FC1B06}"/>
                  </a:ext>
                </a:extLst>
              </p:cNvPr>
              <p:cNvPicPr/>
              <p:nvPr/>
            </p:nvPicPr>
            <p:blipFill>
              <a:blip r:embed="rId7"/>
              <a:stretch>
                <a:fillRect/>
              </a:stretch>
            </p:blipFill>
            <p:spPr>
              <a:xfrm>
                <a:off x="9655732" y="20641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xmlns="">
          <p:pic>
            <p:nvPicPr>
              <p:cNvPr id="12" name="Ink 11">
                <a:extLst>
                  <a:ext uri="{FF2B5EF4-FFF2-40B4-BE49-F238E27FC236}">
                    <a16:creationId xmlns:a16="http://schemas.microsoft.com/office/drawing/2014/main" id="{99EDB09F-D7CE-44FA-AA1C-1F256AA2B7A2}"/>
                  </a:ext>
                </a:extLst>
              </p:cNvPr>
              <p:cNvPicPr/>
              <p:nvPr/>
            </p:nvPicPr>
            <p:blipFill>
              <a:blip r:embed="rId9"/>
              <a:stretch>
                <a:fillRect/>
              </a:stretch>
            </p:blipFill>
            <p:spPr>
              <a:xfrm>
                <a:off x="9637192" y="1828325"/>
                <a:ext cx="252359"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xmlns="">
          <p:pic>
            <p:nvPicPr>
              <p:cNvPr id="14" name="Ink 13">
                <a:extLst>
                  <a:ext uri="{FF2B5EF4-FFF2-40B4-BE49-F238E27FC236}">
                    <a16:creationId xmlns:a16="http://schemas.microsoft.com/office/drawing/2014/main" id="{FC5A4DB3-E9C5-469B-BE36-9B8E2A99A81F}"/>
                  </a:ext>
                </a:extLst>
              </p:cNvPr>
              <p:cNvPicPr/>
              <p:nvPr/>
            </p:nvPicPr>
            <p:blipFill>
              <a:blip r:embed="rId11"/>
              <a:stretch>
                <a:fillRect/>
              </a:stretch>
            </p:blipFill>
            <p:spPr>
              <a:xfrm>
                <a:off x="6757012" y="1793045"/>
                <a:ext cx="23112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xmlns="">
          <p:pic>
            <p:nvPicPr>
              <p:cNvPr id="15" name="Ink 14">
                <a:extLst>
                  <a:ext uri="{FF2B5EF4-FFF2-40B4-BE49-F238E27FC236}">
                    <a16:creationId xmlns:a16="http://schemas.microsoft.com/office/drawing/2014/main" id="{78F27DF4-C507-4D36-BEE6-FC56D475CA9B}"/>
                  </a:ext>
                </a:extLst>
              </p:cNvPr>
              <p:cNvPicPr/>
              <p:nvPr/>
            </p:nvPicPr>
            <p:blipFill>
              <a:blip r:embed="rId7"/>
              <a:stretch>
                <a:fillRect/>
              </a:stretch>
            </p:blipFill>
            <p:spPr>
              <a:xfrm>
                <a:off x="4002652" y="7671485"/>
                <a:ext cx="126000" cy="126000"/>
              </a:xfrm>
              <a:prstGeom prst="rect">
                <a:avLst/>
              </a:prstGeom>
            </p:spPr>
          </p:pic>
        </mc:Fallback>
      </mc:AlternateContent>
      <p:pic>
        <p:nvPicPr>
          <p:cNvPr id="20" name="Picture 20">
            <a:extLst>
              <a:ext uri="{FF2B5EF4-FFF2-40B4-BE49-F238E27FC236}">
                <a16:creationId xmlns:a16="http://schemas.microsoft.com/office/drawing/2014/main" id="{CA4F9478-55BE-4065-BCF9-52A49D4FC91F}"/>
              </a:ext>
            </a:extLst>
          </p:cNvPr>
          <p:cNvPicPr>
            <a:picLocks noChangeAspect="1"/>
          </p:cNvPicPr>
          <p:nvPr/>
        </p:nvPicPr>
        <p:blipFill>
          <a:blip r:embed="rId13"/>
          <a:stretch>
            <a:fillRect/>
          </a:stretch>
        </p:blipFill>
        <p:spPr>
          <a:xfrm>
            <a:off x="6519541" y="1577206"/>
            <a:ext cx="5211519" cy="4783477"/>
          </a:xfrm>
          <a:prstGeom prst="rect">
            <a:avLst/>
          </a:prstGeom>
        </p:spPr>
      </p:pic>
      <p:sp>
        <p:nvSpPr>
          <p:cNvPr id="17" name="Rectangle 16">
            <a:extLst>
              <a:ext uri="{FF2B5EF4-FFF2-40B4-BE49-F238E27FC236}">
                <a16:creationId xmlns:a16="http://schemas.microsoft.com/office/drawing/2014/main" id="{D8CD77C2-2753-4BA9-ABD8-E87A9B47AE50}"/>
              </a:ext>
            </a:extLst>
          </p:cNvPr>
          <p:cNvSpPr/>
          <p:nvPr/>
        </p:nvSpPr>
        <p:spPr>
          <a:xfrm>
            <a:off x="2805" y="3266"/>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5" name="Picture 24">
            <a:extLst>
              <a:ext uri="{FF2B5EF4-FFF2-40B4-BE49-F238E27FC236}">
                <a16:creationId xmlns:a16="http://schemas.microsoft.com/office/drawing/2014/main" id="{677F4289-1BB4-4B48-ADD9-6D563803AC09}"/>
              </a:ext>
            </a:extLst>
          </p:cNvPr>
          <p:cNvPicPr>
            <a:picLocks noChangeAspect="1"/>
          </p:cNvPicPr>
          <p:nvPr/>
        </p:nvPicPr>
        <p:blipFill rotWithShape="1">
          <a:blip r:embed="rId14"/>
          <a:srcRect r="992"/>
          <a:stretch/>
        </p:blipFill>
        <p:spPr>
          <a:xfrm>
            <a:off x="433897" y="106283"/>
            <a:ext cx="7086235" cy="1342331"/>
          </a:xfrm>
          <a:prstGeom prst="rect">
            <a:avLst/>
          </a:prstGeom>
        </p:spPr>
      </p:pic>
      <p:pic>
        <p:nvPicPr>
          <p:cNvPr id="27" name="Picture 26" descr="Logo&#10;&#10;Description automatically generated">
            <a:extLst>
              <a:ext uri="{FF2B5EF4-FFF2-40B4-BE49-F238E27FC236}">
                <a16:creationId xmlns:a16="http://schemas.microsoft.com/office/drawing/2014/main" id="{372771AC-C62E-4CCC-8923-CDC49865CDFC}"/>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57001264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A5378AD7-AADA-4FE8-B93B-12A4F886760F}"/>
              </a:ext>
            </a:extLst>
          </p:cNvPr>
          <p:cNvSpPr/>
          <p:nvPr/>
        </p:nvSpPr>
        <p:spPr>
          <a:xfrm>
            <a:off x="709189" y="2496726"/>
            <a:ext cx="5046152" cy="1107996"/>
          </a:xfrm>
          <a:prstGeom prst="rect">
            <a:avLst/>
          </a:prstGeom>
        </p:spPr>
        <p:txBody>
          <a:bodyPr wrap="square" lIns="91440" tIns="45720" rIns="91440" bIns="45720" anchor="t">
            <a:spAutoFit/>
          </a:bodyPr>
          <a:lstStyle/>
          <a:p>
            <a:pPr lvl="0">
              <a:defRPr/>
            </a:pPr>
            <a:endParaRPr lang="en-US" sz="2400">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ScalaSansLF-Regular"/>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ＭＳ Ｐゴシック"/>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99A4089E-FB70-4F69-B970-2E5BA06158D1}"/>
              </a:ext>
            </a:extLst>
          </p:cNvPr>
          <p:cNvPicPr>
            <a:picLocks noChangeAspect="1"/>
          </p:cNvPicPr>
          <p:nvPr/>
        </p:nvPicPr>
        <p:blipFill rotWithShape="1">
          <a:blip r:embed="rId2">
            <a:extLst>
              <a:ext uri="{28A0092B-C50C-407E-A947-70E740481C1C}">
                <a14:useLocalDpi xmlns:a14="http://schemas.microsoft.com/office/drawing/2010/main" val="0"/>
              </a:ext>
            </a:extLst>
          </a:blip>
          <a:srcRect l="1793" t="13373" r="1375" b="22116"/>
          <a:stretch/>
        </p:blipFill>
        <p:spPr>
          <a:xfrm>
            <a:off x="648585" y="0"/>
            <a:ext cx="6911163" cy="1420355"/>
          </a:xfrm>
          <a:prstGeom prst="rect">
            <a:avLst/>
          </a:prstGeom>
        </p:spPr>
      </p:pic>
      <mc:AlternateContent xmlns:mc="http://schemas.openxmlformats.org/markup-compatibility/2006" xmlns:p14="http://schemas.microsoft.com/office/powerpoint/2010/main">
        <mc:Choice Requires="p14">
          <p:contentPart p14:bwMode="auto" r:id="rId3">
            <p14:nvContentPartPr>
              <p14:cNvPr id="6" name="Ink 5">
                <a:extLst>
                  <a:ext uri="{FF2B5EF4-FFF2-40B4-BE49-F238E27FC236}">
                    <a16:creationId xmlns:a16="http://schemas.microsoft.com/office/drawing/2014/main" id="{25EF10C4-FD4C-4DAA-AF8F-72AF29B43F98}"/>
                  </a:ext>
                </a:extLst>
              </p14:cNvPr>
              <p14:cNvContentPartPr/>
              <p14:nvPr/>
            </p14:nvContentPartPr>
            <p14:xfrm>
              <a:off x="9718732" y="2110205"/>
              <a:ext cx="360" cy="360"/>
            </p14:xfrm>
          </p:contentPart>
        </mc:Choice>
        <mc:Fallback xmlns="">
          <p:pic>
            <p:nvPicPr>
              <p:cNvPr id="6" name="Ink 5">
                <a:extLst>
                  <a:ext uri="{FF2B5EF4-FFF2-40B4-BE49-F238E27FC236}">
                    <a16:creationId xmlns:a16="http://schemas.microsoft.com/office/drawing/2014/main" id="{25EF10C4-FD4C-4DAA-AF8F-72AF29B43F98}"/>
                  </a:ext>
                </a:extLst>
              </p:cNvPr>
              <p:cNvPicPr/>
              <p:nvPr/>
            </p:nvPicPr>
            <p:blipFill>
              <a:blip r:embed="rId4"/>
              <a:stretch>
                <a:fillRect/>
              </a:stretch>
            </p:blipFill>
            <p:spPr>
              <a:xfrm>
                <a:off x="9664732" y="200220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7" name="Ink 6">
                <a:extLst>
                  <a:ext uri="{FF2B5EF4-FFF2-40B4-BE49-F238E27FC236}">
                    <a16:creationId xmlns:a16="http://schemas.microsoft.com/office/drawing/2014/main" id="{46673DCE-4123-454F-B551-19B29097218B}"/>
                  </a:ext>
                </a:extLst>
              </p14:cNvPr>
              <p14:cNvContentPartPr/>
              <p14:nvPr/>
            </p14:nvContentPartPr>
            <p14:xfrm>
              <a:off x="9695692" y="2092925"/>
              <a:ext cx="360" cy="360"/>
            </p14:xfrm>
          </p:contentPart>
        </mc:Choice>
        <mc:Fallback xmlns="">
          <p:pic>
            <p:nvPicPr>
              <p:cNvPr id="7" name="Ink 6">
                <a:extLst>
                  <a:ext uri="{FF2B5EF4-FFF2-40B4-BE49-F238E27FC236}">
                    <a16:creationId xmlns:a16="http://schemas.microsoft.com/office/drawing/2014/main" id="{46673DCE-4123-454F-B551-19B29097218B}"/>
                  </a:ext>
                </a:extLst>
              </p:cNvPr>
              <p:cNvPicPr/>
              <p:nvPr/>
            </p:nvPicPr>
            <p:blipFill>
              <a:blip r:embed="rId4"/>
              <a:stretch>
                <a:fillRect/>
              </a:stretch>
            </p:blipFill>
            <p:spPr>
              <a:xfrm>
                <a:off x="9641692" y="198492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8" name="Ink 7">
                <a:extLst>
                  <a:ext uri="{FF2B5EF4-FFF2-40B4-BE49-F238E27FC236}">
                    <a16:creationId xmlns:a16="http://schemas.microsoft.com/office/drawing/2014/main" id="{773AF438-08F2-4558-85AD-65E6FFDBB8F4}"/>
                  </a:ext>
                </a:extLst>
              </p14:cNvPr>
              <p14:cNvContentPartPr/>
              <p14:nvPr/>
            </p14:nvContentPartPr>
            <p14:xfrm>
              <a:off x="9747532" y="2012645"/>
              <a:ext cx="360" cy="360"/>
            </p14:xfrm>
          </p:contentPart>
        </mc:Choice>
        <mc:Fallback xmlns="">
          <p:pic>
            <p:nvPicPr>
              <p:cNvPr id="8" name="Ink 7">
                <a:extLst>
                  <a:ext uri="{FF2B5EF4-FFF2-40B4-BE49-F238E27FC236}">
                    <a16:creationId xmlns:a16="http://schemas.microsoft.com/office/drawing/2014/main" id="{773AF438-08F2-4558-85AD-65E6FFDBB8F4}"/>
                  </a:ext>
                </a:extLst>
              </p:cNvPr>
              <p:cNvPicPr/>
              <p:nvPr/>
            </p:nvPicPr>
            <p:blipFill>
              <a:blip r:embed="rId4"/>
              <a:stretch>
                <a:fillRect/>
              </a:stretch>
            </p:blipFill>
            <p:spPr>
              <a:xfrm>
                <a:off x="9693532" y="1904645"/>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9" name="Ink 8">
                <a:extLst>
                  <a:ext uri="{FF2B5EF4-FFF2-40B4-BE49-F238E27FC236}">
                    <a16:creationId xmlns:a16="http://schemas.microsoft.com/office/drawing/2014/main" id="{66D6226D-1C91-446D-AB84-4A1ED7FC1B06}"/>
                  </a:ext>
                </a:extLst>
              </p14:cNvPr>
              <p14:cNvContentPartPr/>
              <p14:nvPr/>
            </p14:nvContentPartPr>
            <p14:xfrm>
              <a:off x="9718732" y="2127125"/>
              <a:ext cx="360" cy="360"/>
            </p14:xfrm>
          </p:contentPart>
        </mc:Choice>
        <mc:Fallback xmlns="">
          <p:pic>
            <p:nvPicPr>
              <p:cNvPr id="9" name="Ink 8">
                <a:extLst>
                  <a:ext uri="{FF2B5EF4-FFF2-40B4-BE49-F238E27FC236}">
                    <a16:creationId xmlns:a16="http://schemas.microsoft.com/office/drawing/2014/main" id="{66D6226D-1C91-446D-AB84-4A1ED7FC1B06}"/>
                  </a:ext>
                </a:extLst>
              </p:cNvPr>
              <p:cNvPicPr/>
              <p:nvPr/>
            </p:nvPicPr>
            <p:blipFill>
              <a:blip r:embed="rId8"/>
              <a:stretch>
                <a:fillRect/>
              </a:stretch>
            </p:blipFill>
            <p:spPr>
              <a:xfrm>
                <a:off x="9655732" y="2064125"/>
                <a:ext cx="126000" cy="1260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2" name="Ink 11">
                <a:extLst>
                  <a:ext uri="{FF2B5EF4-FFF2-40B4-BE49-F238E27FC236}">
                    <a16:creationId xmlns:a16="http://schemas.microsoft.com/office/drawing/2014/main" id="{99EDB09F-D7CE-44FA-AA1C-1F256AA2B7A2}"/>
                  </a:ext>
                </a:extLst>
              </p14:cNvPr>
              <p14:cNvContentPartPr/>
              <p14:nvPr/>
            </p14:nvContentPartPr>
            <p14:xfrm>
              <a:off x="9700372" y="1891325"/>
              <a:ext cx="126360" cy="329760"/>
            </p14:xfrm>
          </p:contentPart>
        </mc:Choice>
        <mc:Fallback xmlns="">
          <p:pic>
            <p:nvPicPr>
              <p:cNvPr id="12" name="Ink 11">
                <a:extLst>
                  <a:ext uri="{FF2B5EF4-FFF2-40B4-BE49-F238E27FC236}">
                    <a16:creationId xmlns:a16="http://schemas.microsoft.com/office/drawing/2014/main" id="{99EDB09F-D7CE-44FA-AA1C-1F256AA2B7A2}"/>
                  </a:ext>
                </a:extLst>
              </p:cNvPr>
              <p:cNvPicPr/>
              <p:nvPr/>
            </p:nvPicPr>
            <p:blipFill>
              <a:blip r:embed="rId10"/>
              <a:stretch>
                <a:fillRect/>
              </a:stretch>
            </p:blipFill>
            <p:spPr>
              <a:xfrm>
                <a:off x="9637192" y="1828325"/>
                <a:ext cx="252359" cy="4554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4" name="Ink 13">
                <a:extLst>
                  <a:ext uri="{FF2B5EF4-FFF2-40B4-BE49-F238E27FC236}">
                    <a16:creationId xmlns:a16="http://schemas.microsoft.com/office/drawing/2014/main" id="{FC5A4DB3-E9C5-469B-BE36-9B8E2A99A81F}"/>
                  </a:ext>
                </a:extLst>
              </p14:cNvPr>
              <p14:cNvContentPartPr/>
              <p14:nvPr/>
            </p14:nvContentPartPr>
            <p14:xfrm>
              <a:off x="6820012" y="1856045"/>
              <a:ext cx="105480" cy="243000"/>
            </p14:xfrm>
          </p:contentPart>
        </mc:Choice>
        <mc:Fallback xmlns="">
          <p:pic>
            <p:nvPicPr>
              <p:cNvPr id="14" name="Ink 13">
                <a:extLst>
                  <a:ext uri="{FF2B5EF4-FFF2-40B4-BE49-F238E27FC236}">
                    <a16:creationId xmlns:a16="http://schemas.microsoft.com/office/drawing/2014/main" id="{FC5A4DB3-E9C5-469B-BE36-9B8E2A99A81F}"/>
                  </a:ext>
                </a:extLst>
              </p:cNvPr>
              <p:cNvPicPr/>
              <p:nvPr/>
            </p:nvPicPr>
            <p:blipFill>
              <a:blip r:embed="rId12"/>
              <a:stretch>
                <a:fillRect/>
              </a:stretch>
            </p:blipFill>
            <p:spPr>
              <a:xfrm>
                <a:off x="6757012" y="1793045"/>
                <a:ext cx="231120" cy="368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5" name="Ink 14">
                <a:extLst>
                  <a:ext uri="{FF2B5EF4-FFF2-40B4-BE49-F238E27FC236}">
                    <a16:creationId xmlns:a16="http://schemas.microsoft.com/office/drawing/2014/main" id="{78F27DF4-C507-4D36-BEE6-FC56D475CA9B}"/>
                  </a:ext>
                </a:extLst>
              </p14:cNvPr>
              <p14:cNvContentPartPr/>
              <p14:nvPr/>
            </p14:nvContentPartPr>
            <p14:xfrm>
              <a:off x="4065652" y="7734485"/>
              <a:ext cx="360" cy="360"/>
            </p14:xfrm>
          </p:contentPart>
        </mc:Choice>
        <mc:Fallback xmlns="">
          <p:pic>
            <p:nvPicPr>
              <p:cNvPr id="15" name="Ink 14">
                <a:extLst>
                  <a:ext uri="{FF2B5EF4-FFF2-40B4-BE49-F238E27FC236}">
                    <a16:creationId xmlns:a16="http://schemas.microsoft.com/office/drawing/2014/main" id="{78F27DF4-C507-4D36-BEE6-FC56D475CA9B}"/>
                  </a:ext>
                </a:extLst>
              </p:cNvPr>
              <p:cNvPicPr/>
              <p:nvPr/>
            </p:nvPicPr>
            <p:blipFill>
              <a:blip r:embed="rId8"/>
              <a:stretch>
                <a:fillRect/>
              </a:stretch>
            </p:blipFill>
            <p:spPr>
              <a:xfrm>
                <a:off x="4002652" y="7671485"/>
                <a:ext cx="126000" cy="126000"/>
              </a:xfrm>
              <a:prstGeom prst="rect">
                <a:avLst/>
              </a:prstGeom>
            </p:spPr>
          </p:pic>
        </mc:Fallback>
      </mc:AlternateContent>
      <p:sp>
        <p:nvSpPr>
          <p:cNvPr id="3" name="TextBox 2">
            <a:extLst>
              <a:ext uri="{FF2B5EF4-FFF2-40B4-BE49-F238E27FC236}">
                <a16:creationId xmlns:a16="http://schemas.microsoft.com/office/drawing/2014/main" id="{09733734-32C0-4EBE-9F11-A84C1DAD07E2}"/>
              </a:ext>
            </a:extLst>
          </p:cNvPr>
          <p:cNvSpPr txBox="1"/>
          <p:nvPr/>
        </p:nvSpPr>
        <p:spPr>
          <a:xfrm>
            <a:off x="1107880" y="2055529"/>
            <a:ext cx="4002855"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ea typeface="+mn-lt"/>
                <a:cs typeface="+mn-lt"/>
              </a:rPr>
              <a:t>Kidsland</a:t>
            </a:r>
            <a:endParaRPr lang="en-US" b="1">
              <a:ea typeface="+mn-lt"/>
              <a:cs typeface="+mn-lt"/>
            </a:endParaRPr>
          </a:p>
          <a:p>
            <a:r>
              <a:rPr lang="en-US" sz="2000">
                <a:ea typeface="+mn-lt"/>
                <a:cs typeface="+mn-lt"/>
              </a:rPr>
              <a:t>3700 Wilshire Bl # 125</a:t>
            </a:r>
            <a:endParaRPr lang="en-US"/>
          </a:p>
          <a:p>
            <a:r>
              <a:rPr lang="en-US" sz="2000">
                <a:cs typeface="Segoe UI"/>
              </a:rPr>
              <a:t>​</a:t>
            </a:r>
            <a:br>
              <a:rPr lang="en-US" sz="2000">
                <a:cs typeface="Segoe UI"/>
              </a:rPr>
            </a:br>
            <a:r>
              <a:rPr lang="en-US" sz="2000">
                <a:cs typeface="Calibri"/>
              </a:rPr>
              <a:t>Everything you need in baby supplies and strollers in </a:t>
            </a:r>
            <a:r>
              <a:rPr lang="en-US" sz="2000">
                <a:cs typeface="Segoe UI"/>
              </a:rPr>
              <a:t>Koreatown</a:t>
            </a:r>
          </a:p>
          <a:p>
            <a:r>
              <a:rPr lang="en-US" sz="2000">
                <a:cs typeface="Segoe UI"/>
              </a:rPr>
              <a:t>Business hours:​</a:t>
            </a:r>
            <a:br>
              <a:rPr lang="en-US" sz="2000">
                <a:cs typeface="Segoe UI"/>
              </a:rPr>
            </a:br>
            <a:r>
              <a:rPr lang="en-US" sz="2000">
                <a:cs typeface="Segoe UI"/>
              </a:rPr>
              <a:t>Mon-Fri: 11am-5pm</a:t>
            </a:r>
            <a:endParaRPr lang="en-US"/>
          </a:p>
          <a:p>
            <a:r>
              <a:rPr lang="en-US" sz="2000">
                <a:cs typeface="Segoe UI"/>
              </a:rPr>
              <a:t>​</a:t>
            </a:r>
          </a:p>
          <a:p>
            <a:r>
              <a:rPr lang="en-US" sz="2000">
                <a:ea typeface="+mn-lt"/>
                <a:cs typeface="+mn-lt"/>
                <a:hlinkClick r:id="rId14"/>
              </a:rPr>
              <a:t>kidslandusa.com</a:t>
            </a:r>
            <a:endParaRPr lang="en-US"/>
          </a:p>
          <a:p>
            <a:r>
              <a:rPr lang="en-US" sz="2000">
                <a:ea typeface="+mn-lt"/>
                <a:cs typeface="+mn-lt"/>
              </a:rPr>
              <a:t>866.462.7715</a:t>
            </a:r>
            <a:endParaRPr lang="en-US"/>
          </a:p>
        </p:txBody>
      </p:sp>
      <p:pic>
        <p:nvPicPr>
          <p:cNvPr id="5" name="Picture 12">
            <a:extLst>
              <a:ext uri="{FF2B5EF4-FFF2-40B4-BE49-F238E27FC236}">
                <a16:creationId xmlns:a16="http://schemas.microsoft.com/office/drawing/2014/main" id="{138A4225-90BB-C403-279E-82E870BD34E3}"/>
              </a:ext>
            </a:extLst>
          </p:cNvPr>
          <p:cNvPicPr>
            <a:picLocks noChangeAspect="1"/>
          </p:cNvPicPr>
          <p:nvPr/>
        </p:nvPicPr>
        <p:blipFill>
          <a:blip r:embed="rId15"/>
          <a:stretch>
            <a:fillRect/>
          </a:stretch>
        </p:blipFill>
        <p:spPr>
          <a:xfrm>
            <a:off x="6464060" y="1611702"/>
            <a:ext cx="3948222" cy="3992524"/>
          </a:xfrm>
          <a:prstGeom prst="rect">
            <a:avLst/>
          </a:prstGeom>
        </p:spPr>
      </p:pic>
    </p:spTree>
    <p:extLst>
      <p:ext uri="{BB962C8B-B14F-4D97-AF65-F5344CB8AC3E}">
        <p14:creationId xmlns:p14="http://schemas.microsoft.com/office/powerpoint/2010/main" val="39690394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3"/>
          <a:srcRect r="992"/>
          <a:stretch/>
        </p:blipFill>
        <p:spPr>
          <a:xfrm>
            <a:off x="546093" y="-1239"/>
            <a:ext cx="7086235" cy="1428595"/>
          </a:xfrm>
          <a:prstGeom prst="rect">
            <a:avLst/>
          </a:prstGeom>
        </p:spPr>
      </p:pic>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312EF816-F6C1-45A9-9331-6F2C64EF696B}"/>
              </a:ext>
            </a:extLst>
          </p:cNvPr>
          <p:cNvPicPr>
            <a:picLocks noChangeAspect="1"/>
          </p:cNvPicPr>
          <p:nvPr/>
        </p:nvPicPr>
        <p:blipFill rotWithShape="1">
          <a:blip r:embed="rId4">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pic>
        <p:nvPicPr>
          <p:cNvPr id="6" name="Picture 7">
            <a:extLst>
              <a:ext uri="{FF2B5EF4-FFF2-40B4-BE49-F238E27FC236}">
                <a16:creationId xmlns:a16="http://schemas.microsoft.com/office/drawing/2014/main" id="{203A476F-05C9-4B84-A0A9-EA6D16AEB253}"/>
              </a:ext>
            </a:extLst>
          </p:cNvPr>
          <p:cNvPicPr>
            <a:picLocks noChangeAspect="1"/>
          </p:cNvPicPr>
          <p:nvPr/>
        </p:nvPicPr>
        <p:blipFill>
          <a:blip r:embed="rId5">
            <a:extLst>
              <a:ext uri="{28A0092B-C50C-407E-A947-70E740481C1C}">
                <a14:useLocalDpi xmlns:a14="http://schemas.microsoft.com/office/drawing/2010/main" val="0"/>
              </a:ext>
            </a:extLst>
          </a:blip>
          <a:srcRect t="9437" b="9437"/>
          <a:stretch/>
        </p:blipFill>
        <p:spPr>
          <a:xfrm>
            <a:off x="6323257" y="1782779"/>
            <a:ext cx="5478539" cy="4444471"/>
          </a:xfrm>
          <a:prstGeom prst="rect">
            <a:avLst/>
          </a:prstGeom>
        </p:spPr>
      </p:pic>
      <p:sp>
        <p:nvSpPr>
          <p:cNvPr id="8" name="TextBox 7">
            <a:extLst>
              <a:ext uri="{FF2B5EF4-FFF2-40B4-BE49-F238E27FC236}">
                <a16:creationId xmlns:a16="http://schemas.microsoft.com/office/drawing/2014/main" id="{FC26A544-75F5-42CA-B21C-D0908FE4A07B}"/>
              </a:ext>
            </a:extLst>
          </p:cNvPr>
          <p:cNvSpPr txBox="1"/>
          <p:nvPr/>
        </p:nvSpPr>
        <p:spPr>
          <a:xfrm>
            <a:off x="819447" y="2067273"/>
            <a:ext cx="4486404" cy="31700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ea typeface="+mn-lt"/>
                <a:cs typeface="Segoe UI"/>
              </a:rPr>
              <a:t>Pho Saigon Pearl</a:t>
            </a:r>
            <a:endParaRPr lang="en-US">
              <a:cs typeface="Calibri"/>
            </a:endParaRPr>
          </a:p>
          <a:p>
            <a:r>
              <a:rPr lang="en-US" sz="2000">
                <a:ea typeface="+mn-lt"/>
                <a:cs typeface="+mn-lt"/>
              </a:rPr>
              <a:t>519 S Fairfax Av</a:t>
            </a:r>
          </a:p>
          <a:p>
            <a:r>
              <a:rPr lang="en-US" sz="2000">
                <a:cs typeface="Segoe UI"/>
              </a:rPr>
              <a:t>​</a:t>
            </a:r>
            <a:br>
              <a:rPr lang="en-US" sz="2000">
                <a:cs typeface="Segoe UI"/>
              </a:rPr>
            </a:br>
            <a:r>
              <a:rPr lang="en-US" sz="2000">
                <a:cs typeface="Segoe UI"/>
              </a:rPr>
              <a:t>Delicious, fresh, and authentic Vietnamese cuisine in Miracle Mile</a:t>
            </a:r>
          </a:p>
          <a:p>
            <a:r>
              <a:rPr lang="en-US" sz="2000">
                <a:cs typeface="Segoe UI"/>
              </a:rPr>
              <a:t>Business hours​</a:t>
            </a:r>
            <a:br>
              <a:rPr lang="en-US" sz="2000">
                <a:cs typeface="Segoe UI"/>
              </a:rPr>
            </a:br>
            <a:r>
              <a:rPr lang="en-US" sz="2000">
                <a:cs typeface="Segoe UI"/>
              </a:rPr>
              <a:t>Open Daily 12-9pm</a:t>
            </a:r>
            <a:endParaRPr lang="en-US">
              <a:cs typeface="Calibri"/>
            </a:endParaRPr>
          </a:p>
          <a:p>
            <a:endParaRPr lang="en-US" sz="2000">
              <a:ea typeface="+mn-lt"/>
              <a:cs typeface="Segoe UI"/>
            </a:endParaRPr>
          </a:p>
          <a:p>
            <a:r>
              <a:rPr lang="en-US" sz="2000">
                <a:ea typeface="+mn-lt"/>
                <a:cs typeface="+mn-lt"/>
                <a:hlinkClick r:id="rId6"/>
              </a:rPr>
              <a:t>phosaigonpearl.com</a:t>
            </a:r>
            <a:endParaRPr lang="en-US" sz="2000">
              <a:ea typeface="+mn-lt"/>
              <a:cs typeface="+mn-lt"/>
            </a:endParaRPr>
          </a:p>
          <a:p>
            <a:r>
              <a:rPr lang="en-US" sz="2000">
                <a:ea typeface="+mn-lt"/>
                <a:cs typeface="+mn-lt"/>
              </a:rPr>
              <a:t>(323)930-8935</a:t>
            </a:r>
          </a:p>
        </p:txBody>
      </p:sp>
    </p:spTree>
    <p:extLst>
      <p:ext uri="{BB962C8B-B14F-4D97-AF65-F5344CB8AC3E}">
        <p14:creationId xmlns:p14="http://schemas.microsoft.com/office/powerpoint/2010/main" val="198740170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E99CF9-909B-4998-B89E-85D0F254790B}"/>
              </a:ext>
            </a:extLst>
          </p:cNvPr>
          <p:cNvPicPr>
            <a:picLocks noChangeAspect="1"/>
          </p:cNvPicPr>
          <p:nvPr/>
        </p:nvPicPr>
        <p:blipFill rotWithShape="1">
          <a:blip r:embed="rId3">
            <a:extLst>
              <a:ext uri="{28A0092B-C50C-407E-A947-70E740481C1C}">
                <a14:useLocalDpi xmlns:a14="http://schemas.microsoft.com/office/drawing/2010/main" val="0"/>
              </a:ext>
            </a:extLst>
          </a:blip>
          <a:srcRect l="2254" t="13506" r="1984" b="21660"/>
          <a:stretch/>
        </p:blipFill>
        <p:spPr>
          <a:xfrm>
            <a:off x="680484" y="0"/>
            <a:ext cx="6836735" cy="1427851"/>
          </a:xfrm>
          <a:prstGeom prst="rect">
            <a:avLst/>
          </a:prstGeom>
        </p:spPr>
      </p:pic>
      <p:sp>
        <p:nvSpPr>
          <p:cNvPr id="5" name="TextBox 4">
            <a:extLst>
              <a:ext uri="{FF2B5EF4-FFF2-40B4-BE49-F238E27FC236}">
                <a16:creationId xmlns:a16="http://schemas.microsoft.com/office/drawing/2014/main" id="{D74A926D-3A68-4A9D-96A7-7DA044222F83}"/>
              </a:ext>
            </a:extLst>
          </p:cNvPr>
          <p:cNvSpPr txBox="1"/>
          <p:nvPr/>
        </p:nvSpPr>
        <p:spPr>
          <a:xfrm>
            <a:off x="1456682" y="2055062"/>
            <a:ext cx="3885104"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Lazy Daisy</a:t>
            </a:r>
            <a:endParaRPr lang="en-US"/>
          </a:p>
          <a:p>
            <a:r>
              <a:rPr lang="en-US" sz="2000">
                <a:ea typeface="+mn-lt"/>
                <a:cs typeface="+mn-lt"/>
              </a:rPr>
              <a:t>155 S Robertson Bl</a:t>
            </a:r>
          </a:p>
          <a:p>
            <a:r>
              <a:rPr lang="en-US" sz="2000">
                <a:cs typeface="Segoe UI"/>
              </a:rPr>
              <a:t>​</a:t>
            </a:r>
            <a:br>
              <a:rPr lang="en-US" sz="2000">
                <a:cs typeface="Segoe UI"/>
              </a:rPr>
            </a:br>
            <a:r>
              <a:rPr lang="en-US" sz="2000">
                <a:cs typeface="Segoe UI"/>
              </a:rPr>
              <a:t>Delicious homestyle breakfast, brunch, and lunch in Beverly Hills</a:t>
            </a:r>
          </a:p>
          <a:p>
            <a:r>
              <a:rPr lang="en-US" sz="2000">
                <a:cs typeface="Segoe UI"/>
              </a:rPr>
              <a:t>Business hours​</a:t>
            </a:r>
            <a:br>
              <a:rPr lang="en-US" sz="2000">
                <a:cs typeface="Segoe UI"/>
              </a:rPr>
            </a:br>
            <a:r>
              <a:rPr lang="en-US" sz="2000">
                <a:ea typeface="+mn-lt"/>
                <a:cs typeface="+mn-lt"/>
              </a:rPr>
              <a:t>Mon - Fri: 7am - 5pm</a:t>
            </a:r>
          </a:p>
          <a:p>
            <a:r>
              <a:rPr lang="en-US" sz="2000">
                <a:ea typeface="+mn-lt"/>
                <a:cs typeface="+mn-lt"/>
              </a:rPr>
              <a:t>Sat - Sun: 7am - 4pm</a:t>
            </a:r>
            <a:endParaRPr lang="en-US"/>
          </a:p>
          <a:p>
            <a:r>
              <a:rPr lang="en-US" sz="2000">
                <a:cs typeface="Segoe UI"/>
              </a:rPr>
              <a:t>​</a:t>
            </a:r>
          </a:p>
          <a:p>
            <a:r>
              <a:rPr lang="en-US" sz="2000">
                <a:ea typeface="+mn-lt"/>
                <a:cs typeface="+mn-lt"/>
                <a:hlinkClick r:id="rId4"/>
              </a:rPr>
              <a:t>lazydaisybeverlyhills.com</a:t>
            </a:r>
            <a:endParaRPr lang="en-US" sz="2000">
              <a:ea typeface="+mn-lt"/>
              <a:cs typeface="+mn-lt"/>
            </a:endParaRPr>
          </a:p>
          <a:p>
            <a:r>
              <a:rPr lang="en-US" sz="2000">
                <a:ea typeface="+mn-lt"/>
                <a:cs typeface="+mn-lt"/>
              </a:rPr>
              <a:t>424.284.3387</a:t>
            </a:r>
            <a:endParaRPr lang="en-US"/>
          </a:p>
        </p:txBody>
      </p:sp>
      <p:pic>
        <p:nvPicPr>
          <p:cNvPr id="6" name="Picture 5">
            <a:extLst>
              <a:ext uri="{FF2B5EF4-FFF2-40B4-BE49-F238E27FC236}">
                <a16:creationId xmlns:a16="http://schemas.microsoft.com/office/drawing/2014/main" id="{99EB049D-6AF9-44D2-9E19-92B8ED3FE3EE}"/>
              </a:ext>
            </a:extLst>
          </p:cNvPr>
          <p:cNvPicPr>
            <a:picLocks noChangeAspect="1"/>
          </p:cNvPicPr>
          <p:nvPr/>
        </p:nvPicPr>
        <p:blipFill rotWithShape="1">
          <a:blip r:embed="rId5"/>
          <a:srcRect r="992"/>
          <a:stretch/>
        </p:blipFill>
        <p:spPr>
          <a:xfrm>
            <a:off x="546093" y="-1239"/>
            <a:ext cx="7086235" cy="1428595"/>
          </a:xfrm>
          <a:prstGeom prst="rect">
            <a:avLst/>
          </a:prstGeom>
        </p:spPr>
      </p:pic>
      <p:pic>
        <p:nvPicPr>
          <p:cNvPr id="3" name="Picture 7">
            <a:extLst>
              <a:ext uri="{FF2B5EF4-FFF2-40B4-BE49-F238E27FC236}">
                <a16:creationId xmlns:a16="http://schemas.microsoft.com/office/drawing/2014/main" id="{1D7E7D73-5684-4F25-88E3-D1C6F0CF9F5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568030" y="1754612"/>
            <a:ext cx="4628053" cy="4621626"/>
          </a:xfrm>
          <a:prstGeom prst="rect">
            <a:avLst/>
          </a:prstGeom>
        </p:spPr>
      </p:pic>
    </p:spTree>
    <p:extLst>
      <p:ext uri="{BB962C8B-B14F-4D97-AF65-F5344CB8AC3E}">
        <p14:creationId xmlns:p14="http://schemas.microsoft.com/office/powerpoint/2010/main" val="237799863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CA473961-C997-438D-828D-AF764EBEA25D}"/>
              </a:ext>
            </a:extLst>
          </p:cNvPr>
          <p:cNvPicPr>
            <a:picLocks noChangeAspect="1"/>
          </p:cNvPicPr>
          <p:nvPr/>
        </p:nvPicPr>
        <p:blipFill rotWithShape="1">
          <a:blip r:embed="rId2"/>
          <a:srcRect r="715"/>
          <a:stretch/>
        </p:blipFill>
        <p:spPr>
          <a:xfrm>
            <a:off x="564325" y="22059"/>
            <a:ext cx="6555554" cy="1403264"/>
          </a:xfrm>
          <a:prstGeom prst="rect">
            <a:avLst/>
          </a:prstGeom>
        </p:spPr>
      </p:pic>
      <p:pic>
        <p:nvPicPr>
          <p:cNvPr id="5" name="Picture 4">
            <a:extLst>
              <a:ext uri="{FF2B5EF4-FFF2-40B4-BE49-F238E27FC236}">
                <a16:creationId xmlns:a16="http://schemas.microsoft.com/office/drawing/2014/main" id="{6D2F7E05-EB51-4B10-AA17-00E9730DBED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68929" y="1715201"/>
            <a:ext cx="4618622" cy="4618622"/>
          </a:xfrm>
          <a:prstGeom prst="rect">
            <a:avLst/>
          </a:prstGeom>
        </p:spPr>
      </p:pic>
      <p:sp>
        <p:nvSpPr>
          <p:cNvPr id="3" name="TextBox 2">
            <a:extLst>
              <a:ext uri="{FF2B5EF4-FFF2-40B4-BE49-F238E27FC236}">
                <a16:creationId xmlns:a16="http://schemas.microsoft.com/office/drawing/2014/main" id="{EB6F18B0-CE86-43F0-8BC3-0517A209DD90}"/>
              </a:ext>
            </a:extLst>
          </p:cNvPr>
          <p:cNvSpPr txBox="1"/>
          <p:nvPr/>
        </p:nvSpPr>
        <p:spPr>
          <a:xfrm>
            <a:off x="1315292" y="1712452"/>
            <a:ext cx="4349303" cy="34778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cs typeface="Segoe UI"/>
              </a:rPr>
              <a:t>Craft Los Angeles</a:t>
            </a:r>
            <a:endParaRPr lang="en-US" sz="2000">
              <a:cs typeface="Segoe UI"/>
            </a:endParaRPr>
          </a:p>
          <a:p>
            <a:r>
              <a:rPr lang="en-US" sz="2000">
                <a:ea typeface="+mn-lt"/>
                <a:cs typeface="+mn-lt"/>
              </a:rPr>
              <a:t>10100 Constellation Bl</a:t>
            </a:r>
            <a:r>
              <a:rPr lang="en-US" sz="2000">
                <a:cs typeface="Segoe UI"/>
              </a:rPr>
              <a:t>​</a:t>
            </a:r>
            <a:br>
              <a:rPr lang="en-US" sz="2000">
                <a:cs typeface="Segoe UI"/>
              </a:rPr>
            </a:br>
            <a:endParaRPr lang="en-US" sz="2000">
              <a:cs typeface="Segoe UI"/>
            </a:endParaRPr>
          </a:p>
          <a:p>
            <a:r>
              <a:rPr lang="en-US" sz="2000">
                <a:cs typeface="Segoe UI"/>
              </a:rPr>
              <a:t>Seasonal farm-to-table New American food in Century City</a:t>
            </a:r>
          </a:p>
          <a:p>
            <a:r>
              <a:rPr lang="en-US" sz="2000">
                <a:cs typeface="Segoe UI"/>
              </a:rPr>
              <a:t>Business hours​</a:t>
            </a:r>
            <a:br>
              <a:rPr lang="en-US" sz="2000">
                <a:cs typeface="Segoe UI"/>
              </a:rPr>
            </a:br>
            <a:r>
              <a:rPr lang="en-US" sz="2000">
                <a:ea typeface="+mn-lt"/>
                <a:cs typeface="+mn-lt"/>
              </a:rPr>
              <a:t>Tue – Fri 11:30am -1:30pm, 5-9:30pm</a:t>
            </a:r>
          </a:p>
          <a:p>
            <a:r>
              <a:rPr lang="en-US" sz="2000">
                <a:cs typeface="Calibri"/>
              </a:rPr>
              <a:t>Saturday: 5-9:30pm</a:t>
            </a:r>
            <a:endParaRPr lang="en-US" sz="2000">
              <a:cs typeface="Segoe UI"/>
            </a:endParaRPr>
          </a:p>
          <a:p>
            <a:r>
              <a:rPr lang="en-US" sz="2000">
                <a:cs typeface="Segoe UI"/>
              </a:rPr>
              <a:t>​</a:t>
            </a:r>
          </a:p>
          <a:p>
            <a:r>
              <a:rPr lang="en-US" sz="2000">
                <a:ea typeface="+mn-lt"/>
                <a:cs typeface="+mn-lt"/>
                <a:hlinkClick r:id="rId4"/>
              </a:rPr>
              <a:t>www.craftlosangeles.com</a:t>
            </a:r>
            <a:endParaRPr lang="en-US" sz="2000">
              <a:ea typeface="+mn-lt"/>
              <a:cs typeface="+mn-lt"/>
            </a:endParaRPr>
          </a:p>
          <a:p>
            <a:r>
              <a:rPr lang="en-US" sz="2000">
                <a:ea typeface="+mn-lt"/>
                <a:cs typeface="+mn-lt"/>
              </a:rPr>
              <a:t>310.279.4180</a:t>
            </a:r>
            <a:endParaRPr lang="en-US"/>
          </a:p>
        </p:txBody>
      </p:sp>
    </p:spTree>
    <p:extLst>
      <p:ext uri="{BB962C8B-B14F-4D97-AF65-F5344CB8AC3E}">
        <p14:creationId xmlns:p14="http://schemas.microsoft.com/office/powerpoint/2010/main" val="246375805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0"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726F1586-05A7-46CC-AB1C-7B74846D904E}"/>
              </a:ext>
            </a:extLst>
          </p:cNvPr>
          <p:cNvPicPr>
            <a:picLocks noChangeAspect="1"/>
          </p:cNvPicPr>
          <p:nvPr/>
        </p:nvPicPr>
        <p:blipFill rotWithShape="1">
          <a:blip r:embed="rId3">
            <a:extLst>
              <a:ext uri="{28A0092B-C50C-407E-A947-70E740481C1C}">
                <a14:useLocalDpi xmlns:a14="http://schemas.microsoft.com/office/drawing/2010/main" val="0"/>
              </a:ext>
            </a:extLst>
          </a:blip>
          <a:srcRect t="8797" b="40565"/>
          <a:stretch/>
        </p:blipFill>
        <p:spPr>
          <a:xfrm>
            <a:off x="679141" y="20348"/>
            <a:ext cx="6689225" cy="1414657"/>
          </a:xfrm>
          <a:prstGeom prst="rect">
            <a:avLst/>
          </a:prstGeom>
        </p:spPr>
      </p:pic>
      <p:sp>
        <p:nvSpPr>
          <p:cNvPr id="3" name="TextBox 2">
            <a:extLst>
              <a:ext uri="{FF2B5EF4-FFF2-40B4-BE49-F238E27FC236}">
                <a16:creationId xmlns:a16="http://schemas.microsoft.com/office/drawing/2014/main" id="{5EE1E3AD-93AB-4774-BC54-2151D65ECE0A}"/>
              </a:ext>
            </a:extLst>
          </p:cNvPr>
          <p:cNvSpPr txBox="1"/>
          <p:nvPr/>
        </p:nvSpPr>
        <p:spPr>
          <a:xfrm>
            <a:off x="1132767" y="1952977"/>
            <a:ext cx="3601172"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err="1">
                <a:cs typeface="Segoe UI"/>
              </a:rPr>
              <a:t>Toranj</a:t>
            </a:r>
            <a:endParaRPr lang="en-US"/>
          </a:p>
          <a:p>
            <a:r>
              <a:rPr lang="en-US" sz="2000">
                <a:ea typeface="+mn-lt"/>
                <a:cs typeface="+mn-lt"/>
              </a:rPr>
              <a:t>10861 </a:t>
            </a:r>
            <a:r>
              <a:rPr lang="en-US" sz="2000" err="1">
                <a:ea typeface="+mn-lt"/>
                <a:cs typeface="+mn-lt"/>
              </a:rPr>
              <a:t>Lindbrook</a:t>
            </a:r>
            <a:r>
              <a:rPr lang="en-US" sz="2000">
                <a:ea typeface="+mn-lt"/>
                <a:cs typeface="+mn-lt"/>
              </a:rPr>
              <a:t> Dr</a:t>
            </a:r>
            <a:r>
              <a:rPr lang="en-US" sz="2000">
                <a:cs typeface="Segoe UI"/>
              </a:rPr>
              <a:t>​</a:t>
            </a:r>
          </a:p>
          <a:p>
            <a:br>
              <a:rPr lang="en-US" sz="2000">
                <a:cs typeface="Segoe UI"/>
              </a:rPr>
            </a:br>
            <a:r>
              <a:rPr lang="en-US" sz="2000"/>
              <a:t>Authentic Persian and Iranian food, stews, and kebabs</a:t>
            </a:r>
            <a:r>
              <a:rPr lang="en-US" sz="2000">
                <a:cs typeface="Segoe UI"/>
              </a:rPr>
              <a:t> in Westwood</a:t>
            </a:r>
            <a:endParaRPr lang="en-US"/>
          </a:p>
          <a:p>
            <a:endParaRPr lang="en-US" sz="2000">
              <a:cs typeface="Segoe UI"/>
            </a:endParaRPr>
          </a:p>
          <a:p>
            <a:r>
              <a:rPr lang="en-US" sz="2000">
                <a:cs typeface="Segoe UI"/>
              </a:rPr>
              <a:t>Business hours​</a:t>
            </a:r>
            <a:br>
              <a:rPr lang="en-US" sz="2000">
                <a:cs typeface="Segoe UI"/>
              </a:rPr>
            </a:br>
            <a:r>
              <a:rPr lang="en-US" sz="2000">
                <a:cs typeface="Segoe UI"/>
              </a:rPr>
              <a:t>Open Daily 11am-10pm</a:t>
            </a:r>
            <a:endParaRPr lang="en-US" sz="2000">
              <a:ea typeface="+mn-lt"/>
              <a:cs typeface="Segoe UI"/>
            </a:endParaRPr>
          </a:p>
          <a:p>
            <a:endParaRPr lang="en-US" sz="2000">
              <a:ea typeface="+mn-lt"/>
              <a:cs typeface="Segoe UI"/>
            </a:endParaRPr>
          </a:p>
          <a:p>
            <a:r>
              <a:rPr lang="en-US" sz="2000">
                <a:ea typeface="+mn-lt"/>
                <a:cs typeface="+mn-lt"/>
                <a:hlinkClick r:id="rId4"/>
              </a:rPr>
              <a:t>toranjrestaurant.com</a:t>
            </a:r>
            <a:endParaRPr lang="en-US" sz="2000">
              <a:ea typeface="+mn-lt"/>
              <a:cs typeface="+mn-lt"/>
            </a:endParaRPr>
          </a:p>
          <a:p>
            <a:r>
              <a:rPr lang="en-US" sz="2000">
                <a:ea typeface="+mn-lt"/>
                <a:cs typeface="+mn-lt"/>
              </a:rPr>
              <a:t>310.824.8188</a:t>
            </a:r>
            <a:endParaRPr lang="en-US"/>
          </a:p>
        </p:txBody>
      </p:sp>
      <p:pic>
        <p:nvPicPr>
          <p:cNvPr id="7" name="Picture 7">
            <a:extLst>
              <a:ext uri="{FF2B5EF4-FFF2-40B4-BE49-F238E27FC236}">
                <a16:creationId xmlns:a16="http://schemas.microsoft.com/office/drawing/2014/main" id="{A370B88E-90AD-4EB7-A90C-2150781784D2}"/>
              </a:ext>
            </a:extLst>
          </p:cNvPr>
          <p:cNvPicPr>
            <a:picLocks noChangeAspect="1"/>
          </p:cNvPicPr>
          <p:nvPr/>
        </p:nvPicPr>
        <p:blipFill rotWithShape="1">
          <a:blip r:embed="rId5">
            <a:extLst>
              <a:ext uri="{28A0092B-C50C-407E-A947-70E740481C1C}">
                <a14:useLocalDpi xmlns:a14="http://schemas.microsoft.com/office/drawing/2010/main" val="0"/>
              </a:ext>
            </a:extLst>
          </a:blip>
          <a:srcRect t="-693" b="-1305"/>
          <a:stretch/>
        </p:blipFill>
        <p:spPr>
          <a:xfrm>
            <a:off x="6257788" y="1952977"/>
            <a:ext cx="5105049" cy="4165594"/>
          </a:xfrm>
          <a:prstGeom prst="rect">
            <a:avLst/>
          </a:prstGeom>
        </p:spPr>
      </p:pic>
    </p:spTree>
    <p:extLst>
      <p:ext uri="{BB962C8B-B14F-4D97-AF65-F5344CB8AC3E}">
        <p14:creationId xmlns:p14="http://schemas.microsoft.com/office/powerpoint/2010/main" val="249953970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3"/>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prstClr val="white"/>
                </a:solidFill>
                <a:effectLst/>
                <a:uLnTx/>
                <a:uFillTx/>
                <a:latin typeface="Calibri" panose="020F0502020204030204"/>
                <a:ea typeface="+mn-ea"/>
                <a:cs typeface="+mn-cs"/>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1"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D009AFE8-8DEB-4415-8154-D032773192A4}"/>
              </a:ext>
            </a:extLst>
          </p:cNvPr>
          <p:cNvSpPr/>
          <p:nvPr/>
        </p:nvSpPr>
        <p:spPr>
          <a:xfrm>
            <a:off x="-18472" y="-8889"/>
            <a:ext cx="12219243" cy="144389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Picture 16">
            <a:extLst>
              <a:ext uri="{FF2B5EF4-FFF2-40B4-BE49-F238E27FC236}">
                <a16:creationId xmlns:a16="http://schemas.microsoft.com/office/drawing/2014/main" id="{912C552C-B445-4330-8FBD-6592EF493E37}"/>
              </a:ext>
            </a:extLst>
          </p:cNvPr>
          <p:cNvPicPr>
            <a:picLocks noChangeAspect="1"/>
          </p:cNvPicPr>
          <p:nvPr/>
        </p:nvPicPr>
        <p:blipFill rotWithShape="1">
          <a:blip r:embed="rId4"/>
          <a:srcRect r="992"/>
          <a:stretch/>
        </p:blipFill>
        <p:spPr>
          <a:xfrm>
            <a:off x="546093" y="-1239"/>
            <a:ext cx="7086235" cy="1342331"/>
          </a:xfrm>
          <a:prstGeom prst="rect">
            <a:avLst/>
          </a:prstGeom>
        </p:spPr>
      </p:pic>
      <p:sp>
        <p:nvSpPr>
          <p:cNvPr id="19" name="Rectangle 18">
            <a:extLst>
              <a:ext uri="{FF2B5EF4-FFF2-40B4-BE49-F238E27FC236}">
                <a16:creationId xmlns:a16="http://schemas.microsoft.com/office/drawing/2014/main" id="{A5378AD7-AADA-4FE8-B93B-12A4F886760F}"/>
              </a:ext>
            </a:extLst>
          </p:cNvPr>
          <p:cNvSpPr/>
          <p:nvPr/>
        </p:nvSpPr>
        <p:spPr>
          <a:xfrm>
            <a:off x="229066" y="2337483"/>
            <a:ext cx="6096000" cy="2923877"/>
          </a:xfrm>
          <a:prstGeom prst="rect">
            <a:avLst/>
          </a:prstGeom>
        </p:spPr>
        <p:txBody>
          <a:bodyPr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effectLst/>
                <a:uLnTx/>
                <a:uFillTx/>
                <a:latin typeface="Calibri" panose="020F0502020204030204"/>
                <a:ea typeface="+mn-ea"/>
                <a:cs typeface="Arial"/>
              </a:rPr>
              <a:t>Contact 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For more information on Eat Shop Play visit​</a:t>
            </a:r>
            <a:endParaRPr lang="en-US" sz="2000" b="0" i="0" u="none" strike="noStrike" kern="1200" cap="none" spc="0" normalizeH="0" baseline="0" noProof="0">
              <a:ln>
                <a:noFill/>
              </a:ln>
              <a:effectLst/>
              <a:uLnTx/>
              <a:uFillTx/>
              <a:latin typeface="Calibri" panose="020F0502020204030204"/>
              <a:cs typeface="Arial"/>
            </a:endParaRPr>
          </a:p>
          <a:p>
            <a:pPr>
              <a:defRPr/>
            </a:pPr>
            <a:r>
              <a:rPr lang="en-US" sz="2000" b="1">
                <a:latin typeface="Calibri" panose="020F0502020204030204"/>
                <a:cs typeface="Arial"/>
              </a:rPr>
              <a:t>  </a:t>
            </a:r>
            <a:r>
              <a:rPr kumimoji="0" lang="en-US" sz="2000" b="1" i="1" u="none" strike="noStrike" kern="1200" cap="none" spc="0" normalizeH="0" baseline="0" noProof="0">
                <a:ln>
                  <a:noFill/>
                </a:ln>
                <a:effectLst/>
                <a:uLnTx/>
                <a:uFillTx/>
                <a:latin typeface="Calibri" panose="020F0502020204030204"/>
                <a:ea typeface="+mn-ea"/>
                <a:cs typeface="Arial"/>
              </a:rPr>
              <a:t> metro.net/</a:t>
            </a:r>
            <a:r>
              <a:rPr kumimoji="0" lang="en-US" sz="2000" b="1" i="1" u="none" strike="noStrike" kern="1200" cap="none" spc="0" normalizeH="0" baseline="0" noProof="0" err="1">
                <a:ln>
                  <a:noFill/>
                </a:ln>
                <a:effectLst/>
                <a:uLnTx/>
                <a:uFillTx/>
                <a:latin typeface="Calibri" panose="020F0502020204030204"/>
                <a:ea typeface="+mn-ea"/>
                <a:cs typeface="Arial"/>
              </a:rPr>
              <a:t>eatshopplay</a:t>
            </a:r>
            <a:r>
              <a:rPr kumimoji="0" lang="en-US" sz="2000" b="1" i="0" u="none" strike="noStrike" kern="1200" cap="none" spc="0" normalizeH="0" baseline="0" noProof="0">
                <a:ln>
                  <a:noFill/>
                </a:ln>
                <a:effectLst/>
                <a:uLnTx/>
                <a:uFillTx/>
                <a:latin typeface="Calibri" panose="020F0502020204030204"/>
                <a:ea typeface="+mn-ea"/>
                <a:cs typeface="Arial"/>
              </a:rPr>
              <a:t> ​</a:t>
            </a:r>
            <a:endParaRPr lang="en-US" sz="2000" b="1" i="0" u="none" strike="noStrike" kern="1200" cap="none" spc="0" normalizeH="0" baseline="0" noProof="0">
              <a:ln>
                <a:noFill/>
              </a:ln>
              <a:effectLst/>
              <a:uLnTx/>
              <a:uFillTx/>
              <a:latin typeface="Calibri" panose="020F0502020204030204"/>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Calibri" panose="020F0502020204030204"/>
              <a:ea typeface="+mn-ea"/>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Calibri" panose="020F0502020204030204"/>
                <a:ea typeface="+mn-ea"/>
                <a:cs typeface="Arial"/>
              </a:rPr>
              <a:t>&gt; Send an email to </a:t>
            </a:r>
            <a:r>
              <a:rPr kumimoji="0" lang="en-US" sz="2000" b="1" u="none" strike="noStrike" kern="1200" cap="none" spc="0" normalizeH="0" baseline="0" noProof="0">
                <a:ln>
                  <a:noFill/>
                </a:ln>
                <a:effectLst/>
                <a:uLnTx/>
                <a:uFillTx/>
                <a:latin typeface="Calibri" panose="020F0502020204030204"/>
                <a:ea typeface="+mn-ea"/>
                <a:cs typeface="Arial"/>
              </a:rPr>
              <a:t>eatshopplay@metro.net</a:t>
            </a:r>
            <a:endParaRPr lang="en-US" sz="2000" b="1" u="none" strike="noStrike" kern="1200" cap="none" spc="0" normalizeH="0" baseline="0" noProof="0">
              <a:ln>
                <a:noFill/>
              </a:ln>
              <a:effectLst/>
              <a:uLnTx/>
              <a:uFillTx/>
              <a:latin typeface="Calibri" panose="020F0502020204030204"/>
              <a:cs typeface="Arial"/>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a:p>
            <a:pPr marL="800100" marR="0" lvl="1" indent="-342900" algn="l" defTabSz="914400" rtl="0" eaLnBrk="1" fontAlgn="auto" latinLnBrk="0" hangingPunct="1">
              <a:lnSpc>
                <a:spcPct val="100000"/>
              </a:lnSpc>
              <a:spcBef>
                <a:spcPts val="0"/>
              </a:spcBef>
              <a:spcAft>
                <a:spcPts val="0"/>
              </a:spcAft>
              <a:buClrTx/>
              <a:buSzTx/>
              <a:buFont typeface="ScalaSansLF-Regular" panose="02000503060000020004" pitchFamily="2" charset="0"/>
              <a:buChar char="&gt;"/>
              <a:tabLst/>
              <a:defRPr/>
            </a:pPr>
            <a:endParaRPr kumimoji="0" lang="en-US" sz="2400" b="0" i="0" u="none" strike="noStrike" kern="1200" cap="none" spc="0" normalizeH="0" baseline="0" noProof="0">
              <a:ln>
                <a:noFill/>
              </a:ln>
              <a:solidFill>
                <a:prstClr val="black"/>
              </a:solidFill>
              <a:effectLst/>
              <a:uLnTx/>
              <a:uFillTx/>
              <a:latin typeface="Calibri" panose="020F0502020204030204"/>
              <a:ea typeface="+mn-ea"/>
              <a:cs typeface="Arial"/>
            </a:endParaRPr>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F63A3B-78C7-47BE-AE5E-E10140E04643}" type="slidenum">
              <a:rPr kumimoji="0" lang="en-US" sz="1200" b="0" i="0" u="none" strike="noStrike" kern="1200" cap="none" spc="0" normalizeH="0" baseline="0" noProof="0" dirty="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E533F35F-42A7-4F62-B32E-17BB56B267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35708" y="2572375"/>
            <a:ext cx="5759243" cy="2688985"/>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Logo&#10;&#10;Description automatically generated">
            <a:extLst>
              <a:ext uri="{FF2B5EF4-FFF2-40B4-BE49-F238E27FC236}">
                <a16:creationId xmlns:a16="http://schemas.microsoft.com/office/drawing/2014/main" id="{29E268A4-51C0-2247-AE6E-4893BFE483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32638" y="-9293"/>
            <a:ext cx="5326065" cy="1428616"/>
          </a:xfrm>
          <a:prstGeom prst="rect">
            <a:avLst/>
          </a:prstGeom>
        </p:spPr>
      </p:pic>
      <p:pic>
        <p:nvPicPr>
          <p:cNvPr id="5" name="Picture 4" descr="Logo&#10;&#10;Description automatically generated">
            <a:extLst>
              <a:ext uri="{FF2B5EF4-FFF2-40B4-BE49-F238E27FC236}">
                <a16:creationId xmlns:a16="http://schemas.microsoft.com/office/drawing/2014/main" id="{8C888C50-2A45-4877-B71E-27F2CD27CF7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56" y="-13466"/>
            <a:ext cx="6348077" cy="1451220"/>
          </a:xfrm>
          <a:prstGeom prst="rect">
            <a:avLst/>
          </a:prstGeom>
        </p:spPr>
      </p:pic>
    </p:spTree>
    <p:extLst>
      <p:ext uri="{BB962C8B-B14F-4D97-AF65-F5344CB8AC3E}">
        <p14:creationId xmlns:p14="http://schemas.microsoft.com/office/powerpoint/2010/main" val="39093528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Business Interruption Fund (BIF) </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103</a:t>
            </a:fld>
            <a:endParaRPr lang="en-US"/>
          </a:p>
        </p:txBody>
      </p:sp>
      <p:pic>
        <p:nvPicPr>
          <p:cNvPr id="5" name="Picture 4">
            <a:extLst>
              <a:ext uri="{FF2B5EF4-FFF2-40B4-BE49-F238E27FC236}">
                <a16:creationId xmlns:a16="http://schemas.microsoft.com/office/drawing/2014/main" id="{2120C635-EAA4-44AF-8519-33E61B4AB5AC}"/>
              </a:ext>
            </a:extLst>
          </p:cNvPr>
          <p:cNvPicPr>
            <a:picLocks noChangeAspect="1"/>
          </p:cNvPicPr>
          <p:nvPr/>
        </p:nvPicPr>
        <p:blipFill rotWithShape="1">
          <a:blip r:embed="rId2"/>
          <a:srcRect t="17795"/>
          <a:stretch/>
        </p:blipFill>
        <p:spPr>
          <a:xfrm>
            <a:off x="1" y="898358"/>
            <a:ext cx="12192000" cy="5959642"/>
          </a:xfrm>
          <a:prstGeom prst="rect">
            <a:avLst/>
          </a:prstGeom>
        </p:spPr>
      </p:pic>
    </p:spTree>
    <p:extLst>
      <p:ext uri="{BB962C8B-B14F-4D97-AF65-F5344CB8AC3E}">
        <p14:creationId xmlns:p14="http://schemas.microsoft.com/office/powerpoint/2010/main" val="3266069801"/>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D986D-6627-5A4E-8B12-382F8AA9DC26}"/>
              </a:ext>
            </a:extLst>
          </p:cNvPr>
          <p:cNvSpPr>
            <a:spLocks noGrp="1"/>
          </p:cNvSpPr>
          <p:nvPr>
            <p:ph type="title"/>
          </p:nvPr>
        </p:nvSpPr>
        <p:spPr/>
        <p:txBody>
          <a:bodyPr/>
          <a:lstStyle/>
          <a:p>
            <a:r>
              <a:rPr lang="en-US"/>
              <a:t>Metro’s Business Interruption Fund</a:t>
            </a:r>
          </a:p>
        </p:txBody>
      </p:sp>
      <p:sp>
        <p:nvSpPr>
          <p:cNvPr id="3" name="Content Placeholder 2">
            <a:extLst>
              <a:ext uri="{FF2B5EF4-FFF2-40B4-BE49-F238E27FC236}">
                <a16:creationId xmlns:a16="http://schemas.microsoft.com/office/drawing/2014/main" id="{457B22F0-AB67-834F-93D8-583D6BA11C15}"/>
              </a:ext>
            </a:extLst>
          </p:cNvPr>
          <p:cNvSpPr>
            <a:spLocks noGrp="1"/>
          </p:cNvSpPr>
          <p:nvPr>
            <p:ph sz="half" idx="2"/>
          </p:nvPr>
        </p:nvSpPr>
        <p:spPr>
          <a:xfrm>
            <a:off x="838200" y="1287186"/>
            <a:ext cx="10903226" cy="4539456"/>
          </a:xfrm>
        </p:spPr>
        <p:txBody>
          <a:bodyPr>
            <a:normAutofit fontScale="25000" lnSpcReduction="20000"/>
          </a:bodyPr>
          <a:lstStyle/>
          <a:p>
            <a:pPr marL="0" indent="0" fontAlgn="base">
              <a:buNone/>
            </a:pPr>
            <a:r>
              <a:rPr lang="en-US" sz="10400" b="1"/>
              <a:t>BIF Information and Eligibility </a:t>
            </a:r>
          </a:p>
          <a:p>
            <a:pPr fontAlgn="base"/>
            <a:r>
              <a:rPr lang="en-US" sz="10400"/>
              <a:t>Financial assistance to small “mom &amp; pop” businesses with 25 or fewer full-time employees directly impacted by Metro Rail construction along three project areas​:</a:t>
            </a:r>
          </a:p>
          <a:p>
            <a:pPr lvl="1" fontAlgn="base"/>
            <a:r>
              <a:rPr lang="en-US" sz="10400"/>
              <a:t>Crenshaw/LAX Transit Project​</a:t>
            </a:r>
          </a:p>
          <a:p>
            <a:pPr lvl="1" fontAlgn="base"/>
            <a:r>
              <a:rPr lang="en-US" sz="10400"/>
              <a:t>Purple Line Extension, Sections 1, 2 &amp; 3​</a:t>
            </a:r>
          </a:p>
          <a:p>
            <a:pPr lvl="1" fontAlgn="base"/>
            <a:r>
              <a:rPr lang="en-US" sz="10400"/>
              <a:t>Regional Connector Project, Little Tokyo area &amp; 2nd/Broadway Segment*</a:t>
            </a:r>
          </a:p>
          <a:p>
            <a:pPr lvl="1" fontAlgn="base"/>
            <a:endParaRPr lang="en-US" sz="10400"/>
          </a:p>
          <a:p>
            <a:pPr fontAlgn="base"/>
            <a:r>
              <a:rPr lang="en-US" sz="10400"/>
              <a:t>Businesses must be located immediately adjacent to the rail corridor and meet other eligibility requirements​</a:t>
            </a:r>
          </a:p>
          <a:p>
            <a:pPr fontAlgn="base"/>
            <a:r>
              <a:rPr lang="en-US" sz="10400"/>
              <a:t>Grant amounts are determined by business revenue loss directly related to period of Metro construction disruption​</a:t>
            </a:r>
          </a:p>
          <a:p>
            <a:pPr fontAlgn="base"/>
            <a:r>
              <a:rPr lang="en-US" sz="10400"/>
              <a:t>Businesses may receive up to $50,000 per impact year</a:t>
            </a:r>
          </a:p>
          <a:p>
            <a:endParaRPr lang="en-US"/>
          </a:p>
        </p:txBody>
      </p:sp>
      <p:sp>
        <p:nvSpPr>
          <p:cNvPr id="6" name="TextBox 5">
            <a:extLst>
              <a:ext uri="{FF2B5EF4-FFF2-40B4-BE49-F238E27FC236}">
                <a16:creationId xmlns:a16="http://schemas.microsoft.com/office/drawing/2014/main" id="{936FEC96-2D6A-3B4B-BCED-C34C67DCABC5}"/>
              </a:ext>
            </a:extLst>
          </p:cNvPr>
          <p:cNvSpPr txBox="1"/>
          <p:nvPr/>
        </p:nvSpPr>
        <p:spPr>
          <a:xfrm>
            <a:off x="5522843" y="6067124"/>
            <a:ext cx="5830957" cy="584775"/>
          </a:xfrm>
          <a:prstGeom prst="rect">
            <a:avLst/>
          </a:prstGeom>
          <a:noFill/>
        </p:spPr>
        <p:txBody>
          <a:bodyPr wrap="square" rtlCol="0">
            <a:spAutoFit/>
          </a:bodyPr>
          <a:lstStyle/>
          <a:p>
            <a:r>
              <a:rPr lang="en-US" sz="1600"/>
              <a:t>*Segment eligibility based on full street closure with duration greater than six continuous months. Eligibility ended 6/30/17.​</a:t>
            </a:r>
          </a:p>
        </p:txBody>
      </p:sp>
    </p:spTree>
    <p:extLst>
      <p:ext uri="{BB962C8B-B14F-4D97-AF65-F5344CB8AC3E}">
        <p14:creationId xmlns:p14="http://schemas.microsoft.com/office/powerpoint/2010/main" val="3196810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105</a:t>
            </a:fld>
            <a:endParaRPr lang="en-US"/>
          </a:p>
        </p:txBody>
      </p:sp>
      <p:sp>
        <p:nvSpPr>
          <p:cNvPr id="11" name="Rectangle 10">
            <a:extLst>
              <a:ext uri="{FF2B5EF4-FFF2-40B4-BE49-F238E27FC236}">
                <a16:creationId xmlns:a16="http://schemas.microsoft.com/office/drawing/2014/main" id="{D827CFED-B96D-4665-BA70-72EB8AAB8B14}"/>
              </a:ext>
            </a:extLst>
          </p:cNvPr>
          <p:cNvSpPr/>
          <p:nvPr/>
        </p:nvSpPr>
        <p:spPr>
          <a:xfrm>
            <a:off x="879078" y="1243586"/>
            <a:ext cx="10294639" cy="4024692"/>
          </a:xfrm>
          <a:prstGeom prst="rect">
            <a:avLst/>
          </a:prstGeom>
        </p:spPr>
        <p:txBody>
          <a:bodyPr vert="horz" lIns="91440" tIns="45720" rIns="91440" bIns="45720" rtlCol="0">
            <a:noAutofit/>
          </a:bodyPr>
          <a:lstStyle/>
          <a:p>
            <a:pPr fontAlgn="base"/>
            <a:r>
              <a:rPr lang="en-US" sz="2600"/>
              <a:t>Metro’s Business Interruption Fund (BIF) </a:t>
            </a:r>
            <a:r>
              <a:rPr lang="en-US" sz="2600" b="1"/>
              <a:t>is accepting applications</a:t>
            </a:r>
            <a:r>
              <a:rPr lang="en-US" sz="2600"/>
              <a:t> for transit rail </a:t>
            </a:r>
            <a:r>
              <a:rPr lang="en-US" sz="2600" b="1"/>
              <a:t>construction impact</a:t>
            </a:r>
            <a:r>
              <a:rPr lang="en-US" sz="2600"/>
              <a:t> along the Crenshaw/LAX Transit Project, the Little Tokyo area of the Regional Connector and Sections 1, 2 and 3 of the Purple Line Extension </a:t>
            </a:r>
            <a:r>
              <a:rPr lang="en-US" sz="2600" b="1"/>
              <a:t>sustained from March 20, 2020, forward </a:t>
            </a:r>
            <a:r>
              <a:rPr lang="en-US" sz="2600"/>
              <a:t>(during the COVID-19 pandemic). </a:t>
            </a:r>
          </a:p>
          <a:p>
            <a:pPr fontAlgn="base"/>
            <a:r>
              <a:rPr lang="en-US"/>
              <a:t> </a:t>
            </a:r>
            <a:endParaRPr lang="en-US" sz="2600"/>
          </a:p>
          <a:p>
            <a:pPr marL="285750" indent="-285750" fontAlgn="base">
              <a:buFont typeface="Arial" panose="020B0604020202020204" pitchFamily="34" charset="0"/>
              <a:buChar char="•"/>
            </a:pPr>
            <a:r>
              <a:rPr lang="en-US" sz="2600" b="1"/>
              <a:t>Small</a:t>
            </a:r>
            <a:r>
              <a:rPr lang="en-US" sz="2600"/>
              <a:t> “mom and pop” </a:t>
            </a:r>
            <a:r>
              <a:rPr lang="en-US" sz="2600" b="1"/>
              <a:t>businesses</a:t>
            </a:r>
            <a:r>
              <a:rPr lang="en-US" sz="2600"/>
              <a:t> that experienced transit rail construction impact during the COVID-19 pandemic </a:t>
            </a:r>
            <a:r>
              <a:rPr lang="en-US" sz="2600" b="1"/>
              <a:t>may be eligible</a:t>
            </a:r>
            <a:r>
              <a:rPr lang="en-US" sz="2600"/>
              <a:t>.</a:t>
            </a:r>
          </a:p>
          <a:p>
            <a:pPr marL="285750" indent="-285750" fontAlgn="base">
              <a:buFont typeface="Arial" panose="020B0604020202020204" pitchFamily="34" charset="0"/>
              <a:buChar char="•"/>
            </a:pPr>
            <a:r>
              <a:rPr lang="en-US" sz="2600"/>
              <a:t>Potentially eligible small business owners may </a:t>
            </a:r>
            <a:r>
              <a:rPr lang="en-US" sz="2600" i="1"/>
              <a:t>contact BIF Fund Administrator Pacific Coast Regional at 213.739.2999 x223 or Metro at </a:t>
            </a:r>
            <a:r>
              <a:rPr lang="en-US" sz="2600" i="1">
                <a:hlinkClick r:id="rId3"/>
              </a:rPr>
              <a:t>bif@metro.net</a:t>
            </a:r>
            <a:r>
              <a:rPr lang="en-US" sz="2600" i="1"/>
              <a:t>.</a:t>
            </a:r>
            <a:r>
              <a:rPr lang="en-US" sz="2600"/>
              <a:t> </a:t>
            </a:r>
          </a:p>
          <a:p>
            <a:pPr algn="ctr" fontAlgn="base"/>
            <a:r>
              <a:rPr lang="en-US"/>
              <a:t> </a:t>
            </a:r>
          </a:p>
          <a:p>
            <a:pPr marL="0" lvl="1">
              <a:spcBef>
                <a:spcPct val="20000"/>
              </a:spcBef>
              <a:defRPr/>
            </a:pPr>
            <a:endParaRPr lang="en-US" altLang="en-US" sz="1400">
              <a:solidFill>
                <a:prstClr val="black"/>
              </a:solidFill>
              <a:latin typeface="ScalaSansLF-Regular" pitchFamily="2" charset="0"/>
              <a:ea typeface="ＭＳ Ｐゴシック" panose="020B0600070205080204" pitchFamily="34" charset="-128"/>
              <a:cs typeface="ScalaSansLF-Regular" pitchFamily="2" charset="0"/>
            </a:endParaRPr>
          </a:p>
        </p:txBody>
      </p:sp>
      <p:sp>
        <p:nvSpPr>
          <p:cNvPr id="6" name="Rectangle 5">
            <a:extLst>
              <a:ext uri="{FF2B5EF4-FFF2-40B4-BE49-F238E27FC236}">
                <a16:creationId xmlns:a16="http://schemas.microsoft.com/office/drawing/2014/main" id="{851EBB04-9743-B845-955E-E71046B75DFA}"/>
              </a:ext>
            </a:extLst>
          </p:cNvPr>
          <p:cNvSpPr/>
          <p:nvPr/>
        </p:nvSpPr>
        <p:spPr>
          <a:xfrm>
            <a:off x="2978397" y="5969007"/>
            <a:ext cx="6096000" cy="646331"/>
          </a:xfrm>
          <a:prstGeom prst="rect">
            <a:avLst/>
          </a:prstGeom>
        </p:spPr>
        <p:txBody>
          <a:bodyPr>
            <a:spAutoFit/>
          </a:bodyPr>
          <a:lstStyle/>
          <a:p>
            <a:pPr algn="ctr" fontAlgn="base"/>
            <a:r>
              <a:rPr lang="en-US" b="1" u="sng">
                <a:solidFill>
                  <a:srgbClr val="FF0000"/>
                </a:solidFill>
              </a:rPr>
              <a:t>Metro does not </a:t>
            </a:r>
            <a:r>
              <a:rPr lang="en-US" b="1">
                <a:solidFill>
                  <a:srgbClr val="FF0000"/>
                </a:solidFill>
              </a:rPr>
              <a:t>cover revenue loss nor fixed operating expenses related to COVID-19 impacts.</a:t>
            </a:r>
            <a:r>
              <a:rPr lang="en-US">
                <a:solidFill>
                  <a:srgbClr val="FF0000"/>
                </a:solidFill>
              </a:rPr>
              <a:t> </a:t>
            </a:r>
          </a:p>
        </p:txBody>
      </p:sp>
    </p:spTree>
    <p:extLst>
      <p:ext uri="{BB962C8B-B14F-4D97-AF65-F5344CB8AC3E}">
        <p14:creationId xmlns:p14="http://schemas.microsoft.com/office/powerpoint/2010/main" val="3575554528"/>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body-04-04.tif">
            <a:extLst>
              <a:ext uri="{FF2B5EF4-FFF2-40B4-BE49-F238E27FC236}">
                <a16:creationId xmlns:a16="http://schemas.microsoft.com/office/drawing/2014/main" id="{749265B3-7256-4EED-B4F5-7B611529AFB3}"/>
              </a:ext>
            </a:extLst>
          </p:cNvPr>
          <p:cNvPicPr>
            <a:picLocks noChangeAspect="1"/>
          </p:cNvPicPr>
          <p:nvPr/>
        </p:nvPicPr>
        <p:blipFill>
          <a:blip r:embed="rId2"/>
          <a:stretch>
            <a:fillRect/>
          </a:stretch>
        </p:blipFill>
        <p:spPr>
          <a:xfrm>
            <a:off x="-851" y="-1239"/>
            <a:ext cx="12219243" cy="6890275"/>
          </a:xfrm>
          <a:prstGeom prst="rect">
            <a:avLst/>
          </a:prstGeom>
        </p:spPr>
      </p:pic>
      <p:sp>
        <p:nvSpPr>
          <p:cNvPr id="4" name="TextBox 3">
            <a:extLst>
              <a:ext uri="{FF2B5EF4-FFF2-40B4-BE49-F238E27FC236}">
                <a16:creationId xmlns:a16="http://schemas.microsoft.com/office/drawing/2014/main" id="{167B54F2-19CE-42E3-9409-3622E8831986}"/>
              </a:ext>
            </a:extLst>
          </p:cNvPr>
          <p:cNvSpPr txBox="1"/>
          <p:nvPr/>
        </p:nvSpPr>
        <p:spPr>
          <a:xfrm>
            <a:off x="879078" y="170225"/>
            <a:ext cx="743558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Metro’s Business Interruption Fund</a:t>
            </a:r>
          </a:p>
        </p:txBody>
      </p:sp>
      <p:sp>
        <p:nvSpPr>
          <p:cNvPr id="2" name="Rectangle 1">
            <a:extLst>
              <a:ext uri="{FF2B5EF4-FFF2-40B4-BE49-F238E27FC236}">
                <a16:creationId xmlns:a16="http://schemas.microsoft.com/office/drawing/2014/main" id="{4A428CAF-256B-46FD-8865-0CD15F40803E}"/>
              </a:ext>
            </a:extLst>
          </p:cNvPr>
          <p:cNvSpPr/>
          <p:nvPr/>
        </p:nvSpPr>
        <p:spPr>
          <a:xfrm>
            <a:off x="5498951" y="6513103"/>
            <a:ext cx="6096000" cy="276999"/>
          </a:xfrm>
          <a:prstGeom prst="rect">
            <a:avLst/>
          </a:prstGeom>
        </p:spPr>
        <p:txBody>
          <a:bodyPr>
            <a:spAutoFit/>
          </a:bodyPr>
          <a:lstStyle/>
          <a:p>
            <a:pPr algn="r"/>
            <a:endParaRPr lang="en-US" sz="1200" i="1"/>
          </a:p>
        </p:txBody>
      </p:sp>
      <p:sp>
        <p:nvSpPr>
          <p:cNvPr id="10" name="Slide Number Placeholder 4">
            <a:extLst>
              <a:ext uri="{FF2B5EF4-FFF2-40B4-BE49-F238E27FC236}">
                <a16:creationId xmlns:a16="http://schemas.microsoft.com/office/drawing/2014/main" id="{E6C26066-E921-4025-ADFA-B607BDB8474E}"/>
              </a:ext>
            </a:extLst>
          </p:cNvPr>
          <p:cNvSpPr>
            <a:spLocks noGrp="1"/>
          </p:cNvSpPr>
          <p:nvPr>
            <p:ph type="sldNum" sz="quarter" idx="12"/>
          </p:nvPr>
        </p:nvSpPr>
        <p:spPr>
          <a:xfrm>
            <a:off x="11196083" y="6330361"/>
            <a:ext cx="858475" cy="365125"/>
          </a:xfrm>
        </p:spPr>
        <p:txBody>
          <a:bodyPr/>
          <a:lstStyle/>
          <a:p>
            <a:fld id="{48F63A3B-78C7-47BE-AE5E-E10140E04643}" type="slidenum">
              <a:rPr lang="en-US" smtClean="0"/>
              <a:t>106</a:t>
            </a:fld>
            <a:endParaRPr lang="en-US"/>
          </a:p>
        </p:txBody>
      </p:sp>
      <p:graphicFrame>
        <p:nvGraphicFramePr>
          <p:cNvPr id="11" name="Chart 10">
            <a:extLst>
              <a:ext uri="{FF2B5EF4-FFF2-40B4-BE49-F238E27FC236}">
                <a16:creationId xmlns:a16="http://schemas.microsoft.com/office/drawing/2014/main" id="{3ECF948A-9FF2-4283-B89F-C32D389C7D1E}"/>
              </a:ext>
            </a:extLst>
          </p:cNvPr>
          <p:cNvGraphicFramePr>
            <a:graphicFrameLocks/>
          </p:cNvGraphicFramePr>
          <p:nvPr>
            <p:extLst>
              <p:ext uri="{D42A27DB-BD31-4B8C-83A1-F6EECF244321}">
                <p14:modId xmlns:p14="http://schemas.microsoft.com/office/powerpoint/2010/main" val="2165539396"/>
              </p:ext>
            </p:extLst>
          </p:nvPr>
        </p:nvGraphicFramePr>
        <p:xfrm>
          <a:off x="1197917" y="698353"/>
          <a:ext cx="9796166" cy="5115159"/>
        </p:xfrm>
        <a:graphic>
          <a:graphicData uri="http://schemas.openxmlformats.org/drawingml/2006/chart">
            <c:chart xmlns:c="http://schemas.openxmlformats.org/drawingml/2006/chart" xmlns:r="http://schemas.openxmlformats.org/officeDocument/2006/relationships" r:id="rId3"/>
          </a:graphicData>
        </a:graphic>
      </p:graphicFrame>
      <p:sp>
        <p:nvSpPr>
          <p:cNvPr id="12" name="Rectangle 11">
            <a:extLst>
              <a:ext uri="{FF2B5EF4-FFF2-40B4-BE49-F238E27FC236}">
                <a16:creationId xmlns:a16="http://schemas.microsoft.com/office/drawing/2014/main" id="{7D0C484A-D05D-4204-941F-C121FA0AA67C}"/>
              </a:ext>
            </a:extLst>
          </p:cNvPr>
          <p:cNvSpPr/>
          <p:nvPr/>
        </p:nvSpPr>
        <p:spPr>
          <a:xfrm>
            <a:off x="4220854" y="5819135"/>
            <a:ext cx="4392549" cy="297517"/>
          </a:xfrm>
          <a:prstGeom prst="rect">
            <a:avLst/>
          </a:prstGeom>
        </p:spPr>
        <p:txBody>
          <a:bodyPr wrap="none">
            <a:spAutoFit/>
          </a:bodyPr>
          <a:lstStyle/>
          <a:p>
            <a:pPr marL="0" lvl="1" indent="3175" algn="ctr" eaLnBrk="0" fontAlgn="base" hangingPunct="0">
              <a:spcBef>
                <a:spcPct val="0"/>
              </a:spcBef>
              <a:spcAft>
                <a:spcPct val="0"/>
              </a:spcAft>
            </a:pPr>
            <a:r>
              <a:rPr lang="en-US" sz="2000" b="1" baseline="-25000">
                <a:solidFill>
                  <a:srgbClr val="FF0000"/>
                </a:solidFill>
                <a:latin typeface="Arial" panose="020B0604020202020204" pitchFamily="34" charset="0"/>
                <a:ea typeface="ＭＳ Ｐゴシック" panose="020B0600070205080204" pitchFamily="34" charset="-128"/>
              </a:rPr>
              <a:t>*BIF Grants </a:t>
            </a:r>
            <a:r>
              <a:rPr lang="en-US" sz="2000" b="1" u="sng" baseline="-25000">
                <a:solidFill>
                  <a:srgbClr val="FF0000"/>
                </a:solidFill>
                <a:latin typeface="Arial" panose="020B0604020202020204" pitchFamily="34" charset="0"/>
                <a:ea typeface="ＭＳ Ｐゴシック" panose="020B0600070205080204" pitchFamily="34" charset="-128"/>
              </a:rPr>
              <a:t>do not cover</a:t>
            </a:r>
            <a:r>
              <a:rPr lang="en-US" sz="2000" b="1" baseline="-25000">
                <a:solidFill>
                  <a:srgbClr val="FF0000"/>
                </a:solidFill>
                <a:latin typeface="Arial" panose="020B0604020202020204" pitchFamily="34" charset="0"/>
                <a:ea typeface="ＭＳ Ｐゴシック" panose="020B0600070205080204" pitchFamily="34" charset="-128"/>
              </a:rPr>
              <a:t> COVID-19 related impacts.</a:t>
            </a:r>
          </a:p>
        </p:txBody>
      </p:sp>
      <p:sp>
        <p:nvSpPr>
          <p:cNvPr id="13" name="TextBox 12">
            <a:extLst>
              <a:ext uri="{FF2B5EF4-FFF2-40B4-BE49-F238E27FC236}">
                <a16:creationId xmlns:a16="http://schemas.microsoft.com/office/drawing/2014/main" id="{B380F0D4-271A-426A-A53D-3A0CAFFB5C9C}"/>
              </a:ext>
            </a:extLst>
          </p:cNvPr>
          <p:cNvSpPr txBox="1"/>
          <p:nvPr/>
        </p:nvSpPr>
        <p:spPr>
          <a:xfrm>
            <a:off x="4211389" y="1024700"/>
            <a:ext cx="4431406" cy="954107"/>
          </a:xfrm>
          <a:prstGeom prst="rect">
            <a:avLst/>
          </a:prstGeom>
          <a:noFill/>
        </p:spPr>
        <p:txBody>
          <a:bodyPr wrap="none" rtlCol="0">
            <a:spAutoFit/>
          </a:bodyPr>
          <a:lstStyle/>
          <a:p>
            <a:pPr algn="ctr"/>
            <a:r>
              <a:rPr lang="en-US" sz="2800" b="0"/>
              <a:t>Value of BIF Grants Awarded:</a:t>
            </a:r>
          </a:p>
          <a:p>
            <a:pPr algn="ctr"/>
            <a:r>
              <a:rPr lang="en-US" sz="2800" b="0"/>
              <a:t>$34,643,968.17*</a:t>
            </a:r>
          </a:p>
        </p:txBody>
      </p:sp>
    </p:spTree>
    <p:extLst>
      <p:ext uri="{BB962C8B-B14F-4D97-AF65-F5344CB8AC3E}">
        <p14:creationId xmlns:p14="http://schemas.microsoft.com/office/powerpoint/2010/main" val="397280676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67B54F2-19CE-42E3-9409-3622E8831986}"/>
              </a:ext>
            </a:extLst>
          </p:cNvPr>
          <p:cNvSpPr txBox="1"/>
          <p:nvPr/>
        </p:nvSpPr>
        <p:spPr>
          <a:xfrm>
            <a:off x="879078" y="170225"/>
            <a:ext cx="461987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b="1">
                <a:solidFill>
                  <a:schemeClr val="bg1"/>
                </a:solidFill>
              </a:rPr>
              <a:t>Stay in Touch</a:t>
            </a:r>
          </a:p>
        </p:txBody>
      </p:sp>
      <p:sp>
        <p:nvSpPr>
          <p:cNvPr id="2" name="Rectangle 1">
            <a:extLst>
              <a:ext uri="{FF2B5EF4-FFF2-40B4-BE49-F238E27FC236}">
                <a16:creationId xmlns:a16="http://schemas.microsoft.com/office/drawing/2014/main" id="{4A428CAF-256B-46FD-8865-0CD15F40803E}"/>
              </a:ext>
            </a:extLst>
          </p:cNvPr>
          <p:cNvSpPr/>
          <p:nvPr/>
        </p:nvSpPr>
        <p:spPr>
          <a:xfrm>
            <a:off x="5190387" y="6530099"/>
            <a:ext cx="6096000" cy="276999"/>
          </a:xfrm>
          <a:prstGeom prst="rect">
            <a:avLst/>
          </a:prstGeom>
        </p:spPr>
        <p:txBody>
          <a:bodyPr>
            <a:spAutoFit/>
          </a:bodyPr>
          <a:lstStyle/>
          <a:p>
            <a:pPr algn="r"/>
            <a:endParaRPr lang="en-US" sz="1200" i="1"/>
          </a:p>
        </p:txBody>
      </p:sp>
      <p:sp>
        <p:nvSpPr>
          <p:cNvPr id="11" name="Rectangle 10">
            <a:extLst>
              <a:ext uri="{FF2B5EF4-FFF2-40B4-BE49-F238E27FC236}">
                <a16:creationId xmlns:a16="http://schemas.microsoft.com/office/drawing/2014/main" id="{BB1E4A8D-9756-4F31-89D9-C2403F251744}"/>
              </a:ext>
            </a:extLst>
          </p:cNvPr>
          <p:cNvSpPr/>
          <p:nvPr/>
        </p:nvSpPr>
        <p:spPr>
          <a:xfrm>
            <a:off x="106433" y="1391568"/>
            <a:ext cx="5083954" cy="4616648"/>
          </a:xfrm>
          <a:prstGeom prst="rect">
            <a:avLst/>
          </a:prstGeom>
          <a:solidFill>
            <a:schemeClr val="bg1">
              <a:lumMod val="85000"/>
            </a:schemeClr>
          </a:solidFill>
        </p:spPr>
        <p:txBody>
          <a:bodyPr wrap="square" lIns="91440" tIns="45720" rIns="91440" bIns="45720" anchor="t">
            <a:spAutoFit/>
          </a:bodyPr>
          <a:lstStyle/>
          <a:p>
            <a:r>
              <a:rPr lang="en-US" sz="2000" b="1" dirty="0"/>
              <a:t>Upcoming Meeting Dates</a:t>
            </a:r>
          </a:p>
          <a:p>
            <a:endParaRPr lang="en-US" sz="2000" b="1" dirty="0"/>
          </a:p>
          <a:p>
            <a:r>
              <a:rPr lang="en-US" sz="2000" b="0" i="0" dirty="0">
                <a:solidFill>
                  <a:srgbClr val="181818"/>
                </a:solidFill>
                <a:effectLst/>
              </a:rPr>
              <a:t>PLE Sections 1 &amp; 2 La Cienega and Rodeo Stations Construction In-person Meeting will be held on</a:t>
            </a:r>
          </a:p>
          <a:p>
            <a:r>
              <a:rPr lang="en-US" sz="2000" dirty="0"/>
              <a:t>September 7, 2022 at 6:00 PM at </a:t>
            </a:r>
            <a:r>
              <a:rPr lang="en-US" sz="2000" b="0" i="0" dirty="0">
                <a:solidFill>
                  <a:srgbClr val="181818"/>
                </a:solidFill>
                <a:effectLst/>
              </a:rPr>
              <a:t>Beverly Hills City Hall 455 N Rexford Dr, Beverly Hills, CA 90210</a:t>
            </a:r>
          </a:p>
          <a:p>
            <a:endParaRPr lang="en-US" sz="2000" dirty="0">
              <a:solidFill>
                <a:srgbClr val="181818"/>
              </a:solidFill>
            </a:endParaRPr>
          </a:p>
          <a:p>
            <a:r>
              <a:rPr lang="en-US" sz="2000" b="1" dirty="0">
                <a:solidFill>
                  <a:srgbClr val="181818"/>
                </a:solidFill>
              </a:rPr>
              <a:t>Save the Date: Next PLE 123 Meeting</a:t>
            </a:r>
          </a:p>
          <a:p>
            <a:r>
              <a:rPr lang="en-US" sz="2000" b="1" dirty="0">
                <a:solidFill>
                  <a:srgbClr val="181818"/>
                </a:solidFill>
              </a:rPr>
              <a:t>November 2, 2022 at 12 Noon Via Zoom	</a:t>
            </a:r>
          </a:p>
          <a:p>
            <a:r>
              <a:rPr lang="en-US" sz="1800" dirty="0">
                <a:effectLst/>
                <a:ea typeface="Calibri" panose="020F0502020204030204" pitchFamily="34" charset="0"/>
              </a:rPr>
              <a:t>at </a:t>
            </a:r>
            <a:r>
              <a:rPr lang="en-US" sz="1800" u="sng" dirty="0">
                <a:solidFill>
                  <a:srgbClr val="0563C1"/>
                </a:solidFill>
                <a:effectLst/>
                <a:ea typeface="Calibri" panose="020F0502020204030204" pitchFamily="34" charset="0"/>
                <a:hlinkClick r:id="rId2"/>
              </a:rPr>
              <a:t>https://zoom.us/j/96626476708</a:t>
            </a:r>
            <a:r>
              <a:rPr lang="en-US" sz="1800" dirty="0">
                <a:effectLst/>
                <a:ea typeface="Calibri" panose="020F0502020204030204" pitchFamily="34" charset="0"/>
              </a:rPr>
              <a:t> . If unable to use a smartphone, please call 669.900.9128, and enter the webinar ID: 966 2647 6708 </a:t>
            </a:r>
          </a:p>
          <a:p>
            <a:endParaRPr lang="en-US" sz="2000" b="1" dirty="0">
              <a:solidFill>
                <a:srgbClr val="181818"/>
              </a:solidFill>
              <a:latin typeface="-apple-system"/>
            </a:endParaRPr>
          </a:p>
        </p:txBody>
      </p:sp>
      <p:sp>
        <p:nvSpPr>
          <p:cNvPr id="10" name="Slide Number Placeholder 4">
            <a:extLst>
              <a:ext uri="{FF2B5EF4-FFF2-40B4-BE49-F238E27FC236}">
                <a16:creationId xmlns:a16="http://schemas.microsoft.com/office/drawing/2014/main" id="{0360F67E-87E5-41FD-8D75-246541651EB5}"/>
              </a:ext>
            </a:extLst>
          </p:cNvPr>
          <p:cNvSpPr>
            <a:spLocks noGrp="1"/>
          </p:cNvSpPr>
          <p:nvPr>
            <p:ph type="sldNum" sz="quarter" idx="12"/>
          </p:nvPr>
        </p:nvSpPr>
        <p:spPr>
          <a:xfrm>
            <a:off x="11196083" y="6330361"/>
            <a:ext cx="858475" cy="365125"/>
          </a:xfrm>
        </p:spPr>
        <p:txBody>
          <a:bodyPr/>
          <a:lstStyle/>
          <a:p>
            <a:fld id="{48F63A3B-78C7-47BE-AE5E-E10140E04643}" type="slidenum">
              <a:rPr lang="en-US" dirty="0" smtClean="0"/>
              <a:t>107</a:t>
            </a:fld>
            <a:endParaRPr lang="en-US"/>
          </a:p>
        </p:txBody>
      </p:sp>
      <p:grpSp>
        <p:nvGrpSpPr>
          <p:cNvPr id="13" name="Group 12">
            <a:extLst>
              <a:ext uri="{FF2B5EF4-FFF2-40B4-BE49-F238E27FC236}">
                <a16:creationId xmlns:a16="http://schemas.microsoft.com/office/drawing/2014/main" id="{82E423E4-BEA3-CA40-A667-D9F447A9F32E}"/>
              </a:ext>
            </a:extLst>
          </p:cNvPr>
          <p:cNvGrpSpPr/>
          <p:nvPr/>
        </p:nvGrpSpPr>
        <p:grpSpPr>
          <a:xfrm>
            <a:off x="5958558" y="1254293"/>
            <a:ext cx="6096000" cy="3738562"/>
            <a:chOff x="757090" y="1338262"/>
            <a:chExt cx="7206696" cy="4181475"/>
          </a:xfrm>
          <a:noFill/>
        </p:grpSpPr>
        <p:pic>
          <p:nvPicPr>
            <p:cNvPr id="14" name="Picture 30">
              <a:extLst>
                <a:ext uri="{FF2B5EF4-FFF2-40B4-BE49-F238E27FC236}">
                  <a16:creationId xmlns:a16="http://schemas.microsoft.com/office/drawing/2014/main" id="{5664F152-3684-1846-B21C-58CDD0885D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5696"/>
            <a:stretch/>
          </p:blipFill>
          <p:spPr bwMode="auto">
            <a:xfrm>
              <a:off x="757090" y="1338262"/>
              <a:ext cx="933488" cy="4181475"/>
            </a:xfrm>
            <a:prstGeom prst="rect">
              <a:avLst/>
            </a:prstGeom>
            <a:gr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14">
              <a:extLst>
                <a:ext uri="{FF2B5EF4-FFF2-40B4-BE49-F238E27FC236}">
                  <a16:creationId xmlns:a16="http://schemas.microsoft.com/office/drawing/2014/main" id="{27E4CC4C-1877-864E-B84B-5FC32868C841}"/>
                </a:ext>
              </a:extLst>
            </p:cNvPr>
            <p:cNvSpPr/>
            <p:nvPr/>
          </p:nvSpPr>
          <p:spPr>
            <a:xfrm>
              <a:off x="1867786" y="1563837"/>
              <a:ext cx="6096000" cy="1077218"/>
            </a:xfrm>
            <a:prstGeom prst="rect">
              <a:avLst/>
            </a:prstGeom>
            <a:grpFill/>
          </p:spPr>
          <p:txBody>
            <a:bodyPr>
              <a:spAutoFit/>
            </a:bodyPr>
            <a:lstStyle/>
            <a:p>
              <a:r>
                <a:rPr lang="en-US" sz="3200"/>
                <a:t>213.922.6934</a:t>
              </a:r>
            </a:p>
            <a:p>
              <a:endParaRPr lang="en-US" sz="3200">
                <a:hlinkClick r:id="rId4"/>
              </a:endParaRPr>
            </a:p>
          </p:txBody>
        </p:sp>
        <p:sp>
          <p:nvSpPr>
            <p:cNvPr id="16" name="Rectangle 15">
              <a:extLst>
                <a:ext uri="{FF2B5EF4-FFF2-40B4-BE49-F238E27FC236}">
                  <a16:creationId xmlns:a16="http://schemas.microsoft.com/office/drawing/2014/main" id="{2B4281F4-7BF0-5A4B-A6D7-9696DF4E37C6}"/>
                </a:ext>
              </a:extLst>
            </p:cNvPr>
            <p:cNvSpPr/>
            <p:nvPr/>
          </p:nvSpPr>
          <p:spPr>
            <a:xfrm>
              <a:off x="1867786" y="2361034"/>
              <a:ext cx="6096000" cy="1077218"/>
            </a:xfrm>
            <a:prstGeom prst="rect">
              <a:avLst/>
            </a:prstGeom>
            <a:grpFill/>
          </p:spPr>
          <p:txBody>
            <a:bodyPr>
              <a:spAutoFit/>
            </a:bodyPr>
            <a:lstStyle/>
            <a:p>
              <a:pPr lvl="0"/>
              <a:r>
                <a:rPr lang="en-US" sz="3200">
                  <a:solidFill>
                    <a:prstClr val="black"/>
                  </a:solidFill>
                </a:rPr>
                <a:t>purplelineext@metro.net</a:t>
              </a:r>
            </a:p>
            <a:p>
              <a:pPr lvl="0"/>
              <a:endParaRPr lang="en-US" sz="3200">
                <a:solidFill>
                  <a:prstClr val="black"/>
                </a:solidFill>
              </a:endParaRPr>
            </a:p>
          </p:txBody>
        </p:sp>
        <p:sp>
          <p:nvSpPr>
            <p:cNvPr id="17" name="Rectangle 16">
              <a:extLst>
                <a:ext uri="{FF2B5EF4-FFF2-40B4-BE49-F238E27FC236}">
                  <a16:creationId xmlns:a16="http://schemas.microsoft.com/office/drawing/2014/main" id="{856EBC6D-54D8-1449-B644-0F295CD7F502}"/>
                </a:ext>
              </a:extLst>
            </p:cNvPr>
            <p:cNvSpPr/>
            <p:nvPr/>
          </p:nvSpPr>
          <p:spPr>
            <a:xfrm>
              <a:off x="1867787" y="3161360"/>
              <a:ext cx="6095999" cy="1204838"/>
            </a:xfrm>
            <a:prstGeom prst="rect">
              <a:avLst/>
            </a:prstGeom>
            <a:grpFill/>
          </p:spPr>
          <p:txBody>
            <a:bodyPr lIns="91440" tIns="45720" rIns="91440" bIns="45720" anchor="t">
              <a:spAutoFit/>
            </a:bodyPr>
            <a:lstStyle/>
            <a:p>
              <a:pPr lvl="0"/>
              <a:r>
                <a:rPr lang="en-US" sz="3200" i="1"/>
                <a:t>metro.net/purple</a:t>
              </a:r>
            </a:p>
            <a:p>
              <a:pPr lvl="0"/>
              <a:endParaRPr lang="en-US" sz="3200">
                <a:solidFill>
                  <a:prstClr val="black"/>
                </a:solidFill>
              </a:endParaRPr>
            </a:p>
          </p:txBody>
        </p:sp>
        <p:sp>
          <p:nvSpPr>
            <p:cNvPr id="18" name="Rectangle 17">
              <a:extLst>
                <a:ext uri="{FF2B5EF4-FFF2-40B4-BE49-F238E27FC236}">
                  <a16:creationId xmlns:a16="http://schemas.microsoft.com/office/drawing/2014/main" id="{73E6A8A4-AC0B-4A4B-A2D1-F0F63DACD287}"/>
                </a:ext>
              </a:extLst>
            </p:cNvPr>
            <p:cNvSpPr/>
            <p:nvPr/>
          </p:nvSpPr>
          <p:spPr>
            <a:xfrm>
              <a:off x="1867786" y="3931523"/>
              <a:ext cx="6096000" cy="584775"/>
            </a:xfrm>
            <a:prstGeom prst="rect">
              <a:avLst/>
            </a:prstGeom>
            <a:grpFill/>
          </p:spPr>
          <p:txBody>
            <a:bodyPr>
              <a:spAutoFit/>
            </a:bodyPr>
            <a:lstStyle/>
            <a:p>
              <a:pPr lvl="0"/>
              <a:r>
                <a:rPr lang="en-US" sz="3200">
                  <a:solidFill>
                    <a:prstClr val="black"/>
                  </a:solidFill>
                </a:rPr>
                <a:t>@purplelineext</a:t>
              </a:r>
            </a:p>
          </p:txBody>
        </p:sp>
        <p:sp>
          <p:nvSpPr>
            <p:cNvPr id="19" name="Rectangle 18">
              <a:extLst>
                <a:ext uri="{FF2B5EF4-FFF2-40B4-BE49-F238E27FC236}">
                  <a16:creationId xmlns:a16="http://schemas.microsoft.com/office/drawing/2014/main" id="{2A630CAB-2FDB-FE45-918F-CF68ABEF59EE}"/>
                </a:ext>
              </a:extLst>
            </p:cNvPr>
            <p:cNvSpPr/>
            <p:nvPr/>
          </p:nvSpPr>
          <p:spPr>
            <a:xfrm>
              <a:off x="1867786" y="4704556"/>
              <a:ext cx="4901919" cy="584775"/>
            </a:xfrm>
            <a:prstGeom prst="rect">
              <a:avLst/>
            </a:prstGeom>
            <a:grpFill/>
          </p:spPr>
          <p:txBody>
            <a:bodyPr wrap="none">
              <a:spAutoFit/>
            </a:bodyPr>
            <a:lstStyle/>
            <a:p>
              <a:pPr lvl="0"/>
              <a:r>
                <a:rPr lang="en-US" sz="3200">
                  <a:solidFill>
                    <a:prstClr val="black"/>
                  </a:solidFill>
                </a:rPr>
                <a:t>facebook.com/</a:t>
              </a:r>
              <a:r>
                <a:rPr lang="en-US" sz="3200" err="1">
                  <a:solidFill>
                    <a:prstClr val="black"/>
                  </a:solidFill>
                </a:rPr>
                <a:t>purplelineext</a:t>
              </a:r>
              <a:endParaRPr lang="en-US" sz="3200">
                <a:solidFill>
                  <a:prstClr val="black"/>
                </a:solidFill>
              </a:endParaRPr>
            </a:p>
          </p:txBody>
        </p:sp>
      </p:grpSp>
    </p:spTree>
    <p:extLst>
      <p:ext uri="{BB962C8B-B14F-4D97-AF65-F5344CB8AC3E}">
        <p14:creationId xmlns:p14="http://schemas.microsoft.com/office/powerpoint/2010/main" val="418808354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Custom 1">
      <a:dk1>
        <a:srgbClr val="000000"/>
      </a:dk1>
      <a:lt1>
        <a:srgbClr val="FFFFFF"/>
      </a:lt1>
      <a:dk2>
        <a:srgbClr val="864499"/>
      </a:dk2>
      <a:lt2>
        <a:srgbClr val="E3E0D2"/>
      </a:lt2>
      <a:accent1>
        <a:srgbClr val="864499"/>
      </a:accent1>
      <a:accent2>
        <a:srgbClr val="C666E3"/>
      </a:accent2>
      <a:accent3>
        <a:srgbClr val="EAE21A"/>
      </a:accent3>
      <a:accent4>
        <a:srgbClr val="BCBCBC"/>
      </a:accent4>
      <a:accent5>
        <a:srgbClr val="7E7F7F"/>
      </a:accent5>
      <a:accent6>
        <a:srgbClr val="5D5E5E"/>
      </a:accent6>
      <a:hlink>
        <a:srgbClr val="C666E3"/>
      </a:hlink>
      <a:folHlink>
        <a:srgbClr val="562C63"/>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F92F349BBC7704A920CB9010D591E7B" ma:contentTypeVersion="14" ma:contentTypeDescription="Create a new document." ma:contentTypeScope="" ma:versionID="107fb440c3983353c83e391262307235">
  <xsd:schema xmlns:xsd="http://www.w3.org/2001/XMLSchema" xmlns:xs="http://www.w3.org/2001/XMLSchema" xmlns:p="http://schemas.microsoft.com/office/2006/metadata/properties" xmlns:ns2="98b294ce-7b62-48e7-b0a9-c2723dab5c1c" xmlns:ns3="70c60430-0dd4-4006-93b5-6da6d70616b9" targetNamespace="http://schemas.microsoft.com/office/2006/metadata/properties" ma:root="true" ma:fieldsID="4ec6565594d2e64faea3fc0b7179d303" ns2:_="" ns3:_="">
    <xsd:import namespace="98b294ce-7b62-48e7-b0a9-c2723dab5c1c"/>
    <xsd:import namespace="70c60430-0dd4-4006-93b5-6da6d70616b9"/>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b294ce-7b62-48e7-b0a9-c2723dab5c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70c60430-0dd4-4006-93b5-6da6d70616b9"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aec893cb-14c2-4445-9c98-a7ad50769923}" ma:internalName="TaxCatchAll" ma:showField="CatchAllData" ma:web="70c60430-0dd4-4006-93b5-6da6d7061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70c60430-0dd4-4006-93b5-6da6d70616b9">
      <UserInfo>
        <DisplayName>Lake, Mindy</DisplayName>
        <AccountId>15</AccountId>
        <AccountType/>
      </UserInfo>
      <UserInfo>
        <DisplayName>Benoit, Daniele</DisplayName>
        <AccountId>76</AccountId>
        <AccountType/>
      </UserInfo>
      <UserInfo>
        <DisplayName>Shuda, Kasey</DisplayName>
        <AccountId>23</AccountId>
        <AccountType/>
      </UserInfo>
      <UserInfo>
        <DisplayName>Walker, Marlon (James)</DisplayName>
        <AccountId>17</AccountId>
        <AccountType/>
      </UserInfo>
    </SharedWithUsers>
    <TaxCatchAll xmlns="70c60430-0dd4-4006-93b5-6da6d70616b9" xsi:nil="true"/>
    <lcf76f155ced4ddcb4097134ff3c332f xmlns="98b294ce-7b62-48e7-b0a9-c2723dab5c1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293E043-F43B-483C-8AAF-D545865F93E6}">
  <ds:schemaRefs>
    <ds:schemaRef ds:uri="70c60430-0dd4-4006-93b5-6da6d70616b9"/>
    <ds:schemaRef ds:uri="98b294ce-7b62-48e7-b0a9-c2723dab5c1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69639F-E1B8-4A27-B6AA-038F56A3F745}">
  <ds:schemaRefs>
    <ds:schemaRef ds:uri="http://schemas.microsoft.com/sharepoint/v3/contenttype/forms"/>
  </ds:schemaRefs>
</ds:datastoreItem>
</file>

<file path=customXml/itemProps3.xml><?xml version="1.0" encoding="utf-8"?>
<ds:datastoreItem xmlns:ds="http://schemas.openxmlformats.org/officeDocument/2006/customXml" ds:itemID="{CA424957-B8B9-4AEF-940F-7CA13707CE5B}">
  <ds:schemaRefs>
    <ds:schemaRef ds:uri="70c60430-0dd4-4006-93b5-6da6d70616b9"/>
    <ds:schemaRef ds:uri="98b294ce-7b62-48e7-b0a9-c2723dab5c1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6052</Words>
  <Application>Microsoft Office PowerPoint</Application>
  <PresentationFormat>Widescreen</PresentationFormat>
  <Paragraphs>828</Paragraphs>
  <Slides>107</Slides>
  <Notes>21</Notes>
  <HiddenSlides>0</HiddenSlides>
  <MMClips>0</MMClips>
  <ScaleCrop>false</ScaleCrop>
  <HeadingPairs>
    <vt:vector size="6" baseType="variant">
      <vt:variant>
        <vt:lpstr>Fonts Used</vt:lpstr>
      </vt:variant>
      <vt:variant>
        <vt:i4>11</vt:i4>
      </vt:variant>
      <vt:variant>
        <vt:lpstr>Theme</vt:lpstr>
      </vt:variant>
      <vt:variant>
        <vt:i4>10</vt:i4>
      </vt:variant>
      <vt:variant>
        <vt:lpstr>Slide Titles</vt:lpstr>
      </vt:variant>
      <vt:variant>
        <vt:i4>107</vt:i4>
      </vt:variant>
    </vt:vector>
  </HeadingPairs>
  <TitlesOfParts>
    <vt:vector size="128" baseType="lpstr">
      <vt:lpstr>-apple-system</vt:lpstr>
      <vt:lpstr>Arial</vt:lpstr>
      <vt:lpstr>Calibri</vt:lpstr>
      <vt:lpstr>Calibri Light</vt:lpstr>
      <vt:lpstr>Open Sans</vt:lpstr>
      <vt:lpstr>ScalaSansLF-Regular</vt:lpstr>
      <vt:lpstr>ScalaSansPro</vt:lpstr>
      <vt:lpstr>Symbol</vt:lpstr>
      <vt:lpstr>Symbol,Sans-Serif</vt:lpstr>
      <vt:lpstr>System Font Regular</vt:lpstr>
      <vt:lpstr>Times New Roman</vt:lpstr>
      <vt:lpstr>Office Theme</vt:lpstr>
      <vt:lpstr>1_Office Theme</vt:lpstr>
      <vt:lpstr>4_Office Theme</vt:lpstr>
      <vt:lpstr>3_Office Theme</vt:lpstr>
      <vt:lpstr>5_Office Theme</vt:lpstr>
      <vt:lpstr>2_Office Theme</vt:lpstr>
      <vt:lpstr>11_Office Theme</vt:lpstr>
      <vt:lpstr>2_Office Theme</vt:lpstr>
      <vt:lpstr>2_Office Theme</vt:lpstr>
      <vt:lpstr>Office Theme</vt:lpstr>
      <vt:lpstr>We will get going in just a moment </vt:lpstr>
      <vt:lpstr>Thank you for joining us!</vt:lpstr>
      <vt:lpstr>Presentation Panelists</vt:lpstr>
      <vt:lpstr>Today's Agenda</vt:lpstr>
      <vt:lpstr>PowerPoint Presentation</vt:lpstr>
      <vt:lpstr>Metro Art Bus  .  </vt:lpstr>
      <vt:lpstr>PowerPoint Presentation</vt:lpstr>
      <vt:lpstr>PowerPoint Presentation</vt:lpstr>
      <vt:lpstr>PowerPoint Presentation</vt:lpstr>
      <vt:lpstr>Project Overview</vt:lpstr>
      <vt:lpstr>Current work- Portal Area</vt:lpstr>
      <vt:lpstr>PowerPoint Presentation</vt:lpstr>
      <vt:lpstr>Wilshire/La Brea Station Rendering</vt:lpstr>
      <vt:lpstr>PowerPoint Presentation</vt:lpstr>
      <vt:lpstr>La Brea Station – Post Decking Restoration</vt:lpstr>
      <vt:lpstr>Work Behind the K-Rail</vt:lpstr>
      <vt:lpstr>Work Behind the K-Rail (Contd.)</vt:lpstr>
      <vt:lpstr>Work Behind the K-Rail (Contd.)</vt:lpstr>
      <vt:lpstr>Wilshire/Fairfax Station Rendering </vt:lpstr>
      <vt:lpstr>PowerPoint Presentation</vt:lpstr>
      <vt:lpstr>Fairfax Decking Removal – Phase 1</vt:lpstr>
      <vt:lpstr>Fairfax Decking Removal – Phase 1 Detour Map</vt:lpstr>
      <vt:lpstr>Fairfax Decking Removal – Phase 2</vt:lpstr>
      <vt:lpstr>Fairfax Decking Removal – Phase 2 Detour Map</vt:lpstr>
      <vt:lpstr>Fairfax Decking Removal – Phase 3</vt:lpstr>
      <vt:lpstr>Fairfax Decking Removal – Phase 3 Detour Map</vt:lpstr>
      <vt:lpstr>Fairfax Station – Decking Removal</vt:lpstr>
      <vt:lpstr>Fairfax Station – Decking Removal</vt:lpstr>
      <vt:lpstr>La Brea Station – Decking Removal Equipment</vt:lpstr>
      <vt:lpstr>Fairfax Station – Decking Removal Schedule</vt:lpstr>
      <vt:lpstr>Fairfax Station – Decking Removal Sequence (Part 1)</vt:lpstr>
      <vt:lpstr>Fairfax Station – Decking Removal Sequence (Part 2)</vt:lpstr>
      <vt:lpstr>Outreach Schedule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Replacement Parking</vt:lpstr>
      <vt:lpstr>PowerPoint Presentation</vt:lpstr>
      <vt:lpstr>PowerPoint Presentation</vt:lpstr>
      <vt:lpstr>La Cienega Station Progress</vt:lpstr>
      <vt:lpstr>La Cienega Station Progress</vt:lpstr>
      <vt:lpstr>PowerPoint Presentation</vt:lpstr>
      <vt:lpstr>PowerPoint Presentation</vt:lpstr>
      <vt:lpstr>PowerPoint Presentation</vt:lpstr>
      <vt:lpstr>PowerPoint Presentation</vt:lpstr>
      <vt:lpstr>PowerPoint Presentation</vt:lpstr>
      <vt:lpstr> Wilshire/Rodeo Station: Structure Construction through 2024 </vt:lpstr>
      <vt:lpstr>Wilshire/Rodeo Tunneling Progress</vt:lpstr>
      <vt:lpstr> Wilshire/Rodeo Station: Concourse Level Activity</vt:lpstr>
      <vt:lpstr> Wilshire/Rodeo Station: Construction Progress</vt:lpstr>
      <vt:lpstr> Wilshire/Rodeo Station: Construction Progress</vt:lpstr>
      <vt:lpstr>PowerPoint Presentation</vt:lpstr>
      <vt:lpstr>PowerPoint Presentation</vt:lpstr>
      <vt:lpstr>PowerPoint Presentation</vt:lpstr>
      <vt:lpstr>PowerPoint Presentation</vt:lpstr>
      <vt:lpstr>Tunnel Boring Machine (TBM) Update </vt:lpstr>
      <vt:lpstr>PowerPoint Presentation</vt:lpstr>
      <vt:lpstr>Century City/Constellation Station Rendering </vt:lpstr>
      <vt:lpstr>Century City/Constellation: Station Box</vt:lpstr>
      <vt:lpstr>Century City/Constellation: Station Excavation</vt:lpstr>
      <vt:lpstr>Station Entrance Excavation</vt:lpstr>
      <vt:lpstr>Sanitary Sewer and Storm Drain Relocation</vt:lpstr>
      <vt:lpstr>Stage 8 (Current Steady State Closures)</vt:lpstr>
      <vt:lpstr>Stage 8.1  </vt:lpstr>
      <vt:lpstr>Stage 7B (Steady State Closure)</vt:lpstr>
      <vt:lpstr>PowerPoint Presentation</vt:lpstr>
      <vt:lpstr>PowerPoint Presentation</vt:lpstr>
      <vt:lpstr>PowerPoint Presentation</vt:lpstr>
      <vt:lpstr>PowerPoint Presentation</vt:lpstr>
      <vt:lpstr>PowerPoint Presentation</vt:lpstr>
      <vt:lpstr>Westwood/UCLA Station Rendering (Southeast Entrance)</vt:lpstr>
      <vt:lpstr>PowerPoint Presentation</vt:lpstr>
      <vt:lpstr>PowerPoint Presentation</vt:lpstr>
      <vt:lpstr>Westwood/UCLA Station Piling</vt:lpstr>
      <vt:lpstr>Westwood/UCLA Piling Stage 2F- August 11</vt:lpstr>
      <vt:lpstr>Decking   </vt:lpstr>
      <vt:lpstr>Decking Traffic Control </vt:lpstr>
      <vt:lpstr>Example of Decking on Bonsall Av.</vt:lpstr>
      <vt:lpstr>Holiday Moratorium Exemption</vt:lpstr>
      <vt:lpstr>Westwood/VA Hospital Station Rendering </vt:lpstr>
      <vt:lpstr>PowerPoint Presentation</vt:lpstr>
      <vt:lpstr>PowerPoint Presentation</vt:lpstr>
      <vt:lpstr>PowerPoint Presentation</vt:lpstr>
      <vt:lpstr>PowerPoint Presentation</vt:lpstr>
      <vt:lpstr>PowerPoint Presentation</vt:lpstr>
      <vt:lpstr>VA Mural Project History</vt:lpstr>
      <vt:lpstr>VA Murals to Remain in Place</vt:lpstr>
      <vt:lpstr>VA Legacy Art Mural</vt:lpstr>
      <vt:lpstr>VA Legacy Art Mural</vt:lpstr>
      <vt:lpstr>PowerPoint Presentation</vt:lpstr>
      <vt:lpstr>Engaging the Veteran Community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Metro’s Business Interruption Fund</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Phanl</dc:creator>
  <cp:lastModifiedBy>Molen, Stephanie</cp:lastModifiedBy>
  <cp:revision>1</cp:revision>
  <dcterms:created xsi:type="dcterms:W3CDTF">2020-06-09T00:09:57Z</dcterms:created>
  <dcterms:modified xsi:type="dcterms:W3CDTF">2022-08-03T21:03:33Z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0x0101001F92F349BBC7704A920CB9010D591E7B</vt:lpwstr>
  </property>
  <property fmtid="{D5CDD505-2E9C-101B-9397-08002B2CF9AE}" pid="3" name="MediaServiceImageTags">
    <vt:lpwstr/>
  </property>
</Properties>
</file>