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notesSlides/notesSlide32.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Lst>
  <p:notesMasterIdLst>
    <p:notesMasterId r:id="rId52"/>
  </p:notesMasterIdLst>
  <p:handoutMasterIdLst>
    <p:handoutMasterId r:id="rId53"/>
  </p:handoutMasterIdLst>
  <p:sldIdLst>
    <p:sldId id="1941" r:id="rId5"/>
    <p:sldId id="284" r:id="rId6"/>
    <p:sldId id="1921" r:id="rId7"/>
    <p:sldId id="287" r:id="rId8"/>
    <p:sldId id="290" r:id="rId9"/>
    <p:sldId id="268" r:id="rId10"/>
    <p:sldId id="1994" r:id="rId11"/>
    <p:sldId id="289" r:id="rId12"/>
    <p:sldId id="1968" r:id="rId13"/>
    <p:sldId id="1939" r:id="rId14"/>
    <p:sldId id="1942" r:id="rId15"/>
    <p:sldId id="1943" r:id="rId16"/>
    <p:sldId id="1992" r:id="rId17"/>
    <p:sldId id="1971" r:id="rId18"/>
    <p:sldId id="1974" r:id="rId19"/>
    <p:sldId id="1973" r:id="rId20"/>
    <p:sldId id="1991" r:id="rId21"/>
    <p:sldId id="1964" r:id="rId22"/>
    <p:sldId id="1900" r:id="rId23"/>
    <p:sldId id="1934" r:id="rId24"/>
    <p:sldId id="1967" r:id="rId25"/>
    <p:sldId id="1970" r:id="rId26"/>
    <p:sldId id="1947" r:id="rId27"/>
    <p:sldId id="1966" r:id="rId28"/>
    <p:sldId id="1990" r:id="rId29"/>
    <p:sldId id="1969" r:id="rId30"/>
    <p:sldId id="1961" r:id="rId31"/>
    <p:sldId id="1945" r:id="rId32"/>
    <p:sldId id="1955" r:id="rId33"/>
    <p:sldId id="302" r:id="rId34"/>
    <p:sldId id="303" r:id="rId35"/>
    <p:sldId id="306" r:id="rId36"/>
    <p:sldId id="769" r:id="rId37"/>
    <p:sldId id="275" r:id="rId38"/>
    <p:sldId id="313" r:id="rId39"/>
    <p:sldId id="771" r:id="rId40"/>
    <p:sldId id="772" r:id="rId41"/>
    <p:sldId id="257" r:id="rId42"/>
    <p:sldId id="256" r:id="rId43"/>
    <p:sldId id="774" r:id="rId44"/>
    <p:sldId id="1948" r:id="rId45"/>
    <p:sldId id="1951" r:id="rId46"/>
    <p:sldId id="1946" r:id="rId47"/>
    <p:sldId id="1956" r:id="rId48"/>
    <p:sldId id="1949" r:id="rId49"/>
    <p:sldId id="1952" r:id="rId50"/>
    <p:sldId id="1959" r:id="rId51"/>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0F47EE71-15E6-CD0B-8726-B91FF2AAD6DB}" name="Cano, Michael" initials="CM" userId="S::canom_metro.net#ext#@arellanoassociates.onmicrosoft.com::de7a47bb-dc3c-4eb5-98ae-16ddd52cf860"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7748FCE8-E4C5-BCC1-1714-151A886CA52E}" name="Guest User" initials="GU" userId="S::urn:spo:anon#8c0b61e7de0bff38bf2b39550d87fa0ed2885051c0d50dcb1809a7a78110b4e4::"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D"/>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CFA976-3E3B-4927-A46C-CE13884FDCE3}" v="661" dt="2022-02-24T21:04:17.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_301_B1517C7F.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South Coast Air Basin</a:t>
            </a:r>
          </a:p>
        </c:rich>
      </c:tx>
      <c:layout>
        <c:manualLayout>
          <c:xMode val="edge"/>
          <c:yMode val="edge"/>
          <c:x val="0.14512804934734702"/>
          <c:y val="0"/>
        </c:manualLayout>
      </c:layout>
      <c:overlay val="0"/>
      <c:spPr>
        <a:noFill/>
        <a:ln>
          <a:noFill/>
        </a:ln>
        <a:effectLst/>
      </c:spPr>
    </c:title>
    <c:autoTitleDeleted val="0"/>
    <c:plotArea>
      <c:layout>
        <c:manualLayout>
          <c:layoutTarget val="inner"/>
          <c:xMode val="edge"/>
          <c:yMode val="edge"/>
          <c:x val="0.28811037684833235"/>
          <c:y val="0.17375251536851213"/>
          <c:w val="0.66616005153660529"/>
          <c:h val="0.77568409499348345"/>
        </c:manualLayout>
      </c:layout>
      <c:barChart>
        <c:barDir val="col"/>
        <c:grouping val="clustered"/>
        <c:varyColors val="0"/>
        <c:ser>
          <c:idx val="0"/>
          <c:order val="0"/>
          <c:tx>
            <c:strRef>
              <c:f>Sheet1!$B$1</c:f>
              <c:strCache>
                <c:ptCount val="1"/>
                <c:pt idx="0">
                  <c:v>Baseline Emissions</c:v>
                </c:pt>
              </c:strCache>
            </c:strRef>
          </c:tx>
          <c:spPr>
            <a:solidFill>
              <a:schemeClr val="accent1"/>
            </a:solidFill>
            <a:ln>
              <a:noFill/>
            </a:ln>
            <a:effectLst/>
          </c:spPr>
          <c:invertIfNegative val="0"/>
          <c:dLbls>
            <c:dLbl>
              <c:idx val="0"/>
              <c:dLblPos val="outEnd"/>
              <c:showLegendKey val="0"/>
              <c:showVal val="0"/>
              <c:showCatName val="0"/>
              <c:showSerName val="1"/>
              <c:showPercent val="0"/>
              <c:showBubbleSize val="0"/>
              <c:extLst>
                <c:ext xmlns:c15="http://schemas.microsoft.com/office/drawing/2012/chart" uri="{CE6537A1-D6FC-4f65-9D91-7224C49458BB}">
                  <c15:layout>
                    <c:manualLayout>
                      <c:w val="0.31096108698242436"/>
                      <c:h val="0.17526452888022229"/>
                    </c:manualLayout>
                  </c15:layout>
                </c:ext>
                <c:ext xmlns:c16="http://schemas.microsoft.com/office/drawing/2014/chart" uri="{C3380CC4-5D6E-409C-BE32-E72D297353CC}">
                  <c16:uniqueId val="{00000000-A6FF-4693-8662-DA587D8E48B6}"/>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200" b="1" i="1"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267</c:v>
                </c:pt>
              </c:numCache>
            </c:numRef>
          </c:val>
          <c:extLst>
            <c:ext xmlns:c16="http://schemas.microsoft.com/office/drawing/2014/chart" uri="{C3380CC4-5D6E-409C-BE32-E72D297353CC}">
              <c16:uniqueId val="{00000001-DD24-4DF3-955D-F69CEB4B161B}"/>
            </c:ext>
          </c:extLst>
        </c:ser>
        <c:ser>
          <c:idx val="1"/>
          <c:order val="1"/>
          <c:tx>
            <c:strRef>
              <c:f>Sheet1!$C$1</c:f>
              <c:strCache>
                <c:ptCount val="1"/>
                <c:pt idx="0">
                  <c:v>Basin Carrying Capacity</c:v>
                </c:pt>
              </c:strCache>
            </c:strRef>
          </c:tx>
          <c:spPr>
            <a:solidFill>
              <a:schemeClr val="accent2"/>
            </a:solidFill>
            <a:ln>
              <a:noFill/>
            </a:ln>
            <a:effectLst/>
          </c:spPr>
          <c:invertIfNegative val="0"/>
          <c:dLbls>
            <c:dLbl>
              <c:idx val="0"/>
              <c:layout>
                <c:manualLayout>
                  <c:x val="3.1179253373906188E-2"/>
                  <c:y val="7.4660076200307691E-3"/>
                </c:manualLayout>
              </c:layout>
              <c:spPr>
                <a:solidFill>
                  <a:schemeClr val="bg1"/>
                </a:solidFill>
                <a:ln>
                  <a:noFill/>
                </a:ln>
                <a:effectLst/>
              </c:spPr>
              <c:txPr>
                <a:bodyPr rot="0" spcFirstLastPara="1" vertOverflow="ellipsis" vert="horz" wrap="square" lIns="38100" tIns="19050" rIns="38100" bIns="19050" anchor="ctr" anchorCtr="1">
                  <a:noAutofit/>
                </a:bodyPr>
                <a:lstStyle/>
                <a:p>
                  <a:pPr>
                    <a:defRPr sz="1200" b="1" i="1"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4226263504462969"/>
                      <c:h val="0.28464154051367307"/>
                    </c:manualLayout>
                  </c15:layout>
                </c:ext>
                <c:ext xmlns:c16="http://schemas.microsoft.com/office/drawing/2014/chart" uri="{C3380CC4-5D6E-409C-BE32-E72D297353CC}">
                  <c16:uniqueId val="{00000002-DD24-4DF3-955D-F69CEB4B161B}"/>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141</c:v>
                </c:pt>
              </c:numCache>
            </c:numRef>
          </c:val>
          <c:extLst>
            <c:ext xmlns:c16="http://schemas.microsoft.com/office/drawing/2014/chart" uri="{C3380CC4-5D6E-409C-BE32-E72D297353CC}">
              <c16:uniqueId val="{00000003-DD24-4DF3-955D-F69CEB4B161B}"/>
            </c:ext>
          </c:extLst>
        </c:ser>
        <c:dLbls>
          <c:dLblPos val="outEnd"/>
          <c:showLegendKey val="0"/>
          <c:showVal val="1"/>
          <c:showCatName val="0"/>
          <c:showSerName val="0"/>
          <c:showPercent val="0"/>
          <c:showBubbleSize val="0"/>
        </c:dLbls>
        <c:gapWidth val="0"/>
        <c:axId val="449431976"/>
        <c:axId val="449436568"/>
      </c:barChart>
      <c:catAx>
        <c:axId val="449431976"/>
        <c:scaling>
          <c:orientation val="minMax"/>
        </c:scaling>
        <c:delete val="1"/>
        <c:axPos val="b"/>
        <c:numFmt formatCode="General" sourceLinked="1"/>
        <c:majorTickMark val="none"/>
        <c:minorTickMark val="none"/>
        <c:tickLblPos val="nextTo"/>
        <c:crossAx val="449436568"/>
        <c:crosses val="autoZero"/>
        <c:auto val="1"/>
        <c:lblAlgn val="ctr"/>
        <c:lblOffset val="100"/>
        <c:noMultiLvlLbl val="0"/>
      </c:catAx>
      <c:valAx>
        <c:axId val="449436568"/>
        <c:scaling>
          <c:orientation val="minMax"/>
          <c:max val="400"/>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2023 NOx</a:t>
                </a:r>
                <a:r>
                  <a:rPr lang="en-US" sz="1600" baseline="0"/>
                  <a:t> Tons/Day</a:t>
                </a:r>
                <a:endParaRPr lang="en-US" sz="1600"/>
              </a:p>
            </c:rich>
          </c:tx>
          <c:layout>
            <c:manualLayout>
              <c:xMode val="edge"/>
              <c:yMode val="edge"/>
              <c:x val="2.0786168915937459E-2"/>
              <c:y val="0.29760153035519971"/>
            </c:manualLayout>
          </c:layout>
          <c:overlay val="0"/>
          <c:spPr>
            <a:noFill/>
            <a:ln>
              <a:noFill/>
            </a:ln>
            <a:effectLst/>
          </c:spPr>
        </c:title>
        <c:numFmt formatCode="General" sourceLinked="1"/>
        <c:majorTickMark val="out"/>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49431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a:solidFill>
        <a:schemeClr val="accent1"/>
      </a:solidFill>
    </a:ln>
    <a:effectLst>
      <a:outerShdw blurRad="50800" dist="38100" dir="2700000" algn="tl" rotWithShape="0">
        <a:prstClr val="black">
          <a:alpha val="40000"/>
        </a:prstClr>
      </a:outerShdw>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2019 NOx</a:t>
            </a:r>
            <a:r>
              <a:rPr lang="en-US" sz="1800" baseline="0"/>
              <a:t> Emissions</a:t>
            </a:r>
            <a:endParaRPr lang="en-US" sz="1800"/>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33"/>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2E8-46DF-AEBA-3077584A897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2E8-46DF-AEBA-3077584A8972}"/>
              </c:ext>
            </c:extLst>
          </c:dPt>
          <c:cat>
            <c:strRef>
              <c:f>Sheet1!$B$5:$B$6</c:f>
              <c:strCache>
                <c:ptCount val="2"/>
                <c:pt idx="0">
                  <c:v>Mobile Sources</c:v>
                </c:pt>
                <c:pt idx="1">
                  <c:v>Stationary Sources</c:v>
                </c:pt>
              </c:strCache>
            </c:strRef>
          </c:cat>
          <c:val>
            <c:numRef>
              <c:f>Sheet1!$C$5:$C$6</c:f>
              <c:numCache>
                <c:formatCode>General</c:formatCode>
                <c:ptCount val="2"/>
                <c:pt idx="0">
                  <c:v>82</c:v>
                </c:pt>
                <c:pt idx="1">
                  <c:v>18</c:v>
                </c:pt>
              </c:numCache>
            </c:numRef>
          </c:val>
          <c:extLst>
            <c:ext xmlns:c16="http://schemas.microsoft.com/office/drawing/2014/chart" uri="{C3380CC4-5D6E-409C-BE32-E72D297353CC}">
              <c16:uniqueId val="{00000004-32E8-46DF-AEBA-3077584A8972}"/>
            </c:ext>
          </c:extLst>
        </c:ser>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Top</a:t>
            </a:r>
            <a:r>
              <a:rPr lang="en-US" sz="1600" baseline="0"/>
              <a:t> Sources of NOx in South Coast AQMD</a:t>
            </a:r>
            <a:endParaRPr lang="en-US"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spPr>
            <a:solidFill>
              <a:schemeClr val="accent2"/>
            </a:solidFill>
            <a:ln>
              <a:noFill/>
            </a:ln>
            <a:effectLst/>
          </c:spPr>
          <c:invertIfNegative val="0"/>
          <c:cat>
            <c:strRef>
              <c:f>Sheet1!$B$34:$B$38</c:f>
              <c:strCache>
                <c:ptCount val="5"/>
                <c:pt idx="0">
                  <c:v>Heavy-duty Diesel Trucks</c:v>
                </c:pt>
                <c:pt idx="1">
                  <c:v>Off-road Equipment</c:v>
                </c:pt>
                <c:pt idx="2">
                  <c:v>Ships and Commercial Boats</c:v>
                </c:pt>
                <c:pt idx="3">
                  <c:v>Passenger Cars</c:v>
                </c:pt>
                <c:pt idx="4">
                  <c:v>Light-duty Trucks</c:v>
                </c:pt>
              </c:strCache>
            </c:strRef>
          </c:cat>
          <c:val>
            <c:numRef>
              <c:f>Sheet1!$D$34:$D$38</c:f>
              <c:numCache>
                <c:formatCode>General</c:formatCode>
                <c:ptCount val="5"/>
                <c:pt idx="0">
                  <c:v>147</c:v>
                </c:pt>
                <c:pt idx="1">
                  <c:v>73</c:v>
                </c:pt>
                <c:pt idx="2">
                  <c:v>47</c:v>
                </c:pt>
                <c:pt idx="3">
                  <c:v>42</c:v>
                </c:pt>
                <c:pt idx="4">
                  <c:v>37</c:v>
                </c:pt>
              </c:numCache>
            </c:numRef>
          </c:val>
          <c:extLst>
            <c:ext xmlns:c16="http://schemas.microsoft.com/office/drawing/2014/chart" uri="{C3380CC4-5D6E-409C-BE32-E72D297353CC}">
              <c16:uniqueId val="{00000000-7E55-464F-82FB-9494E08CAFF5}"/>
            </c:ext>
          </c:extLst>
        </c:ser>
        <c:dLbls>
          <c:showLegendKey val="0"/>
          <c:showVal val="0"/>
          <c:showCatName val="0"/>
          <c:showSerName val="0"/>
          <c:showPercent val="0"/>
          <c:showBubbleSize val="0"/>
        </c:dLbls>
        <c:gapWidth val="219"/>
        <c:overlap val="-27"/>
        <c:axId val="489574784"/>
        <c:axId val="489584584"/>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Sheet1!$B$34:$B$38</c15:sqref>
                        </c15:formulaRef>
                      </c:ext>
                    </c:extLst>
                    <c:strCache>
                      <c:ptCount val="5"/>
                      <c:pt idx="0">
                        <c:v>Heavy-duty Diesel Trucks</c:v>
                      </c:pt>
                      <c:pt idx="1">
                        <c:v>Off-road Equipment</c:v>
                      </c:pt>
                      <c:pt idx="2">
                        <c:v>Ships and Commercial Boats</c:v>
                      </c:pt>
                      <c:pt idx="3">
                        <c:v>Passenger Cars</c:v>
                      </c:pt>
                      <c:pt idx="4">
                        <c:v>Light-duty Trucks</c:v>
                      </c:pt>
                    </c:strCache>
                  </c:strRef>
                </c:cat>
                <c:val>
                  <c:numRef>
                    <c:extLst>
                      <c:ext uri="{02D57815-91ED-43cb-92C2-25804820EDAC}">
                        <c15:formulaRef>
                          <c15:sqref>Sheet1!$C$34:$C$38</c15:sqref>
                        </c15:formulaRef>
                      </c:ext>
                    </c:extLst>
                    <c:numCache>
                      <c:formatCode>General</c:formatCode>
                      <c:ptCount val="5"/>
                    </c:numCache>
                  </c:numRef>
                </c:val>
                <c:extLst>
                  <c:ext xmlns:c16="http://schemas.microsoft.com/office/drawing/2014/chart" uri="{C3380CC4-5D6E-409C-BE32-E72D297353CC}">
                    <c16:uniqueId val="{00000001-7E55-464F-82FB-9494E08CAFF5}"/>
                  </c:ext>
                </c:extLst>
              </c15:ser>
            </c15:filteredBarSeries>
          </c:ext>
        </c:extLst>
      </c:barChart>
      <c:catAx>
        <c:axId val="489574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9584584"/>
        <c:crosses val="autoZero"/>
        <c:auto val="1"/>
        <c:lblAlgn val="ctr"/>
        <c:lblOffset val="100"/>
        <c:noMultiLvlLbl val="0"/>
      </c:catAx>
      <c:valAx>
        <c:axId val="489584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NOx emissions</a:t>
                </a:r>
                <a:r>
                  <a:rPr lang="en-US" sz="1400" baseline="0"/>
                  <a:t> (tons/day)</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89574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Sheet1!$D$2</c:f>
              <c:strCache>
                <c:ptCount val="1"/>
                <c:pt idx="0">
                  <c:v>8.9L</c:v>
                </c:pt>
              </c:strCache>
            </c:strRef>
          </c:tx>
          <c:spPr>
            <a:solidFill>
              <a:schemeClr val="accent1"/>
            </a:solidFill>
            <a:ln>
              <a:noFill/>
            </a:ln>
            <a:effectLst/>
          </c:spPr>
          <c:invertIfNegative val="0"/>
          <c:cat>
            <c:numRef>
              <c:f>Sheet1!$A$3:$A$7</c:f>
              <c:numCache>
                <c:formatCode>General</c:formatCode>
                <c:ptCount val="5"/>
                <c:pt idx="0">
                  <c:v>2016</c:v>
                </c:pt>
                <c:pt idx="1">
                  <c:v>2017</c:v>
                </c:pt>
                <c:pt idx="2">
                  <c:v>2018</c:v>
                </c:pt>
                <c:pt idx="3">
                  <c:v>2019</c:v>
                </c:pt>
                <c:pt idx="4">
                  <c:v>2020</c:v>
                </c:pt>
              </c:numCache>
            </c:numRef>
          </c:cat>
          <c:val>
            <c:numRef>
              <c:f>Sheet1!$D$3:$D$6</c:f>
              <c:numCache>
                <c:formatCode>_(* #,##0_);_(* \(#,##0\);_(* "-"??_);_(@_)</c:formatCode>
                <c:ptCount val="4"/>
                <c:pt idx="0">
                  <c:v>5121</c:v>
                </c:pt>
                <c:pt idx="1">
                  <c:v>5884</c:v>
                </c:pt>
                <c:pt idx="2">
                  <c:v>5337</c:v>
                </c:pt>
                <c:pt idx="3">
                  <c:v>5603</c:v>
                </c:pt>
              </c:numCache>
            </c:numRef>
          </c:val>
          <c:extLst>
            <c:ext xmlns:c16="http://schemas.microsoft.com/office/drawing/2014/chart" uri="{C3380CC4-5D6E-409C-BE32-E72D297353CC}">
              <c16:uniqueId val="{00000000-D7F2-456C-B7FC-8C5967657A50}"/>
            </c:ext>
          </c:extLst>
        </c:ser>
        <c:ser>
          <c:idx val="1"/>
          <c:order val="1"/>
          <c:tx>
            <c:strRef>
              <c:f>Sheet1!$E$2</c:f>
              <c:strCache>
                <c:ptCount val="1"/>
                <c:pt idx="0">
                  <c:v>11.9L</c:v>
                </c:pt>
              </c:strCache>
            </c:strRef>
          </c:tx>
          <c:spPr>
            <a:solidFill>
              <a:schemeClr val="accent2"/>
            </a:solidFill>
            <a:ln>
              <a:noFill/>
            </a:ln>
            <a:effectLst/>
          </c:spPr>
          <c:invertIfNegative val="0"/>
          <c:cat>
            <c:numRef>
              <c:f>Sheet1!$A$3:$A$7</c:f>
              <c:numCache>
                <c:formatCode>General</c:formatCode>
                <c:ptCount val="5"/>
                <c:pt idx="0">
                  <c:v>2016</c:v>
                </c:pt>
                <c:pt idx="1">
                  <c:v>2017</c:v>
                </c:pt>
                <c:pt idx="2">
                  <c:v>2018</c:v>
                </c:pt>
                <c:pt idx="3">
                  <c:v>2019</c:v>
                </c:pt>
                <c:pt idx="4">
                  <c:v>2020</c:v>
                </c:pt>
              </c:numCache>
            </c:numRef>
          </c:cat>
          <c:val>
            <c:numRef>
              <c:f>Sheet1!$E$3:$E$6</c:f>
              <c:numCache>
                <c:formatCode>General</c:formatCode>
                <c:ptCount val="4"/>
                <c:pt idx="2" formatCode="_(* #,##0_);_(* \(#,##0\);_(* &quot;-&quot;??_);_(@_)">
                  <c:v>2113</c:v>
                </c:pt>
                <c:pt idx="3" formatCode="_(* #,##0_);_(* \(#,##0\);_(* &quot;-&quot;??_);_(@_)">
                  <c:v>2287</c:v>
                </c:pt>
              </c:numCache>
            </c:numRef>
          </c:val>
          <c:extLst>
            <c:ext xmlns:c16="http://schemas.microsoft.com/office/drawing/2014/chart" uri="{C3380CC4-5D6E-409C-BE32-E72D297353CC}">
              <c16:uniqueId val="{00000001-D7F2-456C-B7FC-8C5967657A50}"/>
            </c:ext>
          </c:extLst>
        </c:ser>
        <c:dLbls>
          <c:showLegendKey val="0"/>
          <c:showVal val="0"/>
          <c:showCatName val="0"/>
          <c:showSerName val="0"/>
          <c:showPercent val="0"/>
          <c:showBubbleSize val="0"/>
        </c:dLbls>
        <c:gapWidth val="150"/>
        <c:overlap val="100"/>
        <c:axId val="587164992"/>
        <c:axId val="587166960"/>
      </c:barChart>
      <c:catAx>
        <c:axId val="58716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87166960"/>
        <c:crosses val="autoZero"/>
        <c:auto val="1"/>
        <c:lblAlgn val="ctr"/>
        <c:lblOffset val="100"/>
        <c:noMultiLvlLbl val="0"/>
      </c:catAx>
      <c:valAx>
        <c:axId val="587166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87164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0.36664</cdr:x>
      <cdr:y>0.25276</cdr:y>
    </cdr:from>
    <cdr:to>
      <cdr:x>0.4876</cdr:x>
      <cdr:y>0.37721</cdr:y>
    </cdr:to>
    <cdr:sp macro="" textlink="">
      <cdr:nvSpPr>
        <cdr:cNvPr id="2" name="TextBox 1"/>
        <cdr:cNvSpPr txBox="1"/>
      </cdr:nvSpPr>
      <cdr:spPr>
        <a:xfrm xmlns:a="http://schemas.openxmlformats.org/drawingml/2006/main">
          <a:off x="1988240" y="918472"/>
          <a:ext cx="655983" cy="4522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solidFill>
                <a:schemeClr val="bg1"/>
              </a:solidFill>
            </a:rPr>
            <a:t>18%</a:t>
          </a:r>
        </a:p>
      </cdr:txBody>
    </cdr:sp>
  </cdr:relSizeAnchor>
  <cdr:relSizeAnchor xmlns:cdr="http://schemas.openxmlformats.org/drawingml/2006/chartDrawing">
    <cdr:from>
      <cdr:x>0.65184</cdr:x>
      <cdr:y>0.56077</cdr:y>
    </cdr:from>
    <cdr:to>
      <cdr:x>0.77281</cdr:x>
      <cdr:y>0.68522</cdr:y>
    </cdr:to>
    <cdr:sp macro="" textlink="">
      <cdr:nvSpPr>
        <cdr:cNvPr id="3" name="TextBox 1"/>
        <cdr:cNvSpPr txBox="1"/>
      </cdr:nvSpPr>
      <cdr:spPr>
        <a:xfrm xmlns:a="http://schemas.openxmlformats.org/drawingml/2006/main">
          <a:off x="3534879" y="2037729"/>
          <a:ext cx="655983" cy="4522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chemeClr val="bg1"/>
              </a:solidFill>
            </a:rPr>
            <a:t>82%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linkedin.com/in/karina-o-connor-b218b15/"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burningman.org/" TargetMode="External"/><Relationship Id="rId5" Type="http://schemas.openxmlformats.org/officeDocument/2006/relationships/hyperlink" Target="http://www.nonprofitfacts.com/CA/Sierra-Environmental-Education-Collaborative.html" TargetMode="External"/><Relationship Id="rId4" Type="http://schemas.openxmlformats.org/officeDocument/2006/relationships/hyperlink" Target="https://www.linkedin.com/in/karina-o-connor-5472478/"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linkedin.com/in/karina-o-connor-b218b15/"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burningman.org/" TargetMode="External"/><Relationship Id="rId5" Type="http://schemas.openxmlformats.org/officeDocument/2006/relationships/hyperlink" Target="http://www.nonprofitfacts.com/CA/Sierra-Environmental-Education-Collaborative.html" TargetMode="External"/><Relationship Id="rId4" Type="http://schemas.openxmlformats.org/officeDocument/2006/relationships/hyperlink" Target="https://www.linkedin.com/in/karina-o-connor-5472478/"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linkedin.com/in/sarah-rees-5982147/"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10</a:t>
            </a:fld>
            <a:endParaRPr lang="en-US"/>
          </a:p>
        </p:txBody>
      </p:sp>
    </p:spTree>
    <p:extLst>
      <p:ext uri="{BB962C8B-B14F-4D97-AF65-F5344CB8AC3E}">
        <p14:creationId xmlns:p14="http://schemas.microsoft.com/office/powerpoint/2010/main" val="1561778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11</a:t>
            </a:fld>
            <a:endParaRPr lang="en-US"/>
          </a:p>
        </p:txBody>
      </p:sp>
    </p:spTree>
    <p:extLst>
      <p:ext uri="{BB962C8B-B14F-4D97-AF65-F5344CB8AC3E}">
        <p14:creationId xmlns:p14="http://schemas.microsoft.com/office/powerpoint/2010/main" val="360702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12</a:t>
            </a:fld>
            <a:endParaRPr lang="en-US"/>
          </a:p>
        </p:txBody>
      </p:sp>
    </p:spTree>
    <p:extLst>
      <p:ext uri="{BB962C8B-B14F-4D97-AF65-F5344CB8AC3E}">
        <p14:creationId xmlns:p14="http://schemas.microsoft.com/office/powerpoint/2010/main" val="1521134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13</a:t>
            </a:fld>
            <a:endParaRPr lang="en-US"/>
          </a:p>
        </p:txBody>
      </p:sp>
    </p:spTree>
    <p:extLst>
      <p:ext uri="{BB962C8B-B14F-4D97-AF65-F5344CB8AC3E}">
        <p14:creationId xmlns:p14="http://schemas.microsoft.com/office/powerpoint/2010/main" val="1504252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BIOGRAPHIES</a:t>
            </a:r>
          </a:p>
          <a:p>
            <a:r>
              <a:rPr lang="en-US" b="1" i="0">
                <a:solidFill>
                  <a:srgbClr val="004788"/>
                </a:solidFill>
                <a:effectLst/>
                <a:latin typeface="Oswald" panose="020B0604020202020204" pitchFamily="2" charset="0"/>
              </a:rPr>
              <a:t>Alycia Gilde</a:t>
            </a:r>
          </a:p>
          <a:p>
            <a:r>
              <a:rPr lang="en-US" b="1" i="0">
                <a:solidFill>
                  <a:srgbClr val="004788"/>
                </a:solidFill>
                <a:effectLst/>
                <a:latin typeface="Oswald" panose="020B0604020202020204" pitchFamily="2" charset="0"/>
              </a:rPr>
              <a:t>Vice President, Clean Fuel &amp; Infrastructure</a:t>
            </a:r>
          </a:p>
          <a:p>
            <a:endParaRPr lang="en-US" b="0" i="0">
              <a:solidFill>
                <a:srgbClr val="004788"/>
              </a:solidFill>
              <a:effectLst/>
              <a:latin typeface="Oswald" panose="020B0604020202020204" pitchFamily="2" charset="0"/>
            </a:endParaRPr>
          </a:p>
          <a:p>
            <a:pPr marL="171450" indent="-171450">
              <a:buFont typeface="Arial" panose="020B0604020202020204" pitchFamily="34" charset="0"/>
              <a:buChar char="•"/>
            </a:pPr>
            <a:r>
              <a:rPr lang="en-US" b="1">
                <a:effectLst/>
              </a:rPr>
              <a:t>oversees CALSTART’s Fuels and Infrastructure Initiative and is currently advancing the nation’s largest programs to develop and implement alternative fuel corridors for light, medium and heavy-duty vehicles.  </a:t>
            </a:r>
          </a:p>
          <a:p>
            <a:pPr marL="0" indent="0">
              <a:buFont typeface="Arial" panose="020B0604020202020204" pitchFamily="34" charset="0"/>
              <a:buNone/>
            </a:pPr>
            <a:endParaRPr lang="en-US" b="1">
              <a:effectLst/>
            </a:endParaRPr>
          </a:p>
          <a:p>
            <a:pPr marL="171450" indent="-171450">
              <a:buFont typeface="Arial" panose="020B0604020202020204" pitchFamily="34" charset="0"/>
              <a:buChar char="•"/>
            </a:pPr>
            <a:r>
              <a:rPr lang="en-US">
                <a:effectLst/>
              </a:rPr>
              <a:t>Working in partnership with the Federal Highway Administration-</a:t>
            </a:r>
            <a:r>
              <a:rPr lang="en-US" b="1">
                <a:effectLst/>
              </a:rPr>
              <a:t>building regional multi-state partnerships throughout the U.S. to expand federal designation of corridors for electric, natural gas, propane and hydrogen. </a:t>
            </a:r>
          </a:p>
          <a:p>
            <a:pPr marL="171450" indent="-171450">
              <a:buFont typeface="Arial" panose="020B0604020202020204" pitchFamily="34" charset="0"/>
              <a:buChar char="•"/>
            </a:pPr>
            <a:endParaRPr lang="en-US" b="1">
              <a:effectLst/>
            </a:endParaRPr>
          </a:p>
          <a:p>
            <a:pPr marL="171450" indent="-171450">
              <a:buFont typeface="Arial" panose="020B0604020202020204" pitchFamily="34" charset="0"/>
              <a:buChar char="•"/>
            </a:pPr>
            <a:r>
              <a:rPr lang="en-US">
                <a:effectLst/>
              </a:rPr>
              <a:t>Co-leading </a:t>
            </a:r>
            <a:r>
              <a:rPr lang="en-US" b="1">
                <a:effectLst/>
              </a:rPr>
              <a:t>U.S. Environmental Protection Agency’s West Coast Collaborative Alternative Fuel Infrastructure Corridor Coalition </a:t>
            </a:r>
            <a:r>
              <a:rPr lang="en-US">
                <a:effectLst/>
              </a:rPr>
              <a:t>to evaluate infrastructure gaps and implement alternative fuel projects along transportation corridors in California, Oregon and Washington. </a:t>
            </a:r>
          </a:p>
          <a:p>
            <a:pPr marL="171450" indent="-171450">
              <a:buFont typeface="Arial" panose="020B0604020202020204" pitchFamily="34" charset="0"/>
              <a:buChar char="•"/>
            </a:pPr>
            <a:endParaRPr lang="en-US">
              <a:effectLst/>
            </a:endParaRPr>
          </a:p>
          <a:p>
            <a:pPr marL="171450" indent="-171450">
              <a:buFont typeface="Arial" panose="020B0604020202020204" pitchFamily="34" charset="0"/>
              <a:buChar char="•"/>
            </a:pPr>
            <a:r>
              <a:rPr lang="en-US" b="1">
                <a:effectLst/>
              </a:rPr>
              <a:t>In the last five years at CALSTART</a:t>
            </a:r>
          </a:p>
          <a:p>
            <a:pPr marL="628650" lvl="1" indent="-171450">
              <a:buFont typeface="Arial" panose="020B0604020202020204" pitchFamily="34" charset="0"/>
              <a:buChar char="•"/>
            </a:pPr>
            <a:r>
              <a:rPr lang="en-US">
                <a:effectLst/>
              </a:rPr>
              <a:t>Leads the organization’s Market Acceleration Program including strategic development, problem solving and industry engagement to advance commercialization of clean vehicle technologies. </a:t>
            </a:r>
          </a:p>
          <a:p>
            <a:pPr marL="628650" lvl="1" indent="-171450">
              <a:buFont typeface="Arial" panose="020B0604020202020204" pitchFamily="34" charset="0"/>
              <a:buChar char="•"/>
            </a:pPr>
            <a:r>
              <a:rPr lang="en-US">
                <a:effectLst/>
              </a:rPr>
              <a:t>Initiatives include California’s Hybrid and Zero-Emission Truck and Bus Voucher Incentive Program, New York’s Truck Voucher Incentive Program and Illinois’s Drive Clean Chicago. </a:t>
            </a:r>
          </a:p>
          <a:p>
            <a:pPr marL="628650" lvl="1" indent="-171450">
              <a:buFont typeface="Arial" panose="020B0604020202020204" pitchFamily="34" charset="0"/>
              <a:buChar char="•"/>
            </a:pPr>
            <a:r>
              <a:rPr lang="en-US">
                <a:effectLst/>
              </a:rPr>
              <a:t>Leads CALSTART’s efforts to administer the California Air Resources Board’s Clean Off-Road Equipment Voucher Incentive Project.</a:t>
            </a:r>
          </a:p>
          <a:p>
            <a:pPr marL="0" indent="0">
              <a:buFont typeface="Arial" panose="020B0604020202020204" pitchFamily="34" charset="0"/>
              <a:buNone/>
            </a:pPr>
            <a:endParaRPr lang="en-US">
              <a:effectLst/>
            </a:endParaRPr>
          </a:p>
          <a:p>
            <a:pPr marL="0" indent="0">
              <a:buFont typeface="Arial" panose="020B0604020202020204" pitchFamily="34" charset="0"/>
              <a:buNone/>
            </a:pPr>
            <a:endParaRPr lang="en-US" b="0" i="0">
              <a:solidFill>
                <a:srgbClr val="004788"/>
              </a:solidFill>
              <a:effectLst/>
              <a:latin typeface="Montserrat" panose="00000500000000000000" pitchFamily="2" charset="0"/>
              <a:cs typeface="Calibri"/>
            </a:endParaRPr>
          </a:p>
          <a:p>
            <a:pPr marL="171450" indent="-171450">
              <a:buFont typeface="Arial" panose="020B0604020202020204" pitchFamily="34" charset="0"/>
              <a:buChar char="•"/>
            </a:pPr>
            <a:endParaRPr lang="en-US" b="0" i="0">
              <a:solidFill>
                <a:srgbClr val="004788"/>
              </a:solidFill>
              <a:effectLst/>
              <a:latin typeface="Montserrat" panose="00000500000000000000" pitchFamily="2" charset="0"/>
              <a:cs typeface="Calibri"/>
            </a:endParaRPr>
          </a:p>
          <a:p>
            <a:pPr algn="l"/>
            <a:r>
              <a:rPr lang="en-US" b="1" i="0">
                <a:solidFill>
                  <a:srgbClr val="004788"/>
                </a:solidFill>
                <a:effectLst/>
                <a:latin typeface="Oswald" panose="00000500000000000000" pitchFamily="2" charset="0"/>
              </a:rPr>
              <a:t>Tom Brotherton</a:t>
            </a:r>
          </a:p>
          <a:p>
            <a:pPr algn="l"/>
            <a:r>
              <a:rPr lang="en-US" b="1" i="0">
                <a:solidFill>
                  <a:srgbClr val="004788"/>
                </a:solidFill>
                <a:effectLst/>
                <a:latin typeface="Oswald" panose="00000500000000000000" pitchFamily="2" charset="0"/>
              </a:rPr>
              <a:t>Director, Market Acceleration</a:t>
            </a:r>
          </a:p>
          <a:p>
            <a:pPr algn="l"/>
            <a:endParaRPr lang="en-US" b="1" i="0">
              <a:solidFill>
                <a:srgbClr val="004788"/>
              </a:solidFill>
              <a:effectLst/>
              <a:latin typeface="Oswald" panose="00000500000000000000" pitchFamily="2" charset="0"/>
            </a:endParaRPr>
          </a:p>
          <a:p>
            <a:pPr algn="l"/>
            <a:r>
              <a:rPr lang="en-US" b="0" i="0">
                <a:solidFill>
                  <a:srgbClr val="004788"/>
                </a:solidFill>
                <a:effectLst/>
                <a:latin typeface="Montserrat" panose="00000500000000000000" pitchFamily="2" charset="0"/>
              </a:rPr>
              <a:t>Responsible for CALSTART’s market acceleration activities.</a:t>
            </a:r>
          </a:p>
          <a:p>
            <a:pPr algn="l"/>
            <a:r>
              <a:rPr lang="en-US" b="0" i="0">
                <a:solidFill>
                  <a:srgbClr val="004788"/>
                </a:solidFill>
                <a:effectLst/>
                <a:latin typeface="Montserrat" panose="00000500000000000000" pitchFamily="2" charset="0"/>
              </a:rPr>
              <a:t>Oversees vehicle incentive programs in California, New York and Chicago. </a:t>
            </a:r>
          </a:p>
          <a:p>
            <a:pPr algn="l"/>
            <a:r>
              <a:rPr lang="en-US" b="0" i="0">
                <a:solidFill>
                  <a:srgbClr val="004788"/>
                </a:solidFill>
                <a:effectLst/>
                <a:latin typeface="Montserrat" panose="00000500000000000000" pitchFamily="2" charset="0"/>
              </a:rPr>
              <a:t>oversees CALSTART’s E-Truck Task Force and a Vehicle Electrification Study for the US Army.  </a:t>
            </a:r>
          </a:p>
          <a:p>
            <a:pPr algn="l"/>
            <a:r>
              <a:rPr lang="en-US" b="0" i="0">
                <a:solidFill>
                  <a:srgbClr val="004788"/>
                </a:solidFill>
                <a:effectLst/>
                <a:latin typeface="Montserrat" panose="00000500000000000000" pitchFamily="2" charset="0"/>
              </a:rPr>
              <a:t>Tom recently developed a truck technology roadmap for the California Energy Commission to identify technologies and actions for the reduction of emissions and petroleum use in trucks.  He has previously managed CALSTART’s U.S. Army contract, Technical Advisory Committee, as well as business development and membership outreach.</a:t>
            </a:r>
          </a:p>
          <a:p>
            <a:pPr algn="l"/>
            <a:r>
              <a:rPr lang="en-US" b="0" i="0">
                <a:solidFill>
                  <a:srgbClr val="004788"/>
                </a:solidFill>
                <a:effectLst/>
                <a:latin typeface="Montserrat" panose="00000500000000000000" pitchFamily="2" charset="0"/>
              </a:rPr>
              <a:t>Tom has a BSE in Civil Engineering from Princeton University, and a MS in Civil Engineering from the University of Colorado, Boulder. He is a registered professional engineer in Colorado.</a:t>
            </a:r>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3472014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1871876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BIOGRAPHIES</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PETER CHRISTENSEN</a:t>
            </a:r>
            <a:br>
              <a:rPr lang="en-US"/>
            </a:br>
            <a:r>
              <a:rPr lang="en-US"/>
              <a:t>I'm proud to manage a team of professionals dedicated to continuing the long history of air quality improvement in California. Working together with industry and environmental stakeholders, other government agencies, academic institutions, and members of the public, we develop and implement innovative incentive programs to bring cleaner technologies to the entire spectrum of transportation: from cars and trucks to marine vessels and trains. Experience California Air Resources Board 13 years 8 months Air Resources Supervisor October 2011 - Present (10 years 5 months) Air Pollution Specialist July 2008 - October 2011 (3 years 4 months) Sacramento Metropolitan Air Quality Management District Air Quality Analyst January 1992 - June 2008 (16 years 6 months) Education University of California, Davis Environmental Biology &amp; Management  · (1987 - 2007)</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16</a:t>
            </a:fld>
            <a:endParaRPr lang="en-US"/>
          </a:p>
        </p:txBody>
      </p:sp>
    </p:spTree>
    <p:extLst>
      <p:ext uri="{BB962C8B-B14F-4D97-AF65-F5344CB8AC3E}">
        <p14:creationId xmlns:p14="http://schemas.microsoft.com/office/powerpoint/2010/main" val="3590628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17</a:t>
            </a:fld>
            <a:endParaRPr lang="en-US"/>
          </a:p>
        </p:txBody>
      </p:sp>
    </p:spTree>
    <p:extLst>
      <p:ext uri="{BB962C8B-B14F-4D97-AF65-F5344CB8AC3E}">
        <p14:creationId xmlns:p14="http://schemas.microsoft.com/office/powerpoint/2010/main" val="2135889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Jessica</a:t>
            </a:r>
          </a:p>
          <a:p>
            <a:endParaRPr lang="en-US"/>
          </a:p>
          <a:p>
            <a:pPr marL="296408" indent="-296408">
              <a:buFont typeface="Calibri" panose="020F0502020204030204" pitchFamily="34" charset="0"/>
              <a:buChar char="&gt;"/>
            </a:pPr>
            <a:r>
              <a:rPr lang="en-US">
                <a:solidFill>
                  <a:srgbClr val="000000"/>
                </a:solidFill>
                <a:highlight>
                  <a:srgbClr val="FFFF00"/>
                </a:highlight>
                <a:latin typeface="Calibri" panose="020F0502020204030204" pitchFamily="34" charset="0"/>
                <a:ea typeface="Yu Mincho" panose="02020400000000000000" pitchFamily="18" charset="-128"/>
                <a:cs typeface="Arial" panose="020B0604020202020204" pitchFamily="34" charset="0"/>
              </a:rPr>
              <a:t>March 2022  – Equity</a:t>
            </a:r>
          </a:p>
          <a:p>
            <a:pPr marL="770662" lvl="1" indent="-296408">
              <a:buFont typeface="Calibri" panose="020F0502020204030204" pitchFamily="34" charset="0"/>
              <a:buChar char="&gt;"/>
            </a:pPr>
            <a:r>
              <a:rPr lang="en-US">
                <a:solidFill>
                  <a:srgbClr val="000000"/>
                </a:solidFill>
                <a:highlight>
                  <a:srgbClr val="FFFF00"/>
                </a:highlight>
                <a:latin typeface="Calibri" panose="020F0502020204030204" pitchFamily="34" charset="0"/>
                <a:ea typeface="Yu Mincho" panose="02020400000000000000" pitchFamily="18" charset="-128"/>
                <a:cs typeface="Arial" panose="020B0604020202020204" pitchFamily="34" charset="0"/>
              </a:rPr>
              <a:t>&gt; Objective: Discuss Disadvantaged Communities and Disparities</a:t>
            </a:r>
          </a:p>
          <a:p>
            <a:endParaRPr lang="en-US"/>
          </a:p>
          <a:p>
            <a:endParaRPr lang="en-US"/>
          </a:p>
          <a:p>
            <a:r>
              <a:rPr lang="en-US"/>
              <a:t>Add survey link</a:t>
            </a:r>
          </a:p>
        </p:txBody>
      </p:sp>
      <p:sp>
        <p:nvSpPr>
          <p:cNvPr id="4" name="Slide Number Placeholder 3"/>
          <p:cNvSpPr>
            <a:spLocks noGrp="1"/>
          </p:cNvSpPr>
          <p:nvPr>
            <p:ph type="sldNum" sz="quarter" idx="5"/>
          </p:nvPr>
        </p:nvSpPr>
        <p:spPr/>
        <p:txBody>
          <a:bodyPr/>
          <a:lstStyle/>
          <a:p>
            <a:fld id="{1CA99CD2-19A0-6F48-895C-C7AB61D791DF}" type="slidenum">
              <a:rPr lang="en-US" smtClean="0"/>
              <a:t>18</a:t>
            </a:fld>
            <a:endParaRPr lang="en-US"/>
          </a:p>
        </p:txBody>
      </p:sp>
    </p:spTree>
    <p:extLst>
      <p:ext uri="{BB962C8B-B14F-4D97-AF65-F5344CB8AC3E}">
        <p14:creationId xmlns:p14="http://schemas.microsoft.com/office/powerpoint/2010/main" val="3702013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19</a:t>
            </a:fld>
            <a:endParaRPr lang="en-US"/>
          </a:p>
        </p:txBody>
      </p:sp>
    </p:spTree>
    <p:extLst>
      <p:ext uri="{BB962C8B-B14F-4D97-AF65-F5344CB8AC3E}">
        <p14:creationId xmlns:p14="http://schemas.microsoft.com/office/powerpoint/2010/main" val="3663302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400925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20</a:t>
            </a:fld>
            <a:endParaRPr lang="en-US"/>
          </a:p>
        </p:txBody>
      </p:sp>
    </p:spTree>
    <p:extLst>
      <p:ext uri="{BB962C8B-B14F-4D97-AF65-F5344CB8AC3E}">
        <p14:creationId xmlns:p14="http://schemas.microsoft.com/office/powerpoint/2010/main" val="1934013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a:t>MORGAN CAPILLA</a:t>
            </a:r>
          </a:p>
          <a:p>
            <a:pPr marL="171450" indent="-171450">
              <a:buFont typeface="Symbol"/>
              <a:buChar char="•"/>
            </a:pPr>
            <a:r>
              <a:rPr lang="en-US"/>
              <a:t>EPA Region 9’s Environmental Review Branch, </a:t>
            </a:r>
            <a:endParaRPr lang="en-US">
              <a:cs typeface="Calibri"/>
            </a:endParaRPr>
          </a:p>
          <a:p>
            <a:pPr marL="171450" indent="-171450">
              <a:buFont typeface="Symbol"/>
              <a:buChar char="•"/>
            </a:pPr>
            <a:r>
              <a:rPr lang="en-US"/>
              <a:t>Reviews and comments on environmental impact statements prepared by other federal agencies pursuant to the National Environmental Policy Act.</a:t>
            </a:r>
          </a:p>
          <a:p>
            <a:endParaRPr lang="en-US"/>
          </a:p>
          <a:p>
            <a:pPr marL="171450" indent="-171450">
              <a:buFont typeface="Symbol"/>
              <a:buChar char="•"/>
            </a:pPr>
            <a:r>
              <a:rPr lang="en-US"/>
              <a:t>Previously Peace Corps volunteer in the Dominican Republic from 2012-2014 where she collaborated with a women’s association on grassroots initiatives. Through this work, she developed a profound appreciation for the ways in which grassroots movements can assist marginalized communities in overcoming environmental and public health disparities. </a:t>
            </a:r>
          </a:p>
          <a:p>
            <a:endParaRPr lang="en-US"/>
          </a:p>
          <a:p>
            <a:pPr marL="171450" indent="-171450">
              <a:buFont typeface="Symbol"/>
              <a:buChar char="•"/>
            </a:pPr>
            <a:r>
              <a:rPr lang="en-US"/>
              <a:t>Master of Public Policy with a specialization in Environmental Policy from Duke University </a:t>
            </a:r>
          </a:p>
          <a:p>
            <a:pPr marL="171450" indent="-171450">
              <a:buFont typeface="Symbol"/>
              <a:buChar char="•"/>
            </a:pPr>
            <a:r>
              <a:rPr lang="en-US"/>
              <a:t>B.A. in English with a minor in environmental studies from UCLA. </a:t>
            </a:r>
          </a:p>
          <a:p>
            <a:endParaRPr lang="en-US"/>
          </a:p>
          <a:p>
            <a:pPr marL="171450" indent="-171450">
              <a:buFont typeface="Symbol"/>
              <a:buChar char="•"/>
            </a:pPr>
            <a:r>
              <a:rPr lang="en-US"/>
              <a:t>In her free time, she enjoys being outdoors, traveling, going to concerts, and tutoring at an international school in Oakland.</a:t>
            </a:r>
          </a:p>
          <a:p>
            <a:endParaRPr lang="en-US"/>
          </a:p>
          <a:p>
            <a:endParaRPr lang="en-US"/>
          </a:p>
          <a:p>
            <a:r>
              <a:rPr lang="en-US" b="1"/>
              <a:t>Karina O’Connor</a:t>
            </a:r>
            <a:endParaRPr lang="en-US"/>
          </a:p>
          <a:p>
            <a:endParaRPr lang="en-US"/>
          </a:p>
          <a:p>
            <a:r>
              <a:rPr lang="en-US" u="sng">
                <a:hlinkClick r:id="rId3"/>
              </a:rPr>
              <a:t>LinkedIn Profile</a:t>
            </a:r>
            <a:r>
              <a:rPr lang="en-US"/>
              <a:t> </a:t>
            </a:r>
          </a:p>
          <a:p>
            <a:r>
              <a:rPr lang="en-US" u="sng">
                <a:hlinkClick r:id="rId4"/>
              </a:rPr>
              <a:t>LinkedIn Profile 2</a:t>
            </a:r>
            <a:endParaRPr lang="en-US"/>
          </a:p>
          <a:p>
            <a:endParaRPr lang="en-US"/>
          </a:p>
          <a:p>
            <a:pPr marL="171450" indent="-171450">
              <a:buFont typeface="Symbol"/>
              <a:buChar char="•"/>
            </a:pPr>
            <a:r>
              <a:rPr lang="en-US"/>
              <a:t>Has worked with the EPA for 25 years. </a:t>
            </a:r>
          </a:p>
          <a:p>
            <a:endParaRPr lang="en-US"/>
          </a:p>
          <a:p>
            <a:pPr marL="171450" indent="-171450">
              <a:buFont typeface="Symbol"/>
              <a:buChar char="•"/>
            </a:pPr>
            <a:r>
              <a:rPr lang="en-US"/>
              <a:t>Environmental Engineer for Region 9 where she is responsible for working with state and local air quality and transportation planning agencies to develop plans that meet Clean Air Act requirements. </a:t>
            </a:r>
          </a:p>
          <a:p>
            <a:endParaRPr lang="en-US"/>
          </a:p>
          <a:p>
            <a:pPr marL="171450" indent="-171450">
              <a:buFont typeface="Symbol"/>
              <a:buChar char="•"/>
            </a:pPr>
            <a:r>
              <a:rPr lang="en-US"/>
              <a:t>Expert in EPA/DOT's transportation conformity regulations and application of measures to reduce impacts of transportation for criteria pollutants and greenhouse gases. </a:t>
            </a:r>
          </a:p>
          <a:p>
            <a:endParaRPr lang="en-US"/>
          </a:p>
          <a:p>
            <a:pPr marL="171450" indent="-171450">
              <a:buFont typeface="Symbol"/>
              <a:buChar char="•"/>
            </a:pPr>
            <a:r>
              <a:rPr lang="en-US"/>
              <a:t>Works with agencies with implementation and development issues for State Implementation Plans (SIPs) and projects under NEPA, conformity and SB 375. </a:t>
            </a:r>
          </a:p>
          <a:p>
            <a:endParaRPr lang="en-US"/>
          </a:p>
          <a:p>
            <a:pPr marL="171450" indent="-171450">
              <a:buFont typeface="Symbol"/>
              <a:buChar char="•"/>
            </a:pPr>
            <a:r>
              <a:rPr lang="en-US"/>
              <a:t>Also serves as Executive Director of the </a:t>
            </a:r>
            <a:r>
              <a:rPr lang="en-US" u="sng">
                <a:hlinkClick r:id="rId5"/>
              </a:rPr>
              <a:t>Sierra Environmental Education Collaborative</a:t>
            </a:r>
            <a:r>
              <a:rPr lang="en-US"/>
              <a:t> for the past 14 years, </a:t>
            </a:r>
          </a:p>
          <a:p>
            <a:endParaRPr lang="en-US"/>
          </a:p>
          <a:p>
            <a:pPr marL="171450" indent="-171450">
              <a:buFont typeface="Symbol"/>
              <a:buChar char="•"/>
            </a:pPr>
            <a:r>
              <a:rPr lang="en-US"/>
              <a:t>Earth Guardian Manager with </a:t>
            </a:r>
            <a:r>
              <a:rPr lang="en-US" u="sng">
                <a:hlinkClick r:id="rId6"/>
              </a:rPr>
              <a:t>Burning Man</a:t>
            </a:r>
            <a:r>
              <a:rPr lang="en-US"/>
              <a:t> for 24 years,   </a:t>
            </a:r>
          </a:p>
          <a:p>
            <a:endParaRPr lang="en-US"/>
          </a:p>
          <a:p>
            <a:pPr marL="171450" indent="-171450">
              <a:buFont typeface="Symbol"/>
              <a:buChar char="•"/>
            </a:pPr>
            <a:r>
              <a:rPr lang="en-US"/>
              <a:t>Master of Science in Clinical Epidemiology and in Environmental Engineering from Stanford University</a:t>
            </a:r>
          </a:p>
          <a:p>
            <a:endParaRPr lang="en-US"/>
          </a:p>
          <a:p>
            <a:pPr marL="171450" indent="-171450">
              <a:buFont typeface="Symbol"/>
              <a:buChar char="•"/>
            </a:pPr>
            <a:r>
              <a:rPr lang="en-US"/>
              <a:t>Bachelor Degree in Clinical Epidemiology and in Environmental Engineering from Purdue University.</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22</a:t>
            </a:fld>
            <a:endParaRPr lang="en-US"/>
          </a:p>
        </p:txBody>
      </p:sp>
    </p:spTree>
    <p:extLst>
      <p:ext uri="{BB962C8B-B14F-4D97-AF65-F5344CB8AC3E}">
        <p14:creationId xmlns:p14="http://schemas.microsoft.com/office/powerpoint/2010/main" val="1767851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23</a:t>
            </a:fld>
            <a:endParaRPr lang="en-US"/>
          </a:p>
        </p:txBody>
      </p:sp>
    </p:spTree>
    <p:extLst>
      <p:ext uri="{BB962C8B-B14F-4D97-AF65-F5344CB8AC3E}">
        <p14:creationId xmlns:p14="http://schemas.microsoft.com/office/powerpoint/2010/main" val="1498201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Jessica</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25</a:t>
            </a:fld>
            <a:endParaRPr lang="en-US"/>
          </a:p>
        </p:txBody>
      </p:sp>
    </p:spTree>
    <p:extLst>
      <p:ext uri="{BB962C8B-B14F-4D97-AF65-F5344CB8AC3E}">
        <p14:creationId xmlns:p14="http://schemas.microsoft.com/office/powerpoint/2010/main" val="1130489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522929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a:t>MORGAN CAPILLA</a:t>
            </a:r>
          </a:p>
          <a:p>
            <a:pPr marL="171450" indent="-171450">
              <a:buFont typeface="Symbol"/>
              <a:buChar char="•"/>
            </a:pPr>
            <a:r>
              <a:rPr lang="en-US"/>
              <a:t>EPA Region 9’s Environmental Review Branch, </a:t>
            </a:r>
            <a:endParaRPr lang="en-US">
              <a:cs typeface="Calibri"/>
            </a:endParaRPr>
          </a:p>
          <a:p>
            <a:pPr marL="171450" indent="-171450">
              <a:buFont typeface="Symbol"/>
              <a:buChar char="•"/>
            </a:pPr>
            <a:r>
              <a:rPr lang="en-US"/>
              <a:t>Reviews and comments on environmental impact statements prepared by other federal agencies pursuant to the National Environmental Policy Act.</a:t>
            </a:r>
          </a:p>
          <a:p>
            <a:endParaRPr lang="en-US"/>
          </a:p>
          <a:p>
            <a:pPr marL="171450" indent="-171450">
              <a:buFont typeface="Symbol"/>
              <a:buChar char="•"/>
            </a:pPr>
            <a:r>
              <a:rPr lang="en-US"/>
              <a:t>Previously Peace Corps volunteer in the Dominican Republic from 2012-2014 where she collaborated with a women’s association on grassroots initiatives. Through this work, she developed a profound appreciation for the ways in which grassroots movements can assist marginalized communities in overcoming environmental and public health disparities. </a:t>
            </a:r>
          </a:p>
          <a:p>
            <a:endParaRPr lang="en-US"/>
          </a:p>
          <a:p>
            <a:pPr marL="171450" indent="-171450">
              <a:buFont typeface="Symbol"/>
              <a:buChar char="•"/>
            </a:pPr>
            <a:r>
              <a:rPr lang="en-US"/>
              <a:t>Master of Public Policy with a specialization in Environmental Policy from Duke University </a:t>
            </a:r>
          </a:p>
          <a:p>
            <a:pPr marL="171450" indent="-171450">
              <a:buFont typeface="Symbol"/>
              <a:buChar char="•"/>
            </a:pPr>
            <a:r>
              <a:rPr lang="en-US"/>
              <a:t>B.A. in English with a minor in environmental studies from UCLA. </a:t>
            </a:r>
          </a:p>
          <a:p>
            <a:endParaRPr lang="en-US"/>
          </a:p>
          <a:p>
            <a:pPr marL="171450" indent="-171450">
              <a:buFont typeface="Symbol"/>
              <a:buChar char="•"/>
            </a:pPr>
            <a:r>
              <a:rPr lang="en-US"/>
              <a:t>In her free time, she enjoys being outdoors, traveling, going to concerts, and tutoring at an international school in Oakland.</a:t>
            </a:r>
          </a:p>
          <a:p>
            <a:endParaRPr lang="en-US"/>
          </a:p>
          <a:p>
            <a:endParaRPr lang="en-US"/>
          </a:p>
          <a:p>
            <a:r>
              <a:rPr lang="en-US" b="1"/>
              <a:t>Karina O’Connor</a:t>
            </a:r>
            <a:endParaRPr lang="en-US"/>
          </a:p>
          <a:p>
            <a:endParaRPr lang="en-US"/>
          </a:p>
          <a:p>
            <a:r>
              <a:rPr lang="en-US" u="sng">
                <a:hlinkClick r:id="rId3"/>
              </a:rPr>
              <a:t>LinkedIn Profile</a:t>
            </a:r>
            <a:r>
              <a:rPr lang="en-US"/>
              <a:t> </a:t>
            </a:r>
          </a:p>
          <a:p>
            <a:r>
              <a:rPr lang="en-US" u="sng">
                <a:hlinkClick r:id="rId4"/>
              </a:rPr>
              <a:t>LinkedIn Profile 2</a:t>
            </a:r>
            <a:endParaRPr lang="en-US"/>
          </a:p>
          <a:p>
            <a:endParaRPr lang="en-US"/>
          </a:p>
          <a:p>
            <a:pPr marL="171450" indent="-171450">
              <a:buFont typeface="Symbol"/>
              <a:buChar char="•"/>
            </a:pPr>
            <a:r>
              <a:rPr lang="en-US"/>
              <a:t>Has worked with the EPA for 25 years. </a:t>
            </a:r>
          </a:p>
          <a:p>
            <a:endParaRPr lang="en-US"/>
          </a:p>
          <a:p>
            <a:pPr marL="171450" indent="-171450">
              <a:buFont typeface="Symbol"/>
              <a:buChar char="•"/>
            </a:pPr>
            <a:r>
              <a:rPr lang="en-US"/>
              <a:t>Environmental Engineer for Region 9 where she is responsible for working with state and local air quality and transportation planning agencies to develop plans that meet Clean Air Act requirements. </a:t>
            </a:r>
          </a:p>
          <a:p>
            <a:endParaRPr lang="en-US"/>
          </a:p>
          <a:p>
            <a:pPr marL="171450" indent="-171450">
              <a:buFont typeface="Symbol"/>
              <a:buChar char="•"/>
            </a:pPr>
            <a:r>
              <a:rPr lang="en-US"/>
              <a:t>Expert in EPA/DOT's transportation conformity regulations and application of measures to reduce impacts of transportation for criteria pollutants and greenhouse gases. </a:t>
            </a:r>
          </a:p>
          <a:p>
            <a:endParaRPr lang="en-US"/>
          </a:p>
          <a:p>
            <a:pPr marL="171450" indent="-171450">
              <a:buFont typeface="Symbol"/>
              <a:buChar char="•"/>
            </a:pPr>
            <a:r>
              <a:rPr lang="en-US"/>
              <a:t>Works with agencies with implementation and development issues for State Implementation Plans (SIPs) and projects under NEPA, conformity and SB 375. </a:t>
            </a:r>
          </a:p>
          <a:p>
            <a:endParaRPr lang="en-US"/>
          </a:p>
          <a:p>
            <a:pPr marL="171450" indent="-171450">
              <a:buFont typeface="Symbol"/>
              <a:buChar char="•"/>
            </a:pPr>
            <a:r>
              <a:rPr lang="en-US"/>
              <a:t>Also serves as Executive Director of the </a:t>
            </a:r>
            <a:r>
              <a:rPr lang="en-US" u="sng">
                <a:hlinkClick r:id="rId5"/>
              </a:rPr>
              <a:t>Sierra Environmental Education Collaborative</a:t>
            </a:r>
            <a:r>
              <a:rPr lang="en-US"/>
              <a:t> for the past 14 years, </a:t>
            </a:r>
          </a:p>
          <a:p>
            <a:endParaRPr lang="en-US"/>
          </a:p>
          <a:p>
            <a:pPr marL="171450" indent="-171450">
              <a:buFont typeface="Symbol"/>
              <a:buChar char="•"/>
            </a:pPr>
            <a:r>
              <a:rPr lang="en-US"/>
              <a:t>Earth Guardian Manager with </a:t>
            </a:r>
            <a:r>
              <a:rPr lang="en-US" u="sng">
                <a:hlinkClick r:id="rId6"/>
              </a:rPr>
              <a:t>Burning Man</a:t>
            </a:r>
            <a:r>
              <a:rPr lang="en-US"/>
              <a:t> for 24 years,   </a:t>
            </a:r>
          </a:p>
          <a:p>
            <a:endParaRPr lang="en-US"/>
          </a:p>
          <a:p>
            <a:pPr marL="171450" indent="-171450">
              <a:buFont typeface="Symbol"/>
              <a:buChar char="•"/>
            </a:pPr>
            <a:r>
              <a:rPr lang="en-US"/>
              <a:t>Master of Science in Clinical Epidemiology and in Environmental Engineering from Stanford University</a:t>
            </a:r>
          </a:p>
          <a:p>
            <a:endParaRPr lang="en-US"/>
          </a:p>
          <a:p>
            <a:pPr marL="171450" indent="-171450">
              <a:buFont typeface="Symbol"/>
              <a:buChar char="•"/>
            </a:pPr>
            <a:r>
              <a:rPr lang="en-US"/>
              <a:t>Bachelor Degree in Clinical Epidemiology and in Environmental Engineering from Purdue University.</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27</a:t>
            </a:fld>
            <a:endParaRPr lang="en-US"/>
          </a:p>
        </p:txBody>
      </p:sp>
    </p:spTree>
    <p:extLst>
      <p:ext uri="{BB962C8B-B14F-4D97-AF65-F5344CB8AC3E}">
        <p14:creationId xmlns:p14="http://schemas.microsoft.com/office/powerpoint/2010/main" val="1111105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28</a:t>
            </a:fld>
            <a:endParaRPr lang="en-US"/>
          </a:p>
        </p:txBody>
      </p:sp>
    </p:spTree>
    <p:extLst>
      <p:ext uri="{BB962C8B-B14F-4D97-AF65-F5344CB8AC3E}">
        <p14:creationId xmlns:p14="http://schemas.microsoft.com/office/powerpoint/2010/main" val="4031915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Dr. Matt Miyasato</a:t>
            </a:r>
            <a:endParaRPr lang="en-US"/>
          </a:p>
          <a:p>
            <a:pPr marL="171450" indent="-171450">
              <a:buFont typeface="Symbol"/>
              <a:buChar char="•"/>
            </a:pPr>
            <a:r>
              <a:rPr lang="en-US"/>
              <a:t>Deputy Executive Officer for Science &amp; Technology Advancement at the South Coast Air Quality Management District. </a:t>
            </a:r>
          </a:p>
          <a:p>
            <a:pPr marL="171450" indent="-171450">
              <a:buFont typeface="Symbol"/>
              <a:buChar char="•"/>
            </a:pPr>
            <a:r>
              <a:rPr lang="en-US"/>
              <a:t>Responsible for the SCAQMD's Technology Advancement Office, Mobile Source Division, and Monitoring and Laboratory Analysis Division. </a:t>
            </a:r>
          </a:p>
          <a:p>
            <a:pPr marL="171450" indent="-171450">
              <a:buFont typeface="Symbol"/>
              <a:buChar char="•"/>
            </a:pPr>
            <a:r>
              <a:rPr lang="en-US"/>
              <a:t>Identifies, evaluates and stimulates development and commercialization of clean air technologies, develop and coordinate mobile source regulations, and to conduct ambient monitoring, source testing and laboratory analysis.</a:t>
            </a:r>
          </a:p>
          <a:p>
            <a:endParaRPr lang="en-US"/>
          </a:p>
          <a:p>
            <a:pPr marL="171450" indent="-171450">
              <a:buFont typeface="Symbol"/>
              <a:buChar char="•"/>
            </a:pPr>
            <a:r>
              <a:rPr lang="en-US"/>
              <a:t>Earned his undergraduate degree in Mechanical Engineering, and his Masters and Ph.D. in Engineering, specializing in combustion technologies and air pollution control – all from the University of California, Irvine. </a:t>
            </a:r>
          </a:p>
          <a:p>
            <a:endParaRPr lang="en-US"/>
          </a:p>
          <a:p>
            <a:pPr marL="171450" indent="-171450">
              <a:buFont typeface="Symbol"/>
              <a:buChar char="•"/>
            </a:pPr>
            <a:r>
              <a:rPr lang="en-US"/>
              <a:t>Has worked at Southern California Edison in the Nuclear Engineering Department and at General Electric, where he designed burners and combustion modifications for utility </a:t>
            </a:r>
            <a:r>
              <a:rPr lang="en-US" err="1"/>
              <a:t>boilers.He</a:t>
            </a:r>
            <a:r>
              <a:rPr lang="en-US"/>
              <a:t> was also a research scientist at UCI, where he managed the industrial burner research program and has publications on combustion phenomena, active control, and laser diagnostics. Dr. Miyasato has also been a lecturer at UCI for the undergraduate air pollution control course.</a:t>
            </a:r>
          </a:p>
          <a:p>
            <a:endParaRPr lang="en-US" b="1">
              <a:cs typeface="Calibri"/>
            </a:endParaRPr>
          </a:p>
          <a:p>
            <a:endParaRPr lang="en-US" b="1"/>
          </a:p>
          <a:p>
            <a:r>
              <a:rPr lang="en-US" b="1"/>
              <a:t>Sarah Rees</a:t>
            </a:r>
            <a:endParaRPr lang="en-US">
              <a:cs typeface="Calibri"/>
            </a:endParaRPr>
          </a:p>
          <a:p>
            <a:endParaRPr lang="en-US"/>
          </a:p>
          <a:p>
            <a:r>
              <a:rPr lang="en-US" u="sng">
                <a:hlinkClick r:id="rId3"/>
              </a:rPr>
              <a:t>LinkedIn Profile</a:t>
            </a:r>
            <a:endParaRPr lang="en-US"/>
          </a:p>
          <a:p>
            <a:endParaRPr lang="en-US"/>
          </a:p>
          <a:p>
            <a:r>
              <a:rPr lang="en-US"/>
              <a:t>Sarah Rees is the Assistant Deputy Executive Officer in the Planning, Rule Development, and Area Sources Division at the South Coast Air Quality Management District. In her role, she focuses on the implementation of transportation and mobile source programs, as well as development of the Air Quality Management Plan and other planning activities. </a:t>
            </a:r>
            <a:br>
              <a:rPr lang="en-US">
                <a:cs typeface="+mn-lt"/>
              </a:rPr>
            </a:br>
            <a:br>
              <a:rPr lang="en-US">
                <a:cs typeface="+mn-lt"/>
              </a:rPr>
            </a:br>
            <a:r>
              <a:rPr lang="en-US"/>
              <a:t>Sarah has over twenty years of experience in air quality and climate change matters at the state and federal level. Prior to joining the SCAQMD, Sarah directed the Office of Regulatory Policy and Management within EPA’s Office of Policy where she oversaw the Agency’s regulatory agenda and advised senior Agency management on the development of high-profile regulations. Previously, she served several roles within Washington State’s Department of Ecology, including directing Ecology’s programs to address climate change, and leading the planning and rules section within Ecology’s Air Quality Program. Trained as a chemical engineer, Sarah practiced environmental law for several years before obtaining a PhD in Engineering and Public Policy from Carnegie Mellon University.</a:t>
            </a: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29</a:t>
            </a:fld>
            <a:endParaRPr lang="en-US"/>
          </a:p>
        </p:txBody>
      </p:sp>
    </p:spTree>
    <p:extLst>
      <p:ext uri="{BB962C8B-B14F-4D97-AF65-F5344CB8AC3E}">
        <p14:creationId xmlns:p14="http://schemas.microsoft.com/office/powerpoint/2010/main" val="3472014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4924D-8356-45E8-9D28-715AE3EDEB83}" type="slidenum">
              <a:rPr lang="en-US" smtClean="0"/>
              <a:t>30</a:t>
            </a:fld>
            <a:endParaRPr lang="en-US"/>
          </a:p>
        </p:txBody>
      </p:sp>
    </p:spTree>
    <p:extLst>
      <p:ext uri="{BB962C8B-B14F-4D97-AF65-F5344CB8AC3E}">
        <p14:creationId xmlns:p14="http://schemas.microsoft.com/office/powerpoint/2010/main" val="3720519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D42641-E5B1-4B0D-8683-243E57965E87}" type="slidenum">
              <a:rPr lang="en-US" smtClean="0"/>
              <a:t>31</a:t>
            </a:fld>
            <a:endParaRPr lang="en-US"/>
          </a:p>
        </p:txBody>
      </p:sp>
    </p:spTree>
    <p:extLst>
      <p:ext uri="{BB962C8B-B14F-4D97-AF65-F5344CB8AC3E}">
        <p14:creationId xmlns:p14="http://schemas.microsoft.com/office/powerpoint/2010/main" val="152132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444446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CD3540-47EC-47F1-9DF7-C96EE8190A07}" type="slidenum">
              <a:rPr lang="en-US" smtClean="0"/>
              <a:t>32</a:t>
            </a:fld>
            <a:endParaRPr lang="en-US"/>
          </a:p>
        </p:txBody>
      </p:sp>
    </p:spTree>
    <p:extLst>
      <p:ext uri="{BB962C8B-B14F-4D97-AF65-F5344CB8AC3E}">
        <p14:creationId xmlns:p14="http://schemas.microsoft.com/office/powerpoint/2010/main" val="357664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4924D-8356-45E8-9D28-715AE3EDEB83}" type="slidenum">
              <a:rPr lang="en-US" smtClean="0"/>
              <a:t>33</a:t>
            </a:fld>
            <a:endParaRPr lang="en-US"/>
          </a:p>
        </p:txBody>
      </p:sp>
    </p:spTree>
    <p:extLst>
      <p:ext uri="{BB962C8B-B14F-4D97-AF65-F5344CB8AC3E}">
        <p14:creationId xmlns:p14="http://schemas.microsoft.com/office/powerpoint/2010/main" val="3929827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4924D-8356-45E8-9D28-715AE3EDEB83}" type="slidenum">
              <a:rPr lang="en-US" smtClean="0"/>
              <a:t>34</a:t>
            </a:fld>
            <a:endParaRPr lang="en-US"/>
          </a:p>
        </p:txBody>
      </p:sp>
    </p:spTree>
    <p:extLst>
      <p:ext uri="{BB962C8B-B14F-4D97-AF65-F5344CB8AC3E}">
        <p14:creationId xmlns:p14="http://schemas.microsoft.com/office/powerpoint/2010/main" val="952574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4924D-8356-45E8-9D28-715AE3EDEB83}" type="slidenum">
              <a:rPr lang="en-US" smtClean="0"/>
              <a:t>35</a:t>
            </a:fld>
            <a:endParaRPr lang="en-US"/>
          </a:p>
        </p:txBody>
      </p:sp>
    </p:spTree>
    <p:extLst>
      <p:ext uri="{BB962C8B-B14F-4D97-AF65-F5344CB8AC3E}">
        <p14:creationId xmlns:p14="http://schemas.microsoft.com/office/powerpoint/2010/main" val="3720434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4924D-8356-45E8-9D28-715AE3EDEB83}" type="slidenum">
              <a:rPr lang="en-US" smtClean="0"/>
              <a:t>36</a:t>
            </a:fld>
            <a:endParaRPr lang="en-US"/>
          </a:p>
        </p:txBody>
      </p:sp>
    </p:spTree>
    <p:extLst>
      <p:ext uri="{BB962C8B-B14F-4D97-AF65-F5344CB8AC3E}">
        <p14:creationId xmlns:p14="http://schemas.microsoft.com/office/powerpoint/2010/main" val="16607120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4924D-8356-45E8-9D28-715AE3EDEB83}" type="slidenum">
              <a:rPr lang="en-US" smtClean="0"/>
              <a:t>38</a:t>
            </a:fld>
            <a:endParaRPr lang="en-US"/>
          </a:p>
        </p:txBody>
      </p:sp>
    </p:spTree>
    <p:extLst>
      <p:ext uri="{BB962C8B-B14F-4D97-AF65-F5344CB8AC3E}">
        <p14:creationId xmlns:p14="http://schemas.microsoft.com/office/powerpoint/2010/main" val="3164838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41</a:t>
            </a:fld>
            <a:endParaRPr lang="en-US"/>
          </a:p>
        </p:txBody>
      </p:sp>
    </p:spTree>
    <p:extLst>
      <p:ext uri="{BB962C8B-B14F-4D97-AF65-F5344CB8AC3E}">
        <p14:creationId xmlns:p14="http://schemas.microsoft.com/office/powerpoint/2010/main" val="180018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42</a:t>
            </a:fld>
            <a:endParaRPr lang="en-US"/>
          </a:p>
        </p:txBody>
      </p:sp>
    </p:spTree>
    <p:extLst>
      <p:ext uri="{BB962C8B-B14F-4D97-AF65-F5344CB8AC3E}">
        <p14:creationId xmlns:p14="http://schemas.microsoft.com/office/powerpoint/2010/main" val="3237062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43</a:t>
            </a:fld>
            <a:endParaRPr lang="en-US"/>
          </a:p>
        </p:txBody>
      </p:sp>
    </p:spTree>
    <p:extLst>
      <p:ext uri="{BB962C8B-B14F-4D97-AF65-F5344CB8AC3E}">
        <p14:creationId xmlns:p14="http://schemas.microsoft.com/office/powerpoint/2010/main" val="2357795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44</a:t>
            </a:fld>
            <a:endParaRPr lang="en-US"/>
          </a:p>
        </p:txBody>
      </p:sp>
    </p:spTree>
    <p:extLst>
      <p:ext uri="{BB962C8B-B14F-4D97-AF65-F5344CB8AC3E}">
        <p14:creationId xmlns:p14="http://schemas.microsoft.com/office/powerpoint/2010/main" val="2218661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3646330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45</a:t>
            </a:fld>
            <a:endParaRPr lang="en-US"/>
          </a:p>
        </p:txBody>
      </p:sp>
    </p:spTree>
    <p:extLst>
      <p:ext uri="{BB962C8B-B14F-4D97-AF65-F5344CB8AC3E}">
        <p14:creationId xmlns:p14="http://schemas.microsoft.com/office/powerpoint/2010/main" val="1259494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46</a:t>
            </a:fld>
            <a:endParaRPr lang="en-US"/>
          </a:p>
        </p:txBody>
      </p:sp>
    </p:spTree>
    <p:extLst>
      <p:ext uri="{BB962C8B-B14F-4D97-AF65-F5344CB8AC3E}">
        <p14:creationId xmlns:p14="http://schemas.microsoft.com/office/powerpoint/2010/main" val="3348409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5</a:t>
            </a:fld>
            <a:endParaRPr lang="en-US"/>
          </a:p>
        </p:txBody>
      </p:sp>
    </p:spTree>
    <p:extLst>
      <p:ext uri="{BB962C8B-B14F-4D97-AF65-F5344CB8AC3E}">
        <p14:creationId xmlns:p14="http://schemas.microsoft.com/office/powerpoint/2010/main" val="1746913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a:p>
            <a:r>
              <a:rPr lang="en-US">
                <a:cs typeface="Calibri"/>
              </a:rPr>
              <a:t>We are making adjustments based on feedback regarding Public Comment</a:t>
            </a:r>
          </a:p>
          <a:p>
            <a:r>
              <a:rPr lang="en-US">
                <a:cs typeface="Calibri"/>
              </a:rPr>
              <a:t>Public comment after each topic-1 minute per person</a:t>
            </a:r>
          </a:p>
          <a:p>
            <a:r>
              <a:rPr lang="en-US">
                <a:cs typeface="Calibri"/>
              </a:rPr>
              <a:t>At end of meeting-public comment-2 minutes per person</a:t>
            </a: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130094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7</a:t>
            </a:fld>
            <a:endParaRPr lang="en-US"/>
          </a:p>
        </p:txBody>
      </p:sp>
    </p:spTree>
    <p:extLst>
      <p:ext uri="{BB962C8B-B14F-4D97-AF65-F5344CB8AC3E}">
        <p14:creationId xmlns:p14="http://schemas.microsoft.com/office/powerpoint/2010/main" val="3412964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1688" marR="0" lvl="1" indent="0">
              <a:lnSpc>
                <a:spcPct val="120000"/>
              </a:lnSpc>
              <a:spcBef>
                <a:spcPts val="0"/>
              </a:spcBef>
              <a:spcAft>
                <a:spcPts val="0"/>
              </a:spcAft>
              <a:buNone/>
              <a:tabLst>
                <a:tab pos="914400" algn="l"/>
              </a:tabLst>
            </a:pPr>
            <a:r>
              <a:rPr lang="en-US" sz="1200" i="1">
                <a:latin typeface="Calibri" panose="020F0502020204030204" pitchFamily="34" charset="0"/>
                <a:cs typeface="Calibri" panose="020F0502020204030204" pitchFamily="34" charset="0"/>
              </a:rPr>
              <a:t>Andrew </a:t>
            </a:r>
            <a:r>
              <a:rPr lang="en-US" sz="1200" i="1" err="1">
                <a:latin typeface="Calibri" panose="020F0502020204030204" pitchFamily="34" charset="0"/>
                <a:cs typeface="Calibri" panose="020F0502020204030204" pitchFamily="34" charset="0"/>
              </a:rPr>
              <a:t>Wishnia</a:t>
            </a:r>
            <a:r>
              <a:rPr lang="en-US" sz="1200" i="1">
                <a:latin typeface="Calibri" panose="020F0502020204030204" pitchFamily="34" charset="0"/>
                <a:cs typeface="Calibri" panose="020F0502020204030204" pitchFamily="34" charset="0"/>
              </a:rPr>
              <a:t>, Deputy Assistant Secretary for Climate Policy, </a:t>
            </a:r>
          </a:p>
          <a:p>
            <a:pPr marL="801688" marR="0" lvl="1" indent="0">
              <a:lnSpc>
                <a:spcPct val="120000"/>
              </a:lnSpc>
              <a:spcBef>
                <a:spcPts val="0"/>
              </a:spcBef>
              <a:spcAft>
                <a:spcPts val="0"/>
              </a:spcAft>
              <a:buNone/>
              <a:tabLst>
                <a:tab pos="914400" algn="l"/>
              </a:tabLst>
            </a:pPr>
            <a:r>
              <a:rPr lang="en-US" sz="1200" i="1">
                <a:latin typeface="Calibri" panose="020F0502020204030204" pitchFamily="34" charset="0"/>
                <a:cs typeface="Calibri" panose="020F0502020204030204" pitchFamily="34" charset="0"/>
              </a:rPr>
              <a:t>US Department of Transportation (invited)</a:t>
            </a:r>
          </a:p>
          <a:p>
            <a:pPr marL="801688" marR="0" lvl="1" indent="0">
              <a:lnSpc>
                <a:spcPct val="120000"/>
              </a:lnSpc>
              <a:spcBef>
                <a:spcPts val="0"/>
              </a:spcBef>
              <a:spcAft>
                <a:spcPts val="0"/>
              </a:spcAft>
              <a:buNone/>
              <a:tabLst>
                <a:tab pos="914400" algn="l"/>
              </a:tabLst>
            </a:pPr>
            <a:endParaRPr lang="en-US" sz="1200" i="1">
              <a:latin typeface="Calibri" panose="020F0502020204030204" pitchFamily="34" charset="0"/>
              <a:cs typeface="Calibri" panose="020F0502020204030204" pitchFamily="34" charset="0"/>
            </a:endParaRPr>
          </a:p>
          <a:p>
            <a:pPr marL="801688" marR="0" lvl="1" indent="0">
              <a:lnSpc>
                <a:spcPct val="120000"/>
              </a:lnSpc>
              <a:spcBef>
                <a:spcPts val="0"/>
              </a:spcBef>
              <a:spcAft>
                <a:spcPts val="0"/>
              </a:spcAft>
              <a:buNone/>
              <a:tabLst>
                <a:tab pos="914400" algn="l"/>
              </a:tabLst>
            </a:pPr>
            <a:r>
              <a:rPr lang="en-US" sz="1200" i="1">
                <a:latin typeface="Calibri" panose="020F0502020204030204" pitchFamily="34" charset="0"/>
                <a:cs typeface="Calibri" panose="020F0502020204030204" pitchFamily="34" charset="0"/>
              </a:rPr>
              <a:t>Charles Small, Deputy Assistant Director for Intergovernmental Affairs, US Department of Transportation (invited)</a:t>
            </a:r>
          </a:p>
          <a:p>
            <a:pPr marL="0" marR="0" lvl="0" indent="0" algn="l" defTabSz="914400" rtl="0" eaLnBrk="1" fontAlgn="auto" latinLnBrk="0" hangingPunct="1">
              <a:lnSpc>
                <a:spcPct val="90000"/>
              </a:lnSpc>
              <a:spcBef>
                <a:spcPts val="1019"/>
              </a:spcBef>
              <a:spcAft>
                <a:spcPts val="0"/>
              </a:spcAft>
              <a:buClrTx/>
              <a:buSzTx/>
              <a:buFontTx/>
              <a:buNone/>
              <a:tabLst/>
              <a:defRPr/>
            </a:pPr>
            <a:r>
              <a:rPr lang="en-US" sz="1200">
                <a:ea typeface="+mn-lt"/>
                <a:cs typeface="+mn-lt"/>
              </a:rPr>
              <a:t>Priorities, Partnerships, Goals, Considerations, Next Steps</a:t>
            </a:r>
          </a:p>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8</a:t>
            </a:fld>
            <a:endParaRPr lang="en-US"/>
          </a:p>
        </p:txBody>
      </p:sp>
    </p:spTree>
    <p:extLst>
      <p:ext uri="{BB962C8B-B14F-4D97-AF65-F5344CB8AC3E}">
        <p14:creationId xmlns:p14="http://schemas.microsoft.com/office/powerpoint/2010/main" val="2418831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9</a:t>
            </a:fld>
            <a:endParaRPr lang="en-US"/>
          </a:p>
        </p:txBody>
      </p:sp>
    </p:spTree>
    <p:extLst>
      <p:ext uri="{BB962C8B-B14F-4D97-AF65-F5344CB8AC3E}">
        <p14:creationId xmlns:p14="http://schemas.microsoft.com/office/powerpoint/2010/main" val="2452465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18475322"/>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bg>
      <p:bgPr>
        <a:solidFill>
          <a:srgbClr val="276EBB"/>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4B358A3-BDFA-4597-9B63-A2E31F630EB1}"/>
              </a:ext>
            </a:extLst>
          </p:cNvPr>
          <p:cNvSpPr>
            <a:spLocks noGrp="1"/>
          </p:cNvSpPr>
          <p:nvPr>
            <p:ph type="body" sz="quarter" idx="14"/>
          </p:nvPr>
        </p:nvSpPr>
        <p:spPr>
          <a:xfrm>
            <a:off x="1371598" y="5271713"/>
            <a:ext cx="9486902" cy="644994"/>
          </a:xfrm>
        </p:spPr>
        <p:txBody>
          <a:bodyPr>
            <a:normAutofit/>
          </a:bodyPr>
          <a:lstStyle>
            <a:lvl1pPr algn="ctr">
              <a:buNone/>
              <a:defRPr lang="en-US" sz="2400" i="1" kern="1200" dirty="0" smtClean="0">
                <a:solidFill>
                  <a:srgbClr val="FFFFFF"/>
                </a:solidFill>
                <a:effectLst>
                  <a:outerShdw blurRad="38100" dist="38100" dir="2700000" algn="tl">
                    <a:srgbClr val="000000">
                      <a:alpha val="43137"/>
                    </a:srgbClr>
                  </a:outerShdw>
                </a:effectLst>
                <a:latin typeface="+mj-lt"/>
                <a:ea typeface="+mn-ea"/>
                <a:cs typeface="+mn-cs"/>
              </a:defRPr>
            </a:lvl1pPr>
          </a:lstStyle>
          <a:p>
            <a:pPr lvl="0"/>
            <a:r>
              <a:rPr lang="en-US"/>
              <a:t>Click to edit Master text styles</a:t>
            </a:r>
          </a:p>
        </p:txBody>
      </p:sp>
      <p:sp>
        <p:nvSpPr>
          <p:cNvPr id="5" name="Title 4">
            <a:extLst>
              <a:ext uri="{FF2B5EF4-FFF2-40B4-BE49-F238E27FC236}">
                <a16:creationId xmlns:a16="http://schemas.microsoft.com/office/drawing/2014/main" id="{E400F8FC-81C7-4128-B75C-70D6E5520B10}"/>
              </a:ext>
            </a:extLst>
          </p:cNvPr>
          <p:cNvSpPr>
            <a:spLocks noGrp="1"/>
          </p:cNvSpPr>
          <p:nvPr>
            <p:ph type="title"/>
          </p:nvPr>
        </p:nvSpPr>
        <p:spPr>
          <a:xfrm>
            <a:off x="1371600" y="1371600"/>
            <a:ext cx="9486900" cy="1371600"/>
          </a:xfr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648437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D7284-A2BA-4058-81B8-8C194183AAD2}"/>
              </a:ext>
            </a:extLst>
          </p:cNvPr>
          <p:cNvSpPr>
            <a:spLocks noGrp="1"/>
          </p:cNvSpPr>
          <p:nvPr>
            <p:ph type="title" hasCustomPrompt="1"/>
          </p:nvPr>
        </p:nvSpPr>
        <p:spPr>
          <a:xfrm>
            <a:off x="4640239" y="904683"/>
            <a:ext cx="3043238" cy="1128258"/>
          </a:xfrm>
        </p:spPr>
        <p:txBody>
          <a:bodyPr anchor="b">
            <a:normAutofit/>
          </a:bodyPr>
          <a:lstStyle>
            <a:lvl1pPr algn="ctr">
              <a:defRPr sz="2800" spc="300" baseline="0"/>
            </a:lvl1pPr>
          </a:lstStyle>
          <a:p>
            <a:r>
              <a:rPr lang="en-US"/>
              <a:t>CLICK TO EDIT MASTER TITLE STYLE</a:t>
            </a:r>
          </a:p>
        </p:txBody>
      </p:sp>
      <p:sp>
        <p:nvSpPr>
          <p:cNvPr id="4" name="Footer Placeholder 3">
            <a:extLst>
              <a:ext uri="{FF2B5EF4-FFF2-40B4-BE49-F238E27FC236}">
                <a16:creationId xmlns:a16="http://schemas.microsoft.com/office/drawing/2014/main" id="{066C855D-F8E6-4A14-9A2C-B840BF785374}"/>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7" name="Text Placeholder 16">
            <a:extLst>
              <a:ext uri="{FF2B5EF4-FFF2-40B4-BE49-F238E27FC236}">
                <a16:creationId xmlns:a16="http://schemas.microsoft.com/office/drawing/2014/main" id="{39EBCF59-A32E-4C9E-A6EE-03339289924B}"/>
              </a:ext>
            </a:extLst>
          </p:cNvPr>
          <p:cNvSpPr>
            <a:spLocks noGrp="1"/>
          </p:cNvSpPr>
          <p:nvPr>
            <p:ph type="body" sz="quarter" idx="16"/>
          </p:nvPr>
        </p:nvSpPr>
        <p:spPr>
          <a:xfrm>
            <a:off x="4640238" y="2290117"/>
            <a:ext cx="3043238" cy="3442290"/>
          </a:xfrm>
        </p:spPr>
        <p:txBody>
          <a:bodyPr/>
          <a:lstStyle>
            <a:lvl1pPr algn="ctr">
              <a:buNone/>
              <a:defRPr lang="en-US" sz="2000" kern="1200" dirty="0" smtClean="0">
                <a:solidFill>
                  <a:schemeClr val="tx2"/>
                </a:solidFill>
                <a:latin typeface="+mj-lt"/>
                <a:ea typeface="+mn-ea"/>
                <a:cs typeface="+mn-cs"/>
              </a:defRPr>
            </a:lvl1pPr>
          </a:lstStyle>
          <a:p>
            <a:pPr lvl="0"/>
            <a:r>
              <a:rPr lang="en-US"/>
              <a:t>Click to edit Master text styles</a:t>
            </a:r>
          </a:p>
        </p:txBody>
      </p:sp>
      <p:sp>
        <p:nvSpPr>
          <p:cNvPr id="5" name="Slide Number Placeholder 4">
            <a:extLst>
              <a:ext uri="{FF2B5EF4-FFF2-40B4-BE49-F238E27FC236}">
                <a16:creationId xmlns:a16="http://schemas.microsoft.com/office/drawing/2014/main" id="{BC11E480-83AE-40D7-B187-635F5737B30E}"/>
              </a:ext>
            </a:extLst>
          </p:cNvPr>
          <p:cNvSpPr>
            <a:spLocks noGrp="1"/>
          </p:cNvSpPr>
          <p:nvPr>
            <p:ph type="sldNum" sz="quarter" idx="12"/>
          </p:nvPr>
        </p:nvSpPr>
        <p:spPr/>
        <p:txBody>
          <a:bodyPr/>
          <a:lstStyle>
            <a:lvl1pPr>
              <a:defRPr>
                <a:solidFill>
                  <a:schemeClr val="bg1"/>
                </a:solidFill>
              </a:defRPr>
            </a:lvl1pPr>
          </a:lstStyle>
          <a:p>
            <a:fld id="{F8E28480-1C08-4458-AD97-0283E6FFD09D}" type="slidenum">
              <a:rPr lang="en-US" smtClean="0"/>
              <a:pPr/>
              <a:t>‹#›</a:t>
            </a:fld>
            <a:endParaRPr lang="en-US">
              <a:solidFill>
                <a:schemeClr val="bg1"/>
              </a:solidFill>
            </a:endParaRPr>
          </a:p>
        </p:txBody>
      </p:sp>
    </p:spTree>
    <p:extLst>
      <p:ext uri="{BB962C8B-B14F-4D97-AF65-F5344CB8AC3E}">
        <p14:creationId xmlns:p14="http://schemas.microsoft.com/office/powerpoint/2010/main" val="4264303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am">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F888699-B2F4-4D1E-9B99-FB38DB6F8614}"/>
              </a:ext>
              <a:ext uri="{C183D7F6-B498-43B3-948B-1728B52AA6E4}">
                <adec:decorative xmlns:adec="http://schemas.microsoft.com/office/drawing/2017/decorative" val="1"/>
              </a:ext>
            </a:extLst>
          </p:cNvPr>
          <p:cNvSpPr/>
          <p:nvPr userDrawn="1"/>
        </p:nvSpPr>
        <p:spPr>
          <a:xfrm>
            <a:off x="-1" y="0"/>
            <a:ext cx="12192001"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9C0F5F-52B5-4046-92E2-12C9AE3A010A}"/>
              </a:ext>
              <a:ext uri="{C183D7F6-B498-43B3-948B-1728B52AA6E4}">
                <adec:decorative xmlns:adec="http://schemas.microsoft.com/office/drawing/2017/decorative" val="1"/>
              </a:ext>
            </a:extLst>
          </p:cNvPr>
          <p:cNvSpPr/>
          <p:nvPr userDrawn="1"/>
        </p:nvSpPr>
        <p:spPr>
          <a:xfrm>
            <a:off x="685799" y="685801"/>
            <a:ext cx="10820401"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C531D59-0AA7-4A6E-A153-F12AF50DEB51}"/>
              </a:ext>
            </a:extLst>
          </p:cNvPr>
          <p:cNvSpPr>
            <a:spLocks noGrp="1"/>
          </p:cNvSpPr>
          <p:nvPr>
            <p:ph type="title"/>
          </p:nvPr>
        </p:nvSpPr>
        <p:spPr>
          <a:xfrm>
            <a:off x="1279525" y="1128712"/>
            <a:ext cx="9582507" cy="737575"/>
          </a:xfrm>
        </p:spPr>
        <p:txBody>
          <a:bodyPr>
            <a:normAutofit/>
          </a:bodyPr>
          <a:lstStyle>
            <a:lvl1pPr algn="ctr">
              <a:defRPr sz="3200" cap="all" spc="300" baseline="0"/>
            </a:lvl1pPr>
          </a:lstStyle>
          <a:p>
            <a:r>
              <a:rPr lang="en-US"/>
              <a:t>Click to edit Master title style</a:t>
            </a:r>
          </a:p>
        </p:txBody>
      </p:sp>
      <p:sp>
        <p:nvSpPr>
          <p:cNvPr id="27" name="Footer Placeholder 3">
            <a:extLst>
              <a:ext uri="{FF2B5EF4-FFF2-40B4-BE49-F238E27FC236}">
                <a16:creationId xmlns:a16="http://schemas.microsoft.com/office/drawing/2014/main" id="{A8CB739F-40B1-4B56-9FC7-D0C3D6C6A98E}"/>
              </a:ext>
            </a:extLst>
          </p:cNvPr>
          <p:cNvSpPr>
            <a:spLocks noGrp="1"/>
          </p:cNvSpPr>
          <p:nvPr>
            <p:ph type="ftr" sz="quarter" idx="22"/>
          </p:nvPr>
        </p:nvSpPr>
        <p:spPr>
          <a:xfrm rot="5400000">
            <a:off x="-1708136" y="3223750"/>
            <a:ext cx="4114800" cy="410501"/>
          </a:xfrm>
        </p:spPr>
        <p:txBody>
          <a:bodyPr/>
          <a:lstStyle/>
          <a:p>
            <a:r>
              <a:rPr lang="en-US"/>
              <a:t>Sample Footer Text</a:t>
            </a:r>
          </a:p>
        </p:txBody>
      </p:sp>
      <p:sp>
        <p:nvSpPr>
          <p:cNvPr id="19" name="Picture Placeholder 18">
            <a:extLst>
              <a:ext uri="{FF2B5EF4-FFF2-40B4-BE49-F238E27FC236}">
                <a16:creationId xmlns:a16="http://schemas.microsoft.com/office/drawing/2014/main" id="{F4662255-912C-47B2-9F89-E8EA289186C3}"/>
              </a:ext>
            </a:extLst>
          </p:cNvPr>
          <p:cNvSpPr>
            <a:spLocks noGrp="1"/>
          </p:cNvSpPr>
          <p:nvPr>
            <p:ph type="pic" sz="quarter" idx="10"/>
          </p:nvPr>
        </p:nvSpPr>
        <p:spPr>
          <a:xfrm>
            <a:off x="1279525" y="2155389"/>
            <a:ext cx="2003425" cy="2002536"/>
          </a:xfrm>
        </p:spPr>
        <p:txBody>
          <a:bodyPr/>
          <a:lstStyle/>
          <a:p>
            <a:r>
              <a:rPr lang="en-US"/>
              <a:t>Click icon to add picture</a:t>
            </a:r>
          </a:p>
        </p:txBody>
      </p:sp>
      <p:sp>
        <p:nvSpPr>
          <p:cNvPr id="13" name="Text Placeholder 2">
            <a:extLst>
              <a:ext uri="{FF2B5EF4-FFF2-40B4-BE49-F238E27FC236}">
                <a16:creationId xmlns:a16="http://schemas.microsoft.com/office/drawing/2014/main" id="{14BC86AA-75EF-424D-A00E-E44E64F49307}"/>
              </a:ext>
            </a:extLst>
          </p:cNvPr>
          <p:cNvSpPr>
            <a:spLocks noGrp="1"/>
          </p:cNvSpPr>
          <p:nvPr>
            <p:ph type="body" sz="quarter" idx="16"/>
          </p:nvPr>
        </p:nvSpPr>
        <p:spPr>
          <a:xfrm>
            <a:off x="1265795" y="4445636"/>
            <a:ext cx="2011363" cy="545126"/>
          </a:xfrm>
        </p:spPr>
        <p:txBody>
          <a:bodyPr/>
          <a:lstStyle>
            <a:lvl1pPr marL="0" indent="0" algn="ctr">
              <a:buNone/>
              <a:defRPr/>
            </a:lvl1pPr>
          </a:lstStyle>
          <a:p>
            <a:pPr lvl="0"/>
            <a:r>
              <a:rPr lang="en-US"/>
              <a:t>Click to edit Master text styles</a:t>
            </a:r>
          </a:p>
        </p:txBody>
      </p:sp>
      <p:sp>
        <p:nvSpPr>
          <p:cNvPr id="14" name="Text Placeholder 2">
            <a:extLst>
              <a:ext uri="{FF2B5EF4-FFF2-40B4-BE49-F238E27FC236}">
                <a16:creationId xmlns:a16="http://schemas.microsoft.com/office/drawing/2014/main" id="{4651915F-8813-4F19-9282-4069723EC96E}"/>
              </a:ext>
            </a:extLst>
          </p:cNvPr>
          <p:cNvSpPr>
            <a:spLocks noGrp="1"/>
          </p:cNvSpPr>
          <p:nvPr>
            <p:ph type="body" sz="quarter" idx="17"/>
          </p:nvPr>
        </p:nvSpPr>
        <p:spPr>
          <a:xfrm>
            <a:off x="1258339" y="5030809"/>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 Master text styles</a:t>
            </a:r>
          </a:p>
        </p:txBody>
      </p:sp>
      <p:sp>
        <p:nvSpPr>
          <p:cNvPr id="20" name="Picture Placeholder 18">
            <a:extLst>
              <a:ext uri="{FF2B5EF4-FFF2-40B4-BE49-F238E27FC236}">
                <a16:creationId xmlns:a16="http://schemas.microsoft.com/office/drawing/2014/main" id="{BDD03108-13F4-4623-8FF3-A81028227179}"/>
              </a:ext>
            </a:extLst>
          </p:cNvPr>
          <p:cNvSpPr>
            <a:spLocks noGrp="1"/>
          </p:cNvSpPr>
          <p:nvPr>
            <p:ph type="pic" sz="quarter" idx="11"/>
          </p:nvPr>
        </p:nvSpPr>
        <p:spPr>
          <a:xfrm>
            <a:off x="3804132" y="2155389"/>
            <a:ext cx="2003425" cy="2002536"/>
          </a:xfrm>
        </p:spPr>
        <p:txBody>
          <a:bodyPr/>
          <a:lstStyle/>
          <a:p>
            <a:r>
              <a:rPr lang="en-US"/>
              <a:t>Click icon to add picture</a:t>
            </a:r>
          </a:p>
        </p:txBody>
      </p:sp>
      <p:sp>
        <p:nvSpPr>
          <p:cNvPr id="3" name="Text Placeholder 2">
            <a:extLst>
              <a:ext uri="{FF2B5EF4-FFF2-40B4-BE49-F238E27FC236}">
                <a16:creationId xmlns:a16="http://schemas.microsoft.com/office/drawing/2014/main" id="{85FEA53B-7103-43EE-A27D-C03676BE7A3E}"/>
              </a:ext>
            </a:extLst>
          </p:cNvPr>
          <p:cNvSpPr>
            <a:spLocks noGrp="1"/>
          </p:cNvSpPr>
          <p:nvPr>
            <p:ph type="body" sz="quarter" idx="14"/>
          </p:nvPr>
        </p:nvSpPr>
        <p:spPr>
          <a:xfrm>
            <a:off x="3803650" y="4446588"/>
            <a:ext cx="2011363" cy="545126"/>
          </a:xfrm>
        </p:spPr>
        <p:txBody>
          <a:bodyPr/>
          <a:lstStyle>
            <a:lvl1pPr marL="0" indent="0" algn="ctr">
              <a:buNone/>
              <a:defRPr/>
            </a:lvl1pPr>
          </a:lstStyle>
          <a:p>
            <a:pPr lvl="0"/>
            <a:r>
              <a:rPr lang="en-US"/>
              <a:t>Click to edit Master text styles</a:t>
            </a:r>
          </a:p>
        </p:txBody>
      </p:sp>
      <p:sp>
        <p:nvSpPr>
          <p:cNvPr id="12" name="Text Placeholder 2">
            <a:extLst>
              <a:ext uri="{FF2B5EF4-FFF2-40B4-BE49-F238E27FC236}">
                <a16:creationId xmlns:a16="http://schemas.microsoft.com/office/drawing/2014/main" id="{D2D40785-78DE-4A0A-BE87-FBA306D4E0E8}"/>
              </a:ext>
            </a:extLst>
          </p:cNvPr>
          <p:cNvSpPr>
            <a:spLocks noGrp="1"/>
          </p:cNvSpPr>
          <p:nvPr>
            <p:ph type="body" sz="quarter" idx="15"/>
          </p:nvPr>
        </p:nvSpPr>
        <p:spPr>
          <a:xfrm>
            <a:off x="3796194" y="5031761"/>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 Master text styles</a:t>
            </a:r>
          </a:p>
        </p:txBody>
      </p:sp>
      <p:sp>
        <p:nvSpPr>
          <p:cNvPr id="21" name="Picture Placeholder 18">
            <a:extLst>
              <a:ext uri="{FF2B5EF4-FFF2-40B4-BE49-F238E27FC236}">
                <a16:creationId xmlns:a16="http://schemas.microsoft.com/office/drawing/2014/main" id="{91167149-D0F9-4485-9BE8-A52BED2664AC}"/>
              </a:ext>
            </a:extLst>
          </p:cNvPr>
          <p:cNvSpPr>
            <a:spLocks noGrp="1"/>
          </p:cNvSpPr>
          <p:nvPr>
            <p:ph type="pic" sz="quarter" idx="12"/>
          </p:nvPr>
        </p:nvSpPr>
        <p:spPr>
          <a:xfrm>
            <a:off x="6332269" y="2155389"/>
            <a:ext cx="2003425" cy="2002536"/>
          </a:xfrm>
        </p:spPr>
        <p:txBody>
          <a:bodyPr/>
          <a:lstStyle/>
          <a:p>
            <a:r>
              <a:rPr lang="en-US"/>
              <a:t>Click icon to add picture</a:t>
            </a:r>
          </a:p>
        </p:txBody>
      </p:sp>
      <p:sp>
        <p:nvSpPr>
          <p:cNvPr id="15" name="Text Placeholder 2">
            <a:extLst>
              <a:ext uri="{FF2B5EF4-FFF2-40B4-BE49-F238E27FC236}">
                <a16:creationId xmlns:a16="http://schemas.microsoft.com/office/drawing/2014/main" id="{AB40F8CF-C64A-4DB4-9A1A-7BFAC245F02A}"/>
              </a:ext>
            </a:extLst>
          </p:cNvPr>
          <p:cNvSpPr>
            <a:spLocks noGrp="1"/>
          </p:cNvSpPr>
          <p:nvPr>
            <p:ph type="body" sz="quarter" idx="18"/>
          </p:nvPr>
        </p:nvSpPr>
        <p:spPr>
          <a:xfrm>
            <a:off x="6333721" y="4445636"/>
            <a:ext cx="2011363" cy="545126"/>
          </a:xfrm>
        </p:spPr>
        <p:txBody>
          <a:bodyPr/>
          <a:lstStyle>
            <a:lvl1pPr marL="0" indent="0" algn="ctr">
              <a:buNone/>
              <a:defRPr/>
            </a:lvl1pPr>
          </a:lstStyle>
          <a:p>
            <a:pPr lvl="0"/>
            <a:r>
              <a:rPr lang="en-US"/>
              <a:t>Click to edit Master text styles</a:t>
            </a:r>
          </a:p>
        </p:txBody>
      </p:sp>
      <p:sp>
        <p:nvSpPr>
          <p:cNvPr id="16" name="Text Placeholder 2">
            <a:extLst>
              <a:ext uri="{FF2B5EF4-FFF2-40B4-BE49-F238E27FC236}">
                <a16:creationId xmlns:a16="http://schemas.microsoft.com/office/drawing/2014/main" id="{CF3F1EF2-8FAE-4D87-AF55-EB9978D55F87}"/>
              </a:ext>
            </a:extLst>
          </p:cNvPr>
          <p:cNvSpPr>
            <a:spLocks noGrp="1"/>
          </p:cNvSpPr>
          <p:nvPr>
            <p:ph type="body" sz="quarter" idx="19"/>
          </p:nvPr>
        </p:nvSpPr>
        <p:spPr>
          <a:xfrm>
            <a:off x="6326265" y="5030809"/>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 Master text styles</a:t>
            </a:r>
          </a:p>
        </p:txBody>
      </p:sp>
      <p:sp>
        <p:nvSpPr>
          <p:cNvPr id="22" name="Picture Placeholder 18">
            <a:extLst>
              <a:ext uri="{FF2B5EF4-FFF2-40B4-BE49-F238E27FC236}">
                <a16:creationId xmlns:a16="http://schemas.microsoft.com/office/drawing/2014/main" id="{1A66F4CC-066D-41CE-A8F6-A452F518D57B}"/>
              </a:ext>
            </a:extLst>
          </p:cNvPr>
          <p:cNvSpPr>
            <a:spLocks noGrp="1"/>
          </p:cNvSpPr>
          <p:nvPr>
            <p:ph type="pic" sz="quarter" idx="13"/>
          </p:nvPr>
        </p:nvSpPr>
        <p:spPr>
          <a:xfrm>
            <a:off x="8858607" y="2155389"/>
            <a:ext cx="2003425" cy="2002536"/>
          </a:xfrm>
        </p:spPr>
        <p:txBody>
          <a:bodyPr/>
          <a:lstStyle/>
          <a:p>
            <a:r>
              <a:rPr lang="en-US"/>
              <a:t>Click icon to add picture</a:t>
            </a:r>
          </a:p>
        </p:txBody>
      </p:sp>
      <p:sp>
        <p:nvSpPr>
          <p:cNvPr id="18" name="Text Placeholder 2">
            <a:extLst>
              <a:ext uri="{FF2B5EF4-FFF2-40B4-BE49-F238E27FC236}">
                <a16:creationId xmlns:a16="http://schemas.microsoft.com/office/drawing/2014/main" id="{5FA1103C-3979-4242-A077-18B4BD99A79A}"/>
              </a:ext>
            </a:extLst>
          </p:cNvPr>
          <p:cNvSpPr>
            <a:spLocks noGrp="1"/>
          </p:cNvSpPr>
          <p:nvPr>
            <p:ph type="body" sz="quarter" idx="20"/>
          </p:nvPr>
        </p:nvSpPr>
        <p:spPr>
          <a:xfrm>
            <a:off x="8863792" y="4445636"/>
            <a:ext cx="2011363" cy="545126"/>
          </a:xfrm>
        </p:spPr>
        <p:txBody>
          <a:bodyPr/>
          <a:lstStyle>
            <a:lvl1pPr marL="0" indent="0" algn="ctr">
              <a:buNone/>
              <a:defRPr/>
            </a:lvl1pPr>
          </a:lstStyle>
          <a:p>
            <a:pPr lvl="0"/>
            <a:r>
              <a:rPr lang="en-US"/>
              <a:t>Click to edit Master text styles</a:t>
            </a:r>
          </a:p>
        </p:txBody>
      </p:sp>
      <p:sp>
        <p:nvSpPr>
          <p:cNvPr id="23" name="Text Placeholder 2">
            <a:extLst>
              <a:ext uri="{FF2B5EF4-FFF2-40B4-BE49-F238E27FC236}">
                <a16:creationId xmlns:a16="http://schemas.microsoft.com/office/drawing/2014/main" id="{48AFB00F-138B-4D19-BB2E-61BF5D57CD23}"/>
              </a:ext>
            </a:extLst>
          </p:cNvPr>
          <p:cNvSpPr>
            <a:spLocks noGrp="1"/>
          </p:cNvSpPr>
          <p:nvPr>
            <p:ph type="body" sz="quarter" idx="21"/>
          </p:nvPr>
        </p:nvSpPr>
        <p:spPr>
          <a:xfrm>
            <a:off x="8856336" y="5030809"/>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 Master text styles</a:t>
            </a:r>
          </a:p>
        </p:txBody>
      </p:sp>
      <p:sp>
        <p:nvSpPr>
          <p:cNvPr id="26" name="Slide Number Placeholder 5">
            <a:extLst>
              <a:ext uri="{FF2B5EF4-FFF2-40B4-BE49-F238E27FC236}">
                <a16:creationId xmlns:a16="http://schemas.microsoft.com/office/drawing/2014/main" id="{FC9F0DA2-B99D-4F44-9277-9BA3A1D929FF}"/>
              </a:ext>
            </a:extLst>
          </p:cNvPr>
          <p:cNvSpPr>
            <a:spLocks noGrp="1"/>
          </p:cNvSpPr>
          <p:nvPr>
            <p:ph type="sldNum" sz="quarter" idx="4294967295"/>
          </p:nvPr>
        </p:nvSpPr>
        <p:spPr>
          <a:xfrm>
            <a:off x="11506200" y="6356350"/>
            <a:ext cx="685800" cy="365125"/>
          </a:xfrm>
        </p:spPr>
        <p:txBody>
          <a:bodyPr/>
          <a:lstStyle/>
          <a:p>
            <a:pPr algn="ctr"/>
            <a:fld id="{54B97B59-3B2F-4E46-A216-C2A7D249F47E}" type="slidenum">
              <a:rPr lang="en-US" smtClean="0"/>
              <a:pPr algn="ctr"/>
              <a:t>‹#›</a:t>
            </a:fld>
            <a:endParaRPr lang="en-US"/>
          </a:p>
        </p:txBody>
      </p:sp>
    </p:spTree>
    <p:extLst>
      <p:ext uri="{BB962C8B-B14F-4D97-AF65-F5344CB8AC3E}">
        <p14:creationId xmlns:p14="http://schemas.microsoft.com/office/powerpoint/2010/main" val="271042649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A38E9-2573-4845-99B6-5389565DB6BB}" type="slidenum">
              <a:rPr lang="en-US" smtClean="0"/>
              <a:t>‹#›</a:t>
            </a:fld>
            <a:endParaRPr lang="en-US"/>
          </a:p>
        </p:txBody>
      </p:sp>
    </p:spTree>
    <p:extLst>
      <p:ext uri="{BB962C8B-B14F-4D97-AF65-F5344CB8AC3E}">
        <p14:creationId xmlns:p14="http://schemas.microsoft.com/office/powerpoint/2010/main" val="1666513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6FC287-13D6-4C3C-99AD-4DC21BC6C0D1}"/>
              </a:ext>
              <a:ext uri="{C183D7F6-B498-43B3-948B-1728B52AA6E4}">
                <adec:decorative xmlns:adec="http://schemas.microsoft.com/office/drawing/2017/decorative" val="1"/>
              </a:ext>
            </a:extLst>
          </p:cNvPr>
          <p:cNvSpPr/>
          <p:nvPr userDrawn="1"/>
        </p:nvSpPr>
        <p:spPr>
          <a:xfrm>
            <a:off x="0" y="0"/>
            <a:ext cx="81534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C540C0CE-8B55-4CBA-AE06-9ED15632B930}"/>
              </a:ext>
              <a:ext uri="{C183D7F6-B498-43B3-948B-1728B52AA6E4}">
                <adec:decorative xmlns:adec="http://schemas.microsoft.com/office/drawing/2017/decorative" val="1"/>
              </a:ext>
            </a:extLst>
          </p:cNvPr>
          <p:cNvSpPr/>
          <p:nvPr userDrawn="1"/>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0365F8-0F13-4B54-ADBB-26C1C19B2F39}"/>
              </a:ext>
            </a:extLst>
          </p:cNvPr>
          <p:cNvSpPr>
            <a:spLocks noGrp="1"/>
          </p:cNvSpPr>
          <p:nvPr>
            <p:ph type="title" hasCustomPrompt="1"/>
          </p:nvPr>
        </p:nvSpPr>
        <p:spPr>
          <a:xfrm>
            <a:off x="1317170" y="974829"/>
            <a:ext cx="5600700" cy="919286"/>
          </a:xfrm>
        </p:spPr>
        <p:txBody>
          <a:bodyPr>
            <a:normAutofit/>
          </a:bodyPr>
          <a:lstStyle>
            <a:lvl1pPr algn="ctr">
              <a:lnSpc>
                <a:spcPct val="100000"/>
              </a:lnSpc>
              <a:spcBef>
                <a:spcPts val="1000"/>
              </a:spcBef>
              <a:defRPr sz="3600" spc="300" baseline="0"/>
            </a:lvl1pPr>
          </a:lstStyle>
          <a:p>
            <a:r>
              <a:rPr lang="en-US"/>
              <a:t>CLICK TO EDIT MASTER TITLE STYLE</a:t>
            </a:r>
          </a:p>
        </p:txBody>
      </p:sp>
      <p:sp>
        <p:nvSpPr>
          <p:cNvPr id="4" name="Footer Placeholder 3">
            <a:extLst>
              <a:ext uri="{FF2B5EF4-FFF2-40B4-BE49-F238E27FC236}">
                <a16:creationId xmlns:a16="http://schemas.microsoft.com/office/drawing/2014/main" id="{40A44241-B30F-442D-BC0D-A638FB347693}"/>
              </a:ext>
            </a:extLst>
          </p:cNvPr>
          <p:cNvSpPr>
            <a:spLocks noGrp="1"/>
          </p:cNvSpPr>
          <p:nvPr>
            <p:ph type="ftr" sz="quarter" idx="11"/>
          </p:nvPr>
        </p:nvSpPr>
        <p:spPr/>
        <p:txBody>
          <a:bodyPr/>
          <a:lstStyle/>
          <a:p>
            <a:r>
              <a:rPr lang="en-US"/>
              <a:t>Sample Footer Text</a:t>
            </a:r>
          </a:p>
        </p:txBody>
      </p:sp>
      <p:sp>
        <p:nvSpPr>
          <p:cNvPr id="14" name="Text Placeholder 13">
            <a:extLst>
              <a:ext uri="{FF2B5EF4-FFF2-40B4-BE49-F238E27FC236}">
                <a16:creationId xmlns:a16="http://schemas.microsoft.com/office/drawing/2014/main" id="{DA9E4BC6-069A-4142-84EF-9F8AAB5D64B3}"/>
              </a:ext>
            </a:extLst>
          </p:cNvPr>
          <p:cNvSpPr>
            <a:spLocks noGrp="1"/>
          </p:cNvSpPr>
          <p:nvPr>
            <p:ph type="body" sz="quarter" idx="16"/>
          </p:nvPr>
        </p:nvSpPr>
        <p:spPr>
          <a:xfrm>
            <a:off x="1309853" y="2135939"/>
            <a:ext cx="5600700" cy="3747232"/>
          </a:xfrm>
        </p:spPr>
        <p:txBody>
          <a:bodyPr/>
          <a:lstStyle>
            <a:lvl1pPr marL="0" indent="0">
              <a:buNone/>
              <a:defRPr lang="en-US" sz="2000" kern="1200" dirty="0" smtClean="0">
                <a:solidFill>
                  <a:schemeClr val="tx2"/>
                </a:solidFill>
                <a:latin typeface="+mj-lt"/>
                <a:ea typeface="+mn-ea"/>
                <a:cs typeface="+mn-cs"/>
              </a:defRPr>
            </a:lvl1pPr>
            <a:lvl2pPr marL="0" indent="0">
              <a:defRPr/>
            </a:lvl2pPr>
          </a:lstStyle>
          <a:p>
            <a:pPr lvl="0"/>
            <a:r>
              <a:rPr lang="en-US"/>
              <a:t>Click to edit Master text styles</a:t>
            </a:r>
          </a:p>
          <a:p>
            <a:pPr lvl="1"/>
            <a:r>
              <a:rPr lang="en-US"/>
              <a:t>Second level</a:t>
            </a:r>
          </a:p>
        </p:txBody>
      </p:sp>
      <p:sp>
        <p:nvSpPr>
          <p:cNvPr id="15" name="Picture Placeholder 14">
            <a:extLst>
              <a:ext uri="{FF2B5EF4-FFF2-40B4-BE49-F238E27FC236}">
                <a16:creationId xmlns:a16="http://schemas.microsoft.com/office/drawing/2014/main" id="{8D3C0F9A-7C3B-499A-93CA-2E4EADF03B29}"/>
              </a:ext>
            </a:extLst>
          </p:cNvPr>
          <p:cNvSpPr>
            <a:spLocks noGrp="1"/>
          </p:cNvSpPr>
          <p:nvPr>
            <p:ph type="pic" sz="quarter" idx="13"/>
          </p:nvPr>
        </p:nvSpPr>
        <p:spPr>
          <a:xfrm>
            <a:off x="8839200" y="685800"/>
            <a:ext cx="2667000" cy="2400300"/>
          </a:xfrm>
        </p:spPr>
        <p:txBody>
          <a:bodyPr/>
          <a:lstStyle/>
          <a:p>
            <a:r>
              <a:rPr lang="en-US"/>
              <a:t>Click icon to add picture</a:t>
            </a:r>
          </a:p>
        </p:txBody>
      </p:sp>
      <p:sp>
        <p:nvSpPr>
          <p:cNvPr id="24" name="Picture Placeholder 14">
            <a:extLst>
              <a:ext uri="{FF2B5EF4-FFF2-40B4-BE49-F238E27FC236}">
                <a16:creationId xmlns:a16="http://schemas.microsoft.com/office/drawing/2014/main" id="{D9B38155-012A-4A0C-9324-88206D0D0237}"/>
              </a:ext>
            </a:extLst>
          </p:cNvPr>
          <p:cNvSpPr>
            <a:spLocks noGrp="1"/>
          </p:cNvSpPr>
          <p:nvPr>
            <p:ph type="pic" sz="quarter" idx="14"/>
          </p:nvPr>
        </p:nvSpPr>
        <p:spPr>
          <a:xfrm>
            <a:off x="8839200" y="3726638"/>
            <a:ext cx="2667000" cy="2445558"/>
          </a:xfrm>
        </p:spPr>
        <p:txBody>
          <a:bodyPr/>
          <a:lstStyle/>
          <a:p>
            <a:r>
              <a:rPr lang="en-US"/>
              <a:t>Click icon to add picture</a:t>
            </a:r>
          </a:p>
        </p:txBody>
      </p:sp>
      <p:sp>
        <p:nvSpPr>
          <p:cNvPr id="5" name="Slide Number Placeholder 4">
            <a:extLst>
              <a:ext uri="{FF2B5EF4-FFF2-40B4-BE49-F238E27FC236}">
                <a16:creationId xmlns:a16="http://schemas.microsoft.com/office/drawing/2014/main" id="{05293729-0F2C-46AB-BA76-EE7680E79E6D}"/>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09581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668" r:id="rId1"/>
    <p:sldLayoutId id="2147483690" r:id="rId2"/>
    <p:sldLayoutId id="2147483691" r:id="rId3"/>
    <p:sldLayoutId id="2147483681" r:id="rId4"/>
    <p:sldLayoutId id="2147483669" r:id="rId5"/>
    <p:sldLayoutId id="2147483671" r:id="rId6"/>
    <p:sldLayoutId id="2147483682" r:id="rId7"/>
    <p:sldLayoutId id="2147483684" r:id="rId8"/>
    <p:sldLayoutId id="2147483674" r:id="rId9"/>
    <p:sldLayoutId id="2147483683" r:id="rId10"/>
    <p:sldLayoutId id="2147483686" r:id="rId11"/>
    <p:sldLayoutId id="2147483687" r:id="rId12"/>
    <p:sldLayoutId id="2147483692" r:id="rId13"/>
    <p:sldLayoutId id="2147483693" r:id="rId14"/>
    <p:sldLayoutId id="2147483694" r:id="rId15"/>
    <p:sldLayoutId id="2147483695" r:id="rId16"/>
    <p:sldLayoutId id="2147483696" r:id="rId17"/>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chart" Target="../charts/char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791204"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5020537" y="5134704"/>
            <a:ext cx="4966922" cy="1169551"/>
          </a:xfrm>
          <a:prstGeom prst="rect">
            <a:avLst/>
          </a:prstGeom>
          <a:noFill/>
        </p:spPr>
        <p:txBody>
          <a:bodyPr wrap="square" lIns="91440" tIns="45720" rIns="91440" bIns="45720" rtlCol="0" anchor="t">
            <a:spAutoFit/>
          </a:bodyPr>
          <a:lstStyle/>
          <a:p>
            <a:pPr>
              <a:spcAft>
                <a:spcPts val="600"/>
              </a:spcAft>
            </a:pPr>
            <a:r>
              <a:rPr lang="en-US" sz="2000" b="1">
                <a:solidFill>
                  <a:schemeClr val="bg1"/>
                </a:solidFill>
              </a:rPr>
              <a:t>710 Task Force Meeting #3</a:t>
            </a:r>
            <a:endParaRPr lang="en-US">
              <a:solidFill>
                <a:schemeClr val="bg1"/>
              </a:solidFill>
            </a:endParaRPr>
          </a:p>
          <a:p>
            <a:pPr>
              <a:spcAft>
                <a:spcPts val="600"/>
              </a:spcAft>
            </a:pPr>
            <a:r>
              <a:rPr lang="en-US" sz="2000" b="1">
                <a:solidFill>
                  <a:schemeClr val="bg1"/>
                </a:solidFill>
              </a:rPr>
              <a:t>Clean Truck Working Group</a:t>
            </a:r>
            <a:endParaRPr lang="en-US">
              <a:solidFill>
                <a:schemeClr val="bg1"/>
              </a:solidFill>
            </a:endParaRPr>
          </a:p>
          <a:p>
            <a:pPr>
              <a:spcAft>
                <a:spcPts val="600"/>
              </a:spcAft>
            </a:pPr>
            <a:r>
              <a:rPr lang="en-US" sz="2000">
                <a:solidFill>
                  <a:schemeClr val="bg1"/>
                </a:solidFill>
              </a:rPr>
              <a:t>February 24, 2022</a:t>
            </a:r>
            <a:endParaRPr lang="en-US" sz="2000">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B84009-10BB-4838-818D-FEEA18D0C3D0}"/>
              </a:ext>
            </a:extLst>
          </p:cNvPr>
          <p:cNvSpPr>
            <a:spLocks noGrp="1"/>
          </p:cNvSpPr>
          <p:nvPr>
            <p:ph type="sldNum" sz="quarter" idx="12"/>
          </p:nvPr>
        </p:nvSpPr>
        <p:spPr/>
        <p:txBody>
          <a:bodyPr/>
          <a:lstStyle/>
          <a:p>
            <a:fld id="{2429C633-AF9B-9840-B7F1-7587910FEF71}" type="slidenum">
              <a:rPr lang="en-US" smtClean="0"/>
              <a:pPr/>
              <a:t>10</a:t>
            </a:fld>
            <a:endParaRPr lang="en-US"/>
          </a:p>
        </p:txBody>
      </p:sp>
      <p:sp>
        <p:nvSpPr>
          <p:cNvPr id="3" name="Title 5">
            <a:extLst>
              <a:ext uri="{FF2B5EF4-FFF2-40B4-BE49-F238E27FC236}">
                <a16:creationId xmlns:a16="http://schemas.microsoft.com/office/drawing/2014/main" id="{DB27245C-8A56-46F1-8B38-E7D172FF16A0}"/>
              </a:ext>
            </a:extLst>
          </p:cNvPr>
          <p:cNvSpPr txBox="1">
            <a:spLocks/>
          </p:cNvSpPr>
          <p:nvPr/>
        </p:nvSpPr>
        <p:spPr>
          <a:xfrm>
            <a:off x="381000" y="285749"/>
            <a:ext cx="9045633" cy="429145"/>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sz="2800">
                <a:ea typeface="+mn-lt"/>
                <a:cs typeface="+mn-lt"/>
              </a:rPr>
              <a:t>Clean Truck Working Group Meeting #2</a:t>
            </a:r>
            <a:endParaRPr lang="en-US" sz="2800"/>
          </a:p>
        </p:txBody>
      </p:sp>
      <p:sp>
        <p:nvSpPr>
          <p:cNvPr id="4" name="TextBox 3">
            <a:extLst>
              <a:ext uri="{FF2B5EF4-FFF2-40B4-BE49-F238E27FC236}">
                <a16:creationId xmlns:a16="http://schemas.microsoft.com/office/drawing/2014/main" id="{3172825D-E8E0-4130-98D6-D254CC804E96}"/>
              </a:ext>
            </a:extLst>
          </p:cNvPr>
          <p:cNvSpPr txBox="1"/>
          <p:nvPr/>
        </p:nvSpPr>
        <p:spPr>
          <a:xfrm>
            <a:off x="472328" y="992169"/>
            <a:ext cx="11055873" cy="5355312"/>
          </a:xfrm>
          <a:prstGeom prst="rect">
            <a:avLst/>
          </a:prstGeom>
          <a:noFill/>
        </p:spPr>
        <p:txBody>
          <a:bodyPr wrap="square" lIns="91440" tIns="45720" rIns="91440" bIns="45720" rtlCol="0" anchor="t">
            <a:spAutoFit/>
          </a:bodyPr>
          <a:lstStyle/>
          <a:p>
            <a:r>
              <a:rPr lang="en-US" b="1">
                <a:solidFill>
                  <a:schemeClr val="accent1"/>
                </a:solidFill>
              </a:rPr>
              <a:t>Highlights</a:t>
            </a:r>
          </a:p>
          <a:p>
            <a:pPr marL="285750" indent="-285750">
              <a:buFont typeface="Calibri" panose="020F0502020204030204" pitchFamily="34" charset="0"/>
              <a:buChar char="&gt;"/>
            </a:pPr>
            <a:r>
              <a:rPr lang="en-US"/>
              <a:t>Held virtually via Zoom on Tuesday, January 25</a:t>
            </a:r>
            <a:r>
              <a:rPr lang="en-US" baseline="30000"/>
              <a:t>th</a:t>
            </a:r>
            <a:endParaRPr lang="en-US"/>
          </a:p>
          <a:p>
            <a:pPr marL="285750" indent="-285750">
              <a:buFont typeface="Calibri" panose="020F0502020204030204" pitchFamily="34" charset="0"/>
              <a:buChar char="&gt;"/>
            </a:pPr>
            <a:r>
              <a:rPr lang="en-US"/>
              <a:t>27 participants (17 Task Force Members, 10 Members of the Public)</a:t>
            </a:r>
            <a:endParaRPr lang="en-US">
              <a:cs typeface="Calibri"/>
            </a:endParaRPr>
          </a:p>
          <a:p>
            <a:pPr marL="285750" indent="-285750">
              <a:buFont typeface="Calibri" panose="020F0502020204030204" pitchFamily="34" charset="0"/>
              <a:buChar char="&gt;"/>
            </a:pPr>
            <a:r>
              <a:rPr lang="en-US"/>
              <a:t>Meeting topics included:</a:t>
            </a:r>
            <a:endParaRPr lang="en-US">
              <a:cs typeface="Calibri"/>
            </a:endParaRPr>
          </a:p>
          <a:p>
            <a:pPr marL="800100" lvl="1" indent="-342900" fontAlgn="base">
              <a:buFont typeface="Arial" panose="020B0604020202020204" pitchFamily="34" charset="0"/>
              <a:buChar char="•"/>
              <a:tabLst>
                <a:tab pos="914400" algn="l"/>
              </a:tabLst>
            </a:pPr>
            <a:r>
              <a:rPr lang="en-US">
                <a:effectLst/>
                <a:latin typeface="Calibri"/>
                <a:ea typeface="Times New Roman" panose="02020603050405020304" pitchFamily="18" charset="0"/>
                <a:cs typeface="Calibri"/>
              </a:rPr>
              <a:t>An overview and discussion of the federal regulatory approach to curbing emissions within the I-710 South Corridor </a:t>
            </a:r>
          </a:p>
          <a:p>
            <a:pPr marL="800100" lvl="1" indent="-342900" fontAlgn="base">
              <a:buFont typeface="Arial" panose="020B0604020202020204" pitchFamily="34" charset="0"/>
              <a:buChar char="•"/>
              <a:tabLst>
                <a:tab pos="914400" algn="l"/>
              </a:tabLst>
            </a:pPr>
            <a:r>
              <a:rPr lang="en-US">
                <a:effectLst/>
                <a:latin typeface="Calibri"/>
                <a:ea typeface="Times New Roman" panose="02020603050405020304" pitchFamily="18" charset="0"/>
                <a:cs typeface="Calibri"/>
              </a:rPr>
              <a:t>An overview and discussion of what is needed to meet standards and mandates at the federal level</a:t>
            </a:r>
          </a:p>
          <a:p>
            <a:pPr marL="800100" lvl="1" indent="-342900">
              <a:buFont typeface="Arial" panose="020B0604020202020204" pitchFamily="34" charset="0"/>
              <a:buChar char="•"/>
              <a:tabLst>
                <a:tab pos="914400" algn="l"/>
              </a:tabLst>
            </a:pPr>
            <a:r>
              <a:rPr lang="en-US">
                <a:latin typeface="Calibri"/>
                <a:ea typeface="Times New Roman" panose="02020603050405020304" pitchFamily="18" charset="0"/>
                <a:cs typeface="Calibri"/>
              </a:rPr>
              <a:t>A discussion on the impacts to emissions reduction goals, public health and meeting regulatory mandates caused by how long it will take to rollout ZE trucks at scale</a:t>
            </a:r>
          </a:p>
          <a:p>
            <a:pPr marL="800100" lvl="1" indent="-342900" fontAlgn="base">
              <a:buFont typeface="Arial" panose="020B0604020202020204" pitchFamily="34" charset="0"/>
              <a:buChar char="•"/>
              <a:tabLst>
                <a:tab pos="914400" algn="l"/>
              </a:tabLst>
            </a:pPr>
            <a:r>
              <a:rPr lang="en-US">
                <a:effectLst/>
                <a:latin typeface="Calibri"/>
                <a:ea typeface="Times New Roman" panose="02020603050405020304" pitchFamily="18" charset="0"/>
                <a:cs typeface="Calibri"/>
              </a:rPr>
              <a:t>State-level funding and opportunities </a:t>
            </a:r>
          </a:p>
          <a:p>
            <a:pPr marL="800100" lvl="1" indent="-342900" fontAlgn="base">
              <a:buFont typeface="Arial" panose="020B0604020202020204" pitchFamily="34" charset="0"/>
              <a:buChar char="•"/>
              <a:tabLst>
                <a:tab pos="914400" algn="l"/>
              </a:tabLst>
            </a:pPr>
            <a:r>
              <a:rPr lang="en-US">
                <a:latin typeface="Calibri"/>
                <a:ea typeface="Times New Roman" panose="02020603050405020304" pitchFamily="18" charset="0"/>
                <a:cs typeface="Calibri"/>
              </a:rPr>
              <a:t>K</a:t>
            </a:r>
            <a:r>
              <a:rPr lang="en-US">
                <a:effectLst/>
                <a:latin typeface="Calibri"/>
                <a:ea typeface="Times New Roman" panose="02020603050405020304" pitchFamily="18" charset="0"/>
                <a:cs typeface="Calibri"/>
              </a:rPr>
              <a:t>ey </a:t>
            </a:r>
            <a:r>
              <a:rPr lang="en-US">
                <a:latin typeface="Calibri"/>
                <a:ea typeface="Times New Roman" panose="02020603050405020304" pitchFamily="18" charset="0"/>
                <a:cs typeface="Calibri"/>
              </a:rPr>
              <a:t>q</a:t>
            </a:r>
            <a:r>
              <a:rPr lang="en-US">
                <a:effectLst/>
                <a:latin typeface="Calibri"/>
                <a:ea typeface="Times New Roman" panose="02020603050405020304" pitchFamily="18" charset="0"/>
                <a:cs typeface="Calibri"/>
              </a:rPr>
              <a:t>uestions to consider for developing the Clean Truck Program</a:t>
            </a:r>
          </a:p>
          <a:p>
            <a:endParaRPr lang="en-US" b="1">
              <a:solidFill>
                <a:schemeClr val="accent1"/>
              </a:solidFill>
            </a:endParaRPr>
          </a:p>
          <a:p>
            <a:r>
              <a:rPr lang="en-US" b="1">
                <a:solidFill>
                  <a:schemeClr val="accent1"/>
                </a:solidFill>
              </a:rPr>
              <a:t>Action Items</a:t>
            </a:r>
            <a:endParaRPr lang="en-US" b="1">
              <a:solidFill>
                <a:schemeClr val="accent1"/>
              </a:solidFill>
              <a:cs typeface="Calibri"/>
            </a:endParaRPr>
          </a:p>
          <a:p>
            <a:pPr marL="573088" lvl="2" indent="-341313">
              <a:buFont typeface="Wingdings" pitchFamily="2" charset="2"/>
              <a:buChar char="ü"/>
            </a:pPr>
            <a:r>
              <a:rPr lang="en-US">
                <a:ea typeface="+mn-lt"/>
                <a:cs typeface="+mn-lt"/>
              </a:rPr>
              <a:t>Invite representatives of the Environmental Protection Agency (EPA), the Department of Transportation (DOT), and the California Air Resources Board (CARB) to discuss grant funding opportunities.</a:t>
            </a:r>
          </a:p>
          <a:p>
            <a:pPr marL="573088" lvl="2" indent="-341313">
              <a:buFont typeface="Wingdings" pitchFamily="2" charset="2"/>
              <a:buChar char="ü"/>
            </a:pPr>
            <a:r>
              <a:rPr lang="en-US">
                <a:ea typeface="+mn-lt"/>
                <a:cs typeface="+mn-lt"/>
              </a:rPr>
              <a:t>Share an example of a successful Clean Truck Program.</a:t>
            </a:r>
          </a:p>
          <a:p>
            <a:pPr marL="573088" lvl="2" indent="-341313">
              <a:buFont typeface="Wingdings" pitchFamily="2" charset="2"/>
              <a:buChar char="ü"/>
            </a:pPr>
            <a:r>
              <a:rPr lang="en-US">
                <a:ea typeface="+mn-lt"/>
                <a:cs typeface="+mn-lt"/>
              </a:rPr>
              <a:t>Set priorities for the local Clean Truck Program.</a:t>
            </a:r>
          </a:p>
          <a:p>
            <a:pPr marL="573088" lvl="2" indent="-341313">
              <a:buFont typeface="Wingdings" pitchFamily="2" charset="2"/>
              <a:buChar char="ü"/>
            </a:pPr>
            <a:r>
              <a:rPr lang="en-US">
                <a:ea typeface="+mn-lt"/>
                <a:cs typeface="+mn-lt"/>
              </a:rPr>
              <a:t>Develop Clean Truck Program responsive to regional partners and state/federal goals and opportunities</a:t>
            </a:r>
          </a:p>
          <a:p>
            <a:endParaRPr lang="en-US" b="1">
              <a:solidFill>
                <a:schemeClr val="accent1"/>
              </a:solidFill>
            </a:endParaRPr>
          </a:p>
        </p:txBody>
      </p:sp>
    </p:spTree>
    <p:extLst>
      <p:ext uri="{BB962C8B-B14F-4D97-AF65-F5344CB8AC3E}">
        <p14:creationId xmlns:p14="http://schemas.microsoft.com/office/powerpoint/2010/main" val="568614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81000" y="285749"/>
            <a:ext cx="11155218" cy="508578"/>
          </a:xfrm>
        </p:spPr>
        <p:txBody>
          <a:bodyPr/>
          <a:lstStyle/>
          <a:p>
            <a:r>
              <a:rPr lang="en-US" sz="2400"/>
              <a:t>Objectives for Today's Clean Truck Working Group Meeting #3</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11</a:t>
            </a:fld>
            <a:endParaRPr lang="en-US"/>
          </a:p>
        </p:txBody>
      </p:sp>
      <p:sp>
        <p:nvSpPr>
          <p:cNvPr id="7" name="Content Placeholder 6">
            <a:extLst>
              <a:ext uri="{FF2B5EF4-FFF2-40B4-BE49-F238E27FC236}">
                <a16:creationId xmlns:a16="http://schemas.microsoft.com/office/drawing/2014/main" id="{99E2C77E-1E18-481C-BD5F-3368F89A75C9}"/>
              </a:ext>
            </a:extLst>
          </p:cNvPr>
          <p:cNvSpPr>
            <a:spLocks noGrp="1"/>
          </p:cNvSpPr>
          <p:nvPr>
            <p:ph sz="half" idx="1"/>
          </p:nvPr>
        </p:nvSpPr>
        <p:spPr>
          <a:xfrm>
            <a:off x="381000" y="1276350"/>
            <a:ext cx="11078688" cy="4675563"/>
          </a:xfrm>
        </p:spPr>
        <p:txBody>
          <a:bodyPr vert="horz" lIns="91440" tIns="45720" rIns="91440" bIns="45720" rtlCol="0" anchor="t">
            <a:normAutofit/>
          </a:bodyPr>
          <a:lstStyle/>
          <a:p>
            <a:pPr marL="342900" marR="0" lvl="0" indent="-342900">
              <a:spcBef>
                <a:spcPts val="0"/>
              </a:spcBef>
              <a:spcAft>
                <a:spcPts val="0"/>
              </a:spcAft>
              <a:buFont typeface="Wingdings" panose="05000000000000000000" pitchFamily="2" charset="2"/>
              <a:buChar char=""/>
              <a:tabLst>
                <a:tab pos="457200" algn="l"/>
              </a:tabLst>
            </a:pPr>
            <a:r>
              <a:rPr lang="en-US" sz="1800">
                <a:effectLst/>
                <a:latin typeface="Calibri" panose="020F0502020204030204" pitchFamily="34" charset="0"/>
                <a:ea typeface="Times New Roman" panose="02020603050405020304" pitchFamily="18" charset="0"/>
                <a:cs typeface="Arial" panose="020B0604020202020204" pitchFamily="34" charset="0"/>
              </a:rPr>
              <a:t>Present </a:t>
            </a:r>
            <a:r>
              <a:rPr lang="en-US" sz="1800">
                <a:effectLst/>
                <a:latin typeface="Calibri" panose="020F0502020204030204" pitchFamily="34" charset="0"/>
                <a:ea typeface="Calibri" panose="020F0502020204030204" pitchFamily="34" charset="0"/>
                <a:cs typeface="Arial" panose="020B0604020202020204" pitchFamily="34" charset="0"/>
              </a:rPr>
              <a:t>Successful Clean Truck Program Options </a:t>
            </a:r>
          </a:p>
          <a:p>
            <a:pPr marL="0" marR="0" lvl="0" indent="0">
              <a:spcBef>
                <a:spcPts val="0"/>
              </a:spcBef>
              <a:spcAft>
                <a:spcPts val="0"/>
              </a:spcAft>
              <a:buNone/>
              <a:tabLst>
                <a:tab pos="457200" algn="l"/>
              </a:tabLs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indent="-342900">
              <a:spcBef>
                <a:spcPts val="0"/>
              </a:spcBef>
              <a:buFont typeface="Wingdings" panose="05000000000000000000" pitchFamily="2" charset="2"/>
              <a:buChar char=""/>
              <a:tabLst>
                <a:tab pos="457200" algn="l"/>
              </a:tabLst>
            </a:pPr>
            <a:r>
              <a:rPr lang="en-US" sz="1800">
                <a:effectLst/>
                <a:latin typeface="Calibri" panose="020F0502020204030204" pitchFamily="34" charset="0"/>
                <a:ea typeface="Times New Roman" panose="02020603050405020304" pitchFamily="18" charset="0"/>
                <a:cs typeface="Arial" panose="020B0604020202020204" pitchFamily="34" charset="0"/>
              </a:rPr>
              <a:t>Work towards consensus on a Clean Truck Program priorities, goals, considerations, and next steps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Wingdings" panose="05000000000000000000" pitchFamily="2" charset="2"/>
              <a:buChar char=""/>
              <a:tabLst>
                <a:tab pos="457200" algn="l"/>
              </a:tabLst>
            </a:pPr>
            <a:endParaRPr lang="en-US" sz="1800">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None/>
              <a:tabLst>
                <a:tab pos="457200" algn="l"/>
              </a:tabLst>
            </a:pPr>
            <a:endParaRPr lang="en-US">
              <a:effectLst/>
              <a:latin typeface="Calibri" panose="020F0502020204030204" pitchFamily="34" charset="0"/>
              <a:ea typeface="Times New Roman" panose="02020603050405020304" pitchFamily="18" charset="0"/>
              <a:cs typeface="Arial" panose="020B0604020202020204" pitchFamily="34" charset="0"/>
            </a:endParaRPr>
          </a:p>
          <a:p>
            <a:pPr marL="0" indent="0">
              <a:buNone/>
            </a:pPr>
            <a:endParaRPr lang="en-US" sz="2000">
              <a:cs typeface="Calibri"/>
            </a:endParaRPr>
          </a:p>
        </p:txBody>
      </p:sp>
    </p:spTree>
    <p:extLst>
      <p:ext uri="{BB962C8B-B14F-4D97-AF65-F5344CB8AC3E}">
        <p14:creationId xmlns:p14="http://schemas.microsoft.com/office/powerpoint/2010/main" val="2464021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p:txBody>
          <a:bodyPr/>
          <a:lstStyle/>
          <a:p>
            <a:r>
              <a:rPr lang="en-US" sz="2400"/>
              <a:t>Senate Bill 671 Update and Next Steps</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12</a:t>
            </a:fld>
            <a:endParaRPr lang="en-US"/>
          </a:p>
        </p:txBody>
      </p:sp>
      <p:sp>
        <p:nvSpPr>
          <p:cNvPr id="3" name="TextBox 2">
            <a:extLst>
              <a:ext uri="{FF2B5EF4-FFF2-40B4-BE49-F238E27FC236}">
                <a16:creationId xmlns:a16="http://schemas.microsoft.com/office/drawing/2014/main" id="{320705DA-7263-46A9-9CCC-B7A0ED4DB4C6}"/>
              </a:ext>
            </a:extLst>
          </p:cNvPr>
          <p:cNvSpPr txBox="1"/>
          <p:nvPr/>
        </p:nvSpPr>
        <p:spPr>
          <a:xfrm>
            <a:off x="364399" y="938244"/>
            <a:ext cx="11342802"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panose="020F0502020204030204" pitchFamily="34" charset="0"/>
              <a:buChar char="&gt;"/>
            </a:pPr>
            <a:r>
              <a:rPr lang="en-US"/>
              <a:t>710 Task Force approved the submittal of a joint letter of support for nominating the I-710 South Corridor as a priority freight corridor for the CTC's SB 671 Clean Freight Corridor Efficiency Assessment</a:t>
            </a:r>
            <a:endParaRPr lang="en-US">
              <a:cs typeface="Calibri"/>
            </a:endParaRPr>
          </a:p>
          <a:p>
            <a:pPr marL="285750" indent="-285750">
              <a:buFont typeface="Calibri" panose="020F0502020204030204" pitchFamily="34" charset="0"/>
              <a:buChar char="&gt;"/>
            </a:pPr>
            <a:endParaRPr lang="en-US">
              <a:cs typeface="Calibri"/>
            </a:endParaRPr>
          </a:p>
          <a:p>
            <a:pPr marL="285750" indent="-285750">
              <a:buFont typeface="Calibri" panose="020F0502020204030204" pitchFamily="34" charset="0"/>
              <a:buChar char="&gt;"/>
            </a:pPr>
            <a:r>
              <a:rPr lang="en-US"/>
              <a:t>Corridor to be submitted includes:</a:t>
            </a:r>
          </a:p>
          <a:p>
            <a:pPr marL="742950" lvl="1" indent="-285750">
              <a:buFont typeface="Arial" panose="020B0604020202020204" pitchFamily="34" charset="0"/>
              <a:buChar char="•"/>
            </a:pPr>
            <a:r>
              <a:rPr lang="en-US"/>
              <a:t>I-710 </a:t>
            </a:r>
            <a:r>
              <a:rPr lang="en-US">
                <a:cs typeface="Calibri"/>
              </a:rPr>
              <a:t>S Freeway from Long Beach to SR-60</a:t>
            </a:r>
          </a:p>
          <a:p>
            <a:pPr marL="742950" lvl="1" indent="-285750">
              <a:buFont typeface="Arial" panose="020B0604020202020204" pitchFamily="34" charset="0"/>
              <a:buChar char="•"/>
            </a:pPr>
            <a:r>
              <a:rPr lang="en-US">
                <a:cs typeface="Calibri"/>
              </a:rPr>
              <a:t>Ports of LA and Long Beach</a:t>
            </a:r>
          </a:p>
          <a:p>
            <a:pPr marL="742950" lvl="1" indent="-285750">
              <a:buFont typeface="Arial" panose="020B0604020202020204" pitchFamily="34" charset="0"/>
              <a:buChar char="•"/>
            </a:pPr>
            <a:r>
              <a:rPr lang="en-US">
                <a:cs typeface="Calibri"/>
              </a:rPr>
              <a:t>Alameda Corridor</a:t>
            </a:r>
          </a:p>
          <a:p>
            <a:pPr marL="742950" lvl="1" indent="-285750">
              <a:buFont typeface="Arial" panose="020B0604020202020204" pitchFamily="34" charset="0"/>
              <a:buChar char="•"/>
            </a:pPr>
            <a:r>
              <a:rPr lang="en-US">
                <a:cs typeface="Calibri"/>
              </a:rPr>
              <a:t>I-710 South Corridor Study Area</a:t>
            </a:r>
          </a:p>
          <a:p>
            <a:pPr lvl="1"/>
            <a:endParaRPr lang="en-US">
              <a:cs typeface="Calibri"/>
            </a:endParaRPr>
          </a:p>
          <a:p>
            <a:pPr marL="285750" indent="-285750">
              <a:buFont typeface="Calibri" panose="020F0502020204030204" pitchFamily="34" charset="0"/>
              <a:buChar char="&gt;"/>
            </a:pPr>
            <a:r>
              <a:rPr lang="en-US">
                <a:cs typeface="Calibri"/>
              </a:rPr>
              <a:t>Other considerations:</a:t>
            </a:r>
          </a:p>
          <a:p>
            <a:pPr marL="742950" lvl="1" indent="-285750">
              <a:buFont typeface="Arial" panose="020B0604020202020204" pitchFamily="34" charset="0"/>
              <a:buChar char="•"/>
            </a:pPr>
            <a:r>
              <a:rPr lang="en-US">
                <a:cs typeface="Calibri"/>
              </a:rPr>
              <a:t>Community engagement for both infrastructure development and siting</a:t>
            </a:r>
          </a:p>
          <a:p>
            <a:pPr marL="742950" lvl="1" indent="-285750">
              <a:buFont typeface="Arial" panose="020B0604020202020204" pitchFamily="34" charset="0"/>
              <a:buChar char="•"/>
            </a:pPr>
            <a:r>
              <a:rPr lang="en-US">
                <a:cs typeface="Calibri"/>
              </a:rPr>
              <a:t>Priority for investment due to supply chain disruptions and need for investment in clean technology</a:t>
            </a:r>
          </a:p>
          <a:p>
            <a:pPr marL="285750" indent="-285750">
              <a:buFont typeface="Calibri" panose="020F0502020204030204" pitchFamily="34" charset="0"/>
              <a:buChar char="&gt;"/>
            </a:pPr>
            <a:endParaRPr lang="en-US">
              <a:cs typeface="Calibri"/>
            </a:endParaRPr>
          </a:p>
          <a:p>
            <a:pPr marL="285750" indent="-285750">
              <a:buFont typeface="Calibri" panose="020F0502020204030204" pitchFamily="34" charset="0"/>
              <a:buChar char="&gt;"/>
            </a:pPr>
            <a:r>
              <a:rPr lang="en-US">
                <a:cs typeface="Calibri"/>
              </a:rPr>
              <a:t>CTC staff have allowed us more time to submit the nomination form and letter – by February 2022</a:t>
            </a:r>
          </a:p>
          <a:p>
            <a:pPr marL="285750" indent="-285750">
              <a:buFont typeface="Calibri" panose="020F0502020204030204" pitchFamily="34" charset="0"/>
              <a:buChar char="&gt;"/>
            </a:pPr>
            <a:endParaRPr lang="en-US">
              <a:cs typeface="Calibri"/>
            </a:endParaRPr>
          </a:p>
          <a:p>
            <a:pPr marL="285750" indent="-285750">
              <a:buFont typeface="Calibri" panose="020F0502020204030204" pitchFamily="34" charset="0"/>
              <a:buChar char="&gt;"/>
            </a:pPr>
            <a:r>
              <a:rPr lang="en-US">
                <a:cs typeface="Calibri"/>
              </a:rPr>
              <a:t>Draft application and letter shared with full Task Force for review prior to submission</a:t>
            </a:r>
          </a:p>
          <a:p>
            <a:pPr marL="285750" indent="-285750">
              <a:buFont typeface="Calibri" panose="020F0502020204030204" pitchFamily="34" charset="0"/>
              <a:buChar char="&gt;"/>
            </a:pPr>
            <a:endParaRPr lang="en-US">
              <a:cs typeface="Calibri"/>
            </a:endParaRPr>
          </a:p>
          <a:p>
            <a:pPr marL="285750" indent="-285750">
              <a:buFont typeface="Calibri" panose="020F0502020204030204" pitchFamily="34" charset="0"/>
              <a:buChar char="&gt;"/>
            </a:pPr>
            <a:endParaRPr lang="en-US">
              <a:cs typeface="Calibri"/>
            </a:endParaRPr>
          </a:p>
        </p:txBody>
      </p:sp>
    </p:spTree>
    <p:extLst>
      <p:ext uri="{BB962C8B-B14F-4D97-AF65-F5344CB8AC3E}">
        <p14:creationId xmlns:p14="http://schemas.microsoft.com/office/powerpoint/2010/main" val="291023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323439"/>
          </a:xfrm>
          <a:prstGeom prst="rect">
            <a:avLst/>
          </a:prstGeom>
          <a:solidFill>
            <a:srgbClr val="00B4BD"/>
          </a:solidFill>
        </p:spPr>
        <p:txBody>
          <a:bodyPr wrap="square" lIns="91440" tIns="45720" rIns="91440" bIns="45720" rtlCol="0" anchor="t">
            <a:spAutoFit/>
          </a:bodyPr>
          <a:lstStyle/>
          <a:p>
            <a:pPr algn="ctr"/>
            <a:r>
              <a:rPr lang="en-US" sz="4000" b="1">
                <a:solidFill>
                  <a:schemeClr val="bg1"/>
                </a:solidFill>
                <a:cs typeface="Calibri"/>
              </a:rPr>
              <a:t>Agenda Item #2:</a:t>
            </a:r>
          </a:p>
          <a:p>
            <a:pPr algn="ctr"/>
            <a:r>
              <a:rPr lang="en-US" sz="4000" b="1">
                <a:solidFill>
                  <a:schemeClr val="bg1"/>
                </a:solidFill>
                <a:cs typeface="Calibri"/>
              </a:rPr>
              <a:t>Successful Clean Truck Program Options </a:t>
            </a:r>
          </a:p>
        </p:txBody>
      </p:sp>
    </p:spTree>
    <p:extLst>
      <p:ext uri="{BB962C8B-B14F-4D97-AF65-F5344CB8AC3E}">
        <p14:creationId xmlns:p14="http://schemas.microsoft.com/office/powerpoint/2010/main" val="3554179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Speakers</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14</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4566641" y="1695086"/>
            <a:ext cx="7059303" cy="786773"/>
            <a:chOff x="6754400" y="464186"/>
            <a:chExt cx="5317551" cy="352914"/>
          </a:xfrm>
        </p:grpSpPr>
        <p:sp>
          <p:nvSpPr>
            <p:cNvPr id="8" name="TextBox 7">
              <a:extLst>
                <a:ext uri="{FF2B5EF4-FFF2-40B4-BE49-F238E27FC236}">
                  <a16:creationId xmlns:a16="http://schemas.microsoft.com/office/drawing/2014/main" id="{C9D4065A-4268-442F-86C5-4FC39ED4E38B}"/>
                </a:ext>
              </a:extLst>
            </p:cNvPr>
            <p:cNvSpPr txBox="1"/>
            <p:nvPr/>
          </p:nvSpPr>
          <p:spPr>
            <a:xfrm>
              <a:off x="6754401" y="464186"/>
              <a:ext cx="3570333" cy="207084"/>
            </a:xfrm>
            <a:prstGeom prst="rect">
              <a:avLst/>
            </a:prstGeom>
            <a:noFill/>
          </p:spPr>
          <p:txBody>
            <a:bodyPr wrap="square" rtlCol="0">
              <a:spAutoFit/>
            </a:bodyPr>
            <a:lstStyle/>
            <a:p>
              <a:r>
                <a:rPr lang="en-US" sz="2400" b="1"/>
                <a:t>Alycia Gilde</a:t>
              </a:r>
            </a:p>
          </p:txBody>
        </p:sp>
        <p:sp>
          <p:nvSpPr>
            <p:cNvPr id="9" name="TextBox 8">
              <a:extLst>
                <a:ext uri="{FF2B5EF4-FFF2-40B4-BE49-F238E27FC236}">
                  <a16:creationId xmlns:a16="http://schemas.microsoft.com/office/drawing/2014/main" id="{59D4D7D0-BE5F-495B-AE30-C6BBEBAAC72D}"/>
                </a:ext>
              </a:extLst>
            </p:cNvPr>
            <p:cNvSpPr txBox="1"/>
            <p:nvPr/>
          </p:nvSpPr>
          <p:spPr>
            <a:xfrm>
              <a:off x="6754400" y="637627"/>
              <a:ext cx="5317551" cy="179473"/>
            </a:xfrm>
            <a:prstGeom prst="rect">
              <a:avLst/>
            </a:prstGeom>
            <a:noFill/>
          </p:spPr>
          <p:txBody>
            <a:bodyPr wrap="square" rtlCol="0">
              <a:spAutoFit/>
            </a:bodyPr>
            <a:lstStyle/>
            <a:p>
              <a:r>
                <a:rPr lang="en-US" sz="2000">
                  <a:cs typeface="Arial" panose="020B0604020202020204" pitchFamily="34" charset="0"/>
                </a:rPr>
                <a:t>Vice President, Clean Fuel &amp; Infrastructure</a:t>
              </a:r>
            </a:p>
          </p:txBody>
        </p:sp>
      </p:grpSp>
      <p:grpSp>
        <p:nvGrpSpPr>
          <p:cNvPr id="6" name="Group 5">
            <a:extLst>
              <a:ext uri="{FF2B5EF4-FFF2-40B4-BE49-F238E27FC236}">
                <a16:creationId xmlns:a16="http://schemas.microsoft.com/office/drawing/2014/main" id="{A3DCE69E-5562-4195-B71E-EDA4EFE7FCAD}"/>
              </a:ext>
            </a:extLst>
          </p:cNvPr>
          <p:cNvGrpSpPr/>
          <p:nvPr/>
        </p:nvGrpSpPr>
        <p:grpSpPr>
          <a:xfrm>
            <a:off x="4566641" y="4279836"/>
            <a:ext cx="5931146" cy="1061784"/>
            <a:chOff x="3988584" y="4900861"/>
            <a:chExt cx="4550983" cy="1061784"/>
          </a:xfrm>
        </p:grpSpPr>
        <p:sp>
          <p:nvSpPr>
            <p:cNvPr id="14" name="TextBox 13">
              <a:extLst>
                <a:ext uri="{FF2B5EF4-FFF2-40B4-BE49-F238E27FC236}">
                  <a16:creationId xmlns:a16="http://schemas.microsoft.com/office/drawing/2014/main" id="{49A9458A-D6CA-4184-B218-DCEA3BB85DB5}"/>
                </a:ext>
              </a:extLst>
            </p:cNvPr>
            <p:cNvSpPr txBox="1"/>
            <p:nvPr/>
          </p:nvSpPr>
          <p:spPr>
            <a:xfrm>
              <a:off x="3988585" y="4900861"/>
              <a:ext cx="3570333" cy="830997"/>
            </a:xfrm>
            <a:prstGeom prst="rect">
              <a:avLst/>
            </a:prstGeom>
            <a:noFill/>
          </p:spPr>
          <p:txBody>
            <a:bodyPr wrap="square" rtlCol="0">
              <a:spAutoFit/>
            </a:bodyPr>
            <a:lstStyle/>
            <a:p>
              <a:r>
                <a:rPr lang="en-US" sz="2400" b="1"/>
                <a:t>Tom Brotherton</a:t>
              </a:r>
            </a:p>
            <a:p>
              <a:endParaRPr lang="en-US" sz="2400" b="1"/>
            </a:p>
          </p:txBody>
        </p:sp>
        <p:sp>
          <p:nvSpPr>
            <p:cNvPr id="15" name="TextBox 14">
              <a:extLst>
                <a:ext uri="{FF2B5EF4-FFF2-40B4-BE49-F238E27FC236}">
                  <a16:creationId xmlns:a16="http://schemas.microsoft.com/office/drawing/2014/main" id="{996A5624-F08B-4712-B267-EE192E39CF50}"/>
                </a:ext>
              </a:extLst>
            </p:cNvPr>
            <p:cNvSpPr txBox="1"/>
            <p:nvPr/>
          </p:nvSpPr>
          <p:spPr>
            <a:xfrm>
              <a:off x="3988584" y="5254759"/>
              <a:ext cx="4550983" cy="707886"/>
            </a:xfrm>
            <a:prstGeom prst="rect">
              <a:avLst/>
            </a:prstGeom>
            <a:noFill/>
          </p:spPr>
          <p:txBody>
            <a:bodyPr wrap="square" lIns="91440" tIns="45720" rIns="91440" bIns="45720" rtlCol="0" anchor="t">
              <a:spAutoFit/>
            </a:bodyPr>
            <a:lstStyle/>
            <a:p>
              <a:r>
                <a:rPr lang="en-US" sz="2000">
                  <a:cs typeface="Arial" panose="020B0604020202020204" pitchFamily="34" charset="0"/>
                </a:rPr>
                <a:t>Director, Market Acceleration</a:t>
              </a:r>
            </a:p>
            <a:p>
              <a:r>
                <a:rPr lang="en-US" sz="2000">
                  <a:cs typeface="Arial" panose="020B0604020202020204" pitchFamily="34" charset="0"/>
                </a:rPr>
                <a:t>CALSTART</a:t>
              </a:r>
            </a:p>
          </p:txBody>
        </p:sp>
      </p:grpSp>
      <p:sp>
        <p:nvSpPr>
          <p:cNvPr id="12" name="TextBox 11">
            <a:extLst>
              <a:ext uri="{FF2B5EF4-FFF2-40B4-BE49-F238E27FC236}">
                <a16:creationId xmlns:a16="http://schemas.microsoft.com/office/drawing/2014/main" id="{36700D48-36D7-4E82-BE95-CA61641FE98C}"/>
              </a:ext>
            </a:extLst>
          </p:cNvPr>
          <p:cNvSpPr txBox="1"/>
          <p:nvPr/>
        </p:nvSpPr>
        <p:spPr>
          <a:xfrm>
            <a:off x="4566640" y="2395062"/>
            <a:ext cx="6750543" cy="400110"/>
          </a:xfrm>
          <a:prstGeom prst="rect">
            <a:avLst/>
          </a:prstGeom>
          <a:noFill/>
        </p:spPr>
        <p:txBody>
          <a:bodyPr wrap="square" rtlCol="0">
            <a:spAutoFit/>
          </a:bodyPr>
          <a:lstStyle/>
          <a:p>
            <a:r>
              <a:rPr lang="en-US" sz="2000">
                <a:cs typeface="Arial" panose="020B0604020202020204" pitchFamily="34" charset="0"/>
              </a:rPr>
              <a:t>CALSTART</a:t>
            </a:r>
          </a:p>
        </p:txBody>
      </p:sp>
      <p:pic>
        <p:nvPicPr>
          <p:cNvPr id="7" name="Picture 4">
            <a:extLst>
              <a:ext uri="{FF2B5EF4-FFF2-40B4-BE49-F238E27FC236}">
                <a16:creationId xmlns:a16="http://schemas.microsoft.com/office/drawing/2014/main" id="{E3552DD8-385F-4B39-B906-C230EC898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905" y="1329032"/>
            <a:ext cx="1778898" cy="22242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84ADF4F-5524-4EC1-8FB9-5CFEFF1DAD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905" y="3915543"/>
            <a:ext cx="1778898" cy="222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008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123658"/>
          </a:xfrm>
          <a:prstGeom prst="rect">
            <a:avLst/>
          </a:prstGeom>
          <a:solidFill>
            <a:srgbClr val="00B4BD"/>
          </a:solidFill>
        </p:spPr>
        <p:txBody>
          <a:bodyPr wrap="square" lIns="91440" tIns="45720" rIns="91440" bIns="45720" rtlCol="0" anchor="t">
            <a:spAutoFit/>
          </a:bodyPr>
          <a:lstStyle/>
          <a:p>
            <a:pPr algn="ctr"/>
            <a:r>
              <a:rPr lang="en-US" sz="4000" b="1">
                <a:solidFill>
                  <a:schemeClr val="bg1"/>
                </a:solidFill>
                <a:cs typeface="Calibri"/>
              </a:rPr>
              <a:t>Discussion #2:</a:t>
            </a:r>
          </a:p>
          <a:p>
            <a:pPr algn="ctr"/>
            <a:endParaRPr lang="en-US" sz="1200" b="1">
              <a:solidFill>
                <a:schemeClr val="bg1"/>
              </a:solidFill>
              <a:cs typeface="Calibri"/>
            </a:endParaRPr>
          </a:p>
          <a:p>
            <a:pPr marR="0" lvl="0" algn="ctr">
              <a:lnSpc>
                <a:spcPts val="4500"/>
              </a:lnSpc>
              <a:spcBef>
                <a:spcPts val="0"/>
              </a:spcBef>
              <a:spcAft>
                <a:spcPts val="0"/>
              </a:spcAft>
            </a:pPr>
            <a:r>
              <a:rPr lang="en-US" sz="4000" b="1">
                <a:solidFill>
                  <a:schemeClr val="bg1"/>
                </a:solidFill>
                <a:cs typeface="Calibri"/>
              </a:rPr>
              <a:t>Clean Truck Program scope, priorities, partnerships, goals, considerations, and next steps</a:t>
            </a:r>
          </a:p>
        </p:txBody>
      </p:sp>
    </p:spTree>
    <p:extLst>
      <p:ext uri="{BB962C8B-B14F-4D97-AF65-F5344CB8AC3E}">
        <p14:creationId xmlns:p14="http://schemas.microsoft.com/office/powerpoint/2010/main" val="3458764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Speakers</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16</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4566641" y="1695086"/>
            <a:ext cx="7059303" cy="786773"/>
            <a:chOff x="6754400" y="464186"/>
            <a:chExt cx="5317551" cy="352914"/>
          </a:xfrm>
        </p:grpSpPr>
        <p:sp>
          <p:nvSpPr>
            <p:cNvPr id="8" name="TextBox 7">
              <a:extLst>
                <a:ext uri="{FF2B5EF4-FFF2-40B4-BE49-F238E27FC236}">
                  <a16:creationId xmlns:a16="http://schemas.microsoft.com/office/drawing/2014/main" id="{C9D4065A-4268-442F-86C5-4FC39ED4E38B}"/>
                </a:ext>
              </a:extLst>
            </p:cNvPr>
            <p:cNvSpPr txBox="1"/>
            <p:nvPr/>
          </p:nvSpPr>
          <p:spPr>
            <a:xfrm>
              <a:off x="6754401" y="464186"/>
              <a:ext cx="3570333" cy="207084"/>
            </a:xfrm>
            <a:prstGeom prst="rect">
              <a:avLst/>
            </a:prstGeom>
            <a:noFill/>
          </p:spPr>
          <p:txBody>
            <a:bodyPr wrap="square" rtlCol="0">
              <a:spAutoFit/>
            </a:bodyPr>
            <a:lstStyle/>
            <a:p>
              <a:r>
                <a:rPr lang="en-US" sz="2400" b="1"/>
                <a:t>Peter Christensen</a:t>
              </a:r>
            </a:p>
          </p:txBody>
        </p:sp>
        <p:sp>
          <p:nvSpPr>
            <p:cNvPr id="9" name="TextBox 8">
              <a:extLst>
                <a:ext uri="{FF2B5EF4-FFF2-40B4-BE49-F238E27FC236}">
                  <a16:creationId xmlns:a16="http://schemas.microsoft.com/office/drawing/2014/main" id="{59D4D7D0-BE5F-495B-AE30-C6BBEBAAC72D}"/>
                </a:ext>
              </a:extLst>
            </p:cNvPr>
            <p:cNvSpPr txBox="1"/>
            <p:nvPr/>
          </p:nvSpPr>
          <p:spPr>
            <a:xfrm>
              <a:off x="6754400" y="637627"/>
              <a:ext cx="5317551" cy="179473"/>
            </a:xfrm>
            <a:prstGeom prst="rect">
              <a:avLst/>
            </a:prstGeom>
            <a:noFill/>
          </p:spPr>
          <p:txBody>
            <a:bodyPr wrap="square" rtlCol="0">
              <a:spAutoFit/>
            </a:bodyPr>
            <a:lstStyle/>
            <a:p>
              <a:r>
                <a:rPr lang="en-US" sz="2000">
                  <a:cs typeface="Arial" panose="020B0604020202020204" pitchFamily="34" charset="0"/>
                </a:rPr>
                <a:t>Air Resources Supervisor</a:t>
              </a:r>
            </a:p>
          </p:txBody>
        </p:sp>
      </p:grpSp>
      <p:grpSp>
        <p:nvGrpSpPr>
          <p:cNvPr id="6" name="Group 5">
            <a:extLst>
              <a:ext uri="{FF2B5EF4-FFF2-40B4-BE49-F238E27FC236}">
                <a16:creationId xmlns:a16="http://schemas.microsoft.com/office/drawing/2014/main" id="{A3DCE69E-5562-4195-B71E-EDA4EFE7FCAD}"/>
              </a:ext>
            </a:extLst>
          </p:cNvPr>
          <p:cNvGrpSpPr/>
          <p:nvPr/>
        </p:nvGrpSpPr>
        <p:grpSpPr>
          <a:xfrm>
            <a:off x="4566641" y="4279836"/>
            <a:ext cx="5931146" cy="1061784"/>
            <a:chOff x="3988584" y="4900861"/>
            <a:chExt cx="4550983" cy="1061784"/>
          </a:xfrm>
        </p:grpSpPr>
        <p:sp>
          <p:nvSpPr>
            <p:cNvPr id="14" name="TextBox 13">
              <a:extLst>
                <a:ext uri="{FF2B5EF4-FFF2-40B4-BE49-F238E27FC236}">
                  <a16:creationId xmlns:a16="http://schemas.microsoft.com/office/drawing/2014/main" id="{49A9458A-D6CA-4184-B218-DCEA3BB85DB5}"/>
                </a:ext>
              </a:extLst>
            </p:cNvPr>
            <p:cNvSpPr txBox="1"/>
            <p:nvPr/>
          </p:nvSpPr>
          <p:spPr>
            <a:xfrm>
              <a:off x="3988585" y="4900861"/>
              <a:ext cx="3570333" cy="830997"/>
            </a:xfrm>
            <a:prstGeom prst="rect">
              <a:avLst/>
            </a:prstGeom>
            <a:noFill/>
          </p:spPr>
          <p:txBody>
            <a:bodyPr wrap="square" rtlCol="0">
              <a:spAutoFit/>
            </a:bodyPr>
            <a:lstStyle/>
            <a:p>
              <a:r>
                <a:rPr lang="en-US" sz="2400" b="1"/>
                <a:t>Michelle Vater</a:t>
              </a:r>
            </a:p>
            <a:p>
              <a:endParaRPr lang="en-US" sz="2400" b="1"/>
            </a:p>
          </p:txBody>
        </p:sp>
        <p:sp>
          <p:nvSpPr>
            <p:cNvPr id="15" name="TextBox 14">
              <a:extLst>
                <a:ext uri="{FF2B5EF4-FFF2-40B4-BE49-F238E27FC236}">
                  <a16:creationId xmlns:a16="http://schemas.microsoft.com/office/drawing/2014/main" id="{996A5624-F08B-4712-B267-EE192E39CF50}"/>
                </a:ext>
              </a:extLst>
            </p:cNvPr>
            <p:cNvSpPr txBox="1"/>
            <p:nvPr/>
          </p:nvSpPr>
          <p:spPr>
            <a:xfrm>
              <a:off x="3988584" y="5254759"/>
              <a:ext cx="4550983" cy="707886"/>
            </a:xfrm>
            <a:prstGeom prst="rect">
              <a:avLst/>
            </a:prstGeom>
            <a:noFill/>
          </p:spPr>
          <p:txBody>
            <a:bodyPr wrap="square" lIns="91440" tIns="45720" rIns="91440" bIns="45720" rtlCol="0" anchor="t">
              <a:spAutoFit/>
            </a:bodyPr>
            <a:lstStyle/>
            <a:p>
              <a:r>
                <a:rPr lang="en-US" sz="2000">
                  <a:cs typeface="Arial" panose="020B0604020202020204" pitchFamily="34" charset="0"/>
                </a:rPr>
                <a:t>Freight and Transit Unit Supervisor </a:t>
              </a:r>
            </a:p>
            <a:p>
              <a:r>
                <a:rPr lang="en-US" sz="2000">
                  <a:cs typeface="Arial" panose="020B0604020202020204" pitchFamily="34" charset="0"/>
                </a:rPr>
                <a:t>California Energy Commission</a:t>
              </a:r>
            </a:p>
          </p:txBody>
        </p:sp>
      </p:grpSp>
      <p:sp>
        <p:nvSpPr>
          <p:cNvPr id="12" name="TextBox 11">
            <a:extLst>
              <a:ext uri="{FF2B5EF4-FFF2-40B4-BE49-F238E27FC236}">
                <a16:creationId xmlns:a16="http://schemas.microsoft.com/office/drawing/2014/main" id="{36700D48-36D7-4E82-BE95-CA61641FE98C}"/>
              </a:ext>
            </a:extLst>
          </p:cNvPr>
          <p:cNvSpPr txBox="1"/>
          <p:nvPr/>
        </p:nvSpPr>
        <p:spPr>
          <a:xfrm>
            <a:off x="4566640" y="2395062"/>
            <a:ext cx="6750543" cy="400110"/>
          </a:xfrm>
          <a:prstGeom prst="rect">
            <a:avLst/>
          </a:prstGeom>
          <a:noFill/>
        </p:spPr>
        <p:txBody>
          <a:bodyPr wrap="square" rtlCol="0">
            <a:spAutoFit/>
          </a:bodyPr>
          <a:lstStyle/>
          <a:p>
            <a:r>
              <a:rPr lang="en-US" sz="2000">
                <a:cs typeface="Arial" panose="020B0604020202020204" pitchFamily="34" charset="0"/>
              </a:rPr>
              <a:t>California Air Resources Board</a:t>
            </a:r>
          </a:p>
        </p:txBody>
      </p:sp>
      <p:sp>
        <p:nvSpPr>
          <p:cNvPr id="5" name="Rectangle 4">
            <a:extLst>
              <a:ext uri="{FF2B5EF4-FFF2-40B4-BE49-F238E27FC236}">
                <a16:creationId xmlns:a16="http://schemas.microsoft.com/office/drawing/2014/main" id="{EBAAF52F-0B29-4EEB-9A84-F78B2C8EF202}"/>
              </a:ext>
            </a:extLst>
          </p:cNvPr>
          <p:cNvSpPr/>
          <p:nvPr/>
        </p:nvSpPr>
        <p:spPr>
          <a:xfrm>
            <a:off x="2394645" y="1265173"/>
            <a:ext cx="1787896" cy="2033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ald person in a suit&#10;&#10;Description automatically generated with medium confidence">
            <a:extLst>
              <a:ext uri="{FF2B5EF4-FFF2-40B4-BE49-F238E27FC236}">
                <a16:creationId xmlns:a16="http://schemas.microsoft.com/office/drawing/2014/main" id="{DAF6A26F-BF90-4A59-B197-2C5FF9AC53DD}"/>
              </a:ext>
            </a:extLst>
          </p:cNvPr>
          <p:cNvPicPr>
            <a:picLocks noChangeAspect="1"/>
          </p:cNvPicPr>
          <p:nvPr/>
        </p:nvPicPr>
        <p:blipFill>
          <a:blip r:embed="rId3"/>
          <a:stretch>
            <a:fillRect/>
          </a:stretch>
        </p:blipFill>
        <p:spPr>
          <a:xfrm>
            <a:off x="2018714" y="1265173"/>
            <a:ext cx="2163827" cy="2163827"/>
          </a:xfrm>
          <a:prstGeom prst="rect">
            <a:avLst/>
          </a:prstGeom>
        </p:spPr>
      </p:pic>
      <p:pic>
        <p:nvPicPr>
          <p:cNvPr id="10" name="Picture 9" descr="A person smiling for the camera&#10;&#10;Description automatically generated with medium confidence">
            <a:extLst>
              <a:ext uri="{FF2B5EF4-FFF2-40B4-BE49-F238E27FC236}">
                <a16:creationId xmlns:a16="http://schemas.microsoft.com/office/drawing/2014/main" id="{811D565E-7E76-4D99-8202-6749CAEA2F20}"/>
              </a:ext>
            </a:extLst>
          </p:cNvPr>
          <p:cNvPicPr>
            <a:picLocks noChangeAspect="1"/>
          </p:cNvPicPr>
          <p:nvPr/>
        </p:nvPicPr>
        <p:blipFill>
          <a:blip r:embed="rId4"/>
          <a:stretch>
            <a:fillRect/>
          </a:stretch>
        </p:blipFill>
        <p:spPr>
          <a:xfrm>
            <a:off x="2225842" y="3696351"/>
            <a:ext cx="1749569" cy="2223493"/>
          </a:xfrm>
          <a:prstGeom prst="rect">
            <a:avLst/>
          </a:prstGeom>
        </p:spPr>
      </p:pic>
    </p:spTree>
    <p:extLst>
      <p:ext uri="{BB962C8B-B14F-4D97-AF65-F5344CB8AC3E}">
        <p14:creationId xmlns:p14="http://schemas.microsoft.com/office/powerpoint/2010/main" val="3285392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algn="ctr"/>
            <a:r>
              <a:rPr lang="en-US" sz="4000" b="1">
                <a:solidFill>
                  <a:schemeClr val="bg1"/>
                </a:solidFill>
                <a:cs typeface="Calibri"/>
              </a:rPr>
              <a:t>Closing Comments, Next Steps, and Thank You</a:t>
            </a:r>
          </a:p>
        </p:txBody>
      </p:sp>
    </p:spTree>
    <p:extLst>
      <p:ext uri="{BB962C8B-B14F-4D97-AF65-F5344CB8AC3E}">
        <p14:creationId xmlns:p14="http://schemas.microsoft.com/office/powerpoint/2010/main" val="3970534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1AD6D9-62C8-43E2-8826-4F43489AC8FA}"/>
              </a:ext>
            </a:extLst>
          </p:cNvPr>
          <p:cNvSpPr>
            <a:spLocks noGrp="1"/>
          </p:cNvSpPr>
          <p:nvPr>
            <p:ph type="sldNum" sz="quarter" idx="12"/>
          </p:nvPr>
        </p:nvSpPr>
        <p:spPr/>
        <p:txBody>
          <a:bodyPr/>
          <a:lstStyle/>
          <a:p>
            <a:fld id="{2429C633-AF9B-9840-B7F1-7587910FEF71}" type="slidenum">
              <a:rPr lang="en-US" smtClean="0"/>
              <a:pPr/>
              <a:t>18</a:t>
            </a:fld>
            <a:endParaRPr lang="en-US"/>
          </a:p>
        </p:txBody>
      </p:sp>
      <p:sp>
        <p:nvSpPr>
          <p:cNvPr id="3" name="Title 2">
            <a:extLst>
              <a:ext uri="{FF2B5EF4-FFF2-40B4-BE49-F238E27FC236}">
                <a16:creationId xmlns:a16="http://schemas.microsoft.com/office/drawing/2014/main" id="{1FDA8803-0147-4434-BAA5-DF53B1F52D28}"/>
              </a:ext>
            </a:extLst>
          </p:cNvPr>
          <p:cNvSpPr txBox="1">
            <a:spLocks/>
          </p:cNvSpPr>
          <p:nvPr/>
        </p:nvSpPr>
        <p:spPr>
          <a:xfrm>
            <a:off x="430373" y="285566"/>
            <a:ext cx="904563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 Vision and Goals Key Input and Discussion Points</a:t>
            </a:r>
          </a:p>
        </p:txBody>
      </p:sp>
      <p:sp>
        <p:nvSpPr>
          <p:cNvPr id="4" name="TextBox 3">
            <a:extLst>
              <a:ext uri="{FF2B5EF4-FFF2-40B4-BE49-F238E27FC236}">
                <a16:creationId xmlns:a16="http://schemas.microsoft.com/office/drawing/2014/main" id="{FF85F9BD-4506-4900-BD68-459953562284}"/>
              </a:ext>
            </a:extLst>
          </p:cNvPr>
          <p:cNvSpPr txBox="1"/>
          <p:nvPr/>
        </p:nvSpPr>
        <p:spPr>
          <a:xfrm>
            <a:off x="562340" y="1028343"/>
            <a:ext cx="10794813" cy="5078313"/>
          </a:xfrm>
          <a:prstGeom prst="rect">
            <a:avLst/>
          </a:prstGeom>
          <a:noFill/>
        </p:spPr>
        <p:txBody>
          <a:bodyPr wrap="square" lIns="91440" tIns="45720" rIns="91440" bIns="45720" rtlCol="0" anchor="t">
            <a:spAutoFit/>
          </a:bodyPr>
          <a:lstStyle/>
          <a:p>
            <a:r>
              <a:rPr lang="en-US" b="1">
                <a:solidFill>
                  <a:schemeClr val="accent1"/>
                </a:solidFill>
              </a:rPr>
              <a:t>Survey</a:t>
            </a:r>
            <a:endParaRPr lang="en-US" b="1">
              <a:solidFill>
                <a:schemeClr val="accent1"/>
              </a:solidFill>
              <a:cs typeface="Calibri"/>
            </a:endParaRPr>
          </a:p>
          <a:p>
            <a:pPr marL="171450" indent="-171450">
              <a:buFont typeface="Calibri" panose="020F0502020204030204" pitchFamily="34" charset="0"/>
              <a:buChar char="&gt;"/>
            </a:pPr>
            <a:r>
              <a:rPr lang="en-US">
                <a:solidFill>
                  <a:srgbClr val="000000"/>
                </a:solidFill>
                <a:latin typeface="Calibri"/>
                <a:ea typeface="Yu Mincho"/>
                <a:cs typeface="Arial"/>
              </a:rPr>
              <a:t>Released on Tuesday, February 22, 2022, to Task Force members and 710 South Corridor communities.  </a:t>
            </a:r>
          </a:p>
          <a:p>
            <a:pPr marL="171450" indent="-171450">
              <a:buFont typeface="Calibri" panose="020F0502020204030204" pitchFamily="34" charset="0"/>
              <a:buChar char="&gt;"/>
            </a:pPr>
            <a:r>
              <a:rPr lang="en-US">
                <a:solidFill>
                  <a:srgbClr val="000000"/>
                </a:solidFill>
                <a:latin typeface="Calibri"/>
                <a:ea typeface="Yu Mincho"/>
                <a:cs typeface="Arial"/>
              </a:rPr>
              <a:t>Open for response through Friday, March 25, 2022</a:t>
            </a:r>
            <a:endParaRPr lang="en-US"/>
          </a:p>
          <a:p>
            <a:pPr marL="285750" indent="-285750">
              <a:buFont typeface="Calibri" panose="020F0502020204030204" pitchFamily="34" charset="0"/>
              <a:buChar char="&gt;"/>
            </a:pPr>
            <a:endParaRPr lang="en-US" b="1">
              <a:solidFill>
                <a:schemeClr val="accent1"/>
              </a:solidFill>
              <a:cs typeface="Calibri"/>
            </a:endParaRPr>
          </a:p>
          <a:p>
            <a:r>
              <a:rPr lang="en-US" b="1">
                <a:solidFill>
                  <a:schemeClr val="accent1"/>
                </a:solidFill>
              </a:rPr>
              <a:t>Working Group Meetings</a:t>
            </a:r>
            <a:endParaRPr lang="en-US" b="1">
              <a:solidFill>
                <a:schemeClr val="accent1"/>
              </a:solidFill>
              <a:cs typeface="Calibri"/>
            </a:endParaRPr>
          </a:p>
          <a:p>
            <a:pPr marL="285750" indent="-285750">
              <a:buFont typeface="Calibri" panose="020F0502020204030204" pitchFamily="34" charset="0"/>
              <a:buChar char="&gt;"/>
            </a:pPr>
            <a:r>
              <a:rPr lang="en-US">
                <a:solidFill>
                  <a:srgbClr val="000000"/>
                </a:solidFill>
                <a:latin typeface="Calibri"/>
                <a:ea typeface="Yu Mincho"/>
                <a:cs typeface="Arial"/>
              </a:rPr>
              <a:t>Wednesday, February 23, 2022 – Community Engagement Strategy</a:t>
            </a:r>
          </a:p>
          <a:p>
            <a:pPr marL="279400" indent="-279400"/>
            <a:r>
              <a:rPr lang="en-US">
                <a:solidFill>
                  <a:srgbClr val="000000"/>
                </a:solidFill>
                <a:latin typeface="Calibri"/>
                <a:ea typeface="Yu Mincho"/>
                <a:cs typeface="Arial"/>
              </a:rPr>
              <a:t>	Objective:  Discuss outreach strategy for Vision &amp; Goals Survey and Public Workshop</a:t>
            </a:r>
            <a:endParaRPr lang="en-US"/>
          </a:p>
          <a:p>
            <a:endParaRPr lang="en-US">
              <a:solidFill>
                <a:srgbClr val="000000"/>
              </a:solidFill>
              <a:latin typeface="Calibri" panose="020F0502020204030204" pitchFamily="34" charset="0"/>
              <a:ea typeface="Yu Mincho" panose="02020400000000000000" pitchFamily="18" charset="-128"/>
              <a:cs typeface="Arial" panose="020B0604020202020204" pitchFamily="34" charset="0"/>
            </a:endParaRPr>
          </a:p>
          <a:p>
            <a:pPr lvl="0"/>
            <a:r>
              <a:rPr lang="en-US" b="1">
                <a:solidFill>
                  <a:srgbClr val="2AB4C8"/>
                </a:solidFill>
              </a:rPr>
              <a:t>Public Workshop</a:t>
            </a:r>
            <a:endParaRPr lang="en-US" b="1">
              <a:solidFill>
                <a:srgbClr val="2AB4C8"/>
              </a:solidFill>
              <a:cs typeface="Calibri"/>
            </a:endParaRPr>
          </a:p>
          <a:p>
            <a:pPr marL="285750" indent="-285750">
              <a:buFont typeface="Calibri" panose="020F0502020204030204" pitchFamily="34" charset="0"/>
              <a:buChar char="&gt;"/>
            </a:pPr>
            <a:r>
              <a:rPr lang="en-US">
                <a:solidFill>
                  <a:srgbClr val="000000"/>
                </a:solidFill>
                <a:latin typeface="Calibri"/>
                <a:ea typeface="Yu Mincho"/>
                <a:cs typeface="Arial"/>
              </a:rPr>
              <a:t>Wednesday, March 23, 2022</a:t>
            </a:r>
          </a:p>
          <a:p>
            <a:pPr marL="279400" indent="-279400"/>
            <a:r>
              <a:rPr lang="en-US">
                <a:solidFill>
                  <a:srgbClr val="000000"/>
                </a:solidFill>
                <a:ea typeface="+mn-lt"/>
                <a:cs typeface="+mn-lt"/>
              </a:rPr>
              <a:t>	Objective:  Obtain public comment on preliminary Vision &amp; Goals Statement for 710 South Corridor</a:t>
            </a:r>
            <a:endParaRPr lang="en-US">
              <a:solidFill>
                <a:srgbClr val="000000"/>
              </a:solidFill>
              <a:latin typeface="Calibri" panose="020F0502020204030204" pitchFamily="34" charset="0"/>
              <a:ea typeface="Yu Mincho" panose="02020400000000000000" pitchFamily="18" charset="-128"/>
              <a:cs typeface="Calibri"/>
            </a:endParaRPr>
          </a:p>
          <a:p>
            <a:pPr marL="285750" indent="-285750">
              <a:buFont typeface="Calibri" panose="020F0502020204030204" pitchFamily="34" charset="0"/>
              <a:buChar char="&gt;"/>
            </a:pPr>
            <a:endParaRPr lang="en-US">
              <a:solidFill>
                <a:srgbClr val="000000"/>
              </a:solidFill>
              <a:latin typeface="Calibri" panose="020F0502020204030204" pitchFamily="34" charset="0"/>
              <a:ea typeface="Yu Mincho" panose="02020400000000000000" pitchFamily="18" charset="-128"/>
              <a:cs typeface="Arial" panose="020B0604020202020204" pitchFamily="34" charset="0"/>
            </a:endParaRPr>
          </a:p>
          <a:p>
            <a:r>
              <a:rPr lang="en-US" b="1">
                <a:solidFill>
                  <a:schemeClr val="accent1"/>
                </a:solidFill>
              </a:rPr>
              <a:t>Community Leadership Committee Meetings</a:t>
            </a:r>
            <a:endParaRPr lang="en-US" b="1">
              <a:solidFill>
                <a:schemeClr val="accent1"/>
              </a:solidFill>
              <a:cs typeface="Calibri"/>
            </a:endParaRPr>
          </a:p>
          <a:p>
            <a:pPr marL="171450" indent="-171450">
              <a:buFont typeface="Calibri" panose="020F0502020204030204" pitchFamily="34" charset="0"/>
              <a:buChar char="&gt;"/>
            </a:pPr>
            <a:r>
              <a:rPr lang="en-US">
                <a:solidFill>
                  <a:srgbClr val="000000"/>
                </a:solidFill>
                <a:latin typeface="Calibri"/>
                <a:ea typeface="Yu Mincho"/>
                <a:cs typeface="Arial"/>
              </a:rPr>
              <a:t>March/April 2022 </a:t>
            </a:r>
            <a:r>
              <a:rPr lang="en-US" i="1">
                <a:solidFill>
                  <a:srgbClr val="000000"/>
                </a:solidFill>
                <a:latin typeface="Calibri"/>
                <a:ea typeface="Yu Mincho"/>
                <a:cs typeface="Arial"/>
              </a:rPr>
              <a:t>To be determined</a:t>
            </a:r>
            <a:endParaRPr lang="en-US">
              <a:solidFill>
                <a:srgbClr val="000000"/>
              </a:solidFill>
              <a:latin typeface="Calibri"/>
              <a:ea typeface="Yu Mincho"/>
              <a:cs typeface="Arial"/>
            </a:endParaRPr>
          </a:p>
          <a:p>
            <a:endParaRPr lang="en-US">
              <a:solidFill>
                <a:srgbClr val="000000"/>
              </a:solidFill>
              <a:latin typeface="Calibri" panose="020F0502020204030204" pitchFamily="34" charset="0"/>
              <a:ea typeface="Yu Mincho" panose="02020400000000000000" pitchFamily="18" charset="-128"/>
              <a:cs typeface="Arial" panose="020B0604020202020204" pitchFamily="34" charset="0"/>
            </a:endParaRPr>
          </a:p>
          <a:p>
            <a:r>
              <a:rPr lang="en-US" b="1">
                <a:solidFill>
                  <a:schemeClr val="accent1"/>
                </a:solidFill>
              </a:rPr>
              <a:t>Task Force Meetings</a:t>
            </a:r>
            <a:endParaRPr lang="en-US">
              <a:solidFill>
                <a:schemeClr val="accent1"/>
              </a:solidFill>
              <a:latin typeface="Calibri" panose="020F0502020204030204" pitchFamily="34" charset="0"/>
              <a:ea typeface="Yu Mincho" panose="02020400000000000000" pitchFamily="18" charset="-128"/>
              <a:cs typeface="Arial" panose="020B0604020202020204" pitchFamily="34" charset="0"/>
            </a:endParaRPr>
          </a:p>
          <a:p>
            <a:pPr marL="285750" indent="-285750">
              <a:buFont typeface="Calibri" panose="020F0502020204030204" pitchFamily="34" charset="0"/>
              <a:buChar char="&gt;"/>
            </a:pPr>
            <a:r>
              <a:rPr lang="en-US">
                <a:solidFill>
                  <a:srgbClr val="000000"/>
                </a:solidFill>
                <a:latin typeface="Calibri"/>
                <a:ea typeface="Yu Mincho"/>
                <a:cs typeface="Arial"/>
              </a:rPr>
              <a:t>March 14, 2022 Task Force Meeting #6 – Preliminary Survey Results</a:t>
            </a:r>
          </a:p>
          <a:p>
            <a:pPr marL="285750" indent="-285750">
              <a:buFont typeface="Calibri" panose="020F0502020204030204" pitchFamily="34" charset="0"/>
              <a:buChar char="&gt;"/>
            </a:pPr>
            <a:r>
              <a:rPr lang="en-US">
                <a:solidFill>
                  <a:srgbClr val="000000"/>
                </a:solidFill>
                <a:latin typeface="Calibri"/>
                <a:ea typeface="Yu Mincho"/>
                <a:cs typeface="Arial"/>
              </a:rPr>
              <a:t>April 11, 2022 Task Force Meeting #7– Final Survey Results, Vote on Vision &amp; Goals</a:t>
            </a:r>
          </a:p>
        </p:txBody>
      </p:sp>
    </p:spTree>
    <p:extLst>
      <p:ext uri="{BB962C8B-B14F-4D97-AF65-F5344CB8AC3E}">
        <p14:creationId xmlns:p14="http://schemas.microsoft.com/office/powerpoint/2010/main" val="2209338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p:txBody>
          <a:bodyPr/>
          <a:lstStyle/>
          <a:p>
            <a:r>
              <a:rPr lang="en-US"/>
              <a:t>Upcoming Meetings</a:t>
            </a:r>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131618" y="1126836"/>
            <a:ext cx="8867954" cy="5003870"/>
          </a:xfrm>
        </p:spPr>
        <p:txBody>
          <a:bodyPr vert="horz" lIns="91440" tIns="45720" rIns="91440" bIns="45720" rtlCol="0" anchor="t">
            <a:normAutofit fontScale="92500" lnSpcReduction="10000"/>
          </a:bodyPr>
          <a:lstStyle/>
          <a:p>
            <a:pPr marL="2228850" lvl="7" indent="-457200">
              <a:lnSpc>
                <a:spcPct val="110000"/>
              </a:lnSpc>
              <a:spcBef>
                <a:spcPts val="1000"/>
              </a:spcBef>
              <a:buNone/>
            </a:pPr>
            <a:r>
              <a:rPr lang="en-US" sz="1700" b="1">
                <a:solidFill>
                  <a:srgbClr val="00B4BD"/>
                </a:solidFill>
                <a:ea typeface="+mn-lt"/>
                <a:cs typeface="+mn-lt"/>
              </a:rPr>
              <a:t>Task Force Meetings</a:t>
            </a:r>
            <a:endParaRPr lang="en-US" sz="1700" i="1">
              <a:ea typeface="+mn-lt"/>
              <a:cs typeface="+mn-lt"/>
            </a:endParaRPr>
          </a:p>
          <a:p>
            <a:pPr marL="2004695" lvl="3" indent="-231775">
              <a:lnSpc>
                <a:spcPct val="70000"/>
              </a:lnSpc>
              <a:buFont typeface="Calibri" panose="020F0502020204030204" pitchFamily="34" charset="0"/>
              <a:buChar char="&gt;"/>
            </a:pPr>
            <a:r>
              <a:rPr lang="en-US" sz="1700">
                <a:ea typeface="+mn-lt"/>
                <a:cs typeface="+mn-lt"/>
              </a:rPr>
              <a:t>Task Force Meeting #6</a:t>
            </a:r>
          </a:p>
          <a:p>
            <a:pPr marL="2004695" lvl="3" indent="0">
              <a:lnSpc>
                <a:spcPct val="70000"/>
              </a:lnSpc>
              <a:buNone/>
            </a:pPr>
            <a:r>
              <a:rPr lang="en-US" sz="1700" i="1">
                <a:ea typeface="+mn-lt"/>
                <a:cs typeface="+mn-lt"/>
              </a:rPr>
              <a:t>Monday, March 14, 5-7:30pm </a:t>
            </a:r>
          </a:p>
          <a:p>
            <a:pPr marL="2004695" lvl="3" indent="0">
              <a:lnSpc>
                <a:spcPct val="70000"/>
              </a:lnSpc>
              <a:buNone/>
            </a:pPr>
            <a:endParaRPr lang="en-US" sz="1700" i="1">
              <a:ea typeface="+mn-lt"/>
              <a:cs typeface="+mn-lt"/>
            </a:endParaRPr>
          </a:p>
          <a:p>
            <a:pPr marL="2004695" lvl="3" indent="-231775">
              <a:lnSpc>
                <a:spcPct val="70000"/>
              </a:lnSpc>
              <a:buFont typeface="Calibri" panose="020F0502020204030204" pitchFamily="34" charset="0"/>
              <a:buChar char="&gt;"/>
            </a:pPr>
            <a:r>
              <a:rPr lang="en-US" sz="1700">
                <a:ea typeface="+mn-lt"/>
                <a:cs typeface="+mn-lt"/>
              </a:rPr>
              <a:t>Task Force Meeting #7</a:t>
            </a:r>
          </a:p>
          <a:p>
            <a:pPr marL="2004695" lvl="3" indent="0">
              <a:lnSpc>
                <a:spcPct val="70000"/>
              </a:lnSpc>
              <a:buNone/>
            </a:pPr>
            <a:r>
              <a:rPr lang="en-US" sz="1700" i="1">
                <a:ea typeface="+mn-lt"/>
                <a:cs typeface="+mn-lt"/>
              </a:rPr>
              <a:t>Monday, April 11, 5-7:30 pm </a:t>
            </a:r>
          </a:p>
          <a:p>
            <a:pPr marL="2004695" lvl="3" indent="0">
              <a:lnSpc>
                <a:spcPct val="70000"/>
              </a:lnSpc>
              <a:buNone/>
            </a:pPr>
            <a:endParaRPr lang="en-US" sz="1700" i="1">
              <a:ea typeface="+mn-lt"/>
              <a:cs typeface="+mn-lt"/>
            </a:endParaRPr>
          </a:p>
          <a:p>
            <a:pPr marL="2004695" lvl="3" indent="-231775">
              <a:lnSpc>
                <a:spcPct val="70000"/>
              </a:lnSpc>
              <a:buFont typeface="Calibri" panose="020F0502020204030204" pitchFamily="34" charset="0"/>
              <a:buChar char="&gt;"/>
            </a:pPr>
            <a:r>
              <a:rPr lang="en-US" sz="1700">
                <a:ea typeface="+mn-lt"/>
                <a:cs typeface="+mn-lt"/>
              </a:rPr>
              <a:t>Task Force Meeting #8</a:t>
            </a:r>
          </a:p>
          <a:p>
            <a:pPr marL="2004695" lvl="3" indent="0">
              <a:lnSpc>
                <a:spcPct val="70000"/>
              </a:lnSpc>
              <a:buNone/>
            </a:pPr>
            <a:r>
              <a:rPr lang="en-US" sz="1700" i="1">
                <a:ea typeface="+mn-lt"/>
                <a:cs typeface="+mn-lt"/>
              </a:rPr>
              <a:t>Monday, May 9, 5-7:30pm </a:t>
            </a:r>
          </a:p>
          <a:p>
            <a:pPr marL="2228850" lvl="7" indent="-457200">
              <a:lnSpc>
                <a:spcPct val="110000"/>
              </a:lnSpc>
              <a:spcBef>
                <a:spcPts val="1000"/>
              </a:spcBef>
              <a:buNone/>
            </a:pPr>
            <a:endParaRPr lang="en-US" sz="1700" b="1" i="1">
              <a:solidFill>
                <a:srgbClr val="00B4BD"/>
              </a:solidFill>
              <a:ea typeface="+mn-lt"/>
              <a:cs typeface="+mn-lt"/>
            </a:endParaRPr>
          </a:p>
          <a:p>
            <a:pPr marL="2228850" lvl="7" indent="-457200">
              <a:lnSpc>
                <a:spcPct val="110000"/>
              </a:lnSpc>
              <a:spcBef>
                <a:spcPts val="1000"/>
              </a:spcBef>
              <a:buNone/>
            </a:pPr>
            <a:r>
              <a:rPr lang="en-US" sz="1700" b="1">
                <a:solidFill>
                  <a:srgbClr val="00B4BD"/>
                </a:solidFill>
                <a:ea typeface="+mn-lt"/>
                <a:cs typeface="+mn-lt"/>
              </a:rPr>
              <a:t>Working Group Meetings </a:t>
            </a:r>
          </a:p>
          <a:p>
            <a:pPr marL="2004695" lvl="3" indent="-231775">
              <a:lnSpc>
                <a:spcPct val="70000"/>
              </a:lnSpc>
              <a:buFont typeface="System Font Regular,Sans-Serif"/>
              <a:buChar char="&gt;"/>
            </a:pPr>
            <a:r>
              <a:rPr lang="en-US" sz="1700">
                <a:ea typeface="+mn-lt"/>
                <a:cs typeface="+mn-lt"/>
              </a:rPr>
              <a:t>Community Engagement Strategy Working Group</a:t>
            </a:r>
          </a:p>
          <a:p>
            <a:pPr marL="2004695" lvl="3" indent="0">
              <a:lnSpc>
                <a:spcPct val="70000"/>
              </a:lnSpc>
              <a:buNone/>
            </a:pPr>
            <a:r>
              <a:rPr lang="en-US" sz="1700" i="1">
                <a:ea typeface="+mn-lt"/>
                <a:cs typeface="+mn-lt"/>
              </a:rPr>
              <a:t>Wednesday, March 23, 5:30-7:00pm</a:t>
            </a:r>
          </a:p>
          <a:p>
            <a:pPr marL="1772920" lvl="3" indent="0">
              <a:lnSpc>
                <a:spcPct val="70000"/>
              </a:lnSpc>
              <a:buNone/>
            </a:pPr>
            <a:r>
              <a:rPr lang="en-US" sz="1700">
                <a:ea typeface="+mn-lt"/>
                <a:cs typeface="+mn-lt"/>
              </a:rPr>
              <a:t>		</a:t>
            </a:r>
          </a:p>
          <a:p>
            <a:pPr marL="2004695" lvl="3" indent="-231775">
              <a:lnSpc>
                <a:spcPct val="70000"/>
              </a:lnSpc>
              <a:buFont typeface="System Font Regular"/>
              <a:buChar char="&gt;"/>
            </a:pPr>
            <a:r>
              <a:rPr lang="en-US" sz="1700">
                <a:ea typeface="+mn-lt"/>
                <a:cs typeface="+mn-lt"/>
              </a:rPr>
              <a:t>Clean Truck Working Group</a:t>
            </a:r>
            <a:endParaRPr lang="en-US" sz="1700"/>
          </a:p>
          <a:p>
            <a:pPr marL="1718945" lvl="3" indent="285750">
              <a:lnSpc>
                <a:spcPct val="70000"/>
              </a:lnSpc>
              <a:buNone/>
            </a:pPr>
            <a:r>
              <a:rPr lang="en-US" sz="1700" i="1">
                <a:ea typeface="+mn-lt"/>
                <a:cs typeface="+mn-lt"/>
              </a:rPr>
              <a:t>Tuesday, March 22, 1-2:30 pm – TOPIC: Grant Funding Opportunities</a:t>
            </a:r>
          </a:p>
          <a:p>
            <a:pPr marL="0" indent="0">
              <a:buNone/>
            </a:pPr>
            <a:r>
              <a:rPr lang="en-US" sz="1700" b="1">
                <a:solidFill>
                  <a:srgbClr val="00B4BD"/>
                </a:solidFill>
                <a:ea typeface="+mn-lt"/>
                <a:cs typeface="+mn-lt"/>
              </a:rPr>
              <a:t>		</a:t>
            </a:r>
          </a:p>
          <a:p>
            <a:pPr marL="0" indent="0">
              <a:buNone/>
            </a:pPr>
            <a:r>
              <a:rPr lang="en-US" sz="1700" b="1">
                <a:solidFill>
                  <a:srgbClr val="00B4BD"/>
                </a:solidFill>
                <a:ea typeface="+mn-lt"/>
                <a:cs typeface="+mn-lt"/>
              </a:rPr>
              <a:t>		Public Workshop</a:t>
            </a:r>
          </a:p>
          <a:p>
            <a:pPr marL="1828800" indent="-58738">
              <a:buFont typeface="Calibri" panose="020F0502020204030204" pitchFamily="34" charset="0"/>
              <a:buChar char="&gt;"/>
              <a:tabLst>
                <a:tab pos="2005013" algn="l"/>
              </a:tabLst>
            </a:pPr>
            <a:r>
              <a:rPr lang="en-US" sz="1700" i="1">
                <a:ea typeface="+mn-lt"/>
                <a:cs typeface="+mn-lt"/>
              </a:rPr>
              <a:t>	Wednesday, March 23, 5:30-7:00pm</a:t>
            </a:r>
          </a:p>
          <a:p>
            <a:pPr marL="0" indent="0">
              <a:spcBef>
                <a:spcPts val="1000"/>
              </a:spcBef>
              <a:buNone/>
            </a:pPr>
            <a:endParaRPr lang="en-US">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fld id="{2429C633-AF9B-9840-B7F1-7587910FEF71}" type="slidenum">
              <a:rPr lang="en-US" smtClean="0"/>
              <a:pPr/>
              <a:t>19</a:t>
            </a:fld>
            <a:endParaRPr lang="en-US"/>
          </a:p>
        </p:txBody>
      </p:sp>
    </p:spTree>
    <p:extLst>
      <p:ext uri="{BB962C8B-B14F-4D97-AF65-F5344CB8AC3E}">
        <p14:creationId xmlns:p14="http://schemas.microsoft.com/office/powerpoint/2010/main" val="1940102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3B5E05-DF85-4F69-AA81-AE38BED358CE}"/>
              </a:ext>
            </a:extLst>
          </p:cNvPr>
          <p:cNvSpPr txBox="1"/>
          <p:nvPr/>
        </p:nvSpPr>
        <p:spPr>
          <a:xfrm>
            <a:off x="2401677" y="5973740"/>
            <a:ext cx="9790323" cy="338554"/>
          </a:xfrm>
          <a:prstGeom prst="rect">
            <a:avLst/>
          </a:prstGeom>
          <a:solidFill>
            <a:srgbClr val="00B4BD"/>
          </a:solidFill>
        </p:spPr>
        <p:txBody>
          <a:bodyPr wrap="square" lIns="91440" tIns="45720" rIns="91440" bIns="45720" rtlCol="0" anchor="t">
            <a:spAutoFit/>
          </a:bodyPr>
          <a:lstStyle/>
          <a:p>
            <a:pPr>
              <a:spcAft>
                <a:spcPts val="600"/>
              </a:spcAft>
            </a:pPr>
            <a:r>
              <a:rPr lang="en-US" sz="1600" b="1">
                <a:solidFill>
                  <a:schemeClr val="bg1"/>
                </a:solidFill>
                <a:latin typeface="ScalaSansLF-Regular" panose="02000503060000020004" pitchFamily="2" charset="0"/>
                <a:ea typeface="+mn-lt"/>
                <a:cs typeface="+mn-lt"/>
              </a:rPr>
              <a:t>710 TASK FORCE</a:t>
            </a:r>
            <a:endParaRPr lang="en-US" sz="900" b="1">
              <a:solidFill>
                <a:schemeClr val="bg1"/>
              </a:solidFill>
              <a:latin typeface="ScalaSansLF-Regular" panose="02000503060000020004" pitchFamily="2" charset="0"/>
            </a:endParaRPr>
          </a:p>
        </p:txBody>
      </p:sp>
    </p:spTree>
    <p:extLst>
      <p:ext uri="{BB962C8B-B14F-4D97-AF65-F5344CB8AC3E}">
        <p14:creationId xmlns:p14="http://schemas.microsoft.com/office/powerpoint/2010/main" val="2773539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Can’t attend the meeting? Reach out to us!</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20</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3568731" y="1209262"/>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3568730" y="3163932"/>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3568730" y="3764963"/>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3568730" y="4313498"/>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3568730" y="4877918"/>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3568730" y="5426498"/>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4125257" y="1252393"/>
            <a:ext cx="6714378" cy="1938992"/>
          </a:xfrm>
          <a:prstGeom prst="rect">
            <a:avLst/>
          </a:prstGeom>
          <a:noFill/>
        </p:spPr>
        <p:txBody>
          <a:bodyPr wrap="square" lIns="91440" tIns="45720" rIns="91440" bIns="45720" rtlCol="0" anchor="t">
            <a:spAutoFit/>
          </a:bodyPr>
          <a:lstStyle/>
          <a:p>
            <a:r>
              <a:rPr lang="en-US" sz="2400"/>
              <a:t>Michael Cano, </a:t>
            </a:r>
            <a:r>
              <a:rPr lang="en-US" sz="2400" i="1"/>
              <a:t>Deputy Executive Officer, </a:t>
            </a:r>
            <a:br>
              <a:rPr lang="en-US" sz="2400" i="1"/>
            </a:br>
            <a:r>
              <a:rPr lang="en-US" sz="2400" i="1"/>
              <a:t>Countywide Planning &amp; Development  </a:t>
            </a:r>
            <a:br>
              <a:rPr lang="en-US" sz="2400"/>
            </a:br>
            <a:r>
              <a:rPr lang="en-US" sz="2400"/>
              <a:t>Metro</a:t>
            </a:r>
            <a:br>
              <a:rPr lang="en-US" sz="2400"/>
            </a:br>
            <a:r>
              <a:rPr lang="en-US" sz="2400"/>
              <a:t>One Gateway Plaza, MS 99-13-1</a:t>
            </a:r>
            <a:br>
              <a:rPr lang="en-US" sz="2400"/>
            </a:br>
            <a:r>
              <a:rPr lang="en-US" sz="24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4125258" y="3225945"/>
            <a:ext cx="7113872" cy="2759730"/>
          </a:xfrm>
          <a:prstGeom prst="rect">
            <a:avLst/>
          </a:prstGeom>
          <a:noFill/>
        </p:spPr>
        <p:txBody>
          <a:bodyPr wrap="square" rtlCol="0">
            <a:spAutoFit/>
          </a:bodyPr>
          <a:lstStyle/>
          <a:p>
            <a:pPr>
              <a:spcBef>
                <a:spcPts val="1600"/>
              </a:spcBef>
            </a:pPr>
            <a:r>
              <a:rPr lang="en-US" sz="2400"/>
              <a:t>213.922.4710</a:t>
            </a:r>
          </a:p>
          <a:p>
            <a:pPr>
              <a:spcBef>
                <a:spcPts val="1600"/>
              </a:spcBef>
            </a:pPr>
            <a:r>
              <a:rPr lang="en-US" sz="2400" i="1"/>
              <a:t>710corridor@metro.net</a:t>
            </a:r>
            <a:endParaRPr lang="en-US" sz="2400"/>
          </a:p>
          <a:p>
            <a:pPr>
              <a:spcBef>
                <a:spcPts val="1600"/>
              </a:spcBef>
            </a:pPr>
            <a:r>
              <a:rPr lang="en-US" sz="2400" i="1"/>
              <a:t>metro.net/projects/i-710-corridor</a:t>
            </a:r>
          </a:p>
          <a:p>
            <a:pPr>
              <a:spcBef>
                <a:spcPts val="1600"/>
              </a:spcBef>
            </a:pPr>
            <a:r>
              <a:rPr lang="en-US" sz="2400" i="1"/>
              <a:t>@metrolosangeles</a:t>
            </a:r>
            <a:endParaRPr lang="en-US" sz="2400"/>
          </a:p>
          <a:p>
            <a:pPr>
              <a:spcBef>
                <a:spcPts val="1600"/>
              </a:spcBef>
            </a:pPr>
            <a:r>
              <a:rPr lang="en-US" sz="2400" i="1" err="1"/>
              <a:t>losangelesmetro</a:t>
            </a:r>
            <a:endParaRPr lang="en-US" sz="2400"/>
          </a:p>
        </p:txBody>
      </p:sp>
    </p:spTree>
    <p:extLst>
      <p:ext uri="{BB962C8B-B14F-4D97-AF65-F5344CB8AC3E}">
        <p14:creationId xmlns:p14="http://schemas.microsoft.com/office/powerpoint/2010/main" val="531807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2931B-E24F-420E-8022-FE2FE6DA625A}"/>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62D8382-4064-4ED8-B212-24C18098EEB6}"/>
              </a:ext>
            </a:extLst>
          </p:cNvPr>
          <p:cNvSpPr>
            <a:spLocks noGrp="1"/>
          </p:cNvSpPr>
          <p:nvPr>
            <p:ph type="sldNum" sz="quarter" idx="10"/>
          </p:nvPr>
        </p:nvSpPr>
        <p:spPr/>
        <p:txBody>
          <a:bodyPr/>
          <a:lstStyle/>
          <a:p>
            <a:fld id="{2429C633-AF9B-9840-B7F1-7587910FEF71}" type="slidenum">
              <a:rPr lang="en-US" smtClean="0"/>
              <a:pPr/>
              <a:t>21</a:t>
            </a:fld>
            <a:endParaRPr lang="en-US"/>
          </a:p>
        </p:txBody>
      </p:sp>
      <p:sp>
        <p:nvSpPr>
          <p:cNvPr id="4" name="TextBox 3">
            <a:extLst>
              <a:ext uri="{FF2B5EF4-FFF2-40B4-BE49-F238E27FC236}">
                <a16:creationId xmlns:a16="http://schemas.microsoft.com/office/drawing/2014/main" id="{DCA052EC-F878-4BE8-9B8D-34732666BD7C}"/>
              </a:ext>
            </a:extLst>
          </p:cNvPr>
          <p:cNvSpPr txBox="1"/>
          <p:nvPr/>
        </p:nvSpPr>
        <p:spPr>
          <a:xfrm>
            <a:off x="0" y="2203554"/>
            <a:ext cx="12191999" cy="1015663"/>
          </a:xfrm>
          <a:prstGeom prst="rect">
            <a:avLst/>
          </a:prstGeom>
          <a:solidFill>
            <a:schemeClr val="accent2"/>
          </a:solidFill>
        </p:spPr>
        <p:txBody>
          <a:bodyPr wrap="square" rtlCol="0">
            <a:spAutoFit/>
          </a:bodyPr>
          <a:lstStyle/>
          <a:p>
            <a:pPr algn="ctr"/>
            <a:r>
              <a:rPr lang="en-US" sz="6000">
                <a:highlight>
                  <a:srgbClr val="FFFF00"/>
                </a:highlight>
              </a:rPr>
              <a:t>EXTRA SLIDES</a:t>
            </a:r>
          </a:p>
        </p:txBody>
      </p:sp>
    </p:spTree>
    <p:extLst>
      <p:ext uri="{BB962C8B-B14F-4D97-AF65-F5344CB8AC3E}">
        <p14:creationId xmlns:p14="http://schemas.microsoft.com/office/powerpoint/2010/main" val="672219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b="1">
                <a:solidFill>
                  <a:schemeClr val="bg1"/>
                </a:solidFill>
                <a:cs typeface="Calibri"/>
              </a:rPr>
              <a:t>Example of Successful Clean Truck Programs</a:t>
            </a:r>
            <a:endParaRPr lang="en-US"/>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22</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1137292" y="1394436"/>
            <a:ext cx="5076123" cy="826847"/>
            <a:chOff x="6754399" y="464186"/>
            <a:chExt cx="4550983" cy="566788"/>
          </a:xfrm>
        </p:grpSpPr>
        <p:sp>
          <p:nvSpPr>
            <p:cNvPr id="8" name="TextBox 7">
              <a:extLst>
                <a:ext uri="{FF2B5EF4-FFF2-40B4-BE49-F238E27FC236}">
                  <a16:creationId xmlns:a16="http://schemas.microsoft.com/office/drawing/2014/main" id="{C9D4065A-4268-442F-86C5-4FC39ED4E38B}"/>
                </a:ext>
              </a:extLst>
            </p:cNvPr>
            <p:cNvSpPr txBox="1"/>
            <p:nvPr/>
          </p:nvSpPr>
          <p:spPr>
            <a:xfrm>
              <a:off x="6754401" y="464186"/>
              <a:ext cx="3570333" cy="316463"/>
            </a:xfrm>
            <a:prstGeom prst="rect">
              <a:avLst/>
            </a:prstGeom>
            <a:noFill/>
          </p:spPr>
          <p:txBody>
            <a:bodyPr wrap="square" rtlCol="0">
              <a:spAutoFit/>
            </a:bodyPr>
            <a:lstStyle/>
            <a:p>
              <a:r>
                <a:rPr lang="en-US" sz="2400" b="1"/>
                <a:t>Speaker 1</a:t>
              </a:r>
            </a:p>
          </p:txBody>
        </p:sp>
        <p:sp>
          <p:nvSpPr>
            <p:cNvPr id="9" name="TextBox 8">
              <a:extLst>
                <a:ext uri="{FF2B5EF4-FFF2-40B4-BE49-F238E27FC236}">
                  <a16:creationId xmlns:a16="http://schemas.microsoft.com/office/drawing/2014/main" id="{59D4D7D0-BE5F-495B-AE30-C6BBEBAAC72D}"/>
                </a:ext>
              </a:extLst>
            </p:cNvPr>
            <p:cNvSpPr txBox="1"/>
            <p:nvPr/>
          </p:nvSpPr>
          <p:spPr>
            <a:xfrm>
              <a:off x="6754399" y="756706"/>
              <a:ext cx="4550983" cy="274268"/>
            </a:xfrm>
            <a:prstGeom prst="rect">
              <a:avLst/>
            </a:prstGeom>
            <a:noFill/>
          </p:spPr>
          <p:txBody>
            <a:bodyPr wrap="square" rtlCol="0">
              <a:spAutoFit/>
            </a:bodyPr>
            <a:lstStyle/>
            <a:p>
              <a:r>
                <a:rPr lang="en-US" sz="2000">
                  <a:cs typeface="Arial" panose="020B0604020202020204" pitchFamily="34" charset="0"/>
                </a:rPr>
                <a:t>Title</a:t>
              </a:r>
            </a:p>
          </p:txBody>
        </p:sp>
      </p:grpSp>
      <p:sp>
        <p:nvSpPr>
          <p:cNvPr id="12" name="TextBox 11">
            <a:extLst>
              <a:ext uri="{FF2B5EF4-FFF2-40B4-BE49-F238E27FC236}">
                <a16:creationId xmlns:a16="http://schemas.microsoft.com/office/drawing/2014/main" id="{36700D48-36D7-4E82-BE95-CA61641FE98C}"/>
              </a:ext>
            </a:extLst>
          </p:cNvPr>
          <p:cNvSpPr txBox="1"/>
          <p:nvPr/>
        </p:nvSpPr>
        <p:spPr>
          <a:xfrm>
            <a:off x="1137292" y="2137282"/>
            <a:ext cx="5420507" cy="400110"/>
          </a:xfrm>
          <a:prstGeom prst="rect">
            <a:avLst/>
          </a:prstGeom>
          <a:noFill/>
        </p:spPr>
        <p:txBody>
          <a:bodyPr wrap="square" rtlCol="0">
            <a:spAutoFit/>
          </a:bodyPr>
          <a:lstStyle/>
          <a:p>
            <a:r>
              <a:rPr lang="en-US" sz="2000">
                <a:cs typeface="Arial" panose="020B0604020202020204" pitchFamily="34" charset="0"/>
              </a:rPr>
              <a:t>Port of Los Angeles</a:t>
            </a:r>
          </a:p>
        </p:txBody>
      </p:sp>
      <p:grpSp>
        <p:nvGrpSpPr>
          <p:cNvPr id="17" name="Group 16">
            <a:extLst>
              <a:ext uri="{FF2B5EF4-FFF2-40B4-BE49-F238E27FC236}">
                <a16:creationId xmlns:a16="http://schemas.microsoft.com/office/drawing/2014/main" id="{1FDACD99-6474-4D7C-9267-37168C332BBE}"/>
              </a:ext>
            </a:extLst>
          </p:cNvPr>
          <p:cNvGrpSpPr/>
          <p:nvPr/>
        </p:nvGrpSpPr>
        <p:grpSpPr>
          <a:xfrm>
            <a:off x="1137295" y="3018661"/>
            <a:ext cx="5102702" cy="821056"/>
            <a:chOff x="6730569" y="361939"/>
            <a:chExt cx="4574812" cy="562819"/>
          </a:xfrm>
        </p:grpSpPr>
        <p:sp>
          <p:nvSpPr>
            <p:cNvPr id="18" name="TextBox 17">
              <a:extLst>
                <a:ext uri="{FF2B5EF4-FFF2-40B4-BE49-F238E27FC236}">
                  <a16:creationId xmlns:a16="http://schemas.microsoft.com/office/drawing/2014/main" id="{21913325-1605-48BA-B843-6ED842A6A0EF}"/>
                </a:ext>
              </a:extLst>
            </p:cNvPr>
            <p:cNvSpPr txBox="1"/>
            <p:nvPr/>
          </p:nvSpPr>
          <p:spPr>
            <a:xfrm>
              <a:off x="6730569" y="361939"/>
              <a:ext cx="3570333" cy="316463"/>
            </a:xfrm>
            <a:prstGeom prst="rect">
              <a:avLst/>
            </a:prstGeom>
            <a:noFill/>
          </p:spPr>
          <p:txBody>
            <a:bodyPr wrap="square" rtlCol="0">
              <a:spAutoFit/>
            </a:bodyPr>
            <a:lstStyle/>
            <a:p>
              <a:r>
                <a:rPr lang="en-US" sz="2400" b="1"/>
                <a:t>Speaker 2</a:t>
              </a:r>
            </a:p>
          </p:txBody>
        </p:sp>
        <p:sp>
          <p:nvSpPr>
            <p:cNvPr id="19" name="TextBox 18">
              <a:extLst>
                <a:ext uri="{FF2B5EF4-FFF2-40B4-BE49-F238E27FC236}">
                  <a16:creationId xmlns:a16="http://schemas.microsoft.com/office/drawing/2014/main" id="{925F1322-1D4E-42CE-837D-CFCA15439854}"/>
                </a:ext>
              </a:extLst>
            </p:cNvPr>
            <p:cNvSpPr txBox="1"/>
            <p:nvPr/>
          </p:nvSpPr>
          <p:spPr>
            <a:xfrm>
              <a:off x="6754398" y="650490"/>
              <a:ext cx="4550983" cy="274268"/>
            </a:xfrm>
            <a:prstGeom prst="rect">
              <a:avLst/>
            </a:prstGeom>
            <a:noFill/>
          </p:spPr>
          <p:txBody>
            <a:bodyPr wrap="square" rtlCol="0">
              <a:spAutoFit/>
            </a:bodyPr>
            <a:lstStyle/>
            <a:p>
              <a:r>
                <a:rPr lang="en-US" sz="2000">
                  <a:cs typeface="Arial" panose="020B0604020202020204" pitchFamily="34" charset="0"/>
                </a:rPr>
                <a:t>Title</a:t>
              </a:r>
            </a:p>
          </p:txBody>
        </p:sp>
      </p:grpSp>
      <p:sp>
        <p:nvSpPr>
          <p:cNvPr id="20" name="TextBox 19">
            <a:extLst>
              <a:ext uri="{FF2B5EF4-FFF2-40B4-BE49-F238E27FC236}">
                <a16:creationId xmlns:a16="http://schemas.microsoft.com/office/drawing/2014/main" id="{6476FB61-7296-47CF-AA64-3A9BC2839EC8}"/>
              </a:ext>
            </a:extLst>
          </p:cNvPr>
          <p:cNvSpPr txBox="1"/>
          <p:nvPr/>
        </p:nvSpPr>
        <p:spPr>
          <a:xfrm>
            <a:off x="1163874" y="3733719"/>
            <a:ext cx="5420507" cy="400110"/>
          </a:xfrm>
          <a:prstGeom prst="rect">
            <a:avLst/>
          </a:prstGeom>
          <a:noFill/>
        </p:spPr>
        <p:txBody>
          <a:bodyPr wrap="square" rtlCol="0">
            <a:spAutoFit/>
          </a:bodyPr>
          <a:lstStyle/>
          <a:p>
            <a:r>
              <a:rPr lang="en-US" sz="2000">
                <a:cs typeface="Arial" panose="020B0604020202020204" pitchFamily="34" charset="0"/>
              </a:rPr>
              <a:t>Port of Long Beach</a:t>
            </a:r>
          </a:p>
        </p:txBody>
      </p:sp>
      <p:grpSp>
        <p:nvGrpSpPr>
          <p:cNvPr id="13" name="Group 12">
            <a:extLst>
              <a:ext uri="{FF2B5EF4-FFF2-40B4-BE49-F238E27FC236}">
                <a16:creationId xmlns:a16="http://schemas.microsoft.com/office/drawing/2014/main" id="{55A422C5-1442-40BE-9A4B-779FDF29D938}"/>
              </a:ext>
            </a:extLst>
          </p:cNvPr>
          <p:cNvGrpSpPr/>
          <p:nvPr/>
        </p:nvGrpSpPr>
        <p:grpSpPr>
          <a:xfrm>
            <a:off x="1163874" y="4593816"/>
            <a:ext cx="5076123" cy="731847"/>
            <a:chOff x="6754399" y="464186"/>
            <a:chExt cx="4550983" cy="501668"/>
          </a:xfrm>
        </p:grpSpPr>
        <p:sp>
          <p:nvSpPr>
            <p:cNvPr id="14" name="TextBox 13">
              <a:extLst>
                <a:ext uri="{FF2B5EF4-FFF2-40B4-BE49-F238E27FC236}">
                  <a16:creationId xmlns:a16="http://schemas.microsoft.com/office/drawing/2014/main" id="{557A9A71-1434-485B-ABB4-931DCF8F34FE}"/>
                </a:ext>
              </a:extLst>
            </p:cNvPr>
            <p:cNvSpPr txBox="1"/>
            <p:nvPr/>
          </p:nvSpPr>
          <p:spPr>
            <a:xfrm>
              <a:off x="6754401" y="464186"/>
              <a:ext cx="3570333" cy="316463"/>
            </a:xfrm>
            <a:prstGeom prst="rect">
              <a:avLst/>
            </a:prstGeom>
            <a:noFill/>
          </p:spPr>
          <p:txBody>
            <a:bodyPr wrap="square" rtlCol="0">
              <a:spAutoFit/>
            </a:bodyPr>
            <a:lstStyle/>
            <a:p>
              <a:r>
                <a:rPr lang="en-US" sz="2400" b="1"/>
                <a:t>Speaker 3</a:t>
              </a:r>
            </a:p>
          </p:txBody>
        </p:sp>
        <p:sp>
          <p:nvSpPr>
            <p:cNvPr id="15" name="TextBox 14">
              <a:extLst>
                <a:ext uri="{FF2B5EF4-FFF2-40B4-BE49-F238E27FC236}">
                  <a16:creationId xmlns:a16="http://schemas.microsoft.com/office/drawing/2014/main" id="{83CA73A1-3C0B-4A7B-AC5B-00C1E9C36782}"/>
                </a:ext>
              </a:extLst>
            </p:cNvPr>
            <p:cNvSpPr txBox="1"/>
            <p:nvPr/>
          </p:nvSpPr>
          <p:spPr>
            <a:xfrm>
              <a:off x="6754399" y="691586"/>
              <a:ext cx="4550983" cy="274268"/>
            </a:xfrm>
            <a:prstGeom prst="rect">
              <a:avLst/>
            </a:prstGeom>
            <a:noFill/>
          </p:spPr>
          <p:txBody>
            <a:bodyPr wrap="square" rtlCol="0">
              <a:spAutoFit/>
            </a:bodyPr>
            <a:lstStyle/>
            <a:p>
              <a:r>
                <a:rPr lang="en-US" sz="2000">
                  <a:cs typeface="Arial" panose="020B0604020202020204" pitchFamily="34" charset="0"/>
                </a:rPr>
                <a:t>Title</a:t>
              </a:r>
            </a:p>
          </p:txBody>
        </p:sp>
      </p:grpSp>
      <p:sp>
        <p:nvSpPr>
          <p:cNvPr id="16" name="TextBox 15">
            <a:extLst>
              <a:ext uri="{FF2B5EF4-FFF2-40B4-BE49-F238E27FC236}">
                <a16:creationId xmlns:a16="http://schemas.microsoft.com/office/drawing/2014/main" id="{D14B4D1E-9BE9-412D-8103-945CF10F163E}"/>
              </a:ext>
            </a:extLst>
          </p:cNvPr>
          <p:cNvSpPr txBox="1"/>
          <p:nvPr/>
        </p:nvSpPr>
        <p:spPr>
          <a:xfrm>
            <a:off x="1163874" y="5244526"/>
            <a:ext cx="5420507" cy="400110"/>
          </a:xfrm>
          <a:prstGeom prst="rect">
            <a:avLst/>
          </a:prstGeom>
          <a:noFill/>
        </p:spPr>
        <p:txBody>
          <a:bodyPr wrap="square" rtlCol="0">
            <a:spAutoFit/>
          </a:bodyPr>
          <a:lstStyle/>
          <a:p>
            <a:r>
              <a:rPr lang="en-US" sz="2000">
                <a:cs typeface="Arial" panose="020B0604020202020204" pitchFamily="34" charset="0"/>
              </a:rPr>
              <a:t>Agency</a:t>
            </a:r>
          </a:p>
        </p:txBody>
      </p:sp>
    </p:spTree>
    <p:extLst>
      <p:ext uri="{BB962C8B-B14F-4D97-AF65-F5344CB8AC3E}">
        <p14:creationId xmlns:p14="http://schemas.microsoft.com/office/powerpoint/2010/main" val="449804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2061494"/>
            <a:ext cx="12185618" cy="769441"/>
          </a:xfrm>
          <a:prstGeom prst="rect">
            <a:avLst/>
          </a:prstGeom>
          <a:solidFill>
            <a:srgbClr val="00B4BD"/>
          </a:solidFill>
        </p:spPr>
        <p:txBody>
          <a:bodyPr wrap="square" lIns="91440" tIns="45720" rIns="91440" bIns="45720" rtlCol="0" anchor="t">
            <a:spAutoFit/>
          </a:bodyPr>
          <a:lstStyle/>
          <a:p>
            <a:pPr algn="ctr">
              <a:spcAft>
                <a:spcPts val="600"/>
              </a:spcAft>
            </a:pPr>
            <a:r>
              <a:rPr lang="en-US" sz="4400" b="1">
                <a:solidFill>
                  <a:schemeClr val="bg1"/>
                </a:solidFill>
                <a:cs typeface="Calibri"/>
              </a:rPr>
              <a:t>Discussion #2</a:t>
            </a:r>
          </a:p>
        </p:txBody>
      </p:sp>
    </p:spTree>
    <p:extLst>
      <p:ext uri="{BB962C8B-B14F-4D97-AF65-F5344CB8AC3E}">
        <p14:creationId xmlns:p14="http://schemas.microsoft.com/office/powerpoint/2010/main" val="3356959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DB3749-8E00-4ADB-A942-D419B48E7BB1}"/>
              </a:ext>
            </a:extLst>
          </p:cNvPr>
          <p:cNvSpPr>
            <a:spLocks noGrp="1"/>
          </p:cNvSpPr>
          <p:nvPr>
            <p:ph sz="half" idx="1"/>
          </p:nvPr>
        </p:nvSpPr>
        <p:spPr/>
        <p:txBody>
          <a:bodyPr/>
          <a:lstStyle/>
          <a:p>
            <a:r>
              <a:rPr lang="en-US"/>
              <a:t>Priorities</a:t>
            </a:r>
          </a:p>
          <a:p>
            <a:endParaRPr lang="en-US"/>
          </a:p>
          <a:p>
            <a:r>
              <a:rPr lang="en-US"/>
              <a:t>Partnerships</a:t>
            </a:r>
          </a:p>
        </p:txBody>
      </p:sp>
      <p:sp>
        <p:nvSpPr>
          <p:cNvPr id="4" name="Content Placeholder 3">
            <a:extLst>
              <a:ext uri="{FF2B5EF4-FFF2-40B4-BE49-F238E27FC236}">
                <a16:creationId xmlns:a16="http://schemas.microsoft.com/office/drawing/2014/main" id="{2CDE87C7-EE1C-40DD-AE17-FAAC992633B9}"/>
              </a:ext>
            </a:extLst>
          </p:cNvPr>
          <p:cNvSpPr>
            <a:spLocks noGrp="1"/>
          </p:cNvSpPr>
          <p:nvPr>
            <p:ph sz="half" idx="2"/>
          </p:nvPr>
        </p:nvSpPr>
        <p:spPr/>
        <p:txBody>
          <a:bodyPr/>
          <a:lstStyle/>
          <a:p>
            <a:r>
              <a:rPr lang="en-US"/>
              <a:t>Goals </a:t>
            </a:r>
          </a:p>
          <a:p>
            <a:endParaRPr lang="en-US"/>
          </a:p>
          <a:p>
            <a:r>
              <a:rPr lang="en-US"/>
              <a:t>Next Steps</a:t>
            </a:r>
          </a:p>
        </p:txBody>
      </p:sp>
      <p:sp>
        <p:nvSpPr>
          <p:cNvPr id="5" name="Slide Number Placeholder 4">
            <a:extLst>
              <a:ext uri="{FF2B5EF4-FFF2-40B4-BE49-F238E27FC236}">
                <a16:creationId xmlns:a16="http://schemas.microsoft.com/office/drawing/2014/main" id="{0CF1696C-6F18-4EA8-95CA-92F28C9807A7}"/>
              </a:ext>
            </a:extLst>
          </p:cNvPr>
          <p:cNvSpPr>
            <a:spLocks noGrp="1"/>
          </p:cNvSpPr>
          <p:nvPr>
            <p:ph type="sldNum" sz="quarter" idx="12"/>
          </p:nvPr>
        </p:nvSpPr>
        <p:spPr/>
        <p:txBody>
          <a:bodyPr/>
          <a:lstStyle/>
          <a:p>
            <a:fld id="{2429C633-AF9B-9840-B7F1-7587910FEF71}" type="slidenum">
              <a:rPr lang="en-US" smtClean="0"/>
              <a:pPr/>
              <a:t>24</a:t>
            </a:fld>
            <a:endParaRPr lang="en-US"/>
          </a:p>
        </p:txBody>
      </p:sp>
      <p:sp>
        <p:nvSpPr>
          <p:cNvPr id="6" name="Title 1">
            <a:extLst>
              <a:ext uri="{FF2B5EF4-FFF2-40B4-BE49-F238E27FC236}">
                <a16:creationId xmlns:a16="http://schemas.microsoft.com/office/drawing/2014/main" id="{0B860CDA-8957-4B0E-8405-2837C488AA9A}"/>
              </a:ext>
            </a:extLst>
          </p:cNvPr>
          <p:cNvSpPr>
            <a:spLocks noGrp="1"/>
          </p:cNvSpPr>
          <p:nvPr>
            <p:ph type="title"/>
          </p:nvPr>
        </p:nvSpPr>
        <p:spPr>
          <a:xfrm>
            <a:off x="381000" y="285750"/>
            <a:ext cx="9045575" cy="428625"/>
          </a:xfrm>
        </p:spPr>
        <p:txBody>
          <a:bodyPr/>
          <a:lstStyle/>
          <a:p>
            <a:r>
              <a:rPr lang="en-US"/>
              <a:t>Clean Truck Program Discussion</a:t>
            </a:r>
          </a:p>
        </p:txBody>
      </p:sp>
    </p:spTree>
    <p:extLst>
      <p:ext uri="{BB962C8B-B14F-4D97-AF65-F5344CB8AC3E}">
        <p14:creationId xmlns:p14="http://schemas.microsoft.com/office/powerpoint/2010/main" val="2219482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5AEEBD-33B3-DB4B-B2A5-132328F2F236}"/>
              </a:ext>
            </a:extLst>
          </p:cNvPr>
          <p:cNvSpPr>
            <a:spLocks noGrp="1"/>
          </p:cNvSpPr>
          <p:nvPr>
            <p:ph type="sldNum" sz="quarter" idx="12"/>
          </p:nvPr>
        </p:nvSpPr>
        <p:spPr/>
        <p:txBody>
          <a:bodyPr/>
          <a:lstStyle/>
          <a:p>
            <a:fld id="{2429C633-AF9B-9840-B7F1-7587910FEF71}" type="slidenum">
              <a:rPr lang="en-US" smtClean="0"/>
              <a:pPr/>
              <a:t>25</a:t>
            </a:fld>
            <a:endParaRPr lang="en-US"/>
          </a:p>
        </p:txBody>
      </p:sp>
      <p:sp>
        <p:nvSpPr>
          <p:cNvPr id="4" name="Title 2">
            <a:extLst>
              <a:ext uri="{FF2B5EF4-FFF2-40B4-BE49-F238E27FC236}">
                <a16:creationId xmlns:a16="http://schemas.microsoft.com/office/drawing/2014/main" id="{DF5377B9-9CBB-E541-8CE7-5861B1ECA4F4}"/>
              </a:ext>
            </a:extLst>
          </p:cNvPr>
          <p:cNvSpPr txBox="1">
            <a:spLocks/>
          </p:cNvSpPr>
          <p:nvPr/>
        </p:nvSpPr>
        <p:spPr>
          <a:xfrm>
            <a:off x="381000" y="285749"/>
            <a:ext cx="904563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Vision &amp; Goals Development: Eight-Week Timeline</a:t>
            </a:r>
          </a:p>
        </p:txBody>
      </p:sp>
      <p:sp>
        <p:nvSpPr>
          <p:cNvPr id="51" name="TextBox 50">
            <a:extLst>
              <a:ext uri="{FF2B5EF4-FFF2-40B4-BE49-F238E27FC236}">
                <a16:creationId xmlns:a16="http://schemas.microsoft.com/office/drawing/2014/main" id="{6633B5F2-C73C-448C-BE20-EA07F8E8DC83}"/>
              </a:ext>
            </a:extLst>
          </p:cNvPr>
          <p:cNvSpPr txBox="1"/>
          <p:nvPr/>
        </p:nvSpPr>
        <p:spPr>
          <a:xfrm>
            <a:off x="285750" y="1041611"/>
            <a:ext cx="11362348" cy="523220"/>
          </a:xfrm>
          <a:prstGeom prst="rect">
            <a:avLst/>
          </a:prstGeom>
          <a:noFill/>
        </p:spPr>
        <p:txBody>
          <a:bodyPr wrap="square" rtlCol="0">
            <a:spAutoFit/>
          </a:bodyPr>
          <a:lstStyle/>
          <a:p>
            <a:r>
              <a:rPr lang="en-US" sz="1400"/>
              <a:t>This eight-week timeline shows key activities and dates for the Vision &amp; Goals phase. The numbers on each circle indicate the first day of each week. The numbers in bold in each box indicate the specific target date for each key activity. The three colors represent each month from February to April.</a:t>
            </a:r>
          </a:p>
        </p:txBody>
      </p:sp>
      <p:grpSp>
        <p:nvGrpSpPr>
          <p:cNvPr id="15" name="Group 14">
            <a:extLst>
              <a:ext uri="{FF2B5EF4-FFF2-40B4-BE49-F238E27FC236}">
                <a16:creationId xmlns:a16="http://schemas.microsoft.com/office/drawing/2014/main" id="{761F6B26-0A27-436D-8819-16BE6B3189E7}"/>
              </a:ext>
            </a:extLst>
          </p:cNvPr>
          <p:cNvGrpSpPr/>
          <p:nvPr/>
        </p:nvGrpSpPr>
        <p:grpSpPr>
          <a:xfrm>
            <a:off x="523995" y="1714908"/>
            <a:ext cx="11124103" cy="4266104"/>
            <a:chOff x="523995" y="1714908"/>
            <a:chExt cx="11124103" cy="4266104"/>
          </a:xfrm>
        </p:grpSpPr>
        <p:cxnSp>
          <p:nvCxnSpPr>
            <p:cNvPr id="53" name="Straight Connector 52">
              <a:extLst>
                <a:ext uri="{FF2B5EF4-FFF2-40B4-BE49-F238E27FC236}">
                  <a16:creationId xmlns:a16="http://schemas.microsoft.com/office/drawing/2014/main" id="{6AE49432-0399-4239-B382-35D186E83C0F}"/>
                </a:ext>
              </a:extLst>
            </p:cNvPr>
            <p:cNvCxnSpPr>
              <a:cxnSpLocks/>
              <a:stCxn id="38" idx="4"/>
            </p:cNvCxnSpPr>
            <p:nvPr/>
          </p:nvCxnSpPr>
          <p:spPr>
            <a:xfrm flipH="1">
              <a:off x="10351184" y="3590553"/>
              <a:ext cx="5991" cy="1950197"/>
            </a:xfrm>
            <a:prstGeom prst="line">
              <a:avLst/>
            </a:prstGeom>
          </p:spPr>
          <p:style>
            <a:lnRef idx="1">
              <a:schemeClr val="accent4"/>
            </a:lnRef>
            <a:fillRef idx="0">
              <a:schemeClr val="accent4"/>
            </a:fillRef>
            <a:effectRef idx="0">
              <a:schemeClr val="accent4"/>
            </a:effectRef>
            <a:fontRef idx="minor">
              <a:schemeClr val="tx1"/>
            </a:fontRef>
          </p:style>
        </p:cxnSp>
        <p:cxnSp>
          <p:nvCxnSpPr>
            <p:cNvPr id="49" name="Straight Connector 48">
              <a:extLst>
                <a:ext uri="{FF2B5EF4-FFF2-40B4-BE49-F238E27FC236}">
                  <a16:creationId xmlns:a16="http://schemas.microsoft.com/office/drawing/2014/main" id="{4F2D99F2-4C89-4D64-B42B-317704707D6B}"/>
                </a:ext>
              </a:extLst>
            </p:cNvPr>
            <p:cNvCxnSpPr>
              <a:cxnSpLocks/>
              <a:stCxn id="26" idx="4"/>
            </p:cNvCxnSpPr>
            <p:nvPr/>
          </p:nvCxnSpPr>
          <p:spPr>
            <a:xfrm>
              <a:off x="1889943" y="3590553"/>
              <a:ext cx="6906" cy="1950197"/>
            </a:xfrm>
            <a:prstGeom prst="line">
              <a:avLst/>
            </a:prstGeom>
          </p:spPr>
          <p:style>
            <a:lnRef idx="1">
              <a:schemeClr val="accent4"/>
            </a:lnRef>
            <a:fillRef idx="0">
              <a:schemeClr val="accent4"/>
            </a:fillRef>
            <a:effectRef idx="0">
              <a:schemeClr val="accent4"/>
            </a:effectRef>
            <a:fontRef idx="minor">
              <a:schemeClr val="tx1"/>
            </a:fontRef>
          </p:style>
        </p:cxnSp>
        <p:cxnSp>
          <p:nvCxnSpPr>
            <p:cNvPr id="76" name="Straight Connector 75">
              <a:extLst>
                <a:ext uri="{FF2B5EF4-FFF2-40B4-BE49-F238E27FC236}">
                  <a16:creationId xmlns:a16="http://schemas.microsoft.com/office/drawing/2014/main" id="{7E35A622-A39E-4A74-BDA7-AECCD8737A4B}"/>
                </a:ext>
              </a:extLst>
            </p:cNvPr>
            <p:cNvCxnSpPr>
              <a:cxnSpLocks/>
            </p:cNvCxnSpPr>
            <p:nvPr/>
          </p:nvCxnSpPr>
          <p:spPr>
            <a:xfrm>
              <a:off x="3756500" y="3430533"/>
              <a:ext cx="4904746"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C38F7EA-2399-4B9E-BB11-361F162CA6D4}"/>
                </a:ext>
              </a:extLst>
            </p:cNvPr>
            <p:cNvCxnSpPr>
              <a:cxnSpLocks/>
            </p:cNvCxnSpPr>
            <p:nvPr/>
          </p:nvCxnSpPr>
          <p:spPr>
            <a:xfrm>
              <a:off x="896956" y="3430533"/>
              <a:ext cx="300391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76D88B9-DEEB-4DE6-9081-B507D802B15E}"/>
                </a:ext>
              </a:extLst>
            </p:cNvPr>
            <p:cNvCxnSpPr>
              <a:cxnSpLocks/>
            </p:cNvCxnSpPr>
            <p:nvPr/>
          </p:nvCxnSpPr>
          <p:spPr>
            <a:xfrm>
              <a:off x="8661246" y="3430533"/>
              <a:ext cx="267436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DEDDAF31-FE70-4842-8FF1-8FC87A655360}"/>
                </a:ext>
              </a:extLst>
            </p:cNvPr>
            <p:cNvGrpSpPr/>
            <p:nvPr/>
          </p:nvGrpSpPr>
          <p:grpSpPr>
            <a:xfrm>
              <a:off x="523995" y="3213819"/>
              <a:ext cx="524259" cy="433428"/>
              <a:chOff x="257320" y="2947423"/>
              <a:chExt cx="524259" cy="433428"/>
            </a:xfrm>
          </p:grpSpPr>
          <p:sp>
            <p:nvSpPr>
              <p:cNvPr id="19" name="Oval 18">
                <a:extLst>
                  <a:ext uri="{FF2B5EF4-FFF2-40B4-BE49-F238E27FC236}">
                    <a16:creationId xmlns:a16="http://schemas.microsoft.com/office/drawing/2014/main" id="{B97F2D85-EB1B-407E-9C18-770A2FD8BDF8}"/>
                  </a:ext>
                </a:extLst>
              </p:cNvPr>
              <p:cNvSpPr/>
              <p:nvPr/>
            </p:nvSpPr>
            <p:spPr>
              <a:xfrm>
                <a:off x="302736" y="2947423"/>
                <a:ext cx="433428" cy="4334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tx1"/>
                  </a:solidFill>
                  <a:latin typeface="ScalaSansLF-Bold" panose="02000503060000020004" pitchFamily="2" charset="0"/>
                </a:endParaRPr>
              </a:p>
            </p:txBody>
          </p:sp>
          <p:sp>
            <p:nvSpPr>
              <p:cNvPr id="22" name="TextBox 21">
                <a:extLst>
                  <a:ext uri="{FF2B5EF4-FFF2-40B4-BE49-F238E27FC236}">
                    <a16:creationId xmlns:a16="http://schemas.microsoft.com/office/drawing/2014/main" id="{CFA7BA19-C537-4F92-9D67-2B1014420D4B}"/>
                  </a:ext>
                </a:extLst>
              </p:cNvPr>
              <p:cNvSpPr txBox="1"/>
              <p:nvPr/>
            </p:nvSpPr>
            <p:spPr>
              <a:xfrm>
                <a:off x="257320" y="3048721"/>
                <a:ext cx="524259" cy="215444"/>
              </a:xfrm>
              <a:prstGeom prst="rect">
                <a:avLst/>
              </a:prstGeom>
              <a:noFill/>
              <a:ln>
                <a:noFill/>
              </a:ln>
            </p:spPr>
            <p:txBody>
              <a:bodyPr wrap="square" lIns="91440" tIns="45720" rIns="91440" bIns="45720" rtlCol="0" anchor="t">
                <a:spAutoFit/>
              </a:bodyPr>
              <a:lstStyle/>
              <a:p>
                <a:pPr algn="ctr"/>
                <a:r>
                  <a:rPr lang="en-US" sz="800" b="1">
                    <a:latin typeface="ScalaSansLF-Bold"/>
                  </a:rPr>
                  <a:t>S</a:t>
                </a:r>
                <a:r>
                  <a:rPr lang="en-US" sz="700" b="1">
                    <a:latin typeface="ScalaSansLF-Bold"/>
                  </a:rPr>
                  <a:t>TART</a:t>
                </a:r>
              </a:p>
            </p:txBody>
          </p:sp>
        </p:grpSp>
        <p:grpSp>
          <p:nvGrpSpPr>
            <p:cNvPr id="72" name="Group 71">
              <a:extLst>
                <a:ext uri="{FF2B5EF4-FFF2-40B4-BE49-F238E27FC236}">
                  <a16:creationId xmlns:a16="http://schemas.microsoft.com/office/drawing/2014/main" id="{7B904F8B-D815-491A-B07B-969ACF34FCE9}"/>
                </a:ext>
              </a:extLst>
            </p:cNvPr>
            <p:cNvGrpSpPr/>
            <p:nvPr/>
          </p:nvGrpSpPr>
          <p:grpSpPr>
            <a:xfrm>
              <a:off x="1673229" y="3270513"/>
              <a:ext cx="433429" cy="320040"/>
              <a:chOff x="1673229" y="3222888"/>
              <a:chExt cx="433429" cy="320040"/>
            </a:xfrm>
          </p:grpSpPr>
          <p:sp>
            <p:nvSpPr>
              <p:cNvPr id="26" name="Oval 25">
                <a:extLst>
                  <a:ext uri="{FF2B5EF4-FFF2-40B4-BE49-F238E27FC236}">
                    <a16:creationId xmlns:a16="http://schemas.microsoft.com/office/drawing/2014/main" id="{F2DF2F50-A7F3-4D0B-8D23-C19CCF0A95C0}"/>
                  </a:ext>
                </a:extLst>
              </p:cNvPr>
              <p:cNvSpPr/>
              <p:nvPr/>
            </p:nvSpPr>
            <p:spPr>
              <a:xfrm>
                <a:off x="1729923" y="3222888"/>
                <a:ext cx="320040" cy="32004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tx1"/>
                  </a:solidFill>
                  <a:latin typeface="ScalaSansLF-Bold" panose="02000503060000020004" pitchFamily="2" charset="0"/>
                </a:endParaRPr>
              </a:p>
            </p:txBody>
          </p:sp>
          <p:sp>
            <p:nvSpPr>
              <p:cNvPr id="32" name="TextBox 31">
                <a:extLst>
                  <a:ext uri="{FF2B5EF4-FFF2-40B4-BE49-F238E27FC236}">
                    <a16:creationId xmlns:a16="http://schemas.microsoft.com/office/drawing/2014/main" id="{5E3E06B7-7099-4F93-914F-954974FA769C}"/>
                  </a:ext>
                </a:extLst>
              </p:cNvPr>
              <p:cNvSpPr txBox="1"/>
              <p:nvPr/>
            </p:nvSpPr>
            <p:spPr>
              <a:xfrm>
                <a:off x="1673229" y="3252103"/>
                <a:ext cx="433429" cy="261610"/>
              </a:xfrm>
              <a:prstGeom prst="rect">
                <a:avLst/>
              </a:prstGeom>
              <a:noFill/>
            </p:spPr>
            <p:txBody>
              <a:bodyPr wrap="square" rtlCol="0">
                <a:spAutoFit/>
              </a:bodyPr>
              <a:lstStyle/>
              <a:p>
                <a:pPr algn="ctr"/>
                <a:r>
                  <a:rPr lang="en-US" sz="1100">
                    <a:latin typeface="ScalaSansLF-Bold" panose="02000503060000020004" pitchFamily="2" charset="0"/>
                  </a:rPr>
                  <a:t>14</a:t>
                </a:r>
              </a:p>
            </p:txBody>
          </p:sp>
        </p:grpSp>
        <p:grpSp>
          <p:nvGrpSpPr>
            <p:cNvPr id="73" name="Group 72">
              <a:extLst>
                <a:ext uri="{FF2B5EF4-FFF2-40B4-BE49-F238E27FC236}">
                  <a16:creationId xmlns:a16="http://schemas.microsoft.com/office/drawing/2014/main" id="{A1A6DAC3-F9E7-4D81-83C5-20AE376E2D3E}"/>
                </a:ext>
              </a:extLst>
            </p:cNvPr>
            <p:cNvGrpSpPr/>
            <p:nvPr/>
          </p:nvGrpSpPr>
          <p:grpSpPr>
            <a:xfrm>
              <a:off x="2731633" y="3270513"/>
              <a:ext cx="433429" cy="320040"/>
              <a:chOff x="2731633" y="3222888"/>
              <a:chExt cx="433429" cy="320040"/>
            </a:xfrm>
          </p:grpSpPr>
          <p:sp>
            <p:nvSpPr>
              <p:cNvPr id="27" name="Oval 26">
                <a:extLst>
                  <a:ext uri="{FF2B5EF4-FFF2-40B4-BE49-F238E27FC236}">
                    <a16:creationId xmlns:a16="http://schemas.microsoft.com/office/drawing/2014/main" id="{95FA57AF-9833-45CE-BDE8-AD3F994DC218}"/>
                  </a:ext>
                </a:extLst>
              </p:cNvPr>
              <p:cNvSpPr/>
              <p:nvPr/>
            </p:nvSpPr>
            <p:spPr>
              <a:xfrm>
                <a:off x="2788327" y="3222888"/>
                <a:ext cx="320040" cy="32004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tx1"/>
                  </a:solidFill>
                  <a:latin typeface="ScalaSansLF-Bold" panose="02000503060000020004" pitchFamily="2" charset="0"/>
                </a:endParaRPr>
              </a:p>
            </p:txBody>
          </p:sp>
          <p:sp>
            <p:nvSpPr>
              <p:cNvPr id="40" name="TextBox 39">
                <a:extLst>
                  <a:ext uri="{FF2B5EF4-FFF2-40B4-BE49-F238E27FC236}">
                    <a16:creationId xmlns:a16="http://schemas.microsoft.com/office/drawing/2014/main" id="{D8447223-A996-4926-9FAE-AAE268A27F98}"/>
                  </a:ext>
                </a:extLst>
              </p:cNvPr>
              <p:cNvSpPr txBox="1"/>
              <p:nvPr/>
            </p:nvSpPr>
            <p:spPr>
              <a:xfrm>
                <a:off x="2731633" y="3252103"/>
                <a:ext cx="433429" cy="261610"/>
              </a:xfrm>
              <a:prstGeom prst="rect">
                <a:avLst/>
              </a:prstGeom>
              <a:noFill/>
            </p:spPr>
            <p:txBody>
              <a:bodyPr wrap="square" rtlCol="0">
                <a:spAutoFit/>
              </a:bodyPr>
              <a:lstStyle/>
              <a:p>
                <a:pPr algn="ctr"/>
                <a:r>
                  <a:rPr lang="en-US" sz="1100">
                    <a:latin typeface="ScalaSansLF-Bold" panose="02000503060000020004" pitchFamily="2" charset="0"/>
                  </a:rPr>
                  <a:t>21</a:t>
                </a:r>
              </a:p>
            </p:txBody>
          </p:sp>
        </p:grpSp>
        <p:grpSp>
          <p:nvGrpSpPr>
            <p:cNvPr id="74" name="Group 73">
              <a:extLst>
                <a:ext uri="{FF2B5EF4-FFF2-40B4-BE49-F238E27FC236}">
                  <a16:creationId xmlns:a16="http://schemas.microsoft.com/office/drawing/2014/main" id="{6AB2812F-FCC8-4572-856F-3B2BF8D6ACE2}"/>
                </a:ext>
              </a:extLst>
            </p:cNvPr>
            <p:cNvGrpSpPr/>
            <p:nvPr/>
          </p:nvGrpSpPr>
          <p:grpSpPr>
            <a:xfrm>
              <a:off x="3790037" y="3270513"/>
              <a:ext cx="433429" cy="320040"/>
              <a:chOff x="3790037" y="3222888"/>
              <a:chExt cx="433429" cy="320040"/>
            </a:xfrm>
          </p:grpSpPr>
          <p:sp>
            <p:nvSpPr>
              <p:cNvPr id="34" name="Oval 33">
                <a:extLst>
                  <a:ext uri="{FF2B5EF4-FFF2-40B4-BE49-F238E27FC236}">
                    <a16:creationId xmlns:a16="http://schemas.microsoft.com/office/drawing/2014/main" id="{A417CCD9-C192-49DF-B9E5-CD380796AD6E}"/>
                  </a:ext>
                </a:extLst>
              </p:cNvPr>
              <p:cNvSpPr/>
              <p:nvPr/>
            </p:nvSpPr>
            <p:spPr>
              <a:xfrm>
                <a:off x="3846731" y="3222888"/>
                <a:ext cx="320040" cy="32004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tx1"/>
                  </a:solidFill>
                  <a:latin typeface="ScalaSansLF-Bold" panose="02000503060000020004" pitchFamily="2" charset="0"/>
                </a:endParaRPr>
              </a:p>
            </p:txBody>
          </p:sp>
          <p:sp>
            <p:nvSpPr>
              <p:cNvPr id="41" name="TextBox 40">
                <a:extLst>
                  <a:ext uri="{FF2B5EF4-FFF2-40B4-BE49-F238E27FC236}">
                    <a16:creationId xmlns:a16="http://schemas.microsoft.com/office/drawing/2014/main" id="{FE8A0E3B-5A6D-48A5-A410-52AD8C01E183}"/>
                  </a:ext>
                </a:extLst>
              </p:cNvPr>
              <p:cNvSpPr txBox="1"/>
              <p:nvPr/>
            </p:nvSpPr>
            <p:spPr>
              <a:xfrm>
                <a:off x="3790037" y="3252103"/>
                <a:ext cx="433429" cy="261610"/>
              </a:xfrm>
              <a:prstGeom prst="rect">
                <a:avLst/>
              </a:prstGeom>
              <a:noFill/>
            </p:spPr>
            <p:txBody>
              <a:bodyPr wrap="square" rtlCol="0">
                <a:spAutoFit/>
              </a:bodyPr>
              <a:lstStyle/>
              <a:p>
                <a:pPr algn="ctr"/>
                <a:r>
                  <a:rPr lang="en-US" sz="1100">
                    <a:latin typeface="ScalaSansLF-Bold" panose="02000503060000020004" pitchFamily="2" charset="0"/>
                  </a:rPr>
                  <a:t>28</a:t>
                </a:r>
              </a:p>
            </p:txBody>
          </p:sp>
        </p:grpSp>
        <p:grpSp>
          <p:nvGrpSpPr>
            <p:cNvPr id="62" name="Group 61">
              <a:extLst>
                <a:ext uri="{FF2B5EF4-FFF2-40B4-BE49-F238E27FC236}">
                  <a16:creationId xmlns:a16="http://schemas.microsoft.com/office/drawing/2014/main" id="{98081D0F-D908-4029-A2FF-CB79C9120116}"/>
                </a:ext>
              </a:extLst>
            </p:cNvPr>
            <p:cNvGrpSpPr/>
            <p:nvPr/>
          </p:nvGrpSpPr>
          <p:grpSpPr>
            <a:xfrm>
              <a:off x="5906845" y="3270513"/>
              <a:ext cx="433429" cy="320040"/>
              <a:chOff x="5351963" y="1652879"/>
              <a:chExt cx="433429" cy="320040"/>
            </a:xfrm>
          </p:grpSpPr>
          <p:sp>
            <p:nvSpPr>
              <p:cNvPr id="29" name="Oval 28">
                <a:extLst>
                  <a:ext uri="{FF2B5EF4-FFF2-40B4-BE49-F238E27FC236}">
                    <a16:creationId xmlns:a16="http://schemas.microsoft.com/office/drawing/2014/main" id="{695C04E5-7546-4298-B9CE-AAD1353B4A3E}"/>
                  </a:ext>
                </a:extLst>
              </p:cNvPr>
              <p:cNvSpPr/>
              <p:nvPr/>
            </p:nvSpPr>
            <p:spPr>
              <a:xfrm>
                <a:off x="5408657" y="1652879"/>
                <a:ext cx="320040" cy="320040"/>
              </a:xfrm>
              <a:prstGeom prst="ellipse">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tx1"/>
                  </a:solidFill>
                  <a:latin typeface="ScalaSansLF-Bold" panose="02000503060000020004" pitchFamily="2" charset="0"/>
                </a:endParaRPr>
              </a:p>
            </p:txBody>
          </p:sp>
          <p:sp>
            <p:nvSpPr>
              <p:cNvPr id="42" name="TextBox 41">
                <a:extLst>
                  <a:ext uri="{FF2B5EF4-FFF2-40B4-BE49-F238E27FC236}">
                    <a16:creationId xmlns:a16="http://schemas.microsoft.com/office/drawing/2014/main" id="{D5BE8479-55B3-412B-8578-726204BF728D}"/>
                  </a:ext>
                </a:extLst>
              </p:cNvPr>
              <p:cNvSpPr txBox="1"/>
              <p:nvPr/>
            </p:nvSpPr>
            <p:spPr>
              <a:xfrm>
                <a:off x="5351963" y="1682094"/>
                <a:ext cx="433429" cy="261610"/>
              </a:xfrm>
              <a:prstGeom prst="rect">
                <a:avLst/>
              </a:prstGeom>
              <a:noFill/>
            </p:spPr>
            <p:txBody>
              <a:bodyPr wrap="square" rtlCol="0">
                <a:spAutoFit/>
              </a:bodyPr>
              <a:lstStyle/>
              <a:p>
                <a:pPr algn="ctr"/>
                <a:r>
                  <a:rPr lang="en-US" sz="1100">
                    <a:latin typeface="ScalaSansLF-Bold" panose="02000503060000020004" pitchFamily="2" charset="0"/>
                  </a:rPr>
                  <a:t>14</a:t>
                </a:r>
              </a:p>
            </p:txBody>
          </p:sp>
        </p:grpSp>
        <p:grpSp>
          <p:nvGrpSpPr>
            <p:cNvPr id="63" name="Group 62">
              <a:extLst>
                <a:ext uri="{FF2B5EF4-FFF2-40B4-BE49-F238E27FC236}">
                  <a16:creationId xmlns:a16="http://schemas.microsoft.com/office/drawing/2014/main" id="{540FF4B0-3FCE-4F2E-BF9F-0F1B601AC41C}"/>
                </a:ext>
              </a:extLst>
            </p:cNvPr>
            <p:cNvGrpSpPr/>
            <p:nvPr/>
          </p:nvGrpSpPr>
          <p:grpSpPr>
            <a:xfrm>
              <a:off x="6965249" y="3270513"/>
              <a:ext cx="433429" cy="320040"/>
              <a:chOff x="6345830" y="1652879"/>
              <a:chExt cx="433429" cy="320040"/>
            </a:xfrm>
          </p:grpSpPr>
          <p:sp>
            <p:nvSpPr>
              <p:cNvPr id="35" name="Oval 34">
                <a:extLst>
                  <a:ext uri="{FF2B5EF4-FFF2-40B4-BE49-F238E27FC236}">
                    <a16:creationId xmlns:a16="http://schemas.microsoft.com/office/drawing/2014/main" id="{C719229A-5DBA-45ED-B265-4E8167DEF633}"/>
                  </a:ext>
                </a:extLst>
              </p:cNvPr>
              <p:cNvSpPr/>
              <p:nvPr/>
            </p:nvSpPr>
            <p:spPr>
              <a:xfrm>
                <a:off x="6402524" y="1652879"/>
                <a:ext cx="320040" cy="320040"/>
              </a:xfrm>
              <a:prstGeom prst="ellipse">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tx1"/>
                  </a:solidFill>
                  <a:latin typeface="ScalaSansLF-Bold" panose="02000503060000020004" pitchFamily="2" charset="0"/>
                </a:endParaRPr>
              </a:p>
            </p:txBody>
          </p:sp>
          <p:sp>
            <p:nvSpPr>
              <p:cNvPr id="43" name="TextBox 42">
                <a:extLst>
                  <a:ext uri="{FF2B5EF4-FFF2-40B4-BE49-F238E27FC236}">
                    <a16:creationId xmlns:a16="http://schemas.microsoft.com/office/drawing/2014/main" id="{B5A929AA-BAD1-412D-9FAB-17C36DDB32C1}"/>
                  </a:ext>
                </a:extLst>
              </p:cNvPr>
              <p:cNvSpPr txBox="1"/>
              <p:nvPr/>
            </p:nvSpPr>
            <p:spPr>
              <a:xfrm>
                <a:off x="6345830" y="1682094"/>
                <a:ext cx="433429" cy="261610"/>
              </a:xfrm>
              <a:prstGeom prst="rect">
                <a:avLst/>
              </a:prstGeom>
              <a:noFill/>
            </p:spPr>
            <p:txBody>
              <a:bodyPr wrap="square" lIns="91440" tIns="45720" rIns="91440" bIns="45720" rtlCol="0" anchor="t">
                <a:spAutoFit/>
              </a:bodyPr>
              <a:lstStyle/>
              <a:p>
                <a:pPr algn="ctr"/>
                <a:r>
                  <a:rPr lang="en-US" sz="1100">
                    <a:latin typeface="ScalaSansLF-Bold"/>
                  </a:rPr>
                  <a:t>21</a:t>
                </a:r>
                <a:endParaRPr lang="en-US" sz="1100">
                  <a:latin typeface="ScalaSansLF-Bold" panose="02000503060000020004" pitchFamily="2" charset="0"/>
                </a:endParaRPr>
              </a:p>
            </p:txBody>
          </p:sp>
        </p:grpSp>
        <p:grpSp>
          <p:nvGrpSpPr>
            <p:cNvPr id="64" name="Group 63">
              <a:extLst>
                <a:ext uri="{FF2B5EF4-FFF2-40B4-BE49-F238E27FC236}">
                  <a16:creationId xmlns:a16="http://schemas.microsoft.com/office/drawing/2014/main" id="{C3A755CB-8CF3-4FA6-9F16-412C057E1226}"/>
                </a:ext>
              </a:extLst>
            </p:cNvPr>
            <p:cNvGrpSpPr/>
            <p:nvPr/>
          </p:nvGrpSpPr>
          <p:grpSpPr>
            <a:xfrm>
              <a:off x="8023653" y="3270513"/>
              <a:ext cx="433429" cy="320040"/>
              <a:chOff x="7304559" y="1652879"/>
              <a:chExt cx="433429" cy="320040"/>
            </a:xfrm>
          </p:grpSpPr>
          <p:sp>
            <p:nvSpPr>
              <p:cNvPr id="36" name="Oval 35">
                <a:extLst>
                  <a:ext uri="{FF2B5EF4-FFF2-40B4-BE49-F238E27FC236}">
                    <a16:creationId xmlns:a16="http://schemas.microsoft.com/office/drawing/2014/main" id="{C619255C-B060-4B06-B72B-6743CED0AC3B}"/>
                  </a:ext>
                </a:extLst>
              </p:cNvPr>
              <p:cNvSpPr/>
              <p:nvPr/>
            </p:nvSpPr>
            <p:spPr>
              <a:xfrm>
                <a:off x="7361253" y="1652879"/>
                <a:ext cx="320040" cy="320040"/>
              </a:xfrm>
              <a:prstGeom prst="ellipse">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tx1"/>
                  </a:solidFill>
                  <a:latin typeface="ScalaSansLF-Bold" panose="02000503060000020004" pitchFamily="2" charset="0"/>
                </a:endParaRPr>
              </a:p>
            </p:txBody>
          </p:sp>
          <p:sp>
            <p:nvSpPr>
              <p:cNvPr id="44" name="TextBox 43">
                <a:extLst>
                  <a:ext uri="{FF2B5EF4-FFF2-40B4-BE49-F238E27FC236}">
                    <a16:creationId xmlns:a16="http://schemas.microsoft.com/office/drawing/2014/main" id="{5ACFA1AD-F28C-48C9-9590-D8567B5193DF}"/>
                  </a:ext>
                </a:extLst>
              </p:cNvPr>
              <p:cNvSpPr txBox="1"/>
              <p:nvPr/>
            </p:nvSpPr>
            <p:spPr>
              <a:xfrm>
                <a:off x="7304559" y="1682094"/>
                <a:ext cx="433429" cy="261610"/>
              </a:xfrm>
              <a:prstGeom prst="rect">
                <a:avLst/>
              </a:prstGeom>
              <a:noFill/>
            </p:spPr>
            <p:txBody>
              <a:bodyPr wrap="square" rtlCol="0">
                <a:spAutoFit/>
              </a:bodyPr>
              <a:lstStyle/>
              <a:p>
                <a:pPr algn="ctr"/>
                <a:r>
                  <a:rPr lang="en-US" sz="1100">
                    <a:latin typeface="ScalaSansLF-Bold" panose="02000503060000020004" pitchFamily="2" charset="0"/>
                  </a:rPr>
                  <a:t>28</a:t>
                </a:r>
              </a:p>
            </p:txBody>
          </p:sp>
        </p:grpSp>
        <p:grpSp>
          <p:nvGrpSpPr>
            <p:cNvPr id="66" name="Group 65">
              <a:extLst>
                <a:ext uri="{FF2B5EF4-FFF2-40B4-BE49-F238E27FC236}">
                  <a16:creationId xmlns:a16="http://schemas.microsoft.com/office/drawing/2014/main" id="{F4DE8F2A-25A5-41B6-A95F-89C1509E6C72}"/>
                </a:ext>
              </a:extLst>
            </p:cNvPr>
            <p:cNvGrpSpPr/>
            <p:nvPr/>
          </p:nvGrpSpPr>
          <p:grpSpPr>
            <a:xfrm>
              <a:off x="9082057" y="3270513"/>
              <a:ext cx="433429" cy="320040"/>
              <a:chOff x="9450700" y="1652879"/>
              <a:chExt cx="433429" cy="320040"/>
            </a:xfrm>
          </p:grpSpPr>
          <p:sp>
            <p:nvSpPr>
              <p:cNvPr id="37" name="Oval 36">
                <a:extLst>
                  <a:ext uri="{FF2B5EF4-FFF2-40B4-BE49-F238E27FC236}">
                    <a16:creationId xmlns:a16="http://schemas.microsoft.com/office/drawing/2014/main" id="{5CE44EE8-267C-408E-8E81-3C0D62CDAB50}"/>
                  </a:ext>
                </a:extLst>
              </p:cNvPr>
              <p:cNvSpPr/>
              <p:nvPr/>
            </p:nvSpPr>
            <p:spPr>
              <a:xfrm>
                <a:off x="9507394" y="1652879"/>
                <a:ext cx="320040" cy="320040"/>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tx1"/>
                  </a:solidFill>
                  <a:latin typeface="ScalaSansLF-Bold" panose="02000503060000020004" pitchFamily="2" charset="0"/>
                </a:endParaRPr>
              </a:p>
            </p:txBody>
          </p:sp>
          <p:sp>
            <p:nvSpPr>
              <p:cNvPr id="45" name="TextBox 44">
                <a:extLst>
                  <a:ext uri="{FF2B5EF4-FFF2-40B4-BE49-F238E27FC236}">
                    <a16:creationId xmlns:a16="http://schemas.microsoft.com/office/drawing/2014/main" id="{54E863BF-7045-4A55-850B-A9AC30955A7A}"/>
                  </a:ext>
                </a:extLst>
              </p:cNvPr>
              <p:cNvSpPr txBox="1"/>
              <p:nvPr/>
            </p:nvSpPr>
            <p:spPr>
              <a:xfrm>
                <a:off x="9450700" y="1682094"/>
                <a:ext cx="433429" cy="261610"/>
              </a:xfrm>
              <a:prstGeom prst="rect">
                <a:avLst/>
              </a:prstGeom>
              <a:noFill/>
            </p:spPr>
            <p:txBody>
              <a:bodyPr wrap="square" rtlCol="0">
                <a:spAutoFit/>
              </a:bodyPr>
              <a:lstStyle/>
              <a:p>
                <a:pPr algn="ctr"/>
                <a:r>
                  <a:rPr lang="en-US" sz="1100">
                    <a:latin typeface="ScalaSansLF-Bold" panose="02000503060000020004" pitchFamily="2" charset="0"/>
                  </a:rPr>
                  <a:t>4</a:t>
                </a:r>
              </a:p>
            </p:txBody>
          </p:sp>
        </p:grpSp>
        <p:grpSp>
          <p:nvGrpSpPr>
            <p:cNvPr id="67" name="Group 66">
              <a:extLst>
                <a:ext uri="{FF2B5EF4-FFF2-40B4-BE49-F238E27FC236}">
                  <a16:creationId xmlns:a16="http://schemas.microsoft.com/office/drawing/2014/main" id="{3F0D2079-C469-4FF8-888D-09B045661B4E}"/>
                </a:ext>
              </a:extLst>
            </p:cNvPr>
            <p:cNvGrpSpPr/>
            <p:nvPr/>
          </p:nvGrpSpPr>
          <p:grpSpPr>
            <a:xfrm>
              <a:off x="10140461" y="3270513"/>
              <a:ext cx="433429" cy="320040"/>
              <a:chOff x="10413592" y="1652879"/>
              <a:chExt cx="433429" cy="320040"/>
            </a:xfrm>
          </p:grpSpPr>
          <p:sp>
            <p:nvSpPr>
              <p:cNvPr id="38" name="Oval 37">
                <a:extLst>
                  <a:ext uri="{FF2B5EF4-FFF2-40B4-BE49-F238E27FC236}">
                    <a16:creationId xmlns:a16="http://schemas.microsoft.com/office/drawing/2014/main" id="{0E317E7A-3AB9-4FA8-95B4-DF0DB348478F}"/>
                  </a:ext>
                </a:extLst>
              </p:cNvPr>
              <p:cNvSpPr/>
              <p:nvPr/>
            </p:nvSpPr>
            <p:spPr>
              <a:xfrm>
                <a:off x="10470286" y="1652879"/>
                <a:ext cx="320040" cy="320040"/>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tx1"/>
                  </a:solidFill>
                  <a:latin typeface="ScalaSansLF-Bold" panose="02000503060000020004" pitchFamily="2" charset="0"/>
                </a:endParaRPr>
              </a:p>
            </p:txBody>
          </p:sp>
          <p:sp>
            <p:nvSpPr>
              <p:cNvPr id="46" name="TextBox 45">
                <a:extLst>
                  <a:ext uri="{FF2B5EF4-FFF2-40B4-BE49-F238E27FC236}">
                    <a16:creationId xmlns:a16="http://schemas.microsoft.com/office/drawing/2014/main" id="{661A1C2B-3D2F-4A2A-8ED0-2850771AD368}"/>
                  </a:ext>
                </a:extLst>
              </p:cNvPr>
              <p:cNvSpPr txBox="1"/>
              <p:nvPr/>
            </p:nvSpPr>
            <p:spPr>
              <a:xfrm>
                <a:off x="10413592" y="1682094"/>
                <a:ext cx="433429" cy="261610"/>
              </a:xfrm>
              <a:prstGeom prst="rect">
                <a:avLst/>
              </a:prstGeom>
              <a:noFill/>
            </p:spPr>
            <p:txBody>
              <a:bodyPr wrap="square" rtlCol="0">
                <a:spAutoFit/>
              </a:bodyPr>
              <a:lstStyle/>
              <a:p>
                <a:pPr algn="ctr"/>
                <a:r>
                  <a:rPr lang="en-US" sz="1100">
                    <a:latin typeface="ScalaSansLF-Bold" panose="02000503060000020004" pitchFamily="2" charset="0"/>
                  </a:rPr>
                  <a:t>11</a:t>
                </a:r>
              </a:p>
            </p:txBody>
          </p:sp>
        </p:grpSp>
        <p:grpSp>
          <p:nvGrpSpPr>
            <p:cNvPr id="61" name="Group 60">
              <a:extLst>
                <a:ext uri="{FF2B5EF4-FFF2-40B4-BE49-F238E27FC236}">
                  <a16:creationId xmlns:a16="http://schemas.microsoft.com/office/drawing/2014/main" id="{59940531-497B-4145-9D0A-D01D3B9BA661}"/>
                </a:ext>
              </a:extLst>
            </p:cNvPr>
            <p:cNvGrpSpPr/>
            <p:nvPr/>
          </p:nvGrpSpPr>
          <p:grpSpPr>
            <a:xfrm>
              <a:off x="4848441" y="3270513"/>
              <a:ext cx="433429" cy="320040"/>
              <a:chOff x="4798790" y="1619036"/>
              <a:chExt cx="433429" cy="320040"/>
            </a:xfrm>
          </p:grpSpPr>
          <p:sp>
            <p:nvSpPr>
              <p:cNvPr id="55" name="Oval 54">
                <a:extLst>
                  <a:ext uri="{FF2B5EF4-FFF2-40B4-BE49-F238E27FC236}">
                    <a16:creationId xmlns:a16="http://schemas.microsoft.com/office/drawing/2014/main" id="{CD99CD5B-DAE7-4B71-BF5E-55373CAD903D}"/>
                  </a:ext>
                </a:extLst>
              </p:cNvPr>
              <p:cNvSpPr/>
              <p:nvPr/>
            </p:nvSpPr>
            <p:spPr>
              <a:xfrm>
                <a:off x="4855484" y="1619036"/>
                <a:ext cx="320040" cy="320040"/>
              </a:xfrm>
              <a:prstGeom prst="ellipse">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tx1"/>
                  </a:solidFill>
                  <a:latin typeface="ScalaSansLF-Bold" panose="02000503060000020004" pitchFamily="2" charset="0"/>
                </a:endParaRPr>
              </a:p>
            </p:txBody>
          </p:sp>
          <p:sp>
            <p:nvSpPr>
              <p:cNvPr id="56" name="TextBox 55">
                <a:extLst>
                  <a:ext uri="{FF2B5EF4-FFF2-40B4-BE49-F238E27FC236}">
                    <a16:creationId xmlns:a16="http://schemas.microsoft.com/office/drawing/2014/main" id="{2669A79A-3CC7-4AA9-92D2-CA1119B81B2E}"/>
                  </a:ext>
                </a:extLst>
              </p:cNvPr>
              <p:cNvSpPr txBox="1"/>
              <p:nvPr/>
            </p:nvSpPr>
            <p:spPr>
              <a:xfrm>
                <a:off x="4798790" y="1648251"/>
                <a:ext cx="433429" cy="261610"/>
              </a:xfrm>
              <a:prstGeom prst="rect">
                <a:avLst/>
              </a:prstGeom>
              <a:noFill/>
            </p:spPr>
            <p:txBody>
              <a:bodyPr wrap="square" rtlCol="0">
                <a:spAutoFit/>
              </a:bodyPr>
              <a:lstStyle/>
              <a:p>
                <a:pPr algn="ctr"/>
                <a:r>
                  <a:rPr lang="en-US" sz="1100">
                    <a:latin typeface="ScalaSansLF-Bold" panose="02000503060000020004" pitchFamily="2" charset="0"/>
                  </a:rPr>
                  <a:t>7</a:t>
                </a:r>
              </a:p>
            </p:txBody>
          </p:sp>
        </p:grpSp>
        <p:sp>
          <p:nvSpPr>
            <p:cNvPr id="82" name="Rectangle 81">
              <a:extLst>
                <a:ext uri="{FF2B5EF4-FFF2-40B4-BE49-F238E27FC236}">
                  <a16:creationId xmlns:a16="http://schemas.microsoft.com/office/drawing/2014/main" id="{BB0165DD-5ED3-44FF-940C-12DDDBEF7105}"/>
                </a:ext>
              </a:extLst>
            </p:cNvPr>
            <p:cNvSpPr/>
            <p:nvPr/>
          </p:nvSpPr>
          <p:spPr>
            <a:xfrm>
              <a:off x="1158363" y="1714908"/>
              <a:ext cx="1476972" cy="128016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11125" indent="-111125">
                <a:buFont typeface="Calibri" panose="020F0502020204030204" pitchFamily="34" charset="0"/>
                <a:buChar char="˃"/>
              </a:pPr>
              <a:r>
                <a:rPr lang="en-US" sz="1400" b="1">
                  <a:solidFill>
                    <a:schemeClr val="tx1"/>
                  </a:solidFill>
                </a:rPr>
                <a:t>Feb. 17</a:t>
              </a:r>
              <a:r>
                <a:rPr lang="en-US" sz="1400">
                  <a:solidFill>
                    <a:schemeClr val="tx1"/>
                  </a:solidFill>
                </a:rPr>
                <a:t> – Introduce Vision &amp; Goals Phase at Task Force Meeting #5</a:t>
              </a:r>
            </a:p>
          </p:txBody>
        </p:sp>
        <p:sp>
          <p:nvSpPr>
            <p:cNvPr id="83" name="Rectangle 82">
              <a:extLst>
                <a:ext uri="{FF2B5EF4-FFF2-40B4-BE49-F238E27FC236}">
                  <a16:creationId xmlns:a16="http://schemas.microsoft.com/office/drawing/2014/main" id="{C0B86690-24F7-4F71-9A42-98607657ABAE}"/>
                </a:ext>
              </a:extLst>
            </p:cNvPr>
            <p:cNvSpPr/>
            <p:nvPr/>
          </p:nvSpPr>
          <p:spPr>
            <a:xfrm>
              <a:off x="6244369" y="1714908"/>
              <a:ext cx="1875189" cy="1280160"/>
            </a:xfrm>
            <a:prstGeom prst="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11125" indent="-111125">
                <a:buFont typeface="Calibri" panose="020F0502020204030204" pitchFamily="34" charset="0"/>
                <a:buChar char="&gt;"/>
              </a:pPr>
              <a:r>
                <a:rPr lang="en-US" sz="1400" b="1">
                  <a:solidFill>
                    <a:schemeClr val="tx1"/>
                  </a:solidFill>
                </a:rPr>
                <a:t>Mar. 23 </a:t>
              </a:r>
              <a:r>
                <a:rPr lang="en-US" sz="1400">
                  <a:solidFill>
                    <a:schemeClr val="tx1"/>
                  </a:solidFill>
                </a:rPr>
                <a:t>– Vision &amp; Goals Public Workshop</a:t>
              </a:r>
            </a:p>
            <a:p>
              <a:pPr marL="111125" indent="-111125">
                <a:buFont typeface="Calibri" panose="020F0502020204030204" pitchFamily="34" charset="0"/>
                <a:buChar char="&gt;"/>
              </a:pPr>
              <a:r>
                <a:rPr lang="en-US" sz="1400" b="1">
                  <a:solidFill>
                    <a:schemeClr val="tx1"/>
                  </a:solidFill>
                </a:rPr>
                <a:t>Mar. 25</a:t>
              </a:r>
              <a:r>
                <a:rPr lang="en-US" sz="1400">
                  <a:solidFill>
                    <a:schemeClr val="tx1"/>
                  </a:solidFill>
                </a:rPr>
                <a:t> – Close Vision &amp; Goals Survey</a:t>
              </a:r>
              <a:endParaRPr lang="en-US" sz="1400">
                <a:solidFill>
                  <a:schemeClr val="tx1"/>
                </a:solidFill>
                <a:cs typeface="Calibri"/>
              </a:endParaRPr>
            </a:p>
          </p:txBody>
        </p:sp>
        <p:sp>
          <p:nvSpPr>
            <p:cNvPr id="84" name="Rectangle 83">
              <a:extLst>
                <a:ext uri="{FF2B5EF4-FFF2-40B4-BE49-F238E27FC236}">
                  <a16:creationId xmlns:a16="http://schemas.microsoft.com/office/drawing/2014/main" id="{39CDF56E-4526-4D64-ACEC-A6A97F8FAC25}"/>
                </a:ext>
              </a:extLst>
            </p:cNvPr>
            <p:cNvSpPr/>
            <p:nvPr/>
          </p:nvSpPr>
          <p:spPr>
            <a:xfrm>
              <a:off x="1144169" y="3798159"/>
              <a:ext cx="3603467" cy="128016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11125" indent="-111125">
                <a:buFont typeface="Calibri" panose="020F0502020204030204" pitchFamily="34" charset="0"/>
                <a:buChar char="˃"/>
              </a:pPr>
              <a:r>
                <a:rPr lang="en-US" sz="1400" b="1">
                  <a:solidFill>
                    <a:schemeClr val="tx1"/>
                  </a:solidFill>
                </a:rPr>
                <a:t>Feb. 22</a:t>
              </a:r>
              <a:r>
                <a:rPr lang="en-US" sz="1400">
                  <a:solidFill>
                    <a:schemeClr val="tx1"/>
                  </a:solidFill>
                </a:rPr>
                <a:t> – Launch Vision &amp; Goals Survey </a:t>
              </a:r>
              <a:endParaRPr lang="en-US" sz="1400">
                <a:solidFill>
                  <a:schemeClr val="tx1"/>
                </a:solidFill>
                <a:cs typeface="Calibri"/>
              </a:endParaRPr>
            </a:p>
            <a:p>
              <a:pPr marL="111125" indent="-111125">
                <a:buFont typeface="Calibri" panose="020F0502020204030204" pitchFamily="34" charset="0"/>
                <a:buChar char="˃"/>
              </a:pPr>
              <a:r>
                <a:rPr lang="en-US" sz="1400" b="1">
                  <a:solidFill>
                    <a:schemeClr val="tx1"/>
                  </a:solidFill>
                </a:rPr>
                <a:t>Feb. 23</a:t>
              </a:r>
              <a:r>
                <a:rPr lang="en-US" sz="1400">
                  <a:solidFill>
                    <a:schemeClr val="tx1"/>
                  </a:solidFill>
                </a:rPr>
                <a:t> – Discuss survey outreach and workshop format at Community Engagement Strategy Working Group Meeting</a:t>
              </a:r>
            </a:p>
            <a:p>
              <a:pPr marL="111125" indent="-111125">
                <a:buFont typeface="Calibri" panose="020F0502020204030204" pitchFamily="34" charset="0"/>
                <a:buChar char="˃"/>
              </a:pPr>
              <a:r>
                <a:rPr lang="en-US" sz="1400" b="1">
                  <a:solidFill>
                    <a:schemeClr val="tx1"/>
                  </a:solidFill>
                </a:rPr>
                <a:t>TBD</a:t>
              </a:r>
              <a:r>
                <a:rPr lang="en-US" sz="1400">
                  <a:solidFill>
                    <a:schemeClr val="tx1"/>
                  </a:solidFill>
                </a:rPr>
                <a:t> – Review Vision &amp; Goals timeline at Coordinating Committee Meeting</a:t>
              </a:r>
              <a:endParaRPr lang="en-US" sz="1400">
                <a:solidFill>
                  <a:schemeClr val="tx1"/>
                </a:solidFill>
                <a:cs typeface="Calibri"/>
              </a:endParaRPr>
            </a:p>
          </p:txBody>
        </p:sp>
        <p:sp>
          <p:nvSpPr>
            <p:cNvPr id="85" name="Rectangle 84">
              <a:extLst>
                <a:ext uri="{FF2B5EF4-FFF2-40B4-BE49-F238E27FC236}">
                  <a16:creationId xmlns:a16="http://schemas.microsoft.com/office/drawing/2014/main" id="{7241A07E-39E7-439D-BE77-A7C0C6478FF1}"/>
                </a:ext>
              </a:extLst>
            </p:cNvPr>
            <p:cNvSpPr/>
            <p:nvPr/>
          </p:nvSpPr>
          <p:spPr>
            <a:xfrm>
              <a:off x="5037265" y="3798159"/>
              <a:ext cx="2173503" cy="1280160"/>
            </a:xfrm>
            <a:prstGeom prst="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11125" indent="-111125">
                <a:buFont typeface="Calibri" panose="020F0502020204030204" pitchFamily="34" charset="0"/>
                <a:buChar char="˃"/>
              </a:pPr>
              <a:r>
                <a:rPr lang="en-US" sz="1400" b="1">
                  <a:solidFill>
                    <a:schemeClr val="tx1"/>
                  </a:solidFill>
                </a:rPr>
                <a:t>Mar. 14</a:t>
              </a:r>
              <a:r>
                <a:rPr lang="en-US" sz="1400">
                  <a:solidFill>
                    <a:schemeClr val="tx1"/>
                  </a:solidFill>
                </a:rPr>
                <a:t> – Present preliminary survey results and first draft of Vision &amp; Goals Statement at Task Force Meeting #6</a:t>
              </a:r>
            </a:p>
          </p:txBody>
        </p:sp>
        <p:sp>
          <p:nvSpPr>
            <p:cNvPr id="86" name="Rectangle 85">
              <a:extLst>
                <a:ext uri="{FF2B5EF4-FFF2-40B4-BE49-F238E27FC236}">
                  <a16:creationId xmlns:a16="http://schemas.microsoft.com/office/drawing/2014/main" id="{8F9DA2B6-75D1-4B5C-95FB-9F5DBFC3B474}"/>
                </a:ext>
              </a:extLst>
            </p:cNvPr>
            <p:cNvSpPr/>
            <p:nvPr/>
          </p:nvSpPr>
          <p:spPr>
            <a:xfrm>
              <a:off x="9578529" y="3798159"/>
              <a:ext cx="1545310" cy="128016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11125" indent="-111125">
                <a:buFont typeface="Calibri" panose="020F0502020204030204" pitchFamily="34" charset="0"/>
                <a:buChar char="&gt;"/>
              </a:pPr>
              <a:r>
                <a:rPr lang="en-US" sz="1400" b="1">
                  <a:solidFill>
                    <a:schemeClr val="tx1"/>
                  </a:solidFill>
                </a:rPr>
                <a:t>Apr. 11 </a:t>
              </a:r>
              <a:r>
                <a:rPr lang="en-US" sz="1400">
                  <a:solidFill>
                    <a:schemeClr val="tx1"/>
                  </a:solidFill>
                </a:rPr>
                <a:t>– Vision &amp; Goals Consensus Checkpoint at Task Force Meeting #7</a:t>
              </a:r>
              <a:endParaRPr lang="en-US">
                <a:solidFill>
                  <a:schemeClr val="tx1"/>
                </a:solidFill>
              </a:endParaRPr>
            </a:p>
          </p:txBody>
        </p:sp>
        <p:sp>
          <p:nvSpPr>
            <p:cNvPr id="87" name="Rectangle 86">
              <a:extLst>
                <a:ext uri="{FF2B5EF4-FFF2-40B4-BE49-F238E27FC236}">
                  <a16:creationId xmlns:a16="http://schemas.microsoft.com/office/drawing/2014/main" id="{2F009842-257E-492B-962E-60835FC82CE8}"/>
                </a:ext>
              </a:extLst>
            </p:cNvPr>
            <p:cNvSpPr/>
            <p:nvPr/>
          </p:nvSpPr>
          <p:spPr>
            <a:xfrm>
              <a:off x="7600286" y="3798159"/>
              <a:ext cx="1475779" cy="1280160"/>
            </a:xfrm>
            <a:prstGeom prst="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11125" indent="-111125">
                <a:buFont typeface="Calibri" panose="020F0502020204030204" pitchFamily="34" charset="0"/>
                <a:buChar char="&gt;"/>
              </a:pPr>
              <a:r>
                <a:rPr lang="en-US" sz="1400" b="1">
                  <a:solidFill>
                    <a:schemeClr val="tx1"/>
                  </a:solidFill>
                </a:rPr>
                <a:t>March/April</a:t>
              </a:r>
              <a:r>
                <a:rPr lang="en-US" sz="1400">
                  <a:solidFill>
                    <a:schemeClr val="tx1"/>
                  </a:solidFill>
                </a:rPr>
                <a:t>– Target to discuss Vision &amp; Goals at CLC Meeting</a:t>
              </a:r>
              <a:endParaRPr lang="en-US"/>
            </a:p>
          </p:txBody>
        </p:sp>
        <p:sp>
          <p:nvSpPr>
            <p:cNvPr id="88" name="TextBox 87">
              <a:extLst>
                <a:ext uri="{FF2B5EF4-FFF2-40B4-BE49-F238E27FC236}">
                  <a16:creationId xmlns:a16="http://schemas.microsoft.com/office/drawing/2014/main" id="{06CD1969-BC8F-4236-9A31-EFB448999851}"/>
                </a:ext>
              </a:extLst>
            </p:cNvPr>
            <p:cNvSpPr txBox="1"/>
            <p:nvPr/>
          </p:nvSpPr>
          <p:spPr>
            <a:xfrm>
              <a:off x="915188" y="3210238"/>
              <a:ext cx="859541" cy="230832"/>
            </a:xfrm>
            <a:prstGeom prst="rect">
              <a:avLst/>
            </a:prstGeom>
            <a:noFill/>
            <a:ln>
              <a:noFill/>
            </a:ln>
          </p:spPr>
          <p:txBody>
            <a:bodyPr wrap="square" lIns="91440" tIns="45720" rIns="91440" bIns="45720" rtlCol="0" anchor="t">
              <a:spAutoFit/>
            </a:bodyPr>
            <a:lstStyle/>
            <a:p>
              <a:pPr algn="ctr"/>
              <a:r>
                <a:rPr lang="en-US" sz="900">
                  <a:solidFill>
                    <a:srgbClr val="000000"/>
                  </a:solidFill>
                  <a:latin typeface="ScalaSansLF-Bold"/>
                </a:rPr>
                <a:t>FEBRUARY</a:t>
              </a:r>
            </a:p>
          </p:txBody>
        </p:sp>
        <p:sp>
          <p:nvSpPr>
            <p:cNvPr id="89" name="TextBox 88">
              <a:extLst>
                <a:ext uri="{FF2B5EF4-FFF2-40B4-BE49-F238E27FC236}">
                  <a16:creationId xmlns:a16="http://schemas.microsoft.com/office/drawing/2014/main" id="{3CEC8201-D48B-4D1B-824F-64036E5D03BD}"/>
                </a:ext>
              </a:extLst>
            </p:cNvPr>
            <p:cNvSpPr txBox="1"/>
            <p:nvPr/>
          </p:nvSpPr>
          <p:spPr>
            <a:xfrm>
              <a:off x="4107553" y="3210238"/>
              <a:ext cx="679089" cy="230832"/>
            </a:xfrm>
            <a:prstGeom prst="rect">
              <a:avLst/>
            </a:prstGeom>
            <a:noFill/>
            <a:ln>
              <a:noFill/>
            </a:ln>
          </p:spPr>
          <p:txBody>
            <a:bodyPr wrap="square" rtlCol="0">
              <a:spAutoFit/>
            </a:bodyPr>
            <a:lstStyle/>
            <a:p>
              <a:pPr algn="ctr"/>
              <a:r>
                <a:rPr lang="en-US" sz="900">
                  <a:solidFill>
                    <a:schemeClr val="accent3"/>
                  </a:solidFill>
                  <a:latin typeface="ScalaSansLF-Bold" panose="02000503060000020004" pitchFamily="2" charset="0"/>
                </a:rPr>
                <a:t>MARCH</a:t>
              </a:r>
            </a:p>
          </p:txBody>
        </p:sp>
        <p:sp>
          <p:nvSpPr>
            <p:cNvPr id="90" name="TextBox 89">
              <a:extLst>
                <a:ext uri="{FF2B5EF4-FFF2-40B4-BE49-F238E27FC236}">
                  <a16:creationId xmlns:a16="http://schemas.microsoft.com/office/drawing/2014/main" id="{9C2C4FA1-279F-4666-A82A-936876C61C04}"/>
                </a:ext>
              </a:extLst>
            </p:cNvPr>
            <p:cNvSpPr txBox="1"/>
            <p:nvPr/>
          </p:nvSpPr>
          <p:spPr>
            <a:xfrm>
              <a:off x="8463283" y="3210238"/>
              <a:ext cx="679089" cy="230832"/>
            </a:xfrm>
            <a:prstGeom prst="rect">
              <a:avLst/>
            </a:prstGeom>
            <a:noFill/>
            <a:ln>
              <a:noFill/>
            </a:ln>
          </p:spPr>
          <p:txBody>
            <a:bodyPr wrap="square" rtlCol="0">
              <a:spAutoFit/>
            </a:bodyPr>
            <a:lstStyle/>
            <a:p>
              <a:pPr algn="ctr"/>
              <a:r>
                <a:rPr lang="en-US" sz="900">
                  <a:solidFill>
                    <a:schemeClr val="tx2"/>
                  </a:solidFill>
                  <a:latin typeface="ScalaSansLF-Bold" panose="02000503060000020004" pitchFamily="2" charset="0"/>
                </a:rPr>
                <a:t>APRIL</a:t>
              </a:r>
            </a:p>
          </p:txBody>
        </p:sp>
        <p:cxnSp>
          <p:nvCxnSpPr>
            <p:cNvPr id="95" name="Straight Connector 94">
              <a:extLst>
                <a:ext uri="{FF2B5EF4-FFF2-40B4-BE49-F238E27FC236}">
                  <a16:creationId xmlns:a16="http://schemas.microsoft.com/office/drawing/2014/main" id="{DBF9E378-FA21-4690-AB33-F729D94C7A1E}"/>
                </a:ext>
              </a:extLst>
            </p:cNvPr>
            <p:cNvCxnSpPr>
              <a:cxnSpLocks/>
              <a:stCxn id="26" idx="0"/>
              <a:endCxn id="82" idx="2"/>
            </p:cNvCxnSpPr>
            <p:nvPr/>
          </p:nvCxnSpPr>
          <p:spPr>
            <a:xfrm flipV="1">
              <a:off x="1889943" y="2995068"/>
              <a:ext cx="6906" cy="27544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7F6B1A5-1420-4794-A3C7-915D1849F6BC}"/>
                </a:ext>
              </a:extLst>
            </p:cNvPr>
            <p:cNvCxnSpPr>
              <a:cxnSpLocks/>
              <a:stCxn id="27" idx="4"/>
              <a:endCxn id="84" idx="0"/>
            </p:cNvCxnSpPr>
            <p:nvPr/>
          </p:nvCxnSpPr>
          <p:spPr>
            <a:xfrm flipH="1">
              <a:off x="2945903" y="3590553"/>
              <a:ext cx="2444" cy="2076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7724958-8CA0-49E7-9BEA-7543FBEB236C}"/>
                </a:ext>
              </a:extLst>
            </p:cNvPr>
            <p:cNvCxnSpPr>
              <a:cxnSpLocks/>
              <a:stCxn id="29" idx="4"/>
              <a:endCxn id="85" idx="0"/>
            </p:cNvCxnSpPr>
            <p:nvPr/>
          </p:nvCxnSpPr>
          <p:spPr>
            <a:xfrm>
              <a:off x="6123559" y="3590553"/>
              <a:ext cx="458" cy="20760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6CFE89D-0275-49FD-8F5A-28E3947733B1}"/>
                </a:ext>
              </a:extLst>
            </p:cNvPr>
            <p:cNvCxnSpPr>
              <a:cxnSpLocks/>
              <a:stCxn id="35" idx="0"/>
              <a:endCxn id="83" idx="2"/>
            </p:cNvCxnSpPr>
            <p:nvPr/>
          </p:nvCxnSpPr>
          <p:spPr>
            <a:xfrm flipV="1">
              <a:off x="7181963" y="2995068"/>
              <a:ext cx="1" cy="27544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8BF2FB4-2C45-43B2-A38A-377CD0991DB4}"/>
                </a:ext>
              </a:extLst>
            </p:cNvPr>
            <p:cNvCxnSpPr>
              <a:cxnSpLocks/>
              <a:stCxn id="38" idx="4"/>
              <a:endCxn id="86" idx="0"/>
            </p:cNvCxnSpPr>
            <p:nvPr/>
          </p:nvCxnSpPr>
          <p:spPr>
            <a:xfrm flipH="1">
              <a:off x="10351184" y="3590553"/>
              <a:ext cx="5991" cy="207606"/>
            </a:xfrm>
            <a:prstGeom prst="line">
              <a:avLst/>
            </a:prstGeom>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E86BABF4-F0B7-4A36-BD87-48C4AB0A6C3C}"/>
                </a:ext>
              </a:extLst>
            </p:cNvPr>
            <p:cNvSpPr txBox="1"/>
            <p:nvPr/>
          </p:nvSpPr>
          <p:spPr>
            <a:xfrm>
              <a:off x="3970134" y="1714908"/>
              <a:ext cx="2194560" cy="1280160"/>
            </a:xfrm>
            <a:prstGeom prst="rect">
              <a:avLst/>
            </a:prstGeom>
            <a:solidFill>
              <a:schemeClr val="accent3">
                <a:lumMod val="20000"/>
                <a:lumOff val="80000"/>
              </a:schemeClr>
            </a:solidFill>
            <a:ln w="12700">
              <a:solidFill>
                <a:schemeClr val="accent3"/>
              </a:solidFill>
            </a:ln>
          </p:spPr>
          <p:txBody>
            <a:bodyPr wrap="square" lIns="91440" tIns="45720" rIns="91440" bIns="45720" anchor="t">
              <a:spAutoFit/>
            </a:bodyPr>
            <a:lstStyle/>
            <a:p>
              <a:pPr marL="111125" indent="-111125">
                <a:buFont typeface="Calibri" panose="020F0502020204030204" pitchFamily="34" charset="0"/>
                <a:buChar char="&gt;"/>
              </a:pPr>
              <a:r>
                <a:rPr lang="en-US" sz="1400" b="1"/>
                <a:t>Early March</a:t>
              </a:r>
              <a:r>
                <a:rPr lang="en-US" sz="1400"/>
                <a:t> – Project Team reviews survey results, creates preliminary draft of Vision &amp; Goals Statement</a:t>
              </a:r>
              <a:endParaRPr lang="en-US">
                <a:cs typeface="Calibri" panose="020F0502020204030204"/>
              </a:endParaRPr>
            </a:p>
          </p:txBody>
        </p:sp>
        <p:cxnSp>
          <p:nvCxnSpPr>
            <p:cNvPr id="140" name="Straight Connector 139">
              <a:extLst>
                <a:ext uri="{FF2B5EF4-FFF2-40B4-BE49-F238E27FC236}">
                  <a16:creationId xmlns:a16="http://schemas.microsoft.com/office/drawing/2014/main" id="{723EEA21-2337-40C0-887C-9B93BDB45A6E}"/>
                </a:ext>
              </a:extLst>
            </p:cNvPr>
            <p:cNvCxnSpPr>
              <a:cxnSpLocks/>
              <a:stCxn id="55" idx="0"/>
              <a:endCxn id="127" idx="2"/>
            </p:cNvCxnSpPr>
            <p:nvPr/>
          </p:nvCxnSpPr>
          <p:spPr>
            <a:xfrm flipV="1">
              <a:off x="5065155" y="2995068"/>
              <a:ext cx="2259" cy="27544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5" name="Rectangle 154">
              <a:extLst>
                <a:ext uri="{FF2B5EF4-FFF2-40B4-BE49-F238E27FC236}">
                  <a16:creationId xmlns:a16="http://schemas.microsoft.com/office/drawing/2014/main" id="{6BD27B2F-270C-4B7B-B1C4-72B4351405CB}"/>
                </a:ext>
              </a:extLst>
            </p:cNvPr>
            <p:cNvSpPr/>
            <p:nvPr/>
          </p:nvSpPr>
          <p:spPr>
            <a:xfrm>
              <a:off x="8361174" y="1714908"/>
              <a:ext cx="1875193" cy="1280160"/>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11125" indent="-111125">
                <a:buFont typeface="Calibri" panose="020F0502020204030204" pitchFamily="34" charset="0"/>
                <a:buChar char="&gt;"/>
              </a:pPr>
              <a:r>
                <a:rPr lang="en-US" sz="1400" b="1">
                  <a:solidFill>
                    <a:schemeClr val="tx1"/>
                  </a:solidFill>
                </a:rPr>
                <a:t>Early April</a:t>
              </a:r>
              <a:r>
                <a:rPr lang="en-US" sz="1400">
                  <a:solidFill>
                    <a:schemeClr val="tx1"/>
                  </a:solidFill>
                </a:rPr>
                <a:t> – Project Team incorporates input into Vision &amp; Goals Statement Final Draft</a:t>
              </a:r>
              <a:endParaRPr lang="en-US">
                <a:solidFill>
                  <a:schemeClr val="tx1"/>
                </a:solidFill>
              </a:endParaRPr>
            </a:p>
          </p:txBody>
        </p:sp>
        <p:cxnSp>
          <p:nvCxnSpPr>
            <p:cNvPr id="157" name="Straight Connector 156">
              <a:extLst>
                <a:ext uri="{FF2B5EF4-FFF2-40B4-BE49-F238E27FC236}">
                  <a16:creationId xmlns:a16="http://schemas.microsoft.com/office/drawing/2014/main" id="{587E7092-F42E-4013-96FF-AF9331A7095C}"/>
                </a:ext>
              </a:extLst>
            </p:cNvPr>
            <p:cNvCxnSpPr>
              <a:cxnSpLocks/>
              <a:stCxn id="37" idx="0"/>
              <a:endCxn id="155" idx="2"/>
            </p:cNvCxnSpPr>
            <p:nvPr/>
          </p:nvCxnSpPr>
          <p:spPr>
            <a:xfrm flipV="1">
              <a:off x="9298771" y="2995068"/>
              <a:ext cx="0" cy="275445"/>
            </a:xfrm>
            <a:prstGeom prst="line">
              <a:avLst/>
            </a:prstGeom>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C5A33AD2-651C-4AFE-B06D-95714E77DD94}"/>
                </a:ext>
              </a:extLst>
            </p:cNvPr>
            <p:cNvSpPr/>
            <p:nvPr/>
          </p:nvSpPr>
          <p:spPr>
            <a:xfrm>
              <a:off x="11169255" y="3210238"/>
              <a:ext cx="433428" cy="4334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tx1"/>
                </a:solidFill>
                <a:latin typeface="ScalaSansLF-Bold" panose="02000503060000020004" pitchFamily="2" charset="0"/>
              </a:endParaRPr>
            </a:p>
          </p:txBody>
        </p:sp>
        <p:sp>
          <p:nvSpPr>
            <p:cNvPr id="92" name="TextBox 91">
              <a:extLst>
                <a:ext uri="{FF2B5EF4-FFF2-40B4-BE49-F238E27FC236}">
                  <a16:creationId xmlns:a16="http://schemas.microsoft.com/office/drawing/2014/main" id="{06DD0DEA-194D-4064-9E55-BF6EBA6DE877}"/>
                </a:ext>
              </a:extLst>
            </p:cNvPr>
            <p:cNvSpPr txBox="1"/>
            <p:nvPr/>
          </p:nvSpPr>
          <p:spPr>
            <a:xfrm>
              <a:off x="11123839" y="3212693"/>
              <a:ext cx="524259" cy="215444"/>
            </a:xfrm>
            <a:prstGeom prst="rect">
              <a:avLst/>
            </a:prstGeom>
            <a:noFill/>
            <a:ln>
              <a:noFill/>
            </a:ln>
          </p:spPr>
          <p:txBody>
            <a:bodyPr wrap="square" lIns="91440" tIns="45720" rIns="91440" bIns="45720" rtlCol="0" anchor="t">
              <a:spAutoFit/>
            </a:bodyPr>
            <a:lstStyle/>
            <a:p>
              <a:pPr algn="ctr"/>
              <a:r>
                <a:rPr lang="en-US" sz="800" b="1">
                  <a:latin typeface="ScalaSansLF-Bold"/>
                </a:rPr>
                <a:t>END</a:t>
              </a:r>
              <a:endParaRPr lang="en-US" sz="700" b="1">
                <a:latin typeface="ScalaSansLF-Bold"/>
              </a:endParaRPr>
            </a:p>
          </p:txBody>
        </p:sp>
        <p:grpSp>
          <p:nvGrpSpPr>
            <p:cNvPr id="39" name="Group 38">
              <a:extLst>
                <a:ext uri="{FF2B5EF4-FFF2-40B4-BE49-F238E27FC236}">
                  <a16:creationId xmlns:a16="http://schemas.microsoft.com/office/drawing/2014/main" id="{7E9C1FB7-BD0D-4BE3-826A-5BD7E1864EB1}"/>
                </a:ext>
              </a:extLst>
            </p:cNvPr>
            <p:cNvGrpSpPr/>
            <p:nvPr/>
          </p:nvGrpSpPr>
          <p:grpSpPr>
            <a:xfrm>
              <a:off x="11310494" y="3397461"/>
              <a:ext cx="153819" cy="193092"/>
              <a:chOff x="11419757" y="1587759"/>
              <a:chExt cx="386878" cy="485655"/>
            </a:xfrm>
          </p:grpSpPr>
          <p:sp>
            <p:nvSpPr>
              <p:cNvPr id="17" name="Rectangle 16">
                <a:extLst>
                  <a:ext uri="{FF2B5EF4-FFF2-40B4-BE49-F238E27FC236}">
                    <a16:creationId xmlns:a16="http://schemas.microsoft.com/office/drawing/2014/main" id="{8B2FB268-D15B-411E-8CEA-865EFA30527E}"/>
                  </a:ext>
                </a:extLst>
              </p:cNvPr>
              <p:cNvSpPr/>
              <p:nvPr/>
            </p:nvSpPr>
            <p:spPr>
              <a:xfrm>
                <a:off x="11419757" y="1587759"/>
                <a:ext cx="386878" cy="48565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8" name="Picture 7">
                <a:extLst>
                  <a:ext uri="{FF2B5EF4-FFF2-40B4-BE49-F238E27FC236}">
                    <a16:creationId xmlns:a16="http://schemas.microsoft.com/office/drawing/2014/main" id="{BC43BB5A-3E7E-49ED-9DE9-2035787A0AF9}"/>
                  </a:ext>
                </a:extLst>
              </p:cNvPr>
              <p:cNvPicPr>
                <a:picLocks noChangeAspect="1"/>
              </p:cNvPicPr>
              <p:nvPr/>
            </p:nvPicPr>
            <p:blipFill rotWithShape="1">
              <a:blip r:embed="rId3"/>
              <a:srcRect l="13424" t="77857" r="79782" b="10771"/>
              <a:stretch/>
            </p:blipFill>
            <p:spPr>
              <a:xfrm>
                <a:off x="11419757" y="1587759"/>
                <a:ext cx="386878" cy="485655"/>
              </a:xfrm>
              <a:prstGeom prst="rect">
                <a:avLst/>
              </a:prstGeom>
            </p:spPr>
          </p:pic>
        </p:grpSp>
        <p:sp>
          <p:nvSpPr>
            <p:cNvPr id="93" name="Rectangle 92">
              <a:extLst>
                <a:ext uri="{FF2B5EF4-FFF2-40B4-BE49-F238E27FC236}">
                  <a16:creationId xmlns:a16="http://schemas.microsoft.com/office/drawing/2014/main" id="{974C0F93-2CC7-4ECD-9482-D61BAA80111F}"/>
                </a:ext>
              </a:extLst>
            </p:cNvPr>
            <p:cNvSpPr/>
            <p:nvPr/>
          </p:nvSpPr>
          <p:spPr>
            <a:xfrm>
              <a:off x="1154529" y="5305075"/>
              <a:ext cx="9969311" cy="675937"/>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buFont typeface="Calibri" panose="020F0502020204030204" pitchFamily="34" charset="0"/>
                <a:buChar char="˃"/>
              </a:pPr>
              <a:r>
                <a:rPr lang="en-US" sz="1400" b="1">
                  <a:solidFill>
                    <a:schemeClr val="tx1"/>
                  </a:solidFill>
                </a:rPr>
                <a:t>Ongoing Public Engagement </a:t>
              </a:r>
              <a:r>
                <a:rPr lang="en-US" sz="1400">
                  <a:solidFill>
                    <a:schemeClr val="tx1"/>
                  </a:solidFill>
                </a:rPr>
                <a:t>– Task Force Members and members of the public may submit written comments, emails, or letters to Metro and Caltrans to provide input on the Vision &amp; Goals Statement development and approval; Members of the public may also provide public comment during Task Force Meetings #5, 6, and 7</a:t>
              </a:r>
              <a:endParaRPr lang="en-US" sz="1400">
                <a:solidFill>
                  <a:schemeClr val="tx1"/>
                </a:solidFill>
                <a:cs typeface="Calibri"/>
              </a:endParaRPr>
            </a:p>
          </p:txBody>
        </p:sp>
        <p:cxnSp>
          <p:nvCxnSpPr>
            <p:cNvPr id="71" name="Straight Connector 70">
              <a:extLst>
                <a:ext uri="{FF2B5EF4-FFF2-40B4-BE49-F238E27FC236}">
                  <a16:creationId xmlns:a16="http://schemas.microsoft.com/office/drawing/2014/main" id="{B95B8FC3-29E2-498B-B458-84B4651FAD4A}"/>
                </a:ext>
              </a:extLst>
            </p:cNvPr>
            <p:cNvCxnSpPr>
              <a:cxnSpLocks/>
            </p:cNvCxnSpPr>
            <p:nvPr/>
          </p:nvCxnSpPr>
          <p:spPr>
            <a:xfrm>
              <a:off x="8237371" y="3594072"/>
              <a:ext cx="1" cy="20760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1052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2061494"/>
            <a:ext cx="12185618" cy="1523494"/>
          </a:xfrm>
          <a:prstGeom prst="rect">
            <a:avLst/>
          </a:prstGeom>
          <a:solidFill>
            <a:srgbClr val="00B4BD"/>
          </a:solidFill>
        </p:spPr>
        <p:txBody>
          <a:bodyPr wrap="square" lIns="91440" tIns="45720" rIns="91440" bIns="45720" rtlCol="0" anchor="t">
            <a:spAutoFit/>
          </a:bodyPr>
          <a:lstStyle/>
          <a:p>
            <a:pPr algn="ctr">
              <a:spcAft>
                <a:spcPts val="600"/>
              </a:spcAft>
            </a:pPr>
            <a:r>
              <a:rPr lang="en-US" sz="4400" b="1">
                <a:solidFill>
                  <a:schemeClr val="bg1"/>
                </a:solidFill>
                <a:cs typeface="Calibri"/>
              </a:rPr>
              <a:t>Agenda Item #3:</a:t>
            </a:r>
          </a:p>
          <a:p>
            <a:pPr algn="ctr">
              <a:spcAft>
                <a:spcPts val="600"/>
              </a:spcAft>
            </a:pPr>
            <a:r>
              <a:rPr lang="en-US" sz="4400" b="1">
                <a:solidFill>
                  <a:schemeClr val="bg1"/>
                </a:solidFill>
                <a:cs typeface="Calibri"/>
              </a:rPr>
              <a:t>Grant Funding Opportunities</a:t>
            </a:r>
          </a:p>
        </p:txBody>
      </p:sp>
    </p:spTree>
    <p:extLst>
      <p:ext uri="{BB962C8B-B14F-4D97-AF65-F5344CB8AC3E}">
        <p14:creationId xmlns:p14="http://schemas.microsoft.com/office/powerpoint/2010/main" val="2973173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Grant Funding Opportunities:  Speakers</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27</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1137292" y="1394436"/>
            <a:ext cx="5076123" cy="826847"/>
            <a:chOff x="6754399" y="464186"/>
            <a:chExt cx="4550983" cy="566788"/>
          </a:xfrm>
        </p:grpSpPr>
        <p:sp>
          <p:nvSpPr>
            <p:cNvPr id="8" name="TextBox 7">
              <a:extLst>
                <a:ext uri="{FF2B5EF4-FFF2-40B4-BE49-F238E27FC236}">
                  <a16:creationId xmlns:a16="http://schemas.microsoft.com/office/drawing/2014/main" id="{C9D4065A-4268-442F-86C5-4FC39ED4E38B}"/>
                </a:ext>
              </a:extLst>
            </p:cNvPr>
            <p:cNvSpPr txBox="1"/>
            <p:nvPr/>
          </p:nvSpPr>
          <p:spPr>
            <a:xfrm>
              <a:off x="6754401" y="464186"/>
              <a:ext cx="3570333" cy="316463"/>
            </a:xfrm>
            <a:prstGeom prst="rect">
              <a:avLst/>
            </a:prstGeom>
            <a:noFill/>
          </p:spPr>
          <p:txBody>
            <a:bodyPr wrap="square" rtlCol="0">
              <a:spAutoFit/>
            </a:bodyPr>
            <a:lstStyle/>
            <a:p>
              <a:r>
                <a:rPr lang="en-US" sz="2400" b="1"/>
                <a:t>Speaker 1</a:t>
              </a:r>
            </a:p>
          </p:txBody>
        </p:sp>
        <p:sp>
          <p:nvSpPr>
            <p:cNvPr id="9" name="TextBox 8">
              <a:extLst>
                <a:ext uri="{FF2B5EF4-FFF2-40B4-BE49-F238E27FC236}">
                  <a16:creationId xmlns:a16="http://schemas.microsoft.com/office/drawing/2014/main" id="{59D4D7D0-BE5F-495B-AE30-C6BBEBAAC72D}"/>
                </a:ext>
              </a:extLst>
            </p:cNvPr>
            <p:cNvSpPr txBox="1"/>
            <p:nvPr/>
          </p:nvSpPr>
          <p:spPr>
            <a:xfrm>
              <a:off x="6754399" y="756706"/>
              <a:ext cx="4550983" cy="274268"/>
            </a:xfrm>
            <a:prstGeom prst="rect">
              <a:avLst/>
            </a:prstGeom>
            <a:noFill/>
          </p:spPr>
          <p:txBody>
            <a:bodyPr wrap="square" rtlCol="0">
              <a:spAutoFit/>
            </a:bodyPr>
            <a:lstStyle/>
            <a:p>
              <a:r>
                <a:rPr lang="en-US" sz="2000">
                  <a:cs typeface="Arial" panose="020B0604020202020204" pitchFamily="34" charset="0"/>
                </a:rPr>
                <a:t>Title</a:t>
              </a:r>
            </a:p>
          </p:txBody>
        </p:sp>
      </p:grpSp>
      <p:sp>
        <p:nvSpPr>
          <p:cNvPr id="12" name="TextBox 11">
            <a:extLst>
              <a:ext uri="{FF2B5EF4-FFF2-40B4-BE49-F238E27FC236}">
                <a16:creationId xmlns:a16="http://schemas.microsoft.com/office/drawing/2014/main" id="{36700D48-36D7-4E82-BE95-CA61641FE98C}"/>
              </a:ext>
            </a:extLst>
          </p:cNvPr>
          <p:cNvSpPr txBox="1"/>
          <p:nvPr/>
        </p:nvSpPr>
        <p:spPr>
          <a:xfrm>
            <a:off x="1137292" y="2137282"/>
            <a:ext cx="5420507" cy="400110"/>
          </a:xfrm>
          <a:prstGeom prst="rect">
            <a:avLst/>
          </a:prstGeom>
          <a:noFill/>
        </p:spPr>
        <p:txBody>
          <a:bodyPr wrap="square" rtlCol="0">
            <a:spAutoFit/>
          </a:bodyPr>
          <a:lstStyle/>
          <a:p>
            <a:r>
              <a:rPr lang="en-US" sz="2000">
                <a:cs typeface="Arial" panose="020B0604020202020204" pitchFamily="34" charset="0"/>
              </a:rPr>
              <a:t>U. S. Environmental Protection Agency – Region 9</a:t>
            </a:r>
          </a:p>
        </p:txBody>
      </p:sp>
      <p:grpSp>
        <p:nvGrpSpPr>
          <p:cNvPr id="17" name="Group 16">
            <a:extLst>
              <a:ext uri="{FF2B5EF4-FFF2-40B4-BE49-F238E27FC236}">
                <a16:creationId xmlns:a16="http://schemas.microsoft.com/office/drawing/2014/main" id="{1FDACD99-6474-4D7C-9267-37168C332BBE}"/>
              </a:ext>
            </a:extLst>
          </p:cNvPr>
          <p:cNvGrpSpPr/>
          <p:nvPr/>
        </p:nvGrpSpPr>
        <p:grpSpPr>
          <a:xfrm>
            <a:off x="1137295" y="3018661"/>
            <a:ext cx="5102702" cy="821056"/>
            <a:chOff x="6730569" y="361939"/>
            <a:chExt cx="4574812" cy="562819"/>
          </a:xfrm>
        </p:grpSpPr>
        <p:sp>
          <p:nvSpPr>
            <p:cNvPr id="18" name="TextBox 17">
              <a:extLst>
                <a:ext uri="{FF2B5EF4-FFF2-40B4-BE49-F238E27FC236}">
                  <a16:creationId xmlns:a16="http://schemas.microsoft.com/office/drawing/2014/main" id="{21913325-1605-48BA-B843-6ED842A6A0EF}"/>
                </a:ext>
              </a:extLst>
            </p:cNvPr>
            <p:cNvSpPr txBox="1"/>
            <p:nvPr/>
          </p:nvSpPr>
          <p:spPr>
            <a:xfrm>
              <a:off x="6730569" y="361939"/>
              <a:ext cx="3570333" cy="316463"/>
            </a:xfrm>
            <a:prstGeom prst="rect">
              <a:avLst/>
            </a:prstGeom>
            <a:noFill/>
          </p:spPr>
          <p:txBody>
            <a:bodyPr wrap="square" rtlCol="0">
              <a:spAutoFit/>
            </a:bodyPr>
            <a:lstStyle/>
            <a:p>
              <a:r>
                <a:rPr lang="en-US" sz="2400" b="1"/>
                <a:t>Speaker 2</a:t>
              </a:r>
            </a:p>
          </p:txBody>
        </p:sp>
        <p:sp>
          <p:nvSpPr>
            <p:cNvPr id="19" name="TextBox 18">
              <a:extLst>
                <a:ext uri="{FF2B5EF4-FFF2-40B4-BE49-F238E27FC236}">
                  <a16:creationId xmlns:a16="http://schemas.microsoft.com/office/drawing/2014/main" id="{925F1322-1D4E-42CE-837D-CFCA15439854}"/>
                </a:ext>
              </a:extLst>
            </p:cNvPr>
            <p:cNvSpPr txBox="1"/>
            <p:nvPr/>
          </p:nvSpPr>
          <p:spPr>
            <a:xfrm>
              <a:off x="6754398" y="650490"/>
              <a:ext cx="4550983" cy="274268"/>
            </a:xfrm>
            <a:prstGeom prst="rect">
              <a:avLst/>
            </a:prstGeom>
            <a:noFill/>
          </p:spPr>
          <p:txBody>
            <a:bodyPr wrap="square" rtlCol="0">
              <a:spAutoFit/>
            </a:bodyPr>
            <a:lstStyle/>
            <a:p>
              <a:r>
                <a:rPr lang="en-US" sz="2000">
                  <a:cs typeface="Arial" panose="020B0604020202020204" pitchFamily="34" charset="0"/>
                </a:rPr>
                <a:t>Title</a:t>
              </a:r>
            </a:p>
          </p:txBody>
        </p:sp>
      </p:grpSp>
      <p:sp>
        <p:nvSpPr>
          <p:cNvPr id="20" name="TextBox 19">
            <a:extLst>
              <a:ext uri="{FF2B5EF4-FFF2-40B4-BE49-F238E27FC236}">
                <a16:creationId xmlns:a16="http://schemas.microsoft.com/office/drawing/2014/main" id="{6476FB61-7296-47CF-AA64-3A9BC2839EC8}"/>
              </a:ext>
            </a:extLst>
          </p:cNvPr>
          <p:cNvSpPr txBox="1"/>
          <p:nvPr/>
        </p:nvSpPr>
        <p:spPr>
          <a:xfrm>
            <a:off x="1163874" y="3733719"/>
            <a:ext cx="5420507" cy="400110"/>
          </a:xfrm>
          <a:prstGeom prst="rect">
            <a:avLst/>
          </a:prstGeom>
          <a:noFill/>
        </p:spPr>
        <p:txBody>
          <a:bodyPr wrap="square" rtlCol="0">
            <a:spAutoFit/>
          </a:bodyPr>
          <a:lstStyle/>
          <a:p>
            <a:r>
              <a:rPr lang="en-US" sz="2000">
                <a:cs typeface="Arial" panose="020B0604020202020204" pitchFamily="34" charset="0"/>
              </a:rPr>
              <a:t>California Department of Transportation</a:t>
            </a:r>
          </a:p>
        </p:txBody>
      </p:sp>
      <p:grpSp>
        <p:nvGrpSpPr>
          <p:cNvPr id="13" name="Group 12">
            <a:extLst>
              <a:ext uri="{FF2B5EF4-FFF2-40B4-BE49-F238E27FC236}">
                <a16:creationId xmlns:a16="http://schemas.microsoft.com/office/drawing/2014/main" id="{55A422C5-1442-40BE-9A4B-779FDF29D938}"/>
              </a:ext>
            </a:extLst>
          </p:cNvPr>
          <p:cNvGrpSpPr/>
          <p:nvPr/>
        </p:nvGrpSpPr>
        <p:grpSpPr>
          <a:xfrm>
            <a:off x="1163874" y="4593816"/>
            <a:ext cx="5076123" cy="731847"/>
            <a:chOff x="6754399" y="464186"/>
            <a:chExt cx="4550983" cy="501668"/>
          </a:xfrm>
        </p:grpSpPr>
        <p:sp>
          <p:nvSpPr>
            <p:cNvPr id="14" name="TextBox 13">
              <a:extLst>
                <a:ext uri="{FF2B5EF4-FFF2-40B4-BE49-F238E27FC236}">
                  <a16:creationId xmlns:a16="http://schemas.microsoft.com/office/drawing/2014/main" id="{557A9A71-1434-485B-ABB4-931DCF8F34FE}"/>
                </a:ext>
              </a:extLst>
            </p:cNvPr>
            <p:cNvSpPr txBox="1"/>
            <p:nvPr/>
          </p:nvSpPr>
          <p:spPr>
            <a:xfrm>
              <a:off x="6754401" y="464186"/>
              <a:ext cx="3570333" cy="316463"/>
            </a:xfrm>
            <a:prstGeom prst="rect">
              <a:avLst/>
            </a:prstGeom>
            <a:noFill/>
          </p:spPr>
          <p:txBody>
            <a:bodyPr wrap="square" rtlCol="0">
              <a:spAutoFit/>
            </a:bodyPr>
            <a:lstStyle/>
            <a:p>
              <a:r>
                <a:rPr lang="en-US" sz="2400" b="1"/>
                <a:t>Speaker 3</a:t>
              </a:r>
            </a:p>
          </p:txBody>
        </p:sp>
        <p:sp>
          <p:nvSpPr>
            <p:cNvPr id="15" name="TextBox 14">
              <a:extLst>
                <a:ext uri="{FF2B5EF4-FFF2-40B4-BE49-F238E27FC236}">
                  <a16:creationId xmlns:a16="http://schemas.microsoft.com/office/drawing/2014/main" id="{83CA73A1-3C0B-4A7B-AC5B-00C1E9C36782}"/>
                </a:ext>
              </a:extLst>
            </p:cNvPr>
            <p:cNvSpPr txBox="1"/>
            <p:nvPr/>
          </p:nvSpPr>
          <p:spPr>
            <a:xfrm>
              <a:off x="6754399" y="691586"/>
              <a:ext cx="4550983" cy="274268"/>
            </a:xfrm>
            <a:prstGeom prst="rect">
              <a:avLst/>
            </a:prstGeom>
            <a:noFill/>
          </p:spPr>
          <p:txBody>
            <a:bodyPr wrap="square" rtlCol="0">
              <a:spAutoFit/>
            </a:bodyPr>
            <a:lstStyle/>
            <a:p>
              <a:r>
                <a:rPr lang="en-US" sz="2000">
                  <a:cs typeface="Arial" panose="020B0604020202020204" pitchFamily="34" charset="0"/>
                </a:rPr>
                <a:t>Title</a:t>
              </a:r>
            </a:p>
          </p:txBody>
        </p:sp>
      </p:grpSp>
      <p:sp>
        <p:nvSpPr>
          <p:cNvPr id="16" name="TextBox 15">
            <a:extLst>
              <a:ext uri="{FF2B5EF4-FFF2-40B4-BE49-F238E27FC236}">
                <a16:creationId xmlns:a16="http://schemas.microsoft.com/office/drawing/2014/main" id="{D14B4D1E-9BE9-412D-8103-945CF10F163E}"/>
              </a:ext>
            </a:extLst>
          </p:cNvPr>
          <p:cNvSpPr txBox="1"/>
          <p:nvPr/>
        </p:nvSpPr>
        <p:spPr>
          <a:xfrm>
            <a:off x="1163874" y="5244526"/>
            <a:ext cx="5420507" cy="400110"/>
          </a:xfrm>
          <a:prstGeom prst="rect">
            <a:avLst/>
          </a:prstGeom>
          <a:noFill/>
        </p:spPr>
        <p:txBody>
          <a:bodyPr wrap="square" rtlCol="0">
            <a:spAutoFit/>
          </a:bodyPr>
          <a:lstStyle/>
          <a:p>
            <a:r>
              <a:rPr lang="en-US" sz="2000">
                <a:cs typeface="Arial" panose="020B0604020202020204" pitchFamily="34" charset="0"/>
              </a:rPr>
              <a:t>California Air Resources Board</a:t>
            </a:r>
          </a:p>
        </p:txBody>
      </p:sp>
    </p:spTree>
    <p:extLst>
      <p:ext uri="{BB962C8B-B14F-4D97-AF65-F5344CB8AC3E}">
        <p14:creationId xmlns:p14="http://schemas.microsoft.com/office/powerpoint/2010/main" val="1628113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00383"/>
          </a:xfrm>
          <a:prstGeom prst="rect">
            <a:avLst/>
          </a:prstGeom>
          <a:solidFill>
            <a:srgbClr val="00B4BD"/>
          </a:solidFill>
        </p:spPr>
        <p:txBody>
          <a:bodyPr wrap="square" lIns="91440" tIns="45720" rIns="91440" bIns="45720" rtlCol="0" anchor="t">
            <a:spAutoFit/>
          </a:bodyPr>
          <a:lstStyle/>
          <a:p>
            <a:pPr algn="ctr">
              <a:spcAft>
                <a:spcPts val="600"/>
              </a:spcAft>
            </a:pPr>
            <a:r>
              <a:rPr lang="en-US" sz="4000" b="1">
                <a:solidFill>
                  <a:schemeClr val="bg1"/>
                </a:solidFill>
                <a:cs typeface="Calibri"/>
              </a:rPr>
              <a:t>Perspective from </a:t>
            </a:r>
          </a:p>
          <a:p>
            <a:pPr algn="ctr">
              <a:spcAft>
                <a:spcPts val="600"/>
              </a:spcAft>
            </a:pPr>
            <a:r>
              <a:rPr lang="en-US" sz="4000" b="1">
                <a:solidFill>
                  <a:schemeClr val="bg1"/>
                </a:solidFill>
                <a:cs typeface="Calibri"/>
              </a:rPr>
              <a:t>South Coast Air Quality Management District</a:t>
            </a:r>
          </a:p>
        </p:txBody>
      </p:sp>
    </p:spTree>
    <p:extLst>
      <p:ext uri="{BB962C8B-B14F-4D97-AF65-F5344CB8AC3E}">
        <p14:creationId xmlns:p14="http://schemas.microsoft.com/office/powerpoint/2010/main" val="958250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Speakers</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29</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4566641" y="1695086"/>
            <a:ext cx="7059303" cy="1094550"/>
            <a:chOff x="6754400" y="464186"/>
            <a:chExt cx="5317551" cy="490970"/>
          </a:xfrm>
        </p:grpSpPr>
        <p:sp>
          <p:nvSpPr>
            <p:cNvPr id="8" name="TextBox 7">
              <a:extLst>
                <a:ext uri="{FF2B5EF4-FFF2-40B4-BE49-F238E27FC236}">
                  <a16:creationId xmlns:a16="http://schemas.microsoft.com/office/drawing/2014/main" id="{C9D4065A-4268-442F-86C5-4FC39ED4E38B}"/>
                </a:ext>
              </a:extLst>
            </p:cNvPr>
            <p:cNvSpPr txBox="1"/>
            <p:nvPr/>
          </p:nvSpPr>
          <p:spPr>
            <a:xfrm>
              <a:off x="6754401" y="464186"/>
              <a:ext cx="3570333" cy="316463"/>
            </a:xfrm>
            <a:prstGeom prst="rect">
              <a:avLst/>
            </a:prstGeom>
            <a:noFill/>
          </p:spPr>
          <p:txBody>
            <a:bodyPr wrap="square" rtlCol="0">
              <a:spAutoFit/>
            </a:bodyPr>
            <a:lstStyle/>
            <a:p>
              <a:r>
                <a:rPr lang="en-US" sz="2400" b="1"/>
                <a:t>Dr. Matt Miyasato</a:t>
              </a:r>
            </a:p>
          </p:txBody>
        </p:sp>
        <p:sp>
          <p:nvSpPr>
            <p:cNvPr id="9" name="TextBox 8">
              <a:extLst>
                <a:ext uri="{FF2B5EF4-FFF2-40B4-BE49-F238E27FC236}">
                  <a16:creationId xmlns:a16="http://schemas.microsoft.com/office/drawing/2014/main" id="{59D4D7D0-BE5F-495B-AE30-C6BBEBAAC72D}"/>
                </a:ext>
              </a:extLst>
            </p:cNvPr>
            <p:cNvSpPr txBox="1"/>
            <p:nvPr/>
          </p:nvSpPr>
          <p:spPr>
            <a:xfrm>
              <a:off x="6754400" y="637627"/>
              <a:ext cx="5317551" cy="317529"/>
            </a:xfrm>
            <a:prstGeom prst="rect">
              <a:avLst/>
            </a:prstGeom>
            <a:noFill/>
          </p:spPr>
          <p:txBody>
            <a:bodyPr wrap="square" rtlCol="0">
              <a:spAutoFit/>
            </a:bodyPr>
            <a:lstStyle/>
            <a:p>
              <a:r>
                <a:rPr lang="en-US" sz="2000">
                  <a:cs typeface="Arial" panose="020B0604020202020204" pitchFamily="34" charset="0"/>
                </a:rPr>
                <a:t>Deputy Executive Officer, Science &amp; Technology Advancement</a:t>
              </a:r>
            </a:p>
          </p:txBody>
        </p:sp>
      </p:grpSp>
      <p:grpSp>
        <p:nvGrpSpPr>
          <p:cNvPr id="6" name="Group 5">
            <a:extLst>
              <a:ext uri="{FF2B5EF4-FFF2-40B4-BE49-F238E27FC236}">
                <a16:creationId xmlns:a16="http://schemas.microsoft.com/office/drawing/2014/main" id="{A3DCE69E-5562-4195-B71E-EDA4EFE7FCAD}"/>
              </a:ext>
            </a:extLst>
          </p:cNvPr>
          <p:cNvGrpSpPr/>
          <p:nvPr/>
        </p:nvGrpSpPr>
        <p:grpSpPr>
          <a:xfrm>
            <a:off x="4566641" y="4279836"/>
            <a:ext cx="5931146" cy="1061784"/>
            <a:chOff x="3988584" y="4900861"/>
            <a:chExt cx="4550983" cy="1061784"/>
          </a:xfrm>
        </p:grpSpPr>
        <p:sp>
          <p:nvSpPr>
            <p:cNvPr id="14" name="TextBox 13">
              <a:extLst>
                <a:ext uri="{FF2B5EF4-FFF2-40B4-BE49-F238E27FC236}">
                  <a16:creationId xmlns:a16="http://schemas.microsoft.com/office/drawing/2014/main" id="{49A9458A-D6CA-4184-B218-DCEA3BB85DB5}"/>
                </a:ext>
              </a:extLst>
            </p:cNvPr>
            <p:cNvSpPr txBox="1"/>
            <p:nvPr/>
          </p:nvSpPr>
          <p:spPr>
            <a:xfrm>
              <a:off x="3988585" y="4900861"/>
              <a:ext cx="3570333" cy="830997"/>
            </a:xfrm>
            <a:prstGeom prst="rect">
              <a:avLst/>
            </a:prstGeom>
            <a:noFill/>
          </p:spPr>
          <p:txBody>
            <a:bodyPr wrap="square" rtlCol="0">
              <a:spAutoFit/>
            </a:bodyPr>
            <a:lstStyle/>
            <a:p>
              <a:r>
                <a:rPr lang="en-US" sz="2400" b="1"/>
                <a:t>Sarah Rees</a:t>
              </a:r>
            </a:p>
            <a:p>
              <a:endParaRPr lang="en-US" sz="2400" b="1"/>
            </a:p>
          </p:txBody>
        </p:sp>
        <p:sp>
          <p:nvSpPr>
            <p:cNvPr id="15" name="TextBox 14">
              <a:extLst>
                <a:ext uri="{FF2B5EF4-FFF2-40B4-BE49-F238E27FC236}">
                  <a16:creationId xmlns:a16="http://schemas.microsoft.com/office/drawing/2014/main" id="{996A5624-F08B-4712-B267-EE192E39CF50}"/>
                </a:ext>
              </a:extLst>
            </p:cNvPr>
            <p:cNvSpPr txBox="1"/>
            <p:nvPr/>
          </p:nvSpPr>
          <p:spPr>
            <a:xfrm>
              <a:off x="3988584" y="5254759"/>
              <a:ext cx="4550983" cy="707886"/>
            </a:xfrm>
            <a:prstGeom prst="rect">
              <a:avLst/>
            </a:prstGeom>
            <a:noFill/>
          </p:spPr>
          <p:txBody>
            <a:bodyPr wrap="square" lIns="91440" tIns="45720" rIns="91440" bIns="45720" rtlCol="0" anchor="t">
              <a:spAutoFit/>
            </a:bodyPr>
            <a:lstStyle/>
            <a:p>
              <a:r>
                <a:rPr lang="en-US" sz="2000">
                  <a:cs typeface="Arial" panose="020B0604020202020204" pitchFamily="34" charset="0"/>
                </a:rPr>
                <a:t>Deputy Executive Officer</a:t>
              </a:r>
            </a:p>
            <a:p>
              <a:r>
                <a:rPr lang="en-US" sz="2000">
                  <a:cs typeface="Arial" panose="020B0604020202020204" pitchFamily="34" charset="0"/>
                </a:rPr>
                <a:t>South Coast Air Quality Management District</a:t>
              </a:r>
            </a:p>
          </p:txBody>
        </p:sp>
      </p:grpSp>
      <p:sp>
        <p:nvSpPr>
          <p:cNvPr id="12" name="TextBox 11">
            <a:extLst>
              <a:ext uri="{FF2B5EF4-FFF2-40B4-BE49-F238E27FC236}">
                <a16:creationId xmlns:a16="http://schemas.microsoft.com/office/drawing/2014/main" id="{36700D48-36D7-4E82-BE95-CA61641FE98C}"/>
              </a:ext>
            </a:extLst>
          </p:cNvPr>
          <p:cNvSpPr txBox="1"/>
          <p:nvPr/>
        </p:nvSpPr>
        <p:spPr>
          <a:xfrm>
            <a:off x="4566640" y="2395062"/>
            <a:ext cx="6750543" cy="400110"/>
          </a:xfrm>
          <a:prstGeom prst="rect">
            <a:avLst/>
          </a:prstGeom>
          <a:noFill/>
        </p:spPr>
        <p:txBody>
          <a:bodyPr wrap="square" rtlCol="0">
            <a:spAutoFit/>
          </a:bodyPr>
          <a:lstStyle/>
          <a:p>
            <a:r>
              <a:rPr lang="en-US" sz="2000">
                <a:cs typeface="Arial" panose="020B0604020202020204" pitchFamily="34" charset="0"/>
              </a:rPr>
              <a:t>South Coast Air Quality Management District</a:t>
            </a:r>
          </a:p>
        </p:txBody>
      </p:sp>
      <p:pic>
        <p:nvPicPr>
          <p:cNvPr id="1026" name="Picture 2" descr="Profile photo of Sarah Rees">
            <a:extLst>
              <a:ext uri="{FF2B5EF4-FFF2-40B4-BE49-F238E27FC236}">
                <a16:creationId xmlns:a16="http://schemas.microsoft.com/office/drawing/2014/main" id="{9F89362B-FF57-4E29-83F6-B0DEAB4FA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905" y="3830596"/>
            <a:ext cx="1910104" cy="1910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tt Miyasato">
            <a:extLst>
              <a:ext uri="{FF2B5EF4-FFF2-40B4-BE49-F238E27FC236}">
                <a16:creationId xmlns:a16="http://schemas.microsoft.com/office/drawing/2014/main" id="{64FC8A34-320B-4FEF-8551-CA7D9C9DB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2169" y="1293822"/>
            <a:ext cx="1787896" cy="220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750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Task Force </a:t>
            </a:r>
            <a:r>
              <a:rPr lang="en-US" sz="3600"/>
              <a:t>Member</a:t>
            </a:r>
            <a:r>
              <a:rPr lang="en-US"/>
              <a:t> Identification</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3</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420958" y="1016555"/>
            <a:ext cx="11350083" cy="369332"/>
          </a:xfrm>
          <a:prstGeom prst="rect">
            <a:avLst/>
          </a:prstGeom>
          <a:noFill/>
        </p:spPr>
        <p:txBody>
          <a:bodyPr wrap="square" lIns="91440" tIns="45720" rIns="91440" bIns="45720" rtlCol="0" anchor="t">
            <a:spAutoFit/>
          </a:bodyPr>
          <a:lstStyle/>
          <a:p>
            <a:pPr defTabSz="914400">
              <a:lnSpc>
                <a:spcPct val="90000"/>
              </a:lnSpc>
              <a:spcBef>
                <a:spcPts val="1000"/>
              </a:spcBef>
              <a:buSzPct val="90000"/>
            </a:pPr>
            <a:r>
              <a:rPr lang="en-US" sz="2000" b="1" i="1"/>
              <a:t>Task Force Members, please change your Zoom screen name to include:   </a:t>
            </a:r>
            <a:r>
              <a:rPr lang="en-US" sz="2000">
                <a:cs typeface="Calibri"/>
              </a:rPr>
              <a:t>Name and Organization Name</a:t>
            </a: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386262" y="1385887"/>
            <a:ext cx="2533650" cy="2390775"/>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110182" y="4279477"/>
            <a:ext cx="2990705" cy="2259435"/>
          </a:xfrm>
          <a:prstGeom prst="rect">
            <a:avLst/>
          </a:prstGeom>
        </p:spPr>
      </p:pic>
    </p:spTree>
    <p:extLst>
      <p:ext uri="{BB962C8B-B14F-4D97-AF65-F5344CB8AC3E}">
        <p14:creationId xmlns:p14="http://schemas.microsoft.com/office/powerpoint/2010/main" val="3628326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See the source image">
            <a:extLst>
              <a:ext uri="{FF2B5EF4-FFF2-40B4-BE49-F238E27FC236}">
                <a16:creationId xmlns:a16="http://schemas.microsoft.com/office/drawing/2014/main" id="{B6640508-115E-4DE1-BE7E-7BB1AC832B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8">
            <a:extLst>
              <a:ext uri="{FF2B5EF4-FFF2-40B4-BE49-F238E27FC236}">
                <a16:creationId xmlns:a16="http://schemas.microsoft.com/office/drawing/2014/main" id="{AEC376A5-0C70-4926-89B6-F1C5CC678CBD}"/>
              </a:ext>
            </a:extLst>
          </p:cNvPr>
          <p:cNvSpPr>
            <a:spLocks noGrp="1"/>
          </p:cNvSpPr>
          <p:nvPr>
            <p:ph type="body" sz="quarter" idx="14"/>
          </p:nvPr>
        </p:nvSpPr>
        <p:spPr>
          <a:xfrm>
            <a:off x="1371598" y="5271712"/>
            <a:ext cx="9486902" cy="900487"/>
          </a:xfrm>
        </p:spPr>
        <p:txBody>
          <a:bodyPr>
            <a:normAutofit/>
          </a:bodyPr>
          <a:lstStyle/>
          <a:p>
            <a:r>
              <a:rPr lang="en-US"/>
              <a:t>I710 Clean Truck Working Group</a:t>
            </a:r>
          </a:p>
          <a:p>
            <a:r>
              <a:rPr lang="en-US"/>
              <a:t>January 25, 2022</a:t>
            </a:r>
          </a:p>
        </p:txBody>
      </p:sp>
      <p:sp>
        <p:nvSpPr>
          <p:cNvPr id="18" name="Title 17">
            <a:extLst>
              <a:ext uri="{FF2B5EF4-FFF2-40B4-BE49-F238E27FC236}">
                <a16:creationId xmlns:a16="http://schemas.microsoft.com/office/drawing/2014/main" id="{7BF0C8B7-659E-4B76-8660-EE66F7C728F3}"/>
              </a:ext>
            </a:extLst>
          </p:cNvPr>
          <p:cNvSpPr>
            <a:spLocks noGrp="1"/>
          </p:cNvSpPr>
          <p:nvPr>
            <p:ph type="title"/>
          </p:nvPr>
        </p:nvSpPr>
        <p:spPr>
          <a:xfrm>
            <a:off x="1371600" y="1371600"/>
            <a:ext cx="9486900" cy="2057400"/>
          </a:xfrm>
        </p:spPr>
        <p:txBody>
          <a:bodyPr>
            <a:normAutofit/>
          </a:bodyPr>
          <a:lstStyle/>
          <a:p>
            <a:r>
              <a:rPr lang="en-US" sz="4400">
                <a:solidFill>
                  <a:schemeClr val="tx2"/>
                </a:solidFill>
                <a:latin typeface="Aharoni" panose="02010803020104030203" pitchFamily="2" charset="-79"/>
                <a:cs typeface="Aharoni" panose="02010803020104030203" pitchFamily="2" charset="-79"/>
              </a:rPr>
              <a:t>South Coast AQMD</a:t>
            </a:r>
            <a:br>
              <a:rPr lang="en-US" sz="4400">
                <a:solidFill>
                  <a:schemeClr val="tx2"/>
                </a:solidFill>
                <a:latin typeface="Aharoni" panose="02010803020104030203" pitchFamily="2" charset="-79"/>
                <a:cs typeface="Aharoni" panose="02010803020104030203" pitchFamily="2" charset="-79"/>
              </a:rPr>
            </a:br>
            <a:r>
              <a:rPr lang="en-US" sz="4400">
                <a:solidFill>
                  <a:schemeClr val="tx2"/>
                </a:solidFill>
                <a:latin typeface="Aharoni" panose="02010803020104030203" pitchFamily="2" charset="-79"/>
                <a:cs typeface="Aharoni" panose="02010803020104030203" pitchFamily="2" charset="-79"/>
              </a:rPr>
              <a:t>Regional Air Quality</a:t>
            </a:r>
            <a:br>
              <a:rPr lang="en-US" sz="4400">
                <a:solidFill>
                  <a:schemeClr val="tx2"/>
                </a:solidFill>
                <a:latin typeface="Aharoni" panose="02010803020104030203" pitchFamily="2" charset="-79"/>
                <a:cs typeface="Aharoni" panose="02010803020104030203" pitchFamily="2" charset="-79"/>
              </a:rPr>
            </a:br>
            <a:r>
              <a:rPr lang="en-US" sz="4400">
                <a:solidFill>
                  <a:schemeClr val="tx2"/>
                </a:solidFill>
                <a:latin typeface="Aharoni" panose="02010803020104030203" pitchFamily="2" charset="-79"/>
                <a:cs typeface="Aharoni" panose="02010803020104030203" pitchFamily="2" charset="-79"/>
              </a:rPr>
              <a:t>and Call to Action</a:t>
            </a:r>
          </a:p>
        </p:txBody>
      </p:sp>
      <p:pic>
        <p:nvPicPr>
          <p:cNvPr id="20" name="Picture 19">
            <a:extLst>
              <a:ext uri="{FF2B5EF4-FFF2-40B4-BE49-F238E27FC236}">
                <a16:creationId xmlns:a16="http://schemas.microsoft.com/office/drawing/2014/main" id="{9BB3EAE4-8F51-4645-9FEA-9BA194225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09404"/>
            <a:ext cx="1515513" cy="1515513"/>
          </a:xfrm>
          <a:prstGeom prst="rect">
            <a:avLst/>
          </a:prstGeom>
        </p:spPr>
      </p:pic>
    </p:spTree>
    <p:extLst>
      <p:ext uri="{BB962C8B-B14F-4D97-AF65-F5344CB8AC3E}">
        <p14:creationId xmlns:p14="http://schemas.microsoft.com/office/powerpoint/2010/main" val="185265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descr="See the source image">
            <a:extLst>
              <a:ext uri="{FF2B5EF4-FFF2-40B4-BE49-F238E27FC236}">
                <a16:creationId xmlns:a16="http://schemas.microsoft.com/office/drawing/2014/main" id="{5C91AF56-6EC7-41B6-BEE6-787D16E26AA4}"/>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19624"/>
          <a:stretch/>
        </p:blipFill>
        <p:spPr bwMode="auto">
          <a:xfrm>
            <a:off x="0" y="0"/>
            <a:ext cx="14584618" cy="6868823"/>
          </a:xfrm>
          <a:prstGeom prst="rect">
            <a:avLst/>
          </a:prstGeom>
          <a:noFill/>
          <a:extLst>
            <a:ext uri="{909E8E84-426E-40DD-AFC4-6F175D3DCCD1}">
              <a14:hiddenFill xmlns:a14="http://schemas.microsoft.com/office/drawing/2010/main">
                <a:solidFill>
                  <a:srgbClr val="FFFFFF"/>
                </a:solidFill>
              </a14:hiddenFill>
            </a:ext>
          </a:extLst>
        </p:spPr>
      </p:pic>
      <p:sp>
        <p:nvSpPr>
          <p:cNvPr id="37" name="Title 36">
            <a:extLst>
              <a:ext uri="{FF2B5EF4-FFF2-40B4-BE49-F238E27FC236}">
                <a16:creationId xmlns:a16="http://schemas.microsoft.com/office/drawing/2014/main" id="{FDB4262B-1C09-42D6-A637-D364A3528B8B}"/>
              </a:ext>
            </a:extLst>
          </p:cNvPr>
          <p:cNvSpPr>
            <a:spLocks noGrp="1"/>
          </p:cNvSpPr>
          <p:nvPr>
            <p:ph type="title"/>
          </p:nvPr>
        </p:nvSpPr>
        <p:spPr>
          <a:xfrm>
            <a:off x="1549719" y="1849426"/>
            <a:ext cx="5106118" cy="680643"/>
          </a:xfrm>
          <a:solidFill>
            <a:srgbClr val="0070C0"/>
          </a:solidFill>
        </p:spPr>
        <p:txBody>
          <a:bodyPr>
            <a:normAutofit/>
          </a:bodyPr>
          <a:lstStyle/>
          <a:p>
            <a:r>
              <a:rPr lang="en-US" sz="3200" b="1">
                <a:solidFill>
                  <a:schemeClr val="bg1"/>
                </a:solidFill>
                <a:latin typeface="Aharoni" panose="02010803020104030203" pitchFamily="2" charset="-79"/>
                <a:cs typeface="Aharoni" panose="02010803020104030203" pitchFamily="2" charset="-79"/>
              </a:rPr>
              <a:t>OVERVIEW</a:t>
            </a:r>
          </a:p>
        </p:txBody>
      </p:sp>
      <p:sp>
        <p:nvSpPr>
          <p:cNvPr id="3" name="Text Placeholder 2">
            <a:extLst>
              <a:ext uri="{FF2B5EF4-FFF2-40B4-BE49-F238E27FC236}">
                <a16:creationId xmlns:a16="http://schemas.microsoft.com/office/drawing/2014/main" id="{5F43977A-6FCD-459E-92BB-8BD5B3EDAC89}"/>
              </a:ext>
            </a:extLst>
          </p:cNvPr>
          <p:cNvSpPr>
            <a:spLocks noGrp="1"/>
          </p:cNvSpPr>
          <p:nvPr>
            <p:ph type="body" sz="quarter" idx="16"/>
          </p:nvPr>
        </p:nvSpPr>
        <p:spPr>
          <a:xfrm>
            <a:off x="1542853" y="2475067"/>
            <a:ext cx="5112984" cy="3881283"/>
          </a:xfrm>
          <a:solidFill>
            <a:srgbClr val="0070C0"/>
          </a:solidFill>
        </p:spPr>
        <p:txBody>
          <a:bodyPr>
            <a:normAutofit/>
          </a:bodyPr>
          <a:lstStyle/>
          <a:p>
            <a:pPr marL="342900" indent="-342900" algn="l">
              <a:buFont typeface="Arial" panose="020B0604020202020204" pitchFamily="34" charset="0"/>
              <a:buChar char="•"/>
            </a:pPr>
            <a:endParaRPr lang="en-US">
              <a:solidFill>
                <a:schemeClr val="bg1"/>
              </a:solidFill>
            </a:endParaRPr>
          </a:p>
          <a:p>
            <a:pPr marL="231775" indent="-231775" algn="l">
              <a:buSzPct val="100000"/>
              <a:buFont typeface="Arial" panose="020B0604020202020204" pitchFamily="34" charset="0"/>
              <a:buChar char="•"/>
            </a:pPr>
            <a:r>
              <a:rPr lang="en-US">
                <a:solidFill>
                  <a:schemeClr val="bg1"/>
                </a:solidFill>
              </a:rPr>
              <a:t>Our regions suffer from some of the worst air quality in the country</a:t>
            </a:r>
          </a:p>
          <a:p>
            <a:pPr marL="231775" indent="-231775" algn="l">
              <a:buSzPct val="100000"/>
              <a:buFont typeface="Arial" panose="020B0604020202020204" pitchFamily="34" charset="0"/>
              <a:buChar char="•"/>
            </a:pPr>
            <a:r>
              <a:rPr lang="en-US">
                <a:solidFill>
                  <a:schemeClr val="bg1"/>
                </a:solidFill>
              </a:rPr>
              <a:t>Heavy Duty trucks are the largest source of smog-forming emissions</a:t>
            </a:r>
          </a:p>
          <a:p>
            <a:pPr marL="231775" indent="-231775" algn="l">
              <a:buSzPct val="100000"/>
              <a:buFont typeface="Arial" panose="020B0604020202020204" pitchFamily="34" charset="0"/>
              <a:buChar char="•"/>
            </a:pPr>
            <a:r>
              <a:rPr lang="en-US">
                <a:solidFill>
                  <a:schemeClr val="bg1"/>
                </a:solidFill>
              </a:rPr>
              <a:t>The technology for trucks over 90% cleaner than current trucks is available and cost-effective</a:t>
            </a:r>
          </a:p>
          <a:p>
            <a:pPr marL="231775" indent="-231775" algn="l">
              <a:buSzPct val="100000"/>
              <a:buFont typeface="Arial" panose="020B0604020202020204" pitchFamily="34" charset="0"/>
              <a:buChar char="•"/>
            </a:pPr>
            <a:r>
              <a:rPr lang="en-US">
                <a:solidFill>
                  <a:schemeClr val="bg1"/>
                </a:solidFill>
              </a:rPr>
              <a:t>Delaying deployment is causing significant health impacts</a:t>
            </a:r>
          </a:p>
          <a:p>
            <a:pPr marL="342900" indent="-342900" algn="l">
              <a:buFont typeface="Arial" panose="020B0604020202020204" pitchFamily="34" charset="0"/>
              <a:buChar char="•"/>
            </a:pPr>
            <a:endParaRPr lang="en-US"/>
          </a:p>
        </p:txBody>
      </p:sp>
      <p:sp>
        <p:nvSpPr>
          <p:cNvPr id="12" name="Slide Number Placeholder 11">
            <a:extLst>
              <a:ext uri="{FF2B5EF4-FFF2-40B4-BE49-F238E27FC236}">
                <a16:creationId xmlns:a16="http://schemas.microsoft.com/office/drawing/2014/main" id="{289AED2E-780E-464D-867D-1756DC800DA4}"/>
              </a:ext>
            </a:extLst>
          </p:cNvPr>
          <p:cNvSpPr>
            <a:spLocks noGrp="1"/>
          </p:cNvSpPr>
          <p:nvPr>
            <p:ph type="sldNum" sz="quarter" idx="12"/>
          </p:nvPr>
        </p:nvSpPr>
        <p:spPr>
          <a:xfrm>
            <a:off x="11116340" y="6356350"/>
            <a:ext cx="871868" cy="365125"/>
          </a:xfrm>
        </p:spPr>
        <p:txBody>
          <a:bodyPr/>
          <a:lstStyle/>
          <a:p>
            <a:fld id="{6613E9FD-500B-4FA6-89C3-3A998652D3A8}" type="slidenum">
              <a:rPr lang="en-US" smtClean="0"/>
              <a:pPr/>
              <a:t>31</a:t>
            </a:fld>
            <a:endParaRPr lang="en-US"/>
          </a:p>
        </p:txBody>
      </p:sp>
    </p:spTree>
    <p:extLst>
      <p:ext uri="{BB962C8B-B14F-4D97-AF65-F5344CB8AC3E}">
        <p14:creationId xmlns:p14="http://schemas.microsoft.com/office/powerpoint/2010/main" val="20103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C25A-D042-4987-97D9-F3BBAC4080B0}"/>
              </a:ext>
            </a:extLst>
          </p:cNvPr>
          <p:cNvSpPr>
            <a:spLocks noGrp="1"/>
          </p:cNvSpPr>
          <p:nvPr>
            <p:ph type="title"/>
          </p:nvPr>
        </p:nvSpPr>
        <p:spPr>
          <a:xfrm>
            <a:off x="1279525" y="743712"/>
            <a:ext cx="9582507" cy="737575"/>
          </a:xfrm>
        </p:spPr>
        <p:txBody>
          <a:bodyPr/>
          <a:lstStyle/>
          <a:p>
            <a:r>
              <a:rPr lang="en-US" b="1">
                <a:latin typeface="Aharoni" panose="02010803020104030203" pitchFamily="2" charset="-79"/>
                <a:cs typeface="Aharoni" panose="02010803020104030203" pitchFamily="2" charset="-79"/>
              </a:rPr>
              <a:t>BACKGROUND</a:t>
            </a:r>
          </a:p>
        </p:txBody>
      </p:sp>
      <p:sp>
        <p:nvSpPr>
          <p:cNvPr id="12" name="Text Placeholder 11">
            <a:extLst>
              <a:ext uri="{FF2B5EF4-FFF2-40B4-BE49-F238E27FC236}">
                <a16:creationId xmlns:a16="http://schemas.microsoft.com/office/drawing/2014/main" id="{5B0923E6-C7CD-4908-95C7-D82212F911A3}"/>
              </a:ext>
            </a:extLst>
          </p:cNvPr>
          <p:cNvSpPr>
            <a:spLocks noGrp="1"/>
          </p:cNvSpPr>
          <p:nvPr>
            <p:ph type="body" sz="quarter" idx="16"/>
          </p:nvPr>
        </p:nvSpPr>
        <p:spPr>
          <a:xfrm>
            <a:off x="1164333" y="3557052"/>
            <a:ext cx="2109922" cy="737574"/>
          </a:xfrm>
        </p:spPr>
        <p:txBody>
          <a:bodyPr>
            <a:noAutofit/>
          </a:bodyPr>
          <a:lstStyle/>
          <a:p>
            <a:r>
              <a:rPr lang="en-US" b="1"/>
              <a:t>~17 Million People</a:t>
            </a:r>
          </a:p>
        </p:txBody>
      </p:sp>
      <p:sp>
        <p:nvSpPr>
          <p:cNvPr id="14" name="Text Placeholder 13">
            <a:extLst>
              <a:ext uri="{FF2B5EF4-FFF2-40B4-BE49-F238E27FC236}">
                <a16:creationId xmlns:a16="http://schemas.microsoft.com/office/drawing/2014/main" id="{F81628C7-687F-4EB0-8DDF-B5F78105822B}"/>
              </a:ext>
            </a:extLst>
          </p:cNvPr>
          <p:cNvSpPr>
            <a:spLocks noGrp="1"/>
          </p:cNvSpPr>
          <p:nvPr>
            <p:ph type="body" sz="quarter" idx="17"/>
          </p:nvPr>
        </p:nvSpPr>
        <p:spPr>
          <a:xfrm>
            <a:off x="1228459" y="4375945"/>
            <a:ext cx="2011363" cy="1497520"/>
          </a:xfrm>
        </p:spPr>
        <p:txBody>
          <a:bodyPr>
            <a:normAutofit/>
          </a:bodyPr>
          <a:lstStyle/>
          <a:p>
            <a:r>
              <a:rPr lang="en-US" b="1"/>
              <a:t>Our jurisdiction would be 5th largest state after New York.</a:t>
            </a:r>
            <a:endParaRPr lang="en-US" b="1" baseline="30000"/>
          </a:p>
        </p:txBody>
      </p:sp>
      <p:sp>
        <p:nvSpPr>
          <p:cNvPr id="3" name="Content Placeholder 2">
            <a:extLst>
              <a:ext uri="{FF2B5EF4-FFF2-40B4-BE49-F238E27FC236}">
                <a16:creationId xmlns:a16="http://schemas.microsoft.com/office/drawing/2014/main" id="{C0EBD98D-1D9A-4397-ABA0-43A5B5AF7DC1}"/>
              </a:ext>
            </a:extLst>
          </p:cNvPr>
          <p:cNvSpPr>
            <a:spLocks noGrp="1"/>
          </p:cNvSpPr>
          <p:nvPr>
            <p:ph type="body" sz="quarter" idx="14"/>
          </p:nvPr>
        </p:nvSpPr>
        <p:spPr>
          <a:xfrm>
            <a:off x="3639148" y="3659348"/>
            <a:ext cx="2343150" cy="545126"/>
          </a:xfrm>
        </p:spPr>
        <p:txBody>
          <a:bodyPr anchor="ctr">
            <a:noAutofit/>
          </a:bodyPr>
          <a:lstStyle/>
          <a:p>
            <a:r>
              <a:rPr lang="en-US" b="1"/>
              <a:t>Environmental Justice</a:t>
            </a:r>
          </a:p>
        </p:txBody>
      </p:sp>
      <p:sp>
        <p:nvSpPr>
          <p:cNvPr id="10" name="Text Placeholder 9">
            <a:extLst>
              <a:ext uri="{FF2B5EF4-FFF2-40B4-BE49-F238E27FC236}">
                <a16:creationId xmlns:a16="http://schemas.microsoft.com/office/drawing/2014/main" id="{1E3E8865-FD00-4669-AAA3-6C0F63E63E51}"/>
              </a:ext>
            </a:extLst>
          </p:cNvPr>
          <p:cNvSpPr>
            <a:spLocks noGrp="1"/>
          </p:cNvSpPr>
          <p:nvPr>
            <p:ph type="body" sz="quarter" idx="15"/>
          </p:nvPr>
        </p:nvSpPr>
        <p:spPr>
          <a:xfrm>
            <a:off x="3686984" y="4359844"/>
            <a:ext cx="2295314" cy="1445670"/>
          </a:xfrm>
        </p:spPr>
        <p:txBody>
          <a:bodyPr>
            <a:normAutofit/>
          </a:bodyPr>
          <a:lstStyle/>
          <a:p>
            <a:r>
              <a:rPr lang="en-US" b="1"/>
              <a:t>Nearly 67% of CA EJ population lives in South Coast region. </a:t>
            </a:r>
          </a:p>
        </p:txBody>
      </p:sp>
      <p:sp>
        <p:nvSpPr>
          <p:cNvPr id="16" name="Text Placeholder 15">
            <a:extLst>
              <a:ext uri="{FF2B5EF4-FFF2-40B4-BE49-F238E27FC236}">
                <a16:creationId xmlns:a16="http://schemas.microsoft.com/office/drawing/2014/main" id="{13CB3448-ACC1-4B05-AA89-D8228B1F784D}"/>
              </a:ext>
            </a:extLst>
          </p:cNvPr>
          <p:cNvSpPr>
            <a:spLocks noGrp="1"/>
          </p:cNvSpPr>
          <p:nvPr>
            <p:ph type="body" sz="quarter" idx="18"/>
          </p:nvPr>
        </p:nvSpPr>
        <p:spPr>
          <a:xfrm>
            <a:off x="6332269" y="3533690"/>
            <a:ext cx="2011363" cy="545126"/>
          </a:xfrm>
        </p:spPr>
        <p:txBody>
          <a:bodyPr/>
          <a:lstStyle/>
          <a:p>
            <a:r>
              <a:rPr lang="en-US" b="1"/>
              <a:t>Economy</a:t>
            </a:r>
          </a:p>
        </p:txBody>
      </p:sp>
      <p:sp>
        <p:nvSpPr>
          <p:cNvPr id="17" name="Text Placeholder 16">
            <a:extLst>
              <a:ext uri="{FF2B5EF4-FFF2-40B4-BE49-F238E27FC236}">
                <a16:creationId xmlns:a16="http://schemas.microsoft.com/office/drawing/2014/main" id="{61D51E86-2062-45AC-9867-17E14F1FB213}"/>
              </a:ext>
            </a:extLst>
          </p:cNvPr>
          <p:cNvSpPr>
            <a:spLocks noGrp="1"/>
          </p:cNvSpPr>
          <p:nvPr>
            <p:ph type="body" sz="quarter" idx="19"/>
          </p:nvPr>
        </p:nvSpPr>
        <p:spPr>
          <a:xfrm>
            <a:off x="6299374" y="4344317"/>
            <a:ext cx="2239885" cy="1529722"/>
          </a:xfrm>
        </p:spPr>
        <p:txBody>
          <a:bodyPr>
            <a:normAutofit/>
          </a:bodyPr>
          <a:lstStyle/>
          <a:p>
            <a:r>
              <a:rPr lang="en-US" b="1"/>
              <a:t>CA’s economy is 5</a:t>
            </a:r>
            <a:r>
              <a:rPr lang="en-US" b="1" baseline="30000"/>
              <a:t>th</a:t>
            </a:r>
            <a:r>
              <a:rPr lang="en-US" b="1"/>
              <a:t> largest in the world. Southern CA Ports are the gateway to the nation.</a:t>
            </a:r>
          </a:p>
        </p:txBody>
      </p:sp>
      <p:sp>
        <p:nvSpPr>
          <p:cNvPr id="18" name="Text Placeholder 17">
            <a:extLst>
              <a:ext uri="{FF2B5EF4-FFF2-40B4-BE49-F238E27FC236}">
                <a16:creationId xmlns:a16="http://schemas.microsoft.com/office/drawing/2014/main" id="{C53651E4-E296-4B66-93C4-B1682316BC43}"/>
              </a:ext>
            </a:extLst>
          </p:cNvPr>
          <p:cNvSpPr>
            <a:spLocks noGrp="1"/>
          </p:cNvSpPr>
          <p:nvPr>
            <p:ph type="body" sz="quarter" idx="20"/>
          </p:nvPr>
        </p:nvSpPr>
        <p:spPr>
          <a:xfrm>
            <a:off x="8910427" y="3569674"/>
            <a:ext cx="2011363" cy="545126"/>
          </a:xfrm>
        </p:spPr>
        <p:txBody>
          <a:bodyPr/>
          <a:lstStyle/>
          <a:p>
            <a:r>
              <a:rPr lang="en-US" b="1"/>
              <a:t>Climate</a:t>
            </a:r>
          </a:p>
        </p:txBody>
      </p:sp>
      <p:sp>
        <p:nvSpPr>
          <p:cNvPr id="19" name="Text Placeholder 18">
            <a:extLst>
              <a:ext uri="{FF2B5EF4-FFF2-40B4-BE49-F238E27FC236}">
                <a16:creationId xmlns:a16="http://schemas.microsoft.com/office/drawing/2014/main" id="{25F740A4-657D-49C2-9C66-6BC937634603}"/>
              </a:ext>
            </a:extLst>
          </p:cNvPr>
          <p:cNvSpPr>
            <a:spLocks noGrp="1"/>
          </p:cNvSpPr>
          <p:nvPr>
            <p:ph type="body" sz="quarter" idx="21"/>
          </p:nvPr>
        </p:nvSpPr>
        <p:spPr>
          <a:xfrm>
            <a:off x="8856335" y="4359844"/>
            <a:ext cx="2239885" cy="1529722"/>
          </a:xfrm>
        </p:spPr>
        <p:txBody>
          <a:bodyPr>
            <a:normAutofit/>
          </a:bodyPr>
          <a:lstStyle/>
          <a:p>
            <a:r>
              <a:rPr lang="en-US" b="1"/>
              <a:t>Year-round fire season, drought, and heat-waves impact air quality, public health and the economy.</a:t>
            </a:r>
          </a:p>
        </p:txBody>
      </p:sp>
      <p:sp>
        <p:nvSpPr>
          <p:cNvPr id="21" name="Slide Number Placeholder 18">
            <a:extLst>
              <a:ext uri="{FF2B5EF4-FFF2-40B4-BE49-F238E27FC236}">
                <a16:creationId xmlns:a16="http://schemas.microsoft.com/office/drawing/2014/main" id="{12552C27-281E-473E-8CC4-8F42B6224148}"/>
              </a:ext>
            </a:extLst>
          </p:cNvPr>
          <p:cNvSpPr txBox="1">
            <a:spLocks/>
          </p:cNvSpPr>
          <p:nvPr/>
        </p:nvSpPr>
        <p:spPr>
          <a:xfrm>
            <a:off x="11116340" y="6356350"/>
            <a:ext cx="871868" cy="365125"/>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fld id="{C6518F3C-CC40-4C0E-931C-53467D4C3266}" type="slidenum">
              <a:rPr lang="en-US" sz="900" spc="300">
                <a:solidFill>
                  <a:schemeClr val="tx2">
                    <a:lumMod val="75000"/>
                    <a:lumOff val="25000"/>
                  </a:schemeClr>
                </a:solidFill>
                <a:latin typeface="+mn-lt"/>
              </a:rPr>
              <a:pPr marL="0" indent="0" algn="r">
                <a:buNone/>
              </a:pPr>
              <a:t>32</a:t>
            </a:fld>
            <a:endParaRPr lang="en-US" sz="900" spc="300">
              <a:solidFill>
                <a:schemeClr val="tx2">
                  <a:lumMod val="75000"/>
                  <a:lumOff val="25000"/>
                </a:schemeClr>
              </a:solidFill>
              <a:latin typeface="+mn-lt"/>
            </a:endParaRPr>
          </a:p>
        </p:txBody>
      </p:sp>
      <p:pic>
        <p:nvPicPr>
          <p:cNvPr id="11" name="Picture 10">
            <a:extLst>
              <a:ext uri="{FF2B5EF4-FFF2-40B4-BE49-F238E27FC236}">
                <a16:creationId xmlns:a16="http://schemas.microsoft.com/office/drawing/2014/main" id="{27D27454-9071-4716-8E0F-74F07C520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333" y="1612774"/>
            <a:ext cx="2109922" cy="1862959"/>
          </a:xfrm>
          <a:prstGeom prst="rect">
            <a:avLst/>
          </a:prstGeom>
        </p:spPr>
      </p:pic>
      <p:pic>
        <p:nvPicPr>
          <p:cNvPr id="22" name="Picture Placeholder 21">
            <a:extLst>
              <a:ext uri="{FF2B5EF4-FFF2-40B4-BE49-F238E27FC236}">
                <a16:creationId xmlns:a16="http://schemas.microsoft.com/office/drawing/2014/main" id="{B8ADC284-AA87-435F-8058-30A77F8EDC32}"/>
              </a:ext>
            </a:extLst>
          </p:cNvPr>
          <p:cNvPicPr>
            <a:picLocks noGrp="1" noChangeAspect="1"/>
          </p:cNvPicPr>
          <p:nvPr>
            <p:ph type="pic" sz="quarter" idx="11"/>
          </p:nvPr>
        </p:nvPicPr>
        <p:blipFill>
          <a:blip r:embed="rId4"/>
          <a:srcRect l="5469" r="5469"/>
          <a:stretch>
            <a:fillRect/>
          </a:stretch>
        </p:blipFill>
        <p:spPr>
          <a:xfrm>
            <a:off x="3818905" y="1608100"/>
            <a:ext cx="1887189" cy="1886352"/>
          </a:xfrm>
        </p:spPr>
      </p:pic>
      <p:pic>
        <p:nvPicPr>
          <p:cNvPr id="24" name="Picture Placeholder 23" descr="A picture containing sky, outdoor, busy, several&#10;&#10;Description automatically generated">
            <a:extLst>
              <a:ext uri="{FF2B5EF4-FFF2-40B4-BE49-F238E27FC236}">
                <a16:creationId xmlns:a16="http://schemas.microsoft.com/office/drawing/2014/main" id="{32372B1C-B4D8-4CF7-8A8C-E73D3A23974A}"/>
              </a:ext>
            </a:extLst>
          </p:cNvPr>
          <p:cNvPicPr>
            <a:picLocks noGrp="1" noChangeAspect="1"/>
          </p:cNvPicPr>
          <p:nvPr>
            <p:ph type="pic" sz="quarter" idx="12"/>
          </p:nvPr>
        </p:nvPicPr>
        <p:blipFill>
          <a:blip r:embed="rId5"/>
          <a:srcRect l="3103" r="3103"/>
          <a:stretch>
            <a:fillRect/>
          </a:stretch>
        </p:blipFill>
        <p:spPr>
          <a:xfrm>
            <a:off x="6319485" y="1608100"/>
            <a:ext cx="1887189" cy="1886352"/>
          </a:xfrm>
        </p:spPr>
      </p:pic>
      <p:pic>
        <p:nvPicPr>
          <p:cNvPr id="26" name="Picture Placeholder 25" descr="A picture containing smoke, tree, outdoor, nature&#10;&#10;Description automatically generated">
            <a:extLst>
              <a:ext uri="{FF2B5EF4-FFF2-40B4-BE49-F238E27FC236}">
                <a16:creationId xmlns:a16="http://schemas.microsoft.com/office/drawing/2014/main" id="{18C76F04-ED39-470F-8067-5578D00B7116}"/>
              </a:ext>
            </a:extLst>
          </p:cNvPr>
          <p:cNvPicPr>
            <a:picLocks noGrp="1" noChangeAspect="1"/>
          </p:cNvPicPr>
          <p:nvPr>
            <p:ph type="pic" sz="quarter" idx="13"/>
          </p:nvPr>
        </p:nvPicPr>
        <p:blipFill>
          <a:blip r:embed="rId6"/>
          <a:srcRect l="3123" r="3123"/>
          <a:stretch>
            <a:fillRect/>
          </a:stretch>
        </p:blipFill>
        <p:spPr>
          <a:xfrm>
            <a:off x="8856335" y="1608100"/>
            <a:ext cx="1887189" cy="1886352"/>
          </a:xfrm>
        </p:spPr>
      </p:pic>
    </p:spTree>
    <p:extLst>
      <p:ext uri="{BB962C8B-B14F-4D97-AF65-F5344CB8AC3E}">
        <p14:creationId xmlns:p14="http://schemas.microsoft.com/office/powerpoint/2010/main" val="450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BA47A6-DFF3-4CED-BD45-112BFF8775B9}"/>
              </a:ext>
            </a:extLst>
          </p:cNvPr>
          <p:cNvSpPr>
            <a:spLocks noGrp="1"/>
          </p:cNvSpPr>
          <p:nvPr>
            <p:ph type="sldNum" sz="quarter" idx="12"/>
          </p:nvPr>
        </p:nvSpPr>
        <p:spPr/>
        <p:txBody>
          <a:bodyPr/>
          <a:lstStyle/>
          <a:p>
            <a:fld id="{18853CEC-6277-3C47-B1BC-E42EFCB171F2}" type="slidenum">
              <a:rPr lang="en-US" smtClean="0"/>
              <a:t>33</a:t>
            </a:fld>
            <a:endParaRPr lang="en-US"/>
          </a:p>
        </p:txBody>
      </p:sp>
      <p:sp>
        <p:nvSpPr>
          <p:cNvPr id="5" name="Title 4">
            <a:extLst>
              <a:ext uri="{FF2B5EF4-FFF2-40B4-BE49-F238E27FC236}">
                <a16:creationId xmlns:a16="http://schemas.microsoft.com/office/drawing/2014/main" id="{6B2A6B8F-7DAB-4D3A-B482-96B824C71ECE}"/>
              </a:ext>
            </a:extLst>
          </p:cNvPr>
          <p:cNvSpPr>
            <a:spLocks noGrp="1"/>
          </p:cNvSpPr>
          <p:nvPr>
            <p:ph type="title" idx="4294967295"/>
          </p:nvPr>
        </p:nvSpPr>
        <p:spPr>
          <a:xfrm>
            <a:off x="838200" y="-168461"/>
            <a:ext cx="11353800" cy="1325563"/>
          </a:xfrm>
        </p:spPr>
        <p:txBody>
          <a:bodyPr>
            <a:normAutofit/>
          </a:bodyPr>
          <a:lstStyle/>
          <a:p>
            <a:r>
              <a:rPr lang="en-US">
                <a:latin typeface="Calibri  "/>
                <a:cs typeface="Aharoni" panose="02010803020104030203" pitchFamily="2" charset="-79"/>
              </a:rPr>
              <a:t>South Coast AQMD Attainment Challenges</a:t>
            </a:r>
            <a:br>
              <a:rPr lang="en-US">
                <a:latin typeface="Calibri  "/>
                <a:cs typeface="Aharoni" panose="02010803020104030203" pitchFamily="2" charset="-79"/>
              </a:rPr>
            </a:br>
            <a:r>
              <a:rPr lang="en-US">
                <a:latin typeface="Calibri  "/>
                <a:cs typeface="Aharoni" panose="02010803020104030203" pitchFamily="2" charset="-79"/>
              </a:rPr>
              <a:t>- Upcoming Attainment Deadlines</a:t>
            </a:r>
          </a:p>
        </p:txBody>
      </p:sp>
      <p:graphicFrame>
        <p:nvGraphicFramePr>
          <p:cNvPr id="7" name="Table 7">
            <a:extLst>
              <a:ext uri="{FF2B5EF4-FFF2-40B4-BE49-F238E27FC236}">
                <a16:creationId xmlns:a16="http://schemas.microsoft.com/office/drawing/2014/main" id="{C0B5AE95-5094-4A41-B9F0-4716EDFA002D}"/>
              </a:ext>
            </a:extLst>
          </p:cNvPr>
          <p:cNvGraphicFramePr>
            <a:graphicFrameLocks noGrp="1"/>
          </p:cNvGraphicFramePr>
          <p:nvPr>
            <p:ph idx="4294967295"/>
            <p:extLst>
              <p:ext uri="{D42A27DB-BD31-4B8C-83A1-F6EECF244321}">
                <p14:modId xmlns:p14="http://schemas.microsoft.com/office/powerpoint/2010/main" val="3104495686"/>
              </p:ext>
            </p:extLst>
          </p:nvPr>
        </p:nvGraphicFramePr>
        <p:xfrm>
          <a:off x="362858" y="2083786"/>
          <a:ext cx="7592421" cy="361711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30807">
                  <a:extLst>
                    <a:ext uri="{9D8B030D-6E8A-4147-A177-3AD203B41FA5}">
                      <a16:colId xmlns:a16="http://schemas.microsoft.com/office/drawing/2014/main" val="1506089104"/>
                    </a:ext>
                  </a:extLst>
                </a:gridCol>
                <a:gridCol w="2530807">
                  <a:extLst>
                    <a:ext uri="{9D8B030D-6E8A-4147-A177-3AD203B41FA5}">
                      <a16:colId xmlns:a16="http://schemas.microsoft.com/office/drawing/2014/main" val="1077870650"/>
                    </a:ext>
                  </a:extLst>
                </a:gridCol>
                <a:gridCol w="2530807">
                  <a:extLst>
                    <a:ext uri="{9D8B030D-6E8A-4147-A177-3AD203B41FA5}">
                      <a16:colId xmlns:a16="http://schemas.microsoft.com/office/drawing/2014/main" val="444104020"/>
                    </a:ext>
                  </a:extLst>
                </a:gridCol>
              </a:tblGrid>
              <a:tr h="486012">
                <a:tc>
                  <a:txBody>
                    <a:bodyPr/>
                    <a:lstStyle/>
                    <a:p>
                      <a:pPr algn="ctr"/>
                      <a:r>
                        <a:rPr lang="en-US" sz="2000"/>
                        <a:t>Standard*</a:t>
                      </a:r>
                    </a:p>
                  </a:txBody>
                  <a:tcPr anchor="ctr"/>
                </a:tc>
                <a:tc>
                  <a:txBody>
                    <a:bodyPr/>
                    <a:lstStyle/>
                    <a:p>
                      <a:pPr algn="ctr"/>
                      <a:r>
                        <a:rPr lang="en-US" sz="2000"/>
                        <a:t>Concentration</a:t>
                      </a:r>
                    </a:p>
                  </a:txBody>
                  <a:tcPr anchor="ctr"/>
                </a:tc>
                <a:tc>
                  <a:txBody>
                    <a:bodyPr/>
                    <a:lstStyle/>
                    <a:p>
                      <a:pPr algn="ctr"/>
                      <a:r>
                        <a:rPr lang="en-US" sz="2000"/>
                        <a:t>Latest Attainment Year</a:t>
                      </a:r>
                    </a:p>
                  </a:txBody>
                  <a:tcPr anchor="ctr"/>
                </a:tc>
                <a:extLst>
                  <a:ext uri="{0D108BD9-81ED-4DB2-BD59-A6C34878D82A}">
                    <a16:rowId xmlns:a16="http://schemas.microsoft.com/office/drawing/2014/main" val="410484026"/>
                  </a:ext>
                </a:extLst>
              </a:tr>
              <a:tr h="486012">
                <a:tc>
                  <a:txBody>
                    <a:bodyPr/>
                    <a:lstStyle/>
                    <a:p>
                      <a:pPr algn="ctr"/>
                      <a:r>
                        <a:rPr lang="en-US" sz="2000"/>
                        <a:t>2015 8-hr Ozone</a:t>
                      </a:r>
                    </a:p>
                  </a:txBody>
                  <a:tcPr anchor="ctr"/>
                </a:tc>
                <a:tc>
                  <a:txBody>
                    <a:bodyPr/>
                    <a:lstStyle/>
                    <a:p>
                      <a:pPr algn="ctr"/>
                      <a:r>
                        <a:rPr lang="en-US" sz="2000"/>
                        <a:t>70 ppb</a:t>
                      </a:r>
                    </a:p>
                  </a:txBody>
                  <a:tcPr anchor="ctr"/>
                </a:tc>
                <a:tc>
                  <a:txBody>
                    <a:bodyPr/>
                    <a:lstStyle/>
                    <a:p>
                      <a:pPr algn="ctr"/>
                      <a:r>
                        <a:rPr lang="en-US" sz="2000"/>
                        <a:t>2037</a:t>
                      </a:r>
                    </a:p>
                  </a:txBody>
                  <a:tcPr anchor="ctr"/>
                </a:tc>
                <a:extLst>
                  <a:ext uri="{0D108BD9-81ED-4DB2-BD59-A6C34878D82A}">
                    <a16:rowId xmlns:a16="http://schemas.microsoft.com/office/drawing/2014/main" val="2498193745"/>
                  </a:ext>
                </a:extLst>
              </a:tr>
              <a:tr h="486012">
                <a:tc>
                  <a:txBody>
                    <a:bodyPr/>
                    <a:lstStyle/>
                    <a:p>
                      <a:pPr algn="ctr"/>
                      <a:r>
                        <a:rPr lang="en-US" sz="2000"/>
                        <a:t>2008 8-hr Ozone</a:t>
                      </a:r>
                    </a:p>
                  </a:txBody>
                  <a:tcPr anchor="ctr"/>
                </a:tc>
                <a:tc>
                  <a:txBody>
                    <a:bodyPr/>
                    <a:lstStyle/>
                    <a:p>
                      <a:pPr algn="ctr"/>
                      <a:r>
                        <a:rPr lang="en-US" sz="2000"/>
                        <a:t>75 ppb</a:t>
                      </a:r>
                    </a:p>
                  </a:txBody>
                  <a:tcPr anchor="ctr"/>
                </a:tc>
                <a:tc>
                  <a:txBody>
                    <a:bodyPr/>
                    <a:lstStyle/>
                    <a:p>
                      <a:pPr algn="ctr"/>
                      <a:r>
                        <a:rPr lang="en-US" sz="2000"/>
                        <a:t>2031</a:t>
                      </a:r>
                    </a:p>
                  </a:txBody>
                  <a:tcPr anchor="ctr"/>
                </a:tc>
                <a:extLst>
                  <a:ext uri="{0D108BD9-81ED-4DB2-BD59-A6C34878D82A}">
                    <a16:rowId xmlns:a16="http://schemas.microsoft.com/office/drawing/2014/main" val="1054348487"/>
                  </a:ext>
                </a:extLst>
              </a:tr>
              <a:tr h="486012">
                <a:tc>
                  <a:txBody>
                    <a:bodyPr/>
                    <a:lstStyle/>
                    <a:p>
                      <a:pPr algn="ctr"/>
                      <a:r>
                        <a:rPr lang="en-US" sz="2000"/>
                        <a:t>1997 8-hr Ozone</a:t>
                      </a:r>
                    </a:p>
                  </a:txBody>
                  <a:tcPr anchor="ctr"/>
                </a:tc>
                <a:tc>
                  <a:txBody>
                    <a:bodyPr/>
                    <a:lstStyle/>
                    <a:p>
                      <a:pPr algn="ctr"/>
                      <a:r>
                        <a:rPr lang="en-US" sz="2000"/>
                        <a:t>80 ppb</a:t>
                      </a:r>
                    </a:p>
                  </a:txBody>
                  <a:tcPr anchor="ctr"/>
                </a:tc>
                <a:tc>
                  <a:txBody>
                    <a:bodyPr/>
                    <a:lstStyle/>
                    <a:p>
                      <a:pPr algn="ctr"/>
                      <a:r>
                        <a:rPr lang="en-US" sz="2000"/>
                        <a:t>2023</a:t>
                      </a:r>
                    </a:p>
                  </a:txBody>
                  <a:tcPr anchor="ctr"/>
                </a:tc>
                <a:extLst>
                  <a:ext uri="{0D108BD9-81ED-4DB2-BD59-A6C34878D82A}">
                    <a16:rowId xmlns:a16="http://schemas.microsoft.com/office/drawing/2014/main" val="1367280658"/>
                  </a:ext>
                </a:extLst>
              </a:tr>
              <a:tr h="486012">
                <a:tc>
                  <a:txBody>
                    <a:bodyPr/>
                    <a:lstStyle/>
                    <a:p>
                      <a:pPr algn="ctr"/>
                      <a:r>
                        <a:rPr lang="en-US" sz="2000"/>
                        <a:t>1979 1-hr Ozone</a:t>
                      </a:r>
                    </a:p>
                  </a:txBody>
                  <a:tcPr anchor="ctr"/>
                </a:tc>
                <a:tc>
                  <a:txBody>
                    <a:bodyPr/>
                    <a:lstStyle/>
                    <a:p>
                      <a:pPr algn="ctr"/>
                      <a:r>
                        <a:rPr lang="en-US" sz="2000"/>
                        <a:t>120 ppb</a:t>
                      </a:r>
                    </a:p>
                  </a:txBody>
                  <a:tcPr anchor="ctr"/>
                </a:tc>
                <a:tc>
                  <a:txBody>
                    <a:bodyPr/>
                    <a:lstStyle/>
                    <a:p>
                      <a:pPr algn="ctr"/>
                      <a:r>
                        <a:rPr lang="en-US" sz="2000"/>
                        <a:t>2022</a:t>
                      </a:r>
                    </a:p>
                  </a:txBody>
                  <a:tcPr anchor="ctr"/>
                </a:tc>
                <a:extLst>
                  <a:ext uri="{0D108BD9-81ED-4DB2-BD59-A6C34878D82A}">
                    <a16:rowId xmlns:a16="http://schemas.microsoft.com/office/drawing/2014/main" val="1739211409"/>
                  </a:ext>
                </a:extLst>
              </a:tr>
              <a:tr h="486012">
                <a:tc>
                  <a:txBody>
                    <a:bodyPr/>
                    <a:lstStyle/>
                    <a:p>
                      <a:pPr algn="ctr"/>
                      <a:r>
                        <a:rPr lang="en-US" sz="2000"/>
                        <a:t>2012 Annual PM2.5</a:t>
                      </a:r>
                    </a:p>
                  </a:txBody>
                  <a:tcPr anchor="ctr"/>
                </a:tc>
                <a:tc>
                  <a:txBody>
                    <a:bodyPr/>
                    <a:lstStyle/>
                    <a:p>
                      <a:pPr algn="ctr"/>
                      <a:r>
                        <a:rPr lang="en-US" sz="2000"/>
                        <a:t>12 </a:t>
                      </a:r>
                      <a:r>
                        <a:rPr lang="en-US" sz="2000">
                          <a:latin typeface="Symbol" panose="05050102010706020507" pitchFamily="18" charset="2"/>
                        </a:rPr>
                        <a:t>m</a:t>
                      </a:r>
                      <a:r>
                        <a:rPr lang="en-US" sz="2000"/>
                        <a:t>g/m</a:t>
                      </a:r>
                      <a:r>
                        <a:rPr lang="en-US" sz="2000" baseline="30000"/>
                        <a:t>3</a:t>
                      </a:r>
                    </a:p>
                  </a:txBody>
                  <a:tcPr anchor="ctr"/>
                </a:tc>
                <a:tc>
                  <a:txBody>
                    <a:bodyPr/>
                    <a:lstStyle/>
                    <a:p>
                      <a:pPr algn="ctr"/>
                      <a:r>
                        <a:rPr lang="en-US" sz="2000"/>
                        <a:t>2025</a:t>
                      </a:r>
                    </a:p>
                  </a:txBody>
                  <a:tcPr anchor="ctr"/>
                </a:tc>
                <a:extLst>
                  <a:ext uri="{0D108BD9-81ED-4DB2-BD59-A6C34878D82A}">
                    <a16:rowId xmlns:a16="http://schemas.microsoft.com/office/drawing/2014/main" val="1426009016"/>
                  </a:ext>
                </a:extLst>
              </a:tr>
              <a:tr h="486012">
                <a:tc>
                  <a:txBody>
                    <a:bodyPr/>
                    <a:lstStyle/>
                    <a:p>
                      <a:pPr algn="ctr"/>
                      <a:r>
                        <a:rPr lang="en-US" sz="2000"/>
                        <a:t>2006 24-hr PM2.5</a:t>
                      </a:r>
                    </a:p>
                  </a:txBody>
                  <a:tcPr anchor="ctr"/>
                </a:tc>
                <a:tc>
                  <a:txBody>
                    <a:bodyPr/>
                    <a:lstStyle/>
                    <a:p>
                      <a:pPr algn="ctr"/>
                      <a:r>
                        <a:rPr lang="en-US" sz="2000"/>
                        <a:t>35 </a:t>
                      </a:r>
                      <a:r>
                        <a:rPr lang="en-US" sz="2000">
                          <a:latin typeface="Symbol" panose="05050102010706020507" pitchFamily="18" charset="2"/>
                        </a:rPr>
                        <a:t>m</a:t>
                      </a:r>
                      <a:r>
                        <a:rPr lang="en-US" sz="2000"/>
                        <a:t>g/m</a:t>
                      </a:r>
                      <a:r>
                        <a:rPr lang="en-US" sz="2000" baseline="30000"/>
                        <a:t>3</a:t>
                      </a:r>
                      <a:endParaRPr lang="en-US" sz="2000"/>
                    </a:p>
                  </a:txBody>
                  <a:tcPr anchor="ctr"/>
                </a:tc>
                <a:tc>
                  <a:txBody>
                    <a:bodyPr/>
                    <a:lstStyle/>
                    <a:p>
                      <a:pPr algn="ctr"/>
                      <a:r>
                        <a:rPr lang="en-US" sz="2000"/>
                        <a:t>2019</a:t>
                      </a:r>
                    </a:p>
                  </a:txBody>
                  <a:tcPr anchor="ctr"/>
                </a:tc>
                <a:extLst>
                  <a:ext uri="{0D108BD9-81ED-4DB2-BD59-A6C34878D82A}">
                    <a16:rowId xmlns:a16="http://schemas.microsoft.com/office/drawing/2014/main" val="3014154383"/>
                  </a:ext>
                </a:extLst>
              </a:tr>
            </a:tbl>
          </a:graphicData>
        </a:graphic>
      </p:graphicFrame>
      <p:grpSp>
        <p:nvGrpSpPr>
          <p:cNvPr id="11" name="Group 10">
            <a:extLst>
              <a:ext uri="{FF2B5EF4-FFF2-40B4-BE49-F238E27FC236}">
                <a16:creationId xmlns:a16="http://schemas.microsoft.com/office/drawing/2014/main" id="{E2E30206-0DC9-4A28-AD44-A43C6E662D04}"/>
              </a:ext>
            </a:extLst>
          </p:cNvPr>
          <p:cNvGrpSpPr/>
          <p:nvPr/>
        </p:nvGrpSpPr>
        <p:grpSpPr>
          <a:xfrm>
            <a:off x="0" y="2090057"/>
            <a:ext cx="11829142" cy="3402086"/>
            <a:chOff x="0" y="2090057"/>
            <a:chExt cx="11829142" cy="3402086"/>
          </a:xfrm>
        </p:grpSpPr>
        <p:graphicFrame>
          <p:nvGraphicFramePr>
            <p:cNvPr id="9" name="Chart 8">
              <a:extLst>
                <a:ext uri="{FF2B5EF4-FFF2-40B4-BE49-F238E27FC236}">
                  <a16:creationId xmlns:a16="http://schemas.microsoft.com/office/drawing/2014/main" id="{B54B49E7-B9A0-485B-83CA-90DD853CC93B}"/>
                </a:ext>
              </a:extLst>
            </p:cNvPr>
            <p:cNvGraphicFramePr/>
            <p:nvPr/>
          </p:nvGraphicFramePr>
          <p:xfrm>
            <a:off x="8774226" y="2090057"/>
            <a:ext cx="3054916" cy="3402086"/>
          </p:xfrm>
          <a:graphic>
            <a:graphicData uri="http://schemas.openxmlformats.org/drawingml/2006/chart">
              <c:chart xmlns:c="http://schemas.openxmlformats.org/drawingml/2006/chart" xmlns:r="http://schemas.openxmlformats.org/officeDocument/2006/relationships" r:id="rId3"/>
            </a:graphicData>
          </a:graphic>
        </p:graphicFrame>
        <p:sp>
          <p:nvSpPr>
            <p:cNvPr id="10" name="Arrow: Pentagon 9">
              <a:extLst>
                <a:ext uri="{FF2B5EF4-FFF2-40B4-BE49-F238E27FC236}">
                  <a16:creationId xmlns:a16="http://schemas.microsoft.com/office/drawing/2014/main" id="{FE5E3031-2AD4-4987-9D0E-CE21D7783D33}"/>
                </a:ext>
              </a:extLst>
            </p:cNvPr>
            <p:cNvSpPr/>
            <p:nvPr/>
          </p:nvSpPr>
          <p:spPr>
            <a:xfrm>
              <a:off x="0" y="3701543"/>
              <a:ext cx="8368698" cy="478971"/>
            </a:xfrm>
            <a:prstGeom prst="homePlat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490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19990" y="724395"/>
            <a:ext cx="11090985" cy="1068779"/>
          </a:xfrm>
        </p:spPr>
        <p:txBody>
          <a:bodyPr>
            <a:normAutofit/>
          </a:bodyPr>
          <a:lstStyle/>
          <a:p>
            <a:r>
              <a:rPr lang="en-US">
                <a:solidFill>
                  <a:schemeClr val="bg1"/>
                </a:solidFill>
                <a:cs typeface="Aharoni" panose="02010803020104030203" pitchFamily="2" charset="-79"/>
              </a:rPr>
              <a:t>ADDRESSING TRUCK EMISSIONS are CRITICAL to ACHIEVING AIR QUALITY GOALS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668353987"/>
              </p:ext>
            </p:extLst>
          </p:nvPr>
        </p:nvGraphicFramePr>
        <p:xfrm>
          <a:off x="519990" y="1966005"/>
          <a:ext cx="5422900" cy="363378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a:xfrm>
            <a:off x="11001359" y="6370323"/>
            <a:ext cx="1052510" cy="365125"/>
          </a:xfrm>
        </p:spPr>
        <p:txBody>
          <a:bodyPr/>
          <a:lstStyle/>
          <a:p>
            <a:fld id="{D8B425EA-83F9-423F-B4D4-48671C7C3326}" type="slidenum">
              <a:rPr lang="en-US" smtClean="0"/>
              <a:pPr/>
              <a:t>34</a:t>
            </a:fld>
            <a:endParaRPr lang="en-US"/>
          </a:p>
        </p:txBody>
      </p:sp>
      <p:graphicFrame>
        <p:nvGraphicFramePr>
          <p:cNvPr id="11" name="Content Placeholder 10"/>
          <p:cNvGraphicFramePr>
            <a:graphicFrameLocks noGrp="1"/>
          </p:cNvGraphicFramePr>
          <p:nvPr>
            <p:ph sz="half" idx="2"/>
          </p:nvPr>
        </p:nvGraphicFramePr>
        <p:xfrm>
          <a:off x="5805182" y="2227263"/>
          <a:ext cx="5805793" cy="3633787"/>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1454228" y="5861050"/>
            <a:ext cx="9266902" cy="656920"/>
          </a:xfrm>
          <a:prstGeom prst="rect">
            <a:avLst/>
          </a:prstGeom>
          <a:noFill/>
          <a:ln w="25400">
            <a:solidFill>
              <a:schemeClr val="accent1"/>
            </a:solidFill>
          </a:ln>
        </p:spPr>
        <p:txBody>
          <a:bodyPr wrap="square" rtlCol="0">
            <a:spAutoFit/>
          </a:bodyPr>
          <a:lstStyle/>
          <a:p>
            <a:r>
              <a:rPr lang="en-US"/>
              <a:t>Transition to zero and near-zero emission technologies is essential to meeting air quality goals</a:t>
            </a:r>
          </a:p>
        </p:txBody>
      </p:sp>
    </p:spTree>
    <p:extLst>
      <p:ext uri="{BB962C8B-B14F-4D97-AF65-F5344CB8AC3E}">
        <p14:creationId xmlns:p14="http://schemas.microsoft.com/office/powerpoint/2010/main" val="39663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46C1-1F88-45B4-8C13-5F0AA5673A71}"/>
              </a:ext>
            </a:extLst>
          </p:cNvPr>
          <p:cNvSpPr>
            <a:spLocks noGrp="1"/>
          </p:cNvSpPr>
          <p:nvPr>
            <p:ph type="title"/>
          </p:nvPr>
        </p:nvSpPr>
        <p:spPr>
          <a:xfrm>
            <a:off x="564243" y="56595"/>
            <a:ext cx="8556006" cy="919286"/>
          </a:xfrm>
        </p:spPr>
        <p:txBody>
          <a:bodyPr>
            <a:noAutofit/>
          </a:bodyPr>
          <a:lstStyle/>
          <a:p>
            <a:r>
              <a:rPr lang="en-US" sz="1600" b="1" i="1">
                <a:cs typeface="Aharoni" panose="02010803020104030203" pitchFamily="2" charset="-79"/>
              </a:rPr>
              <a:t>NEED F</a:t>
            </a:r>
            <a:r>
              <a:rPr lang="en-US" sz="1600">
                <a:cs typeface="Aharoni" panose="02010803020104030203" pitchFamily="2" charset="-79"/>
              </a:rPr>
              <a:t>COSTS OF NOT MEETING CLEAN AIR ACT REQUIREMENTS:</a:t>
            </a:r>
            <a:br>
              <a:rPr lang="en-US" sz="1600">
                <a:cs typeface="Aharoni" panose="02010803020104030203" pitchFamily="2" charset="-79"/>
              </a:rPr>
            </a:br>
            <a:r>
              <a:rPr lang="en-US" sz="1600" b="1" i="1">
                <a:cs typeface="Aharoni" panose="02010803020104030203" pitchFamily="2" charset="-79"/>
              </a:rPr>
              <a:t>OR REVISED NOx EMISSION STANDARD FOR HEAVY-DUTY TRUCKS</a:t>
            </a:r>
          </a:p>
        </p:txBody>
      </p:sp>
      <p:sp>
        <p:nvSpPr>
          <p:cNvPr id="4" name="Text Placeholder 3">
            <a:extLst>
              <a:ext uri="{FF2B5EF4-FFF2-40B4-BE49-F238E27FC236}">
                <a16:creationId xmlns:a16="http://schemas.microsoft.com/office/drawing/2014/main" id="{DA6D5596-341B-4603-88C2-9704FA3AF457}"/>
              </a:ext>
            </a:extLst>
          </p:cNvPr>
          <p:cNvSpPr>
            <a:spLocks noGrp="1"/>
          </p:cNvSpPr>
          <p:nvPr>
            <p:ph type="body" sz="quarter" idx="16"/>
          </p:nvPr>
        </p:nvSpPr>
        <p:spPr>
          <a:xfrm>
            <a:off x="858304" y="1212484"/>
            <a:ext cx="5831727" cy="3747232"/>
          </a:xfrm>
        </p:spPr>
        <p:txBody>
          <a:bodyPr>
            <a:normAutofit fontScale="77500" lnSpcReduction="20000"/>
          </a:bodyPr>
          <a:lstStyle/>
          <a:p>
            <a:pPr marL="285750" indent="-285750">
              <a:buFont typeface="+mj-lt"/>
              <a:buAutoNum type="arabicPeriod"/>
            </a:pPr>
            <a:r>
              <a:rPr lang="en-US" sz="2600">
                <a:solidFill>
                  <a:schemeClr val="tx1"/>
                </a:solidFill>
                <a:latin typeface="+mn-lt"/>
              </a:rPr>
              <a:t>Continued poor air quality for our residents</a:t>
            </a:r>
          </a:p>
          <a:p>
            <a:pPr marL="571500" lvl="2" indent="-285750"/>
            <a:r>
              <a:rPr lang="en-US" sz="2300">
                <a:solidFill>
                  <a:schemeClr val="tx1"/>
                </a:solidFill>
              </a:rPr>
              <a:t>Premature death, higher hospitalization rates, increased asthma, more sever asthma attacks</a:t>
            </a:r>
          </a:p>
          <a:p>
            <a:pPr marL="571500" lvl="2" indent="-285750"/>
            <a:r>
              <a:rPr lang="en-US" sz="2300">
                <a:solidFill>
                  <a:schemeClr val="tx1"/>
                </a:solidFill>
              </a:rPr>
              <a:t>Tens of billions of dollars per year in monetized health impacts</a:t>
            </a:r>
          </a:p>
          <a:p>
            <a:pPr marL="571500" lvl="2" indent="-285750"/>
            <a:r>
              <a:rPr lang="en-US" sz="2300">
                <a:solidFill>
                  <a:schemeClr val="tx1"/>
                </a:solidFill>
              </a:rPr>
              <a:t>Impact is greater in environmental justice communities</a:t>
            </a:r>
          </a:p>
          <a:p>
            <a:pPr marL="285750" lvl="1" indent="-285750">
              <a:buNone/>
            </a:pPr>
            <a:endParaRPr lang="en-US" sz="2900">
              <a:solidFill>
                <a:schemeClr val="tx1"/>
              </a:solidFill>
            </a:endParaRPr>
          </a:p>
          <a:p>
            <a:pPr marL="285750" indent="-285750">
              <a:buFont typeface="+mj-lt"/>
              <a:buAutoNum type="arabicPeriod"/>
            </a:pPr>
            <a:r>
              <a:rPr lang="en-US" sz="2600">
                <a:solidFill>
                  <a:schemeClr val="tx1"/>
                </a:solidFill>
                <a:latin typeface="+mn-lt"/>
              </a:rPr>
              <a:t>Potentially millions of dollars in extra costs on major sources every year</a:t>
            </a:r>
          </a:p>
          <a:p>
            <a:pPr marL="285750" indent="-285750">
              <a:buFont typeface="+mj-lt"/>
              <a:buAutoNum type="arabicPeriod"/>
            </a:pPr>
            <a:r>
              <a:rPr lang="en-US" sz="2600">
                <a:solidFill>
                  <a:schemeClr val="tx1"/>
                </a:solidFill>
                <a:latin typeface="+mn-lt"/>
              </a:rPr>
              <a:t>Potentially billions of dollars in lost transportation revenue affecting tens of billions of dollars in projects</a:t>
            </a:r>
          </a:p>
          <a:p>
            <a:pPr marL="285750" indent="-285750">
              <a:buFont typeface="+mj-lt"/>
              <a:buAutoNum type="arabicPeriod"/>
            </a:pPr>
            <a:r>
              <a:rPr lang="en-US" sz="2600">
                <a:solidFill>
                  <a:schemeClr val="tx1"/>
                </a:solidFill>
                <a:latin typeface="+mn-lt"/>
              </a:rPr>
              <a:t>Potentially significant curtailing of economic activity </a:t>
            </a:r>
          </a:p>
          <a:p>
            <a:endParaRPr lang="en-US">
              <a:solidFill>
                <a:schemeClr val="tx1"/>
              </a:solidFill>
            </a:endParaRPr>
          </a:p>
        </p:txBody>
      </p:sp>
      <p:pic>
        <p:nvPicPr>
          <p:cNvPr id="10" name="Picture Placeholder 9" descr="A young child talking on a cell phone&#10;&#10;Description automatically generated with medium confidence">
            <a:extLst>
              <a:ext uri="{FF2B5EF4-FFF2-40B4-BE49-F238E27FC236}">
                <a16:creationId xmlns:a16="http://schemas.microsoft.com/office/drawing/2014/main" id="{1BB8EB31-F1B2-4002-B271-298855036AF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8952071" y="1212484"/>
            <a:ext cx="2257246" cy="2031521"/>
          </a:xfrm>
        </p:spPr>
      </p:pic>
      <p:pic>
        <p:nvPicPr>
          <p:cNvPr id="12" name="Picture Placeholder 11" descr="A high angle view of a building&#10;&#10;Description automatically generated with low confidence">
            <a:extLst>
              <a:ext uri="{FF2B5EF4-FFF2-40B4-BE49-F238E27FC236}">
                <a16:creationId xmlns:a16="http://schemas.microsoft.com/office/drawing/2014/main" id="{ACEE7B7E-E3EE-4722-8B71-447B83C376C5}"/>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a:stretch>
            <a:fillRect/>
          </a:stretch>
        </p:blipFill>
        <p:spPr>
          <a:xfrm>
            <a:off x="8952071" y="3784417"/>
            <a:ext cx="2257246" cy="2069826"/>
          </a:xfrm>
        </p:spPr>
      </p:pic>
      <p:sp>
        <p:nvSpPr>
          <p:cNvPr id="8" name="Slide Number Placeholder 7">
            <a:extLst>
              <a:ext uri="{FF2B5EF4-FFF2-40B4-BE49-F238E27FC236}">
                <a16:creationId xmlns:a16="http://schemas.microsoft.com/office/drawing/2014/main" id="{E01D4EE9-2E56-4469-82E2-784734AC8D76}"/>
              </a:ext>
            </a:extLst>
          </p:cNvPr>
          <p:cNvSpPr>
            <a:spLocks noGrp="1"/>
          </p:cNvSpPr>
          <p:nvPr>
            <p:ph type="sldNum" sz="quarter" idx="12"/>
          </p:nvPr>
        </p:nvSpPr>
        <p:spPr/>
        <p:txBody>
          <a:bodyPr/>
          <a:lstStyle/>
          <a:p>
            <a:fld id="{F8E28480-1C08-4458-AD97-0283E6FFD09D}" type="slidenum">
              <a:rPr lang="en-US" smtClean="0"/>
              <a:pPr/>
              <a:t>35</a:t>
            </a:fld>
            <a:endParaRPr lang="en-US"/>
          </a:p>
        </p:txBody>
      </p:sp>
    </p:spTree>
    <p:extLst>
      <p:ext uri="{BB962C8B-B14F-4D97-AF65-F5344CB8AC3E}">
        <p14:creationId xmlns:p14="http://schemas.microsoft.com/office/powerpoint/2010/main" val="253007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726D6FAC-1BC5-43E5-875E-4148881997B0}"/>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CA38A42C-02EA-4EE2-9377-1C1137BD3715}"/>
              </a:ext>
            </a:extLst>
          </p:cNvPr>
          <p:cNvSpPr>
            <a:spLocks noGrp="1"/>
          </p:cNvSpPr>
          <p:nvPr>
            <p:ph type="title"/>
          </p:nvPr>
        </p:nvSpPr>
        <p:spPr/>
        <p:txBody>
          <a:bodyPr/>
          <a:lstStyle/>
          <a:p>
            <a:r>
              <a:rPr lang="en-US"/>
              <a:t>MATES</a:t>
            </a:r>
          </a:p>
        </p:txBody>
      </p:sp>
      <p:sp>
        <p:nvSpPr>
          <p:cNvPr id="4" name="Slide Number Placeholder 3">
            <a:extLst>
              <a:ext uri="{FF2B5EF4-FFF2-40B4-BE49-F238E27FC236}">
                <a16:creationId xmlns:a16="http://schemas.microsoft.com/office/drawing/2014/main" id="{495282B6-E454-43CE-B4E5-7B7B043B4A25}"/>
              </a:ext>
            </a:extLst>
          </p:cNvPr>
          <p:cNvSpPr>
            <a:spLocks noGrp="1"/>
          </p:cNvSpPr>
          <p:nvPr>
            <p:ph type="sldNum" sz="quarter" idx="4294967295"/>
          </p:nvPr>
        </p:nvSpPr>
        <p:spPr>
          <a:xfrm>
            <a:off x="11318875" y="6356350"/>
            <a:ext cx="873125" cy="365125"/>
          </a:xfrm>
        </p:spPr>
        <p:txBody>
          <a:bodyPr/>
          <a:lstStyle/>
          <a:p>
            <a:fld id="{F8E28480-1C08-4458-AD97-0283E6FFD09D}" type="slidenum">
              <a:rPr lang="en-US" smtClean="0"/>
              <a:pPr/>
              <a:t>36</a:t>
            </a:fld>
            <a:endParaRPr lang="en-US"/>
          </a:p>
        </p:txBody>
      </p:sp>
      <p:pic>
        <p:nvPicPr>
          <p:cNvPr id="5" name="Picture 9" descr="Model results_after updates 061621.png">
            <a:extLst>
              <a:ext uri="{FF2B5EF4-FFF2-40B4-BE49-F238E27FC236}">
                <a16:creationId xmlns:a16="http://schemas.microsoft.com/office/drawing/2014/main" id="{9E4FF54A-D2B0-42F4-8E74-7FA483100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02" y="181368"/>
            <a:ext cx="10466424" cy="6676632"/>
          </a:xfrm>
          <a:prstGeom prst="rect">
            <a:avLst/>
          </a:prstGeom>
        </p:spPr>
      </p:pic>
      <p:grpSp>
        <p:nvGrpSpPr>
          <p:cNvPr id="31" name="Group 30">
            <a:extLst>
              <a:ext uri="{FF2B5EF4-FFF2-40B4-BE49-F238E27FC236}">
                <a16:creationId xmlns:a16="http://schemas.microsoft.com/office/drawing/2014/main" id="{8D9F503A-ED45-4CCD-BCAF-16670048A9EF}"/>
              </a:ext>
            </a:extLst>
          </p:cNvPr>
          <p:cNvGrpSpPr/>
          <p:nvPr/>
        </p:nvGrpSpPr>
        <p:grpSpPr>
          <a:xfrm>
            <a:off x="2705099" y="51943"/>
            <a:ext cx="9486901" cy="4995069"/>
            <a:chOff x="2861555" y="0"/>
            <a:chExt cx="9330445" cy="4877874"/>
          </a:xfrm>
        </p:grpSpPr>
        <p:sp>
          <p:nvSpPr>
            <p:cNvPr id="9" name="Rectangle 8">
              <a:extLst>
                <a:ext uri="{FF2B5EF4-FFF2-40B4-BE49-F238E27FC236}">
                  <a16:creationId xmlns:a16="http://schemas.microsoft.com/office/drawing/2014/main" id="{13770896-4D6C-4E7F-A5F9-3A59DD850F2D}"/>
                </a:ext>
              </a:extLst>
            </p:cNvPr>
            <p:cNvSpPr/>
            <p:nvPr/>
          </p:nvSpPr>
          <p:spPr>
            <a:xfrm>
              <a:off x="2861555" y="4452504"/>
              <a:ext cx="555103" cy="42537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8962C97B-401E-4730-8962-E31A8E840205}"/>
                </a:ext>
              </a:extLst>
            </p:cNvPr>
            <p:cNvGrpSpPr/>
            <p:nvPr/>
          </p:nvGrpSpPr>
          <p:grpSpPr>
            <a:xfrm>
              <a:off x="2861555" y="0"/>
              <a:ext cx="9330445" cy="4877437"/>
              <a:chOff x="2861555" y="0"/>
              <a:chExt cx="9330445" cy="4877437"/>
            </a:xfrm>
          </p:grpSpPr>
          <p:pic>
            <p:nvPicPr>
              <p:cNvPr id="6" name="Picture 5">
                <a:extLst>
                  <a:ext uri="{FF2B5EF4-FFF2-40B4-BE49-F238E27FC236}">
                    <a16:creationId xmlns:a16="http://schemas.microsoft.com/office/drawing/2014/main" id="{D7FA1C8F-4BD0-4AFE-8FFB-0FEDCEA0DEB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77014" y="0"/>
                <a:ext cx="6214986" cy="4290287"/>
              </a:xfrm>
              <a:prstGeom prst="rect">
                <a:avLst/>
              </a:prstGeom>
              <a:ln w="53975">
                <a:solidFill>
                  <a:schemeClr val="tx1"/>
                </a:solidFill>
              </a:ln>
            </p:spPr>
          </p:pic>
          <p:cxnSp>
            <p:nvCxnSpPr>
              <p:cNvPr id="11" name="Straight Connector 10">
                <a:extLst>
                  <a:ext uri="{FF2B5EF4-FFF2-40B4-BE49-F238E27FC236}">
                    <a16:creationId xmlns:a16="http://schemas.microsoft.com/office/drawing/2014/main" id="{53AE0FEC-0D60-4509-AA40-CF37CAE6677A}"/>
                  </a:ext>
                </a:extLst>
              </p:cNvPr>
              <p:cNvCxnSpPr>
                <a:cxnSpLocks/>
              </p:cNvCxnSpPr>
              <p:nvPr/>
            </p:nvCxnSpPr>
            <p:spPr>
              <a:xfrm flipV="1">
                <a:off x="2861555" y="0"/>
                <a:ext cx="3115459" cy="445250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CC2F25-C598-430C-9E47-35F8C129F8D4}"/>
                  </a:ext>
                </a:extLst>
              </p:cNvPr>
              <p:cNvCxnSpPr>
                <a:cxnSpLocks/>
              </p:cNvCxnSpPr>
              <p:nvPr/>
            </p:nvCxnSpPr>
            <p:spPr>
              <a:xfrm flipV="1">
                <a:off x="3416658" y="3190875"/>
                <a:ext cx="2560356" cy="126163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2159AA-A17A-4167-B4DA-726E1EE668F0}"/>
                  </a:ext>
                </a:extLst>
              </p:cNvPr>
              <p:cNvCxnSpPr>
                <a:cxnSpLocks/>
              </p:cNvCxnSpPr>
              <p:nvPr/>
            </p:nvCxnSpPr>
            <p:spPr>
              <a:xfrm flipV="1">
                <a:off x="2861555" y="4269643"/>
                <a:ext cx="3186820" cy="59747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A9B4383-FB09-4F2A-8FF6-EA1B567B9950}"/>
                  </a:ext>
                </a:extLst>
              </p:cNvPr>
              <p:cNvCxnSpPr>
                <a:cxnSpLocks/>
              </p:cNvCxnSpPr>
              <p:nvPr/>
            </p:nvCxnSpPr>
            <p:spPr>
              <a:xfrm flipV="1">
                <a:off x="3416658" y="4290287"/>
                <a:ext cx="8571550" cy="58715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3" name="TextBox 32">
            <a:extLst>
              <a:ext uri="{FF2B5EF4-FFF2-40B4-BE49-F238E27FC236}">
                <a16:creationId xmlns:a16="http://schemas.microsoft.com/office/drawing/2014/main" id="{4EAA15A9-D704-4A6B-8721-B1941FD4A796}"/>
              </a:ext>
            </a:extLst>
          </p:cNvPr>
          <p:cNvSpPr txBox="1"/>
          <p:nvPr/>
        </p:nvSpPr>
        <p:spPr>
          <a:xfrm>
            <a:off x="0" y="0"/>
            <a:ext cx="5905653" cy="1323439"/>
          </a:xfrm>
          <a:prstGeom prst="rect">
            <a:avLst/>
          </a:prstGeom>
          <a:solidFill>
            <a:schemeClr val="accent1"/>
          </a:solidFill>
        </p:spPr>
        <p:txBody>
          <a:bodyPr wrap="square" rtlCol="0">
            <a:spAutoFit/>
          </a:bodyPr>
          <a:lstStyle/>
          <a:p>
            <a:pPr algn="ctr"/>
            <a:r>
              <a:rPr lang="en-US" sz="2800" b="1">
                <a:solidFill>
                  <a:schemeClr val="bg1"/>
                </a:solidFill>
                <a:cs typeface="Aharoni" panose="02010803020104030203" pitchFamily="2" charset="-79"/>
              </a:rPr>
              <a:t>Multiple Air Toxics </a:t>
            </a:r>
          </a:p>
          <a:p>
            <a:pPr algn="ctr"/>
            <a:r>
              <a:rPr lang="en-US" sz="2800" b="1">
                <a:solidFill>
                  <a:schemeClr val="bg1"/>
                </a:solidFill>
                <a:cs typeface="Aharoni" panose="02010803020104030203" pitchFamily="2" charset="-79"/>
              </a:rPr>
              <a:t>Exposure Study</a:t>
            </a:r>
            <a:br>
              <a:rPr lang="en-US" sz="2800" b="1">
                <a:solidFill>
                  <a:schemeClr val="bg1"/>
                </a:solidFill>
                <a:cs typeface="Aharoni" panose="02010803020104030203" pitchFamily="2" charset="-79"/>
              </a:rPr>
            </a:br>
            <a:r>
              <a:rPr lang="en-US" sz="2400" b="1">
                <a:solidFill>
                  <a:schemeClr val="bg1"/>
                </a:solidFill>
                <a:cs typeface="Aharoni" panose="02010803020104030203" pitchFamily="2" charset="-79"/>
              </a:rPr>
              <a:t>(MATES V)</a:t>
            </a:r>
            <a:endParaRPr lang="en-US" sz="2800" b="1">
              <a:solidFill>
                <a:schemeClr val="bg1"/>
              </a:solidFill>
              <a:cs typeface="Aharoni" panose="02010803020104030203" pitchFamily="2" charset="-79"/>
            </a:endParaRPr>
          </a:p>
        </p:txBody>
      </p:sp>
    </p:spTree>
    <p:extLst>
      <p:ext uri="{BB962C8B-B14F-4D97-AF65-F5344CB8AC3E}">
        <p14:creationId xmlns:p14="http://schemas.microsoft.com/office/powerpoint/2010/main" val="333538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0BB6-3D5C-48DD-B273-4FFEB1AA9520}"/>
              </a:ext>
            </a:extLst>
          </p:cNvPr>
          <p:cNvSpPr>
            <a:spLocks noGrp="1"/>
          </p:cNvSpPr>
          <p:nvPr>
            <p:ph type="title"/>
          </p:nvPr>
        </p:nvSpPr>
        <p:spPr>
          <a:xfrm>
            <a:off x="314696" y="148008"/>
            <a:ext cx="9486900" cy="725118"/>
          </a:xfrm>
        </p:spPr>
        <p:txBody>
          <a:bodyPr/>
          <a:lstStyle/>
          <a:p>
            <a:r>
              <a:rPr lang="en-US" b="1">
                <a:latin typeface="Aharoni" panose="02010803020104030203" pitchFamily="2" charset="-79"/>
                <a:cs typeface="Aharoni" panose="02010803020104030203" pitchFamily="2" charset="-79"/>
              </a:rPr>
              <a:t>State of Technology</a:t>
            </a:r>
          </a:p>
        </p:txBody>
      </p:sp>
      <p:sp>
        <p:nvSpPr>
          <p:cNvPr id="3" name="Content Placeholder 2">
            <a:extLst>
              <a:ext uri="{FF2B5EF4-FFF2-40B4-BE49-F238E27FC236}">
                <a16:creationId xmlns:a16="http://schemas.microsoft.com/office/drawing/2014/main" id="{E4813F2C-8EE7-4D59-BE11-CDC12B9B5EF1}"/>
              </a:ext>
            </a:extLst>
          </p:cNvPr>
          <p:cNvSpPr>
            <a:spLocks noGrp="1"/>
          </p:cNvSpPr>
          <p:nvPr>
            <p:ph idx="1"/>
          </p:nvPr>
        </p:nvSpPr>
        <p:spPr>
          <a:xfrm>
            <a:off x="942308" y="1562582"/>
            <a:ext cx="10430541" cy="3986456"/>
          </a:xfrm>
        </p:spPr>
        <p:txBody>
          <a:bodyPr/>
          <a:lstStyle/>
          <a:p>
            <a:pPr>
              <a:buSzPct val="100000"/>
            </a:pPr>
            <a:r>
              <a:rPr lang="en-US"/>
              <a:t>South Coast AQMD leading efforts to commercialize heavy-duty,</a:t>
            </a:r>
            <a:br>
              <a:rPr lang="en-US"/>
            </a:br>
            <a:r>
              <a:rPr lang="en-US"/>
              <a:t>class 8 Zero Emission Trucks – Volvo, Daimler, Petebilt, Kenworth, BYD</a:t>
            </a:r>
          </a:p>
          <a:p>
            <a:pPr>
              <a:buSzPct val="100000"/>
            </a:pPr>
            <a:r>
              <a:rPr lang="en-US"/>
              <a:t>Scale of Zero Emission Truck commercialization is in infancy</a:t>
            </a:r>
          </a:p>
        </p:txBody>
      </p:sp>
      <p:sp>
        <p:nvSpPr>
          <p:cNvPr id="4" name="Slide Number Placeholder 3">
            <a:extLst>
              <a:ext uri="{FF2B5EF4-FFF2-40B4-BE49-F238E27FC236}">
                <a16:creationId xmlns:a16="http://schemas.microsoft.com/office/drawing/2014/main" id="{DFD49468-9220-4BB9-B078-CE94DEA95A47}"/>
              </a:ext>
            </a:extLst>
          </p:cNvPr>
          <p:cNvSpPr>
            <a:spLocks noGrp="1"/>
          </p:cNvSpPr>
          <p:nvPr>
            <p:ph type="sldNum" sz="quarter" idx="12"/>
          </p:nvPr>
        </p:nvSpPr>
        <p:spPr/>
        <p:txBody>
          <a:bodyPr/>
          <a:lstStyle/>
          <a:p>
            <a:fld id="{F8E28480-1C08-4458-AD97-0283E6FFD09D}" type="slidenum">
              <a:rPr lang="en-US" smtClean="0"/>
              <a:pPr/>
              <a:t>37</a:t>
            </a:fld>
            <a:endParaRPr lang="en-US"/>
          </a:p>
        </p:txBody>
      </p:sp>
      <p:pic>
        <p:nvPicPr>
          <p:cNvPr id="5" name="Picture 4">
            <a:extLst>
              <a:ext uri="{FF2B5EF4-FFF2-40B4-BE49-F238E27FC236}">
                <a16:creationId xmlns:a16="http://schemas.microsoft.com/office/drawing/2014/main" id="{B5C88B03-801A-4EF4-8363-A931AF94C24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786018" y="3765958"/>
            <a:ext cx="3330322" cy="2218916"/>
          </a:xfrm>
          <a:prstGeom prst="rect">
            <a:avLst/>
          </a:prstGeom>
        </p:spPr>
      </p:pic>
      <p:pic>
        <p:nvPicPr>
          <p:cNvPr id="6" name="Picture 5">
            <a:extLst>
              <a:ext uri="{FF2B5EF4-FFF2-40B4-BE49-F238E27FC236}">
                <a16:creationId xmlns:a16="http://schemas.microsoft.com/office/drawing/2014/main" id="{A87FE523-6893-4F66-BF82-F9B1DF6844D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0613" y="3785487"/>
            <a:ext cx="2884780" cy="2199387"/>
          </a:xfrm>
          <a:prstGeom prst="rect">
            <a:avLst/>
          </a:prstGeom>
        </p:spPr>
      </p:pic>
      <p:pic>
        <p:nvPicPr>
          <p:cNvPr id="7" name="Picture 6">
            <a:extLst>
              <a:ext uri="{FF2B5EF4-FFF2-40B4-BE49-F238E27FC236}">
                <a16:creationId xmlns:a16="http://schemas.microsoft.com/office/drawing/2014/main" id="{9C41D7F5-B29C-49AA-B986-EF83614EDE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2844" y="3785487"/>
            <a:ext cx="3174756" cy="2303162"/>
          </a:xfrm>
          <a:prstGeom prst="rect">
            <a:avLst/>
          </a:prstGeom>
        </p:spPr>
      </p:pic>
    </p:spTree>
    <p:extLst>
      <p:ext uri="{BB962C8B-B14F-4D97-AF65-F5344CB8AC3E}">
        <p14:creationId xmlns:p14="http://schemas.microsoft.com/office/powerpoint/2010/main" val="363171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C2D1-BB8A-4BB7-BD58-1783DCF458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A62390-3DA6-4437-84FF-F2E253C30D2B}"/>
              </a:ext>
            </a:extLst>
          </p:cNvPr>
          <p:cNvSpPr>
            <a:spLocks noGrp="1"/>
          </p:cNvSpPr>
          <p:nvPr>
            <p:ph idx="1"/>
          </p:nvPr>
        </p:nvSpPr>
        <p:spPr/>
        <p:txBody>
          <a:bodyPr/>
          <a:lstStyle/>
          <a:p>
            <a:endParaRPr lang="en-US"/>
          </a:p>
        </p:txBody>
      </p:sp>
      <p:pic>
        <p:nvPicPr>
          <p:cNvPr id="2050" name="Picture 2" descr="Machine generated alternative text:&#10;On-Road Heavy-Duty Scenario &#10;HD Omnibus &amp; Fed. 0.02 g &#10;20% &#10;HD ZEV (w/Accelerated Turnover) 24% &#10;27% &#10;48% &#10;2037 &#10;1400000 &#10;1200000 &#10;1000000 &#10;800000 &#10;600000 &#10;400000 &#10;200000 &#10;2020 &#10;2031 &#10;22% &#10;77% &#10;2045 &#10;ederal ed.: .02 g &#10;CA-Cert.: Omnibus &#10;2010-Certified &#10;2025 &#10;2030 &#10;r to ZEV&amp; &#10;2035 &#10;MY 2024+ HD ZEVs &#10;2040 &#10;2045 &#10;2050 ">
            <a:extLst>
              <a:ext uri="{FF2B5EF4-FFF2-40B4-BE49-F238E27FC236}">
                <a16:creationId xmlns:a16="http://schemas.microsoft.com/office/drawing/2014/main" id="{E0A355D2-E928-4FA9-83AE-3765E04DE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001"/>
            <a:ext cx="12192000" cy="709543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D76CA04-77C7-4D8C-AF01-246D988B5F8C}"/>
              </a:ext>
            </a:extLst>
          </p:cNvPr>
          <p:cNvGrpSpPr/>
          <p:nvPr/>
        </p:nvGrpSpPr>
        <p:grpSpPr>
          <a:xfrm>
            <a:off x="1436914" y="4570230"/>
            <a:ext cx="7989719" cy="1967696"/>
            <a:chOff x="1597306" y="4421529"/>
            <a:chExt cx="7836061" cy="1967696"/>
          </a:xfrm>
        </p:grpSpPr>
        <p:sp>
          <p:nvSpPr>
            <p:cNvPr id="4" name="Freeform: Shape 3">
              <a:extLst>
                <a:ext uri="{FF2B5EF4-FFF2-40B4-BE49-F238E27FC236}">
                  <a16:creationId xmlns:a16="http://schemas.microsoft.com/office/drawing/2014/main" id="{D5D02A43-86C5-479E-9777-0014E2A56E45}"/>
                </a:ext>
              </a:extLst>
            </p:cNvPr>
            <p:cNvSpPr/>
            <p:nvPr/>
          </p:nvSpPr>
          <p:spPr>
            <a:xfrm>
              <a:off x="1597306" y="4421529"/>
              <a:ext cx="7836061" cy="1967696"/>
            </a:xfrm>
            <a:custGeom>
              <a:avLst/>
              <a:gdLst>
                <a:gd name="connsiteX0" fmla="*/ 7836061 w 7836061"/>
                <a:gd name="connsiteY0" fmla="*/ 1967696 h 1967696"/>
                <a:gd name="connsiteX1" fmla="*/ 6250329 w 7836061"/>
                <a:gd name="connsiteY1" fmla="*/ 1585732 h 1967696"/>
                <a:gd name="connsiteX2" fmla="*/ 4791919 w 7836061"/>
                <a:gd name="connsiteY2" fmla="*/ 1053296 h 1967696"/>
                <a:gd name="connsiteX3" fmla="*/ 3171464 w 7836061"/>
                <a:gd name="connsiteY3" fmla="*/ 462987 h 1967696"/>
                <a:gd name="connsiteX4" fmla="*/ 2013995 w 7836061"/>
                <a:gd name="connsiteY4" fmla="*/ 92598 h 1967696"/>
                <a:gd name="connsiteX5" fmla="*/ 1273216 w 7836061"/>
                <a:gd name="connsiteY5" fmla="*/ 0 h 1967696"/>
                <a:gd name="connsiteX6" fmla="*/ 23150 w 7836061"/>
                <a:gd name="connsiteY6" fmla="*/ 69448 h 1967696"/>
                <a:gd name="connsiteX7" fmla="*/ 0 w 7836061"/>
                <a:gd name="connsiteY7" fmla="*/ 1203767 h 1967696"/>
                <a:gd name="connsiteX8" fmla="*/ 405114 w 7836061"/>
                <a:gd name="connsiteY8" fmla="*/ 1342663 h 1967696"/>
                <a:gd name="connsiteX9" fmla="*/ 740780 w 7836061"/>
                <a:gd name="connsiteY9" fmla="*/ 1620456 h 1967696"/>
                <a:gd name="connsiteX10" fmla="*/ 949124 w 7836061"/>
                <a:gd name="connsiteY10" fmla="*/ 1828800 h 1967696"/>
                <a:gd name="connsiteX11" fmla="*/ 1238491 w 7836061"/>
                <a:gd name="connsiteY11" fmla="*/ 1840375 h 1967696"/>
                <a:gd name="connsiteX12" fmla="*/ 2048719 w 7836061"/>
                <a:gd name="connsiteY12" fmla="*/ 1886674 h 1967696"/>
                <a:gd name="connsiteX13" fmla="*/ 7836061 w 7836061"/>
                <a:gd name="connsiteY13" fmla="*/ 1967696 h 1967696"/>
                <a:gd name="connsiteX0" fmla="*/ 7836061 w 7836061"/>
                <a:gd name="connsiteY0" fmla="*/ 1967696 h 1967696"/>
                <a:gd name="connsiteX1" fmla="*/ 6250329 w 7836061"/>
                <a:gd name="connsiteY1" fmla="*/ 1585732 h 1967696"/>
                <a:gd name="connsiteX2" fmla="*/ 4791919 w 7836061"/>
                <a:gd name="connsiteY2" fmla="*/ 1053296 h 1967696"/>
                <a:gd name="connsiteX3" fmla="*/ 3171464 w 7836061"/>
                <a:gd name="connsiteY3" fmla="*/ 462987 h 1967696"/>
                <a:gd name="connsiteX4" fmla="*/ 2013995 w 7836061"/>
                <a:gd name="connsiteY4" fmla="*/ 92598 h 1967696"/>
                <a:gd name="connsiteX5" fmla="*/ 1273216 w 7836061"/>
                <a:gd name="connsiteY5" fmla="*/ 0 h 1967696"/>
                <a:gd name="connsiteX6" fmla="*/ 23150 w 7836061"/>
                <a:gd name="connsiteY6" fmla="*/ 69448 h 1967696"/>
                <a:gd name="connsiteX7" fmla="*/ 0 w 7836061"/>
                <a:gd name="connsiteY7" fmla="*/ 1203767 h 1967696"/>
                <a:gd name="connsiteX8" fmla="*/ 405114 w 7836061"/>
                <a:gd name="connsiteY8" fmla="*/ 1342663 h 1967696"/>
                <a:gd name="connsiteX9" fmla="*/ 740780 w 7836061"/>
                <a:gd name="connsiteY9" fmla="*/ 1620456 h 1967696"/>
                <a:gd name="connsiteX10" fmla="*/ 949124 w 7836061"/>
                <a:gd name="connsiteY10" fmla="*/ 1828800 h 1967696"/>
                <a:gd name="connsiteX11" fmla="*/ 1238491 w 7836061"/>
                <a:gd name="connsiteY11" fmla="*/ 1840375 h 1967696"/>
                <a:gd name="connsiteX12" fmla="*/ 2048719 w 7836061"/>
                <a:gd name="connsiteY12" fmla="*/ 1886674 h 1967696"/>
                <a:gd name="connsiteX13" fmla="*/ 7836061 w 7836061"/>
                <a:gd name="connsiteY13" fmla="*/ 1967696 h 1967696"/>
                <a:gd name="connsiteX0" fmla="*/ 7836061 w 7836061"/>
                <a:gd name="connsiteY0" fmla="*/ 1967696 h 1967696"/>
                <a:gd name="connsiteX1" fmla="*/ 6250329 w 7836061"/>
                <a:gd name="connsiteY1" fmla="*/ 1585732 h 1967696"/>
                <a:gd name="connsiteX2" fmla="*/ 4791919 w 7836061"/>
                <a:gd name="connsiteY2" fmla="*/ 1053296 h 1967696"/>
                <a:gd name="connsiteX3" fmla="*/ 3171464 w 7836061"/>
                <a:gd name="connsiteY3" fmla="*/ 462987 h 1967696"/>
                <a:gd name="connsiteX4" fmla="*/ 2129742 w 7836061"/>
                <a:gd name="connsiteY4" fmla="*/ 115747 h 1967696"/>
                <a:gd name="connsiteX5" fmla="*/ 1273216 w 7836061"/>
                <a:gd name="connsiteY5" fmla="*/ 0 h 1967696"/>
                <a:gd name="connsiteX6" fmla="*/ 23150 w 7836061"/>
                <a:gd name="connsiteY6" fmla="*/ 69448 h 1967696"/>
                <a:gd name="connsiteX7" fmla="*/ 0 w 7836061"/>
                <a:gd name="connsiteY7" fmla="*/ 1203767 h 1967696"/>
                <a:gd name="connsiteX8" fmla="*/ 405114 w 7836061"/>
                <a:gd name="connsiteY8" fmla="*/ 1342663 h 1967696"/>
                <a:gd name="connsiteX9" fmla="*/ 740780 w 7836061"/>
                <a:gd name="connsiteY9" fmla="*/ 1620456 h 1967696"/>
                <a:gd name="connsiteX10" fmla="*/ 949124 w 7836061"/>
                <a:gd name="connsiteY10" fmla="*/ 1828800 h 1967696"/>
                <a:gd name="connsiteX11" fmla="*/ 1238491 w 7836061"/>
                <a:gd name="connsiteY11" fmla="*/ 1840375 h 1967696"/>
                <a:gd name="connsiteX12" fmla="*/ 2048719 w 7836061"/>
                <a:gd name="connsiteY12" fmla="*/ 1886674 h 1967696"/>
                <a:gd name="connsiteX13" fmla="*/ 7836061 w 7836061"/>
                <a:gd name="connsiteY13" fmla="*/ 1967696 h 1967696"/>
                <a:gd name="connsiteX0" fmla="*/ 7836061 w 7836061"/>
                <a:gd name="connsiteY0" fmla="*/ 1967696 h 1967696"/>
                <a:gd name="connsiteX1" fmla="*/ 6250329 w 7836061"/>
                <a:gd name="connsiteY1" fmla="*/ 1585732 h 1967696"/>
                <a:gd name="connsiteX2" fmla="*/ 4791919 w 7836061"/>
                <a:gd name="connsiteY2" fmla="*/ 1053296 h 1967696"/>
                <a:gd name="connsiteX3" fmla="*/ 3171464 w 7836061"/>
                <a:gd name="connsiteY3" fmla="*/ 462987 h 1967696"/>
                <a:gd name="connsiteX4" fmla="*/ 2129742 w 7836061"/>
                <a:gd name="connsiteY4" fmla="*/ 115747 h 1967696"/>
                <a:gd name="connsiteX5" fmla="*/ 1273216 w 7836061"/>
                <a:gd name="connsiteY5" fmla="*/ 0 h 1967696"/>
                <a:gd name="connsiteX6" fmla="*/ 23150 w 7836061"/>
                <a:gd name="connsiteY6" fmla="*/ 69448 h 1967696"/>
                <a:gd name="connsiteX7" fmla="*/ 0 w 7836061"/>
                <a:gd name="connsiteY7" fmla="*/ 1203767 h 1967696"/>
                <a:gd name="connsiteX8" fmla="*/ 405114 w 7836061"/>
                <a:gd name="connsiteY8" fmla="*/ 1407058 h 1967696"/>
                <a:gd name="connsiteX9" fmla="*/ 740780 w 7836061"/>
                <a:gd name="connsiteY9" fmla="*/ 1620456 h 1967696"/>
                <a:gd name="connsiteX10" fmla="*/ 949124 w 7836061"/>
                <a:gd name="connsiteY10" fmla="*/ 1828800 h 1967696"/>
                <a:gd name="connsiteX11" fmla="*/ 1238491 w 7836061"/>
                <a:gd name="connsiteY11" fmla="*/ 1840375 h 1967696"/>
                <a:gd name="connsiteX12" fmla="*/ 2048719 w 7836061"/>
                <a:gd name="connsiteY12" fmla="*/ 1886674 h 1967696"/>
                <a:gd name="connsiteX13" fmla="*/ 7836061 w 7836061"/>
                <a:gd name="connsiteY13" fmla="*/ 1967696 h 196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36061" h="1967696">
                  <a:moveTo>
                    <a:pt x="7836061" y="1967696"/>
                  </a:moveTo>
                  <a:lnTo>
                    <a:pt x="6250329" y="1585732"/>
                  </a:lnTo>
                  <a:lnTo>
                    <a:pt x="4791919" y="1053296"/>
                  </a:lnTo>
                  <a:lnTo>
                    <a:pt x="3171464" y="462987"/>
                  </a:lnTo>
                  <a:cubicBezTo>
                    <a:pt x="2762491" y="281651"/>
                    <a:pt x="2515565" y="239210"/>
                    <a:pt x="2129742" y="115747"/>
                  </a:cubicBezTo>
                  <a:lnTo>
                    <a:pt x="1273216" y="0"/>
                  </a:lnTo>
                  <a:lnTo>
                    <a:pt x="23150" y="69448"/>
                  </a:lnTo>
                  <a:lnTo>
                    <a:pt x="0" y="1203767"/>
                  </a:lnTo>
                  <a:lnTo>
                    <a:pt x="405114" y="1407058"/>
                  </a:lnTo>
                  <a:lnTo>
                    <a:pt x="740780" y="1620456"/>
                  </a:lnTo>
                  <a:lnTo>
                    <a:pt x="949124" y="1828800"/>
                  </a:lnTo>
                  <a:lnTo>
                    <a:pt x="1238491" y="1840375"/>
                  </a:lnTo>
                  <a:lnTo>
                    <a:pt x="2048719" y="1886674"/>
                  </a:lnTo>
                  <a:lnTo>
                    <a:pt x="7836061" y="1967696"/>
                  </a:lnTo>
                  <a:close/>
                </a:path>
              </a:pathLst>
            </a:custGeom>
            <a:solidFill>
              <a:srgbClr val="FF000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p>
          </p:txBody>
        </p:sp>
        <p:sp>
          <p:nvSpPr>
            <p:cNvPr id="5" name="TextBox 4">
              <a:extLst>
                <a:ext uri="{FF2B5EF4-FFF2-40B4-BE49-F238E27FC236}">
                  <a16:creationId xmlns:a16="http://schemas.microsoft.com/office/drawing/2014/main" id="{335D1638-26C2-454B-B9BF-E82CCD685417}"/>
                </a:ext>
              </a:extLst>
            </p:cNvPr>
            <p:cNvSpPr txBox="1"/>
            <p:nvPr/>
          </p:nvSpPr>
          <p:spPr>
            <a:xfrm>
              <a:off x="2637487" y="4927383"/>
              <a:ext cx="1687132" cy="584775"/>
            </a:xfrm>
            <a:prstGeom prst="rect">
              <a:avLst/>
            </a:prstGeom>
            <a:noFill/>
          </p:spPr>
          <p:txBody>
            <a:bodyPr wrap="square" rtlCol="0">
              <a:spAutoFit/>
            </a:bodyPr>
            <a:lstStyle/>
            <a:p>
              <a:r>
                <a:rPr lang="en-US" sz="3200" b="1">
                  <a:solidFill>
                    <a:schemeClr val="bg1"/>
                  </a:solidFill>
                  <a:latin typeface="Aharoni" panose="02010803020104030203" pitchFamily="2" charset="-79"/>
                  <a:cs typeface="Aharoni" panose="02010803020104030203" pitchFamily="2" charset="-79"/>
                </a:rPr>
                <a:t>DIESEL</a:t>
              </a:r>
            </a:p>
          </p:txBody>
        </p:sp>
      </p:grpSp>
    </p:spTree>
    <p:extLst>
      <p:ext uri="{BB962C8B-B14F-4D97-AF65-F5344CB8AC3E}">
        <p14:creationId xmlns:p14="http://schemas.microsoft.com/office/powerpoint/2010/main" val="285601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E0B2CFC0-6041-4C3E-B7D6-167A5A30F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45" y="1143067"/>
            <a:ext cx="1093816" cy="1244687"/>
          </a:xfrm>
          <a:prstGeom prst="rect">
            <a:avLst/>
          </a:prstGeom>
        </p:spPr>
      </p:pic>
      <p:sp>
        <p:nvSpPr>
          <p:cNvPr id="4" name="Title 3">
            <a:extLst>
              <a:ext uri="{FF2B5EF4-FFF2-40B4-BE49-F238E27FC236}">
                <a16:creationId xmlns:a16="http://schemas.microsoft.com/office/drawing/2014/main" id="{1164839C-4D2A-4F14-86D3-7D381C2CD02E}"/>
              </a:ext>
            </a:extLst>
          </p:cNvPr>
          <p:cNvSpPr>
            <a:spLocks noGrp="1"/>
          </p:cNvSpPr>
          <p:nvPr>
            <p:ph type="title"/>
          </p:nvPr>
        </p:nvSpPr>
        <p:spPr>
          <a:xfrm>
            <a:off x="307278" y="-138739"/>
            <a:ext cx="10515600" cy="1325563"/>
          </a:xfrm>
        </p:spPr>
        <p:txBody>
          <a:bodyPr/>
          <a:lstStyle/>
          <a:p>
            <a:r>
              <a:rPr lang="en-US">
                <a:latin typeface="Calibri  "/>
                <a:cs typeface="Aharoni" panose="02010803020104030203" pitchFamily="2" charset="-79"/>
              </a:rPr>
              <a:t>Near-Zero Engines</a:t>
            </a:r>
          </a:p>
        </p:txBody>
      </p:sp>
      <p:sp>
        <p:nvSpPr>
          <p:cNvPr id="5" name="Content Placeholder 4">
            <a:extLst>
              <a:ext uri="{FF2B5EF4-FFF2-40B4-BE49-F238E27FC236}">
                <a16:creationId xmlns:a16="http://schemas.microsoft.com/office/drawing/2014/main" id="{0B6392B8-799F-4D31-B2CC-8C6AF533D0A5}"/>
              </a:ext>
            </a:extLst>
          </p:cNvPr>
          <p:cNvSpPr>
            <a:spLocks noGrp="1"/>
          </p:cNvSpPr>
          <p:nvPr>
            <p:ph idx="1"/>
          </p:nvPr>
        </p:nvSpPr>
        <p:spPr>
          <a:xfrm>
            <a:off x="1815824" y="1690455"/>
            <a:ext cx="10515600" cy="4709904"/>
          </a:xfrm>
        </p:spPr>
        <p:txBody>
          <a:bodyPr/>
          <a:lstStyle/>
          <a:p>
            <a:r>
              <a:rPr lang="en-US"/>
              <a:t>8.9L engine certified at 0.02 g/bhp-</a:t>
            </a:r>
            <a:r>
              <a:rPr lang="en-US" err="1"/>
              <a:t>hr</a:t>
            </a:r>
            <a:r>
              <a:rPr lang="en-US"/>
              <a:t> NOx in 2016</a:t>
            </a:r>
          </a:p>
          <a:p>
            <a:r>
              <a:rPr lang="en-US"/>
              <a:t>12L engine certified at 0.02 g/bhp-</a:t>
            </a:r>
            <a:r>
              <a:rPr lang="en-US" err="1"/>
              <a:t>hr</a:t>
            </a:r>
            <a:r>
              <a:rPr lang="en-US"/>
              <a:t> NOx in 2018</a:t>
            </a:r>
          </a:p>
          <a:p>
            <a:endParaRPr lang="en-US"/>
          </a:p>
        </p:txBody>
      </p:sp>
      <p:graphicFrame>
        <p:nvGraphicFramePr>
          <p:cNvPr id="6" name="Chart 5">
            <a:extLst>
              <a:ext uri="{FF2B5EF4-FFF2-40B4-BE49-F238E27FC236}">
                <a16:creationId xmlns:a16="http://schemas.microsoft.com/office/drawing/2014/main" id="{6C6AF9B2-CF41-43BA-BFCB-BB55D1460BB3}"/>
              </a:ext>
            </a:extLst>
          </p:cNvPr>
          <p:cNvGraphicFramePr>
            <a:graphicFrameLocks/>
          </p:cNvGraphicFramePr>
          <p:nvPr/>
        </p:nvGraphicFramePr>
        <p:xfrm>
          <a:off x="699364" y="2730343"/>
          <a:ext cx="8411181" cy="3603614"/>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2">
            <a:extLst>
              <a:ext uri="{FF2B5EF4-FFF2-40B4-BE49-F238E27FC236}">
                <a16:creationId xmlns:a16="http://schemas.microsoft.com/office/drawing/2014/main" id="{A019BE83-CD53-4DDA-8FF2-B78488AF4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2135" y="980568"/>
            <a:ext cx="2323026" cy="1548684"/>
          </a:xfrm>
          <a:prstGeom prst="rect">
            <a:avLst/>
          </a:prstGeom>
        </p:spPr>
      </p:pic>
      <p:pic>
        <p:nvPicPr>
          <p:cNvPr id="3" name="Picture 6">
            <a:extLst>
              <a:ext uri="{FF2B5EF4-FFF2-40B4-BE49-F238E27FC236}">
                <a16:creationId xmlns:a16="http://schemas.microsoft.com/office/drawing/2014/main" id="{A2C2D4AC-221F-4EDC-B7AE-EF50236FCF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7326" y="2877876"/>
            <a:ext cx="2327836" cy="1548684"/>
          </a:xfrm>
          <a:prstGeom prst="rect">
            <a:avLst/>
          </a:prstGeom>
        </p:spPr>
      </p:pic>
      <p:pic>
        <p:nvPicPr>
          <p:cNvPr id="7" name="Picture 7">
            <a:extLst>
              <a:ext uri="{FF2B5EF4-FFF2-40B4-BE49-F238E27FC236}">
                <a16:creationId xmlns:a16="http://schemas.microsoft.com/office/drawing/2014/main" id="{DAD5B7D0-ABC4-4156-893E-396C778C69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7326" y="4776987"/>
            <a:ext cx="2346420" cy="1556970"/>
          </a:xfrm>
          <a:prstGeom prst="rect">
            <a:avLst/>
          </a:prstGeom>
        </p:spPr>
      </p:pic>
    </p:spTree>
    <p:extLst>
      <p:ext uri="{BB962C8B-B14F-4D97-AF65-F5344CB8AC3E}">
        <p14:creationId xmlns:p14="http://schemas.microsoft.com/office/powerpoint/2010/main" val="32994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Raise Hand </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4</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381000" y="1337801"/>
            <a:ext cx="11090564" cy="1990288"/>
          </a:xfrm>
          <a:prstGeom prst="rect">
            <a:avLst/>
          </a:prstGeom>
          <a:noFill/>
        </p:spPr>
        <p:txBody>
          <a:bodyPr wrap="square" lIns="91440" tIns="45720" rIns="91440" bIns="45720" rtlCol="0" anchor="t">
            <a:spAutoFit/>
          </a:bodyPr>
          <a:lstStyle/>
          <a:p>
            <a:pPr marL="285750" indent="-285750" defTabSz="914400">
              <a:lnSpc>
                <a:spcPct val="90000"/>
              </a:lnSpc>
              <a:spcBef>
                <a:spcPts val="1000"/>
              </a:spcBef>
              <a:buSzPct val="90000"/>
              <a:buFont typeface="System Font Regular"/>
              <a:buChar char="&gt;"/>
            </a:pPr>
            <a:r>
              <a:rPr lang="en-US" sz="2000"/>
              <a:t>Click </a:t>
            </a:r>
            <a:r>
              <a:rPr lang="en-US" sz="2000" b="1"/>
              <a:t>Raise Hand</a:t>
            </a:r>
            <a:r>
              <a:rPr lang="en-US" sz="2000"/>
              <a:t> in your meeting controls or</a:t>
            </a:r>
          </a:p>
          <a:p>
            <a:pPr marL="285750" indent="-285750" defTabSz="914400">
              <a:lnSpc>
                <a:spcPct val="90000"/>
              </a:lnSpc>
              <a:spcBef>
                <a:spcPts val="1000"/>
              </a:spcBef>
              <a:buSzPct val="90000"/>
              <a:buFont typeface="System Font Regular"/>
              <a:buChar char="&gt;"/>
            </a:pPr>
            <a:r>
              <a:rPr lang="en-US" sz="2000" b="1"/>
              <a:t>Press*9</a:t>
            </a:r>
            <a:r>
              <a:rPr lang="en-US" sz="2000"/>
              <a:t> on the phone line.</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To lower your hand, click </a:t>
            </a:r>
            <a:r>
              <a:rPr lang="en-US" sz="2000" b="1"/>
              <a:t>Raise Hand</a:t>
            </a:r>
            <a:r>
              <a:rPr lang="en-US" sz="2000"/>
              <a:t> in your meeting controls.</a:t>
            </a:r>
            <a:endParaRPr lang="en-US" sz="2000">
              <a:cs typeface="Calibri"/>
            </a:endParaRPr>
          </a:p>
          <a:p>
            <a:pPr marL="285750" indent="-285750" defTabSz="914400">
              <a:lnSpc>
                <a:spcPct val="90000"/>
              </a:lnSpc>
              <a:spcBef>
                <a:spcPts val="1000"/>
              </a:spcBef>
              <a:buSzPct val="90000"/>
              <a:buFont typeface="System Font Regular"/>
              <a:buChar char="&gt;"/>
            </a:pPr>
            <a:r>
              <a:rPr lang="en-US" sz="2000"/>
              <a:t>Comments &amp; questions can also be provided in writing by using the </a:t>
            </a:r>
            <a:r>
              <a:rPr lang="en-US" sz="2000" b="1"/>
              <a:t>Chat</a:t>
            </a:r>
            <a:r>
              <a:rPr lang="en-US" sz="2000"/>
              <a:t> function.</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The </a:t>
            </a:r>
            <a:r>
              <a:rPr lang="en-US" sz="2000" b="1"/>
              <a:t>Chat</a:t>
            </a:r>
            <a:r>
              <a:rPr lang="en-US" sz="2000"/>
              <a:t> button is located on the control panel at the bottom of your screen.</a:t>
            </a:r>
            <a:endParaRPr lang="en-US" sz="2000">
              <a:cs typeface="Calibri"/>
            </a:endParaRPr>
          </a:p>
        </p:txBody>
      </p:sp>
      <p:pic>
        <p:nvPicPr>
          <p:cNvPr id="8" name="Picture 2">
            <a:extLst>
              <a:ext uri="{FF2B5EF4-FFF2-40B4-BE49-F238E27FC236}">
                <a16:creationId xmlns:a16="http://schemas.microsoft.com/office/drawing/2014/main" id="{3D4B3929-E567-44B3-A2AA-7114D257E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032" y="285749"/>
            <a:ext cx="326708" cy="40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145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40389-C4D6-4984-80B8-45D04289EED6}"/>
              </a:ext>
            </a:extLst>
          </p:cNvPr>
          <p:cNvSpPr>
            <a:spLocks noGrp="1"/>
          </p:cNvSpPr>
          <p:nvPr>
            <p:ph type="title"/>
          </p:nvPr>
        </p:nvSpPr>
        <p:spPr>
          <a:xfrm>
            <a:off x="685800" y="173099"/>
            <a:ext cx="8265894" cy="725118"/>
          </a:xfrm>
        </p:spPr>
        <p:txBody>
          <a:bodyPr>
            <a:normAutofit/>
          </a:bodyPr>
          <a:lstStyle/>
          <a:p>
            <a:r>
              <a:rPr lang="en-US" sz="3600">
                <a:latin typeface="Calibri  "/>
                <a:cs typeface="Aharoni" panose="02010803020104030203" pitchFamily="2" charset="-79"/>
              </a:rPr>
              <a:t>Summary</a:t>
            </a:r>
          </a:p>
        </p:txBody>
      </p:sp>
      <p:sp>
        <p:nvSpPr>
          <p:cNvPr id="3" name="Content Placeholder 2">
            <a:extLst>
              <a:ext uri="{FF2B5EF4-FFF2-40B4-BE49-F238E27FC236}">
                <a16:creationId xmlns:a16="http://schemas.microsoft.com/office/drawing/2014/main" id="{EDE8E1D0-5B64-4EA1-9430-BB4115A2AF3C}"/>
              </a:ext>
            </a:extLst>
          </p:cNvPr>
          <p:cNvSpPr>
            <a:spLocks noGrp="1"/>
          </p:cNvSpPr>
          <p:nvPr>
            <p:ph idx="1"/>
          </p:nvPr>
        </p:nvSpPr>
        <p:spPr>
          <a:xfrm>
            <a:off x="1055729" y="1530626"/>
            <a:ext cx="7002855" cy="4340087"/>
          </a:xfrm>
        </p:spPr>
        <p:txBody>
          <a:bodyPr>
            <a:normAutofit/>
          </a:bodyPr>
          <a:lstStyle/>
          <a:p>
            <a:r>
              <a:rPr lang="en-US"/>
              <a:t>Diesel emissions from trucks represent a significant on-going health concern, especially in disadvantaged communities</a:t>
            </a:r>
          </a:p>
          <a:p>
            <a:r>
              <a:rPr lang="en-US"/>
              <a:t>South Coast AQMD is leading the state and nation in commercializing Zero Emission class 8 trucks</a:t>
            </a:r>
          </a:p>
          <a:p>
            <a:r>
              <a:rPr lang="en-US"/>
              <a:t>The scale to commercialize and adopt ZETs (incl. infrastructure) is not on pace to meet our air quality goals</a:t>
            </a:r>
          </a:p>
          <a:p>
            <a:r>
              <a:rPr lang="en-US"/>
              <a:t>NZE offers near-term, lower cost emission reductions</a:t>
            </a:r>
          </a:p>
        </p:txBody>
      </p:sp>
      <p:sp>
        <p:nvSpPr>
          <p:cNvPr id="4" name="Slide Number Placeholder 3">
            <a:extLst>
              <a:ext uri="{FF2B5EF4-FFF2-40B4-BE49-F238E27FC236}">
                <a16:creationId xmlns:a16="http://schemas.microsoft.com/office/drawing/2014/main" id="{6B7C0708-2D7B-4871-AAC0-96569D683804}"/>
              </a:ext>
            </a:extLst>
          </p:cNvPr>
          <p:cNvSpPr>
            <a:spLocks noGrp="1"/>
          </p:cNvSpPr>
          <p:nvPr>
            <p:ph type="sldNum" sz="quarter" idx="12"/>
          </p:nvPr>
        </p:nvSpPr>
        <p:spPr/>
        <p:txBody>
          <a:bodyPr/>
          <a:lstStyle/>
          <a:p>
            <a:fld id="{F8E28480-1C08-4458-AD97-0283E6FFD09D}" type="slidenum">
              <a:rPr lang="en-US" smtClean="0"/>
              <a:pPr/>
              <a:t>40</a:t>
            </a:fld>
            <a:endParaRPr lang="en-US"/>
          </a:p>
        </p:txBody>
      </p:sp>
      <p:pic>
        <p:nvPicPr>
          <p:cNvPr id="5" name="Picture 4">
            <a:extLst>
              <a:ext uri="{FF2B5EF4-FFF2-40B4-BE49-F238E27FC236}">
                <a16:creationId xmlns:a16="http://schemas.microsoft.com/office/drawing/2014/main" id="{6A6CE39D-26CB-4083-9F4A-4DF15DAD9A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9092662" y="2778922"/>
            <a:ext cx="2413538" cy="152734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CA5A3D2-9581-45E5-972C-0A9561C218A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9092662" y="4570066"/>
            <a:ext cx="2189473" cy="1926990"/>
          </a:xfrm>
          <a:prstGeom prst="rect">
            <a:avLst/>
          </a:prstGeom>
        </p:spPr>
      </p:pic>
      <p:pic>
        <p:nvPicPr>
          <p:cNvPr id="9" name="Picture 8" descr="Map&#10;&#10;Description automatically generated">
            <a:extLst>
              <a:ext uri="{FF2B5EF4-FFF2-40B4-BE49-F238E27FC236}">
                <a16:creationId xmlns:a16="http://schemas.microsoft.com/office/drawing/2014/main" id="{80BEFF97-FBC0-492E-99A6-275B567AFDB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452758" y="1047380"/>
            <a:ext cx="1829377" cy="1523699"/>
          </a:xfrm>
          <a:prstGeom prst="rect">
            <a:avLst/>
          </a:prstGeom>
        </p:spPr>
      </p:pic>
    </p:spTree>
    <p:extLst>
      <p:ext uri="{BB962C8B-B14F-4D97-AF65-F5344CB8AC3E}">
        <p14:creationId xmlns:p14="http://schemas.microsoft.com/office/powerpoint/2010/main" val="287161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62230" y="1952221"/>
            <a:ext cx="12182633" cy="1400383"/>
          </a:xfrm>
          <a:prstGeom prst="rect">
            <a:avLst/>
          </a:prstGeom>
          <a:solidFill>
            <a:srgbClr val="00B4BD"/>
          </a:solidFill>
        </p:spPr>
        <p:txBody>
          <a:bodyPr wrap="square" lIns="91440" tIns="45720" rIns="91440" bIns="45720" rtlCol="0" anchor="t">
            <a:spAutoFit/>
          </a:bodyPr>
          <a:lstStyle/>
          <a:p>
            <a:pPr algn="ctr">
              <a:spcAft>
                <a:spcPts val="600"/>
              </a:spcAft>
            </a:pPr>
            <a:r>
              <a:rPr lang="en-US" sz="4000" b="1">
                <a:solidFill>
                  <a:schemeClr val="bg1"/>
                </a:solidFill>
                <a:cs typeface="Calibri"/>
              </a:rPr>
              <a:t>Working Group Discussion #2:</a:t>
            </a:r>
          </a:p>
          <a:p>
            <a:pPr algn="ctr">
              <a:spcAft>
                <a:spcPts val="600"/>
              </a:spcAft>
            </a:pPr>
            <a:endParaRPr lang="en-US" sz="4000" b="1">
              <a:solidFill>
                <a:schemeClr val="bg1"/>
              </a:solidFill>
              <a:cs typeface="Calibri"/>
            </a:endParaRPr>
          </a:p>
        </p:txBody>
      </p:sp>
    </p:spTree>
    <p:extLst>
      <p:ext uri="{BB962C8B-B14F-4D97-AF65-F5344CB8AC3E}">
        <p14:creationId xmlns:p14="http://schemas.microsoft.com/office/powerpoint/2010/main" val="1664839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p:txBody>
          <a:bodyPr/>
          <a:lstStyle/>
          <a:p>
            <a:r>
              <a:rPr lang="en-US"/>
              <a:t>South Coast AQMD:  Guiding Questions</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42</a:t>
            </a:fld>
            <a:endParaRPr lang="en-US"/>
          </a:p>
        </p:txBody>
      </p:sp>
      <p:sp>
        <p:nvSpPr>
          <p:cNvPr id="3" name="TextBox 2">
            <a:extLst>
              <a:ext uri="{FF2B5EF4-FFF2-40B4-BE49-F238E27FC236}">
                <a16:creationId xmlns:a16="http://schemas.microsoft.com/office/drawing/2014/main" id="{020BB745-6F17-45CF-A550-76FCE1690438}"/>
              </a:ext>
            </a:extLst>
          </p:cNvPr>
          <p:cNvSpPr txBox="1"/>
          <p:nvPr/>
        </p:nvSpPr>
        <p:spPr>
          <a:xfrm>
            <a:off x="435935" y="1144772"/>
            <a:ext cx="1147961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cs typeface="Calibri"/>
              </a:rPr>
              <a:t>How do we balance the desired end state (ZE technology) with the needed interim steps to reduce air pollution, meet federal requirements and improve public health for EJ communities?  </a:t>
            </a:r>
          </a:p>
          <a:p>
            <a:pPr marL="342900" indent="-342900">
              <a:buFont typeface="Arial"/>
              <a:buChar char="•"/>
            </a:pPr>
            <a:endParaRPr lang="en-US" sz="2000">
              <a:cs typeface="Calibri"/>
            </a:endParaRPr>
          </a:p>
          <a:p>
            <a:pPr marL="342900" indent="-342900">
              <a:buFont typeface="Arial"/>
              <a:buChar char="•"/>
            </a:pPr>
            <a:r>
              <a:rPr lang="en-US" sz="2000">
                <a:cs typeface="Calibri"/>
              </a:rPr>
              <a:t>Besides public health impacts that continue year over year, what does LA County risk by the South Coast basin not meeting the 2023 standards requirement?</a:t>
            </a:r>
          </a:p>
          <a:p>
            <a:pPr marL="342900" indent="-342900">
              <a:buFont typeface="Arial"/>
              <a:buChar char="•"/>
            </a:pPr>
            <a:endParaRPr lang="en-US" sz="2000">
              <a:cs typeface="Calibri"/>
            </a:endParaRPr>
          </a:p>
          <a:p>
            <a:pPr marL="342900" indent="-342900">
              <a:buFont typeface="Arial"/>
              <a:buChar char="•"/>
            </a:pPr>
            <a:r>
              <a:rPr lang="en-US" sz="2000">
                <a:cs typeface="Calibri"/>
              </a:rPr>
              <a:t>How do NZE trucks (NG, etc.) compare to – and differ from – existing diesel trucks in terms of energy production, emissions, availability and public health outcomes—especially for I-710 South Corridor communities?</a:t>
            </a:r>
          </a:p>
          <a:p>
            <a:pPr marL="342900" indent="-342900">
              <a:buFont typeface="Arial"/>
              <a:buChar char="•"/>
            </a:pPr>
            <a:endParaRPr lang="en-US" sz="2000">
              <a:cs typeface="Calibri"/>
            </a:endParaRPr>
          </a:p>
          <a:p>
            <a:pPr marL="342900" indent="-342900">
              <a:buFont typeface="Arial"/>
              <a:buChar char="•"/>
            </a:pPr>
            <a:r>
              <a:rPr lang="en-US" sz="2000">
                <a:cs typeface="Calibri"/>
              </a:rPr>
              <a:t>Are there strategies that could ensure that NZE adoption to replace diesel is a temporary step as LA County pursues a ZE-only future?  </a:t>
            </a:r>
          </a:p>
          <a:p>
            <a:pPr marL="342900" indent="-342900">
              <a:buFont typeface="Arial"/>
              <a:buChar char="•"/>
            </a:pPr>
            <a:endParaRPr lang="en-US" sz="2000">
              <a:cs typeface="Calibri"/>
            </a:endParaRPr>
          </a:p>
          <a:p>
            <a:pPr marL="342900" indent="-342900">
              <a:buFont typeface="Arial"/>
              <a:buChar char="•"/>
            </a:pPr>
            <a:endParaRPr lang="en-US" sz="2000">
              <a:cs typeface="Calibri"/>
            </a:endParaRPr>
          </a:p>
        </p:txBody>
      </p:sp>
    </p:spTree>
    <p:extLst>
      <p:ext uri="{BB962C8B-B14F-4D97-AF65-F5344CB8AC3E}">
        <p14:creationId xmlns:p14="http://schemas.microsoft.com/office/powerpoint/2010/main" val="3554981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algn="ctr">
              <a:spcAft>
                <a:spcPts val="600"/>
              </a:spcAft>
            </a:pPr>
            <a:r>
              <a:rPr lang="en-US" sz="4000" b="1">
                <a:solidFill>
                  <a:schemeClr val="bg1"/>
                </a:solidFill>
                <a:cs typeface="Calibri"/>
              </a:rPr>
              <a:t>Governor’s Budget – </a:t>
            </a:r>
          </a:p>
          <a:p>
            <a:pPr algn="ctr"/>
            <a:r>
              <a:rPr lang="en-US" sz="4000" b="1">
                <a:solidFill>
                  <a:schemeClr val="bg1"/>
                </a:solidFill>
                <a:cs typeface="Calibri"/>
              </a:rPr>
              <a:t>Prospects for 2022 for Clean Truck/ </a:t>
            </a:r>
          </a:p>
          <a:p>
            <a:pPr algn="ctr"/>
            <a:r>
              <a:rPr lang="en-US" sz="4000" b="1">
                <a:solidFill>
                  <a:schemeClr val="bg1"/>
                </a:solidFill>
                <a:cs typeface="Calibri"/>
              </a:rPr>
              <a:t>Infrastructure Funding</a:t>
            </a:r>
          </a:p>
        </p:txBody>
      </p:sp>
    </p:spTree>
    <p:extLst>
      <p:ext uri="{BB962C8B-B14F-4D97-AF65-F5344CB8AC3E}">
        <p14:creationId xmlns:p14="http://schemas.microsoft.com/office/powerpoint/2010/main" val="823474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Speakers</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44</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4566641" y="1695087"/>
            <a:ext cx="6183737" cy="1134622"/>
            <a:chOff x="6754399" y="464186"/>
            <a:chExt cx="4550983" cy="777762"/>
          </a:xfrm>
        </p:grpSpPr>
        <p:sp>
          <p:nvSpPr>
            <p:cNvPr id="8" name="TextBox 7">
              <a:extLst>
                <a:ext uri="{FF2B5EF4-FFF2-40B4-BE49-F238E27FC236}">
                  <a16:creationId xmlns:a16="http://schemas.microsoft.com/office/drawing/2014/main" id="{C9D4065A-4268-442F-86C5-4FC39ED4E38B}"/>
                </a:ext>
              </a:extLst>
            </p:cNvPr>
            <p:cNvSpPr txBox="1"/>
            <p:nvPr/>
          </p:nvSpPr>
          <p:spPr>
            <a:xfrm>
              <a:off x="6754401" y="464186"/>
              <a:ext cx="3570333" cy="316463"/>
            </a:xfrm>
            <a:prstGeom prst="rect">
              <a:avLst/>
            </a:prstGeom>
            <a:noFill/>
          </p:spPr>
          <p:txBody>
            <a:bodyPr wrap="square" rtlCol="0">
              <a:spAutoFit/>
            </a:bodyPr>
            <a:lstStyle/>
            <a:p>
              <a:r>
                <a:rPr lang="en-US" sz="2400" b="1"/>
                <a:t>Michael Turner</a:t>
              </a:r>
            </a:p>
          </p:txBody>
        </p:sp>
        <p:sp>
          <p:nvSpPr>
            <p:cNvPr id="9" name="TextBox 8">
              <a:extLst>
                <a:ext uri="{FF2B5EF4-FFF2-40B4-BE49-F238E27FC236}">
                  <a16:creationId xmlns:a16="http://schemas.microsoft.com/office/drawing/2014/main" id="{59D4D7D0-BE5F-495B-AE30-C6BBEBAAC72D}"/>
                </a:ext>
              </a:extLst>
            </p:cNvPr>
            <p:cNvSpPr txBox="1"/>
            <p:nvPr/>
          </p:nvSpPr>
          <p:spPr>
            <a:xfrm>
              <a:off x="6754399" y="756706"/>
              <a:ext cx="4550983" cy="485242"/>
            </a:xfrm>
            <a:prstGeom prst="rect">
              <a:avLst/>
            </a:prstGeom>
            <a:noFill/>
          </p:spPr>
          <p:txBody>
            <a:bodyPr wrap="square" rtlCol="0">
              <a:spAutoFit/>
            </a:bodyPr>
            <a:lstStyle/>
            <a:p>
              <a:r>
                <a:rPr lang="en-US" sz="2000">
                  <a:cs typeface="Arial" panose="020B0604020202020204" pitchFamily="34" charset="0"/>
                </a:rPr>
                <a:t>Deputy Executive Officer, Government Relations</a:t>
              </a:r>
            </a:p>
          </p:txBody>
        </p:sp>
      </p:grpSp>
      <p:sp>
        <p:nvSpPr>
          <p:cNvPr id="12" name="TextBox 11">
            <a:extLst>
              <a:ext uri="{FF2B5EF4-FFF2-40B4-BE49-F238E27FC236}">
                <a16:creationId xmlns:a16="http://schemas.microsoft.com/office/drawing/2014/main" id="{36700D48-36D7-4E82-BE95-CA61641FE98C}"/>
              </a:ext>
            </a:extLst>
          </p:cNvPr>
          <p:cNvSpPr txBox="1"/>
          <p:nvPr/>
        </p:nvSpPr>
        <p:spPr>
          <a:xfrm>
            <a:off x="4566641" y="2475032"/>
            <a:ext cx="4550983" cy="400110"/>
          </a:xfrm>
          <a:prstGeom prst="rect">
            <a:avLst/>
          </a:prstGeom>
          <a:noFill/>
        </p:spPr>
        <p:txBody>
          <a:bodyPr wrap="square" rtlCol="0">
            <a:spAutoFit/>
          </a:bodyPr>
          <a:lstStyle/>
          <a:p>
            <a:r>
              <a:rPr lang="en-US" sz="2000">
                <a:cs typeface="Arial" panose="020B0604020202020204" pitchFamily="34" charset="0"/>
              </a:rPr>
              <a:t>Metro</a:t>
            </a:r>
          </a:p>
        </p:txBody>
      </p:sp>
    </p:spTree>
    <p:extLst>
      <p:ext uri="{BB962C8B-B14F-4D97-AF65-F5344CB8AC3E}">
        <p14:creationId xmlns:p14="http://schemas.microsoft.com/office/powerpoint/2010/main" val="3738925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148352"/>
            <a:ext cx="12172405" cy="3323987"/>
          </a:xfrm>
          <a:prstGeom prst="rect">
            <a:avLst/>
          </a:prstGeom>
          <a:solidFill>
            <a:srgbClr val="00B4BD"/>
          </a:solidFill>
        </p:spPr>
        <p:txBody>
          <a:bodyPr wrap="square" lIns="91440" tIns="45720" rIns="91440" bIns="45720" rtlCol="0" anchor="t">
            <a:spAutoFit/>
          </a:bodyPr>
          <a:lstStyle/>
          <a:p>
            <a:pPr algn="ctr">
              <a:spcAft>
                <a:spcPts val="600"/>
              </a:spcAft>
            </a:pPr>
            <a:r>
              <a:rPr lang="en-US" sz="4000" b="1" u="sng">
                <a:solidFill>
                  <a:schemeClr val="bg1"/>
                </a:solidFill>
                <a:cs typeface="Calibri"/>
              </a:rPr>
              <a:t>Discussion #3:</a:t>
            </a:r>
          </a:p>
          <a:p>
            <a:pPr algn="ctr">
              <a:spcAft>
                <a:spcPts val="600"/>
              </a:spcAft>
            </a:pPr>
            <a:endParaRPr lang="en-US" sz="4000" b="1" u="sng">
              <a:solidFill>
                <a:schemeClr val="bg1"/>
              </a:solidFill>
              <a:cs typeface="Calibri"/>
            </a:endParaRPr>
          </a:p>
          <a:p>
            <a:pPr algn="ctr"/>
            <a:r>
              <a:rPr lang="en-US" sz="4000" b="1">
                <a:solidFill>
                  <a:schemeClr val="bg1"/>
                </a:solidFill>
                <a:cs typeface="Calibri"/>
              </a:rPr>
              <a:t>Governor’s Budget – </a:t>
            </a:r>
          </a:p>
          <a:p>
            <a:pPr algn="ctr"/>
            <a:r>
              <a:rPr lang="en-US" sz="4000" b="1">
                <a:solidFill>
                  <a:schemeClr val="bg1"/>
                </a:solidFill>
                <a:cs typeface="Calibri"/>
              </a:rPr>
              <a:t>Prospects for 2022 for Clean Truck/ </a:t>
            </a:r>
          </a:p>
          <a:p>
            <a:pPr algn="ctr"/>
            <a:r>
              <a:rPr lang="en-US" sz="4000" b="1">
                <a:solidFill>
                  <a:schemeClr val="bg1"/>
                </a:solidFill>
                <a:cs typeface="Calibri"/>
              </a:rPr>
              <a:t>Infrastructure Funding</a:t>
            </a:r>
          </a:p>
        </p:txBody>
      </p:sp>
    </p:spTree>
    <p:extLst>
      <p:ext uri="{BB962C8B-B14F-4D97-AF65-F5344CB8AC3E}">
        <p14:creationId xmlns:p14="http://schemas.microsoft.com/office/powerpoint/2010/main" val="2378075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46</a:t>
            </a:fld>
            <a:endParaRPr lang="en-US"/>
          </a:p>
        </p:txBody>
      </p:sp>
      <p:sp>
        <p:nvSpPr>
          <p:cNvPr id="3" name="TextBox 2">
            <a:extLst>
              <a:ext uri="{FF2B5EF4-FFF2-40B4-BE49-F238E27FC236}">
                <a16:creationId xmlns:a16="http://schemas.microsoft.com/office/drawing/2014/main" id="{7A79A249-9C9D-49D3-A21A-C2A56C4B9603}"/>
              </a:ext>
            </a:extLst>
          </p:cNvPr>
          <p:cNvSpPr txBox="1"/>
          <p:nvPr/>
        </p:nvSpPr>
        <p:spPr>
          <a:xfrm>
            <a:off x="839522" y="1094990"/>
            <a:ext cx="9800769"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Metro's Clean Truck Program </a:t>
            </a:r>
          </a:p>
          <a:p>
            <a:pPr marL="800100" lvl="1" indent="-342900">
              <a:buFont typeface="Calibri" panose="020F0502020204030204" pitchFamily="34" charset="0"/>
              <a:buChar char="&gt;"/>
            </a:pPr>
            <a:r>
              <a:rPr lang="en-US" sz="2400">
                <a:ea typeface="+mn-lt"/>
                <a:cs typeface="+mn-lt"/>
              </a:rPr>
              <a:t>How do we best leverage the state's existing and future resources?  </a:t>
            </a:r>
            <a:endParaRPr lang="en-US" sz="2400">
              <a:cs typeface="Calibri" panose="020F0502020204030204"/>
            </a:endParaRPr>
          </a:p>
          <a:p>
            <a:endParaRPr lang="en-US" sz="2400">
              <a:ea typeface="+mn-lt"/>
              <a:cs typeface="+mn-lt"/>
            </a:endParaRPr>
          </a:p>
          <a:p>
            <a:r>
              <a:rPr lang="en-US" sz="2400">
                <a:ea typeface="+mn-lt"/>
                <a:cs typeface="+mn-lt"/>
              </a:rPr>
              <a:t>Metro's role, </a:t>
            </a:r>
          </a:p>
          <a:p>
            <a:pPr marL="800100" lvl="1" indent="-342900">
              <a:buFont typeface="Calibri" panose="020F0502020204030204" pitchFamily="34" charset="0"/>
              <a:buChar char="&gt;"/>
            </a:pPr>
            <a:r>
              <a:rPr lang="en-US" sz="2400">
                <a:ea typeface="+mn-lt"/>
                <a:cs typeface="+mn-lt"/>
              </a:rPr>
              <a:t>How can we best utilize Metro's $50 million commitment?  </a:t>
            </a:r>
          </a:p>
          <a:p>
            <a:pPr marL="800100" lvl="1" indent="-342900">
              <a:buFont typeface="Calibri" panose="020F0502020204030204" pitchFamily="34" charset="0"/>
              <a:buChar char="&gt;"/>
            </a:pPr>
            <a:r>
              <a:rPr lang="en-US" sz="2400">
                <a:ea typeface="+mn-lt"/>
                <a:cs typeface="+mn-lt"/>
              </a:rPr>
              <a:t>How can we best partner with the Ports on their efforts?  </a:t>
            </a:r>
            <a:endParaRPr lang="en-US" sz="2400">
              <a:cs typeface="Calibri"/>
            </a:endParaRPr>
          </a:p>
          <a:p>
            <a:endParaRPr lang="en-US" sz="2400">
              <a:ea typeface="+mn-lt"/>
              <a:cs typeface="+mn-lt"/>
            </a:endParaRPr>
          </a:p>
          <a:p>
            <a:r>
              <a:rPr lang="en-US" sz="2400">
                <a:ea typeface="+mn-lt"/>
                <a:cs typeface="+mn-lt"/>
              </a:rPr>
              <a:t>Metro secures ZE trucks for LA County </a:t>
            </a:r>
          </a:p>
          <a:p>
            <a:pPr marL="800100" lvl="1" indent="-342900">
              <a:buFont typeface="Calibri" panose="020F0502020204030204" pitchFamily="34" charset="0"/>
              <a:buChar char="&gt;"/>
            </a:pPr>
            <a:r>
              <a:rPr lang="en-US" sz="2400">
                <a:ea typeface="+mn-lt"/>
                <a:cs typeface="+mn-lt"/>
              </a:rPr>
              <a:t>Will Metro's clean truck program buy truck, and/or lease trucks?  </a:t>
            </a:r>
          </a:p>
          <a:p>
            <a:pPr marL="800100" lvl="1" indent="-342900">
              <a:buFont typeface="Calibri" panose="020F0502020204030204" pitchFamily="34" charset="0"/>
              <a:buChar char="&gt;"/>
            </a:pPr>
            <a:r>
              <a:rPr lang="en-US" sz="2400">
                <a:ea typeface="+mn-lt"/>
                <a:cs typeface="+mn-lt"/>
              </a:rPr>
              <a:t>Consideration: State programs are generally first come first served.  </a:t>
            </a:r>
          </a:p>
          <a:p>
            <a:pPr marL="800100" lvl="1" indent="-342900">
              <a:buFont typeface="Calibri" panose="020F0502020204030204" pitchFamily="34" charset="0"/>
              <a:buChar char="&gt;"/>
            </a:pPr>
            <a:endParaRPr lang="en-US" sz="2400">
              <a:cs typeface="Calibri"/>
            </a:endParaRPr>
          </a:p>
          <a:p>
            <a:r>
              <a:rPr lang="en-US" sz="2400">
                <a:cs typeface="Calibri"/>
              </a:rPr>
              <a:t>Should Metro consider using its funding to focus on ZE infrastructure delivery more than ZE trucks to support existing ZE truck funding at the Ports/AQMD?</a:t>
            </a:r>
          </a:p>
        </p:txBody>
      </p:sp>
      <p:sp>
        <p:nvSpPr>
          <p:cNvPr id="6" name="Title 5">
            <a:extLst>
              <a:ext uri="{FF2B5EF4-FFF2-40B4-BE49-F238E27FC236}">
                <a16:creationId xmlns:a16="http://schemas.microsoft.com/office/drawing/2014/main" id="{0D330D2C-5ACB-4D17-B541-91C5E8FCB923}"/>
              </a:ext>
            </a:extLst>
          </p:cNvPr>
          <p:cNvSpPr>
            <a:spLocks noGrp="1"/>
          </p:cNvSpPr>
          <p:nvPr>
            <p:ph type="title"/>
          </p:nvPr>
        </p:nvSpPr>
        <p:spPr/>
        <p:txBody>
          <a:bodyPr/>
          <a:lstStyle/>
          <a:p>
            <a:r>
              <a:rPr lang="en-US">
                <a:cs typeface="Calibri"/>
              </a:rPr>
              <a:t>Governor's Budget – Focusing Questions</a:t>
            </a:r>
            <a:endParaRPr lang="en-US"/>
          </a:p>
        </p:txBody>
      </p:sp>
    </p:spTree>
    <p:extLst>
      <p:ext uri="{BB962C8B-B14F-4D97-AF65-F5344CB8AC3E}">
        <p14:creationId xmlns:p14="http://schemas.microsoft.com/office/powerpoint/2010/main" val="3831443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54049-4839-4478-BE15-ABAA78853830}"/>
              </a:ext>
            </a:extLst>
          </p:cNvPr>
          <p:cNvSpPr>
            <a:spLocks noGrp="1"/>
          </p:cNvSpPr>
          <p:nvPr>
            <p:ph type="title"/>
          </p:nvPr>
        </p:nvSpPr>
        <p:spPr/>
        <p:txBody>
          <a:bodyPr/>
          <a:lstStyle/>
          <a:p>
            <a:r>
              <a:rPr lang="en-US"/>
              <a:t>San Pedro Bay Ports to Los Angeles Energy Features</a:t>
            </a:r>
          </a:p>
        </p:txBody>
      </p:sp>
      <p:pic>
        <p:nvPicPr>
          <p:cNvPr id="6" name="Content Placeholder 5">
            <a:extLst>
              <a:ext uri="{FF2B5EF4-FFF2-40B4-BE49-F238E27FC236}">
                <a16:creationId xmlns:a16="http://schemas.microsoft.com/office/drawing/2014/main" id="{2B527927-4CE1-42E7-A6DB-4E4E3A2EF870}"/>
              </a:ext>
            </a:extLst>
          </p:cNvPr>
          <p:cNvPicPr>
            <a:picLocks noGrp="1" noChangeAspect="1"/>
          </p:cNvPicPr>
          <p:nvPr>
            <p:ph idx="1"/>
          </p:nvPr>
        </p:nvPicPr>
        <p:blipFill>
          <a:blip r:embed="rId2"/>
          <a:stretch>
            <a:fillRect/>
          </a:stretch>
        </p:blipFill>
        <p:spPr>
          <a:xfrm>
            <a:off x="1970905" y="1276350"/>
            <a:ext cx="7897765" cy="4741863"/>
          </a:xfrm>
        </p:spPr>
      </p:pic>
      <p:sp>
        <p:nvSpPr>
          <p:cNvPr id="4" name="Slide Number Placeholder 3">
            <a:extLst>
              <a:ext uri="{FF2B5EF4-FFF2-40B4-BE49-F238E27FC236}">
                <a16:creationId xmlns:a16="http://schemas.microsoft.com/office/drawing/2014/main" id="{C9A09A33-E4BD-40CD-A19A-622517F28FAD}"/>
              </a:ext>
            </a:extLst>
          </p:cNvPr>
          <p:cNvSpPr>
            <a:spLocks noGrp="1"/>
          </p:cNvSpPr>
          <p:nvPr>
            <p:ph type="sldNum" sz="quarter" idx="12"/>
          </p:nvPr>
        </p:nvSpPr>
        <p:spPr/>
        <p:txBody>
          <a:bodyPr/>
          <a:lstStyle/>
          <a:p>
            <a:fld id="{2429C633-AF9B-9840-B7F1-7587910FEF71}" type="slidenum">
              <a:rPr lang="en-US" smtClean="0"/>
              <a:pPr/>
              <a:t>47</a:t>
            </a:fld>
            <a:endParaRPr lang="en-US"/>
          </a:p>
        </p:txBody>
      </p:sp>
    </p:spTree>
    <p:extLst>
      <p:ext uri="{BB962C8B-B14F-4D97-AF65-F5344CB8AC3E}">
        <p14:creationId xmlns:p14="http://schemas.microsoft.com/office/powerpoint/2010/main" val="3738571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algn="ctr">
              <a:spcAft>
                <a:spcPts val="600"/>
              </a:spcAft>
            </a:pPr>
            <a:r>
              <a:rPr lang="en-US" sz="4000" b="1">
                <a:solidFill>
                  <a:schemeClr val="bg1"/>
                </a:solidFill>
                <a:cs typeface="Calibri"/>
              </a:rPr>
              <a:t>Welcome!</a:t>
            </a:r>
          </a:p>
        </p:txBody>
      </p:sp>
    </p:spTree>
    <p:extLst>
      <p:ext uri="{BB962C8B-B14F-4D97-AF65-F5344CB8AC3E}">
        <p14:creationId xmlns:p14="http://schemas.microsoft.com/office/powerpoint/2010/main" val="1318000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6</a:t>
            </a:fld>
            <a:endParaRPr lang="en-US"/>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extLst>
              <a:ext uri="{28A0092B-C50C-407E-A947-70E740481C1C}">
                <a14:useLocalDpi xmlns:a14="http://schemas.microsoft.com/office/drawing/2010/main" val="0"/>
              </a:ext>
            </a:extLst>
          </a:blip>
          <a:srcRect l="21065" t="5509" r="44254" b="8907"/>
          <a:stretch/>
        </p:blipFill>
        <p:spPr>
          <a:xfrm>
            <a:off x="771617" y="1349733"/>
            <a:ext cx="2565083" cy="4208016"/>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5507972" y="2992076"/>
            <a:ext cx="3570333" cy="492443"/>
          </a:xfrm>
          <a:prstGeom prst="rect">
            <a:avLst/>
          </a:prstGeom>
          <a:noFill/>
        </p:spPr>
        <p:txBody>
          <a:bodyPr wrap="square" rtlCol="0">
            <a:spAutoFit/>
          </a:bodyPr>
          <a:lstStyle/>
          <a:p>
            <a:pPr algn="ctr"/>
            <a:r>
              <a:rPr lang="en-US" sz="2600" b="1"/>
              <a:t>Erika C.B. Morales</a:t>
            </a:r>
          </a:p>
        </p:txBody>
      </p:sp>
      <p:sp>
        <p:nvSpPr>
          <p:cNvPr id="9" name="TextBox 8">
            <a:extLst>
              <a:ext uri="{FF2B5EF4-FFF2-40B4-BE49-F238E27FC236}">
                <a16:creationId xmlns:a16="http://schemas.microsoft.com/office/drawing/2014/main" id="{59D4D7D0-BE5F-495B-AE30-C6BBEBAAC72D}"/>
              </a:ext>
            </a:extLst>
          </p:cNvPr>
          <p:cNvSpPr txBox="1"/>
          <p:nvPr/>
        </p:nvSpPr>
        <p:spPr>
          <a:xfrm>
            <a:off x="3336700" y="3464108"/>
            <a:ext cx="8003569" cy="430887"/>
          </a:xfrm>
          <a:prstGeom prst="rect">
            <a:avLst/>
          </a:prstGeom>
          <a:noFill/>
        </p:spPr>
        <p:txBody>
          <a:bodyPr wrap="square" rtlCol="0">
            <a:spAutoFit/>
          </a:bodyPr>
          <a:lstStyle/>
          <a:p>
            <a:pPr algn="ctr"/>
            <a:r>
              <a:rPr lang="en-US" sz="2200">
                <a:cs typeface="Arial" panose="020B0604020202020204" pitchFamily="34" charset="0"/>
              </a:rPr>
              <a:t>Partner, Morales + Morales Partners</a:t>
            </a:r>
          </a:p>
        </p:txBody>
      </p:sp>
    </p:spTree>
    <p:extLst>
      <p:ext uri="{BB962C8B-B14F-4D97-AF65-F5344CB8AC3E}">
        <p14:creationId xmlns:p14="http://schemas.microsoft.com/office/powerpoint/2010/main" val="455713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p:txBody>
          <a:bodyPr/>
          <a:lstStyle/>
          <a:p>
            <a:r>
              <a:rPr lang="en-US" sz="2800"/>
              <a:t>Agenda</a:t>
            </a:r>
          </a:p>
        </p:txBody>
      </p:sp>
      <p:sp>
        <p:nvSpPr>
          <p:cNvPr id="3" name="Content Placeholder 2">
            <a:extLst>
              <a:ext uri="{FF2B5EF4-FFF2-40B4-BE49-F238E27FC236}">
                <a16:creationId xmlns:a16="http://schemas.microsoft.com/office/drawing/2014/main" id="{BF351727-8177-4C9B-A165-4AD98FB27C99}"/>
              </a:ext>
            </a:extLst>
          </p:cNvPr>
          <p:cNvSpPr>
            <a:spLocks noGrp="1"/>
          </p:cNvSpPr>
          <p:nvPr>
            <p:ph sz="half" idx="1"/>
          </p:nvPr>
        </p:nvSpPr>
        <p:spPr>
          <a:xfrm>
            <a:off x="468024" y="1255233"/>
            <a:ext cx="9652020" cy="4635569"/>
          </a:xfrm>
        </p:spPr>
        <p:txBody>
          <a:bodyPr vert="horz" lIns="91440" tIns="45720" rIns="91440" bIns="45720" rtlCol="0" anchor="t">
            <a:noAutofit/>
          </a:bodyPr>
          <a:lstStyle/>
          <a:p>
            <a:pPr marL="1089025" indent="-1089025">
              <a:buNone/>
            </a:pPr>
            <a:r>
              <a:rPr lang="en-US" sz="1400" b="1">
                <a:cs typeface="Calibri" panose="020F0502020204030204"/>
              </a:rPr>
              <a:t>1:00 pm     	</a:t>
            </a:r>
            <a:r>
              <a:rPr lang="en-US" sz="1400" b="1">
                <a:ea typeface="+mn-lt"/>
                <a:cs typeface="+mn-lt"/>
              </a:rPr>
              <a:t>Welcome,</a:t>
            </a:r>
            <a:r>
              <a:rPr lang="en-US" sz="1400" b="1">
                <a:cs typeface="Calibri" panose="020F0502020204030204"/>
              </a:rPr>
              <a:t> Introductions, Agenda Review, and Purpose of the Clean Truck Working Group </a:t>
            </a:r>
            <a:br>
              <a:rPr lang="en-US" sz="1400">
                <a:cs typeface="Calibri" panose="020F0502020204030204"/>
              </a:rPr>
            </a:br>
            <a:endParaRPr lang="en-US" sz="1400">
              <a:cs typeface="Calibri" panose="020F0502020204030204"/>
            </a:endParaRPr>
          </a:p>
          <a:p>
            <a:pPr marL="1089025" indent="-1089025">
              <a:lnSpc>
                <a:spcPct val="120000"/>
              </a:lnSpc>
              <a:buNone/>
              <a:tabLst>
                <a:tab pos="852488" algn="l"/>
              </a:tabLst>
            </a:pPr>
            <a:r>
              <a:rPr lang="en-US" sz="1400" b="1">
                <a:cs typeface="Calibri" panose="020F0502020204030204"/>
              </a:rPr>
              <a:t>1:05 pm     		Agenda Item #1:  Project Team Presentation</a:t>
            </a:r>
          </a:p>
          <a:p>
            <a:pPr marL="1089025" indent="-1089025">
              <a:lnSpc>
                <a:spcPct val="120000"/>
              </a:lnSpc>
              <a:buNone/>
              <a:tabLst>
                <a:tab pos="795338" algn="l"/>
              </a:tabLst>
            </a:pPr>
            <a:endParaRPr lang="en-US" sz="700">
              <a:ea typeface="+mn-lt"/>
              <a:cs typeface="Calibri"/>
            </a:endParaRPr>
          </a:p>
          <a:p>
            <a:pPr marL="1089025" indent="-1089025">
              <a:lnSpc>
                <a:spcPct val="110000"/>
              </a:lnSpc>
              <a:buNone/>
            </a:pPr>
            <a:r>
              <a:rPr lang="en-US" sz="1400" b="1">
                <a:ea typeface="+mn-lt"/>
                <a:cs typeface="Calibri"/>
              </a:rPr>
              <a:t>1:15 pm   	 Agenda Item #2:  </a:t>
            </a:r>
            <a:r>
              <a:rPr lang="en-US" sz="1400" b="1">
                <a:effectLst/>
                <a:latin typeface="Calibri" panose="020F0502020204030204" pitchFamily="34" charset="0"/>
                <a:ea typeface="Calibri" panose="020F0502020204030204" pitchFamily="34" charset="0"/>
                <a:cs typeface="Arial" panose="020B0604020202020204" pitchFamily="34" charset="0"/>
              </a:rPr>
              <a:t>Successful Clean Truck Program Options </a:t>
            </a:r>
          </a:p>
          <a:p>
            <a:pPr marL="1089025" indent="-1089025">
              <a:lnSpc>
                <a:spcPct val="110000"/>
              </a:lnSpc>
              <a:buNone/>
            </a:pPr>
            <a:endParaRPr lang="en-US" sz="600" b="1">
              <a:latin typeface="Calibri" panose="020F0502020204030204" pitchFamily="34" charset="0"/>
              <a:ea typeface="+mn-lt"/>
              <a:cs typeface="Arial" panose="020B0604020202020204" pitchFamily="34" charset="0"/>
            </a:endParaRPr>
          </a:p>
          <a:p>
            <a:pPr marL="1089025" indent="-1089025">
              <a:lnSpc>
                <a:spcPct val="110000"/>
              </a:lnSpc>
              <a:buNone/>
            </a:pPr>
            <a:r>
              <a:rPr lang="en-US" sz="1400" b="1">
                <a:ea typeface="+mn-lt"/>
                <a:cs typeface="Calibri"/>
              </a:rPr>
              <a:t>1:45 pm    	Agenda Item #2.1:  Group Discussion</a:t>
            </a:r>
          </a:p>
          <a:p>
            <a:pPr marL="1089025" indent="-1089025">
              <a:lnSpc>
                <a:spcPct val="110000"/>
              </a:lnSpc>
              <a:buNone/>
            </a:pPr>
            <a:endParaRPr lang="en-US" sz="1400">
              <a:latin typeface="Calibri" panose="020F0502020204030204" pitchFamily="34" charset="0"/>
            </a:endParaRPr>
          </a:p>
          <a:p>
            <a:pPr marL="1089025" indent="-1089025">
              <a:buNone/>
            </a:pPr>
            <a:r>
              <a:rPr lang="en-US" sz="1400" b="1">
                <a:ea typeface="+mn-lt"/>
                <a:cs typeface="Calibri"/>
              </a:rPr>
              <a:t>2:00 pm     	</a:t>
            </a:r>
            <a:r>
              <a:rPr lang="en-US" sz="1400" b="1">
                <a:cs typeface="Calibri" panose="020F0502020204030204"/>
              </a:rPr>
              <a:t>Agenda Item #2.2:  Stakeholder Group Discussion</a:t>
            </a:r>
          </a:p>
          <a:p>
            <a:pPr marL="1089025" indent="-1089025">
              <a:buNone/>
            </a:pPr>
            <a:r>
              <a:rPr lang="en-US" sz="1400" b="1">
                <a:ea typeface="+mn-lt"/>
                <a:cs typeface="Calibri"/>
              </a:rPr>
              <a:t>	 </a:t>
            </a:r>
            <a:endParaRPr lang="en-US" sz="1400">
              <a:ea typeface="+mn-lt"/>
              <a:cs typeface="Calibri"/>
            </a:endParaRPr>
          </a:p>
          <a:p>
            <a:pPr marL="1089025" indent="-1089025">
              <a:buNone/>
            </a:pPr>
            <a:r>
              <a:rPr lang="en-US" sz="1400" b="1">
                <a:ea typeface="+mn-lt"/>
                <a:cs typeface="Calibri"/>
              </a:rPr>
              <a:t>2:25 pm       	Closing Comments, Next Steps, Thank you</a:t>
            </a:r>
            <a:endParaRPr lang="en-US" sz="2900">
              <a:ea typeface="+mn-lt"/>
              <a:cs typeface="+mn-lt"/>
            </a:endParaRPr>
          </a:p>
          <a:p>
            <a:pPr marL="1257300" lvl="2" indent="-342900">
              <a:spcBef>
                <a:spcPts val="0"/>
              </a:spcBef>
              <a:buFont typeface="Symbol" panose="05050102010706020507" pitchFamily="18" charset="2"/>
              <a:buChar char=""/>
            </a:pPr>
            <a:endParaRPr lang="en-US" sz="1400">
              <a:latin typeface="Calibri" panose="020F0502020204030204" pitchFamily="34" charset="0"/>
            </a:endParaRP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7</a:t>
            </a:fld>
            <a:endParaRPr lang="en-US"/>
          </a:p>
        </p:txBody>
      </p:sp>
      <p:sp>
        <p:nvSpPr>
          <p:cNvPr id="5" name="Content Placeholder 2">
            <a:extLst>
              <a:ext uri="{FF2B5EF4-FFF2-40B4-BE49-F238E27FC236}">
                <a16:creationId xmlns:a16="http://schemas.microsoft.com/office/drawing/2014/main" id="{D6BF22DF-57ED-4732-BDDC-CD8A3432EE8D}"/>
              </a:ext>
            </a:extLst>
          </p:cNvPr>
          <p:cNvSpPr txBox="1">
            <a:spLocks/>
          </p:cNvSpPr>
          <p:nvPr/>
        </p:nvSpPr>
        <p:spPr>
          <a:xfrm>
            <a:off x="6302534" y="1157868"/>
            <a:ext cx="5509161" cy="548792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endParaRPr lang="en-US" sz="2900">
              <a:ea typeface="+mn-lt"/>
              <a:cs typeface="+mn-lt"/>
            </a:endParaRPr>
          </a:p>
          <a:p>
            <a:pPr marL="0" indent="0">
              <a:buFont typeface="System Font Regular"/>
              <a:buNone/>
            </a:pPr>
            <a:endParaRPr lang="en-US" sz="4800">
              <a:ea typeface="+mn-lt"/>
              <a:cs typeface="+mn-lt"/>
            </a:endParaRPr>
          </a:p>
          <a:p>
            <a:pPr marL="0" indent="0">
              <a:buFont typeface="System Font Regular"/>
              <a:buNone/>
            </a:pPr>
            <a:r>
              <a:rPr lang="en-US" sz="4800" b="1">
                <a:ea typeface="+mn-lt"/>
                <a:cs typeface="+mn-lt"/>
              </a:rPr>
              <a:t>	</a:t>
            </a:r>
            <a:endParaRPr lang="en-US" sz="4800" b="1">
              <a:solidFill>
                <a:srgbClr val="00B4BD"/>
              </a:solidFill>
              <a:ea typeface="+mn-lt"/>
              <a:cs typeface="+mn-lt"/>
            </a:endParaRPr>
          </a:p>
          <a:p>
            <a:pPr marL="0" indent="0">
              <a:buFont typeface="System Font Regular"/>
              <a:buNone/>
            </a:pPr>
            <a:endParaRPr lang="en-US" sz="2000"/>
          </a:p>
        </p:txBody>
      </p:sp>
    </p:spTree>
    <p:extLst>
      <p:ext uri="{BB962C8B-B14F-4D97-AF65-F5344CB8AC3E}">
        <p14:creationId xmlns:p14="http://schemas.microsoft.com/office/powerpoint/2010/main" val="344691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p:txBody>
          <a:bodyPr/>
          <a:lstStyle/>
          <a:p>
            <a:r>
              <a:rPr lang="en-US" sz="2800"/>
              <a:t>Agenda</a:t>
            </a:r>
          </a:p>
        </p:txBody>
      </p:sp>
      <p:sp>
        <p:nvSpPr>
          <p:cNvPr id="3" name="Content Placeholder 2">
            <a:extLst>
              <a:ext uri="{FF2B5EF4-FFF2-40B4-BE49-F238E27FC236}">
                <a16:creationId xmlns:a16="http://schemas.microsoft.com/office/drawing/2014/main" id="{BF351727-8177-4C9B-A165-4AD98FB27C99}"/>
              </a:ext>
            </a:extLst>
          </p:cNvPr>
          <p:cNvSpPr>
            <a:spLocks noGrp="1"/>
          </p:cNvSpPr>
          <p:nvPr>
            <p:ph sz="half" idx="1"/>
          </p:nvPr>
        </p:nvSpPr>
        <p:spPr>
          <a:xfrm>
            <a:off x="406380" y="1064563"/>
            <a:ext cx="5876469" cy="5088553"/>
          </a:xfrm>
        </p:spPr>
        <p:txBody>
          <a:bodyPr vert="horz" lIns="91440" tIns="45720" rIns="91440" bIns="45720" rtlCol="0" anchor="t">
            <a:noAutofit/>
          </a:bodyPr>
          <a:lstStyle/>
          <a:p>
            <a:pPr marL="685800" indent="-685800">
              <a:buNone/>
            </a:pPr>
            <a:r>
              <a:rPr lang="en-US" sz="1200" b="1">
                <a:cs typeface="Calibri" panose="020F0502020204030204"/>
              </a:rPr>
              <a:t>1:00 pm     </a:t>
            </a:r>
            <a:r>
              <a:rPr lang="en-US" sz="1200" b="1">
                <a:ea typeface="+mn-lt"/>
                <a:cs typeface="+mn-lt"/>
              </a:rPr>
              <a:t>Welcome,</a:t>
            </a:r>
            <a:r>
              <a:rPr lang="en-US" sz="1200" b="1">
                <a:cs typeface="Calibri" panose="020F0502020204030204"/>
              </a:rPr>
              <a:t> Introductions, Agenda Review, and Purpose of the Clean Truck Working Group </a:t>
            </a:r>
            <a:r>
              <a:rPr lang="en-US" sz="1200">
                <a:cs typeface="Calibri" panose="020F0502020204030204"/>
              </a:rPr>
              <a:t>(5 minutes) </a:t>
            </a:r>
            <a:br>
              <a:rPr lang="en-US" sz="1200">
                <a:cs typeface="Calibri" panose="020F0502020204030204"/>
              </a:rPr>
            </a:br>
            <a:endParaRPr lang="en-US" sz="1200">
              <a:cs typeface="Calibri" panose="020F0502020204030204"/>
            </a:endParaRPr>
          </a:p>
          <a:p>
            <a:pPr marL="0" indent="0">
              <a:lnSpc>
                <a:spcPct val="120000"/>
              </a:lnSpc>
              <a:buNone/>
              <a:tabLst>
                <a:tab pos="795338" algn="l"/>
              </a:tabLst>
            </a:pPr>
            <a:r>
              <a:rPr lang="en-US" sz="1200" b="1">
                <a:cs typeface="Calibri" panose="020F0502020204030204"/>
              </a:rPr>
              <a:t>1:05 pm     Agenda Item #1:  Project Team Presentation </a:t>
            </a:r>
            <a:r>
              <a:rPr lang="en-US" sz="1200">
                <a:cs typeface="Calibri" panose="020F0502020204030204"/>
              </a:rPr>
              <a:t>(10 minutes)</a:t>
            </a:r>
            <a:endParaRPr lang="en-US" sz="1200">
              <a:ea typeface="+mn-lt"/>
              <a:cs typeface="Calibri"/>
            </a:endParaRPr>
          </a:p>
          <a:p>
            <a:pPr marL="1139825" lvl="2" indent="-225425">
              <a:buFont typeface="Arial"/>
              <a:buChar char="•"/>
            </a:pPr>
            <a:r>
              <a:rPr lang="en-US" sz="1200">
                <a:ea typeface="+mn-lt"/>
                <a:cs typeface="+mn-lt"/>
              </a:rPr>
              <a:t>Clean Truck Working Group #2 Highlights</a:t>
            </a:r>
          </a:p>
          <a:p>
            <a:pPr marL="1139825" lvl="2" indent="-225425">
              <a:buFont typeface="Arial"/>
              <a:buChar char="•"/>
            </a:pPr>
            <a:r>
              <a:rPr lang="en-US" sz="1200">
                <a:ea typeface="+mn-lt"/>
                <a:cs typeface="+mn-lt"/>
              </a:rPr>
              <a:t>Objectives for Clean Truck Working Group Meeting #3</a:t>
            </a:r>
          </a:p>
          <a:p>
            <a:pPr marL="1139825" lvl="2" indent="-225425">
              <a:buFont typeface="Arial"/>
              <a:buChar char="•"/>
            </a:pPr>
            <a:r>
              <a:rPr lang="en-US" sz="1200">
                <a:ea typeface="+mn-lt"/>
                <a:cs typeface="+mn-lt"/>
              </a:rPr>
              <a:t>SB 671 Update and Next Steps</a:t>
            </a:r>
          </a:p>
          <a:p>
            <a:pPr marL="1139825" lvl="2" indent="-225425">
              <a:buFont typeface="Arial"/>
              <a:buChar char="•"/>
            </a:pPr>
            <a:r>
              <a:rPr lang="en-US" sz="1200">
                <a:ea typeface="+mn-lt"/>
                <a:cs typeface="+mn-lt"/>
              </a:rPr>
              <a:t>Community Involvement</a:t>
            </a:r>
          </a:p>
          <a:p>
            <a:pPr marL="1139825" lvl="2" indent="-225425">
              <a:buFont typeface="Arial"/>
              <a:buChar char="•"/>
            </a:pPr>
            <a:r>
              <a:rPr lang="en-US" sz="1200">
                <a:ea typeface="+mn-lt"/>
                <a:cs typeface="+mn-lt"/>
              </a:rPr>
              <a:t>Re-naming this working group</a:t>
            </a:r>
          </a:p>
          <a:p>
            <a:pPr marL="914400" lvl="2" indent="0">
              <a:buNone/>
            </a:pPr>
            <a:endParaRPr lang="en-US" sz="1200">
              <a:ea typeface="+mn-lt"/>
              <a:cs typeface="Calibri"/>
            </a:endParaRPr>
          </a:p>
          <a:p>
            <a:pPr marL="746125" indent="-746125">
              <a:lnSpc>
                <a:spcPct val="110000"/>
              </a:lnSpc>
              <a:buNone/>
            </a:pPr>
            <a:r>
              <a:rPr lang="en-US" sz="1200" b="1">
                <a:ea typeface="+mn-lt"/>
                <a:cs typeface="Calibri"/>
              </a:rPr>
              <a:t>1:15 pm    Agenda Item #2: </a:t>
            </a:r>
            <a:r>
              <a:rPr lang="en-US" sz="1200">
                <a:effectLst/>
                <a:latin typeface="Calibri" panose="020F0502020204030204" pitchFamily="34" charset="0"/>
                <a:ea typeface="Calibri" panose="020F0502020204030204" pitchFamily="34" charset="0"/>
                <a:cs typeface="Arial" panose="020B0604020202020204" pitchFamily="34" charset="0"/>
              </a:rPr>
              <a:t>Successful Clean Truck Program Options </a:t>
            </a:r>
            <a:r>
              <a:rPr lang="en-US" sz="1200">
                <a:cs typeface="Calibri" panose="020F0502020204030204"/>
              </a:rPr>
              <a:t>(30 minutes)</a:t>
            </a:r>
            <a:endParaRPr lang="en-US" sz="1200">
              <a:ea typeface="+mn-lt"/>
              <a:cs typeface="Calibri"/>
            </a:endParaRPr>
          </a:p>
          <a:p>
            <a:pPr marL="746125" indent="-746125">
              <a:lnSpc>
                <a:spcPct val="110000"/>
              </a:lnSpc>
              <a:buNone/>
            </a:pPr>
            <a:r>
              <a:rPr lang="en-US" sz="1200">
                <a:effectLst/>
                <a:latin typeface="Calibri" panose="020F0502020204030204" pitchFamily="34" charset="0"/>
                <a:ea typeface="Calibri" panose="020F0502020204030204" pitchFamily="34" charset="0"/>
                <a:cs typeface="Arial" panose="020B0604020202020204" pitchFamily="34" charset="0"/>
              </a:rPr>
              <a:t> 	(Infrastructure-based, truck-based, hybrid, other considerations)</a:t>
            </a:r>
          </a:p>
          <a:p>
            <a:pPr marL="746125" indent="-746125">
              <a:lnSpc>
                <a:spcPct val="110000"/>
              </a:lnSpc>
              <a:buNone/>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746125" lvl="1" indent="0">
              <a:spcBef>
                <a:spcPts val="0"/>
              </a:spcBef>
              <a:buNone/>
            </a:pPr>
            <a:r>
              <a:rPr lang="en-US" sz="1200" i="1">
                <a:effectLst/>
                <a:latin typeface="Calibri" panose="020F0502020204030204" pitchFamily="34" charset="0"/>
                <a:ea typeface="Calibri" panose="020F0502020204030204" pitchFamily="34" charset="0"/>
                <a:cs typeface="Calibri" panose="020F0502020204030204" pitchFamily="34" charset="0"/>
              </a:rPr>
              <a:t>Alycia Gilde, Vice President, Clean Fuel &amp; Infrastructure, CALSTART</a:t>
            </a:r>
          </a:p>
          <a:p>
            <a:pPr marL="746125" lvl="1" indent="0">
              <a:spcBef>
                <a:spcPts val="0"/>
              </a:spcBef>
              <a:buNone/>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746125" lvl="1" indent="0">
              <a:spcBef>
                <a:spcPts val="0"/>
              </a:spcBef>
              <a:buNone/>
            </a:pPr>
            <a:r>
              <a:rPr lang="en-US" sz="1200" i="1">
                <a:effectLst/>
                <a:latin typeface="Calibri" panose="020F0502020204030204" pitchFamily="34" charset="0"/>
                <a:ea typeface="Calibri" panose="020F0502020204030204" pitchFamily="34" charset="0"/>
                <a:cs typeface="Calibri" panose="020F0502020204030204" pitchFamily="34" charset="0"/>
              </a:rPr>
              <a:t>Tom Brotherton, Director, Market Acceleration, CALSTART </a:t>
            </a:r>
            <a:endParaRPr lang="en-US" sz="1200">
              <a:latin typeface="Calibri" panose="020F0502020204030204" pitchFamily="34" charset="0"/>
              <a:ea typeface="Calibri" panose="020F0502020204030204" pitchFamily="34" charset="0"/>
              <a:cs typeface="Arial" panose="020B0604020202020204" pitchFamily="34" charset="0"/>
            </a:endParaRPr>
          </a:p>
          <a:p>
            <a:pPr marL="746125" lvl="1" indent="0">
              <a:spcBef>
                <a:spcPts val="0"/>
              </a:spcBef>
              <a:buNone/>
            </a:pPr>
            <a:endParaRPr lang="en-US" sz="1000" i="1">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8</a:t>
            </a:fld>
            <a:endParaRPr lang="en-US"/>
          </a:p>
        </p:txBody>
      </p:sp>
      <p:sp>
        <p:nvSpPr>
          <p:cNvPr id="5" name="Content Placeholder 2">
            <a:extLst>
              <a:ext uri="{FF2B5EF4-FFF2-40B4-BE49-F238E27FC236}">
                <a16:creationId xmlns:a16="http://schemas.microsoft.com/office/drawing/2014/main" id="{D6BF22DF-57ED-4732-BDDC-CD8A3432EE8D}"/>
              </a:ext>
            </a:extLst>
          </p:cNvPr>
          <p:cNvSpPr txBox="1">
            <a:spLocks/>
          </p:cNvSpPr>
          <p:nvPr/>
        </p:nvSpPr>
        <p:spPr>
          <a:xfrm>
            <a:off x="6382921" y="1064563"/>
            <a:ext cx="5509161" cy="548792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6925" indent="-796925">
              <a:lnSpc>
                <a:spcPct val="120000"/>
              </a:lnSpc>
              <a:buNone/>
            </a:pPr>
            <a:r>
              <a:rPr lang="en-US" sz="1200" b="1">
                <a:ea typeface="+mn-lt"/>
                <a:cs typeface="Calibri"/>
              </a:rPr>
              <a:t>1:45 pm    Agenda Item 2.1:  Group Discussion </a:t>
            </a:r>
            <a:r>
              <a:rPr lang="en-US" sz="1200">
                <a:ea typeface="+mn-lt"/>
                <a:cs typeface="Calibri"/>
              </a:rPr>
              <a:t>(15 minutes)</a:t>
            </a:r>
            <a:endParaRPr lang="en-US" sz="1200" b="1">
              <a:ea typeface="+mn-lt"/>
              <a:cs typeface="Calibri"/>
            </a:endParaRPr>
          </a:p>
          <a:p>
            <a:pPr marL="746125" lvl="1" indent="0">
              <a:spcBef>
                <a:spcPts val="0"/>
              </a:spcBef>
              <a:buNone/>
            </a:pPr>
            <a:endParaRPr lang="en-US" sz="1200" i="1">
              <a:latin typeface="Calibri" panose="020F0502020204030204" pitchFamily="34" charset="0"/>
              <a:cs typeface="Calibri" panose="020F0502020204030204" pitchFamily="34" charset="0"/>
            </a:endParaRPr>
          </a:p>
          <a:p>
            <a:pPr marL="746125" lvl="1" indent="0">
              <a:spcBef>
                <a:spcPts val="0"/>
              </a:spcBef>
              <a:buNone/>
            </a:pPr>
            <a:r>
              <a:rPr lang="en-US" sz="1200" i="1">
                <a:latin typeface="Calibri" panose="020F0502020204030204" pitchFamily="34" charset="0"/>
                <a:cs typeface="Calibri" panose="020F0502020204030204" pitchFamily="34" charset="0"/>
              </a:rPr>
              <a:t>Peter Christensen, Air Resources Supervisor, California Air Resources Board</a:t>
            </a:r>
          </a:p>
          <a:p>
            <a:pPr marL="746125" lvl="1" indent="0">
              <a:lnSpc>
                <a:spcPct val="107000"/>
              </a:lnSpc>
              <a:spcBef>
                <a:spcPts val="0"/>
              </a:spcBef>
              <a:buNone/>
            </a:pPr>
            <a:endParaRPr lang="en-US" sz="1200" i="1">
              <a:effectLst/>
              <a:latin typeface="Calibri" panose="020F0502020204030204" pitchFamily="34" charset="0"/>
              <a:ea typeface="Calibri" panose="020F0502020204030204" pitchFamily="34" charset="0"/>
              <a:cs typeface="Arial" panose="020B0604020202020204" pitchFamily="34" charset="0"/>
            </a:endParaRPr>
          </a:p>
          <a:p>
            <a:pPr marL="746125" marR="0" lvl="1" indent="0">
              <a:spcBef>
                <a:spcPts val="0"/>
              </a:spcBef>
              <a:spcAft>
                <a:spcPts val="0"/>
              </a:spcAft>
              <a:buNone/>
            </a:pPr>
            <a:r>
              <a:rPr lang="en-US" sz="1200" i="1">
                <a:latin typeface="Calibri" panose="020F0502020204030204" pitchFamily="34" charset="0"/>
                <a:cs typeface="Calibri" panose="020F0502020204030204" pitchFamily="34" charset="0"/>
              </a:rPr>
              <a:t>Michelle </a:t>
            </a:r>
            <a:r>
              <a:rPr lang="en-US" sz="1200" i="1" err="1">
                <a:latin typeface="Calibri" panose="020F0502020204030204" pitchFamily="34" charset="0"/>
                <a:cs typeface="Calibri" panose="020F0502020204030204" pitchFamily="34" charset="0"/>
              </a:rPr>
              <a:t>Vater</a:t>
            </a:r>
            <a:r>
              <a:rPr lang="en-US" sz="1200" i="1">
                <a:latin typeface="Calibri" panose="020F0502020204030204" pitchFamily="34" charset="0"/>
                <a:cs typeface="Calibri" panose="020F0502020204030204" pitchFamily="34" charset="0"/>
              </a:rPr>
              <a:t>, Freight and Transit Unit Supervisor, California Energy Commission </a:t>
            </a:r>
          </a:p>
          <a:p>
            <a:pPr marL="914400" lvl="2" indent="0">
              <a:buNone/>
            </a:pPr>
            <a:endParaRPr lang="en-US" sz="1200">
              <a:ea typeface="+mn-lt"/>
              <a:cs typeface="+mn-lt"/>
            </a:endParaRPr>
          </a:p>
          <a:p>
            <a:pPr marL="801688" indent="-801688">
              <a:buNone/>
            </a:pPr>
            <a:r>
              <a:rPr lang="en-US" sz="1200" b="1">
                <a:ea typeface="+mn-lt"/>
                <a:cs typeface="Calibri"/>
              </a:rPr>
              <a:t>2:00 pm     Agenda Item 2.2:  Stakeholder Group Discussion </a:t>
            </a:r>
            <a:r>
              <a:rPr lang="en-US" sz="1200">
                <a:ea typeface="+mn-lt"/>
                <a:cs typeface="Calibri"/>
              </a:rPr>
              <a:t>(25 minutes)</a:t>
            </a:r>
          </a:p>
          <a:p>
            <a:pPr marL="801688" indent="-801688">
              <a:buNone/>
            </a:pPr>
            <a:endParaRPr lang="en-US" sz="1200">
              <a:ea typeface="+mn-lt"/>
              <a:cs typeface="Calibri"/>
            </a:endParaRPr>
          </a:p>
          <a:p>
            <a:pPr marL="801688" indent="-801688">
              <a:buNone/>
            </a:pPr>
            <a:r>
              <a:rPr lang="en-US" sz="1200" b="1">
                <a:ea typeface="+mn-lt"/>
                <a:cs typeface="Calibri"/>
              </a:rPr>
              <a:t>2:25 pm       Closing Comments, Next Steps, Thank you:  </a:t>
            </a:r>
            <a:r>
              <a:rPr lang="en-US" sz="1200">
                <a:ea typeface="+mn-lt"/>
                <a:cs typeface="Calibri"/>
              </a:rPr>
              <a:t>(5 minutes)</a:t>
            </a:r>
          </a:p>
          <a:p>
            <a:pPr marL="0" indent="0">
              <a:buFont typeface="System Font Regular"/>
              <a:buNone/>
            </a:pPr>
            <a:endParaRPr lang="en-US" sz="2900">
              <a:ea typeface="+mn-lt"/>
              <a:cs typeface="+mn-lt"/>
            </a:endParaRPr>
          </a:p>
          <a:p>
            <a:pPr marL="0" indent="0">
              <a:buFont typeface="System Font Regular"/>
              <a:buNone/>
            </a:pPr>
            <a:endParaRPr lang="en-US" sz="4800">
              <a:ea typeface="+mn-lt"/>
              <a:cs typeface="+mn-lt"/>
            </a:endParaRPr>
          </a:p>
          <a:p>
            <a:pPr marL="0" indent="0">
              <a:buFont typeface="System Font Regular"/>
              <a:buNone/>
            </a:pPr>
            <a:r>
              <a:rPr lang="en-US" sz="4800" b="1">
                <a:ea typeface="+mn-lt"/>
                <a:cs typeface="+mn-lt"/>
              </a:rPr>
              <a:t>	</a:t>
            </a:r>
            <a:endParaRPr lang="en-US" sz="4800" b="1">
              <a:solidFill>
                <a:srgbClr val="00B4BD"/>
              </a:solidFill>
              <a:ea typeface="+mn-lt"/>
              <a:cs typeface="+mn-lt"/>
            </a:endParaRPr>
          </a:p>
          <a:p>
            <a:pPr marL="0" indent="0">
              <a:buFont typeface="System Font Regular"/>
              <a:buNone/>
            </a:pPr>
            <a:endParaRPr lang="en-US" sz="2000"/>
          </a:p>
        </p:txBody>
      </p:sp>
    </p:spTree>
    <p:extLst>
      <p:ext uri="{BB962C8B-B14F-4D97-AF65-F5344CB8AC3E}">
        <p14:creationId xmlns:p14="http://schemas.microsoft.com/office/powerpoint/2010/main" val="2261289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323439"/>
          </a:xfrm>
          <a:prstGeom prst="rect">
            <a:avLst/>
          </a:prstGeom>
          <a:solidFill>
            <a:srgbClr val="00B4BD"/>
          </a:solidFill>
        </p:spPr>
        <p:txBody>
          <a:bodyPr wrap="square" lIns="91440" tIns="45720" rIns="91440" bIns="45720" rtlCol="0" anchor="t">
            <a:spAutoFit/>
          </a:bodyPr>
          <a:lstStyle/>
          <a:p>
            <a:pPr algn="ctr"/>
            <a:r>
              <a:rPr lang="en-US" sz="4000" b="1">
                <a:solidFill>
                  <a:schemeClr val="bg1"/>
                </a:solidFill>
                <a:cs typeface="Calibri"/>
              </a:rPr>
              <a:t>Agenda Item #1:</a:t>
            </a:r>
          </a:p>
          <a:p>
            <a:pPr algn="ctr"/>
            <a:r>
              <a:rPr lang="en-US" sz="4000" b="1">
                <a:solidFill>
                  <a:schemeClr val="bg1"/>
                </a:solidFill>
                <a:cs typeface="Calibri"/>
              </a:rPr>
              <a:t>Project Team Presentation</a:t>
            </a:r>
          </a:p>
        </p:txBody>
      </p:sp>
    </p:spTree>
    <p:extLst>
      <p:ext uri="{BB962C8B-B14F-4D97-AF65-F5344CB8AC3E}">
        <p14:creationId xmlns:p14="http://schemas.microsoft.com/office/powerpoint/2010/main" val="2178816088"/>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5F0106-719D-4F17-9E64-558AAD67E3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0F31642-4554-4C40-8587-C651CDC87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47</Slides>
  <Notes>41</Notes>
  <HiddenSlides>26</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PowerPoint Presentation</vt:lpstr>
      <vt:lpstr>Task Force Member Identification</vt:lpstr>
      <vt:lpstr>Raise Hand </vt:lpstr>
      <vt:lpstr>PowerPoint Presentation</vt:lpstr>
      <vt:lpstr>Facilitator</vt:lpstr>
      <vt:lpstr>Agenda</vt:lpstr>
      <vt:lpstr>Agenda</vt:lpstr>
      <vt:lpstr>PowerPoint Presentation</vt:lpstr>
      <vt:lpstr>PowerPoint Presentation</vt:lpstr>
      <vt:lpstr>Objectives for Today's Clean Truck Working Group Meeting #3</vt:lpstr>
      <vt:lpstr>Senate Bill 671 Update and Next Steps</vt:lpstr>
      <vt:lpstr>PowerPoint Presentation</vt:lpstr>
      <vt:lpstr>Speakers</vt:lpstr>
      <vt:lpstr>PowerPoint Presentation</vt:lpstr>
      <vt:lpstr>Speakers</vt:lpstr>
      <vt:lpstr>PowerPoint Presentation</vt:lpstr>
      <vt:lpstr>PowerPoint Presentation</vt:lpstr>
      <vt:lpstr>Upcoming Meetings</vt:lpstr>
      <vt:lpstr>Can’t attend the meeting? Reach out to us!</vt:lpstr>
      <vt:lpstr>PowerPoint Presentation</vt:lpstr>
      <vt:lpstr>Example of Successful Clean Truck Programs</vt:lpstr>
      <vt:lpstr>PowerPoint Presentation</vt:lpstr>
      <vt:lpstr>Clean Truck Program Discussion</vt:lpstr>
      <vt:lpstr>PowerPoint Presentation</vt:lpstr>
      <vt:lpstr>PowerPoint Presentation</vt:lpstr>
      <vt:lpstr>Grant Funding Opportunities:  Speakers</vt:lpstr>
      <vt:lpstr>PowerPoint Presentation</vt:lpstr>
      <vt:lpstr>Speakers</vt:lpstr>
      <vt:lpstr>South Coast AQMD Regional Air Quality and Call to Action</vt:lpstr>
      <vt:lpstr>OVERVIEW</vt:lpstr>
      <vt:lpstr>BACKGROUND</vt:lpstr>
      <vt:lpstr>South Coast AQMD Attainment Challenges - Upcoming Attainment Deadlines</vt:lpstr>
      <vt:lpstr>ADDRESSING TRUCK EMISSIONS are CRITICAL to ACHIEVING AIR QUALITY GOALS</vt:lpstr>
      <vt:lpstr>NEED FCOSTS OF NOT MEETING CLEAN AIR ACT REQUIREMENTS: OR REVISED NOx EMISSION STANDARD FOR HEAVY-DUTY TRUCKS</vt:lpstr>
      <vt:lpstr>MATES</vt:lpstr>
      <vt:lpstr>State of Technology</vt:lpstr>
      <vt:lpstr>PowerPoint Presentation</vt:lpstr>
      <vt:lpstr>Near-Zero Engines</vt:lpstr>
      <vt:lpstr>Summary</vt:lpstr>
      <vt:lpstr>PowerPoint Presentation</vt:lpstr>
      <vt:lpstr>South Coast AQMD:  Guiding Questions</vt:lpstr>
      <vt:lpstr>PowerPoint Presentation</vt:lpstr>
      <vt:lpstr>Speakers</vt:lpstr>
      <vt:lpstr>PowerPoint Presentation</vt:lpstr>
      <vt:lpstr>Governor's Budget – Focusing Questions</vt:lpstr>
      <vt:lpstr>San Pedro Bay Ports to Los Angeles Energy Features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2</cp:revision>
  <cp:lastPrinted>2021-12-20T23:11:15Z</cp:lastPrinted>
  <dcterms:created xsi:type="dcterms:W3CDTF">2018-02-03T00:33:10Z</dcterms:created>
  <dcterms:modified xsi:type="dcterms:W3CDTF">2024-08-22T22:06:55Z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