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Lst>
  <p:notesMasterIdLst>
    <p:notesMasterId r:id="rId39"/>
  </p:notesMasterIdLst>
  <p:handoutMasterIdLst>
    <p:handoutMasterId r:id="rId40"/>
  </p:handoutMasterIdLst>
  <p:sldIdLst>
    <p:sldId id="1941" r:id="rId5"/>
    <p:sldId id="284" r:id="rId6"/>
    <p:sldId id="1921" r:id="rId7"/>
    <p:sldId id="287" r:id="rId8"/>
    <p:sldId id="290" r:id="rId9"/>
    <p:sldId id="289" r:id="rId10"/>
    <p:sldId id="268" r:id="rId11"/>
    <p:sldId id="1942" r:id="rId12"/>
    <p:sldId id="1943" r:id="rId13"/>
    <p:sldId id="1959" r:id="rId14"/>
    <p:sldId id="1944" r:id="rId15"/>
    <p:sldId id="1901" r:id="rId16"/>
    <p:sldId id="1947" r:id="rId17"/>
    <p:sldId id="1950" r:id="rId18"/>
    <p:sldId id="1945" r:id="rId19"/>
    <p:sldId id="1955" r:id="rId20"/>
    <p:sldId id="302" r:id="rId21"/>
    <p:sldId id="303" r:id="rId22"/>
    <p:sldId id="306" r:id="rId23"/>
    <p:sldId id="769" r:id="rId24"/>
    <p:sldId id="275" r:id="rId25"/>
    <p:sldId id="313" r:id="rId26"/>
    <p:sldId id="771" r:id="rId27"/>
    <p:sldId id="772" r:id="rId28"/>
    <p:sldId id="257" r:id="rId29"/>
    <p:sldId id="256" r:id="rId30"/>
    <p:sldId id="774" r:id="rId31"/>
    <p:sldId id="1948" r:id="rId32"/>
    <p:sldId id="1951" r:id="rId33"/>
    <p:sldId id="1946" r:id="rId34"/>
    <p:sldId id="1956" r:id="rId35"/>
    <p:sldId id="1949" r:id="rId36"/>
    <p:sldId id="1952" r:id="rId37"/>
    <p:sldId id="1934" r:id="rId38"/>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58FCA-AAAC-0344-B1C1-14D974D0BA92}" v="17" dt="2022-01-25T15:46:13.894"/>
    <p1510:client id="{9A2A7EF8-47D5-37D0-436D-B48C8509B9E0}" v="2" dt="2023-04-06T03:57:34.629"/>
    <p1510:client id="{A13CB2E7-FC82-4239-807D-C92553E7CE69}" v="293" dt="2022-02-01T20:35:14.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301_B1517C7F.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South Coast Air Basin</a:t>
            </a:r>
          </a:p>
        </c:rich>
      </c:tx>
      <c:layout>
        <c:manualLayout>
          <c:xMode val="edge"/>
          <c:yMode val="edge"/>
          <c:x val="0.14512804934734702"/>
          <c:y val="0"/>
        </c:manualLayout>
      </c:layout>
      <c:overlay val="0"/>
      <c:spPr>
        <a:noFill/>
        <a:ln>
          <a:noFill/>
        </a:ln>
        <a:effectLst/>
      </c:spPr>
    </c:title>
    <c:autoTitleDeleted val="0"/>
    <c:plotArea>
      <c:layout>
        <c:manualLayout>
          <c:layoutTarget val="inner"/>
          <c:xMode val="edge"/>
          <c:yMode val="edge"/>
          <c:x val="0.28811037684833235"/>
          <c:y val="0.17375251536851213"/>
          <c:w val="0.66616005153660529"/>
          <c:h val="0.77568409499348345"/>
        </c:manualLayout>
      </c:layout>
      <c:barChart>
        <c:barDir val="col"/>
        <c:grouping val="clustered"/>
        <c:varyColors val="0"/>
        <c:ser>
          <c:idx val="0"/>
          <c:order val="0"/>
          <c:tx>
            <c:strRef>
              <c:f>Sheet1!$B$1</c:f>
              <c:strCache>
                <c:ptCount val="1"/>
                <c:pt idx="0">
                  <c:v>Baseline Emissions</c:v>
                </c:pt>
              </c:strCache>
            </c:strRef>
          </c:tx>
          <c:spPr>
            <a:solidFill>
              <a:schemeClr val="accent1"/>
            </a:solidFill>
            <a:ln>
              <a:noFill/>
            </a:ln>
            <a:effectLst/>
          </c:spPr>
          <c:invertIfNegative val="0"/>
          <c:dLbls>
            <c:dLbl>
              <c:idx val="0"/>
              <c:dLblPos val="outEnd"/>
              <c:showLegendKey val="0"/>
              <c:showVal val="0"/>
              <c:showCatName val="0"/>
              <c:showSerName val="1"/>
              <c:showPercent val="0"/>
              <c:showBubbleSize val="0"/>
              <c:extLst>
                <c:ext xmlns:c15="http://schemas.microsoft.com/office/drawing/2012/chart" uri="{CE6537A1-D6FC-4f65-9D91-7224C49458BB}">
                  <c15:layout>
                    <c:manualLayout>
                      <c:w val="0.31096108698242436"/>
                      <c:h val="0.17526452888022229"/>
                    </c:manualLayout>
                  </c15:layout>
                </c:ext>
                <c:ext xmlns:c16="http://schemas.microsoft.com/office/drawing/2014/chart" uri="{C3380CC4-5D6E-409C-BE32-E72D297353CC}">
                  <c16:uniqueId val="{00000000-A6FF-4693-8662-DA587D8E48B6}"/>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267</c:v>
                </c:pt>
              </c:numCache>
            </c:numRef>
          </c:val>
          <c:extLst>
            <c:ext xmlns:c16="http://schemas.microsoft.com/office/drawing/2014/chart" uri="{C3380CC4-5D6E-409C-BE32-E72D297353CC}">
              <c16:uniqueId val="{00000001-DD24-4DF3-955D-F69CEB4B161B}"/>
            </c:ext>
          </c:extLst>
        </c:ser>
        <c:ser>
          <c:idx val="1"/>
          <c:order val="1"/>
          <c:tx>
            <c:strRef>
              <c:f>Sheet1!$C$1</c:f>
              <c:strCache>
                <c:ptCount val="1"/>
                <c:pt idx="0">
                  <c:v>Basin Carrying Capacity</c:v>
                </c:pt>
              </c:strCache>
            </c:strRef>
          </c:tx>
          <c:spPr>
            <a:solidFill>
              <a:schemeClr val="accent2"/>
            </a:solidFill>
            <a:ln>
              <a:noFill/>
            </a:ln>
            <a:effectLst/>
          </c:spPr>
          <c:invertIfNegative val="0"/>
          <c:dLbls>
            <c:dLbl>
              <c:idx val="0"/>
              <c:layout>
                <c:manualLayout>
                  <c:x val="3.1179253373906188E-2"/>
                  <c:y val="7.4660076200307691E-3"/>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2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4226263504462969"/>
                      <c:h val="0.28464154051367307"/>
                    </c:manualLayout>
                  </c15:layout>
                </c:ext>
                <c:ext xmlns:c16="http://schemas.microsoft.com/office/drawing/2014/chart" uri="{C3380CC4-5D6E-409C-BE32-E72D297353CC}">
                  <c16:uniqueId val="{00000002-DD24-4DF3-955D-F69CEB4B161B}"/>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141</c:v>
                </c:pt>
              </c:numCache>
            </c:numRef>
          </c:val>
          <c:extLst>
            <c:ext xmlns:c16="http://schemas.microsoft.com/office/drawing/2014/chart" uri="{C3380CC4-5D6E-409C-BE32-E72D297353CC}">
              <c16:uniqueId val="{00000003-DD24-4DF3-955D-F69CEB4B161B}"/>
            </c:ext>
          </c:extLst>
        </c:ser>
        <c:dLbls>
          <c:dLblPos val="outEnd"/>
          <c:showLegendKey val="0"/>
          <c:showVal val="1"/>
          <c:showCatName val="0"/>
          <c:showSerName val="0"/>
          <c:showPercent val="0"/>
          <c:showBubbleSize val="0"/>
        </c:dLbls>
        <c:gapWidth val="0"/>
        <c:axId val="449431976"/>
        <c:axId val="449436568"/>
      </c:barChart>
      <c:catAx>
        <c:axId val="449431976"/>
        <c:scaling>
          <c:orientation val="minMax"/>
        </c:scaling>
        <c:delete val="1"/>
        <c:axPos val="b"/>
        <c:numFmt formatCode="General" sourceLinked="1"/>
        <c:majorTickMark val="none"/>
        <c:minorTickMark val="none"/>
        <c:tickLblPos val="nextTo"/>
        <c:crossAx val="449436568"/>
        <c:crosses val="autoZero"/>
        <c:auto val="1"/>
        <c:lblAlgn val="ctr"/>
        <c:lblOffset val="100"/>
        <c:noMultiLvlLbl val="0"/>
      </c:catAx>
      <c:valAx>
        <c:axId val="449436568"/>
        <c:scaling>
          <c:orientation val="minMax"/>
          <c:max val="4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2023 NOx</a:t>
                </a:r>
                <a:r>
                  <a:rPr lang="en-US" sz="1600" baseline="0"/>
                  <a:t> Tons/Day</a:t>
                </a:r>
                <a:endParaRPr lang="en-US" sz="1600"/>
              </a:p>
            </c:rich>
          </c:tx>
          <c:layout>
            <c:manualLayout>
              <c:xMode val="edge"/>
              <c:yMode val="edge"/>
              <c:x val="2.0786168915937459E-2"/>
              <c:y val="0.29760153035519971"/>
            </c:manualLayout>
          </c:layout>
          <c:overlay val="0"/>
          <c:spPr>
            <a:noFill/>
            <a:ln>
              <a:noFill/>
            </a:ln>
            <a:effectLst/>
          </c:spPr>
        </c:title>
        <c:numFmt formatCode="General" sourceLinked="1"/>
        <c:majorTickMark val="out"/>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9431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accent1"/>
      </a:solidFill>
    </a:ln>
    <a:effectLst>
      <a:outerShdw blurRad="50800" dist="38100" dir="2700000" algn="tl" rotWithShape="0">
        <a:prstClr val="black">
          <a:alpha val="40000"/>
        </a:prstClr>
      </a:outerShd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2019 NOx</a:t>
            </a:r>
            <a:r>
              <a:rPr lang="en-US" sz="1800" baseline="0"/>
              <a:t> Emissions</a:t>
            </a:r>
            <a:endParaRPr lang="en-US" sz="1800"/>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33"/>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2E8-46DF-AEBA-3077584A897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2E8-46DF-AEBA-3077584A8972}"/>
              </c:ext>
            </c:extLst>
          </c:dPt>
          <c:cat>
            <c:strRef>
              <c:f>Sheet1!$B$5:$B$6</c:f>
              <c:strCache>
                <c:ptCount val="2"/>
                <c:pt idx="0">
                  <c:v>Mobile Sources</c:v>
                </c:pt>
                <c:pt idx="1">
                  <c:v>Stationary Sources</c:v>
                </c:pt>
              </c:strCache>
            </c:strRef>
          </c:cat>
          <c:val>
            <c:numRef>
              <c:f>Sheet1!$C$5:$C$6</c:f>
              <c:numCache>
                <c:formatCode>General</c:formatCode>
                <c:ptCount val="2"/>
                <c:pt idx="0">
                  <c:v>82</c:v>
                </c:pt>
                <c:pt idx="1">
                  <c:v>18</c:v>
                </c:pt>
              </c:numCache>
            </c:numRef>
          </c:val>
          <c:extLst>
            <c:ext xmlns:c16="http://schemas.microsoft.com/office/drawing/2014/chart" uri="{C3380CC4-5D6E-409C-BE32-E72D297353CC}">
              <c16:uniqueId val="{00000004-32E8-46DF-AEBA-3077584A8972}"/>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Top</a:t>
            </a:r>
            <a:r>
              <a:rPr lang="en-US" sz="1600" baseline="0"/>
              <a:t> Sources of NOx in South Coast AQMD</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strRef>
              <c:f>Sheet1!$B$34:$B$38</c:f>
              <c:strCache>
                <c:ptCount val="5"/>
                <c:pt idx="0">
                  <c:v>Heavy-duty Diesel Trucks</c:v>
                </c:pt>
                <c:pt idx="1">
                  <c:v>Off-road Equipment</c:v>
                </c:pt>
                <c:pt idx="2">
                  <c:v>Ships and Commercial Boats</c:v>
                </c:pt>
                <c:pt idx="3">
                  <c:v>Passenger Cars</c:v>
                </c:pt>
                <c:pt idx="4">
                  <c:v>Light-duty Trucks</c:v>
                </c:pt>
              </c:strCache>
            </c:strRef>
          </c:cat>
          <c:val>
            <c:numRef>
              <c:f>Sheet1!$D$34:$D$38</c:f>
              <c:numCache>
                <c:formatCode>General</c:formatCode>
                <c:ptCount val="5"/>
                <c:pt idx="0">
                  <c:v>147</c:v>
                </c:pt>
                <c:pt idx="1">
                  <c:v>73</c:v>
                </c:pt>
                <c:pt idx="2">
                  <c:v>47</c:v>
                </c:pt>
                <c:pt idx="3">
                  <c:v>42</c:v>
                </c:pt>
                <c:pt idx="4">
                  <c:v>37</c:v>
                </c:pt>
              </c:numCache>
            </c:numRef>
          </c:val>
          <c:extLst>
            <c:ext xmlns:c16="http://schemas.microsoft.com/office/drawing/2014/chart" uri="{C3380CC4-5D6E-409C-BE32-E72D297353CC}">
              <c16:uniqueId val="{00000000-7E55-464F-82FB-9494E08CAFF5}"/>
            </c:ext>
          </c:extLst>
        </c:ser>
        <c:dLbls>
          <c:showLegendKey val="0"/>
          <c:showVal val="0"/>
          <c:showCatName val="0"/>
          <c:showSerName val="0"/>
          <c:showPercent val="0"/>
          <c:showBubbleSize val="0"/>
        </c:dLbls>
        <c:gapWidth val="219"/>
        <c:overlap val="-27"/>
        <c:axId val="489574784"/>
        <c:axId val="489584584"/>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Sheet1!$B$34:$B$38</c15:sqref>
                        </c15:formulaRef>
                      </c:ext>
                    </c:extLst>
                    <c:strCache>
                      <c:ptCount val="5"/>
                      <c:pt idx="0">
                        <c:v>Heavy-duty Diesel Trucks</c:v>
                      </c:pt>
                      <c:pt idx="1">
                        <c:v>Off-road Equipment</c:v>
                      </c:pt>
                      <c:pt idx="2">
                        <c:v>Ships and Commercial Boats</c:v>
                      </c:pt>
                      <c:pt idx="3">
                        <c:v>Passenger Cars</c:v>
                      </c:pt>
                      <c:pt idx="4">
                        <c:v>Light-duty Trucks</c:v>
                      </c:pt>
                    </c:strCache>
                  </c:strRef>
                </c:cat>
                <c:val>
                  <c:numRef>
                    <c:extLst>
                      <c:ext uri="{02D57815-91ED-43cb-92C2-25804820EDAC}">
                        <c15:formulaRef>
                          <c15:sqref>Sheet1!$C$34:$C$38</c15:sqref>
                        </c15:formulaRef>
                      </c:ext>
                    </c:extLst>
                    <c:numCache>
                      <c:formatCode>General</c:formatCode>
                      <c:ptCount val="5"/>
                    </c:numCache>
                  </c:numRef>
                </c:val>
                <c:extLst>
                  <c:ext xmlns:c16="http://schemas.microsoft.com/office/drawing/2014/chart" uri="{C3380CC4-5D6E-409C-BE32-E72D297353CC}">
                    <c16:uniqueId val="{00000001-7E55-464F-82FB-9494E08CAFF5}"/>
                  </c:ext>
                </c:extLst>
              </c15:ser>
            </c15:filteredBarSeries>
          </c:ext>
        </c:extLst>
      </c:barChart>
      <c:catAx>
        <c:axId val="48957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584584"/>
        <c:crosses val="autoZero"/>
        <c:auto val="1"/>
        <c:lblAlgn val="ctr"/>
        <c:lblOffset val="100"/>
        <c:noMultiLvlLbl val="0"/>
      </c:catAx>
      <c:valAx>
        <c:axId val="489584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NOx emissions</a:t>
                </a:r>
                <a:r>
                  <a:rPr lang="en-US" sz="1400" baseline="0"/>
                  <a:t> (tons/day)</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957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Sheet1!$D$2</c:f>
              <c:strCache>
                <c:ptCount val="1"/>
                <c:pt idx="0">
                  <c:v>8.9L</c:v>
                </c:pt>
              </c:strCache>
            </c:strRef>
          </c:tx>
          <c:spPr>
            <a:solidFill>
              <a:schemeClr val="accent1"/>
            </a:solidFill>
            <a:ln>
              <a:noFill/>
            </a:ln>
            <a:effectLst/>
          </c:spPr>
          <c:invertIfNegative val="0"/>
          <c:cat>
            <c:numRef>
              <c:f>Sheet1!$A$3:$A$7</c:f>
              <c:numCache>
                <c:formatCode>General</c:formatCode>
                <c:ptCount val="5"/>
                <c:pt idx="0">
                  <c:v>2016</c:v>
                </c:pt>
                <c:pt idx="1">
                  <c:v>2017</c:v>
                </c:pt>
                <c:pt idx="2">
                  <c:v>2018</c:v>
                </c:pt>
                <c:pt idx="3">
                  <c:v>2019</c:v>
                </c:pt>
                <c:pt idx="4">
                  <c:v>2020</c:v>
                </c:pt>
              </c:numCache>
            </c:numRef>
          </c:cat>
          <c:val>
            <c:numRef>
              <c:f>Sheet1!$D$3:$D$6</c:f>
              <c:numCache>
                <c:formatCode>_(* #,##0_);_(* \(#,##0\);_(* "-"??_);_(@_)</c:formatCode>
                <c:ptCount val="4"/>
                <c:pt idx="0">
                  <c:v>5121</c:v>
                </c:pt>
                <c:pt idx="1">
                  <c:v>5884</c:v>
                </c:pt>
                <c:pt idx="2">
                  <c:v>5337</c:v>
                </c:pt>
                <c:pt idx="3">
                  <c:v>5603</c:v>
                </c:pt>
              </c:numCache>
            </c:numRef>
          </c:val>
          <c:extLst>
            <c:ext xmlns:c16="http://schemas.microsoft.com/office/drawing/2014/chart" uri="{C3380CC4-5D6E-409C-BE32-E72D297353CC}">
              <c16:uniqueId val="{00000000-D7F2-456C-B7FC-8C5967657A50}"/>
            </c:ext>
          </c:extLst>
        </c:ser>
        <c:ser>
          <c:idx val="1"/>
          <c:order val="1"/>
          <c:tx>
            <c:strRef>
              <c:f>Sheet1!$E$2</c:f>
              <c:strCache>
                <c:ptCount val="1"/>
                <c:pt idx="0">
                  <c:v>11.9L</c:v>
                </c:pt>
              </c:strCache>
            </c:strRef>
          </c:tx>
          <c:spPr>
            <a:solidFill>
              <a:schemeClr val="accent2"/>
            </a:solidFill>
            <a:ln>
              <a:noFill/>
            </a:ln>
            <a:effectLst/>
          </c:spPr>
          <c:invertIfNegative val="0"/>
          <c:cat>
            <c:numRef>
              <c:f>Sheet1!$A$3:$A$7</c:f>
              <c:numCache>
                <c:formatCode>General</c:formatCode>
                <c:ptCount val="5"/>
                <c:pt idx="0">
                  <c:v>2016</c:v>
                </c:pt>
                <c:pt idx="1">
                  <c:v>2017</c:v>
                </c:pt>
                <c:pt idx="2">
                  <c:v>2018</c:v>
                </c:pt>
                <c:pt idx="3">
                  <c:v>2019</c:v>
                </c:pt>
                <c:pt idx="4">
                  <c:v>2020</c:v>
                </c:pt>
              </c:numCache>
            </c:numRef>
          </c:cat>
          <c:val>
            <c:numRef>
              <c:f>Sheet1!$E$3:$E$6</c:f>
              <c:numCache>
                <c:formatCode>General</c:formatCode>
                <c:ptCount val="4"/>
                <c:pt idx="2" formatCode="_(* #,##0_);_(* \(#,##0\);_(* &quot;-&quot;??_);_(@_)">
                  <c:v>2113</c:v>
                </c:pt>
                <c:pt idx="3" formatCode="_(* #,##0_);_(* \(#,##0\);_(* &quot;-&quot;??_);_(@_)">
                  <c:v>2287</c:v>
                </c:pt>
              </c:numCache>
            </c:numRef>
          </c:val>
          <c:extLst>
            <c:ext xmlns:c16="http://schemas.microsoft.com/office/drawing/2014/chart" uri="{C3380CC4-5D6E-409C-BE32-E72D297353CC}">
              <c16:uniqueId val="{00000001-D7F2-456C-B7FC-8C5967657A50}"/>
            </c:ext>
          </c:extLst>
        </c:ser>
        <c:dLbls>
          <c:showLegendKey val="0"/>
          <c:showVal val="0"/>
          <c:showCatName val="0"/>
          <c:showSerName val="0"/>
          <c:showPercent val="0"/>
          <c:showBubbleSize val="0"/>
        </c:dLbls>
        <c:gapWidth val="150"/>
        <c:overlap val="100"/>
        <c:axId val="587164992"/>
        <c:axId val="587166960"/>
      </c:barChart>
      <c:catAx>
        <c:axId val="5871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7166960"/>
        <c:crosses val="autoZero"/>
        <c:auto val="1"/>
        <c:lblAlgn val="ctr"/>
        <c:lblOffset val="100"/>
        <c:noMultiLvlLbl val="0"/>
      </c:catAx>
      <c:valAx>
        <c:axId val="58716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716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0.36664</cdr:x>
      <cdr:y>0.25276</cdr:y>
    </cdr:from>
    <cdr:to>
      <cdr:x>0.4876</cdr:x>
      <cdr:y>0.37721</cdr:y>
    </cdr:to>
    <cdr:sp macro="" textlink="">
      <cdr:nvSpPr>
        <cdr:cNvPr id="2" name="TextBox 1"/>
        <cdr:cNvSpPr txBox="1"/>
      </cdr:nvSpPr>
      <cdr:spPr>
        <a:xfrm xmlns:a="http://schemas.openxmlformats.org/drawingml/2006/main">
          <a:off x="1988240" y="918472"/>
          <a:ext cx="655983" cy="452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bg1"/>
              </a:solidFill>
            </a:rPr>
            <a:t>18%</a:t>
          </a:r>
        </a:p>
      </cdr:txBody>
    </cdr:sp>
  </cdr:relSizeAnchor>
  <cdr:relSizeAnchor xmlns:cdr="http://schemas.openxmlformats.org/drawingml/2006/chartDrawing">
    <cdr:from>
      <cdr:x>0.65184</cdr:x>
      <cdr:y>0.56077</cdr:y>
    </cdr:from>
    <cdr:to>
      <cdr:x>0.77281</cdr:x>
      <cdr:y>0.68522</cdr:y>
    </cdr:to>
    <cdr:sp macro="" textlink="">
      <cdr:nvSpPr>
        <cdr:cNvPr id="3" name="TextBox 1"/>
        <cdr:cNvSpPr txBox="1"/>
      </cdr:nvSpPr>
      <cdr:spPr>
        <a:xfrm xmlns:a="http://schemas.openxmlformats.org/drawingml/2006/main">
          <a:off x="3534879" y="2037729"/>
          <a:ext cx="655983" cy="4522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bg1"/>
              </a:solidFill>
            </a:rPr>
            <a:t>82%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inkedin.com/in/karina-o-connor-b218b1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burningman.org/" TargetMode="External"/><Relationship Id="rId5" Type="http://schemas.openxmlformats.org/officeDocument/2006/relationships/hyperlink" Target="http://www.nonprofitfacts.com/CA/Sierra-Environmental-Education-Collaborative.html" TargetMode="External"/><Relationship Id="rId4" Type="http://schemas.openxmlformats.org/officeDocument/2006/relationships/hyperlink" Target="https://www.linkedin.com/in/karina-o-connor-547247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nkedin.com/in/sarah-rees-598214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4127510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MORGAN CAPILLA</a:t>
            </a:r>
          </a:p>
          <a:p>
            <a:pPr marL="171450" indent="-171450">
              <a:buFont typeface="Symbol"/>
              <a:buChar char="•"/>
            </a:pPr>
            <a:r>
              <a:rPr lang="en-US"/>
              <a:t>EPA Region 9’s Environmental Review Branch, </a:t>
            </a:r>
            <a:endParaRPr lang="en-US">
              <a:cs typeface="Calibri"/>
            </a:endParaRPr>
          </a:p>
          <a:p>
            <a:pPr marL="171450" indent="-171450">
              <a:buFont typeface="Symbol"/>
              <a:buChar char="•"/>
            </a:pPr>
            <a:r>
              <a:rPr lang="en-US"/>
              <a:t>Reviews and comments on environmental impact statements prepared by other federal agencies pursuant to the National Environmental Policy Act.</a:t>
            </a:r>
          </a:p>
          <a:p>
            <a:endParaRPr lang="en-US"/>
          </a:p>
          <a:p>
            <a:pPr marL="171450" indent="-171450">
              <a:buFont typeface="Symbol"/>
              <a:buChar char="•"/>
            </a:pPr>
            <a:r>
              <a:rPr lang="en-US"/>
              <a:t>Previously Peace Corps volunteer in the Dominican Republic from 2012-2014 where she collaborated with a women’s association on grassroots initiatives. Through this work, she developed a profound appreciation for the ways in which grassroots movements can assist marginalized communities in overcoming environmental and public health disparities. </a:t>
            </a:r>
          </a:p>
          <a:p>
            <a:endParaRPr lang="en-US"/>
          </a:p>
          <a:p>
            <a:pPr marL="171450" indent="-171450">
              <a:buFont typeface="Symbol"/>
              <a:buChar char="•"/>
            </a:pPr>
            <a:r>
              <a:rPr lang="en-US"/>
              <a:t>Master of Public Policy with a specialization in Environmental Policy from Duke University </a:t>
            </a:r>
          </a:p>
          <a:p>
            <a:pPr marL="171450" indent="-171450">
              <a:buFont typeface="Symbol"/>
              <a:buChar char="•"/>
            </a:pPr>
            <a:r>
              <a:rPr lang="en-US"/>
              <a:t>B.A. in English with a minor in environmental studies from UCLA. </a:t>
            </a:r>
          </a:p>
          <a:p>
            <a:endParaRPr lang="en-US"/>
          </a:p>
          <a:p>
            <a:pPr marL="171450" indent="-171450">
              <a:buFont typeface="Symbol"/>
              <a:buChar char="•"/>
            </a:pPr>
            <a:r>
              <a:rPr lang="en-US"/>
              <a:t>In her free time, she enjoys being outdoors, traveling, going to concerts, and tutoring at an international school in Oakland.</a:t>
            </a:r>
          </a:p>
          <a:p>
            <a:endParaRPr lang="en-US"/>
          </a:p>
          <a:p>
            <a:endParaRPr lang="en-US"/>
          </a:p>
          <a:p>
            <a:r>
              <a:rPr lang="en-US" b="1"/>
              <a:t>Karina O’Connor</a:t>
            </a:r>
            <a:endParaRPr lang="en-US"/>
          </a:p>
          <a:p>
            <a:endParaRPr lang="en-US"/>
          </a:p>
          <a:p>
            <a:r>
              <a:rPr lang="en-US" u="sng">
                <a:hlinkClick r:id="rId3"/>
              </a:rPr>
              <a:t>LinkedIn Profile</a:t>
            </a:r>
            <a:r>
              <a:rPr lang="en-US"/>
              <a:t> </a:t>
            </a:r>
          </a:p>
          <a:p>
            <a:r>
              <a:rPr lang="en-US" u="sng">
                <a:hlinkClick r:id="rId4"/>
              </a:rPr>
              <a:t>LinkedIn Profile 2</a:t>
            </a:r>
            <a:endParaRPr lang="en-US"/>
          </a:p>
          <a:p>
            <a:endParaRPr lang="en-US"/>
          </a:p>
          <a:p>
            <a:pPr marL="171450" indent="-171450">
              <a:buFont typeface="Symbol"/>
              <a:buChar char="•"/>
            </a:pPr>
            <a:r>
              <a:rPr lang="en-US"/>
              <a:t>Has worked with the EPA for 25 years. </a:t>
            </a:r>
          </a:p>
          <a:p>
            <a:endParaRPr lang="en-US"/>
          </a:p>
          <a:p>
            <a:pPr marL="171450" indent="-171450">
              <a:buFont typeface="Symbol"/>
              <a:buChar char="•"/>
            </a:pPr>
            <a:r>
              <a:rPr lang="en-US"/>
              <a:t>Environmental Engineer for Region 9 where she is responsible for working with state and local air quality and transportation planning agencies to develop plans that meet Clean Air Act requirements. </a:t>
            </a:r>
          </a:p>
          <a:p>
            <a:endParaRPr lang="en-US"/>
          </a:p>
          <a:p>
            <a:pPr marL="171450" indent="-171450">
              <a:buFont typeface="Symbol"/>
              <a:buChar char="•"/>
            </a:pPr>
            <a:r>
              <a:rPr lang="en-US"/>
              <a:t>Expert in EPA/DOT's transportation conformity regulations and application of measures to reduce impacts of transportation for criteria pollutants and greenhouse gases. </a:t>
            </a:r>
          </a:p>
          <a:p>
            <a:endParaRPr lang="en-US"/>
          </a:p>
          <a:p>
            <a:pPr marL="171450" indent="-171450">
              <a:buFont typeface="Symbol"/>
              <a:buChar char="•"/>
            </a:pPr>
            <a:r>
              <a:rPr lang="en-US"/>
              <a:t>Works with agencies with implementation and development issues for State Implementation Plans (SIPs) and projects under NEPA, conformity and SB 375. </a:t>
            </a:r>
          </a:p>
          <a:p>
            <a:endParaRPr lang="en-US"/>
          </a:p>
          <a:p>
            <a:pPr marL="171450" indent="-171450">
              <a:buFont typeface="Symbol"/>
              <a:buChar char="•"/>
            </a:pPr>
            <a:r>
              <a:rPr lang="en-US"/>
              <a:t>Also serves as Executive Director of the </a:t>
            </a:r>
            <a:r>
              <a:rPr lang="en-US" u="sng">
                <a:hlinkClick r:id="rId5"/>
              </a:rPr>
              <a:t>Sierra Environmental Education Collaborative</a:t>
            </a:r>
            <a:r>
              <a:rPr lang="en-US"/>
              <a:t> for the past 14 years, </a:t>
            </a:r>
          </a:p>
          <a:p>
            <a:endParaRPr lang="en-US"/>
          </a:p>
          <a:p>
            <a:pPr marL="171450" indent="-171450">
              <a:buFont typeface="Symbol"/>
              <a:buChar char="•"/>
            </a:pPr>
            <a:r>
              <a:rPr lang="en-US"/>
              <a:t>Earth Guardian Manager with </a:t>
            </a:r>
            <a:r>
              <a:rPr lang="en-US" u="sng">
                <a:hlinkClick r:id="rId6"/>
              </a:rPr>
              <a:t>Burning Man</a:t>
            </a:r>
            <a:r>
              <a:rPr lang="en-US"/>
              <a:t> for 24 years,   </a:t>
            </a:r>
          </a:p>
          <a:p>
            <a:endParaRPr lang="en-US"/>
          </a:p>
          <a:p>
            <a:pPr marL="171450" indent="-171450">
              <a:buFont typeface="Symbol"/>
              <a:buChar char="•"/>
            </a:pPr>
            <a:r>
              <a:rPr lang="en-US"/>
              <a:t>Master of Science in Clinical Epidemiology and in Environmental Engineering from Stanford University</a:t>
            </a:r>
          </a:p>
          <a:p>
            <a:endParaRPr lang="en-US"/>
          </a:p>
          <a:p>
            <a:pPr marL="171450" indent="-171450">
              <a:buFont typeface="Symbol"/>
              <a:buChar char="•"/>
            </a:pPr>
            <a:r>
              <a:rPr lang="en-US"/>
              <a:t>Bachelor Degree in Clinical Epidemiology and in Environmental Engineering from Purdue University.</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498201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337824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4031915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Dr. Matt Miyasato</a:t>
            </a:r>
            <a:endParaRPr lang="en-US"/>
          </a:p>
          <a:p>
            <a:pPr marL="171450" indent="-171450">
              <a:buFont typeface="Symbol"/>
              <a:buChar char="•"/>
            </a:pPr>
            <a:r>
              <a:rPr lang="en-US"/>
              <a:t>Deputy Executive Officer for Science &amp; Technology Advancement at the South Coast Air Quality Management District. </a:t>
            </a:r>
          </a:p>
          <a:p>
            <a:pPr marL="171450" indent="-171450">
              <a:buFont typeface="Symbol"/>
              <a:buChar char="•"/>
            </a:pPr>
            <a:r>
              <a:rPr lang="en-US"/>
              <a:t>Responsible for the SCAQMD's Technology Advancement Office, Mobile Source Division, and Monitoring and Laboratory Analysis Division. </a:t>
            </a:r>
          </a:p>
          <a:p>
            <a:pPr marL="171450" indent="-171450">
              <a:buFont typeface="Symbol"/>
              <a:buChar char="•"/>
            </a:pPr>
            <a:r>
              <a:rPr lang="en-US"/>
              <a:t>Identifies, evaluates and stimulates development and commercialization of clean air technologies, develop and coordinate mobile source regulations, and to conduct ambient monitoring, source testing and laboratory analysis.</a:t>
            </a:r>
          </a:p>
          <a:p>
            <a:endParaRPr lang="en-US"/>
          </a:p>
          <a:p>
            <a:pPr marL="171450" indent="-171450">
              <a:buFont typeface="Symbol"/>
              <a:buChar char="•"/>
            </a:pPr>
            <a:r>
              <a:rPr lang="en-US"/>
              <a:t>Earned his undergraduate degree in Mechanical Engineering, and his Masters and Ph.D. in Engineering, specializing in combustion technologies and air pollution control – all from the University of California, Irvine. </a:t>
            </a:r>
          </a:p>
          <a:p>
            <a:endParaRPr lang="en-US"/>
          </a:p>
          <a:p>
            <a:pPr marL="171450" indent="-171450">
              <a:buFont typeface="Symbol"/>
              <a:buChar char="•"/>
            </a:pPr>
            <a:r>
              <a:rPr lang="en-US"/>
              <a:t>Has worked at Southern California Edison in the Nuclear Engineering Department and at General Electric, where he designed burners and combustion modifications for utility </a:t>
            </a:r>
            <a:r>
              <a:rPr lang="en-US" err="1"/>
              <a:t>boilers.He</a:t>
            </a:r>
            <a:r>
              <a:rPr lang="en-US"/>
              <a:t> was also a research scientist at UCI, where he managed the industrial burner research program and has publications on combustion phenomena, active control, and laser diagnostics. Dr. Miyasato has also been a lecturer at UCI for the undergraduate air pollution control course.</a:t>
            </a:r>
          </a:p>
          <a:p>
            <a:endParaRPr lang="en-US" b="1">
              <a:cs typeface="Calibri"/>
            </a:endParaRPr>
          </a:p>
          <a:p>
            <a:endParaRPr lang="en-US" b="1"/>
          </a:p>
          <a:p>
            <a:r>
              <a:rPr lang="en-US" b="1"/>
              <a:t>Sarah Rees</a:t>
            </a:r>
            <a:endParaRPr lang="en-US">
              <a:cs typeface="Calibri"/>
            </a:endParaRPr>
          </a:p>
          <a:p>
            <a:endParaRPr lang="en-US"/>
          </a:p>
          <a:p>
            <a:r>
              <a:rPr lang="en-US" u="sng">
                <a:hlinkClick r:id="rId3"/>
              </a:rPr>
              <a:t>LinkedIn Profile</a:t>
            </a:r>
            <a:endParaRPr lang="en-US"/>
          </a:p>
          <a:p>
            <a:endParaRPr lang="en-US"/>
          </a:p>
          <a:p>
            <a:r>
              <a:rPr lang="en-US"/>
              <a:t>Sarah Rees is the Assistant Deputy Executive Officer in the Planning, Rule Development, and Area Sources Division at the South Coast Air Quality Management District. In her role, she focuses on the implementation of transportation and mobile source programs, as well as development of the Air Quality Management Plan and other planning activities. </a:t>
            </a:r>
            <a:br>
              <a:rPr lang="en-US">
                <a:cs typeface="+mn-lt"/>
              </a:rPr>
            </a:br>
            <a:br>
              <a:rPr lang="en-US">
                <a:cs typeface="+mn-lt"/>
              </a:rPr>
            </a:br>
            <a:r>
              <a:rPr lang="en-US"/>
              <a:t>Sarah has over twenty years of experience in air quality and climate change matters at the state and federal level. Prior to joining the SCAQMD, Sarah directed the Office of Regulatory Policy and Management within EPA’s Office of Policy where she oversaw the Agency’s regulatory agenda and advised senior Agency management on the development of high-profile regulations. Previously, she served several roles within Washington State’s Department of Ecology, including directing Ecology’s programs to address climate change, and leading the planning and rules section within Ecology’s Air Quality Program. Trained as a chemical engineer, Sarah practiced environmental law for several years before obtaining a PhD in Engineering and Public Policy from Carnegie Mellon University.</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34720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17</a:t>
            </a:fld>
            <a:endParaRPr lang="en-US"/>
          </a:p>
        </p:txBody>
      </p:sp>
    </p:spTree>
    <p:extLst>
      <p:ext uri="{BB962C8B-B14F-4D97-AF65-F5344CB8AC3E}">
        <p14:creationId xmlns:p14="http://schemas.microsoft.com/office/powerpoint/2010/main" val="372051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18</a:t>
            </a:fld>
            <a:endParaRPr lang="en-US"/>
          </a:p>
        </p:txBody>
      </p:sp>
    </p:spTree>
    <p:extLst>
      <p:ext uri="{BB962C8B-B14F-4D97-AF65-F5344CB8AC3E}">
        <p14:creationId xmlns:p14="http://schemas.microsoft.com/office/powerpoint/2010/main" val="1521326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D3540-47EC-47F1-9DF7-C96EE8190A07}" type="slidenum">
              <a:rPr lang="en-US" smtClean="0"/>
              <a:t>19</a:t>
            </a:fld>
            <a:endParaRPr lang="en-US"/>
          </a:p>
        </p:txBody>
      </p:sp>
    </p:spTree>
    <p:extLst>
      <p:ext uri="{BB962C8B-B14F-4D97-AF65-F5344CB8AC3E}">
        <p14:creationId xmlns:p14="http://schemas.microsoft.com/office/powerpoint/2010/main" val="357664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20</a:t>
            </a:fld>
            <a:endParaRPr lang="en-US"/>
          </a:p>
        </p:txBody>
      </p:sp>
    </p:spTree>
    <p:extLst>
      <p:ext uri="{BB962C8B-B14F-4D97-AF65-F5344CB8AC3E}">
        <p14:creationId xmlns:p14="http://schemas.microsoft.com/office/powerpoint/2010/main" val="392982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21</a:t>
            </a:fld>
            <a:endParaRPr lang="en-US"/>
          </a:p>
        </p:txBody>
      </p:sp>
    </p:spTree>
    <p:extLst>
      <p:ext uri="{BB962C8B-B14F-4D97-AF65-F5344CB8AC3E}">
        <p14:creationId xmlns:p14="http://schemas.microsoft.com/office/powerpoint/2010/main" val="952574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22</a:t>
            </a:fld>
            <a:endParaRPr lang="en-US"/>
          </a:p>
        </p:txBody>
      </p:sp>
    </p:spTree>
    <p:extLst>
      <p:ext uri="{BB962C8B-B14F-4D97-AF65-F5344CB8AC3E}">
        <p14:creationId xmlns:p14="http://schemas.microsoft.com/office/powerpoint/2010/main" val="3720434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23</a:t>
            </a:fld>
            <a:endParaRPr lang="en-US"/>
          </a:p>
        </p:txBody>
      </p:sp>
    </p:spTree>
    <p:extLst>
      <p:ext uri="{BB962C8B-B14F-4D97-AF65-F5344CB8AC3E}">
        <p14:creationId xmlns:p14="http://schemas.microsoft.com/office/powerpoint/2010/main" val="1660712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25</a:t>
            </a:fld>
            <a:endParaRPr lang="en-US"/>
          </a:p>
        </p:txBody>
      </p:sp>
    </p:spTree>
    <p:extLst>
      <p:ext uri="{BB962C8B-B14F-4D97-AF65-F5344CB8AC3E}">
        <p14:creationId xmlns:p14="http://schemas.microsoft.com/office/powerpoint/2010/main" val="3164838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18001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3237062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235779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2218661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1259494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334840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41883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r>
              <a:rPr lang="en-US">
                <a:cs typeface="Calibri"/>
              </a:rPr>
              <a:t>We are making adjustments based on feedback regarding Public Comment</a:t>
            </a:r>
          </a:p>
          <a:p>
            <a:r>
              <a:rPr lang="en-US">
                <a:cs typeface="Calibri"/>
              </a:rPr>
              <a:t>Public comment after each topic-1 minute per person</a:t>
            </a:r>
          </a:p>
          <a:p>
            <a:r>
              <a:rPr lang="en-US">
                <a:cs typeface="Calibri"/>
              </a:rPr>
              <a:t>At end of meeting-public comment-2 minutes per person</a:t>
            </a: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36070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1521134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bg>
      <p:bgPr>
        <a:solidFill>
          <a:srgbClr val="276EBB"/>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a:normAutofit/>
          </a:bodyPr>
          <a:lstStyle>
            <a:lvl1pPr algn="ctr">
              <a:buNone/>
              <a:defRPr lang="en-US"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a:r>
              <a:rPr lang="en-US"/>
              <a:t>Click to edit Master text styles</a:t>
            </a:r>
          </a:p>
        </p:txBody>
      </p:sp>
      <p:sp>
        <p:nvSpPr>
          <p:cNvPr id="5" name="Title 4">
            <a:extLst>
              <a:ext uri="{FF2B5EF4-FFF2-40B4-BE49-F238E27FC236}">
                <a16:creationId xmlns:a16="http://schemas.microsoft.com/office/drawing/2014/main" id="{E400F8FC-81C7-4128-B75C-70D6E5520B10}"/>
              </a:ext>
            </a:extLst>
          </p:cNvPr>
          <p:cNvSpPr>
            <a:spLocks noGrp="1"/>
          </p:cNvSpPr>
          <p:nvPr>
            <p:ph type="title"/>
          </p:nvPr>
        </p:nvSpPr>
        <p:spPr>
          <a:xfrm>
            <a:off x="1371600" y="1371600"/>
            <a:ext cx="9486900" cy="137160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48437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anchor="b">
            <a:normAutofit/>
          </a:bodyPr>
          <a:lstStyle>
            <a:lvl1pPr algn="ctr">
              <a:defRPr sz="28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a:lstStyle>
            <a:lvl1pPr algn="ctr">
              <a:buNone/>
              <a:defRPr lang="en-US" sz="2000" kern="1200" dirty="0" smtClean="0">
                <a:solidFill>
                  <a:schemeClr val="tx2"/>
                </a:solidFill>
                <a:latin typeface="+mj-lt"/>
                <a:ea typeface="+mn-ea"/>
                <a:cs typeface="+mn-cs"/>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a:solidFill>
                <a:schemeClr val="bg1"/>
              </a:solidFill>
            </a:endParaRPr>
          </a:p>
        </p:txBody>
      </p:sp>
    </p:spTree>
    <p:extLst>
      <p:ext uri="{BB962C8B-B14F-4D97-AF65-F5344CB8AC3E}">
        <p14:creationId xmlns:p14="http://schemas.microsoft.com/office/powerpoint/2010/main" val="4264303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userDrawn="1"/>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userDrawn="1"/>
        </p:nvSpPr>
        <p:spPr>
          <a:xfrm>
            <a:off x="685799" y="685801"/>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2"/>
            <a:ext cx="9582507" cy="737575"/>
          </a:xfrm>
        </p:spPr>
        <p:txBody>
          <a:bodyPr>
            <a:normAutofit/>
          </a:bodyPr>
          <a:lstStyle>
            <a:lvl1pPr algn="ctr">
              <a:defRPr sz="3200" cap="all" spc="300" baseline="0"/>
            </a:lvl1pPr>
          </a:lstStyle>
          <a:p>
            <a:r>
              <a:rPr lang="en-US"/>
              <a:t>Click to edit Master title style</a:t>
            </a:r>
          </a:p>
        </p:txBody>
      </p:sp>
      <p:sp>
        <p:nvSpPr>
          <p:cNvPr id="27" name="Footer Placeholder 3">
            <a:extLst>
              <a:ext uri="{FF2B5EF4-FFF2-40B4-BE49-F238E27FC236}">
                <a16:creationId xmlns:a16="http://schemas.microsoft.com/office/drawing/2014/main" id="{A8CB739F-40B1-4B56-9FC7-D0C3D6C6A98E}"/>
              </a:ext>
            </a:extLst>
          </p:cNvPr>
          <p:cNvSpPr>
            <a:spLocks noGrp="1"/>
          </p:cNvSpPr>
          <p:nvPr>
            <p:ph type="ftr" sz="quarter" idx="22"/>
          </p:nvPr>
        </p:nvSpPr>
        <p:spPr>
          <a:xfrm rot="5400000">
            <a:off x="-1708136" y="3223750"/>
            <a:ext cx="4114800" cy="410501"/>
          </a:xfrm>
        </p:spPr>
        <p:txBody>
          <a:bodyPr/>
          <a:lstStyle/>
          <a:p>
            <a:r>
              <a:rPr lang="en-US"/>
              <a:t>Sample Footer Text</a:t>
            </a:r>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5" y="2155389"/>
            <a:ext cx="2003425" cy="2002536"/>
          </a:xfrm>
        </p:spPr>
        <p:txBody>
          <a:bodyPr/>
          <a:lstStyle/>
          <a:p>
            <a:r>
              <a:rPr lang="en-US"/>
              <a:t>Click icon to add picture</a:t>
            </a:r>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5" y="4445636"/>
            <a:ext cx="2011363" cy="545126"/>
          </a:xfrm>
        </p:spPr>
        <p:txBody>
          <a:bodyPr/>
          <a:lstStyle>
            <a:lvl1pPr marL="0" indent="0" algn="ctr">
              <a:buNone/>
              <a:defRPr/>
            </a:lvl1pPr>
          </a:lstStyle>
          <a:p>
            <a:pPr lvl="0"/>
            <a:r>
              <a:rPr lang="en-US"/>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39"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2" y="2155389"/>
            <a:ext cx="2003425" cy="2002536"/>
          </a:xfrm>
        </p:spPr>
        <p:txBody>
          <a:bodyPr/>
          <a:lstStyle/>
          <a:p>
            <a:r>
              <a:rPr lang="en-US"/>
              <a:t>Click icon to add picture</a:t>
            </a:r>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0" y="4446588"/>
            <a:ext cx="2011363" cy="545126"/>
          </a:xfrm>
        </p:spPr>
        <p:txBody>
          <a:bodyPr/>
          <a:lstStyle>
            <a:lvl1pPr marL="0" indent="0" algn="ctr">
              <a:buNone/>
              <a:defRPr/>
            </a:lvl1pPr>
          </a:lstStyle>
          <a:p>
            <a:pPr lvl="0"/>
            <a:r>
              <a:rPr lang="en-US"/>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4" y="5031761"/>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69" y="2155389"/>
            <a:ext cx="2003425" cy="2002536"/>
          </a:xfrm>
        </p:spPr>
        <p:txBody>
          <a:bodyPr/>
          <a:lstStyle/>
          <a:p>
            <a:r>
              <a:rPr lang="en-US"/>
              <a:t>Click icon to add picture</a:t>
            </a:r>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6"/>
            <a:ext cx="2011363" cy="545126"/>
          </a:xfrm>
        </p:spPr>
        <p:txBody>
          <a:bodyPr/>
          <a:lstStyle>
            <a:lvl1pPr marL="0" indent="0" algn="ctr">
              <a:buNone/>
              <a:defRPr/>
            </a:lvl1pPr>
          </a:lstStyle>
          <a:p>
            <a:pPr lvl="0"/>
            <a:r>
              <a:rPr lang="en-US"/>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7" y="2155389"/>
            <a:ext cx="2003425" cy="2002536"/>
          </a:xfrm>
        </p:spPr>
        <p:txBody>
          <a:bodyPr/>
          <a:lstStyle/>
          <a:p>
            <a:r>
              <a:rPr lang="en-US"/>
              <a:t>Click icon to add picture</a:t>
            </a:r>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2" y="4445636"/>
            <a:ext cx="2011363" cy="545126"/>
          </a:xfrm>
        </p:spPr>
        <p:txBody>
          <a:bodyPr/>
          <a:lstStyle>
            <a:lvl1pPr marL="0" indent="0" algn="ctr">
              <a:buNone/>
              <a:defRPr/>
            </a:lvl1pPr>
          </a:lstStyle>
          <a:p>
            <a:pPr lvl="0"/>
            <a:r>
              <a:rPr lang="en-US"/>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6"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0"/>
            <a:ext cx="685800" cy="365125"/>
          </a:xfrm>
        </p:spPr>
        <p:txBody>
          <a:bodyPr/>
          <a:lstStyle/>
          <a:p>
            <a:pPr algn="ctr"/>
            <a:fld id="{54B97B59-3B2F-4E46-A216-C2A7D249F47E}" type="slidenum">
              <a:rPr lang="en-US" smtClean="0"/>
              <a:pPr algn="ctr"/>
              <a:t>‹#›</a:t>
            </a:fld>
            <a:endParaRPr lang="en-US"/>
          </a:p>
        </p:txBody>
      </p:sp>
    </p:spTree>
    <p:extLst>
      <p:ext uri="{BB962C8B-B14F-4D97-AF65-F5344CB8AC3E}">
        <p14:creationId xmlns:p14="http://schemas.microsoft.com/office/powerpoint/2010/main" val="27104264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A38E9-2573-4845-99B6-5389565DB6BB}" type="slidenum">
              <a:rPr lang="en-US" smtClean="0"/>
              <a:t>‹#›</a:t>
            </a:fld>
            <a:endParaRPr lang="en-US"/>
          </a:p>
        </p:txBody>
      </p:sp>
    </p:spTree>
    <p:extLst>
      <p:ext uri="{BB962C8B-B14F-4D97-AF65-F5344CB8AC3E}">
        <p14:creationId xmlns:p14="http://schemas.microsoft.com/office/powerpoint/2010/main" val="166651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a:normAutofit/>
          </a:bodyPr>
          <a:lstStyle>
            <a:lvl1pPr algn="ctr">
              <a:lnSpc>
                <a:spcPct val="100000"/>
              </a:lnSpc>
              <a:spcBef>
                <a:spcPts val="1000"/>
              </a:spcBef>
              <a:defRPr sz="36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r>
              <a:rPr lang="en-US"/>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a:lstStyle>
            <a:lvl1pPr marL="0" indent="0">
              <a:buNone/>
              <a:defRPr lang="en-US" sz="2000" kern="1200" dirty="0" smtClean="0">
                <a:solidFill>
                  <a:schemeClr val="tx2"/>
                </a:solidFill>
                <a:latin typeface="+mj-lt"/>
                <a:ea typeface="+mn-ea"/>
                <a:cs typeface="+mn-cs"/>
              </a:defRPr>
            </a:lvl1pPr>
            <a:lvl2pPr marL="0" indent="0">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a:lstStyle/>
          <a:p>
            <a:r>
              <a:rPr lang="en-US"/>
              <a:t>Click icon to add picture</a:t>
            </a:r>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a:lstStyle/>
          <a:p>
            <a:r>
              <a:rPr lang="en-US"/>
              <a:t>Click icon to add picture</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0958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686" r:id="rId11"/>
    <p:sldLayoutId id="2147483687" r:id="rId12"/>
    <p:sldLayoutId id="2147483692" r:id="rId13"/>
    <p:sldLayoutId id="2147483693" r:id="rId14"/>
    <p:sldLayoutId id="2147483694" r:id="rId15"/>
    <p:sldLayoutId id="2147483695" r:id="rId16"/>
    <p:sldLayoutId id="2147483696" r:id="rId17"/>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5020537" y="5134704"/>
            <a:ext cx="4966922" cy="1169551"/>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710 Task Force Meeting </a:t>
            </a:r>
            <a:endParaRPr lang="en-US">
              <a:solidFill>
                <a:schemeClr val="bg1"/>
              </a:solidFill>
            </a:endParaRPr>
          </a:p>
          <a:p>
            <a:pPr>
              <a:spcAft>
                <a:spcPts val="600"/>
              </a:spcAft>
            </a:pPr>
            <a:r>
              <a:rPr lang="en-US" sz="2000" b="1">
                <a:solidFill>
                  <a:schemeClr val="bg1"/>
                </a:solidFill>
              </a:rPr>
              <a:t>Clean Truck Working Group</a:t>
            </a:r>
            <a:endParaRPr lang="en-US">
              <a:solidFill>
                <a:schemeClr val="bg1"/>
              </a:solidFill>
            </a:endParaRPr>
          </a:p>
          <a:p>
            <a:pPr>
              <a:spcAft>
                <a:spcPts val="600"/>
              </a:spcAft>
            </a:pPr>
            <a:r>
              <a:rPr lang="en-US" sz="2000">
                <a:solidFill>
                  <a:schemeClr val="bg1"/>
                </a:solidFill>
              </a:rPr>
              <a:t>January 25,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4049-4839-4478-BE15-ABAA78853830}"/>
              </a:ext>
            </a:extLst>
          </p:cNvPr>
          <p:cNvSpPr>
            <a:spLocks noGrp="1"/>
          </p:cNvSpPr>
          <p:nvPr>
            <p:ph type="title"/>
          </p:nvPr>
        </p:nvSpPr>
        <p:spPr/>
        <p:txBody>
          <a:bodyPr/>
          <a:lstStyle/>
          <a:p>
            <a:r>
              <a:rPr lang="en-US"/>
              <a:t>San Pedro Bay Ports to Los Angeles Energy Features</a:t>
            </a:r>
          </a:p>
        </p:txBody>
      </p:sp>
      <p:pic>
        <p:nvPicPr>
          <p:cNvPr id="6" name="Content Placeholder 5">
            <a:extLst>
              <a:ext uri="{FF2B5EF4-FFF2-40B4-BE49-F238E27FC236}">
                <a16:creationId xmlns:a16="http://schemas.microsoft.com/office/drawing/2014/main" id="{2B527927-4CE1-42E7-A6DB-4E4E3A2EF870}"/>
              </a:ext>
            </a:extLst>
          </p:cNvPr>
          <p:cNvPicPr>
            <a:picLocks noGrp="1" noChangeAspect="1"/>
          </p:cNvPicPr>
          <p:nvPr>
            <p:ph idx="1"/>
          </p:nvPr>
        </p:nvPicPr>
        <p:blipFill>
          <a:blip r:embed="rId2"/>
          <a:stretch>
            <a:fillRect/>
          </a:stretch>
        </p:blipFill>
        <p:spPr>
          <a:xfrm>
            <a:off x="1970905" y="1276350"/>
            <a:ext cx="7897765" cy="4741863"/>
          </a:xfrm>
        </p:spPr>
      </p:pic>
      <p:sp>
        <p:nvSpPr>
          <p:cNvPr id="4" name="Slide Number Placeholder 3">
            <a:extLst>
              <a:ext uri="{FF2B5EF4-FFF2-40B4-BE49-F238E27FC236}">
                <a16:creationId xmlns:a16="http://schemas.microsoft.com/office/drawing/2014/main" id="{C9A09A33-E4BD-40CD-A19A-622517F28FAD}"/>
              </a:ext>
            </a:extLst>
          </p:cNvPr>
          <p:cNvSpPr>
            <a:spLocks noGrp="1"/>
          </p:cNvSpPr>
          <p:nvPr>
            <p:ph type="sldNum" sz="quarter" idx="12"/>
          </p:nvPr>
        </p:nvSpPr>
        <p:spPr/>
        <p:txBody>
          <a:bodyPr/>
          <a:lstStyle/>
          <a:p>
            <a:fld id="{2429C633-AF9B-9840-B7F1-7587910FEF71}" type="slidenum">
              <a:rPr lang="en-US" smtClean="0"/>
              <a:pPr/>
              <a:t>10</a:t>
            </a:fld>
            <a:endParaRPr lang="en-US"/>
          </a:p>
        </p:txBody>
      </p:sp>
    </p:spTree>
    <p:extLst>
      <p:ext uri="{BB962C8B-B14F-4D97-AF65-F5344CB8AC3E}">
        <p14:creationId xmlns:p14="http://schemas.microsoft.com/office/powerpoint/2010/main" val="3738571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Perspective from the </a:t>
            </a:r>
          </a:p>
          <a:p>
            <a:pPr algn="ctr"/>
            <a:r>
              <a:rPr lang="en-US" sz="4000" b="1">
                <a:solidFill>
                  <a:schemeClr val="bg1"/>
                </a:solidFill>
                <a:cs typeface="Calibri"/>
              </a:rPr>
              <a:t>US Environmental Protection Agency</a:t>
            </a:r>
          </a:p>
        </p:txBody>
      </p:sp>
    </p:spTree>
    <p:extLst>
      <p:ext uri="{BB962C8B-B14F-4D97-AF65-F5344CB8AC3E}">
        <p14:creationId xmlns:p14="http://schemas.microsoft.com/office/powerpoint/2010/main" val="415835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12</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7"/>
            <a:ext cx="5076123" cy="826847"/>
            <a:chOff x="6754399" y="464186"/>
            <a:chExt cx="4550983" cy="566788"/>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Morgan Capilla</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756706"/>
              <a:ext cx="4550983" cy="274268"/>
            </a:xfrm>
            <a:prstGeom prst="rect">
              <a:avLst/>
            </a:prstGeom>
            <a:noFill/>
          </p:spPr>
          <p:txBody>
            <a:bodyPr wrap="square" rtlCol="0">
              <a:spAutoFit/>
            </a:bodyPr>
            <a:lstStyle/>
            <a:p>
              <a:r>
                <a:rPr lang="en-US" sz="2000">
                  <a:cs typeface="Arial" panose="020B0604020202020204" pitchFamily="34" charset="0"/>
                </a:rPr>
                <a:t>Environmental Protection Specialist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1" y="2415657"/>
            <a:ext cx="5420507" cy="400110"/>
          </a:xfrm>
          <a:prstGeom prst="rect">
            <a:avLst/>
          </a:prstGeom>
          <a:noFill/>
        </p:spPr>
        <p:txBody>
          <a:bodyPr wrap="square" rtlCol="0">
            <a:spAutoFit/>
          </a:bodyPr>
          <a:lstStyle/>
          <a:p>
            <a:r>
              <a:rPr lang="en-US" sz="2000">
                <a:cs typeface="Arial" panose="020B0604020202020204" pitchFamily="34" charset="0"/>
              </a:rPr>
              <a:t>U. S. Environmental Protection Agency – Region 9</a:t>
            </a:r>
          </a:p>
        </p:txBody>
      </p:sp>
      <p:grpSp>
        <p:nvGrpSpPr>
          <p:cNvPr id="17" name="Group 16">
            <a:extLst>
              <a:ext uri="{FF2B5EF4-FFF2-40B4-BE49-F238E27FC236}">
                <a16:creationId xmlns:a16="http://schemas.microsoft.com/office/drawing/2014/main" id="{1FDACD99-6474-4D7C-9267-37168C332BBE}"/>
              </a:ext>
            </a:extLst>
          </p:cNvPr>
          <p:cNvGrpSpPr/>
          <p:nvPr/>
        </p:nvGrpSpPr>
        <p:grpSpPr>
          <a:xfrm>
            <a:off x="4566641" y="3971967"/>
            <a:ext cx="5076123" cy="731847"/>
            <a:chOff x="6754399" y="464186"/>
            <a:chExt cx="4550983" cy="501668"/>
          </a:xfrm>
        </p:grpSpPr>
        <p:sp>
          <p:nvSpPr>
            <p:cNvPr id="18" name="TextBox 17">
              <a:extLst>
                <a:ext uri="{FF2B5EF4-FFF2-40B4-BE49-F238E27FC236}">
                  <a16:creationId xmlns:a16="http://schemas.microsoft.com/office/drawing/2014/main" id="{21913325-1605-48BA-B843-6ED842A6A0EF}"/>
                </a:ext>
              </a:extLst>
            </p:cNvPr>
            <p:cNvSpPr txBox="1"/>
            <p:nvPr/>
          </p:nvSpPr>
          <p:spPr>
            <a:xfrm>
              <a:off x="6754401" y="464186"/>
              <a:ext cx="3570333" cy="316463"/>
            </a:xfrm>
            <a:prstGeom prst="rect">
              <a:avLst/>
            </a:prstGeom>
            <a:noFill/>
          </p:spPr>
          <p:txBody>
            <a:bodyPr wrap="square" rtlCol="0">
              <a:spAutoFit/>
            </a:bodyPr>
            <a:lstStyle/>
            <a:p>
              <a:r>
                <a:rPr lang="en-US" sz="2400" b="1"/>
                <a:t>Karina O’Connor</a:t>
              </a:r>
            </a:p>
          </p:txBody>
        </p:sp>
        <p:sp>
          <p:nvSpPr>
            <p:cNvPr id="19" name="TextBox 18">
              <a:extLst>
                <a:ext uri="{FF2B5EF4-FFF2-40B4-BE49-F238E27FC236}">
                  <a16:creationId xmlns:a16="http://schemas.microsoft.com/office/drawing/2014/main" id="{925F1322-1D4E-42CE-837D-CFCA15439854}"/>
                </a:ext>
              </a:extLst>
            </p:cNvPr>
            <p:cNvSpPr txBox="1"/>
            <p:nvPr/>
          </p:nvSpPr>
          <p:spPr>
            <a:xfrm>
              <a:off x="6754399" y="691586"/>
              <a:ext cx="4550983" cy="274268"/>
            </a:xfrm>
            <a:prstGeom prst="rect">
              <a:avLst/>
            </a:prstGeom>
            <a:noFill/>
          </p:spPr>
          <p:txBody>
            <a:bodyPr wrap="square" rtlCol="0">
              <a:spAutoFit/>
            </a:bodyPr>
            <a:lstStyle/>
            <a:p>
              <a:r>
                <a:rPr lang="en-US" sz="2000">
                  <a:cs typeface="Arial" panose="020B0604020202020204" pitchFamily="34" charset="0"/>
                </a:rPr>
                <a:t>Environmental Engineer</a:t>
              </a:r>
            </a:p>
          </p:txBody>
        </p:sp>
      </p:grpSp>
      <p:sp>
        <p:nvSpPr>
          <p:cNvPr id="20" name="TextBox 19">
            <a:extLst>
              <a:ext uri="{FF2B5EF4-FFF2-40B4-BE49-F238E27FC236}">
                <a16:creationId xmlns:a16="http://schemas.microsoft.com/office/drawing/2014/main" id="{6476FB61-7296-47CF-AA64-3A9BC2839EC8}"/>
              </a:ext>
            </a:extLst>
          </p:cNvPr>
          <p:cNvSpPr txBox="1"/>
          <p:nvPr/>
        </p:nvSpPr>
        <p:spPr>
          <a:xfrm>
            <a:off x="4566640" y="4600441"/>
            <a:ext cx="5420507" cy="400110"/>
          </a:xfrm>
          <a:prstGeom prst="rect">
            <a:avLst/>
          </a:prstGeom>
          <a:noFill/>
        </p:spPr>
        <p:txBody>
          <a:bodyPr wrap="square" rtlCol="0">
            <a:spAutoFit/>
          </a:bodyPr>
          <a:lstStyle/>
          <a:p>
            <a:r>
              <a:rPr lang="en-US" sz="2000">
                <a:cs typeface="Arial" panose="020B0604020202020204" pitchFamily="34" charset="0"/>
              </a:rPr>
              <a:t>U. S. Environmental Protection Agency – Region 9</a:t>
            </a:r>
          </a:p>
        </p:txBody>
      </p:sp>
    </p:spTree>
    <p:extLst>
      <p:ext uri="{BB962C8B-B14F-4D97-AF65-F5344CB8AC3E}">
        <p14:creationId xmlns:p14="http://schemas.microsoft.com/office/powerpoint/2010/main" val="392194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61494"/>
            <a:ext cx="12185618" cy="769441"/>
          </a:xfrm>
          <a:prstGeom prst="rect">
            <a:avLst/>
          </a:prstGeom>
          <a:solidFill>
            <a:srgbClr val="00B4BD"/>
          </a:solidFill>
        </p:spPr>
        <p:txBody>
          <a:bodyPr wrap="square" lIns="91440" tIns="45720" rIns="91440" bIns="45720" rtlCol="0" anchor="t">
            <a:spAutoFit/>
          </a:bodyPr>
          <a:lstStyle/>
          <a:p>
            <a:pPr algn="ctr">
              <a:spcAft>
                <a:spcPts val="600"/>
              </a:spcAft>
            </a:pPr>
            <a:r>
              <a:rPr lang="en-US" sz="4400" b="1">
                <a:solidFill>
                  <a:schemeClr val="bg1"/>
                </a:solidFill>
                <a:cs typeface="Calibri"/>
              </a:rPr>
              <a:t>Working Group Discussion #1:</a:t>
            </a:r>
          </a:p>
        </p:txBody>
      </p:sp>
    </p:spTree>
    <p:extLst>
      <p:ext uri="{BB962C8B-B14F-4D97-AF65-F5344CB8AC3E}">
        <p14:creationId xmlns:p14="http://schemas.microsoft.com/office/powerpoint/2010/main" val="335695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a:t>EPA:  Guiding Questions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14</a:t>
            </a:fld>
            <a:endParaRPr lang="en-US"/>
          </a:p>
        </p:txBody>
      </p:sp>
      <p:sp>
        <p:nvSpPr>
          <p:cNvPr id="3" name="TextBox 2">
            <a:extLst>
              <a:ext uri="{FF2B5EF4-FFF2-40B4-BE49-F238E27FC236}">
                <a16:creationId xmlns:a16="http://schemas.microsoft.com/office/drawing/2014/main" id="{D82E9F8F-B29C-0549-9063-86085526B4C1}"/>
              </a:ext>
            </a:extLst>
          </p:cNvPr>
          <p:cNvSpPr txBox="1"/>
          <p:nvPr/>
        </p:nvSpPr>
        <p:spPr>
          <a:xfrm>
            <a:off x="811923" y="1029813"/>
            <a:ext cx="9162394" cy="4431983"/>
          </a:xfrm>
          <a:prstGeom prst="rect">
            <a:avLst/>
          </a:prstGeom>
          <a:noFill/>
        </p:spPr>
        <p:txBody>
          <a:bodyPr wrap="square" lIns="91440" tIns="45720" rIns="91440" bIns="45720" rtlCol="0" anchor="t">
            <a:spAutoFit/>
          </a:bodyPr>
          <a:lstStyle/>
          <a:p>
            <a:pPr marL="342900" indent="-342900" fontAlgn="base">
              <a:buFont typeface="Calibri" panose="020F0502020204030204" pitchFamily="34" charset="0"/>
              <a:buChar char="&gt;"/>
            </a:pPr>
            <a:r>
              <a:rPr lang="en-US" sz="2000"/>
              <a:t>Reaction to Data Maps/Existing Conditions showing PM 2.5 concentrations and solutions to addressing these impacts</a:t>
            </a:r>
          </a:p>
          <a:p>
            <a:pPr marL="342900" indent="-342900" fontAlgn="base">
              <a:buFont typeface="Calibri" panose="020F0502020204030204" pitchFamily="34" charset="0"/>
              <a:buChar char="&gt;"/>
            </a:pPr>
            <a:endParaRPr lang="en-US" sz="2000"/>
          </a:p>
          <a:p>
            <a:pPr marL="342900" indent="-342900" fontAlgn="base">
              <a:buFont typeface="Calibri" panose="020F0502020204030204" pitchFamily="34" charset="0"/>
              <a:buChar char="&gt;"/>
            </a:pPr>
            <a:r>
              <a:rPr lang="en-US" sz="2000"/>
              <a:t>Discussions on a pathway for any 710 Project (as constituted by the Task Force) to move forward considering the Hot Spot analysis will likely be triggered in this corridor even with ZE trucks</a:t>
            </a:r>
            <a:endParaRPr lang="en-US" sz="2000">
              <a:cs typeface="Calibri"/>
            </a:endParaRPr>
          </a:p>
          <a:p>
            <a:pPr marL="342900" indent="-342900" fontAlgn="base">
              <a:buFont typeface="Calibri" panose="020F0502020204030204" pitchFamily="34" charset="0"/>
              <a:buChar char="&gt;"/>
            </a:pPr>
            <a:endParaRPr lang="en-US" sz="2000"/>
          </a:p>
          <a:p>
            <a:pPr marL="342900" indent="-342900" fontAlgn="base">
              <a:buFont typeface="Calibri" panose="020F0502020204030204" pitchFamily="34" charset="0"/>
              <a:buChar char="&gt;"/>
            </a:pPr>
            <a:r>
              <a:rPr lang="en-US" sz="2000"/>
              <a:t>How should we move forward in understanding EPA’s perspective on a project in this area?  What does a successful Clean Truck Program and I-710 Project look like?</a:t>
            </a:r>
            <a:endParaRPr lang="en-US" sz="2000">
              <a:cs typeface="Calibri"/>
            </a:endParaRPr>
          </a:p>
          <a:p>
            <a:pPr marL="342900" indent="-342900" fontAlgn="base">
              <a:buFont typeface="Calibri" panose="020F0502020204030204" pitchFamily="34" charset="0"/>
              <a:buChar char="&gt;"/>
            </a:pPr>
            <a:endParaRPr lang="en-US" sz="2000"/>
          </a:p>
          <a:p>
            <a:pPr marL="342900" indent="-342900" fontAlgn="base">
              <a:buFont typeface="Calibri" panose="020F0502020204030204" pitchFamily="34" charset="0"/>
              <a:buChar char="&gt;"/>
            </a:pPr>
            <a:r>
              <a:rPr lang="en-US" sz="2000"/>
              <a:t>What is EPA’s knowledge of and guidance for regions trying to reduce entrained (non-tailpipe) PM generation immediately in support of impacted community health?  </a:t>
            </a:r>
            <a:r>
              <a:rPr lang="en-US" sz="2400"/>
              <a:t> </a:t>
            </a:r>
            <a:endParaRPr lang="en-US" sz="2400">
              <a:cs typeface="Calibri"/>
            </a:endParaRPr>
          </a:p>
          <a:p>
            <a:endParaRPr lang="en-US"/>
          </a:p>
        </p:txBody>
      </p:sp>
    </p:spTree>
    <p:extLst>
      <p:ext uri="{BB962C8B-B14F-4D97-AF65-F5344CB8AC3E}">
        <p14:creationId xmlns:p14="http://schemas.microsoft.com/office/powerpoint/2010/main" val="333357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Perspective from </a:t>
            </a:r>
          </a:p>
          <a:p>
            <a:pPr algn="ctr">
              <a:spcAft>
                <a:spcPts val="600"/>
              </a:spcAft>
            </a:pPr>
            <a:r>
              <a:rPr lang="en-US" sz="4000" b="1">
                <a:solidFill>
                  <a:schemeClr val="bg1"/>
                </a:solidFill>
                <a:cs typeface="Calibri"/>
              </a:rPr>
              <a:t>South Coast Air Quality Management District</a:t>
            </a:r>
          </a:p>
        </p:txBody>
      </p:sp>
    </p:spTree>
    <p:extLst>
      <p:ext uri="{BB962C8B-B14F-4D97-AF65-F5344CB8AC3E}">
        <p14:creationId xmlns:p14="http://schemas.microsoft.com/office/powerpoint/2010/main" val="95825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16</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6"/>
            <a:ext cx="7059303" cy="1094550"/>
            <a:chOff x="6754400" y="464186"/>
            <a:chExt cx="5317551" cy="490970"/>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Dr. Matt Miyasato</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0" y="637627"/>
              <a:ext cx="5317551" cy="317529"/>
            </a:xfrm>
            <a:prstGeom prst="rect">
              <a:avLst/>
            </a:prstGeom>
            <a:noFill/>
          </p:spPr>
          <p:txBody>
            <a:bodyPr wrap="square" rtlCol="0">
              <a:spAutoFit/>
            </a:bodyPr>
            <a:lstStyle/>
            <a:p>
              <a:r>
                <a:rPr lang="en-US" sz="2000">
                  <a:cs typeface="Arial" panose="020B0604020202020204" pitchFamily="34" charset="0"/>
                </a:rPr>
                <a:t>Deputy Executive Officer, Science &amp; Technology Advancement</a:t>
              </a: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4566641" y="4279836"/>
            <a:ext cx="5931146" cy="1061784"/>
            <a:chOff x="3988584" y="4900861"/>
            <a:chExt cx="4550983" cy="1061784"/>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830997"/>
            </a:xfrm>
            <a:prstGeom prst="rect">
              <a:avLst/>
            </a:prstGeom>
            <a:noFill/>
          </p:spPr>
          <p:txBody>
            <a:bodyPr wrap="square" rtlCol="0">
              <a:spAutoFit/>
            </a:bodyPr>
            <a:lstStyle/>
            <a:p>
              <a:r>
                <a:rPr lang="en-US" sz="2400" b="1"/>
                <a:t>Sarah Rees</a:t>
              </a:r>
            </a:p>
            <a:p>
              <a:endParaRPr lang="en-US" sz="2400" b="1"/>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4" y="5254759"/>
              <a:ext cx="4550983" cy="707886"/>
            </a:xfrm>
            <a:prstGeom prst="rect">
              <a:avLst/>
            </a:prstGeom>
            <a:noFill/>
          </p:spPr>
          <p:txBody>
            <a:bodyPr wrap="square" lIns="91440" tIns="45720" rIns="91440" bIns="45720" rtlCol="0" anchor="t">
              <a:spAutoFit/>
            </a:bodyPr>
            <a:lstStyle/>
            <a:p>
              <a:r>
                <a:rPr lang="en-US" sz="2000">
                  <a:cs typeface="Arial" panose="020B0604020202020204" pitchFamily="34" charset="0"/>
                </a:rPr>
                <a:t>Deputy Executive Officer</a:t>
              </a:r>
            </a:p>
            <a:p>
              <a:r>
                <a:rPr lang="en-US" sz="2000">
                  <a:cs typeface="Arial" panose="020B0604020202020204" pitchFamily="34" charset="0"/>
                </a:rPr>
                <a:t>South Coast Air Quality Management District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0" y="2395062"/>
            <a:ext cx="6750543" cy="400110"/>
          </a:xfrm>
          <a:prstGeom prst="rect">
            <a:avLst/>
          </a:prstGeom>
          <a:noFill/>
        </p:spPr>
        <p:txBody>
          <a:bodyPr wrap="square" rtlCol="0">
            <a:spAutoFit/>
          </a:bodyPr>
          <a:lstStyle/>
          <a:p>
            <a:r>
              <a:rPr lang="en-US" sz="2000">
                <a:cs typeface="Arial" panose="020B0604020202020204" pitchFamily="34" charset="0"/>
              </a:rPr>
              <a:t>South Coast Air Quality Management District</a:t>
            </a:r>
          </a:p>
        </p:txBody>
      </p:sp>
      <p:pic>
        <p:nvPicPr>
          <p:cNvPr id="1026" name="Picture 2" descr="Profile photo of Sarah Rees">
            <a:extLst>
              <a:ext uri="{FF2B5EF4-FFF2-40B4-BE49-F238E27FC236}">
                <a16:creationId xmlns:a16="http://schemas.microsoft.com/office/drawing/2014/main" id="{9F89362B-FF57-4E29-83F6-B0DEAB4F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905" y="3830596"/>
            <a:ext cx="1910104" cy="1910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t Miyasato">
            <a:extLst>
              <a:ext uri="{FF2B5EF4-FFF2-40B4-BE49-F238E27FC236}">
                <a16:creationId xmlns:a16="http://schemas.microsoft.com/office/drawing/2014/main" id="{64FC8A34-320B-4FEF-8551-CA7D9C9DB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169" y="1293822"/>
            <a:ext cx="1787896" cy="22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5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B6640508-115E-4DE1-BE7E-7BB1AC832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AEC376A5-0C70-4926-89B6-F1C5CC678CBD}"/>
              </a:ext>
            </a:extLst>
          </p:cNvPr>
          <p:cNvSpPr>
            <a:spLocks noGrp="1"/>
          </p:cNvSpPr>
          <p:nvPr>
            <p:ph type="body" sz="quarter" idx="14"/>
          </p:nvPr>
        </p:nvSpPr>
        <p:spPr>
          <a:xfrm>
            <a:off x="1371598" y="5271712"/>
            <a:ext cx="9486902" cy="900487"/>
          </a:xfrm>
        </p:spPr>
        <p:txBody>
          <a:bodyPr>
            <a:normAutofit/>
          </a:bodyPr>
          <a:lstStyle/>
          <a:p>
            <a:r>
              <a:rPr lang="en-US"/>
              <a:t>I710 Clean Truck Working Group</a:t>
            </a:r>
          </a:p>
          <a:p>
            <a:r>
              <a:rPr lang="en-US"/>
              <a:t>January 25, 2022</a:t>
            </a:r>
          </a:p>
        </p:txBody>
      </p:sp>
      <p:sp>
        <p:nvSpPr>
          <p:cNvPr id="18" name="Title 17">
            <a:extLst>
              <a:ext uri="{FF2B5EF4-FFF2-40B4-BE49-F238E27FC236}">
                <a16:creationId xmlns:a16="http://schemas.microsoft.com/office/drawing/2014/main" id="{7BF0C8B7-659E-4B76-8660-EE66F7C728F3}"/>
              </a:ext>
            </a:extLst>
          </p:cNvPr>
          <p:cNvSpPr>
            <a:spLocks noGrp="1"/>
          </p:cNvSpPr>
          <p:nvPr>
            <p:ph type="title"/>
          </p:nvPr>
        </p:nvSpPr>
        <p:spPr>
          <a:xfrm>
            <a:off x="1371600" y="1371600"/>
            <a:ext cx="9486900" cy="2057400"/>
          </a:xfrm>
        </p:spPr>
        <p:txBody>
          <a:bodyPr>
            <a:normAutofit/>
          </a:bodyPr>
          <a:lstStyle/>
          <a:p>
            <a:r>
              <a:rPr lang="en-US" sz="4400">
                <a:solidFill>
                  <a:schemeClr val="tx2"/>
                </a:solidFill>
                <a:latin typeface="Aharoni" panose="02010803020104030203" pitchFamily="2" charset="-79"/>
                <a:cs typeface="Aharoni" panose="02010803020104030203" pitchFamily="2" charset="-79"/>
              </a:rPr>
              <a:t>South Coast AQMD</a:t>
            </a:r>
            <a:br>
              <a:rPr lang="en-US" sz="4400">
                <a:solidFill>
                  <a:schemeClr val="tx2"/>
                </a:solidFill>
                <a:latin typeface="Aharoni" panose="02010803020104030203" pitchFamily="2" charset="-79"/>
                <a:cs typeface="Aharoni" panose="02010803020104030203" pitchFamily="2" charset="-79"/>
              </a:rPr>
            </a:br>
            <a:r>
              <a:rPr lang="en-US" sz="4400">
                <a:solidFill>
                  <a:schemeClr val="tx2"/>
                </a:solidFill>
                <a:latin typeface="Aharoni" panose="02010803020104030203" pitchFamily="2" charset="-79"/>
                <a:cs typeface="Aharoni" panose="02010803020104030203" pitchFamily="2" charset="-79"/>
              </a:rPr>
              <a:t>Regional Air Quality</a:t>
            </a:r>
            <a:br>
              <a:rPr lang="en-US" sz="4400">
                <a:solidFill>
                  <a:schemeClr val="tx2"/>
                </a:solidFill>
                <a:latin typeface="Aharoni" panose="02010803020104030203" pitchFamily="2" charset="-79"/>
                <a:cs typeface="Aharoni" panose="02010803020104030203" pitchFamily="2" charset="-79"/>
              </a:rPr>
            </a:br>
            <a:r>
              <a:rPr lang="en-US" sz="4400">
                <a:solidFill>
                  <a:schemeClr val="tx2"/>
                </a:solidFill>
                <a:latin typeface="Aharoni" panose="02010803020104030203" pitchFamily="2" charset="-79"/>
                <a:cs typeface="Aharoni" panose="02010803020104030203" pitchFamily="2" charset="-79"/>
              </a:rPr>
              <a:t>and Call to Action</a:t>
            </a:r>
          </a:p>
        </p:txBody>
      </p:sp>
      <p:pic>
        <p:nvPicPr>
          <p:cNvPr id="20" name="Picture 19">
            <a:extLst>
              <a:ext uri="{FF2B5EF4-FFF2-40B4-BE49-F238E27FC236}">
                <a16:creationId xmlns:a16="http://schemas.microsoft.com/office/drawing/2014/main" id="{9BB3EAE4-8F51-4645-9FEA-9BA19422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09404"/>
            <a:ext cx="1515513" cy="1515513"/>
          </a:xfrm>
          <a:prstGeom prst="rect">
            <a:avLst/>
          </a:prstGeom>
        </p:spPr>
      </p:pic>
    </p:spTree>
    <p:extLst>
      <p:ext uri="{BB962C8B-B14F-4D97-AF65-F5344CB8AC3E}">
        <p14:creationId xmlns:p14="http://schemas.microsoft.com/office/powerpoint/2010/main" val="185265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5C91AF56-6EC7-41B6-BEE6-787D16E26AA4}"/>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9624"/>
          <a:stretch/>
        </p:blipFill>
        <p:spPr bwMode="auto">
          <a:xfrm>
            <a:off x="0" y="0"/>
            <a:ext cx="14584618" cy="686882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36">
            <a:extLst>
              <a:ext uri="{FF2B5EF4-FFF2-40B4-BE49-F238E27FC236}">
                <a16:creationId xmlns:a16="http://schemas.microsoft.com/office/drawing/2014/main" id="{FDB4262B-1C09-42D6-A637-D364A3528B8B}"/>
              </a:ext>
            </a:extLst>
          </p:cNvPr>
          <p:cNvSpPr>
            <a:spLocks noGrp="1"/>
          </p:cNvSpPr>
          <p:nvPr>
            <p:ph type="title"/>
          </p:nvPr>
        </p:nvSpPr>
        <p:spPr>
          <a:xfrm>
            <a:off x="1549719" y="1849426"/>
            <a:ext cx="5106118" cy="680643"/>
          </a:xfrm>
          <a:solidFill>
            <a:srgbClr val="0070C0"/>
          </a:solidFill>
        </p:spPr>
        <p:txBody>
          <a:bodyPr>
            <a:normAutofit/>
          </a:bodyPr>
          <a:lstStyle/>
          <a:p>
            <a:r>
              <a:rPr lang="en-US" sz="3200" b="1">
                <a:solidFill>
                  <a:schemeClr val="bg1"/>
                </a:solidFill>
                <a:latin typeface="Aharoni" panose="02010803020104030203" pitchFamily="2" charset="-79"/>
                <a:cs typeface="Aharoni" panose="02010803020104030203" pitchFamily="2" charset="-79"/>
              </a:rPr>
              <a:t>OVERVIEW</a:t>
            </a:r>
          </a:p>
        </p:txBody>
      </p:sp>
      <p:sp>
        <p:nvSpPr>
          <p:cNvPr id="3" name="Text Placeholder 2">
            <a:extLst>
              <a:ext uri="{FF2B5EF4-FFF2-40B4-BE49-F238E27FC236}">
                <a16:creationId xmlns:a16="http://schemas.microsoft.com/office/drawing/2014/main" id="{5F43977A-6FCD-459E-92BB-8BD5B3EDAC89}"/>
              </a:ext>
            </a:extLst>
          </p:cNvPr>
          <p:cNvSpPr>
            <a:spLocks noGrp="1"/>
          </p:cNvSpPr>
          <p:nvPr>
            <p:ph type="body" sz="quarter" idx="16"/>
          </p:nvPr>
        </p:nvSpPr>
        <p:spPr>
          <a:xfrm>
            <a:off x="1542853" y="2475067"/>
            <a:ext cx="5112984" cy="3881283"/>
          </a:xfrm>
          <a:solidFill>
            <a:srgbClr val="0070C0"/>
          </a:solidFill>
        </p:spPr>
        <p:txBody>
          <a:bodyPr>
            <a:normAutofit/>
          </a:bodyPr>
          <a:lstStyle/>
          <a:p>
            <a:pPr marL="342900" indent="-342900" algn="l">
              <a:buFont typeface="Arial" panose="020B0604020202020204" pitchFamily="34" charset="0"/>
              <a:buChar char="•"/>
            </a:pPr>
            <a:endParaRPr lang="en-US">
              <a:solidFill>
                <a:schemeClr val="bg1"/>
              </a:solidFill>
            </a:endParaRPr>
          </a:p>
          <a:p>
            <a:pPr marL="231775" indent="-231775" algn="l">
              <a:buSzPct val="100000"/>
              <a:buFont typeface="Arial" panose="020B0604020202020204" pitchFamily="34" charset="0"/>
              <a:buChar char="•"/>
            </a:pPr>
            <a:r>
              <a:rPr lang="en-US">
                <a:solidFill>
                  <a:schemeClr val="bg1"/>
                </a:solidFill>
              </a:rPr>
              <a:t>Our regions suffer from some of the worst air quality in the country</a:t>
            </a:r>
          </a:p>
          <a:p>
            <a:pPr marL="231775" indent="-231775" algn="l">
              <a:buSzPct val="100000"/>
              <a:buFont typeface="Arial" panose="020B0604020202020204" pitchFamily="34" charset="0"/>
              <a:buChar char="•"/>
            </a:pPr>
            <a:r>
              <a:rPr lang="en-US">
                <a:solidFill>
                  <a:schemeClr val="bg1"/>
                </a:solidFill>
              </a:rPr>
              <a:t>Heavy Duty trucks are the largest source of smog-forming emissions</a:t>
            </a:r>
          </a:p>
          <a:p>
            <a:pPr marL="231775" indent="-231775" algn="l">
              <a:buSzPct val="100000"/>
              <a:buFont typeface="Arial" panose="020B0604020202020204" pitchFamily="34" charset="0"/>
              <a:buChar char="•"/>
            </a:pPr>
            <a:r>
              <a:rPr lang="en-US">
                <a:solidFill>
                  <a:schemeClr val="bg1"/>
                </a:solidFill>
              </a:rPr>
              <a:t>The technology for trucks over 90% cleaner than current trucks is available and cost-effective</a:t>
            </a:r>
          </a:p>
          <a:p>
            <a:pPr marL="231775" indent="-231775" algn="l">
              <a:buSzPct val="100000"/>
              <a:buFont typeface="Arial" panose="020B0604020202020204" pitchFamily="34" charset="0"/>
              <a:buChar char="•"/>
            </a:pPr>
            <a:r>
              <a:rPr lang="en-US">
                <a:solidFill>
                  <a:schemeClr val="bg1"/>
                </a:solidFill>
              </a:rPr>
              <a:t>Delaying deployment is causing significant health impacts</a:t>
            </a:r>
          </a:p>
          <a:p>
            <a:pPr marL="342900" indent="-342900" algn="l">
              <a:buFont typeface="Arial" panose="020B0604020202020204" pitchFamily="34" charset="0"/>
              <a:buChar char="•"/>
            </a:pPr>
            <a:endParaRPr lang="en-US"/>
          </a:p>
        </p:txBody>
      </p:sp>
      <p:sp>
        <p:nvSpPr>
          <p:cNvPr id="12" name="Slide Number Placeholder 11">
            <a:extLst>
              <a:ext uri="{FF2B5EF4-FFF2-40B4-BE49-F238E27FC236}">
                <a16:creationId xmlns:a16="http://schemas.microsoft.com/office/drawing/2014/main" id="{289AED2E-780E-464D-867D-1756DC800DA4}"/>
              </a:ext>
            </a:extLst>
          </p:cNvPr>
          <p:cNvSpPr>
            <a:spLocks noGrp="1"/>
          </p:cNvSpPr>
          <p:nvPr>
            <p:ph type="sldNum" sz="quarter" idx="12"/>
          </p:nvPr>
        </p:nvSpPr>
        <p:spPr>
          <a:xfrm>
            <a:off x="11116340" y="6356350"/>
            <a:ext cx="871868" cy="365125"/>
          </a:xfrm>
        </p:spPr>
        <p:txBody>
          <a:bodyPr/>
          <a:lstStyle/>
          <a:p>
            <a:fld id="{6613E9FD-500B-4FA6-89C3-3A998652D3A8}" type="slidenum">
              <a:rPr lang="en-US" smtClean="0"/>
              <a:pPr/>
              <a:t>18</a:t>
            </a:fld>
            <a:endParaRPr lang="en-US"/>
          </a:p>
        </p:txBody>
      </p:sp>
    </p:spTree>
    <p:extLst>
      <p:ext uri="{BB962C8B-B14F-4D97-AF65-F5344CB8AC3E}">
        <p14:creationId xmlns:p14="http://schemas.microsoft.com/office/powerpoint/2010/main" val="2010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C25A-D042-4987-97D9-F3BBAC4080B0}"/>
              </a:ext>
            </a:extLst>
          </p:cNvPr>
          <p:cNvSpPr>
            <a:spLocks noGrp="1"/>
          </p:cNvSpPr>
          <p:nvPr>
            <p:ph type="title"/>
          </p:nvPr>
        </p:nvSpPr>
        <p:spPr>
          <a:xfrm>
            <a:off x="1279525" y="743712"/>
            <a:ext cx="9582507" cy="737575"/>
          </a:xfrm>
        </p:spPr>
        <p:txBody>
          <a:bodyPr/>
          <a:lstStyle/>
          <a:p>
            <a:r>
              <a:rPr lang="en-US" b="1">
                <a:latin typeface="Aharoni" panose="02010803020104030203" pitchFamily="2" charset="-79"/>
                <a:cs typeface="Aharoni" panose="02010803020104030203" pitchFamily="2" charset="-79"/>
              </a:rPr>
              <a:t>BACKGROUND</a:t>
            </a:r>
          </a:p>
        </p:txBody>
      </p:sp>
      <p:sp>
        <p:nvSpPr>
          <p:cNvPr id="12" name="Text Placeholder 11">
            <a:extLst>
              <a:ext uri="{FF2B5EF4-FFF2-40B4-BE49-F238E27FC236}">
                <a16:creationId xmlns:a16="http://schemas.microsoft.com/office/drawing/2014/main" id="{5B0923E6-C7CD-4908-95C7-D82212F911A3}"/>
              </a:ext>
            </a:extLst>
          </p:cNvPr>
          <p:cNvSpPr>
            <a:spLocks noGrp="1"/>
          </p:cNvSpPr>
          <p:nvPr>
            <p:ph type="body" sz="quarter" idx="16"/>
          </p:nvPr>
        </p:nvSpPr>
        <p:spPr>
          <a:xfrm>
            <a:off x="1164333" y="3557052"/>
            <a:ext cx="2109922" cy="737574"/>
          </a:xfrm>
        </p:spPr>
        <p:txBody>
          <a:bodyPr>
            <a:noAutofit/>
          </a:bodyPr>
          <a:lstStyle/>
          <a:p>
            <a:r>
              <a:rPr lang="en-US" b="1"/>
              <a:t>~17 Million People</a:t>
            </a:r>
          </a:p>
        </p:txBody>
      </p:sp>
      <p:sp>
        <p:nvSpPr>
          <p:cNvPr id="14" name="Text Placeholder 13">
            <a:extLst>
              <a:ext uri="{FF2B5EF4-FFF2-40B4-BE49-F238E27FC236}">
                <a16:creationId xmlns:a16="http://schemas.microsoft.com/office/drawing/2014/main" id="{F81628C7-687F-4EB0-8DDF-B5F78105822B}"/>
              </a:ext>
            </a:extLst>
          </p:cNvPr>
          <p:cNvSpPr>
            <a:spLocks noGrp="1"/>
          </p:cNvSpPr>
          <p:nvPr>
            <p:ph type="body" sz="quarter" idx="17"/>
          </p:nvPr>
        </p:nvSpPr>
        <p:spPr>
          <a:xfrm>
            <a:off x="1228459" y="4375945"/>
            <a:ext cx="2011363" cy="1497520"/>
          </a:xfrm>
        </p:spPr>
        <p:txBody>
          <a:bodyPr>
            <a:normAutofit/>
          </a:bodyPr>
          <a:lstStyle/>
          <a:p>
            <a:r>
              <a:rPr lang="en-US" b="1"/>
              <a:t>Our jurisdiction would be 5th largest state after New York.</a:t>
            </a:r>
            <a:endParaRPr lang="en-US" b="1" baseline="30000"/>
          </a:p>
        </p:txBody>
      </p:sp>
      <p:sp>
        <p:nvSpPr>
          <p:cNvPr id="3" name="Content Placeholder 2">
            <a:extLst>
              <a:ext uri="{FF2B5EF4-FFF2-40B4-BE49-F238E27FC236}">
                <a16:creationId xmlns:a16="http://schemas.microsoft.com/office/drawing/2014/main" id="{C0EBD98D-1D9A-4397-ABA0-43A5B5AF7DC1}"/>
              </a:ext>
            </a:extLst>
          </p:cNvPr>
          <p:cNvSpPr>
            <a:spLocks noGrp="1"/>
          </p:cNvSpPr>
          <p:nvPr>
            <p:ph type="body" sz="quarter" idx="14"/>
          </p:nvPr>
        </p:nvSpPr>
        <p:spPr>
          <a:xfrm>
            <a:off x="3639148" y="3659348"/>
            <a:ext cx="2343150" cy="545126"/>
          </a:xfrm>
        </p:spPr>
        <p:txBody>
          <a:bodyPr anchor="ctr">
            <a:noAutofit/>
          </a:bodyPr>
          <a:lstStyle/>
          <a:p>
            <a:r>
              <a:rPr lang="en-US" b="1"/>
              <a:t>Environmental Justice</a:t>
            </a:r>
          </a:p>
        </p:txBody>
      </p:sp>
      <p:sp>
        <p:nvSpPr>
          <p:cNvPr id="10" name="Text Placeholder 9">
            <a:extLst>
              <a:ext uri="{FF2B5EF4-FFF2-40B4-BE49-F238E27FC236}">
                <a16:creationId xmlns:a16="http://schemas.microsoft.com/office/drawing/2014/main" id="{1E3E8865-FD00-4669-AAA3-6C0F63E63E51}"/>
              </a:ext>
            </a:extLst>
          </p:cNvPr>
          <p:cNvSpPr>
            <a:spLocks noGrp="1"/>
          </p:cNvSpPr>
          <p:nvPr>
            <p:ph type="body" sz="quarter" idx="15"/>
          </p:nvPr>
        </p:nvSpPr>
        <p:spPr>
          <a:xfrm>
            <a:off x="3686984" y="4359844"/>
            <a:ext cx="2295314" cy="1445670"/>
          </a:xfrm>
        </p:spPr>
        <p:txBody>
          <a:bodyPr>
            <a:normAutofit/>
          </a:bodyPr>
          <a:lstStyle/>
          <a:p>
            <a:r>
              <a:rPr lang="en-US" b="1"/>
              <a:t>Nearly 67% of CA EJ population lives in South Coast region. </a:t>
            </a:r>
          </a:p>
        </p:txBody>
      </p:sp>
      <p:sp>
        <p:nvSpPr>
          <p:cNvPr id="16" name="Text Placeholder 15">
            <a:extLst>
              <a:ext uri="{FF2B5EF4-FFF2-40B4-BE49-F238E27FC236}">
                <a16:creationId xmlns:a16="http://schemas.microsoft.com/office/drawing/2014/main" id="{13CB3448-ACC1-4B05-AA89-D8228B1F784D}"/>
              </a:ext>
            </a:extLst>
          </p:cNvPr>
          <p:cNvSpPr>
            <a:spLocks noGrp="1"/>
          </p:cNvSpPr>
          <p:nvPr>
            <p:ph type="body" sz="quarter" idx="18"/>
          </p:nvPr>
        </p:nvSpPr>
        <p:spPr>
          <a:xfrm>
            <a:off x="6332269" y="3533690"/>
            <a:ext cx="2011363" cy="545126"/>
          </a:xfrm>
        </p:spPr>
        <p:txBody>
          <a:bodyPr/>
          <a:lstStyle/>
          <a:p>
            <a:r>
              <a:rPr lang="en-US" b="1"/>
              <a:t>Economy</a:t>
            </a:r>
          </a:p>
        </p:txBody>
      </p:sp>
      <p:sp>
        <p:nvSpPr>
          <p:cNvPr id="17" name="Text Placeholder 16">
            <a:extLst>
              <a:ext uri="{FF2B5EF4-FFF2-40B4-BE49-F238E27FC236}">
                <a16:creationId xmlns:a16="http://schemas.microsoft.com/office/drawing/2014/main" id="{61D51E86-2062-45AC-9867-17E14F1FB213}"/>
              </a:ext>
            </a:extLst>
          </p:cNvPr>
          <p:cNvSpPr>
            <a:spLocks noGrp="1"/>
          </p:cNvSpPr>
          <p:nvPr>
            <p:ph type="body" sz="quarter" idx="19"/>
          </p:nvPr>
        </p:nvSpPr>
        <p:spPr>
          <a:xfrm>
            <a:off x="6299374" y="4344317"/>
            <a:ext cx="2239885" cy="1529722"/>
          </a:xfrm>
        </p:spPr>
        <p:txBody>
          <a:bodyPr>
            <a:normAutofit/>
          </a:bodyPr>
          <a:lstStyle/>
          <a:p>
            <a:r>
              <a:rPr lang="en-US" b="1"/>
              <a:t>CA’s economy is 5</a:t>
            </a:r>
            <a:r>
              <a:rPr lang="en-US" b="1" baseline="30000"/>
              <a:t>th</a:t>
            </a:r>
            <a:r>
              <a:rPr lang="en-US" b="1"/>
              <a:t> largest in the world. Southern CA Ports are the gateway to the nation.</a:t>
            </a:r>
          </a:p>
        </p:txBody>
      </p:sp>
      <p:sp>
        <p:nvSpPr>
          <p:cNvPr id="18" name="Text Placeholder 17">
            <a:extLst>
              <a:ext uri="{FF2B5EF4-FFF2-40B4-BE49-F238E27FC236}">
                <a16:creationId xmlns:a16="http://schemas.microsoft.com/office/drawing/2014/main" id="{C53651E4-E296-4B66-93C4-B1682316BC43}"/>
              </a:ext>
            </a:extLst>
          </p:cNvPr>
          <p:cNvSpPr>
            <a:spLocks noGrp="1"/>
          </p:cNvSpPr>
          <p:nvPr>
            <p:ph type="body" sz="quarter" idx="20"/>
          </p:nvPr>
        </p:nvSpPr>
        <p:spPr>
          <a:xfrm>
            <a:off x="8910427" y="3569674"/>
            <a:ext cx="2011363" cy="545126"/>
          </a:xfrm>
        </p:spPr>
        <p:txBody>
          <a:bodyPr/>
          <a:lstStyle/>
          <a:p>
            <a:r>
              <a:rPr lang="en-US" b="1"/>
              <a:t>Climate</a:t>
            </a:r>
          </a:p>
        </p:txBody>
      </p:sp>
      <p:sp>
        <p:nvSpPr>
          <p:cNvPr id="19" name="Text Placeholder 18">
            <a:extLst>
              <a:ext uri="{FF2B5EF4-FFF2-40B4-BE49-F238E27FC236}">
                <a16:creationId xmlns:a16="http://schemas.microsoft.com/office/drawing/2014/main" id="{25F740A4-657D-49C2-9C66-6BC937634603}"/>
              </a:ext>
            </a:extLst>
          </p:cNvPr>
          <p:cNvSpPr>
            <a:spLocks noGrp="1"/>
          </p:cNvSpPr>
          <p:nvPr>
            <p:ph type="body" sz="quarter" idx="21"/>
          </p:nvPr>
        </p:nvSpPr>
        <p:spPr>
          <a:xfrm>
            <a:off x="8856335" y="4359844"/>
            <a:ext cx="2239885" cy="1529722"/>
          </a:xfrm>
        </p:spPr>
        <p:txBody>
          <a:bodyPr>
            <a:normAutofit/>
          </a:bodyPr>
          <a:lstStyle/>
          <a:p>
            <a:r>
              <a:rPr lang="en-US" b="1"/>
              <a:t>Year-round fire season, drought, and heat-waves impact air quality, public health and the economy.</a:t>
            </a:r>
          </a:p>
        </p:txBody>
      </p:sp>
      <p:sp>
        <p:nvSpPr>
          <p:cNvPr id="21" name="Slide Number Placeholder 18">
            <a:extLst>
              <a:ext uri="{FF2B5EF4-FFF2-40B4-BE49-F238E27FC236}">
                <a16:creationId xmlns:a16="http://schemas.microsoft.com/office/drawing/2014/main" id="{12552C27-281E-473E-8CC4-8F42B6224148}"/>
              </a:ext>
            </a:extLst>
          </p:cNvPr>
          <p:cNvSpPr txBox="1">
            <a:spLocks/>
          </p:cNvSpPr>
          <p:nvPr/>
        </p:nvSpPr>
        <p:spPr>
          <a:xfrm>
            <a:off x="11116340" y="6356350"/>
            <a:ext cx="871868" cy="3651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fld id="{C6518F3C-CC40-4C0E-931C-53467D4C3266}" type="slidenum">
              <a:rPr lang="en-US" sz="900" spc="300">
                <a:solidFill>
                  <a:schemeClr val="tx2">
                    <a:lumMod val="75000"/>
                    <a:lumOff val="25000"/>
                  </a:schemeClr>
                </a:solidFill>
                <a:latin typeface="+mn-lt"/>
              </a:rPr>
              <a:pPr marL="0" indent="0" algn="r">
                <a:buNone/>
              </a:pPr>
              <a:t>19</a:t>
            </a:fld>
            <a:endParaRPr lang="en-US" sz="900" spc="300">
              <a:solidFill>
                <a:schemeClr val="tx2">
                  <a:lumMod val="75000"/>
                  <a:lumOff val="25000"/>
                </a:schemeClr>
              </a:solidFill>
              <a:latin typeface="+mn-lt"/>
            </a:endParaRPr>
          </a:p>
        </p:txBody>
      </p:sp>
      <p:pic>
        <p:nvPicPr>
          <p:cNvPr id="11" name="Picture 10">
            <a:extLst>
              <a:ext uri="{FF2B5EF4-FFF2-40B4-BE49-F238E27FC236}">
                <a16:creationId xmlns:a16="http://schemas.microsoft.com/office/drawing/2014/main" id="{27D27454-9071-4716-8E0F-74F07C520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333" y="1612774"/>
            <a:ext cx="2109922" cy="1862959"/>
          </a:xfrm>
          <a:prstGeom prst="rect">
            <a:avLst/>
          </a:prstGeom>
        </p:spPr>
      </p:pic>
      <p:pic>
        <p:nvPicPr>
          <p:cNvPr id="22" name="Picture Placeholder 21">
            <a:extLst>
              <a:ext uri="{FF2B5EF4-FFF2-40B4-BE49-F238E27FC236}">
                <a16:creationId xmlns:a16="http://schemas.microsoft.com/office/drawing/2014/main" id="{B8ADC284-AA87-435F-8058-30A77F8EDC32}"/>
              </a:ext>
            </a:extLst>
          </p:cNvPr>
          <p:cNvPicPr>
            <a:picLocks noGrp="1" noChangeAspect="1"/>
          </p:cNvPicPr>
          <p:nvPr>
            <p:ph type="pic" sz="quarter" idx="11"/>
          </p:nvPr>
        </p:nvPicPr>
        <p:blipFill>
          <a:blip r:embed="rId4"/>
          <a:srcRect l="5469" r="5469"/>
          <a:stretch>
            <a:fillRect/>
          </a:stretch>
        </p:blipFill>
        <p:spPr>
          <a:xfrm>
            <a:off x="3818905" y="1608100"/>
            <a:ext cx="1887189" cy="1886352"/>
          </a:xfrm>
        </p:spPr>
      </p:pic>
      <p:pic>
        <p:nvPicPr>
          <p:cNvPr id="24" name="Picture Placeholder 23" descr="A picture containing sky, outdoor, busy, several&#10;&#10;Description automatically generated">
            <a:extLst>
              <a:ext uri="{FF2B5EF4-FFF2-40B4-BE49-F238E27FC236}">
                <a16:creationId xmlns:a16="http://schemas.microsoft.com/office/drawing/2014/main" id="{32372B1C-B4D8-4CF7-8A8C-E73D3A23974A}"/>
              </a:ext>
            </a:extLst>
          </p:cNvPr>
          <p:cNvPicPr>
            <a:picLocks noGrp="1" noChangeAspect="1"/>
          </p:cNvPicPr>
          <p:nvPr>
            <p:ph type="pic" sz="quarter" idx="12"/>
          </p:nvPr>
        </p:nvPicPr>
        <p:blipFill>
          <a:blip r:embed="rId5"/>
          <a:srcRect l="3103" r="3103"/>
          <a:stretch>
            <a:fillRect/>
          </a:stretch>
        </p:blipFill>
        <p:spPr>
          <a:xfrm>
            <a:off x="6319485" y="1608100"/>
            <a:ext cx="1887189" cy="1886352"/>
          </a:xfrm>
        </p:spPr>
      </p:pic>
      <p:pic>
        <p:nvPicPr>
          <p:cNvPr id="26" name="Picture Placeholder 25" descr="A picture containing smoke, tree, outdoor, nature&#10;&#10;Description automatically generated">
            <a:extLst>
              <a:ext uri="{FF2B5EF4-FFF2-40B4-BE49-F238E27FC236}">
                <a16:creationId xmlns:a16="http://schemas.microsoft.com/office/drawing/2014/main" id="{18C76F04-ED39-470F-8067-5578D00B7116}"/>
              </a:ext>
            </a:extLst>
          </p:cNvPr>
          <p:cNvPicPr>
            <a:picLocks noGrp="1" noChangeAspect="1"/>
          </p:cNvPicPr>
          <p:nvPr>
            <p:ph type="pic" sz="quarter" idx="13"/>
          </p:nvPr>
        </p:nvPicPr>
        <p:blipFill>
          <a:blip r:embed="rId6"/>
          <a:srcRect l="3123" r="3123"/>
          <a:stretch>
            <a:fillRect/>
          </a:stretch>
        </p:blipFill>
        <p:spPr>
          <a:xfrm>
            <a:off x="8856335" y="1608100"/>
            <a:ext cx="1887189" cy="1886352"/>
          </a:xfrm>
        </p:spPr>
      </p:pic>
    </p:spTree>
    <p:extLst>
      <p:ext uri="{BB962C8B-B14F-4D97-AF65-F5344CB8AC3E}">
        <p14:creationId xmlns:p14="http://schemas.microsoft.com/office/powerpoint/2010/main" val="450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panose="02000503060000020004" pitchFamily="2" charset="0"/>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BA47A6-DFF3-4CED-BD45-112BFF8775B9}"/>
              </a:ext>
            </a:extLst>
          </p:cNvPr>
          <p:cNvSpPr>
            <a:spLocks noGrp="1"/>
          </p:cNvSpPr>
          <p:nvPr>
            <p:ph type="sldNum" sz="quarter" idx="12"/>
          </p:nvPr>
        </p:nvSpPr>
        <p:spPr/>
        <p:txBody>
          <a:bodyPr/>
          <a:lstStyle/>
          <a:p>
            <a:fld id="{18853CEC-6277-3C47-B1BC-E42EFCB171F2}" type="slidenum">
              <a:rPr lang="en-US" smtClean="0"/>
              <a:t>20</a:t>
            </a:fld>
            <a:endParaRPr lang="en-US"/>
          </a:p>
        </p:txBody>
      </p:sp>
      <p:sp>
        <p:nvSpPr>
          <p:cNvPr id="5" name="Title 4">
            <a:extLst>
              <a:ext uri="{FF2B5EF4-FFF2-40B4-BE49-F238E27FC236}">
                <a16:creationId xmlns:a16="http://schemas.microsoft.com/office/drawing/2014/main" id="{6B2A6B8F-7DAB-4D3A-B482-96B824C71ECE}"/>
              </a:ext>
            </a:extLst>
          </p:cNvPr>
          <p:cNvSpPr>
            <a:spLocks noGrp="1"/>
          </p:cNvSpPr>
          <p:nvPr>
            <p:ph type="title" idx="4294967295"/>
          </p:nvPr>
        </p:nvSpPr>
        <p:spPr>
          <a:xfrm>
            <a:off x="838200" y="-168461"/>
            <a:ext cx="11353800" cy="1325563"/>
          </a:xfrm>
        </p:spPr>
        <p:txBody>
          <a:bodyPr>
            <a:normAutofit/>
          </a:bodyPr>
          <a:lstStyle/>
          <a:p>
            <a:r>
              <a:rPr lang="en-US">
                <a:latin typeface="Calibri  "/>
                <a:cs typeface="Aharoni" panose="02010803020104030203" pitchFamily="2" charset="-79"/>
              </a:rPr>
              <a:t>South Coast AQMD Attainment Challenges</a:t>
            </a:r>
            <a:br>
              <a:rPr lang="en-US">
                <a:latin typeface="Calibri  "/>
                <a:cs typeface="Aharoni" panose="02010803020104030203" pitchFamily="2" charset="-79"/>
              </a:rPr>
            </a:br>
            <a:r>
              <a:rPr lang="en-US">
                <a:latin typeface="Calibri  "/>
                <a:cs typeface="Aharoni" panose="02010803020104030203" pitchFamily="2" charset="-79"/>
              </a:rPr>
              <a:t>- Upcoming Attainment Deadlines</a:t>
            </a:r>
          </a:p>
        </p:txBody>
      </p:sp>
      <p:graphicFrame>
        <p:nvGraphicFramePr>
          <p:cNvPr id="7" name="Table 7">
            <a:extLst>
              <a:ext uri="{FF2B5EF4-FFF2-40B4-BE49-F238E27FC236}">
                <a16:creationId xmlns:a16="http://schemas.microsoft.com/office/drawing/2014/main" id="{C0B5AE95-5094-4A41-B9F0-4716EDFA002D}"/>
              </a:ext>
            </a:extLst>
          </p:cNvPr>
          <p:cNvGraphicFramePr>
            <a:graphicFrameLocks noGrp="1"/>
          </p:cNvGraphicFramePr>
          <p:nvPr>
            <p:ph idx="4294967295"/>
            <p:extLst>
              <p:ext uri="{D42A27DB-BD31-4B8C-83A1-F6EECF244321}">
                <p14:modId xmlns:p14="http://schemas.microsoft.com/office/powerpoint/2010/main" val="3104495686"/>
              </p:ext>
            </p:extLst>
          </p:nvPr>
        </p:nvGraphicFramePr>
        <p:xfrm>
          <a:off x="362858" y="2083786"/>
          <a:ext cx="7592421" cy="361711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30807">
                  <a:extLst>
                    <a:ext uri="{9D8B030D-6E8A-4147-A177-3AD203B41FA5}">
                      <a16:colId xmlns:a16="http://schemas.microsoft.com/office/drawing/2014/main" val="1506089104"/>
                    </a:ext>
                  </a:extLst>
                </a:gridCol>
                <a:gridCol w="2530807">
                  <a:extLst>
                    <a:ext uri="{9D8B030D-6E8A-4147-A177-3AD203B41FA5}">
                      <a16:colId xmlns:a16="http://schemas.microsoft.com/office/drawing/2014/main" val="1077870650"/>
                    </a:ext>
                  </a:extLst>
                </a:gridCol>
                <a:gridCol w="2530807">
                  <a:extLst>
                    <a:ext uri="{9D8B030D-6E8A-4147-A177-3AD203B41FA5}">
                      <a16:colId xmlns:a16="http://schemas.microsoft.com/office/drawing/2014/main" val="444104020"/>
                    </a:ext>
                  </a:extLst>
                </a:gridCol>
              </a:tblGrid>
              <a:tr h="486012">
                <a:tc>
                  <a:txBody>
                    <a:bodyPr/>
                    <a:lstStyle/>
                    <a:p>
                      <a:pPr algn="ctr"/>
                      <a:r>
                        <a:rPr lang="en-US" sz="2000"/>
                        <a:t>Standard*</a:t>
                      </a:r>
                    </a:p>
                  </a:txBody>
                  <a:tcPr anchor="ctr"/>
                </a:tc>
                <a:tc>
                  <a:txBody>
                    <a:bodyPr/>
                    <a:lstStyle/>
                    <a:p>
                      <a:pPr algn="ctr"/>
                      <a:r>
                        <a:rPr lang="en-US" sz="2000"/>
                        <a:t>Concentration</a:t>
                      </a:r>
                    </a:p>
                  </a:txBody>
                  <a:tcPr anchor="ctr"/>
                </a:tc>
                <a:tc>
                  <a:txBody>
                    <a:bodyPr/>
                    <a:lstStyle/>
                    <a:p>
                      <a:pPr algn="ctr"/>
                      <a:r>
                        <a:rPr lang="en-US" sz="2000"/>
                        <a:t>Latest Attainment Year</a:t>
                      </a:r>
                    </a:p>
                  </a:txBody>
                  <a:tcPr anchor="ctr"/>
                </a:tc>
                <a:extLst>
                  <a:ext uri="{0D108BD9-81ED-4DB2-BD59-A6C34878D82A}">
                    <a16:rowId xmlns:a16="http://schemas.microsoft.com/office/drawing/2014/main" val="410484026"/>
                  </a:ext>
                </a:extLst>
              </a:tr>
              <a:tr h="486012">
                <a:tc>
                  <a:txBody>
                    <a:bodyPr/>
                    <a:lstStyle/>
                    <a:p>
                      <a:pPr algn="ctr"/>
                      <a:r>
                        <a:rPr lang="en-US" sz="2000"/>
                        <a:t>2015 8-hr Ozone</a:t>
                      </a:r>
                    </a:p>
                  </a:txBody>
                  <a:tcPr anchor="ctr"/>
                </a:tc>
                <a:tc>
                  <a:txBody>
                    <a:bodyPr/>
                    <a:lstStyle/>
                    <a:p>
                      <a:pPr algn="ctr"/>
                      <a:r>
                        <a:rPr lang="en-US" sz="2000"/>
                        <a:t>70 ppb</a:t>
                      </a:r>
                    </a:p>
                  </a:txBody>
                  <a:tcPr anchor="ctr"/>
                </a:tc>
                <a:tc>
                  <a:txBody>
                    <a:bodyPr/>
                    <a:lstStyle/>
                    <a:p>
                      <a:pPr algn="ctr"/>
                      <a:r>
                        <a:rPr lang="en-US" sz="2000"/>
                        <a:t>2037</a:t>
                      </a:r>
                    </a:p>
                  </a:txBody>
                  <a:tcPr anchor="ctr"/>
                </a:tc>
                <a:extLst>
                  <a:ext uri="{0D108BD9-81ED-4DB2-BD59-A6C34878D82A}">
                    <a16:rowId xmlns:a16="http://schemas.microsoft.com/office/drawing/2014/main" val="2498193745"/>
                  </a:ext>
                </a:extLst>
              </a:tr>
              <a:tr h="486012">
                <a:tc>
                  <a:txBody>
                    <a:bodyPr/>
                    <a:lstStyle/>
                    <a:p>
                      <a:pPr algn="ctr"/>
                      <a:r>
                        <a:rPr lang="en-US" sz="2000"/>
                        <a:t>2008 8-hr Ozone</a:t>
                      </a:r>
                    </a:p>
                  </a:txBody>
                  <a:tcPr anchor="ctr"/>
                </a:tc>
                <a:tc>
                  <a:txBody>
                    <a:bodyPr/>
                    <a:lstStyle/>
                    <a:p>
                      <a:pPr algn="ctr"/>
                      <a:r>
                        <a:rPr lang="en-US" sz="2000"/>
                        <a:t>75 ppb</a:t>
                      </a:r>
                    </a:p>
                  </a:txBody>
                  <a:tcPr anchor="ctr"/>
                </a:tc>
                <a:tc>
                  <a:txBody>
                    <a:bodyPr/>
                    <a:lstStyle/>
                    <a:p>
                      <a:pPr algn="ctr"/>
                      <a:r>
                        <a:rPr lang="en-US" sz="2000"/>
                        <a:t>2031</a:t>
                      </a:r>
                    </a:p>
                  </a:txBody>
                  <a:tcPr anchor="ctr"/>
                </a:tc>
                <a:extLst>
                  <a:ext uri="{0D108BD9-81ED-4DB2-BD59-A6C34878D82A}">
                    <a16:rowId xmlns:a16="http://schemas.microsoft.com/office/drawing/2014/main" val="1054348487"/>
                  </a:ext>
                </a:extLst>
              </a:tr>
              <a:tr h="486012">
                <a:tc>
                  <a:txBody>
                    <a:bodyPr/>
                    <a:lstStyle/>
                    <a:p>
                      <a:pPr algn="ctr"/>
                      <a:r>
                        <a:rPr lang="en-US" sz="2000"/>
                        <a:t>1997 8-hr Ozone</a:t>
                      </a:r>
                    </a:p>
                  </a:txBody>
                  <a:tcPr anchor="ctr"/>
                </a:tc>
                <a:tc>
                  <a:txBody>
                    <a:bodyPr/>
                    <a:lstStyle/>
                    <a:p>
                      <a:pPr algn="ctr"/>
                      <a:r>
                        <a:rPr lang="en-US" sz="2000"/>
                        <a:t>80 ppb</a:t>
                      </a:r>
                    </a:p>
                  </a:txBody>
                  <a:tcPr anchor="ctr"/>
                </a:tc>
                <a:tc>
                  <a:txBody>
                    <a:bodyPr/>
                    <a:lstStyle/>
                    <a:p>
                      <a:pPr algn="ctr"/>
                      <a:r>
                        <a:rPr lang="en-US" sz="2000"/>
                        <a:t>2023</a:t>
                      </a:r>
                    </a:p>
                  </a:txBody>
                  <a:tcPr anchor="ctr"/>
                </a:tc>
                <a:extLst>
                  <a:ext uri="{0D108BD9-81ED-4DB2-BD59-A6C34878D82A}">
                    <a16:rowId xmlns:a16="http://schemas.microsoft.com/office/drawing/2014/main" val="1367280658"/>
                  </a:ext>
                </a:extLst>
              </a:tr>
              <a:tr h="486012">
                <a:tc>
                  <a:txBody>
                    <a:bodyPr/>
                    <a:lstStyle/>
                    <a:p>
                      <a:pPr algn="ctr"/>
                      <a:r>
                        <a:rPr lang="en-US" sz="2000"/>
                        <a:t>1979 1-hr Ozone</a:t>
                      </a:r>
                    </a:p>
                  </a:txBody>
                  <a:tcPr anchor="ctr"/>
                </a:tc>
                <a:tc>
                  <a:txBody>
                    <a:bodyPr/>
                    <a:lstStyle/>
                    <a:p>
                      <a:pPr algn="ctr"/>
                      <a:r>
                        <a:rPr lang="en-US" sz="2000"/>
                        <a:t>120 ppb</a:t>
                      </a:r>
                    </a:p>
                  </a:txBody>
                  <a:tcPr anchor="ctr"/>
                </a:tc>
                <a:tc>
                  <a:txBody>
                    <a:bodyPr/>
                    <a:lstStyle/>
                    <a:p>
                      <a:pPr algn="ctr"/>
                      <a:r>
                        <a:rPr lang="en-US" sz="2000"/>
                        <a:t>2022</a:t>
                      </a:r>
                    </a:p>
                  </a:txBody>
                  <a:tcPr anchor="ctr"/>
                </a:tc>
                <a:extLst>
                  <a:ext uri="{0D108BD9-81ED-4DB2-BD59-A6C34878D82A}">
                    <a16:rowId xmlns:a16="http://schemas.microsoft.com/office/drawing/2014/main" val="1739211409"/>
                  </a:ext>
                </a:extLst>
              </a:tr>
              <a:tr h="486012">
                <a:tc>
                  <a:txBody>
                    <a:bodyPr/>
                    <a:lstStyle/>
                    <a:p>
                      <a:pPr algn="ctr"/>
                      <a:r>
                        <a:rPr lang="en-US" sz="2000"/>
                        <a:t>2012 Annual PM2.5</a:t>
                      </a:r>
                    </a:p>
                  </a:txBody>
                  <a:tcPr anchor="ctr"/>
                </a:tc>
                <a:tc>
                  <a:txBody>
                    <a:bodyPr/>
                    <a:lstStyle/>
                    <a:p>
                      <a:pPr algn="ctr"/>
                      <a:r>
                        <a:rPr lang="en-US" sz="2000"/>
                        <a:t>12 </a:t>
                      </a:r>
                      <a:r>
                        <a:rPr lang="en-US" sz="2000">
                          <a:latin typeface="Symbol" panose="05050102010706020507" pitchFamily="18" charset="2"/>
                        </a:rPr>
                        <a:t>m</a:t>
                      </a:r>
                      <a:r>
                        <a:rPr lang="en-US" sz="2000"/>
                        <a:t>g/m</a:t>
                      </a:r>
                      <a:r>
                        <a:rPr lang="en-US" sz="2000" baseline="30000"/>
                        <a:t>3</a:t>
                      </a:r>
                    </a:p>
                  </a:txBody>
                  <a:tcPr anchor="ctr"/>
                </a:tc>
                <a:tc>
                  <a:txBody>
                    <a:bodyPr/>
                    <a:lstStyle/>
                    <a:p>
                      <a:pPr algn="ctr"/>
                      <a:r>
                        <a:rPr lang="en-US" sz="2000"/>
                        <a:t>2025</a:t>
                      </a:r>
                    </a:p>
                  </a:txBody>
                  <a:tcPr anchor="ctr"/>
                </a:tc>
                <a:extLst>
                  <a:ext uri="{0D108BD9-81ED-4DB2-BD59-A6C34878D82A}">
                    <a16:rowId xmlns:a16="http://schemas.microsoft.com/office/drawing/2014/main" val="1426009016"/>
                  </a:ext>
                </a:extLst>
              </a:tr>
              <a:tr h="486012">
                <a:tc>
                  <a:txBody>
                    <a:bodyPr/>
                    <a:lstStyle/>
                    <a:p>
                      <a:pPr algn="ctr"/>
                      <a:r>
                        <a:rPr lang="en-US" sz="2000"/>
                        <a:t>2006 24-hr PM2.5</a:t>
                      </a:r>
                    </a:p>
                  </a:txBody>
                  <a:tcPr anchor="ctr"/>
                </a:tc>
                <a:tc>
                  <a:txBody>
                    <a:bodyPr/>
                    <a:lstStyle/>
                    <a:p>
                      <a:pPr algn="ctr"/>
                      <a:r>
                        <a:rPr lang="en-US" sz="2000"/>
                        <a:t>35 </a:t>
                      </a:r>
                      <a:r>
                        <a:rPr lang="en-US" sz="2000">
                          <a:latin typeface="Symbol" panose="05050102010706020507" pitchFamily="18" charset="2"/>
                        </a:rPr>
                        <a:t>m</a:t>
                      </a:r>
                      <a:r>
                        <a:rPr lang="en-US" sz="2000"/>
                        <a:t>g/m</a:t>
                      </a:r>
                      <a:r>
                        <a:rPr lang="en-US" sz="2000" baseline="30000"/>
                        <a:t>3</a:t>
                      </a:r>
                      <a:endParaRPr lang="en-US" sz="2000"/>
                    </a:p>
                  </a:txBody>
                  <a:tcPr anchor="ctr"/>
                </a:tc>
                <a:tc>
                  <a:txBody>
                    <a:bodyPr/>
                    <a:lstStyle/>
                    <a:p>
                      <a:pPr algn="ctr"/>
                      <a:r>
                        <a:rPr lang="en-US" sz="2000"/>
                        <a:t>2019</a:t>
                      </a:r>
                    </a:p>
                  </a:txBody>
                  <a:tcPr anchor="ctr"/>
                </a:tc>
                <a:extLst>
                  <a:ext uri="{0D108BD9-81ED-4DB2-BD59-A6C34878D82A}">
                    <a16:rowId xmlns:a16="http://schemas.microsoft.com/office/drawing/2014/main" val="3014154383"/>
                  </a:ext>
                </a:extLst>
              </a:tr>
            </a:tbl>
          </a:graphicData>
        </a:graphic>
      </p:graphicFrame>
      <p:grpSp>
        <p:nvGrpSpPr>
          <p:cNvPr id="11" name="Group 10">
            <a:extLst>
              <a:ext uri="{FF2B5EF4-FFF2-40B4-BE49-F238E27FC236}">
                <a16:creationId xmlns:a16="http://schemas.microsoft.com/office/drawing/2014/main" id="{E2E30206-0DC9-4A28-AD44-A43C6E662D04}"/>
              </a:ext>
            </a:extLst>
          </p:cNvPr>
          <p:cNvGrpSpPr/>
          <p:nvPr/>
        </p:nvGrpSpPr>
        <p:grpSpPr>
          <a:xfrm>
            <a:off x="0" y="2090057"/>
            <a:ext cx="11829142" cy="3402086"/>
            <a:chOff x="0" y="2090057"/>
            <a:chExt cx="11829142" cy="3402086"/>
          </a:xfrm>
        </p:grpSpPr>
        <p:graphicFrame>
          <p:nvGraphicFramePr>
            <p:cNvPr id="9" name="Chart 8">
              <a:extLst>
                <a:ext uri="{FF2B5EF4-FFF2-40B4-BE49-F238E27FC236}">
                  <a16:creationId xmlns:a16="http://schemas.microsoft.com/office/drawing/2014/main" id="{B54B49E7-B9A0-485B-83CA-90DD853CC93B}"/>
                </a:ext>
              </a:extLst>
            </p:cNvPr>
            <p:cNvGraphicFramePr/>
            <p:nvPr/>
          </p:nvGraphicFramePr>
          <p:xfrm>
            <a:off x="8774226" y="2090057"/>
            <a:ext cx="3054916" cy="3402086"/>
          </p:xfrm>
          <a:graphic>
            <a:graphicData uri="http://schemas.openxmlformats.org/drawingml/2006/chart">
              <c:chart xmlns:c="http://schemas.openxmlformats.org/drawingml/2006/chart" xmlns:r="http://schemas.openxmlformats.org/officeDocument/2006/relationships" r:id="rId3"/>
            </a:graphicData>
          </a:graphic>
        </p:graphicFrame>
        <p:sp>
          <p:nvSpPr>
            <p:cNvPr id="10" name="Arrow: Pentagon 9">
              <a:extLst>
                <a:ext uri="{FF2B5EF4-FFF2-40B4-BE49-F238E27FC236}">
                  <a16:creationId xmlns:a16="http://schemas.microsoft.com/office/drawing/2014/main" id="{FE5E3031-2AD4-4987-9D0E-CE21D7783D33}"/>
                </a:ext>
              </a:extLst>
            </p:cNvPr>
            <p:cNvSpPr/>
            <p:nvPr/>
          </p:nvSpPr>
          <p:spPr>
            <a:xfrm>
              <a:off x="0" y="3701543"/>
              <a:ext cx="8368698" cy="478971"/>
            </a:xfrm>
            <a:prstGeom prst="homePlat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49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90" y="724395"/>
            <a:ext cx="11090985" cy="1068779"/>
          </a:xfrm>
        </p:spPr>
        <p:txBody>
          <a:bodyPr>
            <a:normAutofit/>
          </a:bodyPr>
          <a:lstStyle/>
          <a:p>
            <a:r>
              <a:rPr lang="en-US">
                <a:solidFill>
                  <a:schemeClr val="bg1"/>
                </a:solidFill>
                <a:cs typeface="Aharoni" panose="02010803020104030203" pitchFamily="2" charset="-79"/>
              </a:rPr>
              <a:t>ADDRESSING TRUCK EMISSIONS are CRITICAL to ACHIEVING AIR QUALITY GOALS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68353987"/>
              </p:ext>
            </p:extLst>
          </p:nvPr>
        </p:nvGraphicFramePr>
        <p:xfrm>
          <a:off x="519990" y="1966005"/>
          <a:ext cx="5422900" cy="36337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11001359" y="6370323"/>
            <a:ext cx="1052510" cy="365125"/>
          </a:xfrm>
        </p:spPr>
        <p:txBody>
          <a:bodyPr/>
          <a:lstStyle/>
          <a:p>
            <a:fld id="{D8B425EA-83F9-423F-B4D4-48671C7C3326}" type="slidenum">
              <a:rPr lang="en-US" smtClean="0"/>
              <a:pPr/>
              <a:t>21</a:t>
            </a:fld>
            <a:endParaRPr lang="en-US"/>
          </a:p>
        </p:txBody>
      </p:sp>
      <p:graphicFrame>
        <p:nvGraphicFramePr>
          <p:cNvPr id="11" name="Content Placeholder 10"/>
          <p:cNvGraphicFramePr>
            <a:graphicFrameLocks noGrp="1"/>
          </p:cNvGraphicFramePr>
          <p:nvPr>
            <p:ph sz="half" idx="2"/>
          </p:nvPr>
        </p:nvGraphicFramePr>
        <p:xfrm>
          <a:off x="5805182" y="2227263"/>
          <a:ext cx="5805793" cy="363378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454228" y="5861050"/>
            <a:ext cx="9266902" cy="656920"/>
          </a:xfrm>
          <a:prstGeom prst="rect">
            <a:avLst/>
          </a:prstGeom>
          <a:noFill/>
          <a:ln w="25400">
            <a:solidFill>
              <a:schemeClr val="accent1"/>
            </a:solidFill>
          </a:ln>
        </p:spPr>
        <p:txBody>
          <a:bodyPr wrap="square" rtlCol="0">
            <a:spAutoFit/>
          </a:bodyPr>
          <a:lstStyle/>
          <a:p>
            <a:r>
              <a:rPr lang="en-US"/>
              <a:t>Transition to zero and near-zero emission technologies is essential to meeting air quality goals</a:t>
            </a:r>
          </a:p>
        </p:txBody>
      </p:sp>
    </p:spTree>
    <p:extLst>
      <p:ext uri="{BB962C8B-B14F-4D97-AF65-F5344CB8AC3E}">
        <p14:creationId xmlns:p14="http://schemas.microsoft.com/office/powerpoint/2010/main" val="39663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46C1-1F88-45B4-8C13-5F0AA5673A71}"/>
              </a:ext>
            </a:extLst>
          </p:cNvPr>
          <p:cNvSpPr>
            <a:spLocks noGrp="1"/>
          </p:cNvSpPr>
          <p:nvPr>
            <p:ph type="title"/>
          </p:nvPr>
        </p:nvSpPr>
        <p:spPr>
          <a:xfrm>
            <a:off x="564243" y="56595"/>
            <a:ext cx="8556006" cy="919286"/>
          </a:xfrm>
        </p:spPr>
        <p:txBody>
          <a:bodyPr>
            <a:noAutofit/>
          </a:bodyPr>
          <a:lstStyle/>
          <a:p>
            <a:r>
              <a:rPr lang="en-US" sz="1600" b="1" i="1">
                <a:cs typeface="Aharoni" panose="02010803020104030203" pitchFamily="2" charset="-79"/>
              </a:rPr>
              <a:t>NEED F</a:t>
            </a:r>
            <a:r>
              <a:rPr lang="en-US" sz="1600">
                <a:cs typeface="Aharoni" panose="02010803020104030203" pitchFamily="2" charset="-79"/>
              </a:rPr>
              <a:t>COSTS OF NOT MEETING CLEAN AIR ACT REQUIREMENTS:</a:t>
            </a:r>
            <a:br>
              <a:rPr lang="en-US" sz="1600">
                <a:cs typeface="Aharoni" panose="02010803020104030203" pitchFamily="2" charset="-79"/>
              </a:rPr>
            </a:br>
            <a:r>
              <a:rPr lang="en-US" sz="1600" b="1" i="1">
                <a:cs typeface="Aharoni" panose="02010803020104030203" pitchFamily="2" charset="-79"/>
              </a:rPr>
              <a:t>OR REVISED NOx EMISSION STANDARD FOR HEAVY-DUTY TRUCKS</a:t>
            </a:r>
          </a:p>
        </p:txBody>
      </p:sp>
      <p:sp>
        <p:nvSpPr>
          <p:cNvPr id="4" name="Text Placeholder 3">
            <a:extLst>
              <a:ext uri="{FF2B5EF4-FFF2-40B4-BE49-F238E27FC236}">
                <a16:creationId xmlns:a16="http://schemas.microsoft.com/office/drawing/2014/main" id="{DA6D5596-341B-4603-88C2-9704FA3AF457}"/>
              </a:ext>
            </a:extLst>
          </p:cNvPr>
          <p:cNvSpPr>
            <a:spLocks noGrp="1"/>
          </p:cNvSpPr>
          <p:nvPr>
            <p:ph type="body" sz="quarter" idx="16"/>
          </p:nvPr>
        </p:nvSpPr>
        <p:spPr>
          <a:xfrm>
            <a:off x="858304" y="1212484"/>
            <a:ext cx="5831727" cy="3747232"/>
          </a:xfrm>
        </p:spPr>
        <p:txBody>
          <a:bodyPr>
            <a:normAutofit fontScale="77500" lnSpcReduction="20000"/>
          </a:bodyPr>
          <a:lstStyle/>
          <a:p>
            <a:pPr marL="285750" indent="-285750">
              <a:buFont typeface="+mj-lt"/>
              <a:buAutoNum type="arabicPeriod"/>
            </a:pPr>
            <a:r>
              <a:rPr lang="en-US" sz="2600">
                <a:solidFill>
                  <a:schemeClr val="tx1"/>
                </a:solidFill>
                <a:latin typeface="+mn-lt"/>
              </a:rPr>
              <a:t>Continued poor air quality for our residents</a:t>
            </a:r>
          </a:p>
          <a:p>
            <a:pPr marL="571500" lvl="2" indent="-285750"/>
            <a:r>
              <a:rPr lang="en-US" sz="2300">
                <a:solidFill>
                  <a:schemeClr val="tx1"/>
                </a:solidFill>
              </a:rPr>
              <a:t>Premature death, higher hospitalization rates, increased asthma, more sever asthma attacks</a:t>
            </a:r>
          </a:p>
          <a:p>
            <a:pPr marL="571500" lvl="2" indent="-285750"/>
            <a:r>
              <a:rPr lang="en-US" sz="2300">
                <a:solidFill>
                  <a:schemeClr val="tx1"/>
                </a:solidFill>
              </a:rPr>
              <a:t>Tens of billions of dollars per year in monetized health impacts</a:t>
            </a:r>
          </a:p>
          <a:p>
            <a:pPr marL="571500" lvl="2" indent="-285750"/>
            <a:r>
              <a:rPr lang="en-US" sz="2300">
                <a:solidFill>
                  <a:schemeClr val="tx1"/>
                </a:solidFill>
              </a:rPr>
              <a:t>Impact is greater in environmental justice communities</a:t>
            </a:r>
          </a:p>
          <a:p>
            <a:pPr marL="285750" lvl="1" indent="-285750">
              <a:buNone/>
            </a:pPr>
            <a:endParaRPr lang="en-US" sz="2900">
              <a:solidFill>
                <a:schemeClr val="tx1"/>
              </a:solidFill>
            </a:endParaRPr>
          </a:p>
          <a:p>
            <a:pPr marL="285750" indent="-285750">
              <a:buFont typeface="+mj-lt"/>
              <a:buAutoNum type="arabicPeriod"/>
            </a:pPr>
            <a:r>
              <a:rPr lang="en-US" sz="2600">
                <a:solidFill>
                  <a:schemeClr val="tx1"/>
                </a:solidFill>
                <a:latin typeface="+mn-lt"/>
              </a:rPr>
              <a:t>Potentially millions of dollars in extra costs on major sources every year</a:t>
            </a:r>
          </a:p>
          <a:p>
            <a:pPr marL="285750" indent="-285750">
              <a:buFont typeface="+mj-lt"/>
              <a:buAutoNum type="arabicPeriod"/>
            </a:pPr>
            <a:r>
              <a:rPr lang="en-US" sz="2600">
                <a:solidFill>
                  <a:schemeClr val="tx1"/>
                </a:solidFill>
                <a:latin typeface="+mn-lt"/>
              </a:rPr>
              <a:t>Potentially billions of dollars in lost transportation revenue affecting tens of billions of dollars in projects</a:t>
            </a:r>
          </a:p>
          <a:p>
            <a:pPr marL="285750" indent="-285750">
              <a:buFont typeface="+mj-lt"/>
              <a:buAutoNum type="arabicPeriod"/>
            </a:pPr>
            <a:r>
              <a:rPr lang="en-US" sz="2600">
                <a:solidFill>
                  <a:schemeClr val="tx1"/>
                </a:solidFill>
                <a:latin typeface="+mn-lt"/>
              </a:rPr>
              <a:t>Potentially significant curtailing of economic activity </a:t>
            </a:r>
          </a:p>
          <a:p>
            <a:endParaRPr lang="en-US">
              <a:solidFill>
                <a:schemeClr val="tx1"/>
              </a:solidFill>
            </a:endParaRPr>
          </a:p>
        </p:txBody>
      </p:sp>
      <p:pic>
        <p:nvPicPr>
          <p:cNvPr id="10" name="Picture Placeholder 9" descr="A young child talking on a cell phone&#10;&#10;Description automatically generated with medium confidence">
            <a:extLst>
              <a:ext uri="{FF2B5EF4-FFF2-40B4-BE49-F238E27FC236}">
                <a16:creationId xmlns:a16="http://schemas.microsoft.com/office/drawing/2014/main" id="{1BB8EB31-F1B2-4002-B271-298855036AF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8952071" y="1212484"/>
            <a:ext cx="2257246" cy="2031521"/>
          </a:xfrm>
        </p:spPr>
      </p:pic>
      <p:pic>
        <p:nvPicPr>
          <p:cNvPr id="12" name="Picture Placeholder 11" descr="A high angle view of a building&#10;&#10;Description automatically generated with low confidence">
            <a:extLst>
              <a:ext uri="{FF2B5EF4-FFF2-40B4-BE49-F238E27FC236}">
                <a16:creationId xmlns:a16="http://schemas.microsoft.com/office/drawing/2014/main" id="{ACEE7B7E-E3EE-4722-8B71-447B83C376C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8952071" y="3784417"/>
            <a:ext cx="2257246" cy="2069826"/>
          </a:xfrm>
        </p:spPr>
      </p:pic>
      <p:sp>
        <p:nvSpPr>
          <p:cNvPr id="8" name="Slide Number Placeholder 7">
            <a:extLst>
              <a:ext uri="{FF2B5EF4-FFF2-40B4-BE49-F238E27FC236}">
                <a16:creationId xmlns:a16="http://schemas.microsoft.com/office/drawing/2014/main" id="{E01D4EE9-2E56-4469-82E2-784734AC8D76}"/>
              </a:ext>
            </a:extLst>
          </p:cNvPr>
          <p:cNvSpPr>
            <a:spLocks noGrp="1"/>
          </p:cNvSpPr>
          <p:nvPr>
            <p:ph type="sldNum" sz="quarter" idx="12"/>
          </p:nvPr>
        </p:nvSpPr>
        <p:spPr/>
        <p:txBody>
          <a:bodyPr/>
          <a:lstStyle/>
          <a:p>
            <a:fld id="{F8E28480-1C08-4458-AD97-0283E6FFD09D}" type="slidenum">
              <a:rPr lang="en-US" smtClean="0"/>
              <a:pPr/>
              <a:t>22</a:t>
            </a:fld>
            <a:endParaRPr lang="en-US"/>
          </a:p>
        </p:txBody>
      </p:sp>
    </p:spTree>
    <p:extLst>
      <p:ext uri="{BB962C8B-B14F-4D97-AF65-F5344CB8AC3E}">
        <p14:creationId xmlns:p14="http://schemas.microsoft.com/office/powerpoint/2010/main" val="25300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726D6FAC-1BC5-43E5-875E-4148881997B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A38A42C-02EA-4EE2-9377-1C1137BD3715}"/>
              </a:ext>
            </a:extLst>
          </p:cNvPr>
          <p:cNvSpPr>
            <a:spLocks noGrp="1"/>
          </p:cNvSpPr>
          <p:nvPr>
            <p:ph type="title"/>
          </p:nvPr>
        </p:nvSpPr>
        <p:spPr/>
        <p:txBody>
          <a:bodyPr/>
          <a:lstStyle/>
          <a:p>
            <a:r>
              <a:rPr lang="en-US"/>
              <a:t>MATES</a:t>
            </a:r>
          </a:p>
        </p:txBody>
      </p:sp>
      <p:sp>
        <p:nvSpPr>
          <p:cNvPr id="4" name="Slide Number Placeholder 3">
            <a:extLst>
              <a:ext uri="{FF2B5EF4-FFF2-40B4-BE49-F238E27FC236}">
                <a16:creationId xmlns:a16="http://schemas.microsoft.com/office/drawing/2014/main" id="{495282B6-E454-43CE-B4E5-7B7B043B4A25}"/>
              </a:ext>
            </a:extLst>
          </p:cNvPr>
          <p:cNvSpPr>
            <a:spLocks noGrp="1"/>
          </p:cNvSpPr>
          <p:nvPr>
            <p:ph type="sldNum" sz="quarter" idx="4294967295"/>
          </p:nvPr>
        </p:nvSpPr>
        <p:spPr>
          <a:xfrm>
            <a:off x="11318875" y="6356350"/>
            <a:ext cx="873125" cy="365125"/>
          </a:xfrm>
        </p:spPr>
        <p:txBody>
          <a:bodyPr/>
          <a:lstStyle/>
          <a:p>
            <a:fld id="{F8E28480-1C08-4458-AD97-0283E6FFD09D}" type="slidenum">
              <a:rPr lang="en-US" smtClean="0"/>
              <a:pPr/>
              <a:t>23</a:t>
            </a:fld>
            <a:endParaRPr lang="en-US"/>
          </a:p>
        </p:txBody>
      </p:sp>
      <p:pic>
        <p:nvPicPr>
          <p:cNvPr id="5" name="Picture 9" descr="Model results_after updates 061621.png">
            <a:extLst>
              <a:ext uri="{FF2B5EF4-FFF2-40B4-BE49-F238E27FC236}">
                <a16:creationId xmlns:a16="http://schemas.microsoft.com/office/drawing/2014/main" id="{9E4FF54A-D2B0-42F4-8E74-7FA483100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02" y="181368"/>
            <a:ext cx="10466424" cy="6676632"/>
          </a:xfrm>
          <a:prstGeom prst="rect">
            <a:avLst/>
          </a:prstGeom>
        </p:spPr>
      </p:pic>
      <p:grpSp>
        <p:nvGrpSpPr>
          <p:cNvPr id="31" name="Group 30">
            <a:extLst>
              <a:ext uri="{FF2B5EF4-FFF2-40B4-BE49-F238E27FC236}">
                <a16:creationId xmlns:a16="http://schemas.microsoft.com/office/drawing/2014/main" id="{8D9F503A-ED45-4CCD-BCAF-16670048A9EF}"/>
              </a:ext>
            </a:extLst>
          </p:cNvPr>
          <p:cNvGrpSpPr/>
          <p:nvPr/>
        </p:nvGrpSpPr>
        <p:grpSpPr>
          <a:xfrm>
            <a:off x="2705099" y="51943"/>
            <a:ext cx="9486901" cy="4995069"/>
            <a:chOff x="2861555" y="0"/>
            <a:chExt cx="9330445" cy="4877874"/>
          </a:xfrm>
        </p:grpSpPr>
        <p:sp>
          <p:nvSpPr>
            <p:cNvPr id="9" name="Rectangle 8">
              <a:extLst>
                <a:ext uri="{FF2B5EF4-FFF2-40B4-BE49-F238E27FC236}">
                  <a16:creationId xmlns:a16="http://schemas.microsoft.com/office/drawing/2014/main" id="{13770896-4D6C-4E7F-A5F9-3A59DD850F2D}"/>
                </a:ext>
              </a:extLst>
            </p:cNvPr>
            <p:cNvSpPr/>
            <p:nvPr/>
          </p:nvSpPr>
          <p:spPr>
            <a:xfrm>
              <a:off x="2861555" y="4452504"/>
              <a:ext cx="555103" cy="42537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962C97B-401E-4730-8962-E31A8E840205}"/>
                </a:ext>
              </a:extLst>
            </p:cNvPr>
            <p:cNvGrpSpPr/>
            <p:nvPr/>
          </p:nvGrpSpPr>
          <p:grpSpPr>
            <a:xfrm>
              <a:off x="2861555" y="0"/>
              <a:ext cx="9330445" cy="4877437"/>
              <a:chOff x="2861555" y="0"/>
              <a:chExt cx="9330445" cy="4877437"/>
            </a:xfrm>
          </p:grpSpPr>
          <p:pic>
            <p:nvPicPr>
              <p:cNvPr id="6" name="Picture 5">
                <a:extLst>
                  <a:ext uri="{FF2B5EF4-FFF2-40B4-BE49-F238E27FC236}">
                    <a16:creationId xmlns:a16="http://schemas.microsoft.com/office/drawing/2014/main" id="{D7FA1C8F-4BD0-4AFE-8FFB-0FEDCEA0DE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77014" y="0"/>
                <a:ext cx="6214986" cy="4290287"/>
              </a:xfrm>
              <a:prstGeom prst="rect">
                <a:avLst/>
              </a:prstGeom>
              <a:ln w="53975">
                <a:solidFill>
                  <a:schemeClr val="tx1"/>
                </a:solidFill>
              </a:ln>
            </p:spPr>
          </p:pic>
          <p:cxnSp>
            <p:nvCxnSpPr>
              <p:cNvPr id="11" name="Straight Connector 10">
                <a:extLst>
                  <a:ext uri="{FF2B5EF4-FFF2-40B4-BE49-F238E27FC236}">
                    <a16:creationId xmlns:a16="http://schemas.microsoft.com/office/drawing/2014/main" id="{53AE0FEC-0D60-4509-AA40-CF37CAE6677A}"/>
                  </a:ext>
                </a:extLst>
              </p:cNvPr>
              <p:cNvCxnSpPr>
                <a:cxnSpLocks/>
              </p:cNvCxnSpPr>
              <p:nvPr/>
            </p:nvCxnSpPr>
            <p:spPr>
              <a:xfrm flipV="1">
                <a:off x="2861555" y="0"/>
                <a:ext cx="3115459" cy="44525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CC2F25-C598-430C-9E47-35F8C129F8D4}"/>
                  </a:ext>
                </a:extLst>
              </p:cNvPr>
              <p:cNvCxnSpPr>
                <a:cxnSpLocks/>
              </p:cNvCxnSpPr>
              <p:nvPr/>
            </p:nvCxnSpPr>
            <p:spPr>
              <a:xfrm flipV="1">
                <a:off x="3416658" y="3190875"/>
                <a:ext cx="2560356" cy="126163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2159AA-A17A-4167-B4DA-726E1EE668F0}"/>
                  </a:ext>
                </a:extLst>
              </p:cNvPr>
              <p:cNvCxnSpPr>
                <a:cxnSpLocks/>
              </p:cNvCxnSpPr>
              <p:nvPr/>
            </p:nvCxnSpPr>
            <p:spPr>
              <a:xfrm flipV="1">
                <a:off x="2861555" y="4269643"/>
                <a:ext cx="3186820" cy="59747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9B4383-FB09-4F2A-8FF6-EA1B567B9950}"/>
                  </a:ext>
                </a:extLst>
              </p:cNvPr>
              <p:cNvCxnSpPr>
                <a:cxnSpLocks/>
              </p:cNvCxnSpPr>
              <p:nvPr/>
            </p:nvCxnSpPr>
            <p:spPr>
              <a:xfrm flipV="1">
                <a:off x="3416658" y="4290287"/>
                <a:ext cx="8571550" cy="58715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TextBox 32">
            <a:extLst>
              <a:ext uri="{FF2B5EF4-FFF2-40B4-BE49-F238E27FC236}">
                <a16:creationId xmlns:a16="http://schemas.microsoft.com/office/drawing/2014/main" id="{4EAA15A9-D704-4A6B-8721-B1941FD4A796}"/>
              </a:ext>
            </a:extLst>
          </p:cNvPr>
          <p:cNvSpPr txBox="1"/>
          <p:nvPr/>
        </p:nvSpPr>
        <p:spPr>
          <a:xfrm>
            <a:off x="0" y="0"/>
            <a:ext cx="5905653" cy="1323439"/>
          </a:xfrm>
          <a:prstGeom prst="rect">
            <a:avLst/>
          </a:prstGeom>
          <a:solidFill>
            <a:schemeClr val="accent1"/>
          </a:solidFill>
        </p:spPr>
        <p:txBody>
          <a:bodyPr wrap="square" rtlCol="0">
            <a:spAutoFit/>
          </a:bodyPr>
          <a:lstStyle/>
          <a:p>
            <a:pPr algn="ctr"/>
            <a:r>
              <a:rPr lang="en-US" sz="2800" b="1">
                <a:solidFill>
                  <a:schemeClr val="bg1"/>
                </a:solidFill>
                <a:cs typeface="Aharoni" panose="02010803020104030203" pitchFamily="2" charset="-79"/>
              </a:rPr>
              <a:t>Multiple Air Toxics </a:t>
            </a:r>
          </a:p>
          <a:p>
            <a:pPr algn="ctr"/>
            <a:r>
              <a:rPr lang="en-US" sz="2800" b="1">
                <a:solidFill>
                  <a:schemeClr val="bg1"/>
                </a:solidFill>
                <a:cs typeface="Aharoni" panose="02010803020104030203" pitchFamily="2" charset="-79"/>
              </a:rPr>
              <a:t>Exposure Study</a:t>
            </a:r>
            <a:br>
              <a:rPr lang="en-US" sz="2800" b="1">
                <a:solidFill>
                  <a:schemeClr val="bg1"/>
                </a:solidFill>
                <a:cs typeface="Aharoni" panose="02010803020104030203" pitchFamily="2" charset="-79"/>
              </a:rPr>
            </a:br>
            <a:r>
              <a:rPr lang="en-US" sz="2400" b="1">
                <a:solidFill>
                  <a:schemeClr val="bg1"/>
                </a:solidFill>
                <a:cs typeface="Aharoni" panose="02010803020104030203" pitchFamily="2" charset="-79"/>
              </a:rPr>
              <a:t>(MATES V)</a:t>
            </a:r>
            <a:endParaRPr lang="en-US" sz="2800" b="1">
              <a:solidFill>
                <a:schemeClr val="bg1"/>
              </a:solidFill>
              <a:cs typeface="Aharoni" panose="02010803020104030203" pitchFamily="2" charset="-79"/>
            </a:endParaRPr>
          </a:p>
        </p:txBody>
      </p:sp>
    </p:spTree>
    <p:extLst>
      <p:ext uri="{BB962C8B-B14F-4D97-AF65-F5344CB8AC3E}">
        <p14:creationId xmlns:p14="http://schemas.microsoft.com/office/powerpoint/2010/main" val="33353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0BB6-3D5C-48DD-B273-4FFEB1AA9520}"/>
              </a:ext>
            </a:extLst>
          </p:cNvPr>
          <p:cNvSpPr>
            <a:spLocks noGrp="1"/>
          </p:cNvSpPr>
          <p:nvPr>
            <p:ph type="title"/>
          </p:nvPr>
        </p:nvSpPr>
        <p:spPr>
          <a:xfrm>
            <a:off x="314696" y="148008"/>
            <a:ext cx="9486900" cy="725118"/>
          </a:xfrm>
        </p:spPr>
        <p:txBody>
          <a:bodyPr/>
          <a:lstStyle/>
          <a:p>
            <a:r>
              <a:rPr lang="en-US" b="1">
                <a:latin typeface="Aharoni" panose="02010803020104030203" pitchFamily="2" charset="-79"/>
                <a:cs typeface="Aharoni" panose="02010803020104030203" pitchFamily="2" charset="-79"/>
              </a:rPr>
              <a:t>State of Technology</a:t>
            </a:r>
          </a:p>
        </p:txBody>
      </p:sp>
      <p:sp>
        <p:nvSpPr>
          <p:cNvPr id="3" name="Content Placeholder 2">
            <a:extLst>
              <a:ext uri="{FF2B5EF4-FFF2-40B4-BE49-F238E27FC236}">
                <a16:creationId xmlns:a16="http://schemas.microsoft.com/office/drawing/2014/main" id="{E4813F2C-8EE7-4D59-BE11-CDC12B9B5EF1}"/>
              </a:ext>
            </a:extLst>
          </p:cNvPr>
          <p:cNvSpPr>
            <a:spLocks noGrp="1"/>
          </p:cNvSpPr>
          <p:nvPr>
            <p:ph idx="1"/>
          </p:nvPr>
        </p:nvSpPr>
        <p:spPr>
          <a:xfrm>
            <a:off x="942308" y="1562582"/>
            <a:ext cx="10430541" cy="3986456"/>
          </a:xfrm>
        </p:spPr>
        <p:txBody>
          <a:bodyPr/>
          <a:lstStyle/>
          <a:p>
            <a:pPr>
              <a:buSzPct val="100000"/>
            </a:pPr>
            <a:r>
              <a:rPr lang="en-US"/>
              <a:t>South Coast AQMD leading efforts to commercialize heavy-duty,</a:t>
            </a:r>
            <a:br>
              <a:rPr lang="en-US"/>
            </a:br>
            <a:r>
              <a:rPr lang="en-US"/>
              <a:t>class 8 Zero Emission Trucks – Volvo, Daimler, Petebilt, Kenworth, BYD</a:t>
            </a:r>
          </a:p>
          <a:p>
            <a:pPr>
              <a:buSzPct val="100000"/>
            </a:pPr>
            <a:r>
              <a:rPr lang="en-US"/>
              <a:t>Scale of Zero Emission Truck commercialization is in infancy</a:t>
            </a:r>
          </a:p>
        </p:txBody>
      </p:sp>
      <p:sp>
        <p:nvSpPr>
          <p:cNvPr id="4" name="Slide Number Placeholder 3">
            <a:extLst>
              <a:ext uri="{FF2B5EF4-FFF2-40B4-BE49-F238E27FC236}">
                <a16:creationId xmlns:a16="http://schemas.microsoft.com/office/drawing/2014/main" id="{DFD49468-9220-4BB9-B078-CE94DEA95A47}"/>
              </a:ext>
            </a:extLst>
          </p:cNvPr>
          <p:cNvSpPr>
            <a:spLocks noGrp="1"/>
          </p:cNvSpPr>
          <p:nvPr>
            <p:ph type="sldNum" sz="quarter" idx="12"/>
          </p:nvPr>
        </p:nvSpPr>
        <p:spPr/>
        <p:txBody>
          <a:bodyPr/>
          <a:lstStyle/>
          <a:p>
            <a:fld id="{F8E28480-1C08-4458-AD97-0283E6FFD09D}" type="slidenum">
              <a:rPr lang="en-US" smtClean="0"/>
              <a:pPr/>
              <a:t>24</a:t>
            </a:fld>
            <a:endParaRPr lang="en-US"/>
          </a:p>
        </p:txBody>
      </p:sp>
      <p:pic>
        <p:nvPicPr>
          <p:cNvPr id="5" name="Picture 4">
            <a:extLst>
              <a:ext uri="{FF2B5EF4-FFF2-40B4-BE49-F238E27FC236}">
                <a16:creationId xmlns:a16="http://schemas.microsoft.com/office/drawing/2014/main" id="{B5C88B03-801A-4EF4-8363-A931AF94C24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86018" y="3765958"/>
            <a:ext cx="3330322" cy="2218916"/>
          </a:xfrm>
          <a:prstGeom prst="rect">
            <a:avLst/>
          </a:prstGeom>
        </p:spPr>
      </p:pic>
      <p:pic>
        <p:nvPicPr>
          <p:cNvPr id="6" name="Picture 5">
            <a:extLst>
              <a:ext uri="{FF2B5EF4-FFF2-40B4-BE49-F238E27FC236}">
                <a16:creationId xmlns:a16="http://schemas.microsoft.com/office/drawing/2014/main" id="{A87FE523-6893-4F66-BF82-F9B1DF6844D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0613" y="3785487"/>
            <a:ext cx="2884780" cy="2199387"/>
          </a:xfrm>
          <a:prstGeom prst="rect">
            <a:avLst/>
          </a:prstGeom>
        </p:spPr>
      </p:pic>
      <p:pic>
        <p:nvPicPr>
          <p:cNvPr id="7" name="Picture 6">
            <a:extLst>
              <a:ext uri="{FF2B5EF4-FFF2-40B4-BE49-F238E27FC236}">
                <a16:creationId xmlns:a16="http://schemas.microsoft.com/office/drawing/2014/main" id="{9C41D7F5-B29C-49AA-B986-EF83614ED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2844" y="3785487"/>
            <a:ext cx="3174756" cy="2303162"/>
          </a:xfrm>
          <a:prstGeom prst="rect">
            <a:avLst/>
          </a:prstGeom>
        </p:spPr>
      </p:pic>
    </p:spTree>
    <p:extLst>
      <p:ext uri="{BB962C8B-B14F-4D97-AF65-F5344CB8AC3E}">
        <p14:creationId xmlns:p14="http://schemas.microsoft.com/office/powerpoint/2010/main" val="363171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C2D1-BB8A-4BB7-BD58-1783DCF458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62390-3DA6-4437-84FF-F2E253C30D2B}"/>
              </a:ext>
            </a:extLst>
          </p:cNvPr>
          <p:cNvSpPr>
            <a:spLocks noGrp="1"/>
          </p:cNvSpPr>
          <p:nvPr>
            <p:ph idx="1"/>
          </p:nvPr>
        </p:nvSpPr>
        <p:spPr/>
        <p:txBody>
          <a:bodyPr/>
          <a:lstStyle/>
          <a:p>
            <a:endParaRPr lang="en-US"/>
          </a:p>
        </p:txBody>
      </p:sp>
      <p:pic>
        <p:nvPicPr>
          <p:cNvPr id="2050" name="Picture 2" descr="Machine generated alternative text:&#10;On-Road Heavy-Duty Scenario &#10;HD Omnibus &amp; Fed. 0.02 g &#10;20% &#10;HD ZEV (w/Accelerated Turnover) 24% &#10;27% &#10;48% &#10;2037 &#10;1400000 &#10;1200000 &#10;1000000 &#10;800000 &#10;600000 &#10;400000 &#10;200000 &#10;2020 &#10;2031 &#10;22% &#10;77% &#10;2045 &#10;ederal ed.: .02 g &#10;CA-Cert.: Omnibus &#10;2010-Certified &#10;2025 &#10;2030 &#10;r to ZEV&amp; &#10;2035 &#10;MY 2024+ HD ZEVs &#10;2040 &#10;2045 &#10;2050 ">
            <a:extLst>
              <a:ext uri="{FF2B5EF4-FFF2-40B4-BE49-F238E27FC236}">
                <a16:creationId xmlns:a16="http://schemas.microsoft.com/office/drawing/2014/main" id="{E0A355D2-E928-4FA9-83AE-3765E04DE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01"/>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D76CA04-77C7-4D8C-AF01-246D988B5F8C}"/>
              </a:ext>
            </a:extLst>
          </p:cNvPr>
          <p:cNvGrpSpPr/>
          <p:nvPr/>
        </p:nvGrpSpPr>
        <p:grpSpPr>
          <a:xfrm>
            <a:off x="1436914" y="4570230"/>
            <a:ext cx="7989719" cy="1967696"/>
            <a:chOff x="1597306" y="4421529"/>
            <a:chExt cx="7836061" cy="1967696"/>
          </a:xfrm>
        </p:grpSpPr>
        <p:sp>
          <p:nvSpPr>
            <p:cNvPr id="4" name="Freeform: Shape 3">
              <a:extLst>
                <a:ext uri="{FF2B5EF4-FFF2-40B4-BE49-F238E27FC236}">
                  <a16:creationId xmlns:a16="http://schemas.microsoft.com/office/drawing/2014/main" id="{D5D02A43-86C5-479E-9777-0014E2A56E45}"/>
                </a:ext>
              </a:extLst>
            </p:cNvPr>
            <p:cNvSpPr/>
            <p:nvPr/>
          </p:nvSpPr>
          <p:spPr>
            <a:xfrm>
              <a:off x="1597306" y="4421529"/>
              <a:ext cx="7836061" cy="1967696"/>
            </a:xfrm>
            <a:custGeom>
              <a:avLst/>
              <a:gdLst>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013995 w 7836061"/>
                <a:gd name="connsiteY4" fmla="*/ 92598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013995 w 7836061"/>
                <a:gd name="connsiteY4" fmla="*/ 92598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129742 w 7836061"/>
                <a:gd name="connsiteY4" fmla="*/ 115747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129742 w 7836061"/>
                <a:gd name="connsiteY4" fmla="*/ 115747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407058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6061" h="1967696">
                  <a:moveTo>
                    <a:pt x="7836061" y="1967696"/>
                  </a:moveTo>
                  <a:lnTo>
                    <a:pt x="6250329" y="1585732"/>
                  </a:lnTo>
                  <a:lnTo>
                    <a:pt x="4791919" y="1053296"/>
                  </a:lnTo>
                  <a:lnTo>
                    <a:pt x="3171464" y="462987"/>
                  </a:lnTo>
                  <a:cubicBezTo>
                    <a:pt x="2762491" y="281651"/>
                    <a:pt x="2515565" y="239210"/>
                    <a:pt x="2129742" y="115747"/>
                  </a:cubicBezTo>
                  <a:lnTo>
                    <a:pt x="1273216" y="0"/>
                  </a:lnTo>
                  <a:lnTo>
                    <a:pt x="23150" y="69448"/>
                  </a:lnTo>
                  <a:lnTo>
                    <a:pt x="0" y="1203767"/>
                  </a:lnTo>
                  <a:lnTo>
                    <a:pt x="405114" y="1407058"/>
                  </a:lnTo>
                  <a:lnTo>
                    <a:pt x="740780" y="1620456"/>
                  </a:lnTo>
                  <a:lnTo>
                    <a:pt x="949124" y="1828800"/>
                  </a:lnTo>
                  <a:lnTo>
                    <a:pt x="1238491" y="1840375"/>
                  </a:lnTo>
                  <a:lnTo>
                    <a:pt x="2048719" y="1886674"/>
                  </a:lnTo>
                  <a:lnTo>
                    <a:pt x="7836061" y="1967696"/>
                  </a:lnTo>
                  <a:close/>
                </a:path>
              </a:pathLst>
            </a:custGeom>
            <a:solidFill>
              <a:srgbClr val="FF0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5" name="TextBox 4">
              <a:extLst>
                <a:ext uri="{FF2B5EF4-FFF2-40B4-BE49-F238E27FC236}">
                  <a16:creationId xmlns:a16="http://schemas.microsoft.com/office/drawing/2014/main" id="{335D1638-26C2-454B-B9BF-E82CCD685417}"/>
                </a:ext>
              </a:extLst>
            </p:cNvPr>
            <p:cNvSpPr txBox="1"/>
            <p:nvPr/>
          </p:nvSpPr>
          <p:spPr>
            <a:xfrm>
              <a:off x="2637487" y="4927383"/>
              <a:ext cx="1687132" cy="584775"/>
            </a:xfrm>
            <a:prstGeom prst="rect">
              <a:avLst/>
            </a:prstGeom>
            <a:noFill/>
          </p:spPr>
          <p:txBody>
            <a:bodyPr wrap="square" rtlCol="0">
              <a:spAutoFit/>
            </a:bodyPr>
            <a:lstStyle/>
            <a:p>
              <a:r>
                <a:rPr lang="en-US" sz="3200" b="1">
                  <a:solidFill>
                    <a:schemeClr val="bg1"/>
                  </a:solidFill>
                  <a:latin typeface="Aharoni" panose="02010803020104030203" pitchFamily="2" charset="-79"/>
                  <a:cs typeface="Aharoni" panose="02010803020104030203" pitchFamily="2" charset="-79"/>
                </a:rPr>
                <a:t>DIESEL</a:t>
              </a:r>
            </a:p>
          </p:txBody>
        </p:sp>
      </p:grpSp>
    </p:spTree>
    <p:extLst>
      <p:ext uri="{BB962C8B-B14F-4D97-AF65-F5344CB8AC3E}">
        <p14:creationId xmlns:p14="http://schemas.microsoft.com/office/powerpoint/2010/main" val="28560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E0B2CFC0-6041-4C3E-B7D6-167A5A30F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5" y="1143067"/>
            <a:ext cx="1093816" cy="1244687"/>
          </a:xfrm>
          <a:prstGeom prst="rect">
            <a:avLst/>
          </a:prstGeom>
        </p:spPr>
      </p:pic>
      <p:sp>
        <p:nvSpPr>
          <p:cNvPr id="4" name="Title 3">
            <a:extLst>
              <a:ext uri="{FF2B5EF4-FFF2-40B4-BE49-F238E27FC236}">
                <a16:creationId xmlns:a16="http://schemas.microsoft.com/office/drawing/2014/main" id="{1164839C-4D2A-4F14-86D3-7D381C2CD02E}"/>
              </a:ext>
            </a:extLst>
          </p:cNvPr>
          <p:cNvSpPr>
            <a:spLocks noGrp="1"/>
          </p:cNvSpPr>
          <p:nvPr>
            <p:ph type="title"/>
          </p:nvPr>
        </p:nvSpPr>
        <p:spPr>
          <a:xfrm>
            <a:off x="307278" y="-138739"/>
            <a:ext cx="10515600" cy="1325563"/>
          </a:xfrm>
        </p:spPr>
        <p:txBody>
          <a:bodyPr/>
          <a:lstStyle/>
          <a:p>
            <a:r>
              <a:rPr lang="en-US">
                <a:latin typeface="Calibri  "/>
                <a:cs typeface="Aharoni" panose="02010803020104030203" pitchFamily="2" charset="-79"/>
              </a:rPr>
              <a:t>Near-Zero Engines</a:t>
            </a:r>
          </a:p>
        </p:txBody>
      </p:sp>
      <p:sp>
        <p:nvSpPr>
          <p:cNvPr id="5" name="Content Placeholder 4">
            <a:extLst>
              <a:ext uri="{FF2B5EF4-FFF2-40B4-BE49-F238E27FC236}">
                <a16:creationId xmlns:a16="http://schemas.microsoft.com/office/drawing/2014/main" id="{0B6392B8-799F-4D31-B2CC-8C6AF533D0A5}"/>
              </a:ext>
            </a:extLst>
          </p:cNvPr>
          <p:cNvSpPr>
            <a:spLocks noGrp="1"/>
          </p:cNvSpPr>
          <p:nvPr>
            <p:ph idx="1"/>
          </p:nvPr>
        </p:nvSpPr>
        <p:spPr>
          <a:xfrm>
            <a:off x="1815824" y="1690455"/>
            <a:ext cx="10515600" cy="4709904"/>
          </a:xfrm>
        </p:spPr>
        <p:txBody>
          <a:bodyPr/>
          <a:lstStyle/>
          <a:p>
            <a:r>
              <a:rPr lang="en-US"/>
              <a:t>8.9L engine certified at 0.02 g/bhp-</a:t>
            </a:r>
            <a:r>
              <a:rPr lang="en-US" err="1"/>
              <a:t>hr</a:t>
            </a:r>
            <a:r>
              <a:rPr lang="en-US"/>
              <a:t> NOx in 2016</a:t>
            </a:r>
          </a:p>
          <a:p>
            <a:r>
              <a:rPr lang="en-US"/>
              <a:t>12L engine certified at 0.02 g/bhp-</a:t>
            </a:r>
            <a:r>
              <a:rPr lang="en-US" err="1"/>
              <a:t>hr</a:t>
            </a:r>
            <a:r>
              <a:rPr lang="en-US"/>
              <a:t> NOx in 2018</a:t>
            </a:r>
          </a:p>
          <a:p>
            <a:endParaRPr lang="en-US"/>
          </a:p>
        </p:txBody>
      </p:sp>
      <p:graphicFrame>
        <p:nvGraphicFramePr>
          <p:cNvPr id="6" name="Chart 5">
            <a:extLst>
              <a:ext uri="{FF2B5EF4-FFF2-40B4-BE49-F238E27FC236}">
                <a16:creationId xmlns:a16="http://schemas.microsoft.com/office/drawing/2014/main" id="{6C6AF9B2-CF41-43BA-BFCB-BB55D1460BB3}"/>
              </a:ext>
            </a:extLst>
          </p:cNvPr>
          <p:cNvGraphicFramePr>
            <a:graphicFrameLocks/>
          </p:cNvGraphicFramePr>
          <p:nvPr/>
        </p:nvGraphicFramePr>
        <p:xfrm>
          <a:off x="699364" y="2730343"/>
          <a:ext cx="8411181" cy="360361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2">
            <a:extLst>
              <a:ext uri="{FF2B5EF4-FFF2-40B4-BE49-F238E27FC236}">
                <a16:creationId xmlns:a16="http://schemas.microsoft.com/office/drawing/2014/main" id="{A019BE83-CD53-4DDA-8FF2-B78488AF4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2135" y="980568"/>
            <a:ext cx="2323026" cy="1548684"/>
          </a:xfrm>
          <a:prstGeom prst="rect">
            <a:avLst/>
          </a:prstGeom>
        </p:spPr>
      </p:pic>
      <p:pic>
        <p:nvPicPr>
          <p:cNvPr id="3" name="Picture 6">
            <a:extLst>
              <a:ext uri="{FF2B5EF4-FFF2-40B4-BE49-F238E27FC236}">
                <a16:creationId xmlns:a16="http://schemas.microsoft.com/office/drawing/2014/main" id="{A2C2D4AC-221F-4EDC-B7AE-EF50236FC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7326" y="2877876"/>
            <a:ext cx="2327836" cy="1548684"/>
          </a:xfrm>
          <a:prstGeom prst="rect">
            <a:avLst/>
          </a:prstGeom>
        </p:spPr>
      </p:pic>
      <p:pic>
        <p:nvPicPr>
          <p:cNvPr id="7" name="Picture 7">
            <a:extLst>
              <a:ext uri="{FF2B5EF4-FFF2-40B4-BE49-F238E27FC236}">
                <a16:creationId xmlns:a16="http://schemas.microsoft.com/office/drawing/2014/main" id="{DAD5B7D0-ABC4-4156-893E-396C778C6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7326" y="4776987"/>
            <a:ext cx="2346420" cy="1556970"/>
          </a:xfrm>
          <a:prstGeom prst="rect">
            <a:avLst/>
          </a:prstGeom>
        </p:spPr>
      </p:pic>
    </p:spTree>
    <p:extLst>
      <p:ext uri="{BB962C8B-B14F-4D97-AF65-F5344CB8AC3E}">
        <p14:creationId xmlns:p14="http://schemas.microsoft.com/office/powerpoint/2010/main" val="3299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0389-C4D6-4984-80B8-45D04289EED6}"/>
              </a:ext>
            </a:extLst>
          </p:cNvPr>
          <p:cNvSpPr>
            <a:spLocks noGrp="1"/>
          </p:cNvSpPr>
          <p:nvPr>
            <p:ph type="title"/>
          </p:nvPr>
        </p:nvSpPr>
        <p:spPr>
          <a:xfrm>
            <a:off x="685800" y="173099"/>
            <a:ext cx="8265894" cy="725118"/>
          </a:xfrm>
        </p:spPr>
        <p:txBody>
          <a:bodyPr>
            <a:normAutofit/>
          </a:bodyPr>
          <a:lstStyle/>
          <a:p>
            <a:r>
              <a:rPr lang="en-US" sz="3600">
                <a:latin typeface="Calibri  "/>
                <a:cs typeface="Aharoni" panose="02010803020104030203" pitchFamily="2" charset="-79"/>
              </a:rPr>
              <a:t>Summary</a:t>
            </a:r>
          </a:p>
        </p:txBody>
      </p:sp>
      <p:sp>
        <p:nvSpPr>
          <p:cNvPr id="3" name="Content Placeholder 2">
            <a:extLst>
              <a:ext uri="{FF2B5EF4-FFF2-40B4-BE49-F238E27FC236}">
                <a16:creationId xmlns:a16="http://schemas.microsoft.com/office/drawing/2014/main" id="{EDE8E1D0-5B64-4EA1-9430-BB4115A2AF3C}"/>
              </a:ext>
            </a:extLst>
          </p:cNvPr>
          <p:cNvSpPr>
            <a:spLocks noGrp="1"/>
          </p:cNvSpPr>
          <p:nvPr>
            <p:ph idx="1"/>
          </p:nvPr>
        </p:nvSpPr>
        <p:spPr>
          <a:xfrm>
            <a:off x="1055729" y="1530626"/>
            <a:ext cx="7002855" cy="4340087"/>
          </a:xfrm>
        </p:spPr>
        <p:txBody>
          <a:bodyPr>
            <a:normAutofit/>
          </a:bodyPr>
          <a:lstStyle/>
          <a:p>
            <a:r>
              <a:rPr lang="en-US"/>
              <a:t>Diesel emissions from trucks represent a significant on-going health concern, especially in disadvantaged communities</a:t>
            </a:r>
          </a:p>
          <a:p>
            <a:r>
              <a:rPr lang="en-US"/>
              <a:t>South Coast AQMD is leading the state and nation in commercializing Zero Emission class 8 trucks</a:t>
            </a:r>
          </a:p>
          <a:p>
            <a:r>
              <a:rPr lang="en-US"/>
              <a:t>The scale to commercialize and adopt ZETs (incl. infrastructure) is not on pace to meet our air quality goals</a:t>
            </a:r>
          </a:p>
          <a:p>
            <a:r>
              <a:rPr lang="en-US"/>
              <a:t>NZE offers near-term, lower cost emission reductions</a:t>
            </a:r>
          </a:p>
        </p:txBody>
      </p:sp>
      <p:sp>
        <p:nvSpPr>
          <p:cNvPr id="4" name="Slide Number Placeholder 3">
            <a:extLst>
              <a:ext uri="{FF2B5EF4-FFF2-40B4-BE49-F238E27FC236}">
                <a16:creationId xmlns:a16="http://schemas.microsoft.com/office/drawing/2014/main" id="{6B7C0708-2D7B-4871-AAC0-96569D683804}"/>
              </a:ext>
            </a:extLst>
          </p:cNvPr>
          <p:cNvSpPr>
            <a:spLocks noGrp="1"/>
          </p:cNvSpPr>
          <p:nvPr>
            <p:ph type="sldNum" sz="quarter" idx="12"/>
          </p:nvPr>
        </p:nvSpPr>
        <p:spPr/>
        <p:txBody>
          <a:bodyPr/>
          <a:lstStyle/>
          <a:p>
            <a:fld id="{F8E28480-1C08-4458-AD97-0283E6FFD09D}" type="slidenum">
              <a:rPr lang="en-US" smtClean="0"/>
              <a:pPr/>
              <a:t>27</a:t>
            </a:fld>
            <a:endParaRPr lang="en-US"/>
          </a:p>
        </p:txBody>
      </p:sp>
      <p:pic>
        <p:nvPicPr>
          <p:cNvPr id="5" name="Picture 4">
            <a:extLst>
              <a:ext uri="{FF2B5EF4-FFF2-40B4-BE49-F238E27FC236}">
                <a16:creationId xmlns:a16="http://schemas.microsoft.com/office/drawing/2014/main" id="{6A6CE39D-26CB-4083-9F4A-4DF15DAD9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92662" y="2778922"/>
            <a:ext cx="2413538" cy="152734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CA5A3D2-9581-45E5-972C-0A9561C218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092662" y="4570066"/>
            <a:ext cx="2189473" cy="1926990"/>
          </a:xfrm>
          <a:prstGeom prst="rect">
            <a:avLst/>
          </a:prstGeom>
        </p:spPr>
      </p:pic>
      <p:pic>
        <p:nvPicPr>
          <p:cNvPr id="9" name="Picture 8" descr="Map&#10;&#10;Description automatically generated">
            <a:extLst>
              <a:ext uri="{FF2B5EF4-FFF2-40B4-BE49-F238E27FC236}">
                <a16:creationId xmlns:a16="http://schemas.microsoft.com/office/drawing/2014/main" id="{80BEFF97-FBC0-492E-99A6-275B567AFDB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52758" y="1047380"/>
            <a:ext cx="1829377" cy="1523699"/>
          </a:xfrm>
          <a:prstGeom prst="rect">
            <a:avLst/>
          </a:prstGeom>
        </p:spPr>
      </p:pic>
    </p:spTree>
    <p:extLst>
      <p:ext uri="{BB962C8B-B14F-4D97-AF65-F5344CB8AC3E}">
        <p14:creationId xmlns:p14="http://schemas.microsoft.com/office/powerpoint/2010/main" val="287161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62230" y="1952221"/>
            <a:ext cx="12182633" cy="1400383"/>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Working Group Discussion #2:</a:t>
            </a:r>
          </a:p>
          <a:p>
            <a:pPr algn="ctr">
              <a:spcAft>
                <a:spcPts val="600"/>
              </a:spcAft>
            </a:pPr>
            <a:endParaRPr lang="en-US" sz="4000" b="1">
              <a:solidFill>
                <a:schemeClr val="bg1"/>
              </a:solidFill>
              <a:cs typeface="Calibri"/>
            </a:endParaRPr>
          </a:p>
        </p:txBody>
      </p:sp>
    </p:spTree>
    <p:extLst>
      <p:ext uri="{BB962C8B-B14F-4D97-AF65-F5344CB8AC3E}">
        <p14:creationId xmlns:p14="http://schemas.microsoft.com/office/powerpoint/2010/main" val="166483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a:t>South Coast AQMD:  Guiding Questions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29</a:t>
            </a:fld>
            <a:endParaRPr lang="en-US"/>
          </a:p>
        </p:txBody>
      </p:sp>
      <p:sp>
        <p:nvSpPr>
          <p:cNvPr id="3" name="TextBox 2">
            <a:extLst>
              <a:ext uri="{FF2B5EF4-FFF2-40B4-BE49-F238E27FC236}">
                <a16:creationId xmlns:a16="http://schemas.microsoft.com/office/drawing/2014/main" id="{020BB745-6F17-45CF-A550-76FCE1690438}"/>
              </a:ext>
            </a:extLst>
          </p:cNvPr>
          <p:cNvSpPr txBox="1"/>
          <p:nvPr/>
        </p:nvSpPr>
        <p:spPr>
          <a:xfrm>
            <a:off x="435935" y="1144772"/>
            <a:ext cx="114796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cs typeface="Calibri"/>
              </a:rPr>
              <a:t>How do we balance the desired end state (ZE technology) with the needed interim steps to reduce air pollution, meet federal requirements and improve public health for EJ communities?  </a:t>
            </a:r>
          </a:p>
          <a:p>
            <a:pPr marL="342900" indent="-342900">
              <a:buFont typeface="Arial"/>
              <a:buChar char="•"/>
            </a:pPr>
            <a:endParaRPr lang="en-US" sz="2000">
              <a:cs typeface="Calibri"/>
            </a:endParaRPr>
          </a:p>
          <a:p>
            <a:pPr marL="342900" indent="-342900">
              <a:buFont typeface="Arial"/>
              <a:buChar char="•"/>
            </a:pPr>
            <a:r>
              <a:rPr lang="en-US" sz="2000">
                <a:cs typeface="Calibri"/>
              </a:rPr>
              <a:t>Besides public health impacts that continue year over year, what does LA County risk by the South Coast basin not meeting the 2023 standards requirement?</a:t>
            </a:r>
          </a:p>
          <a:p>
            <a:pPr marL="342900" indent="-342900">
              <a:buFont typeface="Arial"/>
              <a:buChar char="•"/>
            </a:pPr>
            <a:endParaRPr lang="en-US" sz="2000">
              <a:cs typeface="Calibri"/>
            </a:endParaRPr>
          </a:p>
          <a:p>
            <a:pPr marL="342900" indent="-342900">
              <a:buFont typeface="Arial"/>
              <a:buChar char="•"/>
            </a:pPr>
            <a:r>
              <a:rPr lang="en-US" sz="2000">
                <a:cs typeface="Calibri"/>
              </a:rPr>
              <a:t>How do NZE trucks (NG, etc.) compare to – and differ from – existing diesel trucks in terms of energy production, emissions, availability and public health outcomes—especially for I-710 South Corridor communities?</a:t>
            </a:r>
          </a:p>
          <a:p>
            <a:pPr marL="342900" indent="-342900">
              <a:buFont typeface="Arial"/>
              <a:buChar char="•"/>
            </a:pPr>
            <a:endParaRPr lang="en-US" sz="2000">
              <a:cs typeface="Calibri"/>
            </a:endParaRPr>
          </a:p>
          <a:p>
            <a:pPr marL="342900" indent="-342900">
              <a:buFont typeface="Arial"/>
              <a:buChar char="•"/>
            </a:pPr>
            <a:r>
              <a:rPr lang="en-US" sz="2000">
                <a:cs typeface="Calibri"/>
              </a:rPr>
              <a:t>Are there strategies that could ensure that NZE adoption to replace diesel is a temporary step as LA County pursues a ZE-only future?  </a:t>
            </a:r>
          </a:p>
          <a:p>
            <a:pPr marL="342900" indent="-342900">
              <a:buFont typeface="Arial"/>
              <a:buChar char="•"/>
            </a:pPr>
            <a:endParaRPr lang="en-US" sz="2000">
              <a:cs typeface="Calibri"/>
            </a:endParaRPr>
          </a:p>
          <a:p>
            <a:pPr marL="342900" indent="-342900">
              <a:buFont typeface="Arial"/>
              <a:buChar char="•"/>
            </a:pPr>
            <a:endParaRPr lang="en-US" sz="2000">
              <a:cs typeface="Calibri"/>
            </a:endParaRPr>
          </a:p>
        </p:txBody>
      </p:sp>
    </p:spTree>
    <p:extLst>
      <p:ext uri="{BB962C8B-B14F-4D97-AF65-F5344CB8AC3E}">
        <p14:creationId xmlns:p14="http://schemas.microsoft.com/office/powerpoint/2010/main" val="3554981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a:t>
            </a:r>
            <a:r>
              <a:rPr lang="en-US" sz="3600"/>
              <a:t>Member</a:t>
            </a:r>
            <a:r>
              <a:rPr lang="en-US"/>
              <a: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369332"/>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Task Force Members, please change your Zoom screen name to include:   </a:t>
            </a:r>
            <a:r>
              <a:rPr lang="en-US" sz="2000">
                <a:cs typeface="Calibri"/>
              </a:rPr>
              <a:t>Name and Organization Name</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386262" y="1385887"/>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110182" y="4279477"/>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Governor’s Budget – </a:t>
            </a:r>
          </a:p>
          <a:p>
            <a:pPr algn="ctr"/>
            <a:r>
              <a:rPr lang="en-US" sz="4000" b="1">
                <a:solidFill>
                  <a:schemeClr val="bg1"/>
                </a:solidFill>
                <a:cs typeface="Calibri"/>
              </a:rPr>
              <a:t>Prospects for 2022 for Clean Truck/ </a:t>
            </a:r>
          </a:p>
          <a:p>
            <a:pPr algn="ctr"/>
            <a:r>
              <a:rPr lang="en-US" sz="4000" b="1">
                <a:solidFill>
                  <a:schemeClr val="bg1"/>
                </a:solidFill>
                <a:cs typeface="Calibri"/>
              </a:rPr>
              <a:t>Infrastructure Funding</a:t>
            </a:r>
          </a:p>
        </p:txBody>
      </p:sp>
    </p:spTree>
    <p:extLst>
      <p:ext uri="{BB962C8B-B14F-4D97-AF65-F5344CB8AC3E}">
        <p14:creationId xmlns:p14="http://schemas.microsoft.com/office/powerpoint/2010/main" val="823474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31</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7"/>
            <a:ext cx="6183737" cy="1134622"/>
            <a:chOff x="6754399" y="464186"/>
            <a:chExt cx="4550983" cy="777762"/>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Michael Turner</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756706"/>
              <a:ext cx="4550983" cy="485242"/>
            </a:xfrm>
            <a:prstGeom prst="rect">
              <a:avLst/>
            </a:prstGeom>
            <a:noFill/>
          </p:spPr>
          <p:txBody>
            <a:bodyPr wrap="square" rtlCol="0">
              <a:spAutoFit/>
            </a:bodyPr>
            <a:lstStyle/>
            <a:p>
              <a:r>
                <a:rPr lang="en-US" sz="2000">
                  <a:cs typeface="Arial" panose="020B0604020202020204" pitchFamily="34" charset="0"/>
                </a:rPr>
                <a:t>Deputy Executive Officer, Government Relations</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1" y="2475032"/>
            <a:ext cx="4550983" cy="400110"/>
          </a:xfrm>
          <a:prstGeom prst="rect">
            <a:avLst/>
          </a:prstGeom>
          <a:noFill/>
        </p:spPr>
        <p:txBody>
          <a:bodyPr wrap="square" rtlCol="0">
            <a:spAutoFit/>
          </a:bodyPr>
          <a:lstStyle/>
          <a:p>
            <a:r>
              <a:rPr lang="en-US" sz="2000">
                <a:cs typeface="Arial" panose="020B0604020202020204" pitchFamily="34" charset="0"/>
              </a:rPr>
              <a:t>Metro</a:t>
            </a:r>
          </a:p>
        </p:txBody>
      </p:sp>
    </p:spTree>
    <p:extLst>
      <p:ext uri="{BB962C8B-B14F-4D97-AF65-F5344CB8AC3E}">
        <p14:creationId xmlns:p14="http://schemas.microsoft.com/office/powerpoint/2010/main" val="3738925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148352"/>
            <a:ext cx="12172405" cy="3323987"/>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u="sng">
                <a:solidFill>
                  <a:schemeClr val="bg1"/>
                </a:solidFill>
                <a:cs typeface="Calibri"/>
              </a:rPr>
              <a:t>Discussion #3:</a:t>
            </a:r>
          </a:p>
          <a:p>
            <a:pPr algn="ctr">
              <a:spcAft>
                <a:spcPts val="600"/>
              </a:spcAft>
            </a:pPr>
            <a:endParaRPr lang="en-US" sz="4000" b="1" u="sng">
              <a:solidFill>
                <a:schemeClr val="bg1"/>
              </a:solidFill>
              <a:cs typeface="Calibri"/>
            </a:endParaRPr>
          </a:p>
          <a:p>
            <a:pPr algn="ctr"/>
            <a:r>
              <a:rPr lang="en-US" sz="4000" b="1">
                <a:solidFill>
                  <a:schemeClr val="bg1"/>
                </a:solidFill>
                <a:cs typeface="Calibri"/>
              </a:rPr>
              <a:t>Governor’s Budget – </a:t>
            </a:r>
          </a:p>
          <a:p>
            <a:pPr algn="ctr"/>
            <a:r>
              <a:rPr lang="en-US" sz="4000" b="1">
                <a:solidFill>
                  <a:schemeClr val="bg1"/>
                </a:solidFill>
                <a:cs typeface="Calibri"/>
              </a:rPr>
              <a:t>Prospects for 2022 for Clean Truck/ </a:t>
            </a:r>
          </a:p>
          <a:p>
            <a:pPr algn="ctr"/>
            <a:r>
              <a:rPr lang="en-US" sz="4000" b="1">
                <a:solidFill>
                  <a:schemeClr val="bg1"/>
                </a:solidFill>
                <a:cs typeface="Calibri"/>
              </a:rPr>
              <a:t>Infrastructure Funding</a:t>
            </a:r>
          </a:p>
        </p:txBody>
      </p:sp>
    </p:spTree>
    <p:extLst>
      <p:ext uri="{BB962C8B-B14F-4D97-AF65-F5344CB8AC3E}">
        <p14:creationId xmlns:p14="http://schemas.microsoft.com/office/powerpoint/2010/main" val="2378075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33</a:t>
            </a:fld>
            <a:endParaRPr lang="en-US"/>
          </a:p>
        </p:txBody>
      </p:sp>
      <p:sp>
        <p:nvSpPr>
          <p:cNvPr id="3" name="TextBox 2">
            <a:extLst>
              <a:ext uri="{FF2B5EF4-FFF2-40B4-BE49-F238E27FC236}">
                <a16:creationId xmlns:a16="http://schemas.microsoft.com/office/drawing/2014/main" id="{7A79A249-9C9D-49D3-A21A-C2A56C4B9603}"/>
              </a:ext>
            </a:extLst>
          </p:cNvPr>
          <p:cNvSpPr txBox="1"/>
          <p:nvPr/>
        </p:nvSpPr>
        <p:spPr>
          <a:xfrm>
            <a:off x="839522" y="1094990"/>
            <a:ext cx="980076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Metro's Clean Truck Program </a:t>
            </a:r>
          </a:p>
          <a:p>
            <a:pPr marL="800100" lvl="1" indent="-342900">
              <a:buFont typeface="Calibri" panose="020F0502020204030204" pitchFamily="34" charset="0"/>
              <a:buChar char="&gt;"/>
            </a:pPr>
            <a:r>
              <a:rPr lang="en-US" sz="2400">
                <a:ea typeface="+mn-lt"/>
                <a:cs typeface="+mn-lt"/>
              </a:rPr>
              <a:t>How do we best leverage the state's existing and future resources?  </a:t>
            </a:r>
            <a:endParaRPr lang="en-US" sz="2400">
              <a:cs typeface="Calibri" panose="020F0502020204030204"/>
            </a:endParaRPr>
          </a:p>
          <a:p>
            <a:endParaRPr lang="en-US" sz="2400">
              <a:ea typeface="+mn-lt"/>
              <a:cs typeface="+mn-lt"/>
            </a:endParaRPr>
          </a:p>
          <a:p>
            <a:r>
              <a:rPr lang="en-US" sz="2400">
                <a:ea typeface="+mn-lt"/>
                <a:cs typeface="+mn-lt"/>
              </a:rPr>
              <a:t>Metro's role, </a:t>
            </a:r>
          </a:p>
          <a:p>
            <a:pPr marL="800100" lvl="1" indent="-342900">
              <a:buFont typeface="Calibri" panose="020F0502020204030204" pitchFamily="34" charset="0"/>
              <a:buChar char="&gt;"/>
            </a:pPr>
            <a:r>
              <a:rPr lang="en-US" sz="2400">
                <a:ea typeface="+mn-lt"/>
                <a:cs typeface="+mn-lt"/>
              </a:rPr>
              <a:t>How can we best utilize Metro's $50 million commitment?  </a:t>
            </a:r>
          </a:p>
          <a:p>
            <a:pPr marL="800100" lvl="1" indent="-342900">
              <a:buFont typeface="Calibri" panose="020F0502020204030204" pitchFamily="34" charset="0"/>
              <a:buChar char="&gt;"/>
            </a:pPr>
            <a:r>
              <a:rPr lang="en-US" sz="2400">
                <a:ea typeface="+mn-lt"/>
                <a:cs typeface="+mn-lt"/>
              </a:rPr>
              <a:t>How can we best partner with the Ports on their efforts?  </a:t>
            </a:r>
            <a:endParaRPr lang="en-US" sz="2400">
              <a:cs typeface="Calibri"/>
            </a:endParaRPr>
          </a:p>
          <a:p>
            <a:endParaRPr lang="en-US" sz="2400">
              <a:ea typeface="+mn-lt"/>
              <a:cs typeface="+mn-lt"/>
            </a:endParaRPr>
          </a:p>
          <a:p>
            <a:r>
              <a:rPr lang="en-US" sz="2400">
                <a:ea typeface="+mn-lt"/>
                <a:cs typeface="+mn-lt"/>
              </a:rPr>
              <a:t>Metro secures ZE trucks for LA County </a:t>
            </a:r>
          </a:p>
          <a:p>
            <a:pPr marL="800100" lvl="1" indent="-342900">
              <a:buFont typeface="Calibri" panose="020F0502020204030204" pitchFamily="34" charset="0"/>
              <a:buChar char="&gt;"/>
            </a:pPr>
            <a:r>
              <a:rPr lang="en-US" sz="2400">
                <a:ea typeface="+mn-lt"/>
                <a:cs typeface="+mn-lt"/>
              </a:rPr>
              <a:t>Will Metro's clean truck program buy truck, and/or lease trucks?  </a:t>
            </a:r>
          </a:p>
          <a:p>
            <a:pPr marL="800100" lvl="1" indent="-342900">
              <a:buFont typeface="Calibri" panose="020F0502020204030204" pitchFamily="34" charset="0"/>
              <a:buChar char="&gt;"/>
            </a:pPr>
            <a:r>
              <a:rPr lang="en-US" sz="2400">
                <a:ea typeface="+mn-lt"/>
                <a:cs typeface="+mn-lt"/>
              </a:rPr>
              <a:t>Consideration: State programs are generally first come first served.  </a:t>
            </a:r>
          </a:p>
          <a:p>
            <a:pPr marL="800100" lvl="1" indent="-342900">
              <a:buFont typeface="Calibri" panose="020F0502020204030204" pitchFamily="34" charset="0"/>
              <a:buChar char="&gt;"/>
            </a:pPr>
            <a:endParaRPr lang="en-US" sz="2400">
              <a:cs typeface="Calibri"/>
            </a:endParaRPr>
          </a:p>
          <a:p>
            <a:r>
              <a:rPr lang="en-US" sz="2400">
                <a:cs typeface="Calibri"/>
              </a:rPr>
              <a:t>Should Metro consider using its funding to focus on ZE infrastructure delivery more than ZE trucks to support existing ZE truck funding at the Ports/AQMD?</a:t>
            </a:r>
          </a:p>
        </p:txBody>
      </p:sp>
      <p:sp>
        <p:nvSpPr>
          <p:cNvPr id="6" name="Title 5">
            <a:extLst>
              <a:ext uri="{FF2B5EF4-FFF2-40B4-BE49-F238E27FC236}">
                <a16:creationId xmlns:a16="http://schemas.microsoft.com/office/drawing/2014/main" id="{0D330D2C-5ACB-4D17-B541-91C5E8FCB923}"/>
              </a:ext>
            </a:extLst>
          </p:cNvPr>
          <p:cNvSpPr>
            <a:spLocks noGrp="1"/>
          </p:cNvSpPr>
          <p:nvPr>
            <p:ph type="title"/>
          </p:nvPr>
        </p:nvSpPr>
        <p:spPr/>
        <p:txBody>
          <a:bodyPr/>
          <a:lstStyle/>
          <a:p>
            <a:r>
              <a:rPr lang="en-US">
                <a:cs typeface="Calibri"/>
              </a:rPr>
              <a:t>Governor's Budget – Focusing Questions</a:t>
            </a:r>
            <a:endParaRPr lang="en-US"/>
          </a:p>
        </p:txBody>
      </p:sp>
    </p:spTree>
    <p:extLst>
      <p:ext uri="{BB962C8B-B14F-4D97-AF65-F5344CB8AC3E}">
        <p14:creationId xmlns:p14="http://schemas.microsoft.com/office/powerpoint/2010/main" val="383144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34</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3568731" y="120926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3568730" y="316393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3568730" y="376496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3568730" y="431349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3568730" y="487791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3568730" y="542649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4125257" y="1252393"/>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4125258" y="3225945"/>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380305" y="1157868"/>
            <a:ext cx="5509161" cy="5088553"/>
          </a:xfrm>
        </p:spPr>
        <p:txBody>
          <a:bodyPr vert="horz" lIns="91440" tIns="45720" rIns="91440" bIns="45720" rtlCol="0" anchor="t">
            <a:normAutofit/>
          </a:bodyPr>
          <a:lstStyle/>
          <a:p>
            <a:pPr marL="795020" indent="-795020">
              <a:buNone/>
            </a:pPr>
            <a:r>
              <a:rPr lang="en-US" sz="1400" b="1">
                <a:cs typeface="Calibri" panose="020F0502020204030204"/>
              </a:rPr>
              <a:t>1:00 pm     </a:t>
            </a:r>
            <a:r>
              <a:rPr lang="en-US" sz="1400" b="1">
                <a:ea typeface="+mn-lt"/>
                <a:cs typeface="+mn-lt"/>
              </a:rPr>
              <a:t>Welcome,</a:t>
            </a:r>
            <a:r>
              <a:rPr lang="en-US" sz="1400" b="1">
                <a:cs typeface="Calibri" panose="020F0502020204030204"/>
              </a:rPr>
              <a:t> Introductions, Agenda Review, and Purpose of the Clean Truck Working Group </a:t>
            </a:r>
            <a:r>
              <a:rPr lang="en-US" sz="1400">
                <a:cs typeface="Calibri" panose="020F0502020204030204"/>
              </a:rPr>
              <a:t>(5 minutes) </a:t>
            </a:r>
          </a:p>
          <a:p>
            <a:pPr marL="795020" indent="-795020">
              <a:buNone/>
              <a:tabLst>
                <a:tab pos="795338" algn="l"/>
              </a:tabLst>
            </a:pPr>
            <a:endParaRPr lang="en-US" sz="1400">
              <a:cs typeface="Calibri" panose="020F0502020204030204"/>
            </a:endParaRPr>
          </a:p>
          <a:p>
            <a:pPr marL="0" indent="0">
              <a:lnSpc>
                <a:spcPct val="120000"/>
              </a:lnSpc>
              <a:buNone/>
              <a:tabLst>
                <a:tab pos="795338" algn="l"/>
              </a:tabLst>
            </a:pPr>
            <a:r>
              <a:rPr lang="en-US" sz="1400" b="1">
                <a:cs typeface="Calibri" panose="020F0502020204030204"/>
              </a:rPr>
              <a:t>1:05 pm     Project Team Presentations </a:t>
            </a:r>
            <a:r>
              <a:rPr lang="en-US" sz="1400">
                <a:cs typeface="Calibri" panose="020F0502020204030204"/>
              </a:rPr>
              <a:t>(5 minutes)</a:t>
            </a:r>
            <a:endParaRPr lang="en-US" sz="1400">
              <a:ea typeface="+mn-lt"/>
              <a:cs typeface="Calibri"/>
            </a:endParaRPr>
          </a:p>
          <a:p>
            <a:pPr marL="1139825" lvl="2" indent="-225425">
              <a:buFont typeface="Arial"/>
              <a:buChar char="•"/>
            </a:pPr>
            <a:r>
              <a:rPr lang="en-US" sz="1400">
                <a:ea typeface="+mn-lt"/>
                <a:cs typeface="+mn-lt"/>
              </a:rPr>
              <a:t>Objective for Clean Truck Working Group Meeting #2</a:t>
            </a:r>
          </a:p>
          <a:p>
            <a:pPr marL="1139825" lvl="2" indent="-225425">
              <a:buFont typeface="Arial"/>
              <a:buChar char="•"/>
            </a:pPr>
            <a:r>
              <a:rPr lang="en-US" sz="1400">
                <a:ea typeface="+mn-lt"/>
                <a:cs typeface="+mn-lt"/>
              </a:rPr>
              <a:t>SB 671 Update and Next Steps</a:t>
            </a:r>
          </a:p>
          <a:p>
            <a:pPr marL="1371600" lvl="3" indent="0">
              <a:buNone/>
            </a:pPr>
            <a:endParaRPr lang="en-US" sz="1400">
              <a:ea typeface="+mn-lt"/>
              <a:cs typeface="Calibri"/>
            </a:endParaRPr>
          </a:p>
          <a:p>
            <a:pPr marL="688975" indent="-688975">
              <a:lnSpc>
                <a:spcPct val="120000"/>
              </a:lnSpc>
              <a:buNone/>
            </a:pPr>
            <a:r>
              <a:rPr lang="en-US" sz="1400" b="1">
                <a:ea typeface="+mn-lt"/>
                <a:cs typeface="Calibri"/>
              </a:rPr>
              <a:t>1:10 pm     Environmental Protection Agency (EPA) </a:t>
            </a:r>
            <a:r>
              <a:rPr lang="en-US" sz="1400">
                <a:ea typeface="+mn-lt"/>
                <a:cs typeface="Calibri"/>
              </a:rPr>
              <a:t>(15 minutes)</a:t>
            </a:r>
            <a:endParaRPr lang="en-US" sz="1400" b="1">
              <a:ea typeface="+mn-lt"/>
              <a:cs typeface="+mn-lt"/>
            </a:endParaRPr>
          </a:p>
          <a:p>
            <a:pPr marL="1139825" lvl="2" indent="-225425">
              <a:buFont typeface="Arial"/>
              <a:buChar char="•"/>
            </a:pPr>
            <a:r>
              <a:rPr lang="en-US" sz="1400">
                <a:ea typeface="+mn-lt"/>
                <a:cs typeface="+mn-lt"/>
              </a:rPr>
              <a:t>EPA Presentation</a:t>
            </a:r>
          </a:p>
          <a:p>
            <a:pPr marL="0" indent="0">
              <a:spcBef>
                <a:spcPts val="500"/>
              </a:spcBef>
              <a:buNone/>
              <a:tabLst>
                <a:tab pos="688975" algn="l"/>
              </a:tabLst>
            </a:pPr>
            <a:endParaRPr lang="en-US" sz="1400">
              <a:ea typeface="+mn-lt"/>
              <a:cs typeface="+mn-lt"/>
            </a:endParaRPr>
          </a:p>
          <a:p>
            <a:pPr marL="0" indent="0">
              <a:buNone/>
              <a:tabLst>
                <a:tab pos="688975" algn="l"/>
              </a:tabLst>
            </a:pPr>
            <a:r>
              <a:rPr lang="en-US" sz="1400" b="1">
                <a:ea typeface="+mn-lt"/>
                <a:cs typeface="Calibri"/>
              </a:rPr>
              <a:t>1:25 pm    Discussion #1 </a:t>
            </a:r>
            <a:r>
              <a:rPr lang="en-US" sz="1400">
                <a:ea typeface="+mn-lt"/>
                <a:cs typeface="Calibri"/>
              </a:rPr>
              <a:t>(10 minutes)</a:t>
            </a:r>
            <a:endParaRPr lang="en-US" sz="1400">
              <a:ea typeface="+mn-lt"/>
              <a:cs typeface="+mn-lt"/>
            </a:endParaRPr>
          </a:p>
          <a:p>
            <a:pPr marL="914400" lvl="2" indent="0">
              <a:buNone/>
            </a:pPr>
            <a:endParaRPr lang="en-US" sz="1400">
              <a:ea typeface="+mn-lt"/>
              <a:cs typeface="+mn-lt"/>
            </a:endParaRPr>
          </a:p>
          <a:p>
            <a:pPr marL="688975" indent="-688975">
              <a:buNone/>
            </a:pPr>
            <a:r>
              <a:rPr lang="en-US" sz="1400" b="1"/>
              <a:t>1:35</a:t>
            </a:r>
            <a:r>
              <a:rPr lang="en-US" sz="1400" b="1">
                <a:ea typeface="+mn-lt"/>
                <a:cs typeface="Calibri"/>
              </a:rPr>
              <a:t>pm     Air Quality Management District (AQMD) </a:t>
            </a:r>
          </a:p>
          <a:p>
            <a:pPr marL="1139825" indent="-225425">
              <a:buFont typeface="Arial" panose="020B0604020202020204" pitchFamily="34" charset="0"/>
              <a:buChar char="•"/>
              <a:tabLst>
                <a:tab pos="1139825" algn="l"/>
              </a:tabLst>
            </a:pPr>
            <a:r>
              <a:rPr lang="en-US" sz="1400">
                <a:ea typeface="+mn-lt"/>
                <a:cs typeface="Calibri"/>
              </a:rPr>
              <a:t>Clean Air Act Regulatory Framework – South Coast AQMD (15 minutes)</a:t>
            </a:r>
          </a:p>
          <a:p>
            <a:pPr marL="1139825" indent="-225425">
              <a:buFont typeface="Arial" panose="020B0604020202020204" pitchFamily="34" charset="0"/>
              <a:buChar char="•"/>
              <a:tabLst>
                <a:tab pos="1139825" algn="l"/>
              </a:tabLst>
            </a:pPr>
            <a:r>
              <a:rPr lang="en-US" sz="1400">
                <a:ea typeface="+mn-lt"/>
                <a:cs typeface="Calibri"/>
              </a:rPr>
              <a:t>AB 617 Truck Incentives plan (5 minutes)</a:t>
            </a:r>
          </a:p>
          <a:p>
            <a:pPr marL="0" indent="0">
              <a:buNone/>
            </a:pPr>
            <a:endParaRPr lang="en-US" sz="2000">
              <a:solidFill>
                <a:srgbClr val="000000"/>
              </a:solidFill>
              <a:ea typeface="+mn-lt"/>
              <a:cs typeface="+mn-lt"/>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5" name="Content Placeholder 2">
            <a:extLst>
              <a:ext uri="{FF2B5EF4-FFF2-40B4-BE49-F238E27FC236}">
                <a16:creationId xmlns:a16="http://schemas.microsoft.com/office/drawing/2014/main" id="{D6BF22DF-57ED-4732-BDDC-CD8A3432EE8D}"/>
              </a:ext>
            </a:extLst>
          </p:cNvPr>
          <p:cNvSpPr txBox="1">
            <a:spLocks/>
          </p:cNvSpPr>
          <p:nvPr/>
        </p:nvSpPr>
        <p:spPr>
          <a:xfrm>
            <a:off x="6302534" y="1157868"/>
            <a:ext cx="5509161" cy="548792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ea typeface="+mn-lt"/>
                <a:cs typeface="Calibri"/>
              </a:rPr>
              <a:t>1:55 pm      Discussion #2 </a:t>
            </a:r>
            <a:r>
              <a:rPr lang="en-US" sz="1400">
                <a:ea typeface="+mn-lt"/>
                <a:cs typeface="Calibri"/>
              </a:rPr>
              <a:t>(10 minutes)</a:t>
            </a:r>
            <a:endParaRPr lang="en-US">
              <a:cs typeface="Calibri" panose="020F0502020204030204"/>
            </a:endParaRPr>
          </a:p>
          <a:p>
            <a:pPr marL="0" indent="0">
              <a:buFont typeface="System Font Regular"/>
              <a:buNone/>
            </a:pPr>
            <a:endParaRPr lang="en-US" sz="1400">
              <a:ea typeface="+mn-lt"/>
              <a:cs typeface="Calibri"/>
            </a:endParaRPr>
          </a:p>
          <a:p>
            <a:pPr marL="914400" indent="-914400">
              <a:buNone/>
            </a:pPr>
            <a:r>
              <a:rPr lang="en-US" sz="1400" b="1">
                <a:ea typeface="+mn-lt"/>
                <a:cs typeface="Calibri"/>
              </a:rPr>
              <a:t>2:05 pm       Governor’s Budget – Prospects for 2022 Clean Truck/Infrastructure Funding </a:t>
            </a:r>
          </a:p>
          <a:p>
            <a:pPr marL="1139825" lvl="2" indent="-225425">
              <a:buFont typeface="Arial,Sans-Serif"/>
              <a:buChar char="•"/>
            </a:pPr>
            <a:r>
              <a:rPr lang="en-US" sz="1400">
                <a:ea typeface="+mn-lt"/>
                <a:cs typeface="+mn-lt"/>
              </a:rPr>
              <a:t>Metro</a:t>
            </a:r>
            <a:r>
              <a:rPr lang="en-US" sz="1400">
                <a:ea typeface="+mn-lt"/>
                <a:cs typeface="Calibri"/>
              </a:rPr>
              <a:t> Presentation Michael Turner (10 minutes)</a:t>
            </a:r>
            <a:endParaRPr lang="en-US">
              <a:cs typeface="Calibri"/>
            </a:endParaRPr>
          </a:p>
          <a:p>
            <a:pPr marL="914400" indent="0">
              <a:buFont typeface="System Font Regular"/>
              <a:buNone/>
              <a:tabLst>
                <a:tab pos="1139825" algn="l"/>
              </a:tabLst>
            </a:pPr>
            <a:endParaRPr lang="en-US" sz="1400">
              <a:ea typeface="+mn-lt"/>
              <a:cs typeface="Calibri"/>
            </a:endParaRPr>
          </a:p>
          <a:p>
            <a:pPr marL="0" indent="0">
              <a:buNone/>
            </a:pPr>
            <a:r>
              <a:rPr lang="en-US" sz="1400" b="1">
                <a:ea typeface="+mn-lt"/>
                <a:cs typeface="Calibri"/>
              </a:rPr>
              <a:t>2:15 pm        Discussion #3:  </a:t>
            </a:r>
            <a:r>
              <a:rPr lang="en-US" sz="1400">
                <a:ea typeface="+mn-lt"/>
                <a:cs typeface="Calibri"/>
              </a:rPr>
              <a:t>(5 minutes)</a:t>
            </a:r>
          </a:p>
          <a:p>
            <a:pPr marL="0" indent="0">
              <a:buFont typeface="System Font Regular"/>
              <a:buNone/>
            </a:pPr>
            <a:endParaRPr lang="en-US" sz="1400">
              <a:ea typeface="+mn-lt"/>
              <a:cs typeface="+mn-lt"/>
            </a:endParaRPr>
          </a:p>
          <a:p>
            <a:pPr marL="0" indent="0">
              <a:buNone/>
            </a:pPr>
            <a:endParaRPr lang="en-US" sz="1400">
              <a:ea typeface="+mn-lt"/>
              <a:cs typeface="Calibri"/>
            </a:endParaRPr>
          </a:p>
          <a:p>
            <a:pPr marL="0" indent="0">
              <a:buNone/>
            </a:pPr>
            <a:r>
              <a:rPr lang="en-US" sz="1400" b="1">
                <a:ea typeface="+mn-lt"/>
                <a:cs typeface="Calibri"/>
              </a:rPr>
              <a:t>2:25 pm        Closing Comments, Next Steps, Thank you:  </a:t>
            </a:r>
            <a:r>
              <a:rPr lang="en-US" sz="1400">
                <a:ea typeface="+mn-lt"/>
                <a:cs typeface="Calibri"/>
              </a:rPr>
              <a:t>(5 minutes)</a:t>
            </a:r>
          </a:p>
          <a:p>
            <a:pPr marL="0" indent="0">
              <a:buFont typeface="System Font Regular"/>
              <a:buNone/>
            </a:pPr>
            <a:endParaRPr lang="en-US" sz="2900">
              <a:ea typeface="+mn-lt"/>
              <a:cs typeface="+mn-lt"/>
            </a:endParaRPr>
          </a:p>
          <a:p>
            <a:pPr marL="0" indent="0">
              <a:buFont typeface="System Font Regular"/>
              <a:buNone/>
            </a:pPr>
            <a:endParaRPr lang="en-US" sz="4800">
              <a:ea typeface="+mn-lt"/>
              <a:cs typeface="+mn-lt"/>
            </a:endParaRPr>
          </a:p>
          <a:p>
            <a:pPr marL="0" indent="0">
              <a:buFont typeface="System Font Regular"/>
              <a:buNone/>
            </a:pPr>
            <a:r>
              <a:rPr lang="en-US" sz="4800" b="1">
                <a:ea typeface="+mn-lt"/>
                <a:cs typeface="+mn-lt"/>
              </a:rPr>
              <a:t>	</a:t>
            </a:r>
            <a:endParaRPr lang="en-US" sz="4800" b="1">
              <a:solidFill>
                <a:srgbClr val="00B4BD"/>
              </a:solidFill>
              <a:ea typeface="+mn-lt"/>
              <a:cs typeface="+mn-lt"/>
            </a:endParaRPr>
          </a:p>
          <a:p>
            <a:pPr marL="0" indent="0">
              <a:buFont typeface="System Font Regular"/>
              <a:buNone/>
            </a:pPr>
            <a:endParaRPr lang="en-US" sz="2000"/>
          </a:p>
        </p:txBody>
      </p:sp>
    </p:spTree>
    <p:extLst>
      <p:ext uri="{BB962C8B-B14F-4D97-AF65-F5344CB8AC3E}">
        <p14:creationId xmlns:p14="http://schemas.microsoft.com/office/powerpoint/2010/main" val="2261289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7</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rtlCol="0">
            <a:spAutoFit/>
          </a:bodyPr>
          <a:lstStyle/>
          <a:p>
            <a:pPr algn="ctr"/>
            <a:r>
              <a:rPr lang="en-US" sz="2200">
                <a:cs typeface="Arial" panose="020B0604020202020204" pitchFamily="34" charset="0"/>
              </a:rPr>
              <a:t>Partner, Morales + Morales Partners</a:t>
            </a:r>
          </a:p>
        </p:txBody>
      </p:sp>
    </p:spTree>
    <p:extLst>
      <p:ext uri="{BB962C8B-B14F-4D97-AF65-F5344CB8AC3E}">
        <p14:creationId xmlns:p14="http://schemas.microsoft.com/office/powerpoint/2010/main" val="4557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400"/>
              <a:t>Objective for Today's Clean Truck </a:t>
            </a:r>
            <a:br>
              <a:rPr lang="en-US" sz="2400"/>
            </a:br>
            <a:r>
              <a:rPr lang="en-US" sz="2400"/>
              <a:t>Working Group Meeting</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276350"/>
            <a:ext cx="11078688" cy="4675563"/>
          </a:xfrm>
        </p:spPr>
        <p:txBody>
          <a:bodyPr vert="horz" lIns="91440" tIns="45720" rIns="91440" bIns="45720" rtlCol="0" anchor="t">
            <a:normAutofit/>
          </a:bodyPr>
          <a:lstStyle/>
          <a:p>
            <a:r>
              <a:rPr lang="en-US" sz="2000">
                <a:ea typeface="+mn-lt"/>
                <a:cs typeface="+mn-lt"/>
              </a:rPr>
              <a:t>Understand and discuss federal regulatory approach to curbing emissions within the I-710 South Corridor </a:t>
            </a:r>
          </a:p>
          <a:p>
            <a:endParaRPr lang="en-US" sz="2000">
              <a:ea typeface="+mn-lt"/>
              <a:cs typeface="+mn-lt"/>
            </a:endParaRPr>
          </a:p>
          <a:p>
            <a:r>
              <a:rPr lang="en-US" sz="2000">
                <a:ea typeface="+mn-lt"/>
                <a:cs typeface="+mn-lt"/>
              </a:rPr>
              <a:t>Understand and discuss what is needed to meet standards and mandates at the federal level</a:t>
            </a:r>
            <a:endParaRPr lang="en-US" sz="2000">
              <a:cs typeface="Calibri"/>
            </a:endParaRPr>
          </a:p>
          <a:p>
            <a:endParaRPr lang="en-US" sz="2000">
              <a:ea typeface="+mn-lt"/>
              <a:cs typeface="+mn-lt"/>
            </a:endParaRPr>
          </a:p>
          <a:p>
            <a:r>
              <a:rPr lang="en-US" sz="2000">
                <a:ea typeface="+mn-lt"/>
                <a:cs typeface="+mn-lt"/>
              </a:rPr>
              <a:t>Receive information on and discuss State-level funding and opportunities </a:t>
            </a:r>
          </a:p>
          <a:p>
            <a:endParaRPr lang="en-US" sz="2000">
              <a:ea typeface="+mn-lt"/>
              <a:cs typeface="+mn-lt"/>
            </a:endParaRPr>
          </a:p>
          <a:p>
            <a:r>
              <a:rPr lang="en-US" sz="2000">
                <a:ea typeface="+mn-lt"/>
                <a:cs typeface="+mn-lt"/>
              </a:rPr>
              <a:t>Formulate key Questions to consider for developing the Clean Truck Program</a:t>
            </a:r>
            <a:endParaRPr lang="en-US" sz="2000">
              <a:cs typeface="Calibri"/>
            </a:endParaRPr>
          </a:p>
        </p:txBody>
      </p:sp>
    </p:spTree>
    <p:extLst>
      <p:ext uri="{BB962C8B-B14F-4D97-AF65-F5344CB8AC3E}">
        <p14:creationId xmlns:p14="http://schemas.microsoft.com/office/powerpoint/2010/main" val="246402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400"/>
              <a:t>Senate Bill 671 Update and Next Steps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9</a:t>
            </a:fld>
            <a:endParaRPr lang="en-US"/>
          </a:p>
        </p:txBody>
      </p:sp>
      <p:sp>
        <p:nvSpPr>
          <p:cNvPr id="3" name="TextBox 2">
            <a:extLst>
              <a:ext uri="{FF2B5EF4-FFF2-40B4-BE49-F238E27FC236}">
                <a16:creationId xmlns:a16="http://schemas.microsoft.com/office/drawing/2014/main" id="{320705DA-7263-46A9-9CCC-B7A0ED4DB4C6}"/>
              </a:ext>
            </a:extLst>
          </p:cNvPr>
          <p:cNvSpPr txBox="1"/>
          <p:nvPr/>
        </p:nvSpPr>
        <p:spPr>
          <a:xfrm>
            <a:off x="364399" y="938244"/>
            <a:ext cx="11342802"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panose="020F0502020204030204" pitchFamily="34" charset="0"/>
              <a:buChar char="&gt;"/>
            </a:pPr>
            <a:r>
              <a:rPr lang="en-US"/>
              <a:t>710 Task Force approved the submittal of a joint letter of support for nominating the I-710 South Corridor as a priority freight corridor for the CTC's SB 671 Clean Freight Corridor Efficiency Assessment</a:t>
            </a:r>
            <a:endParaRPr lang="en-US">
              <a:cs typeface="Calibri"/>
            </a:endParaRP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t>Corridor to be submitted includes:</a:t>
            </a:r>
          </a:p>
          <a:p>
            <a:pPr marL="742950" lvl="1" indent="-285750">
              <a:buFont typeface="Arial" panose="020B0604020202020204" pitchFamily="34" charset="0"/>
              <a:buChar char="•"/>
            </a:pPr>
            <a:r>
              <a:rPr lang="en-US"/>
              <a:t>I-710 </a:t>
            </a:r>
            <a:r>
              <a:rPr lang="en-US">
                <a:cs typeface="Calibri"/>
              </a:rPr>
              <a:t>S Freeway from Long Beach to SR-60</a:t>
            </a:r>
          </a:p>
          <a:p>
            <a:pPr marL="742950" lvl="1" indent="-285750">
              <a:buFont typeface="Arial" panose="020B0604020202020204" pitchFamily="34" charset="0"/>
              <a:buChar char="•"/>
            </a:pPr>
            <a:r>
              <a:rPr lang="en-US">
                <a:cs typeface="Calibri"/>
              </a:rPr>
              <a:t>Ports of LA and Long Beach</a:t>
            </a:r>
          </a:p>
          <a:p>
            <a:pPr marL="742950" lvl="1" indent="-285750">
              <a:buFont typeface="Arial" panose="020B0604020202020204" pitchFamily="34" charset="0"/>
              <a:buChar char="•"/>
            </a:pPr>
            <a:r>
              <a:rPr lang="en-US">
                <a:cs typeface="Calibri"/>
              </a:rPr>
              <a:t>Alameda Corridor</a:t>
            </a:r>
          </a:p>
          <a:p>
            <a:pPr marL="742950" lvl="1" indent="-285750">
              <a:buFont typeface="Arial" panose="020B0604020202020204" pitchFamily="34" charset="0"/>
              <a:buChar char="•"/>
            </a:pPr>
            <a:r>
              <a:rPr lang="en-US">
                <a:cs typeface="Calibri"/>
              </a:rPr>
              <a:t>I-710 South Corridor Study Area</a:t>
            </a:r>
          </a:p>
          <a:p>
            <a:pPr lvl="1"/>
            <a:endParaRPr lang="en-US">
              <a:cs typeface="Calibri"/>
            </a:endParaRPr>
          </a:p>
          <a:p>
            <a:pPr marL="285750" indent="-285750">
              <a:buFont typeface="Calibri" panose="020F0502020204030204" pitchFamily="34" charset="0"/>
              <a:buChar char="&gt;"/>
            </a:pPr>
            <a:r>
              <a:rPr lang="en-US">
                <a:cs typeface="Calibri"/>
              </a:rPr>
              <a:t>Other considerations:</a:t>
            </a:r>
          </a:p>
          <a:p>
            <a:pPr marL="742950" lvl="1" indent="-285750">
              <a:buFont typeface="Arial" panose="020B0604020202020204" pitchFamily="34" charset="0"/>
              <a:buChar char="•"/>
            </a:pPr>
            <a:r>
              <a:rPr lang="en-US">
                <a:cs typeface="Calibri"/>
              </a:rPr>
              <a:t>Community engagement for both infrastructure development and siting</a:t>
            </a:r>
          </a:p>
          <a:p>
            <a:pPr marL="742950" lvl="1" indent="-285750">
              <a:buFont typeface="Arial" panose="020B0604020202020204" pitchFamily="34" charset="0"/>
              <a:buChar char="•"/>
            </a:pPr>
            <a:r>
              <a:rPr lang="en-US">
                <a:cs typeface="Calibri"/>
              </a:rPr>
              <a:t>Priority for investment due to supply chain disruptions and need for investment in clean technology</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cs typeface="Calibri"/>
              </a:rPr>
              <a:t>CTC staff have allowed us more time to submit the nomination form and letter – by February 2022</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cs typeface="Calibri"/>
              </a:rPr>
              <a:t>Draft application and letter to be shared with full Task Force within the next week for review prior to submission</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endParaRPr lang="en-US">
              <a:cs typeface="Calibri"/>
            </a:endParaRPr>
          </a:p>
        </p:txBody>
      </p:sp>
    </p:spTree>
    <p:extLst>
      <p:ext uri="{BB962C8B-B14F-4D97-AF65-F5344CB8AC3E}">
        <p14:creationId xmlns:p14="http://schemas.microsoft.com/office/powerpoint/2010/main" val="291023165"/>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FA91F811-4562-4ED2-9177-694885D3BE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34</Slides>
  <Notes>30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Task Force Member Identification</vt:lpstr>
      <vt:lpstr>Raise Hand </vt:lpstr>
      <vt:lpstr>PowerPoint Presentation</vt:lpstr>
      <vt:lpstr>Agenda</vt:lpstr>
      <vt:lpstr>Facilitator</vt:lpstr>
      <vt:lpstr>Objective for Today's Clean Truck  Working Group Meeting</vt:lpstr>
      <vt:lpstr>Senate Bill 671 Update and Next Steps</vt:lpstr>
      <vt:lpstr>San Pedro Bay Ports to Los Angeles Energy Features</vt:lpstr>
      <vt:lpstr>PowerPoint Presentation</vt:lpstr>
      <vt:lpstr>Speakers</vt:lpstr>
      <vt:lpstr>PowerPoint Presentation</vt:lpstr>
      <vt:lpstr>EPA:  Guiding Questions</vt:lpstr>
      <vt:lpstr>PowerPoint Presentation</vt:lpstr>
      <vt:lpstr>Speakers</vt:lpstr>
      <vt:lpstr>South Coast AQMD Regional Air Quality and Call to Action</vt:lpstr>
      <vt:lpstr>OVERVIEW</vt:lpstr>
      <vt:lpstr>BACKGROUND</vt:lpstr>
      <vt:lpstr>South Coast AQMD Attainment Challenges - Upcoming Attainment Deadlines</vt:lpstr>
      <vt:lpstr>ADDRESSING TRUCK EMISSIONS are CRITICAL to ACHIEVING AIR QUALITY GOALS</vt:lpstr>
      <vt:lpstr>NEED FCOSTS OF NOT MEETING CLEAN AIR ACT REQUIREMENTS: OR REVISED NOx EMISSION STANDARD FOR HEAVY-DUTY TRUCKS</vt:lpstr>
      <vt:lpstr>MATES</vt:lpstr>
      <vt:lpstr>State of Technology</vt:lpstr>
      <vt:lpstr>PowerPoint Presentation</vt:lpstr>
      <vt:lpstr>Near-Zero Engines</vt:lpstr>
      <vt:lpstr>Summary</vt:lpstr>
      <vt:lpstr>PowerPoint Presentation</vt:lpstr>
      <vt:lpstr>South Coast AQMD:  Guiding Questions</vt:lpstr>
      <vt:lpstr>PowerPoint Presentation</vt:lpstr>
      <vt:lpstr>Speakers</vt:lpstr>
      <vt:lpstr>PowerPoint Presentation</vt:lpstr>
      <vt:lpstr>Governor's Budget – Focusing Questions</vt:lpstr>
      <vt:lpstr>Can’t attend the meeting? Reach out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cp:revision>
  <cp:lastPrinted>2021-12-20T23:11:15Z</cp:lastPrinted>
  <dcterms:created xsi:type="dcterms:W3CDTF">2018-02-03T00:33:10Z</dcterms:created>
  <dcterms:modified xsi:type="dcterms:W3CDTF">2024-08-22T22:06:11Z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