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7"/>
    <p:sldMasterId id="2147483660" r:id="rId8"/>
  </p:sldMasterIdLst>
  <p:notesMasterIdLst>
    <p:notesMasterId r:id="rId32"/>
  </p:notesMasterIdLst>
  <p:sldIdLst>
    <p:sldId id="284" r:id="rId9"/>
    <p:sldId id="276" r:id="rId10"/>
    <p:sldId id="285" r:id="rId11"/>
    <p:sldId id="282" r:id="rId12"/>
    <p:sldId id="270" r:id="rId13"/>
    <p:sldId id="274" r:id="rId14"/>
    <p:sldId id="286" r:id="rId15"/>
    <p:sldId id="265" r:id="rId16"/>
    <p:sldId id="266" r:id="rId17"/>
    <p:sldId id="268" r:id="rId18"/>
    <p:sldId id="287" r:id="rId19"/>
    <p:sldId id="288" r:id="rId20"/>
    <p:sldId id="289" r:id="rId21"/>
    <p:sldId id="272" r:id="rId22"/>
    <p:sldId id="290" r:id="rId23"/>
    <p:sldId id="273" r:id="rId24"/>
    <p:sldId id="275" r:id="rId25"/>
    <p:sldId id="291" r:id="rId26"/>
    <p:sldId id="292" r:id="rId27"/>
    <p:sldId id="294" r:id="rId28"/>
    <p:sldId id="293" r:id="rId29"/>
    <p:sldId id="271" r:id="rId30"/>
    <p:sldId id="261" r:id="rId31"/>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7">
          <p15:clr>
            <a:srgbClr val="A4A3A4"/>
          </p15:clr>
        </p15:guide>
        <p15:guide id="2" pos="6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E3"/>
    <a:srgbClr val="2B3D54"/>
    <a:srgbClr val="0068B6"/>
    <a:srgbClr val="333E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81" autoAdjust="0"/>
    <p:restoredTop sz="94830" autoAdjust="0"/>
  </p:normalViewPr>
  <p:slideViewPr>
    <p:cSldViewPr snapToGrid="0">
      <p:cViewPr varScale="1">
        <p:scale>
          <a:sx n="100" d="100"/>
          <a:sy n="100" d="100"/>
        </p:scale>
        <p:origin x="727" y="48"/>
      </p:cViewPr>
      <p:guideLst>
        <p:guide orient="horz" pos="507"/>
        <p:guide pos="60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98CA0-4A74-4206-B38F-110333B9416F}" type="datetimeFigureOut">
              <a:rPr lang="en-US" smtClean="0"/>
              <a:t>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D1F2C-893F-4945-8CB2-E5371A0BFFA1}" type="slidenum">
              <a:rPr lang="en-US" smtClean="0"/>
              <a:t>‹#›</a:t>
            </a:fld>
            <a:endParaRPr lang="en-US"/>
          </a:p>
        </p:txBody>
      </p:sp>
    </p:spTree>
    <p:extLst>
      <p:ext uri="{BB962C8B-B14F-4D97-AF65-F5344CB8AC3E}">
        <p14:creationId xmlns:p14="http://schemas.microsoft.com/office/powerpoint/2010/main" val="2001158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4C02F5-2ED3-401B-9F26-E0FA9F27AAC3}" type="datetime1">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334509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91CB23-8432-4DFD-8388-69A74B1FDFF8}" type="datetime1">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342339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6C86C-CED0-4460-936D-AB0403907989}" type="datetime1">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3266699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C15A7F-8B74-412A-BB83-7DF86A3EEC07}" type="datetime1">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28A67-4EC4-1648-B0C1-6523FDEFFC6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2577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95DACF-3D72-49EF-AF02-9525B480690C}" type="datetime1">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404040"/>
                </a:solidFill>
              </a:defRPr>
            </a:lvl1pPr>
          </a:lstStyle>
          <a:p>
            <a:fld id="{59528A67-4EC4-1648-B0C1-6523FDEFFC68}" type="slidenum">
              <a:rPr lang="en-US" smtClean="0"/>
              <a:pPr/>
              <a:t>‹#›</a:t>
            </a:fld>
            <a:endParaRPr lang="en-US" dirty="0"/>
          </a:p>
        </p:txBody>
      </p:sp>
    </p:spTree>
    <p:extLst>
      <p:ext uri="{BB962C8B-B14F-4D97-AF65-F5344CB8AC3E}">
        <p14:creationId xmlns:p14="http://schemas.microsoft.com/office/powerpoint/2010/main" val="2713456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916070-C66F-44B0-AF29-1E1FE6D4D5DC}" type="datetime1">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28A67-4EC4-1648-B0C1-6523FDEFFC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251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8BC4EC-E1EE-4C11-ADB1-8DF14BA747B6}" type="datetime1">
              <a:rPr lang="en-US" smtClean="0">
                <a:solidFill>
                  <a:prstClr val="black">
                    <a:tint val="75000"/>
                  </a:prstClr>
                </a:solidFill>
              </a:rPr>
              <a:pPr/>
              <a:t>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28A67-4EC4-1648-B0C1-6523FDEFFC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164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3574B7-B1AD-4725-B37C-7C74AC0ABFF6}" type="datetime1">
              <a:rPr lang="en-US" smtClean="0">
                <a:solidFill>
                  <a:prstClr val="black">
                    <a:tint val="75000"/>
                  </a:prstClr>
                </a:solidFill>
              </a:rPr>
              <a:pPr/>
              <a:t>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528A67-4EC4-1648-B0C1-6523FDEFFC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704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F7B12D-1AD4-4ABB-9758-25F6E5FD6B36}" type="datetime1">
              <a:rPr lang="en-US" smtClean="0">
                <a:solidFill>
                  <a:prstClr val="black">
                    <a:tint val="75000"/>
                  </a:prstClr>
                </a:solidFill>
              </a:rPr>
              <a:pPr/>
              <a:t>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528A67-4EC4-1648-B0C1-6523FDEFFC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8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0A22D-78BB-4FE7-AB01-CBB486FB8210}" type="datetime1">
              <a:rPr lang="en-US" smtClean="0">
                <a:solidFill>
                  <a:prstClr val="black">
                    <a:tint val="75000"/>
                  </a:prstClr>
                </a:solidFill>
              </a:rPr>
              <a:pPr/>
              <a:t>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528A67-4EC4-1648-B0C1-6523FDEFFC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480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BBD1B0-4B20-4B70-8125-2E0C0BBB0702}" type="datetime1">
              <a:rPr lang="en-US" smtClean="0">
                <a:solidFill>
                  <a:prstClr val="black">
                    <a:tint val="75000"/>
                  </a:prstClr>
                </a:solidFill>
              </a:rPr>
              <a:pPr/>
              <a:t>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28A67-4EC4-1648-B0C1-6523FDEFFC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96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E4A376-52A1-483C-AE4C-91444F7F8D09}" type="datetime1">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477853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B4DA37-A9A4-4C12-B175-431B5A54B70E}" type="datetime1">
              <a:rPr lang="en-US" smtClean="0">
                <a:solidFill>
                  <a:prstClr val="black">
                    <a:tint val="75000"/>
                  </a:prstClr>
                </a:solidFill>
              </a:rPr>
              <a:pPr/>
              <a:t>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28A67-4EC4-1648-B0C1-6523FDEFFC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118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F9DA8E-058D-4AD6-98FB-1E8867D8ED41}" type="datetime1">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28A67-4EC4-1648-B0C1-6523FDEFFC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13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B4421-BC34-4ACB-9C08-20CE470173BB}" type="datetime1">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28A67-4EC4-1648-B0C1-6523FDEFFC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40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744F4A-5DCF-47FE-9850-F59BEF4AF768}" type="datetime1">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151690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1CE5B0-E7D4-4C38-961C-57D4B562153E}" type="datetime1">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315537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6962E5-1F05-4E71-A46A-92C0F7FC189D}" type="datetime1">
              <a:rPr lang="en-US" smtClean="0"/>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3674326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503AC9-2C73-4849-9912-641D92CB0509}" type="datetime1">
              <a:rPr lang="en-US" smtClean="0"/>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264479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44E00-9F91-41E0-B9EC-17BBBD3E2D4B}" type="datetime1">
              <a:rPr lang="en-US" smtClean="0"/>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18000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64FB33-B88E-4713-93D0-8EFD76BEBFEF}" type="datetime1">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216496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B88A01-0E63-4CE2-8267-34CCA213BCAD}" type="datetime1">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2761121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5894B-1E09-4FD6-B7A5-C6B65C8762E5}" type="datetime1">
              <a:rPr lang="en-US" smtClean="0"/>
              <a:t>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28A67-4EC4-1648-B0C1-6523FDEFFC68}" type="slidenum">
              <a:rPr lang="en-US" smtClean="0"/>
              <a:t>‹#›</a:t>
            </a:fld>
            <a:endParaRPr lang="en-US"/>
          </a:p>
        </p:txBody>
      </p:sp>
    </p:spTree>
    <p:extLst>
      <p:ext uri="{BB962C8B-B14F-4D97-AF65-F5344CB8AC3E}">
        <p14:creationId xmlns:p14="http://schemas.microsoft.com/office/powerpoint/2010/main" val="1976013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5D0AF-5FDA-468B-8BF3-96910A1F0DF6}" type="datetime1">
              <a:rPr lang="en-US" smtClean="0">
                <a:solidFill>
                  <a:prstClr val="black">
                    <a:tint val="75000"/>
                  </a:prstClr>
                </a:solidFill>
              </a:rPr>
              <a:pPr/>
              <a:t>2/3/2021</a:t>
            </a:fld>
            <a:endParaRPr lang="en-US">
              <a:solidFill>
                <a:prstClr val="black">
                  <a:tint val="75000"/>
                </a:prstClr>
              </a:solidFill>
            </a:endParaRPr>
          </a:p>
        </p:txBody>
      </p:sp>
      <p:sp>
        <p:nvSpPr>
          <p:cNvPr id="5" name="Footer Placeholder 4"/>
          <p:cNvSpPr>
            <a:spLocks noGrp="1"/>
          </p:cNvSpPr>
          <p:nvPr>
            <p:ph type="ftr" sz="quarter" idx="3"/>
          </p:nvPr>
        </p:nvSpPr>
        <p:spPr>
          <a:xfrm>
            <a:off x="5791200" y="630954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4364147" y="6356350"/>
            <a:ext cx="4157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28A67-4EC4-1648-B0C1-6523FDEFFC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690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MarroquinN@metro.net" TargetMode="External"/><Relationship Id="rId7" Type="http://schemas.openxmlformats.org/officeDocument/2006/relationships/hyperlink" Target="mailto:PachecoY@metro.net" TargetMode="External"/><Relationship Id="rId2" Type="http://schemas.openxmlformats.org/officeDocument/2006/relationships/hyperlink" Target="mailto:HamidehA@metro.net" TargetMode="External"/><Relationship Id="rId1" Type="http://schemas.openxmlformats.org/officeDocument/2006/relationships/slideLayout" Target="../slideLayouts/slideLayout2.xml"/><Relationship Id="rId6" Type="http://schemas.openxmlformats.org/officeDocument/2006/relationships/hyperlink" Target="mailto:ZhaoJi@metro.net" TargetMode="External"/><Relationship Id="rId5" Type="http://schemas.openxmlformats.org/officeDocument/2006/relationships/hyperlink" Target="mailto:SimpsonJa@metro.net" TargetMode="External"/><Relationship Id="rId4" Type="http://schemas.openxmlformats.org/officeDocument/2006/relationships/hyperlink" Target="mailto:RichmaiM@metro.ne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1410" y="978698"/>
            <a:ext cx="4624446" cy="1151660"/>
          </a:xfrm>
        </p:spPr>
        <p:txBody>
          <a:bodyPr>
            <a:normAutofit/>
          </a:bodyPr>
          <a:lstStyle/>
          <a:p>
            <a:pPr algn="l"/>
            <a:r>
              <a:rPr lang="en-US" sz="2400" b="1" dirty="0">
                <a:solidFill>
                  <a:schemeClr val="tx1">
                    <a:lumMod val="75000"/>
                    <a:lumOff val="25000"/>
                  </a:schemeClr>
                </a:solidFill>
                <a:latin typeface="Arial" panose="020B0604020202020204" pitchFamily="34" charset="0"/>
                <a:cs typeface="Arial" panose="020B0604020202020204" pitchFamily="34" charset="0"/>
              </a:rPr>
              <a:t>2021 FTIP UPDATES</a:t>
            </a:r>
          </a:p>
          <a:p>
            <a:pPr algn="l"/>
            <a:r>
              <a:rPr lang="en-US" sz="2400" b="1" dirty="0">
                <a:solidFill>
                  <a:schemeClr val="tx1">
                    <a:lumMod val="75000"/>
                    <a:lumOff val="25000"/>
                  </a:schemeClr>
                </a:solidFill>
                <a:latin typeface="Arial" panose="020B0604020202020204" pitchFamily="34" charset="0"/>
                <a:cs typeface="Arial" panose="020B0604020202020204" pitchFamily="34" charset="0"/>
              </a:rPr>
              <a:t>February 2021</a:t>
            </a:r>
          </a:p>
        </p:txBody>
      </p:sp>
      <p:sp>
        <p:nvSpPr>
          <p:cNvPr id="6" name="Title 1"/>
          <p:cNvSpPr txBox="1">
            <a:spLocks/>
          </p:cNvSpPr>
          <p:nvPr/>
        </p:nvSpPr>
        <p:spPr>
          <a:xfrm>
            <a:off x="749683" y="198148"/>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Caltrans/Metro Local Delivery Workshop</a:t>
            </a:r>
          </a:p>
        </p:txBody>
      </p:sp>
    </p:spTree>
    <p:extLst>
      <p:ext uri="{BB962C8B-B14F-4D97-AF65-F5344CB8AC3E}">
        <p14:creationId xmlns:p14="http://schemas.microsoft.com/office/powerpoint/2010/main" val="3717027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333" y="3821695"/>
            <a:ext cx="3055010" cy="1754326"/>
          </a:xfrm>
          <a:prstGeom prst="rect">
            <a:avLst/>
          </a:prstGeom>
          <a:noFill/>
        </p:spPr>
        <p:txBody>
          <a:bodyPr wrap="square" rtlCol="0">
            <a:spAutoFit/>
          </a:bodyPr>
          <a:lstStyle/>
          <a:p>
            <a:r>
              <a:rPr lang="en-US" dirty="0">
                <a:solidFill>
                  <a:srgbClr val="404040"/>
                </a:solidFill>
                <a:latin typeface="ScalaSansLF-Regular"/>
                <a:cs typeface="ScalaSansLF-Regular"/>
              </a:rPr>
              <a:t>To add a new project, or mark a project completed/deleted from ProgramMetro Home Page, use the box titled “2019/2021 In Progress Amendments”</a:t>
            </a:r>
          </a:p>
        </p:txBody>
      </p:sp>
      <p:sp>
        <p:nvSpPr>
          <p:cNvPr id="7" name="Title 1"/>
          <p:cNvSpPr txBox="1">
            <a:spLocks/>
          </p:cNvSpPr>
          <p:nvPr/>
        </p:nvSpPr>
        <p:spPr>
          <a:xfrm>
            <a:off x="846963" y="244757"/>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ProgramMetro – Amending Projects</a:t>
            </a:r>
          </a:p>
        </p:txBody>
      </p:sp>
      <p:grpSp>
        <p:nvGrpSpPr>
          <p:cNvPr id="16" name="Group 15"/>
          <p:cNvGrpSpPr/>
          <p:nvPr/>
        </p:nvGrpSpPr>
        <p:grpSpPr>
          <a:xfrm>
            <a:off x="616945" y="1311592"/>
            <a:ext cx="7954178" cy="2673931"/>
            <a:chOff x="0" y="1311592"/>
            <a:chExt cx="7954178" cy="2673931"/>
          </a:xfrm>
        </p:grpSpPr>
        <p:pic>
          <p:nvPicPr>
            <p:cNvPr id="4" name="Picture 3">
              <a:extLst>
                <a:ext uri="{FF2B5EF4-FFF2-40B4-BE49-F238E27FC236}">
                  <a16:creationId xmlns:a16="http://schemas.microsoft.com/office/drawing/2014/main" id="{C802DDD9-88DA-43E0-A2BF-3508A1F3F95A}"/>
                </a:ext>
              </a:extLst>
            </p:cNvPr>
            <p:cNvPicPr>
              <a:picLocks noChangeAspect="1"/>
            </p:cNvPicPr>
            <p:nvPr/>
          </p:nvPicPr>
          <p:blipFill rotWithShape="1">
            <a:blip r:embed="rId2"/>
            <a:srcRect r="13012"/>
            <a:stretch/>
          </p:blipFill>
          <p:spPr>
            <a:xfrm>
              <a:off x="0" y="1311592"/>
              <a:ext cx="7954178" cy="2264422"/>
            </a:xfrm>
            <a:prstGeom prst="rect">
              <a:avLst/>
            </a:prstGeom>
          </p:spPr>
        </p:pic>
        <p:grpSp>
          <p:nvGrpSpPr>
            <p:cNvPr id="3" name="Group 2"/>
            <p:cNvGrpSpPr/>
            <p:nvPr/>
          </p:nvGrpSpPr>
          <p:grpSpPr>
            <a:xfrm>
              <a:off x="1040524" y="1968285"/>
              <a:ext cx="3963789" cy="2017238"/>
              <a:chOff x="1040524" y="1968285"/>
              <a:chExt cx="3963789" cy="2017238"/>
            </a:xfrm>
          </p:grpSpPr>
          <p:grpSp>
            <p:nvGrpSpPr>
              <p:cNvPr id="8" name="Group 7"/>
              <p:cNvGrpSpPr/>
              <p:nvPr/>
            </p:nvGrpSpPr>
            <p:grpSpPr>
              <a:xfrm>
                <a:off x="1040524" y="2364835"/>
                <a:ext cx="765028" cy="1620688"/>
                <a:chOff x="1040524" y="2364835"/>
                <a:chExt cx="765028" cy="1620688"/>
              </a:xfrm>
            </p:grpSpPr>
            <p:cxnSp>
              <p:nvCxnSpPr>
                <p:cNvPr id="9" name="Straight Connector 8"/>
                <p:cNvCxnSpPr>
                  <a:stCxn id="6" idx="1"/>
                </p:cNvCxnSpPr>
                <p:nvPr/>
              </p:nvCxnSpPr>
              <p:spPr>
                <a:xfrm flipH="1" flipV="1">
                  <a:off x="1040524" y="2377447"/>
                  <a:ext cx="765028" cy="1"/>
                </a:xfrm>
                <a:prstGeom prst="line">
                  <a:avLst/>
                </a:prstGeom>
                <a:ln w="444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46830" y="2364835"/>
                  <a:ext cx="0" cy="1620688"/>
                </a:xfrm>
                <a:prstGeom prst="line">
                  <a:avLst/>
                </a:prstGeom>
                <a:ln w="444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040524" y="3972911"/>
                  <a:ext cx="285864" cy="0"/>
                </a:xfrm>
                <a:prstGeom prst="straightConnector1">
                  <a:avLst/>
                </a:prstGeom>
                <a:ln w="4445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1805551" y="1968285"/>
                <a:ext cx="3198762" cy="2007712"/>
                <a:chOff x="1805551" y="1968285"/>
                <a:chExt cx="3198762" cy="2007712"/>
              </a:xfrm>
            </p:grpSpPr>
            <p:sp>
              <p:nvSpPr>
                <p:cNvPr id="6" name="Rectangle 5">
                  <a:extLst>
                    <a:ext uri="{FF2B5EF4-FFF2-40B4-BE49-F238E27FC236}">
                      <a16:creationId xmlns:a16="http://schemas.microsoft.com/office/drawing/2014/main" id="{5FB1188F-4F0F-47DC-A928-8F57E21EE0FA}"/>
                    </a:ext>
                  </a:extLst>
                </p:cNvPr>
                <p:cNvSpPr/>
                <p:nvPr/>
              </p:nvSpPr>
              <p:spPr>
                <a:xfrm>
                  <a:off x="1805552" y="1968285"/>
                  <a:ext cx="2495227" cy="818325"/>
                </a:xfrm>
                <a:prstGeom prst="rect">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B1188F-4F0F-47DC-A928-8F57E21EE0FA}"/>
                    </a:ext>
                  </a:extLst>
                </p:cNvPr>
                <p:cNvSpPr/>
                <p:nvPr/>
              </p:nvSpPr>
              <p:spPr>
                <a:xfrm>
                  <a:off x="1805551" y="2844657"/>
                  <a:ext cx="2495227" cy="731357"/>
                </a:xfrm>
                <a:prstGeom prst="rect">
                  <a:avLst/>
                </a:prstGeom>
                <a:noFill/>
                <a:ln w="444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4694649" y="3195637"/>
                  <a:ext cx="0" cy="780360"/>
                </a:xfrm>
                <a:prstGeom prst="line">
                  <a:avLst/>
                </a:prstGeom>
                <a:ln w="4445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300778" y="3205163"/>
                  <a:ext cx="404572" cy="0"/>
                </a:xfrm>
                <a:prstGeom prst="line">
                  <a:avLst/>
                </a:prstGeom>
                <a:ln w="4445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685123" y="3966471"/>
                  <a:ext cx="319190" cy="0"/>
                </a:xfrm>
                <a:prstGeom prst="straightConnector1">
                  <a:avLst/>
                </a:prstGeom>
                <a:ln w="44450">
                  <a:solidFill>
                    <a:srgbClr val="FFC000"/>
                  </a:solidFill>
                  <a:tailEnd type="triangle"/>
                </a:ln>
              </p:spPr>
              <p:style>
                <a:lnRef idx="2">
                  <a:schemeClr val="accent1"/>
                </a:lnRef>
                <a:fillRef idx="0">
                  <a:schemeClr val="accent1"/>
                </a:fillRef>
                <a:effectRef idx="1">
                  <a:schemeClr val="accent1"/>
                </a:effectRef>
                <a:fontRef idx="minor">
                  <a:schemeClr val="tx1"/>
                </a:fontRef>
              </p:style>
            </p:cxnSp>
          </p:grpSp>
        </p:grpSp>
      </p:grpSp>
      <p:sp>
        <p:nvSpPr>
          <p:cNvPr id="17" name="TextBox 16"/>
          <p:cNvSpPr txBox="1"/>
          <p:nvPr/>
        </p:nvSpPr>
        <p:spPr>
          <a:xfrm>
            <a:off x="5654187" y="3819857"/>
            <a:ext cx="3055010" cy="1477328"/>
          </a:xfrm>
          <a:prstGeom prst="rect">
            <a:avLst/>
          </a:prstGeom>
          <a:noFill/>
        </p:spPr>
        <p:txBody>
          <a:bodyPr wrap="square" rtlCol="0">
            <a:spAutoFit/>
          </a:bodyPr>
          <a:lstStyle/>
          <a:p>
            <a:r>
              <a:rPr lang="en-US" dirty="0">
                <a:solidFill>
                  <a:srgbClr val="404040"/>
                </a:solidFill>
                <a:latin typeface="ScalaSansLF-Regular"/>
                <a:cs typeface="ScalaSansLF-Regular"/>
              </a:rPr>
              <a:t>To review a submitted project or check if a project has been accepted, use the box titled “Submitted Amendments (to CTC)”</a:t>
            </a:r>
          </a:p>
        </p:txBody>
      </p:sp>
      <p:sp>
        <p:nvSpPr>
          <p:cNvPr id="18" name="Slide Number Placeholder 17"/>
          <p:cNvSpPr>
            <a:spLocks noGrp="1"/>
          </p:cNvSpPr>
          <p:nvPr>
            <p:ph type="sldNum" sz="quarter" idx="12"/>
          </p:nvPr>
        </p:nvSpPr>
        <p:spPr/>
        <p:txBody>
          <a:bodyPr/>
          <a:lstStyle/>
          <a:p>
            <a:fld id="{59528A67-4EC4-1648-B0C1-6523FDEFFC68}" type="slidenum">
              <a:rPr lang="en-US" smtClean="0"/>
              <a:t>10</a:t>
            </a:fld>
            <a:endParaRPr lang="en-US"/>
          </a:p>
        </p:txBody>
      </p:sp>
    </p:spTree>
    <p:extLst>
      <p:ext uri="{BB962C8B-B14F-4D97-AF65-F5344CB8AC3E}">
        <p14:creationId xmlns:p14="http://schemas.microsoft.com/office/powerpoint/2010/main" val="1648429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46963" y="244757"/>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ProgramMetro – Project Status</a:t>
            </a:r>
          </a:p>
        </p:txBody>
      </p:sp>
      <p:sp>
        <p:nvSpPr>
          <p:cNvPr id="4" name="TextBox 3"/>
          <p:cNvSpPr txBox="1"/>
          <p:nvPr/>
        </p:nvSpPr>
        <p:spPr>
          <a:xfrm>
            <a:off x="5078776" y="1045443"/>
            <a:ext cx="3229894" cy="5139869"/>
          </a:xfrm>
          <a:prstGeom prst="rect">
            <a:avLst/>
          </a:prstGeom>
          <a:noFill/>
        </p:spPr>
        <p:txBody>
          <a:bodyPr wrap="square" rtlCol="0">
            <a:spAutoFit/>
          </a:bodyPr>
          <a:lstStyle/>
          <a:p>
            <a:pPr>
              <a:spcAft>
                <a:spcPts val="1200"/>
              </a:spcAft>
            </a:pPr>
            <a:r>
              <a:rPr lang="en-US" u="sng" dirty="0">
                <a:solidFill>
                  <a:srgbClr val="C00000"/>
                </a:solidFill>
                <a:latin typeface="ScalaSansLF-Regular"/>
                <a:cs typeface="ScalaSansLF-Regular"/>
              </a:rPr>
              <a:t>Amend TIP</a:t>
            </a:r>
            <a:r>
              <a:rPr lang="en-US" dirty="0">
                <a:solidFill>
                  <a:srgbClr val="404040"/>
                </a:solidFill>
                <a:latin typeface="ScalaSansLF-Regular"/>
                <a:cs typeface="ScalaSansLF-Regular"/>
              </a:rPr>
              <a:t>: Starting point to enter a New Project or amend an Existing Project.</a:t>
            </a:r>
          </a:p>
          <a:p>
            <a:pPr>
              <a:spcAft>
                <a:spcPts val="1200"/>
              </a:spcAft>
            </a:pPr>
            <a:r>
              <a:rPr lang="en-US" u="sng" dirty="0">
                <a:solidFill>
                  <a:srgbClr val="C00000"/>
                </a:solidFill>
                <a:latin typeface="ScalaSansLF-Regular"/>
                <a:cs typeface="ScalaSansLF-Regular"/>
              </a:rPr>
              <a:t>In Progress</a:t>
            </a:r>
            <a:r>
              <a:rPr lang="en-US" dirty="0">
                <a:solidFill>
                  <a:srgbClr val="404040"/>
                </a:solidFill>
                <a:latin typeface="ScalaSansLF-Regular"/>
                <a:cs typeface="ScalaSansLF-Regular"/>
              </a:rPr>
              <a:t>: Access projects that have been edited but not yet submitted to Metro for approval.</a:t>
            </a:r>
          </a:p>
          <a:p>
            <a:pPr>
              <a:spcAft>
                <a:spcPts val="1200"/>
              </a:spcAft>
            </a:pPr>
            <a:r>
              <a:rPr lang="en-US" u="sng" dirty="0">
                <a:solidFill>
                  <a:srgbClr val="C00000"/>
                </a:solidFill>
                <a:latin typeface="ScalaSansLF-Regular"/>
                <a:cs typeface="ScalaSansLF-Regular"/>
              </a:rPr>
              <a:t>In Denied</a:t>
            </a:r>
            <a:r>
              <a:rPr lang="en-US" dirty="0">
                <a:solidFill>
                  <a:srgbClr val="404040"/>
                </a:solidFill>
                <a:latin typeface="ScalaSansLF-Regular"/>
                <a:cs typeface="ScalaSansLF-Regular"/>
              </a:rPr>
              <a:t>: Projects Metro and/or SCAG rejected for follow up.</a:t>
            </a:r>
          </a:p>
          <a:p>
            <a:pPr>
              <a:spcAft>
                <a:spcPts val="1200"/>
              </a:spcAft>
            </a:pPr>
            <a:r>
              <a:rPr lang="en-US" u="sng" dirty="0">
                <a:solidFill>
                  <a:srgbClr val="C00000"/>
                </a:solidFill>
                <a:latin typeface="ScalaSansLF-Regular"/>
                <a:cs typeface="ScalaSansLF-Regular"/>
              </a:rPr>
              <a:t>Pending</a:t>
            </a:r>
            <a:r>
              <a:rPr lang="en-US" dirty="0">
                <a:solidFill>
                  <a:srgbClr val="404040"/>
                </a:solidFill>
                <a:latin typeface="ScalaSansLF-Regular"/>
                <a:cs typeface="ScalaSansLF-Regular"/>
              </a:rPr>
              <a:t>: Projects submitted to Metro but still under review.</a:t>
            </a:r>
            <a:endParaRPr lang="en-US" u="sng" dirty="0">
              <a:solidFill>
                <a:srgbClr val="404040"/>
              </a:solidFill>
              <a:latin typeface="ScalaSansLF-Regular"/>
              <a:cs typeface="ScalaSansLF-Regular"/>
            </a:endParaRPr>
          </a:p>
          <a:p>
            <a:r>
              <a:rPr lang="en-US" u="sng" dirty="0">
                <a:solidFill>
                  <a:srgbClr val="C00000"/>
                </a:solidFill>
                <a:latin typeface="ScalaSansLF-Regular"/>
                <a:cs typeface="ScalaSansLF-Regular"/>
              </a:rPr>
              <a:t>Accepted</a:t>
            </a:r>
            <a:r>
              <a:rPr lang="en-US" dirty="0">
                <a:solidFill>
                  <a:srgbClr val="404040"/>
                </a:solidFill>
                <a:latin typeface="ScalaSansLF-Regular"/>
                <a:cs typeface="ScalaSansLF-Regular"/>
              </a:rPr>
              <a:t>: Projects have been reviewed and accepted by Metro.</a:t>
            </a:r>
          </a:p>
          <a:p>
            <a:endParaRPr lang="en-US" dirty="0">
              <a:solidFill>
                <a:prstClr val="black">
                  <a:lumMod val="75000"/>
                  <a:lumOff val="25000"/>
                </a:prstClr>
              </a:solidFill>
              <a:latin typeface="ScalaSansLF-Regular"/>
              <a:cs typeface="ScalaSansLF-Regular"/>
            </a:endParaRPr>
          </a:p>
        </p:txBody>
      </p:sp>
      <p:pic>
        <p:nvPicPr>
          <p:cNvPr id="6" name="Picture 5">
            <a:extLst>
              <a:ext uri="{FF2B5EF4-FFF2-40B4-BE49-F238E27FC236}">
                <a16:creationId xmlns:a16="http://schemas.microsoft.com/office/drawing/2014/main" id="{F135093B-29E6-4AA4-907A-E7927BC41DBB}"/>
              </a:ext>
            </a:extLst>
          </p:cNvPr>
          <p:cNvPicPr>
            <a:picLocks noChangeAspect="1"/>
          </p:cNvPicPr>
          <p:nvPr/>
        </p:nvPicPr>
        <p:blipFill>
          <a:blip r:embed="rId2"/>
          <a:stretch>
            <a:fillRect/>
          </a:stretch>
        </p:blipFill>
        <p:spPr>
          <a:xfrm>
            <a:off x="870399" y="2523319"/>
            <a:ext cx="3740540" cy="1993314"/>
          </a:xfrm>
          <a:prstGeom prst="rect">
            <a:avLst/>
          </a:prstGeom>
        </p:spPr>
      </p:pic>
      <p:cxnSp>
        <p:nvCxnSpPr>
          <p:cNvPr id="8" name="Straight Arrow Connector 7"/>
          <p:cNvCxnSpPr>
            <a:cxnSpLocks/>
          </p:cNvCxnSpPr>
          <p:nvPr/>
        </p:nvCxnSpPr>
        <p:spPr bwMode="auto">
          <a:xfrm flipV="1">
            <a:off x="3046021" y="1304502"/>
            <a:ext cx="2032755" cy="1544757"/>
          </a:xfrm>
          <a:prstGeom prst="straightConnector1">
            <a:avLst/>
          </a:prstGeom>
          <a:solidFill>
            <a:schemeClr val="accent1"/>
          </a:solidFill>
          <a:ln w="34925"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a:off x="3553385" y="4004035"/>
            <a:ext cx="1525391" cy="425461"/>
          </a:xfrm>
          <a:prstGeom prst="straightConnector1">
            <a:avLst/>
          </a:prstGeom>
          <a:solidFill>
            <a:schemeClr val="accent1"/>
          </a:solidFill>
          <a:ln w="34925"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a:cxnSpLocks/>
          </p:cNvCxnSpPr>
          <p:nvPr/>
        </p:nvCxnSpPr>
        <p:spPr bwMode="auto">
          <a:xfrm flipV="1">
            <a:off x="3207163" y="2220686"/>
            <a:ext cx="1871613" cy="867165"/>
          </a:xfrm>
          <a:prstGeom prst="straightConnector1">
            <a:avLst/>
          </a:prstGeom>
          <a:solidFill>
            <a:schemeClr val="accent1"/>
          </a:solidFill>
          <a:ln w="34925"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cxnSpLocks/>
          </p:cNvCxnSpPr>
          <p:nvPr/>
        </p:nvCxnSpPr>
        <p:spPr bwMode="auto">
          <a:xfrm>
            <a:off x="3463100" y="3331390"/>
            <a:ext cx="1615676" cy="141642"/>
          </a:xfrm>
          <a:prstGeom prst="straightConnector1">
            <a:avLst/>
          </a:prstGeom>
          <a:solidFill>
            <a:schemeClr val="accent1"/>
          </a:solidFill>
          <a:ln w="34925"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3385911" y="4243118"/>
            <a:ext cx="1692865" cy="877522"/>
          </a:xfrm>
          <a:prstGeom prst="straightConnector1">
            <a:avLst/>
          </a:prstGeom>
          <a:solidFill>
            <a:schemeClr val="accent1"/>
          </a:solidFill>
          <a:ln w="34925"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Slide Number Placeholder 2"/>
          <p:cNvSpPr>
            <a:spLocks noGrp="1"/>
          </p:cNvSpPr>
          <p:nvPr>
            <p:ph type="sldNum" sz="quarter" idx="12"/>
          </p:nvPr>
        </p:nvSpPr>
        <p:spPr/>
        <p:txBody>
          <a:bodyPr/>
          <a:lstStyle/>
          <a:p>
            <a:fld id="{59528A67-4EC4-1648-B0C1-6523FDEFFC68}" type="slidenum">
              <a:rPr lang="en-US" smtClean="0"/>
              <a:t>11</a:t>
            </a:fld>
            <a:endParaRPr lang="en-US"/>
          </a:p>
        </p:txBody>
      </p:sp>
    </p:spTree>
    <p:extLst>
      <p:ext uri="{BB962C8B-B14F-4D97-AF65-F5344CB8AC3E}">
        <p14:creationId xmlns:p14="http://schemas.microsoft.com/office/powerpoint/2010/main" val="350290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46963" y="244757"/>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ProgramMetro – Adding New Projects</a:t>
            </a:r>
          </a:p>
        </p:txBody>
      </p:sp>
      <p:grpSp>
        <p:nvGrpSpPr>
          <p:cNvPr id="2" name="Group 1"/>
          <p:cNvGrpSpPr/>
          <p:nvPr/>
        </p:nvGrpSpPr>
        <p:grpSpPr>
          <a:xfrm>
            <a:off x="944615" y="1735903"/>
            <a:ext cx="3425125" cy="1825231"/>
            <a:chOff x="944615" y="1626846"/>
            <a:chExt cx="3425125" cy="1825231"/>
          </a:xfrm>
        </p:grpSpPr>
        <p:pic>
          <p:nvPicPr>
            <p:cNvPr id="4" name="Picture 3">
              <a:extLst>
                <a:ext uri="{FF2B5EF4-FFF2-40B4-BE49-F238E27FC236}">
                  <a16:creationId xmlns:a16="http://schemas.microsoft.com/office/drawing/2014/main" id="{1555BA9A-FEDC-45F6-A17B-02AA3FFF20ED}"/>
                </a:ext>
              </a:extLst>
            </p:cNvPr>
            <p:cNvPicPr>
              <a:picLocks noChangeAspect="1"/>
            </p:cNvPicPr>
            <p:nvPr/>
          </p:nvPicPr>
          <p:blipFill>
            <a:blip r:embed="rId2"/>
            <a:stretch>
              <a:fillRect/>
            </a:stretch>
          </p:blipFill>
          <p:spPr>
            <a:xfrm>
              <a:off x="944615" y="1626846"/>
              <a:ext cx="3425125" cy="1825231"/>
            </a:xfrm>
            <a:prstGeom prst="rect">
              <a:avLst/>
            </a:prstGeom>
          </p:spPr>
        </p:pic>
        <p:sp>
          <p:nvSpPr>
            <p:cNvPr id="5" name="Rectangle 4">
              <a:extLst>
                <a:ext uri="{FF2B5EF4-FFF2-40B4-BE49-F238E27FC236}">
                  <a16:creationId xmlns:a16="http://schemas.microsoft.com/office/drawing/2014/main" id="{48F0E581-9A8C-4D5C-BDF4-B03BFFB15F91}"/>
                </a:ext>
              </a:extLst>
            </p:cNvPr>
            <p:cNvSpPr/>
            <p:nvPr/>
          </p:nvSpPr>
          <p:spPr>
            <a:xfrm>
              <a:off x="2091489" y="1874228"/>
              <a:ext cx="1077133" cy="20147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944615" y="4125874"/>
            <a:ext cx="4467225" cy="1400175"/>
            <a:chOff x="944615" y="4058762"/>
            <a:chExt cx="4467225" cy="1400175"/>
          </a:xfrm>
        </p:grpSpPr>
        <p:pic>
          <p:nvPicPr>
            <p:cNvPr id="8" name="Picture 7">
              <a:extLst>
                <a:ext uri="{FF2B5EF4-FFF2-40B4-BE49-F238E27FC236}">
                  <a16:creationId xmlns:a16="http://schemas.microsoft.com/office/drawing/2014/main" id="{6094E8C8-06AE-4147-99C4-F98B3D0FD70F}"/>
                </a:ext>
              </a:extLst>
            </p:cNvPr>
            <p:cNvPicPr>
              <a:picLocks noChangeAspect="1"/>
            </p:cNvPicPr>
            <p:nvPr/>
          </p:nvPicPr>
          <p:blipFill>
            <a:blip r:embed="rId3"/>
            <a:stretch>
              <a:fillRect/>
            </a:stretch>
          </p:blipFill>
          <p:spPr>
            <a:xfrm>
              <a:off x="944615" y="4058762"/>
              <a:ext cx="4467225" cy="1400175"/>
            </a:xfrm>
            <a:prstGeom prst="rect">
              <a:avLst/>
            </a:prstGeom>
          </p:spPr>
        </p:pic>
        <p:sp>
          <p:nvSpPr>
            <p:cNvPr id="9" name="Rectangle 8">
              <a:extLst>
                <a:ext uri="{FF2B5EF4-FFF2-40B4-BE49-F238E27FC236}">
                  <a16:creationId xmlns:a16="http://schemas.microsoft.com/office/drawing/2014/main" id="{F78F6578-2D09-4638-BE20-098FFC82A3F0}"/>
                </a:ext>
              </a:extLst>
            </p:cNvPr>
            <p:cNvSpPr/>
            <p:nvPr/>
          </p:nvSpPr>
          <p:spPr>
            <a:xfrm>
              <a:off x="1277804" y="4635521"/>
              <a:ext cx="1792638" cy="21310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a:off x="862550" y="1313293"/>
            <a:ext cx="6294656" cy="369332"/>
          </a:xfrm>
          <a:prstGeom prst="rect">
            <a:avLst/>
          </a:prstGeom>
          <a:noFill/>
        </p:spPr>
        <p:txBody>
          <a:bodyPr wrap="square" rtlCol="0">
            <a:spAutoFit/>
          </a:bodyPr>
          <a:lstStyle/>
          <a:p>
            <a:r>
              <a:rPr lang="en-US" dirty="0">
                <a:solidFill>
                  <a:srgbClr val="404040"/>
                </a:solidFill>
                <a:latin typeface="ScalaSansLF-Regular"/>
                <a:cs typeface="ScalaSansLF-Regular"/>
              </a:rPr>
              <a:t>To add a New Project to 21-03, select “Amend TIP”</a:t>
            </a:r>
          </a:p>
        </p:txBody>
      </p:sp>
      <p:sp>
        <p:nvSpPr>
          <p:cNvPr id="11" name="TextBox 10"/>
          <p:cNvSpPr txBox="1"/>
          <p:nvPr/>
        </p:nvSpPr>
        <p:spPr>
          <a:xfrm>
            <a:off x="862550" y="3730814"/>
            <a:ext cx="6294656" cy="369332"/>
          </a:xfrm>
          <a:prstGeom prst="rect">
            <a:avLst/>
          </a:prstGeom>
          <a:noFill/>
        </p:spPr>
        <p:txBody>
          <a:bodyPr wrap="square" rtlCol="0">
            <a:spAutoFit/>
          </a:bodyPr>
          <a:lstStyle/>
          <a:p>
            <a:r>
              <a:rPr lang="en-US" dirty="0">
                <a:solidFill>
                  <a:srgbClr val="404040"/>
                </a:solidFill>
                <a:latin typeface="ScalaSansLF-Regular"/>
                <a:cs typeface="ScalaSansLF-Regular"/>
              </a:rPr>
              <a:t>On the following page, select “Create New Project”</a:t>
            </a:r>
          </a:p>
        </p:txBody>
      </p:sp>
      <p:sp>
        <p:nvSpPr>
          <p:cNvPr id="7" name="Slide Number Placeholder 6"/>
          <p:cNvSpPr>
            <a:spLocks noGrp="1"/>
          </p:cNvSpPr>
          <p:nvPr>
            <p:ph type="sldNum" sz="quarter" idx="12"/>
          </p:nvPr>
        </p:nvSpPr>
        <p:spPr/>
        <p:txBody>
          <a:bodyPr/>
          <a:lstStyle/>
          <a:p>
            <a:fld id="{59528A67-4EC4-1648-B0C1-6523FDEFFC68}" type="slidenum">
              <a:rPr lang="en-US" smtClean="0"/>
              <a:t>12</a:t>
            </a:fld>
            <a:endParaRPr lang="en-US"/>
          </a:p>
        </p:txBody>
      </p:sp>
    </p:spTree>
    <p:extLst>
      <p:ext uri="{BB962C8B-B14F-4D97-AF65-F5344CB8AC3E}">
        <p14:creationId xmlns:p14="http://schemas.microsoft.com/office/powerpoint/2010/main" val="3690073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1152" y="1313384"/>
            <a:ext cx="6294656" cy="369332"/>
          </a:xfrm>
          <a:prstGeom prst="rect">
            <a:avLst/>
          </a:prstGeom>
          <a:noFill/>
        </p:spPr>
        <p:txBody>
          <a:bodyPr wrap="square" rtlCol="0">
            <a:spAutoFit/>
          </a:bodyPr>
          <a:lstStyle/>
          <a:p>
            <a:r>
              <a:rPr lang="en-US" dirty="0">
                <a:solidFill>
                  <a:srgbClr val="404040"/>
                </a:solidFill>
                <a:latin typeface="ScalaSansLF-Regular"/>
                <a:cs typeface="ScalaSansLF-Regular"/>
              </a:rPr>
              <a:t>Select:   [21-03] Formal 21-03</a:t>
            </a:r>
          </a:p>
        </p:txBody>
      </p:sp>
      <p:sp>
        <p:nvSpPr>
          <p:cNvPr id="2" name="Slide Number Placeholder 1"/>
          <p:cNvSpPr>
            <a:spLocks noGrp="1"/>
          </p:cNvSpPr>
          <p:nvPr>
            <p:ph type="sldNum" sz="quarter" idx="12"/>
          </p:nvPr>
        </p:nvSpPr>
        <p:spPr/>
        <p:txBody>
          <a:bodyPr/>
          <a:lstStyle/>
          <a:p>
            <a:fld id="{59528A67-4EC4-1648-B0C1-6523FDEFFC68}" type="slidenum">
              <a:rPr lang="en-US" smtClean="0"/>
              <a:t>13</a:t>
            </a:fld>
            <a:endParaRPr lang="en-US"/>
          </a:p>
        </p:txBody>
      </p:sp>
      <p:sp>
        <p:nvSpPr>
          <p:cNvPr id="4" name="Title 1">
            <a:extLst>
              <a:ext uri="{FF2B5EF4-FFF2-40B4-BE49-F238E27FC236}">
                <a16:creationId xmlns:a16="http://schemas.microsoft.com/office/drawing/2014/main" id="{D52CF95E-9B22-433A-BA74-62E7B3DFA213}"/>
              </a:ext>
            </a:extLst>
          </p:cNvPr>
          <p:cNvSpPr txBox="1">
            <a:spLocks/>
          </p:cNvSpPr>
          <p:nvPr/>
        </p:nvSpPr>
        <p:spPr>
          <a:xfrm>
            <a:off x="846963" y="244757"/>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ProgramMetro – Adding New Projects</a:t>
            </a:r>
          </a:p>
        </p:txBody>
      </p:sp>
      <p:pic>
        <p:nvPicPr>
          <p:cNvPr id="7" name="Picture 6">
            <a:extLst>
              <a:ext uri="{FF2B5EF4-FFF2-40B4-BE49-F238E27FC236}">
                <a16:creationId xmlns:a16="http://schemas.microsoft.com/office/drawing/2014/main" id="{62112A55-9341-4A84-B337-98D55C2EE1BD}"/>
              </a:ext>
            </a:extLst>
          </p:cNvPr>
          <p:cNvPicPr>
            <a:picLocks noChangeAspect="1"/>
          </p:cNvPicPr>
          <p:nvPr/>
        </p:nvPicPr>
        <p:blipFill>
          <a:blip r:embed="rId2"/>
          <a:stretch>
            <a:fillRect/>
          </a:stretch>
        </p:blipFill>
        <p:spPr>
          <a:xfrm>
            <a:off x="209092" y="2201899"/>
            <a:ext cx="8776507" cy="1648178"/>
          </a:xfrm>
          <a:prstGeom prst="rect">
            <a:avLst/>
          </a:prstGeom>
        </p:spPr>
      </p:pic>
      <p:sp>
        <p:nvSpPr>
          <p:cNvPr id="8" name="Rectangle 7">
            <a:extLst>
              <a:ext uri="{FF2B5EF4-FFF2-40B4-BE49-F238E27FC236}">
                <a16:creationId xmlns:a16="http://schemas.microsoft.com/office/drawing/2014/main" id="{48F0E581-9A8C-4D5C-BDF4-B03BFFB15F91}"/>
              </a:ext>
            </a:extLst>
          </p:cNvPr>
          <p:cNvSpPr/>
          <p:nvPr/>
        </p:nvSpPr>
        <p:spPr>
          <a:xfrm>
            <a:off x="688562" y="3515277"/>
            <a:ext cx="8297037" cy="20147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033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B14567-7D5E-4DAD-8271-25B35B3E599E}"/>
              </a:ext>
            </a:extLst>
          </p:cNvPr>
          <p:cNvPicPr>
            <a:picLocks noChangeAspect="1"/>
          </p:cNvPicPr>
          <p:nvPr/>
        </p:nvPicPr>
        <p:blipFill>
          <a:blip r:embed="rId2"/>
          <a:stretch>
            <a:fillRect/>
          </a:stretch>
        </p:blipFill>
        <p:spPr>
          <a:xfrm>
            <a:off x="952659" y="1697765"/>
            <a:ext cx="6556609" cy="4055927"/>
          </a:xfrm>
          <a:prstGeom prst="rect">
            <a:avLst/>
          </a:prstGeom>
        </p:spPr>
      </p:pic>
      <p:sp>
        <p:nvSpPr>
          <p:cNvPr id="6" name="TextBox 5"/>
          <p:cNvSpPr txBox="1"/>
          <p:nvPr/>
        </p:nvSpPr>
        <p:spPr>
          <a:xfrm>
            <a:off x="877930" y="1246272"/>
            <a:ext cx="6294656" cy="369332"/>
          </a:xfrm>
          <a:prstGeom prst="rect">
            <a:avLst/>
          </a:prstGeom>
          <a:noFill/>
        </p:spPr>
        <p:txBody>
          <a:bodyPr wrap="square" rtlCol="0">
            <a:spAutoFit/>
          </a:bodyPr>
          <a:lstStyle/>
          <a:p>
            <a:r>
              <a:rPr lang="en-US" dirty="0">
                <a:solidFill>
                  <a:srgbClr val="404040"/>
                </a:solidFill>
                <a:latin typeface="ScalaSansLF-Regular"/>
                <a:cs typeface="ScalaSansLF-Regular"/>
              </a:rPr>
              <a:t>After 21-03 is selected, the following screen appears:</a:t>
            </a:r>
          </a:p>
        </p:txBody>
      </p:sp>
      <p:sp>
        <p:nvSpPr>
          <p:cNvPr id="8" name="TextBox 7"/>
          <p:cNvSpPr txBox="1"/>
          <p:nvPr/>
        </p:nvSpPr>
        <p:spPr>
          <a:xfrm>
            <a:off x="2238069" y="5852631"/>
            <a:ext cx="4003340" cy="338554"/>
          </a:xfrm>
          <a:prstGeom prst="rect">
            <a:avLst/>
          </a:prstGeom>
          <a:noFill/>
        </p:spPr>
        <p:txBody>
          <a:bodyPr wrap="square" rtlCol="0">
            <a:spAutoFit/>
          </a:bodyPr>
          <a:lstStyle/>
          <a:p>
            <a:r>
              <a:rPr lang="en-US" sz="1600" dirty="0">
                <a:solidFill>
                  <a:srgbClr val="404040"/>
                </a:solidFill>
                <a:latin typeface="ScalaSansLF-Regular"/>
                <a:cs typeface="ScalaSansLF-Regular"/>
              </a:rPr>
              <a:t>Fill out as much information as possible</a:t>
            </a:r>
          </a:p>
        </p:txBody>
      </p:sp>
      <p:sp>
        <p:nvSpPr>
          <p:cNvPr id="2" name="Slide Number Placeholder 1"/>
          <p:cNvSpPr>
            <a:spLocks noGrp="1"/>
          </p:cNvSpPr>
          <p:nvPr>
            <p:ph type="sldNum" sz="quarter" idx="12"/>
          </p:nvPr>
        </p:nvSpPr>
        <p:spPr/>
        <p:txBody>
          <a:bodyPr/>
          <a:lstStyle/>
          <a:p>
            <a:fld id="{59528A67-4EC4-1648-B0C1-6523FDEFFC68}" type="slidenum">
              <a:rPr lang="en-US" smtClean="0"/>
              <a:t>14</a:t>
            </a:fld>
            <a:endParaRPr lang="en-US"/>
          </a:p>
        </p:txBody>
      </p:sp>
      <p:sp>
        <p:nvSpPr>
          <p:cNvPr id="3" name="Title 1">
            <a:extLst>
              <a:ext uri="{FF2B5EF4-FFF2-40B4-BE49-F238E27FC236}">
                <a16:creationId xmlns:a16="http://schemas.microsoft.com/office/drawing/2014/main" id="{6BDF1FAF-8144-41CC-9EE8-4344CF6BADAC}"/>
              </a:ext>
            </a:extLst>
          </p:cNvPr>
          <p:cNvSpPr txBox="1">
            <a:spLocks/>
          </p:cNvSpPr>
          <p:nvPr/>
        </p:nvSpPr>
        <p:spPr>
          <a:xfrm>
            <a:off x="846963" y="244757"/>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ProgramMetro – Adding New Projects</a:t>
            </a:r>
          </a:p>
        </p:txBody>
      </p:sp>
    </p:spTree>
    <p:extLst>
      <p:ext uri="{BB962C8B-B14F-4D97-AF65-F5344CB8AC3E}">
        <p14:creationId xmlns:p14="http://schemas.microsoft.com/office/powerpoint/2010/main" val="2624376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A3A5E1-798C-4604-B3B6-DABDA3F942E7}"/>
              </a:ext>
            </a:extLst>
          </p:cNvPr>
          <p:cNvPicPr>
            <a:picLocks noChangeAspect="1"/>
          </p:cNvPicPr>
          <p:nvPr/>
        </p:nvPicPr>
        <p:blipFill>
          <a:blip r:embed="rId2"/>
          <a:stretch>
            <a:fillRect/>
          </a:stretch>
        </p:blipFill>
        <p:spPr>
          <a:xfrm>
            <a:off x="987514" y="1320001"/>
            <a:ext cx="6306222" cy="2705926"/>
          </a:xfrm>
          <a:prstGeom prst="rect">
            <a:avLst/>
          </a:prstGeom>
        </p:spPr>
      </p:pic>
      <p:sp>
        <p:nvSpPr>
          <p:cNvPr id="5" name="TextBox 4"/>
          <p:cNvSpPr txBox="1"/>
          <p:nvPr/>
        </p:nvSpPr>
        <p:spPr>
          <a:xfrm>
            <a:off x="945041" y="4280017"/>
            <a:ext cx="6932221" cy="1708160"/>
          </a:xfrm>
          <a:prstGeom prst="rect">
            <a:avLst/>
          </a:prstGeom>
          <a:noFill/>
        </p:spPr>
        <p:txBody>
          <a:bodyPr wrap="square" rtlCol="0">
            <a:spAutoFit/>
          </a:bodyPr>
          <a:lstStyle/>
          <a:p>
            <a:pPr>
              <a:spcAft>
                <a:spcPts val="1200"/>
              </a:spcAft>
            </a:pPr>
            <a:r>
              <a:rPr lang="en-US" sz="1700" dirty="0">
                <a:solidFill>
                  <a:srgbClr val="404040"/>
                </a:solidFill>
                <a:latin typeface="ScalaSansLF-Regular"/>
                <a:cs typeface="ScalaSansLF-Regular"/>
              </a:rPr>
              <a:t>Two options at bottom of page: </a:t>
            </a:r>
            <a:r>
              <a:rPr lang="en-US" sz="1700" u="sng" dirty="0">
                <a:solidFill>
                  <a:srgbClr val="404040"/>
                </a:solidFill>
                <a:latin typeface="ScalaSansLF-Regular"/>
                <a:cs typeface="ScalaSansLF-Regular"/>
              </a:rPr>
              <a:t>SAVE</a:t>
            </a:r>
            <a:r>
              <a:rPr lang="en-US" sz="1700" dirty="0">
                <a:solidFill>
                  <a:srgbClr val="404040"/>
                </a:solidFill>
                <a:latin typeface="ScalaSansLF-Regular"/>
                <a:cs typeface="ScalaSansLF-Regular"/>
              </a:rPr>
              <a:t> and </a:t>
            </a:r>
            <a:r>
              <a:rPr lang="en-US" sz="1700" u="sng" dirty="0">
                <a:solidFill>
                  <a:srgbClr val="404040"/>
                </a:solidFill>
                <a:latin typeface="ScalaSansLF-Regular"/>
                <a:cs typeface="ScalaSansLF-Regular"/>
              </a:rPr>
              <a:t>SUBMIT FOR REVIEW</a:t>
            </a:r>
            <a:r>
              <a:rPr lang="en-US" sz="1700" dirty="0">
                <a:solidFill>
                  <a:srgbClr val="404040"/>
                </a:solidFill>
                <a:latin typeface="ScalaSansLF-Regular"/>
                <a:cs typeface="ScalaSansLF-Regular"/>
              </a:rPr>
              <a:t>.</a:t>
            </a:r>
          </a:p>
          <a:p>
            <a:pPr>
              <a:spcAft>
                <a:spcPts val="1200"/>
              </a:spcAft>
            </a:pPr>
            <a:r>
              <a:rPr lang="en-US" sz="1700" dirty="0">
                <a:solidFill>
                  <a:srgbClr val="C00000"/>
                </a:solidFill>
                <a:latin typeface="ScalaSansLF-Regular"/>
                <a:cs typeface="ScalaSansLF-Regular"/>
              </a:rPr>
              <a:t>SAVE</a:t>
            </a:r>
            <a:r>
              <a:rPr lang="en-US" sz="1700" dirty="0">
                <a:solidFill>
                  <a:srgbClr val="404040"/>
                </a:solidFill>
                <a:latin typeface="ScalaSansLF-Regular"/>
                <a:cs typeface="ScalaSansLF-Regular"/>
              </a:rPr>
              <a:t> = Saves project info for agency to review, update, and submit at a later time.</a:t>
            </a:r>
          </a:p>
          <a:p>
            <a:pPr>
              <a:spcAft>
                <a:spcPts val="1200"/>
              </a:spcAft>
            </a:pPr>
            <a:r>
              <a:rPr lang="en-US" sz="1700" dirty="0">
                <a:solidFill>
                  <a:srgbClr val="C00000"/>
                </a:solidFill>
                <a:latin typeface="ScalaSansLF-Regular"/>
                <a:cs typeface="ScalaSansLF-Regular"/>
              </a:rPr>
              <a:t>SUBMIT FOR REVIEW</a:t>
            </a:r>
            <a:r>
              <a:rPr lang="en-US" sz="1700" dirty="0">
                <a:solidFill>
                  <a:srgbClr val="404040"/>
                </a:solidFill>
                <a:latin typeface="ScalaSansLF-Regular"/>
                <a:cs typeface="ScalaSansLF-Regular"/>
              </a:rPr>
              <a:t> = Project info is complete and ready for Metro’s review.</a:t>
            </a:r>
          </a:p>
        </p:txBody>
      </p:sp>
      <p:sp>
        <p:nvSpPr>
          <p:cNvPr id="2" name="Slide Number Placeholder 1"/>
          <p:cNvSpPr>
            <a:spLocks noGrp="1"/>
          </p:cNvSpPr>
          <p:nvPr>
            <p:ph type="sldNum" sz="quarter" idx="12"/>
          </p:nvPr>
        </p:nvSpPr>
        <p:spPr/>
        <p:txBody>
          <a:bodyPr/>
          <a:lstStyle/>
          <a:p>
            <a:fld id="{59528A67-4EC4-1648-B0C1-6523FDEFFC68}" type="slidenum">
              <a:rPr lang="en-US" smtClean="0"/>
              <a:t>15</a:t>
            </a:fld>
            <a:endParaRPr lang="en-US"/>
          </a:p>
        </p:txBody>
      </p:sp>
      <p:sp>
        <p:nvSpPr>
          <p:cNvPr id="3" name="Title 1">
            <a:extLst>
              <a:ext uri="{FF2B5EF4-FFF2-40B4-BE49-F238E27FC236}">
                <a16:creationId xmlns:a16="http://schemas.microsoft.com/office/drawing/2014/main" id="{9D5DBF4B-C9F2-4CCF-92CB-148CAD47F95D}"/>
              </a:ext>
            </a:extLst>
          </p:cNvPr>
          <p:cNvSpPr txBox="1">
            <a:spLocks/>
          </p:cNvSpPr>
          <p:nvPr/>
        </p:nvSpPr>
        <p:spPr>
          <a:xfrm>
            <a:off x="846963" y="244757"/>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ProgramMetro – Adding New Projects</a:t>
            </a:r>
          </a:p>
        </p:txBody>
      </p:sp>
    </p:spTree>
    <p:extLst>
      <p:ext uri="{BB962C8B-B14F-4D97-AF65-F5344CB8AC3E}">
        <p14:creationId xmlns:p14="http://schemas.microsoft.com/office/powerpoint/2010/main" val="2476762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7929" y="1246272"/>
            <a:ext cx="6714107" cy="369332"/>
          </a:xfrm>
          <a:prstGeom prst="rect">
            <a:avLst/>
          </a:prstGeom>
          <a:noFill/>
        </p:spPr>
        <p:txBody>
          <a:bodyPr wrap="square" rtlCol="0">
            <a:spAutoFit/>
          </a:bodyPr>
          <a:lstStyle/>
          <a:p>
            <a:r>
              <a:rPr lang="en-US" dirty="0">
                <a:solidFill>
                  <a:srgbClr val="404040"/>
                </a:solidFill>
                <a:latin typeface="ScalaSansLF-Regular"/>
                <a:cs typeface="ScalaSansLF-Regular"/>
              </a:rPr>
              <a:t>Error messages will appear if fields are not populated correctly</a:t>
            </a:r>
          </a:p>
        </p:txBody>
      </p:sp>
      <p:pic>
        <p:nvPicPr>
          <p:cNvPr id="6" name="Picture 5">
            <a:extLst>
              <a:ext uri="{FF2B5EF4-FFF2-40B4-BE49-F238E27FC236}">
                <a16:creationId xmlns:a16="http://schemas.microsoft.com/office/drawing/2014/main" id="{ABBDCD11-D428-4489-B2F2-B336FF9B0A29}"/>
              </a:ext>
            </a:extLst>
          </p:cNvPr>
          <p:cNvPicPr>
            <a:picLocks noChangeAspect="1"/>
          </p:cNvPicPr>
          <p:nvPr/>
        </p:nvPicPr>
        <p:blipFill>
          <a:blip r:embed="rId2"/>
          <a:stretch>
            <a:fillRect/>
          </a:stretch>
        </p:blipFill>
        <p:spPr>
          <a:xfrm>
            <a:off x="961157" y="1716703"/>
            <a:ext cx="7604003" cy="3962643"/>
          </a:xfrm>
          <a:prstGeom prst="rect">
            <a:avLst/>
          </a:prstGeom>
        </p:spPr>
      </p:pic>
      <p:sp>
        <p:nvSpPr>
          <p:cNvPr id="2" name="Slide Number Placeholder 1"/>
          <p:cNvSpPr>
            <a:spLocks noGrp="1"/>
          </p:cNvSpPr>
          <p:nvPr>
            <p:ph type="sldNum" sz="quarter" idx="12"/>
          </p:nvPr>
        </p:nvSpPr>
        <p:spPr/>
        <p:txBody>
          <a:bodyPr/>
          <a:lstStyle/>
          <a:p>
            <a:fld id="{59528A67-4EC4-1648-B0C1-6523FDEFFC68}" type="slidenum">
              <a:rPr lang="en-US" smtClean="0"/>
              <a:t>16</a:t>
            </a:fld>
            <a:endParaRPr lang="en-US"/>
          </a:p>
        </p:txBody>
      </p:sp>
      <p:sp>
        <p:nvSpPr>
          <p:cNvPr id="3" name="Title 1">
            <a:extLst>
              <a:ext uri="{FF2B5EF4-FFF2-40B4-BE49-F238E27FC236}">
                <a16:creationId xmlns:a16="http://schemas.microsoft.com/office/drawing/2014/main" id="{7E1E93BC-6DB5-4CF9-87D3-8B1EF50400D2}"/>
              </a:ext>
            </a:extLst>
          </p:cNvPr>
          <p:cNvSpPr txBox="1">
            <a:spLocks/>
          </p:cNvSpPr>
          <p:nvPr/>
        </p:nvSpPr>
        <p:spPr>
          <a:xfrm>
            <a:off x="846963" y="244757"/>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ProgramMetro – Adding New Projects</a:t>
            </a:r>
          </a:p>
        </p:txBody>
      </p:sp>
    </p:spTree>
    <p:extLst>
      <p:ext uri="{BB962C8B-B14F-4D97-AF65-F5344CB8AC3E}">
        <p14:creationId xmlns:p14="http://schemas.microsoft.com/office/powerpoint/2010/main" val="3702008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46963" y="244757"/>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New Project Checklist</a:t>
            </a:r>
          </a:p>
        </p:txBody>
      </p:sp>
      <p:sp>
        <p:nvSpPr>
          <p:cNvPr id="5" name="TextBox 4"/>
          <p:cNvSpPr txBox="1"/>
          <p:nvPr/>
        </p:nvSpPr>
        <p:spPr>
          <a:xfrm>
            <a:off x="852557" y="1062828"/>
            <a:ext cx="7577974" cy="4401205"/>
          </a:xfrm>
          <a:prstGeom prst="rect">
            <a:avLst/>
          </a:prstGeom>
          <a:noFill/>
        </p:spPr>
        <p:txBody>
          <a:bodyPr wrap="square" rtlCol="0">
            <a:spAutoFit/>
          </a:bodyPr>
          <a:lstStyle/>
          <a:p>
            <a:r>
              <a:rPr lang="en-US" sz="2000" b="1" dirty="0">
                <a:solidFill>
                  <a:srgbClr val="404040"/>
                </a:solidFill>
                <a:latin typeface="ScalaSansLF-Regular"/>
                <a:cs typeface="ScalaSansLF-Regular"/>
              </a:rPr>
              <a:t>Project Information</a:t>
            </a:r>
          </a:p>
          <a:p>
            <a:pPr marL="342900" indent="-342900">
              <a:buFont typeface="Arial" panose="020B0604020202020204" pitchFamily="34" charset="0"/>
              <a:buChar char="•"/>
            </a:pPr>
            <a:r>
              <a:rPr lang="en-US" sz="2000" dirty="0">
                <a:solidFill>
                  <a:srgbClr val="404040"/>
                </a:solidFill>
                <a:latin typeface="ScalaSansLF-Regular"/>
                <a:cs typeface="ScalaSansLF-Regular"/>
              </a:rPr>
              <a:t>Clearly indicate scope in project description field</a:t>
            </a:r>
          </a:p>
          <a:p>
            <a:pPr marL="342900" indent="-342900">
              <a:buFont typeface="Arial" panose="020B0604020202020204" pitchFamily="34" charset="0"/>
              <a:buChar char="•"/>
            </a:pPr>
            <a:r>
              <a:rPr lang="en-US" sz="2000" dirty="0">
                <a:solidFill>
                  <a:srgbClr val="404040"/>
                </a:solidFill>
                <a:latin typeface="ScalaSansLF-Regular"/>
                <a:cs typeface="ScalaSansLF-Regular"/>
              </a:rPr>
              <a:t>Provide accurate project limits and attach location map(s)</a:t>
            </a:r>
          </a:p>
          <a:p>
            <a:pPr marL="342900" indent="-342900">
              <a:buFont typeface="Arial" panose="020B0604020202020204" pitchFamily="34" charset="0"/>
              <a:buChar char="•"/>
            </a:pPr>
            <a:r>
              <a:rPr lang="en-US" sz="2000" dirty="0">
                <a:solidFill>
                  <a:srgbClr val="404040"/>
                </a:solidFill>
                <a:latin typeface="ScalaSansLF-Regular"/>
                <a:cs typeface="ScalaSansLF-Regular"/>
              </a:rPr>
              <a:t>Upload project funding justification (funding awards, Board reports, etc.)</a:t>
            </a:r>
          </a:p>
          <a:p>
            <a:pPr marL="342900" indent="-342900">
              <a:buFont typeface="Arial" panose="020B0604020202020204" pitchFamily="34" charset="0"/>
              <a:buChar char="•"/>
            </a:pPr>
            <a:r>
              <a:rPr lang="en-US" sz="2000" dirty="0">
                <a:solidFill>
                  <a:srgbClr val="404040"/>
                </a:solidFill>
                <a:latin typeface="ScalaSansLF-Regular"/>
                <a:cs typeface="ScalaSansLF-Regular"/>
              </a:rPr>
              <a:t>NOTE: Electric bus purchases and chargers should be programmed as different projects</a:t>
            </a:r>
          </a:p>
          <a:p>
            <a:pPr marL="342900" indent="-342900">
              <a:buFont typeface="Arial" panose="020B0604020202020204" pitchFamily="34" charset="0"/>
              <a:buChar char="•"/>
            </a:pPr>
            <a:endParaRPr lang="en-US" sz="2000" dirty="0">
              <a:solidFill>
                <a:srgbClr val="404040"/>
              </a:solidFill>
              <a:latin typeface="ScalaSansLF-Regular"/>
              <a:cs typeface="ScalaSansLF-Regular"/>
            </a:endParaRPr>
          </a:p>
          <a:p>
            <a:r>
              <a:rPr lang="en-US" sz="2000" b="1" dirty="0">
                <a:solidFill>
                  <a:srgbClr val="404040"/>
                </a:solidFill>
                <a:latin typeface="ScalaSansLF-Regular"/>
                <a:cs typeface="ScalaSansLF-Regular"/>
              </a:rPr>
              <a:t>Programming</a:t>
            </a:r>
          </a:p>
          <a:p>
            <a:pPr marL="342900" indent="-342900">
              <a:buFont typeface="Arial" panose="020B0604020202020204" pitchFamily="34" charset="0"/>
              <a:buChar char="•"/>
            </a:pPr>
            <a:r>
              <a:rPr lang="en-US" sz="2000" dirty="0">
                <a:solidFill>
                  <a:srgbClr val="404040"/>
                </a:solidFill>
                <a:latin typeface="ScalaSansLF-Regular"/>
                <a:cs typeface="ScalaSansLF-Regular"/>
              </a:rPr>
              <a:t>Program funds for years of obligation</a:t>
            </a:r>
          </a:p>
          <a:p>
            <a:pPr marL="342900" indent="-342900">
              <a:buFont typeface="Arial" panose="020B0604020202020204" pitchFamily="34" charset="0"/>
              <a:buChar char="•"/>
            </a:pPr>
            <a:r>
              <a:rPr lang="en-US" sz="2000" dirty="0">
                <a:solidFill>
                  <a:srgbClr val="404040"/>
                </a:solidFill>
                <a:latin typeface="ScalaSansLF-Regular"/>
                <a:cs typeface="ScalaSansLF-Regular"/>
              </a:rPr>
              <a:t>Programming dollars are in thousands, not actual amount</a:t>
            </a:r>
          </a:p>
          <a:p>
            <a:pPr marL="342900" indent="-342900">
              <a:buFont typeface="Arial" panose="020B0604020202020204" pitchFamily="34" charset="0"/>
              <a:buChar char="•"/>
            </a:pPr>
            <a:r>
              <a:rPr lang="en-US" sz="2000" dirty="0">
                <a:solidFill>
                  <a:srgbClr val="404040"/>
                </a:solidFill>
                <a:latin typeface="ScalaSansLF-Regular"/>
                <a:cs typeface="ScalaSansLF-Regular"/>
              </a:rPr>
              <a:t>Project phases and amounts must match support document</a:t>
            </a:r>
          </a:p>
          <a:p>
            <a:pPr marL="342900" indent="-342900">
              <a:buFont typeface="Arial" panose="020B0604020202020204" pitchFamily="34" charset="0"/>
              <a:buChar char="•"/>
            </a:pPr>
            <a:r>
              <a:rPr lang="en-US" sz="2000" dirty="0">
                <a:solidFill>
                  <a:srgbClr val="404040"/>
                </a:solidFill>
                <a:latin typeface="ScalaSansLF-Regular"/>
                <a:cs typeface="ScalaSansLF-Regular"/>
              </a:rPr>
              <a:t>Make sure to program local matching funds, including Toll Credits/TDC</a:t>
            </a:r>
          </a:p>
        </p:txBody>
      </p:sp>
      <p:sp>
        <p:nvSpPr>
          <p:cNvPr id="2" name="Slide Number Placeholder 1"/>
          <p:cNvSpPr>
            <a:spLocks noGrp="1"/>
          </p:cNvSpPr>
          <p:nvPr>
            <p:ph type="sldNum" sz="quarter" idx="12"/>
          </p:nvPr>
        </p:nvSpPr>
        <p:spPr/>
        <p:txBody>
          <a:bodyPr/>
          <a:lstStyle/>
          <a:p>
            <a:fld id="{59528A67-4EC4-1648-B0C1-6523FDEFFC68}" type="slidenum">
              <a:rPr lang="en-US" smtClean="0"/>
              <a:t>17</a:t>
            </a:fld>
            <a:endParaRPr lang="en-US"/>
          </a:p>
        </p:txBody>
      </p:sp>
    </p:spTree>
    <p:extLst>
      <p:ext uri="{BB962C8B-B14F-4D97-AF65-F5344CB8AC3E}">
        <p14:creationId xmlns:p14="http://schemas.microsoft.com/office/powerpoint/2010/main" val="2662287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46963" y="244757"/>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New Project Checklist</a:t>
            </a:r>
          </a:p>
        </p:txBody>
      </p:sp>
      <p:sp>
        <p:nvSpPr>
          <p:cNvPr id="4" name="TextBox 3"/>
          <p:cNvSpPr txBox="1"/>
          <p:nvPr/>
        </p:nvSpPr>
        <p:spPr>
          <a:xfrm>
            <a:off x="852557" y="1163496"/>
            <a:ext cx="7577974" cy="2862322"/>
          </a:xfrm>
          <a:prstGeom prst="rect">
            <a:avLst/>
          </a:prstGeom>
          <a:noFill/>
        </p:spPr>
        <p:txBody>
          <a:bodyPr wrap="square" rtlCol="0">
            <a:spAutoFit/>
          </a:bodyPr>
          <a:lstStyle/>
          <a:p>
            <a:r>
              <a:rPr lang="en-US" sz="2000" b="1" dirty="0">
                <a:solidFill>
                  <a:srgbClr val="404040"/>
                </a:solidFill>
                <a:latin typeface="ScalaSansLF-Regular"/>
                <a:cs typeface="ScalaSansLF-Regular"/>
              </a:rPr>
              <a:t>Project Schedule</a:t>
            </a:r>
          </a:p>
          <a:p>
            <a:pPr marL="342900" indent="-342900">
              <a:buFont typeface="Arial" panose="020B0604020202020204" pitchFamily="34" charset="0"/>
              <a:buChar char="•"/>
            </a:pPr>
            <a:r>
              <a:rPr lang="en-US" sz="2000" dirty="0">
                <a:solidFill>
                  <a:srgbClr val="404040"/>
                </a:solidFill>
                <a:latin typeface="ScalaSansLF-Regular"/>
                <a:cs typeface="ScalaSansLF-Regular"/>
              </a:rPr>
              <a:t>Project completion date cannot be earlier than programming date</a:t>
            </a:r>
          </a:p>
          <a:p>
            <a:pPr marL="342900" indent="-342900">
              <a:buFont typeface="Arial" panose="020B0604020202020204" pitchFamily="34" charset="0"/>
              <a:buChar char="•"/>
            </a:pPr>
            <a:endParaRPr lang="en-US" sz="2000" dirty="0">
              <a:solidFill>
                <a:srgbClr val="404040"/>
              </a:solidFill>
              <a:latin typeface="ScalaSansLF-Regular"/>
              <a:cs typeface="ScalaSansLF-Regular"/>
            </a:endParaRPr>
          </a:p>
          <a:p>
            <a:r>
              <a:rPr lang="en-US" sz="2000" b="1" dirty="0">
                <a:solidFill>
                  <a:srgbClr val="404040"/>
                </a:solidFill>
                <a:latin typeface="ScalaSansLF-Regular"/>
                <a:cs typeface="ScalaSansLF-Regular"/>
              </a:rPr>
              <a:t>Toll Credits/Transportation Development Credits</a:t>
            </a:r>
          </a:p>
          <a:p>
            <a:pPr marL="342900" indent="-342900">
              <a:buFont typeface="Arial" panose="020B0604020202020204" pitchFamily="34" charset="0"/>
              <a:buChar char="•"/>
            </a:pPr>
            <a:r>
              <a:rPr lang="en-US" sz="2000" dirty="0">
                <a:solidFill>
                  <a:srgbClr val="404040"/>
                </a:solidFill>
                <a:latin typeface="ScalaSansLF-Regular"/>
                <a:cs typeface="ScalaSansLF-Regular"/>
              </a:rPr>
              <a:t>Allows federal funds to be used up to 100% of project cost</a:t>
            </a:r>
          </a:p>
          <a:p>
            <a:pPr marL="342900" indent="-342900">
              <a:buFont typeface="Arial" panose="020B0604020202020204" pitchFamily="34" charset="0"/>
              <a:buChar char="•"/>
            </a:pPr>
            <a:r>
              <a:rPr lang="en-US" sz="2000" dirty="0">
                <a:solidFill>
                  <a:srgbClr val="404040"/>
                </a:solidFill>
                <a:latin typeface="ScalaSansLF-Regular"/>
                <a:cs typeface="ScalaSansLF-Regular"/>
              </a:rPr>
              <a:t>Not an actual source of funding (not cash)</a:t>
            </a:r>
          </a:p>
          <a:p>
            <a:pPr marL="342900" indent="-342900">
              <a:buFont typeface="Arial" panose="020B0604020202020204" pitchFamily="34" charset="0"/>
              <a:buChar char="•"/>
            </a:pPr>
            <a:r>
              <a:rPr lang="en-US" sz="2000" dirty="0">
                <a:solidFill>
                  <a:srgbClr val="404040"/>
                </a:solidFill>
                <a:latin typeface="ScalaSansLF-Regular"/>
                <a:cs typeface="ScalaSansLF-Regular"/>
              </a:rPr>
              <a:t>FHWA projects: Toll Credits (TC)</a:t>
            </a:r>
          </a:p>
          <a:p>
            <a:pPr marL="342900" indent="-342900">
              <a:buFont typeface="Arial" panose="020B0604020202020204" pitchFamily="34" charset="0"/>
              <a:buChar char="•"/>
            </a:pPr>
            <a:r>
              <a:rPr lang="en-US" sz="2000" dirty="0">
                <a:solidFill>
                  <a:srgbClr val="404040"/>
                </a:solidFill>
                <a:latin typeface="ScalaSansLF-Regular"/>
                <a:cs typeface="ScalaSansLF-Regular"/>
              </a:rPr>
              <a:t>FTA projects: Transportation Development Credits (TDC)</a:t>
            </a: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36019" b="32557"/>
          <a:stretch/>
        </p:blipFill>
        <p:spPr bwMode="auto">
          <a:xfrm>
            <a:off x="982800" y="4219199"/>
            <a:ext cx="6667573" cy="947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59528A67-4EC4-1648-B0C1-6523FDEFFC68}" type="slidenum">
              <a:rPr lang="en-US" smtClean="0"/>
              <a:t>18</a:t>
            </a:fld>
            <a:endParaRPr lang="en-US"/>
          </a:p>
        </p:txBody>
      </p:sp>
    </p:spTree>
    <p:extLst>
      <p:ext uri="{BB962C8B-B14F-4D97-AF65-F5344CB8AC3E}">
        <p14:creationId xmlns:p14="http://schemas.microsoft.com/office/powerpoint/2010/main" val="2299358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46963" y="244757"/>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Obligation Plan</a:t>
            </a:r>
          </a:p>
        </p:txBody>
      </p:sp>
      <p:sp>
        <p:nvSpPr>
          <p:cNvPr id="2" name="Slide Number Placeholder 1"/>
          <p:cNvSpPr>
            <a:spLocks noGrp="1"/>
          </p:cNvSpPr>
          <p:nvPr>
            <p:ph type="sldNum" sz="quarter" idx="12"/>
          </p:nvPr>
        </p:nvSpPr>
        <p:spPr/>
        <p:txBody>
          <a:bodyPr/>
          <a:lstStyle/>
          <a:p>
            <a:fld id="{59528A67-4EC4-1648-B0C1-6523FDEFFC68}" type="slidenum">
              <a:rPr lang="en-US" smtClean="0"/>
              <a:t>19</a:t>
            </a:fld>
            <a:endParaRPr lang="en-US"/>
          </a:p>
        </p:txBody>
      </p:sp>
    </p:spTree>
    <p:extLst>
      <p:ext uri="{BB962C8B-B14F-4D97-AF65-F5344CB8AC3E}">
        <p14:creationId xmlns:p14="http://schemas.microsoft.com/office/powerpoint/2010/main" val="386453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7256" y="1828230"/>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000" cap="all" dirty="0">
              <a:solidFill>
                <a:srgbClr val="0068B6"/>
              </a:solidFill>
              <a:latin typeface="ScalaSansLF-Bold"/>
              <a:cs typeface="ScalaSansLF-Bold"/>
            </a:endParaRPr>
          </a:p>
        </p:txBody>
      </p:sp>
      <p:sp>
        <p:nvSpPr>
          <p:cNvPr id="3" name="Slide Number Placeholder 2"/>
          <p:cNvSpPr>
            <a:spLocks noGrp="1"/>
          </p:cNvSpPr>
          <p:nvPr>
            <p:ph type="sldNum" sz="quarter" idx="12"/>
          </p:nvPr>
        </p:nvSpPr>
        <p:spPr/>
        <p:txBody>
          <a:bodyPr/>
          <a:lstStyle/>
          <a:p>
            <a:fld id="{59528A67-4EC4-1648-B0C1-6523FDEFFC68}" type="slidenum">
              <a:rPr lang="en-US" smtClean="0"/>
              <a:t>2</a:t>
            </a:fld>
            <a:endParaRPr lang="en-US"/>
          </a:p>
        </p:txBody>
      </p:sp>
      <p:sp>
        <p:nvSpPr>
          <p:cNvPr id="8" name="TextBox 7"/>
          <p:cNvSpPr txBox="1"/>
          <p:nvPr/>
        </p:nvSpPr>
        <p:spPr>
          <a:xfrm>
            <a:off x="815624" y="1224544"/>
            <a:ext cx="7645192" cy="3293209"/>
          </a:xfrm>
          <a:prstGeom prst="rect">
            <a:avLst/>
          </a:prstGeom>
          <a:noFill/>
        </p:spPr>
        <p:txBody>
          <a:bodyPr wrap="square" rtlCol="0">
            <a:spAutoFit/>
          </a:bodyPr>
          <a:lstStyle/>
          <a:p>
            <a:pPr marL="457200" indent="-457200">
              <a:spcAft>
                <a:spcPts val="1200"/>
              </a:spcAft>
              <a:buAutoNum type="arabicParenR"/>
            </a:pPr>
            <a:r>
              <a:rPr lang="en-US" sz="2400" dirty="0">
                <a:latin typeface="Arial" panose="020B0604020202020204" pitchFamily="34" charset="0"/>
                <a:cs typeface="Arial" panose="020B0604020202020204" pitchFamily="34" charset="0"/>
              </a:rPr>
              <a:t>Federal Transportation Improvement Program (FTIP) Overview &amp; Updates</a:t>
            </a:r>
          </a:p>
          <a:p>
            <a:pPr marL="457200" indent="-457200">
              <a:spcAft>
                <a:spcPts val="1200"/>
              </a:spcAft>
              <a:buAutoNum type="arabicParenR"/>
            </a:pPr>
            <a:r>
              <a:rPr lang="en-US" sz="2400" dirty="0">
                <a:latin typeface="Arial" panose="020B0604020202020204" pitchFamily="34" charset="0"/>
                <a:cs typeface="Arial" panose="020B0604020202020204" pitchFamily="34" charset="0"/>
              </a:rPr>
              <a:t>How to enter a new project in the FTIP on </a:t>
            </a:r>
            <a:r>
              <a:rPr lang="en-US" sz="2400" dirty="0" err="1">
                <a:latin typeface="Arial" panose="020B0604020202020204" pitchFamily="34" charset="0"/>
                <a:cs typeface="Arial" panose="020B0604020202020204" pitchFamily="34" charset="0"/>
              </a:rPr>
              <a:t>ProgramMetro</a:t>
            </a:r>
            <a:endParaRPr lang="en-US" sz="2400" dirty="0">
              <a:latin typeface="Arial" panose="020B0604020202020204" pitchFamily="34" charset="0"/>
              <a:cs typeface="Arial" panose="020B0604020202020204" pitchFamily="34" charset="0"/>
            </a:endParaRPr>
          </a:p>
          <a:p>
            <a:pPr marL="457200" indent="-457200">
              <a:spcAft>
                <a:spcPts val="1200"/>
              </a:spcAft>
              <a:buAutoNum type="arabicParenR"/>
            </a:pPr>
            <a:r>
              <a:rPr lang="en-US" sz="2400" dirty="0">
                <a:latin typeface="Arial" panose="020B0604020202020204" pitchFamily="34" charset="0"/>
                <a:cs typeface="Arial" panose="020B0604020202020204" pitchFamily="34" charset="0"/>
              </a:rPr>
              <a:t>Obligation Plan</a:t>
            </a:r>
          </a:p>
          <a:p>
            <a:pPr marL="800100" lvl="1" indent="-342900">
              <a:spcAft>
                <a:spcPts val="1200"/>
              </a:spcAft>
              <a:buFontTx/>
              <a:buChar char="-"/>
            </a:pPr>
            <a:endParaRPr lang="en-US" sz="2400" dirty="0">
              <a:latin typeface="Arial" panose="020B0604020202020204" pitchFamily="34" charset="0"/>
              <a:cs typeface="Arial" panose="020B0604020202020204" pitchFamily="34" charset="0"/>
            </a:endParaRPr>
          </a:p>
          <a:p>
            <a:pPr marL="457200" indent="-457200">
              <a:spcAft>
                <a:spcPts val="1200"/>
              </a:spcAft>
              <a:buAutoNum type="arabicParenR"/>
            </a:pPr>
            <a:endParaRPr lang="en-US" sz="2400" dirty="0">
              <a:latin typeface="Arial" panose="020B0604020202020204" pitchFamily="34" charset="0"/>
              <a:cs typeface="Arial" panose="020B0604020202020204" pitchFamily="34" charset="0"/>
            </a:endParaRPr>
          </a:p>
        </p:txBody>
      </p:sp>
      <p:sp>
        <p:nvSpPr>
          <p:cNvPr id="9" name="Title 1"/>
          <p:cNvSpPr txBox="1">
            <a:spLocks/>
          </p:cNvSpPr>
          <p:nvPr/>
        </p:nvSpPr>
        <p:spPr>
          <a:xfrm>
            <a:off x="749683" y="198148"/>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000" b="1" dirty="0">
              <a:solidFill>
                <a:srgbClr val="0068B6"/>
              </a:solidFill>
              <a:latin typeface="ScalaSansLF-Bold"/>
              <a:cs typeface="ScalaSansLF-Bold"/>
            </a:endParaRPr>
          </a:p>
        </p:txBody>
      </p:sp>
      <p:sp>
        <p:nvSpPr>
          <p:cNvPr id="10" name="Title 1"/>
          <p:cNvSpPr txBox="1">
            <a:spLocks/>
          </p:cNvSpPr>
          <p:nvPr/>
        </p:nvSpPr>
        <p:spPr>
          <a:xfrm>
            <a:off x="815624" y="294656"/>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Overview</a:t>
            </a:r>
          </a:p>
        </p:txBody>
      </p:sp>
    </p:spTree>
    <p:extLst>
      <p:ext uri="{BB962C8B-B14F-4D97-AF65-F5344CB8AC3E}">
        <p14:creationId xmlns:p14="http://schemas.microsoft.com/office/powerpoint/2010/main" val="3722306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46963" y="244757"/>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Obligation Plan</a:t>
            </a:r>
          </a:p>
        </p:txBody>
      </p:sp>
      <p:sp>
        <p:nvSpPr>
          <p:cNvPr id="5" name="TextBox 4"/>
          <p:cNvSpPr txBox="1"/>
          <p:nvPr/>
        </p:nvSpPr>
        <p:spPr>
          <a:xfrm>
            <a:off x="852557" y="1062828"/>
            <a:ext cx="7577974" cy="2862322"/>
          </a:xfrm>
          <a:prstGeom prst="rect">
            <a:avLst/>
          </a:prstGeom>
          <a:noFill/>
        </p:spPr>
        <p:txBody>
          <a:bodyPr wrap="square" rtlCol="0">
            <a:spAutoFit/>
          </a:bodyPr>
          <a:lstStyle/>
          <a:p>
            <a:r>
              <a:rPr lang="en-US" sz="2000" b="1" dirty="0">
                <a:solidFill>
                  <a:srgbClr val="404040"/>
                </a:solidFill>
                <a:latin typeface="ScalaSansLF-Regular"/>
                <a:cs typeface="ScalaSansLF-Regular"/>
              </a:rPr>
              <a:t>An annual federally required document that local agencies submit to CTCs</a:t>
            </a:r>
          </a:p>
          <a:p>
            <a:endParaRPr lang="en-US" sz="2000" b="1" dirty="0">
              <a:solidFill>
                <a:srgbClr val="404040"/>
              </a:solidFill>
              <a:latin typeface="ScalaSansLF-Regular"/>
              <a:cs typeface="ScalaSansLF-Regular"/>
            </a:endParaRPr>
          </a:p>
          <a:p>
            <a:r>
              <a:rPr lang="en-US" sz="2000" b="1" dirty="0">
                <a:solidFill>
                  <a:srgbClr val="404040"/>
                </a:solidFill>
                <a:latin typeface="ScalaSansLF-Regular"/>
                <a:cs typeface="ScalaSansLF-Regular"/>
              </a:rPr>
              <a:t>List of projects that plan to obligate specific federal funds via an excel sheet from February 1</a:t>
            </a:r>
            <a:r>
              <a:rPr lang="en-US" sz="2000" b="1" baseline="30000" dirty="0">
                <a:solidFill>
                  <a:srgbClr val="404040"/>
                </a:solidFill>
                <a:latin typeface="ScalaSansLF-Regular"/>
                <a:cs typeface="ScalaSansLF-Regular"/>
              </a:rPr>
              <a:t>st</a:t>
            </a:r>
            <a:r>
              <a:rPr lang="en-US" sz="2000" b="1" dirty="0">
                <a:solidFill>
                  <a:srgbClr val="404040"/>
                </a:solidFill>
                <a:latin typeface="ScalaSansLF-Regular"/>
                <a:cs typeface="ScalaSansLF-Regular"/>
              </a:rPr>
              <a:t>, 2021 to September 30</a:t>
            </a:r>
            <a:r>
              <a:rPr lang="en-US" sz="2000" b="1" baseline="30000" dirty="0">
                <a:solidFill>
                  <a:srgbClr val="404040"/>
                </a:solidFill>
                <a:latin typeface="ScalaSansLF-Regular"/>
                <a:cs typeface="ScalaSansLF-Regular"/>
              </a:rPr>
              <a:t>th</a:t>
            </a:r>
            <a:r>
              <a:rPr lang="en-US" sz="2000" b="1" dirty="0">
                <a:solidFill>
                  <a:srgbClr val="404040"/>
                </a:solidFill>
                <a:latin typeface="ScalaSansLF-Regular"/>
                <a:cs typeface="ScalaSansLF-Regular"/>
              </a:rPr>
              <a:t>, 2021 (FFY20/21)</a:t>
            </a:r>
          </a:p>
          <a:p>
            <a:endParaRPr lang="en-US" sz="2000" b="1" dirty="0">
              <a:solidFill>
                <a:srgbClr val="404040"/>
              </a:solidFill>
              <a:latin typeface="ScalaSansLF-Regular"/>
              <a:cs typeface="ScalaSansLF-Regular"/>
            </a:endParaRPr>
          </a:p>
          <a:p>
            <a:r>
              <a:rPr lang="en-US" sz="2000" b="1" dirty="0">
                <a:solidFill>
                  <a:srgbClr val="404040"/>
                </a:solidFill>
                <a:latin typeface="ScalaSansLF-Regular"/>
                <a:cs typeface="ScalaSansLF-Regular"/>
              </a:rPr>
              <a:t>Due to Metro February 28</a:t>
            </a:r>
            <a:r>
              <a:rPr lang="en-US" sz="2000" b="1" baseline="30000" dirty="0">
                <a:solidFill>
                  <a:srgbClr val="404040"/>
                </a:solidFill>
                <a:latin typeface="ScalaSansLF-Regular"/>
                <a:cs typeface="ScalaSansLF-Regular"/>
              </a:rPr>
              <a:t>th</a:t>
            </a:r>
            <a:r>
              <a:rPr lang="en-US" sz="2000" b="1" dirty="0">
                <a:solidFill>
                  <a:srgbClr val="404040"/>
                </a:solidFill>
                <a:latin typeface="ScalaSansLF-Regular"/>
                <a:cs typeface="ScalaSansLF-Regular"/>
              </a:rPr>
              <a:t>, 2021 </a:t>
            </a:r>
          </a:p>
          <a:p>
            <a:endParaRPr lang="en-US" sz="2000" b="1" dirty="0">
              <a:solidFill>
                <a:srgbClr val="404040"/>
              </a:solidFill>
              <a:latin typeface="ScalaSansLF-Regular"/>
              <a:cs typeface="ScalaSansLF-Regular"/>
            </a:endParaRPr>
          </a:p>
          <a:p>
            <a:r>
              <a:rPr lang="en-US" sz="2000" b="1" dirty="0">
                <a:solidFill>
                  <a:srgbClr val="404040"/>
                </a:solidFill>
                <a:latin typeface="ScalaSansLF-Regular"/>
                <a:cs typeface="ScalaSansLF-Regular"/>
              </a:rPr>
              <a:t>Obligation Plan Memo sent out by Nick Zhao &amp; Yerandy Pacheco </a:t>
            </a:r>
          </a:p>
        </p:txBody>
      </p:sp>
      <p:sp>
        <p:nvSpPr>
          <p:cNvPr id="2" name="Slide Number Placeholder 1"/>
          <p:cNvSpPr>
            <a:spLocks noGrp="1"/>
          </p:cNvSpPr>
          <p:nvPr>
            <p:ph type="sldNum" sz="quarter" idx="12"/>
          </p:nvPr>
        </p:nvSpPr>
        <p:spPr/>
        <p:txBody>
          <a:bodyPr/>
          <a:lstStyle/>
          <a:p>
            <a:fld id="{59528A67-4EC4-1648-B0C1-6523FDEFFC68}" type="slidenum">
              <a:rPr lang="en-US" smtClean="0"/>
              <a:t>20</a:t>
            </a:fld>
            <a:endParaRPr lang="en-US"/>
          </a:p>
        </p:txBody>
      </p:sp>
    </p:spTree>
    <p:extLst>
      <p:ext uri="{BB962C8B-B14F-4D97-AF65-F5344CB8AC3E}">
        <p14:creationId xmlns:p14="http://schemas.microsoft.com/office/powerpoint/2010/main" val="3256111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46963" y="244757"/>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Obligation Plan</a:t>
            </a:r>
          </a:p>
        </p:txBody>
      </p:sp>
      <p:sp>
        <p:nvSpPr>
          <p:cNvPr id="5" name="TextBox 4"/>
          <p:cNvSpPr txBox="1"/>
          <p:nvPr/>
        </p:nvSpPr>
        <p:spPr>
          <a:xfrm>
            <a:off x="911505" y="980932"/>
            <a:ext cx="7577974" cy="5632311"/>
          </a:xfrm>
          <a:prstGeom prst="rect">
            <a:avLst/>
          </a:prstGeom>
          <a:noFill/>
        </p:spPr>
        <p:txBody>
          <a:bodyPr wrap="square" rtlCol="0">
            <a:spAutoFit/>
          </a:bodyPr>
          <a:lstStyle/>
          <a:p>
            <a:r>
              <a:rPr lang="en-US" sz="2000" b="1" dirty="0">
                <a:solidFill>
                  <a:srgbClr val="404040"/>
                </a:solidFill>
                <a:latin typeface="ScalaSansLF-Regular"/>
                <a:cs typeface="ScalaSansLF-Regular"/>
              </a:rPr>
              <a:t>Projects funded by the following federal funds:</a:t>
            </a:r>
          </a:p>
          <a:p>
            <a:r>
              <a:rPr lang="en-US" sz="2000" b="1" dirty="0">
                <a:solidFill>
                  <a:srgbClr val="404040"/>
                </a:solidFill>
                <a:latin typeface="ScalaSansLF-Regular"/>
                <a:cs typeface="ScalaSansLF-Regular"/>
              </a:rPr>
              <a:t>	1) STBGP</a:t>
            </a:r>
          </a:p>
          <a:p>
            <a:r>
              <a:rPr lang="en-US" sz="2000" b="1" dirty="0">
                <a:solidFill>
                  <a:srgbClr val="404040"/>
                </a:solidFill>
                <a:latin typeface="ScalaSansLF-Regular"/>
                <a:cs typeface="ScalaSansLF-Regular"/>
              </a:rPr>
              <a:t>		</a:t>
            </a:r>
            <a:r>
              <a:rPr lang="en-US" sz="2000" b="1" dirty="0" err="1">
                <a:solidFill>
                  <a:srgbClr val="404040"/>
                </a:solidFill>
                <a:latin typeface="ScalaSansLF-Regular"/>
                <a:cs typeface="ScalaSansLF-Regular"/>
              </a:rPr>
              <a:t>i</a:t>
            </a:r>
            <a:r>
              <a:rPr lang="en-US" sz="2000" b="1" dirty="0">
                <a:solidFill>
                  <a:srgbClr val="404040"/>
                </a:solidFill>
                <a:latin typeface="ScalaSansLF-Regular"/>
                <a:cs typeface="ScalaSansLF-Regular"/>
              </a:rPr>
              <a:t>) RSTP</a:t>
            </a:r>
          </a:p>
          <a:p>
            <a:r>
              <a:rPr lang="en-US" sz="2000" b="1" dirty="0">
                <a:solidFill>
                  <a:srgbClr val="404040"/>
                </a:solidFill>
                <a:latin typeface="ScalaSansLF-Regular"/>
                <a:cs typeface="ScalaSansLF-Regular"/>
              </a:rPr>
              <a:t>		ii) STP-L</a:t>
            </a:r>
          </a:p>
          <a:p>
            <a:r>
              <a:rPr lang="en-US" sz="2000" b="1" dirty="0">
                <a:solidFill>
                  <a:srgbClr val="404040"/>
                </a:solidFill>
                <a:latin typeface="ScalaSansLF-Regular"/>
                <a:cs typeface="ScalaSansLF-Regular"/>
              </a:rPr>
              <a:t>	2) CMAQ</a:t>
            </a:r>
          </a:p>
          <a:p>
            <a:r>
              <a:rPr lang="en-US" sz="2000" b="1" dirty="0">
                <a:solidFill>
                  <a:srgbClr val="404040"/>
                </a:solidFill>
                <a:latin typeface="ScalaSansLF-Regular"/>
                <a:cs typeface="ScalaSansLF-Regular"/>
              </a:rPr>
              <a:t>	3) HBP</a:t>
            </a:r>
          </a:p>
          <a:p>
            <a:r>
              <a:rPr lang="en-US" sz="2000" b="1" dirty="0">
                <a:solidFill>
                  <a:srgbClr val="404040"/>
                </a:solidFill>
                <a:latin typeface="ScalaSansLF-Regular"/>
                <a:cs typeface="ScalaSansLF-Regular"/>
              </a:rPr>
              <a:t>	4) HSIP</a:t>
            </a:r>
          </a:p>
          <a:p>
            <a:r>
              <a:rPr lang="en-US" sz="2000" b="1" dirty="0">
                <a:solidFill>
                  <a:srgbClr val="404040"/>
                </a:solidFill>
                <a:latin typeface="ScalaSansLF-Regular"/>
                <a:cs typeface="ScalaSansLF-Regular"/>
              </a:rPr>
              <a:t>	5) SRTS</a:t>
            </a:r>
          </a:p>
          <a:p>
            <a:endParaRPr lang="en-US" sz="2000" b="1" dirty="0">
              <a:solidFill>
                <a:srgbClr val="404040"/>
              </a:solidFill>
              <a:latin typeface="ScalaSansLF-Regular"/>
              <a:cs typeface="ScalaSansLF-Regular"/>
            </a:endParaRPr>
          </a:p>
          <a:p>
            <a:r>
              <a:rPr lang="en-US" sz="2000" b="1" dirty="0">
                <a:solidFill>
                  <a:srgbClr val="404040"/>
                </a:solidFill>
                <a:latin typeface="ScalaSansLF-Regular"/>
                <a:cs typeface="ScalaSansLF-Regular"/>
              </a:rPr>
              <a:t>This year’s Obligation Plan does not require ATP and STIP (included in previous years)</a:t>
            </a:r>
          </a:p>
          <a:p>
            <a:endParaRPr lang="en-US" sz="2000" b="1" dirty="0">
              <a:solidFill>
                <a:srgbClr val="404040"/>
              </a:solidFill>
              <a:latin typeface="ScalaSansLF-Regular"/>
              <a:cs typeface="ScalaSansLF-Regular"/>
            </a:endParaRPr>
          </a:p>
          <a:p>
            <a:r>
              <a:rPr lang="en-US" sz="2000" b="1" dirty="0">
                <a:solidFill>
                  <a:srgbClr val="404040"/>
                </a:solidFill>
                <a:latin typeface="ScalaSansLF-Regular"/>
                <a:cs typeface="ScalaSansLF-Regular"/>
              </a:rPr>
              <a:t>List should NOT contain projects without any of the five funds above and do NOT plan on obligating this year</a:t>
            </a:r>
          </a:p>
          <a:p>
            <a:endParaRPr lang="en-US" sz="2000" b="1" dirty="0">
              <a:solidFill>
                <a:srgbClr val="404040"/>
              </a:solidFill>
              <a:latin typeface="ScalaSansLF-Regular"/>
              <a:cs typeface="ScalaSansLF-Regular"/>
            </a:endParaRPr>
          </a:p>
          <a:p>
            <a:r>
              <a:rPr lang="en-US" sz="2000" b="1" dirty="0">
                <a:solidFill>
                  <a:srgbClr val="404040"/>
                </a:solidFill>
                <a:latin typeface="ScalaSansLF-Regular"/>
                <a:cs typeface="ScalaSansLF-Regular"/>
              </a:rPr>
              <a:t>Certification Letter to be signed by agency &amp; returned to Metro</a:t>
            </a:r>
          </a:p>
          <a:p>
            <a:r>
              <a:rPr lang="en-US" sz="2000" b="1" dirty="0">
                <a:solidFill>
                  <a:srgbClr val="404040"/>
                </a:solidFill>
                <a:latin typeface="ScalaSansLF-Regular"/>
                <a:cs typeface="ScalaSansLF-Regular"/>
              </a:rPr>
              <a:t> </a:t>
            </a:r>
          </a:p>
          <a:p>
            <a:endParaRPr lang="en-US" sz="2000" b="1" dirty="0">
              <a:solidFill>
                <a:srgbClr val="404040"/>
              </a:solidFill>
              <a:latin typeface="ScalaSansLF-Regular"/>
              <a:cs typeface="ScalaSansLF-Regular"/>
            </a:endParaRPr>
          </a:p>
        </p:txBody>
      </p:sp>
      <p:sp>
        <p:nvSpPr>
          <p:cNvPr id="2" name="Slide Number Placeholder 1"/>
          <p:cNvSpPr>
            <a:spLocks noGrp="1"/>
          </p:cNvSpPr>
          <p:nvPr>
            <p:ph type="sldNum" sz="quarter" idx="12"/>
          </p:nvPr>
        </p:nvSpPr>
        <p:spPr/>
        <p:txBody>
          <a:bodyPr/>
          <a:lstStyle/>
          <a:p>
            <a:fld id="{59528A67-4EC4-1648-B0C1-6523FDEFFC68}" type="slidenum">
              <a:rPr lang="en-US" smtClean="0"/>
              <a:t>21</a:t>
            </a:fld>
            <a:endParaRPr lang="en-US"/>
          </a:p>
        </p:txBody>
      </p:sp>
    </p:spTree>
    <p:extLst>
      <p:ext uri="{BB962C8B-B14F-4D97-AF65-F5344CB8AC3E}">
        <p14:creationId xmlns:p14="http://schemas.microsoft.com/office/powerpoint/2010/main" val="2548159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28A67-4EC4-1648-B0C1-6523FDEFFC68}" type="slidenum">
              <a:rPr lang="en-US" smtClean="0"/>
              <a:t>22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92588899"/>
              </p:ext>
            </p:extLst>
          </p:nvPr>
        </p:nvGraphicFramePr>
        <p:xfrm>
          <a:off x="702792" y="1483414"/>
          <a:ext cx="7753311" cy="2560320"/>
        </p:xfrm>
        <a:graphic>
          <a:graphicData uri="http://schemas.openxmlformats.org/drawingml/2006/table">
            <a:tbl>
              <a:tblPr firstRow="1" bandRow="1">
                <a:tableStyleId>{5C22544A-7EE6-4342-B048-85BDC9FD1C3A}</a:tableStyleId>
              </a:tblPr>
              <a:tblGrid>
                <a:gridCol w="1766577">
                  <a:extLst>
                    <a:ext uri="{9D8B030D-6E8A-4147-A177-3AD203B41FA5}">
                      <a16:colId xmlns:a16="http://schemas.microsoft.com/office/drawing/2014/main" val="20000"/>
                    </a:ext>
                  </a:extLst>
                </a:gridCol>
                <a:gridCol w="2320745">
                  <a:extLst>
                    <a:ext uri="{9D8B030D-6E8A-4147-A177-3AD203B41FA5}">
                      <a16:colId xmlns:a16="http://schemas.microsoft.com/office/drawing/2014/main" val="20001"/>
                    </a:ext>
                  </a:extLst>
                </a:gridCol>
                <a:gridCol w="1451295">
                  <a:extLst>
                    <a:ext uri="{9D8B030D-6E8A-4147-A177-3AD203B41FA5}">
                      <a16:colId xmlns:a16="http://schemas.microsoft.com/office/drawing/2014/main" val="20002"/>
                    </a:ext>
                  </a:extLst>
                </a:gridCol>
                <a:gridCol w="2214694">
                  <a:extLst>
                    <a:ext uri="{9D8B030D-6E8A-4147-A177-3AD203B41FA5}">
                      <a16:colId xmlns:a16="http://schemas.microsoft.com/office/drawing/2014/main" val="20003"/>
                    </a:ext>
                  </a:extLst>
                </a:gridCol>
              </a:tblGrid>
              <a:tr h="0">
                <a:tc>
                  <a:txBody>
                    <a:bodyPr/>
                    <a:lstStyle/>
                    <a:p>
                      <a:pPr algn="ctr"/>
                      <a:r>
                        <a:rPr lang="en-US" sz="1600" dirty="0"/>
                        <a:t>NAME</a:t>
                      </a:r>
                    </a:p>
                  </a:txBody>
                  <a:tcPr/>
                </a:tc>
                <a:tc>
                  <a:txBody>
                    <a:bodyPr/>
                    <a:lstStyle/>
                    <a:p>
                      <a:pPr algn="ctr"/>
                      <a:r>
                        <a:rPr lang="en-US" sz="1600" dirty="0"/>
                        <a:t>TITLE</a:t>
                      </a:r>
                    </a:p>
                  </a:txBody>
                  <a:tcPr/>
                </a:tc>
                <a:tc>
                  <a:txBody>
                    <a:bodyPr/>
                    <a:lstStyle/>
                    <a:p>
                      <a:pPr algn="ctr"/>
                      <a:r>
                        <a:rPr lang="en-US" sz="1600" dirty="0"/>
                        <a:t>PHONE</a:t>
                      </a:r>
                    </a:p>
                  </a:txBody>
                  <a:tcPr/>
                </a:tc>
                <a:tc>
                  <a:txBody>
                    <a:bodyPr/>
                    <a:lstStyle/>
                    <a:p>
                      <a:pPr algn="ctr"/>
                      <a:r>
                        <a:rPr lang="en-US" sz="1600" dirty="0"/>
                        <a:t>EMAIL</a:t>
                      </a:r>
                    </a:p>
                  </a:txBody>
                  <a:tcPr/>
                </a:tc>
                <a:extLst>
                  <a:ext uri="{0D108BD9-81ED-4DB2-BD59-A6C34878D82A}">
                    <a16:rowId xmlns:a16="http://schemas.microsoft.com/office/drawing/2014/main" val="10000"/>
                  </a:ext>
                </a:extLst>
              </a:tr>
              <a:tr h="370840">
                <a:tc>
                  <a:txBody>
                    <a:bodyPr/>
                    <a:lstStyle/>
                    <a:p>
                      <a:r>
                        <a:rPr lang="en-US" sz="1600" dirty="0">
                          <a:solidFill>
                            <a:srgbClr val="404040"/>
                          </a:solidFill>
                        </a:rPr>
                        <a:t>Ashad Hamideh</a:t>
                      </a:r>
                    </a:p>
                  </a:txBody>
                  <a:tcPr/>
                </a:tc>
                <a:tc>
                  <a:txBody>
                    <a:bodyPr/>
                    <a:lstStyle/>
                    <a:p>
                      <a:r>
                        <a:rPr lang="en-US" sz="1600" dirty="0">
                          <a:solidFill>
                            <a:srgbClr val="404040"/>
                          </a:solidFill>
                        </a:rPr>
                        <a:t>Senior Director</a:t>
                      </a:r>
                    </a:p>
                  </a:txBody>
                  <a:tcPr/>
                </a:tc>
                <a:tc>
                  <a:txBody>
                    <a:bodyPr/>
                    <a:lstStyle/>
                    <a:p>
                      <a:pPr algn="ctr"/>
                      <a:r>
                        <a:rPr lang="en-US" sz="1600" dirty="0">
                          <a:solidFill>
                            <a:srgbClr val="404040"/>
                          </a:solidFill>
                        </a:rPr>
                        <a:t>(213) 922-5539</a:t>
                      </a:r>
                    </a:p>
                  </a:txBody>
                  <a:tcPr/>
                </a:tc>
                <a:tc>
                  <a:txBody>
                    <a:bodyPr/>
                    <a:lstStyle/>
                    <a:p>
                      <a:pPr algn="r"/>
                      <a:r>
                        <a:rPr lang="en-US" sz="1600" dirty="0">
                          <a:solidFill>
                            <a:srgbClr val="4F81BD"/>
                          </a:solidFill>
                          <a:hlinkClick r:id="rId2"/>
                        </a:rPr>
                        <a:t>HamidehA@metro.net</a:t>
                      </a:r>
                      <a:endParaRPr lang="en-US" sz="1600" dirty="0">
                        <a:solidFill>
                          <a:srgbClr val="4F81BD"/>
                        </a:solidFill>
                      </a:endParaRPr>
                    </a:p>
                  </a:txBody>
                  <a:tcPr/>
                </a:tc>
                <a:extLst>
                  <a:ext uri="{0D108BD9-81ED-4DB2-BD59-A6C34878D82A}">
                    <a16:rowId xmlns:a16="http://schemas.microsoft.com/office/drawing/2014/main" val="10001"/>
                  </a:ext>
                </a:extLst>
              </a:tr>
              <a:tr h="370840">
                <a:tc>
                  <a:txBody>
                    <a:bodyPr/>
                    <a:lstStyle/>
                    <a:p>
                      <a:r>
                        <a:rPr lang="en-US" sz="1600" dirty="0">
                          <a:solidFill>
                            <a:srgbClr val="404040"/>
                          </a:solidFill>
                        </a:rPr>
                        <a:t>Nancy Marroquin</a:t>
                      </a:r>
                    </a:p>
                  </a:txBody>
                  <a:tcPr/>
                </a:tc>
                <a:tc>
                  <a:txBody>
                    <a:bodyPr/>
                    <a:lstStyle/>
                    <a:p>
                      <a:r>
                        <a:rPr lang="en-US" sz="1600" dirty="0">
                          <a:solidFill>
                            <a:srgbClr val="404040"/>
                          </a:solidFill>
                        </a:rPr>
                        <a:t>Senior</a:t>
                      </a:r>
                      <a:r>
                        <a:rPr lang="en-US" sz="1600" baseline="0" dirty="0">
                          <a:solidFill>
                            <a:srgbClr val="404040"/>
                          </a:solidFill>
                        </a:rPr>
                        <a:t> Manager</a:t>
                      </a:r>
                      <a:endParaRPr lang="en-US" sz="1600" dirty="0">
                        <a:solidFill>
                          <a:srgbClr val="404040"/>
                        </a:solidFill>
                      </a:endParaRPr>
                    </a:p>
                  </a:txBody>
                  <a:tcPr/>
                </a:tc>
                <a:tc>
                  <a:txBody>
                    <a:bodyPr/>
                    <a:lstStyle/>
                    <a:p>
                      <a:pPr algn="ctr"/>
                      <a:r>
                        <a:rPr lang="en-US" sz="1600" dirty="0">
                          <a:solidFill>
                            <a:srgbClr val="404040"/>
                          </a:solidFill>
                        </a:rPr>
                        <a:t>(213) 418-3086</a:t>
                      </a:r>
                    </a:p>
                  </a:txBody>
                  <a:tcPr/>
                </a:tc>
                <a:tc>
                  <a:txBody>
                    <a:bodyPr/>
                    <a:lstStyle/>
                    <a:p>
                      <a:pPr algn="r"/>
                      <a:r>
                        <a:rPr lang="en-US" sz="1600" dirty="0">
                          <a:solidFill>
                            <a:srgbClr val="4F81BD"/>
                          </a:solidFill>
                          <a:hlinkClick r:id="rId3"/>
                        </a:rPr>
                        <a:t>MarroquinN@metro.net</a:t>
                      </a:r>
                      <a:endParaRPr lang="en-US" sz="1600" dirty="0">
                        <a:solidFill>
                          <a:srgbClr val="4F81BD"/>
                        </a:solidFill>
                      </a:endParaRPr>
                    </a:p>
                  </a:txBody>
                  <a:tcPr/>
                </a:tc>
                <a:extLst>
                  <a:ext uri="{0D108BD9-81ED-4DB2-BD59-A6C34878D82A}">
                    <a16:rowId xmlns:a16="http://schemas.microsoft.com/office/drawing/2014/main" val="10002"/>
                  </a:ext>
                </a:extLst>
              </a:tr>
              <a:tr h="370840">
                <a:tc>
                  <a:txBody>
                    <a:bodyPr/>
                    <a:lstStyle/>
                    <a:p>
                      <a:r>
                        <a:rPr lang="en-US" sz="1600" dirty="0">
                          <a:solidFill>
                            <a:srgbClr val="404040"/>
                          </a:solidFill>
                        </a:rPr>
                        <a:t>Michael Richmai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404040"/>
                          </a:solidFill>
                        </a:rPr>
                        <a:t>Senior</a:t>
                      </a:r>
                      <a:r>
                        <a:rPr lang="en-US" sz="1600" baseline="0" dirty="0">
                          <a:solidFill>
                            <a:srgbClr val="404040"/>
                          </a:solidFill>
                        </a:rPr>
                        <a:t> Manager</a:t>
                      </a:r>
                      <a:endParaRPr lang="en-US" sz="1600" dirty="0">
                        <a:solidFill>
                          <a:srgbClr val="404040"/>
                        </a:solidFill>
                      </a:endParaRPr>
                    </a:p>
                  </a:txBody>
                  <a:tcPr/>
                </a:tc>
                <a:tc>
                  <a:txBody>
                    <a:bodyPr/>
                    <a:lstStyle/>
                    <a:p>
                      <a:pPr algn="ctr"/>
                      <a:r>
                        <a:rPr lang="en-US" sz="1600" dirty="0">
                          <a:solidFill>
                            <a:srgbClr val="404040"/>
                          </a:solidFill>
                        </a:rPr>
                        <a:t>(213) 922-2558</a:t>
                      </a:r>
                    </a:p>
                  </a:txBody>
                  <a:tcPr/>
                </a:tc>
                <a:tc>
                  <a:txBody>
                    <a:bodyPr/>
                    <a:lstStyle/>
                    <a:p>
                      <a:pPr algn="r"/>
                      <a:r>
                        <a:rPr lang="en-US" sz="1600" dirty="0">
                          <a:solidFill>
                            <a:srgbClr val="4F81BD"/>
                          </a:solidFill>
                          <a:hlinkClick r:id="rId4"/>
                        </a:rPr>
                        <a:t>RichmaiM@metro.net</a:t>
                      </a:r>
                      <a:endParaRPr lang="en-US" sz="1600" dirty="0">
                        <a:solidFill>
                          <a:srgbClr val="4F81BD"/>
                        </a:solidFill>
                      </a:endParaRPr>
                    </a:p>
                  </a:txBody>
                  <a:tcPr/>
                </a:tc>
                <a:extLst>
                  <a:ext uri="{0D108BD9-81ED-4DB2-BD59-A6C34878D82A}">
                    <a16:rowId xmlns:a16="http://schemas.microsoft.com/office/drawing/2014/main" val="10003"/>
                  </a:ext>
                </a:extLst>
              </a:tr>
              <a:tr h="370840">
                <a:tc>
                  <a:txBody>
                    <a:bodyPr/>
                    <a:lstStyle/>
                    <a:p>
                      <a:r>
                        <a:rPr lang="en-US" sz="1600" dirty="0">
                          <a:solidFill>
                            <a:srgbClr val="404040"/>
                          </a:solidFill>
                        </a:rPr>
                        <a:t>James Simpson</a:t>
                      </a:r>
                    </a:p>
                  </a:txBody>
                  <a:tcPr/>
                </a:tc>
                <a:tc>
                  <a:txBody>
                    <a:bodyPr/>
                    <a:lstStyle/>
                    <a:p>
                      <a:r>
                        <a:rPr lang="en-US" sz="1600" dirty="0">
                          <a:solidFill>
                            <a:srgbClr val="404040"/>
                          </a:solidFill>
                        </a:rPr>
                        <a:t>Transportation Planner</a:t>
                      </a:r>
                    </a:p>
                  </a:txBody>
                  <a:tcPr/>
                </a:tc>
                <a:tc>
                  <a:txBody>
                    <a:bodyPr/>
                    <a:lstStyle/>
                    <a:p>
                      <a:pPr algn="ctr"/>
                      <a:r>
                        <a:rPr lang="en-US" sz="1600" dirty="0">
                          <a:solidFill>
                            <a:srgbClr val="404040"/>
                          </a:solidFill>
                        </a:rPr>
                        <a:t>(213) 922-2923</a:t>
                      </a:r>
                    </a:p>
                  </a:txBody>
                  <a:tcPr/>
                </a:tc>
                <a:tc>
                  <a:txBody>
                    <a:bodyPr/>
                    <a:lstStyle/>
                    <a:p>
                      <a:pPr algn="r"/>
                      <a:r>
                        <a:rPr lang="en-US" sz="1600" dirty="0">
                          <a:solidFill>
                            <a:srgbClr val="4F81BD"/>
                          </a:solidFill>
                          <a:hlinkClick r:id="rId5"/>
                        </a:rPr>
                        <a:t>SimpsonJa@metro.net</a:t>
                      </a:r>
                      <a:endParaRPr lang="en-US" sz="1600" dirty="0">
                        <a:solidFill>
                          <a:srgbClr val="4F81BD"/>
                        </a:solidFill>
                      </a:endParaRPr>
                    </a:p>
                  </a:txBody>
                  <a:tcPr/>
                </a:tc>
                <a:extLst>
                  <a:ext uri="{0D108BD9-81ED-4DB2-BD59-A6C34878D82A}">
                    <a16:rowId xmlns:a16="http://schemas.microsoft.com/office/drawing/2014/main" val="10004"/>
                  </a:ext>
                </a:extLst>
              </a:tr>
              <a:tr h="370840">
                <a:tc>
                  <a:txBody>
                    <a:bodyPr/>
                    <a:lstStyle/>
                    <a:p>
                      <a:r>
                        <a:rPr lang="en-US" sz="1600" dirty="0">
                          <a:solidFill>
                            <a:srgbClr val="404040"/>
                          </a:solidFill>
                        </a:rPr>
                        <a:t>Nick Zhao</a:t>
                      </a:r>
                    </a:p>
                  </a:txBody>
                  <a:tcPr/>
                </a:tc>
                <a:tc>
                  <a:txBody>
                    <a:bodyPr/>
                    <a:lstStyle/>
                    <a:p>
                      <a:r>
                        <a:rPr lang="en-US" sz="1600" dirty="0">
                          <a:solidFill>
                            <a:srgbClr val="404040"/>
                          </a:solidFill>
                        </a:rPr>
                        <a:t>Transportation Associate I</a:t>
                      </a:r>
                    </a:p>
                  </a:txBody>
                  <a:tcPr/>
                </a:tc>
                <a:tc>
                  <a:txBody>
                    <a:bodyPr/>
                    <a:lstStyle/>
                    <a:p>
                      <a:pPr algn="ctr"/>
                      <a:r>
                        <a:rPr lang="en-US" sz="1600" dirty="0">
                          <a:solidFill>
                            <a:srgbClr val="404040"/>
                          </a:solidFill>
                        </a:rPr>
                        <a:t>(213)</a:t>
                      </a:r>
                      <a:r>
                        <a:rPr lang="en-US" sz="1600" baseline="0" dirty="0">
                          <a:solidFill>
                            <a:srgbClr val="404040"/>
                          </a:solidFill>
                        </a:rPr>
                        <a:t> 922-2069</a:t>
                      </a:r>
                      <a:endParaRPr lang="en-US" sz="1600" dirty="0">
                        <a:solidFill>
                          <a:srgbClr val="404040"/>
                        </a:solidFill>
                      </a:endParaRPr>
                    </a:p>
                  </a:txBody>
                  <a:tcPr/>
                </a:tc>
                <a:tc>
                  <a:txBody>
                    <a:bodyPr/>
                    <a:lstStyle/>
                    <a:p>
                      <a:pPr algn="r"/>
                      <a:r>
                        <a:rPr lang="en-US" sz="1600" dirty="0">
                          <a:solidFill>
                            <a:srgbClr val="4F81BD"/>
                          </a:solidFill>
                          <a:hlinkClick r:id="rId6"/>
                        </a:rPr>
                        <a:t>ZhaoJi@metro.net</a:t>
                      </a:r>
                      <a:endParaRPr lang="en-US" sz="1600" dirty="0">
                        <a:solidFill>
                          <a:srgbClr val="4F81BD"/>
                        </a:solidFill>
                      </a:endParaRPr>
                    </a:p>
                  </a:txBody>
                  <a:tcPr/>
                </a:tc>
                <a:extLst>
                  <a:ext uri="{0D108BD9-81ED-4DB2-BD59-A6C34878D82A}">
                    <a16:rowId xmlns:a16="http://schemas.microsoft.com/office/drawing/2014/main" val="10005"/>
                  </a:ext>
                </a:extLst>
              </a:tr>
              <a:tr h="370840">
                <a:tc>
                  <a:txBody>
                    <a:bodyPr/>
                    <a:lstStyle/>
                    <a:p>
                      <a:r>
                        <a:rPr lang="en-US" sz="1600" dirty="0">
                          <a:solidFill>
                            <a:srgbClr val="404040"/>
                          </a:solidFill>
                        </a:rPr>
                        <a:t>Yerandy</a:t>
                      </a:r>
                      <a:r>
                        <a:rPr lang="en-US" sz="1600" baseline="0" dirty="0">
                          <a:solidFill>
                            <a:srgbClr val="404040"/>
                          </a:solidFill>
                        </a:rPr>
                        <a:t> Pacheco</a:t>
                      </a:r>
                      <a:endParaRPr lang="en-US" sz="1600" dirty="0">
                        <a:solidFill>
                          <a:srgbClr val="404040"/>
                        </a:solidFill>
                      </a:endParaRPr>
                    </a:p>
                  </a:txBody>
                  <a:tcPr/>
                </a:tc>
                <a:tc>
                  <a:txBody>
                    <a:bodyPr/>
                    <a:lstStyle/>
                    <a:p>
                      <a:r>
                        <a:rPr lang="en-US" sz="1600" dirty="0">
                          <a:solidFill>
                            <a:srgbClr val="404040"/>
                          </a:solidFill>
                        </a:rPr>
                        <a:t>Administrative Intern</a:t>
                      </a:r>
                    </a:p>
                  </a:txBody>
                  <a:tcPr/>
                </a:tc>
                <a:tc>
                  <a:txBody>
                    <a:bodyPr/>
                    <a:lstStyle/>
                    <a:p>
                      <a:pPr algn="ctr"/>
                      <a:r>
                        <a:rPr lang="en-US" sz="1600" dirty="0">
                          <a:solidFill>
                            <a:srgbClr val="404040"/>
                          </a:solidFill>
                        </a:rPr>
                        <a:t>(213) 922-7478</a:t>
                      </a:r>
                    </a:p>
                  </a:txBody>
                  <a:tcPr/>
                </a:tc>
                <a:tc>
                  <a:txBody>
                    <a:bodyPr/>
                    <a:lstStyle/>
                    <a:p>
                      <a:pPr algn="r"/>
                      <a:r>
                        <a:rPr lang="en-US" sz="1600" dirty="0">
                          <a:solidFill>
                            <a:srgbClr val="4F81BD"/>
                          </a:solidFill>
                          <a:hlinkClick r:id="rId7"/>
                        </a:rPr>
                        <a:t>PachecoY@metro.net</a:t>
                      </a:r>
                      <a:endParaRPr lang="en-US" sz="1600" dirty="0">
                        <a:solidFill>
                          <a:srgbClr val="4F81BD"/>
                        </a:solidFill>
                      </a:endParaRPr>
                    </a:p>
                  </a:txBody>
                  <a:tcPr/>
                </a:tc>
                <a:extLst>
                  <a:ext uri="{0D108BD9-81ED-4DB2-BD59-A6C34878D82A}">
                    <a16:rowId xmlns:a16="http://schemas.microsoft.com/office/drawing/2014/main" val="10007"/>
                  </a:ext>
                </a:extLst>
              </a:tr>
            </a:tbl>
          </a:graphicData>
        </a:graphic>
      </p:graphicFrame>
      <p:sp>
        <p:nvSpPr>
          <p:cNvPr id="8" name="Title 1"/>
          <p:cNvSpPr txBox="1">
            <a:spLocks/>
          </p:cNvSpPr>
          <p:nvPr/>
        </p:nvSpPr>
        <p:spPr>
          <a:xfrm>
            <a:off x="817776" y="275969"/>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Metro Contacts</a:t>
            </a:r>
          </a:p>
        </p:txBody>
      </p:sp>
    </p:spTree>
    <p:extLst>
      <p:ext uri="{BB962C8B-B14F-4D97-AF65-F5344CB8AC3E}">
        <p14:creationId xmlns:p14="http://schemas.microsoft.com/office/powerpoint/2010/main" val="2017718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70054" y="213970"/>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500" b="1" dirty="0">
                <a:solidFill>
                  <a:srgbClr val="0068B6"/>
                </a:solidFill>
                <a:latin typeface="ScalaSansLF-Bold"/>
                <a:cs typeface="ScalaSansLF-Bold"/>
              </a:rPr>
              <a:t>Thank you</a:t>
            </a:r>
          </a:p>
        </p:txBody>
      </p:sp>
      <p:sp>
        <p:nvSpPr>
          <p:cNvPr id="2" name="Slide Number Placeholder 1"/>
          <p:cNvSpPr>
            <a:spLocks noGrp="1"/>
          </p:cNvSpPr>
          <p:nvPr>
            <p:ph type="sldNum" sz="quarter" idx="12"/>
          </p:nvPr>
        </p:nvSpPr>
        <p:spPr/>
        <p:txBody>
          <a:bodyPr/>
          <a:lstStyle/>
          <a:p>
            <a:fld id="{59528A67-4EC4-1648-B0C1-6523FDEFFC68}" type="slidenum">
              <a:rPr lang="en-US" smtClean="0"/>
              <a:t>23</a:t>
            </a:fld>
            <a:endParaRPr lang="en-US"/>
          </a:p>
        </p:txBody>
      </p:sp>
    </p:spTree>
    <p:extLst>
      <p:ext uri="{BB962C8B-B14F-4D97-AF65-F5344CB8AC3E}">
        <p14:creationId xmlns:p14="http://schemas.microsoft.com/office/powerpoint/2010/main" val="209467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7256" y="1828230"/>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000" cap="all" dirty="0">
              <a:solidFill>
                <a:srgbClr val="0068B6"/>
              </a:solidFill>
              <a:latin typeface="ScalaSansLF-Bold"/>
              <a:cs typeface="ScalaSansLF-Bold"/>
            </a:endParaRPr>
          </a:p>
        </p:txBody>
      </p:sp>
      <p:sp>
        <p:nvSpPr>
          <p:cNvPr id="3" name="Slide Number Placeholder 2"/>
          <p:cNvSpPr>
            <a:spLocks noGrp="1"/>
          </p:cNvSpPr>
          <p:nvPr>
            <p:ph type="sldNum" sz="quarter" idx="12"/>
          </p:nvPr>
        </p:nvSpPr>
        <p:spPr/>
        <p:txBody>
          <a:bodyPr/>
          <a:lstStyle/>
          <a:p>
            <a:fld id="{59528A67-4EC4-1648-B0C1-6523FDEFFC68}" type="slidenum">
              <a:rPr lang="en-US" smtClean="0"/>
              <a:t>3</a:t>
            </a:fld>
            <a:endParaRPr lang="en-US"/>
          </a:p>
        </p:txBody>
      </p:sp>
      <p:sp>
        <p:nvSpPr>
          <p:cNvPr id="8" name="TextBox 7"/>
          <p:cNvSpPr txBox="1"/>
          <p:nvPr/>
        </p:nvSpPr>
        <p:spPr>
          <a:xfrm>
            <a:off x="815624" y="1224544"/>
            <a:ext cx="7645192" cy="344709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u="sng" dirty="0">
                <a:latin typeface="Arial" panose="020B0604020202020204" pitchFamily="34" charset="0"/>
                <a:cs typeface="Arial" panose="020B0604020202020204" pitchFamily="34" charset="0"/>
              </a:rPr>
              <a:t>Federally required</a:t>
            </a:r>
            <a:r>
              <a:rPr lang="en-US" sz="2400" dirty="0">
                <a:latin typeface="Arial" panose="020B0604020202020204" pitchFamily="34" charset="0"/>
                <a:cs typeface="Arial" panose="020B0604020202020204" pitchFamily="34" charset="0"/>
              </a:rPr>
              <a:t> programming document</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Receive environmental approval and permits</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Obtain FTA and FHWA grant approval (discretionary formula)</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Access (“Obligated”) federal funds</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Achieve on-time project delivery</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Get reimbursed for eligible expenses</a:t>
            </a:r>
          </a:p>
        </p:txBody>
      </p:sp>
      <p:sp>
        <p:nvSpPr>
          <p:cNvPr id="9" name="Title 1"/>
          <p:cNvSpPr txBox="1">
            <a:spLocks/>
          </p:cNvSpPr>
          <p:nvPr/>
        </p:nvSpPr>
        <p:spPr>
          <a:xfrm>
            <a:off x="749683" y="198148"/>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000" b="1" dirty="0">
              <a:solidFill>
                <a:srgbClr val="0068B6"/>
              </a:solidFill>
              <a:latin typeface="ScalaSansLF-Bold"/>
              <a:cs typeface="ScalaSansLF-Bold"/>
            </a:endParaRPr>
          </a:p>
        </p:txBody>
      </p:sp>
      <p:sp>
        <p:nvSpPr>
          <p:cNvPr id="10" name="Title 1"/>
          <p:cNvSpPr txBox="1">
            <a:spLocks/>
          </p:cNvSpPr>
          <p:nvPr/>
        </p:nvSpPr>
        <p:spPr>
          <a:xfrm>
            <a:off x="815624" y="294656"/>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What is the FTIP?</a:t>
            </a:r>
          </a:p>
        </p:txBody>
      </p:sp>
    </p:spTree>
    <p:extLst>
      <p:ext uri="{BB962C8B-B14F-4D97-AF65-F5344CB8AC3E}">
        <p14:creationId xmlns:p14="http://schemas.microsoft.com/office/powerpoint/2010/main" val="215562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84277786"/>
              </p:ext>
            </p:extLst>
          </p:nvPr>
        </p:nvGraphicFramePr>
        <p:xfrm>
          <a:off x="754182" y="1334297"/>
          <a:ext cx="7635635" cy="4424680"/>
        </p:xfrm>
        <a:graphic>
          <a:graphicData uri="http://schemas.openxmlformats.org/drawingml/2006/table">
            <a:tbl>
              <a:tblPr firstRow="1" bandRow="1">
                <a:tableStyleId>{5C22544A-7EE6-4342-B048-85BDC9FD1C3A}</a:tableStyleId>
              </a:tblPr>
              <a:tblGrid>
                <a:gridCol w="1171895">
                  <a:extLst>
                    <a:ext uri="{9D8B030D-6E8A-4147-A177-3AD203B41FA5}">
                      <a16:colId xmlns:a16="http://schemas.microsoft.com/office/drawing/2014/main" val="20000"/>
                    </a:ext>
                  </a:extLst>
                </a:gridCol>
                <a:gridCol w="3430454">
                  <a:extLst>
                    <a:ext uri="{9D8B030D-6E8A-4147-A177-3AD203B41FA5}">
                      <a16:colId xmlns:a16="http://schemas.microsoft.com/office/drawing/2014/main" val="20001"/>
                    </a:ext>
                  </a:extLst>
                </a:gridCol>
                <a:gridCol w="3033286">
                  <a:extLst>
                    <a:ext uri="{9D8B030D-6E8A-4147-A177-3AD203B41FA5}">
                      <a16:colId xmlns:a16="http://schemas.microsoft.com/office/drawing/2014/main" val="20002"/>
                    </a:ext>
                  </a:extLst>
                </a:gridCol>
              </a:tblGrid>
              <a:tr h="0">
                <a:tc>
                  <a:txBody>
                    <a:bodyPr/>
                    <a:lstStyle/>
                    <a:p>
                      <a:pPr algn="ctr"/>
                      <a:endParaRPr lang="en-US" sz="16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ADMINISTRATIVE</a:t>
                      </a:r>
                    </a:p>
                  </a:txBody>
                  <a:tcPr/>
                </a:tc>
                <a:tc>
                  <a:txBody>
                    <a:bodyPr/>
                    <a:lstStyle/>
                    <a:p>
                      <a:pPr algn="ctr"/>
                      <a:r>
                        <a:rPr lang="en-US" sz="1600" dirty="0">
                          <a:solidFill>
                            <a:schemeClr val="tx1"/>
                          </a:solidFill>
                        </a:rPr>
                        <a:t>FORMAL</a:t>
                      </a:r>
                    </a:p>
                  </a:txBody>
                  <a:tcPr/>
                </a:tc>
                <a:extLst>
                  <a:ext uri="{0D108BD9-81ED-4DB2-BD59-A6C34878D82A}">
                    <a16:rowId xmlns:a16="http://schemas.microsoft.com/office/drawing/2014/main" val="10000"/>
                  </a:ext>
                </a:extLst>
              </a:tr>
              <a:tr h="370840">
                <a:tc rowSpan="8">
                  <a:txBody>
                    <a:bodyPr/>
                    <a:lstStyle/>
                    <a:p>
                      <a:pPr algn="ctr"/>
                      <a:r>
                        <a:rPr lang="en-US" sz="1600" dirty="0">
                          <a:solidFill>
                            <a:schemeClr val="tx1"/>
                          </a:solidFill>
                        </a:rPr>
                        <a:t>CRITERIA</a:t>
                      </a:r>
                    </a:p>
                  </a:txBody>
                  <a:tcPr anchor="ctr"/>
                </a:tc>
                <a:tc>
                  <a:txBody>
                    <a:bodyPr/>
                    <a:lstStyle/>
                    <a:p>
                      <a:pPr algn="l"/>
                      <a:r>
                        <a:rPr lang="en-US" sz="1600" dirty="0">
                          <a:solidFill>
                            <a:schemeClr val="tx1"/>
                          </a:solidFill>
                        </a:rPr>
                        <a:t>Minor changes</a:t>
                      </a:r>
                    </a:p>
                  </a:txBody>
                  <a:tcPr/>
                </a:tc>
                <a:tc>
                  <a:txBody>
                    <a:bodyPr/>
                    <a:lstStyle/>
                    <a:p>
                      <a:pPr algn="l"/>
                      <a:r>
                        <a:rPr lang="en-US" sz="1600" dirty="0">
                          <a:solidFill>
                            <a:schemeClr val="tx1"/>
                          </a:solidFill>
                        </a:rPr>
                        <a:t>Major</a:t>
                      </a:r>
                      <a:r>
                        <a:rPr lang="en-US" sz="1600" baseline="0" dirty="0">
                          <a:solidFill>
                            <a:schemeClr val="tx1"/>
                          </a:solidFill>
                        </a:rPr>
                        <a:t> changes</a:t>
                      </a:r>
                      <a:endParaRPr lang="en-US" sz="1600" dirty="0">
                        <a:solidFill>
                          <a:schemeClr val="tx1"/>
                        </a:solidFill>
                      </a:endParaRPr>
                    </a:p>
                  </a:txBody>
                  <a:tcPr/>
                </a:tc>
                <a:extLst>
                  <a:ext uri="{0D108BD9-81ED-4DB2-BD59-A6C34878D82A}">
                    <a16:rowId xmlns:a16="http://schemas.microsoft.com/office/drawing/2014/main" val="10001"/>
                  </a:ext>
                </a:extLst>
              </a:tr>
              <a:tr h="370840">
                <a:tc vMerge="1">
                  <a:txBody>
                    <a:bodyPr/>
                    <a:lstStyle/>
                    <a:p>
                      <a:endParaRPr lang="en-US" sz="1600" dirty="0"/>
                    </a:p>
                  </a:txBody>
                  <a:tcPr/>
                </a:tc>
                <a:tc>
                  <a:txBody>
                    <a:bodyPr/>
                    <a:lstStyle/>
                    <a:p>
                      <a:pPr algn="l"/>
                      <a:r>
                        <a:rPr lang="en-US" sz="1600" dirty="0">
                          <a:solidFill>
                            <a:schemeClr val="tx1"/>
                          </a:solidFill>
                        </a:rPr>
                        <a:t>Cost Increase</a:t>
                      </a:r>
                      <a:r>
                        <a:rPr lang="en-US" sz="1600" baseline="0" dirty="0">
                          <a:solidFill>
                            <a:schemeClr val="tx1"/>
                          </a:solidFill>
                        </a:rPr>
                        <a:t> &lt;50%</a:t>
                      </a:r>
                      <a:endParaRPr lang="en-US" sz="1600" dirty="0">
                        <a:solidFill>
                          <a:schemeClr val="tx1"/>
                        </a:solidFill>
                      </a:endParaRPr>
                    </a:p>
                  </a:txBody>
                  <a:tcPr/>
                </a:tc>
                <a:tc>
                  <a:txBody>
                    <a:bodyPr/>
                    <a:lstStyle/>
                    <a:p>
                      <a:pPr algn="l"/>
                      <a:r>
                        <a:rPr lang="en-US" sz="1600" dirty="0">
                          <a:solidFill>
                            <a:schemeClr val="tx1"/>
                          </a:solidFill>
                        </a:rPr>
                        <a:t>Cost Increase</a:t>
                      </a:r>
                      <a:r>
                        <a:rPr lang="en-US" sz="1600" baseline="0" dirty="0">
                          <a:solidFill>
                            <a:schemeClr val="tx1"/>
                          </a:solidFill>
                        </a:rPr>
                        <a:t> &gt;50% </a:t>
                      </a:r>
                    </a:p>
                    <a:p>
                      <a:pPr algn="l"/>
                      <a:r>
                        <a:rPr lang="en-US" sz="1600" baseline="0" dirty="0">
                          <a:solidFill>
                            <a:schemeClr val="tx1"/>
                          </a:solidFill>
                        </a:rPr>
                        <a:t>or in specific phase</a:t>
                      </a:r>
                      <a:endParaRPr lang="en-US" sz="1600" dirty="0">
                        <a:solidFill>
                          <a:schemeClr val="tx1"/>
                        </a:solidFill>
                      </a:endParaRPr>
                    </a:p>
                  </a:txBody>
                  <a:tcPr/>
                </a:tc>
                <a:extLst>
                  <a:ext uri="{0D108BD9-81ED-4DB2-BD59-A6C34878D82A}">
                    <a16:rowId xmlns:a16="http://schemas.microsoft.com/office/drawing/2014/main" val="10002"/>
                  </a:ext>
                </a:extLst>
              </a:tr>
              <a:tr h="370840">
                <a:tc vMerge="1">
                  <a:txBody>
                    <a:bodyPr/>
                    <a:lstStyle/>
                    <a:p>
                      <a:endParaRPr lang="en-US" sz="1600" dirty="0"/>
                    </a:p>
                  </a:txBody>
                  <a:tcPr/>
                </a:tc>
                <a:tc>
                  <a:txBody>
                    <a:bodyPr/>
                    <a:lstStyle/>
                    <a:p>
                      <a:pPr algn="l"/>
                      <a:r>
                        <a:rPr lang="en-US" sz="1600" dirty="0">
                          <a:solidFill>
                            <a:schemeClr val="tx1"/>
                          </a:solidFill>
                        </a:rPr>
                        <a:t>Cost Increase &lt;$20 million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Cost Increase &gt;$20 million</a:t>
                      </a:r>
                    </a:p>
                  </a:txBody>
                  <a:tcPr/>
                </a:tc>
                <a:extLst>
                  <a:ext uri="{0D108BD9-81ED-4DB2-BD59-A6C34878D82A}">
                    <a16:rowId xmlns:a16="http://schemas.microsoft.com/office/drawing/2014/main" val="10003"/>
                  </a:ext>
                </a:extLst>
              </a:tr>
              <a:tr h="370840">
                <a:tc vMerge="1">
                  <a:txBody>
                    <a:bodyPr/>
                    <a:lstStyle/>
                    <a:p>
                      <a:endParaRPr lang="en-US" sz="1600" dirty="0"/>
                    </a:p>
                  </a:txBody>
                  <a:tcPr/>
                </a:tc>
                <a:tc>
                  <a:txBody>
                    <a:bodyPr/>
                    <a:lstStyle/>
                    <a:p>
                      <a:pPr algn="l"/>
                      <a:r>
                        <a:rPr lang="en-US" sz="1600" dirty="0">
                          <a:solidFill>
                            <a:schemeClr val="tx1"/>
                          </a:solidFill>
                        </a:rPr>
                        <a:t>Funding</a:t>
                      </a:r>
                      <a:r>
                        <a:rPr lang="en-US" sz="1600" baseline="0" dirty="0">
                          <a:solidFill>
                            <a:schemeClr val="tx1"/>
                          </a:solidFill>
                        </a:rPr>
                        <a:t> Source/Year changes</a:t>
                      </a:r>
                      <a:endParaRPr lang="en-US" sz="1600" dirty="0">
                        <a:solidFill>
                          <a:schemeClr val="tx1"/>
                        </a:solidFill>
                      </a:endParaRPr>
                    </a:p>
                  </a:txBody>
                  <a:tcPr/>
                </a:tc>
                <a:tc>
                  <a:txBody>
                    <a:bodyPr/>
                    <a:lstStyle/>
                    <a:p>
                      <a:pPr algn="l"/>
                      <a:r>
                        <a:rPr lang="en-US" sz="1600" dirty="0">
                          <a:solidFill>
                            <a:schemeClr val="tx1"/>
                          </a:solidFill>
                        </a:rPr>
                        <a:t>Scope changes</a:t>
                      </a:r>
                    </a:p>
                  </a:txBody>
                  <a:tcPr/>
                </a:tc>
                <a:extLst>
                  <a:ext uri="{0D108BD9-81ED-4DB2-BD59-A6C34878D82A}">
                    <a16:rowId xmlns:a16="http://schemas.microsoft.com/office/drawing/2014/main" val="10004"/>
                  </a:ext>
                </a:extLst>
              </a:tr>
              <a:tr h="370840">
                <a:tc vMerge="1">
                  <a:txBody>
                    <a:bodyPr/>
                    <a:lstStyle/>
                    <a:p>
                      <a:endParaRPr lang="en-US" sz="1600" dirty="0"/>
                    </a:p>
                  </a:txBody>
                  <a:tcPr/>
                </a:tc>
                <a:tc>
                  <a:txBody>
                    <a:bodyPr/>
                    <a:lstStyle/>
                    <a:p>
                      <a:pPr algn="l"/>
                      <a:r>
                        <a:rPr lang="en-US" sz="1600" dirty="0">
                          <a:solidFill>
                            <a:schemeClr val="tx1"/>
                          </a:solidFill>
                        </a:rPr>
                        <a:t>Lead</a:t>
                      </a:r>
                      <a:r>
                        <a:rPr lang="en-US" sz="1600" baseline="0" dirty="0">
                          <a:solidFill>
                            <a:schemeClr val="tx1"/>
                          </a:solidFill>
                        </a:rPr>
                        <a:t> agency change</a:t>
                      </a:r>
                      <a:endParaRPr lang="en-US" sz="1600" dirty="0">
                        <a:solidFill>
                          <a:schemeClr val="tx1"/>
                        </a:solidFill>
                      </a:endParaRPr>
                    </a:p>
                  </a:txBody>
                  <a:tcPr/>
                </a:tc>
                <a:tc>
                  <a:txBody>
                    <a:bodyPr/>
                    <a:lstStyle/>
                    <a:p>
                      <a:pPr algn="l"/>
                      <a:r>
                        <a:rPr lang="en-US" sz="1600" dirty="0">
                          <a:solidFill>
                            <a:schemeClr val="tx1"/>
                          </a:solidFill>
                        </a:rPr>
                        <a:t>Project</a:t>
                      </a:r>
                      <a:r>
                        <a:rPr lang="en-US" sz="1600" baseline="0" dirty="0">
                          <a:solidFill>
                            <a:schemeClr val="tx1"/>
                          </a:solidFill>
                        </a:rPr>
                        <a:t> cancellation</a:t>
                      </a:r>
                      <a:endParaRPr lang="en-US" sz="1600" dirty="0">
                        <a:solidFill>
                          <a:schemeClr val="tx1"/>
                        </a:solidFill>
                      </a:endParaRPr>
                    </a:p>
                  </a:txBody>
                  <a:tcPr/>
                </a:tc>
                <a:extLst>
                  <a:ext uri="{0D108BD9-81ED-4DB2-BD59-A6C34878D82A}">
                    <a16:rowId xmlns:a16="http://schemas.microsoft.com/office/drawing/2014/main" val="10005"/>
                  </a:ext>
                </a:extLst>
              </a:tr>
              <a:tr h="370840">
                <a:tc vMerge="1">
                  <a:txBody>
                    <a:bodyPr/>
                    <a:lstStyle/>
                    <a:p>
                      <a:endParaRPr lang="en-US" sz="1600" dirty="0"/>
                    </a:p>
                  </a:txBody>
                  <a:tcPr/>
                </a:tc>
                <a:tc>
                  <a:txBody>
                    <a:bodyPr/>
                    <a:lstStyle/>
                    <a:p>
                      <a:pPr algn="l"/>
                      <a:r>
                        <a:rPr lang="en-US" sz="1600" dirty="0">
                          <a:solidFill>
                            <a:schemeClr val="tx1"/>
                          </a:solidFill>
                        </a:rPr>
                        <a:t>Cost decrease</a:t>
                      </a:r>
                      <a:r>
                        <a:rPr lang="en-US" sz="1600" baseline="0" dirty="0">
                          <a:solidFill>
                            <a:schemeClr val="tx1"/>
                          </a:solidFill>
                        </a:rPr>
                        <a:t> without deleting phase</a:t>
                      </a:r>
                      <a:endParaRPr lang="en-US" sz="160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Adding/Deleting phase</a:t>
                      </a:r>
                    </a:p>
                  </a:txBody>
                  <a:tcPr/>
                </a:tc>
                <a:extLst>
                  <a:ext uri="{0D108BD9-81ED-4DB2-BD59-A6C34878D82A}">
                    <a16:rowId xmlns:a16="http://schemas.microsoft.com/office/drawing/2014/main" val="10006"/>
                  </a:ext>
                </a:extLst>
              </a:tr>
              <a:tr h="370840">
                <a:tc vMerge="1">
                  <a:txBody>
                    <a:bodyPr/>
                    <a:lstStyle/>
                    <a:p>
                      <a:endParaRPr lang="en-US" sz="1600" dirty="0"/>
                    </a:p>
                  </a:txBody>
                  <a:tcPr/>
                </a:tc>
                <a:tc>
                  <a:txBody>
                    <a:bodyPr/>
                    <a:lstStyle/>
                    <a:p>
                      <a:pPr algn="l"/>
                      <a:endParaRPr lang="en-US" sz="160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New</a:t>
                      </a:r>
                      <a:r>
                        <a:rPr lang="en-US" sz="1600" baseline="0" dirty="0">
                          <a:solidFill>
                            <a:schemeClr val="tx1"/>
                          </a:solidFill>
                        </a:rPr>
                        <a:t> p</a:t>
                      </a:r>
                      <a:r>
                        <a:rPr lang="en-US" sz="1600" dirty="0">
                          <a:solidFill>
                            <a:schemeClr val="tx1"/>
                          </a:solidFill>
                        </a:rPr>
                        <a:t>rojects</a:t>
                      </a:r>
                    </a:p>
                  </a:txBody>
                  <a:tcPr/>
                </a:tc>
                <a:extLst>
                  <a:ext uri="{0D108BD9-81ED-4DB2-BD59-A6C34878D82A}">
                    <a16:rowId xmlns:a16="http://schemas.microsoft.com/office/drawing/2014/main" val="10007"/>
                  </a:ext>
                </a:extLst>
              </a:tr>
              <a:tr h="370840">
                <a:tc vMerge="1">
                  <a:txBody>
                    <a:bodyPr/>
                    <a:lstStyle/>
                    <a:p>
                      <a:pPr algn="ctr"/>
                      <a:endParaRPr lang="en-US" sz="1600" dirty="0">
                        <a:solidFill>
                          <a:srgbClr val="404040"/>
                        </a:solidFill>
                      </a:endParaRPr>
                    </a:p>
                  </a:txBody>
                  <a:tcPr anchor="ctr"/>
                </a:tc>
                <a:tc>
                  <a:txBody>
                    <a:bodyPr/>
                    <a:lstStyle/>
                    <a:p>
                      <a:pPr algn="l"/>
                      <a:endParaRPr lang="en-US" sz="160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Moving prior</a:t>
                      </a:r>
                      <a:r>
                        <a:rPr lang="en-US" sz="1600" baseline="0" dirty="0">
                          <a:solidFill>
                            <a:schemeClr val="tx1"/>
                          </a:solidFill>
                        </a:rPr>
                        <a:t> funds to quad years</a:t>
                      </a:r>
                      <a:r>
                        <a:rPr lang="en-US" sz="1600" dirty="0">
                          <a:solidFill>
                            <a:schemeClr val="tx1"/>
                          </a:solidFill>
                        </a:rPr>
                        <a:t> </a:t>
                      </a:r>
                      <a:r>
                        <a:rPr lang="en-US" sz="1600" baseline="0" dirty="0">
                          <a:solidFill>
                            <a:schemeClr val="tx1"/>
                          </a:solidFill>
                        </a:rPr>
                        <a:t> </a:t>
                      </a:r>
                      <a:endParaRPr lang="en-US" sz="1600" dirty="0">
                        <a:solidFill>
                          <a:schemeClr val="tx1"/>
                        </a:solidFill>
                      </a:endParaRPr>
                    </a:p>
                  </a:txBody>
                  <a:tcPr/>
                </a:tc>
                <a:extLst>
                  <a:ext uri="{0D108BD9-81ED-4DB2-BD59-A6C34878D82A}">
                    <a16:rowId xmlns:a16="http://schemas.microsoft.com/office/drawing/2014/main" val="10010"/>
                  </a:ext>
                </a:extLst>
              </a:tr>
              <a:tr h="181813">
                <a:tc>
                  <a:txBody>
                    <a:bodyPr/>
                    <a:lstStyle/>
                    <a:p>
                      <a:endParaRPr lang="en-US" sz="1600" dirty="0">
                        <a:solidFill>
                          <a:schemeClr val="tx1"/>
                        </a:solidFill>
                      </a:endParaRPr>
                    </a:p>
                  </a:txBody>
                  <a:tcPr>
                    <a:solidFill>
                      <a:schemeClr val="accent1">
                        <a:lumMod val="60000"/>
                        <a:lumOff val="40000"/>
                      </a:schemeClr>
                    </a:solidFill>
                  </a:tcPr>
                </a:tc>
                <a:tc>
                  <a:txBody>
                    <a:bodyPr/>
                    <a:lstStyle/>
                    <a:p>
                      <a:pPr algn="l"/>
                      <a:endParaRPr lang="en-US" sz="1600" dirty="0">
                        <a:solidFill>
                          <a:schemeClr val="tx1"/>
                        </a:solidFill>
                      </a:endParaRPr>
                    </a:p>
                  </a:txBody>
                  <a:tcPr>
                    <a:solidFill>
                      <a:schemeClr val="accent1">
                        <a:lumMod val="60000"/>
                        <a:lumOff val="40000"/>
                      </a:schemeClr>
                    </a:solidFill>
                  </a:tcPr>
                </a:tc>
                <a:tc>
                  <a:txBody>
                    <a:bodyPr/>
                    <a:lstStyle/>
                    <a:p>
                      <a:pPr algn="l"/>
                      <a:endParaRPr lang="en-US" sz="1600"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10008"/>
                  </a:ext>
                </a:extLst>
              </a:tr>
              <a:tr h="370840">
                <a:tc>
                  <a:txBody>
                    <a:bodyPr/>
                    <a:lstStyle/>
                    <a:p>
                      <a:r>
                        <a:rPr lang="en-US" sz="1600" dirty="0">
                          <a:solidFill>
                            <a:schemeClr val="tx1"/>
                          </a:solidFill>
                        </a:rPr>
                        <a:t>Approving</a:t>
                      </a:r>
                      <a:r>
                        <a:rPr lang="en-US" sz="1600" baseline="0" dirty="0">
                          <a:solidFill>
                            <a:schemeClr val="tx1"/>
                          </a:solidFill>
                        </a:rPr>
                        <a:t> Agencies</a:t>
                      </a:r>
                      <a:endParaRPr lang="en-US" sz="1600" dirty="0">
                        <a:solidFill>
                          <a:schemeClr val="tx1"/>
                        </a:solidFill>
                      </a:endParaRPr>
                    </a:p>
                  </a:txBody>
                  <a:tcPr/>
                </a:tc>
                <a:tc>
                  <a:txBody>
                    <a:bodyPr/>
                    <a:lstStyle/>
                    <a:p>
                      <a:pPr algn="l"/>
                      <a:r>
                        <a:rPr lang="en-US" sz="1600" dirty="0">
                          <a:solidFill>
                            <a:schemeClr val="tx1"/>
                          </a:solidFill>
                        </a:rPr>
                        <a:t>Metro,</a:t>
                      </a:r>
                      <a:r>
                        <a:rPr lang="en-US" sz="1600" baseline="0" dirty="0">
                          <a:solidFill>
                            <a:schemeClr val="tx1"/>
                          </a:solidFill>
                        </a:rPr>
                        <a:t> SCAG</a:t>
                      </a:r>
                    </a:p>
                    <a:p>
                      <a:pPr algn="l"/>
                      <a:r>
                        <a:rPr lang="en-US" sz="1600" baseline="0" dirty="0">
                          <a:solidFill>
                            <a:schemeClr val="tx1"/>
                          </a:solidFill>
                        </a:rPr>
                        <a:t>(approx. 30 days)</a:t>
                      </a:r>
                      <a:endParaRPr lang="en-US" sz="1600" dirty="0">
                        <a:solidFill>
                          <a:schemeClr val="tx1"/>
                        </a:solidFill>
                      </a:endParaRPr>
                    </a:p>
                  </a:txBody>
                  <a:tcPr/>
                </a:tc>
                <a:tc>
                  <a:txBody>
                    <a:bodyPr/>
                    <a:lstStyle/>
                    <a:p>
                      <a:pPr algn="l"/>
                      <a:r>
                        <a:rPr lang="en-US" sz="1600" dirty="0">
                          <a:solidFill>
                            <a:schemeClr val="tx1"/>
                          </a:solidFill>
                        </a:rPr>
                        <a:t>Metro, SCAG, Caltrans,</a:t>
                      </a:r>
                      <a:r>
                        <a:rPr lang="en-US" sz="1600" baseline="0" dirty="0">
                          <a:solidFill>
                            <a:schemeClr val="tx1"/>
                          </a:solidFill>
                        </a:rPr>
                        <a:t> FTA/FHWA</a:t>
                      </a:r>
                    </a:p>
                    <a:p>
                      <a:pPr algn="l"/>
                      <a:r>
                        <a:rPr lang="en-US" sz="1600" baseline="0" dirty="0">
                          <a:solidFill>
                            <a:schemeClr val="tx1"/>
                          </a:solidFill>
                        </a:rPr>
                        <a:t>(approx. 90 days)</a:t>
                      </a:r>
                      <a:endParaRPr lang="en-US" sz="1600" dirty="0">
                        <a:solidFill>
                          <a:schemeClr val="tx1"/>
                        </a:solidFill>
                      </a:endParaRPr>
                    </a:p>
                  </a:txBody>
                  <a:tcPr/>
                </a:tc>
                <a:extLst>
                  <a:ext uri="{0D108BD9-81ED-4DB2-BD59-A6C34878D82A}">
                    <a16:rowId xmlns:a16="http://schemas.microsoft.com/office/drawing/2014/main" val="10009"/>
                  </a:ext>
                </a:extLst>
              </a:tr>
            </a:tbl>
          </a:graphicData>
        </a:graphic>
      </p:graphicFrame>
      <p:sp>
        <p:nvSpPr>
          <p:cNvPr id="9" name="Content Placeholder 4"/>
          <p:cNvSpPr>
            <a:spLocks noGrp="1"/>
          </p:cNvSpPr>
          <p:nvPr>
            <p:ph idx="1"/>
          </p:nvPr>
        </p:nvSpPr>
        <p:spPr>
          <a:xfrm>
            <a:off x="2970920" y="5897785"/>
            <a:ext cx="3681630" cy="610019"/>
          </a:xfrm>
        </p:spPr>
        <p:txBody>
          <a:bodyPr anchor="t" anchorCtr="0">
            <a:noAutofit/>
          </a:bodyPr>
          <a:lstStyle/>
          <a:p>
            <a:pPr marL="0" indent="0">
              <a:lnSpc>
                <a:spcPts val="2000"/>
              </a:lnSpc>
              <a:buNone/>
            </a:pPr>
            <a:r>
              <a:rPr lang="en-US" sz="1400" dirty="0">
                <a:latin typeface="Arial" panose="020B0604020202020204" pitchFamily="34" charset="0"/>
                <a:cs typeface="Arial" panose="020B0604020202020204" pitchFamily="34" charset="0"/>
              </a:rPr>
              <a:t>Visit ProgramMetro for most up-to-date Amendment schedule</a:t>
            </a:r>
          </a:p>
        </p:txBody>
      </p:sp>
      <p:sp>
        <p:nvSpPr>
          <p:cNvPr id="11" name="Title 1"/>
          <p:cNvSpPr txBox="1">
            <a:spLocks/>
          </p:cNvSpPr>
          <p:nvPr/>
        </p:nvSpPr>
        <p:spPr>
          <a:xfrm>
            <a:off x="817776" y="275969"/>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2021 FTIP Amendments</a:t>
            </a:r>
          </a:p>
        </p:txBody>
      </p:sp>
    </p:spTree>
    <p:extLst>
      <p:ext uri="{BB962C8B-B14F-4D97-AF65-F5344CB8AC3E}">
        <p14:creationId xmlns:p14="http://schemas.microsoft.com/office/powerpoint/2010/main" val="395425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idx="1"/>
          </p:nvPr>
        </p:nvSpPr>
        <p:spPr>
          <a:xfrm>
            <a:off x="617621" y="1258448"/>
            <a:ext cx="8069179" cy="5200717"/>
          </a:xfrm>
        </p:spPr>
        <p:txBody>
          <a:bodyPr anchor="t" anchorCtr="0">
            <a:noAutofit/>
          </a:bodyPr>
          <a:lstStyle/>
          <a:p>
            <a:r>
              <a:rPr lang="en-US" sz="2800" dirty="0">
                <a:latin typeface="Scala Sans" pitchFamily="50" charset="0"/>
              </a:rPr>
              <a:t>Adoption expected in mid-April 2021</a:t>
            </a:r>
          </a:p>
          <a:p>
            <a:r>
              <a:rPr lang="en-US" sz="2800" dirty="0">
                <a:latin typeface="Scala Sans" pitchFamily="50" charset="0"/>
              </a:rPr>
              <a:t>When adopted, it will replace the 2019 FTIP </a:t>
            </a:r>
          </a:p>
          <a:p>
            <a:r>
              <a:rPr lang="en-US" sz="2800" dirty="0">
                <a:latin typeface="Scala Sans" pitchFamily="50" charset="0"/>
              </a:rPr>
              <a:t>Amendments 1 &amp; 2 of 2021 FTIP (21-01, 21-02) will be approved almost concurrently with 2021 Adoption (21-00)</a:t>
            </a:r>
          </a:p>
          <a:p>
            <a:r>
              <a:rPr lang="en-US" sz="2800" dirty="0">
                <a:latin typeface="Scala Sans" pitchFamily="50" charset="0"/>
              </a:rPr>
              <a:t>New Performance Measures requirement</a:t>
            </a:r>
          </a:p>
          <a:p>
            <a:r>
              <a:rPr lang="en-US" sz="2800" dirty="0">
                <a:latin typeface="ScalaSansLF-Regular"/>
              </a:rPr>
              <a:t>Amendment 21-03 Formal Amendment is due March 30</a:t>
            </a:r>
            <a:r>
              <a:rPr lang="en-US" sz="2800" baseline="30000" dirty="0">
                <a:latin typeface="ScalaSansLF-Regular"/>
              </a:rPr>
              <a:t>th</a:t>
            </a:r>
            <a:r>
              <a:rPr lang="en-US" sz="2800" dirty="0">
                <a:latin typeface="ScalaSansLF-Regular"/>
              </a:rPr>
              <a:t>, 2021</a:t>
            </a:r>
          </a:p>
          <a:p>
            <a:pPr marL="0" indent="0">
              <a:buNone/>
            </a:pPr>
            <a:endParaRPr lang="en-US" sz="2800" dirty="0">
              <a:latin typeface="Scala Sans" pitchFamily="50" charset="0"/>
            </a:endParaRPr>
          </a:p>
        </p:txBody>
      </p:sp>
      <p:sp>
        <p:nvSpPr>
          <p:cNvPr id="3" name="Slide Number Placeholder 2"/>
          <p:cNvSpPr>
            <a:spLocks noGrp="1"/>
          </p:cNvSpPr>
          <p:nvPr>
            <p:ph type="sldNum" sz="quarter" idx="12"/>
          </p:nvPr>
        </p:nvSpPr>
        <p:spPr/>
        <p:txBody>
          <a:bodyPr/>
          <a:lstStyle/>
          <a:p>
            <a:fld id="{59528A67-4EC4-1648-B0C1-6523FDEFFC68}" type="slidenum">
              <a:rPr lang="en-US" smtClean="0"/>
              <a:t>5</a:t>
            </a:fld>
            <a:endParaRPr lang="en-US"/>
          </a:p>
        </p:txBody>
      </p:sp>
      <p:sp>
        <p:nvSpPr>
          <p:cNvPr id="5" name="Title 1"/>
          <p:cNvSpPr txBox="1">
            <a:spLocks/>
          </p:cNvSpPr>
          <p:nvPr/>
        </p:nvSpPr>
        <p:spPr>
          <a:xfrm>
            <a:off x="817776" y="275969"/>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2021 FTIP Adoption and Status</a:t>
            </a:r>
          </a:p>
        </p:txBody>
      </p:sp>
    </p:spTree>
    <p:extLst>
      <p:ext uri="{BB962C8B-B14F-4D97-AF65-F5344CB8AC3E}">
        <p14:creationId xmlns:p14="http://schemas.microsoft.com/office/powerpoint/2010/main" val="259729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28A67-4EC4-1648-B0C1-6523FDEFFC68}" type="slidenum">
              <a:rPr lang="en-US" smtClean="0"/>
              <a:t>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05047725"/>
              </p:ext>
            </p:extLst>
          </p:nvPr>
        </p:nvGraphicFramePr>
        <p:xfrm>
          <a:off x="696831" y="1475655"/>
          <a:ext cx="7816547" cy="1447800"/>
        </p:xfrm>
        <a:graphic>
          <a:graphicData uri="http://schemas.openxmlformats.org/drawingml/2006/table">
            <a:tbl>
              <a:tblPr firstRow="1" bandRow="1">
                <a:tableStyleId>{5C22544A-7EE6-4342-B048-85BDC9FD1C3A}</a:tableStyleId>
              </a:tblPr>
              <a:tblGrid>
                <a:gridCol w="1428359">
                  <a:extLst>
                    <a:ext uri="{9D8B030D-6E8A-4147-A177-3AD203B41FA5}">
                      <a16:colId xmlns:a16="http://schemas.microsoft.com/office/drawing/2014/main" val="20000"/>
                    </a:ext>
                  </a:extLst>
                </a:gridCol>
                <a:gridCol w="1923393">
                  <a:extLst>
                    <a:ext uri="{9D8B030D-6E8A-4147-A177-3AD203B41FA5}">
                      <a16:colId xmlns:a16="http://schemas.microsoft.com/office/drawing/2014/main" val="20001"/>
                    </a:ext>
                  </a:extLst>
                </a:gridCol>
                <a:gridCol w="2270235">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tblGrid>
              <a:tr h="0">
                <a:tc>
                  <a:txBody>
                    <a:bodyPr/>
                    <a:lstStyle/>
                    <a:p>
                      <a:pPr algn="ctr"/>
                      <a:r>
                        <a:rPr lang="en-US" sz="1600" dirty="0"/>
                        <a:t>Amendment</a:t>
                      </a:r>
                      <a:r>
                        <a:rPr lang="en-US" sz="1600" baseline="0" dirty="0"/>
                        <a:t> #</a:t>
                      </a:r>
                      <a:endParaRPr lang="en-US" sz="1600" dirty="0"/>
                    </a:p>
                  </a:txBody>
                  <a:tcPr/>
                </a:tc>
                <a:tc>
                  <a:txBody>
                    <a:bodyPr/>
                    <a:lstStyle/>
                    <a:p>
                      <a:pPr algn="ctr"/>
                      <a:r>
                        <a:rPr lang="en-US" sz="1600" dirty="0"/>
                        <a:t>Amendment Type</a:t>
                      </a:r>
                    </a:p>
                  </a:txBody>
                  <a:tcPr/>
                </a:tc>
                <a:tc>
                  <a:txBody>
                    <a:bodyPr/>
                    <a:lstStyle/>
                    <a:p>
                      <a:pPr algn="ctr"/>
                      <a:r>
                        <a:rPr lang="en-US" sz="1600" dirty="0"/>
                        <a:t>Due to METRO</a:t>
                      </a:r>
                    </a:p>
                  </a:txBody>
                  <a:tcPr/>
                </a:tc>
                <a:tc>
                  <a:txBody>
                    <a:bodyPr/>
                    <a:lstStyle/>
                    <a:p>
                      <a:pPr algn="ctr"/>
                      <a:r>
                        <a:rPr lang="en-US" sz="1600" dirty="0"/>
                        <a:t>Estimated Approval</a:t>
                      </a:r>
                    </a:p>
                  </a:txBody>
                  <a:tcPr/>
                </a:tc>
                <a:extLst>
                  <a:ext uri="{0D108BD9-81ED-4DB2-BD59-A6C34878D82A}">
                    <a16:rowId xmlns:a16="http://schemas.microsoft.com/office/drawing/2014/main" val="10000"/>
                  </a:ext>
                </a:extLst>
              </a:tr>
              <a:tr h="370840">
                <a:tc>
                  <a:txBody>
                    <a:bodyPr/>
                    <a:lstStyle/>
                    <a:p>
                      <a:pPr algn="ctr"/>
                      <a:r>
                        <a:rPr lang="en-US" sz="1600" dirty="0">
                          <a:solidFill>
                            <a:srgbClr val="404040"/>
                          </a:solidFill>
                        </a:rPr>
                        <a:t>21-03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404040"/>
                          </a:solidFill>
                        </a:rPr>
                        <a:t>Formal</a:t>
                      </a:r>
                    </a:p>
                  </a:txBody>
                  <a:tcPr/>
                </a:tc>
                <a:tc>
                  <a:txBody>
                    <a:bodyPr/>
                    <a:lstStyle/>
                    <a:p>
                      <a:pPr algn="ctr"/>
                      <a:r>
                        <a:rPr lang="en-US" sz="1600" dirty="0">
                          <a:solidFill>
                            <a:srgbClr val="404040"/>
                          </a:solidFill>
                        </a:rPr>
                        <a:t>March 30, 2021</a:t>
                      </a:r>
                    </a:p>
                  </a:txBody>
                  <a:tcPr/>
                </a:tc>
                <a:tc>
                  <a:txBody>
                    <a:bodyPr/>
                    <a:lstStyle/>
                    <a:p>
                      <a:pPr algn="ctr"/>
                      <a:r>
                        <a:rPr lang="en-US" sz="1600" dirty="0">
                          <a:solidFill>
                            <a:srgbClr val="404040"/>
                          </a:solidFill>
                        </a:rPr>
                        <a:t>Mid July 2021</a:t>
                      </a:r>
                    </a:p>
                  </a:txBody>
                  <a:tcPr/>
                </a:tc>
                <a:extLst>
                  <a:ext uri="{0D108BD9-81ED-4DB2-BD59-A6C34878D82A}">
                    <a16:rowId xmlns:a16="http://schemas.microsoft.com/office/drawing/2014/main" val="10003"/>
                  </a:ext>
                </a:extLst>
              </a:tr>
              <a:tr h="370840">
                <a:tc>
                  <a:txBody>
                    <a:bodyPr/>
                    <a:lstStyle/>
                    <a:p>
                      <a:pPr algn="ctr"/>
                      <a:r>
                        <a:rPr lang="en-US" sz="1600" dirty="0">
                          <a:solidFill>
                            <a:srgbClr val="404040"/>
                          </a:solidFill>
                        </a:rPr>
                        <a:t>21-04</a:t>
                      </a:r>
                    </a:p>
                  </a:txBody>
                  <a:tcPr/>
                </a:tc>
                <a:tc>
                  <a:txBody>
                    <a:bodyPr/>
                    <a:lstStyle/>
                    <a:p>
                      <a:pPr algn="ctr"/>
                      <a:r>
                        <a:rPr lang="en-US" sz="1600" dirty="0">
                          <a:solidFill>
                            <a:srgbClr val="404040"/>
                          </a:solidFill>
                        </a:rPr>
                        <a:t>Administrative</a:t>
                      </a:r>
                    </a:p>
                  </a:txBody>
                  <a:tcPr/>
                </a:tc>
                <a:tc>
                  <a:txBody>
                    <a:bodyPr/>
                    <a:lstStyle/>
                    <a:p>
                      <a:pPr algn="ctr"/>
                      <a:r>
                        <a:rPr lang="en-US" sz="1600" dirty="0">
                          <a:solidFill>
                            <a:srgbClr val="404040"/>
                          </a:solidFill>
                        </a:rPr>
                        <a:t>May 25, 2021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404040"/>
                          </a:solidFill>
                        </a:rPr>
                        <a:t>Mid July 2021</a:t>
                      </a:r>
                    </a:p>
                  </a:txBody>
                  <a:tcPr/>
                </a:tc>
                <a:extLst>
                  <a:ext uri="{0D108BD9-81ED-4DB2-BD59-A6C34878D82A}">
                    <a16:rowId xmlns:a16="http://schemas.microsoft.com/office/drawing/2014/main" val="10004"/>
                  </a:ext>
                </a:extLst>
              </a:tr>
              <a:tr h="370840">
                <a:tc>
                  <a:txBody>
                    <a:bodyPr/>
                    <a:lstStyle/>
                    <a:p>
                      <a:pPr algn="ctr"/>
                      <a:r>
                        <a:rPr lang="en-US" sz="1600" dirty="0">
                          <a:solidFill>
                            <a:srgbClr val="404040"/>
                          </a:solidFill>
                        </a:rPr>
                        <a:t>21-05</a:t>
                      </a:r>
                    </a:p>
                  </a:txBody>
                  <a:tcPr/>
                </a:tc>
                <a:tc>
                  <a:txBody>
                    <a:bodyPr/>
                    <a:lstStyle/>
                    <a:p>
                      <a:pPr algn="ctr"/>
                      <a:r>
                        <a:rPr lang="en-US" sz="1600" dirty="0">
                          <a:solidFill>
                            <a:srgbClr val="404040"/>
                          </a:solidFill>
                        </a:rPr>
                        <a:t>Formal</a:t>
                      </a:r>
                    </a:p>
                  </a:txBody>
                  <a:tcPr/>
                </a:tc>
                <a:tc>
                  <a:txBody>
                    <a:bodyPr/>
                    <a:lstStyle/>
                    <a:p>
                      <a:pPr algn="ctr"/>
                      <a:r>
                        <a:rPr lang="en-US" sz="1600" dirty="0">
                          <a:solidFill>
                            <a:srgbClr val="404040"/>
                          </a:solidFill>
                        </a:rPr>
                        <a:t>Est. June 22, 2021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404040"/>
                          </a:solidFill>
                        </a:rPr>
                        <a:t>Early October 2021</a:t>
                      </a:r>
                    </a:p>
                  </a:txBody>
                  <a:tcPr/>
                </a:tc>
                <a:extLst>
                  <a:ext uri="{0D108BD9-81ED-4DB2-BD59-A6C34878D82A}">
                    <a16:rowId xmlns:a16="http://schemas.microsoft.com/office/drawing/2014/main" val="3768625947"/>
                  </a:ext>
                </a:extLst>
              </a:tr>
            </a:tbl>
          </a:graphicData>
        </a:graphic>
      </p:graphicFrame>
      <p:sp>
        <p:nvSpPr>
          <p:cNvPr id="9" name="Title 1"/>
          <p:cNvSpPr txBox="1">
            <a:spLocks/>
          </p:cNvSpPr>
          <p:nvPr/>
        </p:nvSpPr>
        <p:spPr>
          <a:xfrm>
            <a:off x="837228" y="258270"/>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2021 FTIP Amendment Schedule</a:t>
            </a:r>
          </a:p>
        </p:txBody>
      </p:sp>
    </p:spTree>
    <p:extLst>
      <p:ext uri="{BB962C8B-B14F-4D97-AF65-F5344CB8AC3E}">
        <p14:creationId xmlns:p14="http://schemas.microsoft.com/office/powerpoint/2010/main" val="2696274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9528A67-4EC4-1648-B0C1-6523FDEFFC68}" type="slidenum">
              <a:rPr lang="en-US" smtClean="0"/>
              <a:t>7</a:t>
            </a:fld>
            <a:endParaRPr lang="en-US"/>
          </a:p>
        </p:txBody>
      </p:sp>
      <p:sp>
        <p:nvSpPr>
          <p:cNvPr id="9" name="Title 1"/>
          <p:cNvSpPr txBox="1">
            <a:spLocks/>
          </p:cNvSpPr>
          <p:nvPr/>
        </p:nvSpPr>
        <p:spPr>
          <a:xfrm>
            <a:off x="837228" y="258270"/>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Entering a New Project into the FTIP</a:t>
            </a:r>
          </a:p>
        </p:txBody>
      </p:sp>
      <p:sp>
        <p:nvSpPr>
          <p:cNvPr id="10" name="Content Placeholder 4"/>
          <p:cNvSpPr>
            <a:spLocks noGrp="1"/>
          </p:cNvSpPr>
          <p:nvPr>
            <p:ph idx="1"/>
          </p:nvPr>
        </p:nvSpPr>
        <p:spPr>
          <a:xfrm>
            <a:off x="653631" y="1192127"/>
            <a:ext cx="7419474" cy="832836"/>
          </a:xfrm>
        </p:spPr>
        <p:txBody>
          <a:bodyPr anchor="t" anchorCtr="0">
            <a:noAutofit/>
          </a:bodyPr>
          <a:lstStyle/>
          <a:p>
            <a:pPr marL="0" indent="0">
              <a:buNone/>
            </a:pPr>
            <a:endParaRPr lang="en-US"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DCA2AB0-2F64-463E-8DC1-D64462F0E61E}"/>
              </a:ext>
            </a:extLst>
          </p:cNvPr>
          <p:cNvSpPr txBox="1"/>
          <p:nvPr/>
        </p:nvSpPr>
        <p:spPr>
          <a:xfrm>
            <a:off x="2286000" y="3246134"/>
            <a:ext cx="4572000"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2617576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46963" y="244757"/>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ProgramMetro – Log In</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735" y="2096070"/>
            <a:ext cx="4196450" cy="1875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cxnSpLocks/>
          </p:cNvCxnSpPr>
          <p:nvPr/>
        </p:nvCxnSpPr>
        <p:spPr>
          <a:xfrm>
            <a:off x="4379053" y="2818701"/>
            <a:ext cx="3442923" cy="706697"/>
          </a:xfrm>
          <a:prstGeom prst="straightConnector1">
            <a:avLst/>
          </a:prstGeom>
          <a:ln w="50800">
            <a:solidFill>
              <a:srgbClr val="FF0000"/>
            </a:solidFill>
            <a:tailEnd type="arrow"/>
          </a:ln>
        </p:spPr>
        <p:style>
          <a:lnRef idx="1">
            <a:schemeClr val="accent6"/>
          </a:lnRef>
          <a:fillRef idx="0">
            <a:schemeClr val="accent6"/>
          </a:fillRef>
          <a:effectRef idx="0">
            <a:schemeClr val="accent6"/>
          </a:effectRef>
          <a:fontRef idx="minor">
            <a:schemeClr val="tx1"/>
          </a:fontRef>
        </p:style>
      </p:cxnSp>
      <p:sp>
        <p:nvSpPr>
          <p:cNvPr id="10" name="TextBox 9"/>
          <p:cNvSpPr txBox="1"/>
          <p:nvPr/>
        </p:nvSpPr>
        <p:spPr>
          <a:xfrm>
            <a:off x="830185" y="1222930"/>
            <a:ext cx="3842483" cy="3785652"/>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solidFill>
                  <a:srgbClr val="404040"/>
                </a:solidFill>
                <a:latin typeface="ScalaSansLF-Regular"/>
                <a:cs typeface="ScalaSansLF-Regular"/>
              </a:rPr>
              <a:t>To use ProgramMetro, go to </a:t>
            </a:r>
            <a:r>
              <a:rPr lang="en-US" sz="2000" u="sng" dirty="0">
                <a:solidFill>
                  <a:srgbClr val="404040"/>
                </a:solidFill>
                <a:latin typeface="ScalaSansLF-Regular"/>
                <a:cs typeface="ScalaSansLF-Regular"/>
              </a:rPr>
              <a:t>https:\\program.metro.net/secure2/login</a:t>
            </a:r>
          </a:p>
          <a:p>
            <a:pPr marL="342900" indent="-342900">
              <a:spcAft>
                <a:spcPts val="1200"/>
              </a:spcAft>
              <a:buFont typeface="Arial" panose="020B0604020202020204" pitchFamily="34" charset="0"/>
              <a:buChar char="•"/>
            </a:pPr>
            <a:r>
              <a:rPr lang="en-US" sz="2000" dirty="0">
                <a:solidFill>
                  <a:srgbClr val="404040"/>
                </a:solidFill>
                <a:latin typeface="ScalaSansLF-Regular"/>
                <a:cs typeface="ScalaSansLF-Regular"/>
              </a:rPr>
              <a:t>User must have an account. Select “CLICK HERE” to apply for access</a:t>
            </a:r>
          </a:p>
          <a:p>
            <a:pPr marL="342900" indent="-342900">
              <a:spcAft>
                <a:spcPts val="1200"/>
              </a:spcAft>
              <a:buFont typeface="Arial" panose="020B0604020202020204" pitchFamily="34" charset="0"/>
              <a:buChar char="•"/>
            </a:pPr>
            <a:r>
              <a:rPr lang="en-US" sz="2000" dirty="0">
                <a:solidFill>
                  <a:srgbClr val="404040"/>
                </a:solidFill>
                <a:latin typeface="ScalaSansLF-Regular"/>
                <a:cs typeface="ScalaSansLF-Regular"/>
              </a:rPr>
              <a:t>Users must be verified by their supervisors, via Verification Letter provided by Metro FTIP staff, before access can be granted</a:t>
            </a:r>
          </a:p>
        </p:txBody>
      </p:sp>
      <p:sp>
        <p:nvSpPr>
          <p:cNvPr id="2" name="Slide Number Placeholder 1"/>
          <p:cNvSpPr>
            <a:spLocks noGrp="1"/>
          </p:cNvSpPr>
          <p:nvPr>
            <p:ph type="sldNum" sz="quarter" idx="12"/>
          </p:nvPr>
        </p:nvSpPr>
        <p:spPr/>
        <p:txBody>
          <a:bodyPr/>
          <a:lstStyle/>
          <a:p>
            <a:fld id="{59528A67-4EC4-1648-B0C1-6523FDEFFC68}" type="slidenum">
              <a:rPr lang="en-US" smtClean="0"/>
              <a:t>8</a:t>
            </a:fld>
            <a:endParaRPr lang="en-US"/>
          </a:p>
        </p:txBody>
      </p:sp>
    </p:spTree>
    <p:extLst>
      <p:ext uri="{BB962C8B-B14F-4D97-AF65-F5344CB8AC3E}">
        <p14:creationId xmlns:p14="http://schemas.microsoft.com/office/powerpoint/2010/main" val="22641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46963" y="244757"/>
            <a:ext cx="7929544" cy="821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68B6"/>
                </a:solidFill>
                <a:latin typeface="ScalaSansLF-Bold"/>
                <a:cs typeface="ScalaSansLF-Bold"/>
              </a:rPr>
              <a:t>ProgramMetro – Home Page</a:t>
            </a:r>
          </a:p>
        </p:txBody>
      </p:sp>
      <p:pic>
        <p:nvPicPr>
          <p:cNvPr id="4" name="Picture 3">
            <a:extLst>
              <a:ext uri="{FF2B5EF4-FFF2-40B4-BE49-F238E27FC236}">
                <a16:creationId xmlns:a16="http://schemas.microsoft.com/office/drawing/2014/main" id="{B9093FAA-FBB1-41C8-A8F9-CA5BA9D7A19A}"/>
              </a:ext>
            </a:extLst>
          </p:cNvPr>
          <p:cNvPicPr>
            <a:picLocks noChangeAspect="1"/>
          </p:cNvPicPr>
          <p:nvPr/>
        </p:nvPicPr>
        <p:blipFill rotWithShape="1">
          <a:blip r:embed="rId2"/>
          <a:srcRect r="11057"/>
          <a:stretch/>
        </p:blipFill>
        <p:spPr>
          <a:xfrm>
            <a:off x="727115" y="2470579"/>
            <a:ext cx="7855029" cy="2187047"/>
          </a:xfrm>
          <a:prstGeom prst="rect">
            <a:avLst/>
          </a:prstGeom>
        </p:spPr>
      </p:pic>
      <p:sp>
        <p:nvSpPr>
          <p:cNvPr id="8" name="TextBox 7"/>
          <p:cNvSpPr txBox="1"/>
          <p:nvPr/>
        </p:nvSpPr>
        <p:spPr>
          <a:xfrm>
            <a:off x="1889947" y="1989187"/>
            <a:ext cx="2133918" cy="369332"/>
          </a:xfrm>
          <a:prstGeom prst="rect">
            <a:avLst/>
          </a:prstGeom>
          <a:noFill/>
        </p:spPr>
        <p:txBody>
          <a:bodyPr wrap="none" rtlCol="0">
            <a:spAutoFit/>
          </a:bodyPr>
          <a:lstStyle/>
          <a:p>
            <a:r>
              <a:rPr lang="en-US" dirty="0">
                <a:solidFill>
                  <a:srgbClr val="404040"/>
                </a:solidFill>
                <a:latin typeface="ScalaSansLF-Regular"/>
                <a:cs typeface="Arial" panose="020B0604020202020204" pitchFamily="34" charset="0"/>
              </a:rPr>
              <a:t>Home Page Button</a:t>
            </a:r>
            <a:endParaRPr lang="en-US" dirty="0">
              <a:ln>
                <a:solidFill>
                  <a:srgbClr val="333333">
                    <a:alpha val="20000"/>
                  </a:srgbClr>
                </a:solidFill>
              </a:ln>
              <a:solidFill>
                <a:srgbClr val="404040"/>
              </a:solidFill>
              <a:latin typeface="Arial" panose="020B0604020202020204" pitchFamily="34" charset="0"/>
              <a:cs typeface="Arial" panose="020B0604020202020204" pitchFamily="34" charset="0"/>
            </a:endParaRPr>
          </a:p>
        </p:txBody>
      </p:sp>
      <p:sp>
        <p:nvSpPr>
          <p:cNvPr id="9" name="Rectangle 8"/>
          <p:cNvSpPr/>
          <p:nvPr/>
        </p:nvSpPr>
        <p:spPr>
          <a:xfrm>
            <a:off x="672035" y="2411983"/>
            <a:ext cx="572429" cy="397051"/>
          </a:xfrm>
          <a:prstGeom prst="rect">
            <a:avLst/>
          </a:prstGeom>
          <a:noFill/>
          <a:ln w="34925">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0" name="Straight Arrow Connector 9"/>
          <p:cNvCxnSpPr/>
          <p:nvPr/>
        </p:nvCxnSpPr>
        <p:spPr>
          <a:xfrm flipV="1">
            <a:off x="1244464" y="2230206"/>
            <a:ext cx="682080" cy="17781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977905" y="1980793"/>
            <a:ext cx="1505540" cy="369332"/>
          </a:xfrm>
          <a:prstGeom prst="rect">
            <a:avLst/>
          </a:prstGeom>
          <a:noFill/>
        </p:spPr>
        <p:txBody>
          <a:bodyPr wrap="none" rtlCol="0">
            <a:spAutoFit/>
          </a:bodyPr>
          <a:lstStyle/>
          <a:p>
            <a:r>
              <a:rPr lang="en-US" dirty="0">
                <a:solidFill>
                  <a:srgbClr val="404040"/>
                </a:solidFill>
                <a:latin typeface="ScalaSansLF-Regular"/>
                <a:cs typeface="Arial" panose="020B0604020202020204" pitchFamily="34" charset="0"/>
              </a:rPr>
              <a:t>Log Out Icon</a:t>
            </a:r>
            <a:endParaRPr lang="en-US" dirty="0">
              <a:ln>
                <a:solidFill>
                  <a:srgbClr val="333333">
                    <a:alpha val="20000"/>
                  </a:srgbClr>
                </a:solidFill>
              </a:ln>
              <a:solidFill>
                <a:srgbClr val="404040"/>
              </a:solidFill>
              <a:latin typeface="Arial" panose="020B0604020202020204" pitchFamily="34" charset="0"/>
              <a:cs typeface="Arial" panose="020B0604020202020204" pitchFamily="34" charset="0"/>
            </a:endParaRPr>
          </a:p>
        </p:txBody>
      </p:sp>
      <p:sp>
        <p:nvSpPr>
          <p:cNvPr id="12" name="Rectangle 11"/>
          <p:cNvSpPr/>
          <p:nvPr/>
        </p:nvSpPr>
        <p:spPr>
          <a:xfrm>
            <a:off x="5762622" y="2410715"/>
            <a:ext cx="572429" cy="397051"/>
          </a:xfrm>
          <a:prstGeom prst="rect">
            <a:avLst/>
          </a:prstGeom>
          <a:noFill/>
          <a:ln w="34925">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3" name="Straight Arrow Connector 12"/>
          <p:cNvCxnSpPr/>
          <p:nvPr/>
        </p:nvCxnSpPr>
        <p:spPr>
          <a:xfrm flipV="1">
            <a:off x="6335051" y="2228938"/>
            <a:ext cx="682080" cy="17781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59528A67-4EC4-1648-B0C1-6523FDEFFC68}" type="slidenum">
              <a:rPr lang="en-US" smtClean="0"/>
              <a:t>9</a:t>
            </a:fld>
            <a:endParaRPr lang="en-US"/>
          </a:p>
        </p:txBody>
      </p:sp>
    </p:spTree>
    <p:extLst>
      <p:ext uri="{BB962C8B-B14F-4D97-AF65-F5344CB8AC3E}">
        <p14:creationId xmlns:p14="http://schemas.microsoft.com/office/powerpoint/2010/main" val="3873791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PotentialRecord xmlns="349cf77f-b989-44c9-9cfe-64364ebfdffb">false</PotentialRecord>
    <RoutingRuleDescription xmlns="http://schemas.microsoft.com/sharepoint/v3">PowerPoint Template - Blue</RoutingRuleDescription>
    <_dlc_DocId xmlns="349cf77f-b989-44c9-9cfe-64364ebfdffb">INTRA-150-79</_dlc_DocId>
    <TaxCatchAll xmlns="349cf77f-b989-44c9-9cfe-64364ebfdffb">
      <Value>509</Value>
      <Value>34</Value>
      <Value>44</Value>
    </TaxCatchAll>
    <DocumentTypeTaxHTField0 xmlns="349cf77f-b989-44c9-9cfe-64364ebfdffb">
      <Terms xmlns="http://schemas.microsoft.com/office/infopath/2007/PartnerControls">
        <TermInfo xmlns="http://schemas.microsoft.com/office/infopath/2007/PartnerControls">
          <TermName xmlns="http://schemas.microsoft.com/office/infopath/2007/PartnerControls">Forms</TermName>
          <TermId xmlns="http://schemas.microsoft.com/office/infopath/2007/PartnerControls">12a57b6f-9c3e-4cca-8796-774f2262b9ca</TermId>
        </TermInfo>
      </Terms>
    </DocumentTypeTaxHTField0>
    <_dlc_ExpireDateSaved xmlns="http://schemas.microsoft.com/sharepoint/v3" xsi:nil="true"/>
    <_dlc_DocIdUrl xmlns="349cf77f-b989-44c9-9cfe-64364ebfdffb">
      <Url>http://mymetro/Communications/_layouts/DocIdRedir.aspx?ID=INTRA-150-79</Url>
      <Description>INTRA-150-79</Description>
    </_dlc_DocIdUrl>
    <TaxKeywordTaxHTField xmlns="349cf77f-b989-44c9-9cfe-64364ebfdffb">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7c6fbf54-0d9e-409b-955d-678c035c161c</TermId>
        </TermInfo>
      </Terms>
    </TaxKeywordTaxHTField>
    <_dlc_ExpireDate xmlns="http://schemas.microsoft.com/sharepoint/v3">2020-07-28T06:00:13+00:00</_dlc_ExpireDate>
    <CostCenterTaxHTField0 xmlns="349cf77f-b989-44c9-9cfe-64364ebfdffb">
      <Terms xmlns="http://schemas.microsoft.com/office/infopath/2007/PartnerControls">
        <TermInfo xmlns="http://schemas.microsoft.com/office/infopath/2007/PartnerControls">
          <TermName xmlns="http://schemas.microsoft.com/office/infopath/2007/PartnerControls">7140</TermName>
          <TermId xmlns="http://schemas.microsoft.com/office/infopath/2007/PartnerControls">0c22e450-d788-4cf0-8db5-d540ac43f095</TermId>
        </TermInfo>
      </Terms>
    </CostCenterTaxHTField0>
  </documentManagement>
</p:properties>
</file>

<file path=customXml/item2.xml><?xml version="1.0" encoding="utf-8"?>
<?mso-contentType ?>
<SharedContentType xmlns="Microsoft.SharePoint.Taxonomy.ContentTypeSync" SourceId="04eee727-446f-41bc-9f72-f8696b34f8fa" ContentTypeId="0x010100E79FB073B1E30848A90F229E4A7F12A0" PreviousValue="false"/>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p:Policy xmlns:p="office.server.policy" id="" local="true">
  <p:Name>Metro Document</p:Name>
  <p:Description/>
  <p:Statement>Metro Documents have a default retention period of Active + 3 years.  After 3 years of inactivity a disposition workflow will be triggered so that a Records Coordinator can determine if the document should be deleted or become an Official Record.
Versions on Metro Documents will be deleted yearly from the document's creation date.
Auditing is enabled on all Metro Documents.</p:Statement>
  <p:PolicyItems>
    <p:PolicyItem featureId="Microsoft.Office.RecordsManagement.PolicyFeatures.Expiration" staticId="0x010100E79FB073B1E30848A90F229E4A7F12A0|1686048976" UniqueId="f06a7f25-5bd3-4160-b9d5-3da367a0d53f">
      <p:Name>Retention</p:Name>
      <p:Description>Automatic scheduling of content for processing, and performing a retention action on content that has reached its due date.</p:Description>
      <p:CustomData>
        <Schedules nextStageId="4">
          <Schedule type="Default">
            <stages>
              <data stageId="3" recur="true" offset="1" unit="years">
                <formula id="Microsoft.Office.RecordsManagement.PolicyFeatures.Expiration.Formula.BuiltIn">
                  <number>1</number>
                  <property>Created</property>
                  <propertyId>8c06beca-0777-48f7-91c7-6da68bc07b69</propertyId>
                  <period>years</period>
                </formula>
                <action type="action" id="Microsoft.Office.RecordsManagement.PolicyFeatures.Expiration.Action.DeletePreviousVersions"/>
              </data>
              <data stageId="1">
                <formula id="Microsoft.Office.RecordsManagement.PolicyFeatures.Expiration.Formula.BuiltIn">
                  <number>3</number>
                  <property>Modified</property>
                  <propertyId>28cf69c5-fa48-462a-b5cd-27b6f9d2bd5f</propertyId>
                  <period>years</period>
                </formula>
                <action type="workflow" id="f1666481-d8ff-48bb-b7d5-cf354974992e"/>
              </data>
              <data stageId="2" recur="true" offset="1" unit="years" stageDeleted="true"/>
            </stages>
          </Schedule>
        </Schedules>
      </p:CustomData>
    </p:PolicyItem>
  </p:PolicyItems>
</p:Policy>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Metro Document" ma:contentTypeID="0x010100E79FB073B1E30848A90F229E4A7F12A000820597A5E420D349A72B99D52556B5AE" ma:contentTypeVersion="21" ma:contentTypeDescription="Metro Document Content Type.  Used to replace the standard Document Content Type.  This content type contains the required metadata for Metro documents." ma:contentTypeScope="" ma:versionID="c3e37e3c37805bfd0d4efb97e77fdbe6">
  <xsd:schema xmlns:xsd="http://www.w3.org/2001/XMLSchema" xmlns:xs="http://www.w3.org/2001/XMLSchema" xmlns:p="http://schemas.microsoft.com/office/2006/metadata/properties" xmlns:ns1="http://schemas.microsoft.com/sharepoint/v3" xmlns:ns2="349cf77f-b989-44c9-9cfe-64364ebfdffb" targetNamespace="http://schemas.microsoft.com/office/2006/metadata/properties" ma:root="true" ma:fieldsID="6bcde5addcbaa471e1c319f8ef2f9a78" ns1:_="" ns2:_="">
    <xsd:import namespace="http://schemas.microsoft.com/sharepoint/v3"/>
    <xsd:import namespace="349cf77f-b989-44c9-9cfe-64364ebfdffb"/>
    <xsd:element name="properties">
      <xsd:complexType>
        <xsd:sequence>
          <xsd:element name="documentManagement">
            <xsd:complexType>
              <xsd:all>
                <xsd:element ref="ns1:RoutingRuleDescription"/>
                <xsd:element ref="ns2:TaxKeywordTaxHTField" minOccurs="0"/>
                <xsd:element ref="ns2:TaxCatchAll" minOccurs="0"/>
                <xsd:element ref="ns2:TaxCatchAllLabel" minOccurs="0"/>
                <xsd:element ref="ns2:DocumentTypeTaxHTField0" minOccurs="0"/>
                <xsd:element ref="ns2:PotentialRecord" minOccurs="0"/>
                <xsd:element ref="ns1:_dlc_Exempt" minOccurs="0"/>
                <xsd:element ref="ns1:_dlc_ExpireDateSaved" minOccurs="0"/>
                <xsd:element ref="ns1:_dlc_ExpireDate" minOccurs="0"/>
                <xsd:element ref="ns2:_dlc_DocId" minOccurs="0"/>
                <xsd:element ref="ns2:_dlc_DocIdUrl" minOccurs="0"/>
                <xsd:element ref="ns2:_dlc_DocIdPersistId" minOccurs="0"/>
                <xsd:element ref="ns2:CostCenter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8" ma:displayName="Description" ma:internalName="RoutingRuleDescription">
      <xsd:simpleType>
        <xsd:restriction base="dms:Text">
          <xsd:maxLength value="255"/>
        </xsd:restriction>
      </xsd:simpleType>
    </xsd:element>
    <xsd:element name="_dlc_Exempt" ma:index="16" nillable="true" ma:displayName="Exempt from Policy" ma:hidden="true" ma:internalName="_dlc_Exempt" ma:readOnly="true">
      <xsd:simpleType>
        <xsd:restriction base="dms:Unknown"/>
      </xsd:simpleType>
    </xsd:element>
    <xsd:element name="_dlc_ExpireDateSaved" ma:index="17" nillable="true" ma:displayName="Original Expiration Date" ma:hidden="true" ma:internalName="_dlc_ExpireDateSaved" ma:readOnly="true">
      <xsd:simpleType>
        <xsd:restriction base="dms:DateTime"/>
      </xsd:simpleType>
    </xsd:element>
    <xsd:element name="_dlc_ExpireDate" ma:index="18"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49cf77f-b989-44c9-9cfe-64364ebfdffb" elementFormDefault="qualified">
    <xsd:import namespace="http://schemas.microsoft.com/office/2006/documentManagement/types"/>
    <xsd:import namespace="http://schemas.microsoft.com/office/infopath/2007/PartnerControls"/>
    <xsd:element name="TaxKeywordTaxHTField" ma:index="9" ma:taxonomy="true" ma:internalName="TaxKeywordTaxHTField" ma:taxonomyFieldName="TaxKeyword" ma:displayName="Enterprise Keywords" ma:readOnly="false"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f141b577-b3f7-4712-9e61-636008d6da1a}" ma:internalName="TaxCatchAll" ma:showField="CatchAllData" ma:web="6ef907bb-71be-4a8c-9a6e-23a6015bf372">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f141b577-b3f7-4712-9e61-636008d6da1a}" ma:internalName="TaxCatchAllLabel" ma:readOnly="true" ma:showField="CatchAllDataLabel" ma:web="6ef907bb-71be-4a8c-9a6e-23a6015bf372">
      <xsd:complexType>
        <xsd:complexContent>
          <xsd:extension base="dms:MultiChoiceLookup">
            <xsd:sequence>
              <xsd:element name="Value" type="dms:Lookup" maxOccurs="unbounded" minOccurs="0" nillable="true"/>
            </xsd:sequence>
          </xsd:extension>
        </xsd:complexContent>
      </xsd:complexType>
    </xsd:element>
    <xsd:element name="DocumentTypeTaxHTField0" ma:index="13" nillable="true" ma:taxonomy="true" ma:internalName="DocumentTypeTaxHTField0" ma:taxonomyFieldName="DocumentType" ma:displayName="Document Type" ma:default="" ma:fieldId="{85396a9f-32df-4177-8a76-6be23eaec82f}" ma:sspId="04eee727-446f-41bc-9f72-f8696b34f8fa" ma:termSetId="7be1db65-9814-4ca8-bb31-3b5def6ef24c" ma:anchorId="00000000-0000-0000-0000-000000000000" ma:open="false" ma:isKeyword="false">
      <xsd:complexType>
        <xsd:sequence>
          <xsd:element ref="pc:Terms" minOccurs="0" maxOccurs="1"/>
        </xsd:sequence>
      </xsd:complexType>
    </xsd:element>
    <xsd:element name="PotentialRecord" ma:index="15" nillable="true" ma:displayName="Potential Record" ma:default="0" ma:description="Should Records Coordinators treat this item as an Official Record in the future?&#10;" ma:internalName="PotentialRecord" ma:readOnly="false">
      <xsd:simpleType>
        <xsd:restriction base="dms:Boolea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CostCenterTaxHTField0" ma:index="22" nillable="true" ma:taxonomy="true" ma:internalName="CostCenterTaxHTField0" ma:taxonomyFieldName="CostCenter" ma:displayName="Cost Center" ma:default="" ma:fieldId="{b3a913ae-ef70-4247-ba61-845fbedb7245}" ma:sspId="04eee727-446f-41bc-9f72-f8696b34f8fa" ma:termSetId="154175ae-e85e-4495-a4ca-a2b1b9f276e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341D94-AAF5-4E43-8573-67DA15682680}">
  <ds:schemaRefs>
    <ds:schemaRef ds:uri="http://schemas.microsoft.com/sharepoint/v3"/>
    <ds:schemaRef ds:uri="349cf77f-b989-44c9-9cfe-64364ebfdff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1243511-2C59-4376-9F39-8EBC2188F7D4}">
  <ds:schemaRefs>
    <ds:schemaRef ds:uri="Microsoft.SharePoint.Taxonomy.ContentTypeSync"/>
  </ds:schemaRefs>
</ds:datastoreItem>
</file>

<file path=customXml/itemProps3.xml><?xml version="1.0" encoding="utf-8"?>
<ds:datastoreItem xmlns:ds="http://schemas.openxmlformats.org/officeDocument/2006/customXml" ds:itemID="{7F5C8D89-5E26-4E91-B86B-A9FC271CCCEF}">
  <ds:schemaRefs>
    <ds:schemaRef ds:uri="http://schemas.microsoft.com/sharepoint/events"/>
  </ds:schemaRefs>
</ds:datastoreItem>
</file>

<file path=customXml/itemProps4.xml><?xml version="1.0" encoding="utf-8"?>
<ds:datastoreItem xmlns:ds="http://schemas.openxmlformats.org/officeDocument/2006/customXml" ds:itemID="{A554166F-24E8-4DBB-81E8-251764E99126}">
  <ds:schemaRefs>
    <ds:schemaRef ds:uri="office.server.policy"/>
  </ds:schemaRefs>
</ds:datastoreItem>
</file>

<file path=customXml/itemProps5.xml><?xml version="1.0" encoding="utf-8"?>
<ds:datastoreItem xmlns:ds="http://schemas.openxmlformats.org/officeDocument/2006/customXml" ds:itemID="{94449C4A-B918-48D0-9441-7962D7390F8A}">
  <ds:schemaRefs>
    <ds:schemaRef ds:uri="http://schemas.microsoft.com/sharepoint/v3/contenttype/forms"/>
  </ds:schemaRefs>
</ds:datastoreItem>
</file>

<file path=customXml/itemProps6.xml><?xml version="1.0" encoding="utf-8"?>
<ds:datastoreItem xmlns:ds="http://schemas.openxmlformats.org/officeDocument/2006/customXml" ds:itemID="{95E40958-CFDB-40BA-868B-837FC44A06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9cf77f-b989-44c9-9cfe-64364ebfd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2238</TotalTime>
  <Words>1006</Words>
  <Application>Microsoft Office PowerPoint</Application>
  <PresentationFormat>Letter Paper (8.5x11 in)</PresentationFormat>
  <Paragraphs>191</Paragraphs>
  <Slides>23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Scala Sans</vt:lpstr>
      <vt:lpstr>ScalaSansLF-Bold</vt:lpstr>
      <vt:lpstr>ScalaSansLF-Regular</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Design Studio</dc:creator>
  <cp:keywords>Templates</cp:keywords>
  <cp:lastModifiedBy>James Simpson</cp:lastModifiedBy>
  <cp:revision>153</cp:revision>
  <dcterms:created xsi:type="dcterms:W3CDTF">2012-08-23T23:37:11Z</dcterms:created>
  <dcterms:modified xsi:type="dcterms:W3CDTF">2021-02-03T22:08:16Z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509;#Templates|7c6fbf54-0d9e-409b-955d-678c035c161c</vt:lpwstr>
  </property>
  <property fmtid="{D5CDD505-2E9C-101B-9397-08002B2CF9AE}" pid="3" name="_dlc_policyId">
    <vt:lpwstr>0x010100E79FB073B1E30848A90F229E4A7F12A0|1686048976</vt:lpwstr>
  </property>
  <property fmtid="{D5CDD505-2E9C-101B-9397-08002B2CF9AE}" pid="4" name="_dlc_DocIdItemGuid">
    <vt:lpwstr>da80d8b2-e715-49c1-997c-a821751b928e</vt:lpwstr>
  </property>
  <property fmtid="{D5CDD505-2E9C-101B-9397-08002B2CF9AE}" pid="5" name="_dlc_ItemStageId">
    <vt:lpwstr>3</vt:lpwstr>
  </property>
  <property fmtid="{D5CDD505-2E9C-101B-9397-08002B2CF9AE}" pid="6" name="DocumentType">
    <vt:lpwstr>34;#Forms|12a57b6f-9c3e-4cca-8796-774f2262b9ca</vt:lpwstr>
  </property>
  <property fmtid="{D5CDD505-2E9C-101B-9397-08002B2CF9AE}" pid="7" name="ContentTypeId">
    <vt:lpwstr>0x010100E79FB073B1E30848A90F229E4A7F12A000820597A5E420D349A72B99D52556B5AE</vt:lpwstr>
  </property>
  <property fmtid="{D5CDD505-2E9C-101B-9397-08002B2CF9AE}" pid="8" name="CostCenter">
    <vt:lpwstr>44;#7140|0c22e450-d788-4cf0-8db5-d540ac43f095</vt:lpwstr>
  </property>
  <property fmtid="{D5CDD505-2E9C-101B-9397-08002B2CF9AE}" pid="9" name="ItemRetentionFormula">
    <vt:lpwstr>&lt;formula id="Microsoft.Office.RecordsManagement.PolicyFeatures.Expiration.Formula.BuiltIn" offset="1" unit="years"&gt;&lt;number&gt;3&lt;/number&gt;&lt;property&gt;Modified&lt;/property&gt;&lt;propertyId&gt;28cf69c5-fa48-462a-b5cd-27b6f9d2bd5f&lt;/propertyId&gt;&lt;period&gt;years&lt;/period&gt;&lt;/formula&gt;</vt:lpwstr>
  </property>
  <property fmtid="{D5CDD505-2E9C-101B-9397-08002B2CF9AE}" pid="10" name="_dlc_LastRun">
    <vt:lpwstr>07/27/2019 23:00:13</vt:lpwstr>
  </property>
</Properties>
</file>