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62" r:id="rId6"/>
    <p:sldId id="286" r:id="rId7"/>
    <p:sldId id="261" r:id="rId8"/>
    <p:sldId id="289" r:id="rId9"/>
    <p:sldId id="288" r:id="rId10"/>
    <p:sldId id="258" r:id="rId11"/>
    <p:sldId id="287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350"/>
    <a:srgbClr val="0C4360"/>
    <a:srgbClr val="1B6872"/>
    <a:srgbClr val="63B7C6"/>
    <a:srgbClr val="002136"/>
    <a:srgbClr val="0C75AC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3" d="100"/>
          <a:sy n="83" d="100"/>
        </p:scale>
        <p:origin x="16" y="-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538F3F-378F-4848-98F9-26F07D69C40C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18E1183-8FB0-4AB3-AC80-53A442491EC1}">
      <dgm:prSet/>
      <dgm:spPr/>
      <dgm:t>
        <a:bodyPr/>
        <a:lstStyle/>
        <a:p>
          <a:r>
            <a:rPr lang="en-US"/>
            <a:t>Innovation   </a:t>
          </a:r>
        </a:p>
      </dgm:t>
    </dgm:pt>
    <dgm:pt modelId="{18758659-A7FB-4535-86C4-49D02165907C}" type="parTrans" cxnId="{F8AAE7D9-406F-4E99-9F39-1BEC98C3BB81}">
      <dgm:prSet/>
      <dgm:spPr/>
      <dgm:t>
        <a:bodyPr/>
        <a:lstStyle/>
        <a:p>
          <a:endParaRPr lang="en-US"/>
        </a:p>
      </dgm:t>
    </dgm:pt>
    <dgm:pt modelId="{C8E85BE8-7D5B-42E7-89CA-FB310DBBDCB4}" type="sibTrans" cxnId="{F8AAE7D9-406F-4E99-9F39-1BEC98C3BB81}">
      <dgm:prSet/>
      <dgm:spPr/>
      <dgm:t>
        <a:bodyPr/>
        <a:lstStyle/>
        <a:p>
          <a:endParaRPr lang="en-US"/>
        </a:p>
      </dgm:t>
    </dgm:pt>
    <dgm:pt modelId="{DF06FE16-0A4C-49B1-A2D1-805C88BF5E09}">
      <dgm:prSet/>
      <dgm:spPr/>
      <dgm:t>
        <a:bodyPr/>
        <a:lstStyle/>
        <a:p>
          <a:r>
            <a:rPr lang="en-US"/>
            <a:t>Efficiency</a:t>
          </a:r>
        </a:p>
      </dgm:t>
    </dgm:pt>
    <dgm:pt modelId="{EA139E3E-5659-46B2-A0C0-5BDA3DBAFA90}" type="parTrans" cxnId="{74059051-513C-4796-A247-7EFF3A5CEF30}">
      <dgm:prSet/>
      <dgm:spPr/>
      <dgm:t>
        <a:bodyPr/>
        <a:lstStyle/>
        <a:p>
          <a:endParaRPr lang="en-US"/>
        </a:p>
      </dgm:t>
    </dgm:pt>
    <dgm:pt modelId="{DC1497F6-BF6E-41B7-B7D3-1AEA5E13540C}" type="sibTrans" cxnId="{74059051-513C-4796-A247-7EFF3A5CEF30}">
      <dgm:prSet/>
      <dgm:spPr/>
      <dgm:t>
        <a:bodyPr/>
        <a:lstStyle/>
        <a:p>
          <a:endParaRPr lang="en-US"/>
        </a:p>
      </dgm:t>
    </dgm:pt>
    <dgm:pt modelId="{683D6F96-FE23-4B5C-801B-6FF60D969417}">
      <dgm:prSet/>
      <dgm:spPr/>
      <dgm:t>
        <a:bodyPr/>
        <a:lstStyle/>
        <a:p>
          <a:r>
            <a:rPr lang="en-US"/>
            <a:t>Partnership</a:t>
          </a:r>
        </a:p>
      </dgm:t>
    </dgm:pt>
    <dgm:pt modelId="{7BA91402-0DC1-46CC-9FCE-A7ABDB5D74EE}" type="parTrans" cxnId="{B7BE14FD-8937-4917-B236-7E579CA26759}">
      <dgm:prSet/>
      <dgm:spPr/>
      <dgm:t>
        <a:bodyPr/>
        <a:lstStyle/>
        <a:p>
          <a:endParaRPr lang="en-US"/>
        </a:p>
      </dgm:t>
    </dgm:pt>
    <dgm:pt modelId="{C02FFC51-D1CC-417E-A146-31051D00DC32}" type="sibTrans" cxnId="{B7BE14FD-8937-4917-B236-7E579CA26759}">
      <dgm:prSet/>
      <dgm:spPr/>
      <dgm:t>
        <a:bodyPr/>
        <a:lstStyle/>
        <a:p>
          <a:endParaRPr lang="en-US"/>
        </a:p>
      </dgm:t>
    </dgm:pt>
    <dgm:pt modelId="{3BDA44CB-86FC-4D79-A979-8ECEFE9E8CD5}" type="pres">
      <dgm:prSet presAssocID="{1E538F3F-378F-4848-98F9-26F07D69C40C}" presName="root" presStyleCnt="0">
        <dgm:presLayoutVars>
          <dgm:dir/>
          <dgm:resizeHandles val="exact"/>
        </dgm:presLayoutVars>
      </dgm:prSet>
      <dgm:spPr/>
    </dgm:pt>
    <dgm:pt modelId="{13EC5018-321E-4E43-B671-E9F4C7E12AB5}" type="pres">
      <dgm:prSet presAssocID="{918E1183-8FB0-4AB3-AC80-53A442491EC1}" presName="compNode" presStyleCnt="0"/>
      <dgm:spPr/>
    </dgm:pt>
    <dgm:pt modelId="{1A791B59-14BC-46F9-A0E1-804FCD8F2C1B}" type="pres">
      <dgm:prSet presAssocID="{918E1183-8FB0-4AB3-AC80-53A442491EC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uzzle Pieces"/>
        </a:ext>
      </dgm:extLst>
    </dgm:pt>
    <dgm:pt modelId="{89206743-770F-4767-AE54-49C232E4CB14}" type="pres">
      <dgm:prSet presAssocID="{918E1183-8FB0-4AB3-AC80-53A442491EC1}" presName="spaceRect" presStyleCnt="0"/>
      <dgm:spPr/>
    </dgm:pt>
    <dgm:pt modelId="{761C60E4-5276-4E63-AF59-6BB41051E148}" type="pres">
      <dgm:prSet presAssocID="{918E1183-8FB0-4AB3-AC80-53A442491EC1}" presName="textRect" presStyleLbl="revTx" presStyleIdx="0" presStyleCnt="3">
        <dgm:presLayoutVars>
          <dgm:chMax val="1"/>
          <dgm:chPref val="1"/>
        </dgm:presLayoutVars>
      </dgm:prSet>
      <dgm:spPr/>
    </dgm:pt>
    <dgm:pt modelId="{97092F36-41B4-47EB-BDEE-DD25622E1463}" type="pres">
      <dgm:prSet presAssocID="{C8E85BE8-7D5B-42E7-89CA-FB310DBBDCB4}" presName="sibTrans" presStyleCnt="0"/>
      <dgm:spPr/>
    </dgm:pt>
    <dgm:pt modelId="{697F8E03-18C3-4449-977A-CBB8EE31D9B2}" type="pres">
      <dgm:prSet presAssocID="{DF06FE16-0A4C-49B1-A2D1-805C88BF5E09}" presName="compNode" presStyleCnt="0"/>
      <dgm:spPr/>
    </dgm:pt>
    <dgm:pt modelId="{8E2A24AA-C8CC-4B13-802B-E737130A393B}" type="pres">
      <dgm:prSet presAssocID="{DF06FE16-0A4C-49B1-A2D1-805C88BF5E0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847B1944-AD44-451B-B84C-CD93AEDCE412}" type="pres">
      <dgm:prSet presAssocID="{DF06FE16-0A4C-49B1-A2D1-805C88BF5E09}" presName="spaceRect" presStyleCnt="0"/>
      <dgm:spPr/>
    </dgm:pt>
    <dgm:pt modelId="{A2400FBF-C34D-4E07-8A6C-E0580D34C18B}" type="pres">
      <dgm:prSet presAssocID="{DF06FE16-0A4C-49B1-A2D1-805C88BF5E09}" presName="textRect" presStyleLbl="revTx" presStyleIdx="1" presStyleCnt="3">
        <dgm:presLayoutVars>
          <dgm:chMax val="1"/>
          <dgm:chPref val="1"/>
        </dgm:presLayoutVars>
      </dgm:prSet>
      <dgm:spPr/>
    </dgm:pt>
    <dgm:pt modelId="{607D1FC5-7E97-4F56-A0AA-2D5723B84CDB}" type="pres">
      <dgm:prSet presAssocID="{DC1497F6-BF6E-41B7-B7D3-1AEA5E13540C}" presName="sibTrans" presStyleCnt="0"/>
      <dgm:spPr/>
    </dgm:pt>
    <dgm:pt modelId="{FF18D0AB-C3B9-4F04-8F62-883189D4E24C}" type="pres">
      <dgm:prSet presAssocID="{683D6F96-FE23-4B5C-801B-6FF60D969417}" presName="compNode" presStyleCnt="0"/>
      <dgm:spPr/>
    </dgm:pt>
    <dgm:pt modelId="{1C4884B6-96D1-4042-8C48-FB5ADE89A3C0}" type="pres">
      <dgm:prSet presAssocID="{683D6F96-FE23-4B5C-801B-6FF60D96941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311AC372-1845-4AF2-96AC-6ABFB3E902E3}" type="pres">
      <dgm:prSet presAssocID="{683D6F96-FE23-4B5C-801B-6FF60D969417}" presName="spaceRect" presStyleCnt="0"/>
      <dgm:spPr/>
    </dgm:pt>
    <dgm:pt modelId="{0B37FB5B-D544-4CB8-B744-BCBCF68EDAC3}" type="pres">
      <dgm:prSet presAssocID="{683D6F96-FE23-4B5C-801B-6FF60D969417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B35D21A-7150-4109-8211-A9341C49E227}" type="presOf" srcId="{918E1183-8FB0-4AB3-AC80-53A442491EC1}" destId="{761C60E4-5276-4E63-AF59-6BB41051E148}" srcOrd="0" destOrd="0" presId="urn:microsoft.com/office/officeart/2018/2/layout/IconLabelList"/>
    <dgm:cxn modelId="{E53D6E24-0512-4953-9CCB-FD4F54B6EEBA}" type="presOf" srcId="{683D6F96-FE23-4B5C-801B-6FF60D969417}" destId="{0B37FB5B-D544-4CB8-B744-BCBCF68EDAC3}" srcOrd="0" destOrd="0" presId="urn:microsoft.com/office/officeart/2018/2/layout/IconLabelList"/>
    <dgm:cxn modelId="{74059051-513C-4796-A247-7EFF3A5CEF30}" srcId="{1E538F3F-378F-4848-98F9-26F07D69C40C}" destId="{DF06FE16-0A4C-49B1-A2D1-805C88BF5E09}" srcOrd="1" destOrd="0" parTransId="{EA139E3E-5659-46B2-A0C0-5BDA3DBAFA90}" sibTransId="{DC1497F6-BF6E-41B7-B7D3-1AEA5E13540C}"/>
    <dgm:cxn modelId="{B3F8C27B-49E8-42EF-962B-60EE652B54E8}" type="presOf" srcId="{DF06FE16-0A4C-49B1-A2D1-805C88BF5E09}" destId="{A2400FBF-C34D-4E07-8A6C-E0580D34C18B}" srcOrd="0" destOrd="0" presId="urn:microsoft.com/office/officeart/2018/2/layout/IconLabelList"/>
    <dgm:cxn modelId="{4DF42DB5-29F2-485B-AAE1-2A83B7A0B8C2}" type="presOf" srcId="{1E538F3F-378F-4848-98F9-26F07D69C40C}" destId="{3BDA44CB-86FC-4D79-A979-8ECEFE9E8CD5}" srcOrd="0" destOrd="0" presId="urn:microsoft.com/office/officeart/2018/2/layout/IconLabelList"/>
    <dgm:cxn modelId="{F8AAE7D9-406F-4E99-9F39-1BEC98C3BB81}" srcId="{1E538F3F-378F-4848-98F9-26F07D69C40C}" destId="{918E1183-8FB0-4AB3-AC80-53A442491EC1}" srcOrd="0" destOrd="0" parTransId="{18758659-A7FB-4535-86C4-49D02165907C}" sibTransId="{C8E85BE8-7D5B-42E7-89CA-FB310DBBDCB4}"/>
    <dgm:cxn modelId="{B7BE14FD-8937-4917-B236-7E579CA26759}" srcId="{1E538F3F-378F-4848-98F9-26F07D69C40C}" destId="{683D6F96-FE23-4B5C-801B-6FF60D969417}" srcOrd="2" destOrd="0" parTransId="{7BA91402-0DC1-46CC-9FCE-A7ABDB5D74EE}" sibTransId="{C02FFC51-D1CC-417E-A146-31051D00DC32}"/>
    <dgm:cxn modelId="{3A573FB4-85C2-4886-8566-55AE09E99261}" type="presParOf" srcId="{3BDA44CB-86FC-4D79-A979-8ECEFE9E8CD5}" destId="{13EC5018-321E-4E43-B671-E9F4C7E12AB5}" srcOrd="0" destOrd="0" presId="urn:microsoft.com/office/officeart/2018/2/layout/IconLabelList"/>
    <dgm:cxn modelId="{898F0E0A-59FC-4B8E-9235-73AB174C1A8B}" type="presParOf" srcId="{13EC5018-321E-4E43-B671-E9F4C7E12AB5}" destId="{1A791B59-14BC-46F9-A0E1-804FCD8F2C1B}" srcOrd="0" destOrd="0" presId="urn:microsoft.com/office/officeart/2018/2/layout/IconLabelList"/>
    <dgm:cxn modelId="{3CC92BAA-C9DF-4E9E-BB8C-7581C893843A}" type="presParOf" srcId="{13EC5018-321E-4E43-B671-E9F4C7E12AB5}" destId="{89206743-770F-4767-AE54-49C232E4CB14}" srcOrd="1" destOrd="0" presId="urn:microsoft.com/office/officeart/2018/2/layout/IconLabelList"/>
    <dgm:cxn modelId="{427A2877-2E5D-482F-ACEA-E94A999405FB}" type="presParOf" srcId="{13EC5018-321E-4E43-B671-E9F4C7E12AB5}" destId="{761C60E4-5276-4E63-AF59-6BB41051E148}" srcOrd="2" destOrd="0" presId="urn:microsoft.com/office/officeart/2018/2/layout/IconLabelList"/>
    <dgm:cxn modelId="{E5BE71EA-9728-429B-A746-6A73C1887431}" type="presParOf" srcId="{3BDA44CB-86FC-4D79-A979-8ECEFE9E8CD5}" destId="{97092F36-41B4-47EB-BDEE-DD25622E1463}" srcOrd="1" destOrd="0" presId="urn:microsoft.com/office/officeart/2018/2/layout/IconLabelList"/>
    <dgm:cxn modelId="{DA59DCF2-C985-4726-A151-2251AD75F358}" type="presParOf" srcId="{3BDA44CB-86FC-4D79-A979-8ECEFE9E8CD5}" destId="{697F8E03-18C3-4449-977A-CBB8EE31D9B2}" srcOrd="2" destOrd="0" presId="urn:microsoft.com/office/officeart/2018/2/layout/IconLabelList"/>
    <dgm:cxn modelId="{8B0C9F7B-CDDB-4392-87D4-2933C99A8B30}" type="presParOf" srcId="{697F8E03-18C3-4449-977A-CBB8EE31D9B2}" destId="{8E2A24AA-C8CC-4B13-802B-E737130A393B}" srcOrd="0" destOrd="0" presId="urn:microsoft.com/office/officeart/2018/2/layout/IconLabelList"/>
    <dgm:cxn modelId="{C82C3D7D-38F5-45F5-BFCD-63DF57A65BD5}" type="presParOf" srcId="{697F8E03-18C3-4449-977A-CBB8EE31D9B2}" destId="{847B1944-AD44-451B-B84C-CD93AEDCE412}" srcOrd="1" destOrd="0" presId="urn:microsoft.com/office/officeart/2018/2/layout/IconLabelList"/>
    <dgm:cxn modelId="{B38E2089-D918-4856-B8E6-3853A09DC534}" type="presParOf" srcId="{697F8E03-18C3-4449-977A-CBB8EE31D9B2}" destId="{A2400FBF-C34D-4E07-8A6C-E0580D34C18B}" srcOrd="2" destOrd="0" presId="urn:microsoft.com/office/officeart/2018/2/layout/IconLabelList"/>
    <dgm:cxn modelId="{507BBD6E-09EC-42C3-B21F-CB2776FA8543}" type="presParOf" srcId="{3BDA44CB-86FC-4D79-A979-8ECEFE9E8CD5}" destId="{607D1FC5-7E97-4F56-A0AA-2D5723B84CDB}" srcOrd="3" destOrd="0" presId="urn:microsoft.com/office/officeart/2018/2/layout/IconLabelList"/>
    <dgm:cxn modelId="{65B48D7D-EC15-4003-9241-91DED9EB7C41}" type="presParOf" srcId="{3BDA44CB-86FC-4D79-A979-8ECEFE9E8CD5}" destId="{FF18D0AB-C3B9-4F04-8F62-883189D4E24C}" srcOrd="4" destOrd="0" presId="urn:microsoft.com/office/officeart/2018/2/layout/IconLabelList"/>
    <dgm:cxn modelId="{9A944B7C-DE2D-4435-A3EC-4ACAD266F72A}" type="presParOf" srcId="{FF18D0AB-C3B9-4F04-8F62-883189D4E24C}" destId="{1C4884B6-96D1-4042-8C48-FB5ADE89A3C0}" srcOrd="0" destOrd="0" presId="urn:microsoft.com/office/officeart/2018/2/layout/IconLabelList"/>
    <dgm:cxn modelId="{32ACB81E-73E5-4F8E-8F96-FA38E66B95A2}" type="presParOf" srcId="{FF18D0AB-C3B9-4F04-8F62-883189D4E24C}" destId="{311AC372-1845-4AF2-96AC-6ABFB3E902E3}" srcOrd="1" destOrd="0" presId="urn:microsoft.com/office/officeart/2018/2/layout/IconLabelList"/>
    <dgm:cxn modelId="{A4A8B43A-97BD-4E42-9701-149F3BD7AE72}" type="presParOf" srcId="{FF18D0AB-C3B9-4F04-8F62-883189D4E24C}" destId="{0B37FB5B-D544-4CB8-B744-BCBCF68EDAC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91B59-14BC-46F9-A0E1-804FCD8F2C1B}">
      <dsp:nvSpPr>
        <dsp:cNvPr id="0" name=""/>
        <dsp:cNvSpPr/>
      </dsp:nvSpPr>
      <dsp:spPr>
        <a:xfrm>
          <a:off x="1209598" y="1079526"/>
          <a:ext cx="1299738" cy="12997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1C60E4-5276-4E63-AF59-6BB41051E148}">
      <dsp:nvSpPr>
        <dsp:cNvPr id="0" name=""/>
        <dsp:cNvSpPr/>
      </dsp:nvSpPr>
      <dsp:spPr>
        <a:xfrm>
          <a:off x="415313" y="2735897"/>
          <a:ext cx="288830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Innovation   </a:t>
          </a:r>
        </a:p>
      </dsp:txBody>
      <dsp:txXfrm>
        <a:off x="415313" y="2735897"/>
        <a:ext cx="2888307" cy="720000"/>
      </dsp:txXfrm>
    </dsp:sp>
    <dsp:sp modelId="{8E2A24AA-C8CC-4B13-802B-E737130A393B}">
      <dsp:nvSpPr>
        <dsp:cNvPr id="0" name=""/>
        <dsp:cNvSpPr/>
      </dsp:nvSpPr>
      <dsp:spPr>
        <a:xfrm>
          <a:off x="4603358" y="1079526"/>
          <a:ext cx="1299738" cy="129973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400FBF-C34D-4E07-8A6C-E0580D34C18B}">
      <dsp:nvSpPr>
        <dsp:cNvPr id="0" name=""/>
        <dsp:cNvSpPr/>
      </dsp:nvSpPr>
      <dsp:spPr>
        <a:xfrm>
          <a:off x="3809074" y="2735897"/>
          <a:ext cx="288830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Efficiency</a:t>
          </a:r>
        </a:p>
      </dsp:txBody>
      <dsp:txXfrm>
        <a:off x="3809074" y="2735897"/>
        <a:ext cx="2888307" cy="720000"/>
      </dsp:txXfrm>
    </dsp:sp>
    <dsp:sp modelId="{1C4884B6-96D1-4042-8C48-FB5ADE89A3C0}">
      <dsp:nvSpPr>
        <dsp:cNvPr id="0" name=""/>
        <dsp:cNvSpPr/>
      </dsp:nvSpPr>
      <dsp:spPr>
        <a:xfrm>
          <a:off x="7997119" y="1079526"/>
          <a:ext cx="1299738" cy="129973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37FB5B-D544-4CB8-B744-BCBCF68EDAC3}">
      <dsp:nvSpPr>
        <dsp:cNvPr id="0" name=""/>
        <dsp:cNvSpPr/>
      </dsp:nvSpPr>
      <dsp:spPr>
        <a:xfrm>
          <a:off x="7202835" y="2735897"/>
          <a:ext cx="288830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Partnership</a:t>
          </a:r>
        </a:p>
      </dsp:txBody>
      <dsp:txXfrm>
        <a:off x="7202835" y="2735897"/>
        <a:ext cx="2888307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57B-CDAE-4DEB-AEC8-C82DE2312E37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1430A-4AA4-45C8-AC23-CD6B61C41A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78EA-28CE-41D8-9043-90E391E5F567}" type="datetimeFigureOut">
              <a:rPr lang="en-US" noProof="0" smtClean="0"/>
              <a:t>2/4/2021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747-9380-41EE-9946-EC9EC0CA5D1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:a16="http://schemas.microsoft.com/office/drawing/2014/main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2DEF0-A0B0-4CFE-B67D-A9D75E236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40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0C167E-2626-40DB-AACF-D02543E29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9700" y="1749570"/>
            <a:ext cx="9372600" cy="33588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74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atego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3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Freeform: Shape 17">
            <a:extLst>
              <a:ext uri="{FF2B5EF4-FFF2-40B4-BE49-F238E27FC236}">
                <a16:creationId xmlns:a16="http://schemas.microsoft.com/office/drawing/2014/main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eform: Shape 15">
              <a:extLst>
                <a:ext uri="{FF2B5EF4-FFF2-40B4-BE49-F238E27FC236}">
                  <a16:creationId xmlns:a16="http://schemas.microsoft.com/office/drawing/2014/main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Freeform: Shape 23">
            <a:extLst>
              <a:ext uri="{FF2B5EF4-FFF2-40B4-BE49-F238E27FC236}">
                <a16:creationId xmlns:a16="http://schemas.microsoft.com/office/drawing/2014/main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D6C4-4840-40CC-AC84-17E24B3B7B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>
                <a:latin typeface="+mj-lt"/>
              </a:rPr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tangle: Single Corner Snipped 18">
              <a:extLst>
                <a:ext uri="{FF2B5EF4-FFF2-40B4-BE49-F238E27FC236}">
                  <a16:creationId xmlns:a16="http://schemas.microsoft.com/office/drawing/2014/main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17" name="Rectangle: Single Corner Snipped 2">
              <a:extLst>
                <a:ext uri="{FF2B5EF4-FFF2-40B4-BE49-F238E27FC236}">
                  <a16:creationId xmlns:a16="http://schemas.microsoft.com/office/drawing/2014/main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7" r:id="rId7"/>
    <p:sldLayoutId id="2147483674" r:id="rId8"/>
    <p:sldLayoutId id="2147483665" r:id="rId9"/>
    <p:sldLayoutId id="2147483673" r:id="rId10"/>
    <p:sldLayoutId id="2147483662" r:id="rId11"/>
    <p:sldLayoutId id="2147483663" r:id="rId12"/>
    <p:sldLayoutId id="2147483664" r:id="rId13"/>
    <p:sldLayoutId id="2147483675" r:id="rId14"/>
    <p:sldLayoutId id="2147483676" r:id="rId15"/>
    <p:sldLayoutId id="2147483672" r:id="rId16"/>
    <p:sldLayoutId id="2147483667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13" Type="http://schemas.openxmlformats.org/officeDocument/2006/relationships/hyperlink" Target="https://creativecommons.org/licenses/by-sa/3.0/" TargetMode="External"/><Relationship Id="rId3" Type="http://schemas.openxmlformats.org/officeDocument/2006/relationships/image" Target="../media/image2.svg"/><Relationship Id="rId7" Type="http://schemas.openxmlformats.org/officeDocument/2006/relationships/hyperlink" Target="http://sf.streetsblog.org/2016/01/05/guest-editorial-sf-needs-to-get-serious-about-connecting-caltrain/" TargetMode="External"/><Relationship Id="rId12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jpg"/><Relationship Id="rId11" Type="http://schemas.openxmlformats.org/officeDocument/2006/relationships/hyperlink" Target="https://geobrava.wordpress.com/2018/09/29/exploring-digital-opinion-analysis-in-america/" TargetMode="External"/><Relationship Id="rId5" Type="http://schemas.openxmlformats.org/officeDocument/2006/relationships/hyperlink" Target="http://sf.streetsblog.org/2012/06/29/envisioning-protected-bike-lanes-and-pedestrian-islands-for-second-street/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3.jpg"/><Relationship Id="rId9" Type="http://schemas.openxmlformats.org/officeDocument/2006/relationships/hyperlink" Target="https://www.flickr.com/photos/ntsb/2280957445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dot.ca.gov/programs/local-assistance/fed-and-state-programs/its-program" TargetMode="External"/><Relationship Id="rId13" Type="http://schemas.openxmlformats.org/officeDocument/2006/relationships/hyperlink" Target="https://dot.ca.gov/programs/local-assistance/fed-and-state-programs/safe-route-to-school-program" TargetMode="External"/><Relationship Id="rId3" Type="http://schemas.openxmlformats.org/officeDocument/2006/relationships/hyperlink" Target="https://dot.ca.gov/programs/local-assistance/fed-and-state-programs/emergency-relief-program" TargetMode="External"/><Relationship Id="rId7" Type="http://schemas.openxmlformats.org/officeDocument/2006/relationships/hyperlink" Target="https://dot.ca.gov/programs/local-assistance/fed-and-state-programs/highway-safety-improvement-program" TargetMode="External"/><Relationship Id="rId12" Type="http://schemas.openxmlformats.org/officeDocument/2006/relationships/hyperlink" Target="https://dot.ca.gov/programs/local-assistance/fed-and-state-programs/bike-program" TargetMode="External"/><Relationship Id="rId2" Type="http://schemas.openxmlformats.org/officeDocument/2006/relationships/hyperlink" Target="https://dot.ca.gov/programs/local-assistance/fed-and-state-programs/earmark-repurposing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dot.ca.gov/programs/local-assistance/fed-and-state-programs/highway-infrastructure-program" TargetMode="External"/><Relationship Id="rId11" Type="http://schemas.openxmlformats.org/officeDocument/2006/relationships/hyperlink" Target="https://dot.ca.gov/programs/local-assistance/fed-and-state-programs/active-transportation-program" TargetMode="External"/><Relationship Id="rId5" Type="http://schemas.openxmlformats.org/officeDocument/2006/relationships/hyperlink" Target="https://dot.ca.gov/programs/local-assistance/fed-and-state-programs/highway-bridge-program" TargetMode="External"/><Relationship Id="rId15" Type="http://schemas.openxmlformats.org/officeDocument/2006/relationships/hyperlink" Target="https://dot.ca.gov/programs/local-assistance/fed-and-state-programs/state-transportation-improvement-program" TargetMode="External"/><Relationship Id="rId10" Type="http://schemas.openxmlformats.org/officeDocument/2006/relationships/hyperlink" Target="https://dot.ca.gov/programs/local-assistance/fed-and-state-programs/sec130" TargetMode="External"/><Relationship Id="rId4" Type="http://schemas.openxmlformats.org/officeDocument/2006/relationships/hyperlink" Target="https://dot.ca.gov/programs/local-assistance/fed-and-state-programs/federal-lands-access-program" TargetMode="External"/><Relationship Id="rId9" Type="http://schemas.openxmlformats.org/officeDocument/2006/relationships/hyperlink" Target="https://dot.ca.gov/programs/local-assistance/fed-and-state-programs/other-federal-programs" TargetMode="External"/><Relationship Id="rId14" Type="http://schemas.openxmlformats.org/officeDocument/2006/relationships/hyperlink" Target="https://dot.ca.gov/programs/sb1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ot.ca.gov/programs/transportation-planning/regional-planning/sustainable-transportation-planning-grants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sgc.ca.gov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488" y="2395728"/>
            <a:ext cx="7077456" cy="1033272"/>
          </a:xfrm>
        </p:spPr>
        <p:txBody>
          <a:bodyPr/>
          <a:lstStyle/>
          <a:p>
            <a:r>
              <a:rPr lang="en-US" dirty="0"/>
              <a:t>Funding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37F64-4C96-4AA8-BB21-E8053A318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4164746"/>
            <a:ext cx="7077456" cy="19440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  Plan                    </a:t>
            </a:r>
          </a:p>
          <a:p>
            <a:pPr marL="0" indent="0">
              <a:buNone/>
            </a:pPr>
            <a:r>
              <a:rPr lang="en-US" dirty="0"/>
              <a:t>		 Design </a:t>
            </a:r>
          </a:p>
          <a:p>
            <a:pPr marL="0" indent="0">
              <a:buNone/>
            </a:pPr>
            <a:r>
              <a:rPr lang="en-US" dirty="0"/>
              <a:t>				  Build</a:t>
            </a:r>
          </a:p>
          <a:p>
            <a:pPr marL="0" indent="0">
              <a:buNone/>
            </a:pPr>
            <a:r>
              <a:rPr lang="en-US" dirty="0"/>
              <a:t>						  O&amp;M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5E3981-F0D7-482C-A8E0-6A57700BE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80" y="101600"/>
            <a:ext cx="12059920" cy="597647"/>
          </a:xfrm>
        </p:spPr>
        <p:txBody>
          <a:bodyPr/>
          <a:lstStyle/>
          <a:p>
            <a:pPr algn="ctr"/>
            <a:r>
              <a:rPr lang="en-US" dirty="0"/>
              <a:t>Improve Quality of Life, Economy, Equity, Safety, Sustainability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25" name="Picture Placeholder 24" descr="Universal Access">
            <a:extLst>
              <a:ext uri="{FF2B5EF4-FFF2-40B4-BE49-F238E27FC236}">
                <a16:creationId xmlns:a16="http://schemas.microsoft.com/office/drawing/2014/main" id="{C03AAFA7-022A-47F8-9DA1-7DC3897D1E5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8800" y="985521"/>
            <a:ext cx="1854612" cy="3332906"/>
          </a:xfr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82206B1-586F-4254-9B36-D06C4E294A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l"/>
            <a:r>
              <a:rPr lang="en-US" sz="2400" dirty="0"/>
              <a:t>Accessibility</a:t>
            </a:r>
          </a:p>
        </p:txBody>
      </p:sp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6F737161-FE67-434D-A781-59EDB9EDCB2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2753245" y="924321"/>
            <a:ext cx="2197473" cy="3315772"/>
          </a:xfr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B924A29-3538-4A3F-82A6-D2A7538C21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sz="2400" dirty="0"/>
              <a:t>Bike</a:t>
            </a:r>
            <a:r>
              <a:rPr lang="en-US" dirty="0"/>
              <a:t>  </a:t>
            </a:r>
          </a:p>
          <a:p>
            <a:r>
              <a:rPr lang="en-US" sz="2400" dirty="0"/>
              <a:t>Walk</a:t>
            </a:r>
          </a:p>
        </p:txBody>
      </p:sp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9E5BF01B-21D6-4D43-9CAE-0298685C1A7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/>
        </p:blipFill>
        <p:spPr>
          <a:xfrm>
            <a:off x="5207930" y="916503"/>
            <a:ext cx="2112930" cy="3323589"/>
          </a:xfr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B8F0371-4F69-4131-91BF-9AB99E6EE8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29" y="4240093"/>
            <a:ext cx="4166591" cy="1463040"/>
          </a:xfrm>
        </p:spPr>
        <p:txBody>
          <a:bodyPr/>
          <a:lstStyle/>
          <a:p>
            <a:pPr algn="l"/>
            <a:r>
              <a:rPr lang="en-US" sz="2400" dirty="0"/>
              <a:t>   Multimodal              Safety</a:t>
            </a:r>
          </a:p>
        </p:txBody>
      </p:sp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089E8AB6-C16E-4752-810F-8F98DB929DB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rcRect/>
          <a:stretch/>
        </p:blipFill>
        <p:spPr>
          <a:xfrm>
            <a:off x="7495334" y="916503"/>
            <a:ext cx="2112930" cy="3323588"/>
          </a:xfrm>
        </p:spPr>
      </p:pic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CC9DBBE5-5AD0-41E8-A719-84509E5D9F9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rcRect/>
          <a:stretch/>
        </p:blipFill>
        <p:spPr>
          <a:xfrm>
            <a:off x="9778589" y="916503"/>
            <a:ext cx="2291490" cy="3232149"/>
          </a:xfrm>
        </p:spPr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D05A34F-7712-46DB-AB5B-272E294B62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148653"/>
            <a:ext cx="2197473" cy="1463040"/>
          </a:xfrm>
        </p:spPr>
        <p:txBody>
          <a:bodyPr/>
          <a:lstStyle/>
          <a:p>
            <a:r>
              <a:rPr lang="en-US" sz="2400" dirty="0"/>
              <a:t> Sustainability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1F11E7-EDE5-4119-BA64-4FC57C285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78FBA4-8ECC-4BBF-9B3D-A518A971A2E8}"/>
              </a:ext>
            </a:extLst>
          </p:cNvPr>
          <p:cNvSpPr txBox="1"/>
          <p:nvPr/>
        </p:nvSpPr>
        <p:spPr>
          <a:xfrm>
            <a:off x="3182993" y="3121676"/>
            <a:ext cx="1259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5" tooltip="http://sf.streetsblog.org/2012/06/29/envisioning-protected-bike-lanes-and-pedestrian-islands-for-second-street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2" tooltip="https://creativecommons.org/licenses/by-nc-nd/3.0/"/>
              </a:rPr>
              <a:t>CC BY-NC-ND</a:t>
            </a:r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F9C157-B661-45C1-AA61-5A83897244BA}"/>
              </a:ext>
            </a:extLst>
          </p:cNvPr>
          <p:cNvSpPr txBox="1"/>
          <p:nvPr/>
        </p:nvSpPr>
        <p:spPr>
          <a:xfrm>
            <a:off x="5466248" y="3217641"/>
            <a:ext cx="1259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7" tooltip="http://sf.streetsblog.org/2016/01/05/guest-editorial-sf-needs-to-get-serious-about-connecting-caltrain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2" tooltip="https://creativecommons.org/licenses/by-nc-nd/3.0/"/>
              </a:rPr>
              <a:t>CC BY-NC-ND</a:t>
            </a:r>
            <a:endParaRPr lang="en-US" sz="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5FA2B0-0EA5-4DD8-9FA3-CD5BE921B500}"/>
              </a:ext>
            </a:extLst>
          </p:cNvPr>
          <p:cNvSpPr txBox="1"/>
          <p:nvPr/>
        </p:nvSpPr>
        <p:spPr>
          <a:xfrm>
            <a:off x="9954283" y="3080809"/>
            <a:ext cx="1259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1" tooltip="https://geobrava.wordpress.com/2018/09/29/exploring-digital-opinion-analysis-in-america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3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89213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559A69-BFD6-42A2-B234-0129C9AC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Successful Delivery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20DD6B-E030-4B2C-BE59-F51A6FDA3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7280" y="6356350"/>
            <a:ext cx="263347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263D6C4-4840-40CC-AC84-17E24B3B7BDE}" type="slidenum">
              <a:rPr lang="en-US" sz="1200" noProof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pPr>
                <a:spcAft>
                  <a:spcPts val="600"/>
                </a:spcAft>
              </a:pPr>
              <a:t>3</a:t>
            </a:fld>
            <a:endParaRPr lang="en-US" sz="1200" noProof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289B23CC-AD09-458A-8188-19EBF3F574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6091279"/>
              </p:ext>
            </p:extLst>
          </p:nvPr>
        </p:nvGraphicFramePr>
        <p:xfrm>
          <a:off x="838200" y="1737360"/>
          <a:ext cx="10506456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9882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5E3981-F0D7-482C-A8E0-6A57700BE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867930"/>
          </a:xfrm>
        </p:spPr>
        <p:txBody>
          <a:bodyPr/>
          <a:lstStyle/>
          <a:p>
            <a:r>
              <a:rPr lang="en-US" dirty="0"/>
              <a:t>Local Assistance Program</a:t>
            </a:r>
            <a:br>
              <a:rPr lang="en-US" dirty="0"/>
            </a:br>
            <a:r>
              <a:rPr lang="en-US" sz="2400" dirty="0"/>
              <a:t>https://dot.ca.gov/programs/local-assistance/fed-and-state-programs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0FC4EE-F318-4344-9E3C-B950ADB63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74126B4-1E6C-4FFF-9282-40E18A85A07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/>
              <a:t>Federal Program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C87788-476B-4620-8002-A5C1177AD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State Program 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DC4E62-1A34-4F98-A451-214F1808519C}"/>
              </a:ext>
            </a:extLst>
          </p:cNvPr>
          <p:cNvSpPr>
            <a:spLocks noGrp="1"/>
          </p:cNvSpPr>
          <p:nvPr>
            <p:ph type="body"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Earmark Repurposing</a:t>
            </a:r>
            <a:endParaRPr lang="en-US" dirty="0"/>
          </a:p>
          <a:p>
            <a:r>
              <a:rPr lang="en-US" dirty="0">
                <a:hlinkClick r:id="rId3"/>
              </a:rPr>
              <a:t>Emergency Relief Program</a:t>
            </a:r>
            <a:endParaRPr lang="en-US" dirty="0"/>
          </a:p>
          <a:p>
            <a:r>
              <a:rPr lang="en-US" dirty="0">
                <a:hlinkClick r:id="rId4"/>
              </a:rPr>
              <a:t>Federal Lands Access Program (FLAP)</a:t>
            </a:r>
            <a:endParaRPr lang="en-US" dirty="0"/>
          </a:p>
          <a:p>
            <a:r>
              <a:rPr lang="en-US" dirty="0">
                <a:hlinkClick r:id="rId5"/>
              </a:rPr>
              <a:t>Highway Bridge Program</a:t>
            </a:r>
            <a:endParaRPr lang="en-US" dirty="0"/>
          </a:p>
          <a:p>
            <a:r>
              <a:rPr lang="en-US" dirty="0">
                <a:hlinkClick r:id="rId6"/>
              </a:rPr>
              <a:t>Highway Infrastructure Program (HIP)</a:t>
            </a:r>
            <a:endParaRPr lang="en-US" dirty="0"/>
          </a:p>
          <a:p>
            <a:r>
              <a:rPr lang="en-US" dirty="0">
                <a:hlinkClick r:id="rId7"/>
              </a:rPr>
              <a:t>Highway Safety Improvement Program (HSIP)</a:t>
            </a:r>
            <a:endParaRPr lang="en-US" dirty="0"/>
          </a:p>
          <a:p>
            <a:r>
              <a:rPr lang="en-US" dirty="0">
                <a:hlinkClick r:id="rId8"/>
              </a:rPr>
              <a:t>Intelligent Transportation Systems Program (ITS)</a:t>
            </a:r>
            <a:endParaRPr lang="en-US" dirty="0"/>
          </a:p>
          <a:p>
            <a:r>
              <a:rPr lang="en-US" dirty="0">
                <a:hlinkClick r:id="rId9"/>
              </a:rPr>
              <a:t>Other Federal Programs</a:t>
            </a:r>
            <a:endParaRPr lang="en-US" dirty="0"/>
          </a:p>
          <a:p>
            <a:r>
              <a:rPr lang="en-US" dirty="0">
                <a:hlinkClick r:id="rId10"/>
              </a:rPr>
              <a:t>Sec 130 Railroad-Highway Grade Crossing Hazards Elimination Program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0A9570-5EF6-4AFB-9FCA-7C8998E3FEB1}"/>
              </a:ext>
            </a:extLst>
          </p:cNvPr>
          <p:cNvSpPr>
            <a:spLocks noGrp="1"/>
          </p:cNvSpPr>
          <p:nvPr>
            <p:ph type="body" sz="quarter" idx="4"/>
          </p:nvPr>
        </p:nvSpPr>
        <p:spPr/>
        <p:txBody>
          <a:bodyPr/>
          <a:lstStyle/>
          <a:p>
            <a:r>
              <a:rPr lang="en-US" dirty="0">
                <a:hlinkClick r:id="rId11"/>
              </a:rPr>
              <a:t>Active Transportation Program (ATP)</a:t>
            </a:r>
            <a:endParaRPr lang="en-US" dirty="0"/>
          </a:p>
          <a:p>
            <a:r>
              <a:rPr lang="en-US" dirty="0">
                <a:hlinkClick r:id="rId12"/>
              </a:rPr>
              <a:t>Bike Program</a:t>
            </a:r>
            <a:endParaRPr lang="en-US" dirty="0"/>
          </a:p>
          <a:p>
            <a:r>
              <a:rPr lang="en-US" dirty="0">
                <a:hlinkClick r:id="rId13"/>
              </a:rPr>
              <a:t>Safe Route To School Program (SRTS)</a:t>
            </a:r>
            <a:endParaRPr lang="en-US" dirty="0"/>
          </a:p>
          <a:p>
            <a:r>
              <a:rPr lang="en-US" dirty="0">
                <a:hlinkClick r:id="rId14"/>
              </a:rPr>
              <a:t>SB1</a:t>
            </a:r>
            <a:endParaRPr lang="en-US" dirty="0"/>
          </a:p>
          <a:p>
            <a:r>
              <a:rPr lang="en-US" dirty="0">
                <a:hlinkClick r:id="rId15"/>
              </a:rPr>
              <a:t>State Transportation Improvement Program (STIP)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27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B63FC-C4A5-4211-B6AA-B584A562F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Update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80F37E-4EE7-4E5F-A40F-6C83BCDF0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E30A0-0854-4654-84EA-2224E44750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0CC74-CD2B-41C1-9002-95EAC2A68D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Sustainable Transportation Planning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6FDCC-DB41-4772-B1FB-2A7AA13D5F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Quick-Build Project adopted      December 2020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Statewide, small urban &amp; rural         March 2021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MPO selected projects	               June 2021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7811D0-00A9-47A4-82F8-ACACF299B33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Grant Application Due                 Feb 12, 2021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Grant Announcement	             June 2021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Begin Project                                    Fall 2021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Completion 	          Winter-Summer 2024</a:t>
            </a:r>
          </a:p>
        </p:txBody>
      </p:sp>
    </p:spTree>
    <p:extLst>
      <p:ext uri="{BB962C8B-B14F-4D97-AF65-F5344CB8AC3E}">
        <p14:creationId xmlns:p14="http://schemas.microsoft.com/office/powerpoint/2010/main" val="2196802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24ADD-CE40-485E-8B9D-E17BB9C3B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Update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4C8BCB-43F1-4A5D-AFF3-D05B818EF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C8908-669D-4FBB-AAA1-607E909904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HSIP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C3D8B6-B8F6-4FFF-88D0-BA6E434841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HBP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2CDE0D-0BEB-4873-8CD8-8D257EE1DF8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Cycle 10   Application closed  on 11-02-2020</a:t>
            </a:r>
          </a:p>
          <a:p>
            <a:pPr marL="0" indent="0">
              <a:buNone/>
            </a:pPr>
            <a:r>
              <a:rPr lang="en-US" dirty="0"/>
              <a:t>Award announcement around Spring 2021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Recommend request allocation of LSRP fund within 9 months after award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Cycle 11  Application around May 2022</a:t>
            </a:r>
          </a:p>
          <a:p>
            <a:pPr marL="0" indent="0">
              <a:buNone/>
            </a:pPr>
            <a:r>
              <a:rPr lang="en-US" dirty="0"/>
              <a:t>LRSP or equivalent is required to apply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0F7FF90-02AA-418A-9CBE-C17F9A1E279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End of September Survey Project/Program need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End of October New Program list FSTIP amend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362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91671"/>
            <a:ext cx="11214100" cy="535531"/>
          </a:xfrm>
        </p:spPr>
        <p:txBody>
          <a:bodyPr/>
          <a:lstStyle/>
          <a:p>
            <a:r>
              <a:rPr lang="en-US" dirty="0"/>
              <a:t>Sustainability Transportation Planning Grant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5153" y="1625385"/>
            <a:ext cx="11818044" cy="409324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hlinkClick r:id="rId2"/>
              </a:rPr>
              <a:t>https://dot.ca.gov/programs/transportation-planning/regional-planning/sustainable-transportation-planning-grants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fr-FR" b="1" dirty="0" err="1"/>
              <a:t>Sustainable</a:t>
            </a:r>
            <a:r>
              <a:rPr lang="fr-FR" b="1" dirty="0"/>
              <a:t> </a:t>
            </a:r>
            <a:r>
              <a:rPr lang="fr-FR" b="1" dirty="0" err="1"/>
              <a:t>Communities</a:t>
            </a:r>
            <a:r>
              <a:rPr lang="fr-FR" b="1" dirty="0"/>
              <a:t> Grants</a:t>
            </a:r>
            <a:r>
              <a:rPr lang="fr-FR" dirty="0"/>
              <a:t> ($29.5 million)</a:t>
            </a:r>
          </a:p>
          <a:p>
            <a:pPr marL="0" indent="0" algn="ctr">
              <a:buNone/>
            </a:pPr>
            <a:endParaRPr lang="fr-FR" sz="1800" dirty="0"/>
          </a:p>
          <a:p>
            <a:pPr marL="0" indent="0" algn="ctr">
              <a:buNone/>
            </a:pPr>
            <a:endParaRPr lang="fr-FR" sz="1800" dirty="0"/>
          </a:p>
          <a:p>
            <a:pPr marL="0" indent="0" algn="ctr">
              <a:buNone/>
            </a:pPr>
            <a:r>
              <a:rPr lang="en-US" b="1" dirty="0"/>
              <a:t>Strategic Partnerships Grants</a:t>
            </a:r>
            <a:r>
              <a:rPr lang="en-US" dirty="0"/>
              <a:t> ($4.5 million) </a:t>
            </a:r>
            <a:endParaRPr lang="en-US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48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BD441-A3E8-4A77-B081-5AE599D0C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868079"/>
          </a:xfrm>
        </p:spPr>
        <p:txBody>
          <a:bodyPr/>
          <a:lstStyle/>
          <a:p>
            <a:r>
              <a:rPr lang="en-US" dirty="0"/>
              <a:t>California Transportation Commission</a:t>
            </a:r>
            <a:br>
              <a:rPr lang="en-US" dirty="0"/>
            </a:br>
            <a:r>
              <a:rPr lang="en-US" dirty="0"/>
              <a:t>https://catc.ca.gov/programs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4C7998-4CDA-4004-A84C-971F281FE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1E9B4-C1A8-4C65-A19B-E8C1E672D4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2514" y="1828799"/>
            <a:ext cx="10259786" cy="3411711"/>
          </a:xfrm>
        </p:spPr>
        <p:txBody>
          <a:bodyPr>
            <a:normAutofit/>
          </a:bodyPr>
          <a:lstStyle/>
          <a:p>
            <a:pPr algn="l"/>
            <a:endParaRPr lang="en-US" sz="3600" dirty="0"/>
          </a:p>
          <a:p>
            <a:pPr algn="l"/>
            <a:r>
              <a:rPr lang="en-US" sz="3200" dirty="0"/>
              <a:t>California Strategic Growth Council</a:t>
            </a:r>
          </a:p>
          <a:p>
            <a:pPr algn="l"/>
            <a:r>
              <a:rPr lang="en-US" sz="3600" dirty="0">
                <a:hlinkClick r:id="rId2"/>
              </a:rPr>
              <a:t>https://sgc.ca.gov/</a:t>
            </a:r>
            <a:endParaRPr lang="en-US" sz="3600" dirty="0"/>
          </a:p>
          <a:p>
            <a:pPr algn="l"/>
            <a:endParaRPr lang="en-US" sz="3600" dirty="0"/>
          </a:p>
          <a:p>
            <a:pPr algn="l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1939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CD37D6-FE32-48E3-A3AD-F07BE6A1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3429000"/>
            <a:ext cx="8111139" cy="1258261"/>
          </a:xfrm>
        </p:spPr>
        <p:txBody>
          <a:bodyPr/>
          <a:lstStyle/>
          <a:p>
            <a:r>
              <a:rPr lang="en-US" dirty="0"/>
              <a:t>Your limitation – it’s only your imagination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DC7217-2779-44E0-9E6D-3B3879516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13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687569_Modern blue presentation_AAS_v5" id="{C7B59113-CD15-4341-96CA-86E715D5BE98}" vid="{5A8FDAEB-3DF3-4B3C-A708-49813F8D6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757914-1161-4661-9696-421FD6935CDD}">
  <ds:schemaRefs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B26E0C9-B2AA-42E6-97B6-E1B7D9EAF1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103400-4A22-4E35-B588-4C4D426389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Microsoft Office PowerPoint</Application>
  <PresentationFormat>Widescreen</PresentationFormat>
  <Paragraphs>85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Trade Gothic LT Pro</vt:lpstr>
      <vt:lpstr>Trebuchet MS</vt:lpstr>
      <vt:lpstr>Office Theme</vt:lpstr>
      <vt:lpstr>Funding Program</vt:lpstr>
      <vt:lpstr>Improve Quality of Life, Economy, Equity, Safety, Sustainability   </vt:lpstr>
      <vt:lpstr>Successful Delivery</vt:lpstr>
      <vt:lpstr>Local Assistance Program https://dot.ca.gov/programs/local-assistance/fed-and-state-programs</vt:lpstr>
      <vt:lpstr>Program Update</vt:lpstr>
      <vt:lpstr>Program Update</vt:lpstr>
      <vt:lpstr>Sustainability Transportation Planning Grant</vt:lpstr>
      <vt:lpstr>California Transportation Commission https://catc.ca.gov/programs</vt:lpstr>
      <vt:lpstr>Your limitation – it’s only your imagination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2021-02-05T07:51:26Z</dcterms:created>
  <dcterms:modified xsi:type="dcterms:W3CDTF">2021-02-05T09:56:28Z</dcterms:modified>
</cp:coreProperties>
</file>