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684" r:id="rId3"/>
    <p:sldId id="688" r:id="rId4"/>
    <p:sldId id="678" r:id="rId5"/>
    <p:sldId id="679" r:id="rId6"/>
    <p:sldId id="683" r:id="rId7"/>
    <p:sldId id="297" r:id="rId8"/>
    <p:sldId id="676" r:id="rId9"/>
    <p:sldId id="697" r:id="rId10"/>
    <p:sldId id="675" r:id="rId11"/>
    <p:sldId id="355" r:id="rId12"/>
    <p:sldId id="698" r:id="rId13"/>
    <p:sldId id="699" r:id="rId14"/>
    <p:sldId id="300" r:id="rId15"/>
    <p:sldId id="309" r:id="rId16"/>
    <p:sldId id="257" r:id="rId17"/>
    <p:sldId id="700" r:id="rId18"/>
    <p:sldId id="686" r:id="rId19"/>
    <p:sldId id="689" r:id="rId20"/>
    <p:sldId id="690" r:id="rId21"/>
    <p:sldId id="694" r:id="rId22"/>
    <p:sldId id="695" r:id="rId23"/>
    <p:sldId id="691" r:id="rId24"/>
    <p:sldId id="687" r:id="rId25"/>
    <p:sldId id="258" r:id="rId26"/>
    <p:sldId id="299" r:id="rId27"/>
    <p:sldId id="298" r:id="rId28"/>
    <p:sldId id="6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t.dot.ca.gov\DFSHQ\DLA\Impl%20shared\Impl_South\OA_AR_Management\Copy%20of%20Monthly%20Local%20OA%20Utilization%20Trends%20December%202020%20-%20All%20OA%2010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Monthly Local OA Utilization </a:t>
            </a:r>
          </a:p>
          <a:p>
            <a:pPr>
              <a:defRPr sz="2000" b="1">
                <a:solidFill>
                  <a:schemeClr val="tx1"/>
                </a:solidFill>
              </a:defRPr>
            </a:pPr>
            <a:r>
              <a:rPr lang="en-US" sz="2000" b="1">
                <a:solidFill>
                  <a:schemeClr val="tx1"/>
                </a:solidFill>
              </a:rPr>
              <a:t>(based</a:t>
            </a:r>
            <a:r>
              <a:rPr lang="en-US" sz="2000" b="1" baseline="0">
                <a:solidFill>
                  <a:schemeClr val="tx1"/>
                </a:solidFill>
              </a:rPr>
              <a:t> on 100% delivered)</a:t>
            </a:r>
            <a:endParaRPr lang="en-US" sz="2000" b="1">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'OA Data'!$A$3</c:f>
              <c:strCache>
                <c:ptCount val="1"/>
                <c:pt idx="0">
                  <c:v>FFY 17/18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'OA Data'!$B$2:$M$2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'OA Data'!$B$3:$M$3</c:f>
              <c:numCache>
                <c:formatCode>0.0%</c:formatCode>
                <c:ptCount val="12"/>
                <c:pt idx="0">
                  <c:v>2.5000000000000001E-2</c:v>
                </c:pt>
                <c:pt idx="1">
                  <c:v>9.7000000000000003E-2</c:v>
                </c:pt>
                <c:pt idx="2">
                  <c:v>0.159</c:v>
                </c:pt>
                <c:pt idx="3">
                  <c:v>0.20699999999999999</c:v>
                </c:pt>
                <c:pt idx="4">
                  <c:v>0.29199999999999998</c:v>
                </c:pt>
                <c:pt idx="5">
                  <c:v>0.378</c:v>
                </c:pt>
                <c:pt idx="6">
                  <c:v>0.51300000000000001</c:v>
                </c:pt>
                <c:pt idx="7">
                  <c:v>0.72099999999999997</c:v>
                </c:pt>
                <c:pt idx="8">
                  <c:v>0.75900000000000001</c:v>
                </c:pt>
                <c:pt idx="9">
                  <c:v>0.88400000000000001</c:v>
                </c:pt>
                <c:pt idx="10">
                  <c:v>0.93200000000000005</c:v>
                </c:pt>
                <c:pt idx="11">
                  <c:v>1</c:v>
                </c:pt>
              </c:numCache>
            </c:numRef>
          </c:val>
          <c:smooth val="0"/>
          <c:extLst>
            <c:ext xmlns:c16="http://schemas.microsoft.com/office/drawing/2014/chart" uri="{C3380CC4-5D6E-409C-BE32-E72D297353CC}">
              <c16:uniqueId val="{00000000-BB9D-46DE-973C-C825CD345CB5}"/>
            </c:ext>
          </c:extLst>
        </c:ser>
        <c:ser>
          <c:idx val="1"/>
          <c:order val="1"/>
          <c:tx>
            <c:strRef>
              <c:f>'OA Data'!$A$4</c:f>
              <c:strCache>
                <c:ptCount val="1"/>
                <c:pt idx="0">
                  <c:v>FFY 18/19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'OA Data'!$B$2:$M$2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'OA Data'!$B$4:$M$4</c:f>
              <c:numCache>
                <c:formatCode>0.0%</c:formatCode>
                <c:ptCount val="12"/>
                <c:pt idx="0">
                  <c:v>0</c:v>
                </c:pt>
                <c:pt idx="1">
                  <c:v>3.3000000000000002E-2</c:v>
                </c:pt>
                <c:pt idx="2">
                  <c:v>0.112</c:v>
                </c:pt>
                <c:pt idx="3">
                  <c:v>0.16200000000000001</c:v>
                </c:pt>
                <c:pt idx="4">
                  <c:v>0.19600000000000001</c:v>
                </c:pt>
                <c:pt idx="5">
                  <c:v>0.23699999999999999</c:v>
                </c:pt>
                <c:pt idx="6">
                  <c:v>0.57199999999999995</c:v>
                </c:pt>
                <c:pt idx="7">
                  <c:v>0.69499999999999995</c:v>
                </c:pt>
                <c:pt idx="8">
                  <c:v>0.88</c:v>
                </c:pt>
                <c:pt idx="9">
                  <c:v>0.96199999999999997</c:v>
                </c:pt>
                <c:pt idx="10">
                  <c:v>0.99099999999999999</c:v>
                </c:pt>
                <c:pt idx="11">
                  <c:v>1</c:v>
                </c:pt>
              </c:numCache>
            </c:numRef>
          </c:val>
          <c:smooth val="0"/>
          <c:extLst>
            <c:ext xmlns:c16="http://schemas.microsoft.com/office/drawing/2014/chart" uri="{C3380CC4-5D6E-409C-BE32-E72D297353CC}">
              <c16:uniqueId val="{00000001-BB9D-46DE-973C-C825CD345CB5}"/>
            </c:ext>
          </c:extLst>
        </c:ser>
        <c:ser>
          <c:idx val="2"/>
          <c:order val="2"/>
          <c:tx>
            <c:strRef>
              <c:f>'OA Data'!$A$5</c:f>
              <c:strCache>
                <c:ptCount val="1"/>
                <c:pt idx="0">
                  <c:v>FFY 19/20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'OA Data'!$B$2:$M$2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'OA Data'!$B$5:$M$5</c:f>
              <c:numCache>
                <c:formatCode>0.0%</c:formatCode>
                <c:ptCount val="12"/>
                <c:pt idx="0">
                  <c:v>2.7E-2</c:v>
                </c:pt>
                <c:pt idx="1">
                  <c:v>9.8000000000000004E-2</c:v>
                </c:pt>
                <c:pt idx="2">
                  <c:v>0.193</c:v>
                </c:pt>
                <c:pt idx="3">
                  <c:v>0.316</c:v>
                </c:pt>
                <c:pt idx="4">
                  <c:v>0.39500000000000002</c:v>
                </c:pt>
                <c:pt idx="5">
                  <c:v>0.66800000000000004</c:v>
                </c:pt>
                <c:pt idx="6">
                  <c:v>0.70299999999999996</c:v>
                </c:pt>
                <c:pt idx="7">
                  <c:v>0.82699999999999996</c:v>
                </c:pt>
                <c:pt idx="8">
                  <c:v>0.91700000000000004</c:v>
                </c:pt>
                <c:pt idx="9">
                  <c:v>0.94399999999999995</c:v>
                </c:pt>
                <c:pt idx="10">
                  <c:v>0.99099999999999999</c:v>
                </c:pt>
                <c:pt idx="11">
                  <c:v>1</c:v>
                </c:pt>
              </c:numCache>
            </c:numRef>
          </c:val>
          <c:smooth val="0"/>
          <c:extLst>
            <c:ext xmlns:c16="http://schemas.microsoft.com/office/drawing/2014/chart" uri="{C3380CC4-5D6E-409C-BE32-E72D297353CC}">
              <c16:uniqueId val="{00000002-BB9D-46DE-973C-C825CD345CB5}"/>
            </c:ext>
          </c:extLst>
        </c:ser>
        <c:ser>
          <c:idx val="3"/>
          <c:order val="3"/>
          <c:tx>
            <c:strRef>
              <c:f>'OA Data'!$A$6</c:f>
              <c:strCache>
                <c:ptCount val="1"/>
                <c:pt idx="0">
                  <c:v>FFY 20/21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'OA Data'!$B$2:$M$2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'OA Data'!$B$6:$M$6</c:f>
              <c:numCache>
                <c:formatCode>0.0%</c:formatCode>
                <c:ptCount val="12"/>
                <c:pt idx="0">
                  <c:v>0</c:v>
                </c:pt>
                <c:pt idx="1">
                  <c:v>8.0000000000000002E-3</c:v>
                </c:pt>
                <c:pt idx="2">
                  <c:v>4.9000000000000002E-2</c:v>
                </c:pt>
              </c:numCache>
            </c:numRef>
          </c:val>
          <c:smooth val="0"/>
          <c:extLst>
            <c:ext xmlns:c16="http://schemas.microsoft.com/office/drawing/2014/chart" uri="{C3380CC4-5D6E-409C-BE32-E72D297353CC}">
              <c16:uniqueId val="{00000003-BB9D-46DE-973C-C825CD345CB5}"/>
            </c:ext>
          </c:extLst>
        </c:ser>
        <c:dLbls>
          <c:showLegendKey val="0"/>
          <c:showVal val="0"/>
          <c:showCatName val="0"/>
          <c:showSerName val="0"/>
          <c:showPercent val="0"/>
          <c:showBubbleSize val="0"/>
        </c:dLbls>
        <c:marker val="1"/>
        <c:smooth val="0"/>
        <c:axId val="719626024"/>
        <c:axId val="719626352"/>
      </c:lineChart>
      <c:catAx>
        <c:axId val="71962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19626352"/>
        <c:crosses val="autoZero"/>
        <c:auto val="1"/>
        <c:lblAlgn val="ctr"/>
        <c:lblOffset val="100"/>
        <c:noMultiLvlLbl val="0"/>
      </c:catAx>
      <c:valAx>
        <c:axId val="719626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19626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5D106-C7A7-4E81-9E6A-E40A0E9C3DCE}"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BE35168-6E73-472B-BDAB-13B6FB676EF7}">
      <dgm:prSet/>
      <dgm:spPr/>
      <dgm:t>
        <a:bodyPr/>
        <a:lstStyle/>
        <a:p>
          <a:r>
            <a:rPr lang="en-US" dirty="0"/>
            <a:t>FL Dates</a:t>
          </a:r>
        </a:p>
      </dgm:t>
    </dgm:pt>
    <dgm:pt modelId="{6B59000C-714E-4B26-9CEF-885E52050BDA}" type="parTrans" cxnId="{3109574B-8A31-4A1C-9A39-F00608862944}">
      <dgm:prSet/>
      <dgm:spPr/>
      <dgm:t>
        <a:bodyPr/>
        <a:lstStyle/>
        <a:p>
          <a:endParaRPr lang="en-US"/>
        </a:p>
      </dgm:t>
    </dgm:pt>
    <dgm:pt modelId="{0CD10177-4C38-44EF-9223-AEB8AE795E7C}" type="sibTrans" cxnId="{3109574B-8A31-4A1C-9A39-F00608862944}">
      <dgm:prSet/>
      <dgm:spPr/>
      <dgm:t>
        <a:bodyPr/>
        <a:lstStyle/>
        <a:p>
          <a:endParaRPr lang="en-US"/>
        </a:p>
      </dgm:t>
    </dgm:pt>
    <dgm:pt modelId="{BF070DEE-58EB-4DCD-9D93-B3E579BEA003}">
      <dgm:prSet/>
      <dgm:spPr/>
      <dgm:t>
        <a:bodyPr/>
        <a:lstStyle/>
        <a:p>
          <a:r>
            <a:rPr lang="en-US" dirty="0" err="1"/>
            <a:t>Inactives</a:t>
          </a:r>
          <a:endParaRPr lang="en-US" dirty="0"/>
        </a:p>
      </dgm:t>
    </dgm:pt>
    <dgm:pt modelId="{09CDC973-5971-4786-B14D-C61652DCD13D}" type="parTrans" cxnId="{0EC8C574-8B70-4767-BA3E-ED4684644AD8}">
      <dgm:prSet/>
      <dgm:spPr/>
      <dgm:t>
        <a:bodyPr/>
        <a:lstStyle/>
        <a:p>
          <a:endParaRPr lang="en-US"/>
        </a:p>
      </dgm:t>
    </dgm:pt>
    <dgm:pt modelId="{2EC5C3F9-78A9-4173-82B9-118A509B7C5D}" type="sibTrans" cxnId="{0EC8C574-8B70-4767-BA3E-ED4684644AD8}">
      <dgm:prSet/>
      <dgm:spPr/>
      <dgm:t>
        <a:bodyPr/>
        <a:lstStyle/>
        <a:p>
          <a:endParaRPr lang="en-US"/>
        </a:p>
      </dgm:t>
    </dgm:pt>
    <dgm:pt modelId="{62DBA99B-0541-4DBE-A8E5-A446CE128ABD}">
      <dgm:prSet/>
      <dgm:spPr/>
      <dgm:t>
        <a:bodyPr/>
        <a:lstStyle/>
        <a:p>
          <a:r>
            <a:rPr lang="en-US" dirty="0"/>
            <a:t>PED</a:t>
          </a:r>
        </a:p>
      </dgm:t>
    </dgm:pt>
    <dgm:pt modelId="{77AC53CF-33BE-46D3-BD30-D5808759007D}" type="parTrans" cxnId="{288EC806-B2CE-42B1-927F-5879717268FA}">
      <dgm:prSet/>
      <dgm:spPr/>
      <dgm:t>
        <a:bodyPr/>
        <a:lstStyle/>
        <a:p>
          <a:endParaRPr lang="en-US"/>
        </a:p>
      </dgm:t>
    </dgm:pt>
    <dgm:pt modelId="{ED60D690-8959-46C7-B07A-76AFBE959B61}" type="sibTrans" cxnId="{288EC806-B2CE-42B1-927F-5879717268FA}">
      <dgm:prSet/>
      <dgm:spPr/>
      <dgm:t>
        <a:bodyPr/>
        <a:lstStyle/>
        <a:p>
          <a:endParaRPr lang="en-US"/>
        </a:p>
      </dgm:t>
    </dgm:pt>
    <dgm:pt modelId="{F01CD477-7DCA-49FD-85BF-BCAF253F9238}">
      <dgm:prSet/>
      <dgm:spPr/>
      <dgm:t>
        <a:bodyPr/>
        <a:lstStyle/>
        <a:p>
          <a:r>
            <a:rPr lang="en-US"/>
            <a:t>OA Management</a:t>
          </a:r>
        </a:p>
      </dgm:t>
    </dgm:pt>
    <dgm:pt modelId="{5D53A7D8-6BE7-4206-9AD4-B53D1DE588BD}" type="parTrans" cxnId="{1E926757-D120-4373-BEB7-C2F25AFF661B}">
      <dgm:prSet/>
      <dgm:spPr/>
      <dgm:t>
        <a:bodyPr/>
        <a:lstStyle/>
        <a:p>
          <a:endParaRPr lang="en-US"/>
        </a:p>
      </dgm:t>
    </dgm:pt>
    <dgm:pt modelId="{7362E06C-D106-4012-A717-D32BB111922D}" type="sibTrans" cxnId="{1E926757-D120-4373-BEB7-C2F25AFF661B}">
      <dgm:prSet/>
      <dgm:spPr/>
      <dgm:t>
        <a:bodyPr/>
        <a:lstStyle/>
        <a:p>
          <a:endParaRPr lang="en-US"/>
        </a:p>
      </dgm:t>
    </dgm:pt>
    <dgm:pt modelId="{FC2EB806-1A57-41E9-8547-FA701042E34E}" type="pres">
      <dgm:prSet presAssocID="{EA95D106-C7A7-4E81-9E6A-E40A0E9C3DCE}" presName="matrix" presStyleCnt="0">
        <dgm:presLayoutVars>
          <dgm:chMax val="1"/>
          <dgm:dir/>
          <dgm:resizeHandles val="exact"/>
        </dgm:presLayoutVars>
      </dgm:prSet>
      <dgm:spPr/>
    </dgm:pt>
    <dgm:pt modelId="{B97D3758-614B-411A-B46D-DAB9375931EE}" type="pres">
      <dgm:prSet presAssocID="{EA95D106-C7A7-4E81-9E6A-E40A0E9C3DCE}" presName="diamond" presStyleLbl="bgShp" presStyleIdx="0" presStyleCnt="1"/>
      <dgm:spPr/>
    </dgm:pt>
    <dgm:pt modelId="{84849639-D2CC-4C79-9E77-09EBB3CC2EE3}" type="pres">
      <dgm:prSet presAssocID="{EA95D106-C7A7-4E81-9E6A-E40A0E9C3DCE}" presName="quad1" presStyleLbl="node1" presStyleIdx="0" presStyleCnt="4" custLinFactY="9562" custLinFactNeighborX="505" custLinFactNeighborY="100000">
        <dgm:presLayoutVars>
          <dgm:chMax val="0"/>
          <dgm:chPref val="0"/>
          <dgm:bulletEnabled val="1"/>
        </dgm:presLayoutVars>
      </dgm:prSet>
      <dgm:spPr/>
    </dgm:pt>
    <dgm:pt modelId="{0032FFB2-7F4E-4EEB-AB32-FEB684155C3B}" type="pres">
      <dgm:prSet presAssocID="{EA95D106-C7A7-4E81-9E6A-E40A0E9C3DCE}" presName="quad2" presStyleLbl="node1" presStyleIdx="1" presStyleCnt="4">
        <dgm:presLayoutVars>
          <dgm:chMax val="0"/>
          <dgm:chPref val="0"/>
          <dgm:bulletEnabled val="1"/>
        </dgm:presLayoutVars>
      </dgm:prSet>
      <dgm:spPr/>
    </dgm:pt>
    <dgm:pt modelId="{67246AEA-4341-45C4-9D81-4BB5F036690A}" type="pres">
      <dgm:prSet presAssocID="{EA95D106-C7A7-4E81-9E6A-E40A0E9C3DCE}" presName="quad3" presStyleLbl="node1" presStyleIdx="2" presStyleCnt="4" custLinFactY="-7755" custLinFactNeighborX="2714" custLinFactNeighborY="-100000">
        <dgm:presLayoutVars>
          <dgm:chMax val="0"/>
          <dgm:chPref val="0"/>
          <dgm:bulletEnabled val="1"/>
        </dgm:presLayoutVars>
      </dgm:prSet>
      <dgm:spPr/>
    </dgm:pt>
    <dgm:pt modelId="{C8F30450-8AC3-42FC-97CC-A857F49AB3D7}" type="pres">
      <dgm:prSet presAssocID="{EA95D106-C7A7-4E81-9E6A-E40A0E9C3DCE}" presName="quad4" presStyleLbl="node1" presStyleIdx="3" presStyleCnt="4">
        <dgm:presLayoutVars>
          <dgm:chMax val="0"/>
          <dgm:chPref val="0"/>
          <dgm:bulletEnabled val="1"/>
        </dgm:presLayoutVars>
      </dgm:prSet>
      <dgm:spPr/>
    </dgm:pt>
  </dgm:ptLst>
  <dgm:cxnLst>
    <dgm:cxn modelId="{288EC806-B2CE-42B1-927F-5879717268FA}" srcId="{EA95D106-C7A7-4E81-9E6A-E40A0E9C3DCE}" destId="{62DBA99B-0541-4DBE-A8E5-A446CE128ABD}" srcOrd="2" destOrd="0" parTransId="{77AC53CF-33BE-46D3-BD30-D5808759007D}" sibTransId="{ED60D690-8959-46C7-B07A-76AFBE959B61}"/>
    <dgm:cxn modelId="{B495DF38-45D4-4F89-AB6E-2DED3C5BB61D}" type="presOf" srcId="{62DBA99B-0541-4DBE-A8E5-A446CE128ABD}" destId="{67246AEA-4341-45C4-9D81-4BB5F036690A}" srcOrd="0" destOrd="0" presId="urn:microsoft.com/office/officeart/2005/8/layout/matrix3"/>
    <dgm:cxn modelId="{3109574B-8A31-4A1C-9A39-F00608862944}" srcId="{EA95D106-C7A7-4E81-9E6A-E40A0E9C3DCE}" destId="{2BE35168-6E73-472B-BDAB-13B6FB676EF7}" srcOrd="0" destOrd="0" parTransId="{6B59000C-714E-4B26-9CEF-885E52050BDA}" sibTransId="{0CD10177-4C38-44EF-9223-AEB8AE795E7C}"/>
    <dgm:cxn modelId="{0EC8C574-8B70-4767-BA3E-ED4684644AD8}" srcId="{EA95D106-C7A7-4E81-9E6A-E40A0E9C3DCE}" destId="{BF070DEE-58EB-4DCD-9D93-B3E579BEA003}" srcOrd="1" destOrd="0" parTransId="{09CDC973-5971-4786-B14D-C61652DCD13D}" sibTransId="{2EC5C3F9-78A9-4173-82B9-118A509B7C5D}"/>
    <dgm:cxn modelId="{1E926757-D120-4373-BEB7-C2F25AFF661B}" srcId="{EA95D106-C7A7-4E81-9E6A-E40A0E9C3DCE}" destId="{F01CD477-7DCA-49FD-85BF-BCAF253F9238}" srcOrd="3" destOrd="0" parTransId="{5D53A7D8-6BE7-4206-9AD4-B53D1DE588BD}" sibTransId="{7362E06C-D106-4012-A717-D32BB111922D}"/>
    <dgm:cxn modelId="{E596BF8D-117D-473F-8B1B-76AC431461DF}" type="presOf" srcId="{2BE35168-6E73-472B-BDAB-13B6FB676EF7}" destId="{84849639-D2CC-4C79-9E77-09EBB3CC2EE3}" srcOrd="0" destOrd="0" presId="urn:microsoft.com/office/officeart/2005/8/layout/matrix3"/>
    <dgm:cxn modelId="{C90E7ECD-E14E-443F-B9E1-FE58613F1566}" type="presOf" srcId="{BF070DEE-58EB-4DCD-9D93-B3E579BEA003}" destId="{0032FFB2-7F4E-4EEB-AB32-FEB684155C3B}" srcOrd="0" destOrd="0" presId="urn:microsoft.com/office/officeart/2005/8/layout/matrix3"/>
    <dgm:cxn modelId="{9A94F1DC-7949-45EA-8BAF-2E24E83316C9}" type="presOf" srcId="{F01CD477-7DCA-49FD-85BF-BCAF253F9238}" destId="{C8F30450-8AC3-42FC-97CC-A857F49AB3D7}" srcOrd="0" destOrd="0" presId="urn:microsoft.com/office/officeart/2005/8/layout/matrix3"/>
    <dgm:cxn modelId="{A699D6E6-F7A6-4E1B-A000-5F2D99F1619A}" type="presOf" srcId="{EA95D106-C7A7-4E81-9E6A-E40A0E9C3DCE}" destId="{FC2EB806-1A57-41E9-8547-FA701042E34E}" srcOrd="0" destOrd="0" presId="urn:microsoft.com/office/officeart/2005/8/layout/matrix3"/>
    <dgm:cxn modelId="{A4BE1A48-8D83-4613-8B9A-003D931243BB}" type="presParOf" srcId="{FC2EB806-1A57-41E9-8547-FA701042E34E}" destId="{B97D3758-614B-411A-B46D-DAB9375931EE}" srcOrd="0" destOrd="0" presId="urn:microsoft.com/office/officeart/2005/8/layout/matrix3"/>
    <dgm:cxn modelId="{F657AC65-E28B-4DA8-8AEB-ED15E8830472}" type="presParOf" srcId="{FC2EB806-1A57-41E9-8547-FA701042E34E}" destId="{84849639-D2CC-4C79-9E77-09EBB3CC2EE3}" srcOrd="1" destOrd="0" presId="urn:microsoft.com/office/officeart/2005/8/layout/matrix3"/>
    <dgm:cxn modelId="{2EAD2E03-D5E7-4E7F-A2B2-439CA26064BB}" type="presParOf" srcId="{FC2EB806-1A57-41E9-8547-FA701042E34E}" destId="{0032FFB2-7F4E-4EEB-AB32-FEB684155C3B}" srcOrd="2" destOrd="0" presId="urn:microsoft.com/office/officeart/2005/8/layout/matrix3"/>
    <dgm:cxn modelId="{EE2F1A43-342C-41EE-86D6-C9025D064A4C}" type="presParOf" srcId="{FC2EB806-1A57-41E9-8547-FA701042E34E}" destId="{67246AEA-4341-45C4-9D81-4BB5F036690A}" srcOrd="3" destOrd="0" presId="urn:microsoft.com/office/officeart/2005/8/layout/matrix3"/>
    <dgm:cxn modelId="{1F17C374-E1C3-4524-8BCB-065C4B2BF5F1}" type="presParOf" srcId="{FC2EB806-1A57-41E9-8547-FA701042E34E}" destId="{C8F30450-8AC3-42FC-97CC-A857F49AB3D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A4479-37B4-41FC-ACD9-B0D9E2271E2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9BA4A8-359A-4E6F-953C-36C87EFC4E64}">
      <dgm:prSet/>
      <dgm:spPr/>
      <dgm:t>
        <a:bodyPr/>
        <a:lstStyle/>
        <a:p>
          <a:pPr algn="ctr"/>
          <a:r>
            <a:rPr lang="en-US" dirty="0"/>
            <a:t>Roughly 400 projects are past their Project End date (PED)</a:t>
          </a:r>
        </a:p>
      </dgm:t>
    </dgm:pt>
    <dgm:pt modelId="{D87A79DC-2343-474E-B9B1-56D1CE5CBE95}" type="parTrans" cxnId="{659D3651-B17D-4CA6-A6DA-C5631C636226}">
      <dgm:prSet/>
      <dgm:spPr/>
      <dgm:t>
        <a:bodyPr/>
        <a:lstStyle/>
        <a:p>
          <a:endParaRPr lang="en-US"/>
        </a:p>
      </dgm:t>
    </dgm:pt>
    <dgm:pt modelId="{3EA65D34-272B-4C14-8248-656556524AB0}" type="sibTrans" cxnId="{659D3651-B17D-4CA6-A6DA-C5631C636226}">
      <dgm:prSet/>
      <dgm:spPr/>
      <dgm:t>
        <a:bodyPr/>
        <a:lstStyle/>
        <a:p>
          <a:endParaRPr lang="en-US"/>
        </a:p>
      </dgm:t>
    </dgm:pt>
    <dgm:pt modelId="{10A95B2F-3D36-46EC-8960-0FFDC09AA209}">
      <dgm:prSet/>
      <dgm:spPr/>
      <dgm:t>
        <a:bodyPr/>
        <a:lstStyle/>
        <a:p>
          <a:r>
            <a:rPr lang="en-US" dirty="0">
              <a:solidFill>
                <a:srgbClr val="FF0000"/>
              </a:solidFill>
            </a:rPr>
            <a:t>Work done after the PED is not reimbursable</a:t>
          </a:r>
        </a:p>
      </dgm:t>
    </dgm:pt>
    <dgm:pt modelId="{D0932BC6-21AA-431D-BFE1-C9F3A5E8C149}" type="parTrans" cxnId="{B02CEFFC-9CD8-48D9-8737-321027BA9DB0}">
      <dgm:prSet/>
      <dgm:spPr/>
      <dgm:t>
        <a:bodyPr/>
        <a:lstStyle/>
        <a:p>
          <a:endParaRPr lang="en-US"/>
        </a:p>
      </dgm:t>
    </dgm:pt>
    <dgm:pt modelId="{1A923C36-404E-403E-89B4-895078C4A4D8}" type="sibTrans" cxnId="{B02CEFFC-9CD8-48D9-8737-321027BA9DB0}">
      <dgm:prSet/>
      <dgm:spPr/>
      <dgm:t>
        <a:bodyPr/>
        <a:lstStyle/>
        <a:p>
          <a:endParaRPr lang="en-US"/>
        </a:p>
      </dgm:t>
    </dgm:pt>
    <dgm:pt modelId="{CB34D222-C383-4562-9AEF-C2B62EA28333}">
      <dgm:prSet/>
      <dgm:spPr/>
      <dgm:t>
        <a:bodyPr/>
        <a:lstStyle/>
        <a:p>
          <a:pPr algn="ctr"/>
          <a:r>
            <a:rPr lang="en-US" dirty="0"/>
            <a:t>Look-ahead report shows many, many projects are in jeopardy</a:t>
          </a:r>
        </a:p>
      </dgm:t>
    </dgm:pt>
    <dgm:pt modelId="{CE7A5114-5D1C-4AF9-A22C-0AF505747EC6}" type="parTrans" cxnId="{ADF4A884-9425-409D-BE83-EAF53D2147E4}">
      <dgm:prSet/>
      <dgm:spPr/>
      <dgm:t>
        <a:bodyPr/>
        <a:lstStyle/>
        <a:p>
          <a:endParaRPr lang="en-US"/>
        </a:p>
      </dgm:t>
    </dgm:pt>
    <dgm:pt modelId="{09348D91-59B0-4E9D-BDC7-2143902686B8}" type="sibTrans" cxnId="{ADF4A884-9425-409D-BE83-EAF53D2147E4}">
      <dgm:prSet/>
      <dgm:spPr/>
      <dgm:t>
        <a:bodyPr/>
        <a:lstStyle/>
        <a:p>
          <a:endParaRPr lang="en-US"/>
        </a:p>
      </dgm:t>
    </dgm:pt>
    <dgm:pt modelId="{8F0A8A32-A2F8-47C7-ABA8-4393E47632D1}">
      <dgm:prSet/>
      <dgm:spPr/>
      <dgm:t>
        <a:bodyPr/>
        <a:lstStyle/>
        <a:p>
          <a:r>
            <a:rPr lang="en-US" dirty="0">
              <a:solidFill>
                <a:srgbClr val="FF0000"/>
              </a:solidFill>
            </a:rPr>
            <a:t>These projects need their PED extended ASAP!</a:t>
          </a:r>
        </a:p>
      </dgm:t>
    </dgm:pt>
    <dgm:pt modelId="{F6C0873F-CD05-4BAA-A62E-EC99A2B26643}" type="parTrans" cxnId="{764E4D73-A5D8-411A-8768-6E790B470F1B}">
      <dgm:prSet/>
      <dgm:spPr/>
      <dgm:t>
        <a:bodyPr/>
        <a:lstStyle/>
        <a:p>
          <a:endParaRPr lang="en-US"/>
        </a:p>
      </dgm:t>
    </dgm:pt>
    <dgm:pt modelId="{79D9A9EC-035F-45A7-BCD6-43F35CAE558D}" type="sibTrans" cxnId="{764E4D73-A5D8-411A-8768-6E790B470F1B}">
      <dgm:prSet/>
      <dgm:spPr/>
      <dgm:t>
        <a:bodyPr/>
        <a:lstStyle/>
        <a:p>
          <a:endParaRPr lang="en-US"/>
        </a:p>
      </dgm:t>
    </dgm:pt>
    <dgm:pt modelId="{B726C213-AA33-4A19-84CC-3BC5EC49C0B5}" type="pres">
      <dgm:prSet presAssocID="{CEDA4479-37B4-41FC-ACD9-B0D9E2271E27}" presName="linear" presStyleCnt="0">
        <dgm:presLayoutVars>
          <dgm:animLvl val="lvl"/>
          <dgm:resizeHandles val="exact"/>
        </dgm:presLayoutVars>
      </dgm:prSet>
      <dgm:spPr/>
    </dgm:pt>
    <dgm:pt modelId="{163CCB38-406A-4FB3-B81B-B3DD826724CA}" type="pres">
      <dgm:prSet presAssocID="{1C9BA4A8-359A-4E6F-953C-36C87EFC4E64}" presName="parentText" presStyleLbl="node1" presStyleIdx="0" presStyleCnt="2">
        <dgm:presLayoutVars>
          <dgm:chMax val="0"/>
          <dgm:bulletEnabled val="1"/>
        </dgm:presLayoutVars>
      </dgm:prSet>
      <dgm:spPr/>
    </dgm:pt>
    <dgm:pt modelId="{716A52DB-F53F-45D8-B230-D392F705E4DF}" type="pres">
      <dgm:prSet presAssocID="{1C9BA4A8-359A-4E6F-953C-36C87EFC4E64}" presName="childText" presStyleLbl="revTx" presStyleIdx="0" presStyleCnt="2">
        <dgm:presLayoutVars>
          <dgm:bulletEnabled val="1"/>
        </dgm:presLayoutVars>
      </dgm:prSet>
      <dgm:spPr/>
    </dgm:pt>
    <dgm:pt modelId="{523B9C49-D5F5-426F-99F0-1E0C5E5B59B5}" type="pres">
      <dgm:prSet presAssocID="{CB34D222-C383-4562-9AEF-C2B62EA28333}" presName="parentText" presStyleLbl="node1" presStyleIdx="1" presStyleCnt="2">
        <dgm:presLayoutVars>
          <dgm:chMax val="0"/>
          <dgm:bulletEnabled val="1"/>
        </dgm:presLayoutVars>
      </dgm:prSet>
      <dgm:spPr/>
    </dgm:pt>
    <dgm:pt modelId="{E84FF4FF-D92B-46C4-8BDE-5C8BBAA14364}" type="pres">
      <dgm:prSet presAssocID="{CB34D222-C383-4562-9AEF-C2B62EA28333}" presName="childText" presStyleLbl="revTx" presStyleIdx="1" presStyleCnt="2">
        <dgm:presLayoutVars>
          <dgm:bulletEnabled val="1"/>
        </dgm:presLayoutVars>
      </dgm:prSet>
      <dgm:spPr/>
    </dgm:pt>
  </dgm:ptLst>
  <dgm:cxnLst>
    <dgm:cxn modelId="{9CFA392A-F2AE-4486-8B38-303061F6D803}" type="presOf" srcId="{8F0A8A32-A2F8-47C7-ABA8-4393E47632D1}" destId="{E84FF4FF-D92B-46C4-8BDE-5C8BBAA14364}" srcOrd="0" destOrd="0" presId="urn:microsoft.com/office/officeart/2005/8/layout/vList2"/>
    <dgm:cxn modelId="{49C3F22D-EE29-4004-9F66-A4A121E6C1A5}" type="presOf" srcId="{CB34D222-C383-4562-9AEF-C2B62EA28333}" destId="{523B9C49-D5F5-426F-99F0-1E0C5E5B59B5}" srcOrd="0" destOrd="0" presId="urn:microsoft.com/office/officeart/2005/8/layout/vList2"/>
    <dgm:cxn modelId="{10A62E33-9C07-467B-86C0-95CF35EF4308}" type="presOf" srcId="{1C9BA4A8-359A-4E6F-953C-36C87EFC4E64}" destId="{163CCB38-406A-4FB3-B81B-B3DD826724CA}" srcOrd="0" destOrd="0" presId="urn:microsoft.com/office/officeart/2005/8/layout/vList2"/>
    <dgm:cxn modelId="{EC37DB65-23D0-4BD0-AD04-235F25CAF21D}" type="presOf" srcId="{CEDA4479-37B4-41FC-ACD9-B0D9E2271E27}" destId="{B726C213-AA33-4A19-84CC-3BC5EC49C0B5}" srcOrd="0" destOrd="0" presId="urn:microsoft.com/office/officeart/2005/8/layout/vList2"/>
    <dgm:cxn modelId="{659D3651-B17D-4CA6-A6DA-C5631C636226}" srcId="{CEDA4479-37B4-41FC-ACD9-B0D9E2271E27}" destId="{1C9BA4A8-359A-4E6F-953C-36C87EFC4E64}" srcOrd="0" destOrd="0" parTransId="{D87A79DC-2343-474E-B9B1-56D1CE5CBE95}" sibTransId="{3EA65D34-272B-4C14-8248-656556524AB0}"/>
    <dgm:cxn modelId="{764E4D73-A5D8-411A-8768-6E790B470F1B}" srcId="{CB34D222-C383-4562-9AEF-C2B62EA28333}" destId="{8F0A8A32-A2F8-47C7-ABA8-4393E47632D1}" srcOrd="0" destOrd="0" parTransId="{F6C0873F-CD05-4BAA-A62E-EC99A2B26643}" sibTransId="{79D9A9EC-035F-45A7-BCD6-43F35CAE558D}"/>
    <dgm:cxn modelId="{ADF4A884-9425-409D-BE83-EAF53D2147E4}" srcId="{CEDA4479-37B4-41FC-ACD9-B0D9E2271E27}" destId="{CB34D222-C383-4562-9AEF-C2B62EA28333}" srcOrd="1" destOrd="0" parTransId="{CE7A5114-5D1C-4AF9-A22C-0AF505747EC6}" sibTransId="{09348D91-59B0-4E9D-BDC7-2143902686B8}"/>
    <dgm:cxn modelId="{7F8421FA-31A0-47D8-83CC-0C8F662F48A3}" type="presOf" srcId="{10A95B2F-3D36-46EC-8960-0FFDC09AA209}" destId="{716A52DB-F53F-45D8-B230-D392F705E4DF}" srcOrd="0" destOrd="0" presId="urn:microsoft.com/office/officeart/2005/8/layout/vList2"/>
    <dgm:cxn modelId="{B02CEFFC-9CD8-48D9-8737-321027BA9DB0}" srcId="{1C9BA4A8-359A-4E6F-953C-36C87EFC4E64}" destId="{10A95B2F-3D36-46EC-8960-0FFDC09AA209}" srcOrd="0" destOrd="0" parTransId="{D0932BC6-21AA-431D-BFE1-C9F3A5E8C149}" sibTransId="{1A923C36-404E-403E-89B4-895078C4A4D8}"/>
    <dgm:cxn modelId="{96AC5854-2873-4D39-A467-02422A7E39F5}" type="presParOf" srcId="{B726C213-AA33-4A19-84CC-3BC5EC49C0B5}" destId="{163CCB38-406A-4FB3-B81B-B3DD826724CA}" srcOrd="0" destOrd="0" presId="urn:microsoft.com/office/officeart/2005/8/layout/vList2"/>
    <dgm:cxn modelId="{BF949756-1DDF-49A8-A95B-96B1D3B0762F}" type="presParOf" srcId="{B726C213-AA33-4A19-84CC-3BC5EC49C0B5}" destId="{716A52DB-F53F-45D8-B230-D392F705E4DF}" srcOrd="1" destOrd="0" presId="urn:microsoft.com/office/officeart/2005/8/layout/vList2"/>
    <dgm:cxn modelId="{645F6F69-6FA5-436D-9916-5FED3E968AFF}" type="presParOf" srcId="{B726C213-AA33-4A19-84CC-3BC5EC49C0B5}" destId="{523B9C49-D5F5-426F-99F0-1E0C5E5B59B5}" srcOrd="2" destOrd="0" presId="urn:microsoft.com/office/officeart/2005/8/layout/vList2"/>
    <dgm:cxn modelId="{1BFA43AE-937C-4D2A-AEC7-3A0C2B637688}" type="presParOf" srcId="{B726C213-AA33-4A19-84CC-3BC5EC49C0B5}" destId="{E84FF4FF-D92B-46C4-8BDE-5C8BBAA1436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5D106-C7A7-4E81-9E6A-E40A0E9C3DCE}"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BE35168-6E73-472B-BDAB-13B6FB676EF7}">
      <dgm:prSet/>
      <dgm:spPr/>
      <dgm:t>
        <a:bodyPr/>
        <a:lstStyle/>
        <a:p>
          <a:r>
            <a:rPr lang="en-US" dirty="0"/>
            <a:t>FL Dates</a:t>
          </a:r>
        </a:p>
      </dgm:t>
    </dgm:pt>
    <dgm:pt modelId="{6B59000C-714E-4B26-9CEF-885E52050BDA}" type="parTrans" cxnId="{3109574B-8A31-4A1C-9A39-F00608862944}">
      <dgm:prSet/>
      <dgm:spPr/>
      <dgm:t>
        <a:bodyPr/>
        <a:lstStyle/>
        <a:p>
          <a:endParaRPr lang="en-US"/>
        </a:p>
      </dgm:t>
    </dgm:pt>
    <dgm:pt modelId="{0CD10177-4C38-44EF-9223-AEB8AE795E7C}" type="sibTrans" cxnId="{3109574B-8A31-4A1C-9A39-F00608862944}">
      <dgm:prSet/>
      <dgm:spPr/>
      <dgm:t>
        <a:bodyPr/>
        <a:lstStyle/>
        <a:p>
          <a:endParaRPr lang="en-US"/>
        </a:p>
      </dgm:t>
    </dgm:pt>
    <dgm:pt modelId="{BF070DEE-58EB-4DCD-9D93-B3E579BEA003}">
      <dgm:prSet/>
      <dgm:spPr/>
      <dgm:t>
        <a:bodyPr/>
        <a:lstStyle/>
        <a:p>
          <a:r>
            <a:rPr lang="en-US" dirty="0" err="1"/>
            <a:t>Inactives</a:t>
          </a:r>
          <a:endParaRPr lang="en-US" dirty="0"/>
        </a:p>
      </dgm:t>
    </dgm:pt>
    <dgm:pt modelId="{09CDC973-5971-4786-B14D-C61652DCD13D}" type="parTrans" cxnId="{0EC8C574-8B70-4767-BA3E-ED4684644AD8}">
      <dgm:prSet/>
      <dgm:spPr/>
      <dgm:t>
        <a:bodyPr/>
        <a:lstStyle/>
        <a:p>
          <a:endParaRPr lang="en-US"/>
        </a:p>
      </dgm:t>
    </dgm:pt>
    <dgm:pt modelId="{2EC5C3F9-78A9-4173-82B9-118A509B7C5D}" type="sibTrans" cxnId="{0EC8C574-8B70-4767-BA3E-ED4684644AD8}">
      <dgm:prSet/>
      <dgm:spPr/>
      <dgm:t>
        <a:bodyPr/>
        <a:lstStyle/>
        <a:p>
          <a:endParaRPr lang="en-US"/>
        </a:p>
      </dgm:t>
    </dgm:pt>
    <dgm:pt modelId="{62DBA99B-0541-4DBE-A8E5-A446CE128ABD}">
      <dgm:prSet/>
      <dgm:spPr/>
      <dgm:t>
        <a:bodyPr/>
        <a:lstStyle/>
        <a:p>
          <a:r>
            <a:rPr lang="en-US" dirty="0"/>
            <a:t>PED</a:t>
          </a:r>
        </a:p>
      </dgm:t>
    </dgm:pt>
    <dgm:pt modelId="{77AC53CF-33BE-46D3-BD30-D5808759007D}" type="parTrans" cxnId="{288EC806-B2CE-42B1-927F-5879717268FA}">
      <dgm:prSet/>
      <dgm:spPr/>
      <dgm:t>
        <a:bodyPr/>
        <a:lstStyle/>
        <a:p>
          <a:endParaRPr lang="en-US"/>
        </a:p>
      </dgm:t>
    </dgm:pt>
    <dgm:pt modelId="{ED60D690-8959-46C7-B07A-76AFBE959B61}" type="sibTrans" cxnId="{288EC806-B2CE-42B1-927F-5879717268FA}">
      <dgm:prSet/>
      <dgm:spPr/>
      <dgm:t>
        <a:bodyPr/>
        <a:lstStyle/>
        <a:p>
          <a:endParaRPr lang="en-US"/>
        </a:p>
      </dgm:t>
    </dgm:pt>
    <dgm:pt modelId="{F01CD477-7DCA-49FD-85BF-BCAF253F9238}">
      <dgm:prSet/>
      <dgm:spPr/>
      <dgm:t>
        <a:bodyPr/>
        <a:lstStyle/>
        <a:p>
          <a:r>
            <a:rPr lang="en-US"/>
            <a:t>OA Management</a:t>
          </a:r>
        </a:p>
      </dgm:t>
    </dgm:pt>
    <dgm:pt modelId="{5D53A7D8-6BE7-4206-9AD4-B53D1DE588BD}" type="parTrans" cxnId="{1E926757-D120-4373-BEB7-C2F25AFF661B}">
      <dgm:prSet/>
      <dgm:spPr/>
      <dgm:t>
        <a:bodyPr/>
        <a:lstStyle/>
        <a:p>
          <a:endParaRPr lang="en-US"/>
        </a:p>
      </dgm:t>
    </dgm:pt>
    <dgm:pt modelId="{7362E06C-D106-4012-A717-D32BB111922D}" type="sibTrans" cxnId="{1E926757-D120-4373-BEB7-C2F25AFF661B}">
      <dgm:prSet/>
      <dgm:spPr/>
      <dgm:t>
        <a:bodyPr/>
        <a:lstStyle/>
        <a:p>
          <a:endParaRPr lang="en-US"/>
        </a:p>
      </dgm:t>
    </dgm:pt>
    <dgm:pt modelId="{FC2EB806-1A57-41E9-8547-FA701042E34E}" type="pres">
      <dgm:prSet presAssocID="{EA95D106-C7A7-4E81-9E6A-E40A0E9C3DCE}" presName="matrix" presStyleCnt="0">
        <dgm:presLayoutVars>
          <dgm:chMax val="1"/>
          <dgm:dir/>
          <dgm:resizeHandles val="exact"/>
        </dgm:presLayoutVars>
      </dgm:prSet>
      <dgm:spPr/>
    </dgm:pt>
    <dgm:pt modelId="{B97D3758-614B-411A-B46D-DAB9375931EE}" type="pres">
      <dgm:prSet presAssocID="{EA95D106-C7A7-4E81-9E6A-E40A0E9C3DCE}" presName="diamond" presStyleLbl="bgShp" presStyleIdx="0" presStyleCnt="1"/>
      <dgm:spPr/>
    </dgm:pt>
    <dgm:pt modelId="{84849639-D2CC-4C79-9E77-09EBB3CC2EE3}" type="pres">
      <dgm:prSet presAssocID="{EA95D106-C7A7-4E81-9E6A-E40A0E9C3DCE}" presName="quad1" presStyleLbl="node1" presStyleIdx="0" presStyleCnt="4" custLinFactY="7401" custLinFactNeighborX="-778" custLinFactNeighborY="100000">
        <dgm:presLayoutVars>
          <dgm:chMax val="0"/>
          <dgm:chPref val="0"/>
          <dgm:bulletEnabled val="1"/>
        </dgm:presLayoutVars>
      </dgm:prSet>
      <dgm:spPr/>
    </dgm:pt>
    <dgm:pt modelId="{0032FFB2-7F4E-4EEB-AB32-FEB684155C3B}" type="pres">
      <dgm:prSet presAssocID="{EA95D106-C7A7-4E81-9E6A-E40A0E9C3DCE}" presName="quad2" presStyleLbl="node1" presStyleIdx="1" presStyleCnt="4">
        <dgm:presLayoutVars>
          <dgm:chMax val="0"/>
          <dgm:chPref val="0"/>
          <dgm:bulletEnabled val="1"/>
        </dgm:presLayoutVars>
      </dgm:prSet>
      <dgm:spPr/>
    </dgm:pt>
    <dgm:pt modelId="{67246AEA-4341-45C4-9D81-4BB5F036690A}" type="pres">
      <dgm:prSet presAssocID="{EA95D106-C7A7-4E81-9E6A-E40A0E9C3DCE}" presName="quad3" presStyleLbl="node1" presStyleIdx="2" presStyleCnt="4" custLinFactY="-7755" custLinFactNeighborX="2714" custLinFactNeighborY="-100000">
        <dgm:presLayoutVars>
          <dgm:chMax val="0"/>
          <dgm:chPref val="0"/>
          <dgm:bulletEnabled val="1"/>
        </dgm:presLayoutVars>
      </dgm:prSet>
      <dgm:spPr/>
    </dgm:pt>
    <dgm:pt modelId="{C8F30450-8AC3-42FC-97CC-A857F49AB3D7}" type="pres">
      <dgm:prSet presAssocID="{EA95D106-C7A7-4E81-9E6A-E40A0E9C3DCE}" presName="quad4" presStyleLbl="node1" presStyleIdx="3" presStyleCnt="4">
        <dgm:presLayoutVars>
          <dgm:chMax val="0"/>
          <dgm:chPref val="0"/>
          <dgm:bulletEnabled val="1"/>
        </dgm:presLayoutVars>
      </dgm:prSet>
      <dgm:spPr/>
    </dgm:pt>
  </dgm:ptLst>
  <dgm:cxnLst>
    <dgm:cxn modelId="{288EC806-B2CE-42B1-927F-5879717268FA}" srcId="{EA95D106-C7A7-4E81-9E6A-E40A0E9C3DCE}" destId="{62DBA99B-0541-4DBE-A8E5-A446CE128ABD}" srcOrd="2" destOrd="0" parTransId="{77AC53CF-33BE-46D3-BD30-D5808759007D}" sibTransId="{ED60D690-8959-46C7-B07A-76AFBE959B61}"/>
    <dgm:cxn modelId="{B495DF38-45D4-4F89-AB6E-2DED3C5BB61D}" type="presOf" srcId="{62DBA99B-0541-4DBE-A8E5-A446CE128ABD}" destId="{67246AEA-4341-45C4-9D81-4BB5F036690A}" srcOrd="0" destOrd="0" presId="urn:microsoft.com/office/officeart/2005/8/layout/matrix3"/>
    <dgm:cxn modelId="{3109574B-8A31-4A1C-9A39-F00608862944}" srcId="{EA95D106-C7A7-4E81-9E6A-E40A0E9C3DCE}" destId="{2BE35168-6E73-472B-BDAB-13B6FB676EF7}" srcOrd="0" destOrd="0" parTransId="{6B59000C-714E-4B26-9CEF-885E52050BDA}" sibTransId="{0CD10177-4C38-44EF-9223-AEB8AE795E7C}"/>
    <dgm:cxn modelId="{0EC8C574-8B70-4767-BA3E-ED4684644AD8}" srcId="{EA95D106-C7A7-4E81-9E6A-E40A0E9C3DCE}" destId="{BF070DEE-58EB-4DCD-9D93-B3E579BEA003}" srcOrd="1" destOrd="0" parTransId="{09CDC973-5971-4786-B14D-C61652DCD13D}" sibTransId="{2EC5C3F9-78A9-4173-82B9-118A509B7C5D}"/>
    <dgm:cxn modelId="{1E926757-D120-4373-BEB7-C2F25AFF661B}" srcId="{EA95D106-C7A7-4E81-9E6A-E40A0E9C3DCE}" destId="{F01CD477-7DCA-49FD-85BF-BCAF253F9238}" srcOrd="3" destOrd="0" parTransId="{5D53A7D8-6BE7-4206-9AD4-B53D1DE588BD}" sibTransId="{7362E06C-D106-4012-A717-D32BB111922D}"/>
    <dgm:cxn modelId="{E596BF8D-117D-473F-8B1B-76AC431461DF}" type="presOf" srcId="{2BE35168-6E73-472B-BDAB-13B6FB676EF7}" destId="{84849639-D2CC-4C79-9E77-09EBB3CC2EE3}" srcOrd="0" destOrd="0" presId="urn:microsoft.com/office/officeart/2005/8/layout/matrix3"/>
    <dgm:cxn modelId="{C90E7ECD-E14E-443F-B9E1-FE58613F1566}" type="presOf" srcId="{BF070DEE-58EB-4DCD-9D93-B3E579BEA003}" destId="{0032FFB2-7F4E-4EEB-AB32-FEB684155C3B}" srcOrd="0" destOrd="0" presId="urn:microsoft.com/office/officeart/2005/8/layout/matrix3"/>
    <dgm:cxn modelId="{9A94F1DC-7949-45EA-8BAF-2E24E83316C9}" type="presOf" srcId="{F01CD477-7DCA-49FD-85BF-BCAF253F9238}" destId="{C8F30450-8AC3-42FC-97CC-A857F49AB3D7}" srcOrd="0" destOrd="0" presId="urn:microsoft.com/office/officeart/2005/8/layout/matrix3"/>
    <dgm:cxn modelId="{A699D6E6-F7A6-4E1B-A000-5F2D99F1619A}" type="presOf" srcId="{EA95D106-C7A7-4E81-9E6A-E40A0E9C3DCE}" destId="{FC2EB806-1A57-41E9-8547-FA701042E34E}" srcOrd="0" destOrd="0" presId="urn:microsoft.com/office/officeart/2005/8/layout/matrix3"/>
    <dgm:cxn modelId="{A4BE1A48-8D83-4613-8B9A-003D931243BB}" type="presParOf" srcId="{FC2EB806-1A57-41E9-8547-FA701042E34E}" destId="{B97D3758-614B-411A-B46D-DAB9375931EE}" srcOrd="0" destOrd="0" presId="urn:microsoft.com/office/officeart/2005/8/layout/matrix3"/>
    <dgm:cxn modelId="{F657AC65-E28B-4DA8-8AEB-ED15E8830472}" type="presParOf" srcId="{FC2EB806-1A57-41E9-8547-FA701042E34E}" destId="{84849639-D2CC-4C79-9E77-09EBB3CC2EE3}" srcOrd="1" destOrd="0" presId="urn:microsoft.com/office/officeart/2005/8/layout/matrix3"/>
    <dgm:cxn modelId="{2EAD2E03-D5E7-4E7F-A2B2-439CA26064BB}" type="presParOf" srcId="{FC2EB806-1A57-41E9-8547-FA701042E34E}" destId="{0032FFB2-7F4E-4EEB-AB32-FEB684155C3B}" srcOrd="2" destOrd="0" presId="urn:microsoft.com/office/officeart/2005/8/layout/matrix3"/>
    <dgm:cxn modelId="{EE2F1A43-342C-41EE-86D6-C9025D064A4C}" type="presParOf" srcId="{FC2EB806-1A57-41E9-8547-FA701042E34E}" destId="{67246AEA-4341-45C4-9D81-4BB5F036690A}" srcOrd="3" destOrd="0" presId="urn:microsoft.com/office/officeart/2005/8/layout/matrix3"/>
    <dgm:cxn modelId="{1F17C374-E1C3-4524-8BCB-065C4B2BF5F1}" type="presParOf" srcId="{FC2EB806-1A57-41E9-8547-FA701042E34E}" destId="{C8F30450-8AC3-42FC-97CC-A857F49AB3D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3214A-A8C9-4D17-A707-9D9B8D5803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9B34F-17A2-41F2-9FDD-CEA509223BE5}">
      <dgm:prSet/>
      <dgm:spPr/>
      <dgm:t>
        <a:bodyPr/>
        <a:lstStyle/>
        <a:p>
          <a:r>
            <a:rPr lang="en-US"/>
            <a:t>Invoice on a regular basis (every 6 months).</a:t>
          </a:r>
        </a:p>
      </dgm:t>
    </dgm:pt>
    <dgm:pt modelId="{85A25801-3B17-4A51-90E5-5E5008148A5B}" type="parTrans" cxnId="{A658A242-E399-49BD-9A29-DFE8F76F37A8}">
      <dgm:prSet/>
      <dgm:spPr/>
      <dgm:t>
        <a:bodyPr/>
        <a:lstStyle/>
        <a:p>
          <a:endParaRPr lang="en-US"/>
        </a:p>
      </dgm:t>
    </dgm:pt>
    <dgm:pt modelId="{82C3232C-B69D-4B03-9EC5-0CCC151B55E8}" type="sibTrans" cxnId="{A658A242-E399-49BD-9A29-DFE8F76F37A8}">
      <dgm:prSet/>
      <dgm:spPr/>
      <dgm:t>
        <a:bodyPr/>
        <a:lstStyle/>
        <a:p>
          <a:endParaRPr lang="en-US"/>
        </a:p>
      </dgm:t>
    </dgm:pt>
    <dgm:pt modelId="{950334EE-B460-4F0F-92BC-8671DD101263}">
      <dgm:prSet/>
      <dgm:spPr/>
      <dgm:t>
        <a:bodyPr/>
        <a:lstStyle/>
        <a:p>
          <a:r>
            <a:rPr lang="en-US"/>
            <a:t>Invoice early in a quarter (Jan/Apr/Jul/Oct).</a:t>
          </a:r>
        </a:p>
      </dgm:t>
    </dgm:pt>
    <dgm:pt modelId="{12C90C09-53A2-4F28-942B-47B9F7F329BF}" type="parTrans" cxnId="{76B57460-2DD0-4BD8-8556-51E8611FB58C}">
      <dgm:prSet/>
      <dgm:spPr/>
      <dgm:t>
        <a:bodyPr/>
        <a:lstStyle/>
        <a:p>
          <a:endParaRPr lang="en-US"/>
        </a:p>
      </dgm:t>
    </dgm:pt>
    <dgm:pt modelId="{70B33D68-1FAF-4B30-8018-9468D29165D5}" type="sibTrans" cxnId="{76B57460-2DD0-4BD8-8556-51E8611FB58C}">
      <dgm:prSet/>
      <dgm:spPr/>
      <dgm:t>
        <a:bodyPr/>
        <a:lstStyle/>
        <a:p>
          <a:endParaRPr lang="en-US"/>
        </a:p>
      </dgm:t>
    </dgm:pt>
    <dgm:pt modelId="{2D22D540-CBF8-48E3-A53F-7040227A453C}">
      <dgm:prSet/>
      <dgm:spPr/>
      <dgm:t>
        <a:bodyPr/>
        <a:lstStyle/>
        <a:p>
          <a:r>
            <a:rPr lang="en-US"/>
            <a:t>Don’t request funds before you are ready to start the work (and start billing).</a:t>
          </a:r>
        </a:p>
      </dgm:t>
    </dgm:pt>
    <dgm:pt modelId="{A8D5D015-208C-4799-85C7-63F866C81699}" type="parTrans" cxnId="{2D44C53D-99CF-4B4D-B690-279481BA9B04}">
      <dgm:prSet/>
      <dgm:spPr/>
      <dgm:t>
        <a:bodyPr/>
        <a:lstStyle/>
        <a:p>
          <a:endParaRPr lang="en-US"/>
        </a:p>
      </dgm:t>
    </dgm:pt>
    <dgm:pt modelId="{9BE3B42D-FEFA-434D-992B-314AA770F0C6}" type="sibTrans" cxnId="{2D44C53D-99CF-4B4D-B690-279481BA9B04}">
      <dgm:prSet/>
      <dgm:spPr/>
      <dgm:t>
        <a:bodyPr/>
        <a:lstStyle/>
        <a:p>
          <a:endParaRPr lang="en-US"/>
        </a:p>
      </dgm:t>
    </dgm:pt>
    <dgm:pt modelId="{4165201C-1A36-4A0D-8C88-16BC11FFA4BA}">
      <dgm:prSet/>
      <dgm:spPr/>
      <dgm:t>
        <a:bodyPr/>
        <a:lstStyle/>
        <a:p>
          <a:r>
            <a:rPr lang="en-US"/>
            <a:t>Always include Construction Engineering when requesting funds for the Construction phase.</a:t>
          </a:r>
        </a:p>
      </dgm:t>
    </dgm:pt>
    <dgm:pt modelId="{F13C4420-84F4-46A8-874F-8E054AF96781}" type="parTrans" cxnId="{B68B400B-88D3-4DC3-89CD-5699EEEAB94C}">
      <dgm:prSet/>
      <dgm:spPr/>
      <dgm:t>
        <a:bodyPr/>
        <a:lstStyle/>
        <a:p>
          <a:endParaRPr lang="en-US"/>
        </a:p>
      </dgm:t>
    </dgm:pt>
    <dgm:pt modelId="{E091B4A3-E517-4134-A542-B26EC7CBFC90}" type="sibTrans" cxnId="{B68B400B-88D3-4DC3-89CD-5699EEEAB94C}">
      <dgm:prSet/>
      <dgm:spPr/>
      <dgm:t>
        <a:bodyPr/>
        <a:lstStyle/>
        <a:p>
          <a:endParaRPr lang="en-US"/>
        </a:p>
      </dgm:t>
    </dgm:pt>
    <dgm:pt modelId="{63C62753-F8B9-416D-865C-F65C1B889023}">
      <dgm:prSet/>
      <dgm:spPr/>
      <dgm:t>
        <a:bodyPr/>
        <a:lstStyle/>
        <a:p>
          <a:r>
            <a:rPr lang="en-US"/>
            <a:t>Don’t let your funds lapse. Lapsed funds cannot be invoiced against.</a:t>
          </a:r>
        </a:p>
      </dgm:t>
    </dgm:pt>
    <dgm:pt modelId="{F20F42E4-807C-45AF-9284-37C07CA62232}" type="parTrans" cxnId="{E9F47D77-B2E5-4E90-B415-F5C8C10EB161}">
      <dgm:prSet/>
      <dgm:spPr/>
      <dgm:t>
        <a:bodyPr/>
        <a:lstStyle/>
        <a:p>
          <a:endParaRPr lang="en-US"/>
        </a:p>
      </dgm:t>
    </dgm:pt>
    <dgm:pt modelId="{FB8C4A6A-EA38-45B0-98BE-782EAAD2EFB2}" type="sibTrans" cxnId="{E9F47D77-B2E5-4E90-B415-F5C8C10EB161}">
      <dgm:prSet/>
      <dgm:spPr/>
      <dgm:t>
        <a:bodyPr/>
        <a:lstStyle/>
        <a:p>
          <a:endParaRPr lang="en-US"/>
        </a:p>
      </dgm:t>
    </dgm:pt>
    <dgm:pt modelId="{9FC45A56-6955-45F8-8DE1-C01436E479B9}" type="pres">
      <dgm:prSet presAssocID="{FA93214A-A8C9-4D17-A707-9D9B8D58036F}" presName="root" presStyleCnt="0">
        <dgm:presLayoutVars>
          <dgm:dir/>
          <dgm:resizeHandles val="exact"/>
        </dgm:presLayoutVars>
      </dgm:prSet>
      <dgm:spPr/>
    </dgm:pt>
    <dgm:pt modelId="{0FCD3146-6856-4216-91D2-D58F6FC2EBDD}" type="pres">
      <dgm:prSet presAssocID="{91F9B34F-17A2-41F2-9FDD-CEA509223BE5}" presName="compNode" presStyleCnt="0"/>
      <dgm:spPr/>
    </dgm:pt>
    <dgm:pt modelId="{4437CEDF-3AB7-4136-B028-6709999D25A7}" type="pres">
      <dgm:prSet presAssocID="{91F9B34F-17A2-41F2-9FDD-CEA509223BE5}" presName="bgRect" presStyleLbl="bgShp" presStyleIdx="0" presStyleCnt="5"/>
      <dgm:spPr/>
    </dgm:pt>
    <dgm:pt modelId="{8F67B354-935E-472C-892A-D4DEA21EBC6E}" type="pres">
      <dgm:prSet presAssocID="{91F9B34F-17A2-41F2-9FDD-CEA509223B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2BDD2A17-FE11-4910-8092-87B516A24A1C}" type="pres">
      <dgm:prSet presAssocID="{91F9B34F-17A2-41F2-9FDD-CEA509223BE5}" presName="spaceRect" presStyleCnt="0"/>
      <dgm:spPr/>
    </dgm:pt>
    <dgm:pt modelId="{404991C5-0797-4BFF-97A9-3B56DFA2A97F}" type="pres">
      <dgm:prSet presAssocID="{91F9B34F-17A2-41F2-9FDD-CEA509223BE5}" presName="parTx" presStyleLbl="revTx" presStyleIdx="0" presStyleCnt="5">
        <dgm:presLayoutVars>
          <dgm:chMax val="0"/>
          <dgm:chPref val="0"/>
        </dgm:presLayoutVars>
      </dgm:prSet>
      <dgm:spPr/>
    </dgm:pt>
    <dgm:pt modelId="{3815D016-EC5D-4042-A5FD-F4D06FBB43F8}" type="pres">
      <dgm:prSet presAssocID="{82C3232C-B69D-4B03-9EC5-0CCC151B55E8}" presName="sibTrans" presStyleCnt="0"/>
      <dgm:spPr/>
    </dgm:pt>
    <dgm:pt modelId="{3CC3CAA4-2F6D-410E-A5C8-E49FF7A3E4B4}" type="pres">
      <dgm:prSet presAssocID="{950334EE-B460-4F0F-92BC-8671DD101263}" presName="compNode" presStyleCnt="0"/>
      <dgm:spPr/>
    </dgm:pt>
    <dgm:pt modelId="{967772BB-9CC7-4E2B-A7F0-A600DA600E36}" type="pres">
      <dgm:prSet presAssocID="{950334EE-B460-4F0F-92BC-8671DD101263}" presName="bgRect" presStyleLbl="bgShp" presStyleIdx="1" presStyleCnt="5"/>
      <dgm:spPr/>
    </dgm:pt>
    <dgm:pt modelId="{D0DE4056-2DE8-4A4C-BD8F-92ABFB58DF62}" type="pres">
      <dgm:prSet presAssocID="{950334EE-B460-4F0F-92BC-8671DD1012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E5D4C5C7-7C17-4AD0-98BD-32F7E8EEC90E}" type="pres">
      <dgm:prSet presAssocID="{950334EE-B460-4F0F-92BC-8671DD101263}" presName="spaceRect" presStyleCnt="0"/>
      <dgm:spPr/>
    </dgm:pt>
    <dgm:pt modelId="{D15E2A84-D4C0-4BF7-AEBB-904D1FD2FEED}" type="pres">
      <dgm:prSet presAssocID="{950334EE-B460-4F0F-92BC-8671DD101263}" presName="parTx" presStyleLbl="revTx" presStyleIdx="1" presStyleCnt="5">
        <dgm:presLayoutVars>
          <dgm:chMax val="0"/>
          <dgm:chPref val="0"/>
        </dgm:presLayoutVars>
      </dgm:prSet>
      <dgm:spPr/>
    </dgm:pt>
    <dgm:pt modelId="{96E55A4D-25F4-4832-9B3C-7B50EFA8F583}" type="pres">
      <dgm:prSet presAssocID="{70B33D68-1FAF-4B30-8018-9468D29165D5}" presName="sibTrans" presStyleCnt="0"/>
      <dgm:spPr/>
    </dgm:pt>
    <dgm:pt modelId="{B7DFA52D-A627-4D88-B2F0-26E4AE328E3B}" type="pres">
      <dgm:prSet presAssocID="{2D22D540-CBF8-48E3-A53F-7040227A453C}" presName="compNode" presStyleCnt="0"/>
      <dgm:spPr/>
    </dgm:pt>
    <dgm:pt modelId="{D8B46623-7AFA-4E68-BBDB-42A01C75D1B8}" type="pres">
      <dgm:prSet presAssocID="{2D22D540-CBF8-48E3-A53F-7040227A453C}" presName="bgRect" presStyleLbl="bgShp" presStyleIdx="2" presStyleCnt="5"/>
      <dgm:spPr/>
    </dgm:pt>
    <dgm:pt modelId="{DCC1F055-57C9-492B-B93F-1C479CED3E5A}" type="pres">
      <dgm:prSet presAssocID="{2D22D540-CBF8-48E3-A53F-7040227A45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E930E4C9-B623-4AB6-A80E-53BAE205337C}" type="pres">
      <dgm:prSet presAssocID="{2D22D540-CBF8-48E3-A53F-7040227A453C}" presName="spaceRect" presStyleCnt="0"/>
      <dgm:spPr/>
    </dgm:pt>
    <dgm:pt modelId="{EB86FA60-05F4-48A7-8B81-007F8D7D1532}" type="pres">
      <dgm:prSet presAssocID="{2D22D540-CBF8-48E3-A53F-7040227A453C}" presName="parTx" presStyleLbl="revTx" presStyleIdx="2" presStyleCnt="5">
        <dgm:presLayoutVars>
          <dgm:chMax val="0"/>
          <dgm:chPref val="0"/>
        </dgm:presLayoutVars>
      </dgm:prSet>
      <dgm:spPr/>
    </dgm:pt>
    <dgm:pt modelId="{B4B668C1-18D4-479C-9824-CAF61CFD8DD6}" type="pres">
      <dgm:prSet presAssocID="{9BE3B42D-FEFA-434D-992B-314AA770F0C6}" presName="sibTrans" presStyleCnt="0"/>
      <dgm:spPr/>
    </dgm:pt>
    <dgm:pt modelId="{693D5C4C-F95E-4B84-AD14-53EE4A8D782C}" type="pres">
      <dgm:prSet presAssocID="{4165201C-1A36-4A0D-8C88-16BC11FFA4BA}" presName="compNode" presStyleCnt="0"/>
      <dgm:spPr/>
    </dgm:pt>
    <dgm:pt modelId="{F43C316A-CB3C-4143-BC9D-7A39D041B6B4}" type="pres">
      <dgm:prSet presAssocID="{4165201C-1A36-4A0D-8C88-16BC11FFA4BA}" presName="bgRect" presStyleLbl="bgShp" presStyleIdx="3" presStyleCnt="5"/>
      <dgm:spPr/>
    </dgm:pt>
    <dgm:pt modelId="{3657834B-3F1D-449D-8CFF-9972BF2C316A}" type="pres">
      <dgm:prSet presAssocID="{4165201C-1A36-4A0D-8C88-16BC11FFA4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avator"/>
        </a:ext>
      </dgm:extLst>
    </dgm:pt>
    <dgm:pt modelId="{BE65C582-78C7-4FBD-B792-BB7AB31CEE7C}" type="pres">
      <dgm:prSet presAssocID="{4165201C-1A36-4A0D-8C88-16BC11FFA4BA}" presName="spaceRect" presStyleCnt="0"/>
      <dgm:spPr/>
    </dgm:pt>
    <dgm:pt modelId="{5014FB0C-9615-4E13-9AA2-BE1D62294D96}" type="pres">
      <dgm:prSet presAssocID="{4165201C-1A36-4A0D-8C88-16BC11FFA4BA}" presName="parTx" presStyleLbl="revTx" presStyleIdx="3" presStyleCnt="5">
        <dgm:presLayoutVars>
          <dgm:chMax val="0"/>
          <dgm:chPref val="0"/>
        </dgm:presLayoutVars>
      </dgm:prSet>
      <dgm:spPr/>
    </dgm:pt>
    <dgm:pt modelId="{959F458B-C03A-4987-A85C-70230254F3A0}" type="pres">
      <dgm:prSet presAssocID="{E091B4A3-E517-4134-A542-B26EC7CBFC90}" presName="sibTrans" presStyleCnt="0"/>
      <dgm:spPr/>
    </dgm:pt>
    <dgm:pt modelId="{DB36DE7E-F8ED-471B-B73B-97602392415E}" type="pres">
      <dgm:prSet presAssocID="{63C62753-F8B9-416D-865C-F65C1B889023}" presName="compNode" presStyleCnt="0"/>
      <dgm:spPr/>
    </dgm:pt>
    <dgm:pt modelId="{AB4069C3-5177-497A-9A79-9517BB123B14}" type="pres">
      <dgm:prSet presAssocID="{63C62753-F8B9-416D-865C-F65C1B889023}" presName="bgRect" presStyleLbl="bgShp" presStyleIdx="4" presStyleCnt="5"/>
      <dgm:spPr/>
    </dgm:pt>
    <dgm:pt modelId="{925B6167-3689-4382-82A6-439B70D957EF}" type="pres">
      <dgm:prSet presAssocID="{63C62753-F8B9-416D-865C-F65C1B8890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44620CA2-1E43-4FBA-BBBA-DF6457578965}" type="pres">
      <dgm:prSet presAssocID="{63C62753-F8B9-416D-865C-F65C1B889023}" presName="spaceRect" presStyleCnt="0"/>
      <dgm:spPr/>
    </dgm:pt>
    <dgm:pt modelId="{1803AC2E-92BA-43C4-93E5-92F6EBCCDBBE}" type="pres">
      <dgm:prSet presAssocID="{63C62753-F8B9-416D-865C-F65C1B889023}" presName="parTx" presStyleLbl="revTx" presStyleIdx="4" presStyleCnt="5">
        <dgm:presLayoutVars>
          <dgm:chMax val="0"/>
          <dgm:chPref val="0"/>
        </dgm:presLayoutVars>
      </dgm:prSet>
      <dgm:spPr/>
    </dgm:pt>
  </dgm:ptLst>
  <dgm:cxnLst>
    <dgm:cxn modelId="{C3A1FE07-953B-41AA-97E5-B5634BFEEB58}" type="presOf" srcId="{2D22D540-CBF8-48E3-A53F-7040227A453C}" destId="{EB86FA60-05F4-48A7-8B81-007F8D7D1532}" srcOrd="0" destOrd="0" presId="urn:microsoft.com/office/officeart/2018/2/layout/IconVerticalSolidList"/>
    <dgm:cxn modelId="{B68B400B-88D3-4DC3-89CD-5699EEEAB94C}" srcId="{FA93214A-A8C9-4D17-A707-9D9B8D58036F}" destId="{4165201C-1A36-4A0D-8C88-16BC11FFA4BA}" srcOrd="3" destOrd="0" parTransId="{F13C4420-84F4-46A8-874F-8E054AF96781}" sibTransId="{E091B4A3-E517-4134-A542-B26EC7CBFC90}"/>
    <dgm:cxn modelId="{B97E271C-BCFB-4312-8740-42D87DB28031}" type="presOf" srcId="{950334EE-B460-4F0F-92BC-8671DD101263}" destId="{D15E2A84-D4C0-4BF7-AEBB-904D1FD2FEED}" srcOrd="0" destOrd="0" presId="urn:microsoft.com/office/officeart/2018/2/layout/IconVerticalSolidList"/>
    <dgm:cxn modelId="{C1654030-E2DA-4043-863F-F89A5DCE0427}" type="presOf" srcId="{4165201C-1A36-4A0D-8C88-16BC11FFA4BA}" destId="{5014FB0C-9615-4E13-9AA2-BE1D62294D96}" srcOrd="0" destOrd="0" presId="urn:microsoft.com/office/officeart/2018/2/layout/IconVerticalSolidList"/>
    <dgm:cxn modelId="{2D44C53D-99CF-4B4D-B690-279481BA9B04}" srcId="{FA93214A-A8C9-4D17-A707-9D9B8D58036F}" destId="{2D22D540-CBF8-48E3-A53F-7040227A453C}" srcOrd="2" destOrd="0" parTransId="{A8D5D015-208C-4799-85C7-63F866C81699}" sibTransId="{9BE3B42D-FEFA-434D-992B-314AA770F0C6}"/>
    <dgm:cxn modelId="{76B57460-2DD0-4BD8-8556-51E8611FB58C}" srcId="{FA93214A-A8C9-4D17-A707-9D9B8D58036F}" destId="{950334EE-B460-4F0F-92BC-8671DD101263}" srcOrd="1" destOrd="0" parTransId="{12C90C09-53A2-4F28-942B-47B9F7F329BF}" sibTransId="{70B33D68-1FAF-4B30-8018-9468D29165D5}"/>
    <dgm:cxn modelId="{EE3B0E42-52DB-4533-91CE-517111A5DC38}" type="presOf" srcId="{FA93214A-A8C9-4D17-A707-9D9B8D58036F}" destId="{9FC45A56-6955-45F8-8DE1-C01436E479B9}" srcOrd="0" destOrd="0" presId="urn:microsoft.com/office/officeart/2018/2/layout/IconVerticalSolidList"/>
    <dgm:cxn modelId="{A658A242-E399-49BD-9A29-DFE8F76F37A8}" srcId="{FA93214A-A8C9-4D17-A707-9D9B8D58036F}" destId="{91F9B34F-17A2-41F2-9FDD-CEA509223BE5}" srcOrd="0" destOrd="0" parTransId="{85A25801-3B17-4A51-90E5-5E5008148A5B}" sibTransId="{82C3232C-B69D-4B03-9EC5-0CCC151B55E8}"/>
    <dgm:cxn modelId="{92B54951-E7B8-4A9B-BD93-AB319F0D9ADB}" type="presOf" srcId="{91F9B34F-17A2-41F2-9FDD-CEA509223BE5}" destId="{404991C5-0797-4BFF-97A9-3B56DFA2A97F}" srcOrd="0" destOrd="0" presId="urn:microsoft.com/office/officeart/2018/2/layout/IconVerticalSolidList"/>
    <dgm:cxn modelId="{E9F47D77-B2E5-4E90-B415-F5C8C10EB161}" srcId="{FA93214A-A8C9-4D17-A707-9D9B8D58036F}" destId="{63C62753-F8B9-416D-865C-F65C1B889023}" srcOrd="4" destOrd="0" parTransId="{F20F42E4-807C-45AF-9284-37C07CA62232}" sibTransId="{FB8C4A6A-EA38-45B0-98BE-782EAAD2EFB2}"/>
    <dgm:cxn modelId="{F66E8EA2-E2BE-4ABC-AC91-729D3B9E2438}" type="presOf" srcId="{63C62753-F8B9-416D-865C-F65C1B889023}" destId="{1803AC2E-92BA-43C4-93E5-92F6EBCCDBBE}" srcOrd="0" destOrd="0" presId="urn:microsoft.com/office/officeart/2018/2/layout/IconVerticalSolidList"/>
    <dgm:cxn modelId="{6C0BD74B-2486-411C-9C2E-28347E54AB74}" type="presParOf" srcId="{9FC45A56-6955-45F8-8DE1-C01436E479B9}" destId="{0FCD3146-6856-4216-91D2-D58F6FC2EBDD}" srcOrd="0" destOrd="0" presId="urn:microsoft.com/office/officeart/2018/2/layout/IconVerticalSolidList"/>
    <dgm:cxn modelId="{58545DDC-F394-4FBB-A3E9-225A68C90405}" type="presParOf" srcId="{0FCD3146-6856-4216-91D2-D58F6FC2EBDD}" destId="{4437CEDF-3AB7-4136-B028-6709999D25A7}" srcOrd="0" destOrd="0" presId="urn:microsoft.com/office/officeart/2018/2/layout/IconVerticalSolidList"/>
    <dgm:cxn modelId="{856DAC66-9F81-4659-B5D2-1CF5B3937289}" type="presParOf" srcId="{0FCD3146-6856-4216-91D2-D58F6FC2EBDD}" destId="{8F67B354-935E-472C-892A-D4DEA21EBC6E}" srcOrd="1" destOrd="0" presId="urn:microsoft.com/office/officeart/2018/2/layout/IconVerticalSolidList"/>
    <dgm:cxn modelId="{B572E3B5-593E-4B90-A90C-B52773E1E8B4}" type="presParOf" srcId="{0FCD3146-6856-4216-91D2-D58F6FC2EBDD}" destId="{2BDD2A17-FE11-4910-8092-87B516A24A1C}" srcOrd="2" destOrd="0" presId="urn:microsoft.com/office/officeart/2018/2/layout/IconVerticalSolidList"/>
    <dgm:cxn modelId="{9AACD3FA-9C59-4387-BB9A-730865602851}" type="presParOf" srcId="{0FCD3146-6856-4216-91D2-D58F6FC2EBDD}" destId="{404991C5-0797-4BFF-97A9-3B56DFA2A97F}" srcOrd="3" destOrd="0" presId="urn:microsoft.com/office/officeart/2018/2/layout/IconVerticalSolidList"/>
    <dgm:cxn modelId="{73B3D17B-383A-49FC-B9B2-1E54F09472E5}" type="presParOf" srcId="{9FC45A56-6955-45F8-8DE1-C01436E479B9}" destId="{3815D016-EC5D-4042-A5FD-F4D06FBB43F8}" srcOrd="1" destOrd="0" presId="urn:microsoft.com/office/officeart/2018/2/layout/IconVerticalSolidList"/>
    <dgm:cxn modelId="{EF9E08B4-FE40-4CED-B33A-561B2D653664}" type="presParOf" srcId="{9FC45A56-6955-45F8-8DE1-C01436E479B9}" destId="{3CC3CAA4-2F6D-410E-A5C8-E49FF7A3E4B4}" srcOrd="2" destOrd="0" presId="urn:microsoft.com/office/officeart/2018/2/layout/IconVerticalSolidList"/>
    <dgm:cxn modelId="{676B36C2-6D9A-42E6-9CB0-5667C5C8F7FA}" type="presParOf" srcId="{3CC3CAA4-2F6D-410E-A5C8-E49FF7A3E4B4}" destId="{967772BB-9CC7-4E2B-A7F0-A600DA600E36}" srcOrd="0" destOrd="0" presId="urn:microsoft.com/office/officeart/2018/2/layout/IconVerticalSolidList"/>
    <dgm:cxn modelId="{62C84DEB-40A8-42FB-BAB8-2F209A09AB78}" type="presParOf" srcId="{3CC3CAA4-2F6D-410E-A5C8-E49FF7A3E4B4}" destId="{D0DE4056-2DE8-4A4C-BD8F-92ABFB58DF62}" srcOrd="1" destOrd="0" presId="urn:microsoft.com/office/officeart/2018/2/layout/IconVerticalSolidList"/>
    <dgm:cxn modelId="{AC8DB7D3-4DD4-47BD-83E3-BCC5E3E1EB9B}" type="presParOf" srcId="{3CC3CAA4-2F6D-410E-A5C8-E49FF7A3E4B4}" destId="{E5D4C5C7-7C17-4AD0-98BD-32F7E8EEC90E}" srcOrd="2" destOrd="0" presId="urn:microsoft.com/office/officeart/2018/2/layout/IconVerticalSolidList"/>
    <dgm:cxn modelId="{F7D97B01-61B7-4F9F-A675-54F323C86BEC}" type="presParOf" srcId="{3CC3CAA4-2F6D-410E-A5C8-E49FF7A3E4B4}" destId="{D15E2A84-D4C0-4BF7-AEBB-904D1FD2FEED}" srcOrd="3" destOrd="0" presId="urn:microsoft.com/office/officeart/2018/2/layout/IconVerticalSolidList"/>
    <dgm:cxn modelId="{6CD9B8CD-50E2-4FF1-B8E3-17F3AEDE4BF0}" type="presParOf" srcId="{9FC45A56-6955-45F8-8DE1-C01436E479B9}" destId="{96E55A4D-25F4-4832-9B3C-7B50EFA8F583}" srcOrd="3" destOrd="0" presId="urn:microsoft.com/office/officeart/2018/2/layout/IconVerticalSolidList"/>
    <dgm:cxn modelId="{92F94654-D6AC-42F3-B1B6-836EE0F0EC40}" type="presParOf" srcId="{9FC45A56-6955-45F8-8DE1-C01436E479B9}" destId="{B7DFA52D-A627-4D88-B2F0-26E4AE328E3B}" srcOrd="4" destOrd="0" presId="urn:microsoft.com/office/officeart/2018/2/layout/IconVerticalSolidList"/>
    <dgm:cxn modelId="{CA730EF1-39E0-4C20-8C76-BC701214C7F1}" type="presParOf" srcId="{B7DFA52D-A627-4D88-B2F0-26E4AE328E3B}" destId="{D8B46623-7AFA-4E68-BBDB-42A01C75D1B8}" srcOrd="0" destOrd="0" presId="urn:microsoft.com/office/officeart/2018/2/layout/IconVerticalSolidList"/>
    <dgm:cxn modelId="{99749AE6-8B81-4B40-9C23-1837D0FD6B13}" type="presParOf" srcId="{B7DFA52D-A627-4D88-B2F0-26E4AE328E3B}" destId="{DCC1F055-57C9-492B-B93F-1C479CED3E5A}" srcOrd="1" destOrd="0" presId="urn:microsoft.com/office/officeart/2018/2/layout/IconVerticalSolidList"/>
    <dgm:cxn modelId="{0A42DE84-CD56-4B09-8117-4B06600D8B51}" type="presParOf" srcId="{B7DFA52D-A627-4D88-B2F0-26E4AE328E3B}" destId="{E930E4C9-B623-4AB6-A80E-53BAE205337C}" srcOrd="2" destOrd="0" presId="urn:microsoft.com/office/officeart/2018/2/layout/IconVerticalSolidList"/>
    <dgm:cxn modelId="{DA5E07C1-40D9-4447-97C0-86E1E2095074}" type="presParOf" srcId="{B7DFA52D-A627-4D88-B2F0-26E4AE328E3B}" destId="{EB86FA60-05F4-48A7-8B81-007F8D7D1532}" srcOrd="3" destOrd="0" presId="urn:microsoft.com/office/officeart/2018/2/layout/IconVerticalSolidList"/>
    <dgm:cxn modelId="{4D609F97-367C-40A3-B336-B4016F44CCB5}" type="presParOf" srcId="{9FC45A56-6955-45F8-8DE1-C01436E479B9}" destId="{B4B668C1-18D4-479C-9824-CAF61CFD8DD6}" srcOrd="5" destOrd="0" presId="urn:microsoft.com/office/officeart/2018/2/layout/IconVerticalSolidList"/>
    <dgm:cxn modelId="{7FF12D87-EB5E-4C56-B3F4-388AB3FE5528}" type="presParOf" srcId="{9FC45A56-6955-45F8-8DE1-C01436E479B9}" destId="{693D5C4C-F95E-4B84-AD14-53EE4A8D782C}" srcOrd="6" destOrd="0" presId="urn:microsoft.com/office/officeart/2018/2/layout/IconVerticalSolidList"/>
    <dgm:cxn modelId="{DBD31670-C8CA-40A8-BC50-444976443515}" type="presParOf" srcId="{693D5C4C-F95E-4B84-AD14-53EE4A8D782C}" destId="{F43C316A-CB3C-4143-BC9D-7A39D041B6B4}" srcOrd="0" destOrd="0" presId="urn:microsoft.com/office/officeart/2018/2/layout/IconVerticalSolidList"/>
    <dgm:cxn modelId="{0F946AEF-355A-4186-80D3-1020CF29FD52}" type="presParOf" srcId="{693D5C4C-F95E-4B84-AD14-53EE4A8D782C}" destId="{3657834B-3F1D-449D-8CFF-9972BF2C316A}" srcOrd="1" destOrd="0" presId="urn:microsoft.com/office/officeart/2018/2/layout/IconVerticalSolidList"/>
    <dgm:cxn modelId="{74F4A8A2-3A7D-44D4-8FC8-E4F9F9B3BAEC}" type="presParOf" srcId="{693D5C4C-F95E-4B84-AD14-53EE4A8D782C}" destId="{BE65C582-78C7-4FBD-B792-BB7AB31CEE7C}" srcOrd="2" destOrd="0" presId="urn:microsoft.com/office/officeart/2018/2/layout/IconVerticalSolidList"/>
    <dgm:cxn modelId="{81A371DF-0938-4457-A1D5-C9B9CA950221}" type="presParOf" srcId="{693D5C4C-F95E-4B84-AD14-53EE4A8D782C}" destId="{5014FB0C-9615-4E13-9AA2-BE1D62294D96}" srcOrd="3" destOrd="0" presId="urn:microsoft.com/office/officeart/2018/2/layout/IconVerticalSolidList"/>
    <dgm:cxn modelId="{BD3990F7-1866-498B-B39D-A210BAF302AB}" type="presParOf" srcId="{9FC45A56-6955-45F8-8DE1-C01436E479B9}" destId="{959F458B-C03A-4987-A85C-70230254F3A0}" srcOrd="7" destOrd="0" presId="urn:microsoft.com/office/officeart/2018/2/layout/IconVerticalSolidList"/>
    <dgm:cxn modelId="{7FE422DE-EFBA-4FEF-8B71-46FDFE043558}" type="presParOf" srcId="{9FC45A56-6955-45F8-8DE1-C01436E479B9}" destId="{DB36DE7E-F8ED-471B-B73B-97602392415E}" srcOrd="8" destOrd="0" presId="urn:microsoft.com/office/officeart/2018/2/layout/IconVerticalSolidList"/>
    <dgm:cxn modelId="{1A56EDF0-DF64-44B7-BC2C-D71294ADA26B}" type="presParOf" srcId="{DB36DE7E-F8ED-471B-B73B-97602392415E}" destId="{AB4069C3-5177-497A-9A79-9517BB123B14}" srcOrd="0" destOrd="0" presId="urn:microsoft.com/office/officeart/2018/2/layout/IconVerticalSolidList"/>
    <dgm:cxn modelId="{FEBCDA75-D6A0-4F64-AA0D-716D279D7395}" type="presParOf" srcId="{DB36DE7E-F8ED-471B-B73B-97602392415E}" destId="{925B6167-3689-4382-82A6-439B70D957EF}" srcOrd="1" destOrd="0" presId="urn:microsoft.com/office/officeart/2018/2/layout/IconVerticalSolidList"/>
    <dgm:cxn modelId="{CFC6FB06-CCCE-4632-AFF3-2FE2AF816ACA}" type="presParOf" srcId="{DB36DE7E-F8ED-471B-B73B-97602392415E}" destId="{44620CA2-1E43-4FBA-BBBA-DF6457578965}" srcOrd="2" destOrd="0" presId="urn:microsoft.com/office/officeart/2018/2/layout/IconVerticalSolidList"/>
    <dgm:cxn modelId="{6CD876EA-E898-4B10-83BA-9FDE153439A7}" type="presParOf" srcId="{DB36DE7E-F8ED-471B-B73B-97602392415E}" destId="{1803AC2E-92BA-43C4-93E5-92F6EBCCDB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5D106-C7A7-4E81-9E6A-E40A0E9C3DCE}"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BE35168-6E73-472B-BDAB-13B6FB676EF7}">
      <dgm:prSet/>
      <dgm:spPr/>
      <dgm:t>
        <a:bodyPr/>
        <a:lstStyle/>
        <a:p>
          <a:r>
            <a:rPr lang="en-US" dirty="0"/>
            <a:t>FL Dates</a:t>
          </a:r>
        </a:p>
      </dgm:t>
    </dgm:pt>
    <dgm:pt modelId="{6B59000C-714E-4B26-9CEF-885E52050BDA}" type="parTrans" cxnId="{3109574B-8A31-4A1C-9A39-F00608862944}">
      <dgm:prSet/>
      <dgm:spPr/>
      <dgm:t>
        <a:bodyPr/>
        <a:lstStyle/>
        <a:p>
          <a:endParaRPr lang="en-US"/>
        </a:p>
      </dgm:t>
    </dgm:pt>
    <dgm:pt modelId="{0CD10177-4C38-44EF-9223-AEB8AE795E7C}" type="sibTrans" cxnId="{3109574B-8A31-4A1C-9A39-F00608862944}">
      <dgm:prSet/>
      <dgm:spPr/>
      <dgm:t>
        <a:bodyPr/>
        <a:lstStyle/>
        <a:p>
          <a:endParaRPr lang="en-US"/>
        </a:p>
      </dgm:t>
    </dgm:pt>
    <dgm:pt modelId="{BF070DEE-58EB-4DCD-9D93-B3E579BEA003}">
      <dgm:prSet/>
      <dgm:spPr/>
      <dgm:t>
        <a:bodyPr/>
        <a:lstStyle/>
        <a:p>
          <a:r>
            <a:rPr lang="en-US" dirty="0" err="1"/>
            <a:t>Inactives</a:t>
          </a:r>
          <a:r>
            <a:rPr lang="en-US" dirty="0"/>
            <a:t>/PE&gt;10</a:t>
          </a:r>
        </a:p>
      </dgm:t>
    </dgm:pt>
    <dgm:pt modelId="{09CDC973-5971-4786-B14D-C61652DCD13D}" type="parTrans" cxnId="{0EC8C574-8B70-4767-BA3E-ED4684644AD8}">
      <dgm:prSet/>
      <dgm:spPr/>
      <dgm:t>
        <a:bodyPr/>
        <a:lstStyle/>
        <a:p>
          <a:endParaRPr lang="en-US"/>
        </a:p>
      </dgm:t>
    </dgm:pt>
    <dgm:pt modelId="{2EC5C3F9-78A9-4173-82B9-118A509B7C5D}" type="sibTrans" cxnId="{0EC8C574-8B70-4767-BA3E-ED4684644AD8}">
      <dgm:prSet/>
      <dgm:spPr/>
      <dgm:t>
        <a:bodyPr/>
        <a:lstStyle/>
        <a:p>
          <a:endParaRPr lang="en-US"/>
        </a:p>
      </dgm:t>
    </dgm:pt>
    <dgm:pt modelId="{62DBA99B-0541-4DBE-A8E5-A446CE128ABD}">
      <dgm:prSet/>
      <dgm:spPr/>
      <dgm:t>
        <a:bodyPr/>
        <a:lstStyle/>
        <a:p>
          <a:r>
            <a:rPr lang="en-US" dirty="0"/>
            <a:t>PED</a:t>
          </a:r>
        </a:p>
      </dgm:t>
    </dgm:pt>
    <dgm:pt modelId="{77AC53CF-33BE-46D3-BD30-D5808759007D}" type="parTrans" cxnId="{288EC806-B2CE-42B1-927F-5879717268FA}">
      <dgm:prSet/>
      <dgm:spPr/>
      <dgm:t>
        <a:bodyPr/>
        <a:lstStyle/>
        <a:p>
          <a:endParaRPr lang="en-US"/>
        </a:p>
      </dgm:t>
    </dgm:pt>
    <dgm:pt modelId="{ED60D690-8959-46C7-B07A-76AFBE959B61}" type="sibTrans" cxnId="{288EC806-B2CE-42B1-927F-5879717268FA}">
      <dgm:prSet/>
      <dgm:spPr/>
      <dgm:t>
        <a:bodyPr/>
        <a:lstStyle/>
        <a:p>
          <a:endParaRPr lang="en-US"/>
        </a:p>
      </dgm:t>
    </dgm:pt>
    <dgm:pt modelId="{F01CD477-7DCA-49FD-85BF-BCAF253F9238}">
      <dgm:prSet/>
      <dgm:spPr/>
      <dgm:t>
        <a:bodyPr/>
        <a:lstStyle/>
        <a:p>
          <a:r>
            <a:rPr lang="en-US"/>
            <a:t>OA Management</a:t>
          </a:r>
        </a:p>
      </dgm:t>
    </dgm:pt>
    <dgm:pt modelId="{5D53A7D8-6BE7-4206-9AD4-B53D1DE588BD}" type="parTrans" cxnId="{1E926757-D120-4373-BEB7-C2F25AFF661B}">
      <dgm:prSet/>
      <dgm:spPr/>
      <dgm:t>
        <a:bodyPr/>
        <a:lstStyle/>
        <a:p>
          <a:endParaRPr lang="en-US"/>
        </a:p>
      </dgm:t>
    </dgm:pt>
    <dgm:pt modelId="{7362E06C-D106-4012-A717-D32BB111922D}" type="sibTrans" cxnId="{1E926757-D120-4373-BEB7-C2F25AFF661B}">
      <dgm:prSet/>
      <dgm:spPr/>
      <dgm:t>
        <a:bodyPr/>
        <a:lstStyle/>
        <a:p>
          <a:endParaRPr lang="en-US"/>
        </a:p>
      </dgm:t>
    </dgm:pt>
    <dgm:pt modelId="{FC2EB806-1A57-41E9-8547-FA701042E34E}" type="pres">
      <dgm:prSet presAssocID="{EA95D106-C7A7-4E81-9E6A-E40A0E9C3DCE}" presName="matrix" presStyleCnt="0">
        <dgm:presLayoutVars>
          <dgm:chMax val="1"/>
          <dgm:dir/>
          <dgm:resizeHandles val="exact"/>
        </dgm:presLayoutVars>
      </dgm:prSet>
      <dgm:spPr/>
    </dgm:pt>
    <dgm:pt modelId="{B97D3758-614B-411A-B46D-DAB9375931EE}" type="pres">
      <dgm:prSet presAssocID="{EA95D106-C7A7-4E81-9E6A-E40A0E9C3DCE}" presName="diamond" presStyleLbl="bgShp" presStyleIdx="0" presStyleCnt="1"/>
      <dgm:spPr/>
    </dgm:pt>
    <dgm:pt modelId="{84849639-D2CC-4C79-9E77-09EBB3CC2EE3}" type="pres">
      <dgm:prSet presAssocID="{EA95D106-C7A7-4E81-9E6A-E40A0E9C3DCE}" presName="quad1" presStyleLbl="node1" presStyleIdx="0" presStyleCnt="4" custLinFactY="8305" custLinFactNeighborX="-778" custLinFactNeighborY="100000">
        <dgm:presLayoutVars>
          <dgm:chMax val="0"/>
          <dgm:chPref val="0"/>
          <dgm:bulletEnabled val="1"/>
        </dgm:presLayoutVars>
      </dgm:prSet>
      <dgm:spPr/>
    </dgm:pt>
    <dgm:pt modelId="{0032FFB2-7F4E-4EEB-AB32-FEB684155C3B}" type="pres">
      <dgm:prSet presAssocID="{EA95D106-C7A7-4E81-9E6A-E40A0E9C3DCE}" presName="quad2" presStyleLbl="node1" presStyleIdx="1" presStyleCnt="4">
        <dgm:presLayoutVars>
          <dgm:chMax val="0"/>
          <dgm:chPref val="0"/>
          <dgm:bulletEnabled val="1"/>
        </dgm:presLayoutVars>
      </dgm:prSet>
      <dgm:spPr/>
    </dgm:pt>
    <dgm:pt modelId="{67246AEA-4341-45C4-9D81-4BB5F036690A}" type="pres">
      <dgm:prSet presAssocID="{EA95D106-C7A7-4E81-9E6A-E40A0E9C3DCE}" presName="quad3" presStyleLbl="node1" presStyleIdx="2" presStyleCnt="4" custLinFactY="-6222" custLinFactNeighborX="-1035" custLinFactNeighborY="-100000">
        <dgm:presLayoutVars>
          <dgm:chMax val="0"/>
          <dgm:chPref val="0"/>
          <dgm:bulletEnabled val="1"/>
        </dgm:presLayoutVars>
      </dgm:prSet>
      <dgm:spPr/>
    </dgm:pt>
    <dgm:pt modelId="{C8F30450-8AC3-42FC-97CC-A857F49AB3D7}" type="pres">
      <dgm:prSet presAssocID="{EA95D106-C7A7-4E81-9E6A-E40A0E9C3DCE}" presName="quad4" presStyleLbl="node1" presStyleIdx="3" presStyleCnt="4">
        <dgm:presLayoutVars>
          <dgm:chMax val="0"/>
          <dgm:chPref val="0"/>
          <dgm:bulletEnabled val="1"/>
        </dgm:presLayoutVars>
      </dgm:prSet>
      <dgm:spPr/>
    </dgm:pt>
  </dgm:ptLst>
  <dgm:cxnLst>
    <dgm:cxn modelId="{288EC806-B2CE-42B1-927F-5879717268FA}" srcId="{EA95D106-C7A7-4E81-9E6A-E40A0E9C3DCE}" destId="{62DBA99B-0541-4DBE-A8E5-A446CE128ABD}" srcOrd="2" destOrd="0" parTransId="{77AC53CF-33BE-46D3-BD30-D5808759007D}" sibTransId="{ED60D690-8959-46C7-B07A-76AFBE959B61}"/>
    <dgm:cxn modelId="{B495DF38-45D4-4F89-AB6E-2DED3C5BB61D}" type="presOf" srcId="{62DBA99B-0541-4DBE-A8E5-A446CE128ABD}" destId="{67246AEA-4341-45C4-9D81-4BB5F036690A}" srcOrd="0" destOrd="0" presId="urn:microsoft.com/office/officeart/2005/8/layout/matrix3"/>
    <dgm:cxn modelId="{3109574B-8A31-4A1C-9A39-F00608862944}" srcId="{EA95D106-C7A7-4E81-9E6A-E40A0E9C3DCE}" destId="{2BE35168-6E73-472B-BDAB-13B6FB676EF7}" srcOrd="0" destOrd="0" parTransId="{6B59000C-714E-4B26-9CEF-885E52050BDA}" sibTransId="{0CD10177-4C38-44EF-9223-AEB8AE795E7C}"/>
    <dgm:cxn modelId="{0EC8C574-8B70-4767-BA3E-ED4684644AD8}" srcId="{EA95D106-C7A7-4E81-9E6A-E40A0E9C3DCE}" destId="{BF070DEE-58EB-4DCD-9D93-B3E579BEA003}" srcOrd="1" destOrd="0" parTransId="{09CDC973-5971-4786-B14D-C61652DCD13D}" sibTransId="{2EC5C3F9-78A9-4173-82B9-118A509B7C5D}"/>
    <dgm:cxn modelId="{1E926757-D120-4373-BEB7-C2F25AFF661B}" srcId="{EA95D106-C7A7-4E81-9E6A-E40A0E9C3DCE}" destId="{F01CD477-7DCA-49FD-85BF-BCAF253F9238}" srcOrd="3" destOrd="0" parTransId="{5D53A7D8-6BE7-4206-9AD4-B53D1DE588BD}" sibTransId="{7362E06C-D106-4012-A717-D32BB111922D}"/>
    <dgm:cxn modelId="{E596BF8D-117D-473F-8B1B-76AC431461DF}" type="presOf" srcId="{2BE35168-6E73-472B-BDAB-13B6FB676EF7}" destId="{84849639-D2CC-4C79-9E77-09EBB3CC2EE3}" srcOrd="0" destOrd="0" presId="urn:microsoft.com/office/officeart/2005/8/layout/matrix3"/>
    <dgm:cxn modelId="{C90E7ECD-E14E-443F-B9E1-FE58613F1566}" type="presOf" srcId="{BF070DEE-58EB-4DCD-9D93-B3E579BEA003}" destId="{0032FFB2-7F4E-4EEB-AB32-FEB684155C3B}" srcOrd="0" destOrd="0" presId="urn:microsoft.com/office/officeart/2005/8/layout/matrix3"/>
    <dgm:cxn modelId="{9A94F1DC-7949-45EA-8BAF-2E24E83316C9}" type="presOf" srcId="{F01CD477-7DCA-49FD-85BF-BCAF253F9238}" destId="{C8F30450-8AC3-42FC-97CC-A857F49AB3D7}" srcOrd="0" destOrd="0" presId="urn:microsoft.com/office/officeart/2005/8/layout/matrix3"/>
    <dgm:cxn modelId="{A699D6E6-F7A6-4E1B-A000-5F2D99F1619A}" type="presOf" srcId="{EA95D106-C7A7-4E81-9E6A-E40A0E9C3DCE}" destId="{FC2EB806-1A57-41E9-8547-FA701042E34E}" srcOrd="0" destOrd="0" presId="urn:microsoft.com/office/officeart/2005/8/layout/matrix3"/>
    <dgm:cxn modelId="{A4BE1A48-8D83-4613-8B9A-003D931243BB}" type="presParOf" srcId="{FC2EB806-1A57-41E9-8547-FA701042E34E}" destId="{B97D3758-614B-411A-B46D-DAB9375931EE}" srcOrd="0" destOrd="0" presId="urn:microsoft.com/office/officeart/2005/8/layout/matrix3"/>
    <dgm:cxn modelId="{F657AC65-E28B-4DA8-8AEB-ED15E8830472}" type="presParOf" srcId="{FC2EB806-1A57-41E9-8547-FA701042E34E}" destId="{84849639-D2CC-4C79-9E77-09EBB3CC2EE3}" srcOrd="1" destOrd="0" presId="urn:microsoft.com/office/officeart/2005/8/layout/matrix3"/>
    <dgm:cxn modelId="{2EAD2E03-D5E7-4E7F-A2B2-439CA26064BB}" type="presParOf" srcId="{FC2EB806-1A57-41E9-8547-FA701042E34E}" destId="{0032FFB2-7F4E-4EEB-AB32-FEB684155C3B}" srcOrd="2" destOrd="0" presId="urn:microsoft.com/office/officeart/2005/8/layout/matrix3"/>
    <dgm:cxn modelId="{EE2F1A43-342C-41EE-86D6-C9025D064A4C}" type="presParOf" srcId="{FC2EB806-1A57-41E9-8547-FA701042E34E}" destId="{67246AEA-4341-45C4-9D81-4BB5F036690A}" srcOrd="3" destOrd="0" presId="urn:microsoft.com/office/officeart/2005/8/layout/matrix3"/>
    <dgm:cxn modelId="{1F17C374-E1C3-4524-8BCB-065C4B2BF5F1}" type="presParOf" srcId="{FC2EB806-1A57-41E9-8547-FA701042E34E}" destId="{C8F30450-8AC3-42FC-97CC-A857F49AB3D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95D106-C7A7-4E81-9E6A-E40A0E9C3DCE}"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BE35168-6E73-472B-BDAB-13B6FB676EF7}">
      <dgm:prSet/>
      <dgm:spPr/>
      <dgm:t>
        <a:bodyPr/>
        <a:lstStyle/>
        <a:p>
          <a:r>
            <a:rPr lang="en-US" dirty="0"/>
            <a:t>FL Dates</a:t>
          </a:r>
        </a:p>
      </dgm:t>
    </dgm:pt>
    <dgm:pt modelId="{6B59000C-714E-4B26-9CEF-885E52050BDA}" type="parTrans" cxnId="{3109574B-8A31-4A1C-9A39-F00608862944}">
      <dgm:prSet/>
      <dgm:spPr/>
      <dgm:t>
        <a:bodyPr/>
        <a:lstStyle/>
        <a:p>
          <a:endParaRPr lang="en-US"/>
        </a:p>
      </dgm:t>
    </dgm:pt>
    <dgm:pt modelId="{0CD10177-4C38-44EF-9223-AEB8AE795E7C}" type="sibTrans" cxnId="{3109574B-8A31-4A1C-9A39-F00608862944}">
      <dgm:prSet/>
      <dgm:spPr/>
      <dgm:t>
        <a:bodyPr/>
        <a:lstStyle/>
        <a:p>
          <a:endParaRPr lang="en-US"/>
        </a:p>
      </dgm:t>
    </dgm:pt>
    <dgm:pt modelId="{BF070DEE-58EB-4DCD-9D93-B3E579BEA003}">
      <dgm:prSet/>
      <dgm:spPr/>
      <dgm:t>
        <a:bodyPr/>
        <a:lstStyle/>
        <a:p>
          <a:r>
            <a:rPr lang="en-US" dirty="0" err="1"/>
            <a:t>Inactives</a:t>
          </a:r>
          <a:r>
            <a:rPr lang="en-US" dirty="0"/>
            <a:t>/PE&gt;10</a:t>
          </a:r>
        </a:p>
      </dgm:t>
    </dgm:pt>
    <dgm:pt modelId="{09CDC973-5971-4786-B14D-C61652DCD13D}" type="parTrans" cxnId="{0EC8C574-8B70-4767-BA3E-ED4684644AD8}">
      <dgm:prSet/>
      <dgm:spPr/>
      <dgm:t>
        <a:bodyPr/>
        <a:lstStyle/>
        <a:p>
          <a:endParaRPr lang="en-US"/>
        </a:p>
      </dgm:t>
    </dgm:pt>
    <dgm:pt modelId="{2EC5C3F9-78A9-4173-82B9-118A509B7C5D}" type="sibTrans" cxnId="{0EC8C574-8B70-4767-BA3E-ED4684644AD8}">
      <dgm:prSet/>
      <dgm:spPr/>
      <dgm:t>
        <a:bodyPr/>
        <a:lstStyle/>
        <a:p>
          <a:endParaRPr lang="en-US"/>
        </a:p>
      </dgm:t>
    </dgm:pt>
    <dgm:pt modelId="{62DBA99B-0541-4DBE-A8E5-A446CE128ABD}">
      <dgm:prSet/>
      <dgm:spPr/>
      <dgm:t>
        <a:bodyPr/>
        <a:lstStyle/>
        <a:p>
          <a:r>
            <a:rPr lang="en-US" dirty="0"/>
            <a:t>PED</a:t>
          </a:r>
        </a:p>
      </dgm:t>
    </dgm:pt>
    <dgm:pt modelId="{77AC53CF-33BE-46D3-BD30-D5808759007D}" type="parTrans" cxnId="{288EC806-B2CE-42B1-927F-5879717268FA}">
      <dgm:prSet/>
      <dgm:spPr/>
      <dgm:t>
        <a:bodyPr/>
        <a:lstStyle/>
        <a:p>
          <a:endParaRPr lang="en-US"/>
        </a:p>
      </dgm:t>
    </dgm:pt>
    <dgm:pt modelId="{ED60D690-8959-46C7-B07A-76AFBE959B61}" type="sibTrans" cxnId="{288EC806-B2CE-42B1-927F-5879717268FA}">
      <dgm:prSet/>
      <dgm:spPr/>
      <dgm:t>
        <a:bodyPr/>
        <a:lstStyle/>
        <a:p>
          <a:endParaRPr lang="en-US"/>
        </a:p>
      </dgm:t>
    </dgm:pt>
    <dgm:pt modelId="{F01CD477-7DCA-49FD-85BF-BCAF253F9238}">
      <dgm:prSet/>
      <dgm:spPr/>
      <dgm:t>
        <a:bodyPr/>
        <a:lstStyle/>
        <a:p>
          <a:r>
            <a:rPr lang="en-US" dirty="0"/>
            <a:t>OA Management</a:t>
          </a:r>
        </a:p>
      </dgm:t>
    </dgm:pt>
    <dgm:pt modelId="{5D53A7D8-6BE7-4206-9AD4-B53D1DE588BD}" type="parTrans" cxnId="{1E926757-D120-4373-BEB7-C2F25AFF661B}">
      <dgm:prSet/>
      <dgm:spPr/>
      <dgm:t>
        <a:bodyPr/>
        <a:lstStyle/>
        <a:p>
          <a:endParaRPr lang="en-US"/>
        </a:p>
      </dgm:t>
    </dgm:pt>
    <dgm:pt modelId="{7362E06C-D106-4012-A717-D32BB111922D}" type="sibTrans" cxnId="{1E926757-D120-4373-BEB7-C2F25AFF661B}">
      <dgm:prSet/>
      <dgm:spPr/>
      <dgm:t>
        <a:bodyPr/>
        <a:lstStyle/>
        <a:p>
          <a:endParaRPr lang="en-US"/>
        </a:p>
      </dgm:t>
    </dgm:pt>
    <dgm:pt modelId="{3456858F-D1FB-45FE-98E0-B9E4D1149420}">
      <dgm:prSet/>
      <dgm:spPr/>
      <dgm:t>
        <a:bodyPr/>
        <a:lstStyle/>
        <a:p>
          <a:endParaRPr lang="en-US"/>
        </a:p>
      </dgm:t>
    </dgm:pt>
    <dgm:pt modelId="{D313164D-1786-4EB1-914A-22228306EE1C}" type="parTrans" cxnId="{EB2AEE19-218B-40CB-A709-49C154E3D1B5}">
      <dgm:prSet/>
      <dgm:spPr/>
      <dgm:t>
        <a:bodyPr/>
        <a:lstStyle/>
        <a:p>
          <a:endParaRPr lang="en-US"/>
        </a:p>
      </dgm:t>
    </dgm:pt>
    <dgm:pt modelId="{3A4D309B-097B-42D4-8BB3-7DFAEC8E67B9}" type="sibTrans" cxnId="{EB2AEE19-218B-40CB-A709-49C154E3D1B5}">
      <dgm:prSet/>
      <dgm:spPr/>
      <dgm:t>
        <a:bodyPr/>
        <a:lstStyle/>
        <a:p>
          <a:endParaRPr lang="en-US"/>
        </a:p>
      </dgm:t>
    </dgm:pt>
    <dgm:pt modelId="{FC2EB806-1A57-41E9-8547-FA701042E34E}" type="pres">
      <dgm:prSet presAssocID="{EA95D106-C7A7-4E81-9E6A-E40A0E9C3DCE}" presName="matrix" presStyleCnt="0">
        <dgm:presLayoutVars>
          <dgm:chMax val="1"/>
          <dgm:dir/>
          <dgm:resizeHandles val="exact"/>
        </dgm:presLayoutVars>
      </dgm:prSet>
      <dgm:spPr/>
    </dgm:pt>
    <dgm:pt modelId="{B97D3758-614B-411A-B46D-DAB9375931EE}" type="pres">
      <dgm:prSet presAssocID="{EA95D106-C7A7-4E81-9E6A-E40A0E9C3DCE}" presName="diamond" presStyleLbl="bgShp" presStyleIdx="0" presStyleCnt="1"/>
      <dgm:spPr/>
    </dgm:pt>
    <dgm:pt modelId="{84849639-D2CC-4C79-9E77-09EBB3CC2EE3}" type="pres">
      <dgm:prSet presAssocID="{EA95D106-C7A7-4E81-9E6A-E40A0E9C3DCE}" presName="quad1" presStyleLbl="node1" presStyleIdx="0" presStyleCnt="4">
        <dgm:presLayoutVars>
          <dgm:chMax val="0"/>
          <dgm:chPref val="0"/>
          <dgm:bulletEnabled val="1"/>
        </dgm:presLayoutVars>
      </dgm:prSet>
      <dgm:spPr/>
    </dgm:pt>
    <dgm:pt modelId="{0032FFB2-7F4E-4EEB-AB32-FEB684155C3B}" type="pres">
      <dgm:prSet presAssocID="{EA95D106-C7A7-4E81-9E6A-E40A0E9C3DCE}" presName="quad2" presStyleLbl="node1" presStyleIdx="1" presStyleCnt="4">
        <dgm:presLayoutVars>
          <dgm:chMax val="0"/>
          <dgm:chPref val="0"/>
          <dgm:bulletEnabled val="1"/>
        </dgm:presLayoutVars>
      </dgm:prSet>
      <dgm:spPr/>
    </dgm:pt>
    <dgm:pt modelId="{67246AEA-4341-45C4-9D81-4BB5F036690A}" type="pres">
      <dgm:prSet presAssocID="{EA95D106-C7A7-4E81-9E6A-E40A0E9C3DCE}" presName="quad3" presStyleLbl="node1" presStyleIdx="2" presStyleCnt="4">
        <dgm:presLayoutVars>
          <dgm:chMax val="0"/>
          <dgm:chPref val="0"/>
          <dgm:bulletEnabled val="1"/>
        </dgm:presLayoutVars>
      </dgm:prSet>
      <dgm:spPr/>
    </dgm:pt>
    <dgm:pt modelId="{C8F30450-8AC3-42FC-97CC-A857F49AB3D7}" type="pres">
      <dgm:prSet presAssocID="{EA95D106-C7A7-4E81-9E6A-E40A0E9C3DCE}" presName="quad4" presStyleLbl="node1" presStyleIdx="3" presStyleCnt="4">
        <dgm:presLayoutVars>
          <dgm:chMax val="0"/>
          <dgm:chPref val="0"/>
          <dgm:bulletEnabled val="1"/>
        </dgm:presLayoutVars>
      </dgm:prSet>
      <dgm:spPr/>
    </dgm:pt>
  </dgm:ptLst>
  <dgm:cxnLst>
    <dgm:cxn modelId="{288EC806-B2CE-42B1-927F-5879717268FA}" srcId="{EA95D106-C7A7-4E81-9E6A-E40A0E9C3DCE}" destId="{62DBA99B-0541-4DBE-A8E5-A446CE128ABD}" srcOrd="2" destOrd="0" parTransId="{77AC53CF-33BE-46D3-BD30-D5808759007D}" sibTransId="{ED60D690-8959-46C7-B07A-76AFBE959B61}"/>
    <dgm:cxn modelId="{EB2AEE19-218B-40CB-A709-49C154E3D1B5}" srcId="{EA95D106-C7A7-4E81-9E6A-E40A0E9C3DCE}" destId="{3456858F-D1FB-45FE-98E0-B9E4D1149420}" srcOrd="4" destOrd="0" parTransId="{D313164D-1786-4EB1-914A-22228306EE1C}" sibTransId="{3A4D309B-097B-42D4-8BB3-7DFAEC8E67B9}"/>
    <dgm:cxn modelId="{B495DF38-45D4-4F89-AB6E-2DED3C5BB61D}" type="presOf" srcId="{62DBA99B-0541-4DBE-A8E5-A446CE128ABD}" destId="{67246AEA-4341-45C4-9D81-4BB5F036690A}" srcOrd="0" destOrd="0" presId="urn:microsoft.com/office/officeart/2005/8/layout/matrix3"/>
    <dgm:cxn modelId="{3109574B-8A31-4A1C-9A39-F00608862944}" srcId="{EA95D106-C7A7-4E81-9E6A-E40A0E9C3DCE}" destId="{2BE35168-6E73-472B-BDAB-13B6FB676EF7}" srcOrd="0" destOrd="0" parTransId="{6B59000C-714E-4B26-9CEF-885E52050BDA}" sibTransId="{0CD10177-4C38-44EF-9223-AEB8AE795E7C}"/>
    <dgm:cxn modelId="{0EC8C574-8B70-4767-BA3E-ED4684644AD8}" srcId="{EA95D106-C7A7-4E81-9E6A-E40A0E9C3DCE}" destId="{BF070DEE-58EB-4DCD-9D93-B3E579BEA003}" srcOrd="1" destOrd="0" parTransId="{09CDC973-5971-4786-B14D-C61652DCD13D}" sibTransId="{2EC5C3F9-78A9-4173-82B9-118A509B7C5D}"/>
    <dgm:cxn modelId="{1E926757-D120-4373-BEB7-C2F25AFF661B}" srcId="{EA95D106-C7A7-4E81-9E6A-E40A0E9C3DCE}" destId="{F01CD477-7DCA-49FD-85BF-BCAF253F9238}" srcOrd="3" destOrd="0" parTransId="{5D53A7D8-6BE7-4206-9AD4-B53D1DE588BD}" sibTransId="{7362E06C-D106-4012-A717-D32BB111922D}"/>
    <dgm:cxn modelId="{E596BF8D-117D-473F-8B1B-76AC431461DF}" type="presOf" srcId="{2BE35168-6E73-472B-BDAB-13B6FB676EF7}" destId="{84849639-D2CC-4C79-9E77-09EBB3CC2EE3}" srcOrd="0" destOrd="0" presId="urn:microsoft.com/office/officeart/2005/8/layout/matrix3"/>
    <dgm:cxn modelId="{C90E7ECD-E14E-443F-B9E1-FE58613F1566}" type="presOf" srcId="{BF070DEE-58EB-4DCD-9D93-B3E579BEA003}" destId="{0032FFB2-7F4E-4EEB-AB32-FEB684155C3B}" srcOrd="0" destOrd="0" presId="urn:microsoft.com/office/officeart/2005/8/layout/matrix3"/>
    <dgm:cxn modelId="{9A94F1DC-7949-45EA-8BAF-2E24E83316C9}" type="presOf" srcId="{F01CD477-7DCA-49FD-85BF-BCAF253F9238}" destId="{C8F30450-8AC3-42FC-97CC-A857F49AB3D7}" srcOrd="0" destOrd="0" presId="urn:microsoft.com/office/officeart/2005/8/layout/matrix3"/>
    <dgm:cxn modelId="{A699D6E6-F7A6-4E1B-A000-5F2D99F1619A}" type="presOf" srcId="{EA95D106-C7A7-4E81-9E6A-E40A0E9C3DCE}" destId="{FC2EB806-1A57-41E9-8547-FA701042E34E}" srcOrd="0" destOrd="0" presId="urn:microsoft.com/office/officeart/2005/8/layout/matrix3"/>
    <dgm:cxn modelId="{A4BE1A48-8D83-4613-8B9A-003D931243BB}" type="presParOf" srcId="{FC2EB806-1A57-41E9-8547-FA701042E34E}" destId="{B97D3758-614B-411A-B46D-DAB9375931EE}" srcOrd="0" destOrd="0" presId="urn:microsoft.com/office/officeart/2005/8/layout/matrix3"/>
    <dgm:cxn modelId="{F657AC65-E28B-4DA8-8AEB-ED15E8830472}" type="presParOf" srcId="{FC2EB806-1A57-41E9-8547-FA701042E34E}" destId="{84849639-D2CC-4C79-9E77-09EBB3CC2EE3}" srcOrd="1" destOrd="0" presId="urn:microsoft.com/office/officeart/2005/8/layout/matrix3"/>
    <dgm:cxn modelId="{2EAD2E03-D5E7-4E7F-A2B2-439CA26064BB}" type="presParOf" srcId="{FC2EB806-1A57-41E9-8547-FA701042E34E}" destId="{0032FFB2-7F4E-4EEB-AB32-FEB684155C3B}" srcOrd="2" destOrd="0" presId="urn:microsoft.com/office/officeart/2005/8/layout/matrix3"/>
    <dgm:cxn modelId="{EE2F1A43-342C-41EE-86D6-C9025D064A4C}" type="presParOf" srcId="{FC2EB806-1A57-41E9-8547-FA701042E34E}" destId="{67246AEA-4341-45C4-9D81-4BB5F036690A}" srcOrd="3" destOrd="0" presId="urn:microsoft.com/office/officeart/2005/8/layout/matrix3"/>
    <dgm:cxn modelId="{1F17C374-E1C3-4524-8BCB-065C4B2BF5F1}" type="presParOf" srcId="{FC2EB806-1A57-41E9-8547-FA701042E34E}" destId="{C8F30450-8AC3-42FC-97CC-A857F49AB3D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3758-614B-411A-B46D-DAB9375931EE}">
      <dsp:nvSpPr>
        <dsp:cNvPr id="0" name=""/>
        <dsp:cNvSpPr/>
      </dsp:nvSpPr>
      <dsp:spPr>
        <a:xfrm>
          <a:off x="261681" y="0"/>
          <a:ext cx="5051233" cy="505123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49639-D2CC-4C79-9E77-09EBB3CC2EE3}">
      <dsp:nvSpPr>
        <dsp:cNvPr id="0" name=""/>
        <dsp:cNvSpPr/>
      </dsp:nvSpPr>
      <dsp:spPr>
        <a:xfrm>
          <a:off x="751497" y="2638217"/>
          <a:ext cx="1969980" cy="1969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 Dates</a:t>
          </a:r>
        </a:p>
      </dsp:txBody>
      <dsp:txXfrm>
        <a:off x="847663" y="2734383"/>
        <a:ext cx="1777648" cy="1777648"/>
      </dsp:txXfrm>
    </dsp:sp>
    <dsp:sp modelId="{0032FFB2-7F4E-4EEB-AB32-FEB684155C3B}">
      <dsp:nvSpPr>
        <dsp:cNvPr id="0" name=""/>
        <dsp:cNvSpPr/>
      </dsp:nvSpPr>
      <dsp:spPr>
        <a:xfrm>
          <a:off x="2863066" y="479867"/>
          <a:ext cx="1969980" cy="19699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Inactives</a:t>
          </a:r>
          <a:endParaRPr lang="en-US" sz="2300" kern="1200" dirty="0"/>
        </a:p>
      </dsp:txBody>
      <dsp:txXfrm>
        <a:off x="2959232" y="576033"/>
        <a:ext cx="1777648" cy="1777648"/>
      </dsp:txXfrm>
    </dsp:sp>
    <dsp:sp modelId="{67246AEA-4341-45C4-9D81-4BB5F036690A}">
      <dsp:nvSpPr>
        <dsp:cNvPr id="0" name=""/>
        <dsp:cNvSpPr/>
      </dsp:nvSpPr>
      <dsp:spPr>
        <a:xfrm>
          <a:off x="795014" y="478632"/>
          <a:ext cx="1969980" cy="19699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PED</a:t>
          </a:r>
        </a:p>
      </dsp:txBody>
      <dsp:txXfrm>
        <a:off x="891180" y="574798"/>
        <a:ext cx="1777648" cy="1777648"/>
      </dsp:txXfrm>
    </dsp:sp>
    <dsp:sp modelId="{C8F30450-8AC3-42FC-97CC-A857F49AB3D7}">
      <dsp:nvSpPr>
        <dsp:cNvPr id="0" name=""/>
        <dsp:cNvSpPr/>
      </dsp:nvSpPr>
      <dsp:spPr>
        <a:xfrm>
          <a:off x="2863066" y="2601384"/>
          <a:ext cx="1969980" cy="19699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OA Management</a:t>
          </a:r>
        </a:p>
      </dsp:txBody>
      <dsp:txXfrm>
        <a:off x="2959232" y="2697550"/>
        <a:ext cx="1777648" cy="1777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CCB38-406A-4FB3-B81B-B3DD826724CA}">
      <dsp:nvSpPr>
        <dsp:cNvPr id="0" name=""/>
        <dsp:cNvSpPr/>
      </dsp:nvSpPr>
      <dsp:spPr>
        <a:xfrm>
          <a:off x="0" y="318590"/>
          <a:ext cx="6489509" cy="1432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Roughly 400 projects are past their Project End date (PED)</a:t>
          </a:r>
        </a:p>
      </dsp:txBody>
      <dsp:txXfrm>
        <a:off x="69908" y="388498"/>
        <a:ext cx="6349693" cy="1292264"/>
      </dsp:txXfrm>
    </dsp:sp>
    <dsp:sp modelId="{716A52DB-F53F-45D8-B230-D392F705E4DF}">
      <dsp:nvSpPr>
        <dsp:cNvPr id="0" name=""/>
        <dsp:cNvSpPr/>
      </dsp:nvSpPr>
      <dsp:spPr>
        <a:xfrm>
          <a:off x="0" y="1750670"/>
          <a:ext cx="6489509"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rgbClr val="FF0000"/>
              </a:solidFill>
            </a:rPr>
            <a:t>Work done after the PED is not reimbursable</a:t>
          </a:r>
        </a:p>
      </dsp:txBody>
      <dsp:txXfrm>
        <a:off x="0" y="1750670"/>
        <a:ext cx="6489509" cy="875610"/>
      </dsp:txXfrm>
    </dsp:sp>
    <dsp:sp modelId="{523B9C49-D5F5-426F-99F0-1E0C5E5B59B5}">
      <dsp:nvSpPr>
        <dsp:cNvPr id="0" name=""/>
        <dsp:cNvSpPr/>
      </dsp:nvSpPr>
      <dsp:spPr>
        <a:xfrm>
          <a:off x="0" y="2626280"/>
          <a:ext cx="6489509" cy="1432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Look-ahead report shows many, many projects are in jeopardy</a:t>
          </a:r>
        </a:p>
      </dsp:txBody>
      <dsp:txXfrm>
        <a:off x="69908" y="2696188"/>
        <a:ext cx="6349693" cy="1292264"/>
      </dsp:txXfrm>
    </dsp:sp>
    <dsp:sp modelId="{E84FF4FF-D92B-46C4-8BDE-5C8BBAA14364}">
      <dsp:nvSpPr>
        <dsp:cNvPr id="0" name=""/>
        <dsp:cNvSpPr/>
      </dsp:nvSpPr>
      <dsp:spPr>
        <a:xfrm>
          <a:off x="0" y="4058360"/>
          <a:ext cx="6489509"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rgbClr val="FF0000"/>
              </a:solidFill>
            </a:rPr>
            <a:t>These projects need their PED extended ASAP!</a:t>
          </a:r>
        </a:p>
      </dsp:txBody>
      <dsp:txXfrm>
        <a:off x="0" y="4058360"/>
        <a:ext cx="6489509" cy="875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3758-614B-411A-B46D-DAB9375931EE}">
      <dsp:nvSpPr>
        <dsp:cNvPr id="0" name=""/>
        <dsp:cNvSpPr/>
      </dsp:nvSpPr>
      <dsp:spPr>
        <a:xfrm>
          <a:off x="261681" y="0"/>
          <a:ext cx="5051233" cy="505123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49639-D2CC-4C79-9E77-09EBB3CC2EE3}">
      <dsp:nvSpPr>
        <dsp:cNvPr id="0" name=""/>
        <dsp:cNvSpPr/>
      </dsp:nvSpPr>
      <dsp:spPr>
        <a:xfrm>
          <a:off x="726222" y="2595646"/>
          <a:ext cx="1969980" cy="1969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 Dates</a:t>
          </a:r>
        </a:p>
      </dsp:txBody>
      <dsp:txXfrm>
        <a:off x="822388" y="2691812"/>
        <a:ext cx="1777648" cy="1777648"/>
      </dsp:txXfrm>
    </dsp:sp>
    <dsp:sp modelId="{0032FFB2-7F4E-4EEB-AB32-FEB684155C3B}">
      <dsp:nvSpPr>
        <dsp:cNvPr id="0" name=""/>
        <dsp:cNvSpPr/>
      </dsp:nvSpPr>
      <dsp:spPr>
        <a:xfrm>
          <a:off x="2863066" y="479867"/>
          <a:ext cx="1969980" cy="19699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Inactives</a:t>
          </a:r>
          <a:endParaRPr lang="en-US" sz="2300" kern="1200" dirty="0"/>
        </a:p>
      </dsp:txBody>
      <dsp:txXfrm>
        <a:off x="2959232" y="576033"/>
        <a:ext cx="1777648" cy="1777648"/>
      </dsp:txXfrm>
    </dsp:sp>
    <dsp:sp modelId="{67246AEA-4341-45C4-9D81-4BB5F036690A}">
      <dsp:nvSpPr>
        <dsp:cNvPr id="0" name=""/>
        <dsp:cNvSpPr/>
      </dsp:nvSpPr>
      <dsp:spPr>
        <a:xfrm>
          <a:off x="795014" y="478632"/>
          <a:ext cx="1969980" cy="19699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PED</a:t>
          </a:r>
        </a:p>
      </dsp:txBody>
      <dsp:txXfrm>
        <a:off x="891180" y="574798"/>
        <a:ext cx="1777648" cy="1777648"/>
      </dsp:txXfrm>
    </dsp:sp>
    <dsp:sp modelId="{C8F30450-8AC3-42FC-97CC-A857F49AB3D7}">
      <dsp:nvSpPr>
        <dsp:cNvPr id="0" name=""/>
        <dsp:cNvSpPr/>
      </dsp:nvSpPr>
      <dsp:spPr>
        <a:xfrm>
          <a:off x="2863066" y="2601384"/>
          <a:ext cx="1969980" cy="19699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OA Management</a:t>
          </a:r>
        </a:p>
      </dsp:txBody>
      <dsp:txXfrm>
        <a:off x="2959232" y="2697550"/>
        <a:ext cx="1777648" cy="1777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7CEDF-3AB7-4136-B028-6709999D25A7}">
      <dsp:nvSpPr>
        <dsp:cNvPr id="0" name=""/>
        <dsp:cNvSpPr/>
      </dsp:nvSpPr>
      <dsp:spPr>
        <a:xfrm>
          <a:off x="0" y="4349"/>
          <a:ext cx="6651253" cy="926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7B354-935E-472C-892A-D4DEA21EBC6E}">
      <dsp:nvSpPr>
        <dsp:cNvPr id="0" name=""/>
        <dsp:cNvSpPr/>
      </dsp:nvSpPr>
      <dsp:spPr>
        <a:xfrm>
          <a:off x="280249" y="212799"/>
          <a:ext cx="509544" cy="509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991C5-0797-4BFF-97A9-3B56DFA2A97F}">
      <dsp:nvSpPr>
        <dsp:cNvPr id="0" name=""/>
        <dsp:cNvSpPr/>
      </dsp:nvSpPr>
      <dsp:spPr>
        <a:xfrm>
          <a:off x="1070043" y="434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90000"/>
            </a:lnSpc>
            <a:spcBef>
              <a:spcPct val="0"/>
            </a:spcBef>
            <a:spcAft>
              <a:spcPct val="35000"/>
            </a:spcAft>
            <a:buNone/>
          </a:pPr>
          <a:r>
            <a:rPr lang="en-US" sz="1900" kern="1200"/>
            <a:t>Invoice on a regular basis (every 6 months).</a:t>
          </a:r>
        </a:p>
      </dsp:txBody>
      <dsp:txXfrm>
        <a:off x="1070043" y="4349"/>
        <a:ext cx="5581209" cy="926444"/>
      </dsp:txXfrm>
    </dsp:sp>
    <dsp:sp modelId="{967772BB-9CC7-4E2B-A7F0-A600DA600E36}">
      <dsp:nvSpPr>
        <dsp:cNvPr id="0" name=""/>
        <dsp:cNvSpPr/>
      </dsp:nvSpPr>
      <dsp:spPr>
        <a:xfrm>
          <a:off x="0" y="1162404"/>
          <a:ext cx="6651253" cy="926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E4056-2DE8-4A4C-BD8F-92ABFB58DF62}">
      <dsp:nvSpPr>
        <dsp:cNvPr id="0" name=""/>
        <dsp:cNvSpPr/>
      </dsp:nvSpPr>
      <dsp:spPr>
        <a:xfrm>
          <a:off x="280249" y="1370854"/>
          <a:ext cx="509544" cy="509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E2A84-D4C0-4BF7-AEBB-904D1FD2FEED}">
      <dsp:nvSpPr>
        <dsp:cNvPr id="0" name=""/>
        <dsp:cNvSpPr/>
      </dsp:nvSpPr>
      <dsp:spPr>
        <a:xfrm>
          <a:off x="1070043" y="1162404"/>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90000"/>
            </a:lnSpc>
            <a:spcBef>
              <a:spcPct val="0"/>
            </a:spcBef>
            <a:spcAft>
              <a:spcPct val="35000"/>
            </a:spcAft>
            <a:buNone/>
          </a:pPr>
          <a:r>
            <a:rPr lang="en-US" sz="1900" kern="1200"/>
            <a:t>Invoice early in a quarter (Jan/Apr/Jul/Oct).</a:t>
          </a:r>
        </a:p>
      </dsp:txBody>
      <dsp:txXfrm>
        <a:off x="1070043" y="1162404"/>
        <a:ext cx="5581209" cy="926444"/>
      </dsp:txXfrm>
    </dsp:sp>
    <dsp:sp modelId="{D8B46623-7AFA-4E68-BBDB-42A01C75D1B8}">
      <dsp:nvSpPr>
        <dsp:cNvPr id="0" name=""/>
        <dsp:cNvSpPr/>
      </dsp:nvSpPr>
      <dsp:spPr>
        <a:xfrm>
          <a:off x="0" y="2320459"/>
          <a:ext cx="6651253" cy="926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1F055-57C9-492B-B93F-1C479CED3E5A}">
      <dsp:nvSpPr>
        <dsp:cNvPr id="0" name=""/>
        <dsp:cNvSpPr/>
      </dsp:nvSpPr>
      <dsp:spPr>
        <a:xfrm>
          <a:off x="280249" y="2528909"/>
          <a:ext cx="509544" cy="509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6FA60-05F4-48A7-8B81-007F8D7D1532}">
      <dsp:nvSpPr>
        <dsp:cNvPr id="0" name=""/>
        <dsp:cNvSpPr/>
      </dsp:nvSpPr>
      <dsp:spPr>
        <a:xfrm>
          <a:off x="1070043" y="232045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90000"/>
            </a:lnSpc>
            <a:spcBef>
              <a:spcPct val="0"/>
            </a:spcBef>
            <a:spcAft>
              <a:spcPct val="35000"/>
            </a:spcAft>
            <a:buNone/>
          </a:pPr>
          <a:r>
            <a:rPr lang="en-US" sz="1900" kern="1200"/>
            <a:t>Don’t request funds before you are ready to start the work (and start billing).</a:t>
          </a:r>
        </a:p>
      </dsp:txBody>
      <dsp:txXfrm>
        <a:off x="1070043" y="2320459"/>
        <a:ext cx="5581209" cy="926444"/>
      </dsp:txXfrm>
    </dsp:sp>
    <dsp:sp modelId="{F43C316A-CB3C-4143-BC9D-7A39D041B6B4}">
      <dsp:nvSpPr>
        <dsp:cNvPr id="0" name=""/>
        <dsp:cNvSpPr/>
      </dsp:nvSpPr>
      <dsp:spPr>
        <a:xfrm>
          <a:off x="0" y="3478515"/>
          <a:ext cx="6651253" cy="926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7834B-3F1D-449D-8CFF-9972BF2C316A}">
      <dsp:nvSpPr>
        <dsp:cNvPr id="0" name=""/>
        <dsp:cNvSpPr/>
      </dsp:nvSpPr>
      <dsp:spPr>
        <a:xfrm>
          <a:off x="280249" y="3686965"/>
          <a:ext cx="509544" cy="509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4FB0C-9615-4E13-9AA2-BE1D62294D96}">
      <dsp:nvSpPr>
        <dsp:cNvPr id="0" name=""/>
        <dsp:cNvSpPr/>
      </dsp:nvSpPr>
      <dsp:spPr>
        <a:xfrm>
          <a:off x="1070043" y="3478515"/>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90000"/>
            </a:lnSpc>
            <a:spcBef>
              <a:spcPct val="0"/>
            </a:spcBef>
            <a:spcAft>
              <a:spcPct val="35000"/>
            </a:spcAft>
            <a:buNone/>
          </a:pPr>
          <a:r>
            <a:rPr lang="en-US" sz="1900" kern="1200"/>
            <a:t>Always include Construction Engineering when requesting funds for the Construction phase.</a:t>
          </a:r>
        </a:p>
      </dsp:txBody>
      <dsp:txXfrm>
        <a:off x="1070043" y="3478515"/>
        <a:ext cx="5581209" cy="926444"/>
      </dsp:txXfrm>
    </dsp:sp>
    <dsp:sp modelId="{AB4069C3-5177-497A-9A79-9517BB123B14}">
      <dsp:nvSpPr>
        <dsp:cNvPr id="0" name=""/>
        <dsp:cNvSpPr/>
      </dsp:nvSpPr>
      <dsp:spPr>
        <a:xfrm>
          <a:off x="0" y="4636570"/>
          <a:ext cx="6651253" cy="926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B6167-3689-4382-82A6-439B70D957EF}">
      <dsp:nvSpPr>
        <dsp:cNvPr id="0" name=""/>
        <dsp:cNvSpPr/>
      </dsp:nvSpPr>
      <dsp:spPr>
        <a:xfrm>
          <a:off x="280249" y="4845020"/>
          <a:ext cx="509544" cy="509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03AC2E-92BA-43C4-93E5-92F6EBCCDBBE}">
      <dsp:nvSpPr>
        <dsp:cNvPr id="0" name=""/>
        <dsp:cNvSpPr/>
      </dsp:nvSpPr>
      <dsp:spPr>
        <a:xfrm>
          <a:off x="1070043" y="4636570"/>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90000"/>
            </a:lnSpc>
            <a:spcBef>
              <a:spcPct val="0"/>
            </a:spcBef>
            <a:spcAft>
              <a:spcPct val="35000"/>
            </a:spcAft>
            <a:buNone/>
          </a:pPr>
          <a:r>
            <a:rPr lang="en-US" sz="1900" kern="1200"/>
            <a:t>Don’t let your funds lapse. Lapsed funds cannot be invoiced against.</a:t>
          </a:r>
        </a:p>
      </dsp:txBody>
      <dsp:txXfrm>
        <a:off x="1070043" y="4636570"/>
        <a:ext cx="5581209" cy="926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3758-614B-411A-B46D-DAB9375931EE}">
      <dsp:nvSpPr>
        <dsp:cNvPr id="0" name=""/>
        <dsp:cNvSpPr/>
      </dsp:nvSpPr>
      <dsp:spPr>
        <a:xfrm>
          <a:off x="261681" y="0"/>
          <a:ext cx="5051233" cy="505123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49639-D2CC-4C79-9E77-09EBB3CC2EE3}">
      <dsp:nvSpPr>
        <dsp:cNvPr id="0" name=""/>
        <dsp:cNvSpPr/>
      </dsp:nvSpPr>
      <dsp:spPr>
        <a:xfrm>
          <a:off x="726222" y="2613454"/>
          <a:ext cx="1969980" cy="1969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FL Dates</a:t>
          </a:r>
        </a:p>
      </dsp:txBody>
      <dsp:txXfrm>
        <a:off x="822388" y="2709620"/>
        <a:ext cx="1777648" cy="1777648"/>
      </dsp:txXfrm>
    </dsp:sp>
    <dsp:sp modelId="{0032FFB2-7F4E-4EEB-AB32-FEB684155C3B}">
      <dsp:nvSpPr>
        <dsp:cNvPr id="0" name=""/>
        <dsp:cNvSpPr/>
      </dsp:nvSpPr>
      <dsp:spPr>
        <a:xfrm>
          <a:off x="2863066" y="479867"/>
          <a:ext cx="1969980" cy="19699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Inactives</a:t>
          </a:r>
          <a:r>
            <a:rPr lang="en-US" sz="1900" kern="1200" dirty="0"/>
            <a:t>/PE&gt;10</a:t>
          </a:r>
        </a:p>
      </dsp:txBody>
      <dsp:txXfrm>
        <a:off x="2959232" y="576033"/>
        <a:ext cx="1777648" cy="1777648"/>
      </dsp:txXfrm>
    </dsp:sp>
    <dsp:sp modelId="{67246AEA-4341-45C4-9D81-4BB5F036690A}">
      <dsp:nvSpPr>
        <dsp:cNvPr id="0" name=""/>
        <dsp:cNvSpPr/>
      </dsp:nvSpPr>
      <dsp:spPr>
        <a:xfrm>
          <a:off x="721159" y="508831"/>
          <a:ext cx="1969980" cy="19699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PED</a:t>
          </a:r>
        </a:p>
      </dsp:txBody>
      <dsp:txXfrm>
        <a:off x="817325" y="604997"/>
        <a:ext cx="1777648" cy="1777648"/>
      </dsp:txXfrm>
    </dsp:sp>
    <dsp:sp modelId="{C8F30450-8AC3-42FC-97CC-A857F49AB3D7}">
      <dsp:nvSpPr>
        <dsp:cNvPr id="0" name=""/>
        <dsp:cNvSpPr/>
      </dsp:nvSpPr>
      <dsp:spPr>
        <a:xfrm>
          <a:off x="2863066" y="2601384"/>
          <a:ext cx="1969980" cy="19699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 Management</a:t>
          </a:r>
        </a:p>
      </dsp:txBody>
      <dsp:txXfrm>
        <a:off x="2959232" y="2697550"/>
        <a:ext cx="1777648" cy="1777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3758-614B-411A-B46D-DAB9375931EE}">
      <dsp:nvSpPr>
        <dsp:cNvPr id="0" name=""/>
        <dsp:cNvSpPr/>
      </dsp:nvSpPr>
      <dsp:spPr>
        <a:xfrm>
          <a:off x="261681" y="0"/>
          <a:ext cx="5051233" cy="505123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49639-D2CC-4C79-9E77-09EBB3CC2EE3}">
      <dsp:nvSpPr>
        <dsp:cNvPr id="0" name=""/>
        <dsp:cNvSpPr/>
      </dsp:nvSpPr>
      <dsp:spPr>
        <a:xfrm>
          <a:off x="741549" y="479867"/>
          <a:ext cx="1969980" cy="1969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FL Dates</a:t>
          </a:r>
        </a:p>
      </dsp:txBody>
      <dsp:txXfrm>
        <a:off x="837715" y="576033"/>
        <a:ext cx="1777648" cy="1777648"/>
      </dsp:txXfrm>
    </dsp:sp>
    <dsp:sp modelId="{0032FFB2-7F4E-4EEB-AB32-FEB684155C3B}">
      <dsp:nvSpPr>
        <dsp:cNvPr id="0" name=""/>
        <dsp:cNvSpPr/>
      </dsp:nvSpPr>
      <dsp:spPr>
        <a:xfrm>
          <a:off x="2863066" y="479867"/>
          <a:ext cx="1969980" cy="19699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Inactives</a:t>
          </a:r>
          <a:r>
            <a:rPr lang="en-US" sz="1900" kern="1200" dirty="0"/>
            <a:t>/PE&gt;10</a:t>
          </a:r>
        </a:p>
      </dsp:txBody>
      <dsp:txXfrm>
        <a:off x="2959232" y="576033"/>
        <a:ext cx="1777648" cy="1777648"/>
      </dsp:txXfrm>
    </dsp:sp>
    <dsp:sp modelId="{67246AEA-4341-45C4-9D81-4BB5F036690A}">
      <dsp:nvSpPr>
        <dsp:cNvPr id="0" name=""/>
        <dsp:cNvSpPr/>
      </dsp:nvSpPr>
      <dsp:spPr>
        <a:xfrm>
          <a:off x="741549" y="2601384"/>
          <a:ext cx="1969980" cy="19699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PED</a:t>
          </a:r>
        </a:p>
      </dsp:txBody>
      <dsp:txXfrm>
        <a:off x="837715" y="2697550"/>
        <a:ext cx="1777648" cy="1777648"/>
      </dsp:txXfrm>
    </dsp:sp>
    <dsp:sp modelId="{C8F30450-8AC3-42FC-97CC-A857F49AB3D7}">
      <dsp:nvSpPr>
        <dsp:cNvPr id="0" name=""/>
        <dsp:cNvSpPr/>
      </dsp:nvSpPr>
      <dsp:spPr>
        <a:xfrm>
          <a:off x="2863066" y="2601384"/>
          <a:ext cx="1969980" cy="19699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OA Management</a:t>
          </a:r>
        </a:p>
      </dsp:txBody>
      <dsp:txXfrm>
        <a:off x="2959232" y="2697550"/>
        <a:ext cx="1777648" cy="177764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7B23B-7F83-4059-928E-57A3803247AF}"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68231-A426-4126-A61B-00A8019FF54C}" type="slidenum">
              <a:rPr lang="en-US" smtClean="0"/>
              <a:t>‹#›</a:t>
            </a:fld>
            <a:endParaRPr lang="en-US"/>
          </a:p>
        </p:txBody>
      </p:sp>
    </p:spTree>
    <p:extLst>
      <p:ext uri="{BB962C8B-B14F-4D97-AF65-F5344CB8AC3E}">
        <p14:creationId xmlns:p14="http://schemas.microsoft.com/office/powerpoint/2010/main" val="366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Master Agreement.  It’s a fairly lengthy document but two items that are very important are the Agreement number and the date the Master Agreement was executed.  We can authorize projects or pay invoices for a local agency without a Master Agreement in place.</a:t>
            </a:r>
          </a:p>
        </p:txBody>
      </p:sp>
      <p:sp>
        <p:nvSpPr>
          <p:cNvPr id="4" name="Slide Number Placeholder 3"/>
          <p:cNvSpPr>
            <a:spLocks noGrp="1"/>
          </p:cNvSpPr>
          <p:nvPr>
            <p:ph type="sldNum" sz="quarter" idx="10"/>
          </p:nvPr>
        </p:nvSpPr>
        <p:spPr/>
        <p:txBody>
          <a:bodyPr/>
          <a:lstStyle/>
          <a:p>
            <a:fld id="{FF17EF2B-6F1F-4F3F-A490-4C1C64BAF7F1}" type="slidenum">
              <a:rPr lang="en-US" smtClean="0"/>
              <a:pPr/>
              <a:t>10</a:t>
            </a:fld>
            <a:endParaRPr lang="en-US"/>
          </a:p>
        </p:txBody>
      </p:sp>
    </p:spTree>
    <p:extLst>
      <p:ext uri="{BB962C8B-B14F-4D97-AF65-F5344CB8AC3E}">
        <p14:creationId xmlns:p14="http://schemas.microsoft.com/office/powerpoint/2010/main" val="114729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Finance Letter.  This will show the funding by phase and what each phase’s reimbursement ratio is.  Always make sure you are working with the most current HQ approved version.  It is also critical for the Caltrans and the local agency to be aware of their reversion dates.  We cannot pay an invoice if the funds have expired.</a:t>
            </a:r>
          </a:p>
        </p:txBody>
      </p:sp>
      <p:sp>
        <p:nvSpPr>
          <p:cNvPr id="4" name="Slide Number Placeholder 3"/>
          <p:cNvSpPr>
            <a:spLocks noGrp="1"/>
          </p:cNvSpPr>
          <p:nvPr>
            <p:ph type="sldNum" sz="quarter" idx="10"/>
          </p:nvPr>
        </p:nvSpPr>
        <p:spPr/>
        <p:txBody>
          <a:bodyPr/>
          <a:lstStyle/>
          <a:p>
            <a:fld id="{FF17EF2B-6F1F-4F3F-A490-4C1C64BAF7F1}" type="slidenum">
              <a:rPr lang="en-US" smtClean="0"/>
              <a:pPr/>
              <a:t>15</a:t>
            </a:fld>
            <a:endParaRPr lang="en-US"/>
          </a:p>
        </p:txBody>
      </p:sp>
    </p:spTree>
    <p:extLst>
      <p:ext uri="{BB962C8B-B14F-4D97-AF65-F5344CB8AC3E}">
        <p14:creationId xmlns:p14="http://schemas.microsoft.com/office/powerpoint/2010/main" val="165845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Master Agreement.  It’s a fairly lengthy document but two items that are very important are the Agreement number and the date the Master Agreement was executed.  We can authorize projects or pay invoices for a local agency without a Master Agreement in place.</a:t>
            </a:r>
          </a:p>
        </p:txBody>
      </p:sp>
      <p:sp>
        <p:nvSpPr>
          <p:cNvPr id="4" name="Slide Number Placeholder 3"/>
          <p:cNvSpPr>
            <a:spLocks noGrp="1"/>
          </p:cNvSpPr>
          <p:nvPr>
            <p:ph type="sldNum" sz="quarter" idx="10"/>
          </p:nvPr>
        </p:nvSpPr>
        <p:spPr/>
        <p:txBody>
          <a:bodyPr/>
          <a:lstStyle/>
          <a:p>
            <a:fld id="{FF17EF2B-6F1F-4F3F-A490-4C1C64BAF7F1}" type="slidenum">
              <a:rPr lang="en-US" smtClean="0"/>
              <a:pPr/>
              <a:t>24</a:t>
            </a:fld>
            <a:endParaRPr lang="en-US"/>
          </a:p>
        </p:txBody>
      </p:sp>
    </p:spTree>
    <p:extLst>
      <p:ext uri="{BB962C8B-B14F-4D97-AF65-F5344CB8AC3E}">
        <p14:creationId xmlns:p14="http://schemas.microsoft.com/office/powerpoint/2010/main" val="160354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2C9E-D745-4619-B84E-B75C58F1C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CB351-A364-4630-AC59-4FC642B59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1001A2-055D-4647-A083-D14AE1ABC1EC}"/>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C774241F-A70A-48A3-97E1-23AA08803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93F58-13E6-4ABF-AC32-46A82EF5ACE5}"/>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32405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A09E-8D29-4201-A66D-3DB0106F2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83ED3-02DD-47E8-AE71-2EA340345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2358B-A565-4F1A-BB1A-1D3CDC6ABFDC}"/>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4E5D6FC9-8E28-47BE-9E22-CB0414F0F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95262-B114-4D0A-8CDE-B6947AD7288D}"/>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10614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99E48-5B95-413C-9A75-C8FAC1511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274891-49CB-4E06-917B-F0EE21A9A2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5559E-F06F-4A15-A09B-FA5944F7A371}"/>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3987FAE9-10A7-4C39-9E8D-C4A570EC2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FF030-8405-43E2-A4BF-7E78DFDEFF8F}"/>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176344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8DBC-51A4-4D94-9F6B-88B687292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78219-702B-4293-94C9-FAA07C0D51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33461-3A4F-4465-9296-9E5B7EDF9A00}"/>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7928E85A-EE1C-48CC-B690-123D5FD83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8AC91-C680-485A-84CD-A54CC3AF5D35}"/>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046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2BE8-47DF-48C2-BAD5-67AE5A61C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95E61C-63F1-482B-AE90-9573FC524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892A5-EDAE-4FEC-A2CA-522878B6EBFD}"/>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97E1FF6A-B18B-45D0-84E5-B1B45CBCF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00B4A-723E-4E28-AC3D-CADB97D6E6A7}"/>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65255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471-E850-4735-A956-5140333A4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182A5-6E1A-4F28-86E1-43FFB0FB1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341F9-2EC1-452D-83C4-A44F150B7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D98E7-D83E-4C4B-9238-63684C112E7A}"/>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6" name="Footer Placeholder 5">
            <a:extLst>
              <a:ext uri="{FF2B5EF4-FFF2-40B4-BE49-F238E27FC236}">
                <a16:creationId xmlns:a16="http://schemas.microsoft.com/office/drawing/2014/main" id="{C3FDA240-AF81-4E08-8B42-5698F247B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0029C-B5DC-4F7C-A63C-2222B59361FF}"/>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20367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A446-8205-4F20-BD60-5E14B6F024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43321D-05A7-4E8B-A129-307BDE399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00B594-7498-4AEF-827D-B026C3257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78861-4C43-4FF1-B327-ACE6C547F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99BDC-32E6-404E-A9FE-685408BC6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B2E54-C126-4C76-84C0-54E52E00790D}"/>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8" name="Footer Placeholder 7">
            <a:extLst>
              <a:ext uri="{FF2B5EF4-FFF2-40B4-BE49-F238E27FC236}">
                <a16:creationId xmlns:a16="http://schemas.microsoft.com/office/drawing/2014/main" id="{5F10A443-9565-415A-A89E-ADEBED287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7B364-32F5-48D6-ACA4-4993383B2114}"/>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50092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F554-FB3E-4746-B7BB-05C634BB8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C28C38-75C0-4A32-B9FD-3062C29B7A0A}"/>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4" name="Footer Placeholder 3">
            <a:extLst>
              <a:ext uri="{FF2B5EF4-FFF2-40B4-BE49-F238E27FC236}">
                <a16:creationId xmlns:a16="http://schemas.microsoft.com/office/drawing/2014/main" id="{B1A2FA58-BD84-4C51-A319-B364F9B60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6E2DD-CCDE-44EF-ACA6-2D40A35B26BD}"/>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199417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E3A24-1720-4DE3-8810-3AF59F5155DC}"/>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3" name="Footer Placeholder 2">
            <a:extLst>
              <a:ext uri="{FF2B5EF4-FFF2-40B4-BE49-F238E27FC236}">
                <a16:creationId xmlns:a16="http://schemas.microsoft.com/office/drawing/2014/main" id="{CB85C9B2-C100-491D-AC48-62D5419B5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85462-990D-42F9-BEF0-F564B5F4E0B3}"/>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35210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4609-7E9A-4391-A710-E563884ED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2936E6-0B0A-4B0B-A8FB-C75E5154F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E5122-1C8F-484D-B58D-A9D43C1A7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45959-F2D2-4782-8213-37710AFD337B}"/>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6" name="Footer Placeholder 5">
            <a:extLst>
              <a:ext uri="{FF2B5EF4-FFF2-40B4-BE49-F238E27FC236}">
                <a16:creationId xmlns:a16="http://schemas.microsoft.com/office/drawing/2014/main" id="{9A6D810D-C434-4374-BA94-0896106AF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D6DA9-6457-4111-9D60-393894D7660C}"/>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277427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C581-4137-42F7-A842-F8BFBD4FE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313B6-536A-401F-A106-9EF067711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55ABD-52C5-4CE2-99F0-E8792CF85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BBB02-0CEB-4070-A1FC-C05AE4D534D2}"/>
              </a:ext>
            </a:extLst>
          </p:cNvPr>
          <p:cNvSpPr>
            <a:spLocks noGrp="1"/>
          </p:cNvSpPr>
          <p:nvPr>
            <p:ph type="dt" sz="half" idx="10"/>
          </p:nvPr>
        </p:nvSpPr>
        <p:spPr/>
        <p:txBody>
          <a:bodyPr/>
          <a:lstStyle/>
          <a:p>
            <a:fld id="{F53B84FE-50C7-4A0A-B0D1-EAFE158A68D8}" type="datetimeFigureOut">
              <a:rPr lang="en-US" smtClean="0"/>
              <a:t>2/4/2021</a:t>
            </a:fld>
            <a:endParaRPr lang="en-US"/>
          </a:p>
        </p:txBody>
      </p:sp>
      <p:sp>
        <p:nvSpPr>
          <p:cNvPr id="6" name="Footer Placeholder 5">
            <a:extLst>
              <a:ext uri="{FF2B5EF4-FFF2-40B4-BE49-F238E27FC236}">
                <a16:creationId xmlns:a16="http://schemas.microsoft.com/office/drawing/2014/main" id="{63E428D7-9DD7-4870-A226-6E10BE163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5F766-98FD-4FC8-BDA8-C70AE02A876E}"/>
              </a:ext>
            </a:extLst>
          </p:cNvPr>
          <p:cNvSpPr>
            <a:spLocks noGrp="1"/>
          </p:cNvSpPr>
          <p:nvPr>
            <p:ph type="sldNum" sz="quarter" idx="12"/>
          </p:nvPr>
        </p:nvSpPr>
        <p:spPr/>
        <p:txBody>
          <a:bodyPr/>
          <a:lstStyle/>
          <a:p>
            <a:fld id="{E3D92A07-602B-48C6-8800-92EE3B538D84}" type="slidenum">
              <a:rPr lang="en-US" smtClean="0"/>
              <a:t>‹#›</a:t>
            </a:fld>
            <a:endParaRPr lang="en-US"/>
          </a:p>
        </p:txBody>
      </p:sp>
    </p:spTree>
    <p:extLst>
      <p:ext uri="{BB962C8B-B14F-4D97-AF65-F5344CB8AC3E}">
        <p14:creationId xmlns:p14="http://schemas.microsoft.com/office/powerpoint/2010/main" val="322514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3AA8A-5EC5-4248-A231-A0E13ACE3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E4CBB-CBB4-49EF-8E82-1727B43E9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FC51C-6F58-472E-9BBC-65AD1CB72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B84FE-50C7-4A0A-B0D1-EAFE158A68D8}" type="datetimeFigureOut">
              <a:rPr lang="en-US" smtClean="0"/>
              <a:t>2/4/2021</a:t>
            </a:fld>
            <a:endParaRPr lang="en-US"/>
          </a:p>
        </p:txBody>
      </p:sp>
      <p:sp>
        <p:nvSpPr>
          <p:cNvPr id="5" name="Footer Placeholder 4">
            <a:extLst>
              <a:ext uri="{FF2B5EF4-FFF2-40B4-BE49-F238E27FC236}">
                <a16:creationId xmlns:a16="http://schemas.microsoft.com/office/drawing/2014/main" id="{2E801C1F-B819-4DA9-9956-3391F02E3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337ED8-DF00-4CD1-9599-39338B58C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92A07-602B-48C6-8800-92EE3B538D84}" type="slidenum">
              <a:rPr lang="en-US" smtClean="0"/>
              <a:t>‹#›</a:t>
            </a:fld>
            <a:endParaRPr lang="en-US"/>
          </a:p>
        </p:txBody>
      </p:sp>
    </p:spTree>
    <p:extLst>
      <p:ext uri="{BB962C8B-B14F-4D97-AF65-F5344CB8AC3E}">
        <p14:creationId xmlns:p14="http://schemas.microsoft.com/office/powerpoint/2010/main" val="365116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dot.ca.gov/programs/local-assistance/"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dot.ca.gov/programs/local-assistance/"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2E570D9-3BD8-43D5-A631-9A310831CD59}"/>
              </a:ext>
            </a:extLst>
          </p:cNvPr>
          <p:cNvSpPr>
            <a:spLocks noGrp="1"/>
          </p:cNvSpPr>
          <p:nvPr>
            <p:ph type="ctrTitle"/>
          </p:nvPr>
        </p:nvSpPr>
        <p:spPr>
          <a:xfrm>
            <a:off x="4903099" y="2571909"/>
            <a:ext cx="5875165" cy="2826912"/>
          </a:xfrm>
        </p:spPr>
        <p:txBody>
          <a:bodyPr anchor="ctr">
            <a:normAutofit fontScale="90000"/>
          </a:bodyPr>
          <a:lstStyle/>
          <a:p>
            <a:pPr algn="l"/>
            <a:br>
              <a:rPr lang="en-US" sz="4700" dirty="0">
                <a:solidFill>
                  <a:srgbClr val="FFFFFF"/>
                </a:solidFill>
              </a:rPr>
            </a:br>
            <a:r>
              <a:rPr lang="en-US" sz="4800" dirty="0">
                <a:solidFill>
                  <a:srgbClr val="FFFFFF"/>
                </a:solidFill>
              </a:rPr>
              <a:t>OFFICE OF PROJECT IMPLEMENTATION</a:t>
            </a:r>
            <a:br>
              <a:rPr lang="en-US" sz="4800" dirty="0">
                <a:solidFill>
                  <a:srgbClr val="FFFFFF"/>
                </a:solidFill>
              </a:rPr>
            </a:br>
            <a:br>
              <a:rPr lang="en-US" sz="4800" dirty="0">
                <a:solidFill>
                  <a:srgbClr val="FFFFFF"/>
                </a:solidFill>
              </a:rPr>
            </a:br>
            <a:r>
              <a:rPr lang="en-US" sz="2400" dirty="0" err="1">
                <a:solidFill>
                  <a:srgbClr val="FFFFFF"/>
                </a:solidFill>
              </a:rPr>
              <a:t>Sujaya</a:t>
            </a:r>
            <a:r>
              <a:rPr lang="en-US" sz="2400" dirty="0">
                <a:solidFill>
                  <a:srgbClr val="FFFFFF"/>
                </a:solidFill>
              </a:rPr>
              <a:t> </a:t>
            </a:r>
            <a:r>
              <a:rPr lang="en-US" sz="2400" dirty="0" err="1">
                <a:solidFill>
                  <a:srgbClr val="FFFFFF"/>
                </a:solidFill>
              </a:rPr>
              <a:t>Kalainesan</a:t>
            </a:r>
            <a:r>
              <a:rPr lang="en-US" sz="2400" dirty="0">
                <a:solidFill>
                  <a:srgbClr val="FFFFFF"/>
                </a:solidFill>
              </a:rPr>
              <a:t> – South Office</a:t>
            </a:r>
            <a:br>
              <a:rPr lang="en-US" sz="2400" dirty="0">
                <a:solidFill>
                  <a:srgbClr val="FFFFFF"/>
                </a:solidFill>
              </a:rPr>
            </a:br>
            <a:r>
              <a:rPr lang="en-US" sz="2400" dirty="0">
                <a:solidFill>
                  <a:srgbClr val="FFFFFF"/>
                </a:solidFill>
              </a:rPr>
              <a:t>Felicia Haslem – North Office</a:t>
            </a:r>
            <a:endParaRPr lang="en-US" sz="4700" dirty="0">
              <a:solidFill>
                <a:srgbClr val="FFFFFF"/>
              </a:solidFill>
            </a:endParaRPr>
          </a:p>
        </p:txBody>
      </p:sp>
      <p:sp>
        <p:nvSpPr>
          <p:cNvPr id="1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2BA6EF52-BAC7-4725-8416-5F16B7B3E7F7}"/>
              </a:ext>
            </a:extLst>
          </p:cNvPr>
          <p:cNvSpPr>
            <a:spLocks noGrp="1"/>
          </p:cNvSpPr>
          <p:nvPr>
            <p:ph type="subTitle" idx="1"/>
          </p:nvPr>
        </p:nvSpPr>
        <p:spPr>
          <a:xfrm>
            <a:off x="1262562" y="1286933"/>
            <a:ext cx="2653285" cy="2843319"/>
          </a:xfrm>
        </p:spPr>
        <p:txBody>
          <a:bodyPr anchor="ctr">
            <a:normAutofit/>
          </a:bodyPr>
          <a:lstStyle/>
          <a:p>
            <a:r>
              <a:rPr lang="en-US" sz="2800" dirty="0">
                <a:solidFill>
                  <a:srgbClr val="FFFFFF"/>
                </a:solidFill>
              </a:rPr>
              <a:t>DIVISION OF LOCAL ASSISTANCE</a:t>
            </a:r>
          </a:p>
        </p:txBody>
      </p:sp>
    </p:spTree>
    <p:extLst>
      <p:ext uri="{BB962C8B-B14F-4D97-AF65-F5344CB8AC3E}">
        <p14:creationId xmlns:p14="http://schemas.microsoft.com/office/powerpoint/2010/main" val="425449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872E8-1EE4-4668-8180-9196921BE2A3}"/>
              </a:ext>
            </a:extLst>
          </p:cNvPr>
          <p:cNvPicPr>
            <a:picLocks noChangeAspect="1"/>
          </p:cNvPicPr>
          <p:nvPr/>
        </p:nvPicPr>
        <p:blipFill rotWithShape="1">
          <a:blip r:embed="rId3"/>
          <a:srcRect l="7955" r="4546" b="29166"/>
          <a:stretch/>
        </p:blipFill>
        <p:spPr>
          <a:xfrm>
            <a:off x="2225488" y="1150000"/>
            <a:ext cx="7817224" cy="5177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2">
            <a:extLst>
              <a:ext uri="{FF2B5EF4-FFF2-40B4-BE49-F238E27FC236}">
                <a16:creationId xmlns:a16="http://schemas.microsoft.com/office/drawing/2014/main" id="{FB25493A-B55F-4F50-B1A8-07520AB22A90}"/>
              </a:ext>
            </a:extLst>
          </p:cNvPr>
          <p:cNvSpPr txBox="1">
            <a:spLocks/>
          </p:cNvSpPr>
          <p:nvPr/>
        </p:nvSpPr>
        <p:spPr>
          <a:xfrm>
            <a:off x="4648200" y="537358"/>
            <a:ext cx="2971800" cy="6858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US" sz="2200" dirty="0">
              <a:solidFill>
                <a:srgbClr val="00B050"/>
              </a:solidFill>
            </a:endParaRPr>
          </a:p>
        </p:txBody>
      </p:sp>
      <p:sp>
        <p:nvSpPr>
          <p:cNvPr id="5" name="Oval 4">
            <a:extLst>
              <a:ext uri="{FF2B5EF4-FFF2-40B4-BE49-F238E27FC236}">
                <a16:creationId xmlns:a16="http://schemas.microsoft.com/office/drawing/2014/main" id="{E1F316D8-3FD3-4798-8B87-57736D3976B4}"/>
              </a:ext>
            </a:extLst>
          </p:cNvPr>
          <p:cNvSpPr/>
          <p:nvPr/>
        </p:nvSpPr>
        <p:spPr>
          <a:xfrm>
            <a:off x="3771900" y="2458127"/>
            <a:ext cx="2438400" cy="3048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solidFill>
                <a:schemeClr val="bg1"/>
              </a:solidFill>
            </a:endParaRPr>
          </a:p>
        </p:txBody>
      </p:sp>
      <p:sp>
        <p:nvSpPr>
          <p:cNvPr id="6" name="Oval 5">
            <a:extLst>
              <a:ext uri="{FF2B5EF4-FFF2-40B4-BE49-F238E27FC236}">
                <a16:creationId xmlns:a16="http://schemas.microsoft.com/office/drawing/2014/main" id="{A5236103-F215-4EEB-ADF4-8B4B72BD9C90}"/>
              </a:ext>
            </a:extLst>
          </p:cNvPr>
          <p:cNvSpPr/>
          <p:nvPr/>
        </p:nvSpPr>
        <p:spPr>
          <a:xfrm>
            <a:off x="6210300" y="2969790"/>
            <a:ext cx="3124200" cy="48310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3300"/>
                </a:solidFill>
              </a:ln>
              <a:solidFill>
                <a:srgbClr val="FF0000"/>
              </a:solidFill>
            </a:endParaRPr>
          </a:p>
        </p:txBody>
      </p:sp>
      <p:sp>
        <p:nvSpPr>
          <p:cNvPr id="3" name="Title 2">
            <a:extLst>
              <a:ext uri="{FF2B5EF4-FFF2-40B4-BE49-F238E27FC236}">
                <a16:creationId xmlns:a16="http://schemas.microsoft.com/office/drawing/2014/main" id="{DF1A8F4C-2E39-4CAF-8CB8-35464E20B8A5}"/>
              </a:ext>
            </a:extLst>
          </p:cNvPr>
          <p:cNvSpPr>
            <a:spLocks noGrp="1"/>
          </p:cNvSpPr>
          <p:nvPr>
            <p:ph type="title"/>
          </p:nvPr>
        </p:nvSpPr>
        <p:spPr>
          <a:xfrm>
            <a:off x="838200" y="193126"/>
            <a:ext cx="10515600" cy="543148"/>
          </a:xfrm>
          <a:solidFill>
            <a:schemeClr val="accent1"/>
          </a:solidFill>
        </p:spPr>
        <p:txBody>
          <a:bodyPr>
            <a:normAutofit fontScale="90000"/>
          </a:bodyPr>
          <a:lstStyle/>
          <a:p>
            <a:pPr algn="ctr"/>
            <a:r>
              <a:rPr lang="en-US" dirty="0">
                <a:solidFill>
                  <a:schemeClr val="bg1"/>
                </a:solidFill>
              </a:rPr>
              <a:t>MASTER AGREEMENT </a:t>
            </a:r>
          </a:p>
        </p:txBody>
      </p:sp>
      <p:pic>
        <p:nvPicPr>
          <p:cNvPr id="7" name="Picture 6">
            <a:extLst>
              <a:ext uri="{FF2B5EF4-FFF2-40B4-BE49-F238E27FC236}">
                <a16:creationId xmlns:a16="http://schemas.microsoft.com/office/drawing/2014/main" id="{DFD2FD1C-9C6D-43D4-B548-8E1E5AFE4607}"/>
              </a:ext>
            </a:extLst>
          </p:cNvPr>
          <p:cNvPicPr>
            <a:picLocks noChangeAspect="1"/>
          </p:cNvPicPr>
          <p:nvPr/>
        </p:nvPicPr>
        <p:blipFill>
          <a:blip r:embed="rId4"/>
          <a:stretch>
            <a:fillRect/>
          </a:stretch>
        </p:blipFill>
        <p:spPr>
          <a:xfrm>
            <a:off x="3028663" y="736274"/>
            <a:ext cx="6553643" cy="6121725"/>
          </a:xfrm>
          <a:prstGeom prst="rect">
            <a:avLst/>
          </a:prstGeom>
        </p:spPr>
      </p:pic>
      <p:sp>
        <p:nvSpPr>
          <p:cNvPr id="8" name="Oval 7">
            <a:extLst>
              <a:ext uri="{FF2B5EF4-FFF2-40B4-BE49-F238E27FC236}">
                <a16:creationId xmlns:a16="http://schemas.microsoft.com/office/drawing/2014/main" id="{74289EFA-1A8A-4098-A04C-47AD39F53461}"/>
              </a:ext>
            </a:extLst>
          </p:cNvPr>
          <p:cNvSpPr/>
          <p:nvPr/>
        </p:nvSpPr>
        <p:spPr>
          <a:xfrm>
            <a:off x="3110788" y="1982233"/>
            <a:ext cx="6096000" cy="4572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a:extLst>
              <a:ext uri="{FF2B5EF4-FFF2-40B4-BE49-F238E27FC236}">
                <a16:creationId xmlns:a16="http://schemas.microsoft.com/office/drawing/2014/main" id="{24AFCADD-3B99-4B16-9082-2F9C1F12F660}"/>
              </a:ext>
            </a:extLst>
          </p:cNvPr>
          <p:cNvSpPr/>
          <p:nvPr/>
        </p:nvSpPr>
        <p:spPr>
          <a:xfrm>
            <a:off x="3238500" y="4452892"/>
            <a:ext cx="5943600" cy="4572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C3A474A5-B680-42E7-BFBD-4B3F89899DAF}"/>
              </a:ext>
            </a:extLst>
          </p:cNvPr>
          <p:cNvSpPr/>
          <p:nvPr/>
        </p:nvSpPr>
        <p:spPr>
          <a:xfrm>
            <a:off x="3079806" y="6256788"/>
            <a:ext cx="6172200" cy="407039"/>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a:extLst>
              <a:ext uri="{FF2B5EF4-FFF2-40B4-BE49-F238E27FC236}">
                <a16:creationId xmlns:a16="http://schemas.microsoft.com/office/drawing/2014/main" id="{0122D1BA-FE75-4695-9971-DF7C706BB76E}"/>
              </a:ext>
            </a:extLst>
          </p:cNvPr>
          <p:cNvSpPr txBox="1"/>
          <p:nvPr/>
        </p:nvSpPr>
        <p:spPr>
          <a:xfrm>
            <a:off x="1679375" y="1911930"/>
            <a:ext cx="1981200" cy="338554"/>
          </a:xfrm>
          <a:prstGeom prst="rect">
            <a:avLst/>
          </a:prstGeom>
          <a:noFill/>
        </p:spPr>
        <p:txBody>
          <a:bodyPr wrap="square" rtlCol="0">
            <a:spAutoFit/>
          </a:bodyPr>
          <a:lstStyle/>
          <a:p>
            <a:r>
              <a:rPr lang="en-US" sz="1600" dirty="0"/>
              <a:t>Avoid Inactivity</a:t>
            </a:r>
          </a:p>
        </p:txBody>
      </p:sp>
      <p:cxnSp>
        <p:nvCxnSpPr>
          <p:cNvPr id="12" name="Straight Arrow Connector 11">
            <a:extLst>
              <a:ext uri="{FF2B5EF4-FFF2-40B4-BE49-F238E27FC236}">
                <a16:creationId xmlns:a16="http://schemas.microsoft.com/office/drawing/2014/main" id="{C469226A-12C6-4EF6-AC63-1C6414B4F4F5}"/>
              </a:ext>
            </a:extLst>
          </p:cNvPr>
          <p:cNvCxnSpPr>
            <a:cxnSpLocks/>
          </p:cNvCxnSpPr>
          <p:nvPr/>
        </p:nvCxnSpPr>
        <p:spPr>
          <a:xfrm>
            <a:off x="1603175" y="2297880"/>
            <a:ext cx="17526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6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38200" y="1495427"/>
            <a:ext cx="3733800" cy="4024310"/>
          </a:xfrm>
          <a:noFill/>
        </p:spPr>
        <p:txBody>
          <a:bodyPr>
            <a:normAutofit/>
          </a:bodyPr>
          <a:lstStyle/>
          <a:p>
            <a:r>
              <a:rPr lang="en-US" dirty="0"/>
              <a:t>Tips to Avoid the Inactive List</a:t>
            </a:r>
          </a:p>
        </p:txBody>
      </p:sp>
      <p:graphicFrame>
        <p:nvGraphicFramePr>
          <p:cNvPr id="5" name="Content Placeholder 2">
            <a:extLst>
              <a:ext uri="{FF2B5EF4-FFF2-40B4-BE49-F238E27FC236}">
                <a16:creationId xmlns:a16="http://schemas.microsoft.com/office/drawing/2014/main" id="{4FAA5E37-6903-433E-881D-D17B1BE4816A}"/>
              </a:ext>
            </a:extLst>
          </p:cNvPr>
          <p:cNvGraphicFramePr>
            <a:graphicFrameLocks noGrp="1"/>
          </p:cNvGraphicFramePr>
          <p:nvPr>
            <p:ph idx="1"/>
            <p:extLst>
              <p:ext uri="{D42A27DB-BD31-4B8C-83A1-F6EECF244321}">
                <p14:modId xmlns:p14="http://schemas.microsoft.com/office/powerpoint/2010/main" val="2709284202"/>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62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815C4B-564D-4B24-8B74-1974BA42A6C8}"/>
              </a:ext>
            </a:extLst>
          </p:cNvPr>
          <p:cNvSpPr>
            <a:spLocks noGrp="1"/>
          </p:cNvSpPr>
          <p:nvPr>
            <p:ph type="title"/>
          </p:nvPr>
        </p:nvSpPr>
        <p:spPr>
          <a:xfrm>
            <a:off x="838200" y="83127"/>
            <a:ext cx="10515600" cy="607053"/>
          </a:xfrm>
          <a:solidFill>
            <a:schemeClr val="accent1"/>
          </a:solidFill>
        </p:spPr>
        <p:txBody>
          <a:bodyPr>
            <a:normAutofit fontScale="90000"/>
          </a:bodyPr>
          <a:lstStyle/>
          <a:p>
            <a:pPr algn="ctr"/>
            <a:r>
              <a:rPr lang="en-US" dirty="0">
                <a:solidFill>
                  <a:schemeClr val="bg1"/>
                </a:solidFill>
              </a:rPr>
              <a:t>PE OVER 10</a:t>
            </a:r>
          </a:p>
        </p:txBody>
      </p:sp>
      <p:pic>
        <p:nvPicPr>
          <p:cNvPr id="3" name="Picture 2" descr="Text, email&#10;&#10;Description automatically generated">
            <a:extLst>
              <a:ext uri="{FF2B5EF4-FFF2-40B4-BE49-F238E27FC236}">
                <a16:creationId xmlns:a16="http://schemas.microsoft.com/office/drawing/2014/main" id="{9BF42E70-610C-4934-874E-793B753DE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552" y="690180"/>
            <a:ext cx="7596896" cy="6102107"/>
          </a:xfrm>
          <a:prstGeom prst="rect">
            <a:avLst/>
          </a:prstGeom>
        </p:spPr>
      </p:pic>
      <p:sp>
        <p:nvSpPr>
          <p:cNvPr id="4" name="Rectangle: Rounded Corners 3">
            <a:extLst>
              <a:ext uri="{FF2B5EF4-FFF2-40B4-BE49-F238E27FC236}">
                <a16:creationId xmlns:a16="http://schemas.microsoft.com/office/drawing/2014/main" id="{CE4C5BF6-4603-4AFD-82C6-31CD6C7DF338}"/>
              </a:ext>
            </a:extLst>
          </p:cNvPr>
          <p:cNvSpPr/>
          <p:nvPr/>
        </p:nvSpPr>
        <p:spPr>
          <a:xfrm>
            <a:off x="2297552" y="4442484"/>
            <a:ext cx="5370732" cy="93117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21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C3E19BD-125C-4A2D-956F-8BAE97523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20" y="830139"/>
            <a:ext cx="11569959" cy="5698097"/>
          </a:xfrm>
          <a:prstGeom prst="rect">
            <a:avLst/>
          </a:prstGeom>
        </p:spPr>
      </p:pic>
      <p:sp>
        <p:nvSpPr>
          <p:cNvPr id="9" name="Title 1">
            <a:extLst>
              <a:ext uri="{FF2B5EF4-FFF2-40B4-BE49-F238E27FC236}">
                <a16:creationId xmlns:a16="http://schemas.microsoft.com/office/drawing/2014/main" id="{D7815C4B-564D-4B24-8B74-1974BA42A6C8}"/>
              </a:ext>
            </a:extLst>
          </p:cNvPr>
          <p:cNvSpPr>
            <a:spLocks noGrp="1"/>
          </p:cNvSpPr>
          <p:nvPr>
            <p:ph type="title"/>
          </p:nvPr>
        </p:nvSpPr>
        <p:spPr>
          <a:xfrm>
            <a:off x="838200" y="83127"/>
            <a:ext cx="10515600" cy="607053"/>
          </a:xfrm>
          <a:solidFill>
            <a:schemeClr val="accent1"/>
          </a:solidFill>
        </p:spPr>
        <p:txBody>
          <a:bodyPr>
            <a:normAutofit fontScale="90000"/>
          </a:bodyPr>
          <a:lstStyle/>
          <a:p>
            <a:pPr algn="ctr"/>
            <a:r>
              <a:rPr lang="en-US" dirty="0">
                <a:solidFill>
                  <a:schemeClr val="bg1"/>
                </a:solidFill>
              </a:rPr>
              <a:t>PE &gt; 10</a:t>
            </a:r>
          </a:p>
        </p:txBody>
      </p:sp>
      <p:sp>
        <p:nvSpPr>
          <p:cNvPr id="12" name="Rectangle 11">
            <a:extLst>
              <a:ext uri="{FF2B5EF4-FFF2-40B4-BE49-F238E27FC236}">
                <a16:creationId xmlns:a16="http://schemas.microsoft.com/office/drawing/2014/main" id="{7EC0E897-507B-4444-808A-DE013D6E586B}"/>
              </a:ext>
            </a:extLst>
          </p:cNvPr>
          <p:cNvSpPr/>
          <p:nvPr/>
        </p:nvSpPr>
        <p:spPr>
          <a:xfrm>
            <a:off x="8770776" y="1030946"/>
            <a:ext cx="485192" cy="54972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78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71723A-CF26-4534-89C4-B73C60B66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9570B8-A1F0-45BA-881E-728CB053E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4F8715-86BE-45B6-95A5-47A5FACAB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 name="Rectangle 64">
              <a:extLst>
                <a:ext uri="{FF2B5EF4-FFF2-40B4-BE49-F238E27FC236}">
                  <a16:creationId xmlns:a16="http://schemas.microsoft.com/office/drawing/2014/main" id="{F53C0DC6-9E0C-47D2-9CE9-9A4FC1A3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57EB1DDD-E4DC-4CB4-8E6A-8069F209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D37EC1E-6F49-43C8-BC65-C83C08D44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630BC77E-4582-4B1B-9056-2C72A3BA7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29D9F05-3A76-43E9-AA73-4C9FEF491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C2DF832-A01F-4B6C-AF36-7501ADB7F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204DE4B-5C31-4C29-B566-B5DD6280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9BB2C49-3420-4E8C-9E85-FCEE9D6FF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B62A775-8103-4588-AD2E-AFE76FE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170052E-88FF-42A1-8C38-E3906782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FAFBB55-A237-4BB8-9BC1-70E51E18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C5D358B-9A84-4167-BD06-5F3DCEAFE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7C1323A-4221-4D82-A549-EE210916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9875FCB-4062-40DC-86BA-A06DEDC92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30" name="Rectangle 66">
              <a:extLst>
                <a:ext uri="{FF2B5EF4-FFF2-40B4-BE49-F238E27FC236}">
                  <a16:creationId xmlns:a16="http://schemas.microsoft.com/office/drawing/2014/main" id="{CDFE6C0F-76BC-4390-BE1F-0D100E6A9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A03DCAF-28BC-4C75-AAC8-3D24138F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E4326A3-E595-4557-A87D-EA78DB38A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45EA5AA-19B5-4C4E-99D4-F9847FB2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63EB629-FEE8-4662-9F27-76F299145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D273A8-ED79-4555-BFED-FA9F9F12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E225BB3-C045-41BE-A15F-9A2FAB43A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45525061-377C-40FC-87DF-64E3842CF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E8D29BA-785E-424B-94AB-89AB5D39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3078D929-B46E-49AE-95C5-D4BBE6BFE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77B5E15-2C9C-4FB7-974B-01C262A26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4B517E8C-6C9D-46E1-96CD-611528E2C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ED2E15D0-AA66-4B2D-B1A9-F44A8D306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88F7A7DC-183F-485F-A061-7453D840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A599CFFF-CBF8-4ED4-BEDB-DD80C81A8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5CEE3A6C-4284-48D1-992C-1033F50A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7BF1A0E7-B888-43E9-852B-97580051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8A9FA87B-B5E9-4A39-9352-4143089B0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9BBA7400-FDF0-43F1-BDF5-57E40391A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90AD8D6-D86A-4BE6-86BF-0BB15781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DB38E2D-2456-4806-A150-8BDD9301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05770D8D-8011-4C1B-AA14-BA547FFEE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E81412CA-9C13-4F2A-BEE1-DE91E0670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E1CDFDFD-F13E-432E-84AB-C0EB3DA5C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799E44C7-E20F-4283-AF6A-2BE5B86BA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E73F4DE8-DBEF-4FFC-B54A-C39FA544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917661E-0C97-400D-A42A-0F3045F7F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20CC855-DE3E-485A-BD52-88D340DB4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4938349-96F0-4152-BF8C-FA191AD3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2172AF58-4C9C-46AF-8E0D-800A7F95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4D85ED2-47A8-44FF-89FB-FC7708B42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696D64A3-6A52-4B47-A935-EF12E4912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F687E52-1FE3-47E2-A4D6-1CBF0C16B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40FF26C2-38CE-45FB-A241-8FC0FA655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EFA29703-DADB-4E5C-90BB-6254388F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30C11F2B-8504-4DF3-BA15-D65DE1441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6E7789C0-583F-4A84-ABC6-419BD211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27D16600-921D-4C0E-BF80-706E929CD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C0426924-77B5-43B5-9564-FF40B12D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8A7D0EA-C364-441A-B50F-4CFC1A1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9C19BC70-2FF1-408E-9A75-96CA601F4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6EE374-34C8-437A-809D-1D24804BAF44}"/>
              </a:ext>
            </a:extLst>
          </p:cNvPr>
          <p:cNvSpPr>
            <a:spLocks noGrp="1"/>
          </p:cNvSpPr>
          <p:nvPr>
            <p:ph type="title"/>
          </p:nvPr>
        </p:nvSpPr>
        <p:spPr>
          <a:xfrm>
            <a:off x="1141965" y="1321743"/>
            <a:ext cx="3787482" cy="4277890"/>
          </a:xfrm>
        </p:spPr>
        <p:txBody>
          <a:bodyPr anchor="ctr">
            <a:normAutofit/>
          </a:bodyPr>
          <a:lstStyle/>
          <a:p>
            <a:r>
              <a:rPr lang="en-US" sz="4800" dirty="0">
                <a:solidFill>
                  <a:srgbClr val="FFFFFF"/>
                </a:solidFill>
              </a:rPr>
              <a:t>HOT TOPICS</a:t>
            </a:r>
          </a:p>
        </p:txBody>
      </p:sp>
      <p:graphicFrame>
        <p:nvGraphicFramePr>
          <p:cNvPr id="5" name="Content Placeholder 2">
            <a:extLst>
              <a:ext uri="{FF2B5EF4-FFF2-40B4-BE49-F238E27FC236}">
                <a16:creationId xmlns:a16="http://schemas.microsoft.com/office/drawing/2014/main" id="{420D443B-10B1-4091-B010-25F226323236}"/>
              </a:ext>
            </a:extLst>
          </p:cNvPr>
          <p:cNvGraphicFramePr>
            <a:graphicFrameLocks noGrp="1"/>
          </p:cNvGraphicFramePr>
          <p:nvPr>
            <p:ph idx="1"/>
            <p:extLst>
              <p:ext uri="{D42A27DB-BD31-4B8C-83A1-F6EECF244321}">
                <p14:modId xmlns:p14="http://schemas.microsoft.com/office/powerpoint/2010/main" val="2458594412"/>
              </p:ext>
            </p:extLst>
          </p:nvPr>
        </p:nvGraphicFramePr>
        <p:xfrm>
          <a:off x="6035039" y="926649"/>
          <a:ext cx="5574597" cy="505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1" name="Group 70">
            <a:extLst>
              <a:ext uri="{FF2B5EF4-FFF2-40B4-BE49-F238E27FC236}">
                <a16:creationId xmlns:a16="http://schemas.microsoft.com/office/drawing/2014/main" id="{2F4BF6D2-294D-4DFD-9E80-202C45C63A3E}"/>
              </a:ext>
            </a:extLst>
          </p:cNvPr>
          <p:cNvGrpSpPr/>
          <p:nvPr/>
        </p:nvGrpSpPr>
        <p:grpSpPr>
          <a:xfrm>
            <a:off x="6761254" y="3538603"/>
            <a:ext cx="1969980" cy="1969980"/>
            <a:chOff x="741549" y="479867"/>
            <a:chExt cx="1969980" cy="1969980"/>
          </a:xfrm>
        </p:grpSpPr>
        <p:sp>
          <p:nvSpPr>
            <p:cNvPr id="72" name="Rectangle: Rounded Corners 71">
              <a:extLst>
                <a:ext uri="{FF2B5EF4-FFF2-40B4-BE49-F238E27FC236}">
                  <a16:creationId xmlns:a16="http://schemas.microsoft.com/office/drawing/2014/main" id="{59ACEBD9-3623-4062-9A00-E8B62D1650EB}"/>
                </a:ext>
              </a:extLst>
            </p:cNvPr>
            <p:cNvSpPr/>
            <p:nvPr/>
          </p:nvSpPr>
          <p:spPr>
            <a:xfrm>
              <a:off x="741549" y="479867"/>
              <a:ext cx="1969980" cy="19699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3" name="Rectangle: Rounded Corners 4">
              <a:extLst>
                <a:ext uri="{FF2B5EF4-FFF2-40B4-BE49-F238E27FC236}">
                  <a16:creationId xmlns:a16="http://schemas.microsoft.com/office/drawing/2014/main" id="{BFC16A61-8AC5-405B-A438-3039944CE852}"/>
                </a:ext>
              </a:extLst>
            </p:cNvPr>
            <p:cNvSpPr txBox="1"/>
            <p:nvPr/>
          </p:nvSpPr>
          <p:spPr>
            <a:xfrm>
              <a:off x="837715" y="576033"/>
              <a:ext cx="1777648" cy="1777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 Dates</a:t>
              </a:r>
            </a:p>
          </p:txBody>
        </p:sp>
      </p:grpSp>
    </p:spTree>
    <p:extLst>
      <p:ext uri="{BB962C8B-B14F-4D97-AF65-F5344CB8AC3E}">
        <p14:creationId xmlns:p14="http://schemas.microsoft.com/office/powerpoint/2010/main" val="294612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D5D8880E-19C1-496F-A2A4-6D7445A70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308" y="1621122"/>
            <a:ext cx="7440784" cy="4253167"/>
          </a:xfrm>
          <a:prstGeom prst="rect">
            <a:avLst/>
          </a:prstGeom>
        </p:spPr>
      </p:pic>
      <p:sp>
        <p:nvSpPr>
          <p:cNvPr id="3" name="Title 2">
            <a:extLst>
              <a:ext uri="{FF2B5EF4-FFF2-40B4-BE49-F238E27FC236}">
                <a16:creationId xmlns:a16="http://schemas.microsoft.com/office/drawing/2014/main" id="{F9F91399-0A82-494D-A3B6-628937F99FD7}"/>
              </a:ext>
            </a:extLst>
          </p:cNvPr>
          <p:cNvSpPr txBox="1">
            <a:spLocks/>
          </p:cNvSpPr>
          <p:nvPr/>
        </p:nvSpPr>
        <p:spPr>
          <a:xfrm>
            <a:off x="5791200" y="274638"/>
            <a:ext cx="914400" cy="5635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2200" dirty="0">
              <a:solidFill>
                <a:srgbClr val="00B050"/>
              </a:solidFill>
            </a:endParaRPr>
          </a:p>
        </p:txBody>
      </p:sp>
      <p:sp>
        <p:nvSpPr>
          <p:cNvPr id="6" name="TextBox 5">
            <a:extLst>
              <a:ext uri="{FF2B5EF4-FFF2-40B4-BE49-F238E27FC236}">
                <a16:creationId xmlns:a16="http://schemas.microsoft.com/office/drawing/2014/main" id="{B51145B8-603A-4FAB-9236-0704775AF9DE}"/>
              </a:ext>
            </a:extLst>
          </p:cNvPr>
          <p:cNvSpPr txBox="1"/>
          <p:nvPr/>
        </p:nvSpPr>
        <p:spPr>
          <a:xfrm>
            <a:off x="8411085" y="2631986"/>
            <a:ext cx="3276600" cy="1015663"/>
          </a:xfrm>
          <a:prstGeom prst="rect">
            <a:avLst/>
          </a:prstGeom>
          <a:noFill/>
        </p:spPr>
        <p:txBody>
          <a:bodyPr wrap="square" rtlCol="0">
            <a:spAutoFit/>
          </a:bodyPr>
          <a:lstStyle/>
          <a:p>
            <a:r>
              <a:rPr lang="en-US" sz="1200" b="1" dirty="0">
                <a:solidFill>
                  <a:srgbClr val="FF0000"/>
                </a:solidFill>
              </a:rPr>
              <a:t>Is this the most current Finance Letter?</a:t>
            </a:r>
          </a:p>
          <a:p>
            <a:endParaRPr lang="en-US" sz="1200" b="1" dirty="0">
              <a:solidFill>
                <a:srgbClr val="FF0000"/>
              </a:solidFill>
            </a:endParaRPr>
          </a:p>
          <a:p>
            <a:r>
              <a:rPr lang="en-US" sz="1200" b="1" dirty="0">
                <a:solidFill>
                  <a:srgbClr val="FF0000"/>
                </a:solidFill>
              </a:rPr>
              <a:t>Was it approved/signed by HQ?</a:t>
            </a:r>
          </a:p>
          <a:p>
            <a:endParaRPr lang="en-US" sz="1200" b="1" dirty="0">
              <a:solidFill>
                <a:srgbClr val="FF0000"/>
              </a:solidFill>
            </a:endParaRPr>
          </a:p>
          <a:p>
            <a:r>
              <a:rPr lang="en-US" sz="1200" b="1" dirty="0">
                <a:solidFill>
                  <a:srgbClr val="FF0000"/>
                </a:solidFill>
              </a:rPr>
              <a:t>Have the funds lapsed?</a:t>
            </a:r>
          </a:p>
        </p:txBody>
      </p:sp>
      <p:sp>
        <p:nvSpPr>
          <p:cNvPr id="7" name="Oval 6">
            <a:extLst>
              <a:ext uri="{FF2B5EF4-FFF2-40B4-BE49-F238E27FC236}">
                <a16:creationId xmlns:a16="http://schemas.microsoft.com/office/drawing/2014/main" id="{7C378264-AD77-4960-96B8-BB6216F2266B}"/>
              </a:ext>
            </a:extLst>
          </p:cNvPr>
          <p:cNvSpPr/>
          <p:nvPr/>
        </p:nvSpPr>
        <p:spPr>
          <a:xfrm flipV="1">
            <a:off x="4337309" y="3213548"/>
            <a:ext cx="746420" cy="42363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6B0860B9-7F90-47A9-B805-17F2601E574E}"/>
              </a:ext>
            </a:extLst>
          </p:cNvPr>
          <p:cNvSpPr/>
          <p:nvPr/>
        </p:nvSpPr>
        <p:spPr>
          <a:xfrm>
            <a:off x="2158751" y="3993737"/>
            <a:ext cx="3429001" cy="7620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a:extLst>
              <a:ext uri="{FF2B5EF4-FFF2-40B4-BE49-F238E27FC236}">
                <a16:creationId xmlns:a16="http://schemas.microsoft.com/office/drawing/2014/main" id="{E2073C3C-0811-48DA-B12F-7AA0C94CB714}"/>
              </a:ext>
            </a:extLst>
          </p:cNvPr>
          <p:cNvSpPr/>
          <p:nvPr/>
        </p:nvSpPr>
        <p:spPr>
          <a:xfrm>
            <a:off x="6248400" y="5309139"/>
            <a:ext cx="914400" cy="56515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201D553-D75D-45F7-B06A-4EF722A7CC6E}"/>
              </a:ext>
            </a:extLst>
          </p:cNvPr>
          <p:cNvSpPr>
            <a:spLocks noGrp="1"/>
          </p:cNvSpPr>
          <p:nvPr>
            <p:ph type="title"/>
          </p:nvPr>
        </p:nvSpPr>
        <p:spPr>
          <a:xfrm>
            <a:off x="838200" y="365126"/>
            <a:ext cx="10515600" cy="659392"/>
          </a:xfrm>
          <a:solidFill>
            <a:schemeClr val="accent1"/>
          </a:solidFill>
        </p:spPr>
        <p:txBody>
          <a:bodyPr>
            <a:normAutofit fontScale="90000"/>
          </a:bodyPr>
          <a:lstStyle/>
          <a:p>
            <a:pPr algn="ctr"/>
            <a:r>
              <a:rPr lang="en-US" dirty="0">
                <a:solidFill>
                  <a:schemeClr val="bg1"/>
                </a:solidFill>
              </a:rPr>
              <a:t>FINANCE LETTER</a:t>
            </a:r>
          </a:p>
        </p:txBody>
      </p:sp>
      <p:sp>
        <p:nvSpPr>
          <p:cNvPr id="10" name="Multiplication Sign 9">
            <a:extLst>
              <a:ext uri="{FF2B5EF4-FFF2-40B4-BE49-F238E27FC236}">
                <a16:creationId xmlns:a16="http://schemas.microsoft.com/office/drawing/2014/main" id="{9E37E586-CF65-4F2A-844F-C60F7FF99D8B}"/>
              </a:ext>
            </a:extLst>
          </p:cNvPr>
          <p:cNvSpPr/>
          <p:nvPr/>
        </p:nvSpPr>
        <p:spPr>
          <a:xfrm>
            <a:off x="6279160" y="5124888"/>
            <a:ext cx="822960" cy="933651"/>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2E2C0F9-1FE8-4649-AD6B-AC640ABD0858}"/>
              </a:ext>
            </a:extLst>
          </p:cNvPr>
          <p:cNvSpPr txBox="1"/>
          <p:nvPr/>
        </p:nvSpPr>
        <p:spPr>
          <a:xfrm>
            <a:off x="5456540" y="5940314"/>
            <a:ext cx="2741400" cy="646331"/>
          </a:xfrm>
          <a:prstGeom prst="rect">
            <a:avLst/>
          </a:prstGeom>
          <a:noFill/>
        </p:spPr>
        <p:txBody>
          <a:bodyPr wrap="square" rtlCol="0">
            <a:spAutoFit/>
          </a:bodyPr>
          <a:lstStyle/>
          <a:p>
            <a:pPr algn="ctr"/>
            <a:r>
              <a:rPr lang="en-US" dirty="0"/>
              <a:t>Not the same as Timely Use of Funds</a:t>
            </a:r>
          </a:p>
        </p:txBody>
      </p:sp>
    </p:spTree>
    <p:extLst>
      <p:ext uri="{BB962C8B-B14F-4D97-AF65-F5344CB8AC3E}">
        <p14:creationId xmlns:p14="http://schemas.microsoft.com/office/powerpoint/2010/main" val="21228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5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F5D19-F5C3-4CFC-8AB9-B24DFB9D4394}"/>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REVERSION DATE AND CWA</a:t>
            </a:r>
          </a:p>
        </p:txBody>
      </p:sp>
      <p:sp>
        <p:nvSpPr>
          <p:cNvPr id="4" name="Content Placeholder 3">
            <a:extLst>
              <a:ext uri="{FF2B5EF4-FFF2-40B4-BE49-F238E27FC236}">
                <a16:creationId xmlns:a16="http://schemas.microsoft.com/office/drawing/2014/main" id="{ECC2A890-A352-40DE-B93D-0BA02407FC91}"/>
              </a:ext>
            </a:extLst>
          </p:cNvPr>
          <p:cNvSpPr txBox="1">
            <a:spLocks noGrp="1"/>
          </p:cNvSpPr>
          <p:nvPr>
            <p:ph idx="1"/>
          </p:nvPr>
        </p:nvSpPr>
        <p:spPr>
          <a:xfrm>
            <a:off x="4810259" y="649480"/>
            <a:ext cx="6555347" cy="5546047"/>
          </a:xfrm>
          <a:prstGeom prst="rect">
            <a:avLst/>
          </a:prstGeom>
        </p:spPr>
        <p:txBody>
          <a:bodyPr rtlCol="0" anchor="ctr">
            <a:normAutofit/>
          </a:bodyPr>
          <a:lstStyle/>
          <a:p>
            <a:pPr marL="0" indent="0">
              <a:buNone/>
            </a:pPr>
            <a:r>
              <a:rPr lang="en-US" sz="1100" b="1" dirty="0"/>
              <a:t>Reversion Date</a:t>
            </a:r>
          </a:p>
          <a:p>
            <a:pPr lvl="0"/>
            <a:r>
              <a:rPr lang="en-US" sz="1100" dirty="0"/>
              <a:t>For State funds, the Reversion Date is established by the State fiscal year from which the allocation is made against.</a:t>
            </a:r>
          </a:p>
          <a:p>
            <a:pPr lvl="1"/>
            <a:r>
              <a:rPr lang="en-US" sz="1100" dirty="0"/>
              <a:t>The CTC book item will identify the fiscal year of allocation.</a:t>
            </a:r>
          </a:p>
          <a:p>
            <a:pPr lvl="1"/>
            <a:r>
              <a:rPr lang="en-US" sz="1100" dirty="0"/>
              <a:t>The Revision Date will be June 30, 5 years after the end of the fiscal year of the allocation</a:t>
            </a:r>
          </a:p>
          <a:p>
            <a:pPr lvl="1"/>
            <a:r>
              <a:rPr lang="en-US" sz="1100" dirty="0"/>
              <a:t>Projects allocated in State Fiscal year 2020/2021 will have a Reversion Date of June 30, 2026</a:t>
            </a:r>
          </a:p>
          <a:p>
            <a:pPr marL="0" indent="0">
              <a:buNone/>
            </a:pPr>
            <a:r>
              <a:rPr lang="en-US" sz="1100" b="1" dirty="0"/>
              <a:t>Cooperative Work Agreement (CWA)</a:t>
            </a:r>
          </a:p>
          <a:p>
            <a:pPr lvl="0"/>
            <a:r>
              <a:rPr lang="en-US" sz="1100" dirty="0"/>
              <a:t>All project funds not liquidated prior to Reversion Date will revert unless an executed Cooperative Work Agreement (CWA) extending this date is requested by the Local Agency and approved by the California Department of Finance.</a:t>
            </a:r>
          </a:p>
          <a:p>
            <a:pPr lvl="1"/>
            <a:r>
              <a:rPr lang="en-US" sz="1100" dirty="0"/>
              <a:t>A CWA approval will add up to 2 additional years for funds to be expended</a:t>
            </a:r>
          </a:p>
          <a:p>
            <a:pPr lvl="0"/>
            <a:r>
              <a:rPr lang="en-US" sz="1100" dirty="0"/>
              <a:t>Invoices need to be submitted by April 1</a:t>
            </a:r>
            <a:r>
              <a:rPr lang="en-US" sz="1100" baseline="30000" dirty="0"/>
              <a:t>st</a:t>
            </a:r>
            <a:r>
              <a:rPr lang="en-US" sz="1100" dirty="0"/>
              <a:t> prior to the Reversion Date to allow enough time for review and payment.</a:t>
            </a:r>
          </a:p>
          <a:p>
            <a:pPr lvl="1"/>
            <a:r>
              <a:rPr lang="en-US" sz="1100" dirty="0"/>
              <a:t>The invoice must be paid before the Reversion Date</a:t>
            </a:r>
          </a:p>
          <a:p>
            <a:pPr lvl="0"/>
            <a:r>
              <a:rPr lang="en-US" sz="1100" dirty="0"/>
              <a:t>The Timely Use of Funds provisions for STIP/ATP/SB1 Programs, are shorter and more restrictive than the Budget authority timeline.</a:t>
            </a:r>
          </a:p>
          <a:p>
            <a:pPr lvl="1"/>
            <a:r>
              <a:rPr lang="en-US" sz="1100" dirty="0"/>
              <a:t>If an extension is granted for a project that goes beyond the Date, a CWA time extension will be needed to allow these expenditures.</a:t>
            </a:r>
          </a:p>
          <a:p>
            <a:pPr marL="457200" lvl="1" indent="0">
              <a:buNone/>
            </a:pPr>
            <a:endParaRPr lang="en-US" sz="1100" dirty="0"/>
          </a:p>
          <a:p>
            <a:pPr marL="457200" lvl="1" indent="0">
              <a:buNone/>
            </a:pPr>
            <a:r>
              <a:rPr lang="en-US" sz="1100" i="1" u="sng" dirty="0"/>
              <a:t>CWA Timeline</a:t>
            </a:r>
          </a:p>
          <a:p>
            <a:pPr lvl="0"/>
            <a:r>
              <a:rPr lang="en-US" sz="1100" dirty="0"/>
              <a:t>Third Week December - Eligible projects for CWA time extensions will be identified.</a:t>
            </a:r>
          </a:p>
          <a:p>
            <a:pPr lvl="1"/>
            <a:r>
              <a:rPr lang="en-US" sz="1100" dirty="0"/>
              <a:t>The information will be shared with the DLAEs and impacted agencies</a:t>
            </a:r>
          </a:p>
          <a:p>
            <a:pPr lvl="0"/>
            <a:r>
              <a:rPr lang="en-US" sz="1100" dirty="0"/>
              <a:t>Second Week January – Local Agencies supply required information</a:t>
            </a:r>
          </a:p>
          <a:p>
            <a:pPr lvl="0"/>
            <a:r>
              <a:rPr lang="en-US" sz="1100" dirty="0"/>
              <a:t>Second Week March - Local Agencies will be informed of approval/denial decisions</a:t>
            </a:r>
          </a:p>
          <a:p>
            <a:pPr lvl="1"/>
            <a:r>
              <a:rPr lang="en-US" sz="1100" dirty="0"/>
              <a:t>CWA reversion Date is entered into LP2000</a:t>
            </a:r>
          </a:p>
          <a:p>
            <a:endParaRPr lang="en-US" sz="1100" dirty="0"/>
          </a:p>
        </p:txBody>
      </p:sp>
    </p:spTree>
    <p:extLst>
      <p:ext uri="{BB962C8B-B14F-4D97-AF65-F5344CB8AC3E}">
        <p14:creationId xmlns:p14="http://schemas.microsoft.com/office/powerpoint/2010/main" val="296331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E5DAB-4A9C-4201-87C6-2C3E3638509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400" dirty="0">
                <a:solidFill>
                  <a:srgbClr val="FFFFFF"/>
                </a:solidFill>
              </a:rPr>
              <a:t>B</a:t>
            </a:r>
            <a:r>
              <a:rPr lang="en-US" sz="3400" kern="1200" dirty="0">
                <a:solidFill>
                  <a:srgbClr val="FFFFFF"/>
                </a:solidFill>
                <a:latin typeface="+mj-lt"/>
                <a:ea typeface="+mj-ea"/>
                <a:cs typeface="+mj-cs"/>
              </a:rPr>
              <a:t>UDGET AUTHORITY REPLENISHMENT (BAR)</a:t>
            </a:r>
          </a:p>
        </p:txBody>
      </p:sp>
      <p:sp>
        <p:nvSpPr>
          <p:cNvPr id="3" name="TextBox 2">
            <a:extLst>
              <a:ext uri="{FF2B5EF4-FFF2-40B4-BE49-F238E27FC236}">
                <a16:creationId xmlns:a16="http://schemas.microsoft.com/office/drawing/2014/main" id="{2A341700-95DC-438D-9195-E3B5BAEF14F7}"/>
              </a:ext>
            </a:extLst>
          </p:cNvPr>
          <p:cNvSpPr txBox="1"/>
          <p:nvPr/>
        </p:nvSpPr>
        <p:spPr>
          <a:xfrm>
            <a:off x="4810259" y="775625"/>
            <a:ext cx="6555347" cy="5293757"/>
          </a:xfrm>
          <a:prstGeom prst="rect">
            <a:avLst/>
          </a:prstGeom>
        </p:spPr>
        <p:txBody>
          <a:bodyPr vert="horz" wrap="square" lIns="91440" tIns="45720" rIns="91440" bIns="45720" rtlCol="0" anchor="ctr">
            <a:noAutofit/>
          </a:bodyPr>
          <a:lstStyle/>
          <a:p>
            <a:pPr lvl="1" indent="-228600">
              <a:lnSpc>
                <a:spcPct val="90000"/>
              </a:lnSpc>
              <a:spcAft>
                <a:spcPts val="600"/>
              </a:spcAft>
              <a:buFont typeface="Arial" panose="020B0604020202020204" pitchFamily="34" charset="0"/>
              <a:buChar char="•"/>
            </a:pPr>
            <a:r>
              <a:rPr lang="en-US" sz="2000" dirty="0"/>
              <a:t>Changes in the BAR file are not a significant deviation from </a:t>
            </a:r>
            <a:r>
              <a:rPr lang="en-US" sz="2000"/>
              <a:t>the prior BAR file</a:t>
            </a:r>
            <a:endParaRPr lang="en-US" sz="2000" dirty="0"/>
          </a:p>
          <a:p>
            <a:pPr marL="1028700" lvl="2" indent="-342900">
              <a:lnSpc>
                <a:spcPct val="90000"/>
              </a:lnSpc>
              <a:spcAft>
                <a:spcPts val="600"/>
              </a:spcAft>
              <a:buFont typeface="Courier New" panose="02070309020205020404" pitchFamily="49" charset="0"/>
              <a:buChar char="o"/>
            </a:pPr>
            <a:r>
              <a:rPr lang="en-US" sz="2000" dirty="0"/>
              <a:t>Changes are effective immediately (as of the 19</a:t>
            </a:r>
            <a:r>
              <a:rPr lang="en-US" sz="2000" baseline="30000" dirty="0"/>
              <a:t>th</a:t>
            </a:r>
            <a:r>
              <a:rPr lang="en-US" sz="2000" dirty="0"/>
              <a:t> of January, 2021)</a:t>
            </a:r>
          </a:p>
          <a:p>
            <a:pPr marL="1028700" lvl="2" indent="-342900">
              <a:lnSpc>
                <a:spcPct val="90000"/>
              </a:lnSpc>
              <a:spcAft>
                <a:spcPts val="600"/>
              </a:spcAft>
              <a:buFont typeface="Courier New" panose="02070309020205020404" pitchFamily="49" charset="0"/>
              <a:buChar char="o"/>
            </a:pPr>
            <a:r>
              <a:rPr lang="en-US" sz="2000" dirty="0"/>
              <a:t>Changes in invoicing requirements and inactivity</a:t>
            </a:r>
          </a:p>
          <a:p>
            <a:pPr lvl="1" indent="-228600">
              <a:lnSpc>
                <a:spcPct val="90000"/>
              </a:lnSpc>
              <a:spcAft>
                <a:spcPts val="600"/>
              </a:spcAft>
              <a:buFont typeface="Arial" panose="020B0604020202020204" pitchFamily="34" charset="0"/>
              <a:buChar char="•"/>
            </a:pPr>
            <a:r>
              <a:rPr lang="en-US" sz="2000" dirty="0"/>
              <a:t>Replenishments going forward are intended to be a one-time funding extension</a:t>
            </a:r>
          </a:p>
          <a:p>
            <a:pPr marL="1028700" lvl="2" indent="-342900">
              <a:lnSpc>
                <a:spcPct val="90000"/>
              </a:lnSpc>
              <a:spcAft>
                <a:spcPts val="600"/>
              </a:spcAft>
              <a:buFont typeface="Courier New" panose="02070309020205020404" pitchFamily="49" charset="0"/>
              <a:buChar char="o"/>
            </a:pPr>
            <a:r>
              <a:rPr lang="en-US" sz="2000" dirty="0"/>
              <a:t>A plan is required for the remainder of the outlay of the phase</a:t>
            </a:r>
          </a:p>
          <a:p>
            <a:pPr lvl="1" indent="-228600">
              <a:lnSpc>
                <a:spcPct val="90000"/>
              </a:lnSpc>
              <a:spcAft>
                <a:spcPts val="600"/>
              </a:spcAft>
              <a:buFont typeface="Arial" panose="020B0604020202020204" pitchFamily="34" charset="0"/>
              <a:buChar char="•"/>
            </a:pPr>
            <a:r>
              <a:rPr lang="en-US" sz="2000" dirty="0"/>
              <a:t>Government Code 16304.3 allowing for CWA</a:t>
            </a:r>
          </a:p>
          <a:p>
            <a:pPr marL="1028700" lvl="2" indent="-342900">
              <a:lnSpc>
                <a:spcPct val="90000"/>
              </a:lnSpc>
              <a:spcAft>
                <a:spcPts val="600"/>
              </a:spcAft>
              <a:buFont typeface="Courier New" panose="02070309020205020404" pitchFamily="49" charset="0"/>
              <a:buChar char="o"/>
            </a:pPr>
            <a:r>
              <a:rPr lang="en-US" sz="2000" dirty="0"/>
              <a:t>Not to see replenishments come ahead of CWA</a:t>
            </a:r>
          </a:p>
          <a:p>
            <a:pPr lvl="1" indent="-228600">
              <a:lnSpc>
                <a:spcPct val="90000"/>
              </a:lnSpc>
              <a:spcAft>
                <a:spcPts val="600"/>
              </a:spcAft>
              <a:buFont typeface="Arial" panose="020B0604020202020204" pitchFamily="34" charset="0"/>
              <a:buChar char="•"/>
            </a:pPr>
            <a:r>
              <a:rPr lang="en-US" sz="2000" dirty="0"/>
              <a:t>Replenishment should be an exception to the norm</a:t>
            </a:r>
          </a:p>
          <a:p>
            <a:pPr lvl="1" indent="-228600">
              <a:lnSpc>
                <a:spcPct val="90000"/>
              </a:lnSpc>
              <a:spcAft>
                <a:spcPts val="600"/>
              </a:spcAft>
              <a:buFont typeface="Arial" panose="020B0604020202020204" pitchFamily="34" charset="0"/>
              <a:buChar char="•"/>
            </a:pPr>
            <a:r>
              <a:rPr lang="en-US" sz="2000" dirty="0"/>
              <a:t>Accountability, stewardship of tax payers dollars, and our   own due diligence efforts</a:t>
            </a:r>
          </a:p>
          <a:p>
            <a:pPr lvl="1" indent="-228600">
              <a:lnSpc>
                <a:spcPct val="90000"/>
              </a:lnSpc>
              <a:spcAft>
                <a:spcPts val="600"/>
              </a:spcAft>
              <a:buFont typeface="Arial" panose="020B0604020202020204" pitchFamily="34" charset="0"/>
              <a:buChar char="•"/>
            </a:pPr>
            <a:r>
              <a:rPr lang="en-US" sz="2000" dirty="0"/>
              <a:t>District (DLAE) responsibilities and Audits</a:t>
            </a:r>
          </a:p>
          <a:p>
            <a:pPr lvl="1" indent="-228600">
              <a:lnSpc>
                <a:spcPct val="90000"/>
              </a:lnSpc>
              <a:spcAft>
                <a:spcPts val="600"/>
              </a:spcAft>
              <a:buFont typeface="Arial" panose="020B0604020202020204" pitchFamily="34" charset="0"/>
              <a:buChar char="•"/>
            </a:pPr>
            <a:r>
              <a:rPr lang="en-US" sz="2000" dirty="0"/>
              <a:t>Plans for training and better data reporting from HQ</a:t>
            </a:r>
          </a:p>
        </p:txBody>
      </p:sp>
    </p:spTree>
    <p:extLst>
      <p:ext uri="{BB962C8B-B14F-4D97-AF65-F5344CB8AC3E}">
        <p14:creationId xmlns:p14="http://schemas.microsoft.com/office/powerpoint/2010/main" val="344204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71723A-CF26-4534-89C4-B73C60B66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9570B8-A1F0-45BA-881E-728CB053E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4F8715-86BE-45B6-95A5-47A5FACAB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 name="Rectangle 64">
              <a:extLst>
                <a:ext uri="{FF2B5EF4-FFF2-40B4-BE49-F238E27FC236}">
                  <a16:creationId xmlns:a16="http://schemas.microsoft.com/office/drawing/2014/main" id="{F53C0DC6-9E0C-47D2-9CE9-9A4FC1A3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57EB1DDD-E4DC-4CB4-8E6A-8069F209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D37EC1E-6F49-43C8-BC65-C83C08D44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630BC77E-4582-4B1B-9056-2C72A3BA7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29D9F05-3A76-43E9-AA73-4C9FEF491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C2DF832-A01F-4B6C-AF36-7501ADB7F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204DE4B-5C31-4C29-B566-B5DD6280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9BB2C49-3420-4E8C-9E85-FCEE9D6FF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B62A775-8103-4588-AD2E-AFE76FE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170052E-88FF-42A1-8C38-E3906782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FAFBB55-A237-4BB8-9BC1-70E51E18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C5D358B-9A84-4167-BD06-5F3DCEAFE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7C1323A-4221-4D82-A549-EE210916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9875FCB-4062-40DC-86BA-A06DEDC92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30" name="Rectangle 66">
              <a:extLst>
                <a:ext uri="{FF2B5EF4-FFF2-40B4-BE49-F238E27FC236}">
                  <a16:creationId xmlns:a16="http://schemas.microsoft.com/office/drawing/2014/main" id="{CDFE6C0F-76BC-4390-BE1F-0D100E6A9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A03DCAF-28BC-4C75-AAC8-3D24138F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E4326A3-E595-4557-A87D-EA78DB38A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45EA5AA-19B5-4C4E-99D4-F9847FB2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63EB629-FEE8-4662-9F27-76F299145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D273A8-ED79-4555-BFED-FA9F9F12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E225BB3-C045-41BE-A15F-9A2FAB43A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45525061-377C-40FC-87DF-64E3842CF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E8D29BA-785E-424B-94AB-89AB5D39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3078D929-B46E-49AE-95C5-D4BBE6BFE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77B5E15-2C9C-4FB7-974B-01C262A26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4B517E8C-6C9D-46E1-96CD-611528E2C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ED2E15D0-AA66-4B2D-B1A9-F44A8D306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88F7A7DC-183F-485F-A061-7453D840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A599CFFF-CBF8-4ED4-BEDB-DD80C81A8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5CEE3A6C-4284-48D1-992C-1033F50A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7BF1A0E7-B888-43E9-852B-97580051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8A9FA87B-B5E9-4A39-9352-4143089B0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9BBA7400-FDF0-43F1-BDF5-57E40391A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90AD8D6-D86A-4BE6-86BF-0BB15781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DB38E2D-2456-4806-A150-8BDD9301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05770D8D-8011-4C1B-AA14-BA547FFEE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E81412CA-9C13-4F2A-BEE1-DE91E0670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E1CDFDFD-F13E-432E-84AB-C0EB3DA5C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799E44C7-E20F-4283-AF6A-2BE5B86BA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E73F4DE8-DBEF-4FFC-B54A-C39FA544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917661E-0C97-400D-A42A-0F3045F7F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20CC855-DE3E-485A-BD52-88D340DB4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4938349-96F0-4152-BF8C-FA191AD3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2172AF58-4C9C-46AF-8E0D-800A7F95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4D85ED2-47A8-44FF-89FB-FC7708B42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696D64A3-6A52-4B47-A935-EF12E4912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F687E52-1FE3-47E2-A4D6-1CBF0C16B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40FF26C2-38CE-45FB-A241-8FC0FA655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EFA29703-DADB-4E5C-90BB-6254388F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30C11F2B-8504-4DF3-BA15-D65DE1441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6E7789C0-583F-4A84-ABC6-419BD211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27D16600-921D-4C0E-BF80-706E929CD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C0426924-77B5-43B5-9564-FF40B12D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8A7D0EA-C364-441A-B50F-4CFC1A1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9C19BC70-2FF1-408E-9A75-96CA601F4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6EE374-34C8-437A-809D-1D24804BAF44}"/>
              </a:ext>
            </a:extLst>
          </p:cNvPr>
          <p:cNvSpPr>
            <a:spLocks noGrp="1"/>
          </p:cNvSpPr>
          <p:nvPr>
            <p:ph type="title"/>
          </p:nvPr>
        </p:nvSpPr>
        <p:spPr>
          <a:xfrm>
            <a:off x="1141965" y="1321743"/>
            <a:ext cx="3787482" cy="4277890"/>
          </a:xfrm>
        </p:spPr>
        <p:txBody>
          <a:bodyPr anchor="ctr">
            <a:normAutofit/>
          </a:bodyPr>
          <a:lstStyle/>
          <a:p>
            <a:r>
              <a:rPr lang="en-US" sz="4800" dirty="0">
                <a:solidFill>
                  <a:srgbClr val="FFFFFF"/>
                </a:solidFill>
              </a:rPr>
              <a:t>HOT TOPICS</a:t>
            </a:r>
          </a:p>
        </p:txBody>
      </p:sp>
      <p:graphicFrame>
        <p:nvGraphicFramePr>
          <p:cNvPr id="5" name="Content Placeholder 2">
            <a:extLst>
              <a:ext uri="{FF2B5EF4-FFF2-40B4-BE49-F238E27FC236}">
                <a16:creationId xmlns:a16="http://schemas.microsoft.com/office/drawing/2014/main" id="{420D443B-10B1-4091-B010-25F226323236}"/>
              </a:ext>
            </a:extLst>
          </p:cNvPr>
          <p:cNvGraphicFramePr>
            <a:graphicFrameLocks noGrp="1"/>
          </p:cNvGraphicFramePr>
          <p:nvPr>
            <p:ph idx="1"/>
            <p:extLst>
              <p:ext uri="{D42A27DB-BD31-4B8C-83A1-F6EECF244321}">
                <p14:modId xmlns:p14="http://schemas.microsoft.com/office/powerpoint/2010/main" val="2070029844"/>
              </p:ext>
            </p:extLst>
          </p:nvPr>
        </p:nvGraphicFramePr>
        <p:xfrm>
          <a:off x="6035039" y="926649"/>
          <a:ext cx="5574597" cy="505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7" name="Group 76">
            <a:extLst>
              <a:ext uri="{FF2B5EF4-FFF2-40B4-BE49-F238E27FC236}">
                <a16:creationId xmlns:a16="http://schemas.microsoft.com/office/drawing/2014/main" id="{B0801153-4657-4094-BA1B-ADD3217054A7}"/>
              </a:ext>
            </a:extLst>
          </p:cNvPr>
          <p:cNvGrpSpPr/>
          <p:nvPr/>
        </p:nvGrpSpPr>
        <p:grpSpPr>
          <a:xfrm>
            <a:off x="8893587" y="3526787"/>
            <a:ext cx="1969980" cy="1969980"/>
            <a:chOff x="2863066" y="2601384"/>
            <a:chExt cx="1969980" cy="1969980"/>
          </a:xfrm>
        </p:grpSpPr>
        <p:sp>
          <p:nvSpPr>
            <p:cNvPr id="78" name="Rectangle: Rounded Corners 77">
              <a:extLst>
                <a:ext uri="{FF2B5EF4-FFF2-40B4-BE49-F238E27FC236}">
                  <a16:creationId xmlns:a16="http://schemas.microsoft.com/office/drawing/2014/main" id="{68643E8F-9CC3-4A71-BC5F-88E1AEC827BE}"/>
                </a:ext>
              </a:extLst>
            </p:cNvPr>
            <p:cNvSpPr/>
            <p:nvPr/>
          </p:nvSpPr>
          <p:spPr>
            <a:xfrm>
              <a:off x="2863066" y="2601384"/>
              <a:ext cx="1969980" cy="1969980"/>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79" name="Rectangle: Rounded Corners 4">
              <a:extLst>
                <a:ext uri="{FF2B5EF4-FFF2-40B4-BE49-F238E27FC236}">
                  <a16:creationId xmlns:a16="http://schemas.microsoft.com/office/drawing/2014/main" id="{0DC2B117-A733-42E6-9152-4D26DF2E2FC3}"/>
                </a:ext>
              </a:extLst>
            </p:cNvPr>
            <p:cNvSpPr txBox="1"/>
            <p:nvPr/>
          </p:nvSpPr>
          <p:spPr>
            <a:xfrm>
              <a:off x="2959232" y="2697550"/>
              <a:ext cx="1777648" cy="1777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OA Management</a:t>
              </a:r>
            </a:p>
          </p:txBody>
        </p:sp>
      </p:grpSp>
    </p:spTree>
    <p:extLst>
      <p:ext uri="{BB962C8B-B14F-4D97-AF65-F5344CB8AC3E}">
        <p14:creationId xmlns:p14="http://schemas.microsoft.com/office/powerpoint/2010/main" val="23706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Rectangle 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9F31E-0188-4592-AA19-D2EAD8A08BE6}"/>
              </a:ext>
            </a:extLst>
          </p:cNvPr>
          <p:cNvSpPr>
            <a:spLocks noGrp="1"/>
          </p:cNvSpPr>
          <p:nvPr>
            <p:ph type="title"/>
          </p:nvPr>
        </p:nvSpPr>
        <p:spPr>
          <a:xfrm>
            <a:off x="466722" y="586855"/>
            <a:ext cx="3201366" cy="3387497"/>
          </a:xfrm>
        </p:spPr>
        <p:txBody>
          <a:bodyPr anchor="b">
            <a:normAutofit/>
          </a:bodyPr>
          <a:lstStyle/>
          <a:p>
            <a:pPr algn="r"/>
            <a:r>
              <a:rPr lang="en-US" sz="3700" dirty="0">
                <a:solidFill>
                  <a:srgbClr val="FFFFFF"/>
                </a:solidFill>
              </a:rPr>
              <a:t>OBLIGATIONAL AUTHORITY (OA) MANGEMENT</a:t>
            </a:r>
          </a:p>
        </p:txBody>
      </p:sp>
      <p:sp>
        <p:nvSpPr>
          <p:cNvPr id="3" name="Content Placeholder 2">
            <a:extLst>
              <a:ext uri="{FF2B5EF4-FFF2-40B4-BE49-F238E27FC236}">
                <a16:creationId xmlns:a16="http://schemas.microsoft.com/office/drawing/2014/main" id="{E4DC0572-D985-4C4D-B9D0-5D502E99A5D7}"/>
              </a:ext>
            </a:extLst>
          </p:cNvPr>
          <p:cNvSpPr>
            <a:spLocks noGrp="1"/>
          </p:cNvSpPr>
          <p:nvPr>
            <p:ph idx="1"/>
          </p:nvPr>
        </p:nvSpPr>
        <p:spPr>
          <a:xfrm>
            <a:off x="4504549" y="649480"/>
            <a:ext cx="7325501" cy="5546047"/>
          </a:xfrm>
        </p:spPr>
        <p:txBody>
          <a:bodyPr anchor="ctr">
            <a:normAutofit/>
          </a:bodyPr>
          <a:lstStyle/>
          <a:p>
            <a:r>
              <a:rPr lang="en-US" sz="3200" b="1" dirty="0"/>
              <a:t>OA Usage Monitoring  - OA Delivery Reports </a:t>
            </a:r>
          </a:p>
          <a:p>
            <a:r>
              <a:rPr lang="en-US" sz="3200" b="1" dirty="0"/>
              <a:t>OA Usage Data and OA Usage Trend</a:t>
            </a:r>
          </a:p>
          <a:p>
            <a:r>
              <a:rPr lang="en-US" sz="3200" b="1" dirty="0"/>
              <a:t>Obligation Authority Best Practices Committee</a:t>
            </a:r>
          </a:p>
        </p:txBody>
      </p:sp>
    </p:spTree>
    <p:extLst>
      <p:ext uri="{BB962C8B-B14F-4D97-AF65-F5344CB8AC3E}">
        <p14:creationId xmlns:p14="http://schemas.microsoft.com/office/powerpoint/2010/main" val="166510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71723A-CF26-4534-89C4-B73C60B66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9570B8-A1F0-45BA-881E-728CB053E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4F8715-86BE-45B6-95A5-47A5FACAB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 name="Rectangle 64">
              <a:extLst>
                <a:ext uri="{FF2B5EF4-FFF2-40B4-BE49-F238E27FC236}">
                  <a16:creationId xmlns:a16="http://schemas.microsoft.com/office/drawing/2014/main" id="{F53C0DC6-9E0C-47D2-9CE9-9A4FC1A3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57EB1DDD-E4DC-4CB4-8E6A-8069F209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D37EC1E-6F49-43C8-BC65-C83C08D44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630BC77E-4582-4B1B-9056-2C72A3BA7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29D9F05-3A76-43E9-AA73-4C9FEF491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C2DF832-A01F-4B6C-AF36-7501ADB7F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204DE4B-5C31-4C29-B566-B5DD6280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9BB2C49-3420-4E8C-9E85-FCEE9D6FF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B62A775-8103-4588-AD2E-AFE76FE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170052E-88FF-42A1-8C38-E3906782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FAFBB55-A237-4BB8-9BC1-70E51E18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C5D358B-9A84-4167-BD06-5F3DCEAFE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7C1323A-4221-4D82-A549-EE210916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9875FCB-4062-40DC-86BA-A06DEDC92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30" name="Rectangle 66">
              <a:extLst>
                <a:ext uri="{FF2B5EF4-FFF2-40B4-BE49-F238E27FC236}">
                  <a16:creationId xmlns:a16="http://schemas.microsoft.com/office/drawing/2014/main" id="{CDFE6C0F-76BC-4390-BE1F-0D100E6A9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A03DCAF-28BC-4C75-AAC8-3D24138F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E4326A3-E595-4557-A87D-EA78DB38A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45EA5AA-19B5-4C4E-99D4-F9847FB2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63EB629-FEE8-4662-9F27-76F299145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D273A8-ED79-4555-BFED-FA9F9F12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E225BB3-C045-41BE-A15F-9A2FAB43A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45525061-377C-40FC-87DF-64E3842CF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E8D29BA-785E-424B-94AB-89AB5D39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3078D929-B46E-49AE-95C5-D4BBE6BFE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77B5E15-2C9C-4FB7-974B-01C262A26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4B517E8C-6C9D-46E1-96CD-611528E2C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ED2E15D0-AA66-4B2D-B1A9-F44A8D306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88F7A7DC-183F-485F-A061-7453D840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A599CFFF-CBF8-4ED4-BEDB-DD80C81A8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5CEE3A6C-4284-48D1-992C-1033F50A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7BF1A0E7-B888-43E9-852B-97580051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8A9FA87B-B5E9-4A39-9352-4143089B0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9BBA7400-FDF0-43F1-BDF5-57E40391A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90AD8D6-D86A-4BE6-86BF-0BB15781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DB38E2D-2456-4806-A150-8BDD9301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05770D8D-8011-4C1B-AA14-BA547FFEE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E81412CA-9C13-4F2A-BEE1-DE91E0670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E1CDFDFD-F13E-432E-84AB-C0EB3DA5C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799E44C7-E20F-4283-AF6A-2BE5B86BA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E73F4DE8-DBEF-4FFC-B54A-C39FA544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917661E-0C97-400D-A42A-0F3045F7F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20CC855-DE3E-485A-BD52-88D340DB4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4938349-96F0-4152-BF8C-FA191AD3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2172AF58-4C9C-46AF-8E0D-800A7F95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4D85ED2-47A8-44FF-89FB-FC7708B42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696D64A3-6A52-4B47-A935-EF12E4912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F687E52-1FE3-47E2-A4D6-1CBF0C16B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40FF26C2-38CE-45FB-A241-8FC0FA655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EFA29703-DADB-4E5C-90BB-6254388F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30C11F2B-8504-4DF3-BA15-D65DE1441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6E7789C0-583F-4A84-ABC6-419BD211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27D16600-921D-4C0E-BF80-706E929CD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C0426924-77B5-43B5-9564-FF40B12D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8A7D0EA-C364-441A-B50F-4CFC1A1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9C19BC70-2FF1-408E-9A75-96CA601F4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6EE374-34C8-437A-809D-1D24804BAF44}"/>
              </a:ext>
            </a:extLst>
          </p:cNvPr>
          <p:cNvSpPr>
            <a:spLocks noGrp="1"/>
          </p:cNvSpPr>
          <p:nvPr>
            <p:ph type="title"/>
          </p:nvPr>
        </p:nvSpPr>
        <p:spPr>
          <a:xfrm>
            <a:off x="1141965" y="1321743"/>
            <a:ext cx="3787482" cy="4277890"/>
          </a:xfrm>
        </p:spPr>
        <p:txBody>
          <a:bodyPr anchor="ctr">
            <a:normAutofit/>
          </a:bodyPr>
          <a:lstStyle/>
          <a:p>
            <a:r>
              <a:rPr lang="en-US" sz="4800" dirty="0">
                <a:solidFill>
                  <a:srgbClr val="FFFFFF"/>
                </a:solidFill>
              </a:rPr>
              <a:t>HOT TOPICS</a:t>
            </a:r>
          </a:p>
        </p:txBody>
      </p:sp>
      <p:graphicFrame>
        <p:nvGraphicFramePr>
          <p:cNvPr id="5" name="Content Placeholder 2">
            <a:extLst>
              <a:ext uri="{FF2B5EF4-FFF2-40B4-BE49-F238E27FC236}">
                <a16:creationId xmlns:a16="http://schemas.microsoft.com/office/drawing/2014/main" id="{420D443B-10B1-4091-B010-25F226323236}"/>
              </a:ext>
            </a:extLst>
          </p:cNvPr>
          <p:cNvGraphicFramePr>
            <a:graphicFrameLocks noGrp="1"/>
          </p:cNvGraphicFramePr>
          <p:nvPr>
            <p:ph idx="1"/>
            <p:extLst>
              <p:ext uri="{D42A27DB-BD31-4B8C-83A1-F6EECF244321}">
                <p14:modId xmlns:p14="http://schemas.microsoft.com/office/powerpoint/2010/main" val="828164768"/>
              </p:ext>
            </p:extLst>
          </p:nvPr>
        </p:nvGraphicFramePr>
        <p:xfrm>
          <a:off x="6035039" y="926649"/>
          <a:ext cx="5574597" cy="505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2" name="Group 71">
            <a:extLst>
              <a:ext uri="{FF2B5EF4-FFF2-40B4-BE49-F238E27FC236}">
                <a16:creationId xmlns:a16="http://schemas.microsoft.com/office/drawing/2014/main" id="{F94E9460-8FDC-44DD-97A7-EC6B23CA3312}"/>
              </a:ext>
            </a:extLst>
          </p:cNvPr>
          <p:cNvGrpSpPr/>
          <p:nvPr/>
        </p:nvGrpSpPr>
        <p:grpSpPr>
          <a:xfrm>
            <a:off x="8896199" y="1405285"/>
            <a:ext cx="1969980" cy="1969980"/>
            <a:chOff x="2863066" y="479867"/>
            <a:chExt cx="1969980" cy="1969980"/>
          </a:xfrm>
        </p:grpSpPr>
        <p:sp>
          <p:nvSpPr>
            <p:cNvPr id="73" name="Rectangle: Rounded Corners 72">
              <a:extLst>
                <a:ext uri="{FF2B5EF4-FFF2-40B4-BE49-F238E27FC236}">
                  <a16:creationId xmlns:a16="http://schemas.microsoft.com/office/drawing/2014/main" id="{152A01AC-C7DF-4679-9E1B-C9FE53BD658A}"/>
                </a:ext>
              </a:extLst>
            </p:cNvPr>
            <p:cNvSpPr/>
            <p:nvPr/>
          </p:nvSpPr>
          <p:spPr>
            <a:xfrm>
              <a:off x="2863066" y="479867"/>
              <a:ext cx="1969980" cy="1969980"/>
            </a:xfrm>
            <a:prstGeom prst="roundRect">
              <a:avLst/>
            </a:pr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74" name="Rectangle: Rounded Corners 4">
              <a:extLst>
                <a:ext uri="{FF2B5EF4-FFF2-40B4-BE49-F238E27FC236}">
                  <a16:creationId xmlns:a16="http://schemas.microsoft.com/office/drawing/2014/main" id="{08612998-DFA2-4373-94C7-EFF24E8319ED}"/>
                </a:ext>
              </a:extLst>
            </p:cNvPr>
            <p:cNvSpPr txBox="1"/>
            <p:nvPr/>
          </p:nvSpPr>
          <p:spPr>
            <a:xfrm>
              <a:off x="2959232" y="576033"/>
              <a:ext cx="1777648" cy="1777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Inactives</a:t>
              </a:r>
              <a:endParaRPr lang="en-US" sz="2300" kern="1200" dirty="0"/>
            </a:p>
          </p:txBody>
        </p:sp>
      </p:grpSp>
      <p:grpSp>
        <p:nvGrpSpPr>
          <p:cNvPr id="71" name="Group 70">
            <a:extLst>
              <a:ext uri="{FF2B5EF4-FFF2-40B4-BE49-F238E27FC236}">
                <a16:creationId xmlns:a16="http://schemas.microsoft.com/office/drawing/2014/main" id="{6192917A-8701-4EAC-A4D5-E5914B7D3D31}"/>
              </a:ext>
            </a:extLst>
          </p:cNvPr>
          <p:cNvGrpSpPr/>
          <p:nvPr/>
        </p:nvGrpSpPr>
        <p:grpSpPr>
          <a:xfrm>
            <a:off x="6834492" y="1405285"/>
            <a:ext cx="1969980" cy="1969980"/>
            <a:chOff x="741549" y="2601384"/>
            <a:chExt cx="1969980" cy="1969980"/>
          </a:xfrm>
        </p:grpSpPr>
        <p:sp>
          <p:nvSpPr>
            <p:cNvPr id="75" name="Rectangle: Rounded Corners 74">
              <a:extLst>
                <a:ext uri="{FF2B5EF4-FFF2-40B4-BE49-F238E27FC236}">
                  <a16:creationId xmlns:a16="http://schemas.microsoft.com/office/drawing/2014/main" id="{F999803E-14A8-4A79-BC8F-4ED566087879}"/>
                </a:ext>
              </a:extLst>
            </p:cNvPr>
            <p:cNvSpPr/>
            <p:nvPr/>
          </p:nvSpPr>
          <p:spPr>
            <a:xfrm>
              <a:off x="741549" y="2601384"/>
              <a:ext cx="1969980" cy="1969980"/>
            </a:xfrm>
            <a:prstGeom prst="roundRect">
              <a:avLst/>
            </a:pr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76" name="Rectangle: Rounded Corners 4">
              <a:extLst>
                <a:ext uri="{FF2B5EF4-FFF2-40B4-BE49-F238E27FC236}">
                  <a16:creationId xmlns:a16="http://schemas.microsoft.com/office/drawing/2014/main" id="{D65D08CC-0C75-4912-B68D-36DB275CFF24}"/>
                </a:ext>
              </a:extLst>
            </p:cNvPr>
            <p:cNvSpPr txBox="1"/>
            <p:nvPr/>
          </p:nvSpPr>
          <p:spPr>
            <a:xfrm>
              <a:off x="837715" y="2697550"/>
              <a:ext cx="1777648" cy="1777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PED</a:t>
              </a:r>
            </a:p>
          </p:txBody>
        </p:sp>
      </p:grpSp>
    </p:spTree>
    <p:extLst>
      <p:ext uri="{BB962C8B-B14F-4D97-AF65-F5344CB8AC3E}">
        <p14:creationId xmlns:p14="http://schemas.microsoft.com/office/powerpoint/2010/main" val="190421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E6BDED-594C-41C2-8980-AC67BAA69241}"/>
              </a:ext>
            </a:extLst>
          </p:cNvPr>
          <p:cNvPicPr>
            <a:picLocks noChangeAspect="1"/>
          </p:cNvPicPr>
          <p:nvPr/>
        </p:nvPicPr>
        <p:blipFill>
          <a:blip r:embed="rId2"/>
          <a:stretch>
            <a:fillRect/>
          </a:stretch>
        </p:blipFill>
        <p:spPr>
          <a:xfrm>
            <a:off x="418602" y="747424"/>
            <a:ext cx="4605785" cy="6110575"/>
          </a:xfrm>
          <a:prstGeom prst="rect">
            <a:avLst/>
          </a:prstGeom>
        </p:spPr>
      </p:pic>
      <p:sp>
        <p:nvSpPr>
          <p:cNvPr id="12" name="Rectangle: Rounded Corners 11">
            <a:extLst>
              <a:ext uri="{FF2B5EF4-FFF2-40B4-BE49-F238E27FC236}">
                <a16:creationId xmlns:a16="http://schemas.microsoft.com/office/drawing/2014/main" id="{9F6AC1B9-F72B-4F59-A171-27996A58064C}"/>
              </a:ext>
            </a:extLst>
          </p:cNvPr>
          <p:cNvSpPr/>
          <p:nvPr/>
        </p:nvSpPr>
        <p:spPr>
          <a:xfrm>
            <a:off x="2582338" y="4578964"/>
            <a:ext cx="2114790" cy="2081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052DADD-823F-4E97-A77B-0FAB2C068E34}"/>
              </a:ext>
            </a:extLst>
          </p:cNvPr>
          <p:cNvSpPr txBox="1"/>
          <p:nvPr/>
        </p:nvSpPr>
        <p:spPr>
          <a:xfrm>
            <a:off x="0" y="85774"/>
            <a:ext cx="12192000" cy="98488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Delivery Report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https://dot.ca.gov/programs/local-assistance/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Timeline&#10;&#10;Description automatically generated">
            <a:extLst>
              <a:ext uri="{FF2B5EF4-FFF2-40B4-BE49-F238E27FC236}">
                <a16:creationId xmlns:a16="http://schemas.microsoft.com/office/drawing/2014/main" id="{C66F83E4-8C29-4644-8944-B4C60CA0F059}"/>
              </a:ext>
            </a:extLst>
          </p:cNvPr>
          <p:cNvPicPr>
            <a:picLocks noChangeAspect="1"/>
          </p:cNvPicPr>
          <p:nvPr/>
        </p:nvPicPr>
        <p:blipFill>
          <a:blip r:embed="rId4"/>
          <a:stretch>
            <a:fillRect/>
          </a:stretch>
        </p:blipFill>
        <p:spPr>
          <a:xfrm>
            <a:off x="2459963" y="1289034"/>
            <a:ext cx="7628193" cy="5323603"/>
          </a:xfrm>
          <a:prstGeom prst="rect">
            <a:avLst/>
          </a:prstGeom>
        </p:spPr>
      </p:pic>
      <p:sp>
        <p:nvSpPr>
          <p:cNvPr id="2" name="Rectangle 1">
            <a:extLst>
              <a:ext uri="{FF2B5EF4-FFF2-40B4-BE49-F238E27FC236}">
                <a16:creationId xmlns:a16="http://schemas.microsoft.com/office/drawing/2014/main" id="{54997535-6A3A-4E42-949E-9F5B95F984D7}"/>
              </a:ext>
            </a:extLst>
          </p:cNvPr>
          <p:cNvSpPr/>
          <p:nvPr/>
        </p:nvSpPr>
        <p:spPr>
          <a:xfrm>
            <a:off x="3133290" y="3053615"/>
            <a:ext cx="6036110" cy="4642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3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31A264-DFEF-436C-B23D-E0F1F0B38B0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Summary of Past 3 YR OA/AR utilization</a:t>
            </a:r>
          </a:p>
        </p:txBody>
      </p:sp>
      <p:graphicFrame>
        <p:nvGraphicFramePr>
          <p:cNvPr id="4" name="Table 3">
            <a:extLst>
              <a:ext uri="{FF2B5EF4-FFF2-40B4-BE49-F238E27FC236}">
                <a16:creationId xmlns:a16="http://schemas.microsoft.com/office/drawing/2014/main" id="{871D7BDD-B1BF-42F2-989D-6FF35749BE9D}"/>
              </a:ext>
            </a:extLst>
          </p:cNvPr>
          <p:cNvGraphicFramePr>
            <a:graphicFrameLocks noGrp="1"/>
          </p:cNvGraphicFramePr>
          <p:nvPr/>
        </p:nvGraphicFramePr>
        <p:xfrm>
          <a:off x="4143840" y="1813160"/>
          <a:ext cx="7838610" cy="3231681"/>
        </p:xfrm>
        <a:graphic>
          <a:graphicData uri="http://schemas.openxmlformats.org/drawingml/2006/table">
            <a:tbl>
              <a:tblPr firstRow="1" firstCol="1" bandRow="1">
                <a:tableStyleId>{5DA37D80-6434-44D0-A028-1B22A696006F}</a:tableStyleId>
              </a:tblPr>
              <a:tblGrid>
                <a:gridCol w="1190684">
                  <a:extLst>
                    <a:ext uri="{9D8B030D-6E8A-4147-A177-3AD203B41FA5}">
                      <a16:colId xmlns:a16="http://schemas.microsoft.com/office/drawing/2014/main" val="4126751562"/>
                    </a:ext>
                  </a:extLst>
                </a:gridCol>
                <a:gridCol w="1102565">
                  <a:extLst>
                    <a:ext uri="{9D8B030D-6E8A-4147-A177-3AD203B41FA5}">
                      <a16:colId xmlns:a16="http://schemas.microsoft.com/office/drawing/2014/main" val="2087519899"/>
                    </a:ext>
                  </a:extLst>
                </a:gridCol>
                <a:gridCol w="1456961">
                  <a:extLst>
                    <a:ext uri="{9D8B030D-6E8A-4147-A177-3AD203B41FA5}">
                      <a16:colId xmlns:a16="http://schemas.microsoft.com/office/drawing/2014/main" val="2743714154"/>
                    </a:ext>
                  </a:extLst>
                </a:gridCol>
                <a:gridCol w="1306787">
                  <a:extLst>
                    <a:ext uri="{9D8B030D-6E8A-4147-A177-3AD203B41FA5}">
                      <a16:colId xmlns:a16="http://schemas.microsoft.com/office/drawing/2014/main" val="2954948380"/>
                    </a:ext>
                  </a:extLst>
                </a:gridCol>
                <a:gridCol w="1289854">
                  <a:extLst>
                    <a:ext uri="{9D8B030D-6E8A-4147-A177-3AD203B41FA5}">
                      <a16:colId xmlns:a16="http://schemas.microsoft.com/office/drawing/2014/main" val="2624064598"/>
                    </a:ext>
                  </a:extLst>
                </a:gridCol>
                <a:gridCol w="1491759">
                  <a:extLst>
                    <a:ext uri="{9D8B030D-6E8A-4147-A177-3AD203B41FA5}">
                      <a16:colId xmlns:a16="http://schemas.microsoft.com/office/drawing/2014/main" val="3063020120"/>
                    </a:ext>
                  </a:extLst>
                </a:gridCol>
              </a:tblGrid>
              <a:tr h="1274028">
                <a:tc>
                  <a:txBody>
                    <a:bodyPr/>
                    <a:lstStyle/>
                    <a:p>
                      <a:pPr marL="0" marR="0" algn="ctr">
                        <a:spcBef>
                          <a:spcPts val="0"/>
                        </a:spcBef>
                        <a:spcAft>
                          <a:spcPts val="0"/>
                        </a:spcAft>
                      </a:pPr>
                      <a:r>
                        <a:rPr lang="en-US" sz="2000">
                          <a:effectLst/>
                          <a:latin typeface="Arial Rounded MT Bold" panose="020F0704030504030204" pitchFamily="34" charset="0"/>
                        </a:rPr>
                        <a:t>FFY</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tc>
                  <a:txBody>
                    <a:bodyPr/>
                    <a:lstStyle/>
                    <a:p>
                      <a:pPr marL="0" marR="0" algn="ctr">
                        <a:spcBef>
                          <a:spcPts val="0"/>
                        </a:spcBef>
                        <a:spcAft>
                          <a:spcPts val="0"/>
                        </a:spcAft>
                      </a:pPr>
                      <a:r>
                        <a:rPr lang="en-US" sz="2000">
                          <a:effectLst/>
                          <a:latin typeface="Arial Rounded MT Bold" panose="020F0704030504030204" pitchFamily="34" charset="0"/>
                        </a:rPr>
                        <a:t>OA</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tc>
                  <a:txBody>
                    <a:bodyPr/>
                    <a:lstStyle/>
                    <a:p>
                      <a:pPr marL="0" marR="0" algn="ctr">
                        <a:spcBef>
                          <a:spcPts val="0"/>
                        </a:spcBef>
                        <a:spcAft>
                          <a:spcPts val="0"/>
                        </a:spcAft>
                      </a:pPr>
                      <a:r>
                        <a:rPr lang="en-US" sz="2000">
                          <a:effectLst/>
                          <a:latin typeface="Arial Rounded MT Bold" panose="020F0704030504030204" pitchFamily="34" charset="0"/>
                        </a:rPr>
                        <a:t>AR Requested</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tc>
                  <a:txBody>
                    <a:bodyPr/>
                    <a:lstStyle/>
                    <a:p>
                      <a:pPr marL="0" marR="0" algn="ctr">
                        <a:spcBef>
                          <a:spcPts val="0"/>
                        </a:spcBef>
                        <a:spcAft>
                          <a:spcPts val="0"/>
                        </a:spcAft>
                      </a:pPr>
                      <a:r>
                        <a:rPr lang="en-US" sz="2000">
                          <a:effectLst/>
                          <a:latin typeface="Arial Rounded MT Bold" panose="020F0704030504030204" pitchFamily="34" charset="0"/>
                        </a:rPr>
                        <a:t>AR Received</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tc>
                  <a:txBody>
                    <a:bodyPr/>
                    <a:lstStyle/>
                    <a:p>
                      <a:pPr marL="0" marR="0" algn="ctr">
                        <a:spcBef>
                          <a:spcPts val="0"/>
                        </a:spcBef>
                        <a:spcAft>
                          <a:spcPts val="0"/>
                        </a:spcAft>
                      </a:pPr>
                      <a:r>
                        <a:rPr lang="en-US" sz="2000">
                          <a:effectLst/>
                          <a:latin typeface="Arial Rounded MT Bold" panose="020F0704030504030204" pitchFamily="34" charset="0"/>
                        </a:rPr>
                        <a:t>AR Utilized</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tc>
                  <a:txBody>
                    <a:bodyPr/>
                    <a:lstStyle/>
                    <a:p>
                      <a:pPr marL="0" marR="0" algn="ctr">
                        <a:spcBef>
                          <a:spcPts val="0"/>
                        </a:spcBef>
                        <a:spcAft>
                          <a:spcPts val="0"/>
                        </a:spcAft>
                      </a:pPr>
                      <a:r>
                        <a:rPr lang="en-US" sz="2000">
                          <a:effectLst/>
                          <a:latin typeface="Arial Rounded MT Bold" panose="020F0704030504030204" pitchFamily="34" charset="0"/>
                        </a:rPr>
                        <a:t>Total OA Utilized (OA + AR Utilized)</a:t>
                      </a:r>
                      <a:endParaRPr lang="en-US" sz="2000" b="1">
                        <a:effectLst/>
                        <a:latin typeface="Arial Rounded MT Bold" panose="020F0704030504030204" pitchFamily="34" charset="0"/>
                        <a:ea typeface="Calibri" panose="020F0502020204030204" pitchFamily="34" charset="0"/>
                      </a:endParaRPr>
                    </a:p>
                  </a:txBody>
                  <a:tcPr marL="58263" marR="58263" marT="0" marB="0" anchor="ctr"/>
                </a:tc>
                <a:extLst>
                  <a:ext uri="{0D108BD9-81ED-4DB2-BD59-A6C34878D82A}">
                    <a16:rowId xmlns:a16="http://schemas.microsoft.com/office/drawing/2014/main" val="4183252392"/>
                  </a:ext>
                </a:extLst>
              </a:tr>
              <a:tr h="652551">
                <a:tc>
                  <a:txBody>
                    <a:bodyPr/>
                    <a:lstStyle/>
                    <a:p>
                      <a:pPr marL="0" marR="0" algn="ctr">
                        <a:spcBef>
                          <a:spcPts val="0"/>
                        </a:spcBef>
                        <a:spcAft>
                          <a:spcPts val="0"/>
                        </a:spcAft>
                      </a:pPr>
                      <a:r>
                        <a:rPr lang="en-US" sz="2000">
                          <a:effectLst/>
                          <a:latin typeface="Arial Rounded MT Bold" panose="020F0704030504030204" pitchFamily="34" charset="0"/>
                        </a:rPr>
                        <a:t>19-20</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$1.23 B</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$65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$181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$157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dirty="0">
                          <a:effectLst/>
                          <a:highlight>
                            <a:srgbClr val="FFFF00"/>
                          </a:highlight>
                          <a:latin typeface="Arial Rounded MT Bold" panose="020F0704030504030204" pitchFamily="34" charset="0"/>
                        </a:rPr>
                        <a:t>$1.39 B</a:t>
                      </a:r>
                      <a:endParaRPr lang="en-US" sz="2000" b="1" dirty="0">
                        <a:effectLst/>
                        <a:highlight>
                          <a:srgbClr val="FFFF00"/>
                        </a:highlight>
                        <a:latin typeface="Arial Rounded MT Bold" panose="020F0704030504030204" pitchFamily="34" charset="0"/>
                        <a:ea typeface="Calibri" panose="020F0502020204030204" pitchFamily="34" charset="0"/>
                      </a:endParaRPr>
                    </a:p>
                  </a:txBody>
                  <a:tcPr marL="58263" marR="58263" marT="0" marB="0"/>
                </a:tc>
                <a:extLst>
                  <a:ext uri="{0D108BD9-81ED-4DB2-BD59-A6C34878D82A}">
                    <a16:rowId xmlns:a16="http://schemas.microsoft.com/office/drawing/2014/main" val="886593275"/>
                  </a:ext>
                </a:extLst>
              </a:tr>
              <a:tr h="652551">
                <a:tc>
                  <a:txBody>
                    <a:bodyPr/>
                    <a:lstStyle/>
                    <a:p>
                      <a:pPr marL="0" marR="0" algn="ctr">
                        <a:spcBef>
                          <a:spcPts val="0"/>
                        </a:spcBef>
                        <a:spcAft>
                          <a:spcPts val="0"/>
                        </a:spcAft>
                      </a:pPr>
                      <a:r>
                        <a:rPr lang="en-US" sz="2000">
                          <a:effectLst/>
                          <a:latin typeface="Arial Rounded MT Bold" panose="020F0704030504030204" pitchFamily="34" charset="0"/>
                        </a:rPr>
                        <a:t>18-19</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$1.20 B</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$192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$121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$121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$1.32 B</a:t>
                      </a:r>
                      <a:endParaRPr lang="en-US" sz="2000" b="1">
                        <a:effectLst/>
                        <a:latin typeface="Arial Rounded MT Bold" panose="020F0704030504030204" pitchFamily="34" charset="0"/>
                        <a:ea typeface="Calibri" panose="020F0502020204030204" pitchFamily="34" charset="0"/>
                      </a:endParaRPr>
                    </a:p>
                  </a:txBody>
                  <a:tcPr marL="58263" marR="58263" marT="0" marB="0"/>
                </a:tc>
                <a:extLst>
                  <a:ext uri="{0D108BD9-81ED-4DB2-BD59-A6C34878D82A}">
                    <a16:rowId xmlns:a16="http://schemas.microsoft.com/office/drawing/2014/main" val="283181014"/>
                  </a:ext>
                </a:extLst>
              </a:tr>
              <a:tr h="652551">
                <a:tc>
                  <a:txBody>
                    <a:bodyPr/>
                    <a:lstStyle/>
                    <a:p>
                      <a:pPr marL="0" marR="0" algn="ctr">
                        <a:spcBef>
                          <a:spcPts val="0"/>
                        </a:spcBef>
                        <a:spcAft>
                          <a:spcPts val="0"/>
                        </a:spcAft>
                      </a:pPr>
                      <a:r>
                        <a:rPr lang="en-US" sz="2000">
                          <a:effectLst/>
                          <a:latin typeface="Arial Rounded MT Bold" panose="020F0704030504030204" pitchFamily="34" charset="0"/>
                        </a:rPr>
                        <a:t>17-18</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$1.19 B</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dirty="0">
                          <a:effectLst/>
                          <a:latin typeface="Arial Rounded MT Bold" panose="020F0704030504030204" pitchFamily="34" charset="0"/>
                        </a:rPr>
                        <a:t>$188 M</a:t>
                      </a:r>
                      <a:endParaRPr lang="en-US" sz="2000" b="1" dirty="0">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$160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a:effectLst/>
                          <a:latin typeface="Arial Rounded MT Bold" panose="020F0704030504030204" pitchFamily="34" charset="0"/>
                        </a:rPr>
                        <a:t>$160 M</a:t>
                      </a:r>
                      <a:endParaRPr lang="en-US" sz="2000" b="1">
                        <a:effectLst/>
                        <a:latin typeface="Arial Rounded MT Bold" panose="020F0704030504030204" pitchFamily="34" charset="0"/>
                        <a:ea typeface="Calibri" panose="020F0502020204030204" pitchFamily="34" charset="0"/>
                      </a:endParaRPr>
                    </a:p>
                  </a:txBody>
                  <a:tcPr marL="58263" marR="58263" marT="0" marB="0"/>
                </a:tc>
                <a:tc>
                  <a:txBody>
                    <a:bodyPr/>
                    <a:lstStyle/>
                    <a:p>
                      <a:pPr marL="0" marR="0" algn="ctr">
                        <a:spcBef>
                          <a:spcPts val="0"/>
                        </a:spcBef>
                        <a:spcAft>
                          <a:spcPts val="0"/>
                        </a:spcAft>
                      </a:pPr>
                      <a:r>
                        <a:rPr lang="en-US" sz="2000" b="1" dirty="0">
                          <a:effectLst/>
                          <a:latin typeface="Arial Rounded MT Bold" panose="020F0704030504030204" pitchFamily="34" charset="0"/>
                        </a:rPr>
                        <a:t>$1.35 B</a:t>
                      </a:r>
                      <a:endParaRPr lang="en-US" sz="2000" b="1" dirty="0">
                        <a:effectLst/>
                        <a:latin typeface="Arial Rounded MT Bold" panose="020F0704030504030204" pitchFamily="34" charset="0"/>
                        <a:ea typeface="Calibri" panose="020F0502020204030204" pitchFamily="34" charset="0"/>
                      </a:endParaRPr>
                    </a:p>
                  </a:txBody>
                  <a:tcPr marL="58263" marR="58263" marT="0" marB="0"/>
                </a:tc>
                <a:extLst>
                  <a:ext uri="{0D108BD9-81ED-4DB2-BD59-A6C34878D82A}">
                    <a16:rowId xmlns:a16="http://schemas.microsoft.com/office/drawing/2014/main" val="348185257"/>
                  </a:ext>
                </a:extLst>
              </a:tr>
            </a:tbl>
          </a:graphicData>
        </a:graphic>
      </p:graphicFrame>
    </p:spTree>
    <p:extLst>
      <p:ext uri="{BB962C8B-B14F-4D97-AF65-F5344CB8AC3E}">
        <p14:creationId xmlns:p14="http://schemas.microsoft.com/office/powerpoint/2010/main" val="308300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A81F7-C753-40F6-98BC-FEA72254F10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OA Utilization and Trend</a:t>
            </a:r>
          </a:p>
        </p:txBody>
      </p:sp>
      <p:graphicFrame>
        <p:nvGraphicFramePr>
          <p:cNvPr id="3" name="Chart 2">
            <a:extLst>
              <a:ext uri="{FF2B5EF4-FFF2-40B4-BE49-F238E27FC236}">
                <a16:creationId xmlns:a16="http://schemas.microsoft.com/office/drawing/2014/main" id="{E616A447-3F1B-4944-A84D-66D75FCB69FB}"/>
              </a:ext>
            </a:extLst>
          </p:cNvPr>
          <p:cNvGraphicFramePr>
            <a:graphicFrameLocks/>
          </p:cNvGraphicFramePr>
          <p:nvPr/>
        </p:nvGraphicFramePr>
        <p:xfrm>
          <a:off x="4502428" y="467208"/>
          <a:ext cx="7225748" cy="5923584"/>
        </p:xfrm>
        <a:graphic>
          <a:graphicData uri="http://schemas.openxmlformats.org/drawingml/2006/chart">
            <c:chart xmlns:c="http://schemas.openxmlformats.org/drawingml/2006/chart" xmlns:r="http://schemas.openxmlformats.org/officeDocument/2006/relationships" r:id="rId2"/>
          </a:graphicData>
        </a:graphic>
      </p:graphicFrame>
      <p:sp>
        <p:nvSpPr>
          <p:cNvPr id="4" name="Speech Bubble: Rectangle with Corners Rounded 3">
            <a:extLst>
              <a:ext uri="{FF2B5EF4-FFF2-40B4-BE49-F238E27FC236}">
                <a16:creationId xmlns:a16="http://schemas.microsoft.com/office/drawing/2014/main" id="{E88BF47D-858B-4EBE-830F-871C32A0D449}"/>
              </a:ext>
            </a:extLst>
          </p:cNvPr>
          <p:cNvSpPr/>
          <p:nvPr/>
        </p:nvSpPr>
        <p:spPr>
          <a:xfrm>
            <a:off x="9191164" y="3638549"/>
            <a:ext cx="2340795" cy="940595"/>
          </a:xfrm>
          <a:prstGeom prst="wedgeRoundRectCallout">
            <a:avLst>
              <a:gd name="adj1" fmla="val -137938"/>
              <a:gd name="adj2" fmla="val 65357"/>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$119 Mil  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$1.149Bil OA remaining</a:t>
            </a:r>
          </a:p>
        </p:txBody>
      </p:sp>
    </p:spTree>
    <p:extLst>
      <p:ext uri="{BB962C8B-B14F-4D97-AF65-F5344CB8AC3E}">
        <p14:creationId xmlns:p14="http://schemas.microsoft.com/office/powerpoint/2010/main" val="17933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EBC6DF-7EE0-4131-95B1-9036B38BFA67}"/>
              </a:ext>
            </a:extLst>
          </p:cNvPr>
          <p:cNvSpPr>
            <a:spLocks noGrp="1"/>
          </p:cNvSpPr>
          <p:nvPr>
            <p:ph type="title"/>
          </p:nvPr>
        </p:nvSpPr>
        <p:spPr>
          <a:xfrm>
            <a:off x="418225" y="808235"/>
            <a:ext cx="3201366"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Obligation Authority Best Management Practices Committee</a:t>
            </a:r>
            <a:br>
              <a:rPr lang="en-US" sz="4000" b="1"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4C0E57DA-9F20-43AC-B0F4-9C0EB8E41FB7}"/>
              </a:ext>
            </a:extLst>
          </p:cNvPr>
          <p:cNvSpPr txBox="1"/>
          <p:nvPr/>
        </p:nvSpPr>
        <p:spPr>
          <a:xfrm>
            <a:off x="3900974" y="649480"/>
            <a:ext cx="8291026" cy="5546047"/>
          </a:xfrm>
          <a:prstGeom prst="rect">
            <a:avLst/>
          </a:prstGeom>
        </p:spPr>
        <p:txBody>
          <a:bodyPr vert="horz" lIns="91440" tIns="45720" rIns="91440" bIns="45720" rtlCol="0" anchor="ctr">
            <a:noAutofit/>
          </a:bodyPr>
          <a:lstStyle/>
          <a:p>
            <a:pPr marL="342900" marR="0" lvl="0" indent="-228600" algn="l" defTabSz="914400" rtl="0" eaLnBrk="1" fontAlgn="auto" latinLnBrk="0" hangingPunct="1">
              <a:lnSpc>
                <a:spcPct val="90000"/>
              </a:lnSpc>
              <a:spcBef>
                <a:spcPts val="0"/>
              </a:spcBef>
              <a:spcAft>
                <a:spcPts val="600"/>
              </a:spcAft>
              <a:buClrTx/>
              <a:buSzPct val="130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OABMPC  - created in Dec 2020</a:t>
            </a:r>
          </a:p>
          <a:p>
            <a:pPr marL="342900" marR="0" lvl="0" indent="-228600" algn="l" defTabSz="914400" rtl="0" eaLnBrk="1" fontAlgn="auto" latinLnBrk="0" hangingPunct="1">
              <a:lnSpc>
                <a:spcPct val="90000"/>
              </a:lnSpc>
              <a:spcBef>
                <a:spcPts val="0"/>
              </a:spcBef>
              <a:spcAft>
                <a:spcPts val="600"/>
              </a:spcAft>
              <a:buClrTx/>
              <a:buSzPct val="130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Caltrans and RTPA representatives</a:t>
            </a:r>
          </a:p>
          <a:p>
            <a:pPr marL="342900" marR="0" lvl="0" indent="-228600" algn="l" defTabSz="914400" rtl="0" eaLnBrk="1" fontAlgn="auto" latinLnBrk="0" hangingPunct="1">
              <a:lnSpc>
                <a:spcPct val="90000"/>
              </a:lnSpc>
              <a:spcBef>
                <a:spcPts val="0"/>
              </a:spcBef>
              <a:spcAft>
                <a:spcPts val="600"/>
              </a:spcAft>
              <a:buClrTx/>
              <a:buSzPct val="130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Meets monthly  to discuss ways to improve  OA management</a:t>
            </a:r>
          </a:p>
          <a:p>
            <a:pPr marL="1028700" marR="0" lvl="1" indent="-45720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Changes to the 2009 OA management policy</a:t>
            </a:r>
          </a:p>
          <a:p>
            <a:pPr marL="1028700" marR="0" lvl="1" indent="-45720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Processes and practices </a:t>
            </a:r>
          </a:p>
          <a:p>
            <a:pPr marL="1028700" marR="0" lvl="1" indent="-45720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Strategize communication</a:t>
            </a:r>
          </a:p>
          <a:p>
            <a:pPr marL="1028700" marR="0" lvl="1" indent="-45720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Improve resources and guidance</a:t>
            </a:r>
          </a:p>
          <a:p>
            <a:pPr marL="1028700" marR="0" lvl="1" indent="-45720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Utilize a 100% of local OA and AR available in a given FFY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84580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F1A8F4C-2E39-4CAF-8CB8-35464E20B8A5}"/>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a:solidFill>
                  <a:srgbClr val="FFFFFF"/>
                </a:solidFill>
                <a:latin typeface="+mj-lt"/>
                <a:ea typeface="+mj-ea"/>
                <a:cs typeface="+mj-cs"/>
              </a:rPr>
              <a:t>TRAINING</a:t>
            </a:r>
          </a:p>
        </p:txBody>
      </p:sp>
      <p:sp>
        <p:nvSpPr>
          <p:cNvPr id="2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D721A0B2-94E7-4F92-BFEB-AD357EB0EC9C}"/>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solidFill>
                  <a:srgbClr val="FEFFFF"/>
                </a:solidFill>
              </a:rPr>
              <a:t>Resident Engineers Academy</a:t>
            </a:r>
          </a:p>
          <a:p>
            <a:pPr marL="285750" indent="-228600">
              <a:lnSpc>
                <a:spcPct val="90000"/>
              </a:lnSpc>
              <a:spcAft>
                <a:spcPts val="600"/>
              </a:spcAft>
              <a:buFont typeface="Arial" panose="020B0604020202020204" pitchFamily="34" charset="0"/>
              <a:buChar char="•"/>
            </a:pPr>
            <a:r>
              <a:rPr lang="en-US" sz="2400" dirty="0">
                <a:solidFill>
                  <a:srgbClr val="FEFFFF"/>
                </a:solidFill>
              </a:rPr>
              <a:t>Federal Aid Series</a:t>
            </a:r>
          </a:p>
          <a:p>
            <a:pPr marL="285750" indent="-228600">
              <a:lnSpc>
                <a:spcPct val="90000"/>
              </a:lnSpc>
              <a:spcAft>
                <a:spcPts val="600"/>
              </a:spcAft>
              <a:buFont typeface="Arial" panose="020B0604020202020204" pitchFamily="34" charset="0"/>
              <a:buChar char="•"/>
            </a:pPr>
            <a:r>
              <a:rPr lang="en-US" sz="2400" dirty="0">
                <a:solidFill>
                  <a:srgbClr val="FEFFFF"/>
                </a:solidFill>
              </a:rPr>
              <a:t>Labor Compliance Training</a:t>
            </a:r>
          </a:p>
          <a:p>
            <a:pPr marL="285750" indent="-228600">
              <a:lnSpc>
                <a:spcPct val="90000"/>
              </a:lnSpc>
              <a:spcAft>
                <a:spcPts val="600"/>
              </a:spcAft>
              <a:buFont typeface="Arial" panose="020B0604020202020204" pitchFamily="34" charset="0"/>
              <a:buChar char="•"/>
            </a:pPr>
            <a:r>
              <a:rPr lang="en-US" sz="2400" dirty="0">
                <a:solidFill>
                  <a:srgbClr val="FEFFFF"/>
                </a:solidFill>
              </a:rPr>
              <a:t>DBE training</a:t>
            </a:r>
          </a:p>
          <a:p>
            <a:pPr marL="285750" indent="-228600">
              <a:lnSpc>
                <a:spcPct val="90000"/>
              </a:lnSpc>
              <a:spcAft>
                <a:spcPts val="600"/>
              </a:spcAft>
              <a:buFont typeface="Arial" panose="020B0604020202020204" pitchFamily="34" charset="0"/>
              <a:buChar char="•"/>
            </a:pPr>
            <a:r>
              <a:rPr lang="en-US" sz="2400" dirty="0">
                <a:solidFill>
                  <a:srgbClr val="FEFFFF"/>
                </a:solidFill>
              </a:rPr>
              <a:t>A&amp;E Contracts </a:t>
            </a:r>
          </a:p>
          <a:p>
            <a:pPr marL="285750" indent="-228600">
              <a:lnSpc>
                <a:spcPct val="90000"/>
              </a:lnSpc>
              <a:spcAft>
                <a:spcPts val="600"/>
              </a:spcAft>
              <a:buFont typeface="Arial" panose="020B0604020202020204" pitchFamily="34" charset="0"/>
              <a:buChar char="•"/>
            </a:pPr>
            <a:r>
              <a:rPr lang="en-US" sz="2400" dirty="0">
                <a:solidFill>
                  <a:srgbClr val="FEFFFF"/>
                </a:solidFill>
              </a:rPr>
              <a:t>UC Berkeley’s Tech Transfer</a:t>
            </a:r>
          </a:p>
          <a:p>
            <a:pPr marL="285750" indent="-228600">
              <a:lnSpc>
                <a:spcPct val="90000"/>
              </a:lnSpc>
              <a:spcAft>
                <a:spcPts val="600"/>
              </a:spcAft>
              <a:buFont typeface="Arial" panose="020B0604020202020204" pitchFamily="34" charset="0"/>
              <a:buChar char="•"/>
            </a:pPr>
            <a:r>
              <a:rPr lang="en-US" sz="2400" dirty="0">
                <a:solidFill>
                  <a:srgbClr val="FEFFFF"/>
                </a:solidFill>
              </a:rPr>
              <a:t>SB1 Workshop</a:t>
            </a:r>
          </a:p>
          <a:p>
            <a:pPr marL="285750" indent="-228600">
              <a:lnSpc>
                <a:spcPct val="90000"/>
              </a:lnSpc>
              <a:spcAft>
                <a:spcPts val="600"/>
              </a:spcAft>
              <a:buFont typeface="Arial" panose="020B0604020202020204" pitchFamily="34" charset="0"/>
              <a:buChar char="•"/>
            </a:pPr>
            <a:r>
              <a:rPr lang="en-US" sz="2400" dirty="0">
                <a:solidFill>
                  <a:srgbClr val="FEFFFF"/>
                </a:solidFill>
              </a:rPr>
              <a:t>Other training: FHWA, AASHTO</a:t>
            </a:r>
          </a:p>
        </p:txBody>
      </p:sp>
      <p:sp>
        <p:nvSpPr>
          <p:cNvPr id="4" name="Title 2">
            <a:extLst>
              <a:ext uri="{FF2B5EF4-FFF2-40B4-BE49-F238E27FC236}">
                <a16:creationId xmlns:a16="http://schemas.microsoft.com/office/drawing/2014/main" id="{FB25493A-B55F-4F50-B1A8-07520AB22A90}"/>
              </a:ext>
            </a:extLst>
          </p:cNvPr>
          <p:cNvSpPr txBox="1">
            <a:spLocks/>
          </p:cNvSpPr>
          <p:nvPr/>
        </p:nvSpPr>
        <p:spPr>
          <a:xfrm>
            <a:off x="4648200" y="537358"/>
            <a:ext cx="2971800" cy="6858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US" sz="2200" dirty="0">
              <a:solidFill>
                <a:srgbClr val="00B050"/>
              </a:solidFill>
            </a:endParaRPr>
          </a:p>
        </p:txBody>
      </p:sp>
    </p:spTree>
    <p:extLst>
      <p:ext uri="{BB962C8B-B14F-4D97-AF65-F5344CB8AC3E}">
        <p14:creationId xmlns:p14="http://schemas.microsoft.com/office/powerpoint/2010/main" val="424419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A1B544-63FE-486C-ACDF-3550C43CE0E9}"/>
              </a:ext>
            </a:extLst>
          </p:cNvPr>
          <p:cNvSpPr>
            <a:spLocks noGrp="1"/>
          </p:cNvSpPr>
          <p:nvPr>
            <p:ph type="title"/>
          </p:nvPr>
        </p:nvSpPr>
        <p:spPr>
          <a:xfrm>
            <a:off x="6545179" y="1472030"/>
            <a:ext cx="3978442" cy="1631950"/>
          </a:xfrm>
        </p:spPr>
        <p:txBody>
          <a:bodyPr anchor="b">
            <a:normAutofit/>
          </a:bodyPr>
          <a:lstStyle/>
          <a:p>
            <a:r>
              <a:rPr lang="en-US" dirty="0"/>
              <a:t>DIRECTION WE ARE HEADED</a:t>
            </a:r>
            <a:endParaRPr lang="en-US"/>
          </a:p>
        </p:txBody>
      </p:sp>
      <p:pic>
        <p:nvPicPr>
          <p:cNvPr id="7" name="Graphic 6" descr="Bullseye">
            <a:extLst>
              <a:ext uri="{FF2B5EF4-FFF2-40B4-BE49-F238E27FC236}">
                <a16:creationId xmlns:a16="http://schemas.microsoft.com/office/drawing/2014/main" id="{22D8B516-4761-40C0-883E-404354C2C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338" y="1422345"/>
            <a:ext cx="4015954" cy="4015954"/>
          </a:xfrm>
          <a:prstGeom prst="rect">
            <a:avLst/>
          </a:prstGeom>
        </p:spPr>
      </p:pic>
      <p:sp>
        <p:nvSpPr>
          <p:cNvPr id="3" name="Content Placeholder 2">
            <a:extLst>
              <a:ext uri="{FF2B5EF4-FFF2-40B4-BE49-F238E27FC236}">
                <a16:creationId xmlns:a16="http://schemas.microsoft.com/office/drawing/2014/main" id="{DFBF0275-3108-4BF7-8F9F-BFB9ED2A218A}"/>
              </a:ext>
            </a:extLst>
          </p:cNvPr>
          <p:cNvSpPr>
            <a:spLocks noGrp="1"/>
          </p:cNvSpPr>
          <p:nvPr>
            <p:ph idx="1"/>
          </p:nvPr>
        </p:nvSpPr>
        <p:spPr>
          <a:xfrm>
            <a:off x="6545179" y="3243151"/>
            <a:ext cx="3978442" cy="2419711"/>
          </a:xfrm>
        </p:spPr>
        <p:txBody>
          <a:bodyPr>
            <a:normAutofit/>
          </a:bodyPr>
          <a:lstStyle/>
          <a:p>
            <a:r>
              <a:rPr lang="en-US" sz="2000" dirty="0"/>
              <a:t>Performance Based </a:t>
            </a:r>
          </a:p>
          <a:p>
            <a:r>
              <a:rPr lang="en-US" sz="2000" dirty="0"/>
              <a:t>Accountability</a:t>
            </a:r>
          </a:p>
          <a:p>
            <a:r>
              <a:rPr lang="en-US" sz="2000" dirty="0"/>
              <a:t>Active monitoring</a:t>
            </a:r>
          </a:p>
          <a:p>
            <a:pPr marL="0" indent="0">
              <a:buNone/>
            </a:pPr>
            <a:endParaRPr lang="en-US" sz="2000" dirty="0"/>
          </a:p>
          <a:p>
            <a:endParaRPr lang="en-US" sz="2000" dirty="0"/>
          </a:p>
        </p:txBody>
      </p:sp>
    </p:spTree>
    <p:extLst>
      <p:ext uri="{BB962C8B-B14F-4D97-AF65-F5344CB8AC3E}">
        <p14:creationId xmlns:p14="http://schemas.microsoft.com/office/powerpoint/2010/main" val="351375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1DF0CF-5A86-4702-A9B7-0CDB72821BB3}"/>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PROGRAM MANAGEMENT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83E9F07-5F30-4BB0-9DCE-A50C524B014A}"/>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Delegated Oversight from FHWA</a:t>
            </a:r>
          </a:p>
          <a:p>
            <a:r>
              <a:rPr lang="en-US" sz="2400" dirty="0">
                <a:solidFill>
                  <a:srgbClr val="FEFFFF"/>
                </a:solidFill>
              </a:rPr>
              <a:t>Developing program for managing projects</a:t>
            </a:r>
          </a:p>
          <a:p>
            <a:r>
              <a:rPr lang="en-US" sz="2400" dirty="0">
                <a:solidFill>
                  <a:srgbClr val="FEFFFF"/>
                </a:solidFill>
              </a:rPr>
              <a:t>Actively monitor activity and deadlines</a:t>
            </a:r>
          </a:p>
          <a:p>
            <a:r>
              <a:rPr lang="en-US" sz="2400" dirty="0">
                <a:solidFill>
                  <a:srgbClr val="FEFFFF"/>
                </a:solidFill>
              </a:rPr>
              <a:t>Define and measure performance for compliance with regulations</a:t>
            </a:r>
          </a:p>
          <a:p>
            <a:pPr lvl="1"/>
            <a:r>
              <a:rPr lang="en-US" dirty="0">
                <a:solidFill>
                  <a:srgbClr val="FEFFFF"/>
                </a:solidFill>
              </a:rPr>
              <a:t>LAPM</a:t>
            </a:r>
          </a:p>
          <a:p>
            <a:pPr lvl="1"/>
            <a:r>
              <a:rPr lang="en-US" dirty="0">
                <a:solidFill>
                  <a:srgbClr val="FEFFFF"/>
                </a:solidFill>
              </a:rPr>
              <a:t>CFR</a:t>
            </a:r>
          </a:p>
          <a:p>
            <a:pPr lvl="1"/>
            <a:r>
              <a:rPr lang="en-US" dirty="0">
                <a:solidFill>
                  <a:srgbClr val="FEFFFF"/>
                </a:solidFill>
              </a:rPr>
              <a:t>Monitoring Tool </a:t>
            </a:r>
          </a:p>
          <a:p>
            <a:pPr lvl="1"/>
            <a:r>
              <a:rPr lang="en-US" dirty="0">
                <a:solidFill>
                  <a:srgbClr val="FEFFFF"/>
                </a:solidFill>
              </a:rPr>
              <a:t>Process Reviews</a:t>
            </a:r>
          </a:p>
          <a:p>
            <a:pPr lvl="1"/>
            <a:endParaRPr lang="en-US" dirty="0">
              <a:solidFill>
                <a:srgbClr val="FEFFFF"/>
              </a:solidFill>
            </a:endParaRPr>
          </a:p>
        </p:txBody>
      </p:sp>
    </p:spTree>
    <p:extLst>
      <p:ext uri="{BB962C8B-B14F-4D97-AF65-F5344CB8AC3E}">
        <p14:creationId xmlns:p14="http://schemas.microsoft.com/office/powerpoint/2010/main" val="371793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2D54765-3392-4380-8CA2-BA865C9A1242}"/>
              </a:ext>
            </a:extLst>
          </p:cNvPr>
          <p:cNvSpPr>
            <a:spLocks noGrp="1"/>
          </p:cNvSpPr>
          <p:nvPr>
            <p:ph type="title"/>
          </p:nvPr>
        </p:nvSpPr>
        <p:spPr>
          <a:xfrm>
            <a:off x="1098468" y="885651"/>
            <a:ext cx="3229803" cy="4624603"/>
          </a:xfrm>
        </p:spPr>
        <p:txBody>
          <a:bodyPr>
            <a:normAutofit/>
          </a:bodyPr>
          <a:lstStyle/>
          <a:p>
            <a:r>
              <a:rPr lang="en-US" sz="3700">
                <a:solidFill>
                  <a:srgbClr val="FFFFFF"/>
                </a:solidFill>
              </a:rPr>
              <a:t>PROJECT MANAGEMENT</a:t>
            </a:r>
          </a:p>
        </p:txBody>
      </p:sp>
      <p:sp>
        <p:nvSpPr>
          <p:cNvPr id="3" name="Content Placeholder 2">
            <a:extLst>
              <a:ext uri="{FF2B5EF4-FFF2-40B4-BE49-F238E27FC236}">
                <a16:creationId xmlns:a16="http://schemas.microsoft.com/office/drawing/2014/main" id="{D513CAA3-5367-4090-80C9-53EC0F662031}"/>
              </a:ext>
            </a:extLst>
          </p:cNvPr>
          <p:cNvSpPr>
            <a:spLocks noGrp="1"/>
          </p:cNvSpPr>
          <p:nvPr>
            <p:ph idx="1"/>
          </p:nvPr>
        </p:nvSpPr>
        <p:spPr>
          <a:xfrm>
            <a:off x="4978708" y="885651"/>
            <a:ext cx="6525220" cy="4616849"/>
          </a:xfrm>
        </p:spPr>
        <p:txBody>
          <a:bodyPr anchor="ctr">
            <a:normAutofit/>
          </a:bodyPr>
          <a:lstStyle/>
          <a:p>
            <a:r>
              <a:rPr lang="en-US" sz="2400" dirty="0"/>
              <a:t>Delegated project management to agencies</a:t>
            </a:r>
          </a:p>
          <a:p>
            <a:r>
              <a:rPr lang="en-US" sz="2400" dirty="0"/>
              <a:t>What happens after the E-76/allocation is submitted?</a:t>
            </a:r>
          </a:p>
          <a:p>
            <a:r>
              <a:rPr lang="en-US" sz="2400" dirty="0"/>
              <a:t>What are the expectations of the funding program?</a:t>
            </a:r>
          </a:p>
          <a:p>
            <a:r>
              <a:rPr lang="en-US" sz="2400" dirty="0"/>
              <a:t>How is the project managed?</a:t>
            </a:r>
          </a:p>
          <a:p>
            <a:r>
              <a:rPr lang="en-US" sz="2400" dirty="0"/>
              <a:t>What tools are available?</a:t>
            </a:r>
          </a:p>
        </p:txBody>
      </p:sp>
    </p:spTree>
    <p:extLst>
      <p:ext uri="{BB962C8B-B14F-4D97-AF65-F5344CB8AC3E}">
        <p14:creationId xmlns:p14="http://schemas.microsoft.com/office/powerpoint/2010/main" val="115596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8CA630F-0707-45D3-B1DE-24AE59796866}"/>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MONITORING TOOL</a:t>
            </a:r>
          </a:p>
        </p:txBody>
      </p:sp>
      <p:sp>
        <p:nvSpPr>
          <p:cNvPr id="3" name="Content Placeholder 2">
            <a:extLst>
              <a:ext uri="{FF2B5EF4-FFF2-40B4-BE49-F238E27FC236}">
                <a16:creationId xmlns:a16="http://schemas.microsoft.com/office/drawing/2014/main" id="{E8B216B2-FAE1-46A8-AFF6-AEED7F8DCFF5}"/>
              </a:ext>
            </a:extLst>
          </p:cNvPr>
          <p:cNvSpPr>
            <a:spLocks noGrp="1"/>
          </p:cNvSpPr>
          <p:nvPr>
            <p:ph idx="1"/>
          </p:nvPr>
        </p:nvSpPr>
        <p:spPr>
          <a:xfrm>
            <a:off x="1987499" y="4810308"/>
            <a:ext cx="9003022" cy="1076551"/>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DEMO</a:t>
            </a:r>
          </a:p>
        </p:txBody>
      </p:sp>
    </p:spTree>
    <p:extLst>
      <p:ext uri="{BB962C8B-B14F-4D97-AF65-F5344CB8AC3E}">
        <p14:creationId xmlns:p14="http://schemas.microsoft.com/office/powerpoint/2010/main" val="231438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1313681-A4D2-4E46-9C9B-471CC9C6AC8E}"/>
              </a:ext>
            </a:extLst>
          </p:cNvPr>
          <p:cNvSpPr>
            <a:spLocks noGrp="1"/>
          </p:cNvSpPr>
          <p:nvPr>
            <p:ph type="title"/>
          </p:nvPr>
        </p:nvSpPr>
        <p:spPr>
          <a:xfrm>
            <a:off x="1322754" y="1522820"/>
            <a:ext cx="2866691" cy="3601914"/>
          </a:xfrm>
        </p:spPr>
        <p:txBody>
          <a:bodyPr anchor="ctr">
            <a:normAutofit/>
          </a:bodyPr>
          <a:lstStyle/>
          <a:p>
            <a:r>
              <a:rPr lang="en-US" dirty="0">
                <a:solidFill>
                  <a:srgbClr val="FFFFFF"/>
                </a:solidFill>
              </a:rPr>
              <a:t>PED ISSUES</a:t>
            </a:r>
          </a:p>
        </p:txBody>
      </p:sp>
      <p:graphicFrame>
        <p:nvGraphicFramePr>
          <p:cNvPr id="12" name="Content Placeholder 2">
            <a:extLst>
              <a:ext uri="{FF2B5EF4-FFF2-40B4-BE49-F238E27FC236}">
                <a16:creationId xmlns:a16="http://schemas.microsoft.com/office/drawing/2014/main" id="{B7AB5285-2FD0-417F-8D4D-5B7AD82F928B}"/>
              </a:ext>
            </a:extLst>
          </p:cNvPr>
          <p:cNvGraphicFramePr>
            <a:graphicFrameLocks noGrp="1"/>
          </p:cNvGraphicFramePr>
          <p:nvPr>
            <p:ph idx="1"/>
            <p:extLst>
              <p:ext uri="{D42A27DB-BD31-4B8C-83A1-F6EECF244321}">
                <p14:modId xmlns:p14="http://schemas.microsoft.com/office/powerpoint/2010/main" val="1034588400"/>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50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00B1DC-EE53-44BE-8732-0CDB24ACE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56" y="1690688"/>
            <a:ext cx="8430802" cy="2248214"/>
          </a:xfrm>
          <a:prstGeom prst="rect">
            <a:avLst/>
          </a:prstGeom>
        </p:spPr>
      </p:pic>
      <p:sp>
        <p:nvSpPr>
          <p:cNvPr id="5" name="Rectangle: Rounded Corners 4">
            <a:extLst>
              <a:ext uri="{FF2B5EF4-FFF2-40B4-BE49-F238E27FC236}">
                <a16:creationId xmlns:a16="http://schemas.microsoft.com/office/drawing/2014/main" id="{436553FD-90A0-4992-8D6A-11EE26634A35}"/>
              </a:ext>
            </a:extLst>
          </p:cNvPr>
          <p:cNvSpPr/>
          <p:nvPr/>
        </p:nvSpPr>
        <p:spPr>
          <a:xfrm>
            <a:off x="661200" y="3412222"/>
            <a:ext cx="4930748" cy="629816"/>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diagram&#10;&#10;Description automatically generated">
            <a:extLst>
              <a:ext uri="{FF2B5EF4-FFF2-40B4-BE49-F238E27FC236}">
                <a16:creationId xmlns:a16="http://schemas.microsoft.com/office/drawing/2014/main" id="{D6625874-BCB7-4DFF-BA34-C437686E5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24" y="697814"/>
            <a:ext cx="10609976" cy="5709728"/>
          </a:xfrm>
          <a:prstGeom prst="rect">
            <a:avLst/>
          </a:prstGeom>
        </p:spPr>
      </p:pic>
      <p:sp>
        <p:nvSpPr>
          <p:cNvPr id="10" name="Rectangle: Rounded Corners 9">
            <a:extLst>
              <a:ext uri="{FF2B5EF4-FFF2-40B4-BE49-F238E27FC236}">
                <a16:creationId xmlns:a16="http://schemas.microsoft.com/office/drawing/2014/main" id="{A44003D7-D630-4DC6-8830-3425515F7A2A}"/>
              </a:ext>
            </a:extLst>
          </p:cNvPr>
          <p:cNvSpPr/>
          <p:nvPr/>
        </p:nvSpPr>
        <p:spPr>
          <a:xfrm>
            <a:off x="3684226" y="786388"/>
            <a:ext cx="625642" cy="562115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B2B7866-D87E-4022-BFA7-755E81C42DE4}"/>
              </a:ext>
            </a:extLst>
          </p:cNvPr>
          <p:cNvSpPr>
            <a:spLocks noGrp="1"/>
          </p:cNvSpPr>
          <p:nvPr>
            <p:ph type="title"/>
          </p:nvPr>
        </p:nvSpPr>
        <p:spPr>
          <a:xfrm>
            <a:off x="838200" y="95002"/>
            <a:ext cx="10515600" cy="460763"/>
          </a:xfrm>
          <a:solidFill>
            <a:schemeClr val="accent1"/>
          </a:solidFill>
        </p:spPr>
        <p:txBody>
          <a:bodyPr>
            <a:normAutofit fontScale="90000"/>
          </a:bodyPr>
          <a:lstStyle/>
          <a:p>
            <a:pPr algn="ctr"/>
            <a:r>
              <a:rPr lang="en-US" dirty="0">
                <a:solidFill>
                  <a:schemeClr val="bg1"/>
                </a:solidFill>
              </a:rPr>
              <a:t>EXISTING REPORTS - PED</a:t>
            </a:r>
          </a:p>
        </p:txBody>
      </p:sp>
    </p:spTree>
    <p:extLst>
      <p:ext uri="{BB962C8B-B14F-4D97-AF65-F5344CB8AC3E}">
        <p14:creationId xmlns:p14="http://schemas.microsoft.com/office/powerpoint/2010/main" val="19911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545179" y="1472030"/>
            <a:ext cx="3978442" cy="1631950"/>
          </a:xfrm>
        </p:spPr>
        <p:txBody>
          <a:bodyPr anchor="b">
            <a:normAutofit/>
          </a:bodyPr>
          <a:lstStyle/>
          <a:p>
            <a:r>
              <a:rPr lang="en-US" sz="3700" dirty="0"/>
              <a:t>Tips to Avoid Project End Date Ineligibility</a:t>
            </a:r>
          </a:p>
        </p:txBody>
      </p:sp>
      <p:pic>
        <p:nvPicPr>
          <p:cNvPr id="7" name="Graphic 6" descr="Work Item Bug">
            <a:extLst>
              <a:ext uri="{FF2B5EF4-FFF2-40B4-BE49-F238E27FC236}">
                <a16:creationId xmlns:a16="http://schemas.microsoft.com/office/drawing/2014/main" id="{E7B7A667-743A-44D7-9052-029B5EF7B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338" y="1422345"/>
            <a:ext cx="4015954" cy="4015954"/>
          </a:xfrm>
          <a:prstGeom prst="rect">
            <a:avLst/>
          </a:prstGeom>
        </p:spPr>
      </p:pic>
      <p:sp>
        <p:nvSpPr>
          <p:cNvPr id="83" name="Content Placeholder 2"/>
          <p:cNvSpPr>
            <a:spLocks noGrp="1"/>
          </p:cNvSpPr>
          <p:nvPr>
            <p:ph idx="1"/>
          </p:nvPr>
        </p:nvSpPr>
        <p:spPr>
          <a:xfrm>
            <a:off x="6545179" y="3243151"/>
            <a:ext cx="3978442" cy="2419711"/>
          </a:xfrm>
        </p:spPr>
        <p:txBody>
          <a:bodyPr>
            <a:normAutofit/>
          </a:bodyPr>
          <a:lstStyle/>
          <a:p>
            <a:pPr marL="342900" indent="-342900"/>
            <a:r>
              <a:rPr lang="en-US" sz="1600"/>
              <a:t>Extend PED prior to expiration</a:t>
            </a:r>
          </a:p>
          <a:p>
            <a:pPr marL="342900" indent="-342900"/>
            <a:r>
              <a:rPr lang="en-US" sz="1600"/>
              <a:t>Review PED report</a:t>
            </a:r>
          </a:p>
          <a:p>
            <a:pPr marL="342900" indent="-342900"/>
            <a:r>
              <a:rPr lang="en-US" sz="1600"/>
              <a:t>Request extension ASAP after realizing on PED list</a:t>
            </a:r>
          </a:p>
          <a:p>
            <a:pPr marL="342900" indent="-342900"/>
            <a:r>
              <a:rPr lang="en-US" sz="1600"/>
              <a:t>Time between expired PED and extension is not eligible for reimbursement</a:t>
            </a:r>
          </a:p>
          <a:p>
            <a:pPr marL="342900" indent="-342900"/>
            <a:r>
              <a:rPr lang="en-US" sz="1600"/>
              <a:t>Close projects within 120 days</a:t>
            </a:r>
          </a:p>
        </p:txBody>
      </p:sp>
    </p:spTree>
    <p:extLst>
      <p:ext uri="{BB962C8B-B14F-4D97-AF65-F5344CB8AC3E}">
        <p14:creationId xmlns:p14="http://schemas.microsoft.com/office/powerpoint/2010/main" val="129323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71723A-CF26-4534-89C4-B73C60B66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9570B8-A1F0-45BA-881E-728CB053E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4F8715-86BE-45B6-95A5-47A5FACAB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 name="Rectangle 64">
              <a:extLst>
                <a:ext uri="{FF2B5EF4-FFF2-40B4-BE49-F238E27FC236}">
                  <a16:creationId xmlns:a16="http://schemas.microsoft.com/office/drawing/2014/main" id="{F53C0DC6-9E0C-47D2-9CE9-9A4FC1A3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57EB1DDD-E4DC-4CB4-8E6A-8069F209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D37EC1E-6F49-43C8-BC65-C83C08D44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630BC77E-4582-4B1B-9056-2C72A3BA7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29D9F05-3A76-43E9-AA73-4C9FEF491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C2DF832-A01F-4B6C-AF36-7501ADB7F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204DE4B-5C31-4C29-B566-B5DD6280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9BB2C49-3420-4E8C-9E85-FCEE9D6FF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B62A775-8103-4588-AD2E-AFE76FE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170052E-88FF-42A1-8C38-E3906782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FAFBB55-A237-4BB8-9BC1-70E51E18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C5D358B-9A84-4167-BD06-5F3DCEAFE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7C1323A-4221-4D82-A549-EE210916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9875FCB-4062-40DC-86BA-A06DEDC92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30" name="Rectangle 66">
              <a:extLst>
                <a:ext uri="{FF2B5EF4-FFF2-40B4-BE49-F238E27FC236}">
                  <a16:creationId xmlns:a16="http://schemas.microsoft.com/office/drawing/2014/main" id="{CDFE6C0F-76BC-4390-BE1F-0D100E6A9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A03DCAF-28BC-4C75-AAC8-3D24138F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E4326A3-E595-4557-A87D-EA78DB38A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45EA5AA-19B5-4C4E-99D4-F9847FB2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63EB629-FEE8-4662-9F27-76F299145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D273A8-ED79-4555-BFED-FA9F9F12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E225BB3-C045-41BE-A15F-9A2FAB43A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45525061-377C-40FC-87DF-64E3842CF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E8D29BA-785E-424B-94AB-89AB5D39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3078D929-B46E-49AE-95C5-D4BBE6BFE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77B5E15-2C9C-4FB7-974B-01C262A26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4B517E8C-6C9D-46E1-96CD-611528E2C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ED2E15D0-AA66-4B2D-B1A9-F44A8D306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88F7A7DC-183F-485F-A061-7453D840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A599CFFF-CBF8-4ED4-BEDB-DD80C81A8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5CEE3A6C-4284-48D1-992C-1033F50A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7BF1A0E7-B888-43E9-852B-97580051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8A9FA87B-B5E9-4A39-9352-4143089B0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9BBA7400-FDF0-43F1-BDF5-57E40391A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90AD8D6-D86A-4BE6-86BF-0BB15781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DB38E2D-2456-4806-A150-8BDD9301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05770D8D-8011-4C1B-AA14-BA547FFEE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E81412CA-9C13-4F2A-BEE1-DE91E0670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E1CDFDFD-F13E-432E-84AB-C0EB3DA5C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799E44C7-E20F-4283-AF6A-2BE5B86BA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E73F4DE8-DBEF-4FFC-B54A-C39FA544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917661E-0C97-400D-A42A-0F3045F7F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20CC855-DE3E-485A-BD52-88D340DB4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4938349-96F0-4152-BF8C-FA191AD3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2172AF58-4C9C-46AF-8E0D-800A7F95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4D85ED2-47A8-44FF-89FB-FC7708B42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696D64A3-6A52-4B47-A935-EF12E4912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F687E52-1FE3-47E2-A4D6-1CBF0C16B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40FF26C2-38CE-45FB-A241-8FC0FA655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EFA29703-DADB-4E5C-90BB-6254388F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30C11F2B-8504-4DF3-BA15-D65DE1441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6E7789C0-583F-4A84-ABC6-419BD211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27D16600-921D-4C0E-BF80-706E929CD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C0426924-77B5-43B5-9564-FF40B12D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8A7D0EA-C364-441A-B50F-4CFC1A1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9C19BC70-2FF1-408E-9A75-96CA601F4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6EE374-34C8-437A-809D-1D24804BAF44}"/>
              </a:ext>
            </a:extLst>
          </p:cNvPr>
          <p:cNvSpPr>
            <a:spLocks noGrp="1"/>
          </p:cNvSpPr>
          <p:nvPr>
            <p:ph type="title"/>
          </p:nvPr>
        </p:nvSpPr>
        <p:spPr>
          <a:xfrm>
            <a:off x="1141965" y="1321743"/>
            <a:ext cx="3787482" cy="4277890"/>
          </a:xfrm>
        </p:spPr>
        <p:txBody>
          <a:bodyPr anchor="ctr">
            <a:normAutofit/>
          </a:bodyPr>
          <a:lstStyle/>
          <a:p>
            <a:r>
              <a:rPr lang="en-US" sz="4800" dirty="0">
                <a:solidFill>
                  <a:srgbClr val="FFFFFF"/>
                </a:solidFill>
              </a:rPr>
              <a:t>HOT TOPICS</a:t>
            </a:r>
          </a:p>
        </p:txBody>
      </p:sp>
      <p:graphicFrame>
        <p:nvGraphicFramePr>
          <p:cNvPr id="5" name="Content Placeholder 2">
            <a:extLst>
              <a:ext uri="{FF2B5EF4-FFF2-40B4-BE49-F238E27FC236}">
                <a16:creationId xmlns:a16="http://schemas.microsoft.com/office/drawing/2014/main" id="{420D443B-10B1-4091-B010-25F226323236}"/>
              </a:ext>
            </a:extLst>
          </p:cNvPr>
          <p:cNvGraphicFramePr>
            <a:graphicFrameLocks noGrp="1"/>
          </p:cNvGraphicFramePr>
          <p:nvPr>
            <p:ph idx="1"/>
            <p:extLst>
              <p:ext uri="{D42A27DB-BD31-4B8C-83A1-F6EECF244321}">
                <p14:modId xmlns:p14="http://schemas.microsoft.com/office/powerpoint/2010/main" val="1392432023"/>
              </p:ext>
            </p:extLst>
          </p:nvPr>
        </p:nvGraphicFramePr>
        <p:xfrm>
          <a:off x="6035039" y="926649"/>
          <a:ext cx="5574597" cy="505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2" name="Group 71">
            <a:extLst>
              <a:ext uri="{FF2B5EF4-FFF2-40B4-BE49-F238E27FC236}">
                <a16:creationId xmlns:a16="http://schemas.microsoft.com/office/drawing/2014/main" id="{F94E9460-8FDC-44DD-97A7-EC6B23CA3312}"/>
              </a:ext>
            </a:extLst>
          </p:cNvPr>
          <p:cNvGrpSpPr/>
          <p:nvPr/>
        </p:nvGrpSpPr>
        <p:grpSpPr>
          <a:xfrm>
            <a:off x="8896199" y="1405285"/>
            <a:ext cx="1969980" cy="1969980"/>
            <a:chOff x="2863066" y="479867"/>
            <a:chExt cx="1969980" cy="1969980"/>
          </a:xfrm>
        </p:grpSpPr>
        <p:sp>
          <p:nvSpPr>
            <p:cNvPr id="73" name="Rectangle: Rounded Corners 72">
              <a:extLst>
                <a:ext uri="{FF2B5EF4-FFF2-40B4-BE49-F238E27FC236}">
                  <a16:creationId xmlns:a16="http://schemas.microsoft.com/office/drawing/2014/main" id="{152A01AC-C7DF-4679-9E1B-C9FE53BD658A}"/>
                </a:ext>
              </a:extLst>
            </p:cNvPr>
            <p:cNvSpPr/>
            <p:nvPr/>
          </p:nvSpPr>
          <p:spPr>
            <a:xfrm>
              <a:off x="2863066" y="479867"/>
              <a:ext cx="1969980" cy="1969980"/>
            </a:xfrm>
            <a:prstGeom prst="roundRect">
              <a:avLst/>
            </a:pr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74" name="Rectangle: Rounded Corners 4">
              <a:extLst>
                <a:ext uri="{FF2B5EF4-FFF2-40B4-BE49-F238E27FC236}">
                  <a16:creationId xmlns:a16="http://schemas.microsoft.com/office/drawing/2014/main" id="{08612998-DFA2-4373-94C7-EFF24E8319ED}"/>
                </a:ext>
              </a:extLst>
            </p:cNvPr>
            <p:cNvSpPr txBox="1"/>
            <p:nvPr/>
          </p:nvSpPr>
          <p:spPr>
            <a:xfrm>
              <a:off x="2959232" y="576033"/>
              <a:ext cx="1777648" cy="1777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Inactives</a:t>
              </a:r>
              <a:r>
                <a:rPr lang="en-US" sz="2300" kern="1200" dirty="0"/>
                <a:t>/</a:t>
              </a:r>
            </a:p>
            <a:p>
              <a:pPr marL="0" lvl="0" indent="0" algn="ctr" defTabSz="1022350">
                <a:lnSpc>
                  <a:spcPct val="90000"/>
                </a:lnSpc>
                <a:spcBef>
                  <a:spcPct val="0"/>
                </a:spcBef>
                <a:spcAft>
                  <a:spcPct val="35000"/>
                </a:spcAft>
                <a:buNone/>
              </a:pPr>
              <a:r>
                <a:rPr lang="en-US" sz="2300" kern="1200" dirty="0"/>
                <a:t>PE&gt;10</a:t>
              </a:r>
            </a:p>
          </p:txBody>
        </p:sp>
      </p:grpSp>
    </p:spTree>
    <p:extLst>
      <p:ext uri="{BB962C8B-B14F-4D97-AF65-F5344CB8AC3E}">
        <p14:creationId xmlns:p14="http://schemas.microsoft.com/office/powerpoint/2010/main" val="13977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E6BDED-594C-41C2-8980-AC67BAA69241}"/>
              </a:ext>
            </a:extLst>
          </p:cNvPr>
          <p:cNvPicPr>
            <a:picLocks noChangeAspect="1"/>
          </p:cNvPicPr>
          <p:nvPr/>
        </p:nvPicPr>
        <p:blipFill>
          <a:blip r:embed="rId2"/>
          <a:stretch>
            <a:fillRect/>
          </a:stretch>
        </p:blipFill>
        <p:spPr>
          <a:xfrm>
            <a:off x="418602" y="747424"/>
            <a:ext cx="4605785" cy="6110575"/>
          </a:xfrm>
          <a:prstGeom prst="rect">
            <a:avLst/>
          </a:prstGeom>
        </p:spPr>
      </p:pic>
      <p:sp>
        <p:nvSpPr>
          <p:cNvPr id="12" name="Rectangle: Rounded Corners 11">
            <a:extLst>
              <a:ext uri="{FF2B5EF4-FFF2-40B4-BE49-F238E27FC236}">
                <a16:creationId xmlns:a16="http://schemas.microsoft.com/office/drawing/2014/main" id="{9F6AC1B9-F72B-4F59-A171-27996A58064C}"/>
              </a:ext>
            </a:extLst>
          </p:cNvPr>
          <p:cNvSpPr/>
          <p:nvPr/>
        </p:nvSpPr>
        <p:spPr>
          <a:xfrm>
            <a:off x="2582338" y="4578964"/>
            <a:ext cx="2114790" cy="2081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2DADD-823F-4E97-A77B-0FAB2C068E34}"/>
              </a:ext>
            </a:extLst>
          </p:cNvPr>
          <p:cNvSpPr txBox="1"/>
          <p:nvPr/>
        </p:nvSpPr>
        <p:spPr>
          <a:xfrm>
            <a:off x="0" y="85774"/>
            <a:ext cx="12192000" cy="984885"/>
          </a:xfrm>
          <a:prstGeom prst="rect">
            <a:avLst/>
          </a:prstGeom>
          <a:solidFill>
            <a:schemeClr val="accent1"/>
          </a:solidFill>
        </p:spPr>
        <p:txBody>
          <a:bodyPr wrap="square" rtlCol="0">
            <a:spAutoFit/>
          </a:bodyPr>
          <a:lstStyle/>
          <a:p>
            <a:pPr algn="ctr"/>
            <a:r>
              <a:rPr lang="en-US" sz="4000" dirty="0">
                <a:solidFill>
                  <a:schemeClr val="bg1"/>
                </a:solidFill>
              </a:rPr>
              <a:t>DLA WEBSITE</a:t>
            </a:r>
          </a:p>
          <a:p>
            <a:pPr lvl="1" algn="ctr"/>
            <a:r>
              <a:rPr lang="en-US" dirty="0">
                <a:hlinkClick r:id="rId3">
                  <a:extLst>
                    <a:ext uri="{A12FA001-AC4F-418D-AE19-62706E023703}">
                      <ahyp:hlinkClr xmlns:ahyp="http://schemas.microsoft.com/office/drawing/2018/hyperlinkcolor" val="tx"/>
                    </a:ext>
                  </a:extLst>
                </a:hlinkClick>
              </a:rPr>
              <a:t>https://dot.ca.gov/programs/local-assistance/</a:t>
            </a:r>
            <a:endParaRPr lang="en-US" dirty="0"/>
          </a:p>
        </p:txBody>
      </p:sp>
      <p:pic>
        <p:nvPicPr>
          <p:cNvPr id="11" name="Picture 10" descr="Timeline&#10;&#10;Description automatically generated">
            <a:extLst>
              <a:ext uri="{FF2B5EF4-FFF2-40B4-BE49-F238E27FC236}">
                <a16:creationId xmlns:a16="http://schemas.microsoft.com/office/drawing/2014/main" id="{C66F83E4-8C29-4644-8944-B4C60CA0F059}"/>
              </a:ext>
            </a:extLst>
          </p:cNvPr>
          <p:cNvPicPr>
            <a:picLocks noChangeAspect="1"/>
          </p:cNvPicPr>
          <p:nvPr/>
        </p:nvPicPr>
        <p:blipFill>
          <a:blip r:embed="rId4"/>
          <a:stretch>
            <a:fillRect/>
          </a:stretch>
        </p:blipFill>
        <p:spPr>
          <a:xfrm>
            <a:off x="2459963" y="1289034"/>
            <a:ext cx="7628193" cy="5323603"/>
          </a:xfrm>
          <a:prstGeom prst="rect">
            <a:avLst/>
          </a:prstGeom>
        </p:spPr>
      </p:pic>
      <p:sp>
        <p:nvSpPr>
          <p:cNvPr id="2" name="Rectangle 1">
            <a:extLst>
              <a:ext uri="{FF2B5EF4-FFF2-40B4-BE49-F238E27FC236}">
                <a16:creationId xmlns:a16="http://schemas.microsoft.com/office/drawing/2014/main" id="{54997535-6A3A-4E42-949E-9F5B95F984D7}"/>
              </a:ext>
            </a:extLst>
          </p:cNvPr>
          <p:cNvSpPr/>
          <p:nvPr/>
        </p:nvSpPr>
        <p:spPr>
          <a:xfrm>
            <a:off x="3185962" y="5197642"/>
            <a:ext cx="1838425" cy="375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6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37EC486D-C629-4DB9-8C79-0D4E2925D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14" y="1379359"/>
            <a:ext cx="11023572" cy="4874010"/>
          </a:xfrm>
          <a:prstGeom prst="rect">
            <a:avLst/>
          </a:prstGeom>
        </p:spPr>
      </p:pic>
      <p:pic>
        <p:nvPicPr>
          <p:cNvPr id="8" name="Picture 7" descr="Text&#10;&#10;Description automatically generated">
            <a:extLst>
              <a:ext uri="{FF2B5EF4-FFF2-40B4-BE49-F238E27FC236}">
                <a16:creationId xmlns:a16="http://schemas.microsoft.com/office/drawing/2014/main" id="{CF3F7E93-E29C-4A64-BB56-5FB852F12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14" y="989245"/>
            <a:ext cx="6802239" cy="4879510"/>
          </a:xfrm>
          <a:prstGeom prst="rect">
            <a:avLst/>
          </a:prstGeom>
        </p:spPr>
      </p:pic>
      <p:sp>
        <p:nvSpPr>
          <p:cNvPr id="9" name="Title 1">
            <a:extLst>
              <a:ext uri="{FF2B5EF4-FFF2-40B4-BE49-F238E27FC236}">
                <a16:creationId xmlns:a16="http://schemas.microsoft.com/office/drawing/2014/main" id="{D7815C4B-564D-4B24-8B74-1974BA42A6C8}"/>
              </a:ext>
            </a:extLst>
          </p:cNvPr>
          <p:cNvSpPr>
            <a:spLocks noGrp="1"/>
          </p:cNvSpPr>
          <p:nvPr>
            <p:ph type="title"/>
          </p:nvPr>
        </p:nvSpPr>
        <p:spPr>
          <a:xfrm>
            <a:off x="838200" y="83127"/>
            <a:ext cx="10515600" cy="607053"/>
          </a:xfrm>
          <a:solidFill>
            <a:schemeClr val="accent1"/>
          </a:solidFill>
        </p:spPr>
        <p:txBody>
          <a:bodyPr>
            <a:normAutofit fontScale="90000"/>
          </a:bodyPr>
          <a:lstStyle/>
          <a:p>
            <a:pPr algn="ctr"/>
            <a:r>
              <a:rPr lang="en-US" dirty="0">
                <a:solidFill>
                  <a:schemeClr val="bg1"/>
                </a:solidFill>
              </a:rPr>
              <a:t>EXISTING REPORTS - INACTIVES</a:t>
            </a:r>
          </a:p>
        </p:txBody>
      </p:sp>
      <p:sp>
        <p:nvSpPr>
          <p:cNvPr id="2" name="Rectangle 1">
            <a:extLst>
              <a:ext uri="{FF2B5EF4-FFF2-40B4-BE49-F238E27FC236}">
                <a16:creationId xmlns:a16="http://schemas.microsoft.com/office/drawing/2014/main" id="{3D9A5CCC-AA09-4763-9D33-F088120C578E}"/>
              </a:ext>
            </a:extLst>
          </p:cNvPr>
          <p:cNvSpPr/>
          <p:nvPr/>
        </p:nvSpPr>
        <p:spPr>
          <a:xfrm>
            <a:off x="548591" y="4689905"/>
            <a:ext cx="3185353" cy="41987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1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815C4B-564D-4B24-8B74-1974BA42A6C8}"/>
              </a:ext>
            </a:extLst>
          </p:cNvPr>
          <p:cNvSpPr>
            <a:spLocks noGrp="1"/>
          </p:cNvSpPr>
          <p:nvPr>
            <p:ph type="title"/>
          </p:nvPr>
        </p:nvSpPr>
        <p:spPr>
          <a:xfrm>
            <a:off x="838200" y="83127"/>
            <a:ext cx="10515600" cy="607053"/>
          </a:xfrm>
          <a:solidFill>
            <a:schemeClr val="accent1"/>
          </a:solidFill>
        </p:spPr>
        <p:txBody>
          <a:bodyPr>
            <a:normAutofit fontScale="90000"/>
          </a:bodyPr>
          <a:lstStyle/>
          <a:p>
            <a:pPr algn="ctr"/>
            <a:r>
              <a:rPr lang="en-US" dirty="0">
                <a:solidFill>
                  <a:schemeClr val="bg1"/>
                </a:solidFill>
              </a:rPr>
              <a:t>INACTIVE PROJECTS &gt; 24 MONTHS</a:t>
            </a:r>
          </a:p>
        </p:txBody>
      </p:sp>
      <p:pic>
        <p:nvPicPr>
          <p:cNvPr id="7" name="Picture 6">
            <a:extLst>
              <a:ext uri="{FF2B5EF4-FFF2-40B4-BE49-F238E27FC236}">
                <a16:creationId xmlns:a16="http://schemas.microsoft.com/office/drawing/2014/main" id="{88D25A28-5E82-46FD-B5E8-B8683B01E9A7}"/>
              </a:ext>
            </a:extLst>
          </p:cNvPr>
          <p:cNvPicPr>
            <a:picLocks noChangeAspect="1"/>
          </p:cNvPicPr>
          <p:nvPr/>
        </p:nvPicPr>
        <p:blipFill rotWithShape="1">
          <a:blip r:embed="rId2">
            <a:extLst>
              <a:ext uri="{28A0092B-C50C-407E-A947-70E740481C1C}">
                <a14:useLocalDpi xmlns:a14="http://schemas.microsoft.com/office/drawing/2010/main" val="0"/>
              </a:ext>
            </a:extLst>
          </a:blip>
          <a:srcRect l="1742" r="-996"/>
          <a:stretch/>
        </p:blipFill>
        <p:spPr>
          <a:xfrm>
            <a:off x="15240" y="2463277"/>
            <a:ext cx="12161520" cy="1389902"/>
          </a:xfrm>
          <a:prstGeom prst="rect">
            <a:avLst/>
          </a:prstGeom>
        </p:spPr>
      </p:pic>
      <p:sp>
        <p:nvSpPr>
          <p:cNvPr id="5" name="Rectangle 4">
            <a:extLst>
              <a:ext uri="{FF2B5EF4-FFF2-40B4-BE49-F238E27FC236}">
                <a16:creationId xmlns:a16="http://schemas.microsoft.com/office/drawing/2014/main" id="{11B7FF18-B0F1-453D-946A-87E7A920368A}"/>
              </a:ext>
            </a:extLst>
          </p:cNvPr>
          <p:cNvSpPr/>
          <p:nvPr/>
        </p:nvSpPr>
        <p:spPr>
          <a:xfrm>
            <a:off x="4292082" y="2360645"/>
            <a:ext cx="541175" cy="149271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3A087-6867-4113-9DC3-56C8AB5B632C}"/>
              </a:ext>
            </a:extLst>
          </p:cNvPr>
          <p:cNvSpPr/>
          <p:nvPr/>
        </p:nvSpPr>
        <p:spPr>
          <a:xfrm>
            <a:off x="5396204" y="2360644"/>
            <a:ext cx="771331" cy="149271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5E601-D052-4504-86F3-B53CA86269AF}"/>
              </a:ext>
            </a:extLst>
          </p:cNvPr>
          <p:cNvSpPr/>
          <p:nvPr/>
        </p:nvSpPr>
        <p:spPr>
          <a:xfrm>
            <a:off x="7763070" y="2374554"/>
            <a:ext cx="771330" cy="14927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C0E897-507B-4444-808A-DE013D6E586B}"/>
              </a:ext>
            </a:extLst>
          </p:cNvPr>
          <p:cNvSpPr/>
          <p:nvPr/>
        </p:nvSpPr>
        <p:spPr>
          <a:xfrm>
            <a:off x="8599715" y="2374554"/>
            <a:ext cx="945501" cy="14927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37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1134</Words>
  <Application>Microsoft Office PowerPoint</Application>
  <PresentationFormat>Widescreen</PresentationFormat>
  <Paragraphs>174</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Rounded MT Bold</vt:lpstr>
      <vt:lpstr>Calibri</vt:lpstr>
      <vt:lpstr>Calibri Light</vt:lpstr>
      <vt:lpstr>Courier New</vt:lpstr>
      <vt:lpstr>Wingdings</vt:lpstr>
      <vt:lpstr>Office Theme</vt:lpstr>
      <vt:lpstr> OFFICE OF PROJECT IMPLEMENTATION  Sujaya Kalainesan – South Office Felicia Haslem – North Office</vt:lpstr>
      <vt:lpstr>HOT TOPICS</vt:lpstr>
      <vt:lpstr>PED ISSUES</vt:lpstr>
      <vt:lpstr>EXISTING REPORTS - PED</vt:lpstr>
      <vt:lpstr>Tips to Avoid Project End Date Ineligibility</vt:lpstr>
      <vt:lpstr>HOT TOPICS</vt:lpstr>
      <vt:lpstr>PowerPoint Presentation</vt:lpstr>
      <vt:lpstr>EXISTING REPORTS - INACTIVES</vt:lpstr>
      <vt:lpstr>INACTIVE PROJECTS &gt; 24 MONTHS</vt:lpstr>
      <vt:lpstr>MASTER AGREEMENT </vt:lpstr>
      <vt:lpstr>Tips to Avoid the Inactive List</vt:lpstr>
      <vt:lpstr>PE OVER 10</vt:lpstr>
      <vt:lpstr>PE &gt; 10</vt:lpstr>
      <vt:lpstr>HOT TOPICS</vt:lpstr>
      <vt:lpstr>FINANCE LETTER</vt:lpstr>
      <vt:lpstr>REVERSION DATE AND CWA</vt:lpstr>
      <vt:lpstr>BUDGET AUTHORITY REPLENISHMENT (BAR)</vt:lpstr>
      <vt:lpstr>HOT TOPICS</vt:lpstr>
      <vt:lpstr>OBLIGATIONAL AUTHORITY (OA) MANGEMENT</vt:lpstr>
      <vt:lpstr>PowerPoint Presentation</vt:lpstr>
      <vt:lpstr>Summary of Past 3 YR OA/AR utilization</vt:lpstr>
      <vt:lpstr>OA Utilization and Trend</vt:lpstr>
      <vt:lpstr>Obligation Authority Best Management Practices Committee </vt:lpstr>
      <vt:lpstr>TRAINING</vt:lpstr>
      <vt:lpstr>DIRECTION WE ARE HEADED</vt:lpstr>
      <vt:lpstr>PROGRAM MANAGEMENT</vt:lpstr>
      <vt:lpstr>PROJECT MANAGEMENT</vt:lpstr>
      <vt:lpstr>MONITORING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PROJECT IMPLEMENTATION  Sujaya Kalainesan – South Office Felicia Haslem – North Office</dc:title>
  <dc:creator>Haslem, Felicia K@DOT</dc:creator>
  <cp:lastModifiedBy>Haslem, Felicia K@DOT</cp:lastModifiedBy>
  <cp:revision>8</cp:revision>
  <dcterms:created xsi:type="dcterms:W3CDTF">2021-02-04T19:11:07Z</dcterms:created>
  <dcterms:modified xsi:type="dcterms:W3CDTF">2021-02-04T21:15:15Z</dcterms:modified>
</cp:coreProperties>
</file>