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684" r:id="rId3"/>
    <p:sldId id="688" r:id="rId4"/>
    <p:sldId id="678" r:id="rId5"/>
    <p:sldId id="679" r:id="rId6"/>
    <p:sldId id="683" r:id="rId7"/>
    <p:sldId id="297" r:id="rId8"/>
    <p:sldId id="676" r:id="rId9"/>
    <p:sldId id="697" r:id="rId10"/>
    <p:sldId id="675" r:id="rId11"/>
    <p:sldId id="355" r:id="rId12"/>
    <p:sldId id="698" r:id="rId13"/>
    <p:sldId id="699" r:id="rId14"/>
    <p:sldId id="300" r:id="rId15"/>
    <p:sldId id="309" r:id="rId16"/>
    <p:sldId id="257" r:id="rId17"/>
    <p:sldId id="700" r:id="rId18"/>
    <p:sldId id="686" r:id="rId19"/>
    <p:sldId id="689" r:id="rId20"/>
    <p:sldId id="690" r:id="rId21"/>
    <p:sldId id="694" r:id="rId22"/>
    <p:sldId id="695" r:id="rId23"/>
    <p:sldId id="691" r:id="rId24"/>
    <p:sldId id="687" r:id="rId25"/>
    <p:sldId id="258" r:id="rId26"/>
    <p:sldId id="299" r:id="rId27"/>
    <p:sldId id="298" r:id="rId28"/>
    <p:sldId id="68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t.dot.ca.gov\DFSHQ\DLA\Impl%20shared\Impl_South\OA_AR_Management\Copy%20of%20Monthly%20Local%20OA%20Utilization%20Trends%20December%202020%20-%20All%20OA%20100%25.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US" sz="2000" b="1">
                <a:solidFill>
                  <a:schemeClr val="tx1"/>
                </a:solidFill>
              </a:rPr>
              <a:t>Monthly Local OA Utilization </a:t>
            </a:r>
          </a:p>
          <a:p>
            <a:pPr>
              <a:defRPr sz="2000" b="1">
                <a:solidFill>
                  <a:schemeClr val="tx1"/>
                </a:solidFill>
              </a:defRPr>
            </a:pPr>
            <a:r>
              <a:rPr lang="en-US" sz="2000" b="1">
                <a:solidFill>
                  <a:schemeClr val="tx1"/>
                </a:solidFill>
              </a:rPr>
              <a:t>(based</a:t>
            </a:r>
            <a:r>
              <a:rPr lang="en-US" sz="2000" b="1" baseline="0">
                <a:solidFill>
                  <a:schemeClr val="tx1"/>
                </a:solidFill>
              </a:rPr>
              <a:t> on 100% delivered)</a:t>
            </a:r>
            <a:endParaRPr lang="en-US" sz="2000" b="1">
              <a:solidFill>
                <a:schemeClr val="tx1"/>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'OA Data'!$A$3</c:f>
              <c:strCache>
                <c:ptCount val="1"/>
                <c:pt idx="0">
                  <c:v>FFY 17/18</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'OA Data'!$B$2:$M$2</c:f>
              <c:strCache>
                <c:ptCount val="12"/>
                <c:pt idx="0">
                  <c:v>October</c:v>
                </c:pt>
                <c:pt idx="1">
                  <c:v>November</c:v>
                </c:pt>
                <c:pt idx="2">
                  <c:v>December</c:v>
                </c:pt>
                <c:pt idx="3">
                  <c:v>January</c:v>
                </c:pt>
                <c:pt idx="4">
                  <c:v>February</c:v>
                </c:pt>
                <c:pt idx="5">
                  <c:v>March</c:v>
                </c:pt>
                <c:pt idx="6">
                  <c:v>April</c:v>
                </c:pt>
                <c:pt idx="7">
                  <c:v>May</c:v>
                </c:pt>
                <c:pt idx="8">
                  <c:v>June</c:v>
                </c:pt>
                <c:pt idx="9">
                  <c:v>July</c:v>
                </c:pt>
                <c:pt idx="10">
                  <c:v>August</c:v>
                </c:pt>
                <c:pt idx="11">
                  <c:v>September</c:v>
                </c:pt>
              </c:strCache>
            </c:strRef>
          </c:cat>
          <c:val>
            <c:numRef>
              <c:f>'OA Data'!$B$3:$M$3</c:f>
              <c:numCache>
                <c:formatCode>0.0%</c:formatCode>
                <c:ptCount val="12"/>
                <c:pt idx="0">
                  <c:v>2.5000000000000001E-2</c:v>
                </c:pt>
                <c:pt idx="1">
                  <c:v>9.7000000000000003E-2</c:v>
                </c:pt>
                <c:pt idx="2">
                  <c:v>0.159</c:v>
                </c:pt>
                <c:pt idx="3">
                  <c:v>0.20699999999999999</c:v>
                </c:pt>
                <c:pt idx="4">
                  <c:v>0.29199999999999998</c:v>
                </c:pt>
                <c:pt idx="5">
                  <c:v>0.378</c:v>
                </c:pt>
                <c:pt idx="6">
                  <c:v>0.51300000000000001</c:v>
                </c:pt>
                <c:pt idx="7">
                  <c:v>0.72099999999999997</c:v>
                </c:pt>
                <c:pt idx="8">
                  <c:v>0.75900000000000001</c:v>
                </c:pt>
                <c:pt idx="9">
                  <c:v>0.88400000000000001</c:v>
                </c:pt>
                <c:pt idx="10">
                  <c:v>0.93200000000000005</c:v>
                </c:pt>
                <c:pt idx="11">
                  <c:v>1</c:v>
                </c:pt>
              </c:numCache>
            </c:numRef>
          </c:val>
          <c:smooth val="0"/>
          <c:extLst>
            <c:ext xmlns:c16="http://schemas.microsoft.com/office/drawing/2014/chart" uri="{C3380CC4-5D6E-409C-BE32-E72D297353CC}">
              <c16:uniqueId val="{00000000-BB9D-46DE-973C-C825CD345CB5}"/>
            </c:ext>
          </c:extLst>
        </c:ser>
        <c:ser>
          <c:idx val="1"/>
          <c:order val="1"/>
          <c:tx>
            <c:strRef>
              <c:f>'OA Data'!$A$4</c:f>
              <c:strCache>
                <c:ptCount val="1"/>
                <c:pt idx="0">
                  <c:v>FFY 18/19</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'OA Data'!$B$2:$M$2</c:f>
              <c:strCache>
                <c:ptCount val="12"/>
                <c:pt idx="0">
                  <c:v>October</c:v>
                </c:pt>
                <c:pt idx="1">
                  <c:v>November</c:v>
                </c:pt>
                <c:pt idx="2">
                  <c:v>December</c:v>
                </c:pt>
                <c:pt idx="3">
                  <c:v>January</c:v>
                </c:pt>
                <c:pt idx="4">
                  <c:v>February</c:v>
                </c:pt>
                <c:pt idx="5">
                  <c:v>March</c:v>
                </c:pt>
                <c:pt idx="6">
                  <c:v>April</c:v>
                </c:pt>
                <c:pt idx="7">
                  <c:v>May</c:v>
                </c:pt>
                <c:pt idx="8">
                  <c:v>June</c:v>
                </c:pt>
                <c:pt idx="9">
                  <c:v>July</c:v>
                </c:pt>
                <c:pt idx="10">
                  <c:v>August</c:v>
                </c:pt>
                <c:pt idx="11">
                  <c:v>September</c:v>
                </c:pt>
              </c:strCache>
            </c:strRef>
          </c:cat>
          <c:val>
            <c:numRef>
              <c:f>'OA Data'!$B$4:$M$4</c:f>
              <c:numCache>
                <c:formatCode>0.0%</c:formatCode>
                <c:ptCount val="12"/>
                <c:pt idx="0">
                  <c:v>0</c:v>
                </c:pt>
                <c:pt idx="1">
                  <c:v>3.3000000000000002E-2</c:v>
                </c:pt>
                <c:pt idx="2">
                  <c:v>0.112</c:v>
                </c:pt>
                <c:pt idx="3">
                  <c:v>0.16200000000000001</c:v>
                </c:pt>
                <c:pt idx="4">
                  <c:v>0.19600000000000001</c:v>
                </c:pt>
                <c:pt idx="5">
                  <c:v>0.23699999999999999</c:v>
                </c:pt>
                <c:pt idx="6">
                  <c:v>0.57199999999999995</c:v>
                </c:pt>
                <c:pt idx="7">
                  <c:v>0.69499999999999995</c:v>
                </c:pt>
                <c:pt idx="8">
                  <c:v>0.88</c:v>
                </c:pt>
                <c:pt idx="9">
                  <c:v>0.96199999999999997</c:v>
                </c:pt>
                <c:pt idx="10">
                  <c:v>0.99099999999999999</c:v>
                </c:pt>
                <c:pt idx="11">
                  <c:v>1</c:v>
                </c:pt>
              </c:numCache>
            </c:numRef>
          </c:val>
          <c:smooth val="0"/>
          <c:extLst>
            <c:ext xmlns:c16="http://schemas.microsoft.com/office/drawing/2014/chart" uri="{C3380CC4-5D6E-409C-BE32-E72D297353CC}">
              <c16:uniqueId val="{00000001-BB9D-46DE-973C-C825CD345CB5}"/>
            </c:ext>
          </c:extLst>
        </c:ser>
        <c:ser>
          <c:idx val="2"/>
          <c:order val="2"/>
          <c:tx>
            <c:strRef>
              <c:f>'OA Data'!$A$5</c:f>
              <c:strCache>
                <c:ptCount val="1"/>
                <c:pt idx="0">
                  <c:v>FFY 19/20</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'OA Data'!$B$2:$M$2</c:f>
              <c:strCache>
                <c:ptCount val="12"/>
                <c:pt idx="0">
                  <c:v>October</c:v>
                </c:pt>
                <c:pt idx="1">
                  <c:v>November</c:v>
                </c:pt>
                <c:pt idx="2">
                  <c:v>December</c:v>
                </c:pt>
                <c:pt idx="3">
                  <c:v>January</c:v>
                </c:pt>
                <c:pt idx="4">
                  <c:v>February</c:v>
                </c:pt>
                <c:pt idx="5">
                  <c:v>March</c:v>
                </c:pt>
                <c:pt idx="6">
                  <c:v>April</c:v>
                </c:pt>
                <c:pt idx="7">
                  <c:v>May</c:v>
                </c:pt>
                <c:pt idx="8">
                  <c:v>June</c:v>
                </c:pt>
                <c:pt idx="9">
                  <c:v>July</c:v>
                </c:pt>
                <c:pt idx="10">
                  <c:v>August</c:v>
                </c:pt>
                <c:pt idx="11">
                  <c:v>September</c:v>
                </c:pt>
              </c:strCache>
            </c:strRef>
          </c:cat>
          <c:val>
            <c:numRef>
              <c:f>'OA Data'!$B$5:$M$5</c:f>
              <c:numCache>
                <c:formatCode>0.0%</c:formatCode>
                <c:ptCount val="12"/>
                <c:pt idx="0">
                  <c:v>2.7E-2</c:v>
                </c:pt>
                <c:pt idx="1">
                  <c:v>9.8000000000000004E-2</c:v>
                </c:pt>
                <c:pt idx="2">
                  <c:v>0.193</c:v>
                </c:pt>
                <c:pt idx="3">
                  <c:v>0.316</c:v>
                </c:pt>
                <c:pt idx="4">
                  <c:v>0.39500000000000002</c:v>
                </c:pt>
                <c:pt idx="5">
                  <c:v>0.66800000000000004</c:v>
                </c:pt>
                <c:pt idx="6">
                  <c:v>0.70299999999999996</c:v>
                </c:pt>
                <c:pt idx="7">
                  <c:v>0.82699999999999996</c:v>
                </c:pt>
                <c:pt idx="8">
                  <c:v>0.91700000000000004</c:v>
                </c:pt>
                <c:pt idx="9">
                  <c:v>0.94399999999999995</c:v>
                </c:pt>
                <c:pt idx="10">
                  <c:v>0.99099999999999999</c:v>
                </c:pt>
                <c:pt idx="11">
                  <c:v>1</c:v>
                </c:pt>
              </c:numCache>
            </c:numRef>
          </c:val>
          <c:smooth val="0"/>
          <c:extLst>
            <c:ext xmlns:c16="http://schemas.microsoft.com/office/drawing/2014/chart" uri="{C3380CC4-5D6E-409C-BE32-E72D297353CC}">
              <c16:uniqueId val="{00000002-BB9D-46DE-973C-C825CD345CB5}"/>
            </c:ext>
          </c:extLst>
        </c:ser>
        <c:ser>
          <c:idx val="3"/>
          <c:order val="3"/>
          <c:tx>
            <c:strRef>
              <c:f>'OA Data'!$A$6</c:f>
              <c:strCache>
                <c:ptCount val="1"/>
                <c:pt idx="0">
                  <c:v>FFY 20/21</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'OA Data'!$B$2:$M$2</c:f>
              <c:strCache>
                <c:ptCount val="12"/>
                <c:pt idx="0">
                  <c:v>October</c:v>
                </c:pt>
                <c:pt idx="1">
                  <c:v>November</c:v>
                </c:pt>
                <c:pt idx="2">
                  <c:v>December</c:v>
                </c:pt>
                <c:pt idx="3">
                  <c:v>January</c:v>
                </c:pt>
                <c:pt idx="4">
                  <c:v>February</c:v>
                </c:pt>
                <c:pt idx="5">
                  <c:v>March</c:v>
                </c:pt>
                <c:pt idx="6">
                  <c:v>April</c:v>
                </c:pt>
                <c:pt idx="7">
                  <c:v>May</c:v>
                </c:pt>
                <c:pt idx="8">
                  <c:v>June</c:v>
                </c:pt>
                <c:pt idx="9">
                  <c:v>July</c:v>
                </c:pt>
                <c:pt idx="10">
                  <c:v>August</c:v>
                </c:pt>
                <c:pt idx="11">
                  <c:v>September</c:v>
                </c:pt>
              </c:strCache>
            </c:strRef>
          </c:cat>
          <c:val>
            <c:numRef>
              <c:f>'OA Data'!$B$6:$M$6</c:f>
              <c:numCache>
                <c:formatCode>0.0%</c:formatCode>
                <c:ptCount val="12"/>
                <c:pt idx="0">
                  <c:v>0</c:v>
                </c:pt>
                <c:pt idx="1">
                  <c:v>8.0000000000000002E-3</c:v>
                </c:pt>
                <c:pt idx="2">
                  <c:v>4.9000000000000002E-2</c:v>
                </c:pt>
              </c:numCache>
            </c:numRef>
          </c:val>
          <c:smooth val="0"/>
          <c:extLst>
            <c:ext xmlns:c16="http://schemas.microsoft.com/office/drawing/2014/chart" uri="{C3380CC4-5D6E-409C-BE32-E72D297353CC}">
              <c16:uniqueId val="{00000003-BB9D-46DE-973C-C825CD345CB5}"/>
            </c:ext>
          </c:extLst>
        </c:ser>
        <c:dLbls>
          <c:showLegendKey val="0"/>
          <c:showVal val="0"/>
          <c:showCatName val="0"/>
          <c:showSerName val="0"/>
          <c:showPercent val="0"/>
          <c:showBubbleSize val="0"/>
        </c:dLbls>
        <c:marker val="1"/>
        <c:smooth val="0"/>
        <c:axId val="719626024"/>
        <c:axId val="719626352"/>
      </c:lineChart>
      <c:catAx>
        <c:axId val="719626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719626352"/>
        <c:crosses val="autoZero"/>
        <c:auto val="1"/>
        <c:lblAlgn val="ctr"/>
        <c:lblOffset val="100"/>
        <c:noMultiLvlLbl val="0"/>
      </c:catAx>
      <c:valAx>
        <c:axId val="7196263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71962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95D106-C7A7-4E81-9E6A-E40A0E9C3DCE}" type="doc">
      <dgm:prSet loTypeId="urn:microsoft.com/office/officeart/2005/8/layout/matrix3" loCatId="matrix" qsTypeId="urn:microsoft.com/office/officeart/2005/8/quickstyle/simple1" qsCatId="simple" csTypeId="urn:microsoft.com/office/officeart/2005/8/colors/colorful2" csCatId="colorful" phldr="1"/>
      <dgm:spPr/>
      <dgm:t>
        <a:bodyPr/>
        <a:lstStyle/>
        <a:p>
          <a:endParaRPr lang="en-US"/>
        </a:p>
      </dgm:t>
    </dgm:pt>
    <dgm:pt modelId="{2BE35168-6E73-472B-BDAB-13B6FB676EF7}">
      <dgm:prSet/>
      <dgm:spPr/>
      <dgm:t>
        <a:bodyPr/>
        <a:lstStyle/>
        <a:p>
          <a:r>
            <a:rPr lang="en-US" dirty="0"/>
            <a:t>FL Dates</a:t>
          </a:r>
        </a:p>
      </dgm:t>
    </dgm:pt>
    <dgm:pt modelId="{6B59000C-714E-4B26-9CEF-885E52050BDA}" type="parTrans" cxnId="{3109574B-8A31-4A1C-9A39-F00608862944}">
      <dgm:prSet/>
      <dgm:spPr/>
      <dgm:t>
        <a:bodyPr/>
        <a:lstStyle/>
        <a:p>
          <a:endParaRPr lang="en-US"/>
        </a:p>
      </dgm:t>
    </dgm:pt>
    <dgm:pt modelId="{0CD10177-4C38-44EF-9223-AEB8AE795E7C}" type="sibTrans" cxnId="{3109574B-8A31-4A1C-9A39-F00608862944}">
      <dgm:prSet/>
      <dgm:spPr/>
      <dgm:t>
        <a:bodyPr/>
        <a:lstStyle/>
        <a:p>
          <a:endParaRPr lang="en-US"/>
        </a:p>
      </dgm:t>
    </dgm:pt>
    <dgm:pt modelId="{BF070DEE-58EB-4DCD-9D93-B3E579BEA003}">
      <dgm:prSet/>
      <dgm:spPr/>
      <dgm:t>
        <a:bodyPr/>
        <a:lstStyle/>
        <a:p>
          <a:r>
            <a:rPr lang="en-US" dirty="0" err="1"/>
            <a:t>Inactives</a:t>
          </a:r>
          <a:endParaRPr lang="en-US" dirty="0"/>
        </a:p>
      </dgm:t>
    </dgm:pt>
    <dgm:pt modelId="{09CDC973-5971-4786-B14D-C61652DCD13D}" type="parTrans" cxnId="{0EC8C574-8B70-4767-BA3E-ED4684644AD8}">
      <dgm:prSet/>
      <dgm:spPr/>
      <dgm:t>
        <a:bodyPr/>
        <a:lstStyle/>
        <a:p>
          <a:endParaRPr lang="en-US"/>
        </a:p>
      </dgm:t>
    </dgm:pt>
    <dgm:pt modelId="{2EC5C3F9-78A9-4173-82B9-118A509B7C5D}" type="sibTrans" cxnId="{0EC8C574-8B70-4767-BA3E-ED4684644AD8}">
      <dgm:prSet/>
      <dgm:spPr/>
      <dgm:t>
        <a:bodyPr/>
        <a:lstStyle/>
        <a:p>
          <a:endParaRPr lang="en-US"/>
        </a:p>
      </dgm:t>
    </dgm:pt>
    <dgm:pt modelId="{62DBA99B-0541-4DBE-A8E5-A446CE128ABD}">
      <dgm:prSet/>
      <dgm:spPr/>
      <dgm:t>
        <a:bodyPr/>
        <a:lstStyle/>
        <a:p>
          <a:r>
            <a:rPr lang="en-US" dirty="0"/>
            <a:t>PED</a:t>
          </a:r>
        </a:p>
      </dgm:t>
    </dgm:pt>
    <dgm:pt modelId="{77AC53CF-33BE-46D3-BD30-D5808759007D}" type="parTrans" cxnId="{288EC806-B2CE-42B1-927F-5879717268FA}">
      <dgm:prSet/>
      <dgm:spPr/>
      <dgm:t>
        <a:bodyPr/>
        <a:lstStyle/>
        <a:p>
          <a:endParaRPr lang="en-US"/>
        </a:p>
      </dgm:t>
    </dgm:pt>
    <dgm:pt modelId="{ED60D690-8959-46C7-B07A-76AFBE959B61}" type="sibTrans" cxnId="{288EC806-B2CE-42B1-927F-5879717268FA}">
      <dgm:prSet/>
      <dgm:spPr/>
      <dgm:t>
        <a:bodyPr/>
        <a:lstStyle/>
        <a:p>
          <a:endParaRPr lang="en-US"/>
        </a:p>
      </dgm:t>
    </dgm:pt>
    <dgm:pt modelId="{F01CD477-7DCA-49FD-85BF-BCAF253F9238}">
      <dgm:prSet/>
      <dgm:spPr/>
      <dgm:t>
        <a:bodyPr/>
        <a:lstStyle/>
        <a:p>
          <a:r>
            <a:rPr lang="en-US"/>
            <a:t>OA Management</a:t>
          </a:r>
        </a:p>
      </dgm:t>
    </dgm:pt>
    <dgm:pt modelId="{5D53A7D8-6BE7-4206-9AD4-B53D1DE588BD}" type="parTrans" cxnId="{1E926757-D120-4373-BEB7-C2F25AFF661B}">
      <dgm:prSet/>
      <dgm:spPr/>
      <dgm:t>
        <a:bodyPr/>
        <a:lstStyle/>
        <a:p>
          <a:endParaRPr lang="en-US"/>
        </a:p>
      </dgm:t>
    </dgm:pt>
    <dgm:pt modelId="{7362E06C-D106-4012-A717-D32BB111922D}" type="sibTrans" cxnId="{1E926757-D120-4373-BEB7-C2F25AFF661B}">
      <dgm:prSet/>
      <dgm:spPr/>
      <dgm:t>
        <a:bodyPr/>
        <a:lstStyle/>
        <a:p>
          <a:endParaRPr lang="en-US"/>
        </a:p>
      </dgm:t>
    </dgm:pt>
    <dgm:pt modelId="{FC2EB806-1A57-41E9-8547-FA701042E34E}" type="pres">
      <dgm:prSet presAssocID="{EA95D106-C7A7-4E81-9E6A-E40A0E9C3DCE}" presName="matrix" presStyleCnt="0">
        <dgm:presLayoutVars>
          <dgm:chMax val="1"/>
          <dgm:dir/>
          <dgm:resizeHandles val="exact"/>
        </dgm:presLayoutVars>
      </dgm:prSet>
      <dgm:spPr/>
    </dgm:pt>
    <dgm:pt modelId="{B97D3758-614B-411A-B46D-DAB9375931EE}" type="pres">
      <dgm:prSet presAssocID="{EA95D106-C7A7-4E81-9E6A-E40A0E9C3DCE}" presName="diamond" presStyleLbl="bgShp" presStyleIdx="0" presStyleCnt="1"/>
      <dgm:spPr/>
    </dgm:pt>
    <dgm:pt modelId="{84849639-D2CC-4C79-9E77-09EBB3CC2EE3}" type="pres">
      <dgm:prSet presAssocID="{EA95D106-C7A7-4E81-9E6A-E40A0E9C3DCE}" presName="quad1" presStyleLbl="node1" presStyleIdx="0" presStyleCnt="4" custLinFactY="9562" custLinFactNeighborX="505" custLinFactNeighborY="100000">
        <dgm:presLayoutVars>
          <dgm:chMax val="0"/>
          <dgm:chPref val="0"/>
          <dgm:bulletEnabled val="1"/>
        </dgm:presLayoutVars>
      </dgm:prSet>
      <dgm:spPr/>
    </dgm:pt>
    <dgm:pt modelId="{0032FFB2-7F4E-4EEB-AB32-FEB684155C3B}" type="pres">
      <dgm:prSet presAssocID="{EA95D106-C7A7-4E81-9E6A-E40A0E9C3DCE}" presName="quad2" presStyleLbl="node1" presStyleIdx="1" presStyleCnt="4">
        <dgm:presLayoutVars>
          <dgm:chMax val="0"/>
          <dgm:chPref val="0"/>
          <dgm:bulletEnabled val="1"/>
        </dgm:presLayoutVars>
      </dgm:prSet>
      <dgm:spPr/>
    </dgm:pt>
    <dgm:pt modelId="{67246AEA-4341-45C4-9D81-4BB5F036690A}" type="pres">
      <dgm:prSet presAssocID="{EA95D106-C7A7-4E81-9E6A-E40A0E9C3DCE}" presName="quad3" presStyleLbl="node1" presStyleIdx="2" presStyleCnt="4" custLinFactY="-7755" custLinFactNeighborX="2714" custLinFactNeighborY="-100000">
        <dgm:presLayoutVars>
          <dgm:chMax val="0"/>
          <dgm:chPref val="0"/>
          <dgm:bulletEnabled val="1"/>
        </dgm:presLayoutVars>
      </dgm:prSet>
      <dgm:spPr/>
    </dgm:pt>
    <dgm:pt modelId="{C8F30450-8AC3-42FC-97CC-A857F49AB3D7}" type="pres">
      <dgm:prSet presAssocID="{EA95D106-C7A7-4E81-9E6A-E40A0E9C3DCE}" presName="quad4" presStyleLbl="node1" presStyleIdx="3" presStyleCnt="4">
        <dgm:presLayoutVars>
          <dgm:chMax val="0"/>
          <dgm:chPref val="0"/>
          <dgm:bulletEnabled val="1"/>
        </dgm:presLayoutVars>
      </dgm:prSet>
      <dgm:spPr/>
    </dgm:pt>
  </dgm:ptLst>
  <dgm:cxnLst>
    <dgm:cxn modelId="{288EC806-B2CE-42B1-927F-5879717268FA}" srcId="{EA95D106-C7A7-4E81-9E6A-E40A0E9C3DCE}" destId="{62DBA99B-0541-4DBE-A8E5-A446CE128ABD}" srcOrd="2" destOrd="0" parTransId="{77AC53CF-33BE-46D3-BD30-D5808759007D}" sibTransId="{ED60D690-8959-46C7-B07A-76AFBE959B61}"/>
    <dgm:cxn modelId="{B495DF38-45D4-4F89-AB6E-2DED3C5BB61D}" type="presOf" srcId="{62DBA99B-0541-4DBE-A8E5-A446CE128ABD}" destId="{67246AEA-4341-45C4-9D81-4BB5F036690A}" srcOrd="0" destOrd="0" presId="urn:microsoft.com/office/officeart/2005/8/layout/matrix3"/>
    <dgm:cxn modelId="{3109574B-8A31-4A1C-9A39-F00608862944}" srcId="{EA95D106-C7A7-4E81-9E6A-E40A0E9C3DCE}" destId="{2BE35168-6E73-472B-BDAB-13B6FB676EF7}" srcOrd="0" destOrd="0" parTransId="{6B59000C-714E-4B26-9CEF-885E52050BDA}" sibTransId="{0CD10177-4C38-44EF-9223-AEB8AE795E7C}"/>
    <dgm:cxn modelId="{0EC8C574-8B70-4767-BA3E-ED4684644AD8}" srcId="{EA95D106-C7A7-4E81-9E6A-E40A0E9C3DCE}" destId="{BF070DEE-58EB-4DCD-9D93-B3E579BEA003}" srcOrd="1" destOrd="0" parTransId="{09CDC973-5971-4786-B14D-C61652DCD13D}" sibTransId="{2EC5C3F9-78A9-4173-82B9-118A509B7C5D}"/>
    <dgm:cxn modelId="{1E926757-D120-4373-BEB7-C2F25AFF661B}" srcId="{EA95D106-C7A7-4E81-9E6A-E40A0E9C3DCE}" destId="{F01CD477-7DCA-49FD-85BF-BCAF253F9238}" srcOrd="3" destOrd="0" parTransId="{5D53A7D8-6BE7-4206-9AD4-B53D1DE588BD}" sibTransId="{7362E06C-D106-4012-A717-D32BB111922D}"/>
    <dgm:cxn modelId="{E596BF8D-117D-473F-8B1B-76AC431461DF}" type="presOf" srcId="{2BE35168-6E73-472B-BDAB-13B6FB676EF7}" destId="{84849639-D2CC-4C79-9E77-09EBB3CC2EE3}" srcOrd="0" destOrd="0" presId="urn:microsoft.com/office/officeart/2005/8/layout/matrix3"/>
    <dgm:cxn modelId="{C90E7ECD-E14E-443F-B9E1-FE58613F1566}" type="presOf" srcId="{BF070DEE-58EB-4DCD-9D93-B3E579BEA003}" destId="{0032FFB2-7F4E-4EEB-AB32-FEB684155C3B}" srcOrd="0" destOrd="0" presId="urn:microsoft.com/office/officeart/2005/8/layout/matrix3"/>
    <dgm:cxn modelId="{9A94F1DC-7949-45EA-8BAF-2E24E83316C9}" type="presOf" srcId="{F01CD477-7DCA-49FD-85BF-BCAF253F9238}" destId="{C8F30450-8AC3-42FC-97CC-A857F49AB3D7}" srcOrd="0" destOrd="0" presId="urn:microsoft.com/office/officeart/2005/8/layout/matrix3"/>
    <dgm:cxn modelId="{A699D6E6-F7A6-4E1B-A000-5F2D99F1619A}" type="presOf" srcId="{EA95D106-C7A7-4E81-9E6A-E40A0E9C3DCE}" destId="{FC2EB806-1A57-41E9-8547-FA701042E34E}" srcOrd="0" destOrd="0" presId="urn:microsoft.com/office/officeart/2005/8/layout/matrix3"/>
    <dgm:cxn modelId="{A4BE1A48-8D83-4613-8B9A-003D931243BB}" type="presParOf" srcId="{FC2EB806-1A57-41E9-8547-FA701042E34E}" destId="{B97D3758-614B-411A-B46D-DAB9375931EE}" srcOrd="0" destOrd="0" presId="urn:microsoft.com/office/officeart/2005/8/layout/matrix3"/>
    <dgm:cxn modelId="{F657AC65-E28B-4DA8-8AEB-ED15E8830472}" type="presParOf" srcId="{FC2EB806-1A57-41E9-8547-FA701042E34E}" destId="{84849639-D2CC-4C79-9E77-09EBB3CC2EE3}" srcOrd="1" destOrd="0" presId="urn:microsoft.com/office/officeart/2005/8/layout/matrix3"/>
    <dgm:cxn modelId="{2EAD2E03-D5E7-4E7F-A2B2-439CA26064BB}" type="presParOf" srcId="{FC2EB806-1A57-41E9-8547-FA701042E34E}" destId="{0032FFB2-7F4E-4EEB-AB32-FEB684155C3B}" srcOrd="2" destOrd="0" presId="urn:microsoft.com/office/officeart/2005/8/layout/matrix3"/>
    <dgm:cxn modelId="{EE2F1A43-342C-41EE-86D6-C9025D064A4C}" type="presParOf" srcId="{FC2EB806-1A57-41E9-8547-FA701042E34E}" destId="{67246AEA-4341-45C4-9D81-4BB5F036690A}" srcOrd="3" destOrd="0" presId="urn:microsoft.com/office/officeart/2005/8/layout/matrix3"/>
    <dgm:cxn modelId="{1F17C374-E1C3-4524-8BCB-065C4B2BF5F1}" type="presParOf" srcId="{FC2EB806-1A57-41E9-8547-FA701042E34E}" destId="{C8F30450-8AC3-42FC-97CC-A857F49AB3D7}"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DA4479-37B4-41FC-ACD9-B0D9E2271E2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1C9BA4A8-359A-4E6F-953C-36C87EFC4E64}">
      <dgm:prSet/>
      <dgm:spPr/>
      <dgm:t>
        <a:bodyPr/>
        <a:lstStyle/>
        <a:p>
          <a:pPr algn="ctr"/>
          <a:r>
            <a:rPr lang="en-US" dirty="0"/>
            <a:t>Roughly 400 projects are past their Project End date (PED)</a:t>
          </a:r>
        </a:p>
      </dgm:t>
    </dgm:pt>
    <dgm:pt modelId="{D87A79DC-2343-474E-B9B1-56D1CE5CBE95}" type="parTrans" cxnId="{659D3651-B17D-4CA6-A6DA-C5631C636226}">
      <dgm:prSet/>
      <dgm:spPr/>
      <dgm:t>
        <a:bodyPr/>
        <a:lstStyle/>
        <a:p>
          <a:endParaRPr lang="en-US"/>
        </a:p>
      </dgm:t>
    </dgm:pt>
    <dgm:pt modelId="{3EA65D34-272B-4C14-8248-656556524AB0}" type="sibTrans" cxnId="{659D3651-B17D-4CA6-A6DA-C5631C636226}">
      <dgm:prSet/>
      <dgm:spPr/>
      <dgm:t>
        <a:bodyPr/>
        <a:lstStyle/>
        <a:p>
          <a:endParaRPr lang="en-US"/>
        </a:p>
      </dgm:t>
    </dgm:pt>
    <dgm:pt modelId="{10A95B2F-3D36-46EC-8960-0FFDC09AA209}">
      <dgm:prSet/>
      <dgm:spPr/>
      <dgm:t>
        <a:bodyPr/>
        <a:lstStyle/>
        <a:p>
          <a:r>
            <a:rPr lang="en-US" dirty="0">
              <a:solidFill>
                <a:srgbClr val="FF0000"/>
              </a:solidFill>
            </a:rPr>
            <a:t>Work done after the PED is not reimbursable</a:t>
          </a:r>
        </a:p>
      </dgm:t>
    </dgm:pt>
    <dgm:pt modelId="{D0932BC6-21AA-431D-BFE1-C9F3A5E8C149}" type="parTrans" cxnId="{B02CEFFC-9CD8-48D9-8737-321027BA9DB0}">
      <dgm:prSet/>
      <dgm:spPr/>
      <dgm:t>
        <a:bodyPr/>
        <a:lstStyle/>
        <a:p>
          <a:endParaRPr lang="en-US"/>
        </a:p>
      </dgm:t>
    </dgm:pt>
    <dgm:pt modelId="{1A923C36-404E-403E-89B4-895078C4A4D8}" type="sibTrans" cxnId="{B02CEFFC-9CD8-48D9-8737-321027BA9DB0}">
      <dgm:prSet/>
      <dgm:spPr/>
      <dgm:t>
        <a:bodyPr/>
        <a:lstStyle/>
        <a:p>
          <a:endParaRPr lang="en-US"/>
        </a:p>
      </dgm:t>
    </dgm:pt>
    <dgm:pt modelId="{CB34D222-C383-4562-9AEF-C2B62EA28333}">
      <dgm:prSet/>
      <dgm:spPr/>
      <dgm:t>
        <a:bodyPr/>
        <a:lstStyle/>
        <a:p>
          <a:pPr algn="ctr"/>
          <a:r>
            <a:rPr lang="en-US" dirty="0"/>
            <a:t>Look-ahead report shows many, many projects are in jeopardy</a:t>
          </a:r>
        </a:p>
      </dgm:t>
    </dgm:pt>
    <dgm:pt modelId="{CE7A5114-5D1C-4AF9-A22C-0AF505747EC6}" type="parTrans" cxnId="{ADF4A884-9425-409D-BE83-EAF53D2147E4}">
      <dgm:prSet/>
      <dgm:spPr/>
      <dgm:t>
        <a:bodyPr/>
        <a:lstStyle/>
        <a:p>
          <a:endParaRPr lang="en-US"/>
        </a:p>
      </dgm:t>
    </dgm:pt>
    <dgm:pt modelId="{09348D91-59B0-4E9D-BDC7-2143902686B8}" type="sibTrans" cxnId="{ADF4A884-9425-409D-BE83-EAF53D2147E4}">
      <dgm:prSet/>
      <dgm:spPr/>
      <dgm:t>
        <a:bodyPr/>
        <a:lstStyle/>
        <a:p>
          <a:endParaRPr lang="en-US"/>
        </a:p>
      </dgm:t>
    </dgm:pt>
    <dgm:pt modelId="{8F0A8A32-A2F8-47C7-ABA8-4393E47632D1}">
      <dgm:prSet/>
      <dgm:spPr/>
      <dgm:t>
        <a:bodyPr/>
        <a:lstStyle/>
        <a:p>
          <a:r>
            <a:rPr lang="en-US" dirty="0">
              <a:solidFill>
                <a:srgbClr val="FF0000"/>
              </a:solidFill>
            </a:rPr>
            <a:t>These projects need their PED extended ASAP!</a:t>
          </a:r>
        </a:p>
      </dgm:t>
    </dgm:pt>
    <dgm:pt modelId="{F6C0873F-CD05-4BAA-A62E-EC99A2B26643}" type="parTrans" cxnId="{764E4D73-A5D8-411A-8768-6E790B470F1B}">
      <dgm:prSet/>
      <dgm:spPr/>
      <dgm:t>
        <a:bodyPr/>
        <a:lstStyle/>
        <a:p>
          <a:endParaRPr lang="en-US"/>
        </a:p>
      </dgm:t>
    </dgm:pt>
    <dgm:pt modelId="{79D9A9EC-035F-45A7-BCD6-43F35CAE558D}" type="sibTrans" cxnId="{764E4D73-A5D8-411A-8768-6E790B470F1B}">
      <dgm:prSet/>
      <dgm:spPr/>
      <dgm:t>
        <a:bodyPr/>
        <a:lstStyle/>
        <a:p>
          <a:endParaRPr lang="en-US"/>
        </a:p>
      </dgm:t>
    </dgm:pt>
    <dgm:pt modelId="{B726C213-AA33-4A19-84CC-3BC5EC49C0B5}" type="pres">
      <dgm:prSet presAssocID="{CEDA4479-37B4-41FC-ACD9-B0D9E2271E27}" presName="linear" presStyleCnt="0">
        <dgm:presLayoutVars>
          <dgm:animLvl val="lvl"/>
          <dgm:resizeHandles val="exact"/>
        </dgm:presLayoutVars>
      </dgm:prSet>
      <dgm:spPr/>
    </dgm:pt>
    <dgm:pt modelId="{163CCB38-406A-4FB3-B81B-B3DD826724CA}" type="pres">
      <dgm:prSet presAssocID="{1C9BA4A8-359A-4E6F-953C-36C87EFC4E64}" presName="parentText" presStyleLbl="node1" presStyleIdx="0" presStyleCnt="2">
        <dgm:presLayoutVars>
          <dgm:chMax val="0"/>
          <dgm:bulletEnabled val="1"/>
        </dgm:presLayoutVars>
      </dgm:prSet>
      <dgm:spPr/>
    </dgm:pt>
    <dgm:pt modelId="{716A52DB-F53F-45D8-B230-D392F705E4DF}" type="pres">
      <dgm:prSet presAssocID="{1C9BA4A8-359A-4E6F-953C-36C87EFC4E64}" presName="childText" presStyleLbl="revTx" presStyleIdx="0" presStyleCnt="2">
        <dgm:presLayoutVars>
          <dgm:bulletEnabled val="1"/>
        </dgm:presLayoutVars>
      </dgm:prSet>
      <dgm:spPr/>
    </dgm:pt>
    <dgm:pt modelId="{523B9C49-D5F5-426F-99F0-1E0C5E5B59B5}" type="pres">
      <dgm:prSet presAssocID="{CB34D222-C383-4562-9AEF-C2B62EA28333}" presName="parentText" presStyleLbl="node1" presStyleIdx="1" presStyleCnt="2">
        <dgm:presLayoutVars>
          <dgm:chMax val="0"/>
          <dgm:bulletEnabled val="1"/>
        </dgm:presLayoutVars>
      </dgm:prSet>
      <dgm:spPr/>
    </dgm:pt>
    <dgm:pt modelId="{E84FF4FF-D92B-46C4-8BDE-5C8BBAA14364}" type="pres">
      <dgm:prSet presAssocID="{CB34D222-C383-4562-9AEF-C2B62EA28333}" presName="childText" presStyleLbl="revTx" presStyleIdx="1" presStyleCnt="2">
        <dgm:presLayoutVars>
          <dgm:bulletEnabled val="1"/>
        </dgm:presLayoutVars>
      </dgm:prSet>
      <dgm:spPr/>
    </dgm:pt>
  </dgm:ptLst>
  <dgm:cxnLst>
    <dgm:cxn modelId="{9CFA392A-F2AE-4486-8B38-303061F6D803}" type="presOf" srcId="{8F0A8A32-A2F8-47C7-ABA8-4393E47632D1}" destId="{E84FF4FF-D92B-46C4-8BDE-5C8BBAA14364}" srcOrd="0" destOrd="0" presId="urn:microsoft.com/office/officeart/2005/8/layout/vList2"/>
    <dgm:cxn modelId="{49C3F22D-EE29-4004-9F66-A4A121E6C1A5}" type="presOf" srcId="{CB34D222-C383-4562-9AEF-C2B62EA28333}" destId="{523B9C49-D5F5-426F-99F0-1E0C5E5B59B5}" srcOrd="0" destOrd="0" presId="urn:microsoft.com/office/officeart/2005/8/layout/vList2"/>
    <dgm:cxn modelId="{10A62E33-9C07-467B-86C0-95CF35EF4308}" type="presOf" srcId="{1C9BA4A8-359A-4E6F-953C-36C87EFC4E64}" destId="{163CCB38-406A-4FB3-B81B-B3DD826724CA}" srcOrd="0" destOrd="0" presId="urn:microsoft.com/office/officeart/2005/8/layout/vList2"/>
    <dgm:cxn modelId="{EC37DB65-23D0-4BD0-AD04-235F25CAF21D}" type="presOf" srcId="{CEDA4479-37B4-41FC-ACD9-B0D9E2271E27}" destId="{B726C213-AA33-4A19-84CC-3BC5EC49C0B5}" srcOrd="0" destOrd="0" presId="urn:microsoft.com/office/officeart/2005/8/layout/vList2"/>
    <dgm:cxn modelId="{659D3651-B17D-4CA6-A6DA-C5631C636226}" srcId="{CEDA4479-37B4-41FC-ACD9-B0D9E2271E27}" destId="{1C9BA4A8-359A-4E6F-953C-36C87EFC4E64}" srcOrd="0" destOrd="0" parTransId="{D87A79DC-2343-474E-B9B1-56D1CE5CBE95}" sibTransId="{3EA65D34-272B-4C14-8248-656556524AB0}"/>
    <dgm:cxn modelId="{764E4D73-A5D8-411A-8768-6E790B470F1B}" srcId="{CB34D222-C383-4562-9AEF-C2B62EA28333}" destId="{8F0A8A32-A2F8-47C7-ABA8-4393E47632D1}" srcOrd="0" destOrd="0" parTransId="{F6C0873F-CD05-4BAA-A62E-EC99A2B26643}" sibTransId="{79D9A9EC-035F-45A7-BCD6-43F35CAE558D}"/>
    <dgm:cxn modelId="{ADF4A884-9425-409D-BE83-EAF53D2147E4}" srcId="{CEDA4479-37B4-41FC-ACD9-B0D9E2271E27}" destId="{CB34D222-C383-4562-9AEF-C2B62EA28333}" srcOrd="1" destOrd="0" parTransId="{CE7A5114-5D1C-4AF9-A22C-0AF505747EC6}" sibTransId="{09348D91-59B0-4E9D-BDC7-2143902686B8}"/>
    <dgm:cxn modelId="{7F8421FA-31A0-47D8-83CC-0C8F662F48A3}" type="presOf" srcId="{10A95B2F-3D36-46EC-8960-0FFDC09AA209}" destId="{716A52DB-F53F-45D8-B230-D392F705E4DF}" srcOrd="0" destOrd="0" presId="urn:microsoft.com/office/officeart/2005/8/layout/vList2"/>
    <dgm:cxn modelId="{B02CEFFC-9CD8-48D9-8737-321027BA9DB0}" srcId="{1C9BA4A8-359A-4E6F-953C-36C87EFC4E64}" destId="{10A95B2F-3D36-46EC-8960-0FFDC09AA209}" srcOrd="0" destOrd="0" parTransId="{D0932BC6-21AA-431D-BFE1-C9F3A5E8C149}" sibTransId="{1A923C36-404E-403E-89B4-895078C4A4D8}"/>
    <dgm:cxn modelId="{96AC5854-2873-4D39-A467-02422A7E39F5}" type="presParOf" srcId="{B726C213-AA33-4A19-84CC-3BC5EC49C0B5}" destId="{163CCB38-406A-4FB3-B81B-B3DD826724CA}" srcOrd="0" destOrd="0" presId="urn:microsoft.com/office/officeart/2005/8/layout/vList2"/>
    <dgm:cxn modelId="{BF949756-1DDF-49A8-A95B-96B1D3B0762F}" type="presParOf" srcId="{B726C213-AA33-4A19-84CC-3BC5EC49C0B5}" destId="{716A52DB-F53F-45D8-B230-D392F705E4DF}" srcOrd="1" destOrd="0" presId="urn:microsoft.com/office/officeart/2005/8/layout/vList2"/>
    <dgm:cxn modelId="{645F6F69-6FA5-436D-9916-5FED3E968AFF}" type="presParOf" srcId="{B726C213-AA33-4A19-84CC-3BC5EC49C0B5}" destId="{523B9C49-D5F5-426F-99F0-1E0C5E5B59B5}" srcOrd="2" destOrd="0" presId="urn:microsoft.com/office/officeart/2005/8/layout/vList2"/>
    <dgm:cxn modelId="{1BFA43AE-937C-4D2A-AEC7-3A0C2B637688}" type="presParOf" srcId="{B726C213-AA33-4A19-84CC-3BC5EC49C0B5}" destId="{E84FF4FF-D92B-46C4-8BDE-5C8BBAA14364}"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95D106-C7A7-4E81-9E6A-E40A0E9C3DCE}" type="doc">
      <dgm:prSet loTypeId="urn:microsoft.com/office/officeart/2005/8/layout/matrix3" loCatId="matrix" qsTypeId="urn:microsoft.com/office/officeart/2005/8/quickstyle/simple1" qsCatId="simple" csTypeId="urn:microsoft.com/office/officeart/2005/8/colors/colorful2" csCatId="colorful" phldr="1"/>
      <dgm:spPr/>
      <dgm:t>
        <a:bodyPr/>
        <a:lstStyle/>
        <a:p>
          <a:endParaRPr lang="en-US"/>
        </a:p>
      </dgm:t>
    </dgm:pt>
    <dgm:pt modelId="{2BE35168-6E73-472B-BDAB-13B6FB676EF7}">
      <dgm:prSet/>
      <dgm:spPr/>
      <dgm:t>
        <a:bodyPr/>
        <a:lstStyle/>
        <a:p>
          <a:r>
            <a:rPr lang="en-US" dirty="0"/>
            <a:t>FL Dates</a:t>
          </a:r>
        </a:p>
      </dgm:t>
    </dgm:pt>
    <dgm:pt modelId="{6B59000C-714E-4B26-9CEF-885E52050BDA}" type="parTrans" cxnId="{3109574B-8A31-4A1C-9A39-F00608862944}">
      <dgm:prSet/>
      <dgm:spPr/>
      <dgm:t>
        <a:bodyPr/>
        <a:lstStyle/>
        <a:p>
          <a:endParaRPr lang="en-US"/>
        </a:p>
      </dgm:t>
    </dgm:pt>
    <dgm:pt modelId="{0CD10177-4C38-44EF-9223-AEB8AE795E7C}" type="sibTrans" cxnId="{3109574B-8A31-4A1C-9A39-F00608862944}">
      <dgm:prSet/>
      <dgm:spPr/>
      <dgm:t>
        <a:bodyPr/>
        <a:lstStyle/>
        <a:p>
          <a:endParaRPr lang="en-US"/>
        </a:p>
      </dgm:t>
    </dgm:pt>
    <dgm:pt modelId="{BF070DEE-58EB-4DCD-9D93-B3E579BEA003}">
      <dgm:prSet/>
      <dgm:spPr/>
      <dgm:t>
        <a:bodyPr/>
        <a:lstStyle/>
        <a:p>
          <a:r>
            <a:rPr lang="en-US" dirty="0" err="1"/>
            <a:t>Inactives</a:t>
          </a:r>
          <a:endParaRPr lang="en-US" dirty="0"/>
        </a:p>
      </dgm:t>
    </dgm:pt>
    <dgm:pt modelId="{09CDC973-5971-4786-B14D-C61652DCD13D}" type="parTrans" cxnId="{0EC8C574-8B70-4767-BA3E-ED4684644AD8}">
      <dgm:prSet/>
      <dgm:spPr/>
      <dgm:t>
        <a:bodyPr/>
        <a:lstStyle/>
        <a:p>
          <a:endParaRPr lang="en-US"/>
        </a:p>
      </dgm:t>
    </dgm:pt>
    <dgm:pt modelId="{2EC5C3F9-78A9-4173-82B9-118A509B7C5D}" type="sibTrans" cxnId="{0EC8C574-8B70-4767-BA3E-ED4684644AD8}">
      <dgm:prSet/>
      <dgm:spPr/>
      <dgm:t>
        <a:bodyPr/>
        <a:lstStyle/>
        <a:p>
          <a:endParaRPr lang="en-US"/>
        </a:p>
      </dgm:t>
    </dgm:pt>
    <dgm:pt modelId="{62DBA99B-0541-4DBE-A8E5-A446CE128ABD}">
      <dgm:prSet/>
      <dgm:spPr/>
      <dgm:t>
        <a:bodyPr/>
        <a:lstStyle/>
        <a:p>
          <a:r>
            <a:rPr lang="en-US" dirty="0"/>
            <a:t>PED</a:t>
          </a:r>
        </a:p>
      </dgm:t>
    </dgm:pt>
    <dgm:pt modelId="{77AC53CF-33BE-46D3-BD30-D5808759007D}" type="parTrans" cxnId="{288EC806-B2CE-42B1-927F-5879717268FA}">
      <dgm:prSet/>
      <dgm:spPr/>
      <dgm:t>
        <a:bodyPr/>
        <a:lstStyle/>
        <a:p>
          <a:endParaRPr lang="en-US"/>
        </a:p>
      </dgm:t>
    </dgm:pt>
    <dgm:pt modelId="{ED60D690-8959-46C7-B07A-76AFBE959B61}" type="sibTrans" cxnId="{288EC806-B2CE-42B1-927F-5879717268FA}">
      <dgm:prSet/>
      <dgm:spPr/>
      <dgm:t>
        <a:bodyPr/>
        <a:lstStyle/>
        <a:p>
          <a:endParaRPr lang="en-US"/>
        </a:p>
      </dgm:t>
    </dgm:pt>
    <dgm:pt modelId="{F01CD477-7DCA-49FD-85BF-BCAF253F9238}">
      <dgm:prSet/>
      <dgm:spPr/>
      <dgm:t>
        <a:bodyPr/>
        <a:lstStyle/>
        <a:p>
          <a:r>
            <a:rPr lang="en-US"/>
            <a:t>OA Management</a:t>
          </a:r>
        </a:p>
      </dgm:t>
    </dgm:pt>
    <dgm:pt modelId="{5D53A7D8-6BE7-4206-9AD4-B53D1DE588BD}" type="parTrans" cxnId="{1E926757-D120-4373-BEB7-C2F25AFF661B}">
      <dgm:prSet/>
      <dgm:spPr/>
      <dgm:t>
        <a:bodyPr/>
        <a:lstStyle/>
        <a:p>
          <a:endParaRPr lang="en-US"/>
        </a:p>
      </dgm:t>
    </dgm:pt>
    <dgm:pt modelId="{7362E06C-D106-4012-A717-D32BB111922D}" type="sibTrans" cxnId="{1E926757-D120-4373-BEB7-C2F25AFF661B}">
      <dgm:prSet/>
      <dgm:spPr/>
      <dgm:t>
        <a:bodyPr/>
        <a:lstStyle/>
        <a:p>
          <a:endParaRPr lang="en-US"/>
        </a:p>
      </dgm:t>
    </dgm:pt>
    <dgm:pt modelId="{FC2EB806-1A57-41E9-8547-FA701042E34E}" type="pres">
      <dgm:prSet presAssocID="{EA95D106-C7A7-4E81-9E6A-E40A0E9C3DCE}" presName="matrix" presStyleCnt="0">
        <dgm:presLayoutVars>
          <dgm:chMax val="1"/>
          <dgm:dir/>
          <dgm:resizeHandles val="exact"/>
        </dgm:presLayoutVars>
      </dgm:prSet>
      <dgm:spPr/>
    </dgm:pt>
    <dgm:pt modelId="{B97D3758-614B-411A-B46D-DAB9375931EE}" type="pres">
      <dgm:prSet presAssocID="{EA95D106-C7A7-4E81-9E6A-E40A0E9C3DCE}" presName="diamond" presStyleLbl="bgShp" presStyleIdx="0" presStyleCnt="1"/>
      <dgm:spPr/>
    </dgm:pt>
    <dgm:pt modelId="{84849639-D2CC-4C79-9E77-09EBB3CC2EE3}" type="pres">
      <dgm:prSet presAssocID="{EA95D106-C7A7-4E81-9E6A-E40A0E9C3DCE}" presName="quad1" presStyleLbl="node1" presStyleIdx="0" presStyleCnt="4" custLinFactY="7401" custLinFactNeighborX="-778" custLinFactNeighborY="100000">
        <dgm:presLayoutVars>
          <dgm:chMax val="0"/>
          <dgm:chPref val="0"/>
          <dgm:bulletEnabled val="1"/>
        </dgm:presLayoutVars>
      </dgm:prSet>
      <dgm:spPr/>
    </dgm:pt>
    <dgm:pt modelId="{0032FFB2-7F4E-4EEB-AB32-FEB684155C3B}" type="pres">
      <dgm:prSet presAssocID="{EA95D106-C7A7-4E81-9E6A-E40A0E9C3DCE}" presName="quad2" presStyleLbl="node1" presStyleIdx="1" presStyleCnt="4">
        <dgm:presLayoutVars>
          <dgm:chMax val="0"/>
          <dgm:chPref val="0"/>
          <dgm:bulletEnabled val="1"/>
        </dgm:presLayoutVars>
      </dgm:prSet>
      <dgm:spPr/>
    </dgm:pt>
    <dgm:pt modelId="{67246AEA-4341-45C4-9D81-4BB5F036690A}" type="pres">
      <dgm:prSet presAssocID="{EA95D106-C7A7-4E81-9E6A-E40A0E9C3DCE}" presName="quad3" presStyleLbl="node1" presStyleIdx="2" presStyleCnt="4" custLinFactY="-7755" custLinFactNeighborX="2714" custLinFactNeighborY="-100000">
        <dgm:presLayoutVars>
          <dgm:chMax val="0"/>
          <dgm:chPref val="0"/>
          <dgm:bulletEnabled val="1"/>
        </dgm:presLayoutVars>
      </dgm:prSet>
      <dgm:spPr/>
    </dgm:pt>
    <dgm:pt modelId="{C8F30450-8AC3-42FC-97CC-A857F49AB3D7}" type="pres">
      <dgm:prSet presAssocID="{EA95D106-C7A7-4E81-9E6A-E40A0E9C3DCE}" presName="quad4" presStyleLbl="node1" presStyleIdx="3" presStyleCnt="4">
        <dgm:presLayoutVars>
          <dgm:chMax val="0"/>
          <dgm:chPref val="0"/>
          <dgm:bulletEnabled val="1"/>
        </dgm:presLayoutVars>
      </dgm:prSet>
      <dgm:spPr/>
    </dgm:pt>
  </dgm:ptLst>
  <dgm:cxnLst>
    <dgm:cxn modelId="{288EC806-B2CE-42B1-927F-5879717268FA}" srcId="{EA95D106-C7A7-4E81-9E6A-E40A0E9C3DCE}" destId="{62DBA99B-0541-4DBE-A8E5-A446CE128ABD}" srcOrd="2" destOrd="0" parTransId="{77AC53CF-33BE-46D3-BD30-D5808759007D}" sibTransId="{ED60D690-8959-46C7-B07A-76AFBE959B61}"/>
    <dgm:cxn modelId="{B495DF38-45D4-4F89-AB6E-2DED3C5BB61D}" type="presOf" srcId="{62DBA99B-0541-4DBE-A8E5-A446CE128ABD}" destId="{67246AEA-4341-45C4-9D81-4BB5F036690A}" srcOrd="0" destOrd="0" presId="urn:microsoft.com/office/officeart/2005/8/layout/matrix3"/>
    <dgm:cxn modelId="{3109574B-8A31-4A1C-9A39-F00608862944}" srcId="{EA95D106-C7A7-4E81-9E6A-E40A0E9C3DCE}" destId="{2BE35168-6E73-472B-BDAB-13B6FB676EF7}" srcOrd="0" destOrd="0" parTransId="{6B59000C-714E-4B26-9CEF-885E52050BDA}" sibTransId="{0CD10177-4C38-44EF-9223-AEB8AE795E7C}"/>
    <dgm:cxn modelId="{0EC8C574-8B70-4767-BA3E-ED4684644AD8}" srcId="{EA95D106-C7A7-4E81-9E6A-E40A0E9C3DCE}" destId="{BF070DEE-58EB-4DCD-9D93-B3E579BEA003}" srcOrd="1" destOrd="0" parTransId="{09CDC973-5971-4786-B14D-C61652DCD13D}" sibTransId="{2EC5C3F9-78A9-4173-82B9-118A509B7C5D}"/>
    <dgm:cxn modelId="{1E926757-D120-4373-BEB7-C2F25AFF661B}" srcId="{EA95D106-C7A7-4E81-9E6A-E40A0E9C3DCE}" destId="{F01CD477-7DCA-49FD-85BF-BCAF253F9238}" srcOrd="3" destOrd="0" parTransId="{5D53A7D8-6BE7-4206-9AD4-B53D1DE588BD}" sibTransId="{7362E06C-D106-4012-A717-D32BB111922D}"/>
    <dgm:cxn modelId="{E596BF8D-117D-473F-8B1B-76AC431461DF}" type="presOf" srcId="{2BE35168-6E73-472B-BDAB-13B6FB676EF7}" destId="{84849639-D2CC-4C79-9E77-09EBB3CC2EE3}" srcOrd="0" destOrd="0" presId="urn:microsoft.com/office/officeart/2005/8/layout/matrix3"/>
    <dgm:cxn modelId="{C90E7ECD-E14E-443F-B9E1-FE58613F1566}" type="presOf" srcId="{BF070DEE-58EB-4DCD-9D93-B3E579BEA003}" destId="{0032FFB2-7F4E-4EEB-AB32-FEB684155C3B}" srcOrd="0" destOrd="0" presId="urn:microsoft.com/office/officeart/2005/8/layout/matrix3"/>
    <dgm:cxn modelId="{9A94F1DC-7949-45EA-8BAF-2E24E83316C9}" type="presOf" srcId="{F01CD477-7DCA-49FD-85BF-BCAF253F9238}" destId="{C8F30450-8AC3-42FC-97CC-A857F49AB3D7}" srcOrd="0" destOrd="0" presId="urn:microsoft.com/office/officeart/2005/8/layout/matrix3"/>
    <dgm:cxn modelId="{A699D6E6-F7A6-4E1B-A000-5F2D99F1619A}" type="presOf" srcId="{EA95D106-C7A7-4E81-9E6A-E40A0E9C3DCE}" destId="{FC2EB806-1A57-41E9-8547-FA701042E34E}" srcOrd="0" destOrd="0" presId="urn:microsoft.com/office/officeart/2005/8/layout/matrix3"/>
    <dgm:cxn modelId="{A4BE1A48-8D83-4613-8B9A-003D931243BB}" type="presParOf" srcId="{FC2EB806-1A57-41E9-8547-FA701042E34E}" destId="{B97D3758-614B-411A-B46D-DAB9375931EE}" srcOrd="0" destOrd="0" presId="urn:microsoft.com/office/officeart/2005/8/layout/matrix3"/>
    <dgm:cxn modelId="{F657AC65-E28B-4DA8-8AEB-ED15E8830472}" type="presParOf" srcId="{FC2EB806-1A57-41E9-8547-FA701042E34E}" destId="{84849639-D2CC-4C79-9E77-09EBB3CC2EE3}" srcOrd="1" destOrd="0" presId="urn:microsoft.com/office/officeart/2005/8/layout/matrix3"/>
    <dgm:cxn modelId="{2EAD2E03-D5E7-4E7F-A2B2-439CA26064BB}" type="presParOf" srcId="{FC2EB806-1A57-41E9-8547-FA701042E34E}" destId="{0032FFB2-7F4E-4EEB-AB32-FEB684155C3B}" srcOrd="2" destOrd="0" presId="urn:microsoft.com/office/officeart/2005/8/layout/matrix3"/>
    <dgm:cxn modelId="{EE2F1A43-342C-41EE-86D6-C9025D064A4C}" type="presParOf" srcId="{FC2EB806-1A57-41E9-8547-FA701042E34E}" destId="{67246AEA-4341-45C4-9D81-4BB5F036690A}" srcOrd="3" destOrd="0" presId="urn:microsoft.com/office/officeart/2005/8/layout/matrix3"/>
    <dgm:cxn modelId="{1F17C374-E1C3-4524-8BCB-065C4B2BF5F1}" type="presParOf" srcId="{FC2EB806-1A57-41E9-8547-FA701042E34E}" destId="{C8F30450-8AC3-42FC-97CC-A857F49AB3D7}"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93214A-A8C9-4D17-A707-9D9B8D58036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1F9B34F-17A2-41F2-9FDD-CEA509223BE5}">
      <dgm:prSet/>
      <dgm:spPr/>
      <dgm:t>
        <a:bodyPr/>
        <a:lstStyle/>
        <a:p>
          <a:r>
            <a:rPr lang="en-US"/>
            <a:t>Invoice on a regular basis (every 6 months).</a:t>
          </a:r>
        </a:p>
      </dgm:t>
    </dgm:pt>
    <dgm:pt modelId="{85A25801-3B17-4A51-90E5-5E5008148A5B}" type="parTrans" cxnId="{A658A242-E399-49BD-9A29-DFE8F76F37A8}">
      <dgm:prSet/>
      <dgm:spPr/>
      <dgm:t>
        <a:bodyPr/>
        <a:lstStyle/>
        <a:p>
          <a:endParaRPr lang="en-US"/>
        </a:p>
      </dgm:t>
    </dgm:pt>
    <dgm:pt modelId="{82C3232C-B69D-4B03-9EC5-0CCC151B55E8}" type="sibTrans" cxnId="{A658A242-E399-49BD-9A29-DFE8F76F37A8}">
      <dgm:prSet/>
      <dgm:spPr/>
      <dgm:t>
        <a:bodyPr/>
        <a:lstStyle/>
        <a:p>
          <a:endParaRPr lang="en-US"/>
        </a:p>
      </dgm:t>
    </dgm:pt>
    <dgm:pt modelId="{950334EE-B460-4F0F-92BC-8671DD101263}">
      <dgm:prSet/>
      <dgm:spPr/>
      <dgm:t>
        <a:bodyPr/>
        <a:lstStyle/>
        <a:p>
          <a:r>
            <a:rPr lang="en-US"/>
            <a:t>Invoice early in a quarter (Jan/Apr/Jul/Oct).</a:t>
          </a:r>
        </a:p>
      </dgm:t>
    </dgm:pt>
    <dgm:pt modelId="{12C90C09-53A2-4F28-942B-47B9F7F329BF}" type="parTrans" cxnId="{76B57460-2DD0-4BD8-8556-51E8611FB58C}">
      <dgm:prSet/>
      <dgm:spPr/>
      <dgm:t>
        <a:bodyPr/>
        <a:lstStyle/>
        <a:p>
          <a:endParaRPr lang="en-US"/>
        </a:p>
      </dgm:t>
    </dgm:pt>
    <dgm:pt modelId="{70B33D68-1FAF-4B30-8018-9468D29165D5}" type="sibTrans" cxnId="{76B57460-2DD0-4BD8-8556-51E8611FB58C}">
      <dgm:prSet/>
      <dgm:spPr/>
      <dgm:t>
        <a:bodyPr/>
        <a:lstStyle/>
        <a:p>
          <a:endParaRPr lang="en-US"/>
        </a:p>
      </dgm:t>
    </dgm:pt>
    <dgm:pt modelId="{2D22D540-CBF8-48E3-A53F-7040227A453C}">
      <dgm:prSet/>
      <dgm:spPr/>
      <dgm:t>
        <a:bodyPr/>
        <a:lstStyle/>
        <a:p>
          <a:r>
            <a:rPr lang="en-US"/>
            <a:t>Don’t request funds before you are ready to start the work (and start billing).</a:t>
          </a:r>
        </a:p>
      </dgm:t>
    </dgm:pt>
    <dgm:pt modelId="{A8D5D015-208C-4799-85C7-63F866C81699}" type="parTrans" cxnId="{2D44C53D-99CF-4B4D-B690-279481BA9B04}">
      <dgm:prSet/>
      <dgm:spPr/>
      <dgm:t>
        <a:bodyPr/>
        <a:lstStyle/>
        <a:p>
          <a:endParaRPr lang="en-US"/>
        </a:p>
      </dgm:t>
    </dgm:pt>
    <dgm:pt modelId="{9BE3B42D-FEFA-434D-992B-314AA770F0C6}" type="sibTrans" cxnId="{2D44C53D-99CF-4B4D-B690-279481BA9B04}">
      <dgm:prSet/>
      <dgm:spPr/>
      <dgm:t>
        <a:bodyPr/>
        <a:lstStyle/>
        <a:p>
          <a:endParaRPr lang="en-US"/>
        </a:p>
      </dgm:t>
    </dgm:pt>
    <dgm:pt modelId="{4165201C-1A36-4A0D-8C88-16BC11FFA4BA}">
      <dgm:prSet/>
      <dgm:spPr/>
      <dgm:t>
        <a:bodyPr/>
        <a:lstStyle/>
        <a:p>
          <a:r>
            <a:rPr lang="en-US"/>
            <a:t>Always include Construction Engineering when requesting funds for the Construction phase.</a:t>
          </a:r>
        </a:p>
      </dgm:t>
    </dgm:pt>
    <dgm:pt modelId="{F13C4420-84F4-46A8-874F-8E054AF96781}" type="parTrans" cxnId="{B68B400B-88D3-4DC3-89CD-5699EEEAB94C}">
      <dgm:prSet/>
      <dgm:spPr/>
      <dgm:t>
        <a:bodyPr/>
        <a:lstStyle/>
        <a:p>
          <a:endParaRPr lang="en-US"/>
        </a:p>
      </dgm:t>
    </dgm:pt>
    <dgm:pt modelId="{E091B4A3-E517-4134-A542-B26EC7CBFC90}" type="sibTrans" cxnId="{B68B400B-88D3-4DC3-89CD-5699EEEAB94C}">
      <dgm:prSet/>
      <dgm:spPr/>
      <dgm:t>
        <a:bodyPr/>
        <a:lstStyle/>
        <a:p>
          <a:endParaRPr lang="en-US"/>
        </a:p>
      </dgm:t>
    </dgm:pt>
    <dgm:pt modelId="{63C62753-F8B9-416D-865C-F65C1B889023}">
      <dgm:prSet/>
      <dgm:spPr/>
      <dgm:t>
        <a:bodyPr/>
        <a:lstStyle/>
        <a:p>
          <a:r>
            <a:rPr lang="en-US"/>
            <a:t>Don’t let your funds lapse. Lapsed funds cannot be invoiced against.</a:t>
          </a:r>
        </a:p>
      </dgm:t>
    </dgm:pt>
    <dgm:pt modelId="{F20F42E4-807C-45AF-9284-37C07CA62232}" type="parTrans" cxnId="{E9F47D77-B2E5-4E90-B415-F5C8C10EB161}">
      <dgm:prSet/>
      <dgm:spPr/>
      <dgm:t>
        <a:bodyPr/>
        <a:lstStyle/>
        <a:p>
          <a:endParaRPr lang="en-US"/>
        </a:p>
      </dgm:t>
    </dgm:pt>
    <dgm:pt modelId="{FB8C4A6A-EA38-45B0-98BE-782EAAD2EFB2}" type="sibTrans" cxnId="{E9F47D77-B2E5-4E90-B415-F5C8C10EB161}">
      <dgm:prSet/>
      <dgm:spPr/>
      <dgm:t>
        <a:bodyPr/>
        <a:lstStyle/>
        <a:p>
          <a:endParaRPr lang="en-US"/>
        </a:p>
      </dgm:t>
    </dgm:pt>
    <dgm:pt modelId="{9FC45A56-6955-45F8-8DE1-C01436E479B9}" type="pres">
      <dgm:prSet presAssocID="{FA93214A-A8C9-4D17-A707-9D9B8D58036F}" presName="root" presStyleCnt="0">
        <dgm:presLayoutVars>
          <dgm:dir/>
          <dgm:resizeHandles val="exact"/>
        </dgm:presLayoutVars>
      </dgm:prSet>
      <dgm:spPr/>
    </dgm:pt>
    <dgm:pt modelId="{0FCD3146-6856-4216-91D2-D58F6FC2EBDD}" type="pres">
      <dgm:prSet presAssocID="{91F9B34F-17A2-41F2-9FDD-CEA509223BE5}" presName="compNode" presStyleCnt="0"/>
      <dgm:spPr/>
    </dgm:pt>
    <dgm:pt modelId="{4437CEDF-3AB7-4136-B028-6709999D25A7}" type="pres">
      <dgm:prSet presAssocID="{91F9B34F-17A2-41F2-9FDD-CEA509223BE5}" presName="bgRect" presStyleLbl="bgShp" presStyleIdx="0" presStyleCnt="5"/>
      <dgm:spPr/>
    </dgm:pt>
    <dgm:pt modelId="{8F67B354-935E-472C-892A-D4DEA21EBC6E}" type="pres">
      <dgm:prSet presAssocID="{91F9B34F-17A2-41F2-9FDD-CEA509223BE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Check"/>
        </a:ext>
      </dgm:extLst>
    </dgm:pt>
    <dgm:pt modelId="{2BDD2A17-FE11-4910-8092-87B516A24A1C}" type="pres">
      <dgm:prSet presAssocID="{91F9B34F-17A2-41F2-9FDD-CEA509223BE5}" presName="spaceRect" presStyleCnt="0"/>
      <dgm:spPr/>
    </dgm:pt>
    <dgm:pt modelId="{404991C5-0797-4BFF-97A9-3B56DFA2A97F}" type="pres">
      <dgm:prSet presAssocID="{91F9B34F-17A2-41F2-9FDD-CEA509223BE5}" presName="parTx" presStyleLbl="revTx" presStyleIdx="0" presStyleCnt="5">
        <dgm:presLayoutVars>
          <dgm:chMax val="0"/>
          <dgm:chPref val="0"/>
        </dgm:presLayoutVars>
      </dgm:prSet>
      <dgm:spPr/>
    </dgm:pt>
    <dgm:pt modelId="{3815D016-EC5D-4042-A5FD-F4D06FBB43F8}" type="pres">
      <dgm:prSet presAssocID="{82C3232C-B69D-4B03-9EC5-0CCC151B55E8}" presName="sibTrans" presStyleCnt="0"/>
      <dgm:spPr/>
    </dgm:pt>
    <dgm:pt modelId="{3CC3CAA4-2F6D-410E-A5C8-E49FF7A3E4B4}" type="pres">
      <dgm:prSet presAssocID="{950334EE-B460-4F0F-92BC-8671DD101263}" presName="compNode" presStyleCnt="0"/>
      <dgm:spPr/>
    </dgm:pt>
    <dgm:pt modelId="{967772BB-9CC7-4E2B-A7F0-A600DA600E36}" type="pres">
      <dgm:prSet presAssocID="{950334EE-B460-4F0F-92BC-8671DD101263}" presName="bgRect" presStyleLbl="bgShp" presStyleIdx="1" presStyleCnt="5"/>
      <dgm:spPr/>
    </dgm:pt>
    <dgm:pt modelId="{D0DE4056-2DE8-4A4C-BD8F-92ABFB58DF62}" type="pres">
      <dgm:prSet presAssocID="{950334EE-B460-4F0F-92BC-8671DD10126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epeat"/>
        </a:ext>
      </dgm:extLst>
    </dgm:pt>
    <dgm:pt modelId="{E5D4C5C7-7C17-4AD0-98BD-32F7E8EEC90E}" type="pres">
      <dgm:prSet presAssocID="{950334EE-B460-4F0F-92BC-8671DD101263}" presName="spaceRect" presStyleCnt="0"/>
      <dgm:spPr/>
    </dgm:pt>
    <dgm:pt modelId="{D15E2A84-D4C0-4BF7-AEBB-904D1FD2FEED}" type="pres">
      <dgm:prSet presAssocID="{950334EE-B460-4F0F-92BC-8671DD101263}" presName="parTx" presStyleLbl="revTx" presStyleIdx="1" presStyleCnt="5">
        <dgm:presLayoutVars>
          <dgm:chMax val="0"/>
          <dgm:chPref val="0"/>
        </dgm:presLayoutVars>
      </dgm:prSet>
      <dgm:spPr/>
    </dgm:pt>
    <dgm:pt modelId="{96E55A4D-25F4-4832-9B3C-7B50EFA8F583}" type="pres">
      <dgm:prSet presAssocID="{70B33D68-1FAF-4B30-8018-9468D29165D5}" presName="sibTrans" presStyleCnt="0"/>
      <dgm:spPr/>
    </dgm:pt>
    <dgm:pt modelId="{B7DFA52D-A627-4D88-B2F0-26E4AE328E3B}" type="pres">
      <dgm:prSet presAssocID="{2D22D540-CBF8-48E3-A53F-7040227A453C}" presName="compNode" presStyleCnt="0"/>
      <dgm:spPr/>
    </dgm:pt>
    <dgm:pt modelId="{D8B46623-7AFA-4E68-BBDB-42A01C75D1B8}" type="pres">
      <dgm:prSet presAssocID="{2D22D540-CBF8-48E3-A53F-7040227A453C}" presName="bgRect" presStyleLbl="bgShp" presStyleIdx="2" presStyleCnt="5"/>
      <dgm:spPr/>
    </dgm:pt>
    <dgm:pt modelId="{DCC1F055-57C9-492B-B93F-1C479CED3E5A}" type="pres">
      <dgm:prSet presAssocID="{2D22D540-CBF8-48E3-A53F-7040227A453C}"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redit card"/>
        </a:ext>
      </dgm:extLst>
    </dgm:pt>
    <dgm:pt modelId="{E930E4C9-B623-4AB6-A80E-53BAE205337C}" type="pres">
      <dgm:prSet presAssocID="{2D22D540-CBF8-48E3-A53F-7040227A453C}" presName="spaceRect" presStyleCnt="0"/>
      <dgm:spPr/>
    </dgm:pt>
    <dgm:pt modelId="{EB86FA60-05F4-48A7-8B81-007F8D7D1532}" type="pres">
      <dgm:prSet presAssocID="{2D22D540-CBF8-48E3-A53F-7040227A453C}" presName="parTx" presStyleLbl="revTx" presStyleIdx="2" presStyleCnt="5">
        <dgm:presLayoutVars>
          <dgm:chMax val="0"/>
          <dgm:chPref val="0"/>
        </dgm:presLayoutVars>
      </dgm:prSet>
      <dgm:spPr/>
    </dgm:pt>
    <dgm:pt modelId="{B4B668C1-18D4-479C-9824-CAF61CFD8DD6}" type="pres">
      <dgm:prSet presAssocID="{9BE3B42D-FEFA-434D-992B-314AA770F0C6}" presName="sibTrans" presStyleCnt="0"/>
      <dgm:spPr/>
    </dgm:pt>
    <dgm:pt modelId="{693D5C4C-F95E-4B84-AD14-53EE4A8D782C}" type="pres">
      <dgm:prSet presAssocID="{4165201C-1A36-4A0D-8C88-16BC11FFA4BA}" presName="compNode" presStyleCnt="0"/>
      <dgm:spPr/>
    </dgm:pt>
    <dgm:pt modelId="{F43C316A-CB3C-4143-BC9D-7A39D041B6B4}" type="pres">
      <dgm:prSet presAssocID="{4165201C-1A36-4A0D-8C88-16BC11FFA4BA}" presName="bgRect" presStyleLbl="bgShp" presStyleIdx="3" presStyleCnt="5"/>
      <dgm:spPr/>
    </dgm:pt>
    <dgm:pt modelId="{3657834B-3F1D-449D-8CFF-9972BF2C316A}" type="pres">
      <dgm:prSet presAssocID="{4165201C-1A36-4A0D-8C88-16BC11FFA4B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xcavator"/>
        </a:ext>
      </dgm:extLst>
    </dgm:pt>
    <dgm:pt modelId="{BE65C582-78C7-4FBD-B792-BB7AB31CEE7C}" type="pres">
      <dgm:prSet presAssocID="{4165201C-1A36-4A0D-8C88-16BC11FFA4BA}" presName="spaceRect" presStyleCnt="0"/>
      <dgm:spPr/>
    </dgm:pt>
    <dgm:pt modelId="{5014FB0C-9615-4E13-9AA2-BE1D62294D96}" type="pres">
      <dgm:prSet presAssocID="{4165201C-1A36-4A0D-8C88-16BC11FFA4BA}" presName="parTx" presStyleLbl="revTx" presStyleIdx="3" presStyleCnt="5">
        <dgm:presLayoutVars>
          <dgm:chMax val="0"/>
          <dgm:chPref val="0"/>
        </dgm:presLayoutVars>
      </dgm:prSet>
      <dgm:spPr/>
    </dgm:pt>
    <dgm:pt modelId="{959F458B-C03A-4987-A85C-70230254F3A0}" type="pres">
      <dgm:prSet presAssocID="{E091B4A3-E517-4134-A542-B26EC7CBFC90}" presName="sibTrans" presStyleCnt="0"/>
      <dgm:spPr/>
    </dgm:pt>
    <dgm:pt modelId="{DB36DE7E-F8ED-471B-B73B-97602392415E}" type="pres">
      <dgm:prSet presAssocID="{63C62753-F8B9-416D-865C-F65C1B889023}" presName="compNode" presStyleCnt="0"/>
      <dgm:spPr/>
    </dgm:pt>
    <dgm:pt modelId="{AB4069C3-5177-497A-9A79-9517BB123B14}" type="pres">
      <dgm:prSet presAssocID="{63C62753-F8B9-416D-865C-F65C1B889023}" presName="bgRect" presStyleLbl="bgShp" presStyleIdx="4" presStyleCnt="5"/>
      <dgm:spPr/>
    </dgm:pt>
    <dgm:pt modelId="{925B6167-3689-4382-82A6-439B70D957EF}" type="pres">
      <dgm:prSet presAssocID="{63C62753-F8B9-416D-865C-F65C1B88902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iggy Bank"/>
        </a:ext>
      </dgm:extLst>
    </dgm:pt>
    <dgm:pt modelId="{44620CA2-1E43-4FBA-BBBA-DF6457578965}" type="pres">
      <dgm:prSet presAssocID="{63C62753-F8B9-416D-865C-F65C1B889023}" presName="spaceRect" presStyleCnt="0"/>
      <dgm:spPr/>
    </dgm:pt>
    <dgm:pt modelId="{1803AC2E-92BA-43C4-93E5-92F6EBCCDBBE}" type="pres">
      <dgm:prSet presAssocID="{63C62753-F8B9-416D-865C-F65C1B889023}" presName="parTx" presStyleLbl="revTx" presStyleIdx="4" presStyleCnt="5">
        <dgm:presLayoutVars>
          <dgm:chMax val="0"/>
          <dgm:chPref val="0"/>
        </dgm:presLayoutVars>
      </dgm:prSet>
      <dgm:spPr/>
    </dgm:pt>
  </dgm:ptLst>
  <dgm:cxnLst>
    <dgm:cxn modelId="{C3A1FE07-953B-41AA-97E5-B5634BFEEB58}" type="presOf" srcId="{2D22D540-CBF8-48E3-A53F-7040227A453C}" destId="{EB86FA60-05F4-48A7-8B81-007F8D7D1532}" srcOrd="0" destOrd="0" presId="urn:microsoft.com/office/officeart/2018/2/layout/IconVerticalSolidList"/>
    <dgm:cxn modelId="{B68B400B-88D3-4DC3-89CD-5699EEEAB94C}" srcId="{FA93214A-A8C9-4D17-A707-9D9B8D58036F}" destId="{4165201C-1A36-4A0D-8C88-16BC11FFA4BA}" srcOrd="3" destOrd="0" parTransId="{F13C4420-84F4-46A8-874F-8E054AF96781}" sibTransId="{E091B4A3-E517-4134-A542-B26EC7CBFC90}"/>
    <dgm:cxn modelId="{B97E271C-BCFB-4312-8740-42D87DB28031}" type="presOf" srcId="{950334EE-B460-4F0F-92BC-8671DD101263}" destId="{D15E2A84-D4C0-4BF7-AEBB-904D1FD2FEED}" srcOrd="0" destOrd="0" presId="urn:microsoft.com/office/officeart/2018/2/layout/IconVerticalSolidList"/>
    <dgm:cxn modelId="{C1654030-E2DA-4043-863F-F89A5DCE0427}" type="presOf" srcId="{4165201C-1A36-4A0D-8C88-16BC11FFA4BA}" destId="{5014FB0C-9615-4E13-9AA2-BE1D62294D96}" srcOrd="0" destOrd="0" presId="urn:microsoft.com/office/officeart/2018/2/layout/IconVerticalSolidList"/>
    <dgm:cxn modelId="{2D44C53D-99CF-4B4D-B690-279481BA9B04}" srcId="{FA93214A-A8C9-4D17-A707-9D9B8D58036F}" destId="{2D22D540-CBF8-48E3-A53F-7040227A453C}" srcOrd="2" destOrd="0" parTransId="{A8D5D015-208C-4799-85C7-63F866C81699}" sibTransId="{9BE3B42D-FEFA-434D-992B-314AA770F0C6}"/>
    <dgm:cxn modelId="{76B57460-2DD0-4BD8-8556-51E8611FB58C}" srcId="{FA93214A-A8C9-4D17-A707-9D9B8D58036F}" destId="{950334EE-B460-4F0F-92BC-8671DD101263}" srcOrd="1" destOrd="0" parTransId="{12C90C09-53A2-4F28-942B-47B9F7F329BF}" sibTransId="{70B33D68-1FAF-4B30-8018-9468D29165D5}"/>
    <dgm:cxn modelId="{EE3B0E42-52DB-4533-91CE-517111A5DC38}" type="presOf" srcId="{FA93214A-A8C9-4D17-A707-9D9B8D58036F}" destId="{9FC45A56-6955-45F8-8DE1-C01436E479B9}" srcOrd="0" destOrd="0" presId="urn:microsoft.com/office/officeart/2018/2/layout/IconVerticalSolidList"/>
    <dgm:cxn modelId="{A658A242-E399-49BD-9A29-DFE8F76F37A8}" srcId="{FA93214A-A8C9-4D17-A707-9D9B8D58036F}" destId="{91F9B34F-17A2-41F2-9FDD-CEA509223BE5}" srcOrd="0" destOrd="0" parTransId="{85A25801-3B17-4A51-90E5-5E5008148A5B}" sibTransId="{82C3232C-B69D-4B03-9EC5-0CCC151B55E8}"/>
    <dgm:cxn modelId="{92B54951-E7B8-4A9B-BD93-AB319F0D9ADB}" type="presOf" srcId="{91F9B34F-17A2-41F2-9FDD-CEA509223BE5}" destId="{404991C5-0797-4BFF-97A9-3B56DFA2A97F}" srcOrd="0" destOrd="0" presId="urn:microsoft.com/office/officeart/2018/2/layout/IconVerticalSolidList"/>
    <dgm:cxn modelId="{E9F47D77-B2E5-4E90-B415-F5C8C10EB161}" srcId="{FA93214A-A8C9-4D17-A707-9D9B8D58036F}" destId="{63C62753-F8B9-416D-865C-F65C1B889023}" srcOrd="4" destOrd="0" parTransId="{F20F42E4-807C-45AF-9284-37C07CA62232}" sibTransId="{FB8C4A6A-EA38-45B0-98BE-782EAAD2EFB2}"/>
    <dgm:cxn modelId="{F66E8EA2-E2BE-4ABC-AC91-729D3B9E2438}" type="presOf" srcId="{63C62753-F8B9-416D-865C-F65C1B889023}" destId="{1803AC2E-92BA-43C4-93E5-92F6EBCCDBBE}" srcOrd="0" destOrd="0" presId="urn:microsoft.com/office/officeart/2018/2/layout/IconVerticalSolidList"/>
    <dgm:cxn modelId="{6C0BD74B-2486-411C-9C2E-28347E54AB74}" type="presParOf" srcId="{9FC45A56-6955-45F8-8DE1-C01436E479B9}" destId="{0FCD3146-6856-4216-91D2-D58F6FC2EBDD}" srcOrd="0" destOrd="0" presId="urn:microsoft.com/office/officeart/2018/2/layout/IconVerticalSolidList"/>
    <dgm:cxn modelId="{58545DDC-F394-4FBB-A3E9-225A68C90405}" type="presParOf" srcId="{0FCD3146-6856-4216-91D2-D58F6FC2EBDD}" destId="{4437CEDF-3AB7-4136-B028-6709999D25A7}" srcOrd="0" destOrd="0" presId="urn:microsoft.com/office/officeart/2018/2/layout/IconVerticalSolidList"/>
    <dgm:cxn modelId="{856DAC66-9F81-4659-B5D2-1CF5B3937289}" type="presParOf" srcId="{0FCD3146-6856-4216-91D2-D58F6FC2EBDD}" destId="{8F67B354-935E-472C-892A-D4DEA21EBC6E}" srcOrd="1" destOrd="0" presId="urn:microsoft.com/office/officeart/2018/2/layout/IconVerticalSolidList"/>
    <dgm:cxn modelId="{B572E3B5-593E-4B90-A90C-B52773E1E8B4}" type="presParOf" srcId="{0FCD3146-6856-4216-91D2-D58F6FC2EBDD}" destId="{2BDD2A17-FE11-4910-8092-87B516A24A1C}" srcOrd="2" destOrd="0" presId="urn:microsoft.com/office/officeart/2018/2/layout/IconVerticalSolidList"/>
    <dgm:cxn modelId="{9AACD3FA-9C59-4387-BB9A-730865602851}" type="presParOf" srcId="{0FCD3146-6856-4216-91D2-D58F6FC2EBDD}" destId="{404991C5-0797-4BFF-97A9-3B56DFA2A97F}" srcOrd="3" destOrd="0" presId="urn:microsoft.com/office/officeart/2018/2/layout/IconVerticalSolidList"/>
    <dgm:cxn modelId="{73B3D17B-383A-49FC-B9B2-1E54F09472E5}" type="presParOf" srcId="{9FC45A56-6955-45F8-8DE1-C01436E479B9}" destId="{3815D016-EC5D-4042-A5FD-F4D06FBB43F8}" srcOrd="1" destOrd="0" presId="urn:microsoft.com/office/officeart/2018/2/layout/IconVerticalSolidList"/>
    <dgm:cxn modelId="{EF9E08B4-FE40-4CED-B33A-561B2D653664}" type="presParOf" srcId="{9FC45A56-6955-45F8-8DE1-C01436E479B9}" destId="{3CC3CAA4-2F6D-410E-A5C8-E49FF7A3E4B4}" srcOrd="2" destOrd="0" presId="urn:microsoft.com/office/officeart/2018/2/layout/IconVerticalSolidList"/>
    <dgm:cxn modelId="{676B36C2-6D9A-42E6-9CB0-5667C5C8F7FA}" type="presParOf" srcId="{3CC3CAA4-2F6D-410E-A5C8-E49FF7A3E4B4}" destId="{967772BB-9CC7-4E2B-A7F0-A600DA600E36}" srcOrd="0" destOrd="0" presId="urn:microsoft.com/office/officeart/2018/2/layout/IconVerticalSolidList"/>
    <dgm:cxn modelId="{62C84DEB-40A8-42FB-BAB8-2F209A09AB78}" type="presParOf" srcId="{3CC3CAA4-2F6D-410E-A5C8-E49FF7A3E4B4}" destId="{D0DE4056-2DE8-4A4C-BD8F-92ABFB58DF62}" srcOrd="1" destOrd="0" presId="urn:microsoft.com/office/officeart/2018/2/layout/IconVerticalSolidList"/>
    <dgm:cxn modelId="{AC8DB7D3-4DD4-47BD-83E3-BCC5E3E1EB9B}" type="presParOf" srcId="{3CC3CAA4-2F6D-410E-A5C8-E49FF7A3E4B4}" destId="{E5D4C5C7-7C17-4AD0-98BD-32F7E8EEC90E}" srcOrd="2" destOrd="0" presId="urn:microsoft.com/office/officeart/2018/2/layout/IconVerticalSolidList"/>
    <dgm:cxn modelId="{F7D97B01-61B7-4F9F-A675-54F323C86BEC}" type="presParOf" srcId="{3CC3CAA4-2F6D-410E-A5C8-E49FF7A3E4B4}" destId="{D15E2A84-D4C0-4BF7-AEBB-904D1FD2FEED}" srcOrd="3" destOrd="0" presId="urn:microsoft.com/office/officeart/2018/2/layout/IconVerticalSolidList"/>
    <dgm:cxn modelId="{6CD9B8CD-50E2-4FF1-B8E3-17F3AEDE4BF0}" type="presParOf" srcId="{9FC45A56-6955-45F8-8DE1-C01436E479B9}" destId="{96E55A4D-25F4-4832-9B3C-7B50EFA8F583}" srcOrd="3" destOrd="0" presId="urn:microsoft.com/office/officeart/2018/2/layout/IconVerticalSolidList"/>
    <dgm:cxn modelId="{92F94654-D6AC-42F3-B1B6-836EE0F0EC40}" type="presParOf" srcId="{9FC45A56-6955-45F8-8DE1-C01436E479B9}" destId="{B7DFA52D-A627-4D88-B2F0-26E4AE328E3B}" srcOrd="4" destOrd="0" presId="urn:microsoft.com/office/officeart/2018/2/layout/IconVerticalSolidList"/>
    <dgm:cxn modelId="{CA730EF1-39E0-4C20-8C76-BC701214C7F1}" type="presParOf" srcId="{B7DFA52D-A627-4D88-B2F0-26E4AE328E3B}" destId="{D8B46623-7AFA-4E68-BBDB-42A01C75D1B8}" srcOrd="0" destOrd="0" presId="urn:microsoft.com/office/officeart/2018/2/layout/IconVerticalSolidList"/>
    <dgm:cxn modelId="{99749AE6-8B81-4B40-9C23-1837D0FD6B13}" type="presParOf" srcId="{B7DFA52D-A627-4D88-B2F0-26E4AE328E3B}" destId="{DCC1F055-57C9-492B-B93F-1C479CED3E5A}" srcOrd="1" destOrd="0" presId="urn:microsoft.com/office/officeart/2018/2/layout/IconVerticalSolidList"/>
    <dgm:cxn modelId="{0A42DE84-CD56-4B09-8117-4B06600D8B51}" type="presParOf" srcId="{B7DFA52D-A627-4D88-B2F0-26E4AE328E3B}" destId="{E930E4C9-B623-4AB6-A80E-53BAE205337C}" srcOrd="2" destOrd="0" presId="urn:microsoft.com/office/officeart/2018/2/layout/IconVerticalSolidList"/>
    <dgm:cxn modelId="{DA5E07C1-40D9-4447-97C0-86E1E2095074}" type="presParOf" srcId="{B7DFA52D-A627-4D88-B2F0-26E4AE328E3B}" destId="{EB86FA60-05F4-48A7-8B81-007F8D7D1532}" srcOrd="3" destOrd="0" presId="urn:microsoft.com/office/officeart/2018/2/layout/IconVerticalSolidList"/>
    <dgm:cxn modelId="{4D609F97-367C-40A3-B336-B4016F44CCB5}" type="presParOf" srcId="{9FC45A56-6955-45F8-8DE1-C01436E479B9}" destId="{B4B668C1-18D4-479C-9824-CAF61CFD8DD6}" srcOrd="5" destOrd="0" presId="urn:microsoft.com/office/officeart/2018/2/layout/IconVerticalSolidList"/>
    <dgm:cxn modelId="{7FF12D87-EB5E-4C56-B3F4-388AB3FE5528}" type="presParOf" srcId="{9FC45A56-6955-45F8-8DE1-C01436E479B9}" destId="{693D5C4C-F95E-4B84-AD14-53EE4A8D782C}" srcOrd="6" destOrd="0" presId="urn:microsoft.com/office/officeart/2018/2/layout/IconVerticalSolidList"/>
    <dgm:cxn modelId="{DBD31670-C8CA-40A8-BC50-444976443515}" type="presParOf" srcId="{693D5C4C-F95E-4B84-AD14-53EE4A8D782C}" destId="{F43C316A-CB3C-4143-BC9D-7A39D041B6B4}" srcOrd="0" destOrd="0" presId="urn:microsoft.com/office/officeart/2018/2/layout/IconVerticalSolidList"/>
    <dgm:cxn modelId="{0F946AEF-355A-4186-80D3-1020CF29FD52}" type="presParOf" srcId="{693D5C4C-F95E-4B84-AD14-53EE4A8D782C}" destId="{3657834B-3F1D-449D-8CFF-9972BF2C316A}" srcOrd="1" destOrd="0" presId="urn:microsoft.com/office/officeart/2018/2/layout/IconVerticalSolidList"/>
    <dgm:cxn modelId="{74F4A8A2-3A7D-44D4-8FC8-E4F9F9B3BAEC}" type="presParOf" srcId="{693D5C4C-F95E-4B84-AD14-53EE4A8D782C}" destId="{BE65C582-78C7-4FBD-B792-BB7AB31CEE7C}" srcOrd="2" destOrd="0" presId="urn:microsoft.com/office/officeart/2018/2/layout/IconVerticalSolidList"/>
    <dgm:cxn modelId="{81A371DF-0938-4457-A1D5-C9B9CA950221}" type="presParOf" srcId="{693D5C4C-F95E-4B84-AD14-53EE4A8D782C}" destId="{5014FB0C-9615-4E13-9AA2-BE1D62294D96}" srcOrd="3" destOrd="0" presId="urn:microsoft.com/office/officeart/2018/2/layout/IconVerticalSolidList"/>
    <dgm:cxn modelId="{BD3990F7-1866-498B-B39D-A210BAF302AB}" type="presParOf" srcId="{9FC45A56-6955-45F8-8DE1-C01436E479B9}" destId="{959F458B-C03A-4987-A85C-70230254F3A0}" srcOrd="7" destOrd="0" presId="urn:microsoft.com/office/officeart/2018/2/layout/IconVerticalSolidList"/>
    <dgm:cxn modelId="{7FE422DE-EFBA-4FEF-8B71-46FDFE043558}" type="presParOf" srcId="{9FC45A56-6955-45F8-8DE1-C01436E479B9}" destId="{DB36DE7E-F8ED-471B-B73B-97602392415E}" srcOrd="8" destOrd="0" presId="urn:microsoft.com/office/officeart/2018/2/layout/IconVerticalSolidList"/>
    <dgm:cxn modelId="{1A56EDF0-DF64-44B7-BC2C-D71294ADA26B}" type="presParOf" srcId="{DB36DE7E-F8ED-471B-B73B-97602392415E}" destId="{AB4069C3-5177-497A-9A79-9517BB123B14}" srcOrd="0" destOrd="0" presId="urn:microsoft.com/office/officeart/2018/2/layout/IconVerticalSolidList"/>
    <dgm:cxn modelId="{FEBCDA75-D6A0-4F64-AA0D-716D279D7395}" type="presParOf" srcId="{DB36DE7E-F8ED-471B-B73B-97602392415E}" destId="{925B6167-3689-4382-82A6-439B70D957EF}" srcOrd="1" destOrd="0" presId="urn:microsoft.com/office/officeart/2018/2/layout/IconVerticalSolidList"/>
    <dgm:cxn modelId="{CFC6FB06-CCCE-4632-AFF3-2FE2AF816ACA}" type="presParOf" srcId="{DB36DE7E-F8ED-471B-B73B-97602392415E}" destId="{44620CA2-1E43-4FBA-BBBA-DF6457578965}" srcOrd="2" destOrd="0" presId="urn:microsoft.com/office/officeart/2018/2/layout/IconVerticalSolidList"/>
    <dgm:cxn modelId="{6CD876EA-E898-4B10-83BA-9FDE153439A7}" type="presParOf" srcId="{DB36DE7E-F8ED-471B-B73B-97602392415E}" destId="{1803AC2E-92BA-43C4-93E5-92F6EBCCDBB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95D106-C7A7-4E81-9E6A-E40A0E9C3DCE}" type="doc">
      <dgm:prSet loTypeId="urn:microsoft.com/office/officeart/2005/8/layout/matrix3" loCatId="matrix" qsTypeId="urn:microsoft.com/office/officeart/2005/8/quickstyle/simple1" qsCatId="simple" csTypeId="urn:microsoft.com/office/officeart/2005/8/colors/colorful2" csCatId="colorful" phldr="1"/>
      <dgm:spPr/>
      <dgm:t>
        <a:bodyPr/>
        <a:lstStyle/>
        <a:p>
          <a:endParaRPr lang="en-US"/>
        </a:p>
      </dgm:t>
    </dgm:pt>
    <dgm:pt modelId="{2BE35168-6E73-472B-BDAB-13B6FB676EF7}">
      <dgm:prSet/>
      <dgm:spPr/>
      <dgm:t>
        <a:bodyPr/>
        <a:lstStyle/>
        <a:p>
          <a:r>
            <a:rPr lang="en-US" dirty="0"/>
            <a:t>FL Dates</a:t>
          </a:r>
        </a:p>
      </dgm:t>
    </dgm:pt>
    <dgm:pt modelId="{6B59000C-714E-4B26-9CEF-885E52050BDA}" type="parTrans" cxnId="{3109574B-8A31-4A1C-9A39-F00608862944}">
      <dgm:prSet/>
      <dgm:spPr/>
      <dgm:t>
        <a:bodyPr/>
        <a:lstStyle/>
        <a:p>
          <a:endParaRPr lang="en-US"/>
        </a:p>
      </dgm:t>
    </dgm:pt>
    <dgm:pt modelId="{0CD10177-4C38-44EF-9223-AEB8AE795E7C}" type="sibTrans" cxnId="{3109574B-8A31-4A1C-9A39-F00608862944}">
      <dgm:prSet/>
      <dgm:spPr/>
      <dgm:t>
        <a:bodyPr/>
        <a:lstStyle/>
        <a:p>
          <a:endParaRPr lang="en-US"/>
        </a:p>
      </dgm:t>
    </dgm:pt>
    <dgm:pt modelId="{BF070DEE-58EB-4DCD-9D93-B3E579BEA003}">
      <dgm:prSet/>
      <dgm:spPr/>
      <dgm:t>
        <a:bodyPr/>
        <a:lstStyle/>
        <a:p>
          <a:r>
            <a:rPr lang="en-US" dirty="0" err="1"/>
            <a:t>Inactives</a:t>
          </a:r>
          <a:r>
            <a:rPr lang="en-US" dirty="0"/>
            <a:t>/PE&gt;10</a:t>
          </a:r>
        </a:p>
      </dgm:t>
    </dgm:pt>
    <dgm:pt modelId="{09CDC973-5971-4786-B14D-C61652DCD13D}" type="parTrans" cxnId="{0EC8C574-8B70-4767-BA3E-ED4684644AD8}">
      <dgm:prSet/>
      <dgm:spPr/>
      <dgm:t>
        <a:bodyPr/>
        <a:lstStyle/>
        <a:p>
          <a:endParaRPr lang="en-US"/>
        </a:p>
      </dgm:t>
    </dgm:pt>
    <dgm:pt modelId="{2EC5C3F9-78A9-4173-82B9-118A509B7C5D}" type="sibTrans" cxnId="{0EC8C574-8B70-4767-BA3E-ED4684644AD8}">
      <dgm:prSet/>
      <dgm:spPr/>
      <dgm:t>
        <a:bodyPr/>
        <a:lstStyle/>
        <a:p>
          <a:endParaRPr lang="en-US"/>
        </a:p>
      </dgm:t>
    </dgm:pt>
    <dgm:pt modelId="{62DBA99B-0541-4DBE-A8E5-A446CE128ABD}">
      <dgm:prSet/>
      <dgm:spPr/>
      <dgm:t>
        <a:bodyPr/>
        <a:lstStyle/>
        <a:p>
          <a:r>
            <a:rPr lang="en-US" dirty="0"/>
            <a:t>PED</a:t>
          </a:r>
        </a:p>
      </dgm:t>
    </dgm:pt>
    <dgm:pt modelId="{77AC53CF-33BE-46D3-BD30-D5808759007D}" type="parTrans" cxnId="{288EC806-B2CE-42B1-927F-5879717268FA}">
      <dgm:prSet/>
      <dgm:spPr/>
      <dgm:t>
        <a:bodyPr/>
        <a:lstStyle/>
        <a:p>
          <a:endParaRPr lang="en-US"/>
        </a:p>
      </dgm:t>
    </dgm:pt>
    <dgm:pt modelId="{ED60D690-8959-46C7-B07A-76AFBE959B61}" type="sibTrans" cxnId="{288EC806-B2CE-42B1-927F-5879717268FA}">
      <dgm:prSet/>
      <dgm:spPr/>
      <dgm:t>
        <a:bodyPr/>
        <a:lstStyle/>
        <a:p>
          <a:endParaRPr lang="en-US"/>
        </a:p>
      </dgm:t>
    </dgm:pt>
    <dgm:pt modelId="{F01CD477-7DCA-49FD-85BF-BCAF253F9238}">
      <dgm:prSet/>
      <dgm:spPr/>
      <dgm:t>
        <a:bodyPr/>
        <a:lstStyle/>
        <a:p>
          <a:r>
            <a:rPr lang="en-US"/>
            <a:t>OA Management</a:t>
          </a:r>
        </a:p>
      </dgm:t>
    </dgm:pt>
    <dgm:pt modelId="{5D53A7D8-6BE7-4206-9AD4-B53D1DE588BD}" type="parTrans" cxnId="{1E926757-D120-4373-BEB7-C2F25AFF661B}">
      <dgm:prSet/>
      <dgm:spPr/>
      <dgm:t>
        <a:bodyPr/>
        <a:lstStyle/>
        <a:p>
          <a:endParaRPr lang="en-US"/>
        </a:p>
      </dgm:t>
    </dgm:pt>
    <dgm:pt modelId="{7362E06C-D106-4012-A717-D32BB111922D}" type="sibTrans" cxnId="{1E926757-D120-4373-BEB7-C2F25AFF661B}">
      <dgm:prSet/>
      <dgm:spPr/>
      <dgm:t>
        <a:bodyPr/>
        <a:lstStyle/>
        <a:p>
          <a:endParaRPr lang="en-US"/>
        </a:p>
      </dgm:t>
    </dgm:pt>
    <dgm:pt modelId="{FC2EB806-1A57-41E9-8547-FA701042E34E}" type="pres">
      <dgm:prSet presAssocID="{EA95D106-C7A7-4E81-9E6A-E40A0E9C3DCE}" presName="matrix" presStyleCnt="0">
        <dgm:presLayoutVars>
          <dgm:chMax val="1"/>
          <dgm:dir/>
          <dgm:resizeHandles val="exact"/>
        </dgm:presLayoutVars>
      </dgm:prSet>
      <dgm:spPr/>
    </dgm:pt>
    <dgm:pt modelId="{B97D3758-614B-411A-B46D-DAB9375931EE}" type="pres">
      <dgm:prSet presAssocID="{EA95D106-C7A7-4E81-9E6A-E40A0E9C3DCE}" presName="diamond" presStyleLbl="bgShp" presStyleIdx="0" presStyleCnt="1"/>
      <dgm:spPr/>
    </dgm:pt>
    <dgm:pt modelId="{84849639-D2CC-4C79-9E77-09EBB3CC2EE3}" type="pres">
      <dgm:prSet presAssocID="{EA95D106-C7A7-4E81-9E6A-E40A0E9C3DCE}" presName="quad1" presStyleLbl="node1" presStyleIdx="0" presStyleCnt="4" custLinFactY="8305" custLinFactNeighborX="-778" custLinFactNeighborY="100000">
        <dgm:presLayoutVars>
          <dgm:chMax val="0"/>
          <dgm:chPref val="0"/>
          <dgm:bulletEnabled val="1"/>
        </dgm:presLayoutVars>
      </dgm:prSet>
      <dgm:spPr/>
    </dgm:pt>
    <dgm:pt modelId="{0032FFB2-7F4E-4EEB-AB32-FEB684155C3B}" type="pres">
      <dgm:prSet presAssocID="{EA95D106-C7A7-4E81-9E6A-E40A0E9C3DCE}" presName="quad2" presStyleLbl="node1" presStyleIdx="1" presStyleCnt="4">
        <dgm:presLayoutVars>
          <dgm:chMax val="0"/>
          <dgm:chPref val="0"/>
          <dgm:bulletEnabled val="1"/>
        </dgm:presLayoutVars>
      </dgm:prSet>
      <dgm:spPr/>
    </dgm:pt>
    <dgm:pt modelId="{67246AEA-4341-45C4-9D81-4BB5F036690A}" type="pres">
      <dgm:prSet presAssocID="{EA95D106-C7A7-4E81-9E6A-E40A0E9C3DCE}" presName="quad3" presStyleLbl="node1" presStyleIdx="2" presStyleCnt="4" custLinFactY="-6222" custLinFactNeighborX="-1035" custLinFactNeighborY="-100000">
        <dgm:presLayoutVars>
          <dgm:chMax val="0"/>
          <dgm:chPref val="0"/>
          <dgm:bulletEnabled val="1"/>
        </dgm:presLayoutVars>
      </dgm:prSet>
      <dgm:spPr/>
    </dgm:pt>
    <dgm:pt modelId="{C8F30450-8AC3-42FC-97CC-A857F49AB3D7}" type="pres">
      <dgm:prSet presAssocID="{EA95D106-C7A7-4E81-9E6A-E40A0E9C3DCE}" presName="quad4" presStyleLbl="node1" presStyleIdx="3" presStyleCnt="4">
        <dgm:presLayoutVars>
          <dgm:chMax val="0"/>
          <dgm:chPref val="0"/>
          <dgm:bulletEnabled val="1"/>
        </dgm:presLayoutVars>
      </dgm:prSet>
      <dgm:spPr/>
    </dgm:pt>
  </dgm:ptLst>
  <dgm:cxnLst>
    <dgm:cxn modelId="{288EC806-B2CE-42B1-927F-5879717268FA}" srcId="{EA95D106-C7A7-4E81-9E6A-E40A0E9C3DCE}" destId="{62DBA99B-0541-4DBE-A8E5-A446CE128ABD}" srcOrd="2" destOrd="0" parTransId="{77AC53CF-33BE-46D3-BD30-D5808759007D}" sibTransId="{ED60D690-8959-46C7-B07A-76AFBE959B61}"/>
    <dgm:cxn modelId="{B495DF38-45D4-4F89-AB6E-2DED3C5BB61D}" type="presOf" srcId="{62DBA99B-0541-4DBE-A8E5-A446CE128ABD}" destId="{67246AEA-4341-45C4-9D81-4BB5F036690A}" srcOrd="0" destOrd="0" presId="urn:microsoft.com/office/officeart/2005/8/layout/matrix3"/>
    <dgm:cxn modelId="{3109574B-8A31-4A1C-9A39-F00608862944}" srcId="{EA95D106-C7A7-4E81-9E6A-E40A0E9C3DCE}" destId="{2BE35168-6E73-472B-BDAB-13B6FB676EF7}" srcOrd="0" destOrd="0" parTransId="{6B59000C-714E-4B26-9CEF-885E52050BDA}" sibTransId="{0CD10177-4C38-44EF-9223-AEB8AE795E7C}"/>
    <dgm:cxn modelId="{0EC8C574-8B70-4767-BA3E-ED4684644AD8}" srcId="{EA95D106-C7A7-4E81-9E6A-E40A0E9C3DCE}" destId="{BF070DEE-58EB-4DCD-9D93-B3E579BEA003}" srcOrd="1" destOrd="0" parTransId="{09CDC973-5971-4786-B14D-C61652DCD13D}" sibTransId="{2EC5C3F9-78A9-4173-82B9-118A509B7C5D}"/>
    <dgm:cxn modelId="{1E926757-D120-4373-BEB7-C2F25AFF661B}" srcId="{EA95D106-C7A7-4E81-9E6A-E40A0E9C3DCE}" destId="{F01CD477-7DCA-49FD-85BF-BCAF253F9238}" srcOrd="3" destOrd="0" parTransId="{5D53A7D8-6BE7-4206-9AD4-B53D1DE588BD}" sibTransId="{7362E06C-D106-4012-A717-D32BB111922D}"/>
    <dgm:cxn modelId="{E596BF8D-117D-473F-8B1B-76AC431461DF}" type="presOf" srcId="{2BE35168-6E73-472B-BDAB-13B6FB676EF7}" destId="{84849639-D2CC-4C79-9E77-09EBB3CC2EE3}" srcOrd="0" destOrd="0" presId="urn:microsoft.com/office/officeart/2005/8/layout/matrix3"/>
    <dgm:cxn modelId="{C90E7ECD-E14E-443F-B9E1-FE58613F1566}" type="presOf" srcId="{BF070DEE-58EB-4DCD-9D93-B3E579BEA003}" destId="{0032FFB2-7F4E-4EEB-AB32-FEB684155C3B}" srcOrd="0" destOrd="0" presId="urn:microsoft.com/office/officeart/2005/8/layout/matrix3"/>
    <dgm:cxn modelId="{9A94F1DC-7949-45EA-8BAF-2E24E83316C9}" type="presOf" srcId="{F01CD477-7DCA-49FD-85BF-BCAF253F9238}" destId="{C8F30450-8AC3-42FC-97CC-A857F49AB3D7}" srcOrd="0" destOrd="0" presId="urn:microsoft.com/office/officeart/2005/8/layout/matrix3"/>
    <dgm:cxn modelId="{A699D6E6-F7A6-4E1B-A000-5F2D99F1619A}" type="presOf" srcId="{EA95D106-C7A7-4E81-9E6A-E40A0E9C3DCE}" destId="{FC2EB806-1A57-41E9-8547-FA701042E34E}" srcOrd="0" destOrd="0" presId="urn:microsoft.com/office/officeart/2005/8/layout/matrix3"/>
    <dgm:cxn modelId="{A4BE1A48-8D83-4613-8B9A-003D931243BB}" type="presParOf" srcId="{FC2EB806-1A57-41E9-8547-FA701042E34E}" destId="{B97D3758-614B-411A-B46D-DAB9375931EE}" srcOrd="0" destOrd="0" presId="urn:microsoft.com/office/officeart/2005/8/layout/matrix3"/>
    <dgm:cxn modelId="{F657AC65-E28B-4DA8-8AEB-ED15E8830472}" type="presParOf" srcId="{FC2EB806-1A57-41E9-8547-FA701042E34E}" destId="{84849639-D2CC-4C79-9E77-09EBB3CC2EE3}" srcOrd="1" destOrd="0" presId="urn:microsoft.com/office/officeart/2005/8/layout/matrix3"/>
    <dgm:cxn modelId="{2EAD2E03-D5E7-4E7F-A2B2-439CA26064BB}" type="presParOf" srcId="{FC2EB806-1A57-41E9-8547-FA701042E34E}" destId="{0032FFB2-7F4E-4EEB-AB32-FEB684155C3B}" srcOrd="2" destOrd="0" presId="urn:microsoft.com/office/officeart/2005/8/layout/matrix3"/>
    <dgm:cxn modelId="{EE2F1A43-342C-41EE-86D6-C9025D064A4C}" type="presParOf" srcId="{FC2EB806-1A57-41E9-8547-FA701042E34E}" destId="{67246AEA-4341-45C4-9D81-4BB5F036690A}" srcOrd="3" destOrd="0" presId="urn:microsoft.com/office/officeart/2005/8/layout/matrix3"/>
    <dgm:cxn modelId="{1F17C374-E1C3-4524-8BCB-065C4B2BF5F1}" type="presParOf" srcId="{FC2EB806-1A57-41E9-8547-FA701042E34E}" destId="{C8F30450-8AC3-42FC-97CC-A857F49AB3D7}"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A95D106-C7A7-4E81-9E6A-E40A0E9C3DCE}" type="doc">
      <dgm:prSet loTypeId="urn:microsoft.com/office/officeart/2005/8/layout/matrix3" loCatId="matrix" qsTypeId="urn:microsoft.com/office/officeart/2005/8/quickstyle/simple1" qsCatId="simple" csTypeId="urn:microsoft.com/office/officeart/2005/8/colors/colorful2" csCatId="colorful" phldr="1"/>
      <dgm:spPr/>
      <dgm:t>
        <a:bodyPr/>
        <a:lstStyle/>
        <a:p>
          <a:endParaRPr lang="en-US"/>
        </a:p>
      </dgm:t>
    </dgm:pt>
    <dgm:pt modelId="{2BE35168-6E73-472B-BDAB-13B6FB676EF7}">
      <dgm:prSet/>
      <dgm:spPr/>
      <dgm:t>
        <a:bodyPr/>
        <a:lstStyle/>
        <a:p>
          <a:r>
            <a:rPr lang="en-US" dirty="0"/>
            <a:t>FL Dates</a:t>
          </a:r>
        </a:p>
      </dgm:t>
    </dgm:pt>
    <dgm:pt modelId="{6B59000C-714E-4B26-9CEF-885E52050BDA}" type="parTrans" cxnId="{3109574B-8A31-4A1C-9A39-F00608862944}">
      <dgm:prSet/>
      <dgm:spPr/>
      <dgm:t>
        <a:bodyPr/>
        <a:lstStyle/>
        <a:p>
          <a:endParaRPr lang="en-US"/>
        </a:p>
      </dgm:t>
    </dgm:pt>
    <dgm:pt modelId="{0CD10177-4C38-44EF-9223-AEB8AE795E7C}" type="sibTrans" cxnId="{3109574B-8A31-4A1C-9A39-F00608862944}">
      <dgm:prSet/>
      <dgm:spPr/>
      <dgm:t>
        <a:bodyPr/>
        <a:lstStyle/>
        <a:p>
          <a:endParaRPr lang="en-US"/>
        </a:p>
      </dgm:t>
    </dgm:pt>
    <dgm:pt modelId="{BF070DEE-58EB-4DCD-9D93-B3E579BEA003}">
      <dgm:prSet/>
      <dgm:spPr/>
      <dgm:t>
        <a:bodyPr/>
        <a:lstStyle/>
        <a:p>
          <a:r>
            <a:rPr lang="en-US" dirty="0" err="1"/>
            <a:t>Inactives</a:t>
          </a:r>
          <a:r>
            <a:rPr lang="en-US" dirty="0"/>
            <a:t>/PE&gt;10</a:t>
          </a:r>
        </a:p>
      </dgm:t>
    </dgm:pt>
    <dgm:pt modelId="{09CDC973-5971-4786-B14D-C61652DCD13D}" type="parTrans" cxnId="{0EC8C574-8B70-4767-BA3E-ED4684644AD8}">
      <dgm:prSet/>
      <dgm:spPr/>
      <dgm:t>
        <a:bodyPr/>
        <a:lstStyle/>
        <a:p>
          <a:endParaRPr lang="en-US"/>
        </a:p>
      </dgm:t>
    </dgm:pt>
    <dgm:pt modelId="{2EC5C3F9-78A9-4173-82B9-118A509B7C5D}" type="sibTrans" cxnId="{0EC8C574-8B70-4767-BA3E-ED4684644AD8}">
      <dgm:prSet/>
      <dgm:spPr/>
      <dgm:t>
        <a:bodyPr/>
        <a:lstStyle/>
        <a:p>
          <a:endParaRPr lang="en-US"/>
        </a:p>
      </dgm:t>
    </dgm:pt>
    <dgm:pt modelId="{62DBA99B-0541-4DBE-A8E5-A446CE128ABD}">
      <dgm:prSet/>
      <dgm:spPr/>
      <dgm:t>
        <a:bodyPr/>
        <a:lstStyle/>
        <a:p>
          <a:r>
            <a:rPr lang="en-US" dirty="0"/>
            <a:t>PED</a:t>
          </a:r>
        </a:p>
      </dgm:t>
    </dgm:pt>
    <dgm:pt modelId="{77AC53CF-33BE-46D3-BD30-D5808759007D}" type="parTrans" cxnId="{288EC806-B2CE-42B1-927F-5879717268FA}">
      <dgm:prSet/>
      <dgm:spPr/>
      <dgm:t>
        <a:bodyPr/>
        <a:lstStyle/>
        <a:p>
          <a:endParaRPr lang="en-US"/>
        </a:p>
      </dgm:t>
    </dgm:pt>
    <dgm:pt modelId="{ED60D690-8959-46C7-B07A-76AFBE959B61}" type="sibTrans" cxnId="{288EC806-B2CE-42B1-927F-5879717268FA}">
      <dgm:prSet/>
      <dgm:spPr/>
      <dgm:t>
        <a:bodyPr/>
        <a:lstStyle/>
        <a:p>
          <a:endParaRPr lang="en-US"/>
        </a:p>
      </dgm:t>
    </dgm:pt>
    <dgm:pt modelId="{F01CD477-7DCA-49FD-85BF-BCAF253F9238}">
      <dgm:prSet/>
      <dgm:spPr/>
      <dgm:t>
        <a:bodyPr/>
        <a:lstStyle/>
        <a:p>
          <a:r>
            <a:rPr lang="en-US" dirty="0"/>
            <a:t>OA Management</a:t>
          </a:r>
        </a:p>
      </dgm:t>
    </dgm:pt>
    <dgm:pt modelId="{5D53A7D8-6BE7-4206-9AD4-B53D1DE588BD}" type="parTrans" cxnId="{1E926757-D120-4373-BEB7-C2F25AFF661B}">
      <dgm:prSet/>
      <dgm:spPr/>
      <dgm:t>
        <a:bodyPr/>
        <a:lstStyle/>
        <a:p>
          <a:endParaRPr lang="en-US"/>
        </a:p>
      </dgm:t>
    </dgm:pt>
    <dgm:pt modelId="{7362E06C-D106-4012-A717-D32BB111922D}" type="sibTrans" cxnId="{1E926757-D120-4373-BEB7-C2F25AFF661B}">
      <dgm:prSet/>
      <dgm:spPr/>
      <dgm:t>
        <a:bodyPr/>
        <a:lstStyle/>
        <a:p>
          <a:endParaRPr lang="en-US"/>
        </a:p>
      </dgm:t>
    </dgm:pt>
    <dgm:pt modelId="{3456858F-D1FB-45FE-98E0-B9E4D1149420}">
      <dgm:prSet/>
      <dgm:spPr/>
      <dgm:t>
        <a:bodyPr/>
        <a:lstStyle/>
        <a:p>
          <a:endParaRPr lang="en-US"/>
        </a:p>
      </dgm:t>
    </dgm:pt>
    <dgm:pt modelId="{D313164D-1786-4EB1-914A-22228306EE1C}" type="parTrans" cxnId="{EB2AEE19-218B-40CB-A709-49C154E3D1B5}">
      <dgm:prSet/>
      <dgm:spPr/>
      <dgm:t>
        <a:bodyPr/>
        <a:lstStyle/>
        <a:p>
          <a:endParaRPr lang="en-US"/>
        </a:p>
      </dgm:t>
    </dgm:pt>
    <dgm:pt modelId="{3A4D309B-097B-42D4-8BB3-7DFAEC8E67B9}" type="sibTrans" cxnId="{EB2AEE19-218B-40CB-A709-49C154E3D1B5}">
      <dgm:prSet/>
      <dgm:spPr/>
      <dgm:t>
        <a:bodyPr/>
        <a:lstStyle/>
        <a:p>
          <a:endParaRPr lang="en-US"/>
        </a:p>
      </dgm:t>
    </dgm:pt>
    <dgm:pt modelId="{FC2EB806-1A57-41E9-8547-FA701042E34E}" type="pres">
      <dgm:prSet presAssocID="{EA95D106-C7A7-4E81-9E6A-E40A0E9C3DCE}" presName="matrix" presStyleCnt="0">
        <dgm:presLayoutVars>
          <dgm:chMax val="1"/>
          <dgm:dir/>
          <dgm:resizeHandles val="exact"/>
        </dgm:presLayoutVars>
      </dgm:prSet>
      <dgm:spPr/>
    </dgm:pt>
    <dgm:pt modelId="{B97D3758-614B-411A-B46D-DAB9375931EE}" type="pres">
      <dgm:prSet presAssocID="{EA95D106-C7A7-4E81-9E6A-E40A0E9C3DCE}" presName="diamond" presStyleLbl="bgShp" presStyleIdx="0" presStyleCnt="1"/>
      <dgm:spPr/>
    </dgm:pt>
    <dgm:pt modelId="{84849639-D2CC-4C79-9E77-09EBB3CC2EE3}" type="pres">
      <dgm:prSet presAssocID="{EA95D106-C7A7-4E81-9E6A-E40A0E9C3DCE}" presName="quad1" presStyleLbl="node1" presStyleIdx="0" presStyleCnt="4">
        <dgm:presLayoutVars>
          <dgm:chMax val="0"/>
          <dgm:chPref val="0"/>
          <dgm:bulletEnabled val="1"/>
        </dgm:presLayoutVars>
      </dgm:prSet>
      <dgm:spPr/>
    </dgm:pt>
    <dgm:pt modelId="{0032FFB2-7F4E-4EEB-AB32-FEB684155C3B}" type="pres">
      <dgm:prSet presAssocID="{EA95D106-C7A7-4E81-9E6A-E40A0E9C3DCE}" presName="quad2" presStyleLbl="node1" presStyleIdx="1" presStyleCnt="4">
        <dgm:presLayoutVars>
          <dgm:chMax val="0"/>
          <dgm:chPref val="0"/>
          <dgm:bulletEnabled val="1"/>
        </dgm:presLayoutVars>
      </dgm:prSet>
      <dgm:spPr/>
    </dgm:pt>
    <dgm:pt modelId="{67246AEA-4341-45C4-9D81-4BB5F036690A}" type="pres">
      <dgm:prSet presAssocID="{EA95D106-C7A7-4E81-9E6A-E40A0E9C3DCE}" presName="quad3" presStyleLbl="node1" presStyleIdx="2" presStyleCnt="4">
        <dgm:presLayoutVars>
          <dgm:chMax val="0"/>
          <dgm:chPref val="0"/>
          <dgm:bulletEnabled val="1"/>
        </dgm:presLayoutVars>
      </dgm:prSet>
      <dgm:spPr/>
    </dgm:pt>
    <dgm:pt modelId="{C8F30450-8AC3-42FC-97CC-A857F49AB3D7}" type="pres">
      <dgm:prSet presAssocID="{EA95D106-C7A7-4E81-9E6A-E40A0E9C3DCE}" presName="quad4" presStyleLbl="node1" presStyleIdx="3" presStyleCnt="4">
        <dgm:presLayoutVars>
          <dgm:chMax val="0"/>
          <dgm:chPref val="0"/>
          <dgm:bulletEnabled val="1"/>
        </dgm:presLayoutVars>
      </dgm:prSet>
      <dgm:spPr/>
    </dgm:pt>
  </dgm:ptLst>
  <dgm:cxnLst>
    <dgm:cxn modelId="{288EC806-B2CE-42B1-927F-5879717268FA}" srcId="{EA95D106-C7A7-4E81-9E6A-E40A0E9C3DCE}" destId="{62DBA99B-0541-4DBE-A8E5-A446CE128ABD}" srcOrd="2" destOrd="0" parTransId="{77AC53CF-33BE-46D3-BD30-D5808759007D}" sibTransId="{ED60D690-8959-46C7-B07A-76AFBE959B61}"/>
    <dgm:cxn modelId="{EB2AEE19-218B-40CB-A709-49C154E3D1B5}" srcId="{EA95D106-C7A7-4E81-9E6A-E40A0E9C3DCE}" destId="{3456858F-D1FB-45FE-98E0-B9E4D1149420}" srcOrd="4" destOrd="0" parTransId="{D313164D-1786-4EB1-914A-22228306EE1C}" sibTransId="{3A4D309B-097B-42D4-8BB3-7DFAEC8E67B9}"/>
    <dgm:cxn modelId="{B495DF38-45D4-4F89-AB6E-2DED3C5BB61D}" type="presOf" srcId="{62DBA99B-0541-4DBE-A8E5-A446CE128ABD}" destId="{67246AEA-4341-45C4-9D81-4BB5F036690A}" srcOrd="0" destOrd="0" presId="urn:microsoft.com/office/officeart/2005/8/layout/matrix3"/>
    <dgm:cxn modelId="{3109574B-8A31-4A1C-9A39-F00608862944}" srcId="{EA95D106-C7A7-4E81-9E6A-E40A0E9C3DCE}" destId="{2BE35168-6E73-472B-BDAB-13B6FB676EF7}" srcOrd="0" destOrd="0" parTransId="{6B59000C-714E-4B26-9CEF-885E52050BDA}" sibTransId="{0CD10177-4C38-44EF-9223-AEB8AE795E7C}"/>
    <dgm:cxn modelId="{0EC8C574-8B70-4767-BA3E-ED4684644AD8}" srcId="{EA95D106-C7A7-4E81-9E6A-E40A0E9C3DCE}" destId="{BF070DEE-58EB-4DCD-9D93-B3E579BEA003}" srcOrd="1" destOrd="0" parTransId="{09CDC973-5971-4786-B14D-C61652DCD13D}" sibTransId="{2EC5C3F9-78A9-4173-82B9-118A509B7C5D}"/>
    <dgm:cxn modelId="{1E926757-D120-4373-BEB7-C2F25AFF661B}" srcId="{EA95D106-C7A7-4E81-9E6A-E40A0E9C3DCE}" destId="{F01CD477-7DCA-49FD-85BF-BCAF253F9238}" srcOrd="3" destOrd="0" parTransId="{5D53A7D8-6BE7-4206-9AD4-B53D1DE588BD}" sibTransId="{7362E06C-D106-4012-A717-D32BB111922D}"/>
    <dgm:cxn modelId="{E596BF8D-117D-473F-8B1B-76AC431461DF}" type="presOf" srcId="{2BE35168-6E73-472B-BDAB-13B6FB676EF7}" destId="{84849639-D2CC-4C79-9E77-09EBB3CC2EE3}" srcOrd="0" destOrd="0" presId="urn:microsoft.com/office/officeart/2005/8/layout/matrix3"/>
    <dgm:cxn modelId="{C90E7ECD-E14E-443F-B9E1-FE58613F1566}" type="presOf" srcId="{BF070DEE-58EB-4DCD-9D93-B3E579BEA003}" destId="{0032FFB2-7F4E-4EEB-AB32-FEB684155C3B}" srcOrd="0" destOrd="0" presId="urn:microsoft.com/office/officeart/2005/8/layout/matrix3"/>
    <dgm:cxn modelId="{9A94F1DC-7949-45EA-8BAF-2E24E83316C9}" type="presOf" srcId="{F01CD477-7DCA-49FD-85BF-BCAF253F9238}" destId="{C8F30450-8AC3-42FC-97CC-A857F49AB3D7}" srcOrd="0" destOrd="0" presId="urn:microsoft.com/office/officeart/2005/8/layout/matrix3"/>
    <dgm:cxn modelId="{A699D6E6-F7A6-4E1B-A000-5F2D99F1619A}" type="presOf" srcId="{EA95D106-C7A7-4E81-9E6A-E40A0E9C3DCE}" destId="{FC2EB806-1A57-41E9-8547-FA701042E34E}" srcOrd="0" destOrd="0" presId="urn:microsoft.com/office/officeart/2005/8/layout/matrix3"/>
    <dgm:cxn modelId="{A4BE1A48-8D83-4613-8B9A-003D931243BB}" type="presParOf" srcId="{FC2EB806-1A57-41E9-8547-FA701042E34E}" destId="{B97D3758-614B-411A-B46D-DAB9375931EE}" srcOrd="0" destOrd="0" presId="urn:microsoft.com/office/officeart/2005/8/layout/matrix3"/>
    <dgm:cxn modelId="{F657AC65-E28B-4DA8-8AEB-ED15E8830472}" type="presParOf" srcId="{FC2EB806-1A57-41E9-8547-FA701042E34E}" destId="{84849639-D2CC-4C79-9E77-09EBB3CC2EE3}" srcOrd="1" destOrd="0" presId="urn:microsoft.com/office/officeart/2005/8/layout/matrix3"/>
    <dgm:cxn modelId="{2EAD2E03-D5E7-4E7F-A2B2-439CA26064BB}" type="presParOf" srcId="{FC2EB806-1A57-41E9-8547-FA701042E34E}" destId="{0032FFB2-7F4E-4EEB-AB32-FEB684155C3B}" srcOrd="2" destOrd="0" presId="urn:microsoft.com/office/officeart/2005/8/layout/matrix3"/>
    <dgm:cxn modelId="{EE2F1A43-342C-41EE-86D6-C9025D064A4C}" type="presParOf" srcId="{FC2EB806-1A57-41E9-8547-FA701042E34E}" destId="{67246AEA-4341-45C4-9D81-4BB5F036690A}" srcOrd="3" destOrd="0" presId="urn:microsoft.com/office/officeart/2005/8/layout/matrix3"/>
    <dgm:cxn modelId="{1F17C374-E1C3-4524-8BCB-065C4B2BF5F1}" type="presParOf" srcId="{FC2EB806-1A57-41E9-8547-FA701042E34E}" destId="{C8F30450-8AC3-42FC-97CC-A857F49AB3D7}"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D3758-614B-411A-B46D-DAB9375931EE}">
      <dsp:nvSpPr>
        <dsp:cNvPr id="0" name=""/>
        <dsp:cNvSpPr/>
      </dsp:nvSpPr>
      <dsp:spPr>
        <a:xfrm>
          <a:off x="261681" y="0"/>
          <a:ext cx="5051233" cy="5051233"/>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849639-D2CC-4C79-9E77-09EBB3CC2EE3}">
      <dsp:nvSpPr>
        <dsp:cNvPr id="0" name=""/>
        <dsp:cNvSpPr/>
      </dsp:nvSpPr>
      <dsp:spPr>
        <a:xfrm>
          <a:off x="751497" y="2638217"/>
          <a:ext cx="1969980" cy="19699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FL Dates</a:t>
          </a:r>
        </a:p>
      </dsp:txBody>
      <dsp:txXfrm>
        <a:off x="847663" y="2734383"/>
        <a:ext cx="1777648" cy="1777648"/>
      </dsp:txXfrm>
    </dsp:sp>
    <dsp:sp modelId="{0032FFB2-7F4E-4EEB-AB32-FEB684155C3B}">
      <dsp:nvSpPr>
        <dsp:cNvPr id="0" name=""/>
        <dsp:cNvSpPr/>
      </dsp:nvSpPr>
      <dsp:spPr>
        <a:xfrm>
          <a:off x="2863066" y="479867"/>
          <a:ext cx="1969980" cy="196998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t>Inactives</a:t>
          </a:r>
          <a:endParaRPr lang="en-US" sz="2300" kern="1200" dirty="0"/>
        </a:p>
      </dsp:txBody>
      <dsp:txXfrm>
        <a:off x="2959232" y="576033"/>
        <a:ext cx="1777648" cy="1777648"/>
      </dsp:txXfrm>
    </dsp:sp>
    <dsp:sp modelId="{67246AEA-4341-45C4-9D81-4BB5F036690A}">
      <dsp:nvSpPr>
        <dsp:cNvPr id="0" name=""/>
        <dsp:cNvSpPr/>
      </dsp:nvSpPr>
      <dsp:spPr>
        <a:xfrm>
          <a:off x="795014" y="478632"/>
          <a:ext cx="1969980" cy="196998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PED</a:t>
          </a:r>
        </a:p>
      </dsp:txBody>
      <dsp:txXfrm>
        <a:off x="891180" y="574798"/>
        <a:ext cx="1777648" cy="1777648"/>
      </dsp:txXfrm>
    </dsp:sp>
    <dsp:sp modelId="{C8F30450-8AC3-42FC-97CC-A857F49AB3D7}">
      <dsp:nvSpPr>
        <dsp:cNvPr id="0" name=""/>
        <dsp:cNvSpPr/>
      </dsp:nvSpPr>
      <dsp:spPr>
        <a:xfrm>
          <a:off x="2863066" y="2601384"/>
          <a:ext cx="1969980" cy="196998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OA Management</a:t>
          </a:r>
        </a:p>
      </dsp:txBody>
      <dsp:txXfrm>
        <a:off x="2959232" y="2697550"/>
        <a:ext cx="1777648" cy="17776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CCB38-406A-4FB3-B81B-B3DD826724CA}">
      <dsp:nvSpPr>
        <dsp:cNvPr id="0" name=""/>
        <dsp:cNvSpPr/>
      </dsp:nvSpPr>
      <dsp:spPr>
        <a:xfrm>
          <a:off x="0" y="318590"/>
          <a:ext cx="6489509" cy="14320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Roughly 400 projects are past their Project End date (PED)</a:t>
          </a:r>
        </a:p>
      </dsp:txBody>
      <dsp:txXfrm>
        <a:off x="69908" y="388498"/>
        <a:ext cx="6349693" cy="1292264"/>
      </dsp:txXfrm>
    </dsp:sp>
    <dsp:sp modelId="{716A52DB-F53F-45D8-B230-D392F705E4DF}">
      <dsp:nvSpPr>
        <dsp:cNvPr id="0" name=""/>
        <dsp:cNvSpPr/>
      </dsp:nvSpPr>
      <dsp:spPr>
        <a:xfrm>
          <a:off x="0" y="1750670"/>
          <a:ext cx="6489509" cy="875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042"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solidFill>
                <a:srgbClr val="FF0000"/>
              </a:solidFill>
            </a:rPr>
            <a:t>Work done after the PED is not reimbursable</a:t>
          </a:r>
        </a:p>
      </dsp:txBody>
      <dsp:txXfrm>
        <a:off x="0" y="1750670"/>
        <a:ext cx="6489509" cy="875610"/>
      </dsp:txXfrm>
    </dsp:sp>
    <dsp:sp modelId="{523B9C49-D5F5-426F-99F0-1E0C5E5B59B5}">
      <dsp:nvSpPr>
        <dsp:cNvPr id="0" name=""/>
        <dsp:cNvSpPr/>
      </dsp:nvSpPr>
      <dsp:spPr>
        <a:xfrm>
          <a:off x="0" y="2626280"/>
          <a:ext cx="6489509" cy="14320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Look-ahead report shows many, many projects are in jeopardy</a:t>
          </a:r>
        </a:p>
      </dsp:txBody>
      <dsp:txXfrm>
        <a:off x="69908" y="2696188"/>
        <a:ext cx="6349693" cy="1292264"/>
      </dsp:txXfrm>
    </dsp:sp>
    <dsp:sp modelId="{E84FF4FF-D92B-46C4-8BDE-5C8BBAA14364}">
      <dsp:nvSpPr>
        <dsp:cNvPr id="0" name=""/>
        <dsp:cNvSpPr/>
      </dsp:nvSpPr>
      <dsp:spPr>
        <a:xfrm>
          <a:off x="0" y="4058360"/>
          <a:ext cx="6489509" cy="875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042"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solidFill>
                <a:srgbClr val="FF0000"/>
              </a:solidFill>
            </a:rPr>
            <a:t>These projects need their PED extended ASAP!</a:t>
          </a:r>
        </a:p>
      </dsp:txBody>
      <dsp:txXfrm>
        <a:off x="0" y="4058360"/>
        <a:ext cx="6489509" cy="8756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D3758-614B-411A-B46D-DAB9375931EE}">
      <dsp:nvSpPr>
        <dsp:cNvPr id="0" name=""/>
        <dsp:cNvSpPr/>
      </dsp:nvSpPr>
      <dsp:spPr>
        <a:xfrm>
          <a:off x="261681" y="0"/>
          <a:ext cx="5051233" cy="5051233"/>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849639-D2CC-4C79-9E77-09EBB3CC2EE3}">
      <dsp:nvSpPr>
        <dsp:cNvPr id="0" name=""/>
        <dsp:cNvSpPr/>
      </dsp:nvSpPr>
      <dsp:spPr>
        <a:xfrm>
          <a:off x="726222" y="2595646"/>
          <a:ext cx="1969980" cy="19699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FL Dates</a:t>
          </a:r>
        </a:p>
      </dsp:txBody>
      <dsp:txXfrm>
        <a:off x="822388" y="2691812"/>
        <a:ext cx="1777648" cy="1777648"/>
      </dsp:txXfrm>
    </dsp:sp>
    <dsp:sp modelId="{0032FFB2-7F4E-4EEB-AB32-FEB684155C3B}">
      <dsp:nvSpPr>
        <dsp:cNvPr id="0" name=""/>
        <dsp:cNvSpPr/>
      </dsp:nvSpPr>
      <dsp:spPr>
        <a:xfrm>
          <a:off x="2863066" y="479867"/>
          <a:ext cx="1969980" cy="196998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t>Inactives</a:t>
          </a:r>
          <a:endParaRPr lang="en-US" sz="2300" kern="1200" dirty="0"/>
        </a:p>
      </dsp:txBody>
      <dsp:txXfrm>
        <a:off x="2959232" y="576033"/>
        <a:ext cx="1777648" cy="1777648"/>
      </dsp:txXfrm>
    </dsp:sp>
    <dsp:sp modelId="{67246AEA-4341-45C4-9D81-4BB5F036690A}">
      <dsp:nvSpPr>
        <dsp:cNvPr id="0" name=""/>
        <dsp:cNvSpPr/>
      </dsp:nvSpPr>
      <dsp:spPr>
        <a:xfrm>
          <a:off x="795014" y="478632"/>
          <a:ext cx="1969980" cy="196998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PED</a:t>
          </a:r>
        </a:p>
      </dsp:txBody>
      <dsp:txXfrm>
        <a:off x="891180" y="574798"/>
        <a:ext cx="1777648" cy="1777648"/>
      </dsp:txXfrm>
    </dsp:sp>
    <dsp:sp modelId="{C8F30450-8AC3-42FC-97CC-A857F49AB3D7}">
      <dsp:nvSpPr>
        <dsp:cNvPr id="0" name=""/>
        <dsp:cNvSpPr/>
      </dsp:nvSpPr>
      <dsp:spPr>
        <a:xfrm>
          <a:off x="2863066" y="2601384"/>
          <a:ext cx="1969980" cy="196998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OA Management</a:t>
          </a:r>
        </a:p>
      </dsp:txBody>
      <dsp:txXfrm>
        <a:off x="2959232" y="2697550"/>
        <a:ext cx="1777648" cy="17776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37CEDF-3AB7-4136-B028-6709999D25A7}">
      <dsp:nvSpPr>
        <dsp:cNvPr id="0" name=""/>
        <dsp:cNvSpPr/>
      </dsp:nvSpPr>
      <dsp:spPr>
        <a:xfrm>
          <a:off x="0" y="4349"/>
          <a:ext cx="6651253" cy="9264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67B354-935E-472C-892A-D4DEA21EBC6E}">
      <dsp:nvSpPr>
        <dsp:cNvPr id="0" name=""/>
        <dsp:cNvSpPr/>
      </dsp:nvSpPr>
      <dsp:spPr>
        <a:xfrm>
          <a:off x="280249" y="212799"/>
          <a:ext cx="509544" cy="5095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4991C5-0797-4BFF-97A9-3B56DFA2A97F}">
      <dsp:nvSpPr>
        <dsp:cNvPr id="0" name=""/>
        <dsp:cNvSpPr/>
      </dsp:nvSpPr>
      <dsp:spPr>
        <a:xfrm>
          <a:off x="1070043" y="4349"/>
          <a:ext cx="5581209" cy="926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049" tIns="98049" rIns="98049" bIns="98049" numCol="1" spcCol="1270" anchor="ctr" anchorCtr="0">
          <a:noAutofit/>
        </a:bodyPr>
        <a:lstStyle/>
        <a:p>
          <a:pPr marL="0" lvl="0" indent="0" algn="l" defTabSz="844550">
            <a:lnSpc>
              <a:spcPct val="90000"/>
            </a:lnSpc>
            <a:spcBef>
              <a:spcPct val="0"/>
            </a:spcBef>
            <a:spcAft>
              <a:spcPct val="35000"/>
            </a:spcAft>
            <a:buNone/>
          </a:pPr>
          <a:r>
            <a:rPr lang="en-US" sz="1900" kern="1200"/>
            <a:t>Invoice on a regular basis (every 6 months).</a:t>
          </a:r>
        </a:p>
      </dsp:txBody>
      <dsp:txXfrm>
        <a:off x="1070043" y="4349"/>
        <a:ext cx="5581209" cy="926444"/>
      </dsp:txXfrm>
    </dsp:sp>
    <dsp:sp modelId="{967772BB-9CC7-4E2B-A7F0-A600DA600E36}">
      <dsp:nvSpPr>
        <dsp:cNvPr id="0" name=""/>
        <dsp:cNvSpPr/>
      </dsp:nvSpPr>
      <dsp:spPr>
        <a:xfrm>
          <a:off x="0" y="1162404"/>
          <a:ext cx="6651253" cy="9264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DE4056-2DE8-4A4C-BD8F-92ABFB58DF62}">
      <dsp:nvSpPr>
        <dsp:cNvPr id="0" name=""/>
        <dsp:cNvSpPr/>
      </dsp:nvSpPr>
      <dsp:spPr>
        <a:xfrm>
          <a:off x="280249" y="1370854"/>
          <a:ext cx="509544" cy="5095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5E2A84-D4C0-4BF7-AEBB-904D1FD2FEED}">
      <dsp:nvSpPr>
        <dsp:cNvPr id="0" name=""/>
        <dsp:cNvSpPr/>
      </dsp:nvSpPr>
      <dsp:spPr>
        <a:xfrm>
          <a:off x="1070043" y="1162404"/>
          <a:ext cx="5581209" cy="926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049" tIns="98049" rIns="98049" bIns="98049" numCol="1" spcCol="1270" anchor="ctr" anchorCtr="0">
          <a:noAutofit/>
        </a:bodyPr>
        <a:lstStyle/>
        <a:p>
          <a:pPr marL="0" lvl="0" indent="0" algn="l" defTabSz="844550">
            <a:lnSpc>
              <a:spcPct val="90000"/>
            </a:lnSpc>
            <a:spcBef>
              <a:spcPct val="0"/>
            </a:spcBef>
            <a:spcAft>
              <a:spcPct val="35000"/>
            </a:spcAft>
            <a:buNone/>
          </a:pPr>
          <a:r>
            <a:rPr lang="en-US" sz="1900" kern="1200"/>
            <a:t>Invoice early in a quarter (Jan/Apr/Jul/Oct).</a:t>
          </a:r>
        </a:p>
      </dsp:txBody>
      <dsp:txXfrm>
        <a:off x="1070043" y="1162404"/>
        <a:ext cx="5581209" cy="926444"/>
      </dsp:txXfrm>
    </dsp:sp>
    <dsp:sp modelId="{D8B46623-7AFA-4E68-BBDB-42A01C75D1B8}">
      <dsp:nvSpPr>
        <dsp:cNvPr id="0" name=""/>
        <dsp:cNvSpPr/>
      </dsp:nvSpPr>
      <dsp:spPr>
        <a:xfrm>
          <a:off x="0" y="2320459"/>
          <a:ext cx="6651253" cy="9264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C1F055-57C9-492B-B93F-1C479CED3E5A}">
      <dsp:nvSpPr>
        <dsp:cNvPr id="0" name=""/>
        <dsp:cNvSpPr/>
      </dsp:nvSpPr>
      <dsp:spPr>
        <a:xfrm>
          <a:off x="280249" y="2528909"/>
          <a:ext cx="509544" cy="5095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86FA60-05F4-48A7-8B81-007F8D7D1532}">
      <dsp:nvSpPr>
        <dsp:cNvPr id="0" name=""/>
        <dsp:cNvSpPr/>
      </dsp:nvSpPr>
      <dsp:spPr>
        <a:xfrm>
          <a:off x="1070043" y="2320459"/>
          <a:ext cx="5581209" cy="926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049" tIns="98049" rIns="98049" bIns="98049" numCol="1" spcCol="1270" anchor="ctr" anchorCtr="0">
          <a:noAutofit/>
        </a:bodyPr>
        <a:lstStyle/>
        <a:p>
          <a:pPr marL="0" lvl="0" indent="0" algn="l" defTabSz="844550">
            <a:lnSpc>
              <a:spcPct val="90000"/>
            </a:lnSpc>
            <a:spcBef>
              <a:spcPct val="0"/>
            </a:spcBef>
            <a:spcAft>
              <a:spcPct val="35000"/>
            </a:spcAft>
            <a:buNone/>
          </a:pPr>
          <a:r>
            <a:rPr lang="en-US" sz="1900" kern="1200"/>
            <a:t>Don’t request funds before you are ready to start the work (and start billing).</a:t>
          </a:r>
        </a:p>
      </dsp:txBody>
      <dsp:txXfrm>
        <a:off x="1070043" y="2320459"/>
        <a:ext cx="5581209" cy="926444"/>
      </dsp:txXfrm>
    </dsp:sp>
    <dsp:sp modelId="{F43C316A-CB3C-4143-BC9D-7A39D041B6B4}">
      <dsp:nvSpPr>
        <dsp:cNvPr id="0" name=""/>
        <dsp:cNvSpPr/>
      </dsp:nvSpPr>
      <dsp:spPr>
        <a:xfrm>
          <a:off x="0" y="3478515"/>
          <a:ext cx="6651253" cy="9264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57834B-3F1D-449D-8CFF-9972BF2C316A}">
      <dsp:nvSpPr>
        <dsp:cNvPr id="0" name=""/>
        <dsp:cNvSpPr/>
      </dsp:nvSpPr>
      <dsp:spPr>
        <a:xfrm>
          <a:off x="280249" y="3686965"/>
          <a:ext cx="509544" cy="5095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14FB0C-9615-4E13-9AA2-BE1D62294D96}">
      <dsp:nvSpPr>
        <dsp:cNvPr id="0" name=""/>
        <dsp:cNvSpPr/>
      </dsp:nvSpPr>
      <dsp:spPr>
        <a:xfrm>
          <a:off x="1070043" y="3478515"/>
          <a:ext cx="5581209" cy="926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049" tIns="98049" rIns="98049" bIns="98049" numCol="1" spcCol="1270" anchor="ctr" anchorCtr="0">
          <a:noAutofit/>
        </a:bodyPr>
        <a:lstStyle/>
        <a:p>
          <a:pPr marL="0" lvl="0" indent="0" algn="l" defTabSz="844550">
            <a:lnSpc>
              <a:spcPct val="90000"/>
            </a:lnSpc>
            <a:spcBef>
              <a:spcPct val="0"/>
            </a:spcBef>
            <a:spcAft>
              <a:spcPct val="35000"/>
            </a:spcAft>
            <a:buNone/>
          </a:pPr>
          <a:r>
            <a:rPr lang="en-US" sz="1900" kern="1200"/>
            <a:t>Always include Construction Engineering when requesting funds for the Construction phase.</a:t>
          </a:r>
        </a:p>
      </dsp:txBody>
      <dsp:txXfrm>
        <a:off x="1070043" y="3478515"/>
        <a:ext cx="5581209" cy="926444"/>
      </dsp:txXfrm>
    </dsp:sp>
    <dsp:sp modelId="{AB4069C3-5177-497A-9A79-9517BB123B14}">
      <dsp:nvSpPr>
        <dsp:cNvPr id="0" name=""/>
        <dsp:cNvSpPr/>
      </dsp:nvSpPr>
      <dsp:spPr>
        <a:xfrm>
          <a:off x="0" y="4636570"/>
          <a:ext cx="6651253" cy="92644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5B6167-3689-4382-82A6-439B70D957EF}">
      <dsp:nvSpPr>
        <dsp:cNvPr id="0" name=""/>
        <dsp:cNvSpPr/>
      </dsp:nvSpPr>
      <dsp:spPr>
        <a:xfrm>
          <a:off x="280249" y="4845020"/>
          <a:ext cx="509544" cy="5095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03AC2E-92BA-43C4-93E5-92F6EBCCDBBE}">
      <dsp:nvSpPr>
        <dsp:cNvPr id="0" name=""/>
        <dsp:cNvSpPr/>
      </dsp:nvSpPr>
      <dsp:spPr>
        <a:xfrm>
          <a:off x="1070043" y="4636570"/>
          <a:ext cx="5581209" cy="9264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049" tIns="98049" rIns="98049" bIns="98049" numCol="1" spcCol="1270" anchor="ctr" anchorCtr="0">
          <a:noAutofit/>
        </a:bodyPr>
        <a:lstStyle/>
        <a:p>
          <a:pPr marL="0" lvl="0" indent="0" algn="l" defTabSz="844550">
            <a:lnSpc>
              <a:spcPct val="90000"/>
            </a:lnSpc>
            <a:spcBef>
              <a:spcPct val="0"/>
            </a:spcBef>
            <a:spcAft>
              <a:spcPct val="35000"/>
            </a:spcAft>
            <a:buNone/>
          </a:pPr>
          <a:r>
            <a:rPr lang="en-US" sz="1900" kern="1200"/>
            <a:t>Don’t let your funds lapse. Lapsed funds cannot be invoiced against.</a:t>
          </a:r>
        </a:p>
      </dsp:txBody>
      <dsp:txXfrm>
        <a:off x="1070043" y="4636570"/>
        <a:ext cx="5581209" cy="9264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D3758-614B-411A-B46D-DAB9375931EE}">
      <dsp:nvSpPr>
        <dsp:cNvPr id="0" name=""/>
        <dsp:cNvSpPr/>
      </dsp:nvSpPr>
      <dsp:spPr>
        <a:xfrm>
          <a:off x="261681" y="0"/>
          <a:ext cx="5051233" cy="5051233"/>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849639-D2CC-4C79-9E77-09EBB3CC2EE3}">
      <dsp:nvSpPr>
        <dsp:cNvPr id="0" name=""/>
        <dsp:cNvSpPr/>
      </dsp:nvSpPr>
      <dsp:spPr>
        <a:xfrm>
          <a:off x="726222" y="2613454"/>
          <a:ext cx="1969980" cy="19699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FL Dates</a:t>
          </a:r>
        </a:p>
      </dsp:txBody>
      <dsp:txXfrm>
        <a:off x="822388" y="2709620"/>
        <a:ext cx="1777648" cy="1777648"/>
      </dsp:txXfrm>
    </dsp:sp>
    <dsp:sp modelId="{0032FFB2-7F4E-4EEB-AB32-FEB684155C3B}">
      <dsp:nvSpPr>
        <dsp:cNvPr id="0" name=""/>
        <dsp:cNvSpPr/>
      </dsp:nvSpPr>
      <dsp:spPr>
        <a:xfrm>
          <a:off x="2863066" y="479867"/>
          <a:ext cx="1969980" cy="196998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err="1"/>
            <a:t>Inactives</a:t>
          </a:r>
          <a:r>
            <a:rPr lang="en-US" sz="1900" kern="1200" dirty="0"/>
            <a:t>/PE&gt;10</a:t>
          </a:r>
        </a:p>
      </dsp:txBody>
      <dsp:txXfrm>
        <a:off x="2959232" y="576033"/>
        <a:ext cx="1777648" cy="1777648"/>
      </dsp:txXfrm>
    </dsp:sp>
    <dsp:sp modelId="{67246AEA-4341-45C4-9D81-4BB5F036690A}">
      <dsp:nvSpPr>
        <dsp:cNvPr id="0" name=""/>
        <dsp:cNvSpPr/>
      </dsp:nvSpPr>
      <dsp:spPr>
        <a:xfrm>
          <a:off x="721159" y="508831"/>
          <a:ext cx="1969980" cy="196998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PED</a:t>
          </a:r>
        </a:p>
      </dsp:txBody>
      <dsp:txXfrm>
        <a:off x="817325" y="604997"/>
        <a:ext cx="1777648" cy="1777648"/>
      </dsp:txXfrm>
    </dsp:sp>
    <dsp:sp modelId="{C8F30450-8AC3-42FC-97CC-A857F49AB3D7}">
      <dsp:nvSpPr>
        <dsp:cNvPr id="0" name=""/>
        <dsp:cNvSpPr/>
      </dsp:nvSpPr>
      <dsp:spPr>
        <a:xfrm>
          <a:off x="2863066" y="2601384"/>
          <a:ext cx="1969980" cy="196998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OA Management</a:t>
          </a:r>
        </a:p>
      </dsp:txBody>
      <dsp:txXfrm>
        <a:off x="2959232" y="2697550"/>
        <a:ext cx="1777648" cy="17776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D3758-614B-411A-B46D-DAB9375931EE}">
      <dsp:nvSpPr>
        <dsp:cNvPr id="0" name=""/>
        <dsp:cNvSpPr/>
      </dsp:nvSpPr>
      <dsp:spPr>
        <a:xfrm>
          <a:off x="261681" y="0"/>
          <a:ext cx="5051233" cy="5051233"/>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849639-D2CC-4C79-9E77-09EBB3CC2EE3}">
      <dsp:nvSpPr>
        <dsp:cNvPr id="0" name=""/>
        <dsp:cNvSpPr/>
      </dsp:nvSpPr>
      <dsp:spPr>
        <a:xfrm>
          <a:off x="741549" y="479867"/>
          <a:ext cx="1969980" cy="19699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FL Dates</a:t>
          </a:r>
        </a:p>
      </dsp:txBody>
      <dsp:txXfrm>
        <a:off x="837715" y="576033"/>
        <a:ext cx="1777648" cy="1777648"/>
      </dsp:txXfrm>
    </dsp:sp>
    <dsp:sp modelId="{0032FFB2-7F4E-4EEB-AB32-FEB684155C3B}">
      <dsp:nvSpPr>
        <dsp:cNvPr id="0" name=""/>
        <dsp:cNvSpPr/>
      </dsp:nvSpPr>
      <dsp:spPr>
        <a:xfrm>
          <a:off x="2863066" y="479867"/>
          <a:ext cx="1969980" cy="1969980"/>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err="1"/>
            <a:t>Inactives</a:t>
          </a:r>
          <a:r>
            <a:rPr lang="en-US" sz="1900" kern="1200" dirty="0"/>
            <a:t>/PE&gt;10</a:t>
          </a:r>
        </a:p>
      </dsp:txBody>
      <dsp:txXfrm>
        <a:off x="2959232" y="576033"/>
        <a:ext cx="1777648" cy="1777648"/>
      </dsp:txXfrm>
    </dsp:sp>
    <dsp:sp modelId="{67246AEA-4341-45C4-9D81-4BB5F036690A}">
      <dsp:nvSpPr>
        <dsp:cNvPr id="0" name=""/>
        <dsp:cNvSpPr/>
      </dsp:nvSpPr>
      <dsp:spPr>
        <a:xfrm>
          <a:off x="741549" y="2601384"/>
          <a:ext cx="1969980" cy="1969980"/>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PED</a:t>
          </a:r>
        </a:p>
      </dsp:txBody>
      <dsp:txXfrm>
        <a:off x="837715" y="2697550"/>
        <a:ext cx="1777648" cy="1777648"/>
      </dsp:txXfrm>
    </dsp:sp>
    <dsp:sp modelId="{C8F30450-8AC3-42FC-97CC-A857F49AB3D7}">
      <dsp:nvSpPr>
        <dsp:cNvPr id="0" name=""/>
        <dsp:cNvSpPr/>
      </dsp:nvSpPr>
      <dsp:spPr>
        <a:xfrm>
          <a:off x="2863066" y="2601384"/>
          <a:ext cx="1969980" cy="196998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OA Management</a:t>
          </a:r>
        </a:p>
      </dsp:txBody>
      <dsp:txXfrm>
        <a:off x="2959232" y="2697550"/>
        <a:ext cx="1777648" cy="1777648"/>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37B23B-7F83-4059-928E-57A3803247AF}" type="datetimeFigureOut">
              <a:rPr lang="en-US" smtClean="0"/>
              <a:t>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068231-A426-4126-A61B-00A8019FF54C}" type="slidenum">
              <a:rPr lang="en-US" smtClean="0"/>
              <a:t>‹#›</a:t>
            </a:fld>
            <a:endParaRPr lang="en-US"/>
          </a:p>
        </p:txBody>
      </p:sp>
    </p:spTree>
    <p:extLst>
      <p:ext uri="{BB962C8B-B14F-4D97-AF65-F5344CB8AC3E}">
        <p14:creationId xmlns:p14="http://schemas.microsoft.com/office/powerpoint/2010/main" val="36673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Master Agreement.  It’s a fairly lengthy document but two items that are very important are the Agreement number and the date the Master Agreement was executed.  We can authorize projects or pay invoices for a local agency without a Master Agreement in place.</a:t>
            </a:r>
          </a:p>
        </p:txBody>
      </p:sp>
      <p:sp>
        <p:nvSpPr>
          <p:cNvPr id="4" name="Slide Number Placeholder 3"/>
          <p:cNvSpPr>
            <a:spLocks noGrp="1"/>
          </p:cNvSpPr>
          <p:nvPr>
            <p:ph type="sldNum" sz="quarter" idx="10"/>
          </p:nvPr>
        </p:nvSpPr>
        <p:spPr/>
        <p:txBody>
          <a:bodyPr/>
          <a:lstStyle/>
          <a:p>
            <a:fld id="{FF17EF2B-6F1F-4F3F-A490-4C1C64BAF7F1}" type="slidenum">
              <a:rPr lang="en-US" smtClean="0"/>
              <a:pPr/>
              <a:t>10</a:t>
            </a:fld>
            <a:endParaRPr lang="en-US"/>
          </a:p>
        </p:txBody>
      </p:sp>
    </p:spTree>
    <p:extLst>
      <p:ext uri="{BB962C8B-B14F-4D97-AF65-F5344CB8AC3E}">
        <p14:creationId xmlns:p14="http://schemas.microsoft.com/office/powerpoint/2010/main" val="1147297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your Finance Letter.  This will show the funding by phase and what each phase’s reimbursement ratio is.  Always make sure you are working with the most current HQ approved version.  It is also critical for the Caltrans and the local agency to be aware of their reversion dates.  We cannot pay an invoice if the funds have expired.</a:t>
            </a:r>
          </a:p>
        </p:txBody>
      </p:sp>
      <p:sp>
        <p:nvSpPr>
          <p:cNvPr id="4" name="Slide Number Placeholder 3"/>
          <p:cNvSpPr>
            <a:spLocks noGrp="1"/>
          </p:cNvSpPr>
          <p:nvPr>
            <p:ph type="sldNum" sz="quarter" idx="10"/>
          </p:nvPr>
        </p:nvSpPr>
        <p:spPr/>
        <p:txBody>
          <a:bodyPr/>
          <a:lstStyle/>
          <a:p>
            <a:fld id="{FF17EF2B-6F1F-4F3F-A490-4C1C64BAF7F1}" type="slidenum">
              <a:rPr lang="en-US" smtClean="0"/>
              <a:pPr/>
              <a:t>15</a:t>
            </a:fld>
            <a:endParaRPr lang="en-US"/>
          </a:p>
        </p:txBody>
      </p:sp>
    </p:spTree>
    <p:extLst>
      <p:ext uri="{BB962C8B-B14F-4D97-AF65-F5344CB8AC3E}">
        <p14:creationId xmlns:p14="http://schemas.microsoft.com/office/powerpoint/2010/main" val="1658459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Master Agreement.  It’s a fairly lengthy document but two items that are very important are the Agreement number and the date the Master Agreement was executed.  We can authorize projects or pay invoices for a local agency without a Master Agreement in place.</a:t>
            </a:r>
          </a:p>
        </p:txBody>
      </p:sp>
      <p:sp>
        <p:nvSpPr>
          <p:cNvPr id="4" name="Slide Number Placeholder 3"/>
          <p:cNvSpPr>
            <a:spLocks noGrp="1"/>
          </p:cNvSpPr>
          <p:nvPr>
            <p:ph type="sldNum" sz="quarter" idx="10"/>
          </p:nvPr>
        </p:nvSpPr>
        <p:spPr/>
        <p:txBody>
          <a:bodyPr/>
          <a:lstStyle/>
          <a:p>
            <a:fld id="{FF17EF2B-6F1F-4F3F-A490-4C1C64BAF7F1}" type="slidenum">
              <a:rPr lang="en-US" smtClean="0"/>
              <a:pPr/>
              <a:t>24</a:t>
            </a:fld>
            <a:endParaRPr lang="en-US"/>
          </a:p>
        </p:txBody>
      </p:sp>
    </p:spTree>
    <p:extLst>
      <p:ext uri="{BB962C8B-B14F-4D97-AF65-F5344CB8AC3E}">
        <p14:creationId xmlns:p14="http://schemas.microsoft.com/office/powerpoint/2010/main" val="1603547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2C9E-D745-4619-B84E-B75C58F1C4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8CB351-A364-4630-AC59-4FC642B594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1001A2-055D-4647-A083-D14AE1ABC1EC}"/>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5" name="Footer Placeholder 4">
            <a:extLst>
              <a:ext uri="{FF2B5EF4-FFF2-40B4-BE49-F238E27FC236}">
                <a16:creationId xmlns:a16="http://schemas.microsoft.com/office/drawing/2014/main" id="{C774241F-A70A-48A3-97E1-23AA088036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693F58-13E6-4ABF-AC32-46A82EF5ACE5}"/>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3324052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28DBC-51A4-4D94-9F6B-88B687292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F78219-702B-4293-94C9-FAA07C0D51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133461-3A4F-4465-9296-9E5B7EDF9A00}"/>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5" name="Footer Placeholder 4">
            <a:extLst>
              <a:ext uri="{FF2B5EF4-FFF2-40B4-BE49-F238E27FC236}">
                <a16:creationId xmlns:a16="http://schemas.microsoft.com/office/drawing/2014/main" id="{7928E85A-EE1C-48CC-B690-123D5FD83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8AC91-C680-485A-84CD-A54CC3AF5D35}"/>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3046552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E2BE8-47DF-48C2-BAD5-67AE5A61C3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695E61C-63F1-482B-AE90-9573FC524A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A892A5-EDAE-4FEC-A2CA-522878B6EBFD}"/>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5" name="Footer Placeholder 4">
            <a:extLst>
              <a:ext uri="{FF2B5EF4-FFF2-40B4-BE49-F238E27FC236}">
                <a16:creationId xmlns:a16="http://schemas.microsoft.com/office/drawing/2014/main" id="{97E1FF6A-B18B-45D0-84E5-B1B45CBCFC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900B4A-723E-4E28-AC3D-CADB97D6E6A7}"/>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652555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43471-E850-4735-A956-5140333A46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3182A5-6E1A-4F28-86E1-43FFB0FB1E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7341F9-2EC1-452D-83C4-A44F150B7C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6D98E7-D83E-4C4B-9238-63684C112E7A}"/>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6" name="Footer Placeholder 5">
            <a:extLst>
              <a:ext uri="{FF2B5EF4-FFF2-40B4-BE49-F238E27FC236}">
                <a16:creationId xmlns:a16="http://schemas.microsoft.com/office/drawing/2014/main" id="{C3FDA240-AF81-4E08-8B42-5698F247B5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40029C-B5DC-4F7C-A63C-2222B59361FF}"/>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3203671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6A446-8205-4F20-BD60-5E14B6F024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43321D-05A7-4E8B-A129-307BDE3996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00B594-7498-4AEF-827D-B026C3257C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0978861-4C43-4FF1-B327-ACE6C547FD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299BDC-32E6-404E-A9FE-685408BC6D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6AB2E54-C126-4C76-84C0-54E52E00790D}"/>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8" name="Footer Placeholder 7">
            <a:extLst>
              <a:ext uri="{FF2B5EF4-FFF2-40B4-BE49-F238E27FC236}">
                <a16:creationId xmlns:a16="http://schemas.microsoft.com/office/drawing/2014/main" id="{5F10A443-9565-415A-A89E-ADEBED287D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927B364-32F5-48D6-ACA4-4993383B2114}"/>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3500924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9F554-FB3E-4746-B7BB-05C634BB86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C28C38-75C0-4A32-B9FD-3062C29B7A0A}"/>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4" name="Footer Placeholder 3">
            <a:extLst>
              <a:ext uri="{FF2B5EF4-FFF2-40B4-BE49-F238E27FC236}">
                <a16:creationId xmlns:a16="http://schemas.microsoft.com/office/drawing/2014/main" id="{B1A2FA58-BD84-4C51-A319-B364F9B60F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06E2DD-CCDE-44EF-ACA6-2D40A35B26BD}"/>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1994179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8E3A24-1720-4DE3-8810-3AF59F5155DC}"/>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3" name="Footer Placeholder 2">
            <a:extLst>
              <a:ext uri="{FF2B5EF4-FFF2-40B4-BE49-F238E27FC236}">
                <a16:creationId xmlns:a16="http://schemas.microsoft.com/office/drawing/2014/main" id="{CB85C9B2-C100-491D-AC48-62D5419B5E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985462-990D-42F9-BEF0-F564B5F4E0B3}"/>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3352109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D4609-7E9A-4391-A710-E563884ED8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2936E6-0B0A-4B0B-A8FB-C75E5154FE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0E5122-1C8F-484D-B58D-A9D43C1A7A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C45959-F2D2-4782-8213-37710AFD337B}"/>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6" name="Footer Placeholder 5">
            <a:extLst>
              <a:ext uri="{FF2B5EF4-FFF2-40B4-BE49-F238E27FC236}">
                <a16:creationId xmlns:a16="http://schemas.microsoft.com/office/drawing/2014/main" id="{9A6D810D-C434-4374-BA94-0896106AF5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D6DA9-6457-4111-9D60-393894D7660C}"/>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2774277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C581-4137-42F7-A842-F8BFBD4FE6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D313B6-536A-401F-A106-9EF0677111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C55ABD-52C5-4CE2-99F0-E8792CF85A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4BBB02-0CEB-4070-A1FC-C05AE4D534D2}"/>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6" name="Footer Placeholder 5">
            <a:extLst>
              <a:ext uri="{FF2B5EF4-FFF2-40B4-BE49-F238E27FC236}">
                <a16:creationId xmlns:a16="http://schemas.microsoft.com/office/drawing/2014/main" id="{63E428D7-9DD7-4870-A226-6E10BE1630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5F766-98FD-4FC8-BDA8-C70AE02A876E}"/>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3225145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FA09E-8D29-4201-A66D-3DB0106F28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783ED3-02DD-47E8-AE71-2EA3403454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42358B-A565-4F1A-BB1A-1D3CDC6ABFDC}"/>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5" name="Footer Placeholder 4">
            <a:extLst>
              <a:ext uri="{FF2B5EF4-FFF2-40B4-BE49-F238E27FC236}">
                <a16:creationId xmlns:a16="http://schemas.microsoft.com/office/drawing/2014/main" id="{4E5D6FC9-8E28-47BE-9E22-CB0414F0FC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195262-B114-4D0A-8CDE-B6947AD7288D}"/>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106143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E99E48-5B95-413C-9A75-C8FAC1511E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274891-49CB-4E06-917B-F0EE21A9A2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15559E-F06F-4A15-A09B-FA5944F7A371}"/>
              </a:ext>
            </a:extLst>
          </p:cNvPr>
          <p:cNvSpPr>
            <a:spLocks noGrp="1"/>
          </p:cNvSpPr>
          <p:nvPr>
            <p:ph type="dt" sz="half" idx="10"/>
          </p:nvPr>
        </p:nvSpPr>
        <p:spPr/>
        <p:txBody>
          <a:bodyPr/>
          <a:lstStyle/>
          <a:p>
            <a:fld id="{F53B84FE-50C7-4A0A-B0D1-EAFE158A68D8}" type="datetimeFigureOut">
              <a:rPr lang="en-US" smtClean="0"/>
              <a:t>2/4/2021</a:t>
            </a:fld>
            <a:endParaRPr lang="en-US"/>
          </a:p>
        </p:txBody>
      </p:sp>
      <p:sp>
        <p:nvSpPr>
          <p:cNvPr id="5" name="Footer Placeholder 4">
            <a:extLst>
              <a:ext uri="{FF2B5EF4-FFF2-40B4-BE49-F238E27FC236}">
                <a16:creationId xmlns:a16="http://schemas.microsoft.com/office/drawing/2014/main" id="{3987FAE9-10A7-4C39-9E8D-C4A570EC2A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AFF030-8405-43E2-A4BF-7E78DFDEFF8F}"/>
              </a:ext>
            </a:extLst>
          </p:cNvPr>
          <p:cNvSpPr>
            <a:spLocks noGrp="1"/>
          </p:cNvSpPr>
          <p:nvPr>
            <p:ph type="sldNum" sz="quarter" idx="12"/>
          </p:nvPr>
        </p:nvSpPr>
        <p:spPr/>
        <p:txBody>
          <a:bodyPr/>
          <a:lstStyle/>
          <a:p>
            <a:fld id="{E3D92A07-602B-48C6-8800-92EE3B538D84}" type="slidenum">
              <a:rPr lang="en-US" smtClean="0"/>
              <a:t>‹#›</a:t>
            </a:fld>
            <a:endParaRPr lang="en-US"/>
          </a:p>
        </p:txBody>
      </p:sp>
    </p:spTree>
    <p:extLst>
      <p:ext uri="{BB962C8B-B14F-4D97-AF65-F5344CB8AC3E}">
        <p14:creationId xmlns:p14="http://schemas.microsoft.com/office/powerpoint/2010/main" val="1763444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03AA8A-5EC5-4248-A231-A0E13ACE37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0E4CBB-CBB4-49EF-8E82-1727B43E9D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3FC51C-6F58-472E-9BBC-65AD1CB725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3B84FE-50C7-4A0A-B0D1-EAFE158A68D8}" type="datetimeFigureOut">
              <a:rPr lang="en-US" smtClean="0"/>
              <a:t>2/4/2021</a:t>
            </a:fld>
            <a:endParaRPr lang="en-US"/>
          </a:p>
        </p:txBody>
      </p:sp>
      <p:sp>
        <p:nvSpPr>
          <p:cNvPr id="5" name="Footer Placeholder 4">
            <a:extLst>
              <a:ext uri="{FF2B5EF4-FFF2-40B4-BE49-F238E27FC236}">
                <a16:creationId xmlns:a16="http://schemas.microsoft.com/office/drawing/2014/main" id="{2E801C1F-B819-4DA9-9956-3391F02E33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337ED8-DF00-4CD1-9599-39338B58C1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D92A07-602B-48C6-8800-92EE3B538D84}" type="slidenum">
              <a:rPr lang="en-US" smtClean="0"/>
              <a:t>‹#›</a:t>
            </a:fld>
            <a:endParaRPr lang="en-US"/>
          </a:p>
        </p:txBody>
      </p:sp>
    </p:spTree>
    <p:extLst>
      <p:ext uri="{BB962C8B-B14F-4D97-AF65-F5344CB8AC3E}">
        <p14:creationId xmlns:p14="http://schemas.microsoft.com/office/powerpoint/2010/main" val="3651161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hyperlink" Target="https://dot.ca.gov/programs/local-assistance/" TargetMode="External"/><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ot.ca.gov/programs/local-assistance/" TargetMode="External"/><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C3EFD13-3CD8-4457-B029-DD736C9E9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8">
            <a:extLst>
              <a:ext uri="{FF2B5EF4-FFF2-40B4-BE49-F238E27FC236}">
                <a16:creationId xmlns:a16="http://schemas.microsoft.com/office/drawing/2014/main" id="{AA9B61C3-6D3C-4B90-B343-810EC252B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63045" y="2216693"/>
            <a:ext cx="7447880" cy="3531074"/>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2E570D9-3BD8-43D5-A631-9A310831CD59}"/>
              </a:ext>
            </a:extLst>
          </p:cNvPr>
          <p:cNvSpPr>
            <a:spLocks noGrp="1"/>
          </p:cNvSpPr>
          <p:nvPr>
            <p:ph type="ctrTitle"/>
          </p:nvPr>
        </p:nvSpPr>
        <p:spPr>
          <a:xfrm>
            <a:off x="4903099" y="2571909"/>
            <a:ext cx="5875165" cy="2826912"/>
          </a:xfrm>
        </p:spPr>
        <p:txBody>
          <a:bodyPr anchor="ctr">
            <a:normAutofit fontScale="90000"/>
          </a:bodyPr>
          <a:lstStyle/>
          <a:p>
            <a:pPr algn="l"/>
            <a:br>
              <a:rPr lang="en-US" sz="4700" dirty="0">
                <a:solidFill>
                  <a:srgbClr val="FFFFFF"/>
                </a:solidFill>
              </a:rPr>
            </a:br>
            <a:r>
              <a:rPr lang="en-US" sz="4800" dirty="0">
                <a:solidFill>
                  <a:srgbClr val="FFFFFF"/>
                </a:solidFill>
              </a:rPr>
              <a:t>OFFICE OF PROJECT IMPLEMENTATION</a:t>
            </a:r>
            <a:br>
              <a:rPr lang="en-US" sz="4800" dirty="0">
                <a:solidFill>
                  <a:srgbClr val="FFFFFF"/>
                </a:solidFill>
              </a:rPr>
            </a:br>
            <a:br>
              <a:rPr lang="en-US" sz="4800" dirty="0">
                <a:solidFill>
                  <a:srgbClr val="FFFFFF"/>
                </a:solidFill>
              </a:rPr>
            </a:br>
            <a:r>
              <a:rPr lang="en-US" sz="2400" dirty="0" err="1">
                <a:solidFill>
                  <a:srgbClr val="FFFFFF"/>
                </a:solidFill>
              </a:rPr>
              <a:t>Sujaya</a:t>
            </a:r>
            <a:r>
              <a:rPr lang="en-US" sz="2400" dirty="0">
                <a:solidFill>
                  <a:srgbClr val="FFFFFF"/>
                </a:solidFill>
              </a:rPr>
              <a:t> </a:t>
            </a:r>
            <a:r>
              <a:rPr lang="en-US" sz="2400" dirty="0" err="1">
                <a:solidFill>
                  <a:srgbClr val="FFFFFF"/>
                </a:solidFill>
              </a:rPr>
              <a:t>Kalainesan</a:t>
            </a:r>
            <a:r>
              <a:rPr lang="en-US" sz="2400" dirty="0">
                <a:solidFill>
                  <a:srgbClr val="FFFFFF"/>
                </a:solidFill>
              </a:rPr>
              <a:t> – South Office</a:t>
            </a:r>
            <a:br>
              <a:rPr lang="en-US" sz="2400" dirty="0">
                <a:solidFill>
                  <a:srgbClr val="FFFFFF"/>
                </a:solidFill>
              </a:rPr>
            </a:br>
            <a:r>
              <a:rPr lang="en-US" sz="2400" dirty="0">
                <a:solidFill>
                  <a:srgbClr val="FFFFFF"/>
                </a:solidFill>
              </a:rPr>
              <a:t>Felicia Haslem – North Office</a:t>
            </a:r>
            <a:endParaRPr lang="en-US" sz="4700" dirty="0">
              <a:solidFill>
                <a:srgbClr val="FFFFFF"/>
              </a:solidFill>
            </a:endParaRPr>
          </a:p>
        </p:txBody>
      </p:sp>
      <p:sp>
        <p:nvSpPr>
          <p:cNvPr id="19" name="Freeform 5">
            <a:extLst>
              <a:ext uri="{FF2B5EF4-FFF2-40B4-BE49-F238E27FC236}">
                <a16:creationId xmlns:a16="http://schemas.microsoft.com/office/drawing/2014/main" id="{C1257FDB-F578-4AA9-844B-CF6CFA2FA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63045" y="1515074"/>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6">
            <a:extLst>
              <a:ext uri="{FF2B5EF4-FFF2-40B4-BE49-F238E27FC236}">
                <a16:creationId xmlns:a16="http://schemas.microsoft.com/office/drawing/2014/main" id="{9999F923-F60C-4033-A0C7-BA36D1A44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897783" y="1172042"/>
            <a:ext cx="687754" cy="3820237"/>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7">
            <a:extLst>
              <a:ext uri="{FF2B5EF4-FFF2-40B4-BE49-F238E27FC236}">
                <a16:creationId xmlns:a16="http://schemas.microsoft.com/office/drawing/2014/main" id="{F8C27FAF-AD0A-489C-A7B5-16CBFBB06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897783" y="987643"/>
            <a:ext cx="347200" cy="3699706"/>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Rectangle 8">
            <a:extLst>
              <a:ext uri="{FF2B5EF4-FFF2-40B4-BE49-F238E27FC236}">
                <a16:creationId xmlns:a16="http://schemas.microsoft.com/office/drawing/2014/main" id="{583B1E3E-6E8E-4E48-9EA6-56F1E306AA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40829" y="965200"/>
            <a:ext cx="3304154"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Subtitle 2">
            <a:extLst>
              <a:ext uri="{FF2B5EF4-FFF2-40B4-BE49-F238E27FC236}">
                <a16:creationId xmlns:a16="http://schemas.microsoft.com/office/drawing/2014/main" id="{2BA6EF52-BAC7-4725-8416-5F16B7B3E7F7}"/>
              </a:ext>
            </a:extLst>
          </p:cNvPr>
          <p:cNvSpPr>
            <a:spLocks noGrp="1"/>
          </p:cNvSpPr>
          <p:nvPr>
            <p:ph type="subTitle" idx="1"/>
          </p:nvPr>
        </p:nvSpPr>
        <p:spPr>
          <a:xfrm>
            <a:off x="1262562" y="1286933"/>
            <a:ext cx="2653285" cy="2843319"/>
          </a:xfrm>
        </p:spPr>
        <p:txBody>
          <a:bodyPr anchor="ctr">
            <a:normAutofit/>
          </a:bodyPr>
          <a:lstStyle/>
          <a:p>
            <a:r>
              <a:rPr lang="en-US" sz="2800" dirty="0">
                <a:solidFill>
                  <a:srgbClr val="FFFFFF"/>
                </a:solidFill>
              </a:rPr>
              <a:t>DIVISION OF LOCAL ASSISTANCE</a:t>
            </a:r>
          </a:p>
        </p:txBody>
      </p:sp>
    </p:spTree>
    <p:extLst>
      <p:ext uri="{BB962C8B-B14F-4D97-AF65-F5344CB8AC3E}">
        <p14:creationId xmlns:p14="http://schemas.microsoft.com/office/powerpoint/2010/main" val="4254499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071723A-CF26-4534-89C4-B73C60B66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9570B8-A1F0-45BA-881E-728CB053E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3125" y="2"/>
            <a:ext cx="4688632" cy="68579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C4F8715-86BE-45B6-95A5-47A5FACAB3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4" name="Rectangle 64">
              <a:extLst>
                <a:ext uri="{FF2B5EF4-FFF2-40B4-BE49-F238E27FC236}">
                  <a16:creationId xmlns:a16="http://schemas.microsoft.com/office/drawing/2014/main" id="{F53C0DC6-9E0C-47D2-9CE9-9A4FC1A34E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66">
              <a:extLst>
                <a:ext uri="{FF2B5EF4-FFF2-40B4-BE49-F238E27FC236}">
                  <a16:creationId xmlns:a16="http://schemas.microsoft.com/office/drawing/2014/main" id="{57EB1DDD-E4DC-4CB4-8E6A-8069F20997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4">
              <a:extLst>
                <a:ext uri="{FF2B5EF4-FFF2-40B4-BE49-F238E27FC236}">
                  <a16:creationId xmlns:a16="http://schemas.microsoft.com/office/drawing/2014/main" id="{3D37EC1E-6F49-43C8-BC65-C83C08D44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6">
              <a:extLst>
                <a:ext uri="{FF2B5EF4-FFF2-40B4-BE49-F238E27FC236}">
                  <a16:creationId xmlns:a16="http://schemas.microsoft.com/office/drawing/2014/main" id="{630BC77E-4582-4B1B-9056-2C72A3BA7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4">
              <a:extLst>
                <a:ext uri="{FF2B5EF4-FFF2-40B4-BE49-F238E27FC236}">
                  <a16:creationId xmlns:a16="http://schemas.microsoft.com/office/drawing/2014/main" id="{F29D9F05-3A76-43E9-AA73-4C9FEF491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DC2DF832-A01F-4B6C-AF36-7501ADB7F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6204DE4B-5C31-4C29-B566-B5DD62807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69BB2C49-3420-4E8C-9E85-FCEE9D6FF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2B62A775-8103-4588-AD2E-AFE76FE95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B170052E-88FF-42A1-8C38-E3906782A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AFAFBB55-A237-4BB8-9BC1-70E51E186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CC5D358B-9A84-4167-BD06-5F3DCEAFE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7C1323A-4221-4D82-A549-EE210916EC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226" y="926649"/>
            <a:ext cx="4415290" cy="5066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79875FCB-4062-40DC-86BA-A06DEDC927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3679" y="3758184"/>
            <a:ext cx="2139190" cy="2373963"/>
            <a:chOff x="723679" y="3758184"/>
            <a:chExt cx="2139190" cy="2373963"/>
          </a:xfrm>
        </p:grpSpPr>
        <p:sp>
          <p:nvSpPr>
            <p:cNvPr id="30" name="Rectangle 66">
              <a:extLst>
                <a:ext uri="{FF2B5EF4-FFF2-40B4-BE49-F238E27FC236}">
                  <a16:creationId xmlns:a16="http://schemas.microsoft.com/office/drawing/2014/main" id="{CDFE6C0F-76BC-4390-BE1F-0D100E6A9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6051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1A03DCAF-28BC-4C75-AAC8-3D24138F4F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4630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FE4326A3-E595-4557-A87D-EA78DB38A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3209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145EA5AA-19B5-4C4E-99D4-F9847FB2A3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88940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863EB629-FEE8-4662-9F27-76F299145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7472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EBD273A8-ED79-4555-BFED-FA9F9F125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17111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EE225BB3-C045-41BE-A15F-9A2FAB43A6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17495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59">
              <a:extLst>
                <a:ext uri="{FF2B5EF4-FFF2-40B4-BE49-F238E27FC236}">
                  <a16:creationId xmlns:a16="http://schemas.microsoft.com/office/drawing/2014/main" id="{45525061-377C-40FC-87DF-64E3842CF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02841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CE8D29BA-785E-424B-94AB-89AB5D39A2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375948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2">
              <a:extLst>
                <a:ext uri="{FF2B5EF4-FFF2-40B4-BE49-F238E27FC236}">
                  <a16:creationId xmlns:a16="http://schemas.microsoft.com/office/drawing/2014/main" id="{3078D929-B46E-49AE-95C5-D4BBE6BFE4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389627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077B5E15-2C9C-4FB7-974B-01C262A26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04333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4B517E8C-6C9D-46E1-96CD-611528E2C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32691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2">
              <a:extLst>
                <a:ext uri="{FF2B5EF4-FFF2-40B4-BE49-F238E27FC236}">
                  <a16:creationId xmlns:a16="http://schemas.microsoft.com/office/drawing/2014/main" id="{ED2E15D0-AA66-4B2D-B1A9-F44A8D306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4743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2">
              <a:extLst>
                <a:ext uri="{FF2B5EF4-FFF2-40B4-BE49-F238E27FC236}">
                  <a16:creationId xmlns:a16="http://schemas.microsoft.com/office/drawing/2014/main" id="{88F7A7DC-183F-485F-A061-7453D840C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765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59">
              <a:extLst>
                <a:ext uri="{FF2B5EF4-FFF2-40B4-BE49-F238E27FC236}">
                  <a16:creationId xmlns:a16="http://schemas.microsoft.com/office/drawing/2014/main" id="{A599CFFF-CBF8-4ED4-BEDB-DD80C81A89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6188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
              <a:extLst>
                <a:ext uri="{FF2B5EF4-FFF2-40B4-BE49-F238E27FC236}">
                  <a16:creationId xmlns:a16="http://schemas.microsoft.com/office/drawing/2014/main" id="{5CEE3A6C-4284-48D1-992C-1033F50AE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79104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9">
              <a:extLst>
                <a:ext uri="{FF2B5EF4-FFF2-40B4-BE49-F238E27FC236}">
                  <a16:creationId xmlns:a16="http://schemas.microsoft.com/office/drawing/2014/main" id="{7BF1A0E7-B888-43E9-852B-975800517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61453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2">
              <a:extLst>
                <a:ext uri="{FF2B5EF4-FFF2-40B4-BE49-F238E27FC236}">
                  <a16:creationId xmlns:a16="http://schemas.microsoft.com/office/drawing/2014/main" id="{8A9FA87B-B5E9-4A39-9352-4143089B0A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438030"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9BBA7400-FDF0-43F1-BDF5-57E40391A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61525"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F90AD8D6-D86A-4BE6-86BF-0BB157819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85019"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4">
              <a:extLst>
                <a:ext uri="{FF2B5EF4-FFF2-40B4-BE49-F238E27FC236}">
                  <a16:creationId xmlns:a16="http://schemas.microsoft.com/office/drawing/2014/main" id="{0DB38E2D-2456-4806-A150-8BDD9301FC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129443"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05770D8D-8011-4C1B-AA14-BA547FFEE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95293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9">
              <a:extLst>
                <a:ext uri="{FF2B5EF4-FFF2-40B4-BE49-F238E27FC236}">
                  <a16:creationId xmlns:a16="http://schemas.microsoft.com/office/drawing/2014/main" id="{E81412CA-9C13-4F2A-BEE1-DE91E0670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0425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2">
              <a:extLst>
                <a:ext uri="{FF2B5EF4-FFF2-40B4-BE49-F238E27FC236}">
                  <a16:creationId xmlns:a16="http://schemas.microsoft.com/office/drawing/2014/main" id="{E1CDFDFD-F13E-432E-84AB-C0EB3DA5C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9173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799E44C7-E20F-4283-AF6A-2BE5B86BA0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46393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73F4DE8-DBEF-4FFC-B54A-C39FA544D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743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4">
              <a:extLst>
                <a:ext uri="{FF2B5EF4-FFF2-40B4-BE49-F238E27FC236}">
                  <a16:creationId xmlns:a16="http://schemas.microsoft.com/office/drawing/2014/main" id="{C917661E-0C97-400D-A42A-0F3045F7F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02339"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66">
              <a:extLst>
                <a:ext uri="{FF2B5EF4-FFF2-40B4-BE49-F238E27FC236}">
                  <a16:creationId xmlns:a16="http://schemas.microsoft.com/office/drawing/2014/main" id="{320CC855-DE3E-485A-BD52-88D340DB4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625833"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74938349-96F0-4152-BF8C-FA191AD366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78745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2172AF58-4C9C-46AF-8E0D-800A7F95C6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61095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62">
              <a:extLst>
                <a:ext uri="{FF2B5EF4-FFF2-40B4-BE49-F238E27FC236}">
                  <a16:creationId xmlns:a16="http://schemas.microsoft.com/office/drawing/2014/main" id="{A4D85ED2-47A8-44FF-89FB-FC7708B42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434445"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4">
              <a:extLst>
                <a:ext uri="{FF2B5EF4-FFF2-40B4-BE49-F238E27FC236}">
                  <a16:creationId xmlns:a16="http://schemas.microsoft.com/office/drawing/2014/main" id="{696D64A3-6A52-4B47-A935-EF12E4912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57940"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6">
              <a:extLst>
                <a:ext uri="{FF2B5EF4-FFF2-40B4-BE49-F238E27FC236}">
                  <a16:creationId xmlns:a16="http://schemas.microsoft.com/office/drawing/2014/main" id="{AF687E52-1FE3-47E2-A4D6-1CBF0C16B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81434"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4">
              <a:extLst>
                <a:ext uri="{FF2B5EF4-FFF2-40B4-BE49-F238E27FC236}">
                  <a16:creationId xmlns:a16="http://schemas.microsoft.com/office/drawing/2014/main" id="{40FF26C2-38CE-45FB-A241-8FC0FA655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125858"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6">
              <a:extLst>
                <a:ext uri="{FF2B5EF4-FFF2-40B4-BE49-F238E27FC236}">
                  <a16:creationId xmlns:a16="http://schemas.microsoft.com/office/drawing/2014/main" id="{EFA29703-DADB-4E5C-90BB-6254388F7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94935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30C11F2B-8504-4DF3-BA15-D65DE1441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0067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2">
              <a:extLst>
                <a:ext uri="{FF2B5EF4-FFF2-40B4-BE49-F238E27FC236}">
                  <a16:creationId xmlns:a16="http://schemas.microsoft.com/office/drawing/2014/main" id="{6E7789C0-583F-4A84-ABC6-419BD2116F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2">
              <a:extLst>
                <a:ext uri="{FF2B5EF4-FFF2-40B4-BE49-F238E27FC236}">
                  <a16:creationId xmlns:a16="http://schemas.microsoft.com/office/drawing/2014/main" id="{27D16600-921D-4C0E-BF80-706E929CD5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46035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59">
              <a:extLst>
                <a:ext uri="{FF2B5EF4-FFF2-40B4-BE49-F238E27FC236}">
                  <a16:creationId xmlns:a16="http://schemas.microsoft.com/office/drawing/2014/main" id="{C0426924-77B5-43B5-9564-FF40B12D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384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4">
              <a:extLst>
                <a:ext uri="{FF2B5EF4-FFF2-40B4-BE49-F238E27FC236}">
                  <a16:creationId xmlns:a16="http://schemas.microsoft.com/office/drawing/2014/main" id="{F8A7D0EA-C364-441A-B50F-4CFC1A133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798754"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6">
              <a:extLst>
                <a:ext uri="{FF2B5EF4-FFF2-40B4-BE49-F238E27FC236}">
                  <a16:creationId xmlns:a16="http://schemas.microsoft.com/office/drawing/2014/main" id="{9C19BC70-2FF1-408E-9A75-96CA601F4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622248"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6A6EE374-34C8-437A-809D-1D24804BAF44}"/>
              </a:ext>
            </a:extLst>
          </p:cNvPr>
          <p:cNvSpPr>
            <a:spLocks noGrp="1"/>
          </p:cNvSpPr>
          <p:nvPr>
            <p:ph type="title"/>
          </p:nvPr>
        </p:nvSpPr>
        <p:spPr>
          <a:xfrm>
            <a:off x="1141965" y="1321743"/>
            <a:ext cx="3787482" cy="4277890"/>
          </a:xfrm>
        </p:spPr>
        <p:txBody>
          <a:bodyPr anchor="ctr">
            <a:normAutofit/>
          </a:bodyPr>
          <a:lstStyle/>
          <a:p>
            <a:r>
              <a:rPr lang="en-US" sz="4800" dirty="0">
                <a:solidFill>
                  <a:srgbClr val="FFFFFF"/>
                </a:solidFill>
              </a:rPr>
              <a:t>HOT TOPICS</a:t>
            </a:r>
          </a:p>
        </p:txBody>
      </p:sp>
      <p:graphicFrame>
        <p:nvGraphicFramePr>
          <p:cNvPr id="5" name="Content Placeholder 2">
            <a:extLst>
              <a:ext uri="{FF2B5EF4-FFF2-40B4-BE49-F238E27FC236}">
                <a16:creationId xmlns:a16="http://schemas.microsoft.com/office/drawing/2014/main" id="{420D443B-10B1-4091-B010-25F226323236}"/>
              </a:ext>
            </a:extLst>
          </p:cNvPr>
          <p:cNvGraphicFramePr>
            <a:graphicFrameLocks noGrp="1"/>
          </p:cNvGraphicFramePr>
          <p:nvPr>
            <p:ph idx="1"/>
            <p:extLst>
              <p:ext uri="{D42A27DB-BD31-4B8C-83A1-F6EECF244321}">
                <p14:modId xmlns:p14="http://schemas.microsoft.com/office/powerpoint/2010/main" val="828164768"/>
              </p:ext>
            </p:extLst>
          </p:nvPr>
        </p:nvGraphicFramePr>
        <p:xfrm>
          <a:off x="6035039" y="926649"/>
          <a:ext cx="5574597" cy="50512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2" name="Group 71">
            <a:extLst>
              <a:ext uri="{FF2B5EF4-FFF2-40B4-BE49-F238E27FC236}">
                <a16:creationId xmlns:a16="http://schemas.microsoft.com/office/drawing/2014/main" id="{F94E9460-8FDC-44DD-97A7-EC6B23CA3312}"/>
              </a:ext>
            </a:extLst>
          </p:cNvPr>
          <p:cNvGrpSpPr/>
          <p:nvPr/>
        </p:nvGrpSpPr>
        <p:grpSpPr>
          <a:xfrm>
            <a:off x="8896199" y="1405285"/>
            <a:ext cx="1969980" cy="1969980"/>
            <a:chOff x="2863066" y="479867"/>
            <a:chExt cx="1969980" cy="1969980"/>
          </a:xfrm>
        </p:grpSpPr>
        <p:sp>
          <p:nvSpPr>
            <p:cNvPr id="73" name="Rectangle: Rounded Corners 72">
              <a:extLst>
                <a:ext uri="{FF2B5EF4-FFF2-40B4-BE49-F238E27FC236}">
                  <a16:creationId xmlns:a16="http://schemas.microsoft.com/office/drawing/2014/main" id="{152A01AC-C7DF-4679-9E1B-C9FE53BD658A}"/>
                </a:ext>
              </a:extLst>
            </p:cNvPr>
            <p:cNvSpPr/>
            <p:nvPr/>
          </p:nvSpPr>
          <p:spPr>
            <a:xfrm>
              <a:off x="2863066" y="479867"/>
              <a:ext cx="1969980" cy="1969980"/>
            </a:xfrm>
            <a:prstGeom prst="roundRect">
              <a:avLst/>
            </a:prstGeom>
          </p:spPr>
          <p:style>
            <a:lnRef idx="2">
              <a:schemeClr val="lt1">
                <a:hueOff val="0"/>
                <a:satOff val="0"/>
                <a:lumOff val="0"/>
                <a:alphaOff val="0"/>
              </a:schemeClr>
            </a:lnRef>
            <a:fillRef idx="1">
              <a:schemeClr val="accent2">
                <a:hueOff val="-485121"/>
                <a:satOff val="-27976"/>
                <a:lumOff val="2876"/>
                <a:alphaOff val="0"/>
              </a:schemeClr>
            </a:fillRef>
            <a:effectRef idx="0">
              <a:schemeClr val="accent2">
                <a:hueOff val="-485121"/>
                <a:satOff val="-27976"/>
                <a:lumOff val="2876"/>
                <a:alphaOff val="0"/>
              </a:schemeClr>
            </a:effectRef>
            <a:fontRef idx="minor">
              <a:schemeClr val="lt1"/>
            </a:fontRef>
          </p:style>
        </p:sp>
        <p:sp>
          <p:nvSpPr>
            <p:cNvPr id="74" name="Rectangle: Rounded Corners 4">
              <a:extLst>
                <a:ext uri="{FF2B5EF4-FFF2-40B4-BE49-F238E27FC236}">
                  <a16:creationId xmlns:a16="http://schemas.microsoft.com/office/drawing/2014/main" id="{08612998-DFA2-4373-94C7-EFF24E8319ED}"/>
                </a:ext>
              </a:extLst>
            </p:cNvPr>
            <p:cNvSpPr txBox="1"/>
            <p:nvPr/>
          </p:nvSpPr>
          <p:spPr>
            <a:xfrm>
              <a:off x="2959232" y="576033"/>
              <a:ext cx="1777648" cy="17776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t>Inactives</a:t>
              </a:r>
              <a:endParaRPr lang="en-US" sz="2300" kern="1200" dirty="0"/>
            </a:p>
          </p:txBody>
        </p:sp>
      </p:grpSp>
      <p:grpSp>
        <p:nvGrpSpPr>
          <p:cNvPr id="71" name="Group 70">
            <a:extLst>
              <a:ext uri="{FF2B5EF4-FFF2-40B4-BE49-F238E27FC236}">
                <a16:creationId xmlns:a16="http://schemas.microsoft.com/office/drawing/2014/main" id="{6192917A-8701-4EAC-A4D5-E5914B7D3D31}"/>
              </a:ext>
            </a:extLst>
          </p:cNvPr>
          <p:cNvGrpSpPr/>
          <p:nvPr/>
        </p:nvGrpSpPr>
        <p:grpSpPr>
          <a:xfrm>
            <a:off x="6834492" y="1405285"/>
            <a:ext cx="1969980" cy="1969980"/>
            <a:chOff x="741549" y="2601384"/>
            <a:chExt cx="1969980" cy="1969980"/>
          </a:xfrm>
        </p:grpSpPr>
        <p:sp>
          <p:nvSpPr>
            <p:cNvPr id="75" name="Rectangle: Rounded Corners 74">
              <a:extLst>
                <a:ext uri="{FF2B5EF4-FFF2-40B4-BE49-F238E27FC236}">
                  <a16:creationId xmlns:a16="http://schemas.microsoft.com/office/drawing/2014/main" id="{F999803E-14A8-4A79-BC8F-4ED566087879}"/>
                </a:ext>
              </a:extLst>
            </p:cNvPr>
            <p:cNvSpPr/>
            <p:nvPr/>
          </p:nvSpPr>
          <p:spPr>
            <a:xfrm>
              <a:off x="741549" y="2601384"/>
              <a:ext cx="1969980" cy="1969980"/>
            </a:xfrm>
            <a:prstGeom prst="roundRect">
              <a:avLst/>
            </a:prstGeom>
          </p:spPr>
          <p:style>
            <a:lnRef idx="2">
              <a:schemeClr val="lt1">
                <a:hueOff val="0"/>
                <a:satOff val="0"/>
                <a:lumOff val="0"/>
                <a:alphaOff val="0"/>
              </a:schemeClr>
            </a:lnRef>
            <a:fillRef idx="1">
              <a:schemeClr val="accent2">
                <a:hueOff val="-970242"/>
                <a:satOff val="-55952"/>
                <a:lumOff val="5752"/>
                <a:alphaOff val="0"/>
              </a:schemeClr>
            </a:fillRef>
            <a:effectRef idx="0">
              <a:schemeClr val="accent2">
                <a:hueOff val="-970242"/>
                <a:satOff val="-55952"/>
                <a:lumOff val="5752"/>
                <a:alphaOff val="0"/>
              </a:schemeClr>
            </a:effectRef>
            <a:fontRef idx="minor">
              <a:schemeClr val="lt1"/>
            </a:fontRef>
          </p:style>
        </p:sp>
        <p:sp>
          <p:nvSpPr>
            <p:cNvPr id="76" name="Rectangle: Rounded Corners 4">
              <a:extLst>
                <a:ext uri="{FF2B5EF4-FFF2-40B4-BE49-F238E27FC236}">
                  <a16:creationId xmlns:a16="http://schemas.microsoft.com/office/drawing/2014/main" id="{D65D08CC-0C75-4912-B68D-36DB275CFF24}"/>
                </a:ext>
              </a:extLst>
            </p:cNvPr>
            <p:cNvSpPr txBox="1"/>
            <p:nvPr/>
          </p:nvSpPr>
          <p:spPr>
            <a:xfrm>
              <a:off x="837715" y="2697550"/>
              <a:ext cx="1777648" cy="17776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PED</a:t>
              </a:r>
            </a:p>
          </p:txBody>
        </p:sp>
      </p:grpSp>
    </p:spTree>
    <p:extLst>
      <p:ext uri="{BB962C8B-B14F-4D97-AF65-F5344CB8AC3E}">
        <p14:creationId xmlns:p14="http://schemas.microsoft.com/office/powerpoint/2010/main" val="190421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7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3E57A3F2-3497-430E-BCD2-151E9B574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a:extLst>
              <a:ext uri="{FF2B5EF4-FFF2-40B4-BE49-F238E27FC236}">
                <a16:creationId xmlns:a16="http://schemas.microsoft.com/office/drawing/2014/main" id="{88B1F424-0E60-4F04-AFC7-00E1F2110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521144" y="911116"/>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7">
            <a:extLst>
              <a:ext uri="{FF2B5EF4-FFF2-40B4-BE49-F238E27FC236}">
                <a16:creationId xmlns:a16="http://schemas.microsoft.com/office/drawing/2014/main" id="{6B509DD1-7F4E-4C4D-9B18-626473A5F7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00164" y="643467"/>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Rectangle 8">
            <a:extLst>
              <a:ext uri="{FF2B5EF4-FFF2-40B4-BE49-F238E27FC236}">
                <a16:creationId xmlns:a16="http://schemas.microsoft.com/office/drawing/2014/main" id="{BB89D3BB-9A77-48E3-8C98-9A0A1DD4F7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95529" y="644382"/>
            <a:ext cx="3856024"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91313681-A4D2-4E46-9C9B-471CC9C6AC8E}"/>
              </a:ext>
            </a:extLst>
          </p:cNvPr>
          <p:cNvSpPr>
            <a:spLocks noGrp="1"/>
          </p:cNvSpPr>
          <p:nvPr>
            <p:ph type="title"/>
          </p:nvPr>
        </p:nvSpPr>
        <p:spPr>
          <a:xfrm>
            <a:off x="1322754" y="1522820"/>
            <a:ext cx="2866691" cy="3601914"/>
          </a:xfrm>
        </p:spPr>
        <p:txBody>
          <a:bodyPr anchor="ctr">
            <a:normAutofit/>
          </a:bodyPr>
          <a:lstStyle/>
          <a:p>
            <a:r>
              <a:rPr lang="en-US" dirty="0">
                <a:solidFill>
                  <a:srgbClr val="FFFFFF"/>
                </a:solidFill>
              </a:rPr>
              <a:t>PED ISSUES</a:t>
            </a:r>
          </a:p>
        </p:txBody>
      </p:sp>
      <p:graphicFrame>
        <p:nvGraphicFramePr>
          <p:cNvPr id="12" name="Content Placeholder 2">
            <a:extLst>
              <a:ext uri="{FF2B5EF4-FFF2-40B4-BE49-F238E27FC236}">
                <a16:creationId xmlns:a16="http://schemas.microsoft.com/office/drawing/2014/main" id="{B7AB5285-2FD0-417F-8D4D-5B7AD82F928B}"/>
              </a:ext>
            </a:extLst>
          </p:cNvPr>
          <p:cNvGraphicFramePr>
            <a:graphicFrameLocks noGrp="1"/>
          </p:cNvGraphicFramePr>
          <p:nvPr>
            <p:ph idx="1"/>
            <p:extLst>
              <p:ext uri="{D42A27DB-BD31-4B8C-83A1-F6EECF244321}">
                <p14:modId xmlns:p14="http://schemas.microsoft.com/office/powerpoint/2010/main" val="1034588400"/>
              </p:ext>
            </p:extLst>
          </p:nvPr>
        </p:nvGraphicFramePr>
        <p:xfrm>
          <a:off x="5042848" y="643467"/>
          <a:ext cx="6489510" cy="5252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0508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BF00B1DC-EE53-44BE-8732-0CDB24ACE2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256" y="1690688"/>
            <a:ext cx="8430802" cy="2248214"/>
          </a:xfrm>
          <a:prstGeom prst="rect">
            <a:avLst/>
          </a:prstGeom>
        </p:spPr>
      </p:pic>
      <p:sp>
        <p:nvSpPr>
          <p:cNvPr id="5" name="Rectangle: Rounded Corners 4">
            <a:extLst>
              <a:ext uri="{FF2B5EF4-FFF2-40B4-BE49-F238E27FC236}">
                <a16:creationId xmlns:a16="http://schemas.microsoft.com/office/drawing/2014/main" id="{436553FD-90A0-4992-8D6A-11EE26634A35}"/>
              </a:ext>
            </a:extLst>
          </p:cNvPr>
          <p:cNvSpPr/>
          <p:nvPr/>
        </p:nvSpPr>
        <p:spPr>
          <a:xfrm>
            <a:off x="661200" y="3412222"/>
            <a:ext cx="4930748" cy="629816"/>
          </a:xfrm>
          <a:prstGeom prst="round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picture containing diagram&#10;&#10;Description automatically generated">
            <a:extLst>
              <a:ext uri="{FF2B5EF4-FFF2-40B4-BE49-F238E27FC236}">
                <a16:creationId xmlns:a16="http://schemas.microsoft.com/office/drawing/2014/main" id="{D6625874-BCB7-4DFF-BA34-C437686E59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24" y="697814"/>
            <a:ext cx="10609976" cy="5709728"/>
          </a:xfrm>
          <a:prstGeom prst="rect">
            <a:avLst/>
          </a:prstGeom>
        </p:spPr>
      </p:pic>
      <p:sp>
        <p:nvSpPr>
          <p:cNvPr id="10" name="Rectangle: Rounded Corners 9">
            <a:extLst>
              <a:ext uri="{FF2B5EF4-FFF2-40B4-BE49-F238E27FC236}">
                <a16:creationId xmlns:a16="http://schemas.microsoft.com/office/drawing/2014/main" id="{A44003D7-D630-4DC6-8830-3425515F7A2A}"/>
              </a:ext>
            </a:extLst>
          </p:cNvPr>
          <p:cNvSpPr/>
          <p:nvPr/>
        </p:nvSpPr>
        <p:spPr>
          <a:xfrm>
            <a:off x="3684226" y="786388"/>
            <a:ext cx="625642" cy="5621154"/>
          </a:xfrm>
          <a:prstGeom prst="round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DB2B7866-D87E-4022-BFA7-755E81C42DE4}"/>
              </a:ext>
            </a:extLst>
          </p:cNvPr>
          <p:cNvSpPr>
            <a:spLocks noGrp="1"/>
          </p:cNvSpPr>
          <p:nvPr>
            <p:ph type="title"/>
          </p:nvPr>
        </p:nvSpPr>
        <p:spPr>
          <a:xfrm>
            <a:off x="838200" y="95002"/>
            <a:ext cx="10515600" cy="460763"/>
          </a:xfrm>
          <a:solidFill>
            <a:schemeClr val="accent1"/>
          </a:solidFill>
        </p:spPr>
        <p:txBody>
          <a:bodyPr>
            <a:normAutofit fontScale="90000"/>
          </a:bodyPr>
          <a:lstStyle/>
          <a:p>
            <a:pPr algn="ctr"/>
            <a:r>
              <a:rPr lang="en-US" dirty="0">
                <a:solidFill>
                  <a:schemeClr val="bg1"/>
                </a:solidFill>
              </a:rPr>
              <a:t>EXISTING REPORTS - PED</a:t>
            </a:r>
          </a:p>
        </p:txBody>
      </p:sp>
    </p:spTree>
    <p:extLst>
      <p:ext uri="{BB962C8B-B14F-4D97-AF65-F5344CB8AC3E}">
        <p14:creationId xmlns:p14="http://schemas.microsoft.com/office/powerpoint/2010/main" val="199113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89ECBDA-51E6-4484-8F25-E777102F7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EA2AEA56-4902-4CC1-A43B-1AC27C88C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6749" y="720952"/>
            <a:ext cx="6959544" cy="5545704"/>
          </a:xfrm>
          <a:custGeom>
            <a:avLst/>
            <a:gdLst>
              <a:gd name="connsiteX0" fmla="*/ 839883 w 5283866"/>
              <a:gd name="connsiteY0" fmla="*/ 18 h 4210442"/>
              <a:gd name="connsiteX1" fmla="*/ 875727 w 5283866"/>
              <a:gd name="connsiteY1" fmla="*/ 6050 h 4210442"/>
              <a:gd name="connsiteX2" fmla="*/ 1624617 w 5283866"/>
              <a:gd name="connsiteY2" fmla="*/ 99799 h 4210442"/>
              <a:gd name="connsiteX3" fmla="*/ 2328012 w 5283866"/>
              <a:gd name="connsiteY3" fmla="*/ 148051 h 4210442"/>
              <a:gd name="connsiteX4" fmla="*/ 3177820 w 5283866"/>
              <a:gd name="connsiteY4" fmla="*/ 228566 h 4210442"/>
              <a:gd name="connsiteX5" fmla="*/ 3770646 w 5283866"/>
              <a:gd name="connsiteY5" fmla="*/ 252831 h 4210442"/>
              <a:gd name="connsiteX6" fmla="*/ 3800149 w 5283866"/>
              <a:gd name="connsiteY6" fmla="*/ 251727 h 4210442"/>
              <a:gd name="connsiteX7" fmla="*/ 4102076 w 5283866"/>
              <a:gd name="connsiteY7" fmla="*/ 288400 h 4210442"/>
              <a:gd name="connsiteX8" fmla="*/ 3904377 w 5283866"/>
              <a:gd name="connsiteY8" fmla="*/ 446120 h 4210442"/>
              <a:gd name="connsiteX9" fmla="*/ 4188933 w 5283866"/>
              <a:gd name="connsiteY9" fmla="*/ 520843 h 4210442"/>
              <a:gd name="connsiteX10" fmla="*/ 4465492 w 5283866"/>
              <a:gd name="connsiteY10" fmla="*/ 626449 h 4210442"/>
              <a:gd name="connsiteX11" fmla="*/ 4517606 w 5283866"/>
              <a:gd name="connsiteY11" fmla="*/ 670015 h 4210442"/>
              <a:gd name="connsiteX12" fmla="*/ 4948576 w 5283866"/>
              <a:gd name="connsiteY12" fmla="*/ 954847 h 4210442"/>
              <a:gd name="connsiteX13" fmla="*/ 4866132 w 5283866"/>
              <a:gd name="connsiteY13" fmla="*/ 1015233 h 4210442"/>
              <a:gd name="connsiteX14" fmla="*/ 5019164 w 5283866"/>
              <a:gd name="connsiteY14" fmla="*/ 1087474 h 4210442"/>
              <a:gd name="connsiteX15" fmla="*/ 5053630 w 5283866"/>
              <a:gd name="connsiteY15" fmla="*/ 1117806 h 4210442"/>
              <a:gd name="connsiteX16" fmla="*/ 5024404 w 5283866"/>
              <a:gd name="connsiteY16" fmla="*/ 1154202 h 4210442"/>
              <a:gd name="connsiteX17" fmla="*/ 4960984 w 5283866"/>
              <a:gd name="connsiteY17" fmla="*/ 1179569 h 4210442"/>
              <a:gd name="connsiteX18" fmla="*/ 4876887 w 5283866"/>
              <a:gd name="connsiteY18" fmla="*/ 1243814 h 4210442"/>
              <a:gd name="connsiteX19" fmla="*/ 4880195 w 5283866"/>
              <a:gd name="connsiteY19" fmla="*/ 1293998 h 4210442"/>
              <a:gd name="connsiteX20" fmla="*/ 4930104 w 5283866"/>
              <a:gd name="connsiteY20" fmla="*/ 1384991 h 4210442"/>
              <a:gd name="connsiteX21" fmla="*/ 4855103 w 5283866"/>
              <a:gd name="connsiteY21" fmla="*/ 1480119 h 4210442"/>
              <a:gd name="connsiteX22" fmla="*/ 4816500 w 5283866"/>
              <a:gd name="connsiteY22" fmla="*/ 1508242 h 4210442"/>
              <a:gd name="connsiteX23" fmla="*/ 4890949 w 5283866"/>
              <a:gd name="connsiteY23" fmla="*/ 1517893 h 4210442"/>
              <a:gd name="connsiteX24" fmla="*/ 4916868 w 5283866"/>
              <a:gd name="connsiteY24" fmla="*/ 1557599 h 4210442"/>
              <a:gd name="connsiteX25" fmla="*/ 4928448 w 5283866"/>
              <a:gd name="connsiteY25" fmla="*/ 1577453 h 4210442"/>
              <a:gd name="connsiteX26" fmla="*/ 4998760 w 5283866"/>
              <a:gd name="connsiteY26" fmla="*/ 1701809 h 4210442"/>
              <a:gd name="connsiteX27" fmla="*/ 4986903 w 5283866"/>
              <a:gd name="connsiteY27" fmla="*/ 1736550 h 4210442"/>
              <a:gd name="connsiteX28" fmla="*/ 4869716 w 5283866"/>
              <a:gd name="connsiteY28" fmla="*/ 1904472 h 4210442"/>
              <a:gd name="connsiteX29" fmla="*/ 4994348 w 5283866"/>
              <a:gd name="connsiteY29" fmla="*/ 1951346 h 4210442"/>
              <a:gd name="connsiteX30" fmla="*/ 5001792 w 5283866"/>
              <a:gd name="connsiteY30" fmla="*/ 2030756 h 4210442"/>
              <a:gd name="connsiteX31" fmla="*/ 5065212 w 5283866"/>
              <a:gd name="connsiteY31" fmla="*/ 2119543 h 4210442"/>
              <a:gd name="connsiteX32" fmla="*/ 5204732 w 5283866"/>
              <a:gd name="connsiteY32" fmla="*/ 2244450 h 4210442"/>
              <a:gd name="connsiteX33" fmla="*/ 5283866 w 5283866"/>
              <a:gd name="connsiteY33" fmla="*/ 2328272 h 4210442"/>
              <a:gd name="connsiteX34" fmla="*/ 5147380 w 5283866"/>
              <a:gd name="connsiteY34" fmla="*/ 2350606 h 4210442"/>
              <a:gd name="connsiteX35" fmla="*/ 5126148 w 5283866"/>
              <a:gd name="connsiteY35" fmla="*/ 2363566 h 4210442"/>
              <a:gd name="connsiteX36" fmla="*/ 5142417 w 5283866"/>
              <a:gd name="connsiteY36" fmla="*/ 2407682 h 4210442"/>
              <a:gd name="connsiteX37" fmla="*/ 5164200 w 5283866"/>
              <a:gd name="connsiteY37" fmla="*/ 2451526 h 4210442"/>
              <a:gd name="connsiteX38" fmla="*/ 5149034 w 5283866"/>
              <a:gd name="connsiteY38" fmla="*/ 2485992 h 4210442"/>
              <a:gd name="connsiteX39" fmla="*/ 5042601 w 5283866"/>
              <a:gd name="connsiteY39" fmla="*/ 2635164 h 4210442"/>
              <a:gd name="connsiteX40" fmla="*/ 4955194 w 5283866"/>
              <a:gd name="connsiteY40" fmla="*/ 2694445 h 4210442"/>
              <a:gd name="connsiteX41" fmla="*/ 4756116 w 5283866"/>
              <a:gd name="connsiteY41" fmla="*/ 2963836 h 4210442"/>
              <a:gd name="connsiteX42" fmla="*/ 4693523 w 5283866"/>
              <a:gd name="connsiteY42" fmla="*/ 3051244 h 4210442"/>
              <a:gd name="connsiteX43" fmla="*/ 4739848 w 5283866"/>
              <a:gd name="connsiteY43" fmla="*/ 3082125 h 4210442"/>
              <a:gd name="connsiteX44" fmla="*/ 4651060 w 5283866"/>
              <a:gd name="connsiteY44" fmla="*/ 3173670 h 4210442"/>
              <a:gd name="connsiteX45" fmla="*/ 4546556 w 5283866"/>
              <a:gd name="connsiteY45" fmla="*/ 3275413 h 4210442"/>
              <a:gd name="connsiteX46" fmla="*/ 4519261 w 5283866"/>
              <a:gd name="connsiteY46" fmla="*/ 3302437 h 4210442"/>
              <a:gd name="connsiteX47" fmla="*/ 2364961 w 5283866"/>
              <a:gd name="connsiteY47" fmla="*/ 4209597 h 4210442"/>
              <a:gd name="connsiteX48" fmla="*/ 1796951 w 5283866"/>
              <a:gd name="connsiteY48" fmla="*/ 4075867 h 4210442"/>
              <a:gd name="connsiteX49" fmla="*/ 1572227 w 5283866"/>
              <a:gd name="connsiteY49" fmla="*/ 3971917 h 4210442"/>
              <a:gd name="connsiteX50" fmla="*/ 1284364 w 5283866"/>
              <a:gd name="connsiteY50" fmla="*/ 3805097 h 4210442"/>
              <a:gd name="connsiteX51" fmla="*/ 976645 w 5283866"/>
              <a:gd name="connsiteY51" fmla="*/ 3670815 h 4210442"/>
              <a:gd name="connsiteX52" fmla="*/ 871866 w 5283866"/>
              <a:gd name="connsiteY52" fmla="*/ 3547839 h 4210442"/>
              <a:gd name="connsiteX53" fmla="*/ 835195 w 5283866"/>
              <a:gd name="connsiteY53" fmla="*/ 3513373 h 4210442"/>
              <a:gd name="connsiteX54" fmla="*/ 743375 w 5283866"/>
              <a:gd name="connsiteY54" fmla="*/ 3468427 h 4210442"/>
              <a:gd name="connsiteX55" fmla="*/ 583175 w 5283866"/>
              <a:gd name="connsiteY55" fmla="*/ 3371370 h 4210442"/>
              <a:gd name="connsiteX56" fmla="*/ 641906 w 5283866"/>
              <a:gd name="connsiteY56" fmla="*/ 3349311 h 4210442"/>
              <a:gd name="connsiteX57" fmla="*/ 810930 w 5283866"/>
              <a:gd name="connsiteY57" fmla="*/ 3408042 h 4210442"/>
              <a:gd name="connsiteX58" fmla="*/ 933908 w 5283866"/>
              <a:gd name="connsiteY58" fmla="*/ 3423758 h 4210442"/>
              <a:gd name="connsiteX59" fmla="*/ 760747 w 5283866"/>
              <a:gd name="connsiteY59" fmla="*/ 3321187 h 4210442"/>
              <a:gd name="connsiteX60" fmla="*/ 593101 w 5283866"/>
              <a:gd name="connsiteY60" fmla="*/ 3187731 h 4210442"/>
              <a:gd name="connsiteX61" fmla="*/ 722419 w 5283866"/>
              <a:gd name="connsiteY61" fmla="*/ 3213374 h 4210442"/>
              <a:gd name="connsiteX62" fmla="*/ 727934 w 5283866"/>
              <a:gd name="connsiteY62" fmla="*/ 3195451 h 4210442"/>
              <a:gd name="connsiteX63" fmla="*/ 615987 w 5283866"/>
              <a:gd name="connsiteY63" fmla="*/ 3036630 h 4210442"/>
              <a:gd name="connsiteX64" fmla="*/ 560564 w 5283866"/>
              <a:gd name="connsiteY64" fmla="*/ 2972660 h 4210442"/>
              <a:gd name="connsiteX65" fmla="*/ 311302 w 5283866"/>
              <a:gd name="connsiteY65" fmla="*/ 2779924 h 4210442"/>
              <a:gd name="connsiteX66" fmla="*/ 547882 w 5283866"/>
              <a:gd name="connsiteY66" fmla="*/ 2865952 h 4210442"/>
              <a:gd name="connsiteX67" fmla="*/ 303582 w 5283866"/>
              <a:gd name="connsiteY67" fmla="*/ 2678453 h 4210442"/>
              <a:gd name="connsiteX68" fmla="*/ 185016 w 5283866"/>
              <a:gd name="connsiteY68" fmla="*/ 2609244 h 4210442"/>
              <a:gd name="connsiteX69" fmla="*/ 154963 w 5283866"/>
              <a:gd name="connsiteY69" fmla="*/ 2568435 h 4210442"/>
              <a:gd name="connsiteX70" fmla="*/ 207627 w 5283866"/>
              <a:gd name="connsiteY70" fmla="*/ 2559612 h 4210442"/>
              <a:gd name="connsiteX71" fmla="*/ 369207 w 5283866"/>
              <a:gd name="connsiteY71" fmla="*/ 2575330 h 4210442"/>
              <a:gd name="connsiteX72" fmla="*/ 169852 w 5283866"/>
              <a:gd name="connsiteY72" fmla="*/ 2449319 h 4210442"/>
              <a:gd name="connsiteX73" fmla="*/ 319299 w 5283866"/>
              <a:gd name="connsiteY73" fmla="*/ 2468619 h 4210442"/>
              <a:gd name="connsiteX74" fmla="*/ 362313 w 5283866"/>
              <a:gd name="connsiteY74" fmla="*/ 2418988 h 4210442"/>
              <a:gd name="connsiteX75" fmla="*/ 431798 w 5283866"/>
              <a:gd name="connsiteY75" fmla="*/ 2338750 h 4210442"/>
              <a:gd name="connsiteX76" fmla="*/ 479775 w 5283866"/>
              <a:gd name="connsiteY76" fmla="*/ 2294082 h 4210442"/>
              <a:gd name="connsiteX77" fmla="*/ 499903 w 5283866"/>
              <a:gd name="connsiteY77" fmla="*/ 2153458 h 4210442"/>
              <a:gd name="connsiteX78" fmla="*/ 458544 w 5283866"/>
              <a:gd name="connsiteY78" fmla="*/ 1999599 h 4210442"/>
              <a:gd name="connsiteX79" fmla="*/ 346596 w 5283866"/>
              <a:gd name="connsiteY79" fmla="*/ 1921843 h 4210442"/>
              <a:gd name="connsiteX80" fmla="*/ 378857 w 5283866"/>
              <a:gd name="connsiteY80" fmla="*/ 1834435 h 4210442"/>
              <a:gd name="connsiteX81" fmla="*/ 617091 w 5283866"/>
              <a:gd name="connsiteY81" fmla="*/ 1887376 h 4210442"/>
              <a:gd name="connsiteX82" fmla="*/ 260568 w 5283866"/>
              <a:gd name="connsiteY82" fmla="*/ 1679198 h 4210442"/>
              <a:gd name="connsiteX83" fmla="*/ 320402 w 5283866"/>
              <a:gd name="connsiteY83" fmla="*/ 1668720 h 4210442"/>
              <a:gd name="connsiteX84" fmla="*/ 317920 w 5283866"/>
              <a:gd name="connsiteY84" fmla="*/ 1652452 h 4210442"/>
              <a:gd name="connsiteX85" fmla="*/ 321779 w 5283866"/>
              <a:gd name="connsiteY85" fmla="*/ 1552359 h 4210442"/>
              <a:gd name="connsiteX86" fmla="*/ 331707 w 5283866"/>
              <a:gd name="connsiteY86" fmla="*/ 1506313 h 4210442"/>
              <a:gd name="connsiteX87" fmla="*/ 315990 w 5283866"/>
              <a:gd name="connsiteY87" fmla="*/ 1453371 h 4210442"/>
              <a:gd name="connsiteX88" fmla="*/ 583450 w 5283866"/>
              <a:gd name="connsiteY88" fmla="*/ 1474052 h 4210442"/>
              <a:gd name="connsiteX89" fmla="*/ 699809 w 5283866"/>
              <a:gd name="connsiteY89" fmla="*/ 1461919 h 4210442"/>
              <a:gd name="connsiteX90" fmla="*/ 902750 w 5283866"/>
              <a:gd name="connsiteY90" fmla="*/ 1458612 h 4210442"/>
              <a:gd name="connsiteX91" fmla="*/ 996774 w 5283866"/>
              <a:gd name="connsiteY91" fmla="*/ 1468814 h 4210442"/>
              <a:gd name="connsiteX92" fmla="*/ 1077012 w 5283866"/>
              <a:gd name="connsiteY92" fmla="*/ 1455578 h 4210442"/>
              <a:gd name="connsiteX93" fmla="*/ 1000083 w 5283866"/>
              <a:gd name="connsiteY93" fmla="*/ 1393262 h 4210442"/>
              <a:gd name="connsiteX94" fmla="*/ 891720 w 5283866"/>
              <a:gd name="connsiteY94" fmla="*/ 1394089 h 4210442"/>
              <a:gd name="connsiteX95" fmla="*/ 814515 w 5283866"/>
              <a:gd name="connsiteY95" fmla="*/ 1353557 h 4210442"/>
              <a:gd name="connsiteX96" fmla="*/ 740895 w 5283866"/>
              <a:gd name="connsiteY96" fmla="*/ 1280211 h 4210442"/>
              <a:gd name="connsiteX97" fmla="*/ 481154 w 5283866"/>
              <a:gd name="connsiteY97" fmla="*/ 1163301 h 4210442"/>
              <a:gd name="connsiteX98" fmla="*/ 433728 w 5283866"/>
              <a:gd name="connsiteY98" fmla="*/ 1118909 h 4210442"/>
              <a:gd name="connsiteX99" fmla="*/ 1176276 w 5283866"/>
              <a:gd name="connsiteY99" fmla="*/ 1288484 h 4210442"/>
              <a:gd name="connsiteX100" fmla="*/ 946867 w 5283866"/>
              <a:gd name="connsiteY100" fmla="*/ 1217344 h 4210442"/>
              <a:gd name="connsiteX101" fmla="*/ 1102104 w 5283866"/>
              <a:gd name="connsiteY101" fmla="*/ 1230304 h 4210442"/>
              <a:gd name="connsiteX102" fmla="*/ 1188133 w 5283866"/>
              <a:gd name="connsiteY102" fmla="*/ 1182603 h 4210442"/>
              <a:gd name="connsiteX103" fmla="*/ 1187030 w 5283866"/>
              <a:gd name="connsiteY103" fmla="*/ 1169092 h 4210442"/>
              <a:gd name="connsiteX104" fmla="*/ 1123887 w 5283866"/>
              <a:gd name="connsiteY104" fmla="*/ 1124698 h 4210442"/>
              <a:gd name="connsiteX105" fmla="*/ 1086938 w 5283866"/>
              <a:gd name="connsiteY105" fmla="*/ 1096023 h 4210442"/>
              <a:gd name="connsiteX106" fmla="*/ 985744 w 5283866"/>
              <a:gd name="connsiteY106" fmla="*/ 992622 h 4210442"/>
              <a:gd name="connsiteX107" fmla="*/ 1057987 w 5283866"/>
              <a:gd name="connsiteY107" fmla="*/ 981594 h 4210442"/>
              <a:gd name="connsiteX108" fmla="*/ 1084733 w 5283866"/>
              <a:gd name="connsiteY108" fmla="*/ 960086 h 4210442"/>
              <a:gd name="connsiteX109" fmla="*/ 1064605 w 5283866"/>
              <a:gd name="connsiteY109" fmla="*/ 929756 h 4210442"/>
              <a:gd name="connsiteX110" fmla="*/ 840985 w 5283866"/>
              <a:gd name="connsiteY110" fmla="*/ 836558 h 4210442"/>
              <a:gd name="connsiteX111" fmla="*/ 823615 w 5283866"/>
              <a:gd name="connsiteY111" fmla="*/ 764315 h 4210442"/>
              <a:gd name="connsiteX112" fmla="*/ 865526 w 5283866"/>
              <a:gd name="connsiteY112" fmla="*/ 753562 h 4210442"/>
              <a:gd name="connsiteX113" fmla="*/ 914331 w 5283866"/>
              <a:gd name="connsiteY113" fmla="*/ 758525 h 4210442"/>
              <a:gd name="connsiteX114" fmla="*/ 875452 w 5283866"/>
              <a:gd name="connsiteY114" fmla="*/ 701724 h 4210442"/>
              <a:gd name="connsiteX115" fmla="*/ 717181 w 5283866"/>
              <a:gd name="connsiteY115" fmla="*/ 644371 h 4210442"/>
              <a:gd name="connsiteX116" fmla="*/ 755783 w 5283866"/>
              <a:gd name="connsiteY116" fmla="*/ 591707 h 4210442"/>
              <a:gd name="connsiteX117" fmla="*/ 0 w 5283866"/>
              <a:gd name="connsiteY117" fmla="*/ 352370 h 4210442"/>
              <a:gd name="connsiteX118" fmla="*/ 135937 w 5283866"/>
              <a:gd name="connsiteY118" fmla="*/ 349889 h 4210442"/>
              <a:gd name="connsiteX119" fmla="*/ 421595 w 5283866"/>
              <a:gd name="connsiteY119" fmla="*/ 385458 h 4210442"/>
              <a:gd name="connsiteX120" fmla="*/ 564424 w 5283866"/>
              <a:gd name="connsiteY120" fmla="*/ 379393 h 4210442"/>
              <a:gd name="connsiteX121" fmla="*/ 698432 w 5283866"/>
              <a:gd name="connsiteY121" fmla="*/ 398694 h 4210442"/>
              <a:gd name="connsiteX122" fmla="*/ 815067 w 5283866"/>
              <a:gd name="connsiteY122" fmla="*/ 398694 h 4210442"/>
              <a:gd name="connsiteX123" fmla="*/ 705876 w 5283866"/>
              <a:gd name="connsiteY123" fmla="*/ 370568 h 4210442"/>
              <a:gd name="connsiteX124" fmla="*/ 775360 w 5283866"/>
              <a:gd name="connsiteY124" fmla="*/ 345477 h 4210442"/>
              <a:gd name="connsiteX125" fmla="*/ 787493 w 5283866"/>
              <a:gd name="connsiteY125" fmla="*/ 315146 h 4210442"/>
              <a:gd name="connsiteX126" fmla="*/ 819202 w 5283866"/>
              <a:gd name="connsiteY126" fmla="*/ 291709 h 4210442"/>
              <a:gd name="connsiteX127" fmla="*/ 998705 w 5283866"/>
              <a:gd name="connsiteY127" fmla="*/ 303291 h 4210442"/>
              <a:gd name="connsiteX128" fmla="*/ 880139 w 5283866"/>
              <a:gd name="connsiteY128" fmla="*/ 206783 h 4210442"/>
              <a:gd name="connsiteX129" fmla="*/ 804037 w 5283866"/>
              <a:gd name="connsiteY129" fmla="*/ 190790 h 4210442"/>
              <a:gd name="connsiteX130" fmla="*/ 786666 w 5283866"/>
              <a:gd name="connsiteY130" fmla="*/ 149707 h 4210442"/>
              <a:gd name="connsiteX131" fmla="*/ 821960 w 5283866"/>
              <a:gd name="connsiteY131" fmla="*/ 140884 h 4210442"/>
              <a:gd name="connsiteX132" fmla="*/ 997325 w 5283866"/>
              <a:gd name="connsiteY132" fmla="*/ 174800 h 4210442"/>
              <a:gd name="connsiteX133" fmla="*/ 1026829 w 5283866"/>
              <a:gd name="connsiteY133" fmla="*/ 161287 h 4210442"/>
              <a:gd name="connsiteX134" fmla="*/ 696777 w 5283866"/>
              <a:gd name="connsiteY134" fmla="*/ 73604 h 4210442"/>
              <a:gd name="connsiteX135" fmla="*/ 701741 w 5283866"/>
              <a:gd name="connsiteY135" fmla="*/ 50444 h 4210442"/>
              <a:gd name="connsiteX136" fmla="*/ 992362 w 5283866"/>
              <a:gd name="connsiteY136" fmla="*/ 86289 h 4210442"/>
              <a:gd name="connsiteX137" fmla="*/ 806519 w 5283866"/>
              <a:gd name="connsiteY137" fmla="*/ 18183 h 4210442"/>
              <a:gd name="connsiteX138" fmla="*/ 839883 w 5283866"/>
              <a:gd name="connsiteY138" fmla="*/ 18 h 4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p:cNvSpPr>
            <a:spLocks noGrp="1"/>
          </p:cNvSpPr>
          <p:nvPr>
            <p:ph type="title"/>
          </p:nvPr>
        </p:nvSpPr>
        <p:spPr>
          <a:xfrm>
            <a:off x="6545179" y="1472030"/>
            <a:ext cx="3978442" cy="1631950"/>
          </a:xfrm>
        </p:spPr>
        <p:txBody>
          <a:bodyPr anchor="b">
            <a:normAutofit/>
          </a:bodyPr>
          <a:lstStyle/>
          <a:p>
            <a:r>
              <a:rPr lang="en-US" sz="3700" dirty="0"/>
              <a:t>Tips to Avoid Project End Date Ineligibility</a:t>
            </a:r>
          </a:p>
        </p:txBody>
      </p:sp>
      <p:pic>
        <p:nvPicPr>
          <p:cNvPr id="7" name="Graphic 6" descr="Work Item Bug">
            <a:extLst>
              <a:ext uri="{FF2B5EF4-FFF2-40B4-BE49-F238E27FC236}">
                <a16:creationId xmlns:a16="http://schemas.microsoft.com/office/drawing/2014/main" id="{E7B7A667-743A-44D7-9052-029B5EF7BCA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8338" y="1422345"/>
            <a:ext cx="4015954" cy="4015954"/>
          </a:xfrm>
          <a:prstGeom prst="rect">
            <a:avLst/>
          </a:prstGeom>
        </p:spPr>
      </p:pic>
      <p:sp>
        <p:nvSpPr>
          <p:cNvPr id="83" name="Content Placeholder 2"/>
          <p:cNvSpPr>
            <a:spLocks noGrp="1"/>
          </p:cNvSpPr>
          <p:nvPr>
            <p:ph idx="1"/>
          </p:nvPr>
        </p:nvSpPr>
        <p:spPr>
          <a:xfrm>
            <a:off x="6545179" y="3243151"/>
            <a:ext cx="3978442" cy="2419711"/>
          </a:xfrm>
        </p:spPr>
        <p:txBody>
          <a:bodyPr>
            <a:normAutofit/>
          </a:bodyPr>
          <a:lstStyle/>
          <a:p>
            <a:pPr marL="342900" indent="-342900"/>
            <a:r>
              <a:rPr lang="en-US" sz="1600"/>
              <a:t>Extend PED prior to expiration</a:t>
            </a:r>
          </a:p>
          <a:p>
            <a:pPr marL="342900" indent="-342900"/>
            <a:r>
              <a:rPr lang="en-US" sz="1600"/>
              <a:t>Review PED report</a:t>
            </a:r>
          </a:p>
          <a:p>
            <a:pPr marL="342900" indent="-342900"/>
            <a:r>
              <a:rPr lang="en-US" sz="1600"/>
              <a:t>Request extension ASAP after realizing on PED list</a:t>
            </a:r>
          </a:p>
          <a:p>
            <a:pPr marL="342900" indent="-342900"/>
            <a:r>
              <a:rPr lang="en-US" sz="1600"/>
              <a:t>Time between expired PED and extension is not eligible for reimbursement</a:t>
            </a:r>
          </a:p>
          <a:p>
            <a:pPr marL="342900" indent="-342900"/>
            <a:r>
              <a:rPr lang="en-US" sz="1600"/>
              <a:t>Close projects within 120 days</a:t>
            </a:r>
          </a:p>
        </p:txBody>
      </p:sp>
    </p:spTree>
    <p:extLst>
      <p:ext uri="{BB962C8B-B14F-4D97-AF65-F5344CB8AC3E}">
        <p14:creationId xmlns:p14="http://schemas.microsoft.com/office/powerpoint/2010/main" val="1293232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071723A-CF26-4534-89C4-B73C60B66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9570B8-A1F0-45BA-881E-728CB053E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3125" y="2"/>
            <a:ext cx="4688632" cy="68579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C4F8715-86BE-45B6-95A5-47A5FACAB3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4" name="Rectangle 64">
              <a:extLst>
                <a:ext uri="{FF2B5EF4-FFF2-40B4-BE49-F238E27FC236}">
                  <a16:creationId xmlns:a16="http://schemas.microsoft.com/office/drawing/2014/main" id="{F53C0DC6-9E0C-47D2-9CE9-9A4FC1A34E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66">
              <a:extLst>
                <a:ext uri="{FF2B5EF4-FFF2-40B4-BE49-F238E27FC236}">
                  <a16:creationId xmlns:a16="http://schemas.microsoft.com/office/drawing/2014/main" id="{57EB1DDD-E4DC-4CB4-8E6A-8069F20997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4">
              <a:extLst>
                <a:ext uri="{FF2B5EF4-FFF2-40B4-BE49-F238E27FC236}">
                  <a16:creationId xmlns:a16="http://schemas.microsoft.com/office/drawing/2014/main" id="{3D37EC1E-6F49-43C8-BC65-C83C08D44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6">
              <a:extLst>
                <a:ext uri="{FF2B5EF4-FFF2-40B4-BE49-F238E27FC236}">
                  <a16:creationId xmlns:a16="http://schemas.microsoft.com/office/drawing/2014/main" id="{630BC77E-4582-4B1B-9056-2C72A3BA7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4">
              <a:extLst>
                <a:ext uri="{FF2B5EF4-FFF2-40B4-BE49-F238E27FC236}">
                  <a16:creationId xmlns:a16="http://schemas.microsoft.com/office/drawing/2014/main" id="{F29D9F05-3A76-43E9-AA73-4C9FEF491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DC2DF832-A01F-4B6C-AF36-7501ADB7F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6204DE4B-5C31-4C29-B566-B5DD62807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69BB2C49-3420-4E8C-9E85-FCEE9D6FF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2B62A775-8103-4588-AD2E-AFE76FE95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B170052E-88FF-42A1-8C38-E3906782A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AFAFBB55-A237-4BB8-9BC1-70E51E186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CC5D358B-9A84-4167-BD06-5F3DCEAFE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7C1323A-4221-4D82-A549-EE210916EC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226" y="926649"/>
            <a:ext cx="4415290" cy="5066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79875FCB-4062-40DC-86BA-A06DEDC927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3679" y="3758184"/>
            <a:ext cx="2139190" cy="2373963"/>
            <a:chOff x="723679" y="3758184"/>
            <a:chExt cx="2139190" cy="2373963"/>
          </a:xfrm>
        </p:grpSpPr>
        <p:sp>
          <p:nvSpPr>
            <p:cNvPr id="30" name="Rectangle 66">
              <a:extLst>
                <a:ext uri="{FF2B5EF4-FFF2-40B4-BE49-F238E27FC236}">
                  <a16:creationId xmlns:a16="http://schemas.microsoft.com/office/drawing/2014/main" id="{CDFE6C0F-76BC-4390-BE1F-0D100E6A9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6051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1A03DCAF-28BC-4C75-AAC8-3D24138F4F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4630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FE4326A3-E595-4557-A87D-EA78DB38A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3209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145EA5AA-19B5-4C4E-99D4-F9847FB2A3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88940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863EB629-FEE8-4662-9F27-76F299145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7472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EBD273A8-ED79-4555-BFED-FA9F9F125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17111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EE225BB3-C045-41BE-A15F-9A2FAB43A6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17495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59">
              <a:extLst>
                <a:ext uri="{FF2B5EF4-FFF2-40B4-BE49-F238E27FC236}">
                  <a16:creationId xmlns:a16="http://schemas.microsoft.com/office/drawing/2014/main" id="{45525061-377C-40FC-87DF-64E3842CF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02841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CE8D29BA-785E-424B-94AB-89AB5D39A2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375948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2">
              <a:extLst>
                <a:ext uri="{FF2B5EF4-FFF2-40B4-BE49-F238E27FC236}">
                  <a16:creationId xmlns:a16="http://schemas.microsoft.com/office/drawing/2014/main" id="{3078D929-B46E-49AE-95C5-D4BBE6BFE4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389627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077B5E15-2C9C-4FB7-974B-01C262A26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04333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4B517E8C-6C9D-46E1-96CD-611528E2C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32691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2">
              <a:extLst>
                <a:ext uri="{FF2B5EF4-FFF2-40B4-BE49-F238E27FC236}">
                  <a16:creationId xmlns:a16="http://schemas.microsoft.com/office/drawing/2014/main" id="{ED2E15D0-AA66-4B2D-B1A9-F44A8D306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4743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2">
              <a:extLst>
                <a:ext uri="{FF2B5EF4-FFF2-40B4-BE49-F238E27FC236}">
                  <a16:creationId xmlns:a16="http://schemas.microsoft.com/office/drawing/2014/main" id="{88F7A7DC-183F-485F-A061-7453D840C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765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59">
              <a:extLst>
                <a:ext uri="{FF2B5EF4-FFF2-40B4-BE49-F238E27FC236}">
                  <a16:creationId xmlns:a16="http://schemas.microsoft.com/office/drawing/2014/main" id="{A599CFFF-CBF8-4ED4-BEDB-DD80C81A89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6188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
              <a:extLst>
                <a:ext uri="{FF2B5EF4-FFF2-40B4-BE49-F238E27FC236}">
                  <a16:creationId xmlns:a16="http://schemas.microsoft.com/office/drawing/2014/main" id="{5CEE3A6C-4284-48D1-992C-1033F50AE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79104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9">
              <a:extLst>
                <a:ext uri="{FF2B5EF4-FFF2-40B4-BE49-F238E27FC236}">
                  <a16:creationId xmlns:a16="http://schemas.microsoft.com/office/drawing/2014/main" id="{7BF1A0E7-B888-43E9-852B-975800517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61453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2">
              <a:extLst>
                <a:ext uri="{FF2B5EF4-FFF2-40B4-BE49-F238E27FC236}">
                  <a16:creationId xmlns:a16="http://schemas.microsoft.com/office/drawing/2014/main" id="{8A9FA87B-B5E9-4A39-9352-4143089B0A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438030"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9BBA7400-FDF0-43F1-BDF5-57E40391A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61525"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F90AD8D6-D86A-4BE6-86BF-0BB157819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85019"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4">
              <a:extLst>
                <a:ext uri="{FF2B5EF4-FFF2-40B4-BE49-F238E27FC236}">
                  <a16:creationId xmlns:a16="http://schemas.microsoft.com/office/drawing/2014/main" id="{0DB38E2D-2456-4806-A150-8BDD9301FC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129443"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05770D8D-8011-4C1B-AA14-BA547FFEE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95293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9">
              <a:extLst>
                <a:ext uri="{FF2B5EF4-FFF2-40B4-BE49-F238E27FC236}">
                  <a16:creationId xmlns:a16="http://schemas.microsoft.com/office/drawing/2014/main" id="{E81412CA-9C13-4F2A-BEE1-DE91E0670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0425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2">
              <a:extLst>
                <a:ext uri="{FF2B5EF4-FFF2-40B4-BE49-F238E27FC236}">
                  <a16:creationId xmlns:a16="http://schemas.microsoft.com/office/drawing/2014/main" id="{E1CDFDFD-F13E-432E-84AB-C0EB3DA5C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9173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799E44C7-E20F-4283-AF6A-2BE5B86BA0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46393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73F4DE8-DBEF-4FFC-B54A-C39FA544D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743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4">
              <a:extLst>
                <a:ext uri="{FF2B5EF4-FFF2-40B4-BE49-F238E27FC236}">
                  <a16:creationId xmlns:a16="http://schemas.microsoft.com/office/drawing/2014/main" id="{C917661E-0C97-400D-A42A-0F3045F7F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02339"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66">
              <a:extLst>
                <a:ext uri="{FF2B5EF4-FFF2-40B4-BE49-F238E27FC236}">
                  <a16:creationId xmlns:a16="http://schemas.microsoft.com/office/drawing/2014/main" id="{320CC855-DE3E-485A-BD52-88D340DB4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625833"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74938349-96F0-4152-BF8C-FA191AD366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78745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2172AF58-4C9C-46AF-8E0D-800A7F95C6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61095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62">
              <a:extLst>
                <a:ext uri="{FF2B5EF4-FFF2-40B4-BE49-F238E27FC236}">
                  <a16:creationId xmlns:a16="http://schemas.microsoft.com/office/drawing/2014/main" id="{A4D85ED2-47A8-44FF-89FB-FC7708B42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434445"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4">
              <a:extLst>
                <a:ext uri="{FF2B5EF4-FFF2-40B4-BE49-F238E27FC236}">
                  <a16:creationId xmlns:a16="http://schemas.microsoft.com/office/drawing/2014/main" id="{696D64A3-6A52-4B47-A935-EF12E4912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57940"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6">
              <a:extLst>
                <a:ext uri="{FF2B5EF4-FFF2-40B4-BE49-F238E27FC236}">
                  <a16:creationId xmlns:a16="http://schemas.microsoft.com/office/drawing/2014/main" id="{AF687E52-1FE3-47E2-A4D6-1CBF0C16B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81434"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4">
              <a:extLst>
                <a:ext uri="{FF2B5EF4-FFF2-40B4-BE49-F238E27FC236}">
                  <a16:creationId xmlns:a16="http://schemas.microsoft.com/office/drawing/2014/main" id="{40FF26C2-38CE-45FB-A241-8FC0FA655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125858"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6">
              <a:extLst>
                <a:ext uri="{FF2B5EF4-FFF2-40B4-BE49-F238E27FC236}">
                  <a16:creationId xmlns:a16="http://schemas.microsoft.com/office/drawing/2014/main" id="{EFA29703-DADB-4E5C-90BB-6254388F7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94935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30C11F2B-8504-4DF3-BA15-D65DE1441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0067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2">
              <a:extLst>
                <a:ext uri="{FF2B5EF4-FFF2-40B4-BE49-F238E27FC236}">
                  <a16:creationId xmlns:a16="http://schemas.microsoft.com/office/drawing/2014/main" id="{6E7789C0-583F-4A84-ABC6-419BD2116F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2">
              <a:extLst>
                <a:ext uri="{FF2B5EF4-FFF2-40B4-BE49-F238E27FC236}">
                  <a16:creationId xmlns:a16="http://schemas.microsoft.com/office/drawing/2014/main" id="{27D16600-921D-4C0E-BF80-706E929CD5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46035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59">
              <a:extLst>
                <a:ext uri="{FF2B5EF4-FFF2-40B4-BE49-F238E27FC236}">
                  <a16:creationId xmlns:a16="http://schemas.microsoft.com/office/drawing/2014/main" id="{C0426924-77B5-43B5-9564-FF40B12D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384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4">
              <a:extLst>
                <a:ext uri="{FF2B5EF4-FFF2-40B4-BE49-F238E27FC236}">
                  <a16:creationId xmlns:a16="http://schemas.microsoft.com/office/drawing/2014/main" id="{F8A7D0EA-C364-441A-B50F-4CFC1A133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798754"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6">
              <a:extLst>
                <a:ext uri="{FF2B5EF4-FFF2-40B4-BE49-F238E27FC236}">
                  <a16:creationId xmlns:a16="http://schemas.microsoft.com/office/drawing/2014/main" id="{9C19BC70-2FF1-408E-9A75-96CA601F4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622248"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6A6EE374-34C8-437A-809D-1D24804BAF44}"/>
              </a:ext>
            </a:extLst>
          </p:cNvPr>
          <p:cNvSpPr>
            <a:spLocks noGrp="1"/>
          </p:cNvSpPr>
          <p:nvPr>
            <p:ph type="title"/>
          </p:nvPr>
        </p:nvSpPr>
        <p:spPr>
          <a:xfrm>
            <a:off x="1141965" y="1321743"/>
            <a:ext cx="3787482" cy="4277890"/>
          </a:xfrm>
        </p:spPr>
        <p:txBody>
          <a:bodyPr anchor="ctr">
            <a:normAutofit/>
          </a:bodyPr>
          <a:lstStyle/>
          <a:p>
            <a:r>
              <a:rPr lang="en-US" sz="4800" dirty="0">
                <a:solidFill>
                  <a:srgbClr val="FFFFFF"/>
                </a:solidFill>
              </a:rPr>
              <a:t>HOT TOPICS</a:t>
            </a:r>
          </a:p>
        </p:txBody>
      </p:sp>
      <p:graphicFrame>
        <p:nvGraphicFramePr>
          <p:cNvPr id="5" name="Content Placeholder 2">
            <a:extLst>
              <a:ext uri="{FF2B5EF4-FFF2-40B4-BE49-F238E27FC236}">
                <a16:creationId xmlns:a16="http://schemas.microsoft.com/office/drawing/2014/main" id="{420D443B-10B1-4091-B010-25F226323236}"/>
              </a:ext>
            </a:extLst>
          </p:cNvPr>
          <p:cNvGraphicFramePr>
            <a:graphicFrameLocks noGrp="1"/>
          </p:cNvGraphicFramePr>
          <p:nvPr>
            <p:ph idx="1"/>
            <p:extLst>
              <p:ext uri="{D42A27DB-BD31-4B8C-83A1-F6EECF244321}">
                <p14:modId xmlns:p14="http://schemas.microsoft.com/office/powerpoint/2010/main" val="1392432023"/>
              </p:ext>
            </p:extLst>
          </p:nvPr>
        </p:nvGraphicFramePr>
        <p:xfrm>
          <a:off x="6035039" y="926649"/>
          <a:ext cx="5574597" cy="50512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2" name="Group 71">
            <a:extLst>
              <a:ext uri="{FF2B5EF4-FFF2-40B4-BE49-F238E27FC236}">
                <a16:creationId xmlns:a16="http://schemas.microsoft.com/office/drawing/2014/main" id="{F94E9460-8FDC-44DD-97A7-EC6B23CA3312}"/>
              </a:ext>
            </a:extLst>
          </p:cNvPr>
          <p:cNvGrpSpPr/>
          <p:nvPr/>
        </p:nvGrpSpPr>
        <p:grpSpPr>
          <a:xfrm>
            <a:off x="8896199" y="1405285"/>
            <a:ext cx="1969980" cy="1969980"/>
            <a:chOff x="2863066" y="479867"/>
            <a:chExt cx="1969980" cy="1969980"/>
          </a:xfrm>
        </p:grpSpPr>
        <p:sp>
          <p:nvSpPr>
            <p:cNvPr id="73" name="Rectangle: Rounded Corners 72">
              <a:extLst>
                <a:ext uri="{FF2B5EF4-FFF2-40B4-BE49-F238E27FC236}">
                  <a16:creationId xmlns:a16="http://schemas.microsoft.com/office/drawing/2014/main" id="{152A01AC-C7DF-4679-9E1B-C9FE53BD658A}"/>
                </a:ext>
              </a:extLst>
            </p:cNvPr>
            <p:cNvSpPr/>
            <p:nvPr/>
          </p:nvSpPr>
          <p:spPr>
            <a:xfrm>
              <a:off x="2863066" y="479867"/>
              <a:ext cx="1969980" cy="1969980"/>
            </a:xfrm>
            <a:prstGeom prst="roundRect">
              <a:avLst/>
            </a:prstGeom>
          </p:spPr>
          <p:style>
            <a:lnRef idx="2">
              <a:schemeClr val="lt1">
                <a:hueOff val="0"/>
                <a:satOff val="0"/>
                <a:lumOff val="0"/>
                <a:alphaOff val="0"/>
              </a:schemeClr>
            </a:lnRef>
            <a:fillRef idx="1">
              <a:schemeClr val="accent2">
                <a:hueOff val="-485121"/>
                <a:satOff val="-27976"/>
                <a:lumOff val="2876"/>
                <a:alphaOff val="0"/>
              </a:schemeClr>
            </a:fillRef>
            <a:effectRef idx="0">
              <a:schemeClr val="accent2">
                <a:hueOff val="-485121"/>
                <a:satOff val="-27976"/>
                <a:lumOff val="2876"/>
                <a:alphaOff val="0"/>
              </a:schemeClr>
            </a:effectRef>
            <a:fontRef idx="minor">
              <a:schemeClr val="lt1"/>
            </a:fontRef>
          </p:style>
        </p:sp>
        <p:sp>
          <p:nvSpPr>
            <p:cNvPr id="74" name="Rectangle: Rounded Corners 4">
              <a:extLst>
                <a:ext uri="{FF2B5EF4-FFF2-40B4-BE49-F238E27FC236}">
                  <a16:creationId xmlns:a16="http://schemas.microsoft.com/office/drawing/2014/main" id="{08612998-DFA2-4373-94C7-EFF24E8319ED}"/>
                </a:ext>
              </a:extLst>
            </p:cNvPr>
            <p:cNvSpPr txBox="1"/>
            <p:nvPr/>
          </p:nvSpPr>
          <p:spPr>
            <a:xfrm>
              <a:off x="2959232" y="576033"/>
              <a:ext cx="1777648" cy="17776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t>Inactives</a:t>
              </a:r>
              <a:r>
                <a:rPr lang="en-US" sz="2300" kern="1200" dirty="0"/>
                <a:t>/</a:t>
              </a:r>
            </a:p>
            <a:p>
              <a:pPr marL="0" lvl="0" indent="0" algn="ctr" defTabSz="1022350">
                <a:lnSpc>
                  <a:spcPct val="90000"/>
                </a:lnSpc>
                <a:spcBef>
                  <a:spcPct val="0"/>
                </a:spcBef>
                <a:spcAft>
                  <a:spcPct val="35000"/>
                </a:spcAft>
                <a:buNone/>
              </a:pPr>
              <a:r>
                <a:rPr lang="en-US" sz="2300" kern="1200" dirty="0"/>
                <a:t>PE&gt;10</a:t>
              </a:r>
            </a:p>
          </p:txBody>
        </p:sp>
      </p:grpSp>
    </p:spTree>
    <p:extLst>
      <p:ext uri="{BB962C8B-B14F-4D97-AF65-F5344CB8AC3E}">
        <p14:creationId xmlns:p14="http://schemas.microsoft.com/office/powerpoint/2010/main" val="139772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7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E6BDED-594C-41C2-8980-AC67BAA69241}"/>
              </a:ext>
            </a:extLst>
          </p:cNvPr>
          <p:cNvPicPr>
            <a:picLocks noChangeAspect="1"/>
          </p:cNvPicPr>
          <p:nvPr/>
        </p:nvPicPr>
        <p:blipFill>
          <a:blip r:embed="rId2"/>
          <a:stretch>
            <a:fillRect/>
          </a:stretch>
        </p:blipFill>
        <p:spPr>
          <a:xfrm>
            <a:off x="418602" y="747424"/>
            <a:ext cx="4605785" cy="6110575"/>
          </a:xfrm>
          <a:prstGeom prst="rect">
            <a:avLst/>
          </a:prstGeom>
        </p:spPr>
      </p:pic>
      <p:sp>
        <p:nvSpPr>
          <p:cNvPr id="12" name="Rectangle: Rounded Corners 11">
            <a:extLst>
              <a:ext uri="{FF2B5EF4-FFF2-40B4-BE49-F238E27FC236}">
                <a16:creationId xmlns:a16="http://schemas.microsoft.com/office/drawing/2014/main" id="{9F6AC1B9-F72B-4F59-A171-27996A58064C}"/>
              </a:ext>
            </a:extLst>
          </p:cNvPr>
          <p:cNvSpPr/>
          <p:nvPr/>
        </p:nvSpPr>
        <p:spPr>
          <a:xfrm>
            <a:off x="2582338" y="4578964"/>
            <a:ext cx="2114790" cy="2081720"/>
          </a:xfrm>
          <a:prstGeom prst="round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052DADD-823F-4E97-A77B-0FAB2C068E34}"/>
              </a:ext>
            </a:extLst>
          </p:cNvPr>
          <p:cNvSpPr txBox="1"/>
          <p:nvPr/>
        </p:nvSpPr>
        <p:spPr>
          <a:xfrm>
            <a:off x="0" y="85774"/>
            <a:ext cx="12192000" cy="984885"/>
          </a:xfrm>
          <a:prstGeom prst="rect">
            <a:avLst/>
          </a:prstGeom>
          <a:solidFill>
            <a:schemeClr val="accent1"/>
          </a:solidFill>
        </p:spPr>
        <p:txBody>
          <a:bodyPr wrap="square" rtlCol="0">
            <a:spAutoFit/>
          </a:bodyPr>
          <a:lstStyle/>
          <a:p>
            <a:pPr algn="ctr"/>
            <a:r>
              <a:rPr lang="en-US" sz="4000" dirty="0">
                <a:solidFill>
                  <a:schemeClr val="bg1"/>
                </a:solidFill>
              </a:rPr>
              <a:t>DLA WEBSITE</a:t>
            </a:r>
          </a:p>
          <a:p>
            <a:pPr lvl="1" algn="ctr"/>
            <a:r>
              <a:rPr lang="en-US" dirty="0">
                <a:hlinkClick r:id="rId3">
                  <a:extLst>
                    <a:ext uri="{A12FA001-AC4F-418D-AE19-62706E023703}">
                      <ahyp:hlinkClr xmlns:ahyp="http://schemas.microsoft.com/office/drawing/2018/hyperlinkcolor" val="tx"/>
                    </a:ext>
                  </a:extLst>
                </a:hlinkClick>
              </a:rPr>
              <a:t>https://dot.ca.gov/programs/local-assistance/</a:t>
            </a:r>
            <a:endParaRPr lang="en-US" dirty="0"/>
          </a:p>
        </p:txBody>
      </p:sp>
      <p:pic>
        <p:nvPicPr>
          <p:cNvPr id="11" name="Picture 10" descr="Timeline&#10;&#10;Description automatically generated">
            <a:extLst>
              <a:ext uri="{FF2B5EF4-FFF2-40B4-BE49-F238E27FC236}">
                <a16:creationId xmlns:a16="http://schemas.microsoft.com/office/drawing/2014/main" id="{C66F83E4-8C29-4644-8944-B4C60CA0F059}"/>
              </a:ext>
            </a:extLst>
          </p:cNvPr>
          <p:cNvPicPr>
            <a:picLocks noChangeAspect="1"/>
          </p:cNvPicPr>
          <p:nvPr/>
        </p:nvPicPr>
        <p:blipFill>
          <a:blip r:embed="rId4"/>
          <a:stretch>
            <a:fillRect/>
          </a:stretch>
        </p:blipFill>
        <p:spPr>
          <a:xfrm>
            <a:off x="2459963" y="1289034"/>
            <a:ext cx="7628193" cy="5323603"/>
          </a:xfrm>
          <a:prstGeom prst="rect">
            <a:avLst/>
          </a:prstGeom>
        </p:spPr>
      </p:pic>
      <p:sp>
        <p:nvSpPr>
          <p:cNvPr id="2" name="Rectangle 1">
            <a:extLst>
              <a:ext uri="{FF2B5EF4-FFF2-40B4-BE49-F238E27FC236}">
                <a16:creationId xmlns:a16="http://schemas.microsoft.com/office/drawing/2014/main" id="{54997535-6A3A-4E42-949E-9F5B95F984D7}"/>
              </a:ext>
            </a:extLst>
          </p:cNvPr>
          <p:cNvSpPr/>
          <p:nvPr/>
        </p:nvSpPr>
        <p:spPr>
          <a:xfrm>
            <a:off x="3185962" y="5197642"/>
            <a:ext cx="1838425" cy="3753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164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10;&#10;Description automatically generated">
            <a:extLst>
              <a:ext uri="{FF2B5EF4-FFF2-40B4-BE49-F238E27FC236}">
                <a16:creationId xmlns:a16="http://schemas.microsoft.com/office/drawing/2014/main" id="{37EC486D-C629-4DB9-8C79-0D4E2925D0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214" y="1379359"/>
            <a:ext cx="11023572" cy="4874010"/>
          </a:xfrm>
          <a:prstGeom prst="rect">
            <a:avLst/>
          </a:prstGeom>
        </p:spPr>
      </p:pic>
      <p:pic>
        <p:nvPicPr>
          <p:cNvPr id="8" name="Picture 7" descr="Text&#10;&#10;Description automatically generated">
            <a:extLst>
              <a:ext uri="{FF2B5EF4-FFF2-40B4-BE49-F238E27FC236}">
                <a16:creationId xmlns:a16="http://schemas.microsoft.com/office/drawing/2014/main" id="{CF3F7E93-E29C-4A64-BB56-5FB852F12C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214" y="989245"/>
            <a:ext cx="6802239" cy="4879510"/>
          </a:xfrm>
          <a:prstGeom prst="rect">
            <a:avLst/>
          </a:prstGeom>
        </p:spPr>
      </p:pic>
      <p:sp>
        <p:nvSpPr>
          <p:cNvPr id="9" name="Title 1">
            <a:extLst>
              <a:ext uri="{FF2B5EF4-FFF2-40B4-BE49-F238E27FC236}">
                <a16:creationId xmlns:a16="http://schemas.microsoft.com/office/drawing/2014/main" id="{D7815C4B-564D-4B24-8B74-1974BA42A6C8}"/>
              </a:ext>
            </a:extLst>
          </p:cNvPr>
          <p:cNvSpPr>
            <a:spLocks noGrp="1"/>
          </p:cNvSpPr>
          <p:nvPr>
            <p:ph type="title"/>
          </p:nvPr>
        </p:nvSpPr>
        <p:spPr>
          <a:xfrm>
            <a:off x="838200" y="83127"/>
            <a:ext cx="10515600" cy="607053"/>
          </a:xfrm>
          <a:solidFill>
            <a:schemeClr val="accent1"/>
          </a:solidFill>
        </p:spPr>
        <p:txBody>
          <a:bodyPr>
            <a:normAutofit fontScale="90000"/>
          </a:bodyPr>
          <a:lstStyle/>
          <a:p>
            <a:pPr algn="ctr"/>
            <a:r>
              <a:rPr lang="en-US" dirty="0">
                <a:solidFill>
                  <a:schemeClr val="bg1"/>
                </a:solidFill>
              </a:rPr>
              <a:t>EXISTING REPORTS - INACTIVES</a:t>
            </a:r>
          </a:p>
        </p:txBody>
      </p:sp>
      <p:sp>
        <p:nvSpPr>
          <p:cNvPr id="2" name="Rectangle 1">
            <a:extLst>
              <a:ext uri="{FF2B5EF4-FFF2-40B4-BE49-F238E27FC236}">
                <a16:creationId xmlns:a16="http://schemas.microsoft.com/office/drawing/2014/main" id="{3D9A5CCC-AA09-4763-9D33-F088120C578E}"/>
              </a:ext>
            </a:extLst>
          </p:cNvPr>
          <p:cNvSpPr/>
          <p:nvPr/>
        </p:nvSpPr>
        <p:spPr>
          <a:xfrm>
            <a:off x="548591" y="4689905"/>
            <a:ext cx="3185353" cy="419878"/>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3107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7815C4B-564D-4B24-8B74-1974BA42A6C8}"/>
              </a:ext>
            </a:extLst>
          </p:cNvPr>
          <p:cNvSpPr>
            <a:spLocks noGrp="1"/>
          </p:cNvSpPr>
          <p:nvPr>
            <p:ph type="title"/>
          </p:nvPr>
        </p:nvSpPr>
        <p:spPr>
          <a:xfrm>
            <a:off x="838200" y="83127"/>
            <a:ext cx="10515600" cy="607053"/>
          </a:xfrm>
          <a:solidFill>
            <a:schemeClr val="accent1"/>
          </a:solidFill>
        </p:spPr>
        <p:txBody>
          <a:bodyPr>
            <a:normAutofit fontScale="90000"/>
          </a:bodyPr>
          <a:lstStyle/>
          <a:p>
            <a:pPr algn="ctr"/>
            <a:r>
              <a:rPr lang="en-US" dirty="0">
                <a:solidFill>
                  <a:schemeClr val="bg1"/>
                </a:solidFill>
              </a:rPr>
              <a:t>INACTIVE PROJECTS &gt; 24 MONTHS</a:t>
            </a:r>
          </a:p>
        </p:txBody>
      </p:sp>
      <p:pic>
        <p:nvPicPr>
          <p:cNvPr id="7" name="Picture 6">
            <a:extLst>
              <a:ext uri="{FF2B5EF4-FFF2-40B4-BE49-F238E27FC236}">
                <a16:creationId xmlns:a16="http://schemas.microsoft.com/office/drawing/2014/main" id="{88D25A28-5E82-46FD-B5E8-B8683B01E9A7}"/>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996"/>
          <a:stretch/>
        </p:blipFill>
        <p:spPr>
          <a:xfrm>
            <a:off x="15240" y="2463277"/>
            <a:ext cx="12161520" cy="1389902"/>
          </a:xfrm>
          <a:prstGeom prst="rect">
            <a:avLst/>
          </a:prstGeom>
        </p:spPr>
      </p:pic>
      <p:sp>
        <p:nvSpPr>
          <p:cNvPr id="5" name="Rectangle 4">
            <a:extLst>
              <a:ext uri="{FF2B5EF4-FFF2-40B4-BE49-F238E27FC236}">
                <a16:creationId xmlns:a16="http://schemas.microsoft.com/office/drawing/2014/main" id="{11B7FF18-B0F1-453D-946A-87E7A920368A}"/>
              </a:ext>
            </a:extLst>
          </p:cNvPr>
          <p:cNvSpPr/>
          <p:nvPr/>
        </p:nvSpPr>
        <p:spPr>
          <a:xfrm>
            <a:off x="4292082" y="2360645"/>
            <a:ext cx="541175" cy="1492717"/>
          </a:xfrm>
          <a:prstGeom prst="rect">
            <a:avLst/>
          </a:prstGeom>
          <a:no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BB3A087-6867-4113-9DC3-56C8AB5B632C}"/>
              </a:ext>
            </a:extLst>
          </p:cNvPr>
          <p:cNvSpPr/>
          <p:nvPr/>
        </p:nvSpPr>
        <p:spPr>
          <a:xfrm>
            <a:off x="5396204" y="2360644"/>
            <a:ext cx="771331" cy="1492717"/>
          </a:xfrm>
          <a:prstGeom prst="rect">
            <a:avLst/>
          </a:prstGeom>
          <a:no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725E601-D052-4504-86F3-B53CA86269AF}"/>
              </a:ext>
            </a:extLst>
          </p:cNvPr>
          <p:cNvSpPr/>
          <p:nvPr/>
        </p:nvSpPr>
        <p:spPr>
          <a:xfrm>
            <a:off x="7763070" y="2374554"/>
            <a:ext cx="771330" cy="149271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EC0E897-507B-4444-808A-DE013D6E586B}"/>
              </a:ext>
            </a:extLst>
          </p:cNvPr>
          <p:cNvSpPr/>
          <p:nvPr/>
        </p:nvSpPr>
        <p:spPr>
          <a:xfrm>
            <a:off x="8599715" y="2374554"/>
            <a:ext cx="945501" cy="149271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0837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51872E8-1EE4-4668-8180-9196921BE2A3}"/>
              </a:ext>
            </a:extLst>
          </p:cNvPr>
          <p:cNvPicPr>
            <a:picLocks noChangeAspect="1"/>
          </p:cNvPicPr>
          <p:nvPr/>
        </p:nvPicPr>
        <p:blipFill rotWithShape="1">
          <a:blip r:embed="rId3"/>
          <a:srcRect l="7955" r="4546" b="29166"/>
          <a:stretch/>
        </p:blipFill>
        <p:spPr>
          <a:xfrm>
            <a:off x="2225488" y="1150000"/>
            <a:ext cx="7817224" cy="51776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itle 2">
            <a:extLst>
              <a:ext uri="{FF2B5EF4-FFF2-40B4-BE49-F238E27FC236}">
                <a16:creationId xmlns:a16="http://schemas.microsoft.com/office/drawing/2014/main" id="{FB25493A-B55F-4F50-B1A8-07520AB22A90}"/>
              </a:ext>
            </a:extLst>
          </p:cNvPr>
          <p:cNvSpPr txBox="1">
            <a:spLocks/>
          </p:cNvSpPr>
          <p:nvPr/>
        </p:nvSpPr>
        <p:spPr>
          <a:xfrm>
            <a:off x="4648200" y="537358"/>
            <a:ext cx="2971800" cy="6858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2200" dirty="0">
              <a:solidFill>
                <a:srgbClr val="00B050"/>
              </a:solidFill>
            </a:endParaRPr>
          </a:p>
        </p:txBody>
      </p:sp>
      <p:sp>
        <p:nvSpPr>
          <p:cNvPr id="5" name="Oval 4">
            <a:extLst>
              <a:ext uri="{FF2B5EF4-FFF2-40B4-BE49-F238E27FC236}">
                <a16:creationId xmlns:a16="http://schemas.microsoft.com/office/drawing/2014/main" id="{E1F316D8-3FD3-4798-8B87-57736D3976B4}"/>
              </a:ext>
            </a:extLst>
          </p:cNvPr>
          <p:cNvSpPr/>
          <p:nvPr/>
        </p:nvSpPr>
        <p:spPr>
          <a:xfrm>
            <a:off x="3771900" y="2458127"/>
            <a:ext cx="2438400" cy="30480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rgbClr val="FF0000"/>
                </a:solidFill>
              </a:ln>
              <a:solidFill>
                <a:schemeClr val="bg1"/>
              </a:solidFill>
            </a:endParaRPr>
          </a:p>
        </p:txBody>
      </p:sp>
      <p:sp>
        <p:nvSpPr>
          <p:cNvPr id="6" name="Oval 5">
            <a:extLst>
              <a:ext uri="{FF2B5EF4-FFF2-40B4-BE49-F238E27FC236}">
                <a16:creationId xmlns:a16="http://schemas.microsoft.com/office/drawing/2014/main" id="{A5236103-F215-4EEB-ADF4-8B4B72BD9C90}"/>
              </a:ext>
            </a:extLst>
          </p:cNvPr>
          <p:cNvSpPr/>
          <p:nvPr/>
        </p:nvSpPr>
        <p:spPr>
          <a:xfrm>
            <a:off x="6210300" y="2969790"/>
            <a:ext cx="3124200" cy="48310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28575">
                <a:solidFill>
                  <a:srgbClr val="FF3300"/>
                </a:solidFill>
              </a:ln>
              <a:solidFill>
                <a:srgbClr val="FF0000"/>
              </a:solidFill>
            </a:endParaRPr>
          </a:p>
        </p:txBody>
      </p:sp>
      <p:sp>
        <p:nvSpPr>
          <p:cNvPr id="3" name="Title 2">
            <a:extLst>
              <a:ext uri="{FF2B5EF4-FFF2-40B4-BE49-F238E27FC236}">
                <a16:creationId xmlns:a16="http://schemas.microsoft.com/office/drawing/2014/main" id="{DF1A8F4C-2E39-4CAF-8CB8-35464E20B8A5}"/>
              </a:ext>
            </a:extLst>
          </p:cNvPr>
          <p:cNvSpPr>
            <a:spLocks noGrp="1"/>
          </p:cNvSpPr>
          <p:nvPr>
            <p:ph type="title"/>
          </p:nvPr>
        </p:nvSpPr>
        <p:spPr>
          <a:xfrm>
            <a:off x="838200" y="193126"/>
            <a:ext cx="10515600" cy="543148"/>
          </a:xfrm>
          <a:solidFill>
            <a:schemeClr val="accent1"/>
          </a:solidFill>
        </p:spPr>
        <p:txBody>
          <a:bodyPr>
            <a:normAutofit fontScale="90000"/>
          </a:bodyPr>
          <a:lstStyle/>
          <a:p>
            <a:pPr algn="ctr"/>
            <a:r>
              <a:rPr lang="en-US" dirty="0">
                <a:solidFill>
                  <a:schemeClr val="bg1"/>
                </a:solidFill>
              </a:rPr>
              <a:t>MASTER AGREEMENT </a:t>
            </a:r>
          </a:p>
        </p:txBody>
      </p:sp>
      <p:pic>
        <p:nvPicPr>
          <p:cNvPr id="7" name="Picture 6">
            <a:extLst>
              <a:ext uri="{FF2B5EF4-FFF2-40B4-BE49-F238E27FC236}">
                <a16:creationId xmlns:a16="http://schemas.microsoft.com/office/drawing/2014/main" id="{DFD2FD1C-9C6D-43D4-B548-8E1E5AFE4607}"/>
              </a:ext>
            </a:extLst>
          </p:cNvPr>
          <p:cNvPicPr>
            <a:picLocks noChangeAspect="1"/>
          </p:cNvPicPr>
          <p:nvPr/>
        </p:nvPicPr>
        <p:blipFill>
          <a:blip r:embed="rId4"/>
          <a:stretch>
            <a:fillRect/>
          </a:stretch>
        </p:blipFill>
        <p:spPr>
          <a:xfrm>
            <a:off x="3028663" y="736274"/>
            <a:ext cx="6553643" cy="6121725"/>
          </a:xfrm>
          <a:prstGeom prst="rect">
            <a:avLst/>
          </a:prstGeom>
        </p:spPr>
      </p:pic>
      <p:sp>
        <p:nvSpPr>
          <p:cNvPr id="8" name="Oval 7">
            <a:extLst>
              <a:ext uri="{FF2B5EF4-FFF2-40B4-BE49-F238E27FC236}">
                <a16:creationId xmlns:a16="http://schemas.microsoft.com/office/drawing/2014/main" id="{74289EFA-1A8A-4098-A04C-47AD39F53461}"/>
              </a:ext>
            </a:extLst>
          </p:cNvPr>
          <p:cNvSpPr/>
          <p:nvPr/>
        </p:nvSpPr>
        <p:spPr>
          <a:xfrm>
            <a:off x="3110788" y="1982233"/>
            <a:ext cx="6096000" cy="45720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9" name="Oval 8">
            <a:extLst>
              <a:ext uri="{FF2B5EF4-FFF2-40B4-BE49-F238E27FC236}">
                <a16:creationId xmlns:a16="http://schemas.microsoft.com/office/drawing/2014/main" id="{24AFCADD-3B99-4B16-9082-2F9C1F12F660}"/>
              </a:ext>
            </a:extLst>
          </p:cNvPr>
          <p:cNvSpPr/>
          <p:nvPr/>
        </p:nvSpPr>
        <p:spPr>
          <a:xfrm>
            <a:off x="3238500" y="4452892"/>
            <a:ext cx="5943600" cy="457200"/>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effectLst>
                <a:outerShdw blurRad="38100" dist="38100" dir="2700000" algn="tl">
                  <a:srgbClr val="000000">
                    <a:alpha val="43137"/>
                  </a:srgbClr>
                </a:outerShdw>
              </a:effectLst>
            </a:endParaRPr>
          </a:p>
        </p:txBody>
      </p:sp>
      <p:sp>
        <p:nvSpPr>
          <p:cNvPr id="10" name="Oval 9">
            <a:extLst>
              <a:ext uri="{FF2B5EF4-FFF2-40B4-BE49-F238E27FC236}">
                <a16:creationId xmlns:a16="http://schemas.microsoft.com/office/drawing/2014/main" id="{C3A474A5-B680-42E7-BFBD-4B3F89899DAF}"/>
              </a:ext>
            </a:extLst>
          </p:cNvPr>
          <p:cNvSpPr/>
          <p:nvPr/>
        </p:nvSpPr>
        <p:spPr>
          <a:xfrm>
            <a:off x="3079806" y="6256788"/>
            <a:ext cx="6172200" cy="407039"/>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1" name="TextBox 10">
            <a:extLst>
              <a:ext uri="{FF2B5EF4-FFF2-40B4-BE49-F238E27FC236}">
                <a16:creationId xmlns:a16="http://schemas.microsoft.com/office/drawing/2014/main" id="{0122D1BA-FE75-4695-9971-DF7C706BB76E}"/>
              </a:ext>
            </a:extLst>
          </p:cNvPr>
          <p:cNvSpPr txBox="1"/>
          <p:nvPr/>
        </p:nvSpPr>
        <p:spPr>
          <a:xfrm>
            <a:off x="1679375" y="1911930"/>
            <a:ext cx="1981200" cy="338554"/>
          </a:xfrm>
          <a:prstGeom prst="rect">
            <a:avLst/>
          </a:prstGeom>
          <a:noFill/>
        </p:spPr>
        <p:txBody>
          <a:bodyPr wrap="square" rtlCol="0">
            <a:spAutoFit/>
          </a:bodyPr>
          <a:lstStyle/>
          <a:p>
            <a:r>
              <a:rPr lang="en-US" sz="1600" dirty="0"/>
              <a:t>Avoid Inactivity</a:t>
            </a:r>
          </a:p>
        </p:txBody>
      </p:sp>
      <p:cxnSp>
        <p:nvCxnSpPr>
          <p:cNvPr id="12" name="Straight Arrow Connector 11">
            <a:extLst>
              <a:ext uri="{FF2B5EF4-FFF2-40B4-BE49-F238E27FC236}">
                <a16:creationId xmlns:a16="http://schemas.microsoft.com/office/drawing/2014/main" id="{C469226A-12C6-4EF6-AC63-1C6414B4F4F5}"/>
              </a:ext>
            </a:extLst>
          </p:cNvPr>
          <p:cNvCxnSpPr>
            <a:cxnSpLocks/>
          </p:cNvCxnSpPr>
          <p:nvPr/>
        </p:nvCxnSpPr>
        <p:spPr>
          <a:xfrm>
            <a:off x="1603175" y="2297880"/>
            <a:ext cx="175260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766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070828-E616-4355-9C8A-A1065032B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355161C6-1218-4EAF-A9E9-A319CFD760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747" y="1905000"/>
            <a:ext cx="4536800" cy="3141047"/>
          </a:xfrm>
          <a:custGeom>
            <a:avLst/>
            <a:gdLst>
              <a:gd name="connsiteX0" fmla="*/ 3362388 w 6230568"/>
              <a:gd name="connsiteY0" fmla="*/ 861 h 4239440"/>
              <a:gd name="connsiteX1" fmla="*/ 4026621 w 6230568"/>
              <a:gd name="connsiteY1" fmla="*/ 15392 h 4239440"/>
              <a:gd name="connsiteX2" fmla="*/ 5114556 w 6230568"/>
              <a:gd name="connsiteY2" fmla="*/ 34130 h 4239440"/>
              <a:gd name="connsiteX3" fmla="*/ 5776495 w 6230568"/>
              <a:gd name="connsiteY3" fmla="*/ 112905 h 4239440"/>
              <a:gd name="connsiteX4" fmla="*/ 5862918 w 6230568"/>
              <a:gd name="connsiteY4" fmla="*/ 141585 h 4239440"/>
              <a:gd name="connsiteX5" fmla="*/ 5840738 w 6230568"/>
              <a:gd name="connsiteY5" fmla="*/ 200475 h 4239440"/>
              <a:gd name="connsiteX6" fmla="*/ 5691219 w 6230568"/>
              <a:gd name="connsiteY6" fmla="*/ 216153 h 4239440"/>
              <a:gd name="connsiteX7" fmla="*/ 5773053 w 6230568"/>
              <a:gd name="connsiteY7" fmla="*/ 260130 h 4239440"/>
              <a:gd name="connsiteX8" fmla="*/ 5593324 w 6230568"/>
              <a:gd name="connsiteY8" fmla="*/ 293781 h 4239440"/>
              <a:gd name="connsiteX9" fmla="*/ 5617033 w 6230568"/>
              <a:gd name="connsiteY9" fmla="*/ 317108 h 4239440"/>
              <a:gd name="connsiteX10" fmla="*/ 5641124 w 6230568"/>
              <a:gd name="connsiteY10" fmla="*/ 339287 h 4239440"/>
              <a:gd name="connsiteX11" fmla="*/ 5299256 w 6230568"/>
              <a:gd name="connsiteY11" fmla="*/ 396265 h 4239440"/>
              <a:gd name="connsiteX12" fmla="*/ 5703073 w 6230568"/>
              <a:gd name="connsiteY12" fmla="*/ 500661 h 4239440"/>
              <a:gd name="connsiteX13" fmla="*/ 5629652 w 6230568"/>
              <a:gd name="connsiteY13" fmla="*/ 556874 h 4239440"/>
              <a:gd name="connsiteX14" fmla="*/ 5862918 w 6230568"/>
              <a:gd name="connsiteY14" fmla="*/ 645591 h 4239440"/>
              <a:gd name="connsiteX15" fmla="*/ 6052207 w 6230568"/>
              <a:gd name="connsiteY15" fmla="*/ 756106 h 4239440"/>
              <a:gd name="connsiteX16" fmla="*/ 6158515 w 6230568"/>
              <a:gd name="connsiteY16" fmla="*/ 901419 h 4239440"/>
              <a:gd name="connsiteX17" fmla="*/ 6195990 w 6230568"/>
              <a:gd name="connsiteY17" fmla="*/ 966427 h 4239440"/>
              <a:gd name="connsiteX18" fmla="*/ 6229642 w 6230568"/>
              <a:gd name="connsiteY18" fmla="*/ 1034878 h 4239440"/>
              <a:gd name="connsiteX19" fmla="*/ 6171516 w 6230568"/>
              <a:gd name="connsiteY19" fmla="*/ 1102946 h 4239440"/>
              <a:gd name="connsiteX20" fmla="*/ 6133659 w 6230568"/>
              <a:gd name="connsiteY20" fmla="*/ 1185545 h 4239440"/>
              <a:gd name="connsiteX21" fmla="*/ 6168458 w 6230568"/>
              <a:gd name="connsiteY21" fmla="*/ 1234110 h 4239440"/>
              <a:gd name="connsiteX22" fmla="*/ 6169222 w 6230568"/>
              <a:gd name="connsiteY22" fmla="*/ 1342712 h 4239440"/>
              <a:gd name="connsiteX23" fmla="*/ 6145131 w 6230568"/>
              <a:gd name="connsiteY23" fmla="*/ 1393954 h 4239440"/>
              <a:gd name="connsiteX24" fmla="*/ 6071709 w 6230568"/>
              <a:gd name="connsiteY24" fmla="*/ 1505233 h 4239440"/>
              <a:gd name="connsiteX25" fmla="*/ 6009378 w 6230568"/>
              <a:gd name="connsiteY25" fmla="*/ 1530089 h 4239440"/>
              <a:gd name="connsiteX26" fmla="*/ 6015879 w 6230568"/>
              <a:gd name="connsiteY26" fmla="*/ 1979030 h 4239440"/>
              <a:gd name="connsiteX27" fmla="*/ 6061385 w 6230568"/>
              <a:gd name="connsiteY27" fmla="*/ 2196234 h 4239440"/>
              <a:gd name="connsiteX28" fmla="*/ 6029263 w 6230568"/>
              <a:gd name="connsiteY28" fmla="*/ 2440972 h 4239440"/>
              <a:gd name="connsiteX29" fmla="*/ 6135571 w 6230568"/>
              <a:gd name="connsiteY29" fmla="*/ 2621848 h 4239440"/>
              <a:gd name="connsiteX30" fmla="*/ 6091594 w 6230568"/>
              <a:gd name="connsiteY30" fmla="*/ 2691446 h 4239440"/>
              <a:gd name="connsiteX31" fmla="*/ 6215493 w 6230568"/>
              <a:gd name="connsiteY31" fmla="*/ 2769456 h 4239440"/>
              <a:gd name="connsiteX32" fmla="*/ 6100389 w 6230568"/>
              <a:gd name="connsiteY32" fmla="*/ 2880352 h 4239440"/>
              <a:gd name="connsiteX33" fmla="*/ 5909953 w 6230568"/>
              <a:gd name="connsiteY33" fmla="*/ 3053963 h 4239440"/>
              <a:gd name="connsiteX34" fmla="*/ 5741696 w 6230568"/>
              <a:gd name="connsiteY34" fmla="*/ 3798118 h 4239440"/>
              <a:gd name="connsiteX35" fmla="*/ 5493899 w 6230568"/>
              <a:gd name="connsiteY35" fmla="*/ 4026795 h 4239440"/>
              <a:gd name="connsiteX36" fmla="*/ 3773471 w 6230568"/>
              <a:gd name="connsiteY36" fmla="*/ 4239028 h 4239440"/>
              <a:gd name="connsiteX37" fmla="*/ 2569285 w 6230568"/>
              <a:gd name="connsiteY37" fmla="*/ 4103275 h 4239440"/>
              <a:gd name="connsiteX38" fmla="*/ 2693948 w 6230568"/>
              <a:gd name="connsiteY38" fmla="*/ 4061593 h 4239440"/>
              <a:gd name="connsiteX39" fmla="*/ 2588788 w 6230568"/>
              <a:gd name="connsiteY39" fmla="*/ 4062358 h 4239440"/>
              <a:gd name="connsiteX40" fmla="*/ 2300073 w 6230568"/>
              <a:gd name="connsiteY40" fmla="*/ 4008822 h 4239440"/>
              <a:gd name="connsiteX41" fmla="*/ 1508500 w 6230568"/>
              <a:gd name="connsiteY41" fmla="*/ 3798118 h 4239440"/>
              <a:gd name="connsiteX42" fmla="*/ 1061089 w 6230568"/>
              <a:gd name="connsiteY42" fmla="*/ 3697546 h 4239440"/>
              <a:gd name="connsiteX43" fmla="*/ 939102 w 6230568"/>
              <a:gd name="connsiteY43" fmla="*/ 3648216 h 4239440"/>
              <a:gd name="connsiteX44" fmla="*/ 1243495 w 6230568"/>
              <a:gd name="connsiteY44" fmla="*/ 3624890 h 4239440"/>
              <a:gd name="connsiteX45" fmla="*/ 1083651 w 6230568"/>
              <a:gd name="connsiteY45" fmla="*/ 3595827 h 4239440"/>
              <a:gd name="connsiteX46" fmla="*/ 966636 w 6230568"/>
              <a:gd name="connsiteY46" fmla="*/ 3605770 h 4239440"/>
              <a:gd name="connsiteX47" fmla="*/ 885566 w 6230568"/>
              <a:gd name="connsiteY47" fmla="*/ 3609976 h 4239440"/>
              <a:gd name="connsiteX48" fmla="*/ 641976 w 6230568"/>
              <a:gd name="connsiteY48" fmla="*/ 3567912 h 4239440"/>
              <a:gd name="connsiteX49" fmla="*/ 399533 w 6230568"/>
              <a:gd name="connsiteY49" fmla="*/ 3583590 h 4239440"/>
              <a:gd name="connsiteX50" fmla="*/ 409093 w 6230568"/>
              <a:gd name="connsiteY50" fmla="*/ 3548792 h 4239440"/>
              <a:gd name="connsiteX51" fmla="*/ 792642 w 6230568"/>
              <a:gd name="connsiteY51" fmla="*/ 3417628 h 4239440"/>
              <a:gd name="connsiteX52" fmla="*/ 771610 w 6230568"/>
              <a:gd name="connsiteY52" fmla="*/ 3345736 h 4239440"/>
              <a:gd name="connsiteX53" fmla="*/ 945986 w 6230568"/>
              <a:gd name="connsiteY53" fmla="*/ 3317056 h 4239440"/>
              <a:gd name="connsiteX54" fmla="*/ 892449 w 6230568"/>
              <a:gd name="connsiteY54" fmla="*/ 3285316 h 4239440"/>
              <a:gd name="connsiteX55" fmla="*/ 949045 w 6230568"/>
              <a:gd name="connsiteY55" fmla="*/ 3262755 h 4239440"/>
              <a:gd name="connsiteX56" fmla="*/ 1252673 w 6230568"/>
              <a:gd name="connsiteY56" fmla="*/ 3200041 h 4239440"/>
              <a:gd name="connsiteX57" fmla="*/ 388825 w 6230568"/>
              <a:gd name="connsiteY57" fmla="*/ 3176714 h 4239440"/>
              <a:gd name="connsiteX58" fmla="*/ 127644 w 6230568"/>
              <a:gd name="connsiteY58" fmla="*/ 3111323 h 4239440"/>
              <a:gd name="connsiteX59" fmla="*/ 437008 w 6230568"/>
              <a:gd name="connsiteY59" fmla="*/ 2921652 h 4239440"/>
              <a:gd name="connsiteX60" fmla="*/ 601441 w 6230568"/>
              <a:gd name="connsiteY60" fmla="*/ 2840965 h 4239440"/>
              <a:gd name="connsiteX61" fmla="*/ 330700 w 6230568"/>
              <a:gd name="connsiteY61" fmla="*/ 2859320 h 4239440"/>
              <a:gd name="connsiteX62" fmla="*/ 534521 w 6230568"/>
              <a:gd name="connsiteY62" fmla="*/ 2720126 h 4239440"/>
              <a:gd name="connsiteX63" fmla="*/ 492839 w 6230568"/>
              <a:gd name="connsiteY63" fmla="*/ 2694505 h 4239440"/>
              <a:gd name="connsiteX64" fmla="*/ 416358 w 6230568"/>
              <a:gd name="connsiteY64" fmla="*/ 2677297 h 4239440"/>
              <a:gd name="connsiteX65" fmla="*/ 761285 w 6230568"/>
              <a:gd name="connsiteY65" fmla="*/ 2589726 h 4239440"/>
              <a:gd name="connsiteX66" fmla="*/ 664920 w 6230568"/>
              <a:gd name="connsiteY66" fmla="*/ 2466593 h 4239440"/>
              <a:gd name="connsiteX67" fmla="*/ 740253 w 6230568"/>
              <a:gd name="connsiteY67" fmla="*/ 2438677 h 4239440"/>
              <a:gd name="connsiteX68" fmla="*/ 650006 w 6230568"/>
              <a:gd name="connsiteY68" fmla="*/ 2435236 h 4239440"/>
              <a:gd name="connsiteX69" fmla="*/ 578879 w 6230568"/>
              <a:gd name="connsiteY69" fmla="*/ 2435618 h 4239440"/>
              <a:gd name="connsiteX70" fmla="*/ 451157 w 6230568"/>
              <a:gd name="connsiteY70" fmla="*/ 2404644 h 4239440"/>
              <a:gd name="connsiteX71" fmla="*/ 2216 w 6230568"/>
              <a:gd name="connsiteY71" fmla="*/ 2456650 h 4239440"/>
              <a:gd name="connsiteX72" fmla="*/ 97052 w 6230568"/>
              <a:gd name="connsiteY72" fmla="*/ 2383611 h 4239440"/>
              <a:gd name="connsiteX73" fmla="*/ 210626 w 6230568"/>
              <a:gd name="connsiteY73" fmla="*/ 2341930 h 4239440"/>
              <a:gd name="connsiteX74" fmla="*/ 57282 w 6230568"/>
              <a:gd name="connsiteY74" fmla="*/ 2319750 h 4239440"/>
              <a:gd name="connsiteX75" fmla="*/ 365499 w 6230568"/>
              <a:gd name="connsiteY75" fmla="*/ 2250153 h 4239440"/>
              <a:gd name="connsiteX76" fmla="*/ 290548 w 6230568"/>
              <a:gd name="connsiteY76" fmla="*/ 2187821 h 4239440"/>
              <a:gd name="connsiteX77" fmla="*/ 482896 w 6230568"/>
              <a:gd name="connsiteY77" fmla="*/ 1906755 h 4239440"/>
              <a:gd name="connsiteX78" fmla="*/ 867211 w 6230568"/>
              <a:gd name="connsiteY78" fmla="*/ 1747294 h 4239440"/>
              <a:gd name="connsiteX79" fmla="*/ 1063766 w 6230568"/>
              <a:gd name="connsiteY79" fmla="*/ 1734674 h 4239440"/>
              <a:gd name="connsiteX80" fmla="*/ 1008701 w 6230568"/>
              <a:gd name="connsiteY80" fmla="*/ 1683432 h 4239440"/>
              <a:gd name="connsiteX81" fmla="*/ 1152865 w 6230568"/>
              <a:gd name="connsiteY81" fmla="*/ 1394719 h 4239440"/>
              <a:gd name="connsiteX82" fmla="*/ 998376 w 6230568"/>
              <a:gd name="connsiteY82" fmla="*/ 1411927 h 4239440"/>
              <a:gd name="connsiteX83" fmla="*/ 206419 w 6230568"/>
              <a:gd name="connsiteY83" fmla="*/ 1424164 h 4239440"/>
              <a:gd name="connsiteX84" fmla="*/ 128027 w 6230568"/>
              <a:gd name="connsiteY84" fmla="*/ 1413074 h 4239440"/>
              <a:gd name="connsiteX85" fmla="*/ 672950 w 6230568"/>
              <a:gd name="connsiteY85" fmla="*/ 1268143 h 4239440"/>
              <a:gd name="connsiteX86" fmla="*/ 457658 w 6230568"/>
              <a:gd name="connsiteY86" fmla="*/ 1229138 h 4239440"/>
              <a:gd name="connsiteX87" fmla="*/ 407945 w 6230568"/>
              <a:gd name="connsiteY87" fmla="*/ 1213459 h 4239440"/>
              <a:gd name="connsiteX88" fmla="*/ 453451 w 6230568"/>
              <a:gd name="connsiteY88" fmla="*/ 1172924 h 4239440"/>
              <a:gd name="connsiteX89" fmla="*/ 568172 w 6230568"/>
              <a:gd name="connsiteY89" fmla="*/ 1132007 h 4239440"/>
              <a:gd name="connsiteX90" fmla="*/ 255367 w 6230568"/>
              <a:gd name="connsiteY90" fmla="*/ 1190898 h 4239440"/>
              <a:gd name="connsiteX91" fmla="*/ 277546 w 6230568"/>
              <a:gd name="connsiteY91" fmla="*/ 1128567 h 4239440"/>
              <a:gd name="connsiteX92" fmla="*/ 246572 w 6230568"/>
              <a:gd name="connsiteY92" fmla="*/ 1072353 h 4239440"/>
              <a:gd name="connsiteX93" fmla="*/ 422859 w 6230568"/>
              <a:gd name="connsiteY93" fmla="*/ 1000078 h 4239440"/>
              <a:gd name="connsiteX94" fmla="*/ 668362 w 6230568"/>
              <a:gd name="connsiteY94" fmla="*/ 858972 h 4239440"/>
              <a:gd name="connsiteX95" fmla="*/ 914629 w 6230568"/>
              <a:gd name="connsiteY95" fmla="*/ 768725 h 4239440"/>
              <a:gd name="connsiteX96" fmla="*/ 1117684 w 6230568"/>
              <a:gd name="connsiteY96" fmla="*/ 688420 h 4239440"/>
              <a:gd name="connsiteX97" fmla="*/ 928778 w 6230568"/>
              <a:gd name="connsiteY97" fmla="*/ 701040 h 4239440"/>
              <a:gd name="connsiteX98" fmla="*/ 1243877 w 6230568"/>
              <a:gd name="connsiteY98" fmla="*/ 574464 h 4239440"/>
              <a:gd name="connsiteX99" fmla="*/ 1291678 w 6230568"/>
              <a:gd name="connsiteY99" fmla="*/ 566434 h 4239440"/>
              <a:gd name="connsiteX100" fmla="*/ 1797596 w 6230568"/>
              <a:gd name="connsiteY100" fmla="*/ 476952 h 4239440"/>
              <a:gd name="connsiteX101" fmla="*/ 1895491 w 6230568"/>
              <a:gd name="connsiteY101" fmla="*/ 432593 h 4239440"/>
              <a:gd name="connsiteX102" fmla="*/ 1782682 w 6230568"/>
              <a:gd name="connsiteY102" fmla="*/ 423033 h 4239440"/>
              <a:gd name="connsiteX103" fmla="*/ 1406781 w 6230568"/>
              <a:gd name="connsiteY103" fmla="*/ 449419 h 4239440"/>
              <a:gd name="connsiteX104" fmla="*/ 1662226 w 6230568"/>
              <a:gd name="connsiteY104" fmla="*/ 393970 h 4239440"/>
              <a:gd name="connsiteX105" fmla="*/ 1383837 w 6230568"/>
              <a:gd name="connsiteY105" fmla="*/ 376762 h 4239440"/>
              <a:gd name="connsiteX106" fmla="*/ 1318063 w 6230568"/>
              <a:gd name="connsiteY106" fmla="*/ 333168 h 4239440"/>
              <a:gd name="connsiteX107" fmla="*/ 1365099 w 6230568"/>
              <a:gd name="connsiteY107" fmla="*/ 290722 h 4239440"/>
              <a:gd name="connsiteX108" fmla="*/ 1536798 w 6230568"/>
              <a:gd name="connsiteY108" fmla="*/ 244069 h 4239440"/>
              <a:gd name="connsiteX109" fmla="*/ 1711938 w 6230568"/>
              <a:gd name="connsiteY109" fmla="*/ 175619 h 4239440"/>
              <a:gd name="connsiteX110" fmla="*/ 2273687 w 6230568"/>
              <a:gd name="connsiteY110" fmla="*/ 78488 h 4239440"/>
              <a:gd name="connsiteX111" fmla="*/ 2646913 w 6230568"/>
              <a:gd name="connsiteY111" fmla="*/ 46749 h 4239440"/>
              <a:gd name="connsiteX112" fmla="*/ 3362388 w 6230568"/>
              <a:gd name="connsiteY112" fmla="*/ 861 h 4239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230568" h="4239440">
                <a:moveTo>
                  <a:pt x="3362388" y="861"/>
                </a:moveTo>
                <a:cubicBezTo>
                  <a:pt x="3584946" y="-3346"/>
                  <a:pt x="3805210" y="8891"/>
                  <a:pt x="4026621" y="15392"/>
                </a:cubicBezTo>
                <a:cubicBezTo>
                  <a:pt x="4388374" y="26482"/>
                  <a:pt x="4752039" y="26099"/>
                  <a:pt x="5114556" y="34130"/>
                </a:cubicBezTo>
                <a:cubicBezTo>
                  <a:pt x="5340556" y="39101"/>
                  <a:pt x="5563879" y="57074"/>
                  <a:pt x="5776495" y="112905"/>
                </a:cubicBezTo>
                <a:cubicBezTo>
                  <a:pt x="5806322" y="120935"/>
                  <a:pt x="5839973" y="122465"/>
                  <a:pt x="5862918" y="141585"/>
                </a:cubicBezTo>
                <a:cubicBezTo>
                  <a:pt x="5888539" y="162999"/>
                  <a:pt x="5878214" y="194356"/>
                  <a:pt x="5840738" y="200475"/>
                </a:cubicBezTo>
                <a:cubicBezTo>
                  <a:pt x="5792938" y="208505"/>
                  <a:pt x="5743991" y="210800"/>
                  <a:pt x="5691219" y="216153"/>
                </a:cubicBezTo>
                <a:cubicBezTo>
                  <a:pt x="5711486" y="245598"/>
                  <a:pt x="5760434" y="223419"/>
                  <a:pt x="5773053" y="260130"/>
                </a:cubicBezTo>
                <a:cubicBezTo>
                  <a:pt x="5716458" y="285368"/>
                  <a:pt x="5648008" y="268925"/>
                  <a:pt x="5593324" y="293781"/>
                </a:cubicBezTo>
                <a:cubicBezTo>
                  <a:pt x="5594854" y="310989"/>
                  <a:pt x="5607090" y="312519"/>
                  <a:pt x="5617033" y="317108"/>
                </a:cubicBezTo>
                <a:cubicBezTo>
                  <a:pt x="5626976" y="321314"/>
                  <a:pt x="5651831" y="315196"/>
                  <a:pt x="5641124" y="339287"/>
                </a:cubicBezTo>
                <a:cubicBezTo>
                  <a:pt x="5527551" y="353818"/>
                  <a:pt x="5418949" y="403148"/>
                  <a:pt x="5299256" y="396265"/>
                </a:cubicBezTo>
                <a:cubicBezTo>
                  <a:pt x="5447247" y="409649"/>
                  <a:pt x="5572292" y="464333"/>
                  <a:pt x="5703073" y="500661"/>
                </a:cubicBezTo>
                <a:cubicBezTo>
                  <a:pt x="5697720" y="543490"/>
                  <a:pt x="5644949" y="526282"/>
                  <a:pt x="5629652" y="556874"/>
                </a:cubicBezTo>
                <a:cubicBezTo>
                  <a:pt x="5713398" y="578288"/>
                  <a:pt x="5793703" y="603527"/>
                  <a:pt x="5862918" y="645591"/>
                </a:cubicBezTo>
                <a:cubicBezTo>
                  <a:pt x="5925250" y="683449"/>
                  <a:pt x="5984521" y="725131"/>
                  <a:pt x="6052207" y="756106"/>
                </a:cubicBezTo>
                <a:cubicBezTo>
                  <a:pt x="6123334" y="788611"/>
                  <a:pt x="6166545" y="830293"/>
                  <a:pt x="6158515" y="901419"/>
                </a:cubicBezTo>
                <a:cubicBezTo>
                  <a:pt x="6155073" y="930482"/>
                  <a:pt x="6164251" y="954955"/>
                  <a:pt x="6195990" y="966427"/>
                </a:cubicBezTo>
                <a:cubicBezTo>
                  <a:pt x="6235378" y="980576"/>
                  <a:pt x="6231172" y="1001990"/>
                  <a:pt x="6229642" y="1034878"/>
                </a:cubicBezTo>
                <a:cubicBezTo>
                  <a:pt x="6227347" y="1074265"/>
                  <a:pt x="6207080" y="1089562"/>
                  <a:pt x="6171516" y="1102946"/>
                </a:cubicBezTo>
                <a:cubicBezTo>
                  <a:pt x="6120657" y="1121682"/>
                  <a:pt x="6120274" y="1150745"/>
                  <a:pt x="6133659" y="1185545"/>
                </a:cubicBezTo>
                <a:cubicBezTo>
                  <a:pt x="6140925" y="1204664"/>
                  <a:pt x="6152014" y="1219961"/>
                  <a:pt x="6168458" y="1234110"/>
                </a:cubicBezTo>
                <a:cubicBezTo>
                  <a:pt x="6225435" y="1283439"/>
                  <a:pt x="6225053" y="1284204"/>
                  <a:pt x="6169222" y="1342712"/>
                </a:cubicBezTo>
                <a:cubicBezTo>
                  <a:pt x="6154308" y="1358390"/>
                  <a:pt x="6138247" y="1368715"/>
                  <a:pt x="6145131" y="1393954"/>
                </a:cubicBezTo>
                <a:cubicBezTo>
                  <a:pt x="6168458" y="1477700"/>
                  <a:pt x="6165398" y="1477700"/>
                  <a:pt x="6071709" y="1505233"/>
                </a:cubicBezTo>
                <a:cubicBezTo>
                  <a:pt x="6050295" y="1511734"/>
                  <a:pt x="6021615" y="1505998"/>
                  <a:pt x="6009378" y="1530089"/>
                </a:cubicBezTo>
                <a:cubicBezTo>
                  <a:pt x="6017026" y="1547680"/>
                  <a:pt x="5999053" y="1972146"/>
                  <a:pt x="6015879" y="1979030"/>
                </a:cubicBezTo>
                <a:cubicBezTo>
                  <a:pt x="6147425" y="2032948"/>
                  <a:pt x="6163868" y="2096427"/>
                  <a:pt x="6061385" y="2196234"/>
                </a:cubicBezTo>
                <a:cubicBezTo>
                  <a:pt x="5992552" y="2263155"/>
                  <a:pt x="6000582" y="2372522"/>
                  <a:pt x="6029263" y="2440972"/>
                </a:cubicBezTo>
                <a:cubicBezTo>
                  <a:pt x="6137482" y="2471182"/>
                  <a:pt x="6113774" y="2551486"/>
                  <a:pt x="6135571" y="2621848"/>
                </a:cubicBezTo>
                <a:cubicBezTo>
                  <a:pt x="6151632" y="2674620"/>
                  <a:pt x="6088535" y="2667354"/>
                  <a:pt x="6091594" y="2691446"/>
                </a:cubicBezTo>
                <a:cubicBezTo>
                  <a:pt x="6131364" y="2720508"/>
                  <a:pt x="6184518" y="2729686"/>
                  <a:pt x="6215493" y="2769456"/>
                </a:cubicBezTo>
                <a:cubicBezTo>
                  <a:pt x="6159662" y="2798518"/>
                  <a:pt x="6131364" y="2839435"/>
                  <a:pt x="6100389" y="2880352"/>
                </a:cubicBezTo>
                <a:cubicBezTo>
                  <a:pt x="6050295" y="2946890"/>
                  <a:pt x="5982227" y="3003103"/>
                  <a:pt x="5909953" y="3053963"/>
                </a:cubicBezTo>
                <a:cubicBezTo>
                  <a:pt x="5873243" y="3408068"/>
                  <a:pt x="5754698" y="3779763"/>
                  <a:pt x="5741696" y="3798118"/>
                </a:cubicBezTo>
                <a:cubicBezTo>
                  <a:pt x="5688160" y="3792764"/>
                  <a:pt x="5584146" y="4006910"/>
                  <a:pt x="5493899" y="4026795"/>
                </a:cubicBezTo>
                <a:cubicBezTo>
                  <a:pt x="5399063" y="4048592"/>
                  <a:pt x="3988763" y="4249736"/>
                  <a:pt x="3773471" y="4239028"/>
                </a:cubicBezTo>
                <a:cubicBezTo>
                  <a:pt x="2603319" y="4182050"/>
                  <a:pt x="2569285" y="4103275"/>
                  <a:pt x="2569285" y="4103275"/>
                </a:cubicBezTo>
                <a:cubicBezTo>
                  <a:pt x="2569285" y="4103275"/>
                  <a:pt x="2635823" y="4083773"/>
                  <a:pt x="2693948" y="4061593"/>
                </a:cubicBezTo>
                <a:cubicBezTo>
                  <a:pt x="2658767" y="4062741"/>
                  <a:pt x="2623587" y="4063505"/>
                  <a:pt x="2588788" y="4062358"/>
                </a:cubicBezTo>
                <a:cubicBezTo>
                  <a:pt x="2319193" y="4054328"/>
                  <a:pt x="2565461" y="4039414"/>
                  <a:pt x="2300073" y="4008822"/>
                </a:cubicBezTo>
                <a:cubicBezTo>
                  <a:pt x="1852280" y="3957198"/>
                  <a:pt x="1919582" y="3943813"/>
                  <a:pt x="1508500" y="3798118"/>
                </a:cubicBezTo>
                <a:cubicBezTo>
                  <a:pt x="1472171" y="3785116"/>
                  <a:pt x="1217109" y="3706342"/>
                  <a:pt x="1061089" y="3697546"/>
                </a:cubicBezTo>
                <a:cubicBezTo>
                  <a:pt x="1019790" y="3695252"/>
                  <a:pt x="974667" y="3696017"/>
                  <a:pt x="939102" y="3648216"/>
                </a:cubicBezTo>
                <a:cubicBezTo>
                  <a:pt x="1048088" y="3649746"/>
                  <a:pt x="1141776" y="3649746"/>
                  <a:pt x="1243495" y="3624890"/>
                </a:cubicBezTo>
                <a:cubicBezTo>
                  <a:pt x="1189194" y="3590473"/>
                  <a:pt x="1126862" y="3619919"/>
                  <a:pt x="1083651" y="3595827"/>
                </a:cubicBezTo>
                <a:cubicBezTo>
                  <a:pt x="1043116" y="3573648"/>
                  <a:pt x="1007935" y="3570589"/>
                  <a:pt x="966636" y="3605770"/>
                </a:cubicBezTo>
                <a:cubicBezTo>
                  <a:pt x="945221" y="3624125"/>
                  <a:pt x="907363" y="3620683"/>
                  <a:pt x="885566" y="3609976"/>
                </a:cubicBezTo>
                <a:cubicBezTo>
                  <a:pt x="768933" y="3552233"/>
                  <a:pt x="771610" y="3552998"/>
                  <a:pt x="641976" y="3567912"/>
                </a:cubicBezTo>
                <a:cubicBezTo>
                  <a:pt x="559377" y="3577089"/>
                  <a:pt x="475248" y="3593533"/>
                  <a:pt x="399533" y="3583590"/>
                </a:cubicBezTo>
                <a:cubicBezTo>
                  <a:pt x="389973" y="3561793"/>
                  <a:pt x="398385" y="3551851"/>
                  <a:pt x="409093" y="3548792"/>
                </a:cubicBezTo>
                <a:cubicBezTo>
                  <a:pt x="583468" y="3501374"/>
                  <a:pt x="615972" y="3447073"/>
                  <a:pt x="792642" y="3417628"/>
                </a:cubicBezTo>
                <a:cubicBezTo>
                  <a:pt x="805644" y="3384359"/>
                  <a:pt x="741400" y="3378622"/>
                  <a:pt x="771610" y="3345736"/>
                </a:cubicBezTo>
                <a:cubicBezTo>
                  <a:pt x="826676" y="3320115"/>
                  <a:pt x="891302" y="3350325"/>
                  <a:pt x="945986" y="3317056"/>
                </a:cubicBezTo>
                <a:cubicBezTo>
                  <a:pt x="936426" y="3293347"/>
                  <a:pt x="890537" y="3310555"/>
                  <a:pt x="892449" y="3285316"/>
                </a:cubicBezTo>
                <a:cubicBezTo>
                  <a:pt x="894744" y="3256254"/>
                  <a:pt x="926866" y="3260843"/>
                  <a:pt x="949045" y="3262755"/>
                </a:cubicBezTo>
                <a:cubicBezTo>
                  <a:pt x="1056500" y="3272697"/>
                  <a:pt x="1149806" y="3218396"/>
                  <a:pt x="1252673" y="3200041"/>
                </a:cubicBezTo>
                <a:cubicBezTo>
                  <a:pt x="1142923" y="3154152"/>
                  <a:pt x="503164" y="3190863"/>
                  <a:pt x="388825" y="3176714"/>
                </a:cubicBezTo>
                <a:cubicBezTo>
                  <a:pt x="269133" y="3162183"/>
                  <a:pt x="78697" y="3123560"/>
                  <a:pt x="127644" y="3111323"/>
                </a:cubicBezTo>
                <a:cubicBezTo>
                  <a:pt x="183093" y="3097175"/>
                  <a:pt x="380795" y="2929300"/>
                  <a:pt x="437008" y="2921652"/>
                </a:cubicBezTo>
                <a:cubicBezTo>
                  <a:pt x="502399" y="2912857"/>
                  <a:pt x="515401" y="2901002"/>
                  <a:pt x="601441" y="2840965"/>
                </a:cubicBezTo>
                <a:cubicBezTo>
                  <a:pt x="658037" y="2801577"/>
                  <a:pt x="422477" y="2887235"/>
                  <a:pt x="330700" y="2859320"/>
                </a:cubicBezTo>
                <a:cubicBezTo>
                  <a:pt x="297049" y="2848995"/>
                  <a:pt x="534521" y="2740010"/>
                  <a:pt x="534521" y="2720126"/>
                </a:cubicBezTo>
                <a:cubicBezTo>
                  <a:pt x="534521" y="2699093"/>
                  <a:pt x="513106" y="2694505"/>
                  <a:pt x="492839" y="2694505"/>
                </a:cubicBezTo>
                <a:cubicBezTo>
                  <a:pt x="447715" y="2694505"/>
                  <a:pt x="461482" y="2676149"/>
                  <a:pt x="416358" y="2677297"/>
                </a:cubicBezTo>
                <a:cubicBezTo>
                  <a:pt x="548670" y="2624143"/>
                  <a:pt x="630504" y="2638292"/>
                  <a:pt x="761285" y="2589726"/>
                </a:cubicBezTo>
                <a:cubicBezTo>
                  <a:pt x="825147" y="2566017"/>
                  <a:pt x="599147" y="2487242"/>
                  <a:pt x="664920" y="2466593"/>
                </a:cubicBezTo>
                <a:cubicBezTo>
                  <a:pt x="689776" y="2458562"/>
                  <a:pt x="723045" y="2466975"/>
                  <a:pt x="740253" y="2438677"/>
                </a:cubicBezTo>
                <a:cubicBezTo>
                  <a:pt x="713103" y="2416116"/>
                  <a:pt x="677157" y="2426058"/>
                  <a:pt x="650006" y="2435236"/>
                </a:cubicBezTo>
                <a:cubicBezTo>
                  <a:pt x="580791" y="2458945"/>
                  <a:pt x="585763" y="2453209"/>
                  <a:pt x="578879" y="2435618"/>
                </a:cubicBezTo>
                <a:cubicBezTo>
                  <a:pt x="556318" y="2375581"/>
                  <a:pt x="500487" y="2394701"/>
                  <a:pt x="451157" y="2404644"/>
                </a:cubicBezTo>
                <a:cubicBezTo>
                  <a:pt x="302020" y="2434471"/>
                  <a:pt x="150971" y="2426058"/>
                  <a:pt x="2216" y="2456650"/>
                </a:cubicBezTo>
                <a:cubicBezTo>
                  <a:pt x="-13844" y="2460092"/>
                  <a:pt x="61489" y="2391642"/>
                  <a:pt x="97052" y="2383611"/>
                </a:cubicBezTo>
                <a:cubicBezTo>
                  <a:pt x="135675" y="2375199"/>
                  <a:pt x="183093" y="2381317"/>
                  <a:pt x="210626" y="2341930"/>
                </a:cubicBezTo>
                <a:cubicBezTo>
                  <a:pt x="161678" y="2331987"/>
                  <a:pt x="105848" y="2351107"/>
                  <a:pt x="57282" y="2319750"/>
                </a:cubicBezTo>
                <a:cubicBezTo>
                  <a:pt x="165120" y="2276539"/>
                  <a:pt x="272575" y="2278068"/>
                  <a:pt x="365499" y="2250153"/>
                </a:cubicBezTo>
                <a:cubicBezTo>
                  <a:pt x="373912" y="2198529"/>
                  <a:pt x="312727" y="2217266"/>
                  <a:pt x="290548" y="2187821"/>
                </a:cubicBezTo>
                <a:cubicBezTo>
                  <a:pt x="990345" y="2137344"/>
                  <a:pt x="599529" y="1988207"/>
                  <a:pt x="482896" y="1906755"/>
                </a:cubicBezTo>
                <a:cubicBezTo>
                  <a:pt x="443891" y="1879605"/>
                  <a:pt x="853827" y="1750735"/>
                  <a:pt x="867211" y="1747294"/>
                </a:cubicBezTo>
                <a:cubicBezTo>
                  <a:pt x="901245" y="1739263"/>
                  <a:pt x="1036233" y="1744999"/>
                  <a:pt x="1063766" y="1734674"/>
                </a:cubicBezTo>
                <a:cubicBezTo>
                  <a:pt x="1098947" y="1721673"/>
                  <a:pt x="982696" y="1699111"/>
                  <a:pt x="1008701" y="1683432"/>
                </a:cubicBezTo>
                <a:cubicBezTo>
                  <a:pt x="1191107" y="1572918"/>
                  <a:pt x="1204107" y="1406573"/>
                  <a:pt x="1152865" y="1394719"/>
                </a:cubicBezTo>
                <a:cubicBezTo>
                  <a:pt x="1099712" y="1382482"/>
                  <a:pt x="1047706" y="1392042"/>
                  <a:pt x="998376" y="1411927"/>
                </a:cubicBezTo>
                <a:cubicBezTo>
                  <a:pt x="918070" y="1444431"/>
                  <a:pt x="362057" y="1398160"/>
                  <a:pt x="206419" y="1424164"/>
                </a:cubicBezTo>
                <a:cubicBezTo>
                  <a:pt x="182710" y="1427988"/>
                  <a:pt x="150589" y="1445196"/>
                  <a:pt x="128027" y="1413074"/>
                </a:cubicBezTo>
                <a:cubicBezTo>
                  <a:pt x="288254" y="1309060"/>
                  <a:pt x="493986" y="1338888"/>
                  <a:pt x="672950" y="1268143"/>
                </a:cubicBezTo>
                <a:cubicBezTo>
                  <a:pt x="602588" y="1219578"/>
                  <a:pt x="531079" y="1221873"/>
                  <a:pt x="457658" y="1229138"/>
                </a:cubicBezTo>
                <a:cubicBezTo>
                  <a:pt x="438538" y="1231050"/>
                  <a:pt x="412534" y="1233727"/>
                  <a:pt x="407945" y="1213459"/>
                </a:cubicBezTo>
                <a:cubicBezTo>
                  <a:pt x="402209" y="1187838"/>
                  <a:pt x="433184" y="1183250"/>
                  <a:pt x="453451" y="1172924"/>
                </a:cubicBezTo>
                <a:cubicBezTo>
                  <a:pt x="484426" y="1156863"/>
                  <a:pt x="530314" y="1175984"/>
                  <a:pt x="568172" y="1132007"/>
                </a:cubicBezTo>
                <a:cubicBezTo>
                  <a:pt x="453451" y="1142333"/>
                  <a:pt x="356704" y="1160305"/>
                  <a:pt x="255367" y="1190898"/>
                </a:cubicBezTo>
                <a:cubicBezTo>
                  <a:pt x="264162" y="1163747"/>
                  <a:pt x="294754" y="1151128"/>
                  <a:pt x="277546" y="1128567"/>
                </a:cubicBezTo>
                <a:cubicBezTo>
                  <a:pt x="264545" y="1111740"/>
                  <a:pt x="227452" y="1103709"/>
                  <a:pt x="246572" y="1072353"/>
                </a:cubicBezTo>
                <a:cubicBezTo>
                  <a:pt x="300490" y="1039083"/>
                  <a:pt x="376971" y="1047879"/>
                  <a:pt x="422859" y="1000078"/>
                </a:cubicBezTo>
                <a:cubicBezTo>
                  <a:pt x="487868" y="932012"/>
                  <a:pt x="588822" y="908684"/>
                  <a:pt x="668362" y="858972"/>
                </a:cubicBezTo>
                <a:cubicBezTo>
                  <a:pt x="694747" y="842911"/>
                  <a:pt x="867976" y="786699"/>
                  <a:pt x="914629" y="768725"/>
                </a:cubicBezTo>
                <a:cubicBezTo>
                  <a:pt x="979637" y="743486"/>
                  <a:pt x="1053823" y="734691"/>
                  <a:pt x="1117684" y="688420"/>
                </a:cubicBezTo>
                <a:cubicBezTo>
                  <a:pt x="1054970" y="678860"/>
                  <a:pt x="1004112" y="722072"/>
                  <a:pt x="928778" y="701040"/>
                </a:cubicBezTo>
                <a:cubicBezTo>
                  <a:pt x="1048088" y="656299"/>
                  <a:pt x="1157454" y="636031"/>
                  <a:pt x="1243877" y="574464"/>
                </a:cubicBezTo>
                <a:cubicBezTo>
                  <a:pt x="1254585" y="566816"/>
                  <a:pt x="1275617" y="569111"/>
                  <a:pt x="1291678" y="566434"/>
                </a:cubicBezTo>
                <a:cubicBezTo>
                  <a:pt x="1460699" y="539283"/>
                  <a:pt x="1630486" y="516339"/>
                  <a:pt x="1797596" y="476952"/>
                </a:cubicBezTo>
                <a:cubicBezTo>
                  <a:pt x="1835454" y="467774"/>
                  <a:pt x="1902374" y="465480"/>
                  <a:pt x="1895491" y="432593"/>
                </a:cubicBezTo>
                <a:cubicBezTo>
                  <a:pt x="1885166" y="383263"/>
                  <a:pt x="1822835" y="418444"/>
                  <a:pt x="1782682" y="423033"/>
                </a:cubicBezTo>
                <a:cubicBezTo>
                  <a:pt x="1658019" y="437947"/>
                  <a:pt x="1533356" y="463950"/>
                  <a:pt x="1406781" y="449419"/>
                </a:cubicBezTo>
                <a:cubicBezTo>
                  <a:pt x="1492056" y="431064"/>
                  <a:pt x="1576950" y="412326"/>
                  <a:pt x="1662226" y="393970"/>
                </a:cubicBezTo>
                <a:cubicBezTo>
                  <a:pt x="1564330" y="400471"/>
                  <a:pt x="1479055" y="357642"/>
                  <a:pt x="1383837" y="376762"/>
                </a:cubicBezTo>
                <a:cubicBezTo>
                  <a:pt x="1353244" y="382881"/>
                  <a:pt x="1321123" y="363378"/>
                  <a:pt x="1318063" y="333168"/>
                </a:cubicBezTo>
                <a:cubicBezTo>
                  <a:pt x="1314622" y="309077"/>
                  <a:pt x="1343302" y="298370"/>
                  <a:pt x="1365099" y="290722"/>
                </a:cubicBezTo>
                <a:cubicBezTo>
                  <a:pt x="1420930" y="271219"/>
                  <a:pt x="1465288" y="213477"/>
                  <a:pt x="1536798" y="244069"/>
                </a:cubicBezTo>
                <a:cubicBezTo>
                  <a:pt x="1581921" y="195886"/>
                  <a:pt x="1653813" y="188238"/>
                  <a:pt x="1711938" y="175619"/>
                </a:cubicBezTo>
                <a:cubicBezTo>
                  <a:pt x="1897403" y="135849"/>
                  <a:pt x="2085546" y="104874"/>
                  <a:pt x="2273687" y="78488"/>
                </a:cubicBezTo>
                <a:cubicBezTo>
                  <a:pt x="2397204" y="61280"/>
                  <a:pt x="2524544" y="68546"/>
                  <a:pt x="2646913" y="46749"/>
                </a:cubicBezTo>
                <a:cubicBezTo>
                  <a:pt x="2886297" y="4302"/>
                  <a:pt x="3124151" y="5450"/>
                  <a:pt x="3362388" y="861"/>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p:cNvSpPr>
            <a:spLocks noGrp="1"/>
          </p:cNvSpPr>
          <p:nvPr>
            <p:ph type="title"/>
          </p:nvPr>
        </p:nvSpPr>
        <p:spPr>
          <a:xfrm>
            <a:off x="838200" y="1495427"/>
            <a:ext cx="3733800" cy="4024310"/>
          </a:xfrm>
          <a:noFill/>
        </p:spPr>
        <p:txBody>
          <a:bodyPr>
            <a:normAutofit/>
          </a:bodyPr>
          <a:lstStyle/>
          <a:p>
            <a:r>
              <a:rPr lang="en-US" dirty="0"/>
              <a:t>Tips to Avoid the Inactive List</a:t>
            </a:r>
          </a:p>
        </p:txBody>
      </p:sp>
      <p:graphicFrame>
        <p:nvGraphicFramePr>
          <p:cNvPr id="5" name="Content Placeholder 2">
            <a:extLst>
              <a:ext uri="{FF2B5EF4-FFF2-40B4-BE49-F238E27FC236}">
                <a16:creationId xmlns:a16="http://schemas.microsoft.com/office/drawing/2014/main" id="{4FAA5E37-6903-433E-881D-D17B1BE4816A}"/>
              </a:ext>
            </a:extLst>
          </p:cNvPr>
          <p:cNvGraphicFramePr>
            <a:graphicFrameLocks noGrp="1"/>
          </p:cNvGraphicFramePr>
          <p:nvPr>
            <p:ph idx="1"/>
            <p:extLst>
              <p:ext uri="{D42A27DB-BD31-4B8C-83A1-F6EECF244321}">
                <p14:modId xmlns:p14="http://schemas.microsoft.com/office/powerpoint/2010/main" val="2709284202"/>
              </p:ext>
            </p:extLst>
          </p:nvPr>
        </p:nvGraphicFramePr>
        <p:xfrm>
          <a:off x="4702547" y="609600"/>
          <a:ext cx="6651253" cy="5567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8629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7815C4B-564D-4B24-8B74-1974BA42A6C8}"/>
              </a:ext>
            </a:extLst>
          </p:cNvPr>
          <p:cNvSpPr>
            <a:spLocks noGrp="1"/>
          </p:cNvSpPr>
          <p:nvPr>
            <p:ph type="title"/>
          </p:nvPr>
        </p:nvSpPr>
        <p:spPr>
          <a:xfrm>
            <a:off x="838200" y="83127"/>
            <a:ext cx="10515600" cy="607053"/>
          </a:xfrm>
          <a:solidFill>
            <a:schemeClr val="accent1"/>
          </a:solidFill>
        </p:spPr>
        <p:txBody>
          <a:bodyPr>
            <a:normAutofit fontScale="90000"/>
          </a:bodyPr>
          <a:lstStyle/>
          <a:p>
            <a:pPr algn="ctr"/>
            <a:r>
              <a:rPr lang="en-US" dirty="0">
                <a:solidFill>
                  <a:schemeClr val="bg1"/>
                </a:solidFill>
              </a:rPr>
              <a:t>PE OVER 10</a:t>
            </a:r>
          </a:p>
        </p:txBody>
      </p:sp>
      <p:pic>
        <p:nvPicPr>
          <p:cNvPr id="3" name="Picture 2" descr="Text, email&#10;&#10;Description automatically generated">
            <a:extLst>
              <a:ext uri="{FF2B5EF4-FFF2-40B4-BE49-F238E27FC236}">
                <a16:creationId xmlns:a16="http://schemas.microsoft.com/office/drawing/2014/main" id="{9BF42E70-610C-4934-874E-793B753DE5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7552" y="690180"/>
            <a:ext cx="7596896" cy="6102107"/>
          </a:xfrm>
          <a:prstGeom prst="rect">
            <a:avLst/>
          </a:prstGeom>
        </p:spPr>
      </p:pic>
      <p:sp>
        <p:nvSpPr>
          <p:cNvPr id="4" name="Rectangle: Rounded Corners 3">
            <a:extLst>
              <a:ext uri="{FF2B5EF4-FFF2-40B4-BE49-F238E27FC236}">
                <a16:creationId xmlns:a16="http://schemas.microsoft.com/office/drawing/2014/main" id="{CE4C5BF6-4603-4AFD-82C6-31CD6C7DF338}"/>
              </a:ext>
            </a:extLst>
          </p:cNvPr>
          <p:cNvSpPr/>
          <p:nvPr/>
        </p:nvSpPr>
        <p:spPr>
          <a:xfrm>
            <a:off x="2297552" y="4442484"/>
            <a:ext cx="5370732" cy="931178"/>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0213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FC3E19BD-125C-4A2D-956F-8BAE97523E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020" y="830139"/>
            <a:ext cx="11569959" cy="5698097"/>
          </a:xfrm>
          <a:prstGeom prst="rect">
            <a:avLst/>
          </a:prstGeom>
        </p:spPr>
      </p:pic>
      <p:sp>
        <p:nvSpPr>
          <p:cNvPr id="9" name="Title 1">
            <a:extLst>
              <a:ext uri="{FF2B5EF4-FFF2-40B4-BE49-F238E27FC236}">
                <a16:creationId xmlns:a16="http://schemas.microsoft.com/office/drawing/2014/main" id="{D7815C4B-564D-4B24-8B74-1974BA42A6C8}"/>
              </a:ext>
            </a:extLst>
          </p:cNvPr>
          <p:cNvSpPr>
            <a:spLocks noGrp="1"/>
          </p:cNvSpPr>
          <p:nvPr>
            <p:ph type="title"/>
          </p:nvPr>
        </p:nvSpPr>
        <p:spPr>
          <a:xfrm>
            <a:off x="838200" y="83127"/>
            <a:ext cx="10515600" cy="607053"/>
          </a:xfrm>
          <a:solidFill>
            <a:schemeClr val="accent1"/>
          </a:solidFill>
        </p:spPr>
        <p:txBody>
          <a:bodyPr>
            <a:normAutofit fontScale="90000"/>
          </a:bodyPr>
          <a:lstStyle/>
          <a:p>
            <a:pPr algn="ctr"/>
            <a:r>
              <a:rPr lang="en-US" dirty="0">
                <a:solidFill>
                  <a:schemeClr val="bg1"/>
                </a:solidFill>
              </a:rPr>
              <a:t>PE &gt; 10</a:t>
            </a:r>
          </a:p>
        </p:txBody>
      </p:sp>
      <p:sp>
        <p:nvSpPr>
          <p:cNvPr id="12" name="Rectangle 11">
            <a:extLst>
              <a:ext uri="{FF2B5EF4-FFF2-40B4-BE49-F238E27FC236}">
                <a16:creationId xmlns:a16="http://schemas.microsoft.com/office/drawing/2014/main" id="{7EC0E897-507B-4444-808A-DE013D6E586B}"/>
              </a:ext>
            </a:extLst>
          </p:cNvPr>
          <p:cNvSpPr/>
          <p:nvPr/>
        </p:nvSpPr>
        <p:spPr>
          <a:xfrm>
            <a:off x="8770776" y="1030946"/>
            <a:ext cx="485192" cy="549729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6782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071723A-CF26-4534-89C4-B73C60B66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9570B8-A1F0-45BA-881E-728CB053E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3125" y="2"/>
            <a:ext cx="4688632" cy="68579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C4F8715-86BE-45B6-95A5-47A5FACAB3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4" name="Rectangle 64">
              <a:extLst>
                <a:ext uri="{FF2B5EF4-FFF2-40B4-BE49-F238E27FC236}">
                  <a16:creationId xmlns:a16="http://schemas.microsoft.com/office/drawing/2014/main" id="{F53C0DC6-9E0C-47D2-9CE9-9A4FC1A34E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66">
              <a:extLst>
                <a:ext uri="{FF2B5EF4-FFF2-40B4-BE49-F238E27FC236}">
                  <a16:creationId xmlns:a16="http://schemas.microsoft.com/office/drawing/2014/main" id="{57EB1DDD-E4DC-4CB4-8E6A-8069F20997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4">
              <a:extLst>
                <a:ext uri="{FF2B5EF4-FFF2-40B4-BE49-F238E27FC236}">
                  <a16:creationId xmlns:a16="http://schemas.microsoft.com/office/drawing/2014/main" id="{3D37EC1E-6F49-43C8-BC65-C83C08D44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6">
              <a:extLst>
                <a:ext uri="{FF2B5EF4-FFF2-40B4-BE49-F238E27FC236}">
                  <a16:creationId xmlns:a16="http://schemas.microsoft.com/office/drawing/2014/main" id="{630BC77E-4582-4B1B-9056-2C72A3BA7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4">
              <a:extLst>
                <a:ext uri="{FF2B5EF4-FFF2-40B4-BE49-F238E27FC236}">
                  <a16:creationId xmlns:a16="http://schemas.microsoft.com/office/drawing/2014/main" id="{F29D9F05-3A76-43E9-AA73-4C9FEF491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DC2DF832-A01F-4B6C-AF36-7501ADB7F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6204DE4B-5C31-4C29-B566-B5DD62807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69BB2C49-3420-4E8C-9E85-FCEE9D6FF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2B62A775-8103-4588-AD2E-AFE76FE95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B170052E-88FF-42A1-8C38-E3906782A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AFAFBB55-A237-4BB8-9BC1-70E51E186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CC5D358B-9A84-4167-BD06-5F3DCEAFE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7C1323A-4221-4D82-A549-EE210916EC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226" y="926649"/>
            <a:ext cx="4415290" cy="5066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79875FCB-4062-40DC-86BA-A06DEDC927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3679" y="3758184"/>
            <a:ext cx="2139190" cy="2373963"/>
            <a:chOff x="723679" y="3758184"/>
            <a:chExt cx="2139190" cy="2373963"/>
          </a:xfrm>
        </p:grpSpPr>
        <p:sp>
          <p:nvSpPr>
            <p:cNvPr id="30" name="Rectangle 66">
              <a:extLst>
                <a:ext uri="{FF2B5EF4-FFF2-40B4-BE49-F238E27FC236}">
                  <a16:creationId xmlns:a16="http://schemas.microsoft.com/office/drawing/2014/main" id="{CDFE6C0F-76BC-4390-BE1F-0D100E6A9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6051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1A03DCAF-28BC-4C75-AAC8-3D24138F4F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4630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FE4326A3-E595-4557-A87D-EA78DB38A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3209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145EA5AA-19B5-4C4E-99D4-F9847FB2A3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88940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863EB629-FEE8-4662-9F27-76F299145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7472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EBD273A8-ED79-4555-BFED-FA9F9F125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17111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EE225BB3-C045-41BE-A15F-9A2FAB43A6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17495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59">
              <a:extLst>
                <a:ext uri="{FF2B5EF4-FFF2-40B4-BE49-F238E27FC236}">
                  <a16:creationId xmlns:a16="http://schemas.microsoft.com/office/drawing/2014/main" id="{45525061-377C-40FC-87DF-64E3842CF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02841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CE8D29BA-785E-424B-94AB-89AB5D39A2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375948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2">
              <a:extLst>
                <a:ext uri="{FF2B5EF4-FFF2-40B4-BE49-F238E27FC236}">
                  <a16:creationId xmlns:a16="http://schemas.microsoft.com/office/drawing/2014/main" id="{3078D929-B46E-49AE-95C5-D4BBE6BFE4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389627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077B5E15-2C9C-4FB7-974B-01C262A26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04333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4B517E8C-6C9D-46E1-96CD-611528E2C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32691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2">
              <a:extLst>
                <a:ext uri="{FF2B5EF4-FFF2-40B4-BE49-F238E27FC236}">
                  <a16:creationId xmlns:a16="http://schemas.microsoft.com/office/drawing/2014/main" id="{ED2E15D0-AA66-4B2D-B1A9-F44A8D306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4743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2">
              <a:extLst>
                <a:ext uri="{FF2B5EF4-FFF2-40B4-BE49-F238E27FC236}">
                  <a16:creationId xmlns:a16="http://schemas.microsoft.com/office/drawing/2014/main" id="{88F7A7DC-183F-485F-A061-7453D840C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765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59">
              <a:extLst>
                <a:ext uri="{FF2B5EF4-FFF2-40B4-BE49-F238E27FC236}">
                  <a16:creationId xmlns:a16="http://schemas.microsoft.com/office/drawing/2014/main" id="{A599CFFF-CBF8-4ED4-BEDB-DD80C81A89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6188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
              <a:extLst>
                <a:ext uri="{FF2B5EF4-FFF2-40B4-BE49-F238E27FC236}">
                  <a16:creationId xmlns:a16="http://schemas.microsoft.com/office/drawing/2014/main" id="{5CEE3A6C-4284-48D1-992C-1033F50AE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79104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9">
              <a:extLst>
                <a:ext uri="{FF2B5EF4-FFF2-40B4-BE49-F238E27FC236}">
                  <a16:creationId xmlns:a16="http://schemas.microsoft.com/office/drawing/2014/main" id="{7BF1A0E7-B888-43E9-852B-975800517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61453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2">
              <a:extLst>
                <a:ext uri="{FF2B5EF4-FFF2-40B4-BE49-F238E27FC236}">
                  <a16:creationId xmlns:a16="http://schemas.microsoft.com/office/drawing/2014/main" id="{8A9FA87B-B5E9-4A39-9352-4143089B0A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438030"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9BBA7400-FDF0-43F1-BDF5-57E40391A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61525"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F90AD8D6-D86A-4BE6-86BF-0BB157819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85019"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4">
              <a:extLst>
                <a:ext uri="{FF2B5EF4-FFF2-40B4-BE49-F238E27FC236}">
                  <a16:creationId xmlns:a16="http://schemas.microsoft.com/office/drawing/2014/main" id="{0DB38E2D-2456-4806-A150-8BDD9301FC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129443"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05770D8D-8011-4C1B-AA14-BA547FFEE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95293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9">
              <a:extLst>
                <a:ext uri="{FF2B5EF4-FFF2-40B4-BE49-F238E27FC236}">
                  <a16:creationId xmlns:a16="http://schemas.microsoft.com/office/drawing/2014/main" id="{E81412CA-9C13-4F2A-BEE1-DE91E0670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0425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2">
              <a:extLst>
                <a:ext uri="{FF2B5EF4-FFF2-40B4-BE49-F238E27FC236}">
                  <a16:creationId xmlns:a16="http://schemas.microsoft.com/office/drawing/2014/main" id="{E1CDFDFD-F13E-432E-84AB-C0EB3DA5C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9173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799E44C7-E20F-4283-AF6A-2BE5B86BA0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46393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73F4DE8-DBEF-4FFC-B54A-C39FA544D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743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4">
              <a:extLst>
                <a:ext uri="{FF2B5EF4-FFF2-40B4-BE49-F238E27FC236}">
                  <a16:creationId xmlns:a16="http://schemas.microsoft.com/office/drawing/2014/main" id="{C917661E-0C97-400D-A42A-0F3045F7F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02339"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66">
              <a:extLst>
                <a:ext uri="{FF2B5EF4-FFF2-40B4-BE49-F238E27FC236}">
                  <a16:creationId xmlns:a16="http://schemas.microsoft.com/office/drawing/2014/main" id="{320CC855-DE3E-485A-BD52-88D340DB4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625833"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74938349-96F0-4152-BF8C-FA191AD366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78745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2172AF58-4C9C-46AF-8E0D-800A7F95C6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61095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62">
              <a:extLst>
                <a:ext uri="{FF2B5EF4-FFF2-40B4-BE49-F238E27FC236}">
                  <a16:creationId xmlns:a16="http://schemas.microsoft.com/office/drawing/2014/main" id="{A4D85ED2-47A8-44FF-89FB-FC7708B42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434445"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4">
              <a:extLst>
                <a:ext uri="{FF2B5EF4-FFF2-40B4-BE49-F238E27FC236}">
                  <a16:creationId xmlns:a16="http://schemas.microsoft.com/office/drawing/2014/main" id="{696D64A3-6A52-4B47-A935-EF12E4912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57940"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6">
              <a:extLst>
                <a:ext uri="{FF2B5EF4-FFF2-40B4-BE49-F238E27FC236}">
                  <a16:creationId xmlns:a16="http://schemas.microsoft.com/office/drawing/2014/main" id="{AF687E52-1FE3-47E2-A4D6-1CBF0C16B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81434"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4">
              <a:extLst>
                <a:ext uri="{FF2B5EF4-FFF2-40B4-BE49-F238E27FC236}">
                  <a16:creationId xmlns:a16="http://schemas.microsoft.com/office/drawing/2014/main" id="{40FF26C2-38CE-45FB-A241-8FC0FA655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125858"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6">
              <a:extLst>
                <a:ext uri="{FF2B5EF4-FFF2-40B4-BE49-F238E27FC236}">
                  <a16:creationId xmlns:a16="http://schemas.microsoft.com/office/drawing/2014/main" id="{EFA29703-DADB-4E5C-90BB-6254388F7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94935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30C11F2B-8504-4DF3-BA15-D65DE1441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0067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2">
              <a:extLst>
                <a:ext uri="{FF2B5EF4-FFF2-40B4-BE49-F238E27FC236}">
                  <a16:creationId xmlns:a16="http://schemas.microsoft.com/office/drawing/2014/main" id="{6E7789C0-583F-4A84-ABC6-419BD2116F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2">
              <a:extLst>
                <a:ext uri="{FF2B5EF4-FFF2-40B4-BE49-F238E27FC236}">
                  <a16:creationId xmlns:a16="http://schemas.microsoft.com/office/drawing/2014/main" id="{27D16600-921D-4C0E-BF80-706E929CD5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46035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59">
              <a:extLst>
                <a:ext uri="{FF2B5EF4-FFF2-40B4-BE49-F238E27FC236}">
                  <a16:creationId xmlns:a16="http://schemas.microsoft.com/office/drawing/2014/main" id="{C0426924-77B5-43B5-9564-FF40B12D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384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4">
              <a:extLst>
                <a:ext uri="{FF2B5EF4-FFF2-40B4-BE49-F238E27FC236}">
                  <a16:creationId xmlns:a16="http://schemas.microsoft.com/office/drawing/2014/main" id="{F8A7D0EA-C364-441A-B50F-4CFC1A133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798754"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6">
              <a:extLst>
                <a:ext uri="{FF2B5EF4-FFF2-40B4-BE49-F238E27FC236}">
                  <a16:creationId xmlns:a16="http://schemas.microsoft.com/office/drawing/2014/main" id="{9C19BC70-2FF1-408E-9A75-96CA601F4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622248"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6A6EE374-34C8-437A-809D-1D24804BAF44}"/>
              </a:ext>
            </a:extLst>
          </p:cNvPr>
          <p:cNvSpPr>
            <a:spLocks noGrp="1"/>
          </p:cNvSpPr>
          <p:nvPr>
            <p:ph type="title"/>
          </p:nvPr>
        </p:nvSpPr>
        <p:spPr>
          <a:xfrm>
            <a:off x="1141965" y="1321743"/>
            <a:ext cx="3787482" cy="4277890"/>
          </a:xfrm>
        </p:spPr>
        <p:txBody>
          <a:bodyPr anchor="ctr">
            <a:normAutofit/>
          </a:bodyPr>
          <a:lstStyle/>
          <a:p>
            <a:r>
              <a:rPr lang="en-US" sz="4800" dirty="0">
                <a:solidFill>
                  <a:srgbClr val="FFFFFF"/>
                </a:solidFill>
              </a:rPr>
              <a:t>HOT TOPICS</a:t>
            </a:r>
          </a:p>
        </p:txBody>
      </p:sp>
      <p:graphicFrame>
        <p:nvGraphicFramePr>
          <p:cNvPr id="5" name="Content Placeholder 2">
            <a:extLst>
              <a:ext uri="{FF2B5EF4-FFF2-40B4-BE49-F238E27FC236}">
                <a16:creationId xmlns:a16="http://schemas.microsoft.com/office/drawing/2014/main" id="{420D443B-10B1-4091-B010-25F226323236}"/>
              </a:ext>
            </a:extLst>
          </p:cNvPr>
          <p:cNvGraphicFramePr>
            <a:graphicFrameLocks noGrp="1"/>
          </p:cNvGraphicFramePr>
          <p:nvPr>
            <p:ph idx="1"/>
            <p:extLst>
              <p:ext uri="{D42A27DB-BD31-4B8C-83A1-F6EECF244321}">
                <p14:modId xmlns:p14="http://schemas.microsoft.com/office/powerpoint/2010/main" val="2458594412"/>
              </p:ext>
            </p:extLst>
          </p:nvPr>
        </p:nvGraphicFramePr>
        <p:xfrm>
          <a:off x="6035039" y="926649"/>
          <a:ext cx="5574597" cy="50512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1" name="Group 70">
            <a:extLst>
              <a:ext uri="{FF2B5EF4-FFF2-40B4-BE49-F238E27FC236}">
                <a16:creationId xmlns:a16="http://schemas.microsoft.com/office/drawing/2014/main" id="{2F4BF6D2-294D-4DFD-9E80-202C45C63A3E}"/>
              </a:ext>
            </a:extLst>
          </p:cNvPr>
          <p:cNvGrpSpPr/>
          <p:nvPr/>
        </p:nvGrpSpPr>
        <p:grpSpPr>
          <a:xfrm>
            <a:off x="6761254" y="3538603"/>
            <a:ext cx="1969980" cy="1969980"/>
            <a:chOff x="741549" y="479867"/>
            <a:chExt cx="1969980" cy="1969980"/>
          </a:xfrm>
        </p:grpSpPr>
        <p:sp>
          <p:nvSpPr>
            <p:cNvPr id="72" name="Rectangle: Rounded Corners 71">
              <a:extLst>
                <a:ext uri="{FF2B5EF4-FFF2-40B4-BE49-F238E27FC236}">
                  <a16:creationId xmlns:a16="http://schemas.microsoft.com/office/drawing/2014/main" id="{59ACEBD9-3623-4062-9A00-E8B62D1650EB}"/>
                </a:ext>
              </a:extLst>
            </p:cNvPr>
            <p:cNvSpPr/>
            <p:nvPr/>
          </p:nvSpPr>
          <p:spPr>
            <a:xfrm>
              <a:off x="741549" y="479867"/>
              <a:ext cx="1969980" cy="1969980"/>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73" name="Rectangle: Rounded Corners 4">
              <a:extLst>
                <a:ext uri="{FF2B5EF4-FFF2-40B4-BE49-F238E27FC236}">
                  <a16:creationId xmlns:a16="http://schemas.microsoft.com/office/drawing/2014/main" id="{BFC16A61-8AC5-405B-A438-3039944CE852}"/>
                </a:ext>
              </a:extLst>
            </p:cNvPr>
            <p:cNvSpPr txBox="1"/>
            <p:nvPr/>
          </p:nvSpPr>
          <p:spPr>
            <a:xfrm>
              <a:off x="837715" y="576033"/>
              <a:ext cx="1777648" cy="17776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FL Dates</a:t>
              </a:r>
            </a:p>
          </p:txBody>
        </p:sp>
      </p:grpSp>
    </p:spTree>
    <p:extLst>
      <p:ext uri="{BB962C8B-B14F-4D97-AF65-F5344CB8AC3E}">
        <p14:creationId xmlns:p14="http://schemas.microsoft.com/office/powerpoint/2010/main" val="294612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7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Graphical user interface, text&#10;&#10;Description automatically generated">
            <a:extLst>
              <a:ext uri="{FF2B5EF4-FFF2-40B4-BE49-F238E27FC236}">
                <a16:creationId xmlns:a16="http://schemas.microsoft.com/office/drawing/2014/main" id="{D5D8880E-19C1-496F-A2A4-6D7445A701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308" y="1621122"/>
            <a:ext cx="7440784" cy="4253167"/>
          </a:xfrm>
          <a:prstGeom prst="rect">
            <a:avLst/>
          </a:prstGeom>
        </p:spPr>
      </p:pic>
      <p:sp>
        <p:nvSpPr>
          <p:cNvPr id="3" name="Title 2">
            <a:extLst>
              <a:ext uri="{FF2B5EF4-FFF2-40B4-BE49-F238E27FC236}">
                <a16:creationId xmlns:a16="http://schemas.microsoft.com/office/drawing/2014/main" id="{F9F91399-0A82-494D-A3B6-628937F99FD7}"/>
              </a:ext>
            </a:extLst>
          </p:cNvPr>
          <p:cNvSpPr txBox="1">
            <a:spLocks/>
          </p:cNvSpPr>
          <p:nvPr/>
        </p:nvSpPr>
        <p:spPr>
          <a:xfrm>
            <a:off x="5791200" y="274638"/>
            <a:ext cx="914400" cy="563562"/>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endParaRPr lang="en-US" sz="2200" dirty="0">
              <a:solidFill>
                <a:srgbClr val="00B050"/>
              </a:solidFill>
            </a:endParaRPr>
          </a:p>
        </p:txBody>
      </p:sp>
      <p:sp>
        <p:nvSpPr>
          <p:cNvPr id="6" name="TextBox 5">
            <a:extLst>
              <a:ext uri="{FF2B5EF4-FFF2-40B4-BE49-F238E27FC236}">
                <a16:creationId xmlns:a16="http://schemas.microsoft.com/office/drawing/2014/main" id="{B51145B8-603A-4FAB-9236-0704775AF9DE}"/>
              </a:ext>
            </a:extLst>
          </p:cNvPr>
          <p:cNvSpPr txBox="1"/>
          <p:nvPr/>
        </p:nvSpPr>
        <p:spPr>
          <a:xfrm>
            <a:off x="8411085" y="2631986"/>
            <a:ext cx="3276600" cy="1015663"/>
          </a:xfrm>
          <a:prstGeom prst="rect">
            <a:avLst/>
          </a:prstGeom>
          <a:noFill/>
        </p:spPr>
        <p:txBody>
          <a:bodyPr wrap="square" rtlCol="0">
            <a:spAutoFit/>
          </a:bodyPr>
          <a:lstStyle/>
          <a:p>
            <a:r>
              <a:rPr lang="en-US" sz="1200" b="1" dirty="0">
                <a:solidFill>
                  <a:srgbClr val="FF0000"/>
                </a:solidFill>
              </a:rPr>
              <a:t>Is this the most current Finance Letter?</a:t>
            </a:r>
          </a:p>
          <a:p>
            <a:endParaRPr lang="en-US" sz="1200" b="1" dirty="0">
              <a:solidFill>
                <a:srgbClr val="FF0000"/>
              </a:solidFill>
            </a:endParaRPr>
          </a:p>
          <a:p>
            <a:r>
              <a:rPr lang="en-US" sz="1200" b="1" dirty="0">
                <a:solidFill>
                  <a:srgbClr val="FF0000"/>
                </a:solidFill>
              </a:rPr>
              <a:t>Was it approved/signed by HQ?</a:t>
            </a:r>
          </a:p>
          <a:p>
            <a:endParaRPr lang="en-US" sz="1200" b="1" dirty="0">
              <a:solidFill>
                <a:srgbClr val="FF0000"/>
              </a:solidFill>
            </a:endParaRPr>
          </a:p>
          <a:p>
            <a:r>
              <a:rPr lang="en-US" sz="1200" b="1" dirty="0">
                <a:solidFill>
                  <a:srgbClr val="FF0000"/>
                </a:solidFill>
              </a:rPr>
              <a:t>Have the funds lapsed?</a:t>
            </a:r>
          </a:p>
        </p:txBody>
      </p:sp>
      <p:sp>
        <p:nvSpPr>
          <p:cNvPr id="7" name="Oval 6">
            <a:extLst>
              <a:ext uri="{FF2B5EF4-FFF2-40B4-BE49-F238E27FC236}">
                <a16:creationId xmlns:a16="http://schemas.microsoft.com/office/drawing/2014/main" id="{7C378264-AD77-4960-96B8-BB6216F2266B}"/>
              </a:ext>
            </a:extLst>
          </p:cNvPr>
          <p:cNvSpPr/>
          <p:nvPr/>
        </p:nvSpPr>
        <p:spPr>
          <a:xfrm flipV="1">
            <a:off x="4337309" y="3213548"/>
            <a:ext cx="746420" cy="423637"/>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8" name="Rectangle 7">
            <a:extLst>
              <a:ext uri="{FF2B5EF4-FFF2-40B4-BE49-F238E27FC236}">
                <a16:creationId xmlns:a16="http://schemas.microsoft.com/office/drawing/2014/main" id="{6B0860B9-7F90-47A9-B805-17F2601E574E}"/>
              </a:ext>
            </a:extLst>
          </p:cNvPr>
          <p:cNvSpPr/>
          <p:nvPr/>
        </p:nvSpPr>
        <p:spPr>
          <a:xfrm>
            <a:off x="2158751" y="3993737"/>
            <a:ext cx="3429001" cy="76200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9" name="Oval 8">
            <a:extLst>
              <a:ext uri="{FF2B5EF4-FFF2-40B4-BE49-F238E27FC236}">
                <a16:creationId xmlns:a16="http://schemas.microsoft.com/office/drawing/2014/main" id="{E2073C3C-0811-48DA-B12F-7AA0C94CB714}"/>
              </a:ext>
            </a:extLst>
          </p:cNvPr>
          <p:cNvSpPr/>
          <p:nvPr/>
        </p:nvSpPr>
        <p:spPr>
          <a:xfrm>
            <a:off x="6248400" y="5309139"/>
            <a:ext cx="914400" cy="565150"/>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201D553-D75D-45F7-B06A-4EF722A7CC6E}"/>
              </a:ext>
            </a:extLst>
          </p:cNvPr>
          <p:cNvSpPr>
            <a:spLocks noGrp="1"/>
          </p:cNvSpPr>
          <p:nvPr>
            <p:ph type="title"/>
          </p:nvPr>
        </p:nvSpPr>
        <p:spPr>
          <a:xfrm>
            <a:off x="838200" y="365126"/>
            <a:ext cx="10515600" cy="659392"/>
          </a:xfrm>
          <a:solidFill>
            <a:schemeClr val="accent1"/>
          </a:solidFill>
        </p:spPr>
        <p:txBody>
          <a:bodyPr>
            <a:normAutofit fontScale="90000"/>
          </a:bodyPr>
          <a:lstStyle/>
          <a:p>
            <a:pPr algn="ctr"/>
            <a:r>
              <a:rPr lang="en-US" dirty="0">
                <a:solidFill>
                  <a:schemeClr val="bg1"/>
                </a:solidFill>
              </a:rPr>
              <a:t>FINANCE LETTER</a:t>
            </a:r>
          </a:p>
        </p:txBody>
      </p:sp>
      <p:sp>
        <p:nvSpPr>
          <p:cNvPr id="10" name="Multiplication Sign 9">
            <a:extLst>
              <a:ext uri="{FF2B5EF4-FFF2-40B4-BE49-F238E27FC236}">
                <a16:creationId xmlns:a16="http://schemas.microsoft.com/office/drawing/2014/main" id="{9E37E586-CF65-4F2A-844F-C60F7FF99D8B}"/>
              </a:ext>
            </a:extLst>
          </p:cNvPr>
          <p:cNvSpPr/>
          <p:nvPr/>
        </p:nvSpPr>
        <p:spPr>
          <a:xfrm>
            <a:off x="6279160" y="5124888"/>
            <a:ext cx="822960" cy="933651"/>
          </a:xfrm>
          <a:prstGeom prst="mathMultiply">
            <a:avLst/>
          </a:prstGeom>
          <a:solidFill>
            <a:srgbClr val="FF000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F2E2C0F9-1FE8-4649-AD6B-AC640ABD0858}"/>
              </a:ext>
            </a:extLst>
          </p:cNvPr>
          <p:cNvSpPr txBox="1"/>
          <p:nvPr/>
        </p:nvSpPr>
        <p:spPr>
          <a:xfrm>
            <a:off x="5456540" y="5940314"/>
            <a:ext cx="2741400" cy="646331"/>
          </a:xfrm>
          <a:prstGeom prst="rect">
            <a:avLst/>
          </a:prstGeom>
          <a:noFill/>
        </p:spPr>
        <p:txBody>
          <a:bodyPr wrap="square" rtlCol="0">
            <a:spAutoFit/>
          </a:bodyPr>
          <a:lstStyle/>
          <a:p>
            <a:pPr algn="ctr"/>
            <a:r>
              <a:rPr lang="en-US" dirty="0"/>
              <a:t>Not the same as Timely Use of Funds</a:t>
            </a:r>
          </a:p>
        </p:txBody>
      </p:sp>
    </p:spTree>
    <p:extLst>
      <p:ext uri="{BB962C8B-B14F-4D97-AF65-F5344CB8AC3E}">
        <p14:creationId xmlns:p14="http://schemas.microsoft.com/office/powerpoint/2010/main" val="212281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7" name="Rectangle 4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5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Shape 5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Rectangle 5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3F5D19-F5C3-4CFC-8AB9-B24DFB9D4394}"/>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REVERSION DATE AND CWA</a:t>
            </a:r>
          </a:p>
        </p:txBody>
      </p:sp>
      <p:sp>
        <p:nvSpPr>
          <p:cNvPr id="4" name="Content Placeholder 3">
            <a:extLst>
              <a:ext uri="{FF2B5EF4-FFF2-40B4-BE49-F238E27FC236}">
                <a16:creationId xmlns:a16="http://schemas.microsoft.com/office/drawing/2014/main" id="{ECC2A890-A352-40DE-B93D-0BA02407FC91}"/>
              </a:ext>
            </a:extLst>
          </p:cNvPr>
          <p:cNvSpPr txBox="1">
            <a:spLocks noGrp="1"/>
          </p:cNvSpPr>
          <p:nvPr>
            <p:ph idx="1"/>
          </p:nvPr>
        </p:nvSpPr>
        <p:spPr>
          <a:xfrm>
            <a:off x="4810259" y="649480"/>
            <a:ext cx="6555347" cy="5546047"/>
          </a:xfrm>
          <a:prstGeom prst="rect">
            <a:avLst/>
          </a:prstGeom>
        </p:spPr>
        <p:txBody>
          <a:bodyPr rtlCol="0" anchor="ctr">
            <a:normAutofit/>
          </a:bodyPr>
          <a:lstStyle/>
          <a:p>
            <a:pPr marL="0" indent="0">
              <a:buNone/>
            </a:pPr>
            <a:r>
              <a:rPr lang="en-US" sz="1100" b="1" dirty="0"/>
              <a:t>Reversion Date</a:t>
            </a:r>
          </a:p>
          <a:p>
            <a:pPr lvl="0"/>
            <a:r>
              <a:rPr lang="en-US" sz="1100" dirty="0"/>
              <a:t>For State funds, the Reversion Date is established by the State fiscal year from which the allocation is made against.</a:t>
            </a:r>
          </a:p>
          <a:p>
            <a:pPr lvl="1"/>
            <a:r>
              <a:rPr lang="en-US" sz="1100" dirty="0"/>
              <a:t>The CTC book item will identify the fiscal year of allocation.</a:t>
            </a:r>
          </a:p>
          <a:p>
            <a:pPr lvl="1"/>
            <a:r>
              <a:rPr lang="en-US" sz="1100" dirty="0"/>
              <a:t>The Revision Date will be June 30, 5 years after the end of the fiscal year of the allocation</a:t>
            </a:r>
          </a:p>
          <a:p>
            <a:pPr lvl="1"/>
            <a:r>
              <a:rPr lang="en-US" sz="1100" dirty="0"/>
              <a:t>Projects allocated in State Fiscal year 2020/2021 will have a Reversion Date of June 30, 2026</a:t>
            </a:r>
          </a:p>
          <a:p>
            <a:pPr marL="0" indent="0">
              <a:buNone/>
            </a:pPr>
            <a:r>
              <a:rPr lang="en-US" sz="1100" b="1" dirty="0"/>
              <a:t>Cooperative Work Agreement (CWA)</a:t>
            </a:r>
          </a:p>
          <a:p>
            <a:pPr lvl="0"/>
            <a:r>
              <a:rPr lang="en-US" sz="1100" dirty="0"/>
              <a:t>All project funds not liquidated prior to Reversion Date will revert unless an executed Cooperative Work Agreement (CWA) extending this date is requested by the Local Agency and approved by the California Department of Finance.</a:t>
            </a:r>
          </a:p>
          <a:p>
            <a:pPr lvl="1"/>
            <a:r>
              <a:rPr lang="en-US" sz="1100" dirty="0"/>
              <a:t>A CWA approval will add up to 2 additional years for funds to be expended</a:t>
            </a:r>
          </a:p>
          <a:p>
            <a:pPr lvl="0"/>
            <a:r>
              <a:rPr lang="en-US" sz="1100" dirty="0"/>
              <a:t>Invoices need to be submitted by April 1</a:t>
            </a:r>
            <a:r>
              <a:rPr lang="en-US" sz="1100" baseline="30000" dirty="0"/>
              <a:t>st</a:t>
            </a:r>
            <a:r>
              <a:rPr lang="en-US" sz="1100" dirty="0"/>
              <a:t> prior to the Reversion Date to allow enough time for review and payment.</a:t>
            </a:r>
          </a:p>
          <a:p>
            <a:pPr lvl="1"/>
            <a:r>
              <a:rPr lang="en-US" sz="1100" dirty="0"/>
              <a:t>The invoice must be paid before the Reversion Date</a:t>
            </a:r>
          </a:p>
          <a:p>
            <a:pPr lvl="0"/>
            <a:r>
              <a:rPr lang="en-US" sz="1100" dirty="0"/>
              <a:t>The Timely Use of Funds provisions for STIP/ATP/SB1 Programs, are shorter and more restrictive than the Budget authority timeline.</a:t>
            </a:r>
          </a:p>
          <a:p>
            <a:pPr lvl="1"/>
            <a:r>
              <a:rPr lang="en-US" sz="1100" dirty="0"/>
              <a:t>If an extension is granted for a project that goes beyond the Date, a CWA time extension will be needed to allow these expenditures.</a:t>
            </a:r>
          </a:p>
          <a:p>
            <a:pPr marL="457200" lvl="1" indent="0">
              <a:buNone/>
            </a:pPr>
            <a:endParaRPr lang="en-US" sz="1100" dirty="0"/>
          </a:p>
          <a:p>
            <a:pPr marL="457200" lvl="1" indent="0">
              <a:buNone/>
            </a:pPr>
            <a:r>
              <a:rPr lang="en-US" sz="1100" i="1" u="sng" dirty="0"/>
              <a:t>CWA Timeline</a:t>
            </a:r>
          </a:p>
          <a:p>
            <a:pPr lvl="0"/>
            <a:r>
              <a:rPr lang="en-US" sz="1100" dirty="0"/>
              <a:t>Third Week December - Eligible projects for CWA time extensions will be identified.</a:t>
            </a:r>
          </a:p>
          <a:p>
            <a:pPr lvl="1"/>
            <a:r>
              <a:rPr lang="en-US" sz="1100" dirty="0"/>
              <a:t>The information will be shared with the DLAEs and impacted agencies</a:t>
            </a:r>
          </a:p>
          <a:p>
            <a:pPr lvl="0"/>
            <a:r>
              <a:rPr lang="en-US" sz="1100" dirty="0"/>
              <a:t>Second Week January – Local Agencies supply required information</a:t>
            </a:r>
          </a:p>
          <a:p>
            <a:pPr lvl="0"/>
            <a:r>
              <a:rPr lang="en-US" sz="1100" dirty="0"/>
              <a:t>Second Week March - Local Agencies will be informed of approval/denial decisions</a:t>
            </a:r>
          </a:p>
          <a:p>
            <a:pPr lvl="1"/>
            <a:r>
              <a:rPr lang="en-US" sz="1100" dirty="0"/>
              <a:t>CWA reversion Date is entered into LP2000</a:t>
            </a:r>
          </a:p>
          <a:p>
            <a:endParaRPr lang="en-US" sz="1100" dirty="0"/>
          </a:p>
        </p:txBody>
      </p:sp>
    </p:spTree>
    <p:extLst>
      <p:ext uri="{BB962C8B-B14F-4D97-AF65-F5344CB8AC3E}">
        <p14:creationId xmlns:p14="http://schemas.microsoft.com/office/powerpoint/2010/main" val="2963313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1E5DAB-4A9C-4201-87C6-2C3E36385090}"/>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3400" dirty="0">
                <a:solidFill>
                  <a:srgbClr val="FFFFFF"/>
                </a:solidFill>
              </a:rPr>
              <a:t>B</a:t>
            </a:r>
            <a:r>
              <a:rPr lang="en-US" sz="3400" kern="1200" dirty="0">
                <a:solidFill>
                  <a:srgbClr val="FFFFFF"/>
                </a:solidFill>
                <a:latin typeface="+mj-lt"/>
                <a:ea typeface="+mj-ea"/>
                <a:cs typeface="+mj-cs"/>
              </a:rPr>
              <a:t>UDGET AUTHORITY REPLENISHMENT (BAR)</a:t>
            </a:r>
          </a:p>
        </p:txBody>
      </p:sp>
      <p:sp>
        <p:nvSpPr>
          <p:cNvPr id="3" name="TextBox 2">
            <a:extLst>
              <a:ext uri="{FF2B5EF4-FFF2-40B4-BE49-F238E27FC236}">
                <a16:creationId xmlns:a16="http://schemas.microsoft.com/office/drawing/2014/main" id="{2A341700-95DC-438D-9195-E3B5BAEF14F7}"/>
              </a:ext>
            </a:extLst>
          </p:cNvPr>
          <p:cNvSpPr txBox="1"/>
          <p:nvPr/>
        </p:nvSpPr>
        <p:spPr>
          <a:xfrm>
            <a:off x="4810259" y="775625"/>
            <a:ext cx="6555347" cy="5293757"/>
          </a:xfrm>
          <a:prstGeom prst="rect">
            <a:avLst/>
          </a:prstGeom>
        </p:spPr>
        <p:txBody>
          <a:bodyPr vert="horz" wrap="square" lIns="91440" tIns="45720" rIns="91440" bIns="45720" rtlCol="0" anchor="ctr">
            <a:noAutofit/>
          </a:bodyPr>
          <a:lstStyle/>
          <a:p>
            <a:pPr lvl="1" indent="-228600">
              <a:lnSpc>
                <a:spcPct val="90000"/>
              </a:lnSpc>
              <a:spcAft>
                <a:spcPts val="600"/>
              </a:spcAft>
              <a:buFont typeface="Arial" panose="020B0604020202020204" pitchFamily="34" charset="0"/>
              <a:buChar char="•"/>
            </a:pPr>
            <a:r>
              <a:rPr lang="en-US" sz="2000" dirty="0"/>
              <a:t>Changes in the BAR file are not a significant deviation from </a:t>
            </a:r>
            <a:r>
              <a:rPr lang="en-US" sz="2000"/>
              <a:t>the prior BAR file</a:t>
            </a:r>
            <a:endParaRPr lang="en-US" sz="2000" dirty="0"/>
          </a:p>
          <a:p>
            <a:pPr marL="1028700" lvl="2" indent="-342900">
              <a:lnSpc>
                <a:spcPct val="90000"/>
              </a:lnSpc>
              <a:spcAft>
                <a:spcPts val="600"/>
              </a:spcAft>
              <a:buFont typeface="Courier New" panose="02070309020205020404" pitchFamily="49" charset="0"/>
              <a:buChar char="o"/>
            </a:pPr>
            <a:r>
              <a:rPr lang="en-US" sz="2000" dirty="0"/>
              <a:t>Changes are effective immediately (as of the 19</a:t>
            </a:r>
            <a:r>
              <a:rPr lang="en-US" sz="2000" baseline="30000" dirty="0"/>
              <a:t>th</a:t>
            </a:r>
            <a:r>
              <a:rPr lang="en-US" sz="2000" dirty="0"/>
              <a:t> of January, 2021)</a:t>
            </a:r>
          </a:p>
          <a:p>
            <a:pPr marL="1028700" lvl="2" indent="-342900">
              <a:lnSpc>
                <a:spcPct val="90000"/>
              </a:lnSpc>
              <a:spcAft>
                <a:spcPts val="600"/>
              </a:spcAft>
              <a:buFont typeface="Courier New" panose="02070309020205020404" pitchFamily="49" charset="0"/>
              <a:buChar char="o"/>
            </a:pPr>
            <a:r>
              <a:rPr lang="en-US" sz="2000" dirty="0"/>
              <a:t>Changes in invoicing requirements and inactivity</a:t>
            </a:r>
          </a:p>
          <a:p>
            <a:pPr lvl="1" indent="-228600">
              <a:lnSpc>
                <a:spcPct val="90000"/>
              </a:lnSpc>
              <a:spcAft>
                <a:spcPts val="600"/>
              </a:spcAft>
              <a:buFont typeface="Arial" panose="020B0604020202020204" pitchFamily="34" charset="0"/>
              <a:buChar char="•"/>
            </a:pPr>
            <a:r>
              <a:rPr lang="en-US" sz="2000" dirty="0"/>
              <a:t>Replenishments going forward are intended to be a one-time funding extension</a:t>
            </a:r>
          </a:p>
          <a:p>
            <a:pPr marL="1028700" lvl="2" indent="-342900">
              <a:lnSpc>
                <a:spcPct val="90000"/>
              </a:lnSpc>
              <a:spcAft>
                <a:spcPts val="600"/>
              </a:spcAft>
              <a:buFont typeface="Courier New" panose="02070309020205020404" pitchFamily="49" charset="0"/>
              <a:buChar char="o"/>
            </a:pPr>
            <a:r>
              <a:rPr lang="en-US" sz="2000" dirty="0"/>
              <a:t>A plan is required for the remainder of the outlay of the phase</a:t>
            </a:r>
          </a:p>
          <a:p>
            <a:pPr lvl="1" indent="-228600">
              <a:lnSpc>
                <a:spcPct val="90000"/>
              </a:lnSpc>
              <a:spcAft>
                <a:spcPts val="600"/>
              </a:spcAft>
              <a:buFont typeface="Arial" panose="020B0604020202020204" pitchFamily="34" charset="0"/>
              <a:buChar char="•"/>
            </a:pPr>
            <a:r>
              <a:rPr lang="en-US" sz="2000" dirty="0"/>
              <a:t>Government Code 16304.3 allowing for CWA</a:t>
            </a:r>
          </a:p>
          <a:p>
            <a:pPr marL="1028700" lvl="2" indent="-342900">
              <a:lnSpc>
                <a:spcPct val="90000"/>
              </a:lnSpc>
              <a:spcAft>
                <a:spcPts val="600"/>
              </a:spcAft>
              <a:buFont typeface="Courier New" panose="02070309020205020404" pitchFamily="49" charset="0"/>
              <a:buChar char="o"/>
            </a:pPr>
            <a:r>
              <a:rPr lang="en-US" sz="2000" dirty="0"/>
              <a:t>Not to see replenishments come ahead of CWA</a:t>
            </a:r>
          </a:p>
          <a:p>
            <a:pPr lvl="1" indent="-228600">
              <a:lnSpc>
                <a:spcPct val="90000"/>
              </a:lnSpc>
              <a:spcAft>
                <a:spcPts val="600"/>
              </a:spcAft>
              <a:buFont typeface="Arial" panose="020B0604020202020204" pitchFamily="34" charset="0"/>
              <a:buChar char="•"/>
            </a:pPr>
            <a:r>
              <a:rPr lang="en-US" sz="2000" dirty="0"/>
              <a:t>Replenishment should be an exception to the norm</a:t>
            </a:r>
          </a:p>
          <a:p>
            <a:pPr lvl="1" indent="-228600">
              <a:lnSpc>
                <a:spcPct val="90000"/>
              </a:lnSpc>
              <a:spcAft>
                <a:spcPts val="600"/>
              </a:spcAft>
              <a:buFont typeface="Arial" panose="020B0604020202020204" pitchFamily="34" charset="0"/>
              <a:buChar char="•"/>
            </a:pPr>
            <a:r>
              <a:rPr lang="en-US" sz="2000" dirty="0"/>
              <a:t>Accountability, stewardship of tax payers dollars, and our   own due diligence efforts</a:t>
            </a:r>
          </a:p>
          <a:p>
            <a:pPr lvl="1" indent="-228600">
              <a:lnSpc>
                <a:spcPct val="90000"/>
              </a:lnSpc>
              <a:spcAft>
                <a:spcPts val="600"/>
              </a:spcAft>
              <a:buFont typeface="Arial" panose="020B0604020202020204" pitchFamily="34" charset="0"/>
              <a:buChar char="•"/>
            </a:pPr>
            <a:r>
              <a:rPr lang="en-US" sz="2000" dirty="0"/>
              <a:t>District (DLAE) responsibilities and Audits</a:t>
            </a:r>
          </a:p>
          <a:p>
            <a:pPr lvl="1" indent="-228600">
              <a:lnSpc>
                <a:spcPct val="90000"/>
              </a:lnSpc>
              <a:spcAft>
                <a:spcPts val="600"/>
              </a:spcAft>
              <a:buFont typeface="Arial" panose="020B0604020202020204" pitchFamily="34" charset="0"/>
              <a:buChar char="•"/>
            </a:pPr>
            <a:r>
              <a:rPr lang="en-US" sz="2000" dirty="0"/>
              <a:t>Plans for training and better data reporting from HQ</a:t>
            </a:r>
          </a:p>
        </p:txBody>
      </p:sp>
    </p:spTree>
    <p:extLst>
      <p:ext uri="{BB962C8B-B14F-4D97-AF65-F5344CB8AC3E}">
        <p14:creationId xmlns:p14="http://schemas.microsoft.com/office/powerpoint/2010/main" val="3442048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071723A-CF26-4534-89C4-B73C60B664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9570B8-A1F0-45BA-881E-728CB053E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3125" y="2"/>
            <a:ext cx="4688632" cy="68579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AC4F8715-86BE-45B6-95A5-47A5FACAB3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73418" y="44817"/>
            <a:ext cx="233303" cy="772404"/>
            <a:chOff x="11873418" y="44817"/>
            <a:chExt cx="233303" cy="772404"/>
          </a:xfrm>
        </p:grpSpPr>
        <p:sp>
          <p:nvSpPr>
            <p:cNvPr id="14" name="Rectangle 64">
              <a:extLst>
                <a:ext uri="{FF2B5EF4-FFF2-40B4-BE49-F238E27FC236}">
                  <a16:creationId xmlns:a16="http://schemas.microsoft.com/office/drawing/2014/main" id="{F53C0DC6-9E0C-47D2-9CE9-9A4FC1A34E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3605" y="461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66">
              <a:extLst>
                <a:ext uri="{FF2B5EF4-FFF2-40B4-BE49-F238E27FC236}">
                  <a16:creationId xmlns:a16="http://schemas.microsoft.com/office/drawing/2014/main" id="{57EB1DDD-E4DC-4CB4-8E6A-8069F20997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115" y="46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64">
              <a:extLst>
                <a:ext uri="{FF2B5EF4-FFF2-40B4-BE49-F238E27FC236}">
                  <a16:creationId xmlns:a16="http://schemas.microsoft.com/office/drawing/2014/main" id="{3D37EC1E-6F49-43C8-BC65-C83C08D44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66">
              <a:extLst>
                <a:ext uri="{FF2B5EF4-FFF2-40B4-BE49-F238E27FC236}">
                  <a16:creationId xmlns:a16="http://schemas.microsoft.com/office/drawing/2014/main" id="{630BC77E-4582-4B1B-9056-2C72A3BA7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7566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64">
              <a:extLst>
                <a:ext uri="{FF2B5EF4-FFF2-40B4-BE49-F238E27FC236}">
                  <a16:creationId xmlns:a16="http://schemas.microsoft.com/office/drawing/2014/main" id="{F29D9F05-3A76-43E9-AA73-4C9FEF491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66">
              <a:extLst>
                <a:ext uri="{FF2B5EF4-FFF2-40B4-BE49-F238E27FC236}">
                  <a16:creationId xmlns:a16="http://schemas.microsoft.com/office/drawing/2014/main" id="{DC2DF832-A01F-4B6C-AF36-7501ADB7F8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6145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4">
              <a:extLst>
                <a:ext uri="{FF2B5EF4-FFF2-40B4-BE49-F238E27FC236}">
                  <a16:creationId xmlns:a16="http://schemas.microsoft.com/office/drawing/2014/main" id="{6204DE4B-5C31-4C29-B566-B5DD62807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6">
              <a:extLst>
                <a:ext uri="{FF2B5EF4-FFF2-40B4-BE49-F238E27FC236}">
                  <a16:creationId xmlns:a16="http://schemas.microsoft.com/office/drawing/2014/main" id="{69BB2C49-3420-4E8C-9E85-FCEE9D6FF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472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4">
              <a:extLst>
                <a:ext uri="{FF2B5EF4-FFF2-40B4-BE49-F238E27FC236}">
                  <a16:creationId xmlns:a16="http://schemas.microsoft.com/office/drawing/2014/main" id="{2B62A775-8103-4588-AD2E-AFE76FE95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6">
              <a:extLst>
                <a:ext uri="{FF2B5EF4-FFF2-40B4-BE49-F238E27FC236}">
                  <a16:creationId xmlns:a16="http://schemas.microsoft.com/office/drawing/2014/main" id="{B170052E-88FF-42A1-8C38-E3906782AF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330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4">
              <a:extLst>
                <a:ext uri="{FF2B5EF4-FFF2-40B4-BE49-F238E27FC236}">
                  <a16:creationId xmlns:a16="http://schemas.microsoft.com/office/drawing/2014/main" id="{AFAFBB55-A237-4BB8-9BC1-70E51E186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046191"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6">
              <a:extLst>
                <a:ext uri="{FF2B5EF4-FFF2-40B4-BE49-F238E27FC236}">
                  <a16:creationId xmlns:a16="http://schemas.microsoft.com/office/drawing/2014/main" id="{CC5D358B-9A84-4167-BD06-5F3DCEAFE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872455" y="188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A7C1323A-4221-4D82-A549-EE210916EC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8226" y="926649"/>
            <a:ext cx="4415290" cy="50665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79875FCB-4062-40DC-86BA-A06DEDC927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23679" y="3758184"/>
            <a:ext cx="2139190" cy="2373963"/>
            <a:chOff x="723679" y="3758184"/>
            <a:chExt cx="2139190" cy="2373963"/>
          </a:xfrm>
        </p:grpSpPr>
        <p:sp>
          <p:nvSpPr>
            <p:cNvPr id="30" name="Rectangle 66">
              <a:extLst>
                <a:ext uri="{FF2B5EF4-FFF2-40B4-BE49-F238E27FC236}">
                  <a16:creationId xmlns:a16="http://schemas.microsoft.com/office/drawing/2014/main" id="{CDFE6C0F-76BC-4390-BE1F-0D100E6A9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60517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1A03DCAF-28BC-4C75-AAC8-3D24138F4F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4630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FE4326A3-E595-4557-A87D-EA78DB38A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3209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145EA5AA-19B5-4C4E-99D4-F9847FB2A3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88940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863EB629-FEE8-4662-9F27-76F299145E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74729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EBD273A8-ED79-4555-BFED-FA9F9F125C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17111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2">
              <a:extLst>
                <a:ext uri="{FF2B5EF4-FFF2-40B4-BE49-F238E27FC236}">
                  <a16:creationId xmlns:a16="http://schemas.microsoft.com/office/drawing/2014/main" id="{EE225BB3-C045-41BE-A15F-9A2FAB43A6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17495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59">
              <a:extLst>
                <a:ext uri="{FF2B5EF4-FFF2-40B4-BE49-F238E27FC236}">
                  <a16:creationId xmlns:a16="http://schemas.microsoft.com/office/drawing/2014/main" id="{45525061-377C-40FC-87DF-64E3842CF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02841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4">
              <a:extLst>
                <a:ext uri="{FF2B5EF4-FFF2-40B4-BE49-F238E27FC236}">
                  <a16:creationId xmlns:a16="http://schemas.microsoft.com/office/drawing/2014/main" id="{CE8D29BA-785E-424B-94AB-89AB5D39A2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375948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2">
              <a:extLst>
                <a:ext uri="{FF2B5EF4-FFF2-40B4-BE49-F238E27FC236}">
                  <a16:creationId xmlns:a16="http://schemas.microsoft.com/office/drawing/2014/main" id="{3078D929-B46E-49AE-95C5-D4BBE6BFE4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389627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59">
              <a:extLst>
                <a:ext uri="{FF2B5EF4-FFF2-40B4-BE49-F238E27FC236}">
                  <a16:creationId xmlns:a16="http://schemas.microsoft.com/office/drawing/2014/main" id="{077B5E15-2C9C-4FB7-974B-01C262A267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404333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62">
              <a:extLst>
                <a:ext uri="{FF2B5EF4-FFF2-40B4-BE49-F238E27FC236}">
                  <a16:creationId xmlns:a16="http://schemas.microsoft.com/office/drawing/2014/main" id="{4B517E8C-6C9D-46E1-96CD-611528E2C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32691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62">
              <a:extLst>
                <a:ext uri="{FF2B5EF4-FFF2-40B4-BE49-F238E27FC236}">
                  <a16:creationId xmlns:a16="http://schemas.microsoft.com/office/drawing/2014/main" id="{ED2E15D0-AA66-4B2D-B1A9-F44A8D306C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47432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2">
              <a:extLst>
                <a:ext uri="{FF2B5EF4-FFF2-40B4-BE49-F238E27FC236}">
                  <a16:creationId xmlns:a16="http://schemas.microsoft.com/office/drawing/2014/main" id="{88F7A7DC-183F-485F-A061-7453D840C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7653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59">
              <a:extLst>
                <a:ext uri="{FF2B5EF4-FFF2-40B4-BE49-F238E27FC236}">
                  <a16:creationId xmlns:a16="http://schemas.microsoft.com/office/drawing/2014/main" id="{A599CFFF-CBF8-4ED4-BEDB-DD80C81A89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6188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2">
              <a:extLst>
                <a:ext uri="{FF2B5EF4-FFF2-40B4-BE49-F238E27FC236}">
                  <a16:creationId xmlns:a16="http://schemas.microsoft.com/office/drawing/2014/main" id="{5CEE3A6C-4284-48D1-992C-1033F50AE8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79104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9">
              <a:extLst>
                <a:ext uri="{FF2B5EF4-FFF2-40B4-BE49-F238E27FC236}">
                  <a16:creationId xmlns:a16="http://schemas.microsoft.com/office/drawing/2014/main" id="{7BF1A0E7-B888-43E9-852B-9758005179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61453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2">
              <a:extLst>
                <a:ext uri="{FF2B5EF4-FFF2-40B4-BE49-F238E27FC236}">
                  <a16:creationId xmlns:a16="http://schemas.microsoft.com/office/drawing/2014/main" id="{8A9FA87B-B5E9-4A39-9352-4143089B0A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438030"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9BBA7400-FDF0-43F1-BDF5-57E40391A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61525"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F90AD8D6-D86A-4BE6-86BF-0BB157819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85019"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4">
              <a:extLst>
                <a:ext uri="{FF2B5EF4-FFF2-40B4-BE49-F238E27FC236}">
                  <a16:creationId xmlns:a16="http://schemas.microsoft.com/office/drawing/2014/main" id="{0DB38E2D-2456-4806-A150-8BDD9301FC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129443"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05770D8D-8011-4C1B-AA14-BA547FFEE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95293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9">
              <a:extLst>
                <a:ext uri="{FF2B5EF4-FFF2-40B4-BE49-F238E27FC236}">
                  <a16:creationId xmlns:a16="http://schemas.microsoft.com/office/drawing/2014/main" id="{E81412CA-9C13-4F2A-BEE1-DE91E0670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0425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2">
              <a:extLst>
                <a:ext uri="{FF2B5EF4-FFF2-40B4-BE49-F238E27FC236}">
                  <a16:creationId xmlns:a16="http://schemas.microsoft.com/office/drawing/2014/main" id="{E1CDFDFD-F13E-432E-84AB-C0EB3DA5C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591735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2">
              <a:extLst>
                <a:ext uri="{FF2B5EF4-FFF2-40B4-BE49-F238E27FC236}">
                  <a16:creationId xmlns:a16="http://schemas.microsoft.com/office/drawing/2014/main" id="{799E44C7-E20F-4283-AF6A-2BE5B86BA0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46393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9">
              <a:extLst>
                <a:ext uri="{FF2B5EF4-FFF2-40B4-BE49-F238E27FC236}">
                  <a16:creationId xmlns:a16="http://schemas.microsoft.com/office/drawing/2014/main" id="{E73F4DE8-DBEF-4FFC-B54A-C39FA544DB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743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4">
              <a:extLst>
                <a:ext uri="{FF2B5EF4-FFF2-40B4-BE49-F238E27FC236}">
                  <a16:creationId xmlns:a16="http://schemas.microsoft.com/office/drawing/2014/main" id="{C917661E-0C97-400D-A42A-0F3045F7F6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02339"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66">
              <a:extLst>
                <a:ext uri="{FF2B5EF4-FFF2-40B4-BE49-F238E27FC236}">
                  <a16:creationId xmlns:a16="http://schemas.microsoft.com/office/drawing/2014/main" id="{320CC855-DE3E-485A-BD52-88D340DB4F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625833"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2">
              <a:extLst>
                <a:ext uri="{FF2B5EF4-FFF2-40B4-BE49-F238E27FC236}">
                  <a16:creationId xmlns:a16="http://schemas.microsoft.com/office/drawing/2014/main" id="{74938349-96F0-4152-BF8C-FA191AD366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78745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9">
              <a:extLst>
                <a:ext uri="{FF2B5EF4-FFF2-40B4-BE49-F238E27FC236}">
                  <a16:creationId xmlns:a16="http://schemas.microsoft.com/office/drawing/2014/main" id="{2172AF58-4C9C-46AF-8E0D-800A7F95C6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61095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62">
              <a:extLst>
                <a:ext uri="{FF2B5EF4-FFF2-40B4-BE49-F238E27FC236}">
                  <a16:creationId xmlns:a16="http://schemas.microsoft.com/office/drawing/2014/main" id="{A4D85ED2-47A8-44FF-89FB-FC7708B42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434445"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4">
              <a:extLst>
                <a:ext uri="{FF2B5EF4-FFF2-40B4-BE49-F238E27FC236}">
                  <a16:creationId xmlns:a16="http://schemas.microsoft.com/office/drawing/2014/main" id="{696D64A3-6A52-4B47-A935-EF12E4912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257940"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6">
              <a:extLst>
                <a:ext uri="{FF2B5EF4-FFF2-40B4-BE49-F238E27FC236}">
                  <a16:creationId xmlns:a16="http://schemas.microsoft.com/office/drawing/2014/main" id="{AF687E52-1FE3-47E2-A4D6-1CBF0C16BF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81434"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4">
              <a:extLst>
                <a:ext uri="{FF2B5EF4-FFF2-40B4-BE49-F238E27FC236}">
                  <a16:creationId xmlns:a16="http://schemas.microsoft.com/office/drawing/2014/main" id="{40FF26C2-38CE-45FB-A241-8FC0FA655D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125858"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6">
              <a:extLst>
                <a:ext uri="{FF2B5EF4-FFF2-40B4-BE49-F238E27FC236}">
                  <a16:creationId xmlns:a16="http://schemas.microsoft.com/office/drawing/2014/main" id="{EFA29703-DADB-4E5C-90BB-6254388F7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94935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59">
              <a:extLst>
                <a:ext uri="{FF2B5EF4-FFF2-40B4-BE49-F238E27FC236}">
                  <a16:creationId xmlns:a16="http://schemas.microsoft.com/office/drawing/2014/main" id="{30C11F2B-8504-4DF3-BA15-D65DE1441C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900671"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2">
              <a:extLst>
                <a:ext uri="{FF2B5EF4-FFF2-40B4-BE49-F238E27FC236}">
                  <a16:creationId xmlns:a16="http://schemas.microsoft.com/office/drawing/2014/main" id="{6E7789C0-583F-4A84-ABC6-419BD2116F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722376"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2">
              <a:extLst>
                <a:ext uri="{FF2B5EF4-FFF2-40B4-BE49-F238E27FC236}">
                  <a16:creationId xmlns:a16="http://schemas.microsoft.com/office/drawing/2014/main" id="{27D16600-921D-4C0E-BF80-706E929CD5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460352"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59">
              <a:extLst>
                <a:ext uri="{FF2B5EF4-FFF2-40B4-BE49-F238E27FC236}">
                  <a16:creationId xmlns:a16="http://schemas.microsoft.com/office/drawing/2014/main" id="{C0426924-77B5-43B5-9564-FF40B12D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3847"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4">
              <a:extLst>
                <a:ext uri="{FF2B5EF4-FFF2-40B4-BE49-F238E27FC236}">
                  <a16:creationId xmlns:a16="http://schemas.microsoft.com/office/drawing/2014/main" id="{F8A7D0EA-C364-441A-B50F-4CFC1A133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798754"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6">
              <a:extLst>
                <a:ext uri="{FF2B5EF4-FFF2-40B4-BE49-F238E27FC236}">
                  <a16:creationId xmlns:a16="http://schemas.microsoft.com/office/drawing/2014/main" id="{9C19BC70-2FF1-408E-9A75-96CA601F4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622248" y="607161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6A6EE374-34C8-437A-809D-1D24804BAF44}"/>
              </a:ext>
            </a:extLst>
          </p:cNvPr>
          <p:cNvSpPr>
            <a:spLocks noGrp="1"/>
          </p:cNvSpPr>
          <p:nvPr>
            <p:ph type="title"/>
          </p:nvPr>
        </p:nvSpPr>
        <p:spPr>
          <a:xfrm>
            <a:off x="1141965" y="1321743"/>
            <a:ext cx="3787482" cy="4277890"/>
          </a:xfrm>
        </p:spPr>
        <p:txBody>
          <a:bodyPr anchor="ctr">
            <a:normAutofit/>
          </a:bodyPr>
          <a:lstStyle/>
          <a:p>
            <a:r>
              <a:rPr lang="en-US" sz="4800" dirty="0">
                <a:solidFill>
                  <a:srgbClr val="FFFFFF"/>
                </a:solidFill>
              </a:rPr>
              <a:t>HOT TOPICS</a:t>
            </a:r>
          </a:p>
        </p:txBody>
      </p:sp>
      <p:graphicFrame>
        <p:nvGraphicFramePr>
          <p:cNvPr id="5" name="Content Placeholder 2">
            <a:extLst>
              <a:ext uri="{FF2B5EF4-FFF2-40B4-BE49-F238E27FC236}">
                <a16:creationId xmlns:a16="http://schemas.microsoft.com/office/drawing/2014/main" id="{420D443B-10B1-4091-B010-25F226323236}"/>
              </a:ext>
            </a:extLst>
          </p:cNvPr>
          <p:cNvGraphicFramePr>
            <a:graphicFrameLocks noGrp="1"/>
          </p:cNvGraphicFramePr>
          <p:nvPr>
            <p:ph idx="1"/>
            <p:extLst>
              <p:ext uri="{D42A27DB-BD31-4B8C-83A1-F6EECF244321}">
                <p14:modId xmlns:p14="http://schemas.microsoft.com/office/powerpoint/2010/main" val="2070029844"/>
              </p:ext>
            </p:extLst>
          </p:nvPr>
        </p:nvGraphicFramePr>
        <p:xfrm>
          <a:off x="6035039" y="926649"/>
          <a:ext cx="5574597" cy="50512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7" name="Group 76">
            <a:extLst>
              <a:ext uri="{FF2B5EF4-FFF2-40B4-BE49-F238E27FC236}">
                <a16:creationId xmlns:a16="http://schemas.microsoft.com/office/drawing/2014/main" id="{B0801153-4657-4094-BA1B-ADD3217054A7}"/>
              </a:ext>
            </a:extLst>
          </p:cNvPr>
          <p:cNvGrpSpPr/>
          <p:nvPr/>
        </p:nvGrpSpPr>
        <p:grpSpPr>
          <a:xfrm>
            <a:off x="8893587" y="3526787"/>
            <a:ext cx="1969980" cy="1969980"/>
            <a:chOff x="2863066" y="2601384"/>
            <a:chExt cx="1969980" cy="1969980"/>
          </a:xfrm>
        </p:grpSpPr>
        <p:sp>
          <p:nvSpPr>
            <p:cNvPr id="78" name="Rectangle: Rounded Corners 77">
              <a:extLst>
                <a:ext uri="{FF2B5EF4-FFF2-40B4-BE49-F238E27FC236}">
                  <a16:creationId xmlns:a16="http://schemas.microsoft.com/office/drawing/2014/main" id="{68643E8F-9CC3-4A71-BC5F-88E1AEC827BE}"/>
                </a:ext>
              </a:extLst>
            </p:cNvPr>
            <p:cNvSpPr/>
            <p:nvPr/>
          </p:nvSpPr>
          <p:spPr>
            <a:xfrm>
              <a:off x="2863066" y="2601384"/>
              <a:ext cx="1969980" cy="1969980"/>
            </a:xfrm>
            <a:prstGeom prst="roundRect">
              <a:avLst/>
            </a:prstGeom>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sp>
        <p:sp>
          <p:nvSpPr>
            <p:cNvPr id="79" name="Rectangle: Rounded Corners 4">
              <a:extLst>
                <a:ext uri="{FF2B5EF4-FFF2-40B4-BE49-F238E27FC236}">
                  <a16:creationId xmlns:a16="http://schemas.microsoft.com/office/drawing/2014/main" id="{0DC2B117-A733-42E6-9152-4D26DF2E2FC3}"/>
                </a:ext>
              </a:extLst>
            </p:cNvPr>
            <p:cNvSpPr txBox="1"/>
            <p:nvPr/>
          </p:nvSpPr>
          <p:spPr>
            <a:xfrm>
              <a:off x="2959232" y="2697550"/>
              <a:ext cx="1777648" cy="17776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OA Management</a:t>
              </a:r>
            </a:p>
          </p:txBody>
        </p:sp>
      </p:grpSp>
    </p:spTree>
    <p:extLst>
      <p:ext uri="{BB962C8B-B14F-4D97-AF65-F5344CB8AC3E}">
        <p14:creationId xmlns:p14="http://schemas.microsoft.com/office/powerpoint/2010/main" val="237064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7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5" name="Rectangle 5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Rectangle 5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Freeform: Shape 6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F9F31E-0188-4592-AA19-D2EAD8A08BE6}"/>
              </a:ext>
            </a:extLst>
          </p:cNvPr>
          <p:cNvSpPr>
            <a:spLocks noGrp="1"/>
          </p:cNvSpPr>
          <p:nvPr>
            <p:ph type="title"/>
          </p:nvPr>
        </p:nvSpPr>
        <p:spPr>
          <a:xfrm>
            <a:off x="466722" y="586855"/>
            <a:ext cx="3201366" cy="3387497"/>
          </a:xfrm>
        </p:spPr>
        <p:txBody>
          <a:bodyPr anchor="b">
            <a:normAutofit/>
          </a:bodyPr>
          <a:lstStyle/>
          <a:p>
            <a:pPr algn="r"/>
            <a:r>
              <a:rPr lang="en-US" sz="3700" dirty="0">
                <a:solidFill>
                  <a:srgbClr val="FFFFFF"/>
                </a:solidFill>
              </a:rPr>
              <a:t>OBLIGATIONAL AUTHORITY (OA) MANGEMENT</a:t>
            </a:r>
          </a:p>
        </p:txBody>
      </p:sp>
      <p:sp>
        <p:nvSpPr>
          <p:cNvPr id="3" name="Content Placeholder 2">
            <a:extLst>
              <a:ext uri="{FF2B5EF4-FFF2-40B4-BE49-F238E27FC236}">
                <a16:creationId xmlns:a16="http://schemas.microsoft.com/office/drawing/2014/main" id="{E4DC0572-D985-4C4D-B9D0-5D502E99A5D7}"/>
              </a:ext>
            </a:extLst>
          </p:cNvPr>
          <p:cNvSpPr>
            <a:spLocks noGrp="1"/>
          </p:cNvSpPr>
          <p:nvPr>
            <p:ph idx="1"/>
          </p:nvPr>
        </p:nvSpPr>
        <p:spPr>
          <a:xfrm>
            <a:off x="4504549" y="649480"/>
            <a:ext cx="7325501" cy="5546047"/>
          </a:xfrm>
        </p:spPr>
        <p:txBody>
          <a:bodyPr anchor="ctr">
            <a:normAutofit/>
          </a:bodyPr>
          <a:lstStyle/>
          <a:p>
            <a:r>
              <a:rPr lang="en-US" sz="3200" b="1" dirty="0"/>
              <a:t>OA Usage Monitoring  - OA Delivery Reports </a:t>
            </a:r>
          </a:p>
          <a:p>
            <a:r>
              <a:rPr lang="en-US" sz="3200" b="1" dirty="0"/>
              <a:t>OA Usage Data and OA Usage Trend</a:t>
            </a:r>
          </a:p>
          <a:p>
            <a:r>
              <a:rPr lang="en-US" sz="3200" b="1" dirty="0"/>
              <a:t>Obligation Authority Best Practices Committee</a:t>
            </a:r>
          </a:p>
        </p:txBody>
      </p:sp>
    </p:spTree>
    <p:extLst>
      <p:ext uri="{BB962C8B-B14F-4D97-AF65-F5344CB8AC3E}">
        <p14:creationId xmlns:p14="http://schemas.microsoft.com/office/powerpoint/2010/main" val="1665102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BE6BDED-594C-41C2-8980-AC67BAA69241}"/>
              </a:ext>
            </a:extLst>
          </p:cNvPr>
          <p:cNvPicPr>
            <a:picLocks noChangeAspect="1"/>
          </p:cNvPicPr>
          <p:nvPr/>
        </p:nvPicPr>
        <p:blipFill>
          <a:blip r:embed="rId2"/>
          <a:stretch>
            <a:fillRect/>
          </a:stretch>
        </p:blipFill>
        <p:spPr>
          <a:xfrm>
            <a:off x="418602" y="747424"/>
            <a:ext cx="4605785" cy="6110575"/>
          </a:xfrm>
          <a:prstGeom prst="rect">
            <a:avLst/>
          </a:prstGeom>
        </p:spPr>
      </p:pic>
      <p:sp>
        <p:nvSpPr>
          <p:cNvPr id="12" name="Rectangle: Rounded Corners 11">
            <a:extLst>
              <a:ext uri="{FF2B5EF4-FFF2-40B4-BE49-F238E27FC236}">
                <a16:creationId xmlns:a16="http://schemas.microsoft.com/office/drawing/2014/main" id="{9F6AC1B9-F72B-4F59-A171-27996A58064C}"/>
              </a:ext>
            </a:extLst>
          </p:cNvPr>
          <p:cNvSpPr/>
          <p:nvPr/>
        </p:nvSpPr>
        <p:spPr>
          <a:xfrm>
            <a:off x="2582338" y="4578964"/>
            <a:ext cx="2114790" cy="2081720"/>
          </a:xfrm>
          <a:prstGeom prst="round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052DADD-823F-4E97-A77B-0FAB2C068E34}"/>
              </a:ext>
            </a:extLst>
          </p:cNvPr>
          <p:cNvSpPr txBox="1"/>
          <p:nvPr/>
        </p:nvSpPr>
        <p:spPr>
          <a:xfrm>
            <a:off x="0" y="85774"/>
            <a:ext cx="12192000" cy="984885"/>
          </a:xfrm>
          <a:prstGeom prst="rect">
            <a:avLst/>
          </a:prstGeom>
          <a:solidFill>
            <a:schemeClr val="accent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Delivery Report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https://dot.ca.gov/programs/local-assistance/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descr="Timeline&#10;&#10;Description automatically generated">
            <a:extLst>
              <a:ext uri="{FF2B5EF4-FFF2-40B4-BE49-F238E27FC236}">
                <a16:creationId xmlns:a16="http://schemas.microsoft.com/office/drawing/2014/main" id="{C66F83E4-8C29-4644-8944-B4C60CA0F059}"/>
              </a:ext>
            </a:extLst>
          </p:cNvPr>
          <p:cNvPicPr>
            <a:picLocks noChangeAspect="1"/>
          </p:cNvPicPr>
          <p:nvPr/>
        </p:nvPicPr>
        <p:blipFill>
          <a:blip r:embed="rId4"/>
          <a:stretch>
            <a:fillRect/>
          </a:stretch>
        </p:blipFill>
        <p:spPr>
          <a:xfrm>
            <a:off x="2459963" y="1289034"/>
            <a:ext cx="7628193" cy="5323603"/>
          </a:xfrm>
          <a:prstGeom prst="rect">
            <a:avLst/>
          </a:prstGeom>
        </p:spPr>
      </p:pic>
      <p:sp>
        <p:nvSpPr>
          <p:cNvPr id="2" name="Rectangle 1">
            <a:extLst>
              <a:ext uri="{FF2B5EF4-FFF2-40B4-BE49-F238E27FC236}">
                <a16:creationId xmlns:a16="http://schemas.microsoft.com/office/drawing/2014/main" id="{54997535-6A3A-4E42-949E-9F5B95F984D7}"/>
              </a:ext>
            </a:extLst>
          </p:cNvPr>
          <p:cNvSpPr/>
          <p:nvPr/>
        </p:nvSpPr>
        <p:spPr>
          <a:xfrm>
            <a:off x="3133290" y="3053615"/>
            <a:ext cx="6036110" cy="4642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030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431A264-DFEF-436C-B23D-E0F1F0B38B04}"/>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Summary of Past 3 YR OA/AR utilization</a:t>
            </a:r>
          </a:p>
        </p:txBody>
      </p:sp>
      <p:graphicFrame>
        <p:nvGraphicFramePr>
          <p:cNvPr id="4" name="Table 3">
            <a:extLst>
              <a:ext uri="{FF2B5EF4-FFF2-40B4-BE49-F238E27FC236}">
                <a16:creationId xmlns:a16="http://schemas.microsoft.com/office/drawing/2014/main" id="{871D7BDD-B1BF-42F2-989D-6FF35749BE9D}"/>
              </a:ext>
            </a:extLst>
          </p:cNvPr>
          <p:cNvGraphicFramePr>
            <a:graphicFrameLocks noGrp="1"/>
          </p:cNvGraphicFramePr>
          <p:nvPr/>
        </p:nvGraphicFramePr>
        <p:xfrm>
          <a:off x="4143840" y="1813160"/>
          <a:ext cx="7838610" cy="3231681"/>
        </p:xfrm>
        <a:graphic>
          <a:graphicData uri="http://schemas.openxmlformats.org/drawingml/2006/table">
            <a:tbl>
              <a:tblPr firstRow="1" firstCol="1" bandRow="1">
                <a:tableStyleId>{5DA37D80-6434-44D0-A028-1B22A696006F}</a:tableStyleId>
              </a:tblPr>
              <a:tblGrid>
                <a:gridCol w="1190684">
                  <a:extLst>
                    <a:ext uri="{9D8B030D-6E8A-4147-A177-3AD203B41FA5}">
                      <a16:colId xmlns:a16="http://schemas.microsoft.com/office/drawing/2014/main" val="4126751562"/>
                    </a:ext>
                  </a:extLst>
                </a:gridCol>
                <a:gridCol w="1102565">
                  <a:extLst>
                    <a:ext uri="{9D8B030D-6E8A-4147-A177-3AD203B41FA5}">
                      <a16:colId xmlns:a16="http://schemas.microsoft.com/office/drawing/2014/main" val="2087519899"/>
                    </a:ext>
                  </a:extLst>
                </a:gridCol>
                <a:gridCol w="1456961">
                  <a:extLst>
                    <a:ext uri="{9D8B030D-6E8A-4147-A177-3AD203B41FA5}">
                      <a16:colId xmlns:a16="http://schemas.microsoft.com/office/drawing/2014/main" val="2743714154"/>
                    </a:ext>
                  </a:extLst>
                </a:gridCol>
                <a:gridCol w="1306787">
                  <a:extLst>
                    <a:ext uri="{9D8B030D-6E8A-4147-A177-3AD203B41FA5}">
                      <a16:colId xmlns:a16="http://schemas.microsoft.com/office/drawing/2014/main" val="2954948380"/>
                    </a:ext>
                  </a:extLst>
                </a:gridCol>
                <a:gridCol w="1289854">
                  <a:extLst>
                    <a:ext uri="{9D8B030D-6E8A-4147-A177-3AD203B41FA5}">
                      <a16:colId xmlns:a16="http://schemas.microsoft.com/office/drawing/2014/main" val="2624064598"/>
                    </a:ext>
                  </a:extLst>
                </a:gridCol>
                <a:gridCol w="1491759">
                  <a:extLst>
                    <a:ext uri="{9D8B030D-6E8A-4147-A177-3AD203B41FA5}">
                      <a16:colId xmlns:a16="http://schemas.microsoft.com/office/drawing/2014/main" val="3063020120"/>
                    </a:ext>
                  </a:extLst>
                </a:gridCol>
              </a:tblGrid>
              <a:tr h="1274028">
                <a:tc>
                  <a:txBody>
                    <a:bodyPr/>
                    <a:lstStyle/>
                    <a:p>
                      <a:pPr marL="0" marR="0" algn="ctr">
                        <a:spcBef>
                          <a:spcPts val="0"/>
                        </a:spcBef>
                        <a:spcAft>
                          <a:spcPts val="0"/>
                        </a:spcAft>
                      </a:pPr>
                      <a:r>
                        <a:rPr lang="en-US" sz="2000">
                          <a:effectLst/>
                          <a:latin typeface="Arial Rounded MT Bold" panose="020F0704030504030204" pitchFamily="34" charset="0"/>
                        </a:rPr>
                        <a:t>FFY</a:t>
                      </a:r>
                      <a:endParaRPr lang="en-US" sz="2000" b="1">
                        <a:effectLst/>
                        <a:latin typeface="Arial Rounded MT Bold" panose="020F0704030504030204" pitchFamily="34" charset="0"/>
                        <a:ea typeface="Calibri" panose="020F0502020204030204" pitchFamily="34" charset="0"/>
                      </a:endParaRPr>
                    </a:p>
                  </a:txBody>
                  <a:tcPr marL="58263" marR="58263" marT="0" marB="0" anchor="ctr"/>
                </a:tc>
                <a:tc>
                  <a:txBody>
                    <a:bodyPr/>
                    <a:lstStyle/>
                    <a:p>
                      <a:pPr marL="0" marR="0" algn="ctr">
                        <a:spcBef>
                          <a:spcPts val="0"/>
                        </a:spcBef>
                        <a:spcAft>
                          <a:spcPts val="0"/>
                        </a:spcAft>
                      </a:pPr>
                      <a:r>
                        <a:rPr lang="en-US" sz="2000">
                          <a:effectLst/>
                          <a:latin typeface="Arial Rounded MT Bold" panose="020F0704030504030204" pitchFamily="34" charset="0"/>
                        </a:rPr>
                        <a:t>OA</a:t>
                      </a:r>
                      <a:endParaRPr lang="en-US" sz="2000" b="1">
                        <a:effectLst/>
                        <a:latin typeface="Arial Rounded MT Bold" panose="020F0704030504030204" pitchFamily="34" charset="0"/>
                        <a:ea typeface="Calibri" panose="020F0502020204030204" pitchFamily="34" charset="0"/>
                      </a:endParaRPr>
                    </a:p>
                  </a:txBody>
                  <a:tcPr marL="58263" marR="58263" marT="0" marB="0" anchor="ctr"/>
                </a:tc>
                <a:tc>
                  <a:txBody>
                    <a:bodyPr/>
                    <a:lstStyle/>
                    <a:p>
                      <a:pPr marL="0" marR="0" algn="ctr">
                        <a:spcBef>
                          <a:spcPts val="0"/>
                        </a:spcBef>
                        <a:spcAft>
                          <a:spcPts val="0"/>
                        </a:spcAft>
                      </a:pPr>
                      <a:r>
                        <a:rPr lang="en-US" sz="2000">
                          <a:effectLst/>
                          <a:latin typeface="Arial Rounded MT Bold" panose="020F0704030504030204" pitchFamily="34" charset="0"/>
                        </a:rPr>
                        <a:t>AR Requested</a:t>
                      </a:r>
                      <a:endParaRPr lang="en-US" sz="2000" b="1">
                        <a:effectLst/>
                        <a:latin typeface="Arial Rounded MT Bold" panose="020F0704030504030204" pitchFamily="34" charset="0"/>
                        <a:ea typeface="Calibri" panose="020F0502020204030204" pitchFamily="34" charset="0"/>
                      </a:endParaRPr>
                    </a:p>
                  </a:txBody>
                  <a:tcPr marL="58263" marR="58263" marT="0" marB="0" anchor="ctr"/>
                </a:tc>
                <a:tc>
                  <a:txBody>
                    <a:bodyPr/>
                    <a:lstStyle/>
                    <a:p>
                      <a:pPr marL="0" marR="0" algn="ctr">
                        <a:spcBef>
                          <a:spcPts val="0"/>
                        </a:spcBef>
                        <a:spcAft>
                          <a:spcPts val="0"/>
                        </a:spcAft>
                      </a:pPr>
                      <a:r>
                        <a:rPr lang="en-US" sz="2000">
                          <a:effectLst/>
                          <a:latin typeface="Arial Rounded MT Bold" panose="020F0704030504030204" pitchFamily="34" charset="0"/>
                        </a:rPr>
                        <a:t>AR Received</a:t>
                      </a:r>
                      <a:endParaRPr lang="en-US" sz="2000" b="1">
                        <a:effectLst/>
                        <a:latin typeface="Arial Rounded MT Bold" panose="020F0704030504030204" pitchFamily="34" charset="0"/>
                        <a:ea typeface="Calibri" panose="020F0502020204030204" pitchFamily="34" charset="0"/>
                      </a:endParaRPr>
                    </a:p>
                  </a:txBody>
                  <a:tcPr marL="58263" marR="58263" marT="0" marB="0" anchor="ctr"/>
                </a:tc>
                <a:tc>
                  <a:txBody>
                    <a:bodyPr/>
                    <a:lstStyle/>
                    <a:p>
                      <a:pPr marL="0" marR="0" algn="ctr">
                        <a:spcBef>
                          <a:spcPts val="0"/>
                        </a:spcBef>
                        <a:spcAft>
                          <a:spcPts val="0"/>
                        </a:spcAft>
                      </a:pPr>
                      <a:r>
                        <a:rPr lang="en-US" sz="2000">
                          <a:effectLst/>
                          <a:latin typeface="Arial Rounded MT Bold" panose="020F0704030504030204" pitchFamily="34" charset="0"/>
                        </a:rPr>
                        <a:t>AR Utilized</a:t>
                      </a:r>
                      <a:endParaRPr lang="en-US" sz="2000" b="1">
                        <a:effectLst/>
                        <a:latin typeface="Arial Rounded MT Bold" panose="020F0704030504030204" pitchFamily="34" charset="0"/>
                        <a:ea typeface="Calibri" panose="020F0502020204030204" pitchFamily="34" charset="0"/>
                      </a:endParaRPr>
                    </a:p>
                  </a:txBody>
                  <a:tcPr marL="58263" marR="58263" marT="0" marB="0" anchor="ctr"/>
                </a:tc>
                <a:tc>
                  <a:txBody>
                    <a:bodyPr/>
                    <a:lstStyle/>
                    <a:p>
                      <a:pPr marL="0" marR="0" algn="ctr">
                        <a:spcBef>
                          <a:spcPts val="0"/>
                        </a:spcBef>
                        <a:spcAft>
                          <a:spcPts val="0"/>
                        </a:spcAft>
                      </a:pPr>
                      <a:r>
                        <a:rPr lang="en-US" sz="2000">
                          <a:effectLst/>
                          <a:latin typeface="Arial Rounded MT Bold" panose="020F0704030504030204" pitchFamily="34" charset="0"/>
                        </a:rPr>
                        <a:t>Total OA Utilized (OA + AR Utilized)</a:t>
                      </a:r>
                      <a:endParaRPr lang="en-US" sz="2000" b="1">
                        <a:effectLst/>
                        <a:latin typeface="Arial Rounded MT Bold" panose="020F0704030504030204" pitchFamily="34" charset="0"/>
                        <a:ea typeface="Calibri" panose="020F0502020204030204" pitchFamily="34" charset="0"/>
                      </a:endParaRPr>
                    </a:p>
                  </a:txBody>
                  <a:tcPr marL="58263" marR="58263" marT="0" marB="0" anchor="ctr"/>
                </a:tc>
                <a:extLst>
                  <a:ext uri="{0D108BD9-81ED-4DB2-BD59-A6C34878D82A}">
                    <a16:rowId xmlns:a16="http://schemas.microsoft.com/office/drawing/2014/main" val="4183252392"/>
                  </a:ext>
                </a:extLst>
              </a:tr>
              <a:tr h="652551">
                <a:tc>
                  <a:txBody>
                    <a:bodyPr/>
                    <a:lstStyle/>
                    <a:p>
                      <a:pPr marL="0" marR="0" algn="ctr">
                        <a:spcBef>
                          <a:spcPts val="0"/>
                        </a:spcBef>
                        <a:spcAft>
                          <a:spcPts val="0"/>
                        </a:spcAft>
                      </a:pPr>
                      <a:r>
                        <a:rPr lang="en-US" sz="2000">
                          <a:effectLst/>
                          <a:latin typeface="Arial Rounded MT Bold" panose="020F0704030504030204" pitchFamily="34" charset="0"/>
                        </a:rPr>
                        <a:t>19-20</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$1.23 B</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$65 M</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$181 M</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$157 M</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dirty="0">
                          <a:effectLst/>
                          <a:highlight>
                            <a:srgbClr val="FFFF00"/>
                          </a:highlight>
                          <a:latin typeface="Arial Rounded MT Bold" panose="020F0704030504030204" pitchFamily="34" charset="0"/>
                        </a:rPr>
                        <a:t>$1.39 B</a:t>
                      </a:r>
                      <a:endParaRPr lang="en-US" sz="2000" b="1" dirty="0">
                        <a:effectLst/>
                        <a:highlight>
                          <a:srgbClr val="FFFF00"/>
                        </a:highlight>
                        <a:latin typeface="Arial Rounded MT Bold" panose="020F0704030504030204" pitchFamily="34" charset="0"/>
                        <a:ea typeface="Calibri" panose="020F0502020204030204" pitchFamily="34" charset="0"/>
                      </a:endParaRPr>
                    </a:p>
                  </a:txBody>
                  <a:tcPr marL="58263" marR="58263" marT="0" marB="0"/>
                </a:tc>
                <a:extLst>
                  <a:ext uri="{0D108BD9-81ED-4DB2-BD59-A6C34878D82A}">
                    <a16:rowId xmlns:a16="http://schemas.microsoft.com/office/drawing/2014/main" val="886593275"/>
                  </a:ext>
                </a:extLst>
              </a:tr>
              <a:tr h="652551">
                <a:tc>
                  <a:txBody>
                    <a:bodyPr/>
                    <a:lstStyle/>
                    <a:p>
                      <a:pPr marL="0" marR="0" algn="ctr">
                        <a:spcBef>
                          <a:spcPts val="0"/>
                        </a:spcBef>
                        <a:spcAft>
                          <a:spcPts val="0"/>
                        </a:spcAft>
                      </a:pPr>
                      <a:r>
                        <a:rPr lang="en-US" sz="2000">
                          <a:effectLst/>
                          <a:latin typeface="Arial Rounded MT Bold" panose="020F0704030504030204" pitchFamily="34" charset="0"/>
                        </a:rPr>
                        <a:t>18-19</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$1.20 B</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$192 M</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$121 M</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$121 M</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$1.32 B</a:t>
                      </a:r>
                      <a:endParaRPr lang="en-US" sz="2000" b="1">
                        <a:effectLst/>
                        <a:latin typeface="Arial Rounded MT Bold" panose="020F0704030504030204" pitchFamily="34" charset="0"/>
                        <a:ea typeface="Calibri" panose="020F0502020204030204" pitchFamily="34" charset="0"/>
                      </a:endParaRPr>
                    </a:p>
                  </a:txBody>
                  <a:tcPr marL="58263" marR="58263" marT="0" marB="0"/>
                </a:tc>
                <a:extLst>
                  <a:ext uri="{0D108BD9-81ED-4DB2-BD59-A6C34878D82A}">
                    <a16:rowId xmlns:a16="http://schemas.microsoft.com/office/drawing/2014/main" val="283181014"/>
                  </a:ext>
                </a:extLst>
              </a:tr>
              <a:tr h="652551">
                <a:tc>
                  <a:txBody>
                    <a:bodyPr/>
                    <a:lstStyle/>
                    <a:p>
                      <a:pPr marL="0" marR="0" algn="ctr">
                        <a:spcBef>
                          <a:spcPts val="0"/>
                        </a:spcBef>
                        <a:spcAft>
                          <a:spcPts val="0"/>
                        </a:spcAft>
                      </a:pPr>
                      <a:r>
                        <a:rPr lang="en-US" sz="2000">
                          <a:effectLst/>
                          <a:latin typeface="Arial Rounded MT Bold" panose="020F0704030504030204" pitchFamily="34" charset="0"/>
                        </a:rPr>
                        <a:t>17-18</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$1.19 B</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dirty="0">
                          <a:effectLst/>
                          <a:latin typeface="Arial Rounded MT Bold" panose="020F0704030504030204" pitchFamily="34" charset="0"/>
                        </a:rPr>
                        <a:t>$188 M</a:t>
                      </a:r>
                      <a:endParaRPr lang="en-US" sz="2000" b="1" dirty="0">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$160 M</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a:effectLst/>
                          <a:latin typeface="Arial Rounded MT Bold" panose="020F0704030504030204" pitchFamily="34" charset="0"/>
                        </a:rPr>
                        <a:t>$160 M</a:t>
                      </a:r>
                      <a:endParaRPr lang="en-US" sz="2000" b="1">
                        <a:effectLst/>
                        <a:latin typeface="Arial Rounded MT Bold" panose="020F0704030504030204" pitchFamily="34" charset="0"/>
                        <a:ea typeface="Calibri" panose="020F0502020204030204" pitchFamily="34" charset="0"/>
                      </a:endParaRPr>
                    </a:p>
                  </a:txBody>
                  <a:tcPr marL="58263" marR="58263" marT="0" marB="0"/>
                </a:tc>
                <a:tc>
                  <a:txBody>
                    <a:bodyPr/>
                    <a:lstStyle/>
                    <a:p>
                      <a:pPr marL="0" marR="0" algn="ctr">
                        <a:spcBef>
                          <a:spcPts val="0"/>
                        </a:spcBef>
                        <a:spcAft>
                          <a:spcPts val="0"/>
                        </a:spcAft>
                      </a:pPr>
                      <a:r>
                        <a:rPr lang="en-US" sz="2000" b="1" dirty="0">
                          <a:effectLst/>
                          <a:latin typeface="Arial Rounded MT Bold" panose="020F0704030504030204" pitchFamily="34" charset="0"/>
                        </a:rPr>
                        <a:t>$1.35 B</a:t>
                      </a:r>
                      <a:endParaRPr lang="en-US" sz="2000" b="1" dirty="0">
                        <a:effectLst/>
                        <a:latin typeface="Arial Rounded MT Bold" panose="020F0704030504030204" pitchFamily="34" charset="0"/>
                        <a:ea typeface="Calibri" panose="020F0502020204030204" pitchFamily="34" charset="0"/>
                      </a:endParaRPr>
                    </a:p>
                  </a:txBody>
                  <a:tcPr marL="58263" marR="58263" marT="0" marB="0"/>
                </a:tc>
                <a:extLst>
                  <a:ext uri="{0D108BD9-81ED-4DB2-BD59-A6C34878D82A}">
                    <a16:rowId xmlns:a16="http://schemas.microsoft.com/office/drawing/2014/main" val="348185257"/>
                  </a:ext>
                </a:extLst>
              </a:tr>
            </a:tbl>
          </a:graphicData>
        </a:graphic>
      </p:graphicFrame>
    </p:spTree>
    <p:extLst>
      <p:ext uri="{BB962C8B-B14F-4D97-AF65-F5344CB8AC3E}">
        <p14:creationId xmlns:p14="http://schemas.microsoft.com/office/powerpoint/2010/main" val="3083003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A9A81F7-C753-40F6-98BC-FEA72254F109}"/>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dirty="0">
                <a:solidFill>
                  <a:srgbClr val="FFFFFF"/>
                </a:solidFill>
                <a:latin typeface="+mj-lt"/>
                <a:ea typeface="+mj-ea"/>
                <a:cs typeface="+mj-cs"/>
              </a:rPr>
              <a:t>OA Utilization and Trend</a:t>
            </a:r>
          </a:p>
        </p:txBody>
      </p:sp>
      <p:graphicFrame>
        <p:nvGraphicFramePr>
          <p:cNvPr id="3" name="Chart 2">
            <a:extLst>
              <a:ext uri="{FF2B5EF4-FFF2-40B4-BE49-F238E27FC236}">
                <a16:creationId xmlns:a16="http://schemas.microsoft.com/office/drawing/2014/main" id="{E616A447-3F1B-4944-A84D-66D75FCB69FB}"/>
              </a:ext>
            </a:extLst>
          </p:cNvPr>
          <p:cNvGraphicFramePr>
            <a:graphicFrameLocks/>
          </p:cNvGraphicFramePr>
          <p:nvPr/>
        </p:nvGraphicFramePr>
        <p:xfrm>
          <a:off x="4502428" y="467208"/>
          <a:ext cx="7225748" cy="5923584"/>
        </p:xfrm>
        <a:graphic>
          <a:graphicData uri="http://schemas.openxmlformats.org/drawingml/2006/chart">
            <c:chart xmlns:c="http://schemas.openxmlformats.org/drawingml/2006/chart" xmlns:r="http://schemas.openxmlformats.org/officeDocument/2006/relationships" r:id="rId2"/>
          </a:graphicData>
        </a:graphic>
      </p:graphicFrame>
      <p:sp>
        <p:nvSpPr>
          <p:cNvPr id="4" name="Speech Bubble: Rectangle with Corners Rounded 3">
            <a:extLst>
              <a:ext uri="{FF2B5EF4-FFF2-40B4-BE49-F238E27FC236}">
                <a16:creationId xmlns:a16="http://schemas.microsoft.com/office/drawing/2014/main" id="{E88BF47D-858B-4EBE-830F-871C32A0D449}"/>
              </a:ext>
            </a:extLst>
          </p:cNvPr>
          <p:cNvSpPr/>
          <p:nvPr/>
        </p:nvSpPr>
        <p:spPr>
          <a:xfrm>
            <a:off x="9191164" y="3638549"/>
            <a:ext cx="2340795" cy="940595"/>
          </a:xfrm>
          <a:prstGeom prst="wedgeRoundRectCallout">
            <a:avLst>
              <a:gd name="adj1" fmla="val -137938"/>
              <a:gd name="adj2" fmla="val 65357"/>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$119 Mil  used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 $1.149Bil OA remaining</a:t>
            </a:r>
          </a:p>
        </p:txBody>
      </p:sp>
    </p:spTree>
    <p:extLst>
      <p:ext uri="{BB962C8B-B14F-4D97-AF65-F5344CB8AC3E}">
        <p14:creationId xmlns:p14="http://schemas.microsoft.com/office/powerpoint/2010/main" val="179330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CEBC6DF-7EE0-4131-95B1-9036B38BFA67}"/>
              </a:ext>
            </a:extLst>
          </p:cNvPr>
          <p:cNvSpPr>
            <a:spLocks noGrp="1"/>
          </p:cNvSpPr>
          <p:nvPr>
            <p:ph type="title"/>
          </p:nvPr>
        </p:nvSpPr>
        <p:spPr>
          <a:xfrm>
            <a:off x="418225" y="808235"/>
            <a:ext cx="3201366" cy="3387497"/>
          </a:xfrm>
        </p:spPr>
        <p:txBody>
          <a:bodyPr vert="horz" lIns="91440" tIns="45720" rIns="91440" bIns="45720" rtlCol="0" anchor="b">
            <a:normAutofit/>
          </a:bodyPr>
          <a:lstStyle/>
          <a:p>
            <a:pPr algn="r"/>
            <a:r>
              <a:rPr lang="en-US" sz="4000" b="1" kern="1200" dirty="0">
                <a:solidFill>
                  <a:srgbClr val="FFFFFF"/>
                </a:solidFill>
                <a:latin typeface="+mj-lt"/>
                <a:ea typeface="+mj-ea"/>
                <a:cs typeface="+mj-cs"/>
              </a:rPr>
              <a:t>Obligation Authority Best Management Practices Committee</a:t>
            </a:r>
            <a:br>
              <a:rPr lang="en-US" sz="4000" b="1" kern="1200" dirty="0">
                <a:solidFill>
                  <a:srgbClr val="FFFFFF"/>
                </a:solidFill>
                <a:latin typeface="+mj-lt"/>
                <a:ea typeface="+mj-ea"/>
                <a:cs typeface="+mj-cs"/>
              </a:rPr>
            </a:br>
            <a:endParaRPr lang="en-US" sz="4000" kern="1200" dirty="0">
              <a:solidFill>
                <a:srgbClr val="FFFFFF"/>
              </a:solidFill>
              <a:latin typeface="+mj-lt"/>
              <a:ea typeface="+mj-ea"/>
              <a:cs typeface="+mj-cs"/>
            </a:endParaRPr>
          </a:p>
        </p:txBody>
      </p:sp>
      <p:sp>
        <p:nvSpPr>
          <p:cNvPr id="3" name="TextBox 2">
            <a:extLst>
              <a:ext uri="{FF2B5EF4-FFF2-40B4-BE49-F238E27FC236}">
                <a16:creationId xmlns:a16="http://schemas.microsoft.com/office/drawing/2014/main" id="{4C0E57DA-9F20-43AC-B0F4-9C0EB8E41FB7}"/>
              </a:ext>
            </a:extLst>
          </p:cNvPr>
          <p:cNvSpPr txBox="1"/>
          <p:nvPr/>
        </p:nvSpPr>
        <p:spPr>
          <a:xfrm>
            <a:off x="3900974" y="649480"/>
            <a:ext cx="8291026" cy="5546047"/>
          </a:xfrm>
          <a:prstGeom prst="rect">
            <a:avLst/>
          </a:prstGeom>
        </p:spPr>
        <p:txBody>
          <a:bodyPr vert="horz" lIns="91440" tIns="45720" rIns="91440" bIns="45720" rtlCol="0" anchor="ctr">
            <a:noAutofit/>
          </a:bodyPr>
          <a:lstStyle/>
          <a:p>
            <a:pPr marL="342900" marR="0" lvl="0" indent="-228600" algn="l" defTabSz="914400" rtl="0" eaLnBrk="1" fontAlgn="auto" latinLnBrk="0" hangingPunct="1">
              <a:lnSpc>
                <a:spcPct val="90000"/>
              </a:lnSpc>
              <a:spcBef>
                <a:spcPts val="0"/>
              </a:spcBef>
              <a:spcAft>
                <a:spcPts val="600"/>
              </a:spcAft>
              <a:buClrTx/>
              <a:buSzPct val="130000"/>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OABMPC  - created in Dec 2020</a:t>
            </a:r>
          </a:p>
          <a:p>
            <a:pPr marL="342900" marR="0" lvl="0" indent="-228600" algn="l" defTabSz="914400" rtl="0" eaLnBrk="1" fontAlgn="auto" latinLnBrk="0" hangingPunct="1">
              <a:lnSpc>
                <a:spcPct val="90000"/>
              </a:lnSpc>
              <a:spcBef>
                <a:spcPts val="0"/>
              </a:spcBef>
              <a:spcAft>
                <a:spcPts val="600"/>
              </a:spcAft>
              <a:buClrTx/>
              <a:buSzPct val="130000"/>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Caltrans and RTPA representatives</a:t>
            </a:r>
          </a:p>
          <a:p>
            <a:pPr marL="342900" marR="0" lvl="0" indent="-228600" algn="l" defTabSz="914400" rtl="0" eaLnBrk="1" fontAlgn="auto" latinLnBrk="0" hangingPunct="1">
              <a:lnSpc>
                <a:spcPct val="90000"/>
              </a:lnSpc>
              <a:spcBef>
                <a:spcPts val="0"/>
              </a:spcBef>
              <a:spcAft>
                <a:spcPts val="600"/>
              </a:spcAft>
              <a:buClrTx/>
              <a:buSzPct val="130000"/>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Meets monthly  to discuss ways to improve  OA management</a:t>
            </a:r>
          </a:p>
          <a:p>
            <a:pPr marL="1028700" marR="0" lvl="1"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Changes to the 2009 OA management policy</a:t>
            </a:r>
          </a:p>
          <a:p>
            <a:pPr marL="1028700" marR="0" lvl="1"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Processes and practices </a:t>
            </a:r>
          </a:p>
          <a:p>
            <a:pPr marL="1028700" marR="0" lvl="1"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Strategize communication</a:t>
            </a:r>
          </a:p>
          <a:p>
            <a:pPr marL="1028700" marR="0" lvl="1"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Improve resources and guidance</a:t>
            </a:r>
          </a:p>
          <a:p>
            <a:pPr marL="1028700" marR="0" lvl="1" indent="-457200" algn="l" defTabSz="914400" rtl="0" eaLnBrk="1" fontAlgn="auto" latinLnBrk="0" hangingPunct="1">
              <a:lnSpc>
                <a:spcPct val="90000"/>
              </a:lnSpc>
              <a:spcBef>
                <a:spcPts val="0"/>
              </a:spcBef>
              <a:spcAft>
                <a:spcPts val="600"/>
              </a:spcAft>
              <a:buClrTx/>
              <a:buSzTx/>
              <a:buFont typeface="Wingdings" panose="05000000000000000000" pitchFamily="2" charset="2"/>
              <a:buChar char="ü"/>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Utilize a 100% of local OA and AR available in a given FFY</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4845804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Shape 24">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2">
            <a:extLst>
              <a:ext uri="{FF2B5EF4-FFF2-40B4-BE49-F238E27FC236}">
                <a16:creationId xmlns:a16="http://schemas.microsoft.com/office/drawing/2014/main" id="{DF1A8F4C-2E39-4CAF-8CB8-35464E20B8A5}"/>
              </a:ext>
            </a:extLst>
          </p:cNvPr>
          <p:cNvSpPr>
            <a:spLocks noGrp="1"/>
          </p:cNvSpPr>
          <p:nvPr>
            <p:ph type="title"/>
          </p:nvPr>
        </p:nvSpPr>
        <p:spPr>
          <a:xfrm>
            <a:off x="934872" y="982272"/>
            <a:ext cx="3388419" cy="4560970"/>
          </a:xfrm>
        </p:spPr>
        <p:txBody>
          <a:bodyPr vert="horz" lIns="91440" tIns="45720" rIns="91440" bIns="45720" rtlCol="0" anchor="ctr">
            <a:normAutofit/>
          </a:bodyPr>
          <a:lstStyle/>
          <a:p>
            <a:r>
              <a:rPr lang="en-US" sz="4000" kern="1200">
                <a:solidFill>
                  <a:srgbClr val="FFFFFF"/>
                </a:solidFill>
                <a:latin typeface="+mj-lt"/>
                <a:ea typeface="+mj-ea"/>
                <a:cs typeface="+mj-cs"/>
              </a:rPr>
              <a:t>TRAINING</a:t>
            </a:r>
          </a:p>
        </p:txBody>
      </p:sp>
      <p:sp>
        <p:nvSpPr>
          <p:cNvPr id="27"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TextBox 13">
            <a:extLst>
              <a:ext uri="{FF2B5EF4-FFF2-40B4-BE49-F238E27FC236}">
                <a16:creationId xmlns:a16="http://schemas.microsoft.com/office/drawing/2014/main" id="{D721A0B2-94E7-4F92-BFEB-AD357EB0EC9C}"/>
              </a:ext>
            </a:extLst>
          </p:cNvPr>
          <p:cNvSpPr txBox="1"/>
          <p:nvPr/>
        </p:nvSpPr>
        <p:spPr>
          <a:xfrm>
            <a:off x="5221862" y="1719618"/>
            <a:ext cx="5948831" cy="4334629"/>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2400" dirty="0">
                <a:solidFill>
                  <a:srgbClr val="FEFFFF"/>
                </a:solidFill>
              </a:rPr>
              <a:t>Resident Engineers Academy</a:t>
            </a:r>
          </a:p>
          <a:p>
            <a:pPr marL="285750" indent="-228600">
              <a:lnSpc>
                <a:spcPct val="90000"/>
              </a:lnSpc>
              <a:spcAft>
                <a:spcPts val="600"/>
              </a:spcAft>
              <a:buFont typeface="Arial" panose="020B0604020202020204" pitchFamily="34" charset="0"/>
              <a:buChar char="•"/>
            </a:pPr>
            <a:r>
              <a:rPr lang="en-US" sz="2400" dirty="0">
                <a:solidFill>
                  <a:srgbClr val="FEFFFF"/>
                </a:solidFill>
              </a:rPr>
              <a:t>Federal Aid Series</a:t>
            </a:r>
          </a:p>
          <a:p>
            <a:pPr marL="285750" indent="-228600">
              <a:lnSpc>
                <a:spcPct val="90000"/>
              </a:lnSpc>
              <a:spcAft>
                <a:spcPts val="600"/>
              </a:spcAft>
              <a:buFont typeface="Arial" panose="020B0604020202020204" pitchFamily="34" charset="0"/>
              <a:buChar char="•"/>
            </a:pPr>
            <a:r>
              <a:rPr lang="en-US" sz="2400" dirty="0">
                <a:solidFill>
                  <a:srgbClr val="FEFFFF"/>
                </a:solidFill>
              </a:rPr>
              <a:t>Labor Compliance Training</a:t>
            </a:r>
          </a:p>
          <a:p>
            <a:pPr marL="285750" indent="-228600">
              <a:lnSpc>
                <a:spcPct val="90000"/>
              </a:lnSpc>
              <a:spcAft>
                <a:spcPts val="600"/>
              </a:spcAft>
              <a:buFont typeface="Arial" panose="020B0604020202020204" pitchFamily="34" charset="0"/>
              <a:buChar char="•"/>
            </a:pPr>
            <a:r>
              <a:rPr lang="en-US" sz="2400" dirty="0">
                <a:solidFill>
                  <a:srgbClr val="FEFFFF"/>
                </a:solidFill>
              </a:rPr>
              <a:t>DBE training</a:t>
            </a:r>
          </a:p>
          <a:p>
            <a:pPr marL="285750" indent="-228600">
              <a:lnSpc>
                <a:spcPct val="90000"/>
              </a:lnSpc>
              <a:spcAft>
                <a:spcPts val="600"/>
              </a:spcAft>
              <a:buFont typeface="Arial" panose="020B0604020202020204" pitchFamily="34" charset="0"/>
              <a:buChar char="•"/>
            </a:pPr>
            <a:r>
              <a:rPr lang="en-US" sz="2400" dirty="0">
                <a:solidFill>
                  <a:srgbClr val="FEFFFF"/>
                </a:solidFill>
              </a:rPr>
              <a:t>A&amp;E Contracts </a:t>
            </a:r>
          </a:p>
          <a:p>
            <a:pPr marL="285750" indent="-228600">
              <a:lnSpc>
                <a:spcPct val="90000"/>
              </a:lnSpc>
              <a:spcAft>
                <a:spcPts val="600"/>
              </a:spcAft>
              <a:buFont typeface="Arial" panose="020B0604020202020204" pitchFamily="34" charset="0"/>
              <a:buChar char="•"/>
            </a:pPr>
            <a:r>
              <a:rPr lang="en-US" sz="2400" dirty="0">
                <a:solidFill>
                  <a:srgbClr val="FEFFFF"/>
                </a:solidFill>
              </a:rPr>
              <a:t>UC Berkeley’s Tech Transfer</a:t>
            </a:r>
          </a:p>
          <a:p>
            <a:pPr marL="285750" indent="-228600">
              <a:lnSpc>
                <a:spcPct val="90000"/>
              </a:lnSpc>
              <a:spcAft>
                <a:spcPts val="600"/>
              </a:spcAft>
              <a:buFont typeface="Arial" panose="020B0604020202020204" pitchFamily="34" charset="0"/>
              <a:buChar char="•"/>
            </a:pPr>
            <a:r>
              <a:rPr lang="en-US" sz="2400" dirty="0">
                <a:solidFill>
                  <a:srgbClr val="FEFFFF"/>
                </a:solidFill>
              </a:rPr>
              <a:t>SB1 Workshop</a:t>
            </a:r>
          </a:p>
          <a:p>
            <a:pPr marL="285750" indent="-228600">
              <a:lnSpc>
                <a:spcPct val="90000"/>
              </a:lnSpc>
              <a:spcAft>
                <a:spcPts val="600"/>
              </a:spcAft>
              <a:buFont typeface="Arial" panose="020B0604020202020204" pitchFamily="34" charset="0"/>
              <a:buChar char="•"/>
            </a:pPr>
            <a:r>
              <a:rPr lang="en-US" sz="2400" dirty="0">
                <a:solidFill>
                  <a:srgbClr val="FEFFFF"/>
                </a:solidFill>
              </a:rPr>
              <a:t>Other training: FHWA, AASHTO</a:t>
            </a:r>
          </a:p>
        </p:txBody>
      </p:sp>
      <p:sp>
        <p:nvSpPr>
          <p:cNvPr id="4" name="Title 2">
            <a:extLst>
              <a:ext uri="{FF2B5EF4-FFF2-40B4-BE49-F238E27FC236}">
                <a16:creationId xmlns:a16="http://schemas.microsoft.com/office/drawing/2014/main" id="{FB25493A-B55F-4F50-B1A8-07520AB22A90}"/>
              </a:ext>
            </a:extLst>
          </p:cNvPr>
          <p:cNvSpPr txBox="1">
            <a:spLocks/>
          </p:cNvSpPr>
          <p:nvPr/>
        </p:nvSpPr>
        <p:spPr>
          <a:xfrm>
            <a:off x="4648200" y="537358"/>
            <a:ext cx="2971800" cy="685800"/>
          </a:xfrm>
          <a:prstGeom prst="rect">
            <a:avLst/>
          </a:prstGeom>
        </p:spPr>
        <p:txBody>
          <a:bodyPr>
            <a:noAutofit/>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endParaRPr lang="en-US" sz="2200" dirty="0">
              <a:solidFill>
                <a:srgbClr val="00B050"/>
              </a:solidFill>
            </a:endParaRPr>
          </a:p>
        </p:txBody>
      </p:sp>
    </p:spTree>
    <p:extLst>
      <p:ext uri="{BB962C8B-B14F-4D97-AF65-F5344CB8AC3E}">
        <p14:creationId xmlns:p14="http://schemas.microsoft.com/office/powerpoint/2010/main" val="4244199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89ECBDA-51E6-4484-8F25-E777102F7D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EA2AEA56-4902-4CC1-A43B-1AC27C88C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56749" y="720952"/>
            <a:ext cx="6959544" cy="5545704"/>
          </a:xfrm>
          <a:custGeom>
            <a:avLst/>
            <a:gdLst>
              <a:gd name="connsiteX0" fmla="*/ 839883 w 5283866"/>
              <a:gd name="connsiteY0" fmla="*/ 18 h 4210442"/>
              <a:gd name="connsiteX1" fmla="*/ 875727 w 5283866"/>
              <a:gd name="connsiteY1" fmla="*/ 6050 h 4210442"/>
              <a:gd name="connsiteX2" fmla="*/ 1624617 w 5283866"/>
              <a:gd name="connsiteY2" fmla="*/ 99799 h 4210442"/>
              <a:gd name="connsiteX3" fmla="*/ 2328012 w 5283866"/>
              <a:gd name="connsiteY3" fmla="*/ 148051 h 4210442"/>
              <a:gd name="connsiteX4" fmla="*/ 3177820 w 5283866"/>
              <a:gd name="connsiteY4" fmla="*/ 228566 h 4210442"/>
              <a:gd name="connsiteX5" fmla="*/ 3770646 w 5283866"/>
              <a:gd name="connsiteY5" fmla="*/ 252831 h 4210442"/>
              <a:gd name="connsiteX6" fmla="*/ 3800149 w 5283866"/>
              <a:gd name="connsiteY6" fmla="*/ 251727 h 4210442"/>
              <a:gd name="connsiteX7" fmla="*/ 4102076 w 5283866"/>
              <a:gd name="connsiteY7" fmla="*/ 288400 h 4210442"/>
              <a:gd name="connsiteX8" fmla="*/ 3904377 w 5283866"/>
              <a:gd name="connsiteY8" fmla="*/ 446120 h 4210442"/>
              <a:gd name="connsiteX9" fmla="*/ 4188933 w 5283866"/>
              <a:gd name="connsiteY9" fmla="*/ 520843 h 4210442"/>
              <a:gd name="connsiteX10" fmla="*/ 4465492 w 5283866"/>
              <a:gd name="connsiteY10" fmla="*/ 626449 h 4210442"/>
              <a:gd name="connsiteX11" fmla="*/ 4517606 w 5283866"/>
              <a:gd name="connsiteY11" fmla="*/ 670015 h 4210442"/>
              <a:gd name="connsiteX12" fmla="*/ 4948576 w 5283866"/>
              <a:gd name="connsiteY12" fmla="*/ 954847 h 4210442"/>
              <a:gd name="connsiteX13" fmla="*/ 4866132 w 5283866"/>
              <a:gd name="connsiteY13" fmla="*/ 1015233 h 4210442"/>
              <a:gd name="connsiteX14" fmla="*/ 5019164 w 5283866"/>
              <a:gd name="connsiteY14" fmla="*/ 1087474 h 4210442"/>
              <a:gd name="connsiteX15" fmla="*/ 5053630 w 5283866"/>
              <a:gd name="connsiteY15" fmla="*/ 1117806 h 4210442"/>
              <a:gd name="connsiteX16" fmla="*/ 5024404 w 5283866"/>
              <a:gd name="connsiteY16" fmla="*/ 1154202 h 4210442"/>
              <a:gd name="connsiteX17" fmla="*/ 4960984 w 5283866"/>
              <a:gd name="connsiteY17" fmla="*/ 1179569 h 4210442"/>
              <a:gd name="connsiteX18" fmla="*/ 4876887 w 5283866"/>
              <a:gd name="connsiteY18" fmla="*/ 1243814 h 4210442"/>
              <a:gd name="connsiteX19" fmla="*/ 4880195 w 5283866"/>
              <a:gd name="connsiteY19" fmla="*/ 1293998 h 4210442"/>
              <a:gd name="connsiteX20" fmla="*/ 4930104 w 5283866"/>
              <a:gd name="connsiteY20" fmla="*/ 1384991 h 4210442"/>
              <a:gd name="connsiteX21" fmla="*/ 4855103 w 5283866"/>
              <a:gd name="connsiteY21" fmla="*/ 1480119 h 4210442"/>
              <a:gd name="connsiteX22" fmla="*/ 4816500 w 5283866"/>
              <a:gd name="connsiteY22" fmla="*/ 1508242 h 4210442"/>
              <a:gd name="connsiteX23" fmla="*/ 4890949 w 5283866"/>
              <a:gd name="connsiteY23" fmla="*/ 1517893 h 4210442"/>
              <a:gd name="connsiteX24" fmla="*/ 4916868 w 5283866"/>
              <a:gd name="connsiteY24" fmla="*/ 1557599 h 4210442"/>
              <a:gd name="connsiteX25" fmla="*/ 4928448 w 5283866"/>
              <a:gd name="connsiteY25" fmla="*/ 1577453 h 4210442"/>
              <a:gd name="connsiteX26" fmla="*/ 4998760 w 5283866"/>
              <a:gd name="connsiteY26" fmla="*/ 1701809 h 4210442"/>
              <a:gd name="connsiteX27" fmla="*/ 4986903 w 5283866"/>
              <a:gd name="connsiteY27" fmla="*/ 1736550 h 4210442"/>
              <a:gd name="connsiteX28" fmla="*/ 4869716 w 5283866"/>
              <a:gd name="connsiteY28" fmla="*/ 1904472 h 4210442"/>
              <a:gd name="connsiteX29" fmla="*/ 4994348 w 5283866"/>
              <a:gd name="connsiteY29" fmla="*/ 1951346 h 4210442"/>
              <a:gd name="connsiteX30" fmla="*/ 5001792 w 5283866"/>
              <a:gd name="connsiteY30" fmla="*/ 2030756 h 4210442"/>
              <a:gd name="connsiteX31" fmla="*/ 5065212 w 5283866"/>
              <a:gd name="connsiteY31" fmla="*/ 2119543 h 4210442"/>
              <a:gd name="connsiteX32" fmla="*/ 5204732 w 5283866"/>
              <a:gd name="connsiteY32" fmla="*/ 2244450 h 4210442"/>
              <a:gd name="connsiteX33" fmla="*/ 5283866 w 5283866"/>
              <a:gd name="connsiteY33" fmla="*/ 2328272 h 4210442"/>
              <a:gd name="connsiteX34" fmla="*/ 5147380 w 5283866"/>
              <a:gd name="connsiteY34" fmla="*/ 2350606 h 4210442"/>
              <a:gd name="connsiteX35" fmla="*/ 5126148 w 5283866"/>
              <a:gd name="connsiteY35" fmla="*/ 2363566 h 4210442"/>
              <a:gd name="connsiteX36" fmla="*/ 5142417 w 5283866"/>
              <a:gd name="connsiteY36" fmla="*/ 2407682 h 4210442"/>
              <a:gd name="connsiteX37" fmla="*/ 5164200 w 5283866"/>
              <a:gd name="connsiteY37" fmla="*/ 2451526 h 4210442"/>
              <a:gd name="connsiteX38" fmla="*/ 5149034 w 5283866"/>
              <a:gd name="connsiteY38" fmla="*/ 2485992 h 4210442"/>
              <a:gd name="connsiteX39" fmla="*/ 5042601 w 5283866"/>
              <a:gd name="connsiteY39" fmla="*/ 2635164 h 4210442"/>
              <a:gd name="connsiteX40" fmla="*/ 4955194 w 5283866"/>
              <a:gd name="connsiteY40" fmla="*/ 2694445 h 4210442"/>
              <a:gd name="connsiteX41" fmla="*/ 4756116 w 5283866"/>
              <a:gd name="connsiteY41" fmla="*/ 2963836 h 4210442"/>
              <a:gd name="connsiteX42" fmla="*/ 4693523 w 5283866"/>
              <a:gd name="connsiteY42" fmla="*/ 3051244 h 4210442"/>
              <a:gd name="connsiteX43" fmla="*/ 4739848 w 5283866"/>
              <a:gd name="connsiteY43" fmla="*/ 3082125 h 4210442"/>
              <a:gd name="connsiteX44" fmla="*/ 4651060 w 5283866"/>
              <a:gd name="connsiteY44" fmla="*/ 3173670 h 4210442"/>
              <a:gd name="connsiteX45" fmla="*/ 4546556 w 5283866"/>
              <a:gd name="connsiteY45" fmla="*/ 3275413 h 4210442"/>
              <a:gd name="connsiteX46" fmla="*/ 4519261 w 5283866"/>
              <a:gd name="connsiteY46" fmla="*/ 3302437 h 4210442"/>
              <a:gd name="connsiteX47" fmla="*/ 2364961 w 5283866"/>
              <a:gd name="connsiteY47" fmla="*/ 4209597 h 4210442"/>
              <a:gd name="connsiteX48" fmla="*/ 1796951 w 5283866"/>
              <a:gd name="connsiteY48" fmla="*/ 4075867 h 4210442"/>
              <a:gd name="connsiteX49" fmla="*/ 1572227 w 5283866"/>
              <a:gd name="connsiteY49" fmla="*/ 3971917 h 4210442"/>
              <a:gd name="connsiteX50" fmla="*/ 1284364 w 5283866"/>
              <a:gd name="connsiteY50" fmla="*/ 3805097 h 4210442"/>
              <a:gd name="connsiteX51" fmla="*/ 976645 w 5283866"/>
              <a:gd name="connsiteY51" fmla="*/ 3670815 h 4210442"/>
              <a:gd name="connsiteX52" fmla="*/ 871866 w 5283866"/>
              <a:gd name="connsiteY52" fmla="*/ 3547839 h 4210442"/>
              <a:gd name="connsiteX53" fmla="*/ 835195 w 5283866"/>
              <a:gd name="connsiteY53" fmla="*/ 3513373 h 4210442"/>
              <a:gd name="connsiteX54" fmla="*/ 743375 w 5283866"/>
              <a:gd name="connsiteY54" fmla="*/ 3468427 h 4210442"/>
              <a:gd name="connsiteX55" fmla="*/ 583175 w 5283866"/>
              <a:gd name="connsiteY55" fmla="*/ 3371370 h 4210442"/>
              <a:gd name="connsiteX56" fmla="*/ 641906 w 5283866"/>
              <a:gd name="connsiteY56" fmla="*/ 3349311 h 4210442"/>
              <a:gd name="connsiteX57" fmla="*/ 810930 w 5283866"/>
              <a:gd name="connsiteY57" fmla="*/ 3408042 h 4210442"/>
              <a:gd name="connsiteX58" fmla="*/ 933908 w 5283866"/>
              <a:gd name="connsiteY58" fmla="*/ 3423758 h 4210442"/>
              <a:gd name="connsiteX59" fmla="*/ 760747 w 5283866"/>
              <a:gd name="connsiteY59" fmla="*/ 3321187 h 4210442"/>
              <a:gd name="connsiteX60" fmla="*/ 593101 w 5283866"/>
              <a:gd name="connsiteY60" fmla="*/ 3187731 h 4210442"/>
              <a:gd name="connsiteX61" fmla="*/ 722419 w 5283866"/>
              <a:gd name="connsiteY61" fmla="*/ 3213374 h 4210442"/>
              <a:gd name="connsiteX62" fmla="*/ 727934 w 5283866"/>
              <a:gd name="connsiteY62" fmla="*/ 3195451 h 4210442"/>
              <a:gd name="connsiteX63" fmla="*/ 615987 w 5283866"/>
              <a:gd name="connsiteY63" fmla="*/ 3036630 h 4210442"/>
              <a:gd name="connsiteX64" fmla="*/ 560564 w 5283866"/>
              <a:gd name="connsiteY64" fmla="*/ 2972660 h 4210442"/>
              <a:gd name="connsiteX65" fmla="*/ 311302 w 5283866"/>
              <a:gd name="connsiteY65" fmla="*/ 2779924 h 4210442"/>
              <a:gd name="connsiteX66" fmla="*/ 547882 w 5283866"/>
              <a:gd name="connsiteY66" fmla="*/ 2865952 h 4210442"/>
              <a:gd name="connsiteX67" fmla="*/ 303582 w 5283866"/>
              <a:gd name="connsiteY67" fmla="*/ 2678453 h 4210442"/>
              <a:gd name="connsiteX68" fmla="*/ 185016 w 5283866"/>
              <a:gd name="connsiteY68" fmla="*/ 2609244 h 4210442"/>
              <a:gd name="connsiteX69" fmla="*/ 154963 w 5283866"/>
              <a:gd name="connsiteY69" fmla="*/ 2568435 h 4210442"/>
              <a:gd name="connsiteX70" fmla="*/ 207627 w 5283866"/>
              <a:gd name="connsiteY70" fmla="*/ 2559612 h 4210442"/>
              <a:gd name="connsiteX71" fmla="*/ 369207 w 5283866"/>
              <a:gd name="connsiteY71" fmla="*/ 2575330 h 4210442"/>
              <a:gd name="connsiteX72" fmla="*/ 169852 w 5283866"/>
              <a:gd name="connsiteY72" fmla="*/ 2449319 h 4210442"/>
              <a:gd name="connsiteX73" fmla="*/ 319299 w 5283866"/>
              <a:gd name="connsiteY73" fmla="*/ 2468619 h 4210442"/>
              <a:gd name="connsiteX74" fmla="*/ 362313 w 5283866"/>
              <a:gd name="connsiteY74" fmla="*/ 2418988 h 4210442"/>
              <a:gd name="connsiteX75" fmla="*/ 431798 w 5283866"/>
              <a:gd name="connsiteY75" fmla="*/ 2338750 h 4210442"/>
              <a:gd name="connsiteX76" fmla="*/ 479775 w 5283866"/>
              <a:gd name="connsiteY76" fmla="*/ 2294082 h 4210442"/>
              <a:gd name="connsiteX77" fmla="*/ 499903 w 5283866"/>
              <a:gd name="connsiteY77" fmla="*/ 2153458 h 4210442"/>
              <a:gd name="connsiteX78" fmla="*/ 458544 w 5283866"/>
              <a:gd name="connsiteY78" fmla="*/ 1999599 h 4210442"/>
              <a:gd name="connsiteX79" fmla="*/ 346596 w 5283866"/>
              <a:gd name="connsiteY79" fmla="*/ 1921843 h 4210442"/>
              <a:gd name="connsiteX80" fmla="*/ 378857 w 5283866"/>
              <a:gd name="connsiteY80" fmla="*/ 1834435 h 4210442"/>
              <a:gd name="connsiteX81" fmla="*/ 617091 w 5283866"/>
              <a:gd name="connsiteY81" fmla="*/ 1887376 h 4210442"/>
              <a:gd name="connsiteX82" fmla="*/ 260568 w 5283866"/>
              <a:gd name="connsiteY82" fmla="*/ 1679198 h 4210442"/>
              <a:gd name="connsiteX83" fmla="*/ 320402 w 5283866"/>
              <a:gd name="connsiteY83" fmla="*/ 1668720 h 4210442"/>
              <a:gd name="connsiteX84" fmla="*/ 317920 w 5283866"/>
              <a:gd name="connsiteY84" fmla="*/ 1652452 h 4210442"/>
              <a:gd name="connsiteX85" fmla="*/ 321779 w 5283866"/>
              <a:gd name="connsiteY85" fmla="*/ 1552359 h 4210442"/>
              <a:gd name="connsiteX86" fmla="*/ 331707 w 5283866"/>
              <a:gd name="connsiteY86" fmla="*/ 1506313 h 4210442"/>
              <a:gd name="connsiteX87" fmla="*/ 315990 w 5283866"/>
              <a:gd name="connsiteY87" fmla="*/ 1453371 h 4210442"/>
              <a:gd name="connsiteX88" fmla="*/ 583450 w 5283866"/>
              <a:gd name="connsiteY88" fmla="*/ 1474052 h 4210442"/>
              <a:gd name="connsiteX89" fmla="*/ 699809 w 5283866"/>
              <a:gd name="connsiteY89" fmla="*/ 1461919 h 4210442"/>
              <a:gd name="connsiteX90" fmla="*/ 902750 w 5283866"/>
              <a:gd name="connsiteY90" fmla="*/ 1458612 h 4210442"/>
              <a:gd name="connsiteX91" fmla="*/ 996774 w 5283866"/>
              <a:gd name="connsiteY91" fmla="*/ 1468814 h 4210442"/>
              <a:gd name="connsiteX92" fmla="*/ 1077012 w 5283866"/>
              <a:gd name="connsiteY92" fmla="*/ 1455578 h 4210442"/>
              <a:gd name="connsiteX93" fmla="*/ 1000083 w 5283866"/>
              <a:gd name="connsiteY93" fmla="*/ 1393262 h 4210442"/>
              <a:gd name="connsiteX94" fmla="*/ 891720 w 5283866"/>
              <a:gd name="connsiteY94" fmla="*/ 1394089 h 4210442"/>
              <a:gd name="connsiteX95" fmla="*/ 814515 w 5283866"/>
              <a:gd name="connsiteY95" fmla="*/ 1353557 h 4210442"/>
              <a:gd name="connsiteX96" fmla="*/ 740895 w 5283866"/>
              <a:gd name="connsiteY96" fmla="*/ 1280211 h 4210442"/>
              <a:gd name="connsiteX97" fmla="*/ 481154 w 5283866"/>
              <a:gd name="connsiteY97" fmla="*/ 1163301 h 4210442"/>
              <a:gd name="connsiteX98" fmla="*/ 433728 w 5283866"/>
              <a:gd name="connsiteY98" fmla="*/ 1118909 h 4210442"/>
              <a:gd name="connsiteX99" fmla="*/ 1176276 w 5283866"/>
              <a:gd name="connsiteY99" fmla="*/ 1288484 h 4210442"/>
              <a:gd name="connsiteX100" fmla="*/ 946867 w 5283866"/>
              <a:gd name="connsiteY100" fmla="*/ 1217344 h 4210442"/>
              <a:gd name="connsiteX101" fmla="*/ 1102104 w 5283866"/>
              <a:gd name="connsiteY101" fmla="*/ 1230304 h 4210442"/>
              <a:gd name="connsiteX102" fmla="*/ 1188133 w 5283866"/>
              <a:gd name="connsiteY102" fmla="*/ 1182603 h 4210442"/>
              <a:gd name="connsiteX103" fmla="*/ 1187030 w 5283866"/>
              <a:gd name="connsiteY103" fmla="*/ 1169092 h 4210442"/>
              <a:gd name="connsiteX104" fmla="*/ 1123887 w 5283866"/>
              <a:gd name="connsiteY104" fmla="*/ 1124698 h 4210442"/>
              <a:gd name="connsiteX105" fmla="*/ 1086938 w 5283866"/>
              <a:gd name="connsiteY105" fmla="*/ 1096023 h 4210442"/>
              <a:gd name="connsiteX106" fmla="*/ 985744 w 5283866"/>
              <a:gd name="connsiteY106" fmla="*/ 992622 h 4210442"/>
              <a:gd name="connsiteX107" fmla="*/ 1057987 w 5283866"/>
              <a:gd name="connsiteY107" fmla="*/ 981594 h 4210442"/>
              <a:gd name="connsiteX108" fmla="*/ 1084733 w 5283866"/>
              <a:gd name="connsiteY108" fmla="*/ 960086 h 4210442"/>
              <a:gd name="connsiteX109" fmla="*/ 1064605 w 5283866"/>
              <a:gd name="connsiteY109" fmla="*/ 929756 h 4210442"/>
              <a:gd name="connsiteX110" fmla="*/ 840985 w 5283866"/>
              <a:gd name="connsiteY110" fmla="*/ 836558 h 4210442"/>
              <a:gd name="connsiteX111" fmla="*/ 823615 w 5283866"/>
              <a:gd name="connsiteY111" fmla="*/ 764315 h 4210442"/>
              <a:gd name="connsiteX112" fmla="*/ 865526 w 5283866"/>
              <a:gd name="connsiteY112" fmla="*/ 753562 h 4210442"/>
              <a:gd name="connsiteX113" fmla="*/ 914331 w 5283866"/>
              <a:gd name="connsiteY113" fmla="*/ 758525 h 4210442"/>
              <a:gd name="connsiteX114" fmla="*/ 875452 w 5283866"/>
              <a:gd name="connsiteY114" fmla="*/ 701724 h 4210442"/>
              <a:gd name="connsiteX115" fmla="*/ 717181 w 5283866"/>
              <a:gd name="connsiteY115" fmla="*/ 644371 h 4210442"/>
              <a:gd name="connsiteX116" fmla="*/ 755783 w 5283866"/>
              <a:gd name="connsiteY116" fmla="*/ 591707 h 4210442"/>
              <a:gd name="connsiteX117" fmla="*/ 0 w 5283866"/>
              <a:gd name="connsiteY117" fmla="*/ 352370 h 4210442"/>
              <a:gd name="connsiteX118" fmla="*/ 135937 w 5283866"/>
              <a:gd name="connsiteY118" fmla="*/ 349889 h 4210442"/>
              <a:gd name="connsiteX119" fmla="*/ 421595 w 5283866"/>
              <a:gd name="connsiteY119" fmla="*/ 385458 h 4210442"/>
              <a:gd name="connsiteX120" fmla="*/ 564424 w 5283866"/>
              <a:gd name="connsiteY120" fmla="*/ 379393 h 4210442"/>
              <a:gd name="connsiteX121" fmla="*/ 698432 w 5283866"/>
              <a:gd name="connsiteY121" fmla="*/ 398694 h 4210442"/>
              <a:gd name="connsiteX122" fmla="*/ 815067 w 5283866"/>
              <a:gd name="connsiteY122" fmla="*/ 398694 h 4210442"/>
              <a:gd name="connsiteX123" fmla="*/ 705876 w 5283866"/>
              <a:gd name="connsiteY123" fmla="*/ 370568 h 4210442"/>
              <a:gd name="connsiteX124" fmla="*/ 775360 w 5283866"/>
              <a:gd name="connsiteY124" fmla="*/ 345477 h 4210442"/>
              <a:gd name="connsiteX125" fmla="*/ 787493 w 5283866"/>
              <a:gd name="connsiteY125" fmla="*/ 315146 h 4210442"/>
              <a:gd name="connsiteX126" fmla="*/ 819202 w 5283866"/>
              <a:gd name="connsiteY126" fmla="*/ 291709 h 4210442"/>
              <a:gd name="connsiteX127" fmla="*/ 998705 w 5283866"/>
              <a:gd name="connsiteY127" fmla="*/ 303291 h 4210442"/>
              <a:gd name="connsiteX128" fmla="*/ 880139 w 5283866"/>
              <a:gd name="connsiteY128" fmla="*/ 206783 h 4210442"/>
              <a:gd name="connsiteX129" fmla="*/ 804037 w 5283866"/>
              <a:gd name="connsiteY129" fmla="*/ 190790 h 4210442"/>
              <a:gd name="connsiteX130" fmla="*/ 786666 w 5283866"/>
              <a:gd name="connsiteY130" fmla="*/ 149707 h 4210442"/>
              <a:gd name="connsiteX131" fmla="*/ 821960 w 5283866"/>
              <a:gd name="connsiteY131" fmla="*/ 140884 h 4210442"/>
              <a:gd name="connsiteX132" fmla="*/ 997325 w 5283866"/>
              <a:gd name="connsiteY132" fmla="*/ 174800 h 4210442"/>
              <a:gd name="connsiteX133" fmla="*/ 1026829 w 5283866"/>
              <a:gd name="connsiteY133" fmla="*/ 161287 h 4210442"/>
              <a:gd name="connsiteX134" fmla="*/ 696777 w 5283866"/>
              <a:gd name="connsiteY134" fmla="*/ 73604 h 4210442"/>
              <a:gd name="connsiteX135" fmla="*/ 701741 w 5283866"/>
              <a:gd name="connsiteY135" fmla="*/ 50444 h 4210442"/>
              <a:gd name="connsiteX136" fmla="*/ 992362 w 5283866"/>
              <a:gd name="connsiteY136" fmla="*/ 86289 h 4210442"/>
              <a:gd name="connsiteX137" fmla="*/ 806519 w 5283866"/>
              <a:gd name="connsiteY137" fmla="*/ 18183 h 4210442"/>
              <a:gd name="connsiteX138" fmla="*/ 839883 w 5283866"/>
              <a:gd name="connsiteY138" fmla="*/ 18 h 421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4A1B544-63FE-486C-ACDF-3550C43CE0E9}"/>
              </a:ext>
            </a:extLst>
          </p:cNvPr>
          <p:cNvSpPr>
            <a:spLocks noGrp="1"/>
          </p:cNvSpPr>
          <p:nvPr>
            <p:ph type="title"/>
          </p:nvPr>
        </p:nvSpPr>
        <p:spPr>
          <a:xfrm>
            <a:off x="6545179" y="1472030"/>
            <a:ext cx="3978442" cy="1631950"/>
          </a:xfrm>
        </p:spPr>
        <p:txBody>
          <a:bodyPr anchor="b">
            <a:normAutofit/>
          </a:bodyPr>
          <a:lstStyle/>
          <a:p>
            <a:r>
              <a:rPr lang="en-US" dirty="0"/>
              <a:t>DIRECTION WE ARE HEADED</a:t>
            </a:r>
            <a:endParaRPr lang="en-US"/>
          </a:p>
        </p:txBody>
      </p:sp>
      <p:pic>
        <p:nvPicPr>
          <p:cNvPr id="7" name="Graphic 6" descr="Bullseye">
            <a:extLst>
              <a:ext uri="{FF2B5EF4-FFF2-40B4-BE49-F238E27FC236}">
                <a16:creationId xmlns:a16="http://schemas.microsoft.com/office/drawing/2014/main" id="{22D8B516-4761-40C0-883E-404354C2C5A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8338" y="1422345"/>
            <a:ext cx="4015954" cy="4015954"/>
          </a:xfrm>
          <a:prstGeom prst="rect">
            <a:avLst/>
          </a:prstGeom>
        </p:spPr>
      </p:pic>
      <p:sp>
        <p:nvSpPr>
          <p:cNvPr id="3" name="Content Placeholder 2">
            <a:extLst>
              <a:ext uri="{FF2B5EF4-FFF2-40B4-BE49-F238E27FC236}">
                <a16:creationId xmlns:a16="http://schemas.microsoft.com/office/drawing/2014/main" id="{DFBF0275-3108-4BF7-8F9F-BFB9ED2A218A}"/>
              </a:ext>
            </a:extLst>
          </p:cNvPr>
          <p:cNvSpPr>
            <a:spLocks noGrp="1"/>
          </p:cNvSpPr>
          <p:nvPr>
            <p:ph idx="1"/>
          </p:nvPr>
        </p:nvSpPr>
        <p:spPr>
          <a:xfrm>
            <a:off x="6545179" y="3243151"/>
            <a:ext cx="3978442" cy="2419711"/>
          </a:xfrm>
        </p:spPr>
        <p:txBody>
          <a:bodyPr>
            <a:normAutofit/>
          </a:bodyPr>
          <a:lstStyle/>
          <a:p>
            <a:r>
              <a:rPr lang="en-US" sz="2000" dirty="0"/>
              <a:t>Performance Based </a:t>
            </a:r>
          </a:p>
          <a:p>
            <a:r>
              <a:rPr lang="en-US" sz="2000" dirty="0"/>
              <a:t>Accountability</a:t>
            </a:r>
          </a:p>
          <a:p>
            <a:r>
              <a:rPr lang="en-US" sz="2000" dirty="0"/>
              <a:t>Active monitoring</a:t>
            </a:r>
          </a:p>
          <a:p>
            <a:pPr marL="0" indent="0">
              <a:buNone/>
            </a:pPr>
            <a:endParaRPr lang="en-US" sz="2000" dirty="0"/>
          </a:p>
          <a:p>
            <a:endParaRPr lang="en-US" sz="2000" dirty="0"/>
          </a:p>
        </p:txBody>
      </p:sp>
    </p:spTree>
    <p:extLst>
      <p:ext uri="{BB962C8B-B14F-4D97-AF65-F5344CB8AC3E}">
        <p14:creationId xmlns:p14="http://schemas.microsoft.com/office/powerpoint/2010/main" val="3513755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31DF0CF-5A86-4702-A9B7-0CDB72821BB3}"/>
              </a:ext>
            </a:extLst>
          </p:cNvPr>
          <p:cNvSpPr>
            <a:spLocks noGrp="1"/>
          </p:cNvSpPr>
          <p:nvPr>
            <p:ph type="title"/>
          </p:nvPr>
        </p:nvSpPr>
        <p:spPr>
          <a:xfrm>
            <a:off x="934872" y="982272"/>
            <a:ext cx="3388419" cy="4560970"/>
          </a:xfrm>
        </p:spPr>
        <p:txBody>
          <a:bodyPr>
            <a:normAutofit/>
          </a:bodyPr>
          <a:lstStyle/>
          <a:p>
            <a:r>
              <a:rPr lang="en-US" sz="4000">
                <a:solidFill>
                  <a:srgbClr val="FFFFFF"/>
                </a:solidFill>
              </a:rPr>
              <a:t>PROGRAM MANAGEMENT</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C83E9F07-5F30-4BB0-9DCE-A50C524B014A}"/>
              </a:ext>
            </a:extLst>
          </p:cNvPr>
          <p:cNvSpPr>
            <a:spLocks noGrp="1"/>
          </p:cNvSpPr>
          <p:nvPr>
            <p:ph idx="1"/>
          </p:nvPr>
        </p:nvSpPr>
        <p:spPr>
          <a:xfrm>
            <a:off x="5221862" y="1719618"/>
            <a:ext cx="5948831" cy="4334629"/>
          </a:xfrm>
        </p:spPr>
        <p:txBody>
          <a:bodyPr anchor="ctr">
            <a:normAutofit/>
          </a:bodyPr>
          <a:lstStyle/>
          <a:p>
            <a:r>
              <a:rPr lang="en-US" sz="2400" dirty="0">
                <a:solidFill>
                  <a:srgbClr val="FEFFFF"/>
                </a:solidFill>
              </a:rPr>
              <a:t>Delegated Oversight from FHWA</a:t>
            </a:r>
          </a:p>
          <a:p>
            <a:r>
              <a:rPr lang="en-US" sz="2400" dirty="0">
                <a:solidFill>
                  <a:srgbClr val="FEFFFF"/>
                </a:solidFill>
              </a:rPr>
              <a:t>Developing program for managing projects</a:t>
            </a:r>
          </a:p>
          <a:p>
            <a:r>
              <a:rPr lang="en-US" sz="2400" dirty="0">
                <a:solidFill>
                  <a:srgbClr val="FEFFFF"/>
                </a:solidFill>
              </a:rPr>
              <a:t>Actively monitor activity and deadlines</a:t>
            </a:r>
          </a:p>
          <a:p>
            <a:r>
              <a:rPr lang="en-US" sz="2400" dirty="0">
                <a:solidFill>
                  <a:srgbClr val="FEFFFF"/>
                </a:solidFill>
              </a:rPr>
              <a:t>Define and measure performance for compliance with regulations</a:t>
            </a:r>
          </a:p>
          <a:p>
            <a:pPr lvl="1"/>
            <a:r>
              <a:rPr lang="en-US" dirty="0">
                <a:solidFill>
                  <a:srgbClr val="FEFFFF"/>
                </a:solidFill>
              </a:rPr>
              <a:t>LAPM</a:t>
            </a:r>
          </a:p>
          <a:p>
            <a:pPr lvl="1"/>
            <a:r>
              <a:rPr lang="en-US" dirty="0">
                <a:solidFill>
                  <a:srgbClr val="FEFFFF"/>
                </a:solidFill>
              </a:rPr>
              <a:t>CFR</a:t>
            </a:r>
          </a:p>
          <a:p>
            <a:pPr lvl="1"/>
            <a:r>
              <a:rPr lang="en-US" dirty="0">
                <a:solidFill>
                  <a:srgbClr val="FEFFFF"/>
                </a:solidFill>
              </a:rPr>
              <a:t>Monitoring Tool </a:t>
            </a:r>
          </a:p>
          <a:p>
            <a:pPr lvl="1"/>
            <a:r>
              <a:rPr lang="en-US" dirty="0">
                <a:solidFill>
                  <a:srgbClr val="FEFFFF"/>
                </a:solidFill>
              </a:rPr>
              <a:t>Process Reviews</a:t>
            </a:r>
          </a:p>
          <a:p>
            <a:pPr lvl="1"/>
            <a:endParaRPr lang="en-US" dirty="0">
              <a:solidFill>
                <a:srgbClr val="FEFFFF"/>
              </a:solidFill>
            </a:endParaRPr>
          </a:p>
        </p:txBody>
      </p:sp>
    </p:spTree>
    <p:extLst>
      <p:ext uri="{BB962C8B-B14F-4D97-AF65-F5344CB8AC3E}">
        <p14:creationId xmlns:p14="http://schemas.microsoft.com/office/powerpoint/2010/main" val="3717930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11"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B2D54765-3392-4380-8CA2-BA865C9A1242}"/>
              </a:ext>
            </a:extLst>
          </p:cNvPr>
          <p:cNvSpPr>
            <a:spLocks noGrp="1"/>
          </p:cNvSpPr>
          <p:nvPr>
            <p:ph type="title"/>
          </p:nvPr>
        </p:nvSpPr>
        <p:spPr>
          <a:xfrm>
            <a:off x="1098468" y="885651"/>
            <a:ext cx="3229803" cy="4624603"/>
          </a:xfrm>
        </p:spPr>
        <p:txBody>
          <a:bodyPr>
            <a:normAutofit/>
          </a:bodyPr>
          <a:lstStyle/>
          <a:p>
            <a:r>
              <a:rPr lang="en-US" sz="3700">
                <a:solidFill>
                  <a:srgbClr val="FFFFFF"/>
                </a:solidFill>
              </a:rPr>
              <a:t>PROJECT MANAGEMENT</a:t>
            </a:r>
          </a:p>
        </p:txBody>
      </p:sp>
      <p:sp>
        <p:nvSpPr>
          <p:cNvPr id="3" name="Content Placeholder 2">
            <a:extLst>
              <a:ext uri="{FF2B5EF4-FFF2-40B4-BE49-F238E27FC236}">
                <a16:creationId xmlns:a16="http://schemas.microsoft.com/office/drawing/2014/main" id="{D513CAA3-5367-4090-80C9-53EC0F662031}"/>
              </a:ext>
            </a:extLst>
          </p:cNvPr>
          <p:cNvSpPr>
            <a:spLocks noGrp="1"/>
          </p:cNvSpPr>
          <p:nvPr>
            <p:ph idx="1"/>
          </p:nvPr>
        </p:nvSpPr>
        <p:spPr>
          <a:xfrm>
            <a:off x="4978708" y="885651"/>
            <a:ext cx="6525220" cy="4616849"/>
          </a:xfrm>
        </p:spPr>
        <p:txBody>
          <a:bodyPr anchor="ctr">
            <a:normAutofit/>
          </a:bodyPr>
          <a:lstStyle/>
          <a:p>
            <a:r>
              <a:rPr lang="en-US" sz="2400" dirty="0"/>
              <a:t>Delegated project management to agencies</a:t>
            </a:r>
          </a:p>
          <a:p>
            <a:r>
              <a:rPr lang="en-US" sz="2400" dirty="0"/>
              <a:t>What happens after the E-76/allocation is submitted?</a:t>
            </a:r>
          </a:p>
          <a:p>
            <a:r>
              <a:rPr lang="en-US" sz="2400" dirty="0"/>
              <a:t>What are the expectations of the funding program?</a:t>
            </a:r>
          </a:p>
          <a:p>
            <a:r>
              <a:rPr lang="en-US" sz="2400" dirty="0"/>
              <a:t>How is the project managed?</a:t>
            </a:r>
          </a:p>
          <a:p>
            <a:r>
              <a:rPr lang="en-US" sz="2400" dirty="0"/>
              <a:t>What tools are available?</a:t>
            </a:r>
          </a:p>
        </p:txBody>
      </p:sp>
    </p:spTree>
    <p:extLst>
      <p:ext uri="{BB962C8B-B14F-4D97-AF65-F5344CB8AC3E}">
        <p14:creationId xmlns:p14="http://schemas.microsoft.com/office/powerpoint/2010/main" val="1155962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26EE4FD-480F-42A5-9FEB-DA630457CF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
            <a:extLst>
              <a:ext uri="{FF2B5EF4-FFF2-40B4-BE49-F238E27FC236}">
                <a16:creationId xmlns:a16="http://schemas.microsoft.com/office/drawing/2014/main" id="{A187062F-BE14-42FC-B06A-607DB23849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8" y="1766812"/>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6">
            <a:extLst>
              <a:ext uri="{FF2B5EF4-FFF2-40B4-BE49-F238E27FC236}">
                <a16:creationId xmlns:a16="http://schemas.microsoft.com/office/drawing/2014/main" id="{731FE21B-2A45-4BF5-8B03-E1234198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2689" y="1423780"/>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7">
            <a:extLst>
              <a:ext uri="{FF2B5EF4-FFF2-40B4-BE49-F238E27FC236}">
                <a16:creationId xmlns:a16="http://schemas.microsoft.com/office/drawing/2014/main" id="{2DC5A94D-79ED-48F5-9DC5-96CBB507C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3" y="1239381"/>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8">
            <a:extLst>
              <a:ext uri="{FF2B5EF4-FFF2-40B4-BE49-F238E27FC236}">
                <a16:creationId xmlns:a16="http://schemas.microsoft.com/office/drawing/2014/main" id="{93A3D4BE-AF25-4F9A-9C29-1145CCE24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183242" y="1230651"/>
            <a:ext cx="10208658"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8CA630F-0707-45D3-B1DE-24AE59796866}"/>
              </a:ext>
            </a:extLst>
          </p:cNvPr>
          <p:cNvSpPr>
            <a:spLocks noGrp="1"/>
          </p:cNvSpPr>
          <p:nvPr>
            <p:ph type="title"/>
          </p:nvPr>
        </p:nvSpPr>
        <p:spPr>
          <a:xfrm>
            <a:off x="1870997" y="1607809"/>
            <a:ext cx="9236026" cy="2876680"/>
          </a:xfrm>
        </p:spPr>
        <p:txBody>
          <a:bodyPr vert="horz" lIns="91440" tIns="45720" rIns="91440" bIns="45720" rtlCol="0" anchor="b">
            <a:normAutofit/>
          </a:bodyPr>
          <a:lstStyle/>
          <a:p>
            <a:r>
              <a:rPr lang="en-US" sz="6600" kern="1200">
                <a:solidFill>
                  <a:srgbClr val="FFFFFF"/>
                </a:solidFill>
                <a:latin typeface="+mj-lt"/>
                <a:ea typeface="+mj-ea"/>
                <a:cs typeface="+mj-cs"/>
              </a:rPr>
              <a:t>MONITORING TOOL</a:t>
            </a:r>
          </a:p>
        </p:txBody>
      </p:sp>
      <p:sp>
        <p:nvSpPr>
          <p:cNvPr id="3" name="Content Placeholder 2">
            <a:extLst>
              <a:ext uri="{FF2B5EF4-FFF2-40B4-BE49-F238E27FC236}">
                <a16:creationId xmlns:a16="http://schemas.microsoft.com/office/drawing/2014/main" id="{E8B216B2-FAE1-46A8-AFF6-AEED7F8DCFF5}"/>
              </a:ext>
            </a:extLst>
          </p:cNvPr>
          <p:cNvSpPr>
            <a:spLocks noGrp="1"/>
          </p:cNvSpPr>
          <p:nvPr>
            <p:ph idx="1"/>
          </p:nvPr>
        </p:nvSpPr>
        <p:spPr>
          <a:xfrm>
            <a:off x="1987499" y="4810308"/>
            <a:ext cx="9003022" cy="1076551"/>
          </a:xfrm>
        </p:spPr>
        <p:txBody>
          <a:bodyPr vert="horz" lIns="91440" tIns="45720" rIns="91440" bIns="45720" rtlCol="0">
            <a:normAutofit/>
          </a:bodyPr>
          <a:lstStyle/>
          <a:p>
            <a:pPr marL="0" indent="0">
              <a:buNone/>
            </a:pPr>
            <a:r>
              <a:rPr lang="en-US" sz="2400" kern="1200">
                <a:solidFill>
                  <a:schemeClr val="tx1"/>
                </a:solidFill>
                <a:latin typeface="+mn-lt"/>
                <a:ea typeface="+mn-ea"/>
                <a:cs typeface="+mn-cs"/>
              </a:rPr>
              <a:t>DEMO</a:t>
            </a:r>
          </a:p>
        </p:txBody>
      </p:sp>
    </p:spTree>
    <p:extLst>
      <p:ext uri="{BB962C8B-B14F-4D97-AF65-F5344CB8AC3E}">
        <p14:creationId xmlns:p14="http://schemas.microsoft.com/office/powerpoint/2010/main" val="23143897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TotalTime>
  <Words>1134</Words>
  <Application>Microsoft Office PowerPoint</Application>
  <PresentationFormat>Widescreen</PresentationFormat>
  <Paragraphs>174</Paragraphs>
  <Slides>28</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Arial Rounded MT Bold</vt:lpstr>
      <vt:lpstr>Calibri</vt:lpstr>
      <vt:lpstr>Calibri Light</vt:lpstr>
      <vt:lpstr>Courier New</vt:lpstr>
      <vt:lpstr>Wingdings</vt:lpstr>
      <vt:lpstr>Office Theme</vt:lpstr>
      <vt:lpstr> OFFICE OF PROJECT IMPLEMENTATION  Sujaya Kalainesan – South Office Felicia Haslem – North Office</vt:lpstr>
      <vt:lpstr>HOT TOPICS</vt:lpstr>
      <vt:lpstr>PED ISSUES</vt:lpstr>
      <vt:lpstr>EXISTING REPORTS - PED</vt:lpstr>
      <vt:lpstr>Tips to Avoid Project End Date Ineligibility</vt:lpstr>
      <vt:lpstr>HOT TOPICS</vt:lpstr>
      <vt:lpstr>PowerPoint Presentation</vt:lpstr>
      <vt:lpstr>EXISTING REPORTS - INACTIVES</vt:lpstr>
      <vt:lpstr>INACTIVE PROJECTS &gt; 24 MONTHS</vt:lpstr>
      <vt:lpstr>MASTER AGREEMENT </vt:lpstr>
      <vt:lpstr>Tips to Avoid the Inactive List</vt:lpstr>
      <vt:lpstr>PE OVER 10</vt:lpstr>
      <vt:lpstr>PE &gt; 10</vt:lpstr>
      <vt:lpstr>HOT TOPICS</vt:lpstr>
      <vt:lpstr>FINANCE LETTER</vt:lpstr>
      <vt:lpstr>REVERSION DATE AND CWA</vt:lpstr>
      <vt:lpstr>BUDGET AUTHORITY REPLENISHMENT (BAR)</vt:lpstr>
      <vt:lpstr>HOT TOPICS</vt:lpstr>
      <vt:lpstr>OBLIGATIONAL AUTHORITY (OA) MANGEMENT</vt:lpstr>
      <vt:lpstr>PowerPoint Presentation</vt:lpstr>
      <vt:lpstr>Summary of Past 3 YR OA/AR utilization</vt:lpstr>
      <vt:lpstr>OA Utilization and Trend</vt:lpstr>
      <vt:lpstr>Obligation Authority Best Management Practices Committee </vt:lpstr>
      <vt:lpstr>TRAINING</vt:lpstr>
      <vt:lpstr>DIRECTION WE ARE HEADED</vt:lpstr>
      <vt:lpstr>PROGRAM MANAGEMENT</vt:lpstr>
      <vt:lpstr>PROJECT MANAGEMENT</vt:lpstr>
      <vt:lpstr>MONITORING TOOL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OFFICE OF PROJECT IMPLEMENTATION  Sujaya Kalainesan – South Office Felicia Haslem – North Office</dc:title>
  <dc:creator>Haslem, Felicia K@DOT</dc:creator>
  <cp:lastModifiedBy>Haslem, Felicia K@DOT</cp:lastModifiedBy>
  <cp:revision>8</cp:revision>
  <dcterms:created xsi:type="dcterms:W3CDTF">2021-02-04T19:11:07Z</dcterms:created>
  <dcterms:modified xsi:type="dcterms:W3CDTF">2021-02-04T21:15:15Z</dcterms:modified>
</cp:coreProperties>
</file>