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92" r:id="rId3"/>
    <p:sldId id="272" r:id="rId4"/>
    <p:sldId id="274" r:id="rId5"/>
    <p:sldId id="578" r:id="rId6"/>
    <p:sldId id="576" r:id="rId7"/>
    <p:sldId id="567" r:id="rId8"/>
    <p:sldId id="571" r:id="rId9"/>
    <p:sldId id="573" r:id="rId10"/>
    <p:sldId id="581" r:id="rId11"/>
    <p:sldId id="584" r:id="rId12"/>
    <p:sldId id="577" r:id="rId13"/>
    <p:sldId id="543" r:id="rId14"/>
    <p:sldId id="580" r:id="rId15"/>
    <p:sldId id="322" r:id="rId16"/>
    <p:sldId id="291" r:id="rId17"/>
    <p:sldId id="579" r:id="rId18"/>
    <p:sldId id="522" r:id="rId19"/>
    <p:sldId id="533" r:id="rId20"/>
    <p:sldId id="299" r:id="rId21"/>
    <p:sldId id="285" r:id="rId22"/>
    <p:sldId id="305" r:id="rId23"/>
    <p:sldId id="338" r:id="rId24"/>
    <p:sldId id="524" r:id="rId25"/>
    <p:sldId id="5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cock, Neil@DOT" initials="PN" lastIdx="1" clrIdx="0">
    <p:extLst>
      <p:ext uri="{19B8F6BF-5375-455C-9EA6-DF929625EA0E}">
        <p15:presenceInfo xmlns:p15="http://schemas.microsoft.com/office/powerpoint/2012/main" userId="S::Neil.Peacock@dot.ca.gov::64e4f3bc-d4af-45a5-832f-6fb2e77623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61410" autoAdjust="0"/>
  </p:normalViewPr>
  <p:slideViewPr>
    <p:cSldViewPr snapToGrid="0">
      <p:cViewPr varScale="1">
        <p:scale>
          <a:sx n="44" d="100"/>
          <a:sy n="44" d="100"/>
        </p:scale>
        <p:origin x="1614" y="48"/>
      </p:cViewPr>
      <p:guideLst/>
    </p:cSldViewPr>
  </p:slideViewPr>
  <p:outlineViewPr>
    <p:cViewPr>
      <p:scale>
        <a:sx n="33" d="100"/>
        <a:sy n="33" d="100"/>
      </p:scale>
      <p:origin x="0" y="-4086"/>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B997F-19BC-43B7-91FD-90EED8259D7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33125AB-C64D-4E3D-A0D5-1A9872406229}">
      <dgm:prSet custT="1"/>
      <dgm:spPr>
        <a:solidFill>
          <a:srgbClr val="002060"/>
        </a:solidFill>
      </dgm:spPr>
      <dgm:t>
        <a:bodyPr/>
        <a:lstStyle/>
        <a:p>
          <a:r>
            <a:rPr lang="en-US" sz="2400" dirty="0"/>
            <a:t>1. Local Agency sends District draft DAF &amp; draft PES</a:t>
          </a:r>
        </a:p>
      </dgm:t>
    </dgm:pt>
    <dgm:pt modelId="{6608269D-D813-4B1D-A2FA-546C4BB063E7}" type="parTrans" cxnId="{12A6D93F-B38B-492D-A3FE-30D7989B3EBE}">
      <dgm:prSet/>
      <dgm:spPr/>
      <dgm:t>
        <a:bodyPr/>
        <a:lstStyle/>
        <a:p>
          <a:endParaRPr lang="en-US"/>
        </a:p>
      </dgm:t>
    </dgm:pt>
    <dgm:pt modelId="{1441A73F-F575-4045-93F1-951A4F23B8B9}" type="sibTrans" cxnId="{12A6D93F-B38B-492D-A3FE-30D7989B3EBE}">
      <dgm:prSet/>
      <dgm:spPr>
        <a:ln>
          <a:solidFill>
            <a:schemeClr val="accent1">
              <a:lumMod val="50000"/>
              <a:alpha val="90000"/>
            </a:schemeClr>
          </a:solidFill>
        </a:ln>
      </dgm:spPr>
      <dgm:t>
        <a:bodyPr/>
        <a:lstStyle/>
        <a:p>
          <a:endParaRPr lang="en-US" dirty="0"/>
        </a:p>
      </dgm:t>
    </dgm:pt>
    <dgm:pt modelId="{F5DA56DF-304B-406D-A437-76C12B8DD321}">
      <dgm:prSet custT="1"/>
      <dgm:spPr>
        <a:solidFill>
          <a:srgbClr val="002060"/>
        </a:solidFill>
      </dgm:spPr>
      <dgm:t>
        <a:bodyPr/>
        <a:lstStyle/>
        <a:p>
          <a:r>
            <a:rPr lang="en-US" sz="2400" dirty="0"/>
            <a:t>2. District reviews draft DAF for initial eligibility</a:t>
          </a:r>
        </a:p>
      </dgm:t>
    </dgm:pt>
    <dgm:pt modelId="{9CEA9BE0-1611-4977-814F-439F659D892D}" type="parTrans" cxnId="{E58405F4-3509-4D6B-96BA-E289B86FF179}">
      <dgm:prSet/>
      <dgm:spPr/>
      <dgm:t>
        <a:bodyPr/>
        <a:lstStyle/>
        <a:p>
          <a:endParaRPr lang="en-US"/>
        </a:p>
      </dgm:t>
    </dgm:pt>
    <dgm:pt modelId="{74593737-0214-44A3-B709-AD1D35EDA72D}" type="sibTrans" cxnId="{E58405F4-3509-4D6B-96BA-E289B86FF179}">
      <dgm:prSet/>
      <dgm:spPr>
        <a:ln>
          <a:solidFill>
            <a:schemeClr val="accent1">
              <a:lumMod val="50000"/>
              <a:alpha val="90000"/>
            </a:schemeClr>
          </a:solidFill>
        </a:ln>
      </dgm:spPr>
      <dgm:t>
        <a:bodyPr/>
        <a:lstStyle/>
        <a:p>
          <a:endParaRPr lang="en-US" dirty="0"/>
        </a:p>
      </dgm:t>
    </dgm:pt>
    <dgm:pt modelId="{959D90ED-2D3A-4E66-9FC5-471BC0CC3E0D}">
      <dgm:prSet/>
      <dgm:spPr>
        <a:solidFill>
          <a:srgbClr val="002060"/>
        </a:solidFill>
      </dgm:spPr>
      <dgm:t>
        <a:bodyPr/>
        <a:lstStyle/>
        <a:p>
          <a:r>
            <a:rPr lang="en-US" dirty="0"/>
            <a:t>3. Local Agency schedules Field Review</a:t>
          </a:r>
        </a:p>
      </dgm:t>
    </dgm:pt>
    <dgm:pt modelId="{A4778A5C-AF8E-4DA1-A20E-84F982E82104}" type="parTrans" cxnId="{788C52C1-3EC3-470E-8E71-A8B1F3C34AEB}">
      <dgm:prSet/>
      <dgm:spPr/>
      <dgm:t>
        <a:bodyPr/>
        <a:lstStyle/>
        <a:p>
          <a:endParaRPr lang="en-US"/>
        </a:p>
      </dgm:t>
    </dgm:pt>
    <dgm:pt modelId="{63ECF98E-C1AD-4631-BA0B-C4CEEE9C4450}" type="sibTrans" cxnId="{788C52C1-3EC3-470E-8E71-A8B1F3C34AEB}">
      <dgm:prSet/>
      <dgm:spPr>
        <a:ln>
          <a:solidFill>
            <a:schemeClr val="accent1">
              <a:lumMod val="50000"/>
              <a:alpha val="90000"/>
            </a:schemeClr>
          </a:solidFill>
        </a:ln>
      </dgm:spPr>
      <dgm:t>
        <a:bodyPr/>
        <a:lstStyle/>
        <a:p>
          <a:endParaRPr lang="en-US" dirty="0"/>
        </a:p>
      </dgm:t>
    </dgm:pt>
    <dgm:pt modelId="{4546ADEB-3B7D-4087-B545-5FC4C857F5BF}">
      <dgm:prSet/>
      <dgm:spPr>
        <a:solidFill>
          <a:srgbClr val="002060"/>
        </a:solidFill>
      </dgm:spPr>
      <dgm:t>
        <a:bodyPr/>
        <a:lstStyle/>
        <a:p>
          <a:r>
            <a:rPr lang="en-US" dirty="0"/>
            <a:t>4. Review draft DAF &amp; draft PES at Field Review</a:t>
          </a:r>
        </a:p>
      </dgm:t>
    </dgm:pt>
    <dgm:pt modelId="{D2FF6F91-2423-470D-951B-2BA4AD1F93EE}" type="parTrans" cxnId="{BD2FF5A8-ABFC-438C-BFB1-BA94924D988A}">
      <dgm:prSet/>
      <dgm:spPr/>
      <dgm:t>
        <a:bodyPr/>
        <a:lstStyle/>
        <a:p>
          <a:endParaRPr lang="en-US"/>
        </a:p>
      </dgm:t>
    </dgm:pt>
    <dgm:pt modelId="{8D56E713-510E-48E7-A187-1024B64029FC}" type="sibTrans" cxnId="{BD2FF5A8-ABFC-438C-BFB1-BA94924D988A}">
      <dgm:prSet/>
      <dgm:spPr>
        <a:ln>
          <a:solidFill>
            <a:schemeClr val="accent1">
              <a:lumMod val="50000"/>
              <a:alpha val="90000"/>
            </a:schemeClr>
          </a:solidFill>
        </a:ln>
      </dgm:spPr>
      <dgm:t>
        <a:bodyPr/>
        <a:lstStyle/>
        <a:p>
          <a:endParaRPr lang="en-US" dirty="0"/>
        </a:p>
      </dgm:t>
    </dgm:pt>
    <dgm:pt modelId="{AC3FE2EC-E313-45D3-BC42-817A86C5FFB0}">
      <dgm:prSet custT="1"/>
      <dgm:spPr>
        <a:solidFill>
          <a:srgbClr val="002060"/>
        </a:solidFill>
      </dgm:spPr>
      <dgm:t>
        <a:bodyPr/>
        <a:lstStyle/>
        <a:p>
          <a:r>
            <a:rPr lang="en-US" sz="2600" dirty="0"/>
            <a:t>5. Make any changes during Field Review &amp; sign</a:t>
          </a:r>
        </a:p>
      </dgm:t>
    </dgm:pt>
    <dgm:pt modelId="{D5298BAB-2554-45CD-826A-2755693C8298}" type="parTrans" cxnId="{049426D0-9265-4EEA-95A9-38EFD0121305}">
      <dgm:prSet/>
      <dgm:spPr/>
      <dgm:t>
        <a:bodyPr/>
        <a:lstStyle/>
        <a:p>
          <a:endParaRPr lang="en-US"/>
        </a:p>
      </dgm:t>
    </dgm:pt>
    <dgm:pt modelId="{CCF89105-7079-4AFA-898A-93BBE2F539FE}" type="sibTrans" cxnId="{049426D0-9265-4EEA-95A9-38EFD0121305}">
      <dgm:prSet/>
      <dgm:spPr/>
      <dgm:t>
        <a:bodyPr/>
        <a:lstStyle/>
        <a:p>
          <a:endParaRPr lang="en-US"/>
        </a:p>
      </dgm:t>
    </dgm:pt>
    <dgm:pt modelId="{12DB5303-B978-42F2-AB70-1B71849605AE}">
      <dgm:prSet/>
      <dgm:spPr/>
      <dgm:t>
        <a:bodyPr/>
        <a:lstStyle/>
        <a:p>
          <a:endParaRPr lang="en-US"/>
        </a:p>
      </dgm:t>
    </dgm:pt>
    <dgm:pt modelId="{D9B5EE21-F943-4D14-801C-F78A3747EB7D}" type="parTrans" cxnId="{9E8F5144-7E4A-48C1-8B1D-826C07A968DE}">
      <dgm:prSet/>
      <dgm:spPr/>
      <dgm:t>
        <a:bodyPr/>
        <a:lstStyle/>
        <a:p>
          <a:endParaRPr lang="en-US"/>
        </a:p>
      </dgm:t>
    </dgm:pt>
    <dgm:pt modelId="{F410E72D-49FE-4B22-88DD-EC8F314C5950}" type="sibTrans" cxnId="{9E8F5144-7E4A-48C1-8B1D-826C07A968DE}">
      <dgm:prSet/>
      <dgm:spPr/>
      <dgm:t>
        <a:bodyPr/>
        <a:lstStyle/>
        <a:p>
          <a:endParaRPr lang="en-US"/>
        </a:p>
      </dgm:t>
    </dgm:pt>
    <dgm:pt modelId="{8EC8F180-8028-4FE8-B518-B9B91FFB47F3}" type="pres">
      <dgm:prSet presAssocID="{FFDB997F-19BC-43B7-91FD-90EED8259D78}" presName="outerComposite" presStyleCnt="0">
        <dgm:presLayoutVars>
          <dgm:chMax val="5"/>
          <dgm:dir/>
          <dgm:resizeHandles val="exact"/>
        </dgm:presLayoutVars>
      </dgm:prSet>
      <dgm:spPr/>
    </dgm:pt>
    <dgm:pt modelId="{F90B4928-52DD-4EF7-9616-44C5EC2DF4AF}" type="pres">
      <dgm:prSet presAssocID="{FFDB997F-19BC-43B7-91FD-90EED8259D78}" presName="dummyMaxCanvas" presStyleCnt="0">
        <dgm:presLayoutVars/>
      </dgm:prSet>
      <dgm:spPr/>
    </dgm:pt>
    <dgm:pt modelId="{230D0CFD-E4A1-4055-9B09-203717C20FD3}" type="pres">
      <dgm:prSet presAssocID="{FFDB997F-19BC-43B7-91FD-90EED8259D78}" presName="FiveNodes_1" presStyleLbl="node1" presStyleIdx="0" presStyleCnt="5" custScaleY="60792">
        <dgm:presLayoutVars>
          <dgm:bulletEnabled val="1"/>
        </dgm:presLayoutVars>
      </dgm:prSet>
      <dgm:spPr/>
    </dgm:pt>
    <dgm:pt modelId="{CA3FD9CA-A745-4708-B8E4-1883C14CDB5B}" type="pres">
      <dgm:prSet presAssocID="{FFDB997F-19BC-43B7-91FD-90EED8259D78}" presName="FiveNodes_2" presStyleLbl="node1" presStyleIdx="1" presStyleCnt="5" custScaleY="60792">
        <dgm:presLayoutVars>
          <dgm:bulletEnabled val="1"/>
        </dgm:presLayoutVars>
      </dgm:prSet>
      <dgm:spPr/>
    </dgm:pt>
    <dgm:pt modelId="{38E265DB-30CC-495C-A2EF-E8437A752028}" type="pres">
      <dgm:prSet presAssocID="{FFDB997F-19BC-43B7-91FD-90EED8259D78}" presName="FiveNodes_3" presStyleLbl="node1" presStyleIdx="2" presStyleCnt="5" custScaleY="60792">
        <dgm:presLayoutVars>
          <dgm:bulletEnabled val="1"/>
        </dgm:presLayoutVars>
      </dgm:prSet>
      <dgm:spPr/>
    </dgm:pt>
    <dgm:pt modelId="{54571527-9D0A-4DFD-A7A6-9A5302619333}" type="pres">
      <dgm:prSet presAssocID="{FFDB997F-19BC-43B7-91FD-90EED8259D78}" presName="FiveNodes_4" presStyleLbl="node1" presStyleIdx="3" presStyleCnt="5" custScaleY="60792">
        <dgm:presLayoutVars>
          <dgm:bulletEnabled val="1"/>
        </dgm:presLayoutVars>
      </dgm:prSet>
      <dgm:spPr/>
    </dgm:pt>
    <dgm:pt modelId="{BB07D2D7-3D35-4B01-9F6B-CA2E9688C98B}" type="pres">
      <dgm:prSet presAssocID="{FFDB997F-19BC-43B7-91FD-90EED8259D78}" presName="FiveNodes_5" presStyleLbl="node1" presStyleIdx="4" presStyleCnt="5" custScaleY="60792">
        <dgm:presLayoutVars>
          <dgm:bulletEnabled val="1"/>
        </dgm:presLayoutVars>
      </dgm:prSet>
      <dgm:spPr/>
    </dgm:pt>
    <dgm:pt modelId="{7D918C9D-0F44-4B02-A9F6-28CC625C883A}" type="pres">
      <dgm:prSet presAssocID="{FFDB997F-19BC-43B7-91FD-90EED8259D78}" presName="FiveConn_1-2" presStyleLbl="fgAccFollowNode1" presStyleIdx="0" presStyleCnt="4">
        <dgm:presLayoutVars>
          <dgm:bulletEnabled val="1"/>
        </dgm:presLayoutVars>
      </dgm:prSet>
      <dgm:spPr/>
    </dgm:pt>
    <dgm:pt modelId="{787823A3-41B1-44BA-89D5-627063F1E277}" type="pres">
      <dgm:prSet presAssocID="{FFDB997F-19BC-43B7-91FD-90EED8259D78}" presName="FiveConn_2-3" presStyleLbl="fgAccFollowNode1" presStyleIdx="1" presStyleCnt="4">
        <dgm:presLayoutVars>
          <dgm:bulletEnabled val="1"/>
        </dgm:presLayoutVars>
      </dgm:prSet>
      <dgm:spPr/>
    </dgm:pt>
    <dgm:pt modelId="{8E8A7F37-4E68-4BE6-8A2F-0CD5B9992081}" type="pres">
      <dgm:prSet presAssocID="{FFDB997F-19BC-43B7-91FD-90EED8259D78}" presName="FiveConn_3-4" presStyleLbl="fgAccFollowNode1" presStyleIdx="2" presStyleCnt="4">
        <dgm:presLayoutVars>
          <dgm:bulletEnabled val="1"/>
        </dgm:presLayoutVars>
      </dgm:prSet>
      <dgm:spPr/>
    </dgm:pt>
    <dgm:pt modelId="{9EBE20B9-B703-4EDD-AB7D-CA0F3E853E54}" type="pres">
      <dgm:prSet presAssocID="{FFDB997F-19BC-43B7-91FD-90EED8259D78}" presName="FiveConn_4-5" presStyleLbl="fgAccFollowNode1" presStyleIdx="3" presStyleCnt="4">
        <dgm:presLayoutVars>
          <dgm:bulletEnabled val="1"/>
        </dgm:presLayoutVars>
      </dgm:prSet>
      <dgm:spPr/>
    </dgm:pt>
    <dgm:pt modelId="{E2C9042E-B532-4924-B2BF-08D19754FC4C}" type="pres">
      <dgm:prSet presAssocID="{FFDB997F-19BC-43B7-91FD-90EED8259D78}" presName="FiveNodes_1_text" presStyleLbl="node1" presStyleIdx="4" presStyleCnt="5">
        <dgm:presLayoutVars>
          <dgm:bulletEnabled val="1"/>
        </dgm:presLayoutVars>
      </dgm:prSet>
      <dgm:spPr/>
    </dgm:pt>
    <dgm:pt modelId="{C87D17DC-B4E9-450A-9AC0-CFD5297EBDB7}" type="pres">
      <dgm:prSet presAssocID="{FFDB997F-19BC-43B7-91FD-90EED8259D78}" presName="FiveNodes_2_text" presStyleLbl="node1" presStyleIdx="4" presStyleCnt="5">
        <dgm:presLayoutVars>
          <dgm:bulletEnabled val="1"/>
        </dgm:presLayoutVars>
      </dgm:prSet>
      <dgm:spPr/>
    </dgm:pt>
    <dgm:pt modelId="{B2C956BD-1B33-4660-9917-3C1B2100C00C}" type="pres">
      <dgm:prSet presAssocID="{FFDB997F-19BC-43B7-91FD-90EED8259D78}" presName="FiveNodes_3_text" presStyleLbl="node1" presStyleIdx="4" presStyleCnt="5">
        <dgm:presLayoutVars>
          <dgm:bulletEnabled val="1"/>
        </dgm:presLayoutVars>
      </dgm:prSet>
      <dgm:spPr/>
    </dgm:pt>
    <dgm:pt modelId="{70A07808-3DCB-43B6-9982-FAC3FF2AFC15}" type="pres">
      <dgm:prSet presAssocID="{FFDB997F-19BC-43B7-91FD-90EED8259D78}" presName="FiveNodes_4_text" presStyleLbl="node1" presStyleIdx="4" presStyleCnt="5">
        <dgm:presLayoutVars>
          <dgm:bulletEnabled val="1"/>
        </dgm:presLayoutVars>
      </dgm:prSet>
      <dgm:spPr/>
    </dgm:pt>
    <dgm:pt modelId="{1B9CECFF-60A2-48D6-A079-B85266B590A7}" type="pres">
      <dgm:prSet presAssocID="{FFDB997F-19BC-43B7-91FD-90EED8259D78}" presName="FiveNodes_5_text" presStyleLbl="node1" presStyleIdx="4" presStyleCnt="5">
        <dgm:presLayoutVars>
          <dgm:bulletEnabled val="1"/>
        </dgm:presLayoutVars>
      </dgm:prSet>
      <dgm:spPr/>
    </dgm:pt>
  </dgm:ptLst>
  <dgm:cxnLst>
    <dgm:cxn modelId="{F7401E04-2DFC-4A43-BFF9-FD879098FD76}" type="presOf" srcId="{74593737-0214-44A3-B709-AD1D35EDA72D}" destId="{787823A3-41B1-44BA-89D5-627063F1E277}" srcOrd="0" destOrd="0" presId="urn:microsoft.com/office/officeart/2005/8/layout/vProcess5"/>
    <dgm:cxn modelId="{CAA2D408-D70E-4BF8-8614-B05506E03B76}" type="presOf" srcId="{E33125AB-C64D-4E3D-A0D5-1A9872406229}" destId="{230D0CFD-E4A1-4055-9B09-203717C20FD3}" srcOrd="0" destOrd="0" presId="urn:microsoft.com/office/officeart/2005/8/layout/vProcess5"/>
    <dgm:cxn modelId="{DD16591B-8B7F-4226-B4C4-FD6776D905EB}" type="presOf" srcId="{959D90ED-2D3A-4E66-9FC5-471BC0CC3E0D}" destId="{38E265DB-30CC-495C-A2EF-E8437A752028}" srcOrd="0" destOrd="0" presId="urn:microsoft.com/office/officeart/2005/8/layout/vProcess5"/>
    <dgm:cxn modelId="{A0CED81B-EA56-426B-A262-10E7E9BADE84}" type="presOf" srcId="{4546ADEB-3B7D-4087-B545-5FC4C857F5BF}" destId="{70A07808-3DCB-43B6-9982-FAC3FF2AFC15}" srcOrd="1" destOrd="0" presId="urn:microsoft.com/office/officeart/2005/8/layout/vProcess5"/>
    <dgm:cxn modelId="{CF38C437-82CA-4834-A366-07D7B7DDCF98}" type="presOf" srcId="{AC3FE2EC-E313-45D3-BC42-817A86C5FFB0}" destId="{1B9CECFF-60A2-48D6-A079-B85266B590A7}" srcOrd="1" destOrd="0" presId="urn:microsoft.com/office/officeart/2005/8/layout/vProcess5"/>
    <dgm:cxn modelId="{12A6D93F-B38B-492D-A3FE-30D7989B3EBE}" srcId="{FFDB997F-19BC-43B7-91FD-90EED8259D78}" destId="{E33125AB-C64D-4E3D-A0D5-1A9872406229}" srcOrd="0" destOrd="0" parTransId="{6608269D-D813-4B1D-A2FA-546C4BB063E7}" sibTransId="{1441A73F-F575-4045-93F1-951A4F23B8B9}"/>
    <dgm:cxn modelId="{9E8F5144-7E4A-48C1-8B1D-826C07A968DE}" srcId="{FFDB997F-19BC-43B7-91FD-90EED8259D78}" destId="{12DB5303-B978-42F2-AB70-1B71849605AE}" srcOrd="5" destOrd="0" parTransId="{D9B5EE21-F943-4D14-801C-F78A3747EB7D}" sibTransId="{F410E72D-49FE-4B22-88DD-EC8F314C5950}"/>
    <dgm:cxn modelId="{E848586A-C62A-4A3B-88A4-3EE28270938B}" type="presOf" srcId="{F5DA56DF-304B-406D-A437-76C12B8DD321}" destId="{C87D17DC-B4E9-450A-9AC0-CFD5297EBDB7}" srcOrd="1" destOrd="0" presId="urn:microsoft.com/office/officeart/2005/8/layout/vProcess5"/>
    <dgm:cxn modelId="{2EF17377-207D-4977-8371-1FE402A877C9}" type="presOf" srcId="{FFDB997F-19BC-43B7-91FD-90EED8259D78}" destId="{8EC8F180-8028-4FE8-B518-B9B91FFB47F3}" srcOrd="0" destOrd="0" presId="urn:microsoft.com/office/officeart/2005/8/layout/vProcess5"/>
    <dgm:cxn modelId="{3BA71EA0-C1E4-4E40-BD03-6BD1D31D1C92}" type="presOf" srcId="{4546ADEB-3B7D-4087-B545-5FC4C857F5BF}" destId="{54571527-9D0A-4DFD-A7A6-9A5302619333}" srcOrd="0" destOrd="0" presId="urn:microsoft.com/office/officeart/2005/8/layout/vProcess5"/>
    <dgm:cxn modelId="{C611EAA7-288A-476F-A7BB-4F2B1BFCE092}" type="presOf" srcId="{F5DA56DF-304B-406D-A437-76C12B8DD321}" destId="{CA3FD9CA-A745-4708-B8E4-1883C14CDB5B}" srcOrd="0" destOrd="0" presId="urn:microsoft.com/office/officeart/2005/8/layout/vProcess5"/>
    <dgm:cxn modelId="{BD2FF5A8-ABFC-438C-BFB1-BA94924D988A}" srcId="{FFDB997F-19BC-43B7-91FD-90EED8259D78}" destId="{4546ADEB-3B7D-4087-B545-5FC4C857F5BF}" srcOrd="3" destOrd="0" parTransId="{D2FF6F91-2423-470D-951B-2BA4AD1F93EE}" sibTransId="{8D56E713-510E-48E7-A187-1024B64029FC}"/>
    <dgm:cxn modelId="{1F264EBF-D903-4083-A1A9-4E0A101B3F5F}" type="presOf" srcId="{1441A73F-F575-4045-93F1-951A4F23B8B9}" destId="{7D918C9D-0F44-4B02-A9F6-28CC625C883A}" srcOrd="0" destOrd="0" presId="urn:microsoft.com/office/officeart/2005/8/layout/vProcess5"/>
    <dgm:cxn modelId="{45D600C0-4BEF-4627-8DDE-7D68EDB0381C}" type="presOf" srcId="{63ECF98E-C1AD-4631-BA0B-C4CEEE9C4450}" destId="{8E8A7F37-4E68-4BE6-8A2F-0CD5B9992081}" srcOrd="0" destOrd="0" presId="urn:microsoft.com/office/officeart/2005/8/layout/vProcess5"/>
    <dgm:cxn modelId="{788C52C1-3EC3-470E-8E71-A8B1F3C34AEB}" srcId="{FFDB997F-19BC-43B7-91FD-90EED8259D78}" destId="{959D90ED-2D3A-4E66-9FC5-471BC0CC3E0D}" srcOrd="2" destOrd="0" parTransId="{A4778A5C-AF8E-4DA1-A20E-84F982E82104}" sibTransId="{63ECF98E-C1AD-4631-BA0B-C4CEEE9C4450}"/>
    <dgm:cxn modelId="{4823FBC7-80CC-4E85-976E-B3FBDDA4A864}" type="presOf" srcId="{959D90ED-2D3A-4E66-9FC5-471BC0CC3E0D}" destId="{B2C956BD-1B33-4660-9917-3C1B2100C00C}" srcOrd="1" destOrd="0" presId="urn:microsoft.com/office/officeart/2005/8/layout/vProcess5"/>
    <dgm:cxn modelId="{049426D0-9265-4EEA-95A9-38EFD0121305}" srcId="{FFDB997F-19BC-43B7-91FD-90EED8259D78}" destId="{AC3FE2EC-E313-45D3-BC42-817A86C5FFB0}" srcOrd="4" destOrd="0" parTransId="{D5298BAB-2554-45CD-826A-2755693C8298}" sibTransId="{CCF89105-7079-4AFA-898A-93BBE2F539FE}"/>
    <dgm:cxn modelId="{E5CB0FDA-02D0-488F-A36E-82B43014919E}" type="presOf" srcId="{AC3FE2EC-E313-45D3-BC42-817A86C5FFB0}" destId="{BB07D2D7-3D35-4B01-9F6B-CA2E9688C98B}" srcOrd="0" destOrd="0" presId="urn:microsoft.com/office/officeart/2005/8/layout/vProcess5"/>
    <dgm:cxn modelId="{9F2F4DDD-0293-4837-9168-D6B0224B6F35}" type="presOf" srcId="{E33125AB-C64D-4E3D-A0D5-1A9872406229}" destId="{E2C9042E-B532-4924-B2BF-08D19754FC4C}" srcOrd="1" destOrd="0" presId="urn:microsoft.com/office/officeart/2005/8/layout/vProcess5"/>
    <dgm:cxn modelId="{E58405F4-3509-4D6B-96BA-E289B86FF179}" srcId="{FFDB997F-19BC-43B7-91FD-90EED8259D78}" destId="{F5DA56DF-304B-406D-A437-76C12B8DD321}" srcOrd="1" destOrd="0" parTransId="{9CEA9BE0-1611-4977-814F-439F659D892D}" sibTransId="{74593737-0214-44A3-B709-AD1D35EDA72D}"/>
    <dgm:cxn modelId="{DBB282FB-2EDE-4115-ABC3-2A3CEC789467}" type="presOf" srcId="{8D56E713-510E-48E7-A187-1024B64029FC}" destId="{9EBE20B9-B703-4EDD-AB7D-CA0F3E853E54}" srcOrd="0" destOrd="0" presId="urn:microsoft.com/office/officeart/2005/8/layout/vProcess5"/>
    <dgm:cxn modelId="{0DF1676B-A625-44AA-8796-AA84CA08C531}" type="presParOf" srcId="{8EC8F180-8028-4FE8-B518-B9B91FFB47F3}" destId="{F90B4928-52DD-4EF7-9616-44C5EC2DF4AF}" srcOrd="0" destOrd="0" presId="urn:microsoft.com/office/officeart/2005/8/layout/vProcess5"/>
    <dgm:cxn modelId="{EF7A9CDA-A7CA-4498-B41E-7FA1C2EE748B}" type="presParOf" srcId="{8EC8F180-8028-4FE8-B518-B9B91FFB47F3}" destId="{230D0CFD-E4A1-4055-9B09-203717C20FD3}" srcOrd="1" destOrd="0" presId="urn:microsoft.com/office/officeart/2005/8/layout/vProcess5"/>
    <dgm:cxn modelId="{540E073A-090C-4E1E-A1E2-52498146991D}" type="presParOf" srcId="{8EC8F180-8028-4FE8-B518-B9B91FFB47F3}" destId="{CA3FD9CA-A745-4708-B8E4-1883C14CDB5B}" srcOrd="2" destOrd="0" presId="urn:microsoft.com/office/officeart/2005/8/layout/vProcess5"/>
    <dgm:cxn modelId="{090EF729-130D-4CFE-B43F-C9E7C9F2899D}" type="presParOf" srcId="{8EC8F180-8028-4FE8-B518-B9B91FFB47F3}" destId="{38E265DB-30CC-495C-A2EF-E8437A752028}" srcOrd="3" destOrd="0" presId="urn:microsoft.com/office/officeart/2005/8/layout/vProcess5"/>
    <dgm:cxn modelId="{38318078-CEEC-4E3E-94B5-A5BBE73E60B8}" type="presParOf" srcId="{8EC8F180-8028-4FE8-B518-B9B91FFB47F3}" destId="{54571527-9D0A-4DFD-A7A6-9A5302619333}" srcOrd="4" destOrd="0" presId="urn:microsoft.com/office/officeart/2005/8/layout/vProcess5"/>
    <dgm:cxn modelId="{85DB8781-5F37-4D1D-AB34-8F40CBD26DDE}" type="presParOf" srcId="{8EC8F180-8028-4FE8-B518-B9B91FFB47F3}" destId="{BB07D2D7-3D35-4B01-9F6B-CA2E9688C98B}" srcOrd="5" destOrd="0" presId="urn:microsoft.com/office/officeart/2005/8/layout/vProcess5"/>
    <dgm:cxn modelId="{F06FF63C-47AE-4F6E-A61F-A9E95E348205}" type="presParOf" srcId="{8EC8F180-8028-4FE8-B518-B9B91FFB47F3}" destId="{7D918C9D-0F44-4B02-A9F6-28CC625C883A}" srcOrd="6" destOrd="0" presId="urn:microsoft.com/office/officeart/2005/8/layout/vProcess5"/>
    <dgm:cxn modelId="{9493CFBC-2331-43D8-BE96-799EA9A1915A}" type="presParOf" srcId="{8EC8F180-8028-4FE8-B518-B9B91FFB47F3}" destId="{787823A3-41B1-44BA-89D5-627063F1E277}" srcOrd="7" destOrd="0" presId="urn:microsoft.com/office/officeart/2005/8/layout/vProcess5"/>
    <dgm:cxn modelId="{D2220033-1688-4FBD-BA6C-808A7436C106}" type="presParOf" srcId="{8EC8F180-8028-4FE8-B518-B9B91FFB47F3}" destId="{8E8A7F37-4E68-4BE6-8A2F-0CD5B9992081}" srcOrd="8" destOrd="0" presId="urn:microsoft.com/office/officeart/2005/8/layout/vProcess5"/>
    <dgm:cxn modelId="{740C637E-27FA-4C18-8BA5-4C0EC34936F2}" type="presParOf" srcId="{8EC8F180-8028-4FE8-B518-B9B91FFB47F3}" destId="{9EBE20B9-B703-4EDD-AB7D-CA0F3E853E54}" srcOrd="9" destOrd="0" presId="urn:microsoft.com/office/officeart/2005/8/layout/vProcess5"/>
    <dgm:cxn modelId="{44F74E52-7FA2-4561-9BE6-9276DBF16C2F}" type="presParOf" srcId="{8EC8F180-8028-4FE8-B518-B9B91FFB47F3}" destId="{E2C9042E-B532-4924-B2BF-08D19754FC4C}" srcOrd="10" destOrd="0" presId="urn:microsoft.com/office/officeart/2005/8/layout/vProcess5"/>
    <dgm:cxn modelId="{A763E2F2-AEEC-41E8-AA35-4CC16B315615}" type="presParOf" srcId="{8EC8F180-8028-4FE8-B518-B9B91FFB47F3}" destId="{C87D17DC-B4E9-450A-9AC0-CFD5297EBDB7}" srcOrd="11" destOrd="0" presId="urn:microsoft.com/office/officeart/2005/8/layout/vProcess5"/>
    <dgm:cxn modelId="{F874159E-02B1-49DC-8DB3-CF6795A33886}" type="presParOf" srcId="{8EC8F180-8028-4FE8-B518-B9B91FFB47F3}" destId="{B2C956BD-1B33-4660-9917-3C1B2100C00C}" srcOrd="12" destOrd="0" presId="urn:microsoft.com/office/officeart/2005/8/layout/vProcess5"/>
    <dgm:cxn modelId="{099DB4A4-3A78-48C0-96FA-1BAE4E48C4CB}" type="presParOf" srcId="{8EC8F180-8028-4FE8-B518-B9B91FFB47F3}" destId="{70A07808-3DCB-43B6-9982-FAC3FF2AFC15}" srcOrd="13" destOrd="0" presId="urn:microsoft.com/office/officeart/2005/8/layout/vProcess5"/>
    <dgm:cxn modelId="{7BDA1408-B6E9-4D0B-AA23-6EA8DDE090E4}" type="presParOf" srcId="{8EC8F180-8028-4FE8-B518-B9B91FFB47F3}" destId="{1B9CECFF-60A2-48D6-A079-B85266B590A7}"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D0CFD-E4A1-4055-9B09-203717C20FD3}">
      <dsp:nvSpPr>
        <dsp:cNvPr id="0" name=""/>
        <dsp:cNvSpPr/>
      </dsp:nvSpPr>
      <dsp:spPr>
        <a:xfrm>
          <a:off x="0" y="205727"/>
          <a:ext cx="7927166" cy="637961"/>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Local Agency sends District draft DAF &amp; draft PES</a:t>
          </a:r>
        </a:p>
      </dsp:txBody>
      <dsp:txXfrm>
        <a:off x="18685" y="224412"/>
        <a:ext cx="6696084" cy="600591"/>
      </dsp:txXfrm>
    </dsp:sp>
    <dsp:sp modelId="{CA3FD9CA-A745-4708-B8E4-1883C14CDB5B}">
      <dsp:nvSpPr>
        <dsp:cNvPr id="0" name=""/>
        <dsp:cNvSpPr/>
      </dsp:nvSpPr>
      <dsp:spPr>
        <a:xfrm>
          <a:off x="591963" y="1400896"/>
          <a:ext cx="7927166" cy="637961"/>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 District reviews draft DAF for initial eligibility</a:t>
          </a:r>
        </a:p>
      </dsp:txBody>
      <dsp:txXfrm>
        <a:off x="610648" y="1419581"/>
        <a:ext cx="6615711" cy="600591"/>
      </dsp:txXfrm>
    </dsp:sp>
    <dsp:sp modelId="{38E265DB-30CC-495C-A2EF-E8437A752028}">
      <dsp:nvSpPr>
        <dsp:cNvPr id="0" name=""/>
        <dsp:cNvSpPr/>
      </dsp:nvSpPr>
      <dsp:spPr>
        <a:xfrm>
          <a:off x="1183927" y="2596066"/>
          <a:ext cx="7927166" cy="637961"/>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3. Local Agency schedules Field Review</a:t>
          </a:r>
        </a:p>
      </dsp:txBody>
      <dsp:txXfrm>
        <a:off x="1202612" y="2614751"/>
        <a:ext cx="6615711" cy="600591"/>
      </dsp:txXfrm>
    </dsp:sp>
    <dsp:sp modelId="{54571527-9D0A-4DFD-A7A6-9A5302619333}">
      <dsp:nvSpPr>
        <dsp:cNvPr id="0" name=""/>
        <dsp:cNvSpPr/>
      </dsp:nvSpPr>
      <dsp:spPr>
        <a:xfrm>
          <a:off x="1775891" y="3791235"/>
          <a:ext cx="7927166" cy="637961"/>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 Review draft DAF &amp; draft PES at Field Review</a:t>
          </a:r>
        </a:p>
      </dsp:txBody>
      <dsp:txXfrm>
        <a:off x="1794576" y="3809920"/>
        <a:ext cx="6615711" cy="600591"/>
      </dsp:txXfrm>
    </dsp:sp>
    <dsp:sp modelId="{BB07D2D7-3D35-4B01-9F6B-CA2E9688C98B}">
      <dsp:nvSpPr>
        <dsp:cNvPr id="0" name=""/>
        <dsp:cNvSpPr/>
      </dsp:nvSpPr>
      <dsp:spPr>
        <a:xfrm>
          <a:off x="2367854" y="4986404"/>
          <a:ext cx="7927166" cy="637961"/>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5. Make any changes during Field Review &amp; sign</a:t>
          </a:r>
        </a:p>
      </dsp:txBody>
      <dsp:txXfrm>
        <a:off x="2386539" y="5005089"/>
        <a:ext cx="6615711" cy="600591"/>
      </dsp:txXfrm>
    </dsp:sp>
    <dsp:sp modelId="{7D918C9D-0F44-4B02-A9F6-28CC625C883A}">
      <dsp:nvSpPr>
        <dsp:cNvPr id="0" name=""/>
        <dsp:cNvSpPr/>
      </dsp:nvSpPr>
      <dsp:spPr>
        <a:xfrm>
          <a:off x="7245045" y="766657"/>
          <a:ext cx="682120" cy="68212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7398522" y="766657"/>
        <a:ext cx="375166" cy="513295"/>
      </dsp:txXfrm>
    </dsp:sp>
    <dsp:sp modelId="{787823A3-41B1-44BA-89D5-627063F1E277}">
      <dsp:nvSpPr>
        <dsp:cNvPr id="0" name=""/>
        <dsp:cNvSpPr/>
      </dsp:nvSpPr>
      <dsp:spPr>
        <a:xfrm>
          <a:off x="7837008" y="1961826"/>
          <a:ext cx="682120" cy="68212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7990485" y="1961826"/>
        <a:ext cx="375166" cy="513295"/>
      </dsp:txXfrm>
    </dsp:sp>
    <dsp:sp modelId="{8E8A7F37-4E68-4BE6-8A2F-0CD5B9992081}">
      <dsp:nvSpPr>
        <dsp:cNvPr id="0" name=""/>
        <dsp:cNvSpPr/>
      </dsp:nvSpPr>
      <dsp:spPr>
        <a:xfrm>
          <a:off x="8428972" y="3139505"/>
          <a:ext cx="682120" cy="68212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8582449" y="3139505"/>
        <a:ext cx="375166" cy="513295"/>
      </dsp:txXfrm>
    </dsp:sp>
    <dsp:sp modelId="{9EBE20B9-B703-4EDD-AB7D-CA0F3E853E54}">
      <dsp:nvSpPr>
        <dsp:cNvPr id="0" name=""/>
        <dsp:cNvSpPr/>
      </dsp:nvSpPr>
      <dsp:spPr>
        <a:xfrm>
          <a:off x="9020936" y="4346335"/>
          <a:ext cx="682120" cy="68212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74413" y="4346335"/>
        <a:ext cx="375166" cy="51329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A5931-E50A-45CE-B3E6-A09CB182F27E}"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62A36-08F4-4D14-BD29-20F812FF9B68}" type="slidenum">
              <a:rPr lang="en-US" smtClean="0"/>
              <a:t>‹#›</a:t>
            </a:fld>
            <a:endParaRPr lang="en-US"/>
          </a:p>
        </p:txBody>
      </p:sp>
    </p:spTree>
    <p:extLst>
      <p:ext uri="{BB962C8B-B14F-4D97-AF65-F5344CB8AC3E}">
        <p14:creationId xmlns:p14="http://schemas.microsoft.com/office/powerpoint/2010/main" val="52885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Good afternoon everyone,</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t>The </a:t>
            </a:r>
            <a:r>
              <a:rPr lang="en-US" b="1" dirty="0"/>
              <a:t>first type</a:t>
            </a:r>
            <a:r>
              <a:rPr lang="en-US" dirty="0"/>
              <a:t>, </a:t>
            </a:r>
            <a:r>
              <a:rPr lang="en-US" b="1" i="1" dirty="0"/>
              <a:t>Emergency Opening </a:t>
            </a:r>
            <a:r>
              <a:rPr lang="en-US" b="1" i="0" dirty="0"/>
              <a:t>(EO) </a:t>
            </a:r>
            <a:r>
              <a:rPr lang="en-US" b="0" i="0" dirty="0"/>
              <a:t>projects,</a:t>
            </a:r>
            <a:r>
              <a:rPr lang="en-US" dirty="0"/>
              <a:t> occur whenever there is a disaster and the road is damaged and unable to support traffic. </a:t>
            </a:r>
            <a:r>
              <a:rPr lang="en-US" b="1" dirty="0"/>
              <a:t>and </a:t>
            </a:r>
            <a:r>
              <a:rPr lang="en-US" dirty="0"/>
              <a:t>the project is covered under an Emergency declared </a:t>
            </a:r>
            <a:r>
              <a:rPr lang="en-US" b="1" dirty="0"/>
              <a:t>Proclamation </a:t>
            </a:r>
            <a:r>
              <a:rPr lang="en-US" dirty="0"/>
              <a:t>by the Governor.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a:t>
            </a:r>
            <a:r>
              <a:rPr lang="en-US" b="1" dirty="0"/>
              <a:t>second type, Permanent Restoration (PR) </a:t>
            </a:r>
            <a:r>
              <a:rPr lang="en-US" dirty="0"/>
              <a:t>projects, occur when there are slope restoration  and other road improvements and the projects are </a:t>
            </a:r>
            <a:r>
              <a:rPr lang="en-US" b="1" u="sng" dirty="0"/>
              <a:t>not declared </a:t>
            </a:r>
            <a:r>
              <a:rPr lang="en-US" dirty="0"/>
              <a:t>an Emergency by the Governor.  (These projects are processed as a “normal” oversight project. </a:t>
            </a:r>
          </a:p>
          <a:p>
            <a:endParaRPr lang="en-US" dirty="0"/>
          </a:p>
          <a:p>
            <a:pPr marL="171450" indent="-171450">
              <a:buFont typeface="Arial" panose="020B0604020202020204" pitchFamily="34" charset="0"/>
              <a:buChar char="•"/>
            </a:pPr>
            <a:r>
              <a:rPr lang="en-US" dirty="0"/>
              <a:t>The </a:t>
            </a:r>
            <a:r>
              <a:rPr lang="en-US" b="1" dirty="0"/>
              <a:t>third type of project, Permanent Restoration work completed under the Emergency Opening</a:t>
            </a:r>
            <a:r>
              <a:rPr lang="en-US" dirty="0"/>
              <a:t>, are projects which include Permanent Restoration work with an Emergency Opening project and the proposed restoration is done </a:t>
            </a:r>
            <a:r>
              <a:rPr lang="en-US" b="1" u="sng" dirty="0"/>
              <a:t>within the existing right-of-way</a:t>
            </a:r>
            <a:r>
              <a:rPr lang="en-US" b="1" u="none" dirty="0"/>
              <a:t>. </a:t>
            </a:r>
            <a:r>
              <a:rPr lang="en-US" b="0" u="none" dirty="0"/>
              <a:t>These type of projects must meet very specific criteria in order to qualify as an Permanent Restoration project under Emergency Opening project.</a:t>
            </a:r>
            <a:endParaRPr lang="en-US" b="1" u="none"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624245-7F2F-478D-BC62-BB3A8FA947A9}" type="slidenum">
              <a:rPr lang="en-US" smtClean="0"/>
              <a:t>1</a:t>
            </a:fld>
            <a:endParaRPr lang="en-US" dirty="0"/>
          </a:p>
        </p:txBody>
      </p:sp>
    </p:spTree>
    <p:extLst>
      <p:ext uri="{BB962C8B-B14F-4D97-AF65-F5344CB8AC3E}">
        <p14:creationId xmlns:p14="http://schemas.microsoft.com/office/powerpoint/2010/main" val="329548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a:buFont typeface="Arial" panose="020B0604020202020204" pitchFamily="34" charset="0"/>
              <a:buChar char="•"/>
            </a:pPr>
            <a:r>
              <a:rPr lang="en-US" dirty="0"/>
              <a:t>Caltrans Environmental Staff </a:t>
            </a:r>
            <a:r>
              <a:rPr lang="en-US" b="1" dirty="0"/>
              <a:t>should be invited </a:t>
            </a:r>
            <a:r>
              <a:rPr lang="en-US" dirty="0"/>
              <a:t>to attend the </a:t>
            </a:r>
            <a:r>
              <a:rPr lang="en-US" b="1" dirty="0"/>
              <a:t>Initial Field Review </a:t>
            </a:r>
            <a:r>
              <a:rPr lang="en-US" dirty="0"/>
              <a:t>of the Emergency Repair Site. However, sometimes this is difficult to achieve because Emergency Opening work is done quickly.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b="1" dirty="0"/>
              <a:t>Remember</a:t>
            </a:r>
            <a:r>
              <a:rPr lang="en-US" dirty="0"/>
              <a:t> to contact your District Local Assistance Engineer (DLAE) to find out who your Local Assistance Environmental Point of Contact is and what information they will l need to begin the NEPA process. </a:t>
            </a:r>
          </a:p>
          <a:p>
            <a:pPr marL="457200" lvl="1" indent="0">
              <a:buFont typeface="Arial" panose="020B0604020202020204" pitchFamily="34" charset="0"/>
              <a:buNone/>
            </a:pPr>
            <a:r>
              <a:rPr lang="en-US" dirty="0"/>
              <a:t>It is also it is important to have a signed Damage Assessment Form (DAF) but it is not required for the Emergency Opening work to begin.  (However, it is important to see a signed Damage Assessment Form (DAF) before putting substantial time in a project that may not be approved by Federal Highway Administration (FHWA).</a:t>
            </a:r>
          </a:p>
        </p:txBody>
      </p:sp>
      <p:sp>
        <p:nvSpPr>
          <p:cNvPr id="4" name="Slide Number Placeholder 3"/>
          <p:cNvSpPr>
            <a:spLocks noGrp="1"/>
          </p:cNvSpPr>
          <p:nvPr>
            <p:ph type="sldNum" sz="quarter" idx="5"/>
          </p:nvPr>
        </p:nvSpPr>
        <p:spPr/>
        <p:txBody>
          <a:bodyPr/>
          <a:lstStyle/>
          <a:p>
            <a:fld id="{FB624245-7F2F-478D-BC62-BB3A8FA947A9}" type="slidenum">
              <a:rPr lang="en-US" smtClean="0"/>
              <a:t>10</a:t>
            </a:fld>
            <a:endParaRPr lang="en-US"/>
          </a:p>
        </p:txBody>
      </p:sp>
    </p:spTree>
    <p:extLst>
      <p:ext uri="{BB962C8B-B14F-4D97-AF65-F5344CB8AC3E}">
        <p14:creationId xmlns:p14="http://schemas.microsoft.com/office/powerpoint/2010/main" val="137817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link shows example of a completed Initial Damage Estimate (IDE) form for Emergency Opening Work.  This Initial Damage Estimate form there are photos which show County, Route, and Post Miles where the work will occur. This is a good source of information to get idea of location and resource involved for early resource agency coordination. Use your IDE spreadsheet to talk to environmental resource agencies early in the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form is currently being updated and can be found here Link: </a:t>
            </a:r>
            <a:r>
              <a:rPr lang="en-US" b="1" i="1" dirty="0"/>
              <a:t>https://dot.ca.gov/Caltrans-near-me/district-1/d1-programs/d1-local-assistance</a:t>
            </a:r>
            <a:r>
              <a:rPr lang="en-US" b="0" i="1" dirty="0"/>
              <a:t>)</a:t>
            </a:r>
            <a:r>
              <a:rPr lang="en-US" dirty="0"/>
              <a:t>. https://dot.ca.gov/programs/local-assistance/fed-and-state-programs/emergency-relief-program/forms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DAF process is: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1). Locals prepare IED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2).Locals sends Draft DAF and Emergency form to District--</a:t>
            </a:r>
            <a:r>
              <a:rPr lang="en-US" dirty="0">
                <a:sym typeface="Wingdings" panose="05000000000000000000" pitchFamily="2" charset="2"/>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2). District reviews (DAF) for ER eligibility (Note: All Damage has to reach $700,000 in order to be Emergency Relief Eligible). The DAF serves as ER application and defines Scope, Cost, and any justification for Betterments.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3). District and Local Agency do a </a:t>
            </a:r>
            <a:r>
              <a:rPr lang="en-US" b="1" dirty="0">
                <a:sym typeface="Wingdings" panose="05000000000000000000" pitchFamily="2" charset="2"/>
              </a:rPr>
              <a:t>Field Review of Eligible sites</a:t>
            </a:r>
            <a:r>
              <a:rPr lang="en-US" dirty="0">
                <a:sym typeface="Wingdings" panose="05000000000000000000" pitchFamily="2" charset="2"/>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4). DAF Package Approval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Lupe-Create process line of the above 4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Lupe-Emphasis on including Environmental Planner in Field Reviews! (District 4, 7, 5, 8, &amp; 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  </a:t>
            </a:r>
          </a:p>
          <a:p>
            <a:endParaRPr lang="en-US" dirty="0"/>
          </a:p>
          <a:p>
            <a:r>
              <a:rPr lang="en-US" i="1" dirty="0"/>
              <a:t>(Note to Lupe-make sure you include link to file: </a:t>
            </a:r>
            <a:r>
              <a:rPr lang="en-US" i="1" dirty="0" err="1"/>
              <a:t>Prepare</a:t>
            </a:r>
            <a:r>
              <a:rPr lang="en-US" i="1" dirty="0" err="1">
                <a:sym typeface="Wingdings" panose="05000000000000000000" pitchFamily="2" charset="2"/>
              </a:rPr>
              <a:t></a:t>
            </a:r>
            <a:r>
              <a:rPr lang="en-US" i="1" dirty="0" err="1"/>
              <a:t>ER</a:t>
            </a:r>
            <a:r>
              <a:rPr lang="en-US" i="1" dirty="0"/>
              <a:t> LINKS\Handouts for EO Presentation\Damage Assessment Form.pdf)  </a:t>
            </a:r>
            <a:r>
              <a:rPr lang="en-US" b="1" i="1" dirty="0"/>
              <a:t>also, mark slides that have access only to on-ramp. This would be more for internal staff training.</a:t>
            </a:r>
            <a:endParaRPr lang="en-US" i="1" dirty="0"/>
          </a:p>
          <a:p>
            <a:endParaRPr lang="en-US" i="1" dirty="0"/>
          </a:p>
          <a:p>
            <a:r>
              <a:rPr lang="en-US" dirty="0"/>
              <a:t>(Next Slide)</a:t>
            </a:r>
          </a:p>
        </p:txBody>
      </p:sp>
      <p:sp>
        <p:nvSpPr>
          <p:cNvPr id="4" name="Slide Number Placeholder 3"/>
          <p:cNvSpPr>
            <a:spLocks noGrp="1"/>
          </p:cNvSpPr>
          <p:nvPr>
            <p:ph type="sldNum" sz="quarter" idx="5"/>
          </p:nvPr>
        </p:nvSpPr>
        <p:spPr/>
        <p:txBody>
          <a:bodyPr/>
          <a:lstStyle/>
          <a:p>
            <a:fld id="{FB624245-7F2F-478D-BC62-BB3A8FA947A9}" type="slidenum">
              <a:rPr lang="en-US" smtClean="0"/>
              <a:t>12</a:t>
            </a:fld>
            <a:endParaRPr lang="en-US"/>
          </a:p>
        </p:txBody>
      </p:sp>
    </p:spTree>
    <p:extLst>
      <p:ext uri="{BB962C8B-B14F-4D97-AF65-F5344CB8AC3E}">
        <p14:creationId xmlns:p14="http://schemas.microsoft.com/office/powerpoint/2010/main" val="198529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some notable differences between Emergency Opening projects and regular NEPA projects:</a:t>
            </a:r>
          </a:p>
          <a:p>
            <a:r>
              <a:rPr lang="en-US" b="1" dirty="0"/>
              <a:t>For Emergency Opening projects</a:t>
            </a:r>
            <a:r>
              <a:rPr lang="en-US" dirty="0"/>
              <a:t>:</a:t>
            </a:r>
          </a:p>
          <a:p>
            <a:pPr marL="176336" indent="-176336">
              <a:buFont typeface="Arial" panose="020B0604020202020204" pitchFamily="34" charset="0"/>
              <a:buChar char="•"/>
            </a:pPr>
            <a:r>
              <a:rPr lang="en-US" dirty="0"/>
              <a:t>A Field review is not always possible. The priority is to open the roadway. </a:t>
            </a:r>
          </a:p>
          <a:p>
            <a:pPr marL="176336" indent="-176336">
              <a:buFont typeface="Arial" panose="020B0604020202020204" pitchFamily="34" charset="0"/>
              <a:buChar char="•"/>
            </a:pPr>
            <a:r>
              <a:rPr lang="en-US" dirty="0"/>
              <a:t>No PES form is required. (PAUSE) Emergency relief projects are not required to be listed in the Federal State Transportation Implementation Plan/ Federal Transportation Improvement Plan (FSTIP/FTIP) like other local assistance projects.</a:t>
            </a:r>
          </a:p>
          <a:p>
            <a:pPr marL="176336" indent="-176336">
              <a:buFont typeface="Arial" panose="020B0604020202020204" pitchFamily="34" charset="0"/>
              <a:buChar char="•"/>
            </a:pPr>
            <a:r>
              <a:rPr lang="en-US" dirty="0"/>
              <a:t>Because the project is an Emergency Opening project, expedited reviews are expected from all agencies involved. </a:t>
            </a:r>
          </a:p>
          <a:p>
            <a:pPr marL="176336" indent="-176336">
              <a:buFont typeface="Arial" panose="020B0604020202020204" pitchFamily="34" charset="0"/>
              <a:buChar char="•"/>
            </a:pPr>
            <a:r>
              <a:rPr lang="en-US" dirty="0"/>
              <a:t>And project construction may begin immediately without permits.</a:t>
            </a:r>
          </a:p>
          <a:p>
            <a:r>
              <a:rPr lang="en-US" b="1" i="1" dirty="0"/>
              <a:t>Unlike the Emergency Opening projects</a:t>
            </a:r>
            <a:r>
              <a:rPr lang="en-US" dirty="0"/>
              <a:t>, the Permanent Restoration Projects:</a:t>
            </a:r>
          </a:p>
          <a:p>
            <a:pPr marL="176336" indent="-176336">
              <a:buFont typeface="Arial" panose="020B0604020202020204" pitchFamily="34" charset="0"/>
              <a:buChar char="•"/>
            </a:pPr>
            <a:r>
              <a:rPr lang="en-US" dirty="0"/>
              <a:t>Conduct field reviews with Caltrans DLA staff and local agencies.</a:t>
            </a:r>
          </a:p>
          <a:p>
            <a:pPr marL="176336" indent="-176336">
              <a:buFont typeface="Arial" panose="020B0604020202020204" pitchFamily="34" charset="0"/>
              <a:buChar char="•"/>
            </a:pPr>
            <a:r>
              <a:rPr lang="en-US" dirty="0"/>
              <a:t>A Preliminary Environmental Study (PES) form is required.</a:t>
            </a:r>
          </a:p>
          <a:p>
            <a:pPr marL="176336" indent="-176336">
              <a:buFont typeface="Arial" panose="020B0604020202020204" pitchFamily="34" charset="0"/>
              <a:buChar char="•"/>
            </a:pPr>
            <a:r>
              <a:rPr lang="en-US" dirty="0"/>
              <a:t>No expedited reviews from the jurisdictional agencies is required, and</a:t>
            </a:r>
          </a:p>
          <a:p>
            <a:pPr marL="176336" indent="-176336">
              <a:buFont typeface="Arial" panose="020B0604020202020204" pitchFamily="34" charset="0"/>
              <a:buChar char="•"/>
            </a:pPr>
            <a:r>
              <a:rPr lang="en-US" dirty="0"/>
              <a:t>Project construction </a:t>
            </a:r>
            <a:r>
              <a:rPr lang="en-US" b="1" dirty="0"/>
              <a:t>should not </a:t>
            </a:r>
            <a:r>
              <a:rPr lang="en-US" dirty="0"/>
              <a:t>proceed before permits have been obtained.</a:t>
            </a:r>
          </a:p>
          <a:p>
            <a:pPr defTabSz="940460">
              <a:defRPr/>
            </a:pPr>
            <a:r>
              <a:rPr lang="en-US" dirty="0">
                <a:latin typeface="Arial" panose="020B0604020202020204" pitchFamily="34" charset="0"/>
                <a:cs typeface="Arial" panose="020B0604020202020204" pitchFamily="34" charset="0"/>
              </a:rPr>
              <a:t>(So you can see, there are some key differences between Emergency Opening projects compared to the regular NEPA (Permanent Restoration projects).</a:t>
            </a:r>
          </a:p>
          <a:p>
            <a:pPr defTabSz="940460">
              <a:defRPr/>
            </a:pPr>
            <a:r>
              <a:rPr lang="en-US" dirty="0">
                <a:latin typeface="Arial" panose="020B0604020202020204" pitchFamily="34" charset="0"/>
                <a:cs typeface="Arial" panose="020B0604020202020204" pitchFamily="34" charset="0"/>
              </a:rPr>
              <a:t> </a:t>
            </a:r>
          </a:p>
          <a:p>
            <a:pPr defTabSz="940460">
              <a:defRPr/>
            </a:pPr>
            <a:r>
              <a:rPr lang="en-US" dirty="0">
                <a:latin typeface="Arial" panose="020B0604020202020204" pitchFamily="34" charset="0"/>
                <a:cs typeface="Arial" panose="020B0604020202020204" pitchFamily="34" charset="0"/>
              </a:rPr>
              <a:t>(Next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624245-7F2F-478D-BC62-BB3A8FA947A9}" type="slidenum">
              <a:rPr lang="en-US" smtClean="0"/>
              <a:t>15</a:t>
            </a:fld>
            <a:endParaRPr lang="en-US" dirty="0"/>
          </a:p>
        </p:txBody>
      </p:sp>
    </p:spTree>
    <p:extLst>
      <p:ext uri="{BB962C8B-B14F-4D97-AF65-F5344CB8AC3E}">
        <p14:creationId xmlns:p14="http://schemas.microsoft.com/office/powerpoint/2010/main" val="20184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you can see, NEPA plays an important role in the Permanent Restoration phase of a project.</a:t>
            </a:r>
          </a:p>
          <a:p>
            <a:pPr marL="176336" indent="-176336">
              <a:buFont typeface="Arial" panose="020B0604020202020204" pitchFamily="34" charset="0"/>
              <a:buChar char="•"/>
            </a:pPr>
            <a:r>
              <a:rPr lang="en-US" dirty="0"/>
              <a:t>Final design work (</a:t>
            </a:r>
            <a:r>
              <a:rPr lang="en-US" dirty="0" err="1"/>
              <a:t>a.k.a</a:t>
            </a:r>
            <a:r>
              <a:rPr lang="en-US" dirty="0"/>
              <a:t> Plans, Specs &amp; Estimate) can not begin until NEPA is completed.</a:t>
            </a:r>
          </a:p>
          <a:p>
            <a:pPr marL="176336" indent="-176336">
              <a:buFont typeface="Arial" panose="020B0604020202020204" pitchFamily="34" charset="0"/>
              <a:buChar char="•"/>
            </a:pPr>
            <a:r>
              <a:rPr lang="en-US" dirty="0"/>
              <a:t>Right of Way work must not begin until NEPA is completed and Local Agency has Authorization to proceed with permanent repairs, right-of-way and (E76) Authorization.</a:t>
            </a:r>
          </a:p>
          <a:p>
            <a:pPr marL="176336" indent="-176336">
              <a:buFont typeface="Arial" panose="020B0604020202020204" pitchFamily="34" charset="0"/>
              <a:buChar char="•"/>
            </a:pPr>
            <a:r>
              <a:rPr lang="en-US" dirty="0"/>
              <a:t>Construction work must not begin until the NEPA document AND Right of Way CERTIFICATION ARE COMPLETED and Local Agency has Authorization to proceed with Permanent Restoration Construction.</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24245-7F2F-478D-BC62-BB3A8FA947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57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recommended field review procedures steps:</a:t>
            </a:r>
          </a:p>
          <a:p>
            <a:pPr marL="176336" indent="-176336">
              <a:buFont typeface="Arial" panose="020B0604020202020204" pitchFamily="34" charset="0"/>
              <a:buChar char="•"/>
            </a:pPr>
            <a:r>
              <a:rPr lang="en-US" dirty="0"/>
              <a:t>In the First step, the local agency sends the District a draft Damage Assessment Form (DAF) and the draft Preliminary Environmental Study (PES) form to the District Local Assistance Engineer (DLAE).</a:t>
            </a:r>
          </a:p>
          <a:p>
            <a:pPr marL="176336" indent="-176336">
              <a:buFont typeface="Arial" panose="020B0604020202020204" pitchFamily="34" charset="0"/>
              <a:buChar char="•"/>
            </a:pPr>
            <a:r>
              <a:rPr lang="en-US" dirty="0"/>
              <a:t>In the Second step, the District Local Assistance Engineer (DLAE) reviews the draft DAF for initial funding eligibility.</a:t>
            </a:r>
          </a:p>
          <a:p>
            <a:pPr marL="176336" indent="-176336">
              <a:buFont typeface="Arial" panose="020B0604020202020204" pitchFamily="34" charset="0"/>
              <a:buChar char="•"/>
            </a:pPr>
            <a:r>
              <a:rPr lang="en-US" dirty="0"/>
              <a:t>In the Third step, the Local Agency schedules a Field Review. Invitees include: </a:t>
            </a:r>
          </a:p>
          <a:p>
            <a:pPr marL="457200" lvl="1" indent="0">
              <a:buFont typeface="Arial" panose="020B0604020202020204" pitchFamily="34" charset="0"/>
              <a:buNone/>
            </a:pPr>
            <a:r>
              <a:rPr lang="en-US" dirty="0"/>
              <a:t>District Local Assistance Engineer and District Local Assistance Environmental Staff; (Pause) Depending on the project impacts, the invited Environmental Specialists could include:  a Biologist, an Architectural Historian, an Archeologist or a Hazardous Waste Specialist.</a:t>
            </a:r>
          </a:p>
          <a:p>
            <a:pPr marL="176336" indent="-176336">
              <a:buFont typeface="Arial" panose="020B0604020202020204" pitchFamily="34" charset="0"/>
              <a:buChar char="•"/>
            </a:pPr>
            <a:r>
              <a:rPr lang="en-US" dirty="0"/>
              <a:t>The Fourth step, Local Agency and Caltrans District staff would review the draft Damage Assessment Form &amp; draft Preliminary Environmental Study form at the Field Review site and; </a:t>
            </a:r>
          </a:p>
          <a:p>
            <a:pPr marL="176336" indent="-176336">
              <a:buFont typeface="Arial" panose="020B0604020202020204" pitchFamily="34" charset="0"/>
              <a:buChar char="•"/>
            </a:pPr>
            <a:r>
              <a:rPr lang="en-US" dirty="0"/>
              <a:t>The Fifth step, would be to revise, if needed, during the Field Review before signing the DAF &amp; PES. (It is very important to have consistent project description with the Damage Assessment Form and the Preliminary Environmental Study).</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CHECK WITH BOB-</a:t>
            </a:r>
            <a:r>
              <a:rPr lang="en-US" dirty="0"/>
              <a:t>(Note: this slides states that a draft DAF must be submitted with the PES. Bob confirmed that it’s not necessary (E.O. work would already be done most likely).</a:t>
            </a:r>
          </a:p>
          <a:p>
            <a:pPr marL="0" indent="0">
              <a:buFont typeface="Arial" panose="020B0604020202020204" pitchFamily="34" charset="0"/>
              <a:buNone/>
            </a:pPr>
            <a:endParaRPr lang="en-US" dirty="0"/>
          </a:p>
          <a:p>
            <a:r>
              <a:rPr lang="en-US" dirty="0"/>
              <a:t>(Next Slide)</a:t>
            </a:r>
          </a:p>
          <a:p>
            <a:pPr marL="705345" lvl="1" indent="-235115">
              <a:buFont typeface="+mj-lt"/>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88FE26-D357-4B02-8F10-D5DCA7DF9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799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Before I begin to discuss </a:t>
            </a:r>
            <a:r>
              <a:rPr lang="en-US" b="1" i="1" dirty="0"/>
              <a:t>Permanent Restoration Under the Emergency Opening </a:t>
            </a:r>
            <a:r>
              <a:rPr lang="en-US" b="0" dirty="0"/>
              <a:t>Project, I want to mention to you of </a:t>
            </a:r>
            <a:r>
              <a:rPr lang="en-US" b="1" dirty="0"/>
              <a:t>two</a:t>
            </a:r>
            <a:r>
              <a:rPr lang="en-US" b="0" dirty="0"/>
              <a:t> letters from the Federal Highway Administration’s California Division office. </a:t>
            </a:r>
            <a:r>
              <a:rPr lang="en-US" dirty="0"/>
              <a:t>In order to accelerate restoration efforts, the Federal Highway Administration (FHWA) granted statewide </a:t>
            </a:r>
            <a:r>
              <a:rPr lang="en-US" b="1" i="1" dirty="0"/>
              <a:t>approval</a:t>
            </a:r>
            <a:r>
              <a:rPr lang="en-US" dirty="0"/>
              <a:t> of permanent repairs that are most practical if completed using Caltrans’ EO procedures to restore federal aid highway facilities.</a:t>
            </a:r>
          </a:p>
          <a:p>
            <a:pPr marL="705345" lvl="1" indent="-235115">
              <a:buFont typeface="Arial" panose="020B0604020202020204" pitchFamily="34" charset="0"/>
              <a:buChar char="•"/>
            </a:pPr>
            <a:r>
              <a:rPr lang="en-US" dirty="0"/>
              <a:t>For the </a:t>
            </a:r>
            <a:r>
              <a:rPr lang="en-US" b="1" dirty="0"/>
              <a:t>March 14, 2017 </a:t>
            </a:r>
            <a:r>
              <a:rPr lang="en-US" dirty="0"/>
              <a:t>letter, the approval applies to projects resulting from Disaster Events CA 17-1 and CA 17-2 and it’s applicability is </a:t>
            </a:r>
            <a:r>
              <a:rPr lang="en-US" b="1" i="1" dirty="0"/>
              <a:t>retroactive to December 9, 2016 and January 3, 2017</a:t>
            </a:r>
            <a:r>
              <a:rPr lang="en-US" dirty="0"/>
              <a:t>. (Other disasters are not covered under this statewide approval).</a:t>
            </a:r>
          </a:p>
          <a:p>
            <a:pPr marL="0" lvl="0" indent="0">
              <a:buFont typeface="Arial" panose="020B0604020202020204" pitchFamily="34" charset="0"/>
              <a:buNone/>
            </a:pPr>
            <a:r>
              <a:rPr lang="en-US" b="0" dirty="0"/>
              <a:t>In the </a:t>
            </a:r>
            <a:r>
              <a:rPr lang="en-US" b="1" dirty="0"/>
              <a:t>February 18, 2018 </a:t>
            </a:r>
            <a:r>
              <a:rPr lang="en-US" b="0" dirty="0"/>
              <a:t>letter, t</a:t>
            </a:r>
            <a:r>
              <a:rPr lang="en-US" dirty="0"/>
              <a:t>he approval applies to projects resulting from FHWA acknowledged disaster events, and it’s </a:t>
            </a:r>
            <a:r>
              <a:rPr lang="en-US" u="sng" dirty="0"/>
              <a:t>applicability</a:t>
            </a:r>
            <a:r>
              <a:rPr lang="en-US" dirty="0"/>
              <a:t> is retroactive to </a:t>
            </a:r>
            <a:r>
              <a:rPr lang="en-US" b="1" i="1" dirty="0"/>
              <a:t>February 7,</a:t>
            </a:r>
            <a:r>
              <a:rPr lang="en-US" dirty="0"/>
              <a:t> </a:t>
            </a:r>
            <a:r>
              <a:rPr lang="en-US" b="1" i="1" dirty="0"/>
              <a:t>2017.</a:t>
            </a:r>
          </a:p>
          <a:p>
            <a:pPr marL="718376" lvl="1" indent="-235115">
              <a:buFont typeface="Arial" panose="020B0604020202020204" pitchFamily="34" charset="0"/>
              <a:buChar char="•"/>
            </a:pPr>
            <a:r>
              <a:rPr lang="en-US" dirty="0"/>
              <a:t>Emergency Relief projects meeting the requirements outlined in these letters are authorized to proceed with the necessary permanent repairs in accordance with Caltrans’ EO procedures. </a:t>
            </a:r>
          </a:p>
          <a:p>
            <a:pPr marL="718376" marR="0" lvl="1" indent="-2351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Permanent repairs </a:t>
            </a:r>
            <a:r>
              <a:rPr lang="en-US" b="1" dirty="0"/>
              <a:t>not meeting the conditions </a:t>
            </a:r>
            <a:r>
              <a:rPr lang="en-US" dirty="0"/>
              <a:t>of these letters must proceed with the regular Permanent Restoration (PR) procedures established by Caltrans and supported by the ER Manual. Those projects will require a Damage Assessment Form signed by Federal Highway Administration </a:t>
            </a:r>
            <a:r>
              <a:rPr lang="en-US" b="1" dirty="0"/>
              <a:t>before</a:t>
            </a:r>
            <a:r>
              <a:rPr lang="en-US" dirty="0"/>
              <a:t> </a:t>
            </a:r>
            <a:r>
              <a:rPr lang="en-US" b="1" u="sng" dirty="0"/>
              <a:t>any</a:t>
            </a:r>
            <a:r>
              <a:rPr lang="en-US" dirty="0"/>
              <a:t> construction begins. </a:t>
            </a:r>
          </a:p>
          <a:p>
            <a:pPr marL="940461" lvl="2"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two letters have specific criteria that must be met.</a:t>
            </a:r>
          </a:p>
          <a:p>
            <a:endParaRPr lang="en-US" dirty="0"/>
          </a:p>
        </p:txBody>
      </p:sp>
      <p:sp>
        <p:nvSpPr>
          <p:cNvPr id="4" name="Slide Number Placeholder 3"/>
          <p:cNvSpPr>
            <a:spLocks noGrp="1"/>
          </p:cNvSpPr>
          <p:nvPr>
            <p:ph type="sldNum" sz="quarter" idx="5"/>
          </p:nvPr>
        </p:nvSpPr>
        <p:spPr/>
        <p:txBody>
          <a:bodyPr/>
          <a:lstStyle/>
          <a:p>
            <a:fld id="{FB624245-7F2F-478D-BC62-BB3A8FA947A9}" type="slidenum">
              <a:rPr lang="en-US" smtClean="0"/>
              <a:t>19</a:t>
            </a:fld>
            <a:endParaRPr lang="en-US"/>
          </a:p>
        </p:txBody>
      </p:sp>
    </p:spTree>
    <p:extLst>
      <p:ext uri="{BB962C8B-B14F-4D97-AF65-F5344CB8AC3E}">
        <p14:creationId xmlns:p14="http://schemas.microsoft.com/office/powerpoint/2010/main" val="3197968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Per the letters, the Local agencies are granted conditional Approval from Federal Highway Administration. </a:t>
            </a:r>
          </a:p>
          <a:p>
            <a:pPr marL="470231" lvl="1" indent="0">
              <a:buFont typeface="Arial" panose="020B0604020202020204" pitchFamily="34" charset="0"/>
              <a:buNone/>
            </a:pPr>
            <a:r>
              <a:rPr lang="en-US" dirty="0"/>
              <a:t>Ideally the local agency should include their Permanent Restoration under Emergency Opening procedures certification </a:t>
            </a:r>
            <a:r>
              <a:rPr lang="en-US" b="1" dirty="0"/>
              <a:t>with </a:t>
            </a:r>
            <a:r>
              <a:rPr lang="en-US" dirty="0"/>
              <a:t>their DAF form, however, sometimes it takes longer for them to get their certification in; this is ok, as long as they eventually get Federal Highway Administration’s agreement that the local agency's project fits the pre-conditions for using Permanent Restoration under Emergency Opening procedures.</a:t>
            </a:r>
          </a:p>
          <a:p>
            <a:pPr marL="189367" lvl="0" indent="-176336">
              <a:buFont typeface="Arial" panose="020B0604020202020204" pitchFamily="34" charset="0"/>
              <a:buChar char="•"/>
            </a:pPr>
            <a:r>
              <a:rPr lang="en-US" dirty="0"/>
              <a:t>This is a very high risk exception to the procedure (PR under EO).</a:t>
            </a:r>
          </a:p>
          <a:p>
            <a:pPr marL="176336" indent="-176336">
              <a:buFont typeface="Arial" panose="020B0604020202020204" pitchFamily="34" charset="0"/>
              <a:buChar char="•"/>
            </a:pPr>
            <a:r>
              <a:rPr lang="en-US" dirty="0"/>
              <a:t>The Letters allows Permanent Restoration work to proceed prior to NEPA Document Completion, Right of Way Certification and Authorization. </a:t>
            </a:r>
          </a:p>
          <a:p>
            <a:pPr marL="176336" indent="-176336">
              <a:buFont typeface="Arial" panose="020B0604020202020204" pitchFamily="34" charset="0"/>
              <a:buChar char="•"/>
            </a:pPr>
            <a:r>
              <a:rPr lang="en-US" dirty="0"/>
              <a:t>Before Permanent Restoration work begins, the Local agency contacts Caltrans Environmental to discuss Permanent Restoration Work.</a:t>
            </a:r>
            <a:endParaRPr lang="en-US" sz="1100" dirty="0"/>
          </a:p>
          <a:p>
            <a:pPr marL="176336" indent="-176336">
              <a:buFont typeface="Arial" panose="020B0604020202020204" pitchFamily="34" charset="0"/>
              <a:buChar char="•"/>
            </a:pPr>
            <a:r>
              <a:rPr lang="en-US" dirty="0"/>
              <a:t>Caltrans Local Assistance Environmental works with the District Local Assistance Engineer (DLAE) to confirm that PR work can begin prior to NEPA approval. </a:t>
            </a:r>
          </a:p>
          <a:p>
            <a:pPr marL="457200" lvl="1" indent="0">
              <a:buFont typeface="Arial" panose="020B0604020202020204" pitchFamily="34" charset="0"/>
              <a:buNone/>
            </a:pPr>
            <a:r>
              <a:rPr lang="en-US" dirty="0"/>
              <a:t>Caltrans Local Assistance Environmental determines if there are additional </a:t>
            </a:r>
            <a:r>
              <a:rPr lang="en-US" b="1" dirty="0"/>
              <a:t>avoidance, minimization </a:t>
            </a:r>
            <a:r>
              <a:rPr lang="en-US" dirty="0"/>
              <a:t>and or </a:t>
            </a:r>
            <a:r>
              <a:rPr lang="en-US" b="1" dirty="0"/>
              <a:t>mitigation measures </a:t>
            </a:r>
            <a:r>
              <a:rPr lang="en-US" dirty="0"/>
              <a:t>that need to be implemented during the EO work.</a:t>
            </a:r>
            <a:endParaRPr lang="en-US" sz="11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B624245-7F2F-478D-BC62-BB3A8FA947A9}" type="slidenum">
              <a:rPr lang="en-US" smtClean="0"/>
              <a:t>20</a:t>
            </a:fld>
            <a:endParaRPr lang="en-US"/>
          </a:p>
        </p:txBody>
      </p:sp>
    </p:spTree>
    <p:extLst>
      <p:ext uri="{BB962C8B-B14F-4D97-AF65-F5344CB8AC3E}">
        <p14:creationId xmlns:p14="http://schemas.microsoft.com/office/powerpoint/2010/main" val="80721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a:t>According to the letters, </a:t>
            </a:r>
          </a:p>
          <a:p>
            <a:pPr marL="171450" indent="-171450" defTabSz="940460">
              <a:buFont typeface="Arial" panose="020B0604020202020204" pitchFamily="34" charset="0"/>
              <a:buChar char="•"/>
              <a:defRPr/>
            </a:pPr>
            <a:r>
              <a:rPr lang="en-US" dirty="0"/>
              <a:t>The permanent repairs </a:t>
            </a:r>
            <a:r>
              <a:rPr lang="en-US" b="1" u="sng" dirty="0"/>
              <a:t>must occur within the existing right-of-way</a:t>
            </a:r>
            <a:r>
              <a:rPr lang="en-US" b="1" u="none" dirty="0"/>
              <a:t> </a:t>
            </a:r>
            <a:r>
              <a:rPr lang="en-US" b="1" i="1" dirty="0">
                <a:solidFill>
                  <a:srgbClr val="FF0000"/>
                </a:solidFill>
              </a:rPr>
              <a:t>and</a:t>
            </a:r>
            <a:r>
              <a:rPr lang="en-US" dirty="0"/>
              <a:t> either of the following two conditions must also be met:</a:t>
            </a:r>
          </a:p>
          <a:p>
            <a:endParaRPr lang="en-US" dirty="0"/>
          </a:p>
          <a:p>
            <a:pPr marL="171450" lvl="0" indent="-171450">
              <a:buFont typeface="Arial" panose="020B0604020202020204" pitchFamily="34" charset="0"/>
              <a:buChar char="•"/>
            </a:pPr>
            <a:r>
              <a:rPr lang="en-US" dirty="0"/>
              <a:t>First, immediate completion of Permanent Repairs is the </a:t>
            </a:r>
            <a:r>
              <a:rPr lang="en-US" b="1" dirty="0"/>
              <a:t>most economical option </a:t>
            </a:r>
            <a:r>
              <a:rPr lang="en-US" dirty="0"/>
              <a:t>to restore essential Traffic.</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Second, Permanent Repairs are the Only Practical Alternative to </a:t>
            </a:r>
            <a:r>
              <a:rPr lang="en-US" b="1" dirty="0"/>
              <a:t>restore essential traffic </a:t>
            </a:r>
            <a:r>
              <a:rPr lang="en-US" dirty="0"/>
              <a:t>when a Detour that can safely accommodate essential traffic does not exist.</a:t>
            </a:r>
          </a:p>
          <a:p>
            <a:pPr marL="0" indent="0">
              <a:buFont typeface="+mj-lt"/>
              <a:buNone/>
            </a:pPr>
            <a:endParaRPr lang="en-US" dirty="0"/>
          </a:p>
          <a:p>
            <a:pPr marL="0" indent="0">
              <a:buFont typeface="+mj-lt"/>
              <a:buNone/>
            </a:pPr>
            <a:r>
              <a:rPr lang="en-US"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24245-7F2F-478D-BC62-BB3A8FA947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128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valuable resource links to help you do your job by saving you time looking up information. </a:t>
            </a:r>
          </a:p>
          <a:p>
            <a:endParaRPr lang="en-US" dirty="0"/>
          </a:p>
          <a:p>
            <a:r>
              <a:rPr lang="en-US"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24245-7F2F-478D-BC62-BB3A8FA947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960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S</a:t>
            </a:r>
            <a:r>
              <a:rPr lang="en-US" b="0" dirty="0"/>
              <a:t>o as you begin processing your next Emergency Opening project, please remember that Caltrans has Local Assistance Environmental staff in each District that are assigned to assist you.</a:t>
            </a:r>
          </a:p>
          <a:p>
            <a:endParaRPr lang="en-US" b="0" dirty="0"/>
          </a:p>
          <a:p>
            <a:r>
              <a:rPr lang="en-US" b="0" dirty="0"/>
              <a:t>Shown here are the Senior Environmental Planners for each District and their contact information. </a:t>
            </a:r>
          </a:p>
          <a:p>
            <a:endParaRPr lang="en-US" b="0" dirty="0"/>
          </a:p>
          <a:p>
            <a:r>
              <a:rPr lang="en-US" b="0" dirty="0"/>
              <a:t>(Next Slide)</a:t>
            </a:r>
          </a:p>
        </p:txBody>
      </p:sp>
      <p:sp>
        <p:nvSpPr>
          <p:cNvPr id="4" name="Slide Number Placeholder 3"/>
          <p:cNvSpPr>
            <a:spLocks noGrp="1"/>
          </p:cNvSpPr>
          <p:nvPr>
            <p:ph type="sldNum" sz="quarter" idx="5"/>
          </p:nvPr>
        </p:nvSpPr>
        <p:spPr/>
        <p:txBody>
          <a:bodyPr/>
          <a:lstStyle/>
          <a:p>
            <a:fld id="{C208AB1A-1597-42D5-B98B-4461ABCCFE26}" type="slidenum">
              <a:rPr lang="en-US" smtClean="0"/>
              <a:t>23</a:t>
            </a:fld>
            <a:endParaRPr lang="en-US"/>
          </a:p>
        </p:txBody>
      </p:sp>
    </p:spTree>
    <p:extLst>
      <p:ext uri="{BB962C8B-B14F-4D97-AF65-F5344CB8AC3E}">
        <p14:creationId xmlns:p14="http://schemas.microsoft.com/office/powerpoint/2010/main" val="162753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b="1" dirty="0"/>
              <a:t>Second, </a:t>
            </a:r>
          </a:p>
          <a:p>
            <a:pPr marL="171450" indent="-171450" defTabSz="940460">
              <a:buFont typeface="Arial" panose="020B0604020202020204" pitchFamily="34" charset="0"/>
              <a:buChar char="•"/>
              <a:defRPr/>
            </a:pPr>
            <a:r>
              <a:rPr lang="en-US" dirty="0"/>
              <a:t>Emergency Opening projects to restore Essential Travel, Minimize the extent of Damage, or Protect the remaining facilities are normally classified as </a:t>
            </a:r>
          </a:p>
          <a:p>
            <a:pPr marL="171450" indent="-171450" defTabSz="940460">
              <a:buFont typeface="Arial" panose="020B0604020202020204" pitchFamily="34" charset="0"/>
              <a:buChar char="•"/>
              <a:defRPr/>
            </a:pPr>
            <a:r>
              <a:rPr lang="en-US" b="1" dirty="0"/>
              <a:t>Categorical Exclusions (CE) </a:t>
            </a:r>
            <a:r>
              <a:rPr lang="en-US" dirty="0"/>
              <a:t>under </a:t>
            </a:r>
            <a:r>
              <a:rPr lang="en-US" b="1" dirty="0"/>
              <a:t>23 CFR 771.117 (c)(9). </a:t>
            </a:r>
          </a:p>
          <a:p>
            <a:pPr marL="457200" lvl="1" indent="0" defTabSz="940460">
              <a:buFont typeface="Arial" panose="020B0604020202020204" pitchFamily="34" charset="0"/>
              <a:buNone/>
              <a:defRPr/>
            </a:pPr>
            <a:r>
              <a:rPr lang="en-US" b="1" dirty="0"/>
              <a:t>(Pause) When selecting (c)9 please make should you distinguish between (c)9(</a:t>
            </a:r>
            <a:r>
              <a:rPr lang="en-US" b="1" dirty="0" err="1"/>
              <a:t>i</a:t>
            </a:r>
            <a:r>
              <a:rPr lang="en-US" b="1" dirty="0"/>
              <a:t>) or (c)9(ii) on the Categorical Exemption/Categorical Exclusion (CE/CE) form and include a copy of the Emergency Proclamation in the project file. </a:t>
            </a:r>
            <a:r>
              <a:rPr lang="en-US" b="0" dirty="0"/>
              <a:t> (Pause) If the proposed environmental document for an Emergency Opening is an Environmental Assessment, then you should contact your District Local Assistance Engineer and District Local Assistance Environmental Senior to discuss further. </a:t>
            </a:r>
          </a:p>
          <a:p>
            <a:pPr defTabSz="940460">
              <a:defRPr/>
            </a:pPr>
            <a:endParaRPr lang="en-US" b="0" dirty="0"/>
          </a:p>
          <a:p>
            <a:pPr defTabSz="940460">
              <a:defRPr/>
            </a:pPr>
            <a:r>
              <a:rPr lang="en-US" b="0" dirty="0"/>
              <a:t>(Next Slide)</a:t>
            </a:r>
          </a:p>
          <a:p>
            <a:pPr defTabSz="940460">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24245-7F2F-478D-BC62-BB3A8FA947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3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for more information about our programs here in the Headquarters Division of Local Assistance, please don’t hesitate to contact us. </a:t>
            </a:r>
          </a:p>
          <a:p>
            <a:endParaRPr lang="en-US" b="0" dirty="0"/>
          </a:p>
          <a:p>
            <a:r>
              <a:rPr lang="en-US" b="0" dirty="0"/>
              <a:t>The Office of Environmental Compliance and Outreach has a wealth of guidance, templates, and tools available to assist you, as well as several environmental policy and </a:t>
            </a:r>
            <a:r>
              <a:rPr lang="en-US" dirty="0"/>
              <a:t>training coordinators that partner with the Districts to develop training.</a:t>
            </a:r>
          </a:p>
        </p:txBody>
      </p:sp>
      <p:sp>
        <p:nvSpPr>
          <p:cNvPr id="4" name="Slide Number Placeholder 3"/>
          <p:cNvSpPr>
            <a:spLocks noGrp="1"/>
          </p:cNvSpPr>
          <p:nvPr>
            <p:ph type="sldNum" sz="quarter" idx="5"/>
          </p:nvPr>
        </p:nvSpPr>
        <p:spPr/>
        <p:txBody>
          <a:bodyPr/>
          <a:lstStyle/>
          <a:p>
            <a:fld id="{C208AB1A-1597-42D5-B98B-4461ABCCFE26}" type="slidenum">
              <a:rPr lang="en-US" smtClean="0"/>
              <a:t>24</a:t>
            </a:fld>
            <a:endParaRPr lang="en-US"/>
          </a:p>
        </p:txBody>
      </p:sp>
    </p:spTree>
    <p:extLst>
      <p:ext uri="{BB962C8B-B14F-4D97-AF65-F5344CB8AC3E}">
        <p14:creationId xmlns:p14="http://schemas.microsoft.com/office/powerpoint/2010/main" val="310072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a:buFont typeface="Arial" panose="020B0604020202020204" pitchFamily="34" charset="0"/>
              <a:buChar char="•"/>
            </a:pPr>
            <a:r>
              <a:rPr lang="en-US" b="1" dirty="0"/>
              <a:t>During disasters</a:t>
            </a:r>
            <a:r>
              <a:rPr lang="en-US" dirty="0"/>
              <a:t>, State and Local Transportation Agencies are </a:t>
            </a:r>
            <a:r>
              <a:rPr lang="en-US" b="1" dirty="0"/>
              <a:t>empowered to begin </a:t>
            </a:r>
            <a:r>
              <a:rPr lang="en-US" dirty="0"/>
              <a:t>Emergency Opening repairs </a:t>
            </a:r>
            <a:r>
              <a:rPr lang="en-US" b="1" dirty="0"/>
              <a:t>immediately. </a:t>
            </a:r>
          </a:p>
          <a:p>
            <a:pPr marL="176336" indent="-176336" defTabSz="940460">
              <a:buFont typeface="Arial" panose="020B0604020202020204" pitchFamily="34" charset="0"/>
              <a:buChar char="•"/>
              <a:defRPr/>
            </a:pPr>
            <a:r>
              <a:rPr lang="en-US" dirty="0"/>
              <a:t>Local agencies are expected to begin work on, </a:t>
            </a:r>
            <a:r>
              <a:rPr lang="en-US" b="1" u="sng" dirty="0"/>
              <a:t>and complete</a:t>
            </a:r>
            <a:r>
              <a:rPr lang="en-US" dirty="0"/>
              <a:t>, the Emergency Opening, NEPA/CEQA process </a:t>
            </a:r>
            <a:r>
              <a:rPr lang="en-US" b="1" dirty="0"/>
              <a:t>concurrently</a:t>
            </a:r>
            <a:r>
              <a:rPr lang="en-US" dirty="0"/>
              <a:t> with the Emergency Opening construction work.</a:t>
            </a:r>
          </a:p>
          <a:p>
            <a:pPr marL="457200" lvl="1" indent="0">
              <a:buFont typeface="Arial" panose="020B0604020202020204" pitchFamily="34" charset="0"/>
              <a:buNone/>
            </a:pPr>
            <a:r>
              <a:rPr lang="en-US" dirty="0"/>
              <a:t>This is a very critical time because of the Resource Agencies coordination efforts. Each resource agency has certain time periods that must be met during the Emergency Opening work. (I will discuss these critical time periods later).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Repeat – sometimes work begins before the DAF is received because they have to deal with the emergency first</a:t>
            </a:r>
          </a:p>
          <a:p>
            <a:pPr marL="0" indent="0">
              <a:buFont typeface="Arial" panose="020B0604020202020204" pitchFamily="34" charset="0"/>
              <a:buNone/>
            </a:pPr>
            <a:r>
              <a:rPr lang="en-US"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24245-7F2F-478D-BC62-BB3A8FA947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55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b="1" dirty="0"/>
              <a:t>NEPA APPROVAL</a:t>
            </a:r>
            <a:r>
              <a:rPr lang="en-US" dirty="0"/>
              <a:t> is required (</a:t>
            </a:r>
            <a:r>
              <a:rPr lang="en-US" u="sng" dirty="0"/>
              <a:t>DURING</a:t>
            </a:r>
            <a:r>
              <a:rPr lang="en-US" dirty="0"/>
              <a:t> OR </a:t>
            </a:r>
            <a:r>
              <a:rPr lang="en-US" u="sng" dirty="0"/>
              <a:t>SHORTLY AFTER WORK </a:t>
            </a:r>
            <a:r>
              <a:rPr lang="en-US" dirty="0"/>
              <a:t>IS COMPLETED). (Pause).</a:t>
            </a:r>
          </a:p>
          <a:p>
            <a:pPr defTabSz="940460">
              <a:defRPr/>
            </a:pPr>
            <a:r>
              <a:rPr lang="en-US" dirty="0"/>
              <a:t>So if:</a:t>
            </a:r>
          </a:p>
          <a:p>
            <a:pPr marL="176336" indent="-176336" defTabSz="940460">
              <a:buFont typeface="Arial" panose="020B0604020202020204" pitchFamily="34" charset="0"/>
              <a:buChar char="•"/>
              <a:defRPr/>
            </a:pPr>
            <a:r>
              <a:rPr lang="en-US" dirty="0"/>
              <a:t>The Emergency repairs will require work in an area with </a:t>
            </a:r>
            <a:r>
              <a:rPr lang="en-US" b="1" dirty="0"/>
              <a:t>sensitive species </a:t>
            </a:r>
            <a:r>
              <a:rPr lang="en-US" dirty="0"/>
              <a:t>or </a:t>
            </a:r>
            <a:r>
              <a:rPr lang="en-US" b="1" dirty="0"/>
              <a:t>habitat, </a:t>
            </a:r>
            <a:r>
              <a:rPr lang="en-US" b="0" dirty="0"/>
              <a:t>work may begin </a:t>
            </a:r>
            <a:r>
              <a:rPr lang="en-US" b="1" u="sng" dirty="0"/>
              <a:t>without</a:t>
            </a:r>
            <a:r>
              <a:rPr lang="en-US" b="1" dirty="0"/>
              <a:t> obtaining permits </a:t>
            </a:r>
            <a:r>
              <a:rPr lang="en-US" b="0" dirty="0"/>
              <a:t>and approvals from the applicable resource agencies. (This is the only time you will hear this, starting work without permits because it is an Emergency Opening project).</a:t>
            </a:r>
          </a:p>
          <a:p>
            <a:pPr marL="176336" indent="-176336" defTabSz="940460">
              <a:buFont typeface="Arial" panose="020B0604020202020204" pitchFamily="34" charset="0"/>
              <a:buChar char="•"/>
              <a:defRPr/>
            </a:pPr>
            <a:r>
              <a:rPr lang="en-US" b="1" dirty="0"/>
              <a:t>However, </a:t>
            </a:r>
            <a:r>
              <a:rPr lang="en-US" b="0" dirty="0"/>
              <a:t>consultation and coordination with the resource agencies must begin </a:t>
            </a:r>
            <a:r>
              <a:rPr lang="en-US" b="1" dirty="0"/>
              <a:t>either </a:t>
            </a:r>
            <a:r>
              <a:rPr lang="en-US" b="0" dirty="0"/>
              <a:t>simultaneously with the Emergency Opening work or as soon as practicable after the emergency is under control. </a:t>
            </a:r>
          </a:p>
          <a:p>
            <a:pPr marL="470231" lvl="1" indent="0" defTabSz="940460">
              <a:buFont typeface="Arial" panose="020B0604020202020204" pitchFamily="34" charset="0"/>
              <a:buNone/>
              <a:defRPr/>
            </a:pPr>
            <a:r>
              <a:rPr lang="en-US" b="0" dirty="0"/>
              <a:t>In the event consultation with the US Fish and Wildlife Service or the National Marine Fisheries Service results in the need for mitigation, the </a:t>
            </a:r>
            <a:r>
              <a:rPr lang="en-US" b="1" dirty="0"/>
              <a:t>mitigation features are eligible for funding </a:t>
            </a:r>
            <a:r>
              <a:rPr lang="en-US" b="0" dirty="0"/>
              <a:t>and are not considered Betterments for the purpose of the Emergency Relief Program. </a:t>
            </a:r>
          </a:p>
          <a:p>
            <a:pPr marL="470231" lvl="1" indent="0" defTabSz="940460">
              <a:buFont typeface="Arial" panose="020B0604020202020204" pitchFamily="34" charset="0"/>
              <a:buNone/>
              <a:defRPr/>
            </a:pPr>
            <a:r>
              <a:rPr lang="en-US" b="0" dirty="0"/>
              <a:t>The question often comes up, which mitigation measures are reimbursable? </a:t>
            </a:r>
            <a:r>
              <a:rPr lang="en-US" b="1" u="sng" dirty="0"/>
              <a:t>All mitigation measures </a:t>
            </a:r>
            <a:r>
              <a:rPr lang="en-US" b="0" dirty="0"/>
              <a:t>in the EO phase are reimbursable.</a:t>
            </a:r>
          </a:p>
          <a:p>
            <a:pPr marL="176336" indent="-176336" defTabSz="940460">
              <a:buFont typeface="Arial" panose="020B0604020202020204" pitchFamily="34" charset="0"/>
              <a:buChar char="•"/>
              <a:defRPr/>
            </a:pPr>
            <a:endParaRPr lang="en-US" b="0" dirty="0"/>
          </a:p>
          <a:p>
            <a:pPr marL="0" indent="0" defTabSz="940460">
              <a:buFont typeface="Arial" panose="020B0604020202020204" pitchFamily="34" charset="0"/>
              <a:buNone/>
              <a:defRPr/>
            </a:pPr>
            <a:r>
              <a:rPr lang="en-US" b="0" dirty="0"/>
              <a:t>(Next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24245-7F2F-478D-BC62-BB3A8FA947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86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a:buFont typeface="Arial" panose="020B0604020202020204" pitchFamily="34" charset="0"/>
              <a:buChar char="•"/>
            </a:pPr>
            <a:r>
              <a:rPr lang="en-US" dirty="0"/>
              <a:t>Caltrans Environmental Staff </a:t>
            </a:r>
            <a:r>
              <a:rPr lang="en-US" b="1" dirty="0"/>
              <a:t>should be invited </a:t>
            </a:r>
            <a:r>
              <a:rPr lang="en-US" dirty="0"/>
              <a:t>to attend the </a:t>
            </a:r>
            <a:r>
              <a:rPr lang="en-US" b="1" dirty="0"/>
              <a:t>Initial Field Review </a:t>
            </a:r>
            <a:r>
              <a:rPr lang="en-US" dirty="0"/>
              <a:t>of the Emergency Repair Site. However, sometimes this is difficult to achieve because Emergency Opening work is done quickly. </a:t>
            </a:r>
          </a:p>
          <a:p>
            <a:pPr marL="176336" indent="-176336">
              <a:buFont typeface="Arial" panose="020B0604020202020204" pitchFamily="34" charset="0"/>
              <a:buChar char="•"/>
            </a:pPr>
            <a:endParaRPr lang="en-US" dirty="0"/>
          </a:p>
          <a:p>
            <a:pPr marL="176336" indent="-176336">
              <a:buFont typeface="Arial" panose="020B0604020202020204" pitchFamily="34" charset="0"/>
              <a:buChar char="•"/>
            </a:pPr>
            <a:r>
              <a:rPr lang="en-US" b="1" dirty="0"/>
              <a:t>Remember</a:t>
            </a:r>
            <a:r>
              <a:rPr lang="en-US" dirty="0"/>
              <a:t> to contact your District Local Assistance Engineer (DLAE) to find out who your Local Assistance Environmental Point of Contact is and what information they will l need to begin the NEPA process. </a:t>
            </a:r>
          </a:p>
          <a:p>
            <a:pPr marL="457200" lvl="1" indent="0">
              <a:buFont typeface="Arial" panose="020B0604020202020204" pitchFamily="34" charset="0"/>
              <a:buNone/>
            </a:pPr>
            <a:r>
              <a:rPr lang="en-US" dirty="0"/>
              <a:t>It is also it is important to have a signed Damage Assessment Form (DAF) but it is not required for the Emergency Opening work to begin.  (However, it is important to see a signed Damage Assessment Form (DAF) before putting substantial time in a project that may not be approved by Federal Highway Administration (FHWA).</a:t>
            </a:r>
          </a:p>
        </p:txBody>
      </p:sp>
      <p:sp>
        <p:nvSpPr>
          <p:cNvPr id="4" name="Slide Number Placeholder 3"/>
          <p:cNvSpPr>
            <a:spLocks noGrp="1"/>
          </p:cNvSpPr>
          <p:nvPr>
            <p:ph type="sldNum" sz="quarter" idx="5"/>
          </p:nvPr>
        </p:nvSpPr>
        <p:spPr/>
        <p:txBody>
          <a:bodyPr/>
          <a:lstStyle/>
          <a:p>
            <a:fld id="{FB624245-7F2F-478D-BC62-BB3A8FA947A9}" type="slidenum">
              <a:rPr lang="en-US" smtClean="0"/>
              <a:t>5</a:t>
            </a:fld>
            <a:endParaRPr lang="en-US"/>
          </a:p>
        </p:txBody>
      </p:sp>
    </p:spTree>
    <p:extLst>
      <p:ext uri="{BB962C8B-B14F-4D97-AF65-F5344CB8AC3E}">
        <p14:creationId xmlns:p14="http://schemas.microsoft.com/office/powerpoint/2010/main" val="84922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take photos of the road closure?</a:t>
            </a:r>
          </a:p>
          <a:p>
            <a:r>
              <a:rPr lang="en-US" dirty="0"/>
              <a:t>Taking photos of the area </a:t>
            </a:r>
            <a:r>
              <a:rPr lang="en-US" b="1" u="sng" dirty="0"/>
              <a:t>before </a:t>
            </a:r>
            <a:r>
              <a:rPr lang="en-US" dirty="0"/>
              <a:t>performing any work is very important because:</a:t>
            </a:r>
          </a:p>
          <a:p>
            <a:pPr marL="176336" indent="-176336">
              <a:buFont typeface="Arial" panose="020B0604020202020204" pitchFamily="34" charset="0"/>
              <a:buChar char="•"/>
            </a:pPr>
            <a:r>
              <a:rPr lang="en-US" dirty="0"/>
              <a:t>The photos are </a:t>
            </a:r>
            <a:r>
              <a:rPr lang="en-US" b="1" dirty="0"/>
              <a:t>required </a:t>
            </a:r>
            <a:r>
              <a:rPr lang="en-US" dirty="0"/>
              <a:t>for Emergency Relief Eligibility (PAUSE) (you need proof of pre Emergency Opening work and Post Emergency Opening work);</a:t>
            </a:r>
          </a:p>
          <a:p>
            <a:pPr marL="176336" indent="-176336">
              <a:buFont typeface="Arial" panose="020B0604020202020204" pitchFamily="34" charset="0"/>
              <a:buChar char="•"/>
            </a:pPr>
            <a:r>
              <a:rPr lang="en-US" dirty="0"/>
              <a:t>The photos are </a:t>
            </a:r>
            <a:r>
              <a:rPr lang="en-US" b="1" dirty="0"/>
              <a:t>useful</a:t>
            </a:r>
            <a:r>
              <a:rPr lang="en-US" dirty="0"/>
              <a:t> during the early consultation and coordination efforts with the resource agencies. (The photos are especially useful if there will be mitigation involved during the early consultation efforts with the resource agencies);</a:t>
            </a:r>
          </a:p>
          <a:p>
            <a:pPr marL="176336" indent="-176336">
              <a:buFont typeface="Arial" panose="020B0604020202020204" pitchFamily="34" charset="0"/>
              <a:buChar char="•"/>
            </a:pPr>
            <a:r>
              <a:rPr lang="en-US" dirty="0"/>
              <a:t>and </a:t>
            </a:r>
            <a:r>
              <a:rPr lang="en-US" b="1" dirty="0"/>
              <a:t>Most importantly</a:t>
            </a:r>
            <a:r>
              <a:rPr lang="en-US" dirty="0"/>
              <a:t>, they are </a:t>
            </a:r>
            <a:r>
              <a:rPr lang="en-US" b="1" dirty="0"/>
              <a:t>REQUIRED </a:t>
            </a:r>
            <a:r>
              <a:rPr lang="en-US" dirty="0"/>
              <a:t>for the administrative record.</a:t>
            </a:r>
          </a:p>
          <a:p>
            <a:endParaRPr lang="en-US" dirty="0"/>
          </a:p>
          <a:p>
            <a:r>
              <a:rPr lang="en-US" b="1" dirty="0"/>
              <a:t>Best Practices-</a:t>
            </a:r>
            <a:r>
              <a:rPr lang="en-US" dirty="0"/>
              <a:t> Good idea of keeping record regular assessment of your Transportation system so that you will have photos of what facility looked liked before Disaster for your documentation in justifying your Emergency Relief request of funds from the Federal Highway Administration.</a:t>
            </a:r>
          </a:p>
          <a:p>
            <a:endParaRPr lang="en-US" dirty="0"/>
          </a:p>
        </p:txBody>
      </p:sp>
      <p:sp>
        <p:nvSpPr>
          <p:cNvPr id="4" name="Slide Number Placeholder 3"/>
          <p:cNvSpPr>
            <a:spLocks noGrp="1"/>
          </p:cNvSpPr>
          <p:nvPr>
            <p:ph type="sldNum" sz="quarter" idx="5"/>
          </p:nvPr>
        </p:nvSpPr>
        <p:spPr/>
        <p:txBody>
          <a:bodyPr/>
          <a:lstStyle/>
          <a:p>
            <a:fld id="{F1362A36-08F4-4D14-BD29-20F812FF9B68}" type="slidenum">
              <a:rPr lang="en-US" smtClean="0"/>
              <a:t>6</a:t>
            </a:fld>
            <a:endParaRPr lang="en-US"/>
          </a:p>
        </p:txBody>
      </p:sp>
    </p:spTree>
    <p:extLst>
      <p:ext uri="{BB962C8B-B14F-4D97-AF65-F5344CB8AC3E}">
        <p14:creationId xmlns:p14="http://schemas.microsoft.com/office/powerpoint/2010/main" val="296691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sometimes, silt material can also cause a road closure by covering the existing road.  (PAUSE) In this road closure, there would be Emergency Opening work:</a:t>
            </a:r>
          </a:p>
          <a:p>
            <a:pPr marL="171450" indent="-171450">
              <a:buFont typeface="Arial" panose="020B0604020202020204" pitchFamily="34" charset="0"/>
              <a:buChar char="•"/>
            </a:pPr>
            <a:r>
              <a:rPr lang="en-US" dirty="0"/>
              <a:t>Consisting of temporary traffic control </a:t>
            </a:r>
          </a:p>
          <a:p>
            <a:pPr marL="171450" indent="-171450">
              <a:buFont typeface="Arial" panose="020B0604020202020204" pitchFamily="34" charset="0"/>
              <a:buChar char="•"/>
            </a:pPr>
            <a:r>
              <a:rPr lang="en-US" dirty="0"/>
              <a:t>and mud and </a:t>
            </a:r>
            <a:r>
              <a:rPr lang="en-US" dirty="0" err="1"/>
              <a:t>debri</a:t>
            </a:r>
            <a:r>
              <a:rPr lang="en-US" dirty="0"/>
              <a:t> removal. (Pause) </a:t>
            </a:r>
            <a:r>
              <a:rPr lang="en-US" dirty="0" err="1"/>
              <a:t>Debri</a:t>
            </a:r>
            <a:r>
              <a:rPr lang="en-US" dirty="0"/>
              <a:t> removal is subject to Federal agency coordination between Federal Highways and the Federal Emergency Management Agency also know as “FEMA.”  Sometimes </a:t>
            </a:r>
            <a:r>
              <a:rPr lang="en-US" dirty="0" err="1"/>
              <a:t>debri</a:t>
            </a:r>
            <a:r>
              <a:rPr lang="en-US" dirty="0"/>
              <a:t> removal is covered by FHWA and other times it is covered by FEMA.  What is covered is on a case by case determination since each Emergency is different.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ER funds may participate in debris removal costs on eligible sites on Federal-aid highways that FEMA determines to be ineligible under its program.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Any type of Permanent Restoration work would be determined after the road is cleared.   </a:t>
            </a:r>
          </a:p>
          <a:p>
            <a:endParaRPr lang="en-US" dirty="0"/>
          </a:p>
        </p:txBody>
      </p:sp>
      <p:sp>
        <p:nvSpPr>
          <p:cNvPr id="4" name="Slide Number Placeholder 3"/>
          <p:cNvSpPr>
            <a:spLocks noGrp="1"/>
          </p:cNvSpPr>
          <p:nvPr>
            <p:ph type="sldNum" sz="quarter" idx="5"/>
          </p:nvPr>
        </p:nvSpPr>
        <p:spPr/>
        <p:txBody>
          <a:bodyPr/>
          <a:lstStyle/>
          <a:p>
            <a:fld id="{F1362A36-08F4-4D14-BD29-20F812FF9B68}" type="slidenum">
              <a:rPr lang="en-US" smtClean="0"/>
              <a:t>7</a:t>
            </a:fld>
            <a:endParaRPr lang="en-US"/>
          </a:p>
        </p:txBody>
      </p:sp>
    </p:spTree>
    <p:extLst>
      <p:ext uri="{BB962C8B-B14F-4D97-AF65-F5344CB8AC3E}">
        <p14:creationId xmlns:p14="http://schemas.microsoft.com/office/powerpoint/2010/main" val="146667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have some major erosion which has caused severe damage to the road.  This road </a:t>
            </a:r>
            <a:r>
              <a:rPr lang="en-US" b="1" dirty="0"/>
              <a:t>will require </a:t>
            </a:r>
            <a:r>
              <a:rPr lang="en-US" dirty="0"/>
              <a:t>early resource agency coordination.  Some of the agencies that will be involved in the early coordination phase of the Emergency Opening may include: the California Coastal Commission (if the project is located within the California Coastal Zone), the National Marine Fisheries Service (NMFS), the U.S. Fish and Wildlife Service (USFWS), the California Department of Fish and Wildlife (CDFW), and the Army Corps of Engineers (ACOE). </a:t>
            </a:r>
          </a:p>
          <a:p>
            <a:endParaRPr lang="en-US" dirty="0"/>
          </a:p>
        </p:txBody>
      </p:sp>
      <p:sp>
        <p:nvSpPr>
          <p:cNvPr id="4" name="Slide Number Placeholder 3"/>
          <p:cNvSpPr>
            <a:spLocks noGrp="1"/>
          </p:cNvSpPr>
          <p:nvPr>
            <p:ph type="sldNum" sz="quarter" idx="5"/>
          </p:nvPr>
        </p:nvSpPr>
        <p:spPr/>
        <p:txBody>
          <a:bodyPr/>
          <a:lstStyle/>
          <a:p>
            <a:fld id="{F1362A36-08F4-4D14-BD29-20F812FF9B68}" type="slidenum">
              <a:rPr lang="en-US" smtClean="0"/>
              <a:t>8</a:t>
            </a:fld>
            <a:endParaRPr lang="en-US"/>
          </a:p>
        </p:txBody>
      </p:sp>
    </p:spTree>
    <p:extLst>
      <p:ext uri="{BB962C8B-B14F-4D97-AF65-F5344CB8AC3E}">
        <p14:creationId xmlns:p14="http://schemas.microsoft.com/office/powerpoint/2010/main" val="423197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don’t forget about your appurtenances</a:t>
            </a:r>
          </a:p>
        </p:txBody>
      </p:sp>
      <p:sp>
        <p:nvSpPr>
          <p:cNvPr id="4" name="Slide Number Placeholder 3"/>
          <p:cNvSpPr>
            <a:spLocks noGrp="1"/>
          </p:cNvSpPr>
          <p:nvPr>
            <p:ph type="sldNum" sz="quarter" idx="5"/>
          </p:nvPr>
        </p:nvSpPr>
        <p:spPr/>
        <p:txBody>
          <a:bodyPr/>
          <a:lstStyle/>
          <a:p>
            <a:fld id="{F1362A36-08F4-4D14-BD29-20F812FF9B68}" type="slidenum">
              <a:rPr lang="en-US" smtClean="0"/>
              <a:t>9</a:t>
            </a:fld>
            <a:endParaRPr lang="en-US"/>
          </a:p>
        </p:txBody>
      </p:sp>
    </p:spTree>
    <p:extLst>
      <p:ext uri="{BB962C8B-B14F-4D97-AF65-F5344CB8AC3E}">
        <p14:creationId xmlns:p14="http://schemas.microsoft.com/office/powerpoint/2010/main" val="350337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3256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988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23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244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131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4395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531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195641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7880669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22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90617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03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64321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89887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679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48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87955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639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2/3/2021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90132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e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dot.ca.gov/programs/local-assistance/fed-and-state-programs/emergency-relief-program"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s://dot.ca.gov/programs/local-assistance/fed-and-state-programs/emergency-relief-program/declarations" TargetMode="External"/><Relationship Id="rId4" Type="http://schemas.openxmlformats.org/officeDocument/2006/relationships/hyperlink" Target="https://dot.ca.gov/programs/local-assistance/fed-and-state-programs/emergency-relief-program/form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shane.gunn@dot.ca.gov" TargetMode="External"/><Relationship Id="rId13" Type="http://schemas.openxmlformats.org/officeDocument/2006/relationships/hyperlink" Target="mailto:Hovey.Kevin@dot.ca.gov" TargetMode="External"/><Relationship Id="rId3" Type="http://schemas.openxmlformats.org/officeDocument/2006/relationships/hyperlink" Target="mailto:james.mcintosh@dot.ca.gov" TargetMode="External"/><Relationship Id="rId7" Type="http://schemas.openxmlformats.org/officeDocument/2006/relationships/hyperlink" Target="mailto:Randy.Lavack@dot.ca.gov" TargetMode="External"/><Relationship Id="rId12" Type="http://schemas.openxmlformats.org/officeDocument/2006/relationships/hyperlink" Target="mailto:Dominic.Vitali@dot.c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Thomas.Holstein@dot.ca.gov" TargetMode="External"/><Relationship Id="rId11" Type="http://schemas.openxmlformats.org/officeDocument/2006/relationships/hyperlink" Target="mailto:forest.becket@dot.ca.gov" TargetMode="External"/><Relationship Id="rId5" Type="http://schemas.openxmlformats.org/officeDocument/2006/relationships/hyperlink" Target="mailto:Laura.Loeffler@dot.ca.gov" TargetMode="External"/><Relationship Id="rId10" Type="http://schemas.openxmlformats.org/officeDocument/2006/relationships/hyperlink" Target="mailto:Aaron.Burton@dot.ca.gov" TargetMode="External"/><Relationship Id="rId4" Type="http://schemas.openxmlformats.org/officeDocument/2006/relationships/hyperlink" Target="mailto:ian.howat@dot.ca.gov" TargetMode="External"/><Relationship Id="rId9" Type="http://schemas.openxmlformats.org/officeDocument/2006/relationships/hyperlink" Target="mailto:Michael.Enwedo@dot.ca.gov" TargetMode="External"/><Relationship Id="rId14" Type="http://schemas.openxmlformats.org/officeDocument/2006/relationships/hyperlink" Target="mailto:Charles.Baker@dot.ca.go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aiyan.Zhang@dot.ca.gov" TargetMode="External"/><Relationship Id="rId3" Type="http://schemas.openxmlformats.org/officeDocument/2006/relationships/hyperlink" Target="https://dot.ca.gov/programs/local-assistance/" TargetMode="External"/><Relationship Id="rId7" Type="http://schemas.openxmlformats.org/officeDocument/2006/relationships/hyperlink" Target="mailto:Neil.Peacock@dot.c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Lupe.JIMENEZ@dot.ca.gov" TargetMode="External"/><Relationship Id="rId5" Type="http://schemas.openxmlformats.org/officeDocument/2006/relationships/hyperlink" Target="mailto:Kelly.Hobbs@dot.ca.gov" TargetMode="External"/><Relationship Id="rId4" Type="http://schemas.openxmlformats.org/officeDocument/2006/relationships/hyperlink" Target="https://dot.ca.gov/programs/local-assistance/environmental/local-environmental-issu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B0AD-7096-4CF9-8D2E-30A9FEE4DACC}"/>
              </a:ext>
            </a:extLst>
          </p:cNvPr>
          <p:cNvSpPr>
            <a:spLocks noGrp="1"/>
          </p:cNvSpPr>
          <p:nvPr>
            <p:ph type="ctrTitle"/>
          </p:nvPr>
        </p:nvSpPr>
        <p:spPr>
          <a:xfrm>
            <a:off x="1595269" y="539263"/>
            <a:ext cx="9001462" cy="2889737"/>
          </a:xfrm>
        </p:spPr>
        <p:txBody>
          <a:bodyPr>
            <a:normAutofit/>
          </a:bodyPr>
          <a:lstStyle/>
          <a:p>
            <a:r>
              <a:rPr lang="en-US" sz="3600" dirty="0">
                <a:latin typeface="Arial" panose="020B0604020202020204" pitchFamily="34" charset="0"/>
                <a:cs typeface="Arial" panose="020B0604020202020204" pitchFamily="34" charset="0"/>
              </a:rPr>
              <a:t>Environmental Requirements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for Emergency Relief Projects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96920A2-21B7-49B3-91B8-D1EA83EFC0EE}"/>
              </a:ext>
            </a:extLst>
          </p:cNvPr>
          <p:cNvSpPr>
            <a:spLocks noGrp="1"/>
          </p:cNvSpPr>
          <p:nvPr>
            <p:ph type="subTitle" idx="1"/>
          </p:nvPr>
        </p:nvSpPr>
        <p:spPr>
          <a:xfrm>
            <a:off x="1125415" y="2836985"/>
            <a:ext cx="9941170" cy="4021014"/>
          </a:xfrm>
        </p:spPr>
        <p:txBody>
          <a:bodyPr>
            <a:normAutofit fontScale="62500" lnSpcReduction="20000"/>
          </a:bodyPr>
          <a:lstStyle/>
          <a:p>
            <a:endParaRPr lang="en-US" sz="2400" dirty="0">
              <a:latin typeface="Arial" panose="020B0604020202020204" pitchFamily="34" charset="0"/>
              <a:cs typeface="Arial" panose="020B0604020202020204" pitchFamily="34" charset="0"/>
            </a:endParaRPr>
          </a:p>
          <a:p>
            <a:pPr marL="457200" indent="-457200" algn="l">
              <a:buFont typeface="+mj-lt"/>
              <a:buAutoNum type="arabicPeriod"/>
            </a:pPr>
            <a:r>
              <a:rPr lang="en-US" sz="4000" dirty="0"/>
              <a:t>Emergency Opening</a:t>
            </a:r>
          </a:p>
          <a:p>
            <a:pPr marL="457200" indent="-457200" algn="l">
              <a:buFont typeface="+mj-lt"/>
              <a:buAutoNum type="arabicPeriod"/>
            </a:pPr>
            <a:r>
              <a:rPr lang="en-US" sz="4000" dirty="0"/>
              <a:t>Permanent Restoration</a:t>
            </a:r>
          </a:p>
          <a:p>
            <a:pPr marL="457200" indent="-457200" algn="l">
              <a:buFont typeface="+mj-lt"/>
              <a:buAutoNum type="arabicPeriod"/>
            </a:pPr>
            <a:r>
              <a:rPr lang="en-US" sz="4000" dirty="0"/>
              <a:t>Permanent Restoration Under Emergency Opening</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Office of Environmental Compliance and Outreach </a:t>
            </a:r>
          </a:p>
          <a:p>
            <a:r>
              <a:rPr lang="en-US" sz="4000" dirty="0">
                <a:latin typeface="Arial" panose="020B0604020202020204" pitchFamily="34" charset="0"/>
                <a:cs typeface="Arial" panose="020B0604020202020204" pitchFamily="34" charset="0"/>
              </a:rPr>
              <a:t>Headquarters Division of Local Assistance</a:t>
            </a:r>
          </a:p>
          <a:p>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955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43E1-2C61-4545-BD4D-175CB70DCEEC}"/>
              </a:ext>
            </a:extLst>
          </p:cNvPr>
          <p:cNvSpPr>
            <a:spLocks noGrp="1"/>
          </p:cNvSpPr>
          <p:nvPr>
            <p:ph type="title"/>
          </p:nvPr>
        </p:nvSpPr>
        <p:spPr>
          <a:xfrm>
            <a:off x="685801" y="1"/>
            <a:ext cx="10396882" cy="984738"/>
          </a:xfrm>
        </p:spPr>
        <p:txBody>
          <a:bodyPr>
            <a:normAutofit/>
          </a:bodyPr>
          <a:lstStyle/>
          <a:p>
            <a:r>
              <a:rPr lang="en-US" sz="3600" dirty="0">
                <a:latin typeface="Arial" panose="020B0604020202020204" pitchFamily="34" charset="0"/>
                <a:cs typeface="Arial" panose="020B0604020202020204" pitchFamily="34" charset="0"/>
              </a:rPr>
              <a:t>Emergency opening</a:t>
            </a:r>
          </a:p>
        </p:txBody>
      </p:sp>
      <p:sp>
        <p:nvSpPr>
          <p:cNvPr id="3" name="Content Placeholder 2">
            <a:extLst>
              <a:ext uri="{FF2B5EF4-FFF2-40B4-BE49-F238E27FC236}">
                <a16:creationId xmlns:a16="http://schemas.microsoft.com/office/drawing/2014/main" id="{188B7682-A67C-41C1-A406-88553FC67900}"/>
              </a:ext>
            </a:extLst>
          </p:cNvPr>
          <p:cNvSpPr>
            <a:spLocks noGrp="1"/>
          </p:cNvSpPr>
          <p:nvPr>
            <p:ph sz="quarter" idx="13"/>
          </p:nvPr>
        </p:nvSpPr>
        <p:spPr>
          <a:xfrm>
            <a:off x="1" y="984739"/>
            <a:ext cx="12192000" cy="5873261"/>
          </a:xfrm>
        </p:spPr>
        <p:txBody>
          <a:bodyPr>
            <a:normAutofit/>
          </a:bodyPr>
          <a:lstStyle/>
          <a:p>
            <a:r>
              <a:rPr lang="en-US" sz="2800" u="sng" dirty="0">
                <a:latin typeface="Arial" panose="020B0604020202020204" pitchFamily="34" charset="0"/>
                <a:cs typeface="Arial" panose="020B0604020202020204" pitchFamily="34" charset="0"/>
              </a:rPr>
              <a:t>Time is of the essence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If state threatened or endangered plants and animals or their critical habitat may be affected, then CDFW must be notified </a:t>
            </a:r>
            <a:r>
              <a:rPr lang="en-US" sz="2400" u="sng" dirty="0">
                <a:latin typeface="Arial" panose="020B0604020202020204" pitchFamily="34" charset="0"/>
                <a:cs typeface="Arial" panose="020B0604020202020204" pitchFamily="34" charset="0"/>
              </a:rPr>
              <a:t>within 14 days</a:t>
            </a:r>
            <a:r>
              <a:rPr lang="en-US" sz="2400" dirty="0">
                <a:latin typeface="Arial" panose="020B0604020202020204" pitchFamily="34" charset="0"/>
                <a:cs typeface="Arial" panose="020B0604020202020204" pitchFamily="34" charset="0"/>
              </a:rPr>
              <a:t> of the start of work.</a:t>
            </a:r>
          </a:p>
          <a:p>
            <a:pPr marL="457200" lvl="1" indent="0" fontAlgn="base">
              <a:buNone/>
            </a:pPr>
            <a:endParaRPr lang="en-US" sz="400" dirty="0">
              <a:latin typeface="Arial" panose="020B0604020202020204" pitchFamily="34" charset="0"/>
              <a:cs typeface="Arial" panose="020B0604020202020204" pitchFamily="34" charset="0"/>
            </a:endParaRPr>
          </a:p>
          <a:p>
            <a:pPr lvl="1" fontAlgn="base"/>
            <a:r>
              <a:rPr lang="en-US" sz="2400" dirty="0">
                <a:latin typeface="Arial" panose="020B0604020202020204" pitchFamily="34" charset="0"/>
                <a:cs typeface="Arial" panose="020B0604020202020204" pitchFamily="34" charset="0"/>
              </a:rPr>
              <a:t>If a Coastal Development Permit will be required, the Coastal Commission must be notified </a:t>
            </a:r>
            <a:r>
              <a:rPr lang="en-US" sz="2400" u="sng" dirty="0">
                <a:latin typeface="Arial" panose="020B0604020202020204" pitchFamily="34" charset="0"/>
                <a:cs typeface="Arial" panose="020B0604020202020204" pitchFamily="34" charset="0"/>
              </a:rPr>
              <a:t>CCC within 14 days</a:t>
            </a:r>
            <a:r>
              <a:rPr lang="en-US" sz="2400" dirty="0">
                <a:latin typeface="Arial" panose="020B0604020202020204" pitchFamily="34" charset="0"/>
                <a:cs typeface="Arial" panose="020B0604020202020204" pitchFamily="34" charset="0"/>
              </a:rPr>
              <a:t> of the Governor’s proclamation</a:t>
            </a:r>
          </a:p>
          <a:p>
            <a:pPr marL="457200" lvl="1" indent="0" fontAlgn="base">
              <a:buNone/>
            </a:pPr>
            <a:endParaRPr lang="en-US" sz="400" dirty="0">
              <a:latin typeface="Arial" panose="020B0604020202020204" pitchFamily="34" charset="0"/>
              <a:cs typeface="Arial" panose="020B0604020202020204" pitchFamily="34" charset="0"/>
            </a:endParaRPr>
          </a:p>
          <a:p>
            <a:pPr lvl="1" fontAlgn="base"/>
            <a:r>
              <a:rPr lang="en-US" sz="2400" dirty="0">
                <a:latin typeface="Arial" panose="020B0604020202020204" pitchFamily="34" charset="0"/>
                <a:cs typeface="Arial" panose="020B0604020202020204" pitchFamily="34" charset="0"/>
              </a:rPr>
              <a:t>If federally protected plants, animals, and fish or their critical habitat may be affected, then Emergency Section 7 consultation with the USFWS or the National NMFS needs to occur </a:t>
            </a:r>
            <a:r>
              <a:rPr lang="en-US" sz="2400" u="sng" dirty="0">
                <a:latin typeface="Arial" panose="020B0604020202020204" pitchFamily="34" charset="0"/>
                <a:cs typeface="Arial" panose="020B0604020202020204" pitchFamily="34" charset="0"/>
              </a:rPr>
              <a:t>as soon as possible</a:t>
            </a:r>
            <a:r>
              <a:rPr lang="en-US" sz="2400" dirty="0">
                <a:latin typeface="Arial" panose="020B0604020202020204" pitchFamily="34" charset="0"/>
                <a:cs typeface="Arial" panose="020B0604020202020204" pitchFamily="34" charset="0"/>
              </a:rPr>
              <a:t> (usually within 48 hours)</a:t>
            </a:r>
            <a:endParaRPr lang="en-US" sz="2400" u="sng" dirty="0">
              <a:latin typeface="Arial" panose="020B0604020202020204" pitchFamily="34" charset="0"/>
              <a:cs typeface="Arial" panose="020B0604020202020204" pitchFamily="34" charset="0"/>
            </a:endParaRPr>
          </a:p>
          <a:p>
            <a:pPr marL="457200" lvl="1" indent="0" fontAlgn="base">
              <a:buNone/>
            </a:pPr>
            <a:endParaRPr lang="en-US" sz="400" dirty="0">
              <a:latin typeface="Arial" panose="020B0604020202020204" pitchFamily="34" charset="0"/>
              <a:cs typeface="Arial" panose="020B0604020202020204" pitchFamily="34" charset="0"/>
            </a:endParaRPr>
          </a:p>
          <a:p>
            <a:pPr lvl="1" fontAlgn="base"/>
            <a:r>
              <a:rPr lang="en-US" sz="2400" dirty="0">
                <a:latin typeface="Arial" panose="020B0604020202020204" pitchFamily="34" charset="0"/>
                <a:cs typeface="Arial" panose="020B0604020202020204" pitchFamily="34" charset="0"/>
              </a:rPr>
              <a:t>For emergency projects that affect historic properties, Section 106 emergency exemptions only apply to work that begins within </a:t>
            </a:r>
            <a:r>
              <a:rPr lang="en-US" sz="2400" u="sng" dirty="0">
                <a:latin typeface="Arial" panose="020B0604020202020204" pitchFamily="34" charset="0"/>
                <a:cs typeface="Arial" panose="020B0604020202020204" pitchFamily="34" charset="0"/>
              </a:rPr>
              <a:t>30 days </a:t>
            </a:r>
            <a:r>
              <a:rPr lang="en-US" sz="2400" dirty="0">
                <a:latin typeface="Arial" panose="020B0604020202020204" pitchFamily="34" charset="0"/>
                <a:cs typeface="Arial" panose="020B0604020202020204" pitchFamily="34" charset="0"/>
              </a:rPr>
              <a:t>after the emergency has been declared</a:t>
            </a:r>
          </a:p>
          <a:p>
            <a:pPr lvl="1" fontAlgn="base"/>
            <a:endParaRPr lang="en-US" sz="2400" dirty="0">
              <a:latin typeface="Arial" panose="020B0604020202020204" pitchFamily="34" charset="0"/>
              <a:cs typeface="Arial" panose="020B0604020202020204" pitchFamily="34" charset="0"/>
            </a:endParaRPr>
          </a:p>
          <a:p>
            <a:pPr lvl="1" fontAlgn="base"/>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82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26E528-3BCD-4302-A1C8-C242A648837D}"/>
              </a:ext>
            </a:extLst>
          </p:cNvPr>
          <p:cNvPicPr>
            <a:picLocks noChangeAspect="1"/>
          </p:cNvPicPr>
          <p:nvPr/>
        </p:nvPicPr>
        <p:blipFill>
          <a:blip r:embed="rId2"/>
          <a:stretch>
            <a:fillRect/>
          </a:stretch>
        </p:blipFill>
        <p:spPr>
          <a:xfrm>
            <a:off x="2090057" y="0"/>
            <a:ext cx="7946572" cy="6858000"/>
          </a:xfrm>
          <a:prstGeom prst="rect">
            <a:avLst/>
          </a:prstGeom>
        </p:spPr>
      </p:pic>
    </p:spTree>
    <p:extLst>
      <p:ext uri="{BB962C8B-B14F-4D97-AF65-F5344CB8AC3E}">
        <p14:creationId xmlns:p14="http://schemas.microsoft.com/office/powerpoint/2010/main" val="102274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98E191-FF3A-45E7-A3ED-EA0A2556E61C}"/>
              </a:ext>
            </a:extLst>
          </p:cNvPr>
          <p:cNvPicPr>
            <a:picLocks noGrp="1" noChangeAspect="1"/>
          </p:cNvPicPr>
          <p:nvPr>
            <p:ph idx="1"/>
          </p:nvPr>
        </p:nvPicPr>
        <p:blipFill rotWithShape="1">
          <a:blip r:embed="rId3">
            <a:alphaModFix amt="35000"/>
          </a:blip>
          <a:srcRect t="27206"/>
          <a:stretch/>
        </p:blipFill>
        <p:spPr>
          <a:xfrm>
            <a:off x="20" y="2030"/>
            <a:ext cx="12191980" cy="6855970"/>
          </a:xfrm>
          <a:prstGeom prst="rect">
            <a:avLst/>
          </a:prstGeom>
        </p:spPr>
      </p:pic>
      <p:sp>
        <p:nvSpPr>
          <p:cNvPr id="2" name="Title 1">
            <a:extLst>
              <a:ext uri="{FF2B5EF4-FFF2-40B4-BE49-F238E27FC236}">
                <a16:creationId xmlns:a16="http://schemas.microsoft.com/office/drawing/2014/main" id="{08044278-5CA2-452E-AEE1-64246BF6C52C}"/>
              </a:ext>
            </a:extLst>
          </p:cNvPr>
          <p:cNvSpPr>
            <a:spLocks noGrp="1"/>
          </p:cNvSpPr>
          <p:nvPr>
            <p:ph type="title"/>
          </p:nvPr>
        </p:nvSpPr>
        <p:spPr>
          <a:xfrm>
            <a:off x="913795" y="1"/>
            <a:ext cx="10353761" cy="1066800"/>
          </a:xfrm>
        </p:spPr>
        <p:txBody>
          <a:bodyPr vert="horz" lIns="91440" tIns="45720" rIns="91440" bIns="45720" rtlCol="0" anchor="ctr">
            <a:normAutofit/>
          </a:bodyPr>
          <a:lstStyle/>
          <a:p>
            <a:r>
              <a:rPr lang="en-US" sz="3400" dirty="0">
                <a:latin typeface="Arial" panose="020B0604020202020204" pitchFamily="34" charset="0"/>
                <a:cs typeface="Arial" panose="020B0604020202020204" pitchFamily="34" charset="0"/>
              </a:rPr>
              <a:t>Initial damage estimate  form </a:t>
            </a:r>
          </a:p>
        </p:txBody>
      </p:sp>
      <p:sp>
        <p:nvSpPr>
          <p:cNvPr id="4" name="Text Placeholder 3">
            <a:extLst>
              <a:ext uri="{FF2B5EF4-FFF2-40B4-BE49-F238E27FC236}">
                <a16:creationId xmlns:a16="http://schemas.microsoft.com/office/drawing/2014/main" id="{052061D5-8444-483A-B4EF-2058835BCE71}"/>
              </a:ext>
            </a:extLst>
          </p:cNvPr>
          <p:cNvSpPr>
            <a:spLocks noGrp="1"/>
          </p:cNvSpPr>
          <p:nvPr>
            <p:ph type="body" sz="half" idx="2"/>
          </p:nvPr>
        </p:nvSpPr>
        <p:spPr>
          <a:xfrm>
            <a:off x="913795" y="2096064"/>
            <a:ext cx="10353762" cy="3695136"/>
          </a:xfrm>
        </p:spPr>
        <p:txBody>
          <a:bodyPr vert="horz" lIns="91440" tIns="45720" rIns="91440" bIns="45720" rtlCol="0">
            <a:normAutofit/>
          </a:bodyPr>
          <a:lstStyle/>
          <a:p>
            <a:pPr marL="285750" indent="-228600" algn="l">
              <a:buFont typeface="Arial" panose="020B0604020202020204" pitchFamily="34" charset="0"/>
              <a:buChar char="•"/>
            </a:pPr>
            <a:endParaRPr lang="en-US" dirty="0"/>
          </a:p>
          <a:p>
            <a:pPr marL="285750" indent="-228600" algn="l">
              <a:buFont typeface="Arial" panose="020B0604020202020204" pitchFamily="34" charset="0"/>
              <a:buChar char="•"/>
            </a:pPr>
            <a:endParaRPr lang="en-US" dirty="0"/>
          </a:p>
          <a:p>
            <a:pPr marL="285750" indent="-228600" algn="l">
              <a:buFont typeface="Arial" panose="020B0604020202020204" pitchFamily="34" charset="0"/>
              <a:buChar char="•"/>
            </a:pPr>
            <a:endParaRPr lang="en-US" dirty="0"/>
          </a:p>
        </p:txBody>
      </p:sp>
      <p:pic>
        <p:nvPicPr>
          <p:cNvPr id="5" name="Picture 4" descr="Calendar&#10;&#10;Description automatically generated">
            <a:extLst>
              <a:ext uri="{FF2B5EF4-FFF2-40B4-BE49-F238E27FC236}">
                <a16:creationId xmlns:a16="http://schemas.microsoft.com/office/drawing/2014/main" id="{08462770-55B6-4238-8434-765AD7D3E3F3}"/>
              </a:ext>
            </a:extLst>
          </p:cNvPr>
          <p:cNvPicPr>
            <a:picLocks noChangeAspect="1"/>
          </p:cNvPicPr>
          <p:nvPr/>
        </p:nvPicPr>
        <p:blipFill>
          <a:blip r:embed="rId4"/>
          <a:stretch>
            <a:fillRect/>
          </a:stretch>
        </p:blipFill>
        <p:spPr>
          <a:xfrm>
            <a:off x="0" y="1066800"/>
            <a:ext cx="12192000" cy="5789170"/>
          </a:xfrm>
          <a:prstGeom prst="rect">
            <a:avLst/>
          </a:prstGeom>
        </p:spPr>
      </p:pic>
    </p:spTree>
    <p:extLst>
      <p:ext uri="{BB962C8B-B14F-4D97-AF65-F5344CB8AC3E}">
        <p14:creationId xmlns:p14="http://schemas.microsoft.com/office/powerpoint/2010/main" val="76056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2EAC-9FAB-414E-9BBC-E0559BD3E68B}"/>
              </a:ext>
            </a:extLst>
          </p:cNvPr>
          <p:cNvSpPr>
            <a:spLocks noGrp="1"/>
          </p:cNvSpPr>
          <p:nvPr>
            <p:ph type="title"/>
          </p:nvPr>
        </p:nvSpPr>
        <p:spPr>
          <a:xfrm>
            <a:off x="391887" y="1"/>
            <a:ext cx="11299370" cy="1066800"/>
          </a:xfrm>
        </p:spPr>
        <p:txBody>
          <a:bodyPr>
            <a:normAutofit/>
          </a:bodyPr>
          <a:lstStyle/>
          <a:p>
            <a:r>
              <a:rPr lang="en-US" sz="2400" dirty="0"/>
              <a:t>Create Maps and descriptions for Agency Notification</a:t>
            </a:r>
          </a:p>
        </p:txBody>
      </p:sp>
      <p:pic>
        <p:nvPicPr>
          <p:cNvPr id="5" name="Content Placeholder 4" descr="Map&#10;&#10;Description automatically generated">
            <a:extLst>
              <a:ext uri="{FF2B5EF4-FFF2-40B4-BE49-F238E27FC236}">
                <a16:creationId xmlns:a16="http://schemas.microsoft.com/office/drawing/2014/main" id="{2345B792-DE37-4177-A77F-9CAB0FF83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92629"/>
            <a:ext cx="6096000" cy="5965371"/>
          </a:xfrm>
        </p:spPr>
      </p:pic>
      <p:pic>
        <p:nvPicPr>
          <p:cNvPr id="3" name="Picture 2">
            <a:extLst>
              <a:ext uri="{FF2B5EF4-FFF2-40B4-BE49-F238E27FC236}">
                <a16:creationId xmlns:a16="http://schemas.microsoft.com/office/drawing/2014/main" id="{E9397872-5BA5-4EA6-AD9F-E6A3B062F78B}"/>
              </a:ext>
            </a:extLst>
          </p:cNvPr>
          <p:cNvPicPr>
            <a:picLocks noChangeAspect="1"/>
          </p:cNvPicPr>
          <p:nvPr/>
        </p:nvPicPr>
        <p:blipFill>
          <a:blip r:embed="rId3"/>
          <a:stretch>
            <a:fillRect/>
          </a:stretch>
        </p:blipFill>
        <p:spPr>
          <a:xfrm>
            <a:off x="6096000" y="892629"/>
            <a:ext cx="6096000" cy="5965371"/>
          </a:xfrm>
          <a:prstGeom prst="rect">
            <a:avLst/>
          </a:prstGeom>
        </p:spPr>
      </p:pic>
    </p:spTree>
    <p:extLst>
      <p:ext uri="{BB962C8B-B14F-4D97-AF65-F5344CB8AC3E}">
        <p14:creationId xmlns:p14="http://schemas.microsoft.com/office/powerpoint/2010/main" val="84480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C4519-8961-40F8-AF50-4C13829F6220}"/>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21128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9C87-B1F7-4DD8-B534-341A996EE458}"/>
              </a:ext>
            </a:extLst>
          </p:cNvPr>
          <p:cNvSpPr>
            <a:spLocks noGrp="1"/>
          </p:cNvSpPr>
          <p:nvPr>
            <p:ph type="title"/>
          </p:nvPr>
        </p:nvSpPr>
        <p:spPr>
          <a:xfrm>
            <a:off x="913795" y="609600"/>
            <a:ext cx="10353761" cy="1969475"/>
          </a:xfrm>
        </p:spPr>
        <p:txBody>
          <a:bodyPr>
            <a:normAutofit/>
          </a:bodyPr>
          <a:lstStyle/>
          <a:p>
            <a:r>
              <a:rPr lang="en-US" dirty="0">
                <a:latin typeface="Arial" panose="020B0604020202020204" pitchFamily="34" charset="0"/>
                <a:cs typeface="Arial" panose="020B0604020202020204" pitchFamily="34" charset="0"/>
              </a:rPr>
              <a:t>Permanent Restoration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E.O. </a:t>
            </a:r>
            <a:r>
              <a:rPr lang="en-US" sz="2400" dirty="0">
                <a:latin typeface="Arial" panose="020B0604020202020204" pitchFamily="34" charset="0"/>
                <a:cs typeface="Arial" panose="020B0604020202020204" pitchFamily="34" charset="0"/>
              </a:rPr>
              <a:t>vs</a:t>
            </a:r>
            <a:r>
              <a:rPr lang="en-US" dirty="0">
                <a:latin typeface="Arial" panose="020B0604020202020204" pitchFamily="34" charset="0"/>
                <a:cs typeface="Arial" panose="020B0604020202020204" pitchFamily="34" charset="0"/>
              </a:rPr>
              <a:t> “regular” </a:t>
            </a:r>
            <a:r>
              <a:rPr lang="en-US" dirty="0" err="1">
                <a:latin typeface="Arial" panose="020B0604020202020204" pitchFamily="34" charset="0"/>
                <a:cs typeface="Arial" panose="020B0604020202020204" pitchFamily="34" charset="0"/>
              </a:rPr>
              <a:t>Nepa</a:t>
            </a:r>
            <a:r>
              <a:rPr lang="en-US" dirty="0">
                <a:latin typeface="Arial" panose="020B0604020202020204" pitchFamily="34" charset="0"/>
                <a:cs typeface="Arial" panose="020B0604020202020204" pitchFamily="34" charset="0"/>
              </a:rPr>
              <a:t> projects</a:t>
            </a:r>
          </a:p>
        </p:txBody>
      </p:sp>
      <p:sp>
        <p:nvSpPr>
          <p:cNvPr id="3" name="Content Placeholder 2">
            <a:extLst>
              <a:ext uri="{FF2B5EF4-FFF2-40B4-BE49-F238E27FC236}">
                <a16:creationId xmlns:a16="http://schemas.microsoft.com/office/drawing/2014/main" id="{F0BC7631-2C56-4DF1-A03F-6E724EEB24C4}"/>
              </a:ext>
            </a:extLst>
          </p:cNvPr>
          <p:cNvSpPr>
            <a:spLocks noGrp="1"/>
          </p:cNvSpPr>
          <p:nvPr>
            <p:ph sz="half" idx="1"/>
          </p:nvPr>
        </p:nvSpPr>
        <p:spPr>
          <a:xfrm>
            <a:off x="913795" y="2579077"/>
            <a:ext cx="5106004" cy="4032738"/>
          </a:xfrm>
        </p:spPr>
        <p:txBody>
          <a:bodyPr/>
          <a:lstStyle/>
          <a:p>
            <a:pPr marL="0" indent="0">
              <a:buNone/>
            </a:pPr>
            <a:r>
              <a:rPr lang="en-US" sz="2400" i="1" u="sng" dirty="0">
                <a:effectLst/>
              </a:rPr>
              <a:t>Emergency Opening Project</a:t>
            </a:r>
            <a:r>
              <a:rPr lang="en-US" sz="2400" i="1" dirty="0">
                <a:effectLst/>
              </a:rPr>
              <a:t>:</a:t>
            </a:r>
          </a:p>
          <a:p>
            <a:r>
              <a:rPr lang="en-US" sz="2400" dirty="0">
                <a:effectLst/>
              </a:rPr>
              <a:t>Field review not always possible.</a:t>
            </a:r>
          </a:p>
          <a:p>
            <a:r>
              <a:rPr lang="en-US" sz="2400" dirty="0">
                <a:effectLst/>
              </a:rPr>
              <a:t>No PES form required.</a:t>
            </a:r>
          </a:p>
          <a:p>
            <a:r>
              <a:rPr lang="en-US" sz="2400" dirty="0">
                <a:effectLst/>
              </a:rPr>
              <a:t>Expedited review needed.</a:t>
            </a:r>
          </a:p>
          <a:p>
            <a:r>
              <a:rPr lang="en-US" sz="2400" dirty="0">
                <a:effectLst/>
              </a:rPr>
              <a:t>Project construction may begin immediately without permits.</a:t>
            </a:r>
          </a:p>
          <a:p>
            <a:endParaRPr lang="en-US" dirty="0">
              <a:effectLst/>
            </a:endParaRPr>
          </a:p>
          <a:p>
            <a:endParaRPr lang="en-US" dirty="0"/>
          </a:p>
        </p:txBody>
      </p:sp>
      <p:sp>
        <p:nvSpPr>
          <p:cNvPr id="4" name="Content Placeholder 3">
            <a:extLst>
              <a:ext uri="{FF2B5EF4-FFF2-40B4-BE49-F238E27FC236}">
                <a16:creationId xmlns:a16="http://schemas.microsoft.com/office/drawing/2014/main" id="{5A6C5BBD-1BC0-42CE-96BF-EAAF9E679488}"/>
              </a:ext>
            </a:extLst>
          </p:cNvPr>
          <p:cNvSpPr>
            <a:spLocks noGrp="1"/>
          </p:cNvSpPr>
          <p:nvPr>
            <p:ph sz="half" idx="2"/>
          </p:nvPr>
        </p:nvSpPr>
        <p:spPr>
          <a:xfrm>
            <a:off x="6173403" y="2579075"/>
            <a:ext cx="5094154" cy="4032739"/>
          </a:xfrm>
        </p:spPr>
        <p:txBody>
          <a:bodyPr/>
          <a:lstStyle/>
          <a:p>
            <a:pPr marL="0" indent="0">
              <a:buNone/>
            </a:pPr>
            <a:r>
              <a:rPr lang="en-US" sz="2400" i="1" u="sng" dirty="0">
                <a:effectLst/>
              </a:rPr>
              <a:t>Permanent Restoration Project</a:t>
            </a:r>
            <a:r>
              <a:rPr lang="en-US" sz="2400" i="1" dirty="0">
                <a:effectLst/>
              </a:rPr>
              <a:t>:</a:t>
            </a:r>
          </a:p>
          <a:p>
            <a:r>
              <a:rPr lang="en-US" sz="2400" dirty="0">
                <a:effectLst/>
              </a:rPr>
              <a:t>Field review occurs.</a:t>
            </a:r>
          </a:p>
          <a:p>
            <a:r>
              <a:rPr lang="en-US" sz="2400" dirty="0">
                <a:effectLst/>
              </a:rPr>
              <a:t>PES form required.</a:t>
            </a:r>
          </a:p>
          <a:p>
            <a:r>
              <a:rPr lang="en-US" sz="2400" dirty="0">
                <a:effectLst/>
              </a:rPr>
              <a:t>No expedited review.</a:t>
            </a:r>
          </a:p>
          <a:p>
            <a:r>
              <a:rPr lang="en-US" sz="2400" dirty="0">
                <a:effectLst/>
              </a:rPr>
              <a:t>Project construction may not proceed before permits have been obtained</a:t>
            </a:r>
          </a:p>
          <a:p>
            <a:endParaRPr lang="en-US" dirty="0"/>
          </a:p>
          <a:p>
            <a:endParaRPr lang="en-US" dirty="0"/>
          </a:p>
        </p:txBody>
      </p:sp>
    </p:spTree>
    <p:extLst>
      <p:ext uri="{BB962C8B-B14F-4D97-AF65-F5344CB8AC3E}">
        <p14:creationId xmlns:p14="http://schemas.microsoft.com/office/powerpoint/2010/main" val="231751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D9B0-45F7-4F01-9439-421181D3362A}"/>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permanent restoration</a:t>
            </a:r>
          </a:p>
        </p:txBody>
      </p:sp>
      <p:sp>
        <p:nvSpPr>
          <p:cNvPr id="3" name="Content Placeholder 2">
            <a:extLst>
              <a:ext uri="{FF2B5EF4-FFF2-40B4-BE49-F238E27FC236}">
                <a16:creationId xmlns:a16="http://schemas.microsoft.com/office/drawing/2014/main" id="{E7AB3AFD-68B3-4976-A313-6B2B74363ECE}"/>
              </a:ext>
            </a:extLst>
          </p:cNvPr>
          <p:cNvSpPr>
            <a:spLocks noGrp="1"/>
          </p:cNvSpPr>
          <p:nvPr>
            <p:ph sz="quarter" idx="13"/>
          </p:nvPr>
        </p:nvSpPr>
        <p:spPr>
          <a:xfrm>
            <a:off x="261257" y="1837764"/>
            <a:ext cx="11669485" cy="5020235"/>
          </a:xfrm>
        </p:spPr>
        <p:txBody>
          <a:bodyPr>
            <a:normAutofit fontScale="92500" lnSpcReduction="10000"/>
          </a:bodyPr>
          <a:lstStyle/>
          <a:p>
            <a:r>
              <a:rPr lang="en-US" sz="2800" dirty="0">
                <a:latin typeface="Arial" panose="020B0604020202020204" pitchFamily="34" charset="0"/>
                <a:cs typeface="Arial" panose="020B0604020202020204" pitchFamily="34" charset="0"/>
              </a:rPr>
              <a:t>ER-eligible permanent restoration projects </a:t>
            </a:r>
            <a:r>
              <a:rPr lang="en-US" sz="2800" u="sng" dirty="0">
                <a:latin typeface="Arial" panose="020B0604020202020204" pitchFamily="34" charset="0"/>
                <a:cs typeface="Arial" panose="020B0604020202020204" pitchFamily="34" charset="0"/>
              </a:rPr>
              <a:t>are like regular Local Assistance projects</a:t>
            </a:r>
            <a:r>
              <a:rPr lang="en-US" sz="2800" dirty="0">
                <a:latin typeface="Arial" panose="020B0604020202020204" pitchFamily="34" charset="0"/>
                <a:cs typeface="Arial" panose="020B0604020202020204" pitchFamily="34" charset="0"/>
              </a:rPr>
              <a:t> &amp; follow the same basic environmental process</a:t>
            </a:r>
          </a:p>
          <a:p>
            <a:pPr lvl="1"/>
            <a:r>
              <a:rPr lang="en-US" sz="2600" dirty="0">
                <a:latin typeface="Arial" panose="020B0604020202020204" pitchFamily="34" charset="0"/>
                <a:cs typeface="Arial" panose="020B0604020202020204" pitchFamily="34" charset="0"/>
              </a:rPr>
              <a:t>Start with your Project Description &amp; the PES Form  </a:t>
            </a:r>
          </a:p>
          <a:p>
            <a:pPr lvl="1"/>
            <a:r>
              <a:rPr lang="en-US" sz="2600" dirty="0">
                <a:latin typeface="Arial" panose="020B0604020202020204" pitchFamily="34" charset="0"/>
                <a:cs typeface="Arial" panose="020B0604020202020204" pitchFamily="34" charset="0"/>
              </a:rPr>
              <a:t>Consistent (even concurrent) with your DAF, but w/ more detail and attachments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Final design (a.k.a. PS&amp;E) can </a:t>
            </a:r>
            <a:r>
              <a:rPr lang="en-US" sz="2800" u="sng" dirty="0">
                <a:latin typeface="Arial" panose="020B0604020202020204" pitchFamily="34" charset="0"/>
                <a:cs typeface="Arial" panose="020B0604020202020204" pitchFamily="34" charset="0"/>
              </a:rPr>
              <a:t>not</a:t>
            </a:r>
            <a:r>
              <a:rPr lang="en-US" sz="2800" dirty="0">
                <a:latin typeface="Arial" panose="020B0604020202020204" pitchFamily="34" charset="0"/>
                <a:cs typeface="Arial" panose="020B0604020202020204" pitchFamily="34" charset="0"/>
              </a:rPr>
              <a:t> begin until NEPA is completed</a:t>
            </a:r>
          </a:p>
          <a:p>
            <a:pPr marL="0" indent="0">
              <a:buNone/>
            </a:pPr>
            <a:endParaRPr lang="en-US" sz="800" dirty="0">
              <a:effectLst/>
              <a:latin typeface="Arial" panose="020B0604020202020204" pitchFamily="34" charset="0"/>
              <a:cs typeface="Arial" panose="020B0604020202020204" pitchFamily="34" charset="0"/>
            </a:endParaRPr>
          </a:p>
          <a:p>
            <a:r>
              <a:rPr lang="en-US" sz="2800" dirty="0">
                <a:effectLst/>
                <a:latin typeface="Arial" panose="020B0604020202020204" pitchFamily="34" charset="0"/>
                <a:cs typeface="Arial" panose="020B0604020202020204" pitchFamily="34" charset="0"/>
              </a:rPr>
              <a:t>Right of Way work must </a:t>
            </a:r>
            <a:r>
              <a:rPr lang="en-US" sz="2800" u="sng" dirty="0">
                <a:effectLst/>
                <a:latin typeface="Arial" panose="020B0604020202020204" pitchFamily="34" charset="0"/>
                <a:cs typeface="Arial" panose="020B0604020202020204" pitchFamily="34" charset="0"/>
              </a:rPr>
              <a:t>not</a:t>
            </a:r>
            <a:r>
              <a:rPr lang="en-US" sz="2800" dirty="0">
                <a:effectLst/>
                <a:latin typeface="Arial" panose="020B0604020202020204" pitchFamily="34" charset="0"/>
                <a:cs typeface="Arial" panose="020B0604020202020204" pitchFamily="34" charset="0"/>
              </a:rPr>
              <a:t> begin until NEPA approval. </a:t>
            </a:r>
          </a:p>
          <a:p>
            <a:pPr marL="0" indent="0">
              <a:buNone/>
            </a:pPr>
            <a:endParaRPr lang="en-US" sz="800" dirty="0">
              <a:effectLst/>
              <a:latin typeface="Arial" panose="020B0604020202020204" pitchFamily="34" charset="0"/>
              <a:cs typeface="Arial" panose="020B0604020202020204" pitchFamily="34" charset="0"/>
            </a:endParaRPr>
          </a:p>
          <a:p>
            <a:r>
              <a:rPr lang="en-US" sz="2800" dirty="0">
                <a:effectLst/>
                <a:latin typeface="Arial" panose="020B0604020202020204" pitchFamily="34" charset="0"/>
                <a:cs typeface="Arial" panose="020B0604020202020204" pitchFamily="34" charset="0"/>
              </a:rPr>
              <a:t>Construction work must </a:t>
            </a:r>
            <a:r>
              <a:rPr lang="en-US" sz="2800" u="sng" dirty="0">
                <a:effectLst/>
                <a:latin typeface="Arial" panose="020B0604020202020204" pitchFamily="34" charset="0"/>
                <a:cs typeface="Arial" panose="020B0604020202020204" pitchFamily="34" charset="0"/>
              </a:rPr>
              <a:t>not</a:t>
            </a:r>
            <a:r>
              <a:rPr lang="en-US" sz="2800" dirty="0">
                <a:effectLst/>
                <a:latin typeface="Arial" panose="020B0604020202020204" pitchFamily="34" charset="0"/>
                <a:cs typeface="Arial" panose="020B0604020202020204" pitchFamily="34" charset="0"/>
              </a:rPr>
              <a:t> begin until NEPA approval and Right of Way certification are completed.  </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519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5D7CA6-1E10-44D0-AAF0-5BD3E9949D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209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Image Placeholder 4">
            <a:extLst>
              <a:ext uri="{FF2B5EF4-FFF2-40B4-BE49-F238E27FC236}">
                <a16:creationId xmlns:a16="http://schemas.microsoft.com/office/drawing/2014/main" id="{A1DC5807-C644-4756-BF23-008F930E24FC}"/>
              </a:ext>
            </a:extLst>
          </p:cNvPr>
          <p:cNvPicPr>
            <a:picLocks noChangeAspect="1"/>
          </p:cNvPicPr>
          <p:nvPr/>
        </p:nvPicPr>
        <p:blipFill rotWithShape="1">
          <a:blip r:embed="rId3">
            <a:extLst>
              <a:ext uri="{28A0092B-C50C-407E-A947-70E740481C1C}">
                <a14:useLocalDpi xmlns:a14="http://schemas.microsoft.com/office/drawing/2010/main" val="0"/>
              </a:ext>
            </a:extLst>
          </a:blip>
          <a:srcRect t="14398" b="10602"/>
          <a:stretch/>
        </p:blipFill>
        <p:spPr>
          <a:xfrm>
            <a:off x="0" y="0"/>
            <a:ext cx="12192000" cy="6858000"/>
          </a:xfrm>
          <a:prstGeom prst="rect">
            <a:avLst/>
          </a:prstGeom>
          <a:blipFill>
            <a:blip r:embed="rId4"/>
            <a:tile tx="0" ty="0" sx="100000" sy="100000" flip="none" algn="tl"/>
          </a:blipFill>
        </p:spPr>
      </p:pic>
      <p:graphicFrame>
        <p:nvGraphicFramePr>
          <p:cNvPr id="4" name="Content Placeholder 3">
            <a:extLst>
              <a:ext uri="{FF2B5EF4-FFF2-40B4-BE49-F238E27FC236}">
                <a16:creationId xmlns:a16="http://schemas.microsoft.com/office/drawing/2014/main" id="{BE4C47E1-CFE7-4F80-8260-C4471BA6A681}"/>
              </a:ext>
            </a:extLst>
          </p:cNvPr>
          <p:cNvGraphicFramePr>
            <a:graphicFrameLocks noGrp="1"/>
          </p:cNvGraphicFramePr>
          <p:nvPr>
            <p:ph idx="1"/>
          </p:nvPr>
        </p:nvGraphicFramePr>
        <p:xfrm>
          <a:off x="838199" y="1027906"/>
          <a:ext cx="10295021" cy="58300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2">
            <a:extLst>
              <a:ext uri="{FF2B5EF4-FFF2-40B4-BE49-F238E27FC236}">
                <a16:creationId xmlns:a16="http://schemas.microsoft.com/office/drawing/2014/main" id="{D04C9AE7-AD3C-4EA1-870A-BF8112C7F8DF}"/>
              </a:ext>
            </a:extLst>
          </p:cNvPr>
          <p:cNvSpPr txBox="1">
            <a:spLocks noChangeArrowheads="1"/>
          </p:cNvSpPr>
          <p:nvPr/>
        </p:nvSpPr>
        <p:spPr>
          <a:xfrm>
            <a:off x="0" y="67339"/>
            <a:ext cx="12192000" cy="875891"/>
          </a:xfrm>
          <a:prstGeom prst="rect">
            <a:avLst/>
          </a:prstGeom>
        </p:spPr>
        <p:txBody>
          <a:bodyPr vert="horz" lIns="90488" tIns="44450" rIns="90488" bIns="4445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small"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Recommended Field Review Procedure</a:t>
            </a:r>
          </a:p>
        </p:txBody>
      </p:sp>
    </p:spTree>
    <p:extLst>
      <p:ext uri="{BB962C8B-B14F-4D97-AF65-F5344CB8AC3E}">
        <p14:creationId xmlns:p14="http://schemas.microsoft.com/office/powerpoint/2010/main" val="172054909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75C-C4CE-4CE9-A936-B154475E7057}"/>
              </a:ext>
            </a:extLst>
          </p:cNvPr>
          <p:cNvSpPr>
            <a:spLocks noGrp="1"/>
          </p:cNvSpPr>
          <p:nvPr>
            <p:ph type="ctrTitle"/>
          </p:nvPr>
        </p:nvSpPr>
        <p:spPr>
          <a:xfrm>
            <a:off x="4927471" y="628650"/>
            <a:ext cx="6588253" cy="4248149"/>
          </a:xfrm>
        </p:spPr>
        <p:txBody>
          <a:bodyPr>
            <a:normAutofit/>
          </a:bodyPr>
          <a:lstStyle/>
          <a:p>
            <a:r>
              <a:rPr lang="en-US" dirty="0">
                <a:latin typeface="Arial" panose="020B0604020202020204" pitchFamily="34" charset="0"/>
                <a:cs typeface="Arial" panose="020B0604020202020204" pitchFamily="34" charset="0"/>
              </a:rPr>
              <a:t>Permanent restoration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under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emergency opening</a:t>
            </a:r>
            <a:endParaRPr lang="en-US" dirty="0"/>
          </a:p>
        </p:txBody>
      </p:sp>
      <p:sp>
        <p:nvSpPr>
          <p:cNvPr id="3" name="Subtitle 2">
            <a:extLst>
              <a:ext uri="{FF2B5EF4-FFF2-40B4-BE49-F238E27FC236}">
                <a16:creationId xmlns:a16="http://schemas.microsoft.com/office/drawing/2014/main" id="{E09ED7F7-F736-4531-B399-BC180173790A}"/>
              </a:ext>
            </a:extLst>
          </p:cNvPr>
          <p:cNvSpPr>
            <a:spLocks noGrp="1"/>
          </p:cNvSpPr>
          <p:nvPr>
            <p:ph type="subTitle" idx="1"/>
          </p:nvPr>
        </p:nvSpPr>
        <p:spPr>
          <a:xfrm>
            <a:off x="4927471" y="4286250"/>
            <a:ext cx="6654928" cy="1809750"/>
          </a:xfrm>
        </p:spPr>
        <p:txBody>
          <a:bodyPr>
            <a:normAutofit/>
          </a:bodyPr>
          <a:lstStyle/>
          <a:p>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February 18, 2018 </a:t>
            </a:r>
          </a:p>
          <a:p>
            <a:pPr lvl="0"/>
            <a:r>
              <a:rPr lang="en-US" dirty="0">
                <a:latin typeface="Arial" panose="020B0604020202020204" pitchFamily="34" charset="0"/>
                <a:cs typeface="Arial" panose="020B0604020202020204" pitchFamily="34" charset="0"/>
              </a:rPr>
              <a:t>FHWA Letter</a:t>
            </a:r>
          </a:p>
          <a:p>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4977648A-AF7E-46E2-8F34-15AAF75B2778}"/>
              </a:ext>
            </a:extLst>
          </p:cNvPr>
          <p:cNvPicPr>
            <a:picLocks noChangeAspect="1"/>
          </p:cNvPicPr>
          <p:nvPr/>
        </p:nvPicPr>
        <p:blipFill rotWithShape="1">
          <a:blip r:embed="rId3"/>
          <a:srcRect l="2928" r="5896" b="3"/>
          <a:stretch/>
        </p:blipFill>
        <p:spPr>
          <a:xfrm>
            <a:off x="1141857" y="1114868"/>
            <a:ext cx="2964561" cy="4628265"/>
          </a:xfrm>
          <a:prstGeom prst="rect">
            <a:avLst/>
          </a:prstGeom>
        </p:spPr>
      </p:pic>
    </p:spTree>
    <p:extLst>
      <p:ext uri="{BB962C8B-B14F-4D97-AF65-F5344CB8AC3E}">
        <p14:creationId xmlns:p14="http://schemas.microsoft.com/office/powerpoint/2010/main" val="230061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78CC-ED24-4782-8DCB-4B1822755A0B}"/>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Emergency opening</a:t>
            </a:r>
          </a:p>
        </p:txBody>
      </p:sp>
      <p:sp>
        <p:nvSpPr>
          <p:cNvPr id="3" name="Content Placeholder 2">
            <a:extLst>
              <a:ext uri="{FF2B5EF4-FFF2-40B4-BE49-F238E27FC236}">
                <a16:creationId xmlns:a16="http://schemas.microsoft.com/office/drawing/2014/main" id="{29E88B78-9A32-49FC-A166-F70074ADDE3E}"/>
              </a:ext>
            </a:extLst>
          </p:cNvPr>
          <p:cNvSpPr>
            <a:spLocks noGrp="1"/>
          </p:cNvSpPr>
          <p:nvPr>
            <p:ph sz="quarter" idx="13"/>
          </p:nvPr>
        </p:nvSpPr>
        <p:spPr>
          <a:xfrm>
            <a:off x="685800" y="2555631"/>
            <a:ext cx="10394707" cy="2818954"/>
          </a:xfrm>
        </p:spPr>
        <p:txBody>
          <a:bodyPr/>
          <a:lstStyle/>
          <a:p>
            <a:r>
              <a:rPr lang="en-US" sz="2800" dirty="0">
                <a:latin typeface="Arial" panose="020B0604020202020204" pitchFamily="34" charset="0"/>
                <a:cs typeface="Arial" panose="020B0604020202020204" pitchFamily="34" charset="0"/>
              </a:rPr>
              <a:t>EO repairs to restore essential travel, minimize the extent of damage, or protect the remaining facilities are normally classified as Categorical Exclusions (CE) under 23 CFR 771.117(c)(9).</a:t>
            </a:r>
          </a:p>
          <a:p>
            <a:endParaRPr lang="en-US" dirty="0"/>
          </a:p>
        </p:txBody>
      </p:sp>
    </p:spTree>
    <p:extLst>
      <p:ext uri="{BB962C8B-B14F-4D97-AF65-F5344CB8AC3E}">
        <p14:creationId xmlns:p14="http://schemas.microsoft.com/office/powerpoint/2010/main" val="243652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E382-337F-40C9-92D6-D4C53ECE91A5}"/>
              </a:ext>
            </a:extLst>
          </p:cNvPr>
          <p:cNvSpPr>
            <a:spLocks noGrp="1"/>
          </p:cNvSpPr>
          <p:nvPr>
            <p:ph type="title"/>
          </p:nvPr>
        </p:nvSpPr>
        <p:spPr>
          <a:xfrm>
            <a:off x="913795" y="239486"/>
            <a:ext cx="10353761" cy="1696435"/>
          </a:xfrm>
        </p:spPr>
        <p:txBody>
          <a:bodyPr>
            <a:normAutofit/>
          </a:bodyPr>
          <a:lstStyle/>
          <a:p>
            <a:r>
              <a:rPr lang="en-US" sz="3600" dirty="0">
                <a:latin typeface="Arial" panose="020B0604020202020204" pitchFamily="34" charset="0"/>
                <a:cs typeface="Arial" panose="020B0604020202020204" pitchFamily="34" charset="0"/>
              </a:rPr>
              <a:t>Permanent restoration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under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emergency opening</a:t>
            </a:r>
          </a:p>
        </p:txBody>
      </p:sp>
      <p:sp>
        <p:nvSpPr>
          <p:cNvPr id="3" name="Content Placeholder 2">
            <a:extLst>
              <a:ext uri="{FF2B5EF4-FFF2-40B4-BE49-F238E27FC236}">
                <a16:creationId xmlns:a16="http://schemas.microsoft.com/office/drawing/2014/main" id="{6C7E7CC0-8E36-40FC-AFB3-C741089CCCF1}"/>
              </a:ext>
            </a:extLst>
          </p:cNvPr>
          <p:cNvSpPr>
            <a:spLocks noGrp="1"/>
          </p:cNvSpPr>
          <p:nvPr>
            <p:ph sz="quarter" idx="13"/>
          </p:nvPr>
        </p:nvSpPr>
        <p:spPr>
          <a:xfrm>
            <a:off x="283029" y="2063396"/>
            <a:ext cx="11713028" cy="4794604"/>
          </a:xfrm>
        </p:spPr>
        <p:txBody>
          <a:bodyPr>
            <a:normAutofit fontScale="92500" lnSpcReduction="10000"/>
          </a:bodyPr>
          <a:lstStyle/>
          <a:p>
            <a:r>
              <a:rPr lang="en-US" sz="2800" dirty="0">
                <a:latin typeface="Arial" panose="020B0604020202020204" pitchFamily="34" charset="0"/>
                <a:cs typeface="Arial" panose="020B0604020202020204" pitchFamily="34" charset="0"/>
              </a:rPr>
              <a:t>Local agencies </a:t>
            </a:r>
            <a:r>
              <a:rPr lang="en-US" sz="2800" i="1" u="sng" dirty="0">
                <a:latin typeface="Arial" panose="020B0604020202020204" pitchFamily="34" charset="0"/>
                <a:cs typeface="Arial" panose="020B0604020202020204" pitchFamily="34" charset="0"/>
              </a:rPr>
              <a:t>may</a:t>
            </a:r>
            <a:r>
              <a:rPr lang="en-US" sz="2800" dirty="0">
                <a:latin typeface="Arial" panose="020B0604020202020204" pitchFamily="34" charset="0"/>
                <a:cs typeface="Arial" panose="020B0604020202020204" pitchFamily="34" charset="0"/>
              </a:rPr>
              <a:t> be granted </a:t>
            </a:r>
            <a:r>
              <a:rPr lang="en-US" sz="2800" u="sng" dirty="0">
                <a:latin typeface="Arial" panose="020B0604020202020204" pitchFamily="34" charset="0"/>
                <a:cs typeface="Arial" panose="020B0604020202020204" pitchFamily="34" charset="0"/>
              </a:rPr>
              <a:t>conditional</a:t>
            </a:r>
            <a:r>
              <a:rPr lang="en-US" sz="2800" dirty="0">
                <a:latin typeface="Arial" panose="020B0604020202020204" pitchFamily="34" charset="0"/>
                <a:cs typeface="Arial" panose="020B0604020202020204" pitchFamily="34" charset="0"/>
              </a:rPr>
              <a:t> approval from FHWA; </a:t>
            </a:r>
            <a:r>
              <a:rPr lang="en-US" sz="2800" u="sng" dirty="0">
                <a:latin typeface="Arial" panose="020B0604020202020204" pitchFamily="34" charset="0"/>
                <a:cs typeface="Arial" panose="020B0604020202020204" pitchFamily="34" charset="0"/>
              </a:rPr>
              <a:t>very</a:t>
            </a:r>
            <a:r>
              <a:rPr lang="en-US" sz="2800" dirty="0">
                <a:latin typeface="Arial" panose="020B0604020202020204" pitchFamily="34" charset="0"/>
                <a:cs typeface="Arial" panose="020B0604020202020204" pitchFamily="34" charset="0"/>
              </a:rPr>
              <a:t> high risk! </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Allows PR work to proceed </a:t>
            </a:r>
            <a:r>
              <a:rPr lang="en-US" sz="2800" u="sng" dirty="0">
                <a:latin typeface="Arial" panose="020B0604020202020204" pitchFamily="34" charset="0"/>
                <a:cs typeface="Arial" panose="020B0604020202020204" pitchFamily="34" charset="0"/>
              </a:rPr>
              <a:t>prior</a:t>
            </a:r>
            <a:r>
              <a:rPr lang="en-US" sz="2800" dirty="0">
                <a:latin typeface="Arial" panose="020B0604020202020204" pitchFamily="34" charset="0"/>
                <a:cs typeface="Arial" panose="020B0604020202020204" pitchFamily="34" charset="0"/>
              </a:rPr>
              <a:t> to NEPA  approval</a:t>
            </a:r>
          </a:p>
          <a:p>
            <a:endParaRPr lang="en-US" sz="900" dirty="0">
              <a:effectLst/>
              <a:latin typeface="Arial" panose="020B0604020202020204" pitchFamily="34" charset="0"/>
              <a:cs typeface="Arial" panose="020B0604020202020204" pitchFamily="34" charset="0"/>
            </a:endParaRPr>
          </a:p>
          <a:p>
            <a:r>
              <a:rPr lang="en-US" sz="2800" u="sng" dirty="0">
                <a:effectLst/>
                <a:latin typeface="Arial" panose="020B0604020202020204" pitchFamily="34" charset="0"/>
                <a:cs typeface="Arial" panose="020B0604020202020204" pitchFamily="34" charset="0"/>
              </a:rPr>
              <a:t>As soon as possible</a:t>
            </a:r>
            <a:r>
              <a:rPr lang="en-US" sz="2800" dirty="0">
                <a:effectLst/>
                <a:latin typeface="Arial" panose="020B0604020202020204" pitchFamily="34" charset="0"/>
                <a:cs typeface="Arial" panose="020B0604020202020204" pitchFamily="34" charset="0"/>
              </a:rPr>
              <a:t>, contacts your DLAE and Senior Environmental Planner to discuss doing Permanent Restoration work under EO</a:t>
            </a:r>
          </a:p>
          <a:p>
            <a:pPr marL="0" indent="0">
              <a:buNone/>
            </a:pPr>
            <a:endParaRPr lang="en-US" sz="900" dirty="0">
              <a:effectLst/>
              <a:latin typeface="Arial" panose="020B0604020202020204" pitchFamily="34" charset="0"/>
              <a:cs typeface="Arial" panose="020B0604020202020204" pitchFamily="34" charset="0"/>
            </a:endParaRPr>
          </a:p>
          <a:p>
            <a:pPr marL="342900" indent="-342900"/>
            <a:r>
              <a:rPr lang="en-US" sz="2800" dirty="0">
                <a:effectLst/>
                <a:latin typeface="Arial" panose="020B0604020202020204" pitchFamily="34" charset="0"/>
                <a:cs typeface="Arial" panose="020B0604020202020204" pitchFamily="34" charset="0"/>
              </a:rPr>
              <a:t>Caltrans’ DLAE and environmental staff work together to confirm </a:t>
            </a:r>
            <a:r>
              <a:rPr lang="en-US" sz="2800" u="sng" dirty="0">
                <a:effectLst/>
                <a:latin typeface="Arial" panose="020B0604020202020204" pitchFamily="34" charset="0"/>
                <a:cs typeface="Arial" panose="020B0604020202020204" pitchFamily="34" charset="0"/>
              </a:rPr>
              <a:t>if</a:t>
            </a:r>
            <a:r>
              <a:rPr lang="en-US" sz="2800" dirty="0">
                <a:effectLst/>
                <a:latin typeface="Arial" panose="020B0604020202020204" pitchFamily="34" charset="0"/>
                <a:cs typeface="Arial" panose="020B0604020202020204" pitchFamily="34" charset="0"/>
              </a:rPr>
              <a:t> PR work </a:t>
            </a:r>
            <a:r>
              <a:rPr lang="en-US" sz="2800" u="sng" dirty="0">
                <a:effectLst/>
                <a:latin typeface="Arial" panose="020B0604020202020204" pitchFamily="34" charset="0"/>
                <a:cs typeface="Arial" panose="020B0604020202020204" pitchFamily="34" charset="0"/>
              </a:rPr>
              <a:t>can</a:t>
            </a:r>
            <a:r>
              <a:rPr lang="en-US" sz="2800" dirty="0">
                <a:effectLst/>
                <a:latin typeface="Arial" panose="020B0604020202020204" pitchFamily="34" charset="0"/>
                <a:cs typeface="Arial" panose="020B0604020202020204" pitchFamily="34" charset="0"/>
              </a:rPr>
              <a:t> begin during EO &amp; any required FHWA approvals &amp; resource agency coordination that will be needed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881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BE43-73F0-47F2-99F3-AB916BC781E7}"/>
              </a:ext>
            </a:extLst>
          </p:cNvPr>
          <p:cNvSpPr>
            <a:spLocks noGrp="1"/>
          </p:cNvSpPr>
          <p:nvPr>
            <p:ph type="title"/>
          </p:nvPr>
        </p:nvSpPr>
        <p:spPr>
          <a:xfrm>
            <a:off x="685801" y="236484"/>
            <a:ext cx="10396882" cy="1601282"/>
          </a:xfrm>
        </p:spPr>
        <p:txBody>
          <a:bodyPr>
            <a:normAutofit/>
          </a:bodyPr>
          <a:lstStyle/>
          <a:p>
            <a:r>
              <a:rPr lang="en-US" sz="3600" dirty="0">
                <a:latin typeface="Arial" panose="020B0604020202020204" pitchFamily="34" charset="0"/>
                <a:cs typeface="Arial" panose="020B0604020202020204" pitchFamily="34" charset="0"/>
              </a:rPr>
              <a:t>Permanent restoration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under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emergency opening</a:t>
            </a:r>
          </a:p>
        </p:txBody>
      </p:sp>
      <p:sp>
        <p:nvSpPr>
          <p:cNvPr id="3" name="Content Placeholder 2">
            <a:extLst>
              <a:ext uri="{FF2B5EF4-FFF2-40B4-BE49-F238E27FC236}">
                <a16:creationId xmlns:a16="http://schemas.microsoft.com/office/drawing/2014/main" id="{A334B011-AE21-4A1C-A4AF-7D30B93B2835}"/>
              </a:ext>
            </a:extLst>
          </p:cNvPr>
          <p:cNvSpPr>
            <a:spLocks noGrp="1"/>
          </p:cNvSpPr>
          <p:nvPr>
            <p:ph sz="quarter" idx="13"/>
          </p:nvPr>
        </p:nvSpPr>
        <p:spPr>
          <a:xfrm>
            <a:off x="391886" y="2068286"/>
            <a:ext cx="11342914" cy="4789714"/>
          </a:xfrm>
        </p:spPr>
        <p:txBody>
          <a:bodyPr>
            <a:normAutofit/>
          </a:bodyPr>
          <a:lstStyle/>
          <a:p>
            <a:r>
              <a:rPr lang="en-US" sz="2800" dirty="0">
                <a:latin typeface="Arial" panose="020B0604020202020204" pitchFamily="34" charset="0"/>
                <a:cs typeface="Arial" panose="020B0604020202020204" pitchFamily="34" charset="0"/>
              </a:rPr>
              <a:t>Permanent repairs </a:t>
            </a:r>
            <a:r>
              <a:rPr lang="en-US" sz="2800" u="sng" dirty="0">
                <a:latin typeface="Arial" panose="020B0604020202020204" pitchFamily="34" charset="0"/>
                <a:cs typeface="Arial" panose="020B0604020202020204" pitchFamily="34" charset="0"/>
              </a:rPr>
              <a:t>must</a:t>
            </a:r>
            <a:r>
              <a:rPr lang="en-US" sz="2800" dirty="0">
                <a:latin typeface="Arial" panose="020B0604020202020204" pitchFamily="34" charset="0"/>
                <a:cs typeface="Arial" panose="020B0604020202020204" pitchFamily="34" charset="0"/>
              </a:rPr>
              <a:t> occur within the existing right-of-way</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Immediate completion of permanent repairs</a:t>
            </a:r>
            <a:r>
              <a:rPr lang="en-US" sz="2800" u="sng" dirty="0">
                <a:latin typeface="Arial" panose="020B0604020202020204" pitchFamily="34" charset="0"/>
                <a:cs typeface="Arial" panose="020B0604020202020204" pitchFamily="34" charset="0"/>
              </a:rPr>
              <a:t> is the most economical option</a:t>
            </a:r>
            <a:r>
              <a:rPr lang="en-US" sz="2800" dirty="0">
                <a:latin typeface="Arial" panose="020B0604020202020204" pitchFamily="34" charset="0"/>
                <a:cs typeface="Arial" panose="020B0604020202020204" pitchFamily="34" charset="0"/>
              </a:rPr>
              <a:t> to restore </a:t>
            </a:r>
            <a:r>
              <a:rPr lang="en-US" sz="2800" b="1" dirty="0">
                <a:latin typeface="Arial" panose="020B0604020202020204" pitchFamily="34" charset="0"/>
                <a:cs typeface="Arial" panose="020B0604020202020204" pitchFamily="34" charset="0"/>
              </a:rPr>
              <a:t>essential</a:t>
            </a:r>
            <a:r>
              <a:rPr lang="en-US" sz="2800" dirty="0">
                <a:latin typeface="Arial" panose="020B0604020202020204" pitchFamily="34" charset="0"/>
                <a:cs typeface="Arial" panose="020B0604020202020204" pitchFamily="34" charset="0"/>
              </a:rPr>
              <a:t> traffic.</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Permanent repairs are the </a:t>
            </a:r>
            <a:r>
              <a:rPr lang="en-US" sz="2800" u="sng" dirty="0">
                <a:latin typeface="Arial" panose="020B0604020202020204" pitchFamily="34" charset="0"/>
                <a:cs typeface="Arial" panose="020B0604020202020204" pitchFamily="34" charset="0"/>
              </a:rPr>
              <a:t>only</a:t>
            </a:r>
            <a:r>
              <a:rPr lang="en-US" sz="2800" dirty="0">
                <a:latin typeface="Arial" panose="020B0604020202020204" pitchFamily="34" charset="0"/>
                <a:cs typeface="Arial" panose="020B0604020202020204" pitchFamily="34" charset="0"/>
              </a:rPr>
              <a:t> practical alternative to restore essential traffic when a detour that can </a:t>
            </a:r>
            <a:r>
              <a:rPr lang="en-US" sz="2800" b="1" dirty="0">
                <a:latin typeface="Arial" panose="020B0604020202020204" pitchFamily="34" charset="0"/>
                <a:cs typeface="Arial" panose="020B0604020202020204" pitchFamily="34" charset="0"/>
              </a:rPr>
              <a:t>safely</a:t>
            </a:r>
            <a:r>
              <a:rPr lang="en-US" sz="2800" dirty="0">
                <a:latin typeface="Arial" panose="020B0604020202020204" pitchFamily="34" charset="0"/>
                <a:cs typeface="Arial" panose="020B0604020202020204" pitchFamily="34" charset="0"/>
              </a:rPr>
              <a:t> accommodate essential traffic does not exist.</a:t>
            </a:r>
          </a:p>
          <a:p>
            <a:pPr marL="0" indent="0">
              <a:buNone/>
            </a:pPr>
            <a:endParaRPr lang="en-US" dirty="0"/>
          </a:p>
        </p:txBody>
      </p:sp>
    </p:spTree>
    <p:extLst>
      <p:ext uri="{BB962C8B-B14F-4D97-AF65-F5344CB8AC3E}">
        <p14:creationId xmlns:p14="http://schemas.microsoft.com/office/powerpoint/2010/main" val="403845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527B-15E4-46E7-A76D-99CE8F735E40}"/>
              </a:ext>
            </a:extLst>
          </p:cNvPr>
          <p:cNvSpPr>
            <a:spLocks noGrp="1"/>
          </p:cNvSpPr>
          <p:nvPr>
            <p:ph type="title"/>
          </p:nvPr>
        </p:nvSpPr>
        <p:spPr>
          <a:xfrm>
            <a:off x="685801" y="315884"/>
            <a:ext cx="10396882" cy="897775"/>
          </a:xfrm>
        </p:spPr>
        <p:txBody>
          <a:bodyPr>
            <a:normAutofit/>
          </a:bodyPr>
          <a:lstStyle/>
          <a:p>
            <a:pPr algn="l"/>
            <a:r>
              <a:rPr lang="en-US" sz="3600" dirty="0">
                <a:latin typeface="Arial" panose="020B0604020202020204" pitchFamily="34" charset="0"/>
                <a:cs typeface="Arial" panose="020B0604020202020204" pitchFamily="34" charset="0"/>
              </a:rPr>
              <a:t>Additional information</a:t>
            </a:r>
          </a:p>
        </p:txBody>
      </p:sp>
      <p:sp>
        <p:nvSpPr>
          <p:cNvPr id="3" name="Content Placeholder 2">
            <a:extLst>
              <a:ext uri="{FF2B5EF4-FFF2-40B4-BE49-F238E27FC236}">
                <a16:creationId xmlns:a16="http://schemas.microsoft.com/office/drawing/2014/main" id="{8EFC34AA-C30A-48F5-B62C-66D4F2C8360F}"/>
              </a:ext>
            </a:extLst>
          </p:cNvPr>
          <p:cNvSpPr>
            <a:spLocks noGrp="1"/>
          </p:cNvSpPr>
          <p:nvPr>
            <p:ph sz="quarter" idx="13"/>
          </p:nvPr>
        </p:nvSpPr>
        <p:spPr>
          <a:xfrm>
            <a:off x="685800" y="1562793"/>
            <a:ext cx="10394707" cy="4791115"/>
          </a:xfrm>
        </p:spPr>
        <p:txBody>
          <a:bodyPr>
            <a:normAutofit lnSpcReduction="10000"/>
          </a:bodyPr>
          <a:lstStyle/>
          <a:p>
            <a:r>
              <a:rPr lang="en-US" sz="2800" i="1" dirty="0">
                <a:effectLst/>
                <a:latin typeface="Arial" panose="020B0604020202020204" pitchFamily="34" charset="0"/>
                <a:cs typeface="Arial" panose="020B0604020202020204" pitchFamily="34" charset="0"/>
              </a:rPr>
              <a:t>For Local Assistance ER Projects: </a:t>
            </a:r>
            <a:r>
              <a:rPr lang="en-US" sz="2800" dirty="0">
                <a:latin typeface="Arial" panose="020B0604020202020204" pitchFamily="34" charset="0"/>
                <a:cs typeface="Arial" panose="020B0604020202020204" pitchFamily="34" charset="0"/>
                <a:hlinkClick r:id="rId3"/>
              </a:rPr>
              <a:t>https://dot.ca.gov/programs/local-assistance/fed-and-state-programs/emergency-relief-program</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4"/>
              </a:rPr>
              <a:t>https://dot.ca.gov/programs/local-assistance/fed-and-state-programs/emergency-relief-program/forms</a:t>
            </a:r>
            <a:r>
              <a:rPr lang="en-US" sz="2800" dirty="0">
                <a:latin typeface="Arial" panose="020B0604020202020204" pitchFamily="34" charset="0"/>
                <a:cs typeface="Arial" panose="020B0604020202020204" pitchFamily="34" charset="0"/>
              </a:rPr>
              <a:t> </a:t>
            </a:r>
          </a:p>
          <a:p>
            <a:endParaRPr lang="en-US" sz="2800" i="1" dirty="0">
              <a:effectLst/>
              <a:latin typeface="Arial" panose="020B0604020202020204" pitchFamily="34" charset="0"/>
              <a:cs typeface="Arial" panose="020B0604020202020204" pitchFamily="34" charset="0"/>
            </a:endParaRPr>
          </a:p>
          <a:p>
            <a:r>
              <a:rPr lang="en-US" sz="2800" i="1" dirty="0">
                <a:effectLst/>
                <a:latin typeface="Arial" panose="020B0604020202020204" pitchFamily="34" charset="0"/>
                <a:cs typeface="Arial" panose="020B0604020202020204" pitchFamily="34" charset="0"/>
              </a:rPr>
              <a:t>For current emergency declarations: </a:t>
            </a:r>
            <a:r>
              <a:rPr lang="en-US" sz="2800" dirty="0">
                <a:latin typeface="Arial" panose="020B0604020202020204" pitchFamily="34" charset="0"/>
                <a:cs typeface="Arial" panose="020B0604020202020204" pitchFamily="34" charset="0"/>
                <a:hlinkClick r:id="rId5"/>
              </a:rPr>
              <a:t>https://dot.ca.gov/programs/local-assistance/fed-and-state-programs/emergency-relief-program/declarations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75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A78B-AF16-4B4D-A55A-D5DCE28EBFBF}"/>
              </a:ext>
            </a:extLst>
          </p:cNvPr>
          <p:cNvSpPr>
            <a:spLocks noGrp="1"/>
          </p:cNvSpPr>
          <p:nvPr>
            <p:ph type="title"/>
          </p:nvPr>
        </p:nvSpPr>
        <p:spPr>
          <a:xfrm>
            <a:off x="838200" y="365125"/>
            <a:ext cx="10515600" cy="877537"/>
          </a:xfrm>
        </p:spPr>
        <p:txBody>
          <a:bodyPr/>
          <a:lstStyle/>
          <a:p>
            <a:r>
              <a:rPr lang="en-US" dirty="0"/>
              <a:t>District Local Assistance Contacts:</a:t>
            </a:r>
          </a:p>
        </p:txBody>
      </p:sp>
      <p:sp>
        <p:nvSpPr>
          <p:cNvPr id="4" name="Slide Number Placeholder 3">
            <a:extLst>
              <a:ext uri="{FF2B5EF4-FFF2-40B4-BE49-F238E27FC236}">
                <a16:creationId xmlns:a16="http://schemas.microsoft.com/office/drawing/2014/main" id="{00C7393E-08FB-45F7-B45A-2BBF5F57198F}"/>
              </a:ext>
            </a:extLst>
          </p:cNvPr>
          <p:cNvSpPr>
            <a:spLocks noGrp="1"/>
          </p:cNvSpPr>
          <p:nvPr>
            <p:ph type="sldNum" sz="quarter" idx="12"/>
          </p:nvPr>
        </p:nvSpPr>
        <p:spPr/>
        <p:txBody>
          <a:bodyPr/>
          <a:lstStyle/>
          <a:p>
            <a:fld id="{D857816A-61B5-4220-840E-8B6DC5AEBE82}" type="slidenum">
              <a:rPr lang="en-US" smtClean="0"/>
              <a:t>23</a:t>
            </a:fld>
            <a:endParaRPr lang="en-US"/>
          </a:p>
        </p:txBody>
      </p:sp>
      <p:graphicFrame>
        <p:nvGraphicFramePr>
          <p:cNvPr id="7" name="Table 6">
            <a:extLst>
              <a:ext uri="{FF2B5EF4-FFF2-40B4-BE49-F238E27FC236}">
                <a16:creationId xmlns:a16="http://schemas.microsoft.com/office/drawing/2014/main" id="{C35ABCB2-00C1-4379-9CA0-3AD04E80EF67}"/>
              </a:ext>
            </a:extLst>
          </p:cNvPr>
          <p:cNvGraphicFramePr>
            <a:graphicFrameLocks noGrp="1"/>
          </p:cNvGraphicFramePr>
          <p:nvPr>
            <p:extLst>
              <p:ext uri="{D42A27DB-BD31-4B8C-83A1-F6EECF244321}">
                <p14:modId xmlns:p14="http://schemas.microsoft.com/office/powerpoint/2010/main" val="3749942910"/>
              </p:ext>
            </p:extLst>
          </p:nvPr>
        </p:nvGraphicFramePr>
        <p:xfrm>
          <a:off x="0" y="1242663"/>
          <a:ext cx="12192000" cy="5627392"/>
        </p:xfrm>
        <a:graphic>
          <a:graphicData uri="http://schemas.openxmlformats.org/drawingml/2006/table">
            <a:tbl>
              <a:tblPr/>
              <a:tblGrid>
                <a:gridCol w="3048000">
                  <a:extLst>
                    <a:ext uri="{9D8B030D-6E8A-4147-A177-3AD203B41FA5}">
                      <a16:colId xmlns:a16="http://schemas.microsoft.com/office/drawing/2014/main" val="4144009364"/>
                    </a:ext>
                  </a:extLst>
                </a:gridCol>
                <a:gridCol w="3048000">
                  <a:extLst>
                    <a:ext uri="{9D8B030D-6E8A-4147-A177-3AD203B41FA5}">
                      <a16:colId xmlns:a16="http://schemas.microsoft.com/office/drawing/2014/main" val="1005873312"/>
                    </a:ext>
                  </a:extLst>
                </a:gridCol>
                <a:gridCol w="3048000">
                  <a:extLst>
                    <a:ext uri="{9D8B030D-6E8A-4147-A177-3AD203B41FA5}">
                      <a16:colId xmlns:a16="http://schemas.microsoft.com/office/drawing/2014/main" val="1014088102"/>
                    </a:ext>
                  </a:extLst>
                </a:gridCol>
                <a:gridCol w="3048000">
                  <a:extLst>
                    <a:ext uri="{9D8B030D-6E8A-4147-A177-3AD203B41FA5}">
                      <a16:colId xmlns:a16="http://schemas.microsoft.com/office/drawing/2014/main" val="398880837"/>
                    </a:ext>
                  </a:extLst>
                </a:gridCol>
              </a:tblGrid>
              <a:tr h="459896">
                <a:tc gridSpan="4">
                  <a:txBody>
                    <a:bodyPr/>
                    <a:lstStyle/>
                    <a:p>
                      <a:r>
                        <a:rPr lang="en-US" sz="2000" b="0" dirty="0">
                          <a:solidFill>
                            <a:schemeClr val="tx1"/>
                          </a:solidFill>
                        </a:rPr>
                        <a:t>District Senior Environmental Contacts</a:t>
                      </a:r>
                    </a:p>
                  </a:txBody>
                  <a:tcPr marL="58802" marR="58802" marT="29401" marB="29401"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5802050"/>
                  </a:ext>
                </a:extLst>
              </a:tr>
              <a:tr h="534424">
                <a:tc>
                  <a:txBody>
                    <a:bodyPr/>
                    <a:lstStyle/>
                    <a:p>
                      <a:r>
                        <a:rPr lang="en-US" sz="1600" dirty="0"/>
                        <a:t>Districts</a:t>
                      </a:r>
                    </a:p>
                  </a:txBody>
                  <a:tcPr marL="58802" marR="58802" marT="29401" marB="29401" anchor="ctr">
                    <a:lnL>
                      <a:noFill/>
                    </a:lnL>
                    <a:lnR>
                      <a:noFill/>
                    </a:lnR>
                    <a:lnT>
                      <a:noFill/>
                    </a:lnT>
                    <a:lnB>
                      <a:noFill/>
                    </a:lnB>
                  </a:tcPr>
                </a:tc>
                <a:tc>
                  <a:txBody>
                    <a:bodyPr/>
                    <a:lstStyle/>
                    <a:p>
                      <a:r>
                        <a:rPr lang="en-US" sz="1600"/>
                        <a:t>DLA Senior Environmental Contacts</a:t>
                      </a:r>
                    </a:p>
                  </a:txBody>
                  <a:tcPr marL="58802" marR="58802" marT="29401" marB="29401" anchor="ctr">
                    <a:lnL>
                      <a:noFill/>
                    </a:lnL>
                    <a:lnR>
                      <a:noFill/>
                    </a:lnR>
                    <a:lnT>
                      <a:noFill/>
                    </a:lnT>
                    <a:lnB>
                      <a:noFill/>
                    </a:lnB>
                  </a:tcPr>
                </a:tc>
                <a:tc>
                  <a:txBody>
                    <a:bodyPr/>
                    <a:lstStyle/>
                    <a:p>
                      <a:r>
                        <a:rPr lang="en-US" sz="1600"/>
                        <a:t>Telephone Numbers</a:t>
                      </a:r>
                    </a:p>
                  </a:txBody>
                  <a:tcPr marL="58802" marR="58802" marT="29401" marB="29401" anchor="ctr">
                    <a:lnL>
                      <a:noFill/>
                    </a:lnL>
                    <a:lnR>
                      <a:noFill/>
                    </a:lnR>
                    <a:lnT>
                      <a:noFill/>
                    </a:lnT>
                    <a:lnB>
                      <a:noFill/>
                    </a:lnB>
                  </a:tcPr>
                </a:tc>
                <a:tc>
                  <a:txBody>
                    <a:bodyPr/>
                    <a:lstStyle/>
                    <a:p>
                      <a:r>
                        <a:rPr lang="en-US" sz="1600" dirty="0"/>
                        <a:t>E-mail</a:t>
                      </a:r>
                    </a:p>
                  </a:txBody>
                  <a:tcPr marL="58802" marR="58802" marT="29401" marB="29401" anchor="ctr">
                    <a:lnL>
                      <a:noFill/>
                    </a:lnL>
                    <a:lnR>
                      <a:noFill/>
                    </a:lnR>
                    <a:lnT>
                      <a:noFill/>
                    </a:lnT>
                    <a:lnB>
                      <a:noFill/>
                    </a:lnB>
                  </a:tcPr>
                </a:tc>
                <a:extLst>
                  <a:ext uri="{0D108BD9-81ED-4DB2-BD59-A6C34878D82A}">
                    <a16:rowId xmlns:a16="http://schemas.microsoft.com/office/drawing/2014/main" val="2821144342"/>
                  </a:ext>
                </a:extLst>
              </a:tr>
              <a:tr h="410521">
                <a:tc>
                  <a:txBody>
                    <a:bodyPr/>
                    <a:lstStyle/>
                    <a:p>
                      <a:r>
                        <a:rPr lang="en-US" sz="1600" dirty="0"/>
                        <a:t>1</a:t>
                      </a:r>
                    </a:p>
                  </a:txBody>
                  <a:tcPr marL="58802" marR="58802" marT="29401" marB="29401" anchor="ctr">
                    <a:lnL>
                      <a:noFill/>
                    </a:lnL>
                    <a:lnR>
                      <a:noFill/>
                    </a:lnR>
                    <a:lnT>
                      <a:noFill/>
                    </a:lnT>
                    <a:lnB>
                      <a:noFill/>
                    </a:lnB>
                  </a:tcPr>
                </a:tc>
                <a:tc>
                  <a:txBody>
                    <a:bodyPr/>
                    <a:lstStyle/>
                    <a:p>
                      <a:r>
                        <a:rPr lang="en-US" sz="1600" dirty="0"/>
                        <a:t>Darrell Cardiff </a:t>
                      </a:r>
                    </a:p>
                  </a:txBody>
                  <a:tcPr marL="58802" marR="58802" marT="29401" marB="29401" anchor="ctr">
                    <a:lnL>
                      <a:noFill/>
                    </a:lnL>
                    <a:lnR>
                      <a:noFill/>
                    </a:lnR>
                    <a:lnT>
                      <a:noFill/>
                    </a:lnT>
                    <a:lnB>
                      <a:noFill/>
                    </a:lnB>
                  </a:tcPr>
                </a:tc>
                <a:tc>
                  <a:txBody>
                    <a:bodyPr/>
                    <a:lstStyle/>
                    <a:p>
                      <a:r>
                        <a:rPr lang="en-US" sz="1600" dirty="0">
                          <a:solidFill>
                            <a:schemeClr val="tx1"/>
                          </a:solidFill>
                        </a:rPr>
                        <a:t>(707) 298-0904</a:t>
                      </a:r>
                    </a:p>
                  </a:txBody>
                  <a:tcPr marL="58802" marR="58802" marT="29401" marB="29401" anchor="ctr">
                    <a:lnL>
                      <a:noFill/>
                    </a:lnL>
                    <a:lnR>
                      <a:noFill/>
                    </a:lnR>
                    <a:lnT>
                      <a:noFill/>
                    </a:lnT>
                    <a:lnB>
                      <a:noFill/>
                    </a:lnB>
                  </a:tcPr>
                </a:tc>
                <a:tc>
                  <a:txBody>
                    <a:bodyPr/>
                    <a:lstStyle/>
                    <a:p>
                      <a:r>
                        <a:rPr lang="en-US" sz="1600" dirty="0">
                          <a:solidFill>
                            <a:schemeClr val="tx1"/>
                          </a:solidFill>
                          <a:hlinkClick r:id="rId3">
                            <a:extLst>
                              <a:ext uri="{A12FA001-AC4F-418D-AE19-62706E023703}">
                                <ahyp:hlinkClr xmlns:ahyp="http://schemas.microsoft.com/office/drawing/2018/hyperlinkcolor" val="tx"/>
                              </a:ext>
                            </a:extLst>
                          </a:hlinkClick>
                        </a:rPr>
                        <a:t>Darrell.Cardiff@dot.ca.gov</a:t>
                      </a:r>
                      <a:endParaRPr lang="en-US" sz="1600" dirty="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3474542921"/>
                  </a:ext>
                </a:extLst>
              </a:tr>
              <a:tr h="308775">
                <a:tc>
                  <a:txBody>
                    <a:bodyPr/>
                    <a:lstStyle/>
                    <a:p>
                      <a:r>
                        <a:rPr lang="en-US" sz="1600" dirty="0"/>
                        <a:t>2</a:t>
                      </a:r>
                    </a:p>
                  </a:txBody>
                  <a:tcPr marL="58802" marR="58802" marT="29401" marB="29401" anchor="ctr">
                    <a:lnL>
                      <a:noFill/>
                    </a:lnL>
                    <a:lnR>
                      <a:noFill/>
                    </a:lnR>
                    <a:lnT>
                      <a:noFill/>
                    </a:lnT>
                    <a:lnB>
                      <a:noFill/>
                    </a:lnB>
                  </a:tcPr>
                </a:tc>
                <a:tc>
                  <a:txBody>
                    <a:bodyPr/>
                    <a:lstStyle/>
                    <a:p>
                      <a:r>
                        <a:rPr lang="en-US" sz="1600"/>
                        <a:t>Ian Howat</a:t>
                      </a:r>
                    </a:p>
                  </a:txBody>
                  <a:tcPr marL="58802" marR="58802" marT="29401" marB="29401" anchor="ctr">
                    <a:lnL>
                      <a:noFill/>
                    </a:lnL>
                    <a:lnR>
                      <a:noFill/>
                    </a:lnR>
                    <a:lnT>
                      <a:noFill/>
                    </a:lnT>
                    <a:lnB>
                      <a:noFill/>
                    </a:lnB>
                  </a:tcPr>
                </a:tc>
                <a:tc>
                  <a:txBody>
                    <a:bodyPr/>
                    <a:lstStyle/>
                    <a:p>
                      <a:r>
                        <a:rPr lang="en-US" sz="1600" dirty="0">
                          <a:solidFill>
                            <a:schemeClr val="tx1"/>
                          </a:solidFill>
                        </a:rPr>
                        <a:t>(530) 225-3484</a:t>
                      </a:r>
                    </a:p>
                  </a:txBody>
                  <a:tcPr marL="58802" marR="58802" marT="29401" marB="29401" anchor="ctr">
                    <a:lnL>
                      <a:noFill/>
                    </a:lnL>
                    <a:lnR>
                      <a:noFill/>
                    </a:lnR>
                    <a:lnT>
                      <a:noFill/>
                    </a:lnT>
                    <a:lnB>
                      <a:noFill/>
                    </a:lnB>
                  </a:tcPr>
                </a:tc>
                <a:tc>
                  <a:txBody>
                    <a:bodyPr/>
                    <a:lstStyle/>
                    <a:p>
                      <a:r>
                        <a:rPr lang="en-US" sz="1600" dirty="0">
                          <a:solidFill>
                            <a:schemeClr val="tx1"/>
                          </a:solidFill>
                          <a:hlinkClick r:id="rId4">
                            <a:extLst>
                              <a:ext uri="{A12FA001-AC4F-418D-AE19-62706E023703}">
                                <ahyp:hlinkClr xmlns:ahyp="http://schemas.microsoft.com/office/drawing/2018/hyperlinkcolor" val="tx"/>
                              </a:ext>
                            </a:extLst>
                          </a:hlinkClick>
                        </a:rPr>
                        <a:t>ian.howat@dot.ca.gov</a:t>
                      </a:r>
                      <a:endParaRPr lang="en-US" sz="1600" dirty="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322353632"/>
                  </a:ext>
                </a:extLst>
              </a:tr>
              <a:tr h="410521">
                <a:tc>
                  <a:txBody>
                    <a:bodyPr/>
                    <a:lstStyle/>
                    <a:p>
                      <a:r>
                        <a:rPr lang="en-US" sz="1600" dirty="0"/>
                        <a:t>3</a:t>
                      </a:r>
                    </a:p>
                  </a:txBody>
                  <a:tcPr marL="58802" marR="58802" marT="29401" marB="29401" anchor="ctr">
                    <a:lnL>
                      <a:noFill/>
                    </a:lnL>
                    <a:lnR>
                      <a:noFill/>
                    </a:lnR>
                    <a:lnT>
                      <a:noFill/>
                    </a:lnT>
                    <a:lnB>
                      <a:noFill/>
                    </a:lnB>
                  </a:tcPr>
                </a:tc>
                <a:tc>
                  <a:txBody>
                    <a:bodyPr/>
                    <a:lstStyle/>
                    <a:p>
                      <a:r>
                        <a:rPr lang="en-US" sz="1600" dirty="0"/>
                        <a:t>Laura Loeffler</a:t>
                      </a:r>
                    </a:p>
                  </a:txBody>
                  <a:tcPr marL="58802" marR="58802" marT="29401" marB="29401" anchor="ctr">
                    <a:lnL>
                      <a:noFill/>
                    </a:lnL>
                    <a:lnR>
                      <a:noFill/>
                    </a:lnR>
                    <a:lnT>
                      <a:noFill/>
                    </a:lnT>
                    <a:lnB>
                      <a:noFill/>
                    </a:lnB>
                  </a:tcPr>
                </a:tc>
                <a:tc>
                  <a:txBody>
                    <a:bodyPr/>
                    <a:lstStyle/>
                    <a:p>
                      <a:r>
                        <a:rPr lang="en-US" sz="1600" dirty="0">
                          <a:solidFill>
                            <a:schemeClr val="tx1"/>
                          </a:solidFill>
                        </a:rPr>
                        <a:t>(530) 741-4592</a:t>
                      </a:r>
                    </a:p>
                  </a:txBody>
                  <a:tcPr marL="58802" marR="58802" marT="29401" marB="29401" anchor="ctr">
                    <a:lnL>
                      <a:noFill/>
                    </a:lnL>
                    <a:lnR>
                      <a:noFill/>
                    </a:lnR>
                    <a:lnT>
                      <a:noFill/>
                    </a:lnT>
                    <a:lnB>
                      <a:noFill/>
                    </a:lnB>
                  </a:tcPr>
                </a:tc>
                <a:tc>
                  <a:txBody>
                    <a:bodyPr/>
                    <a:lstStyle/>
                    <a:p>
                      <a:r>
                        <a:rPr lang="en-US" sz="1600" dirty="0">
                          <a:solidFill>
                            <a:schemeClr val="tx1"/>
                          </a:solidFill>
                          <a:hlinkClick r:id="rId5">
                            <a:extLst>
                              <a:ext uri="{A12FA001-AC4F-418D-AE19-62706E023703}">
                                <ahyp:hlinkClr xmlns:ahyp="http://schemas.microsoft.com/office/drawing/2018/hyperlinkcolor" val="tx"/>
                              </a:ext>
                            </a:extLst>
                          </a:hlinkClick>
                        </a:rPr>
                        <a:t>Laura.Loeffler@dot.ca.gov</a:t>
                      </a:r>
                      <a:endParaRPr lang="en-US" sz="1600" dirty="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948379465"/>
                  </a:ext>
                </a:extLst>
              </a:tr>
              <a:tr h="410521">
                <a:tc>
                  <a:txBody>
                    <a:bodyPr/>
                    <a:lstStyle/>
                    <a:p>
                      <a:r>
                        <a:rPr lang="en-US" sz="1600" dirty="0"/>
                        <a:t>4</a:t>
                      </a:r>
                    </a:p>
                  </a:txBody>
                  <a:tcPr marL="58802" marR="58802" marT="29401" marB="29401" anchor="ctr">
                    <a:lnL>
                      <a:noFill/>
                    </a:lnL>
                    <a:lnR>
                      <a:noFill/>
                    </a:lnR>
                    <a:lnT>
                      <a:noFill/>
                    </a:lnT>
                    <a:lnB>
                      <a:noFill/>
                    </a:lnB>
                  </a:tcPr>
                </a:tc>
                <a:tc>
                  <a:txBody>
                    <a:bodyPr/>
                    <a:lstStyle/>
                    <a:p>
                      <a:r>
                        <a:rPr lang="en-US" sz="1600"/>
                        <a:t>Thomas Holstein</a:t>
                      </a:r>
                    </a:p>
                  </a:txBody>
                  <a:tcPr marL="58802" marR="58802" marT="29401" marB="29401" anchor="ctr">
                    <a:lnL>
                      <a:noFill/>
                    </a:lnL>
                    <a:lnR>
                      <a:noFill/>
                    </a:lnR>
                    <a:lnT>
                      <a:noFill/>
                    </a:lnT>
                    <a:lnB>
                      <a:noFill/>
                    </a:lnB>
                  </a:tcPr>
                </a:tc>
                <a:tc>
                  <a:txBody>
                    <a:bodyPr/>
                    <a:lstStyle/>
                    <a:p>
                      <a:r>
                        <a:rPr lang="en-US" sz="1600" dirty="0">
                          <a:solidFill>
                            <a:schemeClr val="tx1"/>
                          </a:solidFill>
                        </a:rPr>
                        <a:t>(510) 286-6371</a:t>
                      </a:r>
                    </a:p>
                  </a:txBody>
                  <a:tcPr marL="58802" marR="58802" marT="29401" marB="29401" anchor="ctr">
                    <a:lnL>
                      <a:noFill/>
                    </a:lnL>
                    <a:lnR>
                      <a:noFill/>
                    </a:lnR>
                    <a:lnT>
                      <a:noFill/>
                    </a:lnT>
                    <a:lnB>
                      <a:noFill/>
                    </a:lnB>
                  </a:tcPr>
                </a:tc>
                <a:tc>
                  <a:txBody>
                    <a:bodyPr/>
                    <a:lstStyle/>
                    <a:p>
                      <a:r>
                        <a:rPr lang="en-US" sz="1600">
                          <a:solidFill>
                            <a:schemeClr val="tx1"/>
                          </a:solidFill>
                          <a:hlinkClick r:id="rId6">
                            <a:extLst>
                              <a:ext uri="{A12FA001-AC4F-418D-AE19-62706E023703}">
                                <ahyp:hlinkClr xmlns:ahyp="http://schemas.microsoft.com/office/drawing/2018/hyperlinkcolor" val="tx"/>
                              </a:ext>
                            </a:extLst>
                          </a:hlinkClick>
                        </a:rPr>
                        <a:t>Thomas.Holstein@dot.ca.gov</a:t>
                      </a:r>
                      <a:endParaRPr lang="en-US" sz="160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3285939163"/>
                  </a:ext>
                </a:extLst>
              </a:tr>
              <a:tr h="410521">
                <a:tc>
                  <a:txBody>
                    <a:bodyPr/>
                    <a:lstStyle/>
                    <a:p>
                      <a:r>
                        <a:rPr lang="en-US" sz="1600" dirty="0"/>
                        <a:t>5</a:t>
                      </a:r>
                    </a:p>
                  </a:txBody>
                  <a:tcPr marL="58802" marR="58802" marT="29401" marB="29401" anchor="ctr">
                    <a:lnL>
                      <a:noFill/>
                    </a:lnL>
                    <a:lnR>
                      <a:noFill/>
                    </a:lnR>
                    <a:lnT>
                      <a:noFill/>
                    </a:lnT>
                    <a:lnB>
                      <a:noFill/>
                    </a:lnB>
                  </a:tcPr>
                </a:tc>
                <a:tc>
                  <a:txBody>
                    <a:bodyPr/>
                    <a:lstStyle/>
                    <a:p>
                      <a:r>
                        <a:rPr lang="en-US" sz="1600" dirty="0"/>
                        <a:t>Randell </a:t>
                      </a:r>
                      <a:r>
                        <a:rPr lang="en-US" sz="1600" dirty="0" err="1"/>
                        <a:t>Lavack</a:t>
                      </a:r>
                      <a:endParaRPr lang="en-US" sz="1600" dirty="0"/>
                    </a:p>
                  </a:txBody>
                  <a:tcPr marL="58802" marR="58802" marT="29401" marB="29401" anchor="ctr">
                    <a:lnL>
                      <a:noFill/>
                    </a:lnL>
                    <a:lnR>
                      <a:noFill/>
                    </a:lnR>
                    <a:lnT>
                      <a:noFill/>
                    </a:lnT>
                    <a:lnB>
                      <a:noFill/>
                    </a:lnB>
                  </a:tcPr>
                </a:tc>
                <a:tc>
                  <a:txBody>
                    <a:bodyPr/>
                    <a:lstStyle/>
                    <a:p>
                      <a:r>
                        <a:rPr lang="en-US" sz="1600" dirty="0">
                          <a:solidFill>
                            <a:schemeClr val="tx1"/>
                          </a:solidFill>
                        </a:rPr>
                        <a:t>(805) 549-3182</a:t>
                      </a:r>
                    </a:p>
                  </a:txBody>
                  <a:tcPr marL="58802" marR="58802" marT="29401" marB="29401" anchor="ctr">
                    <a:lnL>
                      <a:noFill/>
                    </a:lnL>
                    <a:lnR>
                      <a:noFill/>
                    </a:lnR>
                    <a:lnT>
                      <a:noFill/>
                    </a:lnT>
                    <a:lnB>
                      <a:noFill/>
                    </a:lnB>
                  </a:tcPr>
                </a:tc>
                <a:tc>
                  <a:txBody>
                    <a:bodyPr/>
                    <a:lstStyle/>
                    <a:p>
                      <a:r>
                        <a:rPr lang="en-US" sz="1600">
                          <a:solidFill>
                            <a:schemeClr val="tx1"/>
                          </a:solidFill>
                          <a:hlinkClick r:id="rId7">
                            <a:extLst>
                              <a:ext uri="{A12FA001-AC4F-418D-AE19-62706E023703}">
                                <ahyp:hlinkClr xmlns:ahyp="http://schemas.microsoft.com/office/drawing/2018/hyperlinkcolor" val="tx"/>
                              </a:ext>
                            </a:extLst>
                          </a:hlinkClick>
                        </a:rPr>
                        <a:t>Randy.Lavack@dot.ca.gov</a:t>
                      </a:r>
                      <a:endParaRPr lang="en-US" sz="160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3156163935"/>
                  </a:ext>
                </a:extLst>
              </a:tr>
              <a:tr h="308775">
                <a:tc>
                  <a:txBody>
                    <a:bodyPr/>
                    <a:lstStyle/>
                    <a:p>
                      <a:r>
                        <a:rPr lang="en-US" sz="1600"/>
                        <a:t>6</a:t>
                      </a:r>
                    </a:p>
                  </a:txBody>
                  <a:tcPr marL="58802" marR="58802" marT="29401" marB="29401" anchor="ctr">
                    <a:lnL>
                      <a:noFill/>
                    </a:lnL>
                    <a:lnR>
                      <a:noFill/>
                    </a:lnR>
                    <a:lnT>
                      <a:noFill/>
                    </a:lnT>
                    <a:lnB>
                      <a:noFill/>
                    </a:lnB>
                  </a:tcPr>
                </a:tc>
                <a:tc>
                  <a:txBody>
                    <a:bodyPr/>
                    <a:lstStyle/>
                    <a:p>
                      <a:r>
                        <a:rPr lang="en-US" sz="1600"/>
                        <a:t>Shane Gunn</a:t>
                      </a:r>
                    </a:p>
                  </a:txBody>
                  <a:tcPr marL="58802" marR="58802" marT="29401" marB="29401" anchor="ctr">
                    <a:lnL>
                      <a:noFill/>
                    </a:lnL>
                    <a:lnR>
                      <a:noFill/>
                    </a:lnR>
                    <a:lnT>
                      <a:noFill/>
                    </a:lnT>
                    <a:lnB>
                      <a:noFill/>
                    </a:lnB>
                  </a:tcPr>
                </a:tc>
                <a:tc>
                  <a:txBody>
                    <a:bodyPr/>
                    <a:lstStyle/>
                    <a:p>
                      <a:r>
                        <a:rPr lang="en-US" sz="1600" dirty="0">
                          <a:solidFill>
                            <a:schemeClr val="tx1"/>
                          </a:solidFill>
                        </a:rPr>
                        <a:t>(559) 445-6310</a:t>
                      </a:r>
                    </a:p>
                  </a:txBody>
                  <a:tcPr marL="58802" marR="58802" marT="29401" marB="29401" anchor="ctr">
                    <a:lnL>
                      <a:noFill/>
                    </a:lnL>
                    <a:lnR>
                      <a:noFill/>
                    </a:lnR>
                    <a:lnT>
                      <a:noFill/>
                    </a:lnT>
                    <a:lnB>
                      <a:noFill/>
                    </a:lnB>
                  </a:tcPr>
                </a:tc>
                <a:tc>
                  <a:txBody>
                    <a:bodyPr/>
                    <a:lstStyle/>
                    <a:p>
                      <a:r>
                        <a:rPr lang="en-US" sz="1600">
                          <a:solidFill>
                            <a:schemeClr val="tx1"/>
                          </a:solidFill>
                          <a:hlinkClick r:id="rId8">
                            <a:extLst>
                              <a:ext uri="{A12FA001-AC4F-418D-AE19-62706E023703}">
                                <ahyp:hlinkClr xmlns:ahyp="http://schemas.microsoft.com/office/drawing/2018/hyperlinkcolor" val="tx"/>
                              </a:ext>
                            </a:extLst>
                          </a:hlinkClick>
                        </a:rPr>
                        <a:t>shane.gunn@dot.ca.gov</a:t>
                      </a:r>
                      <a:endParaRPr lang="en-US" sz="160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264174340"/>
                  </a:ext>
                </a:extLst>
              </a:tr>
              <a:tr h="410521">
                <a:tc>
                  <a:txBody>
                    <a:bodyPr/>
                    <a:lstStyle/>
                    <a:p>
                      <a:r>
                        <a:rPr lang="en-US" sz="1600"/>
                        <a:t>7</a:t>
                      </a:r>
                    </a:p>
                  </a:txBody>
                  <a:tcPr marL="58802" marR="58802" marT="29401" marB="29401" anchor="ctr">
                    <a:lnL>
                      <a:noFill/>
                    </a:lnL>
                    <a:lnR>
                      <a:noFill/>
                    </a:lnR>
                    <a:lnT>
                      <a:noFill/>
                    </a:lnT>
                    <a:lnB>
                      <a:noFill/>
                    </a:lnB>
                  </a:tcPr>
                </a:tc>
                <a:tc>
                  <a:txBody>
                    <a:bodyPr/>
                    <a:lstStyle/>
                    <a:p>
                      <a:r>
                        <a:rPr lang="en-US" sz="1600" dirty="0"/>
                        <a:t>Michael </a:t>
                      </a:r>
                      <a:r>
                        <a:rPr lang="en-US" sz="1600" dirty="0" err="1"/>
                        <a:t>Enwedo</a:t>
                      </a:r>
                      <a:endParaRPr lang="en-US" sz="1600" dirty="0"/>
                    </a:p>
                  </a:txBody>
                  <a:tcPr marL="58802" marR="58802" marT="29401" marB="29401" anchor="ctr">
                    <a:lnL>
                      <a:noFill/>
                    </a:lnL>
                    <a:lnR>
                      <a:noFill/>
                    </a:lnR>
                    <a:lnT>
                      <a:noFill/>
                    </a:lnT>
                    <a:lnB>
                      <a:noFill/>
                    </a:lnB>
                  </a:tcPr>
                </a:tc>
                <a:tc>
                  <a:txBody>
                    <a:bodyPr/>
                    <a:lstStyle/>
                    <a:p>
                      <a:r>
                        <a:rPr lang="en-US" sz="1600" dirty="0">
                          <a:solidFill>
                            <a:schemeClr val="tx1"/>
                          </a:solidFill>
                        </a:rPr>
                        <a:t>(213) 897-3245</a:t>
                      </a:r>
                    </a:p>
                  </a:txBody>
                  <a:tcPr marL="58802" marR="58802" marT="29401" marB="29401" anchor="ctr">
                    <a:lnL>
                      <a:noFill/>
                    </a:lnL>
                    <a:lnR>
                      <a:noFill/>
                    </a:lnR>
                    <a:lnT>
                      <a:noFill/>
                    </a:lnT>
                    <a:lnB>
                      <a:noFill/>
                    </a:lnB>
                  </a:tcPr>
                </a:tc>
                <a:tc>
                  <a:txBody>
                    <a:bodyPr/>
                    <a:lstStyle/>
                    <a:p>
                      <a:r>
                        <a:rPr lang="en-US" sz="1600" dirty="0">
                          <a:solidFill>
                            <a:schemeClr val="tx1"/>
                          </a:solidFill>
                          <a:hlinkClick r:id="rId9">
                            <a:extLst>
                              <a:ext uri="{A12FA001-AC4F-418D-AE19-62706E023703}">
                                <ahyp:hlinkClr xmlns:ahyp="http://schemas.microsoft.com/office/drawing/2018/hyperlinkcolor" val="tx"/>
                              </a:ext>
                            </a:extLst>
                          </a:hlinkClick>
                        </a:rPr>
                        <a:t>Michael.Enwedo@dot.ca.gov</a:t>
                      </a:r>
                      <a:endParaRPr lang="en-US" sz="1600" dirty="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3667411620"/>
                  </a:ext>
                </a:extLst>
              </a:tr>
              <a:tr h="410521">
                <a:tc>
                  <a:txBody>
                    <a:bodyPr/>
                    <a:lstStyle/>
                    <a:p>
                      <a:r>
                        <a:rPr lang="en-US" sz="1600"/>
                        <a:t>8</a:t>
                      </a:r>
                    </a:p>
                  </a:txBody>
                  <a:tcPr marL="58802" marR="58802" marT="29401" marB="29401" anchor="ctr">
                    <a:lnL>
                      <a:noFill/>
                    </a:lnL>
                    <a:lnR>
                      <a:noFill/>
                    </a:lnR>
                    <a:lnT>
                      <a:noFill/>
                    </a:lnT>
                    <a:lnB>
                      <a:noFill/>
                    </a:lnB>
                  </a:tcPr>
                </a:tc>
                <a:tc>
                  <a:txBody>
                    <a:bodyPr/>
                    <a:lstStyle/>
                    <a:p>
                      <a:r>
                        <a:rPr lang="en-US" sz="1600" dirty="0"/>
                        <a:t>Aaron Burton</a:t>
                      </a:r>
                    </a:p>
                  </a:txBody>
                  <a:tcPr marL="58802" marR="58802" marT="29401" marB="29401" anchor="ctr">
                    <a:lnL>
                      <a:noFill/>
                    </a:lnL>
                    <a:lnR>
                      <a:noFill/>
                    </a:lnR>
                    <a:lnT>
                      <a:noFill/>
                    </a:lnT>
                    <a:lnB>
                      <a:noFill/>
                    </a:lnB>
                  </a:tcPr>
                </a:tc>
                <a:tc>
                  <a:txBody>
                    <a:bodyPr/>
                    <a:lstStyle/>
                    <a:p>
                      <a:r>
                        <a:rPr lang="en-US" sz="1600" dirty="0">
                          <a:solidFill>
                            <a:schemeClr val="tx1"/>
                          </a:solidFill>
                        </a:rPr>
                        <a:t>(909) 383-2841</a:t>
                      </a:r>
                    </a:p>
                  </a:txBody>
                  <a:tcPr marL="58802" marR="58802" marT="29401" marB="29401" anchor="ctr">
                    <a:lnL>
                      <a:noFill/>
                    </a:lnL>
                    <a:lnR>
                      <a:noFill/>
                    </a:lnR>
                    <a:lnT>
                      <a:noFill/>
                    </a:lnT>
                    <a:lnB>
                      <a:noFill/>
                    </a:lnB>
                  </a:tcPr>
                </a:tc>
                <a:tc>
                  <a:txBody>
                    <a:bodyPr/>
                    <a:lstStyle/>
                    <a:p>
                      <a:r>
                        <a:rPr lang="en-US" sz="1600" dirty="0">
                          <a:solidFill>
                            <a:schemeClr val="tx1"/>
                          </a:solidFill>
                          <a:hlinkClick r:id="rId10">
                            <a:extLst>
                              <a:ext uri="{A12FA001-AC4F-418D-AE19-62706E023703}">
                                <ahyp:hlinkClr xmlns:ahyp="http://schemas.microsoft.com/office/drawing/2018/hyperlinkcolor" val="tx"/>
                              </a:ext>
                            </a:extLst>
                          </a:hlinkClick>
                        </a:rPr>
                        <a:t>Aaron.Burton@dot.ca.gov</a:t>
                      </a:r>
                      <a:endParaRPr lang="en-US" sz="1600" dirty="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3649581025"/>
                  </a:ext>
                </a:extLst>
              </a:tr>
              <a:tr h="410521">
                <a:tc>
                  <a:txBody>
                    <a:bodyPr/>
                    <a:lstStyle/>
                    <a:p>
                      <a:r>
                        <a:rPr lang="en-US" sz="1600"/>
                        <a:t>9</a:t>
                      </a:r>
                    </a:p>
                  </a:txBody>
                  <a:tcPr marL="58802" marR="58802" marT="29401" marB="29401" anchor="ctr">
                    <a:lnL>
                      <a:noFill/>
                    </a:lnL>
                    <a:lnR>
                      <a:noFill/>
                    </a:lnR>
                    <a:lnT>
                      <a:noFill/>
                    </a:lnT>
                    <a:lnB>
                      <a:noFill/>
                    </a:lnB>
                  </a:tcPr>
                </a:tc>
                <a:tc>
                  <a:txBody>
                    <a:bodyPr/>
                    <a:lstStyle/>
                    <a:p>
                      <a:r>
                        <a:rPr lang="en-US" sz="1600" dirty="0"/>
                        <a:t>Forest Becket</a:t>
                      </a:r>
                    </a:p>
                  </a:txBody>
                  <a:tcPr marL="58802" marR="58802" marT="29401" marB="29401" anchor="ctr">
                    <a:lnL>
                      <a:noFill/>
                    </a:lnL>
                    <a:lnR>
                      <a:noFill/>
                    </a:lnR>
                    <a:lnT>
                      <a:noFill/>
                    </a:lnT>
                    <a:lnB>
                      <a:noFill/>
                    </a:lnB>
                  </a:tcPr>
                </a:tc>
                <a:tc>
                  <a:txBody>
                    <a:bodyPr/>
                    <a:lstStyle/>
                    <a:p>
                      <a:r>
                        <a:rPr lang="en-US" sz="1600" dirty="0">
                          <a:solidFill>
                            <a:schemeClr val="tx1"/>
                          </a:solidFill>
                        </a:rPr>
                        <a:t>(760) 872-0681</a:t>
                      </a:r>
                    </a:p>
                  </a:txBody>
                  <a:tcPr marL="58802" marR="58802" marT="29401" marB="29401" anchor="ctr">
                    <a:lnL>
                      <a:noFill/>
                    </a:lnL>
                    <a:lnR>
                      <a:noFill/>
                    </a:lnR>
                    <a:lnT>
                      <a:noFill/>
                    </a:lnT>
                    <a:lnB>
                      <a:noFill/>
                    </a:lnB>
                  </a:tcPr>
                </a:tc>
                <a:tc>
                  <a:txBody>
                    <a:bodyPr/>
                    <a:lstStyle/>
                    <a:p>
                      <a:r>
                        <a:rPr lang="en-US" sz="1600">
                          <a:solidFill>
                            <a:schemeClr val="tx1"/>
                          </a:solidFill>
                          <a:effectLst/>
                          <a:hlinkClick r:id="rId11">
                            <a:extLst>
                              <a:ext uri="{A12FA001-AC4F-418D-AE19-62706E023703}">
                                <ahyp:hlinkClr xmlns:ahyp="http://schemas.microsoft.com/office/drawing/2018/hyperlinkcolor" val="tx"/>
                              </a:ext>
                            </a:extLst>
                          </a:hlinkClick>
                        </a:rPr>
                        <a:t>forest.becket@dot.ca.gov</a:t>
                      </a:r>
                      <a:endParaRPr lang="en-US" sz="160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700482523"/>
                  </a:ext>
                </a:extLst>
              </a:tr>
              <a:tr h="410521">
                <a:tc>
                  <a:txBody>
                    <a:bodyPr/>
                    <a:lstStyle/>
                    <a:p>
                      <a:r>
                        <a:rPr lang="en-US" sz="1600"/>
                        <a:t>10</a:t>
                      </a:r>
                    </a:p>
                  </a:txBody>
                  <a:tcPr marL="58802" marR="58802" marT="29401" marB="29401" anchor="ctr">
                    <a:lnL>
                      <a:noFill/>
                    </a:lnL>
                    <a:lnR>
                      <a:noFill/>
                    </a:lnR>
                    <a:lnT>
                      <a:noFill/>
                    </a:lnT>
                    <a:lnB>
                      <a:noFill/>
                    </a:lnB>
                  </a:tcPr>
                </a:tc>
                <a:tc>
                  <a:txBody>
                    <a:bodyPr/>
                    <a:lstStyle/>
                    <a:p>
                      <a:r>
                        <a:rPr lang="en-US" sz="1600"/>
                        <a:t>Dominic Vitali</a:t>
                      </a:r>
                    </a:p>
                  </a:txBody>
                  <a:tcPr marL="58802" marR="58802" marT="29401" marB="29401" anchor="ctr">
                    <a:lnL>
                      <a:noFill/>
                    </a:lnL>
                    <a:lnR>
                      <a:noFill/>
                    </a:lnR>
                    <a:lnT>
                      <a:noFill/>
                    </a:lnT>
                    <a:lnB>
                      <a:noFill/>
                    </a:lnB>
                  </a:tcPr>
                </a:tc>
                <a:tc>
                  <a:txBody>
                    <a:bodyPr/>
                    <a:lstStyle/>
                    <a:p>
                      <a:r>
                        <a:rPr lang="en-US" sz="1600" dirty="0">
                          <a:solidFill>
                            <a:schemeClr val="tx1"/>
                          </a:solidFill>
                        </a:rPr>
                        <a:t>(209) 948-7427</a:t>
                      </a:r>
                    </a:p>
                  </a:txBody>
                  <a:tcPr marL="58802" marR="58802" marT="29401" marB="29401" anchor="ctr">
                    <a:lnL>
                      <a:noFill/>
                    </a:lnL>
                    <a:lnR>
                      <a:noFill/>
                    </a:lnR>
                    <a:lnT>
                      <a:noFill/>
                    </a:lnT>
                    <a:lnB>
                      <a:noFill/>
                    </a:lnB>
                  </a:tcPr>
                </a:tc>
                <a:tc>
                  <a:txBody>
                    <a:bodyPr/>
                    <a:lstStyle/>
                    <a:p>
                      <a:r>
                        <a:rPr lang="en-US" sz="1600" dirty="0">
                          <a:solidFill>
                            <a:schemeClr val="tx1"/>
                          </a:solidFill>
                          <a:hlinkClick r:id="rId12">
                            <a:extLst>
                              <a:ext uri="{A12FA001-AC4F-418D-AE19-62706E023703}">
                                <ahyp:hlinkClr xmlns:ahyp="http://schemas.microsoft.com/office/drawing/2018/hyperlinkcolor" val="tx"/>
                              </a:ext>
                            </a:extLst>
                          </a:hlinkClick>
                        </a:rPr>
                        <a:t>Dominic.Vitali@dot.ca.gov</a:t>
                      </a:r>
                      <a:endParaRPr lang="en-US" sz="1600" dirty="0">
                        <a:solidFill>
                          <a:schemeClr val="tx1"/>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488534206"/>
                  </a:ext>
                </a:extLst>
              </a:tr>
              <a:tr h="308775">
                <a:tc>
                  <a:txBody>
                    <a:bodyPr/>
                    <a:lstStyle/>
                    <a:p>
                      <a:r>
                        <a:rPr lang="en-US" sz="1600"/>
                        <a:t>11</a:t>
                      </a:r>
                    </a:p>
                  </a:txBody>
                  <a:tcPr marL="58802" marR="58802" marT="29401" marB="29401" anchor="ctr">
                    <a:lnL>
                      <a:noFill/>
                    </a:lnL>
                    <a:lnR>
                      <a:noFill/>
                    </a:lnR>
                    <a:lnT>
                      <a:noFill/>
                    </a:lnT>
                    <a:lnB>
                      <a:noFill/>
                    </a:lnB>
                  </a:tcPr>
                </a:tc>
                <a:tc>
                  <a:txBody>
                    <a:bodyPr/>
                    <a:lstStyle/>
                    <a:p>
                      <a:r>
                        <a:rPr lang="en-US" sz="1600"/>
                        <a:t>Kevin Hovey</a:t>
                      </a:r>
                    </a:p>
                  </a:txBody>
                  <a:tcPr marL="58802" marR="58802" marT="29401" marB="29401" anchor="ctr">
                    <a:lnL>
                      <a:noFill/>
                    </a:lnL>
                    <a:lnR>
                      <a:noFill/>
                    </a:lnR>
                    <a:lnT>
                      <a:noFill/>
                    </a:lnT>
                    <a:lnB>
                      <a:noFill/>
                    </a:lnB>
                  </a:tcPr>
                </a:tc>
                <a:tc>
                  <a:txBody>
                    <a:bodyPr/>
                    <a:lstStyle/>
                    <a:p>
                      <a:r>
                        <a:rPr lang="en-US" sz="1600" dirty="0">
                          <a:solidFill>
                            <a:schemeClr val="tx1"/>
                          </a:solidFill>
                        </a:rPr>
                        <a:t>(619) 688-0240</a:t>
                      </a:r>
                    </a:p>
                  </a:txBody>
                  <a:tcPr marL="58802" marR="58802" marT="29401" marB="29401" anchor="ctr">
                    <a:lnL>
                      <a:noFill/>
                    </a:lnL>
                    <a:lnR>
                      <a:noFill/>
                    </a:lnR>
                    <a:lnT>
                      <a:noFill/>
                    </a:lnT>
                    <a:lnB>
                      <a:noFill/>
                    </a:lnB>
                  </a:tcPr>
                </a:tc>
                <a:tc>
                  <a:txBody>
                    <a:bodyPr/>
                    <a:lstStyle/>
                    <a:p>
                      <a:r>
                        <a:rPr lang="en-US" sz="1600" dirty="0">
                          <a:solidFill>
                            <a:schemeClr val="tx1"/>
                          </a:solidFill>
                          <a:hlinkClick r:id="rId13">
                            <a:extLst>
                              <a:ext uri="{A12FA001-AC4F-418D-AE19-62706E023703}">
                                <ahyp:hlinkClr xmlns:ahyp="http://schemas.microsoft.com/office/drawing/2018/hyperlinkcolor" val="tx"/>
                              </a:ext>
                            </a:extLst>
                          </a:hlinkClick>
                        </a:rPr>
                        <a:t>Hovey</a:t>
                      </a:r>
                      <a:r>
                        <a:rPr lang="en-US" sz="1600" dirty="0">
                          <a:solidFill>
                            <a:schemeClr val="tx1">
                              <a:lumMod val="95000"/>
                            </a:schemeClr>
                          </a:solidFill>
                          <a:hlinkClick r:id="rId13">
                            <a:extLst>
                              <a:ext uri="{A12FA001-AC4F-418D-AE19-62706E023703}">
                                <ahyp:hlinkClr xmlns:ahyp="http://schemas.microsoft.com/office/drawing/2018/hyperlinkcolor" val="tx"/>
                              </a:ext>
                            </a:extLst>
                          </a:hlinkClick>
                        </a:rPr>
                        <a:t>.Kevin@dot.ca.gov</a:t>
                      </a:r>
                      <a:endParaRPr lang="en-US" sz="1600" dirty="0">
                        <a:solidFill>
                          <a:schemeClr val="tx1">
                            <a:lumMod val="95000"/>
                          </a:schemeClr>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1900674647"/>
                  </a:ext>
                </a:extLst>
              </a:tr>
              <a:tr h="410521">
                <a:tc>
                  <a:txBody>
                    <a:bodyPr/>
                    <a:lstStyle/>
                    <a:p>
                      <a:r>
                        <a:rPr lang="en-US" sz="1600" dirty="0"/>
                        <a:t>12</a:t>
                      </a:r>
                    </a:p>
                  </a:txBody>
                  <a:tcPr marL="58802" marR="58802" marT="29401" marB="29401" anchor="ctr">
                    <a:lnL>
                      <a:noFill/>
                    </a:lnL>
                    <a:lnR>
                      <a:noFill/>
                    </a:lnR>
                    <a:lnT>
                      <a:noFill/>
                    </a:lnT>
                    <a:lnB>
                      <a:noFill/>
                    </a:lnB>
                  </a:tcPr>
                </a:tc>
                <a:tc>
                  <a:txBody>
                    <a:bodyPr/>
                    <a:lstStyle/>
                    <a:p>
                      <a:r>
                        <a:rPr lang="en-US" sz="1600" dirty="0"/>
                        <a:t>Charles Baker</a:t>
                      </a:r>
                    </a:p>
                  </a:txBody>
                  <a:tcPr marL="58802" marR="58802" marT="29401" marB="29401" anchor="ctr">
                    <a:lnL>
                      <a:noFill/>
                    </a:lnL>
                    <a:lnR>
                      <a:noFill/>
                    </a:lnR>
                    <a:lnT>
                      <a:noFill/>
                    </a:lnT>
                    <a:lnB>
                      <a:noFill/>
                    </a:lnB>
                  </a:tcPr>
                </a:tc>
                <a:tc>
                  <a:txBody>
                    <a:bodyPr/>
                    <a:lstStyle/>
                    <a:p>
                      <a:r>
                        <a:rPr lang="en-US" sz="1600" dirty="0">
                          <a:solidFill>
                            <a:schemeClr val="tx1">
                              <a:lumMod val="95000"/>
                            </a:schemeClr>
                          </a:solidFill>
                        </a:rPr>
                        <a:t>(949) 724-2252</a:t>
                      </a:r>
                    </a:p>
                  </a:txBody>
                  <a:tcPr marL="58802" marR="58802" marT="29401" marB="29401" anchor="ctr">
                    <a:lnL>
                      <a:noFill/>
                    </a:lnL>
                    <a:lnR>
                      <a:noFill/>
                    </a:lnR>
                    <a:lnT>
                      <a:noFill/>
                    </a:lnT>
                    <a:lnB>
                      <a:noFill/>
                    </a:lnB>
                  </a:tcPr>
                </a:tc>
                <a:tc>
                  <a:txBody>
                    <a:bodyPr/>
                    <a:lstStyle/>
                    <a:p>
                      <a:r>
                        <a:rPr lang="en-US" sz="1600" dirty="0">
                          <a:solidFill>
                            <a:schemeClr val="tx1">
                              <a:lumMod val="95000"/>
                            </a:schemeClr>
                          </a:solidFill>
                          <a:hlinkClick r:id="rId14">
                            <a:extLst>
                              <a:ext uri="{A12FA001-AC4F-418D-AE19-62706E023703}">
                                <ahyp:hlinkClr xmlns:ahyp="http://schemas.microsoft.com/office/drawing/2018/hyperlinkcolor" val="tx"/>
                              </a:ext>
                            </a:extLst>
                          </a:hlinkClick>
                        </a:rPr>
                        <a:t>Charles.Baker@dot.ca.gov</a:t>
                      </a:r>
                      <a:endParaRPr lang="en-US" sz="1600" dirty="0">
                        <a:solidFill>
                          <a:schemeClr val="tx1">
                            <a:lumMod val="95000"/>
                          </a:schemeClr>
                        </a:solidFill>
                      </a:endParaRPr>
                    </a:p>
                  </a:txBody>
                  <a:tcPr marL="58802" marR="58802" marT="29401" marB="29401" anchor="ctr">
                    <a:lnL>
                      <a:noFill/>
                    </a:lnL>
                    <a:lnR>
                      <a:noFill/>
                    </a:lnR>
                    <a:lnT>
                      <a:noFill/>
                    </a:lnT>
                    <a:lnB>
                      <a:noFill/>
                    </a:lnB>
                  </a:tcPr>
                </a:tc>
                <a:extLst>
                  <a:ext uri="{0D108BD9-81ED-4DB2-BD59-A6C34878D82A}">
                    <a16:rowId xmlns:a16="http://schemas.microsoft.com/office/drawing/2014/main" val="1651083826"/>
                  </a:ext>
                </a:extLst>
              </a:tr>
            </a:tbl>
          </a:graphicData>
        </a:graphic>
      </p:graphicFrame>
    </p:spTree>
    <p:extLst>
      <p:ext uri="{BB962C8B-B14F-4D97-AF65-F5344CB8AC3E}">
        <p14:creationId xmlns:p14="http://schemas.microsoft.com/office/powerpoint/2010/main" val="3504024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3ABE-648F-4588-BAF6-E78389E260D3}"/>
              </a:ext>
            </a:extLst>
          </p:cNvPr>
          <p:cNvSpPr>
            <a:spLocks noGrp="1"/>
          </p:cNvSpPr>
          <p:nvPr>
            <p:ph type="title"/>
          </p:nvPr>
        </p:nvSpPr>
        <p:spPr/>
        <p:txBody>
          <a:bodyPr/>
          <a:lstStyle/>
          <a:p>
            <a:r>
              <a:rPr lang="en-US" dirty="0"/>
              <a:t>Headquarters Local Assistance Contacts:</a:t>
            </a:r>
            <a:endParaRPr lang="en-US" sz="3600" dirty="0"/>
          </a:p>
        </p:txBody>
      </p:sp>
      <p:sp>
        <p:nvSpPr>
          <p:cNvPr id="3" name="Content Placeholder 2">
            <a:extLst>
              <a:ext uri="{FF2B5EF4-FFF2-40B4-BE49-F238E27FC236}">
                <a16:creationId xmlns:a16="http://schemas.microsoft.com/office/drawing/2014/main" id="{F4FCEF4A-F021-431B-8A4A-58B99539B532}"/>
              </a:ext>
            </a:extLst>
          </p:cNvPr>
          <p:cNvSpPr>
            <a:spLocks noGrp="1"/>
          </p:cNvSpPr>
          <p:nvPr>
            <p:ph idx="1"/>
          </p:nvPr>
        </p:nvSpPr>
        <p:spPr>
          <a:xfrm>
            <a:off x="984738" y="1690687"/>
            <a:ext cx="11207261" cy="4802188"/>
          </a:xfrm>
        </p:spPr>
        <p:txBody>
          <a:bodyPr>
            <a:normAutofit fontScale="77500" lnSpcReduction="20000"/>
          </a:bodyPr>
          <a:lstStyle/>
          <a:p>
            <a:r>
              <a:rPr lang="en-US" sz="2400" dirty="0">
                <a:solidFill>
                  <a:srgbClr val="FFC000"/>
                </a:solidFill>
              </a:rPr>
              <a:t>Division of Local Assistance</a:t>
            </a:r>
          </a:p>
          <a:p>
            <a:pPr marL="0" indent="0">
              <a:buNone/>
            </a:pPr>
            <a:r>
              <a:rPr lang="en-US" sz="2000" dirty="0">
                <a:solidFill>
                  <a:schemeClr val="bg1"/>
                </a:solidFill>
                <a:hlinkClick r:id="rId3">
                  <a:extLst>
                    <a:ext uri="{A12FA001-AC4F-418D-AE19-62706E023703}">
                      <ahyp:hlinkClr xmlns:ahyp="http://schemas.microsoft.com/office/drawing/2018/hyperlinkcolor" val="tx"/>
                    </a:ext>
                  </a:extLst>
                </a:hlinkClick>
              </a:rPr>
              <a:t>ht</a:t>
            </a:r>
            <a:r>
              <a:rPr lang="en-US" sz="2000" dirty="0">
                <a:hlinkClick r:id="rId3">
                  <a:extLst>
                    <a:ext uri="{A12FA001-AC4F-418D-AE19-62706E023703}">
                      <ahyp:hlinkClr xmlns:ahyp="http://schemas.microsoft.com/office/drawing/2018/hyperlinkcolor" val="tx"/>
                    </a:ext>
                  </a:extLst>
                </a:hlinkClick>
              </a:rPr>
              <a:t>tps://dot.ca.gov/programs/local-assistance/</a:t>
            </a:r>
            <a:r>
              <a:rPr lang="en-US" sz="2000" dirty="0"/>
              <a:t> </a:t>
            </a:r>
          </a:p>
          <a:p>
            <a:pPr marL="0" indent="0">
              <a:buNone/>
            </a:pPr>
            <a:endParaRPr lang="en-US" sz="800" dirty="0"/>
          </a:p>
          <a:p>
            <a:r>
              <a:rPr lang="en-US" sz="2400" dirty="0">
                <a:solidFill>
                  <a:srgbClr val="FFC000"/>
                </a:solidFill>
              </a:rPr>
              <a:t>Office of Environmental Compliance and Outreach </a:t>
            </a:r>
          </a:p>
          <a:p>
            <a:pPr marL="0" indent="0">
              <a:buNone/>
            </a:pPr>
            <a:r>
              <a:rPr lang="en-US" sz="2000" dirty="0">
                <a:solidFill>
                  <a:schemeClr val="bg1"/>
                </a:solidFill>
                <a:hlinkClick r:id="rId4">
                  <a:extLst>
                    <a:ext uri="{A12FA001-AC4F-418D-AE19-62706E023703}">
                      <ahyp:hlinkClr xmlns:ahyp="http://schemas.microsoft.com/office/drawing/2018/hyperlinkcolor" val="tx"/>
                    </a:ext>
                  </a:extLst>
                </a:hlinkClick>
              </a:rPr>
              <a:t>ht</a:t>
            </a:r>
            <a:r>
              <a:rPr lang="en-US" sz="2000" dirty="0">
                <a:hlinkClick r:id="rId4">
                  <a:extLst>
                    <a:ext uri="{A12FA001-AC4F-418D-AE19-62706E023703}">
                      <ahyp:hlinkClr xmlns:ahyp="http://schemas.microsoft.com/office/drawing/2018/hyperlinkcolor" val="tx"/>
                    </a:ext>
                  </a:extLst>
                </a:hlinkClick>
              </a:rPr>
              <a:t>tps://dot.ca.gov/programs/local-assistance/environmental/local-environmental-issues</a:t>
            </a:r>
            <a:endParaRPr lang="en-US" sz="2000" dirty="0"/>
          </a:p>
          <a:p>
            <a:pPr marL="0" indent="0">
              <a:buNone/>
            </a:pPr>
            <a:endParaRPr lang="en-US" sz="800" dirty="0">
              <a:solidFill>
                <a:schemeClr val="bg1"/>
              </a:solidFill>
            </a:endParaRPr>
          </a:p>
          <a:p>
            <a:pPr marL="0" indent="0">
              <a:buNone/>
            </a:pPr>
            <a:endParaRPr lang="en-US" sz="800" dirty="0">
              <a:solidFill>
                <a:schemeClr val="bg1"/>
              </a:solidFill>
            </a:endParaRPr>
          </a:p>
          <a:p>
            <a:pPr marL="0" indent="0">
              <a:buNone/>
            </a:pPr>
            <a:r>
              <a:rPr lang="en-US" sz="2000" dirty="0">
                <a:solidFill>
                  <a:schemeClr val="bg1"/>
                </a:solidFill>
              </a:rPr>
              <a:t>	</a:t>
            </a:r>
            <a:r>
              <a:rPr lang="en-US" sz="2000" u="sng" dirty="0">
                <a:solidFill>
                  <a:srgbClr val="FFC000"/>
                </a:solidFill>
              </a:rPr>
              <a:t>Office Chief</a:t>
            </a:r>
          </a:p>
          <a:p>
            <a:pPr marL="0" indent="0">
              <a:buNone/>
            </a:pPr>
            <a:r>
              <a:rPr lang="en-US" sz="2000" dirty="0"/>
              <a:t>Kelly Hobbs: </a:t>
            </a:r>
            <a:r>
              <a:rPr lang="en-US" sz="2000" dirty="0">
                <a:hlinkClick r:id="rId5">
                  <a:extLst>
                    <a:ext uri="{A12FA001-AC4F-418D-AE19-62706E023703}">
                      <ahyp:hlinkClr xmlns:ahyp="http://schemas.microsoft.com/office/drawing/2018/hyperlinkcolor" val="tx"/>
                    </a:ext>
                  </a:extLst>
                </a:hlinkClick>
              </a:rPr>
              <a:t>Kelly.Hobbs@dot.ca.gov</a:t>
            </a:r>
            <a:endParaRPr lang="en-US" sz="2000" dirty="0"/>
          </a:p>
          <a:p>
            <a:pPr marL="0" indent="0">
              <a:buNone/>
            </a:pPr>
            <a:r>
              <a:rPr lang="en-US" sz="800" dirty="0">
                <a:solidFill>
                  <a:schemeClr val="bg1"/>
                </a:solidFill>
              </a:rPr>
              <a:t>	</a:t>
            </a:r>
          </a:p>
          <a:p>
            <a:pPr marL="0" indent="0">
              <a:buNone/>
            </a:pPr>
            <a:r>
              <a:rPr lang="en-US" sz="2000" dirty="0">
                <a:solidFill>
                  <a:schemeClr val="bg1"/>
                </a:solidFill>
              </a:rPr>
              <a:t>	</a:t>
            </a:r>
            <a:r>
              <a:rPr lang="en-US" sz="2000" u="sng" dirty="0"/>
              <a:t>Environmental Policy &amp; Training Coordinators</a:t>
            </a:r>
          </a:p>
          <a:p>
            <a:pPr marL="0" indent="0">
              <a:buNone/>
            </a:pPr>
            <a:r>
              <a:rPr lang="en-US" sz="2000" dirty="0"/>
              <a:t>Lupe Jimenez, Districts 2, 6, 9, 11: </a:t>
            </a:r>
            <a:r>
              <a:rPr lang="en-US" sz="2000" dirty="0">
                <a:hlinkClick r:id="rId6">
                  <a:extLst>
                    <a:ext uri="{A12FA001-AC4F-418D-AE19-62706E023703}">
                      <ahyp:hlinkClr xmlns:ahyp="http://schemas.microsoft.com/office/drawing/2018/hyperlinkcolor" val="tx"/>
                    </a:ext>
                  </a:extLst>
                </a:hlinkClick>
              </a:rPr>
              <a:t>Lupe.Jimenez@dot.ca.gov</a:t>
            </a:r>
            <a:endParaRPr lang="en-US" sz="2000" dirty="0"/>
          </a:p>
          <a:p>
            <a:pPr marL="0" indent="0">
              <a:buNone/>
            </a:pPr>
            <a:r>
              <a:rPr lang="en-US" sz="2000" dirty="0"/>
              <a:t>Neil Peacock, Districts 1, 3, 7, 8: </a:t>
            </a:r>
            <a:r>
              <a:rPr lang="en-US" sz="2000" dirty="0">
                <a:hlinkClick r:id="rId7">
                  <a:extLst>
                    <a:ext uri="{A12FA001-AC4F-418D-AE19-62706E023703}">
                      <ahyp:hlinkClr xmlns:ahyp="http://schemas.microsoft.com/office/drawing/2018/hyperlinkcolor" val="tx"/>
                    </a:ext>
                  </a:extLst>
                </a:hlinkClick>
              </a:rPr>
              <a:t>Neil.Peacock@dot.ca.gov</a:t>
            </a:r>
            <a:endParaRPr lang="en-US" sz="2000" dirty="0"/>
          </a:p>
          <a:p>
            <a:pPr marL="0" indent="0">
              <a:buNone/>
            </a:pPr>
            <a:r>
              <a:rPr lang="en-US" sz="2000" dirty="0"/>
              <a:t>Haiyang Zhang, Districts 4, 5, 10, 12: H</a:t>
            </a:r>
            <a:r>
              <a:rPr lang="en-US" sz="2000" dirty="0">
                <a:hlinkClick r:id="rId8">
                  <a:extLst>
                    <a:ext uri="{A12FA001-AC4F-418D-AE19-62706E023703}">
                      <ahyp:hlinkClr xmlns:ahyp="http://schemas.microsoft.com/office/drawing/2018/hyperlinkcolor" val="tx"/>
                    </a:ext>
                  </a:extLst>
                </a:hlinkClick>
              </a:rPr>
              <a:t>aiyan.Zhang@dot.ca.go</a:t>
            </a:r>
            <a:r>
              <a:rPr lang="en-US" sz="2000" dirty="0">
                <a:solidFill>
                  <a:schemeClr val="bg1"/>
                </a:solidFill>
                <a:hlinkClick r:id="rId8">
                  <a:extLst>
                    <a:ext uri="{A12FA001-AC4F-418D-AE19-62706E023703}">
                      <ahyp:hlinkClr xmlns:ahyp="http://schemas.microsoft.com/office/drawing/2018/hyperlinkcolor" val="tx"/>
                    </a:ext>
                  </a:extLst>
                </a:hlinkClick>
              </a:rPr>
              <a:t>v</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CC2B83DF-640E-45F9-A199-65A08E4FDB49}"/>
              </a:ext>
            </a:extLst>
          </p:cNvPr>
          <p:cNvSpPr>
            <a:spLocks noGrp="1"/>
          </p:cNvSpPr>
          <p:nvPr>
            <p:ph type="sldNum" sz="quarter" idx="12"/>
          </p:nvPr>
        </p:nvSpPr>
        <p:spPr/>
        <p:txBody>
          <a:bodyPr/>
          <a:lstStyle/>
          <a:p>
            <a:fld id="{D857816A-61B5-4220-840E-8B6DC5AEBE82}" type="slidenum">
              <a:rPr lang="en-US" smtClean="0"/>
              <a:t>24</a:t>
            </a:fld>
            <a:endParaRPr lang="en-US"/>
          </a:p>
        </p:txBody>
      </p:sp>
    </p:spTree>
    <p:extLst>
      <p:ext uri="{BB962C8B-B14F-4D97-AF65-F5344CB8AC3E}">
        <p14:creationId xmlns:p14="http://schemas.microsoft.com/office/powerpoint/2010/main" val="355315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15CFD-0394-44D1-944E-B27EB060E92C}"/>
              </a:ext>
            </a:extLst>
          </p:cNvPr>
          <p:cNvSpPr>
            <a:spLocks noGrp="1"/>
          </p:cNvSpPr>
          <p:nvPr>
            <p:ph type="title"/>
          </p:nvPr>
        </p:nvSpPr>
        <p:spPr>
          <a:xfrm>
            <a:off x="913795" y="1872342"/>
            <a:ext cx="10353761" cy="1556657"/>
          </a:xfrm>
        </p:spPr>
        <p:txBody>
          <a:bodyPr>
            <a:normAutofit/>
          </a:bodyPr>
          <a:lstStyle/>
          <a:p>
            <a:r>
              <a:rPr lang="en-US" sz="4000" dirty="0"/>
              <a:t>Questions?</a:t>
            </a:r>
          </a:p>
        </p:txBody>
      </p:sp>
    </p:spTree>
    <p:extLst>
      <p:ext uri="{BB962C8B-B14F-4D97-AF65-F5344CB8AC3E}">
        <p14:creationId xmlns:p14="http://schemas.microsoft.com/office/powerpoint/2010/main" val="148145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FED0-A638-4F81-BD37-0F001810C50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Emergency opening</a:t>
            </a:r>
          </a:p>
        </p:txBody>
      </p:sp>
      <p:sp>
        <p:nvSpPr>
          <p:cNvPr id="3" name="Content Placeholder 2">
            <a:extLst>
              <a:ext uri="{FF2B5EF4-FFF2-40B4-BE49-F238E27FC236}">
                <a16:creationId xmlns:a16="http://schemas.microsoft.com/office/drawing/2014/main" id="{D7D175D2-5E43-4486-8EE4-18A4BB0E9292}"/>
              </a:ext>
            </a:extLst>
          </p:cNvPr>
          <p:cNvSpPr>
            <a:spLocks noGrp="1"/>
          </p:cNvSpPr>
          <p:nvPr>
            <p:ph sz="quarter" idx="13"/>
          </p:nvPr>
        </p:nvSpPr>
        <p:spPr>
          <a:xfrm>
            <a:off x="687976" y="1837764"/>
            <a:ext cx="10394707" cy="5020235"/>
          </a:xfrm>
        </p:spPr>
        <p:txBody>
          <a:bodyPr>
            <a:normAutofit/>
          </a:bodyPr>
          <a:lstStyle/>
          <a:p>
            <a:r>
              <a:rPr lang="en-US" sz="2800" dirty="0">
                <a:latin typeface="Arial" panose="020B0604020202020204" pitchFamily="34" charset="0"/>
                <a:cs typeface="Arial" panose="020B0604020202020204" pitchFamily="34" charset="0"/>
              </a:rPr>
              <a:t>Emergency Opening (EO) Repair Work may begin </a:t>
            </a:r>
            <a:r>
              <a:rPr lang="en-US" sz="2800" u="sng" dirty="0">
                <a:latin typeface="Arial" panose="020B0604020202020204" pitchFamily="34" charset="0"/>
                <a:cs typeface="Arial" panose="020B0604020202020204" pitchFamily="34" charset="0"/>
              </a:rPr>
              <a:t>IMMEDIATELY</a:t>
            </a:r>
            <a:r>
              <a:rPr lang="en-US" sz="2800" dirty="0">
                <a:latin typeface="Arial" panose="020B0604020202020204" pitchFamily="34" charset="0"/>
                <a:cs typeface="Arial" panose="020B0604020202020204" pitchFamily="34" charset="0"/>
              </a:rPr>
              <a:t>. </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Local agencies are expected to begin and complete the NEPA (and CEQA) process concurrently with EO work.</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Once the Damage Assessment Form (DAF) is provided to the District Local Assistance Environmental point of contact, the NEPA process can began.</a:t>
            </a:r>
          </a:p>
          <a:p>
            <a:endParaRPr lang="en-US" sz="28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96421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D87A-AA7F-4F5A-B671-3041AC3AFED8}"/>
              </a:ext>
            </a:extLst>
          </p:cNvPr>
          <p:cNvSpPr>
            <a:spLocks noGrp="1"/>
          </p:cNvSpPr>
          <p:nvPr>
            <p:ph type="title"/>
          </p:nvPr>
        </p:nvSpPr>
        <p:spPr>
          <a:xfrm>
            <a:off x="685801" y="391887"/>
            <a:ext cx="10396882" cy="740228"/>
          </a:xfrm>
        </p:spPr>
        <p:txBody>
          <a:bodyPr>
            <a:normAutofit/>
          </a:bodyPr>
          <a:lstStyle/>
          <a:p>
            <a:r>
              <a:rPr lang="en-US" sz="3600" dirty="0">
                <a:latin typeface="Arial" panose="020B0604020202020204" pitchFamily="34" charset="0"/>
                <a:cs typeface="Arial" panose="020B0604020202020204" pitchFamily="34" charset="0"/>
              </a:rPr>
              <a:t>Emergency opening</a:t>
            </a:r>
          </a:p>
        </p:txBody>
      </p:sp>
      <p:sp>
        <p:nvSpPr>
          <p:cNvPr id="3" name="Content Placeholder 2">
            <a:extLst>
              <a:ext uri="{FF2B5EF4-FFF2-40B4-BE49-F238E27FC236}">
                <a16:creationId xmlns:a16="http://schemas.microsoft.com/office/drawing/2014/main" id="{FFDAAACB-2713-473A-8B99-296B17E1E58A}"/>
              </a:ext>
            </a:extLst>
          </p:cNvPr>
          <p:cNvSpPr>
            <a:spLocks noGrp="1"/>
          </p:cNvSpPr>
          <p:nvPr>
            <p:ph sz="quarter" idx="13"/>
          </p:nvPr>
        </p:nvSpPr>
        <p:spPr>
          <a:xfrm>
            <a:off x="391886" y="1132116"/>
            <a:ext cx="11364685" cy="5725884"/>
          </a:xfrm>
        </p:spPr>
        <p:txBody>
          <a:bodyPr>
            <a:normAutofit/>
          </a:bodyPr>
          <a:lstStyle/>
          <a:p>
            <a:r>
              <a:rPr lang="en-US" sz="2800" dirty="0">
                <a:latin typeface="Arial" panose="020B0604020202020204" pitchFamily="34" charset="0"/>
                <a:cs typeface="Arial" panose="020B0604020202020204" pitchFamily="34" charset="0"/>
              </a:rPr>
              <a:t>If the emergency repairs will require work in an area with sensitive species or habitat, work </a:t>
            </a:r>
            <a:r>
              <a:rPr lang="en-US" sz="2800" u="sng" dirty="0">
                <a:latin typeface="Arial" panose="020B0604020202020204" pitchFamily="34" charset="0"/>
                <a:cs typeface="Arial" panose="020B0604020202020204" pitchFamily="34" charset="0"/>
              </a:rPr>
              <a:t>may</a:t>
            </a:r>
            <a:r>
              <a:rPr lang="en-US" sz="2800" dirty="0">
                <a:latin typeface="Arial" panose="020B0604020202020204" pitchFamily="34" charset="0"/>
                <a:cs typeface="Arial" panose="020B0604020202020204" pitchFamily="34" charset="0"/>
              </a:rPr>
              <a:t> commence </a:t>
            </a:r>
            <a:r>
              <a:rPr lang="en-US" sz="2800" u="sng" dirty="0">
                <a:latin typeface="Arial" panose="020B0604020202020204" pitchFamily="34" charset="0"/>
                <a:cs typeface="Arial" panose="020B0604020202020204" pitchFamily="34" charset="0"/>
              </a:rPr>
              <a:t>without</a:t>
            </a:r>
            <a:r>
              <a:rPr lang="en-US" sz="2800" dirty="0">
                <a:latin typeface="Arial" panose="020B0604020202020204" pitchFamily="34" charset="0"/>
                <a:cs typeface="Arial" panose="020B0604020202020204" pitchFamily="34" charset="0"/>
              </a:rPr>
              <a:t> obtaining permits and approvals from the applicable resource agencies.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However, consultation and coordination with resource and regulatory agencies </a:t>
            </a:r>
            <a:r>
              <a:rPr lang="en-US" sz="2800" u="sng" dirty="0">
                <a:latin typeface="Arial" panose="020B0604020202020204" pitchFamily="34" charset="0"/>
                <a:cs typeface="Arial" panose="020B0604020202020204" pitchFamily="34" charset="0"/>
              </a:rPr>
              <a:t>must</a:t>
            </a:r>
            <a:r>
              <a:rPr lang="en-US" sz="2800" dirty="0">
                <a:latin typeface="Arial" panose="020B0604020202020204" pitchFamily="34" charset="0"/>
                <a:cs typeface="Arial" panose="020B0604020202020204" pitchFamily="34" charset="0"/>
              </a:rPr>
              <a:t> begin </a:t>
            </a:r>
            <a:r>
              <a:rPr lang="en-US" sz="2800" u="sng" dirty="0">
                <a:latin typeface="Arial" panose="020B0604020202020204" pitchFamily="34" charset="0"/>
                <a:cs typeface="Arial" panose="020B0604020202020204" pitchFamily="34" charset="0"/>
              </a:rPr>
              <a:t>as soon as possible </a:t>
            </a:r>
            <a:r>
              <a:rPr lang="en-US" sz="2800" dirty="0">
                <a:latin typeface="Arial" panose="020B0604020202020204" pitchFamily="34" charset="0"/>
                <a:cs typeface="Arial" panose="020B0604020202020204" pitchFamily="34" charset="0"/>
              </a:rPr>
              <a:t>after the emergency is under control. </a:t>
            </a:r>
          </a:p>
          <a:p>
            <a:pPr marL="0" indent="0">
              <a:buNone/>
            </a:pPr>
            <a:r>
              <a:rPr lang="en-US" dirty="0"/>
              <a:t>	</a:t>
            </a:r>
            <a:r>
              <a:rPr lang="en-US" sz="2400" u="sng" dirty="0">
                <a:latin typeface="Arial" panose="020B0604020202020204" pitchFamily="34" charset="0"/>
                <a:cs typeface="Arial" panose="020B0604020202020204" pitchFamily="34" charset="0"/>
              </a:rPr>
              <a:t>Depending on circumstances</a:t>
            </a:r>
            <a:r>
              <a:rPr lang="en-US" sz="2400" dirty="0">
                <a:latin typeface="Arial" panose="020B0604020202020204" pitchFamily="34" charset="0"/>
                <a:cs typeface="Arial" panose="020B0604020202020204" pitchFamily="34" charset="0"/>
              </a:rPr>
              <a:t>, coordination and consultation may include:</a:t>
            </a:r>
          </a:p>
          <a:p>
            <a:pPr marL="0" indent="0">
              <a:buNone/>
            </a:pPr>
            <a:r>
              <a:rPr lang="en-US" b="1" dirty="0">
                <a:latin typeface="Arial" panose="020B0604020202020204" pitchFamily="34" charset="0"/>
                <a:cs typeface="Arial" panose="020B0604020202020204" pitchFamily="34" charset="0"/>
              </a:rPr>
              <a:t>	- </a:t>
            </a:r>
            <a:r>
              <a:rPr lang="en-US" sz="1800" b="1" dirty="0">
                <a:latin typeface="Arial" panose="020B0604020202020204" pitchFamily="34" charset="0"/>
                <a:cs typeface="Arial" panose="020B0604020202020204" pitchFamily="34" charset="0"/>
              </a:rPr>
              <a:t>USACOE, U.S. Fish and Wildlife, National Marine Fisheries Service, </a:t>
            </a:r>
          </a:p>
          <a:p>
            <a:pPr marL="0" indent="0">
              <a:buNone/>
            </a:pPr>
            <a:r>
              <a:rPr lang="en-US" sz="1800" b="1" dirty="0">
                <a:latin typeface="Arial" panose="020B0604020202020204" pitchFamily="34" charset="0"/>
                <a:cs typeface="Arial" panose="020B0604020202020204" pitchFamily="34" charset="0"/>
              </a:rPr>
              <a:t>	- Department of Fish and Wildlife, Regional Water Quality Control Board, State Historic 	Preservation Office, Coastal Commission</a:t>
            </a:r>
            <a:endParaRPr lang="en-US" sz="1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19600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43E1-2C61-4545-BD4D-175CB70DCEEC}"/>
              </a:ext>
            </a:extLst>
          </p:cNvPr>
          <p:cNvSpPr>
            <a:spLocks noGrp="1"/>
          </p:cNvSpPr>
          <p:nvPr>
            <p:ph type="title"/>
          </p:nvPr>
        </p:nvSpPr>
        <p:spPr>
          <a:xfrm>
            <a:off x="685801" y="472967"/>
            <a:ext cx="10396882" cy="905002"/>
          </a:xfrm>
        </p:spPr>
        <p:txBody>
          <a:bodyPr>
            <a:normAutofit/>
          </a:bodyPr>
          <a:lstStyle/>
          <a:p>
            <a:r>
              <a:rPr lang="en-US" sz="3600" dirty="0">
                <a:latin typeface="Arial" panose="020B0604020202020204" pitchFamily="34" charset="0"/>
                <a:cs typeface="Arial" panose="020B0604020202020204" pitchFamily="34" charset="0"/>
              </a:rPr>
              <a:t>Emergency opening</a:t>
            </a:r>
          </a:p>
        </p:txBody>
      </p:sp>
      <p:sp>
        <p:nvSpPr>
          <p:cNvPr id="3" name="Content Placeholder 2">
            <a:extLst>
              <a:ext uri="{FF2B5EF4-FFF2-40B4-BE49-F238E27FC236}">
                <a16:creationId xmlns:a16="http://schemas.microsoft.com/office/drawing/2014/main" id="{188B7682-A67C-41C1-A406-88553FC67900}"/>
              </a:ext>
            </a:extLst>
          </p:cNvPr>
          <p:cNvSpPr>
            <a:spLocks noGrp="1"/>
          </p:cNvSpPr>
          <p:nvPr>
            <p:ph sz="quarter" idx="13"/>
          </p:nvPr>
        </p:nvSpPr>
        <p:spPr>
          <a:xfrm>
            <a:off x="326571" y="1611085"/>
            <a:ext cx="11342915" cy="5246913"/>
          </a:xfrm>
        </p:spPr>
        <p:txBody>
          <a:bodyPr>
            <a:normAutofit/>
          </a:bodyPr>
          <a:lstStyle/>
          <a:p>
            <a:r>
              <a:rPr lang="en-US" sz="2800" dirty="0">
                <a:latin typeface="Arial" panose="020B0604020202020204" pitchFamily="34" charset="0"/>
                <a:cs typeface="Arial" panose="020B0604020202020204" pitchFamily="34" charset="0"/>
              </a:rPr>
              <a:t>Communicate with your field staff &amp; </a:t>
            </a:r>
            <a:r>
              <a:rPr lang="en-US" sz="2800" u="sng" dirty="0">
                <a:latin typeface="Arial" panose="020B0604020202020204" pitchFamily="34" charset="0"/>
                <a:cs typeface="Arial" panose="020B0604020202020204" pitchFamily="34" charset="0"/>
              </a:rPr>
              <a:t>get ready</a:t>
            </a:r>
            <a:r>
              <a:rPr lang="en-US" sz="2800" dirty="0">
                <a:latin typeface="Arial" panose="020B0604020202020204" pitchFamily="34" charset="0"/>
                <a:cs typeface="Arial" panose="020B0604020202020204" pitchFamily="34" charset="0"/>
              </a:rPr>
              <a:t> for the big storms in advance!</a:t>
            </a:r>
          </a:p>
          <a:p>
            <a:r>
              <a:rPr lang="en-US" sz="2800" u="sng" dirty="0">
                <a:latin typeface="Arial" panose="020B0604020202020204" pitchFamily="34" charset="0"/>
                <a:cs typeface="Arial" panose="020B0604020202020204" pitchFamily="34" charset="0"/>
              </a:rPr>
              <a:t>Notify</a:t>
            </a:r>
            <a:r>
              <a:rPr lang="en-US" sz="2800" dirty="0">
                <a:latin typeface="Arial" panose="020B0604020202020204" pitchFamily="34" charset="0"/>
                <a:cs typeface="Arial" panose="020B0604020202020204" pitchFamily="34" charset="0"/>
              </a:rPr>
              <a:t> your District Local Assistance Engineer (DLAE) of damage sites, discuss ER eligibility, scope your repair work, and begin filling out the DAF right away!</a:t>
            </a:r>
          </a:p>
          <a:p>
            <a:r>
              <a:rPr lang="en-US" sz="2800" u="sng" dirty="0">
                <a:latin typeface="Arial" panose="020B0604020202020204" pitchFamily="34" charset="0"/>
                <a:cs typeface="Arial" panose="020B0604020202020204" pitchFamily="34" charset="0"/>
              </a:rPr>
              <a:t>Invite</a:t>
            </a:r>
            <a:r>
              <a:rPr lang="en-US" sz="2800" dirty="0">
                <a:latin typeface="Arial" panose="020B0604020202020204" pitchFamily="34" charset="0"/>
                <a:cs typeface="Arial" panose="020B0604020202020204" pitchFamily="34" charset="0"/>
              </a:rPr>
              <a:t> your District’s Local Assistance environmental staff to attend field reviews of the emergency repair sites</a:t>
            </a:r>
          </a:p>
          <a:p>
            <a:r>
              <a:rPr lang="en-US" sz="2800" u="sng" dirty="0">
                <a:latin typeface="Arial" panose="020B0604020202020204" pitchFamily="34" charset="0"/>
                <a:cs typeface="Arial" panose="020B0604020202020204" pitchFamily="34" charset="0"/>
              </a:rPr>
              <a:t>Take photos </a:t>
            </a:r>
            <a:r>
              <a:rPr lang="en-US" sz="2800" dirty="0">
                <a:latin typeface="Arial" panose="020B0604020202020204" pitchFamily="34" charset="0"/>
                <a:cs typeface="Arial" panose="020B0604020202020204" pitchFamily="34" charset="0"/>
              </a:rPr>
              <a:t>of the damage sites / consider using drone footage to help evaluate and describe your damage sites</a:t>
            </a:r>
          </a:p>
        </p:txBody>
      </p:sp>
    </p:spTree>
    <p:extLst>
      <p:ext uri="{BB962C8B-B14F-4D97-AF65-F5344CB8AC3E}">
        <p14:creationId xmlns:p14="http://schemas.microsoft.com/office/powerpoint/2010/main" val="181041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64AB-149E-4205-A62F-E2278E75EE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10EE68-1051-4C26-8EB5-9847D7C9CAA2}"/>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3BC47988-A666-4E60-89EB-D250905F7CA5}"/>
              </a:ext>
            </a:extLst>
          </p:cNvPr>
          <p:cNvSpPr>
            <a:spLocks noGrp="1"/>
          </p:cNvSpPr>
          <p:nvPr>
            <p:ph type="body" sz="half" idx="2"/>
          </p:nvPr>
        </p:nvSpPr>
        <p:spPr/>
        <p:txBody>
          <a:bodyPr/>
          <a:lstStyle/>
          <a:p>
            <a:endParaRPr lang="en-US" dirty="0"/>
          </a:p>
        </p:txBody>
      </p:sp>
      <p:sp>
        <p:nvSpPr>
          <p:cNvPr id="7" name="Content Placeholder 6">
            <a:extLst>
              <a:ext uri="{FF2B5EF4-FFF2-40B4-BE49-F238E27FC236}">
                <a16:creationId xmlns:a16="http://schemas.microsoft.com/office/drawing/2014/main" id="{480F4E9A-DEF5-4ADD-A209-A4FFBD53C143}"/>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FA598A5A-91F8-42A6-A989-44B6A3F023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190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50A5-E3C8-4C4E-A976-BD808A6436A7}"/>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B1B0F71-9299-4527-9466-8A28582204AE}"/>
              </a:ext>
            </a:extLst>
          </p:cNvPr>
          <p:cNvSpPr>
            <a:spLocks noGrp="1"/>
          </p:cNvSpPr>
          <p:nvPr>
            <p:ph type="body" sz="half" idx="2"/>
          </p:nvPr>
        </p:nvSpPr>
        <p:spPr/>
        <p:txBody>
          <a:bodyPr/>
          <a:lstStyle/>
          <a:p>
            <a:endParaRPr lang="en-US"/>
          </a:p>
        </p:txBody>
      </p:sp>
      <p:pic>
        <p:nvPicPr>
          <p:cNvPr id="5" name="Content Placeholder 3">
            <a:extLst>
              <a:ext uri="{FF2B5EF4-FFF2-40B4-BE49-F238E27FC236}">
                <a16:creationId xmlns:a16="http://schemas.microsoft.com/office/drawing/2014/main" id="{1F20D3FE-1E06-4E53-9459-C3CDF2EE572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479"/>
            <a:ext cx="12192000" cy="6761069"/>
          </a:xfrm>
        </p:spPr>
      </p:pic>
    </p:spTree>
    <p:extLst>
      <p:ext uri="{BB962C8B-B14F-4D97-AF65-F5344CB8AC3E}">
        <p14:creationId xmlns:p14="http://schemas.microsoft.com/office/powerpoint/2010/main" val="409392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C641AC3E-EE19-468F-9A66-788F6764B4EE}"/>
              </a:ext>
            </a:extLst>
          </p:cNvPr>
          <p:cNvPicPr>
            <a:picLocks noChangeAspect="1"/>
          </p:cNvPicPr>
          <p:nvPr/>
        </p:nvPicPr>
        <p:blipFill rotWithShape="1">
          <a:blip r:embed="rId3"/>
          <a:srcRect l="8855" r="15968" b="-1"/>
          <a:stretch/>
        </p:blipFill>
        <p:spPr>
          <a:xfrm>
            <a:off x="0" y="0"/>
            <a:ext cx="12191999" cy="6858000"/>
          </a:xfrm>
          <a:prstGeom prst="rect">
            <a:avLst/>
          </a:prstGeom>
        </p:spPr>
      </p:pic>
    </p:spTree>
    <p:extLst>
      <p:ext uri="{BB962C8B-B14F-4D97-AF65-F5344CB8AC3E}">
        <p14:creationId xmlns:p14="http://schemas.microsoft.com/office/powerpoint/2010/main" val="357470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7761B45-C1EF-41CC-B8A7-59CEC1C72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722194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3756</Words>
  <Application>Microsoft Office PowerPoint</Application>
  <PresentationFormat>Widescreen</PresentationFormat>
  <Paragraphs>316</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Bookman Old Style</vt:lpstr>
      <vt:lpstr>Calibri</vt:lpstr>
      <vt:lpstr>Rockwell</vt:lpstr>
      <vt:lpstr>Damask</vt:lpstr>
      <vt:lpstr>Environmental Requirements   for Emergency Relief Projects  </vt:lpstr>
      <vt:lpstr>Emergency opening</vt:lpstr>
      <vt:lpstr>Emergency opening</vt:lpstr>
      <vt:lpstr>Emergency opening</vt:lpstr>
      <vt:lpstr>Emergency opening</vt:lpstr>
      <vt:lpstr>PowerPoint Presentation</vt:lpstr>
      <vt:lpstr>PowerPoint Presentation</vt:lpstr>
      <vt:lpstr>PowerPoint Presentation</vt:lpstr>
      <vt:lpstr>PowerPoint Presentation</vt:lpstr>
      <vt:lpstr>Emergency opening</vt:lpstr>
      <vt:lpstr>PowerPoint Presentation</vt:lpstr>
      <vt:lpstr>Initial damage estimate  form </vt:lpstr>
      <vt:lpstr>Create Maps and descriptions for Agency Notification</vt:lpstr>
      <vt:lpstr>PowerPoint Presentation</vt:lpstr>
      <vt:lpstr>Permanent Restoration   E.O. vs “regular” Nepa projects</vt:lpstr>
      <vt:lpstr>permanent restoration</vt:lpstr>
      <vt:lpstr>PowerPoint Presentation</vt:lpstr>
      <vt:lpstr>PowerPoint Presentation</vt:lpstr>
      <vt:lpstr>Permanent restoration   under  emergency opening</vt:lpstr>
      <vt:lpstr>Permanent restoration  under  emergency opening</vt:lpstr>
      <vt:lpstr>Permanent restoration  under  emergency opening</vt:lpstr>
      <vt:lpstr>Additional information</vt:lpstr>
      <vt:lpstr>District Local Assistance Contacts:</vt:lpstr>
      <vt:lpstr>Headquarters Local Assistance 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Cardiff, Darrell@DOT</dc:creator>
  <cp:lastModifiedBy>Peacock, Neil@DOT</cp:lastModifiedBy>
  <cp:revision>40</cp:revision>
  <dcterms:created xsi:type="dcterms:W3CDTF">2021-01-26T21:38:44Z</dcterms:created>
  <dcterms:modified xsi:type="dcterms:W3CDTF">2021-02-03T22:56:04Z</dcterms:modified>
</cp:coreProperties>
</file>